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301" r:id="rId3"/>
    <p:sldId id="303" r:id="rId4"/>
    <p:sldId id="258" r:id="rId5"/>
    <p:sldId id="259" r:id="rId6"/>
    <p:sldId id="305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1" r:id="rId36"/>
    <p:sldId id="292" r:id="rId37"/>
    <p:sldId id="293" r:id="rId38"/>
    <p:sldId id="294" r:id="rId39"/>
    <p:sldId id="295" r:id="rId40"/>
    <p:sldId id="304" r:id="rId41"/>
    <p:sldId id="299" r:id="rId42"/>
    <p:sldId id="300" r:id="rId43"/>
    <p:sldId id="302" r:id="rId4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8806" autoAdjust="0"/>
  </p:normalViewPr>
  <p:slideViewPr>
    <p:cSldViewPr snapToGrid="0" snapToObjects="1">
      <p:cViewPr varScale="1">
        <p:scale>
          <a:sx n="102" d="100"/>
          <a:sy n="102" d="100"/>
        </p:scale>
        <p:origin x="8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990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Slide d'ouverture. Presentez-vous et accrochez l'audience : 'Ce soir, je vais vous montrer comment l'IA transforme concrètement notre façon de coder — et pourquoi vous devez vous y interesser maintenant.' Insistez sur l'édition du Mercredi Cyber et le contexte Helios C4I.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Slide d'ouverture. Presentez-vous et accrochez l'audience : 'Ce soir, je vais vous montrer comment l'IA transforme concrètement notre façon de coder — et pourquoi vous devez vous y interesser maintenant.' Insistez sur l'édition du Mercredi Cyber et le contexte Helios C4I.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 smtClean="0"/>
              <a:t>Imaginez </a:t>
            </a:r>
            <a:r>
              <a:rPr lang="fr-FR" sz="1400" dirty="0"/>
              <a:t>: vous ecrivez un commentaire, et Copilot genere toute la fonction.' Copilot Workspace (2024) est la vraie revolution a souligner.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GitHub Copilot en detail. Montrez une demo mentale — 'Imaginez : vous ecrivez un commentaire, et Copilot genere toute la fonction.' Copilot Workspace (2024) est la vraie revolution a souligner.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Le flux de generation de code. Expliquez chaque etape : 'Le developpeur reste decisionnaire — l'IA propose, vous disposez.' Insistez sur la validation finale par l'humain.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Le flux de generation de code. Expliquez chaque etape : 'Le developpeur reste decisionnaire — l'IA propose, vous disposez.' Insistez sur la validation finale par l'humain.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 smtClean="0"/>
              <a:t>Comparez </a:t>
            </a:r>
            <a:r>
              <a:rPr lang="fr-FR" sz="1400" dirty="0"/>
              <a:t>les deux colonnes : 'Feedback tardif (jours) vs Feedback immediat en PR' — c'est le gain le plus impactant pour les equipes agiles.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Avant/apres la revue IA. Comparez les deux colonnes : 'Feedback tardif (jours) vs Feedback immediat en PR' — c'est le gain le plus impactant pour les equipes agiles.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Cas d'usage pratiques. L'exemple SQL est tres parlant pour un public technique. Proposez aux participants de partager leurs propres cas d'usage.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Cas d'usage pratiques. L'exemple SQL est tres parlant pour un public technique. Proposez aux participants de partager leurs propres cas d'usage.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Les limites </a:t>
            </a:r>
            <a:r>
              <a:rPr lang="fr-FR" sz="1400" dirty="0" smtClean="0"/>
              <a:t>actuelles</a:t>
            </a:r>
            <a:r>
              <a:rPr lang="fr-FR" sz="1400" baseline="0" dirty="0" smtClean="0"/>
              <a:t> </a:t>
            </a:r>
            <a:r>
              <a:rPr lang="fr-FR" sz="1400" dirty="0" smtClean="0"/>
              <a:t>: </a:t>
            </a:r>
            <a:r>
              <a:rPr lang="fr-FR" sz="1400" dirty="0"/>
              <a:t>'l'IA peut generer du code qui semble parfait mais qui est logiquement faux.' Exemple concret : une API inventee par GPT.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Les limites actuelles. Slide cruciale pour la credibilite. Insistez : 'l'IA peut generer du code qui semble parfait mais qui est logiquement faux.' Exemple concret : une API inventee par GPT.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Transition vers la section 3. 'Au-dela de l'assistance au code, l'IA revolutionne aussi tous les processus : tests, documentation, deploiement.'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Transition vers la section 3. 'Au-dela de l'assistance au code, l'IA revolutionne aussi tous les processus : tests, documentation, deploiement.'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Tests automatiques par IA. Insistez sur le 'self-healing tests' — les tests se mettent a jour automatiquement quand le code change. Question : 'Qui ici souffre de la maintenance des tests 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Tests automatiques par IA. Insistez sur le 'self-healing tests' — les tests se mettent a jour automatiquement quand le code change. Question : 'Qui ici souffre de la maintenance des tests ?'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 smtClean="0"/>
              <a:t>'On </a:t>
            </a:r>
            <a:r>
              <a:rPr lang="fr-FR" sz="1400" dirty="0"/>
              <a:t>sait tous que la documentation est toujours la derniere chose faite... et souvent pas faite.' L'IA change fondamentalement cela.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Documentation automatique. Moment d'humour : 'On sait tous que la documentation est toujours la derniere chose faite... et souvent pas faite.' L'IA change fondamentalement cela.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CI/CD intelligent. Focalisez-vous sur : tests selectifs (60-80% reduction du temps CI) et l'auto-rollback predictif.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CI/CD intelligent. Focalisez-vous sur : tests selectifs (60-80% reduction du temps CI) et l'auto-rollback predictif.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Metriques d'impact. Ces chiffres sont vos arguments de vente. '+55% vitesse, -40% temps de revue.' Citez McKinsey et GitHub Impact Report 2024 pour donner du poids.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Metriques d'impact. Ces chiffres sont vos arguments de vente. '+55% vitesse, -40% temps de revue.' Citez McKinsey et GitHub Impact Report 2024 pour donner du poids.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Citation cle à memoriser. Lisez-la lentement et clairement. Demandez : 'Qui ici utilise deja un outil IA dans son travail ?' — pour creer l'interaction et jauger le niveau de la salle.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Citation cle à memoriser. Lisez-la lentement et clairement. Demandez : 'Qui ici utilise deja un outil IA dans son travail ?' — pour creer l'interaction et jauger le niveau de la salle.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Debogage assiste. Insistez sur l'etape 4 'Prevention' — l'IA anticipe les regressions futures. C'est la valeur ajoutee la plus differenciante.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Debogage assiste. Insistez sur l'etape 4 'Prevention' — l'IA anticipe les regressions futures. C'est la valeur ajoutee la plus differenciante.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Transition vers la section 4. 'L'IA change nos outils, mais elle change aussi les competences qu'on doit developper.'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Transition vers la section 4. 'L'IA change nos outils, mais elle change aussi les competences qu'on doit developper.'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Prompt engineering. Competence la plus importante a developper maintenant. Montrez un mauvais prompt vs un bon prompt pour la meme tache. Insistez sur l'iteration.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Prompt engineering. Competence la plus importante a developper maintenant. Montrez un mauvais prompt vs un bon prompt pour la meme tache. Insistez sur l'iteration.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Evaluation du code IA. Les 5 questions sont un checklist pratique. Insistez : 'Ne jamais supposer que ca fonctionne parce que ca compile.'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Evaluation du code IA. Les 5 questions sont un checklist pratique. Insistez : 'Ne jamais supposer que ca fonctionne parce que ca compile.'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Transition vers la section 5. 'Il est temps d'aborder les risques — une adoption irresponsable peut couter cher.' Changez de ton : plus serieux.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Transition vers la section 5. 'Il est temps d'aborder les risques — une adoption irresponsable peut couter cher.' Changez de ton : plus serieux.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Risques de securite. Insistez sur les 'dependances fantomes' (supply chain attack) — un risque meconnu et tres reel. L'IA peut inventer un nom de package inexistant.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Risques de securite. Insistez sur les 'dependances fantomes' (supply chain attack) — un risque meconnu et tres reel. L'IA peut inventer un nom de package inexistant.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 smtClean="0"/>
              <a:t>'Si </a:t>
            </a:r>
            <a:r>
              <a:rPr lang="fr-FR" sz="1400" dirty="0"/>
              <a:t>vous demandez a l'IA de valider votre approche, elle vous dira oui — meme si c'est la mauvaise approche.'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Biais algorithmiques. 'Biais de confirmation' : 'Si vous demandez a l'IA de valider votre approche, elle vous dira oui — meme si c'est la mauvaise approche.'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Sur-dependance vs IA augmentee. 'La bonne pratique : maitriser les bases sans IA d'abord, puis utiliser l'IA pour aller plus vite.' Pas l'inverse.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Sur-dependance vs IA augmentee. 'La bonne pratique : maitriser les bases sans IA d'abord, puis utiliser l'IA pour aller plus vite.' Pas l'inverse.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Qualite reelle du code IA. Citez Stanford avec nuance : 'La solution n'est pas de ne pas utiliser l'IA, c'est de la superviser rigoureusement.'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Qualite reelle du code IA. Citez Stanford avec nuance : 'La solution n'est pas de ne pas utiliser l'IA, c'est de la superviser rigoureusement.'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Transition vers la section 6. 'Regardons comment les roles vont concretement evoluer d'ici 2027.'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Transition vers la section 6. 'Regardons comment les roles vont concretement evoluer d'ici 2027.'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 smtClean="0"/>
              <a:t>'Commençons </a:t>
            </a:r>
            <a:r>
              <a:rPr lang="fr-FR" sz="1400" dirty="0"/>
              <a:t>par comprendre l'ampleur du phenomene avec quelques chiffres frappants.' Creez l'anticipation.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Transition vers la section 1. Dites : 'Commençons par comprendre l'ampleur du phenomene avec quelques chiffres frappants.' Creez l'anticipation.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Evolution des roles. Insistez sur le Tech Lead : 'Son role devient de definir les standards d'utilisation de l'IA — une responsabilite nouvelle et critique.'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Evolution des roles. Insistez sur le Tech Lead : 'Son role devient de definir les standards d'utilisation de l'IA — une responsabilite nouvelle et critique.'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 smtClean="0"/>
              <a:t>'L'Agent </a:t>
            </a:r>
            <a:r>
              <a:rPr lang="fr-FR" sz="1400" dirty="0"/>
              <a:t>Architect est probablement le profil le plus recherche en 2025-2026.' Si vous connaissez des offres, mentionnez-les.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Nouveaux metiers. 'L'Agent Architect est probablement le profil le plus recherche en 2025-2026.' Si vous connaissez des offres, mentionnez-les.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Opportunites salariales. '+20% a +40%' Ces opportunites sont accessibles a ceux qui commencent a se former maintenant — pas dans 2 ans.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Opportunites salariales. '+20% a +40%' Ces opportunites sont accessibles a ceux qui commencent a se former maintenant — pas dans 2 ans.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Transition vers la section 7. 'Assez de theorie. Voici maintenant ce que vous pouvez faire concrètement des demain.'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Transition vers la section 7. 'Assez de theorie. Voici maintenant ce que vous pouvez faire concrètement des demain.'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Matrice impact/effort. Guidez vers 'Impact eleve / Effort faible' : 'Commencez par Copilot/Claude et les tests unitaires — gains les plus rapides.'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Matrice impact/effort. Guidez vers 'Impact eleve / Effort faible' : 'Commencez par Copilot/Claude et les tests unitaires — gains les plus rapides.'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Plan 90 jours. Le livrable le plus actionnable. 'Imprimez cette slide. Partagez-la avec votre equipe demain.' Expliquez les 3 phases.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Plan 90 jours. Le livrable le plus actionnable. 'Imprimez cette slide. Partagez-la avec votre equipe demain.' Expliquez les 3 phases.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Criteres de choix des outils. La confidentialite est le critere numero 1 : 'Avant d'adopter un outil, demandez : ou va notre code 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Criteres de choix des outils. La confidentialite est le critere numero 1 : 'Avant d'adopter un outil, demandez : ou va notre code ?'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Gouvernance IA. 'La politique d'usage est la premiere chose a mettre en place — avant meme de choisir les outils.' Exemple de regle : ne jamais envoyer de secrets aux LLMs.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Gouvernance IA. 'La politique d'usage est la premiere chose a mettre en place — avant meme de choisir les outils.' Exemple de regle : ne jamais envoyer de secrets aux LLMs.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 smtClean="0"/>
              <a:t>Les </a:t>
            </a:r>
            <a:r>
              <a:rPr lang="fr-FR" sz="1400" dirty="0"/>
              <a:t>4 boutons sont votre appel a l'action. 'Ce soir, repartez avec une seule decision : quelle est la premiere action que vous allez prendre 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Slide de conclusion forte. Les 4 boutons sont votre appel a l'action. 'Ce soir, repartez avec une seule decision : quelle est la premiere action que vous allez prendre ?'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Slide de cloture et Q&amp;A. Remerciez chaleureusement l'audience. Restez disponible pour les questions. Partagez vos contacts si vous le souhaitez.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Slide de cloture et Q&amp;A. Remerciez chaleureusement l'audience. Restez disponible pour les questions. Partagez vos contacts si vous le souhaitez.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/>
              <a:t>'Commençons par comprendre l'ampleur du </a:t>
            </a:r>
            <a:r>
              <a:rPr lang="fr-FR" sz="1200" dirty="0" err="1" smtClean="0"/>
              <a:t>phenomene</a:t>
            </a:r>
            <a:r>
              <a:rPr lang="fr-FR" sz="1200" dirty="0" smtClean="0"/>
              <a:t> avec quelques chiffres frappants.' </a:t>
            </a:r>
            <a:r>
              <a:rPr lang="fr-FR" sz="1200" dirty="0" err="1" smtClean="0"/>
              <a:t>Creez</a:t>
            </a:r>
            <a:r>
              <a:rPr lang="fr-FR" sz="1200" dirty="0" smtClean="0"/>
              <a:t> l'anticipation.</a:t>
            </a:r>
          </a:p>
        </p:txBody>
      </p:sp>
    </p:spTree>
    <p:extLst>
      <p:ext uri="{BB962C8B-B14F-4D97-AF65-F5344CB8AC3E}">
        <p14:creationId xmlns:p14="http://schemas.microsoft.com/office/powerpoint/2010/main" val="3745674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Slide des chiffres cles. Commentez chaque statistique : '75% planifient d'adopter l'IA — dans votre equipe, combien êtes-vous ?' Insistez sur le 46% de code genere par IA sur GitHub — c'est enorme.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Slide des chiffres cles. Commentez chaque statistique : '75% planifient d'adopter l'IA — dans votre equipe, combien êtes-vous ?' Insistez sur le 46% de code genere par IA sur GitHub — c'est enorme.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 smtClean="0"/>
              <a:t>comme </a:t>
            </a:r>
            <a:r>
              <a:rPr lang="fr-FR" sz="1400" dirty="0"/>
              <a:t>les sauts sont de plus en plus courts entre 2021 et aujourd'hui.' Insistez sur 2024-2025 comme point d'inflexion.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Timeline de l'evolution. Montrez la rapidite de l'acceleration : 'Regardez comme les sauts sont de plus en plus courts entre 2021 et aujourd'hui.' Insistez sur 2024-2025 comme point d'inflexion.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DevOps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est une approche culturelle et technique qui rapproche les équipes de développement (</a:t>
            </a:r>
            <a:r>
              <a:rPr lang="fr-FR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et d’exploitation (</a:t>
            </a:r>
            <a:r>
              <a:rPr lang="fr-FR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Ops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afin d’</a:t>
            </a: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automatiser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collaborer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et </a:t>
            </a: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livrer plus rapidement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des applications fiables. Elle repose sur des pratiques comme l’</a:t>
            </a: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intégration continue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(CI) et la </a:t>
            </a: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distribution/déploiement continus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(CD) pour réduire les délais entre l’idée et la mise en production.</a:t>
            </a:r>
            <a:endParaRPr lang="fr-FR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Panorama des outils. Ne lisez pas tous les noms — donnez 2-3 exemples concrets. Invitez chacun a identifier l'outil de sa stack.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/>
              <a:t>Les 4 raisons de l'acceleration. Expliquez le cercle vertueux : plus de donnees - meilleurs modeles - plus d'adoption - plus de donnees. Insistez sur les 70M+ developpeurs sur GitHub.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Les 4 raisons de l'acceleration. Expliquez le cercle vertueux : plus de donnees - meilleurs modeles - plus d'adoption - plus de donnees. Insistez sur les 70M+ developpeurs sur GitHub.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dirty="0" smtClean="0"/>
              <a:t>Maintenant </a:t>
            </a:r>
            <a:r>
              <a:rPr lang="fr-FR" sz="1400" dirty="0"/>
              <a:t>que le contexte est pose, entrons dans le vif du sujet : comment l'IA devient votre meilleur copilote au quotidien</a:t>
            </a:r>
            <a:r>
              <a:rPr lang="fr-FR" sz="1400" dirty="0" smtClean="0"/>
              <a:t>.</a:t>
            </a:r>
            <a:endParaRPr lang="fr-FR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sz="1400" dirty="0"/>
              <a:t>Transition vers la section 2. 'Maintenant que le contexte est pose, entrons dans le vif du sujet : comment l'IA devient votre meilleur copilote au quotidien.'</a:t>
            </a: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1609476" y="679041"/>
            <a:ext cx="5925047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L'INTELLIGENCE ARTIFICIELLE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1404068" y="1392174"/>
            <a:ext cx="63358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 smtClean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SERVICE DU DÉVELOPPEUR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3291840" y="2226564"/>
            <a:ext cx="228600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35927" y="3284324"/>
            <a:ext cx="42751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 smtClean="0">
                <a:solidFill>
                  <a:srgbClr val="A0B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Mercredi, 03 Juin 2026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04853" y="4524922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r>
              <a:rPr lang="en-US" sz="1200" dirty="0" smtClean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resenté par le SLT TCHATCHOUANG Larry Berlin</a:t>
            </a:r>
            <a:endParaRPr lang="en-US" sz="12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275" y="2528166"/>
            <a:ext cx="2581313" cy="26153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3085" y="2882547"/>
            <a:ext cx="949234" cy="10120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/>
          <p:cNvSpPr/>
          <p:nvPr/>
        </p:nvSpPr>
        <p:spPr>
          <a:xfrm rot="11455359">
            <a:off x="7780525" y="2895811"/>
            <a:ext cx="941916" cy="985524"/>
          </a:xfrm>
          <a:prstGeom prst="rect">
            <a:avLst/>
          </a:prstGeom>
        </p:spPr>
        <p:txBody>
          <a:bodyPr spcFirstLastPara="1" wrap="square" numCol="1">
            <a:prstTxWarp prst="textCircl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4800" b="1" spc="5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LET'S SHINE HELIOS C4I  </a:t>
            </a:r>
          </a:p>
        </p:txBody>
      </p:sp>
      <p:sp>
        <p:nvSpPr>
          <p:cNvPr id="13" name="Text 6"/>
          <p:cNvSpPr/>
          <p:nvPr/>
        </p:nvSpPr>
        <p:spPr>
          <a:xfrm>
            <a:off x="3344187" y="129606"/>
            <a:ext cx="2466891" cy="232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 smtClean="0">
                <a:solidFill>
                  <a:srgbClr val="A0B4CC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#98</a:t>
            </a:r>
            <a:r>
              <a:rPr lang="en-US" sz="900" dirty="0" smtClean="0">
                <a:solidFill>
                  <a:srgbClr val="A0B4CC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e</a:t>
            </a:r>
            <a:r>
              <a:rPr lang="en-US" sz="1100" dirty="0" smtClean="0">
                <a:solidFill>
                  <a:srgbClr val="A0B4CC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EDITION DU MERCREDI CYBER#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Pourquoi l'IA s'accélère maintenant 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1234440"/>
            <a:ext cx="8412480" cy="749808"/>
          </a:xfrm>
          <a:prstGeom prst="rect">
            <a:avLst/>
          </a:prstGeom>
          <a:solidFill>
            <a:srgbClr val="0A2040"/>
          </a:solidFill>
          <a:ln w="6350">
            <a:solidFill>
              <a:srgbClr val="1A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408176"/>
            <a:ext cx="402336" cy="402336"/>
          </a:xfrm>
          <a:prstGeom prst="ellipse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4081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51560" y="1289304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Puissance de calcul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51560" y="1636776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0C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GPU/TPU modernes permettent des modèles de plusieurs centaines de milliards de paramètres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65760" y="2148840"/>
            <a:ext cx="8412480" cy="749808"/>
          </a:xfrm>
          <a:prstGeom prst="rect">
            <a:avLst/>
          </a:prstGeom>
          <a:solidFill>
            <a:srgbClr val="0A2040"/>
          </a:solidFill>
          <a:ln w="6350">
            <a:solidFill>
              <a:srgbClr val="1A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02920" y="2322576"/>
            <a:ext cx="402336" cy="402336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23225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051560" y="2203704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massives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51560" y="2551176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0C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millions de dépôts open-source entraînent des modèles très performants sur le code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65760" y="3063240"/>
            <a:ext cx="8412480" cy="749808"/>
          </a:xfrm>
          <a:prstGeom prst="rect">
            <a:avLst/>
          </a:prstGeom>
          <a:solidFill>
            <a:srgbClr val="0A2040"/>
          </a:solidFill>
          <a:ln w="6350">
            <a:solidFill>
              <a:srgbClr val="1A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02920" y="3236976"/>
            <a:ext cx="402336" cy="402336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" y="32369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51560" y="3118104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Modèles spécialisés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51560" y="3465576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0C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Codex, StarCoder, DeepSeek Coder — optimisés uniquement pour la programmation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65760" y="3977640"/>
            <a:ext cx="8412480" cy="749808"/>
          </a:xfrm>
          <a:prstGeom prst="rect">
            <a:avLst/>
          </a:prstGeom>
          <a:solidFill>
            <a:srgbClr val="0A2040"/>
          </a:solidFill>
          <a:ln w="6350">
            <a:solidFill>
              <a:srgbClr val="1A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02920" y="4151376"/>
            <a:ext cx="402336" cy="402336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41513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051560" y="4032504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massive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51560" y="4379976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0C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70M+ développeurs sur GitHub, écosystème d'outils qui s'auto-renforce rapidement</a:t>
            </a:r>
            <a:endParaRPr lang="en-US" sz="1050" dirty="0"/>
          </a:p>
        </p:txBody>
      </p:sp>
      <p:sp>
        <p:nvSpPr>
          <p:cNvPr id="24" name="Text 5"/>
          <p:cNvSpPr/>
          <p:nvPr/>
        </p:nvSpPr>
        <p:spPr>
          <a:xfrm>
            <a:off x="3277262" y="4841681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0" y="0"/>
            <a:ext cx="594360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645920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>
                    <a:alpha val="8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3474720" y="1371600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comme copilote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474720" y="2359152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0" y="2468880"/>
            <a:ext cx="5303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Autocomplétion, génération &amp; revue de code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Copilot : le pionnier du copilotage IA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88720"/>
            <a:ext cx="42062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88720"/>
            <a:ext cx="54864" cy="160020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20624" y="129844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Autocomplétion intelligente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20624" y="1645920"/>
            <a:ext cx="39684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 du code en temps réel selon le contexte, les commentaires et l'historique du fichier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1188720"/>
            <a:ext cx="42062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1188720"/>
            <a:ext cx="54864" cy="1600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01184" y="129844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Génération de fonctions entières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901184" y="1645920"/>
            <a:ext cx="39684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partir d'un commentaire en langage naturel, génère une fonction complète prête à tester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3017520"/>
            <a:ext cx="42062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3017520"/>
            <a:ext cx="54864" cy="160020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0624" y="312724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Chat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20624" y="3474720"/>
            <a:ext cx="39684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Dialogue en langage naturel pour expliquer, déboguer ou refactoriser du code directement dans l'IDE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54880" y="3017520"/>
            <a:ext cx="42062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54880" y="3017520"/>
            <a:ext cx="54864" cy="16002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01184" y="312724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Workspace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901184" y="3474720"/>
            <a:ext cx="39684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Planifie et exécute des tâches complexes multi-fichiers en mode agent autonome (2024)</a:t>
            </a:r>
            <a:endParaRPr lang="en-US" sz="1100" dirty="0"/>
          </a:p>
        </p:txBody>
      </p:sp>
      <p:sp>
        <p:nvSpPr>
          <p:cNvPr id="20" name="Text 5"/>
          <p:cNvSpPr/>
          <p:nvPr/>
        </p:nvSpPr>
        <p:spPr>
          <a:xfrm>
            <a:off x="3277262" y="4773714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l'IA génère du code : le flux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2880360"/>
            <a:ext cx="84124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20040" y="1188720"/>
            <a:ext cx="1298448" cy="1600200"/>
          </a:xfrm>
          <a:prstGeom prst="rect">
            <a:avLst/>
          </a:prstGeom>
          <a:solidFill>
            <a:srgbClr val="112240"/>
          </a:solidFill>
          <a:ln w="6350">
            <a:solidFill>
              <a:srgbClr val="6474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188720"/>
            <a:ext cx="1298448" cy="54864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298448"/>
            <a:ext cx="1298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Contexte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20040" y="1719072"/>
            <a:ext cx="12984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Fichiers ouverts,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langage détecté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41248" y="2770632"/>
            <a:ext cx="256032" cy="256032"/>
          </a:xfrm>
          <a:prstGeom prst="ellipse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764792" y="1188720"/>
            <a:ext cx="1298448" cy="1600200"/>
          </a:xfrm>
          <a:prstGeom prst="rect">
            <a:avLst/>
          </a:prstGeom>
          <a:solidFill>
            <a:srgbClr val="112240"/>
          </a:solidFill>
          <a:ln w="635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764792" y="1188720"/>
            <a:ext cx="1298448" cy="54864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764792" y="1298448"/>
            <a:ext cx="1298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Commentaire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764792" y="1719072"/>
            <a:ext cx="12984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dev écrit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qu'il veut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2286000" y="2770632"/>
            <a:ext cx="256032" cy="256032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209544" y="1188720"/>
            <a:ext cx="1298448" cy="1600200"/>
          </a:xfrm>
          <a:prstGeom prst="rect">
            <a:avLst/>
          </a:prstGeom>
          <a:solidFill>
            <a:srgbClr val="112240"/>
          </a:solidFill>
          <a:ln w="6350">
            <a:solidFill>
              <a:srgbClr val="06B6D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09544" y="1188720"/>
            <a:ext cx="1298448" cy="54864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9544" y="1298448"/>
            <a:ext cx="1298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Requête LLM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09544" y="1719072"/>
            <a:ext cx="12984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modèle reçoit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contexte + prompt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730752" y="2770632"/>
            <a:ext cx="256032" cy="256032"/>
          </a:xfrm>
          <a:prstGeom prst="ellipse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54296" y="1188720"/>
            <a:ext cx="1298448" cy="1600200"/>
          </a:xfrm>
          <a:prstGeom prst="rect">
            <a:avLst/>
          </a:prstGeom>
          <a:solidFill>
            <a:srgbClr val="112240"/>
          </a:solidFill>
          <a:ln w="6350">
            <a:solidFill>
              <a:srgbClr val="00D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654296" y="1188720"/>
            <a:ext cx="1298448" cy="54864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54296" y="1298448"/>
            <a:ext cx="1298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Inférence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654296" y="1719072"/>
            <a:ext cx="12984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Génération token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 token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175504" y="2770632"/>
            <a:ext cx="256032" cy="256032"/>
          </a:xfrm>
          <a:prstGeom prst="ellipse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099048" y="1188720"/>
            <a:ext cx="1298448" cy="1600200"/>
          </a:xfrm>
          <a:prstGeom prst="rect">
            <a:avLst/>
          </a:prstGeom>
          <a:solidFill>
            <a:srgbClr val="112240"/>
          </a:solidFill>
          <a:ln w="6350">
            <a:solidFill>
              <a:srgbClr val="7C3AE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099048" y="1188720"/>
            <a:ext cx="1298448" cy="54864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099048" y="1298448"/>
            <a:ext cx="1298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Suggestion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099048" y="1719072"/>
            <a:ext cx="12984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proposé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dans l'éditeur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620256" y="2770632"/>
            <a:ext cx="256032" cy="256032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543800" y="1188720"/>
            <a:ext cx="1298448" cy="1600200"/>
          </a:xfrm>
          <a:prstGeom prst="rect">
            <a:avLst/>
          </a:prstGeom>
          <a:solidFill>
            <a:srgbClr val="112240"/>
          </a:solidFill>
          <a:ln w="635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7543800" y="1188720"/>
            <a:ext cx="1298448" cy="54864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543800" y="1298448"/>
            <a:ext cx="12984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Validation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7543800" y="1719072"/>
            <a:ext cx="12984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 accepte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 modifie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8065008" y="2770632"/>
            <a:ext cx="256032" cy="256032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57200" y="4114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de génération assistée — le développeur reste maître à chaque étape</a:t>
            </a:r>
            <a:endParaRPr lang="en-US" sz="1100" dirty="0"/>
          </a:p>
        </p:txBody>
      </p:sp>
      <p:sp>
        <p:nvSpPr>
          <p:cNvPr id="36" name="Text 5"/>
          <p:cNvSpPr/>
          <p:nvPr/>
        </p:nvSpPr>
        <p:spPr>
          <a:xfrm>
            <a:off x="3277262" y="469126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pour la revue de code : avant/après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43000"/>
            <a:ext cx="4023360" cy="3474720"/>
          </a:xfrm>
          <a:prstGeom prst="rect">
            <a:avLst/>
          </a:prstGeom>
          <a:solidFill>
            <a:srgbClr val="FEF2F2"/>
          </a:solidFill>
          <a:ln w="635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Sans IA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11480" y="1691640"/>
            <a:ext cx="37490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manuelle longue (heures)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Erreurs subtiles non détectées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Style incohérent entre dev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Dépendances vulnérables ignorées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tardif (jours)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Junior livré sans filet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846320" y="1143000"/>
            <a:ext cx="4023360" cy="3474720"/>
          </a:xfrm>
          <a:prstGeom prst="rect">
            <a:avLst/>
          </a:prstGeom>
          <a:solidFill>
            <a:srgbClr val="F0FDF4"/>
          </a:solidFill>
          <a:ln w="635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937760" y="12344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Avec IA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983480" y="1691640"/>
            <a:ext cx="37490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instantanée (&lt;1 min)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Bugs et anti-patterns détectés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Style normalisé automatiquement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CVE et dépendances signalés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immédiat en PR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Suggestions pédagogiques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15968" y="2606040"/>
            <a:ext cx="512064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279392" y="2377440"/>
            <a:ext cx="585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2" name="Text 5"/>
          <p:cNvSpPr/>
          <p:nvPr/>
        </p:nvSpPr>
        <p:spPr>
          <a:xfrm>
            <a:off x="3277262" y="479619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 d'usage : génération de code en pratique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88720"/>
            <a:ext cx="274320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00D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88720"/>
            <a:ext cx="2743200" cy="54864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29844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REST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1664208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Génère un endpoint CRUD complet avec validation, gestion d'erreurs et documentation OpenAPI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200400" y="1188720"/>
            <a:ext cx="274320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0" y="1188720"/>
            <a:ext cx="2743200" cy="54864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91840" y="129844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Requêtes SQL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291840" y="1664208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Traduit une question en langage naturel en requête SQL optimisée avec jointures complexes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126480" y="1188720"/>
            <a:ext cx="274320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26480" y="1188720"/>
            <a:ext cx="2743200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0" y="129844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unitaires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17920" y="1664208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Génère automatiquement les cas de tests pour une fonction donnée (edge cases inclus)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4320" y="3017520"/>
            <a:ext cx="274320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7C3AE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017520"/>
            <a:ext cx="2743200" cy="54864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312724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Scripts DevOps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65760" y="3493008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 des pipelines CI/CD, Dockerfiles ou scripts Bash à partir d'une description fonctionnelle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200400" y="3017520"/>
            <a:ext cx="274320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06B6D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0" y="3017520"/>
            <a:ext cx="2743200" cy="54864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91840" y="312724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Regex complexes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291840" y="3493008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Produit et explique des expressions régulières difficiles à écrire manuellement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126480" y="3017520"/>
            <a:ext cx="274320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26480" y="3017520"/>
            <a:ext cx="2743200" cy="54864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17920" y="312724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Migration de code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217920" y="3493008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Convertit du Python 2 en Python 3, ou du JS en TypeScript avec types inférés</a:t>
            </a:r>
            <a:endParaRPr lang="en-US" sz="1000" dirty="0"/>
          </a:p>
        </p:txBody>
      </p:sp>
      <p:sp>
        <p:nvSpPr>
          <p:cNvPr id="28" name="Text 5"/>
          <p:cNvSpPr/>
          <p:nvPr/>
        </p:nvSpPr>
        <p:spPr>
          <a:xfrm>
            <a:off x="3277262" y="469126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limites actuelles du copilotage IA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88720"/>
            <a:ext cx="42062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11480" y="1298448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29844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Hallucinations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755648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génère du code syntaxiquement correct mais logiquement faux ou inventant des APIs inexistantes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754880" y="1188720"/>
            <a:ext cx="42062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892040" y="1298448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🔒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486400" y="129844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limité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892040" y="1755648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fenêtre de contexte ne peut contenir qu'une portion du code; l'IA perd le fil sur des projets larges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3017520"/>
            <a:ext cx="42062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11480" y="3127248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📅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005840" y="312724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obsolètes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11480" y="3584448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Entraîné jusqu'à une date précise, le modèle ignore les bibliothèques et frameworks récents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754880" y="3017520"/>
            <a:ext cx="42062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7C3AE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892040" y="3127248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🧩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486400" y="312724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globale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92040" y="3584448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excelle sur les fonctions isolées mais peine à raisonner sur l'architecture entière d'un système</a:t>
            </a:r>
            <a:endParaRPr lang="en-US" sz="1050" dirty="0"/>
          </a:p>
        </p:txBody>
      </p:sp>
      <p:sp>
        <p:nvSpPr>
          <p:cNvPr id="20" name="Text 5"/>
          <p:cNvSpPr/>
          <p:nvPr/>
        </p:nvSpPr>
        <p:spPr>
          <a:xfrm>
            <a:off x="3277262" y="4803694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0" y="0"/>
            <a:ext cx="594360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645920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>
                    <a:alpha val="8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3474720" y="1371600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Automatisation &amp; Productivité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474720" y="2359152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0" y="2468880"/>
            <a:ext cx="5303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Tests, documentation &amp; CI/CD intelligents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révolutionne les tests logiciels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43000"/>
            <a:ext cx="859536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43000"/>
            <a:ext cx="54864" cy="804672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0700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Génération de tests unitaires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3108960" y="1207008"/>
            <a:ext cx="55778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la signature et le corps d'une fonction pour générer des cas de test exhaustifs incluant les cas limites et les exceptions attendues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2075688"/>
            <a:ext cx="859536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2075688"/>
            <a:ext cx="54864" cy="804672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139696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de mutation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08960" y="2139696"/>
            <a:ext cx="55778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propose des variations du code source pour vérifier que les tests détectent bien les régressions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3008376"/>
            <a:ext cx="859536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3008376"/>
            <a:ext cx="54864" cy="804672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3072384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d'intégration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108960" y="3072384"/>
            <a:ext cx="55778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Génère des scénarios de test de bout en bout en simulant les interactions entre composants du système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941064"/>
            <a:ext cx="859536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941064"/>
            <a:ext cx="54864" cy="80467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400507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Self-healing tests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3108960" y="4005072"/>
            <a:ext cx="55778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tests mis à jour automatiquement quand le code change, réduisant la dette de maintenance des tests</a:t>
            </a:r>
            <a:endParaRPr lang="en-US" sz="1100" dirty="0"/>
          </a:p>
        </p:txBody>
      </p:sp>
      <p:sp>
        <p:nvSpPr>
          <p:cNvPr id="20" name="Text 5"/>
          <p:cNvSpPr/>
          <p:nvPr/>
        </p:nvSpPr>
        <p:spPr>
          <a:xfrm>
            <a:off x="3277262" y="4818684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 automatique : fini le calvaire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170432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l'IA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754880" y="1170432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Avec l'IA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20040" y="1572768"/>
            <a:ext cx="3977640" cy="2926080"/>
          </a:xfrm>
          <a:prstGeom prst="rect">
            <a:avLst/>
          </a:prstGeom>
          <a:solidFill>
            <a:srgbClr val="1A0808"/>
          </a:solidFill>
          <a:ln w="635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663440" y="1572768"/>
            <a:ext cx="4160520" cy="2926080"/>
          </a:xfrm>
          <a:prstGeom prst="rect">
            <a:avLst/>
          </a:prstGeom>
          <a:solidFill>
            <a:srgbClr val="091A0F"/>
          </a:solidFill>
          <a:ln w="635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57200" y="17190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Documentation écrite après coup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235915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Commentaires absents ou obsolètes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299923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README génériques inutiles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363931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Heures perdues à décrire l'évident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800600" y="1719072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0FF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Docstrings générés instantanément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800600" y="2359152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0FF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JSDoc / Sphinx / Swagger auto-créés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800600" y="2999232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0FF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README enrichis à chaque commit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800600" y="3639312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0FF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Wikis synchronisés avec le code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278493" y="3008772"/>
            <a:ext cx="384947" cy="45719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8" name="Text 5"/>
          <p:cNvSpPr/>
          <p:nvPr/>
        </p:nvSpPr>
        <p:spPr>
          <a:xfrm>
            <a:off x="3277262" y="469126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50D1A"/>
          </a:solidFill>
          <a:ln w="12700">
            <a:solidFill>
              <a:srgbClr val="050D1A"/>
            </a:solidFill>
            <a:prstDash val="solid"/>
          </a:ln>
        </p:spPr>
      </p:sp>
      <p:sp>
        <p:nvSpPr>
          <p:cNvPr id="3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IDEE MAITRESSE  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1086678" y="907774"/>
            <a:ext cx="1358348" cy="45719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5" name="Text 5"/>
          <p:cNvSpPr/>
          <p:nvPr/>
        </p:nvSpPr>
        <p:spPr>
          <a:xfrm>
            <a:off x="3277262" y="469126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907773" y="1694587"/>
            <a:ext cx="7553739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/>
                </a:solidFill>
              </a:rPr>
              <a:t>L'intelligence artificielle n'est pas venue remplacer les développeurs. Elle est venue amplifier leur potentiel. Ceux qui apprendront à collaborer avec elle construiront les solutions de demain, tandis que ceux qui l'ignoreront risquent de voir l'innovation leur échapper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Text 0"/>
          <p:cNvSpPr/>
          <p:nvPr/>
        </p:nvSpPr>
        <p:spPr>
          <a:xfrm>
            <a:off x="457200" y="266825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IDEE MAITRESSE  </a:t>
            </a:r>
            <a:endParaRPr lang="en-US" sz="3000" dirty="0"/>
          </a:p>
        </p:txBody>
      </p:sp>
      <p:sp>
        <p:nvSpPr>
          <p:cNvPr id="8" name="Shape 1"/>
          <p:cNvSpPr/>
          <p:nvPr/>
        </p:nvSpPr>
        <p:spPr>
          <a:xfrm>
            <a:off x="1086678" y="900279"/>
            <a:ext cx="1358348" cy="45719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6626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 intelligent : pipelines qui s'adaptent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887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88720"/>
            <a:ext cx="54864" cy="160020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20624" y="12984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de risque automatique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20624" y="16459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évalue la probabilité qu'un commit casse la prod en analysant la complexité des changements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00400" y="11887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0" y="1188720"/>
            <a:ext cx="54864" cy="160020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46704" y="12984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sélectifs intelligents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346704" y="16459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Lance uniquement les tests impactés par les fichiers modifiés — réduction de 60 à 80% du temps CI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26480" y="11887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26480" y="1188720"/>
            <a:ext cx="54864" cy="160020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72784" y="12984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Détection d'anomalies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72784" y="16459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les métriques de déploiement aux patterns historiques pour signaler les régressions avant rollout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0175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017520"/>
            <a:ext cx="54864" cy="16002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0624" y="31272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Auto-rollback prédictif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20624" y="34747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Revient automatiquement à la version stable si les KPIs se dégradent après déploiement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00400" y="30175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0" y="3017520"/>
            <a:ext cx="54864" cy="16002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46704" y="31272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Optimisation des ressources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346704" y="34747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Alloue dynamiquement les ressources cloud selon la charge prévue par les modèles de prédiction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126480" y="30175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26480" y="3017520"/>
            <a:ext cx="54864" cy="1600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72784" y="31272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auto-triés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272784" y="34747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Classe et route les incidents selon leur gravité et composant impacté sans intervention humaine</a:t>
            </a:r>
            <a:endParaRPr lang="en-US" sz="1100" dirty="0"/>
          </a:p>
        </p:txBody>
      </p:sp>
      <p:sp>
        <p:nvSpPr>
          <p:cNvPr id="28" name="Text 5"/>
          <p:cNvSpPr/>
          <p:nvPr/>
        </p:nvSpPr>
        <p:spPr>
          <a:xfrm>
            <a:off x="3277262" y="482617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mesuré sur la productivité développeur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18872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Vitesse écriture de code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3200400" y="1252728"/>
            <a:ext cx="2766060" cy="27432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012180" y="118872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55%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65760" y="180136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Satisfaction développeur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00400" y="1865376"/>
            <a:ext cx="3771900" cy="27432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018020" y="1801368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75%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2414016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Temps de revue PR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0" y="2478024"/>
            <a:ext cx="2011680" cy="27432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57800" y="2414016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40%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65760" y="3026664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Bugs en production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0" y="3090672"/>
            <a:ext cx="1760220" cy="27432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06340" y="3026664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35%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65760" y="3639312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Temps onboarding juniors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00400" y="3703320"/>
            <a:ext cx="2514600" cy="2743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760720" y="363931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50%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65760" y="425196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Couverture de tests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00400" y="4315968"/>
            <a:ext cx="2263140" cy="274320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509260" y="425196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45%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65760" y="4663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90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: McKinsey Digital, GitHub Impact Report 2024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débogage assisté par IA : plus rapide, plus profond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88720"/>
            <a:ext cx="2011680" cy="3200400"/>
          </a:xfrm>
          <a:prstGeom prst="rect">
            <a:avLst/>
          </a:prstGeom>
          <a:solidFill>
            <a:srgbClr val="FFFFFF"/>
          </a:solidFill>
          <a:ln w="635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88720"/>
            <a:ext cx="2011680" cy="54864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13716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Détection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1874520"/>
            <a:ext cx="18288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analyse les logs et stack traces pour identifier le composant fautif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468880" y="1188720"/>
            <a:ext cx="2011680" cy="3200400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468880" y="1188720"/>
            <a:ext cx="2011680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468880" y="13716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Diagnostic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560320" y="1874520"/>
            <a:ext cx="18288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 des hypothèses causales classées par probabilité selon les patterns connus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63440" y="1188720"/>
            <a:ext cx="2011680" cy="3200400"/>
          </a:xfrm>
          <a:prstGeom prst="rect">
            <a:avLst/>
          </a:prstGeom>
          <a:solidFill>
            <a:srgbClr val="FFFFFF"/>
          </a:solidFill>
          <a:ln w="635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63440" y="1188720"/>
            <a:ext cx="2011680" cy="54864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63440" y="13716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Correction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1874520"/>
            <a:ext cx="18288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Suggère un patch ou une refactorisation pour résoudre la cause racine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858000" y="1188720"/>
            <a:ext cx="2011680" cy="3200400"/>
          </a:xfrm>
          <a:prstGeom prst="rect">
            <a:avLst/>
          </a:prstGeom>
          <a:solidFill>
            <a:srgbClr val="FFFFFF"/>
          </a:solidFill>
          <a:ln w="635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858000" y="1188720"/>
            <a:ext cx="2011680" cy="54864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0" y="13716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Prévention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949440" y="1874520"/>
            <a:ext cx="18288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Recommande des tests ou gardes pour éviter que l'erreur ne réapparaisse</a:t>
            </a:r>
            <a:endParaRPr lang="en-US" sz="1100" dirty="0"/>
          </a:p>
        </p:txBody>
      </p:sp>
      <p:sp>
        <p:nvSpPr>
          <p:cNvPr id="20" name="Text 5"/>
          <p:cNvSpPr/>
          <p:nvPr/>
        </p:nvSpPr>
        <p:spPr>
          <a:xfrm>
            <a:off x="3277262" y="478120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0" y="0"/>
            <a:ext cx="594360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645920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>
                    <a:alpha val="8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3474720" y="1371600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Nouvelles compétences requises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474720" y="2359152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0" y="2468880"/>
            <a:ext cx="5303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engineering, évaluation, architecture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prompt engineering : une compétence clé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00584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Écrire de bons prompts est devenu aussi important que maîtriser un langage de programmation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1645920"/>
            <a:ext cx="274320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645920"/>
            <a:ext cx="54864" cy="155448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17556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Soyez précis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20624" y="2103120"/>
            <a:ext cx="25054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Décrivez le langage, le contexte métier, les contraintes de performance et les formats attendus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0" y="1645920"/>
            <a:ext cx="274320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0" y="1645920"/>
            <a:ext cx="54864" cy="15544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46704" y="17556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Donnez des exemples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346704" y="2103120"/>
            <a:ext cx="25054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Fournir 2-3 exemples d'entrée/sortie (few-shot) améliore drastiquement la qualité du résultat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126480" y="1645920"/>
            <a:ext cx="274320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26480" y="1645920"/>
            <a:ext cx="54864" cy="155448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72784" y="17556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Découpez les tâches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72784" y="2103120"/>
            <a:ext cx="25054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Divisez les problèmes complexes en sous-tâches et chaînez les réponses (chain of thought)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274320" y="3383280"/>
            <a:ext cx="274320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274320" y="3383280"/>
            <a:ext cx="54864" cy="155448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20624" y="349300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Itérez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20624" y="3840480"/>
            <a:ext cx="25054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Affinez le prompt en plusieurs tours plutôt que de tout mettre dans un seul message trop long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200400" y="3383280"/>
            <a:ext cx="274320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00400" y="3383280"/>
            <a:ext cx="54864" cy="155448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46704" y="349300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Spécifiez les contraintes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346704" y="3840480"/>
            <a:ext cx="25054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Mentionnez explicitement ce que vous ne voulez PAS (pas de boucles imbriquées, pas de récursion…)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126480" y="3383280"/>
            <a:ext cx="274320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126480" y="3383280"/>
            <a:ext cx="54864" cy="155448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72784" y="349300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Validez toujours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272784" y="3840480"/>
            <a:ext cx="25054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Testez et relisez le code généré — l'IA n'est jamais infaillible, même avec un excellent prompt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Évaluer et valider le code généré par l'IA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0040" y="1170432"/>
            <a:ext cx="8503920" cy="658368"/>
          </a:xfrm>
          <a:prstGeom prst="rect">
            <a:avLst/>
          </a:prstGeom>
          <a:solidFill>
            <a:srgbClr val="0A1E38"/>
          </a:solidFill>
          <a:ln w="6350">
            <a:solidFill>
              <a:srgbClr val="1A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1170432"/>
            <a:ext cx="54864" cy="658368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80160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43000" y="1225296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Est-ce logiquement correct ?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143000" y="1554480"/>
            <a:ext cx="7543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jamais supposer que le code fonctionne parce qu'il compile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0040" y="1938528"/>
            <a:ext cx="8503920" cy="658368"/>
          </a:xfrm>
          <a:prstGeom prst="rect">
            <a:avLst/>
          </a:prstGeom>
          <a:solidFill>
            <a:srgbClr val="0A1E38"/>
          </a:solidFill>
          <a:ln w="6350">
            <a:solidFill>
              <a:srgbClr val="1A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" y="1938528"/>
            <a:ext cx="54864" cy="65836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048256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143000" y="1993392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Est-ce sécurisé ?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143000" y="2322576"/>
            <a:ext cx="7543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 SQL, XSS, exposition de secrets, mauvaise gestion des erreurs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20040" y="2706624"/>
            <a:ext cx="8503920" cy="658368"/>
          </a:xfrm>
          <a:prstGeom prst="rect">
            <a:avLst/>
          </a:prstGeom>
          <a:solidFill>
            <a:srgbClr val="0A1E38"/>
          </a:solidFill>
          <a:ln w="6350">
            <a:solidFill>
              <a:srgbClr val="1A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706624"/>
            <a:ext cx="54864" cy="658368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816352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43000" y="276148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Est-ce maintenable ?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1143000" y="3090672"/>
            <a:ext cx="7543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lisible, bien nommé, documenté et aligné avec les conventions du projet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20040" y="3474720"/>
            <a:ext cx="8503920" cy="658368"/>
          </a:xfrm>
          <a:prstGeom prst="rect">
            <a:avLst/>
          </a:prstGeom>
          <a:solidFill>
            <a:srgbClr val="0A1E38"/>
          </a:solidFill>
          <a:ln w="6350">
            <a:solidFill>
              <a:srgbClr val="1A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20040" y="3474720"/>
            <a:ext cx="54864" cy="658368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3584448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43000" y="3529584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Est-ce performant ?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143000" y="3858768"/>
            <a:ext cx="7543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Complexité algorithmique adaptée, pas de requêtes N+1, mémoire maîtrisée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20040" y="4242816"/>
            <a:ext cx="8503920" cy="658368"/>
          </a:xfrm>
          <a:prstGeom prst="rect">
            <a:avLst/>
          </a:prstGeom>
          <a:solidFill>
            <a:srgbClr val="0A1E38"/>
          </a:solidFill>
          <a:ln w="6350">
            <a:solidFill>
              <a:srgbClr val="1A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4242816"/>
            <a:ext cx="54864" cy="658368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4352544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43000" y="42976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Est-ce testé ?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1143000" y="4626864"/>
            <a:ext cx="7543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Couverture des cas normaux ET des cas limites, edge cases et erreurs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0" y="0"/>
            <a:ext cx="594360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645920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>
                    <a:alpha val="8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3474720" y="1371600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Enjeux éthiques &amp; Risques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474720" y="2359152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0" y="2468880"/>
            <a:ext cx="5303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Sécurité, biais, dépendance et qualité du code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Risques de sécurité du code généré par IA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43000"/>
            <a:ext cx="420624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43000"/>
            <a:ext cx="54864" cy="164592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20624" y="125272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 de vulnérabilités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20624" y="1600200"/>
            <a:ext cx="396849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modèles entraînés sur du code open-source peuvent reproduire des patterns vulnérables connus (CWE)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1143000"/>
            <a:ext cx="420624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1143000"/>
            <a:ext cx="54864" cy="164592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01184" y="125272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Secrets dans le contexte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901184" y="1600200"/>
            <a:ext cx="396849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code envoyé au modèle peut contenir des clés API, tokens ou données sensibles envoyés vers des serveurs externes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3017520"/>
            <a:ext cx="420624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3017520"/>
            <a:ext cx="54864" cy="16459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0624" y="312724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Dépendances fantômes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20624" y="3474720"/>
            <a:ext cx="396849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peut inventer des noms de packages inexistants qu'un attaquant peut ensuite créer (supply chain attack)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54880" y="3017520"/>
            <a:ext cx="420624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54880" y="3017520"/>
            <a:ext cx="54864" cy="164592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01184" y="312724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Excès de confiance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901184" y="3474720"/>
            <a:ext cx="396849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équipes valident moins rigoureusement le code IA, augmentant le risque de merge de code dangereux</a:t>
            </a:r>
            <a:endParaRPr lang="en-US" sz="1100" dirty="0"/>
          </a:p>
        </p:txBody>
      </p:sp>
      <p:sp>
        <p:nvSpPr>
          <p:cNvPr id="20" name="Text 5"/>
          <p:cNvSpPr/>
          <p:nvPr/>
        </p:nvSpPr>
        <p:spPr>
          <a:xfrm>
            <a:off x="3277262" y="478120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Biais algorithmiques &amp; enjeux éthiques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0040" y="1170432"/>
            <a:ext cx="8503920" cy="658368"/>
          </a:xfrm>
          <a:prstGeom prst="rect">
            <a:avLst/>
          </a:prstGeom>
          <a:solidFill>
            <a:srgbClr val="0A1830"/>
          </a:solidFill>
          <a:ln w="6350">
            <a:solidFill>
              <a:srgbClr val="1E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1170432"/>
            <a:ext cx="54864" cy="65836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225296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Biais de représentation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02920" y="1554480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code généré reflète les patterns dominants dans les données d'entraînement (souvent code anglophone et occidental)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0040" y="1938528"/>
            <a:ext cx="8503920" cy="658368"/>
          </a:xfrm>
          <a:prstGeom prst="rect">
            <a:avLst/>
          </a:prstGeom>
          <a:solidFill>
            <a:srgbClr val="0A1830"/>
          </a:solidFill>
          <a:ln w="6350">
            <a:solidFill>
              <a:srgbClr val="1E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" y="1938528"/>
            <a:ext cx="54864" cy="658368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199339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Biais de popularité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02920" y="232257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favorise les solutions les plus communes, pas forcément les meilleures ou les plus adaptées au contexte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20040" y="2706624"/>
            <a:ext cx="8503920" cy="658368"/>
          </a:xfrm>
          <a:prstGeom prst="rect">
            <a:avLst/>
          </a:prstGeom>
          <a:solidFill>
            <a:srgbClr val="0A1830"/>
          </a:solidFill>
          <a:ln w="6350">
            <a:solidFill>
              <a:srgbClr val="1E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0040" y="2706624"/>
            <a:ext cx="54864" cy="658368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276148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Biais de confirmation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02920" y="3090672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le prompt oriente vers une solution, l'IA confirme et développe même si l'approche est sous-optimale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20040" y="3474720"/>
            <a:ext cx="8503920" cy="658368"/>
          </a:xfrm>
          <a:prstGeom prst="rect">
            <a:avLst/>
          </a:prstGeom>
          <a:solidFill>
            <a:srgbClr val="0A1830"/>
          </a:solidFill>
          <a:ln w="6350">
            <a:solidFill>
              <a:srgbClr val="1E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0040" y="3474720"/>
            <a:ext cx="54864" cy="658368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529584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Copyright &amp; propriété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02920" y="3858768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code généré peut ressembler à du code propriétaire sur lequel le modèle a été entraîné — enjeux légaux non résolus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20040" y="4242816"/>
            <a:ext cx="8503920" cy="658368"/>
          </a:xfrm>
          <a:prstGeom prst="rect">
            <a:avLst/>
          </a:prstGeom>
          <a:solidFill>
            <a:srgbClr val="0A1830"/>
          </a:solidFill>
          <a:ln w="6350">
            <a:solidFill>
              <a:srgbClr val="1E3A6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" y="4242816"/>
            <a:ext cx="54864" cy="658368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42976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Confidentialité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502920" y="4626864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prompts envoyés peuvent exposer de la logique métier ou des données sensibles de l'entreprise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Dépendance à l'IA : trouver le bon équilibre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43000"/>
            <a:ext cx="4114800" cy="3520440"/>
          </a:xfrm>
          <a:prstGeom prst="rect">
            <a:avLst/>
          </a:prstGeom>
          <a:solidFill>
            <a:srgbClr val="FFF7ED"/>
          </a:solidFill>
          <a:ln w="635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65760" y="1234440"/>
            <a:ext cx="3931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Risques de sur-dépendance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11480" y="1691640"/>
            <a:ext cx="384048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Atrophie des compétences fondamentales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Incapacité à déboguer sans assistance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Perte du sens critique sur le code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Manque de compréhension de l'architecture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Junior qui ne sait pas ce qu'il génère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754880" y="1143000"/>
            <a:ext cx="4114800" cy="3520440"/>
          </a:xfrm>
          <a:prstGeom prst="rect">
            <a:avLst/>
          </a:prstGeom>
          <a:solidFill>
            <a:srgbClr val="F0FDF4"/>
          </a:solidFill>
          <a:ln w="635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846320" y="1234440"/>
            <a:ext cx="3931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Bonne pratique : IA augmentée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92040" y="1691640"/>
            <a:ext cx="384048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Comprendre avant d'accepter le code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Maîtriser les bases sans IA d'abord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Utiliser l'IA pour gagner du temps, pas pour penser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les juniors sans IA puis avec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Garder une culture de pair programming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3277262" y="478120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50D1A"/>
          </a:solidFill>
          <a:ln w="12700">
            <a:solidFill>
              <a:srgbClr val="050D1A"/>
            </a:solidFill>
            <a:prstDash val="solid"/>
          </a:ln>
        </p:spPr>
      </p:sp>
      <p:sp>
        <p:nvSpPr>
          <p:cNvPr id="3" name="Title"/>
          <p:cNvSpPr/>
          <p:nvPr/>
        </p:nvSpPr>
        <p:spPr>
          <a:xfrm rot="16200000">
            <a:off x="-1713314" y="2292724"/>
            <a:ext cx="4138641" cy="558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4000" b="1" dirty="0" smtClean="0">
                <a:solidFill>
                  <a:srgbClr val="FFFFFF"/>
                </a:solidFill>
                <a:latin typeface="Calibri" pitchFamily="34" charset="0"/>
              </a:rPr>
              <a:t>PLAN</a:t>
            </a:r>
            <a:endParaRPr lang="fr-FR" sz="3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" name="AccentBar"/>
          <p:cNvSpPr/>
          <p:nvPr/>
        </p:nvSpPr>
        <p:spPr>
          <a:xfrm rot="16200000" flipV="1">
            <a:off x="215066" y="2547830"/>
            <a:ext cx="757003" cy="45719"/>
          </a:xfrm>
          <a:prstGeom prst="rect">
            <a:avLst/>
          </a:prstGeom>
          <a:solidFill>
            <a:srgbClr val="00D4FF"/>
          </a:solidFill>
          <a:ln>
            <a:noFill/>
          </a:ln>
        </p:spPr>
      </p:sp>
      <p:sp>
        <p:nvSpPr>
          <p:cNvPr id="5" name="Ellipse 4"/>
          <p:cNvSpPr/>
          <p:nvPr/>
        </p:nvSpPr>
        <p:spPr>
          <a:xfrm>
            <a:off x="1371590" y="395339"/>
            <a:ext cx="569627" cy="524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1750092" y="420186"/>
            <a:ext cx="5999823" cy="490503"/>
          </a:xfrm>
          <a:custGeom>
            <a:avLst/>
            <a:gdLst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0 w 7596269"/>
              <a:gd name="connsiteY4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6269" h="490503">
                <a:moveTo>
                  <a:pt x="0" y="0"/>
                </a:moveTo>
                <a:lnTo>
                  <a:pt x="7596269" y="0"/>
                </a:lnTo>
                <a:lnTo>
                  <a:pt x="7596269" y="490503"/>
                </a:lnTo>
                <a:lnTo>
                  <a:pt x="0" y="490503"/>
                </a:lnTo>
                <a:cubicBezTo>
                  <a:pt x="0" y="416247"/>
                  <a:pt x="292308" y="484398"/>
                  <a:pt x="292308" y="327696"/>
                </a:cubicBezTo>
                <a:cubicBezTo>
                  <a:pt x="329784" y="38582"/>
                  <a:pt x="232348" y="56767"/>
                  <a:pt x="0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FF"/>
                </a:solidFill>
              </a:rPr>
              <a:t>Contexte &amp; Chiffres clés</a:t>
            </a:r>
          </a:p>
        </p:txBody>
      </p:sp>
      <p:sp>
        <p:nvSpPr>
          <p:cNvPr id="15" name="Ellipse 14"/>
          <p:cNvSpPr/>
          <p:nvPr/>
        </p:nvSpPr>
        <p:spPr>
          <a:xfrm>
            <a:off x="1371590" y="1017224"/>
            <a:ext cx="569627" cy="524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16" name="Rectangle 12"/>
          <p:cNvSpPr/>
          <p:nvPr/>
        </p:nvSpPr>
        <p:spPr>
          <a:xfrm>
            <a:off x="1750092" y="1042071"/>
            <a:ext cx="5999823" cy="490503"/>
          </a:xfrm>
          <a:custGeom>
            <a:avLst/>
            <a:gdLst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0 w 7596269"/>
              <a:gd name="connsiteY4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6269" h="490503">
                <a:moveTo>
                  <a:pt x="0" y="0"/>
                </a:moveTo>
                <a:lnTo>
                  <a:pt x="7596269" y="0"/>
                </a:lnTo>
                <a:lnTo>
                  <a:pt x="7596269" y="490503"/>
                </a:lnTo>
                <a:lnTo>
                  <a:pt x="0" y="490503"/>
                </a:lnTo>
                <a:cubicBezTo>
                  <a:pt x="0" y="416247"/>
                  <a:pt x="292308" y="484398"/>
                  <a:pt x="292308" y="327696"/>
                </a:cubicBezTo>
                <a:cubicBezTo>
                  <a:pt x="329784" y="38582"/>
                  <a:pt x="232348" y="56767"/>
                  <a:pt x="0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solidFill>
                  <a:srgbClr val="FFFFFF"/>
                </a:solidFill>
              </a:rPr>
              <a:t>L'IA comme copilote</a:t>
            </a:r>
            <a:endParaRPr lang="fr-FR" b="1" dirty="0">
              <a:solidFill>
                <a:srgbClr val="FFFFFF"/>
              </a:solidFill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1371590" y="1644189"/>
            <a:ext cx="569627" cy="524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8" name="Rectangle 12"/>
          <p:cNvSpPr/>
          <p:nvPr/>
        </p:nvSpPr>
        <p:spPr>
          <a:xfrm>
            <a:off x="1750092" y="1669036"/>
            <a:ext cx="5999823" cy="490503"/>
          </a:xfrm>
          <a:custGeom>
            <a:avLst/>
            <a:gdLst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0 w 7596269"/>
              <a:gd name="connsiteY4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6269" h="490503">
                <a:moveTo>
                  <a:pt x="0" y="0"/>
                </a:moveTo>
                <a:lnTo>
                  <a:pt x="7596269" y="0"/>
                </a:lnTo>
                <a:lnTo>
                  <a:pt x="7596269" y="490503"/>
                </a:lnTo>
                <a:lnTo>
                  <a:pt x="0" y="490503"/>
                </a:lnTo>
                <a:cubicBezTo>
                  <a:pt x="0" y="416247"/>
                  <a:pt x="292308" y="484398"/>
                  <a:pt x="292308" y="327696"/>
                </a:cubicBezTo>
                <a:cubicBezTo>
                  <a:pt x="329784" y="38582"/>
                  <a:pt x="232348" y="56767"/>
                  <a:pt x="0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FF"/>
                </a:solidFill>
              </a:rPr>
              <a:t>Automatisation &amp; Productivité</a:t>
            </a:r>
          </a:p>
        </p:txBody>
      </p:sp>
      <p:sp>
        <p:nvSpPr>
          <p:cNvPr id="19" name="Ellipse 18"/>
          <p:cNvSpPr/>
          <p:nvPr/>
        </p:nvSpPr>
        <p:spPr>
          <a:xfrm>
            <a:off x="1371590" y="2269619"/>
            <a:ext cx="569627" cy="524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sp>
        <p:nvSpPr>
          <p:cNvPr id="20" name="Rectangle 12"/>
          <p:cNvSpPr/>
          <p:nvPr/>
        </p:nvSpPr>
        <p:spPr>
          <a:xfrm>
            <a:off x="1750092" y="2294466"/>
            <a:ext cx="5999823" cy="490503"/>
          </a:xfrm>
          <a:custGeom>
            <a:avLst/>
            <a:gdLst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0 w 7596269"/>
              <a:gd name="connsiteY4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6269" h="490503">
                <a:moveTo>
                  <a:pt x="0" y="0"/>
                </a:moveTo>
                <a:lnTo>
                  <a:pt x="7596269" y="0"/>
                </a:lnTo>
                <a:lnTo>
                  <a:pt x="7596269" y="490503"/>
                </a:lnTo>
                <a:lnTo>
                  <a:pt x="0" y="490503"/>
                </a:lnTo>
                <a:cubicBezTo>
                  <a:pt x="0" y="416247"/>
                  <a:pt x="292308" y="484398"/>
                  <a:pt x="292308" y="327696"/>
                </a:cubicBezTo>
                <a:cubicBezTo>
                  <a:pt x="329784" y="38582"/>
                  <a:pt x="232348" y="56767"/>
                  <a:pt x="0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FF"/>
                </a:solidFill>
              </a:rPr>
              <a:t>Nouvelles compétences requises</a:t>
            </a:r>
          </a:p>
        </p:txBody>
      </p:sp>
      <p:sp>
        <p:nvSpPr>
          <p:cNvPr id="21" name="Ellipse 20"/>
          <p:cNvSpPr/>
          <p:nvPr/>
        </p:nvSpPr>
        <p:spPr>
          <a:xfrm>
            <a:off x="1371590" y="2911652"/>
            <a:ext cx="569627" cy="524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</a:t>
            </a:r>
            <a:endParaRPr lang="fr-FR" dirty="0"/>
          </a:p>
        </p:txBody>
      </p:sp>
      <p:sp>
        <p:nvSpPr>
          <p:cNvPr id="22" name="Rectangle 12"/>
          <p:cNvSpPr/>
          <p:nvPr/>
        </p:nvSpPr>
        <p:spPr>
          <a:xfrm>
            <a:off x="1750092" y="2936499"/>
            <a:ext cx="5999823" cy="490503"/>
          </a:xfrm>
          <a:custGeom>
            <a:avLst/>
            <a:gdLst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0 w 7596269"/>
              <a:gd name="connsiteY4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6269" h="490503">
                <a:moveTo>
                  <a:pt x="0" y="0"/>
                </a:moveTo>
                <a:lnTo>
                  <a:pt x="7596269" y="0"/>
                </a:lnTo>
                <a:lnTo>
                  <a:pt x="7596269" y="490503"/>
                </a:lnTo>
                <a:lnTo>
                  <a:pt x="0" y="490503"/>
                </a:lnTo>
                <a:cubicBezTo>
                  <a:pt x="0" y="416247"/>
                  <a:pt x="292308" y="484398"/>
                  <a:pt x="292308" y="327696"/>
                </a:cubicBezTo>
                <a:cubicBezTo>
                  <a:pt x="329784" y="38582"/>
                  <a:pt x="232348" y="56767"/>
                  <a:pt x="0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FF"/>
                </a:solidFill>
              </a:rPr>
              <a:t>Enjeux éthiques &amp; Risques</a:t>
            </a:r>
          </a:p>
        </p:txBody>
      </p:sp>
      <p:sp>
        <p:nvSpPr>
          <p:cNvPr id="23" name="Ellipse 22"/>
          <p:cNvSpPr/>
          <p:nvPr/>
        </p:nvSpPr>
        <p:spPr>
          <a:xfrm>
            <a:off x="1371590" y="3571235"/>
            <a:ext cx="569627" cy="524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</a:t>
            </a:r>
            <a:endParaRPr lang="fr-FR" dirty="0"/>
          </a:p>
        </p:txBody>
      </p:sp>
      <p:sp>
        <p:nvSpPr>
          <p:cNvPr id="24" name="Rectangle 12"/>
          <p:cNvSpPr/>
          <p:nvPr/>
        </p:nvSpPr>
        <p:spPr>
          <a:xfrm>
            <a:off x="1750092" y="3596082"/>
            <a:ext cx="5999823" cy="490503"/>
          </a:xfrm>
          <a:custGeom>
            <a:avLst/>
            <a:gdLst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0 w 7596269"/>
              <a:gd name="connsiteY4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6269" h="490503">
                <a:moveTo>
                  <a:pt x="0" y="0"/>
                </a:moveTo>
                <a:lnTo>
                  <a:pt x="7596269" y="0"/>
                </a:lnTo>
                <a:lnTo>
                  <a:pt x="7596269" y="490503"/>
                </a:lnTo>
                <a:lnTo>
                  <a:pt x="0" y="490503"/>
                </a:lnTo>
                <a:cubicBezTo>
                  <a:pt x="0" y="416247"/>
                  <a:pt x="292308" y="484398"/>
                  <a:pt x="292308" y="327696"/>
                </a:cubicBezTo>
                <a:cubicBezTo>
                  <a:pt x="329784" y="38582"/>
                  <a:pt x="232348" y="56767"/>
                  <a:pt x="0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FF"/>
                </a:solidFill>
              </a:rPr>
              <a:t>L'avenir du métier</a:t>
            </a:r>
          </a:p>
        </p:txBody>
      </p:sp>
      <p:sp>
        <p:nvSpPr>
          <p:cNvPr id="25" name="Ellipse 24"/>
          <p:cNvSpPr/>
          <p:nvPr/>
        </p:nvSpPr>
        <p:spPr>
          <a:xfrm>
            <a:off x="1367833" y="4175857"/>
            <a:ext cx="569627" cy="524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7</a:t>
            </a:r>
            <a:endParaRPr lang="fr-FR" dirty="0"/>
          </a:p>
        </p:txBody>
      </p:sp>
      <p:sp>
        <p:nvSpPr>
          <p:cNvPr id="26" name="Rectangle 12"/>
          <p:cNvSpPr/>
          <p:nvPr/>
        </p:nvSpPr>
        <p:spPr>
          <a:xfrm>
            <a:off x="1750092" y="4199360"/>
            <a:ext cx="5999823" cy="490503"/>
          </a:xfrm>
          <a:custGeom>
            <a:avLst/>
            <a:gdLst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0 w 7596269"/>
              <a:gd name="connsiteY4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  <a:gd name="connsiteX0" fmla="*/ 0 w 7596269"/>
              <a:gd name="connsiteY0" fmla="*/ 0 h 490503"/>
              <a:gd name="connsiteX1" fmla="*/ 7596269 w 7596269"/>
              <a:gd name="connsiteY1" fmla="*/ 0 h 490503"/>
              <a:gd name="connsiteX2" fmla="*/ 7596269 w 7596269"/>
              <a:gd name="connsiteY2" fmla="*/ 490503 h 490503"/>
              <a:gd name="connsiteX3" fmla="*/ 0 w 7596269"/>
              <a:gd name="connsiteY3" fmla="*/ 490503 h 490503"/>
              <a:gd name="connsiteX4" fmla="*/ 292308 w 7596269"/>
              <a:gd name="connsiteY4" fmla="*/ 327696 h 490503"/>
              <a:gd name="connsiteX5" fmla="*/ 0 w 7596269"/>
              <a:gd name="connsiteY5" fmla="*/ 0 h 490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6269" h="490503">
                <a:moveTo>
                  <a:pt x="0" y="0"/>
                </a:moveTo>
                <a:lnTo>
                  <a:pt x="7596269" y="0"/>
                </a:lnTo>
                <a:lnTo>
                  <a:pt x="7596269" y="490503"/>
                </a:lnTo>
                <a:lnTo>
                  <a:pt x="0" y="490503"/>
                </a:lnTo>
                <a:cubicBezTo>
                  <a:pt x="0" y="416247"/>
                  <a:pt x="292308" y="484398"/>
                  <a:pt x="292308" y="327696"/>
                </a:cubicBezTo>
                <a:cubicBezTo>
                  <a:pt x="329784" y="38582"/>
                  <a:pt x="232348" y="56767"/>
                  <a:pt x="0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FF"/>
                </a:solidFill>
              </a:rPr>
              <a:t>Synthèse &amp; Recommandations</a:t>
            </a:r>
          </a:p>
        </p:txBody>
      </p:sp>
    </p:spTree>
    <p:extLst>
      <p:ext uri="{BB962C8B-B14F-4D97-AF65-F5344CB8AC3E}">
        <p14:creationId xmlns:p14="http://schemas.microsoft.com/office/powerpoint/2010/main" val="234650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 réelle du code généré : ce que disent les études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88720"/>
            <a:ext cx="420624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88720"/>
            <a:ext cx="4206240" cy="54864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29844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 de bugs en plus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1719072"/>
            <a:ext cx="3931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étude Stanford (2023) montre que les développeurs utilisant GitHub Copilot produisent plus de vulnérabilités sécurité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754880" y="1188720"/>
            <a:ext cx="420624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1188720"/>
            <a:ext cx="4206240" cy="54864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0" y="129844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Meilleure couverture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846320" y="1719072"/>
            <a:ext cx="3931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génération de tests par IA augmente significativement la couverture de code quand elle est bien supervisée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3017520"/>
            <a:ext cx="420624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3017520"/>
            <a:ext cx="4206240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5760" y="312724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moins lisible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" y="3547872"/>
            <a:ext cx="3931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code IA tend à être fonctionnel mais moins expressif et moins bien organisé que du code écrit par un senior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754880" y="3017520"/>
            <a:ext cx="420624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7C3AE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54880" y="3017520"/>
            <a:ext cx="4206240" cy="54864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46320" y="312724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Dette technique accumulée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46320" y="3547872"/>
            <a:ext cx="3931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Sans revue rigoureuse, le code IA accumule de la dette technique plus vite qu'un développeur humain attentif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0" y="0"/>
            <a:ext cx="594360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645920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>
                    <a:alpha val="8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3474720" y="1371600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L'avenir du métier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474720" y="2359152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0" y="2468880"/>
            <a:ext cx="5303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Évolution des rôles et nouvelles opportunités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les rôles vont évoluer d'ici 2027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43000"/>
            <a:ext cx="8595360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43000"/>
            <a:ext cx="54864" cy="67665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07008"/>
            <a:ext cx="2011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Développeur junior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606040" y="1179576"/>
            <a:ext cx="6172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: tâches répétitives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Après : supervision IA + montée en compétences accélérée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74320" y="1929384"/>
            <a:ext cx="8595360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929384"/>
            <a:ext cx="54864" cy="67665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993392"/>
            <a:ext cx="2011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Développeur senior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606040" y="1965960"/>
            <a:ext cx="6172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: code + revue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Après : architecture + orchestration d'agents IA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2715768"/>
            <a:ext cx="8595360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715768"/>
            <a:ext cx="54864" cy="676656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2779776"/>
            <a:ext cx="2011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Lead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606040" y="2752344"/>
            <a:ext cx="6172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: revue technique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Après : stratégie IA, </a:t>
            </a:r>
            <a:r>
              <a:rPr lang="en-US" sz="105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définition</a:t>
            </a: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standards d'utilisation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74320" y="3502152"/>
            <a:ext cx="8595360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502152"/>
            <a:ext cx="54864" cy="67665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3566160"/>
            <a:ext cx="2011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Engineer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606040" y="3538728"/>
            <a:ext cx="6172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: tests manuels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Après : design de stratégies de test IA + validation des sorties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274320" y="4288536"/>
            <a:ext cx="8595360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4288536"/>
            <a:ext cx="54864" cy="67665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4352544"/>
            <a:ext cx="2011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DevOps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606040" y="4325112"/>
            <a:ext cx="6172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: pipelines et infra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Après : MLOps, monitoring IA, déploiement de modèles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Nouveaux métiers nés de l'IA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88720"/>
            <a:ext cx="2743200" cy="1600200"/>
          </a:xfrm>
          <a:prstGeom prst="rect">
            <a:avLst/>
          </a:prstGeom>
          <a:solidFill>
            <a:srgbClr val="0A1E38"/>
          </a:solidFill>
          <a:ln w="6350">
            <a:solidFill>
              <a:srgbClr val="00D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88720"/>
            <a:ext cx="2743200" cy="54864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298448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Prompt Engineer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65760" y="1755648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Spécialiste de la rédaction de prompts optimisés pour les outils IA de développement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200400" y="1188720"/>
            <a:ext cx="2743200" cy="1600200"/>
          </a:xfrm>
          <a:prstGeom prst="rect">
            <a:avLst/>
          </a:prstGeom>
          <a:solidFill>
            <a:srgbClr val="0A1E38"/>
          </a:solidFill>
          <a:ln w="6350">
            <a:solidFill>
              <a:srgbClr val="7C3AE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0" y="1188720"/>
            <a:ext cx="2743200" cy="54864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91840" y="1298448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Ops Engineer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91840" y="1755648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du cycle de vie des modèles : fine-tuning, déploiement, monitoring, versioning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126480" y="1188720"/>
            <a:ext cx="2743200" cy="1600200"/>
          </a:xfrm>
          <a:prstGeom prst="rect">
            <a:avLst/>
          </a:prstGeom>
          <a:solidFill>
            <a:srgbClr val="0A1E38"/>
          </a:solidFill>
          <a:ln w="635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26480" y="1188720"/>
            <a:ext cx="2743200" cy="54864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0" y="1298448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Code Reviewer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17920" y="1755648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Spécialiste en validation et audit du code généré par IA à grande échelle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4320" y="3017520"/>
            <a:ext cx="2743200" cy="1600200"/>
          </a:xfrm>
          <a:prstGeom prst="rect">
            <a:avLst/>
          </a:prstGeom>
          <a:solidFill>
            <a:srgbClr val="0A1E38"/>
          </a:solidFill>
          <a:ln w="635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017520"/>
            <a:ext cx="2743200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3127248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Product Manager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65760" y="3584448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 spécialisé dans la conception de produits intégrant des capacités IA génératives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200400" y="3017520"/>
            <a:ext cx="2743200" cy="1600200"/>
          </a:xfrm>
          <a:prstGeom prst="rect">
            <a:avLst/>
          </a:prstGeom>
          <a:solidFill>
            <a:srgbClr val="0A1E38"/>
          </a:solidFill>
          <a:ln w="635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0" y="3017520"/>
            <a:ext cx="2743200" cy="54864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91840" y="3127248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Safety Engineer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291840" y="3584448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Responsable de la sécurité, des biais et de la conformité des systèmes IA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126480" y="3017520"/>
            <a:ext cx="2743200" cy="1600200"/>
          </a:xfrm>
          <a:prstGeom prst="rect">
            <a:avLst/>
          </a:prstGeom>
          <a:solidFill>
            <a:srgbClr val="0A1E38"/>
          </a:solidFill>
          <a:ln w="6350">
            <a:solidFill>
              <a:srgbClr val="06B6D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26480" y="3017520"/>
            <a:ext cx="2743200" cy="54864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17920" y="3127248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Architect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217920" y="3584448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Conception et orchestration de workflows multi-agents pour automatiser des processus complexes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Opportunités pour les développeurs qui s'adaptent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43000"/>
            <a:ext cx="420624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43000"/>
            <a:ext cx="54864" cy="164592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20624" y="125272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💰 Salaires en hausse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20624" y="1600200"/>
            <a:ext cx="396849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développeurs maîtrisant l'IA négocient des salaires 20 à 40% supérieurs selon les enquêtes 2024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1143000"/>
            <a:ext cx="420624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1143000"/>
            <a:ext cx="54864" cy="164592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01184" y="125272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🚀 Productivité décuplée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901184" y="1600200"/>
            <a:ext cx="396849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seul développeur IA-augmenté peut délivrer ce qu'une petite équipe produisait auparavant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3017520"/>
            <a:ext cx="420624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3017520"/>
            <a:ext cx="54864" cy="164592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0624" y="312724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🌍 Marché mondial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20624" y="3474720"/>
            <a:ext cx="396849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freelances et consultants IA-spécialisés accèdent à des marchés internationaux premium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54880" y="3017520"/>
            <a:ext cx="420624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54880" y="3017520"/>
            <a:ext cx="54864" cy="16459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01184" y="3127248"/>
            <a:ext cx="39684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Projets ambitieux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901184" y="3474720"/>
            <a:ext cx="396849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permet à de petites équipes de créer des produits complexes qui nécessitaient 10x plus de monde</a:t>
            </a:r>
            <a:endParaRPr lang="en-US" sz="1100" dirty="0"/>
          </a:p>
        </p:txBody>
      </p:sp>
      <p:sp>
        <p:nvSpPr>
          <p:cNvPr id="20" name="Text 5"/>
          <p:cNvSpPr/>
          <p:nvPr/>
        </p:nvSpPr>
        <p:spPr>
          <a:xfrm>
            <a:off x="3277262" y="478120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0" y="0"/>
            <a:ext cx="594360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645920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>
                    <a:alpha val="8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3474720" y="1371600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 &amp; Recommandations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474720" y="2359152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0" y="2468880"/>
            <a:ext cx="5303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d'action concret pour </a:t>
            </a:r>
            <a:r>
              <a:rPr lang="en-US" sz="1400" dirty="0" err="1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votre</a:t>
            </a:r>
            <a:r>
              <a:rPr lang="en-US" sz="1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équipe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Matrice impact/effort : où commencer ?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4400" y="1097280"/>
            <a:ext cx="36576" cy="347472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4535424"/>
            <a:ext cx="7863840" cy="36576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109728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élevé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0" y="416052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faible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60120" y="461772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 faible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132320" y="461772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 élevé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1234440" y="1188720"/>
            <a:ext cx="548640" cy="548640"/>
          </a:xfrm>
          <a:prstGeom prst="ellipse">
            <a:avLst/>
          </a:prstGeom>
          <a:solidFill>
            <a:srgbClr val="10B981">
              <a:alpha val="80000"/>
            </a:srgbClr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874520" y="118872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Adopter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Copilot/Claude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057400" y="1463040"/>
            <a:ext cx="548640" cy="548640"/>
          </a:xfrm>
          <a:prstGeom prst="ellipse">
            <a:avLst/>
          </a:prstGeom>
          <a:solidFill>
            <a:srgbClr val="10B981">
              <a:alpha val="80000"/>
            </a:srgbClr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97480" y="146304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Automatiser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unitaires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1417320" y="2286000"/>
            <a:ext cx="548640" cy="548640"/>
          </a:xfrm>
          <a:prstGeom prst="ellipse">
            <a:avLst/>
          </a:prstGeom>
          <a:solidFill>
            <a:srgbClr val="1E3A5F">
              <a:alpha val="80000"/>
            </a:srgbClr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057400" y="228600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au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eng.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154680" y="1280160"/>
            <a:ext cx="548640" cy="548640"/>
          </a:xfrm>
          <a:prstGeom prst="ellipse">
            <a:avLst/>
          </a:prstGeom>
          <a:solidFill>
            <a:srgbClr val="00D4FF">
              <a:alpha val="80000"/>
            </a:srgbClr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794760" y="1280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IA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794760" y="1828800"/>
            <a:ext cx="548640" cy="548640"/>
          </a:xfrm>
          <a:prstGeom prst="ellipse">
            <a:avLst/>
          </a:prstGeom>
          <a:solidFill>
            <a:srgbClr val="00D4FF">
              <a:alpha val="80000"/>
            </a:srgbClr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434840" y="182880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Automatiser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440680" y="1371600"/>
            <a:ext cx="548640" cy="548640"/>
          </a:xfrm>
          <a:prstGeom prst="ellipse">
            <a:avLst/>
          </a:prstGeom>
          <a:solidFill>
            <a:srgbClr val="F59E0B">
              <a:alpha val="80000"/>
            </a:srgbClr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080760" y="137160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autonomies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355080" y="2103120"/>
            <a:ext cx="548640" cy="548640"/>
          </a:xfrm>
          <a:prstGeom prst="ellipse">
            <a:avLst/>
          </a:prstGeom>
          <a:solidFill>
            <a:srgbClr val="F59E0B">
              <a:alpha val="80000"/>
            </a:srgbClr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995160" y="210312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MLOps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équipe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7086600" y="1645920"/>
            <a:ext cx="548640" cy="548640"/>
          </a:xfrm>
          <a:prstGeom prst="ellipse">
            <a:avLst/>
          </a:prstGeom>
          <a:solidFill>
            <a:srgbClr val="EF4444">
              <a:alpha val="80000"/>
            </a:srgbClr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726680" y="164592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Fine-tuning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1783080" y="3429000"/>
            <a:ext cx="548640" cy="548640"/>
          </a:xfrm>
          <a:prstGeom prst="ellipse">
            <a:avLst/>
          </a:prstGeom>
          <a:solidFill>
            <a:srgbClr val="64748B">
              <a:alpha val="80000"/>
            </a:srgbClr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423160" y="342900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Rapport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 mensuel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5897880" y="3154680"/>
            <a:ext cx="548640" cy="548640"/>
          </a:xfrm>
          <a:prstGeom prst="ellipse">
            <a:avLst/>
          </a:prstGeom>
          <a:solidFill>
            <a:srgbClr val="64748B">
              <a:alpha val="80000"/>
            </a:srgbClr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537960" y="315468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Refonte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</a:t>
            </a:r>
            <a:endParaRPr lang="en-US" sz="900" dirty="0"/>
          </a:p>
        </p:txBody>
      </p:sp>
      <p:sp>
        <p:nvSpPr>
          <p:cNvPr id="30" name="Text 5"/>
          <p:cNvSpPr/>
          <p:nvPr/>
        </p:nvSpPr>
        <p:spPr>
          <a:xfrm>
            <a:off x="3277262" y="478120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d'action : vos 90 premiers jours avec l'IA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43000"/>
            <a:ext cx="2743200" cy="3749040"/>
          </a:xfrm>
          <a:prstGeom prst="rect">
            <a:avLst/>
          </a:prstGeom>
          <a:solidFill>
            <a:srgbClr val="0A1E38"/>
          </a:solidFill>
          <a:ln w="6350">
            <a:solidFill>
              <a:srgbClr val="00D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43000"/>
            <a:ext cx="2743200" cy="54864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23444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Jours 1-30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65760" y="1627632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Découverte &amp; Adoption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2011680"/>
            <a:ext cx="25603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Installer Copilot/Claude dans tous les IDEs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l'équipe au prompt engineering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Identifier les tâches les plus répétitives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Tester la génération de tests unitaires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00400" y="1143000"/>
            <a:ext cx="2743200" cy="3749040"/>
          </a:xfrm>
          <a:prstGeom prst="rect">
            <a:avLst/>
          </a:prstGeom>
          <a:solidFill>
            <a:srgbClr val="0A1E38"/>
          </a:solidFill>
          <a:ln w="635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0" y="1143000"/>
            <a:ext cx="2743200" cy="54864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91840" y="123444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Jours 31-60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291840" y="1627632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Intégration &amp; Mesure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291840" y="2011680"/>
            <a:ext cx="25603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Intégrer l'IA dans les pipelines CI/CD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Mesurer la productivité avant/après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des guidelines d'utilisation IA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les tech leads à l'évaluation du code IA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126480" y="1143000"/>
            <a:ext cx="2743200" cy="3749040"/>
          </a:xfrm>
          <a:prstGeom prst="rect">
            <a:avLst/>
          </a:prstGeom>
          <a:solidFill>
            <a:srgbClr val="0A1E38"/>
          </a:solidFill>
          <a:ln w="635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126480" y="1143000"/>
            <a:ext cx="2743200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23444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Jours 61-90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217920" y="1627632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Optimisation &amp; Scale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217920" y="2011680"/>
            <a:ext cx="25603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Identifier les prochains cas d'usage avancés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Expérimenter avec les agents IA autonomes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Partager les apprentissages cross-équipes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Définir la roadmap IA de l'équipe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choisir ses outils IA : critères clés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4300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43000"/>
            <a:ext cx="54864" cy="173736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20624" y="125272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🔒 Confidentialité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20624" y="1600200"/>
            <a:ext cx="250545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L'outil envoie-t-il </a:t>
            </a:r>
            <a:r>
              <a:rPr lang="en-US" sz="110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votre</a:t>
            </a: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code sur des serveurs externes ? Quelle politique de rétention des données ?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00400" y="114300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0" y="1143000"/>
            <a:ext cx="54864" cy="173736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46704" y="125272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Pertinence métier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346704" y="1600200"/>
            <a:ext cx="250545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est-elle spécialisée sur </a:t>
            </a:r>
            <a:r>
              <a:rPr lang="en-US" sz="110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votre</a:t>
            </a: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stack tech ? A-t-elle été évaluée sur </a:t>
            </a:r>
            <a:r>
              <a:rPr lang="en-US" sz="110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votre</a:t>
            </a: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domaine ?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26480" y="114300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26480" y="1143000"/>
            <a:ext cx="54864" cy="173736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72784" y="125272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🔗 Intégration IDE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72784" y="1600200"/>
            <a:ext cx="250545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Compatibilité avec VS Code, JetBrains, Neovim ? Qualité du plugin, latence, fiabilité ?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06324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063240"/>
            <a:ext cx="54864" cy="173736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0624" y="317296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💰 Coût &amp; ROI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20624" y="3520440"/>
            <a:ext cx="250545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Prix par siège vs gains de productivité estimés — quel délai de retour sur investissement ?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00400" y="306324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0" y="3063240"/>
            <a:ext cx="54864" cy="17373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46704" y="317296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🏢 Support entreprise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346704" y="3520440"/>
            <a:ext cx="250545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SSO, administration centralisée, audit logs, SLA — essentiels pour les grandes équipes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126480" y="3063240"/>
            <a:ext cx="2743200" cy="173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26480" y="3063240"/>
            <a:ext cx="54864" cy="17373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72784" y="317296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 Évolution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272784" y="3520440"/>
            <a:ext cx="250545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roadmap du fournisseur est-elle alignée avec vos besoins futurs ? Risque de lock-in ?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Mettre en place une gouvernance IA dans l'équipe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88720"/>
            <a:ext cx="420624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00D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88720"/>
            <a:ext cx="54864" cy="160020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9844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Politique d'usage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719072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Définir ce qui peut être envoyé à l'IA, quels outils sont autorisés, comment valider le code généré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754880" y="1188720"/>
            <a:ext cx="420624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1188720"/>
            <a:ext cx="54864" cy="16002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0" y="129844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 continue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937760" y="1719072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montée en compétences, partage des bonnes pratiques, retours d'expérience hebdomadaires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3017520"/>
            <a:ext cx="420624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3017520"/>
            <a:ext cx="54864" cy="16002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312724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Métriques de suivi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3547872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Mesurer productivité, qualité du code, incidents liés à l'IA, satisfaction des développeurs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754880" y="3017520"/>
            <a:ext cx="4206240" cy="1600200"/>
          </a:xfrm>
          <a:prstGeom prst="rect">
            <a:avLst/>
          </a:prstGeom>
          <a:solidFill>
            <a:srgbClr val="0A2040"/>
          </a:solidFill>
          <a:ln w="635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54880" y="3017520"/>
            <a:ext cx="54864" cy="160020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37760" y="312724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Revue éthique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937760" y="3547872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A0BD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Comité de revue des impacts éthiques et sécurité des nouvelles intégrations IA dans les produits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45720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0" b="1" dirty="0">
                <a:solidFill>
                  <a:srgbClr val="00D4FF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</a:t>
            </a:r>
            <a:endParaRPr lang="en-US" sz="12000" dirty="0"/>
          </a:p>
        </p:txBody>
      </p:sp>
      <p:sp>
        <p:nvSpPr>
          <p:cNvPr id="5" name="Text 3"/>
          <p:cNvSpPr/>
          <p:nvPr/>
        </p:nvSpPr>
        <p:spPr>
          <a:xfrm>
            <a:off x="1371600" y="914400"/>
            <a:ext cx="74980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ne remplacera pas les développeurs.</a:t>
            </a:r>
            <a:endParaRPr lang="en-US" sz="2200" dirty="0"/>
          </a:p>
          <a:p>
            <a:pPr marL="0" indent="0" algn="just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sont les développeurs qui utilisent l'IA</a:t>
            </a:r>
            <a:endParaRPr lang="en-US" sz="2200" dirty="0"/>
          </a:p>
          <a:p>
            <a:pPr marL="0" indent="0" algn="just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 remplaceront ceux qui ne l'utilisent pas.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3277262" y="469126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ignal-2026-06-03-090840_00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27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50D1A"/>
          </a:solidFill>
          <a:ln w="12700">
            <a:solidFill>
              <a:srgbClr val="050D1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5943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80A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question n'est plus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114300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"Faut-il utiliser l'IA ?"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3200400" y="1901952"/>
            <a:ext cx="274320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011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80A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57200" y="251460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"Comment l'utiliser avec excellence ?"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731520" y="3474720"/>
            <a:ext cx="1828800" cy="594360"/>
          </a:xfrm>
          <a:prstGeom prst="rect">
            <a:avLst/>
          </a:prstGeom>
          <a:solidFill>
            <a:srgbClr val="00D4FF"/>
          </a:solidFill>
          <a:ln w="6350">
            <a:solidFill>
              <a:srgbClr val="00D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31520" y="347472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Adoptez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834640" y="3474720"/>
            <a:ext cx="1828800" cy="594360"/>
          </a:xfrm>
          <a:prstGeom prst="rect">
            <a:avLst/>
          </a:prstGeom>
          <a:solidFill>
            <a:srgbClr val="1A3A60"/>
          </a:solidFill>
          <a:ln w="6350">
            <a:solidFill>
              <a:srgbClr val="00D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834640" y="347472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Formez-vous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937760" y="3474720"/>
            <a:ext cx="1828800" cy="594360"/>
          </a:xfrm>
          <a:prstGeom prst="rect">
            <a:avLst/>
          </a:prstGeom>
          <a:solidFill>
            <a:srgbClr val="1A3A60"/>
          </a:solidFill>
          <a:ln w="6350">
            <a:solidFill>
              <a:srgbClr val="00D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937760" y="347472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Mesurez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040880" y="3474720"/>
            <a:ext cx="1828800" cy="594360"/>
          </a:xfrm>
          <a:prstGeom prst="rect">
            <a:avLst/>
          </a:prstGeom>
          <a:solidFill>
            <a:srgbClr val="1A3A60"/>
          </a:solidFill>
          <a:ln w="6350">
            <a:solidFill>
              <a:srgbClr val="00D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7040880" y="347472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Gouvernez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2519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70A0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L'avenir appartient aux développeurs qui maîtrisent leurs outils IA.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486" y="0"/>
            <a:ext cx="9166485" cy="51435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741854" y="944380"/>
            <a:ext cx="5715753" cy="152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fr-FR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 pour votre aimable attention!</a:t>
            </a:r>
            <a:endParaRPr lang="en-US" sz="5200" dirty="0"/>
          </a:p>
        </p:txBody>
      </p:sp>
      <p:sp>
        <p:nvSpPr>
          <p:cNvPr id="5" name="Shape 3"/>
          <p:cNvSpPr/>
          <p:nvPr/>
        </p:nvSpPr>
        <p:spPr>
          <a:xfrm>
            <a:off x="3377280" y="2606040"/>
            <a:ext cx="2377440" cy="457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828640" y="274320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 - References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3200" b="1" dirty="0">
                <a:solidFill>
                  <a:srgbClr val="FFFFFF"/>
                </a:solidFill>
                <a:latin typeface="Calibri"/>
              </a:rPr>
              <a:t>RÉFÉRENCES</a:t>
            </a:r>
          </a:p>
        </p:txBody>
      </p:sp>
      <p:sp>
        <p:nvSpPr>
          <p:cNvPr id="3" name="AccentBar"/>
          <p:cNvSpPr/>
          <p:nvPr/>
        </p:nvSpPr>
        <p:spPr>
          <a:xfrm>
            <a:off x="457200" y="800000"/>
            <a:ext cx="1200000" cy="38100"/>
          </a:xfrm>
          <a:prstGeom prst="rect">
            <a:avLst/>
          </a:prstGeom>
          <a:solidFill>
            <a:srgbClr val="00D4FF"/>
          </a:solidFill>
          <a:ln>
            <a:noFill/>
          </a:ln>
        </p:spPr>
      </p:sp>
      <p:sp>
        <p:nvSpPr>
          <p:cNvPr id="10" name="Ref1Card"/>
          <p:cNvSpPr/>
          <p:nvPr/>
        </p:nvSpPr>
        <p:spPr>
          <a:xfrm>
            <a:off x="457200" y="914400"/>
            <a:ext cx="8229600" cy="440000"/>
          </a:xfrm>
          <a:prstGeom prst="rect">
            <a:avLst/>
          </a:prstGeom>
          <a:solidFill>
            <a:srgbClr val="112240"/>
          </a:solidFill>
          <a:ln w="6350">
            <a:solidFill>
              <a:srgbClr val="1E4080"/>
            </a:solidFill>
          </a:ln>
        </p:spPr>
      </p:sp>
      <p:sp>
        <p:nvSpPr>
          <p:cNvPr id="11" name="Ref1Num"/>
          <p:cNvSpPr/>
          <p:nvPr/>
        </p:nvSpPr>
        <p:spPr>
          <a:xfrm>
            <a:off x="457200" y="914400"/>
            <a:ext cx="60960" cy="440000"/>
          </a:xfrm>
          <a:prstGeom prst="rect">
            <a:avLst/>
          </a:prstGeom>
          <a:solidFill>
            <a:srgbClr val="00D4FF"/>
          </a:solidFill>
          <a:ln>
            <a:noFill/>
          </a:ln>
        </p:spPr>
      </p:sp>
      <p:sp>
        <p:nvSpPr>
          <p:cNvPr id="12" name="Ref1Text"/>
          <p:cNvSpPr/>
          <p:nvPr/>
        </p:nvSpPr>
        <p:spPr>
          <a:xfrm>
            <a:off x="580000" y="920000"/>
            <a:ext cx="80000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b="1" dirty="0">
                <a:solidFill>
                  <a:srgbClr val="00D4FF"/>
                </a:solidFill>
                <a:latin typeface="Calibri"/>
              </a:rPr>
              <a:t>GitHub Copilot Survey 2024</a:t>
            </a:r>
            <a:r>
              <a:rPr lang="fr-FR" sz="1000" dirty="0">
                <a:solidFill>
                  <a:srgbClr val="90A4C0"/>
                </a:solidFill>
                <a:latin typeface="Calibri"/>
              </a:rPr>
              <a:t>  — GitHub, 2024. The impact of AI on developer productivity and happiness. github.blog/2024-copilot-survey</a:t>
            </a:r>
          </a:p>
        </p:txBody>
      </p:sp>
      <p:sp>
        <p:nvSpPr>
          <p:cNvPr id="20" name="Ref2Card"/>
          <p:cNvSpPr/>
          <p:nvPr/>
        </p:nvSpPr>
        <p:spPr>
          <a:xfrm>
            <a:off x="457200" y="1400000"/>
            <a:ext cx="8229600" cy="440000"/>
          </a:xfrm>
          <a:prstGeom prst="rect">
            <a:avLst/>
          </a:prstGeom>
          <a:solidFill>
            <a:srgbClr val="0E1D38"/>
          </a:solidFill>
          <a:ln w="6350">
            <a:solidFill>
              <a:srgbClr val="1E4080"/>
            </a:solidFill>
          </a:ln>
        </p:spPr>
      </p:sp>
      <p:sp>
        <p:nvSpPr>
          <p:cNvPr id="21" name="Ref2Num"/>
          <p:cNvSpPr/>
          <p:nvPr/>
        </p:nvSpPr>
        <p:spPr>
          <a:xfrm>
            <a:off x="457200" y="1400000"/>
            <a:ext cx="60960" cy="440000"/>
          </a:xfrm>
          <a:prstGeom prst="rect">
            <a:avLst/>
          </a:prstGeom>
          <a:solidFill>
            <a:srgbClr val="7C3AED"/>
          </a:solidFill>
          <a:ln>
            <a:noFill/>
          </a:ln>
        </p:spPr>
      </p:sp>
      <p:sp>
        <p:nvSpPr>
          <p:cNvPr id="22" name="Ref2Text"/>
          <p:cNvSpPr/>
          <p:nvPr/>
        </p:nvSpPr>
        <p:spPr>
          <a:xfrm>
            <a:off x="580000" y="1406000"/>
            <a:ext cx="80000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b="1" dirty="0">
                <a:solidFill>
                  <a:srgbClr val="00D4FF"/>
                </a:solidFill>
                <a:latin typeface="Calibri"/>
              </a:rPr>
              <a:t>Stack Overflow Developer Survey 2024</a:t>
            </a:r>
            <a:r>
              <a:rPr lang="fr-FR" sz="1000" dirty="0">
                <a:solidFill>
                  <a:srgbClr val="90A4C0"/>
                </a:solidFill>
                <a:latin typeface="Calibri"/>
              </a:rPr>
              <a:t>  — Stack Overflow, 2024. Adoption of AI tools among 65,000+ developers. survey.stackoverflow.co/2024</a:t>
            </a:r>
          </a:p>
        </p:txBody>
      </p:sp>
      <p:sp>
        <p:nvSpPr>
          <p:cNvPr id="30" name="Ref3Card"/>
          <p:cNvSpPr/>
          <p:nvPr/>
        </p:nvSpPr>
        <p:spPr>
          <a:xfrm>
            <a:off x="457200" y="1886000"/>
            <a:ext cx="8229600" cy="440000"/>
          </a:xfrm>
          <a:prstGeom prst="rect">
            <a:avLst/>
          </a:prstGeom>
          <a:solidFill>
            <a:srgbClr val="112240"/>
          </a:solidFill>
          <a:ln w="6350">
            <a:solidFill>
              <a:srgbClr val="1E4080"/>
            </a:solidFill>
          </a:ln>
        </p:spPr>
      </p:sp>
      <p:sp>
        <p:nvSpPr>
          <p:cNvPr id="31" name="Ref3Num"/>
          <p:cNvSpPr/>
          <p:nvPr/>
        </p:nvSpPr>
        <p:spPr>
          <a:xfrm>
            <a:off x="457200" y="1886000"/>
            <a:ext cx="60960" cy="440000"/>
          </a:xfrm>
          <a:prstGeom prst="rect">
            <a:avLst/>
          </a:prstGeom>
          <a:solidFill>
            <a:srgbClr val="00D4FF"/>
          </a:solidFill>
          <a:ln>
            <a:noFill/>
          </a:ln>
        </p:spPr>
      </p:sp>
      <p:sp>
        <p:nvSpPr>
          <p:cNvPr id="32" name="Ref3Text"/>
          <p:cNvSpPr/>
          <p:nvPr/>
        </p:nvSpPr>
        <p:spPr>
          <a:xfrm>
            <a:off x="580000" y="1892000"/>
            <a:ext cx="80000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b="1" dirty="0">
                <a:solidFill>
                  <a:srgbClr val="00D4FF"/>
                </a:solidFill>
                <a:latin typeface="Calibri"/>
              </a:rPr>
              <a:t>McKinsey Digital — The economic potential of generative AI</a:t>
            </a:r>
            <a:r>
              <a:rPr lang="fr-FR" sz="1000" dirty="0">
                <a:solidFill>
                  <a:srgbClr val="90A4C0"/>
                </a:solidFill>
                <a:latin typeface="Calibri"/>
              </a:rPr>
              <a:t>  — McKinsey &amp; Company, 2023. mckinsey.com/capabilities/mckinsey-digital/our-insights</a:t>
            </a:r>
          </a:p>
        </p:txBody>
      </p:sp>
      <p:sp>
        <p:nvSpPr>
          <p:cNvPr id="40" name="Ref4Card"/>
          <p:cNvSpPr/>
          <p:nvPr/>
        </p:nvSpPr>
        <p:spPr>
          <a:xfrm>
            <a:off x="457200" y="2372000"/>
            <a:ext cx="8229600" cy="440000"/>
          </a:xfrm>
          <a:prstGeom prst="rect">
            <a:avLst/>
          </a:prstGeom>
          <a:solidFill>
            <a:srgbClr val="0E1D38"/>
          </a:solidFill>
          <a:ln w="6350">
            <a:solidFill>
              <a:srgbClr val="1E4080"/>
            </a:solidFill>
          </a:ln>
        </p:spPr>
      </p:sp>
      <p:sp>
        <p:nvSpPr>
          <p:cNvPr id="41" name="Ref4Num"/>
          <p:cNvSpPr/>
          <p:nvPr/>
        </p:nvSpPr>
        <p:spPr>
          <a:xfrm>
            <a:off x="457200" y="2372000"/>
            <a:ext cx="60960" cy="440000"/>
          </a:xfrm>
          <a:prstGeom prst="rect">
            <a:avLst/>
          </a:prstGeom>
          <a:solidFill>
            <a:srgbClr val="7C3AED"/>
          </a:solidFill>
          <a:ln>
            <a:noFill/>
          </a:ln>
        </p:spPr>
      </p:sp>
      <p:sp>
        <p:nvSpPr>
          <p:cNvPr id="42" name="Ref4Text"/>
          <p:cNvSpPr/>
          <p:nvPr/>
        </p:nvSpPr>
        <p:spPr>
          <a:xfrm>
            <a:off x="580000" y="2378000"/>
            <a:ext cx="80000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b="1" dirty="0">
                <a:solidFill>
                  <a:srgbClr val="00D4FF"/>
                </a:solidFill>
                <a:latin typeface="Calibri"/>
              </a:rPr>
              <a:t>Perry, N. et al. — Do Users Write More Insecure Code with AI Assistants?</a:t>
            </a:r>
            <a:r>
              <a:rPr lang="fr-FR" sz="1000" dirty="0">
                <a:solidFill>
                  <a:srgbClr val="90A4C0"/>
                </a:solidFill>
                <a:latin typeface="Calibri"/>
              </a:rPr>
              <a:t>  — Stanford University / arXiv, 2023. arxiv.org/abs/2211.03622</a:t>
            </a:r>
          </a:p>
        </p:txBody>
      </p:sp>
      <p:sp>
        <p:nvSpPr>
          <p:cNvPr id="50" name="Ref5Card"/>
          <p:cNvSpPr/>
          <p:nvPr/>
        </p:nvSpPr>
        <p:spPr>
          <a:xfrm>
            <a:off x="457200" y="2858000"/>
            <a:ext cx="8229600" cy="440000"/>
          </a:xfrm>
          <a:prstGeom prst="rect">
            <a:avLst/>
          </a:prstGeom>
          <a:solidFill>
            <a:srgbClr val="112240"/>
          </a:solidFill>
          <a:ln w="6350">
            <a:solidFill>
              <a:srgbClr val="1E4080"/>
            </a:solidFill>
          </a:ln>
        </p:spPr>
      </p:sp>
      <p:sp>
        <p:nvSpPr>
          <p:cNvPr id="51" name="Ref5Num"/>
          <p:cNvSpPr/>
          <p:nvPr/>
        </p:nvSpPr>
        <p:spPr>
          <a:xfrm>
            <a:off x="457200" y="2858000"/>
            <a:ext cx="60960" cy="440000"/>
          </a:xfrm>
          <a:prstGeom prst="rect">
            <a:avLst/>
          </a:prstGeom>
          <a:solidFill>
            <a:srgbClr val="00D4FF"/>
          </a:solidFill>
          <a:ln>
            <a:noFill/>
          </a:ln>
        </p:spPr>
      </p:sp>
      <p:sp>
        <p:nvSpPr>
          <p:cNvPr id="52" name="Ref5Text"/>
          <p:cNvSpPr/>
          <p:nvPr/>
        </p:nvSpPr>
        <p:spPr>
          <a:xfrm>
            <a:off x="580000" y="2864000"/>
            <a:ext cx="80000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b="1" dirty="0">
                <a:solidFill>
                  <a:srgbClr val="00D4FF"/>
                </a:solidFill>
                <a:latin typeface="Calibri"/>
              </a:rPr>
              <a:t>GitHub — The State of the Octoverse 2024</a:t>
            </a:r>
            <a:r>
              <a:rPr lang="fr-FR" sz="1000" dirty="0">
                <a:solidFill>
                  <a:srgbClr val="90A4C0"/>
                </a:solidFill>
                <a:latin typeface="Calibri"/>
              </a:rPr>
              <a:t>  — GitHub, 2024. Tendances mondiales du développement logiciel. octoverse.github.com</a:t>
            </a:r>
          </a:p>
        </p:txBody>
      </p:sp>
      <p:sp>
        <p:nvSpPr>
          <p:cNvPr id="60" name="Ref6Card"/>
          <p:cNvSpPr/>
          <p:nvPr/>
        </p:nvSpPr>
        <p:spPr>
          <a:xfrm>
            <a:off x="457200" y="3344000"/>
            <a:ext cx="8229600" cy="440000"/>
          </a:xfrm>
          <a:prstGeom prst="rect">
            <a:avLst/>
          </a:prstGeom>
          <a:solidFill>
            <a:srgbClr val="0E1D38"/>
          </a:solidFill>
          <a:ln w="6350">
            <a:solidFill>
              <a:srgbClr val="1E4080"/>
            </a:solidFill>
          </a:ln>
        </p:spPr>
      </p:sp>
      <p:sp>
        <p:nvSpPr>
          <p:cNvPr id="61" name="Ref6Num"/>
          <p:cNvSpPr/>
          <p:nvPr/>
        </p:nvSpPr>
        <p:spPr>
          <a:xfrm>
            <a:off x="457200" y="3344000"/>
            <a:ext cx="60960" cy="440000"/>
          </a:xfrm>
          <a:prstGeom prst="rect">
            <a:avLst/>
          </a:prstGeom>
          <a:solidFill>
            <a:srgbClr val="7C3AED"/>
          </a:solidFill>
          <a:ln>
            <a:noFill/>
          </a:ln>
        </p:spPr>
      </p:sp>
      <p:sp>
        <p:nvSpPr>
          <p:cNvPr id="62" name="Ref6Text"/>
          <p:cNvSpPr/>
          <p:nvPr/>
        </p:nvSpPr>
        <p:spPr>
          <a:xfrm>
            <a:off x="580000" y="3350000"/>
            <a:ext cx="80000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b="1" dirty="0">
                <a:solidFill>
                  <a:srgbClr val="00D4FF"/>
                </a:solidFill>
                <a:latin typeface="Calibri"/>
              </a:rPr>
              <a:t>OpenAI — GPT-4 Technical Report</a:t>
            </a:r>
            <a:r>
              <a:rPr lang="fr-FR" sz="1000" dirty="0">
                <a:solidFill>
                  <a:srgbClr val="90A4C0"/>
                </a:solidFill>
                <a:latin typeface="Calibri"/>
              </a:rPr>
              <a:t>  — OpenAI, 2023. Technical capabilities and safety evaluation of GPT-4. arxiv.org/abs/2303.08774</a:t>
            </a:r>
          </a:p>
        </p:txBody>
      </p:sp>
      <p:sp>
        <p:nvSpPr>
          <p:cNvPr id="70" name="Ref7Card"/>
          <p:cNvSpPr/>
          <p:nvPr/>
        </p:nvSpPr>
        <p:spPr>
          <a:xfrm>
            <a:off x="457200" y="3830000"/>
            <a:ext cx="8229600" cy="440000"/>
          </a:xfrm>
          <a:prstGeom prst="rect">
            <a:avLst/>
          </a:prstGeom>
          <a:solidFill>
            <a:srgbClr val="112240"/>
          </a:solidFill>
          <a:ln w="6350">
            <a:solidFill>
              <a:srgbClr val="1E4080"/>
            </a:solidFill>
          </a:ln>
        </p:spPr>
      </p:sp>
      <p:sp>
        <p:nvSpPr>
          <p:cNvPr id="71" name="Ref7Num"/>
          <p:cNvSpPr/>
          <p:nvPr/>
        </p:nvSpPr>
        <p:spPr>
          <a:xfrm>
            <a:off x="457200" y="3830000"/>
            <a:ext cx="60960" cy="440000"/>
          </a:xfrm>
          <a:prstGeom prst="rect">
            <a:avLst/>
          </a:prstGeom>
          <a:solidFill>
            <a:srgbClr val="00D4FF"/>
          </a:solidFill>
          <a:ln>
            <a:noFill/>
          </a:ln>
        </p:spPr>
      </p:sp>
      <p:sp>
        <p:nvSpPr>
          <p:cNvPr id="72" name="Ref7Text"/>
          <p:cNvSpPr/>
          <p:nvPr/>
        </p:nvSpPr>
        <p:spPr>
          <a:xfrm>
            <a:off x="580000" y="3836000"/>
            <a:ext cx="80000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b="1" dirty="0">
                <a:solidFill>
                  <a:srgbClr val="00D4FF"/>
                </a:solidFill>
                <a:latin typeface="Calibri"/>
              </a:rPr>
              <a:t>Cognition Labs — Introducing Devin</a:t>
            </a:r>
            <a:r>
              <a:rPr lang="fr-FR" sz="1000" dirty="0">
                <a:solidFill>
                  <a:srgbClr val="90A4C0"/>
                </a:solidFill>
                <a:latin typeface="Calibri"/>
              </a:rPr>
              <a:t>  — Cognition, 2024. Premier agent logiciel autonome de bout en bout. cognition.ai/blog/introducing-devin</a:t>
            </a:r>
          </a:p>
        </p:txBody>
      </p:sp>
      <p:sp>
        <p:nvSpPr>
          <p:cNvPr id="80" name="Ref8Card"/>
          <p:cNvSpPr/>
          <p:nvPr/>
        </p:nvSpPr>
        <p:spPr>
          <a:xfrm>
            <a:off x="457200" y="4316000"/>
            <a:ext cx="8229600" cy="440000"/>
          </a:xfrm>
          <a:prstGeom prst="rect">
            <a:avLst/>
          </a:prstGeom>
          <a:solidFill>
            <a:srgbClr val="0E1D38"/>
          </a:solidFill>
          <a:ln w="6350">
            <a:solidFill>
              <a:srgbClr val="1E4080"/>
            </a:solidFill>
          </a:ln>
        </p:spPr>
      </p:sp>
      <p:sp>
        <p:nvSpPr>
          <p:cNvPr id="81" name="Ref8Num"/>
          <p:cNvSpPr/>
          <p:nvPr/>
        </p:nvSpPr>
        <p:spPr>
          <a:xfrm>
            <a:off x="457200" y="4316000"/>
            <a:ext cx="60960" cy="440000"/>
          </a:xfrm>
          <a:prstGeom prst="rect">
            <a:avLst/>
          </a:prstGeom>
          <a:solidFill>
            <a:srgbClr val="7C3AED"/>
          </a:solidFill>
          <a:ln>
            <a:noFill/>
          </a:ln>
        </p:spPr>
      </p:sp>
      <p:sp>
        <p:nvSpPr>
          <p:cNvPr id="82" name="Ref8Text"/>
          <p:cNvSpPr/>
          <p:nvPr/>
        </p:nvSpPr>
        <p:spPr>
          <a:xfrm>
            <a:off x="580000" y="4322000"/>
            <a:ext cx="80000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b="1" dirty="0">
                <a:solidFill>
                  <a:srgbClr val="00D4FF"/>
                </a:solidFill>
                <a:latin typeface="Calibri"/>
              </a:rPr>
              <a:t>Anthropic — Claude Model Documentation</a:t>
            </a:r>
            <a:r>
              <a:rPr lang="fr-FR" sz="1000" dirty="0">
                <a:solidFill>
                  <a:srgbClr val="90A4C0"/>
                </a:solidFill>
                <a:latin typeface="Calibri"/>
              </a:rPr>
              <a:t>  — Anthropic, 2024. Documentation et capacités des modèles Claude. docs.anthropic.com</a:t>
            </a:r>
          </a:p>
        </p:txBody>
      </p:sp>
      <p:sp>
        <p:nvSpPr>
          <p:cNvPr id="90" name="FooterNote"/>
          <p:cNvSpPr/>
          <p:nvPr/>
        </p:nvSpPr>
        <p:spPr>
          <a:xfrm>
            <a:off x="457200" y="4850000"/>
            <a:ext cx="8229600" cy="2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800" dirty="0">
                <a:solidFill>
                  <a:srgbClr val="4A6080"/>
                </a:solidFill>
                <a:latin typeface="Calibri"/>
              </a:rPr>
              <a:t>Présentation preparée par SLT TCHATCHOUANG Larry </a:t>
            </a:r>
            <a:r>
              <a:rPr lang="fr-FR" sz="800" dirty="0" smtClean="0">
                <a:solidFill>
                  <a:srgbClr val="4A6080"/>
                </a:solidFill>
                <a:latin typeface="Calibri"/>
              </a:rPr>
              <a:t>· </a:t>
            </a:r>
            <a:r>
              <a:rPr lang="fr-FR" sz="800" dirty="0">
                <a:solidFill>
                  <a:srgbClr val="4A6080"/>
                </a:solidFill>
                <a:latin typeface="Calibri"/>
              </a:rPr>
              <a:t>#98e Edition du Mercredi Cyber#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0" y="0"/>
            <a:ext cx="5943600" cy="51435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645920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>
                    <a:alpha val="8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3474720" y="1371600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</a:t>
            </a: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Chiffres clés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474720" y="2359152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0" y="2468880"/>
            <a:ext cx="5303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révolution silencieuse du code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46551" y="1446551"/>
            <a:ext cx="6872990" cy="205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fr-FR" dirty="0"/>
              <a:t>L'IA est la capacité d'une machine à imiter les fonctions cognitives humaines, à effectuer un auto-apprentissage, à avoir un raisonnement et à aider à la résolution de problèmes</a:t>
            </a:r>
            <a:endParaRPr lang="fr-FR" i="1" dirty="0"/>
          </a:p>
        </p:txBody>
      </p:sp>
      <p:sp>
        <p:nvSpPr>
          <p:cNvPr id="4" name="Text 0"/>
          <p:cNvSpPr/>
          <p:nvPr/>
        </p:nvSpPr>
        <p:spPr>
          <a:xfrm>
            <a:off x="951873" y="266825"/>
            <a:ext cx="255582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Définition</a:t>
            </a:r>
            <a:endParaRPr lang="en-US" sz="3000" dirty="0"/>
          </a:p>
        </p:txBody>
      </p:sp>
      <p:sp>
        <p:nvSpPr>
          <p:cNvPr id="5" name="Shape 1"/>
          <p:cNvSpPr/>
          <p:nvPr/>
        </p:nvSpPr>
        <p:spPr>
          <a:xfrm>
            <a:off x="1304033" y="900279"/>
            <a:ext cx="832063" cy="45719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6" name="Text 5"/>
          <p:cNvSpPr/>
          <p:nvPr/>
        </p:nvSpPr>
        <p:spPr>
          <a:xfrm>
            <a:off x="3277262" y="469126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  <p:extLst>
      <p:ext uri="{BB962C8B-B14F-4D97-AF65-F5344CB8AC3E}">
        <p14:creationId xmlns:p14="http://schemas.microsoft.com/office/powerpoint/2010/main" val="215980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dans le </a:t>
            </a:r>
            <a:r>
              <a:rPr lang="en-US" sz="2600" b="1" dirty="0" err="1" smtClean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développement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0040" y="1234440"/>
            <a:ext cx="1920240" cy="22860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20040" y="1344168"/>
            <a:ext cx="1920240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75%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320040" y="2606040"/>
            <a:ext cx="1920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développeurs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planifient d'utiliser l'IA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468880" y="1234440"/>
            <a:ext cx="1920240" cy="228600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468880" y="1344168"/>
            <a:ext cx="1920240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55%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2468880" y="2606040"/>
            <a:ext cx="1920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gagnent en productivité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avec l'IA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617720" y="1234440"/>
            <a:ext cx="1920240" cy="22860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617720" y="1344168"/>
            <a:ext cx="1920240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46%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4617720" y="2606040"/>
            <a:ext cx="1920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code sur GitHub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généré par IA (2024)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766560" y="1234440"/>
            <a:ext cx="1920240" cy="22860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766560" y="1344168"/>
            <a:ext cx="1920240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2×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6766560" y="2606040"/>
            <a:ext cx="1920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rapide pour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certaines tâches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04191" y="3929931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GitHub Copilot Survey 2024, Stack Overflow Developer Survey 2024</a:t>
            </a:r>
            <a:endParaRPr lang="en-US" sz="900" dirty="0"/>
          </a:p>
        </p:txBody>
      </p:sp>
      <p:sp>
        <p:nvSpPr>
          <p:cNvPr id="17" name="Text 5"/>
          <p:cNvSpPr/>
          <p:nvPr/>
        </p:nvSpPr>
        <p:spPr>
          <a:xfrm>
            <a:off x="3277262" y="469126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L'évolution de l'IA pour les développeurs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097280" cy="36576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743200"/>
            <a:ext cx="8229600" cy="4572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51560" y="2148840"/>
            <a:ext cx="45720" cy="594360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60120" y="2633472"/>
            <a:ext cx="219456" cy="219456"/>
          </a:xfrm>
          <a:prstGeom prst="ellipse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097280"/>
            <a:ext cx="1234440" cy="1005840"/>
          </a:xfrm>
          <a:prstGeom prst="rect">
            <a:avLst/>
          </a:prstGeom>
          <a:solidFill>
            <a:srgbClr val="112240"/>
          </a:solidFill>
          <a:ln w="6350">
            <a:solidFill>
              <a:srgbClr val="6474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57200" y="1170432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1508760"/>
            <a:ext cx="1234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Autocomplé-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tation basique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468880" y="2788920"/>
            <a:ext cx="45720" cy="45720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377440" y="2633472"/>
            <a:ext cx="219456" cy="219456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874520" y="3200400"/>
            <a:ext cx="1234440" cy="1005840"/>
          </a:xfrm>
          <a:prstGeom prst="rect">
            <a:avLst/>
          </a:prstGeom>
          <a:solidFill>
            <a:srgbClr val="112240"/>
          </a:solidFill>
          <a:ln w="635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874520" y="3273552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2018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874520" y="3611880"/>
            <a:ext cx="1234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(recherche)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886200" y="2148840"/>
            <a:ext cx="45720" cy="594360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794760" y="2633472"/>
            <a:ext cx="219456" cy="219456"/>
          </a:xfrm>
          <a:prstGeom prst="ellipse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291840" y="1097280"/>
            <a:ext cx="1234440" cy="1005840"/>
          </a:xfrm>
          <a:prstGeom prst="rect">
            <a:avLst/>
          </a:prstGeom>
          <a:solidFill>
            <a:srgbClr val="112240"/>
          </a:solidFill>
          <a:ln w="6350">
            <a:solidFill>
              <a:srgbClr val="06B6D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291840" y="1170432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291840" y="1508760"/>
            <a:ext cx="1234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Codex &amp;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bêta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303520" y="2788920"/>
            <a:ext cx="45720" cy="45720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212080" y="2633472"/>
            <a:ext cx="219456" cy="219456"/>
          </a:xfrm>
          <a:prstGeom prst="ellipse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09160" y="3200400"/>
            <a:ext cx="1234440" cy="1005840"/>
          </a:xfrm>
          <a:prstGeom prst="rect">
            <a:avLst/>
          </a:prstGeom>
          <a:solidFill>
            <a:srgbClr val="112240"/>
          </a:solidFill>
          <a:ln w="6350">
            <a:solidFill>
              <a:srgbClr val="00D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709160" y="3273552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709160" y="3611880"/>
            <a:ext cx="1234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ChatGPT,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Claude, Gemini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6720840" y="2148840"/>
            <a:ext cx="45720" cy="5943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629400" y="2633472"/>
            <a:ext cx="219456" cy="219456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126480" y="1097280"/>
            <a:ext cx="1234440" cy="1005840"/>
          </a:xfrm>
          <a:prstGeom prst="rect">
            <a:avLst/>
          </a:prstGeom>
          <a:solidFill>
            <a:srgbClr val="112240"/>
          </a:solidFill>
          <a:ln w="6350">
            <a:solidFill>
              <a:srgbClr val="7C3AE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126480" y="1170432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126480" y="1508760"/>
            <a:ext cx="1234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IA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autonomies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8138160" y="2788920"/>
            <a:ext cx="45720" cy="4572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046720" y="2633472"/>
            <a:ext cx="219456" cy="219456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543800" y="3200400"/>
            <a:ext cx="1234440" cy="1005840"/>
          </a:xfrm>
          <a:prstGeom prst="rect">
            <a:avLst/>
          </a:prstGeom>
          <a:solidFill>
            <a:srgbClr val="112240"/>
          </a:solidFill>
          <a:ln w="635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7543800" y="3273552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2025+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543800" y="3611880"/>
            <a:ext cx="1234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 intégrée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partout</a:t>
            </a:r>
            <a:endParaRPr lang="en-US" sz="950" dirty="0"/>
          </a:p>
        </p:txBody>
      </p:sp>
      <p:sp>
        <p:nvSpPr>
          <p:cNvPr id="35" name="Text 5"/>
          <p:cNvSpPr/>
          <p:nvPr/>
        </p:nvSpPr>
        <p:spPr>
          <a:xfrm>
            <a:off x="3277262" y="4691269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solidFill>
                  <a:schemeClr val="bg1">
                    <a:lumMod val="95000"/>
                  </a:schemeClr>
                </a:solidFill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Panorama des outils IA pour développeurs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914400" cy="36576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" y="11887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88720"/>
            <a:ext cx="54864" cy="160020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20624" y="12984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🤖  Assistants code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20624" y="16459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Copilot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CodeWhisperer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Tabnine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00400" y="11887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0" y="1188720"/>
            <a:ext cx="54864" cy="1600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46704" y="12984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💬  Chatbots IA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346704" y="16459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/ GPT-4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(Anthropic)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(Google)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26480" y="11887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26480" y="1188720"/>
            <a:ext cx="54864" cy="160020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72784" y="12984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🔍  Code review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72784" y="16459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Sourcery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CodeGuru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DeepCode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0175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017520"/>
            <a:ext cx="54864" cy="16002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0624" y="31272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🧪  Tests automatiques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20624" y="34747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Diffblue Cover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CodiumAI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Testim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00400" y="30175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0" y="3017520"/>
            <a:ext cx="54864" cy="16002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46704" y="31272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📝  Documentation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346704" y="34747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Mintlify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Docstring AI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NotionAI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126480" y="3017520"/>
            <a:ext cx="274320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26480" y="3017520"/>
            <a:ext cx="54864" cy="1600200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72784" y="3127248"/>
            <a:ext cx="2505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🚀  DevOps &amp; CI/CD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272784" y="3474720"/>
            <a:ext cx="25054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Harness AI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CodeFresh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Enhanced Copilot</a:t>
            </a:r>
            <a:endParaRPr lang="en-US" sz="1100" dirty="0"/>
          </a:p>
        </p:txBody>
      </p:sp>
      <p:sp>
        <p:nvSpPr>
          <p:cNvPr id="28" name="Text 5"/>
          <p:cNvSpPr/>
          <p:nvPr/>
        </p:nvSpPr>
        <p:spPr>
          <a:xfrm>
            <a:off x="3269767" y="4818684"/>
            <a:ext cx="3686755" cy="23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1200" b="1" i="1" dirty="0">
                <a:latin typeface="Ink Free" panose="03080402000500000000" pitchFamily="66" charset="0"/>
                <a:ea typeface="Tahoma" panose="020B0604030504040204" pitchFamily="34" charset="0"/>
                <a:cs typeface="Tahoma" panose="020B0604030504040204" pitchFamily="34" charset="0"/>
              </a:rPr>
              <a:t>I AM HELIOS, ELITE SOLDIER OF THE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4886</Words>
  <Application>Microsoft Office PowerPoint</Application>
  <PresentationFormat>Affichage à l'écran (16:9)</PresentationFormat>
  <Paragraphs>543</Paragraphs>
  <Slides>43</Slides>
  <Notes>39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50" baseType="lpstr">
      <vt:lpstr>Arial</vt:lpstr>
      <vt:lpstr>Calibri</vt:lpstr>
      <vt:lpstr>Ink Free</vt:lpstr>
      <vt:lpstr>Tahoma</vt:lpstr>
      <vt:lpstr>Times New Roman</vt:lpstr>
      <vt:lpstr>Verdana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L'IA au service du développeur</dc:title>
  <dc:subject>PptxGenJS Presentation</dc:subject>
  <dc:creator>Présentation IA</dc:creator>
  <cp:lastModifiedBy>TCHATCHOUANG</cp:lastModifiedBy>
  <cp:revision>28</cp:revision>
  <dcterms:created xsi:type="dcterms:W3CDTF">2026-05-14T06:52:07Z</dcterms:created>
  <dcterms:modified xsi:type="dcterms:W3CDTF">2026-06-03T13:33:34Z</dcterms:modified>
</cp:coreProperties>
</file>