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2"/>
  </p:notesMasterIdLst>
  <p:sldIdLst>
    <p:sldId id="256" r:id="rId2"/>
    <p:sldId id="258" r:id="rId3"/>
    <p:sldId id="308" r:id="rId4"/>
    <p:sldId id="272" r:id="rId5"/>
    <p:sldId id="273" r:id="rId6"/>
    <p:sldId id="530" r:id="rId7"/>
    <p:sldId id="531" r:id="rId8"/>
    <p:sldId id="532" r:id="rId9"/>
    <p:sldId id="533" r:id="rId10"/>
    <p:sldId id="529" r:id="rId11"/>
    <p:sldId id="536" r:id="rId12"/>
    <p:sldId id="505" r:id="rId13"/>
    <p:sldId id="506" r:id="rId14"/>
    <p:sldId id="507" r:id="rId15"/>
    <p:sldId id="508" r:id="rId16"/>
    <p:sldId id="509" r:id="rId17"/>
    <p:sldId id="435" r:id="rId18"/>
    <p:sldId id="510" r:id="rId19"/>
    <p:sldId id="511" r:id="rId20"/>
    <p:sldId id="512" r:id="rId21"/>
    <p:sldId id="513" r:id="rId22"/>
    <p:sldId id="514" r:id="rId23"/>
    <p:sldId id="535" r:id="rId24"/>
    <p:sldId id="515" r:id="rId25"/>
    <p:sldId id="516" r:id="rId26"/>
    <p:sldId id="436" r:id="rId27"/>
    <p:sldId id="517" r:id="rId28"/>
    <p:sldId id="519" r:id="rId29"/>
    <p:sldId id="518" r:id="rId30"/>
    <p:sldId id="520" r:id="rId31"/>
    <p:sldId id="521" r:id="rId32"/>
    <p:sldId id="522" r:id="rId33"/>
    <p:sldId id="523" r:id="rId34"/>
    <p:sldId id="437" r:id="rId35"/>
    <p:sldId id="524" r:id="rId36"/>
    <p:sldId id="526" r:id="rId37"/>
    <p:sldId id="438" r:id="rId38"/>
    <p:sldId id="440" r:id="rId39"/>
    <p:sldId id="271" r:id="rId40"/>
    <p:sldId id="534" r:id="rId41"/>
  </p:sldIdLst>
  <p:sldSz cx="10693400" cy="756285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81046" autoAdjust="0"/>
  </p:normalViewPr>
  <p:slideViewPr>
    <p:cSldViewPr snapToGrid="0">
      <p:cViewPr>
        <p:scale>
          <a:sx n="59" d="100"/>
          <a:sy n="59" d="100"/>
        </p:scale>
        <p:origin x="1219"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FC4E5-CE9A-478E-B09E-084021AEFAEB}" type="datetimeFigureOut">
              <a:rPr lang="fr-FR" smtClean="0"/>
              <a:t>20/01/2026</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0A65F-70CE-4C11-9DB6-CADF0E49A1AB}" type="slidenum">
              <a:rPr lang="fr-FR" smtClean="0"/>
              <a:t>‹N°›</a:t>
            </a:fld>
            <a:endParaRPr lang="fr-FR"/>
          </a:p>
        </p:txBody>
      </p:sp>
    </p:spTree>
    <p:extLst>
      <p:ext uri="{BB962C8B-B14F-4D97-AF65-F5344CB8AC3E}">
        <p14:creationId xmlns:p14="http://schemas.microsoft.com/office/powerpoint/2010/main" val="158409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gle.com/search?q=NIDS&amp;rlz=1C1GCEA_enCM1126CM1127&amp;oq=IDS+security+&amp;gs_lcrp=EgZjaHJvbWUyBggAEEUYOTIJCAEQABgTGIAEMgkIAhAAGBMYgAQyCQgDEAAYExiABDIJCAQQABgTGIAEMgkIBRAAGBMYgAQyCQgGEAAYExiABDIKCAcQABgTGBYYHjIKCAgQABgTGBYYHjIKCAkQABgTGBYYHtIBCjEyMzYzajBqMTWoAgiwAgHxBSyKieaz8A4G&amp;sourceid=chrome&amp;ie=UTF-8&amp;mstk=AUtExfDjCmKxo4AUlu48p6ZCkZLeY8c9p4EgepcWY9y-jdlbK9_25tJEmz2ofa7TuOO2nac0Q5r3aMtH7DK360bgwEqTaMXr16vaDmX336EmeJ6-aq_KU7FFNLDAUqlSyq0b17LTSeTohEoiHrTBQD3dGVK2tHDW45NsxpbxvASiVc15bgs&amp;csui=3&amp;ved=2ahUKEwiO7PGeypuSAxUGMdAFHXw-AAoQgK4QegQIBRAB"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google.com/search?q=HIDS&amp;rlz=1C1GCEA_enCM1126CM1127&amp;oq=IDS+security+&amp;gs_lcrp=EgZjaHJvbWUyBggAEEUYOTIJCAEQABgTGIAEMgkIAhAAGBMYgAQyCQgDEAAYExiABDIJCAQQABgTGIAEMgkIBRAAGBMYgAQyCQgGEAAYExiABDIKCAcQABgTGBYYHjIKCAgQABgTGBYYHjIKCAkQABgTGBYYHtIBCjEyMzYzajBqMTWoAgiwAgHxBSyKieaz8A4G&amp;sourceid=chrome&amp;ie=UTF-8&amp;mstk=AUtExfDjCmKxo4AUlu48p6ZCkZLeY8c9p4EgepcWY9y-jdlbK9_25tJEmz2ofa7TuOO2nac0Q5r3aMtH7DK360bgwEqTaMXr16vaDmX336EmeJ6-aq_KU7FFNLDAUqlSyq0b17LTSeTohEoiHrTBQD3dGVK2tHDW45NsxpbxvASiVc15bgs&amp;csui=3&amp;ved=2ahUKEwiO7PGeypuSAxUGMdAFHXw-AAoQgK4QegQIBRA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Web Sémantique ou comment se déploient sur le web les données liées et la sémantique de leurs schémas.</a:t>
            </a:r>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3</a:t>
            </a:fld>
            <a:endParaRPr lang="fr-FR"/>
          </a:p>
        </p:txBody>
      </p:sp>
    </p:spTree>
    <p:extLst>
      <p:ext uri="{BB962C8B-B14F-4D97-AF65-F5344CB8AC3E}">
        <p14:creationId xmlns:p14="http://schemas.microsoft.com/office/powerpoint/2010/main" val="2371876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42317-3FB8-88D4-9FE7-90E30F99EF6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2B4D1-AAC1-76FE-CEE8-35D8521E058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1A2A6BE-9CBE-6821-006A-D71EE68F5FB4}"/>
              </a:ext>
            </a:extLst>
          </p:cNvPr>
          <p:cNvSpPr>
            <a:spLocks noGrp="1"/>
          </p:cNvSpPr>
          <p:nvPr>
            <p:ph type="body" idx="1"/>
          </p:nvPr>
        </p:nvSpPr>
        <p:spPr/>
        <p:txBody>
          <a:bodyPr/>
          <a:lstStyle/>
          <a:p>
            <a:pPr algn="l">
              <a:buFont typeface="Arial" panose="020B0604020202020204" pitchFamily="34" charset="0"/>
              <a:buChar char="•"/>
            </a:pPr>
            <a:r>
              <a:rPr lang="fr-FR" b="1" i="0" dirty="0">
                <a:solidFill>
                  <a:srgbClr val="1D1D1F"/>
                </a:solidFill>
                <a:effectLst/>
                <a:latin typeface="system-ui"/>
              </a:rPr>
              <a:t>Volume exponentiel d’alertes</a:t>
            </a:r>
            <a:r>
              <a:rPr lang="fr-FR" b="0" i="0" dirty="0">
                <a:solidFill>
                  <a:srgbClr val="1D1D1F"/>
                </a:solidFill>
                <a:effectLst/>
                <a:latin typeface="system-ui"/>
              </a:rPr>
              <a:t> → saturation des analystes</a:t>
            </a:r>
          </a:p>
          <a:p>
            <a:pPr algn="l">
              <a:buFont typeface="Arial" panose="020B0604020202020204" pitchFamily="34" charset="0"/>
              <a:buChar char="•"/>
            </a:pPr>
            <a:r>
              <a:rPr lang="fr-FR" b="1" i="0" dirty="0">
                <a:solidFill>
                  <a:srgbClr val="1D1D1F"/>
                </a:solidFill>
                <a:effectLst/>
                <a:latin typeface="system-ui"/>
              </a:rPr>
              <a:t>Faux positifs</a:t>
            </a:r>
            <a:r>
              <a:rPr lang="fr-FR" b="0" i="0" dirty="0">
                <a:solidFill>
                  <a:srgbClr val="1D1D1F"/>
                </a:solidFill>
                <a:effectLst/>
                <a:latin typeface="system-ui"/>
              </a:rPr>
              <a:t> : perte de temps, alertes ignorées</a:t>
            </a:r>
          </a:p>
          <a:p>
            <a:pPr algn="l">
              <a:buFont typeface="Arial" panose="020B0604020202020204" pitchFamily="34" charset="0"/>
              <a:buChar char="•"/>
            </a:pPr>
            <a:r>
              <a:rPr lang="fr-FR" b="1" i="0" dirty="0">
                <a:solidFill>
                  <a:srgbClr val="1D1D1F"/>
                </a:solidFill>
                <a:effectLst/>
                <a:latin typeface="system-ui"/>
              </a:rPr>
              <a:t>Faux négatifs</a:t>
            </a:r>
            <a:r>
              <a:rPr lang="fr-FR" b="0" i="0" dirty="0">
                <a:solidFill>
                  <a:srgbClr val="1D1D1F"/>
                </a:solidFill>
                <a:effectLst/>
                <a:latin typeface="system-ui"/>
              </a:rPr>
              <a:t> : menaces critiques passent inaperçues</a:t>
            </a:r>
          </a:p>
          <a:p>
            <a:pPr algn="l">
              <a:buFont typeface="Arial" panose="020B0604020202020204" pitchFamily="34" charset="0"/>
              <a:buChar char="•"/>
            </a:pPr>
            <a:r>
              <a:rPr lang="fr-FR" b="1" i="0" dirty="0">
                <a:solidFill>
                  <a:srgbClr val="1D1D1F"/>
                </a:solidFill>
                <a:effectLst/>
                <a:latin typeface="system-ui"/>
              </a:rPr>
              <a:t>Données bruitées ou incomplètes</a:t>
            </a:r>
            <a:r>
              <a:rPr lang="fr-FR" b="0" i="0" dirty="0">
                <a:solidFill>
                  <a:srgbClr val="1D1D1F"/>
                </a:solidFill>
                <a:effectLst/>
                <a:latin typeface="system-ui"/>
              </a:rPr>
              <a:t> : réduction de la fiabilité</a:t>
            </a:r>
          </a:p>
          <a:p>
            <a:pPr algn="l"/>
            <a:endParaRPr lang="en-US" dirty="0"/>
          </a:p>
        </p:txBody>
      </p:sp>
      <p:sp>
        <p:nvSpPr>
          <p:cNvPr id="4" name="Espace réservé du numéro de diapositive 3">
            <a:extLst>
              <a:ext uri="{FF2B5EF4-FFF2-40B4-BE49-F238E27FC236}">
                <a16:creationId xmlns:a16="http://schemas.microsoft.com/office/drawing/2014/main" id="{A79CBE4D-D95E-7404-E323-2AAE69608F47}"/>
              </a:ext>
            </a:extLst>
          </p:cNvPr>
          <p:cNvSpPr>
            <a:spLocks noGrp="1"/>
          </p:cNvSpPr>
          <p:nvPr>
            <p:ph type="sldNum" sz="quarter" idx="5"/>
          </p:nvPr>
        </p:nvSpPr>
        <p:spPr/>
        <p:txBody>
          <a:bodyPr/>
          <a:lstStyle/>
          <a:p>
            <a:fld id="{B4E0A65F-70CE-4C11-9DB6-CADF0E49A1AB}" type="slidenum">
              <a:rPr lang="fr-FR" smtClean="0"/>
              <a:t>12</a:t>
            </a:fld>
            <a:endParaRPr lang="fr-FR"/>
          </a:p>
        </p:txBody>
      </p:sp>
    </p:spTree>
    <p:extLst>
      <p:ext uri="{BB962C8B-B14F-4D97-AF65-F5344CB8AC3E}">
        <p14:creationId xmlns:p14="http://schemas.microsoft.com/office/powerpoint/2010/main" val="239306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DE65D-7596-BC07-6CEE-CEE2A238B6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9536A8-AF39-B559-160B-C552845E8D8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55FF0D5-3583-832C-1479-7E92E716418E}"/>
              </a:ext>
            </a:extLst>
          </p:cNvPr>
          <p:cNvSpPr>
            <a:spLocks noGrp="1"/>
          </p:cNvSpPr>
          <p:nvPr>
            <p:ph type="body" idx="1"/>
          </p:nvPr>
        </p:nvSpPr>
        <p:spPr/>
        <p:txBody>
          <a:bodyPr/>
          <a:lstStyle/>
          <a:p>
            <a:pPr algn="l">
              <a:buFont typeface="Arial" panose="020B0604020202020204" pitchFamily="34" charset="0"/>
              <a:buChar char="•"/>
            </a:pPr>
            <a:r>
              <a:rPr lang="fr-FR" b="1" i="0" dirty="0">
                <a:solidFill>
                  <a:srgbClr val="1D1D1F"/>
                </a:solidFill>
                <a:effectLst/>
                <a:latin typeface="system-ui"/>
              </a:rPr>
              <a:t>IDS à signatures</a:t>
            </a:r>
            <a:r>
              <a:rPr lang="fr-FR" b="0" i="0" dirty="0">
                <a:solidFill>
                  <a:srgbClr val="1D1D1F"/>
                </a:solidFill>
                <a:effectLst/>
                <a:latin typeface="system-ui"/>
              </a:rPr>
              <a:t> : ne détectent que les attaques connues</a:t>
            </a:r>
          </a:p>
          <a:p>
            <a:pPr algn="l">
              <a:buFont typeface="Arial" panose="020B0604020202020204" pitchFamily="34" charset="0"/>
              <a:buChar char="•"/>
            </a:pPr>
            <a:r>
              <a:rPr lang="fr-FR" b="1" i="0" dirty="0">
                <a:solidFill>
                  <a:srgbClr val="1D1D1F"/>
                </a:solidFill>
                <a:effectLst/>
                <a:latin typeface="system-ui"/>
              </a:rPr>
              <a:t>Règles statiques</a:t>
            </a:r>
            <a:r>
              <a:rPr lang="fr-FR" b="0" i="0" dirty="0">
                <a:solidFill>
                  <a:srgbClr val="1D1D1F"/>
                </a:solidFill>
                <a:effectLst/>
                <a:latin typeface="system-ui"/>
              </a:rPr>
              <a:t> : rigides, difficiles à maintenir</a:t>
            </a:r>
          </a:p>
          <a:p>
            <a:pPr algn="l">
              <a:buFont typeface="Arial" panose="020B0604020202020204" pitchFamily="34" charset="0"/>
              <a:buChar char="•"/>
            </a:pPr>
            <a:r>
              <a:rPr lang="fr-FR" b="1" i="0" dirty="0">
                <a:solidFill>
                  <a:srgbClr val="1D1D1F"/>
                </a:solidFill>
                <a:effectLst/>
                <a:latin typeface="system-ui"/>
              </a:rPr>
              <a:t>Inefficacité contre les </a:t>
            </a:r>
            <a:r>
              <a:rPr lang="fr-FR" b="1" i="0" dirty="0" err="1">
                <a:solidFill>
                  <a:srgbClr val="1D1D1F"/>
                </a:solidFill>
                <a:effectLst/>
                <a:latin typeface="system-ui"/>
              </a:rPr>
              <a:t>zero-day</a:t>
            </a:r>
            <a:r>
              <a:rPr lang="fr-FR" b="0" i="0" dirty="0">
                <a:solidFill>
                  <a:srgbClr val="1D1D1F"/>
                </a:solidFill>
                <a:effectLst/>
                <a:latin typeface="system-ui"/>
              </a:rPr>
              <a:t> : aucune signature préexistante</a:t>
            </a:r>
          </a:p>
          <a:p>
            <a:pPr algn="l"/>
            <a:endParaRPr lang="en-US" dirty="0"/>
          </a:p>
          <a:p>
            <a:pPr algn="l">
              <a:buNone/>
            </a:pPr>
            <a:r>
              <a:rPr lang="fr-FR" b="1" i="0" dirty="0">
                <a:solidFill>
                  <a:srgbClr val="1D1D1F"/>
                </a:solidFill>
                <a:effectLst/>
                <a:latin typeface="system-ui"/>
              </a:rPr>
              <a:t>Image :</a:t>
            </a:r>
            <a:r>
              <a:rPr lang="fr-FR" b="0" i="0" dirty="0">
                <a:solidFill>
                  <a:srgbClr val="1D1D1F"/>
                </a:solidFill>
                <a:effectLst/>
                <a:latin typeface="system-ui"/>
              </a:rPr>
              <a:t> Comparaison visuelle :</a:t>
            </a:r>
          </a:p>
          <a:p>
            <a:pPr algn="l">
              <a:buFont typeface="Arial" panose="020B0604020202020204" pitchFamily="34" charset="0"/>
              <a:buChar char="•"/>
            </a:pPr>
            <a:r>
              <a:rPr lang="fr-FR" b="0" i="0" dirty="0">
                <a:solidFill>
                  <a:srgbClr val="1D1D1F"/>
                </a:solidFill>
                <a:effectLst/>
                <a:latin typeface="system-ui"/>
              </a:rPr>
              <a:t>Côté gauche : règles fixes (ex. "si port 22 ouvert → normal")</a:t>
            </a:r>
          </a:p>
          <a:p>
            <a:pPr algn="l">
              <a:buFont typeface="Arial" panose="020B0604020202020204" pitchFamily="34" charset="0"/>
              <a:buChar char="•"/>
            </a:pPr>
            <a:r>
              <a:rPr lang="fr-FR" b="0" i="0" dirty="0">
                <a:solidFill>
                  <a:srgbClr val="1D1D1F"/>
                </a:solidFill>
                <a:effectLst/>
                <a:latin typeface="system-ui"/>
              </a:rPr>
              <a:t>Côté droit : attaque polymorphe / </a:t>
            </a:r>
            <a:r>
              <a:rPr lang="fr-FR" b="0" i="0" dirty="0" err="1">
                <a:solidFill>
                  <a:srgbClr val="1D1D1F"/>
                </a:solidFill>
                <a:effectLst/>
                <a:latin typeface="system-ui"/>
              </a:rPr>
              <a:t>zero-day</a:t>
            </a:r>
            <a:r>
              <a:rPr lang="fr-FR" b="0" i="0" dirty="0">
                <a:solidFill>
                  <a:srgbClr val="1D1D1F"/>
                </a:solidFill>
                <a:effectLst/>
                <a:latin typeface="system-ui"/>
              </a:rPr>
              <a:t> contournant les règles</a:t>
            </a:r>
          </a:p>
          <a:p>
            <a:pPr algn="l"/>
            <a:endParaRPr lang="en-US" dirty="0"/>
          </a:p>
        </p:txBody>
      </p:sp>
      <p:sp>
        <p:nvSpPr>
          <p:cNvPr id="4" name="Espace réservé du numéro de diapositive 3">
            <a:extLst>
              <a:ext uri="{FF2B5EF4-FFF2-40B4-BE49-F238E27FC236}">
                <a16:creationId xmlns:a16="http://schemas.microsoft.com/office/drawing/2014/main" id="{CC0F5EF9-5C84-7E4C-F162-6040C56722F1}"/>
              </a:ext>
            </a:extLst>
          </p:cNvPr>
          <p:cNvSpPr>
            <a:spLocks noGrp="1"/>
          </p:cNvSpPr>
          <p:nvPr>
            <p:ph type="sldNum" sz="quarter" idx="5"/>
          </p:nvPr>
        </p:nvSpPr>
        <p:spPr/>
        <p:txBody>
          <a:bodyPr/>
          <a:lstStyle/>
          <a:p>
            <a:fld id="{B4E0A65F-70CE-4C11-9DB6-CADF0E49A1AB}" type="slidenum">
              <a:rPr lang="fr-FR" smtClean="0"/>
              <a:t>13</a:t>
            </a:fld>
            <a:endParaRPr lang="fr-FR"/>
          </a:p>
        </p:txBody>
      </p:sp>
    </p:spTree>
    <p:extLst>
      <p:ext uri="{BB962C8B-B14F-4D97-AF65-F5344CB8AC3E}">
        <p14:creationId xmlns:p14="http://schemas.microsoft.com/office/powerpoint/2010/main" val="231336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62E8A-321B-AF78-806E-AD11D0A130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826F41-550B-8A2D-54F5-A839A2987B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C41A1A0-F7F7-1DF0-A6FF-CC43CA914F2D}"/>
              </a:ext>
            </a:extLst>
          </p:cNvPr>
          <p:cNvSpPr>
            <a:spLocks noGrp="1"/>
          </p:cNvSpPr>
          <p:nvPr>
            <p:ph type="body" idx="1"/>
          </p:nvPr>
        </p:nvSpPr>
        <p:spPr/>
        <p:txBody>
          <a:bodyPr/>
          <a:lstStyle/>
          <a:p>
            <a:pPr algn="l">
              <a:buFont typeface="Arial" panose="020B0604020202020204" pitchFamily="34" charset="0"/>
              <a:buChar char="•"/>
            </a:pPr>
            <a:r>
              <a:rPr lang="fr-FR" b="1" i="0" dirty="0">
                <a:solidFill>
                  <a:srgbClr val="1D1D1F"/>
                </a:solidFill>
                <a:effectLst/>
                <a:latin typeface="system-ui"/>
              </a:rPr>
              <a:t>Apprentissage automatique</a:t>
            </a:r>
            <a:r>
              <a:rPr lang="fr-FR" b="0" i="0" dirty="0">
                <a:solidFill>
                  <a:srgbClr val="1D1D1F"/>
                </a:solidFill>
                <a:effectLst/>
                <a:latin typeface="system-ui"/>
              </a:rPr>
              <a:t> : adaptation continue</a:t>
            </a:r>
          </a:p>
          <a:p>
            <a:pPr algn="l">
              <a:buFont typeface="Arial" panose="020B0604020202020204" pitchFamily="34" charset="0"/>
              <a:buChar char="•"/>
            </a:pPr>
            <a:r>
              <a:rPr lang="fr-FR" b="1" i="0" dirty="0">
                <a:solidFill>
                  <a:srgbClr val="1D1D1F"/>
                </a:solidFill>
                <a:effectLst/>
                <a:latin typeface="system-ui"/>
              </a:rPr>
              <a:t>Détection d’anomalies</a:t>
            </a:r>
            <a:r>
              <a:rPr lang="fr-FR" b="0" i="0" dirty="0">
                <a:solidFill>
                  <a:srgbClr val="1D1D1F"/>
                </a:solidFill>
                <a:effectLst/>
                <a:latin typeface="system-ui"/>
              </a:rPr>
              <a:t> : comportement déviants sans signature</a:t>
            </a:r>
          </a:p>
          <a:p>
            <a:pPr algn="l">
              <a:buFont typeface="Arial" panose="020B0604020202020204" pitchFamily="34" charset="0"/>
              <a:buChar char="•"/>
            </a:pPr>
            <a:r>
              <a:rPr lang="fr-FR" b="1" i="0" dirty="0">
                <a:solidFill>
                  <a:srgbClr val="1D1D1F"/>
                </a:solidFill>
                <a:effectLst/>
                <a:latin typeface="system-ui"/>
              </a:rPr>
              <a:t>Généralisation</a:t>
            </a:r>
            <a:r>
              <a:rPr lang="fr-FR" b="0" i="0" dirty="0">
                <a:solidFill>
                  <a:srgbClr val="1D1D1F"/>
                </a:solidFill>
                <a:effectLst/>
                <a:latin typeface="system-ui"/>
              </a:rPr>
              <a:t> : performance sur données jamais vues</a:t>
            </a:r>
          </a:p>
          <a:p>
            <a:pPr algn="l"/>
            <a:endParaRPr lang="en-US" dirty="0"/>
          </a:p>
        </p:txBody>
      </p:sp>
      <p:sp>
        <p:nvSpPr>
          <p:cNvPr id="4" name="Espace réservé du numéro de diapositive 3">
            <a:extLst>
              <a:ext uri="{FF2B5EF4-FFF2-40B4-BE49-F238E27FC236}">
                <a16:creationId xmlns:a16="http://schemas.microsoft.com/office/drawing/2014/main" id="{5F48F214-2DAB-B8C9-DA6C-FA1F374C7EE8}"/>
              </a:ext>
            </a:extLst>
          </p:cNvPr>
          <p:cNvSpPr>
            <a:spLocks noGrp="1"/>
          </p:cNvSpPr>
          <p:nvPr>
            <p:ph type="sldNum" sz="quarter" idx="5"/>
          </p:nvPr>
        </p:nvSpPr>
        <p:spPr/>
        <p:txBody>
          <a:bodyPr/>
          <a:lstStyle/>
          <a:p>
            <a:fld id="{B4E0A65F-70CE-4C11-9DB6-CADF0E49A1AB}" type="slidenum">
              <a:rPr lang="fr-FR" smtClean="0"/>
              <a:t>14</a:t>
            </a:fld>
            <a:endParaRPr lang="fr-FR"/>
          </a:p>
        </p:txBody>
      </p:sp>
    </p:spTree>
    <p:extLst>
      <p:ext uri="{BB962C8B-B14F-4D97-AF65-F5344CB8AC3E}">
        <p14:creationId xmlns:p14="http://schemas.microsoft.com/office/powerpoint/2010/main" val="3045331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F125F-4A25-A73D-D44D-EE32F27DEC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05D492-E1EE-39BC-C175-B1DC093F04D8}"/>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Espace réservé des notes 2">
                <a:extLst>
                  <a:ext uri="{FF2B5EF4-FFF2-40B4-BE49-F238E27FC236}">
                    <a16:creationId xmlns:a16="http://schemas.microsoft.com/office/drawing/2014/main" id="{68933134-1E30-EB4C-78D1-016F3F1D31C8}"/>
                  </a:ext>
                </a:extLst>
              </p:cNvPr>
              <p:cNvSpPr>
                <a:spLocks noGrp="1"/>
              </p:cNvSpPr>
              <p:nvPr>
                <p:ph type="body" idx="1"/>
              </p:nvPr>
            </p:nvSpPr>
            <p:spPr/>
            <p:txBody>
              <a:bodyPr/>
              <a:lstStyle/>
              <a:p>
                <a:r>
                  <a:rPr lang="en-US" dirty="0"/>
                  <a:t>1. Distinction entre Incertitude et Ignorance </a:t>
                </a:r>
              </a:p>
              <a:p>
                <a:r>
                  <a:rPr lang="en-US" dirty="0" err="1"/>
                  <a:t>Contrairement</a:t>
                </a:r>
                <a:r>
                  <a:rPr lang="en-US" dirty="0"/>
                  <a:t> aux </a:t>
                </a:r>
                <a:r>
                  <a:rPr lang="en-US" dirty="0" err="1"/>
                  <a:t>probabilités</a:t>
                </a:r>
                <a:r>
                  <a:rPr lang="en-US" dirty="0"/>
                  <a:t> qui </a:t>
                </a:r>
                <a:r>
                  <a:rPr lang="en-US" dirty="0" err="1"/>
                  <a:t>imposent</a:t>
                </a:r>
                <a:r>
                  <a:rPr lang="en-US" dirty="0"/>
                  <a:t> </a:t>
                </a:r>
                <a:r>
                  <a:rPr lang="en-US" dirty="0" err="1"/>
                  <a:t>une</a:t>
                </a:r>
                <a:r>
                  <a:rPr lang="en-US" dirty="0"/>
                  <a:t> distribution sur des classes précises (</a:t>
                </a:r>
                <a:r>
                  <a:rPr lang="en-US" dirty="0" err="1"/>
                  <a:t>si</a:t>
                </a:r>
                <a:r>
                  <a:rPr lang="en-US" dirty="0"/>
                  <a:t> </a:t>
                </a:r>
              </a:p>
              <a:p>
                <a:pPr rtl="0"/>
                <a14:m>
                  <m:oMathPara xmlns:m="http://schemas.openxmlformats.org/officeDocument/2006/math">
                    <m:oMathParaPr>
                      <m:jc m:val="centerGroup"/>
                    </m:oMathParaPr>
                    <m:oMath xmlns:m="http://schemas.openxmlformats.org/officeDocument/2006/math">
                      <m:r>
                        <a:rPr lang="en-US" sz="1200" i="1" kern="1200">
                          <a:solidFill>
                            <a:schemeClr val="tx1"/>
                          </a:solidFill>
                          <a:latin typeface="+mn-lt"/>
                          <a:ea typeface="+mn-ea"/>
                          <a:cs typeface="+mn-cs"/>
                        </a:rPr>
                        <m:t>𝑃</m:t>
                      </m:r>
                      <m:d>
                        <m:dPr>
                          <m:ctrlPr>
                            <a:rPr lang="ar-AE" sz="1200" i="1" kern="1200">
                              <a:solidFill>
                                <a:schemeClr val="tx1"/>
                              </a:solidFill>
                              <a:latin typeface="+mn-lt"/>
                              <a:ea typeface="+mn-ea"/>
                              <a:cs typeface="+mn-cs"/>
                            </a:rPr>
                          </m:ctrlPr>
                        </m:dPr>
                        <m:e>
                          <m:r>
                            <a:rPr lang="ar-AE" sz="1200" i="1" kern="1200">
                              <a:solidFill>
                                <a:schemeClr val="tx1"/>
                              </a:solidFill>
                              <a:latin typeface="+mn-lt"/>
                              <a:ea typeface="+mn-ea"/>
                              <a:cs typeface="+mn-cs"/>
                            </a:rPr>
                            <m:t>𝐴</m:t>
                          </m:r>
                        </m:e>
                      </m:d>
                      <m:r>
                        <a:rPr lang="ar-AE" sz="1200" i="0" kern="1200">
                          <a:solidFill>
                            <a:schemeClr val="tx1"/>
                          </a:solidFill>
                          <a:latin typeface="+mn-lt"/>
                          <a:ea typeface="+mn-ea"/>
                          <a:cs typeface="+mn-cs"/>
                        </a:rPr>
                        <m:t>=</m:t>
                      </m:r>
                      <m:r>
                        <a:rPr lang="ar-AE" sz="1200" i="0" kern="1200">
                          <a:solidFill>
                            <a:schemeClr val="tx1"/>
                          </a:solidFill>
                          <a:latin typeface="+mn-lt"/>
                          <a:ea typeface="+mn-ea"/>
                          <a:cs typeface="+mn-cs"/>
                        </a:rPr>
                        <m:t>0</m:t>
                      </m:r>
                      <m:r>
                        <a:rPr lang="ar-AE" sz="1200" i="0" kern="1200">
                          <a:solidFill>
                            <a:schemeClr val="tx1"/>
                          </a:solidFill>
                          <a:latin typeface="+mn-lt"/>
                          <a:ea typeface="+mn-ea"/>
                          <a:cs typeface="+mn-cs"/>
                        </a:rPr>
                        <m:t>.</m:t>
                      </m:r>
                      <m:r>
                        <a:rPr lang="ar-AE" sz="1200" i="0" kern="1200">
                          <a:solidFill>
                            <a:schemeClr val="tx1"/>
                          </a:solidFill>
                          <a:latin typeface="+mn-lt"/>
                          <a:ea typeface="+mn-ea"/>
                          <a:cs typeface="+mn-cs"/>
                        </a:rPr>
                        <m:t>6</m:t>
                      </m:r>
                    </m:oMath>
                  </m:oMathPara>
                </a14:m>
                <a:endParaRPr lang="ar-AE" dirty="0">
                  <a:effectLst/>
                </a:endParaRPr>
              </a:p>
              <a:p>
                <a:pPr rtl="0"/>
                <a:r>
                  <a:rPr lang="ar-AE" dirty="0">
                    <a:effectLst/>
                  </a:rPr>
                  <a:t>𝑃(𝐴)=0.6</a:t>
                </a:r>
              </a:p>
              <a:p>
                <a:r>
                  <a:rPr lang="ar-AE" dirty="0"/>
                  <a:t>, </a:t>
                </a:r>
                <a:r>
                  <a:rPr lang="en-US" dirty="0" err="1"/>
                  <a:t>alors</a:t>
                </a:r>
                <a:r>
                  <a:rPr lang="en-US" dirty="0"/>
                  <a:t> </a:t>
                </a:r>
              </a:p>
              <a:p>
                <a:pPr rtl="0"/>
                <a14:m>
                  <m:oMathPara xmlns:m="http://schemas.openxmlformats.org/officeDocument/2006/math">
                    <m:oMathParaPr>
                      <m:jc m:val="centerGroup"/>
                    </m:oMathParaPr>
                    <m:oMath xmlns:m="http://schemas.openxmlformats.org/officeDocument/2006/math">
                      <m:r>
                        <a:rPr lang="en-US" sz="1200" i="1" kern="1200">
                          <a:solidFill>
                            <a:schemeClr val="tx1"/>
                          </a:solidFill>
                          <a:latin typeface="+mn-lt"/>
                          <a:ea typeface="+mn-ea"/>
                          <a:cs typeface="+mn-cs"/>
                        </a:rPr>
                        <m:t>𝑃</m:t>
                      </m:r>
                      <m:d>
                        <m:dPr>
                          <m:ctrlPr>
                            <a:rPr lang="ar-AE" sz="1200" i="1" kern="1200">
                              <a:solidFill>
                                <a:schemeClr val="tx1"/>
                              </a:solidFill>
                              <a:latin typeface="+mn-lt"/>
                              <a:ea typeface="+mn-ea"/>
                              <a:cs typeface="+mn-cs"/>
                            </a:rPr>
                          </m:ctrlPr>
                        </m:dPr>
                        <m:e>
                          <m:r>
                            <a:rPr lang="ar-AE" sz="1200" i="1" kern="1200">
                              <a:solidFill>
                                <a:schemeClr val="tx1"/>
                              </a:solidFill>
                              <a:latin typeface="+mn-lt"/>
                              <a:ea typeface="+mn-ea"/>
                              <a:cs typeface="+mn-cs"/>
                            </a:rPr>
                            <m:t>𝑛𝑜𝑡𝐴</m:t>
                          </m:r>
                        </m:e>
                      </m:d>
                      <m:r>
                        <a:rPr lang="ar-AE" sz="1200" i="0" kern="1200">
                          <a:solidFill>
                            <a:schemeClr val="tx1"/>
                          </a:solidFill>
                          <a:latin typeface="+mn-lt"/>
                          <a:ea typeface="+mn-ea"/>
                          <a:cs typeface="+mn-cs"/>
                        </a:rPr>
                        <m:t>=</m:t>
                      </m:r>
                      <m:r>
                        <a:rPr lang="ar-AE" sz="1200" i="0" kern="1200">
                          <a:solidFill>
                            <a:schemeClr val="tx1"/>
                          </a:solidFill>
                          <a:latin typeface="+mn-lt"/>
                          <a:ea typeface="+mn-ea"/>
                          <a:cs typeface="+mn-cs"/>
                        </a:rPr>
                        <m:t>0</m:t>
                      </m:r>
                      <m:r>
                        <a:rPr lang="ar-AE" sz="1200" i="0" kern="1200">
                          <a:solidFill>
                            <a:schemeClr val="tx1"/>
                          </a:solidFill>
                          <a:latin typeface="+mn-lt"/>
                          <a:ea typeface="+mn-ea"/>
                          <a:cs typeface="+mn-cs"/>
                        </a:rPr>
                        <m:t>.</m:t>
                      </m:r>
                      <m:r>
                        <a:rPr lang="ar-AE" sz="1200" i="0" kern="1200">
                          <a:solidFill>
                            <a:schemeClr val="tx1"/>
                          </a:solidFill>
                          <a:latin typeface="+mn-lt"/>
                          <a:ea typeface="+mn-ea"/>
                          <a:cs typeface="+mn-cs"/>
                        </a:rPr>
                        <m:t>4</m:t>
                      </m:r>
                    </m:oMath>
                  </m:oMathPara>
                </a14:m>
                <a:endParaRPr lang="ar-AE" dirty="0">
                  <a:effectLst/>
                </a:endParaRPr>
              </a:p>
              <a:p>
                <a:pPr rtl="0"/>
                <a:r>
                  <a:rPr lang="ar-AE" dirty="0">
                    <a:effectLst/>
                  </a:rPr>
                  <a:t>𝑃(𝑛𝑜𝑡𝐴)=0.4</a:t>
                </a:r>
              </a:p>
              <a:p>
                <a:r>
                  <a:rPr lang="ar-AE" dirty="0"/>
                  <a:t>), </a:t>
                </a:r>
                <a:r>
                  <a:rPr lang="en-US" dirty="0"/>
                  <a:t>la DST </a:t>
                </a:r>
                <a:r>
                  <a:rPr lang="en-US" dirty="0" err="1"/>
                  <a:t>introduit</a:t>
                </a:r>
                <a:r>
                  <a:rPr lang="en-US" dirty="0"/>
                  <a:t> la notion de </a:t>
                </a:r>
                <a:r>
                  <a:rPr lang="en-US" b="1" dirty="0"/>
                  <a:t>masse de </a:t>
                </a:r>
                <a:r>
                  <a:rPr lang="en-US" b="1" dirty="0" err="1"/>
                  <a:t>croyance</a:t>
                </a:r>
                <a:r>
                  <a:rPr lang="en-US" dirty="0"/>
                  <a:t> sur </a:t>
                </a:r>
                <a:r>
                  <a:rPr lang="en-US" dirty="0" err="1"/>
                  <a:t>l'ensemble</a:t>
                </a:r>
                <a:r>
                  <a:rPr lang="en-US" dirty="0"/>
                  <a:t> des </a:t>
                </a:r>
                <a:r>
                  <a:rPr lang="en-US" dirty="0" err="1"/>
                  <a:t>puissances</a:t>
                </a:r>
                <a:r>
                  <a:rPr lang="en-US" dirty="0"/>
                  <a:t>. </a:t>
                </a:r>
              </a:p>
              <a:p>
                <a:r>
                  <a:rPr lang="en-US" b="1" dirty="0"/>
                  <a:t>En </a:t>
                </a:r>
                <a:r>
                  <a:rPr lang="en-US" b="1" dirty="0" err="1"/>
                  <a:t>probabilité</a:t>
                </a:r>
                <a:r>
                  <a:rPr lang="en-US" b="1" dirty="0"/>
                  <a:t> :</a:t>
                </a:r>
                <a:r>
                  <a:rPr lang="en-US" dirty="0"/>
                  <a:t> Le </a:t>
                </a:r>
                <a:r>
                  <a:rPr lang="en-US" dirty="0" err="1"/>
                  <a:t>modèle</a:t>
                </a:r>
                <a:r>
                  <a:rPr lang="en-US" dirty="0"/>
                  <a:t> "force" </a:t>
                </a:r>
                <a:r>
                  <a:rPr lang="en-US" dirty="0" err="1"/>
                  <a:t>une</a:t>
                </a:r>
                <a:r>
                  <a:rPr lang="en-US" dirty="0"/>
                  <a:t> </a:t>
                </a:r>
                <a:r>
                  <a:rPr lang="en-US" dirty="0" err="1"/>
                  <a:t>décision</a:t>
                </a:r>
                <a:r>
                  <a:rPr lang="en-US" dirty="0"/>
                  <a:t> </a:t>
                </a:r>
                <a:r>
                  <a:rPr lang="en-US" dirty="0" err="1"/>
                  <a:t>même</a:t>
                </a:r>
                <a:r>
                  <a:rPr lang="en-US" dirty="0"/>
                  <a:t> avec des données </a:t>
                </a:r>
                <a:r>
                  <a:rPr lang="en-US" dirty="0" err="1"/>
                  <a:t>bruitées</a:t>
                </a:r>
                <a:r>
                  <a:rPr lang="en-US" dirty="0"/>
                  <a:t>.</a:t>
                </a:r>
              </a:p>
              <a:p>
                <a:r>
                  <a:rPr lang="en-US" b="1" dirty="0"/>
                  <a:t>En DST :</a:t>
                </a:r>
                <a:r>
                  <a:rPr lang="en-US" dirty="0"/>
                  <a:t> On </a:t>
                </a:r>
                <a:r>
                  <a:rPr lang="en-US" dirty="0" err="1"/>
                  <a:t>peut</a:t>
                </a:r>
                <a:r>
                  <a:rPr lang="en-US" dirty="0"/>
                  <a:t> assigner </a:t>
                </a:r>
                <a:r>
                  <a:rPr lang="en-US" dirty="0" err="1"/>
                  <a:t>une</a:t>
                </a:r>
                <a:r>
                  <a:rPr lang="en-US" dirty="0"/>
                  <a:t> </a:t>
                </a:r>
                <a:r>
                  <a:rPr lang="en-US" dirty="0" err="1"/>
                  <a:t>probabilité</a:t>
                </a:r>
                <a:r>
                  <a:rPr lang="en-US" dirty="0"/>
                  <a:t> à </a:t>
                </a:r>
                <a:r>
                  <a:rPr lang="en-US" dirty="0" err="1"/>
                  <a:t>l'ensemble</a:t>
                </a:r>
                <a:r>
                  <a:rPr lang="en-US" dirty="0"/>
                  <a:t> </a:t>
                </a:r>
              </a:p>
              <a:p>
                <a:pPr rtl="0"/>
                <a14:m>
                  <m:oMathPara xmlns:m="http://schemas.openxmlformats.org/officeDocument/2006/math">
                    <m:oMathParaPr>
                      <m:jc m:val="centerGroup"/>
                    </m:oMathParaPr>
                    <m:oMath xmlns:m="http://schemas.openxmlformats.org/officeDocument/2006/math">
                      <m:d>
                        <m:dPr>
                          <m:begChr m:val="{"/>
                          <m:endChr m:val="}"/>
                          <m:sepChr m:val=","/>
                          <m:ctrlPr>
                            <a:rPr lang="ar-AE" sz="1200" kern="1200">
                              <a:solidFill>
                                <a:schemeClr val="tx1"/>
                              </a:solidFill>
                              <a:latin typeface="+mn-lt"/>
                              <a:ea typeface="+mn-ea"/>
                              <a:cs typeface="+mn-cs"/>
                            </a:rPr>
                          </m:ctrlPr>
                        </m:dPr>
                        <m:e>
                          <m:r>
                            <a:rPr lang="ar-AE" sz="1200" i="1" kern="1200">
                              <a:solidFill>
                                <a:schemeClr val="tx1"/>
                              </a:solidFill>
                              <a:latin typeface="+mn-lt"/>
                              <a:ea typeface="+mn-ea"/>
                              <a:cs typeface="+mn-cs"/>
                            </a:rPr>
                            <m:t>𝐴</m:t>
                          </m:r>
                        </m:e>
                        <m:e>
                          <m:r>
                            <a:rPr lang="ar-AE" sz="1200" i="1" kern="1200">
                              <a:solidFill>
                                <a:schemeClr val="tx1"/>
                              </a:solidFill>
                              <a:latin typeface="+mn-lt"/>
                              <a:ea typeface="+mn-ea"/>
                              <a:cs typeface="+mn-cs"/>
                            </a:rPr>
                            <m:t>𝑡𝑡𝑎𝑞𝑢𝑒𝑁𝑜𝑟𝑚𝑎𝑙</m:t>
                          </m:r>
                        </m:e>
                      </m:d>
                    </m:oMath>
                  </m:oMathPara>
                </a14:m>
                <a:endParaRPr lang="ar-AE" dirty="0">
                  <a:effectLst/>
                </a:endParaRPr>
              </a:p>
              <a:p>
                <a:pPr rtl="0"/>
                <a:r>
                  <a:rPr lang="ar-AE" dirty="0">
                    <a:effectLst/>
                  </a:rPr>
                  <a:t>{𝐴𝑡𝑡𝑎𝑞𝑢𝑒,𝑁𝑜𝑟𝑚𝑎𝑙}</a:t>
                </a:r>
              </a:p>
              <a:p>
                <a:r>
                  <a:rPr lang="ar-AE" dirty="0"/>
                  <a:t>. </a:t>
                </a:r>
                <a:r>
                  <a:rPr lang="en-US" dirty="0"/>
                  <a:t>Cela </a:t>
                </a:r>
                <a:r>
                  <a:rPr lang="en-US" dirty="0" err="1"/>
                  <a:t>permet</a:t>
                </a:r>
                <a:r>
                  <a:rPr lang="en-US" dirty="0"/>
                  <a:t> de quantifier </a:t>
                </a:r>
                <a:r>
                  <a:rPr lang="en-US" dirty="0" err="1"/>
                  <a:t>explicitement</a:t>
                </a:r>
                <a:r>
                  <a:rPr lang="en-US" dirty="0"/>
                  <a:t> </a:t>
                </a:r>
                <a:r>
                  <a:rPr lang="en-US" dirty="0" err="1"/>
                  <a:t>l'ignorance</a:t>
                </a:r>
                <a:r>
                  <a:rPr lang="en-US" dirty="0"/>
                  <a:t> : </a:t>
                </a:r>
                <a:r>
                  <a:rPr lang="en-US" i="1" dirty="0"/>
                  <a:t>"Il y a 0.6 de </a:t>
                </a:r>
                <a:r>
                  <a:rPr lang="en-US" i="1" dirty="0" err="1"/>
                  <a:t>preuve</a:t>
                </a:r>
                <a:r>
                  <a:rPr lang="en-US" i="1" dirty="0"/>
                  <a:t> pour </a:t>
                </a:r>
                <a:r>
                  <a:rPr lang="en-US" i="1" dirty="0" err="1"/>
                  <a:t>une</a:t>
                </a:r>
                <a:r>
                  <a:rPr lang="en-US" i="1" dirty="0"/>
                  <a:t> </a:t>
                </a:r>
                <a:r>
                  <a:rPr lang="en-US" i="1" dirty="0" err="1"/>
                  <a:t>attaque</a:t>
                </a:r>
                <a:r>
                  <a:rPr lang="en-US" i="1" dirty="0"/>
                  <a:t>, et 0.4 </a:t>
                </a:r>
                <a:r>
                  <a:rPr lang="en-US" i="1" dirty="0" err="1"/>
                  <a:t>d'incertitude</a:t>
                </a:r>
                <a:r>
                  <a:rPr lang="en-US" i="1" dirty="0"/>
                  <a:t> </a:t>
                </a:r>
                <a:r>
                  <a:rPr lang="en-US" i="1" dirty="0" err="1"/>
                  <a:t>totale</a:t>
                </a:r>
                <a:r>
                  <a:rPr lang="en-US" i="1" dirty="0"/>
                  <a:t> (je ne </a:t>
                </a:r>
                <a:r>
                  <a:rPr lang="en-US" i="1" dirty="0" err="1"/>
                  <a:t>sais</a:t>
                </a:r>
                <a:r>
                  <a:rPr lang="en-US" i="1" dirty="0"/>
                  <a:t> pas)"</a:t>
                </a:r>
                <a:r>
                  <a:rPr lang="en-US" dirty="0"/>
                  <a:t>. </a:t>
                </a:r>
              </a:p>
              <a:p>
                <a:r>
                  <a:rPr lang="en-US" dirty="0"/>
                  <a:t>2. </a:t>
                </a:r>
                <a:r>
                  <a:rPr lang="en-US" dirty="0" err="1"/>
                  <a:t>Robustesse</a:t>
                </a:r>
                <a:r>
                  <a:rPr lang="en-US" dirty="0"/>
                  <a:t> face au bruit </a:t>
                </a:r>
              </a:p>
              <a:p>
                <a:r>
                  <a:rPr lang="en-US" dirty="0"/>
                  <a:t>La </a:t>
                </a:r>
                <a:r>
                  <a:rPr lang="en-US" dirty="0" err="1"/>
                  <a:t>sensibilité</a:t>
                </a:r>
                <a:r>
                  <a:rPr lang="en-US" dirty="0"/>
                  <a:t> au bruit dans les </a:t>
                </a:r>
                <a:r>
                  <a:rPr lang="en-US" dirty="0" err="1"/>
                  <a:t>modèles</a:t>
                </a:r>
                <a:r>
                  <a:rPr lang="en-US" dirty="0"/>
                  <a:t> </a:t>
                </a:r>
                <a:r>
                  <a:rPr lang="en-US" dirty="0" err="1"/>
                  <a:t>classiques</a:t>
                </a:r>
                <a:r>
                  <a:rPr lang="en-US" dirty="0"/>
                  <a:t> (</a:t>
                </a:r>
                <a:r>
                  <a:rPr lang="en-US" dirty="0" err="1"/>
                  <a:t>comme</a:t>
                </a:r>
                <a:r>
                  <a:rPr lang="en-US" dirty="0"/>
                  <a:t> les réseaux de </a:t>
                </a:r>
                <a:r>
                  <a:rPr lang="en-US" dirty="0" err="1"/>
                  <a:t>neurones</a:t>
                </a:r>
                <a:r>
                  <a:rPr lang="en-US" dirty="0"/>
                  <a:t> </a:t>
                </a:r>
                <a:r>
                  <a:rPr lang="en-US" dirty="0" err="1"/>
                  <a:t>Softmax</a:t>
                </a:r>
                <a:r>
                  <a:rPr lang="en-US" dirty="0"/>
                  <a:t>) </a:t>
                </a:r>
                <a:r>
                  <a:rPr lang="en-US" dirty="0" err="1"/>
                  <a:t>vient</a:t>
                </a:r>
                <a:r>
                  <a:rPr lang="en-US" dirty="0"/>
                  <a:t> du fait </a:t>
                </a:r>
                <a:r>
                  <a:rPr lang="en-US" dirty="0" err="1"/>
                  <a:t>qu'une</a:t>
                </a:r>
                <a:r>
                  <a:rPr lang="en-US" dirty="0"/>
                  <a:t> petite variation </a:t>
                </a:r>
                <a:r>
                  <a:rPr lang="en-US" dirty="0" err="1"/>
                  <a:t>d'entrée</a:t>
                </a:r>
                <a:r>
                  <a:rPr lang="en-US" dirty="0"/>
                  <a:t> </a:t>
                </a:r>
                <a:r>
                  <a:rPr lang="en-US" dirty="0" err="1"/>
                  <a:t>déplace</a:t>
                </a:r>
                <a:r>
                  <a:rPr lang="en-US" dirty="0"/>
                  <a:t> </a:t>
                </a:r>
                <a:r>
                  <a:rPr lang="en-US" dirty="0" err="1"/>
                  <a:t>brusquement</a:t>
                </a:r>
                <a:r>
                  <a:rPr lang="en-US" dirty="0"/>
                  <a:t> le </a:t>
                </a:r>
                <a:r>
                  <a:rPr lang="en-US" dirty="0" err="1"/>
                  <a:t>vecteur</a:t>
                </a:r>
                <a:r>
                  <a:rPr lang="en-US" dirty="0"/>
                  <a:t> de </a:t>
                </a:r>
                <a:r>
                  <a:rPr lang="en-US" dirty="0" err="1"/>
                  <a:t>probabilité</a:t>
                </a:r>
                <a:r>
                  <a:rPr lang="en-US" dirty="0"/>
                  <a:t>. </a:t>
                </a:r>
              </a:p>
              <a:p>
                <a:r>
                  <a:rPr lang="en-US" dirty="0"/>
                  <a:t>La DST </a:t>
                </a:r>
                <a:r>
                  <a:rPr lang="en-US" dirty="0" err="1"/>
                  <a:t>gère</a:t>
                </a:r>
                <a:r>
                  <a:rPr lang="en-US" dirty="0"/>
                  <a:t> </a:t>
                </a:r>
                <a:r>
                  <a:rPr lang="en-US" dirty="0" err="1"/>
                  <a:t>mieux</a:t>
                </a:r>
                <a:r>
                  <a:rPr lang="en-US" dirty="0"/>
                  <a:t> </a:t>
                </a:r>
                <a:r>
                  <a:rPr lang="en-US" dirty="0" err="1"/>
                  <a:t>cela</a:t>
                </a:r>
                <a:r>
                  <a:rPr lang="en-US" dirty="0"/>
                  <a:t> grâce aux </a:t>
                </a:r>
                <a:r>
                  <a:rPr lang="en-US" dirty="0" err="1"/>
                  <a:t>fonctions</a:t>
                </a:r>
                <a:r>
                  <a:rPr lang="en-US" dirty="0"/>
                  <a:t> de </a:t>
                </a:r>
                <a:r>
                  <a:rPr lang="en-US" b="1" dirty="0" err="1"/>
                  <a:t>Croyance</a:t>
                </a:r>
                <a:r>
                  <a:rPr lang="en-US" b="1" dirty="0"/>
                  <a:t> (Belief)</a:t>
                </a:r>
                <a:r>
                  <a:rPr lang="en-US" dirty="0"/>
                  <a:t> et de </a:t>
                </a:r>
                <a:r>
                  <a:rPr lang="en-US" b="1" dirty="0" err="1"/>
                  <a:t>Plausibilité</a:t>
                </a:r>
                <a:r>
                  <a:rPr lang="en-US" dirty="0"/>
                  <a:t>.</a:t>
                </a:r>
              </a:p>
              <a:p>
                <a:r>
                  <a:rPr lang="en-US" dirty="0"/>
                  <a:t>Si un signal est </a:t>
                </a:r>
                <a:r>
                  <a:rPr lang="en-US" dirty="0" err="1"/>
                  <a:t>corrompu</a:t>
                </a:r>
                <a:r>
                  <a:rPr lang="en-US" dirty="0"/>
                  <a:t>, la DST </a:t>
                </a:r>
                <a:r>
                  <a:rPr lang="en-US" dirty="0" err="1"/>
                  <a:t>élargit</a:t>
                </a:r>
                <a:r>
                  <a:rPr lang="en-US" dirty="0"/>
                  <a:t> </a:t>
                </a:r>
                <a:r>
                  <a:rPr lang="en-US" dirty="0" err="1"/>
                  <a:t>l'intervalle</a:t>
                </a:r>
                <a:r>
                  <a:rPr lang="en-US" dirty="0"/>
                  <a:t> de </a:t>
                </a:r>
                <a:r>
                  <a:rPr lang="en-US" dirty="0" err="1"/>
                  <a:t>confiance</a:t>
                </a:r>
                <a:r>
                  <a:rPr lang="en-US" dirty="0"/>
                  <a:t> au lieu de </a:t>
                </a:r>
                <a:r>
                  <a:rPr lang="en-US" dirty="0" err="1"/>
                  <a:t>basculer</a:t>
                </a:r>
                <a:r>
                  <a:rPr lang="en-US" dirty="0"/>
                  <a:t> </a:t>
                </a:r>
                <a:r>
                  <a:rPr lang="en-US" dirty="0" err="1"/>
                  <a:t>arbitrairement</a:t>
                </a:r>
                <a:r>
                  <a:rPr lang="en-US" dirty="0"/>
                  <a:t> vers </a:t>
                </a:r>
                <a:r>
                  <a:rPr lang="en-US" dirty="0" err="1"/>
                  <a:t>une</a:t>
                </a:r>
                <a:r>
                  <a:rPr lang="en-US" dirty="0"/>
                  <a:t> </a:t>
                </a:r>
                <a:r>
                  <a:rPr lang="en-US" dirty="0" err="1"/>
                  <a:t>classe</a:t>
                </a:r>
                <a:r>
                  <a:rPr lang="en-US" dirty="0"/>
                  <a:t> </a:t>
                </a:r>
                <a:r>
                  <a:rPr lang="en-US" dirty="0" err="1"/>
                  <a:t>erronée</a:t>
                </a:r>
                <a:r>
                  <a:rPr lang="en-US" dirty="0"/>
                  <a:t>. </a:t>
                </a:r>
              </a:p>
              <a:p>
                <a:r>
                  <a:rPr lang="en-US" dirty="0"/>
                  <a:t>3. Illustration du </a:t>
                </a:r>
                <a:r>
                  <a:rPr lang="en-US" dirty="0" err="1"/>
                  <a:t>cas</a:t>
                </a:r>
                <a:r>
                  <a:rPr lang="en-US" dirty="0"/>
                  <a:t> "</a:t>
                </a:r>
                <a:r>
                  <a:rPr lang="en-US" dirty="0" err="1"/>
                  <a:t>Attaque</a:t>
                </a:r>
                <a:r>
                  <a:rPr lang="en-US" dirty="0"/>
                  <a:t>" </a:t>
                </a:r>
              </a:p>
              <a:p>
                <a:r>
                  <a:rPr lang="en-US" dirty="0"/>
                  <a:t>Dans un </a:t>
                </a:r>
                <a:r>
                  <a:rPr lang="en-US" dirty="0" err="1"/>
                  <a:t>système</a:t>
                </a:r>
                <a:r>
                  <a:rPr lang="en-US" dirty="0"/>
                  <a:t> de </a:t>
                </a:r>
                <a:r>
                  <a:rPr lang="en-US" dirty="0" err="1"/>
                  <a:t>détection</a:t>
                </a:r>
                <a:r>
                  <a:rPr lang="en-US" dirty="0"/>
                  <a:t> </a:t>
                </a:r>
                <a:r>
                  <a:rPr lang="en-US" dirty="0" err="1"/>
                  <a:t>d'intrusion</a:t>
                </a:r>
                <a:r>
                  <a:rPr lang="en-US" dirty="0"/>
                  <a:t> (IDS) : </a:t>
                </a:r>
              </a:p>
              <a:p>
                <a:r>
                  <a:rPr lang="en-US" b="1" dirty="0" err="1"/>
                  <a:t>Probabilité</a:t>
                </a:r>
                <a:r>
                  <a:rPr lang="en-US" b="1" dirty="0"/>
                  <a:t> (0.6) :</a:t>
                </a:r>
                <a:r>
                  <a:rPr lang="en-US" dirty="0"/>
                  <a:t> Le </a:t>
                </a:r>
                <a:r>
                  <a:rPr lang="en-US" dirty="0" err="1"/>
                  <a:t>système</a:t>
                </a:r>
                <a:r>
                  <a:rPr lang="en-US" dirty="0"/>
                  <a:t> </a:t>
                </a:r>
                <a:r>
                  <a:rPr lang="en-US" dirty="0" err="1"/>
                  <a:t>déclenche</a:t>
                </a:r>
                <a:r>
                  <a:rPr lang="en-US" dirty="0"/>
                  <a:t> </a:t>
                </a:r>
                <a:r>
                  <a:rPr lang="en-US" dirty="0" err="1"/>
                  <a:t>une</a:t>
                </a:r>
                <a:r>
                  <a:rPr lang="en-US" dirty="0"/>
                  <a:t> </a:t>
                </a:r>
                <a:r>
                  <a:rPr lang="en-US" dirty="0" err="1"/>
                  <a:t>alerte</a:t>
                </a:r>
                <a:r>
                  <a:rPr lang="en-US" dirty="0"/>
                  <a:t> "</a:t>
                </a:r>
                <a:r>
                  <a:rPr lang="en-US" dirty="0" err="1"/>
                  <a:t>Attaque</a:t>
                </a:r>
                <a:r>
                  <a:rPr lang="en-US" dirty="0"/>
                  <a:t>". Si le bruit est </a:t>
                </a:r>
                <a:r>
                  <a:rPr lang="en-US" dirty="0" err="1"/>
                  <a:t>élevé</a:t>
                </a:r>
                <a:r>
                  <a:rPr lang="en-US" dirty="0"/>
                  <a:t>, </a:t>
                </a:r>
                <a:r>
                  <a:rPr lang="en-US" dirty="0" err="1"/>
                  <a:t>c'est</a:t>
                </a:r>
                <a:r>
                  <a:rPr lang="en-US" dirty="0"/>
                  <a:t> </a:t>
                </a:r>
                <a:r>
                  <a:rPr lang="en-US" dirty="0" err="1"/>
                  <a:t>peut-être</a:t>
                </a:r>
                <a:r>
                  <a:rPr lang="en-US" dirty="0"/>
                  <a:t> un faux </a:t>
                </a:r>
                <a:r>
                  <a:rPr lang="en-US" dirty="0" err="1"/>
                  <a:t>positif</a:t>
                </a:r>
                <a:r>
                  <a:rPr lang="en-US" dirty="0"/>
                  <a:t> </a:t>
                </a:r>
                <a:r>
                  <a:rPr lang="en-US" dirty="0" err="1"/>
                  <a:t>coûteux</a:t>
                </a:r>
                <a:r>
                  <a:rPr lang="en-US" dirty="0"/>
                  <a:t>.</a:t>
                </a:r>
              </a:p>
              <a:p>
                <a:r>
                  <a:rPr lang="en-US" b="1" dirty="0"/>
                  <a:t>DST :</a:t>
                </a:r>
                <a:r>
                  <a:rPr lang="en-US" dirty="0"/>
                  <a:t> Le </a:t>
                </a:r>
                <a:r>
                  <a:rPr lang="en-US" dirty="0" err="1"/>
                  <a:t>système</a:t>
                </a:r>
                <a:r>
                  <a:rPr lang="en-US" dirty="0"/>
                  <a:t> </a:t>
                </a:r>
                <a:r>
                  <a:rPr lang="en-US" dirty="0" err="1"/>
                  <a:t>peut</a:t>
                </a:r>
                <a:r>
                  <a:rPr lang="en-US" dirty="0"/>
                  <a:t> </a:t>
                </a:r>
                <a:r>
                  <a:rPr lang="en-US" dirty="0" err="1"/>
                  <a:t>répondre</a:t>
                </a:r>
                <a:r>
                  <a:rPr lang="en-US" dirty="0"/>
                  <a:t> : "</a:t>
                </a:r>
                <a:r>
                  <a:rPr lang="en-US" dirty="0" err="1"/>
                  <a:t>Degré</a:t>
                </a:r>
                <a:r>
                  <a:rPr lang="en-US" dirty="0"/>
                  <a:t> de </a:t>
                </a:r>
                <a:r>
                  <a:rPr lang="en-US" dirty="0" err="1"/>
                  <a:t>croyance</a:t>
                </a:r>
                <a:r>
                  <a:rPr lang="en-US" dirty="0"/>
                  <a:t> </a:t>
                </a:r>
                <a:r>
                  <a:rPr lang="en-US" dirty="0" err="1"/>
                  <a:t>Attaque</a:t>
                </a:r>
                <a:r>
                  <a:rPr lang="en-US" dirty="0"/>
                  <a:t> = 0.4, Ignorance = 0.5, Normal = 0.1".</a:t>
                </a:r>
              </a:p>
              <a:p>
                <a:pPr lvl="1"/>
                <a:r>
                  <a:rPr lang="en-US" b="1" dirty="0"/>
                  <a:t>Action :</a:t>
                </a:r>
                <a:r>
                  <a:rPr lang="en-US" dirty="0"/>
                  <a:t> Au lieu de </a:t>
                </a:r>
                <a:r>
                  <a:rPr lang="en-US" dirty="0" err="1"/>
                  <a:t>bloquer</a:t>
                </a:r>
                <a:r>
                  <a:rPr lang="en-US" dirty="0"/>
                  <a:t> le </a:t>
                </a:r>
                <a:r>
                  <a:rPr lang="en-US" dirty="0" err="1"/>
                  <a:t>trafic</a:t>
                </a:r>
                <a:r>
                  <a:rPr lang="en-US" dirty="0"/>
                  <a:t>, le </a:t>
                </a:r>
                <a:r>
                  <a:rPr lang="en-US" dirty="0" err="1"/>
                  <a:t>système</a:t>
                </a:r>
                <a:r>
                  <a:rPr lang="en-US" dirty="0"/>
                  <a:t> </a:t>
                </a:r>
                <a:r>
                  <a:rPr lang="en-US" dirty="0" err="1"/>
                  <a:t>demande</a:t>
                </a:r>
                <a:r>
                  <a:rPr lang="en-US" dirty="0"/>
                  <a:t> </a:t>
                </a:r>
                <a:r>
                  <a:rPr lang="en-US" dirty="0" err="1"/>
                  <a:t>une</a:t>
                </a:r>
                <a:r>
                  <a:rPr lang="en-US" dirty="0"/>
                  <a:t> </a:t>
                </a:r>
                <a:r>
                  <a:rPr lang="en-US" dirty="0" err="1"/>
                  <a:t>vérification</a:t>
                </a:r>
                <a:r>
                  <a:rPr lang="en-US" dirty="0"/>
                  <a:t> </a:t>
                </a:r>
                <a:r>
                  <a:rPr lang="en-US" dirty="0" err="1"/>
                  <a:t>supplémentaire</a:t>
                </a:r>
                <a:r>
                  <a:rPr lang="en-US" dirty="0"/>
                  <a:t> </a:t>
                </a:r>
                <a:r>
                  <a:rPr lang="en-US" dirty="0" err="1"/>
                  <a:t>ou</a:t>
                </a:r>
                <a:r>
                  <a:rPr lang="en-US" dirty="0"/>
                  <a:t> attend plus de </a:t>
                </a:r>
                <a:r>
                  <a:rPr lang="en-US" dirty="0" err="1"/>
                  <a:t>preuves</a:t>
                </a:r>
                <a:r>
                  <a:rPr lang="en-US" dirty="0"/>
                  <a:t>, car </a:t>
                </a:r>
                <a:r>
                  <a:rPr lang="en-US" dirty="0" err="1"/>
                  <a:t>l'ignorance</a:t>
                </a:r>
                <a:r>
                  <a:rPr lang="en-US" dirty="0"/>
                  <a:t> est </a:t>
                </a:r>
                <a:r>
                  <a:rPr lang="en-US" dirty="0" err="1"/>
                  <a:t>dominante</a:t>
                </a:r>
                <a:r>
                  <a:rPr lang="en-US" dirty="0"/>
                  <a:t>. </a:t>
                </a:r>
              </a:p>
              <a:p>
                <a:r>
                  <a:rPr lang="en-US" dirty="0"/>
                  <a:t>Pour </a:t>
                </a:r>
                <a:r>
                  <a:rPr lang="en-US" dirty="0" err="1"/>
                  <a:t>approfondir</a:t>
                </a:r>
                <a:r>
                  <a:rPr lang="en-US" dirty="0"/>
                  <a:t> </a:t>
                </a:r>
                <a:r>
                  <a:rPr lang="en-US" dirty="0" err="1"/>
                  <a:t>ces</a:t>
                </a:r>
                <a:r>
                  <a:rPr lang="en-US" dirty="0"/>
                  <a:t> concepts, vous </a:t>
                </a:r>
                <a:r>
                  <a:rPr lang="en-US" dirty="0" err="1"/>
                  <a:t>pouvez</a:t>
                </a:r>
                <a:r>
                  <a:rPr lang="en-US" dirty="0"/>
                  <a:t> consulter les </a:t>
                </a:r>
                <a:r>
                  <a:rPr lang="en-US" dirty="0" err="1"/>
                  <a:t>ressources</a:t>
                </a:r>
                <a:r>
                  <a:rPr lang="en-US" dirty="0"/>
                  <a:t> sur la </a:t>
                </a:r>
                <a:r>
                  <a:rPr lang="en-US" dirty="0" err="1"/>
                  <a:t>Théorie</a:t>
                </a:r>
                <a:r>
                  <a:rPr lang="en-US" dirty="0"/>
                  <a:t> de Dempster-Shafer sur </a:t>
                </a:r>
                <a:r>
                  <a:rPr lang="en-US" dirty="0" err="1"/>
                  <a:t>Wikipédia</a:t>
                </a:r>
                <a:r>
                  <a:rPr lang="en-US" dirty="0"/>
                  <a:t> </a:t>
                </a:r>
                <a:r>
                  <a:rPr lang="en-US" dirty="0" err="1"/>
                  <a:t>ou</a:t>
                </a:r>
                <a:r>
                  <a:rPr lang="en-US" dirty="0"/>
                  <a:t> explorer des </a:t>
                </a:r>
                <a:r>
                  <a:rPr lang="en-US" dirty="0" err="1"/>
                  <a:t>outils</a:t>
                </a:r>
                <a:r>
                  <a:rPr lang="en-US" dirty="0"/>
                  <a:t> de fusion de données </a:t>
                </a:r>
                <a:r>
                  <a:rPr lang="en-US" dirty="0" err="1"/>
                  <a:t>comme</a:t>
                </a:r>
                <a:r>
                  <a:rPr lang="en-US" dirty="0"/>
                  <a:t> </a:t>
                </a:r>
                <a:r>
                  <a:rPr lang="en-US" dirty="0" err="1"/>
                  <a:t>ceux</a:t>
                </a:r>
                <a:r>
                  <a:rPr lang="en-US" dirty="0"/>
                  <a:t> </a:t>
                </a:r>
                <a:r>
                  <a:rPr lang="en-US" dirty="0" err="1"/>
                  <a:t>proposés</a:t>
                </a:r>
                <a:r>
                  <a:rPr lang="en-US" dirty="0"/>
                  <a:t> par </a:t>
                </a:r>
                <a:r>
                  <a:rPr lang="en-US" dirty="0" err="1"/>
                  <a:t>l'association</a:t>
                </a:r>
                <a:r>
                  <a:rPr lang="en-US" dirty="0"/>
                  <a:t> International Society of Information Fusion (ISIF).</a:t>
                </a:r>
              </a:p>
              <a:p>
                <a:pPr algn="l"/>
                <a:endParaRPr lang="en-US" dirty="0"/>
              </a:p>
            </p:txBody>
          </p:sp>
        </mc:Choice>
        <mc:Fallback>
          <p:sp>
            <p:nvSpPr>
              <p:cNvPr id="3" name="Espace réservé des notes 2">
                <a:extLst>
                  <a:ext uri="{FF2B5EF4-FFF2-40B4-BE49-F238E27FC236}">
                    <a16:creationId xmlns:a16="http://schemas.microsoft.com/office/drawing/2014/main" id="{68933134-1E30-EB4C-78D1-016F3F1D31C8}"/>
                  </a:ext>
                </a:extLst>
              </p:cNvPr>
              <p:cNvSpPr>
                <a:spLocks noGrp="1"/>
              </p:cNvSpPr>
              <p:nvPr>
                <p:ph type="body" idx="1"/>
              </p:nvPr>
            </p:nvSpPr>
            <p:spPr/>
            <p:txBody>
              <a:bodyPr/>
              <a:lstStyle/>
              <a:p>
                <a:r>
                  <a:rPr lang="en-US" dirty="0"/>
                  <a:t>1. Distinction entre Incertitude et Ignorance </a:t>
                </a:r>
              </a:p>
              <a:p>
                <a:r>
                  <a:rPr lang="en-US" dirty="0" err="1"/>
                  <a:t>Contrairement</a:t>
                </a:r>
                <a:r>
                  <a:rPr lang="en-US" dirty="0"/>
                  <a:t> aux </a:t>
                </a:r>
                <a:r>
                  <a:rPr lang="en-US" dirty="0" err="1"/>
                  <a:t>probabilités</a:t>
                </a:r>
                <a:r>
                  <a:rPr lang="en-US" dirty="0"/>
                  <a:t> qui </a:t>
                </a:r>
                <a:r>
                  <a:rPr lang="en-US" dirty="0" err="1"/>
                  <a:t>imposent</a:t>
                </a:r>
                <a:r>
                  <a:rPr lang="en-US" dirty="0"/>
                  <a:t> </a:t>
                </a:r>
                <a:r>
                  <a:rPr lang="en-US" dirty="0" err="1"/>
                  <a:t>une</a:t>
                </a:r>
                <a:r>
                  <a:rPr lang="en-US" dirty="0"/>
                  <a:t> distribution sur des classes précises (</a:t>
                </a:r>
                <a:r>
                  <a:rPr lang="en-US" dirty="0" err="1"/>
                  <a:t>si</a:t>
                </a:r>
                <a:r>
                  <a:rPr lang="en-US" dirty="0"/>
                  <a:t> </a:t>
                </a:r>
              </a:p>
              <a:p>
                <a:pPr rtl="0"/>
                <a:r>
                  <a:rPr lang="en-US" sz="1200" i="0" kern="1200">
                    <a:solidFill>
                      <a:schemeClr val="tx1"/>
                    </a:solidFill>
                    <a:latin typeface="+mn-lt"/>
                    <a:ea typeface="+mn-ea"/>
                    <a:cs typeface="+mn-cs"/>
                  </a:rPr>
                  <a:t>𝑃</a:t>
                </a:r>
                <a:r>
                  <a:rPr lang="ar-AE" sz="1200" i="0" kern="1200">
                    <a:solidFill>
                      <a:schemeClr val="tx1"/>
                    </a:solidFill>
                    <a:latin typeface="+mn-lt"/>
                    <a:ea typeface="+mn-ea"/>
                    <a:cs typeface="+mn-cs"/>
                  </a:rPr>
                  <a:t>(𝐴)=0.6</a:t>
                </a:r>
                <a:endParaRPr lang="ar-AE" dirty="0">
                  <a:effectLst/>
                </a:endParaRPr>
              </a:p>
              <a:p>
                <a:pPr rtl="0"/>
                <a:r>
                  <a:rPr lang="ar-AE" dirty="0">
                    <a:effectLst/>
                  </a:rPr>
                  <a:t>𝑃(𝐴)=0.6</a:t>
                </a:r>
              </a:p>
              <a:p>
                <a:r>
                  <a:rPr lang="ar-AE" dirty="0"/>
                  <a:t>, </a:t>
                </a:r>
                <a:r>
                  <a:rPr lang="en-US" dirty="0" err="1"/>
                  <a:t>alors</a:t>
                </a:r>
                <a:r>
                  <a:rPr lang="en-US" dirty="0"/>
                  <a:t> </a:t>
                </a:r>
              </a:p>
              <a:p>
                <a:pPr rtl="0"/>
                <a:r>
                  <a:rPr lang="en-US" sz="1200" i="0" kern="1200">
                    <a:solidFill>
                      <a:schemeClr val="tx1"/>
                    </a:solidFill>
                    <a:latin typeface="+mn-lt"/>
                    <a:ea typeface="+mn-ea"/>
                    <a:cs typeface="+mn-cs"/>
                  </a:rPr>
                  <a:t>𝑃</a:t>
                </a:r>
                <a:r>
                  <a:rPr lang="ar-AE" sz="1200" i="0" kern="1200">
                    <a:solidFill>
                      <a:schemeClr val="tx1"/>
                    </a:solidFill>
                    <a:latin typeface="+mn-lt"/>
                    <a:ea typeface="+mn-ea"/>
                    <a:cs typeface="+mn-cs"/>
                  </a:rPr>
                  <a:t>(𝑛𝑜𝑡𝐴)=0.4</a:t>
                </a:r>
                <a:endParaRPr lang="ar-AE" dirty="0">
                  <a:effectLst/>
                </a:endParaRPr>
              </a:p>
              <a:p>
                <a:pPr rtl="0"/>
                <a:r>
                  <a:rPr lang="ar-AE" dirty="0">
                    <a:effectLst/>
                  </a:rPr>
                  <a:t>𝑃(𝑛𝑜𝑡𝐴)=0.4</a:t>
                </a:r>
              </a:p>
              <a:p>
                <a:r>
                  <a:rPr lang="ar-AE" dirty="0"/>
                  <a:t>), </a:t>
                </a:r>
                <a:r>
                  <a:rPr lang="en-US" dirty="0"/>
                  <a:t>la DST </a:t>
                </a:r>
                <a:r>
                  <a:rPr lang="en-US" dirty="0" err="1"/>
                  <a:t>introduit</a:t>
                </a:r>
                <a:r>
                  <a:rPr lang="en-US" dirty="0"/>
                  <a:t> la notion de </a:t>
                </a:r>
                <a:r>
                  <a:rPr lang="en-US" b="1" dirty="0"/>
                  <a:t>masse de </a:t>
                </a:r>
                <a:r>
                  <a:rPr lang="en-US" b="1" dirty="0" err="1"/>
                  <a:t>croyance</a:t>
                </a:r>
                <a:r>
                  <a:rPr lang="en-US" dirty="0"/>
                  <a:t> sur </a:t>
                </a:r>
                <a:r>
                  <a:rPr lang="en-US" dirty="0" err="1"/>
                  <a:t>l'ensemble</a:t>
                </a:r>
                <a:r>
                  <a:rPr lang="en-US" dirty="0"/>
                  <a:t> des </a:t>
                </a:r>
                <a:r>
                  <a:rPr lang="en-US" dirty="0" err="1"/>
                  <a:t>puissances</a:t>
                </a:r>
                <a:r>
                  <a:rPr lang="en-US" dirty="0"/>
                  <a:t>. </a:t>
                </a:r>
              </a:p>
              <a:p>
                <a:r>
                  <a:rPr lang="en-US" b="1" dirty="0"/>
                  <a:t>En </a:t>
                </a:r>
                <a:r>
                  <a:rPr lang="en-US" b="1" dirty="0" err="1"/>
                  <a:t>probabilité</a:t>
                </a:r>
                <a:r>
                  <a:rPr lang="en-US" b="1" dirty="0"/>
                  <a:t> :</a:t>
                </a:r>
                <a:r>
                  <a:rPr lang="en-US" dirty="0"/>
                  <a:t> Le </a:t>
                </a:r>
                <a:r>
                  <a:rPr lang="en-US" dirty="0" err="1"/>
                  <a:t>modèle</a:t>
                </a:r>
                <a:r>
                  <a:rPr lang="en-US" dirty="0"/>
                  <a:t> "force" </a:t>
                </a:r>
                <a:r>
                  <a:rPr lang="en-US" dirty="0" err="1"/>
                  <a:t>une</a:t>
                </a:r>
                <a:r>
                  <a:rPr lang="en-US" dirty="0"/>
                  <a:t> </a:t>
                </a:r>
                <a:r>
                  <a:rPr lang="en-US" dirty="0" err="1"/>
                  <a:t>décision</a:t>
                </a:r>
                <a:r>
                  <a:rPr lang="en-US" dirty="0"/>
                  <a:t> </a:t>
                </a:r>
                <a:r>
                  <a:rPr lang="en-US" dirty="0" err="1"/>
                  <a:t>même</a:t>
                </a:r>
                <a:r>
                  <a:rPr lang="en-US" dirty="0"/>
                  <a:t> avec des données </a:t>
                </a:r>
                <a:r>
                  <a:rPr lang="en-US" dirty="0" err="1"/>
                  <a:t>bruitées</a:t>
                </a:r>
                <a:r>
                  <a:rPr lang="en-US" dirty="0"/>
                  <a:t>.</a:t>
                </a:r>
              </a:p>
              <a:p>
                <a:r>
                  <a:rPr lang="en-US" b="1" dirty="0"/>
                  <a:t>En DST :</a:t>
                </a:r>
                <a:r>
                  <a:rPr lang="en-US" dirty="0"/>
                  <a:t> On </a:t>
                </a:r>
                <a:r>
                  <a:rPr lang="en-US" dirty="0" err="1"/>
                  <a:t>peut</a:t>
                </a:r>
                <a:r>
                  <a:rPr lang="en-US" dirty="0"/>
                  <a:t> assigner </a:t>
                </a:r>
                <a:r>
                  <a:rPr lang="en-US" dirty="0" err="1"/>
                  <a:t>une</a:t>
                </a:r>
                <a:r>
                  <a:rPr lang="en-US" dirty="0"/>
                  <a:t> </a:t>
                </a:r>
                <a:r>
                  <a:rPr lang="en-US" dirty="0" err="1"/>
                  <a:t>probabilité</a:t>
                </a:r>
                <a:r>
                  <a:rPr lang="en-US" dirty="0"/>
                  <a:t> à </a:t>
                </a:r>
                <a:r>
                  <a:rPr lang="en-US" dirty="0" err="1"/>
                  <a:t>l'ensemble</a:t>
                </a:r>
                <a:r>
                  <a:rPr lang="en-US" dirty="0"/>
                  <a:t> </a:t>
                </a:r>
              </a:p>
              <a:p>
                <a:pPr rtl="0"/>
                <a:r>
                  <a:rPr lang="ar-AE" sz="1200" i="0" kern="1200">
                    <a:solidFill>
                      <a:schemeClr val="tx1"/>
                    </a:solidFill>
                    <a:latin typeface="+mn-lt"/>
                    <a:ea typeface="+mn-ea"/>
                    <a:cs typeface="+mn-cs"/>
                  </a:rPr>
                  <a:t>{𝐴ⓜ,𝑡𝑡𝑎𝑞𝑢𝑒𝑁𝑜𝑟𝑚𝑎𝑙}</a:t>
                </a:r>
                <a:endParaRPr lang="ar-AE" dirty="0">
                  <a:effectLst/>
                </a:endParaRPr>
              </a:p>
              <a:p>
                <a:pPr rtl="0"/>
                <a:r>
                  <a:rPr lang="ar-AE" dirty="0">
                    <a:effectLst/>
                  </a:rPr>
                  <a:t>{𝐴𝑡𝑡𝑎𝑞𝑢𝑒,𝑁𝑜𝑟𝑚𝑎𝑙}</a:t>
                </a:r>
              </a:p>
              <a:p>
                <a:r>
                  <a:rPr lang="ar-AE" dirty="0"/>
                  <a:t>. </a:t>
                </a:r>
                <a:r>
                  <a:rPr lang="en-US" dirty="0"/>
                  <a:t>Cela </a:t>
                </a:r>
                <a:r>
                  <a:rPr lang="en-US" dirty="0" err="1"/>
                  <a:t>permet</a:t>
                </a:r>
                <a:r>
                  <a:rPr lang="en-US" dirty="0"/>
                  <a:t> de quantifier </a:t>
                </a:r>
                <a:r>
                  <a:rPr lang="en-US" dirty="0" err="1"/>
                  <a:t>explicitement</a:t>
                </a:r>
                <a:r>
                  <a:rPr lang="en-US" dirty="0"/>
                  <a:t> </a:t>
                </a:r>
                <a:r>
                  <a:rPr lang="en-US" dirty="0" err="1"/>
                  <a:t>l'ignorance</a:t>
                </a:r>
                <a:r>
                  <a:rPr lang="en-US" dirty="0"/>
                  <a:t> : </a:t>
                </a:r>
                <a:r>
                  <a:rPr lang="en-US" i="1" dirty="0"/>
                  <a:t>"Il y a 0.6 de </a:t>
                </a:r>
                <a:r>
                  <a:rPr lang="en-US" i="1" dirty="0" err="1"/>
                  <a:t>preuve</a:t>
                </a:r>
                <a:r>
                  <a:rPr lang="en-US" i="1" dirty="0"/>
                  <a:t> pour </a:t>
                </a:r>
                <a:r>
                  <a:rPr lang="en-US" i="1" dirty="0" err="1"/>
                  <a:t>une</a:t>
                </a:r>
                <a:r>
                  <a:rPr lang="en-US" i="1" dirty="0"/>
                  <a:t> </a:t>
                </a:r>
                <a:r>
                  <a:rPr lang="en-US" i="1" dirty="0" err="1"/>
                  <a:t>attaque</a:t>
                </a:r>
                <a:r>
                  <a:rPr lang="en-US" i="1" dirty="0"/>
                  <a:t>, et 0.4 </a:t>
                </a:r>
                <a:r>
                  <a:rPr lang="en-US" i="1" dirty="0" err="1"/>
                  <a:t>d'incertitude</a:t>
                </a:r>
                <a:r>
                  <a:rPr lang="en-US" i="1" dirty="0"/>
                  <a:t> </a:t>
                </a:r>
                <a:r>
                  <a:rPr lang="en-US" i="1" dirty="0" err="1"/>
                  <a:t>totale</a:t>
                </a:r>
                <a:r>
                  <a:rPr lang="en-US" i="1" dirty="0"/>
                  <a:t> (je ne </a:t>
                </a:r>
                <a:r>
                  <a:rPr lang="en-US" i="1" dirty="0" err="1"/>
                  <a:t>sais</a:t>
                </a:r>
                <a:r>
                  <a:rPr lang="en-US" i="1" dirty="0"/>
                  <a:t> pas)"</a:t>
                </a:r>
                <a:r>
                  <a:rPr lang="en-US" dirty="0"/>
                  <a:t>. </a:t>
                </a:r>
              </a:p>
              <a:p>
                <a:r>
                  <a:rPr lang="en-US" dirty="0"/>
                  <a:t>2. </a:t>
                </a:r>
                <a:r>
                  <a:rPr lang="en-US" dirty="0" err="1"/>
                  <a:t>Robustesse</a:t>
                </a:r>
                <a:r>
                  <a:rPr lang="en-US" dirty="0"/>
                  <a:t> face au bruit </a:t>
                </a:r>
              </a:p>
              <a:p>
                <a:r>
                  <a:rPr lang="en-US" dirty="0"/>
                  <a:t>La </a:t>
                </a:r>
                <a:r>
                  <a:rPr lang="en-US" dirty="0" err="1"/>
                  <a:t>sensibilité</a:t>
                </a:r>
                <a:r>
                  <a:rPr lang="en-US" dirty="0"/>
                  <a:t> au bruit dans les </a:t>
                </a:r>
                <a:r>
                  <a:rPr lang="en-US" dirty="0" err="1"/>
                  <a:t>modèles</a:t>
                </a:r>
                <a:r>
                  <a:rPr lang="en-US" dirty="0"/>
                  <a:t> </a:t>
                </a:r>
                <a:r>
                  <a:rPr lang="en-US" dirty="0" err="1"/>
                  <a:t>classiques</a:t>
                </a:r>
                <a:r>
                  <a:rPr lang="en-US" dirty="0"/>
                  <a:t> (</a:t>
                </a:r>
                <a:r>
                  <a:rPr lang="en-US" dirty="0" err="1"/>
                  <a:t>comme</a:t>
                </a:r>
                <a:r>
                  <a:rPr lang="en-US" dirty="0"/>
                  <a:t> les réseaux de </a:t>
                </a:r>
                <a:r>
                  <a:rPr lang="en-US" dirty="0" err="1"/>
                  <a:t>neurones</a:t>
                </a:r>
                <a:r>
                  <a:rPr lang="en-US" dirty="0"/>
                  <a:t> </a:t>
                </a:r>
                <a:r>
                  <a:rPr lang="en-US" dirty="0" err="1"/>
                  <a:t>Softmax</a:t>
                </a:r>
                <a:r>
                  <a:rPr lang="en-US" dirty="0"/>
                  <a:t>) </a:t>
                </a:r>
                <a:r>
                  <a:rPr lang="en-US" dirty="0" err="1"/>
                  <a:t>vient</a:t>
                </a:r>
                <a:r>
                  <a:rPr lang="en-US" dirty="0"/>
                  <a:t> du fait </a:t>
                </a:r>
                <a:r>
                  <a:rPr lang="en-US" dirty="0" err="1"/>
                  <a:t>qu'une</a:t>
                </a:r>
                <a:r>
                  <a:rPr lang="en-US" dirty="0"/>
                  <a:t> petite variation </a:t>
                </a:r>
                <a:r>
                  <a:rPr lang="en-US" dirty="0" err="1"/>
                  <a:t>d'entrée</a:t>
                </a:r>
                <a:r>
                  <a:rPr lang="en-US" dirty="0"/>
                  <a:t> </a:t>
                </a:r>
                <a:r>
                  <a:rPr lang="en-US" dirty="0" err="1"/>
                  <a:t>déplace</a:t>
                </a:r>
                <a:r>
                  <a:rPr lang="en-US" dirty="0"/>
                  <a:t> </a:t>
                </a:r>
                <a:r>
                  <a:rPr lang="en-US" dirty="0" err="1"/>
                  <a:t>brusquement</a:t>
                </a:r>
                <a:r>
                  <a:rPr lang="en-US" dirty="0"/>
                  <a:t> le </a:t>
                </a:r>
                <a:r>
                  <a:rPr lang="en-US" dirty="0" err="1"/>
                  <a:t>vecteur</a:t>
                </a:r>
                <a:r>
                  <a:rPr lang="en-US" dirty="0"/>
                  <a:t> de </a:t>
                </a:r>
                <a:r>
                  <a:rPr lang="en-US" dirty="0" err="1"/>
                  <a:t>probabilité</a:t>
                </a:r>
                <a:r>
                  <a:rPr lang="en-US" dirty="0"/>
                  <a:t>. </a:t>
                </a:r>
              </a:p>
              <a:p>
                <a:r>
                  <a:rPr lang="en-US" dirty="0"/>
                  <a:t>La DST </a:t>
                </a:r>
                <a:r>
                  <a:rPr lang="en-US" dirty="0" err="1"/>
                  <a:t>gère</a:t>
                </a:r>
                <a:r>
                  <a:rPr lang="en-US" dirty="0"/>
                  <a:t> </a:t>
                </a:r>
                <a:r>
                  <a:rPr lang="en-US" dirty="0" err="1"/>
                  <a:t>mieux</a:t>
                </a:r>
                <a:r>
                  <a:rPr lang="en-US" dirty="0"/>
                  <a:t> </a:t>
                </a:r>
                <a:r>
                  <a:rPr lang="en-US" dirty="0" err="1"/>
                  <a:t>cela</a:t>
                </a:r>
                <a:r>
                  <a:rPr lang="en-US" dirty="0"/>
                  <a:t> grâce aux </a:t>
                </a:r>
                <a:r>
                  <a:rPr lang="en-US" dirty="0" err="1"/>
                  <a:t>fonctions</a:t>
                </a:r>
                <a:r>
                  <a:rPr lang="en-US" dirty="0"/>
                  <a:t> de </a:t>
                </a:r>
                <a:r>
                  <a:rPr lang="en-US" b="1" dirty="0" err="1"/>
                  <a:t>Croyance</a:t>
                </a:r>
                <a:r>
                  <a:rPr lang="en-US" b="1" dirty="0"/>
                  <a:t> (Belief)</a:t>
                </a:r>
                <a:r>
                  <a:rPr lang="en-US" dirty="0"/>
                  <a:t> et de </a:t>
                </a:r>
                <a:r>
                  <a:rPr lang="en-US" b="1" dirty="0" err="1"/>
                  <a:t>Plausibilité</a:t>
                </a:r>
                <a:r>
                  <a:rPr lang="en-US" dirty="0"/>
                  <a:t>.</a:t>
                </a:r>
              </a:p>
              <a:p>
                <a:r>
                  <a:rPr lang="en-US" dirty="0"/>
                  <a:t>Si un signal est </a:t>
                </a:r>
                <a:r>
                  <a:rPr lang="en-US" dirty="0" err="1"/>
                  <a:t>corrompu</a:t>
                </a:r>
                <a:r>
                  <a:rPr lang="en-US" dirty="0"/>
                  <a:t>, la DST </a:t>
                </a:r>
                <a:r>
                  <a:rPr lang="en-US" dirty="0" err="1"/>
                  <a:t>élargit</a:t>
                </a:r>
                <a:r>
                  <a:rPr lang="en-US" dirty="0"/>
                  <a:t> </a:t>
                </a:r>
                <a:r>
                  <a:rPr lang="en-US" dirty="0" err="1"/>
                  <a:t>l'intervalle</a:t>
                </a:r>
                <a:r>
                  <a:rPr lang="en-US" dirty="0"/>
                  <a:t> de </a:t>
                </a:r>
                <a:r>
                  <a:rPr lang="en-US" dirty="0" err="1"/>
                  <a:t>confiance</a:t>
                </a:r>
                <a:r>
                  <a:rPr lang="en-US" dirty="0"/>
                  <a:t> au lieu de </a:t>
                </a:r>
                <a:r>
                  <a:rPr lang="en-US" dirty="0" err="1"/>
                  <a:t>basculer</a:t>
                </a:r>
                <a:r>
                  <a:rPr lang="en-US" dirty="0"/>
                  <a:t> </a:t>
                </a:r>
                <a:r>
                  <a:rPr lang="en-US" dirty="0" err="1"/>
                  <a:t>arbitrairement</a:t>
                </a:r>
                <a:r>
                  <a:rPr lang="en-US" dirty="0"/>
                  <a:t> vers </a:t>
                </a:r>
                <a:r>
                  <a:rPr lang="en-US" dirty="0" err="1"/>
                  <a:t>une</a:t>
                </a:r>
                <a:r>
                  <a:rPr lang="en-US" dirty="0"/>
                  <a:t> </a:t>
                </a:r>
                <a:r>
                  <a:rPr lang="en-US" dirty="0" err="1"/>
                  <a:t>classe</a:t>
                </a:r>
                <a:r>
                  <a:rPr lang="en-US" dirty="0"/>
                  <a:t> </a:t>
                </a:r>
                <a:r>
                  <a:rPr lang="en-US" dirty="0" err="1"/>
                  <a:t>erronée</a:t>
                </a:r>
                <a:r>
                  <a:rPr lang="en-US" dirty="0"/>
                  <a:t>. </a:t>
                </a:r>
              </a:p>
              <a:p>
                <a:r>
                  <a:rPr lang="en-US" dirty="0"/>
                  <a:t>3. Illustration du </a:t>
                </a:r>
                <a:r>
                  <a:rPr lang="en-US" dirty="0" err="1"/>
                  <a:t>cas</a:t>
                </a:r>
                <a:r>
                  <a:rPr lang="en-US" dirty="0"/>
                  <a:t> "</a:t>
                </a:r>
                <a:r>
                  <a:rPr lang="en-US" dirty="0" err="1"/>
                  <a:t>Attaque</a:t>
                </a:r>
                <a:r>
                  <a:rPr lang="en-US" dirty="0"/>
                  <a:t>" </a:t>
                </a:r>
              </a:p>
              <a:p>
                <a:r>
                  <a:rPr lang="en-US" dirty="0"/>
                  <a:t>Dans un </a:t>
                </a:r>
                <a:r>
                  <a:rPr lang="en-US" dirty="0" err="1"/>
                  <a:t>système</a:t>
                </a:r>
                <a:r>
                  <a:rPr lang="en-US" dirty="0"/>
                  <a:t> de </a:t>
                </a:r>
                <a:r>
                  <a:rPr lang="en-US" dirty="0" err="1"/>
                  <a:t>détection</a:t>
                </a:r>
                <a:r>
                  <a:rPr lang="en-US" dirty="0"/>
                  <a:t> </a:t>
                </a:r>
                <a:r>
                  <a:rPr lang="en-US" dirty="0" err="1"/>
                  <a:t>d'intrusion</a:t>
                </a:r>
                <a:r>
                  <a:rPr lang="en-US" dirty="0"/>
                  <a:t> (IDS) : </a:t>
                </a:r>
              </a:p>
              <a:p>
                <a:r>
                  <a:rPr lang="en-US" b="1" dirty="0" err="1"/>
                  <a:t>Probabilité</a:t>
                </a:r>
                <a:r>
                  <a:rPr lang="en-US" b="1" dirty="0"/>
                  <a:t> (0.6) :</a:t>
                </a:r>
                <a:r>
                  <a:rPr lang="en-US" dirty="0"/>
                  <a:t> Le </a:t>
                </a:r>
                <a:r>
                  <a:rPr lang="en-US" dirty="0" err="1"/>
                  <a:t>système</a:t>
                </a:r>
                <a:r>
                  <a:rPr lang="en-US" dirty="0"/>
                  <a:t> </a:t>
                </a:r>
                <a:r>
                  <a:rPr lang="en-US" dirty="0" err="1"/>
                  <a:t>déclenche</a:t>
                </a:r>
                <a:r>
                  <a:rPr lang="en-US" dirty="0"/>
                  <a:t> </a:t>
                </a:r>
                <a:r>
                  <a:rPr lang="en-US" dirty="0" err="1"/>
                  <a:t>une</a:t>
                </a:r>
                <a:r>
                  <a:rPr lang="en-US" dirty="0"/>
                  <a:t> </a:t>
                </a:r>
                <a:r>
                  <a:rPr lang="en-US" dirty="0" err="1"/>
                  <a:t>alerte</a:t>
                </a:r>
                <a:r>
                  <a:rPr lang="en-US" dirty="0"/>
                  <a:t> "</a:t>
                </a:r>
                <a:r>
                  <a:rPr lang="en-US" dirty="0" err="1"/>
                  <a:t>Attaque</a:t>
                </a:r>
                <a:r>
                  <a:rPr lang="en-US" dirty="0"/>
                  <a:t>". Si le bruit est </a:t>
                </a:r>
                <a:r>
                  <a:rPr lang="en-US" dirty="0" err="1"/>
                  <a:t>élevé</a:t>
                </a:r>
                <a:r>
                  <a:rPr lang="en-US" dirty="0"/>
                  <a:t>, </a:t>
                </a:r>
                <a:r>
                  <a:rPr lang="en-US" dirty="0" err="1"/>
                  <a:t>c'est</a:t>
                </a:r>
                <a:r>
                  <a:rPr lang="en-US" dirty="0"/>
                  <a:t> </a:t>
                </a:r>
                <a:r>
                  <a:rPr lang="en-US" dirty="0" err="1"/>
                  <a:t>peut-être</a:t>
                </a:r>
                <a:r>
                  <a:rPr lang="en-US" dirty="0"/>
                  <a:t> un faux </a:t>
                </a:r>
                <a:r>
                  <a:rPr lang="en-US" dirty="0" err="1"/>
                  <a:t>positif</a:t>
                </a:r>
                <a:r>
                  <a:rPr lang="en-US" dirty="0"/>
                  <a:t> </a:t>
                </a:r>
                <a:r>
                  <a:rPr lang="en-US" dirty="0" err="1"/>
                  <a:t>coûteux</a:t>
                </a:r>
                <a:r>
                  <a:rPr lang="en-US" dirty="0"/>
                  <a:t>.</a:t>
                </a:r>
              </a:p>
              <a:p>
                <a:r>
                  <a:rPr lang="en-US" b="1" dirty="0"/>
                  <a:t>DST :</a:t>
                </a:r>
                <a:r>
                  <a:rPr lang="en-US" dirty="0"/>
                  <a:t> Le </a:t>
                </a:r>
                <a:r>
                  <a:rPr lang="en-US" dirty="0" err="1"/>
                  <a:t>système</a:t>
                </a:r>
                <a:r>
                  <a:rPr lang="en-US" dirty="0"/>
                  <a:t> </a:t>
                </a:r>
                <a:r>
                  <a:rPr lang="en-US" dirty="0" err="1"/>
                  <a:t>peut</a:t>
                </a:r>
                <a:r>
                  <a:rPr lang="en-US" dirty="0"/>
                  <a:t> </a:t>
                </a:r>
                <a:r>
                  <a:rPr lang="en-US" dirty="0" err="1"/>
                  <a:t>répondre</a:t>
                </a:r>
                <a:r>
                  <a:rPr lang="en-US" dirty="0"/>
                  <a:t> : "</a:t>
                </a:r>
                <a:r>
                  <a:rPr lang="en-US" dirty="0" err="1"/>
                  <a:t>Degré</a:t>
                </a:r>
                <a:r>
                  <a:rPr lang="en-US" dirty="0"/>
                  <a:t> de </a:t>
                </a:r>
                <a:r>
                  <a:rPr lang="en-US" dirty="0" err="1"/>
                  <a:t>croyance</a:t>
                </a:r>
                <a:r>
                  <a:rPr lang="en-US" dirty="0"/>
                  <a:t> </a:t>
                </a:r>
                <a:r>
                  <a:rPr lang="en-US" dirty="0" err="1"/>
                  <a:t>Attaque</a:t>
                </a:r>
                <a:r>
                  <a:rPr lang="en-US" dirty="0"/>
                  <a:t> = 0.4, Ignorance = 0.5, Normal = 0.1".</a:t>
                </a:r>
              </a:p>
              <a:p>
                <a:pPr lvl="1"/>
                <a:r>
                  <a:rPr lang="en-US" b="1" dirty="0"/>
                  <a:t>Action :</a:t>
                </a:r>
                <a:r>
                  <a:rPr lang="en-US" dirty="0"/>
                  <a:t> Au lieu de </a:t>
                </a:r>
                <a:r>
                  <a:rPr lang="en-US" dirty="0" err="1"/>
                  <a:t>bloquer</a:t>
                </a:r>
                <a:r>
                  <a:rPr lang="en-US" dirty="0"/>
                  <a:t> le </a:t>
                </a:r>
                <a:r>
                  <a:rPr lang="en-US" dirty="0" err="1"/>
                  <a:t>trafic</a:t>
                </a:r>
                <a:r>
                  <a:rPr lang="en-US" dirty="0"/>
                  <a:t>, le </a:t>
                </a:r>
                <a:r>
                  <a:rPr lang="en-US" dirty="0" err="1"/>
                  <a:t>système</a:t>
                </a:r>
                <a:r>
                  <a:rPr lang="en-US" dirty="0"/>
                  <a:t> </a:t>
                </a:r>
                <a:r>
                  <a:rPr lang="en-US" dirty="0" err="1"/>
                  <a:t>demande</a:t>
                </a:r>
                <a:r>
                  <a:rPr lang="en-US" dirty="0"/>
                  <a:t> </a:t>
                </a:r>
                <a:r>
                  <a:rPr lang="en-US" dirty="0" err="1"/>
                  <a:t>une</a:t>
                </a:r>
                <a:r>
                  <a:rPr lang="en-US" dirty="0"/>
                  <a:t> </a:t>
                </a:r>
                <a:r>
                  <a:rPr lang="en-US" dirty="0" err="1"/>
                  <a:t>vérification</a:t>
                </a:r>
                <a:r>
                  <a:rPr lang="en-US" dirty="0"/>
                  <a:t> </a:t>
                </a:r>
                <a:r>
                  <a:rPr lang="en-US" dirty="0" err="1"/>
                  <a:t>supplémentaire</a:t>
                </a:r>
                <a:r>
                  <a:rPr lang="en-US" dirty="0"/>
                  <a:t> </a:t>
                </a:r>
                <a:r>
                  <a:rPr lang="en-US" dirty="0" err="1"/>
                  <a:t>ou</a:t>
                </a:r>
                <a:r>
                  <a:rPr lang="en-US" dirty="0"/>
                  <a:t> attend plus de </a:t>
                </a:r>
                <a:r>
                  <a:rPr lang="en-US" dirty="0" err="1"/>
                  <a:t>preuves</a:t>
                </a:r>
                <a:r>
                  <a:rPr lang="en-US" dirty="0"/>
                  <a:t>, car </a:t>
                </a:r>
                <a:r>
                  <a:rPr lang="en-US" dirty="0" err="1"/>
                  <a:t>l'ignorance</a:t>
                </a:r>
                <a:r>
                  <a:rPr lang="en-US" dirty="0"/>
                  <a:t> est </a:t>
                </a:r>
                <a:r>
                  <a:rPr lang="en-US" dirty="0" err="1"/>
                  <a:t>dominante</a:t>
                </a:r>
                <a:r>
                  <a:rPr lang="en-US" dirty="0"/>
                  <a:t>. </a:t>
                </a:r>
              </a:p>
              <a:p>
                <a:r>
                  <a:rPr lang="en-US" dirty="0"/>
                  <a:t>Pour </a:t>
                </a:r>
                <a:r>
                  <a:rPr lang="en-US" dirty="0" err="1"/>
                  <a:t>approfondir</a:t>
                </a:r>
                <a:r>
                  <a:rPr lang="en-US" dirty="0"/>
                  <a:t> </a:t>
                </a:r>
                <a:r>
                  <a:rPr lang="en-US" dirty="0" err="1"/>
                  <a:t>ces</a:t>
                </a:r>
                <a:r>
                  <a:rPr lang="en-US" dirty="0"/>
                  <a:t> concepts, vous </a:t>
                </a:r>
                <a:r>
                  <a:rPr lang="en-US" dirty="0" err="1"/>
                  <a:t>pouvez</a:t>
                </a:r>
                <a:r>
                  <a:rPr lang="en-US" dirty="0"/>
                  <a:t> consulter les </a:t>
                </a:r>
                <a:r>
                  <a:rPr lang="en-US" dirty="0" err="1"/>
                  <a:t>ressources</a:t>
                </a:r>
                <a:r>
                  <a:rPr lang="en-US" dirty="0"/>
                  <a:t> sur la </a:t>
                </a:r>
                <a:r>
                  <a:rPr lang="en-US" dirty="0" err="1"/>
                  <a:t>Théorie</a:t>
                </a:r>
                <a:r>
                  <a:rPr lang="en-US" dirty="0"/>
                  <a:t> de Dempster-Shafer sur </a:t>
                </a:r>
                <a:r>
                  <a:rPr lang="en-US" dirty="0" err="1"/>
                  <a:t>Wikipédia</a:t>
                </a:r>
                <a:r>
                  <a:rPr lang="en-US" dirty="0"/>
                  <a:t> </a:t>
                </a:r>
                <a:r>
                  <a:rPr lang="en-US" dirty="0" err="1"/>
                  <a:t>ou</a:t>
                </a:r>
                <a:r>
                  <a:rPr lang="en-US" dirty="0"/>
                  <a:t> explorer des </a:t>
                </a:r>
                <a:r>
                  <a:rPr lang="en-US" dirty="0" err="1"/>
                  <a:t>outils</a:t>
                </a:r>
                <a:r>
                  <a:rPr lang="en-US" dirty="0"/>
                  <a:t> de fusion de données </a:t>
                </a:r>
                <a:r>
                  <a:rPr lang="en-US" dirty="0" err="1"/>
                  <a:t>comme</a:t>
                </a:r>
                <a:r>
                  <a:rPr lang="en-US" dirty="0"/>
                  <a:t> </a:t>
                </a:r>
                <a:r>
                  <a:rPr lang="en-US" dirty="0" err="1"/>
                  <a:t>ceux</a:t>
                </a:r>
                <a:r>
                  <a:rPr lang="en-US" dirty="0"/>
                  <a:t> </a:t>
                </a:r>
                <a:r>
                  <a:rPr lang="en-US" dirty="0" err="1"/>
                  <a:t>proposés</a:t>
                </a:r>
                <a:r>
                  <a:rPr lang="en-US" dirty="0"/>
                  <a:t> par </a:t>
                </a:r>
                <a:r>
                  <a:rPr lang="en-US" dirty="0" err="1"/>
                  <a:t>l'association</a:t>
                </a:r>
                <a:r>
                  <a:rPr lang="en-US" dirty="0"/>
                  <a:t> International Society of Information Fusion (ISIF).</a:t>
                </a:r>
              </a:p>
              <a:p>
                <a:pPr algn="l"/>
                <a:endParaRPr lang="en-US" dirty="0"/>
              </a:p>
            </p:txBody>
          </p:sp>
        </mc:Fallback>
      </mc:AlternateContent>
      <p:sp>
        <p:nvSpPr>
          <p:cNvPr id="4" name="Espace réservé du numéro de diapositive 3">
            <a:extLst>
              <a:ext uri="{FF2B5EF4-FFF2-40B4-BE49-F238E27FC236}">
                <a16:creationId xmlns:a16="http://schemas.microsoft.com/office/drawing/2014/main" id="{38426C9E-4B52-D840-A3A6-6F5E301C41E4}"/>
              </a:ext>
            </a:extLst>
          </p:cNvPr>
          <p:cNvSpPr>
            <a:spLocks noGrp="1"/>
          </p:cNvSpPr>
          <p:nvPr>
            <p:ph type="sldNum" sz="quarter" idx="5"/>
          </p:nvPr>
        </p:nvSpPr>
        <p:spPr/>
        <p:txBody>
          <a:bodyPr/>
          <a:lstStyle/>
          <a:p>
            <a:fld id="{B4E0A65F-70CE-4C11-9DB6-CADF0E49A1AB}" type="slidenum">
              <a:rPr lang="fr-FR" smtClean="0"/>
              <a:t>15</a:t>
            </a:fld>
            <a:endParaRPr lang="fr-FR"/>
          </a:p>
        </p:txBody>
      </p:sp>
    </p:spTree>
    <p:extLst>
      <p:ext uri="{BB962C8B-B14F-4D97-AF65-F5344CB8AC3E}">
        <p14:creationId xmlns:p14="http://schemas.microsoft.com/office/powerpoint/2010/main" val="1386694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21230-4849-8DD4-6772-D9CB33198C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8E01F8-DA86-F129-F337-FCA0C264526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1108F93-A3CB-8A7E-42D1-AEB2B77FCA42}"/>
              </a:ext>
            </a:extLst>
          </p:cNvPr>
          <p:cNvSpPr>
            <a:spLocks noGrp="1"/>
          </p:cNvSpPr>
          <p:nvPr>
            <p:ph type="body" idx="1"/>
          </p:nvPr>
        </p:nvSpPr>
        <p:spPr/>
        <p:txBody>
          <a:bodyPr/>
          <a:lstStyle/>
          <a:p>
            <a:pPr algn="just">
              <a:lnSpc>
                <a:spcPct val="200000"/>
              </a:lnSpc>
              <a:buFont typeface="Arial" panose="020B0604020202020204" pitchFamily="34" charset="0"/>
              <a:buChar char="•"/>
            </a:pPr>
            <a:r>
              <a:rPr lang="fr-FR" sz="1200" b="1" i="0" dirty="0">
                <a:solidFill>
                  <a:srgbClr val="1D1D1F"/>
                </a:solidFill>
                <a:effectLst/>
                <a:latin typeface="Arial" panose="020B0604020202020204" pitchFamily="34" charset="0"/>
                <a:cs typeface="Arial" panose="020B0604020202020204" pitchFamily="34" charset="0"/>
              </a:rPr>
              <a:t> Deep Learning</a:t>
            </a:r>
            <a:r>
              <a:rPr lang="fr-FR" sz="1200" b="0" i="0" dirty="0">
                <a:solidFill>
                  <a:srgbClr val="1D1D1F"/>
                </a:solidFill>
                <a:effectLst/>
                <a:latin typeface="Arial" panose="020B0604020202020204" pitchFamily="34" charset="0"/>
                <a:cs typeface="Arial" panose="020B0604020202020204" pitchFamily="34" charset="0"/>
              </a:rPr>
              <a:t> : extrait des scores/probabilités à partir des données</a:t>
            </a:r>
          </a:p>
          <a:p>
            <a:pPr algn="just">
              <a:lnSpc>
                <a:spcPct val="200000"/>
              </a:lnSpc>
              <a:buFont typeface="Arial" panose="020B0604020202020204" pitchFamily="34" charset="0"/>
              <a:buChar char="•"/>
            </a:pPr>
            <a:r>
              <a:rPr lang="fr-FR" sz="1200" b="1" i="0" dirty="0">
                <a:solidFill>
                  <a:srgbClr val="1D1D1F"/>
                </a:solidFill>
                <a:effectLst/>
                <a:latin typeface="Arial" panose="020B0604020202020204" pitchFamily="34" charset="0"/>
                <a:cs typeface="Arial" panose="020B0604020202020204" pitchFamily="34" charset="0"/>
              </a:rPr>
              <a:t> Dempster-</a:t>
            </a:r>
            <a:r>
              <a:rPr lang="fr-FR" sz="1200" b="1" i="0" dirty="0" err="1">
                <a:solidFill>
                  <a:srgbClr val="1D1D1F"/>
                </a:solidFill>
                <a:effectLst/>
                <a:latin typeface="Arial" panose="020B0604020202020204" pitchFamily="34" charset="0"/>
                <a:cs typeface="Arial" panose="020B0604020202020204" pitchFamily="34" charset="0"/>
              </a:rPr>
              <a:t>Shafer</a:t>
            </a:r>
            <a:r>
              <a:rPr lang="fr-FR" sz="1200" b="0" i="0" dirty="0">
                <a:solidFill>
                  <a:srgbClr val="1D1D1F"/>
                </a:solidFill>
                <a:effectLst/>
                <a:latin typeface="Arial" panose="020B0604020202020204" pitchFamily="34" charset="0"/>
                <a:cs typeface="Arial" panose="020B0604020202020204" pitchFamily="34" charset="0"/>
              </a:rPr>
              <a:t> : fusionne ces évidences avec d’autres sources, gère l’incertitude</a:t>
            </a:r>
          </a:p>
          <a:p>
            <a:pPr algn="just">
              <a:lnSpc>
                <a:spcPct val="200000"/>
              </a:lnSpc>
              <a:buFont typeface="Arial" panose="020B0604020202020204" pitchFamily="34" charset="0"/>
              <a:buChar char="•"/>
            </a:pPr>
            <a:r>
              <a:rPr lang="fr-FR" sz="1200" b="1" i="0" dirty="0">
                <a:solidFill>
                  <a:srgbClr val="1D1D1F"/>
                </a:solidFill>
                <a:effectLst/>
                <a:latin typeface="Arial" panose="020B0604020202020204" pitchFamily="34" charset="0"/>
                <a:cs typeface="Arial" panose="020B0604020202020204" pitchFamily="34" charset="0"/>
              </a:rPr>
              <a:t> Décision robuste</a:t>
            </a:r>
            <a:r>
              <a:rPr lang="fr-FR" sz="1200" b="0" i="0" dirty="0">
                <a:solidFill>
                  <a:srgbClr val="1D1D1F"/>
                </a:solidFill>
                <a:effectLst/>
                <a:latin typeface="Arial" panose="020B0604020202020204" pitchFamily="34" charset="0"/>
                <a:cs typeface="Arial" panose="020B0604020202020204" pitchFamily="34" charset="0"/>
              </a:rPr>
              <a:t> : réduit les faux positifs/négatifs</a:t>
            </a:r>
          </a:p>
          <a:p>
            <a:pPr algn="l"/>
            <a:endParaRPr lang="en-US" dirty="0"/>
          </a:p>
        </p:txBody>
      </p:sp>
      <p:sp>
        <p:nvSpPr>
          <p:cNvPr id="4" name="Espace réservé du numéro de diapositive 3">
            <a:extLst>
              <a:ext uri="{FF2B5EF4-FFF2-40B4-BE49-F238E27FC236}">
                <a16:creationId xmlns:a16="http://schemas.microsoft.com/office/drawing/2014/main" id="{38F44747-D0E8-91F6-24C3-425ABC40D6C8}"/>
              </a:ext>
            </a:extLst>
          </p:cNvPr>
          <p:cNvSpPr>
            <a:spLocks noGrp="1"/>
          </p:cNvSpPr>
          <p:nvPr>
            <p:ph type="sldNum" sz="quarter" idx="5"/>
          </p:nvPr>
        </p:nvSpPr>
        <p:spPr/>
        <p:txBody>
          <a:bodyPr/>
          <a:lstStyle/>
          <a:p>
            <a:fld id="{B4E0A65F-70CE-4C11-9DB6-CADF0E49A1AB}" type="slidenum">
              <a:rPr lang="fr-FR" smtClean="0"/>
              <a:t>16</a:t>
            </a:fld>
            <a:endParaRPr lang="fr-FR"/>
          </a:p>
        </p:txBody>
      </p:sp>
    </p:spTree>
    <p:extLst>
      <p:ext uri="{BB962C8B-B14F-4D97-AF65-F5344CB8AC3E}">
        <p14:creationId xmlns:p14="http://schemas.microsoft.com/office/powerpoint/2010/main" val="410127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FECE2-B9BC-1E62-B715-BF62763F822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E0E4EB-1924-AF31-33B6-DC368DA4DEC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249F37B-7B90-BE6D-AAFB-769A3D882F06}"/>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PCAP (</a:t>
            </a:r>
            <a:r>
              <a:rPr lang="fr-FR" sz="1200" b="1" i="0" kern="1200" dirty="0" err="1">
                <a:solidFill>
                  <a:schemeClr val="tx1"/>
                </a:solidFill>
                <a:effectLst/>
                <a:latin typeface="+mn-lt"/>
                <a:ea typeface="+mn-ea"/>
                <a:cs typeface="+mn-cs"/>
              </a:rPr>
              <a:t>Packet</a:t>
            </a:r>
            <a:r>
              <a:rPr lang="fr-FR" sz="1200" b="1" i="0" kern="1200" dirty="0">
                <a:solidFill>
                  <a:schemeClr val="tx1"/>
                </a:solidFill>
                <a:effectLst/>
                <a:latin typeface="+mn-lt"/>
                <a:ea typeface="+mn-ea"/>
                <a:cs typeface="+mn-cs"/>
              </a:rPr>
              <a:t> Capture) :</a:t>
            </a:r>
            <a:r>
              <a:rPr lang="fr-FR" sz="1200" b="0" i="0" kern="1200" dirty="0">
                <a:solidFill>
                  <a:schemeClr val="tx1"/>
                </a:solidFill>
                <a:effectLst/>
                <a:latin typeface="+mn-lt"/>
                <a:ea typeface="+mn-ea"/>
                <a:cs typeface="+mn-cs"/>
              </a:rPr>
              <a:t> Un format de fichier qui stocke les paquets de données bruts capturés sur un réseau. L'analyse des fichiers PCAP permet aux analystes de sécurité d'examiner en détail le trafic réseau passé pour comprendre les événements d'une attaque (analyse forensique).</a:t>
            </a:r>
          </a:p>
          <a:p>
            <a:r>
              <a:rPr lang="fr-FR" sz="1200" b="1" i="0" kern="1200" dirty="0" err="1">
                <a:solidFill>
                  <a:schemeClr val="tx1"/>
                </a:solidFill>
                <a:effectLst/>
                <a:latin typeface="+mn-lt"/>
                <a:ea typeface="+mn-ea"/>
                <a:cs typeface="+mn-cs"/>
              </a:rPr>
              <a:t>NetFlow</a:t>
            </a:r>
            <a:r>
              <a:rPr lang="fr-FR" sz="1200" b="1" i="0"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 Une architecture de surveillance réseau développée par Cisco qui collecte des métadonnées sur les flux IP (conversations réseau) plutôt que de capturer chaque paquet individuellement. Les données </a:t>
            </a:r>
            <a:r>
              <a:rPr lang="fr-FR" sz="1200" b="0" i="0" kern="1200" dirty="0" err="1">
                <a:solidFill>
                  <a:schemeClr val="tx1"/>
                </a:solidFill>
                <a:effectLst/>
                <a:latin typeface="+mn-lt"/>
                <a:ea typeface="+mn-ea"/>
                <a:cs typeface="+mn-cs"/>
              </a:rPr>
              <a:t>NetFlow</a:t>
            </a:r>
            <a:r>
              <a:rPr lang="fr-FR" sz="1200" b="0" i="0" kern="1200" dirty="0">
                <a:solidFill>
                  <a:schemeClr val="tx1"/>
                </a:solidFill>
                <a:effectLst/>
                <a:latin typeface="+mn-lt"/>
                <a:ea typeface="+mn-ea"/>
                <a:cs typeface="+mn-cs"/>
              </a:rPr>
              <a:t> aident à analyser les performances, le volume de trafic et à détecter les anomalies ou les signes précoces d'attaques.</a:t>
            </a:r>
          </a:p>
          <a:p>
            <a:r>
              <a:rPr lang="fr-FR" sz="1200" b="1" i="0" kern="1200" dirty="0">
                <a:solidFill>
                  <a:schemeClr val="tx1"/>
                </a:solidFill>
                <a:effectLst/>
                <a:latin typeface="+mn-lt"/>
                <a:ea typeface="+mn-ea"/>
                <a:cs typeface="+mn-cs"/>
              </a:rPr>
              <a:t>Logs (Journaux d'événements) :</a:t>
            </a:r>
            <a:r>
              <a:rPr lang="fr-FR" sz="1200" b="0" i="0" kern="1200" dirty="0">
                <a:solidFill>
                  <a:schemeClr val="tx1"/>
                </a:solidFill>
                <a:effectLst/>
                <a:latin typeface="+mn-lt"/>
                <a:ea typeface="+mn-ea"/>
                <a:cs typeface="+mn-cs"/>
              </a:rPr>
              <a:t> Fichiers texte générés par les systèmes d'exploitation, les applications et les appareils réseau, qui enregistrent chronologiquement tous les événements et activités qui se produisent en leur sein. Les logs sont cruciaux pour l'investigation, la surveillance et la détection d'incidents de sécurité.</a:t>
            </a:r>
          </a:p>
          <a:p>
            <a:r>
              <a:rPr lang="fr-FR" sz="1200" b="1" i="0" kern="1200" dirty="0">
                <a:solidFill>
                  <a:schemeClr val="tx1"/>
                </a:solidFill>
                <a:effectLst/>
                <a:latin typeface="+mn-lt"/>
                <a:ea typeface="+mn-ea"/>
                <a:cs typeface="+mn-cs"/>
              </a:rPr>
              <a:t>EDR (Endpoint </a:t>
            </a:r>
            <a:r>
              <a:rPr lang="fr-FR" sz="1200" b="1" i="0" kern="1200" dirty="0" err="1">
                <a:solidFill>
                  <a:schemeClr val="tx1"/>
                </a:solidFill>
                <a:effectLst/>
                <a:latin typeface="+mn-lt"/>
                <a:ea typeface="+mn-ea"/>
                <a:cs typeface="+mn-cs"/>
              </a:rPr>
              <a:t>Detection</a:t>
            </a:r>
            <a:r>
              <a:rPr lang="fr-FR" sz="1200" b="1" i="0" kern="1200" dirty="0">
                <a:solidFill>
                  <a:schemeClr val="tx1"/>
                </a:solidFill>
                <a:effectLst/>
                <a:latin typeface="+mn-lt"/>
                <a:ea typeface="+mn-ea"/>
                <a:cs typeface="+mn-cs"/>
              </a:rPr>
              <a:t> and </a:t>
            </a:r>
            <a:r>
              <a:rPr lang="fr-FR" sz="1200" b="1" i="0" kern="1200" dirty="0" err="1">
                <a:solidFill>
                  <a:schemeClr val="tx1"/>
                </a:solidFill>
                <a:effectLst/>
                <a:latin typeface="+mn-lt"/>
                <a:ea typeface="+mn-ea"/>
                <a:cs typeface="+mn-cs"/>
              </a:rPr>
              <a:t>Response</a:t>
            </a:r>
            <a:r>
              <a:rPr lang="fr-FR" sz="1200" b="1" i="0"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 Une solution de sécurité qui enregistre et stocke les comportements au niveau des points de terminaison (ordinateurs, serveurs, etc.). L'EDR utilise l'analyse des données et l'IA pour détecter les activités suspectes en temps réel, bloquer les menaces et fournir des suggestions de remédiation.</a:t>
            </a:r>
          </a:p>
          <a:p>
            <a:r>
              <a:rPr lang="fr-FR" sz="1200" b="1" i="0" kern="1200" dirty="0">
                <a:solidFill>
                  <a:schemeClr val="tx1"/>
                </a:solidFill>
                <a:effectLst/>
                <a:latin typeface="+mn-lt"/>
                <a:ea typeface="+mn-ea"/>
                <a:cs typeface="+mn-cs"/>
              </a:rPr>
              <a:t>SIEM (Security Information and Event Management) :</a:t>
            </a:r>
            <a:r>
              <a:rPr lang="fr-FR" sz="1200" b="0" i="0" kern="1200" dirty="0">
                <a:solidFill>
                  <a:schemeClr val="tx1"/>
                </a:solidFill>
                <a:effectLst/>
                <a:latin typeface="+mn-lt"/>
                <a:ea typeface="+mn-ea"/>
                <a:cs typeface="+mn-cs"/>
              </a:rPr>
              <a:t> Un outil centralisé qui agrège, collecte et analyse les données de sécurité provenant de diverses sources (y compris les logs et les données </a:t>
            </a:r>
            <a:r>
              <a:rPr lang="fr-FR" sz="1200" b="0" i="0" kern="1200" dirty="0" err="1">
                <a:solidFill>
                  <a:schemeClr val="tx1"/>
                </a:solidFill>
                <a:effectLst/>
                <a:latin typeface="+mn-lt"/>
                <a:ea typeface="+mn-ea"/>
                <a:cs typeface="+mn-cs"/>
              </a:rPr>
              <a:t>NetFlow</a:t>
            </a:r>
            <a:r>
              <a:rPr lang="fr-FR" sz="1200" b="0" i="0" kern="1200" dirty="0">
                <a:solidFill>
                  <a:schemeClr val="tx1"/>
                </a:solidFill>
                <a:effectLst/>
                <a:latin typeface="+mn-lt"/>
                <a:ea typeface="+mn-ea"/>
                <a:cs typeface="+mn-cs"/>
              </a:rPr>
              <a:t>) à travers toute l'infrastructure informatique. Le SIEM permet une analyse en temps réel des alertes et aide à la conformité réglementaire. </a:t>
            </a:r>
          </a:p>
          <a:p>
            <a:pPr algn="l"/>
            <a:endParaRPr lang="en-US" dirty="0"/>
          </a:p>
        </p:txBody>
      </p:sp>
      <p:sp>
        <p:nvSpPr>
          <p:cNvPr id="4" name="Espace réservé du numéro de diapositive 3">
            <a:extLst>
              <a:ext uri="{FF2B5EF4-FFF2-40B4-BE49-F238E27FC236}">
                <a16:creationId xmlns:a16="http://schemas.microsoft.com/office/drawing/2014/main" id="{C6FCBF47-0154-4DDD-6D22-EB290DB94008}"/>
              </a:ext>
            </a:extLst>
          </p:cNvPr>
          <p:cNvSpPr>
            <a:spLocks noGrp="1"/>
          </p:cNvSpPr>
          <p:nvPr>
            <p:ph type="sldNum" sz="quarter" idx="5"/>
          </p:nvPr>
        </p:nvSpPr>
        <p:spPr/>
        <p:txBody>
          <a:bodyPr/>
          <a:lstStyle/>
          <a:p>
            <a:fld id="{B4E0A65F-70CE-4C11-9DB6-CADF0E49A1AB}" type="slidenum">
              <a:rPr lang="fr-FR" smtClean="0"/>
              <a:t>17</a:t>
            </a:fld>
            <a:endParaRPr lang="fr-FR"/>
          </a:p>
        </p:txBody>
      </p:sp>
    </p:spTree>
    <p:extLst>
      <p:ext uri="{BB962C8B-B14F-4D97-AF65-F5344CB8AC3E}">
        <p14:creationId xmlns:p14="http://schemas.microsoft.com/office/powerpoint/2010/main" val="53842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391F1-5769-77A2-C04F-DA94A61C56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14E1F0-BFD2-4C50-C6AC-6A03CAACC09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111E5D-C71E-7AE5-D1EC-3DC085EFB86C}"/>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Extraction et sélection</a:t>
            </a:r>
          </a:p>
          <a:p>
            <a:r>
              <a:rPr lang="fr-FR" sz="1200" b="1" i="0" kern="1200" dirty="0">
                <a:solidFill>
                  <a:schemeClr val="tx1"/>
                </a:solidFill>
                <a:effectLst/>
                <a:latin typeface="+mn-lt"/>
                <a:ea typeface="+mn-ea"/>
                <a:cs typeface="+mn-cs"/>
              </a:rPr>
              <a:t>Extraction de caractéristiques :</a:t>
            </a:r>
            <a:r>
              <a:rPr lang="fr-FR" sz="1200" b="0" i="0" kern="1200" dirty="0">
                <a:solidFill>
                  <a:schemeClr val="tx1"/>
                </a:solidFill>
                <a:effectLst/>
                <a:latin typeface="+mn-lt"/>
                <a:ea typeface="+mn-ea"/>
                <a:cs typeface="+mn-cs"/>
              </a:rPr>
              <a:t> Il s'agit de dériver de nouvelles informations significatives à partir de données brutes (comme les paquets réseau bruts ou les logs). Par exemple, calculer la fréquence des ports de destination, la taille moyenne des paquets, ou les temps inter-arrivées peut être plus informatif pour un modèle que les données brutes elles-mêmes.</a:t>
            </a:r>
          </a:p>
          <a:p>
            <a:r>
              <a:rPr lang="fr-FR" sz="1200" b="1" i="0" kern="1200" dirty="0">
                <a:solidFill>
                  <a:schemeClr val="tx1"/>
                </a:solidFill>
                <a:effectLst/>
                <a:latin typeface="+mn-lt"/>
                <a:ea typeface="+mn-ea"/>
                <a:cs typeface="+mn-cs"/>
              </a:rPr>
              <a:t>Sélection de caractéristiques :</a:t>
            </a:r>
            <a:r>
              <a:rPr lang="fr-FR" sz="1200" b="0" i="0" kern="1200" dirty="0">
                <a:solidFill>
                  <a:schemeClr val="tx1"/>
                </a:solidFill>
                <a:effectLst/>
                <a:latin typeface="+mn-lt"/>
                <a:ea typeface="+mn-ea"/>
                <a:cs typeface="+mn-cs"/>
              </a:rPr>
              <a:t> Ce processus identifie le sous-ensemble de caractéristiques le plus pertinent pour le modèle, éliminant les redondances ou le bruit, ce qui peut améliorer la précision et réduire le temps d'entraînement. </a:t>
            </a:r>
          </a:p>
          <a:p>
            <a:r>
              <a:rPr lang="fr-FR" sz="1200" b="1" i="0" kern="1200" dirty="0">
                <a:solidFill>
                  <a:schemeClr val="tx1"/>
                </a:solidFill>
                <a:effectLst/>
                <a:latin typeface="+mn-lt"/>
                <a:ea typeface="+mn-ea"/>
                <a:cs typeface="+mn-cs"/>
              </a:rPr>
              <a:t>Importance dans le Deep Learning pour les IDS</a:t>
            </a:r>
          </a:p>
          <a:p>
            <a:r>
              <a:rPr lang="fr-FR" sz="1200" b="0" i="0" kern="1200" dirty="0">
                <a:solidFill>
                  <a:schemeClr val="tx1"/>
                </a:solidFill>
                <a:effectLst/>
                <a:latin typeface="+mn-lt"/>
                <a:ea typeface="+mn-ea"/>
                <a:cs typeface="+mn-cs"/>
              </a:rPr>
              <a:t>Bien que le </a:t>
            </a:r>
            <a:r>
              <a:rPr lang="fr-FR" sz="1200" b="0" i="1" kern="1200" dirty="0" err="1">
                <a:solidFill>
                  <a:schemeClr val="tx1"/>
                </a:solidFill>
                <a:effectLst/>
                <a:latin typeface="+mn-lt"/>
                <a:ea typeface="+mn-ea"/>
                <a:cs typeface="+mn-cs"/>
              </a:rPr>
              <a:t>deep</a:t>
            </a:r>
            <a:r>
              <a:rPr lang="fr-FR" sz="1200" b="0" i="1" kern="1200" dirty="0">
                <a:solidFill>
                  <a:schemeClr val="tx1"/>
                </a:solidFill>
                <a:effectLst/>
                <a:latin typeface="+mn-lt"/>
                <a:ea typeface="+mn-ea"/>
                <a:cs typeface="+mn-cs"/>
              </a:rPr>
              <a:t> </a:t>
            </a:r>
            <a:r>
              <a:rPr lang="fr-FR" sz="1200" b="0" i="1" kern="1200" dirty="0" err="1">
                <a:solidFill>
                  <a:schemeClr val="tx1"/>
                </a:solidFill>
                <a:effectLst/>
                <a:latin typeface="+mn-lt"/>
                <a:ea typeface="+mn-ea"/>
                <a:cs typeface="+mn-cs"/>
              </a:rPr>
              <a:t>learning</a:t>
            </a:r>
            <a:r>
              <a:rPr lang="fr-FR" sz="1200" b="0" i="0" kern="1200" dirty="0">
                <a:solidFill>
                  <a:schemeClr val="tx1"/>
                </a:solidFill>
                <a:effectLst/>
                <a:latin typeface="+mn-lt"/>
                <a:ea typeface="+mn-ea"/>
                <a:cs typeface="+mn-cs"/>
              </a:rPr>
              <a:t> soit souvent capable d'apprendre automatiquement des représentations hiérarchiques directement à partir de données brutes, un </a:t>
            </a:r>
            <a:r>
              <a:rPr lang="fr-FR" sz="1200" b="1" i="0" kern="1200" dirty="0">
                <a:solidFill>
                  <a:schemeClr val="tx1"/>
                </a:solidFill>
                <a:effectLst/>
                <a:latin typeface="+mn-lt"/>
                <a:ea typeface="+mn-ea"/>
                <a:cs typeface="+mn-cs"/>
              </a:rPr>
              <a:t>travail d'ingénierie manuelle ou semi-automatique reste souvent nécessaire</a:t>
            </a:r>
            <a:r>
              <a:rPr lang="fr-FR" sz="1200" b="0" i="0" kern="1200" dirty="0">
                <a:solidFill>
                  <a:schemeClr val="tx1"/>
                </a:solidFill>
                <a:effectLst/>
                <a:latin typeface="+mn-lt"/>
                <a:ea typeface="+mn-ea"/>
                <a:cs typeface="+mn-cs"/>
              </a:rPr>
              <a:t> pour plusieurs raisons : </a:t>
            </a:r>
          </a:p>
          <a:p>
            <a:r>
              <a:rPr lang="fr-FR" sz="1200" b="1" i="0" kern="1200" dirty="0">
                <a:solidFill>
                  <a:schemeClr val="tx1"/>
                </a:solidFill>
                <a:effectLst/>
                <a:latin typeface="+mn-lt"/>
                <a:ea typeface="+mn-ea"/>
                <a:cs typeface="+mn-cs"/>
              </a:rPr>
              <a:t>Données complexes :</a:t>
            </a:r>
            <a:r>
              <a:rPr lang="fr-FR" sz="1200" b="0" i="0" kern="1200" dirty="0">
                <a:solidFill>
                  <a:schemeClr val="tx1"/>
                </a:solidFill>
                <a:effectLst/>
                <a:latin typeface="+mn-lt"/>
                <a:ea typeface="+mn-ea"/>
                <a:cs typeface="+mn-cs"/>
              </a:rPr>
              <a:t> Les données réseau sont souvent de très grande dimension et complexes, et les modèles profonds peuvent bénéficier de caractéristiques contextuelles enrichies pour mieux détecter les anomalies.</a:t>
            </a:r>
          </a:p>
          <a:p>
            <a:r>
              <a:rPr lang="fr-FR" sz="1200" b="1" i="0" kern="1200" dirty="0">
                <a:solidFill>
                  <a:schemeClr val="tx1"/>
                </a:solidFill>
                <a:effectLst/>
                <a:latin typeface="+mn-lt"/>
                <a:ea typeface="+mn-ea"/>
                <a:cs typeface="+mn-cs"/>
              </a:rPr>
              <a:t>Performances accrues :</a:t>
            </a:r>
            <a:r>
              <a:rPr lang="fr-FR" sz="1200" b="0" i="0" kern="1200" dirty="0">
                <a:solidFill>
                  <a:schemeClr val="tx1"/>
                </a:solidFill>
                <a:effectLst/>
                <a:latin typeface="+mn-lt"/>
                <a:ea typeface="+mn-ea"/>
                <a:cs typeface="+mn-cs"/>
              </a:rPr>
              <a:t> Un </a:t>
            </a:r>
            <a:r>
              <a:rPr lang="fr-FR" sz="1200" b="0" i="1" kern="1200" dirty="0" err="1">
                <a:solidFill>
                  <a:schemeClr val="tx1"/>
                </a:solidFill>
                <a:effectLst/>
                <a:latin typeface="+mn-lt"/>
                <a:ea typeface="+mn-ea"/>
                <a:cs typeface="+mn-cs"/>
              </a:rPr>
              <a:t>feature</a:t>
            </a:r>
            <a:r>
              <a:rPr lang="fr-FR" sz="1200" b="0" i="1" kern="1200" dirty="0">
                <a:solidFill>
                  <a:schemeClr val="tx1"/>
                </a:solidFill>
                <a:effectLst/>
                <a:latin typeface="+mn-lt"/>
                <a:ea typeface="+mn-ea"/>
                <a:cs typeface="+mn-cs"/>
              </a:rPr>
              <a:t> engineering</a:t>
            </a:r>
            <a:r>
              <a:rPr lang="fr-FR" sz="1200" b="0" i="0" kern="1200" dirty="0">
                <a:solidFill>
                  <a:schemeClr val="tx1"/>
                </a:solidFill>
                <a:effectLst/>
                <a:latin typeface="+mn-lt"/>
                <a:ea typeface="+mn-ea"/>
                <a:cs typeface="+mn-cs"/>
              </a:rPr>
              <a:t> poussé peut améliorer significativement les performances de détection, notamment pour les attaques "</a:t>
            </a:r>
            <a:r>
              <a:rPr lang="fr-FR" sz="1200" b="0" i="0" kern="1200" dirty="0" err="1">
                <a:solidFill>
                  <a:schemeClr val="tx1"/>
                </a:solidFill>
                <a:effectLst/>
                <a:latin typeface="+mn-lt"/>
                <a:ea typeface="+mn-ea"/>
                <a:cs typeface="+mn-cs"/>
              </a:rPr>
              <a:t>zero-day</a:t>
            </a:r>
            <a:r>
              <a:rPr lang="fr-FR" sz="1200" b="0" i="0" kern="1200" dirty="0">
                <a:solidFill>
                  <a:schemeClr val="tx1"/>
                </a:solidFill>
                <a:effectLst/>
                <a:latin typeface="+mn-lt"/>
                <a:ea typeface="+mn-ea"/>
                <a:cs typeface="+mn-cs"/>
              </a:rPr>
              <a:t>" (inconnues).</a:t>
            </a:r>
          </a:p>
          <a:p>
            <a:r>
              <a:rPr lang="fr-FR" sz="1200" b="1" i="0" kern="1200" dirty="0">
                <a:solidFill>
                  <a:schemeClr val="tx1"/>
                </a:solidFill>
                <a:effectLst/>
                <a:latin typeface="+mn-lt"/>
                <a:ea typeface="+mn-ea"/>
                <a:cs typeface="+mn-cs"/>
              </a:rPr>
              <a:t>Interprétabilité :</a:t>
            </a:r>
            <a:r>
              <a:rPr lang="fr-FR" sz="1200" b="0" i="0" kern="1200" dirty="0">
                <a:solidFill>
                  <a:schemeClr val="tx1"/>
                </a:solidFill>
                <a:effectLst/>
                <a:latin typeface="+mn-lt"/>
                <a:ea typeface="+mn-ea"/>
                <a:cs typeface="+mn-cs"/>
              </a:rPr>
              <a:t> Des caractéristiques bien définies peuvent rendre les décisions du modèle plus interprétables pour les analystes humains. </a:t>
            </a:r>
          </a:p>
          <a:p>
            <a:r>
              <a:rPr lang="fr-FR" sz="1200" b="0" i="0" kern="1200" dirty="0">
                <a:solidFill>
                  <a:schemeClr val="tx1"/>
                </a:solidFill>
                <a:effectLst/>
                <a:latin typeface="+mn-lt"/>
                <a:ea typeface="+mn-ea"/>
                <a:cs typeface="+mn-cs"/>
              </a:rPr>
              <a:t>Le </a:t>
            </a:r>
            <a:r>
              <a:rPr lang="fr-FR" sz="1200" b="0" i="1" kern="1200" dirty="0" err="1">
                <a:solidFill>
                  <a:schemeClr val="tx1"/>
                </a:solidFill>
                <a:effectLst/>
                <a:latin typeface="+mn-lt"/>
                <a:ea typeface="+mn-ea"/>
                <a:cs typeface="+mn-cs"/>
              </a:rPr>
              <a:t>feature</a:t>
            </a:r>
            <a:r>
              <a:rPr lang="fr-FR" sz="1200" b="0" i="1" kern="1200" dirty="0">
                <a:solidFill>
                  <a:schemeClr val="tx1"/>
                </a:solidFill>
                <a:effectLst/>
                <a:latin typeface="+mn-lt"/>
                <a:ea typeface="+mn-ea"/>
                <a:cs typeface="+mn-cs"/>
              </a:rPr>
              <a:t> engineering</a:t>
            </a:r>
            <a:r>
              <a:rPr lang="fr-FR" sz="1200" b="0" i="0" kern="1200" dirty="0">
                <a:solidFill>
                  <a:schemeClr val="tx1"/>
                </a:solidFill>
                <a:effectLst/>
                <a:latin typeface="+mn-lt"/>
                <a:ea typeface="+mn-ea"/>
                <a:cs typeface="+mn-cs"/>
              </a:rPr>
              <a:t> est donc une étape clé pour rendre les systèmes d'IDS basés sur le </a:t>
            </a:r>
            <a:r>
              <a:rPr lang="fr-FR" sz="1200" b="0" i="1" kern="1200" dirty="0" err="1">
                <a:solidFill>
                  <a:schemeClr val="tx1"/>
                </a:solidFill>
                <a:effectLst/>
                <a:latin typeface="+mn-lt"/>
                <a:ea typeface="+mn-ea"/>
                <a:cs typeface="+mn-cs"/>
              </a:rPr>
              <a:t>deep</a:t>
            </a:r>
            <a:r>
              <a:rPr lang="fr-FR" sz="1200" b="0" i="1" kern="1200" dirty="0">
                <a:solidFill>
                  <a:schemeClr val="tx1"/>
                </a:solidFill>
                <a:effectLst/>
                <a:latin typeface="+mn-lt"/>
                <a:ea typeface="+mn-ea"/>
                <a:cs typeface="+mn-cs"/>
              </a:rPr>
              <a:t> </a:t>
            </a:r>
            <a:r>
              <a:rPr lang="fr-FR" sz="1200" b="0" i="1" kern="1200" dirty="0" err="1">
                <a:solidFill>
                  <a:schemeClr val="tx1"/>
                </a:solidFill>
                <a:effectLst/>
                <a:latin typeface="+mn-lt"/>
                <a:ea typeface="+mn-ea"/>
                <a:cs typeface="+mn-cs"/>
              </a:rPr>
              <a:t>learning</a:t>
            </a:r>
            <a:r>
              <a:rPr lang="fr-FR" sz="1200" b="0" i="0" kern="1200" dirty="0">
                <a:solidFill>
                  <a:schemeClr val="tx1"/>
                </a:solidFill>
                <a:effectLst/>
                <a:latin typeface="+mn-lt"/>
                <a:ea typeface="+mn-ea"/>
                <a:cs typeface="+mn-cs"/>
              </a:rPr>
              <a:t> plus efficaces, précis et adaptés aux scénarios réels. </a:t>
            </a:r>
          </a:p>
          <a:p>
            <a:pPr algn="l"/>
            <a:endParaRPr lang="en-US" dirty="0"/>
          </a:p>
        </p:txBody>
      </p:sp>
      <p:sp>
        <p:nvSpPr>
          <p:cNvPr id="4" name="Espace réservé du numéro de diapositive 3">
            <a:extLst>
              <a:ext uri="{FF2B5EF4-FFF2-40B4-BE49-F238E27FC236}">
                <a16:creationId xmlns:a16="http://schemas.microsoft.com/office/drawing/2014/main" id="{A1C040EC-02C2-569D-418B-47EA2F6A54FC}"/>
              </a:ext>
            </a:extLst>
          </p:cNvPr>
          <p:cNvSpPr>
            <a:spLocks noGrp="1"/>
          </p:cNvSpPr>
          <p:nvPr>
            <p:ph type="sldNum" sz="quarter" idx="5"/>
          </p:nvPr>
        </p:nvSpPr>
        <p:spPr/>
        <p:txBody>
          <a:bodyPr/>
          <a:lstStyle/>
          <a:p>
            <a:fld id="{B4E0A65F-70CE-4C11-9DB6-CADF0E49A1AB}" type="slidenum">
              <a:rPr lang="fr-FR" smtClean="0"/>
              <a:t>18</a:t>
            </a:fld>
            <a:endParaRPr lang="fr-FR"/>
          </a:p>
        </p:txBody>
      </p:sp>
    </p:spTree>
    <p:extLst>
      <p:ext uri="{BB962C8B-B14F-4D97-AF65-F5344CB8AC3E}">
        <p14:creationId xmlns:p14="http://schemas.microsoft.com/office/powerpoint/2010/main" val="4057823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751ED-2BA1-DDDB-0FB5-DEBB5D375AD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FBE803-532D-2568-7B6D-8A98CAF17A2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AE7E514-AC4A-9CC1-6FEE-E485247EDE2B}"/>
              </a:ext>
            </a:extLst>
          </p:cNvPr>
          <p:cNvSpPr>
            <a:spLocks noGrp="1"/>
          </p:cNvSpPr>
          <p:nvPr>
            <p:ph type="body" idx="1"/>
          </p:nvPr>
        </p:nvSpPr>
        <p:spPr/>
        <p:txBody>
          <a:bodyPr/>
          <a:lstStyle/>
          <a:p>
            <a:pPr algn="l">
              <a:buFont typeface="Arial" panose="020B0604020202020204" pitchFamily="34" charset="0"/>
              <a:buChar char="•"/>
            </a:pPr>
            <a:r>
              <a:rPr lang="fr-FR" b="1" i="0" dirty="0">
                <a:solidFill>
                  <a:srgbClr val="1D1D1F"/>
                </a:solidFill>
                <a:effectLst/>
                <a:latin typeface="system-ui"/>
              </a:rPr>
              <a:t>MLP/DNN</a:t>
            </a:r>
            <a:r>
              <a:rPr lang="fr-FR" b="0" i="0" dirty="0">
                <a:solidFill>
                  <a:srgbClr val="1D1D1F"/>
                </a:solidFill>
                <a:effectLst/>
                <a:latin typeface="system-ui"/>
              </a:rPr>
              <a:t> : données tabulaires</a:t>
            </a:r>
          </a:p>
          <a:p>
            <a:pPr algn="l">
              <a:buFont typeface="Arial" panose="020B0604020202020204" pitchFamily="34" charset="0"/>
              <a:buChar char="•"/>
            </a:pPr>
            <a:r>
              <a:rPr lang="fr-FR" b="1" i="0" dirty="0">
                <a:solidFill>
                  <a:srgbClr val="1D1D1F"/>
                </a:solidFill>
                <a:effectLst/>
                <a:latin typeface="system-ui"/>
              </a:rPr>
              <a:t>CNN</a:t>
            </a:r>
            <a:r>
              <a:rPr lang="fr-FR" b="0" i="0" dirty="0">
                <a:solidFill>
                  <a:srgbClr val="1D1D1F"/>
                </a:solidFill>
                <a:effectLst/>
                <a:latin typeface="system-ui"/>
              </a:rPr>
              <a:t> : trafic en matrice (ex. images de flux)</a:t>
            </a:r>
          </a:p>
          <a:p>
            <a:pPr algn="l">
              <a:buFont typeface="Arial" panose="020B0604020202020204" pitchFamily="34" charset="0"/>
              <a:buChar char="•"/>
            </a:pPr>
            <a:r>
              <a:rPr lang="fr-FR" b="1" i="0" dirty="0">
                <a:solidFill>
                  <a:srgbClr val="1D1D1F"/>
                </a:solidFill>
                <a:effectLst/>
                <a:latin typeface="system-ui"/>
              </a:rPr>
              <a:t>LSTM/GRU</a:t>
            </a:r>
            <a:r>
              <a:rPr lang="fr-FR" b="0" i="0" dirty="0">
                <a:solidFill>
                  <a:srgbClr val="1D1D1F"/>
                </a:solidFill>
                <a:effectLst/>
                <a:latin typeface="system-ui"/>
              </a:rPr>
              <a:t> : séquences temporelles</a:t>
            </a:r>
          </a:p>
          <a:p>
            <a:pPr algn="l">
              <a:buFont typeface="Arial" panose="020B0604020202020204" pitchFamily="34" charset="0"/>
              <a:buChar char="•"/>
            </a:pPr>
            <a:r>
              <a:rPr lang="fr-FR" b="1" i="0" dirty="0" err="1">
                <a:solidFill>
                  <a:srgbClr val="1D1D1F"/>
                </a:solidFill>
                <a:effectLst/>
                <a:latin typeface="system-ui"/>
              </a:rPr>
              <a:t>Autoencodeurs</a:t>
            </a:r>
            <a:r>
              <a:rPr lang="fr-FR" b="0" i="0" dirty="0">
                <a:solidFill>
                  <a:srgbClr val="1D1D1F"/>
                </a:solidFill>
                <a:effectLst/>
                <a:latin typeface="system-ui"/>
              </a:rPr>
              <a:t> : détection d’anomalies non supervisée</a:t>
            </a:r>
          </a:p>
          <a:p>
            <a:pPr algn="l"/>
            <a:endParaRPr lang="en-US" dirty="0"/>
          </a:p>
        </p:txBody>
      </p:sp>
      <p:sp>
        <p:nvSpPr>
          <p:cNvPr id="4" name="Espace réservé du numéro de diapositive 3">
            <a:extLst>
              <a:ext uri="{FF2B5EF4-FFF2-40B4-BE49-F238E27FC236}">
                <a16:creationId xmlns:a16="http://schemas.microsoft.com/office/drawing/2014/main" id="{495F97B2-3F0D-3DED-19EF-9B23BC2026C2}"/>
              </a:ext>
            </a:extLst>
          </p:cNvPr>
          <p:cNvSpPr>
            <a:spLocks noGrp="1"/>
          </p:cNvSpPr>
          <p:nvPr>
            <p:ph type="sldNum" sz="quarter" idx="5"/>
          </p:nvPr>
        </p:nvSpPr>
        <p:spPr/>
        <p:txBody>
          <a:bodyPr/>
          <a:lstStyle/>
          <a:p>
            <a:fld id="{B4E0A65F-70CE-4C11-9DB6-CADF0E49A1AB}" type="slidenum">
              <a:rPr lang="fr-FR" smtClean="0"/>
              <a:t>19</a:t>
            </a:fld>
            <a:endParaRPr lang="fr-FR"/>
          </a:p>
        </p:txBody>
      </p:sp>
    </p:spTree>
    <p:extLst>
      <p:ext uri="{BB962C8B-B14F-4D97-AF65-F5344CB8AC3E}">
        <p14:creationId xmlns:p14="http://schemas.microsoft.com/office/powerpoint/2010/main" val="531238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AC0F0-5A00-9126-915A-07C187A2678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5EB84F1-3BB7-885C-545E-BD15BD288B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61F641D-0F83-7FAB-827D-A5C5836838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méthodes supervisées excellent dans la détection précise des attaques connues, tandis que les méthodes non supervisées offrent une meilleure généralisation pour identifier les menaces nouvelles ou imprévues. Une approche hybride, combinant les forces des deux paradigmes, est souvent considérée comme une solution équilibrée pour les scénarios réels de cybersécurité. </a:t>
            </a:r>
          </a:p>
          <a:p>
            <a:pPr algn="l"/>
            <a:endParaRPr lang="en-US" dirty="0"/>
          </a:p>
        </p:txBody>
      </p:sp>
      <p:sp>
        <p:nvSpPr>
          <p:cNvPr id="4" name="Espace réservé du numéro de diapositive 3">
            <a:extLst>
              <a:ext uri="{FF2B5EF4-FFF2-40B4-BE49-F238E27FC236}">
                <a16:creationId xmlns:a16="http://schemas.microsoft.com/office/drawing/2014/main" id="{E5DAFD08-3997-84A8-D322-FDF8D2F8D90A}"/>
              </a:ext>
            </a:extLst>
          </p:cNvPr>
          <p:cNvSpPr>
            <a:spLocks noGrp="1"/>
          </p:cNvSpPr>
          <p:nvPr>
            <p:ph type="sldNum" sz="quarter" idx="5"/>
          </p:nvPr>
        </p:nvSpPr>
        <p:spPr/>
        <p:txBody>
          <a:bodyPr/>
          <a:lstStyle/>
          <a:p>
            <a:fld id="{B4E0A65F-70CE-4C11-9DB6-CADF0E49A1AB}" type="slidenum">
              <a:rPr lang="fr-FR" smtClean="0"/>
              <a:t>20</a:t>
            </a:fld>
            <a:endParaRPr lang="fr-FR"/>
          </a:p>
        </p:txBody>
      </p:sp>
    </p:spTree>
    <p:extLst>
      <p:ext uri="{BB962C8B-B14F-4D97-AF65-F5344CB8AC3E}">
        <p14:creationId xmlns:p14="http://schemas.microsoft.com/office/powerpoint/2010/main" val="155749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DAB25-AF73-33F4-C8F1-77D23EEC68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807F5E-38E5-BB80-2779-C88711DB6D0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4D4A6AF-B82E-4896-481F-B1B3D24AAA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Schéma linéaire : Données → Prétraitement → Modèle → Score</a:t>
            </a:r>
            <a:endParaRPr lang="fr-FR" b="0" i="0" dirty="0">
              <a:solidFill>
                <a:srgbClr val="1D1D1F"/>
              </a:solidFill>
              <a:effectLst/>
              <a:latin typeface="system-ui"/>
            </a:endParaRPr>
          </a:p>
          <a:p>
            <a:pPr algn="l"/>
            <a:endParaRPr lang="en-US" dirty="0"/>
          </a:p>
        </p:txBody>
      </p:sp>
      <p:sp>
        <p:nvSpPr>
          <p:cNvPr id="4" name="Espace réservé du numéro de diapositive 3">
            <a:extLst>
              <a:ext uri="{FF2B5EF4-FFF2-40B4-BE49-F238E27FC236}">
                <a16:creationId xmlns:a16="http://schemas.microsoft.com/office/drawing/2014/main" id="{0545233B-C819-A395-5EEC-7C1F11812573}"/>
              </a:ext>
            </a:extLst>
          </p:cNvPr>
          <p:cNvSpPr>
            <a:spLocks noGrp="1"/>
          </p:cNvSpPr>
          <p:nvPr>
            <p:ph type="sldNum" sz="quarter" idx="5"/>
          </p:nvPr>
        </p:nvSpPr>
        <p:spPr/>
        <p:txBody>
          <a:bodyPr/>
          <a:lstStyle/>
          <a:p>
            <a:fld id="{B4E0A65F-70CE-4C11-9DB6-CADF0E49A1AB}" type="slidenum">
              <a:rPr lang="fr-FR" smtClean="0"/>
              <a:t>21</a:t>
            </a:fld>
            <a:endParaRPr lang="fr-FR"/>
          </a:p>
        </p:txBody>
      </p:sp>
    </p:spTree>
    <p:extLst>
      <p:ext uri="{BB962C8B-B14F-4D97-AF65-F5344CB8AC3E}">
        <p14:creationId xmlns:p14="http://schemas.microsoft.com/office/powerpoint/2010/main" val="331986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4</a:t>
            </a:fld>
            <a:endParaRPr lang="fr-FR"/>
          </a:p>
        </p:txBody>
      </p:sp>
    </p:spTree>
    <p:extLst>
      <p:ext uri="{BB962C8B-B14F-4D97-AF65-F5344CB8AC3E}">
        <p14:creationId xmlns:p14="http://schemas.microsoft.com/office/powerpoint/2010/main" val="1858538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5CFB0-F649-6B8E-5BF5-299D3D6BFE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401885-D26F-0FEC-A63C-3AFC505AA75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74E52FD-B0D0-3CCA-8A04-0AA528395731}"/>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Synthèse pour le Pipeline</a:t>
            </a:r>
          </a:p>
          <a:p>
            <a:r>
              <a:rPr lang="fr-FR" sz="1200" b="0" i="0" kern="1200" dirty="0">
                <a:solidFill>
                  <a:schemeClr val="tx1"/>
                </a:solidFill>
                <a:effectLst/>
                <a:latin typeface="+mn-lt"/>
                <a:ea typeface="+mn-ea"/>
                <a:cs typeface="+mn-cs"/>
              </a:rPr>
              <a:t>Pour un IDS résilient, le pipeline doit intégrer une étape de </a:t>
            </a:r>
            <a:r>
              <a:rPr lang="fr-FR" sz="1200" b="1" i="0" kern="1200" dirty="0">
                <a:solidFill>
                  <a:schemeClr val="tx1"/>
                </a:solidFill>
                <a:effectLst/>
                <a:latin typeface="+mn-lt"/>
                <a:ea typeface="+mn-ea"/>
                <a:cs typeface="+mn-cs"/>
              </a:rPr>
              <a:t>test de robustesse</a:t>
            </a:r>
            <a:r>
              <a:rPr lang="fr-FR" sz="1200" b="0" i="0" kern="1200" dirty="0">
                <a:solidFill>
                  <a:schemeClr val="tx1"/>
                </a:solidFill>
                <a:effectLst/>
                <a:latin typeface="+mn-lt"/>
                <a:ea typeface="+mn-ea"/>
                <a:cs typeface="+mn-cs"/>
              </a:rPr>
              <a:t> après l'entraînement, simulant ces attaques </a:t>
            </a:r>
            <a:r>
              <a:rPr lang="fr-FR" sz="1200" b="0" i="0" kern="1200" dirty="0" err="1">
                <a:solidFill>
                  <a:schemeClr val="tx1"/>
                </a:solidFill>
                <a:effectLst/>
                <a:latin typeface="+mn-lt"/>
                <a:ea typeface="+mn-ea"/>
                <a:cs typeface="+mn-cs"/>
              </a:rPr>
              <a:t>adversariales</a:t>
            </a:r>
            <a:r>
              <a:rPr lang="fr-FR" sz="1200" b="0" i="0" kern="1200" dirty="0">
                <a:solidFill>
                  <a:schemeClr val="tx1"/>
                </a:solidFill>
                <a:effectLst/>
                <a:latin typeface="+mn-lt"/>
                <a:ea typeface="+mn-ea"/>
                <a:cs typeface="+mn-cs"/>
              </a:rPr>
              <a:t> pour valider que la précision reste stable même face à des données manipulées.</a:t>
            </a:r>
          </a:p>
          <a:p>
            <a:pPr algn="l"/>
            <a:endParaRPr lang="en-US" dirty="0"/>
          </a:p>
        </p:txBody>
      </p:sp>
      <p:sp>
        <p:nvSpPr>
          <p:cNvPr id="4" name="Espace réservé du numéro de diapositive 3">
            <a:extLst>
              <a:ext uri="{FF2B5EF4-FFF2-40B4-BE49-F238E27FC236}">
                <a16:creationId xmlns:a16="http://schemas.microsoft.com/office/drawing/2014/main" id="{98A86F7B-8A95-77B8-73D2-9B4C17C31BC2}"/>
              </a:ext>
            </a:extLst>
          </p:cNvPr>
          <p:cNvSpPr>
            <a:spLocks noGrp="1"/>
          </p:cNvSpPr>
          <p:nvPr>
            <p:ph type="sldNum" sz="quarter" idx="5"/>
          </p:nvPr>
        </p:nvSpPr>
        <p:spPr/>
        <p:txBody>
          <a:bodyPr/>
          <a:lstStyle/>
          <a:p>
            <a:fld id="{B4E0A65F-70CE-4C11-9DB6-CADF0E49A1AB}" type="slidenum">
              <a:rPr lang="fr-FR" smtClean="0"/>
              <a:t>22</a:t>
            </a:fld>
            <a:endParaRPr lang="fr-FR"/>
          </a:p>
        </p:txBody>
      </p:sp>
    </p:spTree>
    <p:extLst>
      <p:ext uri="{BB962C8B-B14F-4D97-AF65-F5344CB8AC3E}">
        <p14:creationId xmlns:p14="http://schemas.microsoft.com/office/powerpoint/2010/main" val="2455509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930C-1C83-DDAB-7F6E-1095EBE599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F8E1E5A-824C-108A-1D95-ADA4441455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E5C7775-8706-ED6A-3790-ADDCAFFB57E4}"/>
              </a:ext>
            </a:extLst>
          </p:cNvPr>
          <p:cNvSpPr>
            <a:spLocks noGrp="1"/>
          </p:cNvSpPr>
          <p:nvPr>
            <p:ph type="body" idx="1"/>
          </p:nvPr>
        </p:nvSpPr>
        <p:spPr/>
        <p:txBody>
          <a:bodyPr/>
          <a:lstStyle/>
          <a:p>
            <a:pPr algn="l">
              <a:buFont typeface="Arial" panose="020B0604020202020204" pitchFamily="34" charset="0"/>
              <a:buChar char="•"/>
            </a:pPr>
            <a:r>
              <a:rPr lang="fr-FR" b="0" i="0" dirty="0">
                <a:solidFill>
                  <a:srgbClr val="1D1D1F"/>
                </a:solidFill>
                <a:effectLst/>
                <a:latin typeface="system-ui"/>
              </a:rPr>
              <a:t>Risque de surapprentissage</a:t>
            </a:r>
          </a:p>
          <a:p>
            <a:pPr algn="l">
              <a:buFont typeface="Arial" panose="020B0604020202020204" pitchFamily="34" charset="0"/>
              <a:buChar char="•"/>
            </a:pPr>
            <a:r>
              <a:rPr lang="fr-FR" b="0" i="0" dirty="0">
                <a:solidFill>
                  <a:srgbClr val="1D1D1F"/>
                </a:solidFill>
                <a:effectLst/>
                <a:latin typeface="system-ui"/>
              </a:rPr>
              <a:t>Attaques </a:t>
            </a:r>
            <a:r>
              <a:rPr lang="fr-FR" b="0" i="0" dirty="0" err="1">
                <a:solidFill>
                  <a:srgbClr val="1D1D1F"/>
                </a:solidFill>
                <a:effectLst/>
                <a:latin typeface="system-ui"/>
              </a:rPr>
              <a:t>adversariales</a:t>
            </a:r>
            <a:r>
              <a:rPr lang="fr-FR" b="0" i="0" dirty="0">
                <a:solidFill>
                  <a:srgbClr val="1D1D1F"/>
                </a:solidFill>
                <a:effectLst/>
                <a:latin typeface="system-ui"/>
              </a:rPr>
              <a:t> : perturbations imperceptibles → erreur</a:t>
            </a:r>
          </a:p>
          <a:p>
            <a:pPr algn="l"/>
            <a:endParaRPr lang="en-US" dirty="0"/>
          </a:p>
        </p:txBody>
      </p:sp>
      <p:sp>
        <p:nvSpPr>
          <p:cNvPr id="4" name="Espace réservé du numéro de diapositive 3">
            <a:extLst>
              <a:ext uri="{FF2B5EF4-FFF2-40B4-BE49-F238E27FC236}">
                <a16:creationId xmlns:a16="http://schemas.microsoft.com/office/drawing/2014/main" id="{8BC12EA9-FB5A-7132-A1D2-FF14058530FE}"/>
              </a:ext>
            </a:extLst>
          </p:cNvPr>
          <p:cNvSpPr>
            <a:spLocks noGrp="1"/>
          </p:cNvSpPr>
          <p:nvPr>
            <p:ph type="sldNum" sz="quarter" idx="5"/>
          </p:nvPr>
        </p:nvSpPr>
        <p:spPr/>
        <p:txBody>
          <a:bodyPr/>
          <a:lstStyle/>
          <a:p>
            <a:fld id="{B4E0A65F-70CE-4C11-9DB6-CADF0E49A1AB}" type="slidenum">
              <a:rPr lang="fr-FR" smtClean="0"/>
              <a:t>23</a:t>
            </a:fld>
            <a:endParaRPr lang="fr-FR"/>
          </a:p>
        </p:txBody>
      </p:sp>
    </p:spTree>
    <p:extLst>
      <p:ext uri="{BB962C8B-B14F-4D97-AF65-F5344CB8AC3E}">
        <p14:creationId xmlns:p14="http://schemas.microsoft.com/office/powerpoint/2010/main" val="3357421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A46E3-2907-A013-0104-92B95A03BA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C46AC1-BF9A-0C42-63E6-11C82B902DB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D5A88B-9F97-E044-5E2E-1E8E443A8E96}"/>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1. Probabilités par classe (ex. [0.1, 0.9])</a:t>
            </a:r>
          </a:p>
          <a:p>
            <a:r>
              <a:rPr lang="fr-FR" sz="1200" b="0" i="0" kern="1200" dirty="0">
                <a:solidFill>
                  <a:schemeClr val="tx1"/>
                </a:solidFill>
                <a:effectLst/>
                <a:latin typeface="+mn-lt"/>
                <a:ea typeface="+mn-ea"/>
                <a:cs typeface="+mn-cs"/>
              </a:rPr>
              <a:t>Les modèles de classification profonds standards produisent souvent un score de confiance (via une fonction </a:t>
            </a:r>
            <a:r>
              <a:rPr lang="fr-FR" sz="1200" b="0" i="0" kern="1200" dirty="0" err="1">
                <a:solidFill>
                  <a:schemeClr val="tx1"/>
                </a:solidFill>
                <a:effectLst/>
                <a:latin typeface="+mn-lt"/>
                <a:ea typeface="+mn-ea"/>
                <a:cs typeface="+mn-cs"/>
              </a:rPr>
              <a:t>Softmax</a:t>
            </a:r>
            <a:r>
              <a:rPr lang="fr-FR" sz="1200" b="0" i="0" kern="1200" dirty="0">
                <a:solidFill>
                  <a:schemeClr val="tx1"/>
                </a:solidFill>
                <a:effectLst/>
                <a:latin typeface="+mn-lt"/>
                <a:ea typeface="+mn-ea"/>
                <a:cs typeface="+mn-cs"/>
              </a:rPr>
              <a:t>) pour chaque classe. Par exemple, [0.1, 0.9] pourrait signifier 10 % de probabilité d'être "normal" et 90 % d'être "anormal". </a:t>
            </a:r>
          </a:p>
          <a:p>
            <a:r>
              <a:rPr lang="fr-FR" sz="1200" b="1" i="0" kern="1200" dirty="0">
                <a:solidFill>
                  <a:schemeClr val="tx1"/>
                </a:solidFill>
                <a:effectLst/>
                <a:latin typeface="+mn-lt"/>
                <a:ea typeface="+mn-ea"/>
                <a:cs typeface="+mn-cs"/>
              </a:rPr>
              <a:t>Le problème :</a:t>
            </a:r>
            <a:r>
              <a:rPr lang="fr-FR" sz="1200" b="0" i="0" kern="1200" dirty="0">
                <a:solidFill>
                  <a:schemeClr val="tx1"/>
                </a:solidFill>
                <a:effectLst/>
                <a:latin typeface="+mn-lt"/>
                <a:ea typeface="+mn-ea"/>
                <a:cs typeface="+mn-cs"/>
              </a:rPr>
              <a:t> Ces probabilités sont souvent "</a:t>
            </a:r>
            <a:r>
              <a:rPr lang="fr-FR" sz="1200" b="0" i="0" kern="1200" dirty="0" err="1">
                <a:solidFill>
                  <a:schemeClr val="tx1"/>
                </a:solidFill>
                <a:effectLst/>
                <a:latin typeface="+mn-lt"/>
                <a:ea typeface="+mn-ea"/>
                <a:cs typeface="+mn-cs"/>
              </a:rPr>
              <a:t>surconfiantes</a:t>
            </a:r>
            <a:r>
              <a:rPr lang="fr-FR" sz="1200" b="0" i="0" kern="1200" dirty="0">
                <a:solidFill>
                  <a:schemeClr val="tx1"/>
                </a:solidFill>
                <a:effectLst/>
                <a:latin typeface="+mn-lt"/>
                <a:ea typeface="+mn-ea"/>
                <a:cs typeface="+mn-cs"/>
              </a:rPr>
              <a:t>" (mal calibrées) et ne reflètent pas une véritable mesure de confiance statistique. Un modèle peut être certain à 99 % qu'un événement est une attaque, même s'il s'agit d'une donnée hors distribution (OOD) qu'il n'a jamais vue. </a:t>
            </a:r>
          </a:p>
          <a:p>
            <a:r>
              <a:rPr lang="fr-FR" sz="1200" b="1" i="0" kern="1200" dirty="0">
                <a:solidFill>
                  <a:schemeClr val="tx1"/>
                </a:solidFill>
                <a:effectLst/>
                <a:latin typeface="+mn-lt"/>
                <a:ea typeface="+mn-ea"/>
                <a:cs typeface="+mn-cs"/>
              </a:rPr>
              <a:t>2. Score d'anomalie (</a:t>
            </a:r>
            <a:r>
              <a:rPr lang="fr-FR" sz="1200" b="1" i="0" kern="1200" dirty="0" err="1">
                <a:solidFill>
                  <a:schemeClr val="tx1"/>
                </a:solidFill>
                <a:effectLst/>
                <a:latin typeface="+mn-lt"/>
                <a:ea typeface="+mn-ea"/>
                <a:cs typeface="+mn-cs"/>
              </a:rPr>
              <a:t>autoencodeur</a:t>
            </a:r>
            <a:r>
              <a:rPr lang="fr-FR" sz="1200" b="1" i="0" kern="1200" dirty="0">
                <a:solidFill>
                  <a:schemeClr val="tx1"/>
                </a:solidFill>
                <a:effectLst/>
                <a:latin typeface="+mn-lt"/>
                <a:ea typeface="+mn-ea"/>
                <a:cs typeface="+mn-cs"/>
              </a:rPr>
              <a:t>)</a:t>
            </a:r>
          </a:p>
          <a:p>
            <a:r>
              <a:rPr lang="fr-FR" sz="1200" b="0" i="0" kern="1200" dirty="0">
                <a:solidFill>
                  <a:schemeClr val="tx1"/>
                </a:solidFill>
                <a:effectLst/>
                <a:latin typeface="+mn-lt"/>
                <a:ea typeface="+mn-ea"/>
                <a:cs typeface="+mn-cs"/>
              </a:rPr>
              <a:t>Les </a:t>
            </a:r>
            <a:r>
              <a:rPr lang="fr-FR" sz="1200" b="0" i="0" kern="1200" dirty="0" err="1">
                <a:solidFill>
                  <a:schemeClr val="tx1"/>
                </a:solidFill>
                <a:effectLst/>
                <a:latin typeface="+mn-lt"/>
                <a:ea typeface="+mn-ea"/>
                <a:cs typeface="+mn-cs"/>
              </a:rPr>
              <a:t>autoencodeurs</a:t>
            </a:r>
            <a:r>
              <a:rPr lang="fr-FR" sz="1200" b="0" i="0" kern="1200" dirty="0">
                <a:solidFill>
                  <a:schemeClr val="tx1"/>
                </a:solidFill>
                <a:effectLst/>
                <a:latin typeface="+mn-lt"/>
                <a:ea typeface="+mn-ea"/>
                <a:cs typeface="+mn-cs"/>
              </a:rPr>
              <a:t> (AE) sont très utilisés pour la détection d'anomalies non supervisée. Ils sont entraînés sur des données normales et l'anomalie est mesurée par l'erreur de reconstruction : une erreur élevée indique une déviation par rapport aux motifs normaux. </a:t>
            </a:r>
          </a:p>
          <a:p>
            <a:r>
              <a:rPr lang="fr-FR" sz="1200" b="1" i="0" kern="1200" dirty="0">
                <a:solidFill>
                  <a:schemeClr val="tx1"/>
                </a:solidFill>
                <a:effectLst/>
                <a:latin typeface="+mn-lt"/>
                <a:ea typeface="+mn-ea"/>
                <a:cs typeface="+mn-cs"/>
              </a:rPr>
              <a:t>Le problème :</a:t>
            </a:r>
            <a:r>
              <a:rPr lang="fr-FR" sz="1200" b="0" i="0" kern="1200" dirty="0">
                <a:solidFill>
                  <a:schemeClr val="tx1"/>
                </a:solidFill>
                <a:effectLst/>
                <a:latin typeface="+mn-lt"/>
                <a:ea typeface="+mn-ea"/>
                <a:cs typeface="+mn-cs"/>
              </a:rPr>
              <a:t> Le score d'anomalie est une mesure d'« extranéité » (</a:t>
            </a:r>
            <a:r>
              <a:rPr lang="fr-FR" sz="1200" b="0" i="0" kern="1200" dirty="0" err="1">
                <a:solidFill>
                  <a:schemeClr val="tx1"/>
                </a:solidFill>
                <a:effectLst/>
                <a:latin typeface="+mn-lt"/>
                <a:ea typeface="+mn-ea"/>
                <a:cs typeface="+mn-cs"/>
              </a:rPr>
              <a:t>outlierness</a:t>
            </a:r>
            <a:r>
              <a:rPr lang="fr-FR" sz="1200" b="0" i="0" kern="1200" dirty="0">
                <a:solidFill>
                  <a:schemeClr val="tx1"/>
                </a:solidFill>
                <a:effectLst/>
                <a:latin typeface="+mn-lt"/>
                <a:ea typeface="+mn-ea"/>
                <a:cs typeface="+mn-cs"/>
              </a:rPr>
              <a:t>), mais il ne quantifie pas l'incertitude intrinsèque au modèle ou aux données elles-mêmes, ce qui peut mener à de nombreux faux positifs ou faux négatifs dans des scénarios critiques. </a:t>
            </a:r>
          </a:p>
          <a:p>
            <a:r>
              <a:rPr lang="fr-FR" sz="1200" b="1" i="0" kern="1200" dirty="0">
                <a:solidFill>
                  <a:schemeClr val="tx1"/>
                </a:solidFill>
                <a:effectLst/>
                <a:latin typeface="+mn-lt"/>
                <a:ea typeface="+mn-ea"/>
                <a:cs typeface="+mn-cs"/>
              </a:rPr>
              <a:t>3. Mais... manque de sémantique de l'incertitude</a:t>
            </a:r>
          </a:p>
          <a:p>
            <a:r>
              <a:rPr lang="fr-FR" sz="1200" b="0" i="0" kern="1200" dirty="0">
                <a:solidFill>
                  <a:schemeClr val="tx1"/>
                </a:solidFill>
                <a:effectLst/>
                <a:latin typeface="+mn-lt"/>
                <a:ea typeface="+mn-ea"/>
                <a:cs typeface="+mn-cs"/>
              </a:rPr>
              <a:t>C'est le point central de votre diapositive. Les approches standard échouent à fournir une </a:t>
            </a:r>
            <a:r>
              <a:rPr lang="fr-FR" sz="1200" b="1" i="0" kern="1200" dirty="0">
                <a:solidFill>
                  <a:schemeClr val="tx1"/>
                </a:solidFill>
                <a:effectLst/>
                <a:latin typeface="+mn-lt"/>
                <a:ea typeface="+mn-ea"/>
                <a:cs typeface="+mn-cs"/>
              </a:rPr>
              <a:t>sémantique de l'incertitude</a:t>
            </a:r>
            <a:r>
              <a:rPr lang="fr-FR" sz="1200" b="0" i="0" kern="1200" dirty="0">
                <a:solidFill>
                  <a:schemeClr val="tx1"/>
                </a:solidFill>
                <a:effectLst/>
                <a:latin typeface="+mn-lt"/>
                <a:ea typeface="+mn-ea"/>
                <a:cs typeface="+mn-cs"/>
              </a:rPr>
              <a:t> claire et exploitable par les analystes de sécurité.</a:t>
            </a:r>
          </a:p>
          <a:p>
            <a:r>
              <a:rPr lang="fr-FR" sz="1200" b="0" i="0" kern="1200" dirty="0">
                <a:solidFill>
                  <a:schemeClr val="tx1"/>
                </a:solidFill>
                <a:effectLst/>
                <a:latin typeface="+mn-lt"/>
                <a:ea typeface="+mn-ea"/>
                <a:cs typeface="+mn-cs"/>
              </a:rPr>
              <a:t>Les recherches actuelles en 2026 se concentrent sur la quantification de l'incertitude pour rendre les modèles plus fiables et "dignes de confiance" (</a:t>
            </a:r>
            <a:r>
              <a:rPr lang="fr-FR" sz="1200" b="0" i="1" kern="1200" dirty="0" err="1">
                <a:solidFill>
                  <a:schemeClr val="tx1"/>
                </a:solidFill>
                <a:effectLst/>
                <a:latin typeface="+mn-lt"/>
                <a:ea typeface="+mn-ea"/>
                <a:cs typeface="+mn-cs"/>
              </a:rPr>
              <a:t>trustworthy</a:t>
            </a:r>
            <a:r>
              <a:rPr lang="fr-FR" sz="1200" b="0" i="0" kern="1200" dirty="0">
                <a:solidFill>
                  <a:schemeClr val="tx1"/>
                </a:solidFill>
                <a:effectLst/>
                <a:latin typeface="+mn-lt"/>
                <a:ea typeface="+mn-ea"/>
                <a:cs typeface="+mn-cs"/>
              </a:rPr>
              <a:t>) : </a:t>
            </a:r>
          </a:p>
          <a:p>
            <a:r>
              <a:rPr lang="fr-FR" sz="1200" b="1" i="0" kern="1200" dirty="0">
                <a:solidFill>
                  <a:schemeClr val="tx1"/>
                </a:solidFill>
                <a:effectLst/>
                <a:latin typeface="+mn-lt"/>
                <a:ea typeface="+mn-ea"/>
                <a:cs typeface="+mn-cs"/>
              </a:rPr>
              <a:t>Incertitude Aléatoire (</a:t>
            </a:r>
            <a:r>
              <a:rPr lang="fr-FR" sz="1200" b="1" i="0" kern="1200" dirty="0" err="1">
                <a:solidFill>
                  <a:schemeClr val="tx1"/>
                </a:solidFill>
                <a:effectLst/>
                <a:latin typeface="+mn-lt"/>
                <a:ea typeface="+mn-ea"/>
                <a:cs typeface="+mn-cs"/>
              </a:rPr>
              <a:t>Aleatoric</a:t>
            </a:r>
            <a:r>
              <a:rPr lang="fr-FR" sz="1200" b="1" i="0" kern="1200" dirty="0">
                <a:solidFill>
                  <a:schemeClr val="tx1"/>
                </a:solidFill>
                <a:effectLst/>
                <a:latin typeface="+mn-lt"/>
                <a:ea typeface="+mn-ea"/>
                <a:cs typeface="+mn-cs"/>
              </a:rPr>
              <a:t> </a:t>
            </a:r>
            <a:r>
              <a:rPr lang="fr-FR" sz="1200" b="1" i="0" kern="1200" dirty="0" err="1">
                <a:solidFill>
                  <a:schemeClr val="tx1"/>
                </a:solidFill>
                <a:effectLst/>
                <a:latin typeface="+mn-lt"/>
                <a:ea typeface="+mn-ea"/>
                <a:cs typeface="+mn-cs"/>
              </a:rPr>
              <a:t>Uncertainty</a:t>
            </a:r>
            <a:r>
              <a:rPr lang="fr-FR" sz="1200" b="1" i="0"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 Provient du bruit inhérent aux données elles-mêmes (erreurs de capteurs, perte de paquets). Elle ne peut pas être réduite avec plus de données.</a:t>
            </a:r>
          </a:p>
          <a:p>
            <a:r>
              <a:rPr lang="fr-FR" sz="1200" b="1" i="0" kern="1200" dirty="0">
                <a:solidFill>
                  <a:schemeClr val="tx1"/>
                </a:solidFill>
                <a:effectLst/>
                <a:latin typeface="+mn-lt"/>
                <a:ea typeface="+mn-ea"/>
                <a:cs typeface="+mn-cs"/>
              </a:rPr>
              <a:t>Incertitude Épistémique (</a:t>
            </a:r>
            <a:r>
              <a:rPr lang="fr-FR" sz="1200" b="1" i="0" kern="1200" dirty="0" err="1">
                <a:solidFill>
                  <a:schemeClr val="tx1"/>
                </a:solidFill>
                <a:effectLst/>
                <a:latin typeface="+mn-lt"/>
                <a:ea typeface="+mn-ea"/>
                <a:cs typeface="+mn-cs"/>
              </a:rPr>
              <a:t>Epistemic</a:t>
            </a:r>
            <a:r>
              <a:rPr lang="fr-FR" sz="1200" b="1" i="0" kern="1200" dirty="0">
                <a:solidFill>
                  <a:schemeClr val="tx1"/>
                </a:solidFill>
                <a:effectLst/>
                <a:latin typeface="+mn-lt"/>
                <a:ea typeface="+mn-ea"/>
                <a:cs typeface="+mn-cs"/>
              </a:rPr>
              <a:t> </a:t>
            </a:r>
            <a:r>
              <a:rPr lang="fr-FR" sz="1200" b="1" i="0" kern="1200" dirty="0" err="1">
                <a:solidFill>
                  <a:schemeClr val="tx1"/>
                </a:solidFill>
                <a:effectLst/>
                <a:latin typeface="+mn-lt"/>
                <a:ea typeface="+mn-ea"/>
                <a:cs typeface="+mn-cs"/>
              </a:rPr>
              <a:t>Uncertainty</a:t>
            </a:r>
            <a:r>
              <a:rPr lang="fr-FR" sz="1200" b="1" i="0"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 Reflète le manque de connaissance ou de confiance du modèle dû à un entraînement insuffisant ou à des données OOD. Elle peut être réduite en ajoutant des données d'entraînement pertinentes. </a:t>
            </a:r>
          </a:p>
          <a:p>
            <a:r>
              <a:rPr lang="fr-FR" sz="1200" b="0" i="0" kern="1200" dirty="0">
                <a:solidFill>
                  <a:schemeClr val="tx1"/>
                </a:solidFill>
                <a:effectLst/>
                <a:latin typeface="+mn-lt"/>
                <a:ea typeface="+mn-ea"/>
                <a:cs typeface="+mn-cs"/>
              </a:rPr>
              <a:t>Les méthodes modernes utilisent des techniques comme les </a:t>
            </a:r>
            <a:r>
              <a:rPr lang="fr-FR" sz="1200" b="1" i="0" kern="1200" dirty="0">
                <a:solidFill>
                  <a:schemeClr val="tx1"/>
                </a:solidFill>
                <a:effectLst/>
                <a:latin typeface="+mn-lt"/>
                <a:ea typeface="+mn-ea"/>
                <a:cs typeface="+mn-cs"/>
              </a:rPr>
              <a:t>réseaux neuronaux bayésiens (BNN)</a:t>
            </a:r>
            <a:r>
              <a:rPr lang="fr-FR" sz="1200" b="0" i="0" kern="1200" dirty="0">
                <a:solidFill>
                  <a:schemeClr val="tx1"/>
                </a:solidFill>
                <a:effectLst/>
                <a:latin typeface="+mn-lt"/>
                <a:ea typeface="+mn-ea"/>
                <a:cs typeface="+mn-cs"/>
              </a:rPr>
              <a:t>, le </a:t>
            </a:r>
            <a:r>
              <a:rPr lang="fr-FR" sz="1200" b="1" i="0" kern="1200" dirty="0">
                <a:solidFill>
                  <a:schemeClr val="tx1"/>
                </a:solidFill>
                <a:effectLst/>
                <a:latin typeface="+mn-lt"/>
                <a:ea typeface="+mn-ea"/>
                <a:cs typeface="+mn-cs"/>
              </a:rPr>
              <a:t>Monte Carlo Dropout (MC Dropout)</a:t>
            </a:r>
            <a:r>
              <a:rPr lang="fr-FR" sz="1200" b="0" i="0" kern="1200" dirty="0">
                <a:solidFill>
                  <a:schemeClr val="tx1"/>
                </a:solidFill>
                <a:effectLst/>
                <a:latin typeface="+mn-lt"/>
                <a:ea typeface="+mn-ea"/>
                <a:cs typeface="+mn-cs"/>
              </a:rPr>
              <a:t>, ou les </a:t>
            </a:r>
            <a:r>
              <a:rPr lang="fr-FR" sz="1200" b="1" i="0" kern="1200" dirty="0">
                <a:solidFill>
                  <a:schemeClr val="tx1"/>
                </a:solidFill>
                <a:effectLst/>
                <a:latin typeface="+mn-lt"/>
                <a:ea typeface="+mn-ea"/>
                <a:cs typeface="+mn-cs"/>
              </a:rPr>
              <a:t>ensembles profonds (Deep Ensembles)</a:t>
            </a:r>
            <a:r>
              <a:rPr lang="fr-FR" sz="1200" b="0" i="0" kern="1200" dirty="0">
                <a:solidFill>
                  <a:schemeClr val="tx1"/>
                </a:solidFill>
                <a:effectLst/>
                <a:latin typeface="+mn-lt"/>
                <a:ea typeface="+mn-ea"/>
                <a:cs typeface="+mn-cs"/>
              </a:rPr>
              <a:t> pour décomposer et quantifier ces deux types d'incertitude, offrant ainsi une meilleure compréhension de la fiabilité des prédictions</a:t>
            </a:r>
          </a:p>
          <a:p>
            <a:pPr algn="l"/>
            <a:endParaRPr lang="en-US" dirty="0"/>
          </a:p>
        </p:txBody>
      </p:sp>
      <p:sp>
        <p:nvSpPr>
          <p:cNvPr id="4" name="Espace réservé du numéro de diapositive 3">
            <a:extLst>
              <a:ext uri="{FF2B5EF4-FFF2-40B4-BE49-F238E27FC236}">
                <a16:creationId xmlns:a16="http://schemas.microsoft.com/office/drawing/2014/main" id="{8FF6D831-89DF-3C9A-ED1E-BE5E42DE3D52}"/>
              </a:ext>
            </a:extLst>
          </p:cNvPr>
          <p:cNvSpPr>
            <a:spLocks noGrp="1"/>
          </p:cNvSpPr>
          <p:nvPr>
            <p:ph type="sldNum" sz="quarter" idx="5"/>
          </p:nvPr>
        </p:nvSpPr>
        <p:spPr/>
        <p:txBody>
          <a:bodyPr/>
          <a:lstStyle/>
          <a:p>
            <a:fld id="{B4E0A65F-70CE-4C11-9DB6-CADF0E49A1AB}" type="slidenum">
              <a:rPr lang="fr-FR" smtClean="0"/>
              <a:t>24</a:t>
            </a:fld>
            <a:endParaRPr lang="fr-FR"/>
          </a:p>
        </p:txBody>
      </p:sp>
    </p:spTree>
    <p:extLst>
      <p:ext uri="{BB962C8B-B14F-4D97-AF65-F5344CB8AC3E}">
        <p14:creationId xmlns:p14="http://schemas.microsoft.com/office/powerpoint/2010/main" val="2948018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12DD-7287-D769-E655-F5A5157B0F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A1CD692-48E2-C015-F2D1-712CCFC20A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938B12C-B4A0-6331-9C5C-0C523393BF31}"/>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014D7546-C294-7352-C498-E64308970E12}"/>
              </a:ext>
            </a:extLst>
          </p:cNvPr>
          <p:cNvSpPr>
            <a:spLocks noGrp="1"/>
          </p:cNvSpPr>
          <p:nvPr>
            <p:ph type="sldNum" sz="quarter" idx="5"/>
          </p:nvPr>
        </p:nvSpPr>
        <p:spPr/>
        <p:txBody>
          <a:bodyPr/>
          <a:lstStyle/>
          <a:p>
            <a:fld id="{B4E0A65F-70CE-4C11-9DB6-CADF0E49A1AB}" type="slidenum">
              <a:rPr lang="fr-FR" smtClean="0"/>
              <a:t>25</a:t>
            </a:fld>
            <a:endParaRPr lang="fr-FR"/>
          </a:p>
        </p:txBody>
      </p:sp>
    </p:spTree>
    <p:extLst>
      <p:ext uri="{BB962C8B-B14F-4D97-AF65-F5344CB8AC3E}">
        <p14:creationId xmlns:p14="http://schemas.microsoft.com/office/powerpoint/2010/main" val="676158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FD424-AAD2-7320-9D52-4BDEE7F1D9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328E77-D75F-BFF2-63FB-D2783881F9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22D532-D703-D31D-7805-23381EA879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ial" panose="020B0604020202020204" pitchFamily="34" charset="0"/>
                <a:cs typeface="Arial" panose="020B0604020202020204" pitchFamily="34" charset="0"/>
              </a:rPr>
              <a:t>La théorie DS bonne alternative pour traiter l’incertitude dans les applications omniprésentes sensibles au contexte.</a:t>
            </a:r>
          </a:p>
          <a:p>
            <a:pPr algn="l"/>
            <a:endParaRPr lang="en-US" dirty="0"/>
          </a:p>
        </p:txBody>
      </p:sp>
      <p:sp>
        <p:nvSpPr>
          <p:cNvPr id="4" name="Espace réservé du numéro de diapositive 3">
            <a:extLst>
              <a:ext uri="{FF2B5EF4-FFF2-40B4-BE49-F238E27FC236}">
                <a16:creationId xmlns:a16="http://schemas.microsoft.com/office/drawing/2014/main" id="{AC0B4F17-27A0-E6CF-D1E9-8B4505F38A2B}"/>
              </a:ext>
            </a:extLst>
          </p:cNvPr>
          <p:cNvSpPr>
            <a:spLocks noGrp="1"/>
          </p:cNvSpPr>
          <p:nvPr>
            <p:ph type="sldNum" sz="quarter" idx="5"/>
          </p:nvPr>
        </p:nvSpPr>
        <p:spPr/>
        <p:txBody>
          <a:bodyPr/>
          <a:lstStyle/>
          <a:p>
            <a:fld id="{B4E0A65F-70CE-4C11-9DB6-CADF0E49A1AB}" type="slidenum">
              <a:rPr lang="fr-FR" smtClean="0"/>
              <a:t>26</a:t>
            </a:fld>
            <a:endParaRPr lang="fr-FR"/>
          </a:p>
        </p:txBody>
      </p:sp>
    </p:spTree>
    <p:extLst>
      <p:ext uri="{BB962C8B-B14F-4D97-AF65-F5344CB8AC3E}">
        <p14:creationId xmlns:p14="http://schemas.microsoft.com/office/powerpoint/2010/main" val="1622766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88A9-E732-9621-EFFB-746B29C231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357748-C87E-9D27-60A2-06FC9FD7035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722606E-6C6F-52FC-E992-508A90727341}"/>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0D46845F-B696-B530-033B-D6E42AD4E1F7}"/>
              </a:ext>
            </a:extLst>
          </p:cNvPr>
          <p:cNvSpPr>
            <a:spLocks noGrp="1"/>
          </p:cNvSpPr>
          <p:nvPr>
            <p:ph type="sldNum" sz="quarter" idx="5"/>
          </p:nvPr>
        </p:nvSpPr>
        <p:spPr/>
        <p:txBody>
          <a:bodyPr/>
          <a:lstStyle/>
          <a:p>
            <a:fld id="{B4E0A65F-70CE-4C11-9DB6-CADF0E49A1AB}" type="slidenum">
              <a:rPr lang="fr-FR" smtClean="0"/>
              <a:t>27</a:t>
            </a:fld>
            <a:endParaRPr lang="fr-FR"/>
          </a:p>
        </p:txBody>
      </p:sp>
    </p:spTree>
    <p:extLst>
      <p:ext uri="{BB962C8B-B14F-4D97-AF65-F5344CB8AC3E}">
        <p14:creationId xmlns:p14="http://schemas.microsoft.com/office/powerpoint/2010/main" val="3783078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3BC75-2CED-4FB3-DEEF-F789783FD7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E3DF399-BD52-C151-40BF-CFDDFCA4328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6CCB951-B3BB-2057-F8D6-683DA3A102C5}"/>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3924AB23-D34D-687E-FE2E-D70C634B366D}"/>
              </a:ext>
            </a:extLst>
          </p:cNvPr>
          <p:cNvSpPr>
            <a:spLocks noGrp="1"/>
          </p:cNvSpPr>
          <p:nvPr>
            <p:ph type="sldNum" sz="quarter" idx="5"/>
          </p:nvPr>
        </p:nvSpPr>
        <p:spPr/>
        <p:txBody>
          <a:bodyPr/>
          <a:lstStyle/>
          <a:p>
            <a:fld id="{B4E0A65F-70CE-4C11-9DB6-CADF0E49A1AB}" type="slidenum">
              <a:rPr lang="fr-FR" smtClean="0"/>
              <a:t>28</a:t>
            </a:fld>
            <a:endParaRPr lang="fr-FR"/>
          </a:p>
        </p:txBody>
      </p:sp>
    </p:spTree>
    <p:extLst>
      <p:ext uri="{BB962C8B-B14F-4D97-AF65-F5344CB8AC3E}">
        <p14:creationId xmlns:p14="http://schemas.microsoft.com/office/powerpoint/2010/main" val="725523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C22C3-B974-6A03-76E8-4714E54765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C944DB-DD81-CEB8-1931-D513D9C3A61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CA1620-94F4-2124-7B9B-AD68B4FC9BE7}"/>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74C50A62-88C9-1B3D-DD00-813B42D46712}"/>
              </a:ext>
            </a:extLst>
          </p:cNvPr>
          <p:cNvSpPr>
            <a:spLocks noGrp="1"/>
          </p:cNvSpPr>
          <p:nvPr>
            <p:ph type="sldNum" sz="quarter" idx="5"/>
          </p:nvPr>
        </p:nvSpPr>
        <p:spPr/>
        <p:txBody>
          <a:bodyPr/>
          <a:lstStyle/>
          <a:p>
            <a:fld id="{B4E0A65F-70CE-4C11-9DB6-CADF0E49A1AB}" type="slidenum">
              <a:rPr lang="fr-FR" smtClean="0"/>
              <a:t>29</a:t>
            </a:fld>
            <a:endParaRPr lang="fr-FR"/>
          </a:p>
        </p:txBody>
      </p:sp>
    </p:spTree>
    <p:extLst>
      <p:ext uri="{BB962C8B-B14F-4D97-AF65-F5344CB8AC3E}">
        <p14:creationId xmlns:p14="http://schemas.microsoft.com/office/powerpoint/2010/main" val="3795100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6F824-380B-988E-B0E7-655E7E484C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9BC762-36D4-CFBF-E52C-1737C203D5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6A4CCCE-FC21-2651-EDEF-EBEB407C41CD}"/>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6CD71379-EC02-153A-74AE-D80A49EB09B0}"/>
              </a:ext>
            </a:extLst>
          </p:cNvPr>
          <p:cNvSpPr>
            <a:spLocks noGrp="1"/>
          </p:cNvSpPr>
          <p:nvPr>
            <p:ph type="sldNum" sz="quarter" idx="5"/>
          </p:nvPr>
        </p:nvSpPr>
        <p:spPr/>
        <p:txBody>
          <a:bodyPr/>
          <a:lstStyle/>
          <a:p>
            <a:fld id="{B4E0A65F-70CE-4C11-9DB6-CADF0E49A1AB}" type="slidenum">
              <a:rPr lang="fr-FR" smtClean="0"/>
              <a:t>30</a:t>
            </a:fld>
            <a:endParaRPr lang="fr-FR"/>
          </a:p>
        </p:txBody>
      </p:sp>
    </p:spTree>
    <p:extLst>
      <p:ext uri="{BB962C8B-B14F-4D97-AF65-F5344CB8AC3E}">
        <p14:creationId xmlns:p14="http://schemas.microsoft.com/office/powerpoint/2010/main" val="1589067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F687D-AD15-0294-733C-2A5F73D862F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957E4A-7F1B-30AA-A5E6-221D40575F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FEA052E-2121-3BDC-1754-F7D8382D2AF6}"/>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Modèle DL (réseau)</a:t>
            </a:r>
          </a:p>
          <a:p>
            <a:r>
              <a:rPr lang="fr-FR" sz="1200" b="0" i="0" kern="1200" dirty="0">
                <a:solidFill>
                  <a:schemeClr val="tx1"/>
                </a:solidFill>
                <a:effectLst/>
                <a:latin typeface="+mn-lt"/>
                <a:ea typeface="+mn-ea"/>
                <a:cs typeface="+mn-cs"/>
              </a:rPr>
              <a:t>L'utilisation de modèles de </a:t>
            </a:r>
            <a:r>
              <a:rPr lang="fr-FR" sz="1200" b="1" i="0" kern="1200" dirty="0">
                <a:solidFill>
                  <a:schemeClr val="tx1"/>
                </a:solidFill>
                <a:effectLst/>
                <a:latin typeface="+mn-lt"/>
                <a:ea typeface="+mn-ea"/>
                <a:cs typeface="+mn-cs"/>
              </a:rPr>
              <a:t>Deep Learning</a:t>
            </a:r>
            <a:r>
              <a:rPr lang="fr-FR" sz="1200" b="0" i="0" kern="1200" dirty="0">
                <a:solidFill>
                  <a:schemeClr val="tx1"/>
                </a:solidFill>
                <a:effectLst/>
                <a:latin typeface="+mn-lt"/>
                <a:ea typeface="+mn-ea"/>
                <a:cs typeface="+mn-cs"/>
              </a:rPr>
              <a:t> (DL) au niveau du réseau permet l'analyse automatique du trafic pour identifier des anomalies et des comportements suspects sans s'appuyer sur des signatures statiques connues. Ces modèles excellent dans la détection des menaces "</a:t>
            </a:r>
            <a:r>
              <a:rPr lang="fr-FR" sz="1200" b="0" i="0" kern="1200" dirty="0" err="1">
                <a:solidFill>
                  <a:schemeClr val="tx1"/>
                </a:solidFill>
                <a:effectLst/>
                <a:latin typeface="+mn-lt"/>
                <a:ea typeface="+mn-ea"/>
                <a:cs typeface="+mn-cs"/>
              </a:rPr>
              <a:t>zero-day</a:t>
            </a:r>
            <a:r>
              <a:rPr lang="fr-FR" sz="1200" b="0" i="0" kern="1200" dirty="0">
                <a:solidFill>
                  <a:schemeClr val="tx1"/>
                </a:solidFill>
                <a:effectLst/>
                <a:latin typeface="+mn-lt"/>
                <a:ea typeface="+mn-ea"/>
                <a:cs typeface="+mn-cs"/>
              </a:rPr>
              <a:t>" basées sur le comportement (IOA - </a:t>
            </a:r>
            <a:r>
              <a:rPr lang="fr-FR" sz="1200" b="0" i="0" kern="1200" dirty="0" err="1">
                <a:solidFill>
                  <a:schemeClr val="tx1"/>
                </a:solidFill>
                <a:effectLst/>
                <a:latin typeface="+mn-lt"/>
                <a:ea typeface="+mn-ea"/>
                <a:cs typeface="+mn-cs"/>
              </a:rPr>
              <a:t>Indicators</a:t>
            </a:r>
            <a:r>
              <a:rPr lang="fr-FR" sz="1200" b="0" i="0" kern="1200" dirty="0">
                <a:solidFill>
                  <a:schemeClr val="tx1"/>
                </a:solidFill>
                <a:effectLst/>
                <a:latin typeface="+mn-lt"/>
                <a:ea typeface="+mn-ea"/>
                <a:cs typeface="+mn-cs"/>
              </a:rPr>
              <a:t> of Attack). </a:t>
            </a:r>
          </a:p>
          <a:p>
            <a:r>
              <a:rPr lang="fr-FR" sz="1200" b="1" i="0" kern="1200" dirty="0">
                <a:solidFill>
                  <a:schemeClr val="tx1"/>
                </a:solidFill>
                <a:effectLst/>
                <a:latin typeface="+mn-lt"/>
                <a:ea typeface="+mn-ea"/>
                <a:cs typeface="+mn-cs"/>
              </a:rPr>
              <a:t>Modèle hôte (EDR)</a:t>
            </a:r>
          </a:p>
          <a:p>
            <a:r>
              <a:rPr lang="fr-FR" sz="1200" b="0" i="0" kern="1200" dirty="0">
                <a:solidFill>
                  <a:schemeClr val="tx1"/>
                </a:solidFill>
                <a:effectLst/>
                <a:latin typeface="+mn-lt"/>
                <a:ea typeface="+mn-ea"/>
                <a:cs typeface="+mn-cs"/>
              </a:rPr>
              <a:t>Un modèle au niveau de l'hôte, généralement via des solutions </a:t>
            </a:r>
            <a:r>
              <a:rPr lang="fr-FR" sz="1200" b="1" i="0" kern="1200" dirty="0">
                <a:solidFill>
                  <a:schemeClr val="tx1"/>
                </a:solidFill>
                <a:effectLst/>
                <a:latin typeface="+mn-lt"/>
                <a:ea typeface="+mn-ea"/>
                <a:cs typeface="+mn-cs"/>
              </a:rPr>
              <a:t>EDR</a:t>
            </a:r>
            <a:r>
              <a:rPr lang="fr-FR" sz="1200" b="0" i="0" kern="1200" dirty="0">
                <a:solidFill>
                  <a:schemeClr val="tx1"/>
                </a:solidFill>
                <a:effectLst/>
                <a:latin typeface="+mn-lt"/>
                <a:ea typeface="+mn-ea"/>
                <a:cs typeface="+mn-cs"/>
              </a:rPr>
              <a:t> (Endpoint </a:t>
            </a:r>
            <a:r>
              <a:rPr lang="fr-FR" sz="1200" b="0" i="0" kern="1200" dirty="0" err="1">
                <a:solidFill>
                  <a:schemeClr val="tx1"/>
                </a:solidFill>
                <a:effectLst/>
                <a:latin typeface="+mn-lt"/>
                <a:ea typeface="+mn-ea"/>
                <a:cs typeface="+mn-cs"/>
              </a:rPr>
              <a:t>Detection</a:t>
            </a:r>
            <a:r>
              <a:rPr lang="fr-FR" sz="1200" b="0" i="0" kern="1200" dirty="0">
                <a:solidFill>
                  <a:schemeClr val="tx1"/>
                </a:solidFill>
                <a:effectLst/>
                <a:latin typeface="+mn-lt"/>
                <a:ea typeface="+mn-ea"/>
                <a:cs typeface="+mn-cs"/>
              </a:rPr>
              <a:t> and </a:t>
            </a:r>
            <a:r>
              <a:rPr lang="fr-FR" sz="1200" b="0" i="0" kern="1200" dirty="0" err="1">
                <a:solidFill>
                  <a:schemeClr val="tx1"/>
                </a:solidFill>
                <a:effectLst/>
                <a:latin typeface="+mn-lt"/>
                <a:ea typeface="+mn-ea"/>
                <a:cs typeface="+mn-cs"/>
              </a:rPr>
              <a:t>Response</a:t>
            </a:r>
            <a:r>
              <a:rPr lang="fr-FR" sz="1200" b="0" i="0" kern="1200" dirty="0">
                <a:solidFill>
                  <a:schemeClr val="tx1"/>
                </a:solidFill>
                <a:effectLst/>
                <a:latin typeface="+mn-lt"/>
                <a:ea typeface="+mn-ea"/>
                <a:cs typeface="+mn-cs"/>
              </a:rPr>
              <a:t>), se concentre sur l'activité interne d'un appareil spécifique. Cela inclut la surveillance des processus en cours d'exécution, des modifications du registre, et de l'activité des comptes d'utilisateurs pour détecter les signes d'un compromis (IOC - </a:t>
            </a:r>
            <a:r>
              <a:rPr lang="fr-FR" sz="1200" b="0" i="0" kern="1200" dirty="0" err="1">
                <a:solidFill>
                  <a:schemeClr val="tx1"/>
                </a:solidFill>
                <a:effectLst/>
                <a:latin typeface="+mn-lt"/>
                <a:ea typeface="+mn-ea"/>
                <a:cs typeface="+mn-cs"/>
              </a:rPr>
              <a:t>Indicators</a:t>
            </a:r>
            <a:r>
              <a:rPr lang="fr-FR" sz="1200" b="0" i="0" kern="1200" dirty="0">
                <a:solidFill>
                  <a:schemeClr val="tx1"/>
                </a:solidFill>
                <a:effectLst/>
                <a:latin typeface="+mn-lt"/>
                <a:ea typeface="+mn-ea"/>
                <a:cs typeface="+mn-cs"/>
              </a:rPr>
              <a:t> of Compromise). </a:t>
            </a:r>
          </a:p>
          <a:p>
            <a:r>
              <a:rPr lang="fr-FR" sz="1200" b="1" i="0" kern="1200" dirty="0" err="1">
                <a:solidFill>
                  <a:schemeClr val="tx1"/>
                </a:solidFill>
                <a:effectLst/>
                <a:latin typeface="+mn-lt"/>
                <a:ea typeface="+mn-ea"/>
                <a:cs typeface="+mn-cs"/>
              </a:rPr>
              <a:t>Threat</a:t>
            </a:r>
            <a:r>
              <a:rPr lang="fr-FR" sz="1200" b="1" i="0" kern="1200" dirty="0">
                <a:solidFill>
                  <a:schemeClr val="tx1"/>
                </a:solidFill>
                <a:effectLst/>
                <a:latin typeface="+mn-lt"/>
                <a:ea typeface="+mn-ea"/>
                <a:cs typeface="+mn-cs"/>
              </a:rPr>
              <a:t> Intelligence (</a:t>
            </a:r>
            <a:r>
              <a:rPr lang="fr-FR" sz="1200" b="1" i="0" kern="1200" dirty="0" err="1">
                <a:solidFill>
                  <a:schemeClr val="tx1"/>
                </a:solidFill>
                <a:effectLst/>
                <a:latin typeface="+mn-lt"/>
                <a:ea typeface="+mn-ea"/>
                <a:cs typeface="+mn-cs"/>
              </a:rPr>
              <a:t>feeds</a:t>
            </a:r>
            <a:r>
              <a:rPr lang="fr-FR" sz="1200" b="1" i="0" kern="1200" dirty="0">
                <a:solidFill>
                  <a:schemeClr val="tx1"/>
                </a:solidFill>
                <a:effectLst/>
                <a:latin typeface="+mn-lt"/>
                <a:ea typeface="+mn-ea"/>
                <a:cs typeface="+mn-cs"/>
              </a:rPr>
              <a:t> IOC)</a:t>
            </a:r>
          </a:p>
          <a:p>
            <a:r>
              <a:rPr lang="fr-FR" sz="1200" b="0" i="0" kern="1200" dirty="0">
                <a:solidFill>
                  <a:schemeClr val="tx1"/>
                </a:solidFill>
                <a:effectLst/>
                <a:latin typeface="+mn-lt"/>
                <a:ea typeface="+mn-ea"/>
                <a:cs typeface="+mn-cs"/>
              </a:rPr>
              <a:t>L'intégration de </a:t>
            </a:r>
            <a:r>
              <a:rPr lang="fr-FR" sz="1200" b="1" i="0" kern="1200" dirty="0" err="1">
                <a:solidFill>
                  <a:schemeClr val="tx1"/>
                </a:solidFill>
                <a:effectLst/>
                <a:latin typeface="+mn-lt"/>
                <a:ea typeface="+mn-ea"/>
                <a:cs typeface="+mn-cs"/>
              </a:rPr>
              <a:t>Threat</a:t>
            </a:r>
            <a:r>
              <a:rPr lang="fr-FR" sz="1200" b="1" i="0" kern="1200" dirty="0">
                <a:solidFill>
                  <a:schemeClr val="tx1"/>
                </a:solidFill>
                <a:effectLst/>
                <a:latin typeface="+mn-lt"/>
                <a:ea typeface="+mn-ea"/>
                <a:cs typeface="+mn-cs"/>
              </a:rPr>
              <a:t> Intelligence</a:t>
            </a:r>
            <a:r>
              <a:rPr lang="fr-FR" sz="1200" b="0" i="0" kern="1200" dirty="0">
                <a:solidFill>
                  <a:schemeClr val="tx1"/>
                </a:solidFill>
                <a:effectLst/>
                <a:latin typeface="+mn-lt"/>
                <a:ea typeface="+mn-ea"/>
                <a:cs typeface="+mn-cs"/>
              </a:rPr>
              <a:t> (renseignements sur les menaces) via des </a:t>
            </a:r>
            <a:r>
              <a:rPr lang="fr-FR" sz="1200" b="0" i="1" kern="1200" dirty="0" err="1">
                <a:solidFill>
                  <a:schemeClr val="tx1"/>
                </a:solidFill>
                <a:effectLst/>
                <a:latin typeface="+mn-lt"/>
                <a:ea typeface="+mn-ea"/>
                <a:cs typeface="+mn-cs"/>
              </a:rPr>
              <a:t>feeds</a:t>
            </a:r>
            <a:r>
              <a:rPr lang="fr-FR" sz="1200" b="0" i="0" kern="1200" dirty="0">
                <a:solidFill>
                  <a:schemeClr val="tx1"/>
                </a:solidFill>
                <a:effectLst/>
                <a:latin typeface="+mn-lt"/>
                <a:ea typeface="+mn-ea"/>
                <a:cs typeface="+mn-cs"/>
              </a:rPr>
              <a:t> (flux de données) fournit une liste constamment mise à jour d'</a:t>
            </a:r>
            <a:r>
              <a:rPr lang="fr-FR" sz="1200" b="1" i="0" kern="1200" dirty="0">
                <a:solidFill>
                  <a:schemeClr val="tx1"/>
                </a:solidFill>
                <a:effectLst/>
                <a:latin typeface="+mn-lt"/>
                <a:ea typeface="+mn-ea"/>
                <a:cs typeface="+mn-cs"/>
              </a:rPr>
              <a:t>IOC</a:t>
            </a:r>
            <a:r>
              <a:rPr lang="fr-FR" sz="1200" b="0" i="0" kern="1200" dirty="0">
                <a:solidFill>
                  <a:schemeClr val="tx1"/>
                </a:solidFill>
                <a:effectLst/>
                <a:latin typeface="+mn-lt"/>
                <a:ea typeface="+mn-ea"/>
                <a:cs typeface="+mn-cs"/>
              </a:rPr>
              <a:t> connus publiquement (adresses IP malveillantes, hachages de fichiers malveillants, noms de domaine de C2). Ces flux aident à détecter rapidement les menaces déjà identifiées ailleurs dans le monde. </a:t>
            </a:r>
          </a:p>
          <a:p>
            <a:r>
              <a:rPr lang="fr-FR" sz="1200" b="1" i="0" kern="1200" dirty="0">
                <a:solidFill>
                  <a:schemeClr val="tx1"/>
                </a:solidFill>
                <a:effectLst/>
                <a:latin typeface="+mn-lt"/>
                <a:ea typeface="+mn-ea"/>
                <a:cs typeface="+mn-cs"/>
              </a:rPr>
              <a:t>Règles métier (ex. "accès SSH à 3h du matin")</a:t>
            </a:r>
          </a:p>
          <a:p>
            <a:r>
              <a:rPr lang="fr-FR" sz="1200" b="0" i="0" kern="1200" dirty="0">
                <a:solidFill>
                  <a:schemeClr val="tx1"/>
                </a:solidFill>
                <a:effectLst/>
                <a:latin typeface="+mn-lt"/>
                <a:ea typeface="+mn-ea"/>
                <a:cs typeface="+mn-cs"/>
              </a:rPr>
              <a:t>Ces règles métier sont des politiques de sécurité définies manuellement et basées sur la connaissance contextuelle de l'environnement spécifique de l'entreprise. Elles complètent les modèles automatisés en signalant des actions qui, bien que techniquement valides, sont suspectes dans un contexte donné (par exemple, une connexion SSH légitime mais à une heure inhabituelle), réduisant ainsi les faux positifs pour des comportements spécifiques. </a:t>
            </a:r>
          </a:p>
          <a:p>
            <a:r>
              <a:rPr lang="fr-FR" sz="1200" b="0" i="0" kern="1200" dirty="0">
                <a:solidFill>
                  <a:schemeClr val="tx1"/>
                </a:solidFill>
                <a:effectLst/>
                <a:latin typeface="+mn-lt"/>
                <a:ea typeface="+mn-ea"/>
                <a:cs typeface="+mn-cs"/>
              </a:rPr>
              <a:t>L'association de ces </a:t>
            </a:r>
            <a:r>
              <a:rPr lang="fr-FR" sz="1200" b="0" i="0" kern="1200" dirty="0" err="1">
                <a:solidFill>
                  <a:schemeClr val="tx1"/>
                </a:solidFill>
                <a:effectLst/>
                <a:latin typeface="+mn-lt"/>
                <a:ea typeface="+mn-ea"/>
                <a:cs typeface="+mn-cs"/>
              </a:rPr>
              <a:t>quatr</a:t>
            </a:r>
            <a:endParaRPr lang="fr-FR" sz="1200" b="0" i="0" kern="1200" dirty="0">
              <a:solidFill>
                <a:schemeClr val="tx1"/>
              </a:solidFill>
              <a:effectLst/>
              <a:latin typeface="+mn-lt"/>
              <a:ea typeface="+mn-ea"/>
              <a:cs typeface="+mn-cs"/>
            </a:endParaRPr>
          </a:p>
          <a:p>
            <a:pPr algn="l"/>
            <a:endParaRPr lang="en-US" dirty="0"/>
          </a:p>
        </p:txBody>
      </p:sp>
      <p:sp>
        <p:nvSpPr>
          <p:cNvPr id="4" name="Espace réservé du numéro de diapositive 3">
            <a:extLst>
              <a:ext uri="{FF2B5EF4-FFF2-40B4-BE49-F238E27FC236}">
                <a16:creationId xmlns:a16="http://schemas.microsoft.com/office/drawing/2014/main" id="{F5479D6D-5772-2053-389E-4E5B4A56AC2F}"/>
              </a:ext>
            </a:extLst>
          </p:cNvPr>
          <p:cNvSpPr>
            <a:spLocks noGrp="1"/>
          </p:cNvSpPr>
          <p:nvPr>
            <p:ph type="sldNum" sz="quarter" idx="5"/>
          </p:nvPr>
        </p:nvSpPr>
        <p:spPr/>
        <p:txBody>
          <a:bodyPr/>
          <a:lstStyle/>
          <a:p>
            <a:fld id="{B4E0A65F-70CE-4C11-9DB6-CADF0E49A1AB}" type="slidenum">
              <a:rPr lang="fr-FR" smtClean="0"/>
              <a:t>31</a:t>
            </a:fld>
            <a:endParaRPr lang="fr-FR"/>
          </a:p>
        </p:txBody>
      </p:sp>
    </p:spTree>
    <p:extLst>
      <p:ext uri="{BB962C8B-B14F-4D97-AF65-F5344CB8AC3E}">
        <p14:creationId xmlns:p14="http://schemas.microsoft.com/office/powerpoint/2010/main" val="228162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200" dirty="0">
                <a:latin typeface="Arial" panose="020B0604020202020204" pitchFamily="34" charset="0"/>
                <a:cs typeface="Arial" panose="020B0604020202020204" pitchFamily="34" charset="0"/>
              </a:rPr>
              <a:t>Il existe des IDS basés sur le réseau (NIDS) pour surveiller le trafic global et des IDS basés sur l'hôte (HIDS) pour les appareils individuels, utilisant souvent la détection par signatures (menaces connues) ou par anomalies (comportements inhabituels). </a:t>
            </a:r>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5</a:t>
            </a:fld>
            <a:endParaRPr lang="fr-FR"/>
          </a:p>
        </p:txBody>
      </p:sp>
    </p:spTree>
    <p:extLst>
      <p:ext uri="{BB962C8B-B14F-4D97-AF65-F5344CB8AC3E}">
        <p14:creationId xmlns:p14="http://schemas.microsoft.com/office/powerpoint/2010/main" val="4247226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C3974-4F40-E6A6-1BF2-310E56AE5C7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B99064-B0AB-1637-8188-D504CBA2B90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6ACCD6F-F9E6-12D2-B350-54BE6FC16C2E}"/>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Réduction des faux positifs via fusion</a:t>
            </a:r>
          </a:p>
          <a:p>
            <a:r>
              <a:rPr lang="fr-FR" sz="1200" b="0" i="0" kern="1200" dirty="0">
                <a:solidFill>
                  <a:schemeClr val="tx1"/>
                </a:solidFill>
                <a:effectLst/>
                <a:latin typeface="+mn-lt"/>
                <a:ea typeface="+mn-ea"/>
                <a:cs typeface="+mn-cs"/>
              </a:rPr>
              <a:t>La DST fournit un cadre mathématique rigoureux pour la </a:t>
            </a:r>
            <a:r>
              <a:rPr lang="fr-FR" sz="1200" b="1" i="0" kern="1200" dirty="0">
                <a:solidFill>
                  <a:schemeClr val="tx1"/>
                </a:solidFill>
                <a:effectLst/>
                <a:latin typeface="+mn-lt"/>
                <a:ea typeface="+mn-ea"/>
                <a:cs typeface="+mn-cs"/>
              </a:rPr>
              <a:t>fusion de preuves</a:t>
            </a:r>
            <a:r>
              <a:rPr lang="fr-FR" sz="1200" b="0" i="0" kern="1200" dirty="0">
                <a:solidFill>
                  <a:schemeClr val="tx1"/>
                </a:solidFill>
                <a:effectLst/>
                <a:latin typeface="+mn-lt"/>
                <a:ea typeface="+mn-ea"/>
                <a:cs typeface="+mn-cs"/>
              </a:rPr>
              <a:t> provenant de sources multiples (par exemple, un modèle réseau, un modèle hôte EDR, et des règles métier). </a:t>
            </a:r>
          </a:p>
          <a:p>
            <a:r>
              <a:rPr lang="fr-FR" sz="1200" b="0" i="0" kern="1200" dirty="0">
                <a:solidFill>
                  <a:schemeClr val="tx1"/>
                </a:solidFill>
                <a:effectLst/>
                <a:latin typeface="+mn-lt"/>
                <a:ea typeface="+mn-ea"/>
                <a:cs typeface="+mn-cs"/>
              </a:rPr>
              <a:t>En combinant ces évidences, le système peut corroborer les alertes. Une alerte faible d'un côté, mais fortement supportée par une autre source, gagne en confiance, ce qui permet de réduire considérablement le nombre de faux positifs par rapport aux systèmes utilisant des sources isolées. </a:t>
            </a:r>
          </a:p>
          <a:p>
            <a:r>
              <a:rPr lang="fr-FR" sz="1200" b="1" i="0" kern="1200" dirty="0">
                <a:solidFill>
                  <a:schemeClr val="tx1"/>
                </a:solidFill>
                <a:effectLst/>
                <a:latin typeface="+mn-lt"/>
                <a:ea typeface="+mn-ea"/>
                <a:cs typeface="+mn-cs"/>
              </a:rPr>
              <a:t>Décision nuancée : "Incertain" → escalade humaine</a:t>
            </a:r>
          </a:p>
          <a:p>
            <a:r>
              <a:rPr lang="fr-FR" sz="1200" b="0" i="0" kern="1200" dirty="0">
                <a:solidFill>
                  <a:schemeClr val="tx1"/>
                </a:solidFill>
                <a:effectLst/>
                <a:latin typeface="+mn-lt"/>
                <a:ea typeface="+mn-ea"/>
                <a:cs typeface="+mn-cs"/>
              </a:rPr>
              <a:t>Les modèles classiques de </a:t>
            </a:r>
            <a:r>
              <a:rPr lang="fr-FR" sz="1200" b="0" i="1" kern="1200" dirty="0" err="1">
                <a:solidFill>
                  <a:schemeClr val="tx1"/>
                </a:solidFill>
                <a:effectLst/>
                <a:latin typeface="+mn-lt"/>
                <a:ea typeface="+mn-ea"/>
                <a:cs typeface="+mn-cs"/>
              </a:rPr>
              <a:t>deep</a:t>
            </a:r>
            <a:r>
              <a:rPr lang="fr-FR" sz="1200" b="0" i="1" kern="1200" dirty="0">
                <a:solidFill>
                  <a:schemeClr val="tx1"/>
                </a:solidFill>
                <a:effectLst/>
                <a:latin typeface="+mn-lt"/>
                <a:ea typeface="+mn-ea"/>
                <a:cs typeface="+mn-cs"/>
              </a:rPr>
              <a:t> </a:t>
            </a:r>
            <a:r>
              <a:rPr lang="fr-FR" sz="1200" b="0" i="1" kern="1200" dirty="0" err="1">
                <a:solidFill>
                  <a:schemeClr val="tx1"/>
                </a:solidFill>
                <a:effectLst/>
                <a:latin typeface="+mn-lt"/>
                <a:ea typeface="+mn-ea"/>
                <a:cs typeface="+mn-cs"/>
              </a:rPr>
              <a:t>learning</a:t>
            </a:r>
            <a:r>
              <a:rPr lang="fr-FR" sz="1200" b="0" i="0" kern="1200" dirty="0">
                <a:solidFill>
                  <a:schemeClr val="tx1"/>
                </a:solidFill>
                <a:effectLst/>
                <a:latin typeface="+mn-lt"/>
                <a:ea typeface="+mn-ea"/>
                <a:cs typeface="+mn-cs"/>
              </a:rPr>
              <a:t> ne fournissent souvent qu'une probabilité unique et </a:t>
            </a:r>
            <a:r>
              <a:rPr lang="fr-FR" sz="1200" b="0" i="0" kern="1200" dirty="0" err="1">
                <a:solidFill>
                  <a:schemeClr val="tx1"/>
                </a:solidFill>
                <a:effectLst/>
                <a:latin typeface="+mn-lt"/>
                <a:ea typeface="+mn-ea"/>
                <a:cs typeface="+mn-cs"/>
              </a:rPr>
              <a:t>surconfiante</a:t>
            </a:r>
            <a:r>
              <a:rPr lang="fr-FR" sz="1200" b="0" i="0" kern="1200" dirty="0">
                <a:solidFill>
                  <a:schemeClr val="tx1"/>
                </a:solidFill>
                <a:effectLst/>
                <a:latin typeface="+mn-lt"/>
                <a:ea typeface="+mn-ea"/>
                <a:cs typeface="+mn-cs"/>
              </a:rPr>
              <a:t> ("attaque" ou "normal"). Les approches basées sur la DST permettent d'exprimer un </a:t>
            </a:r>
            <a:r>
              <a:rPr lang="fr-FR" sz="1200" b="1" i="0" kern="1200" dirty="0">
                <a:solidFill>
                  <a:schemeClr val="tx1"/>
                </a:solidFill>
                <a:effectLst/>
                <a:latin typeface="+mn-lt"/>
                <a:ea typeface="+mn-ea"/>
                <a:cs typeface="+mn-cs"/>
              </a:rPr>
              <a:t>intervalle de croyance</a:t>
            </a:r>
            <a:r>
              <a:rPr lang="fr-FR" sz="1200" b="0" i="0" kern="1200" dirty="0">
                <a:solidFill>
                  <a:schemeClr val="tx1"/>
                </a:solidFill>
                <a:effectLst/>
                <a:latin typeface="+mn-lt"/>
                <a:ea typeface="+mn-ea"/>
                <a:cs typeface="+mn-cs"/>
              </a:rPr>
              <a:t> plutôt qu'un point unique. </a:t>
            </a:r>
          </a:p>
          <a:p>
            <a:r>
              <a:rPr lang="fr-FR" sz="1200" b="0" i="0" kern="1200" dirty="0">
                <a:solidFill>
                  <a:schemeClr val="tx1"/>
                </a:solidFill>
                <a:effectLst/>
                <a:latin typeface="+mn-lt"/>
                <a:ea typeface="+mn-ea"/>
                <a:cs typeface="+mn-cs"/>
              </a:rPr>
              <a:t>Cela introduit une troisième catégorie de décision explicite : "</a:t>
            </a:r>
            <a:r>
              <a:rPr lang="fr-FR" sz="1200" b="1" i="0" kern="1200" dirty="0">
                <a:solidFill>
                  <a:schemeClr val="tx1"/>
                </a:solidFill>
                <a:effectLst/>
                <a:latin typeface="+mn-lt"/>
                <a:ea typeface="+mn-ea"/>
                <a:cs typeface="+mn-cs"/>
              </a:rPr>
              <a:t>Incertain</a:t>
            </a:r>
            <a:r>
              <a:rPr lang="fr-FR" sz="1200" b="0" i="0" kern="1200" dirty="0">
                <a:solidFill>
                  <a:schemeClr val="tx1"/>
                </a:solidFill>
                <a:effectLst/>
                <a:latin typeface="+mn-lt"/>
                <a:ea typeface="+mn-ea"/>
                <a:cs typeface="+mn-cs"/>
              </a:rPr>
              <a:t>". Pour les cas ambigus où les preuves sont contradictoires ou insuffisantes, le système ne force pas une décision binaire, mais déclenche une </a:t>
            </a:r>
            <a:r>
              <a:rPr lang="fr-FR" sz="1200" b="1" i="0" kern="1200" dirty="0">
                <a:solidFill>
                  <a:schemeClr val="tx1"/>
                </a:solidFill>
                <a:effectLst/>
                <a:latin typeface="+mn-lt"/>
                <a:ea typeface="+mn-ea"/>
                <a:cs typeface="+mn-cs"/>
              </a:rPr>
              <a:t>escalade humaine</a:t>
            </a:r>
            <a:r>
              <a:rPr lang="fr-FR" sz="1200" b="0" i="0" kern="1200" dirty="0">
                <a:solidFill>
                  <a:schemeClr val="tx1"/>
                </a:solidFill>
                <a:effectLst/>
                <a:latin typeface="+mn-lt"/>
                <a:ea typeface="+mn-ea"/>
                <a:cs typeface="+mn-cs"/>
              </a:rPr>
              <a:t> pour une analyse plus approfondie, garantissant ainsi que les menaces complexes ne sont pas manquées et que le temps des analystes est optimisé.</a:t>
            </a:r>
          </a:p>
          <a:p>
            <a:r>
              <a:rPr lang="fr-FR" sz="1200" b="1" i="0" kern="1200" dirty="0">
                <a:solidFill>
                  <a:schemeClr val="tx1"/>
                </a:solidFill>
                <a:effectLst/>
                <a:latin typeface="+mn-lt"/>
                <a:ea typeface="+mn-ea"/>
                <a:cs typeface="+mn-cs"/>
              </a:rPr>
              <a:t>Transparence sur l'ignorance</a:t>
            </a:r>
          </a:p>
          <a:p>
            <a:r>
              <a:rPr lang="fr-FR" sz="1200" b="0" i="0" kern="1200" dirty="0">
                <a:solidFill>
                  <a:schemeClr val="tx1"/>
                </a:solidFill>
                <a:effectLst/>
                <a:latin typeface="+mn-lt"/>
                <a:ea typeface="+mn-ea"/>
                <a:cs typeface="+mn-cs"/>
              </a:rPr>
              <a:t>La théorie de Dempster-</a:t>
            </a:r>
            <a:r>
              <a:rPr lang="fr-FR" sz="1200" b="0" i="0" kern="1200" dirty="0" err="1">
                <a:solidFill>
                  <a:schemeClr val="tx1"/>
                </a:solidFill>
                <a:effectLst/>
                <a:latin typeface="+mn-lt"/>
                <a:ea typeface="+mn-ea"/>
                <a:cs typeface="+mn-cs"/>
              </a:rPr>
              <a:t>Shafer</a:t>
            </a:r>
            <a:r>
              <a:rPr lang="fr-FR" sz="1200" b="0" i="0" kern="1200" dirty="0">
                <a:solidFill>
                  <a:schemeClr val="tx1"/>
                </a:solidFill>
                <a:effectLst/>
                <a:latin typeface="+mn-lt"/>
                <a:ea typeface="+mn-ea"/>
                <a:cs typeface="+mn-cs"/>
              </a:rPr>
              <a:t> permet de distinguer l'</a:t>
            </a:r>
            <a:r>
              <a:rPr lang="fr-FR" sz="1200" b="1" i="0" kern="1200" dirty="0">
                <a:solidFill>
                  <a:schemeClr val="tx1"/>
                </a:solidFill>
                <a:effectLst/>
                <a:latin typeface="+mn-lt"/>
                <a:ea typeface="+mn-ea"/>
                <a:cs typeface="+mn-cs"/>
              </a:rPr>
              <a:t>incertitude</a:t>
            </a:r>
            <a:r>
              <a:rPr lang="fr-FR" sz="1200" b="0" i="0" kern="1200" dirty="0">
                <a:solidFill>
                  <a:schemeClr val="tx1"/>
                </a:solidFill>
                <a:effectLst/>
                <a:latin typeface="+mn-lt"/>
                <a:ea typeface="+mn-ea"/>
                <a:cs typeface="+mn-cs"/>
              </a:rPr>
              <a:t> (manque de connaissance) de la </a:t>
            </a:r>
            <a:r>
              <a:rPr lang="fr-FR" sz="1200" b="1" i="0" kern="1200" dirty="0">
                <a:solidFill>
                  <a:schemeClr val="tx1"/>
                </a:solidFill>
                <a:effectLst/>
                <a:latin typeface="+mn-lt"/>
                <a:ea typeface="+mn-ea"/>
                <a:cs typeface="+mn-cs"/>
              </a:rPr>
              <a:t>variabilité aléatoire</a:t>
            </a:r>
            <a:r>
              <a:rPr lang="fr-FR" sz="1200" b="0" i="0" kern="1200" dirty="0">
                <a:solidFill>
                  <a:schemeClr val="tx1"/>
                </a:solidFill>
                <a:effectLst/>
                <a:latin typeface="+mn-lt"/>
                <a:ea typeface="+mn-ea"/>
                <a:cs typeface="+mn-cs"/>
              </a:rPr>
              <a:t> (bruit inhérent aux données). </a:t>
            </a:r>
          </a:p>
          <a:p>
            <a:r>
              <a:rPr lang="fr-FR" sz="1200" b="0" i="0" kern="1200" dirty="0">
                <a:solidFill>
                  <a:schemeClr val="tx1"/>
                </a:solidFill>
                <a:effectLst/>
                <a:latin typeface="+mn-lt"/>
                <a:ea typeface="+mn-ea"/>
                <a:cs typeface="+mn-cs"/>
              </a:rPr>
              <a:t>Le modèle est transparent sur son propre niveau d'</a:t>
            </a:r>
            <a:r>
              <a:rPr lang="fr-FR" sz="1200" b="1" i="0" kern="1200" dirty="0">
                <a:solidFill>
                  <a:schemeClr val="tx1"/>
                </a:solidFill>
                <a:effectLst/>
                <a:latin typeface="+mn-lt"/>
                <a:ea typeface="+mn-ea"/>
                <a:cs typeface="+mn-cs"/>
              </a:rPr>
              <a:t>ignorance</a:t>
            </a:r>
            <a:r>
              <a:rPr lang="fr-FR" sz="1200" b="0" i="0" kern="1200" dirty="0">
                <a:solidFill>
                  <a:schemeClr val="tx1"/>
                </a:solidFill>
                <a:effectLst/>
                <a:latin typeface="+mn-lt"/>
                <a:ea typeface="+mn-ea"/>
                <a:cs typeface="+mn-cs"/>
              </a:rPr>
              <a:t> (incertitude épistémique). Si le système n'a pas assez de données pertinentes pour prendre une décision fiable (par exemple face à une attaque "</a:t>
            </a:r>
            <a:r>
              <a:rPr lang="fr-FR" sz="1200" b="0" i="0" kern="1200" dirty="0" err="1">
                <a:solidFill>
                  <a:schemeClr val="tx1"/>
                </a:solidFill>
                <a:effectLst/>
                <a:latin typeface="+mn-lt"/>
                <a:ea typeface="+mn-ea"/>
                <a:cs typeface="+mn-cs"/>
              </a:rPr>
              <a:t>zero-day</a:t>
            </a:r>
            <a:r>
              <a:rPr lang="fr-FR" sz="1200" b="0" i="0" kern="1200" dirty="0">
                <a:solidFill>
                  <a:schemeClr val="tx1"/>
                </a:solidFill>
                <a:effectLst/>
                <a:latin typeface="+mn-lt"/>
                <a:ea typeface="+mn-ea"/>
                <a:cs typeface="+mn-cs"/>
              </a:rPr>
              <a:t>" totalement nouvelle), il le signale explicitement, au lieu de faire une prédiction </a:t>
            </a:r>
            <a:r>
              <a:rPr lang="fr-FR" sz="1200" b="0" i="0" kern="1200" dirty="0" err="1">
                <a:solidFill>
                  <a:schemeClr val="tx1"/>
                </a:solidFill>
                <a:effectLst/>
                <a:latin typeface="+mn-lt"/>
                <a:ea typeface="+mn-ea"/>
                <a:cs typeface="+mn-cs"/>
              </a:rPr>
              <a:t>surconfiante</a:t>
            </a:r>
            <a:r>
              <a:rPr lang="fr-FR" sz="1200" b="0" i="0" kern="1200" dirty="0">
                <a:solidFill>
                  <a:schemeClr val="tx1"/>
                </a:solidFill>
                <a:effectLst/>
                <a:latin typeface="+mn-lt"/>
                <a:ea typeface="+mn-ea"/>
                <a:cs typeface="+mn-cs"/>
              </a:rPr>
              <a:t> et potentiellement erronée.</a:t>
            </a:r>
          </a:p>
          <a:p>
            <a:r>
              <a:rPr lang="fr-FR" sz="1200" b="0" i="0" kern="1200" dirty="0">
                <a:solidFill>
                  <a:schemeClr val="tx1"/>
                </a:solidFill>
                <a:effectLst/>
                <a:latin typeface="+mn-lt"/>
                <a:ea typeface="+mn-ea"/>
                <a:cs typeface="+mn-cs"/>
              </a:rPr>
              <a:t>L'utilisation de ces avantages permet de construire des systèmes de sécurité plus </a:t>
            </a:r>
            <a:r>
              <a:rPr lang="fr-FR" sz="1200" b="1" i="0" kern="1200" dirty="0">
                <a:solidFill>
                  <a:schemeClr val="tx1"/>
                </a:solidFill>
                <a:effectLst/>
                <a:latin typeface="+mn-lt"/>
                <a:ea typeface="+mn-ea"/>
                <a:cs typeface="+mn-cs"/>
              </a:rPr>
              <a:t>fiables</a:t>
            </a:r>
            <a:r>
              <a:rPr lang="fr-FR" sz="1200" b="0" i="0" kern="1200" dirty="0">
                <a:solidFill>
                  <a:schemeClr val="tx1"/>
                </a:solidFill>
                <a:effectLst/>
                <a:latin typeface="+mn-lt"/>
                <a:ea typeface="+mn-ea"/>
                <a:cs typeface="+mn-cs"/>
              </a:rPr>
              <a:t> et </a:t>
            </a:r>
            <a:r>
              <a:rPr lang="fr-FR" sz="1200" b="1" i="0" kern="1200" dirty="0">
                <a:solidFill>
                  <a:schemeClr val="tx1"/>
                </a:solidFill>
                <a:effectLst/>
                <a:latin typeface="+mn-lt"/>
                <a:ea typeface="+mn-ea"/>
                <a:cs typeface="+mn-cs"/>
              </a:rPr>
              <a:t>dignes de confiance</a:t>
            </a:r>
            <a:r>
              <a:rPr lang="fr-FR" sz="1200" b="0" i="0" kern="1200" dirty="0">
                <a:solidFill>
                  <a:schemeClr val="tx1"/>
                </a:solidFill>
                <a:effectLst/>
                <a:latin typeface="+mn-lt"/>
                <a:ea typeface="+mn-ea"/>
                <a:cs typeface="+mn-cs"/>
              </a:rPr>
              <a:t> (</a:t>
            </a:r>
            <a:r>
              <a:rPr lang="fr-FR" sz="1200" b="0" i="1" kern="1200" dirty="0" err="1">
                <a:solidFill>
                  <a:schemeClr val="tx1"/>
                </a:solidFill>
                <a:effectLst/>
                <a:latin typeface="+mn-lt"/>
                <a:ea typeface="+mn-ea"/>
                <a:cs typeface="+mn-cs"/>
              </a:rPr>
              <a:t>trustworthy</a:t>
            </a:r>
            <a:r>
              <a:rPr lang="fr-FR" sz="1200" b="0" i="0" kern="1200" dirty="0">
                <a:solidFill>
                  <a:schemeClr val="tx1"/>
                </a:solidFill>
                <a:effectLst/>
                <a:latin typeface="+mn-lt"/>
                <a:ea typeface="+mn-ea"/>
                <a:cs typeface="+mn-cs"/>
              </a:rPr>
              <a:t>) qui complètent l'automatisation par un jugement humain ciblé.</a:t>
            </a:r>
          </a:p>
          <a:p>
            <a:pPr algn="l"/>
            <a:endParaRPr lang="en-US" dirty="0"/>
          </a:p>
        </p:txBody>
      </p:sp>
      <p:sp>
        <p:nvSpPr>
          <p:cNvPr id="4" name="Espace réservé du numéro de diapositive 3">
            <a:extLst>
              <a:ext uri="{FF2B5EF4-FFF2-40B4-BE49-F238E27FC236}">
                <a16:creationId xmlns:a16="http://schemas.microsoft.com/office/drawing/2014/main" id="{4AD58FC8-9AAD-2BA9-99CC-4CCA3DAD887F}"/>
              </a:ext>
            </a:extLst>
          </p:cNvPr>
          <p:cNvSpPr>
            <a:spLocks noGrp="1"/>
          </p:cNvSpPr>
          <p:nvPr>
            <p:ph type="sldNum" sz="quarter" idx="5"/>
          </p:nvPr>
        </p:nvSpPr>
        <p:spPr/>
        <p:txBody>
          <a:bodyPr/>
          <a:lstStyle/>
          <a:p>
            <a:fld id="{B4E0A65F-70CE-4C11-9DB6-CADF0E49A1AB}" type="slidenum">
              <a:rPr lang="fr-FR" smtClean="0"/>
              <a:t>32</a:t>
            </a:fld>
            <a:endParaRPr lang="fr-FR"/>
          </a:p>
        </p:txBody>
      </p:sp>
    </p:spTree>
    <p:extLst>
      <p:ext uri="{BB962C8B-B14F-4D97-AF65-F5344CB8AC3E}">
        <p14:creationId xmlns:p14="http://schemas.microsoft.com/office/powerpoint/2010/main" val="2423676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B3DBB-A364-D45D-9D54-DD6E11581C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58977F-7157-490D-C716-F6892E8B84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E1E3B6-FA26-7F92-4A23-8FF989DDDA71}"/>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1. Conflits élevés → combinaison instable</a:t>
            </a:r>
          </a:p>
          <a:p>
            <a:r>
              <a:rPr lang="fr-FR" sz="1200" b="0" i="0" kern="1200" dirty="0">
                <a:solidFill>
                  <a:schemeClr val="tx1"/>
                </a:solidFill>
                <a:effectLst/>
                <a:latin typeface="+mn-lt"/>
                <a:ea typeface="+mn-ea"/>
                <a:cs typeface="+mn-cs"/>
              </a:rPr>
              <a:t>C'est la critique la plus connue de la règle de combinaison de Dempster originale. </a:t>
            </a:r>
          </a:p>
          <a:p>
            <a:r>
              <a:rPr lang="fr-FR" sz="1200" b="1" i="0" kern="1200" dirty="0">
                <a:solidFill>
                  <a:schemeClr val="tx1"/>
                </a:solidFill>
                <a:effectLst/>
                <a:latin typeface="+mn-lt"/>
                <a:ea typeface="+mn-ea"/>
                <a:cs typeface="+mn-cs"/>
              </a:rPr>
              <a:t>Problème :</a:t>
            </a:r>
            <a:r>
              <a:rPr lang="fr-FR" sz="1200" b="0" i="0" kern="1200" dirty="0">
                <a:solidFill>
                  <a:schemeClr val="tx1"/>
                </a:solidFill>
                <a:effectLst/>
                <a:latin typeface="+mn-lt"/>
                <a:ea typeface="+mn-ea"/>
                <a:cs typeface="+mn-cs"/>
              </a:rPr>
              <a:t> Lorsque les sources de preuves sont en fort désaccord (conflit élevé), la règle de combinaison standard peut produire des résultats contre-intuitifs. Par exemple, si une source est sûre à 90 % de l'état A et une autre est sûre à 90 % de l'état C, le résultat combiné pourrait être certain à 100 % d'un troisième état B, même si B n'était que faiblement supporté à l'origine.</a:t>
            </a:r>
          </a:p>
          <a:p>
            <a:r>
              <a:rPr lang="fr-FR" sz="1200" b="1" i="0" kern="1200" dirty="0">
                <a:solidFill>
                  <a:schemeClr val="tx1"/>
                </a:solidFill>
                <a:effectLst/>
                <a:latin typeface="+mn-lt"/>
                <a:ea typeface="+mn-ea"/>
                <a:cs typeface="+mn-cs"/>
              </a:rPr>
              <a:t>Solution :</a:t>
            </a:r>
            <a:r>
              <a:rPr lang="fr-FR" sz="1200" b="0" i="0" kern="1200" dirty="0">
                <a:solidFill>
                  <a:schemeClr val="tx1"/>
                </a:solidFill>
                <a:effectLst/>
                <a:latin typeface="+mn-lt"/>
                <a:ea typeface="+mn-ea"/>
                <a:cs typeface="+mn-cs"/>
              </a:rPr>
              <a:t> De nombreuses règles de combinaison alternatives (comme la règle de </a:t>
            </a:r>
            <a:r>
              <a:rPr lang="fr-FR" sz="1200" b="0" i="0" kern="1200" dirty="0" err="1">
                <a:solidFill>
                  <a:schemeClr val="tx1"/>
                </a:solidFill>
                <a:effectLst/>
                <a:latin typeface="+mn-lt"/>
                <a:ea typeface="+mn-ea"/>
                <a:cs typeface="+mn-cs"/>
              </a:rPr>
              <a:t>Yager</a:t>
            </a:r>
            <a:r>
              <a:rPr lang="fr-FR" sz="1200" b="0" i="0" kern="1200" dirty="0">
                <a:solidFill>
                  <a:schemeClr val="tx1"/>
                </a:solidFill>
                <a:effectLst/>
                <a:latin typeface="+mn-lt"/>
                <a:ea typeface="+mn-ea"/>
                <a:cs typeface="+mn-cs"/>
              </a:rPr>
              <a:t>, Dubois et Prade, ou PCR5/PCR6) ont été développées pour gérer ce conflit de manière plus robuste. </a:t>
            </a:r>
          </a:p>
          <a:p>
            <a:r>
              <a:rPr lang="fr-FR" sz="1200" b="1" i="0" kern="1200" dirty="0">
                <a:solidFill>
                  <a:schemeClr val="tx1"/>
                </a:solidFill>
                <a:effectLst/>
                <a:latin typeface="+mn-lt"/>
                <a:ea typeface="+mn-ea"/>
                <a:cs typeface="+mn-cs"/>
              </a:rPr>
              <a:t>2. Coût computationnel (moins critique aujourd'hui)</a:t>
            </a:r>
          </a:p>
          <a:p>
            <a:r>
              <a:rPr lang="fr-FR" sz="1200" b="0" i="0" kern="1200" dirty="0">
                <a:solidFill>
                  <a:schemeClr val="tx1"/>
                </a:solidFill>
                <a:effectLst/>
                <a:latin typeface="+mn-lt"/>
                <a:ea typeface="+mn-ea"/>
                <a:cs typeface="+mn-cs"/>
              </a:rPr>
              <a:t>La complexité inhérente à la manipulation des ensembles de propositions (plutôt que des points uniques comme dans les probabilités classiques) rend le calcul de la DST coûteux, surtout avec un grand nombre d'hypothèses. </a:t>
            </a:r>
          </a:p>
          <a:p>
            <a:r>
              <a:rPr lang="fr-FR" sz="1200" b="1" i="0" kern="1200" dirty="0">
                <a:solidFill>
                  <a:schemeClr val="tx1"/>
                </a:solidFill>
                <a:effectLst/>
                <a:latin typeface="+mn-lt"/>
                <a:ea typeface="+mn-ea"/>
                <a:cs typeface="+mn-cs"/>
              </a:rPr>
              <a:t>Problème :</a:t>
            </a:r>
            <a:r>
              <a:rPr lang="fr-FR" sz="1200" b="0" i="0" kern="1200" dirty="0">
                <a:solidFill>
                  <a:schemeClr val="tx1"/>
                </a:solidFill>
                <a:effectLst/>
                <a:latin typeface="+mn-lt"/>
                <a:ea typeface="+mn-ea"/>
                <a:cs typeface="+mn-cs"/>
              </a:rPr>
              <a:t> Les règles de combinaison traditionnelles peuvent avoir une complexité exponentielle dans le pire des cas.</a:t>
            </a:r>
          </a:p>
          <a:p>
            <a:r>
              <a:rPr lang="fr-FR" sz="1200" b="1" i="0" kern="1200" dirty="0">
                <a:solidFill>
                  <a:schemeClr val="tx1"/>
                </a:solidFill>
                <a:effectLst/>
                <a:latin typeface="+mn-lt"/>
                <a:ea typeface="+mn-ea"/>
                <a:cs typeface="+mn-cs"/>
              </a:rPr>
              <a:t>Atténuation :</a:t>
            </a:r>
            <a:r>
              <a:rPr lang="fr-FR" sz="1200" b="0" i="0" kern="1200" dirty="0">
                <a:solidFill>
                  <a:schemeClr val="tx1"/>
                </a:solidFill>
                <a:effectLst/>
                <a:latin typeface="+mn-lt"/>
                <a:ea typeface="+mn-ea"/>
                <a:cs typeface="+mn-cs"/>
              </a:rPr>
              <a:t> Comme indiqué sur la diapositive, ce problème est devenu moins critique avec l'augmentation de la puissance de calcul moderne et l'introduction de méthodes d'optimisation (telles que l'approche linéaire itérative) qui maintiennent la complexité gérable. </a:t>
            </a:r>
          </a:p>
          <a:p>
            <a:r>
              <a:rPr lang="fr-FR" sz="1200" b="1" i="0" kern="1200" dirty="0">
                <a:solidFill>
                  <a:schemeClr val="tx1"/>
                </a:solidFill>
                <a:effectLst/>
                <a:latin typeface="+mn-lt"/>
                <a:ea typeface="+mn-ea"/>
                <a:cs typeface="+mn-cs"/>
              </a:rPr>
              <a:t>3. Nécessite calibration des fonctions de masse</a:t>
            </a:r>
          </a:p>
          <a:p>
            <a:r>
              <a:rPr lang="fr-FR" sz="1200" b="0" i="0" kern="1200" dirty="0">
                <a:solidFill>
                  <a:schemeClr val="tx1"/>
                </a:solidFill>
                <a:effectLst/>
                <a:latin typeface="+mn-lt"/>
                <a:ea typeface="+mn-ea"/>
                <a:cs typeface="+mn-cs"/>
              </a:rPr>
              <a:t>L'application pratique de la DST exige une étape délicate et subjective de traduction des données brutes ou des scores de confiance des modèles </a:t>
            </a:r>
            <a:r>
              <a:rPr lang="fr-FR" sz="1200" b="0" i="1" kern="1200" dirty="0" err="1">
                <a:solidFill>
                  <a:schemeClr val="tx1"/>
                </a:solidFill>
                <a:effectLst/>
                <a:latin typeface="+mn-lt"/>
                <a:ea typeface="+mn-ea"/>
                <a:cs typeface="+mn-cs"/>
              </a:rPr>
              <a:t>deep</a:t>
            </a:r>
            <a:r>
              <a:rPr lang="fr-FR" sz="1200" b="0" i="1" kern="1200" dirty="0">
                <a:solidFill>
                  <a:schemeClr val="tx1"/>
                </a:solidFill>
                <a:effectLst/>
                <a:latin typeface="+mn-lt"/>
                <a:ea typeface="+mn-ea"/>
                <a:cs typeface="+mn-cs"/>
              </a:rPr>
              <a:t> </a:t>
            </a:r>
            <a:r>
              <a:rPr lang="fr-FR" sz="1200" b="0" i="1" kern="1200" dirty="0" err="1">
                <a:solidFill>
                  <a:schemeClr val="tx1"/>
                </a:solidFill>
                <a:effectLst/>
                <a:latin typeface="+mn-lt"/>
                <a:ea typeface="+mn-ea"/>
                <a:cs typeface="+mn-cs"/>
              </a:rPr>
              <a:t>learning</a:t>
            </a:r>
            <a:r>
              <a:rPr lang="fr-FR" sz="1200" b="0" i="0" kern="1200" dirty="0">
                <a:solidFill>
                  <a:schemeClr val="tx1"/>
                </a:solidFill>
                <a:effectLst/>
                <a:latin typeface="+mn-lt"/>
                <a:ea typeface="+mn-ea"/>
                <a:cs typeface="+mn-cs"/>
              </a:rPr>
              <a:t> en fonctions de masse de croyance (Basic </a:t>
            </a:r>
            <a:r>
              <a:rPr lang="fr-FR" sz="1200" b="0" i="0" kern="1200" dirty="0" err="1">
                <a:solidFill>
                  <a:schemeClr val="tx1"/>
                </a:solidFill>
                <a:effectLst/>
                <a:latin typeface="+mn-lt"/>
                <a:ea typeface="+mn-ea"/>
                <a:cs typeface="+mn-cs"/>
              </a:rPr>
              <a:t>Probability</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Assignments</a:t>
            </a:r>
            <a:r>
              <a:rPr lang="fr-FR" sz="1200" b="0" i="0" kern="1200" dirty="0">
                <a:solidFill>
                  <a:schemeClr val="tx1"/>
                </a:solidFill>
                <a:effectLst/>
                <a:latin typeface="+mn-lt"/>
                <a:ea typeface="+mn-ea"/>
                <a:cs typeface="+mn-cs"/>
              </a:rPr>
              <a:t> - BPA). </a:t>
            </a:r>
          </a:p>
          <a:p>
            <a:r>
              <a:rPr lang="fr-FR" sz="1200" b="1" i="0" kern="1200" dirty="0">
                <a:solidFill>
                  <a:schemeClr val="tx1"/>
                </a:solidFill>
                <a:effectLst/>
                <a:latin typeface="+mn-lt"/>
                <a:ea typeface="+mn-ea"/>
                <a:cs typeface="+mn-cs"/>
              </a:rPr>
              <a:t>Problème :</a:t>
            </a:r>
            <a:r>
              <a:rPr lang="fr-FR" sz="1200" b="0" i="0" kern="1200" dirty="0">
                <a:solidFill>
                  <a:schemeClr val="tx1"/>
                </a:solidFill>
                <a:effectLst/>
                <a:latin typeface="+mn-lt"/>
                <a:ea typeface="+mn-ea"/>
                <a:cs typeface="+mn-cs"/>
              </a:rPr>
              <a:t> Il n'existe pas de méthode standard unique pour construire ces fonctions de masse. L'interprétation des sorties d'un classifieur en tant que "croyance" et "ignorance" nécessite souvent l'utilisation d'heuristiques ou d'une expertise humaine, ce qui peut introduire des biais ou des erreurs si la calibration n'est pas effectuée correctement. </a:t>
            </a:r>
          </a:p>
          <a:p>
            <a:pPr algn="l"/>
            <a:endParaRPr lang="en-US" dirty="0"/>
          </a:p>
        </p:txBody>
      </p:sp>
      <p:sp>
        <p:nvSpPr>
          <p:cNvPr id="4" name="Espace réservé du numéro de diapositive 3">
            <a:extLst>
              <a:ext uri="{FF2B5EF4-FFF2-40B4-BE49-F238E27FC236}">
                <a16:creationId xmlns:a16="http://schemas.microsoft.com/office/drawing/2014/main" id="{22F6C427-0D0F-3009-A828-66E8F6C2064B}"/>
              </a:ext>
            </a:extLst>
          </p:cNvPr>
          <p:cNvSpPr>
            <a:spLocks noGrp="1"/>
          </p:cNvSpPr>
          <p:nvPr>
            <p:ph type="sldNum" sz="quarter" idx="5"/>
          </p:nvPr>
        </p:nvSpPr>
        <p:spPr/>
        <p:txBody>
          <a:bodyPr/>
          <a:lstStyle/>
          <a:p>
            <a:fld id="{B4E0A65F-70CE-4C11-9DB6-CADF0E49A1AB}" type="slidenum">
              <a:rPr lang="fr-FR" smtClean="0"/>
              <a:t>33</a:t>
            </a:fld>
            <a:endParaRPr lang="fr-FR"/>
          </a:p>
        </p:txBody>
      </p:sp>
    </p:spTree>
    <p:extLst>
      <p:ext uri="{BB962C8B-B14F-4D97-AF65-F5344CB8AC3E}">
        <p14:creationId xmlns:p14="http://schemas.microsoft.com/office/powerpoint/2010/main" val="2968381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03851-65F3-BBBA-B39C-07E580E30B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0F7315-960A-DFFC-5465-08BA1843E8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3BE1661-1CC2-1290-1C4C-C36298F7E0E4}"/>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1. Collecte &amp; Prétraitement</a:t>
            </a:r>
          </a:p>
          <a:p>
            <a:r>
              <a:rPr lang="fr-FR" sz="1200" b="0" i="0" kern="1200" dirty="0">
                <a:solidFill>
                  <a:schemeClr val="tx1"/>
                </a:solidFill>
                <a:effectLst/>
                <a:latin typeface="+mn-lt"/>
                <a:ea typeface="+mn-ea"/>
                <a:cs typeface="+mn-cs"/>
              </a:rPr>
              <a:t>Le processus commence par la </a:t>
            </a:r>
            <a:r>
              <a:rPr lang="fr-FR" sz="1200" b="1" i="0" kern="1200" dirty="0">
                <a:solidFill>
                  <a:schemeClr val="tx1"/>
                </a:solidFill>
                <a:effectLst/>
                <a:latin typeface="+mn-lt"/>
                <a:ea typeface="+mn-ea"/>
                <a:cs typeface="+mn-cs"/>
              </a:rPr>
              <a:t>collecte</a:t>
            </a:r>
            <a:r>
              <a:rPr lang="fr-FR" sz="1200" b="0" i="0" kern="1200" dirty="0">
                <a:solidFill>
                  <a:schemeClr val="tx1"/>
                </a:solidFill>
                <a:effectLst/>
                <a:latin typeface="+mn-lt"/>
                <a:ea typeface="+mn-ea"/>
                <a:cs typeface="+mn-cs"/>
              </a:rPr>
              <a:t> des données brutes (trafic réseau ou journaux d'hôtes). Ces données subissent ensuite un </a:t>
            </a:r>
            <a:r>
              <a:rPr lang="fr-FR" sz="1200" b="1" i="0" kern="1200" dirty="0">
                <a:solidFill>
                  <a:schemeClr val="tx1"/>
                </a:solidFill>
                <a:effectLst/>
                <a:latin typeface="+mn-lt"/>
                <a:ea typeface="+mn-ea"/>
                <a:cs typeface="+mn-cs"/>
              </a:rPr>
              <a:t>prétraitement</a:t>
            </a:r>
            <a:r>
              <a:rPr lang="fr-FR" sz="1200" b="0" i="0" kern="1200" dirty="0">
                <a:solidFill>
                  <a:schemeClr val="tx1"/>
                </a:solidFill>
                <a:effectLst/>
                <a:latin typeface="+mn-lt"/>
                <a:ea typeface="+mn-ea"/>
                <a:cs typeface="+mn-cs"/>
              </a:rPr>
              <a:t> intensif pour les nettoyer, les normaliser et les convertir en un format numérique adapté aux modèles d'apprentissage automatique.</a:t>
            </a:r>
          </a:p>
          <a:p>
            <a:r>
              <a:rPr lang="fr-FR" sz="1200" b="1" i="0" kern="1200" dirty="0">
                <a:solidFill>
                  <a:schemeClr val="tx1"/>
                </a:solidFill>
                <a:effectLst/>
                <a:latin typeface="+mn-lt"/>
                <a:ea typeface="+mn-ea"/>
                <a:cs typeface="+mn-cs"/>
              </a:rPr>
              <a:t>2. Analyse par Deep Learning (DL)</a:t>
            </a:r>
          </a:p>
          <a:p>
            <a:r>
              <a:rPr lang="fr-FR" sz="1200" b="0" i="0" kern="1200" dirty="0">
                <a:solidFill>
                  <a:schemeClr val="tx1"/>
                </a:solidFill>
                <a:effectLst/>
                <a:latin typeface="+mn-lt"/>
                <a:ea typeface="+mn-ea"/>
                <a:cs typeface="+mn-cs"/>
              </a:rPr>
              <a:t>Les données prétraitées sont introduites dans un ou plusieurs </a:t>
            </a:r>
            <a:r>
              <a:rPr lang="fr-FR" sz="1200" b="1" i="0" kern="1200" dirty="0">
                <a:solidFill>
                  <a:schemeClr val="tx1"/>
                </a:solidFill>
                <a:effectLst/>
                <a:latin typeface="+mn-lt"/>
                <a:ea typeface="+mn-ea"/>
                <a:cs typeface="+mn-cs"/>
              </a:rPr>
              <a:t>modèles DL</a:t>
            </a:r>
            <a:r>
              <a:rPr lang="fr-FR" sz="1200" b="0" i="0" kern="1200" dirty="0">
                <a:solidFill>
                  <a:schemeClr val="tx1"/>
                </a:solidFill>
                <a:effectLst/>
                <a:latin typeface="+mn-lt"/>
                <a:ea typeface="+mn-ea"/>
                <a:cs typeface="+mn-cs"/>
              </a:rPr>
              <a:t> (par exemple, CNN, LSTM ou </a:t>
            </a:r>
            <a:r>
              <a:rPr lang="fr-FR" sz="1200" b="0" i="0" kern="1200" dirty="0" err="1">
                <a:solidFill>
                  <a:schemeClr val="tx1"/>
                </a:solidFill>
                <a:effectLst/>
                <a:latin typeface="+mn-lt"/>
                <a:ea typeface="+mn-ea"/>
                <a:cs typeface="+mn-cs"/>
              </a:rPr>
              <a:t>Autoencodeurs</a:t>
            </a:r>
            <a:r>
              <a:rPr lang="fr-FR" sz="1200" b="0" i="0" kern="1200" dirty="0">
                <a:solidFill>
                  <a:schemeClr val="tx1"/>
                </a:solidFill>
                <a:effectLst/>
                <a:latin typeface="+mn-lt"/>
                <a:ea typeface="+mn-ea"/>
                <a:cs typeface="+mn-cs"/>
              </a:rPr>
              <a:t>). Ces modèles génèrent des scores d'anomalie ou des probabilités de classe initiales pour chaque événement.</a:t>
            </a:r>
          </a:p>
          <a:p>
            <a:r>
              <a:rPr lang="fr-FR" sz="1200" b="1" i="0" kern="1200" dirty="0">
                <a:solidFill>
                  <a:schemeClr val="tx1"/>
                </a:solidFill>
                <a:effectLst/>
                <a:latin typeface="+mn-lt"/>
                <a:ea typeface="+mn-ea"/>
                <a:cs typeface="+mn-cs"/>
              </a:rPr>
              <a:t>3. Fusion avec Dempster-</a:t>
            </a:r>
            <a:r>
              <a:rPr lang="fr-FR" sz="1200" b="1" i="0" kern="1200" dirty="0" err="1">
                <a:solidFill>
                  <a:schemeClr val="tx1"/>
                </a:solidFill>
                <a:effectLst/>
                <a:latin typeface="+mn-lt"/>
                <a:ea typeface="+mn-ea"/>
                <a:cs typeface="+mn-cs"/>
              </a:rPr>
              <a:t>Shafer</a:t>
            </a:r>
            <a:r>
              <a:rPr lang="fr-FR" sz="1200" b="1" i="0" kern="1200" dirty="0">
                <a:solidFill>
                  <a:schemeClr val="tx1"/>
                </a:solidFill>
                <a:effectLst/>
                <a:latin typeface="+mn-lt"/>
                <a:ea typeface="+mn-ea"/>
                <a:cs typeface="+mn-cs"/>
              </a:rPr>
              <a:t> (DST)</a:t>
            </a:r>
          </a:p>
          <a:p>
            <a:r>
              <a:rPr lang="fr-FR" sz="1200" b="0" i="0" kern="1200" dirty="0">
                <a:solidFill>
                  <a:schemeClr val="tx1"/>
                </a:solidFill>
                <a:effectLst/>
                <a:latin typeface="+mn-lt"/>
                <a:ea typeface="+mn-ea"/>
                <a:cs typeface="+mn-cs"/>
              </a:rPr>
              <a:t>C'est ici que réside l'aspect hybride clé. Les sorties des modèles DL (et éventuellement d'autres sources comme les règles métier ou la </a:t>
            </a:r>
            <a:r>
              <a:rPr lang="fr-FR" sz="1200" b="0" i="1" kern="1200" dirty="0" err="1">
                <a:solidFill>
                  <a:schemeClr val="tx1"/>
                </a:solidFill>
                <a:effectLst/>
                <a:latin typeface="+mn-lt"/>
                <a:ea typeface="+mn-ea"/>
                <a:cs typeface="+mn-cs"/>
              </a:rPr>
              <a:t>threat</a:t>
            </a:r>
            <a:r>
              <a:rPr lang="fr-FR" sz="1200" b="0" i="1" kern="1200" dirty="0">
                <a:solidFill>
                  <a:schemeClr val="tx1"/>
                </a:solidFill>
                <a:effectLst/>
                <a:latin typeface="+mn-lt"/>
                <a:ea typeface="+mn-ea"/>
                <a:cs typeface="+mn-cs"/>
              </a:rPr>
              <a:t> intelligence</a:t>
            </a:r>
            <a:r>
              <a:rPr lang="fr-FR" sz="1200" b="0" i="0" kern="1200" dirty="0">
                <a:solidFill>
                  <a:schemeClr val="tx1"/>
                </a:solidFill>
                <a:effectLst/>
                <a:latin typeface="+mn-lt"/>
                <a:ea typeface="+mn-ea"/>
                <a:cs typeface="+mn-cs"/>
              </a:rPr>
              <a:t>) sont traduites en fonctions de masse de croyance (BPA) et fusionnées en utilisant la </a:t>
            </a:r>
            <a:r>
              <a:rPr lang="fr-FR" sz="1200" b="1" i="0" kern="1200" dirty="0">
                <a:solidFill>
                  <a:schemeClr val="tx1"/>
                </a:solidFill>
                <a:effectLst/>
                <a:latin typeface="+mn-lt"/>
                <a:ea typeface="+mn-ea"/>
                <a:cs typeface="+mn-cs"/>
              </a:rPr>
              <a:t>DST</a:t>
            </a:r>
            <a:r>
              <a:rPr lang="fr-FR" sz="1200" b="0" i="0" kern="1200" dirty="0">
                <a:solidFill>
                  <a:schemeClr val="tx1"/>
                </a:solidFill>
                <a:effectLst/>
                <a:latin typeface="+mn-lt"/>
                <a:ea typeface="+mn-ea"/>
                <a:cs typeface="+mn-cs"/>
              </a:rPr>
              <a:t>. Cette étape permet de gérer l'incertitude et les conflits entre les différentes sources de preuves.</a:t>
            </a:r>
          </a:p>
          <a:p>
            <a:r>
              <a:rPr lang="fr-FR" sz="1200" b="1" i="0" kern="1200" dirty="0">
                <a:solidFill>
                  <a:schemeClr val="tx1"/>
                </a:solidFill>
                <a:effectLst/>
                <a:latin typeface="+mn-lt"/>
                <a:ea typeface="+mn-ea"/>
                <a:cs typeface="+mn-cs"/>
              </a:rPr>
              <a:t>4. Décision &amp; Alertes</a:t>
            </a:r>
          </a:p>
          <a:p>
            <a:r>
              <a:rPr lang="fr-FR" sz="1200" b="0" i="0" kern="1200" dirty="0">
                <a:solidFill>
                  <a:schemeClr val="tx1"/>
                </a:solidFill>
                <a:effectLst/>
                <a:latin typeface="+mn-lt"/>
                <a:ea typeface="+mn-ea"/>
                <a:cs typeface="+mn-cs"/>
              </a:rPr>
              <a:t>Sur la base du résultat de la fusion DST (l'intervalle de croyance), le système prend une </a:t>
            </a:r>
            <a:r>
              <a:rPr lang="fr-FR" sz="1200" b="1" i="0" kern="1200" dirty="0">
                <a:solidFill>
                  <a:schemeClr val="tx1"/>
                </a:solidFill>
                <a:effectLst/>
                <a:latin typeface="+mn-lt"/>
                <a:ea typeface="+mn-ea"/>
                <a:cs typeface="+mn-cs"/>
              </a:rPr>
              <a:t>décision</a:t>
            </a:r>
            <a:r>
              <a:rPr lang="fr-FR" sz="1200" b="0" i="0" kern="1200" dirty="0">
                <a:solidFill>
                  <a:schemeClr val="tx1"/>
                </a:solidFill>
                <a:effectLst/>
                <a:latin typeface="+mn-lt"/>
                <a:ea typeface="+mn-ea"/>
                <a:cs typeface="+mn-cs"/>
              </a:rPr>
              <a:t> nuancée :</a:t>
            </a:r>
          </a:p>
          <a:p>
            <a:r>
              <a:rPr lang="fr-FR" sz="1200" b="1" i="0" kern="1200" dirty="0">
                <a:solidFill>
                  <a:schemeClr val="tx1"/>
                </a:solidFill>
                <a:effectLst/>
                <a:latin typeface="+mn-lt"/>
                <a:ea typeface="+mn-ea"/>
                <a:cs typeface="+mn-cs"/>
              </a:rPr>
              <a:t>Normal :</a:t>
            </a:r>
            <a:r>
              <a:rPr lang="fr-FR" sz="1200" b="0" i="0" kern="1200" dirty="0">
                <a:solidFill>
                  <a:schemeClr val="tx1"/>
                </a:solidFill>
                <a:effectLst/>
                <a:latin typeface="+mn-lt"/>
                <a:ea typeface="+mn-ea"/>
                <a:cs typeface="+mn-cs"/>
              </a:rPr>
              <a:t> Aucune action requise.</a:t>
            </a:r>
          </a:p>
          <a:p>
            <a:r>
              <a:rPr lang="fr-FR" sz="1200" b="1" i="0" kern="1200" dirty="0">
                <a:solidFill>
                  <a:schemeClr val="tx1"/>
                </a:solidFill>
                <a:effectLst/>
                <a:latin typeface="+mn-lt"/>
                <a:ea typeface="+mn-ea"/>
                <a:cs typeface="+mn-cs"/>
              </a:rPr>
              <a:t>Anormal (Attaque) :</a:t>
            </a:r>
            <a:r>
              <a:rPr lang="fr-FR" sz="1200" b="0" i="0" kern="1200" dirty="0">
                <a:solidFill>
                  <a:schemeClr val="tx1"/>
                </a:solidFill>
                <a:effectLst/>
                <a:latin typeface="+mn-lt"/>
                <a:ea typeface="+mn-ea"/>
                <a:cs typeface="+mn-cs"/>
              </a:rPr>
              <a:t> Déclenchement immédiat d'</a:t>
            </a:r>
            <a:r>
              <a:rPr lang="fr-FR" sz="1200" b="1" i="0" kern="1200" dirty="0">
                <a:solidFill>
                  <a:schemeClr val="tx1"/>
                </a:solidFill>
                <a:effectLst/>
                <a:latin typeface="+mn-lt"/>
                <a:ea typeface="+mn-ea"/>
                <a:cs typeface="+mn-cs"/>
              </a:rPr>
              <a:t>alertes</a:t>
            </a:r>
            <a:r>
              <a:rPr lang="fr-FR" sz="1200" b="0" i="0" kern="1200" dirty="0">
                <a:solidFill>
                  <a:schemeClr val="tx1"/>
                </a:solidFill>
                <a:effectLst/>
                <a:latin typeface="+mn-lt"/>
                <a:ea typeface="+mn-ea"/>
                <a:cs typeface="+mn-cs"/>
              </a:rPr>
              <a:t> pour une réponse automatisée (blocage, isolation).</a:t>
            </a:r>
          </a:p>
          <a:p>
            <a:r>
              <a:rPr lang="fr-FR" sz="1200" b="1" i="0" kern="1200" dirty="0">
                <a:solidFill>
                  <a:schemeClr val="tx1"/>
                </a:solidFill>
                <a:effectLst/>
                <a:latin typeface="+mn-lt"/>
                <a:ea typeface="+mn-ea"/>
                <a:cs typeface="+mn-cs"/>
              </a:rPr>
              <a:t>Incertain :</a:t>
            </a:r>
            <a:r>
              <a:rPr lang="fr-FR" sz="1200" b="0" i="0" kern="1200" dirty="0">
                <a:solidFill>
                  <a:schemeClr val="tx1"/>
                </a:solidFill>
                <a:effectLst/>
                <a:latin typeface="+mn-lt"/>
                <a:ea typeface="+mn-ea"/>
                <a:cs typeface="+mn-cs"/>
              </a:rPr>
              <a:t> Escalade vers un analyste humain pour investigation manuelle, optimisant l'utilisation des ressources humaines.</a:t>
            </a:r>
          </a:p>
          <a:p>
            <a:r>
              <a:rPr lang="fr-FR" sz="1200" b="0" i="0" kern="1200" dirty="0">
                <a:solidFill>
                  <a:schemeClr val="tx1"/>
                </a:solidFill>
                <a:effectLst/>
                <a:latin typeface="+mn-lt"/>
                <a:ea typeface="+mn-ea"/>
                <a:cs typeface="+mn-cs"/>
              </a:rPr>
              <a:t>Cette architecture est considérée comme hybride car elle combine la puissance de l'automatisation du </a:t>
            </a:r>
            <a:r>
              <a:rPr lang="fr-FR" sz="1200" b="0" i="1" kern="1200" dirty="0" err="1">
                <a:solidFill>
                  <a:schemeClr val="tx1"/>
                </a:solidFill>
                <a:effectLst/>
                <a:latin typeface="+mn-lt"/>
                <a:ea typeface="+mn-ea"/>
                <a:cs typeface="+mn-cs"/>
              </a:rPr>
              <a:t>deep</a:t>
            </a:r>
            <a:r>
              <a:rPr lang="fr-FR" sz="1200" b="0" i="1" kern="1200" dirty="0">
                <a:solidFill>
                  <a:schemeClr val="tx1"/>
                </a:solidFill>
                <a:effectLst/>
                <a:latin typeface="+mn-lt"/>
                <a:ea typeface="+mn-ea"/>
                <a:cs typeface="+mn-cs"/>
              </a:rPr>
              <a:t> </a:t>
            </a:r>
            <a:r>
              <a:rPr lang="fr-FR" sz="1200" b="0" i="1" kern="1200" dirty="0" err="1">
                <a:solidFill>
                  <a:schemeClr val="tx1"/>
                </a:solidFill>
                <a:effectLst/>
                <a:latin typeface="+mn-lt"/>
                <a:ea typeface="+mn-ea"/>
                <a:cs typeface="+mn-cs"/>
              </a:rPr>
              <a:t>learning</a:t>
            </a:r>
            <a:r>
              <a:rPr lang="fr-FR" sz="1200" b="0" i="0" kern="1200" dirty="0">
                <a:solidFill>
                  <a:schemeClr val="tx1"/>
                </a:solidFill>
                <a:effectLst/>
                <a:latin typeface="+mn-lt"/>
                <a:ea typeface="+mn-ea"/>
                <a:cs typeface="+mn-cs"/>
              </a:rPr>
              <a:t> pour l'extraction de caractéristiques complexes avec le cadre formel de la DST pour une gestion transparente et traçable de l'incertitude et de la fusion de preuves.</a:t>
            </a:r>
          </a:p>
          <a:p>
            <a:pPr algn="l"/>
            <a:endParaRPr lang="en-US" dirty="0"/>
          </a:p>
        </p:txBody>
      </p:sp>
      <p:sp>
        <p:nvSpPr>
          <p:cNvPr id="4" name="Espace réservé du numéro de diapositive 3">
            <a:extLst>
              <a:ext uri="{FF2B5EF4-FFF2-40B4-BE49-F238E27FC236}">
                <a16:creationId xmlns:a16="http://schemas.microsoft.com/office/drawing/2014/main" id="{50E78F82-018A-7F8F-1E35-32A7301EE9D2}"/>
              </a:ext>
            </a:extLst>
          </p:cNvPr>
          <p:cNvSpPr>
            <a:spLocks noGrp="1"/>
          </p:cNvSpPr>
          <p:nvPr>
            <p:ph type="sldNum" sz="quarter" idx="5"/>
          </p:nvPr>
        </p:nvSpPr>
        <p:spPr/>
        <p:txBody>
          <a:bodyPr/>
          <a:lstStyle/>
          <a:p>
            <a:fld id="{B4E0A65F-70CE-4C11-9DB6-CADF0E49A1AB}" type="slidenum">
              <a:rPr lang="fr-FR" smtClean="0"/>
              <a:t>34</a:t>
            </a:fld>
            <a:endParaRPr lang="fr-FR"/>
          </a:p>
        </p:txBody>
      </p:sp>
    </p:spTree>
    <p:extLst>
      <p:ext uri="{BB962C8B-B14F-4D97-AF65-F5344CB8AC3E}">
        <p14:creationId xmlns:p14="http://schemas.microsoft.com/office/powerpoint/2010/main" val="3550646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E5ED-9229-E04F-F2FA-85C5512055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BE83A6-9D61-8DFF-009A-B43E9FED115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DFD4E75-4A29-0AE2-0FDA-E05C3916662A}"/>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Collecte et analyse avec le SIEM :</a:t>
            </a:r>
            <a:r>
              <a:rPr lang="fr-FR" sz="1200" b="0" i="0" kern="1200" dirty="0">
                <a:solidFill>
                  <a:schemeClr val="tx1"/>
                </a:solidFill>
                <a:effectLst/>
                <a:latin typeface="+mn-lt"/>
                <a:ea typeface="+mn-ea"/>
                <a:cs typeface="+mn-cs"/>
              </a:rPr>
              <a:t> Les systèmes </a:t>
            </a:r>
            <a:r>
              <a:rPr lang="fr-FR" sz="1200" b="1" i="0" kern="1200" dirty="0">
                <a:solidFill>
                  <a:schemeClr val="tx1"/>
                </a:solidFill>
                <a:effectLst/>
                <a:latin typeface="+mn-lt"/>
                <a:ea typeface="+mn-ea"/>
                <a:cs typeface="+mn-cs"/>
              </a:rPr>
              <a:t>SIEM</a:t>
            </a:r>
            <a:r>
              <a:rPr lang="fr-FR" sz="1200" b="0" i="0" kern="1200" dirty="0">
                <a:solidFill>
                  <a:schemeClr val="tx1"/>
                </a:solidFill>
                <a:effectLst/>
                <a:latin typeface="+mn-lt"/>
                <a:ea typeface="+mn-ea"/>
                <a:cs typeface="+mn-cs"/>
              </a:rPr>
              <a:t> (Security Information and Event Management) collectent les journaux de données provenant de diverses sources (pare-feu, serveurs, applications, etc.). Ils normalisent et analysent ces données pour détecter les anomalies et générer des alertes de sécurité.</a:t>
            </a:r>
          </a:p>
          <a:p>
            <a:r>
              <a:rPr lang="fr-FR" sz="1200" b="1" i="0" kern="1200" dirty="0">
                <a:solidFill>
                  <a:schemeClr val="tx1"/>
                </a:solidFill>
                <a:effectLst/>
                <a:latin typeface="+mn-lt"/>
                <a:ea typeface="+mn-ea"/>
                <a:cs typeface="+mn-cs"/>
              </a:rPr>
              <a:t>Automatisation et réponse avec le SOAR :</a:t>
            </a:r>
            <a:r>
              <a:rPr lang="fr-FR" sz="1200" b="0" i="0" kern="1200" dirty="0">
                <a:solidFill>
                  <a:schemeClr val="tx1"/>
                </a:solidFill>
                <a:effectLst/>
                <a:latin typeface="+mn-lt"/>
                <a:ea typeface="+mn-ea"/>
                <a:cs typeface="+mn-cs"/>
              </a:rPr>
              <a:t> Lorsqu'une alerte est générée par le SIEM, les plateformes </a:t>
            </a:r>
            <a:r>
              <a:rPr lang="fr-FR" sz="1200" b="1" i="0" kern="1200" dirty="0">
                <a:solidFill>
                  <a:schemeClr val="tx1"/>
                </a:solidFill>
                <a:effectLst/>
                <a:latin typeface="+mn-lt"/>
                <a:ea typeface="+mn-ea"/>
                <a:cs typeface="+mn-cs"/>
              </a:rPr>
              <a:t>SOAR</a:t>
            </a:r>
            <a:r>
              <a:rPr lang="fr-FR" sz="1200" b="0" i="0" kern="1200" dirty="0">
                <a:solidFill>
                  <a:schemeClr val="tx1"/>
                </a:solidFill>
                <a:effectLst/>
                <a:latin typeface="+mn-lt"/>
                <a:ea typeface="+mn-ea"/>
                <a:cs typeface="+mn-cs"/>
              </a:rPr>
              <a:t> (Security Orchestration, Automation and </a:t>
            </a:r>
            <a:r>
              <a:rPr lang="fr-FR" sz="1200" b="0" i="0" kern="1200" dirty="0" err="1">
                <a:solidFill>
                  <a:schemeClr val="tx1"/>
                </a:solidFill>
                <a:effectLst/>
                <a:latin typeface="+mn-lt"/>
                <a:ea typeface="+mn-ea"/>
                <a:cs typeface="+mn-cs"/>
              </a:rPr>
              <a:t>Response</a:t>
            </a:r>
            <a:r>
              <a:rPr lang="fr-FR" sz="1200" b="0" i="0" kern="1200" dirty="0">
                <a:solidFill>
                  <a:schemeClr val="tx1"/>
                </a:solidFill>
                <a:effectLst/>
                <a:latin typeface="+mn-lt"/>
                <a:ea typeface="+mn-ea"/>
                <a:cs typeface="+mn-cs"/>
              </a:rPr>
              <a:t>) entrent en action. Elles automatisent les flux de travail de réponse aux incidents (appelés </a:t>
            </a:r>
            <a:r>
              <a:rPr lang="fr-FR" sz="1200" b="0" i="1" kern="1200" dirty="0" err="1">
                <a:solidFill>
                  <a:schemeClr val="tx1"/>
                </a:solidFill>
                <a:effectLst/>
                <a:latin typeface="+mn-lt"/>
                <a:ea typeface="+mn-ea"/>
                <a:cs typeface="+mn-cs"/>
              </a:rPr>
              <a:t>playbooks</a:t>
            </a:r>
            <a:r>
              <a:rPr lang="fr-FR" sz="1200" b="0" i="0" kern="1200" dirty="0">
                <a:solidFill>
                  <a:schemeClr val="tx1"/>
                </a:solidFill>
                <a:effectLst/>
                <a:latin typeface="+mn-lt"/>
                <a:ea typeface="+mn-ea"/>
                <a:cs typeface="+mn-cs"/>
              </a:rPr>
              <a:t>) pour bloquer ou atténuer la menace, réduisant ainsi le temps de réaction et minimisant les erreurs humaines. Des exemples de solutions SOAR incluent Palo Alto XSOAR.</a:t>
            </a:r>
          </a:p>
          <a:p>
            <a:r>
              <a:rPr lang="fr-FR" sz="1200" b="1" i="0" kern="1200" dirty="0">
                <a:solidFill>
                  <a:schemeClr val="tx1"/>
                </a:solidFill>
                <a:effectLst/>
                <a:latin typeface="+mn-lt"/>
                <a:ea typeface="+mn-ea"/>
                <a:cs typeface="+mn-cs"/>
              </a:rPr>
              <a:t>Le SOC centralise le tout :</a:t>
            </a:r>
            <a:r>
              <a:rPr lang="fr-FR" sz="1200" b="0" i="0" kern="1200" dirty="0">
                <a:solidFill>
                  <a:schemeClr val="tx1"/>
                </a:solidFill>
                <a:effectLst/>
                <a:latin typeface="+mn-lt"/>
                <a:ea typeface="+mn-ea"/>
                <a:cs typeface="+mn-cs"/>
              </a:rPr>
              <a:t> Le SOC est la structure humaine et organisationnelle qui supervise ces outils et processus. Les analystes du SOC s'appuient sur les alertes du SIEM et les automatisations du SOAR pour mener des investigations approfondies et gérer l'intégralité du cycle de vie des incidents de sécurité.</a:t>
            </a:r>
          </a:p>
          <a:p>
            <a:pPr algn="l"/>
            <a:endParaRPr lang="en-US" dirty="0"/>
          </a:p>
        </p:txBody>
      </p:sp>
      <p:sp>
        <p:nvSpPr>
          <p:cNvPr id="4" name="Espace réservé du numéro de diapositive 3">
            <a:extLst>
              <a:ext uri="{FF2B5EF4-FFF2-40B4-BE49-F238E27FC236}">
                <a16:creationId xmlns:a16="http://schemas.microsoft.com/office/drawing/2014/main" id="{6F3D5003-04BE-0CFB-5652-33A6779714E2}"/>
              </a:ext>
            </a:extLst>
          </p:cNvPr>
          <p:cNvSpPr>
            <a:spLocks noGrp="1"/>
          </p:cNvSpPr>
          <p:nvPr>
            <p:ph type="sldNum" sz="quarter" idx="5"/>
          </p:nvPr>
        </p:nvSpPr>
        <p:spPr/>
        <p:txBody>
          <a:bodyPr/>
          <a:lstStyle/>
          <a:p>
            <a:fld id="{B4E0A65F-70CE-4C11-9DB6-CADF0E49A1AB}" type="slidenum">
              <a:rPr lang="fr-FR" smtClean="0"/>
              <a:t>35</a:t>
            </a:fld>
            <a:endParaRPr lang="fr-FR"/>
          </a:p>
        </p:txBody>
      </p:sp>
    </p:spTree>
    <p:extLst>
      <p:ext uri="{BB962C8B-B14F-4D97-AF65-F5344CB8AC3E}">
        <p14:creationId xmlns:p14="http://schemas.microsoft.com/office/powerpoint/2010/main" val="3820714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57780-2189-4ABA-7C54-6A332475D3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396C54-5CA6-E04A-2DCE-D4BFE2E82B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796CD7-1F66-1BFF-3C5E-3FBD7886A8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D1F"/>
                </a:solidFill>
                <a:effectLst/>
                <a:latin typeface="system-ui"/>
              </a:rPr>
              <a:t>API REST → </a:t>
            </a:r>
            <a:r>
              <a:rPr lang="en-US" b="0" i="0" dirty="0" err="1">
                <a:solidFill>
                  <a:srgbClr val="1D1D1F"/>
                </a:solidFill>
                <a:effectLst/>
                <a:latin typeface="system-ui"/>
              </a:rPr>
              <a:t>Modèles</a:t>
            </a:r>
            <a:r>
              <a:rPr lang="en-US" b="0" i="0" dirty="0">
                <a:solidFill>
                  <a:srgbClr val="1D1D1F"/>
                </a:solidFill>
                <a:effectLst/>
                <a:latin typeface="system-ui"/>
              </a:rPr>
              <a:t> DL → </a:t>
            </a:r>
            <a:r>
              <a:rPr lang="en-US" b="0" i="0" dirty="0" err="1">
                <a:solidFill>
                  <a:srgbClr val="1D1D1F"/>
                </a:solidFill>
                <a:effectLst/>
                <a:latin typeface="system-ui"/>
              </a:rPr>
              <a:t>Moteur</a:t>
            </a:r>
            <a:r>
              <a:rPr lang="en-US" b="0" i="0" dirty="0">
                <a:solidFill>
                  <a:srgbClr val="1D1D1F"/>
                </a:solidFill>
                <a:effectLst/>
                <a:latin typeface="system-ui"/>
              </a:rPr>
              <a:t> DST → Webhook/SIEM</a:t>
            </a:r>
            <a:endParaRPr lang="en-US" dirty="0"/>
          </a:p>
          <a:p>
            <a:pPr algn="l"/>
            <a:endParaRPr lang="en-US" dirty="0"/>
          </a:p>
          <a:p>
            <a:r>
              <a:rPr lang="fr-FR" b="1" dirty="0"/>
              <a:t>Entreprise</a:t>
            </a:r>
            <a:r>
              <a:rPr lang="fr-FR" dirty="0"/>
              <a:t> : filtrage du trafic interne</a:t>
            </a:r>
          </a:p>
          <a:p>
            <a:r>
              <a:rPr lang="fr-FR" b="1" dirty="0"/>
              <a:t>Cloud</a:t>
            </a:r>
            <a:r>
              <a:rPr lang="fr-FR" dirty="0"/>
              <a:t> : détection d’exfiltration</a:t>
            </a:r>
          </a:p>
          <a:p>
            <a:r>
              <a:rPr lang="fr-FR" b="1" dirty="0"/>
              <a:t>Infrastructures critiques</a:t>
            </a:r>
            <a:r>
              <a:rPr lang="fr-FR" dirty="0"/>
              <a:t> : tolérance zéro aux faux négatifs</a:t>
            </a:r>
          </a:p>
          <a:p>
            <a:pPr algn="l"/>
            <a:endParaRPr lang="en-US" dirty="0"/>
          </a:p>
        </p:txBody>
      </p:sp>
      <p:sp>
        <p:nvSpPr>
          <p:cNvPr id="4" name="Espace réservé du numéro de diapositive 3">
            <a:extLst>
              <a:ext uri="{FF2B5EF4-FFF2-40B4-BE49-F238E27FC236}">
                <a16:creationId xmlns:a16="http://schemas.microsoft.com/office/drawing/2014/main" id="{4001B966-BE46-2978-EC5B-47FBDF623719}"/>
              </a:ext>
            </a:extLst>
          </p:cNvPr>
          <p:cNvSpPr>
            <a:spLocks noGrp="1"/>
          </p:cNvSpPr>
          <p:nvPr>
            <p:ph type="sldNum" sz="quarter" idx="5"/>
          </p:nvPr>
        </p:nvSpPr>
        <p:spPr/>
        <p:txBody>
          <a:bodyPr/>
          <a:lstStyle/>
          <a:p>
            <a:fld id="{B4E0A65F-70CE-4C11-9DB6-CADF0E49A1AB}" type="slidenum">
              <a:rPr lang="fr-FR" smtClean="0"/>
              <a:t>36</a:t>
            </a:fld>
            <a:endParaRPr lang="fr-FR"/>
          </a:p>
        </p:txBody>
      </p:sp>
    </p:spTree>
    <p:extLst>
      <p:ext uri="{BB962C8B-B14F-4D97-AF65-F5344CB8AC3E}">
        <p14:creationId xmlns:p14="http://schemas.microsoft.com/office/powerpoint/2010/main" val="1741844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F8360-5519-B454-D6F2-322ECA9337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812214-80CA-85E2-D3AF-4AE58961CFC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92189A-9837-96C3-EADA-AF77F127F7B5}"/>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7C778FA5-F2B9-C57F-128F-077F5AF3AA92}"/>
              </a:ext>
            </a:extLst>
          </p:cNvPr>
          <p:cNvSpPr>
            <a:spLocks noGrp="1"/>
          </p:cNvSpPr>
          <p:nvPr>
            <p:ph type="sldNum" sz="quarter" idx="5"/>
          </p:nvPr>
        </p:nvSpPr>
        <p:spPr/>
        <p:txBody>
          <a:bodyPr/>
          <a:lstStyle/>
          <a:p>
            <a:fld id="{B4E0A65F-70CE-4C11-9DB6-CADF0E49A1AB}" type="slidenum">
              <a:rPr lang="fr-FR" smtClean="0"/>
              <a:t>37</a:t>
            </a:fld>
            <a:endParaRPr lang="fr-FR"/>
          </a:p>
        </p:txBody>
      </p:sp>
    </p:spTree>
    <p:extLst>
      <p:ext uri="{BB962C8B-B14F-4D97-AF65-F5344CB8AC3E}">
        <p14:creationId xmlns:p14="http://schemas.microsoft.com/office/powerpoint/2010/main" val="3079387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648D5-2863-A679-9429-D90108E2AD0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8E8989-12A2-14DF-A70A-A817D2B9F19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DDEB67-2BE3-107E-35A7-7FE03021A2E7}"/>
              </a:ext>
            </a:extLst>
          </p:cNvPr>
          <p:cNvSpPr>
            <a:spLocks noGrp="1"/>
          </p:cNvSpPr>
          <p:nvPr>
            <p:ph type="body" idx="1"/>
          </p:nvPr>
        </p:nvSpPr>
        <p:spPr/>
        <p:txBody>
          <a:bodyPr/>
          <a:lstStyle/>
          <a:p>
            <a:pPr algn="l">
              <a:buFont typeface="Arial" panose="020B0604020202020204" pitchFamily="34" charset="0"/>
              <a:buChar char="•"/>
            </a:pPr>
            <a:r>
              <a:rPr lang="fr-FR" b="1" i="0" dirty="0">
                <a:solidFill>
                  <a:srgbClr val="1D1D1F"/>
                </a:solidFill>
                <a:effectLst/>
                <a:latin typeface="system-ui"/>
              </a:rPr>
              <a:t>Intégration dans un SOC réel</a:t>
            </a:r>
            <a:r>
              <a:rPr lang="fr-FR" b="0" i="0" dirty="0">
                <a:solidFill>
                  <a:srgbClr val="1D1D1F"/>
                </a:solidFill>
                <a:effectLst/>
                <a:latin typeface="system-ui"/>
              </a:rPr>
              <a:t> (pilote industriel)</a:t>
            </a:r>
          </a:p>
          <a:p>
            <a:pPr algn="l">
              <a:buFont typeface="Arial" panose="020B0604020202020204" pitchFamily="34" charset="0"/>
              <a:buChar char="•"/>
            </a:pPr>
            <a:r>
              <a:rPr lang="fr-FR" b="1" i="0" dirty="0">
                <a:solidFill>
                  <a:srgbClr val="1D1D1F"/>
                </a:solidFill>
                <a:effectLst/>
                <a:latin typeface="system-ui"/>
              </a:rPr>
              <a:t>XAI (Explicabilité)</a:t>
            </a:r>
            <a:r>
              <a:rPr lang="fr-FR" b="0" i="0" dirty="0">
                <a:solidFill>
                  <a:srgbClr val="1D1D1F"/>
                </a:solidFill>
                <a:effectLst/>
                <a:latin typeface="system-ui"/>
              </a:rPr>
              <a:t> : pourquoi DST a choisi “Incertain” ?</a:t>
            </a:r>
          </a:p>
          <a:p>
            <a:pPr algn="l">
              <a:buFont typeface="Arial" panose="020B0604020202020204" pitchFamily="34" charset="0"/>
              <a:buChar char="•"/>
            </a:pPr>
            <a:r>
              <a:rPr lang="fr-FR" b="1" i="0" dirty="0">
                <a:solidFill>
                  <a:srgbClr val="1D1D1F"/>
                </a:solidFill>
                <a:effectLst/>
                <a:latin typeface="system-ui"/>
              </a:rPr>
              <a:t>Passage à l’échelle</a:t>
            </a:r>
            <a:r>
              <a:rPr lang="fr-FR" b="0" i="0" dirty="0">
                <a:solidFill>
                  <a:srgbClr val="1D1D1F"/>
                </a:solidFill>
                <a:effectLst/>
                <a:latin typeface="system-ui"/>
              </a:rPr>
              <a:t> : traitement en temps réel, </a:t>
            </a:r>
            <a:r>
              <a:rPr lang="fr-FR" b="0" i="0" dirty="0" err="1">
                <a:solidFill>
                  <a:srgbClr val="1D1D1F"/>
                </a:solidFill>
                <a:effectLst/>
                <a:latin typeface="system-ui"/>
              </a:rPr>
              <a:t>edge</a:t>
            </a:r>
            <a:r>
              <a:rPr lang="fr-FR" b="0" i="0" dirty="0">
                <a:solidFill>
                  <a:srgbClr val="1D1D1F"/>
                </a:solidFill>
                <a:effectLst/>
                <a:latin typeface="system-ui"/>
              </a:rPr>
              <a:t> </a:t>
            </a:r>
            <a:r>
              <a:rPr lang="fr-FR" b="0" i="0" dirty="0" err="1">
                <a:solidFill>
                  <a:srgbClr val="1D1D1F"/>
                </a:solidFill>
                <a:effectLst/>
                <a:latin typeface="system-ui"/>
              </a:rPr>
              <a:t>computing</a:t>
            </a:r>
            <a:endParaRPr lang="fr-FR" b="0" i="0" dirty="0">
              <a:solidFill>
                <a:srgbClr val="1D1D1F"/>
              </a:solidFill>
              <a:effectLst/>
              <a:latin typeface="system-ui"/>
            </a:endParaRPr>
          </a:p>
          <a:p>
            <a:pPr algn="l">
              <a:buFont typeface="Arial" panose="020B0604020202020204" pitchFamily="34" charset="0"/>
              <a:buChar char="•"/>
            </a:pPr>
            <a:r>
              <a:rPr lang="fr-FR" b="1" i="0" dirty="0" err="1">
                <a:solidFill>
                  <a:srgbClr val="1D1D1F"/>
                </a:solidFill>
                <a:effectLst/>
                <a:latin typeface="system-ui"/>
              </a:rPr>
              <a:t>Dataset</a:t>
            </a:r>
            <a:r>
              <a:rPr lang="fr-FR" b="1" i="0" dirty="0">
                <a:solidFill>
                  <a:srgbClr val="1D1D1F"/>
                </a:solidFill>
                <a:effectLst/>
                <a:latin typeface="system-ui"/>
              </a:rPr>
              <a:t> moderne</a:t>
            </a:r>
            <a:r>
              <a:rPr lang="fr-FR" b="0" i="0" dirty="0">
                <a:solidFill>
                  <a:srgbClr val="1D1D1F"/>
                </a:solidFill>
                <a:effectLst/>
                <a:latin typeface="system-ui"/>
              </a:rPr>
              <a:t> : passage à </a:t>
            </a:r>
            <a:r>
              <a:rPr lang="fr-FR" b="1" i="0" dirty="0">
                <a:solidFill>
                  <a:srgbClr val="1D1D1F"/>
                </a:solidFill>
                <a:effectLst/>
                <a:latin typeface="system-ui"/>
              </a:rPr>
              <a:t>CIC-IDS2018</a:t>
            </a:r>
            <a:r>
              <a:rPr lang="fr-FR" b="0" i="0" dirty="0">
                <a:solidFill>
                  <a:srgbClr val="1D1D1F"/>
                </a:solidFill>
                <a:effectLst/>
                <a:latin typeface="system-ui"/>
              </a:rPr>
              <a:t> (plus réaliste, attaques contemporaines)</a:t>
            </a:r>
          </a:p>
          <a:p>
            <a:pPr algn="l"/>
            <a:endParaRPr lang="en-US" dirty="0"/>
          </a:p>
        </p:txBody>
      </p:sp>
      <p:sp>
        <p:nvSpPr>
          <p:cNvPr id="4" name="Espace réservé du numéro de diapositive 3">
            <a:extLst>
              <a:ext uri="{FF2B5EF4-FFF2-40B4-BE49-F238E27FC236}">
                <a16:creationId xmlns:a16="http://schemas.microsoft.com/office/drawing/2014/main" id="{0E429B16-DF64-74BF-95FB-2543EBE6456B}"/>
              </a:ext>
            </a:extLst>
          </p:cNvPr>
          <p:cNvSpPr>
            <a:spLocks noGrp="1"/>
          </p:cNvSpPr>
          <p:nvPr>
            <p:ph type="sldNum" sz="quarter" idx="5"/>
          </p:nvPr>
        </p:nvSpPr>
        <p:spPr/>
        <p:txBody>
          <a:bodyPr/>
          <a:lstStyle/>
          <a:p>
            <a:fld id="{B4E0A65F-70CE-4C11-9DB6-CADF0E49A1AB}" type="slidenum">
              <a:rPr lang="fr-FR" smtClean="0"/>
              <a:t>38</a:t>
            </a:fld>
            <a:endParaRPr lang="fr-FR"/>
          </a:p>
        </p:txBody>
      </p:sp>
    </p:spTree>
    <p:extLst>
      <p:ext uri="{BB962C8B-B14F-4D97-AF65-F5344CB8AC3E}">
        <p14:creationId xmlns:p14="http://schemas.microsoft.com/office/powerpoint/2010/main" val="1271204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39</a:t>
            </a:fld>
            <a:endParaRPr lang="fr-FR"/>
          </a:p>
        </p:txBody>
      </p:sp>
    </p:spTree>
    <p:extLst>
      <p:ext uri="{BB962C8B-B14F-4D97-AF65-F5344CB8AC3E}">
        <p14:creationId xmlns:p14="http://schemas.microsoft.com/office/powerpoint/2010/main" val="330654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CDEA1-B85D-0114-E50E-D91653922B8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CAF4C6-5B74-AB71-97DC-954FAE8DBAB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0E10D26-0BD3-1FE7-12AC-552CD7F0AED5}"/>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CE44F3A-8205-525E-B565-88A158AED6B0}"/>
              </a:ext>
            </a:extLst>
          </p:cNvPr>
          <p:cNvSpPr>
            <a:spLocks noGrp="1"/>
          </p:cNvSpPr>
          <p:nvPr>
            <p:ph type="sldNum" sz="quarter" idx="5"/>
          </p:nvPr>
        </p:nvSpPr>
        <p:spPr/>
        <p:txBody>
          <a:bodyPr/>
          <a:lstStyle/>
          <a:p>
            <a:fld id="{B4E0A65F-70CE-4C11-9DB6-CADF0E49A1AB}" type="slidenum">
              <a:rPr lang="fr-FR" smtClean="0"/>
              <a:t>40</a:t>
            </a:fld>
            <a:endParaRPr lang="fr-FR"/>
          </a:p>
        </p:txBody>
      </p:sp>
    </p:spTree>
    <p:extLst>
      <p:ext uri="{BB962C8B-B14F-4D97-AF65-F5344CB8AC3E}">
        <p14:creationId xmlns:p14="http://schemas.microsoft.com/office/powerpoint/2010/main" val="118244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2D3CD-82B3-2AE0-7DF2-3195ABB586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E187C90-9F30-7C68-E884-1C7853C0AFF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C91EC9-DDAE-DD36-885A-5B045E65334C}"/>
              </a:ext>
            </a:extLst>
          </p:cNvPr>
          <p:cNvSpPr>
            <a:spLocks noGrp="1"/>
          </p:cNvSpPr>
          <p:nvPr>
            <p:ph type="body" idx="1"/>
          </p:nvPr>
        </p:nvSpPr>
        <p:spPr/>
        <p:txBody>
          <a:bodyPr/>
          <a:lstStyle/>
          <a:p>
            <a:r>
              <a:rPr lang="fr-FR" b="1" dirty="0"/>
              <a:t>Fonctionnement</a:t>
            </a:r>
            <a:endParaRPr lang="fr-FR" dirty="0"/>
          </a:p>
          <a:p>
            <a:r>
              <a:rPr lang="fr-FR" b="1" dirty="0"/>
              <a:t>Surveillance :</a:t>
            </a:r>
            <a:r>
              <a:rPr lang="fr-FR" dirty="0"/>
              <a:t> Il analyse les paquets réseau, les journaux système ou les événements pour identifier les modèles d'attaque ou les anomalies.</a:t>
            </a:r>
          </a:p>
          <a:p>
            <a:r>
              <a:rPr lang="fr-FR" b="1" dirty="0"/>
              <a:t>Détection :</a:t>
            </a:r>
            <a:r>
              <a:rPr lang="fr-FR" dirty="0"/>
              <a:t> Il compare les activités observées à des signatures connues (malwares) ou à des modèles de comportement normaux pour repérer les écarts.</a:t>
            </a:r>
          </a:p>
          <a:p>
            <a:r>
              <a:rPr lang="fr-FR" b="1" dirty="0"/>
              <a:t>Alerte :</a:t>
            </a:r>
            <a:r>
              <a:rPr lang="fr-FR" dirty="0"/>
              <a:t> Lorsqu'une menace est détectée, il génère des notifications pour le personnel de sécurité. </a:t>
            </a:r>
          </a:p>
        </p:txBody>
      </p:sp>
      <p:sp>
        <p:nvSpPr>
          <p:cNvPr id="4" name="Espace réservé du numéro de diapositive 3">
            <a:extLst>
              <a:ext uri="{FF2B5EF4-FFF2-40B4-BE49-F238E27FC236}">
                <a16:creationId xmlns:a16="http://schemas.microsoft.com/office/drawing/2014/main" id="{CF7FC66F-2ED4-D2B3-4A1D-ED7B4AD5C388}"/>
              </a:ext>
            </a:extLst>
          </p:cNvPr>
          <p:cNvSpPr>
            <a:spLocks noGrp="1"/>
          </p:cNvSpPr>
          <p:nvPr>
            <p:ph type="sldNum" sz="quarter" idx="5"/>
          </p:nvPr>
        </p:nvSpPr>
        <p:spPr/>
        <p:txBody>
          <a:bodyPr/>
          <a:lstStyle/>
          <a:p>
            <a:fld id="{B4E0A65F-70CE-4C11-9DB6-CADF0E49A1AB}" type="slidenum">
              <a:rPr lang="fr-FR" smtClean="0"/>
              <a:t>6</a:t>
            </a:fld>
            <a:endParaRPr lang="fr-FR"/>
          </a:p>
        </p:txBody>
      </p:sp>
    </p:spTree>
    <p:extLst>
      <p:ext uri="{BB962C8B-B14F-4D97-AF65-F5344CB8AC3E}">
        <p14:creationId xmlns:p14="http://schemas.microsoft.com/office/powerpoint/2010/main" val="3001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C6D2-D4CC-3E0A-A3D6-D2EF6ACDC17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74941D-E18B-5C06-E15A-22840DC671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99C834A-F9A6-7D4A-9D2B-D5D1146611A1}"/>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Types d'IDS</a:t>
            </a:r>
          </a:p>
          <a:p>
            <a:r>
              <a:rPr lang="fr-FR" sz="1200" b="1" i="0" kern="1200" dirty="0">
                <a:solidFill>
                  <a:schemeClr val="tx1"/>
                </a:solidFill>
                <a:effectLst/>
                <a:latin typeface="+mn-lt"/>
                <a:ea typeface="+mn-ea"/>
                <a:cs typeface="+mn-cs"/>
                <a:hlinkClick r:id="rId3"/>
              </a:rPr>
              <a:t>NIDS</a:t>
            </a:r>
            <a:r>
              <a:rPr lang="fr-FR" sz="1200" b="1" i="0" kern="1200" dirty="0">
                <a:solidFill>
                  <a:schemeClr val="tx1"/>
                </a:solidFill>
                <a:effectLst/>
                <a:latin typeface="+mn-lt"/>
                <a:ea typeface="+mn-ea"/>
                <a:cs typeface="+mn-cs"/>
              </a:rPr>
              <a:t> (Network-</a:t>
            </a:r>
            <a:r>
              <a:rPr lang="fr-FR" sz="1200" b="1" i="0" kern="1200" dirty="0" err="1">
                <a:solidFill>
                  <a:schemeClr val="tx1"/>
                </a:solidFill>
                <a:effectLst/>
                <a:latin typeface="+mn-lt"/>
                <a:ea typeface="+mn-ea"/>
                <a:cs typeface="+mn-cs"/>
              </a:rPr>
              <a:t>based</a:t>
            </a:r>
            <a:r>
              <a:rPr lang="fr-FR" sz="1200" b="1" i="0" kern="1200" dirty="0">
                <a:solidFill>
                  <a:schemeClr val="tx1"/>
                </a:solidFill>
                <a:effectLst/>
                <a:latin typeface="+mn-lt"/>
                <a:ea typeface="+mn-ea"/>
                <a:cs typeface="+mn-cs"/>
              </a:rPr>
              <a:t> IDS) :</a:t>
            </a:r>
            <a:r>
              <a:rPr lang="fr-FR" sz="1200" b="0" i="0" kern="1200" dirty="0">
                <a:solidFill>
                  <a:schemeClr val="tx1"/>
                </a:solidFill>
                <a:effectLst/>
                <a:latin typeface="+mn-lt"/>
                <a:ea typeface="+mn-ea"/>
                <a:cs typeface="+mn-cs"/>
              </a:rPr>
              <a:t> Déployé sur le réseau, il surveille tout le trafic passant par un segment, idéal pour une protection large.</a:t>
            </a:r>
          </a:p>
          <a:p>
            <a:r>
              <a:rPr lang="fr-FR" sz="1200" b="1" i="0" kern="1200" dirty="0">
                <a:solidFill>
                  <a:schemeClr val="tx1"/>
                </a:solidFill>
                <a:effectLst/>
                <a:latin typeface="+mn-lt"/>
                <a:ea typeface="+mn-ea"/>
                <a:cs typeface="+mn-cs"/>
                <a:hlinkClick r:id="rId4"/>
              </a:rPr>
              <a:t>HIDS</a:t>
            </a:r>
            <a:r>
              <a:rPr lang="fr-FR" sz="1200" b="1" i="0" kern="1200" dirty="0">
                <a:solidFill>
                  <a:schemeClr val="tx1"/>
                </a:solidFill>
                <a:effectLst/>
                <a:latin typeface="+mn-lt"/>
                <a:ea typeface="+mn-ea"/>
                <a:cs typeface="+mn-cs"/>
              </a:rPr>
              <a:t> (Host-</a:t>
            </a:r>
            <a:r>
              <a:rPr lang="fr-FR" sz="1200" b="1" i="0" kern="1200" dirty="0" err="1">
                <a:solidFill>
                  <a:schemeClr val="tx1"/>
                </a:solidFill>
                <a:effectLst/>
                <a:latin typeface="+mn-lt"/>
                <a:ea typeface="+mn-ea"/>
                <a:cs typeface="+mn-cs"/>
              </a:rPr>
              <a:t>based</a:t>
            </a:r>
            <a:r>
              <a:rPr lang="fr-FR" sz="1200" b="1" i="0" kern="1200" dirty="0">
                <a:solidFill>
                  <a:schemeClr val="tx1"/>
                </a:solidFill>
                <a:effectLst/>
                <a:latin typeface="+mn-lt"/>
                <a:ea typeface="+mn-ea"/>
                <a:cs typeface="+mn-cs"/>
              </a:rPr>
              <a:t> IDS) :</a:t>
            </a:r>
            <a:r>
              <a:rPr lang="fr-FR" sz="1200" b="0" i="0" kern="1200" dirty="0">
                <a:solidFill>
                  <a:schemeClr val="tx1"/>
                </a:solidFill>
                <a:effectLst/>
                <a:latin typeface="+mn-lt"/>
                <a:ea typeface="+mn-ea"/>
                <a:cs typeface="+mn-cs"/>
              </a:rPr>
              <a:t> Installé sur un ordinateur spécifique (serveur, poste de travail), il surveille les journaux d'activité et les fichiers système de cet hôte. </a:t>
            </a:r>
          </a:p>
        </p:txBody>
      </p:sp>
      <p:sp>
        <p:nvSpPr>
          <p:cNvPr id="4" name="Espace réservé du numéro de diapositive 3">
            <a:extLst>
              <a:ext uri="{FF2B5EF4-FFF2-40B4-BE49-F238E27FC236}">
                <a16:creationId xmlns:a16="http://schemas.microsoft.com/office/drawing/2014/main" id="{55E85E57-1652-9C08-586B-834CC02387C3}"/>
              </a:ext>
            </a:extLst>
          </p:cNvPr>
          <p:cNvSpPr>
            <a:spLocks noGrp="1"/>
          </p:cNvSpPr>
          <p:nvPr>
            <p:ph type="sldNum" sz="quarter" idx="5"/>
          </p:nvPr>
        </p:nvSpPr>
        <p:spPr/>
        <p:txBody>
          <a:bodyPr/>
          <a:lstStyle/>
          <a:p>
            <a:fld id="{B4E0A65F-70CE-4C11-9DB6-CADF0E49A1AB}" type="slidenum">
              <a:rPr lang="fr-FR" smtClean="0"/>
              <a:t>7</a:t>
            </a:fld>
            <a:endParaRPr lang="fr-FR"/>
          </a:p>
        </p:txBody>
      </p:sp>
    </p:spTree>
    <p:extLst>
      <p:ext uri="{BB962C8B-B14F-4D97-AF65-F5344CB8AC3E}">
        <p14:creationId xmlns:p14="http://schemas.microsoft.com/office/powerpoint/2010/main" val="102727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2FD2F-15F4-5DEF-3DE3-9A7701FB1B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1F16A8D-7EF1-C410-79EF-EE0B9669B07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51C3FE6-4F8D-E0BA-1F11-F35A8C99EF58}"/>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IDS :</a:t>
            </a:r>
            <a:r>
              <a:rPr lang="fr-FR" sz="1200" b="0" i="0" kern="1200" dirty="0">
                <a:solidFill>
                  <a:schemeClr val="tx1"/>
                </a:solidFill>
                <a:effectLst/>
                <a:latin typeface="+mn-lt"/>
                <a:ea typeface="+mn-ea"/>
                <a:cs typeface="+mn-cs"/>
              </a:rPr>
              <a:t> Détecte et alerte (passif).</a:t>
            </a:r>
          </a:p>
          <a:p>
            <a:r>
              <a:rPr lang="fr-FR" sz="1200" b="1" i="0" kern="1200" dirty="0">
                <a:solidFill>
                  <a:schemeClr val="tx1"/>
                </a:solidFill>
                <a:effectLst/>
                <a:latin typeface="+mn-lt"/>
                <a:ea typeface="+mn-ea"/>
                <a:cs typeface="+mn-cs"/>
              </a:rPr>
              <a:t>IPS :</a:t>
            </a:r>
            <a:r>
              <a:rPr lang="fr-FR" sz="1200" b="0" i="0" kern="1200" dirty="0">
                <a:solidFill>
                  <a:schemeClr val="tx1"/>
                </a:solidFill>
                <a:effectLst/>
                <a:latin typeface="+mn-lt"/>
                <a:ea typeface="+mn-ea"/>
                <a:cs typeface="+mn-cs"/>
              </a:rPr>
              <a:t> Détecte et prend des mesures actives (bloque, isole).</a:t>
            </a:r>
          </a:p>
          <a:p>
            <a:r>
              <a:rPr lang="fr-FR" sz="1200" b="1" i="0" kern="1200" dirty="0">
                <a:solidFill>
                  <a:schemeClr val="tx1"/>
                </a:solidFill>
                <a:effectLst/>
                <a:latin typeface="+mn-lt"/>
                <a:ea typeface="+mn-ea"/>
                <a:cs typeface="+mn-cs"/>
              </a:rPr>
              <a:t>Complémentarité :</a:t>
            </a:r>
            <a:r>
              <a:rPr lang="fr-FR" sz="1200" b="0" i="0" kern="1200" dirty="0">
                <a:solidFill>
                  <a:schemeClr val="tx1"/>
                </a:solidFill>
                <a:effectLst/>
                <a:latin typeface="+mn-lt"/>
                <a:ea typeface="+mn-ea"/>
                <a:cs typeface="+mn-cs"/>
              </a:rPr>
              <a:t> Souvent combinés pour une sécurité complète (IDPS), les IDS fournissent des informations pour l'analyse post-incident, tandis que les IPS empêchent les attaques en temps réel. </a:t>
            </a:r>
          </a:p>
          <a:p>
            <a:r>
              <a:rPr lang="fr-FR" sz="1200" b="1" i="0" kern="1200" dirty="0">
                <a:solidFill>
                  <a:schemeClr val="tx1"/>
                </a:solidFill>
                <a:effectLst/>
                <a:latin typeface="+mn-lt"/>
                <a:ea typeface="+mn-ea"/>
                <a:cs typeface="+mn-cs"/>
              </a:rPr>
              <a:t>Synergie de la détection et de la prévention des intrusions</a:t>
            </a:r>
          </a:p>
        </p:txBody>
      </p:sp>
      <p:sp>
        <p:nvSpPr>
          <p:cNvPr id="4" name="Espace réservé du numéro de diapositive 3">
            <a:extLst>
              <a:ext uri="{FF2B5EF4-FFF2-40B4-BE49-F238E27FC236}">
                <a16:creationId xmlns:a16="http://schemas.microsoft.com/office/drawing/2014/main" id="{DE5ED859-869D-0308-1BD1-982D31891B72}"/>
              </a:ext>
            </a:extLst>
          </p:cNvPr>
          <p:cNvSpPr>
            <a:spLocks noGrp="1"/>
          </p:cNvSpPr>
          <p:nvPr>
            <p:ph type="sldNum" sz="quarter" idx="5"/>
          </p:nvPr>
        </p:nvSpPr>
        <p:spPr/>
        <p:txBody>
          <a:bodyPr/>
          <a:lstStyle/>
          <a:p>
            <a:fld id="{B4E0A65F-70CE-4C11-9DB6-CADF0E49A1AB}" type="slidenum">
              <a:rPr lang="fr-FR" smtClean="0"/>
              <a:t>8</a:t>
            </a:fld>
            <a:endParaRPr lang="fr-FR"/>
          </a:p>
        </p:txBody>
      </p:sp>
    </p:spTree>
    <p:extLst>
      <p:ext uri="{BB962C8B-B14F-4D97-AF65-F5344CB8AC3E}">
        <p14:creationId xmlns:p14="http://schemas.microsoft.com/office/powerpoint/2010/main" val="259852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F54CC-DA18-7447-B82E-8C9EE2D82C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8D60164-D7D7-8532-F495-A9A4B17E14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4C2CAE-42C1-652C-8659-4F6B3352903A}"/>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Méthodes de détection</a:t>
            </a:r>
          </a:p>
          <a:p>
            <a:r>
              <a:rPr lang="fr-FR" sz="1200" b="1" i="0" kern="1200" dirty="0">
                <a:solidFill>
                  <a:schemeClr val="tx1"/>
                </a:solidFill>
                <a:effectLst/>
                <a:latin typeface="+mn-lt"/>
                <a:ea typeface="+mn-ea"/>
                <a:cs typeface="+mn-cs"/>
              </a:rPr>
              <a:t>Détection par signature :</a:t>
            </a:r>
            <a:r>
              <a:rPr lang="fr-FR" sz="1200" b="0" i="0" kern="1200" dirty="0">
                <a:solidFill>
                  <a:schemeClr val="tx1"/>
                </a:solidFill>
                <a:effectLst/>
                <a:latin typeface="+mn-lt"/>
                <a:ea typeface="+mn-ea"/>
                <a:cs typeface="+mn-cs"/>
              </a:rPr>
              <a:t> Recherche des modèles d'attaque connus (faible faux positifs, mais ne détecte pas les menaces inconnues).</a:t>
            </a:r>
          </a:p>
          <a:p>
            <a:r>
              <a:rPr lang="fr-FR" sz="1200" b="1" i="0" kern="1200" dirty="0">
                <a:solidFill>
                  <a:schemeClr val="tx1"/>
                </a:solidFill>
                <a:effectLst/>
                <a:latin typeface="+mn-lt"/>
                <a:ea typeface="+mn-ea"/>
                <a:cs typeface="+mn-cs"/>
              </a:rPr>
              <a:t>Détection par anomalie :</a:t>
            </a:r>
            <a:r>
              <a:rPr lang="fr-FR" sz="1200" b="0" i="0" kern="1200" dirty="0">
                <a:solidFill>
                  <a:schemeClr val="tx1"/>
                </a:solidFill>
                <a:effectLst/>
                <a:latin typeface="+mn-lt"/>
                <a:ea typeface="+mn-ea"/>
                <a:cs typeface="+mn-cs"/>
              </a:rPr>
              <a:t> Identifie les écarts par rapport à un comportement de référence (peut détecter de nouvelles menaces, mais risque plus de faux positifs). </a:t>
            </a:r>
          </a:p>
        </p:txBody>
      </p:sp>
      <p:sp>
        <p:nvSpPr>
          <p:cNvPr id="4" name="Espace réservé du numéro de diapositive 3">
            <a:extLst>
              <a:ext uri="{FF2B5EF4-FFF2-40B4-BE49-F238E27FC236}">
                <a16:creationId xmlns:a16="http://schemas.microsoft.com/office/drawing/2014/main" id="{D00F0794-F0F3-6CD3-894C-A8034A1ECDAD}"/>
              </a:ext>
            </a:extLst>
          </p:cNvPr>
          <p:cNvSpPr>
            <a:spLocks noGrp="1"/>
          </p:cNvSpPr>
          <p:nvPr>
            <p:ph type="sldNum" sz="quarter" idx="5"/>
          </p:nvPr>
        </p:nvSpPr>
        <p:spPr/>
        <p:txBody>
          <a:bodyPr/>
          <a:lstStyle/>
          <a:p>
            <a:fld id="{B4E0A65F-70CE-4C11-9DB6-CADF0E49A1AB}" type="slidenum">
              <a:rPr lang="fr-FR" smtClean="0"/>
              <a:t>9</a:t>
            </a:fld>
            <a:endParaRPr lang="fr-FR"/>
          </a:p>
        </p:txBody>
      </p:sp>
    </p:spTree>
    <p:extLst>
      <p:ext uri="{BB962C8B-B14F-4D97-AF65-F5344CB8AC3E}">
        <p14:creationId xmlns:p14="http://schemas.microsoft.com/office/powerpoint/2010/main" val="1707772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28AF5-5902-831A-ABC9-5CEBB88B6F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E62774-C74F-5C2F-D957-C1F9E5F9CD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047F080-7833-D5FB-7027-2633F912D142}"/>
              </a:ext>
            </a:extLst>
          </p:cNvPr>
          <p:cNvSpPr>
            <a:spLocks noGrp="1"/>
          </p:cNvSpPr>
          <p:nvPr>
            <p:ph type="body" idx="1"/>
          </p:nvPr>
        </p:nvSpPr>
        <p:spPr/>
        <p:txBody>
          <a:bodyPr/>
          <a:lstStyle/>
          <a:p>
            <a:pPr algn="l"/>
            <a:r>
              <a:rPr lang="fr-FR" sz="1200" b="0" i="0" kern="1200" dirty="0">
                <a:solidFill>
                  <a:schemeClr val="tx1"/>
                </a:solidFill>
                <a:effectLst/>
                <a:latin typeface="+mn-lt"/>
                <a:ea typeface="+mn-ea"/>
                <a:cs typeface="+mn-cs"/>
              </a:rPr>
              <a:t>Face à l’explosion des cybermenaces, les SOC sont submergés. Il devient crucial de développer des systèmes intelligents capables non seulement de détecter, mais aussi de raisonner face à l’incertitude. </a:t>
            </a:r>
          </a:p>
          <a:p>
            <a:pPr algn="l"/>
            <a:endParaRPr lang="fr-FR"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1. SOC (Security Operations Center) : Besoins Opérationnels</a:t>
            </a:r>
          </a:p>
          <a:p>
            <a:r>
              <a:rPr lang="fr-FR" sz="1200" b="1" i="0" kern="1200" dirty="0">
                <a:solidFill>
                  <a:schemeClr val="tx1"/>
                </a:solidFill>
                <a:effectLst/>
                <a:latin typeface="+mn-lt"/>
                <a:ea typeface="+mn-ea"/>
                <a:cs typeface="+mn-cs"/>
              </a:rPr>
              <a:t>Surveillance Continue (24/7)</a:t>
            </a:r>
            <a:r>
              <a:rPr lang="fr-FR" sz="1200" b="0" i="0" kern="1200" dirty="0">
                <a:solidFill>
                  <a:schemeClr val="tx1"/>
                </a:solidFill>
                <a:effectLst/>
                <a:latin typeface="+mn-lt"/>
                <a:ea typeface="+mn-ea"/>
                <a:cs typeface="+mn-cs"/>
              </a:rPr>
              <a:t> : Détection proactive d'activités suspectes via journaux, pare-feu, IDS/IPS.</a:t>
            </a:r>
          </a:p>
          <a:p>
            <a:r>
              <a:rPr lang="fr-FR" sz="1200" b="1" i="0" kern="1200" dirty="0">
                <a:solidFill>
                  <a:schemeClr val="tx1"/>
                </a:solidFill>
                <a:effectLst/>
                <a:latin typeface="+mn-lt"/>
                <a:ea typeface="+mn-ea"/>
                <a:cs typeface="+mn-cs"/>
              </a:rPr>
              <a:t>Réponse aux Incidents</a:t>
            </a:r>
            <a:r>
              <a:rPr lang="fr-FR" sz="1200" b="0" i="0" kern="1200" dirty="0">
                <a:solidFill>
                  <a:schemeClr val="tx1"/>
                </a:solidFill>
                <a:effectLst/>
                <a:latin typeface="+mn-lt"/>
                <a:ea typeface="+mn-ea"/>
                <a:cs typeface="+mn-cs"/>
              </a:rPr>
              <a:t> : Analyse, remédiation, confinement des menaces (malware, ransomware) en temps réel.</a:t>
            </a:r>
          </a:p>
          <a:p>
            <a:r>
              <a:rPr lang="fr-FR" sz="1200" b="1" i="0" kern="1200" dirty="0">
                <a:solidFill>
                  <a:schemeClr val="tx1"/>
                </a:solidFill>
                <a:effectLst/>
                <a:latin typeface="+mn-lt"/>
                <a:ea typeface="+mn-ea"/>
                <a:cs typeface="+mn-cs"/>
              </a:rPr>
              <a:t>Outils Clés</a:t>
            </a:r>
            <a:r>
              <a:rPr lang="fr-FR" sz="1200" b="0" i="0" kern="1200" dirty="0">
                <a:solidFill>
                  <a:schemeClr val="tx1"/>
                </a:solidFill>
                <a:effectLst/>
                <a:latin typeface="+mn-lt"/>
                <a:ea typeface="+mn-ea"/>
                <a:cs typeface="+mn-cs"/>
              </a:rPr>
              <a:t> : SIEM (Security Information and Event Management) pour l'agrégation, IA/ML pour l'analyse comportementale.</a:t>
            </a:r>
          </a:p>
          <a:p>
            <a:r>
              <a:rPr lang="fr-FR" sz="1200" b="1" i="0" kern="1200" dirty="0">
                <a:solidFill>
                  <a:schemeClr val="tx1"/>
                </a:solidFill>
                <a:effectLst/>
                <a:latin typeface="+mn-lt"/>
                <a:ea typeface="+mn-ea"/>
                <a:cs typeface="+mn-cs"/>
              </a:rPr>
              <a:t>Objectif</a:t>
            </a:r>
            <a:r>
              <a:rPr lang="fr-FR" sz="1200" b="0" i="0" kern="1200" dirty="0">
                <a:solidFill>
                  <a:schemeClr val="tx1"/>
                </a:solidFill>
                <a:effectLst/>
                <a:latin typeface="+mn-lt"/>
                <a:ea typeface="+mn-ea"/>
                <a:cs typeface="+mn-cs"/>
              </a:rPr>
              <a:t> : Protéger les actifs (propriété intellectuelle, données) en assurant la résilience face aux cyberattaques. </a:t>
            </a:r>
          </a:p>
          <a:p>
            <a:r>
              <a:rPr lang="fr-FR" sz="1200" b="1" i="0" kern="1200" dirty="0">
                <a:solidFill>
                  <a:schemeClr val="tx1"/>
                </a:solidFill>
                <a:effectLst/>
                <a:latin typeface="+mn-lt"/>
                <a:ea typeface="+mn-ea"/>
                <a:cs typeface="+mn-cs"/>
              </a:rPr>
              <a:t>2. Recherche Académique : Innovation en Cybersécurité</a:t>
            </a:r>
          </a:p>
          <a:p>
            <a:r>
              <a:rPr lang="fr-FR" sz="1200" b="1" i="0" kern="1200" dirty="0">
                <a:solidFill>
                  <a:schemeClr val="tx1"/>
                </a:solidFill>
                <a:effectLst/>
                <a:latin typeface="+mn-lt"/>
                <a:ea typeface="+mn-ea"/>
                <a:cs typeface="+mn-cs"/>
              </a:rPr>
              <a:t>Exploration de Nouvelles Menaces</a:t>
            </a:r>
            <a:r>
              <a:rPr lang="fr-FR" sz="1200" b="0" i="0" kern="1200" dirty="0">
                <a:solidFill>
                  <a:schemeClr val="tx1"/>
                </a:solidFill>
                <a:effectLst/>
                <a:latin typeface="+mn-lt"/>
                <a:ea typeface="+mn-ea"/>
                <a:cs typeface="+mn-cs"/>
              </a:rPr>
              <a:t> : Étude du </a:t>
            </a:r>
            <a:r>
              <a:rPr lang="fr-FR" sz="1200" b="0" i="0" kern="1200" dirty="0" err="1">
                <a:solidFill>
                  <a:schemeClr val="tx1"/>
                </a:solidFill>
                <a:effectLst/>
                <a:latin typeface="+mn-lt"/>
                <a:ea typeface="+mn-ea"/>
                <a:cs typeface="+mn-cs"/>
              </a:rPr>
              <a:t>CyberCrime</a:t>
            </a:r>
            <a:r>
              <a:rPr lang="fr-FR" sz="1200" b="0" i="0" kern="1200" dirty="0">
                <a:solidFill>
                  <a:schemeClr val="tx1"/>
                </a:solidFill>
                <a:effectLst/>
                <a:latin typeface="+mn-lt"/>
                <a:ea typeface="+mn-ea"/>
                <a:cs typeface="+mn-cs"/>
              </a:rPr>
              <a:t> as a Service (CaaS) et des nouvelles techniques de piratage.</a:t>
            </a:r>
          </a:p>
          <a:p>
            <a:r>
              <a:rPr lang="fr-FR" sz="1200" b="1" i="0" kern="1200" dirty="0">
                <a:solidFill>
                  <a:schemeClr val="tx1"/>
                </a:solidFill>
                <a:effectLst/>
                <a:latin typeface="+mn-lt"/>
                <a:ea typeface="+mn-ea"/>
                <a:cs typeface="+mn-cs"/>
              </a:rPr>
              <a:t>Développement de Défenses Avancées</a:t>
            </a:r>
            <a:r>
              <a:rPr lang="fr-FR" sz="1200" b="0" i="0" kern="1200" dirty="0">
                <a:solidFill>
                  <a:schemeClr val="tx1"/>
                </a:solidFill>
                <a:effectLst/>
                <a:latin typeface="+mn-lt"/>
                <a:ea typeface="+mn-ea"/>
                <a:cs typeface="+mn-cs"/>
              </a:rPr>
              <a:t> : Recherche sur l'IA, le Machine Learning et l'analyse comportementale pour détecter des anomalies subtiles.</a:t>
            </a:r>
          </a:p>
          <a:p>
            <a:r>
              <a:rPr lang="fr-FR" sz="1200" b="1" i="0" kern="1200" dirty="0">
                <a:solidFill>
                  <a:schemeClr val="tx1"/>
                </a:solidFill>
                <a:effectLst/>
                <a:latin typeface="+mn-lt"/>
                <a:ea typeface="+mn-ea"/>
                <a:cs typeface="+mn-cs"/>
              </a:rPr>
              <a:t>Vers une Sécurité Proactive</a:t>
            </a:r>
            <a:r>
              <a:rPr lang="fr-FR" sz="1200" b="0" i="0" kern="1200" dirty="0">
                <a:solidFill>
                  <a:schemeClr val="tx1"/>
                </a:solidFill>
                <a:effectLst/>
                <a:latin typeface="+mn-lt"/>
                <a:ea typeface="+mn-ea"/>
                <a:cs typeface="+mn-cs"/>
              </a:rPr>
              <a:t> : Se concentrer sur l'anticipation des attaques plutôt que la simple réaction. </a:t>
            </a:r>
          </a:p>
          <a:p>
            <a:r>
              <a:rPr lang="fr-FR" sz="1200" b="1" i="0" kern="1200" dirty="0">
                <a:solidFill>
                  <a:schemeClr val="tx1"/>
                </a:solidFill>
                <a:effectLst/>
                <a:latin typeface="+mn-lt"/>
                <a:ea typeface="+mn-ea"/>
                <a:cs typeface="+mn-cs"/>
              </a:rPr>
              <a:t>3. Formation : Outil Pédagogique Avancé</a:t>
            </a:r>
          </a:p>
          <a:p>
            <a:r>
              <a:rPr lang="fr-FR" sz="1200" b="1" i="0" kern="1200" dirty="0">
                <a:solidFill>
                  <a:schemeClr val="tx1"/>
                </a:solidFill>
                <a:effectLst/>
                <a:latin typeface="+mn-lt"/>
                <a:ea typeface="+mn-ea"/>
                <a:cs typeface="+mn-cs"/>
              </a:rPr>
              <a:t>Simulation d'Environnements Réels</a:t>
            </a:r>
            <a:r>
              <a:rPr lang="fr-FR" sz="1200" b="0" i="0" kern="1200" dirty="0">
                <a:solidFill>
                  <a:schemeClr val="tx1"/>
                </a:solidFill>
                <a:effectLst/>
                <a:latin typeface="+mn-lt"/>
                <a:ea typeface="+mn-ea"/>
                <a:cs typeface="+mn-cs"/>
              </a:rPr>
              <a:t> : Utilisation de plateformes (SOC virtuels, labos) pour simuler des cyberattaques.</a:t>
            </a:r>
          </a:p>
          <a:p>
            <a:r>
              <a:rPr lang="fr-FR" sz="1200" b="1" i="0" kern="1200" dirty="0">
                <a:solidFill>
                  <a:schemeClr val="tx1"/>
                </a:solidFill>
                <a:effectLst/>
                <a:latin typeface="+mn-lt"/>
                <a:ea typeface="+mn-ea"/>
                <a:cs typeface="+mn-cs"/>
              </a:rPr>
              <a:t>Apprentissage par la Pratique</a:t>
            </a:r>
            <a:r>
              <a:rPr lang="fr-FR" sz="1200" b="0" i="0" kern="1200" dirty="0">
                <a:solidFill>
                  <a:schemeClr val="tx1"/>
                </a:solidFill>
                <a:effectLst/>
                <a:latin typeface="+mn-lt"/>
                <a:ea typeface="+mn-ea"/>
                <a:cs typeface="+mn-cs"/>
              </a:rPr>
              <a:t> : Les étudiants/analystes apprennent à utiliser les outils (SIEM, EDR) et à appliquer les processus d'investigation et de réponse.</a:t>
            </a:r>
          </a:p>
          <a:p>
            <a:r>
              <a:rPr lang="fr-FR" sz="1200" b="1" i="0" kern="1200" dirty="0">
                <a:solidFill>
                  <a:schemeClr val="tx1"/>
                </a:solidFill>
                <a:effectLst/>
                <a:latin typeface="+mn-lt"/>
                <a:ea typeface="+mn-ea"/>
                <a:cs typeface="+mn-cs"/>
              </a:rPr>
              <a:t>Développement des Compétences</a:t>
            </a:r>
            <a:r>
              <a:rPr lang="fr-FR" sz="1200" b="0" i="0" kern="1200" dirty="0">
                <a:solidFill>
                  <a:schemeClr val="tx1"/>
                </a:solidFill>
                <a:effectLst/>
                <a:latin typeface="+mn-lt"/>
                <a:ea typeface="+mn-ea"/>
                <a:cs typeface="+mn-cs"/>
              </a:rPr>
              <a:t> : Formation des analystes à l'analyse des alertes, l'ingénierie inverse et la gestion des incidents. </a:t>
            </a:r>
          </a:p>
          <a:p>
            <a:pPr algn="l"/>
            <a:endParaRPr lang="en-US" dirty="0"/>
          </a:p>
        </p:txBody>
      </p:sp>
      <p:sp>
        <p:nvSpPr>
          <p:cNvPr id="4" name="Espace réservé du numéro de diapositive 3">
            <a:extLst>
              <a:ext uri="{FF2B5EF4-FFF2-40B4-BE49-F238E27FC236}">
                <a16:creationId xmlns:a16="http://schemas.microsoft.com/office/drawing/2014/main" id="{9F1D2A5D-16CB-C9A7-0AD0-01E8EAD03EE8}"/>
              </a:ext>
            </a:extLst>
          </p:cNvPr>
          <p:cNvSpPr>
            <a:spLocks noGrp="1"/>
          </p:cNvSpPr>
          <p:nvPr>
            <p:ph type="sldNum" sz="quarter" idx="5"/>
          </p:nvPr>
        </p:nvSpPr>
        <p:spPr/>
        <p:txBody>
          <a:bodyPr/>
          <a:lstStyle/>
          <a:p>
            <a:fld id="{B4E0A65F-70CE-4C11-9DB6-CADF0E49A1AB}" type="slidenum">
              <a:rPr lang="fr-FR" smtClean="0"/>
              <a:t>10</a:t>
            </a:fld>
            <a:endParaRPr lang="fr-FR"/>
          </a:p>
        </p:txBody>
      </p:sp>
    </p:spTree>
    <p:extLst>
      <p:ext uri="{BB962C8B-B14F-4D97-AF65-F5344CB8AC3E}">
        <p14:creationId xmlns:p14="http://schemas.microsoft.com/office/powerpoint/2010/main" val="40775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EBF7C-C904-472C-09CA-108EDF7C91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7FA9B73-AFBB-4570-99F5-676EA9F18A6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CA5B73-C535-FD32-4A6C-421B290CE9BB}"/>
              </a:ext>
            </a:extLst>
          </p:cNvPr>
          <p:cNvSpPr>
            <a:spLocks noGrp="1"/>
          </p:cNvSpPr>
          <p:nvPr>
            <p:ph type="body" idx="1"/>
          </p:nvPr>
        </p:nvSpPr>
        <p:spPr/>
        <p:txBody>
          <a:bodyPr/>
          <a:lstStyle/>
          <a:p>
            <a:pPr algn="l"/>
            <a:r>
              <a:rPr lang="fr-FR" sz="1200" b="0" i="0" kern="1200" dirty="0">
                <a:solidFill>
                  <a:schemeClr val="tx1"/>
                </a:solidFill>
                <a:effectLst/>
                <a:latin typeface="+mn-lt"/>
                <a:ea typeface="+mn-ea"/>
                <a:cs typeface="+mn-cs"/>
              </a:rPr>
              <a:t>Face à l’explosion des cybermenaces, les SOC sont submergés. Il devient crucial de développer des systèmes intelligents capables non seulement de détecter, mais aussi de raisonner face à l’incertitude. </a:t>
            </a:r>
          </a:p>
          <a:p>
            <a:pPr algn="l"/>
            <a:endParaRPr lang="fr-FR"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1. SOC (Security Operations Center) : Besoins Opérationnels</a:t>
            </a:r>
          </a:p>
          <a:p>
            <a:r>
              <a:rPr lang="fr-FR" sz="1200" b="1" i="0" kern="1200" dirty="0">
                <a:solidFill>
                  <a:schemeClr val="tx1"/>
                </a:solidFill>
                <a:effectLst/>
                <a:latin typeface="+mn-lt"/>
                <a:ea typeface="+mn-ea"/>
                <a:cs typeface="+mn-cs"/>
              </a:rPr>
              <a:t>Surveillance Continue (24/7)</a:t>
            </a:r>
            <a:r>
              <a:rPr lang="fr-FR" sz="1200" b="0" i="0" kern="1200" dirty="0">
                <a:solidFill>
                  <a:schemeClr val="tx1"/>
                </a:solidFill>
                <a:effectLst/>
                <a:latin typeface="+mn-lt"/>
                <a:ea typeface="+mn-ea"/>
                <a:cs typeface="+mn-cs"/>
              </a:rPr>
              <a:t> : Détection proactive d'activités suspectes via journaux, pare-feu, IDS/IPS.</a:t>
            </a:r>
          </a:p>
          <a:p>
            <a:r>
              <a:rPr lang="fr-FR" sz="1200" b="1" i="0" kern="1200" dirty="0">
                <a:solidFill>
                  <a:schemeClr val="tx1"/>
                </a:solidFill>
                <a:effectLst/>
                <a:latin typeface="+mn-lt"/>
                <a:ea typeface="+mn-ea"/>
                <a:cs typeface="+mn-cs"/>
              </a:rPr>
              <a:t>Réponse aux Incidents</a:t>
            </a:r>
            <a:r>
              <a:rPr lang="fr-FR" sz="1200" b="0" i="0" kern="1200" dirty="0">
                <a:solidFill>
                  <a:schemeClr val="tx1"/>
                </a:solidFill>
                <a:effectLst/>
                <a:latin typeface="+mn-lt"/>
                <a:ea typeface="+mn-ea"/>
                <a:cs typeface="+mn-cs"/>
              </a:rPr>
              <a:t> : Analyse, remédiation, confinement des menaces (malware, ransomware) en temps réel.</a:t>
            </a:r>
          </a:p>
          <a:p>
            <a:r>
              <a:rPr lang="fr-FR" sz="1200" b="1" i="0" kern="1200" dirty="0">
                <a:solidFill>
                  <a:schemeClr val="tx1"/>
                </a:solidFill>
                <a:effectLst/>
                <a:latin typeface="+mn-lt"/>
                <a:ea typeface="+mn-ea"/>
                <a:cs typeface="+mn-cs"/>
              </a:rPr>
              <a:t>Outils Clés</a:t>
            </a:r>
            <a:r>
              <a:rPr lang="fr-FR" sz="1200" b="0" i="0" kern="1200" dirty="0">
                <a:solidFill>
                  <a:schemeClr val="tx1"/>
                </a:solidFill>
                <a:effectLst/>
                <a:latin typeface="+mn-lt"/>
                <a:ea typeface="+mn-ea"/>
                <a:cs typeface="+mn-cs"/>
              </a:rPr>
              <a:t> : SIEM (Security Information and Event Management) pour l'agrégation, IA/ML pour l'analyse comportementale.</a:t>
            </a:r>
          </a:p>
          <a:p>
            <a:r>
              <a:rPr lang="fr-FR" sz="1200" b="1" i="0" kern="1200" dirty="0">
                <a:solidFill>
                  <a:schemeClr val="tx1"/>
                </a:solidFill>
                <a:effectLst/>
                <a:latin typeface="+mn-lt"/>
                <a:ea typeface="+mn-ea"/>
                <a:cs typeface="+mn-cs"/>
              </a:rPr>
              <a:t>Objectif</a:t>
            </a:r>
            <a:r>
              <a:rPr lang="fr-FR" sz="1200" b="0" i="0" kern="1200" dirty="0">
                <a:solidFill>
                  <a:schemeClr val="tx1"/>
                </a:solidFill>
                <a:effectLst/>
                <a:latin typeface="+mn-lt"/>
                <a:ea typeface="+mn-ea"/>
                <a:cs typeface="+mn-cs"/>
              </a:rPr>
              <a:t> : Protéger les actifs (propriété intellectuelle, données) en assurant la résilience face aux cyberattaques. </a:t>
            </a:r>
          </a:p>
          <a:p>
            <a:r>
              <a:rPr lang="fr-FR" sz="1200" b="1" i="0" kern="1200" dirty="0">
                <a:solidFill>
                  <a:schemeClr val="tx1"/>
                </a:solidFill>
                <a:effectLst/>
                <a:latin typeface="+mn-lt"/>
                <a:ea typeface="+mn-ea"/>
                <a:cs typeface="+mn-cs"/>
              </a:rPr>
              <a:t>2. Recherche Académique : Innovation en Cybersécurité</a:t>
            </a:r>
          </a:p>
          <a:p>
            <a:r>
              <a:rPr lang="fr-FR" sz="1200" b="1" i="0" kern="1200" dirty="0">
                <a:solidFill>
                  <a:schemeClr val="tx1"/>
                </a:solidFill>
                <a:effectLst/>
                <a:latin typeface="+mn-lt"/>
                <a:ea typeface="+mn-ea"/>
                <a:cs typeface="+mn-cs"/>
              </a:rPr>
              <a:t>Exploration de Nouvelles Menaces</a:t>
            </a:r>
            <a:r>
              <a:rPr lang="fr-FR" sz="1200" b="0" i="0" kern="1200" dirty="0">
                <a:solidFill>
                  <a:schemeClr val="tx1"/>
                </a:solidFill>
                <a:effectLst/>
                <a:latin typeface="+mn-lt"/>
                <a:ea typeface="+mn-ea"/>
                <a:cs typeface="+mn-cs"/>
              </a:rPr>
              <a:t> : Étude du </a:t>
            </a:r>
            <a:r>
              <a:rPr lang="fr-FR" sz="1200" b="0" i="0" kern="1200" dirty="0" err="1">
                <a:solidFill>
                  <a:schemeClr val="tx1"/>
                </a:solidFill>
                <a:effectLst/>
                <a:latin typeface="+mn-lt"/>
                <a:ea typeface="+mn-ea"/>
                <a:cs typeface="+mn-cs"/>
              </a:rPr>
              <a:t>CyberCrime</a:t>
            </a:r>
            <a:r>
              <a:rPr lang="fr-FR" sz="1200" b="0" i="0" kern="1200" dirty="0">
                <a:solidFill>
                  <a:schemeClr val="tx1"/>
                </a:solidFill>
                <a:effectLst/>
                <a:latin typeface="+mn-lt"/>
                <a:ea typeface="+mn-ea"/>
                <a:cs typeface="+mn-cs"/>
              </a:rPr>
              <a:t> as a Service (CaaS) et des nouvelles techniques de piratage.</a:t>
            </a:r>
          </a:p>
          <a:p>
            <a:r>
              <a:rPr lang="fr-FR" sz="1200" b="1" i="0" kern="1200" dirty="0">
                <a:solidFill>
                  <a:schemeClr val="tx1"/>
                </a:solidFill>
                <a:effectLst/>
                <a:latin typeface="+mn-lt"/>
                <a:ea typeface="+mn-ea"/>
                <a:cs typeface="+mn-cs"/>
              </a:rPr>
              <a:t>Développement de Défenses Avancées</a:t>
            </a:r>
            <a:r>
              <a:rPr lang="fr-FR" sz="1200" b="0" i="0" kern="1200" dirty="0">
                <a:solidFill>
                  <a:schemeClr val="tx1"/>
                </a:solidFill>
                <a:effectLst/>
                <a:latin typeface="+mn-lt"/>
                <a:ea typeface="+mn-ea"/>
                <a:cs typeface="+mn-cs"/>
              </a:rPr>
              <a:t> : Recherche sur l'IA, le Machine Learning et l'analyse comportementale pour détecter des anomalies subtiles.</a:t>
            </a:r>
          </a:p>
          <a:p>
            <a:r>
              <a:rPr lang="fr-FR" sz="1200" b="1" i="0" kern="1200" dirty="0">
                <a:solidFill>
                  <a:schemeClr val="tx1"/>
                </a:solidFill>
                <a:effectLst/>
                <a:latin typeface="+mn-lt"/>
                <a:ea typeface="+mn-ea"/>
                <a:cs typeface="+mn-cs"/>
              </a:rPr>
              <a:t>Vers une Sécurité Proactive</a:t>
            </a:r>
            <a:r>
              <a:rPr lang="fr-FR" sz="1200" b="0" i="0" kern="1200" dirty="0">
                <a:solidFill>
                  <a:schemeClr val="tx1"/>
                </a:solidFill>
                <a:effectLst/>
                <a:latin typeface="+mn-lt"/>
                <a:ea typeface="+mn-ea"/>
                <a:cs typeface="+mn-cs"/>
              </a:rPr>
              <a:t> : Se concentrer sur l'anticipation des attaques plutôt que la simple réaction. </a:t>
            </a:r>
          </a:p>
          <a:p>
            <a:r>
              <a:rPr lang="fr-FR" sz="1200" b="1" i="0" kern="1200" dirty="0">
                <a:solidFill>
                  <a:schemeClr val="tx1"/>
                </a:solidFill>
                <a:effectLst/>
                <a:latin typeface="+mn-lt"/>
                <a:ea typeface="+mn-ea"/>
                <a:cs typeface="+mn-cs"/>
              </a:rPr>
              <a:t>3. Formation : Outil Pédagogique Avancé</a:t>
            </a:r>
          </a:p>
          <a:p>
            <a:r>
              <a:rPr lang="fr-FR" sz="1200" b="1" i="0" kern="1200" dirty="0">
                <a:solidFill>
                  <a:schemeClr val="tx1"/>
                </a:solidFill>
                <a:effectLst/>
                <a:latin typeface="+mn-lt"/>
                <a:ea typeface="+mn-ea"/>
                <a:cs typeface="+mn-cs"/>
              </a:rPr>
              <a:t>Simulation d'Environnements Réels</a:t>
            </a:r>
            <a:r>
              <a:rPr lang="fr-FR" sz="1200" b="0" i="0" kern="1200" dirty="0">
                <a:solidFill>
                  <a:schemeClr val="tx1"/>
                </a:solidFill>
                <a:effectLst/>
                <a:latin typeface="+mn-lt"/>
                <a:ea typeface="+mn-ea"/>
                <a:cs typeface="+mn-cs"/>
              </a:rPr>
              <a:t> : Utilisation de plateformes (SOC virtuels, labos) pour simuler des cyberattaques.</a:t>
            </a:r>
          </a:p>
          <a:p>
            <a:r>
              <a:rPr lang="fr-FR" sz="1200" b="1" i="0" kern="1200" dirty="0">
                <a:solidFill>
                  <a:schemeClr val="tx1"/>
                </a:solidFill>
                <a:effectLst/>
                <a:latin typeface="+mn-lt"/>
                <a:ea typeface="+mn-ea"/>
                <a:cs typeface="+mn-cs"/>
              </a:rPr>
              <a:t>Apprentissage par la Pratique</a:t>
            </a:r>
            <a:r>
              <a:rPr lang="fr-FR" sz="1200" b="0" i="0" kern="1200" dirty="0">
                <a:solidFill>
                  <a:schemeClr val="tx1"/>
                </a:solidFill>
                <a:effectLst/>
                <a:latin typeface="+mn-lt"/>
                <a:ea typeface="+mn-ea"/>
                <a:cs typeface="+mn-cs"/>
              </a:rPr>
              <a:t> : Les étudiants/analystes apprennent à utiliser les outils (SIEM, EDR) et à appliquer les processus d'investigation et de réponse.</a:t>
            </a:r>
          </a:p>
          <a:p>
            <a:r>
              <a:rPr lang="fr-FR" sz="1200" b="1" i="0" kern="1200" dirty="0">
                <a:solidFill>
                  <a:schemeClr val="tx1"/>
                </a:solidFill>
                <a:effectLst/>
                <a:latin typeface="+mn-lt"/>
                <a:ea typeface="+mn-ea"/>
                <a:cs typeface="+mn-cs"/>
              </a:rPr>
              <a:t>Développement des Compétences</a:t>
            </a:r>
            <a:r>
              <a:rPr lang="fr-FR" sz="1200" b="0" i="0" kern="1200" dirty="0">
                <a:solidFill>
                  <a:schemeClr val="tx1"/>
                </a:solidFill>
                <a:effectLst/>
                <a:latin typeface="+mn-lt"/>
                <a:ea typeface="+mn-ea"/>
                <a:cs typeface="+mn-cs"/>
              </a:rPr>
              <a:t> : Formation des analystes à l'analyse des alertes, l'ingénierie inverse et la gestion des incidents. </a:t>
            </a:r>
          </a:p>
          <a:p>
            <a:pPr algn="l"/>
            <a:endParaRPr lang="en-US" dirty="0"/>
          </a:p>
        </p:txBody>
      </p:sp>
      <p:sp>
        <p:nvSpPr>
          <p:cNvPr id="4" name="Espace réservé du numéro de diapositive 3">
            <a:extLst>
              <a:ext uri="{FF2B5EF4-FFF2-40B4-BE49-F238E27FC236}">
                <a16:creationId xmlns:a16="http://schemas.microsoft.com/office/drawing/2014/main" id="{09C33FA0-B10A-7E60-F255-1D5F373CBC7B}"/>
              </a:ext>
            </a:extLst>
          </p:cNvPr>
          <p:cNvSpPr>
            <a:spLocks noGrp="1"/>
          </p:cNvSpPr>
          <p:nvPr>
            <p:ph type="sldNum" sz="quarter" idx="5"/>
          </p:nvPr>
        </p:nvSpPr>
        <p:spPr/>
        <p:txBody>
          <a:bodyPr/>
          <a:lstStyle/>
          <a:p>
            <a:fld id="{B4E0A65F-70CE-4C11-9DB6-CADF0E49A1AB}" type="slidenum">
              <a:rPr lang="fr-FR" smtClean="0"/>
              <a:t>11</a:t>
            </a:fld>
            <a:endParaRPr lang="fr-FR"/>
          </a:p>
        </p:txBody>
      </p:sp>
    </p:spTree>
    <p:extLst>
      <p:ext uri="{BB962C8B-B14F-4D97-AF65-F5344CB8AC3E}">
        <p14:creationId xmlns:p14="http://schemas.microsoft.com/office/powerpoint/2010/main" val="1959421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81810F3-05C8-F096-C9D2-3FC03FBD3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8672" y="6885615"/>
            <a:ext cx="644728" cy="677235"/>
          </a:xfrm>
          <a:prstGeom prst="rect">
            <a:avLst/>
          </a:prstGeom>
        </p:spPr>
      </p:pic>
      <p:pic>
        <p:nvPicPr>
          <p:cNvPr id="4" name="Image 3">
            <a:extLst>
              <a:ext uri="{FF2B5EF4-FFF2-40B4-BE49-F238E27FC236}">
                <a16:creationId xmlns:a16="http://schemas.microsoft.com/office/drawing/2014/main" id="{F5BF56F4-9159-01F8-5FA5-06C9E2EE99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9" y="6892098"/>
            <a:ext cx="644728" cy="677235"/>
          </a:xfrm>
          <a:prstGeom prst="rect">
            <a:avLst/>
          </a:prstGeom>
        </p:spPr>
      </p:pic>
      <p:sp>
        <p:nvSpPr>
          <p:cNvPr id="7" name="Rectangle 6"/>
          <p:cNvSpPr/>
          <p:nvPr userDrawn="1"/>
        </p:nvSpPr>
        <p:spPr>
          <a:xfrm>
            <a:off x="9289915" y="7294480"/>
            <a:ext cx="408561" cy="268369"/>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t>‹N°›</a:t>
            </a:fld>
            <a:endParaRPr lang="en-US" sz="1300" b="1" i="1" dirty="0">
              <a:solidFill>
                <a:srgbClr val="FFFFFF"/>
              </a:solidFill>
              <a:latin typeface="Arial Black" panose="020B0A04020102020204" pitchFamily="34" charset="0"/>
            </a:endParaRPr>
          </a:p>
        </p:txBody>
      </p:sp>
      <p:sp>
        <p:nvSpPr>
          <p:cNvPr id="6" name="Rectangle 5">
            <a:extLst>
              <a:ext uri="{FF2B5EF4-FFF2-40B4-BE49-F238E27FC236}">
                <a16:creationId xmlns:a16="http://schemas.microsoft.com/office/drawing/2014/main" id="{F1510EE2-713F-2A8C-5A62-C9E4E9F9390B}"/>
              </a:ext>
            </a:extLst>
          </p:cNvPr>
          <p:cNvSpPr/>
          <p:nvPr userDrawn="1"/>
        </p:nvSpPr>
        <p:spPr>
          <a:xfrm>
            <a:off x="804152" y="7294482"/>
            <a:ext cx="5450733" cy="268368"/>
          </a:xfrm>
          <a:prstGeom prst="rect">
            <a:avLst/>
          </a:prstGeom>
          <a:solidFill>
            <a:srgbClr val="013B53"/>
          </a:solidFill>
        </p:spPr>
        <p:txBody>
          <a:bodyPr wrap="none" lIns="0" tIns="0" rIns="0" bIns="0">
            <a:noAutofit/>
          </a:bodyPr>
          <a:lstStyle/>
          <a:p>
            <a:pPr indent="0"/>
            <a:r>
              <a:rPr lang="en-US" sz="1300" b="1" i="1" dirty="0">
                <a:solidFill>
                  <a:srgbClr val="FFFFFF"/>
                </a:solidFill>
                <a:latin typeface="Arial"/>
              </a:rPr>
              <a:t>WEDNES-CYBER-DAY BY FIRST LIEUTENANT MOAMPANDJ OTIS </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jpeg"/><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hyperlink" Target="https://www.researchgate.net/figure/Machine-learning-and-deep-learning-based-intrusion-detection-system-34_fig3_38552833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B233B2-3DDD-E27F-99F4-5D638B2145D6}"/>
              </a:ext>
            </a:extLst>
          </p:cNvPr>
          <p:cNvSpPr/>
          <p:nvPr/>
        </p:nvSpPr>
        <p:spPr>
          <a:xfrm>
            <a:off x="9215718" y="7171765"/>
            <a:ext cx="591670" cy="3910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627457D2-F7D0-53DF-35EB-487609C43314}"/>
              </a:ext>
            </a:extLst>
          </p:cNvPr>
          <p:cNvSpPr txBox="1">
            <a:spLocks/>
          </p:cNvSpPr>
          <p:nvPr/>
        </p:nvSpPr>
        <p:spPr>
          <a:xfrm>
            <a:off x="783612" y="1446894"/>
            <a:ext cx="9312922" cy="1577689"/>
          </a:xfrm>
          <a:prstGeom prst="rect">
            <a:avLst/>
          </a:prstGeom>
        </p:spPr>
        <p:txBody>
          <a:bodyP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000" b="1" i="1" dirty="0">
                <a:solidFill>
                  <a:srgbClr val="002060"/>
                </a:solidFill>
              </a:rPr>
              <a:t>IDS </a:t>
            </a:r>
            <a:r>
              <a:rPr lang="en-GB" sz="7000" b="1" i="1" dirty="0" err="1">
                <a:solidFill>
                  <a:srgbClr val="002060"/>
                </a:solidFill>
              </a:rPr>
              <a:t>Hybride</a:t>
            </a:r>
            <a:r>
              <a:rPr lang="en-GB" sz="7000" b="1" i="1" dirty="0">
                <a:solidFill>
                  <a:srgbClr val="002060"/>
                </a:solidFill>
              </a:rPr>
              <a:t> : </a:t>
            </a:r>
          </a:p>
          <a:p>
            <a:pPr algn="ctr"/>
            <a:r>
              <a:rPr lang="en-GB" sz="7000" b="1" i="1" dirty="0">
                <a:solidFill>
                  <a:srgbClr val="002060"/>
                </a:solidFill>
              </a:rPr>
              <a:t>Fusion du Deep Learning et de la </a:t>
            </a:r>
            <a:r>
              <a:rPr lang="en-GB" sz="7000" b="1" i="1" dirty="0" err="1">
                <a:solidFill>
                  <a:srgbClr val="002060"/>
                </a:solidFill>
              </a:rPr>
              <a:t>théorie</a:t>
            </a:r>
            <a:r>
              <a:rPr lang="en-GB" sz="7000" b="1" i="1" dirty="0">
                <a:solidFill>
                  <a:srgbClr val="002060"/>
                </a:solidFill>
              </a:rPr>
              <a:t> de </a:t>
            </a:r>
            <a:r>
              <a:rPr lang="en-GB" sz="7000" b="1" i="1" dirty="0" err="1">
                <a:solidFill>
                  <a:srgbClr val="002060"/>
                </a:solidFill>
              </a:rPr>
              <a:t>l’évidence</a:t>
            </a:r>
            <a:r>
              <a:rPr lang="en-GB" sz="7000" b="1" i="1" dirty="0">
                <a:solidFill>
                  <a:srgbClr val="002060"/>
                </a:solidFill>
              </a:rPr>
              <a:t> de Dempster-Shafer</a:t>
            </a:r>
          </a:p>
        </p:txBody>
      </p:sp>
      <p:sp>
        <p:nvSpPr>
          <p:cNvPr id="3" name="Rounded Rectangle 9">
            <a:extLst>
              <a:ext uri="{FF2B5EF4-FFF2-40B4-BE49-F238E27FC236}">
                <a16:creationId xmlns:a16="http://schemas.microsoft.com/office/drawing/2014/main" id="{A45B48D4-DF0A-A4D7-54FD-52D93B657D79}"/>
              </a:ext>
            </a:extLst>
          </p:cNvPr>
          <p:cNvSpPr/>
          <p:nvPr/>
        </p:nvSpPr>
        <p:spPr>
          <a:xfrm>
            <a:off x="692331" y="1141921"/>
            <a:ext cx="9495485" cy="4618799"/>
          </a:xfrm>
          <a:prstGeom prst="round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5" name="Image 4">
            <a:extLst>
              <a:ext uri="{FF2B5EF4-FFF2-40B4-BE49-F238E27FC236}">
                <a16:creationId xmlns:a16="http://schemas.microsoft.com/office/drawing/2014/main" id="{CD8EA3F0-E7A9-1724-0C9C-A24141B902D4}"/>
              </a:ext>
            </a:extLst>
          </p:cNvPr>
          <p:cNvPicPr>
            <a:picLocks noChangeAspect="1"/>
          </p:cNvPicPr>
          <p:nvPr/>
        </p:nvPicPr>
        <p:blipFill>
          <a:blip r:embed="rId2"/>
          <a:stretch>
            <a:fillRect/>
          </a:stretch>
        </p:blipFill>
        <p:spPr>
          <a:xfrm>
            <a:off x="2969241" y="3024583"/>
            <a:ext cx="4680923" cy="2151279"/>
          </a:xfrm>
          <a:prstGeom prst="rect">
            <a:avLst/>
          </a:prstGeom>
        </p:spPr>
      </p:pic>
      <p:pic>
        <p:nvPicPr>
          <p:cNvPr id="8" name="Image 7">
            <a:extLst>
              <a:ext uri="{FF2B5EF4-FFF2-40B4-BE49-F238E27FC236}">
                <a16:creationId xmlns:a16="http://schemas.microsoft.com/office/drawing/2014/main" id="{2B3BCFCA-1145-C111-2E4E-93B9A82CB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0519" y="6057182"/>
            <a:ext cx="2109524" cy="1310125"/>
          </a:xfrm>
          <a:prstGeom prst="rect">
            <a:avLst/>
          </a:prstGeom>
        </p:spPr>
      </p:pic>
      <p:cxnSp>
        <p:nvCxnSpPr>
          <p:cNvPr id="10" name="Connecteur droit avec flèche 9">
            <a:extLst>
              <a:ext uri="{FF2B5EF4-FFF2-40B4-BE49-F238E27FC236}">
                <a16:creationId xmlns:a16="http://schemas.microsoft.com/office/drawing/2014/main" id="{FCE59CED-0BDD-0E74-6F89-531025C8F65A}"/>
              </a:ext>
            </a:extLst>
          </p:cNvPr>
          <p:cNvCxnSpPr>
            <a:cxnSpLocks/>
          </p:cNvCxnSpPr>
          <p:nvPr/>
        </p:nvCxnSpPr>
        <p:spPr>
          <a:xfrm flipH="1" flipV="1">
            <a:off x="4415246" y="4373805"/>
            <a:ext cx="3017520" cy="22360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ZoneTexte 13">
            <a:extLst>
              <a:ext uri="{FF2B5EF4-FFF2-40B4-BE49-F238E27FC236}">
                <a16:creationId xmlns:a16="http://schemas.microsoft.com/office/drawing/2014/main" id="{AFBB5600-3E81-1FD1-9FD6-992F5079C42A}"/>
              </a:ext>
            </a:extLst>
          </p:cNvPr>
          <p:cNvSpPr txBox="1"/>
          <p:nvPr/>
        </p:nvSpPr>
        <p:spPr>
          <a:xfrm>
            <a:off x="2969241" y="2560320"/>
            <a:ext cx="300082" cy="369332"/>
          </a:xfrm>
          <a:prstGeom prst="rect">
            <a:avLst/>
          </a:prstGeom>
          <a:noFill/>
        </p:spPr>
        <p:txBody>
          <a:bodyPr wrap="none" rtlCol="0">
            <a:spAutoFit/>
          </a:bodyPr>
          <a:lstStyle/>
          <a:p>
            <a:r>
              <a:rPr lang="fr-FR" dirty="0"/>
              <a:t>é</a:t>
            </a:r>
            <a:endParaRPr lang="en-US" dirty="0"/>
          </a:p>
        </p:txBody>
      </p:sp>
      <p:sp>
        <p:nvSpPr>
          <p:cNvPr id="15" name="ZoneTexte 14">
            <a:extLst>
              <a:ext uri="{FF2B5EF4-FFF2-40B4-BE49-F238E27FC236}">
                <a16:creationId xmlns:a16="http://schemas.microsoft.com/office/drawing/2014/main" id="{AB9FECF1-6114-9237-1C5C-9DE9D743157B}"/>
              </a:ext>
            </a:extLst>
          </p:cNvPr>
          <p:cNvSpPr txBox="1"/>
          <p:nvPr/>
        </p:nvSpPr>
        <p:spPr>
          <a:xfrm>
            <a:off x="3605349" y="339634"/>
            <a:ext cx="4349931" cy="584775"/>
          </a:xfrm>
          <a:prstGeom prst="rect">
            <a:avLst/>
          </a:prstGeom>
          <a:noFill/>
        </p:spPr>
        <p:txBody>
          <a:bodyPr wrap="square" rtlCol="0">
            <a:spAutoFit/>
          </a:bodyPr>
          <a:lstStyle/>
          <a:p>
            <a:r>
              <a:rPr lang="fr-FR" sz="3200" b="1" i="1" dirty="0">
                <a:solidFill>
                  <a:srgbClr val="00B050"/>
                </a:solidFill>
              </a:rPr>
              <a:t>Cyber </a:t>
            </a:r>
            <a:r>
              <a:rPr lang="fr-FR" sz="3200" b="1" i="1" dirty="0" err="1">
                <a:solidFill>
                  <a:srgbClr val="00B050"/>
                </a:solidFill>
              </a:rPr>
              <a:t>Wenesday</a:t>
            </a:r>
            <a:r>
              <a:rPr lang="fr-FR" sz="3200" b="1" i="1" dirty="0">
                <a:solidFill>
                  <a:srgbClr val="00B050"/>
                </a:solidFill>
              </a:rPr>
              <a:t> #82</a:t>
            </a:r>
            <a:endParaRPr lang="en-US" sz="3200" b="1" i="1" dirty="0">
              <a:solidFill>
                <a:srgbClr val="00B050"/>
              </a:solidFill>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EEF524B-5F69-962C-00AB-8EA378F88B0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951E736-600A-7D0F-FA48-141579D4636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B0EE8B1-6775-FA17-56C3-E45011F7972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Contexte</a:t>
            </a:r>
            <a:r>
              <a:rPr lang="en-US" sz="2600" b="1" dirty="0">
                <a:solidFill>
                  <a:srgbClr val="161616"/>
                </a:solidFill>
                <a:latin typeface="Arial"/>
              </a:rPr>
              <a:t> et </a:t>
            </a:r>
            <a:r>
              <a:rPr lang="en-US" sz="2600" b="1" dirty="0" err="1">
                <a:solidFill>
                  <a:srgbClr val="161616"/>
                </a:solidFill>
                <a:latin typeface="Arial"/>
              </a:rPr>
              <a:t>Enjeux</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68A06EAD-619A-F034-9A75-1B2EA4AA47A0}"/>
              </a:ext>
            </a:extLst>
          </p:cNvPr>
          <p:cNvSpPr txBox="1"/>
          <p:nvPr/>
        </p:nvSpPr>
        <p:spPr>
          <a:xfrm>
            <a:off x="454152" y="1797408"/>
            <a:ext cx="9784130" cy="400110"/>
          </a:xfrm>
          <a:prstGeom prst="rect">
            <a:avLst/>
          </a:prstGeom>
          <a:noFill/>
        </p:spPr>
        <p:txBody>
          <a:bodyPr wrap="square">
            <a:spAutoFit/>
          </a:bodyPr>
          <a:lstStyle/>
          <a:p>
            <a:pPr algn="l"/>
            <a:r>
              <a:rPr lang="fr-FR" sz="2000" b="0" i="1" dirty="0">
                <a:solidFill>
                  <a:srgbClr val="1D1D1F"/>
                </a:solidFill>
                <a:effectLst/>
                <a:latin typeface="Arial" panose="020B0604020202020204" pitchFamily="34" charset="0"/>
                <a:cs typeface="Arial" panose="020B0604020202020204" pitchFamily="34" charset="0"/>
              </a:rPr>
              <a:t>Système hybride combinant apprentissage profond et raisonnement sous incertitude</a:t>
            </a:r>
          </a:p>
        </p:txBody>
      </p:sp>
      <p:sp>
        <p:nvSpPr>
          <p:cNvPr id="8" name="Rectangle 7">
            <a:extLst>
              <a:ext uri="{FF2B5EF4-FFF2-40B4-BE49-F238E27FC236}">
                <a16:creationId xmlns:a16="http://schemas.microsoft.com/office/drawing/2014/main" id="{D41343C0-83EF-1D7B-82C8-18611328B102}"/>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Contexte</a:t>
            </a:r>
            <a:endParaRPr lang="en-US" sz="2800" b="1" dirty="0">
              <a:solidFill>
                <a:srgbClr val="161616"/>
              </a:solidFill>
              <a:latin typeface="Arial"/>
            </a:endParaRPr>
          </a:p>
        </p:txBody>
      </p:sp>
      <p:pic>
        <p:nvPicPr>
          <p:cNvPr id="5" name="Image 4" descr="Une image contenant capture d’écran, diagramme, texte, conception&#10;&#10;Le contenu généré par l’IA peut être incorrect.">
            <a:extLst>
              <a:ext uri="{FF2B5EF4-FFF2-40B4-BE49-F238E27FC236}">
                <a16:creationId xmlns:a16="http://schemas.microsoft.com/office/drawing/2014/main" id="{92A0C3EB-F08E-A47C-B4A9-3EB0D6A89908}"/>
              </a:ext>
            </a:extLst>
          </p:cNvPr>
          <p:cNvPicPr>
            <a:picLocks noChangeAspect="1"/>
          </p:cNvPicPr>
          <p:nvPr/>
        </p:nvPicPr>
        <p:blipFill>
          <a:blip r:embed="rId4"/>
          <a:stretch>
            <a:fillRect/>
          </a:stretch>
        </p:blipFill>
        <p:spPr>
          <a:xfrm>
            <a:off x="1447801" y="2457666"/>
            <a:ext cx="7827356" cy="4583214"/>
          </a:xfrm>
          <a:prstGeom prst="rect">
            <a:avLst/>
          </a:prstGeom>
        </p:spPr>
      </p:pic>
    </p:spTree>
    <p:extLst>
      <p:ext uri="{BB962C8B-B14F-4D97-AF65-F5344CB8AC3E}">
        <p14:creationId xmlns:p14="http://schemas.microsoft.com/office/powerpoint/2010/main" val="591904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FE3E306-B2EE-7989-6F42-800A08A268B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BF27B92-D912-CB84-28B1-D209CCF66393}"/>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442526D-28D0-E3FF-EF9B-2FFE45B1620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Contexte</a:t>
            </a:r>
            <a:r>
              <a:rPr lang="en-US" sz="2600" b="1" dirty="0">
                <a:solidFill>
                  <a:srgbClr val="161616"/>
                </a:solidFill>
                <a:latin typeface="Arial"/>
              </a:rPr>
              <a:t> et </a:t>
            </a:r>
            <a:r>
              <a:rPr lang="en-US" sz="2600" b="1" dirty="0" err="1">
                <a:solidFill>
                  <a:srgbClr val="161616"/>
                </a:solidFill>
                <a:latin typeface="Arial"/>
              </a:rPr>
              <a:t>Enjeux</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16F67B34-2BE0-AC54-1CBC-316FE612BE6E}"/>
              </a:ext>
            </a:extLst>
          </p:cNvPr>
          <p:cNvSpPr txBox="1"/>
          <p:nvPr/>
        </p:nvSpPr>
        <p:spPr>
          <a:xfrm>
            <a:off x="454152" y="1797408"/>
            <a:ext cx="9784130" cy="400110"/>
          </a:xfrm>
          <a:prstGeom prst="rect">
            <a:avLst/>
          </a:prstGeom>
          <a:noFill/>
        </p:spPr>
        <p:txBody>
          <a:bodyPr wrap="square">
            <a:spAutoFit/>
          </a:bodyPr>
          <a:lstStyle/>
          <a:p>
            <a:pPr algn="l"/>
            <a:r>
              <a:rPr lang="fr-FR" sz="2000" b="0" i="1" dirty="0">
                <a:solidFill>
                  <a:srgbClr val="1D1D1F"/>
                </a:solidFill>
                <a:effectLst/>
                <a:latin typeface="Arial" panose="020B0604020202020204" pitchFamily="34" charset="0"/>
                <a:cs typeface="Arial" panose="020B0604020202020204" pitchFamily="34" charset="0"/>
              </a:rPr>
              <a:t>Système hybride combinant apprentissage profond et raisonnement sous incertitude</a:t>
            </a:r>
          </a:p>
        </p:txBody>
      </p:sp>
      <p:sp>
        <p:nvSpPr>
          <p:cNvPr id="8" name="Rectangle 7">
            <a:extLst>
              <a:ext uri="{FF2B5EF4-FFF2-40B4-BE49-F238E27FC236}">
                <a16:creationId xmlns:a16="http://schemas.microsoft.com/office/drawing/2014/main" id="{760922BE-2B83-07EF-3643-0B0E2B1ADEFC}"/>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Contexte</a:t>
            </a:r>
            <a:endParaRPr lang="en-US" sz="2800" b="1" dirty="0">
              <a:solidFill>
                <a:srgbClr val="161616"/>
              </a:solidFill>
              <a:latin typeface="Arial"/>
            </a:endParaRPr>
          </a:p>
        </p:txBody>
      </p:sp>
      <p:pic>
        <p:nvPicPr>
          <p:cNvPr id="9" name="Image 8">
            <a:extLst>
              <a:ext uri="{FF2B5EF4-FFF2-40B4-BE49-F238E27FC236}">
                <a16:creationId xmlns:a16="http://schemas.microsoft.com/office/drawing/2014/main" id="{A5E6B5B6-CE48-BCA9-C3B6-C16509DDA6CC}"/>
              </a:ext>
            </a:extLst>
          </p:cNvPr>
          <p:cNvPicPr>
            <a:picLocks noChangeAspect="1"/>
          </p:cNvPicPr>
          <p:nvPr/>
        </p:nvPicPr>
        <p:blipFill>
          <a:blip r:embed="rId4">
            <a:extLst>
              <a:ext uri="{28A0092B-C50C-407E-A947-70E740481C1C}">
                <a14:useLocalDpi xmlns:a14="http://schemas.microsoft.com/office/drawing/2010/main" val="0"/>
              </a:ext>
            </a:extLst>
          </a:blip>
          <a:srcRect t="8887" b="5007"/>
          <a:stretch>
            <a:fillRect/>
          </a:stretch>
        </p:blipFill>
        <p:spPr>
          <a:xfrm>
            <a:off x="1789610" y="2325190"/>
            <a:ext cx="7474553" cy="4826994"/>
          </a:xfrm>
          <a:prstGeom prst="rect">
            <a:avLst/>
          </a:prstGeom>
        </p:spPr>
      </p:pic>
    </p:spTree>
    <p:extLst>
      <p:ext uri="{BB962C8B-B14F-4D97-AF65-F5344CB8AC3E}">
        <p14:creationId xmlns:p14="http://schemas.microsoft.com/office/powerpoint/2010/main" val="1027699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269ECE1-9042-4EDE-9295-2ABCFE8F1FF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E1AB026-2E4F-92E9-2195-66C1796D2FF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5E865E4-380F-A844-C3A8-9D029B9ACE71}"/>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Contexte</a:t>
            </a:r>
            <a:r>
              <a:rPr lang="en-US" sz="2600" b="1" dirty="0">
                <a:solidFill>
                  <a:srgbClr val="161616"/>
                </a:solidFill>
                <a:latin typeface="Arial"/>
              </a:rPr>
              <a:t> et </a:t>
            </a:r>
            <a:r>
              <a:rPr lang="en-US" sz="2600" b="1" dirty="0" err="1">
                <a:solidFill>
                  <a:srgbClr val="161616"/>
                </a:solidFill>
                <a:latin typeface="Arial"/>
              </a:rPr>
              <a:t>Enjeux</a:t>
            </a:r>
            <a:endParaRPr lang="en-US" sz="2600" b="1" dirty="0">
              <a:solidFill>
                <a:srgbClr val="161616"/>
              </a:solidFill>
              <a:latin typeface="Arial"/>
            </a:endParaRPr>
          </a:p>
        </p:txBody>
      </p:sp>
      <p:sp>
        <p:nvSpPr>
          <p:cNvPr id="8" name="Rectangle 7">
            <a:extLst>
              <a:ext uri="{FF2B5EF4-FFF2-40B4-BE49-F238E27FC236}">
                <a16:creationId xmlns:a16="http://schemas.microsoft.com/office/drawing/2014/main" id="{3CBA1871-6A59-BFE7-0611-8971A733D99C}"/>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Problématique</a:t>
            </a:r>
            <a:r>
              <a:rPr lang="en-US" sz="2800" b="1" dirty="0">
                <a:solidFill>
                  <a:srgbClr val="161616"/>
                </a:solidFill>
                <a:latin typeface="Arial"/>
              </a:rPr>
              <a:t> </a:t>
            </a:r>
            <a:r>
              <a:rPr lang="en-US" sz="2800" b="1" dirty="0" err="1">
                <a:solidFill>
                  <a:srgbClr val="161616"/>
                </a:solidFill>
                <a:latin typeface="Arial"/>
              </a:rPr>
              <a:t>actuelle</a:t>
            </a:r>
            <a:endParaRPr lang="en-US" sz="2800" b="1" dirty="0">
              <a:solidFill>
                <a:srgbClr val="161616"/>
              </a:solidFill>
              <a:latin typeface="Arial"/>
            </a:endParaRPr>
          </a:p>
        </p:txBody>
      </p:sp>
      <p:sp>
        <p:nvSpPr>
          <p:cNvPr id="5" name="ZoneTexte 4">
            <a:extLst>
              <a:ext uri="{FF2B5EF4-FFF2-40B4-BE49-F238E27FC236}">
                <a16:creationId xmlns:a16="http://schemas.microsoft.com/office/drawing/2014/main" id="{11AAD3B5-16D3-33BD-322E-23F6D63D232D}"/>
              </a:ext>
            </a:extLst>
          </p:cNvPr>
          <p:cNvSpPr txBox="1"/>
          <p:nvPr/>
        </p:nvSpPr>
        <p:spPr>
          <a:xfrm>
            <a:off x="1997439" y="2166478"/>
            <a:ext cx="5343992" cy="646331"/>
          </a:xfrm>
          <a:prstGeom prst="rect">
            <a:avLst/>
          </a:prstGeom>
          <a:noFill/>
        </p:spPr>
        <p:txBody>
          <a:bodyPr wrap="square">
            <a:spAutoFit/>
          </a:bodyPr>
          <a:lstStyle/>
          <a:p>
            <a:pPr>
              <a:buNone/>
            </a:pPr>
            <a:br>
              <a:rPr lang="fr-FR" dirty="0"/>
            </a:br>
            <a:endParaRPr lang="en-US" dirty="0"/>
          </a:p>
        </p:txBody>
      </p:sp>
      <p:pic>
        <p:nvPicPr>
          <p:cNvPr id="11" name="Image 10">
            <a:extLst>
              <a:ext uri="{FF2B5EF4-FFF2-40B4-BE49-F238E27FC236}">
                <a16:creationId xmlns:a16="http://schemas.microsoft.com/office/drawing/2014/main" id="{C9BC4D05-CA54-7D9B-CB65-38CE8A1CD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744" y="1909016"/>
            <a:ext cx="8079074" cy="4596715"/>
          </a:xfrm>
          <a:prstGeom prst="rect">
            <a:avLst/>
          </a:prstGeom>
        </p:spPr>
      </p:pic>
    </p:spTree>
    <p:extLst>
      <p:ext uri="{BB962C8B-B14F-4D97-AF65-F5344CB8AC3E}">
        <p14:creationId xmlns:p14="http://schemas.microsoft.com/office/powerpoint/2010/main" val="2255794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27EBD85-DEBE-5D8E-F886-4D2A75C7DF4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A1392AB-6E30-255B-BEF7-B7BFD2E2938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D67F84E-988D-9AF0-842C-4BFE31B0127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Contexte</a:t>
            </a:r>
            <a:r>
              <a:rPr lang="en-US" sz="2600" b="1" dirty="0">
                <a:solidFill>
                  <a:srgbClr val="161616"/>
                </a:solidFill>
                <a:latin typeface="Arial"/>
              </a:rPr>
              <a:t> et </a:t>
            </a:r>
            <a:r>
              <a:rPr lang="en-US" sz="2600" b="1" dirty="0" err="1">
                <a:solidFill>
                  <a:srgbClr val="161616"/>
                </a:solidFill>
                <a:latin typeface="Arial"/>
              </a:rPr>
              <a:t>Enjeux</a:t>
            </a:r>
            <a:endParaRPr lang="en-US" sz="2600" b="1" dirty="0">
              <a:solidFill>
                <a:srgbClr val="161616"/>
              </a:solidFill>
              <a:latin typeface="Arial"/>
            </a:endParaRPr>
          </a:p>
        </p:txBody>
      </p:sp>
      <p:sp>
        <p:nvSpPr>
          <p:cNvPr id="8" name="Rectangle 7">
            <a:extLst>
              <a:ext uri="{FF2B5EF4-FFF2-40B4-BE49-F238E27FC236}">
                <a16:creationId xmlns:a16="http://schemas.microsoft.com/office/drawing/2014/main" id="{ED8728D0-986B-1584-D62F-4FD9436537CC}"/>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Limites</a:t>
            </a:r>
            <a:r>
              <a:rPr lang="en-US" sz="2800" b="1" dirty="0">
                <a:solidFill>
                  <a:srgbClr val="161616"/>
                </a:solidFill>
                <a:latin typeface="Arial"/>
              </a:rPr>
              <a:t> des IDS </a:t>
            </a:r>
            <a:r>
              <a:rPr lang="en-US" sz="2800" b="1" dirty="0" err="1">
                <a:solidFill>
                  <a:srgbClr val="161616"/>
                </a:solidFill>
                <a:latin typeface="Arial"/>
              </a:rPr>
              <a:t>traditionnels</a:t>
            </a:r>
            <a:endParaRPr lang="en-US" sz="2800" b="1" dirty="0">
              <a:solidFill>
                <a:srgbClr val="161616"/>
              </a:solidFill>
              <a:latin typeface="Arial"/>
            </a:endParaRPr>
          </a:p>
        </p:txBody>
      </p:sp>
      <p:pic>
        <p:nvPicPr>
          <p:cNvPr id="11" name="Image 10">
            <a:extLst>
              <a:ext uri="{FF2B5EF4-FFF2-40B4-BE49-F238E27FC236}">
                <a16:creationId xmlns:a16="http://schemas.microsoft.com/office/drawing/2014/main" id="{A9165843-3421-F3FB-00A3-A7D0ABEB6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878" y="2227870"/>
            <a:ext cx="9165620" cy="3618294"/>
          </a:xfrm>
          <a:prstGeom prst="rect">
            <a:avLst/>
          </a:prstGeom>
        </p:spPr>
      </p:pic>
    </p:spTree>
    <p:extLst>
      <p:ext uri="{BB962C8B-B14F-4D97-AF65-F5344CB8AC3E}">
        <p14:creationId xmlns:p14="http://schemas.microsoft.com/office/powerpoint/2010/main" val="4020568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FE10461-D975-0753-E792-B67DA6783D0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6A84158-21D1-19A5-1302-E56BD1EBC42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FD8FA58-B838-022B-E860-FE4A4C2F1BD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Contexte</a:t>
            </a:r>
            <a:r>
              <a:rPr lang="en-US" sz="2600" b="1" dirty="0">
                <a:solidFill>
                  <a:srgbClr val="161616"/>
                </a:solidFill>
                <a:latin typeface="Arial"/>
              </a:rPr>
              <a:t> et </a:t>
            </a:r>
            <a:r>
              <a:rPr lang="en-US" sz="2600" b="1" dirty="0" err="1">
                <a:solidFill>
                  <a:srgbClr val="161616"/>
                </a:solidFill>
                <a:latin typeface="Arial"/>
              </a:rPr>
              <a:t>Enjeux</a:t>
            </a:r>
            <a:endParaRPr lang="en-US" sz="2600" b="1" dirty="0">
              <a:solidFill>
                <a:srgbClr val="161616"/>
              </a:solidFill>
              <a:latin typeface="Arial"/>
            </a:endParaRPr>
          </a:p>
        </p:txBody>
      </p:sp>
      <p:sp>
        <p:nvSpPr>
          <p:cNvPr id="8" name="Rectangle 7">
            <a:extLst>
              <a:ext uri="{FF2B5EF4-FFF2-40B4-BE49-F238E27FC236}">
                <a16:creationId xmlns:a16="http://schemas.microsoft.com/office/drawing/2014/main" id="{2B92E2D1-26EF-7F00-C934-E2F478D88296}"/>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Apport de </a:t>
            </a:r>
            <a:r>
              <a:rPr lang="en-US" sz="2800" b="1" dirty="0" err="1">
                <a:solidFill>
                  <a:srgbClr val="161616"/>
                </a:solidFill>
                <a:latin typeface="Arial"/>
              </a:rPr>
              <a:t>l’intelligence</a:t>
            </a:r>
            <a:r>
              <a:rPr lang="en-US" sz="2800" b="1" dirty="0">
                <a:solidFill>
                  <a:srgbClr val="161616"/>
                </a:solidFill>
                <a:latin typeface="Arial"/>
              </a:rPr>
              <a:t> </a:t>
            </a:r>
            <a:r>
              <a:rPr lang="en-US" sz="2800" b="1" dirty="0" err="1">
                <a:solidFill>
                  <a:srgbClr val="161616"/>
                </a:solidFill>
                <a:latin typeface="Arial"/>
              </a:rPr>
              <a:t>artificielle</a:t>
            </a:r>
            <a:endParaRPr lang="en-US" sz="2800" b="1" dirty="0">
              <a:solidFill>
                <a:srgbClr val="161616"/>
              </a:solidFill>
              <a:latin typeface="Arial"/>
            </a:endParaRPr>
          </a:p>
        </p:txBody>
      </p:sp>
      <p:pic>
        <p:nvPicPr>
          <p:cNvPr id="11" name="Image 10" descr="Une image contenant texte, capture d’écran, Police, diagramme&#10;&#10;Le contenu généré par l’IA peut être incorrect.">
            <a:extLst>
              <a:ext uri="{FF2B5EF4-FFF2-40B4-BE49-F238E27FC236}">
                <a16:creationId xmlns:a16="http://schemas.microsoft.com/office/drawing/2014/main" id="{020ED2D8-739C-6562-F305-C467A3D5F635}"/>
              </a:ext>
            </a:extLst>
          </p:cNvPr>
          <p:cNvPicPr>
            <a:picLocks noChangeAspect="1"/>
          </p:cNvPicPr>
          <p:nvPr/>
        </p:nvPicPr>
        <p:blipFill>
          <a:blip r:embed="rId4"/>
          <a:stretch>
            <a:fillRect/>
          </a:stretch>
        </p:blipFill>
        <p:spPr>
          <a:xfrm>
            <a:off x="454152" y="2299490"/>
            <a:ext cx="9965856" cy="3396771"/>
          </a:xfrm>
          <a:prstGeom prst="rect">
            <a:avLst/>
          </a:prstGeom>
        </p:spPr>
      </p:pic>
      <p:sp>
        <p:nvSpPr>
          <p:cNvPr id="13" name="ZoneTexte 12">
            <a:extLst>
              <a:ext uri="{FF2B5EF4-FFF2-40B4-BE49-F238E27FC236}">
                <a16:creationId xmlns:a16="http://schemas.microsoft.com/office/drawing/2014/main" id="{05996E13-66C5-D6E6-081F-9C83B7DCA071}"/>
              </a:ext>
            </a:extLst>
          </p:cNvPr>
          <p:cNvSpPr txBox="1"/>
          <p:nvPr/>
        </p:nvSpPr>
        <p:spPr>
          <a:xfrm>
            <a:off x="1390073" y="5991240"/>
            <a:ext cx="8094014" cy="400110"/>
          </a:xfrm>
          <a:prstGeom prst="rect">
            <a:avLst/>
          </a:prstGeom>
          <a:noFill/>
        </p:spPr>
        <p:txBody>
          <a:bodyPr wrap="square">
            <a:spAutoFit/>
          </a:bodyPr>
          <a:lstStyle/>
          <a:p>
            <a:r>
              <a:rPr lang="en-US" sz="2000" b="1" i="1" dirty="0" err="1">
                <a:latin typeface="Arial" panose="020B0604020202020204" pitchFamily="34" charset="0"/>
                <a:cs typeface="Arial" panose="020B0604020202020204" pitchFamily="34" charset="0"/>
              </a:rPr>
              <a:t>Fonctionnement</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conceptuel</a:t>
            </a:r>
            <a:r>
              <a:rPr lang="en-US" sz="2000" b="1" i="1" dirty="0">
                <a:latin typeface="Arial" panose="020B0604020202020204" pitchFamily="34" charset="0"/>
                <a:cs typeface="Arial" panose="020B0604020202020204" pitchFamily="34" charset="0"/>
              </a:rPr>
              <a:t> des </a:t>
            </a:r>
            <a:r>
              <a:rPr lang="en-US" sz="2000" b="1" i="1" dirty="0" err="1">
                <a:latin typeface="Arial" panose="020B0604020202020204" pitchFamily="34" charset="0"/>
                <a:cs typeface="Arial" panose="020B0604020202020204" pitchFamily="34" charset="0"/>
              </a:rPr>
              <a:t>approches</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basées</a:t>
            </a:r>
            <a:r>
              <a:rPr lang="en-US" sz="2000" b="1" i="1" dirty="0">
                <a:latin typeface="Arial" panose="020B0604020202020204" pitchFamily="34" charset="0"/>
                <a:cs typeface="Arial" panose="020B0604020202020204" pitchFamily="34" charset="0"/>
              </a:rPr>
              <a:t> sur </a:t>
            </a:r>
            <a:r>
              <a:rPr lang="en-US" sz="2000" b="1" i="1" dirty="0" err="1">
                <a:latin typeface="Arial" panose="020B0604020202020204" pitchFamily="34" charset="0"/>
                <a:cs typeface="Arial" panose="020B0604020202020204" pitchFamily="34" charset="0"/>
              </a:rPr>
              <a:t>l’IA</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96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C205F50-CDE1-0641-23F0-06F9F7A4295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A93859E-8AD9-E10E-8335-025F249EBF23}"/>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CA41DF2F-BAC9-0534-E472-2ACBA2E16BE0}"/>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Contexte</a:t>
            </a:r>
            <a:r>
              <a:rPr lang="en-US" sz="2600" b="1" dirty="0">
                <a:solidFill>
                  <a:srgbClr val="161616"/>
                </a:solidFill>
                <a:latin typeface="Arial"/>
              </a:rPr>
              <a:t> et </a:t>
            </a:r>
            <a:r>
              <a:rPr lang="en-US" sz="2600" b="1" dirty="0" err="1">
                <a:solidFill>
                  <a:srgbClr val="161616"/>
                </a:solidFill>
                <a:latin typeface="Arial"/>
              </a:rPr>
              <a:t>Enjeux</a:t>
            </a:r>
            <a:endParaRPr lang="en-US" sz="2600" b="1" dirty="0">
              <a:solidFill>
                <a:srgbClr val="161616"/>
              </a:solidFill>
              <a:latin typeface="Arial"/>
            </a:endParaRPr>
          </a:p>
        </p:txBody>
      </p:sp>
      <p:sp>
        <p:nvSpPr>
          <p:cNvPr id="8" name="Rectangle 7">
            <a:extLst>
              <a:ext uri="{FF2B5EF4-FFF2-40B4-BE49-F238E27FC236}">
                <a16:creationId xmlns:a16="http://schemas.microsoft.com/office/drawing/2014/main" id="{8E54C112-5E3D-9D96-7F81-A0B216A50594}"/>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Limites</a:t>
            </a:r>
            <a:r>
              <a:rPr lang="en-US" sz="2800" b="1" dirty="0">
                <a:solidFill>
                  <a:srgbClr val="161616"/>
                </a:solidFill>
                <a:latin typeface="Arial"/>
              </a:rPr>
              <a:t> du Deep Learning seul</a:t>
            </a:r>
          </a:p>
        </p:txBody>
      </p:sp>
      <p:sp>
        <p:nvSpPr>
          <p:cNvPr id="5" name="ZoneTexte 4">
            <a:extLst>
              <a:ext uri="{FF2B5EF4-FFF2-40B4-BE49-F238E27FC236}">
                <a16:creationId xmlns:a16="http://schemas.microsoft.com/office/drawing/2014/main" id="{7ED8AF6B-4C0D-DEB5-BB0F-B1A5B517299F}"/>
              </a:ext>
            </a:extLst>
          </p:cNvPr>
          <p:cNvSpPr txBox="1"/>
          <p:nvPr/>
        </p:nvSpPr>
        <p:spPr>
          <a:xfrm>
            <a:off x="194872" y="1934449"/>
            <a:ext cx="10445696" cy="4708981"/>
          </a:xfrm>
          <a:prstGeom prst="rect">
            <a:avLst/>
          </a:prstGeom>
          <a:noFill/>
        </p:spPr>
        <p:txBody>
          <a:bodyPr wrap="square">
            <a:spAutoFit/>
          </a:bodyPr>
          <a:lstStyle/>
          <a:p>
            <a:pPr algn="just">
              <a:lnSpc>
                <a:spcPct val="200000"/>
              </a:lnSpc>
              <a:buFont typeface="Arial" panose="020B0604020202020204" pitchFamily="34" charset="0"/>
              <a:buChar char="•"/>
            </a:pPr>
            <a:r>
              <a:rPr lang="fr-FR" sz="2400" b="0" i="0" dirty="0">
                <a:solidFill>
                  <a:srgbClr val="1D1D1F"/>
                </a:solidFill>
                <a:effectLst/>
                <a:latin typeface="Arial" panose="020B0604020202020204" pitchFamily="34" charset="0"/>
                <a:cs typeface="Arial" panose="020B0604020202020204" pitchFamily="34" charset="0"/>
              </a:rPr>
              <a:t> Les </a:t>
            </a:r>
            <a:r>
              <a:rPr lang="fr-FR" sz="2400" b="1" i="0" dirty="0">
                <a:solidFill>
                  <a:srgbClr val="1D1D1F"/>
                </a:solidFill>
                <a:effectLst/>
                <a:latin typeface="Arial" panose="020B0604020202020204" pitchFamily="34" charset="0"/>
                <a:cs typeface="Arial" panose="020B0604020202020204" pitchFamily="34" charset="0"/>
              </a:rPr>
              <a:t>probabilités</a:t>
            </a:r>
            <a:r>
              <a:rPr lang="fr-FR" sz="2400" b="0" i="0" dirty="0">
                <a:solidFill>
                  <a:srgbClr val="1D1D1F"/>
                </a:solidFill>
                <a:effectLst/>
                <a:latin typeface="Arial" panose="020B0604020202020204" pitchFamily="34" charset="0"/>
                <a:cs typeface="Arial" panose="020B0604020202020204" pitchFamily="34" charset="0"/>
              </a:rPr>
              <a:t> ne reflètent pas toujours la </a:t>
            </a:r>
            <a:r>
              <a:rPr lang="fr-FR" sz="2400" b="1" i="0" dirty="0">
                <a:solidFill>
                  <a:srgbClr val="1D1D1F"/>
                </a:solidFill>
                <a:effectLst/>
                <a:latin typeface="Arial" panose="020B0604020202020204" pitchFamily="34" charset="0"/>
                <a:cs typeface="Arial" panose="020B0604020202020204" pitchFamily="34" charset="0"/>
              </a:rPr>
              <a:t>certitude réelle</a:t>
            </a:r>
            <a:endParaRPr lang="fr-FR" sz="2400" b="0" i="0" dirty="0">
              <a:solidFill>
                <a:srgbClr val="1D1D1F"/>
              </a:solidFill>
              <a:effectLst/>
              <a:latin typeface="Arial" panose="020B0604020202020204" pitchFamily="34" charset="0"/>
              <a:cs typeface="Arial" panose="020B0604020202020204" pitchFamily="34" charset="0"/>
            </a:endParaRPr>
          </a:p>
          <a:p>
            <a:pPr algn="just">
              <a:lnSpc>
                <a:spcPct val="200000"/>
              </a:lnSpc>
              <a:buFont typeface="Arial" panose="020B0604020202020204" pitchFamily="34" charset="0"/>
              <a:buChar char="•"/>
            </a:pPr>
            <a:r>
              <a:rPr lang="fr-FR" sz="2400" b="1" i="0" dirty="0">
                <a:solidFill>
                  <a:srgbClr val="1D1D1F"/>
                </a:solidFill>
                <a:effectLst/>
                <a:latin typeface="Arial" panose="020B0604020202020204" pitchFamily="34" charset="0"/>
                <a:cs typeface="Arial" panose="020B0604020202020204" pitchFamily="34" charset="0"/>
              </a:rPr>
              <a:t> Sensibilité au bruit</a:t>
            </a:r>
            <a:r>
              <a:rPr lang="fr-FR" sz="2400" b="0" i="0" dirty="0">
                <a:solidFill>
                  <a:srgbClr val="1D1D1F"/>
                </a:solidFill>
                <a:effectLst/>
                <a:latin typeface="Arial" panose="020B0604020202020204" pitchFamily="34" charset="0"/>
                <a:cs typeface="Arial" panose="020B0604020202020204" pitchFamily="34" charset="0"/>
              </a:rPr>
              <a:t> : petites perturbations → mauvaise prédiction</a:t>
            </a:r>
          </a:p>
          <a:p>
            <a:pPr algn="just">
              <a:lnSpc>
                <a:spcPct val="200000"/>
              </a:lnSpc>
              <a:buFont typeface="Arial" panose="020B0604020202020204" pitchFamily="34" charset="0"/>
              <a:buChar char="•"/>
            </a:pPr>
            <a:r>
              <a:rPr lang="fr-FR" sz="2400" b="1" i="0" dirty="0">
                <a:solidFill>
                  <a:srgbClr val="1D1D1F"/>
                </a:solidFill>
                <a:effectLst/>
                <a:latin typeface="Arial" panose="020B0604020202020204" pitchFamily="34" charset="0"/>
                <a:cs typeface="Arial" panose="020B0604020202020204" pitchFamily="34" charset="0"/>
              </a:rPr>
              <a:t> Pas de gestion explicite de l’ignorance</a:t>
            </a:r>
            <a:r>
              <a:rPr lang="fr-FR" sz="2400" b="0" i="0" dirty="0">
                <a:solidFill>
                  <a:srgbClr val="1D1D1F"/>
                </a:solidFill>
                <a:effectLst/>
                <a:latin typeface="Arial" panose="020B0604020202020204" pitchFamily="34" charset="0"/>
                <a:cs typeface="Arial" panose="020B0604020202020204" pitchFamily="34" charset="0"/>
              </a:rPr>
              <a:t> : tout est forcé dans une classe</a:t>
            </a:r>
          </a:p>
          <a:p>
            <a:pPr algn="just">
              <a:lnSpc>
                <a:spcPct val="200000"/>
              </a:lnSpc>
            </a:pPr>
            <a:endParaRPr lang="fr-FR" sz="2400" b="0" i="0" dirty="0">
              <a:solidFill>
                <a:srgbClr val="1D1D1F"/>
              </a:solidFill>
              <a:effectLst/>
              <a:latin typeface="Arial" panose="020B0604020202020204" pitchFamily="34" charset="0"/>
              <a:cs typeface="Arial" panose="020B0604020202020204" pitchFamily="34" charset="0"/>
            </a:endParaRPr>
          </a:p>
          <a:p>
            <a:pPr algn="l">
              <a:buNone/>
            </a:pPr>
            <a:r>
              <a:rPr lang="fr-FR" sz="2400" b="1" dirty="0">
                <a:solidFill>
                  <a:srgbClr val="1D1D1F"/>
                </a:solidFill>
                <a:latin typeface="Arial" panose="020B0604020202020204" pitchFamily="34" charset="0"/>
                <a:cs typeface="Arial" panose="020B0604020202020204" pitchFamily="34" charset="0"/>
              </a:rPr>
              <a:t>Exemple</a:t>
            </a:r>
            <a:endParaRPr lang="fr-FR" sz="2400" b="0" i="0" dirty="0">
              <a:solidFill>
                <a:srgbClr val="1D1D1F"/>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r-FR" sz="2400" b="0" i="0" dirty="0">
                <a:solidFill>
                  <a:srgbClr val="1D1D1F"/>
                </a:solidFill>
                <a:effectLst/>
                <a:latin typeface="Arial" panose="020B0604020202020204" pitchFamily="34" charset="0"/>
                <a:cs typeface="Arial" panose="020B0604020202020204" pitchFamily="34" charset="0"/>
              </a:rPr>
              <a:t> Probabilité = 0.6 → classé comme "attaque", mais incertain</a:t>
            </a:r>
          </a:p>
          <a:p>
            <a:pPr algn="l">
              <a:buFont typeface="Arial" panose="020B0604020202020204" pitchFamily="34" charset="0"/>
              <a:buChar char="•"/>
            </a:pPr>
            <a:r>
              <a:rPr lang="fr-FR" sz="2400" b="0" i="0" dirty="0">
                <a:solidFill>
                  <a:srgbClr val="1D1D1F"/>
                </a:solidFill>
                <a:effectLst/>
                <a:latin typeface="Arial" panose="020B0604020202020204" pitchFamily="34" charset="0"/>
                <a:cs typeface="Arial" panose="020B0604020202020204" pitchFamily="34" charset="0"/>
              </a:rPr>
              <a:t> DST permettrait de dire : "je ne sais pas"</a:t>
            </a:r>
          </a:p>
          <a:p>
            <a:pPr>
              <a:buNone/>
            </a:pPr>
            <a:br>
              <a:rPr lang="fr-FR" dirty="0"/>
            </a:br>
            <a:endParaRPr lang="en-US" dirty="0"/>
          </a:p>
        </p:txBody>
      </p:sp>
    </p:spTree>
    <p:extLst>
      <p:ext uri="{BB962C8B-B14F-4D97-AF65-F5344CB8AC3E}">
        <p14:creationId xmlns:p14="http://schemas.microsoft.com/office/powerpoint/2010/main" val="222659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B95FE5B-3A05-86D6-CA53-D410527AE6F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8DACA09-C641-4D25-7E61-4872C5A818B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9FDB77A-F91B-5B85-CA54-2A7AB7B40241}"/>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Contexte</a:t>
            </a:r>
            <a:r>
              <a:rPr lang="en-US" sz="2600" b="1" dirty="0">
                <a:solidFill>
                  <a:srgbClr val="161616"/>
                </a:solidFill>
                <a:latin typeface="Arial"/>
              </a:rPr>
              <a:t> et </a:t>
            </a:r>
            <a:r>
              <a:rPr lang="en-US" sz="2600" b="1" dirty="0" err="1">
                <a:solidFill>
                  <a:srgbClr val="161616"/>
                </a:solidFill>
                <a:latin typeface="Arial"/>
              </a:rPr>
              <a:t>Enjeux</a:t>
            </a:r>
            <a:endParaRPr lang="en-US" sz="2600" b="1" dirty="0">
              <a:solidFill>
                <a:srgbClr val="161616"/>
              </a:solidFill>
              <a:latin typeface="Arial"/>
            </a:endParaRPr>
          </a:p>
        </p:txBody>
      </p:sp>
      <p:sp>
        <p:nvSpPr>
          <p:cNvPr id="8" name="Rectangle 7">
            <a:extLst>
              <a:ext uri="{FF2B5EF4-FFF2-40B4-BE49-F238E27FC236}">
                <a16:creationId xmlns:a16="http://schemas.microsoft.com/office/drawing/2014/main" id="{330A7270-7225-0648-A178-A6DDAF9C420F}"/>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Vision de </a:t>
            </a:r>
            <a:r>
              <a:rPr lang="en-US" sz="2800" b="1" dirty="0" err="1">
                <a:solidFill>
                  <a:srgbClr val="161616"/>
                </a:solidFill>
                <a:latin typeface="Arial"/>
              </a:rPr>
              <a:t>l’IDS</a:t>
            </a:r>
            <a:r>
              <a:rPr lang="en-US" sz="2800" b="1" dirty="0">
                <a:solidFill>
                  <a:srgbClr val="161616"/>
                </a:solidFill>
                <a:latin typeface="Arial"/>
              </a:rPr>
              <a:t> </a:t>
            </a:r>
            <a:r>
              <a:rPr lang="en-US" sz="2800" b="1" dirty="0" err="1">
                <a:solidFill>
                  <a:srgbClr val="161616"/>
                </a:solidFill>
                <a:latin typeface="Arial"/>
              </a:rPr>
              <a:t>hybride</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5E50C975-1D7A-3497-7F6D-3417B5E01F59}"/>
              </a:ext>
            </a:extLst>
          </p:cNvPr>
          <p:cNvSpPr txBox="1"/>
          <p:nvPr/>
        </p:nvSpPr>
        <p:spPr>
          <a:xfrm>
            <a:off x="349494" y="5618216"/>
            <a:ext cx="10148341" cy="1323439"/>
          </a:xfrm>
          <a:prstGeom prst="rect">
            <a:avLst/>
          </a:prstGeom>
          <a:noFill/>
        </p:spPr>
        <p:txBody>
          <a:bodyPr wrap="square">
            <a:spAutoFit/>
          </a:bodyPr>
          <a:lstStyle/>
          <a:p>
            <a:pPr algn="just">
              <a:lnSpc>
                <a:spcPct val="200000"/>
              </a:lnSpc>
              <a:buFont typeface="Arial" panose="020B0604020202020204" pitchFamily="34" charset="0"/>
              <a:buChar char="•"/>
            </a:pPr>
            <a:endParaRPr lang="fr-FR" sz="2000" b="0" i="0" dirty="0">
              <a:solidFill>
                <a:srgbClr val="1D1D1F"/>
              </a:solidFill>
              <a:effectLst/>
              <a:latin typeface="Arial" panose="020B0604020202020204" pitchFamily="34" charset="0"/>
              <a:cs typeface="Arial" panose="020B0604020202020204" pitchFamily="34" charset="0"/>
            </a:endParaRPr>
          </a:p>
          <a:p>
            <a:pPr algn="ctr">
              <a:buNone/>
            </a:pPr>
            <a:r>
              <a:rPr lang="fr-FR" sz="2000" b="1" i="0" dirty="0">
                <a:solidFill>
                  <a:srgbClr val="1D1D1F"/>
                </a:solidFill>
                <a:effectLst/>
                <a:latin typeface="system-ui"/>
              </a:rPr>
              <a:t>Pipeline clair :</a:t>
            </a:r>
            <a:br>
              <a:rPr lang="fr-FR" sz="2000" b="1" i="0" dirty="0">
                <a:solidFill>
                  <a:srgbClr val="1D1D1F"/>
                </a:solidFill>
                <a:effectLst/>
                <a:latin typeface="system-ui"/>
              </a:rPr>
            </a:br>
            <a:r>
              <a:rPr lang="fr-FR" sz="2000" b="1" i="0" dirty="0">
                <a:solidFill>
                  <a:srgbClr val="615CED"/>
                </a:solidFill>
                <a:effectLst/>
                <a:latin typeface="ui-monospace"/>
              </a:rPr>
              <a:t>Données → DL (score) → DST (fusion &amp; incertitude) → Décision (Normal / Attaque / Incertain)</a:t>
            </a:r>
            <a:endParaRPr lang="fr-FR" sz="2000" b="1" i="0" dirty="0">
              <a:solidFill>
                <a:srgbClr val="1D1D1F"/>
              </a:solidFill>
              <a:effectLst/>
              <a:latin typeface="system-ui"/>
            </a:endParaRPr>
          </a:p>
        </p:txBody>
      </p:sp>
      <p:sp>
        <p:nvSpPr>
          <p:cNvPr id="7" name="Rectangle 6">
            <a:extLst>
              <a:ext uri="{FF2B5EF4-FFF2-40B4-BE49-F238E27FC236}">
                <a16:creationId xmlns:a16="http://schemas.microsoft.com/office/drawing/2014/main" id="{E455112E-389A-2038-EF6B-5AD2A344FE24}"/>
              </a:ext>
            </a:extLst>
          </p:cNvPr>
          <p:cNvSpPr/>
          <p:nvPr/>
        </p:nvSpPr>
        <p:spPr>
          <a:xfrm>
            <a:off x="830833" y="5407592"/>
            <a:ext cx="1374648" cy="8094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DONNEEES</a:t>
            </a:r>
            <a:endParaRPr lang="en-US" b="1" dirty="0"/>
          </a:p>
        </p:txBody>
      </p:sp>
      <p:sp>
        <p:nvSpPr>
          <p:cNvPr id="9" name="Rectangle 8">
            <a:extLst>
              <a:ext uri="{FF2B5EF4-FFF2-40B4-BE49-F238E27FC236}">
                <a16:creationId xmlns:a16="http://schemas.microsoft.com/office/drawing/2014/main" id="{A058F847-A89D-B981-D65D-72F07A192F4E}"/>
              </a:ext>
            </a:extLst>
          </p:cNvPr>
          <p:cNvSpPr/>
          <p:nvPr/>
        </p:nvSpPr>
        <p:spPr>
          <a:xfrm>
            <a:off x="3439692" y="5383966"/>
            <a:ext cx="1374648" cy="8094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DL</a:t>
            </a:r>
            <a:endParaRPr lang="en-US" b="1" dirty="0"/>
          </a:p>
        </p:txBody>
      </p:sp>
      <p:sp>
        <p:nvSpPr>
          <p:cNvPr id="10" name="Rectangle 9">
            <a:extLst>
              <a:ext uri="{FF2B5EF4-FFF2-40B4-BE49-F238E27FC236}">
                <a16:creationId xmlns:a16="http://schemas.microsoft.com/office/drawing/2014/main" id="{AAF10384-8D29-07E7-CCC7-01C4D02C7356}"/>
              </a:ext>
            </a:extLst>
          </p:cNvPr>
          <p:cNvSpPr/>
          <p:nvPr/>
        </p:nvSpPr>
        <p:spPr>
          <a:xfrm>
            <a:off x="6137923" y="5368976"/>
            <a:ext cx="1374648" cy="8094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DST</a:t>
            </a:r>
            <a:endParaRPr lang="en-US" b="1" dirty="0"/>
          </a:p>
        </p:txBody>
      </p:sp>
      <p:sp>
        <p:nvSpPr>
          <p:cNvPr id="11" name="Rectangle 10">
            <a:extLst>
              <a:ext uri="{FF2B5EF4-FFF2-40B4-BE49-F238E27FC236}">
                <a16:creationId xmlns:a16="http://schemas.microsoft.com/office/drawing/2014/main" id="{8835913D-B9BD-362A-00C9-20775CBD926A}"/>
              </a:ext>
            </a:extLst>
          </p:cNvPr>
          <p:cNvSpPr/>
          <p:nvPr/>
        </p:nvSpPr>
        <p:spPr>
          <a:xfrm>
            <a:off x="8611306" y="5353986"/>
            <a:ext cx="1374648" cy="8094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DECISION</a:t>
            </a:r>
            <a:endParaRPr lang="en-US" b="1" dirty="0"/>
          </a:p>
        </p:txBody>
      </p:sp>
      <p:sp>
        <p:nvSpPr>
          <p:cNvPr id="12" name="Flèche : droite 11">
            <a:extLst>
              <a:ext uri="{FF2B5EF4-FFF2-40B4-BE49-F238E27FC236}">
                <a16:creationId xmlns:a16="http://schemas.microsoft.com/office/drawing/2014/main" id="{329B54BC-9AAF-3E67-4673-EB1A9CF75523}"/>
              </a:ext>
            </a:extLst>
          </p:cNvPr>
          <p:cNvSpPr/>
          <p:nvPr/>
        </p:nvSpPr>
        <p:spPr>
          <a:xfrm>
            <a:off x="2458387" y="5696260"/>
            <a:ext cx="768952" cy="1499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èche : droite 12">
            <a:extLst>
              <a:ext uri="{FF2B5EF4-FFF2-40B4-BE49-F238E27FC236}">
                <a16:creationId xmlns:a16="http://schemas.microsoft.com/office/drawing/2014/main" id="{42E85D3F-6D92-2148-C6A5-E040E03CC722}"/>
              </a:ext>
            </a:extLst>
          </p:cNvPr>
          <p:cNvSpPr/>
          <p:nvPr/>
        </p:nvSpPr>
        <p:spPr>
          <a:xfrm>
            <a:off x="5039189" y="5698760"/>
            <a:ext cx="768952" cy="1499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èche : droite 13">
            <a:extLst>
              <a:ext uri="{FF2B5EF4-FFF2-40B4-BE49-F238E27FC236}">
                <a16:creationId xmlns:a16="http://schemas.microsoft.com/office/drawing/2014/main" id="{90662CCF-6801-5E13-760F-ADCB92A13BBA}"/>
              </a:ext>
            </a:extLst>
          </p:cNvPr>
          <p:cNvSpPr/>
          <p:nvPr/>
        </p:nvSpPr>
        <p:spPr>
          <a:xfrm>
            <a:off x="7677461" y="5713750"/>
            <a:ext cx="768952" cy="1499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 15">
            <a:extLst>
              <a:ext uri="{FF2B5EF4-FFF2-40B4-BE49-F238E27FC236}">
                <a16:creationId xmlns:a16="http://schemas.microsoft.com/office/drawing/2014/main" id="{9E9F909B-4871-4A95-2F8B-7C1CCF68F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6082" y="1856818"/>
            <a:ext cx="6300332" cy="3203302"/>
          </a:xfrm>
          <a:prstGeom prst="rect">
            <a:avLst/>
          </a:prstGeom>
        </p:spPr>
      </p:pic>
    </p:spTree>
    <p:extLst>
      <p:ext uri="{BB962C8B-B14F-4D97-AF65-F5344CB8AC3E}">
        <p14:creationId xmlns:p14="http://schemas.microsoft.com/office/powerpoint/2010/main" val="22723635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27149B2-1B4C-7DDC-A5F5-1A196CB2DA6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E9F9EB4-0188-F843-E545-B21A7F2D18B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A309599B-7EDD-C3D2-413C-56EA1D6E424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Deep Learning pour les IDS</a:t>
            </a:r>
          </a:p>
        </p:txBody>
      </p:sp>
      <p:sp>
        <p:nvSpPr>
          <p:cNvPr id="15" name="Rectangle 14">
            <a:extLst>
              <a:ext uri="{FF2B5EF4-FFF2-40B4-BE49-F238E27FC236}">
                <a16:creationId xmlns:a16="http://schemas.microsoft.com/office/drawing/2014/main" id="{35482D87-638D-803B-E1CB-4C305FE6ED9E}"/>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T</a:t>
            </a:r>
            <a:r>
              <a:rPr lang="en-US" sz="2800" b="1" dirty="0" err="1">
                <a:solidFill>
                  <a:srgbClr val="161616"/>
                </a:solidFill>
                <a:latin typeface="Arial"/>
              </a:rPr>
              <a:t>ypes</a:t>
            </a:r>
            <a:r>
              <a:rPr lang="en-US" sz="2800" b="1" dirty="0">
                <a:solidFill>
                  <a:srgbClr val="161616"/>
                </a:solidFill>
                <a:latin typeface="Arial"/>
              </a:rPr>
              <a:t> de données </a:t>
            </a:r>
            <a:r>
              <a:rPr lang="en-US" sz="2800" b="1" dirty="0" err="1">
                <a:solidFill>
                  <a:srgbClr val="161616"/>
                </a:solidFill>
                <a:latin typeface="Arial"/>
              </a:rPr>
              <a:t>analysées</a:t>
            </a:r>
            <a:endParaRPr lang="en-US" sz="2800" b="1" dirty="0">
              <a:solidFill>
                <a:srgbClr val="161616"/>
              </a:solidFill>
              <a:latin typeface="Arial"/>
            </a:endParaRPr>
          </a:p>
        </p:txBody>
      </p:sp>
      <p:sp>
        <p:nvSpPr>
          <p:cNvPr id="7" name="ZoneTexte 6">
            <a:extLst>
              <a:ext uri="{FF2B5EF4-FFF2-40B4-BE49-F238E27FC236}">
                <a16:creationId xmlns:a16="http://schemas.microsoft.com/office/drawing/2014/main" id="{2A1F2FFB-A0F8-A8E5-BBE7-DC749340D8E9}"/>
              </a:ext>
            </a:extLst>
          </p:cNvPr>
          <p:cNvSpPr txBox="1"/>
          <p:nvPr/>
        </p:nvSpPr>
        <p:spPr>
          <a:xfrm>
            <a:off x="2865770" y="6040196"/>
            <a:ext cx="5343992" cy="800219"/>
          </a:xfrm>
          <a:prstGeom prst="rect">
            <a:avLst/>
          </a:prstGeom>
          <a:noFill/>
        </p:spPr>
        <p:txBody>
          <a:bodyPr wrap="square">
            <a:spAutoFit/>
          </a:bodyPr>
          <a:lstStyle/>
          <a:p>
            <a:pPr algn="l"/>
            <a:endParaRPr lang="en-US" b="0" i="0" dirty="0">
              <a:solidFill>
                <a:srgbClr val="1D1D1F"/>
              </a:solidFill>
              <a:effectLst/>
              <a:latin typeface="system-ui"/>
            </a:endParaRPr>
          </a:p>
          <a:p>
            <a:pPr algn="ctr"/>
            <a:r>
              <a:rPr lang="en-US" sz="2800" b="1" i="1" dirty="0" err="1">
                <a:solidFill>
                  <a:srgbClr val="FF0000"/>
                </a:solidFill>
                <a:effectLst/>
                <a:latin typeface="Arial" panose="020B0604020202020204" pitchFamily="34" charset="0"/>
                <a:cs typeface="Arial" panose="020B0604020202020204" pitchFamily="34" charset="0"/>
              </a:rPr>
              <a:t>Hétérogénéité</a:t>
            </a:r>
            <a:r>
              <a:rPr lang="en-US" sz="2800" b="1" i="1" dirty="0">
                <a:solidFill>
                  <a:srgbClr val="FF0000"/>
                </a:solidFill>
                <a:effectLst/>
                <a:latin typeface="Arial" panose="020B0604020202020204" pitchFamily="34" charset="0"/>
                <a:cs typeface="Arial" panose="020B0604020202020204" pitchFamily="34" charset="0"/>
              </a:rPr>
              <a:t> = </a:t>
            </a:r>
            <a:r>
              <a:rPr lang="en-US" sz="2800" b="1" i="1" dirty="0" err="1">
                <a:solidFill>
                  <a:srgbClr val="FF0000"/>
                </a:solidFill>
                <a:effectLst/>
                <a:latin typeface="Arial" panose="020B0604020202020204" pitchFamily="34" charset="0"/>
                <a:cs typeface="Arial" panose="020B0604020202020204" pitchFamily="34" charset="0"/>
              </a:rPr>
              <a:t>défi</a:t>
            </a:r>
            <a:r>
              <a:rPr lang="en-US" sz="2800" b="1" i="1" dirty="0">
                <a:solidFill>
                  <a:srgbClr val="FF0000"/>
                </a:solidFill>
                <a:effectLst/>
                <a:latin typeface="Arial" panose="020B0604020202020204" pitchFamily="34" charset="0"/>
                <a:cs typeface="Arial" panose="020B0604020202020204" pitchFamily="34" charset="0"/>
              </a:rPr>
              <a:t> </a:t>
            </a:r>
            <a:r>
              <a:rPr lang="en-US" sz="2800" b="1" i="1" dirty="0" err="1">
                <a:solidFill>
                  <a:srgbClr val="FF0000"/>
                </a:solidFill>
                <a:effectLst/>
                <a:latin typeface="Arial" panose="020B0604020202020204" pitchFamily="34" charset="0"/>
                <a:cs typeface="Arial" panose="020B0604020202020204" pitchFamily="34" charset="0"/>
              </a:rPr>
              <a:t>majeur</a:t>
            </a:r>
            <a:endParaRPr lang="en-US" sz="2800" b="1" i="1" dirty="0">
              <a:solidFill>
                <a:srgbClr val="FF0000"/>
              </a:solidFill>
              <a:effectLst/>
              <a:latin typeface="Arial" panose="020B0604020202020204" pitchFamily="34" charset="0"/>
              <a:cs typeface="Arial" panose="020B0604020202020204" pitchFamily="34" charset="0"/>
            </a:endParaRPr>
          </a:p>
        </p:txBody>
      </p:sp>
      <p:pic>
        <p:nvPicPr>
          <p:cNvPr id="14" name="Image 13" descr="Une image contenant texte, bouteille, bougie, conception&#10;&#10;Le contenu généré par l’IA peut être incorrect.">
            <a:extLst>
              <a:ext uri="{FF2B5EF4-FFF2-40B4-BE49-F238E27FC236}">
                <a16:creationId xmlns:a16="http://schemas.microsoft.com/office/drawing/2014/main" id="{658A9B3A-6ADE-D6E3-F296-F8147BFFA349}"/>
              </a:ext>
            </a:extLst>
          </p:cNvPr>
          <p:cNvPicPr>
            <a:picLocks noChangeAspect="1"/>
          </p:cNvPicPr>
          <p:nvPr/>
        </p:nvPicPr>
        <p:blipFill>
          <a:blip r:embed="rId4"/>
          <a:stretch>
            <a:fillRect/>
          </a:stretch>
        </p:blipFill>
        <p:spPr>
          <a:xfrm>
            <a:off x="213409" y="1677507"/>
            <a:ext cx="10326541" cy="4267796"/>
          </a:xfrm>
          <a:prstGeom prst="rect">
            <a:avLst/>
          </a:prstGeom>
        </p:spPr>
      </p:pic>
    </p:spTree>
    <p:extLst>
      <p:ext uri="{BB962C8B-B14F-4D97-AF65-F5344CB8AC3E}">
        <p14:creationId xmlns:p14="http://schemas.microsoft.com/office/powerpoint/2010/main" val="382212371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5E089D7-BE31-EE1A-A8B5-F03D9050923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A77BB34-E16B-5745-A052-B29CE77C49C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B6E2FAC-59C0-91C9-81FE-A58D8D1BF7B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Deep Learning pour les IDS</a:t>
            </a:r>
          </a:p>
        </p:txBody>
      </p:sp>
      <p:sp>
        <p:nvSpPr>
          <p:cNvPr id="15" name="Rectangle 14">
            <a:extLst>
              <a:ext uri="{FF2B5EF4-FFF2-40B4-BE49-F238E27FC236}">
                <a16:creationId xmlns:a16="http://schemas.microsoft.com/office/drawing/2014/main" id="{B6713514-4307-195A-79AC-A0B6CBD1D771}"/>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err="1">
                <a:solidFill>
                  <a:srgbClr val="161616"/>
                </a:solidFill>
                <a:latin typeface="Arial"/>
              </a:rPr>
              <a:t>Feature</a:t>
            </a:r>
            <a:r>
              <a:rPr lang="fr-FR" sz="2800" b="1" dirty="0">
                <a:solidFill>
                  <a:srgbClr val="161616"/>
                </a:solidFill>
                <a:latin typeface="Arial"/>
              </a:rPr>
              <a:t> Engineering</a:t>
            </a:r>
            <a:endParaRPr lang="en-US" sz="2800" b="1" dirty="0">
              <a:solidFill>
                <a:srgbClr val="161616"/>
              </a:solidFill>
              <a:latin typeface="Arial"/>
            </a:endParaRPr>
          </a:p>
        </p:txBody>
      </p:sp>
      <p:pic>
        <p:nvPicPr>
          <p:cNvPr id="5" name="Image 4" descr="Une image contenant texte, capture d’écran, diagramme, Police&#10;&#10;Le contenu généré par l’IA peut être incorrect.">
            <a:extLst>
              <a:ext uri="{FF2B5EF4-FFF2-40B4-BE49-F238E27FC236}">
                <a16:creationId xmlns:a16="http://schemas.microsoft.com/office/drawing/2014/main" id="{5EE8C3D2-C3F9-63E9-F6BC-7E336EB644AB}"/>
              </a:ext>
            </a:extLst>
          </p:cNvPr>
          <p:cNvPicPr>
            <a:picLocks noChangeAspect="1"/>
          </p:cNvPicPr>
          <p:nvPr/>
        </p:nvPicPr>
        <p:blipFill>
          <a:blip r:embed="rId4"/>
          <a:stretch>
            <a:fillRect/>
          </a:stretch>
        </p:blipFill>
        <p:spPr>
          <a:xfrm>
            <a:off x="1212273" y="2118384"/>
            <a:ext cx="8268854" cy="4315427"/>
          </a:xfrm>
          <a:prstGeom prst="rect">
            <a:avLst/>
          </a:prstGeom>
        </p:spPr>
      </p:pic>
    </p:spTree>
    <p:extLst>
      <p:ext uri="{BB962C8B-B14F-4D97-AF65-F5344CB8AC3E}">
        <p14:creationId xmlns:p14="http://schemas.microsoft.com/office/powerpoint/2010/main" val="9599726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E0D9646-ED75-39B1-618E-B30B5E7F98B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B6912C0-8FBF-5F8D-2C4E-EABB942DB4F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062E3E6-E048-BA2E-EAFA-D3617443A52A}"/>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Deep Learning pour les IDS</a:t>
            </a:r>
          </a:p>
        </p:txBody>
      </p:sp>
      <p:sp>
        <p:nvSpPr>
          <p:cNvPr id="15" name="Rectangle 14">
            <a:extLst>
              <a:ext uri="{FF2B5EF4-FFF2-40B4-BE49-F238E27FC236}">
                <a16:creationId xmlns:a16="http://schemas.microsoft.com/office/drawing/2014/main" id="{467D909A-E374-1DD7-FC4C-A5D9B80DE339}"/>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Architectures Deep Learning</a:t>
            </a:r>
            <a:endParaRPr lang="en-US" sz="2800" b="1" dirty="0">
              <a:solidFill>
                <a:srgbClr val="161616"/>
              </a:solidFill>
              <a:latin typeface="Arial"/>
            </a:endParaRPr>
          </a:p>
        </p:txBody>
      </p:sp>
      <p:pic>
        <p:nvPicPr>
          <p:cNvPr id="12" name="Image 11">
            <a:extLst>
              <a:ext uri="{FF2B5EF4-FFF2-40B4-BE49-F238E27FC236}">
                <a16:creationId xmlns:a16="http://schemas.microsoft.com/office/drawing/2014/main" id="{A426B0E9-4548-0E6C-DBBF-756A69A19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642" y="1799421"/>
            <a:ext cx="7495344" cy="5083725"/>
          </a:xfrm>
          <a:prstGeom prst="rect">
            <a:avLst/>
          </a:prstGeom>
        </p:spPr>
      </p:pic>
    </p:spTree>
    <p:extLst>
      <p:ext uri="{BB962C8B-B14F-4D97-AF65-F5344CB8AC3E}">
        <p14:creationId xmlns:p14="http://schemas.microsoft.com/office/powerpoint/2010/main" val="144410334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82752"/>
            <a:ext cx="10591800" cy="225552"/>
          </a:xfrm>
          <a:prstGeom prst="rect">
            <a:avLst/>
          </a:prstGeom>
        </p:spPr>
      </p:pic>
      <p:sp>
        <p:nvSpPr>
          <p:cNvPr id="4" name="Rectangle 3"/>
          <p:cNvSpPr/>
          <p:nvPr/>
        </p:nvSpPr>
        <p:spPr>
          <a:xfrm>
            <a:off x="445008" y="213360"/>
            <a:ext cx="862584" cy="295656"/>
          </a:xfrm>
          <a:prstGeom prst="rect">
            <a:avLst/>
          </a:prstGeom>
        </p:spPr>
        <p:txBody>
          <a:bodyPr wrap="none" lIns="0" tIns="0" rIns="0" bIns="0">
            <a:noAutofit/>
          </a:bodyPr>
          <a:lstStyle/>
          <a:p>
            <a:pPr indent="0"/>
            <a:r>
              <a:rPr lang="en-US" sz="2700" b="1" dirty="0">
                <a:solidFill>
                  <a:srgbClr val="161616"/>
                </a:solidFill>
                <a:latin typeface="Arial"/>
              </a:rPr>
              <a:t>Hello HELIOS </a:t>
            </a:r>
            <a:r>
              <a:rPr lang="en-CA" sz="2700" b="1" dirty="0">
                <a:solidFill>
                  <a:srgbClr val="161616"/>
                </a:solidFill>
                <a:latin typeface="Arial"/>
              </a:rPr>
              <a:t>!</a:t>
            </a:r>
            <a:endParaRPr lang="en-US" sz="2700" b="1" dirty="0">
              <a:solidFill>
                <a:srgbClr val="161616"/>
              </a:solidFill>
              <a:latin typeface="Arial"/>
            </a:endParaRPr>
          </a:p>
        </p:txBody>
      </p:sp>
      <p:sp>
        <p:nvSpPr>
          <p:cNvPr id="5" name="Rectangle 4"/>
          <p:cNvSpPr/>
          <p:nvPr/>
        </p:nvSpPr>
        <p:spPr>
          <a:xfrm>
            <a:off x="1075944" y="1508760"/>
            <a:ext cx="6284080" cy="3642360"/>
          </a:xfrm>
          <a:prstGeom prst="rect">
            <a:avLst/>
          </a:prstGeom>
        </p:spPr>
        <p:txBody>
          <a:bodyPr lIns="0" tIns="0" rIns="0" bIns="0">
            <a:noAutofit/>
          </a:bodyPr>
          <a:lstStyle/>
          <a:p>
            <a:pPr indent="0" algn="just">
              <a:lnSpc>
                <a:spcPts val="3132"/>
              </a:lnSpc>
            </a:pPr>
            <a:r>
              <a:rPr lang="en-US" sz="2100" b="1" dirty="0">
                <a:latin typeface="Arial"/>
              </a:rPr>
              <a:t>-    M. Sc. Otis MOAMPANDJ</a:t>
            </a:r>
          </a:p>
          <a:p>
            <a:pPr marL="342900" indent="-342900" algn="just">
              <a:lnSpc>
                <a:spcPts val="3132"/>
              </a:lnSpc>
              <a:buFontTx/>
              <a:buChar char="-"/>
            </a:pPr>
            <a:r>
              <a:rPr lang="en-US" sz="1900" dirty="0">
                <a:latin typeface="Arial"/>
              </a:rPr>
              <a:t>Computer Science Engineer (ISDS)</a:t>
            </a:r>
          </a:p>
          <a:p>
            <a:pPr marL="342900" indent="-342900" algn="just">
              <a:lnSpc>
                <a:spcPts val="3132"/>
              </a:lnSpc>
              <a:buFontTx/>
              <a:buChar char="-"/>
            </a:pPr>
            <a:r>
              <a:rPr lang="en-US" sz="1900" dirty="0">
                <a:latin typeface="Arial"/>
              </a:rPr>
              <a:t>Young Officer</a:t>
            </a:r>
          </a:p>
          <a:p>
            <a:pPr marL="342900" indent="-342900" algn="just">
              <a:lnSpc>
                <a:spcPts val="3132"/>
              </a:lnSpc>
              <a:buFontTx/>
              <a:buChar char="-"/>
            </a:pPr>
            <a:r>
              <a:rPr lang="en-US" sz="1900" dirty="0">
                <a:latin typeface="Arial"/>
              </a:rPr>
              <a:t>NSE4 Certified, </a:t>
            </a:r>
            <a:r>
              <a:rPr lang="en-US" sz="1900" dirty="0" err="1">
                <a:latin typeface="Arial"/>
              </a:rPr>
              <a:t>Cyberdiplomacy</a:t>
            </a:r>
            <a:r>
              <a:rPr lang="en-US" sz="1900" dirty="0">
                <a:latin typeface="Arial"/>
              </a:rPr>
              <a:t>  (UNADER)</a:t>
            </a:r>
          </a:p>
          <a:p>
            <a:pPr marL="342900" indent="-342900" algn="just">
              <a:lnSpc>
                <a:spcPts val="3132"/>
              </a:lnSpc>
              <a:buFontTx/>
              <a:buChar char="-"/>
            </a:pPr>
            <a:r>
              <a:rPr lang="en-US" sz="1900" dirty="0">
                <a:latin typeface="Arial"/>
              </a:rPr>
              <a:t>ITU Delegate</a:t>
            </a:r>
          </a:p>
          <a:p>
            <a:pPr indent="0" algn="just">
              <a:lnSpc>
                <a:spcPts val="3132"/>
              </a:lnSpc>
            </a:pPr>
            <a:r>
              <a:rPr lang="en-US" sz="1900" dirty="0">
                <a:latin typeface="Arial"/>
              </a:rPr>
              <a:t>-    Research Interests:</a:t>
            </a:r>
          </a:p>
          <a:p>
            <a:pPr marL="520700" indent="0" algn="just">
              <a:spcAft>
                <a:spcPts val="630"/>
              </a:spcAft>
            </a:pPr>
            <a:r>
              <a:rPr lang="en-US" sz="1700" dirty="0">
                <a:latin typeface="Arial"/>
              </a:rPr>
              <a:t>•    Deep Learning</a:t>
            </a:r>
          </a:p>
          <a:p>
            <a:pPr marL="520700" indent="0" algn="just">
              <a:spcAft>
                <a:spcPts val="1050"/>
              </a:spcAft>
            </a:pPr>
            <a:r>
              <a:rPr lang="en-US" sz="1700" dirty="0">
                <a:latin typeface="Arial"/>
              </a:rPr>
              <a:t>•    Big Data Analytics</a:t>
            </a:r>
          </a:p>
          <a:p>
            <a:pPr marL="520700" algn="just">
              <a:spcAft>
                <a:spcPts val="1050"/>
              </a:spcAft>
            </a:pPr>
            <a:r>
              <a:rPr lang="en-US" sz="1700" dirty="0">
                <a:latin typeface="Arial"/>
              </a:rPr>
              <a:t>•    Information Retrieval</a:t>
            </a:r>
          </a:p>
          <a:p>
            <a:pPr marL="520700" algn="just">
              <a:spcAft>
                <a:spcPts val="1050"/>
              </a:spcAft>
            </a:pPr>
            <a:r>
              <a:rPr lang="en-US" sz="1700" dirty="0">
                <a:latin typeface="Arial"/>
              </a:rPr>
              <a:t>•    Cybersecurity</a:t>
            </a:r>
          </a:p>
          <a:p>
            <a:pPr indent="0" algn="just">
              <a:spcAft>
                <a:spcPts val="1050"/>
              </a:spcAft>
            </a:pPr>
            <a:r>
              <a:rPr lang="en-US" sz="1900" dirty="0">
                <a:latin typeface="Arial"/>
              </a:rPr>
              <a:t>-    Room: Situation Room PC HELIOS</a:t>
            </a:r>
          </a:p>
          <a:p>
            <a:pPr marL="342900" indent="-342900" algn="just">
              <a:spcAft>
                <a:spcPts val="2940"/>
              </a:spcAft>
              <a:buFontTx/>
              <a:buChar char="-"/>
            </a:pPr>
            <a:r>
              <a:rPr lang="en-US" sz="1900" dirty="0" err="1">
                <a:latin typeface="Arial"/>
              </a:rPr>
              <a:t>eMail</a:t>
            </a:r>
            <a:r>
              <a:rPr lang="en-US" sz="1900" dirty="0">
                <a:latin typeface="Arial"/>
              </a:rPr>
              <a:t>: moampandjotis@heliosc4i.cm</a:t>
            </a:r>
          </a:p>
        </p:txBody>
      </p:sp>
      <p:pic>
        <p:nvPicPr>
          <p:cNvPr id="13" name="Image 12">
            <a:extLst>
              <a:ext uri="{FF2B5EF4-FFF2-40B4-BE49-F238E27FC236}">
                <a16:creationId xmlns:a16="http://schemas.microsoft.com/office/drawing/2014/main" id="{094057CC-A5F2-5BED-2E79-D61A0FFAA90E}"/>
              </a:ext>
            </a:extLst>
          </p:cNvPr>
          <p:cNvPicPr>
            <a:picLocks noChangeAspect="1"/>
          </p:cNvPicPr>
          <p:nvPr/>
        </p:nvPicPr>
        <p:blipFill rotWithShape="1">
          <a:blip r:embed="rId3">
            <a:extLst>
              <a:ext uri="{28A0092B-C50C-407E-A947-70E740481C1C}">
                <a14:useLocalDpi xmlns:a14="http://schemas.microsoft.com/office/drawing/2010/main" val="0"/>
              </a:ext>
            </a:extLst>
          </a:blip>
          <a:srcRect l="14648" t="15616" r="14795" b="12158"/>
          <a:stretch/>
        </p:blipFill>
        <p:spPr>
          <a:xfrm>
            <a:off x="6902825" y="1810872"/>
            <a:ext cx="2465294" cy="257464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6DF2A06-C8A7-3C07-1385-C8E5D9EA511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D58F487-67A0-D9BC-A48B-5DF90A86F425}"/>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BEA437A-DC16-3DD6-3227-7470A3E705A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Deep Learning pour les IDS</a:t>
            </a:r>
          </a:p>
        </p:txBody>
      </p:sp>
      <p:sp>
        <p:nvSpPr>
          <p:cNvPr id="15" name="Rectangle 14">
            <a:extLst>
              <a:ext uri="{FF2B5EF4-FFF2-40B4-BE49-F238E27FC236}">
                <a16:creationId xmlns:a16="http://schemas.microsoft.com/office/drawing/2014/main" id="{1588A63B-5AF6-06E4-A42E-5E3E159C86C6}"/>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Supervisé VS Non Supervisé</a:t>
            </a:r>
            <a:endParaRPr lang="en-US" sz="2800" b="1" dirty="0">
              <a:solidFill>
                <a:srgbClr val="161616"/>
              </a:solidFill>
              <a:latin typeface="Arial"/>
            </a:endParaRPr>
          </a:p>
        </p:txBody>
      </p:sp>
      <p:pic>
        <p:nvPicPr>
          <p:cNvPr id="8" name="Image 7" descr="Une image contenant texte, Police, logo, capture d’écran&#10;&#10;Le contenu généré par l’IA peut être incorrect.">
            <a:extLst>
              <a:ext uri="{FF2B5EF4-FFF2-40B4-BE49-F238E27FC236}">
                <a16:creationId xmlns:a16="http://schemas.microsoft.com/office/drawing/2014/main" id="{E81C9BA7-7EEF-DD51-6979-FEC55A055678}"/>
              </a:ext>
            </a:extLst>
          </p:cNvPr>
          <p:cNvPicPr>
            <a:picLocks noChangeAspect="1"/>
          </p:cNvPicPr>
          <p:nvPr/>
        </p:nvPicPr>
        <p:blipFill>
          <a:blip r:embed="rId4"/>
          <a:stretch>
            <a:fillRect/>
          </a:stretch>
        </p:blipFill>
        <p:spPr>
          <a:xfrm>
            <a:off x="538542" y="2081111"/>
            <a:ext cx="9230274" cy="3400627"/>
          </a:xfrm>
          <a:prstGeom prst="rect">
            <a:avLst/>
          </a:prstGeom>
        </p:spPr>
      </p:pic>
      <p:sp>
        <p:nvSpPr>
          <p:cNvPr id="10" name="ZoneTexte 9">
            <a:extLst>
              <a:ext uri="{FF2B5EF4-FFF2-40B4-BE49-F238E27FC236}">
                <a16:creationId xmlns:a16="http://schemas.microsoft.com/office/drawing/2014/main" id="{F1E61113-7B83-8D5B-2593-65DA26BBAD4C}"/>
              </a:ext>
            </a:extLst>
          </p:cNvPr>
          <p:cNvSpPr txBox="1"/>
          <p:nvPr/>
        </p:nvSpPr>
        <p:spPr>
          <a:xfrm>
            <a:off x="674557" y="5682817"/>
            <a:ext cx="9398833" cy="1015663"/>
          </a:xfrm>
          <a:prstGeom prst="rect">
            <a:avLst/>
          </a:prstGeom>
          <a:noFill/>
        </p:spPr>
        <p:txBody>
          <a:bodyPr wrap="square">
            <a:spAutoFit/>
          </a:bodyPr>
          <a:lstStyle/>
          <a:p>
            <a:pPr algn="ctr"/>
            <a:r>
              <a:rPr lang="fr-FR" sz="2000" i="1" dirty="0">
                <a:latin typeface="Arial" panose="020B0604020202020204" pitchFamily="34" charset="0"/>
                <a:cs typeface="Arial" panose="020B0604020202020204" pitchFamily="34" charset="0"/>
              </a:rPr>
              <a:t>. Une approche hybride, combinant les forces des deux paradigmes, est souvent considérée comme une solution équilibrée pour les scénarios réels de cybersécurité. </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35152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17C24EA-E79A-3100-7289-DBD52E073EF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16A4002-231F-3440-3371-E4472BD6D2A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802951D-2042-1C21-4B54-19D64C39BCE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Deep Learning pour les IDS</a:t>
            </a:r>
          </a:p>
        </p:txBody>
      </p:sp>
      <p:sp>
        <p:nvSpPr>
          <p:cNvPr id="15" name="Rectangle 14">
            <a:extLst>
              <a:ext uri="{FF2B5EF4-FFF2-40B4-BE49-F238E27FC236}">
                <a16:creationId xmlns:a16="http://schemas.microsoft.com/office/drawing/2014/main" id="{F03FD6A7-B90D-9171-ED6C-46090974C395}"/>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Pipeline Deep </a:t>
            </a:r>
            <a:r>
              <a:rPr lang="fr-FR" sz="2800" b="1" dirty="0" err="1">
                <a:solidFill>
                  <a:srgbClr val="161616"/>
                </a:solidFill>
                <a:latin typeface="Arial"/>
              </a:rPr>
              <a:t>learning</a:t>
            </a:r>
            <a:endParaRPr lang="en-US" sz="2800" b="1" dirty="0">
              <a:solidFill>
                <a:srgbClr val="161616"/>
              </a:solidFill>
              <a:latin typeface="Arial"/>
            </a:endParaRPr>
          </a:p>
        </p:txBody>
      </p:sp>
      <p:pic>
        <p:nvPicPr>
          <p:cNvPr id="5" name="Image 4">
            <a:extLst>
              <a:ext uri="{FF2B5EF4-FFF2-40B4-BE49-F238E27FC236}">
                <a16:creationId xmlns:a16="http://schemas.microsoft.com/office/drawing/2014/main" id="{F30F4084-2EDB-04F3-B6BA-513F3AEF9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184" y="1918003"/>
            <a:ext cx="7521679" cy="4796176"/>
          </a:xfrm>
          <a:prstGeom prst="rect">
            <a:avLst/>
          </a:prstGeom>
        </p:spPr>
      </p:pic>
    </p:spTree>
    <p:extLst>
      <p:ext uri="{BB962C8B-B14F-4D97-AF65-F5344CB8AC3E}">
        <p14:creationId xmlns:p14="http://schemas.microsoft.com/office/powerpoint/2010/main" val="231776357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F6F05C1-F762-6512-A73C-8AD944EA26F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3C1BE29-7B82-C405-0C29-551DB082465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63984F1-2FC6-E01B-5973-668C7CFC146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Deep Learning pour les IDS</a:t>
            </a:r>
          </a:p>
        </p:txBody>
      </p:sp>
      <p:sp>
        <p:nvSpPr>
          <p:cNvPr id="15" name="Rectangle 14">
            <a:extLst>
              <a:ext uri="{FF2B5EF4-FFF2-40B4-BE49-F238E27FC236}">
                <a16:creationId xmlns:a16="http://schemas.microsoft.com/office/drawing/2014/main" id="{BE1C9E12-3216-5C9D-022F-3693416CC8E8}"/>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Confiance des prédictions</a:t>
            </a:r>
            <a:endParaRPr lang="en-US" sz="2800" b="1" dirty="0">
              <a:solidFill>
                <a:srgbClr val="161616"/>
              </a:solidFill>
              <a:latin typeface="Arial"/>
            </a:endParaRPr>
          </a:p>
        </p:txBody>
      </p:sp>
      <p:pic>
        <p:nvPicPr>
          <p:cNvPr id="8" name="Image 7" descr="Une image contenant texte, capture d’écran, cercle&#10;&#10;Le contenu généré par l’IA peut être incorrect.">
            <a:extLst>
              <a:ext uri="{FF2B5EF4-FFF2-40B4-BE49-F238E27FC236}">
                <a16:creationId xmlns:a16="http://schemas.microsoft.com/office/drawing/2014/main" id="{E1A6A62F-BC4D-7156-1976-890F4582425A}"/>
              </a:ext>
            </a:extLst>
          </p:cNvPr>
          <p:cNvPicPr>
            <a:picLocks noChangeAspect="1"/>
          </p:cNvPicPr>
          <p:nvPr/>
        </p:nvPicPr>
        <p:blipFill>
          <a:blip r:embed="rId4"/>
          <a:stretch>
            <a:fillRect/>
          </a:stretch>
        </p:blipFill>
        <p:spPr>
          <a:xfrm>
            <a:off x="1041184" y="1797408"/>
            <a:ext cx="8626969" cy="5085738"/>
          </a:xfrm>
          <a:prstGeom prst="rect">
            <a:avLst/>
          </a:prstGeom>
        </p:spPr>
      </p:pic>
    </p:spTree>
    <p:extLst>
      <p:ext uri="{BB962C8B-B14F-4D97-AF65-F5344CB8AC3E}">
        <p14:creationId xmlns:p14="http://schemas.microsoft.com/office/powerpoint/2010/main" val="173094006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5E90EBE-1E36-AE02-61E5-A86DBFEAAB5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D4ABD96-79D0-A013-E7CF-05BC2CD9CE5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52E1D00-5633-9709-B3F3-C403B0F040C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Deep Learning pour les IDS</a:t>
            </a:r>
          </a:p>
        </p:txBody>
      </p:sp>
      <p:sp>
        <p:nvSpPr>
          <p:cNvPr id="15" name="Rectangle 14">
            <a:extLst>
              <a:ext uri="{FF2B5EF4-FFF2-40B4-BE49-F238E27FC236}">
                <a16:creationId xmlns:a16="http://schemas.microsoft.com/office/drawing/2014/main" id="{B2B1C72A-3AD0-905A-F8D1-73CBF22D2FBF}"/>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Confiance des prédictions</a:t>
            </a:r>
            <a:endParaRPr lang="en-US" sz="2800" b="1" dirty="0">
              <a:solidFill>
                <a:srgbClr val="161616"/>
              </a:solidFill>
              <a:latin typeface="Arial"/>
            </a:endParaRPr>
          </a:p>
        </p:txBody>
      </p:sp>
      <p:pic>
        <p:nvPicPr>
          <p:cNvPr id="6" name="Image 5" descr="Une image contenant texte, capture d’écran, Police, logo&#10;&#10;Le contenu généré par l’IA peut être incorrect.">
            <a:extLst>
              <a:ext uri="{FF2B5EF4-FFF2-40B4-BE49-F238E27FC236}">
                <a16:creationId xmlns:a16="http://schemas.microsoft.com/office/drawing/2014/main" id="{7380986A-5B11-9E3E-DE1B-B60706AEA4CB}"/>
              </a:ext>
            </a:extLst>
          </p:cNvPr>
          <p:cNvPicPr>
            <a:picLocks noChangeAspect="1"/>
          </p:cNvPicPr>
          <p:nvPr/>
        </p:nvPicPr>
        <p:blipFill>
          <a:blip r:embed="rId4"/>
          <a:stretch>
            <a:fillRect/>
          </a:stretch>
        </p:blipFill>
        <p:spPr>
          <a:xfrm>
            <a:off x="576740" y="1994261"/>
            <a:ext cx="9535856" cy="4143953"/>
          </a:xfrm>
          <a:prstGeom prst="rect">
            <a:avLst/>
          </a:prstGeom>
        </p:spPr>
      </p:pic>
    </p:spTree>
    <p:extLst>
      <p:ext uri="{BB962C8B-B14F-4D97-AF65-F5344CB8AC3E}">
        <p14:creationId xmlns:p14="http://schemas.microsoft.com/office/powerpoint/2010/main" val="111407002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65568E7-ABA2-23AA-C12D-D7B1AB2DAFC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E7B9D73-E123-3962-C3A0-684B51B2DB2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CC68D15-2DD5-FDF0-C100-9FF0025DC569}"/>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Deep Learning pour les IDS</a:t>
            </a:r>
          </a:p>
        </p:txBody>
      </p:sp>
      <p:sp>
        <p:nvSpPr>
          <p:cNvPr id="15" name="Rectangle 14">
            <a:extLst>
              <a:ext uri="{FF2B5EF4-FFF2-40B4-BE49-F238E27FC236}">
                <a16:creationId xmlns:a16="http://schemas.microsoft.com/office/drawing/2014/main" id="{22A048DB-CCDB-27C9-9748-D601CAE36789}"/>
              </a:ext>
            </a:extLst>
          </p:cNvPr>
          <p:cNvSpPr/>
          <p:nvPr/>
        </p:nvSpPr>
        <p:spPr>
          <a:xfrm>
            <a:off x="3535510" y="1020136"/>
            <a:ext cx="3234493" cy="365760"/>
          </a:xfrm>
          <a:prstGeom prst="rect">
            <a:avLst/>
          </a:prstGeom>
        </p:spPr>
        <p:txBody>
          <a:bodyPr wrap="none" lIns="0" tIns="0" rIns="0" bIns="0">
            <a:noAutofit/>
          </a:bodyPr>
          <a:lstStyle/>
          <a:p>
            <a:pPr indent="0" algn="ctr"/>
            <a:r>
              <a:rPr lang="fr-FR" sz="2800" b="1" dirty="0">
                <a:solidFill>
                  <a:srgbClr val="161616"/>
                </a:solidFill>
                <a:latin typeface="Arial"/>
              </a:rPr>
              <a:t>Sorties exploitables</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7D3D2573-7C5C-8C0C-E005-82A3CB1625E4}"/>
              </a:ext>
            </a:extLst>
          </p:cNvPr>
          <p:cNvSpPr txBox="1"/>
          <p:nvPr/>
        </p:nvSpPr>
        <p:spPr>
          <a:xfrm>
            <a:off x="454152" y="1494680"/>
            <a:ext cx="8635842" cy="1685846"/>
          </a:xfrm>
          <a:prstGeom prst="rect">
            <a:avLst/>
          </a:prstGeom>
          <a:noFill/>
        </p:spPr>
        <p:txBody>
          <a:bodyPr wrap="square">
            <a:spAutoFit/>
          </a:bodyPr>
          <a:lstStyle/>
          <a:p>
            <a:pPr algn="just">
              <a:lnSpc>
                <a:spcPct val="150000"/>
              </a:lnSpc>
              <a:buFont typeface="Arial" panose="020B0604020202020204" pitchFamily="34" charset="0"/>
              <a:buChar char="•"/>
            </a:pPr>
            <a:r>
              <a:rPr lang="fr-FR" sz="2400" b="0" i="0" dirty="0">
                <a:solidFill>
                  <a:srgbClr val="1D1D1F"/>
                </a:solidFill>
                <a:effectLst/>
                <a:latin typeface="Arial" panose="020B0604020202020204" pitchFamily="34" charset="0"/>
                <a:cs typeface="Arial" panose="020B0604020202020204" pitchFamily="34" charset="0"/>
              </a:rPr>
              <a:t> Probabilités par classe (ex. [0.1, 0.9])</a:t>
            </a:r>
          </a:p>
          <a:p>
            <a:pPr algn="just">
              <a:lnSpc>
                <a:spcPct val="150000"/>
              </a:lnSpc>
              <a:buFont typeface="Arial" panose="020B0604020202020204" pitchFamily="34" charset="0"/>
              <a:buChar char="•"/>
            </a:pPr>
            <a:r>
              <a:rPr lang="fr-FR" sz="2400" b="0" i="0" dirty="0">
                <a:solidFill>
                  <a:srgbClr val="1D1D1F"/>
                </a:solidFill>
                <a:effectLst/>
                <a:latin typeface="Arial" panose="020B0604020202020204" pitchFamily="34" charset="0"/>
                <a:cs typeface="Arial" panose="020B0604020202020204" pitchFamily="34" charset="0"/>
              </a:rPr>
              <a:t> Score d’anomalie (</a:t>
            </a:r>
            <a:r>
              <a:rPr lang="fr-FR" sz="2400" b="0" i="0" dirty="0" err="1">
                <a:solidFill>
                  <a:srgbClr val="1D1D1F"/>
                </a:solidFill>
                <a:effectLst/>
                <a:latin typeface="Arial" panose="020B0604020202020204" pitchFamily="34" charset="0"/>
                <a:cs typeface="Arial" panose="020B0604020202020204" pitchFamily="34" charset="0"/>
              </a:rPr>
              <a:t>autoencodeur</a:t>
            </a:r>
            <a:r>
              <a:rPr lang="fr-FR" sz="2400" b="0" i="0" dirty="0">
                <a:solidFill>
                  <a:srgbClr val="1D1D1F"/>
                </a:solidFill>
                <a:effectLst/>
                <a:latin typeface="Arial" panose="020B0604020202020204" pitchFamily="34" charset="0"/>
                <a:cs typeface="Arial" panose="020B0604020202020204" pitchFamily="34" charset="0"/>
              </a:rPr>
              <a:t>)</a:t>
            </a:r>
          </a:p>
          <a:p>
            <a:pPr algn="just">
              <a:lnSpc>
                <a:spcPct val="150000"/>
              </a:lnSpc>
              <a:buFont typeface="Arial" panose="020B0604020202020204" pitchFamily="34" charset="0"/>
              <a:buChar char="•"/>
            </a:pPr>
            <a:r>
              <a:rPr lang="fr-FR" sz="2400" b="0" i="0" dirty="0">
                <a:solidFill>
                  <a:srgbClr val="1D1D1F"/>
                </a:solidFill>
                <a:effectLst/>
                <a:latin typeface="Arial" panose="020B0604020202020204" pitchFamily="34" charset="0"/>
                <a:cs typeface="Arial" panose="020B0604020202020204" pitchFamily="34" charset="0"/>
              </a:rPr>
              <a:t> Mais… manque de </a:t>
            </a:r>
            <a:r>
              <a:rPr lang="fr-FR" sz="2400" b="1" i="0" dirty="0">
                <a:solidFill>
                  <a:srgbClr val="1D1D1F"/>
                </a:solidFill>
                <a:effectLst/>
                <a:latin typeface="Arial" panose="020B0604020202020204" pitchFamily="34" charset="0"/>
                <a:cs typeface="Arial" panose="020B0604020202020204" pitchFamily="34" charset="0"/>
              </a:rPr>
              <a:t>sémantique de l’incertitude</a:t>
            </a:r>
            <a:endParaRPr lang="fr-FR" sz="2400" b="0" i="0" dirty="0">
              <a:solidFill>
                <a:srgbClr val="1D1D1F"/>
              </a:solidFill>
              <a:effectLst/>
              <a:latin typeface="Arial" panose="020B0604020202020204" pitchFamily="34" charset="0"/>
              <a:cs typeface="Arial" panose="020B0604020202020204" pitchFamily="34" charset="0"/>
            </a:endParaRPr>
          </a:p>
        </p:txBody>
      </p:sp>
      <p:pic>
        <p:nvPicPr>
          <p:cNvPr id="8" name="Image 7" descr="Une image contenant texte, capture d’écran, Police, logo&#10;&#10;Le contenu généré par l’IA peut être incorrect.">
            <a:extLst>
              <a:ext uri="{FF2B5EF4-FFF2-40B4-BE49-F238E27FC236}">
                <a16:creationId xmlns:a16="http://schemas.microsoft.com/office/drawing/2014/main" id="{C3A09CB9-E0B9-699B-C0AC-48DDA43F7E8D}"/>
              </a:ext>
            </a:extLst>
          </p:cNvPr>
          <p:cNvPicPr>
            <a:picLocks noChangeAspect="1"/>
          </p:cNvPicPr>
          <p:nvPr/>
        </p:nvPicPr>
        <p:blipFill>
          <a:blip r:embed="rId4"/>
          <a:stretch>
            <a:fillRect/>
          </a:stretch>
        </p:blipFill>
        <p:spPr>
          <a:xfrm>
            <a:off x="344133" y="3180526"/>
            <a:ext cx="10001069" cy="3507646"/>
          </a:xfrm>
          <a:prstGeom prst="rect">
            <a:avLst/>
          </a:prstGeom>
        </p:spPr>
      </p:pic>
    </p:spTree>
    <p:extLst>
      <p:ext uri="{BB962C8B-B14F-4D97-AF65-F5344CB8AC3E}">
        <p14:creationId xmlns:p14="http://schemas.microsoft.com/office/powerpoint/2010/main" val="189876354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69F3103-2F70-A561-7D63-B9082F773C7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EF36F50-2CAE-112A-1552-C4C2B2A4694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C3DA7F9-488C-FB5A-6543-D3492E05E1B4}"/>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Deep Learning pour les IDS</a:t>
            </a:r>
          </a:p>
        </p:txBody>
      </p:sp>
      <p:sp>
        <p:nvSpPr>
          <p:cNvPr id="15" name="Rectangle 14">
            <a:extLst>
              <a:ext uri="{FF2B5EF4-FFF2-40B4-BE49-F238E27FC236}">
                <a16:creationId xmlns:a16="http://schemas.microsoft.com/office/drawing/2014/main" id="{F2B38372-E825-F924-8B63-74E6665F0546}"/>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Transition vers Dempster-</a:t>
            </a:r>
            <a:r>
              <a:rPr lang="fr-FR" sz="2800" b="1" dirty="0" err="1">
                <a:solidFill>
                  <a:srgbClr val="161616"/>
                </a:solidFill>
                <a:latin typeface="Arial"/>
              </a:rPr>
              <a:t>Shafer</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DD2AE2E3-FB51-A861-6694-184DBB636B9E}"/>
              </a:ext>
            </a:extLst>
          </p:cNvPr>
          <p:cNvSpPr txBox="1"/>
          <p:nvPr/>
        </p:nvSpPr>
        <p:spPr>
          <a:xfrm>
            <a:off x="614596" y="2746230"/>
            <a:ext cx="9713625" cy="2862322"/>
          </a:xfrm>
          <a:prstGeom prst="rect">
            <a:avLst/>
          </a:prstGeom>
          <a:noFill/>
        </p:spPr>
        <p:txBody>
          <a:bodyPr wrap="square">
            <a:spAutoFit/>
          </a:bodyPr>
          <a:lstStyle/>
          <a:p>
            <a:pPr algn="ctr">
              <a:lnSpc>
                <a:spcPct val="200000"/>
              </a:lnSpc>
            </a:pPr>
            <a:r>
              <a:rPr lang="fr-FR" sz="2400" b="1" i="1" dirty="0">
                <a:solidFill>
                  <a:srgbClr val="002060"/>
                </a:solidFill>
                <a:latin typeface="Arial" panose="020B0604020202020204" pitchFamily="34" charset="0"/>
                <a:cs typeface="Arial" panose="020B0604020202020204" pitchFamily="34" charset="0"/>
              </a:rPr>
              <a:t>Pourquoi convertir les probabilités en évidences ? </a:t>
            </a:r>
          </a:p>
          <a:p>
            <a:pPr algn="ctr">
              <a:lnSpc>
                <a:spcPct val="200000"/>
              </a:lnSpc>
            </a:pPr>
            <a:r>
              <a:rPr lang="fr-FR" sz="2400" b="1" i="1" dirty="0">
                <a:solidFill>
                  <a:srgbClr val="002060"/>
                </a:solidFill>
                <a:latin typeface="Arial" panose="020B0604020202020204" pitchFamily="34" charset="0"/>
                <a:cs typeface="Arial" panose="020B0604020202020204" pitchFamily="34" charset="0"/>
              </a:rPr>
              <a:t>Parce que la confiance ≠ certitude. </a:t>
            </a:r>
          </a:p>
          <a:p>
            <a:pPr algn="ctr">
              <a:lnSpc>
                <a:spcPct val="200000"/>
              </a:lnSpc>
            </a:pPr>
            <a:r>
              <a:rPr lang="fr-FR" sz="2400" b="1" i="1" dirty="0">
                <a:solidFill>
                  <a:srgbClr val="002060"/>
                </a:solidFill>
                <a:latin typeface="Arial" panose="020B0604020202020204" pitchFamily="34" charset="0"/>
                <a:cs typeface="Arial" panose="020B0604020202020204" pitchFamily="34" charset="0"/>
              </a:rPr>
              <a:t>DST permet de représenter ce que le modèle ne sait pas.</a:t>
            </a:r>
          </a:p>
          <a:p>
            <a:br>
              <a:rPr lang="fr-FR" dirty="0"/>
            </a:br>
            <a:endParaRPr lang="fr-FR" b="0" i="0" dirty="0">
              <a:solidFill>
                <a:srgbClr val="1D1D1F"/>
              </a:solidFill>
              <a:effectLst/>
              <a:latin typeface="system-ui"/>
            </a:endParaRPr>
          </a:p>
        </p:txBody>
      </p:sp>
    </p:spTree>
    <p:extLst>
      <p:ext uri="{BB962C8B-B14F-4D97-AF65-F5344CB8AC3E}">
        <p14:creationId xmlns:p14="http://schemas.microsoft.com/office/powerpoint/2010/main" val="220533994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64D11C8-C999-1B78-CFEE-971AAF6ED63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01A7CDE-F459-A7E2-FB5A-037E8A0CDE1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6582BC2-9D1C-0EAE-EF7A-FC428EFAEDA5}"/>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Théorie</a:t>
            </a:r>
            <a:r>
              <a:rPr lang="en-US" sz="2600" b="1" dirty="0">
                <a:solidFill>
                  <a:srgbClr val="161616"/>
                </a:solidFill>
                <a:latin typeface="Arial"/>
              </a:rPr>
              <a:t> de Dempster-Shafer</a:t>
            </a:r>
          </a:p>
        </p:txBody>
      </p:sp>
      <p:sp>
        <p:nvSpPr>
          <p:cNvPr id="12" name="Rectangle 11">
            <a:extLst>
              <a:ext uri="{FF2B5EF4-FFF2-40B4-BE49-F238E27FC236}">
                <a16:creationId xmlns:a16="http://schemas.microsoft.com/office/drawing/2014/main" id="{2C48E2DC-2BE3-E662-8283-C90A52ED4EB9}"/>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Introduction à DST</a:t>
            </a:r>
            <a:endParaRPr lang="en-US" sz="2800" b="1" dirty="0">
              <a:solidFill>
                <a:srgbClr val="161616"/>
              </a:solidFill>
              <a:latin typeface="Arial"/>
            </a:endParaRPr>
          </a:p>
        </p:txBody>
      </p:sp>
      <p:sp>
        <p:nvSpPr>
          <p:cNvPr id="17" name="ZoneTexte 16">
            <a:extLst>
              <a:ext uri="{FF2B5EF4-FFF2-40B4-BE49-F238E27FC236}">
                <a16:creationId xmlns:a16="http://schemas.microsoft.com/office/drawing/2014/main" id="{3181D8B9-C0E9-5DBD-982B-3EFFB0E5F219}"/>
              </a:ext>
            </a:extLst>
          </p:cNvPr>
          <p:cNvSpPr txBox="1"/>
          <p:nvPr/>
        </p:nvSpPr>
        <p:spPr>
          <a:xfrm>
            <a:off x="454152" y="2057979"/>
            <a:ext cx="10000076" cy="4271169"/>
          </a:xfrm>
          <a:prstGeom prst="rect">
            <a:avLst/>
          </a:prstGeom>
          <a:noFill/>
        </p:spPr>
        <p:txBody>
          <a:bodyPr wrap="square">
            <a:spAutoFit/>
          </a:bodyPr>
          <a:lstStyle/>
          <a:p>
            <a:pPr algn="just">
              <a:buNone/>
            </a:pPr>
            <a:r>
              <a:rPr lang="fr-FR" sz="2400" dirty="0">
                <a:latin typeface="Arial" panose="020B0604020202020204" pitchFamily="34" charset="0"/>
                <a:cs typeface="Arial" panose="020B0604020202020204" pitchFamily="34" charset="0"/>
              </a:rPr>
              <a:t>	</a:t>
            </a:r>
          </a:p>
          <a:p>
            <a:pPr algn="just">
              <a:buNone/>
            </a:pPr>
            <a:r>
              <a:rPr lang="fr-FR" sz="2400" dirty="0">
                <a:latin typeface="Arial" panose="020B0604020202020204" pitchFamily="34" charset="0"/>
                <a:cs typeface="Arial" panose="020B0604020202020204" pitchFamily="34" charset="0"/>
              </a:rPr>
              <a:t>	La théorie de Dempster-</a:t>
            </a:r>
            <a:r>
              <a:rPr lang="fr-FR" sz="2400" dirty="0" err="1">
                <a:latin typeface="Arial" panose="020B0604020202020204" pitchFamily="34" charset="0"/>
                <a:cs typeface="Arial" panose="020B0604020202020204" pitchFamily="34" charset="0"/>
              </a:rPr>
              <a:t>Shafer</a:t>
            </a:r>
            <a:r>
              <a:rPr lang="fr-FR" sz="2400" dirty="0">
                <a:latin typeface="Arial" panose="020B0604020202020204" pitchFamily="34" charset="0"/>
                <a:cs typeface="Arial" panose="020B0604020202020204" pitchFamily="34" charset="0"/>
              </a:rPr>
              <a:t> (DS), ou théorie des fonctions de croyance, est une théorie mathématique de l’incertitude. Développée par Dempster puis étendue par </a:t>
            </a:r>
            <a:r>
              <a:rPr lang="fr-FR" sz="2400" dirty="0" err="1">
                <a:latin typeface="Arial" panose="020B0604020202020204" pitchFamily="34" charset="0"/>
                <a:cs typeface="Arial" panose="020B0604020202020204" pitchFamily="34" charset="0"/>
              </a:rPr>
              <a:t>Shafer</a:t>
            </a:r>
            <a:r>
              <a:rPr lang="fr-FR" sz="2400" dirty="0">
                <a:latin typeface="Arial" panose="020B0604020202020204" pitchFamily="34" charset="0"/>
                <a:cs typeface="Arial" panose="020B0604020202020204" pitchFamily="34" charset="0"/>
              </a:rPr>
              <a:t>, elle permet de mieux quantifier l’</a:t>
            </a:r>
            <a:r>
              <a:rPr lang="fr-FR" sz="2400" dirty="0" err="1">
                <a:latin typeface="Arial" panose="020B0604020202020204" pitchFamily="34" charset="0"/>
                <a:cs typeface="Arial" panose="020B0604020202020204" pitchFamily="34" charset="0"/>
              </a:rPr>
              <a:t>incertitude.Le</a:t>
            </a:r>
            <a:r>
              <a:rPr lang="fr-FR" sz="2400" dirty="0">
                <a:latin typeface="Arial" panose="020B0604020202020204" pitchFamily="34" charset="0"/>
                <a:cs typeface="Arial" panose="020B0604020202020204" pitchFamily="34" charset="0"/>
              </a:rPr>
              <a:t> principal avantage de la théorie de Dempster–</a:t>
            </a:r>
            <a:r>
              <a:rPr lang="fr-FR" sz="2400" dirty="0" err="1">
                <a:latin typeface="Arial" panose="020B0604020202020204" pitchFamily="34" charset="0"/>
                <a:cs typeface="Arial" panose="020B0604020202020204" pitchFamily="34" charset="0"/>
              </a:rPr>
              <a:t>Shafer</a:t>
            </a:r>
            <a:r>
              <a:rPr lang="fr-FR" sz="2400" dirty="0">
                <a:latin typeface="Arial" panose="020B0604020202020204" pitchFamily="34" charset="0"/>
                <a:cs typeface="Arial" panose="020B0604020202020204" pitchFamily="34" charset="0"/>
              </a:rPr>
              <a:t> est qu’elle :</a:t>
            </a:r>
          </a:p>
          <a:p>
            <a:pPr algn="just">
              <a:buNone/>
            </a:pPr>
            <a:endParaRPr lang="fr-FR" sz="24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fr-FR" sz="2400" i="1" dirty="0">
                <a:solidFill>
                  <a:srgbClr val="002060"/>
                </a:solidFill>
                <a:latin typeface="Arial" panose="020B0604020202020204" pitchFamily="34" charset="0"/>
                <a:cs typeface="Arial" panose="020B0604020202020204" pitchFamily="34" charset="0"/>
              </a:rPr>
              <a:t> Ne nécessite pas un ensemble exhaustif d’hypothèses ;</a:t>
            </a:r>
          </a:p>
          <a:p>
            <a:pPr algn="just">
              <a:lnSpc>
                <a:spcPct val="150000"/>
              </a:lnSpc>
              <a:buFont typeface="Arial" panose="020B0604020202020204" pitchFamily="34" charset="0"/>
              <a:buChar char="•"/>
            </a:pPr>
            <a:r>
              <a:rPr lang="fr-FR" sz="2400" i="1" dirty="0">
                <a:solidFill>
                  <a:srgbClr val="002060"/>
                </a:solidFill>
                <a:latin typeface="Arial" panose="020B0604020202020204" pitchFamily="34" charset="0"/>
                <a:cs typeface="Arial" panose="020B0604020202020204" pitchFamily="34" charset="0"/>
              </a:rPr>
              <a:t> Permet d’assigner des évidences à des unions d’hypothèses ;</a:t>
            </a:r>
          </a:p>
          <a:p>
            <a:pPr algn="just">
              <a:lnSpc>
                <a:spcPct val="150000"/>
              </a:lnSpc>
              <a:buFont typeface="Arial" panose="020B0604020202020204" pitchFamily="34" charset="0"/>
              <a:buChar char="•"/>
            </a:pPr>
            <a:r>
              <a:rPr lang="fr-FR" sz="2400" i="1" dirty="0">
                <a:solidFill>
                  <a:srgbClr val="002060"/>
                </a:solidFill>
                <a:latin typeface="Arial" panose="020B0604020202020204" pitchFamily="34" charset="0"/>
                <a:cs typeface="Arial" panose="020B0604020202020204" pitchFamily="34" charset="0"/>
              </a:rPr>
              <a:t> Permet la représentation de l’ignorance totale.</a:t>
            </a:r>
          </a:p>
        </p:txBody>
      </p:sp>
      <p:sp>
        <p:nvSpPr>
          <p:cNvPr id="18" name="ZoneTexte 17">
            <a:extLst>
              <a:ext uri="{FF2B5EF4-FFF2-40B4-BE49-F238E27FC236}">
                <a16:creationId xmlns:a16="http://schemas.microsoft.com/office/drawing/2014/main" id="{1F860D27-E8B2-0144-42FF-934E7399F3BC}"/>
              </a:ext>
            </a:extLst>
          </p:cNvPr>
          <p:cNvSpPr txBox="1"/>
          <p:nvPr/>
        </p:nvSpPr>
        <p:spPr>
          <a:xfrm>
            <a:off x="1714725" y="1626345"/>
            <a:ext cx="6876062" cy="707886"/>
          </a:xfrm>
          <a:prstGeom prst="rect">
            <a:avLst/>
          </a:prstGeom>
          <a:noFill/>
        </p:spPr>
        <p:txBody>
          <a:bodyPr wrap="square">
            <a:spAutoFit/>
          </a:bodyPr>
          <a:lstStyle/>
          <a:p>
            <a:pPr algn="ctr">
              <a:buFont typeface="Arial" panose="020B0604020202020204" pitchFamily="34" charset="0"/>
              <a:buChar char="•"/>
            </a:pPr>
            <a:r>
              <a:rPr lang="fr-FR" sz="2000" b="1" i="1" dirty="0">
                <a:solidFill>
                  <a:srgbClr val="002060"/>
                </a:solidFill>
                <a:effectLst/>
                <a:latin typeface="Arial" panose="020B0604020202020204" pitchFamily="34" charset="0"/>
                <a:cs typeface="Arial" panose="020B0604020202020204" pitchFamily="34" charset="0"/>
              </a:rPr>
              <a:t>Théorie de l’évidence : généralisation de Bayes</a:t>
            </a:r>
          </a:p>
          <a:p>
            <a:pPr algn="ctr">
              <a:buFont typeface="Arial" panose="020B0604020202020204" pitchFamily="34" charset="0"/>
              <a:buChar char="•"/>
            </a:pPr>
            <a:r>
              <a:rPr lang="fr-FR" sz="2000" b="1" i="1" dirty="0">
                <a:solidFill>
                  <a:srgbClr val="002060"/>
                </a:solidFill>
                <a:effectLst/>
                <a:latin typeface="Arial" panose="020B0604020202020204" pitchFamily="34" charset="0"/>
                <a:cs typeface="Arial" panose="020B0604020202020204" pitchFamily="34" charset="0"/>
              </a:rPr>
              <a:t>Gère l’ignorance, l’incertitude, le conflit</a:t>
            </a:r>
          </a:p>
        </p:txBody>
      </p:sp>
    </p:spTree>
    <p:extLst>
      <p:ext uri="{BB962C8B-B14F-4D97-AF65-F5344CB8AC3E}">
        <p14:creationId xmlns:p14="http://schemas.microsoft.com/office/powerpoint/2010/main" val="41596127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1CBE4BA-F044-4F3F-A8C3-9F46B7D3BE9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71E063E-62C2-CDDC-7CCE-6D9C5DE55E6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740C7CE-B7DD-88DE-8A81-6F6B8BB0DD2E}"/>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Théorie</a:t>
            </a:r>
            <a:r>
              <a:rPr lang="en-US" sz="2600" b="1" dirty="0">
                <a:solidFill>
                  <a:srgbClr val="161616"/>
                </a:solidFill>
                <a:latin typeface="Arial"/>
              </a:rPr>
              <a:t> de Dempster-Shafer</a:t>
            </a:r>
          </a:p>
        </p:txBody>
      </p:sp>
      <p:sp>
        <p:nvSpPr>
          <p:cNvPr id="12" name="Rectangle 11">
            <a:extLst>
              <a:ext uri="{FF2B5EF4-FFF2-40B4-BE49-F238E27FC236}">
                <a16:creationId xmlns:a16="http://schemas.microsoft.com/office/drawing/2014/main" id="{013DF25E-E6EF-3571-C609-7F899CF4977F}"/>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Cadre de discernement</a:t>
            </a:r>
            <a:endParaRPr lang="en-US" sz="2800" b="1" dirty="0">
              <a:solidFill>
                <a:srgbClr val="161616"/>
              </a:solidFill>
              <a:latin typeface="Arial"/>
            </a:endParaRPr>
          </a:p>
        </p:txBody>
      </p:sp>
      <p:sp>
        <p:nvSpPr>
          <p:cNvPr id="5" name="ZoneTexte 4">
            <a:extLst>
              <a:ext uri="{FF2B5EF4-FFF2-40B4-BE49-F238E27FC236}">
                <a16:creationId xmlns:a16="http://schemas.microsoft.com/office/drawing/2014/main" id="{025423A9-0358-B324-AC6C-4A472D10EF98}"/>
              </a:ext>
            </a:extLst>
          </p:cNvPr>
          <p:cNvSpPr txBox="1"/>
          <p:nvPr/>
        </p:nvSpPr>
        <p:spPr>
          <a:xfrm>
            <a:off x="1574642" y="5825426"/>
            <a:ext cx="7540052" cy="1131848"/>
          </a:xfrm>
          <a:prstGeom prst="rect">
            <a:avLst/>
          </a:prstGeom>
          <a:noFill/>
        </p:spPr>
        <p:txBody>
          <a:bodyPr wrap="square">
            <a:spAutoFit/>
          </a:bodyPr>
          <a:lstStyle/>
          <a:p>
            <a:pPr algn="ctr">
              <a:lnSpc>
                <a:spcPct val="150000"/>
              </a:lnSpc>
              <a:buFont typeface="Arial" panose="020B0604020202020204" pitchFamily="34" charset="0"/>
              <a:buChar char="•"/>
            </a:pPr>
            <a:r>
              <a:rPr lang="fr-FR" sz="2400" b="1" i="0" dirty="0">
                <a:solidFill>
                  <a:srgbClr val="002060"/>
                </a:solidFill>
                <a:effectLst/>
                <a:latin typeface="Arial" panose="020B0604020202020204" pitchFamily="34" charset="0"/>
                <a:cs typeface="Arial" panose="020B0604020202020204" pitchFamily="34" charset="0"/>
              </a:rPr>
              <a:t>Θ = {Normal, Intrusion}</a:t>
            </a:r>
          </a:p>
          <a:p>
            <a:pPr algn="ctr">
              <a:lnSpc>
                <a:spcPct val="150000"/>
              </a:lnSpc>
              <a:buFont typeface="Arial" panose="020B0604020202020204" pitchFamily="34" charset="0"/>
              <a:buChar char="•"/>
            </a:pPr>
            <a:r>
              <a:rPr lang="fr-FR" sz="2400" b="1" i="0" dirty="0">
                <a:solidFill>
                  <a:srgbClr val="002060"/>
                </a:solidFill>
                <a:effectLst/>
                <a:latin typeface="Arial" panose="020B0604020202020204" pitchFamily="34" charset="0"/>
                <a:cs typeface="Arial" panose="020B0604020202020204" pitchFamily="34" charset="0"/>
              </a:rPr>
              <a:t>Peut inclure plus de classes (</a:t>
            </a:r>
            <a:r>
              <a:rPr lang="fr-FR" sz="2400" b="1" i="0" dirty="0" err="1">
                <a:solidFill>
                  <a:srgbClr val="002060"/>
                </a:solidFill>
                <a:effectLst/>
                <a:latin typeface="Arial" panose="020B0604020202020204" pitchFamily="34" charset="0"/>
                <a:cs typeface="Arial" panose="020B0604020202020204" pitchFamily="34" charset="0"/>
              </a:rPr>
              <a:t>DoS</a:t>
            </a:r>
            <a:r>
              <a:rPr lang="fr-FR" sz="2400" b="1" i="0" dirty="0">
                <a:solidFill>
                  <a:srgbClr val="002060"/>
                </a:solidFill>
                <a:effectLst/>
                <a:latin typeface="Arial" panose="020B0604020202020204" pitchFamily="34" charset="0"/>
                <a:cs typeface="Arial" panose="020B0604020202020204" pitchFamily="34" charset="0"/>
              </a:rPr>
              <a:t>, Probe, etc.)</a:t>
            </a:r>
          </a:p>
        </p:txBody>
      </p:sp>
      <p:sp>
        <p:nvSpPr>
          <p:cNvPr id="7" name="ZoneTexte 6">
            <a:extLst>
              <a:ext uri="{FF2B5EF4-FFF2-40B4-BE49-F238E27FC236}">
                <a16:creationId xmlns:a16="http://schemas.microsoft.com/office/drawing/2014/main" id="{6E67BA17-50AB-E1F0-8672-E29760D39FD9}"/>
              </a:ext>
            </a:extLst>
          </p:cNvPr>
          <p:cNvSpPr txBox="1"/>
          <p:nvPr/>
        </p:nvSpPr>
        <p:spPr>
          <a:xfrm>
            <a:off x="811692" y="1797408"/>
            <a:ext cx="9394386" cy="830997"/>
          </a:xfrm>
          <a:prstGeom prst="rect">
            <a:avLst/>
          </a:prstGeom>
          <a:noFill/>
        </p:spPr>
        <p:txBody>
          <a:bodyPr wrap="square">
            <a:spAutoFit/>
          </a:bodyPr>
          <a:lstStyle/>
          <a:p>
            <a:pPr algn="ctr"/>
            <a:r>
              <a:rPr lang="fr-FR" sz="2400" dirty="0">
                <a:latin typeface="Arial" panose="020B0604020202020204" pitchFamily="34" charset="0"/>
                <a:cs typeface="Arial" panose="020B0604020202020204" pitchFamily="34" charset="0"/>
              </a:rPr>
              <a:t>Un ensemble d’hypothèses mutuellement exclusives et exhaustives concernant le domaine du problème.</a:t>
            </a:r>
            <a:endParaRPr lang="en-US" sz="2400" dirty="0">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BA4F4EA6-83D1-7136-9890-C4160193664A}"/>
              </a:ext>
            </a:extLst>
          </p:cNvPr>
          <p:cNvPicPr>
            <a:picLocks noChangeAspect="1"/>
          </p:cNvPicPr>
          <p:nvPr/>
        </p:nvPicPr>
        <p:blipFill>
          <a:blip r:embed="rId4"/>
          <a:stretch>
            <a:fillRect/>
          </a:stretch>
        </p:blipFill>
        <p:spPr>
          <a:xfrm>
            <a:off x="3220943" y="2616943"/>
            <a:ext cx="5136040" cy="1124193"/>
          </a:xfrm>
          <a:prstGeom prst="rect">
            <a:avLst/>
          </a:prstGeom>
        </p:spPr>
      </p:pic>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1F83D2F5-05ED-0C89-1D92-A9FD1CD62B2F}"/>
                  </a:ext>
                </a:extLst>
              </p:cNvPr>
              <p:cNvSpPr txBox="1"/>
              <p:nvPr/>
            </p:nvSpPr>
            <p:spPr>
              <a:xfrm>
                <a:off x="1406851" y="3725223"/>
                <a:ext cx="8799227" cy="461665"/>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 est l’ensemble des parties (ensemble puissance) de </a:t>
                </a:r>
                <a14:m>
                  <m:oMath xmlns:m="http://schemas.openxmlformats.org/officeDocument/2006/math">
                    <m:r>
                      <m:rPr>
                        <m:sty m:val="p"/>
                      </m:rPr>
                      <a:rPr lang="fr-FR" sz="2400">
                        <a:latin typeface="Cambria Math" panose="02040503050406030204" pitchFamily="18" charset="0"/>
                      </a:rPr>
                      <m:t>Ω</m:t>
                    </m:r>
                  </m:oMath>
                </a14:m>
                <a:r>
                  <a:rPr lang="fr-FR"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mc:Choice>
        <mc:Fallback>
          <p:sp>
            <p:nvSpPr>
              <p:cNvPr id="11" name="ZoneTexte 10">
                <a:extLst>
                  <a:ext uri="{FF2B5EF4-FFF2-40B4-BE49-F238E27FC236}">
                    <a16:creationId xmlns:a16="http://schemas.microsoft.com/office/drawing/2014/main" id="{1F83D2F5-05ED-0C89-1D92-A9FD1CD62B2F}"/>
                  </a:ext>
                </a:extLst>
              </p:cNvPr>
              <p:cNvSpPr txBox="1">
                <a:spLocks noRot="1" noChangeAspect="1" noMove="1" noResize="1" noEditPoints="1" noAdjustHandles="1" noChangeArrowheads="1" noChangeShapeType="1" noTextEdit="1"/>
              </p:cNvSpPr>
              <p:nvPr/>
            </p:nvSpPr>
            <p:spPr>
              <a:xfrm>
                <a:off x="1406851" y="3725223"/>
                <a:ext cx="8799227" cy="461665"/>
              </a:xfrm>
              <a:prstGeom prst="rect">
                <a:avLst/>
              </a:prstGeom>
              <a:blipFill>
                <a:blip r:embed="rId5"/>
                <a:stretch>
                  <a:fillRect l="-139" t="-9211" b="-30263"/>
                </a:stretch>
              </a:blipFill>
            </p:spPr>
            <p:txBody>
              <a:bodyPr/>
              <a:lstStyle/>
              <a:p>
                <a:r>
                  <a:rPr lang="en-US">
                    <a:noFill/>
                  </a:rPr>
                  <a:t> </a:t>
                </a:r>
              </a:p>
            </p:txBody>
          </p:sp>
        </mc:Fallback>
      </mc:AlternateContent>
      <p:pic>
        <p:nvPicPr>
          <p:cNvPr id="15" name="Image 14">
            <a:extLst>
              <a:ext uri="{FF2B5EF4-FFF2-40B4-BE49-F238E27FC236}">
                <a16:creationId xmlns:a16="http://schemas.microsoft.com/office/drawing/2014/main" id="{D32C68EB-4389-A921-D26A-EB7A0C01DFBB}"/>
              </a:ext>
            </a:extLst>
          </p:cNvPr>
          <p:cNvPicPr>
            <a:picLocks noChangeAspect="1"/>
          </p:cNvPicPr>
          <p:nvPr/>
        </p:nvPicPr>
        <p:blipFill>
          <a:blip r:embed="rId6"/>
          <a:stretch>
            <a:fillRect/>
          </a:stretch>
        </p:blipFill>
        <p:spPr>
          <a:xfrm>
            <a:off x="405710" y="3492143"/>
            <a:ext cx="811963" cy="782868"/>
          </a:xfrm>
          <a:prstGeom prst="rect">
            <a:avLst/>
          </a:prstGeom>
        </p:spPr>
      </p:pic>
      <p:pic>
        <p:nvPicPr>
          <p:cNvPr id="19" name="Image 18" descr="Une image contenant texte, Police, capture d’écran, ligne&#10;&#10;Le contenu généré par l’IA peut être incorrect.">
            <a:extLst>
              <a:ext uri="{FF2B5EF4-FFF2-40B4-BE49-F238E27FC236}">
                <a16:creationId xmlns:a16="http://schemas.microsoft.com/office/drawing/2014/main" id="{0B9E08AB-B934-D5E2-C3D5-56B5B05D7D9C}"/>
              </a:ext>
            </a:extLst>
          </p:cNvPr>
          <p:cNvPicPr>
            <a:picLocks noChangeAspect="1"/>
          </p:cNvPicPr>
          <p:nvPr/>
        </p:nvPicPr>
        <p:blipFill>
          <a:blip r:embed="rId7"/>
          <a:stretch>
            <a:fillRect/>
          </a:stretch>
        </p:blipFill>
        <p:spPr>
          <a:xfrm>
            <a:off x="1406851" y="4327525"/>
            <a:ext cx="8156874" cy="1486107"/>
          </a:xfrm>
          <a:prstGeom prst="rect">
            <a:avLst/>
          </a:prstGeom>
        </p:spPr>
      </p:pic>
    </p:spTree>
    <p:extLst>
      <p:ext uri="{BB962C8B-B14F-4D97-AF65-F5344CB8AC3E}">
        <p14:creationId xmlns:p14="http://schemas.microsoft.com/office/powerpoint/2010/main" val="4211653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4892890-6D9F-12CA-66BA-395E8D5752F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AFA05BE-69D5-0FA1-749E-B598043ED670}"/>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566EFEB-A3B5-C2AD-17F1-8FB2464593B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Théorie</a:t>
            </a:r>
            <a:r>
              <a:rPr lang="en-US" sz="2600" b="1" dirty="0">
                <a:solidFill>
                  <a:srgbClr val="161616"/>
                </a:solidFill>
                <a:latin typeface="Arial"/>
              </a:rPr>
              <a:t> de Dempster-Shafer</a:t>
            </a:r>
          </a:p>
        </p:txBody>
      </p:sp>
      <p:sp>
        <p:nvSpPr>
          <p:cNvPr id="12" name="Rectangle 11">
            <a:extLst>
              <a:ext uri="{FF2B5EF4-FFF2-40B4-BE49-F238E27FC236}">
                <a16:creationId xmlns:a16="http://schemas.microsoft.com/office/drawing/2014/main" id="{683780A2-2C48-29C2-65D1-7F4B3CE5C270}"/>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Fonctions de masse</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E5C1EA34-A28A-A0F9-5E55-E9BE8C00B011}"/>
              </a:ext>
            </a:extLst>
          </p:cNvPr>
          <p:cNvSpPr txBox="1"/>
          <p:nvPr/>
        </p:nvSpPr>
        <p:spPr>
          <a:xfrm>
            <a:off x="6060839" y="4949544"/>
            <a:ext cx="4632560" cy="1200329"/>
          </a:xfrm>
          <a:prstGeom prst="rect">
            <a:avLst/>
          </a:prstGeom>
          <a:noFill/>
        </p:spPr>
        <p:txBody>
          <a:bodyPr wrap="square">
            <a:spAutoFit/>
          </a:bodyPr>
          <a:lstStyle/>
          <a:p>
            <a:pPr algn="l">
              <a:buFont typeface="Arial" panose="020B0604020202020204" pitchFamily="34" charset="0"/>
              <a:buChar char="•"/>
            </a:pPr>
            <a:r>
              <a:rPr lang="fr-FR" sz="2400" b="1" i="0" dirty="0">
                <a:solidFill>
                  <a:srgbClr val="615CED"/>
                </a:solidFill>
                <a:effectLst/>
                <a:latin typeface="ui-monospace"/>
              </a:rPr>
              <a:t>m(Normal) = 0.6</a:t>
            </a:r>
            <a:endParaRPr lang="fr-FR" sz="2400" b="1" i="0" dirty="0">
              <a:solidFill>
                <a:srgbClr val="1D1D1F"/>
              </a:solidFill>
              <a:effectLst/>
              <a:latin typeface="system-ui"/>
            </a:endParaRPr>
          </a:p>
          <a:p>
            <a:pPr algn="l">
              <a:buFont typeface="Arial" panose="020B0604020202020204" pitchFamily="34" charset="0"/>
              <a:buChar char="•"/>
            </a:pPr>
            <a:r>
              <a:rPr lang="fr-FR" sz="2400" b="1" i="0" dirty="0">
                <a:solidFill>
                  <a:srgbClr val="615CED"/>
                </a:solidFill>
                <a:effectLst/>
                <a:latin typeface="ui-monospace"/>
              </a:rPr>
              <a:t>m(Intrusion) = 0.3</a:t>
            </a:r>
            <a:endParaRPr lang="fr-FR" sz="2400" b="1" i="0" dirty="0">
              <a:solidFill>
                <a:srgbClr val="1D1D1F"/>
              </a:solidFill>
              <a:effectLst/>
              <a:latin typeface="system-ui"/>
            </a:endParaRPr>
          </a:p>
          <a:p>
            <a:pPr algn="l">
              <a:buFont typeface="Arial" panose="020B0604020202020204" pitchFamily="34" charset="0"/>
              <a:buChar char="•"/>
            </a:pPr>
            <a:r>
              <a:rPr lang="fr-FR" sz="2400" b="1" i="0" dirty="0">
                <a:solidFill>
                  <a:srgbClr val="615CED"/>
                </a:solidFill>
                <a:effectLst/>
                <a:latin typeface="ui-monospace"/>
              </a:rPr>
              <a:t>m(Θ) = 0.1</a:t>
            </a:r>
            <a:r>
              <a:rPr lang="fr-FR" sz="2400" b="1" i="0" dirty="0">
                <a:solidFill>
                  <a:srgbClr val="1D1D1F"/>
                </a:solidFill>
                <a:effectLst/>
                <a:latin typeface="system-ui"/>
              </a:rPr>
              <a:t> → ignorance résiduelle</a:t>
            </a:r>
          </a:p>
        </p:txBody>
      </p:sp>
      <p:sp>
        <p:nvSpPr>
          <p:cNvPr id="5" name="ZoneTexte 4">
            <a:extLst>
              <a:ext uri="{FF2B5EF4-FFF2-40B4-BE49-F238E27FC236}">
                <a16:creationId xmlns:a16="http://schemas.microsoft.com/office/drawing/2014/main" id="{79893BF1-3AAB-C1B6-FFBC-7089BD42DA7E}"/>
              </a:ext>
            </a:extLst>
          </p:cNvPr>
          <p:cNvSpPr txBox="1"/>
          <p:nvPr/>
        </p:nvSpPr>
        <p:spPr>
          <a:xfrm>
            <a:off x="288560" y="1555280"/>
            <a:ext cx="10404839" cy="830997"/>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Une affectation de croyance de base (</a:t>
            </a:r>
            <a:r>
              <a:rPr lang="fr-FR" sz="2400" i="1" dirty="0">
                <a:latin typeface="Arial" panose="020B0604020202020204" pitchFamily="34" charset="0"/>
                <a:cs typeface="Arial" panose="020B0604020202020204" pitchFamily="34" charset="0"/>
              </a:rPr>
              <a:t>basic </a:t>
            </a:r>
            <a:r>
              <a:rPr lang="fr-FR" sz="2400" i="1" dirty="0" err="1">
                <a:latin typeface="Arial" panose="020B0604020202020204" pitchFamily="34" charset="0"/>
                <a:cs typeface="Arial" panose="020B0604020202020204" pitchFamily="34" charset="0"/>
              </a:rPr>
              <a:t>belief</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assignment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bba</a:t>
            </a:r>
            <a:r>
              <a:rPr lang="fr-FR" sz="2400" dirty="0">
                <a:latin typeface="Arial" panose="020B0604020202020204" pitchFamily="34" charset="0"/>
                <a:cs typeface="Arial" panose="020B0604020202020204" pitchFamily="34" charset="0"/>
              </a:rPr>
              <a:t>), ou fonction de masse, est une application qui satisfait :</a:t>
            </a:r>
            <a:endParaRPr lang="en-US" sz="2400" dirty="0">
              <a:latin typeface="Arial" panose="020B0604020202020204" pitchFamily="34" charset="0"/>
              <a:cs typeface="Arial" panose="020B0604020202020204" pitchFamily="34" charset="0"/>
            </a:endParaRPr>
          </a:p>
        </p:txBody>
      </p:sp>
      <p:pic>
        <p:nvPicPr>
          <p:cNvPr id="8" name="Image 7" descr="Une image contenant Police, texte, blanc, conception&#10;&#10;Le contenu généré par l’IA peut être incorrect.">
            <a:extLst>
              <a:ext uri="{FF2B5EF4-FFF2-40B4-BE49-F238E27FC236}">
                <a16:creationId xmlns:a16="http://schemas.microsoft.com/office/drawing/2014/main" id="{181028D0-62C7-E3EC-0909-B3D3C944477C}"/>
              </a:ext>
            </a:extLst>
          </p:cNvPr>
          <p:cNvPicPr>
            <a:picLocks noChangeAspect="1"/>
          </p:cNvPicPr>
          <p:nvPr/>
        </p:nvPicPr>
        <p:blipFill>
          <a:blip r:embed="rId4"/>
          <a:stretch>
            <a:fillRect/>
          </a:stretch>
        </p:blipFill>
        <p:spPr>
          <a:xfrm>
            <a:off x="7785210" y="2215576"/>
            <a:ext cx="2855358" cy="1300961"/>
          </a:xfrm>
          <a:prstGeom prst="rect">
            <a:avLst/>
          </a:prstGeom>
        </p:spPr>
      </p:pic>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2C0A1B1E-EA3E-399F-0200-22C554A1546C}"/>
                  </a:ext>
                </a:extLst>
              </p:cNvPr>
              <p:cNvSpPr txBox="1"/>
              <p:nvPr/>
            </p:nvSpPr>
            <p:spPr>
              <a:xfrm>
                <a:off x="48768" y="2944524"/>
                <a:ext cx="7521265" cy="1578445"/>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Les sous-ensembles </a:t>
                </a:r>
                <a14:m>
                  <m:oMath xmlns:m="http://schemas.openxmlformats.org/officeDocument/2006/math">
                    <m:r>
                      <a:rPr lang="en-US" sz="2400" i="1">
                        <a:latin typeface="Cambria Math" panose="02040503050406030204" pitchFamily="18" charset="0"/>
                      </a:rPr>
                      <m:t>𝐻</m:t>
                    </m:r>
                  </m:oMath>
                </a14:m>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l’ensemble</a:t>
                </a:r>
                <a:r>
                  <a:rPr lang="en-US" sz="2400" dirty="0">
                    <a:latin typeface="Arial" panose="020B0604020202020204" pitchFamily="34" charset="0"/>
                    <a:cs typeface="Arial" panose="020B0604020202020204" pitchFamily="34" charset="0"/>
                  </a:rPr>
                  <a:t> des parties </a:t>
                </a:r>
                <a14:m>
                  <m:oMath xmlns:m="http://schemas.openxmlformats.org/officeDocument/2006/math">
                    <m:sSup>
                      <m:sSupPr>
                        <m:ctrlPr>
                          <a:rPr lang="ar-AE" sz="2400" i="1">
                            <a:latin typeface="Cambria Math" panose="02040503050406030204" pitchFamily="18" charset="0"/>
                          </a:rPr>
                        </m:ctrlPr>
                      </m:sSupPr>
                      <m:e>
                        <m:r>
                          <a:rPr lang="ar-AE" sz="2400">
                            <a:latin typeface="Cambria Math" panose="02040503050406030204" pitchFamily="18" charset="0"/>
                          </a:rPr>
                          <m:t>2</m:t>
                        </m:r>
                      </m:e>
                      <m:sup>
                        <m:r>
                          <m:rPr>
                            <m:sty m:val="p"/>
                          </m:rPr>
                          <a:rPr lang="el-GR" sz="2400" i="0">
                            <a:latin typeface="Cambria Math" panose="02040503050406030204" pitchFamily="18" charset="0"/>
                          </a:rPr>
                          <m:t>Ω</m:t>
                        </m:r>
                      </m:sup>
                    </m:sSup>
                  </m:oMath>
                </a14:m>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auxquels</a:t>
                </a:r>
                <a:r>
                  <a:rPr lang="en-US" sz="2400" dirty="0">
                    <a:latin typeface="Arial" panose="020B0604020202020204" pitchFamily="34" charset="0"/>
                    <a:cs typeface="Arial" panose="020B0604020202020204" pitchFamily="34" charset="0"/>
                  </a:rPr>
                  <a:t> est </a:t>
                </a:r>
                <a:r>
                  <a:rPr lang="en-US" sz="2400" dirty="0" err="1">
                    <a:latin typeface="Arial" panose="020B0604020202020204" pitchFamily="34" charset="0"/>
                    <a:cs typeface="Arial" panose="020B0604020202020204" pitchFamily="34" charset="0"/>
                  </a:rPr>
                  <a:t>assignée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une</a:t>
                </a:r>
                <a:r>
                  <a:rPr lang="en-US" sz="2400" dirty="0">
                    <a:latin typeface="Arial" panose="020B0604020202020204" pitchFamily="34" charset="0"/>
                    <a:cs typeface="Arial" panose="020B0604020202020204" pitchFamily="34" charset="0"/>
                  </a:rPr>
                  <a:t> masse de </a:t>
                </a:r>
                <a:r>
                  <a:rPr lang="en-US" sz="2400" dirty="0" err="1">
                    <a:latin typeface="Arial" panose="020B0604020202020204" pitchFamily="34" charset="0"/>
                    <a:cs typeface="Arial" panose="020B0604020202020204" pitchFamily="34" charset="0"/>
                  </a:rPr>
                  <a:t>croyance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strictement</a:t>
                </a:r>
                <a:r>
                  <a:rPr lang="en-US" sz="2400" dirty="0">
                    <a:latin typeface="Arial" panose="020B0604020202020204" pitchFamily="34" charset="0"/>
                    <a:cs typeface="Arial" panose="020B0604020202020204" pitchFamily="34" charset="0"/>
                  </a:rPr>
                  <a:t> positive </a:t>
                </a:r>
                <a:r>
                  <a:rPr lang="en-US" sz="2400" dirty="0" err="1">
                    <a:latin typeface="Arial" panose="020B0604020202020204" pitchFamily="34" charset="0"/>
                    <a:cs typeface="Arial" panose="020B0604020202020204" pitchFamily="34" charset="0"/>
                  </a:rPr>
                  <a:t>sont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appelés</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éléments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focaux</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focal elements</a:t>
                </a:r>
                <a:r>
                  <a:rPr lang="en-US" sz="2400" dirty="0">
                    <a:latin typeface="Arial" panose="020B0604020202020204" pitchFamily="34" charset="0"/>
                    <a:cs typeface="Arial" panose="020B0604020202020204" pitchFamily="34" charset="0"/>
                  </a:rPr>
                  <a:t>).</a:t>
                </a:r>
              </a:p>
            </p:txBody>
          </p:sp>
        </mc:Choice>
        <mc:Fallback>
          <p:sp>
            <p:nvSpPr>
              <p:cNvPr id="10" name="ZoneTexte 9">
                <a:extLst>
                  <a:ext uri="{FF2B5EF4-FFF2-40B4-BE49-F238E27FC236}">
                    <a16:creationId xmlns:a16="http://schemas.microsoft.com/office/drawing/2014/main" id="{2C0A1B1E-EA3E-399F-0200-22C554A1546C}"/>
                  </a:ext>
                </a:extLst>
              </p:cNvPr>
              <p:cNvSpPr txBox="1">
                <a:spLocks noRot="1" noChangeAspect="1" noMove="1" noResize="1" noEditPoints="1" noAdjustHandles="1" noChangeArrowheads="1" noChangeShapeType="1" noTextEdit="1"/>
              </p:cNvSpPr>
              <p:nvPr/>
            </p:nvSpPr>
            <p:spPr>
              <a:xfrm>
                <a:off x="48768" y="2944524"/>
                <a:ext cx="7521265" cy="1578445"/>
              </a:xfrm>
              <a:prstGeom prst="rect">
                <a:avLst/>
              </a:prstGeom>
              <a:blipFill>
                <a:blip r:embed="rId5"/>
                <a:stretch>
                  <a:fillRect l="-1216" t="-2317" r="-1216" b="-8108"/>
                </a:stretch>
              </a:blipFill>
            </p:spPr>
            <p:txBody>
              <a:bodyPr/>
              <a:lstStyle/>
              <a:p>
                <a:r>
                  <a:rPr lang="en-US">
                    <a:noFill/>
                  </a:rPr>
                  <a:t> </a:t>
                </a:r>
              </a:p>
            </p:txBody>
          </p:sp>
        </mc:Fallback>
      </mc:AlternateContent>
      <p:pic>
        <p:nvPicPr>
          <p:cNvPr id="13" name="Image 12" descr="Une image contenant texte, Police, capture d’écran, blanc&#10;&#10;Le contenu généré par l’IA peut être incorrect.">
            <a:extLst>
              <a:ext uri="{FF2B5EF4-FFF2-40B4-BE49-F238E27FC236}">
                <a16:creationId xmlns:a16="http://schemas.microsoft.com/office/drawing/2014/main" id="{204EC30F-911F-E674-11F2-574B2F37EC65}"/>
              </a:ext>
            </a:extLst>
          </p:cNvPr>
          <p:cNvPicPr>
            <a:picLocks noChangeAspect="1"/>
          </p:cNvPicPr>
          <p:nvPr/>
        </p:nvPicPr>
        <p:blipFill>
          <a:blip r:embed="rId6"/>
          <a:stretch>
            <a:fillRect/>
          </a:stretch>
        </p:blipFill>
        <p:spPr>
          <a:xfrm>
            <a:off x="288560" y="4765915"/>
            <a:ext cx="5272791" cy="1947776"/>
          </a:xfrm>
          <a:prstGeom prst="rect">
            <a:avLst/>
          </a:prstGeom>
        </p:spPr>
      </p:pic>
    </p:spTree>
    <p:extLst>
      <p:ext uri="{BB962C8B-B14F-4D97-AF65-F5344CB8AC3E}">
        <p14:creationId xmlns:p14="http://schemas.microsoft.com/office/powerpoint/2010/main" val="97544175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B986072-3C22-F583-F87F-7B4A030BA8E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51ADF8A-3A5E-56CA-1241-D5E1B7C04A45}"/>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24A6A77-A209-CB3D-56CF-8EACA9CB93EA}"/>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Théorie</a:t>
            </a:r>
            <a:r>
              <a:rPr lang="en-US" sz="2600" b="1" dirty="0">
                <a:solidFill>
                  <a:srgbClr val="161616"/>
                </a:solidFill>
                <a:latin typeface="Arial"/>
              </a:rPr>
              <a:t> de Dempster-Shafer</a:t>
            </a:r>
          </a:p>
        </p:txBody>
      </p:sp>
      <p:sp>
        <p:nvSpPr>
          <p:cNvPr id="12" name="Rectangle 11">
            <a:extLst>
              <a:ext uri="{FF2B5EF4-FFF2-40B4-BE49-F238E27FC236}">
                <a16:creationId xmlns:a16="http://schemas.microsoft.com/office/drawing/2014/main" id="{0CDB4F51-4E57-CE6C-2F52-BFF7CA81AD96}"/>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Croyance et plausibilité</a:t>
            </a:r>
            <a:endParaRPr lang="en-US" sz="2800" b="1" dirty="0">
              <a:solidFill>
                <a:srgbClr val="161616"/>
              </a:solidFill>
              <a:latin typeface="Arial"/>
            </a:endParaRPr>
          </a:p>
        </p:txBody>
      </p:sp>
      <p:sp>
        <p:nvSpPr>
          <p:cNvPr id="8" name="ZoneTexte 7">
            <a:extLst>
              <a:ext uri="{FF2B5EF4-FFF2-40B4-BE49-F238E27FC236}">
                <a16:creationId xmlns:a16="http://schemas.microsoft.com/office/drawing/2014/main" id="{BA915272-EAA5-2066-48E9-4471803201EC}"/>
              </a:ext>
            </a:extLst>
          </p:cNvPr>
          <p:cNvSpPr txBox="1"/>
          <p:nvPr/>
        </p:nvSpPr>
        <p:spPr>
          <a:xfrm>
            <a:off x="5636302" y="5828274"/>
            <a:ext cx="4441812" cy="1200329"/>
          </a:xfrm>
          <a:prstGeom prst="rect">
            <a:avLst/>
          </a:prstGeom>
          <a:noFill/>
        </p:spPr>
        <p:txBody>
          <a:bodyPr wrap="square">
            <a:spAutoFit/>
          </a:bodyPr>
          <a:lstStyle/>
          <a:p>
            <a:pPr algn="just">
              <a:buFont typeface="Arial" panose="020B0604020202020204" pitchFamily="34" charset="0"/>
              <a:buChar char="•"/>
            </a:pPr>
            <a:r>
              <a:rPr lang="fr-FR" b="1" i="0" dirty="0" err="1">
                <a:solidFill>
                  <a:srgbClr val="1D1D1F"/>
                </a:solidFill>
                <a:effectLst/>
                <a:latin typeface="Arial" panose="020B0604020202020204" pitchFamily="34" charset="0"/>
                <a:cs typeface="Arial" panose="020B0604020202020204" pitchFamily="34" charset="0"/>
              </a:rPr>
              <a:t>Belief</a:t>
            </a:r>
            <a:r>
              <a:rPr lang="fr-FR" b="1" i="0" dirty="0">
                <a:solidFill>
                  <a:srgbClr val="1D1D1F"/>
                </a:solidFill>
                <a:effectLst/>
                <a:latin typeface="Arial" panose="020B0604020202020204" pitchFamily="34" charset="0"/>
                <a:cs typeface="Arial" panose="020B0604020202020204" pitchFamily="34" charset="0"/>
              </a:rPr>
              <a:t>(A)</a:t>
            </a:r>
            <a:r>
              <a:rPr lang="fr-FR" b="0" i="0" dirty="0">
                <a:solidFill>
                  <a:srgbClr val="1D1D1F"/>
                </a:solidFill>
                <a:effectLst/>
                <a:latin typeface="Arial" panose="020B0604020202020204" pitchFamily="34" charset="0"/>
                <a:cs typeface="Arial" panose="020B0604020202020204" pitchFamily="34" charset="0"/>
              </a:rPr>
              <a:t> = somme des masses soutenant A</a:t>
            </a:r>
          </a:p>
          <a:p>
            <a:pPr algn="just">
              <a:buFont typeface="Arial" panose="020B0604020202020204" pitchFamily="34" charset="0"/>
              <a:buChar char="•"/>
            </a:pPr>
            <a:r>
              <a:rPr lang="fr-FR" b="1" i="0" dirty="0" err="1">
                <a:solidFill>
                  <a:srgbClr val="1D1D1F"/>
                </a:solidFill>
                <a:effectLst/>
                <a:latin typeface="Arial" panose="020B0604020202020204" pitchFamily="34" charset="0"/>
                <a:cs typeface="Arial" panose="020B0604020202020204" pitchFamily="34" charset="0"/>
              </a:rPr>
              <a:t>Plausibility</a:t>
            </a:r>
            <a:r>
              <a:rPr lang="fr-FR" b="1" i="0" dirty="0">
                <a:solidFill>
                  <a:srgbClr val="1D1D1F"/>
                </a:solidFill>
                <a:effectLst/>
                <a:latin typeface="Arial" panose="020B0604020202020204" pitchFamily="34" charset="0"/>
                <a:cs typeface="Arial" panose="020B0604020202020204" pitchFamily="34" charset="0"/>
              </a:rPr>
              <a:t>(A)</a:t>
            </a:r>
            <a:r>
              <a:rPr lang="fr-FR" b="0" i="0" dirty="0">
                <a:solidFill>
                  <a:srgbClr val="1D1D1F"/>
                </a:solidFill>
                <a:effectLst/>
                <a:latin typeface="Arial" panose="020B0604020202020204" pitchFamily="34" charset="0"/>
                <a:cs typeface="Arial" panose="020B0604020202020204" pitchFamily="34" charset="0"/>
              </a:rPr>
              <a:t> = 1 – </a:t>
            </a:r>
            <a:r>
              <a:rPr lang="fr-FR" b="0" i="0" dirty="0" err="1">
                <a:solidFill>
                  <a:srgbClr val="1D1D1F"/>
                </a:solidFill>
                <a:effectLst/>
                <a:latin typeface="Arial" panose="020B0604020202020204" pitchFamily="34" charset="0"/>
                <a:cs typeface="Arial" panose="020B0604020202020204" pitchFamily="34" charset="0"/>
              </a:rPr>
              <a:t>Belief</a:t>
            </a:r>
            <a:r>
              <a:rPr lang="fr-FR" b="0" i="0" dirty="0">
                <a:solidFill>
                  <a:srgbClr val="1D1D1F"/>
                </a:solidFill>
                <a:effectLst/>
                <a:latin typeface="Arial" panose="020B0604020202020204" pitchFamily="34" charset="0"/>
                <a:cs typeface="Arial" panose="020B0604020202020204" pitchFamily="34" charset="0"/>
              </a:rPr>
              <a:t>(non-A)</a:t>
            </a:r>
          </a:p>
          <a:p>
            <a:pPr algn="just">
              <a:buFont typeface="Arial" panose="020B0604020202020204" pitchFamily="34" charset="0"/>
              <a:buChar char="•"/>
            </a:pPr>
            <a:r>
              <a:rPr lang="fr-FR" b="0" i="0" dirty="0">
                <a:solidFill>
                  <a:srgbClr val="1D1D1F"/>
                </a:solidFill>
                <a:effectLst/>
                <a:latin typeface="Arial" panose="020B0604020202020204" pitchFamily="34" charset="0"/>
                <a:cs typeface="Arial" panose="020B0604020202020204" pitchFamily="34" charset="0"/>
              </a:rPr>
              <a:t>Intervalle = mesure d’incertitude</a:t>
            </a:r>
          </a:p>
        </p:txBody>
      </p:sp>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FB631553-33F1-0295-98CA-FA3ADA045475}"/>
                  </a:ext>
                </a:extLst>
              </p:cNvPr>
              <p:cNvSpPr txBox="1"/>
              <p:nvPr/>
            </p:nvSpPr>
            <p:spPr>
              <a:xfrm>
                <a:off x="106079" y="1797408"/>
                <a:ext cx="6126530" cy="1200329"/>
              </a:xfrm>
              <a:prstGeom prst="rect">
                <a:avLst/>
              </a:prstGeom>
              <a:noFill/>
            </p:spPr>
            <p:txBody>
              <a:bodyPr wrap="square">
                <a:spAutoFit/>
              </a:bodyPr>
              <a:lstStyle/>
              <a:p>
                <a:pPr algn="just">
                  <a:buNone/>
                </a:pPr>
                <a:r>
                  <a:rPr lang="en-US" b="1" dirty="0">
                    <a:latin typeface="Arial" panose="020B0604020202020204" pitchFamily="34" charset="0"/>
                    <a:cs typeface="Arial" panose="020B0604020202020204" pitchFamily="34" charset="0"/>
                  </a:rPr>
                  <a:t>La </a:t>
                </a:r>
                <a:r>
                  <a:rPr lang="en-US" b="1" dirty="0" err="1">
                    <a:latin typeface="Arial" panose="020B0604020202020204" pitchFamily="34" charset="0"/>
                    <a:cs typeface="Arial" panose="020B0604020202020204" pitchFamily="34" charset="0"/>
                  </a:rPr>
                  <a:t>fonction</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croyance</a:t>
                </a:r>
                <a:endParaRPr lang="en-US" dirty="0">
                  <a:latin typeface="Arial" panose="020B0604020202020204" pitchFamily="34" charset="0"/>
                  <a:cs typeface="Arial" panose="020B0604020202020204" pitchFamily="34" charset="0"/>
                </a:endParaRPr>
              </a:p>
              <a:p>
                <a:pPr algn="just">
                  <a:buNone/>
                </a:pPr>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fonction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croyance</a:t>
                </a:r>
                <a:r>
                  <a:rPr lang="en-US" dirty="0">
                    <a:latin typeface="Arial" panose="020B0604020202020204" pitchFamily="34" charset="0"/>
                    <a:cs typeface="Arial" panose="020B0604020202020204" pitchFamily="34" charset="0"/>
                  </a:rPr>
                  <a:t> </a:t>
                </a:r>
                <a14:m>
                  <m:oMath xmlns:m="http://schemas.openxmlformats.org/officeDocument/2006/math">
                    <m:r>
                      <a:rPr lang="en-US" i="1">
                        <a:latin typeface="Cambria Math" panose="02040503050406030204" pitchFamily="18" charset="0"/>
                      </a:rPr>
                      <m:t>𝐵𝑒𝑙</m:t>
                    </m:r>
                    <m:d>
                      <m:dPr>
                        <m:ctrlPr>
                          <a:rPr lang="ar-AE" i="1">
                            <a:latin typeface="Cambria Math" panose="02040503050406030204" pitchFamily="18" charset="0"/>
                          </a:rPr>
                        </m:ctrlPr>
                      </m:dPr>
                      <m:e>
                        <m:r>
                          <a:rPr lang="ar-AE" i="1">
                            <a:latin typeface="Cambria Math" panose="02040503050406030204" pitchFamily="18" charset="0"/>
                          </a:rPr>
                          <m:t>𝐻</m:t>
                        </m:r>
                      </m:e>
                    </m:d>
                  </m:oMath>
                </a14:m>
                <a:r>
                  <a:rPr lang="en-US" dirty="0" err="1">
                    <a:latin typeface="Arial" panose="020B0604020202020204" pitchFamily="34" charset="0"/>
                    <a:cs typeface="Arial" panose="020B0604020202020204" pitchFamily="34" charset="0"/>
                  </a:rPr>
                  <a:t>mesure</a:t>
                </a:r>
                <a:r>
                  <a:rPr lang="en-US" dirty="0">
                    <a:latin typeface="Arial" panose="020B0604020202020204" pitchFamily="34" charset="0"/>
                    <a:cs typeface="Arial" panose="020B0604020202020204" pitchFamily="34" charset="0"/>
                  </a:rPr>
                  <a:t> le </a:t>
                </a:r>
                <a:r>
                  <a:rPr lang="en-US" dirty="0" err="1">
                    <a:latin typeface="Arial" panose="020B0604020202020204" pitchFamily="34" charset="0"/>
                    <a:cs typeface="Arial" panose="020B0604020202020204" pitchFamily="34" charset="0"/>
                  </a:rPr>
                  <a:t>degré</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croyance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selon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lequel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l’hypothèse</a:t>
                </a:r>
                <a:r>
                  <a:rPr lang="en-US" dirty="0">
                    <a:latin typeface="Arial" panose="020B0604020202020204" pitchFamily="34" charset="0"/>
                    <a:cs typeface="Arial" panose="020B0604020202020204" pitchFamily="34" charset="0"/>
                  </a:rPr>
                  <a:t> </a:t>
                </a:r>
                <a14:m>
                  <m:oMath xmlns:m="http://schemas.openxmlformats.org/officeDocument/2006/math">
                    <m:r>
                      <a:rPr lang="en-US" i="1">
                        <a:latin typeface="Cambria Math" panose="02040503050406030204" pitchFamily="18" charset="0"/>
                      </a:rPr>
                      <m:t>𝐻</m:t>
                    </m:r>
                  </m:oMath>
                </a14:m>
                <a:r>
                  <a:rPr lang="en-US" dirty="0">
                    <a:latin typeface="Arial" panose="020B0604020202020204" pitchFamily="34" charset="0"/>
                    <a:cs typeface="Arial" panose="020B0604020202020204" pitchFamily="34" charset="0"/>
                  </a:rPr>
                  <a:t>est </a:t>
                </a:r>
                <a:r>
                  <a:rPr lang="en-US" dirty="0" err="1">
                    <a:latin typeface="Arial" panose="020B0604020202020204" pitchFamily="34" charset="0"/>
                    <a:cs typeface="Arial" panose="020B0604020202020204" pitchFamily="34" charset="0"/>
                  </a:rPr>
                  <a:t>vraie</a:t>
                </a:r>
                <a:r>
                  <a:rPr lang="en-US" dirty="0">
                    <a:latin typeface="Arial" panose="020B0604020202020204" pitchFamily="34" charset="0"/>
                    <a:cs typeface="Arial" panose="020B0604020202020204" pitchFamily="34" charset="0"/>
                  </a:rPr>
                  <a:t>. Elle est </a:t>
                </a:r>
                <a:r>
                  <a:rPr lang="en-US" dirty="0" err="1">
                    <a:latin typeface="Arial" panose="020B0604020202020204" pitchFamily="34" charset="0"/>
                    <a:cs typeface="Arial" panose="020B0604020202020204" pitchFamily="34" charset="0"/>
                  </a:rPr>
                  <a:t>définie</a:t>
                </a:r>
                <a:r>
                  <a:rPr lang="en-US" dirty="0">
                    <a:latin typeface="Arial" panose="020B0604020202020204" pitchFamily="34" charset="0"/>
                    <a:cs typeface="Arial" panose="020B0604020202020204" pitchFamily="34" charset="0"/>
                  </a:rPr>
                  <a:t> par :</a:t>
                </a:r>
              </a:p>
            </p:txBody>
          </p:sp>
        </mc:Choice>
        <mc:Fallback>
          <p:sp>
            <p:nvSpPr>
              <p:cNvPr id="10" name="ZoneTexte 9">
                <a:extLst>
                  <a:ext uri="{FF2B5EF4-FFF2-40B4-BE49-F238E27FC236}">
                    <a16:creationId xmlns:a16="http://schemas.microsoft.com/office/drawing/2014/main" id="{FB631553-33F1-0295-98CA-FA3ADA045475}"/>
                  </a:ext>
                </a:extLst>
              </p:cNvPr>
              <p:cNvSpPr txBox="1">
                <a:spLocks noRot="1" noChangeAspect="1" noMove="1" noResize="1" noEditPoints="1" noAdjustHandles="1" noChangeArrowheads="1" noChangeShapeType="1" noTextEdit="1"/>
              </p:cNvSpPr>
              <p:nvPr/>
            </p:nvSpPr>
            <p:spPr>
              <a:xfrm>
                <a:off x="106079" y="1797408"/>
                <a:ext cx="6126530" cy="1200329"/>
              </a:xfrm>
              <a:prstGeom prst="rect">
                <a:avLst/>
              </a:prstGeom>
              <a:blipFill>
                <a:blip r:embed="rId4"/>
                <a:stretch>
                  <a:fillRect l="-796" t="-3046" r="-896" b="-71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ZoneTexte 12">
                <a:extLst>
                  <a:ext uri="{FF2B5EF4-FFF2-40B4-BE49-F238E27FC236}">
                    <a16:creationId xmlns:a16="http://schemas.microsoft.com/office/drawing/2014/main" id="{41501E19-C762-B233-6AC2-B40F3DC8F371}"/>
                  </a:ext>
                </a:extLst>
              </p:cNvPr>
              <p:cNvSpPr txBox="1"/>
              <p:nvPr/>
            </p:nvSpPr>
            <p:spPr>
              <a:xfrm>
                <a:off x="48768" y="4576605"/>
                <a:ext cx="6249751" cy="1200329"/>
              </a:xfrm>
              <a:prstGeom prst="rect">
                <a:avLst/>
              </a:prstGeom>
              <a:noFill/>
            </p:spPr>
            <p:txBody>
              <a:bodyPr wrap="square">
                <a:spAutoFit/>
              </a:bodyPr>
              <a:lstStyle/>
              <a:p>
                <a:pPr algn="just">
                  <a:buNone/>
                </a:pPr>
                <a:r>
                  <a:rPr lang="en-US" b="1" dirty="0"/>
                  <a:t>La </a:t>
                </a:r>
                <a:r>
                  <a:rPr lang="en-US" b="1" dirty="0" err="1"/>
                  <a:t>fonction</a:t>
                </a:r>
                <a:r>
                  <a:rPr lang="en-US" b="1" dirty="0"/>
                  <a:t> de </a:t>
                </a:r>
                <a:r>
                  <a:rPr lang="en-US" b="1" dirty="0" err="1"/>
                  <a:t>plausibilité</a:t>
                </a:r>
                <a:endParaRPr lang="en-US" dirty="0"/>
              </a:p>
              <a:p>
                <a:pPr algn="just">
                  <a:buNone/>
                </a:pPr>
                <a:r>
                  <a:rPr lang="en-US" dirty="0"/>
                  <a:t>La </a:t>
                </a:r>
                <a:r>
                  <a:rPr lang="en-US" dirty="0" err="1"/>
                  <a:t>fonction</a:t>
                </a:r>
                <a:r>
                  <a:rPr lang="en-US" dirty="0"/>
                  <a:t> de </a:t>
                </a:r>
                <a:r>
                  <a:rPr lang="en-US" dirty="0" err="1"/>
                  <a:t>plausibilité</a:t>
                </a:r>
                <a:r>
                  <a:rPr lang="en-US" dirty="0"/>
                  <a:t> </a:t>
                </a:r>
                <a14:m>
                  <m:oMath xmlns:m="http://schemas.openxmlformats.org/officeDocument/2006/math">
                    <m:r>
                      <a:rPr lang="en-US" i="1">
                        <a:latin typeface="Cambria Math" panose="02040503050406030204" pitchFamily="18" charset="0"/>
                      </a:rPr>
                      <m:t>𝑃𝑙</m:t>
                    </m:r>
                    <m:d>
                      <m:dPr>
                        <m:ctrlPr>
                          <a:rPr lang="ar-AE" i="1">
                            <a:latin typeface="Cambria Math" panose="02040503050406030204" pitchFamily="18" charset="0"/>
                          </a:rPr>
                        </m:ctrlPr>
                      </m:dPr>
                      <m:e>
                        <m:r>
                          <a:rPr lang="ar-AE" i="1">
                            <a:latin typeface="Cambria Math" panose="02040503050406030204" pitchFamily="18" charset="0"/>
                          </a:rPr>
                          <m:t>𝐻</m:t>
                        </m:r>
                      </m:e>
                    </m:d>
                  </m:oMath>
                </a14:m>
                <a:r>
                  <a:rPr lang="en-US" dirty="0" err="1"/>
                  <a:t>peut</a:t>
                </a:r>
                <a:r>
                  <a:rPr lang="en-US" dirty="0"/>
                  <a:t> </a:t>
                </a:r>
                <a:r>
                  <a:rPr lang="en-US" dirty="0" err="1"/>
                  <a:t>être</a:t>
                </a:r>
                <a:r>
                  <a:rPr lang="en-US" dirty="0"/>
                  <a:t> </a:t>
                </a:r>
                <a:r>
                  <a:rPr lang="en-US" dirty="0" err="1"/>
                  <a:t>interprétée</a:t>
                </a:r>
                <a:r>
                  <a:rPr lang="en-US" dirty="0"/>
                  <a:t> </a:t>
                </a:r>
                <a:r>
                  <a:rPr lang="en-US" dirty="0" err="1"/>
                  <a:t>comme</a:t>
                </a:r>
                <a:r>
                  <a:rPr lang="en-US" dirty="0"/>
                  <a:t> </a:t>
                </a:r>
                <a:r>
                  <a:rPr lang="en-US" dirty="0" err="1"/>
                  <a:t>une</a:t>
                </a:r>
                <a:r>
                  <a:rPr lang="en-US" dirty="0"/>
                  <a:t> </a:t>
                </a:r>
                <a:r>
                  <a:rPr lang="en-US" dirty="0" err="1"/>
                  <a:t>mesure</a:t>
                </a:r>
                <a:r>
                  <a:rPr lang="en-US" dirty="0"/>
                  <a:t> de la </a:t>
                </a:r>
                <a:r>
                  <a:rPr lang="en-US" dirty="0" err="1"/>
                  <a:t>croyance</a:t>
                </a:r>
                <a:r>
                  <a:rPr lang="en-US" dirty="0"/>
                  <a:t> </a:t>
                </a:r>
                <a:r>
                  <a:rPr lang="en-US" dirty="0" err="1"/>
                  <a:t>totale</a:t>
                </a:r>
                <a:r>
                  <a:rPr lang="en-US" dirty="0"/>
                  <a:t> </a:t>
                </a:r>
                <a:r>
                  <a:rPr lang="en-US" dirty="0" err="1"/>
                  <a:t>selon</a:t>
                </a:r>
                <a:r>
                  <a:rPr lang="en-US" dirty="0"/>
                  <a:t> </a:t>
                </a:r>
                <a:r>
                  <a:rPr lang="en-US" dirty="0" err="1"/>
                  <a:t>laquelle</a:t>
                </a:r>
                <a:r>
                  <a:rPr lang="en-US" dirty="0"/>
                  <a:t> </a:t>
                </a:r>
                <a:r>
                  <a:rPr lang="en-US" dirty="0" err="1"/>
                  <a:t>l’hypothèse</a:t>
                </a:r>
                <a:r>
                  <a:rPr lang="en-US" dirty="0"/>
                  <a:t> </a:t>
                </a:r>
                <a14:m>
                  <m:oMath xmlns:m="http://schemas.openxmlformats.org/officeDocument/2006/math">
                    <m:r>
                      <a:rPr lang="en-US" i="1">
                        <a:latin typeface="Cambria Math" panose="02040503050406030204" pitchFamily="18" charset="0"/>
                      </a:rPr>
                      <m:t>𝐻</m:t>
                    </m:r>
                  </m:oMath>
                </a14:m>
                <a:r>
                  <a:rPr lang="en-US" dirty="0" err="1"/>
                  <a:t>peut</a:t>
                </a:r>
                <a:r>
                  <a:rPr lang="en-US" dirty="0"/>
                  <a:t> </a:t>
                </a:r>
                <a:r>
                  <a:rPr lang="en-US" dirty="0" err="1"/>
                  <a:t>être</a:t>
                </a:r>
                <a:r>
                  <a:rPr lang="en-US" dirty="0"/>
                  <a:t> </a:t>
                </a:r>
                <a:r>
                  <a:rPr lang="en-US" dirty="0" err="1"/>
                  <a:t>vraie</a:t>
                </a:r>
                <a:r>
                  <a:rPr lang="en-US" dirty="0"/>
                  <a:t>. Elle est </a:t>
                </a:r>
                <a:r>
                  <a:rPr lang="en-US" dirty="0" err="1"/>
                  <a:t>définie</a:t>
                </a:r>
                <a:r>
                  <a:rPr lang="en-US" dirty="0"/>
                  <a:t> par :</a:t>
                </a:r>
              </a:p>
            </p:txBody>
          </p:sp>
        </mc:Choice>
        <mc:Fallback>
          <p:sp>
            <p:nvSpPr>
              <p:cNvPr id="13" name="ZoneTexte 12">
                <a:extLst>
                  <a:ext uri="{FF2B5EF4-FFF2-40B4-BE49-F238E27FC236}">
                    <a16:creationId xmlns:a16="http://schemas.microsoft.com/office/drawing/2014/main" id="{41501E19-C762-B233-6AC2-B40F3DC8F371}"/>
                  </a:ext>
                </a:extLst>
              </p:cNvPr>
              <p:cNvSpPr txBox="1">
                <a:spLocks noRot="1" noChangeAspect="1" noMove="1" noResize="1" noEditPoints="1" noAdjustHandles="1" noChangeArrowheads="1" noChangeShapeType="1" noTextEdit="1"/>
              </p:cNvSpPr>
              <p:nvPr/>
            </p:nvSpPr>
            <p:spPr>
              <a:xfrm>
                <a:off x="48768" y="4576605"/>
                <a:ext cx="6249751" cy="1200329"/>
              </a:xfrm>
              <a:prstGeom prst="rect">
                <a:avLst/>
              </a:prstGeom>
              <a:blipFill>
                <a:blip r:embed="rId5"/>
                <a:stretch>
                  <a:fillRect l="-780" t="-3046" r="-780" b="-7107"/>
                </a:stretch>
              </a:blipFill>
            </p:spPr>
            <p:txBody>
              <a:bodyPr/>
              <a:lstStyle/>
              <a:p>
                <a:r>
                  <a:rPr lang="en-US">
                    <a:noFill/>
                  </a:rPr>
                  <a:t> </a:t>
                </a:r>
              </a:p>
            </p:txBody>
          </p:sp>
        </mc:Fallback>
      </mc:AlternateContent>
      <p:pic>
        <p:nvPicPr>
          <p:cNvPr id="15" name="Image 14" descr="Une image contenant Police, texte, blanc, Graphique&#10;&#10;Le contenu généré par l’IA peut être incorrect.">
            <a:extLst>
              <a:ext uri="{FF2B5EF4-FFF2-40B4-BE49-F238E27FC236}">
                <a16:creationId xmlns:a16="http://schemas.microsoft.com/office/drawing/2014/main" id="{9EC20D5F-2693-2532-6A3D-BA944387953E}"/>
              </a:ext>
            </a:extLst>
          </p:cNvPr>
          <p:cNvPicPr>
            <a:picLocks noChangeAspect="1"/>
          </p:cNvPicPr>
          <p:nvPr/>
        </p:nvPicPr>
        <p:blipFill>
          <a:blip r:embed="rId6"/>
          <a:stretch>
            <a:fillRect/>
          </a:stretch>
        </p:blipFill>
        <p:spPr>
          <a:xfrm>
            <a:off x="6232609" y="1785916"/>
            <a:ext cx="3845506" cy="1192819"/>
          </a:xfrm>
          <a:prstGeom prst="rect">
            <a:avLst/>
          </a:prstGeom>
        </p:spPr>
      </p:pic>
      <p:pic>
        <p:nvPicPr>
          <p:cNvPr id="17" name="Image 16" descr="Une image contenant Police, texte, blanc, Graphique&#10;&#10;Le contenu généré par l’IA peut être incorrect.">
            <a:extLst>
              <a:ext uri="{FF2B5EF4-FFF2-40B4-BE49-F238E27FC236}">
                <a16:creationId xmlns:a16="http://schemas.microsoft.com/office/drawing/2014/main" id="{3C6639D2-A5B1-3DFE-B269-2D7951F429C0}"/>
              </a:ext>
            </a:extLst>
          </p:cNvPr>
          <p:cNvPicPr>
            <a:picLocks noChangeAspect="1"/>
          </p:cNvPicPr>
          <p:nvPr/>
        </p:nvPicPr>
        <p:blipFill>
          <a:blip r:embed="rId7"/>
          <a:stretch>
            <a:fillRect/>
          </a:stretch>
        </p:blipFill>
        <p:spPr>
          <a:xfrm>
            <a:off x="6627025" y="4659683"/>
            <a:ext cx="3451089" cy="974230"/>
          </a:xfrm>
          <a:prstGeom prst="rect">
            <a:avLst/>
          </a:prstGeom>
        </p:spPr>
      </p:pic>
      <p:pic>
        <p:nvPicPr>
          <p:cNvPr id="19" name="Image 18" descr="Une image contenant cercle, clipart, Dessin d’enfant, croquis&#10;&#10;Le contenu généré par l’IA peut être incorrect.">
            <a:extLst>
              <a:ext uri="{FF2B5EF4-FFF2-40B4-BE49-F238E27FC236}">
                <a16:creationId xmlns:a16="http://schemas.microsoft.com/office/drawing/2014/main" id="{DB38AA0C-7926-8C11-64F2-4B9D67933920}"/>
              </a:ext>
            </a:extLst>
          </p:cNvPr>
          <p:cNvPicPr>
            <a:picLocks noChangeAspect="1"/>
          </p:cNvPicPr>
          <p:nvPr/>
        </p:nvPicPr>
        <p:blipFill>
          <a:blip r:embed="rId8"/>
          <a:stretch>
            <a:fillRect/>
          </a:stretch>
        </p:blipFill>
        <p:spPr>
          <a:xfrm>
            <a:off x="1555605" y="2825224"/>
            <a:ext cx="2857899" cy="1571844"/>
          </a:xfrm>
          <a:prstGeom prst="rect">
            <a:avLst/>
          </a:prstGeom>
        </p:spPr>
      </p:pic>
      <p:pic>
        <p:nvPicPr>
          <p:cNvPr id="21" name="Image 20" descr="Une image contenant cercle, clipart, croquis, dessin&#10;&#10;Le contenu généré par l’IA peut être incorrect.">
            <a:extLst>
              <a:ext uri="{FF2B5EF4-FFF2-40B4-BE49-F238E27FC236}">
                <a16:creationId xmlns:a16="http://schemas.microsoft.com/office/drawing/2014/main" id="{A1D0146D-9D27-B689-DB06-110A9FB5E226}"/>
              </a:ext>
            </a:extLst>
          </p:cNvPr>
          <p:cNvPicPr>
            <a:picLocks noChangeAspect="1"/>
          </p:cNvPicPr>
          <p:nvPr/>
        </p:nvPicPr>
        <p:blipFill>
          <a:blip r:embed="rId9"/>
          <a:stretch>
            <a:fillRect/>
          </a:stretch>
        </p:blipFill>
        <p:spPr>
          <a:xfrm>
            <a:off x="1062036" y="5828274"/>
            <a:ext cx="2743583" cy="1428949"/>
          </a:xfrm>
          <a:prstGeom prst="rect">
            <a:avLst/>
          </a:prstGeom>
        </p:spPr>
      </p:pic>
    </p:spTree>
    <p:extLst>
      <p:ext uri="{BB962C8B-B14F-4D97-AF65-F5344CB8AC3E}">
        <p14:creationId xmlns:p14="http://schemas.microsoft.com/office/powerpoint/2010/main" val="19040610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4" name="Rectangle 3"/>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Id</a:t>
            </a:r>
            <a:r>
              <a:rPr lang="fr-FR" sz="2600" b="1" dirty="0" err="1">
                <a:solidFill>
                  <a:srgbClr val="161616"/>
                </a:solidFill>
                <a:latin typeface="Arial"/>
              </a:rPr>
              <a:t>ée</a:t>
            </a:r>
            <a:r>
              <a:rPr lang="fr-FR" sz="2600" b="1" dirty="0">
                <a:solidFill>
                  <a:srgbClr val="161616"/>
                </a:solidFill>
                <a:latin typeface="Arial"/>
              </a:rPr>
              <a:t> </a:t>
            </a:r>
            <a:r>
              <a:rPr lang="en-CA" sz="2600" b="1" dirty="0" err="1">
                <a:solidFill>
                  <a:srgbClr val="161616"/>
                </a:solidFill>
                <a:latin typeface="Arial"/>
              </a:rPr>
              <a:t>Maitresse</a:t>
            </a:r>
            <a:endParaRPr lang="en-US" sz="2600" b="1" dirty="0">
              <a:solidFill>
                <a:srgbClr val="161616"/>
              </a:solidFill>
              <a:latin typeface="Arial"/>
            </a:endParaRPr>
          </a:p>
        </p:txBody>
      </p:sp>
      <p:sp>
        <p:nvSpPr>
          <p:cNvPr id="5" name="Rectangle 4"/>
          <p:cNvSpPr/>
          <p:nvPr/>
        </p:nvSpPr>
        <p:spPr>
          <a:xfrm>
            <a:off x="518160" y="1207008"/>
            <a:ext cx="7825740" cy="5660136"/>
          </a:xfrm>
          <a:prstGeom prst="rect">
            <a:avLst/>
          </a:prstGeom>
        </p:spPr>
        <p:txBody>
          <a:bodyPr lIns="0" tIns="0" rIns="0" bIns="0">
            <a:noAutofit/>
          </a:bodyPr>
          <a:lstStyle/>
          <a:p>
            <a:pPr marL="393192" indent="-457200">
              <a:lnSpc>
                <a:spcPts val="2856"/>
              </a:lnSpc>
              <a:spcAft>
                <a:spcPts val="1050"/>
              </a:spcAft>
            </a:pPr>
            <a:endParaRPr lang="en-US" sz="1900" dirty="0">
              <a:latin typeface="Arial"/>
            </a:endParaRPr>
          </a:p>
        </p:txBody>
      </p:sp>
      <p:sp>
        <p:nvSpPr>
          <p:cNvPr id="3" name="Rectangle : en biseau 2">
            <a:extLst>
              <a:ext uri="{FF2B5EF4-FFF2-40B4-BE49-F238E27FC236}">
                <a16:creationId xmlns:a16="http://schemas.microsoft.com/office/drawing/2014/main" id="{4DD122C9-1071-9C7B-5D97-3F3409BB55A7}"/>
              </a:ext>
            </a:extLst>
          </p:cNvPr>
          <p:cNvSpPr/>
          <p:nvPr/>
        </p:nvSpPr>
        <p:spPr>
          <a:xfrm>
            <a:off x="903111" y="1486460"/>
            <a:ext cx="9064978" cy="5196562"/>
          </a:xfrm>
          <a:prstGeom prst="bevel">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800" i="1" dirty="0">
                <a:solidFill>
                  <a:schemeClr val="tx1"/>
                </a:solidFill>
                <a:latin typeface="Arial" panose="020B0604020202020204" pitchFamily="34" charset="0"/>
                <a:cs typeface="Arial" panose="020B0604020202020204" pitchFamily="34" charset="0"/>
              </a:rPr>
              <a:t>	La robustesse d’un IDS moderne ne vient pas d’un modèle plus complexe, mais de la combinaison intelligente de l’apprentissage automatique et du raisonnement décisionnel sous incertitude, au plus proche des besoins opérationnels d’un SOC.</a:t>
            </a:r>
          </a:p>
        </p:txBody>
      </p:sp>
    </p:spTree>
    <p:extLst>
      <p:ext uri="{BB962C8B-B14F-4D97-AF65-F5344CB8AC3E}">
        <p14:creationId xmlns:p14="http://schemas.microsoft.com/office/powerpoint/2010/main" val="259729778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25E3CC6-3AC8-0114-9957-B8194184F63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D88B4E4-D4B5-B9ED-EF3A-04C890FB516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AD44689-7FB6-A803-B238-959AEEF0D4A0}"/>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Théorie</a:t>
            </a:r>
            <a:r>
              <a:rPr lang="en-US" sz="2600" b="1" dirty="0">
                <a:solidFill>
                  <a:srgbClr val="161616"/>
                </a:solidFill>
                <a:latin typeface="Arial"/>
              </a:rPr>
              <a:t> de Dempster-Shafer</a:t>
            </a:r>
          </a:p>
        </p:txBody>
      </p:sp>
      <p:sp>
        <p:nvSpPr>
          <p:cNvPr id="12" name="Rectangle 11">
            <a:extLst>
              <a:ext uri="{FF2B5EF4-FFF2-40B4-BE49-F238E27FC236}">
                <a16:creationId xmlns:a16="http://schemas.microsoft.com/office/drawing/2014/main" id="{C03F9277-21EE-BB46-2562-3604E4CF503A}"/>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Règle de combinaison de Dempster</a:t>
            </a:r>
            <a:endParaRPr lang="en-US" sz="2800" b="1" dirty="0">
              <a:solidFill>
                <a:srgbClr val="161616"/>
              </a:solidFill>
              <a:latin typeface="Arial"/>
            </a:endParaRPr>
          </a:p>
        </p:txBody>
      </p:sp>
      <p:sp>
        <p:nvSpPr>
          <p:cNvPr id="5" name="ZoneTexte 4">
            <a:extLst>
              <a:ext uri="{FF2B5EF4-FFF2-40B4-BE49-F238E27FC236}">
                <a16:creationId xmlns:a16="http://schemas.microsoft.com/office/drawing/2014/main" id="{2A2069AE-7C0D-3636-6BD2-5AEF00E236F3}"/>
              </a:ext>
            </a:extLst>
          </p:cNvPr>
          <p:cNvSpPr txBox="1"/>
          <p:nvPr/>
        </p:nvSpPr>
        <p:spPr>
          <a:xfrm>
            <a:off x="2008059" y="6236815"/>
            <a:ext cx="6521344" cy="646331"/>
          </a:xfrm>
          <a:prstGeom prst="rect">
            <a:avLst/>
          </a:prstGeom>
          <a:noFill/>
        </p:spPr>
        <p:txBody>
          <a:bodyPr wrap="square">
            <a:spAutoFit/>
          </a:bodyPr>
          <a:lstStyle/>
          <a:p>
            <a:pPr algn="ctr">
              <a:buFont typeface="Arial" panose="020B0604020202020204" pitchFamily="34" charset="0"/>
              <a:buChar char="•"/>
            </a:pPr>
            <a:r>
              <a:rPr lang="fr-FR" b="1" i="0" dirty="0">
                <a:solidFill>
                  <a:srgbClr val="002060"/>
                </a:solidFill>
                <a:effectLst/>
                <a:latin typeface="Arial" panose="020B0604020202020204" pitchFamily="34" charset="0"/>
                <a:cs typeface="Arial" panose="020B0604020202020204" pitchFamily="34" charset="0"/>
              </a:rPr>
              <a:t>Fusion de plusieurs sources (ex. DL + heuristiques)</a:t>
            </a:r>
          </a:p>
          <a:p>
            <a:pPr algn="ctr">
              <a:buFont typeface="Arial" panose="020B0604020202020204" pitchFamily="34" charset="0"/>
              <a:buChar char="•"/>
            </a:pPr>
            <a:r>
              <a:rPr lang="fr-FR" b="1" i="0" dirty="0">
                <a:solidFill>
                  <a:srgbClr val="002060"/>
                </a:solidFill>
                <a:effectLst/>
                <a:latin typeface="Arial" panose="020B0604020202020204" pitchFamily="34" charset="0"/>
                <a:cs typeface="Arial" panose="020B0604020202020204" pitchFamily="34" charset="0"/>
              </a:rPr>
              <a:t>Gère les conflits (mais attention aux cas extrêmes</a:t>
            </a:r>
            <a:r>
              <a:rPr lang="fr-FR" b="0" i="0" dirty="0">
                <a:solidFill>
                  <a:srgbClr val="1D1D1F"/>
                </a:solidFill>
                <a:effectLst/>
                <a:latin typeface="system-ui"/>
              </a:rPr>
              <a:t>)</a:t>
            </a:r>
          </a:p>
        </p:txBody>
      </p:sp>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004598DE-63E3-04B4-DE7C-39E76D4E0F8B}"/>
                  </a:ext>
                </a:extLst>
              </p:cNvPr>
              <p:cNvSpPr txBox="1"/>
              <p:nvPr/>
            </p:nvSpPr>
            <p:spPr>
              <a:xfrm>
                <a:off x="329784" y="1855712"/>
                <a:ext cx="9713626" cy="1785104"/>
              </a:xfrm>
              <a:prstGeom prst="rect">
                <a:avLst/>
              </a:prstGeom>
              <a:noFill/>
            </p:spPr>
            <p:txBody>
              <a:bodyPr wrap="square">
                <a:spAutoFit/>
              </a:bodyPr>
              <a:lstStyle/>
              <a:p>
                <a:pPr algn="just">
                  <a:buNone/>
                </a:pPr>
                <a:r>
                  <a:rPr lang="en-US" sz="2200" dirty="0">
                    <a:latin typeface="Arial" panose="020B0604020202020204" pitchFamily="34" charset="0"/>
                    <a:cs typeface="Arial" panose="020B0604020202020204" pitchFamily="34" charset="0"/>
                  </a:rPr>
                  <a:t>La </a:t>
                </a:r>
                <a:r>
                  <a:rPr lang="en-US" sz="2200" dirty="0" err="1">
                    <a:latin typeface="Arial" panose="020B0604020202020204" pitchFamily="34" charset="0"/>
                    <a:cs typeface="Arial" panose="020B0604020202020204" pitchFamily="34" charset="0"/>
                  </a:rPr>
                  <a:t>règle</a:t>
                </a:r>
                <a:r>
                  <a:rPr lang="en-US" sz="2200" dirty="0">
                    <a:latin typeface="Arial" panose="020B0604020202020204" pitchFamily="34" charset="0"/>
                    <a:cs typeface="Arial" panose="020B0604020202020204" pitchFamily="34" charset="0"/>
                  </a:rPr>
                  <a:t> de </a:t>
                </a:r>
                <a:r>
                  <a:rPr lang="en-US" sz="2200" dirty="0" err="1">
                    <a:latin typeface="Arial" panose="020B0604020202020204" pitchFamily="34" charset="0"/>
                    <a:cs typeface="Arial" panose="020B0604020202020204" pitchFamily="34" charset="0"/>
                  </a:rPr>
                  <a:t>combinaison</a:t>
                </a:r>
                <a:r>
                  <a:rPr lang="en-US" sz="2200" dirty="0">
                    <a:latin typeface="Arial" panose="020B0604020202020204" pitchFamily="34" charset="0"/>
                    <a:cs typeface="Arial" panose="020B0604020202020204" pitchFamily="34" charset="0"/>
                  </a:rPr>
                  <a:t> de Dempster est </a:t>
                </a:r>
                <a:r>
                  <a:rPr lang="en-US" sz="2200" dirty="0" err="1">
                    <a:latin typeface="Arial" panose="020B0604020202020204" pitchFamily="34" charset="0"/>
                    <a:cs typeface="Arial" panose="020B0604020202020204" pitchFamily="34" charset="0"/>
                  </a:rPr>
                  <a:t>une</a:t>
                </a:r>
                <a:r>
                  <a:rPr lang="en-US" sz="2200"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opération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conjonctive</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normalisée</a:t>
                </a:r>
                <a:r>
                  <a:rPr lang="en-US" sz="2200" dirty="0">
                    <a:latin typeface="Arial" panose="020B0604020202020204" pitchFamily="34" charset="0"/>
                    <a:cs typeface="Arial" panose="020B0604020202020204" pitchFamily="34" charset="0"/>
                  </a:rPr>
                  <a:t>.</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Elle vise à </a:t>
                </a:r>
                <a:r>
                  <a:rPr lang="en-US" sz="2200" b="1" dirty="0" err="1">
                    <a:latin typeface="Arial" panose="020B0604020202020204" pitchFamily="34" charset="0"/>
                    <a:cs typeface="Arial" panose="020B0604020202020204" pitchFamily="34" charset="0"/>
                  </a:rPr>
                  <a:t>agréger</a:t>
                </a:r>
                <a:r>
                  <a:rPr lang="en-US" sz="2200" b="1" dirty="0">
                    <a:latin typeface="Arial" panose="020B0604020202020204" pitchFamily="34" charset="0"/>
                    <a:cs typeface="Arial" panose="020B0604020202020204" pitchFamily="34" charset="0"/>
                  </a:rPr>
                  <a:t> des </a:t>
                </a:r>
                <a:r>
                  <a:rPr lang="en-US" sz="2200" b="1" dirty="0" err="1">
                    <a:latin typeface="Arial" panose="020B0604020202020204" pitchFamily="34" charset="0"/>
                    <a:cs typeface="Arial" panose="020B0604020202020204" pitchFamily="34" charset="0"/>
                  </a:rPr>
                  <a:t>preuves</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provenant</a:t>
                </a:r>
                <a:r>
                  <a:rPr lang="en-US" sz="2200" b="1" dirty="0">
                    <a:latin typeface="Arial" panose="020B0604020202020204" pitchFamily="34" charset="0"/>
                    <a:cs typeface="Arial" panose="020B0604020202020204" pitchFamily="34" charset="0"/>
                  </a:rPr>
                  <a:t> de </a:t>
                </a:r>
                <a:r>
                  <a:rPr lang="en-US" sz="2200" b="1" dirty="0" err="1">
                    <a:latin typeface="Arial" panose="020B0604020202020204" pitchFamily="34" charset="0"/>
                    <a:cs typeface="Arial" panose="020B0604020202020204" pitchFamily="34" charset="0"/>
                  </a:rPr>
                  <a:t>plusieurs</a:t>
                </a:r>
                <a:r>
                  <a:rPr lang="en-US" sz="2200" b="1" dirty="0">
                    <a:latin typeface="Arial" panose="020B0604020202020204" pitchFamily="34" charset="0"/>
                    <a:cs typeface="Arial" panose="020B0604020202020204" pitchFamily="34" charset="0"/>
                  </a:rPr>
                  <a:t> sources </a:t>
                </a:r>
                <a:r>
                  <a:rPr lang="en-US" sz="2200" b="1" dirty="0" err="1">
                    <a:latin typeface="Arial" panose="020B0604020202020204" pitchFamily="34" charset="0"/>
                    <a:cs typeface="Arial" panose="020B0604020202020204" pitchFamily="34" charset="0"/>
                  </a:rPr>
                  <a:t>indépendantes</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définies</a:t>
                </a:r>
                <a:r>
                  <a:rPr lang="en-US" sz="2200" dirty="0">
                    <a:latin typeface="Arial" panose="020B0604020202020204" pitchFamily="34" charset="0"/>
                    <a:cs typeface="Arial" panose="020B0604020202020204" pitchFamily="34" charset="0"/>
                  </a:rPr>
                  <a:t> dans le </a:t>
                </a:r>
                <a:r>
                  <a:rPr lang="en-US" sz="2200" dirty="0" err="1">
                    <a:latin typeface="Arial" panose="020B0604020202020204" pitchFamily="34" charset="0"/>
                    <a:cs typeface="Arial" panose="020B0604020202020204" pitchFamily="34" charset="0"/>
                  </a:rPr>
                  <a:t>même</a:t>
                </a:r>
                <a:r>
                  <a:rPr lang="en-US" sz="2200" dirty="0">
                    <a:latin typeface="Arial" panose="020B0604020202020204" pitchFamily="34" charset="0"/>
                    <a:cs typeface="Arial" panose="020B0604020202020204" pitchFamily="34" charset="0"/>
                  </a:rPr>
                  <a:t> cadre de </a:t>
                </a:r>
                <a:r>
                  <a:rPr lang="en-US" sz="2200" dirty="0" err="1">
                    <a:latin typeface="Arial" panose="020B0604020202020204" pitchFamily="34" charset="0"/>
                    <a:cs typeface="Arial" panose="020B0604020202020204" pitchFamily="34" charset="0"/>
                  </a:rPr>
                  <a:t>discernement</a:t>
                </a:r>
                <a:r>
                  <a:rPr lang="en-US" sz="2200" dirty="0">
                    <a:latin typeface="Arial" panose="020B0604020202020204" pitchFamily="34" charset="0"/>
                    <a:cs typeface="Arial" panose="020B0604020202020204" pitchFamily="34" charset="0"/>
                  </a:rPr>
                  <a:t>.</a:t>
                </a:r>
              </a:p>
              <a:p>
                <a:pPr algn="just">
                  <a:buNone/>
                </a:pPr>
                <a:r>
                  <a:rPr lang="en-US" sz="2200" dirty="0">
                    <a:latin typeface="Arial" panose="020B0604020202020204" pitchFamily="34" charset="0"/>
                    <a:cs typeface="Arial" panose="020B0604020202020204" pitchFamily="34" charset="0"/>
                  </a:rPr>
                  <a:t>Pour deux sources </a:t>
                </a:r>
                <a:r>
                  <a:rPr lang="en-US" sz="2200" dirty="0" err="1">
                    <a:latin typeface="Arial" panose="020B0604020202020204" pitchFamily="34" charset="0"/>
                    <a:cs typeface="Arial" panose="020B0604020202020204" pitchFamily="34" charset="0"/>
                  </a:rPr>
                  <a:t>d’information</a:t>
                </a:r>
                <a:r>
                  <a:rPr lang="en-US" sz="2200" dirty="0">
                    <a:latin typeface="Arial" panose="020B0604020202020204" pitchFamily="34" charset="0"/>
                    <a:cs typeface="Arial" panose="020B0604020202020204" pitchFamily="34" charset="0"/>
                  </a:rPr>
                  <a:t> </a:t>
                </a:r>
                <a14:m>
                  <m:oMath xmlns:m="http://schemas.openxmlformats.org/officeDocument/2006/math">
                    <m:sSub>
                      <m:sSubPr>
                        <m:ctrlPr>
                          <a:rPr lang="ar-AE" sz="2200" i="1">
                            <a:latin typeface="Cambria Math" panose="02040503050406030204" pitchFamily="18" charset="0"/>
                          </a:rPr>
                        </m:ctrlPr>
                      </m:sSubPr>
                      <m:e>
                        <m:r>
                          <a:rPr lang="ar-AE" sz="2200" i="1">
                            <a:latin typeface="Cambria Math" panose="02040503050406030204" pitchFamily="18" charset="0"/>
                          </a:rPr>
                          <m:t>𝑚</m:t>
                        </m:r>
                      </m:e>
                      <m:sub>
                        <m:r>
                          <a:rPr lang="ar-AE" sz="2200" i="0">
                            <a:latin typeface="Cambria Math" panose="02040503050406030204" pitchFamily="18" charset="0"/>
                          </a:rPr>
                          <m:t>1</m:t>
                        </m:r>
                      </m:sub>
                    </m:sSub>
                  </m:oMath>
                </a14:m>
                <a:r>
                  <a:rPr lang="en-US" sz="2200" dirty="0">
                    <a:latin typeface="Arial" panose="020B0604020202020204" pitchFamily="34" charset="0"/>
                    <a:cs typeface="Arial" panose="020B0604020202020204" pitchFamily="34" charset="0"/>
                  </a:rPr>
                  <a:t>et </a:t>
                </a:r>
                <a14:m>
                  <m:oMath xmlns:m="http://schemas.openxmlformats.org/officeDocument/2006/math">
                    <m:sSub>
                      <m:sSubPr>
                        <m:ctrlPr>
                          <a:rPr lang="ar-AE" sz="2200" i="1">
                            <a:latin typeface="Cambria Math" panose="02040503050406030204" pitchFamily="18" charset="0"/>
                          </a:rPr>
                        </m:ctrlPr>
                      </m:sSubPr>
                      <m:e>
                        <m:r>
                          <a:rPr lang="ar-AE" sz="2200" i="1">
                            <a:latin typeface="Cambria Math" panose="02040503050406030204" pitchFamily="18" charset="0"/>
                          </a:rPr>
                          <m:t>𝑚</m:t>
                        </m:r>
                      </m:e>
                      <m:sub>
                        <m:r>
                          <a:rPr lang="ar-AE" sz="2200" i="0">
                            <a:latin typeface="Cambria Math" panose="02040503050406030204" pitchFamily="18" charset="0"/>
                          </a:rPr>
                          <m:t>2</m:t>
                        </m:r>
                      </m:sub>
                    </m:sSub>
                  </m:oMath>
                </a14:m>
                <a:r>
                  <a:rPr lang="ar-AE"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la </a:t>
                </a:r>
                <a:r>
                  <a:rPr lang="en-US" sz="2200" dirty="0" err="1">
                    <a:latin typeface="Arial" panose="020B0604020202020204" pitchFamily="34" charset="0"/>
                    <a:cs typeface="Arial" panose="020B0604020202020204" pitchFamily="34" charset="0"/>
                  </a:rPr>
                  <a:t>règle</a:t>
                </a:r>
                <a:r>
                  <a:rPr lang="en-US" sz="2200" dirty="0">
                    <a:latin typeface="Arial" panose="020B0604020202020204" pitchFamily="34" charset="0"/>
                    <a:cs typeface="Arial" panose="020B0604020202020204" pitchFamily="34" charset="0"/>
                  </a:rPr>
                  <a:t> est </a:t>
                </a:r>
                <a:r>
                  <a:rPr lang="en-US" sz="2200" dirty="0" err="1">
                    <a:latin typeface="Arial" panose="020B0604020202020204" pitchFamily="34" charset="0"/>
                    <a:cs typeface="Arial" panose="020B0604020202020204" pitchFamily="34" charset="0"/>
                  </a:rPr>
                  <a:t>définie</a:t>
                </a:r>
                <a:r>
                  <a:rPr lang="en-US" sz="2200" dirty="0">
                    <a:latin typeface="Arial" panose="020B0604020202020204" pitchFamily="34" charset="0"/>
                    <a:cs typeface="Arial" panose="020B0604020202020204" pitchFamily="34" charset="0"/>
                  </a:rPr>
                  <a:t> par :</a:t>
                </a:r>
              </a:p>
            </p:txBody>
          </p:sp>
        </mc:Choice>
        <mc:Fallback>
          <p:sp>
            <p:nvSpPr>
              <p:cNvPr id="7" name="ZoneTexte 6">
                <a:extLst>
                  <a:ext uri="{FF2B5EF4-FFF2-40B4-BE49-F238E27FC236}">
                    <a16:creationId xmlns:a16="http://schemas.microsoft.com/office/drawing/2014/main" id="{004598DE-63E3-04B4-DE7C-39E76D4E0F8B}"/>
                  </a:ext>
                </a:extLst>
              </p:cNvPr>
              <p:cNvSpPr txBox="1">
                <a:spLocks noRot="1" noChangeAspect="1" noMove="1" noResize="1" noEditPoints="1" noAdjustHandles="1" noChangeArrowheads="1" noChangeShapeType="1" noTextEdit="1"/>
              </p:cNvSpPr>
              <p:nvPr/>
            </p:nvSpPr>
            <p:spPr>
              <a:xfrm>
                <a:off x="329784" y="1855712"/>
                <a:ext cx="9713626" cy="1785104"/>
              </a:xfrm>
              <a:prstGeom prst="rect">
                <a:avLst/>
              </a:prstGeom>
              <a:blipFill>
                <a:blip r:embed="rId4"/>
                <a:stretch>
                  <a:fillRect l="-816" t="-1706" r="-753" b="-6485"/>
                </a:stretch>
              </a:blipFill>
            </p:spPr>
            <p:txBody>
              <a:bodyPr/>
              <a:lstStyle/>
              <a:p>
                <a:r>
                  <a:rPr lang="en-US">
                    <a:noFill/>
                  </a:rPr>
                  <a:t> </a:t>
                </a:r>
              </a:p>
            </p:txBody>
          </p:sp>
        </mc:Fallback>
      </mc:AlternateContent>
      <p:pic>
        <p:nvPicPr>
          <p:cNvPr id="10" name="Image 9" descr="Une image contenant texte, Police, capture d’écran, diagramme&#10;&#10;Le contenu généré par l’IA peut être incorrect.">
            <a:extLst>
              <a:ext uri="{FF2B5EF4-FFF2-40B4-BE49-F238E27FC236}">
                <a16:creationId xmlns:a16="http://schemas.microsoft.com/office/drawing/2014/main" id="{C3EB4E2D-8EE3-2730-B151-686C49D3E2E0}"/>
              </a:ext>
            </a:extLst>
          </p:cNvPr>
          <p:cNvPicPr>
            <a:picLocks noChangeAspect="1"/>
          </p:cNvPicPr>
          <p:nvPr/>
        </p:nvPicPr>
        <p:blipFill>
          <a:blip r:embed="rId5"/>
          <a:stretch>
            <a:fillRect/>
          </a:stretch>
        </p:blipFill>
        <p:spPr>
          <a:xfrm>
            <a:off x="2697605" y="3622818"/>
            <a:ext cx="5454191" cy="2643067"/>
          </a:xfrm>
          <a:prstGeom prst="rect">
            <a:avLst/>
          </a:prstGeom>
        </p:spPr>
      </p:pic>
      <p:sp>
        <p:nvSpPr>
          <p:cNvPr id="11" name="ZoneTexte 10">
            <a:extLst>
              <a:ext uri="{FF2B5EF4-FFF2-40B4-BE49-F238E27FC236}">
                <a16:creationId xmlns:a16="http://schemas.microsoft.com/office/drawing/2014/main" id="{2B5580BC-49DA-1DF8-D5B7-0EB9FB838D23}"/>
              </a:ext>
            </a:extLst>
          </p:cNvPr>
          <p:cNvSpPr txBox="1"/>
          <p:nvPr/>
        </p:nvSpPr>
        <p:spPr>
          <a:xfrm>
            <a:off x="454152" y="4721902"/>
            <a:ext cx="1314687" cy="369332"/>
          </a:xfrm>
          <a:prstGeom prst="rect">
            <a:avLst/>
          </a:prstGeom>
          <a:noFill/>
        </p:spPr>
        <p:txBody>
          <a:bodyPr wrap="square" rtlCol="0">
            <a:spAutoFit/>
          </a:bodyPr>
          <a:lstStyle/>
          <a:p>
            <a:r>
              <a:rPr lang="fr-FR" b="1" dirty="0"/>
              <a:t>Avec</a:t>
            </a:r>
            <a:endParaRPr lang="en-US" b="1" dirty="0"/>
          </a:p>
        </p:txBody>
      </p:sp>
    </p:spTree>
    <p:extLst>
      <p:ext uri="{BB962C8B-B14F-4D97-AF65-F5344CB8AC3E}">
        <p14:creationId xmlns:p14="http://schemas.microsoft.com/office/powerpoint/2010/main" val="70757117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F527DE1-4F31-D885-7C33-A0894AC0F37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4CF801B-588F-B388-C437-E88823C0378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2A8D43B-8FEB-E580-00AF-678FD98C778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Théorie</a:t>
            </a:r>
            <a:r>
              <a:rPr lang="en-US" sz="2600" b="1" dirty="0">
                <a:solidFill>
                  <a:srgbClr val="161616"/>
                </a:solidFill>
                <a:latin typeface="Arial"/>
              </a:rPr>
              <a:t> de Dempster-Shafer</a:t>
            </a:r>
          </a:p>
        </p:txBody>
      </p:sp>
      <p:sp>
        <p:nvSpPr>
          <p:cNvPr id="12" name="Rectangle 11">
            <a:extLst>
              <a:ext uri="{FF2B5EF4-FFF2-40B4-BE49-F238E27FC236}">
                <a16:creationId xmlns:a16="http://schemas.microsoft.com/office/drawing/2014/main" id="{D83806D5-62DB-D700-9FAA-36707FD0F790}"/>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Sources d’évidence IDS</a:t>
            </a:r>
            <a:endParaRPr lang="en-US" sz="2800" b="1" dirty="0">
              <a:solidFill>
                <a:srgbClr val="161616"/>
              </a:solidFill>
              <a:latin typeface="Arial"/>
            </a:endParaRPr>
          </a:p>
        </p:txBody>
      </p:sp>
      <p:pic>
        <p:nvPicPr>
          <p:cNvPr id="8" name="Image 7" descr="Une image contenant texte, capture d’écran, conception&#10;&#10;Le contenu généré par l’IA peut être incorrect.">
            <a:extLst>
              <a:ext uri="{FF2B5EF4-FFF2-40B4-BE49-F238E27FC236}">
                <a16:creationId xmlns:a16="http://schemas.microsoft.com/office/drawing/2014/main" id="{58D31B29-9C12-3DE8-E9E3-C16DD210962F}"/>
              </a:ext>
            </a:extLst>
          </p:cNvPr>
          <p:cNvPicPr>
            <a:picLocks noChangeAspect="1"/>
          </p:cNvPicPr>
          <p:nvPr/>
        </p:nvPicPr>
        <p:blipFill>
          <a:blip r:embed="rId4"/>
          <a:stretch>
            <a:fillRect/>
          </a:stretch>
        </p:blipFill>
        <p:spPr>
          <a:xfrm>
            <a:off x="179995" y="1688084"/>
            <a:ext cx="5927252" cy="5195062"/>
          </a:xfrm>
          <a:prstGeom prst="rect">
            <a:avLst/>
          </a:prstGeom>
        </p:spPr>
      </p:pic>
      <p:sp>
        <p:nvSpPr>
          <p:cNvPr id="9" name="ZoneTexte 8">
            <a:extLst>
              <a:ext uri="{FF2B5EF4-FFF2-40B4-BE49-F238E27FC236}">
                <a16:creationId xmlns:a16="http://schemas.microsoft.com/office/drawing/2014/main" id="{F6642D0A-A440-C766-45B8-B2C898C3C998}"/>
              </a:ext>
            </a:extLst>
          </p:cNvPr>
          <p:cNvSpPr txBox="1"/>
          <p:nvPr/>
        </p:nvSpPr>
        <p:spPr>
          <a:xfrm>
            <a:off x="6590576" y="2808287"/>
            <a:ext cx="3234493" cy="2126864"/>
          </a:xfrm>
          <a:prstGeom prst="rect">
            <a:avLst/>
          </a:prstGeom>
          <a:noFill/>
        </p:spPr>
        <p:txBody>
          <a:bodyPr wrap="square">
            <a:spAutoFit/>
          </a:bodyPr>
          <a:lstStyle/>
          <a:p>
            <a:pPr algn="l">
              <a:lnSpc>
                <a:spcPct val="150000"/>
              </a:lnSpc>
              <a:buFont typeface="Arial" panose="020B0604020202020204" pitchFamily="34" charset="0"/>
              <a:buChar char="•"/>
            </a:pPr>
            <a:r>
              <a:rPr lang="fr-FR" b="0" i="0" dirty="0">
                <a:solidFill>
                  <a:srgbClr val="1D1D1F"/>
                </a:solidFill>
                <a:effectLst/>
                <a:latin typeface="system-ui"/>
              </a:rPr>
              <a:t>Modèle DL (réseau)</a:t>
            </a:r>
          </a:p>
          <a:p>
            <a:pPr algn="l">
              <a:lnSpc>
                <a:spcPct val="150000"/>
              </a:lnSpc>
              <a:buFont typeface="Arial" panose="020B0604020202020204" pitchFamily="34" charset="0"/>
              <a:buChar char="•"/>
            </a:pPr>
            <a:r>
              <a:rPr lang="fr-FR" b="0" i="0" dirty="0">
                <a:solidFill>
                  <a:srgbClr val="1D1D1F"/>
                </a:solidFill>
                <a:effectLst/>
                <a:latin typeface="system-ui"/>
              </a:rPr>
              <a:t>Modèle hôte (EDR)</a:t>
            </a:r>
          </a:p>
          <a:p>
            <a:pPr algn="l">
              <a:lnSpc>
                <a:spcPct val="150000"/>
              </a:lnSpc>
              <a:buFont typeface="Arial" panose="020B0604020202020204" pitchFamily="34" charset="0"/>
              <a:buChar char="•"/>
            </a:pPr>
            <a:r>
              <a:rPr lang="fr-FR" b="0" i="0" dirty="0" err="1">
                <a:solidFill>
                  <a:srgbClr val="1D1D1F"/>
                </a:solidFill>
                <a:effectLst/>
                <a:latin typeface="system-ui"/>
              </a:rPr>
              <a:t>Threat</a:t>
            </a:r>
            <a:r>
              <a:rPr lang="fr-FR" b="0" i="0" dirty="0">
                <a:solidFill>
                  <a:srgbClr val="1D1D1F"/>
                </a:solidFill>
                <a:effectLst/>
                <a:latin typeface="system-ui"/>
              </a:rPr>
              <a:t> Intelligence (</a:t>
            </a:r>
            <a:r>
              <a:rPr lang="fr-FR" b="0" i="0" dirty="0" err="1">
                <a:solidFill>
                  <a:srgbClr val="1D1D1F"/>
                </a:solidFill>
                <a:effectLst/>
                <a:latin typeface="system-ui"/>
              </a:rPr>
              <a:t>feeds</a:t>
            </a:r>
            <a:r>
              <a:rPr lang="fr-FR" b="0" i="0" dirty="0">
                <a:solidFill>
                  <a:srgbClr val="1D1D1F"/>
                </a:solidFill>
                <a:effectLst/>
                <a:latin typeface="system-ui"/>
              </a:rPr>
              <a:t> IOC)</a:t>
            </a:r>
          </a:p>
          <a:p>
            <a:pPr algn="l">
              <a:lnSpc>
                <a:spcPct val="150000"/>
              </a:lnSpc>
              <a:buFont typeface="Arial" panose="020B0604020202020204" pitchFamily="34" charset="0"/>
              <a:buChar char="•"/>
            </a:pPr>
            <a:r>
              <a:rPr lang="fr-FR" b="0" i="0" dirty="0">
                <a:solidFill>
                  <a:srgbClr val="1D1D1F"/>
                </a:solidFill>
                <a:effectLst/>
                <a:latin typeface="system-ui"/>
              </a:rPr>
              <a:t>Règles métier (ex. “accès SSH à 3h du matin”)</a:t>
            </a:r>
          </a:p>
        </p:txBody>
      </p:sp>
    </p:spTree>
    <p:extLst>
      <p:ext uri="{BB962C8B-B14F-4D97-AF65-F5344CB8AC3E}">
        <p14:creationId xmlns:p14="http://schemas.microsoft.com/office/powerpoint/2010/main" val="342661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8813059-426F-18E0-9157-10987D51F13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7325292-BD0D-1A91-CB86-796A0A0E0D7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CE945BB-4F6C-4E12-0974-F7C483D8689F}"/>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Théorie</a:t>
            </a:r>
            <a:r>
              <a:rPr lang="en-US" sz="2600" b="1" dirty="0">
                <a:solidFill>
                  <a:srgbClr val="161616"/>
                </a:solidFill>
                <a:latin typeface="Arial"/>
              </a:rPr>
              <a:t> de Dempster-Shafer</a:t>
            </a:r>
          </a:p>
        </p:txBody>
      </p:sp>
      <p:sp>
        <p:nvSpPr>
          <p:cNvPr id="12" name="Rectangle 11">
            <a:extLst>
              <a:ext uri="{FF2B5EF4-FFF2-40B4-BE49-F238E27FC236}">
                <a16:creationId xmlns:a16="http://schemas.microsoft.com/office/drawing/2014/main" id="{A4280EB8-380A-CC85-DDBA-6DC3E27B5C52}"/>
              </a:ext>
            </a:extLst>
          </p:cNvPr>
          <p:cNvSpPr/>
          <p:nvPr/>
        </p:nvSpPr>
        <p:spPr>
          <a:xfrm>
            <a:off x="3535509" y="955508"/>
            <a:ext cx="3234493" cy="365760"/>
          </a:xfrm>
          <a:prstGeom prst="rect">
            <a:avLst/>
          </a:prstGeom>
        </p:spPr>
        <p:txBody>
          <a:bodyPr wrap="none" lIns="0" tIns="0" rIns="0" bIns="0">
            <a:noAutofit/>
          </a:bodyPr>
          <a:lstStyle/>
          <a:p>
            <a:pPr indent="0" algn="ctr"/>
            <a:r>
              <a:rPr lang="fr-FR" sz="2800" b="1" i="1" dirty="0">
                <a:solidFill>
                  <a:srgbClr val="002060"/>
                </a:solidFill>
                <a:latin typeface="Arial"/>
              </a:rPr>
              <a:t>Avantages DST</a:t>
            </a:r>
            <a:endParaRPr lang="en-US" sz="2800" b="1" i="1" dirty="0">
              <a:solidFill>
                <a:srgbClr val="002060"/>
              </a:solidFill>
              <a:latin typeface="Arial"/>
            </a:endParaRPr>
          </a:p>
        </p:txBody>
      </p:sp>
      <p:sp>
        <p:nvSpPr>
          <p:cNvPr id="5" name="ZoneTexte 4">
            <a:extLst>
              <a:ext uri="{FF2B5EF4-FFF2-40B4-BE49-F238E27FC236}">
                <a16:creationId xmlns:a16="http://schemas.microsoft.com/office/drawing/2014/main" id="{DAB0CBA7-5B36-D2C1-BA6B-1805CFD6A381}"/>
              </a:ext>
            </a:extLst>
          </p:cNvPr>
          <p:cNvSpPr txBox="1"/>
          <p:nvPr/>
        </p:nvSpPr>
        <p:spPr>
          <a:xfrm>
            <a:off x="1142497" y="5759468"/>
            <a:ext cx="8979108" cy="1420325"/>
          </a:xfrm>
          <a:prstGeom prst="rect">
            <a:avLst/>
          </a:prstGeom>
          <a:noFill/>
        </p:spPr>
        <p:txBody>
          <a:bodyPr wrap="square">
            <a:spAutoFit/>
          </a:bodyPr>
          <a:lstStyle/>
          <a:p>
            <a:pPr algn="just">
              <a:lnSpc>
                <a:spcPct val="150000"/>
              </a:lnSpc>
              <a:buFont typeface="Arial" panose="020B0604020202020204" pitchFamily="34" charset="0"/>
              <a:buChar char="•"/>
            </a:pPr>
            <a:r>
              <a:rPr lang="fr-FR" sz="2000" b="0" i="0" dirty="0">
                <a:solidFill>
                  <a:srgbClr val="1D1D1F"/>
                </a:solidFill>
                <a:effectLst/>
                <a:latin typeface="Arial" panose="020B0604020202020204" pitchFamily="34" charset="0"/>
                <a:cs typeface="Arial" panose="020B0604020202020204" pitchFamily="34" charset="0"/>
              </a:rPr>
              <a:t> Réduction des faux positifs via fusion</a:t>
            </a:r>
          </a:p>
          <a:p>
            <a:pPr algn="just">
              <a:lnSpc>
                <a:spcPct val="150000"/>
              </a:lnSpc>
              <a:buFont typeface="Arial" panose="020B0604020202020204" pitchFamily="34" charset="0"/>
              <a:buChar char="•"/>
            </a:pPr>
            <a:r>
              <a:rPr lang="fr-FR" sz="2000" b="0" i="0" dirty="0">
                <a:solidFill>
                  <a:srgbClr val="1D1D1F"/>
                </a:solidFill>
                <a:effectLst/>
                <a:latin typeface="Arial" panose="020B0604020202020204" pitchFamily="34" charset="0"/>
                <a:cs typeface="Arial" panose="020B0604020202020204" pitchFamily="34" charset="0"/>
              </a:rPr>
              <a:t> Décision nuancée : “Incertain” → escalade humaine</a:t>
            </a:r>
          </a:p>
          <a:p>
            <a:pPr algn="just">
              <a:lnSpc>
                <a:spcPct val="150000"/>
              </a:lnSpc>
              <a:buFont typeface="Arial" panose="020B0604020202020204" pitchFamily="34" charset="0"/>
              <a:buChar char="•"/>
            </a:pPr>
            <a:r>
              <a:rPr lang="fr-FR" sz="2000" b="0" i="0" dirty="0">
                <a:solidFill>
                  <a:srgbClr val="1D1D1F"/>
                </a:solidFill>
                <a:effectLst/>
                <a:latin typeface="Arial" panose="020B0604020202020204" pitchFamily="34" charset="0"/>
                <a:cs typeface="Arial" panose="020B0604020202020204" pitchFamily="34" charset="0"/>
              </a:rPr>
              <a:t> Transparence sur l’ignorance</a:t>
            </a:r>
          </a:p>
        </p:txBody>
      </p:sp>
      <p:pic>
        <p:nvPicPr>
          <p:cNvPr id="8" name="Image 7" descr="Une image contenant texte, capture d’écran, diagramme, ligne&#10;&#10;Le contenu généré par l’IA peut être incorrect.">
            <a:extLst>
              <a:ext uri="{FF2B5EF4-FFF2-40B4-BE49-F238E27FC236}">
                <a16:creationId xmlns:a16="http://schemas.microsoft.com/office/drawing/2014/main" id="{7F001DB7-5038-A175-9C87-8AFEB700465D}"/>
              </a:ext>
            </a:extLst>
          </p:cNvPr>
          <p:cNvPicPr>
            <a:picLocks noChangeAspect="1"/>
          </p:cNvPicPr>
          <p:nvPr/>
        </p:nvPicPr>
        <p:blipFill>
          <a:blip r:embed="rId4"/>
          <a:stretch>
            <a:fillRect/>
          </a:stretch>
        </p:blipFill>
        <p:spPr>
          <a:xfrm>
            <a:off x="953589" y="1576448"/>
            <a:ext cx="8597314" cy="4245587"/>
          </a:xfrm>
          <a:prstGeom prst="rect">
            <a:avLst/>
          </a:prstGeom>
        </p:spPr>
      </p:pic>
    </p:spTree>
    <p:extLst>
      <p:ext uri="{BB962C8B-B14F-4D97-AF65-F5344CB8AC3E}">
        <p14:creationId xmlns:p14="http://schemas.microsoft.com/office/powerpoint/2010/main" val="16136507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75386B8-1904-3EF3-F1A2-6E3319D6F67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1372272-DBF7-7472-5163-0868A3B9FA6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BEF46A6-D21E-BF31-B56C-F9557EBE4EB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Théorie</a:t>
            </a:r>
            <a:r>
              <a:rPr lang="en-US" sz="2600" b="1" dirty="0">
                <a:solidFill>
                  <a:srgbClr val="161616"/>
                </a:solidFill>
                <a:latin typeface="Arial"/>
              </a:rPr>
              <a:t> de Dempster-Shafer</a:t>
            </a:r>
          </a:p>
        </p:txBody>
      </p:sp>
      <p:sp>
        <p:nvSpPr>
          <p:cNvPr id="12" name="Rectangle 11">
            <a:extLst>
              <a:ext uri="{FF2B5EF4-FFF2-40B4-BE49-F238E27FC236}">
                <a16:creationId xmlns:a16="http://schemas.microsoft.com/office/drawing/2014/main" id="{05509938-0B80-F4B4-852B-0098AD9B050D}"/>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Limites DST</a:t>
            </a:r>
            <a:endParaRPr lang="en-US" sz="2800" b="1" dirty="0">
              <a:solidFill>
                <a:srgbClr val="161616"/>
              </a:solidFill>
              <a:latin typeface="Arial"/>
            </a:endParaRPr>
          </a:p>
        </p:txBody>
      </p:sp>
      <p:pic>
        <p:nvPicPr>
          <p:cNvPr id="13" name="Image 12" descr="Une image contenant texte, capture d’écran, dessin humoristique, conception&#10;&#10;Le contenu généré par l’IA peut être incorrect.">
            <a:extLst>
              <a:ext uri="{FF2B5EF4-FFF2-40B4-BE49-F238E27FC236}">
                <a16:creationId xmlns:a16="http://schemas.microsoft.com/office/drawing/2014/main" id="{7A0D89CB-03B5-59AF-2F56-4DB42B11FCF5}"/>
              </a:ext>
            </a:extLst>
          </p:cNvPr>
          <p:cNvPicPr>
            <a:picLocks noChangeAspect="1"/>
          </p:cNvPicPr>
          <p:nvPr/>
        </p:nvPicPr>
        <p:blipFill>
          <a:blip r:embed="rId4"/>
          <a:stretch>
            <a:fillRect/>
          </a:stretch>
        </p:blipFill>
        <p:spPr>
          <a:xfrm>
            <a:off x="1841170" y="1636316"/>
            <a:ext cx="7315893" cy="5071061"/>
          </a:xfrm>
          <a:prstGeom prst="rect">
            <a:avLst/>
          </a:prstGeom>
        </p:spPr>
      </p:pic>
    </p:spTree>
    <p:extLst>
      <p:ext uri="{BB962C8B-B14F-4D97-AF65-F5344CB8AC3E}">
        <p14:creationId xmlns:p14="http://schemas.microsoft.com/office/powerpoint/2010/main" val="258195777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3103DAB-9F60-6E43-E819-6DA035D3C1A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A7BFD81-76C8-79CE-1BF8-9F69E8D6392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C9E8531-6AB5-B509-B4EF-658BB66AA159}"/>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ARCHITECTURE IDS HYBRIDE</a:t>
            </a:r>
          </a:p>
        </p:txBody>
      </p:sp>
      <p:sp>
        <p:nvSpPr>
          <p:cNvPr id="15" name="Rectangle 14">
            <a:extLst>
              <a:ext uri="{FF2B5EF4-FFF2-40B4-BE49-F238E27FC236}">
                <a16:creationId xmlns:a16="http://schemas.microsoft.com/office/drawing/2014/main" id="{CAA04803-A1D7-8D28-1B63-6CD182D2D918}"/>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Architecture </a:t>
            </a:r>
            <a:r>
              <a:rPr lang="en-US" sz="2800" b="1" dirty="0" err="1">
                <a:solidFill>
                  <a:srgbClr val="161616"/>
                </a:solidFill>
                <a:latin typeface="Arial"/>
              </a:rPr>
              <a:t>globale</a:t>
            </a:r>
            <a:endParaRPr lang="en-US" sz="2800" b="1" dirty="0">
              <a:solidFill>
                <a:srgbClr val="161616"/>
              </a:solidFill>
              <a:latin typeface="Arial"/>
            </a:endParaRPr>
          </a:p>
        </p:txBody>
      </p:sp>
      <p:sp>
        <p:nvSpPr>
          <p:cNvPr id="5" name="ZoneTexte 4">
            <a:extLst>
              <a:ext uri="{FF2B5EF4-FFF2-40B4-BE49-F238E27FC236}">
                <a16:creationId xmlns:a16="http://schemas.microsoft.com/office/drawing/2014/main" id="{29FDA9F0-4FDA-6787-8085-78B03E95AEE8}"/>
              </a:ext>
            </a:extLst>
          </p:cNvPr>
          <p:cNvSpPr txBox="1"/>
          <p:nvPr/>
        </p:nvSpPr>
        <p:spPr>
          <a:xfrm>
            <a:off x="806850" y="2151656"/>
            <a:ext cx="9454345" cy="461665"/>
          </a:xfrm>
          <a:prstGeom prst="rect">
            <a:avLst/>
          </a:prstGeom>
          <a:noFill/>
        </p:spPr>
        <p:txBody>
          <a:bodyPr wrap="square">
            <a:spAutoFit/>
          </a:bodyPr>
          <a:lstStyle/>
          <a:p>
            <a:r>
              <a:rPr lang="fr-FR" sz="2400" b="1" i="0" dirty="0">
                <a:solidFill>
                  <a:srgbClr val="615CED"/>
                </a:solidFill>
                <a:effectLst/>
                <a:latin typeface="Arial" panose="020B0604020202020204" pitchFamily="34" charset="0"/>
                <a:cs typeface="Arial" panose="020B0604020202020204" pitchFamily="34" charset="0"/>
              </a:rPr>
              <a:t>Collecte → Prétraitement → DL → DST → Décision → Alertes</a:t>
            </a:r>
            <a:endParaRPr lang="en-US" sz="24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D022F90-2C52-D29D-6BD2-0D3C5E1FCE72}"/>
              </a:ext>
            </a:extLst>
          </p:cNvPr>
          <p:cNvSpPr/>
          <p:nvPr/>
        </p:nvSpPr>
        <p:spPr>
          <a:xfrm>
            <a:off x="303599" y="3376693"/>
            <a:ext cx="1630130" cy="1045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t>Collecte</a:t>
            </a:r>
            <a:endParaRPr lang="en-US" b="1" dirty="0"/>
          </a:p>
        </p:txBody>
      </p:sp>
      <p:sp>
        <p:nvSpPr>
          <p:cNvPr id="9" name="Rectangle 8">
            <a:extLst>
              <a:ext uri="{FF2B5EF4-FFF2-40B4-BE49-F238E27FC236}">
                <a16:creationId xmlns:a16="http://schemas.microsoft.com/office/drawing/2014/main" id="{191FED5F-1835-9A8C-B864-092E97D986E2}"/>
              </a:ext>
            </a:extLst>
          </p:cNvPr>
          <p:cNvSpPr/>
          <p:nvPr/>
        </p:nvSpPr>
        <p:spPr>
          <a:xfrm>
            <a:off x="2794457" y="3379193"/>
            <a:ext cx="1630130" cy="1045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t>Prétraitement</a:t>
            </a:r>
            <a:endParaRPr lang="en-US" b="1" dirty="0"/>
          </a:p>
        </p:txBody>
      </p:sp>
      <p:sp>
        <p:nvSpPr>
          <p:cNvPr id="10" name="Rectangle 9">
            <a:extLst>
              <a:ext uri="{FF2B5EF4-FFF2-40B4-BE49-F238E27FC236}">
                <a16:creationId xmlns:a16="http://schemas.microsoft.com/office/drawing/2014/main" id="{EBEE8296-D971-E0A6-AB7B-FD207DF4DBFD}"/>
              </a:ext>
            </a:extLst>
          </p:cNvPr>
          <p:cNvSpPr/>
          <p:nvPr/>
        </p:nvSpPr>
        <p:spPr>
          <a:xfrm>
            <a:off x="5090444" y="3381693"/>
            <a:ext cx="1630130" cy="1045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DL</a:t>
            </a:r>
          </a:p>
        </p:txBody>
      </p:sp>
      <p:sp>
        <p:nvSpPr>
          <p:cNvPr id="17" name="Rectangle 16">
            <a:extLst>
              <a:ext uri="{FF2B5EF4-FFF2-40B4-BE49-F238E27FC236}">
                <a16:creationId xmlns:a16="http://schemas.microsoft.com/office/drawing/2014/main" id="{429A695F-7F91-E899-7F36-02565C6AFDB8}"/>
              </a:ext>
            </a:extLst>
          </p:cNvPr>
          <p:cNvSpPr/>
          <p:nvPr/>
        </p:nvSpPr>
        <p:spPr>
          <a:xfrm>
            <a:off x="7288397" y="3379193"/>
            <a:ext cx="1630130" cy="1045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DST</a:t>
            </a:r>
          </a:p>
        </p:txBody>
      </p:sp>
      <p:sp>
        <p:nvSpPr>
          <p:cNvPr id="18" name="Rectangle 17">
            <a:extLst>
              <a:ext uri="{FF2B5EF4-FFF2-40B4-BE49-F238E27FC236}">
                <a16:creationId xmlns:a16="http://schemas.microsoft.com/office/drawing/2014/main" id="{C347073C-FAA7-3E35-8D92-BF62107C599B}"/>
              </a:ext>
            </a:extLst>
          </p:cNvPr>
          <p:cNvSpPr/>
          <p:nvPr/>
        </p:nvSpPr>
        <p:spPr>
          <a:xfrm>
            <a:off x="8810500" y="5063085"/>
            <a:ext cx="1630130" cy="1045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Decision</a:t>
            </a:r>
          </a:p>
        </p:txBody>
      </p:sp>
      <p:sp>
        <p:nvSpPr>
          <p:cNvPr id="19" name="Rectangle 18">
            <a:extLst>
              <a:ext uri="{FF2B5EF4-FFF2-40B4-BE49-F238E27FC236}">
                <a16:creationId xmlns:a16="http://schemas.microsoft.com/office/drawing/2014/main" id="{5689A948-98B5-62DA-EC13-C265642DC364}"/>
              </a:ext>
            </a:extLst>
          </p:cNvPr>
          <p:cNvSpPr/>
          <p:nvPr/>
        </p:nvSpPr>
        <p:spPr>
          <a:xfrm>
            <a:off x="6264680" y="5065580"/>
            <a:ext cx="1630130" cy="1045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t>Alertes</a:t>
            </a:r>
            <a:endParaRPr lang="en-US" b="1" dirty="0"/>
          </a:p>
        </p:txBody>
      </p:sp>
      <p:sp>
        <p:nvSpPr>
          <p:cNvPr id="27" name="Flèche : droite 26">
            <a:extLst>
              <a:ext uri="{FF2B5EF4-FFF2-40B4-BE49-F238E27FC236}">
                <a16:creationId xmlns:a16="http://schemas.microsoft.com/office/drawing/2014/main" id="{19F0DE79-5A56-38A3-B8A2-72CAA6A12314}"/>
              </a:ext>
            </a:extLst>
          </p:cNvPr>
          <p:cNvSpPr/>
          <p:nvPr/>
        </p:nvSpPr>
        <p:spPr>
          <a:xfrm>
            <a:off x="2034540" y="3840480"/>
            <a:ext cx="624840" cy="167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èche : droite 27">
            <a:extLst>
              <a:ext uri="{FF2B5EF4-FFF2-40B4-BE49-F238E27FC236}">
                <a16:creationId xmlns:a16="http://schemas.microsoft.com/office/drawing/2014/main" id="{81971A9C-4994-405A-93B6-07676BCEBF8C}"/>
              </a:ext>
            </a:extLst>
          </p:cNvPr>
          <p:cNvSpPr/>
          <p:nvPr/>
        </p:nvSpPr>
        <p:spPr>
          <a:xfrm>
            <a:off x="4488180" y="3840480"/>
            <a:ext cx="542330" cy="1600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èche : droite 28">
            <a:extLst>
              <a:ext uri="{FF2B5EF4-FFF2-40B4-BE49-F238E27FC236}">
                <a16:creationId xmlns:a16="http://schemas.microsoft.com/office/drawing/2014/main" id="{98B0727E-1DD6-5FC0-F329-F5B620C7E14E}"/>
              </a:ext>
            </a:extLst>
          </p:cNvPr>
          <p:cNvSpPr/>
          <p:nvPr/>
        </p:nvSpPr>
        <p:spPr>
          <a:xfrm>
            <a:off x="6827520" y="3825240"/>
            <a:ext cx="381000" cy="1752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èche : droite 29">
            <a:extLst>
              <a:ext uri="{FF2B5EF4-FFF2-40B4-BE49-F238E27FC236}">
                <a16:creationId xmlns:a16="http://schemas.microsoft.com/office/drawing/2014/main" id="{66B9EEC4-49EE-05FE-4024-D96BA8748224}"/>
              </a:ext>
            </a:extLst>
          </p:cNvPr>
          <p:cNvSpPr/>
          <p:nvPr/>
        </p:nvSpPr>
        <p:spPr>
          <a:xfrm rot="3248111">
            <a:off x="9105900" y="4648200"/>
            <a:ext cx="624840" cy="167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èche : droite 30">
            <a:extLst>
              <a:ext uri="{FF2B5EF4-FFF2-40B4-BE49-F238E27FC236}">
                <a16:creationId xmlns:a16="http://schemas.microsoft.com/office/drawing/2014/main" id="{F90ABF16-BA4D-3BE2-C6A9-BD2F58CCCBE0}"/>
              </a:ext>
            </a:extLst>
          </p:cNvPr>
          <p:cNvSpPr/>
          <p:nvPr/>
        </p:nvSpPr>
        <p:spPr>
          <a:xfrm rot="10800000">
            <a:off x="8040235" y="5544721"/>
            <a:ext cx="624840" cy="167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2470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2907349-C35B-99E8-333B-63C4A44C3A9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8301518-3C1F-D025-DA22-7C00C16DABC0}"/>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218010EE-8F86-1CE5-3D3B-CF879E90B199}"/>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ARCHITECTURE IDS HYBRIDE</a:t>
            </a:r>
          </a:p>
        </p:txBody>
      </p:sp>
      <p:sp>
        <p:nvSpPr>
          <p:cNvPr id="15" name="Rectangle 14">
            <a:extLst>
              <a:ext uri="{FF2B5EF4-FFF2-40B4-BE49-F238E27FC236}">
                <a16:creationId xmlns:a16="http://schemas.microsoft.com/office/drawing/2014/main" id="{BF6CCD65-03EF-4257-EBDE-5CFDEF2F65F3}"/>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Intégration</a:t>
            </a:r>
            <a:r>
              <a:rPr lang="en-US" sz="2800" b="1" dirty="0">
                <a:solidFill>
                  <a:srgbClr val="161616"/>
                </a:solidFill>
                <a:latin typeface="Arial"/>
              </a:rPr>
              <a:t> SOC</a:t>
            </a:r>
          </a:p>
        </p:txBody>
      </p:sp>
      <p:sp>
        <p:nvSpPr>
          <p:cNvPr id="6" name="ZoneTexte 5">
            <a:extLst>
              <a:ext uri="{FF2B5EF4-FFF2-40B4-BE49-F238E27FC236}">
                <a16:creationId xmlns:a16="http://schemas.microsoft.com/office/drawing/2014/main" id="{8F7D5440-FD88-3BD2-1E46-984F9026D1EC}"/>
              </a:ext>
            </a:extLst>
          </p:cNvPr>
          <p:cNvSpPr txBox="1"/>
          <p:nvPr/>
        </p:nvSpPr>
        <p:spPr>
          <a:xfrm>
            <a:off x="2671997" y="3484336"/>
            <a:ext cx="5343992" cy="646331"/>
          </a:xfrm>
          <a:prstGeom prst="rect">
            <a:avLst/>
          </a:prstGeom>
          <a:noFill/>
        </p:spPr>
        <p:txBody>
          <a:bodyPr wrap="square">
            <a:spAutoFit/>
          </a:bodyPr>
          <a:lstStyle/>
          <a:p>
            <a:pPr algn="l">
              <a:buFont typeface="Arial" panose="020B0604020202020204" pitchFamily="34" charset="0"/>
              <a:buChar char="•"/>
            </a:pPr>
            <a:r>
              <a:rPr lang="en-US" b="0" i="0" dirty="0">
                <a:solidFill>
                  <a:srgbClr val="1D1D1F"/>
                </a:solidFill>
                <a:effectLst/>
                <a:latin typeface="system-ui"/>
              </a:rPr>
              <a:t>Envoi </a:t>
            </a:r>
            <a:r>
              <a:rPr lang="en-US" b="0" i="0" dirty="0" err="1">
                <a:solidFill>
                  <a:srgbClr val="1D1D1F"/>
                </a:solidFill>
                <a:effectLst/>
                <a:latin typeface="system-ui"/>
              </a:rPr>
              <a:t>d’alertes</a:t>
            </a:r>
            <a:r>
              <a:rPr lang="en-US" b="0" i="0" dirty="0">
                <a:solidFill>
                  <a:srgbClr val="1D1D1F"/>
                </a:solidFill>
                <a:effectLst/>
                <a:latin typeface="system-ui"/>
              </a:rPr>
              <a:t> au </a:t>
            </a:r>
            <a:r>
              <a:rPr lang="en-US" b="1" i="0" dirty="0">
                <a:solidFill>
                  <a:srgbClr val="1D1D1F"/>
                </a:solidFill>
                <a:effectLst/>
                <a:latin typeface="system-ui"/>
              </a:rPr>
              <a:t>SIEM</a:t>
            </a:r>
            <a:r>
              <a:rPr lang="en-US" b="0" i="0" dirty="0">
                <a:solidFill>
                  <a:srgbClr val="1D1D1F"/>
                </a:solidFill>
                <a:effectLst/>
                <a:latin typeface="system-ui"/>
              </a:rPr>
              <a:t> (ex. Splunk, ELK)</a:t>
            </a:r>
          </a:p>
          <a:p>
            <a:pPr algn="l">
              <a:buFont typeface="Arial" panose="020B0604020202020204" pitchFamily="34" charset="0"/>
              <a:buChar char="•"/>
            </a:pPr>
            <a:r>
              <a:rPr lang="en-US" b="0" i="0" dirty="0" err="1">
                <a:solidFill>
                  <a:srgbClr val="1D1D1F"/>
                </a:solidFill>
                <a:effectLst/>
                <a:latin typeface="system-ui"/>
              </a:rPr>
              <a:t>Automatisation</a:t>
            </a:r>
            <a:r>
              <a:rPr lang="en-US" b="0" i="0" dirty="0">
                <a:solidFill>
                  <a:srgbClr val="1D1D1F"/>
                </a:solidFill>
                <a:effectLst/>
                <a:latin typeface="system-ui"/>
              </a:rPr>
              <a:t> via </a:t>
            </a:r>
            <a:r>
              <a:rPr lang="en-US" b="1" i="0" dirty="0">
                <a:solidFill>
                  <a:srgbClr val="1D1D1F"/>
                </a:solidFill>
                <a:effectLst/>
                <a:latin typeface="system-ui"/>
              </a:rPr>
              <a:t>SOAR</a:t>
            </a:r>
            <a:r>
              <a:rPr lang="en-US" b="0" i="0" dirty="0">
                <a:solidFill>
                  <a:srgbClr val="1D1D1F"/>
                </a:solidFill>
                <a:effectLst/>
                <a:latin typeface="system-ui"/>
              </a:rPr>
              <a:t> (ex. Palo Alto XSOAR)</a:t>
            </a:r>
          </a:p>
        </p:txBody>
      </p:sp>
      <p:pic>
        <p:nvPicPr>
          <p:cNvPr id="8" name="Image 7" descr="Une image contenant texte, capture d’écran, Police, diagramme&#10;&#10;Le contenu généré par l’IA peut être incorrect.">
            <a:extLst>
              <a:ext uri="{FF2B5EF4-FFF2-40B4-BE49-F238E27FC236}">
                <a16:creationId xmlns:a16="http://schemas.microsoft.com/office/drawing/2014/main" id="{86707333-90D4-F4D8-4172-555CFBDB7DF4}"/>
              </a:ext>
            </a:extLst>
          </p:cNvPr>
          <p:cNvPicPr>
            <a:picLocks noChangeAspect="1"/>
          </p:cNvPicPr>
          <p:nvPr/>
        </p:nvPicPr>
        <p:blipFill>
          <a:blip r:embed="rId4"/>
          <a:stretch>
            <a:fillRect/>
          </a:stretch>
        </p:blipFill>
        <p:spPr>
          <a:xfrm>
            <a:off x="454152" y="1681901"/>
            <a:ext cx="9928329" cy="5306521"/>
          </a:xfrm>
          <a:prstGeom prst="rect">
            <a:avLst/>
          </a:prstGeom>
        </p:spPr>
      </p:pic>
    </p:spTree>
    <p:extLst>
      <p:ext uri="{BB962C8B-B14F-4D97-AF65-F5344CB8AC3E}">
        <p14:creationId xmlns:p14="http://schemas.microsoft.com/office/powerpoint/2010/main" val="412495206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B095DB6-6E6B-FF10-E49E-81C02375EAA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55012C6-E850-13BA-A002-F500B7DB6B0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BB90686-62AA-A7E0-86B9-95B1E79681CE}"/>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ARCHITECTURE IDS HYBRIDE</a:t>
            </a:r>
          </a:p>
        </p:txBody>
      </p:sp>
      <p:sp>
        <p:nvSpPr>
          <p:cNvPr id="15" name="Rectangle 14">
            <a:extLst>
              <a:ext uri="{FF2B5EF4-FFF2-40B4-BE49-F238E27FC236}">
                <a16:creationId xmlns:a16="http://schemas.microsoft.com/office/drawing/2014/main" id="{5C541486-70BD-0CAE-C54F-C1A6BB8A81D8}"/>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Use Cases </a:t>
            </a:r>
            <a:r>
              <a:rPr lang="en-US" sz="2800" b="1" dirty="0" err="1">
                <a:solidFill>
                  <a:srgbClr val="161616"/>
                </a:solidFill>
                <a:latin typeface="Arial"/>
              </a:rPr>
              <a:t>réels</a:t>
            </a:r>
            <a:endParaRPr lang="en-US" sz="2800" b="1" dirty="0">
              <a:solidFill>
                <a:srgbClr val="161616"/>
              </a:solidFill>
              <a:latin typeface="Arial"/>
            </a:endParaRPr>
          </a:p>
        </p:txBody>
      </p:sp>
      <p:pic>
        <p:nvPicPr>
          <p:cNvPr id="6" name="Image 5" descr="Une image contenant texte, capture d’écran, carte de visite, Police&#10;&#10;Le contenu généré par l’IA peut être incorrect.">
            <a:extLst>
              <a:ext uri="{FF2B5EF4-FFF2-40B4-BE49-F238E27FC236}">
                <a16:creationId xmlns:a16="http://schemas.microsoft.com/office/drawing/2014/main" id="{419F9B66-A448-DEFE-BB1D-A8F84D02A1D8}"/>
              </a:ext>
            </a:extLst>
          </p:cNvPr>
          <p:cNvPicPr>
            <a:picLocks noChangeAspect="1"/>
          </p:cNvPicPr>
          <p:nvPr/>
        </p:nvPicPr>
        <p:blipFill>
          <a:blip r:embed="rId4"/>
          <a:stretch>
            <a:fillRect/>
          </a:stretch>
        </p:blipFill>
        <p:spPr>
          <a:xfrm>
            <a:off x="1854405" y="2083980"/>
            <a:ext cx="6980525" cy="4397121"/>
          </a:xfrm>
          <a:prstGeom prst="rect">
            <a:avLst/>
          </a:prstGeom>
        </p:spPr>
      </p:pic>
    </p:spTree>
    <p:extLst>
      <p:ext uri="{BB962C8B-B14F-4D97-AF65-F5344CB8AC3E}">
        <p14:creationId xmlns:p14="http://schemas.microsoft.com/office/powerpoint/2010/main" val="3271761869"/>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D7C220B-A60E-3562-26AA-8C3493F3698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025E3CB-30F1-B667-188B-74E86C2E6D3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C969962-D19D-4B50-EF0A-286CA41D19A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a:t>
            </a:r>
            <a:r>
              <a:rPr lang="en-US" sz="2600" b="1" dirty="0" err="1">
                <a:solidFill>
                  <a:srgbClr val="161616"/>
                </a:solidFill>
                <a:latin typeface="Arial"/>
              </a:rPr>
              <a:t>Démonstration</a:t>
            </a:r>
            <a:r>
              <a:rPr lang="en-US" sz="2600" b="1" dirty="0">
                <a:solidFill>
                  <a:srgbClr val="161616"/>
                </a:solidFill>
                <a:latin typeface="Arial"/>
              </a:rPr>
              <a:t> Pratique</a:t>
            </a:r>
          </a:p>
        </p:txBody>
      </p:sp>
      <p:pic>
        <p:nvPicPr>
          <p:cNvPr id="6" name="Image 5" descr="Une image contenant texte, capture d’écran, Police, Page web&#10;&#10;Le contenu généré par l’IA peut être incorrect.">
            <a:extLst>
              <a:ext uri="{FF2B5EF4-FFF2-40B4-BE49-F238E27FC236}">
                <a16:creationId xmlns:a16="http://schemas.microsoft.com/office/drawing/2014/main" id="{55A71803-13F2-F4A6-CB39-4A9AD158630B}"/>
              </a:ext>
            </a:extLst>
          </p:cNvPr>
          <p:cNvPicPr>
            <a:picLocks noChangeAspect="1"/>
          </p:cNvPicPr>
          <p:nvPr/>
        </p:nvPicPr>
        <p:blipFill>
          <a:blip r:embed="rId4"/>
          <a:stretch>
            <a:fillRect/>
          </a:stretch>
        </p:blipFill>
        <p:spPr>
          <a:xfrm>
            <a:off x="143691" y="911352"/>
            <a:ext cx="7657942" cy="3656405"/>
          </a:xfrm>
          <a:prstGeom prst="rect">
            <a:avLst/>
          </a:prstGeom>
        </p:spPr>
      </p:pic>
      <p:pic>
        <p:nvPicPr>
          <p:cNvPr id="12" name="Image 11">
            <a:extLst>
              <a:ext uri="{FF2B5EF4-FFF2-40B4-BE49-F238E27FC236}">
                <a16:creationId xmlns:a16="http://schemas.microsoft.com/office/drawing/2014/main" id="{D9B11DA8-A62E-EDA3-285A-3F076D2052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0120" y="1142319"/>
            <a:ext cx="2143125" cy="2143125"/>
          </a:xfrm>
          <a:prstGeom prst="rect">
            <a:avLst/>
          </a:prstGeom>
        </p:spPr>
      </p:pic>
      <p:pic>
        <p:nvPicPr>
          <p:cNvPr id="14" name="Image 13" descr="Une image contenant texte, nombre, Police, logiciel&#10;&#10;Le contenu généré par l’IA peut être incorrect.">
            <a:extLst>
              <a:ext uri="{FF2B5EF4-FFF2-40B4-BE49-F238E27FC236}">
                <a16:creationId xmlns:a16="http://schemas.microsoft.com/office/drawing/2014/main" id="{34C6E853-C929-1CFC-30B4-ADEF3BAC879B}"/>
              </a:ext>
            </a:extLst>
          </p:cNvPr>
          <p:cNvPicPr>
            <a:picLocks noChangeAspect="1"/>
          </p:cNvPicPr>
          <p:nvPr/>
        </p:nvPicPr>
        <p:blipFill>
          <a:blip r:embed="rId6"/>
          <a:stretch>
            <a:fillRect/>
          </a:stretch>
        </p:blipFill>
        <p:spPr>
          <a:xfrm>
            <a:off x="1815737" y="3593610"/>
            <a:ext cx="7657942" cy="3289536"/>
          </a:xfrm>
          <a:prstGeom prst="rect">
            <a:avLst/>
          </a:prstGeom>
        </p:spPr>
      </p:pic>
      <p:pic>
        <p:nvPicPr>
          <p:cNvPr id="18" name="Image 17">
            <a:extLst>
              <a:ext uri="{FF2B5EF4-FFF2-40B4-BE49-F238E27FC236}">
                <a16:creationId xmlns:a16="http://schemas.microsoft.com/office/drawing/2014/main" id="{F2DC2B91-F830-32FA-960E-E1046614FAF7}"/>
              </a:ext>
            </a:extLst>
          </p:cNvPr>
          <p:cNvPicPr>
            <a:picLocks noChangeAspect="1"/>
          </p:cNvPicPr>
          <p:nvPr/>
        </p:nvPicPr>
        <p:blipFill>
          <a:blip r:embed="rId7"/>
          <a:stretch>
            <a:fillRect/>
          </a:stretch>
        </p:blipFill>
        <p:spPr>
          <a:xfrm>
            <a:off x="194201" y="5598468"/>
            <a:ext cx="7011378" cy="781159"/>
          </a:xfrm>
          <a:prstGeom prst="rect">
            <a:avLst/>
          </a:prstGeom>
        </p:spPr>
      </p:pic>
    </p:spTree>
    <p:extLst>
      <p:ext uri="{BB962C8B-B14F-4D97-AF65-F5344CB8AC3E}">
        <p14:creationId xmlns:p14="http://schemas.microsoft.com/office/powerpoint/2010/main" val="10607205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4A2E798-495C-A00C-2ED9-EE104DC1DFE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2D51DC0-03C8-F4D8-AD37-70B064979DB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55A7C0B-8FEE-0B18-09C1-05DE604DA2D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CONCLUSION</a:t>
            </a:r>
          </a:p>
        </p:txBody>
      </p:sp>
      <p:sp>
        <p:nvSpPr>
          <p:cNvPr id="8" name="ZoneTexte 7">
            <a:extLst>
              <a:ext uri="{FF2B5EF4-FFF2-40B4-BE49-F238E27FC236}">
                <a16:creationId xmlns:a16="http://schemas.microsoft.com/office/drawing/2014/main" id="{D571E73C-64D8-7AEC-B20D-98F54296FE97}"/>
              </a:ext>
            </a:extLst>
          </p:cNvPr>
          <p:cNvSpPr txBox="1"/>
          <p:nvPr/>
        </p:nvSpPr>
        <p:spPr>
          <a:xfrm>
            <a:off x="454152" y="1378527"/>
            <a:ext cx="9956945" cy="4576894"/>
          </a:xfrm>
          <a:prstGeom prst="rect">
            <a:avLst/>
          </a:prstGeom>
          <a:noFill/>
        </p:spPr>
        <p:txBody>
          <a:bodyPr wrap="square">
            <a:spAutoFit/>
          </a:bodyPr>
          <a:lstStyle/>
          <a:p>
            <a:pPr algn="just">
              <a:lnSpc>
                <a:spcPct val="150000"/>
              </a:lnSpc>
              <a:buNone/>
            </a:pPr>
            <a:r>
              <a:rPr lang="fr-FR" b="1" dirty="0">
                <a:latin typeface="Arial" panose="020B0604020202020204" pitchFamily="34" charset="0"/>
                <a:cs typeface="Arial" panose="020B0604020202020204" pitchFamily="34" charset="0"/>
              </a:rPr>
              <a:t>IDS hybride combinant Deep Learning et théorie de Dempster-</a:t>
            </a:r>
            <a:r>
              <a:rPr lang="fr-FR" b="1" dirty="0" err="1">
                <a:latin typeface="Arial" panose="020B0604020202020204" pitchFamily="34" charset="0"/>
                <a:cs typeface="Arial" panose="020B0604020202020204" pitchFamily="34" charset="0"/>
              </a:rPr>
              <a:t>Shafer</a:t>
            </a:r>
            <a:r>
              <a:rPr lang="fr-FR" dirty="0">
                <a:latin typeface="Arial" panose="020B0604020202020204" pitchFamily="34" charset="0"/>
                <a:cs typeface="Arial" panose="020B0604020202020204" pitchFamily="34" charset="0"/>
              </a:rPr>
              <a:t> constitue une </a:t>
            </a:r>
            <a:r>
              <a:rPr lang="fr-FR" b="1" dirty="0">
                <a:latin typeface="Arial" panose="020B0604020202020204" pitchFamily="34" charset="0"/>
                <a:cs typeface="Arial" panose="020B0604020202020204" pitchFamily="34" charset="0"/>
              </a:rPr>
              <a:t>approche pertinente et réaliste</a:t>
            </a:r>
            <a:r>
              <a:rPr lang="fr-FR" dirty="0">
                <a:latin typeface="Arial" panose="020B0604020202020204" pitchFamily="34" charset="0"/>
                <a:cs typeface="Arial" panose="020B0604020202020204" pitchFamily="34" charset="0"/>
              </a:rPr>
              <a:t> pour la détection d’intrusions dans des environnements modernes.</a:t>
            </a:r>
          </a:p>
          <a:p>
            <a:pPr algn="just">
              <a:buNone/>
            </a:pPr>
            <a:endParaRPr lang="fr-FR" dirty="0">
              <a:latin typeface="Arial" panose="020B0604020202020204" pitchFamily="34" charset="0"/>
              <a:cs typeface="Arial" panose="020B0604020202020204" pitchFamily="34" charset="0"/>
            </a:endParaRPr>
          </a:p>
          <a:p>
            <a:pPr algn="just">
              <a:buNone/>
            </a:pPr>
            <a:r>
              <a:rPr lang="fr-FR" dirty="0">
                <a:latin typeface="Arial" panose="020B0604020202020204" pitchFamily="34" charset="0"/>
                <a:cs typeface="Arial" panose="020B0604020202020204" pitchFamily="34" charset="0"/>
              </a:rPr>
              <a:t>À travers l’utilisation du </a:t>
            </a:r>
            <a:r>
              <a:rPr lang="fr-FR" b="1" dirty="0" err="1">
                <a:latin typeface="Arial" panose="020B0604020202020204" pitchFamily="34" charset="0"/>
                <a:cs typeface="Arial" panose="020B0604020202020204" pitchFamily="34" charset="0"/>
              </a:rPr>
              <a:t>dataset</a:t>
            </a:r>
            <a:r>
              <a:rPr lang="fr-FR" b="1" dirty="0">
                <a:latin typeface="Arial" panose="020B0604020202020204" pitchFamily="34" charset="0"/>
                <a:cs typeface="Arial" panose="020B0604020202020204" pitchFamily="34" charset="0"/>
              </a:rPr>
              <a:t> CIC-IDS2018</a:t>
            </a:r>
            <a:r>
              <a:rPr lang="fr-FR" dirty="0">
                <a:latin typeface="Arial" panose="020B0604020202020204" pitchFamily="34" charset="0"/>
                <a:cs typeface="Arial" panose="020B0604020202020204" pitchFamily="34" charset="0"/>
              </a:rPr>
              <a:t>, représentatif d’attaques contemporaines, nous avons montré que :</a:t>
            </a:r>
          </a:p>
          <a:p>
            <a:pPr algn="just">
              <a:buNone/>
            </a:pPr>
            <a:endParaRPr lang="fr-FR" dirty="0">
              <a:latin typeface="Arial" panose="020B0604020202020204" pitchFamily="34" charset="0"/>
              <a:cs typeface="Arial" panose="020B0604020202020204" pitchFamily="34" charset="0"/>
            </a:endParaRPr>
          </a:p>
          <a:p>
            <a:pPr algn="just">
              <a:lnSpc>
                <a:spcPct val="200000"/>
              </a:lnSpc>
              <a:buFont typeface="Arial" panose="020B0604020202020204" pitchFamily="34" charset="0"/>
              <a:buChar char="•"/>
            </a:pPr>
            <a:r>
              <a:rPr lang="fr-FR" dirty="0">
                <a:latin typeface="Arial" panose="020B0604020202020204" pitchFamily="34" charset="0"/>
                <a:cs typeface="Arial" panose="020B0604020202020204" pitchFamily="34" charset="0"/>
              </a:rPr>
              <a:t> Le Deep Learning permet une </a:t>
            </a:r>
            <a:r>
              <a:rPr lang="fr-FR" b="1" dirty="0">
                <a:latin typeface="Arial" panose="020B0604020202020204" pitchFamily="34" charset="0"/>
                <a:cs typeface="Arial" panose="020B0604020202020204" pitchFamily="34" charset="0"/>
              </a:rPr>
              <a:t>détection efficace des comportements malveillants</a:t>
            </a:r>
            <a:r>
              <a:rPr lang="fr-FR" dirty="0">
                <a:latin typeface="Arial" panose="020B0604020202020204" pitchFamily="34" charset="0"/>
                <a:cs typeface="Arial" panose="020B0604020202020204" pitchFamily="34" charset="0"/>
              </a:rPr>
              <a:t>,</a:t>
            </a:r>
          </a:p>
          <a:p>
            <a:pPr algn="just">
              <a:lnSpc>
                <a:spcPct val="200000"/>
              </a:lnSpc>
              <a:buFont typeface="Arial" panose="020B0604020202020204" pitchFamily="34" charset="0"/>
              <a:buChar char="•"/>
            </a:pPr>
            <a:r>
              <a:rPr lang="fr-FR" dirty="0">
                <a:latin typeface="Arial" panose="020B0604020202020204" pitchFamily="34" charset="0"/>
                <a:cs typeface="Arial" panose="020B0604020202020204" pitchFamily="34" charset="0"/>
              </a:rPr>
              <a:t> La fusion d’évidences améliore la </a:t>
            </a:r>
            <a:r>
              <a:rPr lang="fr-FR" b="1" dirty="0">
                <a:latin typeface="Arial" panose="020B0604020202020204" pitchFamily="34" charset="0"/>
                <a:cs typeface="Arial" panose="020B0604020202020204" pitchFamily="34" charset="0"/>
              </a:rPr>
              <a:t>confiance dans la décision finale</a:t>
            </a:r>
            <a:r>
              <a:rPr lang="fr-FR" dirty="0">
                <a:latin typeface="Arial" panose="020B0604020202020204" pitchFamily="34" charset="0"/>
                <a:cs typeface="Arial" panose="020B0604020202020204" pitchFamily="34" charset="0"/>
              </a:rPr>
              <a:t>,</a:t>
            </a:r>
          </a:p>
          <a:p>
            <a:pPr algn="just">
              <a:lnSpc>
                <a:spcPct val="200000"/>
              </a:lnSpc>
              <a:buFont typeface="Arial" panose="020B0604020202020204" pitchFamily="34" charset="0"/>
              <a:buChar char="•"/>
            </a:pPr>
            <a:r>
              <a:rPr lang="fr-FR" dirty="0">
                <a:latin typeface="Arial" panose="020B0604020202020204" pitchFamily="34" charset="0"/>
                <a:cs typeface="Arial" panose="020B0604020202020204" pitchFamily="34" charset="0"/>
              </a:rPr>
              <a:t> L’introduction d’un état </a:t>
            </a:r>
            <a:r>
              <a:rPr lang="fr-FR" b="1" dirty="0">
                <a:latin typeface="Arial" panose="020B0604020202020204" pitchFamily="34" charset="0"/>
                <a:cs typeface="Arial" panose="020B0604020202020204" pitchFamily="34" charset="0"/>
              </a:rPr>
              <a:t>“incertain”</a:t>
            </a:r>
            <a:r>
              <a:rPr lang="fr-FR" dirty="0">
                <a:latin typeface="Arial" panose="020B0604020202020204" pitchFamily="34" charset="0"/>
                <a:cs typeface="Arial" panose="020B0604020202020204" pitchFamily="34" charset="0"/>
              </a:rPr>
              <a:t> réduit les faux positifs tout en s’alignant avec les pratiques opérationnelles des SOC.</a:t>
            </a:r>
          </a:p>
        </p:txBody>
      </p:sp>
    </p:spTree>
    <p:extLst>
      <p:ext uri="{BB962C8B-B14F-4D97-AF65-F5344CB8AC3E}">
        <p14:creationId xmlns:p14="http://schemas.microsoft.com/office/powerpoint/2010/main" val="118263806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4" name="Rectangle 3"/>
          <p:cNvSpPr/>
          <p:nvPr/>
        </p:nvSpPr>
        <p:spPr>
          <a:xfrm>
            <a:off x="4349496" y="198120"/>
            <a:ext cx="1950720" cy="316992"/>
          </a:xfrm>
          <a:prstGeom prst="rect">
            <a:avLst/>
          </a:prstGeom>
        </p:spPr>
        <p:txBody>
          <a:bodyPr wrap="none" lIns="0" tIns="0" rIns="0" bIns="0">
            <a:noAutofit/>
          </a:bodyPr>
          <a:lstStyle/>
          <a:p>
            <a:pPr indent="0"/>
            <a:r>
              <a:rPr lang="en-US" sz="2600" b="1" dirty="0" err="1">
                <a:solidFill>
                  <a:srgbClr val="161616"/>
                </a:solidFill>
                <a:latin typeface="Arial"/>
              </a:rPr>
              <a:t>Références</a:t>
            </a:r>
            <a:endParaRPr lang="en-US" sz="2600" b="1" dirty="0">
              <a:solidFill>
                <a:srgbClr val="161616"/>
              </a:solidFill>
              <a:latin typeface="Arial"/>
            </a:endParaRPr>
          </a:p>
        </p:txBody>
      </p:sp>
      <p:sp>
        <p:nvSpPr>
          <p:cNvPr id="7" name="ZoneTexte 6">
            <a:extLst>
              <a:ext uri="{FF2B5EF4-FFF2-40B4-BE49-F238E27FC236}">
                <a16:creationId xmlns:a16="http://schemas.microsoft.com/office/drawing/2014/main" id="{1F1C4669-E06A-43E5-8409-DC26F7F71C8A}"/>
              </a:ext>
            </a:extLst>
          </p:cNvPr>
          <p:cNvSpPr txBox="1"/>
          <p:nvPr/>
        </p:nvSpPr>
        <p:spPr>
          <a:xfrm>
            <a:off x="603354" y="1325345"/>
            <a:ext cx="5343992" cy="557204"/>
          </a:xfrm>
          <a:prstGeom prst="rect">
            <a:avLst/>
          </a:prstGeom>
          <a:noFill/>
        </p:spPr>
        <p:txBody>
          <a:bodyPr wrap="square">
            <a:spAutoFit/>
          </a:bodyPr>
          <a:lstStyle/>
          <a:p>
            <a:pPr marL="285750" indent="-285750" algn="l">
              <a:lnSpc>
                <a:spcPts val="1800"/>
              </a:lnSpc>
              <a:buFont typeface="Arial" panose="020B0604020202020204" pitchFamily="34" charset="0"/>
              <a:buChar char="•"/>
            </a:pPr>
            <a:r>
              <a:rPr lang="en-US" b="0" i="0" u="none" strike="noStrike" dirty="0">
                <a:solidFill>
                  <a:srgbClr val="E8EAED"/>
                </a:solidFill>
                <a:effectLst/>
                <a:latin typeface="Google Sans"/>
                <a:hlinkClick r:id="rId4"/>
              </a:rPr>
              <a:t>Machine learning and deep learning-based intrusion detection system </a:t>
            </a:r>
          </a:p>
        </p:txBody>
      </p:sp>
      <p:sp>
        <p:nvSpPr>
          <p:cNvPr id="9" name="ZoneTexte 8">
            <a:extLst>
              <a:ext uri="{FF2B5EF4-FFF2-40B4-BE49-F238E27FC236}">
                <a16:creationId xmlns:a16="http://schemas.microsoft.com/office/drawing/2014/main" id="{4B8B5247-DA67-42B3-4869-7B369A06E015}"/>
              </a:ext>
            </a:extLst>
          </p:cNvPr>
          <p:cNvSpPr txBox="1"/>
          <p:nvPr/>
        </p:nvSpPr>
        <p:spPr>
          <a:xfrm>
            <a:off x="333531" y="2331746"/>
            <a:ext cx="6237086" cy="1477328"/>
          </a:xfrm>
          <a:prstGeom prst="rect">
            <a:avLst/>
          </a:prstGeom>
          <a:noFill/>
        </p:spPr>
        <p:txBody>
          <a:bodyPr wrap="square">
            <a:spAutoFit/>
          </a:bodyPr>
          <a:lstStyle/>
          <a:p>
            <a:pPr marL="285750" indent="-285750">
              <a:buFont typeface="Arial" panose="020B0604020202020204" pitchFamily="34" charset="0"/>
              <a:buChar char="•"/>
            </a:pPr>
            <a:r>
              <a:rPr lang="en-US" dirty="0"/>
              <a:t>Reseaux de </a:t>
            </a:r>
            <a:r>
              <a:rPr lang="en-US" dirty="0" err="1"/>
              <a:t>Neurones</a:t>
            </a:r>
            <a:r>
              <a:rPr lang="en-US" dirty="0"/>
              <a:t> </a:t>
            </a:r>
            <a:r>
              <a:rPr lang="en-US" dirty="0" err="1"/>
              <a:t>Profonds</a:t>
            </a:r>
            <a:r>
              <a:rPr lang="en-US" dirty="0"/>
              <a:t> et </a:t>
            </a:r>
            <a:r>
              <a:rPr lang="en-US" dirty="0" err="1"/>
              <a:t>détection</a:t>
            </a:r>
            <a:r>
              <a:rPr lang="en-US" dirty="0"/>
              <a:t> </a:t>
            </a:r>
            <a:r>
              <a:rPr lang="en-US" dirty="0" err="1"/>
              <a:t>d’intrusions</a:t>
            </a:r>
            <a:r>
              <a:rPr lang="en-US" dirty="0"/>
              <a:t> dans un Réseau Informatique: </a:t>
            </a:r>
            <a:r>
              <a:rPr lang="en-US" dirty="0" err="1"/>
              <a:t>Applicaction</a:t>
            </a:r>
            <a:r>
              <a:rPr lang="en-US" dirty="0"/>
              <a:t> de (RNN, CNN et MLP) Sur NSL-KDD99 Par: Jean de Dieu Kabemba Ndala, Pierre </a:t>
            </a:r>
            <a:r>
              <a:rPr lang="en-US" dirty="0" err="1"/>
              <a:t>Kasengedia</a:t>
            </a:r>
            <a:r>
              <a:rPr lang="en-US" dirty="0"/>
              <a:t> </a:t>
            </a:r>
            <a:r>
              <a:rPr lang="en-US" dirty="0" err="1"/>
              <a:t>Mutombe</a:t>
            </a:r>
            <a:r>
              <a:rPr lang="en-US" dirty="0"/>
              <a:t>, Pierre Kafunda </a:t>
            </a:r>
            <a:r>
              <a:rPr lang="en-US" dirty="0" err="1"/>
              <a:t>Katalay</a:t>
            </a:r>
            <a:r>
              <a:rPr lang="en-US" dirty="0"/>
              <a:t>, Simon Ntumba Badibanga</a:t>
            </a:r>
          </a:p>
        </p:txBody>
      </p:sp>
      <p:pic>
        <p:nvPicPr>
          <p:cNvPr id="13" name="Image 12" descr="Une image contenant texte, capture d’écran, Police&#10;&#10;Le contenu généré par l’IA peut être incorrect.">
            <a:extLst>
              <a:ext uri="{FF2B5EF4-FFF2-40B4-BE49-F238E27FC236}">
                <a16:creationId xmlns:a16="http://schemas.microsoft.com/office/drawing/2014/main" id="{FE1E2C42-BEDC-63AA-B2F5-B68542DD1222}"/>
              </a:ext>
            </a:extLst>
          </p:cNvPr>
          <p:cNvPicPr>
            <a:picLocks noChangeAspect="1"/>
          </p:cNvPicPr>
          <p:nvPr/>
        </p:nvPicPr>
        <p:blipFill>
          <a:blip r:embed="rId5"/>
          <a:stretch>
            <a:fillRect/>
          </a:stretch>
        </p:blipFill>
        <p:spPr>
          <a:xfrm>
            <a:off x="2275127" y="3902922"/>
            <a:ext cx="5902222" cy="286601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3" name="Rectangle 2"/>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latin typeface="Arial"/>
              </a:rPr>
              <a:t>1.  </a:t>
            </a:r>
            <a:r>
              <a:rPr lang="en-US" sz="2800" b="1" dirty="0" err="1">
                <a:latin typeface="Arial"/>
              </a:rPr>
              <a:t>Contexte</a:t>
            </a:r>
            <a:r>
              <a:rPr lang="en-US" sz="2800" b="1" dirty="0">
                <a:latin typeface="Arial"/>
              </a:rPr>
              <a:t> et </a:t>
            </a:r>
            <a:r>
              <a:rPr lang="en-US" sz="2800" b="1" dirty="0" err="1">
                <a:latin typeface="Arial"/>
              </a:rPr>
              <a:t>enjeux</a:t>
            </a:r>
            <a:endParaRPr lang="en-US" sz="2800" b="1" dirty="0">
              <a:latin typeface="Arial"/>
            </a:endParaRPr>
          </a:p>
          <a:p>
            <a:pPr marL="514350" indent="-514350" algn="just">
              <a:lnSpc>
                <a:spcPts val="4656"/>
              </a:lnSpc>
              <a:buAutoNum type="arabicPeriod" startAt="2"/>
            </a:pPr>
            <a:r>
              <a:rPr lang="en-US" sz="2800" b="1" dirty="0">
                <a:latin typeface="Arial"/>
              </a:rPr>
              <a:t>Deep Learning pour les IDS</a:t>
            </a:r>
          </a:p>
          <a:p>
            <a:pPr marL="514350" indent="-514350" algn="just">
              <a:lnSpc>
                <a:spcPts val="4656"/>
              </a:lnSpc>
              <a:buAutoNum type="arabicPeriod" startAt="2"/>
            </a:pPr>
            <a:r>
              <a:rPr lang="en-US" sz="2800" b="1" dirty="0" err="1">
                <a:latin typeface="Arial"/>
              </a:rPr>
              <a:t>Théorie</a:t>
            </a:r>
            <a:r>
              <a:rPr lang="en-US" sz="2800" b="1" dirty="0">
                <a:latin typeface="Arial"/>
              </a:rPr>
              <a:t> de Dempster-Shafer</a:t>
            </a:r>
          </a:p>
          <a:p>
            <a:pPr marL="514350" indent="-514350" algn="just">
              <a:lnSpc>
                <a:spcPts val="4656"/>
              </a:lnSpc>
              <a:buAutoNum type="arabicPeriod" startAt="2"/>
            </a:pPr>
            <a:r>
              <a:rPr lang="en-US" sz="2800" b="1" dirty="0">
                <a:latin typeface="Arial"/>
              </a:rPr>
              <a:t>Architecture IDS </a:t>
            </a:r>
            <a:r>
              <a:rPr lang="en-US" sz="2800" b="1" dirty="0" err="1">
                <a:latin typeface="Arial"/>
              </a:rPr>
              <a:t>Hybride</a:t>
            </a:r>
            <a:endParaRPr lang="en-US" sz="2800" b="1" dirty="0">
              <a:latin typeface="Arial"/>
            </a:endParaRPr>
          </a:p>
          <a:p>
            <a:pPr marL="514350" indent="-514350" algn="just">
              <a:lnSpc>
                <a:spcPts val="4656"/>
              </a:lnSpc>
              <a:buAutoNum type="arabicPeriod" startAt="5"/>
            </a:pPr>
            <a:r>
              <a:rPr lang="en-US" sz="2800" b="1" dirty="0" err="1">
                <a:latin typeface="Arial"/>
              </a:rPr>
              <a:t>Démonstration</a:t>
            </a:r>
            <a:r>
              <a:rPr lang="en-US" sz="2800" b="1" dirty="0">
                <a:latin typeface="Arial"/>
              </a:rPr>
              <a:t> Pratique</a:t>
            </a:r>
          </a:p>
          <a:p>
            <a:pPr marL="514350" indent="-514350" algn="just">
              <a:lnSpc>
                <a:spcPts val="4656"/>
              </a:lnSpc>
              <a:buAutoNum type="arabicPeriod" startAt="5"/>
            </a:pPr>
            <a:r>
              <a:rPr lang="en-US" sz="2800" b="1" dirty="0">
                <a:latin typeface="Arial"/>
              </a:rPr>
              <a:t>Conclusion</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42E2643-02AA-1AE0-CAA4-51D9A9C1C7F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599FFB9-A420-4BF6-0BB4-9757D74BB5D0}"/>
              </a:ext>
            </a:extLst>
          </p:cNvPr>
          <p:cNvPicPr>
            <a:picLocks noChangeAspect="1"/>
          </p:cNvPicPr>
          <p:nvPr/>
        </p:nvPicPr>
        <p:blipFill>
          <a:blip r:embed="rId3"/>
          <a:stretch>
            <a:fillRect/>
          </a:stretch>
        </p:blipFill>
        <p:spPr>
          <a:xfrm>
            <a:off x="48768" y="679704"/>
            <a:ext cx="10591800" cy="231648"/>
          </a:xfrm>
          <a:prstGeom prst="rect">
            <a:avLst/>
          </a:prstGeom>
        </p:spPr>
      </p:pic>
      <p:pic>
        <p:nvPicPr>
          <p:cNvPr id="3" name="Image 2">
            <a:extLst>
              <a:ext uri="{FF2B5EF4-FFF2-40B4-BE49-F238E27FC236}">
                <a16:creationId xmlns:a16="http://schemas.microsoft.com/office/drawing/2014/main" id="{29801E7F-2959-D3C8-D517-15E08ABBF364}"/>
              </a:ext>
            </a:extLst>
          </p:cNvPr>
          <p:cNvPicPr>
            <a:picLocks noChangeAspect="1"/>
          </p:cNvPicPr>
          <p:nvPr/>
        </p:nvPicPr>
        <p:blipFill>
          <a:blip r:embed="rId4"/>
          <a:stretch>
            <a:fillRect/>
          </a:stretch>
        </p:blipFill>
        <p:spPr>
          <a:xfrm>
            <a:off x="6108640" y="1075944"/>
            <a:ext cx="4453128" cy="4977384"/>
          </a:xfrm>
          <a:prstGeom prst="rect">
            <a:avLst/>
          </a:prstGeom>
        </p:spPr>
      </p:pic>
      <p:sp>
        <p:nvSpPr>
          <p:cNvPr id="4" name="Rectangle 3">
            <a:extLst>
              <a:ext uri="{FF2B5EF4-FFF2-40B4-BE49-F238E27FC236}">
                <a16:creationId xmlns:a16="http://schemas.microsoft.com/office/drawing/2014/main" id="{FF6941C8-4AAF-C11B-DD5A-5292896BE6A9}"/>
              </a:ext>
            </a:extLst>
          </p:cNvPr>
          <p:cNvSpPr/>
          <p:nvPr/>
        </p:nvSpPr>
        <p:spPr>
          <a:xfrm>
            <a:off x="4349496" y="198120"/>
            <a:ext cx="1950720" cy="316992"/>
          </a:xfrm>
          <a:prstGeom prst="rect">
            <a:avLst/>
          </a:prstGeom>
        </p:spPr>
        <p:txBody>
          <a:bodyPr wrap="none" lIns="0" tIns="0" rIns="0" bIns="0">
            <a:noAutofit/>
          </a:bodyPr>
          <a:lstStyle/>
          <a:p>
            <a:pPr indent="0"/>
            <a:r>
              <a:rPr lang="en-US" sz="2600" b="1">
                <a:solidFill>
                  <a:srgbClr val="161616"/>
                </a:solidFill>
                <a:latin typeface="Arial"/>
              </a:rPr>
              <a:t>Questions?</a:t>
            </a:r>
          </a:p>
        </p:txBody>
      </p:sp>
      <p:sp>
        <p:nvSpPr>
          <p:cNvPr id="10" name="ZoneTexte 9">
            <a:extLst>
              <a:ext uri="{FF2B5EF4-FFF2-40B4-BE49-F238E27FC236}">
                <a16:creationId xmlns:a16="http://schemas.microsoft.com/office/drawing/2014/main" id="{FF4D3869-E41C-F8E6-D453-B94D8FE5D7C6}"/>
              </a:ext>
            </a:extLst>
          </p:cNvPr>
          <p:cNvSpPr txBox="1"/>
          <p:nvPr/>
        </p:nvSpPr>
        <p:spPr>
          <a:xfrm>
            <a:off x="1476104" y="2842707"/>
            <a:ext cx="3526670" cy="707886"/>
          </a:xfrm>
          <a:prstGeom prst="rect">
            <a:avLst/>
          </a:prstGeom>
          <a:noFill/>
        </p:spPr>
        <p:txBody>
          <a:bodyPr wrap="square">
            <a:spAutoFit/>
          </a:bodyPr>
          <a:lstStyle/>
          <a:p>
            <a:pPr indent="0"/>
            <a:r>
              <a:rPr lang="en-US" sz="4000" b="1" dirty="0">
                <a:solidFill>
                  <a:srgbClr val="161616"/>
                </a:solidFill>
                <a:latin typeface="Arial"/>
              </a:rPr>
              <a:t>Thank you!</a:t>
            </a:r>
          </a:p>
        </p:txBody>
      </p:sp>
      <p:sp>
        <p:nvSpPr>
          <p:cNvPr id="12" name="ZoneTexte 11">
            <a:extLst>
              <a:ext uri="{FF2B5EF4-FFF2-40B4-BE49-F238E27FC236}">
                <a16:creationId xmlns:a16="http://schemas.microsoft.com/office/drawing/2014/main" id="{0C590F17-06F3-42CF-1692-599533110D76}"/>
              </a:ext>
            </a:extLst>
          </p:cNvPr>
          <p:cNvSpPr txBox="1"/>
          <p:nvPr/>
        </p:nvSpPr>
        <p:spPr>
          <a:xfrm>
            <a:off x="625995" y="6025241"/>
            <a:ext cx="9834282" cy="923330"/>
          </a:xfrm>
          <a:prstGeom prst="rect">
            <a:avLst/>
          </a:prstGeom>
          <a:noFill/>
        </p:spPr>
        <p:txBody>
          <a:bodyPr wrap="square">
            <a:spAutoFit/>
          </a:bodyPr>
          <a:lstStyle/>
          <a:p>
            <a:pPr algn="ctr"/>
            <a:r>
              <a:rPr lang="fr-FR" sz="5400" b="1" i="1" dirty="0">
                <a:latin typeface="Amiri" panose="00000500000000000000" pitchFamily="2" charset="-78"/>
                <a:ea typeface="Amiri" panose="00000500000000000000" pitchFamily="2" charset="-78"/>
                <a:cs typeface="Amiri" panose="00000500000000000000" pitchFamily="2" charset="-78"/>
              </a:rPr>
              <a:t>F</a:t>
            </a:r>
            <a:r>
              <a:rPr lang="en-CA" sz="5400" b="1" i="1" dirty="0" err="1">
                <a:latin typeface="Amiri" panose="00000500000000000000" pitchFamily="2" charset="-78"/>
                <a:ea typeface="Amiri" panose="00000500000000000000" pitchFamily="2" charset="-78"/>
                <a:cs typeface="Amiri" panose="00000500000000000000" pitchFamily="2" charset="-78"/>
              </a:rPr>
              <a:t>abricando</a:t>
            </a:r>
            <a:r>
              <a:rPr lang="en-CA" sz="5400" b="1" i="1" dirty="0">
                <a:latin typeface="Amiri" panose="00000500000000000000" pitchFamily="2" charset="-78"/>
                <a:ea typeface="Amiri" panose="00000500000000000000" pitchFamily="2" charset="-78"/>
                <a:cs typeface="Amiri" panose="00000500000000000000" pitchFamily="2" charset="-78"/>
              </a:rPr>
              <a:t> Fit Faber</a:t>
            </a:r>
            <a:endParaRPr lang="fr-FR" sz="5400" b="1" i="1" dirty="0">
              <a:latin typeface="Amiri" panose="00000500000000000000" pitchFamily="2" charset="-78"/>
              <a:ea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419811161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4" name="Rectangle 3"/>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Contexte</a:t>
            </a:r>
            <a:r>
              <a:rPr lang="en-US" sz="2600" b="1" dirty="0">
                <a:solidFill>
                  <a:srgbClr val="161616"/>
                </a:solidFill>
                <a:latin typeface="Arial"/>
              </a:rPr>
              <a:t> et </a:t>
            </a:r>
            <a:r>
              <a:rPr lang="en-US" sz="2600" b="1" dirty="0" err="1">
                <a:solidFill>
                  <a:srgbClr val="161616"/>
                </a:solidFill>
                <a:latin typeface="Arial"/>
              </a:rPr>
              <a:t>Enjeux</a:t>
            </a:r>
            <a:endParaRPr lang="en-US" sz="2600" b="1" dirty="0">
              <a:solidFill>
                <a:srgbClr val="161616"/>
              </a:solidFill>
              <a:latin typeface="Arial"/>
            </a:endParaRPr>
          </a:p>
        </p:txBody>
      </p:sp>
      <p:sp>
        <p:nvSpPr>
          <p:cNvPr id="8" name="Rectangle 7">
            <a:extLst>
              <a:ext uri="{FF2B5EF4-FFF2-40B4-BE49-F238E27FC236}">
                <a16:creationId xmlns:a16="http://schemas.microsoft.com/office/drawing/2014/main" id="{3E42B256-0CD7-2A81-2122-6C75D66DAFC9}"/>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Définition</a:t>
            </a:r>
            <a:endParaRPr lang="en-US" sz="2800" b="1" dirty="0">
              <a:solidFill>
                <a:srgbClr val="161616"/>
              </a:solidFill>
              <a:latin typeface="Arial"/>
            </a:endParaRPr>
          </a:p>
        </p:txBody>
      </p:sp>
      <p:sp>
        <p:nvSpPr>
          <p:cNvPr id="14" name="ZoneTexte 13">
            <a:extLst>
              <a:ext uri="{FF2B5EF4-FFF2-40B4-BE49-F238E27FC236}">
                <a16:creationId xmlns:a16="http://schemas.microsoft.com/office/drawing/2014/main" id="{4F7E1E80-6F8F-9D51-9023-9D8D32A13383}"/>
              </a:ext>
            </a:extLst>
          </p:cNvPr>
          <p:cNvSpPr txBox="1"/>
          <p:nvPr/>
        </p:nvSpPr>
        <p:spPr>
          <a:xfrm>
            <a:off x="377652" y="1797408"/>
            <a:ext cx="9934032" cy="4536819"/>
          </a:xfrm>
          <a:prstGeom prst="rect">
            <a:avLst/>
          </a:prstGeom>
          <a:noFill/>
        </p:spPr>
        <p:txBody>
          <a:bodyPr wrap="square">
            <a:spAutoFit/>
          </a:bodyPr>
          <a:lstStyle/>
          <a:p>
            <a:pPr algn="just">
              <a:lnSpc>
                <a:spcPct val="150000"/>
              </a:lnSpc>
            </a:pPr>
            <a:r>
              <a:rPr lang="fr-FR" sz="2800" dirty="0">
                <a:latin typeface="Arial" panose="020B0604020202020204" pitchFamily="34" charset="0"/>
                <a:cs typeface="Arial" panose="020B0604020202020204" pitchFamily="34" charset="0"/>
              </a:rPr>
              <a:t>	Un </a:t>
            </a:r>
            <a:r>
              <a:rPr lang="fr-FR" sz="2800" b="1" i="1" dirty="0">
                <a:latin typeface="Arial" panose="020B0604020202020204" pitchFamily="34" charset="0"/>
                <a:cs typeface="Arial" panose="020B0604020202020204" pitchFamily="34" charset="0"/>
              </a:rPr>
              <a:t>IDS (Intrusion </a:t>
            </a:r>
            <a:r>
              <a:rPr lang="fr-FR" sz="2800" b="1" i="1" dirty="0" err="1">
                <a:latin typeface="Arial" panose="020B0604020202020204" pitchFamily="34" charset="0"/>
                <a:cs typeface="Arial" panose="020B0604020202020204" pitchFamily="34" charset="0"/>
              </a:rPr>
              <a:t>Detection</a:t>
            </a:r>
            <a:r>
              <a:rPr lang="fr-FR" sz="2800" b="1" i="1" dirty="0">
                <a:latin typeface="Arial" panose="020B0604020202020204" pitchFamily="34" charset="0"/>
                <a:cs typeface="Arial" panose="020B0604020202020204" pitchFamily="34" charset="0"/>
              </a:rPr>
              <a:t> System) </a:t>
            </a:r>
            <a:r>
              <a:rPr lang="fr-FR" sz="2800" dirty="0">
                <a:latin typeface="Arial" panose="020B0604020202020204" pitchFamily="34" charset="0"/>
                <a:cs typeface="Arial" panose="020B0604020202020204" pitchFamily="34" charset="0"/>
              </a:rPr>
              <a:t>est un système de sécurité réseau ou hôte qui surveille le trafic et les activités système pour détecter les menaces, les comportements suspects ou les accès non autorisés, et alerte les administrateurs, fonctionnant comme un outil de surveillance passif par opposition aux </a:t>
            </a:r>
            <a:r>
              <a:rPr lang="fr-FR" sz="2800" b="1" i="1" dirty="0">
                <a:latin typeface="Arial" panose="020B0604020202020204" pitchFamily="34" charset="0"/>
                <a:cs typeface="Arial" panose="020B0604020202020204" pitchFamily="34" charset="0"/>
              </a:rPr>
              <a:t>IPS (Intrusion Prevention </a:t>
            </a:r>
            <a:r>
              <a:rPr lang="fr-FR" sz="2800" b="1" i="1" dirty="0" err="1">
                <a:latin typeface="Arial" panose="020B0604020202020204" pitchFamily="34" charset="0"/>
                <a:cs typeface="Arial" panose="020B0604020202020204" pitchFamily="34" charset="0"/>
              </a:rPr>
              <a:t>Systems</a:t>
            </a:r>
            <a:r>
              <a:rPr lang="fr-FR" sz="2800" b="1" i="1" dirty="0">
                <a:latin typeface="Arial" panose="020B0604020202020204" pitchFamily="34" charset="0"/>
                <a:cs typeface="Arial" panose="020B0604020202020204" pitchFamily="34" charset="0"/>
              </a:rPr>
              <a:t>) </a:t>
            </a:r>
            <a:r>
              <a:rPr lang="fr-FR" sz="2800" dirty="0">
                <a:latin typeface="Arial" panose="020B0604020202020204" pitchFamily="34" charset="0"/>
                <a:cs typeface="Arial" panose="020B0604020202020204" pitchFamily="34" charset="0"/>
              </a:rPr>
              <a:t>qui bloquent activement les attaques. </a:t>
            </a:r>
            <a:endParaRPr lang="en-US" sz="2800"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AE5C359-3BF9-6D3D-E638-16238BE4F96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FDCCB2F-BF89-2443-C2C5-10414B37B8A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E014C48-4AF1-78F3-E34C-AB28BC3CE281}"/>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Contexte</a:t>
            </a:r>
            <a:r>
              <a:rPr lang="en-US" sz="2600" b="1" dirty="0">
                <a:solidFill>
                  <a:srgbClr val="161616"/>
                </a:solidFill>
                <a:latin typeface="Arial"/>
              </a:rPr>
              <a:t> et </a:t>
            </a:r>
            <a:r>
              <a:rPr lang="en-US" sz="2600" b="1" dirty="0" err="1">
                <a:solidFill>
                  <a:srgbClr val="161616"/>
                </a:solidFill>
                <a:latin typeface="Arial"/>
              </a:rPr>
              <a:t>Enjeux</a:t>
            </a:r>
            <a:endParaRPr lang="en-US" sz="2600" b="1" dirty="0">
              <a:solidFill>
                <a:srgbClr val="161616"/>
              </a:solidFill>
              <a:latin typeface="Arial"/>
            </a:endParaRPr>
          </a:p>
        </p:txBody>
      </p:sp>
      <p:sp>
        <p:nvSpPr>
          <p:cNvPr id="8" name="Rectangle 7">
            <a:extLst>
              <a:ext uri="{FF2B5EF4-FFF2-40B4-BE49-F238E27FC236}">
                <a16:creationId xmlns:a16="http://schemas.microsoft.com/office/drawing/2014/main" id="{94029528-883D-7C9C-DF26-21A8E741D3FD}"/>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Fonctionnement</a:t>
            </a:r>
            <a:endParaRPr lang="en-US" sz="2800" b="1" dirty="0">
              <a:solidFill>
                <a:srgbClr val="161616"/>
              </a:solidFill>
              <a:latin typeface="Arial"/>
            </a:endParaRPr>
          </a:p>
        </p:txBody>
      </p:sp>
      <p:pic>
        <p:nvPicPr>
          <p:cNvPr id="5" name="Image 4" descr="Une image contenant texte, carte de visite, dessin humoristique&#10;&#10;Le contenu généré par l’IA peut être incorrect.">
            <a:extLst>
              <a:ext uri="{FF2B5EF4-FFF2-40B4-BE49-F238E27FC236}">
                <a16:creationId xmlns:a16="http://schemas.microsoft.com/office/drawing/2014/main" id="{A0C25207-A5EB-70DA-0F63-24051717F278}"/>
              </a:ext>
            </a:extLst>
          </p:cNvPr>
          <p:cNvPicPr>
            <a:picLocks noChangeAspect="1"/>
          </p:cNvPicPr>
          <p:nvPr/>
        </p:nvPicPr>
        <p:blipFill>
          <a:blip r:embed="rId4"/>
          <a:stretch>
            <a:fillRect/>
          </a:stretch>
        </p:blipFill>
        <p:spPr>
          <a:xfrm>
            <a:off x="1186033" y="1797408"/>
            <a:ext cx="7831769" cy="4963156"/>
          </a:xfrm>
          <a:prstGeom prst="rect">
            <a:avLst/>
          </a:prstGeom>
        </p:spPr>
      </p:pic>
    </p:spTree>
    <p:extLst>
      <p:ext uri="{BB962C8B-B14F-4D97-AF65-F5344CB8AC3E}">
        <p14:creationId xmlns:p14="http://schemas.microsoft.com/office/powerpoint/2010/main" val="366688328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DD9E420-8771-E8B0-AE0D-9DEB30845B4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A56569E-A49C-1154-8953-7EAE3E17CC3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5F5E10E-12D8-B416-801D-0C6E4C058AE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Contexte</a:t>
            </a:r>
            <a:r>
              <a:rPr lang="en-US" sz="2600" b="1" dirty="0">
                <a:solidFill>
                  <a:srgbClr val="161616"/>
                </a:solidFill>
                <a:latin typeface="Arial"/>
              </a:rPr>
              <a:t> et </a:t>
            </a:r>
            <a:r>
              <a:rPr lang="en-US" sz="2600" b="1" dirty="0" err="1">
                <a:solidFill>
                  <a:srgbClr val="161616"/>
                </a:solidFill>
                <a:latin typeface="Arial"/>
              </a:rPr>
              <a:t>Enjeux</a:t>
            </a:r>
            <a:endParaRPr lang="en-US" sz="2600" b="1" dirty="0">
              <a:solidFill>
                <a:srgbClr val="161616"/>
              </a:solidFill>
              <a:latin typeface="Arial"/>
            </a:endParaRPr>
          </a:p>
        </p:txBody>
      </p:sp>
      <p:sp>
        <p:nvSpPr>
          <p:cNvPr id="8" name="Rectangle 7">
            <a:extLst>
              <a:ext uri="{FF2B5EF4-FFF2-40B4-BE49-F238E27FC236}">
                <a16:creationId xmlns:a16="http://schemas.microsoft.com/office/drawing/2014/main" id="{766D15A3-00AD-211E-81AA-AE5C768DEB9A}"/>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Types </a:t>
            </a:r>
            <a:r>
              <a:rPr lang="en-US" sz="2800" b="1" dirty="0" err="1">
                <a:solidFill>
                  <a:srgbClr val="161616"/>
                </a:solidFill>
                <a:latin typeface="Arial"/>
              </a:rPr>
              <a:t>d’IDS</a:t>
            </a:r>
            <a:endParaRPr lang="en-US" sz="2800" b="1" dirty="0">
              <a:solidFill>
                <a:srgbClr val="161616"/>
              </a:solidFill>
              <a:latin typeface="Arial"/>
            </a:endParaRPr>
          </a:p>
        </p:txBody>
      </p:sp>
      <p:pic>
        <p:nvPicPr>
          <p:cNvPr id="6" name="Image 5" descr="Une image contenant texte, Police, diagramme, logo&#10;&#10;Le contenu généré par l’IA peut être incorrect.">
            <a:extLst>
              <a:ext uri="{FF2B5EF4-FFF2-40B4-BE49-F238E27FC236}">
                <a16:creationId xmlns:a16="http://schemas.microsoft.com/office/drawing/2014/main" id="{592FC6C0-EF3B-FE0D-A2EA-849FA22097C4}"/>
              </a:ext>
            </a:extLst>
          </p:cNvPr>
          <p:cNvPicPr>
            <a:picLocks noChangeAspect="1"/>
          </p:cNvPicPr>
          <p:nvPr/>
        </p:nvPicPr>
        <p:blipFill>
          <a:blip r:embed="rId4"/>
          <a:stretch>
            <a:fillRect/>
          </a:stretch>
        </p:blipFill>
        <p:spPr>
          <a:xfrm>
            <a:off x="675748" y="2293495"/>
            <a:ext cx="9341904" cy="3567659"/>
          </a:xfrm>
          <a:prstGeom prst="rect">
            <a:avLst/>
          </a:prstGeom>
        </p:spPr>
      </p:pic>
    </p:spTree>
    <p:extLst>
      <p:ext uri="{BB962C8B-B14F-4D97-AF65-F5344CB8AC3E}">
        <p14:creationId xmlns:p14="http://schemas.microsoft.com/office/powerpoint/2010/main" val="6298965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7FFC06A-27DF-88D9-850F-9B2DA6EB119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0E6C67C-3CFF-8AED-A27D-EBA529F3EE3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B4C5254-F929-B0CD-F656-A9C00D3AFB2F}"/>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Contexte</a:t>
            </a:r>
            <a:r>
              <a:rPr lang="en-US" sz="2600" b="1" dirty="0">
                <a:solidFill>
                  <a:srgbClr val="161616"/>
                </a:solidFill>
                <a:latin typeface="Arial"/>
              </a:rPr>
              <a:t> et </a:t>
            </a:r>
            <a:r>
              <a:rPr lang="en-US" sz="2600" b="1" dirty="0" err="1">
                <a:solidFill>
                  <a:srgbClr val="161616"/>
                </a:solidFill>
                <a:latin typeface="Arial"/>
              </a:rPr>
              <a:t>Enjeux</a:t>
            </a:r>
            <a:endParaRPr lang="en-US" sz="2600" b="1" dirty="0">
              <a:solidFill>
                <a:srgbClr val="161616"/>
              </a:solidFill>
              <a:latin typeface="Arial"/>
            </a:endParaRPr>
          </a:p>
        </p:txBody>
      </p:sp>
      <p:sp>
        <p:nvSpPr>
          <p:cNvPr id="8" name="Rectangle 7">
            <a:extLst>
              <a:ext uri="{FF2B5EF4-FFF2-40B4-BE49-F238E27FC236}">
                <a16:creationId xmlns:a16="http://schemas.microsoft.com/office/drawing/2014/main" id="{1B67783C-51BB-EADF-E434-17DC8E9204DA}"/>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IDS vs IPS</a:t>
            </a:r>
          </a:p>
        </p:txBody>
      </p:sp>
      <p:pic>
        <p:nvPicPr>
          <p:cNvPr id="5" name="Image 4" descr="Une image contenant diagramme, capture d’écran, texte, conception&#10;&#10;Le contenu généré par l’IA peut être incorrect.">
            <a:extLst>
              <a:ext uri="{FF2B5EF4-FFF2-40B4-BE49-F238E27FC236}">
                <a16:creationId xmlns:a16="http://schemas.microsoft.com/office/drawing/2014/main" id="{5C9C3010-84D8-0445-5E70-ED03229D0B21}"/>
              </a:ext>
            </a:extLst>
          </p:cNvPr>
          <p:cNvPicPr>
            <a:picLocks noChangeAspect="1"/>
          </p:cNvPicPr>
          <p:nvPr/>
        </p:nvPicPr>
        <p:blipFill>
          <a:blip r:embed="rId4"/>
          <a:stretch>
            <a:fillRect/>
          </a:stretch>
        </p:blipFill>
        <p:spPr>
          <a:xfrm>
            <a:off x="630013" y="2136546"/>
            <a:ext cx="9023653" cy="4142934"/>
          </a:xfrm>
          <a:prstGeom prst="rect">
            <a:avLst/>
          </a:prstGeom>
        </p:spPr>
      </p:pic>
    </p:spTree>
    <p:extLst>
      <p:ext uri="{BB962C8B-B14F-4D97-AF65-F5344CB8AC3E}">
        <p14:creationId xmlns:p14="http://schemas.microsoft.com/office/powerpoint/2010/main" val="36285977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ACADE47-A22C-DCB2-CF30-E9104738CD9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BC028CD-2782-E07A-EB49-35DBC520DD4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A062DEEB-31B6-3A98-7ABF-9625B918F06F}"/>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Contexte</a:t>
            </a:r>
            <a:r>
              <a:rPr lang="en-US" sz="2600" b="1" dirty="0">
                <a:solidFill>
                  <a:srgbClr val="161616"/>
                </a:solidFill>
                <a:latin typeface="Arial"/>
              </a:rPr>
              <a:t> et </a:t>
            </a:r>
            <a:r>
              <a:rPr lang="en-US" sz="2600" b="1" dirty="0" err="1">
                <a:solidFill>
                  <a:srgbClr val="161616"/>
                </a:solidFill>
                <a:latin typeface="Arial"/>
              </a:rPr>
              <a:t>Enjeux</a:t>
            </a:r>
            <a:endParaRPr lang="en-US" sz="2600" b="1" dirty="0">
              <a:solidFill>
                <a:srgbClr val="161616"/>
              </a:solidFill>
              <a:latin typeface="Arial"/>
            </a:endParaRPr>
          </a:p>
        </p:txBody>
      </p:sp>
      <p:sp>
        <p:nvSpPr>
          <p:cNvPr id="8" name="Rectangle 7">
            <a:extLst>
              <a:ext uri="{FF2B5EF4-FFF2-40B4-BE49-F238E27FC236}">
                <a16:creationId xmlns:a16="http://schemas.microsoft.com/office/drawing/2014/main" id="{0BDE44EF-AAF5-1A43-DF05-DFF252B68080}"/>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Méthodes</a:t>
            </a:r>
            <a:r>
              <a:rPr lang="en-US" sz="2800" b="1" dirty="0">
                <a:solidFill>
                  <a:srgbClr val="161616"/>
                </a:solidFill>
                <a:latin typeface="Arial"/>
              </a:rPr>
              <a:t> de </a:t>
            </a:r>
            <a:r>
              <a:rPr lang="en-US" sz="2800" b="1" dirty="0" err="1">
                <a:solidFill>
                  <a:srgbClr val="161616"/>
                </a:solidFill>
                <a:latin typeface="Arial"/>
              </a:rPr>
              <a:t>détection</a:t>
            </a:r>
            <a:endParaRPr lang="en-US" sz="2800" b="1" dirty="0">
              <a:solidFill>
                <a:srgbClr val="161616"/>
              </a:solidFill>
              <a:latin typeface="Arial"/>
            </a:endParaRPr>
          </a:p>
        </p:txBody>
      </p:sp>
      <p:pic>
        <p:nvPicPr>
          <p:cNvPr id="9" name="Image 8" descr="Une image contenant Police, diagramme, conception&#10;&#10;Le contenu généré par l’IA peut être incorrect.">
            <a:extLst>
              <a:ext uri="{FF2B5EF4-FFF2-40B4-BE49-F238E27FC236}">
                <a16:creationId xmlns:a16="http://schemas.microsoft.com/office/drawing/2014/main" id="{27F059BA-1C82-9A37-93E0-9AC00E4C445F}"/>
              </a:ext>
            </a:extLst>
          </p:cNvPr>
          <p:cNvPicPr>
            <a:picLocks noChangeAspect="1"/>
          </p:cNvPicPr>
          <p:nvPr/>
        </p:nvPicPr>
        <p:blipFill>
          <a:blip r:embed="rId4"/>
          <a:stretch>
            <a:fillRect/>
          </a:stretch>
        </p:blipFill>
        <p:spPr>
          <a:xfrm>
            <a:off x="762317" y="2507981"/>
            <a:ext cx="8876358" cy="2633645"/>
          </a:xfrm>
          <a:prstGeom prst="rect">
            <a:avLst/>
          </a:prstGeom>
        </p:spPr>
      </p:pic>
    </p:spTree>
    <p:extLst>
      <p:ext uri="{BB962C8B-B14F-4D97-AF65-F5344CB8AC3E}">
        <p14:creationId xmlns:p14="http://schemas.microsoft.com/office/powerpoint/2010/main" val="3533325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6190</TotalTime>
  <Words>5136</Words>
  <Application>Microsoft Office PowerPoint</Application>
  <PresentationFormat>Personnalisé</PresentationFormat>
  <Paragraphs>394</Paragraphs>
  <Slides>40</Slides>
  <Notes>38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40</vt:i4>
      </vt:variant>
    </vt:vector>
  </HeadingPairs>
  <TitlesOfParts>
    <vt:vector size="49" baseType="lpstr">
      <vt:lpstr>Amiri</vt:lpstr>
      <vt:lpstr>Arial</vt:lpstr>
      <vt:lpstr>Arial Black</vt:lpstr>
      <vt:lpstr>Calibri</vt:lpstr>
      <vt:lpstr>Cambria Math</vt:lpstr>
      <vt:lpstr>Google Sans</vt:lpstr>
      <vt:lpstr>system-ui</vt:lpstr>
      <vt:lpstr>ui-monospace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DMI00-Intro-FSS2024.pptx</dc:title>
  <dc:subject/>
  <dc:creator>Christian Bizer</dc:creator>
  <cp:keywords/>
  <cp:lastModifiedBy>Otis Ange MOAMPANDJ</cp:lastModifiedBy>
  <cp:revision>118</cp:revision>
  <dcterms:modified xsi:type="dcterms:W3CDTF">2026-01-22T08:19:10Z</dcterms:modified>
</cp:coreProperties>
</file>