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318" r:id="rId3"/>
    <p:sldId id="271" r:id="rId4"/>
    <p:sldId id="258" r:id="rId5"/>
    <p:sldId id="268" r:id="rId6"/>
    <p:sldId id="277" r:id="rId7"/>
    <p:sldId id="293" r:id="rId8"/>
    <p:sldId id="256" r:id="rId9"/>
    <p:sldId id="297" r:id="rId10"/>
    <p:sldId id="272" r:id="rId11"/>
    <p:sldId id="298" r:id="rId12"/>
    <p:sldId id="265" r:id="rId13"/>
    <p:sldId id="296" r:id="rId14"/>
    <p:sldId id="284" r:id="rId15"/>
    <p:sldId id="274" r:id="rId16"/>
    <p:sldId id="285" r:id="rId17"/>
    <p:sldId id="299" r:id="rId18"/>
    <p:sldId id="269" r:id="rId19"/>
    <p:sldId id="300" r:id="rId20"/>
    <p:sldId id="266" r:id="rId21"/>
    <p:sldId id="302" r:id="rId22"/>
    <p:sldId id="303" r:id="rId23"/>
    <p:sldId id="304" r:id="rId24"/>
    <p:sldId id="305" r:id="rId25"/>
    <p:sldId id="287" r:id="rId26"/>
    <p:sldId id="306" r:id="rId27"/>
    <p:sldId id="309" r:id="rId28"/>
    <p:sldId id="312" r:id="rId29"/>
    <p:sldId id="313" r:id="rId30"/>
    <p:sldId id="314" r:id="rId31"/>
    <p:sldId id="316" r:id="rId32"/>
    <p:sldId id="310" r:id="rId33"/>
    <p:sldId id="311" r:id="rId34"/>
    <p:sldId id="278"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663989-DAB0-4556-BB88-59190C3DC2A8}" type="datetimeFigureOut">
              <a:rPr lang="en-US" smtClean="0"/>
              <a:t>1/19/2026</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631FC-C012-4D31-AA14-9A7D6A7D134C}" type="slidenum">
              <a:rPr lang="en-US" smtClean="0"/>
              <a:t>‹N°›</a:t>
            </a:fld>
            <a:endParaRPr lang="en-US"/>
          </a:p>
        </p:txBody>
      </p:sp>
    </p:spTree>
    <p:extLst>
      <p:ext uri="{BB962C8B-B14F-4D97-AF65-F5344CB8AC3E}">
        <p14:creationId xmlns:p14="http://schemas.microsoft.com/office/powerpoint/2010/main" val="3778764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b-formation.fr/formations/strategie-et-management-informatique/conduire-le-changement-dans-un-projet-si"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onday.com/blog/fr/dev/developpement-produit/"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blog-gestion-de-projet.com/transformation-agile-leviers-resistance/" TargetMode="External"/><Relationship Id="rId4" Type="http://schemas.openxmlformats.org/officeDocument/2006/relationships/hyperlink" Target="https://www.hbrfrance.fr/chroniques-experts/2014/10/4413-conduite-du-changement-halte-au-pret-a-penser-cultivons-notre-jardin/"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Bonne après-midi  a tous !</a:t>
            </a:r>
          </a:p>
          <a:p>
            <a:r>
              <a:rPr lang="fr-FR" dirty="0"/>
              <a:t>BIENVENU  A LA SORTIE DES PERSONNELS DE LA GARDE PRESIDENTIELLE EN FORMATION AU PROJET HELIOS, SUPERVISE PAR LE CHEF SUIVI PROJET HELIOS. </a:t>
            </a:r>
          </a:p>
        </p:txBody>
      </p:sp>
      <p:sp>
        <p:nvSpPr>
          <p:cNvPr id="4" name="Slide Number Placeholder 3"/>
          <p:cNvSpPr>
            <a:spLocks noGrp="1"/>
          </p:cNvSpPr>
          <p:nvPr>
            <p:ph type="sldNum" sz="quarter" idx="5"/>
          </p:nvPr>
        </p:nvSpPr>
        <p:spPr/>
        <p:txBody>
          <a:bodyPr/>
          <a:lstStyle/>
          <a:p>
            <a:fld id="{10E48AA8-EF43-42B0-A0C1-324A2C06DBF8}" type="slidenum">
              <a:rPr lang="fr-FR" smtClean="0"/>
              <a:t>1</a:t>
            </a:fld>
            <a:endParaRPr lang="fr-FR"/>
          </a:p>
        </p:txBody>
      </p:sp>
    </p:spTree>
    <p:extLst>
      <p:ext uri="{BB962C8B-B14F-4D97-AF65-F5344CB8AC3E}">
        <p14:creationId xmlns:p14="http://schemas.microsoft.com/office/powerpoint/2010/main" val="2943344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dirty="0"/>
              <a:t>La mise en place du changement, dans une structure/système peut être difficile à effectuer pour différentes raisons. Ici certains facteurs  perturbent la conduite du changement de manière générale. </a:t>
            </a:r>
          </a:p>
          <a:p>
            <a:pPr lvl="1"/>
            <a:r>
              <a:rPr lang="fr-FR" dirty="0" err="1"/>
              <a:t>Ies</a:t>
            </a:r>
            <a:r>
              <a:rPr lang="fr-FR" dirty="0"/>
              <a:t> résistances aux changement font partir intégrante du processus du changement</a:t>
            </a:r>
          </a:p>
          <a:p>
            <a:pPr lvl="1"/>
            <a:r>
              <a:rPr lang="fr-FR" dirty="0"/>
              <a:t>La résistance au changement est une composante centrale et qui est régulièrement retrouvée dans la conduite du changement, celle-ci est liée au facteur humain. Les sources de cette résistance sont variées et peuvent freiner ou compromettre un projet. Elle doit donc être comprise et gérée pour mener à bien le changement en entreprise. </a:t>
            </a:r>
          </a:p>
          <a:p>
            <a:pPr lvl="1"/>
            <a:r>
              <a:rPr lang="fr-FR" dirty="0"/>
              <a:t>La résistance se matérialise de différentes manières et son apparition résulte le plus souvent de facteurs sous-jacents comme l'illustre la figure.</a:t>
            </a:r>
          </a:p>
          <a:p>
            <a:pPr lvl="1"/>
            <a:r>
              <a:rPr lang="fr-FR" dirty="0"/>
              <a:t>Des facteurs importants de résistance au changement:</a:t>
            </a:r>
          </a:p>
          <a:p>
            <a:pPr marL="628650" lvl="1" indent="-171450">
              <a:buFontTx/>
              <a:buChar char="-"/>
            </a:pPr>
            <a:r>
              <a:rPr lang="fr-FR" dirty="0"/>
              <a:t>Ancienneté et l’expérience des employés: sont souvent moins enclins à changer. Des affirmations telles que : "On a toujours fait comme ça" ou "Cela marche très bien comme ça" traduisent généralement le fait que les individus ne sont pas sensibilisés aux changements et qu’ils veulent conserver leurs habitudes de travail (sans quitter leur zone de confort)</a:t>
            </a:r>
          </a:p>
          <a:p>
            <a:pPr marL="628650" lvl="1" indent="-171450">
              <a:buFontTx/>
              <a:buChar char="-"/>
            </a:pPr>
            <a:r>
              <a:rPr lang="fr-FR" dirty="0"/>
              <a:t>Selon la nature du changement, la résistance des individus est aussi plus importante. Plus le changement est important (restructuration, refondation…) et rapide, plus les risques de résistance seront élevés  Par exemple, la mise en place d'un nouvel enregistrement qualité sera plus aisée que la mise en place d'un nouveau système traçabilité. En effet, l'implication et les efforts à fournir par les individus ne sont pas les mêmes</a:t>
            </a:r>
          </a:p>
          <a:p>
            <a:pPr marL="628650" lvl="1" indent="-171450">
              <a:buFontTx/>
              <a:buChar char="-"/>
            </a:pPr>
            <a:r>
              <a:rPr lang="fr-FR" dirty="0"/>
              <a:t>Il est à noter que les niveaux de qualification et hiérarchique des individus ont également une influence sur la probabilité à résister. En effet, certaines personnes qualifiées (chefs d'équipe, cadres…) ont plus souvent été sensibilisées et confrontées à des situations de changement. De ce fait, ces personnes appréhendent généralement mieux les projets de changement.</a:t>
            </a:r>
          </a:p>
          <a:p>
            <a:pPr marL="628650" lvl="1" indent="-171450">
              <a:buFontTx/>
              <a:buChar char="-"/>
            </a:pPr>
            <a:r>
              <a:rPr lang="fr-FR" dirty="0"/>
              <a:t>la culture de l'entreprise. Si une entreprise a réalisé très peu de changements au cours de son existence, si elle a utilisé des techniques de management inadaptées ou si elle a peu valorisé le rôle du service qualité, le risque de résistance au changement pourra être plus élevé</a:t>
            </a:r>
          </a:p>
        </p:txBody>
      </p:sp>
      <p:sp>
        <p:nvSpPr>
          <p:cNvPr id="4" name="Espace réservé du numéro de diapositive 3"/>
          <p:cNvSpPr>
            <a:spLocks noGrp="1"/>
          </p:cNvSpPr>
          <p:nvPr>
            <p:ph type="sldNum" sz="quarter" idx="5"/>
          </p:nvPr>
        </p:nvSpPr>
        <p:spPr/>
        <p:txBody>
          <a:bodyPr/>
          <a:lstStyle/>
          <a:p>
            <a:fld id="{030631FC-C012-4D31-AA14-9A7D6A7D134C}" type="slidenum">
              <a:rPr lang="en-US" smtClean="0"/>
              <a:t>15</a:t>
            </a:fld>
            <a:endParaRPr lang="en-US"/>
          </a:p>
        </p:txBody>
      </p:sp>
    </p:spTree>
    <p:extLst>
      <p:ext uri="{BB962C8B-B14F-4D97-AF65-F5344CB8AC3E}">
        <p14:creationId xmlns:p14="http://schemas.microsoft.com/office/powerpoint/2010/main" val="2036714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r>
              <a:rPr lang="fr-FR" dirty="0" err="1"/>
              <a:t>Ies</a:t>
            </a:r>
            <a:r>
              <a:rPr lang="fr-FR" dirty="0"/>
              <a:t> résistances aux changement font partir intégrante du processus du changement</a:t>
            </a:r>
          </a:p>
          <a:p>
            <a:pPr lvl="1"/>
            <a:r>
              <a:rPr lang="fr-FR" dirty="0"/>
              <a:t>La résistance au changement est une composante centrale et qui est régulièrement retrouvée dans la conduite du changement, celle-ci est liée au facteur humain. Les sources de cette résistance sont variées et peuvent freiner ou compromettre un projet. Elle doit donc être comprise et gérée pour mener à bien le changement en entreprise. La résistance au changement peut se matérialiser de différentes manières et son apparition résulte le plus souvent de facteurs sous-jacents comme l'illustre la figure</a:t>
            </a:r>
          </a:p>
          <a:p>
            <a:pPr lvl="1"/>
            <a:r>
              <a:rPr lang="fr-FR" dirty="0"/>
              <a:t>Des facteurs importants de résistance au changement:</a:t>
            </a:r>
          </a:p>
          <a:p>
            <a:pPr marL="628650" lvl="1" indent="-171450">
              <a:buFontTx/>
              <a:buChar char="-"/>
            </a:pPr>
            <a:r>
              <a:rPr lang="fr-FR" dirty="0"/>
              <a:t>Ancienneté et l’expérience des employés: sont souvent moins enclins à changer. Des affirmations telles que : "On a toujours fait comme ça" ou "Cela marche très bien comme ça" traduisent généralement le fait que les individus ne sont pas sensibilisés aux changements et qu’ils veulent conserver leurs habitudes de travail (sans quitter leur zone de confort)</a:t>
            </a:r>
          </a:p>
          <a:p>
            <a:pPr marL="628650" lvl="1" indent="-171450">
              <a:buFontTx/>
              <a:buChar char="-"/>
            </a:pPr>
            <a:r>
              <a:rPr lang="fr-FR" dirty="0"/>
              <a:t>Selon la nature du changement, la résistance des individus est aussi plus importante. Plus le changement est important (restructuration, refondation…) et rapide, plus les risques de résistance seront élevés  Par exemple, la mise en place d'un nouvel enregistrement qualité sera plus aisée que la mise en place d'un nouveau système traçabilité. En effet, l'implication et les efforts à fournir par les individus ne sont pas les mêmes</a:t>
            </a:r>
          </a:p>
          <a:p>
            <a:pPr marL="628650" lvl="1" indent="-171450">
              <a:buFontTx/>
              <a:buChar char="-"/>
            </a:pPr>
            <a:r>
              <a:rPr lang="fr-FR" dirty="0"/>
              <a:t>Il est à noter que les niveaux de qualification et hiérarchique des individus ont également une influence sur la probabilité à résister. En effet, certaines personnes qualifiées (chefs d'équipe, cadres…) ont plus souvent été sensibilisées et confrontées à des situations de changement. De ce fait, ces personnes appréhendent généralement mieux les projets de changement.</a:t>
            </a:r>
          </a:p>
          <a:p>
            <a:pPr marL="628650" lvl="1" indent="-171450">
              <a:buFontTx/>
              <a:buChar char="-"/>
            </a:pPr>
            <a:r>
              <a:rPr lang="fr-FR" dirty="0"/>
              <a:t>la culture de l'entreprise. Si une entreprise a réalisé très peu de changements au cours de son existence, si elle a utilisé des techniques de management inadaptées ou si elle a peu valorisé le rôle du service qualité, le risque de résistance au changement pourra être plus élevé</a:t>
            </a:r>
          </a:p>
        </p:txBody>
      </p:sp>
      <p:sp>
        <p:nvSpPr>
          <p:cNvPr id="4" name="Espace réservé du numéro de diapositive 3"/>
          <p:cNvSpPr>
            <a:spLocks noGrp="1"/>
          </p:cNvSpPr>
          <p:nvPr>
            <p:ph type="sldNum" sz="quarter" idx="5"/>
          </p:nvPr>
        </p:nvSpPr>
        <p:spPr/>
        <p:txBody>
          <a:bodyPr/>
          <a:lstStyle/>
          <a:p>
            <a:fld id="{030631FC-C012-4D31-AA14-9A7D6A7D134C}" type="slidenum">
              <a:rPr lang="en-US" smtClean="0"/>
              <a:t>16</a:t>
            </a:fld>
            <a:endParaRPr lang="en-US"/>
          </a:p>
        </p:txBody>
      </p:sp>
    </p:spTree>
    <p:extLst>
      <p:ext uri="{BB962C8B-B14F-4D97-AF65-F5344CB8AC3E}">
        <p14:creationId xmlns:p14="http://schemas.microsoft.com/office/powerpoint/2010/main" val="3004293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ITIL passe de « Change management » pour ITIL3 à « Change </a:t>
            </a:r>
            <a:r>
              <a:rPr lang="fr-FR" dirty="0" err="1"/>
              <a:t>enablement</a:t>
            </a:r>
            <a:r>
              <a:rPr lang="fr-FR" dirty="0"/>
              <a:t> » pour ITL4 , AVEC pour objectifs maximiser le nombre de </a:t>
            </a:r>
            <a:r>
              <a:rPr lang="fr-FR" dirty="0" err="1"/>
              <a:t>changemnt</a:t>
            </a:r>
            <a:r>
              <a:rPr lang="fr-FR" dirty="0"/>
              <a:t> réussis en évaluant correctement les risques et en gérant le calendrier de changement – on ne cherche plus à « contrôler » ou à freiner (vision </a:t>
            </a:r>
            <a:r>
              <a:rPr lang="fr-FR" dirty="0" err="1"/>
              <a:t>buraucartique</a:t>
            </a:r>
            <a:r>
              <a:rPr lang="fr-FR" dirty="0"/>
              <a:t>), mais à faciliter le flux de changement pour soutenir l’agilité</a:t>
            </a:r>
          </a:p>
          <a:p>
            <a:r>
              <a:rPr lang="fr-FR" dirty="0"/>
              <a:t>ITIL 4  introduit une pratique dédiée « </a:t>
            </a:r>
            <a:r>
              <a:rPr lang="fr-FR" dirty="0" err="1"/>
              <a:t>Organizatonal</a:t>
            </a:r>
            <a:r>
              <a:rPr lang="fr-FR" dirty="0"/>
              <a:t> Change Manager » qui est la gestion du changement organisationnel, focus sur les individus et la culture.</a:t>
            </a:r>
          </a:p>
          <a:p>
            <a:r>
              <a:rPr lang="fr-FR" dirty="0"/>
              <a:t>ITIL reconnait que même si la technologie est prête, le projet échouera si les gens ne changent pas leur comportement</a:t>
            </a:r>
          </a:p>
          <a:p>
            <a:r>
              <a:rPr lang="fr-FR" dirty="0"/>
              <a:t>Les activités clés de la CDC selon ITIL:</a:t>
            </a:r>
          </a:p>
          <a:p>
            <a:r>
              <a:rPr lang="fr-FR" dirty="0" err="1"/>
              <a:t>sPONSORSHIP</a:t>
            </a:r>
            <a:r>
              <a:rPr lang="fr-FR" dirty="0"/>
              <a:t>, les leaders doivent soutenir le changement</a:t>
            </a:r>
          </a:p>
          <a:p>
            <a:r>
              <a:rPr lang="fr-FR" dirty="0"/>
              <a:t>Communication: donner du sens et expliquer les bénéfices</a:t>
            </a:r>
          </a:p>
          <a:p>
            <a:r>
              <a:rPr lang="fr-FR" dirty="0"/>
              <a:t>Formation: donner des compétences nécessaires</a:t>
            </a:r>
          </a:p>
          <a:p>
            <a:r>
              <a:rPr lang="fr-FR" dirty="0"/>
              <a:t>Gestion de résistance: identifier et lever les freins humains</a:t>
            </a:r>
          </a:p>
          <a:p>
            <a:r>
              <a:rPr lang="fr-FR" dirty="0"/>
              <a:t>ITIL active en parallèle les deux leviers, technique (</a:t>
            </a:r>
            <a:r>
              <a:rPr lang="fr-FR" dirty="0" err="1"/>
              <a:t>enablements</a:t>
            </a:r>
            <a:r>
              <a:rPr lang="fr-FR" dirty="0"/>
              <a:t>) pour que le système fonctionne et le levier humain pour que le système soit utilisé</a:t>
            </a:r>
          </a:p>
        </p:txBody>
      </p:sp>
      <p:sp>
        <p:nvSpPr>
          <p:cNvPr id="4" name="Slide Number Placeholder 3"/>
          <p:cNvSpPr>
            <a:spLocks noGrp="1"/>
          </p:cNvSpPr>
          <p:nvPr>
            <p:ph type="sldNum" sz="quarter" idx="5"/>
          </p:nvPr>
        </p:nvSpPr>
        <p:spPr/>
        <p:txBody>
          <a:bodyPr/>
          <a:lstStyle/>
          <a:p>
            <a:fld id="{10E48AA8-EF43-42B0-A0C1-324A2C06DBF8}" type="slidenum">
              <a:rPr lang="fr-FR" smtClean="0"/>
              <a:t>18</a:t>
            </a:fld>
            <a:endParaRPr lang="fr-FR"/>
          </a:p>
        </p:txBody>
      </p:sp>
    </p:spTree>
    <p:extLst>
      <p:ext uri="{BB962C8B-B14F-4D97-AF65-F5344CB8AC3E}">
        <p14:creationId xmlns:p14="http://schemas.microsoft.com/office/powerpoint/2010/main" val="3844470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1D0000"/>
                </a:solidFill>
                <a:effectLst/>
                <a:latin typeface="Raleway" pitchFamily="2" charset="0"/>
              </a:rPr>
              <a:t>Pour </a:t>
            </a:r>
            <a:r>
              <a:rPr lang="fr-FR" b="0" i="0" u="none" strike="noStrike" dirty="0">
                <a:solidFill>
                  <a:srgbClr val="E6233A"/>
                </a:solidFill>
                <a:effectLst/>
                <a:latin typeface="Raleway" pitchFamily="2" charset="0"/>
                <a:hlinkClick r:id="rId3"/>
              </a:rPr>
              <a:t>conduire le changement dans un projet SI,</a:t>
            </a:r>
            <a:r>
              <a:rPr lang="fr-FR" b="0" i="0" dirty="0">
                <a:solidFill>
                  <a:srgbClr val="1D0000"/>
                </a:solidFill>
                <a:effectLst/>
                <a:latin typeface="Raleway" pitchFamily="2" charset="0"/>
              </a:rPr>
              <a:t> il est indispensable de bien structurer son processus, du début à la fin. Pour le mener à son terme, voici les principales étapes de la conduite du changement recommandées.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1D0000"/>
                </a:solidFill>
                <a:effectLst/>
                <a:latin typeface="Raleway" pitchFamily="2" charset="0"/>
              </a:rPr>
              <a:t>L’état de l’art repose sur une synthèse de modèles académiques classiques (Lewin, Kotter) et de méthodologie agile contemporaines (ADKAR, ITIL4)</a:t>
            </a:r>
            <a:endParaRPr lang="en-US" dirty="0"/>
          </a:p>
          <a:p>
            <a:endParaRPr lang="en-US" dirty="0"/>
          </a:p>
        </p:txBody>
      </p:sp>
      <p:sp>
        <p:nvSpPr>
          <p:cNvPr id="4" name="Espace réservé du numéro de diapositive 3"/>
          <p:cNvSpPr>
            <a:spLocks noGrp="1"/>
          </p:cNvSpPr>
          <p:nvPr>
            <p:ph type="sldNum" sz="quarter" idx="5"/>
          </p:nvPr>
        </p:nvSpPr>
        <p:spPr/>
        <p:txBody>
          <a:bodyPr/>
          <a:lstStyle/>
          <a:p>
            <a:fld id="{030631FC-C012-4D31-AA14-9A7D6A7D134C}" type="slidenum">
              <a:rPr lang="en-US" smtClean="0"/>
              <a:t>20</a:t>
            </a:fld>
            <a:endParaRPr lang="en-US"/>
          </a:p>
        </p:txBody>
      </p:sp>
    </p:spTree>
    <p:extLst>
      <p:ext uri="{BB962C8B-B14F-4D97-AF65-F5344CB8AC3E}">
        <p14:creationId xmlns:p14="http://schemas.microsoft.com/office/powerpoint/2010/main" val="3448371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Avant d'agir, il est crucial de comprendre le terrain (le point de départ et la culture de l'organisation).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Létat</a:t>
            </a:r>
            <a:r>
              <a:rPr lang="fr-FR" dirty="0"/>
              <a:t> de l’art insiste sur l’importance de ne pas sauter cette étape stratégique</a:t>
            </a:r>
            <a:endParaRPr lang="en-US" dirty="0"/>
          </a:p>
        </p:txBody>
      </p:sp>
      <p:sp>
        <p:nvSpPr>
          <p:cNvPr id="4" name="Espace réservé du numéro de diapositive 3"/>
          <p:cNvSpPr>
            <a:spLocks noGrp="1"/>
          </p:cNvSpPr>
          <p:nvPr>
            <p:ph type="sldNum" sz="quarter" idx="5"/>
          </p:nvPr>
        </p:nvSpPr>
        <p:spPr/>
        <p:txBody>
          <a:bodyPr/>
          <a:lstStyle/>
          <a:p>
            <a:fld id="{030631FC-C012-4D31-AA14-9A7D6A7D134C}" type="slidenum">
              <a:rPr lang="en-US" smtClean="0"/>
              <a:t>21</a:t>
            </a:fld>
            <a:endParaRPr lang="en-US"/>
          </a:p>
        </p:txBody>
      </p:sp>
    </p:spTree>
    <p:extLst>
      <p:ext uri="{BB962C8B-B14F-4D97-AF65-F5344CB8AC3E}">
        <p14:creationId xmlns:p14="http://schemas.microsoft.com/office/powerpoint/2010/main" val="514925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Ici on définit les leviers qui seront utilisés</a:t>
            </a:r>
          </a:p>
          <a:p>
            <a:r>
              <a:rPr lang="fr-FR" dirty="0"/>
              <a:t>Le model ADKAR est requis pour structurer l’accompagnement </a:t>
            </a:r>
            <a:r>
              <a:rPr lang="fr-FR" dirty="0" err="1"/>
              <a:t>indivuduelle</a:t>
            </a:r>
            <a:endParaRPr lang="fr-FR" dirty="0"/>
          </a:p>
          <a:p>
            <a:r>
              <a:rPr lang="fr-FR" dirty="0"/>
              <a:t>Plan de communication, passer d’une logique d’information descendante à une logique de conversation bilatérale. </a:t>
            </a:r>
          </a:p>
          <a:p>
            <a:r>
              <a:rPr lang="fr-FR" dirty="0"/>
              <a:t>Il est </a:t>
            </a:r>
            <a:r>
              <a:rPr lang="fr-FR" b="1" dirty="0"/>
              <a:t>stratégique, segmenté et interactif</a:t>
            </a:r>
            <a:r>
              <a:rPr lang="fr-FR" dirty="0"/>
              <a:t>. L'objectif est de faire passer les collaborateurs de la simple </a:t>
            </a:r>
            <a:r>
              <a:rPr lang="fr-FR" i="1" dirty="0"/>
              <a:t>information</a:t>
            </a:r>
            <a:r>
              <a:rPr lang="fr-FR" dirty="0"/>
              <a:t> à l'</a:t>
            </a:r>
            <a:r>
              <a:rPr lang="fr-FR" i="1" dirty="0"/>
              <a:t>adhésion</a:t>
            </a:r>
            <a:r>
              <a:rPr lang="fr-FR" dirty="0"/>
              <a:t>.</a:t>
            </a:r>
          </a:p>
          <a:p>
            <a:r>
              <a:rPr lang="fr-FR" dirty="0"/>
              <a:t>'état de l'art en communication organisationnelle suggère qu'un collaborateur doit entendre un message </a:t>
            </a:r>
            <a:r>
              <a:rPr lang="fr-FR" b="1" dirty="0"/>
              <a:t>7 fois</a:t>
            </a:r>
            <a:r>
              <a:rPr lang="fr-FR" dirty="0"/>
              <a:t> sous </a:t>
            </a:r>
            <a:r>
              <a:rPr lang="fr-FR" b="1" dirty="0"/>
              <a:t>3 formes différentes</a:t>
            </a:r>
            <a:r>
              <a:rPr lang="fr-FR" dirty="0"/>
              <a:t> pour l'intégrer pleinement. Ne craignez donc pas la répétition, tant que vous variez le format !</a:t>
            </a:r>
          </a:p>
          <a:p>
            <a:r>
              <a:rPr lang="fr-FR" dirty="0"/>
              <a:t>Plan de formation: définir les compétences pour que les </a:t>
            </a:r>
            <a:r>
              <a:rPr lang="fr-FR" dirty="0" err="1"/>
              <a:t>commaborateurs</a:t>
            </a:r>
            <a:r>
              <a:rPr lang="fr-FR" dirty="0"/>
              <a:t> soient capable de changer</a:t>
            </a:r>
            <a:endParaRPr lang="en-US" dirty="0"/>
          </a:p>
        </p:txBody>
      </p:sp>
      <p:sp>
        <p:nvSpPr>
          <p:cNvPr id="4" name="Espace réservé du numéro de diapositive 3"/>
          <p:cNvSpPr>
            <a:spLocks noGrp="1"/>
          </p:cNvSpPr>
          <p:nvPr>
            <p:ph type="sldNum" sz="quarter" idx="5"/>
          </p:nvPr>
        </p:nvSpPr>
        <p:spPr/>
        <p:txBody>
          <a:bodyPr/>
          <a:lstStyle/>
          <a:p>
            <a:fld id="{030631FC-C012-4D31-AA14-9A7D6A7D134C}" type="slidenum">
              <a:rPr lang="en-US" smtClean="0"/>
              <a:t>22</a:t>
            </a:fld>
            <a:endParaRPr lang="en-US"/>
          </a:p>
        </p:txBody>
      </p:sp>
    </p:spTree>
    <p:extLst>
      <p:ext uri="{BB962C8B-B14F-4D97-AF65-F5344CB8AC3E}">
        <p14:creationId xmlns:p14="http://schemas.microsoft.com/office/powerpoint/2010/main" val="1511578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L’approche ici s’inspire du </a:t>
            </a:r>
            <a:r>
              <a:rPr lang="fr-FR" dirty="0" err="1"/>
              <a:t>modele</a:t>
            </a:r>
            <a:r>
              <a:rPr lang="fr-FR" dirty="0"/>
              <a:t> de John KOTTER</a:t>
            </a:r>
          </a:p>
          <a:p>
            <a:r>
              <a:rPr lang="fr-FR" dirty="0"/>
              <a:t>Les </a:t>
            </a:r>
            <a:r>
              <a:rPr lang="fr-FR" dirty="0" err="1"/>
              <a:t>uick</a:t>
            </a:r>
            <a:r>
              <a:rPr lang="fr-FR" dirty="0"/>
              <a:t> </a:t>
            </a:r>
            <a:r>
              <a:rPr lang="fr-FR" dirty="0" err="1"/>
              <a:t>wins</a:t>
            </a:r>
            <a:r>
              <a:rPr lang="fr-FR" dirty="0"/>
              <a:t> maintiennent la motivation, il faut </a:t>
            </a:r>
            <a:r>
              <a:rPr lang="fr-FR" dirty="0" err="1"/>
              <a:t>montere</a:t>
            </a:r>
            <a:r>
              <a:rPr lang="fr-FR" dirty="0"/>
              <a:t> les </a:t>
            </a:r>
            <a:r>
              <a:rPr lang="fr-FR" dirty="0" err="1"/>
              <a:t>resultats</a:t>
            </a:r>
            <a:r>
              <a:rPr lang="fr-FR" dirty="0"/>
              <a:t> </a:t>
            </a:r>
            <a:r>
              <a:rPr lang="fr-FR" dirty="0" err="1"/>
              <a:t>conrets</a:t>
            </a:r>
            <a:r>
              <a:rPr lang="fr-FR" dirty="0"/>
              <a:t> et </a:t>
            </a:r>
            <a:r>
              <a:rPr lang="fr-FR" dirty="0" err="1"/>
              <a:t>poitifs</a:t>
            </a:r>
            <a:r>
              <a:rPr lang="fr-FR" dirty="0"/>
              <a:t> des la première semaine</a:t>
            </a:r>
          </a:p>
          <a:p>
            <a:r>
              <a:rPr lang="fr-FR" dirty="0"/>
              <a:t>- Soutien individuel: identifier les freins et les traiter immédiatement pour éviter l’</a:t>
            </a:r>
            <a:r>
              <a:rPr lang="fr-FR" dirty="0" err="1"/>
              <a:t>enlissement</a:t>
            </a:r>
            <a:endParaRPr lang="en-US" dirty="0"/>
          </a:p>
        </p:txBody>
      </p:sp>
      <p:sp>
        <p:nvSpPr>
          <p:cNvPr id="4" name="Espace réservé du numéro de diapositive 3"/>
          <p:cNvSpPr>
            <a:spLocks noGrp="1"/>
          </p:cNvSpPr>
          <p:nvPr>
            <p:ph type="sldNum" sz="quarter" idx="5"/>
          </p:nvPr>
        </p:nvSpPr>
        <p:spPr/>
        <p:txBody>
          <a:bodyPr/>
          <a:lstStyle/>
          <a:p>
            <a:fld id="{030631FC-C012-4D31-AA14-9A7D6A7D134C}" type="slidenum">
              <a:rPr lang="en-US" smtClean="0"/>
              <a:t>23</a:t>
            </a:fld>
            <a:endParaRPr lang="en-US"/>
          </a:p>
        </p:txBody>
      </p:sp>
    </p:spTree>
    <p:extLst>
      <p:ext uri="{BB962C8B-B14F-4D97-AF65-F5344CB8AC3E}">
        <p14:creationId xmlns:p14="http://schemas.microsoft.com/office/powerpoint/2010/main" val="1263419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changement n’est terminé que lorsqu’il devient la nouvelle norme</a:t>
            </a:r>
          </a:p>
          <a:p>
            <a:r>
              <a:rPr lang="fr-FR" dirty="0"/>
              <a:t>Une erreur classique est de s'arrêter une fois l'outil lancé. L'état de l'art recommande de stabiliser le changement.</a:t>
            </a:r>
            <a:endParaRPr lang="en-US" dirty="0"/>
          </a:p>
        </p:txBody>
      </p:sp>
      <p:sp>
        <p:nvSpPr>
          <p:cNvPr id="4" name="Espace réservé du numéro de diapositive 3"/>
          <p:cNvSpPr>
            <a:spLocks noGrp="1"/>
          </p:cNvSpPr>
          <p:nvPr>
            <p:ph type="sldNum" sz="quarter" idx="5"/>
          </p:nvPr>
        </p:nvSpPr>
        <p:spPr/>
        <p:txBody>
          <a:bodyPr/>
          <a:lstStyle/>
          <a:p>
            <a:fld id="{030631FC-C012-4D31-AA14-9A7D6A7D134C}" type="slidenum">
              <a:rPr lang="en-US" smtClean="0"/>
              <a:t>24</a:t>
            </a:fld>
            <a:endParaRPr lang="en-US"/>
          </a:p>
        </p:txBody>
      </p:sp>
    </p:spTree>
    <p:extLst>
      <p:ext uri="{BB962C8B-B14F-4D97-AF65-F5344CB8AC3E}">
        <p14:creationId xmlns:p14="http://schemas.microsoft.com/office/powerpoint/2010/main" val="1741062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modèle de </a:t>
            </a:r>
            <a:r>
              <a:rPr lang="fr-FR" dirty="0" err="1"/>
              <a:t>Lippitt-Knoster</a:t>
            </a:r>
            <a:r>
              <a:rPr lang="fr-FR" dirty="0"/>
              <a:t> (ou Modèle </a:t>
            </a:r>
            <a:r>
              <a:rPr lang="fr-FR" dirty="0" err="1"/>
              <a:t>Knoster</a:t>
            </a:r>
            <a:r>
              <a:rPr lang="fr-FR" dirty="0"/>
              <a:t>) est un cadre de gestion du changement qui identifie </a:t>
            </a:r>
            <a:r>
              <a:rPr lang="fr-FR" b="1" dirty="0">
                <a:effectLst/>
              </a:rPr>
              <a:t>6 à 7 composantes clés</a:t>
            </a:r>
            <a:r>
              <a:rPr lang="fr-FR" dirty="0"/>
              <a:t> nécessaires pour qu'un changement organisationnel complexe réussisse, aidant à diagnostiquer les problèmes et à planifier les actions</a:t>
            </a:r>
            <a:r>
              <a:rPr lang="fr-FR" b="0" i="0" dirty="0">
                <a:solidFill>
                  <a:srgbClr val="0A0A0A"/>
                </a:solidFill>
                <a:effectLst/>
                <a:latin typeface="Google Sans"/>
              </a:rPr>
              <a:t> </a:t>
            </a:r>
            <a:endParaRPr lang="fr-FR" dirty="0"/>
          </a:p>
          <a:p>
            <a:r>
              <a:rPr lang="fr-FR" dirty="0"/>
              <a:t>Le schéma repose sur cinq piliers : </a:t>
            </a:r>
            <a:r>
              <a:rPr lang="fr-FR" b="1" dirty="0">
                <a:effectLst/>
              </a:rPr>
              <a:t>Vision</a:t>
            </a:r>
            <a:r>
              <a:rPr lang="fr-FR" dirty="0"/>
              <a:t>, </a:t>
            </a:r>
            <a:r>
              <a:rPr lang="fr-FR" b="1" dirty="0">
                <a:effectLst/>
              </a:rPr>
              <a:t>Compétence</a:t>
            </a:r>
            <a:r>
              <a:rPr lang="fr-FR" dirty="0"/>
              <a:t>, </a:t>
            </a:r>
            <a:r>
              <a:rPr lang="fr-FR" b="1" dirty="0">
                <a:effectLst/>
              </a:rPr>
              <a:t>Motivation</a:t>
            </a:r>
            <a:r>
              <a:rPr lang="fr-FR" dirty="0"/>
              <a:t>, </a:t>
            </a:r>
            <a:r>
              <a:rPr lang="fr-FR" b="1" dirty="0">
                <a:effectLst/>
              </a:rPr>
              <a:t>Moyens</a:t>
            </a:r>
            <a:r>
              <a:rPr lang="fr-FR" dirty="0"/>
              <a:t>, </a:t>
            </a:r>
            <a:r>
              <a:rPr lang="fr-FR" b="1" dirty="0">
                <a:effectLst/>
              </a:rPr>
              <a:t>Gestion</a:t>
            </a:r>
            <a:r>
              <a:rPr lang="fr-FR" dirty="0"/>
              <a:t>. La </a:t>
            </a:r>
            <a:r>
              <a:rPr lang="fr-FR" b="1" dirty="0">
                <a:effectLst/>
              </a:rPr>
              <a:t>communication</a:t>
            </a:r>
            <a:r>
              <a:rPr lang="fr-FR" dirty="0"/>
              <a:t> et le </a:t>
            </a:r>
            <a:r>
              <a:rPr lang="fr-FR" b="1" dirty="0">
                <a:effectLst/>
              </a:rPr>
              <a:t>suivi</a:t>
            </a:r>
            <a:r>
              <a:rPr lang="fr-FR" dirty="0"/>
              <a:t> sont des </a:t>
            </a:r>
            <a:r>
              <a:rPr lang="fr-FR" b="1" dirty="0">
                <a:effectLst/>
              </a:rPr>
              <a:t>leviers transversaux</a:t>
            </a:r>
            <a:r>
              <a:rPr lang="fr-FR" dirty="0"/>
              <a:t> qui </a:t>
            </a:r>
            <a:r>
              <a:rPr lang="fr-FR" b="1" dirty="0">
                <a:effectLst/>
              </a:rPr>
              <a:t>renforcent chacun des cinq piliers</a:t>
            </a:r>
            <a:r>
              <a:rPr lang="fr-FR" dirty="0"/>
              <a:t>.</a:t>
            </a:r>
          </a:p>
          <a:p>
            <a:r>
              <a:rPr lang="fr-FR" b="1" dirty="0">
                <a:effectLst/>
              </a:rPr>
              <a:t>Slide de conclusion : Pourquoi ce schéma est stratégique</a:t>
            </a:r>
          </a:p>
          <a:p>
            <a:r>
              <a:rPr lang="fr-FR" b="1" dirty="0">
                <a:effectLst/>
              </a:rPr>
              <a:t>Titre suggéré :</a:t>
            </a:r>
            <a:r>
              <a:rPr lang="fr-FR" dirty="0">
                <a:effectLst/>
              </a:rPr>
              <a:t> “Un outil simple pour éviter les échecs”</a:t>
            </a:r>
          </a:p>
          <a:p>
            <a:pPr>
              <a:buFont typeface="Arial" panose="020B0604020202020204" pitchFamily="34" charset="0"/>
              <a:buChar char="•"/>
            </a:pPr>
            <a:r>
              <a:rPr lang="fr-FR" dirty="0">
                <a:effectLst/>
              </a:rPr>
              <a:t>Ce schéma est un </a:t>
            </a:r>
            <a:r>
              <a:rPr lang="fr-FR" b="1" dirty="0">
                <a:effectLst/>
              </a:rPr>
              <a:t>outil de diagnostic rapide</a:t>
            </a:r>
            <a:r>
              <a:rPr lang="fr-FR" dirty="0">
                <a:effectLst/>
              </a:rPr>
              <a:t> : il permet d’identifier les failles dans la préparation du changement.</a:t>
            </a:r>
          </a:p>
          <a:p>
            <a:pPr>
              <a:buFont typeface="Arial" panose="020B0604020202020204" pitchFamily="34" charset="0"/>
              <a:buChar char="•"/>
            </a:pPr>
            <a:r>
              <a:rPr lang="fr-FR" dirty="0">
                <a:effectLst/>
              </a:rPr>
              <a:t>Il peut être utilisé en </a:t>
            </a:r>
            <a:r>
              <a:rPr lang="fr-FR" b="1" dirty="0">
                <a:effectLst/>
              </a:rPr>
              <a:t>atelier de cadrage</a:t>
            </a:r>
            <a:r>
              <a:rPr lang="fr-FR" dirty="0">
                <a:effectLst/>
              </a:rPr>
              <a:t> avec les parties prenantes pour </a:t>
            </a:r>
            <a:r>
              <a:rPr lang="fr-FR" dirty="0" err="1">
                <a:effectLst/>
              </a:rPr>
              <a:t>co-construire</a:t>
            </a:r>
            <a:r>
              <a:rPr lang="fr-FR" dirty="0">
                <a:effectLst/>
              </a:rPr>
              <a:t> les plans d’action.</a:t>
            </a:r>
          </a:p>
          <a:p>
            <a:pPr>
              <a:buFont typeface="Arial" panose="020B0604020202020204" pitchFamily="34" charset="0"/>
              <a:buChar char="•"/>
            </a:pPr>
            <a:r>
              <a:rPr lang="fr-FR" dirty="0">
                <a:effectLst/>
              </a:rPr>
              <a:t>Il rappelle que </a:t>
            </a:r>
            <a:r>
              <a:rPr lang="fr-FR" b="1" dirty="0">
                <a:effectLst/>
              </a:rPr>
              <a:t>le changement est un système</a:t>
            </a:r>
            <a:r>
              <a:rPr lang="fr-FR" dirty="0">
                <a:effectLst/>
              </a:rPr>
              <a:t> : si un seul pilier est négligé, l’ensemble peut s’effondrer.</a:t>
            </a:r>
          </a:p>
          <a:p>
            <a:endParaRPr lang="en-US" dirty="0"/>
          </a:p>
        </p:txBody>
      </p:sp>
      <p:sp>
        <p:nvSpPr>
          <p:cNvPr id="4" name="Espace réservé du numéro de diapositive 3"/>
          <p:cNvSpPr>
            <a:spLocks noGrp="1"/>
          </p:cNvSpPr>
          <p:nvPr>
            <p:ph type="sldNum" sz="quarter" idx="5"/>
          </p:nvPr>
        </p:nvSpPr>
        <p:spPr/>
        <p:txBody>
          <a:bodyPr/>
          <a:lstStyle/>
          <a:p>
            <a:fld id="{030631FC-C012-4D31-AA14-9A7D6A7D134C}" type="slidenum">
              <a:rPr lang="en-US" smtClean="0"/>
              <a:t>25</a:t>
            </a:fld>
            <a:endParaRPr lang="en-US"/>
          </a:p>
        </p:txBody>
      </p:sp>
    </p:spTree>
    <p:extLst>
      <p:ext uri="{BB962C8B-B14F-4D97-AF65-F5344CB8AC3E}">
        <p14:creationId xmlns:p14="http://schemas.microsoft.com/office/powerpoint/2010/main" val="1033856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030631FC-C012-4D31-AA14-9A7D6A7D134C}" type="slidenum">
              <a:rPr lang="en-US" smtClean="0"/>
              <a:t>27</a:t>
            </a:fld>
            <a:endParaRPr lang="en-US"/>
          </a:p>
        </p:txBody>
      </p:sp>
    </p:spTree>
    <p:extLst>
      <p:ext uri="{BB962C8B-B14F-4D97-AF65-F5344CB8AC3E}">
        <p14:creationId xmlns:p14="http://schemas.microsoft.com/office/powerpoint/2010/main" val="820398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361EB-FEB7-05F8-FA75-0D40DE63BC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D8B41-5C75-54CC-1F25-F99C87C2F5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1F565E-4824-4264-D4C2-EC6C53FD0544}"/>
              </a:ext>
            </a:extLst>
          </p:cNvPr>
          <p:cNvSpPr>
            <a:spLocks noGrp="1"/>
          </p:cNvSpPr>
          <p:nvPr>
            <p:ph type="body" idx="1"/>
          </p:nvPr>
        </p:nvSpPr>
        <p:spPr/>
        <p:txBody>
          <a:bodyPr/>
          <a:lstStyle/>
          <a:p>
            <a:r>
              <a:rPr lang="fr-FR" dirty="0"/>
              <a:t>Bonne après-midi  a tous !</a:t>
            </a:r>
          </a:p>
          <a:p>
            <a:r>
              <a:rPr lang="fr-FR" dirty="0"/>
              <a:t>BIENVENU  A LA SORTIE DES PERSONNELS DE LA GARDE PRESIDENTIELLE EN FORMATION AU PROJET HELIOS, SUPERVISE PAR LE CHEF SUIVI PROJET HELIOS. </a:t>
            </a:r>
          </a:p>
        </p:txBody>
      </p:sp>
      <p:sp>
        <p:nvSpPr>
          <p:cNvPr id="4" name="Slide Number Placeholder 3">
            <a:extLst>
              <a:ext uri="{FF2B5EF4-FFF2-40B4-BE49-F238E27FC236}">
                <a16:creationId xmlns:a16="http://schemas.microsoft.com/office/drawing/2014/main" id="{21AEADFD-AAB2-6F5C-4377-2B41E21468D1}"/>
              </a:ext>
            </a:extLst>
          </p:cNvPr>
          <p:cNvSpPr>
            <a:spLocks noGrp="1"/>
          </p:cNvSpPr>
          <p:nvPr>
            <p:ph type="sldNum" sz="quarter" idx="5"/>
          </p:nvPr>
        </p:nvSpPr>
        <p:spPr/>
        <p:txBody>
          <a:bodyPr/>
          <a:lstStyle/>
          <a:p>
            <a:fld id="{10E48AA8-EF43-42B0-A0C1-324A2C06DBF8}" type="slidenum">
              <a:rPr lang="fr-FR" smtClean="0"/>
              <a:t>2</a:t>
            </a:fld>
            <a:endParaRPr lang="fr-FR"/>
          </a:p>
        </p:txBody>
      </p:sp>
    </p:spTree>
    <p:extLst>
      <p:ext uri="{BB962C8B-B14F-4D97-AF65-F5344CB8AC3E}">
        <p14:creationId xmlns:p14="http://schemas.microsoft.com/office/powerpoint/2010/main" val="1451976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communication doit être continue, ciblée et bidirectionnelle</a:t>
            </a:r>
            <a:endParaRPr lang="en-US" dirty="0"/>
          </a:p>
        </p:txBody>
      </p:sp>
      <p:sp>
        <p:nvSpPr>
          <p:cNvPr id="4" name="Espace réservé du numéro de diapositive 3"/>
          <p:cNvSpPr>
            <a:spLocks noGrp="1"/>
          </p:cNvSpPr>
          <p:nvPr>
            <p:ph type="sldNum" sz="quarter" idx="5"/>
          </p:nvPr>
        </p:nvSpPr>
        <p:spPr/>
        <p:txBody>
          <a:bodyPr/>
          <a:lstStyle/>
          <a:p>
            <a:fld id="{030631FC-C012-4D31-AA14-9A7D6A7D134C}" type="slidenum">
              <a:rPr lang="en-US" smtClean="0"/>
              <a:t>28</a:t>
            </a:fld>
            <a:endParaRPr lang="en-US"/>
          </a:p>
        </p:txBody>
      </p:sp>
    </p:spTree>
    <p:extLst>
      <p:ext uri="{BB962C8B-B14F-4D97-AF65-F5344CB8AC3E}">
        <p14:creationId xmlns:p14="http://schemas.microsoft.com/office/powerpoint/2010/main" val="1093567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communication doit être continue, ciblée et bidirectionnelle</a:t>
            </a:r>
            <a:endParaRPr lang="en-US" dirty="0"/>
          </a:p>
        </p:txBody>
      </p:sp>
      <p:sp>
        <p:nvSpPr>
          <p:cNvPr id="4" name="Espace réservé du numéro de diapositive 3"/>
          <p:cNvSpPr>
            <a:spLocks noGrp="1"/>
          </p:cNvSpPr>
          <p:nvPr>
            <p:ph type="sldNum" sz="quarter" idx="5"/>
          </p:nvPr>
        </p:nvSpPr>
        <p:spPr/>
        <p:txBody>
          <a:bodyPr/>
          <a:lstStyle/>
          <a:p>
            <a:fld id="{030631FC-C012-4D31-AA14-9A7D6A7D134C}" type="slidenum">
              <a:rPr lang="en-US" smtClean="0"/>
              <a:t>29</a:t>
            </a:fld>
            <a:endParaRPr lang="en-US"/>
          </a:p>
        </p:txBody>
      </p:sp>
    </p:spTree>
    <p:extLst>
      <p:ext uri="{BB962C8B-B14F-4D97-AF65-F5344CB8AC3E}">
        <p14:creationId xmlns:p14="http://schemas.microsoft.com/office/powerpoint/2010/main" val="1482753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résistance est accompagnée en lieu et place de la combattre</a:t>
            </a:r>
            <a:endParaRPr lang="en-US" dirty="0"/>
          </a:p>
        </p:txBody>
      </p:sp>
      <p:sp>
        <p:nvSpPr>
          <p:cNvPr id="4" name="Espace réservé du numéro de diapositive 3"/>
          <p:cNvSpPr>
            <a:spLocks noGrp="1"/>
          </p:cNvSpPr>
          <p:nvPr>
            <p:ph type="sldNum" sz="quarter" idx="5"/>
          </p:nvPr>
        </p:nvSpPr>
        <p:spPr/>
        <p:txBody>
          <a:bodyPr/>
          <a:lstStyle/>
          <a:p>
            <a:fld id="{030631FC-C012-4D31-AA14-9A7D6A7D134C}" type="slidenum">
              <a:rPr lang="en-US" smtClean="0"/>
              <a:t>30</a:t>
            </a:fld>
            <a:endParaRPr lang="en-US"/>
          </a:p>
        </p:txBody>
      </p:sp>
    </p:spTree>
    <p:extLst>
      <p:ext uri="{BB962C8B-B14F-4D97-AF65-F5344CB8AC3E}">
        <p14:creationId xmlns:p14="http://schemas.microsoft.com/office/powerpoint/2010/main" val="307180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résistance est accompagnée en lieu et place de la combattre</a:t>
            </a:r>
            <a:endParaRPr lang="en-US" dirty="0"/>
          </a:p>
        </p:txBody>
      </p:sp>
      <p:sp>
        <p:nvSpPr>
          <p:cNvPr id="4" name="Espace réservé du numéro de diapositive 3"/>
          <p:cNvSpPr>
            <a:spLocks noGrp="1"/>
          </p:cNvSpPr>
          <p:nvPr>
            <p:ph type="sldNum" sz="quarter" idx="5"/>
          </p:nvPr>
        </p:nvSpPr>
        <p:spPr/>
        <p:txBody>
          <a:bodyPr/>
          <a:lstStyle/>
          <a:p>
            <a:fld id="{030631FC-C012-4D31-AA14-9A7D6A7D134C}" type="slidenum">
              <a:rPr lang="en-US" smtClean="0"/>
              <a:t>31</a:t>
            </a:fld>
            <a:endParaRPr lang="en-US"/>
          </a:p>
        </p:txBody>
      </p:sp>
    </p:spTree>
    <p:extLst>
      <p:ext uri="{BB962C8B-B14F-4D97-AF65-F5344CB8AC3E}">
        <p14:creationId xmlns:p14="http://schemas.microsoft.com/office/powerpoint/2010/main" val="434014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0C1115"/>
                </a:solidFill>
                <a:effectLst/>
                <a:latin typeface="Palatino Linotype" panose="02040502050505030304" pitchFamily="18" charset="0"/>
              </a:rPr>
              <a:t>Selon le Project Management Institute (PMI), une partie prenante est "Un individu, un groupe ou une organisation qui peut affecter, être affecté ou se percevoir comme étant affecté par une décision, une activité ou un résultat d'un projet". </a:t>
            </a:r>
          </a:p>
          <a:p>
            <a:r>
              <a:rPr lang="fr-FR" dirty="0"/>
              <a:t>La conduite du changement est aujourd’hui une démarche collective, outillée et pilotée, où la combinaison des acteurs (sponsor, managers, collaborateurs) et des outils (diagnostic, communication, accompagnement, mesure) constitue le principal levier de réussite des transformations organisationnelles.</a:t>
            </a:r>
            <a:endParaRPr lang="en-US" dirty="0"/>
          </a:p>
        </p:txBody>
      </p:sp>
      <p:sp>
        <p:nvSpPr>
          <p:cNvPr id="4" name="Espace réservé du numéro de diapositive 3"/>
          <p:cNvSpPr>
            <a:spLocks noGrp="1"/>
          </p:cNvSpPr>
          <p:nvPr>
            <p:ph type="sldNum" sz="quarter" idx="5"/>
          </p:nvPr>
        </p:nvSpPr>
        <p:spPr/>
        <p:txBody>
          <a:bodyPr/>
          <a:lstStyle/>
          <a:p>
            <a:fld id="{030631FC-C012-4D31-AA14-9A7D6A7D134C}" type="slidenum">
              <a:rPr lang="en-US" smtClean="0"/>
              <a:t>32</a:t>
            </a:fld>
            <a:endParaRPr lang="en-US"/>
          </a:p>
        </p:txBody>
      </p:sp>
    </p:spTree>
    <p:extLst>
      <p:ext uri="{BB962C8B-B14F-4D97-AF65-F5344CB8AC3E}">
        <p14:creationId xmlns:p14="http://schemas.microsoft.com/office/powerpoint/2010/main" val="1333209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030631FC-C012-4D31-AA14-9A7D6A7D134C}" type="slidenum">
              <a:rPr lang="en-US" smtClean="0"/>
              <a:t>33</a:t>
            </a:fld>
            <a:endParaRPr lang="en-US"/>
          </a:p>
        </p:txBody>
      </p:sp>
    </p:spTree>
    <p:extLst>
      <p:ext uri="{BB962C8B-B14F-4D97-AF65-F5344CB8AC3E}">
        <p14:creationId xmlns:p14="http://schemas.microsoft.com/office/powerpoint/2010/main" val="184351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Elle recentre immédiatement la CDC sur </a:t>
            </a:r>
            <a:r>
              <a:rPr lang="fr-FR" b="1" dirty="0"/>
              <a:t>l’humain</a:t>
            </a:r>
            <a:r>
              <a:rPr lang="fr-FR" dirty="0"/>
              <a:t>,</a:t>
            </a:r>
          </a:p>
          <a:p>
            <a:r>
              <a:rPr lang="fr-FR" dirty="0"/>
              <a:t>Elle montre que le changement ne se décrète pas, il </a:t>
            </a:r>
            <a:r>
              <a:rPr lang="fr-FR" b="1" dirty="0"/>
              <a:t>s’approprie</a:t>
            </a:r>
            <a:r>
              <a:rPr lang="fr-FR" dirty="0"/>
              <a:t>.</a:t>
            </a:r>
          </a:p>
          <a:p>
            <a:endParaRPr lang="fr-FR" dirty="0"/>
          </a:p>
          <a:p>
            <a:endParaRPr lang="fr-FR" dirty="0"/>
          </a:p>
        </p:txBody>
      </p:sp>
      <p:sp>
        <p:nvSpPr>
          <p:cNvPr id="4" name="Slide Number Placeholder 3"/>
          <p:cNvSpPr>
            <a:spLocks noGrp="1"/>
          </p:cNvSpPr>
          <p:nvPr>
            <p:ph type="sldNum" sz="quarter" idx="5"/>
          </p:nvPr>
        </p:nvSpPr>
        <p:spPr/>
        <p:txBody>
          <a:bodyPr/>
          <a:lstStyle/>
          <a:p>
            <a:fld id="{10E48AA8-EF43-42B0-A0C1-324A2C06DBF8}" type="slidenum">
              <a:rPr lang="fr-FR" smtClean="0"/>
              <a:t>3</a:t>
            </a:fld>
            <a:endParaRPr lang="fr-FR"/>
          </a:p>
        </p:txBody>
      </p:sp>
    </p:spTree>
    <p:extLst>
      <p:ext uri="{BB962C8B-B14F-4D97-AF65-F5344CB8AC3E}">
        <p14:creationId xmlns:p14="http://schemas.microsoft.com/office/powerpoint/2010/main" val="310507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EST important de comprendre le changement ne se </a:t>
            </a:r>
            <a:r>
              <a:rPr lang="fr-FR" dirty="0" err="1"/>
              <a:t>décrete</a:t>
            </a:r>
            <a:r>
              <a:rPr lang="fr-FR" dirty="0"/>
              <a:t> pas , il se pilote</a:t>
            </a:r>
            <a:endParaRPr lang="en-US" dirty="0"/>
          </a:p>
        </p:txBody>
      </p:sp>
      <p:sp>
        <p:nvSpPr>
          <p:cNvPr id="4" name="Espace réservé du numéro de diapositive 3"/>
          <p:cNvSpPr>
            <a:spLocks noGrp="1"/>
          </p:cNvSpPr>
          <p:nvPr>
            <p:ph type="sldNum" sz="quarter" idx="5"/>
          </p:nvPr>
        </p:nvSpPr>
        <p:spPr/>
        <p:txBody>
          <a:bodyPr/>
          <a:lstStyle/>
          <a:p>
            <a:fld id="{030631FC-C012-4D31-AA14-9A7D6A7D134C}" type="slidenum">
              <a:rPr lang="en-US" smtClean="0"/>
              <a:t>4</a:t>
            </a:fld>
            <a:endParaRPr lang="en-US"/>
          </a:p>
        </p:txBody>
      </p:sp>
    </p:spTree>
    <p:extLst>
      <p:ext uri="{BB962C8B-B14F-4D97-AF65-F5344CB8AC3E}">
        <p14:creationId xmlns:p14="http://schemas.microsoft.com/office/powerpoint/2010/main" val="3348193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Au sein d'une entreprise, le changement peut être défini comme le passage souhaité ou non, d'une organisation existante vers une autre dans une optique globale d'amélioration. Cela correspond plus généralement à une évolution réalisée par l'entreprise pour assurer sa pérennité, améliorer ses performances et atteindre ses objectifs. </a:t>
            </a:r>
            <a:endParaRPr lang="fr-FR" sz="1200" b="1" dirty="0">
              <a:solidFill>
                <a:srgbClr val="0C1115"/>
              </a:solidFill>
              <a:latin typeface="system-ui"/>
            </a:endParaRPr>
          </a:p>
          <a:p>
            <a:pPr algn="l"/>
            <a:r>
              <a:rPr lang="fr-FR" b="0" i="0" dirty="0">
                <a:solidFill>
                  <a:srgbClr val="002C52"/>
                </a:solidFill>
                <a:effectLst/>
                <a:latin typeface="Manrope"/>
              </a:rPr>
              <a:t>La conduite du changement est essentielle dans le contexte actuel où les entreprises doivent constamment s’adapter aux évolutions technologiques, aux nouvelles stratégies, aux marchés changeants et à d’autres facteurs externes. Elle permet de faciliter la transition en fournissant un cadre méthodologique et une approche systématique pour gérer le processus de changement. NOTRE SCOPE EST DEFINI DANS UN SI</a:t>
            </a:r>
          </a:p>
          <a:p>
            <a:pPr algn="l"/>
            <a:r>
              <a:rPr lang="fr-FR" b="0" i="0" dirty="0">
                <a:solidFill>
                  <a:srgbClr val="002C52"/>
                </a:solidFill>
                <a:effectLst/>
                <a:latin typeface="Manrope"/>
              </a:rPr>
              <a:t>La conduite du changement vient accompagner les transformations en tout genre que pourraient subir l’entreprise. Pour être plus précis, si l’entreprise entreprend des modifications organisationnelles, stratégiques ou fait évoluer ses méthodes de travail, la conduite du changement va soutenir ces modifications pour les faire adopter et comprendre par l’ensemble des collaborateurs.</a:t>
            </a:r>
          </a:p>
          <a:p>
            <a:r>
              <a:rPr lang="fr-FR" b="0" i="0" dirty="0">
                <a:solidFill>
                  <a:srgbClr val="002C52"/>
                </a:solidFill>
                <a:effectLst/>
                <a:latin typeface="Manrope"/>
              </a:rPr>
              <a:t>La conduite du changement, tout comme l’ensemble des techniques tournées vers l’innovation, peuvent avoir beaucoup d’objectifs, certes pas tous identiques suivant les organisations et les changements prévus. Nous avons cependant pu lister 4 objectifs communs :</a:t>
            </a:r>
            <a:endParaRPr lang="en-US" dirty="0"/>
          </a:p>
        </p:txBody>
      </p:sp>
      <p:sp>
        <p:nvSpPr>
          <p:cNvPr id="4" name="Espace réservé du numéro de diapositive 3"/>
          <p:cNvSpPr>
            <a:spLocks noGrp="1"/>
          </p:cNvSpPr>
          <p:nvPr>
            <p:ph type="sldNum" sz="quarter" idx="5"/>
          </p:nvPr>
        </p:nvSpPr>
        <p:spPr/>
        <p:txBody>
          <a:bodyPr/>
          <a:lstStyle/>
          <a:p>
            <a:fld id="{030631FC-C012-4D31-AA14-9A7D6A7D134C}" type="slidenum">
              <a:rPr lang="en-US" smtClean="0"/>
              <a:t>8</a:t>
            </a:fld>
            <a:endParaRPr lang="en-US"/>
          </a:p>
        </p:txBody>
      </p:sp>
    </p:spTree>
    <p:extLst>
      <p:ext uri="{BB962C8B-B14F-4D97-AF65-F5344CB8AC3E}">
        <p14:creationId xmlns:p14="http://schemas.microsoft.com/office/powerpoint/2010/main" val="1659569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pPr>
            <a:r>
              <a:rPr lang="fr-FR" sz="1800" dirty="0">
                <a:solidFill>
                  <a:srgbClr val="000000"/>
                </a:solidFill>
                <a:effectLst/>
                <a:latin typeface="Poppins" panose="00000500000000000000" pitchFamily="2" charset="0"/>
                <a:ea typeface="Times New Roman" panose="02020603050405020304" pitchFamily="18" charset="0"/>
              </a:rPr>
              <a:t>Pensez à tous les changements potentiels auxquels une entreprise peut être confrontée : ralentissement économique, évolution de la demande des consommateurs, transformation digitale, </a:t>
            </a:r>
            <a:r>
              <a:rPr lang="fr-FR" sz="1800" u="sng" dirty="0">
                <a:solidFill>
                  <a:srgbClr val="007BFF"/>
                </a:solidFill>
                <a:effectLst/>
                <a:latin typeface="Poppins" panose="00000500000000000000" pitchFamily="2" charset="0"/>
                <a:ea typeface="Times New Roman" panose="02020603050405020304" pitchFamily="18" charset="0"/>
                <a:hlinkClick r:id="rId3"/>
              </a:rPr>
              <a:t>développement de nouveaux produits</a:t>
            </a:r>
            <a:r>
              <a:rPr lang="fr-FR" sz="1800" dirty="0">
                <a:solidFill>
                  <a:srgbClr val="000000"/>
                </a:solidFill>
                <a:effectLst/>
                <a:latin typeface="Poppins" panose="00000500000000000000" pitchFamily="2" charset="0"/>
                <a:ea typeface="Times New Roman" panose="02020603050405020304" pitchFamily="18" charset="0"/>
              </a:rPr>
              <a:t>, modification de la culture organisationnelle ou transition vers une méthodologie Agile. La liste est sans fin.</a:t>
            </a:r>
            <a:endParaRPr lang="en-US" sz="1800" dirty="0">
              <a:effectLst/>
              <a:latin typeface="Times New Roman" panose="02020603050405020304" pitchFamily="18" charset="0"/>
              <a:ea typeface="Times New Roman" panose="02020603050405020304" pitchFamily="18" charset="0"/>
            </a:endParaRPr>
          </a:p>
          <a:p>
            <a:pPr marL="0" marR="0">
              <a:spcBef>
                <a:spcPts val="0"/>
              </a:spcBef>
            </a:pPr>
            <a:r>
              <a:rPr lang="fr-FR" sz="1800" dirty="0">
                <a:solidFill>
                  <a:srgbClr val="000000"/>
                </a:solidFill>
                <a:effectLst/>
                <a:latin typeface="Poppins" panose="00000500000000000000" pitchFamily="2" charset="0"/>
                <a:ea typeface="Times New Roman" panose="02020603050405020304" pitchFamily="18" charset="0"/>
              </a:rPr>
              <a:t>Et pourtant, malgré tous les changements auxquels les entreprises sont régulièrement confrontées, une étude montre que seulement</a:t>
            </a:r>
            <a:r>
              <a:rPr lang="fr-FR" sz="1800" u="sng" dirty="0">
                <a:solidFill>
                  <a:srgbClr val="007BFF"/>
                </a:solidFill>
                <a:effectLst/>
                <a:latin typeface="Poppins" panose="00000500000000000000" pitchFamily="2" charset="0"/>
                <a:ea typeface="Times New Roman" panose="02020603050405020304" pitchFamily="18" charset="0"/>
                <a:hlinkClick r:id="rId4"/>
              </a:rPr>
              <a:t> 30 %</a:t>
            </a:r>
            <a:r>
              <a:rPr lang="fr-FR" sz="1800" dirty="0">
                <a:solidFill>
                  <a:srgbClr val="000000"/>
                </a:solidFill>
                <a:effectLst/>
                <a:latin typeface="Poppins" panose="00000500000000000000" pitchFamily="2" charset="0"/>
                <a:ea typeface="Times New Roman" panose="02020603050405020304" pitchFamily="18" charset="0"/>
              </a:rPr>
              <a:t> des initiatives de changement d’une entreprise sont clairement couronnées de succès.</a:t>
            </a:r>
            <a:endParaRPr lang="en-US" sz="1800" dirty="0">
              <a:effectLst/>
              <a:latin typeface="Times New Roman" panose="02020603050405020304" pitchFamily="18" charset="0"/>
              <a:ea typeface="Times New Roman" panose="02020603050405020304" pitchFamily="18" charset="0"/>
            </a:endParaRPr>
          </a:p>
          <a:p>
            <a:pPr marL="0" marR="0">
              <a:spcBef>
                <a:spcPts val="0"/>
              </a:spcBef>
            </a:pPr>
            <a:r>
              <a:rPr lang="fr-FR" sz="1800" dirty="0">
                <a:solidFill>
                  <a:srgbClr val="000000"/>
                </a:solidFill>
                <a:effectLst/>
                <a:latin typeface="Poppins" panose="00000500000000000000" pitchFamily="2" charset="0"/>
                <a:ea typeface="Times New Roman" panose="02020603050405020304" pitchFamily="18" charset="0"/>
              </a:rPr>
              <a:t>Pourquoi ? Parce que, modifier les rouages complexes d’une organisation au cours d’une transformation d’envergure peut rapidement devenir chaotique.</a:t>
            </a:r>
            <a:endParaRPr lang="en-US" sz="1800" dirty="0">
              <a:effectLst/>
              <a:latin typeface="Times New Roman" panose="02020603050405020304" pitchFamily="18" charset="0"/>
              <a:ea typeface="Times New Roman" panose="02020603050405020304" pitchFamily="18" charset="0"/>
            </a:endParaRPr>
          </a:p>
          <a:p>
            <a:r>
              <a:rPr lang="fr-FR" sz="1800" dirty="0">
                <a:solidFill>
                  <a:srgbClr val="000000"/>
                </a:solidFill>
                <a:effectLst/>
                <a:latin typeface="Poppins" panose="00000500000000000000" pitchFamily="2" charset="0"/>
                <a:ea typeface="Calibri" panose="020F0502020204030204" pitchFamily="34" charset="0"/>
              </a:rPr>
              <a:t>Or, un processus de conduite du changement permet de décomposer la transition en tâches et en étapes réalisables pour la </a:t>
            </a:r>
            <a:r>
              <a:rPr lang="fr-FR" sz="1800" dirty="0" err="1">
                <a:solidFill>
                  <a:srgbClr val="000000"/>
                </a:solidFill>
                <a:effectLst/>
                <a:latin typeface="Poppins" panose="00000500000000000000" pitchFamily="2" charset="0"/>
                <a:ea typeface="Calibri" panose="020F0502020204030204" pitchFamily="34" charset="0"/>
              </a:rPr>
              <a:t>pérenité</a:t>
            </a:r>
            <a:r>
              <a:rPr lang="fr-FR" sz="1800" dirty="0">
                <a:solidFill>
                  <a:srgbClr val="000000"/>
                </a:solidFill>
                <a:effectLst/>
                <a:latin typeface="Poppins" panose="00000500000000000000" pitchFamily="2" charset="0"/>
                <a:ea typeface="Calibri" panose="020F0502020204030204" pitchFamily="34" charset="0"/>
              </a:rPr>
              <a:t> du projet.</a:t>
            </a:r>
          </a:p>
          <a:p>
            <a:r>
              <a:rPr lang="fr-FR" sz="1200" dirty="0"/>
              <a:t>Sans CDC, 70 % des projets de transformation échouent (selon étude McKinsey), souvent à cause du manque d’appropriation par les équipes.</a:t>
            </a:r>
          </a:p>
          <a:p>
            <a:r>
              <a:rPr lang="fr-FR" dirty="0"/>
              <a:t>Au-delà des chiffres, L’absence de la CDC crée des dégâts structurels</a:t>
            </a:r>
          </a:p>
          <a:p>
            <a:pPr marL="171450" indent="-171450">
              <a:buFontTx/>
              <a:buChar char="-"/>
            </a:pPr>
            <a:r>
              <a:rPr lang="fr-FR" dirty="0"/>
              <a:t>Baisse de la productivité : un changement mal géré entraine une chute de performance prolongée</a:t>
            </a:r>
          </a:p>
          <a:p>
            <a:pPr marL="171450" indent="-171450">
              <a:buFontTx/>
              <a:buChar char="-"/>
            </a:pPr>
            <a:r>
              <a:rPr lang="fr-FR" dirty="0"/>
              <a:t>- fuite des talents </a:t>
            </a:r>
          </a:p>
          <a:p>
            <a:pPr marL="171450" indent="-171450">
              <a:buFontTx/>
              <a:buChar char="-"/>
            </a:pPr>
            <a:r>
              <a:rPr lang="fr-FR" dirty="0"/>
              <a:t>Désengagement: le cout de </a:t>
            </a:r>
            <a:r>
              <a:rPr lang="fr-FR" dirty="0" err="1"/>
              <a:t>désagengement</a:t>
            </a:r>
            <a:r>
              <a:rPr lang="fr-FR" dirty="0"/>
              <a:t> lié à un changement raté est estimé à des milliards en perte de productivité globale</a:t>
            </a:r>
          </a:p>
          <a:p>
            <a:pPr marL="171450" indent="-171450">
              <a:buFontTx/>
              <a:buChar char="-"/>
            </a:pPr>
            <a:r>
              <a:rPr lang="fr-FR" dirty="0"/>
              <a:t>L’idée centrale de la conduite du changement est la réduction le facteur de résistance puisque nous l »être humain a </a:t>
            </a:r>
            <a:r>
              <a:rPr lang="fr-FR" dirty="0" err="1"/>
              <a:t>naturelement</a:t>
            </a:r>
            <a:r>
              <a:rPr lang="fr-FR" dirty="0"/>
              <a:t> tendance à préférer la stabilité</a:t>
            </a:r>
          </a:p>
          <a:p>
            <a:pPr algn="just"/>
            <a:r>
              <a:rPr lang="fr-FR" b="0" i="0" u="none" strike="noStrike" dirty="0">
                <a:solidFill>
                  <a:srgbClr val="0C1115"/>
                </a:solidFill>
                <a:effectLst/>
                <a:latin typeface="Palatino Linotype" panose="02040502050505030304" pitchFamily="18" charset="0"/>
              </a:rPr>
              <a:t>Tout projet de changement doit s’accompagner de mesures pour </a:t>
            </a:r>
            <a:r>
              <a:rPr lang="fr-FR" b="0" i="0" u="none" strike="noStrike" dirty="0">
                <a:solidFill>
                  <a:srgbClr val="2424FF"/>
                </a:solidFill>
                <a:effectLst/>
                <a:latin typeface="Palatino Linotype" panose="02040502050505030304" pitchFamily="18" charset="0"/>
                <a:hlinkClick r:id="rId5"/>
              </a:rPr>
              <a:t>réduire les éventuelles peurs et résistances</a:t>
            </a:r>
            <a:r>
              <a:rPr lang="fr-FR" b="0" i="0" u="none" strike="noStrike" dirty="0">
                <a:solidFill>
                  <a:srgbClr val="0C1115"/>
                </a:solidFill>
                <a:effectLst/>
                <a:latin typeface="Palatino Linotype" panose="02040502050505030304" pitchFamily="18" charset="0"/>
              </a:rPr>
              <a:t> et se concentrer sur les avantages de la nouvelle situation. D'où l'intérêt de la conduite du changement.</a:t>
            </a:r>
          </a:p>
          <a:p>
            <a:pPr algn="just"/>
            <a:r>
              <a:rPr lang="fr-FR" b="0" i="0" u="none" strike="noStrike" dirty="0">
                <a:solidFill>
                  <a:srgbClr val="0C1115"/>
                </a:solidFill>
                <a:effectLst/>
                <a:latin typeface="Palatino Linotype" panose="02040502050505030304" pitchFamily="18" charset="0"/>
              </a:rPr>
              <a:t>La nature humaine a tendance à préférer le statu quo, du coup le changement est souvent un processus complexe et difficile.</a:t>
            </a:r>
          </a:p>
          <a:p>
            <a:pPr marL="171450" indent="-171450">
              <a:buFontTx/>
              <a:buChar char="-"/>
            </a:pPr>
            <a:endParaRPr lang="fr-FR" dirty="0"/>
          </a:p>
          <a:p>
            <a:pPr marL="171450" indent="-171450">
              <a:buFontTx/>
              <a:buChar char="-"/>
            </a:pPr>
            <a:r>
              <a:rPr lang="fr-FR" dirty="0"/>
              <a:t>Faire de la </a:t>
            </a:r>
            <a:r>
              <a:rPr lang="fr-FR" dirty="0" err="1"/>
              <a:t>Cdc</a:t>
            </a:r>
            <a:r>
              <a:rPr lang="fr-FR" dirty="0"/>
              <a:t> CE N’est PAS ËTRE GENTIL AVEC LES </a:t>
            </a:r>
            <a:r>
              <a:rPr lang="fr-FR" dirty="0" err="1"/>
              <a:t>EMPLOYés</a:t>
            </a:r>
            <a:r>
              <a:rPr lang="fr-FR" dirty="0"/>
              <a:t>, c’est s’assurer que l’argent investi dans la technologie ou la stratégie ne finisse pas à la poubelle faute d’utilisateurs convaincus</a:t>
            </a:r>
          </a:p>
        </p:txBody>
      </p:sp>
      <p:sp>
        <p:nvSpPr>
          <p:cNvPr id="4" name="Slide Number Placeholder 3"/>
          <p:cNvSpPr>
            <a:spLocks noGrp="1"/>
          </p:cNvSpPr>
          <p:nvPr>
            <p:ph type="sldNum" sz="quarter" idx="5"/>
          </p:nvPr>
        </p:nvSpPr>
        <p:spPr/>
        <p:txBody>
          <a:bodyPr/>
          <a:lstStyle/>
          <a:p>
            <a:fld id="{10E48AA8-EF43-42B0-A0C1-324A2C06DBF8}" type="slidenum">
              <a:rPr lang="fr-FR" smtClean="0"/>
              <a:t>10</a:t>
            </a:fld>
            <a:endParaRPr lang="fr-FR"/>
          </a:p>
        </p:txBody>
      </p:sp>
    </p:spTree>
    <p:extLst>
      <p:ext uri="{BB962C8B-B14F-4D97-AF65-F5344CB8AC3E}">
        <p14:creationId xmlns:p14="http://schemas.microsoft.com/office/powerpoint/2010/main" val="2227178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0" i="0" dirty="0">
                <a:solidFill>
                  <a:srgbClr val="0C1115"/>
                </a:solidFill>
                <a:effectLst/>
                <a:latin typeface="Palatino Linotype" panose="02040502050505030304" pitchFamily="18" charset="0"/>
              </a:rPr>
              <a:t>Quelle que soit la performance technique ou l'avancé technologique qu'apporte un projet, si les utilisateurs n'adhèrent pas au changement, le projet échoue inévitablement</a:t>
            </a:r>
            <a:endParaRPr lang="en-US" dirty="0"/>
          </a:p>
          <a:p>
            <a:r>
              <a:rPr lang="fr-FR" dirty="0"/>
              <a:t>La réussite dépend principalement des individus impactés.</a:t>
            </a:r>
          </a:p>
          <a:p>
            <a:r>
              <a:rPr lang="fr-FR" dirty="0"/>
              <a:t>Il faut gérer leurs émotions, leurs peurs, leurs attentes (voir la courbe de Kübler-Ross).</a:t>
            </a:r>
          </a:p>
          <a:p>
            <a:r>
              <a:rPr lang="fr-FR" dirty="0"/>
              <a:t>Accompagner l’adhésion et réduire le stress lié à la perte de repères.</a:t>
            </a:r>
          </a:p>
          <a:p>
            <a:endParaRPr lang="en-US" dirty="0"/>
          </a:p>
        </p:txBody>
      </p:sp>
      <p:sp>
        <p:nvSpPr>
          <p:cNvPr id="4" name="Espace réservé du numéro de diapositive 3"/>
          <p:cNvSpPr>
            <a:spLocks noGrp="1"/>
          </p:cNvSpPr>
          <p:nvPr>
            <p:ph type="sldNum" sz="quarter" idx="5"/>
          </p:nvPr>
        </p:nvSpPr>
        <p:spPr/>
        <p:txBody>
          <a:bodyPr/>
          <a:lstStyle/>
          <a:p>
            <a:fld id="{030631FC-C012-4D31-AA14-9A7D6A7D134C}" type="slidenum">
              <a:rPr lang="en-US" smtClean="0"/>
              <a:t>12</a:t>
            </a:fld>
            <a:endParaRPr lang="en-US"/>
          </a:p>
        </p:txBody>
      </p:sp>
    </p:spTree>
    <p:extLst>
      <p:ext uri="{BB962C8B-B14F-4D97-AF65-F5344CB8AC3E}">
        <p14:creationId xmlns:p14="http://schemas.microsoft.com/office/powerpoint/2010/main" val="379958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premier constat que l'on peut dresser sur le changement est que celui-ci fait peur. En effet, les individus peuvent avoir certaines appréhensions à l'annonce d'un changement, ce qui peut provoquer du stress, des angoisses ou de la colère [6] [7]. Un individu qui perd ses repères essaie de se rattacher à des choses qu'il connaît. Il est amené à se poser différentes questions, parmi lesquelles : Vais-je être à la hauteur ? Vais-je savoir m'adapter ? Est-ce que mon poste est en danger ? Vais-je être un frein pour les autres ? Est-ce qu'il est utile de changer ? Qu'est-ce que cela pourrait m'apporter ? Dois-je réellement m'investir ?</a:t>
            </a:r>
          </a:p>
          <a:p>
            <a:r>
              <a:rPr lang="fr-FR" dirty="0"/>
              <a:t>Cette perception du changement peut être modélisée par une courbe, aussi appelée courbe de Kubler-Ross [12] [13], sur laquelle l'individu traverse plusieurs phases successives </a:t>
            </a:r>
            <a:endParaRPr lang="en-US" b="1" dirty="0"/>
          </a:p>
        </p:txBody>
      </p:sp>
      <p:sp>
        <p:nvSpPr>
          <p:cNvPr id="4" name="Espace réservé du numéro de diapositive 3"/>
          <p:cNvSpPr>
            <a:spLocks noGrp="1"/>
          </p:cNvSpPr>
          <p:nvPr>
            <p:ph type="sldNum" sz="quarter" idx="5"/>
          </p:nvPr>
        </p:nvSpPr>
        <p:spPr/>
        <p:txBody>
          <a:bodyPr/>
          <a:lstStyle/>
          <a:p>
            <a:fld id="{030631FC-C012-4D31-AA14-9A7D6A7D134C}" type="slidenum">
              <a:rPr lang="en-US" smtClean="0"/>
              <a:t>13</a:t>
            </a:fld>
            <a:endParaRPr lang="en-US"/>
          </a:p>
        </p:txBody>
      </p:sp>
    </p:spTree>
    <p:extLst>
      <p:ext uri="{BB962C8B-B14F-4D97-AF65-F5344CB8AC3E}">
        <p14:creationId xmlns:p14="http://schemas.microsoft.com/office/powerpoint/2010/main" val="1118805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Déni : Cette phase se produit lors de l'annonce du changement. L'individu n'est pas préparé et refuse d'accepter la réalité, c’est-à-dire qu'un changement va se produire. </a:t>
            </a:r>
          </a:p>
          <a:p>
            <a:r>
              <a:rPr lang="fr-FR" dirty="0"/>
              <a:t>La Colère : Une fois sorti de la phase de déni, l'individu manifeste souvent sa colère (souvent associée à la peur de l'inconnu). Il argumente, fait preuve de mauvaise volonté, voir même menace. C'est au cours de cette phase qu'à lieu la résistance au changement. Déni Colère Marchandage Découragement Résignation/choix Acceptation Intégration Figure 4 : Courbe de Kubler-Ross Temps 4 Le Marchandage : L'individu marchande pour être moins touché par le changement ou pour qu'il ait moins à s'investir. Il peut aussi exiger des contreparties pour s'impliquer. Le Découragement : L'individu prend conscience que le changement est inévitable et qu'il n'y a plus de possibilité de retour en arrière. Il n'y a plus de motivation et d'énergie pour résister ou pour marchander. La Résignation / le Choix : C'est la phase charnière pour l'individu, c'est à ce moment qu'il décide s'il va faire partie ou non du changement, il choisit d'y prendre part ou non. L'Acceptation : Le changement est finalement accepté et l'individu renonce à l'ancienne situation. La motivation augmente et il commence à voir l'avenir. L'Intégration : L'individu prend conscience de l'utilité du changement et voit la finalité de celui-ci. Son implication, ses performances tendent à s'améliorer et il regarde vers l'avenir. La mise en situation ci-dessous va permettre d'illustrer les phases successives décrites précédemment. Cette mise en situation est la suivante : Une entreprise cherche à mettre en place un nouveau logiciel de gestion de ses fournisseurs :</a:t>
            </a:r>
            <a:endParaRPr lang="en-US" dirty="0"/>
          </a:p>
        </p:txBody>
      </p:sp>
      <p:sp>
        <p:nvSpPr>
          <p:cNvPr id="4" name="Espace réservé du numéro de diapositive 3"/>
          <p:cNvSpPr>
            <a:spLocks noGrp="1"/>
          </p:cNvSpPr>
          <p:nvPr>
            <p:ph type="sldNum" sz="quarter" idx="5"/>
          </p:nvPr>
        </p:nvSpPr>
        <p:spPr/>
        <p:txBody>
          <a:bodyPr/>
          <a:lstStyle/>
          <a:p>
            <a:fld id="{030631FC-C012-4D31-AA14-9A7D6A7D134C}" type="slidenum">
              <a:rPr lang="en-US" smtClean="0"/>
              <a:t>14</a:t>
            </a:fld>
            <a:endParaRPr lang="en-US"/>
          </a:p>
        </p:txBody>
      </p:sp>
    </p:spTree>
    <p:extLst>
      <p:ext uri="{BB962C8B-B14F-4D97-AF65-F5344CB8AC3E}">
        <p14:creationId xmlns:p14="http://schemas.microsoft.com/office/powerpoint/2010/main" val="526007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5E64ED-DB4B-4937-8FD7-FF44EA148B6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8C1FE4FA-5FEF-4BF4-B74C-7BB2916D26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31B0944F-058E-4733-8672-D59E54F3E274}"/>
              </a:ext>
            </a:extLst>
          </p:cNvPr>
          <p:cNvSpPr>
            <a:spLocks noGrp="1"/>
          </p:cNvSpPr>
          <p:nvPr>
            <p:ph type="dt" sz="half" idx="10"/>
          </p:nvPr>
        </p:nvSpPr>
        <p:spPr/>
        <p:txBody>
          <a:bodyPr/>
          <a:lstStyle/>
          <a:p>
            <a:fld id="{DEAD5D67-B029-4E69-9678-E0DD0DF746D6}" type="datetimeFigureOut">
              <a:rPr lang="en-US" smtClean="0"/>
              <a:t>1/19/2026</a:t>
            </a:fld>
            <a:endParaRPr lang="en-US"/>
          </a:p>
        </p:txBody>
      </p:sp>
      <p:sp>
        <p:nvSpPr>
          <p:cNvPr id="5" name="Espace réservé du pied de page 4">
            <a:extLst>
              <a:ext uri="{FF2B5EF4-FFF2-40B4-BE49-F238E27FC236}">
                <a16:creationId xmlns:a16="http://schemas.microsoft.com/office/drawing/2014/main" id="{C12ACDD8-E245-4705-ABD1-4C4DFA0D92DA}"/>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E83C8A9A-2D55-44D4-8062-858CBF470418}"/>
              </a:ext>
            </a:extLst>
          </p:cNvPr>
          <p:cNvSpPr>
            <a:spLocks noGrp="1"/>
          </p:cNvSpPr>
          <p:nvPr>
            <p:ph type="sldNum" sz="quarter" idx="12"/>
          </p:nvPr>
        </p:nvSpPr>
        <p:spPr/>
        <p:txBody>
          <a:bodyPr/>
          <a:lstStyle/>
          <a:p>
            <a:fld id="{818C62C8-88CC-46A0-A2C4-74640F61B157}" type="slidenum">
              <a:rPr lang="en-US" smtClean="0"/>
              <a:t>‹N°›</a:t>
            </a:fld>
            <a:endParaRPr lang="en-US"/>
          </a:p>
        </p:txBody>
      </p:sp>
    </p:spTree>
    <p:extLst>
      <p:ext uri="{BB962C8B-B14F-4D97-AF65-F5344CB8AC3E}">
        <p14:creationId xmlns:p14="http://schemas.microsoft.com/office/powerpoint/2010/main" val="3164555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F6C430-A809-42A3-9379-5A9B77B8B6EC}"/>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A84E3D51-3F80-401D-8BC8-04D79B8542F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3116C7E0-D5EE-4947-910C-57971E30763C}"/>
              </a:ext>
            </a:extLst>
          </p:cNvPr>
          <p:cNvSpPr>
            <a:spLocks noGrp="1"/>
          </p:cNvSpPr>
          <p:nvPr>
            <p:ph type="dt" sz="half" idx="10"/>
          </p:nvPr>
        </p:nvSpPr>
        <p:spPr/>
        <p:txBody>
          <a:bodyPr/>
          <a:lstStyle/>
          <a:p>
            <a:fld id="{DEAD5D67-B029-4E69-9678-E0DD0DF746D6}" type="datetimeFigureOut">
              <a:rPr lang="en-US" smtClean="0"/>
              <a:t>1/19/2026</a:t>
            </a:fld>
            <a:endParaRPr lang="en-US"/>
          </a:p>
        </p:txBody>
      </p:sp>
      <p:sp>
        <p:nvSpPr>
          <p:cNvPr id="5" name="Espace réservé du pied de page 4">
            <a:extLst>
              <a:ext uri="{FF2B5EF4-FFF2-40B4-BE49-F238E27FC236}">
                <a16:creationId xmlns:a16="http://schemas.microsoft.com/office/drawing/2014/main" id="{619F5F49-8978-40DD-8A1E-286C5B21126F}"/>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E3033A24-A3F1-49FF-9D3C-0DE24D26DCC1}"/>
              </a:ext>
            </a:extLst>
          </p:cNvPr>
          <p:cNvSpPr>
            <a:spLocks noGrp="1"/>
          </p:cNvSpPr>
          <p:nvPr>
            <p:ph type="sldNum" sz="quarter" idx="12"/>
          </p:nvPr>
        </p:nvSpPr>
        <p:spPr/>
        <p:txBody>
          <a:bodyPr/>
          <a:lstStyle/>
          <a:p>
            <a:fld id="{818C62C8-88CC-46A0-A2C4-74640F61B157}" type="slidenum">
              <a:rPr lang="en-US" smtClean="0"/>
              <a:t>‹N°›</a:t>
            </a:fld>
            <a:endParaRPr lang="en-US"/>
          </a:p>
        </p:txBody>
      </p:sp>
    </p:spTree>
    <p:extLst>
      <p:ext uri="{BB962C8B-B14F-4D97-AF65-F5344CB8AC3E}">
        <p14:creationId xmlns:p14="http://schemas.microsoft.com/office/powerpoint/2010/main" val="4024444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936C526-75FE-4F51-8C73-415622088D81}"/>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55D9B4BE-75B7-43FF-8E67-0397763B0E4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1F2B3C0E-9443-486F-BCF9-9797777ACBAE}"/>
              </a:ext>
            </a:extLst>
          </p:cNvPr>
          <p:cNvSpPr>
            <a:spLocks noGrp="1"/>
          </p:cNvSpPr>
          <p:nvPr>
            <p:ph type="dt" sz="half" idx="10"/>
          </p:nvPr>
        </p:nvSpPr>
        <p:spPr/>
        <p:txBody>
          <a:bodyPr/>
          <a:lstStyle/>
          <a:p>
            <a:fld id="{DEAD5D67-B029-4E69-9678-E0DD0DF746D6}" type="datetimeFigureOut">
              <a:rPr lang="en-US" smtClean="0"/>
              <a:t>1/19/2026</a:t>
            </a:fld>
            <a:endParaRPr lang="en-US"/>
          </a:p>
        </p:txBody>
      </p:sp>
      <p:sp>
        <p:nvSpPr>
          <p:cNvPr id="5" name="Espace réservé du pied de page 4">
            <a:extLst>
              <a:ext uri="{FF2B5EF4-FFF2-40B4-BE49-F238E27FC236}">
                <a16:creationId xmlns:a16="http://schemas.microsoft.com/office/drawing/2014/main" id="{C4DBB515-3641-4155-896F-0DC74D5A405C}"/>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B7F0E1B5-13AE-4BCE-AB54-6954F10F91F1}"/>
              </a:ext>
            </a:extLst>
          </p:cNvPr>
          <p:cNvSpPr>
            <a:spLocks noGrp="1"/>
          </p:cNvSpPr>
          <p:nvPr>
            <p:ph type="sldNum" sz="quarter" idx="12"/>
          </p:nvPr>
        </p:nvSpPr>
        <p:spPr/>
        <p:txBody>
          <a:bodyPr/>
          <a:lstStyle/>
          <a:p>
            <a:fld id="{818C62C8-88CC-46A0-A2C4-74640F61B157}" type="slidenum">
              <a:rPr lang="en-US" smtClean="0"/>
              <a:t>‹N°›</a:t>
            </a:fld>
            <a:endParaRPr lang="en-US"/>
          </a:p>
        </p:txBody>
      </p:sp>
    </p:spTree>
    <p:extLst>
      <p:ext uri="{BB962C8B-B14F-4D97-AF65-F5344CB8AC3E}">
        <p14:creationId xmlns:p14="http://schemas.microsoft.com/office/powerpoint/2010/main" val="100454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4E4823-CD5A-44B0-ABA4-6F6E14263127}"/>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2B5B7C81-2801-4680-9D29-6E8D8771D30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C8774BBA-23BA-49C9-89F5-2EDA8DFCB0EB}"/>
              </a:ext>
            </a:extLst>
          </p:cNvPr>
          <p:cNvSpPr>
            <a:spLocks noGrp="1"/>
          </p:cNvSpPr>
          <p:nvPr>
            <p:ph type="dt" sz="half" idx="10"/>
          </p:nvPr>
        </p:nvSpPr>
        <p:spPr/>
        <p:txBody>
          <a:bodyPr/>
          <a:lstStyle/>
          <a:p>
            <a:fld id="{DEAD5D67-B029-4E69-9678-E0DD0DF746D6}" type="datetimeFigureOut">
              <a:rPr lang="en-US" smtClean="0"/>
              <a:t>1/19/2026</a:t>
            </a:fld>
            <a:endParaRPr lang="en-US"/>
          </a:p>
        </p:txBody>
      </p:sp>
      <p:sp>
        <p:nvSpPr>
          <p:cNvPr id="5" name="Espace réservé du pied de page 4">
            <a:extLst>
              <a:ext uri="{FF2B5EF4-FFF2-40B4-BE49-F238E27FC236}">
                <a16:creationId xmlns:a16="http://schemas.microsoft.com/office/drawing/2014/main" id="{2253C928-F1B8-438F-B6DD-F875115E51EC}"/>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497E6827-1949-4CDF-824C-D834DB921E9E}"/>
              </a:ext>
            </a:extLst>
          </p:cNvPr>
          <p:cNvSpPr>
            <a:spLocks noGrp="1"/>
          </p:cNvSpPr>
          <p:nvPr>
            <p:ph type="sldNum" sz="quarter" idx="12"/>
          </p:nvPr>
        </p:nvSpPr>
        <p:spPr/>
        <p:txBody>
          <a:bodyPr/>
          <a:lstStyle/>
          <a:p>
            <a:fld id="{818C62C8-88CC-46A0-A2C4-74640F61B157}" type="slidenum">
              <a:rPr lang="en-US" smtClean="0"/>
              <a:t>‹N°›</a:t>
            </a:fld>
            <a:endParaRPr lang="en-US"/>
          </a:p>
        </p:txBody>
      </p:sp>
    </p:spTree>
    <p:extLst>
      <p:ext uri="{BB962C8B-B14F-4D97-AF65-F5344CB8AC3E}">
        <p14:creationId xmlns:p14="http://schemas.microsoft.com/office/powerpoint/2010/main" val="3939467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9E084-4C7D-4174-A775-D04A95150AA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ADD90DA4-AC8E-4661-9E0B-9CB6552E7D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5E6EBFAB-F805-4F70-B7C8-3C41625975DB}"/>
              </a:ext>
            </a:extLst>
          </p:cNvPr>
          <p:cNvSpPr>
            <a:spLocks noGrp="1"/>
          </p:cNvSpPr>
          <p:nvPr>
            <p:ph type="dt" sz="half" idx="10"/>
          </p:nvPr>
        </p:nvSpPr>
        <p:spPr/>
        <p:txBody>
          <a:bodyPr/>
          <a:lstStyle/>
          <a:p>
            <a:fld id="{DEAD5D67-B029-4E69-9678-E0DD0DF746D6}" type="datetimeFigureOut">
              <a:rPr lang="en-US" smtClean="0"/>
              <a:t>1/19/2026</a:t>
            </a:fld>
            <a:endParaRPr lang="en-US"/>
          </a:p>
        </p:txBody>
      </p:sp>
      <p:sp>
        <p:nvSpPr>
          <p:cNvPr id="5" name="Espace réservé du pied de page 4">
            <a:extLst>
              <a:ext uri="{FF2B5EF4-FFF2-40B4-BE49-F238E27FC236}">
                <a16:creationId xmlns:a16="http://schemas.microsoft.com/office/drawing/2014/main" id="{CFE152A3-8931-4A94-A82A-C307415D1963}"/>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B3FCDA0C-33BF-4B73-9CAA-DCBA50179947}"/>
              </a:ext>
            </a:extLst>
          </p:cNvPr>
          <p:cNvSpPr>
            <a:spLocks noGrp="1"/>
          </p:cNvSpPr>
          <p:nvPr>
            <p:ph type="sldNum" sz="quarter" idx="12"/>
          </p:nvPr>
        </p:nvSpPr>
        <p:spPr/>
        <p:txBody>
          <a:bodyPr/>
          <a:lstStyle/>
          <a:p>
            <a:fld id="{818C62C8-88CC-46A0-A2C4-74640F61B157}" type="slidenum">
              <a:rPr lang="en-US" smtClean="0"/>
              <a:t>‹N°›</a:t>
            </a:fld>
            <a:endParaRPr lang="en-US"/>
          </a:p>
        </p:txBody>
      </p:sp>
    </p:spTree>
    <p:extLst>
      <p:ext uri="{BB962C8B-B14F-4D97-AF65-F5344CB8AC3E}">
        <p14:creationId xmlns:p14="http://schemas.microsoft.com/office/powerpoint/2010/main" val="77691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C9CCFA-0382-4EEA-A002-E5CB7D10617C}"/>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647CC712-8DF4-40C2-953E-7B7BA37EB79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09FFF4C6-AAD9-4176-8212-8F704AC2772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19D3EB55-BD6D-4324-9C70-E97722AFF493}"/>
              </a:ext>
            </a:extLst>
          </p:cNvPr>
          <p:cNvSpPr>
            <a:spLocks noGrp="1"/>
          </p:cNvSpPr>
          <p:nvPr>
            <p:ph type="dt" sz="half" idx="10"/>
          </p:nvPr>
        </p:nvSpPr>
        <p:spPr/>
        <p:txBody>
          <a:bodyPr/>
          <a:lstStyle/>
          <a:p>
            <a:fld id="{DEAD5D67-B029-4E69-9678-E0DD0DF746D6}" type="datetimeFigureOut">
              <a:rPr lang="en-US" smtClean="0"/>
              <a:t>1/19/2026</a:t>
            </a:fld>
            <a:endParaRPr lang="en-US"/>
          </a:p>
        </p:txBody>
      </p:sp>
      <p:sp>
        <p:nvSpPr>
          <p:cNvPr id="6" name="Espace réservé du pied de page 5">
            <a:extLst>
              <a:ext uri="{FF2B5EF4-FFF2-40B4-BE49-F238E27FC236}">
                <a16:creationId xmlns:a16="http://schemas.microsoft.com/office/drawing/2014/main" id="{EFBE0B8B-8B5E-4869-9676-BF4347632BC7}"/>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75355511-75A2-4348-990E-FA3A42FCFAC8}"/>
              </a:ext>
            </a:extLst>
          </p:cNvPr>
          <p:cNvSpPr>
            <a:spLocks noGrp="1"/>
          </p:cNvSpPr>
          <p:nvPr>
            <p:ph type="sldNum" sz="quarter" idx="12"/>
          </p:nvPr>
        </p:nvSpPr>
        <p:spPr/>
        <p:txBody>
          <a:bodyPr/>
          <a:lstStyle/>
          <a:p>
            <a:fld id="{818C62C8-88CC-46A0-A2C4-74640F61B157}" type="slidenum">
              <a:rPr lang="en-US" smtClean="0"/>
              <a:t>‹N°›</a:t>
            </a:fld>
            <a:endParaRPr lang="en-US"/>
          </a:p>
        </p:txBody>
      </p:sp>
    </p:spTree>
    <p:extLst>
      <p:ext uri="{BB962C8B-B14F-4D97-AF65-F5344CB8AC3E}">
        <p14:creationId xmlns:p14="http://schemas.microsoft.com/office/powerpoint/2010/main" val="1433119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C41266-ACBE-4B5B-AA25-CD0F5FB906B0}"/>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5E0438E7-C564-41AC-A9F1-0283FA35B1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6A51ADB-9B0E-48F7-875F-2B8FDAF3B01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825FB8EA-0045-4B1F-B758-8AFED7798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5D29439-0350-48F4-ADE9-38F0BB7B383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5A8146FC-00E2-4F98-A5B4-8E7EC579BE70}"/>
              </a:ext>
            </a:extLst>
          </p:cNvPr>
          <p:cNvSpPr>
            <a:spLocks noGrp="1"/>
          </p:cNvSpPr>
          <p:nvPr>
            <p:ph type="dt" sz="half" idx="10"/>
          </p:nvPr>
        </p:nvSpPr>
        <p:spPr/>
        <p:txBody>
          <a:bodyPr/>
          <a:lstStyle/>
          <a:p>
            <a:fld id="{DEAD5D67-B029-4E69-9678-E0DD0DF746D6}" type="datetimeFigureOut">
              <a:rPr lang="en-US" smtClean="0"/>
              <a:t>1/19/2026</a:t>
            </a:fld>
            <a:endParaRPr lang="en-US"/>
          </a:p>
        </p:txBody>
      </p:sp>
      <p:sp>
        <p:nvSpPr>
          <p:cNvPr id="8" name="Espace réservé du pied de page 7">
            <a:extLst>
              <a:ext uri="{FF2B5EF4-FFF2-40B4-BE49-F238E27FC236}">
                <a16:creationId xmlns:a16="http://schemas.microsoft.com/office/drawing/2014/main" id="{C8B0EF84-1287-4FF3-A537-4030DE22E34C}"/>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998D0E95-43CD-4E2B-937D-FE1B1C77E478}"/>
              </a:ext>
            </a:extLst>
          </p:cNvPr>
          <p:cNvSpPr>
            <a:spLocks noGrp="1"/>
          </p:cNvSpPr>
          <p:nvPr>
            <p:ph type="sldNum" sz="quarter" idx="12"/>
          </p:nvPr>
        </p:nvSpPr>
        <p:spPr/>
        <p:txBody>
          <a:bodyPr/>
          <a:lstStyle/>
          <a:p>
            <a:fld id="{818C62C8-88CC-46A0-A2C4-74640F61B157}" type="slidenum">
              <a:rPr lang="en-US" smtClean="0"/>
              <a:t>‹N°›</a:t>
            </a:fld>
            <a:endParaRPr lang="en-US"/>
          </a:p>
        </p:txBody>
      </p:sp>
    </p:spTree>
    <p:extLst>
      <p:ext uri="{BB962C8B-B14F-4D97-AF65-F5344CB8AC3E}">
        <p14:creationId xmlns:p14="http://schemas.microsoft.com/office/powerpoint/2010/main" val="3159177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235245-457C-4A7F-BB11-187EFE297D7F}"/>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301F2622-F0FF-4CA0-A1D6-6690F7A3E706}"/>
              </a:ext>
            </a:extLst>
          </p:cNvPr>
          <p:cNvSpPr>
            <a:spLocks noGrp="1"/>
          </p:cNvSpPr>
          <p:nvPr>
            <p:ph type="dt" sz="half" idx="10"/>
          </p:nvPr>
        </p:nvSpPr>
        <p:spPr/>
        <p:txBody>
          <a:bodyPr/>
          <a:lstStyle/>
          <a:p>
            <a:fld id="{DEAD5D67-B029-4E69-9678-E0DD0DF746D6}" type="datetimeFigureOut">
              <a:rPr lang="en-US" smtClean="0"/>
              <a:t>1/19/2026</a:t>
            </a:fld>
            <a:endParaRPr lang="en-US"/>
          </a:p>
        </p:txBody>
      </p:sp>
      <p:sp>
        <p:nvSpPr>
          <p:cNvPr id="4" name="Espace réservé du pied de page 3">
            <a:extLst>
              <a:ext uri="{FF2B5EF4-FFF2-40B4-BE49-F238E27FC236}">
                <a16:creationId xmlns:a16="http://schemas.microsoft.com/office/drawing/2014/main" id="{8383E389-5B9D-4A9F-9952-DBDCD4E53BBC}"/>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B23FB121-DD5B-4654-A053-915615E9837F}"/>
              </a:ext>
            </a:extLst>
          </p:cNvPr>
          <p:cNvSpPr>
            <a:spLocks noGrp="1"/>
          </p:cNvSpPr>
          <p:nvPr>
            <p:ph type="sldNum" sz="quarter" idx="12"/>
          </p:nvPr>
        </p:nvSpPr>
        <p:spPr/>
        <p:txBody>
          <a:bodyPr/>
          <a:lstStyle/>
          <a:p>
            <a:fld id="{818C62C8-88CC-46A0-A2C4-74640F61B157}" type="slidenum">
              <a:rPr lang="en-US" smtClean="0"/>
              <a:t>‹N°›</a:t>
            </a:fld>
            <a:endParaRPr lang="en-US"/>
          </a:p>
        </p:txBody>
      </p:sp>
    </p:spTree>
    <p:extLst>
      <p:ext uri="{BB962C8B-B14F-4D97-AF65-F5344CB8AC3E}">
        <p14:creationId xmlns:p14="http://schemas.microsoft.com/office/powerpoint/2010/main" val="3388388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B09B47C-2EE7-46D6-A05F-BD7F14EFB728}"/>
              </a:ext>
            </a:extLst>
          </p:cNvPr>
          <p:cNvSpPr>
            <a:spLocks noGrp="1"/>
          </p:cNvSpPr>
          <p:nvPr>
            <p:ph type="dt" sz="half" idx="10"/>
          </p:nvPr>
        </p:nvSpPr>
        <p:spPr/>
        <p:txBody>
          <a:bodyPr/>
          <a:lstStyle/>
          <a:p>
            <a:fld id="{DEAD5D67-B029-4E69-9678-E0DD0DF746D6}" type="datetimeFigureOut">
              <a:rPr lang="en-US" smtClean="0"/>
              <a:t>1/19/2026</a:t>
            </a:fld>
            <a:endParaRPr lang="en-US"/>
          </a:p>
        </p:txBody>
      </p:sp>
      <p:sp>
        <p:nvSpPr>
          <p:cNvPr id="3" name="Espace réservé du pied de page 2">
            <a:extLst>
              <a:ext uri="{FF2B5EF4-FFF2-40B4-BE49-F238E27FC236}">
                <a16:creationId xmlns:a16="http://schemas.microsoft.com/office/drawing/2014/main" id="{174D423C-70CB-4567-A9AC-25A1D79A33D7}"/>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1E879327-AA84-46BD-9065-9467B76958A2}"/>
              </a:ext>
            </a:extLst>
          </p:cNvPr>
          <p:cNvSpPr>
            <a:spLocks noGrp="1"/>
          </p:cNvSpPr>
          <p:nvPr>
            <p:ph type="sldNum" sz="quarter" idx="12"/>
          </p:nvPr>
        </p:nvSpPr>
        <p:spPr/>
        <p:txBody>
          <a:bodyPr/>
          <a:lstStyle/>
          <a:p>
            <a:fld id="{818C62C8-88CC-46A0-A2C4-74640F61B157}" type="slidenum">
              <a:rPr lang="en-US" smtClean="0"/>
              <a:t>‹N°›</a:t>
            </a:fld>
            <a:endParaRPr lang="en-US"/>
          </a:p>
        </p:txBody>
      </p:sp>
    </p:spTree>
    <p:extLst>
      <p:ext uri="{BB962C8B-B14F-4D97-AF65-F5344CB8AC3E}">
        <p14:creationId xmlns:p14="http://schemas.microsoft.com/office/powerpoint/2010/main" val="3538269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A1CCAF-1FEA-43FA-BBB7-911F275C99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61244122-0DC5-478D-9A0E-4260F1F024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A9D58485-9760-4EA1-88C5-4A48D933A2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8FEBA70-3DC3-4E58-A6AA-898DE46B26CA}"/>
              </a:ext>
            </a:extLst>
          </p:cNvPr>
          <p:cNvSpPr>
            <a:spLocks noGrp="1"/>
          </p:cNvSpPr>
          <p:nvPr>
            <p:ph type="dt" sz="half" idx="10"/>
          </p:nvPr>
        </p:nvSpPr>
        <p:spPr/>
        <p:txBody>
          <a:bodyPr/>
          <a:lstStyle/>
          <a:p>
            <a:fld id="{DEAD5D67-B029-4E69-9678-E0DD0DF746D6}" type="datetimeFigureOut">
              <a:rPr lang="en-US" smtClean="0"/>
              <a:t>1/19/2026</a:t>
            </a:fld>
            <a:endParaRPr lang="en-US"/>
          </a:p>
        </p:txBody>
      </p:sp>
      <p:sp>
        <p:nvSpPr>
          <p:cNvPr id="6" name="Espace réservé du pied de page 5">
            <a:extLst>
              <a:ext uri="{FF2B5EF4-FFF2-40B4-BE49-F238E27FC236}">
                <a16:creationId xmlns:a16="http://schemas.microsoft.com/office/drawing/2014/main" id="{8DA15E63-05CA-428A-B1E8-BA81B1AA32A9}"/>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CEAB3732-CE15-4CFB-A27D-4E4E80E0E96F}"/>
              </a:ext>
            </a:extLst>
          </p:cNvPr>
          <p:cNvSpPr>
            <a:spLocks noGrp="1"/>
          </p:cNvSpPr>
          <p:nvPr>
            <p:ph type="sldNum" sz="quarter" idx="12"/>
          </p:nvPr>
        </p:nvSpPr>
        <p:spPr/>
        <p:txBody>
          <a:bodyPr/>
          <a:lstStyle/>
          <a:p>
            <a:fld id="{818C62C8-88CC-46A0-A2C4-74640F61B157}" type="slidenum">
              <a:rPr lang="en-US" smtClean="0"/>
              <a:t>‹N°›</a:t>
            </a:fld>
            <a:endParaRPr lang="en-US"/>
          </a:p>
        </p:txBody>
      </p:sp>
    </p:spTree>
    <p:extLst>
      <p:ext uri="{BB962C8B-B14F-4D97-AF65-F5344CB8AC3E}">
        <p14:creationId xmlns:p14="http://schemas.microsoft.com/office/powerpoint/2010/main" val="3343703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6A2AA-E7BB-42BE-ACC2-90D2950A08E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E66676BD-6822-439B-BD52-4C4B6F06C1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D9C0135C-061B-4DEF-B707-7E5AF7A6EB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1D25A40-22C0-4C21-B1A5-1D23CF6FA88D}"/>
              </a:ext>
            </a:extLst>
          </p:cNvPr>
          <p:cNvSpPr>
            <a:spLocks noGrp="1"/>
          </p:cNvSpPr>
          <p:nvPr>
            <p:ph type="dt" sz="half" idx="10"/>
          </p:nvPr>
        </p:nvSpPr>
        <p:spPr/>
        <p:txBody>
          <a:bodyPr/>
          <a:lstStyle/>
          <a:p>
            <a:fld id="{DEAD5D67-B029-4E69-9678-E0DD0DF746D6}" type="datetimeFigureOut">
              <a:rPr lang="en-US" smtClean="0"/>
              <a:t>1/19/2026</a:t>
            </a:fld>
            <a:endParaRPr lang="en-US"/>
          </a:p>
        </p:txBody>
      </p:sp>
      <p:sp>
        <p:nvSpPr>
          <p:cNvPr id="6" name="Espace réservé du pied de page 5">
            <a:extLst>
              <a:ext uri="{FF2B5EF4-FFF2-40B4-BE49-F238E27FC236}">
                <a16:creationId xmlns:a16="http://schemas.microsoft.com/office/drawing/2014/main" id="{667FC572-BA5A-47EB-B239-923839642D96}"/>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F3ED9C47-92A4-4A13-A512-685D6B85150B}"/>
              </a:ext>
            </a:extLst>
          </p:cNvPr>
          <p:cNvSpPr>
            <a:spLocks noGrp="1"/>
          </p:cNvSpPr>
          <p:nvPr>
            <p:ph type="sldNum" sz="quarter" idx="12"/>
          </p:nvPr>
        </p:nvSpPr>
        <p:spPr/>
        <p:txBody>
          <a:bodyPr/>
          <a:lstStyle/>
          <a:p>
            <a:fld id="{818C62C8-88CC-46A0-A2C4-74640F61B157}" type="slidenum">
              <a:rPr lang="en-US" smtClean="0"/>
              <a:t>‹N°›</a:t>
            </a:fld>
            <a:endParaRPr lang="en-US"/>
          </a:p>
        </p:txBody>
      </p:sp>
    </p:spTree>
    <p:extLst>
      <p:ext uri="{BB962C8B-B14F-4D97-AF65-F5344CB8AC3E}">
        <p14:creationId xmlns:p14="http://schemas.microsoft.com/office/powerpoint/2010/main" val="962424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AB416E8-B017-4C4F-82F1-896E740819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BA7CB535-1757-4233-BC9A-19A05D3BC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A44E8B01-0081-4B36-92E6-EFF7F8B8FB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D5D67-B029-4E69-9678-E0DD0DF746D6}" type="datetimeFigureOut">
              <a:rPr lang="en-US" smtClean="0"/>
              <a:t>1/19/2026</a:t>
            </a:fld>
            <a:endParaRPr lang="en-US"/>
          </a:p>
        </p:txBody>
      </p:sp>
      <p:sp>
        <p:nvSpPr>
          <p:cNvPr id="5" name="Espace réservé du pied de page 4">
            <a:extLst>
              <a:ext uri="{FF2B5EF4-FFF2-40B4-BE49-F238E27FC236}">
                <a16:creationId xmlns:a16="http://schemas.microsoft.com/office/drawing/2014/main" id="{ACF9871F-3CA5-4F25-8043-881EF2291E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3E5D31D1-C9EB-4644-B229-8FFDECCA80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8C62C8-88CC-46A0-A2C4-74640F61B157}" type="slidenum">
              <a:rPr lang="en-US" smtClean="0"/>
              <a:t>‹N°›</a:t>
            </a:fld>
            <a:endParaRPr lang="en-US"/>
          </a:p>
        </p:txBody>
      </p:sp>
    </p:spTree>
    <p:extLst>
      <p:ext uri="{BB962C8B-B14F-4D97-AF65-F5344CB8AC3E}">
        <p14:creationId xmlns:p14="http://schemas.microsoft.com/office/powerpoint/2010/main" val="1849276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jpeg">
            <a:extLst>
              <a:ext uri="{FF2B5EF4-FFF2-40B4-BE49-F238E27FC236}">
                <a16:creationId xmlns:a16="http://schemas.microsoft.com/office/drawing/2014/main" id="{5E37D3BA-2E54-88A4-CC19-D09C67895A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95"/>
            <a:ext cx="1649692" cy="1419537"/>
          </a:xfrm>
          <a:prstGeom prst="rect">
            <a:avLst/>
          </a:prstGeom>
        </p:spPr>
      </p:pic>
      <p:pic>
        <p:nvPicPr>
          <p:cNvPr id="3" name="image1.jpeg">
            <a:extLst>
              <a:ext uri="{FF2B5EF4-FFF2-40B4-BE49-F238E27FC236}">
                <a16:creationId xmlns:a16="http://schemas.microsoft.com/office/drawing/2014/main" id="{9CF3D9A9-1882-4377-B415-2B639DF867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149" y="0"/>
            <a:ext cx="1649692" cy="1419537"/>
          </a:xfrm>
          <a:prstGeom prst="rect">
            <a:avLst/>
          </a:prstGeom>
        </p:spPr>
      </p:pic>
      <p:pic>
        <p:nvPicPr>
          <p:cNvPr id="8" name="Image 7">
            <a:extLst>
              <a:ext uri="{FF2B5EF4-FFF2-40B4-BE49-F238E27FC236}">
                <a16:creationId xmlns:a16="http://schemas.microsoft.com/office/drawing/2014/main" id="{CB07EED8-C3FB-566A-C72A-94AA438DEFE0}"/>
              </a:ext>
            </a:extLst>
          </p:cNvPr>
          <p:cNvPicPr>
            <a:picLocks noChangeAspect="1"/>
          </p:cNvPicPr>
          <p:nvPr/>
        </p:nvPicPr>
        <p:blipFill>
          <a:blip r:embed="rId4"/>
          <a:stretch>
            <a:fillRect/>
          </a:stretch>
        </p:blipFill>
        <p:spPr>
          <a:xfrm>
            <a:off x="2846895" y="0"/>
            <a:ext cx="7098383" cy="6858000"/>
          </a:xfrm>
          <a:prstGeom prst="rect">
            <a:avLst/>
          </a:prstGeom>
        </p:spPr>
      </p:pic>
    </p:spTree>
    <p:extLst>
      <p:ext uri="{BB962C8B-B14F-4D97-AF65-F5344CB8AC3E}">
        <p14:creationId xmlns:p14="http://schemas.microsoft.com/office/powerpoint/2010/main" val="3947479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jpeg">
            <a:extLst>
              <a:ext uri="{FF2B5EF4-FFF2-40B4-BE49-F238E27FC236}">
                <a16:creationId xmlns:a16="http://schemas.microsoft.com/office/drawing/2014/main" id="{5E37D3BA-2E54-88A4-CC19-D09C67895A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95"/>
            <a:ext cx="1583704" cy="1362755"/>
          </a:xfrm>
          <a:prstGeom prst="rect">
            <a:avLst/>
          </a:prstGeom>
        </p:spPr>
      </p:pic>
      <p:sp>
        <p:nvSpPr>
          <p:cNvPr id="4" name="ZoneTexte 3">
            <a:extLst>
              <a:ext uri="{FF2B5EF4-FFF2-40B4-BE49-F238E27FC236}">
                <a16:creationId xmlns:a16="http://schemas.microsoft.com/office/drawing/2014/main" id="{454727A0-9FF3-4EE6-93C5-3F55C9AA7476}"/>
              </a:ext>
            </a:extLst>
          </p:cNvPr>
          <p:cNvSpPr txBox="1"/>
          <p:nvPr/>
        </p:nvSpPr>
        <p:spPr>
          <a:xfrm>
            <a:off x="2045617" y="626932"/>
            <a:ext cx="7770828" cy="523220"/>
          </a:xfrm>
          <a:prstGeom prst="rect">
            <a:avLst/>
          </a:prstGeom>
          <a:noFill/>
        </p:spPr>
        <p:txBody>
          <a:bodyPr wrap="square" rtlCol="0">
            <a:spAutoFit/>
          </a:bodyPr>
          <a:lstStyle/>
          <a:p>
            <a:r>
              <a:rPr lang="fr-FR" sz="2800" b="1" dirty="0">
                <a:latin typeface="system-ui"/>
              </a:rPr>
              <a:t>POURQUOI FAIRE LA CONDUITE DU CHANGEMENT</a:t>
            </a:r>
            <a:endParaRPr lang="en-US" sz="2800" b="1" dirty="0">
              <a:latin typeface="system-ui"/>
            </a:endParaRPr>
          </a:p>
        </p:txBody>
      </p:sp>
      <p:sp>
        <p:nvSpPr>
          <p:cNvPr id="11" name="ZoneTexte 10">
            <a:extLst>
              <a:ext uri="{FF2B5EF4-FFF2-40B4-BE49-F238E27FC236}">
                <a16:creationId xmlns:a16="http://schemas.microsoft.com/office/drawing/2014/main" id="{0DF1B2B8-265C-4C83-B7C0-B4C497F98D24}"/>
              </a:ext>
            </a:extLst>
          </p:cNvPr>
          <p:cNvSpPr txBox="1"/>
          <p:nvPr/>
        </p:nvSpPr>
        <p:spPr>
          <a:xfrm>
            <a:off x="346683" y="1530567"/>
            <a:ext cx="11498634" cy="4462760"/>
          </a:xfrm>
          <a:prstGeom prst="rect">
            <a:avLst/>
          </a:prstGeom>
          <a:noFill/>
        </p:spPr>
        <p:txBody>
          <a:bodyPr wrap="square">
            <a:spAutoFit/>
          </a:bodyPr>
          <a:lstStyle/>
          <a:p>
            <a:pPr algn="just"/>
            <a:r>
              <a:rPr lang="fr-FR" sz="3200" b="1" i="0" dirty="0">
                <a:solidFill>
                  <a:srgbClr val="52525B"/>
                </a:solidFill>
                <a:effectLst/>
                <a:latin typeface="system-ui"/>
              </a:rPr>
              <a:t>70 % </a:t>
            </a:r>
            <a:r>
              <a:rPr lang="fr-FR" sz="2800" b="0" i="0" dirty="0">
                <a:solidFill>
                  <a:srgbClr val="52525B"/>
                </a:solidFill>
                <a:effectLst/>
                <a:latin typeface="system-ui"/>
              </a:rPr>
              <a:t>des initiatives de changement échouent en raison d'une gestion du changement inefficace</a:t>
            </a:r>
          </a:p>
          <a:p>
            <a:pPr algn="just"/>
            <a:endParaRPr lang="fr-FR" sz="2800" b="0" i="0" dirty="0">
              <a:solidFill>
                <a:srgbClr val="FF0000"/>
              </a:solidFill>
              <a:effectLst/>
              <a:latin typeface="system-ui"/>
            </a:endParaRPr>
          </a:p>
          <a:p>
            <a:pPr algn="just"/>
            <a:r>
              <a:rPr lang="fr-FR" sz="2800" b="0" i="0" dirty="0">
                <a:solidFill>
                  <a:srgbClr val="52525B"/>
                </a:solidFill>
                <a:effectLst/>
                <a:latin typeface="system-ui"/>
              </a:rPr>
              <a:t>Les entreprises qui peinent à gérer efficacement le changement constatent des répercussions négatives sur l'engagement, le bien-être et la productivité de leurs employés </a:t>
            </a:r>
            <a:endParaRPr lang="fr-FR" sz="2800" dirty="0">
              <a:solidFill>
                <a:srgbClr val="52525B"/>
              </a:solidFill>
              <a:latin typeface="system-ui"/>
            </a:endParaRPr>
          </a:p>
          <a:p>
            <a:pPr algn="just"/>
            <a:r>
              <a:rPr lang="fr-FR" sz="2800" dirty="0"/>
              <a:t>Ce chiffre montre à quel point l’absence de CDC est souvent liée à des résultats insatisfaisants.</a:t>
            </a:r>
          </a:p>
          <a:p>
            <a:pPr algn="just"/>
            <a:endParaRPr lang="en-US" sz="2800" dirty="0"/>
          </a:p>
          <a:p>
            <a:pPr algn="just"/>
            <a:endParaRPr lang="fr-FR" sz="2800" b="0" i="0" dirty="0">
              <a:solidFill>
                <a:srgbClr val="52525B"/>
              </a:solidFill>
              <a:effectLst/>
              <a:latin typeface="system-ui"/>
            </a:endParaRPr>
          </a:p>
        </p:txBody>
      </p:sp>
      <p:pic>
        <p:nvPicPr>
          <p:cNvPr id="5" name="Image 4">
            <a:extLst>
              <a:ext uri="{FF2B5EF4-FFF2-40B4-BE49-F238E27FC236}">
                <a16:creationId xmlns:a16="http://schemas.microsoft.com/office/drawing/2014/main" id="{C61B4485-DC86-3057-70AD-F06B2A2C815B}"/>
              </a:ext>
            </a:extLst>
          </p:cNvPr>
          <p:cNvPicPr>
            <a:picLocks noChangeAspect="1"/>
          </p:cNvPicPr>
          <p:nvPr/>
        </p:nvPicPr>
        <p:blipFill>
          <a:blip r:embed="rId4"/>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14821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45165CE1-B4D9-4B5F-A23A-937D42EBC850}"/>
              </a:ext>
            </a:extLst>
          </p:cNvPr>
          <p:cNvSpPr txBox="1"/>
          <p:nvPr/>
        </p:nvSpPr>
        <p:spPr>
          <a:xfrm>
            <a:off x="1882218" y="569322"/>
            <a:ext cx="4213781" cy="769441"/>
          </a:xfrm>
          <a:prstGeom prst="rect">
            <a:avLst/>
          </a:prstGeom>
          <a:noFill/>
        </p:spPr>
        <p:txBody>
          <a:bodyPr wrap="square" rtlCol="0">
            <a:spAutoFit/>
          </a:bodyPr>
          <a:lstStyle/>
          <a:p>
            <a:r>
              <a:rPr lang="fr-FR" sz="4400" b="1" dirty="0"/>
              <a:t>PLAN</a:t>
            </a:r>
            <a:endParaRPr lang="en-US" sz="4400" b="1" dirty="0"/>
          </a:p>
        </p:txBody>
      </p:sp>
      <p:sp>
        <p:nvSpPr>
          <p:cNvPr id="4" name="ZoneTexte 3">
            <a:extLst>
              <a:ext uri="{FF2B5EF4-FFF2-40B4-BE49-F238E27FC236}">
                <a16:creationId xmlns:a16="http://schemas.microsoft.com/office/drawing/2014/main" id="{6383E5A1-F8A6-4556-996D-EE27BB524C42}"/>
              </a:ext>
            </a:extLst>
          </p:cNvPr>
          <p:cNvSpPr txBox="1"/>
          <p:nvPr/>
        </p:nvSpPr>
        <p:spPr>
          <a:xfrm>
            <a:off x="866273" y="1338763"/>
            <a:ext cx="10459453" cy="4448013"/>
          </a:xfrm>
          <a:prstGeom prst="rect">
            <a:avLst/>
          </a:prstGeom>
          <a:noFill/>
        </p:spPr>
        <p:txBody>
          <a:bodyPr wrap="square">
            <a:spAutoFit/>
          </a:bodyPr>
          <a:lstStyle/>
          <a:p>
            <a:pPr marL="342900" indent="-342900">
              <a:lnSpc>
                <a:spcPct val="150000"/>
              </a:lnSpc>
              <a:buFont typeface="Wingdings" panose="05000000000000000000" pitchFamily="2" charset="2"/>
              <a:buChar char="q"/>
            </a:pPr>
            <a:r>
              <a:rPr lang="fr-FR" sz="3200" b="1" dirty="0">
                <a:solidFill>
                  <a:schemeClr val="bg2">
                    <a:lumMod val="90000"/>
                  </a:schemeClr>
                </a:solidFill>
                <a:latin typeface="-apple-system"/>
              </a:rPr>
              <a:t>DEFINITIONS </a:t>
            </a:r>
          </a:p>
          <a:p>
            <a:pPr marL="342900" indent="-342900">
              <a:lnSpc>
                <a:spcPct val="150000"/>
              </a:lnSpc>
              <a:buFont typeface="Wingdings" panose="05000000000000000000" pitchFamily="2" charset="2"/>
              <a:buChar char="q"/>
            </a:pPr>
            <a:r>
              <a:rPr lang="fr-FR" sz="3200" b="1" dirty="0">
                <a:solidFill>
                  <a:schemeClr val="bg2">
                    <a:lumMod val="90000"/>
                  </a:schemeClr>
                </a:solidFill>
                <a:latin typeface="-apple-system"/>
              </a:rPr>
              <a:t>POURQUOI LA CONDUITE DU CHANGEMENT?</a:t>
            </a:r>
          </a:p>
          <a:p>
            <a:pPr marL="342900" indent="-342900">
              <a:lnSpc>
                <a:spcPct val="150000"/>
              </a:lnSpc>
              <a:buFont typeface="Wingdings" panose="05000000000000000000" pitchFamily="2" charset="2"/>
              <a:buChar char="q"/>
            </a:pPr>
            <a:r>
              <a:rPr lang="fr-FR" sz="3200" b="1" dirty="0">
                <a:latin typeface="-apple-system"/>
              </a:rPr>
              <a:t>L’HUMAIN AU CŒUR DU CHANGEMENT</a:t>
            </a:r>
          </a:p>
          <a:p>
            <a:pPr marL="342900" indent="-342900">
              <a:lnSpc>
                <a:spcPct val="150000"/>
              </a:lnSpc>
              <a:buFont typeface="Wingdings" panose="05000000000000000000" pitchFamily="2" charset="2"/>
              <a:buChar char="q"/>
            </a:pPr>
            <a:r>
              <a:rPr lang="fr-FR" sz="3200" b="1" dirty="0">
                <a:solidFill>
                  <a:schemeClr val="bg1">
                    <a:lumMod val="75000"/>
                  </a:schemeClr>
                </a:solidFill>
                <a:latin typeface="-apple-system"/>
              </a:rPr>
              <a:t>NORMES ET MODELES</a:t>
            </a:r>
          </a:p>
          <a:p>
            <a:pPr marL="342900" indent="-342900">
              <a:lnSpc>
                <a:spcPct val="150000"/>
              </a:lnSpc>
              <a:buFont typeface="Wingdings" panose="05000000000000000000" pitchFamily="2" charset="2"/>
              <a:buChar char="q"/>
            </a:pPr>
            <a:r>
              <a:rPr lang="fr-FR" sz="3200" b="1" dirty="0">
                <a:solidFill>
                  <a:schemeClr val="bg1">
                    <a:lumMod val="75000"/>
                  </a:schemeClr>
                </a:solidFill>
                <a:latin typeface="-apple-system"/>
              </a:rPr>
              <a:t>LES ETAPES CLES  DE LA CDC</a:t>
            </a:r>
          </a:p>
          <a:p>
            <a:pPr marL="342900" indent="-342900">
              <a:lnSpc>
                <a:spcPct val="150000"/>
              </a:lnSpc>
              <a:buFont typeface="Wingdings" panose="05000000000000000000" pitchFamily="2" charset="2"/>
              <a:buChar char="q"/>
            </a:pPr>
            <a:r>
              <a:rPr lang="fr-FR" sz="3200" b="1" dirty="0">
                <a:solidFill>
                  <a:schemeClr val="bg1">
                    <a:lumMod val="75000"/>
                  </a:schemeClr>
                </a:solidFill>
                <a:latin typeface="-apple-system"/>
              </a:rPr>
              <a:t>LES ACTEURS ET LES OUTILS DE LA CDC</a:t>
            </a:r>
          </a:p>
        </p:txBody>
      </p:sp>
      <p:pic>
        <p:nvPicPr>
          <p:cNvPr id="2" name="Image 1">
            <a:extLst>
              <a:ext uri="{FF2B5EF4-FFF2-40B4-BE49-F238E27FC236}">
                <a16:creationId xmlns:a16="http://schemas.microsoft.com/office/drawing/2014/main" id="{0E55DFC7-E9E0-3034-85A3-ED22C8FED41F}"/>
              </a:ext>
            </a:extLst>
          </p:cNvPr>
          <p:cNvPicPr>
            <a:picLocks noChangeAspect="1"/>
          </p:cNvPicPr>
          <p:nvPr/>
        </p:nvPicPr>
        <p:blipFill>
          <a:blip r:embed="rId2"/>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pic>
        <p:nvPicPr>
          <p:cNvPr id="3" name="image1.jpeg">
            <a:extLst>
              <a:ext uri="{FF2B5EF4-FFF2-40B4-BE49-F238E27FC236}">
                <a16:creationId xmlns:a16="http://schemas.microsoft.com/office/drawing/2014/main" id="{0571093C-5A30-4348-197D-8E8BE856EB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95"/>
            <a:ext cx="1649692" cy="1419537"/>
          </a:xfrm>
          <a:prstGeom prst="rect">
            <a:avLst/>
          </a:prstGeom>
        </p:spPr>
      </p:pic>
      <p:pic>
        <p:nvPicPr>
          <p:cNvPr id="5" name="image1.jpeg">
            <a:extLst>
              <a:ext uri="{FF2B5EF4-FFF2-40B4-BE49-F238E27FC236}">
                <a16:creationId xmlns:a16="http://schemas.microsoft.com/office/drawing/2014/main" id="{9992E4F6-198E-4313-73BD-F48E7AD772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0880" y="125505"/>
            <a:ext cx="1649692" cy="1419537"/>
          </a:xfrm>
          <a:prstGeom prst="rect">
            <a:avLst/>
          </a:prstGeom>
        </p:spPr>
      </p:pic>
    </p:spTree>
    <p:extLst>
      <p:ext uri="{BB962C8B-B14F-4D97-AF65-F5344CB8AC3E}">
        <p14:creationId xmlns:p14="http://schemas.microsoft.com/office/powerpoint/2010/main" val="1344258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DFCE292F-20C8-4725-8D7A-C5337B55086B}"/>
              </a:ext>
            </a:extLst>
          </p:cNvPr>
          <p:cNvSpPr txBox="1"/>
          <p:nvPr/>
        </p:nvSpPr>
        <p:spPr>
          <a:xfrm>
            <a:off x="3398676" y="245309"/>
            <a:ext cx="6046982" cy="523220"/>
          </a:xfrm>
          <a:prstGeom prst="rect">
            <a:avLst/>
          </a:prstGeom>
          <a:noFill/>
        </p:spPr>
        <p:txBody>
          <a:bodyPr wrap="square" rtlCol="0">
            <a:spAutoFit/>
          </a:bodyPr>
          <a:lstStyle/>
          <a:p>
            <a:r>
              <a:rPr lang="fr-FR" sz="2800" b="1" dirty="0">
                <a:latin typeface="system-ui"/>
              </a:rPr>
              <a:t>L’HUMAIN AU CŒUR DU CHANGEMENT </a:t>
            </a:r>
            <a:endParaRPr lang="en-US" sz="2800" b="1" dirty="0">
              <a:latin typeface="system-ui"/>
            </a:endParaRPr>
          </a:p>
        </p:txBody>
      </p:sp>
      <p:sp>
        <p:nvSpPr>
          <p:cNvPr id="12" name="ZoneTexte 11">
            <a:extLst>
              <a:ext uri="{FF2B5EF4-FFF2-40B4-BE49-F238E27FC236}">
                <a16:creationId xmlns:a16="http://schemas.microsoft.com/office/drawing/2014/main" id="{9B2D26C6-932C-4D2A-BB91-EC6BC70DBE45}"/>
              </a:ext>
            </a:extLst>
          </p:cNvPr>
          <p:cNvSpPr txBox="1"/>
          <p:nvPr/>
        </p:nvSpPr>
        <p:spPr>
          <a:xfrm>
            <a:off x="815730" y="968236"/>
            <a:ext cx="10647263" cy="6046271"/>
          </a:xfrm>
          <a:prstGeom prst="rect">
            <a:avLst/>
          </a:prstGeom>
          <a:noFill/>
        </p:spPr>
        <p:txBody>
          <a:bodyPr wrap="square" rtlCol="0">
            <a:spAutoFit/>
          </a:bodyPr>
          <a:lstStyle/>
          <a:p>
            <a:pPr marL="342900" indent="-342900">
              <a:lnSpc>
                <a:spcPct val="150000"/>
              </a:lnSpc>
              <a:buFont typeface="Wingdings" panose="05000000000000000000" pitchFamily="2" charset="2"/>
              <a:buChar char="§"/>
            </a:pPr>
            <a:r>
              <a:rPr lang="fr-FR" sz="2000" dirty="0">
                <a:latin typeface="system-ui"/>
              </a:rPr>
              <a:t>Le facteur humain est l’élément clé de la conduite du changement : il conditionne la réussite ou l’échec d’un projet.</a:t>
            </a:r>
          </a:p>
          <a:p>
            <a:pPr marL="342900" indent="-342900">
              <a:lnSpc>
                <a:spcPct val="150000"/>
              </a:lnSpc>
              <a:buFont typeface="Wingdings" panose="05000000000000000000" pitchFamily="2" charset="2"/>
              <a:buChar char="§"/>
            </a:pPr>
            <a:r>
              <a:rPr lang="fr-FR" sz="2000" dirty="0">
                <a:latin typeface="system-ui"/>
              </a:rPr>
              <a:t>Le changement ne repose pas uniquement sur les décideurs, mais sur l’ensemble des acteurs de l’entreprise, qui assurent sa mise en œuvre et son appropriation.</a:t>
            </a:r>
          </a:p>
          <a:p>
            <a:pPr marL="342900" indent="-342900">
              <a:lnSpc>
                <a:spcPct val="150000"/>
              </a:lnSpc>
              <a:buFont typeface="Wingdings" panose="05000000000000000000" pitchFamily="2" charset="2"/>
              <a:buChar char="§"/>
            </a:pPr>
            <a:r>
              <a:rPr lang="fr-FR" sz="2000" dirty="0">
                <a:latin typeface="system-ui"/>
              </a:rPr>
              <a:t>Toute démarche de changement doit donc intégrer la dimension humaine à chaque étape.</a:t>
            </a:r>
          </a:p>
          <a:p>
            <a:pPr marL="342900" indent="-342900">
              <a:lnSpc>
                <a:spcPct val="150000"/>
              </a:lnSpc>
              <a:buFont typeface="Wingdings" panose="05000000000000000000" pitchFamily="2" charset="2"/>
              <a:buChar char="§"/>
            </a:pPr>
            <a:r>
              <a:rPr lang="fr-FR" sz="2000" dirty="0">
                <a:latin typeface="system-ui"/>
              </a:rPr>
              <a:t>Le changement est souvent perçu comme une source de peur et d’incertitude, générant stress, angoisse ou colère.</a:t>
            </a:r>
          </a:p>
          <a:p>
            <a:pPr marL="342900" indent="-342900">
              <a:lnSpc>
                <a:spcPct val="150000"/>
              </a:lnSpc>
              <a:buFont typeface="Wingdings" panose="05000000000000000000" pitchFamily="2" charset="2"/>
              <a:buChar char="§"/>
            </a:pPr>
            <a:r>
              <a:rPr lang="fr-FR" sz="2000" dirty="0">
                <a:latin typeface="system-ui"/>
              </a:rPr>
              <a:t>Face à la perte de repères, les individus s’interrogent sur leurs compétences, leur avenir, leur utilité et le sens du changement.</a:t>
            </a:r>
          </a:p>
          <a:p>
            <a:pPr marL="342900" indent="-342900">
              <a:lnSpc>
                <a:spcPct val="150000"/>
              </a:lnSpc>
              <a:buFont typeface="Wingdings" panose="05000000000000000000" pitchFamily="2" charset="2"/>
              <a:buChar char="§"/>
            </a:pPr>
            <a:r>
              <a:rPr lang="fr-FR" sz="2000" dirty="0">
                <a:latin typeface="system-ui"/>
              </a:rPr>
              <a:t>Cette réaction au changement peut être représentée par la courbe de Kübler-Ross, qui décrit les phases émotionnelles traversées :</a:t>
            </a:r>
          </a:p>
          <a:p>
            <a:pPr>
              <a:lnSpc>
                <a:spcPct val="150000"/>
              </a:lnSpc>
            </a:pPr>
            <a:endParaRPr lang="fr-FR" sz="2000" dirty="0">
              <a:latin typeface="system-ui"/>
            </a:endParaRPr>
          </a:p>
          <a:p>
            <a:pPr>
              <a:lnSpc>
                <a:spcPct val="150000"/>
              </a:lnSpc>
            </a:pPr>
            <a:endParaRPr lang="en-US" sz="2000" dirty="0">
              <a:latin typeface="system-ui"/>
            </a:endParaRPr>
          </a:p>
        </p:txBody>
      </p:sp>
      <p:pic>
        <p:nvPicPr>
          <p:cNvPr id="13" name="image1.jpeg">
            <a:extLst>
              <a:ext uri="{FF2B5EF4-FFF2-40B4-BE49-F238E27FC236}">
                <a16:creationId xmlns:a16="http://schemas.microsoft.com/office/drawing/2014/main" id="{650C3648-32C1-4300-BA08-C7E344D123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95"/>
            <a:ext cx="1649692" cy="1419537"/>
          </a:xfrm>
          <a:prstGeom prst="rect">
            <a:avLst/>
          </a:prstGeom>
        </p:spPr>
      </p:pic>
      <p:pic>
        <p:nvPicPr>
          <p:cNvPr id="2" name="Image 1">
            <a:extLst>
              <a:ext uri="{FF2B5EF4-FFF2-40B4-BE49-F238E27FC236}">
                <a16:creationId xmlns:a16="http://schemas.microsoft.com/office/drawing/2014/main" id="{6F700118-62BE-93C2-00E5-10D291610FC4}"/>
              </a:ext>
            </a:extLst>
          </p:cNvPr>
          <p:cNvPicPr>
            <a:picLocks noChangeAspect="1"/>
          </p:cNvPicPr>
          <p:nvPr/>
        </p:nvPicPr>
        <p:blipFill>
          <a:blip r:embed="rId4"/>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993259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DFCE292F-20C8-4725-8D7A-C5337B55086B}"/>
              </a:ext>
            </a:extLst>
          </p:cNvPr>
          <p:cNvSpPr txBox="1"/>
          <p:nvPr/>
        </p:nvSpPr>
        <p:spPr>
          <a:xfrm>
            <a:off x="3398676" y="245309"/>
            <a:ext cx="6046982" cy="523220"/>
          </a:xfrm>
          <a:prstGeom prst="rect">
            <a:avLst/>
          </a:prstGeom>
          <a:noFill/>
        </p:spPr>
        <p:txBody>
          <a:bodyPr wrap="square" rtlCol="0">
            <a:spAutoFit/>
          </a:bodyPr>
          <a:lstStyle/>
          <a:p>
            <a:r>
              <a:rPr lang="fr-FR" sz="2800" b="1" dirty="0">
                <a:latin typeface="system-ui"/>
              </a:rPr>
              <a:t>L’HUMAIN AU CŒUR DU CHANGEMENT </a:t>
            </a:r>
            <a:endParaRPr lang="en-US" sz="2800" b="1" dirty="0">
              <a:latin typeface="system-ui"/>
            </a:endParaRPr>
          </a:p>
        </p:txBody>
      </p:sp>
      <p:sp>
        <p:nvSpPr>
          <p:cNvPr id="5" name="ZoneTexte 4">
            <a:extLst>
              <a:ext uri="{FF2B5EF4-FFF2-40B4-BE49-F238E27FC236}">
                <a16:creationId xmlns:a16="http://schemas.microsoft.com/office/drawing/2014/main" id="{71919E30-6F0F-4AC0-A23B-46059636EA17}"/>
              </a:ext>
            </a:extLst>
          </p:cNvPr>
          <p:cNvSpPr txBox="1"/>
          <p:nvPr/>
        </p:nvSpPr>
        <p:spPr>
          <a:xfrm>
            <a:off x="480768" y="641474"/>
            <a:ext cx="10821971" cy="5575052"/>
          </a:xfrm>
          <a:prstGeom prst="rect">
            <a:avLst/>
          </a:prstGeom>
          <a:noFill/>
        </p:spPr>
        <p:txBody>
          <a:bodyPr wrap="square">
            <a:spAutoFit/>
          </a:bodyPr>
          <a:lstStyle/>
          <a:p>
            <a:pPr algn="just">
              <a:lnSpc>
                <a:spcPct val="150000"/>
              </a:lnSpc>
            </a:pPr>
            <a:r>
              <a:rPr lang="fr-FR" sz="2400" dirty="0">
                <a:latin typeface="system-ui"/>
              </a:rPr>
              <a:t>Le facteur humain est l'élément central de la conduite du changement, </a:t>
            </a:r>
            <a:r>
              <a:rPr lang="fr-FR" sz="2400" b="1" dirty="0">
                <a:latin typeface="system-ui"/>
              </a:rPr>
              <a:t>c'est en effet le principal facteur de réussite ou d'échec d'un projet</a:t>
            </a:r>
            <a:r>
              <a:rPr lang="fr-FR" sz="2400" dirty="0">
                <a:latin typeface="system-ui"/>
              </a:rPr>
              <a:t>. La dimension humaine doit donc être intégrée à toutes les étapes de la gestion du changement car ce sont les différents acteurs de l'entreprise qui permettent la mise œuvre et l'application du changement. </a:t>
            </a:r>
          </a:p>
          <a:p>
            <a:pPr algn="just">
              <a:lnSpc>
                <a:spcPct val="150000"/>
              </a:lnSpc>
            </a:pPr>
            <a:r>
              <a:rPr lang="fr-FR" sz="2400" dirty="0">
                <a:latin typeface="system-ui"/>
              </a:rPr>
              <a:t>Sa bonne conduite ne repose donc pas sur les décisionnaires et les personnes qui pilotent le changement mais sur l'ensemble des acteurs de l'entreprise : c'est l'élément clé du changement. Il est donc nécessaire de comprendre et de cerner les différents aspects du facteur humain lorsque l'on souhaite mettre en place et faire adhérer à un changement.</a:t>
            </a:r>
            <a:endParaRPr lang="en-US" sz="2400" dirty="0">
              <a:latin typeface="system-ui"/>
            </a:endParaRPr>
          </a:p>
        </p:txBody>
      </p:sp>
      <p:pic>
        <p:nvPicPr>
          <p:cNvPr id="6" name="image1.jpeg">
            <a:extLst>
              <a:ext uri="{FF2B5EF4-FFF2-40B4-BE49-F238E27FC236}">
                <a16:creationId xmlns:a16="http://schemas.microsoft.com/office/drawing/2014/main" id="{7E6BBE6A-A42A-47D8-8DC4-162A0DCB2F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95"/>
            <a:ext cx="1065229" cy="916615"/>
          </a:xfrm>
          <a:prstGeom prst="rect">
            <a:avLst/>
          </a:prstGeom>
        </p:spPr>
      </p:pic>
      <p:pic>
        <p:nvPicPr>
          <p:cNvPr id="2" name="Image 1">
            <a:extLst>
              <a:ext uri="{FF2B5EF4-FFF2-40B4-BE49-F238E27FC236}">
                <a16:creationId xmlns:a16="http://schemas.microsoft.com/office/drawing/2014/main" id="{D5DC2016-EF95-EAA8-140F-472B18C9ABA7}"/>
              </a:ext>
            </a:extLst>
          </p:cNvPr>
          <p:cNvPicPr>
            <a:picLocks noChangeAspect="1"/>
          </p:cNvPicPr>
          <p:nvPr/>
        </p:nvPicPr>
        <p:blipFill>
          <a:blip r:embed="rId4"/>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00233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DFCE292F-20C8-4725-8D7A-C5337B55086B}"/>
              </a:ext>
            </a:extLst>
          </p:cNvPr>
          <p:cNvSpPr txBox="1"/>
          <p:nvPr/>
        </p:nvSpPr>
        <p:spPr>
          <a:xfrm>
            <a:off x="3657205" y="228426"/>
            <a:ext cx="6046982" cy="523220"/>
          </a:xfrm>
          <a:prstGeom prst="rect">
            <a:avLst/>
          </a:prstGeom>
          <a:noFill/>
        </p:spPr>
        <p:txBody>
          <a:bodyPr wrap="square" rtlCol="0">
            <a:spAutoFit/>
          </a:bodyPr>
          <a:lstStyle/>
          <a:p>
            <a:r>
              <a:rPr lang="fr-FR" sz="2800" b="1" dirty="0">
                <a:latin typeface="system-ui"/>
              </a:rPr>
              <a:t>L’HUMAIN AU CŒUR DU CHANGEMENT </a:t>
            </a:r>
            <a:endParaRPr lang="en-US" sz="2800" b="1" dirty="0">
              <a:latin typeface="system-ui"/>
            </a:endParaRPr>
          </a:p>
        </p:txBody>
      </p:sp>
      <p:pic>
        <p:nvPicPr>
          <p:cNvPr id="3" name="Image 2">
            <a:extLst>
              <a:ext uri="{FF2B5EF4-FFF2-40B4-BE49-F238E27FC236}">
                <a16:creationId xmlns:a16="http://schemas.microsoft.com/office/drawing/2014/main" id="{143BEEC3-98E2-4082-AE0C-8D5EA5536E8F}"/>
              </a:ext>
            </a:extLst>
          </p:cNvPr>
          <p:cNvPicPr>
            <a:picLocks noChangeAspect="1"/>
          </p:cNvPicPr>
          <p:nvPr/>
        </p:nvPicPr>
        <p:blipFill>
          <a:blip r:embed="rId3"/>
          <a:stretch>
            <a:fillRect/>
          </a:stretch>
        </p:blipFill>
        <p:spPr>
          <a:xfrm>
            <a:off x="-46577" y="999241"/>
            <a:ext cx="6511084" cy="4628560"/>
          </a:xfrm>
          <a:prstGeom prst="rect">
            <a:avLst/>
          </a:prstGeom>
        </p:spPr>
      </p:pic>
      <p:sp>
        <p:nvSpPr>
          <p:cNvPr id="4" name="ZoneTexte 3">
            <a:extLst>
              <a:ext uri="{FF2B5EF4-FFF2-40B4-BE49-F238E27FC236}">
                <a16:creationId xmlns:a16="http://schemas.microsoft.com/office/drawing/2014/main" id="{DE3314CB-4D2F-4A8E-9F8E-39DDDEE70C6A}"/>
              </a:ext>
            </a:extLst>
          </p:cNvPr>
          <p:cNvSpPr txBox="1"/>
          <p:nvPr/>
        </p:nvSpPr>
        <p:spPr>
          <a:xfrm>
            <a:off x="852264" y="5443135"/>
            <a:ext cx="4713402" cy="369332"/>
          </a:xfrm>
          <a:prstGeom prst="rect">
            <a:avLst/>
          </a:prstGeom>
          <a:noFill/>
        </p:spPr>
        <p:txBody>
          <a:bodyPr wrap="square" rtlCol="0">
            <a:spAutoFit/>
          </a:bodyPr>
          <a:lstStyle/>
          <a:p>
            <a:r>
              <a:rPr lang="fr-FR" b="1" i="1" dirty="0"/>
              <a:t>Courbe de deuil ou courbe de </a:t>
            </a:r>
            <a:r>
              <a:rPr lang="en-US" b="1" i="1" dirty="0"/>
              <a:t>Kubler-Ross</a:t>
            </a:r>
          </a:p>
        </p:txBody>
      </p:sp>
      <p:pic>
        <p:nvPicPr>
          <p:cNvPr id="6" name="Image 5">
            <a:extLst>
              <a:ext uri="{FF2B5EF4-FFF2-40B4-BE49-F238E27FC236}">
                <a16:creationId xmlns:a16="http://schemas.microsoft.com/office/drawing/2014/main" id="{5AAD44AC-AB75-4C17-B98D-7994F3E0A475}"/>
              </a:ext>
            </a:extLst>
          </p:cNvPr>
          <p:cNvPicPr>
            <a:picLocks noChangeAspect="1"/>
          </p:cNvPicPr>
          <p:nvPr/>
        </p:nvPicPr>
        <p:blipFill>
          <a:blip r:embed="rId4"/>
          <a:stretch>
            <a:fillRect/>
          </a:stretch>
        </p:blipFill>
        <p:spPr>
          <a:xfrm>
            <a:off x="6464507" y="1084082"/>
            <a:ext cx="5727493" cy="4543719"/>
          </a:xfrm>
          <a:prstGeom prst="rect">
            <a:avLst/>
          </a:prstGeom>
        </p:spPr>
      </p:pic>
      <p:sp>
        <p:nvSpPr>
          <p:cNvPr id="11" name="ZoneTexte 10">
            <a:extLst>
              <a:ext uri="{FF2B5EF4-FFF2-40B4-BE49-F238E27FC236}">
                <a16:creationId xmlns:a16="http://schemas.microsoft.com/office/drawing/2014/main" id="{F6E22E64-CF5C-492B-9C9C-F1FD7B7FC5A2}"/>
              </a:ext>
            </a:extLst>
          </p:cNvPr>
          <p:cNvSpPr txBox="1"/>
          <p:nvPr/>
        </p:nvSpPr>
        <p:spPr>
          <a:xfrm>
            <a:off x="6626336" y="5527976"/>
            <a:ext cx="5565664" cy="1200329"/>
          </a:xfrm>
          <a:prstGeom prst="rect">
            <a:avLst/>
          </a:prstGeom>
          <a:noFill/>
        </p:spPr>
        <p:txBody>
          <a:bodyPr wrap="square">
            <a:spAutoFit/>
          </a:bodyPr>
          <a:lstStyle/>
          <a:p>
            <a:r>
              <a:rPr lang="fr-FR" i="1" dirty="0"/>
              <a:t>Mise en situation des différentes phases de la courbe Kubler-Ross dans une entreprise qui cherche à mettre en place un nouveau logiciel de gestion de ses fournisseurs</a:t>
            </a:r>
          </a:p>
          <a:p>
            <a:r>
              <a:rPr lang="fr-FR" dirty="0"/>
              <a:t> </a:t>
            </a:r>
            <a:endParaRPr lang="en-US" dirty="0"/>
          </a:p>
        </p:txBody>
      </p:sp>
      <p:pic>
        <p:nvPicPr>
          <p:cNvPr id="13" name="image1.jpeg">
            <a:extLst>
              <a:ext uri="{FF2B5EF4-FFF2-40B4-BE49-F238E27FC236}">
                <a16:creationId xmlns:a16="http://schemas.microsoft.com/office/drawing/2014/main" id="{76EA8010-743F-4FEC-886D-74D0306456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6894"/>
            <a:ext cx="1329179" cy="1143740"/>
          </a:xfrm>
          <a:prstGeom prst="rect">
            <a:avLst/>
          </a:prstGeom>
        </p:spPr>
      </p:pic>
      <p:pic>
        <p:nvPicPr>
          <p:cNvPr id="2" name="Image 1">
            <a:extLst>
              <a:ext uri="{FF2B5EF4-FFF2-40B4-BE49-F238E27FC236}">
                <a16:creationId xmlns:a16="http://schemas.microsoft.com/office/drawing/2014/main" id="{C77A74EC-1656-C6A0-245D-F88358D39D8A}"/>
              </a:ext>
            </a:extLst>
          </p:cNvPr>
          <p:cNvPicPr>
            <a:picLocks noChangeAspect="1"/>
          </p:cNvPicPr>
          <p:nvPr/>
        </p:nvPicPr>
        <p:blipFill>
          <a:blip r:embed="rId6"/>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49420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4379EA76-70A7-45E4-BB2E-CCCC16212E28}"/>
              </a:ext>
            </a:extLst>
          </p:cNvPr>
          <p:cNvSpPr txBox="1"/>
          <p:nvPr/>
        </p:nvSpPr>
        <p:spPr>
          <a:xfrm>
            <a:off x="952108" y="953395"/>
            <a:ext cx="5524107" cy="369332"/>
          </a:xfrm>
          <a:prstGeom prst="rect">
            <a:avLst/>
          </a:prstGeom>
          <a:noFill/>
        </p:spPr>
        <p:txBody>
          <a:bodyPr wrap="square" rtlCol="0">
            <a:spAutoFit/>
          </a:bodyPr>
          <a:lstStyle/>
          <a:p>
            <a:r>
              <a:rPr lang="fr-FR" b="1" dirty="0">
                <a:latin typeface="system-ui"/>
              </a:rPr>
              <a:t>1 - LA RESISTANCES AU CHANGEMENT</a:t>
            </a:r>
            <a:endParaRPr lang="en-US" b="1" dirty="0">
              <a:latin typeface="system-ui"/>
            </a:endParaRPr>
          </a:p>
        </p:txBody>
      </p:sp>
      <p:sp>
        <p:nvSpPr>
          <p:cNvPr id="8" name="ZoneTexte 7">
            <a:extLst>
              <a:ext uri="{FF2B5EF4-FFF2-40B4-BE49-F238E27FC236}">
                <a16:creationId xmlns:a16="http://schemas.microsoft.com/office/drawing/2014/main" id="{DC23EB3A-F809-48CD-9C92-6F5DB9FEEDCD}"/>
              </a:ext>
            </a:extLst>
          </p:cNvPr>
          <p:cNvSpPr txBox="1"/>
          <p:nvPr/>
        </p:nvSpPr>
        <p:spPr>
          <a:xfrm>
            <a:off x="0" y="1216058"/>
            <a:ext cx="5643503" cy="1477328"/>
          </a:xfrm>
          <a:prstGeom prst="rect">
            <a:avLst/>
          </a:prstGeom>
          <a:noFill/>
        </p:spPr>
        <p:txBody>
          <a:bodyPr wrap="square" rtlCol="0">
            <a:spAutoFit/>
          </a:bodyPr>
          <a:lstStyle/>
          <a:p>
            <a:pPr algn="just"/>
            <a:r>
              <a:rPr lang="fr-FR" dirty="0">
                <a:latin typeface="system-ui"/>
              </a:rPr>
              <a:t>La résistance au changement est un ensemble  de réaction face aux contexte de changement. Les manifestions sont la réticence et la peur de l’inconnu. Il sera question d’apaiser les craintes en pleine phase de </a:t>
            </a:r>
            <a:r>
              <a:rPr lang="fr-FR" dirty="0" err="1">
                <a:latin typeface="system-ui"/>
              </a:rPr>
              <a:t>transistion</a:t>
            </a:r>
            <a:r>
              <a:rPr lang="fr-FR" dirty="0">
                <a:latin typeface="system-ui"/>
              </a:rPr>
              <a:t> entre la situation initiale et la situation finale</a:t>
            </a:r>
            <a:endParaRPr lang="en-US" dirty="0">
              <a:latin typeface="system-ui"/>
            </a:endParaRPr>
          </a:p>
        </p:txBody>
      </p:sp>
      <p:pic>
        <p:nvPicPr>
          <p:cNvPr id="10" name="Image 9">
            <a:extLst>
              <a:ext uri="{FF2B5EF4-FFF2-40B4-BE49-F238E27FC236}">
                <a16:creationId xmlns:a16="http://schemas.microsoft.com/office/drawing/2014/main" id="{8D7FC45F-E2CB-4BED-818D-0472F2414BA1}"/>
              </a:ext>
            </a:extLst>
          </p:cNvPr>
          <p:cNvPicPr>
            <a:picLocks noChangeAspect="1"/>
          </p:cNvPicPr>
          <p:nvPr/>
        </p:nvPicPr>
        <p:blipFill rotWithShape="1">
          <a:blip r:embed="rId3"/>
          <a:srcRect b="9106"/>
          <a:stretch/>
        </p:blipFill>
        <p:spPr>
          <a:xfrm>
            <a:off x="6158059" y="1969982"/>
            <a:ext cx="5951736" cy="4481602"/>
          </a:xfrm>
          <a:prstGeom prst="rect">
            <a:avLst/>
          </a:prstGeom>
        </p:spPr>
      </p:pic>
      <p:sp>
        <p:nvSpPr>
          <p:cNvPr id="11" name="ZoneTexte 10">
            <a:extLst>
              <a:ext uri="{FF2B5EF4-FFF2-40B4-BE49-F238E27FC236}">
                <a16:creationId xmlns:a16="http://schemas.microsoft.com/office/drawing/2014/main" id="{D664F00E-5DC1-4D34-BD2E-1F00B49EE6DD}"/>
              </a:ext>
            </a:extLst>
          </p:cNvPr>
          <p:cNvSpPr txBox="1"/>
          <p:nvPr/>
        </p:nvSpPr>
        <p:spPr>
          <a:xfrm>
            <a:off x="6819445" y="6405418"/>
            <a:ext cx="5372555" cy="369332"/>
          </a:xfrm>
          <a:prstGeom prst="rect">
            <a:avLst/>
          </a:prstGeom>
          <a:noFill/>
        </p:spPr>
        <p:txBody>
          <a:bodyPr wrap="square" rtlCol="0">
            <a:spAutoFit/>
          </a:bodyPr>
          <a:lstStyle/>
          <a:p>
            <a:r>
              <a:rPr lang="fr-FR" dirty="0"/>
              <a:t>Schéma iceberg de la résistance au changement</a:t>
            </a:r>
            <a:endParaRPr lang="en-US" dirty="0"/>
          </a:p>
        </p:txBody>
      </p:sp>
      <p:sp>
        <p:nvSpPr>
          <p:cNvPr id="13" name="ZoneTexte 12">
            <a:extLst>
              <a:ext uri="{FF2B5EF4-FFF2-40B4-BE49-F238E27FC236}">
                <a16:creationId xmlns:a16="http://schemas.microsoft.com/office/drawing/2014/main" id="{34D0840A-9906-4950-B7B4-CA9BEEC1DAEE}"/>
              </a:ext>
            </a:extLst>
          </p:cNvPr>
          <p:cNvSpPr txBox="1"/>
          <p:nvPr/>
        </p:nvSpPr>
        <p:spPr>
          <a:xfrm>
            <a:off x="63631" y="3018992"/>
            <a:ext cx="6094428" cy="1477328"/>
          </a:xfrm>
          <a:prstGeom prst="rect">
            <a:avLst/>
          </a:prstGeom>
          <a:noFill/>
        </p:spPr>
        <p:txBody>
          <a:bodyPr wrap="square">
            <a:spAutoFit/>
          </a:bodyPr>
          <a:lstStyle/>
          <a:p>
            <a:pPr algn="just"/>
            <a:r>
              <a:rPr lang="fr-FR" dirty="0"/>
              <a:t>La résistance vient souvent du fait que l'individu a une méconnaissance du but et de la finalité du changement. Il ne sait pas s'il sera gagnant ou perdant de ce changement et sa motivation sera moindre. Il évaluera alors le rapport bénéfice/effort</a:t>
            </a:r>
            <a:endParaRPr lang="en-US" dirty="0"/>
          </a:p>
        </p:txBody>
      </p:sp>
      <p:pic>
        <p:nvPicPr>
          <p:cNvPr id="15" name="Image 14">
            <a:extLst>
              <a:ext uri="{FF2B5EF4-FFF2-40B4-BE49-F238E27FC236}">
                <a16:creationId xmlns:a16="http://schemas.microsoft.com/office/drawing/2014/main" id="{73803EDF-8A83-4305-A420-8C969A89BD4A}"/>
              </a:ext>
            </a:extLst>
          </p:cNvPr>
          <p:cNvPicPr>
            <a:picLocks noChangeAspect="1"/>
          </p:cNvPicPr>
          <p:nvPr/>
        </p:nvPicPr>
        <p:blipFill rotWithShape="1">
          <a:blip r:embed="rId4"/>
          <a:srcRect b="13921"/>
          <a:stretch/>
        </p:blipFill>
        <p:spPr>
          <a:xfrm>
            <a:off x="144265" y="4480257"/>
            <a:ext cx="5747426" cy="1661306"/>
          </a:xfrm>
          <a:prstGeom prst="rect">
            <a:avLst/>
          </a:prstGeom>
        </p:spPr>
      </p:pic>
      <p:sp>
        <p:nvSpPr>
          <p:cNvPr id="17" name="ZoneTexte 16">
            <a:extLst>
              <a:ext uri="{FF2B5EF4-FFF2-40B4-BE49-F238E27FC236}">
                <a16:creationId xmlns:a16="http://schemas.microsoft.com/office/drawing/2014/main" id="{893FDA24-1FD1-49F6-ADC1-315F48E7F51A}"/>
              </a:ext>
            </a:extLst>
          </p:cNvPr>
          <p:cNvSpPr txBox="1"/>
          <p:nvPr/>
        </p:nvSpPr>
        <p:spPr>
          <a:xfrm>
            <a:off x="360575" y="6128419"/>
            <a:ext cx="4871301" cy="646331"/>
          </a:xfrm>
          <a:prstGeom prst="rect">
            <a:avLst/>
          </a:prstGeom>
          <a:noFill/>
        </p:spPr>
        <p:txBody>
          <a:bodyPr wrap="square">
            <a:spAutoFit/>
          </a:bodyPr>
          <a:lstStyle/>
          <a:p>
            <a:r>
              <a:rPr lang="fr-FR" dirty="0"/>
              <a:t>Représentation de l'acceptation du changement en fonction du rapport bénéfice/risque</a:t>
            </a:r>
            <a:endParaRPr lang="en-US" dirty="0"/>
          </a:p>
        </p:txBody>
      </p:sp>
      <p:sp>
        <p:nvSpPr>
          <p:cNvPr id="18" name="ZoneTexte 17">
            <a:extLst>
              <a:ext uri="{FF2B5EF4-FFF2-40B4-BE49-F238E27FC236}">
                <a16:creationId xmlns:a16="http://schemas.microsoft.com/office/drawing/2014/main" id="{7D64CA40-57CF-41C6-ABFD-B3FFACD5B759}"/>
              </a:ext>
            </a:extLst>
          </p:cNvPr>
          <p:cNvSpPr txBox="1"/>
          <p:nvPr/>
        </p:nvSpPr>
        <p:spPr>
          <a:xfrm>
            <a:off x="3110845" y="367645"/>
            <a:ext cx="7315199" cy="523220"/>
          </a:xfrm>
          <a:prstGeom prst="rect">
            <a:avLst/>
          </a:prstGeom>
          <a:noFill/>
        </p:spPr>
        <p:txBody>
          <a:bodyPr wrap="square" rtlCol="0">
            <a:spAutoFit/>
          </a:bodyPr>
          <a:lstStyle/>
          <a:p>
            <a:r>
              <a:rPr lang="fr-FR" sz="2800" b="1" dirty="0">
                <a:latin typeface="system-ui"/>
              </a:rPr>
              <a:t>PROBLEMATIQUE DU CHANGEMENT</a:t>
            </a:r>
            <a:endParaRPr lang="en-US" sz="2800" b="1" dirty="0">
              <a:latin typeface="system-ui"/>
            </a:endParaRPr>
          </a:p>
        </p:txBody>
      </p:sp>
      <p:sp>
        <p:nvSpPr>
          <p:cNvPr id="19" name="ZoneTexte 18">
            <a:extLst>
              <a:ext uri="{FF2B5EF4-FFF2-40B4-BE49-F238E27FC236}">
                <a16:creationId xmlns:a16="http://schemas.microsoft.com/office/drawing/2014/main" id="{9BA5E5A3-2407-4B9F-A0DE-C2D0413E95F4}"/>
              </a:ext>
            </a:extLst>
          </p:cNvPr>
          <p:cNvSpPr txBox="1"/>
          <p:nvPr/>
        </p:nvSpPr>
        <p:spPr>
          <a:xfrm>
            <a:off x="5951736" y="759622"/>
            <a:ext cx="5951736" cy="923330"/>
          </a:xfrm>
          <a:prstGeom prst="rect">
            <a:avLst/>
          </a:prstGeom>
          <a:noFill/>
        </p:spPr>
        <p:txBody>
          <a:bodyPr wrap="square" rtlCol="0">
            <a:spAutoFit/>
          </a:bodyPr>
          <a:lstStyle/>
          <a:p>
            <a:pPr algn="just"/>
            <a:r>
              <a:rPr lang="fr-FR" dirty="0"/>
              <a:t>Plutôt que de la considérer comme un obstacle, comprendre les raisons de cette résistance peut la transformer en avantage</a:t>
            </a:r>
            <a:endParaRPr lang="en-US" dirty="0"/>
          </a:p>
        </p:txBody>
      </p:sp>
      <p:pic>
        <p:nvPicPr>
          <p:cNvPr id="2" name="image1.jpeg">
            <a:extLst>
              <a:ext uri="{FF2B5EF4-FFF2-40B4-BE49-F238E27FC236}">
                <a16:creationId xmlns:a16="http://schemas.microsoft.com/office/drawing/2014/main" id="{A4BB644B-B5D0-8214-8183-7CA0DC7FC1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6895"/>
            <a:ext cx="1263192" cy="1086959"/>
          </a:xfrm>
          <a:prstGeom prst="rect">
            <a:avLst/>
          </a:prstGeom>
        </p:spPr>
      </p:pic>
    </p:spTree>
    <p:extLst>
      <p:ext uri="{BB962C8B-B14F-4D97-AF65-F5344CB8AC3E}">
        <p14:creationId xmlns:p14="http://schemas.microsoft.com/office/powerpoint/2010/main" val="3285480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oneTexte 17">
            <a:extLst>
              <a:ext uri="{FF2B5EF4-FFF2-40B4-BE49-F238E27FC236}">
                <a16:creationId xmlns:a16="http://schemas.microsoft.com/office/drawing/2014/main" id="{7D64CA40-57CF-41C6-ABFD-B3FFACD5B759}"/>
              </a:ext>
            </a:extLst>
          </p:cNvPr>
          <p:cNvSpPr txBox="1"/>
          <p:nvPr/>
        </p:nvSpPr>
        <p:spPr>
          <a:xfrm>
            <a:off x="3205113" y="342111"/>
            <a:ext cx="6094428" cy="523220"/>
          </a:xfrm>
          <a:prstGeom prst="rect">
            <a:avLst/>
          </a:prstGeom>
          <a:noFill/>
        </p:spPr>
        <p:txBody>
          <a:bodyPr wrap="square" rtlCol="0">
            <a:spAutoFit/>
          </a:bodyPr>
          <a:lstStyle/>
          <a:p>
            <a:r>
              <a:rPr lang="fr-FR" sz="2800" b="1" dirty="0">
                <a:latin typeface="system-ui"/>
              </a:rPr>
              <a:t>PROBLEMATIQUE DU CHANGEMENT</a:t>
            </a:r>
            <a:endParaRPr lang="en-US" sz="2800" b="1" dirty="0">
              <a:latin typeface="system-ui"/>
            </a:endParaRPr>
          </a:p>
        </p:txBody>
      </p:sp>
      <p:sp>
        <p:nvSpPr>
          <p:cNvPr id="12" name="ZoneTexte 11">
            <a:extLst>
              <a:ext uri="{FF2B5EF4-FFF2-40B4-BE49-F238E27FC236}">
                <a16:creationId xmlns:a16="http://schemas.microsoft.com/office/drawing/2014/main" id="{77A5A117-B47C-412B-B359-5916948B141D}"/>
              </a:ext>
            </a:extLst>
          </p:cNvPr>
          <p:cNvSpPr txBox="1"/>
          <p:nvPr/>
        </p:nvSpPr>
        <p:spPr>
          <a:xfrm>
            <a:off x="1100580" y="993684"/>
            <a:ext cx="6094428" cy="369332"/>
          </a:xfrm>
          <a:prstGeom prst="rect">
            <a:avLst/>
          </a:prstGeom>
          <a:noFill/>
        </p:spPr>
        <p:txBody>
          <a:bodyPr wrap="square">
            <a:spAutoFit/>
          </a:bodyPr>
          <a:lstStyle/>
          <a:p>
            <a:r>
              <a:rPr lang="en-US" dirty="0"/>
              <a:t>2- </a:t>
            </a:r>
            <a:r>
              <a:rPr lang="en-US" b="1" dirty="0">
                <a:latin typeface="system-ui"/>
              </a:rPr>
              <a:t>L’IMPLICATION DE LA DIRECTION </a:t>
            </a:r>
            <a:r>
              <a:rPr lang="en-US" dirty="0"/>
              <a:t>:</a:t>
            </a:r>
          </a:p>
        </p:txBody>
      </p:sp>
      <p:sp>
        <p:nvSpPr>
          <p:cNvPr id="14" name="ZoneTexte 13">
            <a:extLst>
              <a:ext uri="{FF2B5EF4-FFF2-40B4-BE49-F238E27FC236}">
                <a16:creationId xmlns:a16="http://schemas.microsoft.com/office/drawing/2014/main" id="{ABFAAE84-36FE-4E5F-BF9B-EC88581FE229}"/>
              </a:ext>
            </a:extLst>
          </p:cNvPr>
          <p:cNvSpPr txBox="1"/>
          <p:nvPr/>
        </p:nvSpPr>
        <p:spPr>
          <a:xfrm>
            <a:off x="593889" y="1363016"/>
            <a:ext cx="10605154" cy="4661276"/>
          </a:xfrm>
          <a:prstGeom prst="rect">
            <a:avLst/>
          </a:prstGeom>
          <a:noFill/>
        </p:spPr>
        <p:txBody>
          <a:bodyPr wrap="square">
            <a:spAutoFit/>
          </a:bodyPr>
          <a:lstStyle/>
          <a:p>
            <a:pPr algn="just">
              <a:lnSpc>
                <a:spcPct val="150000"/>
              </a:lnSpc>
            </a:pPr>
            <a:r>
              <a:rPr lang="fr-FR" sz="2000" b="1" dirty="0">
                <a:latin typeface="system-ui"/>
              </a:rPr>
              <a:t>L'implication de la direction et de la hiérarchie </a:t>
            </a:r>
            <a:r>
              <a:rPr lang="fr-FR" sz="2000" dirty="0">
                <a:latin typeface="system-ui"/>
              </a:rPr>
              <a:t>dans l'entreprise est un élément très important pour les services qualité, lorsqu'ils souhaitent mettre en place et piloter des changements. </a:t>
            </a:r>
          </a:p>
          <a:p>
            <a:pPr algn="just">
              <a:lnSpc>
                <a:spcPct val="150000"/>
              </a:lnSpc>
            </a:pPr>
            <a:r>
              <a:rPr lang="fr-FR" sz="2000" dirty="0">
                <a:latin typeface="system-ui"/>
              </a:rPr>
              <a:t>L'engagement de la direction permet de donner de la crédibilité et de la légitimité au changement auprès des employés de l'entreprise. De cette façon, le changement sera mieux accepté par le personnel car cela envoie le message que la direction valorise le projet de changement du service qualité et le met au centre de ses préoccupations.</a:t>
            </a:r>
          </a:p>
          <a:p>
            <a:pPr algn="just">
              <a:lnSpc>
                <a:spcPct val="150000"/>
              </a:lnSpc>
            </a:pPr>
            <a:r>
              <a:rPr lang="fr-FR" sz="2000" dirty="0">
                <a:latin typeface="system-ui"/>
              </a:rPr>
              <a:t> </a:t>
            </a:r>
            <a:r>
              <a:rPr lang="fr-FR" sz="2000" b="1" dirty="0">
                <a:latin typeface="system-ui"/>
              </a:rPr>
              <a:t>A l'inverse, si la hiérarchie n'est pas impliquée </a:t>
            </a:r>
            <a:r>
              <a:rPr lang="fr-FR" sz="2000" dirty="0">
                <a:latin typeface="system-ui"/>
              </a:rPr>
              <a:t>ou ne soutient pas les projets du service qualité, il sera beaucoup plus difficile de conduire le changement et d'être crédible auprès des personnes.</a:t>
            </a:r>
          </a:p>
          <a:p>
            <a:pPr algn="just">
              <a:lnSpc>
                <a:spcPct val="150000"/>
              </a:lnSpc>
            </a:pPr>
            <a:r>
              <a:rPr lang="fr-FR" sz="2000" dirty="0">
                <a:latin typeface="system-ui"/>
              </a:rPr>
              <a:t> En effet, cela envoie le message que la direction n'est pas impliquée et ne croît pas aux projets. </a:t>
            </a:r>
          </a:p>
          <a:p>
            <a:pPr algn="just">
              <a:lnSpc>
                <a:spcPct val="150000"/>
              </a:lnSpc>
            </a:pPr>
            <a:r>
              <a:rPr lang="fr-FR" sz="2000" dirty="0">
                <a:latin typeface="system-ui"/>
              </a:rPr>
              <a:t>Cela crée de la résistance pour les futurs projets de changement. </a:t>
            </a:r>
            <a:endParaRPr lang="en-US" sz="2000" dirty="0">
              <a:latin typeface="system-ui"/>
            </a:endParaRPr>
          </a:p>
        </p:txBody>
      </p:sp>
      <p:pic>
        <p:nvPicPr>
          <p:cNvPr id="16" name="image1.jpeg">
            <a:extLst>
              <a:ext uri="{FF2B5EF4-FFF2-40B4-BE49-F238E27FC236}">
                <a16:creationId xmlns:a16="http://schemas.microsoft.com/office/drawing/2014/main" id="{2A60DC36-F003-4700-B3E7-603418CCCF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94"/>
            <a:ext cx="1282045" cy="1103182"/>
          </a:xfrm>
          <a:prstGeom prst="rect">
            <a:avLst/>
          </a:prstGeom>
        </p:spPr>
      </p:pic>
      <p:pic>
        <p:nvPicPr>
          <p:cNvPr id="2" name="Image 1">
            <a:extLst>
              <a:ext uri="{FF2B5EF4-FFF2-40B4-BE49-F238E27FC236}">
                <a16:creationId xmlns:a16="http://schemas.microsoft.com/office/drawing/2014/main" id="{0214FF12-BCAC-FDF3-235F-1D6A8D87C9D1}"/>
              </a:ext>
            </a:extLst>
          </p:cNvPr>
          <p:cNvPicPr>
            <a:picLocks noChangeAspect="1"/>
          </p:cNvPicPr>
          <p:nvPr/>
        </p:nvPicPr>
        <p:blipFill>
          <a:blip r:embed="rId4"/>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03344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45165CE1-B4D9-4B5F-A23A-937D42EBC850}"/>
              </a:ext>
            </a:extLst>
          </p:cNvPr>
          <p:cNvSpPr txBox="1"/>
          <p:nvPr/>
        </p:nvSpPr>
        <p:spPr>
          <a:xfrm>
            <a:off x="1771246" y="569322"/>
            <a:ext cx="4213781" cy="769441"/>
          </a:xfrm>
          <a:prstGeom prst="rect">
            <a:avLst/>
          </a:prstGeom>
          <a:noFill/>
        </p:spPr>
        <p:txBody>
          <a:bodyPr wrap="square" rtlCol="0">
            <a:spAutoFit/>
          </a:bodyPr>
          <a:lstStyle/>
          <a:p>
            <a:r>
              <a:rPr lang="fr-FR" sz="4400" b="1" dirty="0"/>
              <a:t>PLAN</a:t>
            </a:r>
            <a:endParaRPr lang="en-US" sz="4400" b="1" dirty="0"/>
          </a:p>
        </p:txBody>
      </p:sp>
      <p:sp>
        <p:nvSpPr>
          <p:cNvPr id="4" name="ZoneTexte 3">
            <a:extLst>
              <a:ext uri="{FF2B5EF4-FFF2-40B4-BE49-F238E27FC236}">
                <a16:creationId xmlns:a16="http://schemas.microsoft.com/office/drawing/2014/main" id="{6383E5A1-F8A6-4556-996D-EE27BB524C42}"/>
              </a:ext>
            </a:extLst>
          </p:cNvPr>
          <p:cNvSpPr txBox="1"/>
          <p:nvPr/>
        </p:nvSpPr>
        <p:spPr>
          <a:xfrm>
            <a:off x="866273" y="1338763"/>
            <a:ext cx="10459453" cy="4448013"/>
          </a:xfrm>
          <a:prstGeom prst="rect">
            <a:avLst/>
          </a:prstGeom>
          <a:noFill/>
        </p:spPr>
        <p:txBody>
          <a:bodyPr wrap="square">
            <a:spAutoFit/>
          </a:bodyPr>
          <a:lstStyle/>
          <a:p>
            <a:pPr marL="342900" indent="-342900">
              <a:lnSpc>
                <a:spcPct val="150000"/>
              </a:lnSpc>
              <a:buFont typeface="Wingdings" panose="05000000000000000000" pitchFamily="2" charset="2"/>
              <a:buChar char="q"/>
            </a:pPr>
            <a:r>
              <a:rPr lang="fr-FR" sz="3200" b="1" dirty="0">
                <a:solidFill>
                  <a:schemeClr val="bg2">
                    <a:lumMod val="90000"/>
                  </a:schemeClr>
                </a:solidFill>
                <a:latin typeface="-apple-system"/>
              </a:rPr>
              <a:t>DEFINITIONS </a:t>
            </a:r>
          </a:p>
          <a:p>
            <a:pPr marL="342900" indent="-342900">
              <a:lnSpc>
                <a:spcPct val="150000"/>
              </a:lnSpc>
              <a:buFont typeface="Wingdings" panose="05000000000000000000" pitchFamily="2" charset="2"/>
              <a:buChar char="q"/>
            </a:pPr>
            <a:r>
              <a:rPr lang="fr-FR" sz="3200" b="1" dirty="0">
                <a:solidFill>
                  <a:schemeClr val="bg2">
                    <a:lumMod val="90000"/>
                  </a:schemeClr>
                </a:solidFill>
                <a:latin typeface="-apple-system"/>
              </a:rPr>
              <a:t>POURQUOI LA CONDUITE DU CHANGEMENT?</a:t>
            </a:r>
          </a:p>
          <a:p>
            <a:pPr marL="342900" indent="-342900">
              <a:lnSpc>
                <a:spcPct val="150000"/>
              </a:lnSpc>
              <a:buFont typeface="Wingdings" panose="05000000000000000000" pitchFamily="2" charset="2"/>
              <a:buChar char="q"/>
            </a:pPr>
            <a:r>
              <a:rPr lang="fr-FR" sz="3200" b="1" dirty="0">
                <a:solidFill>
                  <a:schemeClr val="bg1">
                    <a:lumMod val="75000"/>
                  </a:schemeClr>
                </a:solidFill>
                <a:latin typeface="-apple-system"/>
              </a:rPr>
              <a:t>L’HUMAIN AU CŒUR DU CHANGEMENT</a:t>
            </a:r>
          </a:p>
          <a:p>
            <a:pPr marL="342900" indent="-342900">
              <a:lnSpc>
                <a:spcPct val="150000"/>
              </a:lnSpc>
              <a:buFont typeface="Wingdings" panose="05000000000000000000" pitchFamily="2" charset="2"/>
              <a:buChar char="q"/>
            </a:pPr>
            <a:r>
              <a:rPr lang="fr-FR" sz="3200" b="1" dirty="0">
                <a:latin typeface="-apple-system"/>
              </a:rPr>
              <a:t>NORMES ET MODELES</a:t>
            </a:r>
          </a:p>
          <a:p>
            <a:pPr marL="342900" indent="-342900">
              <a:lnSpc>
                <a:spcPct val="150000"/>
              </a:lnSpc>
              <a:buFont typeface="Wingdings" panose="05000000000000000000" pitchFamily="2" charset="2"/>
              <a:buChar char="q"/>
            </a:pPr>
            <a:r>
              <a:rPr lang="fr-FR" sz="3200" b="1" dirty="0">
                <a:solidFill>
                  <a:schemeClr val="bg1">
                    <a:lumMod val="75000"/>
                  </a:schemeClr>
                </a:solidFill>
                <a:latin typeface="-apple-system"/>
              </a:rPr>
              <a:t>LES ETAPES CLES  DE LA CDC</a:t>
            </a:r>
          </a:p>
          <a:p>
            <a:pPr marL="342900" indent="-342900">
              <a:lnSpc>
                <a:spcPct val="150000"/>
              </a:lnSpc>
              <a:buFont typeface="Wingdings" panose="05000000000000000000" pitchFamily="2" charset="2"/>
              <a:buChar char="q"/>
            </a:pPr>
            <a:r>
              <a:rPr lang="fr-FR" sz="3200" b="1" dirty="0">
                <a:solidFill>
                  <a:schemeClr val="bg1">
                    <a:lumMod val="75000"/>
                  </a:schemeClr>
                </a:solidFill>
                <a:latin typeface="-apple-system"/>
              </a:rPr>
              <a:t>LES ACTEURS ET LES OUTILS DE LA CDC</a:t>
            </a:r>
          </a:p>
        </p:txBody>
      </p:sp>
      <p:pic>
        <p:nvPicPr>
          <p:cNvPr id="2" name="Image 1">
            <a:extLst>
              <a:ext uri="{FF2B5EF4-FFF2-40B4-BE49-F238E27FC236}">
                <a16:creationId xmlns:a16="http://schemas.microsoft.com/office/drawing/2014/main" id="{89773751-A24A-B699-A82B-7317B66C5912}"/>
              </a:ext>
            </a:extLst>
          </p:cNvPr>
          <p:cNvPicPr>
            <a:picLocks noChangeAspect="1"/>
          </p:cNvPicPr>
          <p:nvPr/>
        </p:nvPicPr>
        <p:blipFill>
          <a:blip r:embed="rId2"/>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pic>
        <p:nvPicPr>
          <p:cNvPr id="3" name="image1.jpeg">
            <a:extLst>
              <a:ext uri="{FF2B5EF4-FFF2-40B4-BE49-F238E27FC236}">
                <a16:creationId xmlns:a16="http://schemas.microsoft.com/office/drawing/2014/main" id="{DE6EB67A-89F8-B618-5645-140D4CFE81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95"/>
            <a:ext cx="1649692" cy="1419537"/>
          </a:xfrm>
          <a:prstGeom prst="rect">
            <a:avLst/>
          </a:prstGeom>
        </p:spPr>
      </p:pic>
      <p:pic>
        <p:nvPicPr>
          <p:cNvPr id="5" name="image1.jpeg">
            <a:extLst>
              <a:ext uri="{FF2B5EF4-FFF2-40B4-BE49-F238E27FC236}">
                <a16:creationId xmlns:a16="http://schemas.microsoft.com/office/drawing/2014/main" id="{1F4BB14F-97C8-75E9-0801-5CA623894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0334" y="14526"/>
            <a:ext cx="1649692" cy="1419537"/>
          </a:xfrm>
          <a:prstGeom prst="rect">
            <a:avLst/>
          </a:prstGeom>
        </p:spPr>
      </p:pic>
    </p:spTree>
    <p:extLst>
      <p:ext uri="{BB962C8B-B14F-4D97-AF65-F5344CB8AC3E}">
        <p14:creationId xmlns:p14="http://schemas.microsoft.com/office/powerpoint/2010/main" val="2892810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jpeg">
            <a:extLst>
              <a:ext uri="{FF2B5EF4-FFF2-40B4-BE49-F238E27FC236}">
                <a16:creationId xmlns:a16="http://schemas.microsoft.com/office/drawing/2014/main" id="{5E37D3BA-2E54-88A4-CC19-D09C67895A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94"/>
            <a:ext cx="1366888" cy="1176188"/>
          </a:xfrm>
          <a:prstGeom prst="rect">
            <a:avLst/>
          </a:prstGeom>
        </p:spPr>
      </p:pic>
      <p:pic>
        <p:nvPicPr>
          <p:cNvPr id="3" name="image1.jpeg">
            <a:extLst>
              <a:ext uri="{FF2B5EF4-FFF2-40B4-BE49-F238E27FC236}">
                <a16:creationId xmlns:a16="http://schemas.microsoft.com/office/drawing/2014/main" id="{9CF3D9A9-1882-4377-B415-2B639DF867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5666" y="1"/>
            <a:ext cx="1266334" cy="1089662"/>
          </a:xfrm>
          <a:prstGeom prst="rect">
            <a:avLst/>
          </a:prstGeom>
        </p:spPr>
      </p:pic>
      <p:sp>
        <p:nvSpPr>
          <p:cNvPr id="10" name="ZoneTexte 9">
            <a:extLst>
              <a:ext uri="{FF2B5EF4-FFF2-40B4-BE49-F238E27FC236}">
                <a16:creationId xmlns:a16="http://schemas.microsoft.com/office/drawing/2014/main" id="{D39BE63A-09DB-4555-ABAB-B433F454F83D}"/>
              </a:ext>
            </a:extLst>
          </p:cNvPr>
          <p:cNvSpPr txBox="1"/>
          <p:nvPr/>
        </p:nvSpPr>
        <p:spPr>
          <a:xfrm>
            <a:off x="3417481" y="433483"/>
            <a:ext cx="6442955" cy="523220"/>
          </a:xfrm>
          <a:prstGeom prst="rect">
            <a:avLst/>
          </a:prstGeom>
          <a:noFill/>
        </p:spPr>
        <p:txBody>
          <a:bodyPr wrap="square">
            <a:spAutoFit/>
          </a:bodyPr>
          <a:lstStyle/>
          <a:p>
            <a:pPr algn="ctr"/>
            <a:r>
              <a:rPr lang="fr-FR" sz="2800" b="1" dirty="0">
                <a:latin typeface="system-ui"/>
              </a:rPr>
              <a:t>NORMES ET MODELES DE LA CDC</a:t>
            </a:r>
          </a:p>
        </p:txBody>
      </p:sp>
      <p:sp>
        <p:nvSpPr>
          <p:cNvPr id="8" name="ZoneTexte 7">
            <a:extLst>
              <a:ext uri="{FF2B5EF4-FFF2-40B4-BE49-F238E27FC236}">
                <a16:creationId xmlns:a16="http://schemas.microsoft.com/office/drawing/2014/main" id="{637A8304-DDEE-4472-AF03-3F41E616B21E}"/>
              </a:ext>
            </a:extLst>
          </p:cNvPr>
          <p:cNvSpPr txBox="1"/>
          <p:nvPr/>
        </p:nvSpPr>
        <p:spPr>
          <a:xfrm>
            <a:off x="575035" y="1275423"/>
            <a:ext cx="11180190" cy="4467057"/>
          </a:xfrm>
          <a:prstGeom prst="rect">
            <a:avLst/>
          </a:prstGeom>
          <a:noFill/>
        </p:spPr>
        <p:txBody>
          <a:bodyPr wrap="square">
            <a:spAutoFit/>
          </a:bodyPr>
          <a:lstStyle/>
          <a:p>
            <a:pPr>
              <a:lnSpc>
                <a:spcPct val="150000"/>
              </a:lnSpc>
            </a:pPr>
            <a:r>
              <a:rPr lang="fr-FR" sz="2400" b="1" dirty="0">
                <a:latin typeface="system-ui"/>
              </a:rPr>
              <a:t>ITIL (Change </a:t>
            </a:r>
            <a:r>
              <a:rPr lang="fr-FR" sz="2400" b="1" dirty="0" err="1">
                <a:latin typeface="system-ui"/>
              </a:rPr>
              <a:t>Enablement</a:t>
            </a:r>
            <a:r>
              <a:rPr lang="fr-FR" sz="2400" b="1" dirty="0">
                <a:latin typeface="system-ui"/>
              </a:rPr>
              <a:t>): </a:t>
            </a:r>
            <a:r>
              <a:rPr lang="fr-FR" sz="2400" dirty="0">
                <a:latin typeface="system-ui"/>
              </a:rPr>
              <a:t>processus de gestion des changements en production—évaluation des risques, approbations, planification, communication</a:t>
            </a:r>
          </a:p>
          <a:p>
            <a:pPr>
              <a:lnSpc>
                <a:spcPct val="150000"/>
              </a:lnSpc>
            </a:pPr>
            <a:r>
              <a:rPr lang="fr-FR" sz="2400" b="1" dirty="0">
                <a:latin typeface="system-ui"/>
              </a:rPr>
              <a:t>COBIT: gouvernance SI</a:t>
            </a:r>
            <a:r>
              <a:rPr lang="fr-FR" sz="2400" dirty="0">
                <a:latin typeface="system-ui"/>
              </a:rPr>
              <a:t>—alignement stratégique, contrôle, performance</a:t>
            </a:r>
          </a:p>
          <a:p>
            <a:pPr>
              <a:lnSpc>
                <a:spcPct val="150000"/>
              </a:lnSpc>
            </a:pPr>
            <a:r>
              <a:rPr lang="fr-FR" sz="2400" b="1" dirty="0">
                <a:latin typeface="system-ui"/>
              </a:rPr>
              <a:t>Lewin: </a:t>
            </a:r>
            <a:r>
              <a:rPr lang="fr-FR" sz="2400" dirty="0">
                <a:latin typeface="system-ui"/>
              </a:rPr>
              <a:t>avec</a:t>
            </a:r>
            <a:r>
              <a:rPr lang="fr-FR" sz="2400" b="1" dirty="0">
                <a:latin typeface="system-ui"/>
              </a:rPr>
              <a:t> </a:t>
            </a:r>
            <a:r>
              <a:rPr lang="fr-FR" sz="2400" dirty="0">
                <a:latin typeface="system-ui"/>
              </a:rPr>
              <a:t>l’approche du dégel – changement - regel</a:t>
            </a:r>
          </a:p>
          <a:p>
            <a:pPr>
              <a:lnSpc>
                <a:spcPct val="150000"/>
              </a:lnSpc>
            </a:pPr>
            <a:r>
              <a:rPr lang="fr-FR" sz="2400" b="1" dirty="0" err="1">
                <a:latin typeface="system-ui"/>
              </a:rPr>
              <a:t>Prosci</a:t>
            </a:r>
            <a:r>
              <a:rPr lang="fr-FR" sz="2400" b="1" dirty="0">
                <a:latin typeface="system-ui"/>
              </a:rPr>
              <a:t> ADKAR: </a:t>
            </a:r>
            <a:r>
              <a:rPr lang="fr-FR" sz="2400" dirty="0">
                <a:latin typeface="system-ui"/>
              </a:rPr>
              <a:t>modèle d’adoption—</a:t>
            </a:r>
            <a:r>
              <a:rPr lang="fr-FR" sz="2400" dirty="0" err="1">
                <a:latin typeface="system-ui"/>
              </a:rPr>
              <a:t>Awareness</a:t>
            </a:r>
            <a:r>
              <a:rPr lang="fr-FR" sz="2400" dirty="0">
                <a:latin typeface="system-ui"/>
              </a:rPr>
              <a:t>, Desire, </a:t>
            </a:r>
            <a:r>
              <a:rPr lang="fr-FR" sz="2400" dirty="0" err="1">
                <a:latin typeface="system-ui"/>
              </a:rPr>
              <a:t>Knowledge</a:t>
            </a:r>
            <a:r>
              <a:rPr lang="fr-FR" sz="2400" dirty="0">
                <a:latin typeface="system-ui"/>
              </a:rPr>
              <a:t>, </a:t>
            </a:r>
            <a:r>
              <a:rPr lang="fr-FR" sz="2400" dirty="0" err="1">
                <a:latin typeface="system-ui"/>
              </a:rPr>
              <a:t>Ability</a:t>
            </a:r>
            <a:r>
              <a:rPr lang="fr-FR" sz="2400" dirty="0">
                <a:latin typeface="system-ui"/>
              </a:rPr>
              <a:t>, </a:t>
            </a:r>
            <a:r>
              <a:rPr lang="fr-FR" sz="2400" dirty="0" err="1">
                <a:latin typeface="system-ui"/>
              </a:rPr>
              <a:t>Reinforcement</a:t>
            </a:r>
            <a:endParaRPr lang="fr-FR" sz="2400" dirty="0">
              <a:latin typeface="system-ui"/>
            </a:endParaRPr>
          </a:p>
          <a:p>
            <a:pPr>
              <a:lnSpc>
                <a:spcPct val="150000"/>
              </a:lnSpc>
            </a:pPr>
            <a:r>
              <a:rPr lang="fr-FR" sz="2400" b="1" dirty="0">
                <a:latin typeface="system-ui"/>
              </a:rPr>
              <a:t>Kotter</a:t>
            </a:r>
            <a:r>
              <a:rPr lang="fr-FR" sz="2400" dirty="0">
                <a:latin typeface="system-ui"/>
              </a:rPr>
              <a:t> (8 étapes): urgence, coalition, vision, communication, </a:t>
            </a:r>
            <a:r>
              <a:rPr lang="fr-FR" sz="2400" dirty="0" err="1">
                <a:latin typeface="system-ui"/>
              </a:rPr>
              <a:t>empowerment</a:t>
            </a:r>
            <a:r>
              <a:rPr lang="fr-FR" sz="2400" dirty="0">
                <a:latin typeface="system-ui"/>
              </a:rPr>
              <a:t>, quick </a:t>
            </a:r>
            <a:r>
              <a:rPr lang="fr-FR" sz="2400" dirty="0" err="1">
                <a:latin typeface="system-ui"/>
              </a:rPr>
              <a:t>wins</a:t>
            </a:r>
            <a:r>
              <a:rPr lang="fr-FR" sz="2400" dirty="0">
                <a:latin typeface="system-ui"/>
              </a:rPr>
              <a:t>, consolidation, ancrage culturel.</a:t>
            </a:r>
            <a:endParaRPr lang="en-US" sz="2400" dirty="0">
              <a:latin typeface="system-ui"/>
            </a:endParaRPr>
          </a:p>
        </p:txBody>
      </p:sp>
      <p:pic>
        <p:nvPicPr>
          <p:cNvPr id="4" name="Image 3">
            <a:extLst>
              <a:ext uri="{FF2B5EF4-FFF2-40B4-BE49-F238E27FC236}">
                <a16:creationId xmlns:a16="http://schemas.microsoft.com/office/drawing/2014/main" id="{44ED4EA1-F209-BB50-CD03-B9A8722A1BD7}"/>
              </a:ext>
            </a:extLst>
          </p:cNvPr>
          <p:cNvPicPr>
            <a:picLocks noChangeAspect="1"/>
          </p:cNvPicPr>
          <p:nvPr/>
        </p:nvPicPr>
        <p:blipFill>
          <a:blip r:embed="rId4"/>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85794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45165CE1-B4D9-4B5F-A23A-937D42EBC850}"/>
              </a:ext>
            </a:extLst>
          </p:cNvPr>
          <p:cNvSpPr txBox="1"/>
          <p:nvPr/>
        </p:nvSpPr>
        <p:spPr>
          <a:xfrm>
            <a:off x="1882218" y="370268"/>
            <a:ext cx="4213781" cy="769441"/>
          </a:xfrm>
          <a:prstGeom prst="rect">
            <a:avLst/>
          </a:prstGeom>
          <a:noFill/>
        </p:spPr>
        <p:txBody>
          <a:bodyPr wrap="square" rtlCol="0">
            <a:spAutoFit/>
          </a:bodyPr>
          <a:lstStyle/>
          <a:p>
            <a:r>
              <a:rPr lang="fr-FR" sz="4400" b="1" dirty="0"/>
              <a:t>PLAN</a:t>
            </a:r>
            <a:endParaRPr lang="en-US" sz="4400" b="1" dirty="0"/>
          </a:p>
        </p:txBody>
      </p:sp>
      <p:sp>
        <p:nvSpPr>
          <p:cNvPr id="4" name="ZoneTexte 3">
            <a:extLst>
              <a:ext uri="{FF2B5EF4-FFF2-40B4-BE49-F238E27FC236}">
                <a16:creationId xmlns:a16="http://schemas.microsoft.com/office/drawing/2014/main" id="{6383E5A1-F8A6-4556-996D-EE27BB524C42}"/>
              </a:ext>
            </a:extLst>
          </p:cNvPr>
          <p:cNvSpPr txBox="1"/>
          <p:nvPr/>
        </p:nvSpPr>
        <p:spPr>
          <a:xfrm>
            <a:off x="866273" y="1338763"/>
            <a:ext cx="10459453" cy="4448013"/>
          </a:xfrm>
          <a:prstGeom prst="rect">
            <a:avLst/>
          </a:prstGeom>
          <a:noFill/>
        </p:spPr>
        <p:txBody>
          <a:bodyPr wrap="square">
            <a:spAutoFit/>
          </a:bodyPr>
          <a:lstStyle/>
          <a:p>
            <a:pPr marL="342900" indent="-342900">
              <a:lnSpc>
                <a:spcPct val="150000"/>
              </a:lnSpc>
              <a:buFont typeface="Wingdings" panose="05000000000000000000" pitchFamily="2" charset="2"/>
              <a:buChar char="q"/>
            </a:pPr>
            <a:r>
              <a:rPr lang="fr-FR" sz="3200" b="1" dirty="0">
                <a:solidFill>
                  <a:schemeClr val="bg2">
                    <a:lumMod val="90000"/>
                  </a:schemeClr>
                </a:solidFill>
                <a:latin typeface="-apple-system"/>
              </a:rPr>
              <a:t>DEFINITIONS </a:t>
            </a:r>
          </a:p>
          <a:p>
            <a:pPr marL="342900" indent="-342900">
              <a:lnSpc>
                <a:spcPct val="150000"/>
              </a:lnSpc>
              <a:buFont typeface="Wingdings" panose="05000000000000000000" pitchFamily="2" charset="2"/>
              <a:buChar char="q"/>
            </a:pPr>
            <a:r>
              <a:rPr lang="fr-FR" sz="3200" b="1" dirty="0">
                <a:solidFill>
                  <a:schemeClr val="bg2">
                    <a:lumMod val="90000"/>
                  </a:schemeClr>
                </a:solidFill>
                <a:latin typeface="-apple-system"/>
              </a:rPr>
              <a:t>POURQUOI LA CONDUITE DU CHANGEMENT?</a:t>
            </a:r>
          </a:p>
          <a:p>
            <a:pPr marL="342900" indent="-342900">
              <a:lnSpc>
                <a:spcPct val="150000"/>
              </a:lnSpc>
              <a:buFont typeface="Wingdings" panose="05000000000000000000" pitchFamily="2" charset="2"/>
              <a:buChar char="q"/>
            </a:pPr>
            <a:r>
              <a:rPr lang="fr-FR" sz="3200" b="1" dirty="0">
                <a:solidFill>
                  <a:schemeClr val="bg1">
                    <a:lumMod val="75000"/>
                  </a:schemeClr>
                </a:solidFill>
                <a:latin typeface="-apple-system"/>
              </a:rPr>
              <a:t>L’HUMAIN AU CŒUR DU CHANGEMENT</a:t>
            </a:r>
          </a:p>
          <a:p>
            <a:pPr marL="342900" indent="-342900">
              <a:lnSpc>
                <a:spcPct val="150000"/>
              </a:lnSpc>
              <a:buFont typeface="Wingdings" panose="05000000000000000000" pitchFamily="2" charset="2"/>
              <a:buChar char="q"/>
            </a:pPr>
            <a:r>
              <a:rPr lang="fr-FR" sz="3200" b="1" dirty="0">
                <a:solidFill>
                  <a:schemeClr val="bg2">
                    <a:lumMod val="90000"/>
                  </a:schemeClr>
                </a:solidFill>
                <a:latin typeface="-apple-system"/>
              </a:rPr>
              <a:t>NORMES ET MODELES</a:t>
            </a:r>
          </a:p>
          <a:p>
            <a:pPr marL="342900" indent="-342900">
              <a:lnSpc>
                <a:spcPct val="150000"/>
              </a:lnSpc>
              <a:buFont typeface="Wingdings" panose="05000000000000000000" pitchFamily="2" charset="2"/>
              <a:buChar char="q"/>
            </a:pPr>
            <a:r>
              <a:rPr lang="fr-FR" sz="3200" b="1" dirty="0">
                <a:latin typeface="-apple-system"/>
              </a:rPr>
              <a:t>LES ETAPES CLES  DE LA CDC</a:t>
            </a:r>
          </a:p>
          <a:p>
            <a:pPr marL="342900" indent="-342900">
              <a:lnSpc>
                <a:spcPct val="150000"/>
              </a:lnSpc>
              <a:buFont typeface="Wingdings" panose="05000000000000000000" pitchFamily="2" charset="2"/>
              <a:buChar char="q"/>
            </a:pPr>
            <a:r>
              <a:rPr lang="fr-FR" sz="3200" b="1" dirty="0">
                <a:solidFill>
                  <a:schemeClr val="bg1">
                    <a:lumMod val="75000"/>
                  </a:schemeClr>
                </a:solidFill>
                <a:latin typeface="-apple-system"/>
              </a:rPr>
              <a:t>LES ACTEURS ET LES OUTILS DE LA CDC</a:t>
            </a:r>
          </a:p>
        </p:txBody>
      </p:sp>
      <p:pic>
        <p:nvPicPr>
          <p:cNvPr id="2" name="Image 1">
            <a:extLst>
              <a:ext uri="{FF2B5EF4-FFF2-40B4-BE49-F238E27FC236}">
                <a16:creationId xmlns:a16="http://schemas.microsoft.com/office/drawing/2014/main" id="{7E9D117B-8CEF-2A87-6642-3077C319CBBF}"/>
              </a:ext>
            </a:extLst>
          </p:cNvPr>
          <p:cNvPicPr>
            <a:picLocks noChangeAspect="1"/>
          </p:cNvPicPr>
          <p:nvPr/>
        </p:nvPicPr>
        <p:blipFill>
          <a:blip r:embed="rId2"/>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pic>
        <p:nvPicPr>
          <p:cNvPr id="3" name="image1.jpeg">
            <a:extLst>
              <a:ext uri="{FF2B5EF4-FFF2-40B4-BE49-F238E27FC236}">
                <a16:creationId xmlns:a16="http://schemas.microsoft.com/office/drawing/2014/main" id="{52718124-2DF1-2A7B-10E0-F7B4E14E5D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95"/>
            <a:ext cx="1649692" cy="1419537"/>
          </a:xfrm>
          <a:prstGeom prst="rect">
            <a:avLst/>
          </a:prstGeom>
        </p:spPr>
      </p:pic>
      <p:pic>
        <p:nvPicPr>
          <p:cNvPr id="5" name="image1.jpeg">
            <a:extLst>
              <a:ext uri="{FF2B5EF4-FFF2-40B4-BE49-F238E27FC236}">
                <a16:creationId xmlns:a16="http://schemas.microsoft.com/office/drawing/2014/main" id="{5D655D6E-72D1-2DEF-CB0E-44B687016B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0880" y="45219"/>
            <a:ext cx="1649692" cy="1419537"/>
          </a:xfrm>
          <a:prstGeom prst="rect">
            <a:avLst/>
          </a:prstGeom>
        </p:spPr>
      </p:pic>
    </p:spTree>
    <p:extLst>
      <p:ext uri="{BB962C8B-B14F-4D97-AF65-F5344CB8AC3E}">
        <p14:creationId xmlns:p14="http://schemas.microsoft.com/office/powerpoint/2010/main" val="1562128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7A61F-640F-8B56-F9FF-7E46EEA5AC3A}"/>
            </a:ext>
          </a:extLst>
        </p:cNvPr>
        <p:cNvGrpSpPr/>
        <p:nvPr/>
      </p:nvGrpSpPr>
      <p:grpSpPr>
        <a:xfrm>
          <a:off x="0" y="0"/>
          <a:ext cx="0" cy="0"/>
          <a:chOff x="0" y="0"/>
          <a:chExt cx="0" cy="0"/>
        </a:xfrm>
      </p:grpSpPr>
      <p:sp>
        <p:nvSpPr>
          <p:cNvPr id="4" name="Titre 1">
            <a:extLst>
              <a:ext uri="{FF2B5EF4-FFF2-40B4-BE49-F238E27FC236}">
                <a16:creationId xmlns:a16="http://schemas.microsoft.com/office/drawing/2014/main" id="{8E7CC60C-ADED-7ABE-5902-205279BA8594}"/>
              </a:ext>
            </a:extLst>
          </p:cNvPr>
          <p:cNvSpPr txBox="1">
            <a:spLocks/>
          </p:cNvSpPr>
          <p:nvPr/>
        </p:nvSpPr>
        <p:spPr>
          <a:xfrm>
            <a:off x="230620" y="2331069"/>
            <a:ext cx="11961380" cy="1713151"/>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4000" b="1" dirty="0">
                <a:solidFill>
                  <a:srgbClr val="002060"/>
                </a:solidFill>
                <a:effectLst>
                  <a:outerShdw blurRad="38100" dist="38100" dir="2700000" algn="tl">
                    <a:srgbClr val="000000">
                      <a:alpha val="43137"/>
                    </a:srgbClr>
                  </a:outerShdw>
                </a:effectLst>
                <a:latin typeface="Algerian" panose="04020705040A02060702" pitchFamily="82" charset="0"/>
              </a:rPr>
              <a:t>LA CONDUITE DU CHANGEMENT  </a:t>
            </a:r>
          </a:p>
          <a:p>
            <a:pPr algn="ctr"/>
            <a:endParaRPr lang="fr-FR" sz="4000" b="1" dirty="0">
              <a:solidFill>
                <a:srgbClr val="002060"/>
              </a:solidFill>
              <a:effectLst>
                <a:outerShdw blurRad="38100" dist="38100" dir="2700000" algn="tl">
                  <a:srgbClr val="000000">
                    <a:alpha val="43137"/>
                  </a:srgbClr>
                </a:outerShdw>
              </a:effectLst>
              <a:latin typeface="Algerian" panose="04020705040A02060702" pitchFamily="82" charset="0"/>
            </a:endParaRPr>
          </a:p>
        </p:txBody>
      </p:sp>
      <p:pic>
        <p:nvPicPr>
          <p:cNvPr id="2" name="image1.jpeg">
            <a:extLst>
              <a:ext uri="{FF2B5EF4-FFF2-40B4-BE49-F238E27FC236}">
                <a16:creationId xmlns:a16="http://schemas.microsoft.com/office/drawing/2014/main" id="{F299AB6C-7748-CC5F-ECC6-3C6C9767BB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95"/>
            <a:ext cx="1649692" cy="1419537"/>
          </a:xfrm>
          <a:prstGeom prst="rect">
            <a:avLst/>
          </a:prstGeom>
        </p:spPr>
      </p:pic>
      <p:pic>
        <p:nvPicPr>
          <p:cNvPr id="3" name="image1.jpeg">
            <a:extLst>
              <a:ext uri="{FF2B5EF4-FFF2-40B4-BE49-F238E27FC236}">
                <a16:creationId xmlns:a16="http://schemas.microsoft.com/office/drawing/2014/main" id="{63393C0F-59D0-5312-1D7C-3A09900FC1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87149" y="0"/>
            <a:ext cx="1649692" cy="1419537"/>
          </a:xfrm>
          <a:prstGeom prst="rect">
            <a:avLst/>
          </a:prstGeom>
        </p:spPr>
      </p:pic>
      <p:sp>
        <p:nvSpPr>
          <p:cNvPr id="7" name="ZoneTexte 6">
            <a:extLst>
              <a:ext uri="{FF2B5EF4-FFF2-40B4-BE49-F238E27FC236}">
                <a16:creationId xmlns:a16="http://schemas.microsoft.com/office/drawing/2014/main" id="{DD6DEEBB-8336-81B7-E74A-2C71CC6624F9}"/>
              </a:ext>
            </a:extLst>
          </p:cNvPr>
          <p:cNvSpPr txBox="1"/>
          <p:nvPr/>
        </p:nvSpPr>
        <p:spPr>
          <a:xfrm>
            <a:off x="5854046" y="5637229"/>
            <a:ext cx="5920034" cy="400110"/>
          </a:xfrm>
          <a:prstGeom prst="rect">
            <a:avLst/>
          </a:prstGeom>
          <a:noFill/>
        </p:spPr>
        <p:txBody>
          <a:bodyPr wrap="square" rtlCol="0">
            <a:spAutoFit/>
          </a:bodyPr>
          <a:lstStyle/>
          <a:p>
            <a:r>
              <a:rPr lang="en-US" sz="2000" b="1" i="1" dirty="0" err="1"/>
              <a:t>Présenté</a:t>
            </a:r>
            <a:r>
              <a:rPr lang="en-US" sz="2000" b="1" i="1" dirty="0"/>
              <a:t> par le CNE NZIE MOUANSIE Elise Nicole</a:t>
            </a:r>
          </a:p>
        </p:txBody>
      </p:sp>
      <p:sp>
        <p:nvSpPr>
          <p:cNvPr id="11" name="ZoneTexte 10">
            <a:extLst>
              <a:ext uri="{FF2B5EF4-FFF2-40B4-BE49-F238E27FC236}">
                <a16:creationId xmlns:a16="http://schemas.microsoft.com/office/drawing/2014/main" id="{2A64E4CC-5DBF-2FE8-059B-2834D1D1B6B1}"/>
              </a:ext>
            </a:extLst>
          </p:cNvPr>
          <p:cNvSpPr txBox="1"/>
          <p:nvPr/>
        </p:nvSpPr>
        <p:spPr>
          <a:xfrm>
            <a:off x="3930977" y="738060"/>
            <a:ext cx="4023308" cy="461665"/>
          </a:xfrm>
          <a:prstGeom prst="rect">
            <a:avLst/>
          </a:prstGeom>
          <a:noFill/>
        </p:spPr>
        <p:txBody>
          <a:bodyPr wrap="square" rtlCol="0">
            <a:spAutoFit/>
          </a:bodyPr>
          <a:lstStyle/>
          <a:p>
            <a:r>
              <a:rPr lang="fr-FR" sz="2400" b="1" dirty="0">
                <a:solidFill>
                  <a:srgbClr val="0070C0"/>
                </a:solidFill>
              </a:rPr>
              <a:t>81</a:t>
            </a:r>
            <a:r>
              <a:rPr lang="fr-FR" sz="2400" b="1" baseline="30000" dirty="0">
                <a:solidFill>
                  <a:srgbClr val="0070C0"/>
                </a:solidFill>
              </a:rPr>
              <a:t>e</a:t>
            </a:r>
            <a:r>
              <a:rPr lang="fr-FR" sz="2400" b="1" dirty="0">
                <a:solidFill>
                  <a:srgbClr val="0070C0"/>
                </a:solidFill>
              </a:rPr>
              <a:t> édition Mercredi Cyber</a:t>
            </a:r>
            <a:endParaRPr lang="en-US" sz="2400" b="1" dirty="0">
              <a:solidFill>
                <a:srgbClr val="0070C0"/>
              </a:solidFill>
            </a:endParaRPr>
          </a:p>
        </p:txBody>
      </p:sp>
      <p:pic>
        <p:nvPicPr>
          <p:cNvPr id="5" name="Image 4">
            <a:extLst>
              <a:ext uri="{FF2B5EF4-FFF2-40B4-BE49-F238E27FC236}">
                <a16:creationId xmlns:a16="http://schemas.microsoft.com/office/drawing/2014/main" id="{45A3E40D-DB0B-326C-026B-AD414A0E6A71}"/>
              </a:ext>
            </a:extLst>
          </p:cNvPr>
          <p:cNvPicPr>
            <a:picLocks noChangeAspect="1"/>
          </p:cNvPicPr>
          <p:nvPr/>
        </p:nvPicPr>
        <p:blipFill>
          <a:blip r:embed="rId4"/>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55173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4379EA76-70A7-45E4-BB2E-CCCC16212E28}"/>
              </a:ext>
            </a:extLst>
          </p:cNvPr>
          <p:cNvSpPr txBox="1"/>
          <p:nvPr/>
        </p:nvSpPr>
        <p:spPr>
          <a:xfrm>
            <a:off x="1733275" y="682873"/>
            <a:ext cx="9860280" cy="646331"/>
          </a:xfrm>
          <a:prstGeom prst="rect">
            <a:avLst/>
          </a:prstGeom>
          <a:noFill/>
        </p:spPr>
        <p:txBody>
          <a:bodyPr wrap="square" rtlCol="0">
            <a:spAutoFit/>
          </a:bodyPr>
          <a:lstStyle/>
          <a:p>
            <a:r>
              <a:rPr lang="fr-FR" sz="3600" b="1" dirty="0">
                <a:latin typeface="system-ui"/>
              </a:rPr>
              <a:t>LES ETAPES DE LA CONDUITE DU CHANGEMENT</a:t>
            </a:r>
            <a:endParaRPr lang="en-US" sz="3600" b="1" dirty="0">
              <a:latin typeface="system-ui"/>
            </a:endParaRPr>
          </a:p>
        </p:txBody>
      </p:sp>
      <p:sp>
        <p:nvSpPr>
          <p:cNvPr id="16" name="ZoneTexte 15">
            <a:extLst>
              <a:ext uri="{FF2B5EF4-FFF2-40B4-BE49-F238E27FC236}">
                <a16:creationId xmlns:a16="http://schemas.microsoft.com/office/drawing/2014/main" id="{E9224850-C7D6-4A89-B762-3E24147CAECC}"/>
              </a:ext>
            </a:extLst>
          </p:cNvPr>
          <p:cNvSpPr txBox="1"/>
          <p:nvPr/>
        </p:nvSpPr>
        <p:spPr>
          <a:xfrm>
            <a:off x="411480" y="1714611"/>
            <a:ext cx="10911840" cy="1077218"/>
          </a:xfrm>
          <a:prstGeom prst="rect">
            <a:avLst/>
          </a:prstGeom>
          <a:noFill/>
        </p:spPr>
        <p:txBody>
          <a:bodyPr wrap="square">
            <a:spAutoFit/>
          </a:bodyPr>
          <a:lstStyle/>
          <a:p>
            <a:r>
              <a:rPr lang="fr-FR" sz="3200" dirty="0">
                <a:latin typeface="system-ui"/>
              </a:rPr>
              <a:t>Pour mener à bien une transformation aujourd'hui, la démarche se structure généralement en </a:t>
            </a:r>
            <a:r>
              <a:rPr lang="fr-FR" sz="3200" b="1" dirty="0">
                <a:latin typeface="system-ui"/>
              </a:rPr>
              <a:t>quatre grandes phases itératives</a:t>
            </a:r>
            <a:r>
              <a:rPr lang="fr-FR" sz="3200" dirty="0">
                <a:latin typeface="system-ui"/>
              </a:rPr>
              <a:t>.</a:t>
            </a:r>
            <a:endParaRPr lang="en-US" sz="3200" dirty="0">
              <a:latin typeface="system-ui"/>
            </a:endParaRPr>
          </a:p>
        </p:txBody>
      </p:sp>
      <p:sp>
        <p:nvSpPr>
          <p:cNvPr id="18" name="ZoneTexte 17">
            <a:extLst>
              <a:ext uri="{FF2B5EF4-FFF2-40B4-BE49-F238E27FC236}">
                <a16:creationId xmlns:a16="http://schemas.microsoft.com/office/drawing/2014/main" id="{CAF9A898-0A52-4A9C-BB02-20EC15A1F37A}"/>
              </a:ext>
            </a:extLst>
          </p:cNvPr>
          <p:cNvSpPr txBox="1"/>
          <p:nvPr/>
        </p:nvSpPr>
        <p:spPr>
          <a:xfrm>
            <a:off x="655320" y="2903777"/>
            <a:ext cx="10668000" cy="2970685"/>
          </a:xfrm>
          <a:prstGeom prst="rect">
            <a:avLst/>
          </a:prstGeom>
          <a:noFill/>
        </p:spPr>
        <p:txBody>
          <a:bodyPr wrap="square">
            <a:spAutoFit/>
          </a:bodyPr>
          <a:lstStyle/>
          <a:p>
            <a:pPr marL="457200" indent="-457200">
              <a:lnSpc>
                <a:spcPct val="150000"/>
              </a:lnSpc>
              <a:buFont typeface="Wingdings" panose="05000000000000000000" pitchFamily="2" charset="2"/>
              <a:buChar char="q"/>
            </a:pPr>
            <a:r>
              <a:rPr lang="fr-FR" sz="3200" dirty="0">
                <a:latin typeface="system-ui"/>
              </a:rPr>
              <a:t>Phase de Diagnostic et de Cadrage</a:t>
            </a:r>
          </a:p>
          <a:p>
            <a:pPr marL="457200" indent="-457200">
              <a:lnSpc>
                <a:spcPct val="150000"/>
              </a:lnSpc>
              <a:buFont typeface="Wingdings" panose="05000000000000000000" pitchFamily="2" charset="2"/>
              <a:buChar char="q"/>
            </a:pPr>
            <a:r>
              <a:rPr lang="fr-FR" sz="3200" dirty="0">
                <a:latin typeface="system-ui"/>
              </a:rPr>
              <a:t>Phase de Stratégie et de Planification</a:t>
            </a:r>
          </a:p>
          <a:p>
            <a:pPr marL="457200" indent="-457200">
              <a:lnSpc>
                <a:spcPct val="150000"/>
              </a:lnSpc>
              <a:buFont typeface="Wingdings" panose="05000000000000000000" pitchFamily="2" charset="2"/>
              <a:buChar char="q"/>
            </a:pPr>
            <a:r>
              <a:rPr lang="fr-FR" sz="3200" dirty="0">
                <a:latin typeface="system-ui"/>
              </a:rPr>
              <a:t>Phase d'Accompagnement et de Déploiement</a:t>
            </a:r>
          </a:p>
          <a:p>
            <a:pPr marL="457200" indent="-457200">
              <a:lnSpc>
                <a:spcPct val="150000"/>
              </a:lnSpc>
              <a:buFont typeface="Wingdings" panose="05000000000000000000" pitchFamily="2" charset="2"/>
              <a:buChar char="q"/>
            </a:pPr>
            <a:r>
              <a:rPr lang="fr-FR" sz="3200" dirty="0">
                <a:latin typeface="system-ui"/>
              </a:rPr>
              <a:t>Phase de Pérennisation et d'Ancrage</a:t>
            </a:r>
          </a:p>
        </p:txBody>
      </p:sp>
      <p:pic>
        <p:nvPicPr>
          <p:cNvPr id="2" name="Image 1">
            <a:extLst>
              <a:ext uri="{FF2B5EF4-FFF2-40B4-BE49-F238E27FC236}">
                <a16:creationId xmlns:a16="http://schemas.microsoft.com/office/drawing/2014/main" id="{FDC4A3C5-55B6-F8FD-E560-5BCCFD224402}"/>
              </a:ext>
            </a:extLst>
          </p:cNvPr>
          <p:cNvPicPr>
            <a:picLocks noChangeAspect="1"/>
          </p:cNvPicPr>
          <p:nvPr/>
        </p:nvPicPr>
        <p:blipFill>
          <a:blip r:embed="rId3"/>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pic>
        <p:nvPicPr>
          <p:cNvPr id="3" name="image1.jpeg">
            <a:extLst>
              <a:ext uri="{FF2B5EF4-FFF2-40B4-BE49-F238E27FC236}">
                <a16:creationId xmlns:a16="http://schemas.microsoft.com/office/drawing/2014/main" id="{1FD7CA96-C428-54D0-41D4-48DE10DEE1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6895"/>
            <a:ext cx="1649692" cy="1419537"/>
          </a:xfrm>
          <a:prstGeom prst="rect">
            <a:avLst/>
          </a:prstGeom>
        </p:spPr>
      </p:pic>
    </p:spTree>
    <p:extLst>
      <p:ext uri="{BB962C8B-B14F-4D97-AF65-F5344CB8AC3E}">
        <p14:creationId xmlns:p14="http://schemas.microsoft.com/office/powerpoint/2010/main" val="1175518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4379EA76-70A7-45E4-BB2E-CCCC16212E28}"/>
              </a:ext>
            </a:extLst>
          </p:cNvPr>
          <p:cNvSpPr txBox="1"/>
          <p:nvPr/>
        </p:nvSpPr>
        <p:spPr>
          <a:xfrm>
            <a:off x="1821180" y="490194"/>
            <a:ext cx="9860280" cy="646331"/>
          </a:xfrm>
          <a:prstGeom prst="rect">
            <a:avLst/>
          </a:prstGeom>
          <a:noFill/>
        </p:spPr>
        <p:txBody>
          <a:bodyPr wrap="square" rtlCol="0">
            <a:spAutoFit/>
          </a:bodyPr>
          <a:lstStyle/>
          <a:p>
            <a:r>
              <a:rPr lang="fr-FR" sz="3600" b="1" dirty="0">
                <a:latin typeface="system-ui"/>
              </a:rPr>
              <a:t>LES ETAPES DE LA CONDUITE DU CHANGEMENT</a:t>
            </a:r>
            <a:endParaRPr lang="en-US" sz="3600" b="1" dirty="0">
              <a:latin typeface="system-ui"/>
            </a:endParaRPr>
          </a:p>
        </p:txBody>
      </p:sp>
      <p:sp>
        <p:nvSpPr>
          <p:cNvPr id="18" name="ZoneTexte 17">
            <a:extLst>
              <a:ext uri="{FF2B5EF4-FFF2-40B4-BE49-F238E27FC236}">
                <a16:creationId xmlns:a16="http://schemas.microsoft.com/office/drawing/2014/main" id="{CAF9A898-0A52-4A9C-BB02-20EC15A1F37A}"/>
              </a:ext>
            </a:extLst>
          </p:cNvPr>
          <p:cNvSpPr txBox="1"/>
          <p:nvPr/>
        </p:nvSpPr>
        <p:spPr>
          <a:xfrm>
            <a:off x="215560" y="1535485"/>
            <a:ext cx="11193780" cy="4549835"/>
          </a:xfrm>
          <a:prstGeom prst="rect">
            <a:avLst/>
          </a:prstGeom>
          <a:noFill/>
        </p:spPr>
        <p:txBody>
          <a:bodyPr wrap="square">
            <a:spAutoFit/>
          </a:bodyPr>
          <a:lstStyle/>
          <a:p>
            <a:pPr marL="457200" indent="-457200" algn="just">
              <a:lnSpc>
                <a:spcPct val="150000"/>
              </a:lnSpc>
              <a:buFont typeface="Wingdings" panose="05000000000000000000" pitchFamily="2" charset="2"/>
              <a:buChar char="q"/>
            </a:pPr>
            <a:r>
              <a:rPr lang="fr-FR" sz="2800" b="1" dirty="0">
                <a:latin typeface="system-ui"/>
              </a:rPr>
              <a:t>Phase de Diagnostic et de Cadrage</a:t>
            </a:r>
          </a:p>
          <a:p>
            <a:pPr algn="just">
              <a:lnSpc>
                <a:spcPct val="150000"/>
              </a:lnSpc>
            </a:pPr>
            <a:r>
              <a:rPr lang="fr-FR" sz="2800" dirty="0">
                <a:latin typeface="system-ui"/>
              </a:rPr>
              <a:t>Analyse d'impact : Identifier précisément ce qui change (processus, outils, culture) et qui est impacté</a:t>
            </a:r>
          </a:p>
          <a:p>
            <a:pPr algn="just">
              <a:lnSpc>
                <a:spcPct val="150000"/>
              </a:lnSpc>
            </a:pPr>
            <a:r>
              <a:rPr lang="fr-FR" sz="2800" dirty="0">
                <a:latin typeface="system-ui"/>
              </a:rPr>
              <a:t>Cartographie des parties prenantes : Identifier les alliés, les opposants potentiels et les influenceurs.</a:t>
            </a:r>
          </a:p>
          <a:p>
            <a:pPr algn="just">
              <a:lnSpc>
                <a:spcPct val="150000"/>
              </a:lnSpc>
            </a:pPr>
            <a:r>
              <a:rPr lang="fr-FR" sz="2800" dirty="0">
                <a:latin typeface="system-ui"/>
              </a:rPr>
              <a:t>Définition de la vision : Pourquoi change-t-on ? L'état de l'art insiste sur le "</a:t>
            </a:r>
            <a:r>
              <a:rPr lang="fr-FR" sz="2800" dirty="0" err="1">
                <a:latin typeface="system-ui"/>
              </a:rPr>
              <a:t>Why</a:t>
            </a:r>
            <a:r>
              <a:rPr lang="fr-FR" sz="2800" dirty="0">
                <a:latin typeface="system-ui"/>
              </a:rPr>
              <a:t>" (le sens) plutôt que sur le "How" (la technique).</a:t>
            </a:r>
          </a:p>
        </p:txBody>
      </p:sp>
      <p:pic>
        <p:nvPicPr>
          <p:cNvPr id="2" name="Image 1">
            <a:extLst>
              <a:ext uri="{FF2B5EF4-FFF2-40B4-BE49-F238E27FC236}">
                <a16:creationId xmlns:a16="http://schemas.microsoft.com/office/drawing/2014/main" id="{70DED88F-BD6E-EC5D-5E59-A43CD0A97FE4}"/>
              </a:ext>
            </a:extLst>
          </p:cNvPr>
          <p:cNvPicPr>
            <a:picLocks noChangeAspect="1"/>
          </p:cNvPicPr>
          <p:nvPr/>
        </p:nvPicPr>
        <p:blipFill>
          <a:blip r:embed="rId3"/>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pic>
        <p:nvPicPr>
          <p:cNvPr id="3" name="image1.jpeg">
            <a:extLst>
              <a:ext uri="{FF2B5EF4-FFF2-40B4-BE49-F238E27FC236}">
                <a16:creationId xmlns:a16="http://schemas.microsoft.com/office/drawing/2014/main" id="{AEF2B253-798F-3B02-6E2D-47B13EBF96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6895"/>
            <a:ext cx="1649692" cy="1419537"/>
          </a:xfrm>
          <a:prstGeom prst="rect">
            <a:avLst/>
          </a:prstGeom>
        </p:spPr>
      </p:pic>
    </p:spTree>
    <p:extLst>
      <p:ext uri="{BB962C8B-B14F-4D97-AF65-F5344CB8AC3E}">
        <p14:creationId xmlns:p14="http://schemas.microsoft.com/office/powerpoint/2010/main" val="1485072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4379EA76-70A7-45E4-BB2E-CCCC16212E28}"/>
              </a:ext>
            </a:extLst>
          </p:cNvPr>
          <p:cNvSpPr txBox="1"/>
          <p:nvPr/>
        </p:nvSpPr>
        <p:spPr>
          <a:xfrm>
            <a:off x="1569720" y="443886"/>
            <a:ext cx="9860280" cy="646331"/>
          </a:xfrm>
          <a:prstGeom prst="rect">
            <a:avLst/>
          </a:prstGeom>
          <a:noFill/>
        </p:spPr>
        <p:txBody>
          <a:bodyPr wrap="square" rtlCol="0">
            <a:spAutoFit/>
          </a:bodyPr>
          <a:lstStyle/>
          <a:p>
            <a:r>
              <a:rPr lang="fr-FR" sz="3600" b="1" dirty="0">
                <a:latin typeface="system-ui"/>
              </a:rPr>
              <a:t>LES ETAPES DE LA CONDUITE DU CHANGEMENT</a:t>
            </a:r>
            <a:endParaRPr lang="en-US" sz="3600" b="1" dirty="0">
              <a:latin typeface="system-ui"/>
            </a:endParaRPr>
          </a:p>
        </p:txBody>
      </p:sp>
      <p:sp>
        <p:nvSpPr>
          <p:cNvPr id="18" name="ZoneTexte 17">
            <a:extLst>
              <a:ext uri="{FF2B5EF4-FFF2-40B4-BE49-F238E27FC236}">
                <a16:creationId xmlns:a16="http://schemas.microsoft.com/office/drawing/2014/main" id="{CAF9A898-0A52-4A9C-BB02-20EC15A1F37A}"/>
              </a:ext>
            </a:extLst>
          </p:cNvPr>
          <p:cNvSpPr txBox="1"/>
          <p:nvPr/>
        </p:nvSpPr>
        <p:spPr>
          <a:xfrm>
            <a:off x="762000" y="1090217"/>
            <a:ext cx="10668000" cy="4448013"/>
          </a:xfrm>
          <a:prstGeom prst="rect">
            <a:avLst/>
          </a:prstGeom>
          <a:noFill/>
        </p:spPr>
        <p:txBody>
          <a:bodyPr wrap="square">
            <a:spAutoFit/>
          </a:bodyPr>
          <a:lstStyle/>
          <a:p>
            <a:pPr marL="457200" indent="-457200">
              <a:lnSpc>
                <a:spcPct val="150000"/>
              </a:lnSpc>
              <a:buFont typeface="Wingdings" panose="05000000000000000000" pitchFamily="2" charset="2"/>
              <a:buChar char="q"/>
            </a:pPr>
            <a:r>
              <a:rPr lang="fr-FR" sz="3200" dirty="0">
                <a:latin typeface="system-ui"/>
              </a:rPr>
              <a:t>Phase de conception de la stratégie (planifier)</a:t>
            </a:r>
          </a:p>
          <a:p>
            <a:pPr>
              <a:lnSpc>
                <a:spcPct val="150000"/>
              </a:lnSpc>
            </a:pPr>
            <a:r>
              <a:rPr lang="fr-FR" sz="3200" dirty="0">
                <a:latin typeface="system-ui"/>
              </a:rPr>
              <a:t>Plan de communication : Il doit être bidirectionnel (écouter autant que parler) et multicanal</a:t>
            </a:r>
          </a:p>
          <a:p>
            <a:pPr>
              <a:lnSpc>
                <a:spcPct val="150000"/>
              </a:lnSpc>
            </a:pPr>
            <a:r>
              <a:rPr lang="fr-FR" sz="3200" dirty="0">
                <a:latin typeface="system-ui"/>
              </a:rPr>
              <a:t>Dispositif de formation : Adapter les parcours selon les profils d'utilisateurs.</a:t>
            </a:r>
          </a:p>
          <a:p>
            <a:pPr>
              <a:lnSpc>
                <a:spcPct val="150000"/>
              </a:lnSpc>
            </a:pPr>
            <a:endParaRPr lang="fr-FR" sz="3200" dirty="0">
              <a:latin typeface="system-ui"/>
            </a:endParaRPr>
          </a:p>
        </p:txBody>
      </p:sp>
      <p:pic>
        <p:nvPicPr>
          <p:cNvPr id="2" name="Image 1">
            <a:extLst>
              <a:ext uri="{FF2B5EF4-FFF2-40B4-BE49-F238E27FC236}">
                <a16:creationId xmlns:a16="http://schemas.microsoft.com/office/drawing/2014/main" id="{72AAFF9C-4F44-672C-A243-36DB10303349}"/>
              </a:ext>
            </a:extLst>
          </p:cNvPr>
          <p:cNvPicPr>
            <a:picLocks noChangeAspect="1"/>
          </p:cNvPicPr>
          <p:nvPr/>
        </p:nvPicPr>
        <p:blipFill>
          <a:blip r:embed="rId3"/>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pic>
        <p:nvPicPr>
          <p:cNvPr id="3" name="image1.jpeg">
            <a:extLst>
              <a:ext uri="{FF2B5EF4-FFF2-40B4-BE49-F238E27FC236}">
                <a16:creationId xmlns:a16="http://schemas.microsoft.com/office/drawing/2014/main" id="{5605BF02-CDF4-6C8C-66BE-D0C2E88620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6895"/>
            <a:ext cx="1649692" cy="1419537"/>
          </a:xfrm>
          <a:prstGeom prst="rect">
            <a:avLst/>
          </a:prstGeom>
        </p:spPr>
      </p:pic>
    </p:spTree>
    <p:extLst>
      <p:ext uri="{BB962C8B-B14F-4D97-AF65-F5344CB8AC3E}">
        <p14:creationId xmlns:p14="http://schemas.microsoft.com/office/powerpoint/2010/main" val="3411908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4379EA76-70A7-45E4-BB2E-CCCC16212E28}"/>
              </a:ext>
            </a:extLst>
          </p:cNvPr>
          <p:cNvSpPr txBox="1"/>
          <p:nvPr/>
        </p:nvSpPr>
        <p:spPr>
          <a:xfrm>
            <a:off x="1733275" y="443886"/>
            <a:ext cx="9860280" cy="646331"/>
          </a:xfrm>
          <a:prstGeom prst="rect">
            <a:avLst/>
          </a:prstGeom>
          <a:noFill/>
        </p:spPr>
        <p:txBody>
          <a:bodyPr wrap="square" rtlCol="0">
            <a:spAutoFit/>
          </a:bodyPr>
          <a:lstStyle/>
          <a:p>
            <a:r>
              <a:rPr lang="fr-FR" sz="3600" b="1" dirty="0">
                <a:latin typeface="system-ui"/>
              </a:rPr>
              <a:t>LES ETAPES DE LA CONDUITE DU CHANGEMENT</a:t>
            </a:r>
            <a:endParaRPr lang="en-US" sz="3600" b="1" dirty="0">
              <a:latin typeface="system-ui"/>
            </a:endParaRPr>
          </a:p>
        </p:txBody>
      </p:sp>
      <p:sp>
        <p:nvSpPr>
          <p:cNvPr id="18" name="ZoneTexte 17">
            <a:extLst>
              <a:ext uri="{FF2B5EF4-FFF2-40B4-BE49-F238E27FC236}">
                <a16:creationId xmlns:a16="http://schemas.microsoft.com/office/drawing/2014/main" id="{CAF9A898-0A52-4A9C-BB02-20EC15A1F37A}"/>
              </a:ext>
            </a:extLst>
          </p:cNvPr>
          <p:cNvSpPr txBox="1"/>
          <p:nvPr/>
        </p:nvSpPr>
        <p:spPr>
          <a:xfrm>
            <a:off x="0" y="1090217"/>
            <a:ext cx="12039600" cy="4549835"/>
          </a:xfrm>
          <a:prstGeom prst="rect">
            <a:avLst/>
          </a:prstGeom>
          <a:noFill/>
        </p:spPr>
        <p:txBody>
          <a:bodyPr wrap="square">
            <a:spAutoFit/>
          </a:bodyPr>
          <a:lstStyle/>
          <a:p>
            <a:pPr marL="457200" indent="-457200">
              <a:lnSpc>
                <a:spcPct val="150000"/>
              </a:lnSpc>
              <a:buFont typeface="Wingdings" panose="05000000000000000000" pitchFamily="2" charset="2"/>
              <a:buChar char="q"/>
            </a:pPr>
            <a:r>
              <a:rPr lang="fr-FR" sz="2800" dirty="0">
                <a:latin typeface="system-ui"/>
              </a:rPr>
              <a:t>Phase d’implémentation (Accompagner)</a:t>
            </a:r>
          </a:p>
          <a:p>
            <a:pPr>
              <a:lnSpc>
                <a:spcPct val="150000"/>
              </a:lnSpc>
            </a:pPr>
            <a:r>
              <a:rPr lang="fr-FR" sz="2800" dirty="0">
                <a:latin typeface="system-ui"/>
              </a:rPr>
              <a:t>Engagement des managers : Le management intermédiaire est le pivot. Ils doivent être les premiers convaincus pour rassurer leurs équipes.</a:t>
            </a:r>
          </a:p>
          <a:p>
            <a:pPr>
              <a:lnSpc>
                <a:spcPct val="150000"/>
              </a:lnSpc>
            </a:pPr>
            <a:r>
              <a:rPr lang="fr-FR" sz="2800" dirty="0">
                <a:latin typeface="system-ui"/>
              </a:rPr>
              <a:t>Générer et célébration des "Quick </a:t>
            </a:r>
            <a:r>
              <a:rPr lang="fr-FR" sz="2800" dirty="0" err="1">
                <a:latin typeface="system-ui"/>
              </a:rPr>
              <a:t>Wins</a:t>
            </a:r>
            <a:r>
              <a:rPr lang="fr-FR" sz="2800" dirty="0">
                <a:latin typeface="system-ui"/>
              </a:rPr>
              <a:t>" : Obtenir des victoires rapides et visibles pour prouver que le changement fonctionne et maintenir la motivation.</a:t>
            </a:r>
          </a:p>
          <a:p>
            <a:pPr>
              <a:lnSpc>
                <a:spcPct val="150000"/>
              </a:lnSpc>
            </a:pPr>
            <a:r>
              <a:rPr lang="fr-FR" sz="2800" dirty="0">
                <a:latin typeface="system-ui"/>
              </a:rPr>
              <a:t>Soutien individualisé : Mise en place de coachings ou de permanences pour traiter les résistances individuelles.</a:t>
            </a:r>
          </a:p>
        </p:txBody>
      </p:sp>
      <p:pic>
        <p:nvPicPr>
          <p:cNvPr id="2" name="Image 1">
            <a:extLst>
              <a:ext uri="{FF2B5EF4-FFF2-40B4-BE49-F238E27FC236}">
                <a16:creationId xmlns:a16="http://schemas.microsoft.com/office/drawing/2014/main" id="{5D487D55-8B20-947F-BCC9-E2158DA42AC6}"/>
              </a:ext>
            </a:extLst>
          </p:cNvPr>
          <p:cNvPicPr>
            <a:picLocks noChangeAspect="1"/>
          </p:cNvPicPr>
          <p:nvPr/>
        </p:nvPicPr>
        <p:blipFill>
          <a:blip r:embed="rId3"/>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pic>
        <p:nvPicPr>
          <p:cNvPr id="3" name="image1.jpeg">
            <a:extLst>
              <a:ext uri="{FF2B5EF4-FFF2-40B4-BE49-F238E27FC236}">
                <a16:creationId xmlns:a16="http://schemas.microsoft.com/office/drawing/2014/main" id="{40FDE48B-EA6A-2444-BFFB-8DEE506109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6895"/>
            <a:ext cx="1649692" cy="1419537"/>
          </a:xfrm>
          <a:prstGeom prst="rect">
            <a:avLst/>
          </a:prstGeom>
        </p:spPr>
      </p:pic>
    </p:spTree>
    <p:extLst>
      <p:ext uri="{BB962C8B-B14F-4D97-AF65-F5344CB8AC3E}">
        <p14:creationId xmlns:p14="http://schemas.microsoft.com/office/powerpoint/2010/main" val="1720840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4379EA76-70A7-45E4-BB2E-CCCC16212E28}"/>
              </a:ext>
            </a:extLst>
          </p:cNvPr>
          <p:cNvSpPr txBox="1"/>
          <p:nvPr/>
        </p:nvSpPr>
        <p:spPr>
          <a:xfrm>
            <a:off x="1914506" y="248451"/>
            <a:ext cx="9860280" cy="646331"/>
          </a:xfrm>
          <a:prstGeom prst="rect">
            <a:avLst/>
          </a:prstGeom>
          <a:noFill/>
        </p:spPr>
        <p:txBody>
          <a:bodyPr wrap="square" rtlCol="0">
            <a:spAutoFit/>
          </a:bodyPr>
          <a:lstStyle/>
          <a:p>
            <a:r>
              <a:rPr lang="fr-FR" sz="3600" b="1" dirty="0">
                <a:latin typeface="system-ui"/>
              </a:rPr>
              <a:t>LES ETAPES DE LA CONDUITE DU CHANGEMENT</a:t>
            </a:r>
            <a:endParaRPr lang="en-US" sz="3600" b="1" dirty="0">
              <a:latin typeface="system-ui"/>
            </a:endParaRPr>
          </a:p>
        </p:txBody>
      </p:sp>
      <p:sp>
        <p:nvSpPr>
          <p:cNvPr id="18" name="ZoneTexte 17">
            <a:extLst>
              <a:ext uri="{FF2B5EF4-FFF2-40B4-BE49-F238E27FC236}">
                <a16:creationId xmlns:a16="http://schemas.microsoft.com/office/drawing/2014/main" id="{CAF9A898-0A52-4A9C-BB02-20EC15A1F37A}"/>
              </a:ext>
            </a:extLst>
          </p:cNvPr>
          <p:cNvSpPr txBox="1"/>
          <p:nvPr/>
        </p:nvSpPr>
        <p:spPr>
          <a:xfrm>
            <a:off x="0" y="1090217"/>
            <a:ext cx="12039600" cy="5196166"/>
          </a:xfrm>
          <a:prstGeom prst="rect">
            <a:avLst/>
          </a:prstGeom>
          <a:noFill/>
        </p:spPr>
        <p:txBody>
          <a:bodyPr wrap="square">
            <a:spAutoFit/>
          </a:bodyPr>
          <a:lstStyle/>
          <a:p>
            <a:pPr marL="457200" indent="-457200">
              <a:lnSpc>
                <a:spcPct val="150000"/>
              </a:lnSpc>
              <a:buFont typeface="Wingdings" panose="05000000000000000000" pitchFamily="2" charset="2"/>
              <a:buChar char="q"/>
            </a:pPr>
            <a:r>
              <a:rPr lang="fr-FR" sz="2800" dirty="0">
                <a:latin typeface="system-ui"/>
              </a:rPr>
              <a:t>Phase d’Ancrage et de pilotage </a:t>
            </a:r>
          </a:p>
          <a:p>
            <a:pPr>
              <a:lnSpc>
                <a:spcPct val="150000"/>
              </a:lnSpc>
            </a:pPr>
            <a:r>
              <a:rPr lang="fr-FR" sz="2800" dirty="0">
                <a:latin typeface="system-ui"/>
              </a:rPr>
              <a:t>Mesure de l'adoption : Utiliser des indicateurs (KPI) de performance mais aussi de satisfaction et de taux d'usage de nouveaux outils, la mesure du suivi des progrès, feedback des employés</a:t>
            </a:r>
          </a:p>
          <a:p>
            <a:pPr>
              <a:lnSpc>
                <a:spcPct val="150000"/>
              </a:lnSpc>
            </a:pPr>
            <a:r>
              <a:rPr lang="fr-FR" sz="2800" dirty="0">
                <a:latin typeface="system-ui"/>
              </a:rPr>
              <a:t>Renforcement: valoriser les nouveaux comportements et corriger les retours aux anciennes habitudes (le </a:t>
            </a:r>
            <a:r>
              <a:rPr lang="fr-FR" sz="2800" dirty="0" err="1">
                <a:latin typeface="system-ui"/>
              </a:rPr>
              <a:t>Refreeze</a:t>
            </a:r>
            <a:r>
              <a:rPr lang="fr-FR" sz="2800" dirty="0">
                <a:latin typeface="system-ui"/>
              </a:rPr>
              <a:t> de Lewin)</a:t>
            </a:r>
          </a:p>
          <a:p>
            <a:pPr>
              <a:lnSpc>
                <a:spcPct val="150000"/>
              </a:lnSpc>
            </a:pPr>
            <a:r>
              <a:rPr lang="fr-FR" sz="2800" dirty="0">
                <a:latin typeface="system-ui"/>
              </a:rPr>
              <a:t>Célébration: marquer </a:t>
            </a:r>
            <a:r>
              <a:rPr lang="fr-FR" sz="2800" dirty="0" err="1">
                <a:latin typeface="system-ui"/>
              </a:rPr>
              <a:t>officielement</a:t>
            </a:r>
            <a:r>
              <a:rPr lang="fr-FR" sz="2800" dirty="0">
                <a:latin typeface="system-ui"/>
              </a:rPr>
              <a:t> la fin de la transition pour passer à une phase de stabilité</a:t>
            </a:r>
          </a:p>
        </p:txBody>
      </p:sp>
      <p:pic>
        <p:nvPicPr>
          <p:cNvPr id="2" name="Image 1">
            <a:extLst>
              <a:ext uri="{FF2B5EF4-FFF2-40B4-BE49-F238E27FC236}">
                <a16:creationId xmlns:a16="http://schemas.microsoft.com/office/drawing/2014/main" id="{9B3811DB-5BDA-01AC-027E-B7ECC2E4D4A7}"/>
              </a:ext>
            </a:extLst>
          </p:cNvPr>
          <p:cNvPicPr>
            <a:picLocks noChangeAspect="1"/>
          </p:cNvPicPr>
          <p:nvPr/>
        </p:nvPicPr>
        <p:blipFill>
          <a:blip r:embed="rId3"/>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pic>
        <p:nvPicPr>
          <p:cNvPr id="3" name="image1.jpeg">
            <a:extLst>
              <a:ext uri="{FF2B5EF4-FFF2-40B4-BE49-F238E27FC236}">
                <a16:creationId xmlns:a16="http://schemas.microsoft.com/office/drawing/2014/main" id="{84C459D3-B031-A116-F2EE-AA3DED51A4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6895"/>
            <a:ext cx="1649692" cy="1419537"/>
          </a:xfrm>
          <a:prstGeom prst="rect">
            <a:avLst/>
          </a:prstGeom>
        </p:spPr>
      </p:pic>
    </p:spTree>
    <p:extLst>
      <p:ext uri="{BB962C8B-B14F-4D97-AF65-F5344CB8AC3E}">
        <p14:creationId xmlns:p14="http://schemas.microsoft.com/office/powerpoint/2010/main" val="2953907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6DA272F0-75EC-4412-87B5-AC9FA62E320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Image 2">
            <a:extLst>
              <a:ext uri="{FF2B5EF4-FFF2-40B4-BE49-F238E27FC236}">
                <a16:creationId xmlns:a16="http://schemas.microsoft.com/office/drawing/2014/main" id="{7CA1BCDE-5C00-49F9-ABAC-408B1218B5DB}"/>
              </a:ext>
            </a:extLst>
          </p:cNvPr>
          <p:cNvPicPr>
            <a:picLocks noChangeAspect="1"/>
          </p:cNvPicPr>
          <p:nvPr/>
        </p:nvPicPr>
        <p:blipFill>
          <a:blip r:embed="rId3"/>
          <a:stretch>
            <a:fillRect/>
          </a:stretch>
        </p:blipFill>
        <p:spPr>
          <a:xfrm>
            <a:off x="1123361" y="631596"/>
            <a:ext cx="9473102" cy="6136849"/>
          </a:xfrm>
          <a:prstGeom prst="rect">
            <a:avLst/>
          </a:prstGeom>
        </p:spPr>
      </p:pic>
      <p:sp>
        <p:nvSpPr>
          <p:cNvPr id="6" name="ZoneTexte 5">
            <a:extLst>
              <a:ext uri="{FF2B5EF4-FFF2-40B4-BE49-F238E27FC236}">
                <a16:creationId xmlns:a16="http://schemas.microsoft.com/office/drawing/2014/main" id="{5C504500-D92E-4540-9E86-F73DF1CFCBF4}"/>
              </a:ext>
            </a:extLst>
          </p:cNvPr>
          <p:cNvSpPr txBox="1"/>
          <p:nvPr/>
        </p:nvSpPr>
        <p:spPr>
          <a:xfrm>
            <a:off x="0" y="198749"/>
            <a:ext cx="12192000" cy="584775"/>
          </a:xfrm>
          <a:prstGeom prst="rect">
            <a:avLst/>
          </a:prstGeom>
          <a:noFill/>
        </p:spPr>
        <p:txBody>
          <a:bodyPr wrap="square">
            <a:spAutoFit/>
          </a:bodyPr>
          <a:lstStyle/>
          <a:p>
            <a:pPr algn="ctr" fontAlgn="base"/>
            <a:r>
              <a:rPr lang="en-US" sz="3200" b="1" i="0" dirty="0">
                <a:effectLst/>
                <a:latin typeface="-apple-system"/>
              </a:rPr>
              <a:t>Le </a:t>
            </a:r>
            <a:r>
              <a:rPr lang="en-US" sz="3200" b="1" i="0" dirty="0" err="1">
                <a:effectLst/>
                <a:latin typeface="-apple-system"/>
              </a:rPr>
              <a:t>modèle</a:t>
            </a:r>
            <a:r>
              <a:rPr lang="en-US" sz="3200" b="1" i="0" dirty="0">
                <a:effectLst/>
                <a:latin typeface="-apple-system"/>
              </a:rPr>
              <a:t> </a:t>
            </a:r>
            <a:r>
              <a:rPr lang="en-US" sz="3200" b="1" dirty="0">
                <a:latin typeface="-apple-system"/>
              </a:rPr>
              <a:t> Lippitt-</a:t>
            </a:r>
            <a:r>
              <a:rPr lang="en-US" sz="3200" b="1" dirty="0" err="1">
                <a:latin typeface="-apple-system"/>
              </a:rPr>
              <a:t>Knoster</a:t>
            </a:r>
            <a:r>
              <a:rPr lang="en-US" sz="3200" b="1" dirty="0">
                <a:latin typeface="-apple-system"/>
              </a:rPr>
              <a:t>, model diagnostic de la </a:t>
            </a:r>
            <a:r>
              <a:rPr lang="en-US" sz="3200" b="1" dirty="0" err="1">
                <a:latin typeface="-apple-system"/>
              </a:rPr>
              <a:t>réussite</a:t>
            </a:r>
            <a:r>
              <a:rPr lang="en-US" sz="3200" b="1" dirty="0">
                <a:latin typeface="-apple-system"/>
              </a:rPr>
              <a:t> de la CDC</a:t>
            </a:r>
            <a:endParaRPr lang="en-US" sz="3200" b="1" i="0" dirty="0">
              <a:effectLst/>
              <a:latin typeface="-apple-system"/>
            </a:endParaRPr>
          </a:p>
        </p:txBody>
      </p:sp>
    </p:spTree>
    <p:extLst>
      <p:ext uri="{BB962C8B-B14F-4D97-AF65-F5344CB8AC3E}">
        <p14:creationId xmlns:p14="http://schemas.microsoft.com/office/powerpoint/2010/main" val="3220053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45165CE1-B4D9-4B5F-A23A-937D42EBC850}"/>
              </a:ext>
            </a:extLst>
          </p:cNvPr>
          <p:cNvSpPr txBox="1"/>
          <p:nvPr/>
        </p:nvSpPr>
        <p:spPr>
          <a:xfrm>
            <a:off x="2025770" y="455109"/>
            <a:ext cx="4213781" cy="769441"/>
          </a:xfrm>
          <a:prstGeom prst="rect">
            <a:avLst/>
          </a:prstGeom>
          <a:noFill/>
        </p:spPr>
        <p:txBody>
          <a:bodyPr wrap="square" rtlCol="0">
            <a:spAutoFit/>
          </a:bodyPr>
          <a:lstStyle/>
          <a:p>
            <a:r>
              <a:rPr lang="fr-FR" sz="4400" b="1" dirty="0"/>
              <a:t>PLAN</a:t>
            </a:r>
            <a:endParaRPr lang="en-US" sz="4400" b="1" dirty="0"/>
          </a:p>
        </p:txBody>
      </p:sp>
      <p:sp>
        <p:nvSpPr>
          <p:cNvPr id="4" name="ZoneTexte 3">
            <a:extLst>
              <a:ext uri="{FF2B5EF4-FFF2-40B4-BE49-F238E27FC236}">
                <a16:creationId xmlns:a16="http://schemas.microsoft.com/office/drawing/2014/main" id="{6383E5A1-F8A6-4556-996D-EE27BB524C42}"/>
              </a:ext>
            </a:extLst>
          </p:cNvPr>
          <p:cNvSpPr txBox="1"/>
          <p:nvPr/>
        </p:nvSpPr>
        <p:spPr>
          <a:xfrm>
            <a:off x="866273" y="1338763"/>
            <a:ext cx="10459453" cy="4448013"/>
          </a:xfrm>
          <a:prstGeom prst="rect">
            <a:avLst/>
          </a:prstGeom>
          <a:noFill/>
        </p:spPr>
        <p:txBody>
          <a:bodyPr wrap="square">
            <a:spAutoFit/>
          </a:bodyPr>
          <a:lstStyle/>
          <a:p>
            <a:pPr marL="342900" indent="-342900">
              <a:lnSpc>
                <a:spcPct val="150000"/>
              </a:lnSpc>
              <a:buFont typeface="Wingdings" panose="05000000000000000000" pitchFamily="2" charset="2"/>
              <a:buChar char="q"/>
            </a:pPr>
            <a:r>
              <a:rPr lang="fr-FR" sz="3200" b="1" dirty="0">
                <a:solidFill>
                  <a:schemeClr val="bg1">
                    <a:lumMod val="85000"/>
                  </a:schemeClr>
                </a:solidFill>
                <a:latin typeface="-apple-system"/>
              </a:rPr>
              <a:t>DEFINITIONS </a:t>
            </a:r>
          </a:p>
          <a:p>
            <a:pPr marL="342900" indent="-342900">
              <a:lnSpc>
                <a:spcPct val="150000"/>
              </a:lnSpc>
              <a:buFont typeface="Wingdings" panose="05000000000000000000" pitchFamily="2" charset="2"/>
              <a:buChar char="q"/>
            </a:pPr>
            <a:r>
              <a:rPr lang="fr-FR" sz="3200" b="1" dirty="0">
                <a:solidFill>
                  <a:schemeClr val="bg1">
                    <a:lumMod val="85000"/>
                  </a:schemeClr>
                </a:solidFill>
                <a:latin typeface="-apple-system"/>
              </a:rPr>
              <a:t>POURQUOI LA CONDUITE DU CHANGEMENT?</a:t>
            </a:r>
          </a:p>
          <a:p>
            <a:pPr marL="342900" indent="-342900">
              <a:lnSpc>
                <a:spcPct val="150000"/>
              </a:lnSpc>
              <a:buFont typeface="Wingdings" panose="05000000000000000000" pitchFamily="2" charset="2"/>
              <a:buChar char="q"/>
            </a:pPr>
            <a:r>
              <a:rPr lang="fr-FR" sz="3200" b="1" dirty="0">
                <a:solidFill>
                  <a:schemeClr val="bg1">
                    <a:lumMod val="85000"/>
                  </a:schemeClr>
                </a:solidFill>
                <a:latin typeface="-apple-system"/>
              </a:rPr>
              <a:t>L’HUMAIN AU CŒUR DU CHANGEMENT</a:t>
            </a:r>
          </a:p>
          <a:p>
            <a:pPr marL="342900" indent="-342900">
              <a:lnSpc>
                <a:spcPct val="150000"/>
              </a:lnSpc>
              <a:buFont typeface="Wingdings" panose="05000000000000000000" pitchFamily="2" charset="2"/>
              <a:buChar char="q"/>
            </a:pPr>
            <a:r>
              <a:rPr lang="fr-FR" sz="3200" b="1" dirty="0">
                <a:solidFill>
                  <a:schemeClr val="bg1">
                    <a:lumMod val="85000"/>
                  </a:schemeClr>
                </a:solidFill>
                <a:latin typeface="-apple-system"/>
              </a:rPr>
              <a:t>NORMES ET MODELES</a:t>
            </a:r>
          </a:p>
          <a:p>
            <a:pPr marL="342900" indent="-342900">
              <a:lnSpc>
                <a:spcPct val="150000"/>
              </a:lnSpc>
              <a:buFont typeface="Wingdings" panose="05000000000000000000" pitchFamily="2" charset="2"/>
              <a:buChar char="q"/>
            </a:pPr>
            <a:r>
              <a:rPr lang="fr-FR" sz="3200" b="1" dirty="0">
                <a:solidFill>
                  <a:schemeClr val="bg1">
                    <a:lumMod val="85000"/>
                  </a:schemeClr>
                </a:solidFill>
                <a:latin typeface="-apple-system"/>
              </a:rPr>
              <a:t>LES ETAPES CLES  DE LA CDC</a:t>
            </a:r>
          </a:p>
          <a:p>
            <a:pPr marL="342900" indent="-342900">
              <a:lnSpc>
                <a:spcPct val="150000"/>
              </a:lnSpc>
              <a:buFont typeface="Wingdings" panose="05000000000000000000" pitchFamily="2" charset="2"/>
              <a:buChar char="q"/>
            </a:pPr>
            <a:r>
              <a:rPr lang="fr-FR" sz="3200" b="1" dirty="0">
                <a:latin typeface="-apple-system"/>
              </a:rPr>
              <a:t>LES ACTEURS ET LES OUTILS DE LA CDC</a:t>
            </a:r>
          </a:p>
        </p:txBody>
      </p:sp>
      <p:pic>
        <p:nvPicPr>
          <p:cNvPr id="2" name="Image 1">
            <a:extLst>
              <a:ext uri="{FF2B5EF4-FFF2-40B4-BE49-F238E27FC236}">
                <a16:creationId xmlns:a16="http://schemas.microsoft.com/office/drawing/2014/main" id="{CED9F729-4126-9C90-2051-EF59CECCB15A}"/>
              </a:ext>
            </a:extLst>
          </p:cNvPr>
          <p:cNvPicPr>
            <a:picLocks noChangeAspect="1"/>
          </p:cNvPicPr>
          <p:nvPr/>
        </p:nvPicPr>
        <p:blipFill>
          <a:blip r:embed="rId2"/>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pic>
        <p:nvPicPr>
          <p:cNvPr id="3" name="image1.jpeg">
            <a:extLst>
              <a:ext uri="{FF2B5EF4-FFF2-40B4-BE49-F238E27FC236}">
                <a16:creationId xmlns:a16="http://schemas.microsoft.com/office/drawing/2014/main" id="{E056CC9D-A95C-62FD-966F-4FA955F2C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95"/>
            <a:ext cx="1649692" cy="1419537"/>
          </a:xfrm>
          <a:prstGeom prst="rect">
            <a:avLst/>
          </a:prstGeom>
        </p:spPr>
      </p:pic>
      <p:pic>
        <p:nvPicPr>
          <p:cNvPr id="5" name="image1.jpeg">
            <a:extLst>
              <a:ext uri="{FF2B5EF4-FFF2-40B4-BE49-F238E27FC236}">
                <a16:creationId xmlns:a16="http://schemas.microsoft.com/office/drawing/2014/main" id="{4175A432-B16A-5F1B-78E9-3A2CEFA7C7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0880" y="0"/>
            <a:ext cx="1649692" cy="1419537"/>
          </a:xfrm>
          <a:prstGeom prst="rect">
            <a:avLst/>
          </a:prstGeom>
        </p:spPr>
      </p:pic>
    </p:spTree>
    <p:extLst>
      <p:ext uri="{BB962C8B-B14F-4D97-AF65-F5344CB8AC3E}">
        <p14:creationId xmlns:p14="http://schemas.microsoft.com/office/powerpoint/2010/main" val="1343478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9C2B6F4-C32C-4242-89D0-CBE3C2122C5C}"/>
              </a:ext>
            </a:extLst>
          </p:cNvPr>
          <p:cNvSpPr txBox="1"/>
          <p:nvPr/>
        </p:nvSpPr>
        <p:spPr>
          <a:xfrm>
            <a:off x="3044858" y="716437"/>
            <a:ext cx="5524107" cy="523220"/>
          </a:xfrm>
          <a:prstGeom prst="rect">
            <a:avLst/>
          </a:prstGeom>
          <a:noFill/>
        </p:spPr>
        <p:txBody>
          <a:bodyPr wrap="square" rtlCol="0">
            <a:spAutoFit/>
          </a:bodyPr>
          <a:lstStyle/>
          <a:p>
            <a:r>
              <a:rPr lang="fr-FR" sz="2800" b="1" dirty="0">
                <a:latin typeface="system-ui"/>
              </a:rPr>
              <a:t>LES ACTEURS ET LES OUTILS</a:t>
            </a:r>
            <a:endParaRPr lang="en-US" sz="2800" b="1" dirty="0">
              <a:latin typeface="system-ui"/>
            </a:endParaRPr>
          </a:p>
        </p:txBody>
      </p:sp>
      <p:sp>
        <p:nvSpPr>
          <p:cNvPr id="2" name="ZoneTexte 1">
            <a:extLst>
              <a:ext uri="{FF2B5EF4-FFF2-40B4-BE49-F238E27FC236}">
                <a16:creationId xmlns:a16="http://schemas.microsoft.com/office/drawing/2014/main" id="{959FE1B9-4B01-4C3E-9F89-3164D95497F8}"/>
              </a:ext>
            </a:extLst>
          </p:cNvPr>
          <p:cNvSpPr txBox="1"/>
          <p:nvPr/>
        </p:nvSpPr>
        <p:spPr>
          <a:xfrm>
            <a:off x="527901" y="1797062"/>
            <a:ext cx="8219859" cy="4524315"/>
          </a:xfrm>
          <a:prstGeom prst="rect">
            <a:avLst/>
          </a:prstGeom>
          <a:noFill/>
        </p:spPr>
        <p:txBody>
          <a:bodyPr wrap="square" rtlCol="0">
            <a:spAutoFit/>
          </a:bodyPr>
          <a:lstStyle/>
          <a:p>
            <a:r>
              <a:rPr lang="fr-FR" sz="3600" dirty="0">
                <a:latin typeface="system-ui"/>
              </a:rPr>
              <a:t>OUTILS DE DIAGNOSTIC ET D’ANALYSE</a:t>
            </a:r>
          </a:p>
          <a:p>
            <a:pPr marL="571500" indent="-571500">
              <a:lnSpc>
                <a:spcPct val="150000"/>
              </a:lnSpc>
              <a:buFont typeface="Wingdings" panose="05000000000000000000" pitchFamily="2" charset="2"/>
              <a:buChar char="§"/>
            </a:pPr>
            <a:r>
              <a:rPr lang="fr-FR" sz="3600" dirty="0">
                <a:latin typeface="system-ui"/>
              </a:rPr>
              <a:t>Analyse d’impacts</a:t>
            </a:r>
          </a:p>
          <a:p>
            <a:pPr marL="571500" indent="-571500">
              <a:lnSpc>
                <a:spcPct val="150000"/>
              </a:lnSpc>
              <a:buFont typeface="Wingdings" panose="05000000000000000000" pitchFamily="2" charset="2"/>
              <a:buChar char="§"/>
            </a:pPr>
            <a:r>
              <a:rPr lang="fr-FR" sz="3600" dirty="0">
                <a:latin typeface="system-ui"/>
              </a:rPr>
              <a:t>Cartographie des parties prenantes</a:t>
            </a:r>
          </a:p>
          <a:p>
            <a:pPr marL="571500" indent="-571500">
              <a:lnSpc>
                <a:spcPct val="150000"/>
              </a:lnSpc>
              <a:buFont typeface="Wingdings" panose="05000000000000000000" pitchFamily="2" charset="2"/>
              <a:buChar char="§"/>
            </a:pPr>
            <a:r>
              <a:rPr lang="fr-FR" sz="3600" dirty="0">
                <a:latin typeface="system-ui"/>
              </a:rPr>
              <a:t>Entretiens qualitatifs</a:t>
            </a:r>
          </a:p>
          <a:p>
            <a:pPr marL="571500" indent="-571500">
              <a:lnSpc>
                <a:spcPct val="150000"/>
              </a:lnSpc>
              <a:buFont typeface="Wingdings" panose="05000000000000000000" pitchFamily="2" charset="2"/>
              <a:buChar char="§"/>
            </a:pPr>
            <a:r>
              <a:rPr lang="fr-FR" sz="3600" dirty="0">
                <a:latin typeface="system-ui"/>
              </a:rPr>
              <a:t>Analyse de la culture organisationnelle</a:t>
            </a:r>
          </a:p>
          <a:p>
            <a:endParaRPr lang="en-US" sz="3600" dirty="0">
              <a:latin typeface="system-ui"/>
            </a:endParaRPr>
          </a:p>
        </p:txBody>
      </p:sp>
      <p:pic>
        <p:nvPicPr>
          <p:cNvPr id="4" name="image1.jpeg">
            <a:extLst>
              <a:ext uri="{FF2B5EF4-FFF2-40B4-BE49-F238E27FC236}">
                <a16:creationId xmlns:a16="http://schemas.microsoft.com/office/drawing/2014/main" id="{EED2B43C-36A9-4A3C-0EB9-1E00EC7A5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95"/>
            <a:ext cx="1649692" cy="1419537"/>
          </a:xfrm>
          <a:prstGeom prst="rect">
            <a:avLst/>
          </a:prstGeom>
        </p:spPr>
      </p:pic>
    </p:spTree>
    <p:extLst>
      <p:ext uri="{BB962C8B-B14F-4D97-AF65-F5344CB8AC3E}">
        <p14:creationId xmlns:p14="http://schemas.microsoft.com/office/powerpoint/2010/main" val="1936204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9C2B6F4-C32C-4242-89D0-CBE3C2122C5C}"/>
              </a:ext>
            </a:extLst>
          </p:cNvPr>
          <p:cNvSpPr txBox="1"/>
          <p:nvPr/>
        </p:nvSpPr>
        <p:spPr>
          <a:xfrm>
            <a:off x="3044858" y="716437"/>
            <a:ext cx="5524107" cy="523220"/>
          </a:xfrm>
          <a:prstGeom prst="rect">
            <a:avLst/>
          </a:prstGeom>
          <a:noFill/>
        </p:spPr>
        <p:txBody>
          <a:bodyPr wrap="square" rtlCol="0">
            <a:spAutoFit/>
          </a:bodyPr>
          <a:lstStyle/>
          <a:p>
            <a:r>
              <a:rPr lang="fr-FR" sz="2800" b="1" dirty="0">
                <a:latin typeface="system-ui"/>
              </a:rPr>
              <a:t>LES ACTEURS ET LES OUTILS</a:t>
            </a:r>
            <a:endParaRPr lang="en-US" sz="2800" b="1" dirty="0">
              <a:latin typeface="system-ui"/>
            </a:endParaRPr>
          </a:p>
        </p:txBody>
      </p:sp>
      <p:sp>
        <p:nvSpPr>
          <p:cNvPr id="2" name="ZoneTexte 1">
            <a:extLst>
              <a:ext uri="{FF2B5EF4-FFF2-40B4-BE49-F238E27FC236}">
                <a16:creationId xmlns:a16="http://schemas.microsoft.com/office/drawing/2014/main" id="{959FE1B9-4B01-4C3E-9F89-3164D95497F8}"/>
              </a:ext>
            </a:extLst>
          </p:cNvPr>
          <p:cNvSpPr txBox="1"/>
          <p:nvPr/>
        </p:nvSpPr>
        <p:spPr>
          <a:xfrm>
            <a:off x="527901" y="1797062"/>
            <a:ext cx="8219859" cy="1200329"/>
          </a:xfrm>
          <a:prstGeom prst="rect">
            <a:avLst/>
          </a:prstGeom>
          <a:noFill/>
        </p:spPr>
        <p:txBody>
          <a:bodyPr wrap="square" rtlCol="0">
            <a:spAutoFit/>
          </a:bodyPr>
          <a:lstStyle/>
          <a:p>
            <a:r>
              <a:rPr lang="fr-FR" sz="3600" dirty="0">
                <a:latin typeface="system-ui"/>
              </a:rPr>
              <a:t>OUTILS DE COMMUNICATION</a:t>
            </a:r>
          </a:p>
          <a:p>
            <a:endParaRPr lang="en-US" sz="3600" dirty="0">
              <a:latin typeface="system-ui"/>
            </a:endParaRPr>
          </a:p>
        </p:txBody>
      </p:sp>
      <p:sp>
        <p:nvSpPr>
          <p:cNvPr id="6" name="ZoneTexte 5">
            <a:extLst>
              <a:ext uri="{FF2B5EF4-FFF2-40B4-BE49-F238E27FC236}">
                <a16:creationId xmlns:a16="http://schemas.microsoft.com/office/drawing/2014/main" id="{266E60BC-E6C8-43A4-A458-BFE3E2E00496}"/>
              </a:ext>
            </a:extLst>
          </p:cNvPr>
          <p:cNvSpPr txBox="1"/>
          <p:nvPr/>
        </p:nvSpPr>
        <p:spPr>
          <a:xfrm>
            <a:off x="929640" y="2598776"/>
            <a:ext cx="6096000" cy="2308324"/>
          </a:xfrm>
          <a:prstGeom prst="rect">
            <a:avLst/>
          </a:prstGeom>
          <a:noFill/>
        </p:spPr>
        <p:txBody>
          <a:bodyPr wrap="square">
            <a:spAutoFit/>
          </a:bodyPr>
          <a:lstStyle/>
          <a:p>
            <a:r>
              <a:rPr lang="fr-FR" sz="3600" dirty="0">
                <a:latin typeface="system-ui"/>
              </a:rPr>
              <a:t>Plan de communication</a:t>
            </a:r>
          </a:p>
          <a:p>
            <a:r>
              <a:rPr lang="fr-FR" sz="3600" dirty="0">
                <a:latin typeface="system-ui"/>
              </a:rPr>
              <a:t>Newsletters</a:t>
            </a:r>
          </a:p>
          <a:p>
            <a:r>
              <a:rPr lang="fr-FR" sz="3600" dirty="0">
                <a:latin typeface="system-ui"/>
              </a:rPr>
              <a:t>Réunions d’information</a:t>
            </a:r>
          </a:p>
          <a:p>
            <a:r>
              <a:rPr lang="fr-FR" sz="3600" dirty="0">
                <a:latin typeface="system-ui"/>
              </a:rPr>
              <a:t>Vidéos managériales</a:t>
            </a:r>
            <a:endParaRPr lang="en-US" sz="3600" dirty="0">
              <a:latin typeface="system-ui"/>
            </a:endParaRPr>
          </a:p>
        </p:txBody>
      </p:sp>
      <p:pic>
        <p:nvPicPr>
          <p:cNvPr id="4" name="Image 3">
            <a:extLst>
              <a:ext uri="{FF2B5EF4-FFF2-40B4-BE49-F238E27FC236}">
                <a16:creationId xmlns:a16="http://schemas.microsoft.com/office/drawing/2014/main" id="{77F5618B-995E-F5B6-7C79-13B379B239DF}"/>
              </a:ext>
            </a:extLst>
          </p:cNvPr>
          <p:cNvPicPr>
            <a:picLocks noChangeAspect="1"/>
          </p:cNvPicPr>
          <p:nvPr/>
        </p:nvPicPr>
        <p:blipFill>
          <a:blip r:embed="rId3"/>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pic>
        <p:nvPicPr>
          <p:cNvPr id="5" name="image1.jpeg">
            <a:extLst>
              <a:ext uri="{FF2B5EF4-FFF2-40B4-BE49-F238E27FC236}">
                <a16:creationId xmlns:a16="http://schemas.microsoft.com/office/drawing/2014/main" id="{6263113A-068F-FBEE-5A5C-AE22E136B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6895"/>
            <a:ext cx="1649692" cy="1419537"/>
          </a:xfrm>
          <a:prstGeom prst="rect">
            <a:avLst/>
          </a:prstGeom>
        </p:spPr>
      </p:pic>
    </p:spTree>
    <p:extLst>
      <p:ext uri="{BB962C8B-B14F-4D97-AF65-F5344CB8AC3E}">
        <p14:creationId xmlns:p14="http://schemas.microsoft.com/office/powerpoint/2010/main" val="1957361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9C2B6F4-C32C-4242-89D0-CBE3C2122C5C}"/>
              </a:ext>
            </a:extLst>
          </p:cNvPr>
          <p:cNvSpPr txBox="1"/>
          <p:nvPr/>
        </p:nvSpPr>
        <p:spPr>
          <a:xfrm>
            <a:off x="2987040" y="497075"/>
            <a:ext cx="8138160" cy="769441"/>
          </a:xfrm>
          <a:prstGeom prst="rect">
            <a:avLst/>
          </a:prstGeom>
          <a:noFill/>
        </p:spPr>
        <p:txBody>
          <a:bodyPr wrap="square" rtlCol="0">
            <a:spAutoFit/>
          </a:bodyPr>
          <a:lstStyle/>
          <a:p>
            <a:r>
              <a:rPr lang="fr-FR" sz="4400" b="1" dirty="0">
                <a:latin typeface="system-ui"/>
              </a:rPr>
              <a:t>LES ACTEURS ET LES OUTILS</a:t>
            </a:r>
            <a:endParaRPr lang="en-US" sz="4400" b="1" dirty="0">
              <a:latin typeface="system-ui"/>
            </a:endParaRPr>
          </a:p>
        </p:txBody>
      </p:sp>
      <p:sp>
        <p:nvSpPr>
          <p:cNvPr id="2" name="ZoneTexte 1">
            <a:extLst>
              <a:ext uri="{FF2B5EF4-FFF2-40B4-BE49-F238E27FC236}">
                <a16:creationId xmlns:a16="http://schemas.microsoft.com/office/drawing/2014/main" id="{959FE1B9-4B01-4C3E-9F89-3164D95497F8}"/>
              </a:ext>
            </a:extLst>
          </p:cNvPr>
          <p:cNvSpPr txBox="1"/>
          <p:nvPr/>
        </p:nvSpPr>
        <p:spPr>
          <a:xfrm>
            <a:off x="527901" y="1720862"/>
            <a:ext cx="10734459" cy="1200329"/>
          </a:xfrm>
          <a:prstGeom prst="rect">
            <a:avLst/>
          </a:prstGeom>
          <a:noFill/>
        </p:spPr>
        <p:txBody>
          <a:bodyPr wrap="square" rtlCol="0">
            <a:spAutoFit/>
          </a:bodyPr>
          <a:lstStyle/>
          <a:p>
            <a:r>
              <a:rPr lang="fr-FR" sz="3600" dirty="0">
                <a:latin typeface="system-ui"/>
              </a:rPr>
              <a:t>OUTILS D’ACCOMPAGNEMENT ET FORMATION</a:t>
            </a:r>
          </a:p>
          <a:p>
            <a:endParaRPr lang="en-US" sz="3600" dirty="0">
              <a:latin typeface="system-ui"/>
            </a:endParaRPr>
          </a:p>
        </p:txBody>
      </p:sp>
      <p:sp>
        <p:nvSpPr>
          <p:cNvPr id="6" name="ZoneTexte 5">
            <a:extLst>
              <a:ext uri="{FF2B5EF4-FFF2-40B4-BE49-F238E27FC236}">
                <a16:creationId xmlns:a16="http://schemas.microsoft.com/office/drawing/2014/main" id="{266E60BC-E6C8-43A4-A458-BFE3E2E00496}"/>
              </a:ext>
            </a:extLst>
          </p:cNvPr>
          <p:cNvSpPr txBox="1"/>
          <p:nvPr/>
        </p:nvSpPr>
        <p:spPr>
          <a:xfrm>
            <a:off x="929640" y="2598776"/>
            <a:ext cx="8564880" cy="2862322"/>
          </a:xfrm>
          <a:prstGeom prst="rect">
            <a:avLst/>
          </a:prstGeom>
          <a:noFill/>
        </p:spPr>
        <p:txBody>
          <a:bodyPr wrap="square">
            <a:spAutoFit/>
          </a:bodyPr>
          <a:lstStyle/>
          <a:p>
            <a:r>
              <a:rPr lang="fr-FR" sz="3600" dirty="0">
                <a:latin typeface="system-ui"/>
              </a:rPr>
              <a:t>Formations présentielles et digitales</a:t>
            </a:r>
          </a:p>
          <a:p>
            <a:r>
              <a:rPr lang="fr-FR" sz="3600" dirty="0">
                <a:latin typeface="system-ui"/>
              </a:rPr>
              <a:t>Coaching managérial</a:t>
            </a:r>
          </a:p>
          <a:p>
            <a:r>
              <a:rPr lang="fr-FR" sz="3600" dirty="0">
                <a:latin typeface="system-ui"/>
              </a:rPr>
              <a:t>Ateliers participatifs</a:t>
            </a:r>
          </a:p>
          <a:p>
            <a:r>
              <a:rPr lang="fr-FR" sz="3600" dirty="0">
                <a:latin typeface="system-ui"/>
              </a:rPr>
              <a:t>Learning by </a:t>
            </a:r>
            <a:r>
              <a:rPr lang="fr-FR" sz="3600" dirty="0" err="1">
                <a:latin typeface="system-ui"/>
              </a:rPr>
              <a:t>doing</a:t>
            </a:r>
            <a:endParaRPr lang="fr-FR" sz="3600" dirty="0">
              <a:latin typeface="system-ui"/>
            </a:endParaRPr>
          </a:p>
          <a:p>
            <a:r>
              <a:rPr lang="fr-FR" sz="3600" dirty="0">
                <a:latin typeface="system-ui"/>
              </a:rPr>
              <a:t>Communautés de pratiques</a:t>
            </a:r>
            <a:endParaRPr lang="en-US" sz="3600" dirty="0">
              <a:latin typeface="system-ui"/>
            </a:endParaRPr>
          </a:p>
        </p:txBody>
      </p:sp>
      <p:pic>
        <p:nvPicPr>
          <p:cNvPr id="4" name="Image 3">
            <a:extLst>
              <a:ext uri="{FF2B5EF4-FFF2-40B4-BE49-F238E27FC236}">
                <a16:creationId xmlns:a16="http://schemas.microsoft.com/office/drawing/2014/main" id="{1726D90F-F337-6C87-E142-626A3184E86F}"/>
              </a:ext>
            </a:extLst>
          </p:cNvPr>
          <p:cNvPicPr>
            <a:picLocks noChangeAspect="1"/>
          </p:cNvPicPr>
          <p:nvPr/>
        </p:nvPicPr>
        <p:blipFill>
          <a:blip r:embed="rId3"/>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pic>
        <p:nvPicPr>
          <p:cNvPr id="5" name="image1.jpeg">
            <a:extLst>
              <a:ext uri="{FF2B5EF4-FFF2-40B4-BE49-F238E27FC236}">
                <a16:creationId xmlns:a16="http://schemas.microsoft.com/office/drawing/2014/main" id="{DD838418-4671-2422-DCC6-85CEAC3BDE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6895"/>
            <a:ext cx="1649692" cy="1419537"/>
          </a:xfrm>
          <a:prstGeom prst="rect">
            <a:avLst/>
          </a:prstGeom>
        </p:spPr>
      </p:pic>
    </p:spTree>
    <p:extLst>
      <p:ext uri="{BB962C8B-B14F-4D97-AF65-F5344CB8AC3E}">
        <p14:creationId xmlns:p14="http://schemas.microsoft.com/office/powerpoint/2010/main" val="3902669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jpeg">
            <a:extLst>
              <a:ext uri="{FF2B5EF4-FFF2-40B4-BE49-F238E27FC236}">
                <a16:creationId xmlns:a16="http://schemas.microsoft.com/office/drawing/2014/main" id="{5E37D3BA-2E54-88A4-CC19-D09C67895A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6895"/>
            <a:ext cx="2291351" cy="1971675"/>
          </a:xfrm>
          <a:prstGeom prst="rect">
            <a:avLst/>
          </a:prstGeom>
        </p:spPr>
      </p:pic>
      <p:pic>
        <p:nvPicPr>
          <p:cNvPr id="3" name="image1.jpeg">
            <a:extLst>
              <a:ext uri="{FF2B5EF4-FFF2-40B4-BE49-F238E27FC236}">
                <a16:creationId xmlns:a16="http://schemas.microsoft.com/office/drawing/2014/main" id="{9CF3D9A9-1882-4377-B415-2B639DF867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0649" y="-1"/>
            <a:ext cx="2291351" cy="1971675"/>
          </a:xfrm>
          <a:prstGeom prst="rect">
            <a:avLst/>
          </a:prstGeom>
        </p:spPr>
      </p:pic>
      <p:sp>
        <p:nvSpPr>
          <p:cNvPr id="6" name="ZoneTexte 5">
            <a:extLst>
              <a:ext uri="{FF2B5EF4-FFF2-40B4-BE49-F238E27FC236}">
                <a16:creationId xmlns:a16="http://schemas.microsoft.com/office/drawing/2014/main" id="{686BEBDF-4D12-4F56-B252-35D7E6D48894}"/>
              </a:ext>
            </a:extLst>
          </p:cNvPr>
          <p:cNvSpPr txBox="1"/>
          <p:nvPr/>
        </p:nvSpPr>
        <p:spPr>
          <a:xfrm>
            <a:off x="887690" y="2128895"/>
            <a:ext cx="10416619" cy="1200329"/>
          </a:xfrm>
          <a:prstGeom prst="rect">
            <a:avLst/>
          </a:prstGeom>
          <a:noFill/>
        </p:spPr>
        <p:txBody>
          <a:bodyPr wrap="square">
            <a:spAutoFit/>
          </a:bodyPr>
          <a:lstStyle/>
          <a:p>
            <a:pPr algn="just"/>
            <a:r>
              <a:rPr lang="fr-FR" sz="2400" b="1" dirty="0"/>
              <a:t>« La conduite du changement consiste à accompagner les acteurs impactés par une transformation afin de favoriser leur appropriation du changement. »</a:t>
            </a:r>
            <a:r>
              <a:rPr lang="fr-FR" sz="2400" dirty="0"/>
              <a:t/>
            </a:r>
            <a:br>
              <a:rPr lang="fr-FR" sz="2400" dirty="0"/>
            </a:br>
            <a:r>
              <a:rPr lang="fr-FR" sz="2400" dirty="0"/>
              <a:t>— </a:t>
            </a:r>
            <a:r>
              <a:rPr lang="fr-FR" sz="2400" i="1" dirty="0"/>
              <a:t>David </a:t>
            </a:r>
            <a:r>
              <a:rPr lang="fr-FR" sz="2400" i="1" dirty="0" err="1"/>
              <a:t>Autissier</a:t>
            </a:r>
            <a:endParaRPr lang="en-US" sz="2400" dirty="0"/>
          </a:p>
        </p:txBody>
      </p:sp>
      <p:sp>
        <p:nvSpPr>
          <p:cNvPr id="8" name="ZoneTexte 7">
            <a:extLst>
              <a:ext uri="{FF2B5EF4-FFF2-40B4-BE49-F238E27FC236}">
                <a16:creationId xmlns:a16="http://schemas.microsoft.com/office/drawing/2014/main" id="{890770BA-7467-4E60-8BE6-C7672EE6F21D}"/>
              </a:ext>
            </a:extLst>
          </p:cNvPr>
          <p:cNvSpPr txBox="1"/>
          <p:nvPr/>
        </p:nvSpPr>
        <p:spPr>
          <a:xfrm>
            <a:off x="887690" y="3805776"/>
            <a:ext cx="10292499" cy="1200329"/>
          </a:xfrm>
          <a:prstGeom prst="rect">
            <a:avLst/>
          </a:prstGeom>
          <a:noFill/>
        </p:spPr>
        <p:txBody>
          <a:bodyPr wrap="square">
            <a:spAutoFit/>
          </a:bodyPr>
          <a:lstStyle/>
          <a:p>
            <a:pPr algn="just"/>
            <a:r>
              <a:rPr lang="fr-FR" sz="2400" b="1" dirty="0"/>
              <a:t>« Les projets échouent rarement pour des raisons techniques, mais le plus souvent pour des raisons humaines. »</a:t>
            </a:r>
            <a:r>
              <a:rPr lang="fr-FR" sz="2400" dirty="0"/>
              <a:t/>
            </a:r>
            <a:br>
              <a:rPr lang="fr-FR" sz="2400" dirty="0"/>
            </a:br>
            <a:r>
              <a:rPr lang="fr-FR" sz="2400" dirty="0"/>
              <a:t>— </a:t>
            </a:r>
            <a:r>
              <a:rPr lang="fr-FR" sz="2400" i="1" dirty="0"/>
              <a:t>David </a:t>
            </a:r>
            <a:r>
              <a:rPr lang="fr-FR" sz="2400" i="1" dirty="0" err="1"/>
              <a:t>Autissier</a:t>
            </a:r>
            <a:endParaRPr lang="en-US" sz="2400" dirty="0"/>
          </a:p>
        </p:txBody>
      </p:sp>
      <p:pic>
        <p:nvPicPr>
          <p:cNvPr id="4" name="Image 3">
            <a:extLst>
              <a:ext uri="{FF2B5EF4-FFF2-40B4-BE49-F238E27FC236}">
                <a16:creationId xmlns:a16="http://schemas.microsoft.com/office/drawing/2014/main" id="{51D9C20F-025E-8979-44B5-C92378CD103A}"/>
              </a:ext>
            </a:extLst>
          </p:cNvPr>
          <p:cNvPicPr>
            <a:picLocks noChangeAspect="1"/>
          </p:cNvPicPr>
          <p:nvPr/>
        </p:nvPicPr>
        <p:blipFill>
          <a:blip r:embed="rId4"/>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19659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9C2B6F4-C32C-4242-89D0-CBE3C2122C5C}"/>
              </a:ext>
            </a:extLst>
          </p:cNvPr>
          <p:cNvSpPr txBox="1"/>
          <p:nvPr/>
        </p:nvSpPr>
        <p:spPr>
          <a:xfrm>
            <a:off x="2987040" y="497075"/>
            <a:ext cx="8138160" cy="769441"/>
          </a:xfrm>
          <a:prstGeom prst="rect">
            <a:avLst/>
          </a:prstGeom>
          <a:noFill/>
        </p:spPr>
        <p:txBody>
          <a:bodyPr wrap="square" rtlCol="0">
            <a:spAutoFit/>
          </a:bodyPr>
          <a:lstStyle/>
          <a:p>
            <a:r>
              <a:rPr lang="fr-FR" sz="4400" b="1" dirty="0">
                <a:latin typeface="system-ui"/>
              </a:rPr>
              <a:t>LES ACTEURS ET LES OUTILS</a:t>
            </a:r>
            <a:endParaRPr lang="en-US" sz="4400" b="1" dirty="0">
              <a:latin typeface="system-ui"/>
            </a:endParaRPr>
          </a:p>
        </p:txBody>
      </p:sp>
      <p:sp>
        <p:nvSpPr>
          <p:cNvPr id="2" name="ZoneTexte 1">
            <a:extLst>
              <a:ext uri="{FF2B5EF4-FFF2-40B4-BE49-F238E27FC236}">
                <a16:creationId xmlns:a16="http://schemas.microsoft.com/office/drawing/2014/main" id="{959FE1B9-4B01-4C3E-9F89-3164D95497F8}"/>
              </a:ext>
            </a:extLst>
          </p:cNvPr>
          <p:cNvSpPr txBox="1"/>
          <p:nvPr/>
        </p:nvSpPr>
        <p:spPr>
          <a:xfrm>
            <a:off x="527901" y="1720862"/>
            <a:ext cx="10734459" cy="1200329"/>
          </a:xfrm>
          <a:prstGeom prst="rect">
            <a:avLst/>
          </a:prstGeom>
          <a:noFill/>
        </p:spPr>
        <p:txBody>
          <a:bodyPr wrap="square" rtlCol="0">
            <a:spAutoFit/>
          </a:bodyPr>
          <a:lstStyle/>
          <a:p>
            <a:r>
              <a:rPr lang="fr-FR" sz="3600" dirty="0">
                <a:latin typeface="system-ui"/>
              </a:rPr>
              <a:t>OUTILS DE GESTION DE RESISTANCE</a:t>
            </a:r>
          </a:p>
          <a:p>
            <a:endParaRPr lang="en-US" sz="3600" dirty="0">
              <a:latin typeface="system-ui"/>
            </a:endParaRPr>
          </a:p>
        </p:txBody>
      </p:sp>
      <p:sp>
        <p:nvSpPr>
          <p:cNvPr id="6" name="ZoneTexte 5">
            <a:extLst>
              <a:ext uri="{FF2B5EF4-FFF2-40B4-BE49-F238E27FC236}">
                <a16:creationId xmlns:a16="http://schemas.microsoft.com/office/drawing/2014/main" id="{266E60BC-E6C8-43A4-A458-BFE3E2E00496}"/>
              </a:ext>
            </a:extLst>
          </p:cNvPr>
          <p:cNvSpPr txBox="1"/>
          <p:nvPr/>
        </p:nvSpPr>
        <p:spPr>
          <a:xfrm>
            <a:off x="929640" y="2598776"/>
            <a:ext cx="6096000" cy="2308324"/>
          </a:xfrm>
          <a:prstGeom prst="rect">
            <a:avLst/>
          </a:prstGeom>
          <a:noFill/>
        </p:spPr>
        <p:txBody>
          <a:bodyPr wrap="square">
            <a:spAutoFit/>
          </a:bodyPr>
          <a:lstStyle/>
          <a:p>
            <a:r>
              <a:rPr lang="fr-FR" sz="3600" dirty="0">
                <a:latin typeface="system-ui"/>
              </a:rPr>
              <a:t>Iceberg de la résistance</a:t>
            </a:r>
          </a:p>
          <a:p>
            <a:r>
              <a:rPr lang="fr-FR" sz="3600" dirty="0">
                <a:latin typeface="system-ui"/>
              </a:rPr>
              <a:t>Courbe de Kübler-Ros</a:t>
            </a:r>
          </a:p>
          <a:p>
            <a:r>
              <a:rPr lang="fr-FR" sz="3600" dirty="0" err="1">
                <a:latin typeface="system-ui"/>
              </a:rPr>
              <a:t>sAteliers</a:t>
            </a:r>
            <a:r>
              <a:rPr lang="fr-FR" sz="3600" dirty="0">
                <a:latin typeface="system-ui"/>
              </a:rPr>
              <a:t> d’expression</a:t>
            </a:r>
          </a:p>
          <a:p>
            <a:r>
              <a:rPr lang="fr-FR" sz="3600" dirty="0">
                <a:latin typeface="system-ui"/>
              </a:rPr>
              <a:t>Médiation managériale</a:t>
            </a:r>
            <a:endParaRPr lang="en-US" sz="3600" dirty="0">
              <a:latin typeface="system-ui"/>
            </a:endParaRPr>
          </a:p>
        </p:txBody>
      </p:sp>
      <p:pic>
        <p:nvPicPr>
          <p:cNvPr id="4" name="Image 3">
            <a:extLst>
              <a:ext uri="{FF2B5EF4-FFF2-40B4-BE49-F238E27FC236}">
                <a16:creationId xmlns:a16="http://schemas.microsoft.com/office/drawing/2014/main" id="{E096EA41-B7D5-CAD7-C40F-816CAA9565CB}"/>
              </a:ext>
            </a:extLst>
          </p:cNvPr>
          <p:cNvPicPr>
            <a:picLocks noChangeAspect="1"/>
          </p:cNvPicPr>
          <p:nvPr/>
        </p:nvPicPr>
        <p:blipFill>
          <a:blip r:embed="rId3"/>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pic>
        <p:nvPicPr>
          <p:cNvPr id="5" name="image1.jpeg">
            <a:extLst>
              <a:ext uri="{FF2B5EF4-FFF2-40B4-BE49-F238E27FC236}">
                <a16:creationId xmlns:a16="http://schemas.microsoft.com/office/drawing/2014/main" id="{6F1CD9C1-7F2F-16F8-592F-85DBEDDF8D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6895"/>
            <a:ext cx="1649692" cy="1419537"/>
          </a:xfrm>
          <a:prstGeom prst="rect">
            <a:avLst/>
          </a:prstGeom>
        </p:spPr>
      </p:pic>
    </p:spTree>
    <p:extLst>
      <p:ext uri="{BB962C8B-B14F-4D97-AF65-F5344CB8AC3E}">
        <p14:creationId xmlns:p14="http://schemas.microsoft.com/office/powerpoint/2010/main" val="1398625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9C2B6F4-C32C-4242-89D0-CBE3C2122C5C}"/>
              </a:ext>
            </a:extLst>
          </p:cNvPr>
          <p:cNvSpPr txBox="1"/>
          <p:nvPr/>
        </p:nvSpPr>
        <p:spPr>
          <a:xfrm>
            <a:off x="2987040" y="497075"/>
            <a:ext cx="8138160" cy="769441"/>
          </a:xfrm>
          <a:prstGeom prst="rect">
            <a:avLst/>
          </a:prstGeom>
          <a:noFill/>
        </p:spPr>
        <p:txBody>
          <a:bodyPr wrap="square" rtlCol="0">
            <a:spAutoFit/>
          </a:bodyPr>
          <a:lstStyle/>
          <a:p>
            <a:r>
              <a:rPr lang="fr-FR" sz="4400" b="1" dirty="0">
                <a:latin typeface="system-ui"/>
              </a:rPr>
              <a:t>LES ACTEURS ET LES OUTILS</a:t>
            </a:r>
            <a:endParaRPr lang="en-US" sz="4400" b="1" dirty="0">
              <a:latin typeface="system-ui"/>
            </a:endParaRPr>
          </a:p>
        </p:txBody>
      </p:sp>
      <p:sp>
        <p:nvSpPr>
          <p:cNvPr id="2" name="ZoneTexte 1">
            <a:extLst>
              <a:ext uri="{FF2B5EF4-FFF2-40B4-BE49-F238E27FC236}">
                <a16:creationId xmlns:a16="http://schemas.microsoft.com/office/drawing/2014/main" id="{959FE1B9-4B01-4C3E-9F89-3164D95497F8}"/>
              </a:ext>
            </a:extLst>
          </p:cNvPr>
          <p:cNvSpPr txBox="1"/>
          <p:nvPr/>
        </p:nvSpPr>
        <p:spPr>
          <a:xfrm>
            <a:off x="527901" y="1720862"/>
            <a:ext cx="10734459" cy="1200329"/>
          </a:xfrm>
          <a:prstGeom prst="rect">
            <a:avLst/>
          </a:prstGeom>
          <a:noFill/>
        </p:spPr>
        <p:txBody>
          <a:bodyPr wrap="square" rtlCol="0">
            <a:spAutoFit/>
          </a:bodyPr>
          <a:lstStyle/>
          <a:p>
            <a:r>
              <a:rPr lang="fr-FR" sz="3600" dirty="0">
                <a:latin typeface="system-ui"/>
              </a:rPr>
              <a:t>OUTILS DE PILOTAGE ET DE MESURE</a:t>
            </a:r>
          </a:p>
          <a:p>
            <a:endParaRPr lang="en-US" sz="3600" dirty="0">
              <a:latin typeface="system-ui"/>
            </a:endParaRPr>
          </a:p>
        </p:txBody>
      </p:sp>
      <p:sp>
        <p:nvSpPr>
          <p:cNvPr id="6" name="ZoneTexte 5">
            <a:extLst>
              <a:ext uri="{FF2B5EF4-FFF2-40B4-BE49-F238E27FC236}">
                <a16:creationId xmlns:a16="http://schemas.microsoft.com/office/drawing/2014/main" id="{266E60BC-E6C8-43A4-A458-BFE3E2E00496}"/>
              </a:ext>
            </a:extLst>
          </p:cNvPr>
          <p:cNvSpPr txBox="1"/>
          <p:nvPr/>
        </p:nvSpPr>
        <p:spPr>
          <a:xfrm>
            <a:off x="838200" y="2551837"/>
            <a:ext cx="6096000" cy="2499467"/>
          </a:xfrm>
          <a:prstGeom prst="rect">
            <a:avLst/>
          </a:prstGeom>
          <a:noFill/>
        </p:spPr>
        <p:txBody>
          <a:bodyPr wrap="square">
            <a:spAutoFit/>
          </a:bodyPr>
          <a:lstStyle/>
          <a:p>
            <a:pPr marL="571500" indent="-571500">
              <a:buFont typeface="Wingdings" panose="05000000000000000000" pitchFamily="2" charset="2"/>
              <a:buChar char="§"/>
            </a:pPr>
            <a:r>
              <a:rPr lang="fr-FR" sz="3600" dirty="0">
                <a:latin typeface="system-ui"/>
              </a:rPr>
              <a:t>Indicateurs d’adoption</a:t>
            </a:r>
          </a:p>
          <a:p>
            <a:pPr marL="571500" indent="-571500">
              <a:buFont typeface="Wingdings" panose="05000000000000000000" pitchFamily="2" charset="2"/>
              <a:buChar char="§"/>
            </a:pPr>
            <a:r>
              <a:rPr lang="fr-FR" sz="3600" dirty="0">
                <a:latin typeface="system-ui"/>
              </a:rPr>
              <a:t>KPIs humains</a:t>
            </a:r>
          </a:p>
          <a:p>
            <a:pPr marL="571500" indent="-571500">
              <a:buFont typeface="Wingdings" panose="05000000000000000000" pitchFamily="2" charset="2"/>
              <a:buChar char="§"/>
            </a:pPr>
            <a:r>
              <a:rPr lang="fr-FR" sz="3600" dirty="0">
                <a:latin typeface="system-ui"/>
              </a:rPr>
              <a:t>Enquêtes post-déploiement</a:t>
            </a:r>
          </a:p>
          <a:p>
            <a:pPr marL="571500" indent="-571500">
              <a:lnSpc>
                <a:spcPct val="150000"/>
              </a:lnSpc>
              <a:buFont typeface="Wingdings" panose="05000000000000000000" pitchFamily="2" charset="2"/>
              <a:buChar char="§"/>
            </a:pPr>
            <a:r>
              <a:rPr lang="fr-FR" sz="3600" dirty="0">
                <a:latin typeface="system-ui"/>
              </a:rPr>
              <a:t>Feedback continu</a:t>
            </a:r>
            <a:endParaRPr lang="en-US" sz="3600" dirty="0">
              <a:latin typeface="system-ui"/>
            </a:endParaRPr>
          </a:p>
        </p:txBody>
      </p:sp>
      <p:pic>
        <p:nvPicPr>
          <p:cNvPr id="4" name="Image 3">
            <a:extLst>
              <a:ext uri="{FF2B5EF4-FFF2-40B4-BE49-F238E27FC236}">
                <a16:creationId xmlns:a16="http://schemas.microsoft.com/office/drawing/2014/main" id="{06F69022-3006-C4DB-2B1B-234AC5FC8F8B}"/>
              </a:ext>
            </a:extLst>
          </p:cNvPr>
          <p:cNvPicPr>
            <a:picLocks noChangeAspect="1"/>
          </p:cNvPicPr>
          <p:nvPr/>
        </p:nvPicPr>
        <p:blipFill>
          <a:blip r:embed="rId3"/>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pic>
        <p:nvPicPr>
          <p:cNvPr id="5" name="image1.jpeg">
            <a:extLst>
              <a:ext uri="{FF2B5EF4-FFF2-40B4-BE49-F238E27FC236}">
                <a16:creationId xmlns:a16="http://schemas.microsoft.com/office/drawing/2014/main" id="{3DF9B1B7-EB75-4F25-F62F-BED2ADAE51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6895"/>
            <a:ext cx="1649692" cy="1419537"/>
          </a:xfrm>
          <a:prstGeom prst="rect">
            <a:avLst/>
          </a:prstGeom>
        </p:spPr>
      </p:pic>
    </p:spTree>
    <p:extLst>
      <p:ext uri="{BB962C8B-B14F-4D97-AF65-F5344CB8AC3E}">
        <p14:creationId xmlns:p14="http://schemas.microsoft.com/office/powerpoint/2010/main" val="1779553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9C2B6F4-C32C-4242-89D0-CBE3C2122C5C}"/>
              </a:ext>
            </a:extLst>
          </p:cNvPr>
          <p:cNvSpPr txBox="1"/>
          <p:nvPr/>
        </p:nvSpPr>
        <p:spPr>
          <a:xfrm>
            <a:off x="3044858" y="716437"/>
            <a:ext cx="5524107" cy="584775"/>
          </a:xfrm>
          <a:prstGeom prst="rect">
            <a:avLst/>
          </a:prstGeom>
          <a:noFill/>
        </p:spPr>
        <p:txBody>
          <a:bodyPr wrap="square" rtlCol="0">
            <a:spAutoFit/>
          </a:bodyPr>
          <a:lstStyle/>
          <a:p>
            <a:r>
              <a:rPr lang="fr-FR" sz="3200" b="1" dirty="0">
                <a:latin typeface="system-ui"/>
              </a:rPr>
              <a:t>LES ACTEURS ET LES OUTILS</a:t>
            </a:r>
            <a:endParaRPr lang="en-US" sz="3200" b="1" dirty="0">
              <a:latin typeface="system-ui"/>
            </a:endParaRPr>
          </a:p>
        </p:txBody>
      </p:sp>
      <p:sp>
        <p:nvSpPr>
          <p:cNvPr id="6" name="ZoneTexte 5">
            <a:extLst>
              <a:ext uri="{FF2B5EF4-FFF2-40B4-BE49-F238E27FC236}">
                <a16:creationId xmlns:a16="http://schemas.microsoft.com/office/drawing/2014/main" id="{4C114EE7-7594-4F26-B5F1-57EBFC4FF500}"/>
              </a:ext>
            </a:extLst>
          </p:cNvPr>
          <p:cNvSpPr txBox="1"/>
          <p:nvPr/>
        </p:nvSpPr>
        <p:spPr>
          <a:xfrm>
            <a:off x="395925" y="1598464"/>
            <a:ext cx="10821971" cy="4549835"/>
          </a:xfrm>
          <a:prstGeom prst="rect">
            <a:avLst/>
          </a:prstGeom>
          <a:noFill/>
        </p:spPr>
        <p:txBody>
          <a:bodyPr wrap="square">
            <a:spAutoFit/>
          </a:bodyPr>
          <a:lstStyle/>
          <a:p>
            <a:pPr algn="l">
              <a:lnSpc>
                <a:spcPct val="150000"/>
              </a:lnSpc>
            </a:pPr>
            <a:r>
              <a:rPr lang="fr-FR" sz="2800" i="0" dirty="0">
                <a:solidFill>
                  <a:srgbClr val="0C1115"/>
                </a:solidFill>
                <a:effectLst/>
                <a:latin typeface="system-ui"/>
              </a:rPr>
              <a:t>Implication des parties prenantes </a:t>
            </a:r>
          </a:p>
          <a:p>
            <a:pPr algn="l">
              <a:lnSpc>
                <a:spcPct val="150000"/>
              </a:lnSpc>
            </a:pPr>
            <a:r>
              <a:rPr lang="fr-FR" sz="2800" b="0" i="0" dirty="0">
                <a:solidFill>
                  <a:srgbClr val="0C1115"/>
                </a:solidFill>
                <a:effectLst/>
                <a:latin typeface="system-ui"/>
              </a:rPr>
              <a:t>Les collaborateurs d'une organisation, impliqués dans la réalisation d'un projet, sont souvent des acteurs clés de son succès ou, au contraire, peuvent être à l’origine de son échec.</a:t>
            </a:r>
          </a:p>
          <a:p>
            <a:pPr algn="l">
              <a:lnSpc>
                <a:spcPct val="150000"/>
              </a:lnSpc>
            </a:pPr>
            <a:r>
              <a:rPr lang="fr-FR" sz="2800" b="0" i="0" dirty="0">
                <a:solidFill>
                  <a:srgbClr val="0C1115"/>
                </a:solidFill>
                <a:effectLst/>
                <a:latin typeface="system-ui"/>
              </a:rPr>
              <a:t>Ils sont généralement ceux qui mettront en œuvre de nouveaux modes de fonctionnement, ou utiliseront de nouveaux outils. </a:t>
            </a:r>
          </a:p>
          <a:p>
            <a:pPr algn="l">
              <a:lnSpc>
                <a:spcPct val="150000"/>
              </a:lnSpc>
            </a:pPr>
            <a:r>
              <a:rPr lang="fr-FR" sz="2800" dirty="0">
                <a:solidFill>
                  <a:srgbClr val="0C1115"/>
                </a:solidFill>
                <a:latin typeface="system-ui"/>
              </a:rPr>
              <a:t>Leur bonne implication est donc fondamentale</a:t>
            </a:r>
            <a:endParaRPr lang="fr-FR" sz="2800" b="0" i="0" dirty="0">
              <a:solidFill>
                <a:srgbClr val="0C1115"/>
              </a:solidFill>
              <a:effectLst/>
              <a:latin typeface="system-ui"/>
            </a:endParaRPr>
          </a:p>
        </p:txBody>
      </p:sp>
      <p:pic>
        <p:nvPicPr>
          <p:cNvPr id="2" name="Image 1">
            <a:extLst>
              <a:ext uri="{FF2B5EF4-FFF2-40B4-BE49-F238E27FC236}">
                <a16:creationId xmlns:a16="http://schemas.microsoft.com/office/drawing/2014/main" id="{2D55A8A0-2717-6C87-0437-157AF6D79B70}"/>
              </a:ext>
            </a:extLst>
          </p:cNvPr>
          <p:cNvPicPr>
            <a:picLocks noChangeAspect="1"/>
          </p:cNvPicPr>
          <p:nvPr/>
        </p:nvPicPr>
        <p:blipFill>
          <a:blip r:embed="rId3"/>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pic>
        <p:nvPicPr>
          <p:cNvPr id="4" name="image1.jpeg">
            <a:extLst>
              <a:ext uri="{FF2B5EF4-FFF2-40B4-BE49-F238E27FC236}">
                <a16:creationId xmlns:a16="http://schemas.microsoft.com/office/drawing/2014/main" id="{B7DCD270-294B-7F99-854E-00EEC87BF4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6895"/>
            <a:ext cx="1649692" cy="1419537"/>
          </a:xfrm>
          <a:prstGeom prst="rect">
            <a:avLst/>
          </a:prstGeom>
        </p:spPr>
      </p:pic>
    </p:spTree>
    <p:extLst>
      <p:ext uri="{BB962C8B-B14F-4D97-AF65-F5344CB8AC3E}">
        <p14:creationId xmlns:p14="http://schemas.microsoft.com/office/powerpoint/2010/main" val="144099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9C2B6F4-C32C-4242-89D0-CBE3C2122C5C}"/>
              </a:ext>
            </a:extLst>
          </p:cNvPr>
          <p:cNvSpPr txBox="1"/>
          <p:nvPr/>
        </p:nvSpPr>
        <p:spPr>
          <a:xfrm>
            <a:off x="670560" y="716437"/>
            <a:ext cx="10801860" cy="584775"/>
          </a:xfrm>
          <a:prstGeom prst="rect">
            <a:avLst/>
          </a:prstGeom>
          <a:noFill/>
        </p:spPr>
        <p:txBody>
          <a:bodyPr wrap="square" rtlCol="0">
            <a:spAutoFit/>
          </a:bodyPr>
          <a:lstStyle/>
          <a:p>
            <a:r>
              <a:rPr lang="fr-FR" sz="3200" b="1" dirty="0">
                <a:latin typeface="system-ui"/>
              </a:rPr>
              <a:t>EXEMPLE D ’IMPLEMENTATION  D’UN NOUVEAU LOGICIEL ERP</a:t>
            </a:r>
            <a:endParaRPr lang="en-US" sz="3200" b="1" dirty="0">
              <a:latin typeface="system-ui"/>
            </a:endParaRPr>
          </a:p>
        </p:txBody>
      </p:sp>
      <p:sp>
        <p:nvSpPr>
          <p:cNvPr id="5" name="ZoneTexte 4">
            <a:extLst>
              <a:ext uri="{FF2B5EF4-FFF2-40B4-BE49-F238E27FC236}">
                <a16:creationId xmlns:a16="http://schemas.microsoft.com/office/drawing/2014/main" id="{5E8F6837-05E9-4433-A649-27CC077345E7}"/>
              </a:ext>
            </a:extLst>
          </p:cNvPr>
          <p:cNvSpPr txBox="1"/>
          <p:nvPr/>
        </p:nvSpPr>
        <p:spPr>
          <a:xfrm>
            <a:off x="962162" y="2302183"/>
            <a:ext cx="4260916" cy="2862322"/>
          </a:xfrm>
          <a:prstGeom prst="rect">
            <a:avLst/>
          </a:prstGeom>
          <a:noFill/>
        </p:spPr>
        <p:txBody>
          <a:bodyPr wrap="square" rtlCol="0">
            <a:spAutoFit/>
          </a:bodyPr>
          <a:lstStyle/>
          <a:p>
            <a:r>
              <a:rPr lang="fr-FR" sz="4000" b="1" dirty="0">
                <a:latin typeface="system-ui"/>
              </a:rPr>
              <a:t>ACTEURS</a:t>
            </a:r>
          </a:p>
          <a:p>
            <a:endParaRPr lang="fr-FR" sz="2000" b="1" dirty="0">
              <a:latin typeface="system-ui"/>
            </a:endParaRPr>
          </a:p>
          <a:p>
            <a:endParaRPr lang="fr-FR" sz="2000" b="1" dirty="0">
              <a:latin typeface="system-ui"/>
            </a:endParaRPr>
          </a:p>
          <a:p>
            <a:endParaRPr lang="fr-FR" sz="2000" b="1" dirty="0">
              <a:latin typeface="system-ui"/>
            </a:endParaRPr>
          </a:p>
          <a:p>
            <a:endParaRPr lang="fr-FR" sz="4000" b="1" dirty="0">
              <a:latin typeface="system-ui"/>
            </a:endParaRPr>
          </a:p>
          <a:p>
            <a:r>
              <a:rPr lang="fr-FR" sz="4000" b="1" dirty="0">
                <a:latin typeface="system-ui"/>
              </a:rPr>
              <a:t>OUTILS</a:t>
            </a:r>
            <a:endParaRPr lang="en-US" sz="4000" b="1" dirty="0">
              <a:latin typeface="system-ui"/>
            </a:endParaRPr>
          </a:p>
        </p:txBody>
      </p:sp>
      <p:pic>
        <p:nvPicPr>
          <p:cNvPr id="7" name="image1.jpeg">
            <a:extLst>
              <a:ext uri="{FF2B5EF4-FFF2-40B4-BE49-F238E27FC236}">
                <a16:creationId xmlns:a16="http://schemas.microsoft.com/office/drawing/2014/main" id="{19BF4F8F-BF2E-4EF8-9BC2-DA01D32E00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95"/>
            <a:ext cx="1065229" cy="916615"/>
          </a:xfrm>
          <a:prstGeom prst="rect">
            <a:avLst/>
          </a:prstGeom>
        </p:spPr>
      </p:pic>
      <p:pic>
        <p:nvPicPr>
          <p:cNvPr id="2" name="Image 1">
            <a:extLst>
              <a:ext uri="{FF2B5EF4-FFF2-40B4-BE49-F238E27FC236}">
                <a16:creationId xmlns:a16="http://schemas.microsoft.com/office/drawing/2014/main" id="{4D80C662-483D-3223-49C5-9F78DB4A67DC}"/>
              </a:ext>
            </a:extLst>
          </p:cNvPr>
          <p:cNvPicPr>
            <a:picLocks noChangeAspect="1"/>
          </p:cNvPicPr>
          <p:nvPr/>
        </p:nvPicPr>
        <p:blipFill>
          <a:blip r:embed="rId4"/>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27232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43402277-1914-4678-BDB7-262232668265}"/>
              </a:ext>
            </a:extLst>
          </p:cNvPr>
          <p:cNvSpPr txBox="1"/>
          <p:nvPr/>
        </p:nvSpPr>
        <p:spPr>
          <a:xfrm>
            <a:off x="644664" y="1897829"/>
            <a:ext cx="11148268" cy="3539430"/>
          </a:xfrm>
          <a:prstGeom prst="rect">
            <a:avLst/>
          </a:prstGeom>
          <a:noFill/>
        </p:spPr>
        <p:txBody>
          <a:bodyPr wrap="square">
            <a:spAutoFit/>
          </a:bodyPr>
          <a:lstStyle/>
          <a:p>
            <a:pPr algn="just"/>
            <a:r>
              <a:rPr lang="fr-FR" sz="2800" b="0" i="0" dirty="0">
                <a:solidFill>
                  <a:srgbClr val="0C1115"/>
                </a:solidFill>
                <a:effectLst/>
                <a:latin typeface="system-ui"/>
              </a:rPr>
              <a:t>Quelle que soit la performance technique ou l'avancé technologique qu'apporte un projet, si les utilisateurs n'adhèrent pas au changement, le projet échoue inévitablement</a:t>
            </a:r>
          </a:p>
          <a:p>
            <a:pPr algn="just"/>
            <a:r>
              <a:rPr lang="fr-FR" sz="2800" b="0" i="0" dirty="0">
                <a:solidFill>
                  <a:srgbClr val="0C1115"/>
                </a:solidFill>
                <a:effectLst/>
                <a:latin typeface="system-ui"/>
              </a:rPr>
              <a:t> </a:t>
            </a:r>
            <a:r>
              <a:rPr lang="fr-FR" sz="2800" dirty="0"/>
              <a:t>La conduite du changement est aujourd’hui une démarche collective, outillée et pilotée, où la combinaison des acteurs (sponsor, managers, collaborateurs) et des outils (diagnostic, communication, accompagnement, mesure) constitue le principal levier de réussite des transformations organisationnelles.</a:t>
            </a:r>
            <a:endParaRPr lang="en-US" sz="2800" dirty="0">
              <a:latin typeface="system-ui"/>
            </a:endParaRPr>
          </a:p>
        </p:txBody>
      </p:sp>
      <p:sp>
        <p:nvSpPr>
          <p:cNvPr id="8" name="ZoneTexte 7">
            <a:extLst>
              <a:ext uri="{FF2B5EF4-FFF2-40B4-BE49-F238E27FC236}">
                <a16:creationId xmlns:a16="http://schemas.microsoft.com/office/drawing/2014/main" id="{38A3E12E-F834-42F4-91E9-75EC040889D2}"/>
              </a:ext>
            </a:extLst>
          </p:cNvPr>
          <p:cNvSpPr txBox="1"/>
          <p:nvPr/>
        </p:nvSpPr>
        <p:spPr>
          <a:xfrm>
            <a:off x="2527057" y="157428"/>
            <a:ext cx="6191794" cy="769441"/>
          </a:xfrm>
          <a:prstGeom prst="rect">
            <a:avLst/>
          </a:prstGeom>
          <a:noFill/>
        </p:spPr>
        <p:txBody>
          <a:bodyPr wrap="square" rtlCol="0">
            <a:spAutoFit/>
          </a:bodyPr>
          <a:lstStyle/>
          <a:p>
            <a:pPr algn="ctr"/>
            <a:r>
              <a:rPr lang="fr-FR" sz="4400" b="1" dirty="0">
                <a:latin typeface="system-ui"/>
              </a:rPr>
              <a:t>CONCLUSION</a:t>
            </a:r>
            <a:endParaRPr lang="en-US" sz="4400" b="1" dirty="0">
              <a:latin typeface="system-ui"/>
            </a:endParaRPr>
          </a:p>
        </p:txBody>
      </p:sp>
      <p:pic>
        <p:nvPicPr>
          <p:cNvPr id="15" name="image1.jpeg">
            <a:extLst>
              <a:ext uri="{FF2B5EF4-FFF2-40B4-BE49-F238E27FC236}">
                <a16:creationId xmlns:a16="http://schemas.microsoft.com/office/drawing/2014/main" id="{98BAA302-97B3-4D27-A4B7-7E04D88CD9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895"/>
            <a:ext cx="1649692" cy="1419537"/>
          </a:xfrm>
          <a:prstGeom prst="rect">
            <a:avLst/>
          </a:prstGeom>
        </p:spPr>
      </p:pic>
      <p:pic>
        <p:nvPicPr>
          <p:cNvPr id="16" name="image1.jpeg">
            <a:extLst>
              <a:ext uri="{FF2B5EF4-FFF2-40B4-BE49-F238E27FC236}">
                <a16:creationId xmlns:a16="http://schemas.microsoft.com/office/drawing/2014/main" id="{90C40082-8539-4868-A398-363A9F898E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2308" y="1204"/>
            <a:ext cx="1649692" cy="1419537"/>
          </a:xfrm>
          <a:prstGeom prst="rect">
            <a:avLst/>
          </a:prstGeom>
        </p:spPr>
      </p:pic>
      <p:pic>
        <p:nvPicPr>
          <p:cNvPr id="2" name="Image 1">
            <a:extLst>
              <a:ext uri="{FF2B5EF4-FFF2-40B4-BE49-F238E27FC236}">
                <a16:creationId xmlns:a16="http://schemas.microsoft.com/office/drawing/2014/main" id="{99900409-9949-30A7-C937-973A6D5B10DA}"/>
              </a:ext>
            </a:extLst>
          </p:cNvPr>
          <p:cNvPicPr>
            <a:picLocks noChangeAspect="1"/>
          </p:cNvPicPr>
          <p:nvPr/>
        </p:nvPicPr>
        <p:blipFill>
          <a:blip r:embed="rId3"/>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04932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1.jpeg">
            <a:extLst>
              <a:ext uri="{FF2B5EF4-FFF2-40B4-BE49-F238E27FC236}">
                <a16:creationId xmlns:a16="http://schemas.microsoft.com/office/drawing/2014/main" id="{98BAA302-97B3-4D27-A4B7-7E04D88CD9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895"/>
            <a:ext cx="1649692" cy="1419537"/>
          </a:xfrm>
          <a:prstGeom prst="rect">
            <a:avLst/>
          </a:prstGeom>
        </p:spPr>
      </p:pic>
      <p:pic>
        <p:nvPicPr>
          <p:cNvPr id="16" name="image1.jpeg">
            <a:extLst>
              <a:ext uri="{FF2B5EF4-FFF2-40B4-BE49-F238E27FC236}">
                <a16:creationId xmlns:a16="http://schemas.microsoft.com/office/drawing/2014/main" id="{90C40082-8539-4868-A398-363A9F898E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2308" y="1204"/>
            <a:ext cx="1649692" cy="1419537"/>
          </a:xfrm>
          <a:prstGeom prst="rect">
            <a:avLst/>
          </a:prstGeom>
        </p:spPr>
      </p:pic>
      <p:sp>
        <p:nvSpPr>
          <p:cNvPr id="2" name="ZoneTexte 1">
            <a:extLst>
              <a:ext uri="{FF2B5EF4-FFF2-40B4-BE49-F238E27FC236}">
                <a16:creationId xmlns:a16="http://schemas.microsoft.com/office/drawing/2014/main" id="{97BF384E-7162-4CD4-8312-33401B589FC2}"/>
              </a:ext>
            </a:extLst>
          </p:cNvPr>
          <p:cNvSpPr txBox="1"/>
          <p:nvPr/>
        </p:nvSpPr>
        <p:spPr>
          <a:xfrm>
            <a:off x="2215299" y="2271860"/>
            <a:ext cx="8597245" cy="1323439"/>
          </a:xfrm>
          <a:prstGeom prst="rect">
            <a:avLst/>
          </a:prstGeom>
          <a:noFill/>
        </p:spPr>
        <p:txBody>
          <a:bodyPr wrap="square" rtlCol="0">
            <a:spAutoFit/>
          </a:bodyPr>
          <a:lstStyle/>
          <a:p>
            <a:pPr algn="ctr"/>
            <a:r>
              <a:rPr lang="fr-FR" sz="4000" b="1" dirty="0"/>
              <a:t>MERCI POUR VOTRE AIMABLE ATTENTION</a:t>
            </a:r>
            <a:endParaRPr lang="en-US" sz="4000" b="1" dirty="0"/>
          </a:p>
        </p:txBody>
      </p:sp>
      <p:pic>
        <p:nvPicPr>
          <p:cNvPr id="3" name="Image 2">
            <a:extLst>
              <a:ext uri="{FF2B5EF4-FFF2-40B4-BE49-F238E27FC236}">
                <a16:creationId xmlns:a16="http://schemas.microsoft.com/office/drawing/2014/main" id="{1C2281CC-8963-FFB6-1B74-6304F5F22B65}"/>
              </a:ext>
            </a:extLst>
          </p:cNvPr>
          <p:cNvPicPr>
            <a:picLocks noChangeAspect="1"/>
          </p:cNvPicPr>
          <p:nvPr/>
        </p:nvPicPr>
        <p:blipFill>
          <a:blip r:embed="rId3"/>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0883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45165CE1-B4D9-4B5F-A23A-937D42EBC850}"/>
              </a:ext>
            </a:extLst>
          </p:cNvPr>
          <p:cNvSpPr txBox="1"/>
          <p:nvPr/>
        </p:nvSpPr>
        <p:spPr>
          <a:xfrm>
            <a:off x="4062953" y="433633"/>
            <a:ext cx="4213781" cy="584775"/>
          </a:xfrm>
          <a:prstGeom prst="rect">
            <a:avLst/>
          </a:prstGeom>
          <a:noFill/>
        </p:spPr>
        <p:txBody>
          <a:bodyPr wrap="square" rtlCol="0">
            <a:spAutoFit/>
          </a:bodyPr>
          <a:lstStyle/>
          <a:p>
            <a:r>
              <a:rPr lang="en-US" sz="3200" b="1" dirty="0"/>
              <a:t>I</a:t>
            </a:r>
            <a:r>
              <a:rPr lang="fr-FR" sz="3200" b="1" dirty="0"/>
              <a:t>DEE MAITRESSE</a:t>
            </a:r>
            <a:endParaRPr lang="en-US" sz="3200" b="1" dirty="0"/>
          </a:p>
        </p:txBody>
      </p:sp>
      <p:sp>
        <p:nvSpPr>
          <p:cNvPr id="12" name="ZoneTexte 11">
            <a:extLst>
              <a:ext uri="{FF2B5EF4-FFF2-40B4-BE49-F238E27FC236}">
                <a16:creationId xmlns:a16="http://schemas.microsoft.com/office/drawing/2014/main" id="{D12AF457-02F2-43E9-9A41-3D19C16179B5}"/>
              </a:ext>
            </a:extLst>
          </p:cNvPr>
          <p:cNvSpPr txBox="1"/>
          <p:nvPr/>
        </p:nvSpPr>
        <p:spPr>
          <a:xfrm>
            <a:off x="344905" y="1018408"/>
            <a:ext cx="11502190" cy="5632311"/>
          </a:xfrm>
          <a:prstGeom prst="rect">
            <a:avLst/>
          </a:prstGeom>
          <a:noFill/>
        </p:spPr>
        <p:txBody>
          <a:bodyPr wrap="square">
            <a:spAutoFit/>
          </a:bodyPr>
          <a:lstStyle/>
          <a:p>
            <a:pPr algn="just"/>
            <a:r>
              <a:rPr lang="fr-FR" sz="2400" dirty="0"/>
              <a:t>Aujourd’hui, la conduite du changement s’impose comme une pratique managériale essentielle pour accompagner les projets techniques, informatiques et organisationnels. Dans un contexte marqué par des transformations continues, les décisions stratégiques et les choix technologiques ne suffisent plus à garantir des résultats concrets sur le terrain. La principale difficulté réside dans le passage du discours à l’action, c’est-à-dire dans la capacité des organisations à rendre le changement réellement opérationnel.</a:t>
            </a:r>
          </a:p>
          <a:p>
            <a:pPr algn="just"/>
            <a:r>
              <a:rPr lang="fr-FR" sz="2400" dirty="0"/>
              <a:t>En effet, un changement peut être formellement adopté sans être réellement appliqué, susciter des résistances plus ou moins visibles, ou remettre en cause des équilibres existants au sein de structures complexes. </a:t>
            </a:r>
          </a:p>
          <a:p>
            <a:pPr algn="just"/>
            <a:r>
              <a:rPr lang="fr-FR" sz="2400" dirty="0"/>
              <a:t>La conduite du changement répond précisément à cet enjeu : elle vise à établir un lien méthodologique entre la volonté de transformation et son appropriation effective par les acteurs, en intégrant les dimensions humaines, organisationnelles et culturelles. Elle part d’un constat simple mais déterminant : un système, une organisation ou une solution technique n’est performant que s’il est compris, accepté et utilisé durablement par ceux qui en sont les utilisateurs.</a:t>
            </a:r>
            <a:endParaRPr lang="en-US" sz="2400" dirty="0"/>
          </a:p>
        </p:txBody>
      </p:sp>
      <p:pic>
        <p:nvPicPr>
          <p:cNvPr id="13" name="image1.jpeg">
            <a:extLst>
              <a:ext uri="{FF2B5EF4-FFF2-40B4-BE49-F238E27FC236}">
                <a16:creationId xmlns:a16="http://schemas.microsoft.com/office/drawing/2014/main" id="{D34E1A39-BEC4-4AF0-B175-4699422A1D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95"/>
            <a:ext cx="1319753" cy="1135629"/>
          </a:xfrm>
          <a:prstGeom prst="rect">
            <a:avLst/>
          </a:prstGeom>
        </p:spPr>
      </p:pic>
      <p:pic>
        <p:nvPicPr>
          <p:cNvPr id="2" name="Image 1">
            <a:extLst>
              <a:ext uri="{FF2B5EF4-FFF2-40B4-BE49-F238E27FC236}">
                <a16:creationId xmlns:a16="http://schemas.microsoft.com/office/drawing/2014/main" id="{8265D3B1-9D78-28B5-F14C-F1721CEDEE2F}"/>
              </a:ext>
            </a:extLst>
          </p:cNvPr>
          <p:cNvPicPr>
            <a:picLocks noChangeAspect="1"/>
          </p:cNvPicPr>
          <p:nvPr/>
        </p:nvPicPr>
        <p:blipFill>
          <a:blip r:embed="rId4"/>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71516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45165CE1-B4D9-4B5F-A23A-937D42EBC850}"/>
              </a:ext>
            </a:extLst>
          </p:cNvPr>
          <p:cNvSpPr txBox="1"/>
          <p:nvPr/>
        </p:nvSpPr>
        <p:spPr>
          <a:xfrm>
            <a:off x="2035196" y="623201"/>
            <a:ext cx="4213781" cy="769441"/>
          </a:xfrm>
          <a:prstGeom prst="rect">
            <a:avLst/>
          </a:prstGeom>
          <a:noFill/>
        </p:spPr>
        <p:txBody>
          <a:bodyPr wrap="square" rtlCol="0">
            <a:spAutoFit/>
          </a:bodyPr>
          <a:lstStyle/>
          <a:p>
            <a:r>
              <a:rPr lang="fr-FR" sz="4400" b="1" dirty="0"/>
              <a:t>PLAN</a:t>
            </a:r>
            <a:endParaRPr lang="en-US" sz="4400" b="1" dirty="0"/>
          </a:p>
        </p:txBody>
      </p:sp>
      <p:sp>
        <p:nvSpPr>
          <p:cNvPr id="4" name="ZoneTexte 3">
            <a:extLst>
              <a:ext uri="{FF2B5EF4-FFF2-40B4-BE49-F238E27FC236}">
                <a16:creationId xmlns:a16="http://schemas.microsoft.com/office/drawing/2014/main" id="{6383E5A1-F8A6-4556-996D-EE27BB524C42}"/>
              </a:ext>
            </a:extLst>
          </p:cNvPr>
          <p:cNvSpPr txBox="1"/>
          <p:nvPr/>
        </p:nvSpPr>
        <p:spPr>
          <a:xfrm>
            <a:off x="866273" y="1204993"/>
            <a:ext cx="10459453" cy="4448013"/>
          </a:xfrm>
          <a:prstGeom prst="rect">
            <a:avLst/>
          </a:prstGeom>
          <a:noFill/>
        </p:spPr>
        <p:txBody>
          <a:bodyPr wrap="square">
            <a:spAutoFit/>
          </a:bodyPr>
          <a:lstStyle/>
          <a:p>
            <a:pPr marL="342900" indent="-342900">
              <a:lnSpc>
                <a:spcPct val="150000"/>
              </a:lnSpc>
              <a:buFont typeface="Wingdings" panose="05000000000000000000" pitchFamily="2" charset="2"/>
              <a:buChar char="q"/>
            </a:pPr>
            <a:r>
              <a:rPr lang="fr-FR" sz="3200" b="1" dirty="0">
                <a:latin typeface="-apple-system"/>
              </a:rPr>
              <a:t>DEFINITIONS </a:t>
            </a:r>
          </a:p>
          <a:p>
            <a:pPr marL="342900" indent="-342900">
              <a:lnSpc>
                <a:spcPct val="150000"/>
              </a:lnSpc>
              <a:buFont typeface="Wingdings" panose="05000000000000000000" pitchFamily="2" charset="2"/>
              <a:buChar char="q"/>
            </a:pPr>
            <a:r>
              <a:rPr lang="fr-FR" sz="3200" b="1" dirty="0">
                <a:latin typeface="-apple-system"/>
              </a:rPr>
              <a:t>POURQUOI LA CONDUITE DU CHANGEMENT?</a:t>
            </a:r>
          </a:p>
          <a:p>
            <a:pPr marL="342900" indent="-342900">
              <a:lnSpc>
                <a:spcPct val="150000"/>
              </a:lnSpc>
              <a:buFont typeface="Wingdings" panose="05000000000000000000" pitchFamily="2" charset="2"/>
              <a:buChar char="q"/>
            </a:pPr>
            <a:r>
              <a:rPr lang="fr-FR" sz="3200" b="1" dirty="0">
                <a:latin typeface="-apple-system"/>
              </a:rPr>
              <a:t>L’HUMAIN AU CŒUR DU CHANGEMENT</a:t>
            </a:r>
          </a:p>
          <a:p>
            <a:pPr marL="342900" indent="-342900">
              <a:lnSpc>
                <a:spcPct val="150000"/>
              </a:lnSpc>
              <a:buFont typeface="Wingdings" panose="05000000000000000000" pitchFamily="2" charset="2"/>
              <a:buChar char="q"/>
            </a:pPr>
            <a:r>
              <a:rPr lang="fr-FR" sz="3200" b="1" dirty="0">
                <a:latin typeface="-apple-system"/>
              </a:rPr>
              <a:t>NORMES ET MODELES</a:t>
            </a:r>
          </a:p>
          <a:p>
            <a:pPr marL="342900" indent="-342900">
              <a:lnSpc>
                <a:spcPct val="150000"/>
              </a:lnSpc>
              <a:buFont typeface="Wingdings" panose="05000000000000000000" pitchFamily="2" charset="2"/>
              <a:buChar char="q"/>
            </a:pPr>
            <a:r>
              <a:rPr lang="fr-FR" sz="3200" b="1" dirty="0">
                <a:latin typeface="-apple-system"/>
              </a:rPr>
              <a:t>LES ETAPES CLES  DE LA CDC</a:t>
            </a:r>
          </a:p>
          <a:p>
            <a:pPr marL="342900" indent="-342900">
              <a:lnSpc>
                <a:spcPct val="150000"/>
              </a:lnSpc>
              <a:buFont typeface="Wingdings" panose="05000000000000000000" pitchFamily="2" charset="2"/>
              <a:buChar char="q"/>
            </a:pPr>
            <a:r>
              <a:rPr lang="fr-FR" sz="3200" b="1" dirty="0">
                <a:latin typeface="-apple-system"/>
              </a:rPr>
              <a:t>LES ACTEURS ET LES OUTILS DE LA CDC</a:t>
            </a:r>
          </a:p>
        </p:txBody>
      </p:sp>
      <p:pic>
        <p:nvPicPr>
          <p:cNvPr id="9" name="image1.jpeg">
            <a:extLst>
              <a:ext uri="{FF2B5EF4-FFF2-40B4-BE49-F238E27FC236}">
                <a16:creationId xmlns:a16="http://schemas.microsoft.com/office/drawing/2014/main" id="{E61388B2-0C81-43AC-9933-9016F6A16D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895"/>
            <a:ext cx="1649692" cy="1419537"/>
          </a:xfrm>
          <a:prstGeom prst="rect">
            <a:avLst/>
          </a:prstGeom>
        </p:spPr>
      </p:pic>
      <p:pic>
        <p:nvPicPr>
          <p:cNvPr id="2" name="Image 1">
            <a:extLst>
              <a:ext uri="{FF2B5EF4-FFF2-40B4-BE49-F238E27FC236}">
                <a16:creationId xmlns:a16="http://schemas.microsoft.com/office/drawing/2014/main" id="{025A4160-CD52-10DA-2FD5-0618957C8552}"/>
              </a:ext>
            </a:extLst>
          </p:cNvPr>
          <p:cNvPicPr>
            <a:picLocks noChangeAspect="1"/>
          </p:cNvPicPr>
          <p:nvPr/>
        </p:nvPicPr>
        <p:blipFill>
          <a:blip r:embed="rId3"/>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pic>
        <p:nvPicPr>
          <p:cNvPr id="3" name="image1.jpeg">
            <a:extLst>
              <a:ext uri="{FF2B5EF4-FFF2-40B4-BE49-F238E27FC236}">
                <a16:creationId xmlns:a16="http://schemas.microsoft.com/office/drawing/2014/main" id="{C10F6436-D841-D482-0A42-ADB9996723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0650" y="-1"/>
            <a:ext cx="1457162" cy="1253867"/>
          </a:xfrm>
          <a:prstGeom prst="rect">
            <a:avLst/>
          </a:prstGeom>
        </p:spPr>
      </p:pic>
    </p:spTree>
    <p:extLst>
      <p:ext uri="{BB962C8B-B14F-4D97-AF65-F5344CB8AC3E}">
        <p14:creationId xmlns:p14="http://schemas.microsoft.com/office/powerpoint/2010/main" val="608623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AACFED5-C7E8-4DF8-A32F-7B289E11790C}"/>
              </a:ext>
            </a:extLst>
          </p:cNvPr>
          <p:cNvPicPr>
            <a:picLocks noChangeAspect="1"/>
          </p:cNvPicPr>
          <p:nvPr/>
        </p:nvPicPr>
        <p:blipFill>
          <a:blip r:embed="rId2"/>
          <a:stretch>
            <a:fillRect/>
          </a:stretch>
        </p:blipFill>
        <p:spPr>
          <a:xfrm>
            <a:off x="584462" y="1399463"/>
            <a:ext cx="11197622" cy="5241720"/>
          </a:xfrm>
          <a:prstGeom prst="rect">
            <a:avLst/>
          </a:prstGeom>
        </p:spPr>
      </p:pic>
      <p:pic>
        <p:nvPicPr>
          <p:cNvPr id="2" name="image1.jpeg">
            <a:extLst>
              <a:ext uri="{FF2B5EF4-FFF2-40B4-BE49-F238E27FC236}">
                <a16:creationId xmlns:a16="http://schemas.microsoft.com/office/drawing/2014/main" id="{AD06F2BA-C045-E023-1088-29D85D7B93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9231" y="145596"/>
            <a:ext cx="1457162" cy="1253867"/>
          </a:xfrm>
          <a:prstGeom prst="rect">
            <a:avLst/>
          </a:prstGeom>
        </p:spPr>
      </p:pic>
      <p:pic>
        <p:nvPicPr>
          <p:cNvPr id="4" name="image1.jpeg">
            <a:extLst>
              <a:ext uri="{FF2B5EF4-FFF2-40B4-BE49-F238E27FC236}">
                <a16:creationId xmlns:a16="http://schemas.microsoft.com/office/drawing/2014/main" id="{357FBE2C-867E-3B91-ECCB-C28D95CC75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07" y="72797"/>
            <a:ext cx="1457162" cy="1253867"/>
          </a:xfrm>
          <a:prstGeom prst="rect">
            <a:avLst/>
          </a:prstGeom>
        </p:spPr>
      </p:pic>
    </p:spTree>
    <p:extLst>
      <p:ext uri="{BB962C8B-B14F-4D97-AF65-F5344CB8AC3E}">
        <p14:creationId xmlns:p14="http://schemas.microsoft.com/office/powerpoint/2010/main" val="22906147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45165CE1-B4D9-4B5F-A23A-937D42EBC850}"/>
              </a:ext>
            </a:extLst>
          </p:cNvPr>
          <p:cNvSpPr txBox="1"/>
          <p:nvPr/>
        </p:nvSpPr>
        <p:spPr>
          <a:xfrm>
            <a:off x="2713926" y="502243"/>
            <a:ext cx="4213781" cy="769441"/>
          </a:xfrm>
          <a:prstGeom prst="rect">
            <a:avLst/>
          </a:prstGeom>
          <a:noFill/>
        </p:spPr>
        <p:txBody>
          <a:bodyPr wrap="square" rtlCol="0">
            <a:spAutoFit/>
          </a:bodyPr>
          <a:lstStyle/>
          <a:p>
            <a:r>
              <a:rPr lang="fr-FR" sz="4400" b="1" dirty="0"/>
              <a:t>PLAN</a:t>
            </a:r>
            <a:endParaRPr lang="en-US" sz="4400" b="1" dirty="0"/>
          </a:p>
        </p:txBody>
      </p:sp>
      <p:sp>
        <p:nvSpPr>
          <p:cNvPr id="4" name="ZoneTexte 3">
            <a:extLst>
              <a:ext uri="{FF2B5EF4-FFF2-40B4-BE49-F238E27FC236}">
                <a16:creationId xmlns:a16="http://schemas.microsoft.com/office/drawing/2014/main" id="{6383E5A1-F8A6-4556-996D-EE27BB524C42}"/>
              </a:ext>
            </a:extLst>
          </p:cNvPr>
          <p:cNvSpPr txBox="1"/>
          <p:nvPr/>
        </p:nvSpPr>
        <p:spPr>
          <a:xfrm>
            <a:off x="866273" y="1338763"/>
            <a:ext cx="10459453" cy="4448013"/>
          </a:xfrm>
          <a:prstGeom prst="rect">
            <a:avLst/>
          </a:prstGeom>
          <a:noFill/>
        </p:spPr>
        <p:txBody>
          <a:bodyPr wrap="square">
            <a:spAutoFit/>
          </a:bodyPr>
          <a:lstStyle/>
          <a:p>
            <a:pPr marL="342900" indent="-342900">
              <a:lnSpc>
                <a:spcPct val="150000"/>
              </a:lnSpc>
              <a:buFont typeface="Wingdings" panose="05000000000000000000" pitchFamily="2" charset="2"/>
              <a:buChar char="q"/>
            </a:pPr>
            <a:r>
              <a:rPr lang="fr-FR" sz="3200" b="1" dirty="0">
                <a:latin typeface="-apple-system"/>
              </a:rPr>
              <a:t>DEFINITIONS </a:t>
            </a:r>
          </a:p>
          <a:p>
            <a:pPr marL="342900" indent="-342900">
              <a:lnSpc>
                <a:spcPct val="150000"/>
              </a:lnSpc>
              <a:buFont typeface="Wingdings" panose="05000000000000000000" pitchFamily="2" charset="2"/>
              <a:buChar char="q"/>
            </a:pPr>
            <a:r>
              <a:rPr lang="fr-FR" sz="3200" b="1" dirty="0">
                <a:solidFill>
                  <a:schemeClr val="bg1">
                    <a:lumMod val="75000"/>
                  </a:schemeClr>
                </a:solidFill>
                <a:latin typeface="-apple-system"/>
              </a:rPr>
              <a:t>POURQUOI FAIRE LA CONDUITE DU CHANGEMENT?</a:t>
            </a:r>
          </a:p>
          <a:p>
            <a:pPr marL="342900" indent="-342900">
              <a:lnSpc>
                <a:spcPct val="150000"/>
              </a:lnSpc>
              <a:buFont typeface="Wingdings" panose="05000000000000000000" pitchFamily="2" charset="2"/>
              <a:buChar char="q"/>
            </a:pPr>
            <a:r>
              <a:rPr lang="fr-FR" sz="3200" b="1" dirty="0">
                <a:solidFill>
                  <a:schemeClr val="bg1">
                    <a:lumMod val="75000"/>
                  </a:schemeClr>
                </a:solidFill>
                <a:latin typeface="-apple-system"/>
              </a:rPr>
              <a:t>L’HUMAIN AU CŒUR DU CHANGEMENT</a:t>
            </a:r>
          </a:p>
          <a:p>
            <a:pPr marL="342900" indent="-342900">
              <a:lnSpc>
                <a:spcPct val="150000"/>
              </a:lnSpc>
              <a:buFont typeface="Wingdings" panose="05000000000000000000" pitchFamily="2" charset="2"/>
              <a:buChar char="q"/>
            </a:pPr>
            <a:r>
              <a:rPr lang="fr-FR" sz="3200" b="1" dirty="0">
                <a:solidFill>
                  <a:schemeClr val="bg1">
                    <a:lumMod val="75000"/>
                  </a:schemeClr>
                </a:solidFill>
                <a:latin typeface="-apple-system"/>
              </a:rPr>
              <a:t>NORMES ET MODELES</a:t>
            </a:r>
          </a:p>
          <a:p>
            <a:pPr marL="342900" indent="-342900">
              <a:lnSpc>
                <a:spcPct val="150000"/>
              </a:lnSpc>
              <a:buFont typeface="Wingdings" panose="05000000000000000000" pitchFamily="2" charset="2"/>
              <a:buChar char="q"/>
            </a:pPr>
            <a:r>
              <a:rPr lang="fr-FR" sz="3200" b="1" dirty="0">
                <a:solidFill>
                  <a:schemeClr val="bg1">
                    <a:lumMod val="75000"/>
                  </a:schemeClr>
                </a:solidFill>
                <a:latin typeface="-apple-system"/>
              </a:rPr>
              <a:t>LES ETAPES CLES  DE LA CDC</a:t>
            </a:r>
          </a:p>
          <a:p>
            <a:pPr marL="342900" indent="-342900">
              <a:lnSpc>
                <a:spcPct val="150000"/>
              </a:lnSpc>
              <a:buFont typeface="Wingdings" panose="05000000000000000000" pitchFamily="2" charset="2"/>
              <a:buChar char="q"/>
            </a:pPr>
            <a:r>
              <a:rPr lang="fr-FR" sz="3200" b="1" dirty="0">
                <a:solidFill>
                  <a:schemeClr val="bg1">
                    <a:lumMod val="75000"/>
                  </a:schemeClr>
                </a:solidFill>
                <a:latin typeface="-apple-system"/>
              </a:rPr>
              <a:t>LES ACTEURS ET LES OUTILS DE LA CDC</a:t>
            </a:r>
          </a:p>
        </p:txBody>
      </p:sp>
      <p:pic>
        <p:nvPicPr>
          <p:cNvPr id="5" name="image1.jpeg">
            <a:extLst>
              <a:ext uri="{FF2B5EF4-FFF2-40B4-BE49-F238E27FC236}">
                <a16:creationId xmlns:a16="http://schemas.microsoft.com/office/drawing/2014/main" id="{39F5EAA6-25CD-4B40-938C-1112EC0F49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895"/>
            <a:ext cx="1649692" cy="1419537"/>
          </a:xfrm>
          <a:prstGeom prst="rect">
            <a:avLst/>
          </a:prstGeom>
        </p:spPr>
      </p:pic>
      <p:pic>
        <p:nvPicPr>
          <p:cNvPr id="2" name="Image 1">
            <a:extLst>
              <a:ext uri="{FF2B5EF4-FFF2-40B4-BE49-F238E27FC236}">
                <a16:creationId xmlns:a16="http://schemas.microsoft.com/office/drawing/2014/main" id="{4C52A000-95DF-6EF2-ADF7-60185D96C60B}"/>
              </a:ext>
            </a:extLst>
          </p:cNvPr>
          <p:cNvPicPr>
            <a:picLocks noChangeAspect="1"/>
          </p:cNvPicPr>
          <p:nvPr/>
        </p:nvPicPr>
        <p:blipFill>
          <a:blip r:embed="rId3"/>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34555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1.jpeg">
            <a:extLst>
              <a:ext uri="{FF2B5EF4-FFF2-40B4-BE49-F238E27FC236}">
                <a16:creationId xmlns:a16="http://schemas.microsoft.com/office/drawing/2014/main" id="{60CF2104-EFCD-43CE-9F12-B9223034B4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94"/>
            <a:ext cx="1291856" cy="1111624"/>
          </a:xfrm>
          <a:prstGeom prst="rect">
            <a:avLst/>
          </a:prstGeom>
        </p:spPr>
      </p:pic>
      <p:sp>
        <p:nvSpPr>
          <p:cNvPr id="14" name="ZoneTexte 13">
            <a:extLst>
              <a:ext uri="{FF2B5EF4-FFF2-40B4-BE49-F238E27FC236}">
                <a16:creationId xmlns:a16="http://schemas.microsoft.com/office/drawing/2014/main" id="{506907AE-C27E-4802-9E4E-00F45662E2A9}"/>
              </a:ext>
            </a:extLst>
          </p:cNvPr>
          <p:cNvSpPr txBox="1"/>
          <p:nvPr/>
        </p:nvSpPr>
        <p:spPr>
          <a:xfrm>
            <a:off x="417094" y="1190894"/>
            <a:ext cx="11357811" cy="5632311"/>
          </a:xfrm>
          <a:prstGeom prst="rect">
            <a:avLst/>
          </a:prstGeom>
          <a:noFill/>
        </p:spPr>
        <p:txBody>
          <a:bodyPr wrap="square">
            <a:spAutoFit/>
          </a:bodyPr>
          <a:lstStyle/>
          <a:p>
            <a:pPr algn="just"/>
            <a:endParaRPr lang="fr-FR" sz="2400" b="1" i="0" u="none" strike="noStrike" dirty="0">
              <a:solidFill>
                <a:srgbClr val="0C1115"/>
              </a:solidFill>
              <a:effectLst/>
              <a:latin typeface="system-ui"/>
            </a:endParaRPr>
          </a:p>
          <a:p>
            <a:pPr algn="just"/>
            <a:r>
              <a:rPr lang="fr-FR" sz="2400" b="1" dirty="0">
                <a:solidFill>
                  <a:srgbClr val="0C1115"/>
                </a:solidFill>
                <a:latin typeface="system-ui"/>
              </a:rPr>
              <a:t>Changement: </a:t>
            </a:r>
            <a:r>
              <a:rPr lang="fr-FR" sz="2400" dirty="0">
                <a:solidFill>
                  <a:srgbClr val="0C1115"/>
                </a:solidFill>
                <a:latin typeface="system-ui"/>
              </a:rPr>
              <a:t>selon Larousse est le passage d’un état à un autre, rupture de continuité</a:t>
            </a:r>
          </a:p>
          <a:p>
            <a:pPr algn="just"/>
            <a:endParaRPr lang="fr-FR" sz="2400" dirty="0">
              <a:solidFill>
                <a:srgbClr val="0C1115"/>
              </a:solidFill>
              <a:latin typeface="system-ui"/>
            </a:endParaRPr>
          </a:p>
          <a:p>
            <a:pPr algn="just"/>
            <a:r>
              <a:rPr lang="fr-FR" sz="2400" b="1" i="0" u="none" strike="noStrike" dirty="0">
                <a:solidFill>
                  <a:srgbClr val="0C1115"/>
                </a:solidFill>
                <a:effectLst/>
                <a:latin typeface="system-ui"/>
              </a:rPr>
              <a:t>La conduite du changement </a:t>
            </a:r>
            <a:r>
              <a:rPr lang="fr-FR" sz="2400" i="0" u="none" strike="noStrike" dirty="0">
                <a:solidFill>
                  <a:srgbClr val="0C1115"/>
                </a:solidFill>
                <a:effectLst/>
                <a:latin typeface="system-ui"/>
              </a:rPr>
              <a:t>est un ensemble d'actions qui visent à accompagner un projet de changement au sein d'une organisation.</a:t>
            </a:r>
          </a:p>
          <a:p>
            <a:pPr algn="just"/>
            <a:r>
              <a:rPr lang="fr-FR" sz="2400" i="0" u="none" strike="noStrike" dirty="0">
                <a:solidFill>
                  <a:srgbClr val="0C1115"/>
                </a:solidFill>
                <a:effectLst/>
                <a:latin typeface="system-ui"/>
              </a:rPr>
              <a:t>Une bonne méthodologie de gestion du changement permet la compréhension et l'adhésion, par les collaborateurs, aux nouvelles règles imposée par le changement.</a:t>
            </a:r>
          </a:p>
          <a:p>
            <a:pPr algn="just"/>
            <a:endParaRPr lang="fr-FR" sz="2400" i="0" u="none" strike="noStrike" dirty="0">
              <a:solidFill>
                <a:srgbClr val="0C1115"/>
              </a:solidFill>
              <a:effectLst/>
              <a:latin typeface="system-ui"/>
            </a:endParaRPr>
          </a:p>
          <a:p>
            <a:pPr algn="l"/>
            <a:r>
              <a:rPr lang="fr-FR" sz="2400" b="1" i="0" dirty="0">
                <a:effectLst/>
                <a:latin typeface="system-ui"/>
              </a:rPr>
              <a:t>Objectifs de la conduite du changement</a:t>
            </a:r>
            <a:r>
              <a:rPr lang="fr-FR" sz="2400" b="0" i="0" dirty="0">
                <a:effectLst/>
                <a:latin typeface="system-ui"/>
              </a:rPr>
              <a:t> :</a:t>
            </a:r>
          </a:p>
          <a:p>
            <a:pPr algn="l">
              <a:buFont typeface="Arial" panose="020B0604020202020204" pitchFamily="34" charset="0"/>
              <a:buChar char="•"/>
            </a:pPr>
            <a:r>
              <a:rPr lang="fr-FR" sz="2400" b="0" i="0" dirty="0">
                <a:effectLst/>
                <a:latin typeface="system-ui"/>
              </a:rPr>
              <a:t>faciliter l’acceptation et la compréhension des changements dus à un nouveau projet porteur de croissance, ou à un nouvel outil ou processus majeur,</a:t>
            </a:r>
          </a:p>
          <a:p>
            <a:pPr algn="l">
              <a:buFont typeface="Arial" panose="020B0604020202020204" pitchFamily="34" charset="0"/>
              <a:buChar char="•"/>
            </a:pPr>
            <a:r>
              <a:rPr lang="fr-FR" sz="2400" b="0" i="0" dirty="0">
                <a:effectLst/>
                <a:latin typeface="system-ui"/>
              </a:rPr>
              <a:t>anticiper et de réduire les facteurs de rejet des collaborateurs,</a:t>
            </a:r>
          </a:p>
          <a:p>
            <a:pPr algn="l">
              <a:buFont typeface="Arial" panose="020B0604020202020204" pitchFamily="34" charset="0"/>
              <a:buChar char="•"/>
            </a:pPr>
            <a:r>
              <a:rPr lang="fr-FR" sz="2400" b="0" i="0" dirty="0">
                <a:effectLst/>
                <a:latin typeface="system-ui"/>
              </a:rPr>
              <a:t>réduire les coûts et le temps liés à une transition,</a:t>
            </a:r>
          </a:p>
          <a:p>
            <a:pPr algn="l">
              <a:buFont typeface="Arial" panose="020B0604020202020204" pitchFamily="34" charset="0"/>
              <a:buChar char="•"/>
            </a:pPr>
            <a:r>
              <a:rPr lang="fr-FR" sz="2400" b="0" i="0" dirty="0">
                <a:effectLst/>
                <a:latin typeface="system-ui"/>
              </a:rPr>
              <a:t>favoriser l’esprit collaboratif au sein de l’entreprise</a:t>
            </a:r>
          </a:p>
          <a:p>
            <a:pPr algn="just"/>
            <a:endParaRPr lang="fr-FR" sz="2400" i="0" u="none" strike="noStrike" dirty="0">
              <a:solidFill>
                <a:srgbClr val="0C1115"/>
              </a:solidFill>
              <a:effectLst/>
              <a:latin typeface="Bookman Old Style" panose="02050604050505020204" pitchFamily="18" charset="0"/>
            </a:endParaRPr>
          </a:p>
        </p:txBody>
      </p:sp>
      <p:sp>
        <p:nvSpPr>
          <p:cNvPr id="16" name="ZoneTexte 15">
            <a:extLst>
              <a:ext uri="{FF2B5EF4-FFF2-40B4-BE49-F238E27FC236}">
                <a16:creationId xmlns:a16="http://schemas.microsoft.com/office/drawing/2014/main" id="{7DF01DF7-052E-41B3-81BE-CE0F17A5B0C4}"/>
              </a:ext>
            </a:extLst>
          </p:cNvPr>
          <p:cNvSpPr txBox="1"/>
          <p:nvPr/>
        </p:nvSpPr>
        <p:spPr>
          <a:xfrm>
            <a:off x="1809945" y="528918"/>
            <a:ext cx="8097625" cy="671851"/>
          </a:xfrm>
          <a:prstGeom prst="rect">
            <a:avLst/>
          </a:prstGeom>
          <a:noFill/>
        </p:spPr>
        <p:txBody>
          <a:bodyPr wrap="square">
            <a:spAutoFit/>
          </a:bodyPr>
          <a:lstStyle/>
          <a:p>
            <a:pPr algn="ctr">
              <a:lnSpc>
                <a:spcPct val="150000"/>
              </a:lnSpc>
            </a:pPr>
            <a:r>
              <a:rPr lang="fr-FR" sz="2800" b="1" dirty="0">
                <a:latin typeface="system-ui"/>
              </a:rPr>
              <a:t>DEFINITIONS</a:t>
            </a:r>
          </a:p>
        </p:txBody>
      </p:sp>
      <p:pic>
        <p:nvPicPr>
          <p:cNvPr id="2" name="Image 1">
            <a:extLst>
              <a:ext uri="{FF2B5EF4-FFF2-40B4-BE49-F238E27FC236}">
                <a16:creationId xmlns:a16="http://schemas.microsoft.com/office/drawing/2014/main" id="{BD7DC1A6-A400-5968-D4E0-DDDABFE8B387}"/>
              </a:ext>
            </a:extLst>
          </p:cNvPr>
          <p:cNvPicPr>
            <a:picLocks noChangeAspect="1"/>
          </p:cNvPicPr>
          <p:nvPr/>
        </p:nvPicPr>
        <p:blipFill>
          <a:blip r:embed="rId4"/>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99509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45165CE1-B4D9-4B5F-A23A-937D42EBC850}"/>
              </a:ext>
            </a:extLst>
          </p:cNvPr>
          <p:cNvSpPr txBox="1"/>
          <p:nvPr/>
        </p:nvSpPr>
        <p:spPr>
          <a:xfrm>
            <a:off x="1394174" y="686503"/>
            <a:ext cx="4213781" cy="769441"/>
          </a:xfrm>
          <a:prstGeom prst="rect">
            <a:avLst/>
          </a:prstGeom>
          <a:noFill/>
        </p:spPr>
        <p:txBody>
          <a:bodyPr wrap="square" rtlCol="0">
            <a:spAutoFit/>
          </a:bodyPr>
          <a:lstStyle/>
          <a:p>
            <a:r>
              <a:rPr lang="fr-FR" sz="4400" b="1" dirty="0"/>
              <a:t>PLAN</a:t>
            </a:r>
            <a:endParaRPr lang="en-US" sz="4400" b="1" dirty="0"/>
          </a:p>
        </p:txBody>
      </p:sp>
      <p:sp>
        <p:nvSpPr>
          <p:cNvPr id="4" name="ZoneTexte 3">
            <a:extLst>
              <a:ext uri="{FF2B5EF4-FFF2-40B4-BE49-F238E27FC236}">
                <a16:creationId xmlns:a16="http://schemas.microsoft.com/office/drawing/2014/main" id="{6383E5A1-F8A6-4556-996D-EE27BB524C42}"/>
              </a:ext>
            </a:extLst>
          </p:cNvPr>
          <p:cNvSpPr txBox="1"/>
          <p:nvPr/>
        </p:nvSpPr>
        <p:spPr>
          <a:xfrm>
            <a:off x="866273" y="1338763"/>
            <a:ext cx="10459453" cy="4448013"/>
          </a:xfrm>
          <a:prstGeom prst="rect">
            <a:avLst/>
          </a:prstGeom>
          <a:noFill/>
        </p:spPr>
        <p:txBody>
          <a:bodyPr wrap="square">
            <a:spAutoFit/>
          </a:bodyPr>
          <a:lstStyle/>
          <a:p>
            <a:pPr marL="342900" indent="-342900">
              <a:lnSpc>
                <a:spcPct val="150000"/>
              </a:lnSpc>
              <a:buFont typeface="Wingdings" panose="05000000000000000000" pitchFamily="2" charset="2"/>
              <a:buChar char="q"/>
            </a:pPr>
            <a:r>
              <a:rPr lang="fr-FR" sz="3200" b="1" dirty="0">
                <a:solidFill>
                  <a:schemeClr val="bg2">
                    <a:lumMod val="90000"/>
                  </a:schemeClr>
                </a:solidFill>
                <a:latin typeface="-apple-system"/>
              </a:rPr>
              <a:t>DEFINITIONS </a:t>
            </a:r>
          </a:p>
          <a:p>
            <a:pPr marL="342900" indent="-342900">
              <a:lnSpc>
                <a:spcPct val="150000"/>
              </a:lnSpc>
              <a:buFont typeface="Wingdings" panose="05000000000000000000" pitchFamily="2" charset="2"/>
              <a:buChar char="q"/>
            </a:pPr>
            <a:r>
              <a:rPr lang="fr-FR" sz="3200" b="1" dirty="0">
                <a:latin typeface="-apple-system"/>
              </a:rPr>
              <a:t>POURQUOI LA CONDUITE DU CHANGEMENT?</a:t>
            </a:r>
          </a:p>
          <a:p>
            <a:pPr marL="342900" indent="-342900">
              <a:lnSpc>
                <a:spcPct val="150000"/>
              </a:lnSpc>
              <a:buFont typeface="Wingdings" panose="05000000000000000000" pitchFamily="2" charset="2"/>
              <a:buChar char="q"/>
            </a:pPr>
            <a:r>
              <a:rPr lang="fr-FR" sz="3200" b="1" dirty="0">
                <a:solidFill>
                  <a:schemeClr val="bg1">
                    <a:lumMod val="75000"/>
                  </a:schemeClr>
                </a:solidFill>
                <a:latin typeface="-apple-system"/>
              </a:rPr>
              <a:t>L’HUMAIN AU CŒUR DU CHANGEMENT</a:t>
            </a:r>
          </a:p>
          <a:p>
            <a:pPr marL="342900" indent="-342900">
              <a:lnSpc>
                <a:spcPct val="150000"/>
              </a:lnSpc>
              <a:buFont typeface="Wingdings" panose="05000000000000000000" pitchFamily="2" charset="2"/>
              <a:buChar char="q"/>
            </a:pPr>
            <a:r>
              <a:rPr lang="fr-FR" sz="3200" b="1" dirty="0">
                <a:solidFill>
                  <a:schemeClr val="bg1">
                    <a:lumMod val="75000"/>
                  </a:schemeClr>
                </a:solidFill>
                <a:latin typeface="-apple-system"/>
              </a:rPr>
              <a:t>NORMES ET MODELES</a:t>
            </a:r>
          </a:p>
          <a:p>
            <a:pPr marL="342900" indent="-342900">
              <a:lnSpc>
                <a:spcPct val="150000"/>
              </a:lnSpc>
              <a:buFont typeface="Wingdings" panose="05000000000000000000" pitchFamily="2" charset="2"/>
              <a:buChar char="q"/>
            </a:pPr>
            <a:r>
              <a:rPr lang="fr-FR" sz="3200" b="1" dirty="0">
                <a:solidFill>
                  <a:schemeClr val="bg1">
                    <a:lumMod val="75000"/>
                  </a:schemeClr>
                </a:solidFill>
                <a:latin typeface="-apple-system"/>
              </a:rPr>
              <a:t>LES ETAPES CLES  DE LA CDC</a:t>
            </a:r>
          </a:p>
          <a:p>
            <a:pPr marL="342900" indent="-342900">
              <a:lnSpc>
                <a:spcPct val="150000"/>
              </a:lnSpc>
              <a:buFont typeface="Wingdings" panose="05000000000000000000" pitchFamily="2" charset="2"/>
              <a:buChar char="q"/>
            </a:pPr>
            <a:r>
              <a:rPr lang="fr-FR" sz="3200" b="1" dirty="0">
                <a:solidFill>
                  <a:schemeClr val="bg1">
                    <a:lumMod val="75000"/>
                  </a:schemeClr>
                </a:solidFill>
                <a:latin typeface="-apple-system"/>
              </a:rPr>
              <a:t>LES ACTEURS ET LES OUTILS DE LA CDC</a:t>
            </a:r>
          </a:p>
        </p:txBody>
      </p:sp>
      <p:pic>
        <p:nvPicPr>
          <p:cNvPr id="2" name="Image 1">
            <a:extLst>
              <a:ext uri="{FF2B5EF4-FFF2-40B4-BE49-F238E27FC236}">
                <a16:creationId xmlns:a16="http://schemas.microsoft.com/office/drawing/2014/main" id="{FB075BAD-38AE-9B05-BD5E-C00F9DA91695}"/>
              </a:ext>
            </a:extLst>
          </p:cNvPr>
          <p:cNvPicPr>
            <a:picLocks noChangeAspect="1"/>
          </p:cNvPicPr>
          <p:nvPr/>
        </p:nvPicPr>
        <p:blipFill>
          <a:blip r:embed="rId2"/>
          <a:stretch>
            <a:fillRect/>
          </a:stretch>
        </p:blipFill>
        <p:spPr>
          <a:xfrm>
            <a:off x="4060962" y="6484280"/>
            <a:ext cx="4509784" cy="373720"/>
          </a:xfrm>
          <a:prstGeom prst="rect">
            <a:avLst/>
          </a:prstGeom>
          <a:ln>
            <a:noFill/>
          </a:ln>
          <a:effectLst>
            <a:outerShdw blurRad="190500" algn="tl" rotWithShape="0">
              <a:srgbClr val="000000">
                <a:alpha val="70000"/>
              </a:srgbClr>
            </a:outerShdw>
          </a:effectLst>
        </p:spPr>
      </p:pic>
      <p:pic>
        <p:nvPicPr>
          <p:cNvPr id="3" name="image1.jpeg">
            <a:extLst>
              <a:ext uri="{FF2B5EF4-FFF2-40B4-BE49-F238E27FC236}">
                <a16:creationId xmlns:a16="http://schemas.microsoft.com/office/drawing/2014/main" id="{07278C17-4F55-EEEE-CD5F-3CAC315680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0650" y="-1"/>
            <a:ext cx="1457162" cy="1253867"/>
          </a:xfrm>
          <a:prstGeom prst="rect">
            <a:avLst/>
          </a:prstGeom>
        </p:spPr>
      </p:pic>
      <p:pic>
        <p:nvPicPr>
          <p:cNvPr id="5" name="image1.jpeg">
            <a:extLst>
              <a:ext uri="{FF2B5EF4-FFF2-40B4-BE49-F238E27FC236}">
                <a16:creationId xmlns:a16="http://schemas.microsoft.com/office/drawing/2014/main" id="{D8B53045-6584-D679-A8D2-D9660B00E7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8" y="42447"/>
            <a:ext cx="1457162" cy="1253867"/>
          </a:xfrm>
          <a:prstGeom prst="rect">
            <a:avLst/>
          </a:prstGeom>
        </p:spPr>
      </p:pic>
    </p:spTree>
    <p:extLst>
      <p:ext uri="{BB962C8B-B14F-4D97-AF65-F5344CB8AC3E}">
        <p14:creationId xmlns:p14="http://schemas.microsoft.com/office/powerpoint/2010/main" val="97841203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13342</TotalTime>
  <Words>3518</Words>
  <Application>Microsoft Office PowerPoint</Application>
  <PresentationFormat>Grand écran</PresentationFormat>
  <Paragraphs>293</Paragraphs>
  <Slides>35</Slides>
  <Notes>25</Notes>
  <HiddenSlides>2</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35</vt:i4>
      </vt:variant>
    </vt:vector>
  </HeadingPairs>
  <TitlesOfParts>
    <vt:vector size="50" baseType="lpstr">
      <vt:lpstr>Algerian</vt:lpstr>
      <vt:lpstr>-apple-system</vt:lpstr>
      <vt:lpstr>Arial</vt:lpstr>
      <vt:lpstr>Bookman Old Style</vt:lpstr>
      <vt:lpstr>Calibri</vt:lpstr>
      <vt:lpstr>Calibri Light</vt:lpstr>
      <vt:lpstr>Google Sans</vt:lpstr>
      <vt:lpstr>Manrope</vt:lpstr>
      <vt:lpstr>Palatino Linotype</vt:lpstr>
      <vt:lpstr>Poppins</vt:lpstr>
      <vt:lpstr>Raleway</vt:lpstr>
      <vt:lpstr>system-ui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NZIE M Nicole</dc:creator>
  <cp:lastModifiedBy>TCHATCHOUANG</cp:lastModifiedBy>
  <cp:revision>39</cp:revision>
  <dcterms:created xsi:type="dcterms:W3CDTF">2026-01-05T10:28:10Z</dcterms:created>
  <dcterms:modified xsi:type="dcterms:W3CDTF">2026-01-19T14:58:58Z</dcterms:modified>
</cp:coreProperties>
</file>