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43" r:id="rId1"/>
  </p:sldMasterIdLst>
  <p:notesMasterIdLst>
    <p:notesMasterId r:id="rId26"/>
  </p:notesMasterIdLst>
  <p:sldIdLst>
    <p:sldId id="256" r:id="rId2"/>
    <p:sldId id="257" r:id="rId3"/>
    <p:sldId id="275" r:id="rId4"/>
    <p:sldId id="274" r:id="rId5"/>
    <p:sldId id="258" r:id="rId6"/>
    <p:sldId id="311" r:id="rId7"/>
    <p:sldId id="326" r:id="rId8"/>
    <p:sldId id="294" r:id="rId9"/>
    <p:sldId id="314" r:id="rId10"/>
    <p:sldId id="310" r:id="rId11"/>
    <p:sldId id="295" r:id="rId12"/>
    <p:sldId id="329" r:id="rId13"/>
    <p:sldId id="313" r:id="rId14"/>
    <p:sldId id="327" r:id="rId15"/>
    <p:sldId id="328" r:id="rId16"/>
    <p:sldId id="296" r:id="rId17"/>
    <p:sldId id="321" r:id="rId18"/>
    <p:sldId id="322" r:id="rId19"/>
    <p:sldId id="323" r:id="rId20"/>
    <p:sldId id="320" r:id="rId21"/>
    <p:sldId id="330" r:id="rId22"/>
    <p:sldId id="306" r:id="rId23"/>
    <p:sldId id="301" r:id="rId24"/>
    <p:sldId id="308" r:id="rId25"/>
  </p:sldIdLst>
  <p:sldSz cx="12192000" cy="6858000"/>
  <p:notesSz cx="6858000" cy="9144000"/>
  <p:defaultTextStyle>
    <a:defPPr>
      <a:defRPr lang="en-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01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110"/>
    <p:restoredTop sz="91422"/>
  </p:normalViewPr>
  <p:slideViewPr>
    <p:cSldViewPr snapToGrid="0">
      <p:cViewPr>
        <p:scale>
          <a:sx n="90" d="100"/>
          <a:sy n="90" d="100"/>
        </p:scale>
        <p:origin x="232" y="3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98EDF1-0207-BE43-BF49-B98A87BBD0F2}" type="datetimeFigureOut">
              <a:rPr lang="fr-FR" smtClean="0"/>
              <a:t>22/12/2025</a:t>
            </a:fld>
            <a:endParaRPr lang="fr-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973C7B-C2A2-054D-8B36-2ACC72363A83}" type="slidenum">
              <a:rPr lang="fr-FR" smtClean="0"/>
              <a:t>‹#›</a:t>
            </a:fld>
            <a:endParaRPr lang="fr-FR"/>
          </a:p>
        </p:txBody>
      </p:sp>
    </p:spTree>
    <p:extLst>
      <p:ext uri="{BB962C8B-B14F-4D97-AF65-F5344CB8AC3E}">
        <p14:creationId xmlns:p14="http://schemas.microsoft.com/office/powerpoint/2010/main" val="22300633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FE973C7B-C2A2-054D-8B36-2ACC72363A83}" type="slidenum">
              <a:rPr lang="fr-FR" smtClean="0"/>
              <a:t>1</a:t>
            </a:fld>
            <a:endParaRPr lang="fr-FR"/>
          </a:p>
        </p:txBody>
      </p:sp>
    </p:spTree>
    <p:extLst>
      <p:ext uri="{BB962C8B-B14F-4D97-AF65-F5344CB8AC3E}">
        <p14:creationId xmlns:p14="http://schemas.microsoft.com/office/powerpoint/2010/main" val="1664541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FE973C7B-C2A2-054D-8B36-2ACC72363A83}" type="slidenum">
              <a:rPr lang="fr-FR" smtClean="0"/>
              <a:t>21</a:t>
            </a:fld>
            <a:endParaRPr lang="fr-FR"/>
          </a:p>
        </p:txBody>
      </p:sp>
    </p:spTree>
    <p:extLst>
      <p:ext uri="{BB962C8B-B14F-4D97-AF65-F5344CB8AC3E}">
        <p14:creationId xmlns:p14="http://schemas.microsoft.com/office/powerpoint/2010/main" val="3410406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1ED7B-E2BA-FB2D-AEC1-1FA74548407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FR"/>
          </a:p>
        </p:txBody>
      </p:sp>
      <p:sp>
        <p:nvSpPr>
          <p:cNvPr id="3" name="Subtitle 2">
            <a:extLst>
              <a:ext uri="{FF2B5EF4-FFF2-40B4-BE49-F238E27FC236}">
                <a16:creationId xmlns:a16="http://schemas.microsoft.com/office/drawing/2014/main" id="{2D8DFE3D-3214-20CB-27FB-6E1B3DA52B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FR"/>
          </a:p>
        </p:txBody>
      </p:sp>
      <p:sp>
        <p:nvSpPr>
          <p:cNvPr id="4" name="Date Placeholder 3">
            <a:extLst>
              <a:ext uri="{FF2B5EF4-FFF2-40B4-BE49-F238E27FC236}">
                <a16:creationId xmlns:a16="http://schemas.microsoft.com/office/drawing/2014/main" id="{EB027685-05ED-6E52-79D8-9E7EAFC9EEDC}"/>
              </a:ext>
            </a:extLst>
          </p:cNvPr>
          <p:cNvSpPr>
            <a:spLocks noGrp="1"/>
          </p:cNvSpPr>
          <p:nvPr>
            <p:ph type="dt" sz="half" idx="10"/>
          </p:nvPr>
        </p:nvSpPr>
        <p:spPr/>
        <p:txBody>
          <a:bodyPr/>
          <a:lstStyle/>
          <a:p>
            <a:fld id="{3846215E-43C4-1D40-95F8-023AE389A37C}" type="datetimeFigureOut">
              <a:rPr lang="fr-FR" smtClean="0"/>
              <a:t>22/12/2025</a:t>
            </a:fld>
            <a:endParaRPr lang="fr-FR"/>
          </a:p>
        </p:txBody>
      </p:sp>
      <p:sp>
        <p:nvSpPr>
          <p:cNvPr id="5" name="Footer Placeholder 4">
            <a:extLst>
              <a:ext uri="{FF2B5EF4-FFF2-40B4-BE49-F238E27FC236}">
                <a16:creationId xmlns:a16="http://schemas.microsoft.com/office/drawing/2014/main" id="{82EC0BE8-9E96-817E-7385-5B1BC8EDC784}"/>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7B0E76EC-A74A-94B7-968F-6C7BFDE0FE61}"/>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2853620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23D76-B2DE-1601-F6BF-7FF5A1584DA7}"/>
              </a:ext>
            </a:extLst>
          </p:cNvPr>
          <p:cNvSpPr>
            <a:spLocks noGrp="1"/>
          </p:cNvSpPr>
          <p:nvPr>
            <p:ph type="title"/>
          </p:nvPr>
        </p:nvSpPr>
        <p:spPr/>
        <p:txBody>
          <a:bodyPr/>
          <a:lstStyle/>
          <a:p>
            <a:r>
              <a:rPr lang="en-GB"/>
              <a:t>Click to edit Master title style</a:t>
            </a:r>
            <a:endParaRPr lang="en-FR"/>
          </a:p>
        </p:txBody>
      </p:sp>
      <p:sp>
        <p:nvSpPr>
          <p:cNvPr id="3" name="Vertical Text Placeholder 2">
            <a:extLst>
              <a:ext uri="{FF2B5EF4-FFF2-40B4-BE49-F238E27FC236}">
                <a16:creationId xmlns:a16="http://schemas.microsoft.com/office/drawing/2014/main" id="{91DCF84D-910C-4FB8-E474-64C4934C066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Date Placeholder 3">
            <a:extLst>
              <a:ext uri="{FF2B5EF4-FFF2-40B4-BE49-F238E27FC236}">
                <a16:creationId xmlns:a16="http://schemas.microsoft.com/office/drawing/2014/main" id="{F1D43A3B-1D88-BE07-3E97-30943D752557}"/>
              </a:ext>
            </a:extLst>
          </p:cNvPr>
          <p:cNvSpPr>
            <a:spLocks noGrp="1"/>
          </p:cNvSpPr>
          <p:nvPr>
            <p:ph type="dt" sz="half" idx="10"/>
          </p:nvPr>
        </p:nvSpPr>
        <p:spPr/>
        <p:txBody>
          <a:bodyPr/>
          <a:lstStyle/>
          <a:p>
            <a:fld id="{3846215E-43C4-1D40-95F8-023AE389A37C}" type="datetimeFigureOut">
              <a:rPr lang="fr-FR" smtClean="0"/>
              <a:t>22/12/2025</a:t>
            </a:fld>
            <a:endParaRPr lang="fr-FR"/>
          </a:p>
        </p:txBody>
      </p:sp>
      <p:sp>
        <p:nvSpPr>
          <p:cNvPr id="5" name="Footer Placeholder 4">
            <a:extLst>
              <a:ext uri="{FF2B5EF4-FFF2-40B4-BE49-F238E27FC236}">
                <a16:creationId xmlns:a16="http://schemas.microsoft.com/office/drawing/2014/main" id="{65537EB4-AC69-3993-5F8A-BBD001D71101}"/>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A7F605B0-517C-23BE-315B-776A5520E26E}"/>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3230009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6B00F2-162A-A7C3-542F-6D17FD438A73}"/>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FR"/>
          </a:p>
        </p:txBody>
      </p:sp>
      <p:sp>
        <p:nvSpPr>
          <p:cNvPr id="3" name="Vertical Text Placeholder 2">
            <a:extLst>
              <a:ext uri="{FF2B5EF4-FFF2-40B4-BE49-F238E27FC236}">
                <a16:creationId xmlns:a16="http://schemas.microsoft.com/office/drawing/2014/main" id="{8CE55BE6-4E2C-C55D-E433-61F57B06C20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Date Placeholder 3">
            <a:extLst>
              <a:ext uri="{FF2B5EF4-FFF2-40B4-BE49-F238E27FC236}">
                <a16:creationId xmlns:a16="http://schemas.microsoft.com/office/drawing/2014/main" id="{5EF3ED81-4901-9247-6B41-4AC222D3ED3C}"/>
              </a:ext>
            </a:extLst>
          </p:cNvPr>
          <p:cNvSpPr>
            <a:spLocks noGrp="1"/>
          </p:cNvSpPr>
          <p:nvPr>
            <p:ph type="dt" sz="half" idx="10"/>
          </p:nvPr>
        </p:nvSpPr>
        <p:spPr/>
        <p:txBody>
          <a:bodyPr/>
          <a:lstStyle/>
          <a:p>
            <a:fld id="{3846215E-43C4-1D40-95F8-023AE389A37C}" type="datetimeFigureOut">
              <a:rPr lang="fr-FR" smtClean="0"/>
              <a:t>22/12/2025</a:t>
            </a:fld>
            <a:endParaRPr lang="fr-FR"/>
          </a:p>
        </p:txBody>
      </p:sp>
      <p:sp>
        <p:nvSpPr>
          <p:cNvPr id="5" name="Footer Placeholder 4">
            <a:extLst>
              <a:ext uri="{FF2B5EF4-FFF2-40B4-BE49-F238E27FC236}">
                <a16:creationId xmlns:a16="http://schemas.microsoft.com/office/drawing/2014/main" id="{CE245CC4-9196-4709-E261-05222C41A2D6}"/>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FAB2F7E3-FF7E-B437-60F6-1FD5A95FBCF8}"/>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4139533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E4BE8-0C93-0D3C-3636-F02E56A72AD2}"/>
              </a:ext>
            </a:extLst>
          </p:cNvPr>
          <p:cNvSpPr>
            <a:spLocks noGrp="1"/>
          </p:cNvSpPr>
          <p:nvPr>
            <p:ph type="title"/>
          </p:nvPr>
        </p:nvSpPr>
        <p:spPr/>
        <p:txBody>
          <a:bodyPr/>
          <a:lstStyle/>
          <a:p>
            <a:r>
              <a:rPr lang="en-GB"/>
              <a:t>Click to edit Master title style</a:t>
            </a:r>
            <a:endParaRPr lang="en-FR"/>
          </a:p>
        </p:txBody>
      </p:sp>
      <p:sp>
        <p:nvSpPr>
          <p:cNvPr id="3" name="Content Placeholder 2">
            <a:extLst>
              <a:ext uri="{FF2B5EF4-FFF2-40B4-BE49-F238E27FC236}">
                <a16:creationId xmlns:a16="http://schemas.microsoft.com/office/drawing/2014/main" id="{5403F8CE-6AB9-6A08-93E1-A6A66BD3C44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Date Placeholder 3">
            <a:extLst>
              <a:ext uri="{FF2B5EF4-FFF2-40B4-BE49-F238E27FC236}">
                <a16:creationId xmlns:a16="http://schemas.microsoft.com/office/drawing/2014/main" id="{590DF80C-695B-C98D-41EC-997BDCCE8CAA}"/>
              </a:ext>
            </a:extLst>
          </p:cNvPr>
          <p:cNvSpPr>
            <a:spLocks noGrp="1"/>
          </p:cNvSpPr>
          <p:nvPr>
            <p:ph type="dt" sz="half" idx="10"/>
          </p:nvPr>
        </p:nvSpPr>
        <p:spPr/>
        <p:txBody>
          <a:bodyPr/>
          <a:lstStyle/>
          <a:p>
            <a:fld id="{3846215E-43C4-1D40-95F8-023AE389A37C}" type="datetimeFigureOut">
              <a:rPr lang="fr-FR" smtClean="0"/>
              <a:t>22/12/2025</a:t>
            </a:fld>
            <a:endParaRPr lang="fr-FR"/>
          </a:p>
        </p:txBody>
      </p:sp>
      <p:sp>
        <p:nvSpPr>
          <p:cNvPr id="5" name="Footer Placeholder 4">
            <a:extLst>
              <a:ext uri="{FF2B5EF4-FFF2-40B4-BE49-F238E27FC236}">
                <a16:creationId xmlns:a16="http://schemas.microsoft.com/office/drawing/2014/main" id="{4C620B0C-5CFF-46D5-E865-28FCAED07A55}"/>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B7DAF00E-CE2A-65D5-BE5F-08A8C78BC15F}"/>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850025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6BA96-01EF-6AAC-6538-4BAC07377EE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FR"/>
          </a:p>
        </p:txBody>
      </p:sp>
      <p:sp>
        <p:nvSpPr>
          <p:cNvPr id="3" name="Text Placeholder 2">
            <a:extLst>
              <a:ext uri="{FF2B5EF4-FFF2-40B4-BE49-F238E27FC236}">
                <a16:creationId xmlns:a16="http://schemas.microsoft.com/office/drawing/2014/main" id="{C442BF6F-EB95-FA84-CF71-846D39D797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01ABC41-286A-4774-E749-B7FF21955CB5}"/>
              </a:ext>
            </a:extLst>
          </p:cNvPr>
          <p:cNvSpPr>
            <a:spLocks noGrp="1"/>
          </p:cNvSpPr>
          <p:nvPr>
            <p:ph type="dt" sz="half" idx="10"/>
          </p:nvPr>
        </p:nvSpPr>
        <p:spPr/>
        <p:txBody>
          <a:bodyPr/>
          <a:lstStyle/>
          <a:p>
            <a:fld id="{3846215E-43C4-1D40-95F8-023AE389A37C}" type="datetimeFigureOut">
              <a:rPr lang="fr-FR" smtClean="0"/>
              <a:t>22/12/2025</a:t>
            </a:fld>
            <a:endParaRPr lang="fr-FR"/>
          </a:p>
        </p:txBody>
      </p:sp>
      <p:sp>
        <p:nvSpPr>
          <p:cNvPr id="5" name="Footer Placeholder 4">
            <a:extLst>
              <a:ext uri="{FF2B5EF4-FFF2-40B4-BE49-F238E27FC236}">
                <a16:creationId xmlns:a16="http://schemas.microsoft.com/office/drawing/2014/main" id="{C37D28D9-BEE3-D3F6-4013-E4B7EEB5C47F}"/>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69C5657E-E735-DB20-D335-DE0F6F4E5999}"/>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3370794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57B00-C40B-FFC0-1A4E-8672A7ABD756}"/>
              </a:ext>
            </a:extLst>
          </p:cNvPr>
          <p:cNvSpPr>
            <a:spLocks noGrp="1"/>
          </p:cNvSpPr>
          <p:nvPr>
            <p:ph type="title"/>
          </p:nvPr>
        </p:nvSpPr>
        <p:spPr/>
        <p:txBody>
          <a:bodyPr/>
          <a:lstStyle/>
          <a:p>
            <a:r>
              <a:rPr lang="en-GB"/>
              <a:t>Click to edit Master title style</a:t>
            </a:r>
            <a:endParaRPr lang="en-FR"/>
          </a:p>
        </p:txBody>
      </p:sp>
      <p:sp>
        <p:nvSpPr>
          <p:cNvPr id="3" name="Content Placeholder 2">
            <a:extLst>
              <a:ext uri="{FF2B5EF4-FFF2-40B4-BE49-F238E27FC236}">
                <a16:creationId xmlns:a16="http://schemas.microsoft.com/office/drawing/2014/main" id="{E4229D85-060D-9B57-C789-B8E47E27EEE7}"/>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Content Placeholder 3">
            <a:extLst>
              <a:ext uri="{FF2B5EF4-FFF2-40B4-BE49-F238E27FC236}">
                <a16:creationId xmlns:a16="http://schemas.microsoft.com/office/drawing/2014/main" id="{CE89D0B3-8450-CA55-7C55-E674A17038B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5" name="Date Placeholder 4">
            <a:extLst>
              <a:ext uri="{FF2B5EF4-FFF2-40B4-BE49-F238E27FC236}">
                <a16:creationId xmlns:a16="http://schemas.microsoft.com/office/drawing/2014/main" id="{60B72F0F-D167-B171-3E1B-671C5E6BAA9D}"/>
              </a:ext>
            </a:extLst>
          </p:cNvPr>
          <p:cNvSpPr>
            <a:spLocks noGrp="1"/>
          </p:cNvSpPr>
          <p:nvPr>
            <p:ph type="dt" sz="half" idx="10"/>
          </p:nvPr>
        </p:nvSpPr>
        <p:spPr/>
        <p:txBody>
          <a:bodyPr/>
          <a:lstStyle/>
          <a:p>
            <a:fld id="{3846215E-43C4-1D40-95F8-023AE389A37C}" type="datetimeFigureOut">
              <a:rPr lang="fr-FR" smtClean="0"/>
              <a:t>22/12/2025</a:t>
            </a:fld>
            <a:endParaRPr lang="fr-FR"/>
          </a:p>
        </p:txBody>
      </p:sp>
      <p:sp>
        <p:nvSpPr>
          <p:cNvPr id="6" name="Footer Placeholder 5">
            <a:extLst>
              <a:ext uri="{FF2B5EF4-FFF2-40B4-BE49-F238E27FC236}">
                <a16:creationId xmlns:a16="http://schemas.microsoft.com/office/drawing/2014/main" id="{AD8208CF-FBFF-5813-07C1-50373892892C}"/>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917CAF06-AA47-BC2A-68C8-CACA4E77F1E6}"/>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500935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40C80-34CF-AD62-1278-5ABA14189CE3}"/>
              </a:ext>
            </a:extLst>
          </p:cNvPr>
          <p:cNvSpPr>
            <a:spLocks noGrp="1"/>
          </p:cNvSpPr>
          <p:nvPr>
            <p:ph type="title"/>
          </p:nvPr>
        </p:nvSpPr>
        <p:spPr>
          <a:xfrm>
            <a:off x="839788" y="365125"/>
            <a:ext cx="10515600" cy="1325563"/>
          </a:xfrm>
        </p:spPr>
        <p:txBody>
          <a:bodyPr/>
          <a:lstStyle/>
          <a:p>
            <a:r>
              <a:rPr lang="en-GB"/>
              <a:t>Click to edit Master title style</a:t>
            </a:r>
            <a:endParaRPr lang="en-FR"/>
          </a:p>
        </p:txBody>
      </p:sp>
      <p:sp>
        <p:nvSpPr>
          <p:cNvPr id="3" name="Text Placeholder 2">
            <a:extLst>
              <a:ext uri="{FF2B5EF4-FFF2-40B4-BE49-F238E27FC236}">
                <a16:creationId xmlns:a16="http://schemas.microsoft.com/office/drawing/2014/main" id="{D793AA03-ABF2-2159-F872-FA32F84D56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C7C4D1ED-D7CF-52DB-83B2-994BB476286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5" name="Text Placeholder 4">
            <a:extLst>
              <a:ext uri="{FF2B5EF4-FFF2-40B4-BE49-F238E27FC236}">
                <a16:creationId xmlns:a16="http://schemas.microsoft.com/office/drawing/2014/main" id="{9868A777-4CE8-F247-5FD0-EB4B0B7502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EE99A4E-8802-549C-FBC4-96A33F68BBD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7" name="Date Placeholder 6">
            <a:extLst>
              <a:ext uri="{FF2B5EF4-FFF2-40B4-BE49-F238E27FC236}">
                <a16:creationId xmlns:a16="http://schemas.microsoft.com/office/drawing/2014/main" id="{9E609BAD-2874-7B79-71F9-E2E9CC396EDF}"/>
              </a:ext>
            </a:extLst>
          </p:cNvPr>
          <p:cNvSpPr>
            <a:spLocks noGrp="1"/>
          </p:cNvSpPr>
          <p:nvPr>
            <p:ph type="dt" sz="half" idx="10"/>
          </p:nvPr>
        </p:nvSpPr>
        <p:spPr/>
        <p:txBody>
          <a:bodyPr/>
          <a:lstStyle/>
          <a:p>
            <a:fld id="{3846215E-43C4-1D40-95F8-023AE389A37C}" type="datetimeFigureOut">
              <a:rPr lang="fr-FR" smtClean="0"/>
              <a:t>22/12/2025</a:t>
            </a:fld>
            <a:endParaRPr lang="fr-FR"/>
          </a:p>
        </p:txBody>
      </p:sp>
      <p:sp>
        <p:nvSpPr>
          <p:cNvPr id="8" name="Footer Placeholder 7">
            <a:extLst>
              <a:ext uri="{FF2B5EF4-FFF2-40B4-BE49-F238E27FC236}">
                <a16:creationId xmlns:a16="http://schemas.microsoft.com/office/drawing/2014/main" id="{79ABFCEF-4F96-B923-6B2D-8B63B02E40FB}"/>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409C535F-DD6F-B630-CA38-D1B746611188}"/>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2579388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110D0-5334-8A1A-4351-FC15A97ACCFD}"/>
              </a:ext>
            </a:extLst>
          </p:cNvPr>
          <p:cNvSpPr>
            <a:spLocks noGrp="1"/>
          </p:cNvSpPr>
          <p:nvPr>
            <p:ph type="title"/>
          </p:nvPr>
        </p:nvSpPr>
        <p:spPr/>
        <p:txBody>
          <a:bodyPr/>
          <a:lstStyle/>
          <a:p>
            <a:r>
              <a:rPr lang="en-GB"/>
              <a:t>Click to edit Master title style</a:t>
            </a:r>
            <a:endParaRPr lang="en-FR"/>
          </a:p>
        </p:txBody>
      </p:sp>
      <p:sp>
        <p:nvSpPr>
          <p:cNvPr id="3" name="Date Placeholder 2">
            <a:extLst>
              <a:ext uri="{FF2B5EF4-FFF2-40B4-BE49-F238E27FC236}">
                <a16:creationId xmlns:a16="http://schemas.microsoft.com/office/drawing/2014/main" id="{FCC64484-9B04-7212-C65C-B6DB625A0EC5}"/>
              </a:ext>
            </a:extLst>
          </p:cNvPr>
          <p:cNvSpPr>
            <a:spLocks noGrp="1"/>
          </p:cNvSpPr>
          <p:nvPr>
            <p:ph type="dt" sz="half" idx="10"/>
          </p:nvPr>
        </p:nvSpPr>
        <p:spPr/>
        <p:txBody>
          <a:bodyPr/>
          <a:lstStyle/>
          <a:p>
            <a:fld id="{3846215E-43C4-1D40-95F8-023AE389A37C}" type="datetimeFigureOut">
              <a:rPr lang="fr-FR" smtClean="0"/>
              <a:t>22/12/2025</a:t>
            </a:fld>
            <a:endParaRPr lang="fr-FR"/>
          </a:p>
        </p:txBody>
      </p:sp>
      <p:sp>
        <p:nvSpPr>
          <p:cNvPr id="4" name="Footer Placeholder 3">
            <a:extLst>
              <a:ext uri="{FF2B5EF4-FFF2-40B4-BE49-F238E27FC236}">
                <a16:creationId xmlns:a16="http://schemas.microsoft.com/office/drawing/2014/main" id="{B1A41C86-BA5A-17F0-A758-95E6C152A889}"/>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A9031B68-715E-EB62-6F0E-3691DF0107BD}"/>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935565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5D1CA4-242A-B630-AC1F-F97CDBA4C992}"/>
              </a:ext>
            </a:extLst>
          </p:cNvPr>
          <p:cNvSpPr>
            <a:spLocks noGrp="1"/>
          </p:cNvSpPr>
          <p:nvPr>
            <p:ph type="dt" sz="half" idx="10"/>
          </p:nvPr>
        </p:nvSpPr>
        <p:spPr/>
        <p:txBody>
          <a:bodyPr/>
          <a:lstStyle/>
          <a:p>
            <a:fld id="{3846215E-43C4-1D40-95F8-023AE389A37C}" type="datetimeFigureOut">
              <a:rPr lang="fr-FR" smtClean="0"/>
              <a:t>22/12/2025</a:t>
            </a:fld>
            <a:endParaRPr lang="fr-FR"/>
          </a:p>
        </p:txBody>
      </p:sp>
      <p:sp>
        <p:nvSpPr>
          <p:cNvPr id="3" name="Footer Placeholder 2">
            <a:extLst>
              <a:ext uri="{FF2B5EF4-FFF2-40B4-BE49-F238E27FC236}">
                <a16:creationId xmlns:a16="http://schemas.microsoft.com/office/drawing/2014/main" id="{D35B073D-3519-0941-3303-0F064C5999A2}"/>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a16="http://schemas.microsoft.com/office/drawing/2014/main" id="{CC92A8F4-2432-91E2-3DB3-5D66C0C35C6D}"/>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152461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B4D2D-ED9D-A619-DBFF-7F723B26774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FR"/>
          </a:p>
        </p:txBody>
      </p:sp>
      <p:sp>
        <p:nvSpPr>
          <p:cNvPr id="3" name="Content Placeholder 2">
            <a:extLst>
              <a:ext uri="{FF2B5EF4-FFF2-40B4-BE49-F238E27FC236}">
                <a16:creationId xmlns:a16="http://schemas.microsoft.com/office/drawing/2014/main" id="{82E9911C-E906-A199-6F87-053334A594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Text Placeholder 3">
            <a:extLst>
              <a:ext uri="{FF2B5EF4-FFF2-40B4-BE49-F238E27FC236}">
                <a16:creationId xmlns:a16="http://schemas.microsoft.com/office/drawing/2014/main" id="{F2530DE0-8A7F-25E3-3764-C9D2228174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703A8DE-BEE6-D086-43C6-9767F041BE8E}"/>
              </a:ext>
            </a:extLst>
          </p:cNvPr>
          <p:cNvSpPr>
            <a:spLocks noGrp="1"/>
          </p:cNvSpPr>
          <p:nvPr>
            <p:ph type="dt" sz="half" idx="10"/>
          </p:nvPr>
        </p:nvSpPr>
        <p:spPr/>
        <p:txBody>
          <a:bodyPr/>
          <a:lstStyle/>
          <a:p>
            <a:fld id="{3846215E-43C4-1D40-95F8-023AE389A37C}" type="datetimeFigureOut">
              <a:rPr lang="fr-FR" smtClean="0"/>
              <a:t>22/12/2025</a:t>
            </a:fld>
            <a:endParaRPr lang="fr-FR"/>
          </a:p>
        </p:txBody>
      </p:sp>
      <p:sp>
        <p:nvSpPr>
          <p:cNvPr id="6" name="Footer Placeholder 5">
            <a:extLst>
              <a:ext uri="{FF2B5EF4-FFF2-40B4-BE49-F238E27FC236}">
                <a16:creationId xmlns:a16="http://schemas.microsoft.com/office/drawing/2014/main" id="{BE4EEB4A-842E-7ADF-EE8D-A4833810CFA9}"/>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A07F88F3-F530-FA86-DE2E-4FAE91727264}"/>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3513236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A6931-8B81-6306-FC29-D8B2716572C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FR"/>
          </a:p>
        </p:txBody>
      </p:sp>
      <p:sp>
        <p:nvSpPr>
          <p:cNvPr id="3" name="Picture Placeholder 2">
            <a:extLst>
              <a:ext uri="{FF2B5EF4-FFF2-40B4-BE49-F238E27FC236}">
                <a16:creationId xmlns:a16="http://schemas.microsoft.com/office/drawing/2014/main" id="{FF6082CE-0C02-F63A-6422-0FD18C0648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FR"/>
          </a:p>
        </p:txBody>
      </p:sp>
      <p:sp>
        <p:nvSpPr>
          <p:cNvPr id="4" name="Text Placeholder 3">
            <a:extLst>
              <a:ext uri="{FF2B5EF4-FFF2-40B4-BE49-F238E27FC236}">
                <a16:creationId xmlns:a16="http://schemas.microsoft.com/office/drawing/2014/main" id="{ADAB2181-FD73-7BD6-4F5B-2A93EDADCD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D6E3763-AF07-21D9-CEFE-31EA3DD92884}"/>
              </a:ext>
            </a:extLst>
          </p:cNvPr>
          <p:cNvSpPr>
            <a:spLocks noGrp="1"/>
          </p:cNvSpPr>
          <p:nvPr>
            <p:ph type="dt" sz="half" idx="10"/>
          </p:nvPr>
        </p:nvSpPr>
        <p:spPr/>
        <p:txBody>
          <a:bodyPr/>
          <a:lstStyle/>
          <a:p>
            <a:fld id="{3846215E-43C4-1D40-95F8-023AE389A37C}" type="datetimeFigureOut">
              <a:rPr lang="fr-FR" smtClean="0"/>
              <a:t>22/12/2025</a:t>
            </a:fld>
            <a:endParaRPr lang="fr-FR"/>
          </a:p>
        </p:txBody>
      </p:sp>
      <p:sp>
        <p:nvSpPr>
          <p:cNvPr id="6" name="Footer Placeholder 5">
            <a:extLst>
              <a:ext uri="{FF2B5EF4-FFF2-40B4-BE49-F238E27FC236}">
                <a16:creationId xmlns:a16="http://schemas.microsoft.com/office/drawing/2014/main" id="{F350DE6B-6E89-ED08-3930-F6F56CE40A86}"/>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E41669AE-4981-AD23-3086-5BDFDED9EBDD}"/>
              </a:ext>
            </a:extLst>
          </p:cNvPr>
          <p:cNvSpPr>
            <a:spLocks noGrp="1"/>
          </p:cNvSpPr>
          <p:nvPr>
            <p:ph type="sldNum" sz="quarter" idx="12"/>
          </p:nvPr>
        </p:nvSpPr>
        <p:spPr/>
        <p:txBody>
          <a:bodyPr/>
          <a:lstStyle/>
          <a:p>
            <a:fld id="{E1FAD601-DAC5-E644-8F8F-A3E4DE8A0D15}" type="slidenum">
              <a:rPr lang="fr-FR" smtClean="0"/>
              <a:t>‹#›</a:t>
            </a:fld>
            <a:endParaRPr lang="fr-FR"/>
          </a:p>
        </p:txBody>
      </p:sp>
    </p:spTree>
    <p:extLst>
      <p:ext uri="{BB962C8B-B14F-4D97-AF65-F5344CB8AC3E}">
        <p14:creationId xmlns:p14="http://schemas.microsoft.com/office/powerpoint/2010/main" val="3305801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541203-3F3C-1D45-E1A6-C4539B8625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FR"/>
          </a:p>
        </p:txBody>
      </p:sp>
      <p:sp>
        <p:nvSpPr>
          <p:cNvPr id="3" name="Text Placeholder 2">
            <a:extLst>
              <a:ext uri="{FF2B5EF4-FFF2-40B4-BE49-F238E27FC236}">
                <a16:creationId xmlns:a16="http://schemas.microsoft.com/office/drawing/2014/main" id="{6AB87A65-0B8A-D4DD-DF91-B65A7AD7AE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Date Placeholder 3">
            <a:extLst>
              <a:ext uri="{FF2B5EF4-FFF2-40B4-BE49-F238E27FC236}">
                <a16:creationId xmlns:a16="http://schemas.microsoft.com/office/drawing/2014/main" id="{15F410E6-BA1E-2B8F-F31B-3EE5A58060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46215E-43C4-1D40-95F8-023AE389A37C}" type="datetimeFigureOut">
              <a:rPr lang="fr-FR" smtClean="0"/>
              <a:t>22/12/2025</a:t>
            </a:fld>
            <a:endParaRPr lang="fr-FR"/>
          </a:p>
        </p:txBody>
      </p:sp>
      <p:sp>
        <p:nvSpPr>
          <p:cNvPr id="5" name="Footer Placeholder 4">
            <a:extLst>
              <a:ext uri="{FF2B5EF4-FFF2-40B4-BE49-F238E27FC236}">
                <a16:creationId xmlns:a16="http://schemas.microsoft.com/office/drawing/2014/main" id="{2E24365B-5162-4F08-A257-2B51872DF2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a:extLst>
              <a:ext uri="{FF2B5EF4-FFF2-40B4-BE49-F238E27FC236}">
                <a16:creationId xmlns:a16="http://schemas.microsoft.com/office/drawing/2014/main" id="{380B468B-59B0-8182-4B4F-F4C510114B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FAD601-DAC5-E644-8F8F-A3E4DE8A0D15}" type="slidenum">
              <a:rPr lang="fr-FR" smtClean="0"/>
              <a:t>‹#›</a:t>
            </a:fld>
            <a:endParaRPr lang="fr-FR"/>
          </a:p>
        </p:txBody>
      </p:sp>
    </p:spTree>
    <p:extLst>
      <p:ext uri="{BB962C8B-B14F-4D97-AF65-F5344CB8AC3E}">
        <p14:creationId xmlns:p14="http://schemas.microsoft.com/office/powerpoint/2010/main" val="2809234196"/>
      </p:ext>
    </p:extLst>
  </p:cSld>
  <p:clrMap bg1="lt1" tx1="dk1" bg2="lt2" tx2="dk2" accent1="accent1" accent2="accent2" accent3="accent3" accent4="accent4" accent5="accent5" accent6="accent6" hlink="hlink" folHlink="folHlink"/>
  <p:sldLayoutIdLst>
    <p:sldLayoutId id="2147484144" r:id="rId1"/>
    <p:sldLayoutId id="2147484145" r:id="rId2"/>
    <p:sldLayoutId id="2147484146" r:id="rId3"/>
    <p:sldLayoutId id="2147484147" r:id="rId4"/>
    <p:sldLayoutId id="2147484148" r:id="rId5"/>
    <p:sldLayoutId id="2147484149" r:id="rId6"/>
    <p:sldLayoutId id="2147484150" r:id="rId7"/>
    <p:sldLayoutId id="2147484151" r:id="rId8"/>
    <p:sldLayoutId id="2147484152" r:id="rId9"/>
    <p:sldLayoutId id="2147484153" r:id="rId10"/>
    <p:sldLayoutId id="214748415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e.slideshare.net/slideshow/industry-40-technologies-implementation-patterns-in-manufacturing-companies/250231991#2"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20F34-76AF-52DD-ABD6-18A52B4E5D27}"/>
              </a:ext>
            </a:extLst>
          </p:cNvPr>
          <p:cNvSpPr>
            <a:spLocks noGrp="1"/>
          </p:cNvSpPr>
          <p:nvPr>
            <p:ph type="ctrTitle"/>
          </p:nvPr>
        </p:nvSpPr>
        <p:spPr>
          <a:xfrm>
            <a:off x="484908" y="444627"/>
            <a:ext cx="10285305" cy="3846019"/>
          </a:xfrm>
        </p:spPr>
        <p:txBody>
          <a:bodyPr>
            <a:noAutofit/>
          </a:bodyPr>
          <a:lstStyle/>
          <a:p>
            <a:pPr algn="ctr"/>
            <a:r>
              <a:rPr lang="fr-FR" sz="8000" b="1" dirty="0">
                <a:solidFill>
                  <a:schemeClr val="tx2">
                    <a:lumMod val="50000"/>
                  </a:schemeClr>
                </a:solidFill>
                <a:latin typeface="+mn-lt"/>
              </a:rPr>
              <a:t>INDUSTRY 4.0</a:t>
            </a:r>
            <a:r>
              <a:rPr lang="fr-FR" sz="6000" b="1" dirty="0">
                <a:solidFill>
                  <a:schemeClr val="tx2">
                    <a:lumMod val="50000"/>
                  </a:schemeClr>
                </a:solidFill>
                <a:latin typeface="+mn-lt"/>
              </a:rPr>
              <a:t>:</a:t>
            </a:r>
            <a:br>
              <a:rPr lang="fr-FR" sz="6600" b="1" dirty="0">
                <a:solidFill>
                  <a:schemeClr val="tx2">
                    <a:lumMod val="50000"/>
                  </a:schemeClr>
                </a:solidFill>
                <a:latin typeface="+mn-lt"/>
              </a:rPr>
            </a:br>
            <a:r>
              <a:rPr lang="fr-FR" sz="4000" b="1" i="1" cap="all" dirty="0">
                <a:solidFill>
                  <a:schemeClr val="tx2">
                    <a:lumMod val="50000"/>
                  </a:schemeClr>
                </a:solidFill>
                <a:latin typeface="+mn-lt"/>
              </a:rPr>
              <a:t>State of the Art,  perspectives and Challenges.</a:t>
            </a:r>
          </a:p>
        </p:txBody>
      </p:sp>
      <p:sp>
        <p:nvSpPr>
          <p:cNvPr id="3" name="Subtitle 2">
            <a:extLst>
              <a:ext uri="{FF2B5EF4-FFF2-40B4-BE49-F238E27FC236}">
                <a16:creationId xmlns:a16="http://schemas.microsoft.com/office/drawing/2014/main" id="{6CC94DDA-8E41-9F81-B8C2-5B68245A3022}"/>
              </a:ext>
            </a:extLst>
          </p:cNvPr>
          <p:cNvSpPr>
            <a:spLocks noGrp="1"/>
          </p:cNvSpPr>
          <p:nvPr>
            <p:ph type="subTitle" idx="1"/>
          </p:nvPr>
        </p:nvSpPr>
        <p:spPr>
          <a:xfrm>
            <a:off x="3067652" y="4777273"/>
            <a:ext cx="8876924" cy="1750403"/>
          </a:xfrm>
        </p:spPr>
        <p:txBody>
          <a:bodyPr>
            <a:normAutofit fontScale="85000" lnSpcReduction="20000"/>
          </a:bodyPr>
          <a:lstStyle/>
          <a:p>
            <a:pPr algn="r"/>
            <a:r>
              <a:rPr lang="fr-FR" dirty="0">
                <a:solidFill>
                  <a:schemeClr val="tx1"/>
                </a:solidFill>
              </a:rPr>
              <a:t>By </a:t>
            </a:r>
            <a:r>
              <a:rPr lang="fr-FR" sz="3100" i="1" dirty="0">
                <a:solidFill>
                  <a:schemeClr val="tx1"/>
                </a:solidFill>
              </a:rPr>
              <a:t>Colonel</a:t>
            </a:r>
            <a:r>
              <a:rPr lang="fr-FR" sz="3100" dirty="0">
                <a:solidFill>
                  <a:schemeClr val="tx1"/>
                </a:solidFill>
              </a:rPr>
              <a:t> </a:t>
            </a:r>
            <a:r>
              <a:rPr lang="fr-FR" dirty="0">
                <a:solidFill>
                  <a:schemeClr val="tx1"/>
                </a:solidFill>
              </a:rPr>
              <a:t> </a:t>
            </a:r>
            <a:r>
              <a:rPr lang="fr-FR" sz="2800" b="1" i="1" u="sng" dirty="0">
                <a:solidFill>
                  <a:schemeClr val="tx1"/>
                </a:solidFill>
              </a:rPr>
              <a:t>MBECK MOMENDENG Jean Levrai</a:t>
            </a:r>
            <a:r>
              <a:rPr lang="fr-FR" dirty="0">
                <a:solidFill>
                  <a:schemeClr val="tx1"/>
                </a:solidFill>
              </a:rPr>
              <a:t>,</a:t>
            </a:r>
          </a:p>
          <a:p>
            <a:pPr algn="r"/>
            <a:r>
              <a:rPr lang="fr-FR" i="1" dirty="0">
                <a:solidFill>
                  <a:schemeClr val="tx1"/>
                </a:solidFill>
              </a:rPr>
              <a:t>HELIOS Project </a:t>
            </a:r>
            <a:r>
              <a:rPr lang="fr-FR" i="1" dirty="0" err="1">
                <a:solidFill>
                  <a:schemeClr val="tx1"/>
                </a:solidFill>
              </a:rPr>
              <a:t>Executive</a:t>
            </a:r>
            <a:r>
              <a:rPr lang="fr-FR" i="1" dirty="0">
                <a:solidFill>
                  <a:schemeClr val="tx1"/>
                </a:solidFill>
              </a:rPr>
              <a:t> Manager</a:t>
            </a:r>
          </a:p>
          <a:p>
            <a:pPr algn="r"/>
            <a:r>
              <a:rPr lang="fr-FR" sz="2000" dirty="0">
                <a:solidFill>
                  <a:schemeClr val="tx1"/>
                </a:solidFill>
              </a:rPr>
              <a:t>ICCF &amp; </a:t>
            </a:r>
            <a:r>
              <a:rPr lang="fr-FR" sz="2000" dirty="0" err="1">
                <a:solidFill>
                  <a:schemeClr val="tx1"/>
                </a:solidFill>
              </a:rPr>
              <a:t>eMBA</a:t>
            </a:r>
            <a:r>
              <a:rPr lang="fr-FR" sz="2000" dirty="0">
                <a:solidFill>
                  <a:schemeClr val="tx1"/>
                </a:solidFill>
              </a:rPr>
              <a:t> @HEC Paris </a:t>
            </a:r>
          </a:p>
          <a:p>
            <a:pPr algn="r"/>
            <a:r>
              <a:rPr lang="fr-FR" sz="2000" dirty="0">
                <a:solidFill>
                  <a:schemeClr val="tx1"/>
                </a:solidFill>
              </a:rPr>
              <a:t>CSEP-ASEP-CISM – CISSP-CISO</a:t>
            </a:r>
          </a:p>
          <a:p>
            <a:pPr algn="r"/>
            <a:r>
              <a:rPr lang="fr-FR" sz="2000" dirty="0">
                <a:solidFill>
                  <a:schemeClr val="tx1"/>
                </a:solidFill>
              </a:rPr>
              <a:t>ISO/IEC 27005-EBIOS 27005 </a:t>
            </a:r>
            <a:r>
              <a:rPr lang="fr-FR" sz="2000" dirty="0" err="1">
                <a:solidFill>
                  <a:schemeClr val="tx1"/>
                </a:solidFill>
              </a:rPr>
              <a:t>Certified</a:t>
            </a:r>
            <a:r>
              <a:rPr lang="fr-FR" sz="1200" dirty="0">
                <a:solidFill>
                  <a:schemeClr val="tx1"/>
                </a:solidFill>
              </a:rPr>
              <a:t> </a:t>
            </a:r>
          </a:p>
          <a:p>
            <a:endParaRPr lang="fr-FR" dirty="0"/>
          </a:p>
          <a:p>
            <a:endParaRPr lang="fr-FR" dirty="0"/>
          </a:p>
        </p:txBody>
      </p:sp>
      <p:pic>
        <p:nvPicPr>
          <p:cNvPr id="4" name="Picture 3">
            <a:extLst>
              <a:ext uri="{FF2B5EF4-FFF2-40B4-BE49-F238E27FC236}">
                <a16:creationId xmlns:a16="http://schemas.microsoft.com/office/drawing/2014/main" id="{58D0EFFE-6F9B-B403-13BE-213D8E60C75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70214" y="61909"/>
            <a:ext cx="1360170" cy="1095375"/>
          </a:xfrm>
          <a:prstGeom prst="rect">
            <a:avLst/>
          </a:prstGeom>
          <a:noFill/>
        </p:spPr>
      </p:pic>
      <p:sp>
        <p:nvSpPr>
          <p:cNvPr id="9" name="TextBox 8">
            <a:extLst>
              <a:ext uri="{FF2B5EF4-FFF2-40B4-BE49-F238E27FC236}">
                <a16:creationId xmlns:a16="http://schemas.microsoft.com/office/drawing/2014/main" id="{81DC52E8-7200-02A9-DEC9-FD46859AB048}"/>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20941892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63CEC6-C20E-3948-3F22-5D018BF6D21B}"/>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4FBF298C-D0F2-CE9E-B352-1EC5FE21514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051"/>
            <a:ext cx="1109663" cy="897522"/>
          </a:xfrm>
          <a:prstGeom prst="rect">
            <a:avLst/>
          </a:prstGeom>
          <a:noFill/>
        </p:spPr>
      </p:pic>
      <p:sp>
        <p:nvSpPr>
          <p:cNvPr id="4" name="TextBox 3">
            <a:extLst>
              <a:ext uri="{FF2B5EF4-FFF2-40B4-BE49-F238E27FC236}">
                <a16:creationId xmlns:a16="http://schemas.microsoft.com/office/drawing/2014/main" id="{B6B7CD34-BA91-1693-66A9-09D55223626D}"/>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90169"/>
                </a:solidFill>
              </a:rPr>
              <a:t>« I  AM HELIOS ELITE, SOLDIER OF THE DIGITAL »</a:t>
            </a:r>
          </a:p>
        </p:txBody>
      </p:sp>
      <p:sp>
        <p:nvSpPr>
          <p:cNvPr id="23" name="Title 1">
            <a:extLst>
              <a:ext uri="{FF2B5EF4-FFF2-40B4-BE49-F238E27FC236}">
                <a16:creationId xmlns:a16="http://schemas.microsoft.com/office/drawing/2014/main" id="{BE634061-45BE-D1EA-49D8-8572E8A7C69E}"/>
              </a:ext>
            </a:extLst>
          </p:cNvPr>
          <p:cNvSpPr>
            <a:spLocks noGrp="1"/>
          </p:cNvSpPr>
          <p:nvPr>
            <p:ph type="title"/>
          </p:nvPr>
        </p:nvSpPr>
        <p:spPr>
          <a:xfrm>
            <a:off x="720508" y="22547"/>
            <a:ext cx="11471492" cy="1175521"/>
          </a:xfrm>
        </p:spPr>
        <p:txBody>
          <a:bodyPr>
            <a:normAutofit/>
          </a:bodyPr>
          <a:lstStyle/>
          <a:p>
            <a:pPr algn="ctr"/>
            <a:r>
              <a:rPr lang="en-US" sz="4000" b="1" cap="all" dirty="0">
                <a:solidFill>
                  <a:schemeClr val="bg2">
                    <a:lumMod val="10000"/>
                  </a:schemeClr>
                </a:solidFill>
                <a:latin typeface="+mn-lt"/>
              </a:rPr>
              <a:t>2.2- UNDERSTANDING INDUSTRY 4.0</a:t>
            </a:r>
            <a:endParaRPr lang="fr-FR" sz="4000" b="1" cap="all" dirty="0">
              <a:solidFill>
                <a:schemeClr val="bg2">
                  <a:lumMod val="10000"/>
                </a:schemeClr>
              </a:solidFill>
              <a:latin typeface="+mn-lt"/>
            </a:endParaRPr>
          </a:p>
        </p:txBody>
      </p:sp>
      <p:sp>
        <p:nvSpPr>
          <p:cNvPr id="24" name="Content Placeholder 2">
            <a:extLst>
              <a:ext uri="{FF2B5EF4-FFF2-40B4-BE49-F238E27FC236}">
                <a16:creationId xmlns:a16="http://schemas.microsoft.com/office/drawing/2014/main" id="{1CFA31C1-B326-4073-1402-0D130CC8D89B}"/>
              </a:ext>
            </a:extLst>
          </p:cNvPr>
          <p:cNvSpPr>
            <a:spLocks noGrp="1"/>
          </p:cNvSpPr>
          <p:nvPr>
            <p:ph idx="1"/>
          </p:nvPr>
        </p:nvSpPr>
        <p:spPr>
          <a:xfrm>
            <a:off x="484981" y="1658560"/>
            <a:ext cx="11471492" cy="4518306"/>
          </a:xfrm>
        </p:spPr>
        <p:txBody>
          <a:bodyPr>
            <a:normAutofit/>
          </a:bodyPr>
          <a:lstStyle/>
          <a:p>
            <a:pPr marL="0" indent="0" algn="just">
              <a:buNone/>
            </a:pPr>
            <a:r>
              <a:rPr lang="en-FR" sz="2500" cap="all" dirty="0"/>
              <a:t>Transforming how the manufacturing sector operates, Industry 4.0 includes integrating </a:t>
            </a:r>
            <a:r>
              <a:rPr lang="en-FR" sz="2500" cap="all" dirty="0">
                <a:solidFill>
                  <a:schemeClr val="accent1"/>
                </a:solidFill>
              </a:rPr>
              <a:t>innovative technologies</a:t>
            </a:r>
            <a:r>
              <a:rPr lang="en-FR" sz="2500" cap="all" dirty="0"/>
              <a:t> like cloud computing, the Internet of Things (IoT), artificial intelligence, machine learning, and analytics to construct what is known as smart factories.</a:t>
            </a:r>
          </a:p>
          <a:p>
            <a:pPr marL="0" indent="0" algn="just">
              <a:buNone/>
            </a:pPr>
            <a:r>
              <a:rPr lang="en-FR" sz="2500" cap="all" dirty="0"/>
              <a:t>Also regarded as digital 4.0, this revolution will equip industries with </a:t>
            </a:r>
            <a:r>
              <a:rPr lang="en-FR" sz="2500" cap="all" dirty="0">
                <a:solidFill>
                  <a:schemeClr val="accent1"/>
                </a:solidFill>
              </a:rPr>
              <a:t>advanced sensors, robotics, and software to ingest and analyze massive amounts of data to facilitate better outcomes. </a:t>
            </a:r>
          </a:p>
          <a:p>
            <a:pPr marL="0" indent="0" algn="just">
              <a:buNone/>
            </a:pPr>
            <a:r>
              <a:rPr lang="en-FR" sz="2500" cap="all" dirty="0"/>
              <a:t>The value generated would be further enhanced with the help of operational data received from enterprise resource planning (ERP),  customer service, supply chain, and other systems to generate constructive insights.</a:t>
            </a:r>
          </a:p>
        </p:txBody>
      </p:sp>
    </p:spTree>
    <p:extLst>
      <p:ext uri="{BB962C8B-B14F-4D97-AF65-F5344CB8AC3E}">
        <p14:creationId xmlns:p14="http://schemas.microsoft.com/office/powerpoint/2010/main" val="41619596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5A2FB3-8DBF-4231-0CD3-FEDF21E78F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34762E-AF49-A4CA-076D-E720D11FE9AC}"/>
              </a:ext>
            </a:extLst>
          </p:cNvPr>
          <p:cNvSpPr>
            <a:spLocks noGrp="1"/>
          </p:cNvSpPr>
          <p:nvPr>
            <p:ph type="title"/>
          </p:nvPr>
        </p:nvSpPr>
        <p:spPr>
          <a:xfrm>
            <a:off x="838200" y="365125"/>
            <a:ext cx="11298385" cy="1325563"/>
          </a:xfrm>
        </p:spPr>
        <p:txBody>
          <a:bodyPr>
            <a:normAutofit/>
          </a:bodyPr>
          <a:lstStyle/>
          <a:p>
            <a:pPr algn="ctr"/>
            <a:r>
              <a:rPr lang="fr-FR" sz="4000" b="1" cap="all" dirty="0">
                <a:solidFill>
                  <a:schemeClr val="bg2">
                    <a:lumMod val="10000"/>
                  </a:schemeClr>
                </a:solidFill>
                <a:latin typeface="+mn-lt"/>
              </a:rPr>
              <a:t>2-3. </a:t>
            </a:r>
            <a:r>
              <a:rPr lang="en-US" sz="4000" b="1" cap="all" dirty="0">
                <a:solidFill>
                  <a:schemeClr val="bg2">
                    <a:lumMod val="10000"/>
                  </a:schemeClr>
                </a:solidFill>
                <a:latin typeface="+mn-lt"/>
              </a:rPr>
              <a:t>INDUSTRY 4.0 TECH DRIVERS</a:t>
            </a:r>
            <a:endParaRPr lang="fr-FR" sz="40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53E41B1B-7421-BEE7-045C-52C25F72A60D}"/>
              </a:ext>
            </a:extLst>
          </p:cNvPr>
          <p:cNvSpPr>
            <a:spLocks noGrp="1"/>
          </p:cNvSpPr>
          <p:nvPr>
            <p:ph sz="half" idx="1"/>
          </p:nvPr>
        </p:nvSpPr>
        <p:spPr>
          <a:xfrm>
            <a:off x="531628" y="1825625"/>
            <a:ext cx="5018568" cy="4351338"/>
          </a:xfrm>
        </p:spPr>
        <p:txBody>
          <a:bodyPr>
            <a:normAutofit/>
          </a:bodyPr>
          <a:lstStyle/>
          <a:p>
            <a:pPr marL="342900" lvl="0" indent="-342900">
              <a:lnSpc>
                <a:spcPct val="115000"/>
              </a:lnSpc>
              <a:buFont typeface="Calibri" panose="020F0502020204030204" pitchFamily="34" charset="0"/>
              <a:buChar char="-"/>
            </a:pPr>
            <a:r>
              <a:rPr lang="fr-FR" sz="2500" b="1" i="1" cap="all" dirty="0">
                <a:solidFill>
                  <a:schemeClr val="accent1"/>
                </a:solidFill>
              </a:rPr>
              <a:t>IoT</a:t>
            </a:r>
            <a:endParaRPr lang="en-FR" sz="2500" b="1" i="1" cap="all" dirty="0">
              <a:solidFill>
                <a:schemeClr val="accent1"/>
              </a:solidFill>
            </a:endParaRPr>
          </a:p>
          <a:p>
            <a:pPr marL="342900" lvl="0" indent="-342900">
              <a:lnSpc>
                <a:spcPct val="115000"/>
              </a:lnSpc>
              <a:buFont typeface="Calibri" panose="020F0502020204030204" pitchFamily="34" charset="0"/>
              <a:buChar char="-"/>
            </a:pPr>
            <a:r>
              <a:rPr lang="en-US" sz="2500" b="1" i="1" cap="all" dirty="0">
                <a:solidFill>
                  <a:schemeClr val="accent1"/>
                </a:solidFill>
              </a:rPr>
              <a:t>CLOUD COMPUTING</a:t>
            </a:r>
          </a:p>
          <a:p>
            <a:pPr marL="342900" lvl="0" indent="-342900">
              <a:lnSpc>
                <a:spcPct val="115000"/>
              </a:lnSpc>
              <a:buFont typeface="Calibri" panose="020F0502020204030204" pitchFamily="34" charset="0"/>
              <a:buChar char="-"/>
            </a:pPr>
            <a:r>
              <a:rPr lang="en-US" sz="2500" b="1" i="1" cap="all" dirty="0">
                <a:solidFill>
                  <a:schemeClr val="accent1"/>
                </a:solidFill>
              </a:rPr>
              <a:t>AI &amp; MACHINE LEARNING;</a:t>
            </a:r>
          </a:p>
          <a:p>
            <a:pPr marL="342900" lvl="0" indent="-342900">
              <a:lnSpc>
                <a:spcPct val="115000"/>
              </a:lnSpc>
              <a:buFont typeface="Calibri" panose="020F0502020204030204" pitchFamily="34" charset="0"/>
              <a:buChar char="-"/>
            </a:pPr>
            <a:r>
              <a:rPr lang="en-US" sz="2500" b="1" i="1" cap="all" dirty="0">
                <a:solidFill>
                  <a:schemeClr val="accent1"/>
                </a:solidFill>
              </a:rPr>
              <a:t>EDGE COMPUTING;</a:t>
            </a:r>
          </a:p>
          <a:p>
            <a:pPr marL="342900" lvl="0" indent="-342900">
              <a:lnSpc>
                <a:spcPct val="115000"/>
              </a:lnSpc>
              <a:buFont typeface="Calibri" panose="020F0502020204030204" pitchFamily="34" charset="0"/>
              <a:buChar char="-"/>
            </a:pPr>
            <a:r>
              <a:rPr lang="en-US" sz="2500" b="1" i="1" cap="all" dirty="0">
                <a:solidFill>
                  <a:schemeClr val="accent1"/>
                </a:solidFill>
              </a:rPr>
              <a:t>Cybersecurity</a:t>
            </a:r>
          </a:p>
          <a:p>
            <a:pPr marL="342900" lvl="0" indent="-342900">
              <a:lnSpc>
                <a:spcPct val="115000"/>
              </a:lnSpc>
              <a:buFont typeface="Calibri" panose="020F0502020204030204" pitchFamily="34" charset="0"/>
              <a:buChar char="-"/>
            </a:pPr>
            <a:r>
              <a:rPr lang="en-US" sz="2500" b="1" i="1" cap="all" dirty="0">
                <a:solidFill>
                  <a:schemeClr val="accent1"/>
                </a:solidFill>
              </a:rPr>
              <a:t>Digital twins</a:t>
            </a:r>
          </a:p>
          <a:p>
            <a:pPr marL="342900" lvl="0" indent="-342900">
              <a:lnSpc>
                <a:spcPct val="115000"/>
              </a:lnSpc>
              <a:buFont typeface="Calibri" panose="020F0502020204030204" pitchFamily="34" charset="0"/>
              <a:buChar char="-"/>
            </a:pPr>
            <a:r>
              <a:rPr lang="en-US" sz="2500" b="1" i="1" cap="all" dirty="0">
                <a:solidFill>
                  <a:schemeClr val="accent1"/>
                </a:solidFill>
              </a:rPr>
              <a:t>…</a:t>
            </a:r>
          </a:p>
        </p:txBody>
      </p:sp>
      <p:sp>
        <p:nvSpPr>
          <p:cNvPr id="5" name="TextBox 4">
            <a:extLst>
              <a:ext uri="{FF2B5EF4-FFF2-40B4-BE49-F238E27FC236}">
                <a16:creationId xmlns:a16="http://schemas.microsoft.com/office/drawing/2014/main" id="{C421FD77-D5B5-57C0-3D6D-B2D872AA26B3}"/>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pic>
        <p:nvPicPr>
          <p:cNvPr id="6" name="Picture 5">
            <a:extLst>
              <a:ext uri="{FF2B5EF4-FFF2-40B4-BE49-F238E27FC236}">
                <a16:creationId xmlns:a16="http://schemas.microsoft.com/office/drawing/2014/main" id="{1F7C8BB9-BCCD-1C26-465C-FDB5275294D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sp>
        <p:nvSpPr>
          <p:cNvPr id="7" name="Content Placeholder 2">
            <a:extLst>
              <a:ext uri="{FF2B5EF4-FFF2-40B4-BE49-F238E27FC236}">
                <a16:creationId xmlns:a16="http://schemas.microsoft.com/office/drawing/2014/main" id="{69C5AEC4-75E7-291C-D96A-3C858C8A47CA}"/>
              </a:ext>
            </a:extLst>
          </p:cNvPr>
          <p:cNvSpPr txBox="1">
            <a:spLocks/>
          </p:cNvSpPr>
          <p:nvPr/>
        </p:nvSpPr>
        <p:spPr>
          <a:xfrm>
            <a:off x="6485860" y="1802747"/>
            <a:ext cx="5018568"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nSpc>
                <a:spcPct val="115000"/>
              </a:lnSpc>
              <a:buFont typeface="Calibri" panose="020F0502020204030204" pitchFamily="34" charset="0"/>
              <a:buChar char="-"/>
            </a:pPr>
            <a:r>
              <a:rPr lang="en-US" sz="2500" b="1" i="1" cap="all" dirty="0" err="1">
                <a:solidFill>
                  <a:schemeClr val="accent1"/>
                </a:solidFill>
              </a:rPr>
              <a:t>ADDITIVe</a:t>
            </a:r>
            <a:r>
              <a:rPr lang="en-US" sz="2500" b="1" i="1" cap="all" dirty="0">
                <a:solidFill>
                  <a:schemeClr val="accent1"/>
                </a:solidFill>
              </a:rPr>
              <a:t> manufacturing;</a:t>
            </a:r>
            <a:endParaRPr lang="fr-FR" sz="2500" b="1" i="1" cap="all" dirty="0">
              <a:solidFill>
                <a:schemeClr val="accent1"/>
              </a:solidFill>
              <a:latin typeface="+mj-lt"/>
            </a:endParaRPr>
          </a:p>
          <a:p>
            <a:pPr marL="342900" indent="-342900">
              <a:lnSpc>
                <a:spcPct val="115000"/>
              </a:lnSpc>
              <a:buFont typeface="Calibri" panose="020F0502020204030204" pitchFamily="34" charset="0"/>
              <a:buChar char="-"/>
            </a:pPr>
            <a:r>
              <a:rPr lang="fr-FR" sz="2500" b="1" i="1" cap="all" dirty="0" err="1">
                <a:solidFill>
                  <a:schemeClr val="accent1"/>
                </a:solidFill>
              </a:rPr>
              <a:t>Augmented</a:t>
            </a:r>
            <a:r>
              <a:rPr lang="fr-FR" sz="2500" b="1" i="1" cap="all" dirty="0">
                <a:solidFill>
                  <a:schemeClr val="accent1"/>
                </a:solidFill>
              </a:rPr>
              <a:t> reality;</a:t>
            </a:r>
            <a:endParaRPr lang="en-FR" sz="2500" b="1" i="1" cap="all" dirty="0">
              <a:solidFill>
                <a:schemeClr val="accent1"/>
              </a:solidFill>
            </a:endParaRPr>
          </a:p>
          <a:p>
            <a:pPr marL="342900" indent="-342900">
              <a:lnSpc>
                <a:spcPct val="115000"/>
              </a:lnSpc>
              <a:buFont typeface="Calibri" panose="020F0502020204030204" pitchFamily="34" charset="0"/>
              <a:buChar char="-"/>
            </a:pPr>
            <a:r>
              <a:rPr lang="en-US" sz="2500" b="1" i="1" cap="all" dirty="0">
                <a:solidFill>
                  <a:schemeClr val="accent1"/>
                </a:solidFill>
              </a:rPr>
              <a:t>Big data;</a:t>
            </a:r>
          </a:p>
          <a:p>
            <a:pPr marL="342900" indent="-342900">
              <a:lnSpc>
                <a:spcPct val="115000"/>
              </a:lnSpc>
              <a:buFont typeface="Calibri" panose="020F0502020204030204" pitchFamily="34" charset="0"/>
              <a:buChar char="-"/>
            </a:pPr>
            <a:r>
              <a:rPr lang="en-US" sz="2500" b="1" i="1" cap="all" dirty="0">
                <a:solidFill>
                  <a:schemeClr val="accent1"/>
                </a:solidFill>
              </a:rPr>
              <a:t>Autonomous robots;</a:t>
            </a:r>
          </a:p>
          <a:p>
            <a:pPr marL="342900" indent="-342900">
              <a:lnSpc>
                <a:spcPct val="115000"/>
              </a:lnSpc>
              <a:buFont typeface="Calibri" panose="020F0502020204030204" pitchFamily="34" charset="0"/>
              <a:buChar char="-"/>
            </a:pPr>
            <a:r>
              <a:rPr lang="en-US" sz="2500" b="1" i="1" cap="all" dirty="0">
                <a:solidFill>
                  <a:schemeClr val="accent1"/>
                </a:solidFill>
              </a:rPr>
              <a:t>simulation;</a:t>
            </a:r>
          </a:p>
          <a:p>
            <a:pPr marL="342900" indent="-342900">
              <a:lnSpc>
                <a:spcPct val="115000"/>
              </a:lnSpc>
              <a:buFont typeface="Calibri" panose="020F0502020204030204" pitchFamily="34" charset="0"/>
              <a:buChar char="-"/>
            </a:pPr>
            <a:r>
              <a:rPr lang="en-US" sz="2500" b="1" i="1" cap="all" dirty="0">
                <a:solidFill>
                  <a:schemeClr val="accent1"/>
                </a:solidFill>
              </a:rPr>
              <a:t>System integration</a:t>
            </a:r>
            <a:r>
              <a:rPr lang="en-US" sz="2500" b="1" i="1" cap="all" dirty="0">
                <a:solidFill>
                  <a:schemeClr val="accent1"/>
                </a:solidFill>
                <a:latin typeface="+mj-lt"/>
              </a:rPr>
              <a:t>;</a:t>
            </a:r>
          </a:p>
          <a:p>
            <a:pPr marL="342900" indent="-342900">
              <a:lnSpc>
                <a:spcPct val="115000"/>
              </a:lnSpc>
              <a:buFont typeface="Calibri" panose="020F0502020204030204" pitchFamily="34" charset="0"/>
              <a:buChar char="-"/>
            </a:pPr>
            <a:r>
              <a:rPr lang="en-US" sz="2500" b="1" i="1" cap="all" dirty="0">
                <a:solidFill>
                  <a:schemeClr val="accent1"/>
                </a:solidFill>
                <a:latin typeface="+mj-lt"/>
              </a:rPr>
              <a:t>…</a:t>
            </a:r>
          </a:p>
        </p:txBody>
      </p:sp>
    </p:spTree>
    <p:extLst>
      <p:ext uri="{BB962C8B-B14F-4D97-AF65-F5344CB8AC3E}">
        <p14:creationId xmlns:p14="http://schemas.microsoft.com/office/powerpoint/2010/main" val="17466879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3BC8C-A387-0A67-077D-2FC77F22C2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2E7858-F5DC-14B1-993B-EC9E1D7E2FC2}"/>
              </a:ext>
            </a:extLst>
          </p:cNvPr>
          <p:cNvSpPr>
            <a:spLocks noGrp="1"/>
          </p:cNvSpPr>
          <p:nvPr>
            <p:ph type="title"/>
          </p:nvPr>
        </p:nvSpPr>
        <p:spPr>
          <a:xfrm>
            <a:off x="838200" y="365125"/>
            <a:ext cx="11298385" cy="1325563"/>
          </a:xfrm>
        </p:spPr>
        <p:txBody>
          <a:bodyPr>
            <a:normAutofit/>
          </a:bodyPr>
          <a:lstStyle/>
          <a:p>
            <a:pPr algn="ctr"/>
            <a:r>
              <a:rPr lang="fr-FR" sz="4000" b="1" cap="all" dirty="0">
                <a:solidFill>
                  <a:schemeClr val="bg2">
                    <a:lumMod val="10000"/>
                  </a:schemeClr>
                </a:solidFill>
                <a:latin typeface="+mn-lt"/>
              </a:rPr>
              <a:t>2-3. </a:t>
            </a:r>
            <a:r>
              <a:rPr lang="en-US" sz="4000" b="1" cap="all" dirty="0">
                <a:solidFill>
                  <a:schemeClr val="bg2">
                    <a:lumMod val="10000"/>
                  </a:schemeClr>
                </a:solidFill>
                <a:latin typeface="+mn-lt"/>
              </a:rPr>
              <a:t>INDUSTRY 4.0 TECH DRIVERS</a:t>
            </a:r>
            <a:endParaRPr lang="fr-FR" sz="4000" b="1" cap="all" dirty="0">
              <a:solidFill>
                <a:schemeClr val="bg2">
                  <a:lumMod val="10000"/>
                </a:schemeClr>
              </a:solidFill>
              <a:latin typeface="+mn-lt"/>
            </a:endParaRPr>
          </a:p>
        </p:txBody>
      </p:sp>
      <p:sp>
        <p:nvSpPr>
          <p:cNvPr id="5" name="TextBox 4">
            <a:extLst>
              <a:ext uri="{FF2B5EF4-FFF2-40B4-BE49-F238E27FC236}">
                <a16:creationId xmlns:a16="http://schemas.microsoft.com/office/drawing/2014/main" id="{55C0A853-6E6C-C149-6433-DC49EAF5C9DA}"/>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pic>
        <p:nvPicPr>
          <p:cNvPr id="6" name="Picture 5">
            <a:extLst>
              <a:ext uri="{FF2B5EF4-FFF2-40B4-BE49-F238E27FC236}">
                <a16:creationId xmlns:a16="http://schemas.microsoft.com/office/drawing/2014/main" id="{F172F25D-BE2F-A23F-F80B-B53E322CB0E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pic>
        <p:nvPicPr>
          <p:cNvPr id="4" name="Content Placeholder 3">
            <a:extLst>
              <a:ext uri="{FF2B5EF4-FFF2-40B4-BE49-F238E27FC236}">
                <a16:creationId xmlns:a16="http://schemas.microsoft.com/office/drawing/2014/main" id="{B72036CE-C039-9173-9C37-EAA3B84682C2}"/>
              </a:ext>
            </a:extLst>
          </p:cNvPr>
          <p:cNvPicPr>
            <a:picLocks noGrp="1" noChangeAspect="1"/>
          </p:cNvPicPr>
          <p:nvPr>
            <p:ph sz="half" idx="1"/>
          </p:nvPr>
        </p:nvPicPr>
        <p:blipFill>
          <a:blip r:embed="rId3"/>
          <a:stretch>
            <a:fillRect/>
          </a:stretch>
        </p:blipFill>
        <p:spPr>
          <a:xfrm>
            <a:off x="1424763" y="1825625"/>
            <a:ext cx="9101469" cy="4351338"/>
          </a:xfrm>
          <a:prstGeom prst="rect">
            <a:avLst/>
          </a:prstGeom>
        </p:spPr>
      </p:pic>
    </p:spTree>
    <p:extLst>
      <p:ext uri="{BB962C8B-B14F-4D97-AF65-F5344CB8AC3E}">
        <p14:creationId xmlns:p14="http://schemas.microsoft.com/office/powerpoint/2010/main" val="1772336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BF620-E57B-27BA-AE8A-54210C5D5705}"/>
              </a:ext>
            </a:extLst>
          </p:cNvPr>
          <p:cNvSpPr>
            <a:spLocks noGrp="1"/>
          </p:cNvSpPr>
          <p:nvPr>
            <p:ph type="title"/>
          </p:nvPr>
        </p:nvSpPr>
        <p:spPr>
          <a:xfrm>
            <a:off x="1454727" y="360210"/>
            <a:ext cx="10002981" cy="1320800"/>
          </a:xfrm>
        </p:spPr>
        <p:txBody>
          <a:bodyPr>
            <a:normAutofit/>
          </a:bodyPr>
          <a:lstStyle/>
          <a:p>
            <a:r>
              <a:rPr lang="fr-FR" sz="4000" b="1" cap="all" dirty="0">
                <a:solidFill>
                  <a:schemeClr val="bg2">
                    <a:lumMod val="10000"/>
                  </a:schemeClr>
                </a:solidFill>
                <a:latin typeface="+mn-lt"/>
              </a:rPr>
              <a:t>2-4</a:t>
            </a:r>
            <a:r>
              <a:rPr lang="fr-FR" b="1" dirty="0">
                <a:solidFill>
                  <a:schemeClr val="tx2">
                    <a:lumMod val="50000"/>
                  </a:schemeClr>
                </a:solidFill>
                <a:latin typeface="+mn-lt"/>
              </a:rPr>
              <a:t>. </a:t>
            </a:r>
            <a:r>
              <a:rPr lang="en-US" sz="4000" b="1" cap="all" dirty="0">
                <a:solidFill>
                  <a:schemeClr val="bg2">
                    <a:lumMod val="10000"/>
                  </a:schemeClr>
                </a:solidFill>
                <a:latin typeface="+mn-lt"/>
              </a:rPr>
              <a:t>CHARACTERISTICS OF SMART FACTORY</a:t>
            </a:r>
            <a:endParaRPr lang="fr-FR" sz="40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F85F129A-B235-D20C-3284-B05500C4BA2F}"/>
              </a:ext>
            </a:extLst>
          </p:cNvPr>
          <p:cNvSpPr>
            <a:spLocks noGrp="1"/>
          </p:cNvSpPr>
          <p:nvPr>
            <p:ph sz="half" idx="1"/>
          </p:nvPr>
        </p:nvSpPr>
        <p:spPr>
          <a:xfrm>
            <a:off x="838200" y="1512277"/>
            <a:ext cx="5181600" cy="4775526"/>
          </a:xfrm>
        </p:spPr>
        <p:txBody>
          <a:bodyPr>
            <a:normAutofit fontScale="47500" lnSpcReduction="20000"/>
          </a:bodyPr>
          <a:lstStyle/>
          <a:p>
            <a:pPr marL="0" indent="0">
              <a:buNone/>
            </a:pPr>
            <a:r>
              <a:rPr lang="en-FR" sz="3200" b="1" i="1" u="sng" cap="all" dirty="0">
                <a:solidFill>
                  <a:schemeClr val="accent1"/>
                </a:solidFill>
                <a:latin typeface="+mj-lt"/>
              </a:rPr>
              <a:t>Data analysis for optimal decision making </a:t>
            </a:r>
          </a:p>
          <a:p>
            <a:pPr marL="0" indent="0" algn="just">
              <a:buNone/>
            </a:pPr>
            <a:endParaRPr lang="en-FR" sz="2600" cap="all" dirty="0">
              <a:latin typeface="+mj-lt"/>
            </a:endParaRPr>
          </a:p>
          <a:p>
            <a:pPr marL="0" indent="0" algn="just">
              <a:lnSpc>
                <a:spcPct val="220000"/>
              </a:lnSpc>
              <a:buNone/>
            </a:pPr>
            <a:r>
              <a:rPr lang="en-FR" sz="2600" cap="all" dirty="0">
                <a:latin typeface="+mj-lt"/>
              </a:rPr>
              <a:t>Embedded sensors and interconnected machinery produce a significant amount of big data for manufacturing companies. Data analytics can help manufacturers investigate historical trends, identify patterns and make better decisions. Smart factories can also use data from other parts of the organization and their extended ecosystem of suppliers and distributors to create deeper insights. By looking at data from human resources, sales or warehousing, manufacturers can make production decisions based on sales margins and personnel. A complete digital representation of operations can be created as a "digital twin".</a:t>
            </a:r>
            <a:endParaRPr lang="fr-FR" sz="2600" cap="all" dirty="0">
              <a:latin typeface="+mj-lt"/>
            </a:endParaRPr>
          </a:p>
        </p:txBody>
      </p:sp>
      <p:sp>
        <p:nvSpPr>
          <p:cNvPr id="4" name="Content Placeholder 3">
            <a:extLst>
              <a:ext uri="{FF2B5EF4-FFF2-40B4-BE49-F238E27FC236}">
                <a16:creationId xmlns:a16="http://schemas.microsoft.com/office/drawing/2014/main" id="{0A6E9638-D005-7607-FAF9-A6417DC84AC6}"/>
              </a:ext>
            </a:extLst>
          </p:cNvPr>
          <p:cNvSpPr>
            <a:spLocks noGrp="1"/>
          </p:cNvSpPr>
          <p:nvPr>
            <p:ph sz="half" idx="2"/>
          </p:nvPr>
        </p:nvSpPr>
        <p:spPr>
          <a:xfrm>
            <a:off x="6172200" y="1512277"/>
            <a:ext cx="5181600" cy="4664686"/>
          </a:xfrm>
        </p:spPr>
        <p:txBody>
          <a:bodyPr>
            <a:normAutofit fontScale="47500" lnSpcReduction="20000"/>
          </a:bodyPr>
          <a:lstStyle/>
          <a:p>
            <a:pPr marL="0" indent="0">
              <a:buNone/>
            </a:pPr>
            <a:endParaRPr lang="en-FR" sz="3200" b="1" i="1" u="sng" cap="all" dirty="0">
              <a:solidFill>
                <a:schemeClr val="accent1"/>
              </a:solidFill>
              <a:latin typeface="+mj-lt"/>
            </a:endParaRPr>
          </a:p>
          <a:p>
            <a:pPr marL="0" indent="0">
              <a:buNone/>
            </a:pPr>
            <a:r>
              <a:rPr lang="en-FR" sz="3200" b="1" i="1" u="sng" cap="all" dirty="0">
                <a:solidFill>
                  <a:schemeClr val="accent1"/>
                </a:solidFill>
                <a:latin typeface="+mj-lt"/>
              </a:rPr>
              <a:t>IT-OT integration</a:t>
            </a:r>
          </a:p>
          <a:p>
            <a:pPr marL="0" indent="0">
              <a:buNone/>
            </a:pPr>
            <a:endParaRPr lang="en-FR" dirty="0"/>
          </a:p>
          <a:p>
            <a:pPr marL="0" indent="0" algn="just">
              <a:lnSpc>
                <a:spcPct val="170000"/>
              </a:lnSpc>
              <a:buNone/>
            </a:pPr>
            <a:r>
              <a:rPr lang="en-FR" sz="2600" cap="all" dirty="0">
                <a:latin typeface="+mj-lt"/>
              </a:rPr>
              <a:t>The smart factory’s network architecture depends on interconnectivity. Real-time data collected from sensors, devices and machines on the factory floor can be consumed and used immediately by other factory assets, as well as shared across other components in the enterprise software stack, including enterprise resource planning (ERP) and other business management software.</a:t>
            </a:r>
          </a:p>
          <a:p>
            <a:pPr marL="0" indent="0">
              <a:buNone/>
            </a:pPr>
            <a:endParaRPr lang="fr-FR" dirty="0"/>
          </a:p>
        </p:txBody>
      </p:sp>
      <p:pic>
        <p:nvPicPr>
          <p:cNvPr id="5" name="Picture 4">
            <a:extLst>
              <a:ext uri="{FF2B5EF4-FFF2-40B4-BE49-F238E27FC236}">
                <a16:creationId xmlns:a16="http://schemas.microsoft.com/office/drawing/2014/main" id="{B8B73B0A-15C6-DB2E-EDDA-6922BFB87FF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Tree>
    <p:extLst>
      <p:ext uri="{BB962C8B-B14F-4D97-AF65-F5344CB8AC3E}">
        <p14:creationId xmlns:p14="http://schemas.microsoft.com/office/powerpoint/2010/main" val="1754915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26099-6B6C-84CB-13E3-9610E19D03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247798-5B07-AB16-C381-990375B9733B}"/>
              </a:ext>
            </a:extLst>
          </p:cNvPr>
          <p:cNvSpPr>
            <a:spLocks noGrp="1"/>
          </p:cNvSpPr>
          <p:nvPr>
            <p:ph type="title"/>
          </p:nvPr>
        </p:nvSpPr>
        <p:spPr>
          <a:xfrm>
            <a:off x="1454727" y="360210"/>
            <a:ext cx="10002981" cy="1320800"/>
          </a:xfrm>
        </p:spPr>
        <p:txBody>
          <a:bodyPr>
            <a:normAutofit/>
          </a:bodyPr>
          <a:lstStyle/>
          <a:p>
            <a:r>
              <a:rPr lang="fr-FR" sz="4000" b="1" cap="all" dirty="0">
                <a:solidFill>
                  <a:schemeClr val="bg2">
                    <a:lumMod val="10000"/>
                  </a:schemeClr>
                </a:solidFill>
                <a:latin typeface="+mn-lt"/>
              </a:rPr>
              <a:t>2-4</a:t>
            </a:r>
            <a:r>
              <a:rPr lang="fr-FR" b="1" dirty="0">
                <a:solidFill>
                  <a:schemeClr val="tx2">
                    <a:lumMod val="50000"/>
                  </a:schemeClr>
                </a:solidFill>
                <a:latin typeface="+mn-lt"/>
              </a:rPr>
              <a:t>. </a:t>
            </a:r>
            <a:r>
              <a:rPr lang="en-US" sz="4000" b="1" cap="all" dirty="0">
                <a:solidFill>
                  <a:schemeClr val="bg2">
                    <a:lumMod val="10000"/>
                  </a:schemeClr>
                </a:solidFill>
                <a:latin typeface="+mn-lt"/>
              </a:rPr>
              <a:t>CHARACTERISTICS OF SMART FACTORY</a:t>
            </a:r>
            <a:endParaRPr lang="fr-FR" sz="40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41EE8818-70B1-DAF1-1C6B-84A5E076A4AA}"/>
              </a:ext>
            </a:extLst>
          </p:cNvPr>
          <p:cNvSpPr>
            <a:spLocks noGrp="1"/>
          </p:cNvSpPr>
          <p:nvPr>
            <p:ph sz="half" idx="1"/>
          </p:nvPr>
        </p:nvSpPr>
        <p:spPr>
          <a:xfrm>
            <a:off x="732692" y="1414463"/>
            <a:ext cx="5181600" cy="4885063"/>
          </a:xfrm>
        </p:spPr>
        <p:txBody>
          <a:bodyPr>
            <a:normAutofit fontScale="47500" lnSpcReduction="20000"/>
          </a:bodyPr>
          <a:lstStyle/>
          <a:p>
            <a:pPr marL="0" indent="0">
              <a:lnSpc>
                <a:spcPct val="170000"/>
              </a:lnSpc>
              <a:buNone/>
            </a:pPr>
            <a:r>
              <a:rPr lang="en-FR" sz="3600" b="1" i="1" u="sng" cap="all" dirty="0">
                <a:solidFill>
                  <a:schemeClr val="accent1"/>
                </a:solidFill>
                <a:latin typeface="+mj-lt"/>
              </a:rPr>
              <a:t>Data analysis for optimal decision making</a:t>
            </a:r>
          </a:p>
          <a:p>
            <a:pPr marL="0" indent="0">
              <a:buNone/>
            </a:pPr>
            <a:r>
              <a:rPr lang="en-FR" dirty="0"/>
              <a:t> </a:t>
            </a:r>
          </a:p>
          <a:p>
            <a:pPr marL="0" indent="0" algn="just">
              <a:lnSpc>
                <a:spcPct val="170000"/>
              </a:lnSpc>
              <a:buNone/>
            </a:pPr>
            <a:r>
              <a:rPr lang="en-FR" sz="2900" cap="all" dirty="0">
                <a:latin typeface="+mj-lt"/>
              </a:rPr>
              <a:t>Embedded sensors and interconnected machinery produce a significant amount of big data for manufacturing companies analyzed help manufacturers investigate historical trends, identify patterns and make better decisions. also use data from other parts of the organization and their extended ecosystem of suppliers and distributors to create deeper insights. By looking at data from human resources, sales or warehousing, manufacturers can make production decisions based on sales margins and personnel. A complete digital representation of operations can be created as a "digital twin".</a:t>
            </a:r>
            <a:endParaRPr lang="fr-FR" sz="2900" cap="all" dirty="0">
              <a:latin typeface="+mj-lt"/>
            </a:endParaRPr>
          </a:p>
        </p:txBody>
      </p:sp>
      <p:sp>
        <p:nvSpPr>
          <p:cNvPr id="4" name="Content Placeholder 3">
            <a:extLst>
              <a:ext uri="{FF2B5EF4-FFF2-40B4-BE49-F238E27FC236}">
                <a16:creationId xmlns:a16="http://schemas.microsoft.com/office/drawing/2014/main" id="{A6E1D190-732A-3C10-39CF-5A22ABF02BD5}"/>
              </a:ext>
            </a:extLst>
          </p:cNvPr>
          <p:cNvSpPr>
            <a:spLocks noGrp="1"/>
          </p:cNvSpPr>
          <p:nvPr>
            <p:ph sz="half" idx="2"/>
          </p:nvPr>
        </p:nvSpPr>
        <p:spPr>
          <a:xfrm>
            <a:off x="6172200" y="1582729"/>
            <a:ext cx="5181600" cy="4351338"/>
          </a:xfrm>
        </p:spPr>
        <p:txBody>
          <a:bodyPr>
            <a:normAutofit fontScale="47500" lnSpcReduction="20000"/>
          </a:bodyPr>
          <a:lstStyle/>
          <a:p>
            <a:pPr marL="0" indent="0">
              <a:buNone/>
            </a:pPr>
            <a:r>
              <a:rPr lang="en-FR" sz="3600" b="1" i="1" u="sng" cap="all" dirty="0">
                <a:solidFill>
                  <a:schemeClr val="accent1"/>
                </a:solidFill>
                <a:latin typeface="+mj-lt"/>
              </a:rPr>
              <a:t>IT-OT integration</a:t>
            </a:r>
          </a:p>
          <a:p>
            <a:pPr marL="0" indent="0">
              <a:buNone/>
            </a:pPr>
            <a:endParaRPr lang="en-FR" dirty="0"/>
          </a:p>
          <a:p>
            <a:pPr marL="0" indent="0" algn="just">
              <a:lnSpc>
                <a:spcPct val="170000"/>
              </a:lnSpc>
              <a:buNone/>
            </a:pPr>
            <a:r>
              <a:rPr lang="en-FR" sz="2900" cap="all" dirty="0">
                <a:latin typeface="+mj-lt"/>
              </a:rPr>
              <a:t>The smart factory’s network architecture depends on interconnectivity. Real-time data collected from sensors, devices and machines on the factory floor can be consumed and used immediately by other factory assets, as well as shared across other components in the enterprise software stack, including enterprise resource planning (ERP) and other business management software.</a:t>
            </a:r>
          </a:p>
          <a:p>
            <a:pPr marL="0" indent="0">
              <a:buNone/>
            </a:pPr>
            <a:endParaRPr lang="fr-FR" dirty="0"/>
          </a:p>
        </p:txBody>
      </p:sp>
      <p:pic>
        <p:nvPicPr>
          <p:cNvPr id="5" name="Picture 4">
            <a:extLst>
              <a:ext uri="{FF2B5EF4-FFF2-40B4-BE49-F238E27FC236}">
                <a16:creationId xmlns:a16="http://schemas.microsoft.com/office/drawing/2014/main" id="{C43EDFE9-7CB2-D9D1-D69C-B5DDEC3505B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Tree>
    <p:extLst>
      <p:ext uri="{BB962C8B-B14F-4D97-AF65-F5344CB8AC3E}">
        <p14:creationId xmlns:p14="http://schemas.microsoft.com/office/powerpoint/2010/main" val="2195736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7507C-CCE3-598C-B776-0DF0DF1C93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F8A952-61C5-E524-384D-624F62425C1A}"/>
              </a:ext>
            </a:extLst>
          </p:cNvPr>
          <p:cNvSpPr>
            <a:spLocks noGrp="1"/>
          </p:cNvSpPr>
          <p:nvPr>
            <p:ph type="title"/>
          </p:nvPr>
        </p:nvSpPr>
        <p:spPr>
          <a:xfrm>
            <a:off x="1454727" y="360210"/>
            <a:ext cx="10002981" cy="1320800"/>
          </a:xfrm>
        </p:spPr>
        <p:txBody>
          <a:bodyPr>
            <a:normAutofit/>
          </a:bodyPr>
          <a:lstStyle/>
          <a:p>
            <a:r>
              <a:rPr lang="fr-FR" sz="4000" b="1" cap="all" dirty="0">
                <a:solidFill>
                  <a:schemeClr val="bg2">
                    <a:lumMod val="10000"/>
                  </a:schemeClr>
                </a:solidFill>
                <a:latin typeface="+mn-lt"/>
              </a:rPr>
              <a:t>2-4</a:t>
            </a:r>
            <a:r>
              <a:rPr lang="fr-FR" b="1" dirty="0">
                <a:solidFill>
                  <a:schemeClr val="tx2">
                    <a:lumMod val="50000"/>
                  </a:schemeClr>
                </a:solidFill>
                <a:latin typeface="+mn-lt"/>
              </a:rPr>
              <a:t>. </a:t>
            </a:r>
            <a:r>
              <a:rPr lang="en-US" sz="4000" b="1" cap="all" dirty="0">
                <a:solidFill>
                  <a:schemeClr val="bg2">
                    <a:lumMod val="10000"/>
                  </a:schemeClr>
                </a:solidFill>
                <a:latin typeface="+mn-lt"/>
              </a:rPr>
              <a:t>CHARACTERISTICS OF SMART FACTORY</a:t>
            </a:r>
            <a:endParaRPr lang="fr-FR" sz="40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39C800B3-0623-732B-5D04-EEEEEAA64773}"/>
              </a:ext>
            </a:extLst>
          </p:cNvPr>
          <p:cNvSpPr>
            <a:spLocks noGrp="1"/>
          </p:cNvSpPr>
          <p:nvPr>
            <p:ph sz="half" idx="1"/>
          </p:nvPr>
        </p:nvSpPr>
        <p:spPr>
          <a:xfrm>
            <a:off x="838200" y="1428750"/>
            <a:ext cx="5181600" cy="4859053"/>
          </a:xfrm>
        </p:spPr>
        <p:txBody>
          <a:bodyPr>
            <a:normAutofit fontScale="40000" lnSpcReduction="20000"/>
          </a:bodyPr>
          <a:lstStyle/>
          <a:p>
            <a:r>
              <a:rPr lang="en-FR" sz="3300" b="1" i="1" u="sng" cap="all" dirty="0">
                <a:solidFill>
                  <a:schemeClr val="accent1"/>
                </a:solidFill>
                <a:latin typeface="+mj-lt"/>
              </a:rPr>
              <a:t>Custom</a:t>
            </a:r>
            <a:r>
              <a:rPr lang="en-FR" dirty="0"/>
              <a:t> </a:t>
            </a:r>
            <a:r>
              <a:rPr lang="en-FR" sz="3300" b="1" i="1" u="sng" cap="all" dirty="0">
                <a:solidFill>
                  <a:schemeClr val="accent1"/>
                </a:solidFill>
                <a:latin typeface="+mj-lt"/>
              </a:rPr>
              <a:t>manufacturing</a:t>
            </a:r>
          </a:p>
          <a:p>
            <a:pPr marL="0" indent="0">
              <a:lnSpc>
                <a:spcPct val="220000"/>
              </a:lnSpc>
              <a:buNone/>
            </a:pPr>
            <a:r>
              <a:rPr lang="en-FR" sz="2600" cap="all" dirty="0">
                <a:latin typeface="+mj-lt"/>
              </a:rPr>
              <a:t>Smart factories can produce customized goods that meet individual customers’ needs more cost-effectively. using advanced simulation software applications, new materials and technologies such as 3-D printing, manufacturers can easily create small batches of specialized items for particular customers. Whereas the first industrial revolution was about mass production, Industry 4.0 is about mass customization.</a:t>
            </a:r>
          </a:p>
          <a:p>
            <a:pPr marL="0" indent="0">
              <a:buNone/>
            </a:pPr>
            <a:endParaRPr lang="en-FR" sz="2600" cap="all" dirty="0">
              <a:latin typeface="+mj-lt"/>
            </a:endParaRPr>
          </a:p>
          <a:p>
            <a:pPr marL="0" indent="0">
              <a:lnSpc>
                <a:spcPct val="170000"/>
              </a:lnSpc>
              <a:buNone/>
            </a:pPr>
            <a:r>
              <a:rPr lang="en-FR" sz="3600" b="1" i="1" u="sng" cap="all" dirty="0">
                <a:solidFill>
                  <a:schemeClr val="accent1"/>
                </a:solidFill>
                <a:latin typeface="+mj-lt"/>
              </a:rPr>
              <a:t>Industry 4.0 and hybrid multicloud IT architecturE</a:t>
            </a:r>
          </a:p>
          <a:p>
            <a:pPr marL="0" indent="0" algn="just">
              <a:lnSpc>
                <a:spcPct val="220000"/>
              </a:lnSpc>
              <a:buNone/>
            </a:pPr>
            <a:r>
              <a:rPr lang="en-FR" sz="2500" cap="all" dirty="0">
                <a:latin typeface="+mj-lt"/>
              </a:rPr>
              <a:t>Building a hybrid multicloud (TWO OR MORE)  IT infrastructure is a key component in digital transformation for manufacturers seeking to take advantage of Industry 4.0. to manage workloads FOR OPTIMIZATION. </a:t>
            </a:r>
            <a:endParaRPr lang="fr-FR" sz="2500" cap="all" dirty="0">
              <a:latin typeface="+mj-lt"/>
            </a:endParaRPr>
          </a:p>
        </p:txBody>
      </p:sp>
      <p:sp>
        <p:nvSpPr>
          <p:cNvPr id="4" name="Content Placeholder 3">
            <a:extLst>
              <a:ext uri="{FF2B5EF4-FFF2-40B4-BE49-F238E27FC236}">
                <a16:creationId xmlns:a16="http://schemas.microsoft.com/office/drawing/2014/main" id="{3731DBC6-7D71-AFCB-CF29-632BCAB1B434}"/>
              </a:ext>
            </a:extLst>
          </p:cNvPr>
          <p:cNvSpPr>
            <a:spLocks noGrp="1"/>
          </p:cNvSpPr>
          <p:nvPr>
            <p:ph sz="half" idx="2"/>
          </p:nvPr>
        </p:nvSpPr>
        <p:spPr>
          <a:xfrm>
            <a:off x="6172200" y="1428750"/>
            <a:ext cx="5181600" cy="4748213"/>
          </a:xfrm>
        </p:spPr>
        <p:txBody>
          <a:bodyPr>
            <a:normAutofit fontScale="40000" lnSpcReduction="20000"/>
          </a:bodyPr>
          <a:lstStyle/>
          <a:p>
            <a:pPr marL="0" indent="0">
              <a:buNone/>
            </a:pPr>
            <a:r>
              <a:rPr lang="en-FR" sz="3400" b="1" i="1" u="sng" cap="all" dirty="0">
                <a:solidFill>
                  <a:schemeClr val="accent1"/>
                </a:solidFill>
                <a:latin typeface="+mj-lt"/>
              </a:rPr>
              <a:t>Supply</a:t>
            </a:r>
            <a:r>
              <a:rPr lang="en-FR" sz="1800" dirty="0"/>
              <a:t> </a:t>
            </a:r>
            <a:r>
              <a:rPr lang="en-FR" sz="3300" b="1" i="1" u="sng" cap="all" dirty="0">
                <a:solidFill>
                  <a:schemeClr val="accent1"/>
                </a:solidFill>
                <a:latin typeface="+mj-lt"/>
              </a:rPr>
              <a:t>chain</a:t>
            </a:r>
          </a:p>
          <a:p>
            <a:pPr marL="0" indent="0">
              <a:lnSpc>
                <a:spcPct val="220000"/>
              </a:lnSpc>
              <a:buNone/>
            </a:pPr>
            <a:r>
              <a:rPr lang="en-FR" sz="2500" cap="all" dirty="0">
                <a:latin typeface="+mj-lt"/>
              </a:rPr>
              <a:t>Ind</a:t>
            </a:r>
            <a:r>
              <a:rPr lang="en-FR" sz="2600" cap="all" dirty="0">
                <a:latin typeface="+mj-lt"/>
              </a:rPr>
              <a:t>ustrial operations in 4.0,  are dependent on a transparent, efficient supply chain, which must be integrated with production operations as part of a robust Industry 4.0 strategy. </a:t>
            </a:r>
          </a:p>
          <a:p>
            <a:pPr marL="0" indent="0">
              <a:lnSpc>
                <a:spcPct val="220000"/>
              </a:lnSpc>
              <a:buNone/>
            </a:pPr>
            <a:r>
              <a:rPr lang="en-FR" sz="2600" cap="all" dirty="0">
                <a:latin typeface="+mj-lt"/>
              </a:rPr>
              <a:t>By sharing some production data with suppliers, manufacturers better schedule deliveries. deliveries can be rerouted or delayed in order to reduce wasted time or cost. Also, by studying weather, transportation partner and retailer data, companies can use predictive shipping to send finished goods at just the right time to meet consumer demand. Blockchain is emerging as a key technology to enable transparency in supply chains.</a:t>
            </a:r>
          </a:p>
          <a:p>
            <a:pPr marL="0" indent="0">
              <a:buNone/>
            </a:pPr>
            <a:endParaRPr lang="fr-FR" dirty="0"/>
          </a:p>
        </p:txBody>
      </p:sp>
      <p:pic>
        <p:nvPicPr>
          <p:cNvPr id="5" name="Picture 4">
            <a:extLst>
              <a:ext uri="{FF2B5EF4-FFF2-40B4-BE49-F238E27FC236}">
                <a16:creationId xmlns:a16="http://schemas.microsoft.com/office/drawing/2014/main" id="{E26DFDEF-D515-FAF5-DC28-9FDC3C95FA4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Tree>
    <p:extLst>
      <p:ext uri="{BB962C8B-B14F-4D97-AF65-F5344CB8AC3E}">
        <p14:creationId xmlns:p14="http://schemas.microsoft.com/office/powerpoint/2010/main" val="19383080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E2D463-4D27-7158-96E2-DA4C1837EE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021B6B-3950-6C4B-352A-2ED2AD69AF98}"/>
              </a:ext>
            </a:extLst>
          </p:cNvPr>
          <p:cNvSpPr>
            <a:spLocks noGrp="1"/>
          </p:cNvSpPr>
          <p:nvPr>
            <p:ph type="title"/>
          </p:nvPr>
        </p:nvSpPr>
        <p:spPr>
          <a:xfrm>
            <a:off x="3686175" y="632211"/>
            <a:ext cx="4398137" cy="1325563"/>
          </a:xfrm>
        </p:spPr>
        <p:txBody>
          <a:bodyPr>
            <a:normAutofit/>
          </a:bodyPr>
          <a:lstStyle/>
          <a:p>
            <a:pPr algn="ctr"/>
            <a:r>
              <a:rPr lang="fr-FR" sz="6000" b="1" dirty="0"/>
              <a:t>PART 3</a:t>
            </a:r>
          </a:p>
        </p:txBody>
      </p:sp>
      <p:sp>
        <p:nvSpPr>
          <p:cNvPr id="3" name="Content Placeholder 2">
            <a:extLst>
              <a:ext uri="{FF2B5EF4-FFF2-40B4-BE49-F238E27FC236}">
                <a16:creationId xmlns:a16="http://schemas.microsoft.com/office/drawing/2014/main" id="{6BCF6BB8-4976-6D0B-5CF4-864A2DF99D08}"/>
              </a:ext>
            </a:extLst>
          </p:cNvPr>
          <p:cNvSpPr>
            <a:spLocks noGrp="1"/>
          </p:cNvSpPr>
          <p:nvPr>
            <p:ph idx="1"/>
          </p:nvPr>
        </p:nvSpPr>
        <p:spPr>
          <a:xfrm>
            <a:off x="408991" y="2428875"/>
            <a:ext cx="11521071" cy="2124465"/>
          </a:xfrm>
        </p:spPr>
        <p:txBody>
          <a:bodyPr>
            <a:normAutofit/>
          </a:bodyPr>
          <a:lstStyle/>
          <a:p>
            <a:pPr marL="0" indent="0" algn="ctr">
              <a:buNone/>
            </a:pPr>
            <a:r>
              <a:rPr lang="fr-FR" sz="6000" b="1" dirty="0">
                <a:solidFill>
                  <a:schemeClr val="accent2">
                    <a:lumMod val="50000"/>
                  </a:schemeClr>
                </a:solidFill>
              </a:rPr>
              <a:t> </a:t>
            </a:r>
            <a:r>
              <a:rPr lang="en-US" sz="6000" b="1" dirty="0">
                <a:solidFill>
                  <a:schemeClr val="accent2">
                    <a:lumMod val="50000"/>
                  </a:schemeClr>
                </a:solidFill>
              </a:rPr>
              <a:t> INDUSTRY 4.0’S TECH CHALLENGES</a:t>
            </a:r>
            <a:endParaRPr lang="en-FR" sz="6000" b="1" dirty="0">
              <a:solidFill>
                <a:schemeClr val="accent2">
                  <a:lumMod val="50000"/>
                </a:schemeClr>
              </a:solidFill>
            </a:endParaRPr>
          </a:p>
        </p:txBody>
      </p:sp>
      <p:pic>
        <p:nvPicPr>
          <p:cNvPr id="6" name="Picture 5">
            <a:extLst>
              <a:ext uri="{FF2B5EF4-FFF2-40B4-BE49-F238E27FC236}">
                <a16:creationId xmlns:a16="http://schemas.microsoft.com/office/drawing/2014/main" id="{1E87E1A1-F315-7249-FEE4-CAB70A5AAEF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4" name="TextBox 3">
            <a:extLst>
              <a:ext uri="{FF2B5EF4-FFF2-40B4-BE49-F238E27FC236}">
                <a16:creationId xmlns:a16="http://schemas.microsoft.com/office/drawing/2014/main" id="{4D58988E-7CE3-A01A-802F-B928AD537B2A}"/>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HELIOS ELITE, SOLDIER OF THE DIGITAL »</a:t>
            </a:r>
          </a:p>
        </p:txBody>
      </p:sp>
    </p:spTree>
    <p:extLst>
      <p:ext uri="{BB962C8B-B14F-4D97-AF65-F5344CB8AC3E}">
        <p14:creationId xmlns:p14="http://schemas.microsoft.com/office/powerpoint/2010/main" val="2800606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
                                        <p:tgtEl>
                                          <p:spTgt spid="3">
                                            <p:txEl>
                                              <p:pRg st="0" end="0"/>
                                            </p:txEl>
                                          </p:spTgt>
                                        </p:tgtEl>
                                      </p:cBhvr>
                                    </p:animEffect>
                                    <p:anim calcmode="lin" valueType="num">
                                      <p:cBhvr>
                                        <p:cTn id="8"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70967-C176-9C73-7DBE-66BB0F155D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34930F-7119-08B4-1E55-98264B2482F2}"/>
              </a:ext>
            </a:extLst>
          </p:cNvPr>
          <p:cNvSpPr>
            <a:spLocks noGrp="1"/>
          </p:cNvSpPr>
          <p:nvPr>
            <p:ph type="title"/>
          </p:nvPr>
        </p:nvSpPr>
        <p:spPr>
          <a:xfrm>
            <a:off x="715108" y="1771652"/>
            <a:ext cx="10529155" cy="2657712"/>
          </a:xfrm>
        </p:spPr>
        <p:txBody>
          <a:bodyPr>
            <a:normAutofit/>
          </a:bodyPr>
          <a:lstStyle/>
          <a:p>
            <a:pPr lvl="0">
              <a:lnSpc>
                <a:spcPct val="115000"/>
              </a:lnSpc>
              <a:spcAft>
                <a:spcPts val="800"/>
              </a:spcAft>
            </a:pPr>
            <a:r>
              <a:rPr lang="en-US" sz="6000" b="1" dirty="0">
                <a:solidFill>
                  <a:schemeClr val="accent2">
                    <a:lumMod val="50000"/>
                  </a:schemeClr>
                </a:solidFill>
                <a:latin typeface="+mn-lt"/>
                <a:ea typeface="+mn-ea"/>
                <a:cs typeface="+mn-cs"/>
              </a:rPr>
              <a:t>3.1- </a:t>
            </a:r>
            <a:r>
              <a:rPr lang="en-US" sz="3200" b="1" cap="all" dirty="0">
                <a:solidFill>
                  <a:schemeClr val="bg2">
                    <a:lumMod val="10000"/>
                  </a:schemeClr>
                </a:solidFill>
                <a:latin typeface="+mn-lt"/>
              </a:rPr>
              <a:t> </a:t>
            </a:r>
            <a:r>
              <a:rPr lang="en-US" sz="6000" b="1" dirty="0">
                <a:solidFill>
                  <a:schemeClr val="accent2">
                    <a:lumMod val="50000"/>
                  </a:schemeClr>
                </a:solidFill>
                <a:latin typeface="+mn-lt"/>
                <a:ea typeface="+mn-ea"/>
                <a:cs typeface="+mn-cs"/>
              </a:rPr>
              <a:t>INDUSTRY 4.0 OFFERS &amp; BENEFITS </a:t>
            </a:r>
            <a:endParaRPr lang="en-FR" sz="6000" b="1" dirty="0">
              <a:solidFill>
                <a:schemeClr val="accent2">
                  <a:lumMod val="50000"/>
                </a:schemeClr>
              </a:solidFill>
              <a:latin typeface="+mn-lt"/>
              <a:ea typeface="+mn-ea"/>
              <a:cs typeface="+mn-cs"/>
            </a:endParaRPr>
          </a:p>
        </p:txBody>
      </p:sp>
      <p:pic>
        <p:nvPicPr>
          <p:cNvPr id="6" name="Picture 5">
            <a:extLst>
              <a:ext uri="{FF2B5EF4-FFF2-40B4-BE49-F238E27FC236}">
                <a16:creationId xmlns:a16="http://schemas.microsoft.com/office/drawing/2014/main" id="{1D5BCC75-8312-72AC-BB69-4913B5E962C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sp>
        <p:nvSpPr>
          <p:cNvPr id="4" name="TextBox 3">
            <a:extLst>
              <a:ext uri="{FF2B5EF4-FFF2-40B4-BE49-F238E27FC236}">
                <a16:creationId xmlns:a16="http://schemas.microsoft.com/office/drawing/2014/main" id="{5EDB7571-C365-B8F7-8720-184BE121A861}"/>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ELITE, SOLDIER OF THE DIGITAL » HELIOS</a:t>
            </a:r>
          </a:p>
        </p:txBody>
      </p:sp>
    </p:spTree>
    <p:extLst>
      <p:ext uri="{BB962C8B-B14F-4D97-AF65-F5344CB8AC3E}">
        <p14:creationId xmlns:p14="http://schemas.microsoft.com/office/powerpoint/2010/main" val="934313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9BFB7-7463-E01C-67E1-F8BE3CAA6385}"/>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82F44B3E-BB59-3132-2A24-BB648DC63C3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051"/>
            <a:ext cx="1109663" cy="897522"/>
          </a:xfrm>
          <a:prstGeom prst="rect">
            <a:avLst/>
          </a:prstGeom>
          <a:noFill/>
        </p:spPr>
      </p:pic>
      <p:sp>
        <p:nvSpPr>
          <p:cNvPr id="4" name="TextBox 3">
            <a:extLst>
              <a:ext uri="{FF2B5EF4-FFF2-40B4-BE49-F238E27FC236}">
                <a16:creationId xmlns:a16="http://schemas.microsoft.com/office/drawing/2014/main" id="{611F9BC1-6910-1218-E60A-14EDFB15B1DD}"/>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HELIOS ELITE, SOLDIER OF THE DIGITAL »</a:t>
            </a:r>
          </a:p>
        </p:txBody>
      </p:sp>
      <p:sp>
        <p:nvSpPr>
          <p:cNvPr id="11" name="Title 1">
            <a:extLst>
              <a:ext uri="{FF2B5EF4-FFF2-40B4-BE49-F238E27FC236}">
                <a16:creationId xmlns:a16="http://schemas.microsoft.com/office/drawing/2014/main" id="{43D0F41E-1F7A-61B7-C6D5-947CFC7B1BDA}"/>
              </a:ext>
            </a:extLst>
          </p:cNvPr>
          <p:cNvSpPr>
            <a:spLocks noGrp="1"/>
          </p:cNvSpPr>
          <p:nvPr>
            <p:ph type="title"/>
          </p:nvPr>
        </p:nvSpPr>
        <p:spPr>
          <a:xfrm>
            <a:off x="970385" y="137777"/>
            <a:ext cx="10818392" cy="886301"/>
          </a:xfrm>
        </p:spPr>
        <p:txBody>
          <a:bodyPr>
            <a:normAutofit/>
          </a:bodyPr>
          <a:lstStyle/>
          <a:p>
            <a:pPr algn="ctr"/>
            <a:r>
              <a:rPr lang="fr-FR" b="1" cap="all" dirty="0">
                <a:solidFill>
                  <a:schemeClr val="accent2">
                    <a:lumMod val="50000"/>
                  </a:schemeClr>
                </a:solidFill>
              </a:rPr>
              <a:t> </a:t>
            </a:r>
            <a:r>
              <a:rPr lang="fr-FR" sz="3600" b="1" cap="all" dirty="0">
                <a:solidFill>
                  <a:schemeClr val="bg2">
                    <a:lumMod val="10000"/>
                  </a:schemeClr>
                </a:solidFill>
                <a:latin typeface="+mn-lt"/>
              </a:rPr>
              <a:t>3.1.1</a:t>
            </a:r>
            <a:r>
              <a:rPr lang="fr-FR" b="1" cap="all" dirty="0">
                <a:solidFill>
                  <a:schemeClr val="accent2">
                    <a:lumMod val="50000"/>
                  </a:schemeClr>
                </a:solidFill>
              </a:rPr>
              <a:t> </a:t>
            </a:r>
            <a:r>
              <a:rPr lang="en-US" sz="3600" b="1" cap="all" dirty="0">
                <a:solidFill>
                  <a:schemeClr val="bg2">
                    <a:lumMod val="10000"/>
                  </a:schemeClr>
                </a:solidFill>
                <a:latin typeface="+mn-lt"/>
              </a:rPr>
              <a:t>INDUSTRY 4.0 OFFERS</a:t>
            </a:r>
            <a:endParaRPr lang="fr-FR" sz="3600" b="1" cap="all" dirty="0">
              <a:solidFill>
                <a:schemeClr val="bg2">
                  <a:lumMod val="10000"/>
                </a:schemeClr>
              </a:solidFill>
              <a:latin typeface="+mn-lt"/>
            </a:endParaRPr>
          </a:p>
        </p:txBody>
      </p:sp>
      <p:sp>
        <p:nvSpPr>
          <p:cNvPr id="12" name="Content Placeholder 2">
            <a:extLst>
              <a:ext uri="{FF2B5EF4-FFF2-40B4-BE49-F238E27FC236}">
                <a16:creationId xmlns:a16="http://schemas.microsoft.com/office/drawing/2014/main" id="{2F09131A-6C87-01CA-5E6E-8665D4ADB5C9}"/>
              </a:ext>
            </a:extLst>
          </p:cNvPr>
          <p:cNvSpPr>
            <a:spLocks noGrp="1"/>
          </p:cNvSpPr>
          <p:nvPr>
            <p:ph idx="1"/>
          </p:nvPr>
        </p:nvSpPr>
        <p:spPr>
          <a:xfrm>
            <a:off x="403224" y="1024078"/>
            <a:ext cx="11536985" cy="5503598"/>
          </a:xfrm>
        </p:spPr>
        <p:txBody>
          <a:bodyPr>
            <a:normAutofit fontScale="92500" lnSpcReduction="10000"/>
          </a:bodyPr>
          <a:lstStyle/>
          <a:p>
            <a:pPr marL="0" indent="0">
              <a:buNone/>
            </a:pPr>
            <a:r>
              <a:rPr lang="en-GB" i="1" u="sng" kern="100" cap="all" dirty="0">
                <a:solidFill>
                  <a:schemeClr val="accent1"/>
                </a:solidFill>
                <a:latin typeface="Calibri" panose="020F0502020204030204" pitchFamily="34" charset="0"/>
                <a:cs typeface="Times New Roman" panose="02020603050405020304" pitchFamily="18" charset="0"/>
              </a:rPr>
              <a:t>1. Automatic adaptation to different product requirements</a:t>
            </a:r>
            <a:r>
              <a:rPr lang="en-GB" i="1" kern="100" cap="all" dirty="0">
                <a:solidFill>
                  <a:schemeClr val="accent1"/>
                </a:solidFill>
                <a:latin typeface="Calibri" panose="020F0502020204030204" pitchFamily="34" charset="0"/>
                <a:cs typeface="Times New Roman" panose="02020603050405020304" pitchFamily="18" charset="0"/>
              </a:rPr>
              <a:t>: Sensors and actuators automatically adjust to different packaging sizes and shapes, NO need for manual intervention.</a:t>
            </a:r>
          </a:p>
          <a:p>
            <a:pPr marL="0" indent="0">
              <a:buNone/>
            </a:pPr>
            <a:r>
              <a:rPr lang="en-GB" i="1" u="sng" kern="100" cap="all" dirty="0">
                <a:solidFill>
                  <a:schemeClr val="accent1"/>
                </a:solidFill>
                <a:latin typeface="Calibri" panose="020F0502020204030204" pitchFamily="34" charset="0"/>
                <a:cs typeface="Times New Roman" panose="02020603050405020304" pitchFamily="18" charset="0"/>
              </a:rPr>
              <a:t>2. Real-time data analysis</a:t>
            </a:r>
            <a:r>
              <a:rPr lang="en-GB" i="1" kern="100" cap="all" dirty="0">
                <a:solidFill>
                  <a:schemeClr val="accent1"/>
                </a:solidFill>
                <a:latin typeface="Calibri" panose="020F0502020204030204" pitchFamily="34" charset="0"/>
                <a:cs typeface="Times New Roman" panose="02020603050405020304" pitchFamily="18" charset="0"/>
              </a:rPr>
              <a:t>:  continuous monitoring and analysis of production data ENHANCE quick REACTION to changes in production conditions or to specific customer </a:t>
            </a:r>
            <a:r>
              <a:rPr lang="en-GB" i="1" kern="100" cap="all" dirty="0" err="1">
                <a:solidFill>
                  <a:schemeClr val="accent1"/>
                </a:solidFill>
                <a:latin typeface="Calibri" panose="020F0502020204030204" pitchFamily="34" charset="0"/>
                <a:cs typeface="Times New Roman" panose="02020603050405020304" pitchFamily="18" charset="0"/>
              </a:rPr>
              <a:t>reqUIREMENTS</a:t>
            </a:r>
            <a:r>
              <a:rPr lang="en-GB" i="1" kern="100" cap="all" dirty="0">
                <a:solidFill>
                  <a:schemeClr val="accent1"/>
                </a:solidFill>
                <a:latin typeface="Calibri" panose="020F0502020204030204" pitchFamily="34" charset="0"/>
                <a:cs typeface="Times New Roman" panose="02020603050405020304" pitchFamily="18" charset="0"/>
              </a:rPr>
              <a:t>, production planning and control flexible.</a:t>
            </a:r>
          </a:p>
          <a:p>
            <a:pPr marL="0" indent="0">
              <a:buNone/>
            </a:pPr>
            <a:r>
              <a:rPr lang="en-GB" i="1" u="sng" kern="100" cap="all" dirty="0">
                <a:solidFill>
                  <a:schemeClr val="accent1"/>
                </a:solidFill>
                <a:latin typeface="Calibri" panose="020F0502020204030204" pitchFamily="34" charset="0"/>
                <a:cs typeface="Times New Roman" panose="02020603050405020304" pitchFamily="18" charset="0"/>
              </a:rPr>
              <a:t>3. Modular DESIGN OF production systems</a:t>
            </a:r>
            <a:r>
              <a:rPr lang="en-GB" i="1" kern="100" cap="all" dirty="0">
                <a:solidFill>
                  <a:schemeClr val="accent1"/>
                </a:solidFill>
                <a:latin typeface="Calibri" panose="020F0502020204030204" pitchFamily="34" charset="0"/>
                <a:cs typeface="Times New Roman" panose="02020603050405020304" pitchFamily="18" charset="0"/>
              </a:rPr>
              <a:t>:  quickly </a:t>
            </a:r>
            <a:r>
              <a:rPr lang="en-GB" i="1" kern="100" cap="all" dirty="0" err="1">
                <a:solidFill>
                  <a:schemeClr val="accent1"/>
                </a:solidFill>
                <a:latin typeface="Calibri" panose="020F0502020204030204" pitchFamily="34" charset="0"/>
                <a:cs typeface="Times New Roman" panose="02020603050405020304" pitchFamily="18" charset="0"/>
              </a:rPr>
              <a:t>replacEMENT</a:t>
            </a:r>
            <a:r>
              <a:rPr lang="en-GB" i="1" kern="100" cap="all" dirty="0">
                <a:solidFill>
                  <a:schemeClr val="accent1"/>
                </a:solidFill>
                <a:latin typeface="Calibri" panose="020F0502020204030204" pitchFamily="34" charset="0"/>
                <a:cs typeface="Times New Roman" panose="02020603050405020304" pitchFamily="18" charset="0"/>
              </a:rPr>
              <a:t> or </a:t>
            </a:r>
            <a:r>
              <a:rPr lang="en-GB" i="1" kern="100" cap="all" dirty="0" err="1">
                <a:solidFill>
                  <a:schemeClr val="accent1"/>
                </a:solidFill>
                <a:latin typeface="Calibri" panose="020F0502020204030204" pitchFamily="34" charset="0"/>
                <a:cs typeface="Times New Roman" panose="02020603050405020304" pitchFamily="18" charset="0"/>
              </a:rPr>
              <a:t>reconfigurATION</a:t>
            </a:r>
            <a:r>
              <a:rPr lang="en-GB" i="1" kern="100" cap="all" dirty="0">
                <a:solidFill>
                  <a:schemeClr val="accent1"/>
                </a:solidFill>
                <a:latin typeface="Calibri" panose="020F0502020204030204" pitchFamily="34" charset="0"/>
                <a:cs typeface="Times New Roman" panose="02020603050405020304" pitchFamily="18" charset="0"/>
              </a:rPr>
              <a:t> </a:t>
            </a:r>
          </a:p>
          <a:p>
            <a:pPr marL="0" indent="0">
              <a:buNone/>
            </a:pPr>
            <a:r>
              <a:rPr lang="en-GB" i="1" u="sng" kern="100" cap="all" dirty="0">
                <a:solidFill>
                  <a:schemeClr val="accent1"/>
                </a:solidFill>
                <a:latin typeface="Calibri" panose="020F0502020204030204" pitchFamily="34" charset="0"/>
                <a:cs typeface="Times New Roman" panose="02020603050405020304" pitchFamily="18" charset="0"/>
              </a:rPr>
              <a:t>4. Customized production</a:t>
            </a:r>
            <a:r>
              <a:rPr lang="en-GB" i="1" kern="100" cap="all" dirty="0">
                <a:solidFill>
                  <a:schemeClr val="accent1"/>
                </a:solidFill>
                <a:latin typeface="Calibri" panose="020F0502020204030204" pitchFamily="34" charset="0"/>
                <a:cs typeface="Times New Roman" panose="02020603050405020304" pitchFamily="18" charset="0"/>
              </a:rPr>
              <a:t>: digitally control production data and processes, customized products in small batch sizes without compromising efficiency.</a:t>
            </a:r>
          </a:p>
          <a:p>
            <a:pPr marL="0" indent="0">
              <a:buNone/>
            </a:pPr>
            <a:r>
              <a:rPr lang="en-GB" i="1" u="sng" kern="100" cap="all" dirty="0">
                <a:solidFill>
                  <a:schemeClr val="accent1"/>
                </a:solidFill>
                <a:latin typeface="Calibri" panose="020F0502020204030204" pitchFamily="34" charset="0"/>
                <a:cs typeface="Times New Roman" panose="02020603050405020304" pitchFamily="18" charset="0"/>
              </a:rPr>
              <a:t>5. Integration of customer requirements</a:t>
            </a:r>
            <a:r>
              <a:rPr lang="en-GB" i="1" kern="100" cap="all" dirty="0">
                <a:solidFill>
                  <a:schemeClr val="accent1"/>
                </a:solidFill>
                <a:latin typeface="Calibri" panose="020F0502020204030204" pitchFamily="34" charset="0"/>
                <a:cs typeface="Times New Roman" panose="02020603050405020304" pitchFamily="18" charset="0"/>
              </a:rPr>
              <a:t>: By  BROAD </a:t>
            </a:r>
            <a:r>
              <a:rPr lang="en-GB" i="1" kern="100" cap="all" dirty="0" err="1">
                <a:solidFill>
                  <a:schemeClr val="accent1"/>
                </a:solidFill>
                <a:latin typeface="Calibri" panose="020F0502020204030204" pitchFamily="34" charset="0"/>
                <a:cs typeface="Times New Roman" panose="02020603050405020304" pitchFamily="18" charset="0"/>
              </a:rPr>
              <a:t>connectiON</a:t>
            </a:r>
            <a:r>
              <a:rPr lang="en-GB" i="1" kern="100" cap="all" dirty="0">
                <a:solidFill>
                  <a:schemeClr val="accent1"/>
                </a:solidFill>
                <a:latin typeface="Calibri" panose="020F0502020204030204" pitchFamily="34" charset="0"/>
                <a:cs typeface="Times New Roman" panose="02020603050405020304" pitchFamily="18" charset="0"/>
              </a:rPr>
              <a:t> production orders can be taken directly from LOW LEVEL systems and integrated into the production process in real time.</a:t>
            </a:r>
          </a:p>
        </p:txBody>
      </p:sp>
    </p:spTree>
    <p:extLst>
      <p:ext uri="{BB962C8B-B14F-4D97-AF65-F5344CB8AC3E}">
        <p14:creationId xmlns:p14="http://schemas.microsoft.com/office/powerpoint/2010/main" val="7705242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A2B25-E739-69DC-68F7-6191A6A3A1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362AE6-687D-3CF0-468C-8159749CB038}"/>
              </a:ext>
            </a:extLst>
          </p:cNvPr>
          <p:cNvSpPr>
            <a:spLocks noGrp="1"/>
          </p:cNvSpPr>
          <p:nvPr>
            <p:ph type="title"/>
          </p:nvPr>
        </p:nvSpPr>
        <p:spPr>
          <a:xfrm>
            <a:off x="1657351" y="137777"/>
            <a:ext cx="10131425" cy="886301"/>
          </a:xfrm>
        </p:spPr>
        <p:txBody>
          <a:bodyPr>
            <a:normAutofit fontScale="90000"/>
          </a:bodyPr>
          <a:lstStyle/>
          <a:p>
            <a:pPr algn="ctr">
              <a:lnSpc>
                <a:spcPct val="150000"/>
              </a:lnSpc>
              <a:spcAft>
                <a:spcPts val="800"/>
              </a:spcAft>
            </a:pPr>
            <a:r>
              <a:rPr lang="en-US" sz="3600" b="1" cap="all" dirty="0">
                <a:solidFill>
                  <a:schemeClr val="bg2">
                    <a:lumMod val="10000"/>
                  </a:schemeClr>
                </a:solidFill>
                <a:latin typeface="+mn-lt"/>
              </a:rPr>
              <a:t>3.1.2- INDUSTRY 4.0 BENEFITS</a:t>
            </a:r>
            <a:br>
              <a:rPr lang="en-FR" sz="3600" b="1" cap="all" dirty="0">
                <a:solidFill>
                  <a:schemeClr val="bg2">
                    <a:lumMod val="10000"/>
                  </a:schemeClr>
                </a:solidFill>
                <a:latin typeface="+mn-lt"/>
              </a:rPr>
            </a:br>
            <a:endParaRPr lang="en-FR" sz="36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9AE649E9-2287-7BE0-4E9D-9ABF79101A41}"/>
              </a:ext>
            </a:extLst>
          </p:cNvPr>
          <p:cNvSpPr>
            <a:spLocks noGrp="1"/>
          </p:cNvSpPr>
          <p:nvPr>
            <p:ph idx="1"/>
          </p:nvPr>
        </p:nvSpPr>
        <p:spPr>
          <a:xfrm>
            <a:off x="269632" y="662258"/>
            <a:ext cx="11922368" cy="5988414"/>
          </a:xfrm>
        </p:spPr>
        <p:txBody>
          <a:bodyPr>
            <a:normAutofit fontScale="25000" lnSpcReduction="20000"/>
          </a:bodyPr>
          <a:lstStyle/>
          <a:p>
            <a:pPr marL="0" indent="0">
              <a:lnSpc>
                <a:spcPct val="120000"/>
              </a:lnSpc>
              <a:buNone/>
            </a:pPr>
            <a:r>
              <a:rPr lang="en-GB" sz="6400" b="1" kern="100" cap="all" dirty="0">
                <a:solidFill>
                  <a:schemeClr val="accent1"/>
                </a:solidFill>
                <a:latin typeface="Calibri" panose="020F0502020204030204" pitchFamily="34" charset="0"/>
                <a:cs typeface="Times New Roman" panose="02020603050405020304" pitchFamily="18" charset="0"/>
              </a:rPr>
              <a:t>1. Increase in productivity: </a:t>
            </a:r>
            <a:r>
              <a:rPr lang="en-GB" sz="6400" kern="100" cap="all" dirty="0">
                <a:latin typeface="Calibri" panose="020F0502020204030204" pitchFamily="34" charset="0"/>
                <a:cs typeface="Times New Roman" panose="02020603050405020304" pitchFamily="18" charset="0"/>
              </a:rPr>
              <a:t>According to the study </a:t>
            </a:r>
            <a:r>
              <a:rPr lang="en-GB" sz="6400" kern="100" cap="all" dirty="0">
                <a:latin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"Industry 4.0 technologies: Implementation patterns in manufacturing companies." by Frank et al (2019)</a:t>
            </a:r>
            <a:r>
              <a:rPr lang="en-GB" sz="6400" kern="100" cap="all" dirty="0">
                <a:latin typeface="Calibri" panose="020F0502020204030204" pitchFamily="34" charset="0"/>
                <a:cs typeface="Times New Roman" panose="02020603050405020304" pitchFamily="18" charset="0"/>
              </a:rPr>
              <a:t> the use of Industry 4.0 technologies such as digital twins, intelligent sensors and automated systems leads to a significant increase in productivity.</a:t>
            </a:r>
          </a:p>
          <a:p>
            <a:pPr marL="0" indent="0">
              <a:lnSpc>
                <a:spcPct val="120000"/>
              </a:lnSpc>
              <a:buNone/>
            </a:pPr>
            <a:r>
              <a:rPr lang="en-GB" sz="6400" b="1" kern="100" cap="all" dirty="0">
                <a:solidFill>
                  <a:schemeClr val="accent1"/>
                </a:solidFill>
                <a:latin typeface="Calibri" panose="020F0502020204030204" pitchFamily="34" charset="0"/>
                <a:cs typeface="Times New Roman" panose="02020603050405020304" pitchFamily="18" charset="0"/>
              </a:rPr>
              <a:t>2. Increasing flexibility</a:t>
            </a:r>
            <a:r>
              <a:rPr lang="en-GB" sz="6400" kern="100" cap="all" dirty="0">
                <a:latin typeface="Calibri" panose="020F0502020204030204" pitchFamily="34" charset="0"/>
                <a:cs typeface="Times New Roman" panose="02020603050405020304" pitchFamily="18" charset="0"/>
              </a:rPr>
              <a:t>: Production systems can be adapted quickly and cost-effectively to changing market and customer requirements, including the ability to manufacture personalized products.</a:t>
            </a:r>
          </a:p>
          <a:p>
            <a:pPr marL="0" indent="0">
              <a:lnSpc>
                <a:spcPct val="120000"/>
              </a:lnSpc>
              <a:buNone/>
            </a:pPr>
            <a:r>
              <a:rPr lang="en-GB" sz="6400" b="1" kern="100" cap="all" dirty="0">
                <a:solidFill>
                  <a:schemeClr val="accent1"/>
                </a:solidFill>
                <a:latin typeface="Calibri" panose="020F0502020204030204" pitchFamily="34" charset="0"/>
                <a:cs typeface="Times New Roman" panose="02020603050405020304" pitchFamily="18" charset="0"/>
              </a:rPr>
              <a:t>3. Improving product quality</a:t>
            </a:r>
            <a:r>
              <a:rPr lang="en-GB" sz="6400" kern="100" cap="all" dirty="0">
                <a:latin typeface="Calibri" panose="020F0502020204030204" pitchFamily="34" charset="0"/>
                <a:cs typeface="Times New Roman" panose="02020603050405020304" pitchFamily="18" charset="0"/>
              </a:rPr>
              <a:t>: According to the </a:t>
            </a:r>
            <a:r>
              <a:rPr lang="en-GB" sz="6400" kern="100" cap="all" dirty="0">
                <a:latin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study by Frank et al (2019)</a:t>
            </a:r>
            <a:r>
              <a:rPr lang="en-GB" sz="6400" kern="100" cap="all" dirty="0">
                <a:latin typeface="Calibri" panose="020F0502020204030204" pitchFamily="34" charset="0"/>
                <a:cs typeface="Times New Roman" panose="02020603050405020304" pitchFamily="18" charset="0"/>
              </a:rPr>
              <a:t>, the use of real-time monitoring and control, data-driven analyses and intelligent manufacturing systems also significantly improves product quality by detecting and correcting errors at an early stage.</a:t>
            </a:r>
          </a:p>
          <a:p>
            <a:pPr marL="0" indent="0">
              <a:lnSpc>
                <a:spcPct val="120000"/>
              </a:lnSpc>
              <a:buNone/>
            </a:pPr>
            <a:r>
              <a:rPr lang="en-GB" sz="6400" b="1" kern="100" cap="all" dirty="0">
                <a:solidFill>
                  <a:schemeClr val="accent1"/>
                </a:solidFill>
                <a:latin typeface="Calibri" panose="020F0502020204030204" pitchFamily="34" charset="0"/>
                <a:cs typeface="Times New Roman" panose="02020603050405020304" pitchFamily="18" charset="0"/>
              </a:rPr>
              <a:t>4. Reduction of downtimes</a:t>
            </a:r>
            <a:r>
              <a:rPr lang="en-GB" sz="6400" kern="100" cap="all" dirty="0">
                <a:latin typeface="Calibri" panose="020F0502020204030204" pitchFamily="34" charset="0"/>
                <a:cs typeface="Times New Roman" panose="02020603050405020304" pitchFamily="18" charset="0"/>
              </a:rPr>
              <a:t>: Predictive maintenance allows failures to be detected and prevented at an early stage. This increases the effectiveness of the system.</a:t>
            </a:r>
          </a:p>
          <a:p>
            <a:pPr marL="0" indent="0">
              <a:lnSpc>
                <a:spcPct val="120000"/>
              </a:lnSpc>
              <a:buNone/>
            </a:pPr>
            <a:r>
              <a:rPr lang="en-GB" sz="6400" b="1" kern="100" cap="all" dirty="0">
                <a:solidFill>
                  <a:schemeClr val="accent1"/>
                </a:solidFill>
                <a:latin typeface="Calibri" panose="020F0502020204030204" pitchFamily="34" charset="0"/>
                <a:cs typeface="Times New Roman" panose="02020603050405020304" pitchFamily="18" charset="0"/>
              </a:rPr>
              <a:t>5. Optimization of resource consumption</a:t>
            </a:r>
            <a:r>
              <a:rPr lang="en-GB" sz="6400" kern="100" cap="all" dirty="0">
                <a:latin typeface="Calibri" panose="020F0502020204030204" pitchFamily="34" charset="0"/>
                <a:cs typeface="Times New Roman" panose="02020603050405020304" pitchFamily="18" charset="0"/>
              </a:rPr>
              <a:t>: Intelligent systems help to optimize the use of energy and materials. This saves costs and reduces the impact on the environment.</a:t>
            </a:r>
          </a:p>
          <a:p>
            <a:pPr marL="0" indent="0">
              <a:lnSpc>
                <a:spcPct val="120000"/>
              </a:lnSpc>
              <a:buNone/>
            </a:pPr>
            <a:r>
              <a:rPr lang="en-GB" sz="6400" b="1" kern="100" cap="all" dirty="0">
                <a:solidFill>
                  <a:schemeClr val="accent1"/>
                </a:solidFill>
                <a:latin typeface="Calibri" panose="020F0502020204030204" pitchFamily="34" charset="0"/>
                <a:cs typeface="Times New Roman" panose="02020603050405020304" pitchFamily="18" charset="0"/>
              </a:rPr>
              <a:t>6. Increasing competitiveness</a:t>
            </a:r>
            <a:r>
              <a:rPr lang="en-GB" sz="6400" kern="100" cap="all" dirty="0">
                <a:latin typeface="Calibri" panose="020F0502020204030204" pitchFamily="34" charset="0"/>
                <a:cs typeface="Times New Roman" panose="02020603050405020304" pitchFamily="18" charset="0"/>
              </a:rPr>
              <a:t>: By implementing advanced technologies, companies can increase their innovative strength and position themselves better on the market.</a:t>
            </a:r>
          </a:p>
          <a:p>
            <a:pPr marL="0" indent="0">
              <a:lnSpc>
                <a:spcPct val="120000"/>
              </a:lnSpc>
              <a:buNone/>
            </a:pPr>
            <a:r>
              <a:rPr lang="en-GB" sz="6400" b="1" kern="100" cap="all" dirty="0">
                <a:solidFill>
                  <a:schemeClr val="accent1"/>
                </a:solidFill>
                <a:latin typeface="Calibri" panose="020F0502020204030204" pitchFamily="34" charset="0"/>
                <a:cs typeface="Times New Roman" panose="02020603050405020304" pitchFamily="18" charset="0"/>
              </a:rPr>
              <a:t>7. Better decision-making</a:t>
            </a:r>
            <a:r>
              <a:rPr lang="en-GB" sz="6400" kern="100" cap="all" dirty="0">
                <a:latin typeface="Calibri" panose="020F0502020204030204" pitchFamily="34" charset="0"/>
                <a:cs typeface="Times New Roman" panose="02020603050405020304" pitchFamily="18" charset="0"/>
              </a:rPr>
              <a:t>: Collecting and </a:t>
            </a:r>
            <a:r>
              <a:rPr lang="en-GB" sz="6400" kern="100" cap="all" dirty="0" err="1">
                <a:latin typeface="Calibri" panose="020F0502020204030204" pitchFamily="34" charset="0"/>
                <a:cs typeface="Times New Roman" panose="02020603050405020304" pitchFamily="18" charset="0"/>
              </a:rPr>
              <a:t>analyzing</a:t>
            </a:r>
            <a:r>
              <a:rPr lang="en-GB" sz="6400" kern="100" cap="all" dirty="0">
                <a:latin typeface="Calibri" panose="020F0502020204030204" pitchFamily="34" charset="0"/>
                <a:cs typeface="Times New Roman" panose="02020603050405020304" pitchFamily="18" charset="0"/>
              </a:rPr>
              <a:t> real-time data enables more comprehensive insights into production processes, which supports informed decisions and improved overall control.</a:t>
            </a:r>
          </a:p>
          <a:p>
            <a:pPr marL="0" indent="0">
              <a:lnSpc>
                <a:spcPct val="120000"/>
              </a:lnSpc>
              <a:buNone/>
            </a:pPr>
            <a:r>
              <a:rPr lang="en-GB" sz="6400" b="1" kern="100" cap="all" dirty="0">
                <a:solidFill>
                  <a:schemeClr val="accent1"/>
                </a:solidFill>
                <a:latin typeface="Calibri" panose="020F0502020204030204" pitchFamily="34" charset="0"/>
                <a:cs typeface="Times New Roman" panose="02020603050405020304" pitchFamily="18" charset="0"/>
              </a:rPr>
              <a:t>8. Improvement of working conditions: </a:t>
            </a:r>
            <a:r>
              <a:rPr lang="en-GB" sz="6400" kern="100" cap="all" dirty="0">
                <a:latin typeface="Calibri" panose="020F0502020204030204" pitchFamily="34" charset="0"/>
                <a:cs typeface="Times New Roman" panose="02020603050405020304" pitchFamily="18" charset="0"/>
              </a:rPr>
              <a:t>Automated systems and advanced technologies help to improve safety and ergonomics in the workplace. This promotes the health and satisfaction of employees.</a:t>
            </a:r>
          </a:p>
          <a:p>
            <a:pPr marL="0" indent="0">
              <a:lnSpc>
                <a:spcPct val="120000"/>
              </a:lnSpc>
              <a:buNone/>
            </a:pPr>
            <a:r>
              <a:rPr lang="en-GB" sz="6400" b="1" kern="100" cap="all" dirty="0">
                <a:solidFill>
                  <a:schemeClr val="accent1"/>
                </a:solidFill>
                <a:latin typeface="Calibri" panose="020F0502020204030204" pitchFamily="34" charset="0"/>
                <a:cs typeface="Times New Roman" panose="02020603050405020304" pitchFamily="18" charset="0"/>
              </a:rPr>
              <a:t>9. Promotion of sustainability: </a:t>
            </a:r>
            <a:r>
              <a:rPr lang="en-GB" sz="6400" kern="100" cap="all" dirty="0">
                <a:latin typeface="Calibri" panose="020F0502020204030204" pitchFamily="34" charset="0"/>
                <a:cs typeface="Times New Roman" panose="02020603050405020304" pitchFamily="18" charset="0"/>
              </a:rPr>
              <a:t>Industry 4.0 technologies contribute to the achievement of sustainability goals through more efficient use of resources and reduced environmental impact.</a:t>
            </a:r>
          </a:p>
          <a:p>
            <a:pPr marL="0" indent="0">
              <a:buNone/>
            </a:pPr>
            <a:endParaRPr lang="en-GB" dirty="0"/>
          </a:p>
        </p:txBody>
      </p:sp>
      <p:pic>
        <p:nvPicPr>
          <p:cNvPr id="6" name="Picture 5">
            <a:extLst>
              <a:ext uri="{FF2B5EF4-FFF2-40B4-BE49-F238E27FC236}">
                <a16:creationId xmlns:a16="http://schemas.microsoft.com/office/drawing/2014/main" id="{0E4718A5-5441-8242-EEF5-AFAEEA9DCBE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22312"/>
            <a:ext cx="1109663" cy="886302"/>
          </a:xfrm>
          <a:prstGeom prst="rect">
            <a:avLst/>
          </a:prstGeom>
          <a:noFill/>
        </p:spPr>
      </p:pic>
      <p:sp>
        <p:nvSpPr>
          <p:cNvPr id="4" name="TextBox 3">
            <a:extLst>
              <a:ext uri="{FF2B5EF4-FFF2-40B4-BE49-F238E27FC236}">
                <a16:creationId xmlns:a16="http://schemas.microsoft.com/office/drawing/2014/main" id="{970CEB60-7C2F-AC9B-6C21-1A6E344FA55C}"/>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HELIOS ELITE, SOLDIER OF THE DIGITAL »</a:t>
            </a:r>
          </a:p>
        </p:txBody>
      </p:sp>
    </p:spTree>
    <p:extLst>
      <p:ext uri="{BB962C8B-B14F-4D97-AF65-F5344CB8AC3E}">
        <p14:creationId xmlns:p14="http://schemas.microsoft.com/office/powerpoint/2010/main" val="3792688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ABA45-D081-F762-AD98-B63AFF9153C8}"/>
              </a:ext>
            </a:extLst>
          </p:cNvPr>
          <p:cNvSpPr>
            <a:spLocks noGrp="1"/>
          </p:cNvSpPr>
          <p:nvPr>
            <p:ph type="title"/>
          </p:nvPr>
        </p:nvSpPr>
        <p:spPr>
          <a:xfrm>
            <a:off x="2943225" y="0"/>
            <a:ext cx="5129213" cy="748145"/>
          </a:xfrm>
        </p:spPr>
        <p:txBody>
          <a:bodyPr>
            <a:noAutofit/>
          </a:bodyPr>
          <a:lstStyle/>
          <a:p>
            <a:pPr algn="ctr"/>
            <a:r>
              <a:rPr lang="fr-FR" sz="6000" b="1" u="sng" dirty="0">
                <a:solidFill>
                  <a:schemeClr val="tx2">
                    <a:lumMod val="50000"/>
                  </a:schemeClr>
                </a:solidFill>
                <a:latin typeface="+mn-lt"/>
              </a:rPr>
              <a:t>AIM</a:t>
            </a:r>
          </a:p>
        </p:txBody>
      </p:sp>
      <p:sp>
        <p:nvSpPr>
          <p:cNvPr id="3" name="Content Placeholder 2">
            <a:extLst>
              <a:ext uri="{FF2B5EF4-FFF2-40B4-BE49-F238E27FC236}">
                <a16:creationId xmlns:a16="http://schemas.microsoft.com/office/drawing/2014/main" id="{80C9BF50-AF90-A556-8CC8-96264EA4F85A}"/>
              </a:ext>
            </a:extLst>
          </p:cNvPr>
          <p:cNvSpPr>
            <a:spLocks noGrp="1"/>
          </p:cNvSpPr>
          <p:nvPr>
            <p:ph idx="1"/>
          </p:nvPr>
        </p:nvSpPr>
        <p:spPr>
          <a:xfrm>
            <a:off x="42860" y="748145"/>
            <a:ext cx="12149140" cy="5960648"/>
          </a:xfrm>
        </p:spPr>
        <p:txBody>
          <a:bodyPr>
            <a:normAutofit fontScale="25000" lnSpcReduction="20000"/>
          </a:bodyPr>
          <a:lstStyle/>
          <a:p>
            <a:pPr marL="12700" indent="-12700" algn="just">
              <a:lnSpc>
                <a:spcPct val="170000"/>
              </a:lnSpc>
              <a:spcAft>
                <a:spcPts val="800"/>
              </a:spcAft>
              <a:buNone/>
            </a:pPr>
            <a:r>
              <a:rPr lang="en-US" sz="4200" kern="100" cap="all" dirty="0">
                <a:effectLst/>
                <a:latin typeface="Calibri" panose="020F0502020204030204" pitchFamily="34" charset="0"/>
                <a:ea typeface="Calibri" panose="020F0502020204030204" pitchFamily="34" charset="0"/>
                <a:cs typeface="Times New Roman" panose="02020603050405020304" pitchFamily="18" charset="0"/>
              </a:rPr>
              <a:t> </a:t>
            </a:r>
            <a:r>
              <a:rPr lang="en-GB" sz="7200" b="1" kern="100" cap="all" dirty="0">
                <a:latin typeface="Calibri" panose="020F0502020204030204" pitchFamily="34" charset="0"/>
                <a:cs typeface="Times New Roman" panose="02020603050405020304" pitchFamily="18" charset="0"/>
              </a:rPr>
              <a:t>Industry 4.0 stands for the fourth industrial revolution, which is characterized by the </a:t>
            </a:r>
            <a:r>
              <a:rPr lang="en-GB" sz="7200" b="1" kern="100" cap="all" dirty="0">
                <a:solidFill>
                  <a:schemeClr val="accent1"/>
                </a:solidFill>
                <a:latin typeface="Calibri" panose="020F0502020204030204" pitchFamily="34" charset="0"/>
                <a:cs typeface="Times New Roman" panose="02020603050405020304" pitchFamily="18" charset="0"/>
              </a:rPr>
              <a:t>digital transformation</a:t>
            </a:r>
            <a:r>
              <a:rPr lang="en-GB" sz="7200" b="1" kern="100" cap="all" dirty="0">
                <a:latin typeface="Calibri" panose="020F0502020204030204" pitchFamily="34" charset="0"/>
                <a:cs typeface="Times New Roman" panose="02020603050405020304" pitchFamily="18" charset="0"/>
              </a:rPr>
              <a:t> and </a:t>
            </a:r>
            <a:r>
              <a:rPr lang="en-GB" sz="7200" b="1" kern="100" cap="all" dirty="0">
                <a:solidFill>
                  <a:schemeClr val="accent1"/>
                </a:solidFill>
                <a:latin typeface="Calibri" panose="020F0502020204030204" pitchFamily="34" charset="0"/>
                <a:cs typeface="Times New Roman" panose="02020603050405020304" pitchFamily="18" charset="0"/>
              </a:rPr>
              <a:t>automation of production </a:t>
            </a:r>
            <a:r>
              <a:rPr lang="en-GB" sz="7200" b="1" kern="100" cap="all" dirty="0">
                <a:latin typeface="Calibri" panose="020F0502020204030204" pitchFamily="34" charset="0"/>
                <a:cs typeface="Times New Roman" panose="02020603050405020304" pitchFamily="18" charset="0"/>
              </a:rPr>
              <a:t>is up </a:t>
            </a:r>
            <a:r>
              <a:rPr lang="en-US" sz="7200" b="1" kern="100" cap="all" dirty="0">
                <a:latin typeface="Calibri" panose="020F0502020204030204" pitchFamily="34" charset="0"/>
                <a:cs typeface="Times New Roman" panose="02020603050405020304" pitchFamily="18" charset="0"/>
              </a:rPr>
              <a:t> </a:t>
            </a:r>
            <a:r>
              <a:rPr lang="en-GB" sz="7200" b="1" kern="100" cap="all" dirty="0">
                <a:latin typeface="Calibri" panose="020F0502020204030204" pitchFamily="34" charset="0"/>
                <a:cs typeface="Times New Roman" panose="02020603050405020304" pitchFamily="18" charset="0"/>
              </a:rPr>
              <a:t>to increase efficiency, flexibility and networking in production. Companies benefit from higher productivity, improved processes and new business models, but are also faced with challenges such as high investment costs, complex implementations and data protection issues. The various </a:t>
            </a:r>
          </a:p>
          <a:p>
            <a:pPr marL="12700" indent="-12700" algn="just">
              <a:lnSpc>
                <a:spcPct val="170000"/>
              </a:lnSpc>
              <a:spcAft>
                <a:spcPts val="800"/>
              </a:spcAft>
              <a:buNone/>
            </a:pPr>
            <a:r>
              <a:rPr lang="en-GB" sz="7200" b="1" kern="100" cap="all" dirty="0">
                <a:latin typeface="Calibri" panose="020F0502020204030204" pitchFamily="34" charset="0"/>
                <a:cs typeface="Times New Roman" panose="02020603050405020304" pitchFamily="18" charset="0"/>
              </a:rPr>
              <a:t>areas of production, logistics, IT and personnel planning, which have to adapt to the new technologies, are particularly affected.</a:t>
            </a:r>
          </a:p>
          <a:p>
            <a:pPr marL="12700" indent="0" algn="just">
              <a:lnSpc>
                <a:spcPct val="170000"/>
              </a:lnSpc>
              <a:spcAft>
                <a:spcPts val="800"/>
              </a:spcAft>
              <a:buNone/>
            </a:pPr>
            <a:r>
              <a:rPr lang="en-GB" sz="7200" b="1" kern="100" cap="all" dirty="0">
                <a:latin typeface="Calibri" panose="020F0502020204030204" pitchFamily="34" charset="0"/>
                <a:cs typeface="Times New Roman" panose="02020603050405020304" pitchFamily="18" charset="0"/>
              </a:rPr>
              <a:t>ITS enables production processes to be monitored and optimized in real time and errors to be detected and rectified at an early stage: improvement in product quality., advanced technologies to collect and </a:t>
            </a:r>
            <a:r>
              <a:rPr lang="en-GB" sz="7200" b="1" kern="100" cap="all" dirty="0" err="1">
                <a:latin typeface="Calibri" panose="020F0502020204030204" pitchFamily="34" charset="0"/>
                <a:cs typeface="Times New Roman" panose="02020603050405020304" pitchFamily="18" charset="0"/>
              </a:rPr>
              <a:t>analyze</a:t>
            </a:r>
            <a:r>
              <a:rPr lang="en-GB" sz="7200" b="1" kern="100" cap="all" dirty="0">
                <a:latin typeface="Calibri" panose="020F0502020204030204" pitchFamily="34" charset="0"/>
                <a:cs typeface="Times New Roman" panose="02020603050405020304" pitchFamily="18" charset="0"/>
              </a:rPr>
              <a:t> real-time data strengthens the innovative power and market position of companies, resulting in an increase in competitive strength.</a:t>
            </a:r>
          </a:p>
        </p:txBody>
      </p:sp>
      <p:pic>
        <p:nvPicPr>
          <p:cNvPr id="4" name="Picture 3">
            <a:extLst>
              <a:ext uri="{FF2B5EF4-FFF2-40B4-BE49-F238E27FC236}">
                <a16:creationId xmlns:a16="http://schemas.microsoft.com/office/drawing/2014/main" id="{526A8623-2EF9-EA44-929A-AF12B47B1DB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2860" y="0"/>
            <a:ext cx="1257300" cy="1016934"/>
          </a:xfrm>
          <a:prstGeom prst="rect">
            <a:avLst/>
          </a:prstGeom>
          <a:noFill/>
        </p:spPr>
      </p:pic>
      <p:sp>
        <p:nvSpPr>
          <p:cNvPr id="8" name="TextBox 7">
            <a:extLst>
              <a:ext uri="{FF2B5EF4-FFF2-40B4-BE49-F238E27FC236}">
                <a16:creationId xmlns:a16="http://schemas.microsoft.com/office/drawing/2014/main" id="{894EEE8A-1748-A62E-7BDB-B8ECBE4C3B29}"/>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30533026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B47B75-17AB-EC83-B873-53C432506E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5D49E4-0255-6D66-3FE3-274ADF87DB8F}"/>
              </a:ext>
            </a:extLst>
          </p:cNvPr>
          <p:cNvSpPr>
            <a:spLocks noGrp="1"/>
          </p:cNvSpPr>
          <p:nvPr>
            <p:ph type="title"/>
          </p:nvPr>
        </p:nvSpPr>
        <p:spPr>
          <a:xfrm>
            <a:off x="838199" y="365125"/>
            <a:ext cx="10906125" cy="1325563"/>
          </a:xfrm>
        </p:spPr>
        <p:txBody>
          <a:bodyPr>
            <a:noAutofit/>
          </a:bodyPr>
          <a:lstStyle/>
          <a:p>
            <a:pPr lvl="0">
              <a:lnSpc>
                <a:spcPct val="115000"/>
              </a:lnSpc>
              <a:spcAft>
                <a:spcPts val="800"/>
              </a:spcAft>
            </a:pPr>
            <a:r>
              <a:rPr lang="en-US" sz="4000" b="1" dirty="0">
                <a:solidFill>
                  <a:schemeClr val="accent2">
                    <a:lumMod val="50000"/>
                  </a:schemeClr>
                </a:solidFill>
                <a:latin typeface="+mn-lt"/>
                <a:ea typeface="+mn-ea"/>
                <a:cs typeface="+mn-cs"/>
              </a:rPr>
              <a:t>3.2 –</a:t>
            </a:r>
            <a:r>
              <a:rPr lang="en-US" sz="4000" b="1" cap="all" dirty="0">
                <a:solidFill>
                  <a:schemeClr val="bg2">
                    <a:lumMod val="10000"/>
                  </a:schemeClr>
                </a:solidFill>
                <a:latin typeface="+mn-lt"/>
              </a:rPr>
              <a:t> </a:t>
            </a:r>
            <a:r>
              <a:rPr lang="en-US" sz="4000" b="1" dirty="0">
                <a:solidFill>
                  <a:schemeClr val="accent2">
                    <a:lumMod val="50000"/>
                  </a:schemeClr>
                </a:solidFill>
                <a:latin typeface="+mn-lt"/>
                <a:ea typeface="+mn-ea"/>
                <a:cs typeface="+mn-cs"/>
              </a:rPr>
              <a:t>INDUSTRY 4.0 TECH TRENDS &amp; INNOVATION </a:t>
            </a:r>
            <a:endParaRPr lang="en-FR" sz="4000" b="1" dirty="0">
              <a:solidFill>
                <a:schemeClr val="accent2">
                  <a:lumMod val="50000"/>
                </a:schemeClr>
              </a:solidFill>
              <a:latin typeface="+mn-lt"/>
              <a:ea typeface="+mn-ea"/>
              <a:cs typeface="+mn-cs"/>
            </a:endParaRPr>
          </a:p>
        </p:txBody>
      </p:sp>
      <p:pic>
        <p:nvPicPr>
          <p:cNvPr id="3" name="Content Placeholder 3">
            <a:extLst>
              <a:ext uri="{FF2B5EF4-FFF2-40B4-BE49-F238E27FC236}">
                <a16:creationId xmlns:a16="http://schemas.microsoft.com/office/drawing/2014/main" id="{E96B9B37-8366-B10C-F3BE-ACBE00EEEA95}"/>
              </a:ext>
            </a:extLst>
          </p:cNvPr>
          <p:cNvPicPr>
            <a:picLocks noGrp="1" noChangeAspect="1"/>
          </p:cNvPicPr>
          <p:nvPr>
            <p:ph idx="1"/>
          </p:nvPr>
        </p:nvPicPr>
        <p:blipFill>
          <a:blip r:embed="rId2"/>
          <a:stretch>
            <a:fillRect/>
          </a:stretch>
        </p:blipFill>
        <p:spPr>
          <a:xfrm>
            <a:off x="1571625" y="1825625"/>
            <a:ext cx="8501063" cy="4351338"/>
          </a:xfrm>
          <a:prstGeom prst="rect">
            <a:avLst/>
          </a:prstGeom>
        </p:spPr>
      </p:pic>
      <p:pic>
        <p:nvPicPr>
          <p:cNvPr id="6" name="Picture 5">
            <a:extLst>
              <a:ext uri="{FF2B5EF4-FFF2-40B4-BE49-F238E27FC236}">
                <a16:creationId xmlns:a16="http://schemas.microsoft.com/office/drawing/2014/main" id="{8262C86E-7D6E-0352-5CB1-8B49CB7C2D6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sp>
        <p:nvSpPr>
          <p:cNvPr id="4" name="TextBox 3">
            <a:extLst>
              <a:ext uri="{FF2B5EF4-FFF2-40B4-BE49-F238E27FC236}">
                <a16:creationId xmlns:a16="http://schemas.microsoft.com/office/drawing/2014/main" id="{E1AA8C2D-94A1-4095-CE95-7BF1733EBD8E}"/>
              </a:ext>
            </a:extLst>
          </p:cNvPr>
          <p:cNvSpPr txBox="1"/>
          <p:nvPr/>
        </p:nvSpPr>
        <p:spPr>
          <a:xfrm>
            <a:off x="3571876" y="6492875"/>
            <a:ext cx="3807709" cy="307777"/>
          </a:xfrm>
          <a:prstGeom prst="rect">
            <a:avLst/>
          </a:prstGeom>
          <a:noFill/>
        </p:spPr>
        <p:txBody>
          <a:bodyPr wrap="none" rtlCol="0">
            <a:spAutoFit/>
          </a:bodyPr>
          <a:lstStyle/>
          <a:p>
            <a:r>
              <a:rPr lang="fr-FR" sz="1400" b="1" i="1" dirty="0">
                <a:solidFill>
                  <a:srgbClr val="7030A0"/>
                </a:solidFill>
              </a:rPr>
              <a:t>« I  AM HELIOS, ELITE SOLDIER OF THE DIGITAL »</a:t>
            </a:r>
          </a:p>
        </p:txBody>
      </p:sp>
    </p:spTree>
    <p:extLst>
      <p:ext uri="{BB962C8B-B14F-4D97-AF65-F5344CB8AC3E}">
        <p14:creationId xmlns:p14="http://schemas.microsoft.com/office/powerpoint/2010/main" val="3521765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8F4A2-66F3-A8FB-1ECF-22897199C3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6F5098-0798-3AFA-448D-303EEE1D0E57}"/>
              </a:ext>
            </a:extLst>
          </p:cNvPr>
          <p:cNvSpPr>
            <a:spLocks noGrp="1"/>
          </p:cNvSpPr>
          <p:nvPr>
            <p:ph type="title"/>
          </p:nvPr>
        </p:nvSpPr>
        <p:spPr>
          <a:xfrm>
            <a:off x="1109663" y="28572"/>
            <a:ext cx="10577511" cy="897522"/>
          </a:xfrm>
        </p:spPr>
        <p:txBody>
          <a:bodyPr>
            <a:noAutofit/>
          </a:bodyPr>
          <a:lstStyle/>
          <a:p>
            <a:pPr lvl="0">
              <a:lnSpc>
                <a:spcPct val="115000"/>
              </a:lnSpc>
              <a:spcAft>
                <a:spcPts val="800"/>
              </a:spcAft>
            </a:pPr>
            <a:r>
              <a:rPr lang="en-US" sz="4000" b="1" dirty="0">
                <a:solidFill>
                  <a:schemeClr val="accent2">
                    <a:lumMod val="50000"/>
                  </a:schemeClr>
                </a:solidFill>
                <a:latin typeface="+mn-lt"/>
                <a:ea typeface="+mn-ea"/>
                <a:cs typeface="+mn-cs"/>
              </a:rPr>
              <a:t>3.2 –</a:t>
            </a:r>
            <a:r>
              <a:rPr lang="en-US" sz="4000" b="1" cap="all" dirty="0">
                <a:solidFill>
                  <a:schemeClr val="bg2">
                    <a:lumMod val="10000"/>
                  </a:schemeClr>
                </a:solidFill>
                <a:latin typeface="+mn-lt"/>
              </a:rPr>
              <a:t> </a:t>
            </a:r>
            <a:r>
              <a:rPr lang="en-US" sz="4000" b="1" dirty="0">
                <a:solidFill>
                  <a:schemeClr val="accent2">
                    <a:lumMod val="50000"/>
                  </a:schemeClr>
                </a:solidFill>
                <a:latin typeface="+mn-lt"/>
                <a:ea typeface="+mn-ea"/>
                <a:cs typeface="+mn-cs"/>
              </a:rPr>
              <a:t>INDUSTRY 4.0 TECH TRENDS &amp; INNOVATION </a:t>
            </a:r>
            <a:endParaRPr lang="en-FR" sz="4000" b="1" dirty="0">
              <a:solidFill>
                <a:schemeClr val="accent2">
                  <a:lumMod val="50000"/>
                </a:schemeClr>
              </a:solidFill>
              <a:latin typeface="+mn-lt"/>
              <a:ea typeface="+mn-ea"/>
              <a:cs typeface="+mn-cs"/>
            </a:endParaRPr>
          </a:p>
        </p:txBody>
      </p:sp>
      <p:pic>
        <p:nvPicPr>
          <p:cNvPr id="6" name="Picture 5">
            <a:extLst>
              <a:ext uri="{FF2B5EF4-FFF2-40B4-BE49-F238E27FC236}">
                <a16:creationId xmlns:a16="http://schemas.microsoft.com/office/drawing/2014/main" id="{432676FD-ACF3-5989-4E0A-07EF1975698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sp>
        <p:nvSpPr>
          <p:cNvPr id="4" name="TextBox 3">
            <a:extLst>
              <a:ext uri="{FF2B5EF4-FFF2-40B4-BE49-F238E27FC236}">
                <a16:creationId xmlns:a16="http://schemas.microsoft.com/office/drawing/2014/main" id="{1D0D7734-6C58-EEF0-5D7A-539A7A486CA2}"/>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ELITE, SOLDIER OF THE DIGITAL » HELIOS</a:t>
            </a:r>
          </a:p>
        </p:txBody>
      </p:sp>
      <p:graphicFrame>
        <p:nvGraphicFramePr>
          <p:cNvPr id="8" name="Content Placeholder 7">
            <a:extLst>
              <a:ext uri="{FF2B5EF4-FFF2-40B4-BE49-F238E27FC236}">
                <a16:creationId xmlns:a16="http://schemas.microsoft.com/office/drawing/2014/main" id="{BAE64C59-1709-471E-5FBB-9E7F451A2A8C}"/>
              </a:ext>
            </a:extLst>
          </p:cNvPr>
          <p:cNvGraphicFramePr>
            <a:graphicFrameLocks noGrp="1"/>
          </p:cNvGraphicFramePr>
          <p:nvPr>
            <p:ph idx="1"/>
            <p:extLst>
              <p:ext uri="{D42A27DB-BD31-4B8C-83A1-F6EECF244321}">
                <p14:modId xmlns:p14="http://schemas.microsoft.com/office/powerpoint/2010/main" val="2134838028"/>
              </p:ext>
            </p:extLst>
          </p:nvPr>
        </p:nvGraphicFramePr>
        <p:xfrm>
          <a:off x="1" y="929688"/>
          <a:ext cx="12191999" cy="6268827"/>
        </p:xfrm>
        <a:graphic>
          <a:graphicData uri="http://schemas.openxmlformats.org/drawingml/2006/table">
            <a:tbl>
              <a:tblPr firstRow="1" bandRow="1">
                <a:tableStyleId>{5C22544A-7EE6-4342-B048-85BDC9FD1C3A}</a:tableStyleId>
              </a:tblPr>
              <a:tblGrid>
                <a:gridCol w="2371540">
                  <a:extLst>
                    <a:ext uri="{9D8B030D-6E8A-4147-A177-3AD203B41FA5}">
                      <a16:colId xmlns:a16="http://schemas.microsoft.com/office/drawing/2014/main" val="3414222805"/>
                    </a:ext>
                  </a:extLst>
                </a:gridCol>
                <a:gridCol w="3724460">
                  <a:extLst>
                    <a:ext uri="{9D8B030D-6E8A-4147-A177-3AD203B41FA5}">
                      <a16:colId xmlns:a16="http://schemas.microsoft.com/office/drawing/2014/main" val="1696208552"/>
                    </a:ext>
                  </a:extLst>
                </a:gridCol>
                <a:gridCol w="4305299">
                  <a:extLst>
                    <a:ext uri="{9D8B030D-6E8A-4147-A177-3AD203B41FA5}">
                      <a16:colId xmlns:a16="http://schemas.microsoft.com/office/drawing/2014/main" val="1276816542"/>
                    </a:ext>
                  </a:extLst>
                </a:gridCol>
                <a:gridCol w="1790700">
                  <a:extLst>
                    <a:ext uri="{9D8B030D-6E8A-4147-A177-3AD203B41FA5}">
                      <a16:colId xmlns:a16="http://schemas.microsoft.com/office/drawing/2014/main" val="1372864854"/>
                    </a:ext>
                  </a:extLst>
                </a:gridCol>
              </a:tblGrid>
              <a:tr h="401839">
                <a:tc>
                  <a:txBody>
                    <a:bodyPr/>
                    <a:lstStyle/>
                    <a:p>
                      <a:r>
                        <a:rPr lang="fr-FR" dirty="0"/>
                        <a:t>FUNCTIONALITIES</a:t>
                      </a:r>
                    </a:p>
                  </a:txBody>
                  <a:tcPr/>
                </a:tc>
                <a:tc>
                  <a:txBody>
                    <a:bodyPr/>
                    <a:lstStyle/>
                    <a:p>
                      <a:r>
                        <a:rPr lang="fr-FR" dirty="0"/>
                        <a:t>TECHNOLOGIES</a:t>
                      </a:r>
                    </a:p>
                  </a:txBody>
                  <a:tcPr/>
                </a:tc>
                <a:tc>
                  <a:txBody>
                    <a:bodyPr/>
                    <a:lstStyle/>
                    <a:p>
                      <a:r>
                        <a:rPr lang="fr-FR" dirty="0"/>
                        <a:t>TRENDS &amp; INNOVATION</a:t>
                      </a:r>
                    </a:p>
                  </a:txBody>
                  <a:tcPr/>
                </a:tc>
                <a:tc>
                  <a:txBody>
                    <a:bodyPr/>
                    <a:lstStyle/>
                    <a:p>
                      <a:r>
                        <a:rPr lang="fr-FR" dirty="0"/>
                        <a:t>CYBERSECURITY TECHS</a:t>
                      </a:r>
                    </a:p>
                  </a:txBody>
                  <a:tcPr/>
                </a:tc>
                <a:extLst>
                  <a:ext uri="{0D108BD9-81ED-4DB2-BD59-A6C34878D82A}">
                    <a16:rowId xmlns:a16="http://schemas.microsoft.com/office/drawing/2014/main" val="2891934751"/>
                  </a:ext>
                </a:extLst>
              </a:tr>
              <a:tr h="625096">
                <a:tc>
                  <a:txBody>
                    <a:bodyPr/>
                    <a:lstStyle/>
                    <a:p>
                      <a:r>
                        <a:rPr lang="fr-FR" b="1" dirty="0"/>
                        <a:t>AUTONOMUOUS ROBOTICS</a:t>
                      </a:r>
                    </a:p>
                  </a:txBody>
                  <a:tcPr/>
                </a:tc>
                <a:tc>
                  <a:txBody>
                    <a:bodyPr/>
                    <a:lstStyle/>
                    <a:p>
                      <a:r>
                        <a:rPr lang="fr-FR" dirty="0"/>
                        <a:t>AI/ML, </a:t>
                      </a:r>
                      <a:r>
                        <a:rPr lang="fr-FR" dirty="0" err="1"/>
                        <a:t>MiLARS</a:t>
                      </a:r>
                      <a:r>
                        <a:rPr lang="fr-FR" dirty="0"/>
                        <a:t>, Lidar, </a:t>
                      </a:r>
                      <a:r>
                        <a:rPr lang="fr-FR" dirty="0" err="1"/>
                        <a:t>Domotics</a:t>
                      </a:r>
                      <a:endParaRPr lang="fr-FR" dirty="0"/>
                    </a:p>
                  </a:txBody>
                  <a:tcPr/>
                </a:tc>
                <a:tc>
                  <a:txBody>
                    <a:bodyPr/>
                    <a:lstStyle/>
                    <a:p>
                      <a:r>
                        <a:rPr lang="fr-FR" dirty="0"/>
                        <a:t>DIGITAL TWINS</a:t>
                      </a:r>
                    </a:p>
                  </a:txBody>
                  <a:tcPr/>
                </a:tc>
                <a:tc>
                  <a:txBody>
                    <a:bodyPr/>
                    <a:lstStyle/>
                    <a:p>
                      <a:endParaRPr lang="fr-FR" dirty="0"/>
                    </a:p>
                  </a:txBody>
                  <a:tcPr/>
                </a:tc>
                <a:extLst>
                  <a:ext uri="{0D108BD9-81ED-4DB2-BD59-A6C34878D82A}">
                    <a16:rowId xmlns:a16="http://schemas.microsoft.com/office/drawing/2014/main" val="3446518629"/>
                  </a:ext>
                </a:extLst>
              </a:tr>
              <a:tr h="625096">
                <a:tc>
                  <a:txBody>
                    <a:bodyPr/>
                    <a:lstStyle/>
                    <a:p>
                      <a:r>
                        <a:rPr lang="fr-FR" b="1" dirty="0"/>
                        <a:t>SIMULATION</a:t>
                      </a:r>
                    </a:p>
                  </a:txBody>
                  <a:tcPr/>
                </a:tc>
                <a:tc>
                  <a:txBody>
                    <a:bodyPr/>
                    <a:lstStyle/>
                    <a:p>
                      <a:r>
                        <a:rPr lang="fr-FR" dirty="0"/>
                        <a:t>AI/ML, </a:t>
                      </a:r>
                      <a:r>
                        <a:rPr lang="fr-FR" dirty="0" err="1"/>
                        <a:t>Protheus</a:t>
                      </a:r>
                      <a:r>
                        <a:rPr lang="fr-FR" dirty="0"/>
                        <a:t>, GNS3, </a:t>
                      </a:r>
                      <a:r>
                        <a:rPr lang="fr-FR" dirty="0" err="1"/>
                        <a:t>FlexSIM</a:t>
                      </a:r>
                      <a:endParaRPr lang="fr-FR" dirty="0"/>
                    </a:p>
                  </a:txBody>
                  <a:tcPr/>
                </a:tc>
                <a:tc>
                  <a:txBody>
                    <a:bodyPr/>
                    <a:lstStyle/>
                    <a:p>
                      <a:r>
                        <a:rPr lang="fr-FR" dirty="0"/>
                        <a:t>HPC (High Performance </a:t>
                      </a:r>
                      <a:r>
                        <a:rPr lang="fr-FR" dirty="0" err="1"/>
                        <a:t>Computing</a:t>
                      </a:r>
                      <a:r>
                        <a:rPr lang="fr-FR" dirty="0"/>
                        <a:t>)</a:t>
                      </a:r>
                    </a:p>
                  </a:txBody>
                  <a:tcPr/>
                </a:tc>
                <a:tc>
                  <a:txBody>
                    <a:bodyPr/>
                    <a:lstStyle/>
                    <a:p>
                      <a:endParaRPr lang="fr-FR" dirty="0"/>
                    </a:p>
                  </a:txBody>
                  <a:tcPr/>
                </a:tc>
                <a:extLst>
                  <a:ext uri="{0D108BD9-81ED-4DB2-BD59-A6C34878D82A}">
                    <a16:rowId xmlns:a16="http://schemas.microsoft.com/office/drawing/2014/main" val="3170430062"/>
                  </a:ext>
                </a:extLst>
              </a:tr>
              <a:tr h="401839">
                <a:tc>
                  <a:txBody>
                    <a:bodyPr/>
                    <a:lstStyle/>
                    <a:p>
                      <a:r>
                        <a:rPr lang="fr-FR" b="1" dirty="0"/>
                        <a:t>SYSTEM INTEGRATION</a:t>
                      </a:r>
                    </a:p>
                  </a:txBody>
                  <a:tcPr/>
                </a:tc>
                <a:tc>
                  <a:txBody>
                    <a:bodyPr/>
                    <a:lstStyle/>
                    <a:p>
                      <a:r>
                        <a:rPr lang="fr-FR" dirty="0"/>
                        <a:t>ESB, API-FI, LOW/NO-CODE, </a:t>
                      </a:r>
                    </a:p>
                  </a:txBody>
                  <a:tcPr/>
                </a:tc>
                <a:tc>
                  <a:txBody>
                    <a:bodyPr/>
                    <a:lstStyle/>
                    <a:p>
                      <a:r>
                        <a:rPr lang="fr-FR" dirty="0"/>
                        <a:t>IoT Driven </a:t>
                      </a:r>
                      <a:r>
                        <a:rPr lang="fr-FR" dirty="0" err="1"/>
                        <a:t>Technology</a:t>
                      </a:r>
                      <a:endParaRPr lang="fr-FR" dirty="0"/>
                    </a:p>
                  </a:txBody>
                  <a:tcPr/>
                </a:tc>
                <a:tc>
                  <a:txBody>
                    <a:bodyPr/>
                    <a:lstStyle/>
                    <a:p>
                      <a:endParaRPr lang="fr-FR" dirty="0"/>
                    </a:p>
                  </a:txBody>
                  <a:tcPr/>
                </a:tc>
                <a:extLst>
                  <a:ext uri="{0D108BD9-81ED-4DB2-BD59-A6C34878D82A}">
                    <a16:rowId xmlns:a16="http://schemas.microsoft.com/office/drawing/2014/main" val="942075388"/>
                  </a:ext>
                </a:extLst>
              </a:tr>
              <a:tr h="597734">
                <a:tc>
                  <a:txBody>
                    <a:bodyPr/>
                    <a:lstStyle/>
                    <a:p>
                      <a:r>
                        <a:rPr lang="fr-FR" b="1" dirty="0"/>
                        <a:t>INTERNET OF THINGS</a:t>
                      </a:r>
                    </a:p>
                  </a:txBody>
                  <a:tcPr/>
                </a:tc>
                <a:tc>
                  <a:txBody>
                    <a:bodyPr/>
                    <a:lstStyle/>
                    <a:p>
                      <a:r>
                        <a:rPr lang="fr-FR" dirty="0"/>
                        <a:t>       </a:t>
                      </a:r>
                      <a:r>
                        <a:rPr lang="fr-FR" dirty="0" err="1"/>
                        <a:t>IIoT</a:t>
                      </a:r>
                      <a:r>
                        <a:rPr lang="fr-FR" dirty="0"/>
                        <a:t>,   IPv6 , 6LowPan,              5G, </a:t>
                      </a:r>
                    </a:p>
                  </a:txBody>
                  <a:tcPr/>
                </a:tc>
                <a:tc>
                  <a:txBody>
                    <a:bodyPr/>
                    <a:lstStyle/>
                    <a:p>
                      <a:r>
                        <a:rPr lang="fr-FR" dirty="0" err="1"/>
                        <a:t>AIoT</a:t>
                      </a:r>
                      <a:r>
                        <a:rPr lang="fr-FR" dirty="0"/>
                        <a:t> (Healthcare, Agriculture, ...) , </a:t>
                      </a:r>
                      <a:r>
                        <a:rPr lang="fr-FR" dirty="0" err="1"/>
                        <a:t>LowerOne</a:t>
                      </a:r>
                      <a:r>
                        <a:rPr lang="fr-FR" dirty="0"/>
                        <a:t>, </a:t>
                      </a:r>
                      <a:r>
                        <a:rPr lang="fr-FR" dirty="0" err="1"/>
                        <a:t>Opentrend</a:t>
                      </a:r>
                      <a:r>
                        <a:rPr lang="fr-FR" dirty="0"/>
                        <a:t>, </a:t>
                      </a:r>
                    </a:p>
                  </a:txBody>
                  <a:tcPr/>
                </a:tc>
                <a:tc>
                  <a:txBody>
                    <a:bodyPr/>
                    <a:lstStyle/>
                    <a:p>
                      <a:endParaRPr lang="fr-FR" dirty="0"/>
                    </a:p>
                  </a:txBody>
                  <a:tcPr/>
                </a:tc>
                <a:extLst>
                  <a:ext uri="{0D108BD9-81ED-4DB2-BD59-A6C34878D82A}">
                    <a16:rowId xmlns:a16="http://schemas.microsoft.com/office/drawing/2014/main" val="2108097152"/>
                  </a:ext>
                </a:extLst>
              </a:tr>
              <a:tr h="401839">
                <a:tc>
                  <a:txBody>
                    <a:bodyPr/>
                    <a:lstStyle/>
                    <a:p>
                      <a:r>
                        <a:rPr lang="fr-FR" b="1" dirty="0"/>
                        <a:t>CYBERSECURITY</a:t>
                      </a:r>
                    </a:p>
                  </a:txBody>
                  <a:tcPr/>
                </a:tc>
                <a:tc>
                  <a:txBody>
                    <a:bodyPr/>
                    <a:lstStyle/>
                    <a:p>
                      <a:r>
                        <a:rPr lang="fr-FR" dirty="0"/>
                        <a:t>HRM, </a:t>
                      </a:r>
                      <a:r>
                        <a:rPr lang="fr-FR" dirty="0" err="1"/>
                        <a:t>Resilience</a:t>
                      </a:r>
                      <a:r>
                        <a:rPr lang="fr-FR" dirty="0"/>
                        <a:t>, SOC, ZTNA, </a:t>
                      </a:r>
                    </a:p>
                  </a:txBody>
                  <a:tcPr/>
                </a:tc>
                <a:tc>
                  <a:txBody>
                    <a:bodyPr/>
                    <a:lstStyle/>
                    <a:p>
                      <a:r>
                        <a:rPr lang="fr-FR" dirty="0"/>
                        <a:t>Quantum Security, Agent IA, </a:t>
                      </a:r>
                    </a:p>
                  </a:txBody>
                  <a:tcPr/>
                </a:tc>
                <a:tc>
                  <a:txBody>
                    <a:bodyPr/>
                    <a:lstStyle/>
                    <a:p>
                      <a:endParaRPr lang="fr-FR" dirty="0"/>
                    </a:p>
                  </a:txBody>
                  <a:tcPr/>
                </a:tc>
                <a:extLst>
                  <a:ext uri="{0D108BD9-81ED-4DB2-BD59-A6C34878D82A}">
                    <a16:rowId xmlns:a16="http://schemas.microsoft.com/office/drawing/2014/main" val="983315876"/>
                  </a:ext>
                </a:extLst>
              </a:tr>
              <a:tr h="597734">
                <a:tc>
                  <a:txBody>
                    <a:bodyPr/>
                    <a:lstStyle/>
                    <a:p>
                      <a:r>
                        <a:rPr lang="fr-FR" b="1" dirty="0"/>
                        <a:t>CLOUD COMPUTING</a:t>
                      </a:r>
                    </a:p>
                  </a:txBody>
                  <a:tcPr/>
                </a:tc>
                <a:tc>
                  <a:txBody>
                    <a:bodyPr/>
                    <a:lstStyle/>
                    <a:p>
                      <a:r>
                        <a:rPr lang="fr-FR" dirty="0" err="1"/>
                        <a:t>Hybrid</a:t>
                      </a:r>
                      <a:r>
                        <a:rPr lang="fr-FR" dirty="0"/>
                        <a:t> and </a:t>
                      </a:r>
                      <a:r>
                        <a:rPr lang="fr-FR" dirty="0" err="1"/>
                        <a:t>multi-Cloud</a:t>
                      </a:r>
                      <a:r>
                        <a:rPr lang="fr-FR" dirty="0"/>
                        <a:t> </a:t>
                      </a:r>
                      <a:r>
                        <a:rPr lang="fr-FR" dirty="0" err="1"/>
                        <a:t>Computing</a:t>
                      </a:r>
                      <a:endParaRPr lang="fr-FR" dirty="0"/>
                    </a:p>
                  </a:txBody>
                  <a:tcPr/>
                </a:tc>
                <a:tc>
                  <a:txBody>
                    <a:bodyPr/>
                    <a:lstStyle/>
                    <a:p>
                      <a:r>
                        <a:rPr lang="fr-FR" dirty="0"/>
                        <a:t>SEVERLESS COMPUTING (FaaS)</a:t>
                      </a:r>
                    </a:p>
                  </a:txBody>
                  <a:tcPr/>
                </a:tc>
                <a:tc>
                  <a:txBody>
                    <a:bodyPr/>
                    <a:lstStyle/>
                    <a:p>
                      <a:endParaRPr lang="fr-FR" dirty="0"/>
                    </a:p>
                  </a:txBody>
                  <a:tcPr/>
                </a:tc>
                <a:extLst>
                  <a:ext uri="{0D108BD9-81ED-4DB2-BD59-A6C34878D82A}">
                    <a16:rowId xmlns:a16="http://schemas.microsoft.com/office/drawing/2014/main" val="1393388064"/>
                  </a:ext>
                </a:extLst>
              </a:tr>
              <a:tr h="625096">
                <a:tc>
                  <a:txBody>
                    <a:bodyPr/>
                    <a:lstStyle/>
                    <a:p>
                      <a:r>
                        <a:rPr lang="fr-FR" b="1" dirty="0"/>
                        <a:t>ADDITIVE MANUFACTURING</a:t>
                      </a:r>
                    </a:p>
                  </a:txBody>
                  <a:tcPr/>
                </a:tc>
                <a:tc>
                  <a:txBody>
                    <a:bodyPr/>
                    <a:lstStyle/>
                    <a:p>
                      <a:r>
                        <a:rPr lang="fr-FR" dirty="0"/>
                        <a:t>3D-PRINTING, Advanced Automation, </a:t>
                      </a:r>
                    </a:p>
                  </a:txBody>
                  <a:tcPr/>
                </a:tc>
                <a:tc>
                  <a:txBody>
                    <a:bodyPr/>
                    <a:lstStyle/>
                    <a:p>
                      <a:r>
                        <a:rPr lang="fr-FR" dirty="0"/>
                        <a:t>Multi-</a:t>
                      </a:r>
                      <a:r>
                        <a:rPr lang="fr-FR" dirty="0" err="1"/>
                        <a:t>Material</a:t>
                      </a:r>
                      <a:r>
                        <a:rPr lang="fr-FR" dirty="0"/>
                        <a:t> Printing, </a:t>
                      </a:r>
                    </a:p>
                  </a:txBody>
                  <a:tcPr/>
                </a:tc>
                <a:tc>
                  <a:txBody>
                    <a:bodyPr/>
                    <a:lstStyle/>
                    <a:p>
                      <a:endParaRPr lang="fr-FR" dirty="0"/>
                    </a:p>
                  </a:txBody>
                  <a:tcPr/>
                </a:tc>
                <a:extLst>
                  <a:ext uri="{0D108BD9-81ED-4DB2-BD59-A6C34878D82A}">
                    <a16:rowId xmlns:a16="http://schemas.microsoft.com/office/drawing/2014/main" val="207508290"/>
                  </a:ext>
                </a:extLst>
              </a:tr>
              <a:tr h="625096">
                <a:tc>
                  <a:txBody>
                    <a:bodyPr/>
                    <a:lstStyle/>
                    <a:p>
                      <a:r>
                        <a:rPr lang="fr-FR" b="1" dirty="0"/>
                        <a:t>AUGMENTED REALITY</a:t>
                      </a:r>
                    </a:p>
                  </a:txBody>
                  <a:tcPr/>
                </a:tc>
                <a:tc>
                  <a:txBody>
                    <a:bodyPr/>
                    <a:lstStyle/>
                    <a:p>
                      <a:r>
                        <a:rPr lang="fr-FR" dirty="0" err="1"/>
                        <a:t>WebAR</a:t>
                      </a:r>
                      <a:r>
                        <a:rPr lang="fr-FR" dirty="0"/>
                        <a:t>, Spatial </a:t>
                      </a:r>
                      <a:r>
                        <a:rPr lang="fr-FR" dirty="0" err="1"/>
                        <a:t>Computing</a:t>
                      </a:r>
                      <a:r>
                        <a:rPr lang="fr-FR" dirty="0"/>
                        <a:t> &amp; Mapping</a:t>
                      </a:r>
                    </a:p>
                  </a:txBody>
                  <a:tcPr/>
                </a:tc>
                <a:tc>
                  <a:txBody>
                    <a:bodyPr/>
                    <a:lstStyle/>
                    <a:p>
                      <a:r>
                        <a:rPr lang="fr-FR" dirty="0" err="1"/>
                        <a:t>MetaVers</a:t>
                      </a:r>
                      <a:r>
                        <a:rPr lang="fr-FR" dirty="0"/>
                        <a:t>, </a:t>
                      </a:r>
                    </a:p>
                  </a:txBody>
                  <a:tcPr/>
                </a:tc>
                <a:tc>
                  <a:txBody>
                    <a:bodyPr/>
                    <a:lstStyle/>
                    <a:p>
                      <a:endParaRPr lang="fr-FR" dirty="0"/>
                    </a:p>
                  </a:txBody>
                  <a:tcPr/>
                </a:tc>
                <a:extLst>
                  <a:ext uri="{0D108BD9-81ED-4DB2-BD59-A6C34878D82A}">
                    <a16:rowId xmlns:a16="http://schemas.microsoft.com/office/drawing/2014/main" val="2949108210"/>
                  </a:ext>
                </a:extLst>
              </a:tr>
              <a:tr h="401839">
                <a:tc>
                  <a:txBody>
                    <a:bodyPr/>
                    <a:lstStyle/>
                    <a:p>
                      <a:r>
                        <a:rPr lang="fr-FR" b="1" dirty="0"/>
                        <a:t>BIG DATA</a:t>
                      </a:r>
                    </a:p>
                  </a:txBody>
                  <a:tcPr/>
                </a:tc>
                <a:tc>
                  <a:txBody>
                    <a:bodyPr/>
                    <a:lstStyle/>
                    <a:p>
                      <a:r>
                        <a:rPr lang="fr-FR" dirty="0"/>
                        <a:t>HPC, DISTRIBUTED DATA, No-SQL DB, </a:t>
                      </a:r>
                    </a:p>
                  </a:txBody>
                  <a:tcPr/>
                </a:tc>
                <a:tc>
                  <a:txBody>
                    <a:bodyPr/>
                    <a:lstStyle/>
                    <a:p>
                      <a:r>
                        <a:rPr lang="fr-FR" dirty="0"/>
                        <a:t>Edge </a:t>
                      </a:r>
                      <a:r>
                        <a:rPr lang="fr-FR" dirty="0" err="1"/>
                        <a:t>Computing</a:t>
                      </a:r>
                      <a:r>
                        <a:rPr lang="fr-FR" dirty="0"/>
                        <a:t>, </a:t>
                      </a:r>
                      <a:r>
                        <a:rPr lang="fr-FR" dirty="0" err="1"/>
                        <a:t>DaaS</a:t>
                      </a:r>
                      <a:r>
                        <a:rPr lang="fr-FR" dirty="0"/>
                        <a:t>,.HDFS,HIVE, </a:t>
                      </a:r>
                    </a:p>
                  </a:txBody>
                  <a:tcPr/>
                </a:tc>
                <a:tc>
                  <a:txBody>
                    <a:bodyPr/>
                    <a:lstStyle/>
                    <a:p>
                      <a:endParaRPr lang="fr-FR" dirty="0"/>
                    </a:p>
                  </a:txBody>
                  <a:tcPr/>
                </a:tc>
                <a:extLst>
                  <a:ext uri="{0D108BD9-81ED-4DB2-BD59-A6C34878D82A}">
                    <a16:rowId xmlns:a16="http://schemas.microsoft.com/office/drawing/2014/main" val="1707321749"/>
                  </a:ext>
                </a:extLst>
              </a:tr>
              <a:tr h="625096">
                <a:tc>
                  <a:txBody>
                    <a:bodyPr/>
                    <a:lstStyle/>
                    <a:p>
                      <a:r>
                        <a:rPr lang="fr-FR" b="1" dirty="0"/>
                        <a:t>EDGE COMPUTING</a:t>
                      </a:r>
                    </a:p>
                  </a:txBody>
                  <a:tcPr/>
                </a:tc>
                <a:tc>
                  <a:txBody>
                    <a:bodyPr/>
                    <a:lstStyle/>
                    <a:p>
                      <a:r>
                        <a:rPr lang="fr-FR" dirty="0"/>
                        <a:t>CONTENEURIZATION, VIRTUALIZATION, ...</a:t>
                      </a:r>
                    </a:p>
                  </a:txBody>
                  <a:tcPr/>
                </a:tc>
                <a:tc>
                  <a:txBody>
                    <a:bodyPr/>
                    <a:lstStyle/>
                    <a:p>
                      <a:r>
                        <a:rPr lang="fr-FR" dirty="0"/>
                        <a:t>EDGE AI, ETL, ELTN, </a:t>
                      </a:r>
                    </a:p>
                  </a:txBody>
                  <a:tcPr/>
                </a:tc>
                <a:tc>
                  <a:txBody>
                    <a:bodyPr/>
                    <a:lstStyle/>
                    <a:p>
                      <a:endParaRPr lang="fr-FR" dirty="0"/>
                    </a:p>
                  </a:txBody>
                  <a:tcPr/>
                </a:tc>
                <a:extLst>
                  <a:ext uri="{0D108BD9-81ED-4DB2-BD59-A6C34878D82A}">
                    <a16:rowId xmlns:a16="http://schemas.microsoft.com/office/drawing/2014/main" val="3053667533"/>
                  </a:ext>
                </a:extLst>
              </a:tr>
            </a:tbl>
          </a:graphicData>
        </a:graphic>
      </p:graphicFrame>
    </p:spTree>
    <p:extLst>
      <p:ext uri="{BB962C8B-B14F-4D97-AF65-F5344CB8AC3E}">
        <p14:creationId xmlns:p14="http://schemas.microsoft.com/office/powerpoint/2010/main" val="7653400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00F1D-55A6-F65E-C633-7D040519B72C}"/>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FCA9D179-D498-F25B-C6BA-AB0181B9FFB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051"/>
            <a:ext cx="1109663" cy="897522"/>
          </a:xfrm>
          <a:prstGeom prst="rect">
            <a:avLst/>
          </a:prstGeom>
          <a:noFill/>
        </p:spPr>
      </p:pic>
      <p:sp>
        <p:nvSpPr>
          <p:cNvPr id="4" name="TextBox 3">
            <a:extLst>
              <a:ext uri="{FF2B5EF4-FFF2-40B4-BE49-F238E27FC236}">
                <a16:creationId xmlns:a16="http://schemas.microsoft.com/office/drawing/2014/main" id="{39954285-3456-F8D3-BEA5-DF03380CCF08}"/>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HELIOS ELITE, SOLDIER OF THE DIGITAL »</a:t>
            </a:r>
          </a:p>
        </p:txBody>
      </p:sp>
      <p:sp>
        <p:nvSpPr>
          <p:cNvPr id="11" name="Title 1">
            <a:extLst>
              <a:ext uri="{FF2B5EF4-FFF2-40B4-BE49-F238E27FC236}">
                <a16:creationId xmlns:a16="http://schemas.microsoft.com/office/drawing/2014/main" id="{81067D97-8620-6639-2BFF-69FAE64D5DAB}"/>
              </a:ext>
            </a:extLst>
          </p:cNvPr>
          <p:cNvSpPr>
            <a:spLocks noGrp="1"/>
          </p:cNvSpPr>
          <p:nvPr>
            <p:ph type="title"/>
          </p:nvPr>
        </p:nvSpPr>
        <p:spPr>
          <a:xfrm>
            <a:off x="970385" y="137777"/>
            <a:ext cx="10818392" cy="886301"/>
          </a:xfrm>
        </p:spPr>
        <p:txBody>
          <a:bodyPr>
            <a:normAutofit/>
          </a:bodyPr>
          <a:lstStyle/>
          <a:p>
            <a:pPr algn="ctr"/>
            <a:r>
              <a:rPr lang="fr-FR" b="1" cap="all" dirty="0">
                <a:solidFill>
                  <a:schemeClr val="accent2">
                    <a:lumMod val="50000"/>
                  </a:schemeClr>
                </a:solidFill>
              </a:rPr>
              <a:t> </a:t>
            </a:r>
            <a:r>
              <a:rPr lang="fr-FR" sz="3600" b="1" cap="all" dirty="0">
                <a:solidFill>
                  <a:schemeClr val="bg2">
                    <a:lumMod val="10000"/>
                  </a:schemeClr>
                </a:solidFill>
                <a:latin typeface="+mn-lt"/>
              </a:rPr>
              <a:t>3.2.1</a:t>
            </a:r>
            <a:r>
              <a:rPr lang="fr-FR" b="1" cap="all" dirty="0">
                <a:solidFill>
                  <a:schemeClr val="accent2">
                    <a:lumMod val="50000"/>
                  </a:schemeClr>
                </a:solidFill>
              </a:rPr>
              <a:t> </a:t>
            </a:r>
            <a:r>
              <a:rPr lang="en-US" sz="3600" b="1" cap="all" dirty="0">
                <a:solidFill>
                  <a:schemeClr val="bg2">
                    <a:lumMod val="10000"/>
                  </a:schemeClr>
                </a:solidFill>
                <a:latin typeface="+mn-lt"/>
              </a:rPr>
              <a:t>KEY TAKE AWAYS</a:t>
            </a:r>
            <a:endParaRPr lang="fr-FR" sz="3600" b="1" cap="all" dirty="0">
              <a:solidFill>
                <a:schemeClr val="bg2">
                  <a:lumMod val="10000"/>
                </a:schemeClr>
              </a:solidFill>
              <a:latin typeface="+mn-lt"/>
            </a:endParaRPr>
          </a:p>
        </p:txBody>
      </p:sp>
      <p:sp>
        <p:nvSpPr>
          <p:cNvPr id="12" name="Content Placeholder 2">
            <a:extLst>
              <a:ext uri="{FF2B5EF4-FFF2-40B4-BE49-F238E27FC236}">
                <a16:creationId xmlns:a16="http://schemas.microsoft.com/office/drawing/2014/main" id="{2FDB27A4-CAFE-31F4-5A2F-CE9AB669BF00}"/>
              </a:ext>
            </a:extLst>
          </p:cNvPr>
          <p:cNvSpPr>
            <a:spLocks noGrp="1"/>
          </p:cNvSpPr>
          <p:nvPr>
            <p:ph idx="1"/>
          </p:nvPr>
        </p:nvSpPr>
        <p:spPr>
          <a:xfrm>
            <a:off x="403224" y="1024078"/>
            <a:ext cx="11536985" cy="5503598"/>
          </a:xfrm>
        </p:spPr>
        <p:txBody>
          <a:bodyPr>
            <a:normAutofit/>
          </a:bodyPr>
          <a:lstStyle/>
          <a:p>
            <a:pPr lvl="0"/>
            <a:r>
              <a:rPr lang="en-FR" b="1" i="1" kern="100" cap="all" dirty="0">
                <a:solidFill>
                  <a:schemeClr val="accent1"/>
                </a:solidFill>
                <a:latin typeface="Calibri" panose="020F0502020204030204" pitchFamily="34" charset="0"/>
                <a:cs typeface="Times New Roman" panose="02020603050405020304" pitchFamily="18" charset="0"/>
              </a:rPr>
              <a:t>increased automation, improved data analytics, and enhanced production efficiency.</a:t>
            </a:r>
          </a:p>
          <a:p>
            <a:pPr lvl="0"/>
            <a:r>
              <a:rPr lang="en-FR" b="1" i="1" kern="100" cap="all" dirty="0">
                <a:solidFill>
                  <a:schemeClr val="accent1"/>
                </a:solidFill>
                <a:latin typeface="Calibri" panose="020F0502020204030204" pitchFamily="34" charset="0"/>
                <a:cs typeface="Times New Roman" panose="02020603050405020304" pitchFamily="18" charset="0"/>
              </a:rPr>
              <a:t>high implementation costs, </a:t>
            </a:r>
          </a:p>
          <a:p>
            <a:pPr lvl="0"/>
            <a:r>
              <a:rPr lang="en-FR" b="1" i="1" kern="100" cap="all" dirty="0">
                <a:solidFill>
                  <a:schemeClr val="accent1"/>
                </a:solidFill>
                <a:latin typeface="Calibri" panose="020F0502020204030204" pitchFamily="34" charset="0"/>
                <a:cs typeface="Times New Roman" panose="02020603050405020304" pitchFamily="18" charset="0"/>
              </a:rPr>
              <a:t>potential job displacement.</a:t>
            </a:r>
          </a:p>
          <a:p>
            <a:pPr lvl="0"/>
            <a:r>
              <a:rPr lang="en-FR" b="1" i="1" kern="100" cap="all" dirty="0">
                <a:solidFill>
                  <a:schemeClr val="accent1"/>
                </a:solidFill>
                <a:latin typeface="Calibri" panose="020F0502020204030204" pitchFamily="34" charset="0"/>
                <a:cs typeface="Times New Roman" panose="02020603050405020304" pitchFamily="18" charset="0"/>
              </a:rPr>
              <a:t>benefits and drawbacks UNDERSTANDING  is essential for successful adoption and integration of Industry 4.0 technologies.</a:t>
            </a:r>
          </a:p>
          <a:p>
            <a:r>
              <a:rPr lang="en-FR" b="1" i="1" kern="100" cap="all" dirty="0">
                <a:solidFill>
                  <a:schemeClr val="accent1"/>
                </a:solidFill>
                <a:latin typeface="Calibri" panose="020F0502020204030204" pitchFamily="34" charset="0"/>
                <a:cs typeface="Times New Roman" panose="02020603050405020304" pitchFamily="18" charset="0"/>
              </a:rPr>
              <a:t> rapid adaptATION OF  operations to market changes. </a:t>
            </a:r>
          </a:p>
          <a:p>
            <a:r>
              <a:rPr lang="en-FR" b="1" i="1" kern="100" cap="all" dirty="0">
                <a:solidFill>
                  <a:schemeClr val="accent1"/>
                </a:solidFill>
                <a:latin typeface="Calibri" panose="020F0502020204030204" pitchFamily="34" charset="0"/>
                <a:cs typeface="Times New Roman" panose="02020603050405020304" pitchFamily="18" charset="0"/>
              </a:rPr>
              <a:t>cybersecurity : remains a major concern and is one of the largest challenges.</a:t>
            </a:r>
          </a:p>
          <a:p>
            <a:endParaRPr lang="en-FR" b="1" i="1" kern="100" cap="all" dirty="0">
              <a:solidFill>
                <a:schemeClr val="accent1"/>
              </a:solidFill>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494364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4BF2B-943E-DCD0-2CCC-318D440704D4}"/>
              </a:ext>
            </a:extLst>
          </p:cNvPr>
          <p:cNvSpPr>
            <a:spLocks noGrp="1"/>
          </p:cNvSpPr>
          <p:nvPr>
            <p:ph type="title"/>
          </p:nvPr>
        </p:nvSpPr>
        <p:spPr>
          <a:xfrm>
            <a:off x="2171699" y="215900"/>
            <a:ext cx="8875711" cy="914400"/>
          </a:xfrm>
        </p:spPr>
        <p:txBody>
          <a:bodyPr>
            <a:normAutofit/>
          </a:bodyPr>
          <a:lstStyle/>
          <a:p>
            <a:pPr algn="ctr"/>
            <a:r>
              <a:rPr lang="fr-FR" sz="6000" b="1" u="sng" dirty="0">
                <a:solidFill>
                  <a:schemeClr val="accent2">
                    <a:lumMod val="50000"/>
                  </a:schemeClr>
                </a:solidFill>
                <a:latin typeface="+mn-lt"/>
                <a:ea typeface="+mn-ea"/>
                <a:cs typeface="+mn-cs"/>
              </a:rPr>
              <a:t>CONCLUSION</a:t>
            </a:r>
          </a:p>
        </p:txBody>
      </p:sp>
      <p:sp>
        <p:nvSpPr>
          <p:cNvPr id="3" name="Content Placeholder 2">
            <a:extLst>
              <a:ext uri="{FF2B5EF4-FFF2-40B4-BE49-F238E27FC236}">
                <a16:creationId xmlns:a16="http://schemas.microsoft.com/office/drawing/2014/main" id="{CD7CFF32-4966-E5EA-2BFD-E73BAA570A13}"/>
              </a:ext>
            </a:extLst>
          </p:cNvPr>
          <p:cNvSpPr>
            <a:spLocks noGrp="1"/>
          </p:cNvSpPr>
          <p:nvPr>
            <p:ph idx="1"/>
          </p:nvPr>
        </p:nvSpPr>
        <p:spPr>
          <a:xfrm>
            <a:off x="205272" y="1024079"/>
            <a:ext cx="11986727" cy="5503598"/>
          </a:xfrm>
        </p:spPr>
        <p:txBody>
          <a:bodyPr>
            <a:normAutofit lnSpcReduction="10000"/>
          </a:bodyPr>
          <a:lstStyle/>
          <a:p>
            <a:pPr marL="0" indent="0">
              <a:buNone/>
            </a:pPr>
            <a:endParaRPr lang="fr-FR" sz="2200" cap="all" dirty="0">
              <a:latin typeface="+mj-lt"/>
            </a:endParaRPr>
          </a:p>
          <a:p>
            <a:pPr marL="0" indent="0" algn="just">
              <a:lnSpc>
                <a:spcPct val="200000"/>
              </a:lnSpc>
              <a:buNone/>
            </a:pPr>
            <a:r>
              <a:rPr lang="fr-FR" sz="2200" b="1" cap="all" dirty="0" err="1">
                <a:solidFill>
                  <a:schemeClr val="accent1">
                    <a:lumMod val="50000"/>
                  </a:schemeClr>
                </a:solidFill>
              </a:rPr>
              <a:t>With</a:t>
            </a:r>
            <a:r>
              <a:rPr lang="fr-FR" sz="2200" b="1" cap="all" dirty="0">
                <a:solidFill>
                  <a:schemeClr val="accent1">
                    <a:lumMod val="50000"/>
                  </a:schemeClr>
                </a:solidFill>
              </a:rPr>
              <a:t> the of ai, </a:t>
            </a:r>
            <a:r>
              <a:rPr lang="fr-FR" sz="2200" b="1" cap="all" dirty="0" err="1">
                <a:solidFill>
                  <a:schemeClr val="accent1">
                    <a:lumMod val="50000"/>
                  </a:schemeClr>
                </a:solidFill>
              </a:rPr>
              <a:t>we</a:t>
            </a:r>
            <a:r>
              <a:rPr lang="fr-FR" sz="2200" b="1" cap="all" dirty="0">
                <a:solidFill>
                  <a:schemeClr val="accent1">
                    <a:lumMod val="50000"/>
                  </a:schemeClr>
                </a:solidFill>
              </a:rPr>
              <a:t> </a:t>
            </a:r>
            <a:r>
              <a:rPr lang="fr-FR" sz="2200" b="1" cap="all" dirty="0" err="1">
                <a:solidFill>
                  <a:schemeClr val="accent1">
                    <a:lumMod val="50000"/>
                  </a:schemeClr>
                </a:solidFill>
              </a:rPr>
              <a:t>definitely</a:t>
            </a:r>
            <a:r>
              <a:rPr lang="fr-FR" sz="2200" b="1" cap="all" dirty="0">
                <a:solidFill>
                  <a:schemeClr val="accent1">
                    <a:lumMod val="50000"/>
                  </a:schemeClr>
                </a:solidFill>
              </a:rPr>
              <a:t> move </a:t>
            </a:r>
            <a:r>
              <a:rPr lang="fr-FR" sz="2200" b="1" cap="all" dirty="0" err="1">
                <a:solidFill>
                  <a:schemeClr val="accent1">
                    <a:lumMod val="50000"/>
                  </a:schemeClr>
                </a:solidFill>
              </a:rPr>
              <a:t>from</a:t>
            </a:r>
            <a:r>
              <a:rPr lang="fr-FR" sz="2200" b="1" cap="all" dirty="0">
                <a:solidFill>
                  <a:schemeClr val="accent1">
                    <a:lumMod val="50000"/>
                  </a:schemeClr>
                </a:solidFill>
              </a:rPr>
              <a:t> </a:t>
            </a:r>
            <a:r>
              <a:rPr lang="fr-FR" sz="2200" b="1" cap="all" dirty="0" err="1">
                <a:solidFill>
                  <a:schemeClr val="accent1">
                    <a:lumMod val="50000"/>
                  </a:schemeClr>
                </a:solidFill>
              </a:rPr>
              <a:t>industry</a:t>
            </a:r>
            <a:r>
              <a:rPr lang="fr-FR" sz="2200" b="1" cap="all" dirty="0">
                <a:solidFill>
                  <a:schemeClr val="accent1">
                    <a:lumMod val="50000"/>
                  </a:schemeClr>
                </a:solidFill>
              </a:rPr>
              <a:t> 4.0 to the 5.0 version </a:t>
            </a:r>
            <a:r>
              <a:rPr lang="fr-FR" sz="2200" b="1" cap="all" dirty="0" err="1">
                <a:solidFill>
                  <a:schemeClr val="accent1">
                    <a:lumMod val="50000"/>
                  </a:schemeClr>
                </a:solidFill>
              </a:rPr>
              <a:t>comprising</a:t>
            </a:r>
            <a:r>
              <a:rPr lang="fr-FR" sz="2200" b="1" cap="all" dirty="0">
                <a:solidFill>
                  <a:schemeClr val="accent1">
                    <a:lumMod val="50000"/>
                  </a:schemeClr>
                </a:solidFill>
              </a:rPr>
              <a:t> the venue of the </a:t>
            </a:r>
            <a:r>
              <a:rPr lang="fr-FR" sz="2200" b="1" cap="all" dirty="0" err="1">
                <a:solidFill>
                  <a:schemeClr val="accent1">
                    <a:lumMod val="50000"/>
                  </a:schemeClr>
                </a:solidFill>
              </a:rPr>
              <a:t>human</a:t>
            </a:r>
            <a:r>
              <a:rPr lang="fr-FR" sz="2200" b="1" cap="all" dirty="0">
                <a:solidFill>
                  <a:schemeClr val="accent1">
                    <a:lumMod val="50000"/>
                  </a:schemeClr>
                </a:solidFill>
              </a:rPr>
              <a:t> control </a:t>
            </a:r>
            <a:r>
              <a:rPr lang="fr-FR" sz="2200" b="1" cap="all" dirty="0" err="1">
                <a:solidFill>
                  <a:schemeClr val="accent1">
                    <a:lumMod val="50000"/>
                  </a:schemeClr>
                </a:solidFill>
              </a:rPr>
              <a:t>under</a:t>
            </a:r>
            <a:r>
              <a:rPr lang="fr-FR" sz="2200" b="1" cap="all" dirty="0">
                <a:solidFill>
                  <a:schemeClr val="accent1">
                    <a:lumMod val="50000"/>
                  </a:schemeClr>
                </a:solidFill>
              </a:rPr>
              <a:t> techs and </a:t>
            </a:r>
            <a:r>
              <a:rPr lang="fr-FR" sz="2200" b="1" cap="all" dirty="0" err="1">
                <a:solidFill>
                  <a:schemeClr val="accent1">
                    <a:lumMod val="50000"/>
                  </a:schemeClr>
                </a:solidFill>
              </a:rPr>
              <a:t>opening</a:t>
            </a:r>
            <a:r>
              <a:rPr lang="fr-FR" sz="2200" b="1" cap="all" dirty="0">
                <a:solidFill>
                  <a:schemeClr val="accent1">
                    <a:lumMod val="50000"/>
                  </a:schemeClr>
                </a:solidFill>
              </a:rPr>
              <a:t> a </a:t>
            </a:r>
            <a:r>
              <a:rPr lang="fr-FR" sz="2200" b="1" cap="all" dirty="0" err="1">
                <a:solidFill>
                  <a:schemeClr val="accent1">
                    <a:lumMod val="50000"/>
                  </a:schemeClr>
                </a:solidFill>
              </a:rPr>
              <a:t>bright</a:t>
            </a:r>
            <a:r>
              <a:rPr lang="fr-FR" sz="2200" b="1" cap="all" dirty="0">
                <a:solidFill>
                  <a:schemeClr val="accent1">
                    <a:lumMod val="50000"/>
                  </a:schemeClr>
                </a:solidFill>
              </a:rPr>
              <a:t> future to the </a:t>
            </a:r>
            <a:r>
              <a:rPr lang="fr-FR" sz="2200" b="1" cap="all" dirty="0" err="1">
                <a:solidFill>
                  <a:schemeClr val="accent1">
                    <a:lumMod val="50000"/>
                  </a:schemeClr>
                </a:solidFill>
              </a:rPr>
              <a:t>mixure</a:t>
            </a:r>
            <a:r>
              <a:rPr lang="fr-FR" sz="2200" b="1" cap="all" dirty="0">
                <a:solidFill>
                  <a:schemeClr val="accent1">
                    <a:lumMod val="50000"/>
                  </a:schemeClr>
                </a:solidFill>
              </a:rPr>
              <a:t> </a:t>
            </a:r>
            <a:r>
              <a:rPr lang="fr-FR" sz="2200" b="1" cap="all" dirty="0" err="1">
                <a:solidFill>
                  <a:schemeClr val="accent1">
                    <a:lumMod val="50000"/>
                  </a:schemeClr>
                </a:solidFill>
              </a:rPr>
              <a:t>between</a:t>
            </a:r>
            <a:r>
              <a:rPr lang="fr-FR" sz="2200" b="1" cap="all" dirty="0">
                <a:solidFill>
                  <a:schemeClr val="accent1">
                    <a:lumMod val="50000"/>
                  </a:schemeClr>
                </a:solidFill>
              </a:rPr>
              <a:t> </a:t>
            </a:r>
            <a:r>
              <a:rPr lang="fr-FR" sz="2200" b="1" cap="all" dirty="0" err="1">
                <a:solidFill>
                  <a:schemeClr val="accent1">
                    <a:lumMod val="50000"/>
                  </a:schemeClr>
                </a:solidFill>
              </a:rPr>
              <a:t>it</a:t>
            </a:r>
            <a:r>
              <a:rPr lang="fr-FR" sz="2200" b="1" cap="all" dirty="0">
                <a:solidFill>
                  <a:schemeClr val="accent1">
                    <a:lumMod val="50000"/>
                  </a:schemeClr>
                </a:solidFill>
              </a:rPr>
              <a:t> and </a:t>
            </a:r>
            <a:r>
              <a:rPr lang="fr-FR" sz="2200" b="1" cap="all" dirty="0" err="1">
                <a:solidFill>
                  <a:schemeClr val="accent1">
                    <a:lumMod val="50000"/>
                  </a:schemeClr>
                </a:solidFill>
              </a:rPr>
              <a:t>industry</a:t>
            </a:r>
            <a:r>
              <a:rPr lang="fr-FR" sz="2200" b="1" cap="all" dirty="0">
                <a:solidFill>
                  <a:schemeClr val="accent1">
                    <a:lumMod val="50000"/>
                  </a:schemeClr>
                </a:solidFill>
              </a:rPr>
              <a:t> </a:t>
            </a:r>
            <a:r>
              <a:rPr lang="fr-FR" sz="2200" b="1" cap="all" dirty="0" err="1">
                <a:solidFill>
                  <a:schemeClr val="accent1">
                    <a:lumMod val="50000"/>
                  </a:schemeClr>
                </a:solidFill>
              </a:rPr>
              <a:t>landscape</a:t>
            </a:r>
            <a:r>
              <a:rPr lang="fr-FR" sz="2200" b="1" cap="all" dirty="0">
                <a:solidFill>
                  <a:schemeClr val="accent1">
                    <a:lumMod val="50000"/>
                  </a:schemeClr>
                </a:solidFill>
              </a:rPr>
              <a:t>. This </a:t>
            </a:r>
            <a:r>
              <a:rPr lang="fr-FR" sz="2200" b="1" cap="all" dirty="0" err="1">
                <a:solidFill>
                  <a:schemeClr val="accent1">
                    <a:lumMod val="50000"/>
                  </a:schemeClr>
                </a:solidFill>
              </a:rPr>
              <a:t>will</a:t>
            </a:r>
            <a:r>
              <a:rPr lang="fr-FR" sz="2200" b="1" cap="all" dirty="0">
                <a:solidFill>
                  <a:schemeClr val="accent1">
                    <a:lumMod val="50000"/>
                  </a:schemeClr>
                </a:solidFill>
              </a:rPr>
              <a:t> indue </a:t>
            </a:r>
            <a:r>
              <a:rPr lang="fr-FR" sz="2200" b="1" cap="all" dirty="0" err="1">
                <a:solidFill>
                  <a:schemeClr val="accent1">
                    <a:lumMod val="50000"/>
                  </a:schemeClr>
                </a:solidFill>
              </a:rPr>
              <a:t>some</a:t>
            </a:r>
            <a:r>
              <a:rPr lang="fr-FR" sz="2200" b="1" cap="all" dirty="0">
                <a:solidFill>
                  <a:schemeClr val="accent1">
                    <a:lumMod val="50000"/>
                  </a:schemeClr>
                </a:solidFill>
              </a:rPr>
              <a:t> new concepts of </a:t>
            </a:r>
            <a:r>
              <a:rPr lang="fr-FR" sz="2200" b="1" cap="all" dirty="0" err="1">
                <a:solidFill>
                  <a:schemeClr val="accent1">
                    <a:lumMod val="50000"/>
                  </a:schemeClr>
                </a:solidFill>
              </a:rPr>
              <a:t>manufacturizing</a:t>
            </a:r>
            <a:r>
              <a:rPr lang="fr-FR" sz="2200" b="1" cap="all" dirty="0">
                <a:solidFill>
                  <a:schemeClr val="accent1">
                    <a:lumMod val="50000"/>
                  </a:schemeClr>
                </a:solidFill>
              </a:rPr>
              <a:t> and job descriptions </a:t>
            </a:r>
            <a:r>
              <a:rPr lang="fr-FR" sz="2200" b="1" cap="all" dirty="0" err="1">
                <a:solidFill>
                  <a:schemeClr val="accent1">
                    <a:lumMod val="50000"/>
                  </a:schemeClr>
                </a:solidFill>
              </a:rPr>
              <a:t>reshaping</a:t>
            </a:r>
            <a:r>
              <a:rPr lang="fr-FR" sz="2200" b="1" cap="all" dirty="0">
                <a:solidFill>
                  <a:schemeClr val="accent1">
                    <a:lumMod val="50000"/>
                  </a:schemeClr>
                </a:solidFill>
              </a:rPr>
              <a:t> </a:t>
            </a:r>
            <a:r>
              <a:rPr lang="fr-FR" sz="2200" b="1" cap="all" dirty="0" err="1">
                <a:solidFill>
                  <a:schemeClr val="accent1">
                    <a:lumMod val="50000"/>
                  </a:schemeClr>
                </a:solidFill>
              </a:rPr>
              <a:t>our</a:t>
            </a:r>
            <a:r>
              <a:rPr lang="fr-FR" sz="2200" b="1" cap="all" dirty="0">
                <a:solidFill>
                  <a:schemeClr val="accent1">
                    <a:lumMod val="50000"/>
                  </a:schemeClr>
                </a:solidFill>
              </a:rPr>
              <a:t> </a:t>
            </a:r>
            <a:r>
              <a:rPr lang="fr-FR" sz="2200" b="1" cap="all" dirty="0" err="1">
                <a:solidFill>
                  <a:schemeClr val="accent1">
                    <a:lumMod val="50000"/>
                  </a:schemeClr>
                </a:solidFill>
              </a:rPr>
              <a:t>lifes</a:t>
            </a:r>
            <a:r>
              <a:rPr lang="fr-FR" sz="2200" b="1" cap="all" dirty="0">
                <a:solidFill>
                  <a:schemeClr val="accent1">
                    <a:lumMod val="50000"/>
                  </a:schemeClr>
                </a:solidFill>
              </a:rPr>
              <a:t>.  </a:t>
            </a:r>
            <a:r>
              <a:rPr lang="fr-FR" sz="2200" b="1" cap="all" dirty="0" err="1">
                <a:solidFill>
                  <a:schemeClr val="accent1">
                    <a:lumMod val="50000"/>
                  </a:schemeClr>
                </a:solidFill>
              </a:rPr>
              <a:t>ThosE</a:t>
            </a:r>
            <a:r>
              <a:rPr lang="fr-FR" sz="2200" b="1" cap="all" dirty="0">
                <a:solidFill>
                  <a:schemeClr val="accent1">
                    <a:lumMod val="50000"/>
                  </a:schemeClr>
                </a:solidFill>
              </a:rPr>
              <a:t> </a:t>
            </a:r>
            <a:r>
              <a:rPr lang="fr-FR" sz="2200" b="1" cap="all" dirty="0" err="1">
                <a:solidFill>
                  <a:schemeClr val="accent1">
                    <a:lumMod val="50000"/>
                  </a:schemeClr>
                </a:solidFill>
              </a:rPr>
              <a:t>great</a:t>
            </a:r>
            <a:r>
              <a:rPr lang="fr-FR" sz="2200" b="1" cap="all" dirty="0">
                <a:solidFill>
                  <a:schemeClr val="accent1">
                    <a:lumMod val="50000"/>
                  </a:schemeClr>
                </a:solidFill>
              </a:rPr>
              <a:t> </a:t>
            </a:r>
            <a:r>
              <a:rPr lang="fr-FR" sz="2200" b="1" cap="all" dirty="0" err="1">
                <a:solidFill>
                  <a:schemeClr val="accent1">
                    <a:lumMod val="50000"/>
                  </a:schemeClr>
                </a:solidFill>
              </a:rPr>
              <a:t>potentials</a:t>
            </a:r>
            <a:r>
              <a:rPr lang="fr-FR" sz="2200" b="1" cap="all" dirty="0">
                <a:solidFill>
                  <a:schemeClr val="accent1">
                    <a:lumMod val="50000"/>
                  </a:schemeClr>
                </a:solidFill>
              </a:rPr>
              <a:t> </a:t>
            </a:r>
            <a:r>
              <a:rPr lang="fr-FR" sz="2200" b="1" cap="all" dirty="0" err="1">
                <a:solidFill>
                  <a:schemeClr val="accent1">
                    <a:lumMod val="50000"/>
                  </a:schemeClr>
                </a:solidFill>
              </a:rPr>
              <a:t>will</a:t>
            </a:r>
            <a:r>
              <a:rPr lang="fr-FR" sz="2200" b="1" cap="all" dirty="0">
                <a:solidFill>
                  <a:schemeClr val="accent1">
                    <a:lumMod val="50000"/>
                  </a:schemeClr>
                </a:solidFill>
              </a:rPr>
              <a:t> </a:t>
            </a:r>
            <a:r>
              <a:rPr lang="fr-FR" sz="2200" b="1" cap="all" dirty="0" err="1">
                <a:solidFill>
                  <a:schemeClr val="accent1">
                    <a:lumMod val="50000"/>
                  </a:schemeClr>
                </a:solidFill>
              </a:rPr>
              <a:t>generate</a:t>
            </a:r>
            <a:r>
              <a:rPr lang="fr-FR" sz="2200" b="1" cap="all" dirty="0">
                <a:solidFill>
                  <a:schemeClr val="accent1">
                    <a:lumMod val="50000"/>
                  </a:schemeClr>
                </a:solidFill>
              </a:rPr>
              <a:t> the </a:t>
            </a:r>
            <a:r>
              <a:rPr lang="fr-FR" sz="2200" b="1" cap="all" dirty="0" err="1">
                <a:solidFill>
                  <a:schemeClr val="accent1">
                    <a:lumMod val="50000"/>
                  </a:schemeClr>
                </a:solidFill>
              </a:rPr>
              <a:t>needs</a:t>
            </a:r>
            <a:r>
              <a:rPr lang="fr-FR" sz="2200" b="1" cap="all" dirty="0">
                <a:solidFill>
                  <a:schemeClr val="accent1">
                    <a:lumMod val="50000"/>
                  </a:schemeClr>
                </a:solidFill>
              </a:rPr>
              <a:t> in </a:t>
            </a:r>
            <a:r>
              <a:rPr lang="fr-FR" sz="2200" b="1" cap="all" dirty="0" err="1">
                <a:solidFill>
                  <a:schemeClr val="accent1">
                    <a:lumMod val="50000"/>
                  </a:schemeClr>
                </a:solidFill>
              </a:rPr>
              <a:t>computational</a:t>
            </a:r>
            <a:r>
              <a:rPr lang="fr-FR" sz="2200" b="1" cap="all" dirty="0">
                <a:solidFill>
                  <a:schemeClr val="accent1">
                    <a:lumMod val="50000"/>
                  </a:schemeClr>
                </a:solidFill>
              </a:rPr>
              <a:t> power, </a:t>
            </a:r>
            <a:r>
              <a:rPr lang="fr-FR" sz="2200" b="1" cap="all" dirty="0" err="1">
                <a:solidFill>
                  <a:schemeClr val="accent1">
                    <a:lumMod val="50000"/>
                  </a:schemeClr>
                </a:solidFill>
              </a:rPr>
              <a:t>storage</a:t>
            </a:r>
            <a:r>
              <a:rPr lang="fr-FR" sz="2200" b="1" cap="all" dirty="0">
                <a:solidFill>
                  <a:schemeClr val="accent1">
                    <a:lumMod val="50000"/>
                  </a:schemeClr>
                </a:solidFill>
              </a:rPr>
              <a:t> </a:t>
            </a:r>
            <a:r>
              <a:rPr lang="fr-FR" sz="2200" b="1" cap="all" dirty="0" err="1">
                <a:solidFill>
                  <a:schemeClr val="accent1">
                    <a:lumMod val="50000"/>
                  </a:schemeClr>
                </a:solidFill>
              </a:rPr>
              <a:t>constraints</a:t>
            </a:r>
            <a:r>
              <a:rPr lang="fr-FR" sz="2200" b="1" cap="all" dirty="0">
                <a:solidFill>
                  <a:schemeClr val="accent1">
                    <a:lumMod val="50000"/>
                  </a:schemeClr>
                </a:solidFill>
              </a:rPr>
              <a:t> and network </a:t>
            </a:r>
            <a:r>
              <a:rPr lang="fr-FR" sz="2200" b="1" cap="all" dirty="0" err="1">
                <a:solidFill>
                  <a:schemeClr val="accent1">
                    <a:lumMod val="50000"/>
                  </a:schemeClr>
                </a:solidFill>
              </a:rPr>
              <a:t>resources</a:t>
            </a:r>
            <a:r>
              <a:rPr lang="fr-FR" sz="2200" b="1" cap="all" dirty="0">
                <a:solidFill>
                  <a:schemeClr val="accent1">
                    <a:lumMod val="50000"/>
                  </a:schemeClr>
                </a:solidFill>
              </a:rPr>
              <a:t> sollicitation. </a:t>
            </a:r>
            <a:r>
              <a:rPr lang="fr-FR" sz="2200" b="1" cap="all" dirty="0" err="1">
                <a:solidFill>
                  <a:schemeClr val="accent1">
                    <a:lumMod val="50000"/>
                  </a:schemeClr>
                </a:solidFill>
              </a:rPr>
              <a:t>Those</a:t>
            </a:r>
            <a:r>
              <a:rPr lang="fr-FR" sz="2200" b="1" cap="all" dirty="0">
                <a:solidFill>
                  <a:schemeClr val="accent1">
                    <a:lumMod val="50000"/>
                  </a:schemeClr>
                </a:solidFill>
              </a:rPr>
              <a:t> </a:t>
            </a:r>
            <a:r>
              <a:rPr lang="fr-FR" sz="2200" b="1" cap="all" dirty="0" err="1">
                <a:solidFill>
                  <a:schemeClr val="accent1">
                    <a:lumMod val="50000"/>
                  </a:schemeClr>
                </a:solidFill>
              </a:rPr>
              <a:t>so</a:t>
            </a:r>
            <a:r>
              <a:rPr lang="fr-FR" sz="2200" b="1" cap="all" dirty="0">
                <a:solidFill>
                  <a:schemeClr val="accent1">
                    <a:lumMod val="50000"/>
                  </a:schemeClr>
                </a:solidFill>
              </a:rPr>
              <a:t> </a:t>
            </a:r>
            <a:r>
              <a:rPr lang="fr-FR" sz="2200" b="1" cap="all" dirty="0" err="1">
                <a:solidFill>
                  <a:schemeClr val="accent1">
                    <a:lumMod val="50000"/>
                  </a:schemeClr>
                </a:solidFill>
              </a:rPr>
              <a:t>bright</a:t>
            </a:r>
            <a:r>
              <a:rPr lang="fr-FR" sz="2200" b="1" cap="all" dirty="0">
                <a:solidFill>
                  <a:schemeClr val="accent1">
                    <a:lumMod val="50000"/>
                  </a:schemeClr>
                </a:solidFill>
              </a:rPr>
              <a:t> </a:t>
            </a:r>
            <a:r>
              <a:rPr lang="fr-FR" sz="2200" b="1" cap="all" dirty="0" err="1">
                <a:solidFill>
                  <a:schemeClr val="accent1">
                    <a:lumMod val="50000"/>
                  </a:schemeClr>
                </a:solidFill>
              </a:rPr>
              <a:t>incoming</a:t>
            </a:r>
            <a:r>
              <a:rPr lang="fr-FR" sz="2200" b="1" cap="all" dirty="0">
                <a:solidFill>
                  <a:schemeClr val="accent1">
                    <a:lumMod val="50000"/>
                  </a:schemeClr>
                </a:solidFill>
              </a:rPr>
              <a:t> </a:t>
            </a:r>
            <a:r>
              <a:rPr lang="fr-FR" sz="2200" b="1" cap="all" dirty="0" err="1">
                <a:solidFill>
                  <a:schemeClr val="accent1">
                    <a:lumMod val="50000"/>
                  </a:schemeClr>
                </a:solidFill>
              </a:rPr>
              <a:t>days</a:t>
            </a:r>
            <a:r>
              <a:rPr lang="fr-FR" sz="2200" b="1" cap="all" dirty="0">
                <a:solidFill>
                  <a:schemeClr val="accent1">
                    <a:lumMod val="50000"/>
                  </a:schemeClr>
                </a:solidFill>
              </a:rPr>
              <a:t> </a:t>
            </a:r>
            <a:r>
              <a:rPr lang="fr-FR" sz="2200" b="1" cap="all" dirty="0" err="1">
                <a:solidFill>
                  <a:schemeClr val="accent1">
                    <a:lumMod val="50000"/>
                  </a:schemeClr>
                </a:solidFill>
              </a:rPr>
              <a:t>will</a:t>
            </a:r>
            <a:r>
              <a:rPr lang="fr-FR" sz="2200" b="1" cap="all" dirty="0">
                <a:solidFill>
                  <a:schemeClr val="accent1">
                    <a:lumMod val="50000"/>
                  </a:schemeClr>
                </a:solidFill>
              </a:rPr>
              <a:t> </a:t>
            </a:r>
            <a:r>
              <a:rPr lang="fr-FR" sz="2200" b="1" cap="all" dirty="0" err="1">
                <a:solidFill>
                  <a:schemeClr val="accent1">
                    <a:lumMod val="50000"/>
                  </a:schemeClr>
                </a:solidFill>
              </a:rPr>
              <a:t>need</a:t>
            </a:r>
            <a:r>
              <a:rPr lang="fr-FR" sz="2200" b="1" cap="all" dirty="0">
                <a:solidFill>
                  <a:schemeClr val="accent1">
                    <a:lumMod val="50000"/>
                  </a:schemeClr>
                </a:solidFill>
              </a:rPr>
              <a:t> </a:t>
            </a:r>
            <a:r>
              <a:rPr lang="fr-FR" sz="2200" b="1" cap="all" dirty="0" err="1">
                <a:solidFill>
                  <a:schemeClr val="accent1">
                    <a:lumMod val="50000"/>
                  </a:schemeClr>
                </a:solidFill>
              </a:rPr>
              <a:t>too</a:t>
            </a:r>
            <a:r>
              <a:rPr lang="fr-FR" sz="2200" b="1" cap="all" dirty="0">
                <a:solidFill>
                  <a:schemeClr val="accent1">
                    <a:lumMod val="50000"/>
                  </a:schemeClr>
                </a:solidFill>
              </a:rPr>
              <a:t> </a:t>
            </a:r>
            <a:r>
              <a:rPr lang="fr-FR" sz="2200" b="1" cap="all" dirty="0" err="1">
                <a:solidFill>
                  <a:schemeClr val="accent1">
                    <a:lumMod val="50000"/>
                  </a:schemeClr>
                </a:solidFill>
              </a:rPr>
              <a:t>many</a:t>
            </a:r>
            <a:r>
              <a:rPr lang="fr-FR" sz="2200" b="1" cap="all" dirty="0">
                <a:solidFill>
                  <a:schemeClr val="accent1">
                    <a:lumMod val="50000"/>
                  </a:schemeClr>
                </a:solidFill>
              </a:rPr>
              <a:t> expertise of </a:t>
            </a:r>
            <a:r>
              <a:rPr lang="fr-FR" sz="2200" b="1" cap="all" dirty="0" err="1">
                <a:solidFill>
                  <a:schemeClr val="accent1">
                    <a:lumMod val="50000"/>
                  </a:schemeClr>
                </a:solidFill>
              </a:rPr>
              <a:t>genius</a:t>
            </a:r>
            <a:r>
              <a:rPr lang="fr-FR" sz="2200" b="1" cap="all" dirty="0">
                <a:solidFill>
                  <a:schemeClr val="accent1">
                    <a:lumMod val="50000"/>
                  </a:schemeClr>
                </a:solidFill>
              </a:rPr>
              <a:t> able to design and </a:t>
            </a:r>
            <a:r>
              <a:rPr lang="fr-FR" sz="2200" b="1" cap="all" dirty="0" err="1">
                <a:solidFill>
                  <a:schemeClr val="accent1">
                    <a:lumMod val="50000"/>
                  </a:schemeClr>
                </a:solidFill>
              </a:rPr>
              <a:t>build</a:t>
            </a:r>
            <a:r>
              <a:rPr lang="fr-FR" sz="2200" b="1" cap="all" dirty="0">
                <a:solidFill>
                  <a:schemeClr val="accent1">
                    <a:lumMod val="50000"/>
                  </a:schemeClr>
                </a:solidFill>
              </a:rPr>
              <a:t> </a:t>
            </a:r>
            <a:r>
              <a:rPr lang="fr-FR" sz="2200" b="1" cap="all" dirty="0" err="1">
                <a:solidFill>
                  <a:schemeClr val="accent1">
                    <a:lumMod val="50000"/>
                  </a:schemeClr>
                </a:solidFill>
              </a:rPr>
              <a:t>those</a:t>
            </a:r>
            <a:r>
              <a:rPr lang="fr-FR" sz="2200" b="1" cap="all" dirty="0">
                <a:solidFill>
                  <a:schemeClr val="accent1">
                    <a:lumMod val="50000"/>
                  </a:schemeClr>
                </a:solidFill>
              </a:rPr>
              <a:t> </a:t>
            </a:r>
            <a:r>
              <a:rPr lang="fr-FR" sz="2200" b="1" cap="all" dirty="0" err="1">
                <a:solidFill>
                  <a:schemeClr val="accent1">
                    <a:lumMod val="50000"/>
                  </a:schemeClr>
                </a:solidFill>
              </a:rPr>
              <a:t>so</a:t>
            </a:r>
            <a:r>
              <a:rPr lang="fr-FR" sz="2200" b="1" cap="all" dirty="0">
                <a:solidFill>
                  <a:schemeClr val="accent1">
                    <a:lumMod val="50000"/>
                  </a:schemeClr>
                </a:solidFill>
              </a:rPr>
              <a:t> </a:t>
            </a:r>
            <a:r>
              <a:rPr lang="fr-FR" sz="2200" b="1" cap="all" dirty="0" err="1">
                <a:solidFill>
                  <a:schemeClr val="accent1">
                    <a:lumMod val="50000"/>
                  </a:schemeClr>
                </a:solidFill>
              </a:rPr>
              <a:t>complex</a:t>
            </a:r>
            <a:r>
              <a:rPr lang="fr-FR" sz="2200" b="1" cap="all" dirty="0">
                <a:solidFill>
                  <a:schemeClr val="accent1">
                    <a:lumMod val="50000"/>
                  </a:schemeClr>
                </a:solidFill>
              </a:rPr>
              <a:t> </a:t>
            </a:r>
            <a:r>
              <a:rPr lang="fr-FR" sz="2200" b="1" cap="all" dirty="0" err="1">
                <a:solidFill>
                  <a:schemeClr val="accent1">
                    <a:lumMod val="50000"/>
                  </a:schemeClr>
                </a:solidFill>
              </a:rPr>
              <a:t>systems</a:t>
            </a:r>
            <a:r>
              <a:rPr lang="fr-FR" sz="2200" b="1" cap="all" dirty="0">
                <a:solidFill>
                  <a:schemeClr val="accent1">
                    <a:lumMod val="50000"/>
                  </a:schemeClr>
                </a:solidFill>
              </a:rPr>
              <a:t> of </a:t>
            </a:r>
            <a:r>
              <a:rPr lang="fr-FR" sz="2200" b="1" cap="all" dirty="0" err="1">
                <a:solidFill>
                  <a:schemeClr val="accent1">
                    <a:lumMod val="50000"/>
                  </a:schemeClr>
                </a:solidFill>
              </a:rPr>
              <a:t>systems</a:t>
            </a:r>
            <a:r>
              <a:rPr lang="fr-FR" sz="2200" b="1" cap="all" dirty="0">
                <a:solidFill>
                  <a:schemeClr val="accent1">
                    <a:lumMod val="50000"/>
                  </a:schemeClr>
                </a:solidFill>
              </a:rPr>
              <a:t>: </a:t>
            </a:r>
            <a:r>
              <a:rPr lang="fr-FR" sz="2200" b="1" cap="all" dirty="0" err="1">
                <a:solidFill>
                  <a:schemeClr val="accent1">
                    <a:lumMod val="50000"/>
                  </a:schemeClr>
                </a:solidFill>
              </a:rPr>
              <a:t>architects</a:t>
            </a:r>
            <a:r>
              <a:rPr lang="fr-FR" sz="2200" b="1" cap="all" dirty="0">
                <a:solidFill>
                  <a:schemeClr val="accent1">
                    <a:lumMod val="50000"/>
                  </a:schemeClr>
                </a:solidFill>
              </a:rPr>
              <a:t> </a:t>
            </a:r>
            <a:r>
              <a:rPr lang="fr-FR" sz="2200" b="1" cap="all" dirty="0" err="1">
                <a:solidFill>
                  <a:schemeClr val="accent1">
                    <a:lumMod val="50000"/>
                  </a:schemeClr>
                </a:solidFill>
              </a:rPr>
              <a:t>systems</a:t>
            </a:r>
            <a:r>
              <a:rPr lang="fr-FR" sz="2200" b="1" cap="all" dirty="0">
                <a:solidFill>
                  <a:schemeClr val="accent1">
                    <a:lumMod val="50000"/>
                  </a:schemeClr>
                </a:solidFill>
              </a:rPr>
              <a:t> </a:t>
            </a:r>
            <a:r>
              <a:rPr lang="fr-FR" sz="2200" b="1" cap="all" dirty="0" err="1">
                <a:solidFill>
                  <a:schemeClr val="accent1">
                    <a:lumMod val="50000"/>
                  </a:schemeClr>
                </a:solidFill>
              </a:rPr>
              <a:t>engineers</a:t>
            </a:r>
            <a:r>
              <a:rPr lang="fr-FR" sz="2200" b="1" cap="all" dirty="0">
                <a:solidFill>
                  <a:schemeClr val="accent1">
                    <a:lumMod val="50000"/>
                  </a:schemeClr>
                </a:solidFill>
              </a:rPr>
              <a:t> and high </a:t>
            </a:r>
            <a:r>
              <a:rPr lang="fr-FR" sz="2200" b="1" cap="all" dirty="0" err="1">
                <a:solidFill>
                  <a:schemeClr val="accent1">
                    <a:lumMod val="50000"/>
                  </a:schemeClr>
                </a:solidFill>
              </a:rPr>
              <a:t>level</a:t>
            </a:r>
            <a:r>
              <a:rPr lang="fr-FR" sz="2200" b="1" cap="all" dirty="0">
                <a:solidFill>
                  <a:schemeClr val="accent1">
                    <a:lumMod val="50000"/>
                  </a:schemeClr>
                </a:solidFill>
              </a:rPr>
              <a:t> </a:t>
            </a:r>
            <a:r>
              <a:rPr lang="fr-FR" sz="2200" b="1" cap="all" dirty="0" err="1">
                <a:solidFill>
                  <a:schemeClr val="accent1">
                    <a:lumMod val="50000"/>
                  </a:schemeClr>
                </a:solidFill>
              </a:rPr>
              <a:t>technology</a:t>
            </a:r>
            <a:r>
              <a:rPr lang="fr-FR" sz="2200" b="1" cap="all" dirty="0">
                <a:solidFill>
                  <a:schemeClr val="accent1">
                    <a:lumMod val="50000"/>
                  </a:schemeClr>
                </a:solidFill>
              </a:rPr>
              <a:t> </a:t>
            </a:r>
            <a:r>
              <a:rPr lang="fr-FR" sz="2200" b="1" cap="all" dirty="0" err="1">
                <a:solidFill>
                  <a:schemeClr val="accent1">
                    <a:lumMod val="50000"/>
                  </a:schemeClr>
                </a:solidFill>
              </a:rPr>
              <a:t>professionals</a:t>
            </a:r>
            <a:r>
              <a:rPr lang="fr-FR" sz="2200" b="1" cap="all" dirty="0">
                <a:solidFill>
                  <a:schemeClr val="accent1">
                    <a:lumMod val="50000"/>
                  </a:schemeClr>
                </a:solidFill>
              </a:rPr>
              <a:t>.</a:t>
            </a:r>
          </a:p>
        </p:txBody>
      </p:sp>
      <p:pic>
        <p:nvPicPr>
          <p:cNvPr id="4" name="Picture 3">
            <a:extLst>
              <a:ext uri="{FF2B5EF4-FFF2-40B4-BE49-F238E27FC236}">
                <a16:creationId xmlns:a16="http://schemas.microsoft.com/office/drawing/2014/main" id="{859E6A74-4F2C-C4FC-DF7A-E8A16B0E4E5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5" name="TextBox 4">
            <a:extLst>
              <a:ext uri="{FF2B5EF4-FFF2-40B4-BE49-F238E27FC236}">
                <a16:creationId xmlns:a16="http://schemas.microsoft.com/office/drawing/2014/main" id="{8A20F0DE-B0A1-355F-8E2E-64807E71E197}"/>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6335635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9A484-BF31-ED09-6122-1FAA29FD45C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8181CC-8720-F2BD-4D56-EFC28C3A0DFE}"/>
              </a:ext>
            </a:extLst>
          </p:cNvPr>
          <p:cNvSpPr>
            <a:spLocks noGrp="1"/>
          </p:cNvSpPr>
          <p:nvPr>
            <p:ph idx="1"/>
          </p:nvPr>
        </p:nvSpPr>
        <p:spPr>
          <a:xfrm>
            <a:off x="205272" y="1024077"/>
            <a:ext cx="11696215" cy="5227433"/>
          </a:xfrm>
        </p:spPr>
        <p:txBody>
          <a:bodyPr>
            <a:normAutofit fontScale="92500" lnSpcReduction="10000"/>
          </a:bodyPr>
          <a:lstStyle/>
          <a:p>
            <a:pPr marL="0" indent="0">
              <a:buNone/>
            </a:pPr>
            <a:endParaRPr lang="fr-FR" sz="2200" cap="all" dirty="0">
              <a:latin typeface="+mj-lt"/>
            </a:endParaRPr>
          </a:p>
          <a:p>
            <a:pPr marL="0" indent="0">
              <a:buNone/>
            </a:pPr>
            <a:endParaRPr lang="fr-FR" sz="2200" cap="all" dirty="0">
              <a:latin typeface="+mj-lt"/>
            </a:endParaRPr>
          </a:p>
          <a:p>
            <a:pPr marL="0" indent="0" algn="ctr">
              <a:buNone/>
            </a:pPr>
            <a:r>
              <a:rPr lang="fr-FR" sz="5400" cap="all" dirty="0">
                <a:latin typeface="Bauhaus 93" pitchFamily="82" charset="77"/>
              </a:rPr>
              <a:t>THANK YOU FOR YOUR KIND ATTENTION, ....</a:t>
            </a:r>
          </a:p>
          <a:p>
            <a:pPr marL="0" indent="0">
              <a:buNone/>
            </a:pPr>
            <a:r>
              <a:rPr lang="fr-FR" sz="2200" b="1" i="1" cap="all" dirty="0">
                <a:solidFill>
                  <a:srgbClr val="002060"/>
                </a:solidFill>
                <a:latin typeface="+mj-lt"/>
              </a:rPr>
              <a:t> </a:t>
            </a:r>
          </a:p>
          <a:p>
            <a:pPr marL="0" indent="0">
              <a:buNone/>
            </a:pPr>
            <a:r>
              <a:rPr lang="fr-FR" sz="6000" b="1" i="1" cap="all" dirty="0">
                <a:solidFill>
                  <a:srgbClr val="002060"/>
                </a:solidFill>
                <a:latin typeface="APPLE CHANCERY" panose="03020702040506060504" pitchFamily="66" charset="-79"/>
                <a:cs typeface="APPLE CHANCERY" panose="03020702040506060504" pitchFamily="66" charset="-79"/>
              </a:rPr>
              <a:t>{</a:t>
            </a:r>
            <a:r>
              <a:rPr lang="fr-FR" sz="2200" b="1" i="1" cap="all" dirty="0">
                <a:solidFill>
                  <a:srgbClr val="002060"/>
                </a:solidFill>
                <a:latin typeface="+mj-lt"/>
              </a:rPr>
              <a:t>....</a:t>
            </a:r>
          </a:p>
          <a:p>
            <a:pPr marL="0" indent="0">
              <a:buNone/>
            </a:pPr>
            <a:endParaRPr lang="fr-FR" sz="2200" b="1" i="1" cap="all" dirty="0">
              <a:solidFill>
                <a:srgbClr val="002060"/>
              </a:solidFill>
              <a:latin typeface="+mj-lt"/>
            </a:endParaRPr>
          </a:p>
          <a:p>
            <a:pPr marL="0" indent="0" algn="ctr">
              <a:buNone/>
            </a:pPr>
            <a:r>
              <a:rPr lang="fr-FR" sz="6000" b="1" i="1" cap="all" dirty="0">
                <a:solidFill>
                  <a:srgbClr val="002060"/>
                </a:solidFill>
                <a:latin typeface="APPLE CHANCERY" panose="03020702040506060504" pitchFamily="66" charset="-79"/>
                <a:cs typeface="APPLE CHANCERY" panose="03020702040506060504" pitchFamily="66" charset="-79"/>
              </a:rPr>
              <a:t>QUESTIONS?</a:t>
            </a:r>
            <a:br>
              <a:rPr lang="fr-FR" sz="6000" b="1" i="1" cap="all" dirty="0">
                <a:solidFill>
                  <a:srgbClr val="002060"/>
                </a:solidFill>
                <a:latin typeface="APPLE CHANCERY" panose="03020702040506060504" pitchFamily="66" charset="-79"/>
                <a:cs typeface="APPLE CHANCERY" panose="03020702040506060504" pitchFamily="66" charset="-79"/>
              </a:rPr>
            </a:br>
            <a:r>
              <a:rPr lang="fr-FR" sz="6000" b="1" i="1" cap="all" dirty="0">
                <a:solidFill>
                  <a:srgbClr val="002060"/>
                </a:solidFill>
                <a:latin typeface="APPLE CHANCERY" panose="03020702040506060504" pitchFamily="66" charset="-79"/>
                <a:cs typeface="APPLE CHANCERY" panose="03020702040506060504" pitchFamily="66" charset="-79"/>
              </a:rPr>
              <a:t>}</a:t>
            </a:r>
          </a:p>
        </p:txBody>
      </p:sp>
      <p:pic>
        <p:nvPicPr>
          <p:cNvPr id="4" name="Picture 3">
            <a:extLst>
              <a:ext uri="{FF2B5EF4-FFF2-40B4-BE49-F238E27FC236}">
                <a16:creationId xmlns:a16="http://schemas.microsoft.com/office/drawing/2014/main" id="{25700C61-27A8-F0E5-86CA-26B406DB526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5" name="TextBox 4">
            <a:extLst>
              <a:ext uri="{FF2B5EF4-FFF2-40B4-BE49-F238E27FC236}">
                <a16:creationId xmlns:a16="http://schemas.microsoft.com/office/drawing/2014/main" id="{13709A74-6D69-6DAE-41A9-39F0B8B9BB39}"/>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860214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61FAE-0F6D-D74A-7797-6FA8DE2760DE}"/>
              </a:ext>
            </a:extLst>
          </p:cNvPr>
          <p:cNvSpPr>
            <a:spLocks noGrp="1"/>
          </p:cNvSpPr>
          <p:nvPr>
            <p:ph type="title"/>
          </p:nvPr>
        </p:nvSpPr>
        <p:spPr>
          <a:xfrm>
            <a:off x="838200" y="122609"/>
            <a:ext cx="10515600" cy="1095375"/>
          </a:xfrm>
        </p:spPr>
        <p:txBody>
          <a:bodyPr>
            <a:normAutofit/>
          </a:bodyPr>
          <a:lstStyle/>
          <a:p>
            <a:pPr algn="ctr"/>
            <a:r>
              <a:rPr lang="fr-FR" sz="6000" b="1" u="sng" dirty="0">
                <a:solidFill>
                  <a:schemeClr val="tx2">
                    <a:lumMod val="50000"/>
                  </a:schemeClr>
                </a:solidFill>
                <a:latin typeface="+mn-lt"/>
              </a:rPr>
              <a:t>PLAN</a:t>
            </a:r>
          </a:p>
        </p:txBody>
      </p:sp>
      <p:sp>
        <p:nvSpPr>
          <p:cNvPr id="3" name="Content Placeholder 2">
            <a:extLst>
              <a:ext uri="{FF2B5EF4-FFF2-40B4-BE49-F238E27FC236}">
                <a16:creationId xmlns:a16="http://schemas.microsoft.com/office/drawing/2014/main" id="{1B3E0DCA-D1C4-2E84-7087-83AC28176D9E}"/>
              </a:ext>
            </a:extLst>
          </p:cNvPr>
          <p:cNvSpPr>
            <a:spLocks noGrp="1"/>
          </p:cNvSpPr>
          <p:nvPr>
            <p:ph idx="1"/>
          </p:nvPr>
        </p:nvSpPr>
        <p:spPr>
          <a:xfrm>
            <a:off x="138540" y="1595301"/>
            <a:ext cx="12053460" cy="963738"/>
          </a:xfrm>
        </p:spPr>
        <p:txBody>
          <a:bodyPr>
            <a:noAutofit/>
          </a:bodyPr>
          <a:lstStyle/>
          <a:p>
            <a:pPr marL="0" indent="0">
              <a:buNone/>
            </a:pPr>
            <a:r>
              <a:rPr lang="fr-FR" sz="4000" b="1" cap="all" dirty="0">
                <a:solidFill>
                  <a:schemeClr val="bg2">
                    <a:lumMod val="10000"/>
                  </a:schemeClr>
                </a:solidFill>
                <a:ea typeface="+mj-ea"/>
                <a:cs typeface="+mj-cs"/>
              </a:rPr>
              <a:t>1-</a:t>
            </a:r>
            <a:r>
              <a:rPr lang="fr-FR" sz="3000" b="1" cap="none" dirty="0">
                <a:solidFill>
                  <a:schemeClr val="tx1"/>
                </a:solidFill>
                <a:effectLst/>
                <a:latin typeface="+mj-lt"/>
              </a:rPr>
              <a:t> </a:t>
            </a:r>
            <a:r>
              <a:rPr lang="fr-FR" sz="4000" b="1" cap="all" dirty="0" err="1">
                <a:solidFill>
                  <a:schemeClr val="bg2">
                    <a:lumMod val="10000"/>
                  </a:schemeClr>
                </a:solidFill>
                <a:ea typeface="+mj-ea"/>
                <a:cs typeface="+mj-cs"/>
              </a:rPr>
              <a:t>industry</a:t>
            </a:r>
            <a:r>
              <a:rPr lang="fr-FR" sz="4000" b="1" cap="all" dirty="0">
                <a:solidFill>
                  <a:schemeClr val="bg2">
                    <a:lumMod val="10000"/>
                  </a:schemeClr>
                </a:solidFill>
                <a:ea typeface="+mj-ea"/>
                <a:cs typeface="+mj-cs"/>
              </a:rPr>
              <a:t> </a:t>
            </a:r>
            <a:r>
              <a:rPr lang="fr-FR" sz="4000" b="1" cap="all" dirty="0" err="1">
                <a:solidFill>
                  <a:schemeClr val="bg2">
                    <a:lumMod val="10000"/>
                  </a:schemeClr>
                </a:solidFill>
                <a:ea typeface="+mj-ea"/>
                <a:cs typeface="+mj-cs"/>
              </a:rPr>
              <a:t>hISTORIC</a:t>
            </a:r>
            <a:r>
              <a:rPr lang="fr-FR" sz="4000" b="1" cap="all" dirty="0">
                <a:solidFill>
                  <a:schemeClr val="bg2">
                    <a:lumMod val="10000"/>
                  </a:schemeClr>
                </a:solidFill>
                <a:ea typeface="+mj-ea"/>
                <a:cs typeface="+mj-cs"/>
              </a:rPr>
              <a:t> REVIEW</a:t>
            </a:r>
            <a:endParaRPr lang="en-FR" sz="4000" b="1" cap="all" dirty="0">
              <a:solidFill>
                <a:schemeClr val="bg2">
                  <a:lumMod val="10000"/>
                </a:schemeClr>
              </a:solidFill>
              <a:ea typeface="+mj-ea"/>
              <a:cs typeface="+mj-cs"/>
            </a:endParaRPr>
          </a:p>
          <a:p>
            <a:pPr marL="0" indent="0">
              <a:buNone/>
            </a:pPr>
            <a:endParaRPr lang="fr-FR" sz="3000" b="1" cap="none" dirty="0">
              <a:solidFill>
                <a:schemeClr val="tx1"/>
              </a:solidFill>
              <a:effectLst/>
              <a:latin typeface="+mj-lt"/>
            </a:endParaRPr>
          </a:p>
        </p:txBody>
      </p:sp>
      <p:sp>
        <p:nvSpPr>
          <p:cNvPr id="6" name="Content Placeholder 2">
            <a:extLst>
              <a:ext uri="{FF2B5EF4-FFF2-40B4-BE49-F238E27FC236}">
                <a16:creationId xmlns:a16="http://schemas.microsoft.com/office/drawing/2014/main" id="{A61B755C-1D44-ADC6-7F27-5BD64DF92509}"/>
              </a:ext>
            </a:extLst>
          </p:cNvPr>
          <p:cNvSpPr txBox="1">
            <a:spLocks/>
          </p:cNvSpPr>
          <p:nvPr/>
        </p:nvSpPr>
        <p:spPr>
          <a:xfrm>
            <a:off x="952853" y="2786990"/>
            <a:ext cx="9964529" cy="760666"/>
          </a:xfrm>
          <a:prstGeom prst="rect">
            <a:avLst/>
          </a:prstGeom>
        </p:spPr>
        <p:txBody>
          <a:bodyPr vert="horz" lIns="91440" tIns="45720" rIns="91440" bIns="45720" rtlCol="0" anchor="ctr">
            <a:no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marL="0" indent="0">
              <a:buNone/>
            </a:pPr>
            <a:r>
              <a:rPr lang="fr-FR" sz="4000" b="1" cap="all" dirty="0">
                <a:solidFill>
                  <a:schemeClr val="bg2">
                    <a:lumMod val="10000"/>
                  </a:schemeClr>
                </a:solidFill>
                <a:ea typeface="+mj-ea"/>
                <a:cs typeface="+mj-cs"/>
              </a:rPr>
              <a:t>2-</a:t>
            </a:r>
            <a:r>
              <a:rPr lang="fr-FR" sz="3000" b="1" dirty="0">
                <a:latin typeface="+mj-lt"/>
              </a:rPr>
              <a:t> </a:t>
            </a:r>
            <a:r>
              <a:rPr lang="fr-FR" sz="4000" b="1" cap="all" dirty="0">
                <a:solidFill>
                  <a:schemeClr val="bg2">
                    <a:lumMod val="10000"/>
                  </a:schemeClr>
                </a:solidFill>
              </a:rPr>
              <a:t>INDUSTRY 4.0’s STATE OF THE ART</a:t>
            </a:r>
            <a:endParaRPr lang="fr-FR" sz="4000" b="1" cap="all" dirty="0">
              <a:solidFill>
                <a:schemeClr val="bg2">
                  <a:lumMod val="10000"/>
                </a:schemeClr>
              </a:solidFill>
              <a:ea typeface="+mj-ea"/>
              <a:cs typeface="+mj-cs"/>
            </a:endParaRPr>
          </a:p>
        </p:txBody>
      </p:sp>
      <p:sp>
        <p:nvSpPr>
          <p:cNvPr id="7" name="Content Placeholder 2">
            <a:extLst>
              <a:ext uri="{FF2B5EF4-FFF2-40B4-BE49-F238E27FC236}">
                <a16:creationId xmlns:a16="http://schemas.microsoft.com/office/drawing/2014/main" id="{7519323C-B544-B62C-49AC-F5E7A208C3EB}"/>
              </a:ext>
            </a:extLst>
          </p:cNvPr>
          <p:cNvSpPr txBox="1">
            <a:spLocks/>
          </p:cNvSpPr>
          <p:nvPr/>
        </p:nvSpPr>
        <p:spPr>
          <a:xfrm>
            <a:off x="-30822" y="3823808"/>
            <a:ext cx="9417710" cy="760666"/>
          </a:xfrm>
          <a:prstGeom prst="rect">
            <a:avLst/>
          </a:prstGeom>
        </p:spPr>
        <p:txBody>
          <a:bodyPr vert="horz" lIns="91440" tIns="45720" rIns="91440" bIns="45720" rtlCol="0" anchor="ctr">
            <a:no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marL="0" indent="0">
              <a:buNone/>
            </a:pPr>
            <a:r>
              <a:rPr lang="fr-FR" sz="4000" b="1" cap="all" dirty="0">
                <a:solidFill>
                  <a:schemeClr val="bg2">
                    <a:lumMod val="10000"/>
                  </a:schemeClr>
                </a:solidFill>
                <a:ea typeface="+mj-ea"/>
                <a:cs typeface="+mj-cs"/>
              </a:rPr>
              <a:t>3- INDUSTRY 4.0  TECH CHALLENGES</a:t>
            </a:r>
          </a:p>
        </p:txBody>
      </p:sp>
      <p:pic>
        <p:nvPicPr>
          <p:cNvPr id="9" name="Picture 8">
            <a:extLst>
              <a:ext uri="{FF2B5EF4-FFF2-40B4-BE49-F238E27FC236}">
                <a16:creationId xmlns:a16="http://schemas.microsoft.com/office/drawing/2014/main" id="{9B7D00B2-CC1B-270E-3EA0-D13A159FF38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11" name="Content Placeholder 2">
            <a:extLst>
              <a:ext uri="{FF2B5EF4-FFF2-40B4-BE49-F238E27FC236}">
                <a16:creationId xmlns:a16="http://schemas.microsoft.com/office/drawing/2014/main" id="{4EACC116-5AFC-9896-9541-C04387BA5AFB}"/>
              </a:ext>
            </a:extLst>
          </p:cNvPr>
          <p:cNvSpPr txBox="1">
            <a:spLocks/>
          </p:cNvSpPr>
          <p:nvPr/>
        </p:nvSpPr>
        <p:spPr>
          <a:xfrm>
            <a:off x="838201" y="4874481"/>
            <a:ext cx="10934700" cy="1028700"/>
          </a:xfrm>
          <a:prstGeom prst="rect">
            <a:avLst/>
          </a:prstGeom>
        </p:spPr>
        <p:txBody>
          <a:bodyPr vert="horz" lIns="91440" tIns="45720" rIns="91440" bIns="45720" rtlCol="0" anchor="ctr">
            <a:no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pPr marL="0" indent="0">
              <a:buNone/>
            </a:pPr>
            <a:r>
              <a:rPr lang="fr-FR" sz="4000" b="1" cap="all" dirty="0">
                <a:solidFill>
                  <a:schemeClr val="bg2">
                    <a:lumMod val="10000"/>
                  </a:schemeClr>
                </a:solidFill>
                <a:ea typeface="+mj-ea"/>
                <a:cs typeface="+mj-cs"/>
              </a:rPr>
              <a:t>4-</a:t>
            </a:r>
            <a:r>
              <a:rPr lang="fr-FR" sz="3200" dirty="0">
                <a:latin typeface="+mj-lt"/>
              </a:rPr>
              <a:t> </a:t>
            </a:r>
            <a:r>
              <a:rPr lang="fr-FR" sz="4000" b="1" cap="all" dirty="0">
                <a:solidFill>
                  <a:schemeClr val="bg2">
                    <a:lumMod val="10000"/>
                  </a:schemeClr>
                </a:solidFill>
                <a:ea typeface="+mj-ea"/>
                <a:cs typeface="+mj-cs"/>
              </a:rPr>
              <a:t>INDUSTRY 4.0 TECHS TRENDS AND CHALLENGES. </a:t>
            </a:r>
          </a:p>
        </p:txBody>
      </p:sp>
      <p:sp>
        <p:nvSpPr>
          <p:cNvPr id="13" name="TextBox 12">
            <a:extLst>
              <a:ext uri="{FF2B5EF4-FFF2-40B4-BE49-F238E27FC236}">
                <a16:creationId xmlns:a16="http://schemas.microsoft.com/office/drawing/2014/main" id="{CBC29998-A7C9-79E5-4970-CF2856365AE5}"/>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3236307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7"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28DD8-EA08-533C-A83B-1CAADE1397A9}"/>
              </a:ext>
            </a:extLst>
          </p:cNvPr>
          <p:cNvSpPr>
            <a:spLocks noGrp="1"/>
          </p:cNvSpPr>
          <p:nvPr>
            <p:ph type="title"/>
          </p:nvPr>
        </p:nvSpPr>
        <p:spPr>
          <a:xfrm>
            <a:off x="3829051" y="176665"/>
            <a:ext cx="4398137" cy="1325563"/>
          </a:xfrm>
        </p:spPr>
        <p:txBody>
          <a:bodyPr>
            <a:normAutofit/>
          </a:bodyPr>
          <a:lstStyle/>
          <a:p>
            <a:pPr algn="ctr"/>
            <a:r>
              <a:rPr lang="fr-FR" sz="6000" b="1" u="sng" dirty="0"/>
              <a:t>PART 1</a:t>
            </a:r>
          </a:p>
        </p:txBody>
      </p:sp>
      <p:sp>
        <p:nvSpPr>
          <p:cNvPr id="3" name="Content Placeholder 2">
            <a:extLst>
              <a:ext uri="{FF2B5EF4-FFF2-40B4-BE49-F238E27FC236}">
                <a16:creationId xmlns:a16="http://schemas.microsoft.com/office/drawing/2014/main" id="{8F0525B6-B3A9-8793-4420-A88F734C442F}"/>
              </a:ext>
            </a:extLst>
          </p:cNvPr>
          <p:cNvSpPr>
            <a:spLocks noGrp="1"/>
          </p:cNvSpPr>
          <p:nvPr>
            <p:ph idx="1"/>
          </p:nvPr>
        </p:nvSpPr>
        <p:spPr>
          <a:xfrm>
            <a:off x="931506" y="1939570"/>
            <a:ext cx="10744200" cy="3194463"/>
          </a:xfrm>
        </p:spPr>
        <p:txBody>
          <a:bodyPr>
            <a:normAutofit/>
          </a:bodyPr>
          <a:lstStyle/>
          <a:p>
            <a:pPr marL="0" indent="0" algn="ctr">
              <a:buNone/>
            </a:pPr>
            <a:endParaRPr lang="en-US" sz="6000" b="1" dirty="0">
              <a:solidFill>
                <a:schemeClr val="tx1"/>
              </a:solidFill>
            </a:endParaRPr>
          </a:p>
          <a:p>
            <a:pPr marL="0" indent="0" algn="ctr">
              <a:buNone/>
            </a:pPr>
            <a:r>
              <a:rPr lang="en-US" sz="6000" b="1" dirty="0">
                <a:solidFill>
                  <a:schemeClr val="tx1"/>
                </a:solidFill>
              </a:rPr>
              <a:t>INDUSTRY HISTORIC REVIEW</a:t>
            </a:r>
            <a:endParaRPr lang="en-FR" sz="6000" b="1" dirty="0">
              <a:solidFill>
                <a:schemeClr val="tx1"/>
              </a:solidFill>
            </a:endParaRPr>
          </a:p>
        </p:txBody>
      </p:sp>
      <p:pic>
        <p:nvPicPr>
          <p:cNvPr id="6" name="Picture 5">
            <a:extLst>
              <a:ext uri="{FF2B5EF4-FFF2-40B4-BE49-F238E27FC236}">
                <a16:creationId xmlns:a16="http://schemas.microsoft.com/office/drawing/2014/main" id="{73A39F28-749F-4435-0121-C800C7F365E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4" name="TextBox 3">
            <a:extLst>
              <a:ext uri="{FF2B5EF4-FFF2-40B4-BE49-F238E27FC236}">
                <a16:creationId xmlns:a16="http://schemas.microsoft.com/office/drawing/2014/main" id="{365895BE-2A4F-66E6-9208-961979B77EBF}"/>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2728458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
                                        <p:tgtEl>
                                          <p:spTgt spid="3">
                                            <p:txEl>
                                              <p:pRg st="1" end="1"/>
                                            </p:txEl>
                                          </p:spTgt>
                                        </p:tgtEl>
                                      </p:cBhvr>
                                    </p:animEffect>
                                    <p:anim calcmode="lin" valueType="num">
                                      <p:cBhvr>
                                        <p:cTn id="8" dur="4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1" end="1"/>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8F173-35E8-410E-28B4-3316E5DD948D}"/>
              </a:ext>
            </a:extLst>
          </p:cNvPr>
          <p:cNvSpPr>
            <a:spLocks noGrp="1"/>
          </p:cNvSpPr>
          <p:nvPr>
            <p:ph type="title"/>
          </p:nvPr>
        </p:nvSpPr>
        <p:spPr>
          <a:xfrm>
            <a:off x="2614613" y="65734"/>
            <a:ext cx="8067242" cy="1016934"/>
          </a:xfrm>
        </p:spPr>
        <p:txBody>
          <a:bodyPr>
            <a:normAutofit/>
          </a:bodyPr>
          <a:lstStyle/>
          <a:p>
            <a:r>
              <a:rPr lang="fr-FR" sz="4000" b="1" u="sng" cap="all" dirty="0">
                <a:solidFill>
                  <a:schemeClr val="bg2">
                    <a:lumMod val="10000"/>
                  </a:schemeClr>
                </a:solidFill>
                <a:latin typeface="+mn-lt"/>
              </a:rPr>
              <a:t>1.1- WHAT IS INDUSTRY 1.0?</a:t>
            </a:r>
          </a:p>
        </p:txBody>
      </p:sp>
      <p:sp>
        <p:nvSpPr>
          <p:cNvPr id="3" name="Content Placeholder 2">
            <a:extLst>
              <a:ext uri="{FF2B5EF4-FFF2-40B4-BE49-F238E27FC236}">
                <a16:creationId xmlns:a16="http://schemas.microsoft.com/office/drawing/2014/main" id="{B7A1E78E-D2C3-28EE-2DE8-76859C47B0FB}"/>
              </a:ext>
            </a:extLst>
          </p:cNvPr>
          <p:cNvSpPr>
            <a:spLocks noGrp="1"/>
          </p:cNvSpPr>
          <p:nvPr>
            <p:ph idx="1"/>
          </p:nvPr>
        </p:nvSpPr>
        <p:spPr>
          <a:xfrm>
            <a:off x="292359" y="1151015"/>
            <a:ext cx="11794866" cy="4006773"/>
          </a:xfrm>
        </p:spPr>
        <p:txBody>
          <a:bodyPr>
            <a:normAutofit fontScale="92500"/>
          </a:bodyPr>
          <a:lstStyle/>
          <a:p>
            <a:pPr marL="0" indent="0" algn="just">
              <a:lnSpc>
                <a:spcPct val="200000"/>
              </a:lnSpc>
              <a:buNone/>
            </a:pPr>
            <a:r>
              <a:rPr lang="en-FR" sz="2900" cap="all" dirty="0">
                <a:latin typeface="+mj-lt"/>
              </a:rPr>
              <a:t>Starting in the late 18th century in Britain, the first industrial revolution helped enable mass production by using water and steam power instead of purely human and animal power: Finished goods were built with machines rather than painstakingly produced by hand.</a:t>
            </a:r>
          </a:p>
          <a:p>
            <a:pPr marL="0" indent="0">
              <a:lnSpc>
                <a:spcPct val="200000"/>
              </a:lnSpc>
              <a:spcAft>
                <a:spcPts val="800"/>
              </a:spcAft>
              <a:buNone/>
            </a:pPr>
            <a:endParaRPr lang="en-US" cap="all" dirty="0">
              <a:latin typeface="+mj-lt"/>
            </a:endParaRPr>
          </a:p>
          <a:p>
            <a:pPr marL="0" indent="0" algn="just">
              <a:lnSpc>
                <a:spcPct val="150000"/>
              </a:lnSpc>
              <a:buNone/>
            </a:pPr>
            <a:endParaRPr lang="en-GB" sz="2400" i="1" dirty="0">
              <a:solidFill>
                <a:schemeClr val="accent1">
                  <a:lumMod val="75000"/>
                </a:schemeClr>
              </a:solidFill>
              <a:effectLst/>
              <a:latin typeface="+mj-lt"/>
            </a:endParaRPr>
          </a:p>
          <a:p>
            <a:pPr marL="0" indent="0">
              <a:buNone/>
            </a:pPr>
            <a:endParaRPr lang="fr-FR" dirty="0"/>
          </a:p>
        </p:txBody>
      </p:sp>
      <p:pic>
        <p:nvPicPr>
          <p:cNvPr id="6" name="Picture 5">
            <a:extLst>
              <a:ext uri="{FF2B5EF4-FFF2-40B4-BE49-F238E27FC236}">
                <a16:creationId xmlns:a16="http://schemas.microsoft.com/office/drawing/2014/main" id="{389C5D6D-B40A-E4C0-0F4B-AC240FDD6C5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4" name="TextBox 3">
            <a:extLst>
              <a:ext uri="{FF2B5EF4-FFF2-40B4-BE49-F238E27FC236}">
                <a16:creationId xmlns:a16="http://schemas.microsoft.com/office/drawing/2014/main" id="{CFFEF9A9-4521-DDDA-4C4F-4838B58A63AD}"/>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3575734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D6DE7-EEA4-444F-382E-DC5EE1BAED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BF473C-9B6F-E17F-57DF-4E3EB4CA5717}"/>
              </a:ext>
            </a:extLst>
          </p:cNvPr>
          <p:cNvSpPr>
            <a:spLocks noGrp="1"/>
          </p:cNvSpPr>
          <p:nvPr>
            <p:ph type="title"/>
          </p:nvPr>
        </p:nvSpPr>
        <p:spPr>
          <a:xfrm>
            <a:off x="1454727" y="65734"/>
            <a:ext cx="7878468" cy="1016934"/>
          </a:xfrm>
        </p:spPr>
        <p:txBody>
          <a:bodyPr>
            <a:normAutofit/>
          </a:bodyPr>
          <a:lstStyle/>
          <a:p>
            <a:r>
              <a:rPr lang="fr-FR" b="1" cap="all" dirty="0">
                <a:solidFill>
                  <a:schemeClr val="bg2">
                    <a:lumMod val="10000"/>
                  </a:schemeClr>
                </a:solidFill>
                <a:latin typeface="+mn-lt"/>
              </a:rPr>
              <a:t>1.2- INDUSTRY 2.0</a:t>
            </a:r>
            <a:endParaRPr lang="fr-FR" b="1" dirty="0">
              <a:solidFill>
                <a:schemeClr val="tx2">
                  <a:lumMod val="50000"/>
                </a:schemeClr>
              </a:solidFill>
            </a:endParaRPr>
          </a:p>
        </p:txBody>
      </p:sp>
      <p:sp>
        <p:nvSpPr>
          <p:cNvPr id="3" name="Content Placeholder 2">
            <a:extLst>
              <a:ext uri="{FF2B5EF4-FFF2-40B4-BE49-F238E27FC236}">
                <a16:creationId xmlns:a16="http://schemas.microsoft.com/office/drawing/2014/main" id="{141FA0B1-5CFE-BBE1-0910-6999FBBFD3B2}"/>
              </a:ext>
            </a:extLst>
          </p:cNvPr>
          <p:cNvSpPr>
            <a:spLocks noGrp="1"/>
          </p:cNvSpPr>
          <p:nvPr>
            <p:ph idx="1"/>
          </p:nvPr>
        </p:nvSpPr>
        <p:spPr>
          <a:xfrm>
            <a:off x="482859" y="1024078"/>
            <a:ext cx="11709141" cy="5300662"/>
          </a:xfrm>
        </p:spPr>
        <p:txBody>
          <a:bodyPr>
            <a:normAutofit/>
          </a:bodyPr>
          <a:lstStyle/>
          <a:p>
            <a:pPr marL="0" indent="0" algn="just">
              <a:lnSpc>
                <a:spcPct val="200000"/>
              </a:lnSpc>
              <a:buNone/>
            </a:pPr>
            <a:r>
              <a:rPr lang="en-FR" sz="2700" cap="all" dirty="0">
                <a:latin typeface="+mj-lt"/>
              </a:rPr>
              <a:t>A century later, the second industrial revolution introduced assembly lines and the use of oil, gas and electric power. These new power sources, along with more advanced communications via telephone and telegraph, brought mass production and some degree of automation to manufacturing processes.</a:t>
            </a:r>
          </a:p>
          <a:p>
            <a:pPr marL="0" indent="0">
              <a:lnSpc>
                <a:spcPct val="115000"/>
              </a:lnSpc>
              <a:spcAft>
                <a:spcPts val="800"/>
              </a:spcAft>
              <a:buNone/>
            </a:pPr>
            <a:endParaRPr lang="en-US" sz="2500" cap="all" dirty="0">
              <a:latin typeface="+mj-lt"/>
            </a:endParaRPr>
          </a:p>
          <a:p>
            <a:pPr marL="0" indent="0">
              <a:lnSpc>
                <a:spcPct val="115000"/>
              </a:lnSpc>
              <a:spcAft>
                <a:spcPts val="800"/>
              </a:spcAft>
              <a:buNone/>
            </a:pPr>
            <a:endParaRPr lang="en-FR" sz="2500" cap="all" dirty="0">
              <a:latin typeface="+mj-lt"/>
            </a:endParaRPr>
          </a:p>
          <a:p>
            <a:pPr marL="0" indent="0" algn="just">
              <a:lnSpc>
                <a:spcPct val="150000"/>
              </a:lnSpc>
              <a:buNone/>
            </a:pPr>
            <a:endParaRPr lang="en-GB" sz="2400" i="1" dirty="0">
              <a:solidFill>
                <a:schemeClr val="accent1">
                  <a:lumMod val="75000"/>
                </a:schemeClr>
              </a:solidFill>
              <a:effectLst/>
              <a:latin typeface="+mj-lt"/>
            </a:endParaRPr>
          </a:p>
          <a:p>
            <a:pPr marL="0" indent="0">
              <a:buNone/>
            </a:pPr>
            <a:endParaRPr lang="fr-FR" dirty="0"/>
          </a:p>
        </p:txBody>
      </p:sp>
      <p:pic>
        <p:nvPicPr>
          <p:cNvPr id="6" name="Picture 5">
            <a:extLst>
              <a:ext uri="{FF2B5EF4-FFF2-40B4-BE49-F238E27FC236}">
                <a16:creationId xmlns:a16="http://schemas.microsoft.com/office/drawing/2014/main" id="{AEEF88D5-2428-A5BD-C03D-64BA761C56F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4" name="TextBox 3">
            <a:extLst>
              <a:ext uri="{FF2B5EF4-FFF2-40B4-BE49-F238E27FC236}">
                <a16:creationId xmlns:a16="http://schemas.microsoft.com/office/drawing/2014/main" id="{30CA329F-2754-BA13-5AD4-7A87C8D63640}"/>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spTree>
    <p:extLst>
      <p:ext uri="{BB962C8B-B14F-4D97-AF65-F5344CB8AC3E}">
        <p14:creationId xmlns:p14="http://schemas.microsoft.com/office/powerpoint/2010/main" val="28947777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3C5381-9E39-4070-FA6B-A9C09C6D38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3826C0-F8CA-9297-13A5-0B17E9BC4871}"/>
              </a:ext>
            </a:extLst>
          </p:cNvPr>
          <p:cNvSpPr>
            <a:spLocks noGrp="1"/>
          </p:cNvSpPr>
          <p:nvPr>
            <p:ph type="title"/>
          </p:nvPr>
        </p:nvSpPr>
        <p:spPr>
          <a:xfrm>
            <a:off x="828674" y="137777"/>
            <a:ext cx="11224781" cy="1192259"/>
          </a:xfrm>
        </p:spPr>
        <p:txBody>
          <a:bodyPr>
            <a:normAutofit/>
          </a:bodyPr>
          <a:lstStyle/>
          <a:p>
            <a:pPr algn="ctr"/>
            <a:r>
              <a:rPr lang="fr-FR" sz="4000" b="1" cap="all" dirty="0">
                <a:solidFill>
                  <a:schemeClr val="bg2">
                    <a:lumMod val="10000"/>
                  </a:schemeClr>
                </a:solidFill>
                <a:latin typeface="+mn-lt"/>
              </a:rPr>
              <a:t>1-3. </a:t>
            </a:r>
            <a:r>
              <a:rPr lang="en-US" sz="4000" b="1" cap="all" dirty="0">
                <a:solidFill>
                  <a:schemeClr val="bg2">
                    <a:lumMod val="10000"/>
                  </a:schemeClr>
                </a:solidFill>
                <a:latin typeface="+mn-lt"/>
              </a:rPr>
              <a:t>INDUSTRY 3.0</a:t>
            </a:r>
            <a:endParaRPr lang="fr-FR" sz="40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3415B376-4263-51B9-8CDD-6477C2461006}"/>
              </a:ext>
            </a:extLst>
          </p:cNvPr>
          <p:cNvSpPr>
            <a:spLocks noGrp="1"/>
          </p:cNvSpPr>
          <p:nvPr>
            <p:ph idx="1"/>
          </p:nvPr>
        </p:nvSpPr>
        <p:spPr>
          <a:xfrm>
            <a:off x="365902" y="1185863"/>
            <a:ext cx="11382753" cy="5104101"/>
          </a:xfrm>
        </p:spPr>
        <p:txBody>
          <a:bodyPr>
            <a:normAutofit/>
          </a:bodyPr>
          <a:lstStyle/>
          <a:p>
            <a:pPr marL="0" indent="0" algn="just">
              <a:lnSpc>
                <a:spcPct val="200000"/>
              </a:lnSpc>
              <a:buNone/>
            </a:pPr>
            <a:r>
              <a:rPr lang="en-FR" sz="2700" cap="all" dirty="0">
                <a:latin typeface="+mj-lt"/>
              </a:rPr>
              <a:t>The third industrial revolution, which began in the middle of the 20th century, added computers, advanced telecommunications and data analysis to manufacturing processes. The digitization of factories began by embedding programmable logic controllers (PLCs) into machinery to help automate some processes and collect and share data.</a:t>
            </a:r>
          </a:p>
        </p:txBody>
      </p:sp>
      <p:sp>
        <p:nvSpPr>
          <p:cNvPr id="5" name="TextBox 4">
            <a:extLst>
              <a:ext uri="{FF2B5EF4-FFF2-40B4-BE49-F238E27FC236}">
                <a16:creationId xmlns:a16="http://schemas.microsoft.com/office/drawing/2014/main" id="{8F9F5FB6-C989-3EFA-5ADD-89A122CE8D73}"/>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pic>
        <p:nvPicPr>
          <p:cNvPr id="6" name="Picture 5">
            <a:extLst>
              <a:ext uri="{FF2B5EF4-FFF2-40B4-BE49-F238E27FC236}">
                <a16:creationId xmlns:a16="http://schemas.microsoft.com/office/drawing/2014/main" id="{AEFC5694-8CE4-97D1-99DA-84BD0D993B9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spTree>
    <p:extLst>
      <p:ext uri="{BB962C8B-B14F-4D97-AF65-F5344CB8AC3E}">
        <p14:creationId xmlns:p14="http://schemas.microsoft.com/office/powerpoint/2010/main" val="3724127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FCCF99-4429-86D7-CF97-7D240E4B3E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C8E12D-6B52-70B4-FD13-F389F2C9DC33}"/>
              </a:ext>
            </a:extLst>
          </p:cNvPr>
          <p:cNvSpPr>
            <a:spLocks noGrp="1"/>
          </p:cNvSpPr>
          <p:nvPr>
            <p:ph type="title"/>
          </p:nvPr>
        </p:nvSpPr>
        <p:spPr>
          <a:xfrm>
            <a:off x="3686175" y="649422"/>
            <a:ext cx="4398137" cy="1325563"/>
          </a:xfrm>
        </p:spPr>
        <p:txBody>
          <a:bodyPr>
            <a:normAutofit/>
          </a:bodyPr>
          <a:lstStyle/>
          <a:p>
            <a:pPr algn="ctr"/>
            <a:r>
              <a:rPr lang="fr-FR" sz="6000" b="1" dirty="0"/>
              <a:t>PART 2</a:t>
            </a:r>
          </a:p>
        </p:txBody>
      </p:sp>
      <p:sp>
        <p:nvSpPr>
          <p:cNvPr id="3" name="Content Placeholder 2">
            <a:extLst>
              <a:ext uri="{FF2B5EF4-FFF2-40B4-BE49-F238E27FC236}">
                <a16:creationId xmlns:a16="http://schemas.microsoft.com/office/drawing/2014/main" id="{90F71940-902D-7455-FC67-2D91D28CA5D5}"/>
              </a:ext>
            </a:extLst>
          </p:cNvPr>
          <p:cNvSpPr>
            <a:spLocks noGrp="1"/>
          </p:cNvSpPr>
          <p:nvPr>
            <p:ph idx="1"/>
          </p:nvPr>
        </p:nvSpPr>
        <p:spPr>
          <a:xfrm>
            <a:off x="838200" y="2833112"/>
            <a:ext cx="10744200" cy="3194463"/>
          </a:xfrm>
        </p:spPr>
        <p:txBody>
          <a:bodyPr>
            <a:normAutofit/>
          </a:bodyPr>
          <a:lstStyle/>
          <a:p>
            <a:pPr marL="0" indent="0" algn="ctr">
              <a:buNone/>
            </a:pPr>
            <a:r>
              <a:rPr lang="fr-FR" sz="6000" b="1" dirty="0">
                <a:solidFill>
                  <a:schemeClr val="accent2">
                    <a:lumMod val="50000"/>
                  </a:schemeClr>
                </a:solidFill>
              </a:rPr>
              <a:t>INDUSTRY 4.0’S </a:t>
            </a:r>
          </a:p>
          <a:p>
            <a:pPr marL="0" indent="0" algn="ctr">
              <a:buNone/>
            </a:pPr>
            <a:r>
              <a:rPr lang="fr-FR" sz="6000" b="1" i="1" dirty="0">
                <a:solidFill>
                  <a:schemeClr val="accent2">
                    <a:lumMod val="50000"/>
                  </a:schemeClr>
                </a:solidFill>
              </a:rPr>
              <a:t>STATE OF THE ART</a:t>
            </a:r>
          </a:p>
          <a:p>
            <a:pPr marL="0" indent="0" algn="ctr">
              <a:buNone/>
            </a:pPr>
            <a:endParaRPr lang="fr-FR" sz="6000" b="1" dirty="0">
              <a:solidFill>
                <a:schemeClr val="accent2">
                  <a:lumMod val="50000"/>
                </a:schemeClr>
              </a:solidFill>
            </a:endParaRPr>
          </a:p>
        </p:txBody>
      </p:sp>
      <p:pic>
        <p:nvPicPr>
          <p:cNvPr id="6" name="Picture 5">
            <a:extLst>
              <a:ext uri="{FF2B5EF4-FFF2-40B4-BE49-F238E27FC236}">
                <a16:creationId xmlns:a16="http://schemas.microsoft.com/office/drawing/2014/main" id="{049FF1CE-E6E3-5F03-AB97-FAC5EEC06BA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257300" cy="1016934"/>
          </a:xfrm>
          <a:prstGeom prst="rect">
            <a:avLst/>
          </a:prstGeom>
          <a:noFill/>
        </p:spPr>
      </p:pic>
      <p:sp>
        <p:nvSpPr>
          <p:cNvPr id="4" name="TextBox 3">
            <a:extLst>
              <a:ext uri="{FF2B5EF4-FFF2-40B4-BE49-F238E27FC236}">
                <a16:creationId xmlns:a16="http://schemas.microsoft.com/office/drawing/2014/main" id="{588CF4C5-0682-BDDE-E6A7-B98B4B977492}"/>
              </a:ext>
            </a:extLst>
          </p:cNvPr>
          <p:cNvSpPr txBox="1"/>
          <p:nvPr/>
        </p:nvSpPr>
        <p:spPr>
          <a:xfrm>
            <a:off x="3829051" y="6527676"/>
            <a:ext cx="4245136" cy="307777"/>
          </a:xfrm>
          <a:prstGeom prst="rect">
            <a:avLst/>
          </a:prstGeom>
          <a:noFill/>
        </p:spPr>
        <p:txBody>
          <a:bodyPr wrap="none" rtlCol="0">
            <a:spAutoFit/>
          </a:bodyPr>
          <a:lstStyle/>
          <a:p>
            <a:r>
              <a:rPr lang="fr-FR" sz="1400" b="1" i="1" dirty="0">
                <a:solidFill>
                  <a:srgbClr val="7030A0"/>
                </a:solidFill>
              </a:rPr>
              <a:t>« I  AM HELIOS ELITE, SOLDIER OF THE DIGITAL »</a:t>
            </a:r>
          </a:p>
        </p:txBody>
      </p:sp>
    </p:spTree>
    <p:extLst>
      <p:ext uri="{BB962C8B-B14F-4D97-AF65-F5344CB8AC3E}">
        <p14:creationId xmlns:p14="http://schemas.microsoft.com/office/powerpoint/2010/main" val="2463811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
                                        <p:tgtEl>
                                          <p:spTgt spid="3">
                                            <p:txEl>
                                              <p:pRg st="0" end="0"/>
                                            </p:txEl>
                                          </p:spTgt>
                                        </p:tgtEl>
                                      </p:cBhvr>
                                    </p:animEffect>
                                    <p:anim calcmode="lin" valueType="num">
                                      <p:cBhvr>
                                        <p:cTn id="8"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43"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fade">
                                      <p:cBhvr>
                                        <p:cTn id="16" dur="100"/>
                                        <p:tgtEl>
                                          <p:spTgt spid="3">
                                            <p:txEl>
                                              <p:pRg st="1" end="1"/>
                                            </p:txEl>
                                          </p:spTgt>
                                        </p:tgtEl>
                                      </p:cBhvr>
                                    </p:animEffect>
                                    <p:anim calcmode="lin" valueType="num">
                                      <p:cBhvr>
                                        <p:cTn id="17" dur="4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8" dur="400" fill="hold"/>
                                        <p:tgtEl>
                                          <p:spTgt spid="3">
                                            <p:txEl>
                                              <p:pRg st="1" end="1"/>
                                            </p:txEl>
                                          </p:spTgt>
                                        </p:tgtEl>
                                        <p:attrNameLst>
                                          <p:attrName>ppt_y</p:attrName>
                                        </p:attrNameLst>
                                      </p:cBhvr>
                                      <p:tavLst>
                                        <p:tav tm="0">
                                          <p:val>
                                            <p:strVal val="#ppt_y+0.31"/>
                                          </p:val>
                                        </p:tav>
                                        <p:tav tm="100000">
                                          <p:val>
                                            <p:strVal val="#ppt_y+0.31"/>
                                          </p:val>
                                        </p:tav>
                                      </p:tavLst>
                                    </p:anim>
                                    <p:anim calcmode="lin" valueType="num">
                                      <p:cBhvr>
                                        <p:cTn id="19" dur="600" decel="50000" fill="hold">
                                          <p:stCondLst>
                                            <p:cond delay="400"/>
                                          </p:stCondLst>
                                        </p:cTn>
                                        <p:tgtEl>
                                          <p:spTgt spid="3">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0" dur="600" decel="50000" fill="hold">
                                          <p:stCondLst>
                                            <p:cond delay="400"/>
                                          </p:stCondLst>
                                        </p:cTn>
                                        <p:tgtEl>
                                          <p:spTgt spid="3">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A0EAF0-BD9E-7CAF-4F24-EB8ED1278F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B49FAC-DC12-47D2-CCA8-557B1A8D4561}"/>
              </a:ext>
            </a:extLst>
          </p:cNvPr>
          <p:cNvSpPr>
            <a:spLocks noGrp="1"/>
          </p:cNvSpPr>
          <p:nvPr>
            <p:ph type="title"/>
          </p:nvPr>
        </p:nvSpPr>
        <p:spPr>
          <a:xfrm>
            <a:off x="828674" y="137777"/>
            <a:ext cx="11224781" cy="1192259"/>
          </a:xfrm>
        </p:spPr>
        <p:txBody>
          <a:bodyPr>
            <a:normAutofit/>
          </a:bodyPr>
          <a:lstStyle/>
          <a:p>
            <a:pPr algn="ctr"/>
            <a:r>
              <a:rPr lang="fr-FR" sz="4000" b="1" cap="all" dirty="0">
                <a:solidFill>
                  <a:schemeClr val="bg2">
                    <a:lumMod val="10000"/>
                  </a:schemeClr>
                </a:solidFill>
                <a:latin typeface="+mn-lt"/>
              </a:rPr>
              <a:t>2-1. </a:t>
            </a:r>
            <a:r>
              <a:rPr lang="en-US" sz="4000" b="1" cap="all" dirty="0">
                <a:solidFill>
                  <a:schemeClr val="bg2">
                    <a:lumMod val="10000"/>
                  </a:schemeClr>
                </a:solidFill>
                <a:latin typeface="+mn-lt"/>
              </a:rPr>
              <a:t>INDUSTRY 4.0 CONCEPT</a:t>
            </a:r>
            <a:endParaRPr lang="fr-FR" sz="4000" b="1" cap="all" dirty="0">
              <a:solidFill>
                <a:schemeClr val="bg2">
                  <a:lumMod val="10000"/>
                </a:schemeClr>
              </a:solidFill>
              <a:latin typeface="+mn-lt"/>
            </a:endParaRPr>
          </a:p>
        </p:txBody>
      </p:sp>
      <p:sp>
        <p:nvSpPr>
          <p:cNvPr id="3" name="Content Placeholder 2">
            <a:extLst>
              <a:ext uri="{FF2B5EF4-FFF2-40B4-BE49-F238E27FC236}">
                <a16:creationId xmlns:a16="http://schemas.microsoft.com/office/drawing/2014/main" id="{733064E3-BE5E-4C1A-B823-BCE8913AE571}"/>
              </a:ext>
            </a:extLst>
          </p:cNvPr>
          <p:cNvSpPr>
            <a:spLocks noGrp="1"/>
          </p:cNvSpPr>
          <p:nvPr>
            <p:ph idx="1"/>
          </p:nvPr>
        </p:nvSpPr>
        <p:spPr>
          <a:xfrm>
            <a:off x="365902" y="1185863"/>
            <a:ext cx="11382753" cy="5104101"/>
          </a:xfrm>
        </p:spPr>
        <p:txBody>
          <a:bodyPr>
            <a:normAutofit/>
          </a:bodyPr>
          <a:lstStyle/>
          <a:p>
            <a:pPr marL="0" indent="0" algn="just">
              <a:buNone/>
            </a:pPr>
            <a:r>
              <a:rPr lang="en-FR" sz="2500" cap="all" dirty="0">
                <a:latin typeface="+mj-lt"/>
              </a:rPr>
              <a:t>Industry 4.0, which is synonymous with </a:t>
            </a:r>
            <a:r>
              <a:rPr lang="en-FR" sz="2500" b="1" cap="all" dirty="0">
                <a:solidFill>
                  <a:schemeClr val="accent1"/>
                </a:solidFill>
                <a:latin typeface="+mj-lt"/>
              </a:rPr>
              <a:t>smart manufacturing</a:t>
            </a:r>
            <a:r>
              <a:rPr lang="en-FR" sz="2500" cap="all" dirty="0">
                <a:latin typeface="+mj-lt"/>
              </a:rPr>
              <a:t>, is the realization of the digital transformation of the field, delivering real-time decision making, enhanced productivity, flexibility and agility to revolutionize the way companies manufacture, improve and distribute their products.</a:t>
            </a:r>
          </a:p>
          <a:p>
            <a:pPr marL="0" indent="0" algn="just">
              <a:buNone/>
            </a:pPr>
            <a:r>
              <a:rPr lang="en-FR" sz="2500" cap="all" dirty="0">
                <a:latin typeface="+mj-lt"/>
              </a:rPr>
              <a:t> </a:t>
            </a:r>
            <a:r>
              <a:rPr lang="en-FR" sz="2500" b="1" i="1" cap="all" dirty="0">
                <a:solidFill>
                  <a:schemeClr val="accent1"/>
                </a:solidFill>
                <a:latin typeface="+mj-lt"/>
              </a:rPr>
              <a:t>Flexibility</a:t>
            </a:r>
            <a:r>
              <a:rPr lang="en-FR" sz="2500" cap="all" dirty="0">
                <a:latin typeface="+mj-lt"/>
              </a:rPr>
              <a:t> is improved so that manufacturers can better meet customer demands using mass customization—ultimately seeking to achieve efficiency. By collecting more data from the factory floor and combining that with other enterprise operational data, a smart factory can achieve information transparency and better decisions.</a:t>
            </a:r>
          </a:p>
          <a:p>
            <a:pPr marL="0" indent="0" algn="just">
              <a:buNone/>
            </a:pPr>
            <a:endParaRPr lang="en-FR" sz="2500" cap="all" dirty="0">
              <a:latin typeface="+mj-lt"/>
            </a:endParaRPr>
          </a:p>
        </p:txBody>
      </p:sp>
      <p:sp>
        <p:nvSpPr>
          <p:cNvPr id="5" name="TextBox 4">
            <a:extLst>
              <a:ext uri="{FF2B5EF4-FFF2-40B4-BE49-F238E27FC236}">
                <a16:creationId xmlns:a16="http://schemas.microsoft.com/office/drawing/2014/main" id="{55738BDD-0D18-DC37-93F4-1B3F0A2ED6C7}"/>
              </a:ext>
            </a:extLst>
          </p:cNvPr>
          <p:cNvSpPr txBox="1"/>
          <p:nvPr/>
        </p:nvSpPr>
        <p:spPr>
          <a:xfrm>
            <a:off x="3829051" y="6527676"/>
            <a:ext cx="4072269" cy="307777"/>
          </a:xfrm>
          <a:prstGeom prst="rect">
            <a:avLst/>
          </a:prstGeom>
          <a:noFill/>
        </p:spPr>
        <p:txBody>
          <a:bodyPr wrap="none" rtlCol="0">
            <a:spAutoFit/>
          </a:bodyPr>
          <a:lstStyle/>
          <a:p>
            <a:r>
              <a:rPr lang="fr-FR" sz="1400" i="1" dirty="0">
                <a:solidFill>
                  <a:srgbClr val="FFC000"/>
                </a:solidFill>
              </a:rPr>
              <a:t>« I  AM HELIOS ELITE, SOLDIER OF THE DIGITAL »</a:t>
            </a:r>
          </a:p>
        </p:txBody>
      </p:sp>
      <p:pic>
        <p:nvPicPr>
          <p:cNvPr id="6" name="Picture 5">
            <a:extLst>
              <a:ext uri="{FF2B5EF4-FFF2-40B4-BE49-F238E27FC236}">
                <a16:creationId xmlns:a16="http://schemas.microsoft.com/office/drawing/2014/main" id="{F94BE72A-F2A4-C97E-F68F-2FE34CD2A32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144"/>
            <a:ext cx="1109663" cy="897522"/>
          </a:xfrm>
          <a:prstGeom prst="rect">
            <a:avLst/>
          </a:prstGeom>
          <a:noFill/>
        </p:spPr>
      </p:pic>
    </p:spTree>
    <p:extLst>
      <p:ext uri="{BB962C8B-B14F-4D97-AF65-F5344CB8AC3E}">
        <p14:creationId xmlns:p14="http://schemas.microsoft.com/office/powerpoint/2010/main" val="23133310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64166</TotalTime>
  <Words>2212</Words>
  <Application>Microsoft Macintosh PowerPoint</Application>
  <PresentationFormat>Widescreen</PresentationFormat>
  <Paragraphs>172</Paragraphs>
  <Slides>24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APPLE CHANCERY</vt:lpstr>
      <vt:lpstr>Arial</vt:lpstr>
      <vt:lpstr>Bauhaus 93</vt:lpstr>
      <vt:lpstr>Calibri</vt:lpstr>
      <vt:lpstr>Calibri Light</vt:lpstr>
      <vt:lpstr>Office Theme</vt:lpstr>
      <vt:lpstr>INDUSTRY 4.0: State of the Art,  perspectives and Challenges.</vt:lpstr>
      <vt:lpstr>AIM</vt:lpstr>
      <vt:lpstr>PLAN</vt:lpstr>
      <vt:lpstr>PART 1</vt:lpstr>
      <vt:lpstr>1.1- WHAT IS INDUSTRY 1.0?</vt:lpstr>
      <vt:lpstr>1.2- INDUSTRY 2.0</vt:lpstr>
      <vt:lpstr>1-3. INDUSTRY 3.0</vt:lpstr>
      <vt:lpstr>PART 2</vt:lpstr>
      <vt:lpstr>2-1. INDUSTRY 4.0 CONCEPT</vt:lpstr>
      <vt:lpstr>2.2- UNDERSTANDING INDUSTRY 4.0</vt:lpstr>
      <vt:lpstr>2-3. INDUSTRY 4.0 TECH DRIVERS</vt:lpstr>
      <vt:lpstr>2-3. INDUSTRY 4.0 TECH DRIVERS</vt:lpstr>
      <vt:lpstr>2-4. CHARACTERISTICS OF SMART FACTORY</vt:lpstr>
      <vt:lpstr>2-4. CHARACTERISTICS OF SMART FACTORY</vt:lpstr>
      <vt:lpstr>2-4. CHARACTERISTICS OF SMART FACTORY</vt:lpstr>
      <vt:lpstr>PART 3</vt:lpstr>
      <vt:lpstr>3.1-  INDUSTRY 4.0 OFFERS &amp; BENEFITS </vt:lpstr>
      <vt:lpstr> 3.1.1 INDUSTRY 4.0 OFFERS</vt:lpstr>
      <vt:lpstr>3.1.2- INDUSTRY 4.0 BENEFITS </vt:lpstr>
      <vt:lpstr>3.2 – INDUSTRY 4.0 TECH TRENDS &amp; INNOVATION </vt:lpstr>
      <vt:lpstr>3.2 – INDUSTRY 4.0 TECH TRENDS &amp; INNOVATION </vt:lpstr>
      <vt:lpstr> 3.2.1 KEY TAKE AWAYS</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PASSI LEVRAI</dc:creator>
  <cp:lastModifiedBy>PASSI LEVRAI</cp:lastModifiedBy>
  <cp:revision>47</cp:revision>
  <dcterms:created xsi:type="dcterms:W3CDTF">2025-02-22T17:16:04Z</dcterms:created>
  <dcterms:modified xsi:type="dcterms:W3CDTF">2025-12-27T09:13:02Z</dcterms:modified>
</cp:coreProperties>
</file>