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2"/>
  </p:notesMasterIdLst>
  <p:handoutMasterIdLst>
    <p:handoutMasterId r:id="rId43"/>
  </p:handoutMasterIdLst>
  <p:sldIdLst>
    <p:sldId id="266" r:id="rId2"/>
    <p:sldId id="264" r:id="rId3"/>
    <p:sldId id="274" r:id="rId4"/>
    <p:sldId id="273" r:id="rId5"/>
    <p:sldId id="268" r:id="rId6"/>
    <p:sldId id="317" r:id="rId7"/>
    <p:sldId id="275" r:id="rId8"/>
    <p:sldId id="276" r:id="rId9"/>
    <p:sldId id="277" r:id="rId10"/>
    <p:sldId id="323" r:id="rId11"/>
    <p:sldId id="302" r:id="rId12"/>
    <p:sldId id="318" r:id="rId13"/>
    <p:sldId id="304" r:id="rId14"/>
    <p:sldId id="269" r:id="rId15"/>
    <p:sldId id="278" r:id="rId16"/>
    <p:sldId id="319" r:id="rId17"/>
    <p:sldId id="320" r:id="rId18"/>
    <p:sldId id="321" r:id="rId19"/>
    <p:sldId id="279" r:id="rId20"/>
    <p:sldId id="322" r:id="rId21"/>
    <p:sldId id="281" r:id="rId22"/>
    <p:sldId id="280" r:id="rId23"/>
    <p:sldId id="305" r:id="rId24"/>
    <p:sldId id="285" r:id="rId25"/>
    <p:sldId id="270" r:id="rId26"/>
    <p:sldId id="324" r:id="rId27"/>
    <p:sldId id="287" r:id="rId28"/>
    <p:sldId id="306" r:id="rId29"/>
    <p:sldId id="329" r:id="rId30"/>
    <p:sldId id="328" r:id="rId31"/>
    <p:sldId id="326" r:id="rId32"/>
    <p:sldId id="327" r:id="rId33"/>
    <p:sldId id="271" r:id="rId34"/>
    <p:sldId id="307" r:id="rId35"/>
    <p:sldId id="313" r:id="rId36"/>
    <p:sldId id="315" r:id="rId37"/>
    <p:sldId id="330" r:id="rId38"/>
    <p:sldId id="301" r:id="rId39"/>
    <p:sldId id="334" r:id="rId40"/>
    <p:sldId id="300" r:id="rId41"/>
  </p:sldIdLst>
  <p:sldSz cx="9144000" cy="6858000" type="screen4x3"/>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772" autoAdjust="0"/>
  </p:normalViewPr>
  <p:slideViewPr>
    <p:cSldViewPr snapToGrid="0">
      <p:cViewPr>
        <p:scale>
          <a:sx n="89" d="100"/>
          <a:sy n="89" d="100"/>
        </p:scale>
        <p:origin x="2280" y="240"/>
      </p:cViewPr>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DC280C9-F308-61E1-AE07-88EF46F3DDCF}"/>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Espace réservé de la date 2">
            <a:extLst>
              <a:ext uri="{FF2B5EF4-FFF2-40B4-BE49-F238E27FC236}">
                <a16:creationId xmlns:a16="http://schemas.microsoft.com/office/drawing/2014/main" id="{5DF978F7-AC00-CB83-9699-02C39CB94E1D}"/>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B867317B-0691-4EF1-A768-82294B0A33B5}" type="datetimeFigureOut">
              <a:rPr lang="en-US" smtClean="0"/>
              <a:t>11/17/2025</a:t>
            </a:fld>
            <a:endParaRPr lang="en-US"/>
          </a:p>
        </p:txBody>
      </p:sp>
      <p:sp>
        <p:nvSpPr>
          <p:cNvPr id="4" name="Espace réservé du pied de page 3">
            <a:extLst>
              <a:ext uri="{FF2B5EF4-FFF2-40B4-BE49-F238E27FC236}">
                <a16:creationId xmlns:a16="http://schemas.microsoft.com/office/drawing/2014/main" id="{FCF68E11-A141-B6EF-320E-9D123DF4A34F}"/>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5" name="Espace réservé du numéro de diapositive 4">
            <a:extLst>
              <a:ext uri="{FF2B5EF4-FFF2-40B4-BE49-F238E27FC236}">
                <a16:creationId xmlns:a16="http://schemas.microsoft.com/office/drawing/2014/main" id="{27A1C303-4FFD-505F-8F04-CB327E3F740C}"/>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92E0F68A-DF09-48AC-9A16-C9D108053D07}" type="slidenum">
              <a:rPr lang="en-US" smtClean="0"/>
              <a:t>‹N°›</a:t>
            </a:fld>
            <a:endParaRPr lang="en-US"/>
          </a:p>
        </p:txBody>
      </p:sp>
    </p:spTree>
    <p:extLst>
      <p:ext uri="{BB962C8B-B14F-4D97-AF65-F5344CB8AC3E}">
        <p14:creationId xmlns:p14="http://schemas.microsoft.com/office/powerpoint/2010/main" val="34066237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Espace réservé de la date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AA892844-B137-4DEA-B3CD-D307732EF8DC}" type="datetimeFigureOut">
              <a:rPr lang="en-US" smtClean="0"/>
              <a:t>11/17/2025</a:t>
            </a:fld>
            <a:endParaRPr lang="en-US"/>
          </a:p>
        </p:txBody>
      </p:sp>
      <p:sp>
        <p:nvSpPr>
          <p:cNvPr id="4" name="Espace réservé de l'image des diapositives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Espace réservé des not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999D407D-DEC8-4432-BB1E-0050E7C6DC1F}" type="slidenum">
              <a:rPr lang="en-US" smtClean="0"/>
              <a:t>‹N°›</a:t>
            </a:fld>
            <a:endParaRPr lang="en-US"/>
          </a:p>
        </p:txBody>
      </p:sp>
    </p:spTree>
    <p:extLst>
      <p:ext uri="{BB962C8B-B14F-4D97-AF65-F5344CB8AC3E}">
        <p14:creationId xmlns:p14="http://schemas.microsoft.com/office/powerpoint/2010/main" val="32533710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338" eaLnBrk="0" fontAlgn="base" hangingPunct="0">
              <a:spcBef>
                <a:spcPct val="0"/>
              </a:spcBef>
              <a:spcAft>
                <a:spcPct val="0"/>
              </a:spcAft>
            </a:pPr>
            <a:r>
              <a:rPr lang="fr-FR" altLang="fr-FR" sz="1300" b="1" dirty="0">
                <a:latin typeface="Arial" panose="020B0604020202020204" pitchFamily="34" charset="0"/>
              </a:rPr>
              <a:t>C’est la forme </a:t>
            </a:r>
            <a:r>
              <a:rPr lang="fr-FR" altLang="fr-FR" sz="1300" b="1" dirty="0" err="1">
                <a:latin typeface="Arial" panose="020B0604020202020204" pitchFamily="34" charset="0"/>
              </a:rPr>
              <a:t>achevee</a:t>
            </a:r>
            <a:r>
              <a:rPr lang="fr-FR" altLang="fr-FR" sz="1300" b="1" dirty="0">
                <a:latin typeface="Arial" panose="020B0604020202020204" pitchFamily="34" charset="0"/>
              </a:rPr>
              <a:t> de la NEB =C5ISR</a:t>
            </a:r>
          </a:p>
          <a:p>
            <a:pPr defTabSz="966338" eaLnBrk="0" fontAlgn="base" hangingPunct="0">
              <a:spcBef>
                <a:spcPct val="0"/>
              </a:spcBef>
              <a:spcAft>
                <a:spcPct val="0"/>
              </a:spcAft>
              <a:buFontTx/>
              <a:buChar char="•"/>
            </a:pPr>
            <a:endParaRPr lang="fr-FR" altLang="fr-FR" sz="1300" b="1" dirty="0">
              <a:latin typeface="Arial" panose="020B0604020202020204" pitchFamily="34" charset="0"/>
            </a:endParaRPr>
          </a:p>
          <a:p>
            <a:pPr defTabSz="966338" eaLnBrk="0" fontAlgn="base" hangingPunct="0">
              <a:spcBef>
                <a:spcPct val="0"/>
              </a:spcBef>
              <a:spcAft>
                <a:spcPct val="0"/>
              </a:spcAft>
              <a:buFontTx/>
              <a:buChar char="•"/>
            </a:pPr>
            <a:endParaRPr lang="fr-FR" altLang="fr-FR" sz="1300" b="1" dirty="0">
              <a:latin typeface="Arial" panose="020B0604020202020204" pitchFamily="34" charset="0"/>
            </a:endParaRPr>
          </a:p>
          <a:p>
            <a:pPr defTabSz="966338" eaLnBrk="0" fontAlgn="base" hangingPunct="0">
              <a:spcBef>
                <a:spcPct val="0"/>
              </a:spcBef>
              <a:spcAft>
                <a:spcPct val="0"/>
              </a:spcAft>
              <a:buFontTx/>
              <a:buChar char="•"/>
            </a:pPr>
            <a:r>
              <a:rPr lang="fr-FR" altLang="fr-FR" sz="1300" b="1" dirty="0">
                <a:latin typeface="Arial" panose="020B0604020202020204" pitchFamily="34" charset="0"/>
              </a:rPr>
              <a:t>Systèmes Téléopérés (</a:t>
            </a:r>
            <a:r>
              <a:rPr lang="fr-FR" altLang="fr-FR" sz="1300" b="1" dirty="0" err="1">
                <a:latin typeface="Arial" panose="020B0604020202020204" pitchFamily="34" charset="0"/>
              </a:rPr>
              <a:t>Remote-controlled</a:t>
            </a:r>
            <a:r>
              <a:rPr lang="fr-FR" altLang="fr-FR" sz="1300" b="1" dirty="0">
                <a:latin typeface="Arial" panose="020B0604020202020204" pitchFamily="34" charset="0"/>
              </a:rPr>
              <a:t>) (</a:t>
            </a:r>
            <a:r>
              <a:rPr lang="fr-FR" altLang="fr-FR" sz="1300" dirty="0">
                <a:latin typeface="Arial" panose="020B0604020202020204" pitchFamily="34" charset="0"/>
              </a:rPr>
              <a:t> les premiers drones pilotés à distance).</a:t>
            </a:r>
          </a:p>
          <a:p>
            <a:pPr defTabSz="966338" eaLnBrk="0" fontAlgn="base" hangingPunct="0">
              <a:spcBef>
                <a:spcPct val="0"/>
              </a:spcBef>
              <a:spcAft>
                <a:spcPct val="0"/>
              </a:spcAft>
              <a:buFontTx/>
              <a:buChar char="•"/>
            </a:pPr>
            <a:endParaRPr lang="fr-FR" altLang="fr-FR" sz="1300" dirty="0">
              <a:latin typeface="Arial" panose="020B0604020202020204" pitchFamily="34" charset="0"/>
            </a:endParaRPr>
          </a:p>
          <a:p>
            <a:pPr defTabSz="966338" eaLnBrk="0" fontAlgn="base" hangingPunct="0">
              <a:spcBef>
                <a:spcPct val="0"/>
              </a:spcBef>
              <a:spcAft>
                <a:spcPct val="0"/>
              </a:spcAft>
              <a:buFontTx/>
              <a:buChar char="•"/>
            </a:pPr>
            <a:r>
              <a:rPr lang="fr-FR" altLang="fr-FR" sz="1300" b="1" dirty="0">
                <a:latin typeface="Arial" panose="020B0604020202020204" pitchFamily="34" charset="0"/>
              </a:rPr>
              <a:t>Systèmes Semi-autonomes (Human-on-the-</a:t>
            </a:r>
            <a:r>
              <a:rPr lang="fr-FR" altLang="fr-FR" sz="1300" b="1" dirty="0" err="1">
                <a:latin typeface="Arial" panose="020B0604020202020204" pitchFamily="34" charset="0"/>
              </a:rPr>
              <a:t>loop</a:t>
            </a:r>
            <a:r>
              <a:rPr lang="fr-FR" altLang="fr-FR" sz="1300" b="1" dirty="0">
                <a:latin typeface="Arial" panose="020B0604020202020204" pitchFamily="34" charset="0"/>
              </a:rPr>
              <a:t>) </a:t>
            </a:r>
            <a:r>
              <a:rPr lang="fr-FR" altLang="fr-FR" sz="1300" dirty="0">
                <a:latin typeface="Arial" panose="020B0604020202020204" pitchFamily="34" charset="0"/>
              </a:rPr>
              <a:t>(navigation, acquisition de cible)</a:t>
            </a:r>
          </a:p>
          <a:p>
            <a:pPr defTabSz="966338" eaLnBrk="0" fontAlgn="base" hangingPunct="0">
              <a:spcBef>
                <a:spcPct val="0"/>
              </a:spcBef>
              <a:spcAft>
                <a:spcPct val="0"/>
              </a:spcAft>
              <a:buFontTx/>
              <a:buChar char="•"/>
            </a:pPr>
            <a:endParaRPr lang="fr-FR" altLang="fr-FR" sz="1300" dirty="0">
              <a:latin typeface="Arial" panose="020B0604020202020204" pitchFamily="34" charset="0"/>
            </a:endParaRPr>
          </a:p>
          <a:p>
            <a:pPr defTabSz="966338" eaLnBrk="0" fontAlgn="base" hangingPunct="0">
              <a:spcBef>
                <a:spcPct val="0"/>
              </a:spcBef>
              <a:spcAft>
                <a:spcPct val="0"/>
              </a:spcAft>
              <a:buFontTx/>
              <a:buChar char="•"/>
            </a:pPr>
            <a:r>
              <a:rPr lang="fr-FR" altLang="fr-FR" sz="1300" b="1" dirty="0">
                <a:latin typeface="Arial" panose="020B0604020202020204" pitchFamily="34" charset="0"/>
              </a:rPr>
              <a:t>Systèmes Autonomes (Human-out-of-the-</a:t>
            </a:r>
            <a:r>
              <a:rPr lang="fr-FR" altLang="fr-FR" sz="1300" b="1" dirty="0" err="1">
                <a:latin typeface="Arial" panose="020B0604020202020204" pitchFamily="34" charset="0"/>
              </a:rPr>
              <a:t>loop</a:t>
            </a:r>
            <a:r>
              <a:rPr lang="fr-FR" altLang="fr-FR" sz="1300" b="1" dirty="0">
                <a:latin typeface="Arial" panose="020B0604020202020204" pitchFamily="34" charset="0"/>
              </a:rPr>
              <a:t>) :</a:t>
            </a:r>
            <a:r>
              <a:rPr lang="fr-FR" altLang="fr-FR" sz="1300" dirty="0">
                <a:latin typeface="Arial" panose="020B0604020202020204" pitchFamily="34" charset="0"/>
              </a:rPr>
              <a:t> </a:t>
            </a:r>
            <a:r>
              <a:rPr lang="fr-FR" altLang="fr-FR" sz="1300" b="1" dirty="0">
                <a:latin typeface="Arial" panose="020B0604020202020204" pitchFamily="34" charset="0"/>
              </a:rPr>
              <a:t>Létales Autonomes (ALA)</a:t>
            </a:r>
            <a:r>
              <a:rPr lang="fr-FR" altLang="fr-FR" sz="1300" dirty="0">
                <a:latin typeface="Arial" panose="020B0604020202020204" pitchFamily="34" charset="0"/>
              </a:rPr>
              <a:t> ou </a:t>
            </a:r>
            <a:r>
              <a:rPr lang="fr-FR" altLang="fr-FR" sz="1300" b="1" dirty="0">
                <a:latin typeface="Arial" panose="020B0604020202020204" pitchFamily="34" charset="0"/>
              </a:rPr>
              <a:t>LAWS</a:t>
            </a:r>
            <a:r>
              <a:rPr lang="fr-FR" altLang="fr-FR" sz="1300" dirty="0">
                <a:latin typeface="Arial" panose="020B0604020202020204" pitchFamily="34" charset="0"/>
              </a:rPr>
              <a:t> (</a:t>
            </a:r>
            <a:r>
              <a:rPr lang="fr-FR" altLang="fr-FR" sz="1300" i="1" dirty="0" err="1">
                <a:latin typeface="Arial" panose="020B0604020202020204" pitchFamily="34" charset="0"/>
              </a:rPr>
              <a:t>Lethal</a:t>
            </a:r>
            <a:r>
              <a:rPr lang="fr-FR" altLang="fr-FR" sz="1300" i="1" dirty="0">
                <a:latin typeface="Arial" panose="020B0604020202020204" pitchFamily="34" charset="0"/>
              </a:rPr>
              <a:t> </a:t>
            </a:r>
            <a:r>
              <a:rPr lang="fr-FR" altLang="fr-FR" sz="1300" i="1" dirty="0" err="1">
                <a:latin typeface="Arial" panose="020B0604020202020204" pitchFamily="34" charset="0"/>
              </a:rPr>
              <a:t>Autonomous</a:t>
            </a:r>
            <a:r>
              <a:rPr lang="fr-FR" altLang="fr-FR" sz="1300" i="1" dirty="0">
                <a:latin typeface="Arial" panose="020B0604020202020204" pitchFamily="34" charset="0"/>
              </a:rPr>
              <a:t> </a:t>
            </a:r>
            <a:r>
              <a:rPr lang="fr-FR" altLang="fr-FR" sz="1300" i="1" dirty="0" err="1">
                <a:latin typeface="Arial" panose="020B0604020202020204" pitchFamily="34" charset="0"/>
              </a:rPr>
              <a:t>Weapons</a:t>
            </a:r>
            <a:r>
              <a:rPr lang="fr-FR" altLang="fr-FR" sz="1300" i="1" dirty="0">
                <a:latin typeface="Arial" panose="020B0604020202020204" pitchFamily="34" charset="0"/>
              </a:rPr>
              <a:t> </a:t>
            </a:r>
            <a:r>
              <a:rPr lang="fr-FR" altLang="fr-FR" sz="1300" i="1" dirty="0" err="1">
                <a:latin typeface="Arial" panose="020B0604020202020204" pitchFamily="34" charset="0"/>
              </a:rPr>
              <a:t>Systems</a:t>
            </a:r>
            <a:r>
              <a:rPr lang="fr-FR" altLang="fr-FR" sz="1300" dirty="0">
                <a:latin typeface="Arial" panose="020B0604020202020204" pitchFamily="34" charset="0"/>
              </a:rPr>
              <a:t>).</a:t>
            </a:r>
          </a:p>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6</a:t>
            </a:fld>
            <a:endParaRPr lang="en-US"/>
          </a:p>
        </p:txBody>
      </p:sp>
    </p:spTree>
    <p:extLst>
      <p:ext uri="{BB962C8B-B14F-4D97-AF65-F5344CB8AC3E}">
        <p14:creationId xmlns:p14="http://schemas.microsoft.com/office/powerpoint/2010/main" val="252187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a:t>
            </a:r>
            <a:r>
              <a:rPr lang="fr-FR" b="1" dirty="0"/>
              <a:t>modèle C2</a:t>
            </a:r>
            <a:r>
              <a:rPr lang="fr-FR" dirty="0"/>
              <a:t> est le fondement historique et le concept initial qui a régi le commandement et la gestion des forces militaires. C'est le point de départ de l'évolution vers les architectures complexes modernes comme le C5ISR.</a:t>
            </a:r>
          </a:p>
          <a:p>
            <a:br>
              <a:rPr lang="fr-FR" dirty="0"/>
            </a:br>
            <a:endParaRPr lang="fr-FR" dirty="0"/>
          </a:p>
          <a:p>
            <a:r>
              <a:rPr lang="fr-FR" b="1" dirty="0"/>
              <a:t>🧐 Définition du C2</a:t>
            </a:r>
          </a:p>
          <a:p>
            <a:r>
              <a:rPr lang="fr-FR" dirty="0"/>
              <a:t>Le terme </a:t>
            </a:r>
            <a:r>
              <a:rPr lang="fr-FR" b="1" dirty="0"/>
              <a:t>C2</a:t>
            </a:r>
            <a:r>
              <a:rPr lang="fr-FR" dirty="0"/>
              <a:t> est l'acronyme de </a:t>
            </a:r>
            <a:r>
              <a:rPr lang="fr-FR" b="1" dirty="0"/>
              <a:t>Commandement et Contrôle</a:t>
            </a:r>
            <a:r>
              <a:rPr lang="fr-FR" dirty="0"/>
              <a:t> (</a:t>
            </a:r>
            <a:r>
              <a:rPr lang="fr-FR" i="1" dirty="0"/>
              <a:t>Command and Control</a:t>
            </a:r>
            <a:r>
              <a:rPr lang="fr-FR" dirty="0"/>
              <a:t>).</a:t>
            </a:r>
          </a:p>
          <a:p>
            <a:r>
              <a:rPr lang="fr-FR" b="1" dirty="0"/>
              <a:t>C (Commandement) :</a:t>
            </a:r>
            <a:r>
              <a:rPr lang="fr-FR" dirty="0"/>
              <a:t> Désigne l'</a:t>
            </a:r>
            <a:r>
              <a:rPr lang="fr-FR" b="1" dirty="0"/>
              <a:t>autorité</a:t>
            </a:r>
            <a:r>
              <a:rPr lang="fr-FR" dirty="0"/>
              <a:t> qu'un commandant exerce légalement sur les forces désignées pour accomplir une mission. C'est la fonction qui implique la prise de </a:t>
            </a:r>
            <a:r>
              <a:rPr lang="fr-FR" b="1" dirty="0"/>
              <a:t>décision</a:t>
            </a:r>
            <a:r>
              <a:rPr lang="fr-FR" dirty="0"/>
              <a:t>, la formulation des </a:t>
            </a:r>
            <a:r>
              <a:rPr lang="fr-FR" b="1" dirty="0"/>
              <a:t>intentions</a:t>
            </a:r>
            <a:r>
              <a:rPr lang="fr-FR" dirty="0"/>
              <a:t>, et l'émission des </a:t>
            </a:r>
            <a:r>
              <a:rPr lang="fr-FR" b="1" dirty="0"/>
              <a:t>ordres</a:t>
            </a:r>
            <a:r>
              <a:rPr lang="fr-FR" dirty="0"/>
              <a:t>.</a:t>
            </a:r>
          </a:p>
          <a:p>
            <a:r>
              <a:rPr lang="fr-FR" b="1" dirty="0"/>
              <a:t>C (Contrôle) :</a:t>
            </a:r>
            <a:r>
              <a:rPr lang="fr-FR" dirty="0"/>
              <a:t> Représente les </a:t>
            </a:r>
            <a:r>
              <a:rPr lang="fr-FR" b="1" dirty="0"/>
              <a:t>mécanismes, procédures et systèmes</a:t>
            </a:r>
            <a:r>
              <a:rPr lang="fr-FR" dirty="0"/>
              <a:t> mis en place par le commandant pour surveiller et diriger les forces, garantissant que l'exécution des ordres est conforme à son intention stratégique et tactique.</a:t>
            </a:r>
          </a:p>
          <a:p>
            <a:r>
              <a:rPr lang="fr-FR" b="1" dirty="0"/>
              <a:t>Concept Clé</a:t>
            </a:r>
          </a:p>
          <a:p>
            <a:r>
              <a:rPr lang="fr-FR" dirty="0"/>
              <a:t>Le modèle C2 est essentiellement une </a:t>
            </a:r>
            <a:r>
              <a:rPr lang="fr-FR" b="1" dirty="0"/>
              <a:t>relation hiérarchique et directive</a:t>
            </a:r>
            <a:r>
              <a:rPr lang="fr-FR" dirty="0"/>
              <a:t> :</a:t>
            </a:r>
          </a:p>
          <a:p>
            <a:r>
              <a:rPr lang="fr-FR" dirty="0"/>
              <a:t>Il s'agit de s'assurer que l'intention du commandant (le </a:t>
            </a:r>
            <a:r>
              <a:rPr lang="fr-FR" b="1" dirty="0"/>
              <a:t>Commandement</a:t>
            </a:r>
            <a:r>
              <a:rPr lang="fr-FR" dirty="0"/>
              <a:t>) est transmise de manière compréhensible à l'exécutant et que l'exécution est surveillée et ajustée (le </a:t>
            </a:r>
            <a:r>
              <a:rPr lang="fr-FR" b="1" dirty="0"/>
              <a:t>Contrôle</a:t>
            </a:r>
            <a:r>
              <a:rPr lang="fr-FR" dirty="0"/>
              <a:t>).</a:t>
            </a:r>
          </a:p>
          <a:p>
            <a:r>
              <a:rPr lang="fr-FR" dirty="0"/>
              <a:t>Historiquement, avant l'ère numérique, le C2 reposait sur des moyens de communication physiques ou analogiques (radios simples, courriers, cartes papier). Les décisions et les rapports étaient donc souvent basés sur des informations </a:t>
            </a:r>
            <a:r>
              <a:rPr lang="fr-FR" b="1" dirty="0"/>
              <a:t>retardées</a:t>
            </a:r>
            <a:r>
              <a:rPr lang="fr-FR" dirty="0"/>
              <a:t> et </a:t>
            </a:r>
            <a:r>
              <a:rPr lang="fr-FR" b="1" dirty="0"/>
              <a:t>incomplètes</a:t>
            </a:r>
            <a:r>
              <a:rPr lang="fr-FR" dirty="0"/>
              <a:t>.</a:t>
            </a:r>
          </a:p>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24</a:t>
            </a:fld>
            <a:endParaRPr lang="en-US"/>
          </a:p>
        </p:txBody>
      </p:sp>
    </p:spTree>
    <p:extLst>
      <p:ext uri="{BB962C8B-B14F-4D97-AF65-F5344CB8AC3E}">
        <p14:creationId xmlns:p14="http://schemas.microsoft.com/office/powerpoint/2010/main" val="75770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causes de la migration du modèle </a:t>
            </a:r>
            <a:r>
              <a:rPr lang="fr-FR" b="1" dirty="0"/>
              <a:t>C2 traditionnel</a:t>
            </a:r>
            <a:r>
              <a:rPr lang="fr-FR" dirty="0"/>
              <a:t> vers l'architecture intégrée </a:t>
            </a:r>
            <a:r>
              <a:rPr lang="fr-FR" b="1" dirty="0"/>
              <a:t>C5ISR</a:t>
            </a:r>
            <a:r>
              <a:rPr lang="fr-FR" dirty="0"/>
              <a:t> sont multiples. Elles découlent principalement des </a:t>
            </a:r>
            <a:r>
              <a:rPr lang="fr-FR" b="1" dirty="0"/>
              <a:t>changements dans la nature de la guerre</a:t>
            </a:r>
            <a:r>
              <a:rPr lang="fr-FR" dirty="0"/>
              <a:t> et de l'</a:t>
            </a:r>
            <a:r>
              <a:rPr lang="fr-FR" b="1" dirty="0"/>
              <a:t>évolution exponentielle des technologies de l'information</a:t>
            </a:r>
            <a:r>
              <a:rPr lang="fr-FR" dirty="0"/>
              <a:t> à partir de la fin de la Guerre Froide.</a:t>
            </a:r>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25</a:t>
            </a:fld>
            <a:endParaRPr lang="en-US"/>
          </a:p>
        </p:txBody>
      </p:sp>
    </p:spTree>
    <p:extLst>
      <p:ext uri="{BB962C8B-B14F-4D97-AF65-F5344CB8AC3E}">
        <p14:creationId xmlns:p14="http://schemas.microsoft.com/office/powerpoint/2010/main" val="1773652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4F28-4493-A497-7C1F-DCDFDA06BA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D4E8FD-E8D7-4672-8560-8213BF64823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731884-F566-CC95-5D78-53657AE52687}"/>
              </a:ext>
            </a:extLst>
          </p:cNvPr>
          <p:cNvSpPr>
            <a:spLocks noGrp="1"/>
          </p:cNvSpPr>
          <p:nvPr>
            <p:ph type="body" idx="1"/>
          </p:nvPr>
        </p:nvSpPr>
        <p:spPr/>
        <p:txBody>
          <a:bodyPr/>
          <a:lstStyle/>
          <a:p>
            <a:r>
              <a:rPr lang="fr-FR" dirty="0"/>
              <a:t>La théorie du modèle </a:t>
            </a:r>
            <a:r>
              <a:rPr lang="fr-FR" b="1" dirty="0"/>
              <a:t>C5ISR</a:t>
            </a:r>
            <a:r>
              <a:rPr lang="fr-FR" dirty="0"/>
              <a:t> n'est pas une théorie unique et isolée, mais plutôt une </a:t>
            </a:r>
            <a:r>
              <a:rPr lang="fr-FR" b="1" dirty="0"/>
              <a:t>architecture doctrinale et technique</a:t>
            </a:r>
            <a:r>
              <a:rPr lang="fr-FR" dirty="0"/>
              <a:t> qui encapsule les principes de la </a:t>
            </a:r>
            <a:r>
              <a:rPr lang="fr-FR" b="1" dirty="0"/>
              <a:t>Guerre en Réseau (Network-</a:t>
            </a:r>
            <a:r>
              <a:rPr lang="fr-FR" b="1" dirty="0" err="1"/>
              <a:t>Centric</a:t>
            </a:r>
            <a:r>
              <a:rPr lang="fr-FR" b="1" dirty="0"/>
              <a:t> </a:t>
            </a:r>
            <a:r>
              <a:rPr lang="fr-FR" b="1" dirty="0" err="1"/>
              <a:t>Warfare</a:t>
            </a:r>
            <a:r>
              <a:rPr lang="fr-FR" b="1" dirty="0"/>
              <a:t> - NCW)</a:t>
            </a:r>
            <a:r>
              <a:rPr lang="fr-FR" dirty="0"/>
              <a:t>. Elle est la </a:t>
            </a:r>
            <a:r>
              <a:rPr lang="fr-FR" b="1" dirty="0"/>
              <a:t>formalisation</a:t>
            </a:r>
            <a:r>
              <a:rPr lang="fr-FR" dirty="0"/>
              <a:t> des fonctions nécessaires pour réaliser la </a:t>
            </a:r>
            <a:r>
              <a:rPr lang="fr-FR" b="1" dirty="0"/>
              <a:t>Numérisation de l'Espace de Bataille (NEB)</a:t>
            </a:r>
            <a:r>
              <a:rPr lang="fr-FR" dirty="0"/>
              <a:t>.</a:t>
            </a:r>
          </a:p>
          <a:p>
            <a:endParaRPr lang="fr-FR" dirty="0"/>
          </a:p>
          <a:p>
            <a:r>
              <a:rPr lang="fr-FR" dirty="0"/>
              <a:t>Le modèle C5ISR est la concrétisation technique de la doctrine de la </a:t>
            </a:r>
            <a:r>
              <a:rPr lang="fr-FR" b="1" dirty="0"/>
              <a:t>supériorité informationnelle</a:t>
            </a:r>
            <a:r>
              <a:rPr lang="fr-FR" dirty="0"/>
              <a:t>.</a:t>
            </a:r>
          </a:p>
          <a:p>
            <a:r>
              <a:rPr lang="fr-FR" b="1" dirty="0"/>
              <a:t>Intégration Totale :</a:t>
            </a:r>
            <a:r>
              <a:rPr lang="fr-FR" dirty="0"/>
              <a:t> Le C5ISR garantit que les </a:t>
            </a:r>
            <a:r>
              <a:rPr lang="fr-FR" b="1" dirty="0"/>
              <a:t>capteurs (ISR)</a:t>
            </a:r>
            <a:r>
              <a:rPr lang="fr-FR" dirty="0"/>
              <a:t> alimentent en temps réel les </a:t>
            </a:r>
            <a:r>
              <a:rPr lang="fr-FR" b="1" dirty="0"/>
              <a:t>systèmes de traitement (C4)</a:t>
            </a:r>
            <a:r>
              <a:rPr lang="fr-FR" dirty="0"/>
              <a:t> qui informent le </a:t>
            </a:r>
            <a:r>
              <a:rPr lang="fr-FR" b="1" dirty="0"/>
              <a:t>commandement (C2)</a:t>
            </a:r>
            <a:r>
              <a:rPr lang="fr-FR" dirty="0"/>
              <a:t>, lequel utilise le </a:t>
            </a:r>
            <a:r>
              <a:rPr lang="fr-FR" b="1" dirty="0"/>
              <a:t>réseau (C3)</a:t>
            </a:r>
            <a:r>
              <a:rPr lang="fr-FR" dirty="0"/>
              <a:t> pour commander les </a:t>
            </a:r>
            <a:r>
              <a:rPr lang="fr-FR" b="1" dirty="0"/>
              <a:t>effecteurs (C5 - Combat </a:t>
            </a:r>
            <a:r>
              <a:rPr lang="fr-FR" b="1" dirty="0" err="1"/>
              <a:t>Systems</a:t>
            </a:r>
            <a:r>
              <a:rPr lang="fr-FR" b="1" dirty="0"/>
              <a:t>)</a:t>
            </a:r>
            <a:r>
              <a:rPr lang="fr-FR" dirty="0"/>
              <a:t>.</a:t>
            </a:r>
          </a:p>
          <a:p>
            <a:r>
              <a:rPr lang="fr-FR" b="1" dirty="0"/>
              <a:t>Vitesse de Décision :</a:t>
            </a:r>
            <a:r>
              <a:rPr lang="fr-FR" dirty="0"/>
              <a:t> L'objectif est d'accélérer la boucle </a:t>
            </a:r>
            <a:r>
              <a:rPr lang="fr-FR" b="1" dirty="0"/>
              <a:t>OODA</a:t>
            </a:r>
            <a:r>
              <a:rPr lang="fr-FR" dirty="0"/>
              <a:t> (Observer, Orienter, Décider, Agir) de l'ennemi. L'information étant disponible et analysée instantanément, le temps de réaction est drastiquement réduit (concept du </a:t>
            </a:r>
            <a:r>
              <a:rPr lang="fr-FR" b="1" dirty="0" err="1"/>
              <a:t>Sensor</a:t>
            </a:r>
            <a:r>
              <a:rPr lang="fr-FR" b="1" dirty="0"/>
              <a:t>-to-Shooter</a:t>
            </a:r>
            <a:r>
              <a:rPr lang="fr-FR" dirty="0"/>
              <a:t>).</a:t>
            </a:r>
          </a:p>
          <a:p>
            <a:r>
              <a:rPr lang="fr-FR" b="1" dirty="0"/>
              <a:t>Défense du Réseau :</a:t>
            </a:r>
            <a:r>
              <a:rPr lang="fr-FR" dirty="0"/>
              <a:t> L'ajout du 5e 'C' (Cyber) reconnaît que l'architecture elle-même est une cible stratégique. La protection du réseau contre les cyberattaques est intégrée à la mission.</a:t>
            </a:r>
          </a:p>
          <a:p>
            <a:r>
              <a:rPr lang="fr-FR" dirty="0"/>
              <a:t>En résumé, le </a:t>
            </a:r>
            <a:r>
              <a:rPr lang="fr-FR" b="1" dirty="0"/>
              <a:t>C5ISR</a:t>
            </a:r>
            <a:r>
              <a:rPr lang="fr-FR" dirty="0"/>
              <a:t> n'est pas seulement un ensemble d'équipements, mais l'</a:t>
            </a:r>
            <a:r>
              <a:rPr lang="fr-FR" b="1" dirty="0"/>
              <a:t>épine dorsale architecturale</a:t>
            </a:r>
            <a:r>
              <a:rPr lang="fr-FR" dirty="0"/>
              <a:t> qui permet à toutes les fonctions militaires de collaborer comme un seul système cohérent et rapide, faisant de l'information l'arme la plus puissante du champ de bataille numérisé.</a:t>
            </a:r>
          </a:p>
          <a:p>
            <a:endParaRPr lang="fr-FR" dirty="0"/>
          </a:p>
        </p:txBody>
      </p:sp>
      <p:sp>
        <p:nvSpPr>
          <p:cNvPr id="4" name="Espace réservé du pied de page 3">
            <a:extLst>
              <a:ext uri="{FF2B5EF4-FFF2-40B4-BE49-F238E27FC236}">
                <a16:creationId xmlns:a16="http://schemas.microsoft.com/office/drawing/2014/main" id="{F5EECAA5-3D20-E0E5-382B-B151AFDA4B19}"/>
              </a:ext>
            </a:extLst>
          </p:cNvPr>
          <p:cNvSpPr>
            <a:spLocks noGrp="1"/>
          </p:cNvSpPr>
          <p:nvPr>
            <p:ph type="ftr" sz="quarter" idx="4"/>
          </p:nvPr>
        </p:nvSpPr>
        <p:spPr/>
        <p:txBody>
          <a:bodyPr/>
          <a:lstStyle/>
          <a:p>
            <a:endParaRPr lang="en-US"/>
          </a:p>
        </p:txBody>
      </p:sp>
      <p:sp>
        <p:nvSpPr>
          <p:cNvPr id="5" name="Espace réservé du numéro de diapositive 4">
            <a:extLst>
              <a:ext uri="{FF2B5EF4-FFF2-40B4-BE49-F238E27FC236}">
                <a16:creationId xmlns:a16="http://schemas.microsoft.com/office/drawing/2014/main" id="{F67D5875-B95B-E8B9-7ACF-C694D3889763}"/>
              </a:ext>
            </a:extLst>
          </p:cNvPr>
          <p:cNvSpPr>
            <a:spLocks noGrp="1"/>
          </p:cNvSpPr>
          <p:nvPr>
            <p:ph type="sldNum" sz="quarter" idx="5"/>
          </p:nvPr>
        </p:nvSpPr>
        <p:spPr/>
        <p:txBody>
          <a:bodyPr/>
          <a:lstStyle/>
          <a:p>
            <a:fld id="{999D407D-DEC8-4432-BB1E-0050E7C6DC1F}" type="slidenum">
              <a:rPr lang="en-US" smtClean="0"/>
              <a:t>26</a:t>
            </a:fld>
            <a:endParaRPr lang="en-US"/>
          </a:p>
        </p:txBody>
      </p:sp>
    </p:spTree>
    <p:extLst>
      <p:ext uri="{BB962C8B-B14F-4D97-AF65-F5344CB8AC3E}">
        <p14:creationId xmlns:p14="http://schemas.microsoft.com/office/powerpoint/2010/main" val="741843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80CB-8859-09BA-1590-A49BDBDEAF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89654D9-DA6E-0B6A-D616-A365F5D02E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36D6F33-7E27-C37F-940A-1CC39F665590}"/>
              </a:ext>
            </a:extLst>
          </p:cNvPr>
          <p:cNvSpPr>
            <a:spLocks noGrp="1"/>
          </p:cNvSpPr>
          <p:nvPr>
            <p:ph type="body" idx="1"/>
          </p:nvPr>
        </p:nvSpPr>
        <p:spPr/>
        <p:txBody>
          <a:bodyPr/>
          <a:lstStyle/>
          <a:p>
            <a:r>
              <a:rPr lang="fr-FR" dirty="0"/>
              <a:t>L'IA est la technologie la plus disruptive, car elle permet de gérer la complexité et la vitesse du champ de bataille numérisé.</a:t>
            </a:r>
          </a:p>
          <a:p>
            <a:r>
              <a:rPr lang="fr-FR" b="1" dirty="0"/>
              <a:t>Fusion et Analyse de Données :</a:t>
            </a:r>
            <a:r>
              <a:rPr lang="fr-FR" dirty="0"/>
              <a:t> L'IA est indispensable pour traiter la </a:t>
            </a:r>
            <a:r>
              <a:rPr lang="fr-FR" b="1" dirty="0"/>
              <a:t>masse de données (Big Data)</a:t>
            </a:r>
            <a:r>
              <a:rPr lang="fr-FR" dirty="0"/>
              <a:t> générée par les capteurs. Elle filtre, </a:t>
            </a:r>
            <a:r>
              <a:rPr lang="fr-FR" dirty="0" err="1"/>
              <a:t>corréle</a:t>
            </a:r>
            <a:r>
              <a:rPr lang="fr-FR" dirty="0"/>
              <a:t>, et interprète les données du C5ISR (imagerie, signaux, rapports) plus rapidement que l'humain pour créer un renseignement </a:t>
            </a:r>
            <a:r>
              <a:rPr lang="fr-FR" dirty="0" err="1"/>
              <a:t>actionable</a:t>
            </a:r>
            <a:r>
              <a:rPr lang="fr-FR" dirty="0"/>
              <a:t>.</a:t>
            </a:r>
          </a:p>
          <a:p>
            <a:r>
              <a:rPr lang="fr-FR" b="1" dirty="0"/>
              <a:t>Aide à la Décision :</a:t>
            </a:r>
            <a:r>
              <a:rPr lang="fr-FR" dirty="0"/>
              <a:t> Les algorithmes prédictifs aident les commandants à évaluer les scénarios, à anticiper les mouvements ennemis et à recommander des actions, accélérant ainsi l'étape d'</a:t>
            </a:r>
            <a:r>
              <a:rPr lang="fr-FR" b="1" dirty="0"/>
              <a:t>Orientation</a:t>
            </a:r>
            <a:r>
              <a:rPr lang="fr-FR" dirty="0"/>
              <a:t> de la boucle OODA.</a:t>
            </a:r>
          </a:p>
          <a:p>
            <a:r>
              <a:rPr lang="fr-FR" b="1" dirty="0"/>
              <a:t>Reconnaissance Automatique de Cibles (ATR) :</a:t>
            </a:r>
            <a:r>
              <a:rPr lang="fr-FR" dirty="0"/>
              <a:t> L'IA permet aux systèmes de reconnaître et d'identifier automatiquement les menaces ou les cibles dans les flux vidéo ou radar.</a:t>
            </a:r>
          </a:p>
          <a:p>
            <a:endParaRPr lang="fr-FR" dirty="0"/>
          </a:p>
        </p:txBody>
      </p:sp>
      <p:sp>
        <p:nvSpPr>
          <p:cNvPr id="4" name="Espace réservé du pied de page 3">
            <a:extLst>
              <a:ext uri="{FF2B5EF4-FFF2-40B4-BE49-F238E27FC236}">
                <a16:creationId xmlns:a16="http://schemas.microsoft.com/office/drawing/2014/main" id="{059343A2-C954-CBD3-2BEA-83620A9F2BC6}"/>
              </a:ext>
            </a:extLst>
          </p:cNvPr>
          <p:cNvSpPr>
            <a:spLocks noGrp="1"/>
          </p:cNvSpPr>
          <p:nvPr>
            <p:ph type="ftr" sz="quarter" idx="4"/>
          </p:nvPr>
        </p:nvSpPr>
        <p:spPr/>
        <p:txBody>
          <a:bodyPr/>
          <a:lstStyle/>
          <a:p>
            <a:endParaRPr lang="en-US"/>
          </a:p>
        </p:txBody>
      </p:sp>
      <p:sp>
        <p:nvSpPr>
          <p:cNvPr id="5" name="Espace réservé du numéro de diapositive 4">
            <a:extLst>
              <a:ext uri="{FF2B5EF4-FFF2-40B4-BE49-F238E27FC236}">
                <a16:creationId xmlns:a16="http://schemas.microsoft.com/office/drawing/2014/main" id="{4C2EB40F-3148-2E56-2588-430AFD3A053F}"/>
              </a:ext>
            </a:extLst>
          </p:cNvPr>
          <p:cNvSpPr>
            <a:spLocks noGrp="1"/>
          </p:cNvSpPr>
          <p:nvPr>
            <p:ph type="sldNum" sz="quarter" idx="5"/>
          </p:nvPr>
        </p:nvSpPr>
        <p:spPr/>
        <p:txBody>
          <a:bodyPr/>
          <a:lstStyle/>
          <a:p>
            <a:fld id="{999D407D-DEC8-4432-BB1E-0050E7C6DC1F}" type="slidenum">
              <a:rPr lang="en-US" smtClean="0"/>
              <a:t>29</a:t>
            </a:fld>
            <a:endParaRPr lang="en-US"/>
          </a:p>
        </p:txBody>
      </p:sp>
    </p:spTree>
    <p:extLst>
      <p:ext uri="{BB962C8B-B14F-4D97-AF65-F5344CB8AC3E}">
        <p14:creationId xmlns:p14="http://schemas.microsoft.com/office/powerpoint/2010/main" val="314572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C1477-2B5E-E58C-0C9B-F0AE89A83F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FE57E2-3B76-CEE7-BDFA-7995CFB5D26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C367FA1-DB67-88EC-ECDE-B9DC7D10E1E4}"/>
              </a:ext>
            </a:extLst>
          </p:cNvPr>
          <p:cNvSpPr>
            <a:spLocks noGrp="1"/>
          </p:cNvSpPr>
          <p:nvPr>
            <p:ph type="body" idx="1"/>
          </p:nvPr>
        </p:nvSpPr>
        <p:spPr/>
        <p:txBody>
          <a:bodyPr/>
          <a:lstStyle/>
          <a:p>
            <a:r>
              <a:rPr lang="fr-FR" dirty="0"/>
              <a:t>Le besoin de transférer des volumes massifs de données (vidéos 4K, modèles 3D, flux capteurs) en temps réel et avec une latence ultra-faible pousse à l'adoption de technologies de réseaux de pointe.</a:t>
            </a:r>
          </a:p>
          <a:p>
            <a:r>
              <a:rPr lang="fr-FR" b="1" dirty="0"/>
              <a:t>Réseaux </a:t>
            </a:r>
            <a:r>
              <a:rPr lang="fr-FR" b="1" dirty="0" err="1"/>
              <a:t>Mâillés</a:t>
            </a:r>
            <a:r>
              <a:rPr lang="fr-FR" b="1" dirty="0"/>
              <a:t> 5G/6G Tactiques :</a:t>
            </a:r>
            <a:r>
              <a:rPr lang="fr-FR" dirty="0"/>
              <a:t> Utilisation de fréquences militaires et de technologies cellulaires avancées pour créer des réseaux tactiques à très haute capacité et à faible latence, essentiels pour le combat collaboratif.</a:t>
            </a:r>
          </a:p>
          <a:p>
            <a:r>
              <a:rPr lang="fr-FR" b="1" dirty="0"/>
              <a:t>Cloud </a:t>
            </a:r>
            <a:r>
              <a:rPr lang="fr-FR" b="1" dirty="0" err="1"/>
              <a:t>Computing</a:t>
            </a:r>
            <a:r>
              <a:rPr lang="fr-FR" b="1" dirty="0"/>
              <a:t>/Edge </a:t>
            </a:r>
            <a:r>
              <a:rPr lang="fr-FR" b="1" dirty="0" err="1"/>
              <a:t>Computing</a:t>
            </a:r>
            <a:r>
              <a:rPr lang="fr-FR" b="1" dirty="0"/>
              <a:t> :</a:t>
            </a:r>
            <a:r>
              <a:rPr lang="fr-FR" dirty="0"/>
              <a:t> Déploiement de capacités de calcul et de stockage au plus près du champ de bataille (Edge </a:t>
            </a:r>
            <a:r>
              <a:rPr lang="fr-FR" dirty="0" err="1"/>
              <a:t>Computing</a:t>
            </a:r>
            <a:r>
              <a:rPr lang="fr-FR" dirty="0"/>
              <a:t>) pour traiter l'information localement et réduire la dépendance aux infrastructures centralisées.</a:t>
            </a:r>
          </a:p>
          <a:p>
            <a:endParaRPr lang="fr-FR" dirty="0"/>
          </a:p>
        </p:txBody>
      </p:sp>
      <p:sp>
        <p:nvSpPr>
          <p:cNvPr id="4" name="Espace réservé du pied de page 3">
            <a:extLst>
              <a:ext uri="{FF2B5EF4-FFF2-40B4-BE49-F238E27FC236}">
                <a16:creationId xmlns:a16="http://schemas.microsoft.com/office/drawing/2014/main" id="{9FD19A83-AC73-08BB-33CF-BF42B55C9485}"/>
              </a:ext>
            </a:extLst>
          </p:cNvPr>
          <p:cNvSpPr>
            <a:spLocks noGrp="1"/>
          </p:cNvSpPr>
          <p:nvPr>
            <p:ph type="ftr" sz="quarter" idx="4"/>
          </p:nvPr>
        </p:nvSpPr>
        <p:spPr/>
        <p:txBody>
          <a:bodyPr/>
          <a:lstStyle/>
          <a:p>
            <a:endParaRPr lang="en-US"/>
          </a:p>
        </p:txBody>
      </p:sp>
      <p:sp>
        <p:nvSpPr>
          <p:cNvPr id="5" name="Espace réservé du numéro de diapositive 4">
            <a:extLst>
              <a:ext uri="{FF2B5EF4-FFF2-40B4-BE49-F238E27FC236}">
                <a16:creationId xmlns:a16="http://schemas.microsoft.com/office/drawing/2014/main" id="{F1C269CB-4E06-C95B-3B9B-FC8C8422C680}"/>
              </a:ext>
            </a:extLst>
          </p:cNvPr>
          <p:cNvSpPr>
            <a:spLocks noGrp="1"/>
          </p:cNvSpPr>
          <p:nvPr>
            <p:ph type="sldNum" sz="quarter" idx="5"/>
          </p:nvPr>
        </p:nvSpPr>
        <p:spPr/>
        <p:txBody>
          <a:bodyPr/>
          <a:lstStyle/>
          <a:p>
            <a:fld id="{999D407D-DEC8-4432-BB1E-0050E7C6DC1F}" type="slidenum">
              <a:rPr lang="en-US" smtClean="0"/>
              <a:t>30</a:t>
            </a:fld>
            <a:endParaRPr lang="en-US"/>
          </a:p>
        </p:txBody>
      </p:sp>
    </p:spTree>
    <p:extLst>
      <p:ext uri="{BB962C8B-B14F-4D97-AF65-F5344CB8AC3E}">
        <p14:creationId xmlns:p14="http://schemas.microsoft.com/office/powerpoint/2010/main" val="374428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L'autonomie est l'aboutissement de la numérisation, car elle délègue certaines fonctions de combat et de soutien à la machine.</a:t>
            </a:r>
          </a:p>
          <a:p>
            <a:r>
              <a:rPr lang="fr-FR" b="1" dirty="0"/>
              <a:t>Essaims de Drones (</a:t>
            </a:r>
            <a:r>
              <a:rPr lang="fr-FR" b="1" dirty="0" err="1"/>
              <a:t>Swarming</a:t>
            </a:r>
            <a:r>
              <a:rPr lang="fr-FR" b="1" dirty="0"/>
              <a:t>) :</a:t>
            </a:r>
            <a:r>
              <a:rPr lang="fr-FR" dirty="0"/>
              <a:t> Capacité à coordonner un grand nombre de systèmes aériens ou terrestres sans pilote pour saturer les défenses ou effectuer une reconnaissance à grande échelle.</a:t>
            </a:r>
          </a:p>
          <a:p>
            <a:r>
              <a:rPr lang="fr-FR" b="1" dirty="0"/>
              <a:t>Armes Létales Autonomes (ALA / LAWS) :</a:t>
            </a:r>
            <a:r>
              <a:rPr lang="fr-FR" dirty="0"/>
              <a:t> Systèmes capables de détecter, sélectionner et engager des cibles sans intervention humaine (même si les débats éthiques et la réglementation sont encore en cours).</a:t>
            </a:r>
          </a:p>
          <a:p>
            <a:r>
              <a:rPr lang="fr-FR" b="1" dirty="0"/>
              <a:t>Logistique Robotisée :</a:t>
            </a:r>
            <a:r>
              <a:rPr lang="fr-FR" dirty="0"/>
              <a:t> Utilisation de véhicules terrestres sans pilote (UGV) pour le transport de ravitaillement, le déminage ou l'évacuation de blessés, réduisant les risques pour le personnel.</a:t>
            </a:r>
          </a:p>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31</a:t>
            </a:fld>
            <a:endParaRPr lang="en-US"/>
          </a:p>
        </p:txBody>
      </p:sp>
    </p:spTree>
    <p:extLst>
      <p:ext uri="{BB962C8B-B14F-4D97-AF65-F5344CB8AC3E}">
        <p14:creationId xmlns:p14="http://schemas.microsoft.com/office/powerpoint/2010/main" val="23731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45FE2-AD01-8C4C-712F-A7B84E57D2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9153D0-177C-E738-05E7-7911F62C6D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60DC6F-02F1-681C-B711-65BEF4DEFFB0}"/>
              </a:ext>
            </a:extLst>
          </p:cNvPr>
          <p:cNvSpPr>
            <a:spLocks noGrp="1"/>
          </p:cNvSpPr>
          <p:nvPr>
            <p:ph type="body" idx="1"/>
          </p:nvPr>
        </p:nvSpPr>
        <p:spPr/>
        <p:txBody>
          <a:bodyPr/>
          <a:lstStyle/>
          <a:p>
            <a:pPr>
              <a:buNone/>
            </a:pPr>
            <a:r>
              <a:rPr lang="fr-FR" dirty="0"/>
              <a:t>La dépendance au numérique fait du cyberespace le nouveau terrain d'affrontement, rendant les outils de cybersécurité disruptifs par nécessité.</a:t>
            </a:r>
          </a:p>
          <a:p>
            <a:pPr>
              <a:buFont typeface="Arial" panose="020B0604020202020204" pitchFamily="34" charset="0"/>
              <a:buChar char="•"/>
            </a:pPr>
            <a:r>
              <a:rPr lang="fr-FR" b="1" dirty="0"/>
              <a:t>Sécurité Quantique :</a:t>
            </a:r>
            <a:r>
              <a:rPr lang="fr-FR" dirty="0"/>
              <a:t> Développement de systèmes de chiffrement résistants aux futurs ordinateurs quantiques, protégeant les données à très long terme.</a:t>
            </a:r>
          </a:p>
          <a:p>
            <a:pPr>
              <a:buFont typeface="Arial" panose="020B0604020202020204" pitchFamily="34" charset="0"/>
              <a:buChar char="•"/>
            </a:pPr>
            <a:r>
              <a:rPr lang="fr-FR" b="1" dirty="0"/>
              <a:t>Guerre Électronique (GE) de Précision :</a:t>
            </a:r>
            <a:r>
              <a:rPr lang="fr-FR" dirty="0"/>
              <a:t> Utilisation de l'IA pour analyser les signaux ennemis en temps réel et générer des contremesures de brouillage chirurgicales, ciblant les liaisons clés de l'adversaire.</a:t>
            </a:r>
          </a:p>
        </p:txBody>
      </p:sp>
      <p:sp>
        <p:nvSpPr>
          <p:cNvPr id="4" name="Espace réservé du pied de page 3">
            <a:extLst>
              <a:ext uri="{FF2B5EF4-FFF2-40B4-BE49-F238E27FC236}">
                <a16:creationId xmlns:a16="http://schemas.microsoft.com/office/drawing/2014/main" id="{AA88C3DA-8C3A-1828-EFB9-E04AF45F85AA}"/>
              </a:ext>
            </a:extLst>
          </p:cNvPr>
          <p:cNvSpPr>
            <a:spLocks noGrp="1"/>
          </p:cNvSpPr>
          <p:nvPr>
            <p:ph type="ftr" sz="quarter" idx="4"/>
          </p:nvPr>
        </p:nvSpPr>
        <p:spPr/>
        <p:txBody>
          <a:bodyPr/>
          <a:lstStyle/>
          <a:p>
            <a:endParaRPr lang="en-US"/>
          </a:p>
        </p:txBody>
      </p:sp>
      <p:sp>
        <p:nvSpPr>
          <p:cNvPr id="5" name="Espace réservé du numéro de diapositive 4">
            <a:extLst>
              <a:ext uri="{FF2B5EF4-FFF2-40B4-BE49-F238E27FC236}">
                <a16:creationId xmlns:a16="http://schemas.microsoft.com/office/drawing/2014/main" id="{C33C9F92-3850-7BDD-CD15-6EAEB7EA8800}"/>
              </a:ext>
            </a:extLst>
          </p:cNvPr>
          <p:cNvSpPr>
            <a:spLocks noGrp="1"/>
          </p:cNvSpPr>
          <p:nvPr>
            <p:ph type="sldNum" sz="quarter" idx="5"/>
          </p:nvPr>
        </p:nvSpPr>
        <p:spPr/>
        <p:txBody>
          <a:bodyPr/>
          <a:lstStyle/>
          <a:p>
            <a:fld id="{999D407D-DEC8-4432-BB1E-0050E7C6DC1F}" type="slidenum">
              <a:rPr lang="en-US" smtClean="0"/>
              <a:t>32</a:t>
            </a:fld>
            <a:endParaRPr lang="en-US"/>
          </a:p>
        </p:txBody>
      </p:sp>
    </p:spTree>
    <p:extLst>
      <p:ext uri="{BB962C8B-B14F-4D97-AF65-F5344CB8AC3E}">
        <p14:creationId xmlns:p14="http://schemas.microsoft.com/office/powerpoint/2010/main" val="201611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Défis Technologiques et d'Intégration</a:t>
            </a:r>
          </a:p>
          <a:p>
            <a:r>
              <a:rPr lang="fr-FR" dirty="0"/>
              <a:t>Ces défis sont directement liés à la mise en œuvre de l'architecture C5ISR.</a:t>
            </a:r>
          </a:p>
          <a:p>
            <a:r>
              <a:rPr lang="fr-FR" b="1" dirty="0"/>
              <a:t>Interopérabilité des Systèmes :</a:t>
            </a:r>
            <a:r>
              <a:rPr lang="fr-FR" dirty="0"/>
              <a:t> Le défi majeur est d'assurer que des systèmes hétérogènes (anciens et nouveaux, de différentes armées nationales ou alliées) puissent </a:t>
            </a:r>
            <a:r>
              <a:rPr lang="fr-FR" b="1" dirty="0"/>
              <a:t>communiquer et échanger des données</a:t>
            </a:r>
            <a:r>
              <a:rPr lang="fr-FR" dirty="0"/>
              <a:t> de manière fluide et automatique. Cela exige des </a:t>
            </a:r>
            <a:r>
              <a:rPr lang="fr-FR" b="1" dirty="0"/>
              <a:t>standards techniques</a:t>
            </a:r>
            <a:r>
              <a:rPr lang="fr-FR" dirty="0"/>
              <a:t> et sémantiques universels (la </a:t>
            </a:r>
            <a:r>
              <a:rPr lang="fr-FR" b="1" dirty="0"/>
              <a:t>Mise en Donnée</a:t>
            </a:r>
            <a:r>
              <a:rPr lang="fr-FR" dirty="0"/>
              <a:t>).</a:t>
            </a:r>
          </a:p>
          <a:p>
            <a:r>
              <a:rPr lang="fr-FR" b="1" dirty="0"/>
              <a:t>Résilience du Réseau :</a:t>
            </a:r>
            <a:r>
              <a:rPr lang="fr-FR" dirty="0"/>
              <a:t> Concevoir et maintenir un réseau de communication (C3) qui soit </a:t>
            </a:r>
            <a:r>
              <a:rPr lang="fr-FR" b="1" dirty="0"/>
              <a:t>suffisamment robuste, à haut débit et résilient</a:t>
            </a:r>
            <a:r>
              <a:rPr lang="fr-FR" dirty="0"/>
              <a:t> pour fonctionner même sous l'effet de la </a:t>
            </a:r>
            <a:r>
              <a:rPr lang="fr-FR" b="1" dirty="0"/>
              <a:t>Guerre Électronique</a:t>
            </a:r>
            <a:r>
              <a:rPr lang="fr-FR" dirty="0"/>
              <a:t> (brouillage) et des destructions physiques.</a:t>
            </a:r>
          </a:p>
          <a:p>
            <a:r>
              <a:rPr lang="fr-FR" b="1" dirty="0"/>
              <a:t>Gestion du Big Data Militaire :</a:t>
            </a:r>
            <a:r>
              <a:rPr lang="fr-FR" dirty="0"/>
              <a:t> Maîtriser le volume colossal de données générées par les capteurs (ISR). Le défi est d'utiliser l'</a:t>
            </a:r>
            <a:r>
              <a:rPr lang="fr-FR" b="1" dirty="0"/>
              <a:t>Intelligence Artificielle (IA)</a:t>
            </a:r>
            <a:r>
              <a:rPr lang="fr-FR" dirty="0"/>
              <a:t> pour filtrer efficacement ce "bruit" et en extraire le renseignement pertinent pour l'opérateur humain.</a:t>
            </a:r>
          </a:p>
          <a:p>
            <a:r>
              <a:rPr lang="fr-FR" b="1" dirty="0"/>
              <a:t>Sécurité Cyber :</a:t>
            </a:r>
            <a:r>
              <a:rPr lang="fr-FR" dirty="0"/>
              <a:t> Protéger l'ensemble de l'architecture C5ISR contre les intrusions et les cyberattaques. Le défi est de développer une </a:t>
            </a:r>
            <a:r>
              <a:rPr lang="fr-FR" b="1" dirty="0"/>
              <a:t>cyberdéfense proactive</a:t>
            </a:r>
            <a:r>
              <a:rPr lang="fr-FR" dirty="0"/>
              <a:t> capable d'anticiper et de contrer des menaces en constante évolution.</a:t>
            </a:r>
          </a:p>
          <a:p>
            <a:br>
              <a:rPr lang="fr-FR" dirty="0"/>
            </a:br>
            <a:endParaRPr lang="fr-FR" dirty="0"/>
          </a:p>
          <a:p>
            <a:r>
              <a:rPr lang="fr-FR" b="1" dirty="0"/>
              <a:t>🧠 Défis Humains et Organisationnels</a:t>
            </a:r>
          </a:p>
          <a:p>
            <a:r>
              <a:rPr lang="fr-FR" dirty="0"/>
              <a:t>La technologie ne fonctionne que si les hommes et les structures sont adaptés.</a:t>
            </a:r>
          </a:p>
          <a:p>
            <a:r>
              <a:rPr lang="fr-FR" b="1" dirty="0"/>
              <a:t>Formation et Compétences :</a:t>
            </a:r>
            <a:r>
              <a:rPr lang="fr-FR" dirty="0"/>
              <a:t> Le défi est de former des milliers de militaires, du fantassin au général, à l'utilisation et à la maintenance de systèmes numériques complexes. Il faut développer une </a:t>
            </a:r>
            <a:r>
              <a:rPr lang="fr-FR" b="1" dirty="0"/>
              <a:t>expertise spécialisée</a:t>
            </a:r>
            <a:r>
              <a:rPr lang="fr-FR" dirty="0"/>
              <a:t> en ingénierie réseau, en cybersécurité et en analyse de données.</a:t>
            </a:r>
          </a:p>
          <a:p>
            <a:r>
              <a:rPr lang="fr-FR" b="1" dirty="0"/>
              <a:t>Adaptation de la Doctrine de Commandement (C2) :</a:t>
            </a:r>
            <a:r>
              <a:rPr lang="fr-FR" dirty="0"/>
              <a:t> Il est difficile de faire évoluer une culture militaire hiérarchique et centralisée. Le défi est d'adopter le modèle de </a:t>
            </a:r>
            <a:r>
              <a:rPr lang="fr-FR" b="1" dirty="0"/>
              <a:t>Commandement de Mission</a:t>
            </a:r>
            <a:r>
              <a:rPr lang="fr-FR" dirty="0"/>
              <a:t> (ou </a:t>
            </a:r>
            <a:r>
              <a:rPr lang="fr-FR" i="1" dirty="0"/>
              <a:t>Mission Command</a:t>
            </a:r>
            <a:r>
              <a:rPr lang="fr-FR" dirty="0"/>
              <a:t>), où le chef délègue l'exécution, en faisant confiance à la </a:t>
            </a:r>
            <a:r>
              <a:rPr lang="fr-FR" b="1" dirty="0"/>
              <a:t>Connaissance de la Situation Partagée</a:t>
            </a:r>
            <a:r>
              <a:rPr lang="fr-FR" dirty="0"/>
              <a:t> (COP) fournie par le réseau.</a:t>
            </a:r>
          </a:p>
          <a:p>
            <a:r>
              <a:rPr lang="fr-FR" b="1" dirty="0"/>
              <a:t>Gestion de la Surcharge Cognitive :</a:t>
            </a:r>
            <a:r>
              <a:rPr lang="fr-FR" dirty="0"/>
              <a:t> Malgré l'IA, le risque de </a:t>
            </a:r>
            <a:r>
              <a:rPr lang="fr-FR" b="1" dirty="0"/>
              <a:t>surcharge informationnelle</a:t>
            </a:r>
            <a:r>
              <a:rPr lang="fr-FR" dirty="0"/>
              <a:t> demeure. Le défi est de concevoir des interfaces utilisateur qui présentent l'information de manière intuitive et pertinente, sans paralyser la prise de décision humaine.</a:t>
            </a:r>
          </a:p>
          <a:p>
            <a:br>
              <a:rPr lang="fr-FR" dirty="0"/>
            </a:br>
            <a:endParaRPr lang="fr-FR" dirty="0"/>
          </a:p>
          <a:p>
            <a:r>
              <a:rPr lang="fr-FR" b="1" dirty="0"/>
              <a:t>💰 Défis Économiques et Éthiques</a:t>
            </a:r>
          </a:p>
          <a:p>
            <a:r>
              <a:rPr lang="fr-FR" b="1" dirty="0"/>
              <a:t>Coût et Pérennité :</a:t>
            </a:r>
            <a:r>
              <a:rPr lang="fr-FR" dirty="0"/>
              <a:t> Les programmes de NEB sont parmi les plus coûteux. Le défi est d'assurer un </a:t>
            </a:r>
            <a:r>
              <a:rPr lang="fr-FR" b="1" dirty="0"/>
              <a:t>financement constant et massif</a:t>
            </a:r>
            <a:r>
              <a:rPr lang="fr-FR" dirty="0"/>
              <a:t> non seulement pour l'acquisition initiale, mais aussi pour les </a:t>
            </a:r>
            <a:r>
              <a:rPr lang="fr-FR" b="1" dirty="0"/>
              <a:t>mises à jour logicielles</a:t>
            </a:r>
            <a:r>
              <a:rPr lang="fr-FR" dirty="0"/>
              <a:t> et la maintenance de systèmes évolutifs.</a:t>
            </a:r>
          </a:p>
          <a:p>
            <a:r>
              <a:rPr lang="fr-FR" b="1" dirty="0"/>
              <a:t>Enjeux Éthiques de l'Autonomie :</a:t>
            </a:r>
            <a:r>
              <a:rPr lang="fr-FR" dirty="0"/>
              <a:t> L'intégration des systèmes robotiques et d'</a:t>
            </a:r>
            <a:r>
              <a:rPr lang="fr-FR" b="1" dirty="0"/>
              <a:t>Armes Létales Autonomes (ALA)</a:t>
            </a:r>
            <a:r>
              <a:rPr lang="fr-FR" dirty="0"/>
              <a:t> soulève le défi éthique et légal de déterminer la </a:t>
            </a:r>
            <a:r>
              <a:rPr lang="fr-FR" b="1" dirty="0"/>
              <a:t>responsabilité</a:t>
            </a:r>
            <a:r>
              <a:rPr lang="fr-FR" dirty="0"/>
              <a:t> et de garantir le respect du Droit International Humanitaire (DIH) lorsque la machine prend la décision d'engager le combat.</a:t>
            </a:r>
          </a:p>
          <a:p>
            <a:r>
              <a:rPr lang="fr-FR" dirty="0"/>
              <a:t>En bref, les défis de la NEB sont ceux d'une transformation complète : créer un </a:t>
            </a:r>
            <a:r>
              <a:rPr lang="fr-FR" b="1" dirty="0"/>
              <a:t>système de combat intelligent, résilient et éthiquement responsable</a:t>
            </a:r>
            <a:r>
              <a:rPr lang="fr-FR" dirty="0"/>
              <a:t>, tout en gérant sa complexité technique et son coût faramineux.</a:t>
            </a:r>
          </a:p>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35</a:t>
            </a:fld>
            <a:endParaRPr lang="en-US"/>
          </a:p>
        </p:txBody>
      </p:sp>
    </p:spTree>
    <p:extLst>
      <p:ext uri="{BB962C8B-B14F-4D97-AF65-F5344CB8AC3E}">
        <p14:creationId xmlns:p14="http://schemas.microsoft.com/office/powerpoint/2010/main" val="942810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Menaces (Risques Exogènes - Liés à l'Adversaire)</a:t>
            </a:r>
          </a:p>
          <a:p>
            <a:r>
              <a:rPr lang="fr-FR" dirty="0"/>
              <a:t>Les menaces sont les actions malveillantes qu'un adversaire (État, groupe terroriste) peut mener pour exploiter les vulnérabilités du système numérisé.</a:t>
            </a:r>
          </a:p>
          <a:p>
            <a:r>
              <a:rPr lang="fr-FR" b="1" dirty="0"/>
              <a:t>1. La Guerre Cybernétique (Attaque du C4 et C5)</a:t>
            </a:r>
          </a:p>
          <a:p>
            <a:r>
              <a:rPr lang="fr-FR" dirty="0"/>
              <a:t>C'est la menace la plus critique car elle cible le cœur de la NEB.</a:t>
            </a:r>
          </a:p>
          <a:p>
            <a:r>
              <a:rPr lang="fr-FR" b="1" dirty="0"/>
              <a:t>Attaque d'Intégrité :</a:t>
            </a:r>
            <a:r>
              <a:rPr lang="fr-FR" dirty="0"/>
              <a:t> Modifier ou altérer les données qui circulent dans le réseau. Par exemple, changer la position d'une unité amie sur la </a:t>
            </a:r>
            <a:r>
              <a:rPr lang="fr-FR" b="1" dirty="0"/>
              <a:t>COP (Common </a:t>
            </a:r>
            <a:r>
              <a:rPr lang="fr-FR" b="1" dirty="0" err="1"/>
              <a:t>Operational</a:t>
            </a:r>
            <a:r>
              <a:rPr lang="fr-FR" b="1" dirty="0"/>
              <a:t> Picture)</a:t>
            </a:r>
            <a:r>
              <a:rPr lang="fr-FR" dirty="0"/>
              <a:t> pour provoquer un tir fratricide.</a:t>
            </a:r>
          </a:p>
          <a:p>
            <a:r>
              <a:rPr lang="fr-FR" b="1" dirty="0"/>
              <a:t>Attaque de Disponibilité (Déni de Service) :</a:t>
            </a:r>
            <a:r>
              <a:rPr lang="fr-FR" dirty="0"/>
              <a:t> </a:t>
            </a:r>
            <a:r>
              <a:rPr lang="fr-FR" dirty="0" err="1"/>
              <a:t>Paralyzer</a:t>
            </a:r>
            <a:r>
              <a:rPr lang="fr-FR" dirty="0"/>
              <a:t> les réseaux de communication ou les systèmes de commandement pour empêcher la prise de décision en temps réel (boucle OODA).</a:t>
            </a:r>
          </a:p>
          <a:p>
            <a:r>
              <a:rPr lang="fr-FR" b="1" dirty="0"/>
              <a:t>Espionnage et Interception :</a:t>
            </a:r>
            <a:r>
              <a:rPr lang="fr-FR" dirty="0"/>
              <a:t> Voler des données sensibles (plans d'opération, technologies) ou intercepter les communications chiffrées.</a:t>
            </a:r>
          </a:p>
          <a:p>
            <a:r>
              <a:rPr lang="fr-FR" b="1" dirty="0"/>
              <a:t>2. La Guerre Électronique (GE)</a:t>
            </a:r>
          </a:p>
          <a:p>
            <a:r>
              <a:rPr lang="fr-FR" dirty="0"/>
              <a:t>La GE vise l'infrastructure de communication physique (C3).</a:t>
            </a:r>
          </a:p>
          <a:p>
            <a:r>
              <a:rPr lang="fr-FR" b="1" dirty="0"/>
              <a:t>Brouillage (</a:t>
            </a:r>
            <a:r>
              <a:rPr lang="fr-FR" b="1" i="1" dirty="0" err="1"/>
              <a:t>Jamming</a:t>
            </a:r>
            <a:r>
              <a:rPr lang="fr-FR" b="1" dirty="0"/>
              <a:t>) :</a:t>
            </a:r>
            <a:r>
              <a:rPr lang="fr-FR" dirty="0"/>
              <a:t> Émettre des interférences radio puissantes pour saturer le spectre et empêcher les radios (SDR, satellites) de fonctionner, coupant ainsi la </a:t>
            </a:r>
            <a:r>
              <a:rPr lang="fr-FR" b="1" dirty="0"/>
              <a:t>Mise en Réseau</a:t>
            </a:r>
            <a:r>
              <a:rPr lang="fr-FR" dirty="0"/>
              <a:t>.</a:t>
            </a:r>
          </a:p>
          <a:p>
            <a:r>
              <a:rPr lang="fr-FR" b="1" dirty="0"/>
              <a:t>Leurre et Tromperie (</a:t>
            </a:r>
            <a:r>
              <a:rPr lang="fr-FR" b="1" i="1" dirty="0"/>
              <a:t>Spoofing</a:t>
            </a:r>
            <a:r>
              <a:rPr lang="fr-FR" b="1" dirty="0"/>
              <a:t>) :</a:t>
            </a:r>
            <a:r>
              <a:rPr lang="fr-FR" dirty="0"/>
              <a:t> Injecter de fausses informations dans le réseau (ex: usurper l'identité d'un système GPS ou d'un drone) pour désorienter ou tromper l'ennemi.</a:t>
            </a:r>
          </a:p>
          <a:p>
            <a:r>
              <a:rPr lang="fr-FR" b="1" dirty="0"/>
              <a:t>3. Les Attaques Contre les Systèmes Autonomes</a:t>
            </a:r>
          </a:p>
          <a:p>
            <a:r>
              <a:rPr lang="fr-FR" dirty="0"/>
              <a:t>Avec la robotisation, de nouvelles cibles apparaissent.</a:t>
            </a:r>
          </a:p>
          <a:p>
            <a:r>
              <a:rPr lang="fr-FR" b="1" dirty="0"/>
              <a:t>Prise de Contrôle (</a:t>
            </a:r>
            <a:r>
              <a:rPr lang="fr-FR" b="1" i="1" dirty="0"/>
              <a:t>Hacking</a:t>
            </a:r>
            <a:r>
              <a:rPr lang="fr-FR" b="1" dirty="0"/>
              <a:t>) :</a:t>
            </a:r>
            <a:r>
              <a:rPr lang="fr-FR" dirty="0"/>
              <a:t> Désarmer, rediriger ou capturer les drones (UAV) ou les véhicules terrestres sans pilote (UGV) en exploitant des failles de communication.</a:t>
            </a:r>
          </a:p>
          <a:p>
            <a:br>
              <a:rPr lang="fr-FR" dirty="0"/>
            </a:br>
            <a:endParaRPr lang="fr-FR" dirty="0"/>
          </a:p>
          <a:p>
            <a:r>
              <a:rPr lang="fr-FR" b="1" dirty="0"/>
              <a:t>🚨 Risques (Risques Endogènes - Liés au Fonctionnement du Système)</a:t>
            </a:r>
          </a:p>
          <a:p>
            <a:r>
              <a:rPr lang="fr-FR" dirty="0"/>
              <a:t>Les risques sont les conséquences négatives ou les vulnérabilités intrinsèques découlant de la complexité du système lui-même.</a:t>
            </a:r>
          </a:p>
          <a:p>
            <a:r>
              <a:rPr lang="fr-FR" b="1" dirty="0"/>
              <a:t>1. Risque de Dépendance et de Paralysie</a:t>
            </a:r>
          </a:p>
          <a:p>
            <a:r>
              <a:rPr lang="fr-FR" b="1" dirty="0"/>
              <a:t>Dépendance Technologique :</a:t>
            </a:r>
            <a:r>
              <a:rPr lang="fr-FR" dirty="0"/>
              <a:t> La confiance excessive dans le réseau fait que, si celui-ci est compromis, l'armée perd une grande partie de sa capacité de combat (l'effet de coupure, ou </a:t>
            </a:r>
            <a:r>
              <a:rPr lang="fr-FR" i="1" dirty="0"/>
              <a:t>blackout</a:t>
            </a:r>
            <a:r>
              <a:rPr lang="fr-FR" dirty="0"/>
              <a:t>).</a:t>
            </a:r>
          </a:p>
          <a:p>
            <a:r>
              <a:rPr lang="fr-FR" b="1" dirty="0"/>
              <a:t>Risque de Problème Logiciel/Matériel :</a:t>
            </a:r>
            <a:r>
              <a:rPr lang="fr-FR" dirty="0"/>
              <a:t> Un bug informatique, une panne matérielle ou une erreur de maintenance peuvent avoir des conséquences opérationnelles catastrophiques, même en l'absence d'attaque ennemie.</a:t>
            </a:r>
          </a:p>
          <a:p>
            <a:r>
              <a:rPr lang="fr-FR" b="1" dirty="0"/>
              <a:t>2. Risque Humain et Cognitif</a:t>
            </a:r>
          </a:p>
          <a:p>
            <a:r>
              <a:rPr lang="fr-FR" b="1" dirty="0"/>
              <a:t>Surcharge Informationnelle (</a:t>
            </a:r>
            <a:r>
              <a:rPr lang="fr-FR" b="1" i="1" dirty="0"/>
              <a:t>Infobésité</a:t>
            </a:r>
            <a:r>
              <a:rPr lang="fr-FR" b="1" dirty="0"/>
              <a:t>) :</a:t>
            </a:r>
            <a:r>
              <a:rPr lang="fr-FR" dirty="0"/>
              <a:t> La masse de données générée (Big Data militaire) peut submerger les opérateurs et les commandants, entraînant une analyse trop lente ou une </a:t>
            </a:r>
            <a:r>
              <a:rPr lang="fr-FR" b="1" dirty="0"/>
              <a:t>paralyse décisionnelle</a:t>
            </a:r>
            <a:r>
              <a:rPr lang="fr-FR" dirty="0"/>
              <a:t> – le contraire de l'objectif de la NEB.</a:t>
            </a:r>
          </a:p>
          <a:p>
            <a:r>
              <a:rPr lang="fr-FR" b="1" dirty="0"/>
              <a:t>Perte de Sens Critique :</a:t>
            </a:r>
            <a:r>
              <a:rPr lang="fr-FR" dirty="0"/>
              <a:t> Le risque que le personnel militaire perde ses réflexes tactiques traditionnels (lecture de carte papier, communications manuelles) en cas de défaillance totale des systèmes numériques.</a:t>
            </a:r>
          </a:p>
          <a:p>
            <a:r>
              <a:rPr lang="fr-FR" b="1" dirty="0"/>
              <a:t>3. Risques Éthiques et Légaux</a:t>
            </a:r>
          </a:p>
          <a:p>
            <a:r>
              <a:rPr lang="fr-FR" b="1" dirty="0"/>
              <a:t>Problème de Responsabilité :</a:t>
            </a:r>
            <a:r>
              <a:rPr lang="fr-FR" dirty="0"/>
              <a:t> En cas d'erreur opérationnelle ou de dommage collatéral causé par un système automatisé ou autonome (ALA), déterminer la </a:t>
            </a:r>
            <a:r>
              <a:rPr lang="fr-FR" b="1" dirty="0"/>
              <a:t>responsabilité légale et morale</a:t>
            </a:r>
            <a:r>
              <a:rPr lang="fr-FR" dirty="0"/>
              <a:t> est extrêmement complexe.</a:t>
            </a:r>
          </a:p>
          <a:p>
            <a:r>
              <a:rPr lang="fr-FR" b="1" dirty="0"/>
              <a:t>Erreur Algorithmique :</a:t>
            </a:r>
            <a:r>
              <a:rPr lang="fr-FR" dirty="0"/>
              <a:t> Un biais ou une erreur dans le programme d'IA peut entraîner des décisions de ciblage ou des identifications de cibles erronées à grande échelle, conduisant à des violations du Droit International Humanitaire.</a:t>
            </a:r>
          </a:p>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36</a:t>
            </a:fld>
            <a:endParaRPr lang="en-US"/>
          </a:p>
        </p:txBody>
      </p:sp>
    </p:spTree>
    <p:extLst>
      <p:ext uri="{BB962C8B-B14F-4D97-AF65-F5344CB8AC3E}">
        <p14:creationId xmlns:p14="http://schemas.microsoft.com/office/powerpoint/2010/main" val="310100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37</a:t>
            </a:fld>
            <a:endParaRPr lang="en-US"/>
          </a:p>
        </p:txBody>
      </p:sp>
    </p:spTree>
    <p:extLst>
      <p:ext uri="{BB962C8B-B14F-4D97-AF65-F5344CB8AC3E}">
        <p14:creationId xmlns:p14="http://schemas.microsoft.com/office/powerpoint/2010/main" val="27017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L'évolution chronologique de la </a:t>
            </a:r>
            <a:r>
              <a:rPr lang="fr-FR" b="1" dirty="0"/>
              <a:t>Numérisation de l'Espace de Bataille (NEB)</a:t>
            </a:r>
            <a:r>
              <a:rPr lang="fr-FR" dirty="0"/>
              <a:t>, en bref :</a:t>
            </a:r>
          </a:p>
          <a:p>
            <a:r>
              <a:rPr lang="fr-FR" b="1" dirty="0"/>
              <a:t>Avant 1990 :</a:t>
            </a:r>
            <a:r>
              <a:rPr lang="fr-FR" dirty="0"/>
              <a:t> </a:t>
            </a:r>
            <a:r>
              <a:rPr lang="fr-FR" b="1" dirty="0"/>
              <a:t>Phase Pré-Numérique (C2/C3)</a:t>
            </a:r>
            <a:r>
              <a:rPr lang="fr-FR" dirty="0"/>
              <a:t>. Commandement et Contrôle (C2) hiérarchique, communications analogiques. Information lente et isolée.</a:t>
            </a:r>
          </a:p>
          <a:p>
            <a:r>
              <a:rPr lang="fr-FR" b="1" dirty="0"/>
              <a:t>Années 1990 :</a:t>
            </a:r>
            <a:r>
              <a:rPr lang="fr-FR" dirty="0"/>
              <a:t> </a:t>
            </a:r>
            <a:r>
              <a:rPr lang="fr-FR" b="1" dirty="0"/>
              <a:t>Naissance de la Guerre en Réseau (C4ISR)</a:t>
            </a:r>
            <a:r>
              <a:rPr lang="fr-FR" dirty="0"/>
              <a:t>. Intégration de l'</a:t>
            </a:r>
            <a:r>
              <a:rPr lang="fr-FR" b="1" dirty="0"/>
              <a:t>Informatique (C4)</a:t>
            </a:r>
            <a:r>
              <a:rPr lang="fr-FR" dirty="0"/>
              <a:t> et des systèmes de </a:t>
            </a:r>
            <a:r>
              <a:rPr lang="fr-FR" b="1" dirty="0"/>
              <a:t>Renseignement/Surveillance (ISR)</a:t>
            </a:r>
            <a:r>
              <a:rPr lang="fr-FR" dirty="0"/>
              <a:t>. Début de la conversion des données analogiques en numérique.</a:t>
            </a:r>
          </a:p>
          <a:p>
            <a:r>
              <a:rPr lang="fr-FR" b="1" dirty="0"/>
              <a:t>Début 2000 :</a:t>
            </a:r>
            <a:r>
              <a:rPr lang="fr-FR" dirty="0"/>
              <a:t> </a:t>
            </a:r>
            <a:r>
              <a:rPr lang="fr-FR" b="1" dirty="0"/>
              <a:t>Mise en Réseau Opérationnelle (C5ISR)</a:t>
            </a:r>
            <a:r>
              <a:rPr lang="fr-FR" dirty="0"/>
              <a:t>. Déploiement du concept de </a:t>
            </a:r>
            <a:r>
              <a:rPr lang="fr-FR" b="1" dirty="0"/>
              <a:t>Network-</a:t>
            </a:r>
            <a:r>
              <a:rPr lang="fr-FR" b="1" dirty="0" err="1"/>
              <a:t>Centric</a:t>
            </a:r>
            <a:r>
              <a:rPr lang="fr-FR" b="1" dirty="0"/>
              <a:t> </a:t>
            </a:r>
            <a:r>
              <a:rPr lang="fr-FR" b="1" dirty="0" err="1"/>
              <a:t>Warfare</a:t>
            </a:r>
            <a:r>
              <a:rPr lang="fr-FR" b="1" dirty="0"/>
              <a:t> (NCW)</a:t>
            </a:r>
            <a:r>
              <a:rPr lang="fr-FR" dirty="0"/>
              <a:t>. Accent sur l'</a:t>
            </a:r>
            <a:r>
              <a:rPr lang="fr-FR" b="1" dirty="0"/>
              <a:t>Interopérabilité</a:t>
            </a:r>
            <a:r>
              <a:rPr lang="fr-FR" dirty="0"/>
              <a:t> et l'intégration du </a:t>
            </a:r>
            <a:r>
              <a:rPr lang="fr-FR" b="1" dirty="0"/>
              <a:t>Cyber</a:t>
            </a:r>
            <a:r>
              <a:rPr lang="fr-FR" dirty="0"/>
              <a:t> et des </a:t>
            </a:r>
            <a:r>
              <a:rPr lang="fr-FR" b="1" dirty="0"/>
              <a:t>Systèmes de Combat</a:t>
            </a:r>
            <a:r>
              <a:rPr lang="fr-FR" dirty="0"/>
              <a:t> (C5).</a:t>
            </a:r>
          </a:p>
          <a:p>
            <a:r>
              <a:rPr lang="fr-FR" b="1" dirty="0"/>
              <a:t>2010 à Aujourd'hui :</a:t>
            </a:r>
            <a:r>
              <a:rPr lang="fr-FR" dirty="0"/>
              <a:t> </a:t>
            </a:r>
            <a:r>
              <a:rPr lang="fr-FR" b="1" dirty="0"/>
              <a:t>Ère de l'Autonomie et de l'IA</a:t>
            </a:r>
            <a:r>
              <a:rPr lang="fr-FR" dirty="0"/>
              <a:t>. Intégration de l'</a:t>
            </a:r>
            <a:r>
              <a:rPr lang="fr-FR" b="1" dirty="0"/>
              <a:t>Intelligence Artificielle</a:t>
            </a:r>
            <a:r>
              <a:rPr lang="fr-FR" dirty="0"/>
              <a:t> (pour l'analyse de Big Data) et généralisation des systèmes </a:t>
            </a:r>
            <a:r>
              <a:rPr lang="fr-FR" b="1" dirty="0"/>
              <a:t>autonomes</a:t>
            </a:r>
            <a:r>
              <a:rPr lang="fr-FR" dirty="0"/>
              <a:t> (drones/UGV). Focalisation sur l'</a:t>
            </a:r>
            <a:r>
              <a:rPr lang="fr-FR" b="1" dirty="0"/>
              <a:t>accélération de la boucle OODA</a:t>
            </a:r>
            <a:r>
              <a:rPr lang="fr-FR" dirty="0"/>
              <a:t>.</a:t>
            </a:r>
          </a:p>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7</a:t>
            </a:fld>
            <a:endParaRPr lang="en-US"/>
          </a:p>
        </p:txBody>
      </p:sp>
    </p:spTree>
    <p:extLst>
      <p:ext uri="{BB962C8B-B14F-4D97-AF65-F5344CB8AC3E}">
        <p14:creationId xmlns:p14="http://schemas.microsoft.com/office/powerpoint/2010/main" val="253208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d'une doctrine militaire qui vise à transformer la </a:t>
            </a:r>
            <a:r>
              <a:rPr lang="fr-FR" b="1" dirty="0"/>
              <a:t>supériorité de l'information</a:t>
            </a:r>
            <a:r>
              <a:rPr lang="fr-FR" dirty="0"/>
              <a:t> en </a:t>
            </a:r>
            <a:r>
              <a:rPr lang="fr-FR" b="1" dirty="0"/>
              <a:t>avantage de combat décisif</a:t>
            </a:r>
            <a:r>
              <a:rPr lang="fr-FR" dirty="0"/>
              <a:t> grâce à la mise en réseau de tous les acteurs et systèmes.</a:t>
            </a:r>
          </a:p>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8</a:t>
            </a:fld>
            <a:endParaRPr lang="en-US"/>
          </a:p>
        </p:txBody>
      </p:sp>
    </p:spTree>
    <p:extLst>
      <p:ext uri="{BB962C8B-B14F-4D97-AF65-F5344CB8AC3E}">
        <p14:creationId xmlns:p14="http://schemas.microsoft.com/office/powerpoint/2010/main" val="365071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300" dirty="0"/>
              <a:t>Le </a:t>
            </a:r>
            <a:r>
              <a:rPr lang="fr-FR" sz="1300" b="1" dirty="0"/>
              <a:t>Network-</a:t>
            </a:r>
            <a:r>
              <a:rPr lang="fr-FR" sz="1300" b="1" dirty="0" err="1"/>
              <a:t>Centric</a:t>
            </a:r>
            <a:r>
              <a:rPr lang="fr-FR" sz="1300" b="1" dirty="0"/>
              <a:t> </a:t>
            </a:r>
            <a:r>
              <a:rPr lang="fr-FR" sz="1300" b="1" dirty="0" err="1"/>
              <a:t>Warfare</a:t>
            </a:r>
            <a:r>
              <a:rPr lang="fr-FR" sz="1300" b="1" dirty="0"/>
              <a:t> (NCW)</a:t>
            </a:r>
            <a:r>
              <a:rPr lang="fr-FR" sz="1300" dirty="0"/>
              <a:t>, ou </a:t>
            </a:r>
            <a:r>
              <a:rPr lang="fr-FR" sz="1300" b="1" dirty="0"/>
              <a:t>Guerre en Réseau</a:t>
            </a:r>
            <a:r>
              <a:rPr lang="fr-FR" sz="1300" dirty="0"/>
              <a:t> en français, est le concept stratégique fondamental qui a donné naissance à la Numérisation de l'Espace de Bataille (NEB) et à l'architecture C5ISR.</a:t>
            </a:r>
          </a:p>
          <a:p>
            <a:r>
              <a:rPr lang="fr-FR" sz="1300" dirty="0"/>
              <a:t>Il s'agit d'une doctrine militaire qui vise à transformer la </a:t>
            </a:r>
            <a:r>
              <a:rPr lang="fr-FR" sz="1300" b="1" dirty="0"/>
              <a:t>supériorité de l'information</a:t>
            </a:r>
            <a:r>
              <a:rPr lang="fr-FR" sz="1300" dirty="0"/>
              <a:t> en </a:t>
            </a:r>
            <a:r>
              <a:rPr lang="fr-FR" sz="1300" b="1" dirty="0"/>
              <a:t>avantage de combat décisif</a:t>
            </a:r>
            <a:r>
              <a:rPr lang="fr-FR" sz="1300" dirty="0"/>
              <a:t> grâce à la mise en réseau de tous les acteurs et systèmes.</a:t>
            </a:r>
          </a:p>
          <a:p>
            <a:br>
              <a:rPr lang="fr-FR" dirty="0"/>
            </a:br>
            <a:endParaRPr lang="fr-FR" dirty="0"/>
          </a:p>
          <a:p>
            <a:r>
              <a:rPr lang="fr-FR" sz="1300" b="1" dirty="0"/>
              <a:t>🌐 Définition et Principe Clé</a:t>
            </a:r>
          </a:p>
          <a:p>
            <a:r>
              <a:rPr lang="fr-FR" sz="1300" dirty="0"/>
              <a:t>Le NCW est une approche qui exploite le pouvoir de l'information en connectant :</a:t>
            </a:r>
          </a:p>
          <a:p>
            <a:r>
              <a:rPr lang="fr-FR" sz="1300" b="1" dirty="0"/>
              <a:t>Les Capteurs (</a:t>
            </a:r>
            <a:r>
              <a:rPr lang="fr-FR" sz="1300" b="1" dirty="0" err="1"/>
              <a:t>Sensors</a:t>
            </a:r>
            <a:r>
              <a:rPr lang="fr-FR" sz="1300" b="1" dirty="0"/>
              <a:t>) :</a:t>
            </a:r>
            <a:r>
              <a:rPr lang="fr-FR" sz="1300" dirty="0"/>
              <a:t> Systèmes de Renseignement (ISR).</a:t>
            </a:r>
          </a:p>
          <a:p>
            <a:r>
              <a:rPr lang="fr-FR" sz="1300" b="1" dirty="0"/>
              <a:t>Les Décideurs (Commanders) :</a:t>
            </a:r>
            <a:r>
              <a:rPr lang="fr-FR" sz="1300" dirty="0"/>
              <a:t> Postes de Commandement (C2).</a:t>
            </a:r>
          </a:p>
          <a:p>
            <a:r>
              <a:rPr lang="fr-FR" sz="1300" b="1" dirty="0"/>
              <a:t>Les Effecteurs (</a:t>
            </a:r>
            <a:r>
              <a:rPr lang="fr-FR" sz="1300" b="1" dirty="0" err="1"/>
              <a:t>Shooters</a:t>
            </a:r>
            <a:r>
              <a:rPr lang="fr-FR" sz="1300" b="1" dirty="0"/>
              <a:t>) :</a:t>
            </a:r>
            <a:r>
              <a:rPr lang="fr-FR" sz="1300" dirty="0"/>
              <a:t> Systèmes d'armes.</a:t>
            </a:r>
          </a:p>
          <a:p>
            <a:r>
              <a:rPr lang="fr-FR" sz="1300" dirty="0"/>
              <a:t>L'objectif est de créer une </a:t>
            </a:r>
            <a:r>
              <a:rPr lang="fr-FR" sz="1300" b="1" dirty="0"/>
              <a:t>force en réseau</a:t>
            </a:r>
            <a:r>
              <a:rPr lang="fr-FR" sz="1300" dirty="0"/>
              <a:t> où l'information est immédiatement et simultanément partagée par tous les combattants.</a:t>
            </a:r>
          </a:p>
          <a:p>
            <a:r>
              <a:rPr lang="fr-FR" sz="1300" b="1" dirty="0"/>
              <a:t>La Formule du NCW</a:t>
            </a:r>
          </a:p>
          <a:p>
            <a:r>
              <a:rPr lang="fr-FR" sz="1300" dirty="0"/>
              <a:t>L'idée principale peut se résumer par cette chaîne de valeur :</a:t>
            </a:r>
          </a:p>
          <a:p>
            <a:r>
              <a:rPr lang="fr-FR" sz="1300" b="1" dirty="0"/>
              <a:t>Information Partagée</a:t>
            </a:r>
            <a:r>
              <a:rPr lang="fr-FR" sz="1300" dirty="0"/>
              <a:t> $\</a:t>
            </a:r>
            <a:r>
              <a:rPr lang="fr-FR" sz="1300" dirty="0" err="1"/>
              <a:t>rightarrow</a:t>
            </a:r>
            <a:r>
              <a:rPr lang="fr-FR" sz="1300" dirty="0"/>
              <a:t>$ </a:t>
            </a:r>
            <a:r>
              <a:rPr lang="fr-FR" sz="1300" b="1" dirty="0"/>
              <a:t>Qualité de la Connaissance (</a:t>
            </a:r>
            <a:r>
              <a:rPr lang="fr-FR" sz="1300" b="1" dirty="0" err="1"/>
              <a:t>Situational</a:t>
            </a:r>
            <a:r>
              <a:rPr lang="fr-FR" sz="1300" b="1" dirty="0"/>
              <a:t> </a:t>
            </a:r>
            <a:r>
              <a:rPr lang="fr-FR" sz="1300" b="1" dirty="0" err="1"/>
              <a:t>Awareness</a:t>
            </a:r>
            <a:r>
              <a:rPr lang="fr-FR" sz="1300" b="1" dirty="0"/>
              <a:t>)</a:t>
            </a:r>
            <a:r>
              <a:rPr lang="fr-FR" sz="1300" dirty="0"/>
              <a:t> $\</a:t>
            </a:r>
            <a:r>
              <a:rPr lang="fr-FR" sz="1300" dirty="0" err="1"/>
              <a:t>rightarrow</a:t>
            </a:r>
            <a:r>
              <a:rPr lang="fr-FR" sz="1300" dirty="0"/>
              <a:t>$ </a:t>
            </a:r>
            <a:r>
              <a:rPr lang="fr-FR" sz="1300" b="1" dirty="0"/>
              <a:t>Accélération du Cycle de Décision</a:t>
            </a:r>
            <a:r>
              <a:rPr lang="fr-FR" sz="1300" dirty="0"/>
              <a:t> $\</a:t>
            </a:r>
            <a:r>
              <a:rPr lang="fr-FR" sz="1300" dirty="0" err="1"/>
              <a:t>rightarrow</a:t>
            </a:r>
            <a:r>
              <a:rPr lang="fr-FR" sz="1300" dirty="0"/>
              <a:t>$ </a:t>
            </a:r>
            <a:r>
              <a:rPr lang="fr-FR" sz="1300" b="1" dirty="0"/>
              <a:t>Action plus Rapide et Plus Efficace</a:t>
            </a:r>
            <a:endParaRPr lang="fr-FR" sz="1300" dirty="0"/>
          </a:p>
          <a:p>
            <a:r>
              <a:rPr lang="fr-FR" sz="1300" b="1" dirty="0"/>
              <a:t>💡 Trois Piliers du NCW</a:t>
            </a:r>
          </a:p>
          <a:p>
            <a:r>
              <a:rPr lang="fr-FR" sz="1300" dirty="0"/>
              <a:t>Le concept repose sur la connexion de trois domaines :</a:t>
            </a:r>
          </a:p>
          <a:p>
            <a:r>
              <a:rPr lang="fr-FR" sz="1300" b="1" dirty="0"/>
              <a:t>L'Espace de l'Information (Information </a:t>
            </a:r>
            <a:r>
              <a:rPr lang="fr-FR" sz="1300" b="1" dirty="0" err="1"/>
              <a:t>Space</a:t>
            </a:r>
            <a:r>
              <a:rPr lang="fr-FR" sz="1300" b="1" dirty="0"/>
              <a:t>) :</a:t>
            </a:r>
            <a:r>
              <a:rPr lang="fr-FR" sz="1300" dirty="0"/>
              <a:t> Création et partage de la Common </a:t>
            </a:r>
            <a:r>
              <a:rPr lang="fr-FR" sz="1300" dirty="0" err="1"/>
              <a:t>Operational</a:t>
            </a:r>
            <a:r>
              <a:rPr lang="fr-FR" sz="1300" dirty="0"/>
              <a:t> Picture (COP).</a:t>
            </a:r>
          </a:p>
          <a:p>
            <a:r>
              <a:rPr lang="fr-FR" sz="1300" b="1" dirty="0"/>
              <a:t>L'Espace de la Connaissance (Cognitive </a:t>
            </a:r>
            <a:r>
              <a:rPr lang="fr-FR" sz="1300" b="1" dirty="0" err="1"/>
              <a:t>Space</a:t>
            </a:r>
            <a:r>
              <a:rPr lang="fr-FR" sz="1300" b="1" dirty="0"/>
              <a:t>) :</a:t>
            </a:r>
            <a:r>
              <a:rPr lang="fr-FR" sz="1300" dirty="0"/>
              <a:t> L'interprétation des données par les commandants pour prendre les meilleures décisions.</a:t>
            </a:r>
          </a:p>
          <a:p>
            <a:r>
              <a:rPr lang="fr-FR" sz="1300" b="1" dirty="0"/>
              <a:t>L'Espace Physique (Physical </a:t>
            </a:r>
            <a:r>
              <a:rPr lang="fr-FR" sz="1300" b="1" dirty="0" err="1"/>
              <a:t>Space</a:t>
            </a:r>
            <a:r>
              <a:rPr lang="fr-FR" sz="1300" b="1" dirty="0"/>
              <a:t>) :</a:t>
            </a:r>
            <a:r>
              <a:rPr lang="fr-FR" sz="1300" dirty="0"/>
              <a:t> L'exécution de l'action sur le terrain (manœuvre et frappe).</a:t>
            </a:r>
          </a:p>
          <a:p>
            <a:r>
              <a:rPr lang="fr-FR" sz="1300" dirty="0"/>
              <a:t>Le NCW cherche à lier ces trois espaces de manière fluide, en faisant de la </a:t>
            </a:r>
            <a:r>
              <a:rPr lang="fr-FR" sz="1300" b="1" dirty="0"/>
              <a:t>vitesse de l'information</a:t>
            </a:r>
            <a:r>
              <a:rPr lang="fr-FR" sz="1300" dirty="0"/>
              <a:t> le facteur déterminant de la victoire.</a:t>
            </a:r>
          </a:p>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9</a:t>
            </a:fld>
            <a:endParaRPr lang="en-US"/>
          </a:p>
        </p:txBody>
      </p:sp>
    </p:spTree>
    <p:extLst>
      <p:ext uri="{BB962C8B-B14F-4D97-AF65-F5344CB8AC3E}">
        <p14:creationId xmlns:p14="http://schemas.microsoft.com/office/powerpoint/2010/main" val="301647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06469-F24B-C671-2DCC-2267FB91B4E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87D123-B77F-6585-C8EB-40B92CFFC9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50CEEE9-6B1D-5CCB-9E32-315E7D16CE7C}"/>
              </a:ext>
            </a:extLst>
          </p:cNvPr>
          <p:cNvSpPr>
            <a:spLocks noGrp="1"/>
          </p:cNvSpPr>
          <p:nvPr>
            <p:ph type="body" idx="1"/>
          </p:nvPr>
        </p:nvSpPr>
        <p:spPr/>
        <p:txBody>
          <a:bodyPr/>
          <a:lstStyle/>
          <a:p>
            <a:r>
              <a:rPr lang="fr-FR" b="1" dirty="0"/>
              <a:t>1. Objectif Stratégique : Atteindre la Supériorité Informationnelle</a:t>
            </a:r>
          </a:p>
          <a:p>
            <a:r>
              <a:rPr lang="fr-FR" dirty="0"/>
              <a:t>C'est l'objectif fondamental, hérité du concept de la </a:t>
            </a:r>
            <a:r>
              <a:rPr lang="fr-FR" i="1" dirty="0"/>
              <a:t>Network-</a:t>
            </a:r>
            <a:r>
              <a:rPr lang="fr-FR" i="1" dirty="0" err="1"/>
              <a:t>Centric</a:t>
            </a:r>
            <a:r>
              <a:rPr lang="fr-FR" i="1" dirty="0"/>
              <a:t> </a:t>
            </a:r>
            <a:r>
              <a:rPr lang="fr-FR" i="1" dirty="0" err="1"/>
              <a:t>Warfare</a:t>
            </a:r>
            <a:r>
              <a:rPr lang="fr-FR" dirty="0"/>
              <a:t> (NCW).</a:t>
            </a:r>
          </a:p>
          <a:p>
            <a:r>
              <a:rPr lang="fr-FR" b="1" dirty="0"/>
              <a:t>Maîtrise du Temps et de l'Espace :</a:t>
            </a:r>
            <a:r>
              <a:rPr lang="fr-FR" dirty="0"/>
              <a:t> Raccourcir la boucle </a:t>
            </a:r>
            <a:r>
              <a:rPr lang="fr-FR" b="1" dirty="0"/>
              <a:t>OODA (Observer, Orienter, Décider, Agir)</a:t>
            </a:r>
            <a:r>
              <a:rPr lang="fr-FR" dirty="0"/>
              <a:t> de l'adversaire. L'objectif est de prendre des décisions plus rapidement que l'ennemi, le plaçant constamment en position de réaction.</a:t>
            </a:r>
          </a:p>
          <a:p>
            <a:r>
              <a:rPr lang="fr-FR" b="1" dirty="0"/>
              <a:t>Transformation de l'Information en Puissance :</a:t>
            </a:r>
            <a:r>
              <a:rPr lang="fr-FR" dirty="0"/>
              <a:t> Convertir l'accès aux données et aux connaissances en un avantage tactique et stratégique sur le terrain.</a:t>
            </a:r>
          </a:p>
          <a:p>
            <a:r>
              <a:rPr lang="fr-FR" b="1" dirty="0"/>
              <a:t>2. Objectifs Opérationnels : Améliorer le Commandement et le Contrôle (C2)</a:t>
            </a:r>
          </a:p>
          <a:p>
            <a:r>
              <a:rPr lang="fr-FR" dirty="0"/>
              <a:t>La NEB vise à optimiser la prise de décision et la coordination à tous les niveaux.</a:t>
            </a:r>
          </a:p>
          <a:p>
            <a:r>
              <a:rPr lang="fr-FR" b="1" dirty="0"/>
              <a:t>Vision Unique (Common </a:t>
            </a:r>
            <a:r>
              <a:rPr lang="fr-FR" b="1" dirty="0" err="1"/>
              <a:t>Operational</a:t>
            </a:r>
            <a:r>
              <a:rPr lang="fr-FR" b="1" dirty="0"/>
              <a:t> Picture - COP) :</a:t>
            </a:r>
            <a:r>
              <a:rPr lang="fr-FR" dirty="0"/>
              <a:t> Fournir à tous les échelons de commandement (du soldat au quartier général) une </a:t>
            </a:r>
            <a:r>
              <a:rPr lang="fr-FR" b="1" dirty="0"/>
              <a:t>image opérationnelle commune, précise et en temps quasi réel</a:t>
            </a:r>
            <a:r>
              <a:rPr lang="fr-FR" dirty="0"/>
              <a:t> de l'environnement (localisation des forces amies, des ennemis, du terrain).</a:t>
            </a:r>
          </a:p>
          <a:p>
            <a:r>
              <a:rPr lang="fr-FR" b="1" dirty="0"/>
              <a:t>Interopérabilité Accrue :</a:t>
            </a:r>
            <a:r>
              <a:rPr lang="fr-FR" dirty="0"/>
              <a:t> Assurer que les différentes composantes des forces (terre, air, mer) et les forces des pays alliés puissent </a:t>
            </a:r>
            <a:r>
              <a:rPr lang="fr-FR" b="1" dirty="0"/>
              <a:t>communiquer et échanger des données</a:t>
            </a:r>
            <a:r>
              <a:rPr lang="fr-FR" dirty="0"/>
              <a:t> de manière fluide et sécurisée.</a:t>
            </a:r>
          </a:p>
          <a:p>
            <a:r>
              <a:rPr lang="fr-FR" b="1" dirty="0"/>
              <a:t>Optimisation des Ressources :</a:t>
            </a:r>
            <a:r>
              <a:rPr lang="fr-FR" dirty="0"/>
              <a:t> Permettre un meilleur suivi et une gestion plus efficace de la logistique, des munitions et des ressources humaines grâce à des systèmes d'information intégrés.</a:t>
            </a:r>
          </a:p>
          <a:p>
            <a:r>
              <a:rPr lang="fr-FR" b="1" dirty="0"/>
              <a:t>3. Objectifs Tactiques : Augmenter l'Efficacité des Actions</a:t>
            </a:r>
          </a:p>
          <a:p>
            <a:r>
              <a:rPr lang="fr-FR" dirty="0"/>
              <a:t>Ces objectifs se manifestent directement sur le terrain :</a:t>
            </a:r>
          </a:p>
          <a:p>
            <a:r>
              <a:rPr lang="fr-FR" b="1" dirty="0"/>
              <a:t>Précision des Frappes (</a:t>
            </a:r>
            <a:r>
              <a:rPr lang="fr-FR" b="1" dirty="0" err="1"/>
              <a:t>Sensor</a:t>
            </a:r>
            <a:r>
              <a:rPr lang="fr-FR" b="1" dirty="0"/>
              <a:t>-to-Shooter) :</a:t>
            </a:r>
            <a:r>
              <a:rPr lang="fr-FR" dirty="0"/>
              <a:t> Réduire le temps entre la détection d'une cible par un capteur (drone, satellite) et son engagement par un effecteur (pièce d'artillerie, missile).</a:t>
            </a:r>
          </a:p>
          <a:p>
            <a:r>
              <a:rPr lang="fr-FR" b="1" dirty="0"/>
              <a:t>Sécurité et Protection des Forces :</a:t>
            </a:r>
            <a:r>
              <a:rPr lang="fr-FR" dirty="0"/>
              <a:t> Améliorer la localisation des troupes amies (</a:t>
            </a:r>
            <a:r>
              <a:rPr lang="fr-FR" b="1" dirty="0"/>
              <a:t>Blue Force </a:t>
            </a:r>
            <a:r>
              <a:rPr lang="fr-FR" b="1" dirty="0" err="1"/>
              <a:t>Tracking</a:t>
            </a:r>
            <a:r>
              <a:rPr lang="fr-FR" dirty="0"/>
              <a:t>) pour éviter les tirs fratricides et mieux coordonner la manœuvre.</a:t>
            </a:r>
          </a:p>
          <a:p>
            <a:r>
              <a:rPr lang="fr-FR" b="1" dirty="0"/>
              <a:t>Efficacité au Combat Dégradé :</a:t>
            </a:r>
            <a:r>
              <a:rPr lang="fr-FR" dirty="0"/>
              <a:t> Maintenir un niveau de performance élevé même dans des conditions difficiles (brouillage, perte de liaisons principales) grâce à la résilience et à la redondance des réseaux.</a:t>
            </a:r>
          </a:p>
          <a:p>
            <a:r>
              <a:rPr lang="fr-FR" b="1" dirty="0"/>
              <a:t>Préparation du Terrain :</a:t>
            </a:r>
            <a:r>
              <a:rPr lang="fr-FR" dirty="0"/>
              <a:t> Faciliter la simulation, l'entraînement et la planification de mission grâce à la modélisation numérique de l'environnement.</a:t>
            </a:r>
          </a:p>
          <a:p>
            <a:endParaRPr lang="fr-FR" dirty="0"/>
          </a:p>
        </p:txBody>
      </p:sp>
      <p:sp>
        <p:nvSpPr>
          <p:cNvPr id="4" name="Espace réservé du pied de page 3">
            <a:extLst>
              <a:ext uri="{FF2B5EF4-FFF2-40B4-BE49-F238E27FC236}">
                <a16:creationId xmlns:a16="http://schemas.microsoft.com/office/drawing/2014/main" id="{FBC3FA02-01A8-691B-4886-41E2CA24D90B}"/>
              </a:ext>
            </a:extLst>
          </p:cNvPr>
          <p:cNvSpPr>
            <a:spLocks noGrp="1"/>
          </p:cNvSpPr>
          <p:nvPr>
            <p:ph type="ftr" sz="quarter" idx="4"/>
          </p:nvPr>
        </p:nvSpPr>
        <p:spPr/>
        <p:txBody>
          <a:bodyPr/>
          <a:lstStyle/>
          <a:p>
            <a:endParaRPr lang="en-US"/>
          </a:p>
        </p:txBody>
      </p:sp>
      <p:sp>
        <p:nvSpPr>
          <p:cNvPr id="5" name="Espace réservé du numéro de diapositive 4">
            <a:extLst>
              <a:ext uri="{FF2B5EF4-FFF2-40B4-BE49-F238E27FC236}">
                <a16:creationId xmlns:a16="http://schemas.microsoft.com/office/drawing/2014/main" id="{8A6AF35D-A4EA-0929-0E34-CBF7FAE79162}"/>
              </a:ext>
            </a:extLst>
          </p:cNvPr>
          <p:cNvSpPr>
            <a:spLocks noGrp="1"/>
          </p:cNvSpPr>
          <p:nvPr>
            <p:ph type="sldNum" sz="quarter" idx="5"/>
          </p:nvPr>
        </p:nvSpPr>
        <p:spPr/>
        <p:txBody>
          <a:bodyPr/>
          <a:lstStyle/>
          <a:p>
            <a:fld id="{999D407D-DEC8-4432-BB1E-0050E7C6DC1F}" type="slidenum">
              <a:rPr lang="en-US" smtClean="0"/>
              <a:t>10</a:t>
            </a:fld>
            <a:endParaRPr lang="en-US"/>
          </a:p>
        </p:txBody>
      </p:sp>
    </p:spTree>
    <p:extLst>
      <p:ext uri="{BB962C8B-B14F-4D97-AF65-F5344CB8AC3E}">
        <p14:creationId xmlns:p14="http://schemas.microsoft.com/office/powerpoint/2010/main" val="170330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11</a:t>
            </a:fld>
            <a:endParaRPr lang="en-US"/>
          </a:p>
        </p:txBody>
      </p:sp>
    </p:spTree>
    <p:extLst>
      <p:ext uri="{BB962C8B-B14F-4D97-AF65-F5344CB8AC3E}">
        <p14:creationId xmlns:p14="http://schemas.microsoft.com/office/powerpoint/2010/main" val="86881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noProof="0" dirty="0"/>
              <a:t>Vitesse :</a:t>
            </a:r>
            <a:r>
              <a:rPr lang="fr-FR" sz="1200" noProof="0" dirty="0"/>
              <a:t> Raccourcir la boucle </a:t>
            </a:r>
            <a:r>
              <a:rPr lang="fr-FR" sz="1200" b="1" noProof="0" dirty="0"/>
              <a:t>OODA (Observer, Orienter, Décider, Agir)</a:t>
            </a:r>
            <a:r>
              <a:rPr lang="fr-FR" sz="1200" noProof="0" dirty="0"/>
              <a:t>. En partageant l'information instantanément, on réagit plus vite que l'ennemi.</a:t>
            </a:r>
          </a:p>
          <a:p>
            <a:endParaRPr lang="fr-FR" sz="1200" noProof="0" dirty="0"/>
          </a:p>
          <a:p>
            <a:r>
              <a:rPr lang="fr-FR" sz="1200" b="1" noProof="0" dirty="0"/>
              <a:t>Précision :</a:t>
            </a:r>
            <a:r>
              <a:rPr lang="fr-FR" sz="1200" noProof="0" dirty="0"/>
              <a:t> Permettre le concept de </a:t>
            </a:r>
            <a:r>
              <a:rPr lang="fr-FR" sz="1200" b="1" noProof="0" dirty="0" err="1"/>
              <a:t>Sensor</a:t>
            </a:r>
            <a:r>
              <a:rPr lang="fr-FR" sz="1200" b="1" noProof="0" dirty="0"/>
              <a:t>-to-Shooter</a:t>
            </a:r>
            <a:r>
              <a:rPr lang="fr-FR" sz="1200" noProof="0" dirty="0"/>
              <a:t> (du Capteur au Tireur). Une cible détectée par un capteur est immédiatement localisée par un effecteur pour une frappe rapide et précise.</a:t>
            </a:r>
          </a:p>
          <a:p>
            <a:endParaRPr lang="fr-FR" sz="1200" noProof="0" dirty="0"/>
          </a:p>
          <a:p>
            <a:r>
              <a:rPr lang="fr-FR" sz="1200" b="1" noProof="0" dirty="0"/>
              <a:t>Agilité :</a:t>
            </a:r>
            <a:r>
              <a:rPr lang="fr-FR" sz="1200" noProof="0" dirty="0"/>
              <a:t> Permettre aux forces dispersées de collaborer comme une seule unité coordonnée, augmentant la flexibilité et la résilience face aux menaces.</a:t>
            </a:r>
          </a:p>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12</a:t>
            </a:fld>
            <a:endParaRPr lang="en-US"/>
          </a:p>
        </p:txBody>
      </p:sp>
    </p:spTree>
    <p:extLst>
      <p:ext uri="{BB962C8B-B14F-4D97-AF65-F5344CB8AC3E}">
        <p14:creationId xmlns:p14="http://schemas.microsoft.com/office/powerpoint/2010/main" val="428730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1. Intégration Technique (Systèmes et Plateformes)</a:t>
            </a:r>
          </a:p>
          <a:p>
            <a:r>
              <a:rPr lang="fr-FR" dirty="0"/>
              <a:t>C'est le niveau le plus fondamental, axé sur la connectivité et la compatibilité des équipements (le matériel et les logiciels).</a:t>
            </a:r>
          </a:p>
          <a:p>
            <a:r>
              <a:rPr lang="fr-FR" b="1" dirty="0"/>
              <a:t>Interopérabilité des Systèmes :</a:t>
            </a:r>
            <a:r>
              <a:rPr lang="fr-FR" dirty="0"/>
              <a:t> L'objectif est de s'assurer que les systèmes d'information et de commandement (SIC) de différentes unités (infanterie, artillerie, logistique) et différentes armées (terre, air, mer, cyber) peuvent </a:t>
            </a:r>
            <a:r>
              <a:rPr lang="fr-FR" b="1" dirty="0"/>
              <a:t>communiquer et échanger des données sans rupture</a:t>
            </a:r>
            <a:r>
              <a:rPr lang="fr-FR" dirty="0"/>
              <a:t>. Cela exige des </a:t>
            </a:r>
            <a:r>
              <a:rPr lang="fr-FR" b="1" dirty="0"/>
              <a:t>standards techniques</a:t>
            </a:r>
            <a:r>
              <a:rPr lang="fr-FR" dirty="0"/>
              <a:t> communs (protocoles, formats de données).</a:t>
            </a:r>
          </a:p>
          <a:p>
            <a:r>
              <a:rPr lang="fr-FR" b="1" dirty="0"/>
              <a:t>Intégration des Plateformes :</a:t>
            </a:r>
            <a:r>
              <a:rPr lang="fr-FR" dirty="0"/>
              <a:t> Il s'agit d'intégrer les systèmes informatiques directement dans les </a:t>
            </a:r>
            <a:r>
              <a:rPr lang="fr-FR" b="1" dirty="0"/>
              <a:t>plateformes de combat</a:t>
            </a:r>
            <a:r>
              <a:rPr lang="fr-FR" dirty="0"/>
              <a:t> (véhicules, aéronefs, postes de commandement). Par exemple, le programme SCORPION en France intègre des systèmes de combat et de communication dans tous les nouveaux véhicules pour qu'ils soient des nœuds du réseau.</a:t>
            </a:r>
          </a:p>
          <a:p>
            <a:r>
              <a:rPr lang="fr-FR" b="1" dirty="0"/>
              <a:t>Intégration du Renseignement :</a:t>
            </a:r>
            <a:r>
              <a:rPr lang="fr-FR" dirty="0"/>
              <a:t> Fusionner les données issues de capteurs hétérogènes (drones, satellites, écoute électronique) dans un système unique (C5ISR) pour créer une </a:t>
            </a:r>
            <a:r>
              <a:rPr lang="fr-FR" b="1" dirty="0"/>
              <a:t>image opérationnelle commune (COP)</a:t>
            </a:r>
            <a:r>
              <a:rPr lang="fr-FR" dirty="0"/>
              <a:t> fiable.</a:t>
            </a:r>
          </a:p>
          <a:p>
            <a:r>
              <a:rPr lang="fr-FR" b="1" dirty="0"/>
              <a:t>🤝 2. Intégration Fonctionnelle (Domaines et Fonctions)</a:t>
            </a:r>
          </a:p>
          <a:p>
            <a:r>
              <a:rPr lang="fr-FR" dirty="0"/>
              <a:t>Ce niveau concerne la fluidité et l'efficacité des processus opérationnels de combat.</a:t>
            </a:r>
          </a:p>
          <a:p>
            <a:r>
              <a:rPr lang="fr-FR" b="1" dirty="0"/>
              <a:t>Intégration Interarmées (</a:t>
            </a:r>
            <a:r>
              <a:rPr lang="fr-FR" b="1" dirty="0" err="1"/>
              <a:t>Jointness</a:t>
            </a:r>
            <a:r>
              <a:rPr lang="fr-FR" b="1" dirty="0"/>
              <a:t>) :</a:t>
            </a:r>
            <a:r>
              <a:rPr lang="fr-FR" dirty="0"/>
              <a:t> Assurer la coordination efficace des actions entre les différentes forces. Par exemple, faire en sorte qu'une cible détectée par un avion de l'armée de l'Air soit instantanément engagée par l'artillerie de l'armée de Terre (le </a:t>
            </a:r>
            <a:r>
              <a:rPr lang="fr-FR" b="1" dirty="0" err="1"/>
              <a:t>Sensor</a:t>
            </a:r>
            <a:r>
              <a:rPr lang="fr-FR" b="1" dirty="0"/>
              <a:t>-to-Shooter</a:t>
            </a:r>
            <a:r>
              <a:rPr lang="fr-FR" dirty="0"/>
              <a:t>).</a:t>
            </a:r>
          </a:p>
          <a:p>
            <a:r>
              <a:rPr lang="fr-FR" b="1" dirty="0"/>
              <a:t>Intégration du Cyber :</a:t>
            </a:r>
            <a:r>
              <a:rPr lang="fr-FR" dirty="0"/>
              <a:t> Intégrer la défense et l'offensive dans le </a:t>
            </a:r>
            <a:r>
              <a:rPr lang="fr-FR" b="1" dirty="0"/>
              <a:t>cyberespace</a:t>
            </a:r>
            <a:r>
              <a:rPr lang="fr-FR" dirty="0"/>
              <a:t> avec les opérations cinétiques (physiques). Le cyber n'est plus un domaine séparé, mais un élément essentiel du plan de manœuvre global.</a:t>
            </a:r>
          </a:p>
          <a:p>
            <a:r>
              <a:rPr lang="fr-FR" b="1" dirty="0"/>
              <a:t>Intégration Homme-Machine :</a:t>
            </a:r>
            <a:r>
              <a:rPr lang="fr-FR" dirty="0"/>
              <a:t> Définir les interfaces et les processus permettant aux opérateurs humains de travailler efficacement avec des systèmes automatisés et robotisés, en évitant la surcharge cognitive et en maintenant l'</a:t>
            </a:r>
            <a:r>
              <a:rPr lang="fr-FR" b="1" dirty="0"/>
              <a:t>homme dans la boucle de décision</a:t>
            </a:r>
            <a:r>
              <a:rPr lang="fr-FR" dirty="0"/>
              <a:t>.</a:t>
            </a:r>
          </a:p>
          <a:p>
            <a:r>
              <a:rPr lang="fr-FR" b="1" dirty="0"/>
              <a:t>🧠 3. Intégration Doctrinale et Culturelle</a:t>
            </a:r>
          </a:p>
          <a:p>
            <a:r>
              <a:rPr lang="fr-FR" dirty="0"/>
              <a:t>C'est l'intégration la plus difficile, nécessitant une adaptation des méthodes de travail et de la culture du commandement.</a:t>
            </a:r>
          </a:p>
          <a:p>
            <a:r>
              <a:rPr lang="fr-FR" b="1" dirty="0"/>
              <a:t>Adoption de la Pensée Réseau-Centrée :</a:t>
            </a:r>
            <a:r>
              <a:rPr lang="fr-FR" dirty="0"/>
              <a:t> Les commandants doivent accepter de </a:t>
            </a:r>
            <a:r>
              <a:rPr lang="fr-FR" b="1" dirty="0"/>
              <a:t>partager l'information</a:t>
            </a:r>
            <a:r>
              <a:rPr lang="fr-FR" dirty="0"/>
              <a:t> et de </a:t>
            </a:r>
            <a:r>
              <a:rPr lang="fr-FR" b="1" dirty="0"/>
              <a:t>décentraliser l'exécution</a:t>
            </a:r>
            <a:r>
              <a:rPr lang="fr-FR" dirty="0"/>
              <a:t> des ordres, car le réseau permet une action coordonnée sans supervision hiérarchique constante.</a:t>
            </a:r>
          </a:p>
          <a:p>
            <a:r>
              <a:rPr lang="fr-FR" b="1" dirty="0"/>
              <a:t>Formation et Expertise :</a:t>
            </a:r>
            <a:r>
              <a:rPr lang="fr-FR" dirty="0"/>
              <a:t> Former les militaires à utiliser et à maintenir des systèmes numériques complexes, en développant une expertise dans l'analyse de données et la cyberdéfense.</a:t>
            </a:r>
          </a:p>
          <a:p>
            <a:r>
              <a:rPr lang="fr-FR" b="1" dirty="0"/>
              <a:t>Confiance dans la Donnée :</a:t>
            </a:r>
            <a:r>
              <a:rPr lang="fr-FR" dirty="0"/>
              <a:t> Développer la confiance des opérateurs et des décideurs dans la validité et la véracité des données fournies par les algorithmes et les systèmes automatiques, tout en conservant un sens critique.</a:t>
            </a:r>
          </a:p>
          <a:p>
            <a:endParaRPr lang="fr-FR" dirty="0"/>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21</a:t>
            </a:fld>
            <a:endParaRPr lang="en-US"/>
          </a:p>
        </p:txBody>
      </p:sp>
    </p:spTree>
    <p:extLst>
      <p:ext uri="{BB962C8B-B14F-4D97-AF65-F5344CB8AC3E}">
        <p14:creationId xmlns:p14="http://schemas.microsoft.com/office/powerpoint/2010/main" val="1799529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technologies disruptives de la Numérisation de l'Espace de Bataille (NEB) sont celles qui ne se contentent pas d'améliorer les systèmes existants, mais qui </a:t>
            </a:r>
            <a:r>
              <a:rPr lang="fr-FR" b="1" dirty="0"/>
              <a:t>transforment radicalement la manière de combattre et de commander</a:t>
            </a:r>
            <a:r>
              <a:rPr lang="fr-FR" dirty="0"/>
              <a:t>.</a:t>
            </a:r>
          </a:p>
        </p:txBody>
      </p:sp>
      <p:sp>
        <p:nvSpPr>
          <p:cNvPr id="4" name="Espace réservé du pied de page 3"/>
          <p:cNvSpPr>
            <a:spLocks noGrp="1"/>
          </p:cNvSpPr>
          <p:nvPr>
            <p:ph type="ftr" sz="quarter" idx="4"/>
          </p:nvPr>
        </p:nvSpPr>
        <p:spPr/>
        <p:txBody>
          <a:bodyPr/>
          <a:lstStyle/>
          <a:p>
            <a:endParaRPr lang="en-US"/>
          </a:p>
        </p:txBody>
      </p:sp>
      <p:sp>
        <p:nvSpPr>
          <p:cNvPr id="5" name="Espace réservé du numéro de diapositive 4"/>
          <p:cNvSpPr>
            <a:spLocks noGrp="1"/>
          </p:cNvSpPr>
          <p:nvPr>
            <p:ph type="sldNum" sz="quarter" idx="5"/>
          </p:nvPr>
        </p:nvSpPr>
        <p:spPr/>
        <p:txBody>
          <a:bodyPr/>
          <a:lstStyle/>
          <a:p>
            <a:fld id="{999D407D-DEC8-4432-BB1E-0050E7C6DC1F}" type="slidenum">
              <a:rPr lang="en-US" smtClean="0"/>
              <a:t>22</a:t>
            </a:fld>
            <a:endParaRPr lang="en-US"/>
          </a:p>
        </p:txBody>
      </p:sp>
    </p:spTree>
    <p:extLst>
      <p:ext uri="{BB962C8B-B14F-4D97-AF65-F5344CB8AC3E}">
        <p14:creationId xmlns:p14="http://schemas.microsoft.com/office/powerpoint/2010/main" val="141567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46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id="{7F023EC6-E917-AE4E-60E6-B74E8AC3B75E}"/>
              </a:ext>
            </a:extLst>
          </p:cNvPr>
          <p:cNvSpPr/>
          <p:nvPr userDrawn="1"/>
        </p:nvSpPr>
        <p:spPr>
          <a:xfrm>
            <a:off x="0" y="895653"/>
            <a:ext cx="9144000" cy="106795"/>
          </a:xfrm>
          <a:prstGeom prst="roundRect">
            <a:avLst/>
          </a:prstGeom>
          <a:solidFill>
            <a:srgbClr val="156082">
              <a:lumMod val="75000"/>
            </a:srgbClr>
          </a:solidFill>
          <a:ln w="19050" cap="flat" cmpd="sng" algn="ctr">
            <a:solidFill>
              <a:srgbClr val="0E2841">
                <a:lumMod val="75000"/>
                <a:lumOff val="25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 name="ZoneTexte 7">
            <a:extLst>
              <a:ext uri="{FF2B5EF4-FFF2-40B4-BE49-F238E27FC236}">
                <a16:creationId xmlns:a16="http://schemas.microsoft.com/office/drawing/2014/main" id="{7B18A59B-9EFC-1725-308C-B12478420114}"/>
              </a:ext>
            </a:extLst>
          </p:cNvPr>
          <p:cNvSpPr txBox="1"/>
          <p:nvPr userDrawn="1"/>
        </p:nvSpPr>
        <p:spPr>
          <a:xfrm>
            <a:off x="750497" y="301409"/>
            <a:ext cx="7510634" cy="523220"/>
          </a:xfrm>
          <a:prstGeom prst="rect">
            <a:avLst/>
          </a:prstGeom>
          <a:noFill/>
        </p:spPr>
        <p:txBody>
          <a:bodyPr wrap="square">
            <a:spAutoFit/>
          </a:bodyPr>
          <a:lstStyle/>
          <a:p>
            <a:pPr algn="ctr"/>
            <a:r>
              <a:rPr lang="fr-FR" sz="2800" b="1" i="1" kern="1200" dirty="0">
                <a:solidFill>
                  <a:srgbClr val="0070C0"/>
                </a:solidFill>
                <a:effectLst/>
                <a:latin typeface="+mn-lt"/>
                <a:ea typeface="+mn-ea"/>
                <a:cs typeface="+mn-cs"/>
              </a:rPr>
              <a:t>I. Introduction et Fondements Théoriques </a:t>
            </a:r>
            <a:endParaRPr lang="en-US" sz="2800" b="1" dirty="0">
              <a:solidFill>
                <a:srgbClr val="0070C0"/>
              </a:solidFill>
            </a:endParaRPr>
          </a:p>
        </p:txBody>
      </p:sp>
      <p:sp>
        <p:nvSpPr>
          <p:cNvPr id="2" name="Rectangle 1">
            <a:extLst>
              <a:ext uri="{FF2B5EF4-FFF2-40B4-BE49-F238E27FC236}">
                <a16:creationId xmlns:a16="http://schemas.microsoft.com/office/drawing/2014/main" id="{7892674C-5830-2BEE-BA2F-491637C8FE8D}"/>
              </a:ext>
            </a:extLst>
          </p:cNvPr>
          <p:cNvSpPr/>
          <p:nvPr userDrawn="1"/>
        </p:nvSpPr>
        <p:spPr>
          <a:xfrm>
            <a:off x="8617790" y="6386365"/>
            <a:ext cx="526210" cy="471635"/>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pPr indent="0"/>
              <a:t>‹N°›</a:t>
            </a:fld>
            <a:endParaRPr lang="en-US" sz="1300" b="1" i="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610181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8B84C4-2EDE-596E-3CAA-458D58DD3A5E}"/>
              </a:ext>
            </a:extLst>
          </p:cNvPr>
          <p:cNvSpPr/>
          <p:nvPr userDrawn="1"/>
        </p:nvSpPr>
        <p:spPr>
          <a:xfrm>
            <a:off x="8617790" y="6386365"/>
            <a:ext cx="526210" cy="471635"/>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pPr indent="0"/>
              <a:t>‹N°›</a:t>
            </a:fld>
            <a:endParaRPr lang="en-US" sz="1300" b="1" i="1" dirty="0">
              <a:solidFill>
                <a:srgbClr val="FFFFFF"/>
              </a:solidFill>
              <a:latin typeface="Arial Black" panose="020B0A04020102020204" pitchFamily="34" charset="0"/>
            </a:endParaRPr>
          </a:p>
        </p:txBody>
      </p:sp>
      <p:sp>
        <p:nvSpPr>
          <p:cNvPr id="7" name="Rectangle: Rounded Corners 3">
            <a:extLst>
              <a:ext uri="{FF2B5EF4-FFF2-40B4-BE49-F238E27FC236}">
                <a16:creationId xmlns:a16="http://schemas.microsoft.com/office/drawing/2014/main" id="{7F023EC6-E917-AE4E-60E6-B74E8AC3B75E}"/>
              </a:ext>
            </a:extLst>
          </p:cNvPr>
          <p:cNvSpPr/>
          <p:nvPr userDrawn="1"/>
        </p:nvSpPr>
        <p:spPr>
          <a:xfrm>
            <a:off x="0" y="895653"/>
            <a:ext cx="9144000" cy="106795"/>
          </a:xfrm>
          <a:prstGeom prst="roundRect">
            <a:avLst/>
          </a:prstGeom>
          <a:solidFill>
            <a:srgbClr val="156082">
              <a:lumMod val="75000"/>
            </a:srgbClr>
          </a:solidFill>
          <a:ln w="19050" cap="flat" cmpd="sng" algn="ctr">
            <a:solidFill>
              <a:srgbClr val="0E2841">
                <a:lumMod val="75000"/>
                <a:lumOff val="25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 name="ZoneTexte 7">
            <a:extLst>
              <a:ext uri="{FF2B5EF4-FFF2-40B4-BE49-F238E27FC236}">
                <a16:creationId xmlns:a16="http://schemas.microsoft.com/office/drawing/2014/main" id="{7B18A59B-9EFC-1725-308C-B12478420114}"/>
              </a:ext>
            </a:extLst>
          </p:cNvPr>
          <p:cNvSpPr txBox="1"/>
          <p:nvPr userDrawn="1"/>
        </p:nvSpPr>
        <p:spPr>
          <a:xfrm>
            <a:off x="750497" y="301409"/>
            <a:ext cx="7510634" cy="523220"/>
          </a:xfrm>
          <a:prstGeom prst="rect">
            <a:avLst/>
          </a:prstGeom>
          <a:noFill/>
        </p:spPr>
        <p:txBody>
          <a:bodyPr wrap="square">
            <a:spAutoFit/>
          </a:bodyPr>
          <a:lstStyle/>
          <a:p>
            <a:pPr algn="ctr"/>
            <a:r>
              <a:rPr lang="fr-FR" sz="2800" b="1" i="1" kern="1200" dirty="0">
                <a:solidFill>
                  <a:srgbClr val="0070C0"/>
                </a:solidFill>
                <a:effectLst/>
                <a:latin typeface="+mn-lt"/>
                <a:ea typeface="+mn-ea"/>
                <a:cs typeface="+mn-cs"/>
              </a:rPr>
              <a:t>II. Implémentation technologique</a:t>
            </a:r>
            <a:endParaRPr lang="en-US" sz="2800" b="1" dirty="0">
              <a:solidFill>
                <a:srgbClr val="0070C0"/>
              </a:solidFill>
            </a:endParaRPr>
          </a:p>
        </p:txBody>
      </p:sp>
    </p:spTree>
    <p:extLst>
      <p:ext uri="{BB962C8B-B14F-4D97-AF65-F5344CB8AC3E}">
        <p14:creationId xmlns:p14="http://schemas.microsoft.com/office/powerpoint/2010/main" val="36010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id="{7F023EC6-E917-AE4E-60E6-B74E8AC3B75E}"/>
              </a:ext>
            </a:extLst>
          </p:cNvPr>
          <p:cNvSpPr/>
          <p:nvPr userDrawn="1"/>
        </p:nvSpPr>
        <p:spPr>
          <a:xfrm>
            <a:off x="0" y="895653"/>
            <a:ext cx="9144000" cy="106795"/>
          </a:xfrm>
          <a:prstGeom prst="roundRect">
            <a:avLst/>
          </a:prstGeom>
          <a:solidFill>
            <a:srgbClr val="156082">
              <a:lumMod val="75000"/>
            </a:srgbClr>
          </a:solidFill>
          <a:ln w="19050" cap="flat" cmpd="sng" algn="ctr">
            <a:solidFill>
              <a:srgbClr val="0E2841">
                <a:lumMod val="75000"/>
                <a:lumOff val="25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 name="ZoneTexte 7">
            <a:extLst>
              <a:ext uri="{FF2B5EF4-FFF2-40B4-BE49-F238E27FC236}">
                <a16:creationId xmlns:a16="http://schemas.microsoft.com/office/drawing/2014/main" id="{7B18A59B-9EFC-1725-308C-B12478420114}"/>
              </a:ext>
            </a:extLst>
          </p:cNvPr>
          <p:cNvSpPr txBox="1"/>
          <p:nvPr userDrawn="1"/>
        </p:nvSpPr>
        <p:spPr>
          <a:xfrm>
            <a:off x="750497" y="301409"/>
            <a:ext cx="7510634" cy="523220"/>
          </a:xfrm>
          <a:prstGeom prst="rect">
            <a:avLst/>
          </a:prstGeom>
          <a:noFill/>
        </p:spPr>
        <p:txBody>
          <a:bodyPr wrap="square">
            <a:spAutoFit/>
          </a:bodyPr>
          <a:lstStyle/>
          <a:p>
            <a:pPr algn="ctr"/>
            <a:r>
              <a:rPr lang="fr-FR" sz="2800" b="1" i="1" kern="1200" dirty="0">
                <a:solidFill>
                  <a:srgbClr val="0070C0"/>
                </a:solidFill>
                <a:effectLst/>
                <a:latin typeface="+mn-lt"/>
                <a:ea typeface="+mn-ea"/>
                <a:cs typeface="+mn-cs"/>
              </a:rPr>
              <a:t>III. Evolution du commandement: C2…C5SR</a:t>
            </a:r>
            <a:endParaRPr lang="en-US" sz="2800" b="1" dirty="0">
              <a:solidFill>
                <a:srgbClr val="0070C0"/>
              </a:solidFill>
            </a:endParaRPr>
          </a:p>
        </p:txBody>
      </p:sp>
      <p:sp>
        <p:nvSpPr>
          <p:cNvPr id="2" name="Rectangle 1">
            <a:extLst>
              <a:ext uri="{FF2B5EF4-FFF2-40B4-BE49-F238E27FC236}">
                <a16:creationId xmlns:a16="http://schemas.microsoft.com/office/drawing/2014/main" id="{DC7C8C4E-8A70-01E6-E041-B3753AFB27B6}"/>
              </a:ext>
            </a:extLst>
          </p:cNvPr>
          <p:cNvSpPr/>
          <p:nvPr userDrawn="1"/>
        </p:nvSpPr>
        <p:spPr>
          <a:xfrm>
            <a:off x="8617790" y="6386365"/>
            <a:ext cx="526210" cy="471635"/>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pPr indent="0"/>
              <a:t>‹N°›</a:t>
            </a:fld>
            <a:endParaRPr lang="en-US" sz="1300" b="1" i="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44221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id="{7F023EC6-E917-AE4E-60E6-B74E8AC3B75E}"/>
              </a:ext>
            </a:extLst>
          </p:cNvPr>
          <p:cNvSpPr/>
          <p:nvPr userDrawn="1"/>
        </p:nvSpPr>
        <p:spPr>
          <a:xfrm>
            <a:off x="0" y="895653"/>
            <a:ext cx="9144000" cy="106795"/>
          </a:xfrm>
          <a:prstGeom prst="roundRect">
            <a:avLst/>
          </a:prstGeom>
          <a:solidFill>
            <a:srgbClr val="156082">
              <a:lumMod val="75000"/>
            </a:srgbClr>
          </a:solidFill>
          <a:ln w="19050" cap="flat" cmpd="sng" algn="ctr">
            <a:solidFill>
              <a:srgbClr val="0E2841">
                <a:lumMod val="75000"/>
                <a:lumOff val="25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 name="ZoneTexte 7">
            <a:extLst>
              <a:ext uri="{FF2B5EF4-FFF2-40B4-BE49-F238E27FC236}">
                <a16:creationId xmlns:a16="http://schemas.microsoft.com/office/drawing/2014/main" id="{7B18A59B-9EFC-1725-308C-B12478420114}"/>
              </a:ext>
            </a:extLst>
          </p:cNvPr>
          <p:cNvSpPr txBox="1"/>
          <p:nvPr userDrawn="1"/>
        </p:nvSpPr>
        <p:spPr>
          <a:xfrm>
            <a:off x="750497" y="301409"/>
            <a:ext cx="7510634" cy="461665"/>
          </a:xfrm>
          <a:prstGeom prst="rect">
            <a:avLst/>
          </a:prstGeom>
          <a:noFill/>
        </p:spPr>
        <p:txBody>
          <a:bodyPr wrap="square">
            <a:spAutoFit/>
          </a:bodyPr>
          <a:lstStyle/>
          <a:p>
            <a:pPr algn="ctr"/>
            <a:r>
              <a:rPr lang="fr-FR" sz="2400" b="1" i="1" kern="1200" dirty="0">
                <a:solidFill>
                  <a:srgbClr val="0070C0"/>
                </a:solidFill>
                <a:effectLst/>
                <a:latin typeface="+mn-lt"/>
                <a:ea typeface="+mn-ea"/>
                <a:cs typeface="+mn-cs"/>
              </a:rPr>
              <a:t>IV. Nouveaux paradigmes et impacts structurels</a:t>
            </a:r>
            <a:endParaRPr lang="en-US" sz="2400" b="1" dirty="0">
              <a:solidFill>
                <a:srgbClr val="0070C0"/>
              </a:solidFill>
            </a:endParaRPr>
          </a:p>
        </p:txBody>
      </p:sp>
      <p:sp>
        <p:nvSpPr>
          <p:cNvPr id="2" name="Rectangle 1">
            <a:extLst>
              <a:ext uri="{FF2B5EF4-FFF2-40B4-BE49-F238E27FC236}">
                <a16:creationId xmlns:a16="http://schemas.microsoft.com/office/drawing/2014/main" id="{04A21505-9724-E64F-D5CE-CACC1F96200F}"/>
              </a:ext>
            </a:extLst>
          </p:cNvPr>
          <p:cNvSpPr/>
          <p:nvPr userDrawn="1"/>
        </p:nvSpPr>
        <p:spPr>
          <a:xfrm>
            <a:off x="8617790" y="6386365"/>
            <a:ext cx="526210" cy="471635"/>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pPr indent="0"/>
              <a:t>‹N°›</a:t>
            </a:fld>
            <a:endParaRPr lang="en-US" sz="1300" b="1" i="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69961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7" name="Rectangle: Rounded Corners 3">
            <a:extLst>
              <a:ext uri="{FF2B5EF4-FFF2-40B4-BE49-F238E27FC236}">
                <a16:creationId xmlns:a16="http://schemas.microsoft.com/office/drawing/2014/main" id="{7F023EC6-E917-AE4E-60E6-B74E8AC3B75E}"/>
              </a:ext>
            </a:extLst>
          </p:cNvPr>
          <p:cNvSpPr/>
          <p:nvPr userDrawn="1"/>
        </p:nvSpPr>
        <p:spPr>
          <a:xfrm>
            <a:off x="0" y="895653"/>
            <a:ext cx="9144000" cy="106795"/>
          </a:xfrm>
          <a:prstGeom prst="roundRect">
            <a:avLst/>
          </a:prstGeom>
          <a:solidFill>
            <a:srgbClr val="156082">
              <a:lumMod val="75000"/>
            </a:srgbClr>
          </a:solidFill>
          <a:ln w="19050" cap="flat" cmpd="sng" algn="ctr">
            <a:solidFill>
              <a:srgbClr val="0E2841">
                <a:lumMod val="75000"/>
                <a:lumOff val="25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 name="ZoneTexte 7">
            <a:extLst>
              <a:ext uri="{FF2B5EF4-FFF2-40B4-BE49-F238E27FC236}">
                <a16:creationId xmlns:a16="http://schemas.microsoft.com/office/drawing/2014/main" id="{7B18A59B-9EFC-1725-308C-B12478420114}"/>
              </a:ext>
            </a:extLst>
          </p:cNvPr>
          <p:cNvSpPr txBox="1"/>
          <p:nvPr userDrawn="1"/>
        </p:nvSpPr>
        <p:spPr>
          <a:xfrm>
            <a:off x="750497" y="301409"/>
            <a:ext cx="7510634" cy="461665"/>
          </a:xfrm>
          <a:prstGeom prst="rect">
            <a:avLst/>
          </a:prstGeom>
          <a:noFill/>
        </p:spPr>
        <p:txBody>
          <a:bodyPr wrap="square">
            <a:spAutoFit/>
          </a:bodyPr>
          <a:lstStyle/>
          <a:p>
            <a:pPr algn="ctr"/>
            <a:r>
              <a:rPr lang="fr-FR" sz="2400" b="1" i="1" kern="1200" dirty="0">
                <a:solidFill>
                  <a:srgbClr val="0070C0"/>
                </a:solidFill>
                <a:effectLst/>
                <a:latin typeface="+mn-lt"/>
                <a:ea typeface="+mn-ea"/>
                <a:cs typeface="+mn-cs"/>
              </a:rPr>
              <a:t>V. Enjeux, Menaces, Défis</a:t>
            </a:r>
            <a:endParaRPr lang="en-US" sz="2400" b="1" dirty="0">
              <a:solidFill>
                <a:srgbClr val="0070C0"/>
              </a:solidFill>
            </a:endParaRPr>
          </a:p>
        </p:txBody>
      </p:sp>
      <p:sp>
        <p:nvSpPr>
          <p:cNvPr id="2" name="Rectangle 1">
            <a:extLst>
              <a:ext uri="{FF2B5EF4-FFF2-40B4-BE49-F238E27FC236}">
                <a16:creationId xmlns:a16="http://schemas.microsoft.com/office/drawing/2014/main" id="{BD605204-6A36-5154-4170-63EF416ADF9A}"/>
              </a:ext>
            </a:extLst>
          </p:cNvPr>
          <p:cNvSpPr/>
          <p:nvPr userDrawn="1"/>
        </p:nvSpPr>
        <p:spPr>
          <a:xfrm>
            <a:off x="8617790" y="6386365"/>
            <a:ext cx="526210" cy="471635"/>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pPr indent="0"/>
              <a:t>‹N°›</a:t>
            </a:fld>
            <a:endParaRPr lang="en-US" sz="1300" b="1" i="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9461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A3ACCFF-B7C3-EA89-75E4-747144A4A2C7}"/>
              </a:ext>
            </a:extLst>
          </p:cNvPr>
          <p:cNvSpPr txBox="1"/>
          <p:nvPr userDrawn="1"/>
        </p:nvSpPr>
        <p:spPr>
          <a:xfrm>
            <a:off x="1117120" y="354017"/>
            <a:ext cx="6909759" cy="369332"/>
          </a:xfrm>
          <a:prstGeom prst="rect">
            <a:avLst/>
          </a:prstGeom>
          <a:noFill/>
        </p:spPr>
        <p:txBody>
          <a:bodyPr wrap="square">
            <a:spAutoFit/>
          </a:bodyPr>
          <a:lstStyle/>
          <a:p>
            <a:pPr algn="ctr"/>
            <a:r>
              <a:rPr lang="fr-FR" b="1" dirty="0">
                <a:solidFill>
                  <a:srgbClr val="0070C0"/>
                </a:solidFill>
              </a:rPr>
              <a:t>PLAN DE LA PRESENTATION</a:t>
            </a:r>
            <a:endParaRPr lang="en-US" b="1" dirty="0">
              <a:solidFill>
                <a:srgbClr val="0070C0"/>
              </a:solidFill>
            </a:endParaRPr>
          </a:p>
        </p:txBody>
      </p:sp>
      <p:sp>
        <p:nvSpPr>
          <p:cNvPr id="7" name="Rectangle: Rounded Corners 3">
            <a:extLst>
              <a:ext uri="{FF2B5EF4-FFF2-40B4-BE49-F238E27FC236}">
                <a16:creationId xmlns:a16="http://schemas.microsoft.com/office/drawing/2014/main" id="{7F023EC6-E917-AE4E-60E6-B74E8AC3B75E}"/>
              </a:ext>
            </a:extLst>
          </p:cNvPr>
          <p:cNvSpPr/>
          <p:nvPr userDrawn="1"/>
        </p:nvSpPr>
        <p:spPr>
          <a:xfrm>
            <a:off x="0" y="1006012"/>
            <a:ext cx="9144000" cy="106795"/>
          </a:xfrm>
          <a:prstGeom prst="roundRect">
            <a:avLst/>
          </a:prstGeom>
          <a:solidFill>
            <a:srgbClr val="156082">
              <a:lumMod val="75000"/>
            </a:srgbClr>
          </a:solidFill>
          <a:ln w="19050" cap="flat" cmpd="sng" algn="ctr">
            <a:solidFill>
              <a:srgbClr val="0E2841">
                <a:lumMod val="75000"/>
                <a:lumOff val="25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8210B418-85D5-4FC9-6B76-535CE4D99F42}"/>
              </a:ext>
            </a:extLst>
          </p:cNvPr>
          <p:cNvSpPr/>
          <p:nvPr userDrawn="1"/>
        </p:nvSpPr>
        <p:spPr>
          <a:xfrm>
            <a:off x="8617790" y="6386365"/>
            <a:ext cx="526210" cy="471635"/>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pPr indent="0"/>
              <a:t>‹N°›</a:t>
            </a:fld>
            <a:endParaRPr lang="en-US" sz="1300" b="1" i="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301978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A3ACCFF-B7C3-EA89-75E4-747144A4A2C7}"/>
              </a:ext>
            </a:extLst>
          </p:cNvPr>
          <p:cNvSpPr txBox="1"/>
          <p:nvPr userDrawn="1"/>
        </p:nvSpPr>
        <p:spPr>
          <a:xfrm>
            <a:off x="860855" y="448611"/>
            <a:ext cx="6909759" cy="369332"/>
          </a:xfrm>
          <a:prstGeom prst="rect">
            <a:avLst/>
          </a:prstGeom>
          <a:noFill/>
        </p:spPr>
        <p:txBody>
          <a:bodyPr wrap="square">
            <a:spAutoFit/>
          </a:bodyPr>
          <a:lstStyle/>
          <a:p>
            <a:pPr algn="ctr"/>
            <a:r>
              <a:rPr lang="fr-FR" b="1" dirty="0">
                <a:solidFill>
                  <a:srgbClr val="0070C0"/>
                </a:solidFill>
              </a:rPr>
              <a:t>IDEE MAITRESSE</a:t>
            </a:r>
            <a:endParaRPr lang="en-US" b="1" dirty="0">
              <a:solidFill>
                <a:srgbClr val="0070C0"/>
              </a:solidFill>
            </a:endParaRPr>
          </a:p>
        </p:txBody>
      </p:sp>
      <p:sp>
        <p:nvSpPr>
          <p:cNvPr id="7" name="Rectangle: Rounded Corners 3">
            <a:extLst>
              <a:ext uri="{FF2B5EF4-FFF2-40B4-BE49-F238E27FC236}">
                <a16:creationId xmlns:a16="http://schemas.microsoft.com/office/drawing/2014/main" id="{7F023EC6-E917-AE4E-60E6-B74E8AC3B75E}"/>
              </a:ext>
            </a:extLst>
          </p:cNvPr>
          <p:cNvSpPr/>
          <p:nvPr userDrawn="1"/>
        </p:nvSpPr>
        <p:spPr>
          <a:xfrm>
            <a:off x="0" y="1006012"/>
            <a:ext cx="9144000" cy="106795"/>
          </a:xfrm>
          <a:prstGeom prst="roundRect">
            <a:avLst/>
          </a:prstGeom>
          <a:solidFill>
            <a:srgbClr val="156082">
              <a:lumMod val="75000"/>
            </a:srgbClr>
          </a:solidFill>
          <a:ln w="19050" cap="flat" cmpd="sng" algn="ctr">
            <a:solidFill>
              <a:srgbClr val="0E2841">
                <a:lumMod val="75000"/>
                <a:lumOff val="25000"/>
              </a:srgbClr>
            </a:solidFill>
            <a:prstDash val="solid"/>
            <a:miter lim="800000"/>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LID4096"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7763221A-1E1E-FA14-5A9D-B19F9D85C3F3}"/>
              </a:ext>
            </a:extLst>
          </p:cNvPr>
          <p:cNvSpPr/>
          <p:nvPr userDrawn="1"/>
        </p:nvSpPr>
        <p:spPr>
          <a:xfrm>
            <a:off x="8617790" y="6386365"/>
            <a:ext cx="526210" cy="471635"/>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pPr indent="0"/>
              <a:t>‹N°›</a:t>
            </a:fld>
            <a:endParaRPr lang="en-US" sz="1300" b="1" i="1"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26859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4F29730-160C-A958-4E4C-49EC780876E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532603" y="158937"/>
            <a:ext cx="483546" cy="677235"/>
          </a:xfrm>
          <a:prstGeom prst="rect">
            <a:avLst/>
          </a:prstGeom>
        </p:spPr>
      </p:pic>
      <p:pic>
        <p:nvPicPr>
          <p:cNvPr id="8" name="Image 7">
            <a:extLst>
              <a:ext uri="{FF2B5EF4-FFF2-40B4-BE49-F238E27FC236}">
                <a16:creationId xmlns:a16="http://schemas.microsoft.com/office/drawing/2014/main" id="{C082C024-BBC5-3B5E-0FFF-91D8E5E8816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310" y="136524"/>
            <a:ext cx="483546" cy="677235"/>
          </a:xfrm>
          <a:prstGeom prst="rect">
            <a:avLst/>
          </a:prstGeom>
        </p:spPr>
      </p:pic>
    </p:spTree>
    <p:extLst>
      <p:ext uri="{BB962C8B-B14F-4D97-AF65-F5344CB8AC3E}">
        <p14:creationId xmlns:p14="http://schemas.microsoft.com/office/powerpoint/2010/main" val="1424753515"/>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66" r:id="rId3"/>
    <p:sldLayoutId id="2147483667" r:id="rId4"/>
    <p:sldLayoutId id="2147483668" r:id="rId5"/>
    <p:sldLayoutId id="2147483669" r:id="rId6"/>
    <p:sldLayoutId id="2147483665" r:id="rId7"/>
    <p:sldLayoutId id="214748367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zang.effague@heliosc4i.cm"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8D8A6F4-2BC5-D14E-2BE3-80E79B726EE0}"/>
              </a:ext>
            </a:extLst>
          </p:cNvPr>
          <p:cNvSpPr/>
          <p:nvPr/>
        </p:nvSpPr>
        <p:spPr>
          <a:xfrm>
            <a:off x="821453" y="914401"/>
            <a:ext cx="7501094" cy="13464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noProof="0" dirty="0"/>
              <a:t>NUMERISATION DE L’ESPACE DE BATAILLE</a:t>
            </a:r>
          </a:p>
        </p:txBody>
      </p:sp>
      <p:pic>
        <p:nvPicPr>
          <p:cNvPr id="4" name="Image 3">
            <a:extLst>
              <a:ext uri="{FF2B5EF4-FFF2-40B4-BE49-F238E27FC236}">
                <a16:creationId xmlns:a16="http://schemas.microsoft.com/office/drawing/2014/main" id="{2A8CD8F9-2ABB-9819-EADA-59A668580273}"/>
              </a:ext>
            </a:extLst>
          </p:cNvPr>
          <p:cNvPicPr>
            <a:picLocks noChangeAspect="1"/>
          </p:cNvPicPr>
          <p:nvPr/>
        </p:nvPicPr>
        <p:blipFill>
          <a:blip r:embed="rId2"/>
          <a:stretch>
            <a:fillRect/>
          </a:stretch>
        </p:blipFill>
        <p:spPr>
          <a:xfrm>
            <a:off x="338328" y="2423160"/>
            <a:ext cx="8403336" cy="4261104"/>
          </a:xfrm>
          <a:prstGeom prst="rect">
            <a:avLst/>
          </a:prstGeom>
        </p:spPr>
      </p:pic>
    </p:spTree>
    <p:extLst>
      <p:ext uri="{BB962C8B-B14F-4D97-AF65-F5344CB8AC3E}">
        <p14:creationId xmlns:p14="http://schemas.microsoft.com/office/powerpoint/2010/main" val="2908918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5A97-1F47-4D33-2592-FC2460C582D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0F5AA3F-FF27-ABC5-37A1-7736112A27F4}"/>
              </a:ext>
            </a:extLst>
          </p:cNvPr>
          <p:cNvSpPr/>
          <p:nvPr/>
        </p:nvSpPr>
        <p:spPr>
          <a:xfrm>
            <a:off x="569741" y="1045429"/>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1.4 Objectifs de la Numérisation de l’Espace de Bataille</a:t>
            </a:r>
          </a:p>
        </p:txBody>
      </p:sp>
      <p:sp>
        <p:nvSpPr>
          <p:cNvPr id="71" name="ZoneTexte 70">
            <a:extLst>
              <a:ext uri="{FF2B5EF4-FFF2-40B4-BE49-F238E27FC236}">
                <a16:creationId xmlns:a16="http://schemas.microsoft.com/office/drawing/2014/main" id="{BD49B9A9-6DF9-755C-01DD-BD8ABF4382A3}"/>
              </a:ext>
            </a:extLst>
          </p:cNvPr>
          <p:cNvSpPr txBox="1"/>
          <p:nvPr/>
        </p:nvSpPr>
        <p:spPr>
          <a:xfrm>
            <a:off x="500023" y="1925614"/>
            <a:ext cx="8143951" cy="47089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1. Objectif Stratégique : Atteindre la Supériorité Informationnelle</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Maîtrise du Temps et de l'Espace </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Transformation de l'Information en Puissance </a:t>
            </a:r>
          </a:p>
          <a:p>
            <a:pPr marR="0" lvl="2" algn="l" defTabSz="457200" rtl="0" eaLnBrk="1" fontAlgn="auto" latinLnBrk="0" hangingPunct="1">
              <a:lnSpc>
                <a:spcPct val="100000"/>
              </a:lnSpc>
              <a:spcBef>
                <a:spcPts val="0"/>
              </a:spcBef>
              <a:spcAft>
                <a:spcPts val="0"/>
              </a:spcAft>
              <a:buClrTx/>
              <a:buSzTx/>
              <a:tabLst/>
              <a:defRPr/>
            </a:pPr>
            <a:endPar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2. Objectifs Opérationnels : Améliorer le Commandement et le Contrôle (C2)</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Vision Unique (Common </a:t>
            </a:r>
            <a:r>
              <a:rPr kumimoji="0" lang="fr-FR" sz="2000" i="0" u="none" strike="noStrike" kern="1200" cap="none" spc="0" normalizeH="0" baseline="0" noProof="0" dirty="0" err="1">
                <a:ln>
                  <a:noFill/>
                </a:ln>
                <a:solidFill>
                  <a:prstClr val="black"/>
                </a:solidFill>
                <a:effectLst/>
                <a:uLnTx/>
                <a:uFillTx/>
                <a:latin typeface="Aptos" panose="02110004020202020204"/>
                <a:ea typeface="+mn-ea"/>
                <a:cs typeface="+mn-cs"/>
              </a:rPr>
              <a:t>Operational</a:t>
            </a: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 Picture - COP) </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Interopérabilité Accrue </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Optimisation des Ressources</a:t>
            </a:r>
          </a:p>
          <a:p>
            <a:pPr marR="0" lvl="2" algn="l" defTabSz="457200" rtl="0" eaLnBrk="1" fontAlgn="auto" latinLnBrk="0" hangingPunct="1">
              <a:lnSpc>
                <a:spcPct val="100000"/>
              </a:lnSpc>
              <a:spcBef>
                <a:spcPts val="0"/>
              </a:spcBef>
              <a:spcAft>
                <a:spcPts val="0"/>
              </a:spcAft>
              <a:buClrTx/>
              <a:buSzTx/>
              <a:tabLst/>
              <a:defRPr/>
            </a:pPr>
            <a:endPar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3. Objectifs Tactiques : Augmenter l'Efficacité des Actions</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Précision des Frappes (</a:t>
            </a:r>
            <a:r>
              <a:rPr kumimoji="0" lang="fr-FR" sz="2000" i="0" u="none" strike="noStrike" kern="1200" cap="none" spc="0" normalizeH="0" baseline="0" noProof="0" dirty="0" err="1">
                <a:ln>
                  <a:noFill/>
                </a:ln>
                <a:solidFill>
                  <a:prstClr val="black"/>
                </a:solidFill>
                <a:effectLst/>
                <a:uLnTx/>
                <a:uFillTx/>
                <a:latin typeface="Aptos" panose="02110004020202020204"/>
                <a:ea typeface="+mn-ea"/>
                <a:cs typeface="+mn-cs"/>
              </a:rPr>
              <a:t>Sensor</a:t>
            </a: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-to-Shooter)</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Sécurité et Protection des Forces</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Efficacité au Combat Dégradé </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i="0" u="none" strike="noStrike" kern="1200" cap="none" spc="0" normalizeH="0" baseline="0" noProof="0" dirty="0">
                <a:ln>
                  <a:noFill/>
                </a:ln>
                <a:solidFill>
                  <a:prstClr val="black"/>
                </a:solidFill>
                <a:effectLst/>
                <a:uLnTx/>
                <a:uFillTx/>
                <a:latin typeface="Aptos" panose="02110004020202020204"/>
                <a:ea typeface="+mn-ea"/>
                <a:cs typeface="+mn-cs"/>
              </a:rPr>
              <a:t>Préparation du Terrain</a:t>
            </a:r>
          </a:p>
        </p:txBody>
      </p:sp>
    </p:spTree>
    <p:extLst>
      <p:ext uri="{BB962C8B-B14F-4D97-AF65-F5344CB8AC3E}">
        <p14:creationId xmlns:p14="http://schemas.microsoft.com/office/powerpoint/2010/main" val="257698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82AE6-7DD8-DAC3-93BD-6FE2167320B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DACA972-C608-3A83-0D1E-71EF3D484155}"/>
              </a:ext>
            </a:extLst>
          </p:cNvPr>
          <p:cNvSpPr/>
          <p:nvPr/>
        </p:nvSpPr>
        <p:spPr>
          <a:xfrm>
            <a:off x="1055077" y="1174521"/>
            <a:ext cx="7033846"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1.3 Théorie : le Network </a:t>
            </a:r>
            <a:r>
              <a:rPr lang="fr-FR" sz="2400" b="1" noProof="0" dirty="0" err="1"/>
              <a:t>Centric</a:t>
            </a:r>
            <a:r>
              <a:rPr lang="fr-FR" sz="2400" b="1" noProof="0" dirty="0"/>
              <a:t> </a:t>
            </a:r>
            <a:r>
              <a:rPr lang="fr-FR" sz="2400" b="1" noProof="0" dirty="0" err="1"/>
              <a:t>Warfare</a:t>
            </a:r>
            <a:r>
              <a:rPr lang="fr-FR" sz="2400" b="1" noProof="0" dirty="0"/>
              <a:t> (NCW)</a:t>
            </a:r>
          </a:p>
        </p:txBody>
      </p:sp>
      <p:sp>
        <p:nvSpPr>
          <p:cNvPr id="5" name="Freeform: Shape 6">
            <a:extLst>
              <a:ext uri="{FF2B5EF4-FFF2-40B4-BE49-F238E27FC236}">
                <a16:creationId xmlns:a16="http://schemas.microsoft.com/office/drawing/2014/main" id="{297F5E25-262C-0669-F2F6-DE6A548202E2}"/>
              </a:ext>
            </a:extLst>
          </p:cNvPr>
          <p:cNvSpPr/>
          <p:nvPr/>
        </p:nvSpPr>
        <p:spPr>
          <a:xfrm>
            <a:off x="5293242" y="4083939"/>
            <a:ext cx="171450" cy="171450"/>
          </a:xfrm>
          <a:custGeom>
            <a:avLst/>
            <a:gdLst>
              <a:gd name="connsiteX0" fmla="*/ 222218 w 228600"/>
              <a:gd name="connsiteY0" fmla="*/ 114681 h 228600"/>
              <a:gd name="connsiteX1" fmla="*/ 114681 w 228600"/>
              <a:gd name="connsiteY1" fmla="*/ 222218 h 228600"/>
              <a:gd name="connsiteX2" fmla="*/ 7144 w 228600"/>
              <a:gd name="connsiteY2" fmla="*/ 114681 h 228600"/>
              <a:gd name="connsiteX3" fmla="*/ 114681 w 228600"/>
              <a:gd name="connsiteY3" fmla="*/ 7144 h 228600"/>
              <a:gd name="connsiteX4" fmla="*/ 222218 w 228600"/>
              <a:gd name="connsiteY4" fmla="*/ 114681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222218" y="114681"/>
                </a:moveTo>
                <a:cubicBezTo>
                  <a:pt x="222218" y="174072"/>
                  <a:pt x="174072" y="222218"/>
                  <a:pt x="114681" y="222218"/>
                </a:cubicBezTo>
                <a:cubicBezTo>
                  <a:pt x="55290" y="222218"/>
                  <a:pt x="7144" y="174072"/>
                  <a:pt x="7144" y="114681"/>
                </a:cubicBezTo>
                <a:cubicBezTo>
                  <a:pt x="7144" y="55290"/>
                  <a:pt x="55290" y="7144"/>
                  <a:pt x="114681" y="7144"/>
                </a:cubicBezTo>
                <a:cubicBezTo>
                  <a:pt x="174072" y="7144"/>
                  <a:pt x="222218" y="55290"/>
                  <a:pt x="222218" y="114681"/>
                </a:cubicBezTo>
                <a:close/>
              </a:path>
            </a:pathLst>
          </a:custGeom>
          <a:solidFill>
            <a:srgbClr val="FFC947"/>
          </a:solidFill>
          <a:ln w="9525" cap="flat">
            <a:noFill/>
            <a:prstDash val="solid"/>
            <a:miter/>
          </a:ln>
        </p:spPr>
        <p:txBody>
          <a:bodyPr rtlCol="0" anchor="ctr"/>
          <a:lstStyle/>
          <a:p>
            <a:endParaRPr lang="fr-FR" sz="1350" noProof="0" dirty="0"/>
          </a:p>
        </p:txBody>
      </p:sp>
      <p:sp>
        <p:nvSpPr>
          <p:cNvPr id="6" name="Freeform: Shape 8">
            <a:extLst>
              <a:ext uri="{FF2B5EF4-FFF2-40B4-BE49-F238E27FC236}">
                <a16:creationId xmlns:a16="http://schemas.microsoft.com/office/drawing/2014/main" id="{656C0FC6-228A-8681-F567-75CEDE9FE12D}"/>
              </a:ext>
            </a:extLst>
          </p:cNvPr>
          <p:cNvSpPr/>
          <p:nvPr/>
        </p:nvSpPr>
        <p:spPr>
          <a:xfrm>
            <a:off x="7421213" y="1748219"/>
            <a:ext cx="171450" cy="171450"/>
          </a:xfrm>
          <a:custGeom>
            <a:avLst/>
            <a:gdLst>
              <a:gd name="connsiteX0" fmla="*/ 222219 w 228600"/>
              <a:gd name="connsiteY0" fmla="*/ 114681 h 228600"/>
              <a:gd name="connsiteX1" fmla="*/ 114681 w 228600"/>
              <a:gd name="connsiteY1" fmla="*/ 222218 h 228600"/>
              <a:gd name="connsiteX2" fmla="*/ 7144 w 228600"/>
              <a:gd name="connsiteY2" fmla="*/ 114681 h 228600"/>
              <a:gd name="connsiteX3" fmla="*/ 114681 w 228600"/>
              <a:gd name="connsiteY3" fmla="*/ 7144 h 228600"/>
              <a:gd name="connsiteX4" fmla="*/ 222219 w 228600"/>
              <a:gd name="connsiteY4" fmla="*/ 114681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222219" y="114681"/>
                </a:moveTo>
                <a:cubicBezTo>
                  <a:pt x="222219" y="174072"/>
                  <a:pt x="174073" y="222218"/>
                  <a:pt x="114681" y="222218"/>
                </a:cubicBezTo>
                <a:cubicBezTo>
                  <a:pt x="55289" y="222218"/>
                  <a:pt x="7144" y="174072"/>
                  <a:pt x="7144" y="114681"/>
                </a:cubicBezTo>
                <a:cubicBezTo>
                  <a:pt x="7144" y="55290"/>
                  <a:pt x="55290" y="7144"/>
                  <a:pt x="114681" y="7144"/>
                </a:cubicBezTo>
                <a:cubicBezTo>
                  <a:pt x="174073" y="7144"/>
                  <a:pt x="222219" y="55290"/>
                  <a:pt x="222219" y="114681"/>
                </a:cubicBezTo>
                <a:close/>
              </a:path>
            </a:pathLst>
          </a:custGeom>
          <a:solidFill>
            <a:srgbClr val="FFC947"/>
          </a:solidFill>
          <a:ln w="9525" cap="flat">
            <a:noFill/>
            <a:prstDash val="solid"/>
            <a:miter/>
          </a:ln>
        </p:spPr>
        <p:txBody>
          <a:bodyPr rtlCol="0" anchor="ctr"/>
          <a:lstStyle/>
          <a:p>
            <a:endParaRPr lang="fr-FR" sz="1350" noProof="0" dirty="0"/>
          </a:p>
        </p:txBody>
      </p:sp>
      <p:sp>
        <p:nvSpPr>
          <p:cNvPr id="7" name="Freeform: Shape 9">
            <a:extLst>
              <a:ext uri="{FF2B5EF4-FFF2-40B4-BE49-F238E27FC236}">
                <a16:creationId xmlns:a16="http://schemas.microsoft.com/office/drawing/2014/main" id="{36567CFD-5C2A-E67A-E810-4AEAC27700D1}"/>
              </a:ext>
            </a:extLst>
          </p:cNvPr>
          <p:cNvSpPr/>
          <p:nvPr/>
        </p:nvSpPr>
        <p:spPr>
          <a:xfrm>
            <a:off x="5282631" y="2591588"/>
            <a:ext cx="171450" cy="171450"/>
          </a:xfrm>
          <a:custGeom>
            <a:avLst/>
            <a:gdLst>
              <a:gd name="connsiteX0" fmla="*/ 222219 w 228600"/>
              <a:gd name="connsiteY0" fmla="*/ 114681 h 228600"/>
              <a:gd name="connsiteX1" fmla="*/ 114681 w 228600"/>
              <a:gd name="connsiteY1" fmla="*/ 222218 h 228600"/>
              <a:gd name="connsiteX2" fmla="*/ 7144 w 228600"/>
              <a:gd name="connsiteY2" fmla="*/ 114681 h 228600"/>
              <a:gd name="connsiteX3" fmla="*/ 114681 w 228600"/>
              <a:gd name="connsiteY3" fmla="*/ 7144 h 228600"/>
              <a:gd name="connsiteX4" fmla="*/ 222219 w 228600"/>
              <a:gd name="connsiteY4" fmla="*/ 114681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222219" y="114681"/>
                </a:moveTo>
                <a:cubicBezTo>
                  <a:pt x="222219" y="174072"/>
                  <a:pt x="174073" y="222218"/>
                  <a:pt x="114681" y="222218"/>
                </a:cubicBezTo>
                <a:cubicBezTo>
                  <a:pt x="55289" y="222218"/>
                  <a:pt x="7144" y="174072"/>
                  <a:pt x="7144" y="114681"/>
                </a:cubicBezTo>
                <a:cubicBezTo>
                  <a:pt x="7144" y="55290"/>
                  <a:pt x="55289" y="7144"/>
                  <a:pt x="114681" y="7144"/>
                </a:cubicBezTo>
                <a:cubicBezTo>
                  <a:pt x="174073" y="7144"/>
                  <a:pt x="222219" y="55290"/>
                  <a:pt x="222219" y="114681"/>
                </a:cubicBezTo>
                <a:close/>
              </a:path>
            </a:pathLst>
          </a:custGeom>
          <a:solidFill>
            <a:srgbClr val="FFC947"/>
          </a:solidFill>
          <a:ln w="9525" cap="flat">
            <a:noFill/>
            <a:prstDash val="solid"/>
            <a:miter/>
          </a:ln>
        </p:spPr>
        <p:txBody>
          <a:bodyPr rtlCol="0" anchor="ctr"/>
          <a:lstStyle/>
          <a:p>
            <a:endParaRPr lang="fr-FR" sz="1350" noProof="0" dirty="0"/>
          </a:p>
        </p:txBody>
      </p:sp>
      <p:sp>
        <p:nvSpPr>
          <p:cNvPr id="8" name="Freeform: Shape 11">
            <a:extLst>
              <a:ext uri="{FF2B5EF4-FFF2-40B4-BE49-F238E27FC236}">
                <a16:creationId xmlns:a16="http://schemas.microsoft.com/office/drawing/2014/main" id="{6958DD95-C1F4-0FC7-80FB-6BFECEF46CBA}"/>
              </a:ext>
            </a:extLst>
          </p:cNvPr>
          <p:cNvSpPr/>
          <p:nvPr/>
        </p:nvSpPr>
        <p:spPr>
          <a:xfrm>
            <a:off x="1295831" y="2552888"/>
            <a:ext cx="171450" cy="171450"/>
          </a:xfrm>
          <a:custGeom>
            <a:avLst/>
            <a:gdLst>
              <a:gd name="connsiteX0" fmla="*/ 222218 w 228600"/>
              <a:gd name="connsiteY0" fmla="*/ 114681 h 228600"/>
              <a:gd name="connsiteX1" fmla="*/ 114681 w 228600"/>
              <a:gd name="connsiteY1" fmla="*/ 222218 h 228600"/>
              <a:gd name="connsiteX2" fmla="*/ 7144 w 228600"/>
              <a:gd name="connsiteY2" fmla="*/ 114681 h 228600"/>
              <a:gd name="connsiteX3" fmla="*/ 114681 w 228600"/>
              <a:gd name="connsiteY3" fmla="*/ 7144 h 228600"/>
              <a:gd name="connsiteX4" fmla="*/ 222218 w 228600"/>
              <a:gd name="connsiteY4" fmla="*/ 114681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222218" y="114681"/>
                </a:moveTo>
                <a:cubicBezTo>
                  <a:pt x="222218" y="174072"/>
                  <a:pt x="174072" y="222218"/>
                  <a:pt x="114681" y="222218"/>
                </a:cubicBezTo>
                <a:cubicBezTo>
                  <a:pt x="55290" y="222218"/>
                  <a:pt x="7144" y="174072"/>
                  <a:pt x="7144" y="114681"/>
                </a:cubicBezTo>
                <a:cubicBezTo>
                  <a:pt x="7144" y="55290"/>
                  <a:pt x="55290" y="7144"/>
                  <a:pt x="114681" y="7144"/>
                </a:cubicBezTo>
                <a:cubicBezTo>
                  <a:pt x="174072" y="7144"/>
                  <a:pt x="222218" y="55290"/>
                  <a:pt x="222218" y="114681"/>
                </a:cubicBezTo>
                <a:close/>
              </a:path>
            </a:pathLst>
          </a:custGeom>
          <a:solidFill>
            <a:srgbClr val="FFC947"/>
          </a:solidFill>
          <a:ln w="9525" cap="flat">
            <a:noFill/>
            <a:prstDash val="solid"/>
            <a:miter/>
          </a:ln>
        </p:spPr>
        <p:txBody>
          <a:bodyPr rtlCol="0" anchor="ctr"/>
          <a:lstStyle/>
          <a:p>
            <a:endParaRPr lang="fr-FR" sz="1350" noProof="0" dirty="0"/>
          </a:p>
        </p:txBody>
      </p:sp>
      <p:sp>
        <p:nvSpPr>
          <p:cNvPr id="9" name="Freeform: Shape 12">
            <a:extLst>
              <a:ext uri="{FF2B5EF4-FFF2-40B4-BE49-F238E27FC236}">
                <a16:creationId xmlns:a16="http://schemas.microsoft.com/office/drawing/2014/main" id="{BA5EC262-EB33-6B6A-BCEC-11F5AFA131E8}"/>
              </a:ext>
            </a:extLst>
          </p:cNvPr>
          <p:cNvSpPr/>
          <p:nvPr/>
        </p:nvSpPr>
        <p:spPr>
          <a:xfrm>
            <a:off x="1327666" y="4032619"/>
            <a:ext cx="171450" cy="171450"/>
          </a:xfrm>
          <a:custGeom>
            <a:avLst/>
            <a:gdLst>
              <a:gd name="connsiteX0" fmla="*/ 222218 w 228600"/>
              <a:gd name="connsiteY0" fmla="*/ 114681 h 228600"/>
              <a:gd name="connsiteX1" fmla="*/ 114681 w 228600"/>
              <a:gd name="connsiteY1" fmla="*/ 222218 h 228600"/>
              <a:gd name="connsiteX2" fmla="*/ 7144 w 228600"/>
              <a:gd name="connsiteY2" fmla="*/ 114681 h 228600"/>
              <a:gd name="connsiteX3" fmla="*/ 114681 w 228600"/>
              <a:gd name="connsiteY3" fmla="*/ 7144 h 228600"/>
              <a:gd name="connsiteX4" fmla="*/ 222218 w 228600"/>
              <a:gd name="connsiteY4" fmla="*/ 114681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222218" y="114681"/>
                </a:moveTo>
                <a:cubicBezTo>
                  <a:pt x="222218" y="174072"/>
                  <a:pt x="174072" y="222218"/>
                  <a:pt x="114681" y="222218"/>
                </a:cubicBezTo>
                <a:cubicBezTo>
                  <a:pt x="55290" y="222218"/>
                  <a:pt x="7144" y="174072"/>
                  <a:pt x="7144" y="114681"/>
                </a:cubicBezTo>
                <a:cubicBezTo>
                  <a:pt x="7144" y="55290"/>
                  <a:pt x="55290" y="7144"/>
                  <a:pt x="114681" y="7144"/>
                </a:cubicBezTo>
                <a:cubicBezTo>
                  <a:pt x="174072" y="7144"/>
                  <a:pt x="222218" y="55290"/>
                  <a:pt x="222218" y="114681"/>
                </a:cubicBezTo>
                <a:close/>
              </a:path>
            </a:pathLst>
          </a:custGeom>
          <a:solidFill>
            <a:srgbClr val="FFC947"/>
          </a:solidFill>
          <a:ln w="9525" cap="flat">
            <a:noFill/>
            <a:prstDash val="solid"/>
            <a:miter/>
          </a:ln>
        </p:spPr>
        <p:txBody>
          <a:bodyPr rtlCol="0" anchor="ctr"/>
          <a:lstStyle/>
          <a:p>
            <a:endParaRPr lang="fr-FR" sz="1350" noProof="0" dirty="0"/>
          </a:p>
        </p:txBody>
      </p:sp>
      <p:grpSp>
        <p:nvGrpSpPr>
          <p:cNvPr id="10" name="Group 28">
            <a:extLst>
              <a:ext uri="{FF2B5EF4-FFF2-40B4-BE49-F238E27FC236}">
                <a16:creationId xmlns:a16="http://schemas.microsoft.com/office/drawing/2014/main" id="{C905C425-699C-E25B-D050-42F4F0484098}"/>
              </a:ext>
            </a:extLst>
          </p:cNvPr>
          <p:cNvGrpSpPr/>
          <p:nvPr/>
        </p:nvGrpSpPr>
        <p:grpSpPr>
          <a:xfrm>
            <a:off x="4087765" y="2452875"/>
            <a:ext cx="1049637" cy="2311292"/>
            <a:chOff x="5450353" y="2127500"/>
            <a:chExt cx="1399516" cy="3081722"/>
          </a:xfrm>
        </p:grpSpPr>
        <p:sp>
          <p:nvSpPr>
            <p:cNvPr id="11" name="Freeform: Shape 14">
              <a:extLst>
                <a:ext uri="{FF2B5EF4-FFF2-40B4-BE49-F238E27FC236}">
                  <a16:creationId xmlns:a16="http://schemas.microsoft.com/office/drawing/2014/main" id="{918ADDBC-C7CE-8F3D-035A-20AEADE9DDB3}"/>
                </a:ext>
              </a:extLst>
            </p:cNvPr>
            <p:cNvSpPr/>
            <p:nvPr/>
          </p:nvSpPr>
          <p:spPr>
            <a:xfrm>
              <a:off x="5775198" y="4547425"/>
              <a:ext cx="819150" cy="209550"/>
            </a:xfrm>
            <a:custGeom>
              <a:avLst/>
              <a:gdLst>
                <a:gd name="connsiteX0" fmla="*/ 719804 w 819150"/>
                <a:gd name="connsiteY0" fmla="*/ 204311 h 209550"/>
                <a:gd name="connsiteX1" fmla="*/ 105727 w 819150"/>
                <a:gd name="connsiteY1" fmla="*/ 204311 h 209550"/>
                <a:gd name="connsiteX2" fmla="*/ 7144 w 819150"/>
                <a:gd name="connsiteY2" fmla="*/ 105727 h 209550"/>
                <a:gd name="connsiteX3" fmla="*/ 7144 w 819150"/>
                <a:gd name="connsiteY3" fmla="*/ 105727 h 209550"/>
                <a:gd name="connsiteX4" fmla="*/ 105727 w 819150"/>
                <a:gd name="connsiteY4" fmla="*/ 7144 h 209550"/>
                <a:gd name="connsiteX5" fmla="*/ 719804 w 819150"/>
                <a:gd name="connsiteY5" fmla="*/ 7144 h 209550"/>
                <a:gd name="connsiteX6" fmla="*/ 818388 w 819150"/>
                <a:gd name="connsiteY6" fmla="*/ 105727 h 209550"/>
                <a:gd name="connsiteX7" fmla="*/ 818388 w 819150"/>
                <a:gd name="connsiteY7" fmla="*/ 105727 h 209550"/>
                <a:gd name="connsiteX8" fmla="*/ 719804 w 819150"/>
                <a:gd name="connsiteY8" fmla="*/ 20431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209550">
                  <a:moveTo>
                    <a:pt x="719804" y="204311"/>
                  </a:moveTo>
                  <a:lnTo>
                    <a:pt x="105727" y="204311"/>
                  </a:lnTo>
                  <a:cubicBezTo>
                    <a:pt x="51245" y="204311"/>
                    <a:pt x="7144" y="160115"/>
                    <a:pt x="7144" y="105727"/>
                  </a:cubicBezTo>
                  <a:lnTo>
                    <a:pt x="7144" y="105727"/>
                  </a:lnTo>
                  <a:cubicBezTo>
                    <a:pt x="7144" y="51244"/>
                    <a:pt x="51340" y="7144"/>
                    <a:pt x="105727" y="7144"/>
                  </a:cubicBezTo>
                  <a:lnTo>
                    <a:pt x="719804" y="7144"/>
                  </a:lnTo>
                  <a:cubicBezTo>
                    <a:pt x="774287" y="7144"/>
                    <a:pt x="818388" y="51340"/>
                    <a:pt x="818388" y="105727"/>
                  </a:cubicBezTo>
                  <a:lnTo>
                    <a:pt x="818388" y="105727"/>
                  </a:lnTo>
                  <a:cubicBezTo>
                    <a:pt x="818388" y="160210"/>
                    <a:pt x="774287" y="204311"/>
                    <a:pt x="719804" y="204311"/>
                  </a:cubicBezTo>
                  <a:close/>
                </a:path>
              </a:pathLst>
            </a:custGeom>
            <a:solidFill>
              <a:srgbClr val="FFC947"/>
            </a:solidFill>
            <a:ln w="9525" cap="flat">
              <a:noFill/>
              <a:prstDash val="solid"/>
              <a:miter/>
            </a:ln>
          </p:spPr>
          <p:txBody>
            <a:bodyPr rtlCol="0" anchor="ctr"/>
            <a:lstStyle/>
            <a:p>
              <a:endParaRPr lang="fr-FR" sz="1350" noProof="0" dirty="0"/>
            </a:p>
          </p:txBody>
        </p:sp>
        <p:sp>
          <p:nvSpPr>
            <p:cNvPr id="12" name="Freeform: Shape 15">
              <a:extLst>
                <a:ext uri="{FF2B5EF4-FFF2-40B4-BE49-F238E27FC236}">
                  <a16:creationId xmlns:a16="http://schemas.microsoft.com/office/drawing/2014/main" id="{D5EB7169-FB5B-0650-AE9A-E6FBA6814807}"/>
                </a:ext>
              </a:extLst>
            </p:cNvPr>
            <p:cNvSpPr/>
            <p:nvPr/>
          </p:nvSpPr>
          <p:spPr>
            <a:xfrm>
              <a:off x="5901118" y="4773549"/>
              <a:ext cx="571500" cy="209550"/>
            </a:xfrm>
            <a:custGeom>
              <a:avLst/>
              <a:gdLst>
                <a:gd name="connsiteX0" fmla="*/ 467963 w 571500"/>
                <a:gd name="connsiteY0" fmla="*/ 204311 h 209550"/>
                <a:gd name="connsiteX1" fmla="*/ 105728 w 571500"/>
                <a:gd name="connsiteY1" fmla="*/ 204311 h 209550"/>
                <a:gd name="connsiteX2" fmla="*/ 7144 w 571500"/>
                <a:gd name="connsiteY2" fmla="*/ 105728 h 209550"/>
                <a:gd name="connsiteX3" fmla="*/ 7144 w 571500"/>
                <a:gd name="connsiteY3" fmla="*/ 105728 h 209550"/>
                <a:gd name="connsiteX4" fmla="*/ 105728 w 571500"/>
                <a:gd name="connsiteY4" fmla="*/ 7144 h 209550"/>
                <a:gd name="connsiteX5" fmla="*/ 467963 w 571500"/>
                <a:gd name="connsiteY5" fmla="*/ 7144 h 209550"/>
                <a:gd name="connsiteX6" fmla="*/ 566547 w 571500"/>
                <a:gd name="connsiteY6" fmla="*/ 105728 h 209550"/>
                <a:gd name="connsiteX7" fmla="*/ 566547 w 571500"/>
                <a:gd name="connsiteY7" fmla="*/ 105728 h 209550"/>
                <a:gd name="connsiteX8" fmla="*/ 467963 w 571500"/>
                <a:gd name="connsiteY8" fmla="*/ 20431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209550">
                  <a:moveTo>
                    <a:pt x="467963" y="204311"/>
                  </a:moveTo>
                  <a:lnTo>
                    <a:pt x="105728" y="204311"/>
                  </a:lnTo>
                  <a:cubicBezTo>
                    <a:pt x="51245" y="204311"/>
                    <a:pt x="7144" y="160115"/>
                    <a:pt x="7144" y="105728"/>
                  </a:cubicBezTo>
                  <a:lnTo>
                    <a:pt x="7144" y="105728"/>
                  </a:lnTo>
                  <a:cubicBezTo>
                    <a:pt x="7144" y="51245"/>
                    <a:pt x="51340" y="7144"/>
                    <a:pt x="105728" y="7144"/>
                  </a:cubicBezTo>
                  <a:lnTo>
                    <a:pt x="467963" y="7144"/>
                  </a:lnTo>
                  <a:cubicBezTo>
                    <a:pt x="522447" y="7144"/>
                    <a:pt x="566547" y="51340"/>
                    <a:pt x="566547" y="105728"/>
                  </a:cubicBezTo>
                  <a:lnTo>
                    <a:pt x="566547" y="105728"/>
                  </a:lnTo>
                  <a:cubicBezTo>
                    <a:pt x="566547" y="160211"/>
                    <a:pt x="522447" y="204311"/>
                    <a:pt x="467963" y="204311"/>
                  </a:cubicBezTo>
                  <a:close/>
                </a:path>
              </a:pathLst>
            </a:custGeom>
            <a:solidFill>
              <a:srgbClr val="0A1931"/>
            </a:solidFill>
            <a:ln w="9525" cap="flat">
              <a:noFill/>
              <a:prstDash val="solid"/>
              <a:miter/>
            </a:ln>
          </p:spPr>
          <p:txBody>
            <a:bodyPr rtlCol="0" anchor="ctr"/>
            <a:lstStyle/>
            <a:p>
              <a:endParaRPr lang="fr-FR" sz="1350" noProof="0" dirty="0"/>
            </a:p>
          </p:txBody>
        </p:sp>
        <p:sp>
          <p:nvSpPr>
            <p:cNvPr id="13" name="Freeform: Shape 16">
              <a:extLst>
                <a:ext uri="{FF2B5EF4-FFF2-40B4-BE49-F238E27FC236}">
                  <a16:creationId xmlns:a16="http://schemas.microsoft.com/office/drawing/2014/main" id="{4DB6EB2A-D5A6-3D2F-9B54-B72B55695AA7}"/>
                </a:ext>
              </a:extLst>
            </p:cNvPr>
            <p:cNvSpPr/>
            <p:nvPr/>
          </p:nvSpPr>
          <p:spPr>
            <a:xfrm>
              <a:off x="6005988" y="4999672"/>
              <a:ext cx="361950" cy="209550"/>
            </a:xfrm>
            <a:custGeom>
              <a:avLst/>
              <a:gdLst>
                <a:gd name="connsiteX0" fmla="*/ 258223 w 361950"/>
                <a:gd name="connsiteY0" fmla="*/ 204311 h 209550"/>
                <a:gd name="connsiteX1" fmla="*/ 105728 w 361950"/>
                <a:gd name="connsiteY1" fmla="*/ 204311 h 209550"/>
                <a:gd name="connsiteX2" fmla="*/ 7144 w 361950"/>
                <a:gd name="connsiteY2" fmla="*/ 105728 h 209550"/>
                <a:gd name="connsiteX3" fmla="*/ 7144 w 361950"/>
                <a:gd name="connsiteY3" fmla="*/ 105728 h 209550"/>
                <a:gd name="connsiteX4" fmla="*/ 105728 w 361950"/>
                <a:gd name="connsiteY4" fmla="*/ 7144 h 209550"/>
                <a:gd name="connsiteX5" fmla="*/ 258223 w 361950"/>
                <a:gd name="connsiteY5" fmla="*/ 7144 h 209550"/>
                <a:gd name="connsiteX6" fmla="*/ 356807 w 361950"/>
                <a:gd name="connsiteY6" fmla="*/ 105728 h 209550"/>
                <a:gd name="connsiteX7" fmla="*/ 356807 w 361950"/>
                <a:gd name="connsiteY7" fmla="*/ 105728 h 209550"/>
                <a:gd name="connsiteX8" fmla="*/ 258223 w 361950"/>
                <a:gd name="connsiteY8" fmla="*/ 20431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9550">
                  <a:moveTo>
                    <a:pt x="258223" y="204311"/>
                  </a:moveTo>
                  <a:lnTo>
                    <a:pt x="105728" y="204311"/>
                  </a:lnTo>
                  <a:cubicBezTo>
                    <a:pt x="51245" y="204311"/>
                    <a:pt x="7144" y="160115"/>
                    <a:pt x="7144" y="105728"/>
                  </a:cubicBezTo>
                  <a:lnTo>
                    <a:pt x="7144" y="105728"/>
                  </a:lnTo>
                  <a:cubicBezTo>
                    <a:pt x="7144" y="51245"/>
                    <a:pt x="51340" y="7144"/>
                    <a:pt x="105728" y="7144"/>
                  </a:cubicBezTo>
                  <a:lnTo>
                    <a:pt x="258223" y="7144"/>
                  </a:lnTo>
                  <a:cubicBezTo>
                    <a:pt x="312706" y="7144"/>
                    <a:pt x="356807" y="51340"/>
                    <a:pt x="356807" y="105728"/>
                  </a:cubicBezTo>
                  <a:lnTo>
                    <a:pt x="356807" y="105728"/>
                  </a:lnTo>
                  <a:cubicBezTo>
                    <a:pt x="356807" y="160211"/>
                    <a:pt x="312706" y="204311"/>
                    <a:pt x="258223" y="204311"/>
                  </a:cubicBezTo>
                  <a:close/>
                </a:path>
              </a:pathLst>
            </a:custGeom>
            <a:solidFill>
              <a:srgbClr val="185ADB"/>
            </a:solidFill>
            <a:ln w="9525" cap="flat">
              <a:noFill/>
              <a:prstDash val="solid"/>
              <a:miter/>
            </a:ln>
          </p:spPr>
          <p:txBody>
            <a:bodyPr rtlCol="0" anchor="ctr"/>
            <a:lstStyle/>
            <a:p>
              <a:endParaRPr lang="fr-FR" sz="1350" noProof="0" dirty="0"/>
            </a:p>
          </p:txBody>
        </p:sp>
        <p:sp>
          <p:nvSpPr>
            <p:cNvPr id="14" name="Freeform: Shape 17">
              <a:extLst>
                <a:ext uri="{FF2B5EF4-FFF2-40B4-BE49-F238E27FC236}">
                  <a16:creationId xmlns:a16="http://schemas.microsoft.com/office/drawing/2014/main" id="{2BEF39C8-0B86-54C9-B5D8-89E34251B4AB}"/>
                </a:ext>
              </a:extLst>
            </p:cNvPr>
            <p:cNvSpPr/>
            <p:nvPr/>
          </p:nvSpPr>
          <p:spPr>
            <a:xfrm>
              <a:off x="5450353" y="2467502"/>
              <a:ext cx="1371600" cy="600075"/>
            </a:xfrm>
            <a:custGeom>
              <a:avLst/>
              <a:gdLst>
                <a:gd name="connsiteX0" fmla="*/ 78623 w 1371600"/>
                <a:gd name="connsiteY0" fmla="*/ 600977 h 600075"/>
                <a:gd name="connsiteX1" fmla="*/ 133678 w 1371600"/>
                <a:gd name="connsiteY1" fmla="*/ 558971 h 600075"/>
                <a:gd name="connsiteX2" fmla="*/ 550778 w 1371600"/>
                <a:gd name="connsiteY2" fmla="*/ 352850 h 600075"/>
                <a:gd name="connsiteX3" fmla="*/ 964639 w 1371600"/>
                <a:gd name="connsiteY3" fmla="*/ 284937 h 600075"/>
                <a:gd name="connsiteX4" fmla="*/ 1163330 w 1371600"/>
                <a:gd name="connsiteY4" fmla="*/ 280937 h 600075"/>
                <a:gd name="connsiteX5" fmla="*/ 1297633 w 1371600"/>
                <a:gd name="connsiteY5" fmla="*/ 255029 h 600075"/>
                <a:gd name="connsiteX6" fmla="*/ 1372976 w 1371600"/>
                <a:gd name="connsiteY6" fmla="*/ 150730 h 600075"/>
                <a:gd name="connsiteX7" fmla="*/ 1308587 w 1371600"/>
                <a:gd name="connsiteY7" fmla="*/ 41002 h 600075"/>
                <a:gd name="connsiteX8" fmla="*/ 1177618 w 1371600"/>
                <a:gd name="connsiteY8" fmla="*/ 10998 h 600075"/>
                <a:gd name="connsiteX9" fmla="*/ 833861 w 1371600"/>
                <a:gd name="connsiteY9" fmla="*/ 28619 h 600075"/>
                <a:gd name="connsiteX10" fmla="*/ 277315 w 1371600"/>
                <a:gd name="connsiteY10" fmla="*/ 192926 h 600075"/>
                <a:gd name="connsiteX11" fmla="*/ 74528 w 1371600"/>
                <a:gd name="connsiteY11" fmla="*/ 327323 h 600075"/>
                <a:gd name="connsiteX12" fmla="*/ 78623 w 1371600"/>
                <a:gd name="connsiteY12" fmla="*/ 600977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600" h="600075">
                  <a:moveTo>
                    <a:pt x="78623" y="600977"/>
                  </a:moveTo>
                  <a:cubicBezTo>
                    <a:pt x="97769" y="586308"/>
                    <a:pt x="115200" y="571925"/>
                    <a:pt x="133678" y="558971"/>
                  </a:cubicBezTo>
                  <a:cubicBezTo>
                    <a:pt x="262266" y="469246"/>
                    <a:pt x="401236" y="400475"/>
                    <a:pt x="550778" y="352850"/>
                  </a:cubicBezTo>
                  <a:cubicBezTo>
                    <a:pt x="685461" y="309988"/>
                    <a:pt x="822526" y="283032"/>
                    <a:pt x="964639" y="284937"/>
                  </a:cubicBezTo>
                  <a:cubicBezTo>
                    <a:pt x="1030838" y="285794"/>
                    <a:pt x="1097418" y="285985"/>
                    <a:pt x="1163330" y="280937"/>
                  </a:cubicBezTo>
                  <a:cubicBezTo>
                    <a:pt x="1208574" y="277508"/>
                    <a:pt x="1254009" y="267983"/>
                    <a:pt x="1297633" y="255029"/>
                  </a:cubicBezTo>
                  <a:cubicBezTo>
                    <a:pt x="1346877" y="240360"/>
                    <a:pt x="1370118" y="200831"/>
                    <a:pt x="1372976" y="150730"/>
                  </a:cubicBezTo>
                  <a:cubicBezTo>
                    <a:pt x="1375929" y="100533"/>
                    <a:pt x="1352974" y="64052"/>
                    <a:pt x="1308587" y="41002"/>
                  </a:cubicBezTo>
                  <a:cubicBezTo>
                    <a:pt x="1267534" y="19761"/>
                    <a:pt x="1222767" y="14522"/>
                    <a:pt x="1177618" y="10998"/>
                  </a:cubicBezTo>
                  <a:cubicBezTo>
                    <a:pt x="1062270" y="1854"/>
                    <a:pt x="947589" y="9474"/>
                    <a:pt x="833861" y="28619"/>
                  </a:cubicBezTo>
                  <a:cubicBezTo>
                    <a:pt x="641837" y="61004"/>
                    <a:pt x="454480" y="109868"/>
                    <a:pt x="277315" y="192926"/>
                  </a:cubicBezTo>
                  <a:cubicBezTo>
                    <a:pt x="203115" y="227692"/>
                    <a:pt x="132249" y="268173"/>
                    <a:pt x="74528" y="327323"/>
                  </a:cubicBezTo>
                  <a:cubicBezTo>
                    <a:pt x="-20912" y="425241"/>
                    <a:pt x="-10816" y="518300"/>
                    <a:pt x="78623" y="600977"/>
                  </a:cubicBezTo>
                  <a:close/>
                </a:path>
              </a:pathLst>
            </a:custGeom>
            <a:solidFill>
              <a:srgbClr val="185ADB"/>
            </a:solidFill>
            <a:ln w="9525" cap="flat">
              <a:noFill/>
              <a:prstDash val="solid"/>
              <a:miter/>
            </a:ln>
          </p:spPr>
          <p:txBody>
            <a:bodyPr rtlCol="0" anchor="ctr"/>
            <a:lstStyle/>
            <a:p>
              <a:endParaRPr lang="fr-FR" sz="1350" noProof="0" dirty="0"/>
            </a:p>
          </p:txBody>
        </p:sp>
        <p:sp>
          <p:nvSpPr>
            <p:cNvPr id="15" name="Freeform: Shape 18">
              <a:extLst>
                <a:ext uri="{FF2B5EF4-FFF2-40B4-BE49-F238E27FC236}">
                  <a16:creationId xmlns:a16="http://schemas.microsoft.com/office/drawing/2014/main" id="{E924F974-B593-6CC8-22EF-AE75053C5448}"/>
                </a:ext>
              </a:extLst>
            </p:cNvPr>
            <p:cNvSpPr/>
            <p:nvPr/>
          </p:nvSpPr>
          <p:spPr>
            <a:xfrm>
              <a:off x="5469153" y="2794834"/>
              <a:ext cx="1371600" cy="590550"/>
            </a:xfrm>
            <a:custGeom>
              <a:avLst/>
              <a:gdLst>
                <a:gd name="connsiteX0" fmla="*/ 81826 w 1371600"/>
                <a:gd name="connsiteY0" fmla="*/ 589589 h 590550"/>
                <a:gd name="connsiteX1" fmla="*/ 100590 w 1371600"/>
                <a:gd name="connsiteY1" fmla="*/ 572348 h 590550"/>
                <a:gd name="connsiteX2" fmla="*/ 492163 w 1371600"/>
                <a:gd name="connsiteY2" fmla="*/ 379467 h 590550"/>
                <a:gd name="connsiteX3" fmla="*/ 1141387 w 1371600"/>
                <a:gd name="connsiteY3" fmla="*/ 269548 h 590550"/>
                <a:gd name="connsiteX4" fmla="*/ 1304074 w 1371600"/>
                <a:gd name="connsiteY4" fmla="*/ 230401 h 590550"/>
                <a:gd name="connsiteX5" fmla="*/ 1371606 w 1371600"/>
                <a:gd name="connsiteY5" fmla="*/ 123435 h 590550"/>
                <a:gd name="connsiteX6" fmla="*/ 1289786 w 1371600"/>
                <a:gd name="connsiteY6" fmla="*/ 19708 h 590550"/>
                <a:gd name="connsiteX7" fmla="*/ 1057662 w 1371600"/>
                <a:gd name="connsiteY7" fmla="*/ 18946 h 590550"/>
                <a:gd name="connsiteX8" fmla="*/ 702475 w 1371600"/>
                <a:gd name="connsiteY8" fmla="*/ 77524 h 590550"/>
                <a:gd name="connsiteX9" fmla="*/ 189554 w 1371600"/>
                <a:gd name="connsiteY9" fmla="*/ 230115 h 590550"/>
                <a:gd name="connsiteX10" fmla="*/ 25724 w 1371600"/>
                <a:gd name="connsiteY10" fmla="*/ 374133 h 590550"/>
                <a:gd name="connsiteX11" fmla="*/ 81826 w 1371600"/>
                <a:gd name="connsiteY11" fmla="*/ 589589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600" h="590550">
                  <a:moveTo>
                    <a:pt x="81826" y="589589"/>
                  </a:moveTo>
                  <a:cubicBezTo>
                    <a:pt x="87922" y="583969"/>
                    <a:pt x="94209" y="578063"/>
                    <a:pt x="100590" y="572348"/>
                  </a:cubicBezTo>
                  <a:cubicBezTo>
                    <a:pt x="213080" y="471574"/>
                    <a:pt x="348716" y="416329"/>
                    <a:pt x="492163" y="379467"/>
                  </a:cubicBezTo>
                  <a:cubicBezTo>
                    <a:pt x="705332" y="324698"/>
                    <a:pt x="923550" y="297742"/>
                    <a:pt x="1141387" y="269548"/>
                  </a:cubicBezTo>
                  <a:cubicBezTo>
                    <a:pt x="1196917" y="262309"/>
                    <a:pt x="1252353" y="254308"/>
                    <a:pt x="1304074" y="230401"/>
                  </a:cubicBezTo>
                  <a:cubicBezTo>
                    <a:pt x="1349508" y="209446"/>
                    <a:pt x="1374845" y="170203"/>
                    <a:pt x="1371606" y="123435"/>
                  </a:cubicBezTo>
                  <a:cubicBezTo>
                    <a:pt x="1367511" y="62951"/>
                    <a:pt x="1345603" y="34757"/>
                    <a:pt x="1289786" y="19708"/>
                  </a:cubicBezTo>
                  <a:cubicBezTo>
                    <a:pt x="1212539" y="-1057"/>
                    <a:pt x="1134720" y="7706"/>
                    <a:pt x="1057662" y="18946"/>
                  </a:cubicBezTo>
                  <a:cubicBezTo>
                    <a:pt x="938981" y="36281"/>
                    <a:pt x="820394" y="55426"/>
                    <a:pt x="702475" y="77524"/>
                  </a:cubicBezTo>
                  <a:cubicBezTo>
                    <a:pt x="526358" y="110576"/>
                    <a:pt x="353289" y="155058"/>
                    <a:pt x="189554" y="230115"/>
                  </a:cubicBezTo>
                  <a:cubicBezTo>
                    <a:pt x="120878" y="261643"/>
                    <a:pt x="61157" y="303648"/>
                    <a:pt x="25724" y="374133"/>
                  </a:cubicBezTo>
                  <a:cubicBezTo>
                    <a:pt x="-13234" y="451666"/>
                    <a:pt x="10769" y="548822"/>
                    <a:pt x="81826" y="589589"/>
                  </a:cubicBezTo>
                  <a:close/>
                </a:path>
              </a:pathLst>
            </a:custGeom>
            <a:solidFill>
              <a:srgbClr val="FFC947"/>
            </a:solidFill>
            <a:ln w="9525" cap="flat">
              <a:noFill/>
              <a:prstDash val="solid"/>
              <a:miter/>
            </a:ln>
          </p:spPr>
          <p:txBody>
            <a:bodyPr rtlCol="0" anchor="ctr"/>
            <a:lstStyle/>
            <a:p>
              <a:endParaRPr lang="fr-FR" sz="1350" noProof="0" dirty="0"/>
            </a:p>
          </p:txBody>
        </p:sp>
        <p:sp>
          <p:nvSpPr>
            <p:cNvPr id="16" name="Freeform: Shape 19">
              <a:extLst>
                <a:ext uri="{FF2B5EF4-FFF2-40B4-BE49-F238E27FC236}">
                  <a16:creationId xmlns:a16="http://schemas.microsoft.com/office/drawing/2014/main" id="{2ED2736A-93B0-198F-410E-E279619C7A5E}"/>
                </a:ext>
              </a:extLst>
            </p:cNvPr>
            <p:cNvSpPr/>
            <p:nvPr/>
          </p:nvSpPr>
          <p:spPr>
            <a:xfrm>
              <a:off x="5535419" y="3114277"/>
              <a:ext cx="1314450" cy="533400"/>
            </a:xfrm>
            <a:custGeom>
              <a:avLst/>
              <a:gdLst>
                <a:gd name="connsiteX0" fmla="*/ 106048 w 1314450"/>
                <a:gd name="connsiteY0" fmla="*/ 529130 h 533400"/>
                <a:gd name="connsiteX1" fmla="*/ 202821 w 1314450"/>
                <a:gd name="connsiteY1" fmla="*/ 455883 h 533400"/>
                <a:gd name="connsiteX2" fmla="*/ 382939 w 1314450"/>
                <a:gd name="connsiteY2" fmla="*/ 406067 h 533400"/>
                <a:gd name="connsiteX3" fmla="*/ 986538 w 1314450"/>
                <a:gd name="connsiteY3" fmla="*/ 312151 h 533400"/>
                <a:gd name="connsiteX4" fmla="*/ 1212091 w 1314450"/>
                <a:gd name="connsiteY4" fmla="*/ 255096 h 533400"/>
                <a:gd name="connsiteX5" fmla="*/ 1301054 w 1314450"/>
                <a:gd name="connsiteY5" fmla="*/ 153273 h 533400"/>
                <a:gd name="connsiteX6" fmla="*/ 1170943 w 1314450"/>
                <a:gd name="connsiteY6" fmla="*/ 8779 h 533400"/>
                <a:gd name="connsiteX7" fmla="*/ 821470 w 1314450"/>
                <a:gd name="connsiteY7" fmla="*/ 62214 h 533400"/>
                <a:gd name="connsiteX8" fmla="*/ 344839 w 1314450"/>
                <a:gd name="connsiteY8" fmla="*/ 157750 h 533400"/>
                <a:gd name="connsiteX9" fmla="*/ 101190 w 1314450"/>
                <a:gd name="connsiteY9" fmla="*/ 238141 h 533400"/>
                <a:gd name="connsiteX10" fmla="*/ 7368 w 1314450"/>
                <a:gd name="connsiteY10" fmla="*/ 389589 h 533400"/>
                <a:gd name="connsiteX11" fmla="*/ 106048 w 1314450"/>
                <a:gd name="connsiteY11" fmla="*/ 52913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4450" h="533400">
                  <a:moveTo>
                    <a:pt x="106048" y="529130"/>
                  </a:moveTo>
                  <a:cubicBezTo>
                    <a:pt x="130526" y="493126"/>
                    <a:pt x="164055" y="468837"/>
                    <a:pt x="202821" y="455883"/>
                  </a:cubicBezTo>
                  <a:cubicBezTo>
                    <a:pt x="261877" y="435976"/>
                    <a:pt x="321789" y="416163"/>
                    <a:pt x="382939" y="406067"/>
                  </a:cubicBezTo>
                  <a:cubicBezTo>
                    <a:pt x="583821" y="372729"/>
                    <a:pt x="785752" y="345774"/>
                    <a:pt x="986538" y="312151"/>
                  </a:cubicBezTo>
                  <a:cubicBezTo>
                    <a:pt x="1062834" y="299387"/>
                    <a:pt x="1138272" y="278527"/>
                    <a:pt x="1212091" y="255096"/>
                  </a:cubicBezTo>
                  <a:cubicBezTo>
                    <a:pt x="1258954" y="240237"/>
                    <a:pt x="1286481" y="197660"/>
                    <a:pt x="1301054" y="153273"/>
                  </a:cubicBezTo>
                  <a:cubicBezTo>
                    <a:pt x="1329820" y="65453"/>
                    <a:pt x="1265811" y="-4556"/>
                    <a:pt x="1170943" y="8779"/>
                  </a:cubicBezTo>
                  <a:cubicBezTo>
                    <a:pt x="1054261" y="25162"/>
                    <a:pt x="937389" y="41164"/>
                    <a:pt x="821470" y="62214"/>
                  </a:cubicBezTo>
                  <a:cubicBezTo>
                    <a:pt x="662022" y="91170"/>
                    <a:pt x="502668" y="121460"/>
                    <a:pt x="344839" y="157750"/>
                  </a:cubicBezTo>
                  <a:cubicBezTo>
                    <a:pt x="261781" y="176895"/>
                    <a:pt x="180057" y="205566"/>
                    <a:pt x="101190" y="238141"/>
                  </a:cubicBezTo>
                  <a:cubicBezTo>
                    <a:pt x="37944" y="264335"/>
                    <a:pt x="4035" y="318913"/>
                    <a:pt x="7368" y="389589"/>
                  </a:cubicBezTo>
                  <a:cubicBezTo>
                    <a:pt x="10512" y="455311"/>
                    <a:pt x="54422" y="494364"/>
                    <a:pt x="106048" y="529130"/>
                  </a:cubicBezTo>
                  <a:close/>
                </a:path>
              </a:pathLst>
            </a:custGeom>
            <a:solidFill>
              <a:srgbClr val="0A1931"/>
            </a:solidFill>
            <a:ln w="9525" cap="flat">
              <a:noFill/>
              <a:prstDash val="solid"/>
              <a:miter/>
            </a:ln>
          </p:spPr>
          <p:txBody>
            <a:bodyPr rtlCol="0" anchor="ctr"/>
            <a:lstStyle/>
            <a:p>
              <a:endParaRPr lang="fr-FR" sz="1350" noProof="0" dirty="0"/>
            </a:p>
          </p:txBody>
        </p:sp>
        <p:sp>
          <p:nvSpPr>
            <p:cNvPr id="17" name="Freeform: Shape 20">
              <a:extLst>
                <a:ext uri="{FF2B5EF4-FFF2-40B4-BE49-F238E27FC236}">
                  <a16:creationId xmlns:a16="http://schemas.microsoft.com/office/drawing/2014/main" id="{C3427BFB-3305-C8B8-38A8-80114707029A}"/>
                </a:ext>
              </a:extLst>
            </p:cNvPr>
            <p:cNvSpPr/>
            <p:nvPr/>
          </p:nvSpPr>
          <p:spPr>
            <a:xfrm>
              <a:off x="5459400" y="2147899"/>
              <a:ext cx="1257300" cy="609600"/>
            </a:xfrm>
            <a:custGeom>
              <a:avLst/>
              <a:gdLst>
                <a:gd name="connsiteX0" fmla="*/ 55479 w 1257300"/>
                <a:gd name="connsiteY0" fmla="*/ 603301 h 609600"/>
                <a:gd name="connsiteX1" fmla="*/ 209117 w 1257300"/>
                <a:gd name="connsiteY1" fmla="*/ 489097 h 609600"/>
                <a:gd name="connsiteX2" fmla="*/ 846911 w 1257300"/>
                <a:gd name="connsiteY2" fmla="*/ 291262 h 609600"/>
                <a:gd name="connsiteX3" fmla="*/ 1102086 w 1257300"/>
                <a:gd name="connsiteY3" fmla="*/ 278118 h 609600"/>
                <a:gd name="connsiteX4" fmla="*/ 1233722 w 1257300"/>
                <a:gd name="connsiteY4" fmla="*/ 212109 h 609600"/>
                <a:gd name="connsiteX5" fmla="*/ 1182382 w 1257300"/>
                <a:gd name="connsiteY5" fmla="*/ 34563 h 609600"/>
                <a:gd name="connsiteX6" fmla="*/ 1180858 w 1257300"/>
                <a:gd name="connsiteY6" fmla="*/ 33992 h 609600"/>
                <a:gd name="connsiteX7" fmla="*/ 1022362 w 1257300"/>
                <a:gd name="connsiteY7" fmla="*/ 7322 h 609600"/>
                <a:gd name="connsiteX8" fmla="*/ 669651 w 1257300"/>
                <a:gd name="connsiteY8" fmla="*/ 47041 h 609600"/>
                <a:gd name="connsiteX9" fmla="*/ 176827 w 1257300"/>
                <a:gd name="connsiteY9" fmla="*/ 232874 h 609600"/>
                <a:gd name="connsiteX10" fmla="*/ 28618 w 1257300"/>
                <a:gd name="connsiteY10" fmla="*/ 385464 h 609600"/>
                <a:gd name="connsiteX11" fmla="*/ 55479 w 1257300"/>
                <a:gd name="connsiteY11" fmla="*/ 603301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7300" h="609600">
                  <a:moveTo>
                    <a:pt x="55479" y="603301"/>
                  </a:moveTo>
                  <a:cubicBezTo>
                    <a:pt x="107581" y="564344"/>
                    <a:pt x="156634" y="524053"/>
                    <a:pt x="209117" y="489097"/>
                  </a:cubicBezTo>
                  <a:cubicBezTo>
                    <a:pt x="402094" y="360699"/>
                    <a:pt x="617454" y="302787"/>
                    <a:pt x="846911" y="291262"/>
                  </a:cubicBezTo>
                  <a:cubicBezTo>
                    <a:pt x="931970" y="286976"/>
                    <a:pt x="1017218" y="284404"/>
                    <a:pt x="1102086" y="278118"/>
                  </a:cubicBezTo>
                  <a:cubicBezTo>
                    <a:pt x="1158379" y="273927"/>
                    <a:pt x="1202956" y="252019"/>
                    <a:pt x="1233722" y="212109"/>
                  </a:cubicBezTo>
                  <a:cubicBezTo>
                    <a:pt x="1280299" y="151530"/>
                    <a:pt x="1253629" y="61995"/>
                    <a:pt x="1182382" y="34563"/>
                  </a:cubicBezTo>
                  <a:cubicBezTo>
                    <a:pt x="1181906" y="34373"/>
                    <a:pt x="1181334" y="34182"/>
                    <a:pt x="1180858" y="33992"/>
                  </a:cubicBezTo>
                  <a:cubicBezTo>
                    <a:pt x="1129899" y="14751"/>
                    <a:pt x="1076464" y="8274"/>
                    <a:pt x="1022362" y="7322"/>
                  </a:cubicBezTo>
                  <a:cubicBezTo>
                    <a:pt x="903109" y="5226"/>
                    <a:pt x="785761" y="21800"/>
                    <a:pt x="669651" y="47041"/>
                  </a:cubicBezTo>
                  <a:cubicBezTo>
                    <a:pt x="496392" y="84760"/>
                    <a:pt x="326941" y="132957"/>
                    <a:pt x="176827" y="232874"/>
                  </a:cubicBezTo>
                  <a:cubicBezTo>
                    <a:pt x="116153" y="273260"/>
                    <a:pt x="59956" y="316122"/>
                    <a:pt x="28618" y="385464"/>
                  </a:cubicBezTo>
                  <a:cubicBezTo>
                    <a:pt x="-7100" y="464331"/>
                    <a:pt x="1663" y="543580"/>
                    <a:pt x="55479" y="603301"/>
                  </a:cubicBezTo>
                  <a:close/>
                </a:path>
              </a:pathLst>
            </a:custGeom>
            <a:solidFill>
              <a:srgbClr val="0A1931"/>
            </a:solidFill>
            <a:ln w="9525" cap="flat">
              <a:noFill/>
              <a:prstDash val="solid"/>
              <a:miter/>
            </a:ln>
          </p:spPr>
          <p:txBody>
            <a:bodyPr rtlCol="0" anchor="ctr"/>
            <a:lstStyle/>
            <a:p>
              <a:endParaRPr lang="fr-FR" sz="1350" noProof="0" dirty="0"/>
            </a:p>
          </p:txBody>
        </p:sp>
        <p:sp>
          <p:nvSpPr>
            <p:cNvPr id="18" name="Freeform: Shape 21">
              <a:extLst>
                <a:ext uri="{FF2B5EF4-FFF2-40B4-BE49-F238E27FC236}">
                  <a16:creationId xmlns:a16="http://schemas.microsoft.com/office/drawing/2014/main" id="{5E2A9493-C566-1F6B-B81B-C941AE86431A}"/>
                </a:ext>
              </a:extLst>
            </p:cNvPr>
            <p:cNvSpPr/>
            <p:nvPr/>
          </p:nvSpPr>
          <p:spPr>
            <a:xfrm>
              <a:off x="6307142" y="3423263"/>
              <a:ext cx="409575" cy="457200"/>
            </a:xfrm>
            <a:custGeom>
              <a:avLst/>
              <a:gdLst>
                <a:gd name="connsiteX0" fmla="*/ 338069 w 409575"/>
                <a:gd name="connsiteY0" fmla="*/ 235670 h 457200"/>
                <a:gd name="connsiteX1" fmla="*/ 237009 w 409575"/>
                <a:gd name="connsiteY1" fmla="*/ 449030 h 457200"/>
                <a:gd name="connsiteX2" fmla="*/ 236819 w 409575"/>
                <a:gd name="connsiteY2" fmla="*/ 455317 h 457200"/>
                <a:gd name="connsiteX3" fmla="*/ 7742 w 409575"/>
                <a:gd name="connsiteY3" fmla="*/ 455317 h 457200"/>
                <a:gd name="connsiteX4" fmla="*/ 8504 w 409575"/>
                <a:gd name="connsiteY4" fmla="*/ 327967 h 457200"/>
                <a:gd name="connsiteX5" fmla="*/ 23744 w 409575"/>
                <a:gd name="connsiteY5" fmla="*/ 246815 h 457200"/>
                <a:gd name="connsiteX6" fmla="*/ 147188 w 409575"/>
                <a:gd name="connsiteY6" fmla="*/ 78603 h 457200"/>
                <a:gd name="connsiteX7" fmla="*/ 336259 w 409575"/>
                <a:gd name="connsiteY7" fmla="*/ 7737 h 457200"/>
                <a:gd name="connsiteX8" fmla="*/ 402934 w 409575"/>
                <a:gd name="connsiteY8" fmla="*/ 58315 h 457200"/>
                <a:gd name="connsiteX9" fmla="*/ 338069 w 409575"/>
                <a:gd name="connsiteY9" fmla="*/ 23567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575" h="457200">
                  <a:moveTo>
                    <a:pt x="338069" y="235670"/>
                  </a:moveTo>
                  <a:cubicBezTo>
                    <a:pt x="260250" y="287105"/>
                    <a:pt x="233675" y="360257"/>
                    <a:pt x="237009" y="449030"/>
                  </a:cubicBezTo>
                  <a:cubicBezTo>
                    <a:pt x="237009" y="451031"/>
                    <a:pt x="237009" y="453126"/>
                    <a:pt x="236819" y="455317"/>
                  </a:cubicBezTo>
                  <a:lnTo>
                    <a:pt x="7742" y="455317"/>
                  </a:lnTo>
                  <a:cubicBezTo>
                    <a:pt x="7552" y="412645"/>
                    <a:pt x="6123" y="370163"/>
                    <a:pt x="8504" y="327967"/>
                  </a:cubicBezTo>
                  <a:cubicBezTo>
                    <a:pt x="10123" y="300821"/>
                    <a:pt x="17838" y="273675"/>
                    <a:pt x="23744" y="246815"/>
                  </a:cubicBezTo>
                  <a:cubicBezTo>
                    <a:pt x="39841" y="172424"/>
                    <a:pt x="89371" y="123942"/>
                    <a:pt x="147188" y="78603"/>
                  </a:cubicBezTo>
                  <a:cubicBezTo>
                    <a:pt x="203862" y="34121"/>
                    <a:pt x="268632" y="18310"/>
                    <a:pt x="336259" y="7737"/>
                  </a:cubicBezTo>
                  <a:cubicBezTo>
                    <a:pt x="366930" y="3070"/>
                    <a:pt x="394933" y="26501"/>
                    <a:pt x="402934" y="58315"/>
                  </a:cubicBezTo>
                  <a:cubicBezTo>
                    <a:pt x="421413" y="132229"/>
                    <a:pt x="401696" y="193570"/>
                    <a:pt x="338069" y="235670"/>
                  </a:cubicBezTo>
                  <a:close/>
                </a:path>
              </a:pathLst>
            </a:custGeom>
            <a:solidFill>
              <a:srgbClr val="EFEFEF"/>
            </a:solidFill>
            <a:ln w="9525" cap="flat">
              <a:noFill/>
              <a:prstDash val="solid"/>
              <a:miter/>
            </a:ln>
          </p:spPr>
          <p:txBody>
            <a:bodyPr rtlCol="0" anchor="ctr"/>
            <a:lstStyle/>
            <a:p>
              <a:endParaRPr lang="fr-FR" sz="1350" noProof="0" dirty="0"/>
            </a:p>
          </p:txBody>
        </p:sp>
        <p:sp>
          <p:nvSpPr>
            <p:cNvPr id="19" name="Freeform: Shape 22">
              <a:extLst>
                <a:ext uri="{FF2B5EF4-FFF2-40B4-BE49-F238E27FC236}">
                  <a16:creationId xmlns:a16="http://schemas.microsoft.com/office/drawing/2014/main" id="{F1F8CDFC-7D25-2443-2C68-D5BE5E679EB0}"/>
                </a:ext>
              </a:extLst>
            </p:cNvPr>
            <p:cNvSpPr/>
            <p:nvPr/>
          </p:nvSpPr>
          <p:spPr>
            <a:xfrm>
              <a:off x="5958649" y="3548633"/>
              <a:ext cx="361950" cy="333375"/>
            </a:xfrm>
            <a:custGeom>
              <a:avLst/>
              <a:gdLst>
                <a:gd name="connsiteX0" fmla="*/ 327088 w 361950"/>
                <a:gd name="connsiteY0" fmla="*/ 328041 h 333375"/>
                <a:gd name="connsiteX1" fmla="*/ 326898 w 361950"/>
                <a:gd name="connsiteY1" fmla="*/ 329946 h 333375"/>
                <a:gd name="connsiteX2" fmla="*/ 56388 w 361950"/>
                <a:gd name="connsiteY2" fmla="*/ 329946 h 333375"/>
                <a:gd name="connsiteX3" fmla="*/ 53911 w 361950"/>
                <a:gd name="connsiteY3" fmla="*/ 321183 h 333375"/>
                <a:gd name="connsiteX4" fmla="*/ 7144 w 361950"/>
                <a:gd name="connsiteY4" fmla="*/ 7144 h 333375"/>
                <a:gd name="connsiteX5" fmla="*/ 362521 w 361950"/>
                <a:gd name="connsiteY5" fmla="*/ 64389 h 333375"/>
                <a:gd name="connsiteX6" fmla="*/ 327088 w 361950"/>
                <a:gd name="connsiteY6" fmla="*/ 32804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333375">
                  <a:moveTo>
                    <a:pt x="327088" y="328041"/>
                  </a:moveTo>
                  <a:cubicBezTo>
                    <a:pt x="327088" y="328613"/>
                    <a:pt x="327088" y="329184"/>
                    <a:pt x="326898" y="329946"/>
                  </a:cubicBezTo>
                  <a:lnTo>
                    <a:pt x="56388" y="329946"/>
                  </a:lnTo>
                  <a:cubicBezTo>
                    <a:pt x="54673" y="326898"/>
                    <a:pt x="53626" y="323660"/>
                    <a:pt x="53911" y="321183"/>
                  </a:cubicBezTo>
                  <a:cubicBezTo>
                    <a:pt x="64198" y="213265"/>
                    <a:pt x="60293" y="107728"/>
                    <a:pt x="7144" y="7144"/>
                  </a:cubicBezTo>
                  <a:cubicBezTo>
                    <a:pt x="126492" y="26289"/>
                    <a:pt x="243840" y="45148"/>
                    <a:pt x="362521" y="64389"/>
                  </a:cubicBezTo>
                  <a:cubicBezTo>
                    <a:pt x="329279" y="149543"/>
                    <a:pt x="324517" y="238220"/>
                    <a:pt x="327088" y="328041"/>
                  </a:cubicBezTo>
                  <a:close/>
                </a:path>
              </a:pathLst>
            </a:custGeom>
            <a:solidFill>
              <a:srgbClr val="FFC947"/>
            </a:solidFill>
            <a:ln w="9525" cap="flat">
              <a:noFill/>
              <a:prstDash val="solid"/>
              <a:miter/>
            </a:ln>
          </p:spPr>
          <p:txBody>
            <a:bodyPr rtlCol="0" anchor="ctr"/>
            <a:lstStyle/>
            <a:p>
              <a:endParaRPr lang="fr-FR" sz="1350" noProof="0" dirty="0"/>
            </a:p>
          </p:txBody>
        </p:sp>
        <p:sp>
          <p:nvSpPr>
            <p:cNvPr id="20" name="Freeform: Shape 23">
              <a:extLst>
                <a:ext uri="{FF2B5EF4-FFF2-40B4-BE49-F238E27FC236}">
                  <a16:creationId xmlns:a16="http://schemas.microsoft.com/office/drawing/2014/main" id="{BA75B213-1EFF-9090-8013-6B75793B80CA}"/>
                </a:ext>
              </a:extLst>
            </p:cNvPr>
            <p:cNvSpPr/>
            <p:nvPr/>
          </p:nvSpPr>
          <p:spPr>
            <a:xfrm>
              <a:off x="5657183" y="3540041"/>
              <a:ext cx="333375" cy="342900"/>
            </a:xfrm>
            <a:custGeom>
              <a:avLst/>
              <a:gdLst>
                <a:gd name="connsiteX0" fmla="*/ 330708 w 333375"/>
                <a:gd name="connsiteY0" fmla="*/ 314250 h 342900"/>
                <a:gd name="connsiteX1" fmla="*/ 322326 w 333375"/>
                <a:gd name="connsiteY1" fmla="*/ 338539 h 342900"/>
                <a:gd name="connsiteX2" fmla="*/ 108966 w 333375"/>
                <a:gd name="connsiteY2" fmla="*/ 338539 h 342900"/>
                <a:gd name="connsiteX3" fmla="*/ 7144 w 333375"/>
                <a:gd name="connsiteY3" fmla="*/ 114035 h 342900"/>
                <a:gd name="connsiteX4" fmla="*/ 43625 w 333375"/>
                <a:gd name="connsiteY4" fmla="*/ 81078 h 342900"/>
                <a:gd name="connsiteX5" fmla="*/ 260414 w 333375"/>
                <a:gd name="connsiteY5" fmla="*/ 7259 h 342900"/>
                <a:gd name="connsiteX6" fmla="*/ 276796 w 333375"/>
                <a:gd name="connsiteY6" fmla="*/ 17546 h 342900"/>
                <a:gd name="connsiteX7" fmla="*/ 325279 w 333375"/>
                <a:gd name="connsiteY7" fmla="*/ 149277 h 342900"/>
                <a:gd name="connsiteX8" fmla="*/ 330708 w 333375"/>
                <a:gd name="connsiteY8" fmla="*/ 31425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342900">
                  <a:moveTo>
                    <a:pt x="330708" y="314250"/>
                  </a:moveTo>
                  <a:cubicBezTo>
                    <a:pt x="330898" y="325394"/>
                    <a:pt x="328708" y="333586"/>
                    <a:pt x="322326" y="338539"/>
                  </a:cubicBezTo>
                  <a:lnTo>
                    <a:pt x="108966" y="338539"/>
                  </a:lnTo>
                  <a:cubicBezTo>
                    <a:pt x="118015" y="244146"/>
                    <a:pt x="103918" y="162326"/>
                    <a:pt x="7144" y="114035"/>
                  </a:cubicBezTo>
                  <a:cubicBezTo>
                    <a:pt x="20479" y="101843"/>
                    <a:pt x="30861" y="89746"/>
                    <a:pt x="43625" y="81078"/>
                  </a:cubicBezTo>
                  <a:cubicBezTo>
                    <a:pt x="108966" y="36596"/>
                    <a:pt x="184690" y="21547"/>
                    <a:pt x="260414" y="7259"/>
                  </a:cubicBezTo>
                  <a:cubicBezTo>
                    <a:pt x="265176" y="6211"/>
                    <a:pt x="273368" y="12498"/>
                    <a:pt x="276796" y="17546"/>
                  </a:cubicBezTo>
                  <a:cubicBezTo>
                    <a:pt x="304133" y="57170"/>
                    <a:pt x="320516" y="102224"/>
                    <a:pt x="325279" y="149277"/>
                  </a:cubicBezTo>
                  <a:cubicBezTo>
                    <a:pt x="330994" y="203855"/>
                    <a:pt x="329565" y="259195"/>
                    <a:pt x="330708" y="314250"/>
                  </a:cubicBezTo>
                  <a:close/>
                </a:path>
              </a:pathLst>
            </a:custGeom>
            <a:solidFill>
              <a:srgbClr val="EFEFEF"/>
            </a:solidFill>
            <a:ln w="9525" cap="flat">
              <a:noFill/>
              <a:prstDash val="solid"/>
              <a:miter/>
            </a:ln>
          </p:spPr>
          <p:txBody>
            <a:bodyPr rtlCol="0" anchor="ctr"/>
            <a:lstStyle/>
            <a:p>
              <a:endParaRPr lang="fr-FR" sz="1350" noProof="0" dirty="0"/>
            </a:p>
          </p:txBody>
        </p:sp>
        <p:sp>
          <p:nvSpPr>
            <p:cNvPr id="21" name="Freeform: Shape 24">
              <a:extLst>
                <a:ext uri="{FF2B5EF4-FFF2-40B4-BE49-F238E27FC236}">
                  <a16:creationId xmlns:a16="http://schemas.microsoft.com/office/drawing/2014/main" id="{9C2CC2D2-6A8D-B4A3-F6AC-8905821E20D7}"/>
                </a:ext>
              </a:extLst>
            </p:cNvPr>
            <p:cNvSpPr/>
            <p:nvPr/>
          </p:nvSpPr>
          <p:spPr>
            <a:xfrm>
              <a:off x="5585936" y="2127500"/>
              <a:ext cx="609600" cy="247650"/>
            </a:xfrm>
            <a:custGeom>
              <a:avLst/>
              <a:gdLst>
                <a:gd name="connsiteX0" fmla="*/ 609029 w 609600"/>
                <a:gd name="connsiteY0" fmla="*/ 26674 h 247650"/>
                <a:gd name="connsiteX1" fmla="*/ 608552 w 609600"/>
                <a:gd name="connsiteY1" fmla="*/ 19816 h 247650"/>
                <a:gd name="connsiteX2" fmla="*/ 509206 w 609600"/>
                <a:gd name="connsiteY2" fmla="*/ 7147 h 247650"/>
                <a:gd name="connsiteX3" fmla="*/ 213931 w 609600"/>
                <a:gd name="connsiteY3" fmla="*/ 73346 h 247650"/>
                <a:gd name="connsiteX4" fmla="*/ 168402 w 609600"/>
                <a:gd name="connsiteY4" fmla="*/ 93444 h 247650"/>
                <a:gd name="connsiteX5" fmla="*/ 31718 w 609600"/>
                <a:gd name="connsiteY5" fmla="*/ 202981 h 247650"/>
                <a:gd name="connsiteX6" fmla="*/ 7144 w 609600"/>
                <a:gd name="connsiteY6" fmla="*/ 243844 h 247650"/>
                <a:gd name="connsiteX7" fmla="*/ 11430 w 609600"/>
                <a:gd name="connsiteY7" fmla="*/ 248225 h 247650"/>
                <a:gd name="connsiteX8" fmla="*/ 609029 w 609600"/>
                <a:gd name="connsiteY8" fmla="*/ 2667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247650">
                  <a:moveTo>
                    <a:pt x="609029" y="26674"/>
                  </a:moveTo>
                  <a:cubicBezTo>
                    <a:pt x="608743" y="22768"/>
                    <a:pt x="608838" y="23626"/>
                    <a:pt x="608552" y="19816"/>
                  </a:cubicBezTo>
                  <a:cubicBezTo>
                    <a:pt x="575405" y="15244"/>
                    <a:pt x="542354" y="7338"/>
                    <a:pt x="509206" y="7147"/>
                  </a:cubicBezTo>
                  <a:cubicBezTo>
                    <a:pt x="416814" y="6671"/>
                    <a:pt x="269271" y="54296"/>
                    <a:pt x="213931" y="73346"/>
                  </a:cubicBezTo>
                  <a:cubicBezTo>
                    <a:pt x="198215" y="78775"/>
                    <a:pt x="182975" y="85443"/>
                    <a:pt x="168402" y="93444"/>
                  </a:cubicBezTo>
                  <a:cubicBezTo>
                    <a:pt x="118396" y="121066"/>
                    <a:pt x="66865" y="158976"/>
                    <a:pt x="31718" y="202981"/>
                  </a:cubicBezTo>
                  <a:cubicBezTo>
                    <a:pt x="21907" y="215269"/>
                    <a:pt x="15240" y="230128"/>
                    <a:pt x="7144" y="243844"/>
                  </a:cubicBezTo>
                  <a:cubicBezTo>
                    <a:pt x="9430" y="246225"/>
                    <a:pt x="9144" y="245844"/>
                    <a:pt x="11430" y="248225"/>
                  </a:cubicBezTo>
                  <a:cubicBezTo>
                    <a:pt x="227647" y="123924"/>
                    <a:pt x="428339" y="73537"/>
                    <a:pt x="609029" y="26674"/>
                  </a:cubicBezTo>
                  <a:close/>
                </a:path>
              </a:pathLst>
            </a:custGeom>
            <a:solidFill>
              <a:srgbClr val="185ADB"/>
            </a:solidFill>
            <a:ln w="9525" cap="flat">
              <a:noFill/>
              <a:prstDash val="solid"/>
              <a:miter/>
            </a:ln>
          </p:spPr>
          <p:txBody>
            <a:bodyPr rtlCol="0" anchor="ctr"/>
            <a:lstStyle/>
            <a:p>
              <a:endParaRPr lang="fr-FR" sz="1350" noProof="0" dirty="0"/>
            </a:p>
          </p:txBody>
        </p:sp>
        <p:sp>
          <p:nvSpPr>
            <p:cNvPr id="22" name="Freeform: Shape 25">
              <a:extLst>
                <a:ext uri="{FF2B5EF4-FFF2-40B4-BE49-F238E27FC236}">
                  <a16:creationId xmlns:a16="http://schemas.microsoft.com/office/drawing/2014/main" id="{FD177871-4EDE-2B82-E10E-97607FED807B}"/>
                </a:ext>
              </a:extLst>
            </p:cNvPr>
            <p:cNvSpPr/>
            <p:nvPr/>
          </p:nvSpPr>
          <p:spPr>
            <a:xfrm>
              <a:off x="6004654" y="3459289"/>
              <a:ext cx="457200" cy="123825"/>
            </a:xfrm>
            <a:custGeom>
              <a:avLst/>
              <a:gdLst>
                <a:gd name="connsiteX0" fmla="*/ 453009 w 457200"/>
                <a:gd name="connsiteY0" fmla="*/ 7144 h 123825"/>
                <a:gd name="connsiteX1" fmla="*/ 7144 w 457200"/>
                <a:gd name="connsiteY1" fmla="*/ 71914 h 123825"/>
                <a:gd name="connsiteX2" fmla="*/ 7144 w 457200"/>
                <a:gd name="connsiteY2" fmla="*/ 78105 h 123825"/>
                <a:gd name="connsiteX3" fmla="*/ 318993 w 457200"/>
                <a:gd name="connsiteY3" fmla="*/ 124873 h 123825"/>
                <a:gd name="connsiteX4" fmla="*/ 337852 w 457200"/>
                <a:gd name="connsiteY4" fmla="*/ 115157 h 123825"/>
                <a:gd name="connsiteX5" fmla="*/ 392335 w 457200"/>
                <a:gd name="connsiteY5" fmla="*/ 56293 h 123825"/>
                <a:gd name="connsiteX6" fmla="*/ 453009 w 457200"/>
                <a:gd name="connsiteY6"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23825">
                  <a:moveTo>
                    <a:pt x="453009" y="7144"/>
                  </a:moveTo>
                  <a:cubicBezTo>
                    <a:pt x="299943" y="29432"/>
                    <a:pt x="153544" y="50673"/>
                    <a:pt x="7144" y="71914"/>
                  </a:cubicBezTo>
                  <a:cubicBezTo>
                    <a:pt x="7144" y="75533"/>
                    <a:pt x="7144" y="74486"/>
                    <a:pt x="7144" y="78105"/>
                  </a:cubicBezTo>
                  <a:cubicBezTo>
                    <a:pt x="111062" y="93821"/>
                    <a:pt x="214979" y="109823"/>
                    <a:pt x="318993" y="124873"/>
                  </a:cubicBezTo>
                  <a:cubicBezTo>
                    <a:pt x="324803" y="125730"/>
                    <a:pt x="333090" y="120015"/>
                    <a:pt x="337852" y="115157"/>
                  </a:cubicBezTo>
                  <a:cubicBezTo>
                    <a:pt x="356426" y="95917"/>
                    <a:pt x="372999" y="74771"/>
                    <a:pt x="392335" y="56293"/>
                  </a:cubicBezTo>
                  <a:cubicBezTo>
                    <a:pt x="409480" y="39910"/>
                    <a:pt x="429292" y="26194"/>
                    <a:pt x="453009" y="7144"/>
                  </a:cubicBezTo>
                  <a:close/>
                </a:path>
              </a:pathLst>
            </a:custGeom>
            <a:solidFill>
              <a:srgbClr val="185ADB"/>
            </a:solidFill>
            <a:ln w="9525" cap="flat">
              <a:noFill/>
              <a:prstDash val="solid"/>
              <a:miter/>
            </a:ln>
          </p:spPr>
          <p:txBody>
            <a:bodyPr rtlCol="0" anchor="ctr"/>
            <a:lstStyle/>
            <a:p>
              <a:endParaRPr lang="fr-FR" sz="1350" noProof="0" dirty="0"/>
            </a:p>
          </p:txBody>
        </p:sp>
        <p:sp>
          <p:nvSpPr>
            <p:cNvPr id="23" name="Freeform: Shape 26">
              <a:extLst>
                <a:ext uri="{FF2B5EF4-FFF2-40B4-BE49-F238E27FC236}">
                  <a16:creationId xmlns:a16="http://schemas.microsoft.com/office/drawing/2014/main" id="{9D936780-E0E7-B4E2-3DF7-9E3D8AB38214}"/>
                </a:ext>
              </a:extLst>
            </p:cNvPr>
            <p:cNvSpPr/>
            <p:nvPr/>
          </p:nvSpPr>
          <p:spPr>
            <a:xfrm>
              <a:off x="5522023" y="3902201"/>
              <a:ext cx="1314450" cy="628650"/>
            </a:xfrm>
            <a:custGeom>
              <a:avLst/>
              <a:gdLst>
                <a:gd name="connsiteX0" fmla="*/ 1307116 w 1314450"/>
                <a:gd name="connsiteY0" fmla="*/ 94869 h 628650"/>
                <a:gd name="connsiteX1" fmla="*/ 1152144 w 1314450"/>
                <a:gd name="connsiteY1" fmla="*/ 354235 h 628650"/>
                <a:gd name="connsiteX2" fmla="*/ 1149953 w 1314450"/>
                <a:gd name="connsiteY2" fmla="*/ 356235 h 628650"/>
                <a:gd name="connsiteX3" fmla="*/ 1148620 w 1314450"/>
                <a:gd name="connsiteY3" fmla="*/ 358997 h 628650"/>
                <a:gd name="connsiteX4" fmla="*/ 1091566 w 1314450"/>
                <a:gd name="connsiteY4" fmla="*/ 516160 h 628650"/>
                <a:gd name="connsiteX5" fmla="*/ 955072 w 1314450"/>
                <a:gd name="connsiteY5" fmla="*/ 623221 h 628650"/>
                <a:gd name="connsiteX6" fmla="*/ 369094 w 1314450"/>
                <a:gd name="connsiteY6" fmla="*/ 623221 h 628650"/>
                <a:gd name="connsiteX7" fmla="*/ 234506 w 1314450"/>
                <a:gd name="connsiteY7" fmla="*/ 523018 h 628650"/>
                <a:gd name="connsiteX8" fmla="*/ 173069 w 1314450"/>
                <a:gd name="connsiteY8" fmla="*/ 368903 h 628650"/>
                <a:gd name="connsiteX9" fmla="*/ 129064 w 1314450"/>
                <a:gd name="connsiteY9" fmla="*/ 303847 h 628650"/>
                <a:gd name="connsiteX10" fmla="*/ 11144 w 1314450"/>
                <a:gd name="connsiteY10" fmla="*/ 100679 h 628650"/>
                <a:gd name="connsiteX11" fmla="*/ 16574 w 1314450"/>
                <a:gd name="connsiteY11" fmla="*/ 41624 h 628650"/>
                <a:gd name="connsiteX12" fmla="*/ 77058 w 1314450"/>
                <a:gd name="connsiteY12" fmla="*/ 7144 h 628650"/>
                <a:gd name="connsiteX13" fmla="*/ 1239679 w 1314450"/>
                <a:gd name="connsiteY13" fmla="*/ 7144 h 628650"/>
                <a:gd name="connsiteX14" fmla="*/ 1294733 w 1314450"/>
                <a:gd name="connsiteY14" fmla="*/ 34004 h 628650"/>
                <a:gd name="connsiteX15" fmla="*/ 1307116 w 1314450"/>
                <a:gd name="connsiteY15" fmla="*/ 94869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14450" h="628650">
                  <a:moveTo>
                    <a:pt x="1307116" y="94869"/>
                  </a:moveTo>
                  <a:cubicBezTo>
                    <a:pt x="1288352" y="168021"/>
                    <a:pt x="1246156" y="272510"/>
                    <a:pt x="1152144" y="354235"/>
                  </a:cubicBezTo>
                  <a:lnTo>
                    <a:pt x="1149953" y="356235"/>
                  </a:lnTo>
                  <a:lnTo>
                    <a:pt x="1148620" y="358997"/>
                  </a:lnTo>
                  <a:cubicBezTo>
                    <a:pt x="1147191" y="362045"/>
                    <a:pt x="1112139" y="435959"/>
                    <a:pt x="1091566" y="516160"/>
                  </a:cubicBezTo>
                  <a:cubicBezTo>
                    <a:pt x="1075278" y="579215"/>
                    <a:pt x="1019271" y="623221"/>
                    <a:pt x="955072" y="623221"/>
                  </a:cubicBezTo>
                  <a:lnTo>
                    <a:pt x="369094" y="623221"/>
                  </a:lnTo>
                  <a:cubicBezTo>
                    <a:pt x="306515" y="623221"/>
                    <a:pt x="252508" y="583025"/>
                    <a:pt x="234506" y="523018"/>
                  </a:cubicBezTo>
                  <a:cubicBezTo>
                    <a:pt x="214027" y="454628"/>
                    <a:pt x="193453" y="402622"/>
                    <a:pt x="173069" y="368903"/>
                  </a:cubicBezTo>
                  <a:cubicBezTo>
                    <a:pt x="162211" y="350615"/>
                    <a:pt x="146781" y="328994"/>
                    <a:pt x="129064" y="303847"/>
                  </a:cubicBezTo>
                  <a:cubicBezTo>
                    <a:pt x="87154" y="244793"/>
                    <a:pt x="35147" y="171545"/>
                    <a:pt x="11144" y="100679"/>
                  </a:cubicBezTo>
                  <a:cubicBezTo>
                    <a:pt x="4572" y="81153"/>
                    <a:pt x="5906" y="59341"/>
                    <a:pt x="16574" y="41624"/>
                  </a:cubicBezTo>
                  <a:cubicBezTo>
                    <a:pt x="29623" y="19812"/>
                    <a:pt x="52102" y="7144"/>
                    <a:pt x="77058" y="7144"/>
                  </a:cubicBezTo>
                  <a:lnTo>
                    <a:pt x="1239679" y="7144"/>
                  </a:lnTo>
                  <a:cubicBezTo>
                    <a:pt x="1261301" y="7144"/>
                    <a:pt x="1281494" y="16859"/>
                    <a:pt x="1294733" y="34004"/>
                  </a:cubicBezTo>
                  <a:cubicBezTo>
                    <a:pt x="1308069" y="51340"/>
                    <a:pt x="1312545" y="73533"/>
                    <a:pt x="1307116" y="94869"/>
                  </a:cubicBezTo>
                  <a:close/>
                </a:path>
              </a:pathLst>
            </a:custGeom>
            <a:solidFill>
              <a:srgbClr val="0A1931"/>
            </a:solidFill>
            <a:ln w="9525" cap="flat">
              <a:noFill/>
              <a:prstDash val="solid"/>
              <a:miter/>
            </a:ln>
          </p:spPr>
          <p:txBody>
            <a:bodyPr rtlCol="0" anchor="ctr"/>
            <a:lstStyle/>
            <a:p>
              <a:endParaRPr lang="fr-FR" sz="1350" noProof="0" dirty="0"/>
            </a:p>
          </p:txBody>
        </p:sp>
        <p:sp>
          <p:nvSpPr>
            <p:cNvPr id="24" name="Freeform: Shape 27">
              <a:extLst>
                <a:ext uri="{FF2B5EF4-FFF2-40B4-BE49-F238E27FC236}">
                  <a16:creationId xmlns:a16="http://schemas.microsoft.com/office/drawing/2014/main" id="{949ABB1B-ADCA-E9EB-D56A-AAC9C1511F3E}"/>
                </a:ext>
              </a:extLst>
            </p:cNvPr>
            <p:cNvSpPr/>
            <p:nvPr/>
          </p:nvSpPr>
          <p:spPr>
            <a:xfrm>
              <a:off x="5990272" y="4026693"/>
              <a:ext cx="371475" cy="371475"/>
            </a:xfrm>
            <a:custGeom>
              <a:avLst/>
              <a:gdLst>
                <a:gd name="connsiteX0" fmla="*/ 372523 w 371475"/>
                <a:gd name="connsiteY0" fmla="*/ 189833 h 371475"/>
                <a:gd name="connsiteX1" fmla="*/ 189833 w 371475"/>
                <a:gd name="connsiteY1" fmla="*/ 372523 h 371475"/>
                <a:gd name="connsiteX2" fmla="*/ 7144 w 371475"/>
                <a:gd name="connsiteY2" fmla="*/ 189833 h 371475"/>
                <a:gd name="connsiteX3" fmla="*/ 189833 w 371475"/>
                <a:gd name="connsiteY3" fmla="*/ 7144 h 371475"/>
                <a:gd name="connsiteX4" fmla="*/ 372523 w 371475"/>
                <a:gd name="connsiteY4" fmla="*/ 189833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72523" y="189833"/>
                  </a:moveTo>
                  <a:cubicBezTo>
                    <a:pt x="372523" y="290730"/>
                    <a:pt x="290730" y="372523"/>
                    <a:pt x="189833" y="372523"/>
                  </a:cubicBezTo>
                  <a:cubicBezTo>
                    <a:pt x="88937" y="372523"/>
                    <a:pt x="7144" y="290730"/>
                    <a:pt x="7144" y="189833"/>
                  </a:cubicBezTo>
                  <a:cubicBezTo>
                    <a:pt x="7144" y="88936"/>
                    <a:pt x="88937" y="7144"/>
                    <a:pt x="189833" y="7144"/>
                  </a:cubicBezTo>
                  <a:cubicBezTo>
                    <a:pt x="290730" y="7144"/>
                    <a:pt x="372523" y="88937"/>
                    <a:pt x="372523" y="189833"/>
                  </a:cubicBezTo>
                  <a:close/>
                </a:path>
              </a:pathLst>
            </a:custGeom>
            <a:solidFill>
              <a:srgbClr val="FCFCFC"/>
            </a:solidFill>
            <a:ln w="9525" cap="flat">
              <a:noFill/>
              <a:prstDash val="solid"/>
              <a:miter/>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endParaRPr lang="fr-FR" sz="1350" noProof="0" dirty="0"/>
            </a:p>
          </p:txBody>
        </p:sp>
      </p:grpSp>
      <p:sp>
        <p:nvSpPr>
          <p:cNvPr id="27" name="TextBox 31">
            <a:extLst>
              <a:ext uri="{FF2B5EF4-FFF2-40B4-BE49-F238E27FC236}">
                <a16:creationId xmlns:a16="http://schemas.microsoft.com/office/drawing/2014/main" id="{75A566F9-22D2-F96F-974A-BFA06EB6E881}"/>
              </a:ext>
            </a:extLst>
          </p:cNvPr>
          <p:cNvSpPr txBox="1"/>
          <p:nvPr/>
        </p:nvSpPr>
        <p:spPr>
          <a:xfrm>
            <a:off x="5454081" y="2459600"/>
            <a:ext cx="4212577" cy="646331"/>
          </a:xfrm>
          <a:prstGeom prst="rect">
            <a:avLst/>
          </a:prstGeom>
          <a:noFill/>
        </p:spPr>
        <p:txBody>
          <a:bodyPr wrap="square" rtlCol="0">
            <a:spAutoFit/>
          </a:bodyPr>
          <a:lstStyle/>
          <a:p>
            <a:r>
              <a:rPr lang="fr-FR" b="1" noProof="0" dirty="0">
                <a:solidFill>
                  <a:schemeClr val="accent1"/>
                </a:solidFill>
              </a:rPr>
              <a:t>(2) Qualité de la Connaissance (</a:t>
            </a:r>
            <a:r>
              <a:rPr lang="fr-FR" b="1" noProof="0" dirty="0" err="1">
                <a:solidFill>
                  <a:schemeClr val="accent1"/>
                </a:solidFill>
              </a:rPr>
              <a:t>Situational</a:t>
            </a:r>
            <a:r>
              <a:rPr lang="fr-FR" b="1" noProof="0" dirty="0">
                <a:solidFill>
                  <a:schemeClr val="accent1"/>
                </a:solidFill>
              </a:rPr>
              <a:t> </a:t>
            </a:r>
            <a:r>
              <a:rPr lang="fr-FR" b="1" noProof="0" dirty="0" err="1">
                <a:solidFill>
                  <a:schemeClr val="accent1"/>
                </a:solidFill>
              </a:rPr>
              <a:t>Awareness</a:t>
            </a:r>
            <a:r>
              <a:rPr lang="fr-FR" b="1" noProof="0" dirty="0">
                <a:solidFill>
                  <a:schemeClr val="accent1"/>
                </a:solidFill>
              </a:rPr>
              <a:t>) </a:t>
            </a:r>
          </a:p>
        </p:txBody>
      </p:sp>
      <p:sp>
        <p:nvSpPr>
          <p:cNvPr id="30" name="TextBox 34">
            <a:extLst>
              <a:ext uri="{FF2B5EF4-FFF2-40B4-BE49-F238E27FC236}">
                <a16:creationId xmlns:a16="http://schemas.microsoft.com/office/drawing/2014/main" id="{F05A79F2-5769-28EB-A9B8-6AD721F369B3}"/>
              </a:ext>
            </a:extLst>
          </p:cNvPr>
          <p:cNvSpPr txBox="1"/>
          <p:nvPr/>
        </p:nvSpPr>
        <p:spPr>
          <a:xfrm>
            <a:off x="5454081" y="4016573"/>
            <a:ext cx="2662952" cy="646331"/>
          </a:xfrm>
          <a:prstGeom prst="rect">
            <a:avLst/>
          </a:prstGeom>
          <a:noFill/>
        </p:spPr>
        <p:txBody>
          <a:bodyPr wrap="square" rtlCol="0">
            <a:spAutoFit/>
          </a:bodyPr>
          <a:lstStyle/>
          <a:p>
            <a:r>
              <a:rPr lang="fr-FR" b="1" noProof="0" dirty="0">
                <a:solidFill>
                  <a:schemeClr val="accent2"/>
                </a:solidFill>
              </a:rPr>
              <a:t>(3) Accélération du Cycle de Décision </a:t>
            </a:r>
          </a:p>
        </p:txBody>
      </p:sp>
      <p:sp>
        <p:nvSpPr>
          <p:cNvPr id="33" name="TextBox 36">
            <a:extLst>
              <a:ext uri="{FF2B5EF4-FFF2-40B4-BE49-F238E27FC236}">
                <a16:creationId xmlns:a16="http://schemas.microsoft.com/office/drawing/2014/main" id="{CD745AB6-92DD-774F-1860-A2CBB90717BB}"/>
              </a:ext>
            </a:extLst>
          </p:cNvPr>
          <p:cNvSpPr txBox="1"/>
          <p:nvPr/>
        </p:nvSpPr>
        <p:spPr>
          <a:xfrm>
            <a:off x="1424568" y="2422654"/>
            <a:ext cx="2740623" cy="369332"/>
          </a:xfrm>
          <a:prstGeom prst="rect">
            <a:avLst/>
          </a:prstGeom>
          <a:noFill/>
        </p:spPr>
        <p:txBody>
          <a:bodyPr wrap="none" rtlCol="0">
            <a:spAutoFit/>
          </a:bodyPr>
          <a:lstStyle/>
          <a:p>
            <a:pPr algn="r"/>
            <a:r>
              <a:rPr lang="fr-FR" b="1" noProof="0" dirty="0">
                <a:solidFill>
                  <a:schemeClr val="accent2"/>
                </a:solidFill>
              </a:rPr>
              <a:t>(1) Information Partagée </a:t>
            </a:r>
          </a:p>
        </p:txBody>
      </p:sp>
      <p:sp>
        <p:nvSpPr>
          <p:cNvPr id="36" name="TextBox 38">
            <a:extLst>
              <a:ext uri="{FF2B5EF4-FFF2-40B4-BE49-F238E27FC236}">
                <a16:creationId xmlns:a16="http://schemas.microsoft.com/office/drawing/2014/main" id="{2F3FCB5D-895D-0652-F861-87529F8C64D5}"/>
              </a:ext>
            </a:extLst>
          </p:cNvPr>
          <p:cNvSpPr txBox="1"/>
          <p:nvPr/>
        </p:nvSpPr>
        <p:spPr>
          <a:xfrm>
            <a:off x="1433955" y="3960673"/>
            <a:ext cx="2721851" cy="646331"/>
          </a:xfrm>
          <a:prstGeom prst="rect">
            <a:avLst/>
          </a:prstGeom>
          <a:noFill/>
        </p:spPr>
        <p:txBody>
          <a:bodyPr wrap="square" rtlCol="0">
            <a:spAutoFit/>
          </a:bodyPr>
          <a:lstStyle/>
          <a:p>
            <a:pPr algn="r"/>
            <a:r>
              <a:rPr lang="fr-FR" b="1" noProof="0" dirty="0">
                <a:solidFill>
                  <a:schemeClr val="accent1"/>
                </a:solidFill>
              </a:rPr>
              <a:t>(4) Action plus Rapide et Plus Efficace</a:t>
            </a:r>
          </a:p>
        </p:txBody>
      </p:sp>
      <p:sp>
        <p:nvSpPr>
          <p:cNvPr id="39" name="Ellipse 38">
            <a:extLst>
              <a:ext uri="{FF2B5EF4-FFF2-40B4-BE49-F238E27FC236}">
                <a16:creationId xmlns:a16="http://schemas.microsoft.com/office/drawing/2014/main" id="{48FCEB3C-DFAA-361A-85CE-CDC2D022CBDF}"/>
              </a:ext>
            </a:extLst>
          </p:cNvPr>
          <p:cNvSpPr/>
          <p:nvPr/>
        </p:nvSpPr>
        <p:spPr>
          <a:xfrm>
            <a:off x="2237591" y="4764167"/>
            <a:ext cx="4862455" cy="118465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noProof="0" dirty="0"/>
              <a:t>La formule du NCW</a:t>
            </a:r>
          </a:p>
        </p:txBody>
      </p:sp>
    </p:spTree>
    <p:extLst>
      <p:ext uri="{BB962C8B-B14F-4D97-AF65-F5344CB8AC3E}">
        <p14:creationId xmlns:p14="http://schemas.microsoft.com/office/powerpoint/2010/main" val="282158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8ECA1-CE67-F3D8-C6B2-F69A00DF4E0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FEF2721-DDA8-A1E6-809A-A68499BEF87A}"/>
              </a:ext>
            </a:extLst>
          </p:cNvPr>
          <p:cNvSpPr/>
          <p:nvPr/>
        </p:nvSpPr>
        <p:spPr>
          <a:xfrm>
            <a:off x="812409" y="1000460"/>
            <a:ext cx="7519181" cy="9359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1.3 Théorie : le Network </a:t>
            </a:r>
            <a:r>
              <a:rPr lang="fr-FR" sz="2400" b="1" noProof="0" dirty="0" err="1"/>
              <a:t>Centric</a:t>
            </a:r>
            <a:r>
              <a:rPr lang="fr-FR" sz="2400" b="1" noProof="0" dirty="0"/>
              <a:t> </a:t>
            </a:r>
            <a:r>
              <a:rPr lang="fr-FR" sz="2400" b="1" noProof="0" dirty="0" err="1"/>
              <a:t>Warfare</a:t>
            </a:r>
            <a:r>
              <a:rPr lang="fr-FR" sz="2400" b="1" noProof="0" dirty="0"/>
              <a:t> (NCW):</a:t>
            </a:r>
            <a:endParaRPr lang="fr-FR" sz="2400" b="1" noProof="0" dirty="0">
              <a:highlight>
                <a:srgbClr val="FFFF00"/>
              </a:highlight>
            </a:endParaRPr>
          </a:p>
        </p:txBody>
      </p:sp>
      <p:cxnSp>
        <p:nvCxnSpPr>
          <p:cNvPr id="5" name="Google Shape;4823;p105">
            <a:extLst>
              <a:ext uri="{FF2B5EF4-FFF2-40B4-BE49-F238E27FC236}">
                <a16:creationId xmlns:a16="http://schemas.microsoft.com/office/drawing/2014/main" id="{88074F44-CA13-924C-C314-5ADAA09A4864}"/>
              </a:ext>
            </a:extLst>
          </p:cNvPr>
          <p:cNvCxnSpPr/>
          <p:nvPr/>
        </p:nvCxnSpPr>
        <p:spPr>
          <a:xfrm rot="10800000">
            <a:off x="4082845" y="4478753"/>
            <a:ext cx="920033" cy="1295"/>
          </a:xfrm>
          <a:prstGeom prst="straightConnector1">
            <a:avLst/>
          </a:prstGeom>
          <a:noFill/>
          <a:ln w="19050" cap="flat" cmpd="sng">
            <a:solidFill>
              <a:srgbClr val="BFBFBF"/>
            </a:solidFill>
            <a:prstDash val="dot"/>
            <a:miter lim="800000"/>
            <a:headEnd type="oval" w="med" len="med"/>
            <a:tailEnd type="oval" w="med" len="med"/>
          </a:ln>
        </p:spPr>
      </p:cxnSp>
      <p:grpSp>
        <p:nvGrpSpPr>
          <p:cNvPr id="6" name="Google Shape;4824;p105">
            <a:extLst>
              <a:ext uri="{FF2B5EF4-FFF2-40B4-BE49-F238E27FC236}">
                <a16:creationId xmlns:a16="http://schemas.microsoft.com/office/drawing/2014/main" id="{0C3E1395-A466-090F-52E9-D818C3870628}"/>
              </a:ext>
            </a:extLst>
          </p:cNvPr>
          <p:cNvGrpSpPr/>
          <p:nvPr/>
        </p:nvGrpSpPr>
        <p:grpSpPr>
          <a:xfrm>
            <a:off x="3377151" y="2196243"/>
            <a:ext cx="1100856" cy="1155032"/>
            <a:chOff x="697035" y="1323481"/>
            <a:chExt cx="1710841" cy="1795035"/>
          </a:xfrm>
        </p:grpSpPr>
        <p:sp>
          <p:nvSpPr>
            <p:cNvPr id="7" name="Google Shape;4825;p105">
              <a:extLst>
                <a:ext uri="{FF2B5EF4-FFF2-40B4-BE49-F238E27FC236}">
                  <a16:creationId xmlns:a16="http://schemas.microsoft.com/office/drawing/2014/main" id="{FF1297C3-8AC4-7C24-C20B-1F28B5DAC963}"/>
                </a:ext>
              </a:extLst>
            </p:cNvPr>
            <p:cNvSpPr/>
            <p:nvPr/>
          </p:nvSpPr>
          <p:spPr>
            <a:xfrm rot="-2700000">
              <a:off x="947582" y="1658222"/>
              <a:ext cx="1209747" cy="1209747"/>
            </a:xfrm>
            <a:prstGeom prst="rect">
              <a:avLst/>
            </a:prstGeom>
            <a:solidFill>
              <a:srgbClr val="78AF5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69" tIns="34275" rIns="68569" bIns="34275" anchor="ctr" anchorCtr="0">
              <a:noAutofit/>
            </a:bodyPr>
            <a:lstStyle/>
            <a:p>
              <a:pPr algn="ctr"/>
              <a:endParaRPr lang="fr-FR" sz="3010" noProof="0" dirty="0">
                <a:solidFill>
                  <a:srgbClr val="3F3F3F"/>
                </a:solidFill>
                <a:latin typeface="Calibri"/>
                <a:ea typeface="Calibri"/>
                <a:cs typeface="Calibri"/>
                <a:sym typeface="Calibri"/>
              </a:endParaRPr>
            </a:p>
          </p:txBody>
        </p:sp>
        <p:sp>
          <p:nvSpPr>
            <p:cNvPr id="8" name="Google Shape;4826;p105">
              <a:extLst>
                <a:ext uri="{FF2B5EF4-FFF2-40B4-BE49-F238E27FC236}">
                  <a16:creationId xmlns:a16="http://schemas.microsoft.com/office/drawing/2014/main" id="{8E9EA6C2-302A-288E-1FD0-F25089A4914A}"/>
                </a:ext>
              </a:extLst>
            </p:cNvPr>
            <p:cNvSpPr/>
            <p:nvPr/>
          </p:nvSpPr>
          <p:spPr>
            <a:xfrm rot="-2700000">
              <a:off x="947582" y="1574028"/>
              <a:ext cx="1209747" cy="1209747"/>
            </a:xfrm>
            <a:prstGeom prst="rect">
              <a:avLst/>
            </a:prstGeom>
            <a:solidFill>
              <a:srgbClr val="78AF51"/>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69" tIns="34275" rIns="68569" bIns="34275" anchor="ctr" anchorCtr="0">
              <a:noAutofit/>
            </a:bodyPr>
            <a:lstStyle/>
            <a:p>
              <a:pPr algn="ctr"/>
              <a:endParaRPr lang="fr-FR" sz="3010" noProof="0" dirty="0">
                <a:solidFill>
                  <a:srgbClr val="3F3F3F"/>
                </a:solidFill>
                <a:latin typeface="Calibri"/>
                <a:ea typeface="Calibri"/>
                <a:cs typeface="Calibri"/>
                <a:sym typeface="Calibri"/>
              </a:endParaRPr>
            </a:p>
          </p:txBody>
        </p:sp>
      </p:grpSp>
      <p:grpSp>
        <p:nvGrpSpPr>
          <p:cNvPr id="12" name="Google Shape;4830;p105">
            <a:extLst>
              <a:ext uri="{FF2B5EF4-FFF2-40B4-BE49-F238E27FC236}">
                <a16:creationId xmlns:a16="http://schemas.microsoft.com/office/drawing/2014/main" id="{4CD9D604-7B36-726B-8BC7-6AC2FFDA6C78}"/>
              </a:ext>
            </a:extLst>
          </p:cNvPr>
          <p:cNvGrpSpPr/>
          <p:nvPr/>
        </p:nvGrpSpPr>
        <p:grpSpPr>
          <a:xfrm>
            <a:off x="2892545" y="3952617"/>
            <a:ext cx="1100859" cy="1142647"/>
            <a:chOff x="4758096" y="1323481"/>
            <a:chExt cx="1710841" cy="1775785"/>
          </a:xfrm>
        </p:grpSpPr>
        <p:sp>
          <p:nvSpPr>
            <p:cNvPr id="13" name="Google Shape;4831;p105">
              <a:extLst>
                <a:ext uri="{FF2B5EF4-FFF2-40B4-BE49-F238E27FC236}">
                  <a16:creationId xmlns:a16="http://schemas.microsoft.com/office/drawing/2014/main" id="{6BE68ED0-3F19-8C65-B4E3-BECAF128E5F0}"/>
                </a:ext>
              </a:extLst>
            </p:cNvPr>
            <p:cNvSpPr/>
            <p:nvPr/>
          </p:nvSpPr>
          <p:spPr>
            <a:xfrm rot="-2700000">
              <a:off x="5008643" y="1638972"/>
              <a:ext cx="1209747" cy="1209747"/>
            </a:xfrm>
            <a:prstGeom prst="rect">
              <a:avLst/>
            </a:prstGeom>
            <a:solidFill>
              <a:srgbClr val="F95647"/>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69" tIns="34275" rIns="68569" bIns="34275" anchor="ctr" anchorCtr="0">
              <a:noAutofit/>
            </a:bodyPr>
            <a:lstStyle/>
            <a:p>
              <a:pPr algn="ctr"/>
              <a:endParaRPr lang="fr-FR" sz="3010" noProof="0" dirty="0">
                <a:solidFill>
                  <a:srgbClr val="3F3F3F"/>
                </a:solidFill>
                <a:latin typeface="Calibri"/>
                <a:ea typeface="Calibri"/>
                <a:cs typeface="Calibri"/>
                <a:sym typeface="Calibri"/>
              </a:endParaRPr>
            </a:p>
          </p:txBody>
        </p:sp>
        <p:sp>
          <p:nvSpPr>
            <p:cNvPr id="14" name="Google Shape;4832;p105">
              <a:extLst>
                <a:ext uri="{FF2B5EF4-FFF2-40B4-BE49-F238E27FC236}">
                  <a16:creationId xmlns:a16="http://schemas.microsoft.com/office/drawing/2014/main" id="{C303F78A-70A5-C9F7-41E7-6A6C0DD3CD85}"/>
                </a:ext>
              </a:extLst>
            </p:cNvPr>
            <p:cNvSpPr/>
            <p:nvPr/>
          </p:nvSpPr>
          <p:spPr>
            <a:xfrm rot="-2700000">
              <a:off x="5008643" y="1574028"/>
              <a:ext cx="1209747" cy="1209747"/>
            </a:xfrm>
            <a:prstGeom prst="rect">
              <a:avLst/>
            </a:prstGeom>
            <a:solidFill>
              <a:srgbClr val="F95647"/>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69" tIns="34275" rIns="68569" bIns="34275" anchor="ctr" anchorCtr="0">
              <a:noAutofit/>
            </a:bodyPr>
            <a:lstStyle/>
            <a:p>
              <a:pPr algn="ctr"/>
              <a:endParaRPr lang="fr-FR" sz="3010" noProof="0" dirty="0">
                <a:solidFill>
                  <a:srgbClr val="3F3F3F"/>
                </a:solidFill>
                <a:latin typeface="Calibri"/>
                <a:ea typeface="Calibri"/>
                <a:cs typeface="Calibri"/>
                <a:sym typeface="Calibri"/>
              </a:endParaRPr>
            </a:p>
          </p:txBody>
        </p:sp>
      </p:grpSp>
      <p:grpSp>
        <p:nvGrpSpPr>
          <p:cNvPr id="15" name="Google Shape;4833;p105">
            <a:extLst>
              <a:ext uri="{FF2B5EF4-FFF2-40B4-BE49-F238E27FC236}">
                <a16:creationId xmlns:a16="http://schemas.microsoft.com/office/drawing/2014/main" id="{A393A49B-7F5F-10AD-B962-777DEC6167AB}"/>
              </a:ext>
            </a:extLst>
          </p:cNvPr>
          <p:cNvGrpSpPr/>
          <p:nvPr/>
        </p:nvGrpSpPr>
        <p:grpSpPr>
          <a:xfrm>
            <a:off x="5089892" y="3953238"/>
            <a:ext cx="1100859" cy="1145074"/>
            <a:chOff x="6745421" y="1323481"/>
            <a:chExt cx="1710841" cy="1779560"/>
          </a:xfrm>
        </p:grpSpPr>
        <p:sp>
          <p:nvSpPr>
            <p:cNvPr id="16" name="Google Shape;4834;p105">
              <a:extLst>
                <a:ext uri="{FF2B5EF4-FFF2-40B4-BE49-F238E27FC236}">
                  <a16:creationId xmlns:a16="http://schemas.microsoft.com/office/drawing/2014/main" id="{0D36DE3D-258A-36DE-BB5B-59ECD2D1C474}"/>
                </a:ext>
              </a:extLst>
            </p:cNvPr>
            <p:cNvSpPr/>
            <p:nvPr/>
          </p:nvSpPr>
          <p:spPr>
            <a:xfrm rot="-2700000">
              <a:off x="6995968" y="1642747"/>
              <a:ext cx="1209747" cy="1209747"/>
            </a:xfrm>
            <a:prstGeom prst="rect">
              <a:avLst/>
            </a:prstGeom>
            <a:solidFill>
              <a:srgbClr val="1C9393"/>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69" tIns="34275" rIns="68569" bIns="34275" anchor="ctr" anchorCtr="0">
              <a:noAutofit/>
            </a:bodyPr>
            <a:lstStyle/>
            <a:p>
              <a:pPr algn="ctr"/>
              <a:endParaRPr lang="fr-FR" sz="3010" noProof="0" dirty="0">
                <a:solidFill>
                  <a:srgbClr val="3F3F3F"/>
                </a:solidFill>
                <a:latin typeface="Calibri"/>
                <a:ea typeface="Calibri"/>
                <a:cs typeface="Calibri"/>
                <a:sym typeface="Calibri"/>
              </a:endParaRPr>
            </a:p>
          </p:txBody>
        </p:sp>
        <p:sp>
          <p:nvSpPr>
            <p:cNvPr id="17" name="Google Shape;4835;p105">
              <a:extLst>
                <a:ext uri="{FF2B5EF4-FFF2-40B4-BE49-F238E27FC236}">
                  <a16:creationId xmlns:a16="http://schemas.microsoft.com/office/drawing/2014/main" id="{65A4BD8D-727A-5794-3881-BFA2210B4A3F}"/>
                </a:ext>
              </a:extLst>
            </p:cNvPr>
            <p:cNvSpPr/>
            <p:nvPr/>
          </p:nvSpPr>
          <p:spPr>
            <a:xfrm rot="-2700000">
              <a:off x="6995968" y="1574028"/>
              <a:ext cx="1209747" cy="1209747"/>
            </a:xfrm>
            <a:prstGeom prst="rect">
              <a:avLst/>
            </a:prstGeom>
            <a:solidFill>
              <a:srgbClr val="1C9393"/>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69" tIns="34275" rIns="68569" bIns="34275" anchor="ctr" anchorCtr="0">
              <a:noAutofit/>
            </a:bodyPr>
            <a:lstStyle/>
            <a:p>
              <a:pPr algn="ctr"/>
              <a:endParaRPr lang="fr-FR" sz="3010" noProof="0" dirty="0">
                <a:solidFill>
                  <a:srgbClr val="3F3F3F"/>
                </a:solidFill>
                <a:latin typeface="Calibri"/>
                <a:ea typeface="Calibri"/>
                <a:cs typeface="Calibri"/>
                <a:sym typeface="Calibri"/>
              </a:endParaRPr>
            </a:p>
          </p:txBody>
        </p:sp>
      </p:grpSp>
      <p:sp>
        <p:nvSpPr>
          <p:cNvPr id="18" name="Google Shape;4836;p105">
            <a:extLst>
              <a:ext uri="{FF2B5EF4-FFF2-40B4-BE49-F238E27FC236}">
                <a16:creationId xmlns:a16="http://schemas.microsoft.com/office/drawing/2014/main" id="{AA050C34-365A-5716-6F70-CBD45C9D91D6}"/>
              </a:ext>
            </a:extLst>
          </p:cNvPr>
          <p:cNvSpPr/>
          <p:nvPr/>
        </p:nvSpPr>
        <p:spPr>
          <a:xfrm>
            <a:off x="5491297" y="4332028"/>
            <a:ext cx="298046" cy="320657"/>
          </a:xfrm>
          <a:custGeom>
            <a:avLst/>
            <a:gdLst/>
            <a:ahLst/>
            <a:cxnLst/>
            <a:rect l="l" t="t" r="r" b="b"/>
            <a:pathLst>
              <a:path w="67" h="72" extrusionOk="0">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lt1"/>
          </a:solidFill>
          <a:ln>
            <a:noFill/>
          </a:ln>
        </p:spPr>
        <p:txBody>
          <a:bodyPr spcFirstLastPara="1" wrap="square" lIns="85988" tIns="42994" rIns="85988" bIns="42994" anchor="t" anchorCtr="0">
            <a:noAutofit/>
          </a:bodyPr>
          <a:lstStyle/>
          <a:p>
            <a:endParaRPr lang="fr-FR" sz="1317" noProof="0" dirty="0">
              <a:solidFill>
                <a:srgbClr val="3F3F3F"/>
              </a:solidFill>
              <a:latin typeface="Calibri"/>
              <a:ea typeface="Calibri"/>
              <a:cs typeface="Calibri"/>
              <a:sym typeface="Calibri"/>
            </a:endParaRPr>
          </a:p>
        </p:txBody>
      </p:sp>
      <p:sp>
        <p:nvSpPr>
          <p:cNvPr id="19" name="Google Shape;4837;p105">
            <a:extLst>
              <a:ext uri="{FF2B5EF4-FFF2-40B4-BE49-F238E27FC236}">
                <a16:creationId xmlns:a16="http://schemas.microsoft.com/office/drawing/2014/main" id="{D1139C5A-2975-5D2F-F97D-D1E350AB43BE}"/>
              </a:ext>
            </a:extLst>
          </p:cNvPr>
          <p:cNvSpPr/>
          <p:nvPr/>
        </p:nvSpPr>
        <p:spPr>
          <a:xfrm>
            <a:off x="3753013" y="2645654"/>
            <a:ext cx="324767" cy="279546"/>
          </a:xfrm>
          <a:custGeom>
            <a:avLst/>
            <a:gdLst/>
            <a:ahLst/>
            <a:cxnLst/>
            <a:rect l="l" t="t" r="r" b="b"/>
            <a:pathLst>
              <a:path w="73" h="63" extrusionOk="0">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lt1"/>
          </a:solidFill>
          <a:ln>
            <a:noFill/>
          </a:ln>
        </p:spPr>
        <p:txBody>
          <a:bodyPr spcFirstLastPara="1" wrap="square" lIns="85988" tIns="42994" rIns="85988" bIns="42994" anchor="t" anchorCtr="0">
            <a:noAutofit/>
          </a:bodyPr>
          <a:lstStyle/>
          <a:p>
            <a:endParaRPr lang="fr-FR" sz="1317" noProof="0" dirty="0">
              <a:solidFill>
                <a:srgbClr val="3F3F3F"/>
              </a:solidFill>
              <a:latin typeface="Calibri"/>
              <a:ea typeface="Calibri"/>
              <a:cs typeface="Calibri"/>
              <a:sym typeface="Calibri"/>
            </a:endParaRPr>
          </a:p>
        </p:txBody>
      </p:sp>
      <p:sp>
        <p:nvSpPr>
          <p:cNvPr id="20" name="Google Shape;4838;p105">
            <a:extLst>
              <a:ext uri="{FF2B5EF4-FFF2-40B4-BE49-F238E27FC236}">
                <a16:creationId xmlns:a16="http://schemas.microsoft.com/office/drawing/2014/main" id="{732B6BDD-5FF4-82F1-F504-D3D387E027E6}"/>
              </a:ext>
            </a:extLst>
          </p:cNvPr>
          <p:cNvSpPr/>
          <p:nvPr/>
        </p:nvSpPr>
        <p:spPr>
          <a:xfrm>
            <a:off x="3280591" y="4370053"/>
            <a:ext cx="324767" cy="244604"/>
          </a:xfrm>
          <a:custGeom>
            <a:avLst/>
            <a:gdLst/>
            <a:ahLst/>
            <a:cxnLst/>
            <a:rect l="l" t="t" r="r" b="b"/>
            <a:pathLst>
              <a:path w="158" h="119" extrusionOk="0">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lt1"/>
          </a:solidFill>
          <a:ln>
            <a:noFill/>
          </a:ln>
        </p:spPr>
        <p:txBody>
          <a:bodyPr spcFirstLastPara="1" wrap="square" lIns="85988" tIns="42994" rIns="85988" bIns="42994" anchor="t" anchorCtr="0">
            <a:noAutofit/>
          </a:bodyPr>
          <a:lstStyle/>
          <a:p>
            <a:endParaRPr lang="fr-FR" sz="1317" noProof="0" dirty="0">
              <a:solidFill>
                <a:srgbClr val="3F3F3F"/>
              </a:solidFill>
              <a:latin typeface="Calibri"/>
              <a:ea typeface="Calibri"/>
              <a:cs typeface="Calibri"/>
              <a:sym typeface="Calibri"/>
            </a:endParaRPr>
          </a:p>
        </p:txBody>
      </p:sp>
      <p:sp>
        <p:nvSpPr>
          <p:cNvPr id="21" name="Google Shape;4839;p105">
            <a:extLst>
              <a:ext uri="{FF2B5EF4-FFF2-40B4-BE49-F238E27FC236}">
                <a16:creationId xmlns:a16="http://schemas.microsoft.com/office/drawing/2014/main" id="{399B455E-8F96-37DA-DE90-710A97B187B7}"/>
              </a:ext>
            </a:extLst>
          </p:cNvPr>
          <p:cNvSpPr/>
          <p:nvPr/>
        </p:nvSpPr>
        <p:spPr>
          <a:xfrm>
            <a:off x="5543287" y="2589115"/>
            <a:ext cx="222405" cy="374204"/>
          </a:xfrm>
          <a:custGeom>
            <a:avLst/>
            <a:gdLst/>
            <a:ahLst/>
            <a:cxnLst/>
            <a:rect l="l" t="t" r="r" b="b"/>
            <a:pathLst>
              <a:path w="29" h="49" extrusionOk="0">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lt1"/>
          </a:solidFill>
          <a:ln>
            <a:noFill/>
          </a:ln>
        </p:spPr>
        <p:txBody>
          <a:bodyPr spcFirstLastPara="1" wrap="square" lIns="85988" tIns="42994" rIns="85988" bIns="42994" anchor="t" anchorCtr="0">
            <a:noAutofit/>
          </a:bodyPr>
          <a:lstStyle/>
          <a:p>
            <a:endParaRPr lang="fr-FR" sz="1317" noProof="0" dirty="0">
              <a:solidFill>
                <a:srgbClr val="3F3F3F"/>
              </a:solidFill>
              <a:latin typeface="Calibri"/>
              <a:ea typeface="Calibri"/>
              <a:cs typeface="Calibri"/>
              <a:sym typeface="Calibri"/>
            </a:endParaRPr>
          </a:p>
        </p:txBody>
      </p:sp>
      <p:cxnSp>
        <p:nvCxnSpPr>
          <p:cNvPr id="22" name="Google Shape;4840;p105">
            <a:extLst>
              <a:ext uri="{FF2B5EF4-FFF2-40B4-BE49-F238E27FC236}">
                <a16:creationId xmlns:a16="http://schemas.microsoft.com/office/drawing/2014/main" id="{6FB0D0E4-789F-4642-B53F-41E00D2B2008}"/>
              </a:ext>
            </a:extLst>
          </p:cNvPr>
          <p:cNvCxnSpPr/>
          <p:nvPr/>
        </p:nvCxnSpPr>
        <p:spPr>
          <a:xfrm rot="10800000">
            <a:off x="4553657" y="2390188"/>
            <a:ext cx="0" cy="2671040"/>
          </a:xfrm>
          <a:prstGeom prst="straightConnector1">
            <a:avLst/>
          </a:prstGeom>
          <a:noFill/>
          <a:ln w="19050" cap="flat" cmpd="sng">
            <a:solidFill>
              <a:srgbClr val="BFBFBF"/>
            </a:solidFill>
            <a:prstDash val="dot"/>
            <a:miter lim="800000"/>
            <a:headEnd type="oval" w="med" len="med"/>
            <a:tailEnd type="oval" w="med" len="med"/>
          </a:ln>
        </p:spPr>
      </p:cxnSp>
      <p:sp>
        <p:nvSpPr>
          <p:cNvPr id="23" name="Google Shape;4841;p105">
            <a:extLst>
              <a:ext uri="{FF2B5EF4-FFF2-40B4-BE49-F238E27FC236}">
                <a16:creationId xmlns:a16="http://schemas.microsoft.com/office/drawing/2014/main" id="{4A12F34F-AAEA-2BD2-8FE0-3C603BECBB09}"/>
              </a:ext>
            </a:extLst>
          </p:cNvPr>
          <p:cNvSpPr/>
          <p:nvPr/>
        </p:nvSpPr>
        <p:spPr>
          <a:xfrm>
            <a:off x="4478009" y="2738354"/>
            <a:ext cx="151297" cy="151297"/>
          </a:xfrm>
          <a:prstGeom prst="ellipse">
            <a:avLst/>
          </a:prstGeom>
          <a:solidFill>
            <a:srgbClr val="7F7F7F"/>
          </a:solidFill>
          <a:ln>
            <a:noFill/>
          </a:ln>
        </p:spPr>
        <p:txBody>
          <a:bodyPr spcFirstLastPara="1" wrap="square" lIns="68569" tIns="34275" rIns="68569" bIns="34275" anchor="ctr" anchorCtr="0">
            <a:noAutofit/>
          </a:bodyPr>
          <a:lstStyle/>
          <a:p>
            <a:pPr algn="ctr"/>
            <a:endParaRPr lang="fr-FR" sz="1317" noProof="0" dirty="0">
              <a:solidFill>
                <a:srgbClr val="3F3F3F"/>
              </a:solidFill>
              <a:latin typeface="Calibri"/>
              <a:ea typeface="Calibri"/>
              <a:cs typeface="Calibri"/>
              <a:sym typeface="Calibri"/>
            </a:endParaRPr>
          </a:p>
        </p:txBody>
      </p:sp>
      <p:sp>
        <p:nvSpPr>
          <p:cNvPr id="24" name="Google Shape;4842;p105">
            <a:extLst>
              <a:ext uri="{FF2B5EF4-FFF2-40B4-BE49-F238E27FC236}">
                <a16:creationId xmlns:a16="http://schemas.microsoft.com/office/drawing/2014/main" id="{8D41CB73-AE0B-E7C9-8AE0-82183EA490E8}"/>
              </a:ext>
            </a:extLst>
          </p:cNvPr>
          <p:cNvSpPr/>
          <p:nvPr/>
        </p:nvSpPr>
        <p:spPr>
          <a:xfrm>
            <a:off x="4478009" y="4407112"/>
            <a:ext cx="151297" cy="151297"/>
          </a:xfrm>
          <a:prstGeom prst="ellipse">
            <a:avLst/>
          </a:prstGeom>
          <a:solidFill>
            <a:srgbClr val="7F7F7F"/>
          </a:solidFill>
          <a:ln>
            <a:noFill/>
          </a:ln>
        </p:spPr>
        <p:txBody>
          <a:bodyPr spcFirstLastPara="1" wrap="square" lIns="68569" tIns="34275" rIns="68569" bIns="34275" anchor="ctr" anchorCtr="0">
            <a:noAutofit/>
          </a:bodyPr>
          <a:lstStyle/>
          <a:p>
            <a:pPr algn="ctr"/>
            <a:endParaRPr lang="fr-FR" sz="1317" noProof="0" dirty="0">
              <a:solidFill>
                <a:srgbClr val="3F3F3F"/>
              </a:solidFill>
              <a:latin typeface="Calibri"/>
              <a:ea typeface="Calibri"/>
              <a:cs typeface="Calibri"/>
              <a:sym typeface="Calibri"/>
            </a:endParaRPr>
          </a:p>
        </p:txBody>
      </p:sp>
      <p:sp>
        <p:nvSpPr>
          <p:cNvPr id="25" name="Google Shape;4844;p105">
            <a:extLst>
              <a:ext uri="{FF2B5EF4-FFF2-40B4-BE49-F238E27FC236}">
                <a16:creationId xmlns:a16="http://schemas.microsoft.com/office/drawing/2014/main" id="{A6938248-9529-38E2-8AF5-1048F29C4A0A}"/>
              </a:ext>
            </a:extLst>
          </p:cNvPr>
          <p:cNvSpPr/>
          <p:nvPr/>
        </p:nvSpPr>
        <p:spPr>
          <a:xfrm>
            <a:off x="1790840" y="2529028"/>
            <a:ext cx="1282899" cy="500107"/>
          </a:xfrm>
          <a:prstGeom prst="rect">
            <a:avLst/>
          </a:prstGeom>
          <a:noFill/>
          <a:ln>
            <a:noFill/>
          </a:ln>
        </p:spPr>
        <p:txBody>
          <a:bodyPr spcFirstLastPara="1" wrap="square" lIns="68569" tIns="34275" rIns="68569" bIns="34275" anchor="t" anchorCtr="0">
            <a:spAutoFit/>
          </a:bodyPr>
          <a:lstStyle/>
          <a:p>
            <a:pPr algn="ctr"/>
            <a:r>
              <a:rPr lang="fr-FR" sz="2800" b="1" noProof="0" dirty="0">
                <a:solidFill>
                  <a:srgbClr val="3F3F3F"/>
                </a:solidFill>
                <a:latin typeface="Calibri"/>
                <a:ea typeface="Calibri"/>
                <a:cs typeface="Calibri"/>
                <a:sym typeface="Calibri"/>
              </a:rPr>
              <a:t>Vitesse</a:t>
            </a:r>
            <a:endParaRPr lang="fr-FR" sz="1600" b="1" noProof="0" dirty="0"/>
          </a:p>
        </p:txBody>
      </p:sp>
      <p:sp>
        <p:nvSpPr>
          <p:cNvPr id="26" name="Google Shape;4846;p105">
            <a:extLst>
              <a:ext uri="{FF2B5EF4-FFF2-40B4-BE49-F238E27FC236}">
                <a16:creationId xmlns:a16="http://schemas.microsoft.com/office/drawing/2014/main" id="{D4ED1D6F-1D78-C3EF-9833-89C890452DB3}"/>
              </a:ext>
            </a:extLst>
          </p:cNvPr>
          <p:cNvSpPr/>
          <p:nvPr/>
        </p:nvSpPr>
        <p:spPr>
          <a:xfrm>
            <a:off x="1721171" y="4635729"/>
            <a:ext cx="1559420" cy="438551"/>
          </a:xfrm>
          <a:prstGeom prst="rect">
            <a:avLst/>
          </a:prstGeom>
          <a:noFill/>
          <a:ln>
            <a:noFill/>
          </a:ln>
        </p:spPr>
        <p:txBody>
          <a:bodyPr spcFirstLastPara="1" wrap="square" lIns="68569" tIns="34275" rIns="68569" bIns="34275" anchor="t" anchorCtr="0">
            <a:spAutoFit/>
          </a:bodyPr>
          <a:lstStyle/>
          <a:p>
            <a:pPr algn="ctr"/>
            <a:r>
              <a:rPr lang="fr-FR" sz="2400" b="1" noProof="0" dirty="0" err="1">
                <a:solidFill>
                  <a:srgbClr val="3F3F3F"/>
                </a:solidFill>
                <a:latin typeface="Calibri"/>
                <a:ea typeface="Calibri"/>
                <a:cs typeface="Calibri"/>
                <a:sym typeface="Calibri"/>
              </a:rPr>
              <a:t>Precision</a:t>
            </a:r>
            <a:r>
              <a:rPr lang="fr-FR" sz="2400" b="1" noProof="0" dirty="0">
                <a:solidFill>
                  <a:srgbClr val="3F3F3F"/>
                </a:solidFill>
                <a:latin typeface="Calibri"/>
                <a:ea typeface="Calibri"/>
                <a:cs typeface="Calibri"/>
                <a:sym typeface="Calibri"/>
              </a:rPr>
              <a:t> </a:t>
            </a:r>
            <a:endParaRPr lang="fr-FR" sz="1400" b="1" noProof="0" dirty="0"/>
          </a:p>
        </p:txBody>
      </p:sp>
      <p:sp>
        <p:nvSpPr>
          <p:cNvPr id="27" name="Google Shape;4847;p105">
            <a:extLst>
              <a:ext uri="{FF2B5EF4-FFF2-40B4-BE49-F238E27FC236}">
                <a16:creationId xmlns:a16="http://schemas.microsoft.com/office/drawing/2014/main" id="{FDC68C78-51FF-85C8-7417-516BEA2C9CBE}"/>
              </a:ext>
            </a:extLst>
          </p:cNvPr>
          <p:cNvSpPr txBox="1"/>
          <p:nvPr/>
        </p:nvSpPr>
        <p:spPr>
          <a:xfrm>
            <a:off x="5391992" y="2288246"/>
            <a:ext cx="2654728" cy="900216"/>
          </a:xfrm>
          <a:prstGeom prst="rect">
            <a:avLst/>
          </a:prstGeom>
          <a:noFill/>
          <a:ln>
            <a:noFill/>
          </a:ln>
        </p:spPr>
        <p:txBody>
          <a:bodyPr spcFirstLastPara="1" wrap="square" lIns="68569" tIns="34275" rIns="68569" bIns="34275" anchor="t" anchorCtr="0">
            <a:spAutoFit/>
          </a:bodyPr>
          <a:lstStyle/>
          <a:p>
            <a:pPr algn="ctr">
              <a:lnSpc>
                <a:spcPct val="150000"/>
              </a:lnSpc>
            </a:pPr>
            <a:r>
              <a:rPr lang="fr-FR" b="1" noProof="0" dirty="0">
                <a:highlight>
                  <a:srgbClr val="FFFF00"/>
                </a:highlight>
              </a:rPr>
              <a:t>Impact sur les Opérations</a:t>
            </a:r>
            <a:endParaRPr lang="fr-FR" sz="1600" noProof="0" dirty="0">
              <a:solidFill>
                <a:srgbClr val="3F3F3F"/>
              </a:solidFill>
              <a:latin typeface="Calibri"/>
              <a:ea typeface="Calibri"/>
              <a:cs typeface="Calibri"/>
              <a:sym typeface="Calibri"/>
            </a:endParaRPr>
          </a:p>
        </p:txBody>
      </p:sp>
      <p:sp>
        <p:nvSpPr>
          <p:cNvPr id="30" name="Google Shape;4850;p105">
            <a:extLst>
              <a:ext uri="{FF2B5EF4-FFF2-40B4-BE49-F238E27FC236}">
                <a16:creationId xmlns:a16="http://schemas.microsoft.com/office/drawing/2014/main" id="{3A909679-E183-D8FB-4C5D-C7B1EE57DE77}"/>
              </a:ext>
            </a:extLst>
          </p:cNvPr>
          <p:cNvSpPr/>
          <p:nvPr/>
        </p:nvSpPr>
        <p:spPr>
          <a:xfrm>
            <a:off x="6139930" y="4693546"/>
            <a:ext cx="1282899" cy="438551"/>
          </a:xfrm>
          <a:prstGeom prst="rect">
            <a:avLst/>
          </a:prstGeom>
          <a:noFill/>
          <a:ln>
            <a:noFill/>
          </a:ln>
        </p:spPr>
        <p:txBody>
          <a:bodyPr spcFirstLastPara="1" wrap="square" lIns="68569" tIns="34275" rIns="68569" bIns="34275" anchor="t" anchorCtr="0">
            <a:spAutoFit/>
          </a:bodyPr>
          <a:lstStyle/>
          <a:p>
            <a:pPr algn="ctr"/>
            <a:r>
              <a:rPr lang="fr-FR" sz="2400" b="1" noProof="0" dirty="0">
                <a:solidFill>
                  <a:srgbClr val="3F3F3F"/>
                </a:solidFill>
                <a:latin typeface="Calibri"/>
                <a:ea typeface="Calibri"/>
                <a:cs typeface="Calibri"/>
                <a:sym typeface="Calibri"/>
              </a:rPr>
              <a:t>agilité</a:t>
            </a:r>
            <a:endParaRPr lang="fr-FR" sz="1400" b="1" noProof="0" dirty="0"/>
          </a:p>
        </p:txBody>
      </p:sp>
    </p:spTree>
    <p:extLst>
      <p:ext uri="{BB962C8B-B14F-4D97-AF65-F5344CB8AC3E}">
        <p14:creationId xmlns:p14="http://schemas.microsoft.com/office/powerpoint/2010/main" val="294244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6BE7F-3AB6-B8CC-9C34-22DAA849013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98E3E4D-7926-9374-8AB2-A6C61C1C2F37}"/>
              </a:ext>
            </a:extLst>
          </p:cNvPr>
          <p:cNvSpPr/>
          <p:nvPr/>
        </p:nvSpPr>
        <p:spPr>
          <a:xfrm>
            <a:off x="210312" y="1301381"/>
            <a:ext cx="8723376" cy="5375464"/>
          </a:xfrm>
          <a:prstGeom prst="rect">
            <a:avLst/>
          </a:prstGeom>
        </p:spPr>
        <p:txBody>
          <a:bodyPr lIns="0" tIns="0" rIns="0" bIns="0">
            <a:noAutofit/>
          </a:bodyPr>
          <a:lstStyle/>
          <a:p>
            <a:pPr marL="514350" indent="-514350" algn="just">
              <a:lnSpc>
                <a:spcPts val="4656"/>
              </a:lnSpc>
              <a:buFont typeface="+mj-lt"/>
              <a:buAutoNum type="romanUcPeriod"/>
            </a:pPr>
            <a:r>
              <a:rPr lang="fr-FR" sz="2800" b="1" noProof="0" dirty="0">
                <a:latin typeface="Arial"/>
              </a:rPr>
              <a:t>Fondements Théoriques;</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srgbClr val="FF0000"/>
                </a:solidFill>
                <a:latin typeface="Arial"/>
              </a:rPr>
              <a:t>Implémentation Technologique;</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prstClr val="black"/>
                </a:solidFill>
                <a:latin typeface="Arial"/>
              </a:rPr>
              <a:t>Évolution du Commandement : C2 vs C5ISR ;</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prstClr val="black"/>
                </a:solidFill>
                <a:latin typeface="Arial"/>
              </a:rPr>
              <a:t>Nouveaux Paradigmes et Impacts Structurels;</a:t>
            </a:r>
          </a:p>
          <a:p>
            <a:pPr algn="just">
              <a:lnSpc>
                <a:spcPts val="4656"/>
              </a:lnSpc>
            </a:pPr>
            <a:endParaRPr lang="fr-FR" sz="2800" b="1" noProof="0" dirty="0">
              <a:solidFill>
                <a:prstClr val="black"/>
              </a:solidFill>
              <a:latin typeface="Arial"/>
            </a:endParaRPr>
          </a:p>
          <a:p>
            <a:pPr algn="just">
              <a:lnSpc>
                <a:spcPts val="4656"/>
              </a:lnSpc>
            </a:pPr>
            <a:r>
              <a:rPr lang="fr-FR" sz="2800" b="1" noProof="0" dirty="0">
                <a:solidFill>
                  <a:prstClr val="black"/>
                </a:solidFill>
                <a:latin typeface="Arial"/>
              </a:rPr>
              <a:t>V. Enjeux, Menaces et Défis</a:t>
            </a:r>
            <a:r>
              <a:rPr lang="fr-FR" sz="2800" b="1" dirty="0">
                <a:solidFill>
                  <a:prstClr val="black"/>
                </a:solidFill>
                <a:latin typeface="Arial"/>
              </a:rPr>
              <a:t>.</a:t>
            </a:r>
            <a:endParaRPr lang="fr-FR" sz="2800" b="1" noProof="0" dirty="0">
              <a:solidFill>
                <a:prstClr val="black"/>
              </a:solidFill>
              <a:latin typeface="Arial"/>
            </a:endParaRPr>
          </a:p>
        </p:txBody>
      </p:sp>
    </p:spTree>
    <p:extLst>
      <p:ext uri="{BB962C8B-B14F-4D97-AF65-F5344CB8AC3E}">
        <p14:creationId xmlns:p14="http://schemas.microsoft.com/office/powerpoint/2010/main" val="229460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BF1989F-BD79-E676-B423-F0F6EB3263BA}"/>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2.1 L'Implémentation Pratique</a:t>
            </a:r>
          </a:p>
        </p:txBody>
      </p:sp>
      <p:sp>
        <p:nvSpPr>
          <p:cNvPr id="3" name="Google Shape;4251;p93">
            <a:extLst>
              <a:ext uri="{FF2B5EF4-FFF2-40B4-BE49-F238E27FC236}">
                <a16:creationId xmlns:a16="http://schemas.microsoft.com/office/drawing/2014/main" id="{643A8DBC-FEC1-94D7-D71D-6F4DE37F8552}"/>
              </a:ext>
            </a:extLst>
          </p:cNvPr>
          <p:cNvSpPr/>
          <p:nvPr/>
        </p:nvSpPr>
        <p:spPr>
          <a:xfrm>
            <a:off x="5403085" y="2064763"/>
            <a:ext cx="1903109" cy="588482"/>
          </a:xfrm>
          <a:custGeom>
            <a:avLst/>
            <a:gdLst/>
            <a:ahLst/>
            <a:cxnLst/>
            <a:rect l="l" t="t" r="r" b="b"/>
            <a:pathLst>
              <a:path w="21600" h="21600" extrusionOk="0">
                <a:moveTo>
                  <a:pt x="18260" y="0"/>
                </a:moveTo>
                <a:lnTo>
                  <a:pt x="3340" y="0"/>
                </a:lnTo>
                <a:cubicBezTo>
                  <a:pt x="1501" y="0"/>
                  <a:pt x="0" y="4855"/>
                  <a:pt x="0" y="10800"/>
                </a:cubicBezTo>
                <a:cubicBezTo>
                  <a:pt x="0" y="16745"/>
                  <a:pt x="1501" y="21600"/>
                  <a:pt x="3340" y="21600"/>
                </a:cubicBezTo>
                <a:lnTo>
                  <a:pt x="18260" y="21600"/>
                </a:lnTo>
                <a:cubicBezTo>
                  <a:pt x="20099" y="21600"/>
                  <a:pt x="21600" y="16745"/>
                  <a:pt x="21600" y="10800"/>
                </a:cubicBezTo>
                <a:cubicBezTo>
                  <a:pt x="21600" y="4855"/>
                  <a:pt x="20099" y="0"/>
                  <a:pt x="18260" y="0"/>
                </a:cubicBezTo>
                <a:close/>
              </a:path>
            </a:pathLst>
          </a:custGeom>
          <a:solidFill>
            <a:schemeClr val="accent2"/>
          </a:solidFill>
          <a:ln>
            <a:noFill/>
          </a:ln>
        </p:spPr>
        <p:txBody>
          <a:bodyPr spcFirstLastPara="1" wrap="square" lIns="162000" tIns="28575" rIns="28575" bIns="28575" anchor="ctr" anchorCtr="0">
            <a:noAutofit/>
          </a:bodyPr>
          <a:lstStyle/>
          <a:p>
            <a:pPr algn="ctr"/>
            <a:r>
              <a:rPr lang="fr-FR" sz="1500" b="1" noProof="0" dirty="0" err="1">
                <a:solidFill>
                  <a:srgbClr val="0C0C0C"/>
                </a:solidFill>
                <a:latin typeface="Calibri"/>
                <a:ea typeface="Calibri"/>
                <a:cs typeface="Calibri"/>
                <a:sym typeface="Calibri"/>
              </a:rPr>
              <a:t>Datafication</a:t>
            </a:r>
            <a:endParaRPr lang="fr-FR" sz="1050" noProof="0" dirty="0"/>
          </a:p>
        </p:txBody>
      </p:sp>
      <p:sp>
        <p:nvSpPr>
          <p:cNvPr id="4" name="Google Shape;4253;p93">
            <a:extLst>
              <a:ext uri="{FF2B5EF4-FFF2-40B4-BE49-F238E27FC236}">
                <a16:creationId xmlns:a16="http://schemas.microsoft.com/office/drawing/2014/main" id="{CE550789-0D48-49C0-E473-052D8CE1A941}"/>
              </a:ext>
            </a:extLst>
          </p:cNvPr>
          <p:cNvSpPr/>
          <p:nvPr/>
        </p:nvSpPr>
        <p:spPr>
          <a:xfrm>
            <a:off x="3269519" y="2062599"/>
            <a:ext cx="2034001" cy="588482"/>
          </a:xfrm>
          <a:custGeom>
            <a:avLst/>
            <a:gdLst/>
            <a:ahLst/>
            <a:cxnLst/>
            <a:rect l="l" t="t" r="r" b="b"/>
            <a:pathLst>
              <a:path w="21600" h="21600" extrusionOk="0">
                <a:moveTo>
                  <a:pt x="18260" y="0"/>
                </a:moveTo>
                <a:lnTo>
                  <a:pt x="3340" y="0"/>
                </a:lnTo>
                <a:cubicBezTo>
                  <a:pt x="1501" y="0"/>
                  <a:pt x="0" y="4855"/>
                  <a:pt x="0" y="10800"/>
                </a:cubicBezTo>
                <a:cubicBezTo>
                  <a:pt x="0" y="16745"/>
                  <a:pt x="1501" y="21600"/>
                  <a:pt x="3340" y="21600"/>
                </a:cubicBezTo>
                <a:lnTo>
                  <a:pt x="18260" y="21600"/>
                </a:lnTo>
                <a:cubicBezTo>
                  <a:pt x="20099" y="21600"/>
                  <a:pt x="21600" y="16745"/>
                  <a:pt x="21600" y="10800"/>
                </a:cubicBezTo>
                <a:cubicBezTo>
                  <a:pt x="21600" y="4855"/>
                  <a:pt x="20099" y="0"/>
                  <a:pt x="18260" y="0"/>
                </a:cubicBezTo>
                <a:close/>
              </a:path>
            </a:pathLst>
          </a:custGeom>
          <a:solidFill>
            <a:schemeClr val="accent5"/>
          </a:solidFill>
          <a:ln>
            <a:noFill/>
          </a:ln>
        </p:spPr>
        <p:txBody>
          <a:bodyPr spcFirstLastPara="1" wrap="square" lIns="162000" tIns="28575" rIns="28575" bIns="28575" anchor="ctr" anchorCtr="0">
            <a:noAutofit/>
          </a:bodyPr>
          <a:lstStyle/>
          <a:p>
            <a:r>
              <a:rPr lang="fr-FR" sz="1500" b="1" noProof="0" dirty="0">
                <a:solidFill>
                  <a:srgbClr val="FFFFFF"/>
                </a:solidFill>
                <a:latin typeface="Calibri"/>
                <a:ea typeface="Calibri"/>
                <a:cs typeface="Calibri"/>
                <a:sym typeface="Calibri"/>
              </a:rPr>
              <a:t>Mise en données</a:t>
            </a:r>
            <a:endParaRPr lang="fr-FR" sz="1050" noProof="0" dirty="0"/>
          </a:p>
        </p:txBody>
      </p:sp>
      <p:sp>
        <p:nvSpPr>
          <p:cNvPr id="5" name="Google Shape;4254;p93">
            <a:extLst>
              <a:ext uri="{FF2B5EF4-FFF2-40B4-BE49-F238E27FC236}">
                <a16:creationId xmlns:a16="http://schemas.microsoft.com/office/drawing/2014/main" id="{47A1219D-7A1D-A335-3C3E-3766FEAED46B}"/>
              </a:ext>
            </a:extLst>
          </p:cNvPr>
          <p:cNvSpPr/>
          <p:nvPr/>
        </p:nvSpPr>
        <p:spPr>
          <a:xfrm>
            <a:off x="5072999" y="2152975"/>
            <a:ext cx="458906" cy="458906"/>
          </a:xfrm>
          <a:prstGeom prst="ellipse">
            <a:avLst/>
          </a:prstGeom>
          <a:solidFill>
            <a:schemeClr val="lt1"/>
          </a:solidFill>
          <a:ln>
            <a:noFill/>
          </a:ln>
        </p:spPr>
        <p:txBody>
          <a:bodyPr spcFirstLastPara="1" wrap="square" lIns="28575" tIns="28575" rIns="28575" bIns="28575" anchor="ctr" anchorCtr="0">
            <a:noAutofit/>
          </a:bodyPr>
          <a:lstStyle/>
          <a:p>
            <a:endParaRPr lang="fr-FR" sz="1350" noProof="0" dirty="0">
              <a:solidFill>
                <a:schemeClr val="dk1"/>
              </a:solidFill>
              <a:latin typeface="Calibri"/>
              <a:ea typeface="Calibri"/>
              <a:cs typeface="Calibri"/>
              <a:sym typeface="Calibri"/>
            </a:endParaRPr>
          </a:p>
        </p:txBody>
      </p:sp>
      <p:sp>
        <p:nvSpPr>
          <p:cNvPr id="6" name="Google Shape;4255;p93">
            <a:extLst>
              <a:ext uri="{FF2B5EF4-FFF2-40B4-BE49-F238E27FC236}">
                <a16:creationId xmlns:a16="http://schemas.microsoft.com/office/drawing/2014/main" id="{5FBA06F8-6E44-5167-99CA-F9FC1F2CE2F5}"/>
              </a:ext>
            </a:extLst>
          </p:cNvPr>
          <p:cNvSpPr/>
          <p:nvPr/>
        </p:nvSpPr>
        <p:spPr>
          <a:xfrm>
            <a:off x="6292897" y="2775254"/>
            <a:ext cx="458906" cy="458906"/>
          </a:xfrm>
          <a:prstGeom prst="ellipse">
            <a:avLst/>
          </a:prstGeom>
          <a:solidFill>
            <a:schemeClr val="lt1"/>
          </a:solidFill>
          <a:ln>
            <a:noFill/>
          </a:ln>
        </p:spPr>
        <p:txBody>
          <a:bodyPr spcFirstLastPara="1" wrap="square" lIns="28575" tIns="28575" rIns="28575" bIns="28575" anchor="ctr" anchorCtr="0">
            <a:noAutofit/>
          </a:bodyPr>
          <a:lstStyle/>
          <a:p>
            <a:endParaRPr lang="fr-FR" sz="1350" noProof="0" dirty="0">
              <a:solidFill>
                <a:schemeClr val="dk1"/>
              </a:solidFill>
              <a:latin typeface="Calibri"/>
              <a:ea typeface="Calibri"/>
              <a:cs typeface="Calibri"/>
              <a:sym typeface="Calibri"/>
            </a:endParaRPr>
          </a:p>
        </p:txBody>
      </p:sp>
      <p:sp>
        <p:nvSpPr>
          <p:cNvPr id="7" name="Google Shape;4256;p93">
            <a:extLst>
              <a:ext uri="{FF2B5EF4-FFF2-40B4-BE49-F238E27FC236}">
                <a16:creationId xmlns:a16="http://schemas.microsoft.com/office/drawing/2014/main" id="{B3B00481-F696-651E-BDFA-4CEA8926787A}"/>
              </a:ext>
            </a:extLst>
          </p:cNvPr>
          <p:cNvSpPr/>
          <p:nvPr/>
        </p:nvSpPr>
        <p:spPr>
          <a:xfrm>
            <a:off x="5493304" y="4414857"/>
            <a:ext cx="2101595" cy="588482"/>
          </a:xfrm>
          <a:custGeom>
            <a:avLst/>
            <a:gdLst/>
            <a:ahLst/>
            <a:cxnLst/>
            <a:rect l="l" t="t" r="r" b="b"/>
            <a:pathLst>
              <a:path w="21600" h="21600" extrusionOk="0">
                <a:moveTo>
                  <a:pt x="18260" y="21600"/>
                </a:moveTo>
                <a:lnTo>
                  <a:pt x="3340" y="21600"/>
                </a:lnTo>
                <a:cubicBezTo>
                  <a:pt x="1501" y="21600"/>
                  <a:pt x="0" y="16745"/>
                  <a:pt x="0" y="10800"/>
                </a:cubicBezTo>
                <a:cubicBezTo>
                  <a:pt x="0" y="4855"/>
                  <a:pt x="1501" y="0"/>
                  <a:pt x="3340" y="0"/>
                </a:cubicBezTo>
                <a:lnTo>
                  <a:pt x="18260" y="0"/>
                </a:lnTo>
                <a:cubicBezTo>
                  <a:pt x="20099" y="0"/>
                  <a:pt x="21600" y="4855"/>
                  <a:pt x="21600" y="10800"/>
                </a:cubicBezTo>
                <a:cubicBezTo>
                  <a:pt x="21600" y="16745"/>
                  <a:pt x="20099" y="21600"/>
                  <a:pt x="18260" y="21600"/>
                </a:cubicBezTo>
                <a:close/>
              </a:path>
            </a:pathLst>
          </a:custGeom>
          <a:solidFill>
            <a:schemeClr val="accent2"/>
          </a:solidFill>
          <a:ln>
            <a:noFill/>
          </a:ln>
        </p:spPr>
        <p:txBody>
          <a:bodyPr spcFirstLastPara="1" wrap="square" lIns="162000" tIns="28575" rIns="28575" bIns="28575" anchor="ctr" anchorCtr="0">
            <a:noAutofit/>
          </a:bodyPr>
          <a:lstStyle/>
          <a:p>
            <a:pPr algn="ctr"/>
            <a:r>
              <a:rPr lang="fr-FR" sz="1500" b="1" noProof="0" dirty="0">
                <a:latin typeface="Calibri"/>
                <a:ea typeface="Calibri"/>
                <a:cs typeface="Calibri"/>
                <a:sym typeface="Calibri"/>
              </a:rPr>
              <a:t>Mise en liaison des fonctions de </a:t>
            </a:r>
            <a:r>
              <a:rPr lang="fr-FR" sz="1500" b="1" noProof="0" dirty="0" err="1">
                <a:latin typeface="Calibri"/>
                <a:ea typeface="Calibri"/>
                <a:cs typeface="Calibri"/>
                <a:sym typeface="Calibri"/>
              </a:rPr>
              <a:t>cdt</a:t>
            </a:r>
            <a:endParaRPr lang="fr-FR" sz="1050" noProof="0" dirty="0"/>
          </a:p>
        </p:txBody>
      </p:sp>
      <p:sp>
        <p:nvSpPr>
          <p:cNvPr id="8" name="Google Shape;4257;p93">
            <a:extLst>
              <a:ext uri="{FF2B5EF4-FFF2-40B4-BE49-F238E27FC236}">
                <a16:creationId xmlns:a16="http://schemas.microsoft.com/office/drawing/2014/main" id="{48CF6A40-BD6C-0A92-479E-C49872959C29}"/>
              </a:ext>
            </a:extLst>
          </p:cNvPr>
          <p:cNvSpPr/>
          <p:nvPr/>
        </p:nvSpPr>
        <p:spPr>
          <a:xfrm>
            <a:off x="6292897" y="3909021"/>
            <a:ext cx="458906" cy="458906"/>
          </a:xfrm>
          <a:prstGeom prst="ellipse">
            <a:avLst/>
          </a:prstGeom>
          <a:solidFill>
            <a:schemeClr val="lt1"/>
          </a:solidFill>
          <a:ln>
            <a:noFill/>
          </a:ln>
        </p:spPr>
        <p:txBody>
          <a:bodyPr spcFirstLastPara="1" wrap="square" lIns="28575" tIns="28575" rIns="28575" bIns="28575" anchor="ctr" anchorCtr="0">
            <a:noAutofit/>
          </a:bodyPr>
          <a:lstStyle/>
          <a:p>
            <a:endParaRPr lang="fr-FR" sz="1350" noProof="0" dirty="0">
              <a:solidFill>
                <a:schemeClr val="dk1"/>
              </a:solidFill>
              <a:latin typeface="Calibri"/>
              <a:ea typeface="Calibri"/>
              <a:cs typeface="Calibri"/>
              <a:sym typeface="Calibri"/>
            </a:endParaRPr>
          </a:p>
        </p:txBody>
      </p:sp>
      <p:sp>
        <p:nvSpPr>
          <p:cNvPr id="9" name="Google Shape;4258;p93">
            <a:extLst>
              <a:ext uri="{FF2B5EF4-FFF2-40B4-BE49-F238E27FC236}">
                <a16:creationId xmlns:a16="http://schemas.microsoft.com/office/drawing/2014/main" id="{8DF64F7F-7558-8650-0E74-C9A7D561AD38}"/>
              </a:ext>
            </a:extLst>
          </p:cNvPr>
          <p:cNvSpPr/>
          <p:nvPr/>
        </p:nvSpPr>
        <p:spPr>
          <a:xfrm>
            <a:off x="3269519" y="4465104"/>
            <a:ext cx="2101595" cy="588482"/>
          </a:xfrm>
          <a:custGeom>
            <a:avLst/>
            <a:gdLst/>
            <a:ahLst/>
            <a:cxnLst/>
            <a:rect l="l" t="t" r="r" b="b"/>
            <a:pathLst>
              <a:path w="21600" h="21600" extrusionOk="0">
                <a:moveTo>
                  <a:pt x="18260" y="21600"/>
                </a:moveTo>
                <a:lnTo>
                  <a:pt x="3340" y="21600"/>
                </a:lnTo>
                <a:cubicBezTo>
                  <a:pt x="1501" y="21600"/>
                  <a:pt x="0" y="16745"/>
                  <a:pt x="0" y="10800"/>
                </a:cubicBezTo>
                <a:cubicBezTo>
                  <a:pt x="0" y="4855"/>
                  <a:pt x="1501" y="0"/>
                  <a:pt x="3340" y="0"/>
                </a:cubicBezTo>
                <a:lnTo>
                  <a:pt x="18260" y="0"/>
                </a:lnTo>
                <a:cubicBezTo>
                  <a:pt x="20099" y="0"/>
                  <a:pt x="21600" y="4855"/>
                  <a:pt x="21600" y="10800"/>
                </a:cubicBezTo>
                <a:cubicBezTo>
                  <a:pt x="21600" y="16745"/>
                  <a:pt x="20099" y="21600"/>
                  <a:pt x="18260" y="21600"/>
                </a:cubicBezTo>
                <a:close/>
              </a:path>
            </a:pathLst>
          </a:custGeom>
          <a:solidFill>
            <a:srgbClr val="0070C0"/>
          </a:solidFill>
          <a:ln>
            <a:noFill/>
          </a:ln>
        </p:spPr>
        <p:txBody>
          <a:bodyPr spcFirstLastPara="1" wrap="square" lIns="162000" tIns="28575" rIns="28575" bIns="28575" anchor="ctr" anchorCtr="0">
            <a:noAutofit/>
          </a:bodyPr>
          <a:lstStyle/>
          <a:p>
            <a:r>
              <a:rPr lang="fr-FR" sz="1500" b="1" noProof="0" dirty="0">
                <a:solidFill>
                  <a:srgbClr val="FFFFFF"/>
                </a:solidFill>
                <a:latin typeface="Calibri"/>
                <a:ea typeface="Calibri"/>
                <a:cs typeface="Calibri"/>
                <a:sym typeface="Calibri"/>
              </a:rPr>
              <a:t>Mise en réseaux</a:t>
            </a:r>
            <a:endParaRPr lang="fr-FR" sz="1050" noProof="0" dirty="0"/>
          </a:p>
        </p:txBody>
      </p:sp>
      <p:sp>
        <p:nvSpPr>
          <p:cNvPr id="10" name="Google Shape;4259;p93">
            <a:extLst>
              <a:ext uri="{FF2B5EF4-FFF2-40B4-BE49-F238E27FC236}">
                <a16:creationId xmlns:a16="http://schemas.microsoft.com/office/drawing/2014/main" id="{6EFF6268-98EF-E9B6-E0E0-57A1E9F0F097}"/>
              </a:ext>
            </a:extLst>
          </p:cNvPr>
          <p:cNvSpPr/>
          <p:nvPr/>
        </p:nvSpPr>
        <p:spPr>
          <a:xfrm>
            <a:off x="5127798" y="4527482"/>
            <a:ext cx="458906" cy="458906"/>
          </a:xfrm>
          <a:prstGeom prst="ellipse">
            <a:avLst/>
          </a:prstGeom>
          <a:solidFill>
            <a:schemeClr val="lt1"/>
          </a:solidFill>
          <a:ln>
            <a:noFill/>
          </a:ln>
        </p:spPr>
        <p:txBody>
          <a:bodyPr spcFirstLastPara="1" wrap="square" lIns="28575" tIns="28575" rIns="28575" bIns="28575" anchor="ctr" anchorCtr="0">
            <a:noAutofit/>
          </a:bodyPr>
          <a:lstStyle/>
          <a:p>
            <a:endParaRPr lang="fr-FR" sz="1350" noProof="0" dirty="0">
              <a:solidFill>
                <a:schemeClr val="dk1"/>
              </a:solidFill>
              <a:latin typeface="Calibri"/>
              <a:ea typeface="Calibri"/>
              <a:cs typeface="Calibri"/>
              <a:sym typeface="Calibri"/>
            </a:endParaRPr>
          </a:p>
        </p:txBody>
      </p:sp>
      <p:sp>
        <p:nvSpPr>
          <p:cNvPr id="11" name="Google Shape;4260;p93">
            <a:extLst>
              <a:ext uri="{FF2B5EF4-FFF2-40B4-BE49-F238E27FC236}">
                <a16:creationId xmlns:a16="http://schemas.microsoft.com/office/drawing/2014/main" id="{88BCC503-5E3D-DF1B-3FC2-DBE3C737FE77}"/>
              </a:ext>
            </a:extLst>
          </p:cNvPr>
          <p:cNvSpPr/>
          <p:nvPr/>
        </p:nvSpPr>
        <p:spPr>
          <a:xfrm>
            <a:off x="2351706" y="3520301"/>
            <a:ext cx="3785170" cy="112481"/>
          </a:xfrm>
          <a:custGeom>
            <a:avLst/>
            <a:gdLst/>
            <a:ahLst/>
            <a:cxnLst/>
            <a:rect l="l" t="t" r="r" b="b"/>
            <a:pathLst>
              <a:path w="21600" h="21600" extrusionOk="0">
                <a:moveTo>
                  <a:pt x="21363" y="21600"/>
                </a:moveTo>
                <a:lnTo>
                  <a:pt x="237" y="21600"/>
                </a:lnTo>
                <a:cubicBezTo>
                  <a:pt x="107" y="21600"/>
                  <a:pt x="0" y="16740"/>
                  <a:pt x="0" y="10800"/>
                </a:cubicBezTo>
                <a:cubicBezTo>
                  <a:pt x="0" y="4860"/>
                  <a:pt x="107" y="0"/>
                  <a:pt x="237" y="0"/>
                </a:cubicBezTo>
                <a:lnTo>
                  <a:pt x="21363" y="0"/>
                </a:lnTo>
                <a:cubicBezTo>
                  <a:pt x="21493" y="0"/>
                  <a:pt x="21600" y="4860"/>
                  <a:pt x="21600" y="10800"/>
                </a:cubicBezTo>
                <a:cubicBezTo>
                  <a:pt x="21600" y="16740"/>
                  <a:pt x="21493" y="21600"/>
                  <a:pt x="21363" y="21600"/>
                </a:cubicBezTo>
                <a:close/>
              </a:path>
            </a:pathLst>
          </a:custGeom>
          <a:solidFill>
            <a:srgbClr val="7F7F7F"/>
          </a:solidFill>
          <a:ln>
            <a:noFill/>
          </a:ln>
        </p:spPr>
        <p:txBody>
          <a:bodyPr spcFirstLastPara="1" wrap="square" lIns="28575" tIns="28575" rIns="28575" bIns="28575" anchor="ctr" anchorCtr="0">
            <a:noAutofit/>
          </a:bodyPr>
          <a:lstStyle/>
          <a:p>
            <a:endParaRPr lang="fr-FR" sz="1350" noProof="0" dirty="0">
              <a:solidFill>
                <a:schemeClr val="dk1"/>
              </a:solidFill>
              <a:latin typeface="Calibri"/>
              <a:ea typeface="Calibri"/>
              <a:cs typeface="Calibri"/>
              <a:sym typeface="Calibri"/>
            </a:endParaRPr>
          </a:p>
        </p:txBody>
      </p:sp>
      <p:sp>
        <p:nvSpPr>
          <p:cNvPr id="12" name="Google Shape;4261;p93">
            <a:extLst>
              <a:ext uri="{FF2B5EF4-FFF2-40B4-BE49-F238E27FC236}">
                <a16:creationId xmlns:a16="http://schemas.microsoft.com/office/drawing/2014/main" id="{55C81F2E-F3C0-0A6D-6AFC-9714D3600DC4}"/>
              </a:ext>
            </a:extLst>
          </p:cNvPr>
          <p:cNvSpPr/>
          <p:nvPr/>
        </p:nvSpPr>
        <p:spPr>
          <a:xfrm>
            <a:off x="2324712" y="2305551"/>
            <a:ext cx="1033888" cy="1311931"/>
          </a:xfrm>
          <a:custGeom>
            <a:avLst/>
            <a:gdLst/>
            <a:ahLst/>
            <a:cxnLst/>
            <a:rect l="l" t="t" r="r" b="b"/>
            <a:pathLst>
              <a:path w="21600" h="21600" extrusionOk="0">
                <a:moveTo>
                  <a:pt x="4794" y="21600"/>
                </a:moveTo>
                <a:lnTo>
                  <a:pt x="1128" y="21600"/>
                </a:lnTo>
                <a:cubicBezTo>
                  <a:pt x="508" y="21600"/>
                  <a:pt x="0" y="21200"/>
                  <a:pt x="0" y="20711"/>
                </a:cubicBezTo>
                <a:cubicBezTo>
                  <a:pt x="0" y="20222"/>
                  <a:pt x="508" y="19822"/>
                  <a:pt x="1128" y="19822"/>
                </a:cubicBezTo>
                <a:lnTo>
                  <a:pt x="4794" y="19822"/>
                </a:lnTo>
                <a:cubicBezTo>
                  <a:pt x="8516" y="19822"/>
                  <a:pt x="11505" y="17467"/>
                  <a:pt x="11505" y="14533"/>
                </a:cubicBezTo>
                <a:lnTo>
                  <a:pt x="11505" y="7067"/>
                </a:lnTo>
                <a:cubicBezTo>
                  <a:pt x="11505" y="3156"/>
                  <a:pt x="15509" y="0"/>
                  <a:pt x="20472" y="0"/>
                </a:cubicBezTo>
                <a:cubicBezTo>
                  <a:pt x="21092" y="0"/>
                  <a:pt x="21600" y="400"/>
                  <a:pt x="21600" y="889"/>
                </a:cubicBezTo>
                <a:cubicBezTo>
                  <a:pt x="21600" y="1378"/>
                  <a:pt x="21092" y="1778"/>
                  <a:pt x="20472" y="1778"/>
                </a:cubicBezTo>
                <a:cubicBezTo>
                  <a:pt x="16750" y="1778"/>
                  <a:pt x="13761" y="4133"/>
                  <a:pt x="13761" y="7067"/>
                </a:cubicBezTo>
                <a:lnTo>
                  <a:pt x="13761" y="14533"/>
                </a:lnTo>
                <a:cubicBezTo>
                  <a:pt x="13704" y="18444"/>
                  <a:pt x="9700" y="21600"/>
                  <a:pt x="4794" y="21600"/>
                </a:cubicBezTo>
                <a:close/>
              </a:path>
            </a:pathLst>
          </a:custGeom>
          <a:solidFill>
            <a:schemeClr val="accent5"/>
          </a:solidFill>
          <a:ln>
            <a:noFill/>
          </a:ln>
        </p:spPr>
        <p:txBody>
          <a:bodyPr spcFirstLastPara="1" wrap="square" lIns="28575" tIns="28575" rIns="28575" bIns="28575" anchor="ctr" anchorCtr="0">
            <a:noAutofit/>
          </a:bodyPr>
          <a:lstStyle/>
          <a:p>
            <a:endParaRPr lang="fr-FR" sz="1350" noProof="0" dirty="0">
              <a:solidFill>
                <a:schemeClr val="dk1"/>
              </a:solidFill>
              <a:latin typeface="Calibri"/>
              <a:ea typeface="Calibri"/>
              <a:cs typeface="Calibri"/>
              <a:sym typeface="Calibri"/>
            </a:endParaRPr>
          </a:p>
        </p:txBody>
      </p:sp>
      <p:sp>
        <p:nvSpPr>
          <p:cNvPr id="14" name="Google Shape;4263;p93">
            <a:extLst>
              <a:ext uri="{FF2B5EF4-FFF2-40B4-BE49-F238E27FC236}">
                <a16:creationId xmlns:a16="http://schemas.microsoft.com/office/drawing/2014/main" id="{4C575C01-8654-DA2C-4B86-0D93D9F38582}"/>
              </a:ext>
            </a:extLst>
          </p:cNvPr>
          <p:cNvSpPr/>
          <p:nvPr/>
        </p:nvSpPr>
        <p:spPr>
          <a:xfrm>
            <a:off x="2324712" y="3520302"/>
            <a:ext cx="1033888" cy="1311931"/>
          </a:xfrm>
          <a:custGeom>
            <a:avLst/>
            <a:gdLst/>
            <a:ahLst/>
            <a:cxnLst/>
            <a:rect l="l" t="t" r="r" b="b"/>
            <a:pathLst>
              <a:path w="21600" h="21600" extrusionOk="0">
                <a:moveTo>
                  <a:pt x="20472" y="21600"/>
                </a:moveTo>
                <a:cubicBezTo>
                  <a:pt x="15509" y="21600"/>
                  <a:pt x="11505" y="18444"/>
                  <a:pt x="11505" y="14533"/>
                </a:cubicBezTo>
                <a:lnTo>
                  <a:pt x="11505" y="7067"/>
                </a:lnTo>
                <a:cubicBezTo>
                  <a:pt x="11505" y="4133"/>
                  <a:pt x="8516" y="1778"/>
                  <a:pt x="4794" y="1778"/>
                </a:cubicBezTo>
                <a:lnTo>
                  <a:pt x="1128" y="1778"/>
                </a:lnTo>
                <a:cubicBezTo>
                  <a:pt x="508" y="1778"/>
                  <a:pt x="0" y="1378"/>
                  <a:pt x="0" y="889"/>
                </a:cubicBezTo>
                <a:cubicBezTo>
                  <a:pt x="0" y="400"/>
                  <a:pt x="508" y="0"/>
                  <a:pt x="1128" y="0"/>
                </a:cubicBezTo>
                <a:lnTo>
                  <a:pt x="4794" y="0"/>
                </a:lnTo>
                <a:cubicBezTo>
                  <a:pt x="9757" y="0"/>
                  <a:pt x="13761" y="3156"/>
                  <a:pt x="13761" y="7067"/>
                </a:cubicBezTo>
                <a:lnTo>
                  <a:pt x="13761" y="14533"/>
                </a:lnTo>
                <a:cubicBezTo>
                  <a:pt x="13761" y="17467"/>
                  <a:pt x="16750" y="19822"/>
                  <a:pt x="20472" y="19822"/>
                </a:cubicBezTo>
                <a:cubicBezTo>
                  <a:pt x="21092" y="19822"/>
                  <a:pt x="21600" y="20222"/>
                  <a:pt x="21600" y="20711"/>
                </a:cubicBezTo>
                <a:cubicBezTo>
                  <a:pt x="21600" y="21200"/>
                  <a:pt x="21092" y="21600"/>
                  <a:pt x="20472" y="21600"/>
                </a:cubicBezTo>
                <a:close/>
              </a:path>
            </a:pathLst>
          </a:custGeom>
          <a:solidFill>
            <a:srgbClr val="0070C0"/>
          </a:solidFill>
          <a:ln>
            <a:noFill/>
          </a:ln>
        </p:spPr>
        <p:txBody>
          <a:bodyPr spcFirstLastPara="1" wrap="square" lIns="28575" tIns="28575" rIns="28575" bIns="28575" anchor="ctr" anchorCtr="0">
            <a:noAutofit/>
          </a:bodyPr>
          <a:lstStyle/>
          <a:p>
            <a:endParaRPr lang="fr-FR" sz="1350" noProof="0" dirty="0">
              <a:solidFill>
                <a:schemeClr val="dk1"/>
              </a:solidFill>
              <a:latin typeface="Calibri"/>
              <a:ea typeface="Calibri"/>
              <a:cs typeface="Calibri"/>
              <a:sym typeface="Calibri"/>
            </a:endParaRPr>
          </a:p>
        </p:txBody>
      </p:sp>
      <p:sp>
        <p:nvSpPr>
          <p:cNvPr id="16" name="Google Shape;4265;p93">
            <a:extLst>
              <a:ext uri="{FF2B5EF4-FFF2-40B4-BE49-F238E27FC236}">
                <a16:creationId xmlns:a16="http://schemas.microsoft.com/office/drawing/2014/main" id="{A4B527BD-981B-0B59-602D-747E48086829}"/>
              </a:ext>
            </a:extLst>
          </p:cNvPr>
          <p:cNvSpPr/>
          <p:nvPr/>
        </p:nvSpPr>
        <p:spPr>
          <a:xfrm>
            <a:off x="6163870" y="3042128"/>
            <a:ext cx="2101595" cy="1032633"/>
          </a:xfrm>
          <a:custGeom>
            <a:avLst/>
            <a:gdLst/>
            <a:ahLst/>
            <a:cxnLst/>
            <a:rect l="l" t="t" r="r" b="b"/>
            <a:pathLst>
              <a:path w="21600" h="21600" extrusionOk="0">
                <a:moveTo>
                  <a:pt x="18260" y="0"/>
                </a:moveTo>
                <a:lnTo>
                  <a:pt x="3340" y="0"/>
                </a:lnTo>
                <a:cubicBezTo>
                  <a:pt x="1501" y="0"/>
                  <a:pt x="0" y="4855"/>
                  <a:pt x="0" y="10800"/>
                </a:cubicBezTo>
                <a:cubicBezTo>
                  <a:pt x="0" y="16745"/>
                  <a:pt x="1501" y="21600"/>
                  <a:pt x="3340" y="21600"/>
                </a:cubicBezTo>
                <a:lnTo>
                  <a:pt x="18260" y="21600"/>
                </a:lnTo>
                <a:cubicBezTo>
                  <a:pt x="20099" y="21600"/>
                  <a:pt x="21600" y="16745"/>
                  <a:pt x="21600" y="10800"/>
                </a:cubicBezTo>
                <a:cubicBezTo>
                  <a:pt x="21600" y="4855"/>
                  <a:pt x="20099" y="0"/>
                  <a:pt x="18260" y="0"/>
                </a:cubicBezTo>
                <a:close/>
              </a:path>
            </a:pathLst>
          </a:custGeom>
          <a:solidFill>
            <a:srgbClr val="FFC000"/>
          </a:solidFill>
          <a:ln>
            <a:noFill/>
          </a:ln>
        </p:spPr>
        <p:txBody>
          <a:bodyPr spcFirstLastPara="1" wrap="square" lIns="162000" tIns="28575" rIns="28575" bIns="28575" anchor="ctr" anchorCtr="0">
            <a:noAutofit/>
          </a:bodyPr>
          <a:lstStyle/>
          <a:p>
            <a:pPr algn="ctr"/>
            <a:r>
              <a:rPr lang="fr-FR" sz="2000" b="1" noProof="0" dirty="0">
                <a:solidFill>
                  <a:srgbClr val="0C0C0C"/>
                </a:solidFill>
                <a:latin typeface="Calibri"/>
                <a:ea typeface="Calibri"/>
                <a:cs typeface="Calibri"/>
                <a:sym typeface="Calibri"/>
              </a:rPr>
              <a:t>Supériorité décisionnelle</a:t>
            </a:r>
            <a:endParaRPr lang="fr-FR" sz="1400" noProof="0" dirty="0"/>
          </a:p>
        </p:txBody>
      </p:sp>
      <p:sp>
        <p:nvSpPr>
          <p:cNvPr id="18" name="Google Shape;4267;p93">
            <a:extLst>
              <a:ext uri="{FF2B5EF4-FFF2-40B4-BE49-F238E27FC236}">
                <a16:creationId xmlns:a16="http://schemas.microsoft.com/office/drawing/2014/main" id="{355E9795-C012-4B60-E0D9-4A41B09D2788}"/>
              </a:ext>
            </a:extLst>
          </p:cNvPr>
          <p:cNvSpPr/>
          <p:nvPr/>
        </p:nvSpPr>
        <p:spPr>
          <a:xfrm>
            <a:off x="310984" y="2521503"/>
            <a:ext cx="1943601" cy="1943601"/>
          </a:xfrm>
          <a:prstGeom prst="ellipse">
            <a:avLst/>
          </a:prstGeom>
          <a:solidFill>
            <a:srgbClr val="7F7F7F"/>
          </a:solidFill>
          <a:ln>
            <a:noFill/>
          </a:ln>
        </p:spPr>
        <p:txBody>
          <a:bodyPr spcFirstLastPara="1" wrap="square" lIns="28575" tIns="28575" rIns="28575" bIns="28575" anchor="ctr" anchorCtr="0">
            <a:noAutofit/>
          </a:bodyPr>
          <a:lstStyle/>
          <a:p>
            <a:endParaRPr lang="fr-FR" sz="1350" noProof="0" dirty="0">
              <a:solidFill>
                <a:schemeClr val="dk1"/>
              </a:solidFill>
              <a:latin typeface="Calibri"/>
              <a:ea typeface="Calibri"/>
              <a:cs typeface="Calibri"/>
              <a:sym typeface="Calibri"/>
            </a:endParaRPr>
          </a:p>
        </p:txBody>
      </p:sp>
      <p:sp>
        <p:nvSpPr>
          <p:cNvPr id="20" name="Google Shape;4269;p93">
            <a:extLst>
              <a:ext uri="{FF2B5EF4-FFF2-40B4-BE49-F238E27FC236}">
                <a16:creationId xmlns:a16="http://schemas.microsoft.com/office/drawing/2014/main" id="{32A9BC5F-E2FE-BA96-7A42-015C37C7FFE8}"/>
              </a:ext>
            </a:extLst>
          </p:cNvPr>
          <p:cNvSpPr txBox="1"/>
          <p:nvPr/>
        </p:nvSpPr>
        <p:spPr>
          <a:xfrm>
            <a:off x="410501" y="3197083"/>
            <a:ext cx="1744566" cy="623217"/>
          </a:xfrm>
          <a:prstGeom prst="rect">
            <a:avLst/>
          </a:prstGeom>
          <a:noFill/>
          <a:ln>
            <a:noFill/>
          </a:ln>
        </p:spPr>
        <p:txBody>
          <a:bodyPr spcFirstLastPara="1" wrap="square" lIns="0" tIns="34275" rIns="0" bIns="34275" anchor="b" anchorCtr="0">
            <a:spAutoFit/>
          </a:bodyPr>
          <a:lstStyle/>
          <a:p>
            <a:pPr algn="ctr"/>
            <a:r>
              <a:rPr lang="fr-FR" b="1" noProof="0" dirty="0">
                <a:solidFill>
                  <a:schemeClr val="lt1"/>
                </a:solidFill>
                <a:latin typeface="Calibri"/>
                <a:ea typeface="Calibri"/>
                <a:cs typeface="Calibri"/>
                <a:sym typeface="Calibri"/>
              </a:rPr>
              <a:t>Processus itératifs  de la NEB</a:t>
            </a:r>
            <a:endParaRPr lang="fr-FR" sz="1400" noProof="0" dirty="0"/>
          </a:p>
        </p:txBody>
      </p:sp>
      <p:pic>
        <p:nvPicPr>
          <p:cNvPr id="23" name="Google Shape;4272;p93" descr="Bullseye with solid fill">
            <a:extLst>
              <a:ext uri="{FF2B5EF4-FFF2-40B4-BE49-F238E27FC236}">
                <a16:creationId xmlns:a16="http://schemas.microsoft.com/office/drawing/2014/main" id="{7E1604F4-094D-36B7-140C-127F4D4E4909}"/>
              </a:ext>
            </a:extLst>
          </p:cNvPr>
          <p:cNvPicPr preferRelativeResize="0"/>
          <p:nvPr/>
        </p:nvPicPr>
        <p:blipFill rotWithShape="1">
          <a:blip r:embed="rId2">
            <a:alphaModFix/>
          </a:blip>
          <a:srcRect/>
          <a:stretch/>
        </p:blipFill>
        <p:spPr>
          <a:xfrm>
            <a:off x="5172564" y="2212737"/>
            <a:ext cx="292535" cy="292535"/>
          </a:xfrm>
          <a:prstGeom prst="rect">
            <a:avLst/>
          </a:prstGeom>
          <a:noFill/>
          <a:ln>
            <a:noFill/>
          </a:ln>
        </p:spPr>
      </p:pic>
      <p:pic>
        <p:nvPicPr>
          <p:cNvPr id="26" name="Google Shape;4275;p93" descr="Stopwatch 66% with solid fill">
            <a:extLst>
              <a:ext uri="{FF2B5EF4-FFF2-40B4-BE49-F238E27FC236}">
                <a16:creationId xmlns:a16="http://schemas.microsoft.com/office/drawing/2014/main" id="{FF85EF8B-36EF-9AB5-056F-6A2439BB8261}"/>
              </a:ext>
            </a:extLst>
          </p:cNvPr>
          <p:cNvPicPr preferRelativeResize="0"/>
          <p:nvPr/>
        </p:nvPicPr>
        <p:blipFill rotWithShape="1">
          <a:blip r:embed="rId3">
            <a:alphaModFix/>
          </a:blip>
          <a:srcRect/>
          <a:stretch/>
        </p:blipFill>
        <p:spPr>
          <a:xfrm>
            <a:off x="5210984" y="4585794"/>
            <a:ext cx="292535" cy="292535"/>
          </a:xfrm>
          <a:prstGeom prst="rect">
            <a:avLst/>
          </a:prstGeom>
          <a:noFill/>
          <a:ln>
            <a:noFill/>
          </a:ln>
        </p:spPr>
      </p:pic>
      <p:sp>
        <p:nvSpPr>
          <p:cNvPr id="29" name="Google Shape;4278;p93">
            <a:extLst>
              <a:ext uri="{FF2B5EF4-FFF2-40B4-BE49-F238E27FC236}">
                <a16:creationId xmlns:a16="http://schemas.microsoft.com/office/drawing/2014/main" id="{A5F5F231-F744-F261-4E86-012FD90E0DFF}"/>
              </a:ext>
            </a:extLst>
          </p:cNvPr>
          <p:cNvSpPr txBox="1"/>
          <p:nvPr/>
        </p:nvSpPr>
        <p:spPr>
          <a:xfrm>
            <a:off x="510019" y="5071812"/>
            <a:ext cx="8349177" cy="1300326"/>
          </a:xfrm>
          <a:prstGeom prst="rect">
            <a:avLst/>
          </a:prstGeom>
          <a:noFill/>
          <a:ln>
            <a:noFill/>
          </a:ln>
        </p:spPr>
        <p:txBody>
          <a:bodyPr spcFirstLastPara="1" wrap="square" lIns="0" tIns="34275" rIns="0" bIns="34275" anchor="t" anchorCtr="0">
            <a:spAutoFit/>
          </a:bodyPr>
          <a:lstStyle/>
          <a:p>
            <a:pPr algn="just"/>
            <a:r>
              <a:rPr lang="fr-FR" sz="2000" noProof="0" dirty="0"/>
              <a:t>La </a:t>
            </a:r>
            <a:r>
              <a:rPr lang="fr-FR" sz="2000" b="1" noProof="0" dirty="0"/>
              <a:t>Mise en Donnée</a:t>
            </a:r>
            <a:r>
              <a:rPr lang="fr-FR" sz="2000" noProof="0" dirty="0"/>
              <a:t> fournit une information de haute qualité (</a:t>
            </a:r>
            <a:r>
              <a:rPr lang="fr-FR" sz="2000" b="1" noProof="0" dirty="0">
                <a:solidFill>
                  <a:srgbClr val="FF0000"/>
                </a:solidFill>
              </a:rPr>
              <a:t>le </a:t>
            </a:r>
            <a:r>
              <a:rPr lang="fr-FR" sz="2000" b="1" i="1" noProof="0" dirty="0">
                <a:solidFill>
                  <a:srgbClr val="FF0000"/>
                </a:solidFill>
              </a:rPr>
              <a:t>Quoi</a:t>
            </a:r>
            <a:r>
              <a:rPr lang="fr-FR" sz="2000" noProof="0" dirty="0"/>
              <a:t>), et la </a:t>
            </a:r>
            <a:r>
              <a:rPr lang="fr-FR" sz="2000" b="1" noProof="0" dirty="0"/>
              <a:t>Mise en Réseau</a:t>
            </a:r>
            <a:r>
              <a:rPr lang="fr-FR" sz="2000" noProof="0" dirty="0"/>
              <a:t> assure que cette information circule efficacement (</a:t>
            </a:r>
            <a:r>
              <a:rPr lang="fr-FR" sz="2000" b="1" noProof="0" dirty="0">
                <a:solidFill>
                  <a:srgbClr val="FF0000"/>
                </a:solidFill>
              </a:rPr>
              <a:t>le </a:t>
            </a:r>
            <a:r>
              <a:rPr lang="fr-FR" sz="2000" b="1" i="1" noProof="0" dirty="0">
                <a:solidFill>
                  <a:srgbClr val="FF0000"/>
                </a:solidFill>
              </a:rPr>
              <a:t>Comment</a:t>
            </a:r>
            <a:r>
              <a:rPr lang="fr-FR" sz="2000" noProof="0" dirty="0"/>
              <a:t>), ensemble elles permettent d'atteindre la </a:t>
            </a:r>
            <a:r>
              <a:rPr lang="fr-FR" sz="2000" b="1" noProof="0" dirty="0"/>
              <a:t>supériorité décisionnelle</a:t>
            </a:r>
            <a:r>
              <a:rPr lang="fr-FR" sz="2000" noProof="0" dirty="0"/>
              <a:t> qui est l'objectif ultime de la NEB.</a:t>
            </a:r>
            <a:endParaRPr lang="fr-FR" sz="2800" noProof="0" dirty="0"/>
          </a:p>
        </p:txBody>
      </p:sp>
    </p:spTree>
    <p:extLst>
      <p:ext uri="{BB962C8B-B14F-4D97-AF65-F5344CB8AC3E}">
        <p14:creationId xmlns:p14="http://schemas.microsoft.com/office/powerpoint/2010/main" val="237094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C9BC-F1D5-D990-9A5D-56F95143A151}"/>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C38EE84-8457-BEF1-E11E-0EBE05A7B524}"/>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2.2  Mise en Données (1/4)</a:t>
            </a:r>
          </a:p>
        </p:txBody>
      </p:sp>
      <p:sp>
        <p:nvSpPr>
          <p:cNvPr id="4" name="ZoneTexte 3">
            <a:extLst>
              <a:ext uri="{FF2B5EF4-FFF2-40B4-BE49-F238E27FC236}">
                <a16:creationId xmlns:a16="http://schemas.microsoft.com/office/drawing/2014/main" id="{35441D3C-DCD4-2B4A-7356-EF00584D6AA4}"/>
              </a:ext>
            </a:extLst>
          </p:cNvPr>
          <p:cNvSpPr txBox="1"/>
          <p:nvPr/>
        </p:nvSpPr>
        <p:spPr>
          <a:xfrm>
            <a:off x="672353" y="1992428"/>
            <a:ext cx="7799294" cy="1200329"/>
          </a:xfrm>
          <a:prstGeom prst="rect">
            <a:avLst/>
          </a:prstGeom>
          <a:noFill/>
        </p:spPr>
        <p:txBody>
          <a:bodyPr wrap="square">
            <a:spAutoFit/>
          </a:bodyPr>
          <a:lstStyle/>
          <a:p>
            <a:pPr marL="285750" indent="-285750">
              <a:buFont typeface="Wingdings" panose="05000000000000000000" pitchFamily="2" charset="2"/>
              <a:buChar char="Ø"/>
            </a:pPr>
            <a:r>
              <a:rPr lang="fr-FR" noProof="0" dirty="0"/>
              <a:t>Ensemble des processus qui transforment la réalité du champ de bataille en un format </a:t>
            </a:r>
            <a:r>
              <a:rPr lang="fr-FR" b="1" noProof="0" dirty="0"/>
              <a:t>numérique, structuré et standardisé</a:t>
            </a:r>
            <a:r>
              <a:rPr lang="fr-FR" noProof="0" dirty="0"/>
              <a:t> exploitable par les machines.</a:t>
            </a:r>
          </a:p>
          <a:p>
            <a:pPr marL="285750" indent="-285750">
              <a:buFont typeface="Wingdings" panose="05000000000000000000" pitchFamily="2" charset="2"/>
              <a:buChar char="Ø"/>
            </a:pPr>
            <a:r>
              <a:rPr lang="fr-FR" b="1" noProof="0" dirty="0"/>
              <a:t>Rôle :</a:t>
            </a:r>
            <a:r>
              <a:rPr lang="fr-FR" noProof="0" dirty="0"/>
              <a:t> Assurer l'</a:t>
            </a:r>
            <a:r>
              <a:rPr lang="fr-FR" b="1" noProof="0" dirty="0"/>
              <a:t>Intégrité sémantique</a:t>
            </a:r>
            <a:r>
              <a:rPr lang="fr-FR" noProof="0" dirty="0"/>
              <a:t> et la </a:t>
            </a:r>
            <a:r>
              <a:rPr lang="fr-FR" b="1" noProof="0" dirty="0"/>
              <a:t>Qualité</a:t>
            </a:r>
            <a:r>
              <a:rPr lang="fr-FR" noProof="0" dirty="0"/>
              <a:t> de l'information.</a:t>
            </a:r>
          </a:p>
        </p:txBody>
      </p:sp>
      <p:pic>
        <p:nvPicPr>
          <p:cNvPr id="2050" name="Picture 2">
            <a:extLst>
              <a:ext uri="{FF2B5EF4-FFF2-40B4-BE49-F238E27FC236}">
                <a16:creationId xmlns:a16="http://schemas.microsoft.com/office/drawing/2014/main" id="{837A7B41-FA11-CEB9-5529-95DE23BBBB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59"/>
          <a:stretch>
            <a:fillRect/>
          </a:stretch>
        </p:blipFill>
        <p:spPr bwMode="auto">
          <a:xfrm>
            <a:off x="75304" y="3506993"/>
            <a:ext cx="3139329" cy="232311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24EED6A8-2353-5AB0-D41F-DBD2B1CD26B8}"/>
              </a:ext>
            </a:extLst>
          </p:cNvPr>
          <p:cNvPicPr>
            <a:picLocks noChangeAspect="1"/>
          </p:cNvPicPr>
          <p:nvPr/>
        </p:nvPicPr>
        <p:blipFill>
          <a:blip r:embed="rId3"/>
          <a:stretch>
            <a:fillRect/>
          </a:stretch>
        </p:blipFill>
        <p:spPr>
          <a:xfrm>
            <a:off x="5658522" y="3506993"/>
            <a:ext cx="2813125" cy="2254479"/>
          </a:xfrm>
          <a:prstGeom prst="rect">
            <a:avLst/>
          </a:prstGeom>
        </p:spPr>
      </p:pic>
      <p:sp>
        <p:nvSpPr>
          <p:cNvPr id="6" name="Flèche : droite 5">
            <a:extLst>
              <a:ext uri="{FF2B5EF4-FFF2-40B4-BE49-F238E27FC236}">
                <a16:creationId xmlns:a16="http://schemas.microsoft.com/office/drawing/2014/main" id="{B99D02B3-3FF3-D09E-50E1-F294214ABCCF}"/>
              </a:ext>
            </a:extLst>
          </p:cNvPr>
          <p:cNvSpPr/>
          <p:nvPr/>
        </p:nvSpPr>
        <p:spPr>
          <a:xfrm>
            <a:off x="3549072" y="3874235"/>
            <a:ext cx="1775011" cy="1519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noProof="0" dirty="0"/>
              <a:t>Mise en données</a:t>
            </a:r>
          </a:p>
        </p:txBody>
      </p:sp>
    </p:spTree>
    <p:extLst>
      <p:ext uri="{BB962C8B-B14F-4D97-AF65-F5344CB8AC3E}">
        <p14:creationId xmlns:p14="http://schemas.microsoft.com/office/powerpoint/2010/main" val="409181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88213-1477-B420-D855-4E9E84A5F483}"/>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1577EA9-158B-113B-0B07-5FDC8823E14B}"/>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2.2  Mise en Données (2/4)</a:t>
            </a:r>
          </a:p>
        </p:txBody>
      </p:sp>
      <p:grpSp>
        <p:nvGrpSpPr>
          <p:cNvPr id="3" name="组合 77">
            <a:extLst>
              <a:ext uri="{FF2B5EF4-FFF2-40B4-BE49-F238E27FC236}">
                <a16:creationId xmlns:a16="http://schemas.microsoft.com/office/drawing/2014/main" id="{A2D90B48-EBD8-3500-376E-055A269F53C3}"/>
              </a:ext>
            </a:extLst>
          </p:cNvPr>
          <p:cNvGrpSpPr/>
          <p:nvPr/>
        </p:nvGrpSpPr>
        <p:grpSpPr>
          <a:xfrm>
            <a:off x="1613646" y="2532659"/>
            <a:ext cx="7072441" cy="3455793"/>
            <a:chOff x="1621161" y="1703168"/>
            <a:chExt cx="8763610" cy="4607724"/>
          </a:xfrm>
        </p:grpSpPr>
        <p:grpSp>
          <p:nvGrpSpPr>
            <p:cNvPr id="5" name="组合 3">
              <a:extLst>
                <a:ext uri="{FF2B5EF4-FFF2-40B4-BE49-F238E27FC236}">
                  <a16:creationId xmlns:a16="http://schemas.microsoft.com/office/drawing/2014/main" id="{34DF2717-A419-3284-0D1B-8E26BB81AD2A}"/>
                </a:ext>
              </a:extLst>
            </p:cNvPr>
            <p:cNvGrpSpPr/>
            <p:nvPr/>
          </p:nvGrpSpPr>
          <p:grpSpPr>
            <a:xfrm>
              <a:off x="1621161" y="1703168"/>
              <a:ext cx="2853971" cy="4555048"/>
              <a:chOff x="4669015" y="1115412"/>
              <a:chExt cx="2853970" cy="4555048"/>
            </a:xfrm>
            <a:effectLst>
              <a:outerShdw blurRad="228600" dist="101600" dir="2700000" algn="tl" rotWithShape="0">
                <a:prstClr val="black">
                  <a:alpha val="30000"/>
                </a:prstClr>
              </a:outerShdw>
            </a:effectLst>
          </p:grpSpPr>
          <p:grpSp>
            <p:nvGrpSpPr>
              <p:cNvPr id="27" name="组合 6">
                <a:extLst>
                  <a:ext uri="{FF2B5EF4-FFF2-40B4-BE49-F238E27FC236}">
                    <a16:creationId xmlns:a16="http://schemas.microsoft.com/office/drawing/2014/main" id="{4BAEB156-0419-5979-1F18-9FBA83B5F198}"/>
                  </a:ext>
                </a:extLst>
              </p:cNvPr>
              <p:cNvGrpSpPr/>
              <p:nvPr/>
            </p:nvGrpSpPr>
            <p:grpSpPr>
              <a:xfrm>
                <a:off x="5431978" y="4511883"/>
                <a:ext cx="1328044" cy="1158577"/>
                <a:chOff x="3667322" y="4667095"/>
                <a:chExt cx="1831730" cy="1597940"/>
              </a:xfrm>
            </p:grpSpPr>
            <p:sp>
              <p:nvSpPr>
                <p:cNvPr id="34" name="圆角矩形 14">
                  <a:extLst>
                    <a:ext uri="{FF2B5EF4-FFF2-40B4-BE49-F238E27FC236}">
                      <a16:creationId xmlns:a16="http://schemas.microsoft.com/office/drawing/2014/main" id="{A86141D1-3A18-B321-0500-011C0A31B552}"/>
                    </a:ext>
                  </a:extLst>
                </p:cNvPr>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任意多边形 15">
                  <a:extLst>
                    <a:ext uri="{FF2B5EF4-FFF2-40B4-BE49-F238E27FC236}">
                      <a16:creationId xmlns:a16="http://schemas.microsoft.com/office/drawing/2014/main" id="{51D26BB5-BC96-D11D-F689-AFD5C0BB6587}"/>
                    </a:ext>
                  </a:extLst>
                </p:cNvPr>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任意多边形 16">
                  <a:extLst>
                    <a:ext uri="{FF2B5EF4-FFF2-40B4-BE49-F238E27FC236}">
                      <a16:creationId xmlns:a16="http://schemas.microsoft.com/office/drawing/2014/main" id="{1E1FC31F-EEB4-A35C-DC52-EC79FB394CD1}"/>
                    </a:ext>
                  </a:extLst>
                </p:cNvPr>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7" name="圆角矩形 17">
                  <a:extLst>
                    <a:ext uri="{FF2B5EF4-FFF2-40B4-BE49-F238E27FC236}">
                      <a16:creationId xmlns:a16="http://schemas.microsoft.com/office/drawing/2014/main" id="{026D0865-B36F-3B25-A227-D9E942D48066}"/>
                    </a:ext>
                  </a:extLst>
                </p:cNvPr>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圆角矩形 18">
                  <a:extLst>
                    <a:ext uri="{FF2B5EF4-FFF2-40B4-BE49-F238E27FC236}">
                      <a16:creationId xmlns:a16="http://schemas.microsoft.com/office/drawing/2014/main" id="{82786CF1-4A19-03D6-A82C-70BA155ABF06}"/>
                    </a:ext>
                  </a:extLst>
                </p:cNvPr>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圆角矩形 19">
                  <a:extLst>
                    <a:ext uri="{FF2B5EF4-FFF2-40B4-BE49-F238E27FC236}">
                      <a16:creationId xmlns:a16="http://schemas.microsoft.com/office/drawing/2014/main" id="{279C9E0D-B047-921B-A1B5-B49AD01D01B1}"/>
                    </a:ext>
                  </a:extLst>
                </p:cNvPr>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圆角矩形 20">
                  <a:extLst>
                    <a:ext uri="{FF2B5EF4-FFF2-40B4-BE49-F238E27FC236}">
                      <a16:creationId xmlns:a16="http://schemas.microsoft.com/office/drawing/2014/main" id="{AF9C1CEA-0D79-04BF-75C8-B96485A7CD89}"/>
                    </a:ext>
                  </a:extLst>
                </p:cNvPr>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1" name="圆角矩形 22">
                  <a:extLst>
                    <a:ext uri="{FF2B5EF4-FFF2-40B4-BE49-F238E27FC236}">
                      <a16:creationId xmlns:a16="http://schemas.microsoft.com/office/drawing/2014/main" id="{E58A141F-88D1-3845-41E0-96AB5236D3E8}"/>
                    </a:ext>
                  </a:extLst>
                </p:cNvPr>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2" name="圆角矩形 23">
                  <a:extLst>
                    <a:ext uri="{FF2B5EF4-FFF2-40B4-BE49-F238E27FC236}">
                      <a16:creationId xmlns:a16="http://schemas.microsoft.com/office/drawing/2014/main" id="{E52C765D-B593-B010-2116-C5F05E5E445F}"/>
                    </a:ext>
                  </a:extLst>
                </p:cNvPr>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3" name="圆角矩形 24">
                  <a:extLst>
                    <a:ext uri="{FF2B5EF4-FFF2-40B4-BE49-F238E27FC236}">
                      <a16:creationId xmlns:a16="http://schemas.microsoft.com/office/drawing/2014/main" id="{C705250B-DC70-F153-0CA1-32D1B6765ECC}"/>
                    </a:ext>
                  </a:extLst>
                </p:cNvPr>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圆角矩形 25">
                  <a:extLst>
                    <a:ext uri="{FF2B5EF4-FFF2-40B4-BE49-F238E27FC236}">
                      <a16:creationId xmlns:a16="http://schemas.microsoft.com/office/drawing/2014/main" id="{F05E1778-03AE-3587-DF90-4679468C7C67}"/>
                    </a:ext>
                  </a:extLst>
                </p:cNvPr>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圆角矩形 26">
                  <a:extLst>
                    <a:ext uri="{FF2B5EF4-FFF2-40B4-BE49-F238E27FC236}">
                      <a16:creationId xmlns:a16="http://schemas.microsoft.com/office/drawing/2014/main" id="{F707E7FC-2620-596E-BC9A-21ADCF53D1E6}"/>
                    </a:ext>
                  </a:extLst>
                </p:cNvPr>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6" name="圆角矩形 27">
                  <a:extLst>
                    <a:ext uri="{FF2B5EF4-FFF2-40B4-BE49-F238E27FC236}">
                      <a16:creationId xmlns:a16="http://schemas.microsoft.com/office/drawing/2014/main" id="{C2F134C8-BD71-B7AE-2B85-A4B3D7E5D8E6}"/>
                    </a:ext>
                  </a:extLst>
                </p:cNvPr>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7" name="圆角矩形 28">
                  <a:extLst>
                    <a:ext uri="{FF2B5EF4-FFF2-40B4-BE49-F238E27FC236}">
                      <a16:creationId xmlns:a16="http://schemas.microsoft.com/office/drawing/2014/main" id="{B650C65B-EA64-3BEF-57E5-80F3CB13003A}"/>
                    </a:ext>
                  </a:extLst>
                </p:cNvPr>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8" name="圆角矩形 29">
                  <a:extLst>
                    <a:ext uri="{FF2B5EF4-FFF2-40B4-BE49-F238E27FC236}">
                      <a16:creationId xmlns:a16="http://schemas.microsoft.com/office/drawing/2014/main" id="{391737C0-E6CA-5D39-0432-45BD1E6D8C11}"/>
                    </a:ext>
                  </a:extLst>
                </p:cNvPr>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28" name="任意多边形 41">
                <a:extLst>
                  <a:ext uri="{FF2B5EF4-FFF2-40B4-BE49-F238E27FC236}">
                    <a16:creationId xmlns:a16="http://schemas.microsoft.com/office/drawing/2014/main" id="{2A58B900-146E-2DA0-DB88-42C62C7760E5}"/>
                  </a:ext>
                </a:extLst>
              </p:cNvPr>
              <p:cNvSpPr/>
              <p:nvPr/>
            </p:nvSpPr>
            <p:spPr>
              <a:xfrm>
                <a:off x="4946675" y="3401735"/>
                <a:ext cx="2321662" cy="1117575"/>
              </a:xfrm>
              <a:custGeom>
                <a:avLst/>
                <a:gdLst>
                  <a:gd name="connsiteX0" fmla="*/ 0 w 2321662"/>
                  <a:gd name="connsiteY0" fmla="*/ 0 h 1117574"/>
                  <a:gd name="connsiteX1" fmla="*/ 2321662 w 2321662"/>
                  <a:gd name="connsiteY1" fmla="*/ 0 h 1117574"/>
                  <a:gd name="connsiteX2" fmla="*/ 2269467 w 2321662"/>
                  <a:gd name="connsiteY2" fmla="*/ 85541 h 1117574"/>
                  <a:gd name="connsiteX3" fmla="*/ 1971723 w 2321662"/>
                  <a:gd name="connsiteY3" fmla="*/ 896583 h 1117574"/>
                  <a:gd name="connsiteX4" fmla="*/ 1750732 w 2321662"/>
                  <a:gd name="connsiteY4" fmla="*/ 1117574 h 1117574"/>
                  <a:gd name="connsiteX5" fmla="*/ 576750 w 2321662"/>
                  <a:gd name="connsiteY5" fmla="*/ 1117574 h 1117574"/>
                  <a:gd name="connsiteX6" fmla="*/ 355759 w 2321662"/>
                  <a:gd name="connsiteY6" fmla="*/ 896583 h 1117574"/>
                  <a:gd name="connsiteX7" fmla="*/ 8803 w 2321662"/>
                  <a:gd name="connsiteY7" fmla="*/ 15127 h 111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1662" h="1117574">
                    <a:moveTo>
                      <a:pt x="0" y="0"/>
                    </a:moveTo>
                    <a:lnTo>
                      <a:pt x="2321662" y="0"/>
                    </a:lnTo>
                    <a:lnTo>
                      <a:pt x="2269467" y="85541"/>
                    </a:lnTo>
                    <a:cubicBezTo>
                      <a:pt x="2126405" y="319899"/>
                      <a:pt x="1969430" y="594587"/>
                      <a:pt x="1971723" y="896583"/>
                    </a:cubicBezTo>
                    <a:cubicBezTo>
                      <a:pt x="1971723" y="1018633"/>
                      <a:pt x="1872782" y="1117574"/>
                      <a:pt x="1750732" y="1117574"/>
                    </a:cubicBezTo>
                    <a:lnTo>
                      <a:pt x="576750" y="1117574"/>
                    </a:lnTo>
                    <a:cubicBezTo>
                      <a:pt x="454700" y="1117574"/>
                      <a:pt x="355759" y="1018633"/>
                      <a:pt x="355759" y="896583"/>
                    </a:cubicBezTo>
                    <a:cubicBezTo>
                      <a:pt x="367926" y="552035"/>
                      <a:pt x="174399" y="286286"/>
                      <a:pt x="8803" y="15127"/>
                    </a:cubicBezTo>
                    <a:close/>
                  </a:path>
                </a:pathLst>
              </a:custGeom>
              <a:gradFill>
                <a:gsLst>
                  <a:gs pos="0">
                    <a:srgbClr val="FDFDFD"/>
                  </a:gs>
                  <a:gs pos="100000">
                    <a:srgbClr val="E2E2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200"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9" name="任意多边形 39">
                <a:extLst>
                  <a:ext uri="{FF2B5EF4-FFF2-40B4-BE49-F238E27FC236}">
                    <a16:creationId xmlns:a16="http://schemas.microsoft.com/office/drawing/2014/main" id="{3060F676-9EB3-1204-B10A-14686F7A7001}"/>
                  </a:ext>
                </a:extLst>
              </p:cNvPr>
              <p:cNvSpPr/>
              <p:nvPr/>
            </p:nvSpPr>
            <p:spPr>
              <a:xfrm>
                <a:off x="4703967" y="1128834"/>
                <a:ext cx="2784066" cy="1129416"/>
              </a:xfrm>
              <a:custGeom>
                <a:avLst/>
                <a:gdLst>
                  <a:gd name="connsiteX0" fmla="*/ 1392013 w 2784066"/>
                  <a:gd name="connsiteY0" fmla="*/ 0 h 1129416"/>
                  <a:gd name="connsiteX1" fmla="*/ 1392053 w 2784066"/>
                  <a:gd name="connsiteY1" fmla="*/ 0 h 1129416"/>
                  <a:gd name="connsiteX2" fmla="*/ 1537486 w 2784066"/>
                  <a:gd name="connsiteY2" fmla="*/ 7344 h 1129416"/>
                  <a:gd name="connsiteX3" fmla="*/ 2750677 w 2784066"/>
                  <a:gd name="connsiteY3" fmla="*/ 999561 h 1129416"/>
                  <a:gd name="connsiteX4" fmla="*/ 2784066 w 2784066"/>
                  <a:gd name="connsiteY4" fmla="*/ 1129416 h 1129416"/>
                  <a:gd name="connsiteX5" fmla="*/ 0 w 2784066"/>
                  <a:gd name="connsiteY5" fmla="*/ 1129416 h 1129416"/>
                  <a:gd name="connsiteX6" fmla="*/ 33389 w 2784066"/>
                  <a:gd name="connsiteY6" fmla="*/ 999561 h 1129416"/>
                  <a:gd name="connsiteX7" fmla="*/ 1246580 w 2784066"/>
                  <a:gd name="connsiteY7" fmla="*/ 7344 h 1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066" h="1129416">
                    <a:moveTo>
                      <a:pt x="1392013" y="0"/>
                    </a:moveTo>
                    <a:lnTo>
                      <a:pt x="1392053" y="0"/>
                    </a:lnTo>
                    <a:lnTo>
                      <a:pt x="1537486" y="7344"/>
                    </a:lnTo>
                    <a:cubicBezTo>
                      <a:pt x="2111370" y="65625"/>
                      <a:pt x="2584414" y="465011"/>
                      <a:pt x="2750677" y="999561"/>
                    </a:cubicBezTo>
                    <a:lnTo>
                      <a:pt x="2784066" y="1129416"/>
                    </a:lnTo>
                    <a:lnTo>
                      <a:pt x="0" y="1129416"/>
                    </a:lnTo>
                    <a:lnTo>
                      <a:pt x="33389" y="999561"/>
                    </a:lnTo>
                    <a:cubicBezTo>
                      <a:pt x="199652" y="465011"/>
                      <a:pt x="672696" y="65625"/>
                      <a:pt x="1246580" y="7344"/>
                    </a:cubicBezTo>
                    <a:close/>
                  </a:path>
                </a:pathLst>
              </a:custGeom>
              <a:gradFill flip="none" rotWithShape="1">
                <a:gsLst>
                  <a:gs pos="0">
                    <a:srgbClr val="FDFDFD"/>
                  </a:gs>
                  <a:gs pos="100000">
                    <a:srgbClr val="E2E2E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0" name="任意多边形 40">
                <a:extLst>
                  <a:ext uri="{FF2B5EF4-FFF2-40B4-BE49-F238E27FC236}">
                    <a16:creationId xmlns:a16="http://schemas.microsoft.com/office/drawing/2014/main" id="{7169BBED-6A73-BEC2-1D3B-91F6BE8243A7}"/>
                  </a:ext>
                </a:extLst>
              </p:cNvPr>
              <p:cNvSpPr/>
              <p:nvPr/>
            </p:nvSpPr>
            <p:spPr>
              <a:xfrm>
                <a:off x="4673399" y="2258250"/>
                <a:ext cx="2845202" cy="1129416"/>
              </a:xfrm>
              <a:custGeom>
                <a:avLst/>
                <a:gdLst>
                  <a:gd name="connsiteX0" fmla="*/ 30568 w 2845202"/>
                  <a:gd name="connsiteY0" fmla="*/ 0 h 1129416"/>
                  <a:gd name="connsiteX1" fmla="*/ 2814634 w 2845202"/>
                  <a:gd name="connsiteY1" fmla="*/ 0 h 1129416"/>
                  <a:gd name="connsiteX2" fmla="*/ 2816300 w 2845202"/>
                  <a:gd name="connsiteY2" fmla="*/ 6479 h 1129416"/>
                  <a:gd name="connsiteX3" fmla="*/ 2845202 w 2845202"/>
                  <a:gd name="connsiteY3" fmla="*/ 293182 h 1129416"/>
                  <a:gd name="connsiteX4" fmla="*/ 2733407 w 2845202"/>
                  <a:gd name="connsiteY4" fmla="*/ 846923 h 1129416"/>
                  <a:gd name="connsiteX5" fmla="*/ 2611110 w 2845202"/>
                  <a:gd name="connsiteY5" fmla="*/ 1086729 h 1129416"/>
                  <a:gd name="connsiteX6" fmla="*/ 2585063 w 2845202"/>
                  <a:gd name="connsiteY6" fmla="*/ 1129416 h 1129416"/>
                  <a:gd name="connsiteX7" fmla="*/ 254528 w 2845202"/>
                  <a:gd name="connsiteY7" fmla="*/ 1129416 h 1129416"/>
                  <a:gd name="connsiteX8" fmla="*/ 188274 w 2845202"/>
                  <a:gd name="connsiteY8" fmla="*/ 1015566 h 1129416"/>
                  <a:gd name="connsiteX9" fmla="*/ 120030 w 2845202"/>
                  <a:gd name="connsiteY9" fmla="*/ 875905 h 1129416"/>
                  <a:gd name="connsiteX10" fmla="*/ 124755 w 2845202"/>
                  <a:gd name="connsiteY10" fmla="*/ 873825 h 1129416"/>
                  <a:gd name="connsiteX11" fmla="*/ 111796 w 2845202"/>
                  <a:gd name="connsiteY11" fmla="*/ 846923 h 1129416"/>
                  <a:gd name="connsiteX12" fmla="*/ 0 w 2845202"/>
                  <a:gd name="connsiteY12" fmla="*/ 293182 h 1129416"/>
                  <a:gd name="connsiteX13" fmla="*/ 28902 w 2845202"/>
                  <a:gd name="connsiteY13" fmla="*/ 6479 h 1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202" h="1129416">
                    <a:moveTo>
                      <a:pt x="30568" y="0"/>
                    </a:moveTo>
                    <a:lnTo>
                      <a:pt x="2814634" y="0"/>
                    </a:lnTo>
                    <a:lnTo>
                      <a:pt x="2816300" y="6479"/>
                    </a:lnTo>
                    <a:cubicBezTo>
                      <a:pt x="2835250" y="99087"/>
                      <a:pt x="2845202" y="194972"/>
                      <a:pt x="2845202" y="293182"/>
                    </a:cubicBezTo>
                    <a:cubicBezTo>
                      <a:pt x="2845202" y="489603"/>
                      <a:pt x="2805395" y="676725"/>
                      <a:pt x="2733407" y="846923"/>
                    </a:cubicBezTo>
                    <a:cubicBezTo>
                      <a:pt x="2707798" y="919434"/>
                      <a:pt x="2663338" y="999647"/>
                      <a:pt x="2611110" y="1086729"/>
                    </a:cubicBezTo>
                    <a:lnTo>
                      <a:pt x="2585063" y="1129416"/>
                    </a:lnTo>
                    <a:lnTo>
                      <a:pt x="254528" y="1129416"/>
                    </a:lnTo>
                    <a:lnTo>
                      <a:pt x="188274" y="1015566"/>
                    </a:lnTo>
                    <a:cubicBezTo>
                      <a:pt x="163308" y="969683"/>
                      <a:pt x="140200" y="923259"/>
                      <a:pt x="120030" y="875905"/>
                    </a:cubicBezTo>
                    <a:lnTo>
                      <a:pt x="124755" y="873825"/>
                    </a:lnTo>
                    <a:lnTo>
                      <a:pt x="111796" y="846923"/>
                    </a:lnTo>
                    <a:cubicBezTo>
                      <a:pt x="39808" y="676725"/>
                      <a:pt x="0" y="489603"/>
                      <a:pt x="0" y="293182"/>
                    </a:cubicBezTo>
                    <a:cubicBezTo>
                      <a:pt x="0" y="194972"/>
                      <a:pt x="9952" y="99087"/>
                      <a:pt x="28902" y="6479"/>
                    </a:cubicBezTo>
                    <a:close/>
                  </a:path>
                </a:pathLst>
              </a:custGeom>
              <a:gradFill>
                <a:gsLst>
                  <a:gs pos="100000">
                    <a:schemeClr val="bg1"/>
                  </a:gs>
                  <a:gs pos="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31" name="图片 38">
                <a:extLst>
                  <a:ext uri="{FF2B5EF4-FFF2-40B4-BE49-F238E27FC236}">
                    <a16:creationId xmlns:a16="http://schemas.microsoft.com/office/drawing/2014/main" id="{B62CF113-7EB2-981A-101B-8902CBDE16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5896"/>
              <a:stretch/>
            </p:blipFill>
            <p:spPr>
              <a:xfrm>
                <a:off x="5808404" y="2258250"/>
                <a:ext cx="1710197" cy="180150"/>
              </a:xfrm>
              <a:prstGeom prst="rect">
                <a:avLst/>
              </a:prstGeom>
            </p:spPr>
          </p:pic>
          <p:pic>
            <p:nvPicPr>
              <p:cNvPr id="32" name="图片 39">
                <a:extLst>
                  <a:ext uri="{FF2B5EF4-FFF2-40B4-BE49-F238E27FC236}">
                    <a16:creationId xmlns:a16="http://schemas.microsoft.com/office/drawing/2014/main" id="{9BA549EC-1B2F-063C-99DF-72572B2A9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5896" r="718"/>
              <a:stretch/>
            </p:blipFill>
            <p:spPr>
              <a:xfrm flipH="1">
                <a:off x="4930321" y="3387666"/>
                <a:ext cx="1399580" cy="180150"/>
              </a:xfrm>
              <a:custGeom>
                <a:avLst/>
                <a:gdLst>
                  <a:gd name="connsiteX0" fmla="*/ 1399580 w 1399580"/>
                  <a:gd name="connsiteY0" fmla="*/ 0 h 180150"/>
                  <a:gd name="connsiteX1" fmla="*/ 0 w 1399580"/>
                  <a:gd name="connsiteY1" fmla="*/ 0 h 180150"/>
                  <a:gd name="connsiteX2" fmla="*/ 0 w 1399580"/>
                  <a:gd name="connsiteY2" fmla="*/ 180150 h 180150"/>
                  <a:gd name="connsiteX3" fmla="*/ 1283178 w 1399580"/>
                  <a:gd name="connsiteY3" fmla="*/ 180150 h 180150"/>
                </a:gdLst>
                <a:ahLst/>
                <a:cxnLst>
                  <a:cxn ang="0">
                    <a:pos x="connsiteX0" y="connsiteY0"/>
                  </a:cxn>
                  <a:cxn ang="0">
                    <a:pos x="connsiteX1" y="connsiteY1"/>
                  </a:cxn>
                  <a:cxn ang="0">
                    <a:pos x="connsiteX2" y="connsiteY2"/>
                  </a:cxn>
                  <a:cxn ang="0">
                    <a:pos x="connsiteX3" y="connsiteY3"/>
                  </a:cxn>
                </a:cxnLst>
                <a:rect l="l" t="t" r="r" b="b"/>
                <a:pathLst>
                  <a:path w="1399580" h="180150">
                    <a:moveTo>
                      <a:pt x="1399580" y="0"/>
                    </a:moveTo>
                    <a:lnTo>
                      <a:pt x="0" y="0"/>
                    </a:lnTo>
                    <a:lnTo>
                      <a:pt x="0" y="180150"/>
                    </a:lnTo>
                    <a:lnTo>
                      <a:pt x="1283178" y="180150"/>
                    </a:lnTo>
                    <a:close/>
                  </a:path>
                </a:pathLst>
              </a:custGeom>
            </p:spPr>
          </p:pic>
          <p:sp>
            <p:nvSpPr>
              <p:cNvPr id="33" name="任意多边形 34">
                <a:extLst>
                  <a:ext uri="{FF2B5EF4-FFF2-40B4-BE49-F238E27FC236}">
                    <a16:creationId xmlns:a16="http://schemas.microsoft.com/office/drawing/2014/main" id="{EE8FD6E8-D37E-4302-C3BE-EB0403F602CD}"/>
                  </a:ext>
                </a:extLst>
              </p:cNvPr>
              <p:cNvSpPr/>
              <p:nvPr/>
            </p:nvSpPr>
            <p:spPr>
              <a:xfrm>
                <a:off x="4669015" y="1115412"/>
                <a:ext cx="2853970" cy="3394286"/>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noFill/>
              <a:ln>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9" name="Freeform 51">
              <a:extLst>
                <a:ext uri="{FF2B5EF4-FFF2-40B4-BE49-F238E27FC236}">
                  <a16:creationId xmlns:a16="http://schemas.microsoft.com/office/drawing/2014/main" id="{6FD4F3DE-F082-4044-46C9-00470EA8ED8D}"/>
                </a:ext>
              </a:extLst>
            </p:cNvPr>
            <p:cNvSpPr>
              <a:spLocks noEditPoints="1"/>
            </p:cNvSpPr>
            <p:nvPr/>
          </p:nvSpPr>
          <p:spPr bwMode="auto">
            <a:xfrm>
              <a:off x="2282760" y="2332594"/>
              <a:ext cx="349643" cy="246846"/>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00B0F0"/>
            </a:solidFill>
            <a:ln>
              <a:no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Freeform 104">
              <a:extLst>
                <a:ext uri="{FF2B5EF4-FFF2-40B4-BE49-F238E27FC236}">
                  <a16:creationId xmlns:a16="http://schemas.microsoft.com/office/drawing/2014/main" id="{9AB2B8AD-F50B-36B4-6297-09E65D05924B}"/>
                </a:ext>
              </a:extLst>
            </p:cNvPr>
            <p:cNvSpPr>
              <a:spLocks noEditPoints="1"/>
            </p:cNvSpPr>
            <p:nvPr/>
          </p:nvSpPr>
          <p:spPr bwMode="auto">
            <a:xfrm>
              <a:off x="2326839" y="3267151"/>
              <a:ext cx="261485" cy="3160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Freeform 283">
              <a:extLst>
                <a:ext uri="{FF2B5EF4-FFF2-40B4-BE49-F238E27FC236}">
                  <a16:creationId xmlns:a16="http://schemas.microsoft.com/office/drawing/2014/main" id="{ADFCF988-BF82-3574-A721-1A47075B24CC}"/>
                </a:ext>
              </a:extLst>
            </p:cNvPr>
            <p:cNvSpPr>
              <a:spLocks noEditPoints="1"/>
            </p:cNvSpPr>
            <p:nvPr/>
          </p:nvSpPr>
          <p:spPr bwMode="auto">
            <a:xfrm>
              <a:off x="2355833" y="4270942"/>
              <a:ext cx="203496" cy="282206"/>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rgbClr val="0070C0"/>
            </a:solidFill>
            <a:ln>
              <a:solidFill>
                <a:srgbClr val="00B0F0"/>
              </a:solid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2" name="组合 62">
              <a:extLst>
                <a:ext uri="{FF2B5EF4-FFF2-40B4-BE49-F238E27FC236}">
                  <a16:creationId xmlns:a16="http://schemas.microsoft.com/office/drawing/2014/main" id="{45BDE75A-23BE-5605-DF05-389D68F45A38}"/>
                </a:ext>
              </a:extLst>
            </p:cNvPr>
            <p:cNvGrpSpPr/>
            <p:nvPr/>
          </p:nvGrpSpPr>
          <p:grpSpPr>
            <a:xfrm>
              <a:off x="4633438" y="1985475"/>
              <a:ext cx="880246" cy="782355"/>
              <a:chOff x="4370865" y="1915867"/>
              <a:chExt cx="1069608" cy="950658"/>
            </a:xfrm>
          </p:grpSpPr>
          <p:sp>
            <p:nvSpPr>
              <p:cNvPr id="25" name="Freeform 5">
                <a:extLst>
                  <a:ext uri="{FF2B5EF4-FFF2-40B4-BE49-F238E27FC236}">
                    <a16:creationId xmlns:a16="http://schemas.microsoft.com/office/drawing/2014/main" id="{D25986DA-2B34-FD7E-9CF1-826AB76B3DAA}"/>
                  </a:ext>
                </a:extLst>
              </p:cNvPr>
              <p:cNvSpPr/>
              <p:nvPr/>
            </p:nvSpPr>
            <p:spPr bwMode="auto">
              <a:xfrm>
                <a:off x="4370865" y="1915867"/>
                <a:ext cx="1069608"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a:gsLst>
                  <a:gs pos="0">
                    <a:srgbClr val="019BE5"/>
                  </a:gs>
                  <a:gs pos="100000">
                    <a:srgbClr val="006CBC"/>
                  </a:gs>
                </a:gsLst>
                <a:lin ang="6000000" scaled="0"/>
              </a:gra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fr-FR" sz="1500" b="1" noProof="0"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Freeform 51">
                <a:extLst>
                  <a:ext uri="{FF2B5EF4-FFF2-40B4-BE49-F238E27FC236}">
                    <a16:creationId xmlns:a16="http://schemas.microsoft.com/office/drawing/2014/main" id="{429B0C1D-5352-DD6E-45D4-E0B29C79D78A}"/>
                  </a:ext>
                </a:extLst>
              </p:cNvPr>
              <p:cNvSpPr>
                <a:spLocks noEditPoints="1"/>
              </p:cNvSpPr>
              <p:nvPr/>
            </p:nvSpPr>
            <p:spPr bwMode="auto">
              <a:xfrm>
                <a:off x="4722662" y="2343080"/>
                <a:ext cx="349643" cy="246847"/>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chemeClr val="bg1"/>
              </a:solidFill>
              <a:ln>
                <a:no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3" name="组合 65">
              <a:extLst>
                <a:ext uri="{FF2B5EF4-FFF2-40B4-BE49-F238E27FC236}">
                  <a16:creationId xmlns:a16="http://schemas.microsoft.com/office/drawing/2014/main" id="{BFF91349-3F27-12CD-AEDA-C9863472C806}"/>
                </a:ext>
              </a:extLst>
            </p:cNvPr>
            <p:cNvGrpSpPr/>
            <p:nvPr/>
          </p:nvGrpSpPr>
          <p:grpSpPr>
            <a:xfrm>
              <a:off x="4698737" y="3341141"/>
              <a:ext cx="880246" cy="782355"/>
              <a:chOff x="4450212" y="3242638"/>
              <a:chExt cx="1069608" cy="950658"/>
            </a:xfrm>
          </p:grpSpPr>
          <p:sp>
            <p:nvSpPr>
              <p:cNvPr id="23" name="Freeform 5">
                <a:extLst>
                  <a:ext uri="{FF2B5EF4-FFF2-40B4-BE49-F238E27FC236}">
                    <a16:creationId xmlns:a16="http://schemas.microsoft.com/office/drawing/2014/main" id="{1C5976DE-2296-7288-710D-41FB0E4F3AC5}"/>
                  </a:ext>
                </a:extLst>
              </p:cNvPr>
              <p:cNvSpPr/>
              <p:nvPr/>
            </p:nvSpPr>
            <p:spPr bwMode="auto">
              <a:xfrm>
                <a:off x="4450212" y="3242638"/>
                <a:ext cx="1069608"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2"/>
              </a:soli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fr-FR" sz="1500" b="1" noProof="0" dirty="0">
                  <a:solidFill>
                    <a:srgbClr val="96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Freeform 104">
                <a:extLst>
                  <a:ext uri="{FF2B5EF4-FFF2-40B4-BE49-F238E27FC236}">
                    <a16:creationId xmlns:a16="http://schemas.microsoft.com/office/drawing/2014/main" id="{31F96C65-AF19-0BB6-4A2D-1D5D1A00E1E7}"/>
                  </a:ext>
                </a:extLst>
              </p:cNvPr>
              <p:cNvSpPr>
                <a:spLocks noEditPoints="1"/>
              </p:cNvSpPr>
              <p:nvPr/>
            </p:nvSpPr>
            <p:spPr bwMode="auto">
              <a:xfrm>
                <a:off x="4856763" y="3536807"/>
                <a:ext cx="261485" cy="3160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4" name="组合 68">
              <a:extLst>
                <a:ext uri="{FF2B5EF4-FFF2-40B4-BE49-F238E27FC236}">
                  <a16:creationId xmlns:a16="http://schemas.microsoft.com/office/drawing/2014/main" id="{7A9DF32E-B6B1-72ED-BF0A-D43541BFAD5C}"/>
                </a:ext>
              </a:extLst>
            </p:cNvPr>
            <p:cNvGrpSpPr/>
            <p:nvPr/>
          </p:nvGrpSpPr>
          <p:grpSpPr>
            <a:xfrm>
              <a:off x="4687650" y="4982720"/>
              <a:ext cx="880247" cy="782355"/>
              <a:chOff x="4436738" y="4916830"/>
              <a:chExt cx="1069609" cy="950658"/>
            </a:xfrm>
          </p:grpSpPr>
          <p:sp>
            <p:nvSpPr>
              <p:cNvPr id="21" name="Freeform 5">
                <a:extLst>
                  <a:ext uri="{FF2B5EF4-FFF2-40B4-BE49-F238E27FC236}">
                    <a16:creationId xmlns:a16="http://schemas.microsoft.com/office/drawing/2014/main" id="{B17758C6-259C-B6E1-84F0-CE38012DDEBC}"/>
                  </a:ext>
                </a:extLst>
              </p:cNvPr>
              <p:cNvSpPr/>
              <p:nvPr/>
            </p:nvSpPr>
            <p:spPr bwMode="auto">
              <a:xfrm>
                <a:off x="4436738" y="4916830"/>
                <a:ext cx="1069609"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a:gsLst>
                  <a:gs pos="0">
                    <a:srgbClr val="019BE5"/>
                  </a:gs>
                  <a:gs pos="100000">
                    <a:srgbClr val="006CBC"/>
                  </a:gs>
                </a:gsLst>
                <a:lin ang="6000000" scaled="0"/>
              </a:gra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fr-FR" sz="1500" b="1" noProof="0" dirty="0">
                  <a:solidFill>
                    <a:srgbClr val="4B78C4"/>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Freeform 283">
                <a:extLst>
                  <a:ext uri="{FF2B5EF4-FFF2-40B4-BE49-F238E27FC236}">
                    <a16:creationId xmlns:a16="http://schemas.microsoft.com/office/drawing/2014/main" id="{72017F99-442E-7831-E35C-2CEB84A6D129}"/>
                  </a:ext>
                </a:extLst>
              </p:cNvPr>
              <p:cNvSpPr>
                <a:spLocks noEditPoints="1"/>
              </p:cNvSpPr>
              <p:nvPr/>
            </p:nvSpPr>
            <p:spPr bwMode="auto">
              <a:xfrm>
                <a:off x="4842204" y="5267628"/>
                <a:ext cx="203496" cy="282205"/>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chemeClr val="bg1"/>
              </a:solidFill>
              <a:ln>
                <a:no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5" name="Text Placeholder 32">
              <a:extLst>
                <a:ext uri="{FF2B5EF4-FFF2-40B4-BE49-F238E27FC236}">
                  <a16:creationId xmlns:a16="http://schemas.microsoft.com/office/drawing/2014/main" id="{FD6FAC94-A512-3854-4B5D-CFFE3B70BF40}"/>
                </a:ext>
              </a:extLst>
            </p:cNvPr>
            <p:cNvSpPr txBox="1">
              <a:spLocks/>
            </p:cNvSpPr>
            <p:nvPr/>
          </p:nvSpPr>
          <p:spPr>
            <a:xfrm>
              <a:off x="5803199" y="2177816"/>
              <a:ext cx="4443004" cy="89058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fr-FR" sz="1000" b="1" noProof="0" dirty="0"/>
                <a:t>Utiliser des protocoles et des métadonnées uniformes pour que, par exemple, le rapport de position d'un drone soit immédiatement compris par le système de gestion des feux.</a:t>
              </a:r>
              <a:endParaRPr lang="fr-FR" sz="1000" b="1" noProof="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 Placeholder 33">
              <a:extLst>
                <a:ext uri="{FF2B5EF4-FFF2-40B4-BE49-F238E27FC236}">
                  <a16:creationId xmlns:a16="http://schemas.microsoft.com/office/drawing/2014/main" id="{7CC07F79-F4D6-B78F-55B0-90AD6D04BA8C}"/>
                </a:ext>
              </a:extLst>
            </p:cNvPr>
            <p:cNvSpPr txBox="1">
              <a:spLocks/>
            </p:cNvSpPr>
            <p:nvPr/>
          </p:nvSpPr>
          <p:spPr>
            <a:xfrm>
              <a:off x="5637038" y="1870185"/>
              <a:ext cx="3023103"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fr-FR" sz="1050" b="1" noProof="0" dirty="0">
                  <a:solidFill>
                    <a:schemeClr val="accent4"/>
                  </a:solidFill>
                  <a:latin typeface="思源黑体" panose="020B0500000000000000" pitchFamily="34" charset="-122"/>
                  <a:ea typeface="思源黑体" panose="020B0500000000000000" pitchFamily="34" charset="-122"/>
                  <a:sym typeface="思源黑体" panose="020B0500000000000000" pitchFamily="34" charset="-122"/>
                </a:rPr>
                <a:t>Standardisation des Formats</a:t>
              </a:r>
            </a:p>
          </p:txBody>
        </p:sp>
        <p:sp>
          <p:nvSpPr>
            <p:cNvPr id="17" name="Text Placeholder 32">
              <a:extLst>
                <a:ext uri="{FF2B5EF4-FFF2-40B4-BE49-F238E27FC236}">
                  <a16:creationId xmlns:a16="http://schemas.microsoft.com/office/drawing/2014/main" id="{8B53DA79-F6C2-8BE9-F7FA-A65FAB7E08CC}"/>
                </a:ext>
              </a:extLst>
            </p:cNvPr>
            <p:cNvSpPr txBox="1">
              <a:spLocks/>
            </p:cNvSpPr>
            <p:nvPr/>
          </p:nvSpPr>
          <p:spPr>
            <a:xfrm>
              <a:off x="5767638" y="3676783"/>
              <a:ext cx="4617133" cy="89058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fr-FR" sz="1000" b="1" noProof="0" dirty="0"/>
                <a:t>Corréler automatiquement les informations provenant de sources hétérogènes (radars, vidéos, rapports verbaux) pour créer une donnée unique, vérifiée et contextualisée.</a:t>
              </a:r>
              <a:endParaRPr lang="fr-FR" sz="1000" b="1" noProof="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Text Placeholder 33">
              <a:extLst>
                <a:ext uri="{FF2B5EF4-FFF2-40B4-BE49-F238E27FC236}">
                  <a16:creationId xmlns:a16="http://schemas.microsoft.com/office/drawing/2014/main" id="{5E9129D0-B970-F24C-2011-461B03F11EF4}"/>
                </a:ext>
              </a:extLst>
            </p:cNvPr>
            <p:cNvSpPr txBox="1">
              <a:spLocks/>
            </p:cNvSpPr>
            <p:nvPr/>
          </p:nvSpPr>
          <p:spPr>
            <a:xfrm>
              <a:off x="5614155" y="3337009"/>
              <a:ext cx="2203917"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fr-FR" sz="1200" b="1" noProof="0" dirty="0">
                  <a:solidFill>
                    <a:schemeClr val="accent2"/>
                  </a:solidFill>
                </a:rPr>
                <a:t>Fusion des Données</a:t>
              </a:r>
              <a:endParaRPr lang="fr-FR" sz="1200" b="1" noProof="0" dirty="0">
                <a:solidFill>
                  <a:schemeClr val="accent2"/>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Text Placeholder 32">
              <a:extLst>
                <a:ext uri="{FF2B5EF4-FFF2-40B4-BE49-F238E27FC236}">
                  <a16:creationId xmlns:a16="http://schemas.microsoft.com/office/drawing/2014/main" id="{667788A9-3B20-00CE-8072-E8F3F83FA1EE}"/>
                </a:ext>
              </a:extLst>
            </p:cNvPr>
            <p:cNvSpPr txBox="1">
              <a:spLocks/>
            </p:cNvSpPr>
            <p:nvPr/>
          </p:nvSpPr>
          <p:spPr>
            <a:xfrm>
              <a:off x="5637037" y="5420305"/>
              <a:ext cx="4747733" cy="89058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fr-FR" sz="1000" b="1" noProof="0" dirty="0"/>
                <a:t>La création de la Common </a:t>
              </a:r>
              <a:r>
                <a:rPr lang="fr-FR" sz="1000" b="1" noProof="0" dirty="0" err="1"/>
                <a:t>Operational</a:t>
              </a:r>
              <a:r>
                <a:rPr lang="fr-FR" sz="1000" b="1" noProof="0" dirty="0"/>
                <a:t> Picture (COP) – l'image opérationnelle commune – qui est la vision synthétique et partagée de l'environnement, indispensable à la prise de décision rapide.</a:t>
              </a:r>
              <a:endParaRPr lang="fr-FR" sz="1000" b="1" noProof="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Text Placeholder 33">
              <a:extLst>
                <a:ext uri="{FF2B5EF4-FFF2-40B4-BE49-F238E27FC236}">
                  <a16:creationId xmlns:a16="http://schemas.microsoft.com/office/drawing/2014/main" id="{7AA749A3-A679-FB65-E106-83E2E7027950}"/>
                </a:ext>
              </a:extLst>
            </p:cNvPr>
            <p:cNvSpPr txBox="1">
              <a:spLocks/>
            </p:cNvSpPr>
            <p:nvPr/>
          </p:nvSpPr>
          <p:spPr>
            <a:xfrm>
              <a:off x="5637038" y="4949368"/>
              <a:ext cx="2203917" cy="28725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fr-FR" sz="1400" b="1" noProof="0" dirty="0">
                  <a:solidFill>
                    <a:srgbClr val="00B0F0"/>
                  </a:solidFill>
                </a:rPr>
                <a:t>Résultat</a:t>
              </a:r>
              <a:endParaRPr lang="fr-FR" sz="1400" b="1" noProof="0" dirty="0">
                <a:solidFill>
                  <a:srgbClr val="00B0F0"/>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9" name="Rectangle : coins arrondis 48">
            <a:extLst>
              <a:ext uri="{FF2B5EF4-FFF2-40B4-BE49-F238E27FC236}">
                <a16:creationId xmlns:a16="http://schemas.microsoft.com/office/drawing/2014/main" id="{EEFBE63B-66BF-F98A-A220-8EBAD03529A8}"/>
              </a:ext>
            </a:extLst>
          </p:cNvPr>
          <p:cNvSpPr/>
          <p:nvPr/>
        </p:nvSpPr>
        <p:spPr>
          <a:xfrm rot="16200000">
            <a:off x="-807935" y="3788222"/>
            <a:ext cx="3356386" cy="82468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FR" sz="2800" b="1" noProof="0" dirty="0"/>
              <a:t>TECHNIQUES</a:t>
            </a:r>
          </a:p>
        </p:txBody>
      </p:sp>
    </p:spTree>
    <p:extLst>
      <p:ext uri="{BB962C8B-B14F-4D97-AF65-F5344CB8AC3E}">
        <p14:creationId xmlns:p14="http://schemas.microsoft.com/office/powerpoint/2010/main" val="405548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0DDDC-9BC8-3A31-2581-5888A5089B3B}"/>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BEA935A-6E5B-855A-F8B3-4CCE1E4F3AA0}"/>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2.2  Mise en Données (3/4)</a:t>
            </a:r>
          </a:p>
        </p:txBody>
      </p:sp>
      <p:graphicFrame>
        <p:nvGraphicFramePr>
          <p:cNvPr id="4" name="Tableau 3">
            <a:extLst>
              <a:ext uri="{FF2B5EF4-FFF2-40B4-BE49-F238E27FC236}">
                <a16:creationId xmlns:a16="http://schemas.microsoft.com/office/drawing/2014/main" id="{9AA83C1B-34E4-2C08-BD15-74C05D755ACC}"/>
              </a:ext>
            </a:extLst>
          </p:cNvPr>
          <p:cNvGraphicFramePr>
            <a:graphicFrameLocks noGrp="1"/>
          </p:cNvGraphicFramePr>
          <p:nvPr>
            <p:extLst>
              <p:ext uri="{D42A27DB-BD31-4B8C-83A1-F6EECF244321}">
                <p14:modId xmlns:p14="http://schemas.microsoft.com/office/powerpoint/2010/main" val="533616100"/>
              </p:ext>
            </p:extLst>
          </p:nvPr>
        </p:nvGraphicFramePr>
        <p:xfrm>
          <a:off x="954068" y="2140773"/>
          <a:ext cx="7235864" cy="4303308"/>
        </p:xfrm>
        <a:graphic>
          <a:graphicData uri="http://schemas.openxmlformats.org/drawingml/2006/table">
            <a:tbl>
              <a:tblPr firstRow="1" firstCol="1" bandRow="1">
                <a:tableStyleId>{8799B23B-EC83-4686-B30A-512413B5E67A}</a:tableStyleId>
              </a:tblPr>
              <a:tblGrid>
                <a:gridCol w="2757320">
                  <a:extLst>
                    <a:ext uri="{9D8B030D-6E8A-4147-A177-3AD203B41FA5}">
                      <a16:colId xmlns:a16="http://schemas.microsoft.com/office/drawing/2014/main" val="1286617174"/>
                    </a:ext>
                  </a:extLst>
                </a:gridCol>
                <a:gridCol w="4478544">
                  <a:extLst>
                    <a:ext uri="{9D8B030D-6E8A-4147-A177-3AD203B41FA5}">
                      <a16:colId xmlns:a16="http://schemas.microsoft.com/office/drawing/2014/main" val="2585414815"/>
                    </a:ext>
                  </a:extLst>
                </a:gridCol>
              </a:tblGrid>
              <a:tr h="258853">
                <a:tc>
                  <a:txBody>
                    <a:bodyPr/>
                    <a:lstStyle/>
                    <a:p>
                      <a:pPr algn="ctr">
                        <a:lnSpc>
                          <a:spcPct val="115000"/>
                        </a:lnSpc>
                        <a:spcAft>
                          <a:spcPts val="1000"/>
                        </a:spcAft>
                        <a:buNone/>
                      </a:pPr>
                      <a:r>
                        <a:rPr lang="fr-FR" sz="1400" kern="100" noProof="0" dirty="0">
                          <a:effectLst/>
                        </a:rPr>
                        <a:t>Attributs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fr-FR" sz="1400" kern="100" noProof="0" dirty="0">
                          <a:effectLst/>
                        </a:rPr>
                        <a:t>Éléments</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0133526"/>
                  </a:ext>
                </a:extLst>
              </a:tr>
              <a:tr h="710546">
                <a:tc>
                  <a:txBody>
                    <a:bodyPr/>
                    <a:lstStyle/>
                    <a:p>
                      <a:pPr algn="ctr">
                        <a:lnSpc>
                          <a:spcPct val="115000"/>
                        </a:lnSpc>
                        <a:spcAft>
                          <a:spcPts val="1000"/>
                        </a:spcAft>
                        <a:buNone/>
                      </a:pPr>
                      <a:r>
                        <a:rPr lang="fr-FR" sz="1400" kern="100" noProof="0" dirty="0">
                          <a:effectLst/>
                        </a:rPr>
                        <a:t>Système de pensée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fr-FR" sz="1400" kern="100" noProof="0" dirty="0">
                          <a:effectLst/>
                        </a:rPr>
                        <a:t>Modes de pensée, philosophies, théories, modèles,</a:t>
                      </a:r>
                      <a:endParaRPr lang="fr-FR" sz="1600" kern="100" noProof="0" dirty="0">
                        <a:effectLst/>
                      </a:endParaRPr>
                    </a:p>
                    <a:p>
                      <a:pPr algn="ctr">
                        <a:lnSpc>
                          <a:spcPct val="115000"/>
                        </a:lnSpc>
                        <a:spcAft>
                          <a:spcPts val="1000"/>
                        </a:spcAft>
                        <a:buNone/>
                      </a:pPr>
                      <a:r>
                        <a:rPr lang="fr-FR" sz="1400" kern="100" noProof="0" dirty="0">
                          <a:effectLst/>
                        </a:rPr>
                        <a:t>idéologies, rationalités, </a:t>
                      </a:r>
                      <a:r>
                        <a:rPr lang="fr-FR" sz="1400" kern="100" noProof="0" dirty="0" err="1">
                          <a:effectLst/>
                        </a:rPr>
                        <a:t>etc</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3405087"/>
                  </a:ext>
                </a:extLst>
              </a:tr>
              <a:tr h="710546">
                <a:tc>
                  <a:txBody>
                    <a:bodyPr/>
                    <a:lstStyle/>
                    <a:p>
                      <a:pPr algn="ctr">
                        <a:lnSpc>
                          <a:spcPct val="115000"/>
                        </a:lnSpc>
                        <a:spcAft>
                          <a:spcPts val="1000"/>
                        </a:spcAft>
                        <a:buNone/>
                      </a:pPr>
                      <a:r>
                        <a:rPr lang="fr-FR" sz="1400" kern="100" noProof="0" dirty="0">
                          <a:effectLst/>
                        </a:rPr>
                        <a:t>Formes de connaissances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fr-FR" sz="1400" kern="100" noProof="0" dirty="0">
                          <a:effectLst/>
                        </a:rPr>
                        <a:t>Textes de recherche, manuels, magazines, sites web,</a:t>
                      </a:r>
                      <a:endParaRPr lang="fr-FR" sz="1600" kern="100" noProof="0" dirty="0">
                        <a:effectLst/>
                      </a:endParaRPr>
                    </a:p>
                    <a:p>
                      <a:pPr algn="ctr">
                        <a:lnSpc>
                          <a:spcPct val="115000"/>
                        </a:lnSpc>
                        <a:spcAft>
                          <a:spcPts val="1000"/>
                        </a:spcAft>
                        <a:buNone/>
                      </a:pPr>
                      <a:r>
                        <a:rPr lang="fr-FR" sz="1400" kern="100" noProof="0" dirty="0">
                          <a:effectLst/>
                        </a:rPr>
                        <a:t>expérience, bouche à oreille, forums de discussion, etc.</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6165303"/>
                  </a:ext>
                </a:extLst>
              </a:tr>
              <a:tr h="0">
                <a:tc>
                  <a:txBody>
                    <a:bodyPr/>
                    <a:lstStyle/>
                    <a:p>
                      <a:pPr algn="ctr">
                        <a:lnSpc>
                          <a:spcPct val="115000"/>
                        </a:lnSpc>
                        <a:spcAft>
                          <a:spcPts val="1000"/>
                        </a:spcAft>
                        <a:buNone/>
                      </a:pPr>
                      <a:r>
                        <a:rPr lang="fr-FR" sz="1400" kern="100" noProof="0" dirty="0">
                          <a:effectLst/>
                        </a:rPr>
                        <a:t>Finance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fr-FR" sz="1400" kern="100" noProof="0" dirty="0">
                          <a:effectLst/>
                        </a:rPr>
                        <a:t>Modèles d'affaires, investissement, capital-risque,</a:t>
                      </a:r>
                      <a:endParaRPr lang="fr-FR" sz="1600" kern="100" noProof="0" dirty="0">
                        <a:effectLst/>
                      </a:endParaRPr>
                    </a:p>
                    <a:p>
                      <a:pPr algn="ctr">
                        <a:lnSpc>
                          <a:spcPct val="115000"/>
                        </a:lnSpc>
                        <a:spcAft>
                          <a:spcPts val="1000"/>
                        </a:spcAft>
                        <a:buNone/>
                      </a:pPr>
                      <a:r>
                        <a:rPr lang="fr-FR" sz="1400" kern="100" noProof="0" dirty="0">
                          <a:effectLst/>
                        </a:rPr>
                        <a:t>subventions, philanthropie, bénéfices, etc.</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3600241"/>
                  </a:ext>
                </a:extLst>
              </a:tr>
              <a:tr h="858317">
                <a:tc>
                  <a:txBody>
                    <a:bodyPr/>
                    <a:lstStyle/>
                    <a:p>
                      <a:pPr algn="ctr">
                        <a:lnSpc>
                          <a:spcPct val="115000"/>
                        </a:lnSpc>
                        <a:spcAft>
                          <a:spcPts val="1000"/>
                        </a:spcAft>
                        <a:buNone/>
                      </a:pPr>
                      <a:r>
                        <a:rPr lang="fr-FR" sz="1400" kern="100" noProof="0" dirty="0">
                          <a:effectLst/>
                        </a:rPr>
                        <a:t>Economie politique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fr-FR" sz="1400" kern="100" noProof="0" dirty="0">
                          <a:effectLst/>
                        </a:rPr>
                        <a:t>Politique, régimes fiscaux, opinion publique et politique,</a:t>
                      </a:r>
                      <a:endParaRPr lang="fr-FR" sz="1600" kern="100" noProof="0" dirty="0">
                        <a:effectLst/>
                      </a:endParaRPr>
                    </a:p>
                    <a:p>
                      <a:pPr algn="ctr">
                        <a:lnSpc>
                          <a:spcPct val="115000"/>
                        </a:lnSpc>
                        <a:spcAft>
                          <a:spcPts val="1000"/>
                        </a:spcAft>
                        <a:buNone/>
                      </a:pPr>
                      <a:r>
                        <a:rPr lang="fr-FR" sz="1400" kern="100" noProof="0" dirty="0">
                          <a:effectLst/>
                        </a:rPr>
                        <a:t>considérations éthiques, etc.</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55109498"/>
                  </a:ext>
                </a:extLst>
              </a:tr>
              <a:tr h="1126720">
                <a:tc>
                  <a:txBody>
                    <a:bodyPr/>
                    <a:lstStyle/>
                    <a:p>
                      <a:pPr algn="ctr">
                        <a:lnSpc>
                          <a:spcPct val="115000"/>
                        </a:lnSpc>
                        <a:spcAft>
                          <a:spcPts val="1000"/>
                        </a:spcAft>
                        <a:buNone/>
                      </a:pPr>
                      <a:r>
                        <a:rPr lang="fr-FR" sz="1400" kern="100" noProof="0" dirty="0">
                          <a:effectLst/>
                        </a:rPr>
                        <a:t>Gouvernementalités &amp; légalités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buNone/>
                      </a:pPr>
                      <a:r>
                        <a:rPr lang="fr-FR" sz="1400" kern="100" noProof="0" dirty="0">
                          <a:effectLst/>
                        </a:rPr>
                        <a:t>Normes de données, formats de fichiers, exigences du</a:t>
                      </a:r>
                      <a:endParaRPr lang="fr-FR" sz="1600" kern="100" noProof="0" dirty="0">
                        <a:effectLst/>
                      </a:endParaRPr>
                    </a:p>
                    <a:p>
                      <a:pPr algn="ctr">
                        <a:lnSpc>
                          <a:spcPct val="100000"/>
                        </a:lnSpc>
                        <a:spcAft>
                          <a:spcPts val="1000"/>
                        </a:spcAft>
                        <a:buNone/>
                      </a:pPr>
                      <a:r>
                        <a:rPr lang="fr-FR" sz="1400" kern="100" noProof="0" dirty="0">
                          <a:effectLst/>
                        </a:rPr>
                        <a:t>système, protocoles, règlements, lois, licences, régimes de</a:t>
                      </a:r>
                      <a:endParaRPr lang="fr-FR" sz="1600" kern="100" noProof="0" dirty="0">
                        <a:effectLst/>
                      </a:endParaRPr>
                    </a:p>
                    <a:p>
                      <a:pPr algn="ctr">
                        <a:lnSpc>
                          <a:spcPct val="115000"/>
                        </a:lnSpc>
                        <a:spcAft>
                          <a:spcPts val="1000"/>
                        </a:spcAft>
                        <a:buNone/>
                      </a:pPr>
                      <a:r>
                        <a:rPr lang="fr-FR" sz="1400" kern="100" noProof="0" dirty="0">
                          <a:effectLst/>
                        </a:rPr>
                        <a:t>propriété intellectuelle, etc.</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9696731"/>
                  </a:ext>
                </a:extLst>
              </a:tr>
            </a:tbl>
          </a:graphicData>
        </a:graphic>
      </p:graphicFrame>
    </p:spTree>
    <p:extLst>
      <p:ext uri="{BB962C8B-B14F-4D97-AF65-F5344CB8AC3E}">
        <p14:creationId xmlns:p14="http://schemas.microsoft.com/office/powerpoint/2010/main" val="7468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371DA-DBC0-4C85-0CA2-056305783EF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FE942A2-3091-A023-5F6C-2DFD8B15AB9D}"/>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2.2  Mise en Données (4/4)</a:t>
            </a:r>
          </a:p>
        </p:txBody>
      </p:sp>
      <p:graphicFrame>
        <p:nvGraphicFramePr>
          <p:cNvPr id="6" name="Tableau 5">
            <a:extLst>
              <a:ext uri="{FF2B5EF4-FFF2-40B4-BE49-F238E27FC236}">
                <a16:creationId xmlns:a16="http://schemas.microsoft.com/office/drawing/2014/main" id="{58011DCA-893B-6917-3A40-1E148C022133}"/>
              </a:ext>
            </a:extLst>
          </p:cNvPr>
          <p:cNvGraphicFramePr>
            <a:graphicFrameLocks noGrp="1"/>
          </p:cNvGraphicFramePr>
          <p:nvPr>
            <p:extLst>
              <p:ext uri="{D42A27DB-BD31-4B8C-83A1-F6EECF244321}">
                <p14:modId xmlns:p14="http://schemas.microsoft.com/office/powerpoint/2010/main" val="1502652212"/>
              </p:ext>
            </p:extLst>
          </p:nvPr>
        </p:nvGraphicFramePr>
        <p:xfrm>
          <a:off x="397827" y="1971129"/>
          <a:ext cx="8348346" cy="4666338"/>
        </p:xfrm>
        <a:graphic>
          <a:graphicData uri="http://schemas.openxmlformats.org/drawingml/2006/table">
            <a:tbl>
              <a:tblPr firstRow="1" firstCol="1" bandRow="1">
                <a:tableStyleId>{8799B23B-EC83-4686-B30A-512413B5E67A}</a:tableStyleId>
              </a:tblPr>
              <a:tblGrid>
                <a:gridCol w="2603763">
                  <a:extLst>
                    <a:ext uri="{9D8B030D-6E8A-4147-A177-3AD203B41FA5}">
                      <a16:colId xmlns:a16="http://schemas.microsoft.com/office/drawing/2014/main" val="600948079"/>
                    </a:ext>
                  </a:extLst>
                </a:gridCol>
                <a:gridCol w="5744583">
                  <a:extLst>
                    <a:ext uri="{9D8B030D-6E8A-4147-A177-3AD203B41FA5}">
                      <a16:colId xmlns:a16="http://schemas.microsoft.com/office/drawing/2014/main" val="1905341355"/>
                    </a:ext>
                  </a:extLst>
                </a:gridCol>
              </a:tblGrid>
              <a:tr h="828994">
                <a:tc>
                  <a:txBody>
                    <a:bodyPr/>
                    <a:lstStyle/>
                    <a:p>
                      <a:pPr algn="ctr">
                        <a:lnSpc>
                          <a:spcPct val="100000"/>
                        </a:lnSpc>
                        <a:spcAft>
                          <a:spcPts val="1000"/>
                        </a:spcAft>
                        <a:buNone/>
                      </a:pPr>
                      <a:r>
                        <a:rPr lang="fr-FR" sz="1200" kern="100" noProof="0" dirty="0">
                          <a:effectLst/>
                        </a:rPr>
                        <a:t>Matérialités &amp; infrastructures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tc>
                  <a:txBody>
                    <a:bodyPr/>
                    <a:lstStyle/>
                    <a:p>
                      <a:pPr algn="ctr">
                        <a:lnSpc>
                          <a:spcPct val="100000"/>
                        </a:lnSpc>
                        <a:spcAft>
                          <a:spcPts val="1000"/>
                        </a:spcAft>
                        <a:buNone/>
                      </a:pPr>
                      <a:r>
                        <a:rPr lang="fr-FR" sz="1200" kern="100" noProof="0" dirty="0">
                          <a:effectLst/>
                        </a:rPr>
                        <a:t>Papiers / stylos, ordinateurs, appareils numériques,</a:t>
                      </a:r>
                      <a:endParaRPr lang="fr-FR" sz="1600" kern="100" noProof="0" dirty="0">
                        <a:effectLst/>
                      </a:endParaRPr>
                    </a:p>
                    <a:p>
                      <a:pPr algn="ctr">
                        <a:lnSpc>
                          <a:spcPct val="100000"/>
                        </a:lnSpc>
                        <a:spcAft>
                          <a:spcPts val="1000"/>
                        </a:spcAft>
                        <a:buNone/>
                      </a:pPr>
                      <a:r>
                        <a:rPr lang="fr-FR" sz="1200" kern="100" noProof="0" dirty="0">
                          <a:effectLst/>
                        </a:rPr>
                        <a:t>capteurs, scanners, bases de données, réseaux, serveurs,</a:t>
                      </a:r>
                      <a:endParaRPr lang="fr-FR" sz="1600" kern="100" noProof="0" dirty="0">
                        <a:effectLst/>
                      </a:endParaRPr>
                    </a:p>
                    <a:p>
                      <a:pPr algn="ctr">
                        <a:lnSpc>
                          <a:spcPct val="100000"/>
                        </a:lnSpc>
                        <a:spcAft>
                          <a:spcPts val="1000"/>
                        </a:spcAft>
                        <a:buNone/>
                      </a:pPr>
                      <a:r>
                        <a:rPr lang="fr-FR" sz="1200" kern="100" noProof="0" dirty="0">
                          <a:effectLst/>
                        </a:rPr>
                        <a:t>etc.</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extLst>
                  <a:ext uri="{0D108BD9-81ED-4DB2-BD59-A6C34878D82A}">
                    <a16:rowId xmlns:a16="http://schemas.microsoft.com/office/drawing/2014/main" val="2240897554"/>
                  </a:ext>
                </a:extLst>
              </a:tr>
              <a:tr h="513411">
                <a:tc>
                  <a:txBody>
                    <a:bodyPr/>
                    <a:lstStyle/>
                    <a:p>
                      <a:pPr algn="ctr">
                        <a:lnSpc>
                          <a:spcPct val="100000"/>
                        </a:lnSpc>
                        <a:spcAft>
                          <a:spcPts val="1000"/>
                        </a:spcAft>
                        <a:buNone/>
                      </a:pPr>
                      <a:r>
                        <a:rPr lang="fr-FR" sz="1200" kern="100" noProof="0" dirty="0">
                          <a:effectLst/>
                        </a:rPr>
                        <a:t>Pratiques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tc>
                  <a:txBody>
                    <a:bodyPr/>
                    <a:lstStyle/>
                    <a:p>
                      <a:pPr algn="ctr">
                        <a:lnSpc>
                          <a:spcPct val="100000"/>
                        </a:lnSpc>
                        <a:spcAft>
                          <a:spcPts val="1000"/>
                        </a:spcAft>
                        <a:buNone/>
                      </a:pPr>
                      <a:r>
                        <a:rPr lang="fr-FR" sz="1200" kern="100" noProof="0" dirty="0">
                          <a:effectLst/>
                        </a:rPr>
                        <a:t>Techniques, manière de faire, comportements acquis,</a:t>
                      </a:r>
                      <a:endParaRPr lang="fr-FR" sz="1600" kern="100" noProof="0" dirty="0">
                        <a:effectLst/>
                      </a:endParaRPr>
                    </a:p>
                    <a:p>
                      <a:pPr algn="ctr">
                        <a:lnSpc>
                          <a:spcPct val="100000"/>
                        </a:lnSpc>
                        <a:spcAft>
                          <a:spcPts val="1000"/>
                        </a:spcAft>
                        <a:buNone/>
                      </a:pPr>
                      <a:r>
                        <a:rPr lang="fr-FR" sz="1200" kern="100" noProof="0" dirty="0">
                          <a:effectLst/>
                        </a:rPr>
                        <a:t>conventions scientifiques, etc.</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extLst>
                  <a:ext uri="{0D108BD9-81ED-4DB2-BD59-A6C34878D82A}">
                    <a16:rowId xmlns:a16="http://schemas.microsoft.com/office/drawing/2014/main" val="3040877052"/>
                  </a:ext>
                </a:extLst>
              </a:tr>
              <a:tr h="1144577">
                <a:tc>
                  <a:txBody>
                    <a:bodyPr/>
                    <a:lstStyle/>
                    <a:p>
                      <a:pPr algn="ctr">
                        <a:lnSpc>
                          <a:spcPct val="100000"/>
                        </a:lnSpc>
                        <a:spcAft>
                          <a:spcPts val="1000"/>
                        </a:spcAft>
                        <a:buNone/>
                      </a:pPr>
                      <a:r>
                        <a:rPr lang="fr-FR" sz="1200" kern="100" noProof="0" dirty="0">
                          <a:effectLst/>
                        </a:rPr>
                        <a:t>Organisations &amp; institutions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tc>
                  <a:txBody>
                    <a:bodyPr/>
                    <a:lstStyle/>
                    <a:p>
                      <a:pPr algn="ctr">
                        <a:lnSpc>
                          <a:spcPct val="100000"/>
                        </a:lnSpc>
                        <a:spcAft>
                          <a:spcPts val="1000"/>
                        </a:spcAft>
                        <a:buNone/>
                      </a:pPr>
                      <a:r>
                        <a:rPr lang="fr-FR" sz="1200" kern="100" noProof="0" dirty="0">
                          <a:effectLst/>
                        </a:rPr>
                        <a:t>Archives, sociétés, consultants, fabricants, détaillants,</a:t>
                      </a:r>
                      <a:endParaRPr lang="fr-FR" sz="1600" kern="100" noProof="0" dirty="0">
                        <a:effectLst/>
                      </a:endParaRPr>
                    </a:p>
                    <a:p>
                      <a:pPr algn="ctr">
                        <a:lnSpc>
                          <a:spcPct val="100000"/>
                        </a:lnSpc>
                        <a:spcAft>
                          <a:spcPts val="1000"/>
                        </a:spcAft>
                        <a:buNone/>
                      </a:pPr>
                      <a:r>
                        <a:rPr lang="fr-FR" sz="1200" kern="100" noProof="0" dirty="0">
                          <a:effectLst/>
                        </a:rPr>
                        <a:t>agences gouvernementales, universités, conférences, clubs</a:t>
                      </a:r>
                      <a:endParaRPr lang="fr-FR" sz="1600" kern="100" noProof="0" dirty="0">
                        <a:effectLst/>
                      </a:endParaRPr>
                    </a:p>
                    <a:p>
                      <a:pPr algn="ctr">
                        <a:lnSpc>
                          <a:spcPct val="100000"/>
                        </a:lnSpc>
                        <a:spcAft>
                          <a:spcPts val="1000"/>
                        </a:spcAft>
                        <a:buNone/>
                      </a:pPr>
                      <a:r>
                        <a:rPr lang="fr-FR" sz="1200" kern="100" noProof="0" dirty="0">
                          <a:effectLst/>
                        </a:rPr>
                        <a:t>et sociétés, comités et conseils, communautés de pratiques,</a:t>
                      </a:r>
                      <a:endParaRPr lang="fr-FR" sz="1600" kern="100" noProof="0" dirty="0">
                        <a:effectLst/>
                      </a:endParaRPr>
                    </a:p>
                    <a:p>
                      <a:pPr algn="ctr">
                        <a:lnSpc>
                          <a:spcPct val="100000"/>
                        </a:lnSpc>
                        <a:spcAft>
                          <a:spcPts val="1000"/>
                        </a:spcAft>
                        <a:buNone/>
                      </a:pPr>
                      <a:r>
                        <a:rPr lang="fr-FR" sz="1200" kern="100" noProof="0" dirty="0">
                          <a:effectLst/>
                        </a:rPr>
                        <a:t>etc.</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extLst>
                  <a:ext uri="{0D108BD9-81ED-4DB2-BD59-A6C34878D82A}">
                    <a16:rowId xmlns:a16="http://schemas.microsoft.com/office/drawing/2014/main" val="1528086503"/>
                  </a:ext>
                </a:extLst>
              </a:tr>
              <a:tr h="828994">
                <a:tc>
                  <a:txBody>
                    <a:bodyPr/>
                    <a:lstStyle/>
                    <a:p>
                      <a:pPr algn="ctr">
                        <a:lnSpc>
                          <a:spcPct val="100000"/>
                        </a:lnSpc>
                        <a:spcAft>
                          <a:spcPts val="1000"/>
                        </a:spcAft>
                        <a:buNone/>
                      </a:pPr>
                      <a:r>
                        <a:rPr lang="fr-FR" sz="1200" kern="100" noProof="0" dirty="0">
                          <a:effectLst/>
                        </a:rPr>
                        <a:t>Subjectivités &amp; communautés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tc>
                  <a:txBody>
                    <a:bodyPr/>
                    <a:lstStyle/>
                    <a:p>
                      <a:pPr algn="ctr">
                        <a:lnSpc>
                          <a:spcPct val="100000"/>
                        </a:lnSpc>
                        <a:spcAft>
                          <a:spcPts val="1000"/>
                        </a:spcAft>
                        <a:buNone/>
                      </a:pPr>
                      <a:r>
                        <a:rPr lang="fr-FR" sz="1200" kern="100" noProof="0" dirty="0">
                          <a:effectLst/>
                        </a:rPr>
                        <a:t>Des producteurs de données, des conservateurs, des</a:t>
                      </a:r>
                      <a:endParaRPr lang="fr-FR" sz="1600" kern="100" noProof="0" dirty="0">
                        <a:effectLst/>
                      </a:endParaRPr>
                    </a:p>
                    <a:p>
                      <a:pPr algn="ctr">
                        <a:lnSpc>
                          <a:spcPct val="100000"/>
                        </a:lnSpc>
                        <a:spcAft>
                          <a:spcPts val="1000"/>
                        </a:spcAft>
                        <a:buNone/>
                      </a:pPr>
                      <a:r>
                        <a:rPr lang="fr-FR" sz="1200" kern="100" noProof="0" dirty="0">
                          <a:effectLst/>
                        </a:rPr>
                        <a:t>gestionnaires, des analystes, des scientifiques, des</a:t>
                      </a:r>
                      <a:endParaRPr lang="fr-FR" sz="1600" kern="100" noProof="0" dirty="0">
                        <a:effectLst/>
                      </a:endParaRPr>
                    </a:p>
                    <a:p>
                      <a:pPr algn="ctr">
                        <a:lnSpc>
                          <a:spcPct val="100000"/>
                        </a:lnSpc>
                        <a:spcAft>
                          <a:spcPts val="1000"/>
                        </a:spcAft>
                        <a:buNone/>
                      </a:pPr>
                      <a:r>
                        <a:rPr lang="fr-FR" sz="1200" kern="100" noProof="0" dirty="0">
                          <a:effectLst/>
                        </a:rPr>
                        <a:t>politiciens, des utilisateurs, des scientifiques, etc.</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extLst>
                  <a:ext uri="{0D108BD9-81ED-4DB2-BD59-A6C34878D82A}">
                    <a16:rowId xmlns:a16="http://schemas.microsoft.com/office/drawing/2014/main" val="2592315827"/>
                  </a:ext>
                </a:extLst>
              </a:tr>
              <a:tr h="521368">
                <a:tc>
                  <a:txBody>
                    <a:bodyPr/>
                    <a:lstStyle/>
                    <a:p>
                      <a:pPr algn="ctr">
                        <a:lnSpc>
                          <a:spcPct val="100000"/>
                        </a:lnSpc>
                        <a:spcAft>
                          <a:spcPts val="1000"/>
                        </a:spcAft>
                        <a:buNone/>
                      </a:pPr>
                      <a:r>
                        <a:rPr lang="fr-FR" sz="1200" kern="100" noProof="0" dirty="0">
                          <a:effectLst/>
                        </a:rPr>
                        <a:t>Lieux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tc>
                  <a:txBody>
                    <a:bodyPr/>
                    <a:lstStyle/>
                    <a:p>
                      <a:pPr algn="ctr">
                        <a:lnSpc>
                          <a:spcPct val="100000"/>
                        </a:lnSpc>
                        <a:spcAft>
                          <a:spcPts val="1000"/>
                        </a:spcAft>
                        <a:buNone/>
                      </a:pPr>
                      <a:r>
                        <a:rPr lang="fr-FR" sz="1200" kern="100" noProof="0" dirty="0" err="1">
                          <a:effectLst/>
                        </a:rPr>
                        <a:t>Labs</a:t>
                      </a:r>
                      <a:r>
                        <a:rPr lang="fr-FR" sz="1200" kern="100" noProof="0" dirty="0">
                          <a:effectLst/>
                        </a:rPr>
                        <a:t>, bureaux, sites de terrain, centres de données, fermes</a:t>
                      </a:r>
                      <a:endParaRPr lang="fr-FR" sz="1600" kern="100" noProof="0" dirty="0">
                        <a:effectLst/>
                      </a:endParaRPr>
                    </a:p>
                    <a:p>
                      <a:pPr algn="ctr">
                        <a:lnSpc>
                          <a:spcPct val="100000"/>
                        </a:lnSpc>
                        <a:spcAft>
                          <a:spcPts val="1000"/>
                        </a:spcAft>
                        <a:buNone/>
                      </a:pPr>
                      <a:r>
                        <a:rPr lang="fr-FR" sz="1200" kern="100" noProof="0" dirty="0">
                          <a:effectLst/>
                        </a:rPr>
                        <a:t>de serveurs, parcs d'affaires, etc., et leurs agglomérations.</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extLst>
                  <a:ext uri="{0D108BD9-81ED-4DB2-BD59-A6C34878D82A}">
                    <a16:rowId xmlns:a16="http://schemas.microsoft.com/office/drawing/2014/main" val="2470955647"/>
                  </a:ext>
                </a:extLst>
              </a:tr>
              <a:tr h="828994">
                <a:tc>
                  <a:txBody>
                    <a:bodyPr/>
                    <a:lstStyle/>
                    <a:p>
                      <a:pPr algn="ctr">
                        <a:lnSpc>
                          <a:spcPct val="100000"/>
                        </a:lnSpc>
                        <a:spcAft>
                          <a:spcPts val="1000"/>
                        </a:spcAft>
                        <a:buNone/>
                      </a:pPr>
                      <a:r>
                        <a:rPr lang="fr-FR" sz="1200" kern="100" noProof="0" dirty="0">
                          <a:effectLst/>
                        </a:rPr>
                        <a:t>Marché </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tc>
                  <a:txBody>
                    <a:bodyPr/>
                    <a:lstStyle/>
                    <a:p>
                      <a:pPr algn="ctr">
                        <a:lnSpc>
                          <a:spcPct val="100000"/>
                        </a:lnSpc>
                        <a:spcAft>
                          <a:spcPts val="1000"/>
                        </a:spcAft>
                        <a:buNone/>
                      </a:pPr>
                      <a:r>
                        <a:rPr lang="fr-FR" sz="1200" kern="100" noProof="0" dirty="0">
                          <a:effectLst/>
                        </a:rPr>
                        <a:t>Pour les données, ses dérivées (e.g. : texte, tableaux,</a:t>
                      </a:r>
                      <a:endParaRPr lang="fr-FR" sz="1600" kern="100" noProof="0" dirty="0">
                        <a:effectLst/>
                      </a:endParaRPr>
                    </a:p>
                    <a:p>
                      <a:pPr algn="ctr">
                        <a:lnSpc>
                          <a:spcPct val="100000"/>
                        </a:lnSpc>
                        <a:spcAft>
                          <a:spcPts val="1000"/>
                        </a:spcAft>
                        <a:buNone/>
                      </a:pPr>
                      <a:r>
                        <a:rPr lang="fr-FR" sz="1200" kern="100" noProof="0" dirty="0">
                          <a:effectLst/>
                        </a:rPr>
                        <a:t>graphiques, cartes), analyses, logiciels analytiques,</a:t>
                      </a:r>
                      <a:endParaRPr lang="fr-FR" sz="1600" kern="100" noProof="0" dirty="0">
                        <a:effectLst/>
                      </a:endParaRPr>
                    </a:p>
                    <a:p>
                      <a:pPr algn="ctr">
                        <a:lnSpc>
                          <a:spcPct val="100000"/>
                        </a:lnSpc>
                        <a:spcAft>
                          <a:spcPts val="1000"/>
                        </a:spcAft>
                        <a:buNone/>
                      </a:pPr>
                      <a:r>
                        <a:rPr lang="fr-FR" sz="1200" kern="100" noProof="0" dirty="0">
                          <a:effectLst/>
                        </a:rPr>
                        <a:t>interprétations, etc.</a:t>
                      </a:r>
                      <a:endParaRPr lang="fr-FR" sz="1600" kern="100" noProof="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4663" marR="64663" marT="0" marB="0" anchor="ctr"/>
                </a:tc>
                <a:extLst>
                  <a:ext uri="{0D108BD9-81ED-4DB2-BD59-A6C34878D82A}">
                    <a16:rowId xmlns:a16="http://schemas.microsoft.com/office/drawing/2014/main" val="117096704"/>
                  </a:ext>
                </a:extLst>
              </a:tr>
            </a:tbl>
          </a:graphicData>
        </a:graphic>
      </p:graphicFrame>
    </p:spTree>
    <p:extLst>
      <p:ext uri="{BB962C8B-B14F-4D97-AF65-F5344CB8AC3E}">
        <p14:creationId xmlns:p14="http://schemas.microsoft.com/office/powerpoint/2010/main" val="63990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09626-ABF2-41EE-7F3F-A5651DD744D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BF891B89-67BF-A7F3-B585-B76505CA8A40}"/>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2.3 Mise en Réseau (1/2)</a:t>
            </a:r>
          </a:p>
        </p:txBody>
      </p:sp>
      <p:sp>
        <p:nvSpPr>
          <p:cNvPr id="4" name="ZoneTexte 3">
            <a:extLst>
              <a:ext uri="{FF2B5EF4-FFF2-40B4-BE49-F238E27FC236}">
                <a16:creationId xmlns:a16="http://schemas.microsoft.com/office/drawing/2014/main" id="{29E29AA3-9636-AF02-DEEF-F044E70C4F17}"/>
              </a:ext>
            </a:extLst>
          </p:cNvPr>
          <p:cNvSpPr txBox="1"/>
          <p:nvPr/>
        </p:nvSpPr>
        <p:spPr>
          <a:xfrm>
            <a:off x="193639" y="1970913"/>
            <a:ext cx="8563086" cy="4524315"/>
          </a:xfrm>
          <a:prstGeom prst="rect">
            <a:avLst/>
          </a:prstGeom>
          <a:noFill/>
        </p:spPr>
        <p:txBody>
          <a:bodyPr wrap="square">
            <a:spAutoFit/>
          </a:bodyPr>
          <a:lstStyle/>
          <a:p>
            <a:pPr marL="285750" indent="-285750" algn="just">
              <a:buFont typeface="Wingdings" panose="05000000000000000000" pitchFamily="2" charset="2"/>
              <a:buChar char="q"/>
            </a:pPr>
            <a:r>
              <a:rPr lang="fr-FR" sz="2400" noProof="0" dirty="0"/>
              <a:t>L'infrastructure technique (le C3 du C5ISR) qui assure le transport sécurisé et résilient des données numérisées entre tous les acteurs, sans erreur ni latence excessive.</a:t>
            </a:r>
          </a:p>
          <a:p>
            <a:pPr marL="285750" indent="-285750" algn="just">
              <a:buFont typeface="Wingdings" panose="05000000000000000000" pitchFamily="2" charset="2"/>
              <a:buChar char="q"/>
            </a:pPr>
            <a:endParaRPr lang="fr-FR" sz="2400" noProof="0" dirty="0"/>
          </a:p>
          <a:p>
            <a:pPr marL="285750" indent="-285750" algn="just">
              <a:buFont typeface="Wingdings" panose="05000000000000000000" pitchFamily="2" charset="2"/>
              <a:buChar char="q"/>
            </a:pPr>
            <a:r>
              <a:rPr lang="fr-FR" sz="2400" noProof="0" dirty="0"/>
              <a:t>Fournir une information de haute qualité (</a:t>
            </a:r>
            <a:r>
              <a:rPr lang="fr-FR" sz="2400" b="1" noProof="0" dirty="0"/>
              <a:t>le </a:t>
            </a:r>
            <a:r>
              <a:rPr lang="fr-FR" sz="2400" b="1" i="1" noProof="0" dirty="0"/>
              <a:t>Quoi</a:t>
            </a:r>
            <a:r>
              <a:rPr lang="fr-FR" sz="2400" noProof="0" dirty="0"/>
              <a:t>), </a:t>
            </a:r>
          </a:p>
          <a:p>
            <a:pPr marL="285750" indent="-285750" algn="just">
              <a:buFont typeface="Wingdings" panose="05000000000000000000" pitchFamily="2" charset="2"/>
              <a:buChar char="q"/>
            </a:pPr>
            <a:endParaRPr lang="fr-FR" sz="2400" noProof="0" dirty="0"/>
          </a:p>
          <a:p>
            <a:pPr marL="285750" indent="-285750" algn="just">
              <a:buFont typeface="Wingdings" panose="05000000000000000000" pitchFamily="2" charset="2"/>
              <a:buChar char="q"/>
            </a:pPr>
            <a:r>
              <a:rPr lang="fr-FR" sz="2400" noProof="0" dirty="0"/>
              <a:t>S’assurer que cette information circule efficacement (</a:t>
            </a:r>
            <a:r>
              <a:rPr lang="fr-FR" sz="2400" b="1" noProof="0" dirty="0"/>
              <a:t>le </a:t>
            </a:r>
            <a:r>
              <a:rPr lang="fr-FR" sz="2400" b="1" i="1" noProof="0" dirty="0"/>
              <a:t>Comment</a:t>
            </a:r>
            <a:r>
              <a:rPr lang="fr-FR" sz="2400" noProof="0" dirty="0"/>
              <a:t>),</a:t>
            </a:r>
          </a:p>
          <a:p>
            <a:pPr algn="just"/>
            <a:endParaRPr lang="fr-FR" sz="2400" noProof="0" dirty="0"/>
          </a:p>
          <a:p>
            <a:pPr marL="285750" indent="-285750" algn="just">
              <a:buFont typeface="Wingdings" panose="05000000000000000000" pitchFamily="2" charset="2"/>
              <a:buChar char="q"/>
            </a:pPr>
            <a:r>
              <a:rPr lang="fr-FR" sz="2400" b="1" noProof="0" dirty="0"/>
              <a:t>Rôle :</a:t>
            </a:r>
            <a:r>
              <a:rPr lang="fr-FR" sz="2400" noProof="0" dirty="0"/>
              <a:t> Assurer la </a:t>
            </a:r>
            <a:r>
              <a:rPr lang="fr-FR" sz="2400" b="1" noProof="0" dirty="0"/>
              <a:t>Vitesse</a:t>
            </a:r>
            <a:r>
              <a:rPr lang="fr-FR" sz="2400" noProof="0" dirty="0"/>
              <a:t> et la </a:t>
            </a:r>
            <a:r>
              <a:rPr lang="fr-FR" sz="2400" b="1" noProof="0" dirty="0"/>
              <a:t>Disponibilité</a:t>
            </a:r>
            <a:r>
              <a:rPr lang="fr-FR" sz="2400" noProof="0" dirty="0"/>
              <a:t> de l'information pour la </a:t>
            </a:r>
            <a:r>
              <a:rPr lang="fr-FR" sz="2400" b="1" noProof="0" dirty="0"/>
              <a:t>supériorité décisionnelle</a:t>
            </a:r>
            <a:r>
              <a:rPr lang="fr-FR" sz="2400" noProof="0" dirty="0"/>
              <a:t> (</a:t>
            </a:r>
            <a:r>
              <a:rPr lang="fr-FR" sz="2400" b="1" noProof="0" dirty="0">
                <a:solidFill>
                  <a:srgbClr val="FF0000"/>
                </a:solidFill>
              </a:rPr>
              <a:t>objectif ultime de la NEB</a:t>
            </a:r>
            <a:r>
              <a:rPr lang="fr-FR" sz="2400" noProof="0" dirty="0"/>
              <a:t>)</a:t>
            </a:r>
          </a:p>
          <a:p>
            <a:pPr algn="just"/>
            <a:endParaRPr lang="fr-FR" sz="2400" noProof="0" dirty="0"/>
          </a:p>
        </p:txBody>
      </p:sp>
    </p:spTree>
    <p:extLst>
      <p:ext uri="{BB962C8B-B14F-4D97-AF65-F5344CB8AC3E}">
        <p14:creationId xmlns:p14="http://schemas.microsoft.com/office/powerpoint/2010/main" val="181942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48E72F-956B-2045-E32B-E941D11531C0}"/>
              </a:ext>
            </a:extLst>
          </p:cNvPr>
          <p:cNvSpPr/>
          <p:nvPr/>
        </p:nvSpPr>
        <p:spPr>
          <a:xfrm>
            <a:off x="1187446" y="610176"/>
            <a:ext cx="584270" cy="295656"/>
          </a:xfrm>
          <a:prstGeom prst="rect">
            <a:avLst/>
          </a:prstGeom>
        </p:spPr>
        <p:txBody>
          <a:bodyPr wrap="none" lIns="0" tIns="0" rIns="0" bIns="0">
            <a:noAutofit/>
          </a:bodyPr>
          <a:lstStyle/>
          <a:p>
            <a:pPr indent="0"/>
            <a:r>
              <a:rPr lang="fr-FR" sz="2700" b="1" noProof="0" dirty="0">
                <a:solidFill>
                  <a:srgbClr val="161616"/>
                </a:solidFill>
                <a:latin typeface="Arial"/>
              </a:rPr>
              <a:t>Hello HELIOS !</a:t>
            </a:r>
          </a:p>
        </p:txBody>
      </p:sp>
      <p:sp>
        <p:nvSpPr>
          <p:cNvPr id="6" name="Rectangle 5">
            <a:extLst>
              <a:ext uri="{FF2B5EF4-FFF2-40B4-BE49-F238E27FC236}">
                <a16:creationId xmlns:a16="http://schemas.microsoft.com/office/drawing/2014/main" id="{7CABEA95-F4A0-B2D0-76B3-D43A5CAB77C0}"/>
              </a:ext>
            </a:extLst>
          </p:cNvPr>
          <p:cNvSpPr/>
          <p:nvPr/>
        </p:nvSpPr>
        <p:spPr>
          <a:xfrm>
            <a:off x="260029" y="1557619"/>
            <a:ext cx="7823267" cy="4605437"/>
          </a:xfrm>
          <a:prstGeom prst="rect">
            <a:avLst/>
          </a:prstGeom>
        </p:spPr>
        <p:txBody>
          <a:bodyPr lIns="0" tIns="0" rIns="0" bIns="0">
            <a:noAutofit/>
          </a:bodyPr>
          <a:lstStyle/>
          <a:p>
            <a:pPr marL="342900" indent="-342900" algn="just">
              <a:lnSpc>
                <a:spcPts val="3132"/>
              </a:lnSpc>
              <a:buFontTx/>
              <a:buChar char="-"/>
            </a:pPr>
            <a:r>
              <a:rPr lang="fr-FR" b="1" noProof="0" dirty="0">
                <a:solidFill>
                  <a:srgbClr val="0070C0"/>
                </a:solidFill>
                <a:latin typeface="Arial"/>
              </a:rPr>
              <a:t>Major Armel Serge ZANG EFFAGUE, </a:t>
            </a:r>
          </a:p>
          <a:p>
            <a:pPr algn="just">
              <a:lnSpc>
                <a:spcPts val="3132"/>
              </a:lnSpc>
            </a:pPr>
            <a:r>
              <a:rPr lang="fr-FR" b="1" noProof="0" dirty="0">
                <a:solidFill>
                  <a:srgbClr val="0070C0"/>
                </a:solidFill>
                <a:latin typeface="Arial"/>
              </a:rPr>
              <a:t>    HELIOS PROJECT </a:t>
            </a:r>
            <a:r>
              <a:rPr lang="fr-FR" b="1" noProof="0" dirty="0" err="1">
                <a:solidFill>
                  <a:srgbClr val="0070C0"/>
                </a:solidFill>
                <a:latin typeface="Arial"/>
              </a:rPr>
              <a:t>Deputy</a:t>
            </a:r>
            <a:r>
              <a:rPr lang="fr-FR" b="1" noProof="0" dirty="0">
                <a:solidFill>
                  <a:srgbClr val="0070C0"/>
                </a:solidFill>
                <a:latin typeface="Arial"/>
              </a:rPr>
              <a:t> Manager</a:t>
            </a:r>
          </a:p>
          <a:p>
            <a:pPr marL="342900" indent="-342900" algn="just">
              <a:lnSpc>
                <a:spcPts val="3132"/>
              </a:lnSpc>
              <a:buFontTx/>
              <a:buChar char="-"/>
            </a:pPr>
            <a:r>
              <a:rPr lang="fr-FR" b="1" noProof="0" dirty="0">
                <a:latin typeface="Arial"/>
              </a:rPr>
              <a:t>Senior </a:t>
            </a:r>
            <a:r>
              <a:rPr lang="fr-FR" b="1" noProof="0" dirty="0" err="1">
                <a:latin typeface="Arial"/>
              </a:rPr>
              <a:t>Signals</a:t>
            </a:r>
            <a:r>
              <a:rPr lang="fr-FR" b="1" noProof="0" dirty="0">
                <a:latin typeface="Arial"/>
              </a:rPr>
              <a:t> </a:t>
            </a:r>
            <a:r>
              <a:rPr lang="fr-FR" b="1" noProof="0" dirty="0" err="1">
                <a:latin typeface="Arial"/>
              </a:rPr>
              <a:t>Officer</a:t>
            </a:r>
            <a:r>
              <a:rPr lang="fr-FR" b="1" noProof="0" dirty="0">
                <a:latin typeface="Arial"/>
              </a:rPr>
              <a:t>;</a:t>
            </a:r>
          </a:p>
          <a:p>
            <a:pPr marL="342900" indent="-342900" algn="just">
              <a:lnSpc>
                <a:spcPts val="3132"/>
              </a:lnSpc>
              <a:buFontTx/>
              <a:buChar char="-"/>
            </a:pPr>
            <a:r>
              <a:rPr lang="fr-FR" sz="1600" b="1" noProof="0" dirty="0" err="1">
                <a:latin typeface="Arial"/>
              </a:rPr>
              <a:t>Telecommunications</a:t>
            </a:r>
            <a:r>
              <a:rPr lang="fr-FR" sz="1600" b="1" noProof="0" dirty="0">
                <a:latin typeface="Arial"/>
              </a:rPr>
              <a:t> </a:t>
            </a:r>
            <a:r>
              <a:rPr lang="fr-FR" sz="1600" b="1" noProof="0" dirty="0" err="1">
                <a:latin typeface="Arial"/>
              </a:rPr>
              <a:t>Engineer</a:t>
            </a:r>
            <a:r>
              <a:rPr lang="fr-FR" sz="1600" b="1" noProof="0" dirty="0">
                <a:latin typeface="Arial"/>
              </a:rPr>
              <a:t> (NASE Polytechnique 2009);</a:t>
            </a:r>
          </a:p>
          <a:p>
            <a:pPr indent="0" algn="just">
              <a:lnSpc>
                <a:spcPts val="3132"/>
              </a:lnSpc>
            </a:pPr>
            <a:r>
              <a:rPr lang="fr-FR" sz="1900" noProof="0" dirty="0">
                <a:latin typeface="Arial"/>
              </a:rPr>
              <a:t>-    </a:t>
            </a:r>
            <a:r>
              <a:rPr lang="fr-FR" sz="1900" b="1" noProof="0" dirty="0" err="1">
                <a:solidFill>
                  <a:schemeClr val="accent1"/>
                </a:solidFill>
                <a:latin typeface="Arial"/>
              </a:rPr>
              <a:t>Research</a:t>
            </a:r>
            <a:r>
              <a:rPr lang="fr-FR" sz="1900" b="1" noProof="0" dirty="0">
                <a:solidFill>
                  <a:schemeClr val="accent1"/>
                </a:solidFill>
                <a:latin typeface="Arial"/>
              </a:rPr>
              <a:t> </a:t>
            </a:r>
            <a:r>
              <a:rPr lang="fr-FR" sz="1900" b="1" noProof="0" dirty="0" err="1">
                <a:solidFill>
                  <a:schemeClr val="accent1"/>
                </a:solidFill>
                <a:latin typeface="Arial"/>
              </a:rPr>
              <a:t>Interests</a:t>
            </a:r>
            <a:r>
              <a:rPr lang="fr-FR" sz="1900" b="1" noProof="0" dirty="0">
                <a:solidFill>
                  <a:schemeClr val="accent1"/>
                </a:solidFill>
                <a:latin typeface="Arial"/>
              </a:rPr>
              <a:t>:</a:t>
            </a:r>
          </a:p>
          <a:p>
            <a:pPr marL="520700" indent="0" algn="just">
              <a:spcAft>
                <a:spcPts val="630"/>
              </a:spcAft>
            </a:pPr>
            <a:r>
              <a:rPr lang="fr-FR" sz="1700" noProof="0" dirty="0">
                <a:latin typeface="Arial"/>
              </a:rPr>
              <a:t>•   </a:t>
            </a:r>
            <a:r>
              <a:rPr lang="fr-FR" sz="1700" b="1" noProof="0" dirty="0">
                <a:latin typeface="Arial"/>
              </a:rPr>
              <a:t>Network Security;</a:t>
            </a:r>
          </a:p>
          <a:p>
            <a:pPr marL="806450" indent="-285750" algn="just">
              <a:spcAft>
                <a:spcPts val="630"/>
              </a:spcAft>
              <a:buFont typeface="Arial" panose="020B0604020202020204" pitchFamily="34" charset="0"/>
              <a:buChar char="•"/>
            </a:pPr>
            <a:r>
              <a:rPr lang="fr-FR" sz="1700" b="1" noProof="0" dirty="0">
                <a:latin typeface="Arial"/>
              </a:rPr>
              <a:t>Project Management;</a:t>
            </a:r>
          </a:p>
          <a:p>
            <a:pPr marL="806450" indent="-285750" algn="just">
              <a:spcAft>
                <a:spcPts val="630"/>
              </a:spcAft>
              <a:buFont typeface="Arial" panose="020B0604020202020204" pitchFamily="34" charset="0"/>
              <a:buChar char="•"/>
            </a:pPr>
            <a:r>
              <a:rPr lang="fr-FR" sz="1700" b="1" noProof="0" dirty="0" err="1">
                <a:latin typeface="Arial"/>
              </a:rPr>
              <a:t>Cybersecurity</a:t>
            </a:r>
            <a:r>
              <a:rPr lang="fr-FR" sz="1700" b="1" noProof="0" dirty="0">
                <a:latin typeface="Arial"/>
              </a:rPr>
              <a:t>, Cyber </a:t>
            </a:r>
            <a:r>
              <a:rPr lang="fr-FR" sz="1700" b="1" noProof="0" dirty="0" err="1">
                <a:latin typeface="Arial"/>
              </a:rPr>
              <a:t>Resilience</a:t>
            </a:r>
            <a:r>
              <a:rPr lang="fr-FR" sz="1700" b="1" noProof="0" dirty="0">
                <a:latin typeface="Arial"/>
              </a:rPr>
              <a:t>, </a:t>
            </a:r>
            <a:r>
              <a:rPr lang="fr-FR" sz="1700" b="1" noProof="0" dirty="0" err="1">
                <a:latin typeface="Arial"/>
              </a:rPr>
              <a:t>Cyberdefense</a:t>
            </a:r>
            <a:r>
              <a:rPr lang="fr-FR" sz="1700" b="1" noProof="0" dirty="0">
                <a:latin typeface="Arial"/>
              </a:rPr>
              <a:t>;</a:t>
            </a:r>
          </a:p>
          <a:p>
            <a:pPr marL="806450" indent="-285750" algn="just">
              <a:spcAft>
                <a:spcPts val="1050"/>
              </a:spcAft>
              <a:buFont typeface="Arial" panose="020B0604020202020204" pitchFamily="34" charset="0"/>
              <a:buChar char="•"/>
            </a:pPr>
            <a:r>
              <a:rPr lang="fr-FR" sz="1700" b="1" noProof="0" dirty="0">
                <a:latin typeface="Arial"/>
              </a:rPr>
              <a:t>Leadership;</a:t>
            </a:r>
          </a:p>
          <a:p>
            <a:pPr indent="0" algn="just">
              <a:spcAft>
                <a:spcPts val="1050"/>
              </a:spcAft>
            </a:pPr>
            <a:r>
              <a:rPr lang="fr-FR" sz="1900" b="1" noProof="0" dirty="0">
                <a:latin typeface="Arial"/>
              </a:rPr>
              <a:t>-    Room</a:t>
            </a:r>
            <a:r>
              <a:rPr lang="fr-FR" sz="1900" noProof="0" dirty="0">
                <a:latin typeface="Arial"/>
              </a:rPr>
              <a:t>: </a:t>
            </a:r>
            <a:r>
              <a:rPr lang="fr-FR" sz="1900" noProof="0" dirty="0" err="1">
                <a:latin typeface="Arial"/>
              </a:rPr>
              <a:t>Conference</a:t>
            </a:r>
            <a:r>
              <a:rPr lang="fr-FR" sz="1900" noProof="0" dirty="0">
                <a:latin typeface="Arial"/>
              </a:rPr>
              <a:t> Room - PC HELIOS;</a:t>
            </a:r>
          </a:p>
          <a:p>
            <a:pPr marL="342900" indent="-342900" algn="just">
              <a:spcAft>
                <a:spcPts val="2940"/>
              </a:spcAft>
              <a:buFontTx/>
              <a:buChar char="-"/>
            </a:pPr>
            <a:r>
              <a:rPr lang="fr-FR" sz="1900" b="1" noProof="0" dirty="0" err="1">
                <a:latin typeface="Arial"/>
              </a:rPr>
              <a:t>eMail</a:t>
            </a:r>
            <a:r>
              <a:rPr lang="fr-FR" sz="1900" b="1" noProof="0" dirty="0">
                <a:latin typeface="Arial"/>
              </a:rPr>
              <a:t>: </a:t>
            </a:r>
            <a:r>
              <a:rPr lang="fr-FR" sz="1900" noProof="0" dirty="0">
                <a:latin typeface="Arial"/>
                <a:hlinkClick r:id="rId2"/>
              </a:rPr>
              <a:t>zang.effague@heliosc4i.cm</a:t>
            </a:r>
            <a:r>
              <a:rPr lang="fr-FR" sz="1900" noProof="0" dirty="0">
                <a:latin typeface="Arial"/>
              </a:rPr>
              <a:t>; zang.effague@gmail.com</a:t>
            </a:r>
          </a:p>
        </p:txBody>
      </p:sp>
      <p:sp>
        <p:nvSpPr>
          <p:cNvPr id="8" name="Ellipse 7">
            <a:extLst>
              <a:ext uri="{FF2B5EF4-FFF2-40B4-BE49-F238E27FC236}">
                <a16:creationId xmlns:a16="http://schemas.microsoft.com/office/drawing/2014/main" id="{61D72021-1EEA-6D28-92EF-37E78F24A9E0}"/>
              </a:ext>
            </a:extLst>
          </p:cNvPr>
          <p:cNvSpPr/>
          <p:nvPr/>
        </p:nvSpPr>
        <p:spPr>
          <a:xfrm>
            <a:off x="6851527" y="2427523"/>
            <a:ext cx="2118361" cy="2297296"/>
          </a:xfrm>
          <a:prstGeom prst="ellipse">
            <a:avLst/>
          </a:prstGeom>
          <a:blipFill>
            <a:blip r:embed="rId3"/>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9" name="Image 8">
            <a:extLst>
              <a:ext uri="{FF2B5EF4-FFF2-40B4-BE49-F238E27FC236}">
                <a16:creationId xmlns:a16="http://schemas.microsoft.com/office/drawing/2014/main" id="{813286FB-C6EA-62BF-6050-563F044F6B32}"/>
              </a:ext>
            </a:extLst>
          </p:cNvPr>
          <p:cNvPicPr>
            <a:picLocks noChangeAspect="1"/>
          </p:cNvPicPr>
          <p:nvPr/>
        </p:nvPicPr>
        <p:blipFill>
          <a:blip r:embed="rId4"/>
          <a:stretch>
            <a:fillRect/>
          </a:stretch>
        </p:blipFill>
        <p:spPr>
          <a:xfrm>
            <a:off x="48767" y="1198112"/>
            <a:ext cx="8974462" cy="191111"/>
          </a:xfrm>
          <a:prstGeom prst="rect">
            <a:avLst/>
          </a:prstGeom>
        </p:spPr>
      </p:pic>
    </p:spTree>
    <p:extLst>
      <p:ext uri="{BB962C8B-B14F-4D97-AF65-F5344CB8AC3E}">
        <p14:creationId xmlns:p14="http://schemas.microsoft.com/office/powerpoint/2010/main" val="3797210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DEEA9-EF4E-0BAC-7696-BD8428F1079D}"/>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1A57576-4D32-1AB3-D0FF-597C556A9372}"/>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2.3 Mise en Réseau (2/2)</a:t>
            </a:r>
          </a:p>
        </p:txBody>
      </p:sp>
      <p:grpSp>
        <p:nvGrpSpPr>
          <p:cNvPr id="3" name="组合 77">
            <a:extLst>
              <a:ext uri="{FF2B5EF4-FFF2-40B4-BE49-F238E27FC236}">
                <a16:creationId xmlns:a16="http://schemas.microsoft.com/office/drawing/2014/main" id="{E150CF5A-63FD-BC58-17A6-78F553CBA306}"/>
              </a:ext>
            </a:extLst>
          </p:cNvPr>
          <p:cNvGrpSpPr/>
          <p:nvPr/>
        </p:nvGrpSpPr>
        <p:grpSpPr>
          <a:xfrm>
            <a:off x="1613646" y="2532659"/>
            <a:ext cx="7072440" cy="4143352"/>
            <a:chOff x="1621161" y="1703168"/>
            <a:chExt cx="8763609" cy="5524469"/>
          </a:xfrm>
        </p:grpSpPr>
        <p:grpSp>
          <p:nvGrpSpPr>
            <p:cNvPr id="5" name="组合 3">
              <a:extLst>
                <a:ext uri="{FF2B5EF4-FFF2-40B4-BE49-F238E27FC236}">
                  <a16:creationId xmlns:a16="http://schemas.microsoft.com/office/drawing/2014/main" id="{8173BF37-94D7-9B4D-0C27-345FE461B5E3}"/>
                </a:ext>
              </a:extLst>
            </p:cNvPr>
            <p:cNvGrpSpPr/>
            <p:nvPr/>
          </p:nvGrpSpPr>
          <p:grpSpPr>
            <a:xfrm>
              <a:off x="1621161" y="1703168"/>
              <a:ext cx="2853971" cy="4555048"/>
              <a:chOff x="4669015" y="1115412"/>
              <a:chExt cx="2853970" cy="4555048"/>
            </a:xfrm>
            <a:effectLst>
              <a:outerShdw blurRad="228600" dist="101600" dir="2700000" algn="tl" rotWithShape="0">
                <a:prstClr val="black">
                  <a:alpha val="30000"/>
                </a:prstClr>
              </a:outerShdw>
            </a:effectLst>
          </p:grpSpPr>
          <p:grpSp>
            <p:nvGrpSpPr>
              <p:cNvPr id="24" name="组合 6">
                <a:extLst>
                  <a:ext uri="{FF2B5EF4-FFF2-40B4-BE49-F238E27FC236}">
                    <a16:creationId xmlns:a16="http://schemas.microsoft.com/office/drawing/2014/main" id="{F0C4A94F-8763-C627-8861-E0BCC4E26D45}"/>
                  </a:ext>
                </a:extLst>
              </p:cNvPr>
              <p:cNvGrpSpPr/>
              <p:nvPr/>
            </p:nvGrpSpPr>
            <p:grpSpPr>
              <a:xfrm>
                <a:off x="5431978" y="4511883"/>
                <a:ext cx="1328044" cy="1158577"/>
                <a:chOff x="3667322" y="4667095"/>
                <a:chExt cx="1831730" cy="1597940"/>
              </a:xfrm>
            </p:grpSpPr>
            <p:sp>
              <p:nvSpPr>
                <p:cNvPr id="31" name="圆角矩形 14">
                  <a:extLst>
                    <a:ext uri="{FF2B5EF4-FFF2-40B4-BE49-F238E27FC236}">
                      <a16:creationId xmlns:a16="http://schemas.microsoft.com/office/drawing/2014/main" id="{A575B639-D363-74DD-352F-83ACC3D79828}"/>
                    </a:ext>
                  </a:extLst>
                </p:cNvPr>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2" name="任意多边形 15">
                  <a:extLst>
                    <a:ext uri="{FF2B5EF4-FFF2-40B4-BE49-F238E27FC236}">
                      <a16:creationId xmlns:a16="http://schemas.microsoft.com/office/drawing/2014/main" id="{49E68B60-FD40-7968-6F67-EF7FF95755D9}"/>
                    </a:ext>
                  </a:extLst>
                </p:cNvPr>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任意多边形 16">
                  <a:extLst>
                    <a:ext uri="{FF2B5EF4-FFF2-40B4-BE49-F238E27FC236}">
                      <a16:creationId xmlns:a16="http://schemas.microsoft.com/office/drawing/2014/main" id="{FFA6CFA7-2C00-1422-4836-A865853DDBE2}"/>
                    </a:ext>
                  </a:extLst>
                </p:cNvPr>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4" name="圆角矩形 17">
                  <a:extLst>
                    <a:ext uri="{FF2B5EF4-FFF2-40B4-BE49-F238E27FC236}">
                      <a16:creationId xmlns:a16="http://schemas.microsoft.com/office/drawing/2014/main" id="{0F1CF3FC-D225-5094-20AC-7FE08F76F139}"/>
                    </a:ext>
                  </a:extLst>
                </p:cNvPr>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圆角矩形 18">
                  <a:extLst>
                    <a:ext uri="{FF2B5EF4-FFF2-40B4-BE49-F238E27FC236}">
                      <a16:creationId xmlns:a16="http://schemas.microsoft.com/office/drawing/2014/main" id="{CAA50FF4-CF8E-293A-8F83-908C67E2FB69}"/>
                    </a:ext>
                  </a:extLst>
                </p:cNvPr>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圆角矩形 19">
                  <a:extLst>
                    <a:ext uri="{FF2B5EF4-FFF2-40B4-BE49-F238E27FC236}">
                      <a16:creationId xmlns:a16="http://schemas.microsoft.com/office/drawing/2014/main" id="{010E0D8C-2D32-CBF2-48CC-05091F55F65B}"/>
                    </a:ext>
                  </a:extLst>
                </p:cNvPr>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7" name="圆角矩形 20">
                  <a:extLst>
                    <a:ext uri="{FF2B5EF4-FFF2-40B4-BE49-F238E27FC236}">
                      <a16:creationId xmlns:a16="http://schemas.microsoft.com/office/drawing/2014/main" id="{FDF93BC9-AFF2-D949-5BF0-3D36CB78356E}"/>
                    </a:ext>
                  </a:extLst>
                </p:cNvPr>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圆角矩形 22">
                  <a:extLst>
                    <a:ext uri="{FF2B5EF4-FFF2-40B4-BE49-F238E27FC236}">
                      <a16:creationId xmlns:a16="http://schemas.microsoft.com/office/drawing/2014/main" id="{D7E3F229-7CA1-0599-10D3-2D5A929C7AA1}"/>
                    </a:ext>
                  </a:extLst>
                </p:cNvPr>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9" name="圆角矩形 23">
                  <a:extLst>
                    <a:ext uri="{FF2B5EF4-FFF2-40B4-BE49-F238E27FC236}">
                      <a16:creationId xmlns:a16="http://schemas.microsoft.com/office/drawing/2014/main" id="{B187A085-3817-5F52-CF34-8C23449D86D7}"/>
                    </a:ext>
                  </a:extLst>
                </p:cNvPr>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0" name="圆角矩形 24">
                  <a:extLst>
                    <a:ext uri="{FF2B5EF4-FFF2-40B4-BE49-F238E27FC236}">
                      <a16:creationId xmlns:a16="http://schemas.microsoft.com/office/drawing/2014/main" id="{70352CB1-7C4B-AA9D-B5BC-45D09A352A55}"/>
                    </a:ext>
                  </a:extLst>
                </p:cNvPr>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1" name="圆角矩形 25">
                  <a:extLst>
                    <a:ext uri="{FF2B5EF4-FFF2-40B4-BE49-F238E27FC236}">
                      <a16:creationId xmlns:a16="http://schemas.microsoft.com/office/drawing/2014/main" id="{8E041AEE-FABB-F9DA-D1E7-9043FBD74636}"/>
                    </a:ext>
                  </a:extLst>
                </p:cNvPr>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2" name="圆角矩形 26">
                  <a:extLst>
                    <a:ext uri="{FF2B5EF4-FFF2-40B4-BE49-F238E27FC236}">
                      <a16:creationId xmlns:a16="http://schemas.microsoft.com/office/drawing/2014/main" id="{D279BDFE-9120-7ACA-2C36-8B69906F3033}"/>
                    </a:ext>
                  </a:extLst>
                </p:cNvPr>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3" name="圆角矩形 27">
                  <a:extLst>
                    <a:ext uri="{FF2B5EF4-FFF2-40B4-BE49-F238E27FC236}">
                      <a16:creationId xmlns:a16="http://schemas.microsoft.com/office/drawing/2014/main" id="{86FC4141-BAD2-E03B-BB28-F9B9CFCBA62F}"/>
                    </a:ext>
                  </a:extLst>
                </p:cNvPr>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4" name="圆角矩形 28">
                  <a:extLst>
                    <a:ext uri="{FF2B5EF4-FFF2-40B4-BE49-F238E27FC236}">
                      <a16:creationId xmlns:a16="http://schemas.microsoft.com/office/drawing/2014/main" id="{A0AC6A67-544B-E6E0-F25F-D7C212E8B899}"/>
                    </a:ext>
                  </a:extLst>
                </p:cNvPr>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5" name="圆角矩形 29">
                  <a:extLst>
                    <a:ext uri="{FF2B5EF4-FFF2-40B4-BE49-F238E27FC236}">
                      <a16:creationId xmlns:a16="http://schemas.microsoft.com/office/drawing/2014/main" id="{3189C50D-2313-2A3C-DD82-D34354CD4735}"/>
                    </a:ext>
                  </a:extLst>
                </p:cNvPr>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25" name="任意多边形 41">
                <a:extLst>
                  <a:ext uri="{FF2B5EF4-FFF2-40B4-BE49-F238E27FC236}">
                    <a16:creationId xmlns:a16="http://schemas.microsoft.com/office/drawing/2014/main" id="{4BBF64F6-A076-4807-DF57-0F4DF2B79897}"/>
                  </a:ext>
                </a:extLst>
              </p:cNvPr>
              <p:cNvSpPr/>
              <p:nvPr/>
            </p:nvSpPr>
            <p:spPr>
              <a:xfrm>
                <a:off x="4946675" y="3401735"/>
                <a:ext cx="2321662" cy="1117575"/>
              </a:xfrm>
              <a:custGeom>
                <a:avLst/>
                <a:gdLst>
                  <a:gd name="connsiteX0" fmla="*/ 0 w 2321662"/>
                  <a:gd name="connsiteY0" fmla="*/ 0 h 1117574"/>
                  <a:gd name="connsiteX1" fmla="*/ 2321662 w 2321662"/>
                  <a:gd name="connsiteY1" fmla="*/ 0 h 1117574"/>
                  <a:gd name="connsiteX2" fmla="*/ 2269467 w 2321662"/>
                  <a:gd name="connsiteY2" fmla="*/ 85541 h 1117574"/>
                  <a:gd name="connsiteX3" fmla="*/ 1971723 w 2321662"/>
                  <a:gd name="connsiteY3" fmla="*/ 896583 h 1117574"/>
                  <a:gd name="connsiteX4" fmla="*/ 1750732 w 2321662"/>
                  <a:gd name="connsiteY4" fmla="*/ 1117574 h 1117574"/>
                  <a:gd name="connsiteX5" fmla="*/ 576750 w 2321662"/>
                  <a:gd name="connsiteY5" fmla="*/ 1117574 h 1117574"/>
                  <a:gd name="connsiteX6" fmla="*/ 355759 w 2321662"/>
                  <a:gd name="connsiteY6" fmla="*/ 896583 h 1117574"/>
                  <a:gd name="connsiteX7" fmla="*/ 8803 w 2321662"/>
                  <a:gd name="connsiteY7" fmla="*/ 15127 h 111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1662" h="1117574">
                    <a:moveTo>
                      <a:pt x="0" y="0"/>
                    </a:moveTo>
                    <a:lnTo>
                      <a:pt x="2321662" y="0"/>
                    </a:lnTo>
                    <a:lnTo>
                      <a:pt x="2269467" y="85541"/>
                    </a:lnTo>
                    <a:cubicBezTo>
                      <a:pt x="2126405" y="319899"/>
                      <a:pt x="1969430" y="594587"/>
                      <a:pt x="1971723" y="896583"/>
                    </a:cubicBezTo>
                    <a:cubicBezTo>
                      <a:pt x="1971723" y="1018633"/>
                      <a:pt x="1872782" y="1117574"/>
                      <a:pt x="1750732" y="1117574"/>
                    </a:cubicBezTo>
                    <a:lnTo>
                      <a:pt x="576750" y="1117574"/>
                    </a:lnTo>
                    <a:cubicBezTo>
                      <a:pt x="454700" y="1117574"/>
                      <a:pt x="355759" y="1018633"/>
                      <a:pt x="355759" y="896583"/>
                    </a:cubicBezTo>
                    <a:cubicBezTo>
                      <a:pt x="367926" y="552035"/>
                      <a:pt x="174399" y="286286"/>
                      <a:pt x="8803" y="15127"/>
                    </a:cubicBezTo>
                    <a:close/>
                  </a:path>
                </a:pathLst>
              </a:custGeom>
              <a:gradFill>
                <a:gsLst>
                  <a:gs pos="0">
                    <a:srgbClr val="FDFDFD"/>
                  </a:gs>
                  <a:gs pos="100000">
                    <a:srgbClr val="E2E2E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200"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任意多边形 39">
                <a:extLst>
                  <a:ext uri="{FF2B5EF4-FFF2-40B4-BE49-F238E27FC236}">
                    <a16:creationId xmlns:a16="http://schemas.microsoft.com/office/drawing/2014/main" id="{57ACEDD6-727F-8E89-EB5D-54821FF43E57}"/>
                  </a:ext>
                </a:extLst>
              </p:cNvPr>
              <p:cNvSpPr/>
              <p:nvPr/>
            </p:nvSpPr>
            <p:spPr>
              <a:xfrm>
                <a:off x="4703967" y="1128834"/>
                <a:ext cx="2784066" cy="1129416"/>
              </a:xfrm>
              <a:custGeom>
                <a:avLst/>
                <a:gdLst>
                  <a:gd name="connsiteX0" fmla="*/ 1392013 w 2784066"/>
                  <a:gd name="connsiteY0" fmla="*/ 0 h 1129416"/>
                  <a:gd name="connsiteX1" fmla="*/ 1392053 w 2784066"/>
                  <a:gd name="connsiteY1" fmla="*/ 0 h 1129416"/>
                  <a:gd name="connsiteX2" fmla="*/ 1537486 w 2784066"/>
                  <a:gd name="connsiteY2" fmla="*/ 7344 h 1129416"/>
                  <a:gd name="connsiteX3" fmla="*/ 2750677 w 2784066"/>
                  <a:gd name="connsiteY3" fmla="*/ 999561 h 1129416"/>
                  <a:gd name="connsiteX4" fmla="*/ 2784066 w 2784066"/>
                  <a:gd name="connsiteY4" fmla="*/ 1129416 h 1129416"/>
                  <a:gd name="connsiteX5" fmla="*/ 0 w 2784066"/>
                  <a:gd name="connsiteY5" fmla="*/ 1129416 h 1129416"/>
                  <a:gd name="connsiteX6" fmla="*/ 33389 w 2784066"/>
                  <a:gd name="connsiteY6" fmla="*/ 999561 h 1129416"/>
                  <a:gd name="connsiteX7" fmla="*/ 1246580 w 2784066"/>
                  <a:gd name="connsiteY7" fmla="*/ 7344 h 1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066" h="1129416">
                    <a:moveTo>
                      <a:pt x="1392013" y="0"/>
                    </a:moveTo>
                    <a:lnTo>
                      <a:pt x="1392053" y="0"/>
                    </a:lnTo>
                    <a:lnTo>
                      <a:pt x="1537486" y="7344"/>
                    </a:lnTo>
                    <a:cubicBezTo>
                      <a:pt x="2111370" y="65625"/>
                      <a:pt x="2584414" y="465011"/>
                      <a:pt x="2750677" y="999561"/>
                    </a:cubicBezTo>
                    <a:lnTo>
                      <a:pt x="2784066" y="1129416"/>
                    </a:lnTo>
                    <a:lnTo>
                      <a:pt x="0" y="1129416"/>
                    </a:lnTo>
                    <a:lnTo>
                      <a:pt x="33389" y="999561"/>
                    </a:lnTo>
                    <a:cubicBezTo>
                      <a:pt x="199652" y="465011"/>
                      <a:pt x="672696" y="65625"/>
                      <a:pt x="1246580" y="7344"/>
                    </a:cubicBezTo>
                    <a:close/>
                  </a:path>
                </a:pathLst>
              </a:custGeom>
              <a:gradFill flip="none" rotWithShape="1">
                <a:gsLst>
                  <a:gs pos="0">
                    <a:srgbClr val="FDFDFD"/>
                  </a:gs>
                  <a:gs pos="100000">
                    <a:srgbClr val="E2E2E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7" name="任意多边形 40">
                <a:extLst>
                  <a:ext uri="{FF2B5EF4-FFF2-40B4-BE49-F238E27FC236}">
                    <a16:creationId xmlns:a16="http://schemas.microsoft.com/office/drawing/2014/main" id="{07FA21C0-5A6F-A533-7850-544514670357}"/>
                  </a:ext>
                </a:extLst>
              </p:cNvPr>
              <p:cNvSpPr/>
              <p:nvPr/>
            </p:nvSpPr>
            <p:spPr>
              <a:xfrm>
                <a:off x="4673399" y="2258250"/>
                <a:ext cx="2845202" cy="1129416"/>
              </a:xfrm>
              <a:custGeom>
                <a:avLst/>
                <a:gdLst>
                  <a:gd name="connsiteX0" fmla="*/ 30568 w 2845202"/>
                  <a:gd name="connsiteY0" fmla="*/ 0 h 1129416"/>
                  <a:gd name="connsiteX1" fmla="*/ 2814634 w 2845202"/>
                  <a:gd name="connsiteY1" fmla="*/ 0 h 1129416"/>
                  <a:gd name="connsiteX2" fmla="*/ 2816300 w 2845202"/>
                  <a:gd name="connsiteY2" fmla="*/ 6479 h 1129416"/>
                  <a:gd name="connsiteX3" fmla="*/ 2845202 w 2845202"/>
                  <a:gd name="connsiteY3" fmla="*/ 293182 h 1129416"/>
                  <a:gd name="connsiteX4" fmla="*/ 2733407 w 2845202"/>
                  <a:gd name="connsiteY4" fmla="*/ 846923 h 1129416"/>
                  <a:gd name="connsiteX5" fmla="*/ 2611110 w 2845202"/>
                  <a:gd name="connsiteY5" fmla="*/ 1086729 h 1129416"/>
                  <a:gd name="connsiteX6" fmla="*/ 2585063 w 2845202"/>
                  <a:gd name="connsiteY6" fmla="*/ 1129416 h 1129416"/>
                  <a:gd name="connsiteX7" fmla="*/ 254528 w 2845202"/>
                  <a:gd name="connsiteY7" fmla="*/ 1129416 h 1129416"/>
                  <a:gd name="connsiteX8" fmla="*/ 188274 w 2845202"/>
                  <a:gd name="connsiteY8" fmla="*/ 1015566 h 1129416"/>
                  <a:gd name="connsiteX9" fmla="*/ 120030 w 2845202"/>
                  <a:gd name="connsiteY9" fmla="*/ 875905 h 1129416"/>
                  <a:gd name="connsiteX10" fmla="*/ 124755 w 2845202"/>
                  <a:gd name="connsiteY10" fmla="*/ 873825 h 1129416"/>
                  <a:gd name="connsiteX11" fmla="*/ 111796 w 2845202"/>
                  <a:gd name="connsiteY11" fmla="*/ 846923 h 1129416"/>
                  <a:gd name="connsiteX12" fmla="*/ 0 w 2845202"/>
                  <a:gd name="connsiteY12" fmla="*/ 293182 h 1129416"/>
                  <a:gd name="connsiteX13" fmla="*/ 28902 w 2845202"/>
                  <a:gd name="connsiteY13" fmla="*/ 6479 h 112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202" h="1129416">
                    <a:moveTo>
                      <a:pt x="30568" y="0"/>
                    </a:moveTo>
                    <a:lnTo>
                      <a:pt x="2814634" y="0"/>
                    </a:lnTo>
                    <a:lnTo>
                      <a:pt x="2816300" y="6479"/>
                    </a:lnTo>
                    <a:cubicBezTo>
                      <a:pt x="2835250" y="99087"/>
                      <a:pt x="2845202" y="194972"/>
                      <a:pt x="2845202" y="293182"/>
                    </a:cubicBezTo>
                    <a:cubicBezTo>
                      <a:pt x="2845202" y="489603"/>
                      <a:pt x="2805395" y="676725"/>
                      <a:pt x="2733407" y="846923"/>
                    </a:cubicBezTo>
                    <a:cubicBezTo>
                      <a:pt x="2707798" y="919434"/>
                      <a:pt x="2663338" y="999647"/>
                      <a:pt x="2611110" y="1086729"/>
                    </a:cubicBezTo>
                    <a:lnTo>
                      <a:pt x="2585063" y="1129416"/>
                    </a:lnTo>
                    <a:lnTo>
                      <a:pt x="254528" y="1129416"/>
                    </a:lnTo>
                    <a:lnTo>
                      <a:pt x="188274" y="1015566"/>
                    </a:lnTo>
                    <a:cubicBezTo>
                      <a:pt x="163308" y="969683"/>
                      <a:pt x="140200" y="923259"/>
                      <a:pt x="120030" y="875905"/>
                    </a:cubicBezTo>
                    <a:lnTo>
                      <a:pt x="124755" y="873825"/>
                    </a:lnTo>
                    <a:lnTo>
                      <a:pt x="111796" y="846923"/>
                    </a:lnTo>
                    <a:cubicBezTo>
                      <a:pt x="39808" y="676725"/>
                      <a:pt x="0" y="489603"/>
                      <a:pt x="0" y="293182"/>
                    </a:cubicBezTo>
                    <a:cubicBezTo>
                      <a:pt x="0" y="194972"/>
                      <a:pt x="9952" y="99087"/>
                      <a:pt x="28902" y="6479"/>
                    </a:cubicBezTo>
                    <a:close/>
                  </a:path>
                </a:pathLst>
              </a:custGeom>
              <a:gradFill>
                <a:gsLst>
                  <a:gs pos="100000">
                    <a:schemeClr val="bg1"/>
                  </a:gs>
                  <a:gs pos="0">
                    <a:srgbClr val="EAEAE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pic>
            <p:nvPicPr>
              <p:cNvPr id="28" name="图片 38">
                <a:extLst>
                  <a:ext uri="{FF2B5EF4-FFF2-40B4-BE49-F238E27FC236}">
                    <a16:creationId xmlns:a16="http://schemas.microsoft.com/office/drawing/2014/main" id="{C39316F8-AFE4-9579-C987-C1F9C8B6E5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5896"/>
              <a:stretch/>
            </p:blipFill>
            <p:spPr>
              <a:xfrm>
                <a:off x="5808404" y="2258250"/>
                <a:ext cx="1710197" cy="180150"/>
              </a:xfrm>
              <a:prstGeom prst="rect">
                <a:avLst/>
              </a:prstGeom>
            </p:spPr>
          </p:pic>
          <p:pic>
            <p:nvPicPr>
              <p:cNvPr id="29" name="图片 39">
                <a:extLst>
                  <a:ext uri="{FF2B5EF4-FFF2-40B4-BE49-F238E27FC236}">
                    <a16:creationId xmlns:a16="http://schemas.microsoft.com/office/drawing/2014/main" id="{B656EC88-4974-7A52-6FC7-FCE1F0A04A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5896" r="718"/>
              <a:stretch/>
            </p:blipFill>
            <p:spPr>
              <a:xfrm flipH="1">
                <a:off x="4930321" y="3387666"/>
                <a:ext cx="1399580" cy="180150"/>
              </a:xfrm>
              <a:custGeom>
                <a:avLst/>
                <a:gdLst>
                  <a:gd name="connsiteX0" fmla="*/ 1399580 w 1399580"/>
                  <a:gd name="connsiteY0" fmla="*/ 0 h 180150"/>
                  <a:gd name="connsiteX1" fmla="*/ 0 w 1399580"/>
                  <a:gd name="connsiteY1" fmla="*/ 0 h 180150"/>
                  <a:gd name="connsiteX2" fmla="*/ 0 w 1399580"/>
                  <a:gd name="connsiteY2" fmla="*/ 180150 h 180150"/>
                  <a:gd name="connsiteX3" fmla="*/ 1283178 w 1399580"/>
                  <a:gd name="connsiteY3" fmla="*/ 180150 h 180150"/>
                </a:gdLst>
                <a:ahLst/>
                <a:cxnLst>
                  <a:cxn ang="0">
                    <a:pos x="connsiteX0" y="connsiteY0"/>
                  </a:cxn>
                  <a:cxn ang="0">
                    <a:pos x="connsiteX1" y="connsiteY1"/>
                  </a:cxn>
                  <a:cxn ang="0">
                    <a:pos x="connsiteX2" y="connsiteY2"/>
                  </a:cxn>
                  <a:cxn ang="0">
                    <a:pos x="connsiteX3" y="connsiteY3"/>
                  </a:cxn>
                </a:cxnLst>
                <a:rect l="l" t="t" r="r" b="b"/>
                <a:pathLst>
                  <a:path w="1399580" h="180150">
                    <a:moveTo>
                      <a:pt x="1399580" y="0"/>
                    </a:moveTo>
                    <a:lnTo>
                      <a:pt x="0" y="0"/>
                    </a:lnTo>
                    <a:lnTo>
                      <a:pt x="0" y="180150"/>
                    </a:lnTo>
                    <a:lnTo>
                      <a:pt x="1283178" y="180150"/>
                    </a:lnTo>
                    <a:close/>
                  </a:path>
                </a:pathLst>
              </a:custGeom>
            </p:spPr>
          </p:pic>
          <p:sp>
            <p:nvSpPr>
              <p:cNvPr id="30" name="任意多边形 34">
                <a:extLst>
                  <a:ext uri="{FF2B5EF4-FFF2-40B4-BE49-F238E27FC236}">
                    <a16:creationId xmlns:a16="http://schemas.microsoft.com/office/drawing/2014/main" id="{4ACB2B15-A547-E96C-37A2-E18DEE989CF4}"/>
                  </a:ext>
                </a:extLst>
              </p:cNvPr>
              <p:cNvSpPr/>
              <p:nvPr/>
            </p:nvSpPr>
            <p:spPr>
              <a:xfrm>
                <a:off x="4669015" y="1115412"/>
                <a:ext cx="2853970" cy="3394286"/>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noFill/>
              <a:ln>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noProof="0" dirty="0">
                  <a:solidFill>
                    <a:prstClr val="white"/>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sp>
          <p:nvSpPr>
            <p:cNvPr id="6" name="Freeform 51">
              <a:extLst>
                <a:ext uri="{FF2B5EF4-FFF2-40B4-BE49-F238E27FC236}">
                  <a16:creationId xmlns:a16="http://schemas.microsoft.com/office/drawing/2014/main" id="{6840F83F-DDC7-9078-16F9-B0F732F8CA25}"/>
                </a:ext>
              </a:extLst>
            </p:cNvPr>
            <p:cNvSpPr>
              <a:spLocks noEditPoints="1"/>
            </p:cNvSpPr>
            <p:nvPr/>
          </p:nvSpPr>
          <p:spPr bwMode="auto">
            <a:xfrm>
              <a:off x="2282760" y="2332594"/>
              <a:ext cx="349643" cy="246846"/>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rgbClr val="00B0F0"/>
            </a:solidFill>
            <a:ln>
              <a:no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Freeform 104">
              <a:extLst>
                <a:ext uri="{FF2B5EF4-FFF2-40B4-BE49-F238E27FC236}">
                  <a16:creationId xmlns:a16="http://schemas.microsoft.com/office/drawing/2014/main" id="{F53966A1-2EC4-8E55-1DF3-341E2309F640}"/>
                </a:ext>
              </a:extLst>
            </p:cNvPr>
            <p:cNvSpPr>
              <a:spLocks noEditPoints="1"/>
            </p:cNvSpPr>
            <p:nvPr/>
          </p:nvSpPr>
          <p:spPr bwMode="auto">
            <a:xfrm>
              <a:off x="2326839" y="3267151"/>
              <a:ext cx="261485" cy="3160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Freeform 283">
              <a:extLst>
                <a:ext uri="{FF2B5EF4-FFF2-40B4-BE49-F238E27FC236}">
                  <a16:creationId xmlns:a16="http://schemas.microsoft.com/office/drawing/2014/main" id="{F7561055-42AE-361B-3FB9-DBB0C189B6C7}"/>
                </a:ext>
              </a:extLst>
            </p:cNvPr>
            <p:cNvSpPr>
              <a:spLocks noEditPoints="1"/>
            </p:cNvSpPr>
            <p:nvPr/>
          </p:nvSpPr>
          <p:spPr bwMode="auto">
            <a:xfrm>
              <a:off x="2355833" y="4270942"/>
              <a:ext cx="203496" cy="282206"/>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rgbClr val="0070C0"/>
            </a:solidFill>
            <a:ln>
              <a:solidFill>
                <a:srgbClr val="00B0F0"/>
              </a:solid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9" name="组合 62">
              <a:extLst>
                <a:ext uri="{FF2B5EF4-FFF2-40B4-BE49-F238E27FC236}">
                  <a16:creationId xmlns:a16="http://schemas.microsoft.com/office/drawing/2014/main" id="{C925A5AC-F3F2-6F0F-0A3E-9E9A3C5ADA14}"/>
                </a:ext>
              </a:extLst>
            </p:cNvPr>
            <p:cNvGrpSpPr/>
            <p:nvPr/>
          </p:nvGrpSpPr>
          <p:grpSpPr>
            <a:xfrm>
              <a:off x="4633438" y="1985475"/>
              <a:ext cx="880246" cy="782355"/>
              <a:chOff x="4370865" y="1915867"/>
              <a:chExt cx="1069608" cy="950658"/>
            </a:xfrm>
          </p:grpSpPr>
          <p:sp>
            <p:nvSpPr>
              <p:cNvPr id="22" name="Freeform 5">
                <a:extLst>
                  <a:ext uri="{FF2B5EF4-FFF2-40B4-BE49-F238E27FC236}">
                    <a16:creationId xmlns:a16="http://schemas.microsoft.com/office/drawing/2014/main" id="{8EF784FD-0F87-046E-F37D-3EDFDC997DFB}"/>
                  </a:ext>
                </a:extLst>
              </p:cNvPr>
              <p:cNvSpPr/>
              <p:nvPr/>
            </p:nvSpPr>
            <p:spPr bwMode="auto">
              <a:xfrm>
                <a:off x="4370865" y="1915867"/>
                <a:ext cx="1069608"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soli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fr-FR" sz="1500" b="1" noProof="0"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Freeform 51">
                <a:extLst>
                  <a:ext uri="{FF2B5EF4-FFF2-40B4-BE49-F238E27FC236}">
                    <a16:creationId xmlns:a16="http://schemas.microsoft.com/office/drawing/2014/main" id="{AAB8EE3C-39D2-0CBD-3236-211801B81CBB}"/>
                  </a:ext>
                </a:extLst>
              </p:cNvPr>
              <p:cNvSpPr>
                <a:spLocks noEditPoints="1"/>
              </p:cNvSpPr>
              <p:nvPr/>
            </p:nvSpPr>
            <p:spPr bwMode="auto">
              <a:xfrm>
                <a:off x="4722662" y="2343080"/>
                <a:ext cx="349643" cy="246847"/>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chemeClr val="bg1"/>
              </a:solidFill>
              <a:ln>
                <a:no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0" name="组合 65">
              <a:extLst>
                <a:ext uri="{FF2B5EF4-FFF2-40B4-BE49-F238E27FC236}">
                  <a16:creationId xmlns:a16="http://schemas.microsoft.com/office/drawing/2014/main" id="{BE06C78B-6949-1588-F346-B8441E4AFC0E}"/>
                </a:ext>
              </a:extLst>
            </p:cNvPr>
            <p:cNvGrpSpPr/>
            <p:nvPr/>
          </p:nvGrpSpPr>
          <p:grpSpPr>
            <a:xfrm>
              <a:off x="4698737" y="3341141"/>
              <a:ext cx="880246" cy="782355"/>
              <a:chOff x="4450212" y="3242638"/>
              <a:chExt cx="1069608" cy="950658"/>
            </a:xfrm>
          </p:grpSpPr>
          <p:sp>
            <p:nvSpPr>
              <p:cNvPr id="20" name="Freeform 5">
                <a:extLst>
                  <a:ext uri="{FF2B5EF4-FFF2-40B4-BE49-F238E27FC236}">
                    <a16:creationId xmlns:a16="http://schemas.microsoft.com/office/drawing/2014/main" id="{B6283F08-887D-796B-7389-D0F164284CCC}"/>
                  </a:ext>
                </a:extLst>
              </p:cNvPr>
              <p:cNvSpPr/>
              <p:nvPr/>
            </p:nvSpPr>
            <p:spPr bwMode="auto">
              <a:xfrm>
                <a:off x="4450212" y="3242638"/>
                <a:ext cx="1069608"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2">
                  <a:lumMod val="75000"/>
                </a:schemeClr>
              </a:soli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fr-FR" sz="1500" b="1" noProof="0" dirty="0">
                  <a:solidFill>
                    <a:srgbClr val="96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Freeform 104">
                <a:extLst>
                  <a:ext uri="{FF2B5EF4-FFF2-40B4-BE49-F238E27FC236}">
                    <a16:creationId xmlns:a16="http://schemas.microsoft.com/office/drawing/2014/main" id="{2E217D6A-0442-A384-EA49-3A7908091037}"/>
                  </a:ext>
                </a:extLst>
              </p:cNvPr>
              <p:cNvSpPr>
                <a:spLocks noEditPoints="1"/>
              </p:cNvSpPr>
              <p:nvPr/>
            </p:nvSpPr>
            <p:spPr bwMode="auto">
              <a:xfrm>
                <a:off x="4856763" y="3536807"/>
                <a:ext cx="261485" cy="3160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1" name="组合 68">
              <a:extLst>
                <a:ext uri="{FF2B5EF4-FFF2-40B4-BE49-F238E27FC236}">
                  <a16:creationId xmlns:a16="http://schemas.microsoft.com/office/drawing/2014/main" id="{CD94EB7B-B0E2-7183-3C73-A6BCC60DA2F6}"/>
                </a:ext>
              </a:extLst>
            </p:cNvPr>
            <p:cNvGrpSpPr/>
            <p:nvPr/>
          </p:nvGrpSpPr>
          <p:grpSpPr>
            <a:xfrm>
              <a:off x="4687650" y="4982720"/>
              <a:ext cx="880247" cy="782355"/>
              <a:chOff x="4436738" y="4916830"/>
              <a:chExt cx="1069609" cy="950658"/>
            </a:xfrm>
          </p:grpSpPr>
          <p:sp>
            <p:nvSpPr>
              <p:cNvPr id="18" name="Freeform 5">
                <a:extLst>
                  <a:ext uri="{FF2B5EF4-FFF2-40B4-BE49-F238E27FC236}">
                    <a16:creationId xmlns:a16="http://schemas.microsoft.com/office/drawing/2014/main" id="{F28E94F1-EBE4-A238-9ED2-0726273F67C9}"/>
                  </a:ext>
                </a:extLst>
              </p:cNvPr>
              <p:cNvSpPr/>
              <p:nvPr/>
            </p:nvSpPr>
            <p:spPr bwMode="auto">
              <a:xfrm>
                <a:off x="4436738" y="4916830"/>
                <a:ext cx="1069609" cy="950658"/>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4">
                  <a:lumMod val="75000"/>
                </a:schemeClr>
              </a:solidFill>
              <a:ln w="19050">
                <a:noFill/>
              </a:ln>
              <a:effectLst>
                <a:outerShdw blurRad="419100" dist="381000" dir="2700000" sx="90000" sy="90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gn="ctr"/>
                <a:endParaRPr lang="fr-FR" sz="1500" b="1" noProof="0" dirty="0">
                  <a:solidFill>
                    <a:srgbClr val="4B78C4"/>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Freeform 283">
                <a:extLst>
                  <a:ext uri="{FF2B5EF4-FFF2-40B4-BE49-F238E27FC236}">
                    <a16:creationId xmlns:a16="http://schemas.microsoft.com/office/drawing/2014/main" id="{337D56E4-BB56-F265-4437-3F70CAC68FB8}"/>
                  </a:ext>
                </a:extLst>
              </p:cNvPr>
              <p:cNvSpPr>
                <a:spLocks noEditPoints="1"/>
              </p:cNvSpPr>
              <p:nvPr/>
            </p:nvSpPr>
            <p:spPr bwMode="auto">
              <a:xfrm>
                <a:off x="4842204" y="5267628"/>
                <a:ext cx="203496" cy="282205"/>
              </a:xfrm>
              <a:custGeom>
                <a:avLst/>
                <a:gdLst>
                  <a:gd name="T0" fmla="*/ 6 w 45"/>
                  <a:gd name="T1" fmla="*/ 0 h 62"/>
                  <a:gd name="T2" fmla="*/ 39 w 45"/>
                  <a:gd name="T3" fmla="*/ 0 h 62"/>
                  <a:gd name="T4" fmla="*/ 45 w 45"/>
                  <a:gd name="T5" fmla="*/ 5 h 62"/>
                  <a:gd name="T6" fmla="*/ 45 w 45"/>
                  <a:gd name="T7" fmla="*/ 56 h 62"/>
                  <a:gd name="T8" fmla="*/ 39 w 45"/>
                  <a:gd name="T9" fmla="*/ 62 h 62"/>
                  <a:gd name="T10" fmla="*/ 6 w 45"/>
                  <a:gd name="T11" fmla="*/ 62 h 62"/>
                  <a:gd name="T12" fmla="*/ 0 w 45"/>
                  <a:gd name="T13" fmla="*/ 56 h 62"/>
                  <a:gd name="T14" fmla="*/ 0 w 45"/>
                  <a:gd name="T15" fmla="*/ 5 h 62"/>
                  <a:gd name="T16" fmla="*/ 6 w 45"/>
                  <a:gd name="T17" fmla="*/ 0 h 62"/>
                  <a:gd name="T18" fmla="*/ 20 w 45"/>
                  <a:gd name="T19" fmla="*/ 54 h 62"/>
                  <a:gd name="T20" fmla="*/ 20 w 45"/>
                  <a:gd name="T21" fmla="*/ 59 h 62"/>
                  <a:gd name="T22" fmla="*/ 25 w 45"/>
                  <a:gd name="T23" fmla="*/ 59 h 62"/>
                  <a:gd name="T24" fmla="*/ 25 w 45"/>
                  <a:gd name="T25" fmla="*/ 54 h 62"/>
                  <a:gd name="T26" fmla="*/ 20 w 45"/>
                  <a:gd name="T27" fmla="*/ 54 h 62"/>
                  <a:gd name="T28" fmla="*/ 15 w 45"/>
                  <a:gd name="T29" fmla="*/ 3 h 62"/>
                  <a:gd name="T30" fmla="*/ 15 w 45"/>
                  <a:gd name="T31" fmla="*/ 5 h 62"/>
                  <a:gd name="T32" fmla="*/ 29 w 45"/>
                  <a:gd name="T33" fmla="*/ 5 h 62"/>
                  <a:gd name="T34" fmla="*/ 29 w 45"/>
                  <a:gd name="T35" fmla="*/ 3 h 62"/>
                  <a:gd name="T36" fmla="*/ 15 w 45"/>
                  <a:gd name="T37" fmla="*/ 3 h 62"/>
                  <a:gd name="T38" fmla="*/ 5 w 45"/>
                  <a:gd name="T39" fmla="*/ 8 h 62"/>
                  <a:gd name="T40" fmla="*/ 5 w 45"/>
                  <a:gd name="T41" fmla="*/ 51 h 62"/>
                  <a:gd name="T42" fmla="*/ 40 w 45"/>
                  <a:gd name="T43" fmla="*/ 51 h 62"/>
                  <a:gd name="T44" fmla="*/ 40 w 45"/>
                  <a:gd name="T45" fmla="*/ 8 h 62"/>
                  <a:gd name="T46" fmla="*/ 5 w 45"/>
                  <a:gd name="T47"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62">
                    <a:moveTo>
                      <a:pt x="6" y="0"/>
                    </a:moveTo>
                    <a:cubicBezTo>
                      <a:pt x="39" y="0"/>
                      <a:pt x="39" y="0"/>
                      <a:pt x="39" y="0"/>
                    </a:cubicBezTo>
                    <a:cubicBezTo>
                      <a:pt x="42" y="0"/>
                      <a:pt x="45" y="2"/>
                      <a:pt x="45" y="5"/>
                    </a:cubicBezTo>
                    <a:cubicBezTo>
                      <a:pt x="45" y="56"/>
                      <a:pt x="45" y="56"/>
                      <a:pt x="45" y="56"/>
                    </a:cubicBezTo>
                    <a:cubicBezTo>
                      <a:pt x="45" y="59"/>
                      <a:pt x="42" y="62"/>
                      <a:pt x="39" y="62"/>
                    </a:cubicBezTo>
                    <a:cubicBezTo>
                      <a:pt x="6" y="62"/>
                      <a:pt x="6" y="62"/>
                      <a:pt x="6" y="62"/>
                    </a:cubicBezTo>
                    <a:cubicBezTo>
                      <a:pt x="2" y="62"/>
                      <a:pt x="0" y="59"/>
                      <a:pt x="0" y="56"/>
                    </a:cubicBezTo>
                    <a:cubicBezTo>
                      <a:pt x="0" y="5"/>
                      <a:pt x="0" y="5"/>
                      <a:pt x="0" y="5"/>
                    </a:cubicBezTo>
                    <a:cubicBezTo>
                      <a:pt x="0" y="2"/>
                      <a:pt x="2" y="0"/>
                      <a:pt x="6" y="0"/>
                    </a:cubicBezTo>
                    <a:close/>
                    <a:moveTo>
                      <a:pt x="20" y="54"/>
                    </a:moveTo>
                    <a:cubicBezTo>
                      <a:pt x="20" y="59"/>
                      <a:pt x="20" y="59"/>
                      <a:pt x="20" y="59"/>
                    </a:cubicBezTo>
                    <a:cubicBezTo>
                      <a:pt x="25" y="59"/>
                      <a:pt x="25" y="59"/>
                      <a:pt x="25" y="59"/>
                    </a:cubicBezTo>
                    <a:cubicBezTo>
                      <a:pt x="25" y="54"/>
                      <a:pt x="25" y="54"/>
                      <a:pt x="25" y="54"/>
                    </a:cubicBezTo>
                    <a:cubicBezTo>
                      <a:pt x="20" y="54"/>
                      <a:pt x="20" y="54"/>
                      <a:pt x="20" y="54"/>
                    </a:cubicBezTo>
                    <a:close/>
                    <a:moveTo>
                      <a:pt x="15" y="3"/>
                    </a:moveTo>
                    <a:cubicBezTo>
                      <a:pt x="15" y="5"/>
                      <a:pt x="15" y="5"/>
                      <a:pt x="15" y="5"/>
                    </a:cubicBezTo>
                    <a:cubicBezTo>
                      <a:pt x="29" y="5"/>
                      <a:pt x="29" y="5"/>
                      <a:pt x="29" y="5"/>
                    </a:cubicBezTo>
                    <a:cubicBezTo>
                      <a:pt x="29" y="3"/>
                      <a:pt x="29" y="3"/>
                      <a:pt x="29" y="3"/>
                    </a:cubicBezTo>
                    <a:cubicBezTo>
                      <a:pt x="15" y="3"/>
                      <a:pt x="15" y="3"/>
                      <a:pt x="15" y="3"/>
                    </a:cubicBezTo>
                    <a:close/>
                    <a:moveTo>
                      <a:pt x="5" y="8"/>
                    </a:moveTo>
                    <a:cubicBezTo>
                      <a:pt x="5" y="51"/>
                      <a:pt x="5" y="51"/>
                      <a:pt x="5" y="51"/>
                    </a:cubicBezTo>
                    <a:cubicBezTo>
                      <a:pt x="40" y="51"/>
                      <a:pt x="40" y="51"/>
                      <a:pt x="40" y="51"/>
                    </a:cubicBezTo>
                    <a:cubicBezTo>
                      <a:pt x="40" y="8"/>
                      <a:pt x="40" y="8"/>
                      <a:pt x="40" y="8"/>
                    </a:cubicBezTo>
                    <a:lnTo>
                      <a:pt x="5" y="8"/>
                    </a:lnTo>
                    <a:close/>
                  </a:path>
                </a:pathLst>
              </a:custGeom>
              <a:solidFill>
                <a:schemeClr val="bg1"/>
              </a:solidFill>
              <a:ln>
                <a:noFill/>
              </a:ln>
            </p:spPr>
            <p:txBody>
              <a:bodyPr vert="horz" wrap="square" lIns="68580" tIns="34290" rIns="68580" bIns="34290" numCol="1" anchor="t" anchorCtr="0" compatLnSpc="1"/>
              <a:lstStyle/>
              <a:p>
                <a:endParaRPr lang="fr-FR" sz="1350" noProof="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2" name="Text Placeholder 32">
              <a:extLst>
                <a:ext uri="{FF2B5EF4-FFF2-40B4-BE49-F238E27FC236}">
                  <a16:creationId xmlns:a16="http://schemas.microsoft.com/office/drawing/2014/main" id="{3A9D4A42-A76C-B3F1-05FF-191A4933C4BC}"/>
                </a:ext>
              </a:extLst>
            </p:cNvPr>
            <p:cNvSpPr txBox="1">
              <a:spLocks/>
            </p:cNvSpPr>
            <p:nvPr/>
          </p:nvSpPr>
          <p:spPr>
            <a:xfrm>
              <a:off x="5618076" y="1969560"/>
              <a:ext cx="4609167" cy="131822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fr-FR" sz="1100" b="1" noProof="0" dirty="0"/>
                <a:t>Déploiement de systèmes de communication résilients et à haut débit (SATCOM, réseaux maillés, Cloud ,.. Data centers) capables de gérer des flux de données importants (vidéo, cartographie)</a:t>
              </a:r>
              <a:endParaRPr lang="fr-FR" sz="1100" b="1" noProof="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Text Placeholder 33">
              <a:extLst>
                <a:ext uri="{FF2B5EF4-FFF2-40B4-BE49-F238E27FC236}">
                  <a16:creationId xmlns:a16="http://schemas.microsoft.com/office/drawing/2014/main" id="{9C15D2C2-531B-5621-04CE-778065866EE2}"/>
                </a:ext>
              </a:extLst>
            </p:cNvPr>
            <p:cNvSpPr txBox="1">
              <a:spLocks/>
            </p:cNvSpPr>
            <p:nvPr/>
          </p:nvSpPr>
          <p:spPr>
            <a:xfrm>
              <a:off x="5737703" y="1742136"/>
              <a:ext cx="3023103"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fr-FR" sz="1050" b="1" noProof="0" dirty="0">
                  <a:solidFill>
                    <a:schemeClr val="accent4"/>
                  </a:solidFill>
                  <a:latin typeface="思源黑体" panose="020B0500000000000000" pitchFamily="34" charset="-122"/>
                  <a:ea typeface="思源黑体" panose="020B0500000000000000" pitchFamily="34" charset="-122"/>
                  <a:sym typeface="思源黑体" panose="020B0500000000000000" pitchFamily="34" charset="-122"/>
                </a:rPr>
                <a:t>Réseaux Tactiques</a:t>
              </a:r>
            </a:p>
          </p:txBody>
        </p:sp>
        <p:sp>
          <p:nvSpPr>
            <p:cNvPr id="14" name="Text Placeholder 32">
              <a:extLst>
                <a:ext uri="{FF2B5EF4-FFF2-40B4-BE49-F238E27FC236}">
                  <a16:creationId xmlns:a16="http://schemas.microsoft.com/office/drawing/2014/main" id="{6BCE8451-D328-FFA6-4BD9-9CA1BF108861}"/>
                </a:ext>
              </a:extLst>
            </p:cNvPr>
            <p:cNvSpPr txBox="1">
              <a:spLocks/>
            </p:cNvSpPr>
            <p:nvPr/>
          </p:nvSpPr>
          <p:spPr>
            <a:xfrm>
              <a:off x="5637037" y="3858088"/>
              <a:ext cx="4617135" cy="69933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fr-FR" sz="1200" b="1" noProof="0" dirty="0"/>
                <a:t>Permettre aux différents équipements (radios, terminaux, SIC) de se connecter et de communiquer sans rupture.</a:t>
              </a:r>
              <a:endParaRPr lang="fr-FR" sz="1200" b="1" noProof="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Text Placeholder 33">
              <a:extLst>
                <a:ext uri="{FF2B5EF4-FFF2-40B4-BE49-F238E27FC236}">
                  <a16:creationId xmlns:a16="http://schemas.microsoft.com/office/drawing/2014/main" id="{4FA7B16F-986D-7CA7-F831-47E0209F848B}"/>
                </a:ext>
              </a:extLst>
            </p:cNvPr>
            <p:cNvSpPr txBox="1">
              <a:spLocks/>
            </p:cNvSpPr>
            <p:nvPr/>
          </p:nvSpPr>
          <p:spPr>
            <a:xfrm>
              <a:off x="5737703" y="3404085"/>
              <a:ext cx="2203917"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fr-FR" sz="1200" b="1" noProof="0" dirty="0">
                  <a:solidFill>
                    <a:schemeClr val="accent2"/>
                  </a:solidFill>
                </a:rPr>
                <a:t>Interopérabilité Technique</a:t>
              </a:r>
              <a:endParaRPr lang="fr-FR" sz="1200" b="1" noProof="0" dirty="0">
                <a:solidFill>
                  <a:schemeClr val="accent2"/>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Text Placeholder 32">
              <a:extLst>
                <a:ext uri="{FF2B5EF4-FFF2-40B4-BE49-F238E27FC236}">
                  <a16:creationId xmlns:a16="http://schemas.microsoft.com/office/drawing/2014/main" id="{B80AAB43-886E-72B5-7459-010E9102314E}"/>
                </a:ext>
              </a:extLst>
            </p:cNvPr>
            <p:cNvSpPr txBox="1">
              <a:spLocks/>
            </p:cNvSpPr>
            <p:nvPr/>
          </p:nvSpPr>
          <p:spPr>
            <a:xfrm>
              <a:off x="5637037" y="5420305"/>
              <a:ext cx="4747733" cy="180733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fr-FR" sz="1200" b="1" noProof="0" dirty="0"/>
                <a:t>Le lien physique et logique qui permet au concept de Network-</a:t>
              </a:r>
              <a:r>
                <a:rPr lang="fr-FR" sz="1200" b="1" noProof="0" dirty="0" err="1"/>
                <a:t>Centric</a:t>
              </a:r>
              <a:r>
                <a:rPr lang="fr-FR" sz="1200" b="1" noProof="0" dirty="0"/>
                <a:t> </a:t>
              </a:r>
              <a:r>
                <a:rPr lang="fr-FR" sz="1200" b="1" noProof="0" dirty="0" err="1"/>
                <a:t>Warfare</a:t>
              </a:r>
              <a:r>
                <a:rPr lang="fr-FR" sz="1200" b="1" noProof="0" dirty="0"/>
                <a:t> (NCW) de fonctionner, garantissant que l'information n'est pas seulement disponible, mais qu'elle arrive au bon destinataire en temps réel.</a:t>
              </a:r>
              <a:endParaRPr lang="fr-FR" sz="1200" b="1" noProof="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Text Placeholder 33">
              <a:extLst>
                <a:ext uri="{FF2B5EF4-FFF2-40B4-BE49-F238E27FC236}">
                  <a16:creationId xmlns:a16="http://schemas.microsoft.com/office/drawing/2014/main" id="{5DF98261-1BC8-327D-5CCE-E3C6E82A8E74}"/>
                </a:ext>
              </a:extLst>
            </p:cNvPr>
            <p:cNvSpPr txBox="1">
              <a:spLocks/>
            </p:cNvSpPr>
            <p:nvPr/>
          </p:nvSpPr>
          <p:spPr>
            <a:xfrm>
              <a:off x="5737703" y="4953825"/>
              <a:ext cx="2203917" cy="28725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fr-FR" sz="1400" b="1" noProof="0" dirty="0">
                  <a:solidFill>
                    <a:srgbClr val="00B0F0"/>
                  </a:solidFill>
                </a:rPr>
                <a:t>Résultat</a:t>
              </a:r>
              <a:endParaRPr lang="fr-FR" sz="1400" b="1" noProof="0" dirty="0">
                <a:solidFill>
                  <a:srgbClr val="00B0F0"/>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6" name="Rectangle : coins arrondis 45">
            <a:extLst>
              <a:ext uri="{FF2B5EF4-FFF2-40B4-BE49-F238E27FC236}">
                <a16:creationId xmlns:a16="http://schemas.microsoft.com/office/drawing/2014/main" id="{CC9D52F3-21B2-04CA-B197-5D3AF3998573}"/>
              </a:ext>
            </a:extLst>
          </p:cNvPr>
          <p:cNvSpPr/>
          <p:nvPr/>
        </p:nvSpPr>
        <p:spPr>
          <a:xfrm rot="16200000">
            <a:off x="-807935" y="3788222"/>
            <a:ext cx="3356386" cy="82468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FR" sz="2800" b="1" noProof="0" dirty="0"/>
              <a:t>TECHNIQUES</a:t>
            </a:r>
          </a:p>
        </p:txBody>
      </p:sp>
    </p:spTree>
    <p:extLst>
      <p:ext uri="{BB962C8B-B14F-4D97-AF65-F5344CB8AC3E}">
        <p14:creationId xmlns:p14="http://schemas.microsoft.com/office/powerpoint/2010/main" val="140638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CFD5F-4E33-7BA3-AF07-93F84C42D37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BE86B42B-7CA4-C174-390F-E27B8115A6B2}"/>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2.4 Intégration</a:t>
            </a:r>
          </a:p>
        </p:txBody>
      </p:sp>
      <p:sp>
        <p:nvSpPr>
          <p:cNvPr id="3" name="Freeform 25">
            <a:extLst>
              <a:ext uri="{FF2B5EF4-FFF2-40B4-BE49-F238E27FC236}">
                <a16:creationId xmlns:a16="http://schemas.microsoft.com/office/drawing/2014/main" id="{3303E3BA-A7ED-0064-57BB-1C6340B13CA9}"/>
              </a:ext>
            </a:extLst>
          </p:cNvPr>
          <p:cNvSpPr>
            <a:spLocks noEditPoints="1"/>
          </p:cNvSpPr>
          <p:nvPr/>
        </p:nvSpPr>
        <p:spPr bwMode="auto">
          <a:xfrm>
            <a:off x="3103751" y="2286085"/>
            <a:ext cx="3170945" cy="3166025"/>
          </a:xfrm>
          <a:custGeom>
            <a:avLst/>
            <a:gdLst>
              <a:gd name="T0" fmla="*/ 427 w 1089"/>
              <a:gd name="T1" fmla="*/ 503 h 1087"/>
              <a:gd name="T2" fmla="*/ 463 w 1089"/>
              <a:gd name="T3" fmla="*/ 155 h 1087"/>
              <a:gd name="T4" fmla="*/ 480 w 1089"/>
              <a:gd name="T5" fmla="*/ 113 h 1087"/>
              <a:gd name="T6" fmla="*/ 547 w 1089"/>
              <a:gd name="T7" fmla="*/ 74 h 1087"/>
              <a:gd name="T8" fmla="*/ 609 w 1089"/>
              <a:gd name="T9" fmla="*/ 111 h 1087"/>
              <a:gd name="T10" fmla="*/ 604 w 1089"/>
              <a:gd name="T11" fmla="*/ 187 h 1087"/>
              <a:gd name="T12" fmla="*/ 771 w 1089"/>
              <a:gd name="T13" fmla="*/ 536 h 1087"/>
              <a:gd name="T14" fmla="*/ 933 w 1089"/>
              <a:gd name="T15" fmla="*/ 462 h 1087"/>
              <a:gd name="T16" fmla="*/ 976 w 1089"/>
              <a:gd name="T17" fmla="*/ 479 h 1087"/>
              <a:gd name="T18" fmla="*/ 1013 w 1089"/>
              <a:gd name="T19" fmla="*/ 554 h 1087"/>
              <a:gd name="T20" fmla="*/ 977 w 1089"/>
              <a:gd name="T21" fmla="*/ 608 h 1087"/>
              <a:gd name="T22" fmla="*/ 901 w 1089"/>
              <a:gd name="T23" fmla="*/ 603 h 1087"/>
              <a:gd name="T24" fmla="*/ 661 w 1089"/>
              <a:gd name="T25" fmla="*/ 584 h 1087"/>
              <a:gd name="T26" fmla="*/ 625 w 1089"/>
              <a:gd name="T27" fmla="*/ 931 h 1087"/>
              <a:gd name="T28" fmla="*/ 608 w 1089"/>
              <a:gd name="T29" fmla="*/ 974 h 1087"/>
              <a:gd name="T30" fmla="*/ 542 w 1089"/>
              <a:gd name="T31" fmla="*/ 1012 h 1087"/>
              <a:gd name="T32" fmla="*/ 479 w 1089"/>
              <a:gd name="T33" fmla="*/ 975 h 1087"/>
              <a:gd name="T34" fmla="*/ 484 w 1089"/>
              <a:gd name="T35" fmla="*/ 899 h 1087"/>
              <a:gd name="T36" fmla="*/ 317 w 1089"/>
              <a:gd name="T37" fmla="*/ 551 h 1087"/>
              <a:gd name="T38" fmla="*/ 156 w 1089"/>
              <a:gd name="T39" fmla="*/ 624 h 1087"/>
              <a:gd name="T40" fmla="*/ 113 w 1089"/>
              <a:gd name="T41" fmla="*/ 607 h 1087"/>
              <a:gd name="T42" fmla="*/ 75 w 1089"/>
              <a:gd name="T43" fmla="*/ 532 h 1087"/>
              <a:gd name="T44" fmla="*/ 112 w 1089"/>
              <a:gd name="T45" fmla="*/ 478 h 1087"/>
              <a:gd name="T46" fmla="*/ 187 w 1089"/>
              <a:gd name="T47" fmla="*/ 483 h 1087"/>
              <a:gd name="T48" fmla="*/ 545 w 1089"/>
              <a:gd name="T49" fmla="*/ 0 h 1087"/>
              <a:gd name="T50" fmla="*/ 417 w 1089"/>
              <a:gd name="T51" fmla="*/ 74 h 1087"/>
              <a:gd name="T52" fmla="*/ 387 w 1089"/>
              <a:gd name="T53" fmla="*/ 112 h 1087"/>
              <a:gd name="T54" fmla="*/ 223 w 1089"/>
              <a:gd name="T55" fmla="*/ 126 h 1087"/>
              <a:gd name="T56" fmla="*/ 76 w 1089"/>
              <a:gd name="T57" fmla="*/ 413 h 1087"/>
              <a:gd name="T58" fmla="*/ 0 w 1089"/>
              <a:gd name="T59" fmla="*/ 542 h 1087"/>
              <a:gd name="T60" fmla="*/ 90 w 1089"/>
              <a:gd name="T61" fmla="*/ 680 h 1087"/>
              <a:gd name="T62" fmla="*/ 127 w 1089"/>
              <a:gd name="T63" fmla="*/ 863 h 1087"/>
              <a:gd name="T64" fmla="*/ 346 w 1089"/>
              <a:gd name="T65" fmla="*/ 977 h 1087"/>
              <a:gd name="T66" fmla="*/ 413 w 1089"/>
              <a:gd name="T67" fmla="*/ 1011 h 1087"/>
              <a:gd name="T68" fmla="*/ 543 w 1089"/>
              <a:gd name="T69" fmla="*/ 1087 h 1087"/>
              <a:gd name="T70" fmla="*/ 671 w 1089"/>
              <a:gd name="T71" fmla="*/ 1013 h 1087"/>
              <a:gd name="T72" fmla="*/ 701 w 1089"/>
              <a:gd name="T73" fmla="*/ 974 h 1087"/>
              <a:gd name="T74" fmla="*/ 865 w 1089"/>
              <a:gd name="T75" fmla="*/ 961 h 1087"/>
              <a:gd name="T76" fmla="*/ 1012 w 1089"/>
              <a:gd name="T77" fmla="*/ 674 h 1087"/>
              <a:gd name="T78" fmla="*/ 1089 w 1089"/>
              <a:gd name="T79" fmla="*/ 544 h 1087"/>
              <a:gd name="T80" fmla="*/ 998 w 1089"/>
              <a:gd name="T81" fmla="*/ 406 h 1087"/>
              <a:gd name="T82" fmla="*/ 962 w 1089"/>
              <a:gd name="T83" fmla="*/ 223 h 1087"/>
              <a:gd name="T84" fmla="*/ 742 w 1089"/>
              <a:gd name="T85" fmla="*/ 109 h 1087"/>
              <a:gd name="T86" fmla="*/ 675 w 1089"/>
              <a:gd name="T87" fmla="*/ 76 h 1087"/>
              <a:gd name="T88" fmla="*/ 545 w 1089"/>
              <a:gd name="T8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9" h="1087">
                <a:moveTo>
                  <a:pt x="322" y="530"/>
                </a:moveTo>
                <a:cubicBezTo>
                  <a:pt x="358" y="530"/>
                  <a:pt x="394" y="522"/>
                  <a:pt x="427" y="503"/>
                </a:cubicBezTo>
                <a:cubicBezTo>
                  <a:pt x="531" y="444"/>
                  <a:pt x="567" y="311"/>
                  <a:pt x="507" y="208"/>
                </a:cubicBezTo>
                <a:cubicBezTo>
                  <a:pt x="495" y="188"/>
                  <a:pt x="480" y="170"/>
                  <a:pt x="463" y="155"/>
                </a:cubicBezTo>
                <a:cubicBezTo>
                  <a:pt x="464" y="145"/>
                  <a:pt x="467" y="136"/>
                  <a:pt x="472" y="127"/>
                </a:cubicBezTo>
                <a:cubicBezTo>
                  <a:pt x="480" y="113"/>
                  <a:pt x="480" y="113"/>
                  <a:pt x="480" y="113"/>
                </a:cubicBezTo>
                <a:cubicBezTo>
                  <a:pt x="494" y="89"/>
                  <a:pt x="518" y="74"/>
                  <a:pt x="545" y="74"/>
                </a:cubicBezTo>
                <a:cubicBezTo>
                  <a:pt x="546" y="74"/>
                  <a:pt x="546" y="74"/>
                  <a:pt x="547" y="74"/>
                </a:cubicBezTo>
                <a:cubicBezTo>
                  <a:pt x="550" y="74"/>
                  <a:pt x="552" y="74"/>
                  <a:pt x="555" y="75"/>
                </a:cubicBezTo>
                <a:cubicBezTo>
                  <a:pt x="578" y="78"/>
                  <a:pt x="597" y="91"/>
                  <a:pt x="609" y="111"/>
                </a:cubicBezTo>
                <a:cubicBezTo>
                  <a:pt x="609" y="111"/>
                  <a:pt x="609" y="111"/>
                  <a:pt x="609" y="111"/>
                </a:cubicBezTo>
                <a:cubicBezTo>
                  <a:pt x="623" y="135"/>
                  <a:pt x="622" y="166"/>
                  <a:pt x="604" y="187"/>
                </a:cubicBezTo>
                <a:cubicBezTo>
                  <a:pt x="551" y="254"/>
                  <a:pt x="540" y="348"/>
                  <a:pt x="585" y="427"/>
                </a:cubicBezTo>
                <a:cubicBezTo>
                  <a:pt x="624" y="497"/>
                  <a:pt x="697" y="536"/>
                  <a:pt x="771" y="536"/>
                </a:cubicBezTo>
                <a:cubicBezTo>
                  <a:pt x="808" y="536"/>
                  <a:pt x="845" y="526"/>
                  <a:pt x="880" y="506"/>
                </a:cubicBezTo>
                <a:cubicBezTo>
                  <a:pt x="900" y="494"/>
                  <a:pt x="918" y="479"/>
                  <a:pt x="933" y="462"/>
                </a:cubicBezTo>
                <a:cubicBezTo>
                  <a:pt x="943" y="463"/>
                  <a:pt x="953" y="466"/>
                  <a:pt x="962" y="471"/>
                </a:cubicBezTo>
                <a:cubicBezTo>
                  <a:pt x="976" y="479"/>
                  <a:pt x="976" y="479"/>
                  <a:pt x="976" y="479"/>
                </a:cubicBezTo>
                <a:cubicBezTo>
                  <a:pt x="999" y="493"/>
                  <a:pt x="1015" y="518"/>
                  <a:pt x="1014" y="546"/>
                </a:cubicBezTo>
                <a:cubicBezTo>
                  <a:pt x="1014" y="549"/>
                  <a:pt x="1014" y="551"/>
                  <a:pt x="1013" y="554"/>
                </a:cubicBezTo>
                <a:cubicBezTo>
                  <a:pt x="1010" y="577"/>
                  <a:pt x="997" y="596"/>
                  <a:pt x="977" y="608"/>
                </a:cubicBezTo>
                <a:cubicBezTo>
                  <a:pt x="977" y="608"/>
                  <a:pt x="977" y="608"/>
                  <a:pt x="977" y="608"/>
                </a:cubicBezTo>
                <a:cubicBezTo>
                  <a:pt x="966" y="615"/>
                  <a:pt x="954" y="618"/>
                  <a:pt x="942" y="618"/>
                </a:cubicBezTo>
                <a:cubicBezTo>
                  <a:pt x="928" y="618"/>
                  <a:pt x="913" y="613"/>
                  <a:pt x="901" y="603"/>
                </a:cubicBezTo>
                <a:cubicBezTo>
                  <a:pt x="863" y="572"/>
                  <a:pt x="815" y="556"/>
                  <a:pt x="766" y="556"/>
                </a:cubicBezTo>
                <a:cubicBezTo>
                  <a:pt x="731" y="556"/>
                  <a:pt x="695" y="565"/>
                  <a:pt x="661" y="584"/>
                </a:cubicBezTo>
                <a:cubicBezTo>
                  <a:pt x="557" y="642"/>
                  <a:pt x="521" y="775"/>
                  <a:pt x="582" y="878"/>
                </a:cubicBezTo>
                <a:cubicBezTo>
                  <a:pt x="593" y="899"/>
                  <a:pt x="608" y="916"/>
                  <a:pt x="625" y="931"/>
                </a:cubicBezTo>
                <a:cubicBezTo>
                  <a:pt x="624" y="941"/>
                  <a:pt x="621" y="951"/>
                  <a:pt x="616" y="960"/>
                </a:cubicBezTo>
                <a:cubicBezTo>
                  <a:pt x="608" y="974"/>
                  <a:pt x="608" y="974"/>
                  <a:pt x="608" y="974"/>
                </a:cubicBezTo>
                <a:cubicBezTo>
                  <a:pt x="594" y="997"/>
                  <a:pt x="570" y="1012"/>
                  <a:pt x="543" y="1012"/>
                </a:cubicBezTo>
                <a:cubicBezTo>
                  <a:pt x="543" y="1012"/>
                  <a:pt x="542" y="1012"/>
                  <a:pt x="542" y="1012"/>
                </a:cubicBezTo>
                <a:cubicBezTo>
                  <a:pt x="539" y="1012"/>
                  <a:pt x="536" y="1012"/>
                  <a:pt x="533" y="1012"/>
                </a:cubicBezTo>
                <a:cubicBezTo>
                  <a:pt x="510" y="1009"/>
                  <a:pt x="491" y="996"/>
                  <a:pt x="479" y="975"/>
                </a:cubicBezTo>
                <a:cubicBezTo>
                  <a:pt x="479" y="975"/>
                  <a:pt x="479" y="975"/>
                  <a:pt x="479" y="975"/>
                </a:cubicBezTo>
                <a:cubicBezTo>
                  <a:pt x="465" y="951"/>
                  <a:pt x="467" y="921"/>
                  <a:pt x="484" y="899"/>
                </a:cubicBezTo>
                <a:cubicBezTo>
                  <a:pt x="537" y="833"/>
                  <a:pt x="548" y="738"/>
                  <a:pt x="504" y="660"/>
                </a:cubicBezTo>
                <a:cubicBezTo>
                  <a:pt x="464" y="590"/>
                  <a:pt x="392" y="551"/>
                  <a:pt x="317" y="551"/>
                </a:cubicBezTo>
                <a:cubicBezTo>
                  <a:pt x="280" y="551"/>
                  <a:pt x="243" y="560"/>
                  <a:pt x="209" y="580"/>
                </a:cubicBezTo>
                <a:cubicBezTo>
                  <a:pt x="188" y="592"/>
                  <a:pt x="170" y="607"/>
                  <a:pt x="156" y="624"/>
                </a:cubicBezTo>
                <a:cubicBezTo>
                  <a:pt x="146" y="623"/>
                  <a:pt x="136" y="620"/>
                  <a:pt x="127" y="615"/>
                </a:cubicBezTo>
                <a:cubicBezTo>
                  <a:pt x="113" y="607"/>
                  <a:pt x="113" y="607"/>
                  <a:pt x="113" y="607"/>
                </a:cubicBezTo>
                <a:cubicBezTo>
                  <a:pt x="89" y="593"/>
                  <a:pt x="74" y="568"/>
                  <a:pt x="74" y="541"/>
                </a:cubicBezTo>
                <a:cubicBezTo>
                  <a:pt x="74" y="538"/>
                  <a:pt x="74" y="535"/>
                  <a:pt x="75" y="532"/>
                </a:cubicBezTo>
                <a:cubicBezTo>
                  <a:pt x="78" y="510"/>
                  <a:pt x="91" y="490"/>
                  <a:pt x="111" y="478"/>
                </a:cubicBezTo>
                <a:cubicBezTo>
                  <a:pt x="112" y="478"/>
                  <a:pt x="112" y="478"/>
                  <a:pt x="112" y="478"/>
                </a:cubicBezTo>
                <a:cubicBezTo>
                  <a:pt x="122" y="472"/>
                  <a:pt x="134" y="469"/>
                  <a:pt x="146" y="469"/>
                </a:cubicBezTo>
                <a:cubicBezTo>
                  <a:pt x="161" y="469"/>
                  <a:pt x="175" y="474"/>
                  <a:pt x="187" y="483"/>
                </a:cubicBezTo>
                <a:cubicBezTo>
                  <a:pt x="226" y="514"/>
                  <a:pt x="273" y="530"/>
                  <a:pt x="322" y="530"/>
                </a:cubicBezTo>
                <a:moveTo>
                  <a:pt x="545" y="0"/>
                </a:moveTo>
                <a:cubicBezTo>
                  <a:pt x="545" y="0"/>
                  <a:pt x="545" y="0"/>
                  <a:pt x="545" y="0"/>
                </a:cubicBezTo>
                <a:cubicBezTo>
                  <a:pt x="491" y="0"/>
                  <a:pt x="444" y="27"/>
                  <a:pt x="417" y="74"/>
                </a:cubicBezTo>
                <a:cubicBezTo>
                  <a:pt x="407" y="90"/>
                  <a:pt x="407" y="90"/>
                  <a:pt x="407" y="90"/>
                </a:cubicBezTo>
                <a:cubicBezTo>
                  <a:pt x="402" y="99"/>
                  <a:pt x="395" y="107"/>
                  <a:pt x="387" y="112"/>
                </a:cubicBezTo>
                <a:cubicBezTo>
                  <a:pt x="366" y="106"/>
                  <a:pt x="343" y="102"/>
                  <a:pt x="321" y="102"/>
                </a:cubicBezTo>
                <a:cubicBezTo>
                  <a:pt x="288" y="102"/>
                  <a:pt x="254" y="110"/>
                  <a:pt x="223" y="126"/>
                </a:cubicBezTo>
                <a:cubicBezTo>
                  <a:pt x="140" y="169"/>
                  <a:pt x="97" y="258"/>
                  <a:pt x="109" y="345"/>
                </a:cubicBezTo>
                <a:cubicBezTo>
                  <a:pt x="113" y="372"/>
                  <a:pt x="100" y="399"/>
                  <a:pt x="76" y="413"/>
                </a:cubicBezTo>
                <a:cubicBezTo>
                  <a:pt x="34" y="437"/>
                  <a:pt x="6" y="479"/>
                  <a:pt x="1" y="526"/>
                </a:cubicBezTo>
                <a:cubicBezTo>
                  <a:pt x="0" y="531"/>
                  <a:pt x="0" y="537"/>
                  <a:pt x="0" y="542"/>
                </a:cubicBezTo>
                <a:cubicBezTo>
                  <a:pt x="0" y="596"/>
                  <a:pt x="27" y="644"/>
                  <a:pt x="74" y="671"/>
                </a:cubicBezTo>
                <a:cubicBezTo>
                  <a:pt x="90" y="680"/>
                  <a:pt x="90" y="680"/>
                  <a:pt x="90" y="680"/>
                </a:cubicBezTo>
                <a:cubicBezTo>
                  <a:pt x="100" y="685"/>
                  <a:pt x="107" y="693"/>
                  <a:pt x="113" y="701"/>
                </a:cubicBezTo>
                <a:cubicBezTo>
                  <a:pt x="96" y="753"/>
                  <a:pt x="100" y="812"/>
                  <a:pt x="127" y="863"/>
                </a:cubicBezTo>
                <a:cubicBezTo>
                  <a:pt x="165" y="937"/>
                  <a:pt x="240" y="979"/>
                  <a:pt x="317" y="979"/>
                </a:cubicBezTo>
                <a:cubicBezTo>
                  <a:pt x="327" y="979"/>
                  <a:pt x="336" y="979"/>
                  <a:pt x="346" y="977"/>
                </a:cubicBezTo>
                <a:cubicBezTo>
                  <a:pt x="349" y="977"/>
                  <a:pt x="352" y="977"/>
                  <a:pt x="355" y="977"/>
                </a:cubicBezTo>
                <a:cubicBezTo>
                  <a:pt x="379" y="977"/>
                  <a:pt x="401" y="989"/>
                  <a:pt x="413" y="1011"/>
                </a:cubicBezTo>
                <a:cubicBezTo>
                  <a:pt x="438" y="1052"/>
                  <a:pt x="480" y="1080"/>
                  <a:pt x="527" y="1086"/>
                </a:cubicBezTo>
                <a:cubicBezTo>
                  <a:pt x="532" y="1086"/>
                  <a:pt x="538" y="1087"/>
                  <a:pt x="543" y="1087"/>
                </a:cubicBezTo>
                <a:cubicBezTo>
                  <a:pt x="543" y="1087"/>
                  <a:pt x="543" y="1087"/>
                  <a:pt x="543" y="1087"/>
                </a:cubicBezTo>
                <a:cubicBezTo>
                  <a:pt x="597" y="1087"/>
                  <a:pt x="645" y="1059"/>
                  <a:pt x="671" y="1013"/>
                </a:cubicBezTo>
                <a:cubicBezTo>
                  <a:pt x="681" y="996"/>
                  <a:pt x="681" y="996"/>
                  <a:pt x="681" y="996"/>
                </a:cubicBezTo>
                <a:cubicBezTo>
                  <a:pt x="686" y="987"/>
                  <a:pt x="693" y="980"/>
                  <a:pt x="701" y="974"/>
                </a:cubicBezTo>
                <a:cubicBezTo>
                  <a:pt x="723" y="981"/>
                  <a:pt x="745" y="984"/>
                  <a:pt x="767" y="984"/>
                </a:cubicBezTo>
                <a:cubicBezTo>
                  <a:pt x="801" y="984"/>
                  <a:pt x="834" y="977"/>
                  <a:pt x="865" y="961"/>
                </a:cubicBezTo>
                <a:cubicBezTo>
                  <a:pt x="948" y="917"/>
                  <a:pt x="991" y="828"/>
                  <a:pt x="979" y="741"/>
                </a:cubicBezTo>
                <a:cubicBezTo>
                  <a:pt x="975" y="714"/>
                  <a:pt x="989" y="687"/>
                  <a:pt x="1012" y="674"/>
                </a:cubicBezTo>
                <a:cubicBezTo>
                  <a:pt x="1054" y="650"/>
                  <a:pt x="1082" y="608"/>
                  <a:pt x="1088" y="560"/>
                </a:cubicBezTo>
                <a:cubicBezTo>
                  <a:pt x="1088" y="555"/>
                  <a:pt x="1089" y="549"/>
                  <a:pt x="1089" y="544"/>
                </a:cubicBezTo>
                <a:cubicBezTo>
                  <a:pt x="1088" y="490"/>
                  <a:pt x="1061" y="443"/>
                  <a:pt x="1014" y="416"/>
                </a:cubicBezTo>
                <a:cubicBezTo>
                  <a:pt x="998" y="406"/>
                  <a:pt x="998" y="406"/>
                  <a:pt x="998" y="406"/>
                </a:cubicBezTo>
                <a:cubicBezTo>
                  <a:pt x="989" y="401"/>
                  <a:pt x="981" y="394"/>
                  <a:pt x="975" y="385"/>
                </a:cubicBezTo>
                <a:cubicBezTo>
                  <a:pt x="992" y="333"/>
                  <a:pt x="988" y="275"/>
                  <a:pt x="962" y="223"/>
                </a:cubicBezTo>
                <a:cubicBezTo>
                  <a:pt x="923" y="149"/>
                  <a:pt x="848" y="107"/>
                  <a:pt x="771" y="107"/>
                </a:cubicBezTo>
                <a:cubicBezTo>
                  <a:pt x="761" y="107"/>
                  <a:pt x="752" y="108"/>
                  <a:pt x="742" y="109"/>
                </a:cubicBezTo>
                <a:cubicBezTo>
                  <a:pt x="739" y="110"/>
                  <a:pt x="736" y="110"/>
                  <a:pt x="733" y="110"/>
                </a:cubicBezTo>
                <a:cubicBezTo>
                  <a:pt x="709" y="110"/>
                  <a:pt x="687" y="97"/>
                  <a:pt x="675" y="76"/>
                </a:cubicBezTo>
                <a:cubicBezTo>
                  <a:pt x="651" y="34"/>
                  <a:pt x="609" y="6"/>
                  <a:pt x="561" y="1"/>
                </a:cubicBezTo>
                <a:cubicBezTo>
                  <a:pt x="556" y="0"/>
                  <a:pt x="551" y="0"/>
                  <a:pt x="545" y="0"/>
                </a:cubicBezTo>
              </a:path>
            </a:pathLst>
          </a:custGeom>
          <a:solidFill>
            <a:srgbClr val="F0F2F4"/>
          </a:solidFill>
          <a:ln>
            <a:noFill/>
          </a:ln>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endParaRPr>
          </a:p>
        </p:txBody>
      </p:sp>
      <p:grpSp>
        <p:nvGrpSpPr>
          <p:cNvPr id="4" name="Group 4">
            <a:extLst>
              <a:ext uri="{FF2B5EF4-FFF2-40B4-BE49-F238E27FC236}">
                <a16:creationId xmlns:a16="http://schemas.microsoft.com/office/drawing/2014/main" id="{3E5C692E-D8E9-C367-C80C-3241C20847EC}"/>
              </a:ext>
            </a:extLst>
          </p:cNvPr>
          <p:cNvGrpSpPr/>
          <p:nvPr/>
        </p:nvGrpSpPr>
        <p:grpSpPr>
          <a:xfrm>
            <a:off x="3289724" y="2218774"/>
            <a:ext cx="2868364" cy="2949544"/>
            <a:chOff x="4386298" y="1815365"/>
            <a:chExt cx="3824485" cy="3932726"/>
          </a:xfrm>
        </p:grpSpPr>
        <p:sp>
          <p:nvSpPr>
            <p:cNvPr id="7" name="Freeform 31">
              <a:extLst>
                <a:ext uri="{FF2B5EF4-FFF2-40B4-BE49-F238E27FC236}">
                  <a16:creationId xmlns:a16="http://schemas.microsoft.com/office/drawing/2014/main" id="{E16C3A27-6786-FF38-98BD-AA768C20B0FE}"/>
                </a:ext>
              </a:extLst>
            </p:cNvPr>
            <p:cNvSpPr>
              <a:spLocks/>
            </p:cNvSpPr>
            <p:nvPr/>
          </p:nvSpPr>
          <p:spPr bwMode="auto">
            <a:xfrm>
              <a:off x="4386298" y="1815365"/>
              <a:ext cx="3534206" cy="2204164"/>
            </a:xfrm>
            <a:custGeom>
              <a:avLst/>
              <a:gdLst>
                <a:gd name="T0" fmla="*/ 858 w 910"/>
                <a:gd name="T1" fmla="*/ 224 h 568"/>
                <a:gd name="T2" fmla="*/ 638 w 910"/>
                <a:gd name="T3" fmla="*/ 110 h 568"/>
                <a:gd name="T4" fmla="*/ 571 w 910"/>
                <a:gd name="T5" fmla="*/ 76 h 568"/>
                <a:gd name="T6" fmla="*/ 458 w 910"/>
                <a:gd name="T7" fmla="*/ 1 h 568"/>
                <a:gd name="T8" fmla="*/ 441 w 910"/>
                <a:gd name="T9" fmla="*/ 0 h 568"/>
                <a:gd name="T10" fmla="*/ 313 w 910"/>
                <a:gd name="T11" fmla="*/ 74 h 568"/>
                <a:gd name="T12" fmla="*/ 303 w 910"/>
                <a:gd name="T13" fmla="*/ 91 h 568"/>
                <a:gd name="T14" fmla="*/ 238 w 910"/>
                <a:gd name="T15" fmla="*/ 125 h 568"/>
                <a:gd name="T16" fmla="*/ 50 w 910"/>
                <a:gd name="T17" fmla="*/ 222 h 568"/>
                <a:gd name="T18" fmla="*/ 109 w 910"/>
                <a:gd name="T19" fmla="*/ 476 h 568"/>
                <a:gd name="T20" fmla="*/ 382 w 910"/>
                <a:gd name="T21" fmla="*/ 418 h 568"/>
                <a:gd name="T22" fmla="*/ 372 w 910"/>
                <a:gd name="T23" fmla="*/ 201 h 568"/>
                <a:gd name="T24" fmla="*/ 368 w 910"/>
                <a:gd name="T25" fmla="*/ 127 h 568"/>
                <a:gd name="T26" fmla="*/ 377 w 910"/>
                <a:gd name="T27" fmla="*/ 113 h 568"/>
                <a:gd name="T28" fmla="*/ 443 w 910"/>
                <a:gd name="T29" fmla="*/ 75 h 568"/>
                <a:gd name="T30" fmla="*/ 452 w 910"/>
                <a:gd name="T31" fmla="*/ 75 h 568"/>
                <a:gd name="T32" fmla="*/ 505 w 910"/>
                <a:gd name="T33" fmla="*/ 112 h 568"/>
                <a:gd name="T34" fmla="*/ 506 w 910"/>
                <a:gd name="T35" fmla="*/ 112 h 568"/>
                <a:gd name="T36" fmla="*/ 500 w 910"/>
                <a:gd name="T37" fmla="*/ 188 h 568"/>
                <a:gd name="T38" fmla="*/ 481 w 910"/>
                <a:gd name="T39" fmla="*/ 427 h 568"/>
                <a:gd name="T40" fmla="*/ 776 w 910"/>
                <a:gd name="T41" fmla="*/ 507 h 568"/>
                <a:gd name="T42" fmla="*/ 858 w 910"/>
                <a:gd name="T43" fmla="*/ 22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0" h="568">
                  <a:moveTo>
                    <a:pt x="858" y="224"/>
                  </a:moveTo>
                  <a:cubicBezTo>
                    <a:pt x="815" y="140"/>
                    <a:pt x="725" y="98"/>
                    <a:pt x="638" y="110"/>
                  </a:cubicBezTo>
                  <a:cubicBezTo>
                    <a:pt x="611" y="114"/>
                    <a:pt x="585" y="100"/>
                    <a:pt x="571" y="76"/>
                  </a:cubicBezTo>
                  <a:cubicBezTo>
                    <a:pt x="547" y="35"/>
                    <a:pt x="505" y="7"/>
                    <a:pt x="458" y="1"/>
                  </a:cubicBezTo>
                  <a:cubicBezTo>
                    <a:pt x="452" y="1"/>
                    <a:pt x="447" y="0"/>
                    <a:pt x="441" y="0"/>
                  </a:cubicBezTo>
                  <a:cubicBezTo>
                    <a:pt x="388" y="0"/>
                    <a:pt x="340" y="28"/>
                    <a:pt x="313" y="74"/>
                  </a:cubicBezTo>
                  <a:cubicBezTo>
                    <a:pt x="303" y="91"/>
                    <a:pt x="303" y="91"/>
                    <a:pt x="303" y="91"/>
                  </a:cubicBezTo>
                  <a:cubicBezTo>
                    <a:pt x="290" y="114"/>
                    <a:pt x="265" y="128"/>
                    <a:pt x="238" y="125"/>
                  </a:cubicBezTo>
                  <a:cubicBezTo>
                    <a:pt x="164" y="117"/>
                    <a:pt x="89" y="152"/>
                    <a:pt x="50" y="222"/>
                  </a:cubicBezTo>
                  <a:cubicBezTo>
                    <a:pt x="0" y="309"/>
                    <a:pt x="26" y="420"/>
                    <a:pt x="109" y="476"/>
                  </a:cubicBezTo>
                  <a:cubicBezTo>
                    <a:pt x="200" y="539"/>
                    <a:pt x="324" y="512"/>
                    <a:pt x="382" y="418"/>
                  </a:cubicBezTo>
                  <a:cubicBezTo>
                    <a:pt x="425" y="349"/>
                    <a:pt x="418" y="263"/>
                    <a:pt x="372" y="201"/>
                  </a:cubicBezTo>
                  <a:cubicBezTo>
                    <a:pt x="356" y="180"/>
                    <a:pt x="355" y="151"/>
                    <a:pt x="368" y="127"/>
                  </a:cubicBezTo>
                  <a:cubicBezTo>
                    <a:pt x="377" y="113"/>
                    <a:pt x="377" y="113"/>
                    <a:pt x="377" y="113"/>
                  </a:cubicBezTo>
                  <a:cubicBezTo>
                    <a:pt x="390" y="89"/>
                    <a:pt x="415" y="74"/>
                    <a:pt x="443" y="75"/>
                  </a:cubicBezTo>
                  <a:cubicBezTo>
                    <a:pt x="446" y="75"/>
                    <a:pt x="449" y="75"/>
                    <a:pt x="452" y="75"/>
                  </a:cubicBezTo>
                  <a:cubicBezTo>
                    <a:pt x="474" y="78"/>
                    <a:pt x="494" y="91"/>
                    <a:pt x="505" y="112"/>
                  </a:cubicBezTo>
                  <a:cubicBezTo>
                    <a:pt x="506" y="112"/>
                    <a:pt x="506" y="112"/>
                    <a:pt x="506" y="112"/>
                  </a:cubicBezTo>
                  <a:cubicBezTo>
                    <a:pt x="519" y="136"/>
                    <a:pt x="518" y="166"/>
                    <a:pt x="500" y="188"/>
                  </a:cubicBezTo>
                  <a:cubicBezTo>
                    <a:pt x="447" y="254"/>
                    <a:pt x="436" y="349"/>
                    <a:pt x="481" y="427"/>
                  </a:cubicBezTo>
                  <a:cubicBezTo>
                    <a:pt x="539" y="532"/>
                    <a:pt x="672" y="568"/>
                    <a:pt x="776" y="507"/>
                  </a:cubicBezTo>
                  <a:cubicBezTo>
                    <a:pt x="874" y="450"/>
                    <a:pt x="910" y="324"/>
                    <a:pt x="858" y="224"/>
                  </a:cubicBezTo>
                  <a:close/>
                </a:path>
              </a:pathLst>
            </a:custGeom>
            <a:gradFill>
              <a:gsLst>
                <a:gs pos="100000">
                  <a:schemeClr val="accent2">
                    <a:lumMod val="75000"/>
                  </a:schemeClr>
                </a:gs>
                <a:gs pos="0">
                  <a:schemeClr val="accent2"/>
                </a:gs>
              </a:gsLst>
              <a:lin ang="2700000" scaled="1"/>
            </a:gradFill>
            <a:ln>
              <a:noFill/>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endParaRPr>
            </a:p>
          </p:txBody>
        </p:sp>
        <p:sp>
          <p:nvSpPr>
            <p:cNvPr id="8" name="Freeform 32">
              <a:extLst>
                <a:ext uri="{FF2B5EF4-FFF2-40B4-BE49-F238E27FC236}">
                  <a16:creationId xmlns:a16="http://schemas.microsoft.com/office/drawing/2014/main" id="{9F345D86-95A9-D93C-D18E-FEAB25E9F95D}"/>
                </a:ext>
              </a:extLst>
            </p:cNvPr>
            <p:cNvSpPr>
              <a:spLocks/>
            </p:cNvSpPr>
            <p:nvPr/>
          </p:nvSpPr>
          <p:spPr bwMode="auto">
            <a:xfrm>
              <a:off x="6004979" y="2218805"/>
              <a:ext cx="2205804" cy="3529286"/>
            </a:xfrm>
            <a:custGeom>
              <a:avLst/>
              <a:gdLst>
                <a:gd name="T0" fmla="*/ 494 w 568"/>
                <a:gd name="T1" fmla="*/ 312 h 909"/>
                <a:gd name="T2" fmla="*/ 477 w 568"/>
                <a:gd name="T3" fmla="*/ 303 h 909"/>
                <a:gd name="T4" fmla="*/ 443 w 568"/>
                <a:gd name="T5" fmla="*/ 238 h 909"/>
                <a:gd name="T6" fmla="*/ 346 w 568"/>
                <a:gd name="T7" fmla="*/ 49 h 909"/>
                <a:gd name="T8" fmla="*/ 92 w 568"/>
                <a:gd name="T9" fmla="*/ 108 h 909"/>
                <a:gd name="T10" fmla="*/ 150 w 568"/>
                <a:gd name="T11" fmla="*/ 381 h 909"/>
                <a:gd name="T12" fmla="*/ 367 w 568"/>
                <a:gd name="T13" fmla="*/ 372 h 909"/>
                <a:gd name="T14" fmla="*/ 441 w 568"/>
                <a:gd name="T15" fmla="*/ 368 h 909"/>
                <a:gd name="T16" fmla="*/ 455 w 568"/>
                <a:gd name="T17" fmla="*/ 376 h 909"/>
                <a:gd name="T18" fmla="*/ 493 w 568"/>
                <a:gd name="T19" fmla="*/ 442 h 909"/>
                <a:gd name="T20" fmla="*/ 493 w 568"/>
                <a:gd name="T21" fmla="*/ 451 h 909"/>
                <a:gd name="T22" fmla="*/ 456 w 568"/>
                <a:gd name="T23" fmla="*/ 505 h 909"/>
                <a:gd name="T24" fmla="*/ 456 w 568"/>
                <a:gd name="T25" fmla="*/ 505 h 909"/>
                <a:gd name="T26" fmla="*/ 380 w 568"/>
                <a:gd name="T27" fmla="*/ 500 h 909"/>
                <a:gd name="T28" fmla="*/ 141 w 568"/>
                <a:gd name="T29" fmla="*/ 480 h 909"/>
                <a:gd name="T30" fmla="*/ 61 w 568"/>
                <a:gd name="T31" fmla="*/ 775 h 909"/>
                <a:gd name="T32" fmla="*/ 344 w 568"/>
                <a:gd name="T33" fmla="*/ 857 h 909"/>
                <a:gd name="T34" fmla="*/ 458 w 568"/>
                <a:gd name="T35" fmla="*/ 638 h 909"/>
                <a:gd name="T36" fmla="*/ 492 w 568"/>
                <a:gd name="T37" fmla="*/ 570 h 909"/>
                <a:gd name="T38" fmla="*/ 567 w 568"/>
                <a:gd name="T39" fmla="*/ 457 h 909"/>
                <a:gd name="T40" fmla="*/ 568 w 568"/>
                <a:gd name="T41" fmla="*/ 441 h 909"/>
                <a:gd name="T42" fmla="*/ 494 w 568"/>
                <a:gd name="T43" fmla="*/ 312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8" h="909">
                  <a:moveTo>
                    <a:pt x="494" y="312"/>
                  </a:moveTo>
                  <a:cubicBezTo>
                    <a:pt x="477" y="303"/>
                    <a:pt x="477" y="303"/>
                    <a:pt x="477" y="303"/>
                  </a:cubicBezTo>
                  <a:cubicBezTo>
                    <a:pt x="454" y="290"/>
                    <a:pt x="440" y="264"/>
                    <a:pt x="443" y="238"/>
                  </a:cubicBezTo>
                  <a:cubicBezTo>
                    <a:pt x="451" y="164"/>
                    <a:pt x="416" y="88"/>
                    <a:pt x="346" y="49"/>
                  </a:cubicBezTo>
                  <a:cubicBezTo>
                    <a:pt x="259" y="0"/>
                    <a:pt x="148" y="26"/>
                    <a:pt x="92" y="108"/>
                  </a:cubicBezTo>
                  <a:cubicBezTo>
                    <a:pt x="29" y="200"/>
                    <a:pt x="56" y="324"/>
                    <a:pt x="150" y="381"/>
                  </a:cubicBezTo>
                  <a:cubicBezTo>
                    <a:pt x="219" y="424"/>
                    <a:pt x="305" y="418"/>
                    <a:pt x="367" y="372"/>
                  </a:cubicBezTo>
                  <a:cubicBezTo>
                    <a:pt x="388" y="356"/>
                    <a:pt x="417" y="354"/>
                    <a:pt x="441" y="368"/>
                  </a:cubicBezTo>
                  <a:cubicBezTo>
                    <a:pt x="455" y="376"/>
                    <a:pt x="455" y="376"/>
                    <a:pt x="455" y="376"/>
                  </a:cubicBezTo>
                  <a:cubicBezTo>
                    <a:pt x="478" y="390"/>
                    <a:pt x="494" y="415"/>
                    <a:pt x="493" y="442"/>
                  </a:cubicBezTo>
                  <a:cubicBezTo>
                    <a:pt x="493" y="445"/>
                    <a:pt x="493" y="448"/>
                    <a:pt x="493" y="451"/>
                  </a:cubicBezTo>
                  <a:cubicBezTo>
                    <a:pt x="490" y="473"/>
                    <a:pt x="477" y="493"/>
                    <a:pt x="456" y="505"/>
                  </a:cubicBezTo>
                  <a:cubicBezTo>
                    <a:pt x="456" y="505"/>
                    <a:pt x="456" y="505"/>
                    <a:pt x="456" y="505"/>
                  </a:cubicBezTo>
                  <a:cubicBezTo>
                    <a:pt x="432" y="519"/>
                    <a:pt x="402" y="517"/>
                    <a:pt x="380" y="500"/>
                  </a:cubicBezTo>
                  <a:cubicBezTo>
                    <a:pt x="314" y="447"/>
                    <a:pt x="219" y="436"/>
                    <a:pt x="141" y="480"/>
                  </a:cubicBezTo>
                  <a:cubicBezTo>
                    <a:pt x="36" y="539"/>
                    <a:pt x="0" y="672"/>
                    <a:pt x="61" y="775"/>
                  </a:cubicBezTo>
                  <a:cubicBezTo>
                    <a:pt x="118" y="873"/>
                    <a:pt x="244" y="909"/>
                    <a:pt x="344" y="857"/>
                  </a:cubicBezTo>
                  <a:cubicBezTo>
                    <a:pt x="428" y="814"/>
                    <a:pt x="470" y="725"/>
                    <a:pt x="458" y="638"/>
                  </a:cubicBezTo>
                  <a:cubicBezTo>
                    <a:pt x="454" y="611"/>
                    <a:pt x="468" y="584"/>
                    <a:pt x="492" y="570"/>
                  </a:cubicBezTo>
                  <a:cubicBezTo>
                    <a:pt x="533" y="546"/>
                    <a:pt x="561" y="504"/>
                    <a:pt x="567" y="457"/>
                  </a:cubicBezTo>
                  <a:cubicBezTo>
                    <a:pt x="567" y="452"/>
                    <a:pt x="568" y="446"/>
                    <a:pt x="568" y="441"/>
                  </a:cubicBezTo>
                  <a:cubicBezTo>
                    <a:pt x="568" y="387"/>
                    <a:pt x="540" y="339"/>
                    <a:pt x="494" y="312"/>
                  </a:cubicBezTo>
                  <a:close/>
                </a:path>
              </a:pathLst>
            </a:custGeom>
            <a:gradFill>
              <a:gsLst>
                <a:gs pos="100000">
                  <a:schemeClr val="accent2">
                    <a:lumMod val="75000"/>
                  </a:schemeClr>
                </a:gs>
                <a:gs pos="0">
                  <a:schemeClr val="accent2"/>
                </a:gs>
              </a:gsLst>
              <a:lin ang="2700000" scaled="1"/>
            </a:gradFill>
            <a:ln>
              <a:noFill/>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endParaRPr>
            </a:p>
          </p:txBody>
        </p:sp>
      </p:grpSp>
      <p:sp>
        <p:nvSpPr>
          <p:cNvPr id="10" name="TextBox 41">
            <a:extLst>
              <a:ext uri="{FF2B5EF4-FFF2-40B4-BE49-F238E27FC236}">
                <a16:creationId xmlns:a16="http://schemas.microsoft.com/office/drawing/2014/main" id="{49EA8D09-C5DF-DB21-C2C0-7FB38EA7AFA3}"/>
              </a:ext>
            </a:extLst>
          </p:cNvPr>
          <p:cNvSpPr txBox="1"/>
          <p:nvPr/>
        </p:nvSpPr>
        <p:spPr>
          <a:xfrm>
            <a:off x="6634061" y="2079871"/>
            <a:ext cx="506870" cy="854080"/>
          </a:xfrm>
          <a:prstGeom prst="rect">
            <a:avLst/>
          </a:prstGeom>
          <a:noFill/>
        </p:spPr>
        <p:txBody>
          <a:bodyPr wrap="none" rtlCol="0">
            <a:spAutoFit/>
          </a:bodyPr>
          <a:lstStyle/>
          <a:p>
            <a:r>
              <a:rPr lang="en-US" sz="4950" dirty="0">
                <a:solidFill>
                  <a:srgbClr val="E1E9EA">
                    <a:alpha val="50000"/>
                  </a:srgbClr>
                </a:solidFill>
                <a:latin typeface="Montserrat Semi Bold" panose="00000700000000000000" pitchFamily="50" charset="0"/>
              </a:rPr>
              <a:t>3</a:t>
            </a:r>
          </a:p>
        </p:txBody>
      </p:sp>
      <p:sp>
        <p:nvSpPr>
          <p:cNvPr id="11" name="TextBox 42">
            <a:extLst>
              <a:ext uri="{FF2B5EF4-FFF2-40B4-BE49-F238E27FC236}">
                <a16:creationId xmlns:a16="http://schemas.microsoft.com/office/drawing/2014/main" id="{148C149C-2DE5-3CD4-7567-8E24BEB934AF}"/>
              </a:ext>
            </a:extLst>
          </p:cNvPr>
          <p:cNvSpPr txBox="1"/>
          <p:nvPr/>
        </p:nvSpPr>
        <p:spPr>
          <a:xfrm>
            <a:off x="794821" y="2324623"/>
            <a:ext cx="1585299" cy="854080"/>
          </a:xfrm>
          <a:prstGeom prst="rect">
            <a:avLst/>
          </a:prstGeom>
          <a:noFill/>
        </p:spPr>
        <p:txBody>
          <a:bodyPr wrap="square" rtlCol="0">
            <a:spAutoFit/>
          </a:bodyPr>
          <a:lstStyle/>
          <a:p>
            <a:pPr algn="r"/>
            <a:r>
              <a:rPr lang="en-US" sz="4950" dirty="0">
                <a:solidFill>
                  <a:srgbClr val="E1E9EA">
                    <a:alpha val="50000"/>
                  </a:srgbClr>
                </a:solidFill>
                <a:latin typeface="Montserrat Semi Bold" panose="00000700000000000000" pitchFamily="50" charset="0"/>
              </a:rPr>
              <a:t>1</a:t>
            </a:r>
          </a:p>
        </p:txBody>
      </p:sp>
      <p:sp>
        <p:nvSpPr>
          <p:cNvPr id="12" name="TextBox 43">
            <a:extLst>
              <a:ext uri="{FF2B5EF4-FFF2-40B4-BE49-F238E27FC236}">
                <a16:creationId xmlns:a16="http://schemas.microsoft.com/office/drawing/2014/main" id="{A476FEFF-5ED3-51D9-96E0-D0FAA00DF0BF}"/>
              </a:ext>
            </a:extLst>
          </p:cNvPr>
          <p:cNvSpPr txBox="1"/>
          <p:nvPr/>
        </p:nvSpPr>
        <p:spPr>
          <a:xfrm>
            <a:off x="957431" y="2474664"/>
            <a:ext cx="2369867" cy="830997"/>
          </a:xfrm>
          <a:prstGeom prst="rect">
            <a:avLst/>
          </a:prstGeom>
          <a:noFill/>
        </p:spPr>
        <p:txBody>
          <a:bodyPr wrap="square" rtlCol="0">
            <a:spAutoFit/>
          </a:bodyPr>
          <a:lstStyle/>
          <a:p>
            <a:r>
              <a:rPr lang="fr-FR" sz="1600" b="1" dirty="0"/>
              <a:t>1. Intégration Technique (Systèmes et Plateformes)</a:t>
            </a:r>
          </a:p>
        </p:txBody>
      </p:sp>
      <p:sp>
        <p:nvSpPr>
          <p:cNvPr id="13" name="TextBox 45">
            <a:extLst>
              <a:ext uri="{FF2B5EF4-FFF2-40B4-BE49-F238E27FC236}">
                <a16:creationId xmlns:a16="http://schemas.microsoft.com/office/drawing/2014/main" id="{9AF76FAC-E517-FA27-300F-219959ED52BC}"/>
              </a:ext>
            </a:extLst>
          </p:cNvPr>
          <p:cNvSpPr txBox="1"/>
          <p:nvPr/>
        </p:nvSpPr>
        <p:spPr>
          <a:xfrm>
            <a:off x="2008663" y="4009616"/>
            <a:ext cx="506870" cy="854080"/>
          </a:xfrm>
          <a:prstGeom prst="rect">
            <a:avLst/>
          </a:prstGeom>
          <a:noFill/>
        </p:spPr>
        <p:txBody>
          <a:bodyPr wrap="none" rtlCol="0">
            <a:spAutoFit/>
          </a:bodyPr>
          <a:lstStyle/>
          <a:p>
            <a:pPr algn="r"/>
            <a:r>
              <a:rPr lang="en-US" sz="4950" dirty="0">
                <a:solidFill>
                  <a:srgbClr val="E1E9EA">
                    <a:alpha val="50000"/>
                  </a:srgbClr>
                </a:solidFill>
                <a:latin typeface="Montserrat Semi Bold" panose="00000700000000000000" pitchFamily="50" charset="0"/>
              </a:rPr>
              <a:t>2</a:t>
            </a:r>
          </a:p>
        </p:txBody>
      </p:sp>
      <p:sp>
        <p:nvSpPr>
          <p:cNvPr id="15" name="TextBox 48">
            <a:extLst>
              <a:ext uri="{FF2B5EF4-FFF2-40B4-BE49-F238E27FC236}">
                <a16:creationId xmlns:a16="http://schemas.microsoft.com/office/drawing/2014/main" id="{9C6F5752-80FD-834D-A612-8264612333E3}"/>
              </a:ext>
            </a:extLst>
          </p:cNvPr>
          <p:cNvSpPr txBox="1"/>
          <p:nvPr/>
        </p:nvSpPr>
        <p:spPr>
          <a:xfrm>
            <a:off x="5950093" y="2355912"/>
            <a:ext cx="2470923" cy="830997"/>
          </a:xfrm>
          <a:prstGeom prst="rect">
            <a:avLst/>
          </a:prstGeom>
          <a:noFill/>
        </p:spPr>
        <p:txBody>
          <a:bodyPr wrap="square" rtlCol="0">
            <a:spAutoFit/>
          </a:bodyPr>
          <a:lstStyle/>
          <a:p>
            <a:r>
              <a:rPr lang="fr-FR" sz="1600" b="1" dirty="0"/>
              <a:t>2. Intégration Fonctionnelle (Domaines et Fonctions)</a:t>
            </a:r>
          </a:p>
        </p:txBody>
      </p:sp>
      <p:sp>
        <p:nvSpPr>
          <p:cNvPr id="17" name="TextBox 50">
            <a:extLst>
              <a:ext uri="{FF2B5EF4-FFF2-40B4-BE49-F238E27FC236}">
                <a16:creationId xmlns:a16="http://schemas.microsoft.com/office/drawing/2014/main" id="{36BA50C8-E391-9617-8B7F-8F0C7F3A79CD}"/>
              </a:ext>
            </a:extLst>
          </p:cNvPr>
          <p:cNvSpPr txBox="1"/>
          <p:nvPr/>
        </p:nvSpPr>
        <p:spPr>
          <a:xfrm>
            <a:off x="6628468" y="4009616"/>
            <a:ext cx="506870" cy="854080"/>
          </a:xfrm>
          <a:prstGeom prst="rect">
            <a:avLst/>
          </a:prstGeom>
          <a:noFill/>
        </p:spPr>
        <p:txBody>
          <a:bodyPr wrap="none" rtlCol="0">
            <a:spAutoFit/>
          </a:bodyPr>
          <a:lstStyle/>
          <a:p>
            <a:r>
              <a:rPr lang="en-US" sz="4950" dirty="0">
                <a:solidFill>
                  <a:srgbClr val="E1E9EA">
                    <a:alpha val="50000"/>
                  </a:srgbClr>
                </a:solidFill>
                <a:latin typeface="Montserrat Semi Bold" panose="00000700000000000000" pitchFamily="50" charset="0"/>
              </a:rPr>
              <a:t>4</a:t>
            </a:r>
          </a:p>
        </p:txBody>
      </p:sp>
      <p:sp>
        <p:nvSpPr>
          <p:cNvPr id="18" name="TextBox 51">
            <a:extLst>
              <a:ext uri="{FF2B5EF4-FFF2-40B4-BE49-F238E27FC236}">
                <a16:creationId xmlns:a16="http://schemas.microsoft.com/office/drawing/2014/main" id="{B8CEA876-441C-CA52-27C7-D202D8109F71}"/>
              </a:ext>
            </a:extLst>
          </p:cNvPr>
          <p:cNvSpPr txBox="1"/>
          <p:nvPr/>
        </p:nvSpPr>
        <p:spPr>
          <a:xfrm>
            <a:off x="6003168" y="4295484"/>
            <a:ext cx="2247909" cy="830997"/>
          </a:xfrm>
          <a:prstGeom prst="rect">
            <a:avLst/>
          </a:prstGeom>
          <a:noFill/>
        </p:spPr>
        <p:txBody>
          <a:bodyPr wrap="square" rtlCol="0">
            <a:spAutoFit/>
          </a:bodyPr>
          <a:lstStyle/>
          <a:p>
            <a:r>
              <a:rPr lang="fr-FR" sz="1600" b="1" dirty="0"/>
              <a:t>3. Intégration Doctrinale et Culturelle</a:t>
            </a:r>
            <a:endParaRPr lang="en-US" sz="1600" dirty="0">
              <a:solidFill>
                <a:schemeClr val="tx1">
                  <a:lumMod val="65000"/>
                  <a:lumOff val="35000"/>
                </a:schemeClr>
              </a:solidFill>
            </a:endParaRPr>
          </a:p>
        </p:txBody>
      </p:sp>
      <p:sp>
        <p:nvSpPr>
          <p:cNvPr id="20" name="Rectangle 19">
            <a:extLst>
              <a:ext uri="{FF2B5EF4-FFF2-40B4-BE49-F238E27FC236}">
                <a16:creationId xmlns:a16="http://schemas.microsoft.com/office/drawing/2014/main" id="{410065BA-79BB-9B21-98E1-ABB83DF35E85}"/>
              </a:ext>
            </a:extLst>
          </p:cNvPr>
          <p:cNvSpPr/>
          <p:nvPr/>
        </p:nvSpPr>
        <p:spPr>
          <a:xfrm>
            <a:off x="3640473" y="2863744"/>
            <a:ext cx="550088" cy="646331"/>
          </a:xfrm>
          <a:prstGeom prst="rect">
            <a:avLst/>
          </a:prstGeom>
        </p:spPr>
        <p:txBody>
          <a:bodyPr wrap="square">
            <a:spAutoFit/>
          </a:bodyPr>
          <a:lstStyle/>
          <a:p>
            <a:pPr algn="ctr" defTabSz="914378"/>
            <a:r>
              <a:rPr lang="en-US" sz="3600" b="1" dirty="0">
                <a:solidFill>
                  <a:schemeClr val="bg1"/>
                </a:solidFill>
                <a:ea typeface="Questrial" pitchFamily="2" charset="0"/>
              </a:rPr>
              <a:t>1</a:t>
            </a:r>
          </a:p>
        </p:txBody>
      </p:sp>
      <p:sp>
        <p:nvSpPr>
          <p:cNvPr id="21" name="Rectangle 20">
            <a:extLst>
              <a:ext uri="{FF2B5EF4-FFF2-40B4-BE49-F238E27FC236}">
                <a16:creationId xmlns:a16="http://schemas.microsoft.com/office/drawing/2014/main" id="{1AA51E7F-D966-EB5A-ED06-096AF660B201}"/>
              </a:ext>
            </a:extLst>
          </p:cNvPr>
          <p:cNvSpPr/>
          <p:nvPr/>
        </p:nvSpPr>
        <p:spPr>
          <a:xfrm>
            <a:off x="4993334" y="2837378"/>
            <a:ext cx="431529" cy="646331"/>
          </a:xfrm>
          <a:prstGeom prst="rect">
            <a:avLst/>
          </a:prstGeom>
        </p:spPr>
        <p:txBody>
          <a:bodyPr wrap="none">
            <a:spAutoFit/>
          </a:bodyPr>
          <a:lstStyle/>
          <a:p>
            <a:pPr algn="ctr" defTabSz="914378"/>
            <a:r>
              <a:rPr lang="en-US" sz="3600" b="1" dirty="0">
                <a:solidFill>
                  <a:schemeClr val="bg1"/>
                </a:solidFill>
                <a:ea typeface="Questrial" pitchFamily="2" charset="0"/>
              </a:rPr>
              <a:t>2</a:t>
            </a:r>
          </a:p>
        </p:txBody>
      </p:sp>
      <p:sp>
        <p:nvSpPr>
          <p:cNvPr id="22" name="Rectangle 21">
            <a:extLst>
              <a:ext uri="{FF2B5EF4-FFF2-40B4-BE49-F238E27FC236}">
                <a16:creationId xmlns:a16="http://schemas.microsoft.com/office/drawing/2014/main" id="{BF263974-A4D4-0262-0D9B-1ADD2F9A2A99}"/>
              </a:ext>
            </a:extLst>
          </p:cNvPr>
          <p:cNvSpPr/>
          <p:nvPr/>
        </p:nvSpPr>
        <p:spPr>
          <a:xfrm>
            <a:off x="5006960" y="4082713"/>
            <a:ext cx="431528" cy="646331"/>
          </a:xfrm>
          <a:prstGeom prst="rect">
            <a:avLst/>
          </a:prstGeom>
        </p:spPr>
        <p:txBody>
          <a:bodyPr wrap="none">
            <a:spAutoFit/>
          </a:bodyPr>
          <a:lstStyle/>
          <a:p>
            <a:pPr algn="ctr" defTabSz="914378"/>
            <a:r>
              <a:rPr lang="en-US" sz="3600" b="1" dirty="0">
                <a:solidFill>
                  <a:schemeClr val="bg1"/>
                </a:solidFill>
                <a:ea typeface="Questrial" pitchFamily="2" charset="0"/>
              </a:rPr>
              <a:t>3</a:t>
            </a:r>
          </a:p>
        </p:txBody>
      </p:sp>
      <p:sp>
        <p:nvSpPr>
          <p:cNvPr id="23" name="Rectangle 22">
            <a:extLst>
              <a:ext uri="{FF2B5EF4-FFF2-40B4-BE49-F238E27FC236}">
                <a16:creationId xmlns:a16="http://schemas.microsoft.com/office/drawing/2014/main" id="{EDA1DBF4-659A-EEDD-CA4B-45A4FD765817}"/>
              </a:ext>
            </a:extLst>
          </p:cNvPr>
          <p:cNvSpPr/>
          <p:nvPr/>
        </p:nvSpPr>
        <p:spPr>
          <a:xfrm>
            <a:off x="3636520" y="4339173"/>
            <a:ext cx="537328" cy="300082"/>
          </a:xfrm>
          <a:prstGeom prst="rect">
            <a:avLst/>
          </a:prstGeom>
        </p:spPr>
        <p:txBody>
          <a:bodyPr wrap="none">
            <a:spAutoFit/>
          </a:bodyPr>
          <a:lstStyle/>
          <a:p>
            <a:pPr algn="ctr" defTabSz="914378"/>
            <a:r>
              <a:rPr lang="en-US" sz="1350" dirty="0">
                <a:solidFill>
                  <a:schemeClr val="bg1"/>
                </a:solidFill>
                <a:ea typeface="Questrial" pitchFamily="2" charset="0"/>
              </a:rPr>
              <a:t>2016</a:t>
            </a:r>
          </a:p>
        </p:txBody>
      </p:sp>
      <p:sp>
        <p:nvSpPr>
          <p:cNvPr id="25" name="ZoneTexte 24">
            <a:extLst>
              <a:ext uri="{FF2B5EF4-FFF2-40B4-BE49-F238E27FC236}">
                <a16:creationId xmlns:a16="http://schemas.microsoft.com/office/drawing/2014/main" id="{4CDCDD2E-D42A-3931-21A9-BC5F56BC4943}"/>
              </a:ext>
            </a:extLst>
          </p:cNvPr>
          <p:cNvSpPr txBox="1"/>
          <p:nvPr/>
        </p:nvSpPr>
        <p:spPr>
          <a:xfrm>
            <a:off x="691088" y="5519421"/>
            <a:ext cx="5467000" cy="1200329"/>
          </a:xfrm>
          <a:prstGeom prst="rect">
            <a:avLst/>
          </a:prstGeom>
          <a:noFill/>
        </p:spPr>
        <p:txBody>
          <a:bodyPr wrap="square">
            <a:spAutoFit/>
          </a:bodyPr>
          <a:lstStyle/>
          <a:p>
            <a:pPr algn="just"/>
            <a:r>
              <a:rPr lang="fr-FR" dirty="0"/>
              <a:t>La garantie que la simple </a:t>
            </a:r>
            <a:r>
              <a:rPr lang="fr-FR" b="1" dirty="0"/>
              <a:t>somme des équipements</a:t>
            </a:r>
            <a:r>
              <a:rPr lang="fr-FR" dirty="0"/>
              <a:t> numériques devient un </a:t>
            </a:r>
            <a:r>
              <a:rPr lang="fr-FR" b="1" dirty="0"/>
              <a:t>système de combat cohérent et unifié</a:t>
            </a:r>
            <a:r>
              <a:rPr lang="fr-FR" dirty="0"/>
              <a:t>, capable de générer un avantage stratégique.</a:t>
            </a:r>
          </a:p>
        </p:txBody>
      </p:sp>
    </p:spTree>
    <p:extLst>
      <p:ext uri="{BB962C8B-B14F-4D97-AF65-F5344CB8AC3E}">
        <p14:creationId xmlns:p14="http://schemas.microsoft.com/office/powerpoint/2010/main" val="230412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0AEE8-B34A-637B-51A0-EDFE30B1F27B}"/>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B754AC9C-F518-2B30-7435-4741539794B9}"/>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2.5 Technologies disruptives et plus value opérationnel</a:t>
            </a:r>
          </a:p>
        </p:txBody>
      </p:sp>
      <p:sp>
        <p:nvSpPr>
          <p:cNvPr id="4" name="ZoneTexte 3">
            <a:extLst>
              <a:ext uri="{FF2B5EF4-FFF2-40B4-BE49-F238E27FC236}">
                <a16:creationId xmlns:a16="http://schemas.microsoft.com/office/drawing/2014/main" id="{041279C8-7F61-9DD3-62A5-A15D71099657}"/>
              </a:ext>
            </a:extLst>
          </p:cNvPr>
          <p:cNvSpPr txBox="1"/>
          <p:nvPr/>
        </p:nvSpPr>
        <p:spPr>
          <a:xfrm>
            <a:off x="311972" y="2034108"/>
            <a:ext cx="8433995" cy="2585323"/>
          </a:xfrm>
          <a:prstGeom prst="rect">
            <a:avLst/>
          </a:prstGeom>
          <a:noFill/>
        </p:spPr>
        <p:txBody>
          <a:bodyPr wrap="square">
            <a:spAutoFit/>
          </a:bodyPr>
          <a:lstStyle/>
          <a:p>
            <a:pPr marL="342900" indent="-342900">
              <a:buAutoNum type="arabicPeriod"/>
            </a:pPr>
            <a:r>
              <a:rPr lang="fr-FR" b="1" dirty="0"/>
              <a:t>Intelligence Artificielle (IA) et Apprentissage Automatique (Machine Learning) </a:t>
            </a:r>
          </a:p>
          <a:p>
            <a:pPr lvl="1"/>
            <a:endParaRPr lang="fr-FR" dirty="0"/>
          </a:p>
          <a:p>
            <a:pPr marL="342900" indent="-342900">
              <a:buAutoNum type="arabicPeriod"/>
            </a:pPr>
            <a:r>
              <a:rPr lang="fr-FR" b="1" dirty="0" err="1"/>
              <a:t>Systemes</a:t>
            </a:r>
            <a:r>
              <a:rPr lang="fr-FR" b="1" dirty="0"/>
              <a:t> autonomes et Robotique avancée</a:t>
            </a:r>
          </a:p>
          <a:p>
            <a:pPr marL="342900" indent="-342900">
              <a:buAutoNum type="arabicPeriod"/>
            </a:pPr>
            <a:endParaRPr lang="fr-FR" dirty="0"/>
          </a:p>
          <a:p>
            <a:pPr marL="342900" indent="-342900">
              <a:buAutoNum type="arabicPeriod"/>
            </a:pPr>
            <a:r>
              <a:rPr lang="fr-FR" b="1" dirty="0"/>
              <a:t>Communications au </a:t>
            </a:r>
            <a:r>
              <a:rPr lang="fr-FR" b="1" dirty="0" err="1"/>
              <a:t>dela</a:t>
            </a:r>
            <a:r>
              <a:rPr lang="fr-FR" b="1" dirty="0"/>
              <a:t> de la 5G (Next-</a:t>
            </a:r>
            <a:r>
              <a:rPr lang="fr-FR" b="1" dirty="0" err="1"/>
              <a:t>Genaration</a:t>
            </a:r>
            <a:r>
              <a:rPr lang="fr-FR" b="1" dirty="0"/>
              <a:t> Network)</a:t>
            </a:r>
          </a:p>
          <a:p>
            <a:pPr marL="800100" lvl="1" indent="-342900">
              <a:buFont typeface="+mj-lt"/>
              <a:buAutoNum type="alphaLcParenR"/>
            </a:pPr>
            <a:endParaRPr lang="fr-FR" dirty="0"/>
          </a:p>
          <a:p>
            <a:pPr marL="342900" indent="-342900">
              <a:buFontTx/>
              <a:buAutoNum type="arabicPeriod"/>
            </a:pPr>
            <a:r>
              <a:rPr lang="fr-FR" b="1" dirty="0"/>
              <a:t>Cyberdéfense et Cyber-offensive</a:t>
            </a:r>
          </a:p>
          <a:p>
            <a:endParaRPr lang="fr-FR" dirty="0"/>
          </a:p>
        </p:txBody>
      </p:sp>
    </p:spTree>
    <p:extLst>
      <p:ext uri="{BB962C8B-B14F-4D97-AF65-F5344CB8AC3E}">
        <p14:creationId xmlns:p14="http://schemas.microsoft.com/office/powerpoint/2010/main" val="279732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AC107-46A3-FB08-D7B8-8F610F23C6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E3D75E-CADF-2BCC-022D-F5817F4EADC9}"/>
              </a:ext>
            </a:extLst>
          </p:cNvPr>
          <p:cNvSpPr/>
          <p:nvPr/>
        </p:nvSpPr>
        <p:spPr>
          <a:xfrm>
            <a:off x="210312" y="1301381"/>
            <a:ext cx="8723376" cy="5375464"/>
          </a:xfrm>
          <a:prstGeom prst="rect">
            <a:avLst/>
          </a:prstGeom>
        </p:spPr>
        <p:txBody>
          <a:bodyPr lIns="0" tIns="0" rIns="0" bIns="0">
            <a:noAutofit/>
          </a:bodyPr>
          <a:lstStyle/>
          <a:p>
            <a:pPr marL="514350" indent="-514350" algn="just">
              <a:lnSpc>
                <a:spcPts val="4656"/>
              </a:lnSpc>
              <a:buFont typeface="+mj-lt"/>
              <a:buAutoNum type="romanUcPeriod"/>
            </a:pPr>
            <a:r>
              <a:rPr lang="fr-FR" sz="2800" b="1" noProof="0" dirty="0">
                <a:latin typeface="Arial"/>
              </a:rPr>
              <a:t>Fondements Théoriques;</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latin typeface="Arial"/>
              </a:rPr>
              <a:t>Implémentation Technologique;</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srgbClr val="FF0000"/>
                </a:solidFill>
                <a:latin typeface="Arial"/>
              </a:rPr>
              <a:t>Évolution du Commandement : C2 vs C5ISR ;</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prstClr val="black"/>
                </a:solidFill>
                <a:latin typeface="Arial"/>
              </a:rPr>
              <a:t>Nouveaux Paradigmes et Impacts Structurels;</a:t>
            </a:r>
          </a:p>
          <a:p>
            <a:pPr algn="just">
              <a:lnSpc>
                <a:spcPts val="4656"/>
              </a:lnSpc>
            </a:pPr>
            <a:endParaRPr lang="fr-FR" sz="2800" b="1" noProof="0" dirty="0">
              <a:solidFill>
                <a:prstClr val="black"/>
              </a:solidFill>
              <a:latin typeface="Arial"/>
            </a:endParaRPr>
          </a:p>
          <a:p>
            <a:pPr algn="just">
              <a:lnSpc>
                <a:spcPts val="4656"/>
              </a:lnSpc>
            </a:pPr>
            <a:r>
              <a:rPr lang="fr-FR" sz="2800" b="1" noProof="0" dirty="0">
                <a:solidFill>
                  <a:prstClr val="black"/>
                </a:solidFill>
                <a:latin typeface="Arial"/>
              </a:rPr>
              <a:t>V. Enjeux, Menaces et Défis.</a:t>
            </a:r>
          </a:p>
        </p:txBody>
      </p:sp>
    </p:spTree>
    <p:extLst>
      <p:ext uri="{BB962C8B-B14F-4D97-AF65-F5344CB8AC3E}">
        <p14:creationId xmlns:p14="http://schemas.microsoft.com/office/powerpoint/2010/main" val="322271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3B7DA-154C-60B6-2BDB-27A2CD48B18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5225A50-64AF-E631-3095-A46AAB04A658}"/>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3.1 Le Modèle C2 Traditionnel et sa suite</a:t>
            </a:r>
          </a:p>
        </p:txBody>
      </p:sp>
      <p:pic>
        <p:nvPicPr>
          <p:cNvPr id="3" name="Image 2">
            <a:extLst>
              <a:ext uri="{FF2B5EF4-FFF2-40B4-BE49-F238E27FC236}">
                <a16:creationId xmlns:a16="http://schemas.microsoft.com/office/drawing/2014/main" id="{B002416B-8C34-9C9E-5E25-6D4749FD1623}"/>
              </a:ext>
            </a:extLst>
          </p:cNvPr>
          <p:cNvPicPr>
            <a:picLocks noChangeAspect="1"/>
          </p:cNvPicPr>
          <p:nvPr/>
        </p:nvPicPr>
        <p:blipFill>
          <a:blip r:embed="rId3"/>
          <a:stretch>
            <a:fillRect/>
          </a:stretch>
        </p:blipFill>
        <p:spPr>
          <a:xfrm>
            <a:off x="5411096" y="2398956"/>
            <a:ext cx="3163163" cy="3598216"/>
          </a:xfrm>
          <a:prstGeom prst="rect">
            <a:avLst/>
          </a:prstGeom>
        </p:spPr>
      </p:pic>
      <p:sp>
        <p:nvSpPr>
          <p:cNvPr id="5" name="ZoneTexte 4">
            <a:extLst>
              <a:ext uri="{FF2B5EF4-FFF2-40B4-BE49-F238E27FC236}">
                <a16:creationId xmlns:a16="http://schemas.microsoft.com/office/drawing/2014/main" id="{5FF78E26-95FA-29DB-F4DB-6F88F12E32A4}"/>
              </a:ext>
            </a:extLst>
          </p:cNvPr>
          <p:cNvSpPr txBox="1"/>
          <p:nvPr/>
        </p:nvSpPr>
        <p:spPr>
          <a:xfrm>
            <a:off x="419549" y="2398956"/>
            <a:ext cx="4797910" cy="3693319"/>
          </a:xfrm>
          <a:prstGeom prst="rect">
            <a:avLst/>
          </a:prstGeom>
          <a:noFill/>
        </p:spPr>
        <p:txBody>
          <a:bodyPr wrap="square">
            <a:spAutoFit/>
          </a:bodyPr>
          <a:lstStyle/>
          <a:p>
            <a:pPr marL="285750" indent="-285750" algn="just">
              <a:buFont typeface="Wingdings" panose="05000000000000000000" pitchFamily="2" charset="2"/>
              <a:buChar char="Ø"/>
            </a:pPr>
            <a:r>
              <a:rPr lang="fr-FR" dirty="0"/>
              <a:t>Le fondement historique et le concept initial qui a régi le commandement et la gestion des forces militaires.</a:t>
            </a:r>
          </a:p>
          <a:p>
            <a:pPr marL="285750" indent="-285750" algn="just">
              <a:buFont typeface="Wingdings" panose="05000000000000000000" pitchFamily="2" charset="2"/>
              <a:buChar char="Ø"/>
            </a:pPr>
            <a:endParaRPr lang="fr-FR" dirty="0"/>
          </a:p>
          <a:p>
            <a:pPr marL="285750" indent="-285750" algn="just">
              <a:buFont typeface="Wingdings" panose="05000000000000000000" pitchFamily="2" charset="2"/>
              <a:buChar char="Ø"/>
            </a:pPr>
            <a:r>
              <a:rPr lang="fr-FR" b="1" dirty="0">
                <a:solidFill>
                  <a:srgbClr val="002060"/>
                </a:solidFill>
              </a:rPr>
              <a:t>Caractéristiques:</a:t>
            </a:r>
          </a:p>
          <a:p>
            <a:pPr marL="742950" lvl="1" indent="-285750" algn="just">
              <a:buFontTx/>
              <a:buChar char="-"/>
            </a:pPr>
            <a:r>
              <a:rPr lang="fr-FR" dirty="0"/>
              <a:t>une </a:t>
            </a:r>
            <a:r>
              <a:rPr lang="fr-FR" b="1" dirty="0"/>
              <a:t>relation essentiellement hiérarchique et directive</a:t>
            </a:r>
            <a:r>
              <a:rPr lang="fr-FR" dirty="0"/>
              <a:t> </a:t>
            </a:r>
          </a:p>
          <a:p>
            <a:pPr marL="742950" lvl="1" indent="-285750" algn="just">
              <a:buFontTx/>
              <a:buChar char="-"/>
            </a:pPr>
            <a:r>
              <a:rPr lang="fr-FR" b="1" dirty="0"/>
              <a:t>Commandement</a:t>
            </a:r>
            <a:r>
              <a:rPr lang="fr-FR" dirty="0"/>
              <a:t> (transmission des ordres)</a:t>
            </a:r>
          </a:p>
          <a:p>
            <a:pPr marL="742950" lvl="1" indent="-285750" algn="just">
              <a:buFontTx/>
              <a:buChar char="-"/>
            </a:pPr>
            <a:r>
              <a:rPr lang="fr-FR" b="1" dirty="0"/>
              <a:t>Contrôle </a:t>
            </a:r>
            <a:r>
              <a:rPr lang="fr-FR" dirty="0"/>
              <a:t>(veiller, surveiller et ajuster)</a:t>
            </a:r>
          </a:p>
          <a:p>
            <a:pPr marL="742950" lvl="1" indent="-285750" algn="just">
              <a:buFontTx/>
              <a:buChar char="-"/>
            </a:pPr>
            <a:r>
              <a:rPr lang="fr-FR" b="1" dirty="0"/>
              <a:t>moyens de communication physiques ou analogiques.</a:t>
            </a:r>
            <a:endParaRPr lang="fr-FR" dirty="0"/>
          </a:p>
          <a:p>
            <a:pPr algn="just"/>
            <a:endParaRPr lang="fr-FR" dirty="0"/>
          </a:p>
        </p:txBody>
      </p:sp>
    </p:spTree>
    <p:extLst>
      <p:ext uri="{BB962C8B-B14F-4D97-AF65-F5344CB8AC3E}">
        <p14:creationId xmlns:p14="http://schemas.microsoft.com/office/powerpoint/2010/main" val="498843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34FBB84-43DE-92A6-AAEA-A937D18C6415}"/>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3.2 Migration C2 vers C5ISR</a:t>
            </a:r>
          </a:p>
        </p:txBody>
      </p:sp>
      <p:sp>
        <p:nvSpPr>
          <p:cNvPr id="4" name="Rectangle 1">
            <a:extLst>
              <a:ext uri="{FF2B5EF4-FFF2-40B4-BE49-F238E27FC236}">
                <a16:creationId xmlns:a16="http://schemas.microsoft.com/office/drawing/2014/main" id="{D0A569A8-E098-91BA-01E5-B946B19A28FA}"/>
              </a:ext>
            </a:extLst>
          </p:cNvPr>
          <p:cNvSpPr>
            <a:spLocks noChangeArrowheads="1"/>
          </p:cNvSpPr>
          <p:nvPr/>
        </p:nvSpPr>
        <p:spPr bwMode="auto">
          <a:xfrm>
            <a:off x="628650" y="2538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EE4992E8-E906-33D3-FAF9-3C7CFC5E2C72}"/>
              </a:ext>
            </a:extLst>
          </p:cNvPr>
          <p:cNvSpPr txBox="1"/>
          <p:nvPr/>
        </p:nvSpPr>
        <p:spPr>
          <a:xfrm>
            <a:off x="526918" y="1654604"/>
            <a:ext cx="8090164" cy="4415568"/>
          </a:xfrm>
          <a:prstGeom prst="rect">
            <a:avLst/>
          </a:prstGeom>
          <a:noFill/>
        </p:spPr>
        <p:txBody>
          <a:bodyPr wrap="square">
            <a:spAutoFit/>
          </a:bodyPr>
          <a:lstStyle/>
          <a:p>
            <a:pPr algn="just">
              <a:lnSpc>
                <a:spcPct val="115000"/>
              </a:lnSpc>
              <a:spcAft>
                <a:spcPts val="1000"/>
              </a:spcAft>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buNone/>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1. Les Impératifs Opérationnels et Évolution des Menaces</a:t>
            </a:r>
            <a:endParaRPr lang="fr-FR"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200150" lvl="2" indent="-285750" algn="just">
              <a:lnSpc>
                <a:spcPct val="115000"/>
              </a:lnSpc>
              <a:spcAft>
                <a:spcPts val="1000"/>
              </a:spcAft>
              <a:buSzPts val="1000"/>
              <a:buFont typeface="Wingdings" panose="05000000000000000000" pitchFamily="2" charset="2"/>
              <a:buChar char="Ø"/>
              <a:tabLst>
                <a:tab pos="457200" algn="l"/>
              </a:tabLst>
            </a:pPr>
            <a:r>
              <a:rPr lang="fr-FR" b="1" kern="100" dirty="0">
                <a:effectLst/>
                <a:latin typeface="Calibri" panose="020F0502020204030204" pitchFamily="34" charset="0"/>
                <a:ea typeface="Calibri" panose="020F0502020204030204" pitchFamily="34" charset="0"/>
                <a:cs typeface="Times New Roman" panose="02020603050405020304" pitchFamily="18" charset="0"/>
              </a:rPr>
              <a:t>Vitesse du Combat </a:t>
            </a:r>
            <a:endParaRPr lang="fr-FR"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200150" lvl="2" indent="-285750" algn="just">
              <a:lnSpc>
                <a:spcPct val="115000"/>
              </a:lnSpc>
              <a:spcAft>
                <a:spcPts val="1000"/>
              </a:spcAft>
              <a:buSzPts val="1000"/>
              <a:buFont typeface="Wingdings" panose="05000000000000000000" pitchFamily="2" charset="2"/>
              <a:buChar char="Ø"/>
              <a:tabLst>
                <a:tab pos="457200" algn="l"/>
              </a:tabLst>
            </a:pPr>
            <a:r>
              <a:rPr lang="fr-FR" b="1" kern="100" dirty="0">
                <a:effectLst/>
                <a:latin typeface="Calibri" panose="020F0502020204030204" pitchFamily="34" charset="0"/>
                <a:ea typeface="Calibri" panose="020F0502020204030204" pitchFamily="34" charset="0"/>
                <a:cs typeface="Times New Roman" panose="02020603050405020304" pitchFamily="18" charset="0"/>
              </a:rPr>
              <a:t>Guerres en Réseau (NCW) </a:t>
            </a:r>
            <a:endParaRPr lang="fr-FR"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200150" lvl="2" indent="-285750" algn="just">
              <a:lnSpc>
                <a:spcPct val="115000"/>
              </a:lnSpc>
              <a:spcAft>
                <a:spcPts val="1000"/>
              </a:spcAft>
              <a:buSzPts val="1000"/>
              <a:buFont typeface="Wingdings" panose="05000000000000000000" pitchFamily="2" charset="2"/>
              <a:buChar char="Ø"/>
              <a:tabLst>
                <a:tab pos="457200" algn="l"/>
              </a:tabLst>
            </a:pPr>
            <a:r>
              <a:rPr lang="fr-FR" b="1" kern="100" dirty="0">
                <a:effectLst/>
                <a:latin typeface="Calibri" panose="020F0502020204030204" pitchFamily="34" charset="0"/>
                <a:ea typeface="Calibri" panose="020F0502020204030204" pitchFamily="34" charset="0"/>
                <a:cs typeface="Times New Roman" panose="02020603050405020304" pitchFamily="18" charset="0"/>
              </a:rPr>
              <a:t>Nécessité de Renseignement Massif (ISR) </a:t>
            </a:r>
            <a:endParaRPr lang="fr-FR"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200150" lvl="2" indent="-285750" algn="just">
              <a:lnSpc>
                <a:spcPct val="115000"/>
              </a:lnSpc>
              <a:spcAft>
                <a:spcPts val="1000"/>
              </a:spcAft>
              <a:buSzPts val="1000"/>
              <a:buFont typeface="Wingdings" panose="05000000000000000000" pitchFamily="2" charset="2"/>
              <a:buChar char="Ø"/>
              <a:tabLst>
                <a:tab pos="457200" algn="l"/>
              </a:tabLst>
            </a:pPr>
            <a:r>
              <a:rPr lang="fr-FR" b="1" kern="100" dirty="0">
                <a:effectLst/>
                <a:latin typeface="Calibri" panose="020F0502020204030204" pitchFamily="34" charset="0"/>
                <a:ea typeface="Calibri" panose="020F0502020204030204" pitchFamily="34" charset="0"/>
                <a:cs typeface="Times New Roman" panose="02020603050405020304" pitchFamily="18" charset="0"/>
              </a:rPr>
              <a:t>Menace Cyber (C5) </a:t>
            </a:r>
            <a:endParaRPr lang="fr-FR"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buNone/>
            </a:pP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2. Les Facteurs Technologiques Habilitants</a:t>
            </a:r>
            <a:endParaRPr lang="fr-FR"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257300" lvl="2" indent="-342900" algn="just">
              <a:lnSpc>
                <a:spcPct val="115000"/>
              </a:lnSpc>
              <a:spcAft>
                <a:spcPts val="1000"/>
              </a:spcAft>
              <a:buSzPts val="1000"/>
              <a:buFont typeface="Wingdings" panose="05000000000000000000" pitchFamily="2" charset="2"/>
              <a:buChar char="Ø"/>
              <a:tabLst>
                <a:tab pos="457200" algn="l"/>
              </a:tabLst>
            </a:pPr>
            <a:r>
              <a:rPr lang="fr-FR" b="1" kern="100" dirty="0">
                <a:effectLst/>
                <a:latin typeface="Calibri" panose="020F0502020204030204" pitchFamily="34" charset="0"/>
                <a:ea typeface="Calibri" panose="020F0502020204030204" pitchFamily="34" charset="0"/>
                <a:cs typeface="Times New Roman" panose="02020603050405020304" pitchFamily="18" charset="0"/>
              </a:rPr>
              <a:t>Progrès de l'Informatique (C4) </a:t>
            </a:r>
            <a:endParaRPr lang="fr-FR"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257300" lvl="2" indent="-342900" algn="just">
              <a:lnSpc>
                <a:spcPct val="115000"/>
              </a:lnSpc>
              <a:spcAft>
                <a:spcPts val="1000"/>
              </a:spcAft>
              <a:buSzPts val="1000"/>
              <a:buFont typeface="Wingdings" panose="05000000000000000000" pitchFamily="2" charset="2"/>
              <a:buChar char="Ø"/>
              <a:tabLst>
                <a:tab pos="457200" algn="l"/>
              </a:tabLst>
            </a:pPr>
            <a:r>
              <a:rPr lang="fr-FR" b="1" kern="100" dirty="0">
                <a:effectLst/>
                <a:latin typeface="Calibri" panose="020F0502020204030204" pitchFamily="34" charset="0"/>
                <a:ea typeface="Calibri" panose="020F0502020204030204" pitchFamily="34" charset="0"/>
                <a:cs typeface="Times New Roman" panose="02020603050405020304" pitchFamily="18" charset="0"/>
              </a:rPr>
              <a:t>Révolution des Communications (C3) </a:t>
            </a:r>
            <a:endParaRPr lang="fr-FR"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257300" lvl="2" indent="-342900" algn="just">
              <a:lnSpc>
                <a:spcPct val="115000"/>
              </a:lnSpc>
              <a:spcAft>
                <a:spcPts val="1000"/>
              </a:spcAft>
              <a:buSzPts val="1000"/>
              <a:buFont typeface="Wingdings" panose="05000000000000000000" pitchFamily="2" charset="2"/>
              <a:buChar char="Ø"/>
              <a:tabLst>
                <a:tab pos="457200" algn="l"/>
              </a:tabLst>
            </a:pPr>
            <a:r>
              <a:rPr lang="fr-FR" b="1" kern="100" dirty="0">
                <a:effectLst/>
                <a:latin typeface="Calibri" panose="020F0502020204030204" pitchFamily="34" charset="0"/>
                <a:ea typeface="Calibri" panose="020F0502020204030204" pitchFamily="34" charset="0"/>
                <a:cs typeface="Times New Roman" panose="02020603050405020304" pitchFamily="18" charset="0"/>
              </a:rPr>
              <a:t>Généralisation du GPS </a:t>
            </a:r>
            <a:endParaRPr lang="fr-FR" sz="20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819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3F1E8-2611-3B9D-F681-3276B06B586B}"/>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19E62391-26E6-E5B5-9389-5616E29B2A12}"/>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3.3 Le Modèle C5ISR </a:t>
            </a:r>
          </a:p>
        </p:txBody>
      </p:sp>
      <p:pic>
        <p:nvPicPr>
          <p:cNvPr id="5122" name="Picture 2" descr="AGIS Integrated Space / Air/ Ground C5ISR CJADC2 System">
            <a:extLst>
              <a:ext uri="{FF2B5EF4-FFF2-40B4-BE49-F238E27FC236}">
                <a16:creationId xmlns:a16="http://schemas.microsoft.com/office/drawing/2014/main" id="{53EC8A82-5CF1-AD07-6B57-D37219BFD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117" y="2337324"/>
            <a:ext cx="3012142" cy="371191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7A9F787-BFD0-3F1A-B7CB-2BF653D0575C}"/>
              </a:ext>
            </a:extLst>
          </p:cNvPr>
          <p:cNvSpPr txBox="1"/>
          <p:nvPr/>
        </p:nvSpPr>
        <p:spPr>
          <a:xfrm>
            <a:off x="268941" y="1971564"/>
            <a:ext cx="4819426" cy="3970318"/>
          </a:xfrm>
          <a:prstGeom prst="rect">
            <a:avLst/>
          </a:prstGeom>
          <a:noFill/>
        </p:spPr>
        <p:txBody>
          <a:bodyPr wrap="square">
            <a:spAutoFit/>
          </a:bodyPr>
          <a:lstStyle/>
          <a:p>
            <a:pPr marL="285750" indent="-285750">
              <a:buFont typeface="Wingdings" panose="05000000000000000000" pitchFamily="2" charset="2"/>
              <a:buChar char="Ø"/>
            </a:pPr>
            <a:r>
              <a:rPr lang="fr-FR" b="1" dirty="0"/>
              <a:t>Intégration Totale :</a:t>
            </a:r>
            <a:r>
              <a:rPr lang="fr-FR" dirty="0"/>
              <a:t> Le C5ISR garantit que les </a:t>
            </a:r>
            <a:r>
              <a:rPr lang="fr-FR" b="1" dirty="0"/>
              <a:t>capteurs (ISR)</a:t>
            </a:r>
            <a:r>
              <a:rPr lang="fr-FR" dirty="0"/>
              <a:t> alimentent en temps réel les </a:t>
            </a:r>
            <a:r>
              <a:rPr lang="fr-FR" b="1" dirty="0"/>
              <a:t>systèmes de traitement (C4)</a:t>
            </a:r>
            <a:r>
              <a:rPr lang="fr-FR" dirty="0"/>
              <a:t> qui informent le </a:t>
            </a:r>
            <a:r>
              <a:rPr lang="fr-FR" b="1" dirty="0"/>
              <a:t>commandement (C2)</a:t>
            </a:r>
            <a:r>
              <a:rPr lang="fr-FR" dirty="0"/>
              <a:t>, lequel utilise le </a:t>
            </a:r>
            <a:r>
              <a:rPr lang="fr-FR" b="1" dirty="0"/>
              <a:t>réseau (C3)</a:t>
            </a:r>
            <a:r>
              <a:rPr lang="fr-FR" dirty="0"/>
              <a:t> pour commander les </a:t>
            </a:r>
            <a:r>
              <a:rPr lang="fr-FR" b="1" dirty="0"/>
              <a:t>effecteurs (C5 - Combat </a:t>
            </a:r>
            <a:r>
              <a:rPr lang="fr-FR" b="1" dirty="0" err="1"/>
              <a:t>Systems</a:t>
            </a:r>
            <a:r>
              <a:rPr lang="fr-FR" b="1" dirty="0"/>
              <a:t>)</a:t>
            </a:r>
            <a:r>
              <a:rPr lang="fr-FR" dirty="0"/>
              <a: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Vitesse de Décision :</a:t>
            </a:r>
            <a:r>
              <a:rPr lang="fr-FR" dirty="0"/>
              <a:t> L'objectif est d'accélérer la boucle </a:t>
            </a:r>
            <a:r>
              <a:rPr lang="fr-FR" b="1" dirty="0"/>
              <a:t>OODA</a:t>
            </a:r>
            <a:r>
              <a:rPr lang="fr-FR" dirty="0"/>
              <a:t> (Observer, Orienter, Décider, Agir) de l'ennemi.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Défense du Réseau :</a:t>
            </a:r>
            <a:r>
              <a:rPr lang="fr-FR" dirty="0"/>
              <a:t> L'ajout du 5e 'C' (Cyber) reconnaît que l'architecture elle-même est une cible stratégique. </a:t>
            </a:r>
          </a:p>
        </p:txBody>
      </p:sp>
    </p:spTree>
    <p:extLst>
      <p:ext uri="{BB962C8B-B14F-4D97-AF65-F5344CB8AC3E}">
        <p14:creationId xmlns:p14="http://schemas.microsoft.com/office/powerpoint/2010/main" val="1903300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1E0CA-5802-F6D6-BFC2-488B83A5A4B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A7BA86E-1796-70FD-E661-2D0D3A38C33D}"/>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3.4 Comparaison C2 vs C5ISR</a:t>
            </a:r>
          </a:p>
        </p:txBody>
      </p:sp>
      <p:graphicFrame>
        <p:nvGraphicFramePr>
          <p:cNvPr id="3" name="Tableau 2">
            <a:extLst>
              <a:ext uri="{FF2B5EF4-FFF2-40B4-BE49-F238E27FC236}">
                <a16:creationId xmlns:a16="http://schemas.microsoft.com/office/drawing/2014/main" id="{8C69F9F9-EDA2-95D5-5789-E0C730F242B3}"/>
              </a:ext>
            </a:extLst>
          </p:cNvPr>
          <p:cNvGraphicFramePr>
            <a:graphicFrameLocks noGrp="1"/>
          </p:cNvGraphicFramePr>
          <p:nvPr>
            <p:extLst>
              <p:ext uri="{D42A27DB-BD31-4B8C-83A1-F6EECF244321}">
                <p14:modId xmlns:p14="http://schemas.microsoft.com/office/powerpoint/2010/main" val="972182505"/>
              </p:ext>
            </p:extLst>
          </p:nvPr>
        </p:nvGraphicFramePr>
        <p:xfrm>
          <a:off x="814555" y="2183252"/>
          <a:ext cx="7514889" cy="4331367"/>
        </p:xfrm>
        <a:graphic>
          <a:graphicData uri="http://schemas.openxmlformats.org/drawingml/2006/table">
            <a:tbl>
              <a:tblPr>
                <a:tableStyleId>{3C2FFA5D-87B4-456A-9821-1D502468CF0F}</a:tableStyleId>
              </a:tblPr>
              <a:tblGrid>
                <a:gridCol w="2628900">
                  <a:extLst>
                    <a:ext uri="{9D8B030D-6E8A-4147-A177-3AD203B41FA5}">
                      <a16:colId xmlns:a16="http://schemas.microsoft.com/office/drawing/2014/main" val="1083964849"/>
                    </a:ext>
                  </a:extLst>
                </a:gridCol>
                <a:gridCol w="2628900">
                  <a:extLst>
                    <a:ext uri="{9D8B030D-6E8A-4147-A177-3AD203B41FA5}">
                      <a16:colId xmlns:a16="http://schemas.microsoft.com/office/drawing/2014/main" val="2170723004"/>
                    </a:ext>
                  </a:extLst>
                </a:gridCol>
                <a:gridCol w="2257089">
                  <a:extLst>
                    <a:ext uri="{9D8B030D-6E8A-4147-A177-3AD203B41FA5}">
                      <a16:colId xmlns:a16="http://schemas.microsoft.com/office/drawing/2014/main" val="592701994"/>
                    </a:ext>
                  </a:extLst>
                </a:gridCol>
              </a:tblGrid>
              <a:tr h="399447">
                <a:tc>
                  <a:txBody>
                    <a:bodyPr/>
                    <a:lstStyle/>
                    <a:p>
                      <a:pPr>
                        <a:buNone/>
                      </a:pPr>
                      <a:r>
                        <a:rPr lang="fr-FR" b="1">
                          <a:effectLst/>
                        </a:rPr>
                        <a:t>Domaine</a:t>
                      </a:r>
                      <a:endParaRPr lang="fr-FR">
                        <a:effectLst/>
                        <a:latin typeface="Google Sans Text"/>
                      </a:endParaRPr>
                    </a:p>
                  </a:txBody>
                  <a:tcPr anchor="ctr"/>
                </a:tc>
                <a:tc>
                  <a:txBody>
                    <a:bodyPr/>
                    <a:lstStyle/>
                    <a:p>
                      <a:pPr>
                        <a:buNone/>
                      </a:pPr>
                      <a:r>
                        <a:rPr lang="fr-FR" b="1">
                          <a:effectLst/>
                        </a:rPr>
                        <a:t>C2 (Modèle Ancien)</a:t>
                      </a:r>
                      <a:endParaRPr lang="fr-FR">
                        <a:effectLst/>
                        <a:latin typeface="Google Sans Text"/>
                      </a:endParaRPr>
                    </a:p>
                  </a:txBody>
                  <a:tcPr anchor="ctr"/>
                </a:tc>
                <a:tc>
                  <a:txBody>
                    <a:bodyPr/>
                    <a:lstStyle/>
                    <a:p>
                      <a:pPr>
                        <a:buNone/>
                      </a:pPr>
                      <a:r>
                        <a:rPr lang="fr-FR" b="1">
                          <a:effectLst/>
                        </a:rPr>
                        <a:t>C5ISR (Modèle NEB)</a:t>
                      </a:r>
                      <a:endParaRPr lang="fr-FR">
                        <a:effectLst/>
                        <a:latin typeface="Google Sans Text"/>
                      </a:endParaRPr>
                    </a:p>
                  </a:txBody>
                  <a:tcPr anchor="ctr"/>
                </a:tc>
                <a:extLst>
                  <a:ext uri="{0D108BD9-81ED-4DB2-BD59-A6C34878D82A}">
                    <a16:rowId xmlns:a16="http://schemas.microsoft.com/office/drawing/2014/main" val="99894812"/>
                  </a:ext>
                </a:extLst>
              </a:tr>
              <a:tr h="699031">
                <a:tc>
                  <a:txBody>
                    <a:bodyPr/>
                    <a:lstStyle/>
                    <a:p>
                      <a:pPr>
                        <a:buNone/>
                      </a:pPr>
                      <a:r>
                        <a:rPr lang="fr-FR" b="1">
                          <a:effectLst/>
                        </a:rPr>
                        <a:t>Information</a:t>
                      </a:r>
                      <a:endParaRPr lang="fr-FR">
                        <a:effectLst/>
                        <a:latin typeface="Google Sans Text"/>
                      </a:endParaRPr>
                    </a:p>
                  </a:txBody>
                  <a:tcPr anchor="ctr"/>
                </a:tc>
                <a:tc>
                  <a:txBody>
                    <a:bodyPr/>
                    <a:lstStyle/>
                    <a:p>
                      <a:pPr>
                        <a:buNone/>
                      </a:pPr>
                      <a:r>
                        <a:rPr lang="fr-FR">
                          <a:effectLst/>
                        </a:rPr>
                        <a:t>Séparée, lente, basée sur des rapports humains.</a:t>
                      </a:r>
                      <a:endParaRPr lang="fr-FR">
                        <a:effectLst/>
                        <a:latin typeface="Google Sans Text"/>
                      </a:endParaRPr>
                    </a:p>
                  </a:txBody>
                  <a:tcPr anchor="ctr"/>
                </a:tc>
                <a:tc>
                  <a:txBody>
                    <a:bodyPr/>
                    <a:lstStyle/>
                    <a:p>
                      <a:pPr>
                        <a:buNone/>
                      </a:pPr>
                      <a:r>
                        <a:rPr lang="fr-FR" dirty="0">
                          <a:effectLst/>
                        </a:rPr>
                        <a:t>Partagée, instantanée, fusionnée par l'IA (COP).</a:t>
                      </a:r>
                      <a:endParaRPr lang="fr-FR" dirty="0">
                        <a:effectLst/>
                        <a:latin typeface="Google Sans Text"/>
                      </a:endParaRPr>
                    </a:p>
                  </a:txBody>
                  <a:tcPr anchor="ctr"/>
                </a:tc>
                <a:extLst>
                  <a:ext uri="{0D108BD9-81ED-4DB2-BD59-A6C34878D82A}">
                    <a16:rowId xmlns:a16="http://schemas.microsoft.com/office/drawing/2014/main" val="1553230422"/>
                  </a:ext>
                </a:extLst>
              </a:tr>
              <a:tr h="699031">
                <a:tc>
                  <a:txBody>
                    <a:bodyPr/>
                    <a:lstStyle/>
                    <a:p>
                      <a:pPr>
                        <a:buNone/>
                      </a:pPr>
                      <a:r>
                        <a:rPr lang="fr-FR" b="1">
                          <a:effectLst/>
                        </a:rPr>
                        <a:t>Processus</a:t>
                      </a:r>
                      <a:endParaRPr lang="fr-FR">
                        <a:effectLst/>
                        <a:latin typeface="Google Sans Text"/>
                      </a:endParaRPr>
                    </a:p>
                  </a:txBody>
                  <a:tcPr anchor="ctr"/>
                </a:tc>
                <a:tc>
                  <a:txBody>
                    <a:bodyPr/>
                    <a:lstStyle/>
                    <a:p>
                      <a:pPr>
                        <a:buNone/>
                      </a:pPr>
                      <a:r>
                        <a:rPr lang="fr-FR" dirty="0">
                          <a:effectLst/>
                        </a:rPr>
                        <a:t>Linéaire (commande et exécution).</a:t>
                      </a:r>
                      <a:endParaRPr lang="fr-FR" dirty="0">
                        <a:effectLst/>
                        <a:latin typeface="Google Sans Text"/>
                      </a:endParaRPr>
                    </a:p>
                  </a:txBody>
                  <a:tcPr anchor="ctr"/>
                </a:tc>
                <a:tc>
                  <a:txBody>
                    <a:bodyPr/>
                    <a:lstStyle/>
                    <a:p>
                      <a:pPr>
                        <a:buNone/>
                      </a:pPr>
                      <a:r>
                        <a:rPr lang="fr-FR">
                          <a:effectLst/>
                        </a:rPr>
                        <a:t>Boucle fermée et rapide (OODA accélérée).</a:t>
                      </a:r>
                      <a:endParaRPr lang="fr-FR">
                        <a:effectLst/>
                        <a:latin typeface="Google Sans Text"/>
                      </a:endParaRPr>
                    </a:p>
                  </a:txBody>
                  <a:tcPr anchor="ctr"/>
                </a:tc>
                <a:extLst>
                  <a:ext uri="{0D108BD9-81ED-4DB2-BD59-A6C34878D82A}">
                    <a16:rowId xmlns:a16="http://schemas.microsoft.com/office/drawing/2014/main" val="2123484733"/>
                  </a:ext>
                </a:extLst>
              </a:tr>
              <a:tr h="699031">
                <a:tc>
                  <a:txBody>
                    <a:bodyPr/>
                    <a:lstStyle/>
                    <a:p>
                      <a:pPr>
                        <a:buNone/>
                      </a:pPr>
                      <a:r>
                        <a:rPr lang="fr-FR" b="1">
                          <a:effectLst/>
                        </a:rPr>
                        <a:t>Vulnérabilité</a:t>
                      </a:r>
                      <a:endParaRPr lang="fr-FR">
                        <a:effectLst/>
                        <a:latin typeface="Google Sans Text"/>
                      </a:endParaRPr>
                    </a:p>
                  </a:txBody>
                  <a:tcPr anchor="ctr"/>
                </a:tc>
                <a:tc>
                  <a:txBody>
                    <a:bodyPr/>
                    <a:lstStyle/>
                    <a:p>
                      <a:pPr>
                        <a:buNone/>
                      </a:pPr>
                      <a:r>
                        <a:rPr lang="fr-FR">
                          <a:effectLst/>
                        </a:rPr>
                        <a:t>Logistique et concentration des forces.</a:t>
                      </a:r>
                      <a:endParaRPr lang="fr-FR">
                        <a:effectLst/>
                        <a:latin typeface="Google Sans Text"/>
                      </a:endParaRPr>
                    </a:p>
                  </a:txBody>
                  <a:tcPr anchor="ctr"/>
                </a:tc>
                <a:tc>
                  <a:txBody>
                    <a:bodyPr/>
                    <a:lstStyle/>
                    <a:p>
                      <a:pPr>
                        <a:buNone/>
                      </a:pPr>
                      <a:r>
                        <a:rPr lang="fr-FR" b="1">
                          <a:effectLst/>
                        </a:rPr>
                        <a:t>Cyberespace</a:t>
                      </a:r>
                      <a:r>
                        <a:rPr lang="fr-FR">
                          <a:effectLst/>
                        </a:rPr>
                        <a:t> et dépendance au réseau.</a:t>
                      </a:r>
                      <a:endParaRPr lang="fr-FR">
                        <a:effectLst/>
                        <a:latin typeface="Google Sans Text"/>
                      </a:endParaRPr>
                    </a:p>
                  </a:txBody>
                  <a:tcPr anchor="ctr"/>
                </a:tc>
                <a:extLst>
                  <a:ext uri="{0D108BD9-81ED-4DB2-BD59-A6C34878D82A}">
                    <a16:rowId xmlns:a16="http://schemas.microsoft.com/office/drawing/2014/main" val="4039012036"/>
                  </a:ext>
                </a:extLst>
              </a:tr>
              <a:tr h="699031">
                <a:tc>
                  <a:txBody>
                    <a:bodyPr/>
                    <a:lstStyle/>
                    <a:p>
                      <a:pPr>
                        <a:buNone/>
                      </a:pPr>
                      <a:r>
                        <a:rPr lang="fr-FR" b="1">
                          <a:effectLst/>
                        </a:rPr>
                        <a:t>But Ultime</a:t>
                      </a:r>
                      <a:endParaRPr lang="fr-FR">
                        <a:effectLst/>
                        <a:latin typeface="Google Sans Text"/>
                      </a:endParaRPr>
                    </a:p>
                  </a:txBody>
                  <a:tcPr anchor="ctr"/>
                </a:tc>
                <a:tc>
                  <a:txBody>
                    <a:bodyPr/>
                    <a:lstStyle/>
                    <a:p>
                      <a:pPr>
                        <a:buNone/>
                      </a:pPr>
                      <a:r>
                        <a:rPr lang="fr-FR">
                          <a:effectLst/>
                        </a:rPr>
                        <a:t>Vaincre l'ennemi physiquement.</a:t>
                      </a:r>
                      <a:endParaRPr lang="fr-FR">
                        <a:effectLst/>
                        <a:latin typeface="Google Sans Text"/>
                      </a:endParaRPr>
                    </a:p>
                  </a:txBody>
                  <a:tcPr anchor="ctr"/>
                </a:tc>
                <a:tc>
                  <a:txBody>
                    <a:bodyPr/>
                    <a:lstStyle/>
                    <a:p>
                      <a:pPr>
                        <a:buNone/>
                      </a:pPr>
                      <a:r>
                        <a:rPr lang="fr-FR" dirty="0">
                          <a:effectLst/>
                        </a:rPr>
                        <a:t>Atteindre la </a:t>
                      </a:r>
                      <a:r>
                        <a:rPr lang="fr-FR" b="1" dirty="0">
                          <a:effectLst/>
                        </a:rPr>
                        <a:t>supériorité décisionnelle</a:t>
                      </a:r>
                      <a:r>
                        <a:rPr lang="fr-FR" dirty="0">
                          <a:effectLst/>
                        </a:rPr>
                        <a:t>.</a:t>
                      </a:r>
                      <a:endParaRPr lang="fr-FR" dirty="0">
                        <a:effectLst/>
                        <a:latin typeface="Google Sans Text"/>
                      </a:endParaRPr>
                    </a:p>
                  </a:txBody>
                  <a:tcPr anchor="ctr"/>
                </a:tc>
                <a:extLst>
                  <a:ext uri="{0D108BD9-81ED-4DB2-BD59-A6C34878D82A}">
                    <a16:rowId xmlns:a16="http://schemas.microsoft.com/office/drawing/2014/main" val="4174414052"/>
                  </a:ext>
                </a:extLst>
              </a:tr>
            </a:tbl>
          </a:graphicData>
        </a:graphic>
      </p:graphicFrame>
    </p:spTree>
    <p:extLst>
      <p:ext uri="{BB962C8B-B14F-4D97-AF65-F5344CB8AC3E}">
        <p14:creationId xmlns:p14="http://schemas.microsoft.com/office/powerpoint/2010/main" val="3198129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21384-5567-ABE0-2344-E0B788F2191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1E5547-807F-8883-CA57-91DB6AAD06D9}"/>
              </a:ext>
            </a:extLst>
          </p:cNvPr>
          <p:cNvSpPr/>
          <p:nvPr/>
        </p:nvSpPr>
        <p:spPr>
          <a:xfrm>
            <a:off x="210312" y="1301381"/>
            <a:ext cx="8723376" cy="5375464"/>
          </a:xfrm>
          <a:prstGeom prst="rect">
            <a:avLst/>
          </a:prstGeom>
        </p:spPr>
        <p:txBody>
          <a:bodyPr lIns="0" tIns="0" rIns="0" bIns="0">
            <a:noAutofit/>
          </a:bodyPr>
          <a:lstStyle/>
          <a:p>
            <a:pPr marL="514350" indent="-514350" algn="just">
              <a:lnSpc>
                <a:spcPts val="4656"/>
              </a:lnSpc>
              <a:buFont typeface="+mj-lt"/>
              <a:buAutoNum type="romanUcPeriod"/>
            </a:pPr>
            <a:r>
              <a:rPr lang="fr-FR" sz="2800" b="1" noProof="0" dirty="0">
                <a:latin typeface="Arial"/>
              </a:rPr>
              <a:t>Fondements Théoriques;</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latin typeface="Arial"/>
              </a:rPr>
              <a:t>Implémentation Technologique;</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prstClr val="black"/>
                </a:solidFill>
                <a:latin typeface="Arial"/>
              </a:rPr>
              <a:t>Évolution du Commandement : C2 vs C5ISR ;</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srgbClr val="FF0000"/>
                </a:solidFill>
                <a:latin typeface="Arial"/>
              </a:rPr>
              <a:t>Nouveaux Paradigmes et Impacts Structurels;</a:t>
            </a:r>
          </a:p>
          <a:p>
            <a:pPr algn="just">
              <a:lnSpc>
                <a:spcPts val="4656"/>
              </a:lnSpc>
            </a:pPr>
            <a:endParaRPr lang="fr-FR" sz="2800" b="1" noProof="0" dirty="0">
              <a:solidFill>
                <a:prstClr val="black"/>
              </a:solidFill>
              <a:latin typeface="Arial"/>
            </a:endParaRPr>
          </a:p>
          <a:p>
            <a:pPr algn="just">
              <a:lnSpc>
                <a:spcPts val="4656"/>
              </a:lnSpc>
            </a:pPr>
            <a:r>
              <a:rPr lang="fr-FR" sz="2800" b="1" noProof="0" dirty="0">
                <a:solidFill>
                  <a:prstClr val="black"/>
                </a:solidFill>
                <a:latin typeface="Arial"/>
              </a:rPr>
              <a:t>V. Enjeux, Menaces et Défis.</a:t>
            </a:r>
          </a:p>
        </p:txBody>
      </p:sp>
    </p:spTree>
    <p:extLst>
      <p:ext uri="{BB962C8B-B14F-4D97-AF65-F5344CB8AC3E}">
        <p14:creationId xmlns:p14="http://schemas.microsoft.com/office/powerpoint/2010/main" val="86775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AD89-4AB1-4467-1F67-DE009CF590C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4AC56BA-EACA-9D04-9642-62E752785FBC}"/>
              </a:ext>
            </a:extLst>
          </p:cNvPr>
          <p:cNvSpPr txBox="1"/>
          <p:nvPr/>
        </p:nvSpPr>
        <p:spPr>
          <a:xfrm>
            <a:off x="484094" y="2615020"/>
            <a:ext cx="4647304" cy="2862322"/>
          </a:xfrm>
          <a:prstGeom prst="rect">
            <a:avLst/>
          </a:prstGeom>
          <a:noFill/>
        </p:spPr>
        <p:txBody>
          <a:bodyPr wrap="square">
            <a:spAutoFit/>
          </a:bodyPr>
          <a:lstStyle/>
          <a:p>
            <a:r>
              <a:rPr lang="fr-FR" b="1" dirty="0"/>
              <a:t>Intelligence Artificielle (IA) et Apprentissage Automatique (Machine Learning)</a:t>
            </a:r>
          </a:p>
          <a:p>
            <a:r>
              <a:rPr lang="fr-FR" b="1" dirty="0"/>
              <a:t> </a:t>
            </a:r>
          </a:p>
          <a:p>
            <a:pPr marL="800100" lvl="1" indent="-342900">
              <a:buFont typeface="+mj-lt"/>
              <a:buAutoNum type="alphaLcParenR"/>
            </a:pPr>
            <a:r>
              <a:rPr lang="fr-FR" dirty="0"/>
              <a:t>Fusion et Analyse de Données</a:t>
            </a:r>
          </a:p>
          <a:p>
            <a:pPr marL="800100" lvl="1" indent="-342900">
              <a:buFont typeface="+mj-lt"/>
              <a:buAutoNum type="alphaLcParenR"/>
            </a:pPr>
            <a:r>
              <a:rPr lang="fr-FR" dirty="0"/>
              <a:t>Aide à la Décision</a:t>
            </a:r>
          </a:p>
          <a:p>
            <a:pPr marL="800100" lvl="1" indent="-342900">
              <a:buFont typeface="+mj-lt"/>
              <a:buAutoNum type="alphaLcParenR"/>
            </a:pPr>
            <a:r>
              <a:rPr lang="fr-FR" dirty="0"/>
              <a:t>Reconnaissance Automatique de Cibles (ATR)</a:t>
            </a:r>
          </a:p>
          <a:p>
            <a:pPr lvl="1"/>
            <a:endParaRPr lang="fr-FR" dirty="0"/>
          </a:p>
          <a:p>
            <a:endParaRPr lang="fr-FR" dirty="0"/>
          </a:p>
        </p:txBody>
      </p:sp>
      <p:sp>
        <p:nvSpPr>
          <p:cNvPr id="3" name="Rectangle : coins arrondis 2">
            <a:extLst>
              <a:ext uri="{FF2B5EF4-FFF2-40B4-BE49-F238E27FC236}">
                <a16:creationId xmlns:a16="http://schemas.microsoft.com/office/drawing/2014/main" id="{A85F4BD6-34BF-2AB8-4012-C7D8F3FA9C39}"/>
              </a:ext>
            </a:extLst>
          </p:cNvPr>
          <p:cNvSpPr/>
          <p:nvPr/>
        </p:nvSpPr>
        <p:spPr>
          <a:xfrm>
            <a:off x="569742" y="1072909"/>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4.1 Nouveaux paradigmes</a:t>
            </a:r>
          </a:p>
        </p:txBody>
      </p:sp>
      <p:pic>
        <p:nvPicPr>
          <p:cNvPr id="4" name="Image 3">
            <a:extLst>
              <a:ext uri="{FF2B5EF4-FFF2-40B4-BE49-F238E27FC236}">
                <a16:creationId xmlns:a16="http://schemas.microsoft.com/office/drawing/2014/main" id="{B2089B93-6704-175D-2B4D-CD2583B75B78}"/>
              </a:ext>
            </a:extLst>
          </p:cNvPr>
          <p:cNvPicPr>
            <a:picLocks noChangeAspect="1"/>
          </p:cNvPicPr>
          <p:nvPr/>
        </p:nvPicPr>
        <p:blipFill>
          <a:blip r:embed="rId3"/>
          <a:stretch>
            <a:fillRect/>
          </a:stretch>
        </p:blipFill>
        <p:spPr>
          <a:xfrm>
            <a:off x="5303520" y="2030252"/>
            <a:ext cx="3649307" cy="3563723"/>
          </a:xfrm>
          <a:prstGeom prst="rect">
            <a:avLst/>
          </a:prstGeom>
        </p:spPr>
      </p:pic>
    </p:spTree>
    <p:extLst>
      <p:ext uri="{BB962C8B-B14F-4D97-AF65-F5344CB8AC3E}">
        <p14:creationId xmlns:p14="http://schemas.microsoft.com/office/powerpoint/2010/main" val="341316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87A82-FCC0-5A51-7ADC-8DE9372C3E16}"/>
              </a:ext>
            </a:extLst>
          </p:cNvPr>
          <p:cNvSpPr/>
          <p:nvPr/>
        </p:nvSpPr>
        <p:spPr>
          <a:xfrm>
            <a:off x="219456" y="1353313"/>
            <a:ext cx="8705088" cy="4672584"/>
          </a:xfrm>
          <a:prstGeom prst="rect">
            <a:avLst/>
          </a:prstGeom>
        </p:spPr>
        <p:txBody>
          <a:bodyPr lIns="0" tIns="0" rIns="0" bIns="0">
            <a:noAutofit/>
          </a:bodyPr>
          <a:lstStyle/>
          <a:p>
            <a:pPr indent="0" algn="just">
              <a:lnSpc>
                <a:spcPts val="4656"/>
              </a:lnSpc>
            </a:pPr>
            <a:r>
              <a:rPr lang="fr-FR" sz="3200" noProof="0" dirty="0"/>
              <a:t>La </a:t>
            </a:r>
            <a:r>
              <a:rPr lang="fr-FR" sz="3200" b="1" noProof="0" dirty="0"/>
              <a:t>Numérisation de l'Espace de Bataille (NEB)</a:t>
            </a:r>
            <a:r>
              <a:rPr lang="fr-FR" sz="3200" noProof="0" dirty="0"/>
              <a:t> est une transformation militaire stratégique qui, en utilisant les réseaux et l'IA pour connecter tous les acteurs et capteurs, cherche la </a:t>
            </a:r>
            <a:r>
              <a:rPr lang="fr-FR" sz="3200" b="1" noProof="0" dirty="0"/>
              <a:t>supériorité décisionnelle en temps réel</a:t>
            </a:r>
            <a:r>
              <a:rPr lang="fr-FR" sz="3200" noProof="0" dirty="0"/>
              <a:t>, tout en faisant face aux défis critiques de la cybersécurité et de l'éthique de l'automatisation.</a:t>
            </a:r>
            <a:endParaRPr lang="fr-FR" sz="1400" b="1" noProof="0" dirty="0">
              <a:latin typeface="Arial"/>
            </a:endParaRPr>
          </a:p>
        </p:txBody>
      </p:sp>
    </p:spTree>
    <p:extLst>
      <p:ext uri="{BB962C8B-B14F-4D97-AF65-F5344CB8AC3E}">
        <p14:creationId xmlns:p14="http://schemas.microsoft.com/office/powerpoint/2010/main" val="2454283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EAA94-C862-4510-B14A-FC8A71FD9A6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888C9A0-C3C9-45A9-24BE-0F19BE7EDD81}"/>
              </a:ext>
            </a:extLst>
          </p:cNvPr>
          <p:cNvSpPr txBox="1"/>
          <p:nvPr/>
        </p:nvSpPr>
        <p:spPr>
          <a:xfrm>
            <a:off x="355003" y="2922769"/>
            <a:ext cx="3883511" cy="2862322"/>
          </a:xfrm>
          <a:prstGeom prst="rect">
            <a:avLst/>
          </a:prstGeom>
          <a:noFill/>
        </p:spPr>
        <p:txBody>
          <a:bodyPr wrap="square">
            <a:spAutoFit/>
          </a:bodyPr>
          <a:lstStyle/>
          <a:p>
            <a:endParaRPr lang="fr-FR" dirty="0"/>
          </a:p>
          <a:p>
            <a:r>
              <a:rPr lang="fr-FR" b="1" dirty="0"/>
              <a:t>Communications au delà de la 5G (Next-</a:t>
            </a:r>
            <a:r>
              <a:rPr lang="fr-FR" b="1" dirty="0" err="1"/>
              <a:t>Genaration</a:t>
            </a:r>
            <a:r>
              <a:rPr lang="fr-FR" b="1" dirty="0"/>
              <a:t> Network)</a:t>
            </a:r>
          </a:p>
          <a:p>
            <a:endParaRPr lang="fr-FR" b="1" dirty="0"/>
          </a:p>
          <a:p>
            <a:pPr marL="800100" lvl="1" indent="-342900">
              <a:buFont typeface="+mj-lt"/>
              <a:buAutoNum type="alphaLcParenR"/>
            </a:pPr>
            <a:r>
              <a:rPr lang="fr-FR" dirty="0"/>
              <a:t>Réseaux </a:t>
            </a:r>
            <a:r>
              <a:rPr lang="fr-FR" dirty="0" err="1"/>
              <a:t>Mâillés</a:t>
            </a:r>
            <a:r>
              <a:rPr lang="fr-FR" dirty="0"/>
              <a:t> 5G/6G Tactiques</a:t>
            </a:r>
          </a:p>
          <a:p>
            <a:pPr marL="800100" lvl="1" indent="-342900">
              <a:buFont typeface="+mj-lt"/>
              <a:buAutoNum type="alphaLcParenR"/>
            </a:pPr>
            <a:r>
              <a:rPr lang="fr-FR" dirty="0"/>
              <a:t>Cloud </a:t>
            </a:r>
            <a:r>
              <a:rPr lang="fr-FR" dirty="0" err="1"/>
              <a:t>Computing</a:t>
            </a:r>
            <a:r>
              <a:rPr lang="fr-FR" dirty="0"/>
              <a:t>/Edge </a:t>
            </a:r>
            <a:r>
              <a:rPr lang="fr-FR" dirty="0" err="1"/>
              <a:t>Computing</a:t>
            </a:r>
            <a:endParaRPr lang="fr-FR" dirty="0"/>
          </a:p>
          <a:p>
            <a:pPr marL="800100" lvl="1" indent="-342900">
              <a:buFont typeface="+mj-lt"/>
              <a:buAutoNum type="alphaLcParenR"/>
            </a:pPr>
            <a:endParaRPr lang="fr-FR" dirty="0"/>
          </a:p>
          <a:p>
            <a:endParaRPr lang="fr-FR" dirty="0"/>
          </a:p>
        </p:txBody>
      </p:sp>
      <p:sp>
        <p:nvSpPr>
          <p:cNvPr id="3" name="Rectangle : coins arrondis 2">
            <a:extLst>
              <a:ext uri="{FF2B5EF4-FFF2-40B4-BE49-F238E27FC236}">
                <a16:creationId xmlns:a16="http://schemas.microsoft.com/office/drawing/2014/main" id="{CCB8AAA9-627E-6B03-5181-A5ABDC187D45}"/>
              </a:ext>
            </a:extLst>
          </p:cNvPr>
          <p:cNvSpPr/>
          <p:nvPr/>
        </p:nvSpPr>
        <p:spPr>
          <a:xfrm>
            <a:off x="569742" y="1072909"/>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4.1 Nouveaux paradigmes</a:t>
            </a:r>
          </a:p>
        </p:txBody>
      </p:sp>
      <p:pic>
        <p:nvPicPr>
          <p:cNvPr id="4" name="Image 3">
            <a:extLst>
              <a:ext uri="{FF2B5EF4-FFF2-40B4-BE49-F238E27FC236}">
                <a16:creationId xmlns:a16="http://schemas.microsoft.com/office/drawing/2014/main" id="{1DA22AC8-84B0-E183-8E5C-0A5212CC038D}"/>
              </a:ext>
            </a:extLst>
          </p:cNvPr>
          <p:cNvPicPr>
            <a:picLocks noChangeAspect="1"/>
          </p:cNvPicPr>
          <p:nvPr/>
        </p:nvPicPr>
        <p:blipFill>
          <a:blip r:embed="rId3"/>
          <a:stretch>
            <a:fillRect/>
          </a:stretch>
        </p:blipFill>
        <p:spPr>
          <a:xfrm>
            <a:off x="4362917" y="2536115"/>
            <a:ext cx="4426080" cy="3574229"/>
          </a:xfrm>
          <a:prstGeom prst="rect">
            <a:avLst/>
          </a:prstGeom>
        </p:spPr>
      </p:pic>
    </p:spTree>
    <p:extLst>
      <p:ext uri="{BB962C8B-B14F-4D97-AF65-F5344CB8AC3E}">
        <p14:creationId xmlns:p14="http://schemas.microsoft.com/office/powerpoint/2010/main" val="150016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5730A3-D40A-BD4B-354C-C503238CDC27}"/>
              </a:ext>
            </a:extLst>
          </p:cNvPr>
          <p:cNvSpPr txBox="1"/>
          <p:nvPr/>
        </p:nvSpPr>
        <p:spPr>
          <a:xfrm>
            <a:off x="219187" y="2638653"/>
            <a:ext cx="4572000" cy="2862322"/>
          </a:xfrm>
          <a:prstGeom prst="rect">
            <a:avLst/>
          </a:prstGeom>
          <a:noFill/>
        </p:spPr>
        <p:txBody>
          <a:bodyPr wrap="square">
            <a:spAutoFit/>
          </a:bodyPr>
          <a:lstStyle/>
          <a:p>
            <a:pPr lvl="1"/>
            <a:endParaRPr lang="fr-FR" dirty="0"/>
          </a:p>
          <a:p>
            <a:r>
              <a:rPr lang="fr-FR" b="1" dirty="0"/>
              <a:t> Systèmes autonomes et Robotique avancée</a:t>
            </a:r>
          </a:p>
          <a:p>
            <a:endParaRPr lang="fr-FR" b="1" dirty="0"/>
          </a:p>
          <a:p>
            <a:pPr marL="800100" lvl="1" indent="-342900">
              <a:buFont typeface="+mj-lt"/>
              <a:buAutoNum type="alphaLcParenR"/>
            </a:pPr>
            <a:r>
              <a:rPr lang="fr-FR" dirty="0"/>
              <a:t>Essaims de Drones (</a:t>
            </a:r>
            <a:r>
              <a:rPr lang="fr-FR" dirty="0" err="1"/>
              <a:t>Swarming</a:t>
            </a:r>
            <a:r>
              <a:rPr lang="fr-FR" dirty="0"/>
              <a:t>) </a:t>
            </a:r>
          </a:p>
          <a:p>
            <a:pPr marL="800100" lvl="1" indent="-342900">
              <a:buFont typeface="+mj-lt"/>
              <a:buAutoNum type="alphaLcParenR"/>
            </a:pPr>
            <a:r>
              <a:rPr lang="fr-FR" dirty="0"/>
              <a:t>armes Létales Autonomes (ALA / LAWS) </a:t>
            </a:r>
          </a:p>
          <a:p>
            <a:pPr marL="800100" lvl="1" indent="-342900">
              <a:buFont typeface="+mj-lt"/>
              <a:buAutoNum type="alphaLcParenR"/>
            </a:pPr>
            <a:r>
              <a:rPr lang="fr-FR" dirty="0"/>
              <a:t>Logistique Robotisée</a:t>
            </a:r>
          </a:p>
          <a:p>
            <a:pPr marL="342900" indent="-342900">
              <a:buAutoNum type="arabicPeriod"/>
            </a:pPr>
            <a:endParaRPr lang="fr-FR" dirty="0"/>
          </a:p>
          <a:p>
            <a:endParaRPr lang="fr-FR" dirty="0"/>
          </a:p>
        </p:txBody>
      </p:sp>
      <p:sp>
        <p:nvSpPr>
          <p:cNvPr id="3" name="Rectangle : coins arrondis 2">
            <a:extLst>
              <a:ext uri="{FF2B5EF4-FFF2-40B4-BE49-F238E27FC236}">
                <a16:creationId xmlns:a16="http://schemas.microsoft.com/office/drawing/2014/main" id="{F71F5396-9CCD-EB3C-45E7-EE09C7A0F84F}"/>
              </a:ext>
            </a:extLst>
          </p:cNvPr>
          <p:cNvSpPr/>
          <p:nvPr/>
        </p:nvSpPr>
        <p:spPr>
          <a:xfrm>
            <a:off x="569742" y="1072909"/>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4.1 Nouveaux paradigmes</a:t>
            </a:r>
          </a:p>
        </p:txBody>
      </p:sp>
      <p:pic>
        <p:nvPicPr>
          <p:cNvPr id="4" name="Image 3">
            <a:extLst>
              <a:ext uri="{FF2B5EF4-FFF2-40B4-BE49-F238E27FC236}">
                <a16:creationId xmlns:a16="http://schemas.microsoft.com/office/drawing/2014/main" id="{4B05BCB3-57C6-36F3-6839-C6A20E31225A}"/>
              </a:ext>
            </a:extLst>
          </p:cNvPr>
          <p:cNvPicPr>
            <a:picLocks noChangeAspect="1"/>
          </p:cNvPicPr>
          <p:nvPr/>
        </p:nvPicPr>
        <p:blipFill>
          <a:blip r:embed="rId3"/>
          <a:stretch>
            <a:fillRect/>
          </a:stretch>
        </p:blipFill>
        <p:spPr>
          <a:xfrm>
            <a:off x="4937760" y="2531528"/>
            <a:ext cx="3771900" cy="2969447"/>
          </a:xfrm>
          <a:prstGeom prst="rect">
            <a:avLst/>
          </a:prstGeom>
        </p:spPr>
      </p:pic>
    </p:spTree>
    <p:extLst>
      <p:ext uri="{BB962C8B-B14F-4D97-AF65-F5344CB8AC3E}">
        <p14:creationId xmlns:p14="http://schemas.microsoft.com/office/powerpoint/2010/main" val="662692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6B48E-D602-8527-1C6B-A7D957551914}"/>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D99556DC-58FB-7700-AA07-CD26D471F716}"/>
              </a:ext>
            </a:extLst>
          </p:cNvPr>
          <p:cNvSpPr txBox="1"/>
          <p:nvPr/>
        </p:nvSpPr>
        <p:spPr>
          <a:xfrm>
            <a:off x="473336" y="1846637"/>
            <a:ext cx="8197328" cy="1977464"/>
          </a:xfrm>
          <a:prstGeom prst="rect">
            <a:avLst/>
          </a:prstGeom>
          <a:noFill/>
        </p:spPr>
        <p:txBody>
          <a:bodyPr wrap="square">
            <a:spAutoFit/>
          </a:bodyPr>
          <a:lstStyle/>
          <a:p>
            <a:pPr algn="just"/>
            <a:r>
              <a:rPr lang="fr-FR" sz="1600" b="1" dirty="0"/>
              <a:t>Cyberdéfense et Cyber-offensive</a:t>
            </a:r>
          </a:p>
          <a:p>
            <a:pPr marL="457200" indent="-457200" algn="just">
              <a:buFont typeface="+mj-lt"/>
              <a:buAutoNum type="alphaLcParenR"/>
            </a:pPr>
            <a:endParaRPr lang="fr-FR" sz="1600" b="1" dirty="0"/>
          </a:p>
          <a:p>
            <a:pPr marL="457200" indent="-457200" algn="just">
              <a:buFont typeface="+mj-lt"/>
              <a:buAutoNum type="alphaLcParenR"/>
            </a:pPr>
            <a:r>
              <a:rPr lang="fr-FR" sz="1600" b="1" dirty="0"/>
              <a:t>Sécurité Quantique :</a:t>
            </a:r>
            <a:r>
              <a:rPr lang="fr-FR" sz="1600" dirty="0"/>
              <a:t> Développement de systèmes de chiffrement résistants aux futurs ordinateurs quantiques, protégeant les données à très long terme.</a:t>
            </a:r>
          </a:p>
          <a:p>
            <a:pPr marL="228600" indent="-228600" algn="just">
              <a:buFont typeface="+mj-lt"/>
              <a:buAutoNum type="alphaLcParenR"/>
            </a:pPr>
            <a:endParaRPr lang="fr-FR" sz="1050" dirty="0"/>
          </a:p>
          <a:p>
            <a:pPr marL="457200" indent="-457200" algn="just">
              <a:buFont typeface="+mj-lt"/>
              <a:buAutoNum type="alphaLcParenR"/>
            </a:pPr>
            <a:r>
              <a:rPr lang="fr-FR" sz="1600" b="1" dirty="0"/>
              <a:t>Guerre Électronique (GE) de Précision :</a:t>
            </a:r>
            <a:r>
              <a:rPr lang="fr-FR" sz="1600" dirty="0"/>
              <a:t> Utilisation de l'IA pour analyser les signaux ennemis en temps réel et générer des contremesures de brouillage chirurgicales, ciblant les liaisons clés de l'adversaire.</a:t>
            </a:r>
          </a:p>
        </p:txBody>
      </p:sp>
      <p:sp>
        <p:nvSpPr>
          <p:cNvPr id="5" name="Rectangle : coins arrondis 4">
            <a:extLst>
              <a:ext uri="{FF2B5EF4-FFF2-40B4-BE49-F238E27FC236}">
                <a16:creationId xmlns:a16="http://schemas.microsoft.com/office/drawing/2014/main" id="{F458EF4A-32FA-745C-EFCE-94C9E94E8FDE}"/>
              </a:ext>
            </a:extLst>
          </p:cNvPr>
          <p:cNvSpPr/>
          <p:nvPr/>
        </p:nvSpPr>
        <p:spPr>
          <a:xfrm>
            <a:off x="569742" y="1072909"/>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4.1 Nouveaux paradigmes</a:t>
            </a:r>
          </a:p>
        </p:txBody>
      </p:sp>
      <p:pic>
        <p:nvPicPr>
          <p:cNvPr id="6" name="Image 5">
            <a:extLst>
              <a:ext uri="{FF2B5EF4-FFF2-40B4-BE49-F238E27FC236}">
                <a16:creationId xmlns:a16="http://schemas.microsoft.com/office/drawing/2014/main" id="{642995AD-CFEB-CB1E-56AE-284B3BF5768B}"/>
              </a:ext>
            </a:extLst>
          </p:cNvPr>
          <p:cNvPicPr>
            <a:picLocks noChangeAspect="1"/>
          </p:cNvPicPr>
          <p:nvPr/>
        </p:nvPicPr>
        <p:blipFill>
          <a:blip r:embed="rId3"/>
          <a:stretch>
            <a:fillRect/>
          </a:stretch>
        </p:blipFill>
        <p:spPr>
          <a:xfrm>
            <a:off x="1506071" y="3924970"/>
            <a:ext cx="6228677" cy="2660222"/>
          </a:xfrm>
          <a:prstGeom prst="rect">
            <a:avLst/>
          </a:prstGeom>
        </p:spPr>
      </p:pic>
    </p:spTree>
    <p:extLst>
      <p:ext uri="{BB962C8B-B14F-4D97-AF65-F5344CB8AC3E}">
        <p14:creationId xmlns:p14="http://schemas.microsoft.com/office/powerpoint/2010/main" val="912605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D8096691-8489-4A2F-AC1E-BB595D542047}"/>
              </a:ext>
            </a:extLst>
          </p:cNvPr>
          <p:cNvSpPr/>
          <p:nvPr/>
        </p:nvSpPr>
        <p:spPr>
          <a:xfrm>
            <a:off x="569741" y="1118533"/>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4.2 Impacts structurels</a:t>
            </a:r>
          </a:p>
        </p:txBody>
      </p:sp>
      <p:sp>
        <p:nvSpPr>
          <p:cNvPr id="6" name="ZoneTexte 5">
            <a:extLst>
              <a:ext uri="{FF2B5EF4-FFF2-40B4-BE49-F238E27FC236}">
                <a16:creationId xmlns:a16="http://schemas.microsoft.com/office/drawing/2014/main" id="{873202F4-9988-CB7E-8BF0-329188BE8B46}"/>
              </a:ext>
            </a:extLst>
          </p:cNvPr>
          <p:cNvSpPr txBox="1"/>
          <p:nvPr/>
        </p:nvSpPr>
        <p:spPr>
          <a:xfrm>
            <a:off x="321902" y="1703149"/>
            <a:ext cx="8004517" cy="4563365"/>
          </a:xfrm>
          <a:prstGeom prst="rect">
            <a:avLst/>
          </a:prstGeom>
          <a:noFill/>
        </p:spPr>
        <p:txBody>
          <a:bodyPr wrap="square">
            <a:spAutoFit/>
          </a:bodyPr>
          <a:lstStyle/>
          <a:p>
            <a:pPr marL="285750" indent="-285750">
              <a:lnSpc>
                <a:spcPct val="250000"/>
              </a:lnSpc>
              <a:buFont typeface="Wingdings" panose="05000000000000000000" pitchFamily="2" charset="2"/>
              <a:buChar char="q"/>
            </a:pPr>
            <a:r>
              <a:rPr lang="fr-FR" sz="2400" b="1" noProof="0" dirty="0"/>
              <a:t>Conséquences sur le Commandement</a:t>
            </a:r>
          </a:p>
          <a:p>
            <a:pPr marL="285750" indent="-285750">
              <a:lnSpc>
                <a:spcPct val="250000"/>
              </a:lnSpc>
              <a:buFont typeface="Wingdings" panose="05000000000000000000" pitchFamily="2" charset="2"/>
              <a:buChar char="q"/>
            </a:pPr>
            <a:r>
              <a:rPr lang="fr-FR" sz="2400" b="1" dirty="0"/>
              <a:t>Risque de Micro-management</a:t>
            </a:r>
          </a:p>
          <a:p>
            <a:pPr marL="285750" indent="-285750">
              <a:lnSpc>
                <a:spcPct val="250000"/>
              </a:lnSpc>
              <a:buFont typeface="Wingdings" panose="05000000000000000000" pitchFamily="2" charset="2"/>
              <a:buChar char="q"/>
            </a:pPr>
            <a:r>
              <a:rPr lang="fr-FR" sz="2400" b="1" dirty="0"/>
              <a:t>Brisure de la Chaîne de Commandement</a:t>
            </a:r>
          </a:p>
          <a:p>
            <a:pPr marL="285750" indent="-285750">
              <a:lnSpc>
                <a:spcPct val="250000"/>
              </a:lnSpc>
              <a:buFont typeface="Wingdings" panose="05000000000000000000" pitchFamily="2" charset="2"/>
              <a:buChar char="q"/>
            </a:pPr>
            <a:r>
              <a:rPr lang="fr-FR" sz="2400" b="1" dirty="0"/>
              <a:t>Court-circuitage des Échelons</a:t>
            </a:r>
          </a:p>
          <a:p>
            <a:pPr marL="285750" indent="-285750">
              <a:lnSpc>
                <a:spcPct val="250000"/>
              </a:lnSpc>
              <a:buFont typeface="Wingdings" panose="05000000000000000000" pitchFamily="2" charset="2"/>
              <a:buChar char="q"/>
            </a:pPr>
            <a:r>
              <a:rPr lang="fr-FR" sz="2400" b="1" dirty="0"/>
              <a:t>Évolution du Rôle du Chef</a:t>
            </a:r>
            <a:endParaRPr lang="fr-FR" sz="2400" b="1" noProof="0" dirty="0"/>
          </a:p>
        </p:txBody>
      </p:sp>
    </p:spTree>
    <p:extLst>
      <p:ext uri="{BB962C8B-B14F-4D97-AF65-F5344CB8AC3E}">
        <p14:creationId xmlns:p14="http://schemas.microsoft.com/office/powerpoint/2010/main" val="3058601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139EA-983A-C21B-A681-B9C874846D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2B903AF-4B0A-3477-3A09-5662EA278710}"/>
              </a:ext>
            </a:extLst>
          </p:cNvPr>
          <p:cNvSpPr/>
          <p:nvPr/>
        </p:nvSpPr>
        <p:spPr>
          <a:xfrm>
            <a:off x="210312" y="1219085"/>
            <a:ext cx="8723376" cy="5375464"/>
          </a:xfrm>
          <a:prstGeom prst="rect">
            <a:avLst/>
          </a:prstGeom>
        </p:spPr>
        <p:txBody>
          <a:bodyPr lIns="0" tIns="0" rIns="0" bIns="0">
            <a:noAutofit/>
          </a:bodyPr>
          <a:lstStyle/>
          <a:p>
            <a:pPr marL="514350" indent="-514350" algn="just">
              <a:lnSpc>
                <a:spcPts val="4656"/>
              </a:lnSpc>
              <a:buFont typeface="+mj-lt"/>
              <a:buAutoNum type="romanUcPeriod"/>
            </a:pPr>
            <a:r>
              <a:rPr lang="fr-FR" sz="2800" b="1" noProof="0" dirty="0">
                <a:latin typeface="Arial"/>
              </a:rPr>
              <a:t>Fondements Théoriques;</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latin typeface="Arial"/>
              </a:rPr>
              <a:t>Implémentation Technologique;</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prstClr val="black"/>
                </a:solidFill>
                <a:latin typeface="Arial"/>
              </a:rPr>
              <a:t>Évolution du Commandement : C2 vs C5ISR ;</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prstClr val="black"/>
                </a:solidFill>
                <a:latin typeface="Arial"/>
              </a:rPr>
              <a:t>Nouveaux Paradigmes et Impacts Structurels;</a:t>
            </a:r>
          </a:p>
          <a:p>
            <a:pPr algn="just">
              <a:lnSpc>
                <a:spcPts val="4656"/>
              </a:lnSpc>
            </a:pPr>
            <a:endParaRPr lang="fr-FR" sz="2800" b="1" noProof="0" dirty="0">
              <a:solidFill>
                <a:prstClr val="black"/>
              </a:solidFill>
              <a:latin typeface="Arial"/>
            </a:endParaRPr>
          </a:p>
          <a:p>
            <a:pPr algn="just">
              <a:lnSpc>
                <a:spcPts val="4656"/>
              </a:lnSpc>
            </a:pPr>
            <a:r>
              <a:rPr lang="fr-FR" sz="2800" b="1" noProof="0" dirty="0">
                <a:solidFill>
                  <a:prstClr val="black"/>
                </a:solidFill>
                <a:latin typeface="Arial"/>
              </a:rPr>
              <a:t>V. </a:t>
            </a:r>
            <a:r>
              <a:rPr lang="fr-FR" sz="2800" b="1" noProof="0" dirty="0">
                <a:solidFill>
                  <a:srgbClr val="FF0000"/>
                </a:solidFill>
                <a:latin typeface="Arial"/>
              </a:rPr>
              <a:t>Enjeux, Menaces et Défis.</a:t>
            </a:r>
          </a:p>
        </p:txBody>
      </p:sp>
    </p:spTree>
    <p:extLst>
      <p:ext uri="{BB962C8B-B14F-4D97-AF65-F5344CB8AC3E}">
        <p14:creationId xmlns:p14="http://schemas.microsoft.com/office/powerpoint/2010/main" val="2395280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CCF93-A3DD-0289-2C45-7CA2123C5A4B}"/>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4A64774-AC61-3C39-CC6B-EBBAE10B4B9F}"/>
              </a:ext>
            </a:extLst>
          </p:cNvPr>
          <p:cNvSpPr/>
          <p:nvPr/>
        </p:nvSpPr>
        <p:spPr>
          <a:xfrm>
            <a:off x="569739" y="1099217"/>
            <a:ext cx="8004517" cy="5036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5.3 Enjeux et Défis</a:t>
            </a:r>
          </a:p>
        </p:txBody>
      </p:sp>
      <p:sp>
        <p:nvSpPr>
          <p:cNvPr id="5" name="Rectangle 2">
            <a:extLst>
              <a:ext uri="{FF2B5EF4-FFF2-40B4-BE49-F238E27FC236}">
                <a16:creationId xmlns:a16="http://schemas.microsoft.com/office/drawing/2014/main" id="{526DDCCD-345D-D951-3A04-ED7CCFC42722}"/>
              </a:ext>
            </a:extLst>
          </p:cNvPr>
          <p:cNvSpPr>
            <a:spLocks noChangeArrowheads="1"/>
          </p:cNvSpPr>
          <p:nvPr/>
        </p:nvSpPr>
        <p:spPr bwMode="auto">
          <a:xfrm>
            <a:off x="427406" y="1779687"/>
            <a:ext cx="855522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Vitesse de Décision :</a:t>
            </a:r>
            <a:r>
              <a:rPr kumimoji="0" lang="fr-FR" altLang="fr-FR" sz="1800" b="0" i="0" u="none" strike="noStrike" cap="none" normalizeH="0" baseline="0" dirty="0">
                <a:ln>
                  <a:noFill/>
                </a:ln>
                <a:solidFill>
                  <a:schemeClr val="tx1"/>
                </a:solidFill>
                <a:effectLst/>
                <a:latin typeface="Arial" panose="020B0604020202020204" pitchFamily="34" charset="0"/>
              </a:rPr>
              <a:t> Atteindre la </a:t>
            </a:r>
            <a:r>
              <a:rPr kumimoji="0" lang="fr-FR" altLang="fr-FR" sz="1800" b="1" i="0" u="none" strike="noStrike" cap="none" normalizeH="0" baseline="0" dirty="0">
                <a:ln>
                  <a:noFill/>
                </a:ln>
                <a:solidFill>
                  <a:schemeClr val="tx1"/>
                </a:solidFill>
                <a:effectLst/>
                <a:latin typeface="Arial" panose="020B0604020202020204" pitchFamily="34" charset="0"/>
              </a:rPr>
              <a:t>supériorité décisionnelle</a:t>
            </a:r>
            <a:r>
              <a:rPr kumimoji="0" lang="fr-FR" altLang="fr-FR" sz="1800" b="0" i="0" u="none" strike="noStrike" cap="none" normalizeH="0" baseline="0" dirty="0">
                <a:ln>
                  <a:noFill/>
                </a:ln>
                <a:solidFill>
                  <a:schemeClr val="tx1"/>
                </a:solidFill>
                <a:effectLst/>
                <a:latin typeface="Arial" panose="020B0604020202020204" pitchFamily="34" charset="0"/>
              </a:rPr>
              <a:t> en accélérant la boucle OODA (Observer, Orienter, Décider, Agir).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Intégration et Interopérabilité :</a:t>
            </a:r>
            <a:r>
              <a:rPr kumimoji="0" lang="fr-FR" altLang="fr-FR" sz="1800" b="0" i="0" u="none" strike="noStrike" cap="none" normalizeH="0" baseline="0" dirty="0">
                <a:ln>
                  <a:noFill/>
                </a:ln>
                <a:solidFill>
                  <a:schemeClr val="tx1"/>
                </a:solidFill>
                <a:effectLst/>
                <a:latin typeface="Arial" panose="020B0604020202020204" pitchFamily="34" charset="0"/>
              </a:rPr>
              <a:t> Relier de manière fluide tous les systèmes (C5ISR) et les forces (interarmées).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Cybersécurité et Résilience :</a:t>
            </a:r>
            <a:r>
              <a:rPr kumimoji="0" lang="fr-FR" altLang="fr-FR" sz="1800" b="0" i="0" u="none" strike="noStrike" cap="none" normalizeH="0" baseline="0" dirty="0">
                <a:ln>
                  <a:noFill/>
                </a:ln>
                <a:solidFill>
                  <a:schemeClr val="tx1"/>
                </a:solidFill>
                <a:effectLst/>
                <a:latin typeface="Arial" panose="020B0604020202020204" pitchFamily="34" charset="0"/>
              </a:rPr>
              <a:t> Protéger l'ensemble du réseau contre les cyberattaques, le brouillage électronique et la défaillance.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Facteur Humain :</a:t>
            </a:r>
            <a:r>
              <a:rPr kumimoji="0" lang="fr-FR" altLang="fr-FR" sz="1800" b="0" i="0" u="none" strike="noStrike" cap="none" normalizeH="0" baseline="0" dirty="0">
                <a:ln>
                  <a:noFill/>
                </a:ln>
                <a:solidFill>
                  <a:schemeClr val="tx1"/>
                </a:solidFill>
                <a:effectLst/>
                <a:latin typeface="Arial" panose="020B0604020202020204" pitchFamily="34" charset="0"/>
              </a:rPr>
              <a:t> Former le personnel et éviter la </a:t>
            </a:r>
            <a:r>
              <a:rPr kumimoji="0" lang="fr-FR" altLang="fr-FR" sz="1800" b="1" i="0" u="none" strike="noStrike" cap="none" normalizeH="0" baseline="0" dirty="0">
                <a:ln>
                  <a:noFill/>
                </a:ln>
                <a:solidFill>
                  <a:schemeClr val="tx1"/>
                </a:solidFill>
                <a:effectLst/>
                <a:latin typeface="Arial" panose="020B0604020202020204" pitchFamily="34" charset="0"/>
              </a:rPr>
              <a:t>surcharge informationnelle</a:t>
            </a:r>
            <a:r>
              <a:rPr kumimoji="0" lang="fr-FR" altLang="fr-FR" sz="1800" b="0" i="0" u="none" strike="noStrike" cap="none" normalizeH="0" baseline="0" dirty="0">
                <a:ln>
                  <a:noFill/>
                </a:ln>
                <a:solidFill>
                  <a:schemeClr val="tx1"/>
                </a:solidFill>
                <a:effectLst/>
                <a:latin typeface="Arial" panose="020B0604020202020204" pitchFamily="34" charset="0"/>
              </a:rPr>
              <a:t> due à la masse de données (Big Data).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fr-FR" altLang="fr-FR" sz="1800" b="1" i="0" u="none" strike="noStrike" cap="none" normalizeH="0" baseline="0" dirty="0">
                <a:ln>
                  <a:noFill/>
                </a:ln>
                <a:solidFill>
                  <a:schemeClr val="tx1"/>
                </a:solidFill>
                <a:effectLst/>
                <a:latin typeface="Arial" panose="020B0604020202020204" pitchFamily="34" charset="0"/>
              </a:rPr>
              <a:t>Coût et Éthique :</a:t>
            </a:r>
            <a:r>
              <a:rPr kumimoji="0" lang="fr-FR" altLang="fr-FR" sz="1800" b="0" i="0" u="none" strike="noStrike" cap="none" normalizeH="0" baseline="0" dirty="0">
                <a:ln>
                  <a:noFill/>
                </a:ln>
                <a:solidFill>
                  <a:schemeClr val="tx1"/>
                </a:solidFill>
                <a:effectLst/>
                <a:latin typeface="Arial" panose="020B0604020202020204" pitchFamily="34" charset="0"/>
              </a:rPr>
              <a:t> Gérer le </a:t>
            </a:r>
            <a:r>
              <a:rPr kumimoji="0" lang="fr-FR" altLang="fr-FR" sz="1800" b="1" i="0" u="none" strike="noStrike" cap="none" normalizeH="0" baseline="0" dirty="0">
                <a:ln>
                  <a:noFill/>
                </a:ln>
                <a:solidFill>
                  <a:schemeClr val="tx1"/>
                </a:solidFill>
                <a:effectLst/>
                <a:latin typeface="Arial" panose="020B0604020202020204" pitchFamily="34" charset="0"/>
              </a:rPr>
              <a:t>financement massif</a:t>
            </a:r>
            <a:r>
              <a:rPr kumimoji="0" lang="fr-FR" altLang="fr-FR" sz="1800" b="0" i="0" u="none" strike="noStrike" cap="none" normalizeH="0" baseline="0" dirty="0">
                <a:ln>
                  <a:noFill/>
                </a:ln>
                <a:solidFill>
                  <a:schemeClr val="tx1"/>
                </a:solidFill>
                <a:effectLst/>
                <a:latin typeface="Arial" panose="020B0604020202020204" pitchFamily="34" charset="0"/>
              </a:rPr>
              <a:t> des systèmes et les dilemmes éthiques des </a:t>
            </a:r>
            <a:r>
              <a:rPr kumimoji="0" lang="fr-FR" altLang="fr-FR" sz="1800" b="1" i="0" u="none" strike="noStrike" cap="none" normalizeH="0" baseline="0" dirty="0">
                <a:ln>
                  <a:noFill/>
                </a:ln>
                <a:solidFill>
                  <a:schemeClr val="tx1"/>
                </a:solidFill>
                <a:effectLst/>
                <a:latin typeface="Arial" panose="020B0604020202020204" pitchFamily="34" charset="0"/>
              </a:rPr>
              <a:t>armes autonomes (ALA)</a:t>
            </a:r>
            <a:r>
              <a:rPr kumimoji="0" lang="fr-FR" altLang="fr-FR" sz="1800" b="0" i="0" u="none" strike="noStrike" cap="none" normalizeH="0" baseline="0" dirty="0">
                <a:ln>
                  <a:noFill/>
                </a:ln>
                <a:solidFill>
                  <a:schemeClr val="tx1"/>
                </a:solidFill>
                <a:effectLst/>
                <a:latin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lang="fr-FR" altLang="fr-FR" dirty="0">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fr-FR" b="1" dirty="0">
                <a:solidFill>
                  <a:prstClr val="black"/>
                </a:solidFill>
              </a:rPr>
              <a:t>Adaptation de la Doctrine :</a:t>
            </a:r>
            <a:r>
              <a:rPr lang="fr-FR" dirty="0">
                <a:solidFill>
                  <a:prstClr val="black"/>
                </a:solidFill>
              </a:rPr>
              <a:t> L'enjeu est de faire évoluer les doctrines de commandement pour exploiter pleinement les capacités du réseau sans compromettre l'autorité.</a:t>
            </a:r>
          </a:p>
        </p:txBody>
      </p:sp>
    </p:spTree>
    <p:extLst>
      <p:ext uri="{BB962C8B-B14F-4D97-AF65-F5344CB8AC3E}">
        <p14:creationId xmlns:p14="http://schemas.microsoft.com/office/powerpoint/2010/main" val="4213919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E495C-A98D-3D4F-48B7-7B459FA676A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E141911-6F21-8F87-8258-5501E7494F0A}"/>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5.2  Menaces/Risques</a:t>
            </a:r>
          </a:p>
        </p:txBody>
      </p:sp>
      <p:sp>
        <p:nvSpPr>
          <p:cNvPr id="7" name="ZoneTexte 6">
            <a:extLst>
              <a:ext uri="{FF2B5EF4-FFF2-40B4-BE49-F238E27FC236}">
                <a16:creationId xmlns:a16="http://schemas.microsoft.com/office/drawing/2014/main" id="{6E16B7C7-89B5-644A-EBA6-863E8DAAB711}"/>
              </a:ext>
            </a:extLst>
          </p:cNvPr>
          <p:cNvSpPr txBox="1"/>
          <p:nvPr/>
        </p:nvSpPr>
        <p:spPr>
          <a:xfrm>
            <a:off x="914401" y="2159352"/>
            <a:ext cx="7153834"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latin typeface="Aptos" panose="02110004020202020204"/>
                <a:ea typeface="+mn-ea"/>
                <a:cs typeface="+mn-cs"/>
              </a:rPr>
              <a:t>1. La Guerre Cybernétique (Attaque du C4 et C5)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Aptos" panose="02110004020202020204"/>
                <a:ea typeface="+mn-ea"/>
                <a:cs typeface="+mn-cs"/>
              </a:rPr>
              <a:t>C'est la menace la plus critique car elle cible le cœur de la NEB.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prstClr val="black"/>
              </a:solidFill>
              <a:latin typeface="Aptos" panose="02110004020202020204"/>
            </a:endParaRPr>
          </a:p>
          <a:p>
            <a:r>
              <a:rPr lang="fr-FR" b="1" dirty="0"/>
              <a:t>2. La Guerre Électronique (GE)</a:t>
            </a:r>
          </a:p>
          <a:p>
            <a:r>
              <a:rPr lang="fr-FR" dirty="0"/>
              <a:t>La GE vise l'infrastructure de communication physique (C3).</a:t>
            </a:r>
          </a:p>
          <a:p>
            <a:endParaRPr lang="fr-FR" dirty="0"/>
          </a:p>
          <a:p>
            <a:r>
              <a:rPr lang="fr-FR" b="1" dirty="0"/>
              <a:t>3. Les Attaques Contre les Systèmes Autonomes</a:t>
            </a:r>
          </a:p>
          <a:p>
            <a:endParaRPr lang="fr-FR" dirty="0"/>
          </a:p>
          <a:p>
            <a:r>
              <a:rPr lang="fr-FR" b="1" dirty="0"/>
              <a:t>4. Risque de Dépendance et de Paralysie Technologique </a:t>
            </a:r>
            <a:endParaRPr lang="fr-FR" dirty="0"/>
          </a:p>
          <a:p>
            <a:endParaRPr lang="fr-FR" dirty="0"/>
          </a:p>
          <a:p>
            <a:r>
              <a:rPr lang="fr-FR" b="1" dirty="0">
                <a:solidFill>
                  <a:prstClr val="black"/>
                </a:solidFill>
                <a:latin typeface="Aptos" panose="02110004020202020204"/>
              </a:rPr>
              <a:t>5</a:t>
            </a:r>
            <a:r>
              <a:rPr lang="fr-FR" dirty="0">
                <a:solidFill>
                  <a:prstClr val="black"/>
                </a:solidFill>
                <a:latin typeface="Aptos" panose="02110004020202020204"/>
              </a:rPr>
              <a:t>. </a:t>
            </a:r>
            <a:r>
              <a:rPr lang="fr-FR" b="1" dirty="0"/>
              <a:t>Risque Humain et Cognitif par la surcharge Informationnelle (</a:t>
            </a:r>
            <a:r>
              <a:rPr lang="fr-FR" b="1" i="1" dirty="0"/>
              <a:t>Infobésité</a:t>
            </a:r>
            <a:r>
              <a:rPr lang="fr-FR" b="1" dirty="0"/>
              <a:t>) </a:t>
            </a:r>
          </a:p>
          <a:p>
            <a:endParaRPr lang="fr-FR" b="1" dirty="0"/>
          </a:p>
          <a:p>
            <a:r>
              <a:rPr lang="fr-FR" b="1" dirty="0"/>
              <a:t>6. Risques éthiques </a:t>
            </a:r>
          </a:p>
          <a:p>
            <a:endParaRPr kumimoji="0" lang="fr-FR"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1333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6C895-755D-0258-57D0-06F8A8C1C1E6}"/>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9E14EA3-4440-E6DD-9B61-6FD0F016569C}"/>
              </a:ext>
            </a:extLst>
          </p:cNvPr>
          <p:cNvSpPr/>
          <p:nvPr/>
        </p:nvSpPr>
        <p:spPr>
          <a:xfrm>
            <a:off x="569742" y="1174521"/>
            <a:ext cx="800451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5.4 </a:t>
            </a:r>
            <a:r>
              <a:rPr lang="fr-FR" sz="2400" b="1" dirty="0"/>
              <a:t>A</a:t>
            </a:r>
            <a:r>
              <a:rPr lang="fr-FR" sz="2400" b="1" noProof="0" dirty="0" err="1"/>
              <a:t>nalyse</a:t>
            </a:r>
            <a:r>
              <a:rPr lang="fr-FR" sz="2400" b="1" noProof="0" dirty="0"/>
              <a:t> SWOT sur les Armées Africaines</a:t>
            </a:r>
          </a:p>
        </p:txBody>
      </p:sp>
      <p:grpSp>
        <p:nvGrpSpPr>
          <p:cNvPr id="3" name="Group 22">
            <a:extLst>
              <a:ext uri="{FF2B5EF4-FFF2-40B4-BE49-F238E27FC236}">
                <a16:creationId xmlns:a16="http://schemas.microsoft.com/office/drawing/2014/main" id="{D5881595-6DF1-0896-67AF-0FEBE6208A2D}"/>
              </a:ext>
            </a:extLst>
          </p:cNvPr>
          <p:cNvGrpSpPr/>
          <p:nvPr/>
        </p:nvGrpSpPr>
        <p:grpSpPr>
          <a:xfrm>
            <a:off x="2926079" y="2695008"/>
            <a:ext cx="3261139" cy="2913977"/>
            <a:chOff x="6011280" y="2664900"/>
            <a:chExt cx="6134940" cy="6328371"/>
          </a:xfrm>
        </p:grpSpPr>
        <p:sp>
          <p:nvSpPr>
            <p:cNvPr id="4" name="TextBox 5">
              <a:extLst>
                <a:ext uri="{FF2B5EF4-FFF2-40B4-BE49-F238E27FC236}">
                  <a16:creationId xmlns:a16="http://schemas.microsoft.com/office/drawing/2014/main" id="{038D4630-C1DE-0A88-4874-93EC8327CD7E}"/>
                </a:ext>
              </a:extLst>
            </p:cNvPr>
            <p:cNvSpPr txBox="1"/>
            <p:nvPr/>
          </p:nvSpPr>
          <p:spPr>
            <a:xfrm>
              <a:off x="9964980" y="5985436"/>
              <a:ext cx="815760" cy="3007835"/>
            </a:xfrm>
            <a:prstGeom prst="rect">
              <a:avLst/>
            </a:prstGeom>
          </p:spPr>
          <p:txBody>
            <a:bodyPr lIns="0" tIns="0" rIns="0" bIns="0" rtlCol="0" anchor="t">
              <a:spAutoFit/>
            </a:bodyPr>
            <a:lstStyle/>
            <a:p>
              <a:pPr>
                <a:lnSpc>
                  <a:spcPts val="10800"/>
                </a:lnSpc>
              </a:pPr>
              <a:endParaRPr lang="en-US" sz="9000" spc="-1" dirty="0">
                <a:latin typeface="Gill Sans" panose="020B0502020104020203" pitchFamily="34" charset="0"/>
                <a:ea typeface="Arimo Bold"/>
                <a:cs typeface="Arimo Bold"/>
                <a:sym typeface="Arimo Bold"/>
              </a:endParaRPr>
            </a:p>
          </p:txBody>
        </p:sp>
        <p:sp>
          <p:nvSpPr>
            <p:cNvPr id="5" name="Freeform 6">
              <a:extLst>
                <a:ext uri="{FF2B5EF4-FFF2-40B4-BE49-F238E27FC236}">
                  <a16:creationId xmlns:a16="http://schemas.microsoft.com/office/drawing/2014/main" id="{E9D03E7E-A494-4A6E-704C-9E05F3214A2C}"/>
                </a:ext>
              </a:extLst>
            </p:cNvPr>
            <p:cNvSpPr/>
            <p:nvPr/>
          </p:nvSpPr>
          <p:spPr>
            <a:xfrm>
              <a:off x="6590160" y="5773140"/>
              <a:ext cx="2425140" cy="3016980"/>
            </a:xfrm>
            <a:custGeom>
              <a:avLst/>
              <a:gdLst/>
              <a:ahLst/>
              <a:cxnLst/>
              <a:rect l="l" t="t" r="r" b="b"/>
              <a:pathLst>
                <a:path w="2425140" h="3016980">
                  <a:moveTo>
                    <a:pt x="0" y="0"/>
                  </a:moveTo>
                  <a:lnTo>
                    <a:pt x="2425140" y="0"/>
                  </a:lnTo>
                  <a:lnTo>
                    <a:pt x="2425140" y="3016980"/>
                  </a:lnTo>
                  <a:lnTo>
                    <a:pt x="0" y="30169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350"/>
            </a:p>
          </p:txBody>
        </p:sp>
        <p:sp>
          <p:nvSpPr>
            <p:cNvPr id="6" name="Freeform 7">
              <a:extLst>
                <a:ext uri="{FF2B5EF4-FFF2-40B4-BE49-F238E27FC236}">
                  <a16:creationId xmlns:a16="http://schemas.microsoft.com/office/drawing/2014/main" id="{48CA570B-ACE2-A1E0-694F-B4F65404396A}"/>
                </a:ext>
              </a:extLst>
            </p:cNvPr>
            <p:cNvSpPr/>
            <p:nvPr/>
          </p:nvSpPr>
          <p:spPr>
            <a:xfrm>
              <a:off x="6011280" y="3241080"/>
              <a:ext cx="3021840" cy="4833000"/>
            </a:xfrm>
            <a:custGeom>
              <a:avLst/>
              <a:gdLst/>
              <a:ahLst/>
              <a:cxnLst/>
              <a:rect l="l" t="t" r="r" b="b"/>
              <a:pathLst>
                <a:path w="3021840" h="4833000">
                  <a:moveTo>
                    <a:pt x="0" y="0"/>
                  </a:moveTo>
                  <a:lnTo>
                    <a:pt x="3021840" y="0"/>
                  </a:lnTo>
                  <a:lnTo>
                    <a:pt x="3021840" y="4833000"/>
                  </a:lnTo>
                  <a:lnTo>
                    <a:pt x="0" y="4833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sz="1350"/>
            </a:p>
          </p:txBody>
        </p:sp>
        <p:sp>
          <p:nvSpPr>
            <p:cNvPr id="7" name="TextBox 8">
              <a:extLst>
                <a:ext uri="{FF2B5EF4-FFF2-40B4-BE49-F238E27FC236}">
                  <a16:creationId xmlns:a16="http://schemas.microsoft.com/office/drawing/2014/main" id="{BFF557F5-6CD9-2AFA-CE1F-F1729F6B0632}"/>
                </a:ext>
              </a:extLst>
            </p:cNvPr>
            <p:cNvSpPr txBox="1"/>
            <p:nvPr/>
          </p:nvSpPr>
          <p:spPr>
            <a:xfrm>
              <a:off x="7056540" y="5921639"/>
              <a:ext cx="931320" cy="1384995"/>
            </a:xfrm>
            <a:prstGeom prst="rect">
              <a:avLst/>
            </a:prstGeom>
          </p:spPr>
          <p:txBody>
            <a:bodyPr lIns="0" tIns="0" rIns="0" bIns="0" rtlCol="0" anchor="t">
              <a:spAutoFit/>
            </a:bodyPr>
            <a:lstStyle/>
            <a:p>
              <a:pPr>
                <a:lnSpc>
                  <a:spcPts val="8100"/>
                </a:lnSpc>
              </a:pPr>
              <a:r>
                <a:rPr lang="en-US" sz="6750" spc="-1" dirty="0">
                  <a:latin typeface="Gill Sans" panose="020B0502020104020203" pitchFamily="34" charset="0"/>
                  <a:ea typeface="Arimo Bold"/>
                  <a:cs typeface="Arimo Bold"/>
                  <a:sym typeface="Arimo Bold"/>
                </a:rPr>
                <a:t>O</a:t>
              </a:r>
            </a:p>
          </p:txBody>
        </p:sp>
        <p:sp>
          <p:nvSpPr>
            <p:cNvPr id="8" name="Freeform 9">
              <a:extLst>
                <a:ext uri="{FF2B5EF4-FFF2-40B4-BE49-F238E27FC236}">
                  <a16:creationId xmlns:a16="http://schemas.microsoft.com/office/drawing/2014/main" id="{D6844A50-285A-4E76-C6FF-9958653D8169}"/>
                </a:ext>
              </a:extLst>
            </p:cNvPr>
            <p:cNvSpPr/>
            <p:nvPr/>
          </p:nvSpPr>
          <p:spPr>
            <a:xfrm>
              <a:off x="6733800" y="2664900"/>
              <a:ext cx="4833000" cy="3024000"/>
            </a:xfrm>
            <a:custGeom>
              <a:avLst/>
              <a:gdLst/>
              <a:ahLst/>
              <a:cxnLst/>
              <a:rect l="l" t="t" r="r" b="b"/>
              <a:pathLst>
                <a:path w="4833000" h="3024000">
                  <a:moveTo>
                    <a:pt x="0" y="0"/>
                  </a:moveTo>
                  <a:lnTo>
                    <a:pt x="4833000" y="0"/>
                  </a:lnTo>
                  <a:lnTo>
                    <a:pt x="4833000" y="3024000"/>
                  </a:lnTo>
                  <a:lnTo>
                    <a:pt x="0" y="3024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sz="1350"/>
            </a:p>
          </p:txBody>
        </p:sp>
        <p:sp>
          <p:nvSpPr>
            <p:cNvPr id="9" name="TextBox 10">
              <a:extLst>
                <a:ext uri="{FF2B5EF4-FFF2-40B4-BE49-F238E27FC236}">
                  <a16:creationId xmlns:a16="http://schemas.microsoft.com/office/drawing/2014/main" id="{59C1B109-1686-2429-8CF7-6EB1A9B0518A}"/>
                </a:ext>
              </a:extLst>
            </p:cNvPr>
            <p:cNvSpPr txBox="1"/>
            <p:nvPr/>
          </p:nvSpPr>
          <p:spPr>
            <a:xfrm>
              <a:off x="7280099" y="3476740"/>
              <a:ext cx="707761" cy="1384995"/>
            </a:xfrm>
            <a:prstGeom prst="rect">
              <a:avLst/>
            </a:prstGeom>
          </p:spPr>
          <p:txBody>
            <a:bodyPr lIns="0" tIns="0" rIns="0" bIns="0" rtlCol="0" anchor="t">
              <a:spAutoFit/>
            </a:bodyPr>
            <a:lstStyle/>
            <a:p>
              <a:pPr>
                <a:lnSpc>
                  <a:spcPts val="8100"/>
                </a:lnSpc>
              </a:pPr>
              <a:r>
                <a:rPr lang="en-US" sz="6750" spc="-1" dirty="0">
                  <a:latin typeface="Gill Sans" panose="020B0502020104020203" pitchFamily="34" charset="0"/>
                  <a:ea typeface="Arimo Bold"/>
                  <a:cs typeface="Arimo Bold"/>
                  <a:sym typeface="Arimo Bold"/>
                </a:rPr>
                <a:t>S</a:t>
              </a:r>
            </a:p>
          </p:txBody>
        </p:sp>
        <p:sp>
          <p:nvSpPr>
            <p:cNvPr id="10" name="Freeform 11">
              <a:extLst>
                <a:ext uri="{FF2B5EF4-FFF2-40B4-BE49-F238E27FC236}">
                  <a16:creationId xmlns:a16="http://schemas.microsoft.com/office/drawing/2014/main" id="{04848930-18F8-F7F8-ECE9-4C56B9E56361}"/>
                </a:ext>
              </a:extLst>
            </p:cNvPr>
            <p:cNvSpPr/>
            <p:nvPr/>
          </p:nvSpPr>
          <p:spPr>
            <a:xfrm>
              <a:off x="9123840" y="3386340"/>
              <a:ext cx="3022380" cy="4832460"/>
            </a:xfrm>
            <a:custGeom>
              <a:avLst/>
              <a:gdLst/>
              <a:ahLst/>
              <a:cxnLst/>
              <a:rect l="l" t="t" r="r" b="b"/>
              <a:pathLst>
                <a:path w="3022380" h="4832460">
                  <a:moveTo>
                    <a:pt x="0" y="0"/>
                  </a:moveTo>
                  <a:lnTo>
                    <a:pt x="3022380" y="0"/>
                  </a:lnTo>
                  <a:lnTo>
                    <a:pt x="3022380" y="4832460"/>
                  </a:lnTo>
                  <a:lnTo>
                    <a:pt x="0" y="48324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sz="1350"/>
            </a:p>
          </p:txBody>
        </p:sp>
        <p:sp>
          <p:nvSpPr>
            <p:cNvPr id="11" name="TextBox 12">
              <a:extLst>
                <a:ext uri="{FF2B5EF4-FFF2-40B4-BE49-F238E27FC236}">
                  <a16:creationId xmlns:a16="http://schemas.microsoft.com/office/drawing/2014/main" id="{2656E0E3-EF43-38FB-0E7D-76E9D176B67D}"/>
                </a:ext>
              </a:extLst>
            </p:cNvPr>
            <p:cNvSpPr txBox="1"/>
            <p:nvPr/>
          </p:nvSpPr>
          <p:spPr>
            <a:xfrm>
              <a:off x="9730946" y="3566435"/>
              <a:ext cx="1325519" cy="1384995"/>
            </a:xfrm>
            <a:prstGeom prst="rect">
              <a:avLst/>
            </a:prstGeom>
          </p:spPr>
          <p:txBody>
            <a:bodyPr lIns="0" tIns="0" rIns="0" bIns="0" rtlCol="0" anchor="t">
              <a:spAutoFit/>
            </a:bodyPr>
            <a:lstStyle/>
            <a:p>
              <a:pPr>
                <a:lnSpc>
                  <a:spcPts val="8100"/>
                </a:lnSpc>
              </a:pPr>
              <a:r>
                <a:rPr lang="en-US" sz="6750" spc="-1" dirty="0">
                  <a:latin typeface="Gill Sans" panose="020B0502020104020203" pitchFamily="34" charset="0"/>
                  <a:ea typeface="Arimo Bold"/>
                  <a:cs typeface="Arimo Bold"/>
                  <a:sym typeface="Arimo Bold"/>
                </a:rPr>
                <a:t>W</a:t>
              </a:r>
            </a:p>
          </p:txBody>
        </p:sp>
        <p:sp>
          <p:nvSpPr>
            <p:cNvPr id="12" name="Freeform 13">
              <a:extLst>
                <a:ext uri="{FF2B5EF4-FFF2-40B4-BE49-F238E27FC236}">
                  <a16:creationId xmlns:a16="http://schemas.microsoft.com/office/drawing/2014/main" id="{B3CD72A8-2C4B-6B66-A85D-39DA4B0C2369}"/>
                </a:ext>
              </a:extLst>
            </p:cNvPr>
            <p:cNvSpPr/>
            <p:nvPr/>
          </p:nvSpPr>
          <p:spPr>
            <a:xfrm>
              <a:off x="8982900" y="5921640"/>
              <a:ext cx="2440260" cy="2875500"/>
            </a:xfrm>
            <a:custGeom>
              <a:avLst/>
              <a:gdLst/>
              <a:ahLst/>
              <a:cxnLst/>
              <a:rect l="l" t="t" r="r" b="b"/>
              <a:pathLst>
                <a:path w="2440260" h="2875500">
                  <a:moveTo>
                    <a:pt x="0" y="0"/>
                  </a:moveTo>
                  <a:lnTo>
                    <a:pt x="2440260" y="0"/>
                  </a:lnTo>
                  <a:lnTo>
                    <a:pt x="2440260" y="2875500"/>
                  </a:lnTo>
                  <a:lnTo>
                    <a:pt x="0" y="28755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sz="1350"/>
            </a:p>
          </p:txBody>
        </p:sp>
        <p:sp>
          <p:nvSpPr>
            <p:cNvPr id="13" name="TextBox 14">
              <a:extLst>
                <a:ext uri="{FF2B5EF4-FFF2-40B4-BE49-F238E27FC236}">
                  <a16:creationId xmlns:a16="http://schemas.microsoft.com/office/drawing/2014/main" id="{92365163-26D7-8BFF-E347-D3009EA6CD01}"/>
                </a:ext>
              </a:extLst>
            </p:cNvPr>
            <p:cNvSpPr txBox="1"/>
            <p:nvPr/>
          </p:nvSpPr>
          <p:spPr>
            <a:xfrm>
              <a:off x="9854973" y="6043775"/>
              <a:ext cx="693179" cy="1384995"/>
            </a:xfrm>
            <a:prstGeom prst="rect">
              <a:avLst/>
            </a:prstGeom>
          </p:spPr>
          <p:txBody>
            <a:bodyPr lIns="0" tIns="0" rIns="0" bIns="0" rtlCol="0" anchor="t">
              <a:spAutoFit/>
            </a:bodyPr>
            <a:lstStyle/>
            <a:p>
              <a:pPr>
                <a:lnSpc>
                  <a:spcPts val="8100"/>
                </a:lnSpc>
              </a:pPr>
              <a:r>
                <a:rPr lang="en-US" sz="6750" spc="-1" dirty="0">
                  <a:latin typeface="Gill Sans" panose="020B0502020104020203" pitchFamily="34" charset="0"/>
                  <a:ea typeface="Arimo Bold"/>
                  <a:cs typeface="Arimo Bold"/>
                  <a:sym typeface="Arimo Bold"/>
                </a:rPr>
                <a:t>T</a:t>
              </a:r>
            </a:p>
          </p:txBody>
        </p:sp>
      </p:grpSp>
      <p:sp>
        <p:nvSpPr>
          <p:cNvPr id="14" name="TextBox 15">
            <a:extLst>
              <a:ext uri="{FF2B5EF4-FFF2-40B4-BE49-F238E27FC236}">
                <a16:creationId xmlns:a16="http://schemas.microsoft.com/office/drawing/2014/main" id="{F0F7416D-BD45-3A0D-F9C9-FAB3D75A77C7}"/>
              </a:ext>
            </a:extLst>
          </p:cNvPr>
          <p:cNvSpPr txBox="1"/>
          <p:nvPr/>
        </p:nvSpPr>
        <p:spPr>
          <a:xfrm>
            <a:off x="192779" y="2362717"/>
            <a:ext cx="3288927" cy="960391"/>
          </a:xfrm>
          <a:prstGeom prst="rect">
            <a:avLst/>
          </a:prstGeom>
        </p:spPr>
        <p:txBody>
          <a:bodyPr wrap="square" lIns="0" tIns="0" rIns="0" bIns="0" rtlCol="0" anchor="t">
            <a:spAutoFit/>
          </a:bodyPr>
          <a:lstStyle/>
          <a:p>
            <a:pPr marL="285750" indent="-285750">
              <a:lnSpc>
                <a:spcPts val="1890"/>
              </a:lnSpc>
              <a:buFont typeface="Wingdings" panose="05000000000000000000" pitchFamily="2" charset="2"/>
              <a:buChar char="Ø"/>
            </a:pPr>
            <a:r>
              <a:rPr lang="fr-FR" sz="1400" b="1" dirty="0">
                <a:highlight>
                  <a:srgbClr val="00FF00"/>
                </a:highlight>
              </a:rPr>
              <a:t>Réactivité aux Menaces Asymétriques </a:t>
            </a:r>
          </a:p>
          <a:p>
            <a:pPr marL="285750" indent="-285750">
              <a:lnSpc>
                <a:spcPts val="1890"/>
              </a:lnSpc>
              <a:buFont typeface="Wingdings" panose="05000000000000000000" pitchFamily="2" charset="2"/>
              <a:buChar char="Ø"/>
            </a:pPr>
            <a:r>
              <a:rPr lang="fr-FR" sz="1400" b="1" dirty="0">
                <a:effectLst/>
                <a:highlight>
                  <a:srgbClr val="00FF00"/>
                </a:highlight>
                <a:latin typeface="Calibri" panose="020F0502020204030204" pitchFamily="34" charset="0"/>
                <a:ea typeface="Calibri" panose="020F0502020204030204" pitchFamily="34" charset="0"/>
              </a:rPr>
              <a:t>Territoires Vastes et Ouverts </a:t>
            </a:r>
          </a:p>
          <a:p>
            <a:pPr marL="285750" indent="-285750">
              <a:lnSpc>
                <a:spcPts val="1890"/>
              </a:lnSpc>
              <a:buFont typeface="Wingdings" panose="05000000000000000000" pitchFamily="2" charset="2"/>
              <a:buChar char="Ø"/>
            </a:pPr>
            <a:r>
              <a:rPr lang="fr-FR" sz="1400" b="1" dirty="0">
                <a:effectLst/>
                <a:highlight>
                  <a:srgbClr val="00FF00"/>
                </a:highlight>
                <a:latin typeface="Calibri" panose="020F0502020204030204" pitchFamily="34" charset="0"/>
                <a:ea typeface="Calibri" panose="020F0502020204030204" pitchFamily="34" charset="0"/>
              </a:rPr>
              <a:t>Capacités d'Innovation Ad Hoc </a:t>
            </a:r>
            <a:endParaRPr lang="en-US" sz="1200" spc="-1" dirty="0">
              <a:highlight>
                <a:srgbClr val="00FF00"/>
              </a:highlight>
              <a:latin typeface="Gill Sans" panose="020B0502020104020203" pitchFamily="34" charset="0"/>
              <a:ea typeface="Arimo Bold"/>
              <a:cs typeface="Arimo Bold"/>
              <a:sym typeface="Arimo Bold"/>
            </a:endParaRPr>
          </a:p>
        </p:txBody>
      </p:sp>
      <p:sp>
        <p:nvSpPr>
          <p:cNvPr id="15" name="TextBox 16">
            <a:extLst>
              <a:ext uri="{FF2B5EF4-FFF2-40B4-BE49-F238E27FC236}">
                <a16:creationId xmlns:a16="http://schemas.microsoft.com/office/drawing/2014/main" id="{0F24A656-5AEC-0A42-9BF5-C7015EE1B479}"/>
              </a:ext>
            </a:extLst>
          </p:cNvPr>
          <p:cNvSpPr txBox="1"/>
          <p:nvPr/>
        </p:nvSpPr>
        <p:spPr>
          <a:xfrm>
            <a:off x="5662295" y="2462572"/>
            <a:ext cx="3288926" cy="962186"/>
          </a:xfrm>
          <a:prstGeom prst="rect">
            <a:avLst/>
          </a:prstGeom>
        </p:spPr>
        <p:txBody>
          <a:bodyPr wrap="square" lIns="0" tIns="0" rIns="0" bIns="0" rtlCol="0" anchor="t">
            <a:spAutoFit/>
          </a:bodyPr>
          <a:lstStyle/>
          <a:p>
            <a:pPr marL="285750" indent="-285750">
              <a:lnSpc>
                <a:spcPts val="1890"/>
              </a:lnSpc>
              <a:buFont typeface="Wingdings" panose="05000000000000000000" pitchFamily="2" charset="2"/>
              <a:buChar char="Ø"/>
            </a:pPr>
            <a:r>
              <a:rPr lang="fr-FR" sz="1400" b="1" dirty="0">
                <a:highlight>
                  <a:srgbClr val="808000"/>
                </a:highlight>
              </a:rPr>
              <a:t>Contraintes Budgétaires Chroniques</a:t>
            </a:r>
          </a:p>
          <a:p>
            <a:pPr marL="285750" indent="-285750">
              <a:lnSpc>
                <a:spcPts val="1890"/>
              </a:lnSpc>
              <a:buFont typeface="Wingdings" panose="05000000000000000000" pitchFamily="2" charset="2"/>
              <a:buChar char="Ø"/>
            </a:pPr>
            <a:r>
              <a:rPr lang="fr-FR" sz="1400" b="1" dirty="0">
                <a:effectLst/>
                <a:highlight>
                  <a:srgbClr val="808000"/>
                </a:highlight>
                <a:latin typeface="Calibri" panose="020F0502020204030204" pitchFamily="34" charset="0"/>
                <a:ea typeface="Calibri" panose="020F0502020204030204" pitchFamily="34" charset="0"/>
              </a:rPr>
              <a:t>Infrastructure et Formation Déficientes </a:t>
            </a:r>
          </a:p>
          <a:p>
            <a:pPr marL="285750" indent="-285750">
              <a:lnSpc>
                <a:spcPts val="1890"/>
              </a:lnSpc>
              <a:buFont typeface="Wingdings" panose="05000000000000000000" pitchFamily="2" charset="2"/>
              <a:buChar char="Ø"/>
            </a:pPr>
            <a:r>
              <a:rPr lang="fr-FR" sz="1400" b="1" dirty="0">
                <a:effectLst/>
                <a:highlight>
                  <a:srgbClr val="808000"/>
                </a:highlight>
                <a:latin typeface="Calibri" panose="020F0502020204030204" pitchFamily="34" charset="0"/>
                <a:ea typeface="Calibri" panose="020F0502020204030204" pitchFamily="34" charset="0"/>
              </a:rPr>
              <a:t>Hétérogénéité des Équipements </a:t>
            </a:r>
            <a:endParaRPr lang="fr-FR" sz="1400" b="1" dirty="0">
              <a:highlight>
                <a:srgbClr val="808000"/>
              </a:highlight>
            </a:endParaRPr>
          </a:p>
          <a:p>
            <a:pPr>
              <a:lnSpc>
                <a:spcPts val="1890"/>
              </a:lnSpc>
            </a:pPr>
            <a:r>
              <a:rPr lang="fr-FR" sz="1400" b="1" dirty="0">
                <a:highlight>
                  <a:srgbClr val="808000"/>
                </a:highlight>
              </a:rPr>
              <a:t> </a:t>
            </a:r>
            <a:endParaRPr lang="en-US" sz="1400" spc="-1" dirty="0">
              <a:highlight>
                <a:srgbClr val="808000"/>
              </a:highlight>
              <a:latin typeface="Gill Sans" panose="020B0502020104020203" pitchFamily="34" charset="0"/>
              <a:ea typeface="Arimo Bold"/>
              <a:cs typeface="Arimo Bold"/>
              <a:sym typeface="Arimo Bold"/>
            </a:endParaRPr>
          </a:p>
        </p:txBody>
      </p:sp>
      <p:sp>
        <p:nvSpPr>
          <p:cNvPr id="16" name="TextBox 17">
            <a:extLst>
              <a:ext uri="{FF2B5EF4-FFF2-40B4-BE49-F238E27FC236}">
                <a16:creationId xmlns:a16="http://schemas.microsoft.com/office/drawing/2014/main" id="{BEF5C1CE-6211-DEDD-3412-500EB52A7BCE}"/>
              </a:ext>
            </a:extLst>
          </p:cNvPr>
          <p:cNvSpPr txBox="1"/>
          <p:nvPr/>
        </p:nvSpPr>
        <p:spPr>
          <a:xfrm>
            <a:off x="287195" y="4315926"/>
            <a:ext cx="3179843" cy="1448410"/>
          </a:xfrm>
          <a:prstGeom prst="rect">
            <a:avLst/>
          </a:prstGeom>
        </p:spPr>
        <p:txBody>
          <a:bodyPr wrap="square" lIns="0" tIns="0" rIns="0" bIns="0" rtlCol="0" anchor="t">
            <a:spAutoFit/>
          </a:bodyPr>
          <a:lstStyle/>
          <a:p>
            <a:pPr marL="285750" indent="-285750">
              <a:lnSpc>
                <a:spcPts val="1890"/>
              </a:lnSpc>
              <a:buFont typeface="Wingdings" panose="05000000000000000000" pitchFamily="2" charset="2"/>
              <a:buChar char="Ø"/>
            </a:pPr>
            <a:endParaRPr lang="fr-FR" sz="1400" b="1" dirty="0">
              <a:highlight>
                <a:srgbClr val="FFFF00"/>
              </a:highlight>
            </a:endParaRPr>
          </a:p>
          <a:p>
            <a:pPr marL="285750" indent="-285750">
              <a:lnSpc>
                <a:spcPts val="1890"/>
              </a:lnSpc>
              <a:buFont typeface="Wingdings" panose="05000000000000000000" pitchFamily="2" charset="2"/>
              <a:buChar char="Ø"/>
            </a:pPr>
            <a:r>
              <a:rPr lang="fr-FR" sz="1400" b="1" dirty="0">
                <a:highlight>
                  <a:srgbClr val="FFFF00"/>
                </a:highlight>
              </a:rPr>
              <a:t>Une forte population jeune </a:t>
            </a:r>
          </a:p>
          <a:p>
            <a:pPr marL="285750" indent="-285750">
              <a:lnSpc>
                <a:spcPts val="1890"/>
              </a:lnSpc>
              <a:buFont typeface="Wingdings" panose="05000000000000000000" pitchFamily="2" charset="2"/>
              <a:buChar char="Ø"/>
            </a:pPr>
            <a:r>
              <a:rPr lang="fr-FR" sz="1400" b="1" dirty="0">
                <a:highlight>
                  <a:srgbClr val="FFFF00"/>
                </a:highlight>
              </a:rPr>
              <a:t>Partenariats Internationaux et Aide </a:t>
            </a:r>
          </a:p>
          <a:p>
            <a:pPr marL="285750" indent="-285750">
              <a:lnSpc>
                <a:spcPts val="1890"/>
              </a:lnSpc>
              <a:buFont typeface="Wingdings" panose="05000000000000000000" pitchFamily="2" charset="2"/>
              <a:buChar char="Ø"/>
            </a:pPr>
            <a:r>
              <a:rPr lang="fr-FR" sz="1400" b="1" dirty="0">
                <a:effectLst/>
                <a:highlight>
                  <a:srgbClr val="FFFF00"/>
                </a:highlight>
                <a:latin typeface="Calibri" panose="020F0502020204030204" pitchFamily="34" charset="0"/>
                <a:ea typeface="Calibri" panose="020F0502020204030204" pitchFamily="34" charset="0"/>
              </a:rPr>
              <a:t>Accès à la Technologie Civile (COTS)</a:t>
            </a:r>
          </a:p>
          <a:p>
            <a:pPr marL="285750" indent="-285750">
              <a:lnSpc>
                <a:spcPts val="1890"/>
              </a:lnSpc>
              <a:buFont typeface="Wingdings" panose="05000000000000000000" pitchFamily="2" charset="2"/>
              <a:buChar char="Ø"/>
            </a:pPr>
            <a:r>
              <a:rPr lang="fr-FR" sz="1400" b="1" dirty="0">
                <a:effectLst/>
                <a:highlight>
                  <a:srgbClr val="FFFF00"/>
                </a:highlight>
                <a:latin typeface="Calibri" panose="020F0502020204030204" pitchFamily="34" charset="0"/>
                <a:ea typeface="Calibri" panose="020F0502020204030204" pitchFamily="34" charset="0"/>
              </a:rPr>
              <a:t>Coopération Régionale </a:t>
            </a:r>
            <a:endParaRPr lang="fr-FR" sz="1400" b="1" dirty="0">
              <a:highlight>
                <a:srgbClr val="FFFF00"/>
              </a:highlight>
            </a:endParaRPr>
          </a:p>
          <a:p>
            <a:pPr>
              <a:lnSpc>
                <a:spcPts val="1890"/>
              </a:lnSpc>
            </a:pPr>
            <a:endParaRPr lang="en-US" sz="1400" spc="-1" dirty="0">
              <a:highlight>
                <a:srgbClr val="FFFF00"/>
              </a:highlight>
              <a:latin typeface="Gill Sans" panose="020B0502020104020203" pitchFamily="34" charset="0"/>
              <a:ea typeface="Arimo Bold"/>
              <a:cs typeface="Arimo Bold"/>
              <a:sym typeface="Arimo Bold"/>
            </a:endParaRPr>
          </a:p>
        </p:txBody>
      </p:sp>
      <p:sp>
        <p:nvSpPr>
          <p:cNvPr id="17" name="TextBox 18">
            <a:extLst>
              <a:ext uri="{FF2B5EF4-FFF2-40B4-BE49-F238E27FC236}">
                <a16:creationId xmlns:a16="http://schemas.microsoft.com/office/drawing/2014/main" id="{0BDDE933-FD9E-D958-9E9C-EFB0B7FF0DEB}"/>
              </a:ext>
            </a:extLst>
          </p:cNvPr>
          <p:cNvSpPr txBox="1"/>
          <p:nvPr/>
        </p:nvSpPr>
        <p:spPr>
          <a:xfrm>
            <a:off x="5966192" y="4524413"/>
            <a:ext cx="3145185" cy="961097"/>
          </a:xfrm>
          <a:prstGeom prst="rect">
            <a:avLst/>
          </a:prstGeom>
        </p:spPr>
        <p:txBody>
          <a:bodyPr wrap="square" lIns="0" tIns="0" rIns="0" bIns="0" rtlCol="0" anchor="t">
            <a:spAutoFit/>
          </a:bodyPr>
          <a:lstStyle/>
          <a:p>
            <a:pPr>
              <a:lnSpc>
                <a:spcPts val="1890"/>
              </a:lnSpc>
            </a:pPr>
            <a:r>
              <a:rPr lang="fr-FR" sz="1400" b="1" dirty="0">
                <a:effectLst/>
                <a:highlight>
                  <a:srgbClr val="FF0000"/>
                </a:highlight>
                <a:latin typeface="Calibri" panose="020F0502020204030204" pitchFamily="34" charset="0"/>
                <a:ea typeface="Calibri" panose="020F0502020204030204" pitchFamily="34" charset="0"/>
              </a:rPr>
              <a:t>Vulnérabilité Cyber accrue</a:t>
            </a:r>
          </a:p>
          <a:p>
            <a:pPr>
              <a:lnSpc>
                <a:spcPts val="1890"/>
              </a:lnSpc>
            </a:pPr>
            <a:r>
              <a:rPr lang="fr-FR" sz="1400" b="1" dirty="0">
                <a:effectLst/>
                <a:highlight>
                  <a:srgbClr val="FF0000"/>
                </a:highlight>
                <a:latin typeface="Calibri" panose="020F0502020204030204" pitchFamily="34" charset="0"/>
                <a:ea typeface="Calibri" panose="020F0502020204030204" pitchFamily="34" charset="0"/>
              </a:rPr>
              <a:t>Dépendance Technologique Étrangère </a:t>
            </a:r>
          </a:p>
          <a:p>
            <a:pPr>
              <a:lnSpc>
                <a:spcPts val="1890"/>
              </a:lnSpc>
            </a:pPr>
            <a:r>
              <a:rPr lang="fr-FR" sz="1400" b="1" dirty="0">
                <a:effectLst/>
                <a:highlight>
                  <a:srgbClr val="FF0000"/>
                </a:highlight>
                <a:latin typeface="Calibri" panose="020F0502020204030204" pitchFamily="34" charset="0"/>
                <a:ea typeface="Calibri" panose="020F0502020204030204" pitchFamily="34" charset="0"/>
              </a:rPr>
              <a:t>Détérioration du C2 en Cas de Panne (résilience)</a:t>
            </a:r>
          </a:p>
        </p:txBody>
      </p:sp>
      <p:sp>
        <p:nvSpPr>
          <p:cNvPr id="20" name="Rectangle : coins arrondis 19">
            <a:extLst>
              <a:ext uri="{FF2B5EF4-FFF2-40B4-BE49-F238E27FC236}">
                <a16:creationId xmlns:a16="http://schemas.microsoft.com/office/drawing/2014/main" id="{479FEED1-E53E-D94F-CFDA-9B20F2877089}"/>
              </a:ext>
            </a:extLst>
          </p:cNvPr>
          <p:cNvSpPr/>
          <p:nvPr/>
        </p:nvSpPr>
        <p:spPr>
          <a:xfrm>
            <a:off x="1452281" y="6035040"/>
            <a:ext cx="6433073" cy="6853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Urgence hautement signalée d’adresser les problématiques</a:t>
            </a:r>
          </a:p>
        </p:txBody>
      </p:sp>
    </p:spTree>
    <p:extLst>
      <p:ext uri="{BB962C8B-B14F-4D97-AF65-F5344CB8AC3E}">
        <p14:creationId xmlns:p14="http://schemas.microsoft.com/office/powerpoint/2010/main" val="3669104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DBA2F4D-34F1-9F96-C1F8-C5412DA57934}"/>
              </a:ext>
            </a:extLst>
          </p:cNvPr>
          <p:cNvSpPr txBox="1"/>
          <p:nvPr/>
        </p:nvSpPr>
        <p:spPr>
          <a:xfrm>
            <a:off x="602429" y="1369845"/>
            <a:ext cx="7939142" cy="4401205"/>
          </a:xfrm>
          <a:prstGeom prst="rect">
            <a:avLst/>
          </a:prstGeom>
          <a:noFill/>
        </p:spPr>
        <p:txBody>
          <a:bodyPr wrap="square">
            <a:spAutoFit/>
          </a:bodyPr>
          <a:lstStyle/>
          <a:p>
            <a:pPr algn="just"/>
            <a:r>
              <a:rPr lang="fr-FR" sz="2800" dirty="0"/>
              <a:t>La </a:t>
            </a:r>
            <a:r>
              <a:rPr lang="fr-FR" sz="2800" b="1" dirty="0"/>
              <a:t>Numérisation de l'Espace de Bataille (NEB)</a:t>
            </a:r>
            <a:r>
              <a:rPr lang="fr-FR" sz="2800" dirty="0"/>
              <a:t> est une doctrine militaire visant la </a:t>
            </a:r>
            <a:r>
              <a:rPr lang="fr-FR" sz="2800" b="1" dirty="0"/>
              <a:t>supériorité décisionnelle</a:t>
            </a:r>
            <a:r>
              <a:rPr lang="fr-FR" sz="2800" dirty="0"/>
              <a:t> en reliant tous les éléments (capteurs, commandement, systèmes d'armes) via un </a:t>
            </a:r>
            <a:r>
              <a:rPr lang="fr-FR" sz="2800" b="1" dirty="0"/>
              <a:t>réseau unique (C5ISR)</a:t>
            </a:r>
            <a:r>
              <a:rPr lang="fr-FR" sz="2800" dirty="0"/>
              <a:t>. Son objectif est d'accélérer la prise de décision (boucle OODA) et de garantir une </a:t>
            </a:r>
            <a:r>
              <a:rPr lang="fr-FR" sz="2800" b="1" dirty="0"/>
              <a:t>image opérationnelle partagée</a:t>
            </a:r>
            <a:r>
              <a:rPr lang="fr-FR" sz="2800" dirty="0"/>
              <a:t>. Ses principaux enjeux résident dans la gestion des </a:t>
            </a:r>
            <a:r>
              <a:rPr lang="fr-FR" sz="2800" b="1" dirty="0"/>
              <a:t>risques cyber</a:t>
            </a:r>
            <a:r>
              <a:rPr lang="fr-FR" sz="2800" dirty="0"/>
              <a:t> et des défis éthiques liés à l'</a:t>
            </a:r>
            <a:r>
              <a:rPr lang="fr-FR" sz="2800" b="1" dirty="0"/>
              <a:t>autonomie des systèmes</a:t>
            </a:r>
            <a:r>
              <a:rPr lang="fr-FR" sz="2800" dirty="0"/>
              <a:t>.</a:t>
            </a:r>
          </a:p>
        </p:txBody>
      </p:sp>
      <p:sp>
        <p:nvSpPr>
          <p:cNvPr id="8" name="Rectangle : coins arrondis 7">
            <a:extLst>
              <a:ext uri="{FF2B5EF4-FFF2-40B4-BE49-F238E27FC236}">
                <a16:creationId xmlns:a16="http://schemas.microsoft.com/office/drawing/2014/main" id="{D538B8D5-15BA-EAB3-91EE-8B044F9E879A}"/>
              </a:ext>
            </a:extLst>
          </p:cNvPr>
          <p:cNvSpPr/>
          <p:nvPr/>
        </p:nvSpPr>
        <p:spPr>
          <a:xfrm>
            <a:off x="1871624" y="355483"/>
            <a:ext cx="5400752"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000" b="1" dirty="0"/>
              <a:t>Conclusion </a:t>
            </a:r>
            <a:endParaRPr lang="fr-FR" sz="4000" b="1" noProof="0" dirty="0"/>
          </a:p>
        </p:txBody>
      </p:sp>
    </p:spTree>
    <p:extLst>
      <p:ext uri="{BB962C8B-B14F-4D97-AF65-F5344CB8AC3E}">
        <p14:creationId xmlns:p14="http://schemas.microsoft.com/office/powerpoint/2010/main" val="1250956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2A705C5-8853-87EF-47EE-B2336A24A5F3}"/>
              </a:ext>
            </a:extLst>
          </p:cNvPr>
          <p:cNvSpPr txBox="1"/>
          <p:nvPr/>
        </p:nvSpPr>
        <p:spPr>
          <a:xfrm>
            <a:off x="516367" y="2289677"/>
            <a:ext cx="8294145" cy="3416320"/>
          </a:xfrm>
          <a:prstGeom prst="rect">
            <a:avLst/>
          </a:prstGeom>
          <a:noFill/>
        </p:spPr>
        <p:txBody>
          <a:bodyPr wrap="square">
            <a:spAutoFit/>
          </a:bodyPr>
          <a:lstStyle/>
          <a:p>
            <a:pPr marL="285750" indent="-285750" algn="just">
              <a:buFont typeface="Wingdings" panose="05000000000000000000" pitchFamily="2" charset="2"/>
              <a:buChar char="v"/>
            </a:pPr>
            <a:r>
              <a:rPr lang="fr-FR" b="1" dirty="0"/>
              <a:t>David S. </a:t>
            </a:r>
            <a:r>
              <a:rPr lang="fr-FR" b="1" dirty="0" err="1"/>
              <a:t>Alberts</a:t>
            </a:r>
            <a:r>
              <a:rPr lang="fr-FR" b="1" dirty="0"/>
              <a:t> :</a:t>
            </a:r>
            <a:r>
              <a:rPr lang="fr-FR" dirty="0"/>
              <a:t> Formalisation de la </a:t>
            </a:r>
            <a:r>
              <a:rPr lang="fr-FR" b="1" dirty="0"/>
              <a:t>Guerre en Réseau (NCW)</a:t>
            </a:r>
            <a:r>
              <a:rPr lang="fr-FR" dirty="0"/>
              <a:t>. A théorisé que l'information partagée mène à la puissance de combat.</a:t>
            </a:r>
          </a:p>
          <a:p>
            <a:pPr marL="285750" indent="-285750" algn="just">
              <a:buFont typeface="Wingdings" panose="05000000000000000000" pitchFamily="2" charset="2"/>
              <a:buChar char="v"/>
            </a:pPr>
            <a:endParaRPr lang="fr-FR" dirty="0"/>
          </a:p>
          <a:p>
            <a:pPr marL="285750" indent="-285750" algn="just">
              <a:buFont typeface="Wingdings" panose="05000000000000000000" pitchFamily="2" charset="2"/>
              <a:buChar char="v"/>
            </a:pPr>
            <a:endParaRPr lang="fr-FR" dirty="0"/>
          </a:p>
          <a:p>
            <a:pPr marL="285750" indent="-285750" algn="just">
              <a:buFont typeface="Wingdings" panose="05000000000000000000" pitchFamily="2" charset="2"/>
              <a:buChar char="v"/>
            </a:pPr>
            <a:r>
              <a:rPr lang="fr-FR" b="1" dirty="0"/>
              <a:t>Vice Amiral Arthur K. </a:t>
            </a:r>
            <a:r>
              <a:rPr lang="fr-FR" b="1" dirty="0" err="1"/>
              <a:t>Cebrowski</a:t>
            </a:r>
            <a:r>
              <a:rPr lang="fr-FR" b="1" dirty="0"/>
              <a:t> :</a:t>
            </a:r>
            <a:r>
              <a:rPr lang="fr-FR" dirty="0"/>
              <a:t> Principal promoteur et acteur de la transformation des forces américaines vers l'architecture en réseau.</a:t>
            </a:r>
          </a:p>
          <a:p>
            <a:pPr marL="285750" indent="-285750" algn="just">
              <a:buFont typeface="Wingdings" panose="05000000000000000000" pitchFamily="2" charset="2"/>
              <a:buChar char="v"/>
            </a:pPr>
            <a:endParaRPr lang="fr-FR" dirty="0"/>
          </a:p>
          <a:p>
            <a:pPr marL="285750" indent="-285750" algn="just">
              <a:buFont typeface="Wingdings" panose="05000000000000000000" pitchFamily="2" charset="2"/>
              <a:buChar char="v"/>
            </a:pPr>
            <a:r>
              <a:rPr lang="fr-FR" b="1" dirty="0"/>
              <a:t>John </a:t>
            </a:r>
            <a:r>
              <a:rPr lang="fr-FR" b="1" dirty="0" err="1"/>
              <a:t>Garstka</a:t>
            </a:r>
            <a:r>
              <a:rPr lang="fr-FR" b="1" dirty="0"/>
              <a:t> :</a:t>
            </a:r>
            <a:r>
              <a:rPr lang="fr-FR" dirty="0"/>
              <a:t> A contribué à la définition de l'</a:t>
            </a:r>
            <a:r>
              <a:rPr lang="fr-FR" b="1" dirty="0"/>
              <a:t>architecture technique</a:t>
            </a:r>
            <a:r>
              <a:rPr lang="fr-FR" dirty="0"/>
              <a:t> liant capteurs, commandement et effecteurs.</a:t>
            </a:r>
          </a:p>
          <a:p>
            <a:pPr marL="285750" indent="-285750" algn="just">
              <a:buFont typeface="Wingdings" panose="05000000000000000000" pitchFamily="2" charset="2"/>
              <a:buChar char="v"/>
            </a:pPr>
            <a:endParaRPr lang="fr-FR" dirty="0"/>
          </a:p>
          <a:p>
            <a:pPr marL="285750" indent="-285750" algn="just">
              <a:buFont typeface="Wingdings" panose="05000000000000000000" pitchFamily="2" charset="2"/>
              <a:buChar char="v"/>
            </a:pPr>
            <a:r>
              <a:rPr lang="fr-FR" b="1" dirty="0"/>
              <a:t>Organismes Français (DGA/EMA) :</a:t>
            </a:r>
            <a:r>
              <a:rPr lang="fr-FR" dirty="0"/>
              <a:t> Adaptation du concept en </a:t>
            </a:r>
            <a:r>
              <a:rPr lang="fr-FR" b="1" dirty="0"/>
              <a:t>Numérisation de l'Espace de Bataille (NEB)</a:t>
            </a:r>
            <a:r>
              <a:rPr lang="fr-FR" dirty="0"/>
              <a:t> et concrétisation via le programme </a:t>
            </a:r>
            <a:r>
              <a:rPr lang="fr-FR" b="1" dirty="0"/>
              <a:t>SCORPION</a:t>
            </a:r>
            <a:r>
              <a:rPr lang="fr-FR" dirty="0"/>
              <a:t>.</a:t>
            </a:r>
          </a:p>
        </p:txBody>
      </p:sp>
      <p:sp>
        <p:nvSpPr>
          <p:cNvPr id="4" name="Rectangle : coins arrondis 3">
            <a:extLst>
              <a:ext uri="{FF2B5EF4-FFF2-40B4-BE49-F238E27FC236}">
                <a16:creationId xmlns:a16="http://schemas.microsoft.com/office/drawing/2014/main" id="{8E722C7D-489E-AB18-012A-173E7205024D}"/>
              </a:ext>
            </a:extLst>
          </p:cNvPr>
          <p:cNvSpPr/>
          <p:nvPr/>
        </p:nvSpPr>
        <p:spPr>
          <a:xfrm>
            <a:off x="1871624" y="815573"/>
            <a:ext cx="5400752" cy="67286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000" b="1" dirty="0"/>
              <a:t>Pour aller plus loin…</a:t>
            </a:r>
            <a:endParaRPr lang="fr-FR" sz="4000" b="1" noProof="0" dirty="0"/>
          </a:p>
        </p:txBody>
      </p:sp>
    </p:spTree>
    <p:extLst>
      <p:ext uri="{BB962C8B-B14F-4D97-AF65-F5344CB8AC3E}">
        <p14:creationId xmlns:p14="http://schemas.microsoft.com/office/powerpoint/2010/main" val="395730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77962-1AE7-B476-0585-CCF8BEE8B944}"/>
              </a:ext>
            </a:extLst>
          </p:cNvPr>
          <p:cNvSpPr/>
          <p:nvPr/>
        </p:nvSpPr>
        <p:spPr>
          <a:xfrm>
            <a:off x="210312" y="1301381"/>
            <a:ext cx="8723376" cy="5375464"/>
          </a:xfrm>
          <a:prstGeom prst="rect">
            <a:avLst/>
          </a:prstGeom>
        </p:spPr>
        <p:txBody>
          <a:bodyPr lIns="0" tIns="0" rIns="0" bIns="0">
            <a:noAutofit/>
          </a:bodyPr>
          <a:lstStyle/>
          <a:p>
            <a:pPr marL="514350" indent="-514350" algn="just">
              <a:lnSpc>
                <a:spcPts val="4656"/>
              </a:lnSpc>
              <a:buFont typeface="+mj-lt"/>
              <a:buAutoNum type="romanUcPeriod"/>
            </a:pPr>
            <a:r>
              <a:rPr lang="fr-FR" sz="2800" b="1" noProof="0" dirty="0">
                <a:solidFill>
                  <a:srgbClr val="FF0000"/>
                </a:solidFill>
                <a:latin typeface="Arial"/>
              </a:rPr>
              <a:t>Fondements Théoriques;</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prstClr val="black"/>
                </a:solidFill>
                <a:latin typeface="Arial"/>
              </a:rPr>
              <a:t>Implémentation Technologique;</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prstClr val="black"/>
                </a:solidFill>
                <a:latin typeface="Arial"/>
              </a:rPr>
              <a:t>Évolution du Commandement : C2 vs C5ISR ;</a:t>
            </a:r>
          </a:p>
          <a:p>
            <a:pPr marL="514350" indent="-514350" algn="just">
              <a:lnSpc>
                <a:spcPts val="4656"/>
              </a:lnSpc>
              <a:buFont typeface="+mj-lt"/>
              <a:buAutoNum type="romanUcPeriod"/>
            </a:pPr>
            <a:endParaRPr lang="fr-FR" sz="2800" b="1" noProof="0" dirty="0">
              <a:solidFill>
                <a:prstClr val="black"/>
              </a:solidFill>
              <a:latin typeface="Arial"/>
            </a:endParaRPr>
          </a:p>
          <a:p>
            <a:pPr marL="514350" indent="-514350" algn="just">
              <a:lnSpc>
                <a:spcPts val="4656"/>
              </a:lnSpc>
              <a:buFont typeface="+mj-lt"/>
              <a:buAutoNum type="romanUcPeriod"/>
            </a:pPr>
            <a:r>
              <a:rPr lang="fr-FR" sz="2800" b="1" noProof="0" dirty="0">
                <a:solidFill>
                  <a:prstClr val="black"/>
                </a:solidFill>
                <a:latin typeface="Arial"/>
              </a:rPr>
              <a:t>Nouveaux Paradigmes et Impacts Structurels;</a:t>
            </a:r>
          </a:p>
          <a:p>
            <a:pPr algn="just">
              <a:lnSpc>
                <a:spcPts val="4656"/>
              </a:lnSpc>
            </a:pPr>
            <a:endParaRPr lang="fr-FR" sz="2800" b="1" noProof="0" dirty="0">
              <a:solidFill>
                <a:prstClr val="black"/>
              </a:solidFill>
              <a:latin typeface="Arial"/>
            </a:endParaRPr>
          </a:p>
          <a:p>
            <a:pPr algn="just">
              <a:lnSpc>
                <a:spcPts val="4656"/>
              </a:lnSpc>
            </a:pPr>
            <a:r>
              <a:rPr lang="fr-FR" sz="2800" b="1" noProof="0" dirty="0">
                <a:solidFill>
                  <a:prstClr val="black"/>
                </a:solidFill>
                <a:latin typeface="Arial"/>
              </a:rPr>
              <a:t>V. Enjeux, Menaces et Défis</a:t>
            </a:r>
          </a:p>
        </p:txBody>
      </p:sp>
    </p:spTree>
    <p:extLst>
      <p:ext uri="{BB962C8B-B14F-4D97-AF65-F5344CB8AC3E}">
        <p14:creationId xmlns:p14="http://schemas.microsoft.com/office/powerpoint/2010/main" val="2737712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D4FEB-2F8C-07EF-EB3F-6F438EA96ECA}"/>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2593722A-1490-B603-3B8C-5F0B5057641A}"/>
              </a:ext>
            </a:extLst>
          </p:cNvPr>
          <p:cNvPicPr>
            <a:picLocks noChangeAspect="1"/>
          </p:cNvPicPr>
          <p:nvPr/>
        </p:nvPicPr>
        <p:blipFill>
          <a:blip r:embed="rId2"/>
          <a:stretch>
            <a:fillRect/>
          </a:stretch>
        </p:blipFill>
        <p:spPr>
          <a:xfrm>
            <a:off x="179834" y="1048109"/>
            <a:ext cx="3843526" cy="4761781"/>
          </a:xfrm>
          <a:prstGeom prst="rect">
            <a:avLst/>
          </a:prstGeom>
        </p:spPr>
      </p:pic>
      <p:sp>
        <p:nvSpPr>
          <p:cNvPr id="4" name="Rectangle 3">
            <a:extLst>
              <a:ext uri="{FF2B5EF4-FFF2-40B4-BE49-F238E27FC236}">
                <a16:creationId xmlns:a16="http://schemas.microsoft.com/office/drawing/2014/main" id="{ABF8CED1-5F6B-12CC-7B4B-87434BD7CB7D}"/>
              </a:ext>
            </a:extLst>
          </p:cNvPr>
          <p:cNvSpPr/>
          <p:nvPr/>
        </p:nvSpPr>
        <p:spPr>
          <a:xfrm>
            <a:off x="4572000" y="1177019"/>
            <a:ext cx="3325621" cy="2646878"/>
          </a:xfrm>
          <a:prstGeom prst="rect">
            <a:avLst/>
          </a:prstGeom>
          <a:noFill/>
        </p:spPr>
        <p:txBody>
          <a:bodyPr wrap="square" lIns="91440" tIns="45720" rIns="91440" bIns="45720">
            <a:spAutoFit/>
          </a:bodyPr>
          <a:lstStyle/>
          <a:p>
            <a:pPr algn="ctr"/>
            <a:r>
              <a:rPr lang="fr-FR" sz="16600" b="1" cap="none" spc="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5" name="ZoneTexte 4">
            <a:extLst>
              <a:ext uri="{FF2B5EF4-FFF2-40B4-BE49-F238E27FC236}">
                <a16:creationId xmlns:a16="http://schemas.microsoft.com/office/drawing/2014/main" id="{FAFD009E-F2DE-DBD7-9B11-9651E9227371}"/>
              </a:ext>
            </a:extLst>
          </p:cNvPr>
          <p:cNvSpPr txBox="1"/>
          <p:nvPr/>
        </p:nvSpPr>
        <p:spPr>
          <a:xfrm>
            <a:off x="4184724" y="4082112"/>
            <a:ext cx="4572000" cy="1754326"/>
          </a:xfrm>
          <a:prstGeom prst="rect">
            <a:avLst/>
          </a:prstGeom>
          <a:noFill/>
        </p:spPr>
        <p:txBody>
          <a:bodyPr wrap="square">
            <a:spAutoFit/>
          </a:bodyPr>
          <a:lstStyle/>
          <a:p>
            <a:pPr algn="just"/>
            <a:r>
              <a:rPr lang="fr-FR" b="1" i="1" dirty="0">
                <a:solidFill>
                  <a:schemeClr val="accent1"/>
                </a:solidFill>
              </a:rPr>
              <a:t>« Dans la guerre en réseau, l'information ne circule pas : elle est partagée. Le commandement ne dirige pas : il orchestre. La supériorité n'est plus dans la force des plateformes, mais dans la vélocité et la résilience du réseau. »  ZEAS</a:t>
            </a:r>
          </a:p>
        </p:txBody>
      </p:sp>
    </p:spTree>
    <p:extLst>
      <p:ext uri="{BB962C8B-B14F-4D97-AF65-F5344CB8AC3E}">
        <p14:creationId xmlns:p14="http://schemas.microsoft.com/office/powerpoint/2010/main" val="191407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6BF10EF-49DE-916C-3FBD-3061CC16EE39}"/>
              </a:ext>
            </a:extLst>
          </p:cNvPr>
          <p:cNvSpPr/>
          <p:nvPr/>
        </p:nvSpPr>
        <p:spPr>
          <a:xfrm>
            <a:off x="2530857" y="1174521"/>
            <a:ext cx="4082285"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1.1 Définitions clés</a:t>
            </a:r>
          </a:p>
        </p:txBody>
      </p:sp>
      <p:graphicFrame>
        <p:nvGraphicFramePr>
          <p:cNvPr id="5" name="Tableau 4">
            <a:extLst>
              <a:ext uri="{FF2B5EF4-FFF2-40B4-BE49-F238E27FC236}">
                <a16:creationId xmlns:a16="http://schemas.microsoft.com/office/drawing/2014/main" id="{8BC50F97-4A1E-40E1-0A68-49C6815D2643}"/>
              </a:ext>
            </a:extLst>
          </p:cNvPr>
          <p:cNvGraphicFramePr>
            <a:graphicFrameLocks noGrp="1"/>
          </p:cNvGraphicFramePr>
          <p:nvPr>
            <p:extLst>
              <p:ext uri="{D42A27DB-BD31-4B8C-83A1-F6EECF244321}">
                <p14:modId xmlns:p14="http://schemas.microsoft.com/office/powerpoint/2010/main" val="127795166"/>
              </p:ext>
            </p:extLst>
          </p:nvPr>
        </p:nvGraphicFramePr>
        <p:xfrm>
          <a:off x="553212" y="1938527"/>
          <a:ext cx="8037576" cy="4170941"/>
        </p:xfrm>
        <a:graphic>
          <a:graphicData uri="http://schemas.openxmlformats.org/drawingml/2006/table">
            <a:tbl>
              <a:tblPr>
                <a:tableStyleId>{5DA37D80-6434-44D0-A028-1B22A696006F}</a:tableStyleId>
              </a:tblPr>
              <a:tblGrid>
                <a:gridCol w="1513332">
                  <a:extLst>
                    <a:ext uri="{9D8B030D-6E8A-4147-A177-3AD203B41FA5}">
                      <a16:colId xmlns:a16="http://schemas.microsoft.com/office/drawing/2014/main" val="283134399"/>
                    </a:ext>
                  </a:extLst>
                </a:gridCol>
                <a:gridCol w="2697480">
                  <a:extLst>
                    <a:ext uri="{9D8B030D-6E8A-4147-A177-3AD203B41FA5}">
                      <a16:colId xmlns:a16="http://schemas.microsoft.com/office/drawing/2014/main" val="1543916214"/>
                    </a:ext>
                  </a:extLst>
                </a:gridCol>
                <a:gridCol w="2304288">
                  <a:extLst>
                    <a:ext uri="{9D8B030D-6E8A-4147-A177-3AD203B41FA5}">
                      <a16:colId xmlns:a16="http://schemas.microsoft.com/office/drawing/2014/main" val="1358682593"/>
                    </a:ext>
                  </a:extLst>
                </a:gridCol>
                <a:gridCol w="1522476">
                  <a:extLst>
                    <a:ext uri="{9D8B030D-6E8A-4147-A177-3AD203B41FA5}">
                      <a16:colId xmlns:a16="http://schemas.microsoft.com/office/drawing/2014/main" val="980961076"/>
                    </a:ext>
                  </a:extLst>
                </a:gridCol>
              </a:tblGrid>
              <a:tr h="442373">
                <a:tc>
                  <a:txBody>
                    <a:bodyPr/>
                    <a:lstStyle/>
                    <a:p>
                      <a:pPr>
                        <a:buNone/>
                      </a:pPr>
                      <a:r>
                        <a:rPr lang="fr-FR" sz="1800" b="1" noProof="0" dirty="0"/>
                        <a:t>Terme</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buNone/>
                      </a:pPr>
                      <a:r>
                        <a:rPr lang="fr-FR" sz="1800" b="1" noProof="0" dirty="0"/>
                        <a:t>Définition (Quoi ?)</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buNone/>
                      </a:pPr>
                      <a:r>
                        <a:rPr lang="fr-FR" sz="1800" b="1" noProof="0" dirty="0"/>
                        <a:t>Nature (Comment ?)</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buNone/>
                      </a:pPr>
                      <a:r>
                        <a:rPr lang="fr-FR" sz="1800" b="1" noProof="0" dirty="0"/>
                        <a:t>Objectif</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008545"/>
                  </a:ext>
                </a:extLst>
              </a:tr>
              <a:tr h="1959078">
                <a:tc>
                  <a:txBody>
                    <a:bodyPr/>
                    <a:lstStyle/>
                    <a:p>
                      <a:pPr>
                        <a:buNone/>
                      </a:pPr>
                      <a:r>
                        <a:rPr lang="fr-FR" sz="1600" b="1" noProof="0" dirty="0"/>
                        <a:t>Numérisation</a:t>
                      </a:r>
                      <a:r>
                        <a:rPr lang="fr-FR" sz="1600" noProof="0" dirty="0"/>
                        <a:t> (</a:t>
                      </a:r>
                      <a:r>
                        <a:rPr lang="fr-FR" sz="1600" noProof="0" dirty="0" err="1"/>
                        <a:t>Digitization</a:t>
                      </a:r>
                      <a:r>
                        <a:rPr lang="fr-FR" sz="1600" noProof="0" dirty="0"/>
                        <a:t>)</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buNone/>
                      </a:pPr>
                      <a:r>
                        <a:rPr lang="fr-FR" sz="1600" b="1" noProof="0" dirty="0"/>
                        <a:t>Conversion de l'information analogique</a:t>
                      </a:r>
                      <a:r>
                        <a:rPr lang="fr-FR" sz="1600" noProof="0" dirty="0"/>
                        <a:t> (cartes papier, signaux radio analogiques, films) en </a:t>
                      </a:r>
                      <a:r>
                        <a:rPr lang="fr-FR" sz="1600" b="1" noProof="0" dirty="0"/>
                        <a:t>format numérique</a:t>
                      </a:r>
                      <a:r>
                        <a:rPr lang="fr-FR" sz="1600" noProof="0" dirty="0"/>
                        <a:t> (bits et octets).</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buNone/>
                      </a:pPr>
                      <a:r>
                        <a:rPr lang="fr-FR" sz="1600" noProof="0" dirty="0"/>
                        <a:t>C'est un processus </a:t>
                      </a:r>
                      <a:r>
                        <a:rPr lang="fr-FR" sz="1600" b="1" noProof="0" dirty="0"/>
                        <a:t>technique</a:t>
                      </a:r>
                      <a:r>
                        <a:rPr lang="fr-FR" sz="1600" noProof="0" dirty="0"/>
                        <a:t> et binaire.</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buNone/>
                      </a:pPr>
                      <a:r>
                        <a:rPr lang="fr-FR" sz="1600" noProof="0" dirty="0"/>
                        <a:t>Rendre l'information </a:t>
                      </a:r>
                      <a:r>
                        <a:rPr lang="fr-FR" sz="1600" b="1" noProof="0" dirty="0"/>
                        <a:t>lisible</a:t>
                      </a:r>
                      <a:r>
                        <a:rPr lang="fr-FR" sz="1600" noProof="0" dirty="0"/>
                        <a:t> par une machine.</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1677192"/>
                  </a:ext>
                </a:extLst>
              </a:tr>
              <a:tr h="1769490">
                <a:tc>
                  <a:txBody>
                    <a:bodyPr/>
                    <a:lstStyle/>
                    <a:p>
                      <a:pPr>
                        <a:buNone/>
                      </a:pPr>
                      <a:r>
                        <a:rPr lang="fr-FR" sz="1600" b="1" noProof="0" dirty="0"/>
                        <a:t>Digitalisation</a:t>
                      </a:r>
                      <a:r>
                        <a:rPr lang="fr-FR" sz="1600" noProof="0" dirty="0"/>
                        <a:t> (</a:t>
                      </a:r>
                      <a:r>
                        <a:rPr lang="fr-FR" sz="1600" noProof="0" dirty="0" err="1"/>
                        <a:t>Digitalization</a:t>
                      </a:r>
                      <a:r>
                        <a:rPr lang="fr-FR" sz="1600" noProof="0" dirty="0"/>
                        <a:t>)</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buNone/>
                      </a:pPr>
                      <a:r>
                        <a:rPr lang="fr-FR" sz="1600" noProof="0" dirty="0"/>
                        <a:t>Utilisation des données numériques pour </a:t>
                      </a:r>
                      <a:r>
                        <a:rPr lang="fr-FR" sz="1600" b="1" noProof="0" dirty="0"/>
                        <a:t>transformer en profondeur les processus opérationnels</a:t>
                      </a:r>
                      <a:r>
                        <a:rPr lang="fr-FR" sz="1600" noProof="0" dirty="0"/>
                        <a:t> et les doctrines de combat.</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buNone/>
                      </a:pPr>
                      <a:r>
                        <a:rPr lang="fr-FR" sz="1600" noProof="0" dirty="0"/>
                        <a:t>C'est une démarche </a:t>
                      </a:r>
                      <a:r>
                        <a:rPr lang="fr-FR" sz="1600" b="1" noProof="0" dirty="0"/>
                        <a:t>stratégique</a:t>
                      </a:r>
                      <a:r>
                        <a:rPr lang="fr-FR" sz="1600" noProof="0" dirty="0"/>
                        <a:t> et organisationnelle.</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buNone/>
                      </a:pPr>
                      <a:r>
                        <a:rPr lang="fr-FR" sz="1600" noProof="0" dirty="0"/>
                        <a:t>Rendre les opérations plus </a:t>
                      </a:r>
                      <a:r>
                        <a:rPr lang="fr-FR" sz="1600" b="1" noProof="0" dirty="0"/>
                        <a:t>efficaces, rapides et collaboratives</a:t>
                      </a:r>
                      <a:r>
                        <a:rPr lang="fr-FR" sz="1600" noProof="0" dirty="0"/>
                        <a:t>.</a:t>
                      </a:r>
                    </a:p>
                  </a:txBody>
                  <a:tcPr marL="65929" marR="65929" marT="32965" marB="32965"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72530623"/>
                  </a:ext>
                </a:extLst>
              </a:tr>
            </a:tbl>
          </a:graphicData>
        </a:graphic>
      </p:graphicFrame>
    </p:spTree>
    <p:extLst>
      <p:ext uri="{BB962C8B-B14F-4D97-AF65-F5344CB8AC3E}">
        <p14:creationId xmlns:p14="http://schemas.microsoft.com/office/powerpoint/2010/main" val="124730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63123-32DB-EBE5-E7CA-0EA8978D6636}"/>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276B7F3-38CE-2FDA-37EE-71BFB13540BA}"/>
              </a:ext>
            </a:extLst>
          </p:cNvPr>
          <p:cNvSpPr/>
          <p:nvPr/>
        </p:nvSpPr>
        <p:spPr>
          <a:xfrm>
            <a:off x="2521713" y="1073937"/>
            <a:ext cx="4082285" cy="4348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1.1 Définitions clés</a:t>
            </a:r>
          </a:p>
        </p:txBody>
      </p:sp>
      <p:sp>
        <p:nvSpPr>
          <p:cNvPr id="4" name="ZoneTexte 3">
            <a:extLst>
              <a:ext uri="{FF2B5EF4-FFF2-40B4-BE49-F238E27FC236}">
                <a16:creationId xmlns:a16="http://schemas.microsoft.com/office/drawing/2014/main" id="{44952256-F2BE-36E3-5FC1-F225AB74D3AD}"/>
              </a:ext>
            </a:extLst>
          </p:cNvPr>
          <p:cNvSpPr txBox="1"/>
          <p:nvPr/>
        </p:nvSpPr>
        <p:spPr>
          <a:xfrm>
            <a:off x="265176" y="1746797"/>
            <a:ext cx="8613648" cy="1569660"/>
          </a:xfrm>
          <a:prstGeom prst="rect">
            <a:avLst/>
          </a:prstGeom>
          <a:noFill/>
        </p:spPr>
        <p:txBody>
          <a:bodyPr wrap="square">
            <a:spAutoFit/>
          </a:bodyPr>
          <a:lstStyle/>
          <a:p>
            <a:pPr algn="just"/>
            <a:r>
              <a:rPr lang="fr-FR" sz="2400" b="1" noProof="0" dirty="0"/>
              <a:t>La robotisation du champ de bataille </a:t>
            </a:r>
            <a:r>
              <a:rPr lang="fr-FR" sz="2400" noProof="0" dirty="0"/>
              <a:t>désigne l'emploi de systèmes sans pilote ou à pilotage réduit (aéronefs, véhicules terrestres, navires) qui opèrent comme des </a:t>
            </a:r>
            <a:r>
              <a:rPr lang="fr-FR" sz="2400" b="1" noProof="0" dirty="0"/>
              <a:t>entités interconnectées</a:t>
            </a:r>
            <a:r>
              <a:rPr lang="fr-FR" sz="2400" noProof="0" dirty="0"/>
              <a:t> au sein du réseau C5ISR. </a:t>
            </a:r>
          </a:p>
        </p:txBody>
      </p:sp>
      <p:sp>
        <p:nvSpPr>
          <p:cNvPr id="5" name="ZoneTexte 4">
            <a:extLst>
              <a:ext uri="{FF2B5EF4-FFF2-40B4-BE49-F238E27FC236}">
                <a16:creationId xmlns:a16="http://schemas.microsoft.com/office/drawing/2014/main" id="{40058516-83DB-A7F0-2910-1B13D9E30387}"/>
              </a:ext>
            </a:extLst>
          </p:cNvPr>
          <p:cNvSpPr txBox="1"/>
          <p:nvPr/>
        </p:nvSpPr>
        <p:spPr>
          <a:xfrm>
            <a:off x="265176" y="3845071"/>
            <a:ext cx="3160500" cy="2246769"/>
          </a:xfrm>
          <a:prstGeom prst="rect">
            <a:avLst/>
          </a:prstGeom>
          <a:noFill/>
        </p:spPr>
        <p:txBody>
          <a:bodyPr wrap="square">
            <a:spAutoFit/>
          </a:bodyPr>
          <a:lstStyle/>
          <a:p>
            <a:pPr marL="457200" indent="-457200">
              <a:buFont typeface="Wingdings" panose="05000000000000000000" pitchFamily="2" charset="2"/>
              <a:buChar char="ü"/>
            </a:pPr>
            <a:r>
              <a:rPr lang="fr-FR" sz="2000" b="1" noProof="0" dirty="0">
                <a:solidFill>
                  <a:schemeClr val="accent4">
                    <a:lumMod val="50000"/>
                  </a:schemeClr>
                </a:solidFill>
              </a:rPr>
              <a:t>la portée, </a:t>
            </a:r>
          </a:p>
          <a:p>
            <a:pPr marL="457200" indent="-457200">
              <a:buFont typeface="Wingdings" panose="05000000000000000000" pitchFamily="2" charset="2"/>
              <a:buChar char="ü"/>
            </a:pPr>
            <a:endParaRPr lang="fr-FR" sz="2000" b="1" noProof="0" dirty="0">
              <a:solidFill>
                <a:schemeClr val="accent4">
                  <a:lumMod val="50000"/>
                </a:schemeClr>
              </a:solidFill>
            </a:endParaRPr>
          </a:p>
          <a:p>
            <a:pPr marL="457200" indent="-457200">
              <a:buFont typeface="Wingdings" panose="05000000000000000000" pitchFamily="2" charset="2"/>
              <a:buChar char="ü"/>
            </a:pPr>
            <a:r>
              <a:rPr lang="fr-FR" sz="2000" b="1" noProof="0" dirty="0">
                <a:solidFill>
                  <a:schemeClr val="accent4">
                    <a:lumMod val="50000"/>
                  </a:schemeClr>
                </a:solidFill>
              </a:rPr>
              <a:t>la persistance, </a:t>
            </a:r>
          </a:p>
          <a:p>
            <a:pPr marL="457200" indent="-457200">
              <a:buFont typeface="Wingdings" panose="05000000000000000000" pitchFamily="2" charset="2"/>
              <a:buChar char="ü"/>
            </a:pPr>
            <a:endParaRPr lang="fr-FR" sz="2000" b="1" noProof="0" dirty="0">
              <a:solidFill>
                <a:schemeClr val="accent4">
                  <a:lumMod val="50000"/>
                </a:schemeClr>
              </a:solidFill>
            </a:endParaRPr>
          </a:p>
          <a:p>
            <a:pPr marL="457200" indent="-457200">
              <a:buFont typeface="Wingdings" panose="05000000000000000000" pitchFamily="2" charset="2"/>
              <a:buChar char="ü"/>
            </a:pPr>
            <a:r>
              <a:rPr lang="fr-FR" sz="2000" b="1" noProof="0" dirty="0">
                <a:solidFill>
                  <a:schemeClr val="accent4">
                    <a:lumMod val="50000"/>
                  </a:schemeClr>
                </a:solidFill>
              </a:rPr>
              <a:t>la réduction des risques pour la vie humaine</a:t>
            </a:r>
            <a:endParaRPr lang="fr-FR" sz="2000" noProof="0" dirty="0">
              <a:solidFill>
                <a:schemeClr val="accent4">
                  <a:lumMod val="50000"/>
                </a:schemeClr>
              </a:solidFill>
            </a:endParaRPr>
          </a:p>
        </p:txBody>
      </p:sp>
      <p:grpSp>
        <p:nvGrpSpPr>
          <p:cNvPr id="25" name="Groupe 24">
            <a:extLst>
              <a:ext uri="{FF2B5EF4-FFF2-40B4-BE49-F238E27FC236}">
                <a16:creationId xmlns:a16="http://schemas.microsoft.com/office/drawing/2014/main" id="{45E771E5-13E7-3A69-7D57-039D4A329701}"/>
              </a:ext>
            </a:extLst>
          </p:cNvPr>
          <p:cNvGrpSpPr/>
          <p:nvPr/>
        </p:nvGrpSpPr>
        <p:grpSpPr>
          <a:xfrm>
            <a:off x="2935225" y="3499676"/>
            <a:ext cx="6006901" cy="3358324"/>
            <a:chOff x="764009" y="2179411"/>
            <a:chExt cx="7155672" cy="3358324"/>
          </a:xfrm>
        </p:grpSpPr>
        <p:grpSp>
          <p:nvGrpSpPr>
            <p:cNvPr id="26" name="그룹 6">
              <a:extLst>
                <a:ext uri="{FF2B5EF4-FFF2-40B4-BE49-F238E27FC236}">
                  <a16:creationId xmlns:a16="http://schemas.microsoft.com/office/drawing/2014/main" id="{3EE9270D-3AC3-16D8-3241-7696BBAEA780}"/>
                </a:ext>
              </a:extLst>
            </p:cNvPr>
            <p:cNvGrpSpPr/>
            <p:nvPr/>
          </p:nvGrpSpPr>
          <p:grpSpPr>
            <a:xfrm>
              <a:off x="2959559" y="2381762"/>
              <a:ext cx="433350" cy="433349"/>
              <a:chOff x="7156653" y="2090877"/>
              <a:chExt cx="720081" cy="720080"/>
            </a:xfrm>
          </p:grpSpPr>
          <p:sp>
            <p:nvSpPr>
              <p:cNvPr id="70" name="Rounded Rectangle 122">
                <a:extLst>
                  <a:ext uri="{FF2B5EF4-FFF2-40B4-BE49-F238E27FC236}">
                    <a16:creationId xmlns:a16="http://schemas.microsoft.com/office/drawing/2014/main" id="{061CE752-DEED-4A27-F2D4-BB2FED30386C}"/>
                  </a:ext>
                </a:extLst>
              </p:cNvPr>
              <p:cNvSpPr/>
              <p:nvPr userDrawn="1"/>
            </p:nvSpPr>
            <p:spPr>
              <a:xfrm rot="18445581">
                <a:off x="7156654" y="2090876"/>
                <a:ext cx="720080" cy="720081"/>
              </a:xfrm>
              <a:prstGeom prst="roundRect">
                <a:avLst>
                  <a:gd name="adj" fmla="val 8219"/>
                </a:avLst>
              </a:prstGeom>
              <a:solidFill>
                <a:schemeClr val="accent1">
                  <a:lumMod val="40000"/>
                  <a:lumOff val="6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noProof="0" dirty="0">
                  <a:solidFill>
                    <a:prstClr val="white"/>
                  </a:solidFill>
                  <a:latin typeface="Arial"/>
                  <a:cs typeface="Arial" pitchFamily="34" charset="0"/>
                </a:endParaRPr>
              </a:p>
            </p:txBody>
          </p:sp>
          <p:sp>
            <p:nvSpPr>
              <p:cNvPr id="71" name="Rounded Rectangle 123">
                <a:extLst>
                  <a:ext uri="{FF2B5EF4-FFF2-40B4-BE49-F238E27FC236}">
                    <a16:creationId xmlns:a16="http://schemas.microsoft.com/office/drawing/2014/main" id="{07C8FD2D-9F05-49A2-C824-4905B0E71951}"/>
                  </a:ext>
                </a:extLst>
              </p:cNvPr>
              <p:cNvSpPr/>
              <p:nvPr userDrawn="1"/>
            </p:nvSpPr>
            <p:spPr>
              <a:xfrm rot="18900000">
                <a:off x="7185631" y="2119851"/>
                <a:ext cx="662129" cy="662128"/>
              </a:xfrm>
              <a:prstGeom prst="roundRect">
                <a:avLst>
                  <a:gd name="adj" fmla="val 82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5" noProof="0" dirty="0">
                  <a:solidFill>
                    <a:prstClr val="white"/>
                  </a:solidFill>
                  <a:latin typeface="Arial"/>
                </a:endParaRPr>
              </a:p>
            </p:txBody>
          </p:sp>
        </p:grpSp>
        <p:grpSp>
          <p:nvGrpSpPr>
            <p:cNvPr id="27" name="Group 90">
              <a:extLst>
                <a:ext uri="{FF2B5EF4-FFF2-40B4-BE49-F238E27FC236}">
                  <a16:creationId xmlns:a16="http://schemas.microsoft.com/office/drawing/2014/main" id="{B1AD397F-5BA9-2865-F248-B59368C1C741}"/>
                </a:ext>
              </a:extLst>
            </p:cNvPr>
            <p:cNvGrpSpPr/>
            <p:nvPr/>
          </p:nvGrpSpPr>
          <p:grpSpPr>
            <a:xfrm>
              <a:off x="5541608" y="3065485"/>
              <a:ext cx="434169" cy="434168"/>
              <a:chOff x="7149428" y="1835902"/>
              <a:chExt cx="720081" cy="720080"/>
            </a:xfrm>
          </p:grpSpPr>
          <p:sp>
            <p:nvSpPr>
              <p:cNvPr id="68" name="Rounded Rectangle 125">
                <a:extLst>
                  <a:ext uri="{FF2B5EF4-FFF2-40B4-BE49-F238E27FC236}">
                    <a16:creationId xmlns:a16="http://schemas.microsoft.com/office/drawing/2014/main" id="{D47FAE5A-58B0-5465-924C-D136A19BE762}"/>
                  </a:ext>
                </a:extLst>
              </p:cNvPr>
              <p:cNvSpPr/>
              <p:nvPr userDrawn="1"/>
            </p:nvSpPr>
            <p:spPr>
              <a:xfrm rot="18445581">
                <a:off x="7149429" y="1835901"/>
                <a:ext cx="720080" cy="720081"/>
              </a:xfrm>
              <a:prstGeom prst="roundRect">
                <a:avLst>
                  <a:gd name="adj" fmla="val 821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5" noProof="0" dirty="0">
                  <a:solidFill>
                    <a:prstClr val="white"/>
                  </a:solidFill>
                  <a:latin typeface="Arial"/>
                </a:endParaRPr>
              </a:p>
            </p:txBody>
          </p:sp>
          <p:sp>
            <p:nvSpPr>
              <p:cNvPr id="69" name="Rounded Rectangle 126">
                <a:extLst>
                  <a:ext uri="{FF2B5EF4-FFF2-40B4-BE49-F238E27FC236}">
                    <a16:creationId xmlns:a16="http://schemas.microsoft.com/office/drawing/2014/main" id="{DBBAB8FE-AD42-9EE4-EEA2-D00CAF8C4511}"/>
                  </a:ext>
                </a:extLst>
              </p:cNvPr>
              <p:cNvSpPr/>
              <p:nvPr userDrawn="1"/>
            </p:nvSpPr>
            <p:spPr>
              <a:xfrm rot="18900000">
                <a:off x="7178405" y="1864877"/>
                <a:ext cx="662129" cy="662128"/>
              </a:xfrm>
              <a:prstGeom prst="roundRect">
                <a:avLst>
                  <a:gd name="adj" fmla="val 82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5" noProof="0" dirty="0">
                  <a:solidFill>
                    <a:prstClr val="white"/>
                  </a:solidFill>
                  <a:latin typeface="Arial"/>
                </a:endParaRPr>
              </a:p>
            </p:txBody>
          </p:sp>
        </p:grpSp>
        <p:grpSp>
          <p:nvGrpSpPr>
            <p:cNvPr id="28" name="Group 93">
              <a:extLst>
                <a:ext uri="{FF2B5EF4-FFF2-40B4-BE49-F238E27FC236}">
                  <a16:creationId xmlns:a16="http://schemas.microsoft.com/office/drawing/2014/main" id="{CEFEBDC6-B4F9-A3E6-5A86-B405B4F10631}"/>
                </a:ext>
              </a:extLst>
            </p:cNvPr>
            <p:cNvGrpSpPr/>
            <p:nvPr/>
          </p:nvGrpSpPr>
          <p:grpSpPr>
            <a:xfrm>
              <a:off x="3639140" y="3745332"/>
              <a:ext cx="433350" cy="433349"/>
              <a:chOff x="4115878" y="1835902"/>
              <a:chExt cx="720081" cy="720080"/>
            </a:xfrm>
            <a:solidFill>
              <a:schemeClr val="accent4"/>
            </a:solidFill>
          </p:grpSpPr>
          <p:sp>
            <p:nvSpPr>
              <p:cNvPr id="66" name="Rounded Rectangle 119">
                <a:extLst>
                  <a:ext uri="{FF2B5EF4-FFF2-40B4-BE49-F238E27FC236}">
                    <a16:creationId xmlns:a16="http://schemas.microsoft.com/office/drawing/2014/main" id="{5FF48FBA-0FE9-C2CE-E238-E303C265F9EB}"/>
                  </a:ext>
                </a:extLst>
              </p:cNvPr>
              <p:cNvSpPr/>
              <p:nvPr userDrawn="1"/>
            </p:nvSpPr>
            <p:spPr>
              <a:xfrm rot="18445581">
                <a:off x="4115879" y="1835901"/>
                <a:ext cx="720080" cy="720081"/>
              </a:xfrm>
              <a:prstGeom prst="roundRect">
                <a:avLst>
                  <a:gd name="adj" fmla="val 821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5" noProof="0" dirty="0">
                  <a:solidFill>
                    <a:prstClr val="white"/>
                  </a:solidFill>
                  <a:latin typeface="Arial"/>
                </a:endParaRPr>
              </a:p>
            </p:txBody>
          </p:sp>
          <p:sp>
            <p:nvSpPr>
              <p:cNvPr id="67" name="Rounded Rectangle 120">
                <a:extLst>
                  <a:ext uri="{FF2B5EF4-FFF2-40B4-BE49-F238E27FC236}">
                    <a16:creationId xmlns:a16="http://schemas.microsoft.com/office/drawing/2014/main" id="{81E467FD-914A-63C6-3577-13BB0A3CF2D3}"/>
                  </a:ext>
                </a:extLst>
              </p:cNvPr>
              <p:cNvSpPr/>
              <p:nvPr userDrawn="1"/>
            </p:nvSpPr>
            <p:spPr>
              <a:xfrm rot="18900000">
                <a:off x="4144854" y="1864877"/>
                <a:ext cx="662129" cy="662128"/>
              </a:xfrm>
              <a:prstGeom prst="roundRect">
                <a:avLst>
                  <a:gd name="adj" fmla="val 821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5" noProof="0" dirty="0">
                  <a:solidFill>
                    <a:prstClr val="white"/>
                  </a:solidFill>
                  <a:latin typeface="Arial"/>
                </a:endParaRPr>
              </a:p>
            </p:txBody>
          </p:sp>
        </p:grpSp>
        <p:sp>
          <p:nvSpPr>
            <p:cNvPr id="29" name="Freeform 32">
              <a:extLst>
                <a:ext uri="{FF2B5EF4-FFF2-40B4-BE49-F238E27FC236}">
                  <a16:creationId xmlns:a16="http://schemas.microsoft.com/office/drawing/2014/main" id="{117A98B7-113C-24FB-D5B7-4E694F7F0DCC}"/>
                </a:ext>
              </a:extLst>
            </p:cNvPr>
            <p:cNvSpPr/>
            <p:nvPr/>
          </p:nvSpPr>
          <p:spPr>
            <a:xfrm>
              <a:off x="3231153" y="4848120"/>
              <a:ext cx="3032487" cy="689615"/>
            </a:xfrm>
            <a:custGeom>
              <a:avLst/>
              <a:gdLst>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09550 w 4124325"/>
                <a:gd name="connsiteY4" fmla="*/ 28575 h 838200"/>
                <a:gd name="connsiteX5" fmla="*/ 285750 w 4124325"/>
                <a:gd name="connsiteY5" fmla="*/ 38100 h 838200"/>
                <a:gd name="connsiteX6" fmla="*/ 323850 w 4124325"/>
                <a:gd name="connsiteY6" fmla="*/ 57150 h 838200"/>
                <a:gd name="connsiteX7" fmla="*/ 323850 w 4124325"/>
                <a:gd name="connsiteY7" fmla="*/ 57150 h 838200"/>
                <a:gd name="connsiteX8" fmla="*/ 238125 w 4124325"/>
                <a:gd name="connsiteY8" fmla="*/ 352425 h 838200"/>
                <a:gd name="connsiteX9" fmla="*/ 971550 w 4124325"/>
                <a:gd name="connsiteY9" fmla="*/ 257175 h 838200"/>
                <a:gd name="connsiteX10" fmla="*/ 800100 w 4124325"/>
                <a:gd name="connsiteY10" fmla="*/ 609600 h 838200"/>
                <a:gd name="connsiteX11" fmla="*/ 2524125 w 4124325"/>
                <a:gd name="connsiteY11" fmla="*/ 495300 h 838200"/>
                <a:gd name="connsiteX12" fmla="*/ 2190750 w 4124325"/>
                <a:gd name="connsiteY12" fmla="*/ 838200 h 838200"/>
                <a:gd name="connsiteX13" fmla="*/ 4124325 w 4124325"/>
                <a:gd name="connsiteY13" fmla="*/ 704850 h 838200"/>
                <a:gd name="connsiteX0" fmla="*/ 0 w 4124325"/>
                <a:gd name="connsiteY0" fmla="*/ 0 h 838200"/>
                <a:gd name="connsiteX1" fmla="*/ 0 w 4124325"/>
                <a:gd name="connsiteY1" fmla="*/ 0 h 838200"/>
                <a:gd name="connsiteX2" fmla="*/ 85725 w 4124325"/>
                <a:gd name="connsiteY2" fmla="*/ 9525 h 838200"/>
                <a:gd name="connsiteX3" fmla="*/ 123825 w 4124325"/>
                <a:gd name="connsiteY3" fmla="*/ 19050 h 838200"/>
                <a:gd name="connsiteX4" fmla="*/ 285750 w 4124325"/>
                <a:gd name="connsiteY4" fmla="*/ 38100 h 838200"/>
                <a:gd name="connsiteX5" fmla="*/ 323850 w 4124325"/>
                <a:gd name="connsiteY5" fmla="*/ 57150 h 838200"/>
                <a:gd name="connsiteX6" fmla="*/ 323850 w 4124325"/>
                <a:gd name="connsiteY6" fmla="*/ 57150 h 838200"/>
                <a:gd name="connsiteX7" fmla="*/ 238125 w 4124325"/>
                <a:gd name="connsiteY7" fmla="*/ 352425 h 838200"/>
                <a:gd name="connsiteX8" fmla="*/ 971550 w 4124325"/>
                <a:gd name="connsiteY8" fmla="*/ 257175 h 838200"/>
                <a:gd name="connsiteX9" fmla="*/ 800100 w 4124325"/>
                <a:gd name="connsiteY9" fmla="*/ 609600 h 838200"/>
                <a:gd name="connsiteX10" fmla="*/ 2524125 w 4124325"/>
                <a:gd name="connsiteY10" fmla="*/ 495300 h 838200"/>
                <a:gd name="connsiteX11" fmla="*/ 2190750 w 4124325"/>
                <a:gd name="connsiteY11" fmla="*/ 838200 h 838200"/>
                <a:gd name="connsiteX12" fmla="*/ 4124325 w 4124325"/>
                <a:gd name="connsiteY12" fmla="*/ 704850 h 838200"/>
                <a:gd name="connsiteX0" fmla="*/ 0 w 4124325"/>
                <a:gd name="connsiteY0" fmla="*/ 0 h 838200"/>
                <a:gd name="connsiteX1" fmla="*/ 0 w 4124325"/>
                <a:gd name="connsiteY1" fmla="*/ 0 h 838200"/>
                <a:gd name="connsiteX2" fmla="*/ 85725 w 4124325"/>
                <a:gd name="connsiteY2" fmla="*/ 9525 h 838200"/>
                <a:gd name="connsiteX3" fmla="*/ 285750 w 4124325"/>
                <a:gd name="connsiteY3" fmla="*/ 38100 h 838200"/>
                <a:gd name="connsiteX4" fmla="*/ 323850 w 4124325"/>
                <a:gd name="connsiteY4" fmla="*/ 57150 h 838200"/>
                <a:gd name="connsiteX5" fmla="*/ 323850 w 4124325"/>
                <a:gd name="connsiteY5" fmla="*/ 57150 h 838200"/>
                <a:gd name="connsiteX6" fmla="*/ 238125 w 4124325"/>
                <a:gd name="connsiteY6" fmla="*/ 352425 h 838200"/>
                <a:gd name="connsiteX7" fmla="*/ 971550 w 4124325"/>
                <a:gd name="connsiteY7" fmla="*/ 257175 h 838200"/>
                <a:gd name="connsiteX8" fmla="*/ 800100 w 4124325"/>
                <a:gd name="connsiteY8" fmla="*/ 609600 h 838200"/>
                <a:gd name="connsiteX9" fmla="*/ 2524125 w 4124325"/>
                <a:gd name="connsiteY9" fmla="*/ 495300 h 838200"/>
                <a:gd name="connsiteX10" fmla="*/ 2190750 w 4124325"/>
                <a:gd name="connsiteY10" fmla="*/ 838200 h 838200"/>
                <a:gd name="connsiteX11" fmla="*/ 4124325 w 4124325"/>
                <a:gd name="connsiteY11" fmla="*/ 704850 h 838200"/>
                <a:gd name="connsiteX0" fmla="*/ 0 w 4124325"/>
                <a:gd name="connsiteY0" fmla="*/ 0 h 838200"/>
                <a:gd name="connsiteX1" fmla="*/ 0 w 4124325"/>
                <a:gd name="connsiteY1" fmla="*/ 0 h 838200"/>
                <a:gd name="connsiteX2" fmla="*/ 285750 w 4124325"/>
                <a:gd name="connsiteY2" fmla="*/ 38100 h 838200"/>
                <a:gd name="connsiteX3" fmla="*/ 323850 w 4124325"/>
                <a:gd name="connsiteY3" fmla="*/ 57150 h 838200"/>
                <a:gd name="connsiteX4" fmla="*/ 323850 w 4124325"/>
                <a:gd name="connsiteY4" fmla="*/ 57150 h 838200"/>
                <a:gd name="connsiteX5" fmla="*/ 238125 w 4124325"/>
                <a:gd name="connsiteY5" fmla="*/ 352425 h 838200"/>
                <a:gd name="connsiteX6" fmla="*/ 971550 w 4124325"/>
                <a:gd name="connsiteY6" fmla="*/ 257175 h 838200"/>
                <a:gd name="connsiteX7" fmla="*/ 800100 w 4124325"/>
                <a:gd name="connsiteY7" fmla="*/ 609600 h 838200"/>
                <a:gd name="connsiteX8" fmla="*/ 2524125 w 4124325"/>
                <a:gd name="connsiteY8" fmla="*/ 495300 h 838200"/>
                <a:gd name="connsiteX9" fmla="*/ 2190750 w 4124325"/>
                <a:gd name="connsiteY9" fmla="*/ 838200 h 838200"/>
                <a:gd name="connsiteX10" fmla="*/ 4124325 w 4124325"/>
                <a:gd name="connsiteY10" fmla="*/ 704850 h 838200"/>
                <a:gd name="connsiteX0" fmla="*/ 0 w 4124325"/>
                <a:gd name="connsiteY0" fmla="*/ 0 h 838200"/>
                <a:gd name="connsiteX1" fmla="*/ 0 w 4124325"/>
                <a:gd name="connsiteY1" fmla="*/ 0 h 838200"/>
                <a:gd name="connsiteX2" fmla="*/ 323850 w 4124325"/>
                <a:gd name="connsiteY2" fmla="*/ 57150 h 838200"/>
                <a:gd name="connsiteX3" fmla="*/ 323850 w 4124325"/>
                <a:gd name="connsiteY3" fmla="*/ 57150 h 838200"/>
                <a:gd name="connsiteX4" fmla="*/ 238125 w 4124325"/>
                <a:gd name="connsiteY4" fmla="*/ 352425 h 838200"/>
                <a:gd name="connsiteX5" fmla="*/ 971550 w 4124325"/>
                <a:gd name="connsiteY5" fmla="*/ 257175 h 838200"/>
                <a:gd name="connsiteX6" fmla="*/ 800100 w 4124325"/>
                <a:gd name="connsiteY6" fmla="*/ 60960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19050 h 857250"/>
                <a:gd name="connsiteX1" fmla="*/ 0 w 4124325"/>
                <a:gd name="connsiteY1" fmla="*/ 19050 h 857250"/>
                <a:gd name="connsiteX2" fmla="*/ 323850 w 4124325"/>
                <a:gd name="connsiteY2" fmla="*/ 76200 h 857250"/>
                <a:gd name="connsiteX3" fmla="*/ 400050 w 4124325"/>
                <a:gd name="connsiteY3" fmla="*/ 0 h 857250"/>
                <a:gd name="connsiteX4" fmla="*/ 238125 w 4124325"/>
                <a:gd name="connsiteY4" fmla="*/ 371475 h 857250"/>
                <a:gd name="connsiteX5" fmla="*/ 971550 w 4124325"/>
                <a:gd name="connsiteY5" fmla="*/ 276225 h 857250"/>
                <a:gd name="connsiteX6" fmla="*/ 800100 w 4124325"/>
                <a:gd name="connsiteY6" fmla="*/ 628650 h 857250"/>
                <a:gd name="connsiteX7" fmla="*/ 2524125 w 4124325"/>
                <a:gd name="connsiteY7" fmla="*/ 514350 h 857250"/>
                <a:gd name="connsiteX8" fmla="*/ 2190750 w 4124325"/>
                <a:gd name="connsiteY8" fmla="*/ 857250 h 857250"/>
                <a:gd name="connsiteX9" fmla="*/ 4124325 w 4124325"/>
                <a:gd name="connsiteY9" fmla="*/ 723900 h 85725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800100 w 4124325"/>
                <a:gd name="connsiteY5" fmla="*/ 609600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284758 w 4124325"/>
                <a:gd name="connsiteY6" fmla="*/ 437570 h 838200"/>
                <a:gd name="connsiteX7" fmla="*/ 2524125 w 4124325"/>
                <a:gd name="connsiteY7" fmla="*/ 495300 h 838200"/>
                <a:gd name="connsiteX8" fmla="*/ 2190750 w 4124325"/>
                <a:gd name="connsiteY8" fmla="*/ 838200 h 838200"/>
                <a:gd name="connsiteX9" fmla="*/ 4124325 w 4124325"/>
                <a:gd name="connsiteY9"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200"/>
                <a:gd name="connsiteX1" fmla="*/ 0 w 4124325"/>
                <a:gd name="connsiteY1" fmla="*/ 0 h 838200"/>
                <a:gd name="connsiteX2" fmla="*/ 323850 w 4124325"/>
                <a:gd name="connsiteY2" fmla="*/ 57150 h 838200"/>
                <a:gd name="connsiteX3" fmla="*/ 238125 w 4124325"/>
                <a:gd name="connsiteY3" fmla="*/ 352425 h 838200"/>
                <a:gd name="connsiteX4" fmla="*/ 971550 w 4124325"/>
                <a:gd name="connsiteY4" fmla="*/ 257175 h 838200"/>
                <a:gd name="connsiteX5" fmla="*/ 704684 w 4124325"/>
                <a:gd name="connsiteY5" fmla="*/ 629478 h 838200"/>
                <a:gd name="connsiteX6" fmla="*/ 2524125 w 4124325"/>
                <a:gd name="connsiteY6" fmla="*/ 495300 h 838200"/>
                <a:gd name="connsiteX7" fmla="*/ 2190750 w 4124325"/>
                <a:gd name="connsiteY7" fmla="*/ 838200 h 838200"/>
                <a:gd name="connsiteX8" fmla="*/ 4124325 w 4124325"/>
                <a:gd name="connsiteY8" fmla="*/ 704850 h 838200"/>
                <a:gd name="connsiteX0" fmla="*/ 0 w 4124325"/>
                <a:gd name="connsiteY0" fmla="*/ 0 h 838698"/>
                <a:gd name="connsiteX1" fmla="*/ 0 w 4124325"/>
                <a:gd name="connsiteY1" fmla="*/ 0 h 838698"/>
                <a:gd name="connsiteX2" fmla="*/ 323850 w 4124325"/>
                <a:gd name="connsiteY2" fmla="*/ 57150 h 838698"/>
                <a:gd name="connsiteX3" fmla="*/ 238125 w 4124325"/>
                <a:gd name="connsiteY3" fmla="*/ 352425 h 838698"/>
                <a:gd name="connsiteX4" fmla="*/ 971550 w 4124325"/>
                <a:gd name="connsiteY4" fmla="*/ 257175 h 838698"/>
                <a:gd name="connsiteX5" fmla="*/ 704684 w 4124325"/>
                <a:gd name="connsiteY5" fmla="*/ 629478 h 838698"/>
                <a:gd name="connsiteX6" fmla="*/ 2524125 w 4124325"/>
                <a:gd name="connsiteY6" fmla="*/ 495300 h 838698"/>
                <a:gd name="connsiteX7" fmla="*/ 2190750 w 4124325"/>
                <a:gd name="connsiteY7" fmla="*/ 838200 h 838698"/>
                <a:gd name="connsiteX8" fmla="*/ 4124325 w 4124325"/>
                <a:gd name="connsiteY8" fmla="*/ 704850 h 838698"/>
                <a:gd name="connsiteX0" fmla="*/ 0 w 5281240"/>
                <a:gd name="connsiteY0" fmla="*/ 0 h 838698"/>
                <a:gd name="connsiteX1" fmla="*/ 0 w 5281240"/>
                <a:gd name="connsiteY1" fmla="*/ 0 h 838698"/>
                <a:gd name="connsiteX2" fmla="*/ 323850 w 5281240"/>
                <a:gd name="connsiteY2" fmla="*/ 57150 h 838698"/>
                <a:gd name="connsiteX3" fmla="*/ 238125 w 5281240"/>
                <a:gd name="connsiteY3" fmla="*/ 352425 h 838698"/>
                <a:gd name="connsiteX4" fmla="*/ 971550 w 5281240"/>
                <a:gd name="connsiteY4" fmla="*/ 257175 h 838698"/>
                <a:gd name="connsiteX5" fmla="*/ 704684 w 5281240"/>
                <a:gd name="connsiteY5" fmla="*/ 629478 h 838698"/>
                <a:gd name="connsiteX6" fmla="*/ 2524125 w 5281240"/>
                <a:gd name="connsiteY6" fmla="*/ 495300 h 838698"/>
                <a:gd name="connsiteX7" fmla="*/ 2190750 w 5281240"/>
                <a:gd name="connsiteY7" fmla="*/ 838200 h 838698"/>
                <a:gd name="connsiteX8" fmla="*/ 5281240 w 5281240"/>
                <a:gd name="connsiteY8" fmla="*/ 617385 h 838698"/>
                <a:gd name="connsiteX0" fmla="*/ 0 w 7139742"/>
                <a:gd name="connsiteY0" fmla="*/ 0 h 838698"/>
                <a:gd name="connsiteX1" fmla="*/ 0 w 7139742"/>
                <a:gd name="connsiteY1" fmla="*/ 0 h 838698"/>
                <a:gd name="connsiteX2" fmla="*/ 323850 w 7139742"/>
                <a:gd name="connsiteY2" fmla="*/ 57150 h 838698"/>
                <a:gd name="connsiteX3" fmla="*/ 238125 w 7139742"/>
                <a:gd name="connsiteY3" fmla="*/ 352425 h 838698"/>
                <a:gd name="connsiteX4" fmla="*/ 971550 w 7139742"/>
                <a:gd name="connsiteY4" fmla="*/ 257175 h 838698"/>
                <a:gd name="connsiteX5" fmla="*/ 704684 w 7139742"/>
                <a:gd name="connsiteY5" fmla="*/ 629478 h 838698"/>
                <a:gd name="connsiteX6" fmla="*/ 2524125 w 7139742"/>
                <a:gd name="connsiteY6" fmla="*/ 495300 h 838698"/>
                <a:gd name="connsiteX7" fmla="*/ 2190750 w 7139742"/>
                <a:gd name="connsiteY7" fmla="*/ 838200 h 838698"/>
                <a:gd name="connsiteX8" fmla="*/ 7139742 w 7139742"/>
                <a:gd name="connsiteY8" fmla="*/ 608318 h 838698"/>
                <a:gd name="connsiteX0" fmla="*/ 0 w 7239467"/>
                <a:gd name="connsiteY0" fmla="*/ 0 h 838698"/>
                <a:gd name="connsiteX1" fmla="*/ 0 w 7239467"/>
                <a:gd name="connsiteY1" fmla="*/ 0 h 838698"/>
                <a:gd name="connsiteX2" fmla="*/ 323850 w 7239467"/>
                <a:gd name="connsiteY2" fmla="*/ 57150 h 838698"/>
                <a:gd name="connsiteX3" fmla="*/ 238125 w 7239467"/>
                <a:gd name="connsiteY3" fmla="*/ 352425 h 838698"/>
                <a:gd name="connsiteX4" fmla="*/ 971550 w 7239467"/>
                <a:gd name="connsiteY4" fmla="*/ 257175 h 838698"/>
                <a:gd name="connsiteX5" fmla="*/ 704684 w 7239467"/>
                <a:gd name="connsiteY5" fmla="*/ 629478 h 838698"/>
                <a:gd name="connsiteX6" fmla="*/ 2524125 w 7239467"/>
                <a:gd name="connsiteY6" fmla="*/ 495300 h 838698"/>
                <a:gd name="connsiteX7" fmla="*/ 2190750 w 7239467"/>
                <a:gd name="connsiteY7" fmla="*/ 838200 h 838698"/>
                <a:gd name="connsiteX8" fmla="*/ 7239467 w 7239467"/>
                <a:gd name="connsiteY8" fmla="*/ 608318 h 838698"/>
                <a:gd name="connsiteX0" fmla="*/ 0 w 7194137"/>
                <a:gd name="connsiteY0" fmla="*/ 0 h 838698"/>
                <a:gd name="connsiteX1" fmla="*/ 0 w 7194137"/>
                <a:gd name="connsiteY1" fmla="*/ 0 h 838698"/>
                <a:gd name="connsiteX2" fmla="*/ 323850 w 7194137"/>
                <a:gd name="connsiteY2" fmla="*/ 57150 h 838698"/>
                <a:gd name="connsiteX3" fmla="*/ 238125 w 7194137"/>
                <a:gd name="connsiteY3" fmla="*/ 352425 h 838698"/>
                <a:gd name="connsiteX4" fmla="*/ 971550 w 7194137"/>
                <a:gd name="connsiteY4" fmla="*/ 257175 h 838698"/>
                <a:gd name="connsiteX5" fmla="*/ 704684 w 7194137"/>
                <a:gd name="connsiteY5" fmla="*/ 629478 h 838698"/>
                <a:gd name="connsiteX6" fmla="*/ 2524125 w 7194137"/>
                <a:gd name="connsiteY6" fmla="*/ 495300 h 838698"/>
                <a:gd name="connsiteX7" fmla="*/ 2190750 w 7194137"/>
                <a:gd name="connsiteY7" fmla="*/ 838200 h 838698"/>
                <a:gd name="connsiteX8" fmla="*/ 7194137 w 7194137"/>
                <a:gd name="connsiteY8" fmla="*/ 608318 h 838698"/>
                <a:gd name="connsiteX0" fmla="*/ 0 w 7194137"/>
                <a:gd name="connsiteY0" fmla="*/ 0 h 838698"/>
                <a:gd name="connsiteX1" fmla="*/ 0 w 7194137"/>
                <a:gd name="connsiteY1" fmla="*/ 0 h 838698"/>
                <a:gd name="connsiteX2" fmla="*/ 323850 w 7194137"/>
                <a:gd name="connsiteY2" fmla="*/ 57150 h 838698"/>
                <a:gd name="connsiteX3" fmla="*/ 238125 w 7194137"/>
                <a:gd name="connsiteY3" fmla="*/ 352425 h 838698"/>
                <a:gd name="connsiteX4" fmla="*/ 971550 w 7194137"/>
                <a:gd name="connsiteY4" fmla="*/ 257175 h 838698"/>
                <a:gd name="connsiteX5" fmla="*/ 704684 w 7194137"/>
                <a:gd name="connsiteY5" fmla="*/ 629478 h 838698"/>
                <a:gd name="connsiteX6" fmla="*/ 2524125 w 7194137"/>
                <a:gd name="connsiteY6" fmla="*/ 495300 h 838698"/>
                <a:gd name="connsiteX7" fmla="*/ 2190750 w 7194137"/>
                <a:gd name="connsiteY7" fmla="*/ 838200 h 838698"/>
                <a:gd name="connsiteX8" fmla="*/ 7194137 w 7194137"/>
                <a:gd name="connsiteY8" fmla="*/ 608318 h 838698"/>
                <a:gd name="connsiteX0" fmla="*/ 0 w 7194137"/>
                <a:gd name="connsiteY0" fmla="*/ 0 h 838698"/>
                <a:gd name="connsiteX1" fmla="*/ 0 w 7194137"/>
                <a:gd name="connsiteY1" fmla="*/ 0 h 838698"/>
                <a:gd name="connsiteX2" fmla="*/ 323850 w 7194137"/>
                <a:gd name="connsiteY2" fmla="*/ 57150 h 838698"/>
                <a:gd name="connsiteX3" fmla="*/ 238125 w 7194137"/>
                <a:gd name="connsiteY3" fmla="*/ 352425 h 838698"/>
                <a:gd name="connsiteX4" fmla="*/ 971550 w 7194137"/>
                <a:gd name="connsiteY4" fmla="*/ 257175 h 838698"/>
                <a:gd name="connsiteX5" fmla="*/ 704684 w 7194137"/>
                <a:gd name="connsiteY5" fmla="*/ 629478 h 838698"/>
                <a:gd name="connsiteX6" fmla="*/ 2524125 w 7194137"/>
                <a:gd name="connsiteY6" fmla="*/ 495300 h 838698"/>
                <a:gd name="connsiteX7" fmla="*/ 2190750 w 7194137"/>
                <a:gd name="connsiteY7" fmla="*/ 838200 h 838698"/>
                <a:gd name="connsiteX8" fmla="*/ 7194137 w 7194137"/>
                <a:gd name="connsiteY8" fmla="*/ 608318 h 83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4137" h="838698">
                  <a:moveTo>
                    <a:pt x="0" y="0"/>
                  </a:moveTo>
                  <a:lnTo>
                    <a:pt x="0" y="0"/>
                  </a:lnTo>
                  <a:cubicBezTo>
                    <a:pt x="107950" y="19050"/>
                    <a:pt x="386654" y="-32693"/>
                    <a:pt x="323850" y="57150"/>
                  </a:cubicBezTo>
                  <a:cubicBezTo>
                    <a:pt x="233116" y="186948"/>
                    <a:pt x="70540" y="342942"/>
                    <a:pt x="238125" y="352425"/>
                  </a:cubicBezTo>
                  <a:cubicBezTo>
                    <a:pt x="482600" y="320675"/>
                    <a:pt x="985493" y="129899"/>
                    <a:pt x="971550" y="257175"/>
                  </a:cubicBezTo>
                  <a:cubicBezTo>
                    <a:pt x="942229" y="426333"/>
                    <a:pt x="475587" y="595492"/>
                    <a:pt x="704684" y="629478"/>
                  </a:cubicBezTo>
                  <a:cubicBezTo>
                    <a:pt x="963446" y="669165"/>
                    <a:pt x="2681964" y="361122"/>
                    <a:pt x="2524125" y="495300"/>
                  </a:cubicBezTo>
                  <a:cubicBezTo>
                    <a:pt x="2413000" y="609600"/>
                    <a:pt x="1912261" y="851121"/>
                    <a:pt x="2190750" y="838200"/>
                  </a:cubicBezTo>
                  <a:cubicBezTo>
                    <a:pt x="3220913" y="764595"/>
                    <a:pt x="6218369" y="618462"/>
                    <a:pt x="7194137" y="608318"/>
                  </a:cubicBezTo>
                </a:path>
              </a:pathLst>
            </a:custGeom>
            <a:ln w="349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fr-FR" sz="2026" noProof="0" dirty="0">
                <a:solidFill>
                  <a:srgbClr val="000000"/>
                </a:solidFill>
                <a:latin typeface="Arial"/>
              </a:endParaRPr>
            </a:p>
          </p:txBody>
        </p:sp>
        <p:sp>
          <p:nvSpPr>
            <p:cNvPr id="65" name="TextBox 44">
              <a:extLst>
                <a:ext uri="{FF2B5EF4-FFF2-40B4-BE49-F238E27FC236}">
                  <a16:creationId xmlns:a16="http://schemas.microsoft.com/office/drawing/2014/main" id="{8885BB26-AA7E-83D6-0F89-9CF38A6C04E9}"/>
                </a:ext>
              </a:extLst>
            </p:cNvPr>
            <p:cNvSpPr txBox="1"/>
            <p:nvPr/>
          </p:nvSpPr>
          <p:spPr>
            <a:xfrm>
              <a:off x="3523193" y="2179411"/>
              <a:ext cx="1811274" cy="369332"/>
            </a:xfrm>
            <a:prstGeom prst="rect">
              <a:avLst/>
            </a:prstGeom>
            <a:solidFill>
              <a:schemeClr val="accent1">
                <a:lumMod val="40000"/>
                <a:lumOff val="60000"/>
              </a:schemeClr>
            </a:solidFill>
          </p:spPr>
          <p:txBody>
            <a:bodyPr wrap="square" rtlCol="0">
              <a:spAutoFit/>
            </a:bodyPr>
            <a:lstStyle/>
            <a:p>
              <a:pPr defTabSz="685800">
                <a:defRPr/>
              </a:pPr>
              <a:r>
                <a:rPr lang="fr-FR" sz="900" b="1" noProof="0" dirty="0">
                  <a:latin typeface="Arial" panose="020B0604020202020204" pitchFamily="34" charset="0"/>
                </a:rPr>
                <a:t>Systèmes Téléopérés (</a:t>
              </a:r>
              <a:r>
                <a:rPr lang="fr-FR" sz="900" b="1" noProof="0" dirty="0" err="1">
                  <a:latin typeface="Arial" panose="020B0604020202020204" pitchFamily="34" charset="0"/>
                </a:rPr>
                <a:t>Remote-controlled</a:t>
              </a:r>
              <a:r>
                <a:rPr lang="fr-FR" sz="900" b="1" noProof="0" dirty="0">
                  <a:latin typeface="Arial" panose="020B0604020202020204" pitchFamily="34" charset="0"/>
                </a:rPr>
                <a:t>)</a:t>
              </a:r>
              <a:endParaRPr lang="fr-FR" sz="900" b="1" noProof="0" dirty="0">
                <a:solidFill>
                  <a:srgbClr val="000000">
                    <a:lumMod val="75000"/>
                    <a:lumOff val="25000"/>
                  </a:srgbClr>
                </a:solidFill>
                <a:latin typeface="Arial"/>
                <a:cs typeface="Arial" pitchFamily="34" charset="0"/>
              </a:endParaRPr>
            </a:p>
          </p:txBody>
        </p:sp>
        <p:sp>
          <p:nvSpPr>
            <p:cNvPr id="63" name="TextBox 50">
              <a:extLst>
                <a:ext uri="{FF2B5EF4-FFF2-40B4-BE49-F238E27FC236}">
                  <a16:creationId xmlns:a16="http://schemas.microsoft.com/office/drawing/2014/main" id="{5B20C7BC-3C37-4B61-CD14-C82E7565D3ED}"/>
                </a:ext>
              </a:extLst>
            </p:cNvPr>
            <p:cNvSpPr txBox="1"/>
            <p:nvPr/>
          </p:nvSpPr>
          <p:spPr>
            <a:xfrm>
              <a:off x="4192774" y="3549003"/>
              <a:ext cx="2070867" cy="369332"/>
            </a:xfrm>
            <a:prstGeom prst="rect">
              <a:avLst/>
            </a:prstGeom>
            <a:solidFill>
              <a:schemeClr val="accent4">
                <a:lumMod val="40000"/>
                <a:lumOff val="60000"/>
              </a:schemeClr>
            </a:solidFill>
          </p:spPr>
          <p:txBody>
            <a:bodyPr wrap="square" rtlCol="0">
              <a:spAutoFit/>
            </a:bodyPr>
            <a:lstStyle/>
            <a:p>
              <a:pPr defTabSz="685800">
                <a:defRPr/>
              </a:pPr>
              <a:r>
                <a:rPr lang="fr-FR" sz="900" b="1" noProof="0" dirty="0">
                  <a:latin typeface="Arial" panose="020B0604020202020204" pitchFamily="34" charset="0"/>
                </a:rPr>
                <a:t>Systèmes Semi-autonomes (Human-on-the-</a:t>
              </a:r>
              <a:r>
                <a:rPr lang="fr-FR" sz="900" b="1" noProof="0" dirty="0" err="1">
                  <a:latin typeface="Arial" panose="020B0604020202020204" pitchFamily="34" charset="0"/>
                </a:rPr>
                <a:t>loop</a:t>
              </a:r>
              <a:r>
                <a:rPr lang="fr-FR" sz="900" b="1" noProof="0" dirty="0">
                  <a:latin typeface="Arial" panose="020B0604020202020204" pitchFamily="34" charset="0"/>
                </a:rPr>
                <a:t>)</a:t>
              </a:r>
              <a:endParaRPr lang="fr-FR" sz="900" b="1" noProof="0" dirty="0">
                <a:solidFill>
                  <a:srgbClr val="000000">
                    <a:lumMod val="75000"/>
                    <a:lumOff val="25000"/>
                  </a:srgbClr>
                </a:solidFill>
                <a:latin typeface="Arial"/>
                <a:cs typeface="Arial" pitchFamily="34" charset="0"/>
              </a:endParaRPr>
            </a:p>
          </p:txBody>
        </p:sp>
        <p:sp>
          <p:nvSpPr>
            <p:cNvPr id="61" name="TextBox 62">
              <a:extLst>
                <a:ext uri="{FF2B5EF4-FFF2-40B4-BE49-F238E27FC236}">
                  <a16:creationId xmlns:a16="http://schemas.microsoft.com/office/drawing/2014/main" id="{49FD3CB5-5C3A-D370-4D5F-91525BB792D0}"/>
                </a:ext>
              </a:extLst>
            </p:cNvPr>
            <p:cNvSpPr txBox="1"/>
            <p:nvPr/>
          </p:nvSpPr>
          <p:spPr>
            <a:xfrm>
              <a:off x="6108407" y="2864207"/>
              <a:ext cx="1811274" cy="369332"/>
            </a:xfrm>
            <a:prstGeom prst="rect">
              <a:avLst/>
            </a:prstGeom>
            <a:solidFill>
              <a:schemeClr val="accent2">
                <a:lumMod val="60000"/>
                <a:lumOff val="40000"/>
              </a:schemeClr>
            </a:solidFill>
          </p:spPr>
          <p:txBody>
            <a:bodyPr wrap="square" rtlCol="0">
              <a:spAutoFit/>
            </a:bodyPr>
            <a:lstStyle/>
            <a:p>
              <a:pPr defTabSz="685800">
                <a:defRPr/>
              </a:pPr>
              <a:r>
                <a:rPr lang="fr-FR" sz="900" b="1" noProof="0" dirty="0">
                  <a:latin typeface="Arial" panose="020B0604020202020204" pitchFamily="34" charset="0"/>
                </a:rPr>
                <a:t>Systèmes Autonomes (Human-out-of-the-</a:t>
              </a:r>
              <a:r>
                <a:rPr lang="fr-FR" sz="900" b="1" noProof="0" dirty="0" err="1">
                  <a:latin typeface="Arial" panose="020B0604020202020204" pitchFamily="34" charset="0"/>
                </a:rPr>
                <a:t>loop</a:t>
              </a:r>
              <a:r>
                <a:rPr lang="fr-FR" sz="900" b="1" noProof="0" dirty="0">
                  <a:latin typeface="Arial" panose="020B0604020202020204" pitchFamily="34" charset="0"/>
                </a:rPr>
                <a:t>)</a:t>
              </a:r>
              <a:endParaRPr lang="fr-FR" sz="900" b="1" noProof="0" dirty="0">
                <a:solidFill>
                  <a:srgbClr val="000000">
                    <a:lumMod val="75000"/>
                    <a:lumOff val="25000"/>
                  </a:srgbClr>
                </a:solidFill>
                <a:latin typeface="Arial"/>
                <a:cs typeface="Arial" pitchFamily="34" charset="0"/>
              </a:endParaRPr>
            </a:p>
          </p:txBody>
        </p:sp>
        <p:grpSp>
          <p:nvGrpSpPr>
            <p:cNvPr id="33" name="그룹 9">
              <a:extLst>
                <a:ext uri="{FF2B5EF4-FFF2-40B4-BE49-F238E27FC236}">
                  <a16:creationId xmlns:a16="http://schemas.microsoft.com/office/drawing/2014/main" id="{B8D01F0C-5321-3F84-BC4A-22ED3022C299}"/>
                </a:ext>
              </a:extLst>
            </p:cNvPr>
            <p:cNvGrpSpPr/>
            <p:nvPr/>
          </p:nvGrpSpPr>
          <p:grpSpPr>
            <a:xfrm>
              <a:off x="764009" y="2243595"/>
              <a:ext cx="2214234" cy="2752672"/>
              <a:chOff x="1018676" y="1848459"/>
              <a:chExt cx="2952312" cy="3670229"/>
            </a:xfrm>
          </p:grpSpPr>
          <p:sp>
            <p:nvSpPr>
              <p:cNvPr id="37" name="Oval 1">
                <a:extLst>
                  <a:ext uri="{FF2B5EF4-FFF2-40B4-BE49-F238E27FC236}">
                    <a16:creationId xmlns:a16="http://schemas.microsoft.com/office/drawing/2014/main" id="{83B54544-8CF1-22B5-8D7A-C27DD76E2FCD}"/>
                  </a:ext>
                </a:extLst>
              </p:cNvPr>
              <p:cNvSpPr/>
              <p:nvPr/>
            </p:nvSpPr>
            <p:spPr>
              <a:xfrm rot="19043010">
                <a:off x="1018676" y="1848459"/>
                <a:ext cx="2271442" cy="2335067"/>
              </a:xfrm>
              <a:custGeom>
                <a:avLst/>
                <a:gdLst/>
                <a:ahLst/>
                <a:cxnLst/>
                <a:rect l="l" t="t" r="r" b="b"/>
                <a:pathLst>
                  <a:path w="2552017" h="2623501">
                    <a:moveTo>
                      <a:pt x="960593" y="2481474"/>
                    </a:moveTo>
                    <a:lnTo>
                      <a:pt x="1639506" y="2481474"/>
                    </a:lnTo>
                    <a:cubicBezTo>
                      <a:pt x="1671635" y="2481474"/>
                      <a:pt x="1697681" y="2507520"/>
                      <a:pt x="1697681" y="2539649"/>
                    </a:cubicBezTo>
                    <a:lnTo>
                      <a:pt x="1697681" y="2565326"/>
                    </a:lnTo>
                    <a:cubicBezTo>
                      <a:pt x="1697681" y="2597455"/>
                      <a:pt x="1671635" y="2623501"/>
                      <a:pt x="1639506" y="2623501"/>
                    </a:cubicBezTo>
                    <a:lnTo>
                      <a:pt x="960593" y="2623501"/>
                    </a:lnTo>
                    <a:cubicBezTo>
                      <a:pt x="928464" y="2623501"/>
                      <a:pt x="902418" y="2597455"/>
                      <a:pt x="902418" y="2565326"/>
                    </a:cubicBezTo>
                    <a:lnTo>
                      <a:pt x="902418" y="2539649"/>
                    </a:lnTo>
                    <a:cubicBezTo>
                      <a:pt x="902418" y="2507520"/>
                      <a:pt x="928464" y="2481474"/>
                      <a:pt x="960593" y="2481474"/>
                    </a:cubicBezTo>
                    <a:close/>
                    <a:moveTo>
                      <a:pt x="932191" y="2289251"/>
                    </a:moveTo>
                    <a:lnTo>
                      <a:pt x="1667909" y="2289251"/>
                    </a:lnTo>
                    <a:cubicBezTo>
                      <a:pt x="1700037" y="2289251"/>
                      <a:pt x="1726082" y="2315296"/>
                      <a:pt x="1726082" y="2347425"/>
                    </a:cubicBezTo>
                    <a:lnTo>
                      <a:pt x="1726082" y="2373104"/>
                    </a:lnTo>
                    <a:cubicBezTo>
                      <a:pt x="1726082" y="2405232"/>
                      <a:pt x="1700037" y="2431279"/>
                      <a:pt x="1667909" y="2431279"/>
                    </a:cubicBezTo>
                    <a:lnTo>
                      <a:pt x="932191" y="2431279"/>
                    </a:lnTo>
                    <a:cubicBezTo>
                      <a:pt x="900060" y="2431279"/>
                      <a:pt x="874016" y="2405232"/>
                      <a:pt x="874016" y="2373104"/>
                    </a:cubicBezTo>
                    <a:lnTo>
                      <a:pt x="874016" y="2347425"/>
                    </a:lnTo>
                    <a:cubicBezTo>
                      <a:pt x="874016" y="2315296"/>
                      <a:pt x="900060" y="2289251"/>
                      <a:pt x="932191" y="2289251"/>
                    </a:cubicBezTo>
                    <a:close/>
                    <a:moveTo>
                      <a:pt x="2552017" y="936595"/>
                    </a:moveTo>
                    <a:lnTo>
                      <a:pt x="2552017" y="1134206"/>
                    </a:lnTo>
                    <a:lnTo>
                      <a:pt x="2269715" y="1094683"/>
                    </a:lnTo>
                    <a:lnTo>
                      <a:pt x="2269715" y="976116"/>
                    </a:lnTo>
                    <a:close/>
                    <a:moveTo>
                      <a:pt x="0" y="936595"/>
                    </a:moveTo>
                    <a:lnTo>
                      <a:pt x="282302" y="976116"/>
                    </a:lnTo>
                    <a:lnTo>
                      <a:pt x="282302" y="1094683"/>
                    </a:lnTo>
                    <a:lnTo>
                      <a:pt x="0" y="1134206"/>
                    </a:lnTo>
                    <a:close/>
                    <a:moveTo>
                      <a:pt x="1294602" y="538610"/>
                    </a:moveTo>
                    <a:cubicBezTo>
                      <a:pt x="913173" y="539058"/>
                      <a:pt x="604117" y="848419"/>
                      <a:pt x="604117" y="1229963"/>
                    </a:cubicBezTo>
                    <a:cubicBezTo>
                      <a:pt x="604117" y="1488254"/>
                      <a:pt x="788458" y="1743173"/>
                      <a:pt x="933602" y="1859635"/>
                    </a:cubicBezTo>
                    <a:cubicBezTo>
                      <a:pt x="999780" y="1936202"/>
                      <a:pt x="994533" y="1937770"/>
                      <a:pt x="1021427" y="2035767"/>
                    </a:cubicBezTo>
                    <a:cubicBezTo>
                      <a:pt x="1030792" y="2095827"/>
                      <a:pt x="1015388" y="2108637"/>
                      <a:pt x="1052591" y="2112393"/>
                    </a:cubicBezTo>
                    <a:lnTo>
                      <a:pt x="1054999" y="2125056"/>
                    </a:lnTo>
                    <a:lnTo>
                      <a:pt x="1550433" y="2125056"/>
                    </a:lnTo>
                    <a:lnTo>
                      <a:pt x="1553159" y="2110727"/>
                    </a:lnTo>
                    <a:cubicBezTo>
                      <a:pt x="1573723" y="2104124"/>
                      <a:pt x="1563459" y="2087417"/>
                      <a:pt x="1571512" y="2035767"/>
                    </a:cubicBezTo>
                    <a:cubicBezTo>
                      <a:pt x="1598405" y="1937770"/>
                      <a:pt x="1593158" y="1936202"/>
                      <a:pt x="1659337" y="1859635"/>
                    </a:cubicBezTo>
                    <a:cubicBezTo>
                      <a:pt x="1804480" y="1743173"/>
                      <a:pt x="1988823" y="1488254"/>
                      <a:pt x="1988823" y="1229963"/>
                    </a:cubicBezTo>
                    <a:cubicBezTo>
                      <a:pt x="1988823" y="848419"/>
                      <a:pt x="1679767" y="539058"/>
                      <a:pt x="1298337" y="538610"/>
                    </a:cubicBezTo>
                    <a:lnTo>
                      <a:pt x="1298337" y="538781"/>
                    </a:lnTo>
                    <a:lnTo>
                      <a:pt x="1296470" y="538638"/>
                    </a:lnTo>
                    <a:lnTo>
                      <a:pt x="1294602" y="538781"/>
                    </a:lnTo>
                    <a:close/>
                    <a:moveTo>
                      <a:pt x="1294881" y="366993"/>
                    </a:moveTo>
                    <a:lnTo>
                      <a:pt x="1296470" y="367115"/>
                    </a:lnTo>
                    <a:lnTo>
                      <a:pt x="1298059" y="366993"/>
                    </a:lnTo>
                    <a:cubicBezTo>
                      <a:pt x="1765638" y="366993"/>
                      <a:pt x="2144688" y="746041"/>
                      <a:pt x="2144688" y="1213621"/>
                    </a:cubicBezTo>
                    <a:cubicBezTo>
                      <a:pt x="2144688" y="1530035"/>
                      <a:pt x="1918769" y="1842315"/>
                      <a:pt x="1741015" y="1984856"/>
                    </a:cubicBezTo>
                    <a:cubicBezTo>
                      <a:pt x="1688059" y="2045866"/>
                      <a:pt x="1711430" y="2077925"/>
                      <a:pt x="1700050" y="2157459"/>
                    </a:cubicBezTo>
                    <a:cubicBezTo>
                      <a:pt x="1670466" y="2218857"/>
                      <a:pt x="1644003" y="2238490"/>
                      <a:pt x="1591710" y="2238490"/>
                    </a:cubicBezTo>
                    <a:lnTo>
                      <a:pt x="1296470" y="2237434"/>
                    </a:lnTo>
                    <a:lnTo>
                      <a:pt x="1001230" y="2238490"/>
                    </a:lnTo>
                    <a:cubicBezTo>
                      <a:pt x="948937" y="2238490"/>
                      <a:pt x="922474" y="2218857"/>
                      <a:pt x="892888" y="2157459"/>
                    </a:cubicBezTo>
                    <a:cubicBezTo>
                      <a:pt x="881509" y="2077925"/>
                      <a:pt x="904880" y="2045866"/>
                      <a:pt x="851923" y="1984856"/>
                    </a:cubicBezTo>
                    <a:cubicBezTo>
                      <a:pt x="674170" y="1842315"/>
                      <a:pt x="448251" y="1530035"/>
                      <a:pt x="448251" y="1213621"/>
                    </a:cubicBezTo>
                    <a:cubicBezTo>
                      <a:pt x="448251" y="746041"/>
                      <a:pt x="827300" y="366993"/>
                      <a:pt x="1294881" y="366993"/>
                    </a:cubicBezTo>
                    <a:close/>
                    <a:moveTo>
                      <a:pt x="2017322" y="195354"/>
                    </a:moveTo>
                    <a:lnTo>
                      <a:pt x="2168700" y="322376"/>
                    </a:lnTo>
                    <a:lnTo>
                      <a:pt x="1956964" y="513228"/>
                    </a:lnTo>
                    <a:lnTo>
                      <a:pt x="1866137" y="437013"/>
                    </a:lnTo>
                    <a:close/>
                    <a:moveTo>
                      <a:pt x="520680" y="195354"/>
                    </a:moveTo>
                    <a:lnTo>
                      <a:pt x="671864" y="437013"/>
                    </a:lnTo>
                    <a:lnTo>
                      <a:pt x="581036" y="513228"/>
                    </a:lnTo>
                    <a:lnTo>
                      <a:pt x="369300" y="322376"/>
                    </a:lnTo>
                    <a:close/>
                    <a:moveTo>
                      <a:pt x="1197664" y="0"/>
                    </a:moveTo>
                    <a:lnTo>
                      <a:pt x="1395275" y="0"/>
                    </a:lnTo>
                    <a:lnTo>
                      <a:pt x="1355752" y="282302"/>
                    </a:lnTo>
                    <a:lnTo>
                      <a:pt x="1237185" y="28230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grpSp>
            <p:nvGrpSpPr>
              <p:cNvPr id="38" name="Group 18">
                <a:extLst>
                  <a:ext uri="{FF2B5EF4-FFF2-40B4-BE49-F238E27FC236}">
                    <a16:creationId xmlns:a16="http://schemas.microsoft.com/office/drawing/2014/main" id="{EBB0E47C-DF97-A078-38C5-ACE98481FDBF}"/>
                  </a:ext>
                </a:extLst>
              </p:cNvPr>
              <p:cNvGrpSpPr/>
              <p:nvPr/>
            </p:nvGrpSpPr>
            <p:grpSpPr>
              <a:xfrm rot="19043010">
                <a:off x="3312153" y="3670883"/>
                <a:ext cx="658835" cy="1847805"/>
                <a:chOff x="6208048" y="3967120"/>
                <a:chExt cx="864096" cy="2231240"/>
              </a:xfrm>
            </p:grpSpPr>
            <p:sp>
              <p:nvSpPr>
                <p:cNvPr id="57" name="Rectangle 13">
                  <a:extLst>
                    <a:ext uri="{FF2B5EF4-FFF2-40B4-BE49-F238E27FC236}">
                      <a16:creationId xmlns:a16="http://schemas.microsoft.com/office/drawing/2014/main" id="{D60F2827-9969-E6DB-56E0-D74E60AC0221}"/>
                    </a:ext>
                  </a:extLst>
                </p:cNvPr>
                <p:cNvSpPr/>
                <p:nvPr/>
              </p:nvSpPr>
              <p:spPr>
                <a:xfrm>
                  <a:off x="6208144" y="3967120"/>
                  <a:ext cx="864000" cy="1416860"/>
                </a:xfrm>
                <a:prstGeom prst="rect">
                  <a:avLst/>
                </a:prstGeom>
                <a:solidFill>
                  <a:schemeClr val="bg1"/>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fr-FR" sz="2026" noProof="0" dirty="0">
                    <a:solidFill>
                      <a:prstClr val="white"/>
                    </a:solidFill>
                    <a:latin typeface="Arial"/>
                  </a:endParaRPr>
                </a:p>
              </p:txBody>
            </p:sp>
            <p:sp>
              <p:nvSpPr>
                <p:cNvPr id="58" name="Isosceles Triangle 14">
                  <a:extLst>
                    <a:ext uri="{FF2B5EF4-FFF2-40B4-BE49-F238E27FC236}">
                      <a16:creationId xmlns:a16="http://schemas.microsoft.com/office/drawing/2014/main" id="{A180E1DB-C2D8-3E22-4692-8B4EA77745AA}"/>
                    </a:ext>
                  </a:extLst>
                </p:cNvPr>
                <p:cNvSpPr/>
                <p:nvPr/>
              </p:nvSpPr>
              <p:spPr>
                <a:xfrm rot="10800000">
                  <a:off x="6485344" y="5887981"/>
                  <a:ext cx="309600" cy="310379"/>
                </a:xfrm>
                <a:prstGeom prst="triangle">
                  <a:avLst/>
                </a:prstGeom>
                <a:solidFill>
                  <a:schemeClr val="tx1">
                    <a:lumMod val="95000"/>
                    <a:lumOff val="5000"/>
                  </a:schemeClr>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fr-FR" sz="2026" noProof="0" dirty="0">
                    <a:solidFill>
                      <a:prstClr val="white"/>
                    </a:solidFill>
                    <a:latin typeface="Arial"/>
                  </a:endParaRPr>
                </a:p>
              </p:txBody>
            </p:sp>
            <p:sp>
              <p:nvSpPr>
                <p:cNvPr id="59" name="Trapezoid 12">
                  <a:extLst>
                    <a:ext uri="{FF2B5EF4-FFF2-40B4-BE49-F238E27FC236}">
                      <a16:creationId xmlns:a16="http://schemas.microsoft.com/office/drawing/2014/main" id="{8E63C0FA-F382-0909-DD39-B689F318E896}"/>
                    </a:ext>
                  </a:extLst>
                </p:cNvPr>
                <p:cNvSpPr/>
                <p:nvPr/>
              </p:nvSpPr>
              <p:spPr>
                <a:xfrm rot="10800000">
                  <a:off x="6208048" y="5189849"/>
                  <a:ext cx="864096" cy="696733"/>
                </a:xfrm>
                <a:custGeom>
                  <a:avLst/>
                  <a:gdLst>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0 w 864096"/>
                    <a:gd name="connsiteY4" fmla="*/ 504000 h 504000"/>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654389 w 864096"/>
                    <a:gd name="connsiteY4" fmla="*/ 502269 h 504000"/>
                    <a:gd name="connsiteX5" fmla="*/ 0 w 864096"/>
                    <a:gd name="connsiteY5" fmla="*/ 504000 h 504000"/>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3799"/>
                    <a:gd name="connsiteX1" fmla="*/ 278218 w 864096"/>
                    <a:gd name="connsiteY1" fmla="*/ 0 h 693799"/>
                    <a:gd name="connsiteX2" fmla="*/ 585878 w 864096"/>
                    <a:gd name="connsiteY2" fmla="*/ 0 h 693799"/>
                    <a:gd name="connsiteX3" fmla="*/ 864096 w 864096"/>
                    <a:gd name="connsiteY3" fmla="*/ 504000 h 693799"/>
                    <a:gd name="connsiteX4" fmla="*/ 646114 w 864096"/>
                    <a:gd name="connsiteY4" fmla="*/ 692597 h 693799"/>
                    <a:gd name="connsiteX5" fmla="*/ 418548 w 864096"/>
                    <a:gd name="connsiteY5" fmla="*/ 580882 h 693799"/>
                    <a:gd name="connsiteX6" fmla="*/ 0 w 864096"/>
                    <a:gd name="connsiteY6" fmla="*/ 504000 h 693799"/>
                    <a:gd name="connsiteX0" fmla="*/ 0 w 864096"/>
                    <a:gd name="connsiteY0" fmla="*/ 504000 h 693347"/>
                    <a:gd name="connsiteX1" fmla="*/ 278218 w 864096"/>
                    <a:gd name="connsiteY1" fmla="*/ 0 h 693347"/>
                    <a:gd name="connsiteX2" fmla="*/ 585878 w 864096"/>
                    <a:gd name="connsiteY2" fmla="*/ 0 h 693347"/>
                    <a:gd name="connsiteX3" fmla="*/ 864096 w 864096"/>
                    <a:gd name="connsiteY3" fmla="*/ 504000 h 693347"/>
                    <a:gd name="connsiteX4" fmla="*/ 646114 w 864096"/>
                    <a:gd name="connsiteY4" fmla="*/ 692597 h 693347"/>
                    <a:gd name="connsiteX5" fmla="*/ 418548 w 864096"/>
                    <a:gd name="connsiteY5" fmla="*/ 518819 h 693347"/>
                    <a:gd name="connsiteX6" fmla="*/ 0 w 864096"/>
                    <a:gd name="connsiteY6" fmla="*/ 504000 h 69334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162 w 864258"/>
                    <a:gd name="connsiteY0" fmla="*/ 504000 h 692597"/>
                    <a:gd name="connsiteX1" fmla="*/ 278380 w 864258"/>
                    <a:gd name="connsiteY1" fmla="*/ 0 h 692597"/>
                    <a:gd name="connsiteX2" fmla="*/ 586040 w 864258"/>
                    <a:gd name="connsiteY2" fmla="*/ 0 h 692597"/>
                    <a:gd name="connsiteX3" fmla="*/ 864258 w 864258"/>
                    <a:gd name="connsiteY3" fmla="*/ 504000 h 692597"/>
                    <a:gd name="connsiteX4" fmla="*/ 646276 w 864258"/>
                    <a:gd name="connsiteY4" fmla="*/ 692597 h 692597"/>
                    <a:gd name="connsiteX5" fmla="*/ 422848 w 864258"/>
                    <a:gd name="connsiteY5" fmla="*/ 489856 h 692597"/>
                    <a:gd name="connsiteX6" fmla="*/ 240795 w 864258"/>
                    <a:gd name="connsiteY6" fmla="*/ 576744 h 692597"/>
                    <a:gd name="connsiteX7" fmla="*/ 162 w 864258"/>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43514 w 864237"/>
                    <a:gd name="connsiteY5" fmla="*/ 481581 h 696774"/>
                    <a:gd name="connsiteX6" fmla="*/ 269737 w 864237"/>
                    <a:gd name="connsiteY6" fmla="*/ 696733 h 696774"/>
                    <a:gd name="connsiteX7" fmla="*/ 141 w 864237"/>
                    <a:gd name="connsiteY7" fmla="*/ 504000 h 696774"/>
                    <a:gd name="connsiteX0" fmla="*/ 187 w 864283"/>
                    <a:gd name="connsiteY0" fmla="*/ 504000 h 696733"/>
                    <a:gd name="connsiteX1" fmla="*/ 278405 w 864283"/>
                    <a:gd name="connsiteY1" fmla="*/ 0 h 696733"/>
                    <a:gd name="connsiteX2" fmla="*/ 586065 w 864283"/>
                    <a:gd name="connsiteY2" fmla="*/ 0 h 696733"/>
                    <a:gd name="connsiteX3" fmla="*/ 864283 w 864283"/>
                    <a:gd name="connsiteY3" fmla="*/ 504000 h 696733"/>
                    <a:gd name="connsiteX4" fmla="*/ 646301 w 864283"/>
                    <a:gd name="connsiteY4" fmla="*/ 692597 h 696733"/>
                    <a:gd name="connsiteX5" fmla="*/ 443560 w 864283"/>
                    <a:gd name="connsiteY5" fmla="*/ 481581 h 696733"/>
                    <a:gd name="connsiteX6" fmla="*/ 269783 w 864283"/>
                    <a:gd name="connsiteY6" fmla="*/ 696733 h 696733"/>
                    <a:gd name="connsiteX7" fmla="*/ 187 w 864283"/>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481581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 h="696733">
                      <a:moveTo>
                        <a:pt x="0" y="504000"/>
                      </a:moveTo>
                      <a:lnTo>
                        <a:pt x="278218" y="0"/>
                      </a:lnTo>
                      <a:lnTo>
                        <a:pt x="585878" y="0"/>
                      </a:lnTo>
                      <a:lnTo>
                        <a:pt x="864096" y="504000"/>
                      </a:lnTo>
                      <a:lnTo>
                        <a:pt x="646114" y="692597"/>
                      </a:lnTo>
                      <a:cubicBezTo>
                        <a:pt x="555306" y="618523"/>
                        <a:pt x="538646" y="587490"/>
                        <a:pt x="443373" y="506406"/>
                      </a:cubicBezTo>
                      <a:cubicBezTo>
                        <a:pt x="342692" y="607086"/>
                        <a:pt x="319356" y="636450"/>
                        <a:pt x="269596" y="696733"/>
                      </a:cubicBezTo>
                      <a:cubicBezTo>
                        <a:pt x="145360" y="616339"/>
                        <a:pt x="130275" y="612536"/>
                        <a:pt x="0" y="504000"/>
                      </a:cubicBezTo>
                      <a:close/>
                    </a:path>
                  </a:pathLst>
                </a:custGeom>
                <a:solidFill>
                  <a:schemeClr val="bg1"/>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fr-FR" sz="2026" noProof="0" dirty="0">
                    <a:solidFill>
                      <a:prstClr val="white"/>
                    </a:solidFill>
                    <a:latin typeface="Arial"/>
                  </a:endParaRPr>
                </a:p>
              </p:txBody>
            </p:sp>
          </p:grpSp>
          <p:grpSp>
            <p:nvGrpSpPr>
              <p:cNvPr id="39" name="그룹 8">
                <a:extLst>
                  <a:ext uri="{FF2B5EF4-FFF2-40B4-BE49-F238E27FC236}">
                    <a16:creationId xmlns:a16="http://schemas.microsoft.com/office/drawing/2014/main" id="{5D29A126-8348-13C1-3927-B8DB4F71EDAF}"/>
                  </a:ext>
                </a:extLst>
              </p:cNvPr>
              <p:cNvGrpSpPr/>
              <p:nvPr/>
            </p:nvGrpSpPr>
            <p:grpSpPr>
              <a:xfrm>
                <a:off x="1561176" y="2495176"/>
                <a:ext cx="1063915" cy="1178548"/>
                <a:chOff x="1561176" y="2495176"/>
                <a:chExt cx="1063915" cy="1178548"/>
              </a:xfrm>
            </p:grpSpPr>
            <p:sp>
              <p:nvSpPr>
                <p:cNvPr id="40" name="Freeform 23">
                  <a:extLst>
                    <a:ext uri="{FF2B5EF4-FFF2-40B4-BE49-F238E27FC236}">
                      <a16:creationId xmlns:a16="http://schemas.microsoft.com/office/drawing/2014/main" id="{5AB1EFA2-9BE4-EE92-92DD-DD55FF8ED68F}"/>
                    </a:ext>
                  </a:extLst>
                </p:cNvPr>
                <p:cNvSpPr/>
                <p:nvPr/>
              </p:nvSpPr>
              <p:spPr>
                <a:xfrm rot="19043010">
                  <a:off x="2359636" y="3192185"/>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fr-FR" sz="2026" noProof="0" dirty="0">
                    <a:solidFill>
                      <a:srgbClr val="000000"/>
                    </a:solidFill>
                    <a:latin typeface="Arial"/>
                  </a:endParaRPr>
                </a:p>
              </p:txBody>
            </p:sp>
            <p:sp>
              <p:nvSpPr>
                <p:cNvPr id="41" name="Freeform 24">
                  <a:extLst>
                    <a:ext uri="{FF2B5EF4-FFF2-40B4-BE49-F238E27FC236}">
                      <a16:creationId xmlns:a16="http://schemas.microsoft.com/office/drawing/2014/main" id="{BF6F01C7-6E26-395A-2FD1-167E0AA5C301}"/>
                    </a:ext>
                  </a:extLst>
                </p:cNvPr>
                <p:cNvSpPr/>
                <p:nvPr/>
              </p:nvSpPr>
              <p:spPr>
                <a:xfrm rot="19043010" flipH="1">
                  <a:off x="2519966" y="3044667"/>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noFill/>
                <a:ln w="508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fr-FR" sz="2026" noProof="0" dirty="0">
                    <a:solidFill>
                      <a:srgbClr val="000000"/>
                    </a:solidFill>
                    <a:latin typeface="Arial"/>
                  </a:endParaRPr>
                </a:p>
              </p:txBody>
            </p:sp>
            <p:grpSp>
              <p:nvGrpSpPr>
                <p:cNvPr id="42" name="그룹 7">
                  <a:extLst>
                    <a:ext uri="{FF2B5EF4-FFF2-40B4-BE49-F238E27FC236}">
                      <a16:creationId xmlns:a16="http://schemas.microsoft.com/office/drawing/2014/main" id="{4AAE8412-BA5B-3F86-FE5F-9CE706204427}"/>
                    </a:ext>
                  </a:extLst>
                </p:cNvPr>
                <p:cNvGrpSpPr/>
                <p:nvPr/>
              </p:nvGrpSpPr>
              <p:grpSpPr>
                <a:xfrm rot="19020000">
                  <a:off x="1561176" y="2495176"/>
                  <a:ext cx="1058138" cy="791152"/>
                  <a:chOff x="3323392" y="61421"/>
                  <a:chExt cx="4436326" cy="3316965"/>
                </a:xfrm>
              </p:grpSpPr>
              <p:sp>
                <p:nvSpPr>
                  <p:cNvPr id="43" name="자유형: 도형 3">
                    <a:extLst>
                      <a:ext uri="{FF2B5EF4-FFF2-40B4-BE49-F238E27FC236}">
                        <a16:creationId xmlns:a16="http://schemas.microsoft.com/office/drawing/2014/main" id="{0AF15887-8C10-7C9A-C660-472ADCB2AAF0}"/>
                      </a:ext>
                    </a:extLst>
                  </p:cNvPr>
                  <p:cNvSpPr/>
                  <p:nvPr/>
                </p:nvSpPr>
                <p:spPr>
                  <a:xfrm>
                    <a:off x="5565729"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grpSp>
                <p:nvGrpSpPr>
                  <p:cNvPr id="44" name="그룹 42">
                    <a:extLst>
                      <a:ext uri="{FF2B5EF4-FFF2-40B4-BE49-F238E27FC236}">
                        <a16:creationId xmlns:a16="http://schemas.microsoft.com/office/drawing/2014/main" id="{31BD976E-4545-EF4D-4E2D-AE45A5F0CB70}"/>
                      </a:ext>
                    </a:extLst>
                  </p:cNvPr>
                  <p:cNvGrpSpPr/>
                  <p:nvPr/>
                </p:nvGrpSpPr>
                <p:grpSpPr>
                  <a:xfrm>
                    <a:off x="5560358" y="66818"/>
                    <a:ext cx="2194998" cy="3306170"/>
                    <a:chOff x="6150565" y="3254095"/>
                    <a:chExt cx="979312" cy="1475068"/>
                  </a:xfrm>
                </p:grpSpPr>
                <p:sp>
                  <p:nvSpPr>
                    <p:cNvPr id="52" name="자유형: 도형 43">
                      <a:extLst>
                        <a:ext uri="{FF2B5EF4-FFF2-40B4-BE49-F238E27FC236}">
                          <a16:creationId xmlns:a16="http://schemas.microsoft.com/office/drawing/2014/main" id="{33A49773-1E8E-6FEC-A4E4-3BFF50E249AE}"/>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sp>
                  <p:nvSpPr>
                    <p:cNvPr id="53" name="자유형: 도형 44">
                      <a:extLst>
                        <a:ext uri="{FF2B5EF4-FFF2-40B4-BE49-F238E27FC236}">
                          <a16:creationId xmlns:a16="http://schemas.microsoft.com/office/drawing/2014/main" id="{982B4746-EA6A-F4F9-6437-1E22A6F5E1A1}"/>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sp>
                  <p:nvSpPr>
                    <p:cNvPr id="54" name="자유형: 도형 45">
                      <a:extLst>
                        <a:ext uri="{FF2B5EF4-FFF2-40B4-BE49-F238E27FC236}">
                          <a16:creationId xmlns:a16="http://schemas.microsoft.com/office/drawing/2014/main" id="{CBDBD246-6091-0396-806B-F293C7C1EEA6}"/>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sp>
                  <p:nvSpPr>
                    <p:cNvPr id="55" name="자유형: 도형 46">
                      <a:extLst>
                        <a:ext uri="{FF2B5EF4-FFF2-40B4-BE49-F238E27FC236}">
                          <a16:creationId xmlns:a16="http://schemas.microsoft.com/office/drawing/2014/main" id="{F43A9E03-F2EC-43E4-1AE7-5DCE3E7EDF09}"/>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cxnSp>
                  <p:nvCxnSpPr>
                    <p:cNvPr id="56" name="직선 연결선 47">
                      <a:extLst>
                        <a:ext uri="{FF2B5EF4-FFF2-40B4-BE49-F238E27FC236}">
                          <a16:creationId xmlns:a16="http://schemas.microsoft.com/office/drawing/2014/main" id="{F4292B68-9437-672D-17A6-3BA1A1696C02}"/>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자유형: 도형 95">
                    <a:extLst>
                      <a:ext uri="{FF2B5EF4-FFF2-40B4-BE49-F238E27FC236}">
                        <a16:creationId xmlns:a16="http://schemas.microsoft.com/office/drawing/2014/main" id="{74835B4C-5A30-87B1-A029-D79E9A0C8787}"/>
                      </a:ext>
                    </a:extLst>
                  </p:cNvPr>
                  <p:cNvSpPr/>
                  <p:nvPr/>
                </p:nvSpPr>
                <p:spPr>
                  <a:xfrm flipH="1">
                    <a:off x="3323392"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grpSp>
                <p:nvGrpSpPr>
                  <p:cNvPr id="46" name="그룹 96">
                    <a:extLst>
                      <a:ext uri="{FF2B5EF4-FFF2-40B4-BE49-F238E27FC236}">
                        <a16:creationId xmlns:a16="http://schemas.microsoft.com/office/drawing/2014/main" id="{86F52A43-42B2-F90F-6C04-9D852896B4F7}"/>
                      </a:ext>
                    </a:extLst>
                  </p:cNvPr>
                  <p:cNvGrpSpPr/>
                  <p:nvPr/>
                </p:nvGrpSpPr>
                <p:grpSpPr>
                  <a:xfrm flipH="1">
                    <a:off x="3326867" y="66818"/>
                    <a:ext cx="2194998" cy="3306170"/>
                    <a:chOff x="6150565" y="3254095"/>
                    <a:chExt cx="979312" cy="1475068"/>
                  </a:xfrm>
                </p:grpSpPr>
                <p:sp>
                  <p:nvSpPr>
                    <p:cNvPr id="47" name="자유형: 도형 97">
                      <a:extLst>
                        <a:ext uri="{FF2B5EF4-FFF2-40B4-BE49-F238E27FC236}">
                          <a16:creationId xmlns:a16="http://schemas.microsoft.com/office/drawing/2014/main" id="{F72C735A-F5E6-1D8B-FD9D-82A9CF6FA3D9}"/>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sp>
                  <p:nvSpPr>
                    <p:cNvPr id="48" name="자유형: 도형 98">
                      <a:extLst>
                        <a:ext uri="{FF2B5EF4-FFF2-40B4-BE49-F238E27FC236}">
                          <a16:creationId xmlns:a16="http://schemas.microsoft.com/office/drawing/2014/main" id="{8A6D96C2-56B5-01E7-FA85-A303759EA725}"/>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sp>
                  <p:nvSpPr>
                    <p:cNvPr id="49" name="자유형: 도형 99">
                      <a:extLst>
                        <a:ext uri="{FF2B5EF4-FFF2-40B4-BE49-F238E27FC236}">
                          <a16:creationId xmlns:a16="http://schemas.microsoft.com/office/drawing/2014/main" id="{BAA0C908-94B1-02F3-72EB-2F4A38CC85DF}"/>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sp>
                  <p:nvSpPr>
                    <p:cNvPr id="50" name="자유형: 도형 100">
                      <a:extLst>
                        <a:ext uri="{FF2B5EF4-FFF2-40B4-BE49-F238E27FC236}">
                          <a16:creationId xmlns:a16="http://schemas.microsoft.com/office/drawing/2014/main" id="{35C03132-A505-EA36-16BC-04EEA2B75AE9}"/>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2026" noProof="0" dirty="0">
                        <a:solidFill>
                          <a:prstClr val="white"/>
                        </a:solidFill>
                        <a:latin typeface="Arial"/>
                      </a:endParaRPr>
                    </a:p>
                  </p:txBody>
                </p:sp>
                <p:cxnSp>
                  <p:nvCxnSpPr>
                    <p:cNvPr id="51" name="직선 연결선 101">
                      <a:extLst>
                        <a:ext uri="{FF2B5EF4-FFF2-40B4-BE49-F238E27FC236}">
                          <a16:creationId xmlns:a16="http://schemas.microsoft.com/office/drawing/2014/main" id="{0447C459-0081-4844-F74C-86DEB8691B49}"/>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sp>
          <p:nvSpPr>
            <p:cNvPr id="34" name="TextBox 102">
              <a:extLst>
                <a:ext uri="{FF2B5EF4-FFF2-40B4-BE49-F238E27FC236}">
                  <a16:creationId xmlns:a16="http://schemas.microsoft.com/office/drawing/2014/main" id="{062335F2-3CB6-30D5-1F7D-4E2E080EDC73}"/>
                </a:ext>
              </a:extLst>
            </p:cNvPr>
            <p:cNvSpPr txBox="1"/>
            <p:nvPr/>
          </p:nvSpPr>
          <p:spPr>
            <a:xfrm>
              <a:off x="3026850" y="2471478"/>
              <a:ext cx="316493" cy="461665"/>
            </a:xfrm>
            <a:prstGeom prst="rect">
              <a:avLst/>
            </a:prstGeom>
            <a:noFill/>
          </p:spPr>
          <p:txBody>
            <a:bodyPr wrap="square" rtlCol="0">
              <a:spAutoFit/>
            </a:bodyPr>
            <a:lstStyle/>
            <a:p>
              <a:pPr algn="ctr" defTabSz="685800">
                <a:defRPr/>
              </a:pPr>
              <a:r>
                <a:rPr lang="fr-FR" sz="1200" b="1" noProof="0" dirty="0">
                  <a:solidFill>
                    <a:prstClr val="white"/>
                  </a:solidFill>
                  <a:latin typeface="Arial"/>
                  <a:cs typeface="Arial" pitchFamily="34" charset="0"/>
                </a:rPr>
                <a:t>01</a:t>
              </a:r>
            </a:p>
          </p:txBody>
        </p:sp>
        <p:sp>
          <p:nvSpPr>
            <p:cNvPr id="35" name="TextBox 103">
              <a:extLst>
                <a:ext uri="{FF2B5EF4-FFF2-40B4-BE49-F238E27FC236}">
                  <a16:creationId xmlns:a16="http://schemas.microsoft.com/office/drawing/2014/main" id="{F190B97F-FE8B-64A0-A227-C6E4D2F50EBD}"/>
                </a:ext>
              </a:extLst>
            </p:cNvPr>
            <p:cNvSpPr txBox="1"/>
            <p:nvPr/>
          </p:nvSpPr>
          <p:spPr>
            <a:xfrm>
              <a:off x="5600446" y="3145430"/>
              <a:ext cx="316493" cy="461665"/>
            </a:xfrm>
            <a:prstGeom prst="rect">
              <a:avLst/>
            </a:prstGeom>
            <a:noFill/>
          </p:spPr>
          <p:txBody>
            <a:bodyPr wrap="square" rtlCol="0">
              <a:spAutoFit/>
            </a:bodyPr>
            <a:lstStyle/>
            <a:p>
              <a:pPr algn="ctr" defTabSz="685800">
                <a:defRPr/>
              </a:pPr>
              <a:r>
                <a:rPr lang="fr-FR" sz="1200" b="1" noProof="0" dirty="0">
                  <a:solidFill>
                    <a:prstClr val="white"/>
                  </a:solidFill>
                  <a:latin typeface="Arial"/>
                  <a:cs typeface="Arial" pitchFamily="34" charset="0"/>
                </a:rPr>
                <a:t>02</a:t>
              </a:r>
            </a:p>
          </p:txBody>
        </p:sp>
        <p:sp>
          <p:nvSpPr>
            <p:cNvPr id="36" name="TextBox 104">
              <a:extLst>
                <a:ext uri="{FF2B5EF4-FFF2-40B4-BE49-F238E27FC236}">
                  <a16:creationId xmlns:a16="http://schemas.microsoft.com/office/drawing/2014/main" id="{7DB37BCC-10D6-C83D-1238-F3802598A3F5}"/>
                </a:ext>
              </a:extLst>
            </p:cNvPr>
            <p:cNvSpPr txBox="1"/>
            <p:nvPr/>
          </p:nvSpPr>
          <p:spPr>
            <a:xfrm>
              <a:off x="3701431" y="3835048"/>
              <a:ext cx="316493" cy="461665"/>
            </a:xfrm>
            <a:prstGeom prst="rect">
              <a:avLst/>
            </a:prstGeom>
            <a:noFill/>
          </p:spPr>
          <p:txBody>
            <a:bodyPr wrap="square" rtlCol="0">
              <a:spAutoFit/>
            </a:bodyPr>
            <a:lstStyle/>
            <a:p>
              <a:pPr algn="ctr" defTabSz="685800">
                <a:defRPr/>
              </a:pPr>
              <a:r>
                <a:rPr lang="fr-FR" sz="1200" b="1" noProof="0" dirty="0">
                  <a:solidFill>
                    <a:prstClr val="white"/>
                  </a:solidFill>
                  <a:latin typeface="Arial"/>
                  <a:cs typeface="Arial" pitchFamily="34" charset="0"/>
                </a:rPr>
                <a:t>03</a:t>
              </a:r>
            </a:p>
          </p:txBody>
        </p:sp>
      </p:grpSp>
    </p:spTree>
    <p:extLst>
      <p:ext uri="{BB962C8B-B14F-4D97-AF65-F5344CB8AC3E}">
        <p14:creationId xmlns:p14="http://schemas.microsoft.com/office/powerpoint/2010/main" val="188527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B171-4177-A590-678A-13B0229AF04D}"/>
            </a:ext>
          </a:extLst>
        </p:cNvPr>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16D43B4C-668B-6358-9C26-54C506FF59B3}"/>
              </a:ext>
            </a:extLst>
          </p:cNvPr>
          <p:cNvSpPr/>
          <p:nvPr/>
        </p:nvSpPr>
        <p:spPr>
          <a:xfrm>
            <a:off x="1139483" y="1132318"/>
            <a:ext cx="6499937"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1.2 Contexte historique - Genèse de la NEB </a:t>
            </a:r>
          </a:p>
        </p:txBody>
      </p:sp>
      <p:cxnSp>
        <p:nvCxnSpPr>
          <p:cNvPr id="68" name="Straight Arrow Connector 4">
            <a:extLst>
              <a:ext uri="{FF2B5EF4-FFF2-40B4-BE49-F238E27FC236}">
                <a16:creationId xmlns:a16="http://schemas.microsoft.com/office/drawing/2014/main" id="{298F2AC0-3710-799D-D917-2073E156329F}"/>
              </a:ext>
            </a:extLst>
          </p:cNvPr>
          <p:cNvCxnSpPr>
            <a:cxnSpLocks/>
          </p:cNvCxnSpPr>
          <p:nvPr/>
        </p:nvCxnSpPr>
        <p:spPr>
          <a:xfrm>
            <a:off x="715846" y="3830332"/>
            <a:ext cx="7792361" cy="0"/>
          </a:xfrm>
          <a:prstGeom prst="straightConnector1">
            <a:avLst/>
          </a:prstGeom>
          <a:ln w="76200">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69" name="Group 5">
            <a:extLst>
              <a:ext uri="{FF2B5EF4-FFF2-40B4-BE49-F238E27FC236}">
                <a16:creationId xmlns:a16="http://schemas.microsoft.com/office/drawing/2014/main" id="{F41E3778-B3E0-009A-81E5-0B4DF9C9E22F}"/>
              </a:ext>
            </a:extLst>
          </p:cNvPr>
          <p:cNvGrpSpPr/>
          <p:nvPr/>
        </p:nvGrpSpPr>
        <p:grpSpPr>
          <a:xfrm>
            <a:off x="2581089" y="4048790"/>
            <a:ext cx="838951" cy="1223094"/>
            <a:chOff x="2123728" y="1798208"/>
            <a:chExt cx="816317" cy="1630792"/>
          </a:xfrm>
        </p:grpSpPr>
        <p:sp>
          <p:nvSpPr>
            <p:cNvPr id="70" name="Frame 6">
              <a:extLst>
                <a:ext uri="{FF2B5EF4-FFF2-40B4-BE49-F238E27FC236}">
                  <a16:creationId xmlns:a16="http://schemas.microsoft.com/office/drawing/2014/main" id="{C8375933-4D89-E735-6891-CB34C68DC951}"/>
                </a:ext>
              </a:extLst>
            </p:cNvPr>
            <p:cNvSpPr/>
            <p:nvPr/>
          </p:nvSpPr>
          <p:spPr>
            <a:xfrm>
              <a:off x="2123728" y="2612683"/>
              <a:ext cx="816317" cy="816317"/>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71" name="Up Arrow 8">
              <a:extLst>
                <a:ext uri="{FF2B5EF4-FFF2-40B4-BE49-F238E27FC236}">
                  <a16:creationId xmlns:a16="http://schemas.microsoft.com/office/drawing/2014/main" id="{AE79067F-034C-75E4-4392-D8E9AD9B6F5C}"/>
                </a:ext>
              </a:extLst>
            </p:cNvPr>
            <p:cNvSpPr/>
            <p:nvPr/>
          </p:nvSpPr>
          <p:spPr>
            <a:xfrm>
              <a:off x="2289570" y="1798208"/>
              <a:ext cx="484632" cy="816317"/>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72" name="Text Placeholder 12">
              <a:extLst>
                <a:ext uri="{FF2B5EF4-FFF2-40B4-BE49-F238E27FC236}">
                  <a16:creationId xmlns:a16="http://schemas.microsoft.com/office/drawing/2014/main" id="{3F9455FD-540D-7359-80C0-0A05C73E1167}"/>
                </a:ext>
              </a:extLst>
            </p:cNvPr>
            <p:cNvSpPr txBox="1">
              <a:spLocks/>
            </p:cNvSpPr>
            <p:nvPr/>
          </p:nvSpPr>
          <p:spPr>
            <a:xfrm>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350" noProof="0" dirty="0">
                  <a:cs typeface="Arial" pitchFamily="34" charset="0"/>
                </a:rPr>
                <a:t>C3</a:t>
              </a:r>
            </a:p>
          </p:txBody>
        </p:sp>
      </p:grpSp>
      <p:grpSp>
        <p:nvGrpSpPr>
          <p:cNvPr id="73" name="Group 9">
            <a:extLst>
              <a:ext uri="{FF2B5EF4-FFF2-40B4-BE49-F238E27FC236}">
                <a16:creationId xmlns:a16="http://schemas.microsoft.com/office/drawing/2014/main" id="{5F5D7433-F908-02E0-280F-02D8A8EE8F12}"/>
              </a:ext>
            </a:extLst>
          </p:cNvPr>
          <p:cNvGrpSpPr/>
          <p:nvPr/>
        </p:nvGrpSpPr>
        <p:grpSpPr>
          <a:xfrm>
            <a:off x="664369" y="4107476"/>
            <a:ext cx="1535436" cy="623247"/>
            <a:chOff x="668087" y="4221088"/>
            <a:chExt cx="1549271" cy="830994"/>
          </a:xfrm>
        </p:grpSpPr>
        <p:sp>
          <p:nvSpPr>
            <p:cNvPr id="74" name="TextBox 10">
              <a:extLst>
                <a:ext uri="{FF2B5EF4-FFF2-40B4-BE49-F238E27FC236}">
                  <a16:creationId xmlns:a16="http://schemas.microsoft.com/office/drawing/2014/main" id="{520D2621-53C5-9CD5-328C-4C22E53093AC}"/>
                </a:ext>
              </a:extLst>
            </p:cNvPr>
            <p:cNvSpPr txBox="1"/>
            <p:nvPr/>
          </p:nvSpPr>
          <p:spPr>
            <a:xfrm>
              <a:off x="672238" y="4498086"/>
              <a:ext cx="1540969" cy="553996"/>
            </a:xfrm>
            <a:prstGeom prst="rect">
              <a:avLst/>
            </a:prstGeom>
            <a:noFill/>
          </p:spPr>
          <p:txBody>
            <a:bodyPr wrap="square" rtlCol="0">
              <a:spAutoFit/>
            </a:bodyPr>
            <a:lstStyle/>
            <a:p>
              <a:pPr algn="ctr"/>
              <a:r>
                <a:rPr lang="fr-FR" sz="1050" b="1" noProof="0" dirty="0">
                  <a:solidFill>
                    <a:schemeClr val="tx1">
                      <a:lumMod val="75000"/>
                      <a:lumOff val="25000"/>
                    </a:schemeClr>
                  </a:solidFill>
                  <a:cs typeface="Arial" pitchFamily="34" charset="0"/>
                </a:rPr>
                <a:t>Command and control</a:t>
              </a:r>
            </a:p>
          </p:txBody>
        </p:sp>
        <p:sp>
          <p:nvSpPr>
            <p:cNvPr id="75" name="TextBox 11">
              <a:extLst>
                <a:ext uri="{FF2B5EF4-FFF2-40B4-BE49-F238E27FC236}">
                  <a16:creationId xmlns:a16="http://schemas.microsoft.com/office/drawing/2014/main" id="{46ACF63D-7F73-1E77-C1B6-4500F83FA40F}"/>
                </a:ext>
              </a:extLst>
            </p:cNvPr>
            <p:cNvSpPr txBox="1"/>
            <p:nvPr/>
          </p:nvSpPr>
          <p:spPr>
            <a:xfrm>
              <a:off x="668087" y="4221088"/>
              <a:ext cx="1549271" cy="410369"/>
            </a:xfrm>
            <a:prstGeom prst="rect">
              <a:avLst/>
            </a:prstGeom>
            <a:noFill/>
          </p:spPr>
          <p:txBody>
            <a:bodyPr wrap="square" rtlCol="0">
              <a:spAutoFit/>
            </a:bodyPr>
            <a:lstStyle/>
            <a:p>
              <a:pPr algn="ctr"/>
              <a:r>
                <a:rPr lang="fr-FR" sz="1400" b="1" noProof="0" dirty="0">
                  <a:solidFill>
                    <a:srgbClr val="FF0000"/>
                  </a:solidFill>
                  <a:cs typeface="Arial" pitchFamily="34" charset="0"/>
                </a:rPr>
                <a:t>1945</a:t>
              </a:r>
            </a:p>
          </p:txBody>
        </p:sp>
      </p:grpSp>
      <p:sp>
        <p:nvSpPr>
          <p:cNvPr id="77" name="TextBox 13">
            <a:extLst>
              <a:ext uri="{FF2B5EF4-FFF2-40B4-BE49-F238E27FC236}">
                <a16:creationId xmlns:a16="http://schemas.microsoft.com/office/drawing/2014/main" id="{CE7685DC-F187-4169-3C0D-C02C3D438A22}"/>
              </a:ext>
            </a:extLst>
          </p:cNvPr>
          <p:cNvSpPr txBox="1"/>
          <p:nvPr/>
        </p:nvSpPr>
        <p:spPr>
          <a:xfrm>
            <a:off x="6958848" y="4315224"/>
            <a:ext cx="1527208" cy="430887"/>
          </a:xfrm>
          <a:prstGeom prst="rect">
            <a:avLst/>
          </a:prstGeom>
          <a:noFill/>
        </p:spPr>
        <p:txBody>
          <a:bodyPr wrap="square" rtlCol="0">
            <a:spAutoFit/>
          </a:bodyPr>
          <a:lstStyle/>
          <a:p>
            <a:pPr algn="ctr"/>
            <a:r>
              <a:rPr lang="fr-FR" sz="1100" b="1" noProof="0" dirty="0">
                <a:solidFill>
                  <a:schemeClr val="tx1">
                    <a:lumMod val="75000"/>
                    <a:lumOff val="25000"/>
                  </a:schemeClr>
                </a:solidFill>
                <a:cs typeface="Arial" pitchFamily="34" charset="0"/>
              </a:rPr>
              <a:t>Cyber/ combat system</a:t>
            </a:r>
          </a:p>
        </p:txBody>
      </p:sp>
      <p:grpSp>
        <p:nvGrpSpPr>
          <p:cNvPr id="79" name="Group 15">
            <a:extLst>
              <a:ext uri="{FF2B5EF4-FFF2-40B4-BE49-F238E27FC236}">
                <a16:creationId xmlns:a16="http://schemas.microsoft.com/office/drawing/2014/main" id="{5CBBD53B-C58D-5428-B71F-5BD5C29E540A}"/>
              </a:ext>
            </a:extLst>
          </p:cNvPr>
          <p:cNvGrpSpPr/>
          <p:nvPr/>
        </p:nvGrpSpPr>
        <p:grpSpPr>
          <a:xfrm>
            <a:off x="2195691" y="2447427"/>
            <a:ext cx="1572591" cy="469359"/>
            <a:chOff x="626446" y="4221088"/>
            <a:chExt cx="1586761" cy="625811"/>
          </a:xfrm>
        </p:grpSpPr>
        <p:sp>
          <p:nvSpPr>
            <p:cNvPr id="80" name="TextBox 16">
              <a:extLst>
                <a:ext uri="{FF2B5EF4-FFF2-40B4-BE49-F238E27FC236}">
                  <a16:creationId xmlns:a16="http://schemas.microsoft.com/office/drawing/2014/main" id="{C029C17A-90BA-AF38-F709-A9A425509930}"/>
                </a:ext>
              </a:extLst>
            </p:cNvPr>
            <p:cNvSpPr txBox="1"/>
            <p:nvPr/>
          </p:nvSpPr>
          <p:spPr>
            <a:xfrm>
              <a:off x="672238" y="4498086"/>
              <a:ext cx="1540969" cy="348813"/>
            </a:xfrm>
            <a:prstGeom prst="rect">
              <a:avLst/>
            </a:prstGeom>
            <a:noFill/>
          </p:spPr>
          <p:txBody>
            <a:bodyPr wrap="square" rtlCol="0">
              <a:spAutoFit/>
            </a:bodyPr>
            <a:lstStyle/>
            <a:p>
              <a:pPr algn="ctr"/>
              <a:r>
                <a:rPr lang="fr-FR" sz="1100" b="1" noProof="0" dirty="0">
                  <a:solidFill>
                    <a:schemeClr val="tx1">
                      <a:lumMod val="75000"/>
                      <a:lumOff val="25000"/>
                    </a:schemeClr>
                  </a:solidFill>
                  <a:cs typeface="Arial" pitchFamily="34" charset="0"/>
                </a:rPr>
                <a:t>Communication</a:t>
              </a:r>
            </a:p>
          </p:txBody>
        </p:sp>
        <p:sp>
          <p:nvSpPr>
            <p:cNvPr id="81" name="TextBox 17">
              <a:extLst>
                <a:ext uri="{FF2B5EF4-FFF2-40B4-BE49-F238E27FC236}">
                  <a16:creationId xmlns:a16="http://schemas.microsoft.com/office/drawing/2014/main" id="{C54EA616-D985-EB6F-4F4F-13C8785D8DF5}"/>
                </a:ext>
              </a:extLst>
            </p:cNvPr>
            <p:cNvSpPr txBox="1"/>
            <p:nvPr/>
          </p:nvSpPr>
          <p:spPr>
            <a:xfrm>
              <a:off x="626446" y="4221088"/>
              <a:ext cx="1549271" cy="369332"/>
            </a:xfrm>
            <a:prstGeom prst="rect">
              <a:avLst/>
            </a:prstGeom>
            <a:noFill/>
          </p:spPr>
          <p:txBody>
            <a:bodyPr wrap="square" rtlCol="0">
              <a:spAutoFit/>
            </a:bodyPr>
            <a:lstStyle/>
            <a:p>
              <a:pPr algn="ctr"/>
              <a:r>
                <a:rPr lang="fr-FR" sz="1200" b="1" noProof="0" dirty="0">
                  <a:solidFill>
                    <a:srgbClr val="FF0000"/>
                  </a:solidFill>
                  <a:cs typeface="Arial" pitchFamily="34" charset="0"/>
                </a:rPr>
                <a:t>1980</a:t>
              </a:r>
            </a:p>
          </p:txBody>
        </p:sp>
      </p:grpSp>
      <p:grpSp>
        <p:nvGrpSpPr>
          <p:cNvPr id="82" name="Group 18">
            <a:extLst>
              <a:ext uri="{FF2B5EF4-FFF2-40B4-BE49-F238E27FC236}">
                <a16:creationId xmlns:a16="http://schemas.microsoft.com/office/drawing/2014/main" id="{74F8AEB4-ACEA-D826-3BFB-950C5B9B916D}"/>
              </a:ext>
            </a:extLst>
          </p:cNvPr>
          <p:cNvGrpSpPr/>
          <p:nvPr/>
        </p:nvGrpSpPr>
        <p:grpSpPr>
          <a:xfrm>
            <a:off x="5386256" y="2470173"/>
            <a:ext cx="1587951" cy="554335"/>
            <a:chOff x="672238" y="4251415"/>
            <a:chExt cx="1602259" cy="739112"/>
          </a:xfrm>
        </p:grpSpPr>
        <p:sp>
          <p:nvSpPr>
            <p:cNvPr id="83" name="TextBox 19">
              <a:extLst>
                <a:ext uri="{FF2B5EF4-FFF2-40B4-BE49-F238E27FC236}">
                  <a16:creationId xmlns:a16="http://schemas.microsoft.com/office/drawing/2014/main" id="{3DA8C49D-FCA6-1402-2F38-C3FEE5A74187}"/>
                </a:ext>
              </a:extLst>
            </p:cNvPr>
            <p:cNvSpPr txBox="1"/>
            <p:nvPr/>
          </p:nvSpPr>
          <p:spPr>
            <a:xfrm>
              <a:off x="672238" y="4498086"/>
              <a:ext cx="1540969" cy="492441"/>
            </a:xfrm>
            <a:prstGeom prst="rect">
              <a:avLst/>
            </a:prstGeom>
            <a:noFill/>
          </p:spPr>
          <p:txBody>
            <a:bodyPr wrap="square" rtlCol="0">
              <a:spAutoFit/>
            </a:bodyPr>
            <a:lstStyle/>
            <a:p>
              <a:pPr algn="ctr"/>
              <a:r>
                <a:rPr lang="fr-FR" sz="900" noProof="0" dirty="0">
                  <a:solidFill>
                    <a:schemeClr val="tx1">
                      <a:lumMod val="75000"/>
                      <a:lumOff val="25000"/>
                    </a:schemeClr>
                  </a:solidFill>
                  <a:cs typeface="Arial" pitchFamily="34" charset="0"/>
                </a:rPr>
                <a:t>Intelligence, surveillance and reconnaissance</a:t>
              </a:r>
            </a:p>
          </p:txBody>
        </p:sp>
        <p:sp>
          <p:nvSpPr>
            <p:cNvPr id="84" name="TextBox 20">
              <a:extLst>
                <a:ext uri="{FF2B5EF4-FFF2-40B4-BE49-F238E27FC236}">
                  <a16:creationId xmlns:a16="http://schemas.microsoft.com/office/drawing/2014/main" id="{AE6438F8-DCCA-74D3-640A-05CA0EDFE32A}"/>
                </a:ext>
              </a:extLst>
            </p:cNvPr>
            <p:cNvSpPr txBox="1"/>
            <p:nvPr/>
          </p:nvSpPr>
          <p:spPr>
            <a:xfrm>
              <a:off x="725226" y="4251415"/>
              <a:ext cx="1549271" cy="410369"/>
            </a:xfrm>
            <a:prstGeom prst="rect">
              <a:avLst/>
            </a:prstGeom>
            <a:noFill/>
          </p:spPr>
          <p:txBody>
            <a:bodyPr wrap="square" rtlCol="0">
              <a:spAutoFit/>
            </a:bodyPr>
            <a:lstStyle/>
            <a:p>
              <a:pPr algn="ctr"/>
              <a:r>
                <a:rPr lang="fr-FR" sz="1400" b="1" noProof="0" dirty="0">
                  <a:solidFill>
                    <a:srgbClr val="FF0000"/>
                  </a:solidFill>
                  <a:cs typeface="Arial" pitchFamily="34" charset="0"/>
                </a:rPr>
                <a:t>2000</a:t>
              </a:r>
            </a:p>
          </p:txBody>
        </p:sp>
      </p:grpSp>
      <p:grpSp>
        <p:nvGrpSpPr>
          <p:cNvPr id="85" name="Group 21">
            <a:extLst>
              <a:ext uri="{FF2B5EF4-FFF2-40B4-BE49-F238E27FC236}">
                <a16:creationId xmlns:a16="http://schemas.microsoft.com/office/drawing/2014/main" id="{0591C169-1C03-6B02-9F17-435682771073}"/>
              </a:ext>
            </a:extLst>
          </p:cNvPr>
          <p:cNvGrpSpPr/>
          <p:nvPr/>
        </p:nvGrpSpPr>
        <p:grpSpPr>
          <a:xfrm>
            <a:off x="3809551" y="4107475"/>
            <a:ext cx="1535436" cy="461665"/>
            <a:chOff x="668087" y="4221088"/>
            <a:chExt cx="1549271" cy="615552"/>
          </a:xfrm>
        </p:grpSpPr>
        <p:sp>
          <p:nvSpPr>
            <p:cNvPr id="86" name="TextBox 22">
              <a:extLst>
                <a:ext uri="{FF2B5EF4-FFF2-40B4-BE49-F238E27FC236}">
                  <a16:creationId xmlns:a16="http://schemas.microsoft.com/office/drawing/2014/main" id="{0E05F1AE-C6B6-3F1C-7B48-51412A5DBE1B}"/>
                </a:ext>
              </a:extLst>
            </p:cNvPr>
            <p:cNvSpPr txBox="1"/>
            <p:nvPr/>
          </p:nvSpPr>
          <p:spPr>
            <a:xfrm>
              <a:off x="672238" y="4498086"/>
              <a:ext cx="1540969" cy="338554"/>
            </a:xfrm>
            <a:prstGeom prst="rect">
              <a:avLst/>
            </a:prstGeom>
            <a:noFill/>
          </p:spPr>
          <p:txBody>
            <a:bodyPr wrap="square" rtlCol="0">
              <a:spAutoFit/>
            </a:bodyPr>
            <a:lstStyle/>
            <a:p>
              <a:pPr algn="ctr"/>
              <a:r>
                <a:rPr lang="fr-FR" sz="1050" b="1" noProof="0" dirty="0" err="1">
                  <a:solidFill>
                    <a:schemeClr val="tx1">
                      <a:lumMod val="75000"/>
                      <a:lumOff val="25000"/>
                    </a:schemeClr>
                  </a:solidFill>
                  <a:cs typeface="Arial" pitchFamily="34" charset="0"/>
                </a:rPr>
                <a:t>Computerized</a:t>
              </a:r>
              <a:endParaRPr lang="fr-FR" sz="900" b="1" noProof="0" dirty="0">
                <a:solidFill>
                  <a:schemeClr val="tx1">
                    <a:lumMod val="75000"/>
                    <a:lumOff val="25000"/>
                  </a:schemeClr>
                </a:solidFill>
                <a:cs typeface="Arial" pitchFamily="34" charset="0"/>
              </a:endParaRPr>
            </a:p>
          </p:txBody>
        </p:sp>
        <p:sp>
          <p:nvSpPr>
            <p:cNvPr id="87" name="TextBox 23">
              <a:extLst>
                <a:ext uri="{FF2B5EF4-FFF2-40B4-BE49-F238E27FC236}">
                  <a16:creationId xmlns:a16="http://schemas.microsoft.com/office/drawing/2014/main" id="{0300E60E-D127-7085-8074-366DBEE60952}"/>
                </a:ext>
              </a:extLst>
            </p:cNvPr>
            <p:cNvSpPr txBox="1"/>
            <p:nvPr/>
          </p:nvSpPr>
          <p:spPr>
            <a:xfrm>
              <a:off x="668087" y="4221088"/>
              <a:ext cx="1549271" cy="410369"/>
            </a:xfrm>
            <a:prstGeom prst="rect">
              <a:avLst/>
            </a:prstGeom>
            <a:noFill/>
          </p:spPr>
          <p:txBody>
            <a:bodyPr wrap="square" rtlCol="0">
              <a:spAutoFit/>
            </a:bodyPr>
            <a:lstStyle/>
            <a:p>
              <a:pPr algn="ctr"/>
              <a:r>
                <a:rPr lang="fr-FR" sz="1400" b="1" noProof="0" dirty="0">
                  <a:solidFill>
                    <a:srgbClr val="FF0000"/>
                  </a:solidFill>
                  <a:cs typeface="Arial" pitchFamily="34" charset="0"/>
                </a:rPr>
                <a:t>1990</a:t>
              </a:r>
            </a:p>
          </p:txBody>
        </p:sp>
      </p:grpSp>
      <p:grpSp>
        <p:nvGrpSpPr>
          <p:cNvPr id="88" name="Group 24">
            <a:extLst>
              <a:ext uri="{FF2B5EF4-FFF2-40B4-BE49-F238E27FC236}">
                <a16:creationId xmlns:a16="http://schemas.microsoft.com/office/drawing/2014/main" id="{122F1CBC-E4F6-421A-AAA3-98CAABB2FC1A}"/>
              </a:ext>
            </a:extLst>
          </p:cNvPr>
          <p:cNvGrpSpPr/>
          <p:nvPr/>
        </p:nvGrpSpPr>
        <p:grpSpPr>
          <a:xfrm>
            <a:off x="5617029" y="4048790"/>
            <a:ext cx="1121228" cy="1223094"/>
            <a:chOff x="2123728" y="1798208"/>
            <a:chExt cx="816317" cy="1630792"/>
          </a:xfrm>
        </p:grpSpPr>
        <p:sp>
          <p:nvSpPr>
            <p:cNvPr id="89" name="Frame 25">
              <a:extLst>
                <a:ext uri="{FF2B5EF4-FFF2-40B4-BE49-F238E27FC236}">
                  <a16:creationId xmlns:a16="http://schemas.microsoft.com/office/drawing/2014/main" id="{6F2A9356-43F5-EA03-D1B5-C7494C34C84B}"/>
                </a:ext>
              </a:extLst>
            </p:cNvPr>
            <p:cNvSpPr/>
            <p:nvPr/>
          </p:nvSpPr>
          <p:spPr>
            <a:xfrm>
              <a:off x="2123728" y="2612683"/>
              <a:ext cx="816317" cy="816317"/>
            </a:xfrm>
            <a:prstGeom prst="fram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90" name="Up Arrow 27">
              <a:extLst>
                <a:ext uri="{FF2B5EF4-FFF2-40B4-BE49-F238E27FC236}">
                  <a16:creationId xmlns:a16="http://schemas.microsoft.com/office/drawing/2014/main" id="{673A718C-4C1C-28E8-598B-5E1F433882BE}"/>
                </a:ext>
              </a:extLst>
            </p:cNvPr>
            <p:cNvSpPr/>
            <p:nvPr/>
          </p:nvSpPr>
          <p:spPr>
            <a:xfrm>
              <a:off x="2289570" y="1798208"/>
              <a:ext cx="484632" cy="816317"/>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91" name="Text Placeholder 12">
              <a:extLst>
                <a:ext uri="{FF2B5EF4-FFF2-40B4-BE49-F238E27FC236}">
                  <a16:creationId xmlns:a16="http://schemas.microsoft.com/office/drawing/2014/main" id="{7620F0F7-3D1D-3EE0-7BEA-8CEA66406EED}"/>
                </a:ext>
              </a:extLst>
            </p:cNvPr>
            <p:cNvSpPr txBox="1">
              <a:spLocks/>
            </p:cNvSpPr>
            <p:nvPr/>
          </p:nvSpPr>
          <p:spPr>
            <a:xfrm>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350" noProof="0" dirty="0">
                  <a:cs typeface="Arial" pitchFamily="34" charset="0"/>
                </a:rPr>
                <a:t>C4ISR</a:t>
              </a:r>
            </a:p>
          </p:txBody>
        </p:sp>
      </p:grpSp>
      <p:grpSp>
        <p:nvGrpSpPr>
          <p:cNvPr id="92" name="Group 28">
            <a:extLst>
              <a:ext uri="{FF2B5EF4-FFF2-40B4-BE49-F238E27FC236}">
                <a16:creationId xmlns:a16="http://schemas.microsoft.com/office/drawing/2014/main" id="{59789BB4-5C13-3926-4079-4565C8921FE6}"/>
              </a:ext>
            </a:extLst>
          </p:cNvPr>
          <p:cNvGrpSpPr/>
          <p:nvPr/>
        </p:nvGrpSpPr>
        <p:grpSpPr>
          <a:xfrm rot="10800000">
            <a:off x="885586" y="2410349"/>
            <a:ext cx="1092997" cy="1223094"/>
            <a:chOff x="2123728" y="1798208"/>
            <a:chExt cx="816317" cy="1630792"/>
          </a:xfrm>
        </p:grpSpPr>
        <p:sp>
          <p:nvSpPr>
            <p:cNvPr id="93" name="Frame 29">
              <a:extLst>
                <a:ext uri="{FF2B5EF4-FFF2-40B4-BE49-F238E27FC236}">
                  <a16:creationId xmlns:a16="http://schemas.microsoft.com/office/drawing/2014/main" id="{BC299EF0-BF51-2FA0-B309-FE2E5BE37745}"/>
                </a:ext>
              </a:extLst>
            </p:cNvPr>
            <p:cNvSpPr/>
            <p:nvPr/>
          </p:nvSpPr>
          <p:spPr>
            <a:xfrm>
              <a:off x="2123728" y="2612683"/>
              <a:ext cx="816317" cy="816317"/>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94" name="Up Arrow 31">
              <a:extLst>
                <a:ext uri="{FF2B5EF4-FFF2-40B4-BE49-F238E27FC236}">
                  <a16:creationId xmlns:a16="http://schemas.microsoft.com/office/drawing/2014/main" id="{AAAF3293-DB49-6E8C-E98D-127A961D16AE}"/>
                </a:ext>
              </a:extLst>
            </p:cNvPr>
            <p:cNvSpPr/>
            <p:nvPr/>
          </p:nvSpPr>
          <p:spPr>
            <a:xfrm>
              <a:off x="2289570" y="1798208"/>
              <a:ext cx="484632" cy="816317"/>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95" name="Text Placeholder 12">
              <a:extLst>
                <a:ext uri="{FF2B5EF4-FFF2-40B4-BE49-F238E27FC236}">
                  <a16:creationId xmlns:a16="http://schemas.microsoft.com/office/drawing/2014/main" id="{D01298BD-3140-AE2F-4EAE-1A1269BD79A6}"/>
                </a:ext>
              </a:extLst>
            </p:cNvPr>
            <p:cNvSpPr txBox="1">
              <a:spLocks/>
            </p:cNvSpPr>
            <p:nvPr/>
          </p:nvSpPr>
          <p:spPr>
            <a:xfrm rot="10800000">
              <a:off x="2135463" y="2645720"/>
              <a:ext cx="792848" cy="733844"/>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350" noProof="0" dirty="0">
                  <a:cs typeface="Arial" pitchFamily="34" charset="0"/>
                </a:rPr>
                <a:t>C2</a:t>
              </a:r>
            </a:p>
          </p:txBody>
        </p:sp>
      </p:grpSp>
      <p:grpSp>
        <p:nvGrpSpPr>
          <p:cNvPr id="96" name="Group 32">
            <a:extLst>
              <a:ext uri="{FF2B5EF4-FFF2-40B4-BE49-F238E27FC236}">
                <a16:creationId xmlns:a16="http://schemas.microsoft.com/office/drawing/2014/main" id="{FDA8AE08-9F89-700C-6962-3F428CA7E6BF}"/>
              </a:ext>
            </a:extLst>
          </p:cNvPr>
          <p:cNvGrpSpPr/>
          <p:nvPr/>
        </p:nvGrpSpPr>
        <p:grpSpPr>
          <a:xfrm rot="10800000">
            <a:off x="4139631" y="2386952"/>
            <a:ext cx="860780" cy="1223094"/>
            <a:chOff x="2123728" y="1798208"/>
            <a:chExt cx="816317" cy="1630792"/>
          </a:xfrm>
        </p:grpSpPr>
        <p:sp>
          <p:nvSpPr>
            <p:cNvPr id="97" name="Frame 33">
              <a:extLst>
                <a:ext uri="{FF2B5EF4-FFF2-40B4-BE49-F238E27FC236}">
                  <a16:creationId xmlns:a16="http://schemas.microsoft.com/office/drawing/2014/main" id="{1B5C260E-842B-D139-9642-5926D263F241}"/>
                </a:ext>
              </a:extLst>
            </p:cNvPr>
            <p:cNvSpPr/>
            <p:nvPr/>
          </p:nvSpPr>
          <p:spPr>
            <a:xfrm>
              <a:off x="2123728" y="2612683"/>
              <a:ext cx="816317" cy="816317"/>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98" name="Up Arrow 35">
              <a:extLst>
                <a:ext uri="{FF2B5EF4-FFF2-40B4-BE49-F238E27FC236}">
                  <a16:creationId xmlns:a16="http://schemas.microsoft.com/office/drawing/2014/main" id="{D5AB22C1-C5DC-3D18-DB1B-1C906CE5D251}"/>
                </a:ext>
              </a:extLst>
            </p:cNvPr>
            <p:cNvSpPr/>
            <p:nvPr/>
          </p:nvSpPr>
          <p:spPr>
            <a:xfrm>
              <a:off x="2289570" y="1798208"/>
              <a:ext cx="484632" cy="816317"/>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99" name="Text Placeholder 12">
              <a:extLst>
                <a:ext uri="{FF2B5EF4-FFF2-40B4-BE49-F238E27FC236}">
                  <a16:creationId xmlns:a16="http://schemas.microsoft.com/office/drawing/2014/main" id="{18174559-BBFD-D4B1-16A8-384177F50DE0}"/>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350" noProof="0" dirty="0">
                  <a:cs typeface="Arial" pitchFamily="34" charset="0"/>
                </a:rPr>
                <a:t>C4</a:t>
              </a:r>
            </a:p>
          </p:txBody>
        </p:sp>
      </p:grpSp>
      <p:grpSp>
        <p:nvGrpSpPr>
          <p:cNvPr id="100" name="Group 36">
            <a:extLst>
              <a:ext uri="{FF2B5EF4-FFF2-40B4-BE49-F238E27FC236}">
                <a16:creationId xmlns:a16="http://schemas.microsoft.com/office/drawing/2014/main" id="{DF803962-7558-C7BE-549D-AE0B6E97D7D4}"/>
              </a:ext>
            </a:extLst>
          </p:cNvPr>
          <p:cNvGrpSpPr/>
          <p:nvPr/>
        </p:nvGrpSpPr>
        <p:grpSpPr>
          <a:xfrm rot="10800000">
            <a:off x="7130143" y="2386952"/>
            <a:ext cx="1128272" cy="1223094"/>
            <a:chOff x="2123728" y="1798208"/>
            <a:chExt cx="816317" cy="1630792"/>
          </a:xfrm>
        </p:grpSpPr>
        <p:sp>
          <p:nvSpPr>
            <p:cNvPr id="101" name="Frame 37">
              <a:extLst>
                <a:ext uri="{FF2B5EF4-FFF2-40B4-BE49-F238E27FC236}">
                  <a16:creationId xmlns:a16="http://schemas.microsoft.com/office/drawing/2014/main" id="{6D1BD189-FCC4-30F8-6913-F5A58EA687E4}"/>
                </a:ext>
              </a:extLst>
            </p:cNvPr>
            <p:cNvSpPr/>
            <p:nvPr/>
          </p:nvSpPr>
          <p:spPr>
            <a:xfrm>
              <a:off x="2123728" y="2612683"/>
              <a:ext cx="816317" cy="816317"/>
            </a:xfrm>
            <a:prstGeom prst="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102" name="Up Arrow 39">
              <a:extLst>
                <a:ext uri="{FF2B5EF4-FFF2-40B4-BE49-F238E27FC236}">
                  <a16:creationId xmlns:a16="http://schemas.microsoft.com/office/drawing/2014/main" id="{54752C0A-C389-EED2-55ED-3BFD97DE3307}"/>
                </a:ext>
              </a:extLst>
            </p:cNvPr>
            <p:cNvSpPr/>
            <p:nvPr/>
          </p:nvSpPr>
          <p:spPr>
            <a:xfrm>
              <a:off x="2289570" y="1798208"/>
              <a:ext cx="484632" cy="81631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103" name="Text Placeholder 12">
              <a:extLst>
                <a:ext uri="{FF2B5EF4-FFF2-40B4-BE49-F238E27FC236}">
                  <a16:creationId xmlns:a16="http://schemas.microsoft.com/office/drawing/2014/main" id="{5020111E-3D1B-947F-7555-F1913DBCBDA4}"/>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350" noProof="0" dirty="0">
                  <a:cs typeface="Arial" pitchFamily="34" charset="0"/>
                </a:rPr>
                <a:t>C5ISR</a:t>
              </a:r>
            </a:p>
          </p:txBody>
        </p:sp>
      </p:grpSp>
      <p:grpSp>
        <p:nvGrpSpPr>
          <p:cNvPr id="104" name="Group 40">
            <a:extLst>
              <a:ext uri="{FF2B5EF4-FFF2-40B4-BE49-F238E27FC236}">
                <a16:creationId xmlns:a16="http://schemas.microsoft.com/office/drawing/2014/main" id="{C6985D08-A7B4-E1C6-00DD-8A8319DD9D34}"/>
              </a:ext>
            </a:extLst>
          </p:cNvPr>
          <p:cNvGrpSpPr/>
          <p:nvPr/>
        </p:nvGrpSpPr>
        <p:grpSpPr>
          <a:xfrm>
            <a:off x="1310756" y="3714278"/>
            <a:ext cx="242658" cy="242658"/>
            <a:chOff x="1979712" y="4177631"/>
            <a:chExt cx="323544" cy="323544"/>
          </a:xfrm>
        </p:grpSpPr>
        <p:sp>
          <p:nvSpPr>
            <p:cNvPr id="105" name="Oval 41">
              <a:extLst>
                <a:ext uri="{FF2B5EF4-FFF2-40B4-BE49-F238E27FC236}">
                  <a16:creationId xmlns:a16="http://schemas.microsoft.com/office/drawing/2014/main" id="{9CEED663-14E7-544E-5B22-32AB93B33751}"/>
                </a:ext>
              </a:extLst>
            </p:cNvPr>
            <p:cNvSpPr/>
            <p:nvPr/>
          </p:nvSpPr>
          <p:spPr>
            <a:xfrm>
              <a:off x="1979712" y="4177631"/>
              <a:ext cx="323544" cy="323544"/>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106" name="Oval 42">
              <a:extLst>
                <a:ext uri="{FF2B5EF4-FFF2-40B4-BE49-F238E27FC236}">
                  <a16:creationId xmlns:a16="http://schemas.microsoft.com/office/drawing/2014/main" id="{F52AF8EE-B3D5-52C8-6E91-DC4381537714}"/>
                </a:ext>
              </a:extLst>
            </p:cNvPr>
            <p:cNvSpPr/>
            <p:nvPr/>
          </p:nvSpPr>
          <p:spPr>
            <a:xfrm>
              <a:off x="2051484" y="4249396"/>
              <a:ext cx="180000"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grpSp>
      <p:grpSp>
        <p:nvGrpSpPr>
          <p:cNvPr id="107" name="Group 43">
            <a:extLst>
              <a:ext uri="{FF2B5EF4-FFF2-40B4-BE49-F238E27FC236}">
                <a16:creationId xmlns:a16="http://schemas.microsoft.com/office/drawing/2014/main" id="{B3B7C61A-F38A-5296-77D4-87A993C38FA9}"/>
              </a:ext>
            </a:extLst>
          </p:cNvPr>
          <p:cNvGrpSpPr/>
          <p:nvPr/>
        </p:nvGrpSpPr>
        <p:grpSpPr>
          <a:xfrm>
            <a:off x="2879724" y="3714278"/>
            <a:ext cx="242658" cy="242658"/>
            <a:chOff x="1979712" y="4177631"/>
            <a:chExt cx="323544" cy="323544"/>
          </a:xfrm>
          <a:solidFill>
            <a:schemeClr val="bg1">
              <a:lumMod val="65000"/>
            </a:schemeClr>
          </a:solidFill>
        </p:grpSpPr>
        <p:sp>
          <p:nvSpPr>
            <p:cNvPr id="108" name="Oval 44">
              <a:extLst>
                <a:ext uri="{FF2B5EF4-FFF2-40B4-BE49-F238E27FC236}">
                  <a16:creationId xmlns:a16="http://schemas.microsoft.com/office/drawing/2014/main" id="{D045336A-096D-AA53-5EFE-EFEA4174CB94}"/>
                </a:ext>
              </a:extLst>
            </p:cNvPr>
            <p:cNvSpPr/>
            <p:nvPr/>
          </p:nvSpPr>
          <p:spPr>
            <a:xfrm>
              <a:off x="1979712" y="4177631"/>
              <a:ext cx="323544" cy="32354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109" name="Oval 45">
              <a:extLst>
                <a:ext uri="{FF2B5EF4-FFF2-40B4-BE49-F238E27FC236}">
                  <a16:creationId xmlns:a16="http://schemas.microsoft.com/office/drawing/2014/main" id="{F47CE37E-AC4E-5334-6685-36717915F0E5}"/>
                </a:ext>
              </a:extLst>
            </p:cNvPr>
            <p:cNvSpPr/>
            <p:nvPr/>
          </p:nvSpPr>
          <p:spPr>
            <a:xfrm>
              <a:off x="2051484" y="4249403"/>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grpSp>
      <p:grpSp>
        <p:nvGrpSpPr>
          <p:cNvPr id="110" name="Group 46">
            <a:extLst>
              <a:ext uri="{FF2B5EF4-FFF2-40B4-BE49-F238E27FC236}">
                <a16:creationId xmlns:a16="http://schemas.microsoft.com/office/drawing/2014/main" id="{5E0C7BC7-9B91-81C7-EC94-9B59D6CAE5D6}"/>
              </a:ext>
            </a:extLst>
          </p:cNvPr>
          <p:cNvGrpSpPr/>
          <p:nvPr/>
        </p:nvGrpSpPr>
        <p:grpSpPr>
          <a:xfrm>
            <a:off x="4448692" y="3707757"/>
            <a:ext cx="242658" cy="242658"/>
            <a:chOff x="1979712" y="4177631"/>
            <a:chExt cx="323544" cy="323544"/>
          </a:xfrm>
        </p:grpSpPr>
        <p:sp>
          <p:nvSpPr>
            <p:cNvPr id="111" name="Oval 47">
              <a:extLst>
                <a:ext uri="{FF2B5EF4-FFF2-40B4-BE49-F238E27FC236}">
                  <a16:creationId xmlns:a16="http://schemas.microsoft.com/office/drawing/2014/main" id="{DD22CB2D-BB20-7C49-69FC-5D7D23A31898}"/>
                </a:ext>
              </a:extLst>
            </p:cNvPr>
            <p:cNvSpPr/>
            <p:nvPr/>
          </p:nvSpPr>
          <p:spPr>
            <a:xfrm>
              <a:off x="1979712" y="4177631"/>
              <a:ext cx="323544" cy="32354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112" name="Oval 48">
              <a:extLst>
                <a:ext uri="{FF2B5EF4-FFF2-40B4-BE49-F238E27FC236}">
                  <a16:creationId xmlns:a16="http://schemas.microsoft.com/office/drawing/2014/main" id="{036A881F-E05F-380F-4BAE-CC3D06B332E4}"/>
                </a:ext>
              </a:extLst>
            </p:cNvPr>
            <p:cNvSpPr/>
            <p:nvPr/>
          </p:nvSpPr>
          <p:spPr>
            <a:xfrm>
              <a:off x="2051484" y="4249403"/>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grpSp>
      <p:grpSp>
        <p:nvGrpSpPr>
          <p:cNvPr id="113" name="Group 49">
            <a:extLst>
              <a:ext uri="{FF2B5EF4-FFF2-40B4-BE49-F238E27FC236}">
                <a16:creationId xmlns:a16="http://schemas.microsoft.com/office/drawing/2014/main" id="{8FC4CFE9-0F0B-F043-378C-72DC2F41A96B}"/>
              </a:ext>
            </a:extLst>
          </p:cNvPr>
          <p:cNvGrpSpPr/>
          <p:nvPr/>
        </p:nvGrpSpPr>
        <p:grpSpPr>
          <a:xfrm>
            <a:off x="6017660" y="3714278"/>
            <a:ext cx="242658" cy="242658"/>
            <a:chOff x="1979712" y="4177631"/>
            <a:chExt cx="323544" cy="323544"/>
          </a:xfrm>
          <a:solidFill>
            <a:schemeClr val="bg1">
              <a:lumMod val="65000"/>
            </a:schemeClr>
          </a:solidFill>
        </p:grpSpPr>
        <p:sp>
          <p:nvSpPr>
            <p:cNvPr id="114" name="Oval 50">
              <a:extLst>
                <a:ext uri="{FF2B5EF4-FFF2-40B4-BE49-F238E27FC236}">
                  <a16:creationId xmlns:a16="http://schemas.microsoft.com/office/drawing/2014/main" id="{FA4287ED-ECF1-9AE4-A7E4-3A7C2D565845}"/>
                </a:ext>
              </a:extLst>
            </p:cNvPr>
            <p:cNvSpPr/>
            <p:nvPr/>
          </p:nvSpPr>
          <p:spPr>
            <a:xfrm>
              <a:off x="1979712" y="4177631"/>
              <a:ext cx="323544" cy="32354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115" name="Oval 51">
              <a:extLst>
                <a:ext uri="{FF2B5EF4-FFF2-40B4-BE49-F238E27FC236}">
                  <a16:creationId xmlns:a16="http://schemas.microsoft.com/office/drawing/2014/main" id="{E0A92EBF-030D-64A2-3791-5D3A3518B385}"/>
                </a:ext>
              </a:extLst>
            </p:cNvPr>
            <p:cNvSpPr/>
            <p:nvPr/>
          </p:nvSpPr>
          <p:spPr>
            <a:xfrm>
              <a:off x="2051484" y="4249403"/>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grpSp>
      <p:grpSp>
        <p:nvGrpSpPr>
          <p:cNvPr id="116" name="Group 54">
            <a:extLst>
              <a:ext uri="{FF2B5EF4-FFF2-40B4-BE49-F238E27FC236}">
                <a16:creationId xmlns:a16="http://schemas.microsoft.com/office/drawing/2014/main" id="{C5C78E16-63C1-7228-2277-EEEC0D777D17}"/>
              </a:ext>
            </a:extLst>
          </p:cNvPr>
          <p:cNvGrpSpPr/>
          <p:nvPr/>
        </p:nvGrpSpPr>
        <p:grpSpPr>
          <a:xfrm>
            <a:off x="7519952" y="3626586"/>
            <a:ext cx="405000" cy="405000"/>
            <a:chOff x="8414365" y="3093398"/>
            <a:chExt cx="540000" cy="540000"/>
          </a:xfrm>
        </p:grpSpPr>
        <p:sp>
          <p:nvSpPr>
            <p:cNvPr id="117" name="Oval 55">
              <a:extLst>
                <a:ext uri="{FF2B5EF4-FFF2-40B4-BE49-F238E27FC236}">
                  <a16:creationId xmlns:a16="http://schemas.microsoft.com/office/drawing/2014/main" id="{CDBD0A1A-74A2-BBA1-DDDE-235F90DFE3EE}"/>
                </a:ext>
              </a:extLst>
            </p:cNvPr>
            <p:cNvSpPr/>
            <p:nvPr/>
          </p:nvSpPr>
          <p:spPr>
            <a:xfrm>
              <a:off x="8414365" y="3093398"/>
              <a:ext cx="540000" cy="54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118" name="Oval 56">
              <a:extLst>
                <a:ext uri="{FF2B5EF4-FFF2-40B4-BE49-F238E27FC236}">
                  <a16:creationId xmlns:a16="http://schemas.microsoft.com/office/drawing/2014/main" id="{71A6819F-1996-853B-83AF-AD7FCDA6339C}"/>
                </a:ext>
              </a:extLst>
            </p:cNvPr>
            <p:cNvSpPr/>
            <p:nvPr/>
          </p:nvSpPr>
          <p:spPr>
            <a:xfrm>
              <a:off x="8522593" y="3201626"/>
              <a:ext cx="323544" cy="323544"/>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sp>
          <p:nvSpPr>
            <p:cNvPr id="119" name="Oval 57">
              <a:extLst>
                <a:ext uri="{FF2B5EF4-FFF2-40B4-BE49-F238E27FC236}">
                  <a16:creationId xmlns:a16="http://schemas.microsoft.com/office/drawing/2014/main" id="{E8447080-8FB7-6550-93B9-57F52F2D6FEF}"/>
                </a:ext>
              </a:extLst>
            </p:cNvPr>
            <p:cNvSpPr/>
            <p:nvPr/>
          </p:nvSpPr>
          <p:spPr>
            <a:xfrm>
              <a:off x="8594365" y="327339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2025" noProof="0" dirty="0">
                <a:solidFill>
                  <a:schemeClr val="tx1">
                    <a:lumMod val="75000"/>
                    <a:lumOff val="25000"/>
                  </a:schemeClr>
                </a:solidFill>
              </a:endParaRPr>
            </a:p>
          </p:txBody>
        </p:sp>
      </p:grpSp>
      <p:sp>
        <p:nvSpPr>
          <p:cNvPr id="120" name="Rectangle : coins arrondis 119">
            <a:extLst>
              <a:ext uri="{FF2B5EF4-FFF2-40B4-BE49-F238E27FC236}">
                <a16:creationId xmlns:a16="http://schemas.microsoft.com/office/drawing/2014/main" id="{DD4C7FDF-E6DA-7307-2D65-83027EA7A0CB}"/>
              </a:ext>
            </a:extLst>
          </p:cNvPr>
          <p:cNvSpPr/>
          <p:nvPr/>
        </p:nvSpPr>
        <p:spPr>
          <a:xfrm>
            <a:off x="0" y="5891378"/>
            <a:ext cx="9144000" cy="34173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noProof="0" dirty="0"/>
              <a:t>Command-Control-Communication-Computer-Cyber -Intelligence-</a:t>
            </a:r>
            <a:r>
              <a:rPr lang="fr-FR" sz="1400" b="1" noProof="0" dirty="0" err="1"/>
              <a:t>SurveIllance</a:t>
            </a:r>
            <a:r>
              <a:rPr lang="fr-FR" sz="1400" b="1" noProof="0" dirty="0"/>
              <a:t>-Reconnaissance</a:t>
            </a:r>
          </a:p>
        </p:txBody>
      </p:sp>
    </p:spTree>
    <p:extLst>
      <p:ext uri="{BB962C8B-B14F-4D97-AF65-F5344CB8AC3E}">
        <p14:creationId xmlns:p14="http://schemas.microsoft.com/office/powerpoint/2010/main" val="285026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C967F-0F3E-03A1-7ECB-3EE6867CE54B}"/>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1070DF2-FD2D-E2A7-3958-87182738AE52}"/>
              </a:ext>
            </a:extLst>
          </p:cNvPr>
          <p:cNvSpPr/>
          <p:nvPr/>
        </p:nvSpPr>
        <p:spPr>
          <a:xfrm>
            <a:off x="1055077" y="1174521"/>
            <a:ext cx="7033846"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1.3 Théorie : le Network </a:t>
            </a:r>
            <a:r>
              <a:rPr lang="fr-FR" sz="2400" b="1" noProof="0" dirty="0" err="1"/>
              <a:t>Centric</a:t>
            </a:r>
            <a:r>
              <a:rPr lang="fr-FR" sz="2400" b="1" noProof="0" dirty="0"/>
              <a:t> </a:t>
            </a:r>
            <a:r>
              <a:rPr lang="fr-FR" sz="2400" b="1" noProof="0" dirty="0" err="1"/>
              <a:t>Warfare</a:t>
            </a:r>
            <a:r>
              <a:rPr lang="fr-FR" sz="2400" b="1" noProof="0" dirty="0"/>
              <a:t> (NCW)</a:t>
            </a:r>
          </a:p>
        </p:txBody>
      </p:sp>
      <p:pic>
        <p:nvPicPr>
          <p:cNvPr id="4" name="Image 3">
            <a:extLst>
              <a:ext uri="{FF2B5EF4-FFF2-40B4-BE49-F238E27FC236}">
                <a16:creationId xmlns:a16="http://schemas.microsoft.com/office/drawing/2014/main" id="{36DA57D0-8597-6D3F-401F-810EECD56C5C}"/>
              </a:ext>
            </a:extLst>
          </p:cNvPr>
          <p:cNvPicPr>
            <a:picLocks noChangeAspect="1"/>
          </p:cNvPicPr>
          <p:nvPr/>
        </p:nvPicPr>
        <p:blipFill>
          <a:blip r:embed="rId3"/>
          <a:stretch>
            <a:fillRect/>
          </a:stretch>
        </p:blipFill>
        <p:spPr>
          <a:xfrm>
            <a:off x="5388431" y="2079170"/>
            <a:ext cx="3635829" cy="4191000"/>
          </a:xfrm>
          <a:prstGeom prst="rect">
            <a:avLst/>
          </a:prstGeom>
        </p:spPr>
      </p:pic>
      <p:sp>
        <p:nvSpPr>
          <p:cNvPr id="6" name="ZoneTexte 5">
            <a:extLst>
              <a:ext uri="{FF2B5EF4-FFF2-40B4-BE49-F238E27FC236}">
                <a16:creationId xmlns:a16="http://schemas.microsoft.com/office/drawing/2014/main" id="{CBEDA5F9-EDE2-5D6D-3D8C-3ECA59C7A617}"/>
              </a:ext>
            </a:extLst>
          </p:cNvPr>
          <p:cNvSpPr txBox="1"/>
          <p:nvPr/>
        </p:nvSpPr>
        <p:spPr>
          <a:xfrm>
            <a:off x="506186" y="2262112"/>
            <a:ext cx="4381500" cy="1477328"/>
          </a:xfrm>
          <a:prstGeom prst="rect">
            <a:avLst/>
          </a:prstGeom>
          <a:noFill/>
        </p:spPr>
        <p:txBody>
          <a:bodyPr wrap="square">
            <a:spAutoFit/>
          </a:bodyPr>
          <a:lstStyle/>
          <a:p>
            <a:pPr algn="just">
              <a:buNone/>
            </a:pPr>
            <a:r>
              <a:rPr lang="fr-FR" noProof="0" dirty="0"/>
              <a:t>Le </a:t>
            </a:r>
            <a:r>
              <a:rPr lang="fr-FR" b="1" noProof="0" dirty="0"/>
              <a:t>Network-</a:t>
            </a:r>
            <a:r>
              <a:rPr lang="fr-FR" b="1" noProof="0" dirty="0" err="1"/>
              <a:t>Centric</a:t>
            </a:r>
            <a:r>
              <a:rPr lang="fr-FR" b="1" noProof="0" dirty="0"/>
              <a:t> </a:t>
            </a:r>
            <a:r>
              <a:rPr lang="fr-FR" b="1" noProof="0" dirty="0" err="1"/>
              <a:t>Warfare</a:t>
            </a:r>
            <a:r>
              <a:rPr lang="fr-FR" b="1" noProof="0" dirty="0"/>
              <a:t> (NCW)</a:t>
            </a:r>
            <a:r>
              <a:rPr lang="fr-FR" noProof="0" dirty="0"/>
              <a:t>, ou </a:t>
            </a:r>
            <a:r>
              <a:rPr lang="fr-FR" b="1" noProof="0" dirty="0"/>
              <a:t>Guerre en Réseau</a:t>
            </a:r>
            <a:r>
              <a:rPr lang="fr-FR" noProof="0" dirty="0"/>
              <a:t> est le concept stratégique fondamental qui a donné naissance à la Numérisation de l'Espace de Bataille (NEB) </a:t>
            </a:r>
          </a:p>
        </p:txBody>
      </p:sp>
      <p:sp>
        <p:nvSpPr>
          <p:cNvPr id="8" name="ZoneTexte 7">
            <a:extLst>
              <a:ext uri="{FF2B5EF4-FFF2-40B4-BE49-F238E27FC236}">
                <a16:creationId xmlns:a16="http://schemas.microsoft.com/office/drawing/2014/main" id="{566A8719-444F-5BE4-00C1-8CAC102196E8}"/>
              </a:ext>
            </a:extLst>
          </p:cNvPr>
          <p:cNvSpPr txBox="1"/>
          <p:nvPr/>
        </p:nvSpPr>
        <p:spPr>
          <a:xfrm>
            <a:off x="533403" y="4240568"/>
            <a:ext cx="4604656" cy="1200329"/>
          </a:xfrm>
          <a:prstGeom prst="rect">
            <a:avLst/>
          </a:prstGeom>
          <a:noFill/>
        </p:spPr>
        <p:txBody>
          <a:bodyPr wrap="square">
            <a:spAutoFit/>
          </a:bodyPr>
          <a:lstStyle/>
          <a:p>
            <a:pPr algn="just">
              <a:buNone/>
            </a:pPr>
            <a:r>
              <a:rPr lang="fr-FR" noProof="0" dirty="0"/>
              <a:t>Transformer la </a:t>
            </a:r>
            <a:r>
              <a:rPr lang="fr-FR" b="1" noProof="0" dirty="0"/>
              <a:t>supériorité de l'information</a:t>
            </a:r>
            <a:r>
              <a:rPr lang="fr-FR" noProof="0" dirty="0"/>
              <a:t> en </a:t>
            </a:r>
            <a:r>
              <a:rPr lang="fr-FR" b="1" noProof="0" dirty="0"/>
              <a:t>avantage de combat décisif</a:t>
            </a:r>
            <a:r>
              <a:rPr lang="fr-FR" noProof="0" dirty="0"/>
              <a:t> grâce à la mise en réseau de tous les acteurs et systèmes.</a:t>
            </a:r>
          </a:p>
        </p:txBody>
      </p:sp>
      <p:sp>
        <p:nvSpPr>
          <p:cNvPr id="10" name="ZoneTexte 9">
            <a:extLst>
              <a:ext uri="{FF2B5EF4-FFF2-40B4-BE49-F238E27FC236}">
                <a16:creationId xmlns:a16="http://schemas.microsoft.com/office/drawing/2014/main" id="{A4B93536-883D-37C7-0DB4-A940789B0D60}"/>
              </a:ext>
            </a:extLst>
          </p:cNvPr>
          <p:cNvSpPr txBox="1"/>
          <p:nvPr/>
        </p:nvSpPr>
        <p:spPr>
          <a:xfrm>
            <a:off x="506186" y="3805338"/>
            <a:ext cx="4604656" cy="369332"/>
          </a:xfrm>
          <a:prstGeom prst="rect">
            <a:avLst/>
          </a:prstGeom>
          <a:noFill/>
        </p:spPr>
        <p:txBody>
          <a:bodyPr wrap="square">
            <a:spAutoFit/>
          </a:bodyPr>
          <a:lstStyle/>
          <a:p>
            <a:pPr algn="ctr"/>
            <a:r>
              <a:rPr lang="fr-FR" noProof="0" dirty="0"/>
              <a:t>OBJECTIF</a:t>
            </a:r>
          </a:p>
        </p:txBody>
      </p:sp>
    </p:spTree>
    <p:extLst>
      <p:ext uri="{BB962C8B-B14F-4D97-AF65-F5344CB8AC3E}">
        <p14:creationId xmlns:p14="http://schemas.microsoft.com/office/powerpoint/2010/main" val="132203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856B7-C6AA-E4F5-762E-5E17E06390F7}"/>
            </a:ext>
          </a:extLst>
        </p:cNvPr>
        <p:cNvGrpSpPr/>
        <p:nvPr/>
      </p:nvGrpSpPr>
      <p:grpSpPr>
        <a:xfrm>
          <a:off x="0" y="0"/>
          <a:ext cx="0" cy="0"/>
          <a:chOff x="0" y="0"/>
          <a:chExt cx="0" cy="0"/>
        </a:xfrm>
      </p:grpSpPr>
      <p:pic>
        <p:nvPicPr>
          <p:cNvPr id="32" name="Image 31">
            <a:extLst>
              <a:ext uri="{FF2B5EF4-FFF2-40B4-BE49-F238E27FC236}">
                <a16:creationId xmlns:a16="http://schemas.microsoft.com/office/drawing/2014/main" id="{E828A95E-8C19-8A64-7917-DE69152DCA78}"/>
              </a:ext>
            </a:extLst>
          </p:cNvPr>
          <p:cNvPicPr>
            <a:picLocks noChangeAspect="1"/>
          </p:cNvPicPr>
          <p:nvPr/>
        </p:nvPicPr>
        <p:blipFill>
          <a:blip r:embed="rId3"/>
          <a:stretch>
            <a:fillRect/>
          </a:stretch>
        </p:blipFill>
        <p:spPr>
          <a:xfrm>
            <a:off x="5023821" y="2054711"/>
            <a:ext cx="4120179" cy="3732903"/>
          </a:xfrm>
          <a:prstGeom prst="rect">
            <a:avLst/>
          </a:prstGeom>
        </p:spPr>
      </p:pic>
      <p:sp>
        <p:nvSpPr>
          <p:cNvPr id="33" name="Rectangle : coins arrondis 32">
            <a:extLst>
              <a:ext uri="{FF2B5EF4-FFF2-40B4-BE49-F238E27FC236}">
                <a16:creationId xmlns:a16="http://schemas.microsoft.com/office/drawing/2014/main" id="{CB1488BA-6427-47A9-22F9-E350259C548A}"/>
              </a:ext>
            </a:extLst>
          </p:cNvPr>
          <p:cNvSpPr/>
          <p:nvPr/>
        </p:nvSpPr>
        <p:spPr>
          <a:xfrm>
            <a:off x="1055077" y="1174521"/>
            <a:ext cx="7033846" cy="67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noProof="0" dirty="0"/>
              <a:t>1.3 Théorie : le Network </a:t>
            </a:r>
            <a:r>
              <a:rPr lang="fr-FR" sz="2400" b="1" noProof="0" dirty="0" err="1"/>
              <a:t>Centric</a:t>
            </a:r>
            <a:r>
              <a:rPr lang="fr-FR" sz="2400" b="1" noProof="0" dirty="0"/>
              <a:t> </a:t>
            </a:r>
            <a:r>
              <a:rPr lang="fr-FR" sz="2400" b="1" noProof="0" dirty="0" err="1"/>
              <a:t>Warfare</a:t>
            </a:r>
            <a:r>
              <a:rPr lang="fr-FR" sz="2400" b="1" noProof="0" dirty="0"/>
              <a:t> (NCW)</a:t>
            </a:r>
          </a:p>
        </p:txBody>
      </p:sp>
      <p:sp>
        <p:nvSpPr>
          <p:cNvPr id="35" name="ZoneTexte 34">
            <a:extLst>
              <a:ext uri="{FF2B5EF4-FFF2-40B4-BE49-F238E27FC236}">
                <a16:creationId xmlns:a16="http://schemas.microsoft.com/office/drawing/2014/main" id="{4645A21D-2969-EE98-01DE-8B28A8F81AE7}"/>
              </a:ext>
            </a:extLst>
          </p:cNvPr>
          <p:cNvSpPr txBox="1"/>
          <p:nvPr/>
        </p:nvSpPr>
        <p:spPr>
          <a:xfrm>
            <a:off x="419549" y="2153834"/>
            <a:ext cx="4604272" cy="3139321"/>
          </a:xfrm>
          <a:prstGeom prst="rect">
            <a:avLst/>
          </a:prstGeom>
          <a:noFill/>
        </p:spPr>
        <p:txBody>
          <a:bodyPr wrap="square">
            <a:spAutoFit/>
          </a:bodyPr>
          <a:lstStyle/>
          <a:p>
            <a:pPr>
              <a:buNone/>
            </a:pPr>
            <a:r>
              <a:rPr lang="fr-FR" dirty="0"/>
              <a:t>Le NCW est une approche qui exploite le pouvoir de l'information en connectant :</a:t>
            </a:r>
          </a:p>
          <a:p>
            <a:pPr>
              <a:buNone/>
            </a:pPr>
            <a:endParaRPr lang="fr-FR" dirty="0"/>
          </a:p>
          <a:p>
            <a:pPr>
              <a:buFont typeface="+mj-lt"/>
              <a:buAutoNum type="arabicPeriod"/>
            </a:pPr>
            <a:r>
              <a:rPr lang="fr-FR" b="1" dirty="0"/>
              <a:t>Les Capteurs (</a:t>
            </a:r>
            <a:r>
              <a:rPr lang="fr-FR" b="1" dirty="0" err="1"/>
              <a:t>Sensors</a:t>
            </a:r>
            <a:r>
              <a:rPr lang="fr-FR" b="1" dirty="0"/>
              <a:t>) :</a:t>
            </a:r>
            <a:r>
              <a:rPr lang="fr-FR" dirty="0"/>
              <a:t> Systèmes de Renseignement (ISR).</a:t>
            </a:r>
          </a:p>
          <a:p>
            <a:endParaRPr lang="fr-FR" dirty="0"/>
          </a:p>
          <a:p>
            <a:r>
              <a:rPr lang="fr-FR" b="1" dirty="0"/>
              <a:t>2. Les Décideurs (Commanders) :</a:t>
            </a:r>
            <a:r>
              <a:rPr lang="fr-FR" dirty="0"/>
              <a:t> Postes de Commandement (C2).</a:t>
            </a:r>
          </a:p>
          <a:p>
            <a:endParaRPr lang="fr-FR" dirty="0"/>
          </a:p>
          <a:p>
            <a:r>
              <a:rPr lang="fr-FR" b="1" dirty="0"/>
              <a:t>3. Les Effecteurs (</a:t>
            </a:r>
            <a:r>
              <a:rPr lang="fr-FR" b="1" dirty="0" err="1"/>
              <a:t>Shooters</a:t>
            </a:r>
            <a:r>
              <a:rPr lang="fr-FR" b="1" dirty="0"/>
              <a:t>) :</a:t>
            </a:r>
            <a:r>
              <a:rPr lang="fr-FR" dirty="0"/>
              <a:t> Systèmes d'armes.</a:t>
            </a:r>
          </a:p>
        </p:txBody>
      </p:sp>
      <p:sp>
        <p:nvSpPr>
          <p:cNvPr id="36" name="Rectangle : coins arrondis 35">
            <a:extLst>
              <a:ext uri="{FF2B5EF4-FFF2-40B4-BE49-F238E27FC236}">
                <a16:creationId xmlns:a16="http://schemas.microsoft.com/office/drawing/2014/main" id="{02466FF6-77BF-87FA-98A7-01C4689801E8}"/>
              </a:ext>
            </a:extLst>
          </p:cNvPr>
          <p:cNvSpPr/>
          <p:nvPr/>
        </p:nvSpPr>
        <p:spPr>
          <a:xfrm>
            <a:off x="421204" y="5813540"/>
            <a:ext cx="7143078" cy="863056"/>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Créer une force en réseau où l'information est immédiatement et simultanément partagée par tous les combattants.</a:t>
            </a:r>
          </a:p>
        </p:txBody>
      </p:sp>
    </p:spTree>
    <p:extLst>
      <p:ext uri="{BB962C8B-B14F-4D97-AF65-F5344CB8AC3E}">
        <p14:creationId xmlns:p14="http://schemas.microsoft.com/office/powerpoint/2010/main" val="350961411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16903</TotalTime>
  <Words>5972</Words>
  <Application>Microsoft Office PowerPoint</Application>
  <PresentationFormat>Affichage à l'écran (4:3)</PresentationFormat>
  <Paragraphs>535</Paragraphs>
  <Slides>40</Slides>
  <Notes>19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40</vt:i4>
      </vt:variant>
    </vt:vector>
  </HeadingPairs>
  <TitlesOfParts>
    <vt:vector size="51" baseType="lpstr">
      <vt:lpstr>Aptos</vt:lpstr>
      <vt:lpstr>Arial</vt:lpstr>
      <vt:lpstr>Arial Black</vt:lpstr>
      <vt:lpstr>Calibri</vt:lpstr>
      <vt:lpstr>Gill Sans</vt:lpstr>
      <vt:lpstr>Google Sans Text</vt:lpstr>
      <vt:lpstr>Montserrat Semi Bold</vt:lpstr>
      <vt:lpstr>Questrial</vt:lpstr>
      <vt:lpstr>Wingdings</vt:lpstr>
      <vt:lpstr>思源黑体</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Zang Effague</dc:creator>
  <cp:lastModifiedBy>Zang Effague</cp:lastModifiedBy>
  <cp:revision>40</cp:revision>
  <dcterms:created xsi:type="dcterms:W3CDTF">2025-11-11T19:33:12Z</dcterms:created>
  <dcterms:modified xsi:type="dcterms:W3CDTF">2025-11-23T13:34:04Z</dcterms:modified>
</cp:coreProperties>
</file>