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80" r:id="rId3"/>
    <p:sldId id="257" r:id="rId4"/>
    <p:sldId id="258" r:id="rId5"/>
    <p:sldId id="295" r:id="rId6"/>
    <p:sldId id="260" r:id="rId7"/>
    <p:sldId id="261" r:id="rId8"/>
    <p:sldId id="281" r:id="rId9"/>
    <p:sldId id="308" r:id="rId10"/>
    <p:sldId id="315" r:id="rId11"/>
    <p:sldId id="321" r:id="rId12"/>
    <p:sldId id="259" r:id="rId13"/>
    <p:sldId id="282" r:id="rId14"/>
    <p:sldId id="283" r:id="rId15"/>
    <p:sldId id="262" r:id="rId16"/>
    <p:sldId id="296" r:id="rId17"/>
    <p:sldId id="322" r:id="rId18"/>
    <p:sldId id="284" r:id="rId19"/>
    <p:sldId id="285" r:id="rId20"/>
    <p:sldId id="323" r:id="rId21"/>
    <p:sldId id="286" r:id="rId22"/>
    <p:sldId id="287" r:id="rId23"/>
    <p:sldId id="263" r:id="rId24"/>
    <p:sldId id="289" r:id="rId25"/>
    <p:sldId id="316" r:id="rId26"/>
    <p:sldId id="307" r:id="rId27"/>
    <p:sldId id="290" r:id="rId28"/>
    <p:sldId id="317" r:id="rId29"/>
    <p:sldId id="302" r:id="rId30"/>
    <p:sldId id="291" r:id="rId31"/>
    <p:sldId id="318" r:id="rId32"/>
    <p:sldId id="303" r:id="rId33"/>
    <p:sldId id="292" r:id="rId34"/>
    <p:sldId id="319" r:id="rId35"/>
    <p:sldId id="304" r:id="rId36"/>
    <p:sldId id="293" r:id="rId37"/>
    <p:sldId id="320" r:id="rId38"/>
    <p:sldId id="305" r:id="rId39"/>
    <p:sldId id="294" r:id="rId40"/>
    <p:sldId id="309" r:id="rId41"/>
    <p:sldId id="267" r:id="rId42"/>
    <p:sldId id="306" r:id="rId43"/>
    <p:sldId id="300" r:id="rId44"/>
    <p:sldId id="301" r:id="rId45"/>
    <p:sldId id="264" r:id="rId46"/>
    <p:sldId id="313" r:id="rId47"/>
    <p:sldId id="314" r:id="rId48"/>
    <p:sldId id="278" r:id="rId49"/>
    <p:sldId id="279"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49" d="100"/>
          <a:sy n="49" d="100"/>
        </p:scale>
        <p:origin x="7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11761-D50F-4A34-A04B-C49A58658CFB}" type="datetimeFigureOut">
              <a:rPr lang="fr-FR" smtClean="0"/>
              <a:t>18/11/2025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C28AE-355D-42EB-BAC4-D323E2557611}" type="slidenum">
              <a:rPr lang="fr-FR" smtClean="0"/>
              <a:t>‹#›</a:t>
            </a:fld>
            <a:endParaRPr lang="fr-FR"/>
          </a:p>
        </p:txBody>
      </p:sp>
    </p:spTree>
    <p:extLst>
      <p:ext uri="{BB962C8B-B14F-4D97-AF65-F5344CB8AC3E}">
        <p14:creationId xmlns:p14="http://schemas.microsoft.com/office/powerpoint/2010/main" val="241725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1</a:t>
            </a:fld>
            <a:endParaRPr lang="fr-FR"/>
          </a:p>
        </p:txBody>
      </p:sp>
    </p:spTree>
    <p:extLst>
      <p:ext uri="{BB962C8B-B14F-4D97-AF65-F5344CB8AC3E}">
        <p14:creationId xmlns:p14="http://schemas.microsoft.com/office/powerpoint/2010/main" val="224926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19</a:t>
            </a:fld>
            <a:endParaRPr lang="fr-FR"/>
          </a:p>
        </p:txBody>
      </p:sp>
    </p:spTree>
    <p:extLst>
      <p:ext uri="{BB962C8B-B14F-4D97-AF65-F5344CB8AC3E}">
        <p14:creationId xmlns:p14="http://schemas.microsoft.com/office/powerpoint/2010/main" val="409495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20</a:t>
            </a:fld>
            <a:endParaRPr lang="fr-FR"/>
          </a:p>
        </p:txBody>
      </p:sp>
    </p:spTree>
    <p:extLst>
      <p:ext uri="{BB962C8B-B14F-4D97-AF65-F5344CB8AC3E}">
        <p14:creationId xmlns:p14="http://schemas.microsoft.com/office/powerpoint/2010/main" val="1258350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24</a:t>
            </a:fld>
            <a:endParaRPr lang="fr-FR"/>
          </a:p>
        </p:txBody>
      </p:sp>
    </p:spTree>
    <p:extLst>
      <p:ext uri="{BB962C8B-B14F-4D97-AF65-F5344CB8AC3E}">
        <p14:creationId xmlns:p14="http://schemas.microsoft.com/office/powerpoint/2010/main" val="177655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25</a:t>
            </a:fld>
            <a:endParaRPr lang="fr-FR"/>
          </a:p>
        </p:txBody>
      </p:sp>
    </p:spTree>
    <p:extLst>
      <p:ext uri="{BB962C8B-B14F-4D97-AF65-F5344CB8AC3E}">
        <p14:creationId xmlns:p14="http://schemas.microsoft.com/office/powerpoint/2010/main" val="162236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26</a:t>
            </a:fld>
            <a:endParaRPr lang="fr-FR"/>
          </a:p>
        </p:txBody>
      </p:sp>
    </p:spTree>
    <p:extLst>
      <p:ext uri="{BB962C8B-B14F-4D97-AF65-F5344CB8AC3E}">
        <p14:creationId xmlns:p14="http://schemas.microsoft.com/office/powerpoint/2010/main" val="406967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33</a:t>
            </a:fld>
            <a:endParaRPr lang="fr-FR"/>
          </a:p>
        </p:txBody>
      </p:sp>
    </p:spTree>
    <p:extLst>
      <p:ext uri="{BB962C8B-B14F-4D97-AF65-F5344CB8AC3E}">
        <p14:creationId xmlns:p14="http://schemas.microsoft.com/office/powerpoint/2010/main" val="128092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34</a:t>
            </a:fld>
            <a:endParaRPr lang="fr-FR"/>
          </a:p>
        </p:txBody>
      </p:sp>
    </p:spTree>
    <p:extLst>
      <p:ext uri="{BB962C8B-B14F-4D97-AF65-F5344CB8AC3E}">
        <p14:creationId xmlns:p14="http://schemas.microsoft.com/office/powerpoint/2010/main" val="333325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35</a:t>
            </a:fld>
            <a:endParaRPr lang="fr-FR"/>
          </a:p>
        </p:txBody>
      </p:sp>
    </p:spTree>
    <p:extLst>
      <p:ext uri="{BB962C8B-B14F-4D97-AF65-F5344CB8AC3E}">
        <p14:creationId xmlns:p14="http://schemas.microsoft.com/office/powerpoint/2010/main" val="275630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36</a:t>
            </a:fld>
            <a:endParaRPr lang="fr-FR"/>
          </a:p>
        </p:txBody>
      </p:sp>
    </p:spTree>
    <p:extLst>
      <p:ext uri="{BB962C8B-B14F-4D97-AF65-F5344CB8AC3E}">
        <p14:creationId xmlns:p14="http://schemas.microsoft.com/office/powerpoint/2010/main" val="40322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37</a:t>
            </a:fld>
            <a:endParaRPr lang="fr-FR"/>
          </a:p>
        </p:txBody>
      </p:sp>
    </p:spTree>
    <p:extLst>
      <p:ext uri="{BB962C8B-B14F-4D97-AF65-F5344CB8AC3E}">
        <p14:creationId xmlns:p14="http://schemas.microsoft.com/office/powerpoint/2010/main" val="186630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4</a:t>
            </a:fld>
            <a:endParaRPr lang="fr-FR"/>
          </a:p>
        </p:txBody>
      </p:sp>
    </p:spTree>
    <p:extLst>
      <p:ext uri="{BB962C8B-B14F-4D97-AF65-F5344CB8AC3E}">
        <p14:creationId xmlns:p14="http://schemas.microsoft.com/office/powerpoint/2010/main" val="350715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38</a:t>
            </a:fld>
            <a:endParaRPr lang="fr-FR"/>
          </a:p>
        </p:txBody>
      </p:sp>
    </p:spTree>
    <p:extLst>
      <p:ext uri="{BB962C8B-B14F-4D97-AF65-F5344CB8AC3E}">
        <p14:creationId xmlns:p14="http://schemas.microsoft.com/office/powerpoint/2010/main" val="949537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45</a:t>
            </a:fld>
            <a:endParaRPr lang="fr-FR"/>
          </a:p>
        </p:txBody>
      </p:sp>
    </p:spTree>
    <p:extLst>
      <p:ext uri="{BB962C8B-B14F-4D97-AF65-F5344CB8AC3E}">
        <p14:creationId xmlns:p14="http://schemas.microsoft.com/office/powerpoint/2010/main" val="1252333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46</a:t>
            </a:fld>
            <a:endParaRPr lang="fr-FR"/>
          </a:p>
        </p:txBody>
      </p:sp>
    </p:spTree>
    <p:extLst>
      <p:ext uri="{BB962C8B-B14F-4D97-AF65-F5344CB8AC3E}">
        <p14:creationId xmlns:p14="http://schemas.microsoft.com/office/powerpoint/2010/main" val="2336138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47</a:t>
            </a:fld>
            <a:endParaRPr lang="fr-FR"/>
          </a:p>
        </p:txBody>
      </p:sp>
    </p:spTree>
    <p:extLst>
      <p:ext uri="{BB962C8B-B14F-4D97-AF65-F5344CB8AC3E}">
        <p14:creationId xmlns:p14="http://schemas.microsoft.com/office/powerpoint/2010/main" val="146200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6</a:t>
            </a:fld>
            <a:endParaRPr lang="fr-FR"/>
          </a:p>
        </p:txBody>
      </p:sp>
    </p:spTree>
    <p:extLst>
      <p:ext uri="{BB962C8B-B14F-4D97-AF65-F5344CB8AC3E}">
        <p14:creationId xmlns:p14="http://schemas.microsoft.com/office/powerpoint/2010/main" val="111098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8</a:t>
            </a:fld>
            <a:endParaRPr lang="fr-FR"/>
          </a:p>
        </p:txBody>
      </p:sp>
    </p:spTree>
    <p:extLst>
      <p:ext uri="{BB962C8B-B14F-4D97-AF65-F5344CB8AC3E}">
        <p14:creationId xmlns:p14="http://schemas.microsoft.com/office/powerpoint/2010/main" val="341041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9</a:t>
            </a:fld>
            <a:endParaRPr lang="fr-FR"/>
          </a:p>
        </p:txBody>
      </p:sp>
    </p:spTree>
    <p:extLst>
      <p:ext uri="{BB962C8B-B14F-4D97-AF65-F5344CB8AC3E}">
        <p14:creationId xmlns:p14="http://schemas.microsoft.com/office/powerpoint/2010/main" val="55212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10</a:t>
            </a:fld>
            <a:endParaRPr lang="fr-FR"/>
          </a:p>
        </p:txBody>
      </p:sp>
    </p:spTree>
    <p:extLst>
      <p:ext uri="{BB962C8B-B14F-4D97-AF65-F5344CB8AC3E}">
        <p14:creationId xmlns:p14="http://schemas.microsoft.com/office/powerpoint/2010/main" val="9263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11</a:t>
            </a:fld>
            <a:endParaRPr lang="fr-FR"/>
          </a:p>
        </p:txBody>
      </p:sp>
    </p:spTree>
    <p:extLst>
      <p:ext uri="{BB962C8B-B14F-4D97-AF65-F5344CB8AC3E}">
        <p14:creationId xmlns:p14="http://schemas.microsoft.com/office/powerpoint/2010/main" val="48308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12</a:t>
            </a:fld>
            <a:endParaRPr lang="fr-FR"/>
          </a:p>
        </p:txBody>
      </p:sp>
    </p:spTree>
    <p:extLst>
      <p:ext uri="{BB962C8B-B14F-4D97-AF65-F5344CB8AC3E}">
        <p14:creationId xmlns:p14="http://schemas.microsoft.com/office/powerpoint/2010/main" val="387988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35C28AE-355D-42EB-BAC4-D323E2557611}" type="slidenum">
              <a:rPr lang="fr-FR" smtClean="0"/>
              <a:t>14</a:t>
            </a:fld>
            <a:endParaRPr lang="fr-FR"/>
          </a:p>
        </p:txBody>
      </p:sp>
    </p:spTree>
    <p:extLst>
      <p:ext uri="{BB962C8B-B14F-4D97-AF65-F5344CB8AC3E}">
        <p14:creationId xmlns:p14="http://schemas.microsoft.com/office/powerpoint/2010/main" val="405501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3DAD-36D1-4331-8C67-782D786239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EBA4AB0A-D7D3-46AB-AEDD-0FA68BD90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AD2AF4D0-6C33-4209-A212-20BE1245320F}"/>
              </a:ext>
            </a:extLst>
          </p:cNvPr>
          <p:cNvSpPr>
            <a:spLocks noGrp="1"/>
          </p:cNvSpPr>
          <p:nvPr>
            <p:ph type="dt" sz="half" idx="10"/>
          </p:nvPr>
        </p:nvSpPr>
        <p:spPr/>
        <p:txBody>
          <a:bodyPr/>
          <a:lstStyle/>
          <a:p>
            <a:fld id="{820A771E-6C42-4F5C-8E3D-4B46BF608963}" type="datetime1">
              <a:rPr lang="fr-FR" smtClean="0"/>
              <a:t>18/11/2025</a:t>
            </a:fld>
            <a:endParaRPr lang="fr-FR"/>
          </a:p>
        </p:txBody>
      </p:sp>
      <p:sp>
        <p:nvSpPr>
          <p:cNvPr id="5" name="Footer Placeholder 4">
            <a:extLst>
              <a:ext uri="{FF2B5EF4-FFF2-40B4-BE49-F238E27FC236}">
                <a16:creationId xmlns:a16="http://schemas.microsoft.com/office/drawing/2014/main" id="{71BD8F5B-961F-4DCA-99A2-40BD6CADF1E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8C5ACFF-FFE8-4E8A-9252-3B5D7B285DD8}"/>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55958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3435-C55A-4287-92C1-92FF2C916695}"/>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5ABDD6B4-9FC1-4BD5-8E95-A45B4E693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E5DC9E0-47FE-471E-A5B8-64E2C21ADCB4}"/>
              </a:ext>
            </a:extLst>
          </p:cNvPr>
          <p:cNvSpPr>
            <a:spLocks noGrp="1"/>
          </p:cNvSpPr>
          <p:nvPr>
            <p:ph type="dt" sz="half" idx="10"/>
          </p:nvPr>
        </p:nvSpPr>
        <p:spPr/>
        <p:txBody>
          <a:bodyPr/>
          <a:lstStyle/>
          <a:p>
            <a:fld id="{96B57512-1615-4058-A05B-776308D69200}" type="datetime1">
              <a:rPr lang="fr-FR" smtClean="0"/>
              <a:t>18/11/2025</a:t>
            </a:fld>
            <a:endParaRPr lang="fr-FR"/>
          </a:p>
        </p:txBody>
      </p:sp>
      <p:sp>
        <p:nvSpPr>
          <p:cNvPr id="5" name="Footer Placeholder 4">
            <a:extLst>
              <a:ext uri="{FF2B5EF4-FFF2-40B4-BE49-F238E27FC236}">
                <a16:creationId xmlns:a16="http://schemas.microsoft.com/office/drawing/2014/main" id="{A49B1105-B43C-46C8-9DCC-2577D0F22F2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3010193-DDA4-45B1-AC3C-88B76DDBADB7}"/>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133682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C3E1F-3B26-4A75-9FEA-242804CE11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E7F885F-2C21-48D7-BD03-B0FA0A24D5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0E30F17-FE4A-45D6-A8C4-A45CDF25F119}"/>
              </a:ext>
            </a:extLst>
          </p:cNvPr>
          <p:cNvSpPr>
            <a:spLocks noGrp="1"/>
          </p:cNvSpPr>
          <p:nvPr>
            <p:ph type="dt" sz="half" idx="10"/>
          </p:nvPr>
        </p:nvSpPr>
        <p:spPr/>
        <p:txBody>
          <a:bodyPr/>
          <a:lstStyle/>
          <a:p>
            <a:fld id="{B8460E4B-5FDE-4561-A183-D5E6113E6694}" type="datetime1">
              <a:rPr lang="fr-FR" smtClean="0"/>
              <a:t>18/11/2025</a:t>
            </a:fld>
            <a:endParaRPr lang="fr-FR"/>
          </a:p>
        </p:txBody>
      </p:sp>
      <p:sp>
        <p:nvSpPr>
          <p:cNvPr id="5" name="Footer Placeholder 4">
            <a:extLst>
              <a:ext uri="{FF2B5EF4-FFF2-40B4-BE49-F238E27FC236}">
                <a16:creationId xmlns:a16="http://schemas.microsoft.com/office/drawing/2014/main" id="{6C5CEFA1-C9F1-4343-A8FE-B9E7D18A951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23D6729-AC42-4DE9-BE51-FD2B57099D15}"/>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263772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559D-45BD-4802-8608-3183C4B8ABA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0CF6948C-5509-41DD-9EC5-0A4CA4FB6D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E78586F-5D0F-415F-BB38-45C120CDA611}"/>
              </a:ext>
            </a:extLst>
          </p:cNvPr>
          <p:cNvSpPr>
            <a:spLocks noGrp="1"/>
          </p:cNvSpPr>
          <p:nvPr>
            <p:ph type="dt" sz="half" idx="10"/>
          </p:nvPr>
        </p:nvSpPr>
        <p:spPr/>
        <p:txBody>
          <a:bodyPr/>
          <a:lstStyle/>
          <a:p>
            <a:fld id="{F1E94CC1-43B9-4A38-BE8B-78F150E48987}" type="datetime1">
              <a:rPr lang="fr-FR" smtClean="0"/>
              <a:t>18/11/2025</a:t>
            </a:fld>
            <a:endParaRPr lang="fr-FR"/>
          </a:p>
        </p:txBody>
      </p:sp>
      <p:sp>
        <p:nvSpPr>
          <p:cNvPr id="5" name="Footer Placeholder 4">
            <a:extLst>
              <a:ext uri="{FF2B5EF4-FFF2-40B4-BE49-F238E27FC236}">
                <a16:creationId xmlns:a16="http://schemas.microsoft.com/office/drawing/2014/main" id="{A55F41FA-D5D1-45A0-A6E3-8775C770459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CE3D8D3-13AD-48F4-9851-33D2A981C178}"/>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21915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CD27-A825-422B-B2E7-19D8FDD33A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F53A1F5C-9EFE-4A38-86AE-21C44AD47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3269A-05B9-4580-9676-D126B9719E07}"/>
              </a:ext>
            </a:extLst>
          </p:cNvPr>
          <p:cNvSpPr>
            <a:spLocks noGrp="1"/>
          </p:cNvSpPr>
          <p:nvPr>
            <p:ph type="dt" sz="half" idx="10"/>
          </p:nvPr>
        </p:nvSpPr>
        <p:spPr/>
        <p:txBody>
          <a:bodyPr/>
          <a:lstStyle/>
          <a:p>
            <a:fld id="{E57AD8F5-A57F-4017-BCED-A1117BAB190C}" type="datetime1">
              <a:rPr lang="fr-FR" smtClean="0"/>
              <a:t>18/11/2025</a:t>
            </a:fld>
            <a:endParaRPr lang="fr-FR"/>
          </a:p>
        </p:txBody>
      </p:sp>
      <p:sp>
        <p:nvSpPr>
          <p:cNvPr id="5" name="Footer Placeholder 4">
            <a:extLst>
              <a:ext uri="{FF2B5EF4-FFF2-40B4-BE49-F238E27FC236}">
                <a16:creationId xmlns:a16="http://schemas.microsoft.com/office/drawing/2014/main" id="{86920942-8886-432F-8E50-A11D4425A19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54BB223-47CD-438B-A1FE-3B3AC88E76C4}"/>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91260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66BC-74D4-4833-BDC4-89BC6D05FC5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BD353E5-213B-4E8F-82C1-F655A9480E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4E57505-27EC-4673-82E9-939186F98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4309BC8-85C0-4220-B99C-62F5D66C87DC}"/>
              </a:ext>
            </a:extLst>
          </p:cNvPr>
          <p:cNvSpPr>
            <a:spLocks noGrp="1"/>
          </p:cNvSpPr>
          <p:nvPr>
            <p:ph type="dt" sz="half" idx="10"/>
          </p:nvPr>
        </p:nvSpPr>
        <p:spPr/>
        <p:txBody>
          <a:bodyPr/>
          <a:lstStyle/>
          <a:p>
            <a:fld id="{35DCBE2E-3782-47B0-B430-FDCFF01EF348}" type="datetime1">
              <a:rPr lang="fr-FR" smtClean="0"/>
              <a:t>18/11/2025</a:t>
            </a:fld>
            <a:endParaRPr lang="fr-FR"/>
          </a:p>
        </p:txBody>
      </p:sp>
      <p:sp>
        <p:nvSpPr>
          <p:cNvPr id="6" name="Footer Placeholder 5">
            <a:extLst>
              <a:ext uri="{FF2B5EF4-FFF2-40B4-BE49-F238E27FC236}">
                <a16:creationId xmlns:a16="http://schemas.microsoft.com/office/drawing/2014/main" id="{09AE7E1B-AAD5-47FA-AFF9-97BA3EF61FA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A99CDAC-7A82-47FA-B8D7-27E51F1DD26B}"/>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296824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62BE-C7EC-478C-BFD4-AE7B17CCE8E2}"/>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BBB813D-3412-45A9-A92B-E74ECEF6B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BE96F5-0368-41D1-982A-E0E784E37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5D2BA813-9DCF-4715-A359-AB5592377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95470-3CAB-49E5-93C1-D2F975AD51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199E10F4-EF1B-45A0-8114-7DC4513B857F}"/>
              </a:ext>
            </a:extLst>
          </p:cNvPr>
          <p:cNvSpPr>
            <a:spLocks noGrp="1"/>
          </p:cNvSpPr>
          <p:nvPr>
            <p:ph type="dt" sz="half" idx="10"/>
          </p:nvPr>
        </p:nvSpPr>
        <p:spPr/>
        <p:txBody>
          <a:bodyPr/>
          <a:lstStyle/>
          <a:p>
            <a:fld id="{0B1EAEBC-76AB-4C1A-916C-0F1C5AA87B1E}" type="datetime1">
              <a:rPr lang="fr-FR" smtClean="0"/>
              <a:t>18/11/2025</a:t>
            </a:fld>
            <a:endParaRPr lang="fr-FR"/>
          </a:p>
        </p:txBody>
      </p:sp>
      <p:sp>
        <p:nvSpPr>
          <p:cNvPr id="8" name="Footer Placeholder 7">
            <a:extLst>
              <a:ext uri="{FF2B5EF4-FFF2-40B4-BE49-F238E27FC236}">
                <a16:creationId xmlns:a16="http://schemas.microsoft.com/office/drawing/2014/main" id="{91F614EB-DAA6-46E3-9217-9D24B4DCEA4F}"/>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419E0BDE-704F-4BC2-A621-A3A68F06C43B}"/>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6626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C423-A5EA-4AFA-A22D-E41F39604185}"/>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063CF4D6-529A-431E-BDF3-732DD5460162}"/>
              </a:ext>
            </a:extLst>
          </p:cNvPr>
          <p:cNvSpPr>
            <a:spLocks noGrp="1"/>
          </p:cNvSpPr>
          <p:nvPr>
            <p:ph type="dt" sz="half" idx="10"/>
          </p:nvPr>
        </p:nvSpPr>
        <p:spPr/>
        <p:txBody>
          <a:bodyPr/>
          <a:lstStyle/>
          <a:p>
            <a:fld id="{9E7712FF-ABB4-43E3-A7CC-AB3F8E73F380}" type="datetime1">
              <a:rPr lang="fr-FR" smtClean="0"/>
              <a:t>18/11/2025</a:t>
            </a:fld>
            <a:endParaRPr lang="fr-FR"/>
          </a:p>
        </p:txBody>
      </p:sp>
      <p:sp>
        <p:nvSpPr>
          <p:cNvPr id="4" name="Footer Placeholder 3">
            <a:extLst>
              <a:ext uri="{FF2B5EF4-FFF2-40B4-BE49-F238E27FC236}">
                <a16:creationId xmlns:a16="http://schemas.microsoft.com/office/drawing/2014/main" id="{84AD69D0-FA87-4541-9F84-7F45E2080676}"/>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18081B1D-D4C0-45CA-BFA1-4F4EC2FA3E0F}"/>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112457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49D98-8626-40B5-A94B-A98CB216DF79}"/>
              </a:ext>
            </a:extLst>
          </p:cNvPr>
          <p:cNvSpPr>
            <a:spLocks noGrp="1"/>
          </p:cNvSpPr>
          <p:nvPr>
            <p:ph type="dt" sz="half" idx="10"/>
          </p:nvPr>
        </p:nvSpPr>
        <p:spPr/>
        <p:txBody>
          <a:bodyPr/>
          <a:lstStyle/>
          <a:p>
            <a:fld id="{6B2E4E71-34E3-495B-8FAB-9439E593E685}" type="datetime1">
              <a:rPr lang="fr-FR" smtClean="0"/>
              <a:t>18/11/2025</a:t>
            </a:fld>
            <a:endParaRPr lang="fr-FR"/>
          </a:p>
        </p:txBody>
      </p:sp>
      <p:sp>
        <p:nvSpPr>
          <p:cNvPr id="3" name="Footer Placeholder 2">
            <a:extLst>
              <a:ext uri="{FF2B5EF4-FFF2-40B4-BE49-F238E27FC236}">
                <a16:creationId xmlns:a16="http://schemas.microsoft.com/office/drawing/2014/main" id="{546E69B8-7BD2-41B1-9495-C07A14F3777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0F6FB783-9D3E-482A-B1EA-6E942CA2CF27}"/>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87081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1EE8-C44C-4697-A49C-BB1A03BB5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9CCC7844-5B58-4192-A68D-69934CD36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C357AEDA-2BFC-4751-9AC8-380F1B819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3BD28-48B8-46F4-81B2-450044E76DDC}"/>
              </a:ext>
            </a:extLst>
          </p:cNvPr>
          <p:cNvSpPr>
            <a:spLocks noGrp="1"/>
          </p:cNvSpPr>
          <p:nvPr>
            <p:ph type="dt" sz="half" idx="10"/>
          </p:nvPr>
        </p:nvSpPr>
        <p:spPr/>
        <p:txBody>
          <a:bodyPr/>
          <a:lstStyle/>
          <a:p>
            <a:fld id="{46D48459-DE2E-4CE6-AD71-8E1AAFBB69C1}" type="datetime1">
              <a:rPr lang="fr-FR" smtClean="0"/>
              <a:t>18/11/2025</a:t>
            </a:fld>
            <a:endParaRPr lang="fr-FR"/>
          </a:p>
        </p:txBody>
      </p:sp>
      <p:sp>
        <p:nvSpPr>
          <p:cNvPr id="6" name="Footer Placeholder 5">
            <a:extLst>
              <a:ext uri="{FF2B5EF4-FFF2-40B4-BE49-F238E27FC236}">
                <a16:creationId xmlns:a16="http://schemas.microsoft.com/office/drawing/2014/main" id="{7191E460-5C9E-46D7-8ED9-D73F6BC276A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E52F510-2394-445C-8F88-36C6F7C8583A}"/>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296102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A260-697D-408B-A7FE-ABCDCBF1B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C2D27753-4262-47D4-BC65-EA4D60232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03F61ECE-EAD9-463B-87D8-2778588C4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CE67D-8800-4064-B735-064364F177CA}"/>
              </a:ext>
            </a:extLst>
          </p:cNvPr>
          <p:cNvSpPr>
            <a:spLocks noGrp="1"/>
          </p:cNvSpPr>
          <p:nvPr>
            <p:ph type="dt" sz="half" idx="10"/>
          </p:nvPr>
        </p:nvSpPr>
        <p:spPr/>
        <p:txBody>
          <a:bodyPr/>
          <a:lstStyle/>
          <a:p>
            <a:fld id="{73DB8BA7-757B-43D9-B408-25B85490E4AE}" type="datetime1">
              <a:rPr lang="fr-FR" smtClean="0"/>
              <a:t>18/11/2025</a:t>
            </a:fld>
            <a:endParaRPr lang="fr-FR"/>
          </a:p>
        </p:txBody>
      </p:sp>
      <p:sp>
        <p:nvSpPr>
          <p:cNvPr id="6" name="Footer Placeholder 5">
            <a:extLst>
              <a:ext uri="{FF2B5EF4-FFF2-40B4-BE49-F238E27FC236}">
                <a16:creationId xmlns:a16="http://schemas.microsoft.com/office/drawing/2014/main" id="{32B48F62-12FB-4539-8086-7DEAC537FC6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1D84FA1-3D2D-46C0-85F3-7C0CA38683BE}"/>
              </a:ext>
            </a:extLst>
          </p:cNvPr>
          <p:cNvSpPr>
            <a:spLocks noGrp="1"/>
          </p:cNvSpPr>
          <p:nvPr>
            <p:ph type="sldNum" sz="quarter" idx="12"/>
          </p:nvPr>
        </p:nvSpPr>
        <p:spPr/>
        <p:txBody>
          <a:bodyPr/>
          <a:lstStyle/>
          <a:p>
            <a:fld id="{817F7197-B699-4758-B258-186E57F57597}" type="slidenum">
              <a:rPr lang="fr-FR" smtClean="0"/>
              <a:t>‹#›</a:t>
            </a:fld>
            <a:endParaRPr lang="fr-FR"/>
          </a:p>
        </p:txBody>
      </p:sp>
    </p:spTree>
    <p:extLst>
      <p:ext uri="{BB962C8B-B14F-4D97-AF65-F5344CB8AC3E}">
        <p14:creationId xmlns:p14="http://schemas.microsoft.com/office/powerpoint/2010/main" val="123527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02B0E-CAF2-4157-85B8-3C12F5941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F02D580-F30B-4603-A3FD-5D742D5E4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7A32088-9406-4157-9CFA-7D65649A9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10FAA-CA2D-4362-AA9F-F9C3DE8D1B25}" type="datetime1">
              <a:rPr lang="fr-FR" smtClean="0"/>
              <a:t>18/11/2025</a:t>
            </a:fld>
            <a:endParaRPr lang="fr-FR"/>
          </a:p>
        </p:txBody>
      </p:sp>
      <p:sp>
        <p:nvSpPr>
          <p:cNvPr id="5" name="Footer Placeholder 4">
            <a:extLst>
              <a:ext uri="{FF2B5EF4-FFF2-40B4-BE49-F238E27FC236}">
                <a16:creationId xmlns:a16="http://schemas.microsoft.com/office/drawing/2014/main" id="{3C75E959-0DE6-40ED-97D6-BB1119C9B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27BA403-A67B-4F96-9159-8060CDF25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F7197-B699-4758-B258-186E57F57597}" type="slidenum">
              <a:rPr lang="fr-FR" smtClean="0"/>
              <a:t>‹#›</a:t>
            </a:fld>
            <a:endParaRPr lang="fr-FR"/>
          </a:p>
        </p:txBody>
      </p:sp>
    </p:spTree>
    <p:extLst>
      <p:ext uri="{BB962C8B-B14F-4D97-AF65-F5344CB8AC3E}">
        <p14:creationId xmlns:p14="http://schemas.microsoft.com/office/powerpoint/2010/main" val="1331607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ridenstechnology.com/mno-mobile-network-operato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ridenstechnology.com/iot-billing-for-the-internet-of-things-er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A01D-54FD-41C0-AF20-9AD1526CEC4F}"/>
              </a:ext>
            </a:extLst>
          </p:cNvPr>
          <p:cNvSpPr>
            <a:spLocks noGrp="1"/>
          </p:cNvSpPr>
          <p:nvPr>
            <p:ph type="ctrTitle"/>
          </p:nvPr>
        </p:nvSpPr>
        <p:spPr>
          <a:xfrm>
            <a:off x="1524000" y="1447483"/>
            <a:ext cx="9144000" cy="2387600"/>
          </a:xfrm>
        </p:spPr>
        <p:txBody>
          <a:bodyPr/>
          <a:lstStyle/>
          <a:p>
            <a:r>
              <a:rPr lang="fr-FR" b="1" dirty="0">
                <a:latin typeface="Verdana" panose="020B0604030504040204" pitchFamily="34" charset="0"/>
                <a:ea typeface="Verdana" panose="020B0604030504040204" pitchFamily="34" charset="0"/>
              </a:rPr>
              <a:t>MERCREDI CYBER</a:t>
            </a:r>
          </a:p>
        </p:txBody>
      </p:sp>
      <p:sp>
        <p:nvSpPr>
          <p:cNvPr id="4" name="Subtitle 2">
            <a:extLst>
              <a:ext uri="{FF2B5EF4-FFF2-40B4-BE49-F238E27FC236}">
                <a16:creationId xmlns:a16="http://schemas.microsoft.com/office/drawing/2014/main" id="{4C504078-858F-4500-8A05-FE88E7D18246}"/>
              </a:ext>
            </a:extLst>
          </p:cNvPr>
          <p:cNvSpPr>
            <a:spLocks noGrp="1"/>
          </p:cNvSpPr>
          <p:nvPr>
            <p:ph type="subTitle" idx="1"/>
          </p:nvPr>
        </p:nvSpPr>
        <p:spPr>
          <a:xfrm>
            <a:off x="1524000" y="4022186"/>
            <a:ext cx="9144000" cy="1655762"/>
          </a:xfrm>
        </p:spPr>
        <p:txBody>
          <a:bodyPr/>
          <a:lstStyle/>
          <a:p>
            <a:r>
              <a:rPr lang="fr-FR" b="1" i="1" dirty="0">
                <a:latin typeface="Verdana" panose="020B0604030504040204" pitchFamily="34" charset="0"/>
                <a:ea typeface="Verdana" panose="020B0604030504040204" pitchFamily="34" charset="0"/>
              </a:rPr>
              <a:t>MOBILE NETWORKS</a:t>
            </a:r>
          </a:p>
        </p:txBody>
      </p:sp>
      <p:sp>
        <p:nvSpPr>
          <p:cNvPr id="5" name="Rectangle 4">
            <a:extLst>
              <a:ext uri="{FF2B5EF4-FFF2-40B4-BE49-F238E27FC236}">
                <a16:creationId xmlns:a16="http://schemas.microsoft.com/office/drawing/2014/main" id="{0B2ACCF1-8A8E-4DC5-94EC-0A58D8429712}"/>
              </a:ext>
            </a:extLst>
          </p:cNvPr>
          <p:cNvSpPr/>
          <p:nvPr/>
        </p:nvSpPr>
        <p:spPr>
          <a:xfrm>
            <a:off x="9375998" y="5025012"/>
            <a:ext cx="2648663" cy="400110"/>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i="1" dirty="0">
                <a:latin typeface="Bahnschrift SemiBold" panose="020B0502040204020203" pitchFamily="34" charset="0"/>
              </a:rPr>
              <a:t> </a:t>
            </a:r>
            <a:r>
              <a:rPr lang="en-US" sz="2000" b="1" i="1" dirty="0">
                <a:latin typeface="Bahnschrift SemiBold" panose="020B0502040204020203" pitchFamily="34" charset="0"/>
                <a:ea typeface="Cambria Math" panose="02040503050406030204" pitchFamily="18" charset="0"/>
              </a:rPr>
              <a:t>LT  OUSMAILA KARI</a:t>
            </a:r>
            <a:endParaRPr lang="fr-FR" sz="2000" i="1" dirty="0">
              <a:latin typeface="Bahnschrift SemiBold" panose="020B0502040204020203" pitchFamily="34" charset="0"/>
              <a:ea typeface="Cambria Math" panose="02040503050406030204" pitchFamily="18" charset="0"/>
            </a:endParaRPr>
          </a:p>
        </p:txBody>
      </p:sp>
      <p:sp>
        <p:nvSpPr>
          <p:cNvPr id="6" name="ZoneTexte 6">
            <a:extLst>
              <a:ext uri="{FF2B5EF4-FFF2-40B4-BE49-F238E27FC236}">
                <a16:creationId xmlns:a16="http://schemas.microsoft.com/office/drawing/2014/main" id="{F22E0F8B-FD15-4C8B-8BE3-660705E5D416}"/>
              </a:ext>
            </a:extLst>
          </p:cNvPr>
          <p:cNvSpPr txBox="1"/>
          <p:nvPr/>
        </p:nvSpPr>
        <p:spPr>
          <a:xfrm>
            <a:off x="167338" y="5046539"/>
            <a:ext cx="4985660"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i="1" dirty="0">
                <a:latin typeface="Verdana" panose="020B0604030504040204" pitchFamily="34" charset="0"/>
                <a:ea typeface="Verdana" panose="020B0604030504040204" pitchFamily="34" charset="0"/>
              </a:rPr>
              <a:t> WEDNESDAY, 12</a:t>
            </a:r>
            <a:r>
              <a:rPr lang="en-US" sz="2000" i="1" baseline="30000" dirty="0">
                <a:latin typeface="Verdana" panose="020B0604030504040204" pitchFamily="34" charset="0"/>
                <a:ea typeface="Verdana" panose="020B0604030504040204" pitchFamily="34" charset="0"/>
              </a:rPr>
              <a:t>TH</a:t>
            </a:r>
            <a:r>
              <a:rPr lang="en-US" sz="2000" i="1" dirty="0">
                <a:latin typeface="Verdana" panose="020B0604030504040204" pitchFamily="34" charset="0"/>
                <a:ea typeface="Verdana" panose="020B0604030504040204" pitchFamily="34" charset="0"/>
              </a:rPr>
              <a:t> NOVEMBER 2025</a:t>
            </a:r>
            <a:endParaRPr lang="fr-FR" sz="2000" i="1"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62ADCA35-A0D7-4566-9469-7721D207196C}"/>
              </a:ext>
            </a:extLst>
          </p:cNvPr>
          <p:cNvPicPr>
            <a:picLocks noChangeAspect="1"/>
          </p:cNvPicPr>
          <p:nvPr/>
        </p:nvPicPr>
        <p:blipFill>
          <a:blip r:embed="rId3">
            <a:extLst>
              <a:ext uri="{28A0092B-C50C-407E-A947-70E740481C1C}">
                <a14:useLocalDpi xmlns:a14="http://schemas.microsoft.com/office/drawing/2010/main" val="0"/>
              </a:ext>
            </a:extLst>
          </a:blip>
          <a:srcRect t="15652" b="32306"/>
          <a:stretch/>
        </p:blipFill>
        <p:spPr>
          <a:xfrm>
            <a:off x="7034466" y="4912597"/>
            <a:ext cx="2144359" cy="624940"/>
          </a:xfrm>
          <a:prstGeom prst="rect">
            <a:avLst/>
          </a:prstGeom>
        </p:spPr>
      </p:pic>
      <p:pic>
        <p:nvPicPr>
          <p:cNvPr id="1026" name="Picture 2" descr="Comprendre les réseaux mobiles 2G, 3G, 4G, 4G+... 5G !">
            <a:extLst>
              <a:ext uri="{FF2B5EF4-FFF2-40B4-BE49-F238E27FC236}">
                <a16:creationId xmlns:a16="http://schemas.microsoft.com/office/drawing/2014/main" id="{6274DF27-2F59-4CC6-BDAD-7BC4939AB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94651" cy="2483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8791330-6122-43ED-AD9E-A3D410C72ABF}"/>
              </a:ext>
            </a:extLst>
          </p:cNvPr>
          <p:cNvPicPr>
            <a:picLocks noChangeAspect="1"/>
          </p:cNvPicPr>
          <p:nvPr/>
        </p:nvPicPr>
        <p:blipFill rotWithShape="1">
          <a:blip r:embed="rId5">
            <a:extLst>
              <a:ext uri="{28A0092B-C50C-407E-A947-70E740481C1C}">
                <a14:useLocalDpi xmlns:a14="http://schemas.microsoft.com/office/drawing/2010/main" val="0"/>
              </a:ext>
            </a:extLst>
          </a:blip>
          <a:srcRect l="4666" t="8727" r="4583" b="9501"/>
          <a:stretch/>
        </p:blipFill>
        <p:spPr>
          <a:xfrm>
            <a:off x="6881675" y="0"/>
            <a:ext cx="5310325" cy="2574703"/>
          </a:xfrm>
          <a:prstGeom prst="rect">
            <a:avLst/>
          </a:prstGeom>
        </p:spPr>
      </p:pic>
      <p:sp>
        <p:nvSpPr>
          <p:cNvPr id="8" name="Slide Number Placeholder 7">
            <a:extLst>
              <a:ext uri="{FF2B5EF4-FFF2-40B4-BE49-F238E27FC236}">
                <a16:creationId xmlns:a16="http://schemas.microsoft.com/office/drawing/2014/main" id="{FDEFF79D-FF5C-428C-898D-EB02B3F2A95B}"/>
              </a:ext>
            </a:extLst>
          </p:cNvPr>
          <p:cNvSpPr>
            <a:spLocks noGrp="1"/>
          </p:cNvSpPr>
          <p:nvPr>
            <p:ph type="sldNum" sz="quarter" idx="12"/>
          </p:nvPr>
        </p:nvSpPr>
        <p:spPr/>
        <p:txBody>
          <a:bodyPr/>
          <a:lstStyle/>
          <a:p>
            <a:fld id="{817F7197-B699-4758-B258-186E57F57597}" type="slidenum">
              <a:rPr lang="fr-FR" smtClean="0"/>
              <a:t>1</a:t>
            </a:fld>
            <a:endParaRPr lang="fr-FR"/>
          </a:p>
        </p:txBody>
      </p:sp>
      <p:sp>
        <p:nvSpPr>
          <p:cNvPr id="11" name="TextBox 10">
            <a:extLst>
              <a:ext uri="{FF2B5EF4-FFF2-40B4-BE49-F238E27FC236}">
                <a16:creationId xmlns:a16="http://schemas.microsoft.com/office/drawing/2014/main" id="{60AE6888-D7E9-4F84-AF9C-FE0582AA3404}"/>
              </a:ext>
            </a:extLst>
          </p:cNvPr>
          <p:cNvSpPr txBox="1"/>
          <p:nvPr/>
        </p:nvSpPr>
        <p:spPr>
          <a:xfrm>
            <a:off x="4724399" y="5796948"/>
            <a:ext cx="2743200" cy="369332"/>
          </a:xfrm>
          <a:prstGeom prst="rect">
            <a:avLst/>
          </a:prstGeom>
          <a:noFill/>
        </p:spPr>
        <p:txBody>
          <a:bodyPr wrap="square">
            <a:spAutoFit/>
          </a:bodyPr>
          <a:lstStyle/>
          <a:p>
            <a:r>
              <a:rPr lang="fr-FR" i="1" dirty="0">
                <a:latin typeface="Verdana" panose="020B0604030504040204" pitchFamily="34" charset="0"/>
                <a:ea typeface="Verdana" panose="020B0604030504040204" pitchFamily="34" charset="0"/>
              </a:rPr>
              <a:t>#CyberWednesday73</a:t>
            </a:r>
          </a:p>
        </p:txBody>
      </p:sp>
      <p:sp>
        <p:nvSpPr>
          <p:cNvPr id="12" name="ZoneTexte 12">
            <a:extLst>
              <a:ext uri="{FF2B5EF4-FFF2-40B4-BE49-F238E27FC236}">
                <a16:creationId xmlns:a16="http://schemas.microsoft.com/office/drawing/2014/main" id="{0912D561-BEE1-40BC-B0ED-A586908DD487}"/>
              </a:ext>
            </a:extLst>
          </p:cNvPr>
          <p:cNvSpPr txBox="1"/>
          <p:nvPr/>
        </p:nvSpPr>
        <p:spPr>
          <a:xfrm>
            <a:off x="4474636" y="6285280"/>
            <a:ext cx="3242727"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FFC000"/>
                </a:solidFill>
                <a:latin typeface="Verdana" panose="020B0604030504040204" pitchFamily="34" charset="0"/>
                <a:ea typeface="Verdana" panose="020B0604030504040204" pitchFamily="34" charset="0"/>
                <a:cs typeface="Arial" pitchFamily="34" charset="0"/>
              </a:rPr>
              <a:t>PROJET HELIOS | 2025</a:t>
            </a:r>
          </a:p>
        </p:txBody>
      </p:sp>
    </p:spTree>
    <p:extLst>
      <p:ext uri="{BB962C8B-B14F-4D97-AF65-F5344CB8AC3E}">
        <p14:creationId xmlns:p14="http://schemas.microsoft.com/office/powerpoint/2010/main" val="56257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690A-2B4B-47BB-AEA2-1376D6268776}"/>
              </a:ext>
            </a:extLst>
          </p:cNvPr>
          <p:cNvSpPr>
            <a:spLocks noGrp="1"/>
          </p:cNvSpPr>
          <p:nvPr>
            <p:ph type="title"/>
          </p:nvPr>
        </p:nvSpPr>
        <p:spPr>
          <a:xfrm>
            <a:off x="838200" y="346075"/>
            <a:ext cx="10515600" cy="1325563"/>
          </a:xfrm>
        </p:spPr>
        <p:txBody>
          <a:bodyPr/>
          <a:lstStyle/>
          <a:p>
            <a:pPr marL="0" indent="0" algn="ctr">
              <a:buNone/>
            </a:pPr>
            <a:r>
              <a:rPr lang="fr-FR" b="1" dirty="0">
                <a:latin typeface="Verdana" panose="020B0604030504040204" pitchFamily="34" charset="0"/>
                <a:ea typeface="Verdana" panose="020B0604030504040204" pitchFamily="34" charset="0"/>
              </a:rPr>
              <a:t>II- HISTORIQUE DES COMMUNICATIONS MOBILES</a:t>
            </a:r>
          </a:p>
        </p:txBody>
      </p:sp>
      <p:graphicFrame>
        <p:nvGraphicFramePr>
          <p:cNvPr id="6" name="Table 6">
            <a:extLst>
              <a:ext uri="{FF2B5EF4-FFF2-40B4-BE49-F238E27FC236}">
                <a16:creationId xmlns:a16="http://schemas.microsoft.com/office/drawing/2014/main" id="{54A73BF6-8ED1-458C-9C99-8A47136EDCA6}"/>
              </a:ext>
            </a:extLst>
          </p:cNvPr>
          <p:cNvGraphicFramePr>
            <a:graphicFrameLocks noGrp="1"/>
          </p:cNvGraphicFramePr>
          <p:nvPr>
            <p:ph idx="1"/>
            <p:extLst>
              <p:ext uri="{D42A27DB-BD31-4B8C-83A1-F6EECF244321}">
                <p14:modId xmlns:p14="http://schemas.microsoft.com/office/powerpoint/2010/main" val="1658566032"/>
              </p:ext>
            </p:extLst>
          </p:nvPr>
        </p:nvGraphicFramePr>
        <p:xfrm>
          <a:off x="243840" y="1825625"/>
          <a:ext cx="11805920" cy="4866640"/>
        </p:xfrm>
        <a:graphic>
          <a:graphicData uri="http://schemas.openxmlformats.org/drawingml/2006/table">
            <a:tbl>
              <a:tblPr firstRow="1" bandRow="1">
                <a:tableStyleId>{5C22544A-7EE6-4342-B048-85BDC9FD1C3A}</a:tableStyleId>
              </a:tblPr>
              <a:tblGrid>
                <a:gridCol w="2001874">
                  <a:extLst>
                    <a:ext uri="{9D8B030D-6E8A-4147-A177-3AD203B41FA5}">
                      <a16:colId xmlns:a16="http://schemas.microsoft.com/office/drawing/2014/main" val="1659649675"/>
                    </a:ext>
                  </a:extLst>
                </a:gridCol>
                <a:gridCol w="5292704">
                  <a:extLst>
                    <a:ext uri="{9D8B030D-6E8A-4147-A177-3AD203B41FA5}">
                      <a16:colId xmlns:a16="http://schemas.microsoft.com/office/drawing/2014/main" val="1272671143"/>
                    </a:ext>
                  </a:extLst>
                </a:gridCol>
                <a:gridCol w="4511342">
                  <a:extLst>
                    <a:ext uri="{9D8B030D-6E8A-4147-A177-3AD203B41FA5}">
                      <a16:colId xmlns:a16="http://schemas.microsoft.com/office/drawing/2014/main" val="2487353299"/>
                    </a:ext>
                  </a:extLst>
                </a:gridCol>
              </a:tblGrid>
              <a:tr h="370840">
                <a:tc>
                  <a:txBody>
                    <a:bodyPr/>
                    <a:lstStyle/>
                    <a:p>
                      <a:pPr algn="ctr"/>
                      <a:r>
                        <a:rPr lang="fr-FR" dirty="0">
                          <a:solidFill>
                            <a:schemeClr val="tx1"/>
                          </a:solidFill>
                          <a:latin typeface="Verdana" panose="020B0604030504040204" pitchFamily="34" charset="0"/>
                          <a:ea typeface="Verdana" panose="020B0604030504040204" pitchFamily="34" charset="0"/>
                        </a:rPr>
                        <a:t>ANNEES</a:t>
                      </a:r>
                    </a:p>
                  </a:txBody>
                  <a:tcPr/>
                </a:tc>
                <a:tc>
                  <a:txBody>
                    <a:bodyPr/>
                    <a:lstStyle/>
                    <a:p>
                      <a:pPr algn="ctr"/>
                      <a:r>
                        <a:rPr lang="fr-FR" dirty="0">
                          <a:solidFill>
                            <a:schemeClr val="tx1"/>
                          </a:solidFill>
                          <a:latin typeface="Verdana" panose="020B0604030504040204" pitchFamily="34" charset="0"/>
                          <a:ea typeface="Verdana" panose="020B0604030504040204" pitchFamily="34" charset="0"/>
                        </a:rPr>
                        <a:t>METHODES DE COMMUNICATION</a:t>
                      </a:r>
                    </a:p>
                  </a:txBody>
                  <a:tcPr/>
                </a:tc>
                <a:tc>
                  <a:txBody>
                    <a:bodyPr/>
                    <a:lstStyle/>
                    <a:p>
                      <a:pPr algn="ctr"/>
                      <a:r>
                        <a:rPr lang="fr-FR" dirty="0">
                          <a:solidFill>
                            <a:schemeClr val="tx1"/>
                          </a:solidFill>
                          <a:latin typeface="Verdana" panose="020B0604030504040204" pitchFamily="34" charset="0"/>
                          <a:ea typeface="Verdana" panose="020B0604030504040204" pitchFamily="34" charset="0"/>
                        </a:rPr>
                        <a:t>MÉCANISME</a:t>
                      </a:r>
                    </a:p>
                  </a:txBody>
                  <a:tcPr/>
                </a:tc>
                <a:extLst>
                  <a:ext uri="{0D108BD9-81ED-4DB2-BD59-A6C34878D82A}">
                    <a16:rowId xmlns:a16="http://schemas.microsoft.com/office/drawing/2014/main" val="3383096163"/>
                  </a:ext>
                </a:extLst>
              </a:tr>
              <a:tr h="370840">
                <a:tc>
                  <a:txBody>
                    <a:bodyPr/>
                    <a:lstStyle/>
                    <a:p>
                      <a:pPr algn="ctr"/>
                      <a:r>
                        <a:rPr lang="fr-FR" dirty="0">
                          <a:latin typeface="Verdana" panose="020B0604030504040204" pitchFamily="34" charset="0"/>
                          <a:ea typeface="Verdana" panose="020B0604030504040204" pitchFamily="34" charset="0"/>
                        </a:rPr>
                        <a:t> (1906 – 1920)</a:t>
                      </a:r>
                    </a:p>
                  </a:txBody>
                  <a:tcPr/>
                </a:tc>
                <a:tc>
                  <a:txBody>
                    <a:bodyPr/>
                    <a:lstStyle/>
                    <a:p>
                      <a:pPr algn="ctr"/>
                      <a:r>
                        <a:rPr lang="fr-FR" dirty="0">
                          <a:latin typeface="Verdana" panose="020B0604030504040204" pitchFamily="34" charset="0"/>
                          <a:ea typeface="Verdana" panose="020B0604030504040204" pitchFamily="34" charset="0"/>
                        </a:rPr>
                        <a:t>La radiophonie</a:t>
                      </a:r>
                    </a:p>
                  </a:txBody>
                  <a:tcPr/>
                </a:tc>
                <a:tc>
                  <a:txBody>
                    <a:bodyPr/>
                    <a:lstStyle/>
                    <a:p>
                      <a:r>
                        <a:rPr lang="fr-FR" dirty="0">
                          <a:latin typeface="Verdana" panose="020B0604030504040204" pitchFamily="34" charset="0"/>
                          <a:ea typeface="Verdana" panose="020B0604030504040204" pitchFamily="34" charset="0"/>
                        </a:rPr>
                        <a:t>Première diffusion de la voix et de la musique par radio. Début des </a:t>
                      </a:r>
                      <a:r>
                        <a:rPr lang="fr-FR" b="1" dirty="0">
                          <a:latin typeface="Verdana" panose="020B0604030504040204" pitchFamily="34" charset="0"/>
                          <a:ea typeface="Verdana" panose="020B0604030504040204" pitchFamily="34" charset="0"/>
                        </a:rPr>
                        <a:t>réseaux de communication de masse</a:t>
                      </a:r>
                      <a:r>
                        <a:rPr lang="fr-FR" dirty="0">
                          <a:latin typeface="Verdana" panose="020B0604030504040204" pitchFamily="34" charset="0"/>
                          <a:ea typeface="Verdana" panose="020B0604030504040204" pitchFamily="34" charset="0"/>
                        </a:rPr>
                        <a:t>.</a:t>
                      </a:r>
                    </a:p>
                  </a:txBody>
                  <a:tcPr/>
                </a:tc>
                <a:extLst>
                  <a:ext uri="{0D108BD9-81ED-4DB2-BD59-A6C34878D82A}">
                    <a16:rowId xmlns:a16="http://schemas.microsoft.com/office/drawing/2014/main" val="3711440908"/>
                  </a:ext>
                </a:extLst>
              </a:tr>
              <a:tr h="370840">
                <a:tc>
                  <a:txBody>
                    <a:bodyPr/>
                    <a:lstStyle/>
                    <a:p>
                      <a:pPr algn="ctr"/>
                      <a:r>
                        <a:rPr lang="fr-FR" dirty="0">
                          <a:latin typeface="Verdana" panose="020B0604030504040204" pitchFamily="34" charset="0"/>
                          <a:ea typeface="Verdana" panose="020B0604030504040204" pitchFamily="34" charset="0"/>
                        </a:rPr>
                        <a:t>(1940 – 1970)</a:t>
                      </a:r>
                    </a:p>
                  </a:txBody>
                  <a:tcPr/>
                </a:tc>
                <a:tc>
                  <a:txBody>
                    <a:bodyPr/>
                    <a:lstStyle/>
                    <a:p>
                      <a:pPr algn="ctr"/>
                      <a:r>
                        <a:rPr lang="fr-FR" dirty="0">
                          <a:latin typeface="Verdana" panose="020B0604030504040204" pitchFamily="34" charset="0"/>
                          <a:ea typeface="Verdana" panose="020B0604030504040204" pitchFamily="34" charset="0"/>
                        </a:rPr>
                        <a:t>La radiotéléphonie mobile </a:t>
                      </a:r>
                    </a:p>
                  </a:txBody>
                  <a:tcPr/>
                </a:tc>
                <a:tc>
                  <a:txBody>
                    <a:bodyPr/>
                    <a:lstStyle/>
                    <a:p>
                      <a:r>
                        <a:rPr lang="fr-FR" dirty="0">
                          <a:latin typeface="Verdana" panose="020B0604030504040204" pitchFamily="34" charset="0"/>
                          <a:ea typeface="Verdana" panose="020B0604030504040204" pitchFamily="34" charset="0"/>
                        </a:rPr>
                        <a:t>Utilisée d’abord par l’armée, la police et les taxis.</a:t>
                      </a:r>
                    </a:p>
                  </a:txBody>
                  <a:tcPr/>
                </a:tc>
                <a:extLst>
                  <a:ext uri="{0D108BD9-81ED-4DB2-BD59-A6C34878D82A}">
                    <a16:rowId xmlns:a16="http://schemas.microsoft.com/office/drawing/2014/main" val="2321486119"/>
                  </a:ext>
                </a:extLst>
              </a:tr>
              <a:tr h="370840">
                <a:tc>
                  <a:txBody>
                    <a:bodyPr/>
                    <a:lstStyle/>
                    <a:p>
                      <a:pPr algn="ctr"/>
                      <a:r>
                        <a:rPr lang="fr-FR" dirty="0">
                          <a:latin typeface="Verdana" panose="020B0604030504040204" pitchFamily="34" charset="0"/>
                          <a:ea typeface="Verdana" panose="020B0604030504040204" pitchFamily="34" charset="0"/>
                        </a:rPr>
                        <a:t>1979 – 1990</a:t>
                      </a:r>
                    </a:p>
                  </a:txBody>
                  <a:tcPr/>
                </a:tc>
                <a:tc>
                  <a:txBody>
                    <a:bodyPr/>
                    <a:lstStyle/>
                    <a:p>
                      <a:pPr algn="ctr"/>
                      <a:r>
                        <a:rPr lang="fr-FR" dirty="0">
                          <a:latin typeface="Verdana" panose="020B0604030504040204" pitchFamily="34" charset="0"/>
                          <a:ea typeface="Verdana" panose="020B0604030504040204" pitchFamily="34" charset="0"/>
                        </a:rPr>
                        <a:t>Première génération de téléphonie mobile (1G)</a:t>
                      </a:r>
                    </a:p>
                  </a:txBody>
                  <a:tcPr/>
                </a:tc>
                <a:tc>
                  <a:txBody>
                    <a:bodyPr/>
                    <a:lstStyle/>
                    <a:p>
                      <a:r>
                        <a:rPr lang="fr-FR" sz="1800" b="1" i="0" kern="1200" dirty="0">
                          <a:solidFill>
                            <a:schemeClr val="dk1"/>
                          </a:solidFill>
                          <a:effectLst/>
                          <a:latin typeface="Verdana" panose="020B0604030504040204" pitchFamily="34" charset="0"/>
                          <a:ea typeface="Verdana" panose="020B0604030504040204" pitchFamily="34" charset="0"/>
                          <a:cs typeface="+mn-cs"/>
                        </a:rPr>
                        <a:t>Samuel Morse </a:t>
                      </a:r>
                      <a:r>
                        <a:rPr lang="fr-FR" sz="1800" b="0" i="0" kern="1200" dirty="0">
                          <a:solidFill>
                            <a:schemeClr val="dk1"/>
                          </a:solidFill>
                          <a:effectLst/>
                          <a:latin typeface="Verdana" panose="020B0604030504040204" pitchFamily="34" charset="0"/>
                          <a:ea typeface="Verdana" panose="020B0604030504040204" pitchFamily="34" charset="0"/>
                          <a:cs typeface="+mn-cs"/>
                        </a:rPr>
                        <a:t>invente utilise le code Morse pour transmettre des messages via des fils</a:t>
                      </a:r>
                      <a:endParaRPr lang="fr-FR"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978980832"/>
                  </a:ext>
                </a:extLst>
              </a:tr>
              <a:tr h="370840">
                <a:tc>
                  <a:txBody>
                    <a:bodyPr/>
                    <a:lstStyle/>
                    <a:p>
                      <a:pPr algn="ctr"/>
                      <a:r>
                        <a:rPr lang="fr-FR" dirty="0">
                          <a:latin typeface="Verdana" panose="020B0604030504040204" pitchFamily="34" charset="0"/>
                          <a:ea typeface="Verdana" panose="020B0604030504040204" pitchFamily="34" charset="0"/>
                        </a:rPr>
                        <a:t>1990 – 2000</a:t>
                      </a:r>
                    </a:p>
                  </a:txBody>
                  <a:tcPr/>
                </a:tc>
                <a:tc>
                  <a:txBody>
                    <a:bodyPr/>
                    <a:lstStyle/>
                    <a:p>
                      <a:pPr algn="ctr"/>
                      <a:r>
                        <a:rPr lang="fr-FR" dirty="0">
                          <a:latin typeface="Verdana" panose="020B0604030504040204" pitchFamily="34" charset="0"/>
                          <a:ea typeface="Verdana" panose="020B0604030504040204" pitchFamily="34" charset="0"/>
                        </a:rPr>
                        <a:t>2G</a:t>
                      </a:r>
                    </a:p>
                  </a:txBody>
                  <a:tcPr/>
                </a:tc>
                <a:tc>
                  <a:txBody>
                    <a:bodyPr/>
                    <a:lstStyle/>
                    <a:p>
                      <a:r>
                        <a:rPr lang="fr-FR" dirty="0">
                          <a:latin typeface="Verdana" panose="020B0604030504040204" pitchFamily="34" charset="0"/>
                          <a:ea typeface="Verdana" panose="020B0604030504040204" pitchFamily="34" charset="0"/>
                        </a:rPr>
                        <a:t>La révolution numérique </a:t>
                      </a:r>
                    </a:p>
                  </a:txBody>
                  <a:tcPr/>
                </a:tc>
                <a:extLst>
                  <a:ext uri="{0D108BD9-81ED-4DB2-BD59-A6C34878D82A}">
                    <a16:rowId xmlns:a16="http://schemas.microsoft.com/office/drawing/2014/main" val="649303227"/>
                  </a:ext>
                </a:extLst>
              </a:tr>
              <a:tr h="370840">
                <a:tc>
                  <a:txBody>
                    <a:bodyPr/>
                    <a:lstStyle/>
                    <a:p>
                      <a:pPr algn="ctr"/>
                      <a:r>
                        <a:rPr lang="fr-FR" dirty="0">
                          <a:latin typeface="Verdana" panose="020B0604030504040204" pitchFamily="34" charset="0"/>
                          <a:ea typeface="Verdana" panose="020B0604030504040204" pitchFamily="34" charset="0"/>
                        </a:rPr>
                        <a:t>2000 – 2010</a:t>
                      </a:r>
                    </a:p>
                  </a:txBody>
                  <a:tcPr/>
                </a:tc>
                <a:tc>
                  <a:txBody>
                    <a:bodyPr/>
                    <a:lstStyle/>
                    <a:p>
                      <a:pPr algn="ctr"/>
                      <a:r>
                        <a:rPr lang="fr-FR" dirty="0">
                          <a:latin typeface="Verdana" panose="020B0604030504040204" pitchFamily="34" charset="0"/>
                          <a:ea typeface="Verdana" panose="020B0604030504040204" pitchFamily="34" charset="0"/>
                        </a:rPr>
                        <a:t>3G</a:t>
                      </a:r>
                    </a:p>
                  </a:txBody>
                  <a:tcPr/>
                </a:tc>
                <a:tc>
                  <a:txBody>
                    <a:bodyPr/>
                    <a:lstStyle/>
                    <a:p>
                      <a:r>
                        <a:rPr lang="fr-FR" dirty="0">
                          <a:latin typeface="Verdana" panose="020B0604030504040204" pitchFamily="34" charset="0"/>
                          <a:ea typeface="Verdana" panose="020B0604030504040204" pitchFamily="34" charset="0"/>
                        </a:rPr>
                        <a:t>L’arrivée d’Internet mobile</a:t>
                      </a:r>
                    </a:p>
                  </a:txBody>
                  <a:tcPr/>
                </a:tc>
                <a:extLst>
                  <a:ext uri="{0D108BD9-81ED-4DB2-BD59-A6C34878D82A}">
                    <a16:rowId xmlns:a16="http://schemas.microsoft.com/office/drawing/2014/main" val="2585897521"/>
                  </a:ext>
                </a:extLst>
              </a:tr>
              <a:tr h="370840">
                <a:tc>
                  <a:txBody>
                    <a:bodyPr/>
                    <a:lstStyle/>
                    <a:p>
                      <a:pPr algn="ctr"/>
                      <a:r>
                        <a:rPr lang="fr-FR" dirty="0">
                          <a:latin typeface="Verdana" panose="020B0604030504040204" pitchFamily="34" charset="0"/>
                          <a:ea typeface="Verdana" panose="020B0604030504040204" pitchFamily="34" charset="0"/>
                        </a:rPr>
                        <a:t>2010 – 2020</a:t>
                      </a:r>
                    </a:p>
                  </a:txBody>
                  <a:tcPr/>
                </a:tc>
                <a:tc>
                  <a:txBody>
                    <a:bodyPr/>
                    <a:lstStyle/>
                    <a:p>
                      <a:pPr algn="ctr"/>
                      <a:r>
                        <a:rPr lang="fr-FR" dirty="0">
                          <a:latin typeface="Verdana" panose="020B0604030504040204" pitchFamily="34" charset="0"/>
                          <a:ea typeface="Verdana" panose="020B0604030504040204" pitchFamily="34" charset="0"/>
                        </a:rPr>
                        <a:t>4G</a:t>
                      </a:r>
                    </a:p>
                  </a:txBody>
                  <a:tcPr/>
                </a:tc>
                <a:tc>
                  <a:txBody>
                    <a:bodyPr/>
                    <a:lstStyle/>
                    <a:p>
                      <a:r>
                        <a:rPr lang="fr-FR" dirty="0">
                          <a:latin typeface="Verdana" panose="020B0604030504040204" pitchFamily="34" charset="0"/>
                          <a:ea typeface="Verdana" panose="020B0604030504040204" pitchFamily="34" charset="0"/>
                        </a:rPr>
                        <a:t>L’ère du haut débit mobile</a:t>
                      </a:r>
                    </a:p>
                  </a:txBody>
                  <a:tcPr/>
                </a:tc>
                <a:extLst>
                  <a:ext uri="{0D108BD9-81ED-4DB2-BD59-A6C34878D82A}">
                    <a16:rowId xmlns:a16="http://schemas.microsoft.com/office/drawing/2014/main" val="2092789186"/>
                  </a:ext>
                </a:extLst>
              </a:tr>
              <a:tr h="370840">
                <a:tc>
                  <a:txBody>
                    <a:bodyPr/>
                    <a:lstStyle/>
                    <a:p>
                      <a:pPr algn="ctr"/>
                      <a:r>
                        <a:rPr lang="fr-FR" dirty="0">
                          <a:latin typeface="Verdana" panose="020B0604030504040204" pitchFamily="34" charset="0"/>
                          <a:ea typeface="Verdana" panose="020B0604030504040204" pitchFamily="34" charset="0"/>
                        </a:rPr>
                        <a:t>2020 </a:t>
                      </a:r>
                    </a:p>
                  </a:txBody>
                  <a:tcPr/>
                </a:tc>
                <a:tc>
                  <a:txBody>
                    <a:bodyPr/>
                    <a:lstStyle/>
                    <a:p>
                      <a:pPr algn="ctr"/>
                      <a:r>
                        <a:rPr lang="fr-FR" dirty="0">
                          <a:latin typeface="Verdana" panose="020B0604030504040204" pitchFamily="34" charset="0"/>
                          <a:ea typeface="Verdana" panose="020B0604030504040204" pitchFamily="34" charset="0"/>
                        </a:rPr>
                        <a:t>5G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Verdana" panose="020B0604030504040204" pitchFamily="34" charset="0"/>
                          <a:ea typeface="Verdana" panose="020B0604030504040204" pitchFamily="34" charset="0"/>
                        </a:rPr>
                        <a:t>L’intelligence connectée, </a:t>
                      </a:r>
                      <a:r>
                        <a:rPr lang="fr-FR" b="0" dirty="0">
                          <a:latin typeface="Verdana" panose="020B0604030504040204" pitchFamily="34" charset="0"/>
                          <a:ea typeface="Verdana" panose="020B0604030504040204" pitchFamily="34" charset="0"/>
                        </a:rPr>
                        <a:t>la communication entre objets (IoT)</a:t>
                      </a:r>
                      <a:endParaRPr lang="fr-FR" sz="1800" b="0" i="0" kern="1200" dirty="0">
                        <a:solidFill>
                          <a:schemeClr val="dk1"/>
                        </a:solidFill>
                        <a:effectLst/>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56978506"/>
                  </a:ext>
                </a:extLst>
              </a:tr>
            </a:tbl>
          </a:graphicData>
        </a:graphic>
      </p:graphicFrame>
      <p:pic>
        <p:nvPicPr>
          <p:cNvPr id="5" name="Picture 4">
            <a:extLst>
              <a:ext uri="{FF2B5EF4-FFF2-40B4-BE49-F238E27FC236}">
                <a16:creationId xmlns:a16="http://schemas.microsoft.com/office/drawing/2014/main" id="{96707011-39A8-40DC-B6D9-0D82451F5587}"/>
              </a:ext>
            </a:extLst>
          </p:cNvPr>
          <p:cNvPicPr>
            <a:picLocks noChangeAspect="1"/>
          </p:cNvPicPr>
          <p:nvPr/>
        </p:nvPicPr>
        <p:blipFill>
          <a:blip r:embed="rId3"/>
          <a:stretch>
            <a:fillRect/>
          </a:stretch>
        </p:blipFill>
        <p:spPr>
          <a:xfrm>
            <a:off x="0" y="9526"/>
            <a:ext cx="1069102" cy="800100"/>
          </a:xfrm>
          <a:prstGeom prst="rect">
            <a:avLst/>
          </a:prstGeom>
        </p:spPr>
      </p:pic>
      <p:pic>
        <p:nvPicPr>
          <p:cNvPr id="7" name="Picture 4">
            <a:extLst>
              <a:ext uri="{FF2B5EF4-FFF2-40B4-BE49-F238E27FC236}">
                <a16:creationId xmlns:a16="http://schemas.microsoft.com/office/drawing/2014/main" id="{4F2AC472-1551-4231-BADF-8B5AE2C06A36}"/>
              </a:ext>
            </a:extLst>
          </p:cNvPr>
          <p:cNvPicPr>
            <a:picLocks noChangeAspect="1"/>
          </p:cNvPicPr>
          <p:nvPr/>
        </p:nvPicPr>
        <p:blipFill>
          <a:blip r:embed="rId3"/>
          <a:stretch>
            <a:fillRect/>
          </a:stretch>
        </p:blipFill>
        <p:spPr>
          <a:xfrm>
            <a:off x="11122898" y="9526"/>
            <a:ext cx="1069102" cy="800100"/>
          </a:xfrm>
          <a:prstGeom prst="rect">
            <a:avLst/>
          </a:prstGeom>
        </p:spPr>
      </p:pic>
      <p:sp>
        <p:nvSpPr>
          <p:cNvPr id="3" name="Slide Number Placeholder 2">
            <a:extLst>
              <a:ext uri="{FF2B5EF4-FFF2-40B4-BE49-F238E27FC236}">
                <a16:creationId xmlns:a16="http://schemas.microsoft.com/office/drawing/2014/main" id="{806BC43E-FEA2-46C5-B5DC-0FC27CCBF569}"/>
              </a:ext>
            </a:extLst>
          </p:cNvPr>
          <p:cNvSpPr>
            <a:spLocks noGrp="1"/>
          </p:cNvSpPr>
          <p:nvPr>
            <p:ph type="sldNum" sz="quarter" idx="12"/>
          </p:nvPr>
        </p:nvSpPr>
        <p:spPr/>
        <p:txBody>
          <a:bodyPr/>
          <a:lstStyle/>
          <a:p>
            <a:fld id="{817F7197-B699-4758-B258-186E57F57597}" type="slidenum">
              <a:rPr lang="fr-FR" smtClean="0"/>
              <a:t>10</a:t>
            </a:fld>
            <a:endParaRPr lang="fr-FR"/>
          </a:p>
        </p:txBody>
      </p:sp>
    </p:spTree>
    <p:extLst>
      <p:ext uri="{BB962C8B-B14F-4D97-AF65-F5344CB8AC3E}">
        <p14:creationId xmlns:p14="http://schemas.microsoft.com/office/powerpoint/2010/main" val="375280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690A-2B4B-47BB-AEA2-1376D6268776}"/>
              </a:ext>
            </a:extLst>
          </p:cNvPr>
          <p:cNvSpPr>
            <a:spLocks noGrp="1"/>
          </p:cNvSpPr>
          <p:nvPr>
            <p:ph type="title"/>
          </p:nvPr>
        </p:nvSpPr>
        <p:spPr>
          <a:xfrm>
            <a:off x="838200" y="346075"/>
            <a:ext cx="10515600" cy="1325563"/>
          </a:xfrm>
        </p:spPr>
        <p:txBody>
          <a:bodyPr/>
          <a:lstStyle/>
          <a:p>
            <a:pPr marL="0" indent="0" algn="ctr">
              <a:buNone/>
            </a:pPr>
            <a:r>
              <a:rPr lang="fr-FR" b="1" dirty="0">
                <a:latin typeface="Verdana" panose="020B0604030504040204" pitchFamily="34" charset="0"/>
                <a:ea typeface="Verdana" panose="020B0604030504040204" pitchFamily="34" charset="0"/>
              </a:rPr>
              <a:t>II- HISTORIQUE DES COMMUNICATIONS MOBILES</a:t>
            </a:r>
          </a:p>
        </p:txBody>
      </p:sp>
      <p:pic>
        <p:nvPicPr>
          <p:cNvPr id="8" name="Picture 7">
            <a:extLst>
              <a:ext uri="{FF2B5EF4-FFF2-40B4-BE49-F238E27FC236}">
                <a16:creationId xmlns:a16="http://schemas.microsoft.com/office/drawing/2014/main" id="{B7A556AD-6627-463D-89C2-513F91BE3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 y="2459037"/>
            <a:ext cx="3650767" cy="3109913"/>
          </a:xfrm>
          <a:prstGeom prst="rect">
            <a:avLst/>
          </a:prstGeom>
        </p:spPr>
      </p:pic>
      <p:pic>
        <p:nvPicPr>
          <p:cNvPr id="10" name="Picture 9">
            <a:extLst>
              <a:ext uri="{FF2B5EF4-FFF2-40B4-BE49-F238E27FC236}">
                <a16:creationId xmlns:a16="http://schemas.microsoft.com/office/drawing/2014/main" id="{B3637F85-20E8-4089-9097-A863CB682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797" y="2459036"/>
            <a:ext cx="4146551" cy="3109913"/>
          </a:xfrm>
          <a:prstGeom prst="rect">
            <a:avLst/>
          </a:prstGeom>
        </p:spPr>
      </p:pic>
      <p:pic>
        <p:nvPicPr>
          <p:cNvPr id="12" name="Picture 11">
            <a:extLst>
              <a:ext uri="{FF2B5EF4-FFF2-40B4-BE49-F238E27FC236}">
                <a16:creationId xmlns:a16="http://schemas.microsoft.com/office/drawing/2014/main" id="{A8D92B8D-6557-4913-B146-C974A8DC4706}"/>
              </a:ext>
            </a:extLst>
          </p:cNvPr>
          <p:cNvPicPr>
            <a:picLocks noChangeAspect="1"/>
          </p:cNvPicPr>
          <p:nvPr/>
        </p:nvPicPr>
        <p:blipFill rotWithShape="1">
          <a:blip r:embed="rId5">
            <a:extLst>
              <a:ext uri="{28A0092B-C50C-407E-A947-70E740481C1C}">
                <a14:useLocalDpi xmlns:a14="http://schemas.microsoft.com/office/drawing/2010/main" val="0"/>
              </a:ext>
            </a:extLst>
          </a:blip>
          <a:srcRect l="3065" r="4164"/>
          <a:stretch/>
        </p:blipFill>
        <p:spPr>
          <a:xfrm>
            <a:off x="8041173" y="2459035"/>
            <a:ext cx="4110975" cy="3109913"/>
          </a:xfrm>
          <a:prstGeom prst="rect">
            <a:avLst/>
          </a:prstGeom>
        </p:spPr>
      </p:pic>
      <p:sp>
        <p:nvSpPr>
          <p:cNvPr id="14" name="TextBox 13">
            <a:extLst>
              <a:ext uri="{FF2B5EF4-FFF2-40B4-BE49-F238E27FC236}">
                <a16:creationId xmlns:a16="http://schemas.microsoft.com/office/drawing/2014/main" id="{FA74CCE7-1DFF-44B0-B989-75B747268A4C}"/>
              </a:ext>
            </a:extLst>
          </p:cNvPr>
          <p:cNvSpPr txBox="1"/>
          <p:nvPr/>
        </p:nvSpPr>
        <p:spPr>
          <a:xfrm>
            <a:off x="8173326" y="5777983"/>
            <a:ext cx="3617748" cy="369332"/>
          </a:xfrm>
          <a:prstGeom prst="rect">
            <a:avLst/>
          </a:prstGeom>
          <a:noFill/>
        </p:spPr>
        <p:txBody>
          <a:bodyPr wrap="square">
            <a:spAutoFit/>
          </a:bodyPr>
          <a:lstStyle/>
          <a:p>
            <a:r>
              <a:rPr lang="fr-FR" b="1" dirty="0">
                <a:latin typeface="Verdana" panose="020B0604030504040204" pitchFamily="34" charset="0"/>
                <a:ea typeface="Verdana" panose="020B0604030504040204" pitchFamily="34" charset="0"/>
              </a:rPr>
              <a:t>Téléphone de Graham Bell</a:t>
            </a:r>
          </a:p>
        </p:txBody>
      </p:sp>
      <p:sp>
        <p:nvSpPr>
          <p:cNvPr id="15" name="TextBox 14">
            <a:extLst>
              <a:ext uri="{FF2B5EF4-FFF2-40B4-BE49-F238E27FC236}">
                <a16:creationId xmlns:a16="http://schemas.microsoft.com/office/drawing/2014/main" id="{2F21FF0B-38DC-43A6-BE02-113336C2A86F}"/>
              </a:ext>
            </a:extLst>
          </p:cNvPr>
          <p:cNvSpPr txBox="1"/>
          <p:nvPr/>
        </p:nvSpPr>
        <p:spPr>
          <a:xfrm>
            <a:off x="4268076" y="5787508"/>
            <a:ext cx="3617748" cy="369332"/>
          </a:xfrm>
          <a:prstGeom prst="rect">
            <a:avLst/>
          </a:prstGeom>
          <a:noFill/>
        </p:spPr>
        <p:txBody>
          <a:bodyPr wrap="square">
            <a:spAutoFit/>
          </a:bodyPr>
          <a:lstStyle/>
          <a:p>
            <a:r>
              <a:rPr lang="fr-FR" b="1" dirty="0">
                <a:latin typeface="Verdana" panose="020B0604030504040204" pitchFamily="34" charset="0"/>
                <a:ea typeface="Verdana" panose="020B0604030504040204" pitchFamily="34" charset="0"/>
              </a:rPr>
              <a:t>Télégraphe électrique</a:t>
            </a:r>
          </a:p>
        </p:txBody>
      </p:sp>
      <p:sp>
        <p:nvSpPr>
          <p:cNvPr id="16" name="TextBox 15">
            <a:extLst>
              <a:ext uri="{FF2B5EF4-FFF2-40B4-BE49-F238E27FC236}">
                <a16:creationId xmlns:a16="http://schemas.microsoft.com/office/drawing/2014/main" id="{D514C73D-7406-4B02-8D7B-71DE464376D9}"/>
              </a:ext>
            </a:extLst>
          </p:cNvPr>
          <p:cNvSpPr txBox="1"/>
          <p:nvPr/>
        </p:nvSpPr>
        <p:spPr>
          <a:xfrm>
            <a:off x="391401" y="5787508"/>
            <a:ext cx="3617748" cy="369332"/>
          </a:xfrm>
          <a:prstGeom prst="rect">
            <a:avLst/>
          </a:prstGeom>
          <a:noFill/>
        </p:spPr>
        <p:txBody>
          <a:bodyPr wrap="square">
            <a:spAutoFit/>
          </a:bodyPr>
          <a:lstStyle/>
          <a:p>
            <a:r>
              <a:rPr lang="fr-FR" b="1" dirty="0">
                <a:latin typeface="Verdana" panose="020B0604030504040204" pitchFamily="34" charset="0"/>
                <a:ea typeface="Verdana" panose="020B0604030504040204" pitchFamily="34" charset="0"/>
              </a:rPr>
              <a:t>Télégraphe Optique</a:t>
            </a:r>
          </a:p>
        </p:txBody>
      </p:sp>
      <p:pic>
        <p:nvPicPr>
          <p:cNvPr id="11" name="Picture 4">
            <a:extLst>
              <a:ext uri="{FF2B5EF4-FFF2-40B4-BE49-F238E27FC236}">
                <a16:creationId xmlns:a16="http://schemas.microsoft.com/office/drawing/2014/main" id="{742BE1C6-D693-4537-A425-8C3FE44A090F}"/>
              </a:ext>
            </a:extLst>
          </p:cNvPr>
          <p:cNvPicPr>
            <a:picLocks noChangeAspect="1"/>
          </p:cNvPicPr>
          <p:nvPr/>
        </p:nvPicPr>
        <p:blipFill>
          <a:blip r:embed="rId6"/>
          <a:stretch>
            <a:fillRect/>
          </a:stretch>
        </p:blipFill>
        <p:spPr>
          <a:xfrm>
            <a:off x="0" y="9526"/>
            <a:ext cx="1069102" cy="800100"/>
          </a:xfrm>
          <a:prstGeom prst="rect">
            <a:avLst/>
          </a:prstGeom>
        </p:spPr>
      </p:pic>
      <p:pic>
        <p:nvPicPr>
          <p:cNvPr id="13" name="Picture 4">
            <a:extLst>
              <a:ext uri="{FF2B5EF4-FFF2-40B4-BE49-F238E27FC236}">
                <a16:creationId xmlns:a16="http://schemas.microsoft.com/office/drawing/2014/main" id="{13D15292-CC7B-4360-ACB1-A82841B3B85B}"/>
              </a:ext>
            </a:extLst>
          </p:cNvPr>
          <p:cNvPicPr>
            <a:picLocks noChangeAspect="1"/>
          </p:cNvPicPr>
          <p:nvPr/>
        </p:nvPicPr>
        <p:blipFill>
          <a:blip r:embed="rId6"/>
          <a:stretch>
            <a:fillRect/>
          </a:stretch>
        </p:blipFill>
        <p:spPr>
          <a:xfrm>
            <a:off x="11122898" y="9526"/>
            <a:ext cx="1069102" cy="800100"/>
          </a:xfrm>
          <a:prstGeom prst="rect">
            <a:avLst/>
          </a:prstGeom>
        </p:spPr>
      </p:pic>
      <p:sp>
        <p:nvSpPr>
          <p:cNvPr id="3" name="Slide Number Placeholder 2">
            <a:extLst>
              <a:ext uri="{FF2B5EF4-FFF2-40B4-BE49-F238E27FC236}">
                <a16:creationId xmlns:a16="http://schemas.microsoft.com/office/drawing/2014/main" id="{40394466-9A85-40FB-855A-AE4037A3BC46}"/>
              </a:ext>
            </a:extLst>
          </p:cNvPr>
          <p:cNvSpPr>
            <a:spLocks noGrp="1"/>
          </p:cNvSpPr>
          <p:nvPr>
            <p:ph type="sldNum" sz="quarter" idx="12"/>
          </p:nvPr>
        </p:nvSpPr>
        <p:spPr/>
        <p:txBody>
          <a:bodyPr/>
          <a:lstStyle/>
          <a:p>
            <a:fld id="{817F7197-B699-4758-B258-186E57F57597}" type="slidenum">
              <a:rPr lang="fr-FR" smtClean="0"/>
              <a:t>11</a:t>
            </a:fld>
            <a:endParaRPr lang="fr-FR"/>
          </a:p>
        </p:txBody>
      </p:sp>
    </p:spTree>
    <p:extLst>
      <p:ext uri="{BB962C8B-B14F-4D97-AF65-F5344CB8AC3E}">
        <p14:creationId xmlns:p14="http://schemas.microsoft.com/office/powerpoint/2010/main" val="371377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a:xfrm>
            <a:off x="645459" y="329266"/>
            <a:ext cx="10901081" cy="1325563"/>
          </a:xfrm>
        </p:spPr>
        <p:txBody>
          <a:bodyPr/>
          <a:lstStyle/>
          <a:p>
            <a:pPr algn="ctr"/>
            <a:r>
              <a:rPr lang="fr-FR" b="1" dirty="0">
                <a:latin typeface="Verdana" panose="020B0604030504040204" pitchFamily="34" charset="0"/>
                <a:ea typeface="Verdana" panose="020B0604030504040204" pitchFamily="34" charset="0"/>
              </a:rPr>
              <a:t>III- RESEAU TRADITIONNEL DE COMMUNICATION</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1. Téléphonie filaire (PSTN)</a:t>
            </a:r>
          </a:p>
          <a:p>
            <a:pPr marL="0" indent="0">
              <a:buNone/>
            </a:pPr>
            <a:r>
              <a:rPr lang="fr-FR" dirty="0">
                <a:latin typeface="Verdana" panose="020B0604030504040204" pitchFamily="34" charset="0"/>
                <a:ea typeface="Verdana" panose="020B0604030504040204" pitchFamily="34" charset="0"/>
              </a:rPr>
              <a:t>Le </a:t>
            </a:r>
            <a:r>
              <a:rPr lang="fr-FR" b="1" dirty="0">
                <a:latin typeface="Verdana" panose="020B0604030504040204" pitchFamily="34" charset="0"/>
                <a:ea typeface="Verdana" panose="020B0604030504040204" pitchFamily="34" charset="0"/>
              </a:rPr>
              <a:t>réseau téléphonique commuté (RTC ou PSTN)</a:t>
            </a:r>
            <a:r>
              <a:rPr lang="fr-FR" dirty="0">
                <a:latin typeface="Verdana" panose="020B0604030504040204" pitchFamily="34" charset="0"/>
                <a:ea typeface="Verdana" panose="020B0604030504040204" pitchFamily="34" charset="0"/>
              </a:rPr>
              <a:t> a dominé les télécommunications du XXe siècle.</a:t>
            </a:r>
            <a:br>
              <a:rPr lang="fr-FR" dirty="0">
                <a:latin typeface="Verdana" panose="020B0604030504040204" pitchFamily="34" charset="0"/>
                <a:ea typeface="Verdana" panose="020B0604030504040204" pitchFamily="34" charset="0"/>
              </a:rPr>
            </a:br>
            <a:r>
              <a:rPr lang="fr-FR" dirty="0">
                <a:latin typeface="Verdana" panose="020B0604030504040204" pitchFamily="34" charset="0"/>
                <a:ea typeface="Verdana" panose="020B0604030504040204" pitchFamily="34" charset="0"/>
              </a:rPr>
              <a:t>Il reposait sur :</a:t>
            </a:r>
          </a:p>
          <a:p>
            <a:pPr>
              <a:buFont typeface="Wingdings" panose="05000000000000000000" pitchFamily="2" charset="2"/>
              <a:buChar char="q"/>
            </a:pPr>
            <a:r>
              <a:rPr lang="fr-FR" dirty="0">
                <a:latin typeface="Verdana" panose="020B0604030504040204" pitchFamily="34" charset="0"/>
                <a:ea typeface="Verdana" panose="020B0604030504040204" pitchFamily="34" charset="0"/>
              </a:rPr>
              <a:t>des </a:t>
            </a:r>
            <a:r>
              <a:rPr lang="fr-FR" b="1" dirty="0">
                <a:latin typeface="Verdana" panose="020B0604030504040204" pitchFamily="34" charset="0"/>
                <a:ea typeface="Verdana" panose="020B0604030504040204" pitchFamily="34" charset="0"/>
              </a:rPr>
              <a:t>câbles en cuivre</a:t>
            </a:r>
            <a:r>
              <a:rPr lang="fr-FR" dirty="0">
                <a:latin typeface="Verdana" panose="020B0604030504040204" pitchFamily="34" charset="0"/>
                <a:ea typeface="Verdana" panose="020B0604030504040204" pitchFamily="34" charset="0"/>
              </a:rPr>
              <a:t> reliant les abonnés à un central,</a:t>
            </a:r>
          </a:p>
          <a:p>
            <a:pPr>
              <a:buFont typeface="Wingdings" panose="05000000000000000000" pitchFamily="2" charset="2"/>
              <a:buChar char="q"/>
            </a:pPr>
            <a:r>
              <a:rPr lang="fr-FR" dirty="0">
                <a:latin typeface="Verdana" panose="020B0604030504040204" pitchFamily="34" charset="0"/>
                <a:ea typeface="Verdana" panose="020B0604030504040204" pitchFamily="34" charset="0"/>
              </a:rPr>
              <a:t>des </a:t>
            </a:r>
            <a:r>
              <a:rPr lang="fr-FR" b="1" dirty="0">
                <a:latin typeface="Verdana" panose="020B0604030504040204" pitchFamily="34" charset="0"/>
                <a:ea typeface="Verdana" panose="020B0604030504040204" pitchFamily="34" charset="0"/>
              </a:rPr>
              <a:t>commutateurs</a:t>
            </a:r>
            <a:r>
              <a:rPr lang="fr-FR" dirty="0">
                <a:latin typeface="Verdana" panose="020B0604030504040204" pitchFamily="34" charset="0"/>
                <a:ea typeface="Verdana" panose="020B0604030504040204" pitchFamily="34" charset="0"/>
              </a:rPr>
              <a:t> acheminant les appels,</a:t>
            </a:r>
          </a:p>
          <a:p>
            <a:pPr>
              <a:buFont typeface="Wingdings" panose="05000000000000000000" pitchFamily="2" charset="2"/>
              <a:buChar char="q"/>
            </a:pPr>
            <a:r>
              <a:rPr lang="fr-FR" dirty="0">
                <a:latin typeface="Verdana" panose="020B0604030504040204" pitchFamily="34" charset="0"/>
                <a:ea typeface="Verdana" panose="020B0604030504040204" pitchFamily="34" charset="0"/>
              </a:rPr>
              <a:t>une </a:t>
            </a:r>
            <a:r>
              <a:rPr lang="fr-FR" b="1" dirty="0">
                <a:latin typeface="Verdana" panose="020B0604030504040204" pitchFamily="34" charset="0"/>
                <a:ea typeface="Verdana" panose="020B0604030504040204" pitchFamily="34" charset="0"/>
              </a:rPr>
              <a:t>transmission analogique</a:t>
            </a:r>
            <a:r>
              <a:rPr lang="fr-FR" dirty="0">
                <a:latin typeface="Verdana" panose="020B0604030504040204" pitchFamily="34" charset="0"/>
                <a:ea typeface="Verdana" panose="020B0604030504040204" pitchFamily="34" charset="0"/>
              </a:rPr>
              <a:t>, plus tard numérisée (RNIS).</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CBFE40EF-79B7-49FA-9528-0AD32F85ECDD}"/>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ABA27256-BB85-4A67-AD66-8E4F8063708E}"/>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F0B9246E-AED5-4CF0-ACFA-97397B7CD8DB}"/>
              </a:ext>
            </a:extLst>
          </p:cNvPr>
          <p:cNvSpPr>
            <a:spLocks noGrp="1"/>
          </p:cNvSpPr>
          <p:nvPr>
            <p:ph type="sldNum" sz="quarter" idx="12"/>
          </p:nvPr>
        </p:nvSpPr>
        <p:spPr/>
        <p:txBody>
          <a:bodyPr/>
          <a:lstStyle/>
          <a:p>
            <a:fld id="{817F7197-B699-4758-B258-186E57F57597}" type="slidenum">
              <a:rPr lang="fr-FR" smtClean="0"/>
              <a:t>12</a:t>
            </a:fld>
            <a:endParaRPr lang="fr-FR"/>
          </a:p>
        </p:txBody>
      </p:sp>
    </p:spTree>
    <p:extLst>
      <p:ext uri="{BB962C8B-B14F-4D97-AF65-F5344CB8AC3E}">
        <p14:creationId xmlns:p14="http://schemas.microsoft.com/office/powerpoint/2010/main" val="303847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a:xfrm>
            <a:off x="645459" y="329266"/>
            <a:ext cx="10901081" cy="1325563"/>
          </a:xfrm>
        </p:spPr>
        <p:txBody>
          <a:bodyPr/>
          <a:lstStyle/>
          <a:p>
            <a:pPr algn="ctr"/>
            <a:r>
              <a:rPr lang="fr-FR" b="1" dirty="0">
                <a:latin typeface="Verdana" panose="020B0604030504040204" pitchFamily="34" charset="0"/>
                <a:ea typeface="Verdana" panose="020B0604030504040204" pitchFamily="34" charset="0"/>
              </a:rPr>
              <a:t>III- RESEAU TRADITIONNEL DE COMMUNICATION</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2. Caractéristiques principales :</a:t>
            </a:r>
          </a:p>
          <a:p>
            <a:pPr>
              <a:buFont typeface="Courier New" panose="02070309020205020404" pitchFamily="49" charset="0"/>
              <a:buChar char="o"/>
            </a:pPr>
            <a:r>
              <a:rPr lang="fr-FR" b="1" dirty="0">
                <a:latin typeface="Verdana" panose="020B0604030504040204" pitchFamily="34" charset="0"/>
                <a:ea typeface="Verdana" panose="020B0604030504040204" pitchFamily="34" charset="0"/>
              </a:rPr>
              <a:t>Communication vocale</a:t>
            </a:r>
            <a:r>
              <a:rPr lang="fr-FR" dirty="0">
                <a:latin typeface="Verdana" panose="020B0604030504040204" pitchFamily="34" charset="0"/>
                <a:ea typeface="Verdana" panose="020B0604030504040204" pitchFamily="34" charset="0"/>
              </a:rPr>
              <a:t> uniquement (pas de données)</a:t>
            </a:r>
          </a:p>
          <a:p>
            <a:pPr>
              <a:buFont typeface="Courier New" panose="02070309020205020404" pitchFamily="49" charset="0"/>
              <a:buChar char="o"/>
            </a:pPr>
            <a:r>
              <a:rPr lang="fr-FR" b="1" dirty="0">
                <a:latin typeface="Verdana" panose="020B0604030504040204" pitchFamily="34" charset="0"/>
                <a:ea typeface="Verdana" panose="020B0604030504040204" pitchFamily="34" charset="0"/>
              </a:rPr>
              <a:t>Réseau point-à-point</a:t>
            </a:r>
            <a:r>
              <a:rPr lang="fr-FR" dirty="0">
                <a:latin typeface="Verdana" panose="020B0604030504040204" pitchFamily="34" charset="0"/>
                <a:ea typeface="Verdana" panose="020B0604030504040204" pitchFamily="34" charset="0"/>
              </a:rPr>
              <a:t> (chaque appel utilise un circuit dédié)</a:t>
            </a:r>
          </a:p>
          <a:p>
            <a:pPr>
              <a:buFont typeface="Courier New" panose="02070309020205020404" pitchFamily="49" charset="0"/>
              <a:buChar char="o"/>
            </a:pPr>
            <a:r>
              <a:rPr lang="fr-FR" b="1" dirty="0">
                <a:latin typeface="Verdana" panose="020B0604030504040204" pitchFamily="34" charset="0"/>
                <a:ea typeface="Verdana" panose="020B0604030504040204" pitchFamily="34" charset="0"/>
              </a:rPr>
              <a:t>Commutation de circuit</a:t>
            </a:r>
            <a:r>
              <a:rPr lang="fr-FR" dirty="0">
                <a:latin typeface="Verdana" panose="020B0604030504040204" pitchFamily="34" charset="0"/>
                <a:ea typeface="Verdana" panose="020B0604030504040204" pitchFamily="34" charset="0"/>
              </a:rPr>
              <a:t> : la ligne est réservée du début à la fin de la communication</a:t>
            </a:r>
          </a:p>
          <a:p>
            <a:pPr>
              <a:buFont typeface="Courier New" panose="02070309020205020404" pitchFamily="49" charset="0"/>
              <a:buChar char="o"/>
            </a:pPr>
            <a:r>
              <a:rPr lang="fr-FR" b="1" dirty="0">
                <a:latin typeface="Verdana" panose="020B0604030504040204" pitchFamily="34" charset="0"/>
                <a:ea typeface="Verdana" panose="020B0604030504040204" pitchFamily="34" charset="0"/>
              </a:rPr>
              <a:t>Faible efficacité spectrale</a:t>
            </a:r>
            <a:r>
              <a:rPr lang="fr-FR" dirty="0">
                <a:latin typeface="Verdana" panose="020B0604030504040204" pitchFamily="34" charset="0"/>
                <a:ea typeface="Verdana" panose="020B0604030504040204" pitchFamily="34" charset="0"/>
              </a:rPr>
              <a:t> : une seule communication par canal</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C12AF6EC-A1F2-4B59-8A75-6BCB0542C441}"/>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22F7BA1D-B4F0-4943-8687-3D6623116E3E}"/>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DCFE4C6F-2DBA-49E2-B27D-314D4C50B440}"/>
              </a:ext>
            </a:extLst>
          </p:cNvPr>
          <p:cNvSpPr>
            <a:spLocks noGrp="1"/>
          </p:cNvSpPr>
          <p:nvPr>
            <p:ph type="sldNum" sz="quarter" idx="12"/>
          </p:nvPr>
        </p:nvSpPr>
        <p:spPr/>
        <p:txBody>
          <a:bodyPr/>
          <a:lstStyle/>
          <a:p>
            <a:fld id="{817F7197-B699-4758-B258-186E57F57597}" type="slidenum">
              <a:rPr lang="fr-FR" smtClean="0"/>
              <a:t>13</a:t>
            </a:fld>
            <a:endParaRPr lang="fr-FR"/>
          </a:p>
        </p:txBody>
      </p:sp>
    </p:spTree>
    <p:extLst>
      <p:ext uri="{BB962C8B-B14F-4D97-AF65-F5344CB8AC3E}">
        <p14:creationId xmlns:p14="http://schemas.microsoft.com/office/powerpoint/2010/main" val="262049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a:xfrm>
            <a:off x="645459" y="329266"/>
            <a:ext cx="10901081" cy="1325563"/>
          </a:xfrm>
        </p:spPr>
        <p:txBody>
          <a:bodyPr/>
          <a:lstStyle/>
          <a:p>
            <a:pPr algn="ctr"/>
            <a:r>
              <a:rPr lang="fr-FR" b="1" dirty="0">
                <a:latin typeface="Verdana" panose="020B0604030504040204" pitchFamily="34" charset="0"/>
                <a:ea typeface="Verdana" panose="020B0604030504040204" pitchFamily="34" charset="0"/>
              </a:rPr>
              <a:t>III- RESEAU TRADITIONNEL DE COMMUNICATION</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3. Limites des technologies traditionnelles :</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Absence de mobilité</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Qualité de transmission dépendante de la distance</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Difficulté à transporter de grandes quantités de données</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Réseaux cloisonnés (voix séparée des données)</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Coût d’infrastructure élevé</a:t>
            </a:r>
          </a:p>
        </p:txBody>
      </p:sp>
      <p:pic>
        <p:nvPicPr>
          <p:cNvPr id="5" name="Picture 4">
            <a:extLst>
              <a:ext uri="{FF2B5EF4-FFF2-40B4-BE49-F238E27FC236}">
                <a16:creationId xmlns:a16="http://schemas.microsoft.com/office/drawing/2014/main" id="{157B6BB8-820A-45F2-B895-CFC72E523AF1}"/>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5DE21ED3-1C0A-477C-882E-4D92976CA948}"/>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E926ABDF-C25A-4299-B567-DFFAAA5827F8}"/>
              </a:ext>
            </a:extLst>
          </p:cNvPr>
          <p:cNvSpPr>
            <a:spLocks noGrp="1"/>
          </p:cNvSpPr>
          <p:nvPr>
            <p:ph type="sldNum" sz="quarter" idx="12"/>
          </p:nvPr>
        </p:nvSpPr>
        <p:spPr/>
        <p:txBody>
          <a:bodyPr/>
          <a:lstStyle/>
          <a:p>
            <a:fld id="{817F7197-B699-4758-B258-186E57F57597}" type="slidenum">
              <a:rPr lang="fr-FR" smtClean="0"/>
              <a:t>14</a:t>
            </a:fld>
            <a:endParaRPr lang="fr-FR"/>
          </a:p>
        </p:txBody>
      </p:sp>
    </p:spTree>
    <p:extLst>
      <p:ext uri="{BB962C8B-B14F-4D97-AF65-F5344CB8AC3E}">
        <p14:creationId xmlns:p14="http://schemas.microsoft.com/office/powerpoint/2010/main" val="7955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1. Définition</a:t>
            </a:r>
          </a:p>
          <a:p>
            <a:pPr marL="0" indent="0">
              <a:buNone/>
            </a:pPr>
            <a:r>
              <a:rPr lang="fr-FR" dirty="0">
                <a:latin typeface="Verdana" panose="020B0604030504040204" pitchFamily="34" charset="0"/>
                <a:ea typeface="Verdana" panose="020B0604030504040204" pitchFamily="34" charset="0"/>
              </a:rPr>
              <a:t>Un </a:t>
            </a:r>
            <a:r>
              <a:rPr lang="fr-FR" b="1" dirty="0">
                <a:latin typeface="Verdana" panose="020B0604030504040204" pitchFamily="34" charset="0"/>
                <a:ea typeface="Verdana" panose="020B0604030504040204" pitchFamily="34" charset="0"/>
              </a:rPr>
              <a:t>réseau mobile</a:t>
            </a:r>
            <a:r>
              <a:rPr lang="fr-FR" dirty="0">
                <a:latin typeface="Verdana" panose="020B0604030504040204" pitchFamily="34" charset="0"/>
                <a:ea typeface="Verdana" panose="020B0604030504040204" pitchFamily="34" charset="0"/>
              </a:rPr>
              <a:t> est un réseau de télécommunication permettant à un utilisateur de se connecter </a:t>
            </a:r>
            <a:r>
              <a:rPr lang="fr-FR" b="1" dirty="0">
                <a:latin typeface="Verdana" panose="020B0604030504040204" pitchFamily="34" charset="0"/>
                <a:ea typeface="Verdana" panose="020B0604030504040204" pitchFamily="34" charset="0"/>
              </a:rPr>
              <a:t>sans fil</a:t>
            </a:r>
            <a:r>
              <a:rPr lang="fr-FR" dirty="0">
                <a:latin typeface="Verdana" panose="020B0604030504040204" pitchFamily="34" charset="0"/>
                <a:ea typeface="Verdana" panose="020B0604030504040204" pitchFamily="34" charset="0"/>
              </a:rPr>
              <a:t>, depuis n’importe quel lieu couvert par des antennes radio.</a:t>
            </a:r>
          </a:p>
        </p:txBody>
      </p:sp>
      <p:pic>
        <p:nvPicPr>
          <p:cNvPr id="2052" name="Picture 4" descr="Réseau mobile (3G, 4G, 5G) : concepts fondamentaux et évolutions - YouTube">
            <a:extLst>
              <a:ext uri="{FF2B5EF4-FFF2-40B4-BE49-F238E27FC236}">
                <a16:creationId xmlns:a16="http://schemas.microsoft.com/office/drawing/2014/main" id="{C1519F06-7F7A-4A7B-95E4-9D479D804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31" r="625" b="29375"/>
          <a:stretch/>
        </p:blipFill>
        <p:spPr bwMode="auto">
          <a:xfrm>
            <a:off x="3067050" y="3946525"/>
            <a:ext cx="6057900" cy="254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BBF1A76-0291-4CEC-AD0B-2A60D1424C79}"/>
              </a:ext>
            </a:extLst>
          </p:cNvPr>
          <p:cNvPicPr>
            <a:picLocks noChangeAspect="1"/>
          </p:cNvPicPr>
          <p:nvPr/>
        </p:nvPicPr>
        <p:blipFill>
          <a:blip r:embed="rId3"/>
          <a:stretch>
            <a:fillRect/>
          </a:stretch>
        </p:blipFill>
        <p:spPr>
          <a:xfrm>
            <a:off x="0" y="9526"/>
            <a:ext cx="1069102" cy="800100"/>
          </a:xfrm>
          <a:prstGeom prst="rect">
            <a:avLst/>
          </a:prstGeom>
        </p:spPr>
      </p:pic>
      <p:pic>
        <p:nvPicPr>
          <p:cNvPr id="7" name="Picture 4">
            <a:extLst>
              <a:ext uri="{FF2B5EF4-FFF2-40B4-BE49-F238E27FC236}">
                <a16:creationId xmlns:a16="http://schemas.microsoft.com/office/drawing/2014/main" id="{E6AEFF79-EA76-4CB8-A3BA-FBC4775E2ACD}"/>
              </a:ext>
            </a:extLst>
          </p:cNvPr>
          <p:cNvPicPr>
            <a:picLocks noChangeAspect="1"/>
          </p:cNvPicPr>
          <p:nvPr/>
        </p:nvPicPr>
        <p:blipFill>
          <a:blip r:embed="rId3"/>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455BCF6C-07AA-46BA-B5C5-E810948B73D6}"/>
              </a:ext>
            </a:extLst>
          </p:cNvPr>
          <p:cNvSpPr>
            <a:spLocks noGrp="1"/>
          </p:cNvSpPr>
          <p:nvPr>
            <p:ph type="sldNum" sz="quarter" idx="12"/>
          </p:nvPr>
        </p:nvSpPr>
        <p:spPr/>
        <p:txBody>
          <a:bodyPr/>
          <a:lstStyle/>
          <a:p>
            <a:fld id="{817F7197-B699-4758-B258-186E57F57597}" type="slidenum">
              <a:rPr lang="fr-FR" smtClean="0"/>
              <a:t>15</a:t>
            </a:fld>
            <a:endParaRPr lang="fr-FR"/>
          </a:p>
        </p:txBody>
      </p:sp>
    </p:spTree>
    <p:extLst>
      <p:ext uri="{BB962C8B-B14F-4D97-AF65-F5344CB8AC3E}">
        <p14:creationId xmlns:p14="http://schemas.microsoft.com/office/powerpoint/2010/main" val="222915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285750" y="1825625"/>
            <a:ext cx="5929993" cy="4351338"/>
          </a:xfrm>
        </p:spPr>
        <p:txBody>
          <a:bodyPr>
            <a:normAutofit fontScale="70000" lnSpcReduction="20000"/>
          </a:bodyPr>
          <a:lstStyle/>
          <a:p>
            <a:pPr marL="514350" indent="-514350">
              <a:buAutoNum type="arabicPeriod"/>
            </a:pPr>
            <a:r>
              <a:rPr lang="fr-FR" b="1" dirty="0">
                <a:latin typeface="Verdana" panose="020B0604030504040204" pitchFamily="34" charset="0"/>
                <a:ea typeface="Verdana" panose="020B0604030504040204" pitchFamily="34" charset="0"/>
              </a:rPr>
              <a:t>Définition</a:t>
            </a:r>
          </a:p>
          <a:p>
            <a:pPr marL="0" indent="0">
              <a:lnSpc>
                <a:spcPct val="170000"/>
              </a:lnSpc>
              <a:buNone/>
            </a:pPr>
            <a:r>
              <a:rPr lang="fr-FR" dirty="0">
                <a:latin typeface="Verdana" panose="020B0604030504040204" pitchFamily="34" charset="0"/>
                <a:ea typeface="Verdana" panose="020B0604030504040204" pitchFamily="34" charset="0"/>
              </a:rPr>
              <a:t>Les communications transitent à travers :</a:t>
            </a:r>
          </a:p>
          <a:p>
            <a:pPr>
              <a:lnSpc>
                <a:spcPct val="170000"/>
              </a:lnSpc>
              <a:buFont typeface="Wingdings" panose="05000000000000000000" pitchFamily="2" charset="2"/>
              <a:buChar char="§"/>
            </a:pPr>
            <a:r>
              <a:rPr lang="fr-FR" dirty="0">
                <a:latin typeface="Verdana" panose="020B0604030504040204" pitchFamily="34" charset="0"/>
                <a:ea typeface="Verdana" panose="020B0604030504040204" pitchFamily="34" charset="0"/>
              </a:rPr>
              <a:t>des </a:t>
            </a:r>
            <a:r>
              <a:rPr lang="fr-FR" b="1" dirty="0">
                <a:latin typeface="Verdana" panose="020B0604030504040204" pitchFamily="34" charset="0"/>
                <a:ea typeface="Verdana" panose="020B0604030504040204" pitchFamily="34" charset="0"/>
              </a:rPr>
              <a:t>ondes radioélectriques;</a:t>
            </a:r>
            <a:endParaRPr lang="fr-FR" dirty="0">
              <a:latin typeface="Verdana" panose="020B0604030504040204" pitchFamily="34" charset="0"/>
              <a:ea typeface="Verdana" panose="020B0604030504040204" pitchFamily="34" charset="0"/>
            </a:endParaRPr>
          </a:p>
          <a:p>
            <a:pPr>
              <a:lnSpc>
                <a:spcPct val="170000"/>
              </a:lnSpc>
              <a:buFont typeface="Wingdings" panose="05000000000000000000" pitchFamily="2" charset="2"/>
              <a:buChar char="§"/>
            </a:pPr>
            <a:r>
              <a:rPr lang="fr-FR" dirty="0">
                <a:latin typeface="Verdana" panose="020B0604030504040204" pitchFamily="34" charset="0"/>
                <a:ea typeface="Verdana" panose="020B0604030504040204" pitchFamily="34" charset="0"/>
              </a:rPr>
              <a:t>un </a:t>
            </a:r>
            <a:r>
              <a:rPr lang="fr-FR" b="1" dirty="0">
                <a:latin typeface="Verdana" panose="020B0604030504040204" pitchFamily="34" charset="0"/>
                <a:ea typeface="Verdana" panose="020B0604030504040204" pitchFamily="34" charset="0"/>
              </a:rPr>
              <a:t>réseau d’accès radio (RAN);</a:t>
            </a:r>
            <a:endParaRPr lang="fr-FR" dirty="0">
              <a:latin typeface="Verdana" panose="020B0604030504040204" pitchFamily="34" charset="0"/>
              <a:ea typeface="Verdana" panose="020B0604030504040204" pitchFamily="34" charset="0"/>
            </a:endParaRPr>
          </a:p>
          <a:p>
            <a:pPr>
              <a:lnSpc>
                <a:spcPct val="170000"/>
              </a:lnSpc>
              <a:buFont typeface="Wingdings" panose="05000000000000000000" pitchFamily="2" charset="2"/>
              <a:buChar char="§"/>
            </a:pPr>
            <a:r>
              <a:rPr lang="fr-FR" dirty="0">
                <a:latin typeface="Verdana" panose="020B0604030504040204" pitchFamily="34" charset="0"/>
                <a:ea typeface="Verdana" panose="020B0604030504040204" pitchFamily="34" charset="0"/>
              </a:rPr>
              <a:t>Un</a:t>
            </a:r>
            <a:r>
              <a:rPr lang="fr-FR" b="1" dirty="0">
                <a:latin typeface="Verdana" panose="020B0604030504040204" pitchFamily="34" charset="0"/>
                <a:ea typeface="Verdana" panose="020B0604030504040204" pitchFamily="34" charset="0"/>
              </a:rPr>
              <a:t> Cœur de réseau (</a:t>
            </a:r>
            <a:r>
              <a:rPr lang="fr-FR" b="1" dirty="0" err="1">
                <a:latin typeface="Verdana" panose="020B0604030504040204" pitchFamily="34" charset="0"/>
                <a:ea typeface="Verdana" panose="020B0604030504040204" pitchFamily="34" charset="0"/>
              </a:rPr>
              <a:t>Core</a:t>
            </a:r>
            <a:r>
              <a:rPr lang="fr-FR" b="1" dirty="0">
                <a:latin typeface="Verdana" panose="020B0604030504040204" pitchFamily="34" charset="0"/>
                <a:ea typeface="Verdana" panose="020B0604030504040204" pitchFamily="34" charset="0"/>
              </a:rPr>
              <a:t> Network)</a:t>
            </a:r>
            <a:r>
              <a:rPr lang="fr-FR" dirty="0">
                <a:latin typeface="Verdana" panose="020B0604030504040204" pitchFamily="34" charset="0"/>
                <a:ea typeface="Verdana" panose="020B0604030504040204" pitchFamily="34" charset="0"/>
              </a:rPr>
              <a:t> gérant l’authentification, la commutation et la connexion à Internet.</a:t>
            </a:r>
          </a:p>
        </p:txBody>
      </p:sp>
      <p:pic>
        <p:nvPicPr>
          <p:cNvPr id="9220" name="Picture 4" descr="Le réseau mobile - Cité des télécoms">
            <a:extLst>
              <a:ext uri="{FF2B5EF4-FFF2-40B4-BE49-F238E27FC236}">
                <a16:creationId xmlns:a16="http://schemas.microsoft.com/office/drawing/2014/main" id="{104810FA-BABE-4386-B31A-90A2C9CB4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1" t="13953" r="1685"/>
          <a:stretch/>
        </p:blipFill>
        <p:spPr bwMode="auto">
          <a:xfrm>
            <a:off x="6071067" y="2242456"/>
            <a:ext cx="6025463" cy="3614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B79AB47-7072-431A-8C18-7B8DC7D58EF2}"/>
              </a:ext>
            </a:extLst>
          </p:cNvPr>
          <p:cNvPicPr>
            <a:picLocks noChangeAspect="1"/>
          </p:cNvPicPr>
          <p:nvPr/>
        </p:nvPicPr>
        <p:blipFill>
          <a:blip r:embed="rId3"/>
          <a:stretch>
            <a:fillRect/>
          </a:stretch>
        </p:blipFill>
        <p:spPr>
          <a:xfrm>
            <a:off x="0" y="9526"/>
            <a:ext cx="1069102" cy="800100"/>
          </a:xfrm>
          <a:prstGeom prst="rect">
            <a:avLst/>
          </a:prstGeom>
        </p:spPr>
      </p:pic>
      <p:pic>
        <p:nvPicPr>
          <p:cNvPr id="7" name="Picture 4">
            <a:extLst>
              <a:ext uri="{FF2B5EF4-FFF2-40B4-BE49-F238E27FC236}">
                <a16:creationId xmlns:a16="http://schemas.microsoft.com/office/drawing/2014/main" id="{38CB158F-3C94-4838-B85B-864E5965FCA7}"/>
              </a:ext>
            </a:extLst>
          </p:cNvPr>
          <p:cNvPicPr>
            <a:picLocks noChangeAspect="1"/>
          </p:cNvPicPr>
          <p:nvPr/>
        </p:nvPicPr>
        <p:blipFill>
          <a:blip r:embed="rId3"/>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05E05AA8-58F9-478D-A62C-E26FFA4C72AF}"/>
              </a:ext>
            </a:extLst>
          </p:cNvPr>
          <p:cNvSpPr>
            <a:spLocks noGrp="1"/>
          </p:cNvSpPr>
          <p:nvPr>
            <p:ph type="sldNum" sz="quarter" idx="12"/>
          </p:nvPr>
        </p:nvSpPr>
        <p:spPr/>
        <p:txBody>
          <a:bodyPr/>
          <a:lstStyle/>
          <a:p>
            <a:fld id="{817F7197-B699-4758-B258-186E57F57597}" type="slidenum">
              <a:rPr lang="fr-FR" smtClean="0"/>
              <a:t>16</a:t>
            </a:fld>
            <a:endParaRPr lang="fr-FR"/>
          </a:p>
        </p:txBody>
      </p:sp>
    </p:spTree>
    <p:extLst>
      <p:ext uri="{BB962C8B-B14F-4D97-AF65-F5344CB8AC3E}">
        <p14:creationId xmlns:p14="http://schemas.microsoft.com/office/powerpoint/2010/main" val="294232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pic>
        <p:nvPicPr>
          <p:cNvPr id="1026" name="Picture 2">
            <a:extLst>
              <a:ext uri="{FF2B5EF4-FFF2-40B4-BE49-F238E27FC236}">
                <a16:creationId xmlns:a16="http://schemas.microsoft.com/office/drawing/2014/main" id="{EA980346-54D0-4AEB-A8B0-E6E1DAEAA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900" y="2009775"/>
            <a:ext cx="7681013" cy="4648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7AE908C-1BEF-4112-AB3F-26E49AB37B7F}"/>
              </a:ext>
            </a:extLst>
          </p:cNvPr>
          <p:cNvSpPr txBox="1"/>
          <p:nvPr/>
        </p:nvSpPr>
        <p:spPr>
          <a:xfrm>
            <a:off x="3457575" y="1480900"/>
            <a:ext cx="6096000" cy="369332"/>
          </a:xfrm>
          <a:prstGeom prst="rect">
            <a:avLst/>
          </a:prstGeom>
          <a:noFill/>
        </p:spPr>
        <p:txBody>
          <a:bodyPr wrap="square">
            <a:spAutoFit/>
          </a:bodyPr>
          <a:lstStyle/>
          <a:p>
            <a:pPr marL="0" indent="0">
              <a:buNone/>
            </a:pPr>
            <a:r>
              <a:rPr lang="fr-FR" sz="1800" b="1" dirty="0">
                <a:latin typeface="Verdana" panose="020B0604030504040204" pitchFamily="34" charset="0"/>
                <a:ea typeface="Verdana" panose="020B0604030504040204" pitchFamily="34" charset="0"/>
              </a:rPr>
              <a:t>2. Procédure d’acheminement d’un appel</a:t>
            </a:r>
          </a:p>
        </p:txBody>
      </p:sp>
      <p:pic>
        <p:nvPicPr>
          <p:cNvPr id="32" name="Picture 4">
            <a:extLst>
              <a:ext uri="{FF2B5EF4-FFF2-40B4-BE49-F238E27FC236}">
                <a16:creationId xmlns:a16="http://schemas.microsoft.com/office/drawing/2014/main" id="{25CBA156-FE7C-4AD6-9E15-1560E8431B52}"/>
              </a:ext>
            </a:extLst>
          </p:cNvPr>
          <p:cNvPicPr>
            <a:picLocks noChangeAspect="1"/>
          </p:cNvPicPr>
          <p:nvPr/>
        </p:nvPicPr>
        <p:blipFill>
          <a:blip r:embed="rId3"/>
          <a:stretch>
            <a:fillRect/>
          </a:stretch>
        </p:blipFill>
        <p:spPr>
          <a:xfrm>
            <a:off x="0" y="9526"/>
            <a:ext cx="1069102" cy="800100"/>
          </a:xfrm>
          <a:prstGeom prst="rect">
            <a:avLst/>
          </a:prstGeom>
        </p:spPr>
      </p:pic>
      <p:pic>
        <p:nvPicPr>
          <p:cNvPr id="33" name="Picture 4">
            <a:extLst>
              <a:ext uri="{FF2B5EF4-FFF2-40B4-BE49-F238E27FC236}">
                <a16:creationId xmlns:a16="http://schemas.microsoft.com/office/drawing/2014/main" id="{BF63423D-4EB8-4CA3-8303-A84ED0A4F681}"/>
              </a:ext>
            </a:extLst>
          </p:cNvPr>
          <p:cNvPicPr>
            <a:picLocks noChangeAspect="1"/>
          </p:cNvPicPr>
          <p:nvPr/>
        </p:nvPicPr>
        <p:blipFill>
          <a:blip r:embed="rId3"/>
          <a:stretch>
            <a:fillRect/>
          </a:stretch>
        </p:blipFill>
        <p:spPr>
          <a:xfrm>
            <a:off x="11122898" y="9526"/>
            <a:ext cx="1069102" cy="800100"/>
          </a:xfrm>
          <a:prstGeom prst="rect">
            <a:avLst/>
          </a:prstGeom>
        </p:spPr>
      </p:pic>
      <p:sp>
        <p:nvSpPr>
          <p:cNvPr id="30" name="Slide Number Placeholder 29">
            <a:extLst>
              <a:ext uri="{FF2B5EF4-FFF2-40B4-BE49-F238E27FC236}">
                <a16:creationId xmlns:a16="http://schemas.microsoft.com/office/drawing/2014/main" id="{D7DEE267-313D-45AE-BC76-89591D5B9D70}"/>
              </a:ext>
            </a:extLst>
          </p:cNvPr>
          <p:cNvSpPr>
            <a:spLocks noGrp="1"/>
          </p:cNvSpPr>
          <p:nvPr>
            <p:ph type="sldNum" sz="quarter" idx="12"/>
          </p:nvPr>
        </p:nvSpPr>
        <p:spPr/>
        <p:txBody>
          <a:bodyPr/>
          <a:lstStyle/>
          <a:p>
            <a:fld id="{817F7197-B699-4758-B258-186E57F57597}" type="slidenum">
              <a:rPr lang="fr-FR" smtClean="0"/>
              <a:t>17</a:t>
            </a:fld>
            <a:endParaRPr lang="fr-FR"/>
          </a:p>
        </p:txBody>
      </p:sp>
    </p:spTree>
    <p:extLst>
      <p:ext uri="{BB962C8B-B14F-4D97-AF65-F5344CB8AC3E}">
        <p14:creationId xmlns:p14="http://schemas.microsoft.com/office/powerpoint/2010/main" val="161009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642257" y="1825625"/>
            <a:ext cx="3929743" cy="4351338"/>
          </a:xfrm>
        </p:spPr>
        <p:txBody>
          <a:bodyPr>
            <a:normAutofit fontScale="47500" lnSpcReduction="20000"/>
          </a:bodyPr>
          <a:lstStyle/>
          <a:p>
            <a:pPr marL="0" indent="0">
              <a:buNone/>
            </a:pPr>
            <a:r>
              <a:rPr lang="fr-FR" sz="3600" b="1" dirty="0">
                <a:latin typeface="Verdana" panose="020B0604030504040204" pitchFamily="34" charset="0"/>
                <a:ea typeface="Verdana" panose="020B0604030504040204" pitchFamily="34" charset="0"/>
              </a:rPr>
              <a:t>3. Architecture d’un réseau mobile</a:t>
            </a:r>
          </a:p>
          <a:p>
            <a:pPr marL="0" indent="0">
              <a:buNone/>
            </a:pPr>
            <a:endParaRPr lang="fr-FR" b="1" dirty="0">
              <a:latin typeface="Verdana" panose="020B0604030504040204" pitchFamily="34" charset="0"/>
              <a:ea typeface="Verdana" panose="020B0604030504040204" pitchFamily="34" charset="0"/>
            </a:endParaRPr>
          </a:p>
          <a:p>
            <a:pPr>
              <a:lnSpc>
                <a:spcPct val="120000"/>
              </a:lnSpc>
              <a:buFont typeface="Wingdings" panose="05000000000000000000" pitchFamily="2" charset="2"/>
              <a:buChar char="Ø"/>
            </a:pPr>
            <a:r>
              <a:rPr lang="fr-FR" sz="3300" b="1" dirty="0">
                <a:latin typeface="Verdana" panose="020B0604030504040204" pitchFamily="34" charset="0"/>
                <a:ea typeface="Verdana" panose="020B0604030504040204" pitchFamily="34" charset="0"/>
              </a:rPr>
              <a:t>Côté utilisateur (UE)</a:t>
            </a:r>
            <a:r>
              <a:rPr lang="fr-FR" sz="3300" dirty="0">
                <a:latin typeface="Verdana" panose="020B0604030504040204" pitchFamily="34" charset="0"/>
                <a:ea typeface="Verdana" panose="020B0604030504040204" pitchFamily="34" charset="0"/>
              </a:rPr>
              <a:t> : le terminal mobile (smartphone, modem, IoT) ;</a:t>
            </a:r>
          </a:p>
          <a:p>
            <a:pPr>
              <a:lnSpc>
                <a:spcPct val="120000"/>
              </a:lnSpc>
              <a:buFont typeface="Wingdings" panose="05000000000000000000" pitchFamily="2" charset="2"/>
              <a:buChar char="Ø"/>
            </a:pPr>
            <a:r>
              <a:rPr lang="fr-FR" sz="3300" b="1" dirty="0">
                <a:latin typeface="Verdana" panose="020B0604030504040204" pitchFamily="34" charset="0"/>
                <a:ea typeface="Verdana" panose="020B0604030504040204" pitchFamily="34" charset="0"/>
              </a:rPr>
              <a:t>Réseau d’accès radio (RAN)</a:t>
            </a:r>
            <a:r>
              <a:rPr lang="fr-FR" sz="3300" dirty="0">
                <a:latin typeface="Verdana" panose="020B0604030504040204" pitchFamily="34" charset="0"/>
                <a:ea typeface="Verdana" panose="020B0604030504040204" pitchFamily="34" charset="0"/>
              </a:rPr>
              <a:t> : antennes BTS, </a:t>
            </a:r>
            <a:r>
              <a:rPr lang="fr-FR" sz="3300" dirty="0" err="1">
                <a:latin typeface="Verdana" panose="020B0604030504040204" pitchFamily="34" charset="0"/>
                <a:ea typeface="Verdana" panose="020B0604030504040204" pitchFamily="34" charset="0"/>
              </a:rPr>
              <a:t>NodeB</a:t>
            </a:r>
            <a:r>
              <a:rPr lang="fr-FR" sz="3300" dirty="0">
                <a:latin typeface="Verdana" panose="020B0604030504040204" pitchFamily="34" charset="0"/>
                <a:ea typeface="Verdana" panose="020B0604030504040204" pitchFamily="34" charset="0"/>
              </a:rPr>
              <a:t>, </a:t>
            </a:r>
            <a:r>
              <a:rPr lang="fr-FR" sz="3300" dirty="0" err="1">
                <a:latin typeface="Verdana" panose="020B0604030504040204" pitchFamily="34" charset="0"/>
                <a:ea typeface="Verdana" panose="020B0604030504040204" pitchFamily="34" charset="0"/>
              </a:rPr>
              <a:t>eNodeB</a:t>
            </a:r>
            <a:r>
              <a:rPr lang="fr-FR" sz="3300" dirty="0">
                <a:latin typeface="Verdana" panose="020B0604030504040204" pitchFamily="34" charset="0"/>
                <a:ea typeface="Verdana" panose="020B0604030504040204" pitchFamily="34" charset="0"/>
              </a:rPr>
              <a:t> ou </a:t>
            </a:r>
            <a:r>
              <a:rPr lang="fr-FR" sz="3300" dirty="0" err="1">
                <a:latin typeface="Verdana" panose="020B0604030504040204" pitchFamily="34" charset="0"/>
                <a:ea typeface="Verdana" panose="020B0604030504040204" pitchFamily="34" charset="0"/>
              </a:rPr>
              <a:t>gNodeB</a:t>
            </a:r>
            <a:r>
              <a:rPr lang="fr-FR" sz="3300" dirty="0">
                <a:latin typeface="Verdana" panose="020B0604030504040204" pitchFamily="34" charset="0"/>
                <a:ea typeface="Verdana" panose="020B0604030504040204" pitchFamily="34" charset="0"/>
              </a:rPr>
              <a:t> ;</a:t>
            </a:r>
          </a:p>
          <a:p>
            <a:pPr>
              <a:lnSpc>
                <a:spcPct val="120000"/>
              </a:lnSpc>
              <a:buFont typeface="Wingdings" panose="05000000000000000000" pitchFamily="2" charset="2"/>
              <a:buChar char="Ø"/>
            </a:pPr>
            <a:r>
              <a:rPr lang="fr-FR" sz="3300" b="1" dirty="0">
                <a:latin typeface="Verdana" panose="020B0604030504040204" pitchFamily="34" charset="0"/>
                <a:ea typeface="Verdana" panose="020B0604030504040204" pitchFamily="34" charset="0"/>
              </a:rPr>
              <a:t>Cœur de réseau (CN)</a:t>
            </a:r>
            <a:r>
              <a:rPr lang="fr-FR" sz="3300" dirty="0">
                <a:latin typeface="Verdana" panose="020B0604030504040204" pitchFamily="34" charset="0"/>
                <a:ea typeface="Verdana" panose="020B0604030504040204" pitchFamily="34" charset="0"/>
              </a:rPr>
              <a:t> : gère les services, la mobilité et la sécurité ;</a:t>
            </a:r>
          </a:p>
          <a:p>
            <a:pPr>
              <a:lnSpc>
                <a:spcPct val="120000"/>
              </a:lnSpc>
              <a:buFont typeface="Wingdings" panose="05000000000000000000" pitchFamily="2" charset="2"/>
              <a:buChar char="Ø"/>
            </a:pPr>
            <a:r>
              <a:rPr lang="fr-FR" sz="3300" b="1" dirty="0">
                <a:latin typeface="Verdana" panose="020B0604030504040204" pitchFamily="34" charset="0"/>
                <a:ea typeface="Verdana" panose="020B0604030504040204" pitchFamily="34" charset="0"/>
              </a:rPr>
              <a:t>Réseaux externes</a:t>
            </a:r>
            <a:r>
              <a:rPr lang="fr-FR" sz="3300" dirty="0">
                <a:latin typeface="Verdana" panose="020B0604030504040204" pitchFamily="34" charset="0"/>
                <a:ea typeface="Verdana" panose="020B0604030504040204" pitchFamily="34" charset="0"/>
              </a:rPr>
              <a:t> : Internet, réseaux d’autres opérateurs.</a:t>
            </a:r>
          </a:p>
        </p:txBody>
      </p:sp>
      <p:sp>
        <p:nvSpPr>
          <p:cNvPr id="6" name="Rectangle 3">
            <a:extLst>
              <a:ext uri="{FF2B5EF4-FFF2-40B4-BE49-F238E27FC236}">
                <a16:creationId xmlns:a16="http://schemas.microsoft.com/office/drawing/2014/main" id="{0D58299D-F2B3-4212-A5F4-CCB0195197B1}"/>
              </a:ext>
            </a:extLst>
          </p:cNvPr>
          <p:cNvSpPr>
            <a:spLocks noChangeArrowheads="1"/>
          </p:cNvSpPr>
          <p:nvPr/>
        </p:nvSpPr>
        <p:spPr bwMode="auto">
          <a:xfrm>
            <a:off x="5475288" y="301783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fr-FR" sz="2800">
              <a:solidFill>
                <a:schemeClr val="tx2"/>
              </a:solidFill>
            </a:endParaRPr>
          </a:p>
        </p:txBody>
      </p:sp>
      <p:pic>
        <p:nvPicPr>
          <p:cNvPr id="7" name="Picture 6" descr="C:\Documents and Settings\milanj\Bureau\cell_phone.jpg">
            <a:extLst>
              <a:ext uri="{FF2B5EF4-FFF2-40B4-BE49-F238E27FC236}">
                <a16:creationId xmlns:a16="http://schemas.microsoft.com/office/drawing/2014/main" id="{32B0FC01-5AF8-4B92-A91B-F6E9EE9DF28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350520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milanj\Bureau\server.jpg">
            <a:extLst>
              <a:ext uri="{FF2B5EF4-FFF2-40B4-BE49-F238E27FC236}">
                <a16:creationId xmlns:a16="http://schemas.microsoft.com/office/drawing/2014/main" id="{31679499-6AB7-4E65-B253-F977BC5558D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6800" y="4038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3ECB4C6-4EC4-4297-87FE-0AD445B9F50A}"/>
              </a:ext>
            </a:extLst>
          </p:cNvPr>
          <p:cNvSpPr>
            <a:spLocks noChangeArrowheads="1"/>
          </p:cNvSpPr>
          <p:nvPr/>
        </p:nvSpPr>
        <p:spPr bwMode="auto">
          <a:xfrm>
            <a:off x="6400800" y="2209800"/>
            <a:ext cx="4105275" cy="4191000"/>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2">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fr-FR" sz="2400"/>
          </a:p>
        </p:txBody>
      </p:sp>
      <p:sp>
        <p:nvSpPr>
          <p:cNvPr id="10" name="Rectangle 9">
            <a:extLst>
              <a:ext uri="{FF2B5EF4-FFF2-40B4-BE49-F238E27FC236}">
                <a16:creationId xmlns:a16="http://schemas.microsoft.com/office/drawing/2014/main" id="{CCF6757E-C295-48DE-A00C-3623F11AFCC8}"/>
              </a:ext>
            </a:extLst>
          </p:cNvPr>
          <p:cNvSpPr>
            <a:spLocks noChangeArrowheads="1"/>
          </p:cNvSpPr>
          <p:nvPr/>
        </p:nvSpPr>
        <p:spPr bwMode="auto">
          <a:xfrm>
            <a:off x="10629900" y="2209800"/>
            <a:ext cx="1495425" cy="4191000"/>
          </a:xfrm>
          <a:prstGeom prst="rect">
            <a:avLst/>
          </a:prstGeom>
          <a:solidFill>
            <a:schemeClr val="bg2">
              <a:alpha val="50195"/>
            </a:schemeClr>
          </a:solidFill>
          <a:ln w="9525">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fr-FR" sz="2400"/>
          </a:p>
        </p:txBody>
      </p:sp>
      <p:sp>
        <p:nvSpPr>
          <p:cNvPr id="11" name="Text Box 10">
            <a:extLst>
              <a:ext uri="{FF2B5EF4-FFF2-40B4-BE49-F238E27FC236}">
                <a16:creationId xmlns:a16="http://schemas.microsoft.com/office/drawing/2014/main" id="{F773BD04-D8F8-4EC9-9A77-048D6378E9FB}"/>
              </a:ext>
            </a:extLst>
          </p:cNvPr>
          <p:cNvSpPr txBox="1">
            <a:spLocks noChangeArrowheads="1"/>
          </p:cNvSpPr>
          <p:nvPr/>
        </p:nvSpPr>
        <p:spPr bwMode="auto">
          <a:xfrm>
            <a:off x="6934200" y="2286000"/>
            <a:ext cx="3279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fr-FR" altLang="fr-FR" sz="1800" b="1" i="1">
                <a:solidFill>
                  <a:schemeClr val="hlink"/>
                </a:solidFill>
              </a:rPr>
              <a:t>Base Station Subsystem</a:t>
            </a:r>
          </a:p>
        </p:txBody>
      </p:sp>
      <p:sp>
        <p:nvSpPr>
          <p:cNvPr id="12" name="Text Box 11">
            <a:extLst>
              <a:ext uri="{FF2B5EF4-FFF2-40B4-BE49-F238E27FC236}">
                <a16:creationId xmlns:a16="http://schemas.microsoft.com/office/drawing/2014/main" id="{AAD5D7D6-BB15-4302-8C70-7895AE400CD0}"/>
              </a:ext>
            </a:extLst>
          </p:cNvPr>
          <p:cNvSpPr txBox="1">
            <a:spLocks noChangeArrowheads="1"/>
          </p:cNvSpPr>
          <p:nvPr/>
        </p:nvSpPr>
        <p:spPr bwMode="auto">
          <a:xfrm>
            <a:off x="10601325" y="2286000"/>
            <a:ext cx="1614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fr-FR" altLang="fr-FR" sz="1800" b="1" i="1" dirty="0">
                <a:solidFill>
                  <a:schemeClr val="hlink"/>
                </a:solidFill>
              </a:rPr>
              <a:t>  Network </a:t>
            </a:r>
          </a:p>
          <a:p>
            <a:pPr eaLnBrk="1" hangingPunct="1">
              <a:spcBef>
                <a:spcPct val="0"/>
              </a:spcBef>
              <a:buClrTx/>
              <a:buSzTx/>
              <a:buFontTx/>
              <a:buNone/>
            </a:pPr>
            <a:r>
              <a:rPr lang="fr-FR" altLang="fr-FR" sz="1800" b="1" i="1" dirty="0" err="1">
                <a:solidFill>
                  <a:schemeClr val="hlink"/>
                </a:solidFill>
              </a:rPr>
              <a:t>SubSystem</a:t>
            </a:r>
            <a:endParaRPr lang="fr-FR" altLang="fr-FR" sz="1800" b="1" i="1" dirty="0">
              <a:solidFill>
                <a:schemeClr val="hlink"/>
              </a:solidFill>
            </a:endParaRPr>
          </a:p>
        </p:txBody>
      </p:sp>
      <p:sp>
        <p:nvSpPr>
          <p:cNvPr id="13" name="Text Box 12">
            <a:extLst>
              <a:ext uri="{FF2B5EF4-FFF2-40B4-BE49-F238E27FC236}">
                <a16:creationId xmlns:a16="http://schemas.microsoft.com/office/drawing/2014/main" id="{06C40906-77E5-408B-BD50-1EE4C970C4DD}"/>
              </a:ext>
            </a:extLst>
          </p:cNvPr>
          <p:cNvSpPr txBox="1">
            <a:spLocks noChangeArrowheads="1"/>
          </p:cNvSpPr>
          <p:nvPr/>
        </p:nvSpPr>
        <p:spPr bwMode="auto">
          <a:xfrm>
            <a:off x="8229600" y="5562600"/>
            <a:ext cx="230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fr-FR" altLang="fr-FR" sz="1800" b="1" dirty="0"/>
              <a:t>BSC: </a:t>
            </a:r>
            <a:r>
              <a:rPr lang="fr-FR" altLang="fr-FR" sz="1800" dirty="0"/>
              <a:t>Base Station</a:t>
            </a:r>
          </a:p>
          <a:p>
            <a:pPr eaLnBrk="1" hangingPunct="1">
              <a:spcBef>
                <a:spcPct val="0"/>
              </a:spcBef>
              <a:buClrTx/>
              <a:buSzTx/>
              <a:buFontTx/>
              <a:buNone/>
            </a:pPr>
            <a:r>
              <a:rPr lang="fr-FR" altLang="fr-FR" sz="1800" dirty="0"/>
              <a:t>         Controller</a:t>
            </a:r>
            <a:endParaRPr lang="fr-FR" altLang="fr-FR" sz="1800" b="1" dirty="0"/>
          </a:p>
        </p:txBody>
      </p:sp>
      <p:sp>
        <p:nvSpPr>
          <p:cNvPr id="14" name="Text Box 13">
            <a:extLst>
              <a:ext uri="{FF2B5EF4-FFF2-40B4-BE49-F238E27FC236}">
                <a16:creationId xmlns:a16="http://schemas.microsoft.com/office/drawing/2014/main" id="{F0A87DE1-E2E2-46D8-8538-8BC0F71DE37C}"/>
              </a:ext>
            </a:extLst>
          </p:cNvPr>
          <p:cNvSpPr txBox="1">
            <a:spLocks noChangeArrowheads="1"/>
          </p:cNvSpPr>
          <p:nvPr/>
        </p:nvSpPr>
        <p:spPr bwMode="auto">
          <a:xfrm>
            <a:off x="7620000" y="3124200"/>
            <a:ext cx="2886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fr-FR" altLang="fr-FR" sz="1800" b="1"/>
              <a:t>BTS:</a:t>
            </a:r>
            <a:r>
              <a:rPr lang="fr-FR" altLang="fr-FR" sz="1800"/>
              <a:t> Base Transceiver </a:t>
            </a:r>
          </a:p>
          <a:p>
            <a:pPr eaLnBrk="1" hangingPunct="1">
              <a:spcBef>
                <a:spcPct val="0"/>
              </a:spcBef>
              <a:buClrTx/>
              <a:buSzTx/>
              <a:buFontTx/>
              <a:buNone/>
            </a:pPr>
            <a:r>
              <a:rPr lang="fr-FR" altLang="fr-FR" sz="1800"/>
              <a:t>        Station</a:t>
            </a:r>
            <a:endParaRPr lang="fr-FR" altLang="fr-FR" sz="1800" b="1"/>
          </a:p>
        </p:txBody>
      </p:sp>
      <p:sp>
        <p:nvSpPr>
          <p:cNvPr id="15" name="Rectangle 14">
            <a:extLst>
              <a:ext uri="{FF2B5EF4-FFF2-40B4-BE49-F238E27FC236}">
                <a16:creationId xmlns:a16="http://schemas.microsoft.com/office/drawing/2014/main" id="{5B334A2A-080A-430F-A807-9249B31E502A}"/>
              </a:ext>
            </a:extLst>
          </p:cNvPr>
          <p:cNvSpPr>
            <a:spLocks noChangeArrowheads="1"/>
          </p:cNvSpPr>
          <p:nvPr/>
        </p:nvSpPr>
        <p:spPr bwMode="auto">
          <a:xfrm>
            <a:off x="10704512" y="3930651"/>
            <a:ext cx="1335088" cy="7778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fr-FR" altLang="fr-FR" sz="1800" b="1" dirty="0"/>
              <a:t>MSC</a:t>
            </a:r>
          </a:p>
          <a:p>
            <a:pPr algn="ctr" eaLnBrk="1" hangingPunct="1">
              <a:spcBef>
                <a:spcPct val="0"/>
              </a:spcBef>
              <a:buClrTx/>
              <a:buSzTx/>
              <a:buFontTx/>
              <a:buNone/>
            </a:pPr>
            <a:r>
              <a:rPr lang="fr-FR" altLang="fr-FR" sz="1800" dirty="0"/>
              <a:t>(contrôleur)</a:t>
            </a:r>
          </a:p>
        </p:txBody>
      </p:sp>
      <p:sp>
        <p:nvSpPr>
          <p:cNvPr id="16" name="Line 16">
            <a:extLst>
              <a:ext uri="{FF2B5EF4-FFF2-40B4-BE49-F238E27FC236}">
                <a16:creationId xmlns:a16="http://schemas.microsoft.com/office/drawing/2014/main" id="{582E9402-B8C3-4357-B444-F1455608AFA3}"/>
              </a:ext>
            </a:extLst>
          </p:cNvPr>
          <p:cNvSpPr>
            <a:spLocks noChangeShapeType="1"/>
          </p:cNvSpPr>
          <p:nvPr/>
        </p:nvSpPr>
        <p:spPr bwMode="auto">
          <a:xfrm flipV="1">
            <a:off x="9982200" y="4679950"/>
            <a:ext cx="752475" cy="34925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7" name="AutoShape 18">
            <a:extLst>
              <a:ext uri="{FF2B5EF4-FFF2-40B4-BE49-F238E27FC236}">
                <a16:creationId xmlns:a16="http://schemas.microsoft.com/office/drawing/2014/main" id="{3C941610-B7FD-4F9F-9A23-91B8CFEBF057}"/>
              </a:ext>
            </a:extLst>
          </p:cNvPr>
          <p:cNvSpPr>
            <a:spLocks noChangeArrowheads="1"/>
          </p:cNvSpPr>
          <p:nvPr/>
        </p:nvSpPr>
        <p:spPr bwMode="auto">
          <a:xfrm>
            <a:off x="6629400" y="3124200"/>
            <a:ext cx="914400" cy="533400"/>
          </a:xfrm>
          <a:prstGeom prst="hexagon">
            <a:avLst>
              <a:gd name="adj" fmla="val 4285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fr-FR" sz="2400"/>
          </a:p>
        </p:txBody>
      </p:sp>
      <p:sp>
        <p:nvSpPr>
          <p:cNvPr id="18" name="AutoShape 19">
            <a:extLst>
              <a:ext uri="{FF2B5EF4-FFF2-40B4-BE49-F238E27FC236}">
                <a16:creationId xmlns:a16="http://schemas.microsoft.com/office/drawing/2014/main" id="{A932FC61-EA8D-4669-9012-7FD979942A67}"/>
              </a:ext>
            </a:extLst>
          </p:cNvPr>
          <p:cNvSpPr>
            <a:spLocks noChangeArrowheads="1"/>
          </p:cNvSpPr>
          <p:nvPr/>
        </p:nvSpPr>
        <p:spPr bwMode="auto">
          <a:xfrm>
            <a:off x="6629400" y="4495800"/>
            <a:ext cx="914400" cy="533400"/>
          </a:xfrm>
          <a:prstGeom prst="hexagon">
            <a:avLst>
              <a:gd name="adj" fmla="val 4285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fr-FR" sz="2400"/>
          </a:p>
        </p:txBody>
      </p:sp>
      <p:sp>
        <p:nvSpPr>
          <p:cNvPr id="19" name="AutoShape 21">
            <a:extLst>
              <a:ext uri="{FF2B5EF4-FFF2-40B4-BE49-F238E27FC236}">
                <a16:creationId xmlns:a16="http://schemas.microsoft.com/office/drawing/2014/main" id="{88D41C5E-FEA7-4F22-BEFD-A00A5576C0CF}"/>
              </a:ext>
            </a:extLst>
          </p:cNvPr>
          <p:cNvSpPr>
            <a:spLocks noChangeArrowheads="1"/>
          </p:cNvSpPr>
          <p:nvPr/>
        </p:nvSpPr>
        <p:spPr bwMode="auto">
          <a:xfrm>
            <a:off x="6629400" y="5638800"/>
            <a:ext cx="914400" cy="533400"/>
          </a:xfrm>
          <a:prstGeom prst="hexagon">
            <a:avLst>
              <a:gd name="adj" fmla="val 4285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sy="-100000" rotWithShape="0">
                    <a:schemeClr val="bg2"/>
                  </a:outerShdw>
                </a:effectLst>
              </a14:hiddenEffects>
            </a:ext>
          </a:extLst>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fr-FR" sz="2400"/>
          </a:p>
        </p:txBody>
      </p:sp>
      <p:sp>
        <p:nvSpPr>
          <p:cNvPr id="20" name="Line 22">
            <a:extLst>
              <a:ext uri="{FF2B5EF4-FFF2-40B4-BE49-F238E27FC236}">
                <a16:creationId xmlns:a16="http://schemas.microsoft.com/office/drawing/2014/main" id="{2973DD15-99AE-425C-9EDF-13DD876EE09E}"/>
              </a:ext>
            </a:extLst>
          </p:cNvPr>
          <p:cNvSpPr>
            <a:spLocks noChangeShapeType="1"/>
          </p:cNvSpPr>
          <p:nvPr/>
        </p:nvSpPr>
        <p:spPr bwMode="auto">
          <a:xfrm flipH="1" flipV="1">
            <a:off x="7467600" y="3505200"/>
            <a:ext cx="1676400" cy="11430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pic>
        <p:nvPicPr>
          <p:cNvPr id="21" name="Picture 32" descr="Z:\SRR\EA\antenne.jpg">
            <a:extLst>
              <a:ext uri="{FF2B5EF4-FFF2-40B4-BE49-F238E27FC236}">
                <a16:creationId xmlns:a16="http://schemas.microsoft.com/office/drawing/2014/main" id="{1A843E7F-A72B-4101-901F-686B77B3D99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35052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3" descr="Z:\SRR\EA\antenne.jpg">
            <a:extLst>
              <a:ext uri="{FF2B5EF4-FFF2-40B4-BE49-F238E27FC236}">
                <a16:creationId xmlns:a16="http://schemas.microsoft.com/office/drawing/2014/main" id="{47E212A0-8AD6-421E-9540-EA7D738A058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057400"/>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5" descr="Z:\SRR\EA\antenne.jpg">
            <a:extLst>
              <a:ext uri="{FF2B5EF4-FFF2-40B4-BE49-F238E27FC236}">
                <a16:creationId xmlns:a16="http://schemas.microsoft.com/office/drawing/2014/main" id="{B1BF0AD7-A5A6-4A59-AC1A-42B00EA53D1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4419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36">
            <a:extLst>
              <a:ext uri="{FF2B5EF4-FFF2-40B4-BE49-F238E27FC236}">
                <a16:creationId xmlns:a16="http://schemas.microsoft.com/office/drawing/2014/main" id="{446AF9A9-6E7A-4D36-861E-7AEAC444F6D2}"/>
              </a:ext>
            </a:extLst>
          </p:cNvPr>
          <p:cNvSpPr>
            <a:spLocks noChangeShapeType="1"/>
          </p:cNvSpPr>
          <p:nvPr/>
        </p:nvSpPr>
        <p:spPr bwMode="auto">
          <a:xfrm flipH="1">
            <a:off x="7467600" y="5105400"/>
            <a:ext cx="1676400" cy="6858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 name="Line 37">
            <a:extLst>
              <a:ext uri="{FF2B5EF4-FFF2-40B4-BE49-F238E27FC236}">
                <a16:creationId xmlns:a16="http://schemas.microsoft.com/office/drawing/2014/main" id="{B6B667B0-1916-4C43-9DFF-3DA8970B7E30}"/>
              </a:ext>
            </a:extLst>
          </p:cNvPr>
          <p:cNvSpPr>
            <a:spLocks noChangeShapeType="1"/>
          </p:cNvSpPr>
          <p:nvPr/>
        </p:nvSpPr>
        <p:spPr bwMode="auto">
          <a:xfrm flipH="1">
            <a:off x="7467600" y="4876800"/>
            <a:ext cx="1676400" cy="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6" name="Freeform 43">
            <a:extLst>
              <a:ext uri="{FF2B5EF4-FFF2-40B4-BE49-F238E27FC236}">
                <a16:creationId xmlns:a16="http://schemas.microsoft.com/office/drawing/2014/main" id="{EDBB732A-8F5B-45FE-9A0A-1680678B9625}"/>
              </a:ext>
            </a:extLst>
          </p:cNvPr>
          <p:cNvSpPr>
            <a:spLocks/>
          </p:cNvSpPr>
          <p:nvPr/>
        </p:nvSpPr>
        <p:spPr bwMode="auto">
          <a:xfrm>
            <a:off x="5181600" y="2971800"/>
            <a:ext cx="1600200" cy="609600"/>
          </a:xfrm>
          <a:custGeom>
            <a:avLst/>
            <a:gdLst>
              <a:gd name="T0" fmla="*/ 0 w 1008"/>
              <a:gd name="T1" fmla="*/ 2147483646 h 384"/>
              <a:gd name="T2" fmla="*/ 2147483646 w 1008"/>
              <a:gd name="T3" fmla="*/ 2147483646 h 384"/>
              <a:gd name="T4" fmla="*/ 2147483646 w 1008"/>
              <a:gd name="T5" fmla="*/ 2147483646 h 384"/>
              <a:gd name="T6" fmla="*/ 2147483646 w 1008"/>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8" h="384">
                <a:moveTo>
                  <a:pt x="0" y="384"/>
                </a:moveTo>
                <a:lnTo>
                  <a:pt x="432" y="144"/>
                </a:lnTo>
                <a:lnTo>
                  <a:pt x="384" y="384"/>
                </a:lnTo>
                <a:lnTo>
                  <a:pt x="1008" y="0"/>
                </a:lnTo>
              </a:path>
            </a:pathLst>
          </a:custGeom>
          <a:noFill/>
          <a:ln w="38100" cap="flat" cmpd="sng">
            <a:solidFill>
              <a:schemeClr val="hlink"/>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7" name="Text Box 44">
            <a:extLst>
              <a:ext uri="{FF2B5EF4-FFF2-40B4-BE49-F238E27FC236}">
                <a16:creationId xmlns:a16="http://schemas.microsoft.com/office/drawing/2014/main" id="{C152CDA7-4EA1-42F1-8787-21BDD01D1F93}"/>
              </a:ext>
            </a:extLst>
          </p:cNvPr>
          <p:cNvSpPr txBox="1">
            <a:spLocks noChangeArrowheads="1"/>
          </p:cNvSpPr>
          <p:nvPr/>
        </p:nvSpPr>
        <p:spPr bwMode="auto">
          <a:xfrm>
            <a:off x="4632325" y="4832350"/>
            <a:ext cx="1570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fr-FR" altLang="fr-FR" sz="1800" b="1"/>
              <a:t>MS: </a:t>
            </a:r>
            <a:r>
              <a:rPr lang="fr-FR" altLang="fr-FR" sz="1800"/>
              <a:t>Mobile</a:t>
            </a:r>
            <a:br>
              <a:rPr lang="fr-FR" altLang="fr-FR" sz="1800"/>
            </a:br>
            <a:r>
              <a:rPr lang="fr-FR" altLang="fr-FR" sz="1800"/>
              <a:t>       Station</a:t>
            </a:r>
          </a:p>
        </p:txBody>
      </p:sp>
      <p:pic>
        <p:nvPicPr>
          <p:cNvPr id="28" name="Picture 4">
            <a:extLst>
              <a:ext uri="{FF2B5EF4-FFF2-40B4-BE49-F238E27FC236}">
                <a16:creationId xmlns:a16="http://schemas.microsoft.com/office/drawing/2014/main" id="{56A17215-3A9A-4850-BC35-BF6F3765FB63}"/>
              </a:ext>
            </a:extLst>
          </p:cNvPr>
          <p:cNvPicPr>
            <a:picLocks noChangeAspect="1"/>
          </p:cNvPicPr>
          <p:nvPr/>
        </p:nvPicPr>
        <p:blipFill>
          <a:blip r:embed="rId5"/>
          <a:stretch>
            <a:fillRect/>
          </a:stretch>
        </p:blipFill>
        <p:spPr>
          <a:xfrm>
            <a:off x="0" y="9526"/>
            <a:ext cx="1069102" cy="800100"/>
          </a:xfrm>
          <a:prstGeom prst="rect">
            <a:avLst/>
          </a:prstGeom>
        </p:spPr>
      </p:pic>
      <p:pic>
        <p:nvPicPr>
          <p:cNvPr id="29" name="Picture 4">
            <a:extLst>
              <a:ext uri="{FF2B5EF4-FFF2-40B4-BE49-F238E27FC236}">
                <a16:creationId xmlns:a16="http://schemas.microsoft.com/office/drawing/2014/main" id="{26B8F7DA-3E59-49CB-9FA4-B35F9AEDFA05}"/>
              </a:ext>
            </a:extLst>
          </p:cNvPr>
          <p:cNvPicPr>
            <a:picLocks noChangeAspect="1"/>
          </p:cNvPicPr>
          <p:nvPr/>
        </p:nvPicPr>
        <p:blipFill>
          <a:blip r:embed="rId5"/>
          <a:stretch>
            <a:fillRect/>
          </a:stretch>
        </p:blipFill>
        <p:spPr>
          <a:xfrm>
            <a:off x="11122898" y="9526"/>
            <a:ext cx="1069102" cy="800100"/>
          </a:xfrm>
          <a:prstGeom prst="rect">
            <a:avLst/>
          </a:prstGeom>
        </p:spPr>
      </p:pic>
      <p:sp>
        <p:nvSpPr>
          <p:cNvPr id="30" name="Slide Number Placeholder 29">
            <a:extLst>
              <a:ext uri="{FF2B5EF4-FFF2-40B4-BE49-F238E27FC236}">
                <a16:creationId xmlns:a16="http://schemas.microsoft.com/office/drawing/2014/main" id="{7099A110-50F0-4B0D-97FE-A515A68BF0EC}"/>
              </a:ext>
            </a:extLst>
          </p:cNvPr>
          <p:cNvSpPr>
            <a:spLocks noGrp="1"/>
          </p:cNvSpPr>
          <p:nvPr>
            <p:ph type="sldNum" sz="quarter" idx="12"/>
          </p:nvPr>
        </p:nvSpPr>
        <p:spPr/>
        <p:txBody>
          <a:bodyPr/>
          <a:lstStyle/>
          <a:p>
            <a:fld id="{817F7197-B699-4758-B258-186E57F57597}" type="slidenum">
              <a:rPr lang="fr-FR" smtClean="0"/>
              <a:t>18</a:t>
            </a:fld>
            <a:endParaRPr lang="fr-FR"/>
          </a:p>
        </p:txBody>
      </p:sp>
    </p:spTree>
    <p:extLst>
      <p:ext uri="{BB962C8B-B14F-4D97-AF65-F5344CB8AC3E}">
        <p14:creationId xmlns:p14="http://schemas.microsoft.com/office/powerpoint/2010/main" val="376416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838200" y="1825625"/>
            <a:ext cx="5887720" cy="4351338"/>
          </a:xfrm>
        </p:spPr>
        <p:txBody>
          <a:bodyPr>
            <a:normAutofit fontScale="70000" lnSpcReduction="20000"/>
          </a:bodyPr>
          <a:lstStyle/>
          <a:p>
            <a:pPr marL="0" indent="0">
              <a:buNone/>
            </a:pPr>
            <a:r>
              <a:rPr lang="fr-FR" b="1" dirty="0">
                <a:latin typeface="Verdana" panose="020B0604030504040204" pitchFamily="34" charset="0"/>
                <a:ea typeface="Verdana" panose="020B0604030504040204" pitchFamily="34" charset="0"/>
              </a:rPr>
              <a:t>4. Principe cellulaire</a:t>
            </a:r>
          </a:p>
          <a:p>
            <a:pPr marL="0" indent="0">
              <a:buNone/>
            </a:pPr>
            <a:endParaRPr lang="fr-FR" b="1" dirty="0">
              <a:latin typeface="Verdana" panose="020B0604030504040204" pitchFamily="34" charset="0"/>
              <a:ea typeface="Verdana" panose="020B0604030504040204" pitchFamily="34" charset="0"/>
            </a:endParaRPr>
          </a:p>
          <a:p>
            <a:pPr marL="0" indent="0">
              <a:lnSpc>
                <a:spcPct val="160000"/>
              </a:lnSpc>
              <a:buNone/>
            </a:pPr>
            <a:r>
              <a:rPr lang="fr-FR" dirty="0">
                <a:latin typeface="Verdana" panose="020B0604030504040204" pitchFamily="34" charset="0"/>
                <a:ea typeface="Verdana" panose="020B0604030504040204" pitchFamily="34" charset="0"/>
              </a:rPr>
              <a:t>Le territoire est découpé en </a:t>
            </a:r>
            <a:r>
              <a:rPr lang="fr-FR" b="1" dirty="0">
                <a:latin typeface="Verdana" panose="020B0604030504040204" pitchFamily="34" charset="0"/>
                <a:ea typeface="Verdana" panose="020B0604030504040204" pitchFamily="34" charset="0"/>
              </a:rPr>
              <a:t>cellules</a:t>
            </a:r>
            <a:r>
              <a:rPr lang="fr-FR" dirty="0">
                <a:latin typeface="Verdana" panose="020B0604030504040204" pitchFamily="34" charset="0"/>
                <a:ea typeface="Verdana" panose="020B0604030504040204" pitchFamily="34" charset="0"/>
              </a:rPr>
              <a:t> (souvent représentées par des hexagones).</a:t>
            </a:r>
            <a:br>
              <a:rPr lang="fr-FR" dirty="0">
                <a:latin typeface="Verdana" panose="020B0604030504040204" pitchFamily="34" charset="0"/>
                <a:ea typeface="Verdana" panose="020B0604030504040204" pitchFamily="34" charset="0"/>
              </a:rPr>
            </a:br>
            <a:r>
              <a:rPr lang="fr-FR" dirty="0">
                <a:latin typeface="Verdana" panose="020B0604030504040204" pitchFamily="34" charset="0"/>
                <a:ea typeface="Verdana" panose="020B0604030504040204" pitchFamily="34" charset="0"/>
              </a:rPr>
              <a:t>Chaque cellule est couverte par une antenne.</a:t>
            </a:r>
            <a:br>
              <a:rPr lang="fr-FR" dirty="0">
                <a:latin typeface="Verdana" panose="020B0604030504040204" pitchFamily="34" charset="0"/>
                <a:ea typeface="Verdana" panose="020B0604030504040204" pitchFamily="34" charset="0"/>
              </a:rPr>
            </a:br>
            <a:r>
              <a:rPr lang="fr-FR" dirty="0">
                <a:latin typeface="Verdana" panose="020B0604030504040204" pitchFamily="34" charset="0"/>
                <a:ea typeface="Verdana" panose="020B0604030504040204" pitchFamily="34" charset="0"/>
              </a:rPr>
              <a:t>Lorsque l’utilisateur se déplace, la connexion passe automatiquement d’une antenne à l’autre via le </a:t>
            </a:r>
            <a:r>
              <a:rPr lang="fr-FR" b="1" dirty="0" err="1">
                <a:latin typeface="Verdana" panose="020B0604030504040204" pitchFamily="34" charset="0"/>
                <a:ea typeface="Verdana" panose="020B0604030504040204" pitchFamily="34" charset="0"/>
              </a:rPr>
              <a:t>handover</a:t>
            </a:r>
            <a:r>
              <a:rPr lang="fr-FR" dirty="0">
                <a:latin typeface="Verdana" panose="020B0604030504040204" pitchFamily="34" charset="0"/>
                <a:ea typeface="Verdana" panose="020B0604030504040204" pitchFamily="34" charset="0"/>
              </a:rPr>
              <a:t>, sans interruption d’appel.</a:t>
            </a:r>
          </a:p>
        </p:txBody>
      </p:sp>
      <p:pic>
        <p:nvPicPr>
          <p:cNvPr id="10242" name="Picture 2">
            <a:extLst>
              <a:ext uri="{FF2B5EF4-FFF2-40B4-BE49-F238E27FC236}">
                <a16:creationId xmlns:a16="http://schemas.microsoft.com/office/drawing/2014/main" id="{CB33ACA2-B775-46E6-8D15-40F60F0CB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345" y="2265680"/>
            <a:ext cx="5463913" cy="3495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0CE78DE5-A55E-4FCF-A751-C2DE16471179}"/>
              </a:ext>
            </a:extLst>
          </p:cNvPr>
          <p:cNvPicPr>
            <a:picLocks noChangeAspect="1"/>
          </p:cNvPicPr>
          <p:nvPr/>
        </p:nvPicPr>
        <p:blipFill>
          <a:blip r:embed="rId4"/>
          <a:stretch>
            <a:fillRect/>
          </a:stretch>
        </p:blipFill>
        <p:spPr>
          <a:xfrm>
            <a:off x="0" y="9526"/>
            <a:ext cx="1069102" cy="800100"/>
          </a:xfrm>
          <a:prstGeom prst="rect">
            <a:avLst/>
          </a:prstGeom>
        </p:spPr>
      </p:pic>
      <p:pic>
        <p:nvPicPr>
          <p:cNvPr id="7" name="Picture 4">
            <a:extLst>
              <a:ext uri="{FF2B5EF4-FFF2-40B4-BE49-F238E27FC236}">
                <a16:creationId xmlns:a16="http://schemas.microsoft.com/office/drawing/2014/main" id="{673B6199-E1DE-460F-A816-4D3A82073D6C}"/>
              </a:ext>
            </a:extLst>
          </p:cNvPr>
          <p:cNvPicPr>
            <a:picLocks noChangeAspect="1"/>
          </p:cNvPicPr>
          <p:nvPr/>
        </p:nvPicPr>
        <p:blipFill>
          <a:blip r:embed="rId4"/>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287DD02F-E77A-4B81-AAB8-5E76F7E446F3}"/>
              </a:ext>
            </a:extLst>
          </p:cNvPr>
          <p:cNvSpPr>
            <a:spLocks noGrp="1"/>
          </p:cNvSpPr>
          <p:nvPr>
            <p:ph type="sldNum" sz="quarter" idx="12"/>
          </p:nvPr>
        </p:nvSpPr>
        <p:spPr/>
        <p:txBody>
          <a:bodyPr/>
          <a:lstStyle/>
          <a:p>
            <a:fld id="{817F7197-B699-4758-B258-186E57F57597}" type="slidenum">
              <a:rPr lang="fr-FR" smtClean="0"/>
              <a:t>19</a:t>
            </a:fld>
            <a:endParaRPr lang="fr-FR"/>
          </a:p>
        </p:txBody>
      </p:sp>
    </p:spTree>
    <p:extLst>
      <p:ext uri="{BB962C8B-B14F-4D97-AF65-F5344CB8AC3E}">
        <p14:creationId xmlns:p14="http://schemas.microsoft.com/office/powerpoint/2010/main" val="35340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A98-008E-4B7E-89C5-AE923E0434E5}"/>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IDEE MAITRESSE</a:t>
            </a:r>
          </a:p>
        </p:txBody>
      </p:sp>
      <p:sp>
        <p:nvSpPr>
          <p:cNvPr id="3" name="Content Placeholder 2">
            <a:extLst>
              <a:ext uri="{FF2B5EF4-FFF2-40B4-BE49-F238E27FC236}">
                <a16:creationId xmlns:a16="http://schemas.microsoft.com/office/drawing/2014/main" id="{3AD15DB9-C86D-4F83-A155-4C4651E2CE1F}"/>
              </a:ext>
            </a:extLst>
          </p:cNvPr>
          <p:cNvSpPr>
            <a:spLocks noGrp="1"/>
          </p:cNvSpPr>
          <p:nvPr>
            <p:ph idx="1"/>
          </p:nvPr>
        </p:nvSpPr>
        <p:spPr/>
        <p:txBody>
          <a:bodyPr>
            <a:normAutofit/>
          </a:bodyPr>
          <a:lstStyle/>
          <a:p>
            <a:pPr marL="0" indent="0" algn="just">
              <a:buNone/>
            </a:pPr>
            <a:r>
              <a:rPr lang="fr-FR" dirty="0">
                <a:latin typeface="Verdana" panose="020B0604030504040204" pitchFamily="34" charset="0"/>
                <a:ea typeface="Verdana" panose="020B0604030504040204" pitchFamily="34" charset="0"/>
              </a:rPr>
              <a:t>	Les réseaux mobiles représentent la marche triomphale de la communication moderne vers la mobilité totale, la vitesse absolue et l’intelligence intégrée. Leurs évolutions illustre la quête permanente de l’humanité pour une communication plus rapide, plus fiable et plus intelligente, transformant progressivement nos modes de vie, nos économies et nos interactions sociales.</a:t>
            </a:r>
          </a:p>
        </p:txBody>
      </p:sp>
      <p:pic>
        <p:nvPicPr>
          <p:cNvPr id="6" name="Picture 4">
            <a:extLst>
              <a:ext uri="{FF2B5EF4-FFF2-40B4-BE49-F238E27FC236}">
                <a16:creationId xmlns:a16="http://schemas.microsoft.com/office/drawing/2014/main" id="{7CFC4D24-C172-49E6-9D2D-DB5F1A9F5B8A}"/>
              </a:ext>
            </a:extLst>
          </p:cNvPr>
          <p:cNvPicPr>
            <a:picLocks noChangeAspect="1"/>
          </p:cNvPicPr>
          <p:nvPr/>
        </p:nvPicPr>
        <p:blipFill>
          <a:blip r:embed="rId2"/>
          <a:stretch>
            <a:fillRect/>
          </a:stretch>
        </p:blipFill>
        <p:spPr>
          <a:xfrm>
            <a:off x="0" y="9525"/>
            <a:ext cx="1532592" cy="1146969"/>
          </a:xfrm>
          <a:prstGeom prst="rect">
            <a:avLst/>
          </a:prstGeom>
        </p:spPr>
      </p:pic>
      <p:pic>
        <p:nvPicPr>
          <p:cNvPr id="7" name="Picture 4">
            <a:extLst>
              <a:ext uri="{FF2B5EF4-FFF2-40B4-BE49-F238E27FC236}">
                <a16:creationId xmlns:a16="http://schemas.microsoft.com/office/drawing/2014/main" id="{6526DCCA-E42B-4BE4-BDAF-153F9C098F97}"/>
              </a:ext>
            </a:extLst>
          </p:cNvPr>
          <p:cNvPicPr>
            <a:picLocks noChangeAspect="1"/>
          </p:cNvPicPr>
          <p:nvPr/>
        </p:nvPicPr>
        <p:blipFill>
          <a:blip r:embed="rId2"/>
          <a:stretch>
            <a:fillRect/>
          </a:stretch>
        </p:blipFill>
        <p:spPr>
          <a:xfrm>
            <a:off x="10659408" y="0"/>
            <a:ext cx="1532592" cy="1146969"/>
          </a:xfrm>
          <a:prstGeom prst="rect">
            <a:avLst/>
          </a:prstGeom>
        </p:spPr>
      </p:pic>
      <p:sp>
        <p:nvSpPr>
          <p:cNvPr id="8" name="Slide Number Placeholder 7">
            <a:extLst>
              <a:ext uri="{FF2B5EF4-FFF2-40B4-BE49-F238E27FC236}">
                <a16:creationId xmlns:a16="http://schemas.microsoft.com/office/drawing/2014/main" id="{7AC073DE-66F4-40F2-B9E7-6A47C37AFEE1}"/>
              </a:ext>
            </a:extLst>
          </p:cNvPr>
          <p:cNvSpPr>
            <a:spLocks noGrp="1"/>
          </p:cNvSpPr>
          <p:nvPr>
            <p:ph type="sldNum" sz="quarter" idx="12"/>
          </p:nvPr>
        </p:nvSpPr>
        <p:spPr/>
        <p:txBody>
          <a:bodyPr/>
          <a:lstStyle/>
          <a:p>
            <a:fld id="{817F7197-B699-4758-B258-186E57F57597}" type="slidenum">
              <a:rPr lang="fr-FR" smtClean="0"/>
              <a:t>2</a:t>
            </a:fld>
            <a:endParaRPr lang="fr-FR"/>
          </a:p>
        </p:txBody>
      </p:sp>
    </p:spTree>
    <p:extLst>
      <p:ext uri="{BB962C8B-B14F-4D97-AF65-F5344CB8AC3E}">
        <p14:creationId xmlns:p14="http://schemas.microsoft.com/office/powerpoint/2010/main" val="257595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95250" y="1825625"/>
            <a:ext cx="4479411" cy="4351338"/>
          </a:xfrm>
        </p:spPr>
        <p:txBody>
          <a:bodyPr>
            <a:normAutofit/>
          </a:bodyPr>
          <a:lstStyle/>
          <a:p>
            <a:pPr marL="0" indent="0">
              <a:buNone/>
            </a:pPr>
            <a:r>
              <a:rPr lang="fr-FR" b="1" dirty="0">
                <a:latin typeface="Verdana" panose="020B0604030504040204" pitchFamily="34" charset="0"/>
                <a:ea typeface="Verdana" panose="020B0604030504040204" pitchFamily="34" charset="0"/>
              </a:rPr>
              <a:t>4. </a:t>
            </a:r>
            <a:r>
              <a:rPr lang="fr-FR" b="1" dirty="0" err="1">
                <a:latin typeface="Verdana" panose="020B0604030504040204" pitchFamily="34" charset="0"/>
                <a:ea typeface="Verdana" panose="020B0604030504040204" pitchFamily="34" charset="0"/>
              </a:rPr>
              <a:t>Handover</a:t>
            </a:r>
            <a:endParaRPr lang="fr-FR" b="1" dirty="0">
              <a:latin typeface="Verdana" panose="020B0604030504040204" pitchFamily="34" charset="0"/>
              <a:ea typeface="Verdana" panose="020B0604030504040204" pitchFamily="34" charset="0"/>
            </a:endParaRPr>
          </a:p>
          <a:p>
            <a:pPr marL="457200" lvl="1" indent="0">
              <a:buNone/>
            </a:pPr>
            <a:endParaRPr lang="fr-FR" b="1" dirty="0">
              <a:latin typeface="Verdana" panose="020B0604030504040204" pitchFamily="34" charset="0"/>
              <a:ea typeface="Verdana" panose="020B0604030504040204" pitchFamily="34" charset="0"/>
            </a:endParaRPr>
          </a:p>
          <a:p>
            <a:pPr lvl="1">
              <a:buFont typeface="Wingdings" panose="05000000000000000000" pitchFamily="2" charset="2"/>
              <a:buChar char="Ø"/>
            </a:pPr>
            <a:r>
              <a:rPr lang="fr-FR" b="1" dirty="0" err="1">
                <a:latin typeface="Verdana" panose="020B0604030504040204" pitchFamily="34" charset="0"/>
                <a:ea typeface="Verdana" panose="020B0604030504040204" pitchFamily="34" charset="0"/>
              </a:rPr>
              <a:t>Handover</a:t>
            </a:r>
            <a:r>
              <a:rPr lang="fr-FR" b="1" dirty="0">
                <a:latin typeface="Verdana" panose="020B0604030504040204" pitchFamily="34" charset="0"/>
                <a:ea typeface="Verdana" panose="020B0604030504040204" pitchFamily="34" charset="0"/>
              </a:rPr>
              <a:t> Horizontal</a:t>
            </a:r>
          </a:p>
          <a:p>
            <a:pPr lvl="2"/>
            <a:r>
              <a:rPr lang="fr-FR" dirty="0">
                <a:latin typeface="Verdana" panose="020B0604030504040204" pitchFamily="34" charset="0"/>
                <a:ea typeface="Verdana" panose="020B0604030504040204" pitchFamily="34" charset="0"/>
              </a:rPr>
              <a:t>Intra-Cellulaire</a:t>
            </a:r>
          </a:p>
          <a:p>
            <a:pPr lvl="2"/>
            <a:r>
              <a:rPr lang="fr-FR" dirty="0">
                <a:latin typeface="Verdana" panose="020B0604030504040204" pitchFamily="34" charset="0"/>
                <a:ea typeface="Verdana" panose="020B0604030504040204" pitchFamily="34" charset="0"/>
              </a:rPr>
              <a:t>Inter-Cellulaire</a:t>
            </a:r>
          </a:p>
          <a:p>
            <a:pPr lvl="1">
              <a:buFont typeface="Wingdings" panose="05000000000000000000" pitchFamily="2" charset="2"/>
              <a:buChar char="Ø"/>
            </a:pPr>
            <a:r>
              <a:rPr lang="fr-FR" b="1" dirty="0" err="1">
                <a:latin typeface="Verdana" panose="020B0604030504040204" pitchFamily="34" charset="0"/>
                <a:ea typeface="Verdana" panose="020B0604030504040204" pitchFamily="34" charset="0"/>
              </a:rPr>
              <a:t>Handover</a:t>
            </a:r>
            <a:r>
              <a:rPr lang="fr-FR" b="1" dirty="0">
                <a:latin typeface="Verdana" panose="020B0604030504040204" pitchFamily="34" charset="0"/>
                <a:ea typeface="Verdana" panose="020B0604030504040204" pitchFamily="34" charset="0"/>
              </a:rPr>
              <a:t> vertical</a:t>
            </a:r>
          </a:p>
          <a:p>
            <a:pPr lvl="2">
              <a:buFont typeface="Courier New" panose="02070309020205020404" pitchFamily="49" charset="0"/>
              <a:buChar char="o"/>
            </a:pPr>
            <a:r>
              <a:rPr lang="fr-FR" i="0" dirty="0" err="1">
                <a:effectLst/>
                <a:latin typeface="Verdana" panose="020B0604030504040204" pitchFamily="34" charset="0"/>
                <a:ea typeface="Verdana" panose="020B0604030504040204" pitchFamily="34" charset="0"/>
              </a:rPr>
              <a:t>Handover</a:t>
            </a:r>
            <a:r>
              <a:rPr lang="fr-FR" i="0" dirty="0">
                <a:effectLst/>
                <a:latin typeface="Verdana" panose="020B0604030504040204" pitchFamily="34" charset="0"/>
                <a:ea typeface="Verdana" panose="020B0604030504040204" pitchFamily="34" charset="0"/>
              </a:rPr>
              <a:t> Inter-RAT (Inter-Radio Access </a:t>
            </a:r>
            <a:r>
              <a:rPr lang="fr-FR" i="0" dirty="0" err="1">
                <a:effectLst/>
                <a:latin typeface="Verdana" panose="020B0604030504040204" pitchFamily="34" charset="0"/>
                <a:ea typeface="Verdana" panose="020B0604030504040204" pitchFamily="34" charset="0"/>
              </a:rPr>
              <a:t>Technology</a:t>
            </a:r>
            <a:r>
              <a:rPr lang="fr-FR" i="0" dirty="0">
                <a:effectLst/>
                <a:latin typeface="Verdana" panose="020B0604030504040204" pitchFamily="34" charset="0"/>
                <a:ea typeface="Verdana" panose="020B0604030504040204" pitchFamily="34" charset="0"/>
              </a:rPr>
              <a:t>)</a:t>
            </a:r>
          </a:p>
          <a:p>
            <a:pPr lvl="2">
              <a:buFont typeface="Courier New" panose="02070309020205020404" pitchFamily="49" charset="0"/>
              <a:buChar char="o"/>
            </a:pPr>
            <a:r>
              <a:rPr lang="fr-FR" i="0" dirty="0" err="1">
                <a:effectLst/>
                <a:latin typeface="Verdana" panose="020B0604030504040204" pitchFamily="34" charset="0"/>
                <a:ea typeface="Verdana" panose="020B0604030504040204" pitchFamily="34" charset="0"/>
              </a:rPr>
              <a:t>Handover</a:t>
            </a:r>
            <a:r>
              <a:rPr lang="fr-FR" i="0" dirty="0">
                <a:effectLst/>
                <a:latin typeface="Verdana" panose="020B0604030504040204" pitchFamily="34" charset="0"/>
                <a:ea typeface="Verdana" panose="020B0604030504040204" pitchFamily="34" charset="0"/>
              </a:rPr>
              <a:t> Intra-RAT (Inter-Radio Access </a:t>
            </a:r>
            <a:r>
              <a:rPr lang="fr-FR" i="0" dirty="0" err="1">
                <a:effectLst/>
                <a:latin typeface="Verdana" panose="020B0604030504040204" pitchFamily="34" charset="0"/>
                <a:ea typeface="Verdana" panose="020B0604030504040204" pitchFamily="34" charset="0"/>
              </a:rPr>
              <a:t>Technology</a:t>
            </a:r>
            <a:r>
              <a:rPr lang="fr-FR" i="0" dirty="0">
                <a:effectLst/>
                <a:latin typeface="Verdana" panose="020B0604030504040204" pitchFamily="34" charset="0"/>
                <a:ea typeface="Verdana" panose="020B0604030504040204" pitchFamily="34" charset="0"/>
              </a:rPr>
              <a:t>)</a:t>
            </a:r>
          </a:p>
          <a:p>
            <a:pPr lvl="2">
              <a:buFont typeface="Courier New" panose="02070309020205020404" pitchFamily="49" charset="0"/>
              <a:buChar char="o"/>
            </a:pPr>
            <a:endParaRPr lang="fr-FR" b="1" dirty="0">
              <a:latin typeface="Verdana" panose="020B0604030504040204" pitchFamily="34" charset="0"/>
              <a:ea typeface="Verdana" panose="020B0604030504040204" pitchFamily="34" charset="0"/>
            </a:endParaRPr>
          </a:p>
          <a:p>
            <a:pPr marL="457200" lvl="1" indent="0">
              <a:buNone/>
            </a:pPr>
            <a:endParaRPr lang="fr-FR" b="1" dirty="0">
              <a:latin typeface="Verdana" panose="020B0604030504040204" pitchFamily="34" charset="0"/>
              <a:ea typeface="Verdana" panose="020B0604030504040204" pitchFamily="34" charset="0"/>
            </a:endParaRPr>
          </a:p>
          <a:p>
            <a:pPr lvl="1">
              <a:buFont typeface="Wingdings" panose="05000000000000000000" pitchFamily="2" charset="2"/>
              <a:buChar char="Ø"/>
            </a:pPr>
            <a:endParaRPr lang="fr-FR" b="1" dirty="0">
              <a:latin typeface="Verdana" panose="020B0604030504040204" pitchFamily="34" charset="0"/>
              <a:ea typeface="Verdana" panose="020B0604030504040204" pitchFamily="34" charset="0"/>
            </a:endParaRPr>
          </a:p>
          <a:p>
            <a:pPr marL="0" indent="0">
              <a:buNone/>
            </a:pPr>
            <a:endParaRPr lang="fr-FR" b="1" dirty="0">
              <a:latin typeface="Verdana" panose="020B0604030504040204" pitchFamily="34" charset="0"/>
              <a:ea typeface="Verdana" panose="020B0604030504040204" pitchFamily="34" charset="0"/>
            </a:endParaRPr>
          </a:p>
        </p:txBody>
      </p:sp>
      <p:pic>
        <p:nvPicPr>
          <p:cNvPr id="3074" name="Picture 2" descr="Types de transfert de base dans le réseau mobile - IPLOOK">
            <a:extLst>
              <a:ext uri="{FF2B5EF4-FFF2-40B4-BE49-F238E27FC236}">
                <a16:creationId xmlns:a16="http://schemas.microsoft.com/office/drawing/2014/main" id="{DDA76160-1DE8-40B7-B068-A96827F9F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661" y="1475582"/>
            <a:ext cx="7460177" cy="509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B6169678-7859-4B07-9BD2-2CFCDDAE92F2}"/>
              </a:ext>
            </a:extLst>
          </p:cNvPr>
          <p:cNvPicPr>
            <a:picLocks noChangeAspect="1"/>
          </p:cNvPicPr>
          <p:nvPr/>
        </p:nvPicPr>
        <p:blipFill>
          <a:blip r:embed="rId4"/>
          <a:stretch>
            <a:fillRect/>
          </a:stretch>
        </p:blipFill>
        <p:spPr>
          <a:xfrm>
            <a:off x="0" y="9526"/>
            <a:ext cx="1069102" cy="800100"/>
          </a:xfrm>
          <a:prstGeom prst="rect">
            <a:avLst/>
          </a:prstGeom>
        </p:spPr>
      </p:pic>
      <p:pic>
        <p:nvPicPr>
          <p:cNvPr id="8" name="Picture 4">
            <a:extLst>
              <a:ext uri="{FF2B5EF4-FFF2-40B4-BE49-F238E27FC236}">
                <a16:creationId xmlns:a16="http://schemas.microsoft.com/office/drawing/2014/main" id="{A4A0D22B-A396-4580-90E8-2E401E63134D}"/>
              </a:ext>
            </a:extLst>
          </p:cNvPr>
          <p:cNvPicPr>
            <a:picLocks noChangeAspect="1"/>
          </p:cNvPicPr>
          <p:nvPr/>
        </p:nvPicPr>
        <p:blipFill>
          <a:blip r:embed="rId4"/>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87D94C16-7895-4E46-9D21-8C4BB32DED95}"/>
              </a:ext>
            </a:extLst>
          </p:cNvPr>
          <p:cNvSpPr>
            <a:spLocks noGrp="1"/>
          </p:cNvSpPr>
          <p:nvPr>
            <p:ph type="sldNum" sz="quarter" idx="12"/>
          </p:nvPr>
        </p:nvSpPr>
        <p:spPr/>
        <p:txBody>
          <a:bodyPr/>
          <a:lstStyle/>
          <a:p>
            <a:fld id="{817F7197-B699-4758-B258-186E57F57597}" type="slidenum">
              <a:rPr lang="fr-FR" smtClean="0"/>
              <a:t>20</a:t>
            </a:fld>
            <a:endParaRPr lang="fr-FR"/>
          </a:p>
        </p:txBody>
      </p:sp>
    </p:spTree>
    <p:extLst>
      <p:ext uri="{BB962C8B-B14F-4D97-AF65-F5344CB8AC3E}">
        <p14:creationId xmlns:p14="http://schemas.microsoft.com/office/powerpoint/2010/main" val="153706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5. Caractéristiques fondamentales</a:t>
            </a:r>
          </a:p>
          <a:p>
            <a:pPr marL="0" indent="0">
              <a:buNone/>
            </a:pPr>
            <a:endParaRPr lang="fr-FR" b="1" dirty="0">
              <a:latin typeface="Verdana" panose="020B0604030504040204" pitchFamily="34" charset="0"/>
              <a:ea typeface="Verdana" panose="020B0604030504040204" pitchFamily="34" charset="0"/>
            </a:endParaRPr>
          </a:p>
          <a:p>
            <a:pPr>
              <a:buFont typeface="Wingdings" panose="05000000000000000000" pitchFamily="2" charset="2"/>
              <a:buChar char="§"/>
            </a:pPr>
            <a:r>
              <a:rPr lang="fr-FR" dirty="0">
                <a:latin typeface="Verdana" panose="020B0604030504040204" pitchFamily="34" charset="0"/>
                <a:ea typeface="Verdana" panose="020B0604030504040204" pitchFamily="34" charset="0"/>
              </a:rPr>
              <a:t>Communication </a:t>
            </a:r>
            <a:r>
              <a:rPr lang="fr-FR" b="1" dirty="0">
                <a:latin typeface="Verdana" panose="020B0604030504040204" pitchFamily="34" charset="0"/>
                <a:ea typeface="Verdana" panose="020B0604030504040204" pitchFamily="34" charset="0"/>
              </a:rPr>
              <a:t>numérique et sans fil ;</a:t>
            </a:r>
            <a:endParaRPr lang="fr-FR" dirty="0">
              <a:latin typeface="Verdana" panose="020B0604030504040204" pitchFamily="34" charset="0"/>
              <a:ea typeface="Verdana" panose="020B0604030504040204" pitchFamily="34" charset="0"/>
            </a:endParaRPr>
          </a:p>
          <a:p>
            <a:pPr>
              <a:buFont typeface="Wingdings" panose="05000000000000000000" pitchFamily="2" charset="2"/>
              <a:buChar char="§"/>
            </a:pPr>
            <a:r>
              <a:rPr lang="fr-FR" dirty="0">
                <a:latin typeface="Verdana" panose="020B0604030504040204" pitchFamily="34" charset="0"/>
                <a:ea typeface="Verdana" panose="020B0604030504040204" pitchFamily="34" charset="0"/>
              </a:rPr>
              <a:t>Gestion automatique de la </a:t>
            </a:r>
            <a:r>
              <a:rPr lang="fr-FR" b="1" dirty="0">
                <a:latin typeface="Verdana" panose="020B0604030504040204" pitchFamily="34" charset="0"/>
                <a:ea typeface="Verdana" panose="020B0604030504040204" pitchFamily="34" charset="0"/>
              </a:rPr>
              <a:t>mobilité ;</a:t>
            </a:r>
            <a:endParaRPr lang="fr-FR" dirty="0">
              <a:latin typeface="Verdana" panose="020B0604030504040204" pitchFamily="34" charset="0"/>
              <a:ea typeface="Verdana" panose="020B0604030504040204" pitchFamily="34" charset="0"/>
            </a:endParaRPr>
          </a:p>
          <a:p>
            <a:pPr>
              <a:buFont typeface="Wingdings" panose="05000000000000000000" pitchFamily="2" charset="2"/>
              <a:buChar char="§"/>
            </a:pPr>
            <a:r>
              <a:rPr lang="fr-FR" dirty="0">
                <a:latin typeface="Verdana" panose="020B0604030504040204" pitchFamily="34" charset="0"/>
                <a:ea typeface="Verdana" panose="020B0604030504040204" pitchFamily="34" charset="0"/>
              </a:rPr>
              <a:t>Réutilisation des fréquences (même canal utilisé dans des zones éloignées) ;</a:t>
            </a:r>
          </a:p>
          <a:p>
            <a:pPr>
              <a:buFont typeface="Wingdings" panose="05000000000000000000" pitchFamily="2" charset="2"/>
              <a:buChar char="§"/>
            </a:pPr>
            <a:r>
              <a:rPr lang="fr-FR" dirty="0">
                <a:latin typeface="Verdana" panose="020B0604030504040204" pitchFamily="34" charset="0"/>
                <a:ea typeface="Verdana" panose="020B0604030504040204" pitchFamily="34" charset="0"/>
              </a:rPr>
              <a:t>Commutation de paquets (données IP dans 4G/5G).</a:t>
            </a:r>
          </a:p>
        </p:txBody>
      </p:sp>
      <p:pic>
        <p:nvPicPr>
          <p:cNvPr id="5" name="Picture 4">
            <a:extLst>
              <a:ext uri="{FF2B5EF4-FFF2-40B4-BE49-F238E27FC236}">
                <a16:creationId xmlns:a16="http://schemas.microsoft.com/office/drawing/2014/main" id="{B7BD1C32-3EC8-4613-951E-50A608213C92}"/>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4A435DD2-1CA3-4330-A32C-F16584377BA8}"/>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BAE81609-450D-4926-8AEC-72BA595A398C}"/>
              </a:ext>
            </a:extLst>
          </p:cNvPr>
          <p:cNvSpPr>
            <a:spLocks noGrp="1"/>
          </p:cNvSpPr>
          <p:nvPr>
            <p:ph type="sldNum" sz="quarter" idx="12"/>
          </p:nvPr>
        </p:nvSpPr>
        <p:spPr/>
        <p:txBody>
          <a:bodyPr/>
          <a:lstStyle/>
          <a:p>
            <a:fld id="{817F7197-B699-4758-B258-186E57F57597}" type="slidenum">
              <a:rPr lang="fr-FR" smtClean="0"/>
              <a:t>21</a:t>
            </a:fld>
            <a:endParaRPr lang="fr-FR"/>
          </a:p>
        </p:txBody>
      </p:sp>
    </p:spTree>
    <p:extLst>
      <p:ext uri="{BB962C8B-B14F-4D97-AF65-F5344CB8AC3E}">
        <p14:creationId xmlns:p14="http://schemas.microsoft.com/office/powerpoint/2010/main" val="417741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IV. LES RÉSEAUX MOBILES</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lnSpcReduction="10000"/>
          </a:bodyPr>
          <a:lstStyle/>
          <a:p>
            <a:pPr marL="0" indent="0">
              <a:buNone/>
            </a:pPr>
            <a:r>
              <a:rPr lang="fr-FR" b="1" dirty="0">
                <a:latin typeface="Verdana" panose="020B0604030504040204" pitchFamily="34" charset="0"/>
                <a:ea typeface="Verdana" panose="020B0604030504040204" pitchFamily="34" charset="0"/>
              </a:rPr>
              <a:t>6.Types de réseaux mobiles :</a:t>
            </a:r>
          </a:p>
          <a:p>
            <a:pPr marL="0" indent="0">
              <a:buNone/>
            </a:pPr>
            <a:endParaRPr lang="fr-FR" b="1" dirty="0">
              <a:latin typeface="Verdana" panose="020B0604030504040204" pitchFamily="34" charset="0"/>
              <a:ea typeface="Verdana" panose="020B0604030504040204" pitchFamily="34" charset="0"/>
            </a:endParaRP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Publics</a:t>
            </a:r>
            <a:r>
              <a:rPr lang="fr-FR" dirty="0">
                <a:latin typeface="Verdana" panose="020B0604030504040204" pitchFamily="34" charset="0"/>
                <a:ea typeface="Verdana" panose="020B0604030504040204" pitchFamily="34" charset="0"/>
              </a:rPr>
              <a:t> : </a:t>
            </a:r>
          </a:p>
          <a:p>
            <a:pPr lvl="1">
              <a:buFont typeface="Wingdings" panose="05000000000000000000" pitchFamily="2" charset="2"/>
              <a:buChar char="Ø"/>
            </a:pPr>
            <a:r>
              <a:rPr lang="fr-FR" dirty="0">
                <a:latin typeface="Verdana" panose="020B0604030504040204" pitchFamily="34" charset="0"/>
                <a:ea typeface="Verdana" panose="020B0604030504040204" pitchFamily="34" charset="0"/>
              </a:rPr>
              <a:t>GSM (Global System for Mobile Communications);</a:t>
            </a:r>
          </a:p>
          <a:p>
            <a:pPr lvl="1">
              <a:buFont typeface="Wingdings" panose="05000000000000000000" pitchFamily="2" charset="2"/>
              <a:buChar char="Ø"/>
            </a:pPr>
            <a:r>
              <a:rPr lang="fr-FR" dirty="0">
                <a:latin typeface="Verdana" panose="020B0604030504040204" pitchFamily="34" charset="0"/>
                <a:ea typeface="Verdana" panose="020B0604030504040204" pitchFamily="34" charset="0"/>
              </a:rPr>
              <a:t>UMTS (Universal Mobile </a:t>
            </a:r>
            <a:r>
              <a:rPr lang="fr-FR" dirty="0" err="1">
                <a:latin typeface="Verdana" panose="020B0604030504040204" pitchFamily="34" charset="0"/>
                <a:ea typeface="Verdana" panose="020B0604030504040204" pitchFamily="34" charset="0"/>
              </a:rPr>
              <a:t>Telecommunication</a:t>
            </a:r>
            <a:r>
              <a:rPr lang="fr-FR" dirty="0">
                <a:latin typeface="Verdana" panose="020B0604030504040204" pitchFamily="34" charset="0"/>
                <a:ea typeface="Verdana" panose="020B0604030504040204" pitchFamily="34" charset="0"/>
              </a:rPr>
              <a:t> System);</a:t>
            </a:r>
          </a:p>
          <a:p>
            <a:pPr lvl="1">
              <a:buFont typeface="Wingdings" panose="05000000000000000000" pitchFamily="2" charset="2"/>
              <a:buChar char="Ø"/>
            </a:pPr>
            <a:r>
              <a:rPr lang="fr-FR" dirty="0">
                <a:latin typeface="Verdana" panose="020B0604030504040204" pitchFamily="34" charset="0"/>
                <a:ea typeface="Verdana" panose="020B0604030504040204" pitchFamily="34" charset="0"/>
              </a:rPr>
              <a:t>LTE (Long </a:t>
            </a:r>
            <a:r>
              <a:rPr lang="fr-FR" dirty="0" err="1">
                <a:latin typeface="Verdana" panose="020B0604030504040204" pitchFamily="34" charset="0"/>
                <a:ea typeface="Verdana" panose="020B0604030504040204" pitchFamily="34" charset="0"/>
              </a:rPr>
              <a:t>Term</a:t>
            </a:r>
            <a:r>
              <a:rPr lang="fr-FR" dirty="0">
                <a:latin typeface="Verdana" panose="020B0604030504040204" pitchFamily="34" charset="0"/>
                <a:ea typeface="Verdana" panose="020B0604030504040204" pitchFamily="34" charset="0"/>
              </a:rPr>
              <a:t> Evolution) ;</a:t>
            </a:r>
          </a:p>
          <a:p>
            <a:pPr lvl="1">
              <a:buFont typeface="Wingdings" panose="05000000000000000000" pitchFamily="2" charset="2"/>
              <a:buChar char="Ø"/>
            </a:pPr>
            <a:r>
              <a:rPr lang="fr-FR" dirty="0">
                <a:latin typeface="Verdana" panose="020B0604030504040204" pitchFamily="34" charset="0"/>
                <a:ea typeface="Verdana" panose="020B0604030504040204" pitchFamily="34" charset="0"/>
              </a:rPr>
              <a:t>LTE A (Long </a:t>
            </a:r>
            <a:r>
              <a:rPr lang="fr-FR" dirty="0" err="1">
                <a:latin typeface="Verdana" panose="020B0604030504040204" pitchFamily="34" charset="0"/>
                <a:ea typeface="Verdana" panose="020B0604030504040204" pitchFamily="34" charset="0"/>
              </a:rPr>
              <a:t>Term</a:t>
            </a:r>
            <a:r>
              <a:rPr lang="fr-FR" dirty="0">
                <a:latin typeface="Verdana" panose="020B0604030504040204" pitchFamily="34" charset="0"/>
                <a:ea typeface="Verdana" panose="020B0604030504040204" pitchFamily="34" charset="0"/>
              </a:rPr>
              <a:t> Evolution Advanced).</a:t>
            </a: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Privés / professionnels</a:t>
            </a:r>
            <a:r>
              <a:rPr lang="fr-FR" dirty="0">
                <a:latin typeface="Verdana" panose="020B0604030504040204" pitchFamily="34" charset="0"/>
                <a:ea typeface="Verdana" panose="020B0604030504040204" pitchFamily="34" charset="0"/>
              </a:rPr>
              <a:t> : LTE privé (</a:t>
            </a:r>
            <a:r>
              <a:rPr lang="fr-FR" b="0" i="0" dirty="0">
                <a:effectLst/>
                <a:latin typeface="Google Sans"/>
              </a:rPr>
              <a:t>Aéroports, ports maritime) </a:t>
            </a:r>
            <a:r>
              <a:rPr lang="fr-FR" dirty="0">
                <a:latin typeface="Verdana" panose="020B0604030504040204" pitchFamily="34" charset="0"/>
                <a:ea typeface="Verdana" panose="020B0604030504040204" pitchFamily="34" charset="0"/>
              </a:rPr>
              <a:t>, 5G SA industrielle ;</a:t>
            </a: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Satellitaires</a:t>
            </a:r>
            <a:r>
              <a:rPr lang="fr-FR" dirty="0">
                <a:latin typeface="Verdana" panose="020B0604030504040204" pitchFamily="34" charset="0"/>
                <a:ea typeface="Verdana" panose="020B0604030504040204" pitchFamily="34" charset="0"/>
              </a:rPr>
              <a:t> : </a:t>
            </a:r>
            <a:r>
              <a:rPr lang="fr-FR" dirty="0" err="1">
                <a:latin typeface="Verdana" panose="020B0604030504040204" pitchFamily="34" charset="0"/>
                <a:ea typeface="Verdana" panose="020B0604030504040204" pitchFamily="34" charset="0"/>
              </a:rPr>
              <a:t>Inmarsat</a:t>
            </a: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Starlink</a:t>
            </a:r>
            <a:r>
              <a:rPr lang="fr-FR" dirty="0">
                <a:latin typeface="Verdana" panose="020B0604030504040204" pitchFamily="34" charset="0"/>
                <a:ea typeface="Verdana" panose="020B0604030504040204" pitchFamily="34" charset="0"/>
              </a:rPr>
              <a:t>, Iridium.</a:t>
            </a:r>
          </a:p>
        </p:txBody>
      </p:sp>
      <p:pic>
        <p:nvPicPr>
          <p:cNvPr id="5" name="Picture 4">
            <a:extLst>
              <a:ext uri="{FF2B5EF4-FFF2-40B4-BE49-F238E27FC236}">
                <a16:creationId xmlns:a16="http://schemas.microsoft.com/office/drawing/2014/main" id="{26B4E6C0-C22C-4339-BA51-75699B802757}"/>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862D1914-E1BF-4587-8F20-903AFF26D82A}"/>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53E88FAD-1947-4EA8-9FE1-82CF15FFF605}"/>
              </a:ext>
            </a:extLst>
          </p:cNvPr>
          <p:cNvSpPr>
            <a:spLocks noGrp="1"/>
          </p:cNvSpPr>
          <p:nvPr>
            <p:ph type="sldNum" sz="quarter" idx="12"/>
          </p:nvPr>
        </p:nvSpPr>
        <p:spPr/>
        <p:txBody>
          <a:bodyPr/>
          <a:lstStyle/>
          <a:p>
            <a:fld id="{817F7197-B699-4758-B258-186E57F57597}" type="slidenum">
              <a:rPr lang="fr-FR" smtClean="0"/>
              <a:t>22</a:t>
            </a:fld>
            <a:endParaRPr lang="fr-FR"/>
          </a:p>
        </p:txBody>
      </p:sp>
    </p:spTree>
    <p:extLst>
      <p:ext uri="{BB962C8B-B14F-4D97-AF65-F5344CB8AC3E}">
        <p14:creationId xmlns:p14="http://schemas.microsoft.com/office/powerpoint/2010/main" val="229377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1. Evolution générationnelle.</a:t>
            </a:r>
            <a:endParaRPr lang="fr-FR" dirty="0">
              <a:latin typeface="Verdana" panose="020B0604030504040204" pitchFamily="34" charset="0"/>
              <a:ea typeface="Verdana" panose="020B0604030504040204" pitchFamily="34" charset="0"/>
            </a:endParaRPr>
          </a:p>
        </p:txBody>
      </p:sp>
      <p:pic>
        <p:nvPicPr>
          <p:cNvPr id="3076" name="Picture 4" descr="Post | ViserMark">
            <a:extLst>
              <a:ext uri="{FF2B5EF4-FFF2-40B4-BE49-F238E27FC236}">
                <a16:creationId xmlns:a16="http://schemas.microsoft.com/office/drawing/2014/main" id="{8E74C960-E05C-4A0B-B6E1-01A02FE3CD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819"/>
          <a:stretch/>
        </p:blipFill>
        <p:spPr bwMode="auto">
          <a:xfrm>
            <a:off x="1276350" y="2398078"/>
            <a:ext cx="9334500" cy="42157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 qualité de vie augmente avec chaque nouvelle génération de téléphonie  mobile">
            <a:extLst>
              <a:ext uri="{FF2B5EF4-FFF2-40B4-BE49-F238E27FC236}">
                <a16:creationId xmlns:a16="http://schemas.microsoft.com/office/drawing/2014/main" id="{1A568070-F4F6-4D0F-9408-DB1FB47749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9" t="54261" r="4426" b="40543"/>
          <a:stretch/>
        </p:blipFill>
        <p:spPr bwMode="auto">
          <a:xfrm>
            <a:off x="508000" y="4998720"/>
            <a:ext cx="10336530" cy="233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02424DE-84E6-4245-87E9-7406ABB700E1}"/>
              </a:ext>
            </a:extLst>
          </p:cNvPr>
          <p:cNvPicPr>
            <a:picLocks noChangeAspect="1"/>
          </p:cNvPicPr>
          <p:nvPr/>
        </p:nvPicPr>
        <p:blipFill>
          <a:blip r:embed="rId4"/>
          <a:stretch>
            <a:fillRect/>
          </a:stretch>
        </p:blipFill>
        <p:spPr>
          <a:xfrm>
            <a:off x="0" y="9526"/>
            <a:ext cx="1069102" cy="800100"/>
          </a:xfrm>
          <a:prstGeom prst="rect">
            <a:avLst/>
          </a:prstGeom>
        </p:spPr>
      </p:pic>
      <p:pic>
        <p:nvPicPr>
          <p:cNvPr id="8" name="Picture 4">
            <a:extLst>
              <a:ext uri="{FF2B5EF4-FFF2-40B4-BE49-F238E27FC236}">
                <a16:creationId xmlns:a16="http://schemas.microsoft.com/office/drawing/2014/main" id="{2F610FA4-31DD-4C5B-84E8-B6FC81A73309}"/>
              </a:ext>
            </a:extLst>
          </p:cNvPr>
          <p:cNvPicPr>
            <a:picLocks noChangeAspect="1"/>
          </p:cNvPicPr>
          <p:nvPr/>
        </p:nvPicPr>
        <p:blipFill>
          <a:blip r:embed="rId4"/>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CD713050-3321-4153-B0F6-5F1CD2C6DF31}"/>
              </a:ext>
            </a:extLst>
          </p:cNvPr>
          <p:cNvSpPr>
            <a:spLocks noGrp="1"/>
          </p:cNvSpPr>
          <p:nvPr>
            <p:ph type="sldNum" sz="quarter" idx="12"/>
          </p:nvPr>
        </p:nvSpPr>
        <p:spPr/>
        <p:txBody>
          <a:bodyPr/>
          <a:lstStyle/>
          <a:p>
            <a:fld id="{817F7197-B699-4758-B258-186E57F57597}" type="slidenum">
              <a:rPr lang="fr-FR" smtClean="0"/>
              <a:t>23</a:t>
            </a:fld>
            <a:endParaRPr lang="fr-FR"/>
          </a:p>
        </p:txBody>
      </p:sp>
    </p:spTree>
    <p:extLst>
      <p:ext uri="{BB962C8B-B14F-4D97-AF65-F5344CB8AC3E}">
        <p14:creationId xmlns:p14="http://schemas.microsoft.com/office/powerpoint/2010/main" val="277614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2. </a:t>
            </a:r>
            <a:r>
              <a:rPr lang="fr-FR" b="1" i="0" dirty="0">
                <a:solidFill>
                  <a:srgbClr val="171C46"/>
                </a:solidFill>
                <a:effectLst/>
                <a:latin typeface="Verdana" panose="020B0604030504040204" pitchFamily="34" charset="0"/>
                <a:ea typeface="Verdana" panose="020B0604030504040204" pitchFamily="34" charset="0"/>
              </a:rPr>
              <a:t>1ère génération de réseaux mobiles (1G)</a:t>
            </a:r>
          </a:p>
          <a:p>
            <a:pPr marL="0" indent="0">
              <a:buNone/>
            </a:pPr>
            <a:r>
              <a:rPr lang="fr-FR" b="0" i="0" dirty="0">
                <a:effectLst/>
                <a:latin typeface="Verdana" panose="020B0604030504040204" pitchFamily="34" charset="0"/>
                <a:ea typeface="Verdana" panose="020B0604030504040204" pitchFamily="34" charset="0"/>
              </a:rPr>
              <a:t>La 1G a été introduite au début des années 1980 à </a:t>
            </a:r>
            <a:r>
              <a:rPr lang="fr-FR" b="1" dirty="0">
                <a:latin typeface="Verdana" panose="020B0604030504040204" pitchFamily="34" charset="0"/>
                <a:ea typeface="Verdana" panose="020B0604030504040204" pitchFamily="34" charset="0"/>
              </a:rPr>
              <a:t>Tokyo</a:t>
            </a:r>
            <a:r>
              <a:rPr lang="fr-FR" dirty="0">
                <a:latin typeface="Verdana" panose="020B0604030504040204" pitchFamily="34" charset="0"/>
                <a:ea typeface="Verdana" panose="020B0604030504040204" pitchFamily="34" charset="0"/>
              </a:rPr>
              <a:t> par </a:t>
            </a:r>
            <a:r>
              <a:rPr lang="fr-FR" b="1" dirty="0">
                <a:latin typeface="Verdana" panose="020B0604030504040204" pitchFamily="34" charset="0"/>
                <a:ea typeface="Verdana" panose="020B0604030504040204" pitchFamily="34" charset="0"/>
              </a:rPr>
              <a:t>NTT</a:t>
            </a:r>
            <a:r>
              <a:rPr lang="fr-FR" dirty="0">
                <a:latin typeface="Verdana" panose="020B0604030504040204" pitchFamily="34" charset="0"/>
                <a:ea typeface="Verdana" panose="020B0604030504040204" pitchFamily="34" charset="0"/>
              </a:rPr>
              <a:t> (Nippon Telegraph and </a:t>
            </a:r>
            <a:r>
              <a:rPr lang="fr-FR" dirty="0" err="1">
                <a:latin typeface="Verdana" panose="020B0604030504040204" pitchFamily="34" charset="0"/>
                <a:ea typeface="Verdana" panose="020B0604030504040204" pitchFamily="34" charset="0"/>
              </a:rPr>
              <a:t>Telephone</a:t>
            </a:r>
            <a:r>
              <a:rPr lang="fr-FR" dirty="0">
                <a:latin typeface="Verdana" panose="020B0604030504040204" pitchFamily="34" charset="0"/>
                <a:ea typeface="Verdana" panose="020B0604030504040204" pitchFamily="34" charset="0"/>
              </a:rPr>
              <a:t>)</a:t>
            </a:r>
            <a:r>
              <a:rPr lang="fr-FR" b="0" i="0" dirty="0">
                <a:effectLst/>
                <a:latin typeface="Verdana" panose="020B0604030504040204" pitchFamily="34" charset="0"/>
                <a:ea typeface="Verdana" panose="020B0604030504040204" pitchFamily="34" charset="0"/>
              </a:rPr>
              <a:t>.</a:t>
            </a:r>
          </a:p>
          <a:p>
            <a:pPr marL="0" indent="0" algn="l">
              <a:buNone/>
            </a:pPr>
            <a:r>
              <a:rPr lang="fr-FR" b="0" i="0" dirty="0">
                <a:effectLst/>
                <a:latin typeface="Verdana" panose="020B0604030504040204" pitchFamily="34" charset="0"/>
                <a:ea typeface="Verdana" panose="020B0604030504040204" pitchFamily="34" charset="0"/>
              </a:rPr>
              <a:t>Les protocoles utilisés : AMPS (</a:t>
            </a:r>
            <a:r>
              <a:rPr lang="fr-FR" b="0" i="1" dirty="0">
                <a:effectLst/>
                <a:latin typeface="Verdana" panose="020B0604030504040204" pitchFamily="34" charset="0"/>
                <a:ea typeface="Verdana" panose="020B0604030504040204" pitchFamily="34" charset="0"/>
              </a:rPr>
              <a:t>Système avancé de téléphonie mobile</a:t>
            </a:r>
            <a:r>
              <a:rPr lang="fr-FR" b="0" i="0" dirty="0">
                <a:effectLst/>
                <a:latin typeface="Verdana" panose="020B0604030504040204" pitchFamily="34" charset="0"/>
                <a:ea typeface="Verdana" panose="020B0604030504040204" pitchFamily="34" charset="0"/>
              </a:rPr>
              <a:t>) et NMT (</a:t>
            </a:r>
            <a:r>
              <a:rPr lang="fr-FR" b="0" i="1" dirty="0">
                <a:effectLst/>
                <a:latin typeface="Verdana" panose="020B0604030504040204" pitchFamily="34" charset="0"/>
                <a:ea typeface="Verdana" panose="020B0604030504040204" pitchFamily="34" charset="0"/>
              </a:rPr>
              <a:t>Téléphone mobile nordique</a:t>
            </a:r>
            <a:r>
              <a:rPr lang="fr-FR" b="0" i="0" dirty="0">
                <a:effectLst/>
                <a:latin typeface="Verdana" panose="020B0604030504040204" pitchFamily="34" charset="0"/>
                <a:ea typeface="Verdana" panose="020B0604030504040204" pitchFamily="34" charset="0"/>
              </a:rPr>
              <a:t>).</a:t>
            </a:r>
          </a:p>
          <a:p>
            <a:pPr marL="0" indent="0">
              <a:buNone/>
            </a:pPr>
            <a:r>
              <a:rPr lang="fr-FR" b="1"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B6057851-33AC-4FEA-9DF5-E11322C28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682" y="4585335"/>
            <a:ext cx="6490368" cy="1905952"/>
          </a:xfrm>
          <a:prstGeom prst="rect">
            <a:avLst/>
          </a:prstGeom>
        </p:spPr>
      </p:pic>
      <p:pic>
        <p:nvPicPr>
          <p:cNvPr id="6" name="Picture 4">
            <a:extLst>
              <a:ext uri="{FF2B5EF4-FFF2-40B4-BE49-F238E27FC236}">
                <a16:creationId xmlns:a16="http://schemas.microsoft.com/office/drawing/2014/main" id="{82BAD932-61BC-44F0-AE5E-2810E487146F}"/>
              </a:ext>
            </a:extLst>
          </p:cNvPr>
          <p:cNvPicPr>
            <a:picLocks noChangeAspect="1"/>
          </p:cNvPicPr>
          <p:nvPr/>
        </p:nvPicPr>
        <p:blipFill>
          <a:blip r:embed="rId4"/>
          <a:stretch>
            <a:fillRect/>
          </a:stretch>
        </p:blipFill>
        <p:spPr>
          <a:xfrm>
            <a:off x="0" y="9526"/>
            <a:ext cx="1069102" cy="800100"/>
          </a:xfrm>
          <a:prstGeom prst="rect">
            <a:avLst/>
          </a:prstGeom>
        </p:spPr>
      </p:pic>
      <p:pic>
        <p:nvPicPr>
          <p:cNvPr id="7" name="Picture 4">
            <a:extLst>
              <a:ext uri="{FF2B5EF4-FFF2-40B4-BE49-F238E27FC236}">
                <a16:creationId xmlns:a16="http://schemas.microsoft.com/office/drawing/2014/main" id="{88490353-C70F-4461-B1B5-B03FD39F01B3}"/>
              </a:ext>
            </a:extLst>
          </p:cNvPr>
          <p:cNvPicPr>
            <a:picLocks noChangeAspect="1"/>
          </p:cNvPicPr>
          <p:nvPr/>
        </p:nvPicPr>
        <p:blipFill>
          <a:blip r:embed="rId4"/>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2B29C84C-0694-48A9-93CD-82209F363515}"/>
              </a:ext>
            </a:extLst>
          </p:cNvPr>
          <p:cNvSpPr>
            <a:spLocks noGrp="1"/>
          </p:cNvSpPr>
          <p:nvPr>
            <p:ph type="sldNum" sz="quarter" idx="12"/>
          </p:nvPr>
        </p:nvSpPr>
        <p:spPr/>
        <p:txBody>
          <a:bodyPr/>
          <a:lstStyle/>
          <a:p>
            <a:fld id="{817F7197-B699-4758-B258-186E57F57597}" type="slidenum">
              <a:rPr lang="fr-FR" smtClean="0"/>
              <a:t>24</a:t>
            </a:fld>
            <a:endParaRPr lang="fr-FR"/>
          </a:p>
        </p:txBody>
      </p:sp>
    </p:spTree>
    <p:extLst>
      <p:ext uri="{BB962C8B-B14F-4D97-AF65-F5344CB8AC3E}">
        <p14:creationId xmlns:p14="http://schemas.microsoft.com/office/powerpoint/2010/main" val="394740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2. </a:t>
            </a:r>
            <a:r>
              <a:rPr lang="fr-FR" b="1" i="0" dirty="0">
                <a:solidFill>
                  <a:srgbClr val="171C46"/>
                </a:solidFill>
                <a:effectLst/>
                <a:latin typeface="Verdana" panose="020B0604030504040204" pitchFamily="34" charset="0"/>
                <a:ea typeface="Verdana" panose="020B0604030504040204" pitchFamily="34" charset="0"/>
              </a:rPr>
              <a:t>1ère génération de réseaux mobiles (1G)</a:t>
            </a:r>
          </a:p>
          <a:p>
            <a:pPr marL="0" indent="0">
              <a:buNone/>
            </a:pPr>
            <a:r>
              <a:rPr lang="fr-FR" b="1" i="0" u="sng" dirty="0">
                <a:effectLst/>
                <a:latin typeface="Verdana" panose="020B0604030504040204" pitchFamily="34" charset="0"/>
                <a:ea typeface="Verdana" panose="020B0604030504040204" pitchFamily="34" charset="0"/>
              </a:rPr>
              <a:t>Caractéristiques :</a:t>
            </a:r>
            <a:endParaRPr lang="fr-FR" b="1" i="0" dirty="0">
              <a:effectLst/>
              <a:latin typeface="Verdana" panose="020B0604030504040204" pitchFamily="34" charset="0"/>
              <a:ea typeface="Verdana" panose="020B0604030504040204" pitchFamily="34" charset="0"/>
            </a:endParaRPr>
          </a:p>
          <a:p>
            <a:pPr>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Service :</a:t>
            </a:r>
            <a:r>
              <a:rPr lang="fr-FR" sz="2400" dirty="0">
                <a:latin typeface="Verdana" panose="020B0604030504040204" pitchFamily="34" charset="0"/>
                <a:ea typeface="Verdana" panose="020B0604030504040204" pitchFamily="34" charset="0"/>
              </a:rPr>
              <a:t> Voix analogique ;</a:t>
            </a:r>
          </a:p>
          <a:p>
            <a:pPr>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Vitesse du réseau :</a:t>
            </a:r>
            <a:r>
              <a:rPr lang="fr-FR" sz="2400" b="0" i="0" dirty="0">
                <a:effectLst/>
                <a:latin typeface="Verdana" panose="020B0604030504040204" pitchFamily="34" charset="0"/>
                <a:ea typeface="Verdana" panose="020B0604030504040204" pitchFamily="34" charset="0"/>
              </a:rPr>
              <a:t> 2,4 - 10 Kbit/s ;</a:t>
            </a:r>
          </a:p>
          <a:p>
            <a:pPr>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Commutation : </a:t>
            </a:r>
            <a:r>
              <a:rPr lang="fr-FR" sz="2400" b="0" i="0" dirty="0">
                <a:effectLst/>
                <a:latin typeface="Verdana" panose="020B0604030504040204" pitchFamily="34" charset="0"/>
                <a:ea typeface="Verdana" panose="020B0604030504040204" pitchFamily="34" charset="0"/>
              </a:rPr>
              <a:t>Circuit ;</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fr-FR" sz="2400" b="1" i="0" dirty="0">
                <a:effectLst/>
                <a:latin typeface="Verdana" panose="020B0604030504040204" pitchFamily="34" charset="0"/>
                <a:ea typeface="Verdana" panose="020B0604030504040204" pitchFamily="34" charset="0"/>
              </a:rPr>
              <a:t>Bande de fréquence : </a:t>
            </a:r>
            <a:r>
              <a:rPr kumimoji="0" lang="fr-FR" altLang="fr-FR" sz="240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450 MHz - 800 MHz</a:t>
            </a:r>
            <a:r>
              <a:rPr lang="fr-FR" altLang="fr-FR" sz="2400" dirty="0">
                <a:latin typeface="Verdana" panose="020B0604030504040204" pitchFamily="34" charset="0"/>
                <a:ea typeface="Verdana" panose="020B0604030504040204" pitchFamily="34" charset="0"/>
              </a:rPr>
              <a:t> - </a:t>
            </a:r>
            <a:r>
              <a:rPr kumimoji="0" lang="fr-FR" altLang="fr-FR" sz="240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900 MHz ;</a:t>
            </a:r>
          </a:p>
          <a:p>
            <a:pPr eaLnBrk="0" fontAlgn="base" hangingPunct="0">
              <a:lnSpc>
                <a:spcPct val="100000"/>
              </a:lnSpc>
              <a:spcBef>
                <a:spcPct val="0"/>
              </a:spcBef>
              <a:spcAft>
                <a:spcPct val="0"/>
              </a:spcAft>
              <a:buFont typeface="Courier New" panose="02070309020205020404" pitchFamily="49" charset="0"/>
              <a:buChar char="o"/>
            </a:pPr>
            <a:r>
              <a:rPr kumimoji="0" lang="fr-FR" altLang="fr-FR" sz="2400" b="1" u="none" strike="noStrike" cap="none" normalizeH="0" baseline="0" dirty="0">
                <a:ln>
                  <a:noFill/>
                </a:ln>
                <a:solidFill>
                  <a:schemeClr val="tx1"/>
                </a:solidFill>
                <a:latin typeface="Verdana" panose="020B0604030504040204" pitchFamily="34" charset="0"/>
                <a:ea typeface="Verdana" panose="020B0604030504040204" pitchFamily="34" charset="0"/>
              </a:rPr>
              <a:t>Technique d’accès : </a:t>
            </a:r>
            <a:r>
              <a:rPr kumimoji="0" lang="fr-FR" altLang="fr-FR" sz="2400" u="none" strike="noStrike" cap="none" normalizeH="0" baseline="0" dirty="0">
                <a:ln>
                  <a:noFill/>
                </a:ln>
                <a:solidFill>
                  <a:schemeClr val="tx1"/>
                </a:solidFill>
                <a:latin typeface="Verdana" panose="020B0604030504040204" pitchFamily="34" charset="0"/>
                <a:ea typeface="Verdana" panose="020B0604030504040204" pitchFamily="34" charset="0"/>
              </a:rPr>
              <a:t>FDMA</a:t>
            </a:r>
            <a:endParaRPr kumimoji="0" lang="fr-FR" altLang="fr-FR" sz="24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a:buFont typeface="Courier New" panose="02070309020205020404" pitchFamily="49" charset="0"/>
              <a:buChar char="o"/>
            </a:pPr>
            <a:r>
              <a:rPr lang="fr-FR" sz="2400" b="1" dirty="0">
                <a:latin typeface="Verdana" panose="020B0604030504040204" pitchFamily="34" charset="0"/>
                <a:ea typeface="Verdana" panose="020B0604030504040204" pitchFamily="34" charset="0"/>
              </a:rPr>
              <a:t>Terminal : </a:t>
            </a:r>
            <a:r>
              <a:rPr lang="fr-FR" sz="2400" dirty="0">
                <a:latin typeface="Verdana" panose="020B0604030504040204" pitchFamily="34" charset="0"/>
                <a:ea typeface="Verdana" panose="020B0604030504040204" pitchFamily="34" charset="0"/>
              </a:rPr>
              <a:t>Autonomie faible.</a:t>
            </a:r>
          </a:p>
        </p:txBody>
      </p:sp>
      <p:pic>
        <p:nvPicPr>
          <p:cNvPr id="5" name="Picture 4">
            <a:extLst>
              <a:ext uri="{FF2B5EF4-FFF2-40B4-BE49-F238E27FC236}">
                <a16:creationId xmlns:a16="http://schemas.microsoft.com/office/drawing/2014/main" id="{DF4E6B4E-8E7C-46EE-B276-EDF6CB8833F8}"/>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7798042E-39ED-44C7-86DF-5F1675BB0FD3}"/>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830FA51E-0ADD-4D56-897D-A8D0ECDB9207}"/>
              </a:ext>
            </a:extLst>
          </p:cNvPr>
          <p:cNvSpPr>
            <a:spLocks noGrp="1"/>
          </p:cNvSpPr>
          <p:nvPr>
            <p:ph type="sldNum" sz="quarter" idx="12"/>
          </p:nvPr>
        </p:nvSpPr>
        <p:spPr/>
        <p:txBody>
          <a:bodyPr/>
          <a:lstStyle/>
          <a:p>
            <a:fld id="{817F7197-B699-4758-B258-186E57F57597}" type="slidenum">
              <a:rPr lang="fr-FR" smtClean="0"/>
              <a:t>25</a:t>
            </a:fld>
            <a:endParaRPr lang="fr-FR"/>
          </a:p>
        </p:txBody>
      </p:sp>
    </p:spTree>
    <p:extLst>
      <p:ext uri="{BB962C8B-B14F-4D97-AF65-F5344CB8AC3E}">
        <p14:creationId xmlns:p14="http://schemas.microsoft.com/office/powerpoint/2010/main" val="56123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2. </a:t>
            </a:r>
            <a:r>
              <a:rPr lang="fr-FR" b="1" i="0" dirty="0">
                <a:solidFill>
                  <a:srgbClr val="171C46"/>
                </a:solidFill>
                <a:effectLst/>
                <a:latin typeface="Verdana" panose="020B0604030504040204" pitchFamily="34" charset="0"/>
                <a:ea typeface="Verdana" panose="020B0604030504040204" pitchFamily="34" charset="0"/>
              </a:rPr>
              <a:t>1ère génération de réseaux mobiles (1G)</a:t>
            </a:r>
          </a:p>
          <a:p>
            <a:pPr marL="0" indent="0" algn="l">
              <a:buNone/>
            </a:pPr>
            <a:r>
              <a:rPr lang="fr-FR" b="1" u="sng" strike="noStrike" dirty="0">
                <a:effectLst/>
                <a:latin typeface="Verdana" panose="020B0604030504040204" pitchFamily="34" charset="0"/>
                <a:ea typeface="Verdana" panose="020B0604030504040204" pitchFamily="34" charset="0"/>
              </a:rPr>
              <a:t>1G pour les opérateurs de réseaux</a:t>
            </a:r>
          </a:p>
          <a:p>
            <a:pPr algn="l"/>
            <a:r>
              <a:rPr lang="fr-FR" b="0" i="0" dirty="0">
                <a:effectLst/>
                <a:latin typeface="Verdana" panose="020B0604030504040204" pitchFamily="34" charset="0"/>
                <a:ea typeface="Verdana" panose="020B0604030504040204" pitchFamily="34" charset="0"/>
              </a:rPr>
              <a:t>À l'ère de la 1G, </a:t>
            </a:r>
            <a:r>
              <a:rPr lang="fr-FR" b="0" i="0" u="sng" dirty="0">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Opérateurs de réseaux mobiles (ORM)</a:t>
            </a:r>
            <a:r>
              <a:rPr lang="fr-FR" b="0" i="0" dirty="0">
                <a:effectLst/>
                <a:latin typeface="Verdana" panose="020B0604030504040204" pitchFamily="34" charset="0"/>
                <a:ea typeface="Verdana" panose="020B0604030504040204" pitchFamily="34" charset="0"/>
              </a:rPr>
              <a:t> étaient les principaux acteurs du paysage des télécommunications.</a:t>
            </a:r>
          </a:p>
          <a:p>
            <a:pPr algn="l"/>
            <a:r>
              <a:rPr lang="fr-FR" b="0" i="0" dirty="0">
                <a:effectLst/>
                <a:latin typeface="Verdana" panose="020B0604030504040204" pitchFamily="34" charset="0"/>
                <a:ea typeface="Verdana" panose="020B0604030504040204" pitchFamily="34" charset="0"/>
              </a:rPr>
              <a:t>Ils possédaient et géraient l'ensemble de l'infrastructure du réseau et préparaient le terrain pour les générations futures. C'est à cette époque qu'ils ont établi leur présence et leur domination sur le marché.</a:t>
            </a:r>
          </a:p>
        </p:txBody>
      </p:sp>
      <p:pic>
        <p:nvPicPr>
          <p:cNvPr id="5" name="Picture 4">
            <a:extLst>
              <a:ext uri="{FF2B5EF4-FFF2-40B4-BE49-F238E27FC236}">
                <a16:creationId xmlns:a16="http://schemas.microsoft.com/office/drawing/2014/main" id="{859CDF01-AE52-4353-999B-4AD0ADB52FA3}"/>
              </a:ext>
            </a:extLst>
          </p:cNvPr>
          <p:cNvPicPr>
            <a:picLocks noChangeAspect="1"/>
          </p:cNvPicPr>
          <p:nvPr/>
        </p:nvPicPr>
        <p:blipFill>
          <a:blip r:embed="rId4"/>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B96B73DF-D763-4A71-81E4-CF64BFAFA19A}"/>
              </a:ext>
            </a:extLst>
          </p:cNvPr>
          <p:cNvPicPr>
            <a:picLocks noChangeAspect="1"/>
          </p:cNvPicPr>
          <p:nvPr/>
        </p:nvPicPr>
        <p:blipFill>
          <a:blip r:embed="rId4"/>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5A5C0B90-6D6C-4324-8C78-B21AA39D3679}"/>
              </a:ext>
            </a:extLst>
          </p:cNvPr>
          <p:cNvSpPr>
            <a:spLocks noGrp="1"/>
          </p:cNvSpPr>
          <p:nvPr>
            <p:ph type="sldNum" sz="quarter" idx="12"/>
          </p:nvPr>
        </p:nvSpPr>
        <p:spPr/>
        <p:txBody>
          <a:bodyPr/>
          <a:lstStyle/>
          <a:p>
            <a:fld id="{817F7197-B699-4758-B258-186E57F57597}" type="slidenum">
              <a:rPr lang="fr-FR" smtClean="0"/>
              <a:t>26</a:t>
            </a:fld>
            <a:endParaRPr lang="fr-FR"/>
          </a:p>
        </p:txBody>
      </p:sp>
    </p:spTree>
    <p:extLst>
      <p:ext uri="{BB962C8B-B14F-4D97-AF65-F5344CB8AC3E}">
        <p14:creationId xmlns:p14="http://schemas.microsoft.com/office/powerpoint/2010/main" val="384142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3. </a:t>
            </a:r>
            <a:r>
              <a:rPr lang="fr-FR" b="1" u="none" strike="noStrike" dirty="0">
                <a:solidFill>
                  <a:srgbClr val="171C46"/>
                </a:solidFill>
                <a:effectLst/>
                <a:latin typeface="Verdana" panose="020B0604030504040204" pitchFamily="34" charset="0"/>
                <a:ea typeface="Verdana" panose="020B0604030504040204" pitchFamily="34" charset="0"/>
              </a:rPr>
              <a:t>2e génération de réseaux mobiles (2G)</a:t>
            </a:r>
          </a:p>
          <a:p>
            <a:pPr marL="0" indent="0">
              <a:buNone/>
            </a:pPr>
            <a:r>
              <a:rPr lang="fr-FR" dirty="0">
                <a:latin typeface="Verdana" panose="020B0604030504040204" pitchFamily="34" charset="0"/>
                <a:ea typeface="Verdana" panose="020B0604030504040204" pitchFamily="34" charset="0"/>
              </a:rPr>
              <a:t>L</a:t>
            </a:r>
            <a:r>
              <a:rPr lang="fr-FR" b="0" i="0" dirty="0">
                <a:effectLst/>
                <a:latin typeface="Verdana" panose="020B0604030504040204" pitchFamily="34" charset="0"/>
                <a:ea typeface="Verdana" panose="020B0604030504040204" pitchFamily="34" charset="0"/>
              </a:rPr>
              <a:t>ancé dans les années 1990 pour améliorer la qualité des appels vocaux, des SMS et de l'internet mobile.</a:t>
            </a:r>
          </a:p>
          <a:p>
            <a:pPr marL="0" indent="0" algn="l">
              <a:buNone/>
            </a:pPr>
            <a:r>
              <a:rPr lang="fr-FR" u="sng" dirty="0">
                <a:latin typeface="Verdana" panose="020B0604030504040204" pitchFamily="34" charset="0"/>
                <a:ea typeface="Verdana" panose="020B0604030504040204" pitchFamily="34" charset="0"/>
              </a:rPr>
              <a:t>N</a:t>
            </a:r>
            <a:r>
              <a:rPr lang="fr-FR" b="0" i="0" u="sng" dirty="0">
                <a:effectLst/>
                <a:latin typeface="Verdana" panose="020B0604030504040204" pitchFamily="34" charset="0"/>
                <a:ea typeface="Verdana" panose="020B0604030504040204" pitchFamily="34" charset="0"/>
              </a:rPr>
              <a:t>ormes numériques : </a:t>
            </a:r>
          </a:p>
          <a:p>
            <a:pPr lvl="1"/>
            <a:r>
              <a:rPr lang="fr-FR" b="1" i="0" dirty="0">
                <a:effectLst/>
                <a:latin typeface="Verdana" panose="020B0604030504040204" pitchFamily="34" charset="0"/>
                <a:ea typeface="Verdana" panose="020B0604030504040204" pitchFamily="34" charset="0"/>
              </a:rPr>
              <a:t>GSM</a:t>
            </a:r>
            <a:r>
              <a:rPr lang="fr-FR" b="0" i="0" dirty="0">
                <a:effectLst/>
                <a:latin typeface="Verdana" panose="020B0604030504040204" pitchFamily="34" charset="0"/>
                <a:ea typeface="Verdana" panose="020B0604030504040204" pitchFamily="34" charset="0"/>
              </a:rPr>
              <a:t> (2G) : </a:t>
            </a:r>
            <a:r>
              <a:rPr lang="fr-FR" b="0" i="1" dirty="0">
                <a:effectLst/>
                <a:latin typeface="Verdana" panose="020B0604030504040204" pitchFamily="34" charset="0"/>
                <a:ea typeface="Verdana" panose="020B0604030504040204" pitchFamily="34" charset="0"/>
              </a:rPr>
              <a:t>Système mondial de communications mobiles</a:t>
            </a:r>
            <a:r>
              <a:rPr lang="fr-FR" b="0" i="0" dirty="0">
                <a:effectLst/>
                <a:latin typeface="Verdana" panose="020B0604030504040204" pitchFamily="34" charset="0"/>
                <a:ea typeface="Verdana" panose="020B0604030504040204" pitchFamily="34" charset="0"/>
              </a:rPr>
              <a:t> ; </a:t>
            </a:r>
          </a:p>
          <a:p>
            <a:pPr lvl="1"/>
            <a:r>
              <a:rPr lang="fr-FR" b="1" i="0" dirty="0">
                <a:effectLst/>
                <a:latin typeface="Verdana" panose="020B0604030504040204" pitchFamily="34" charset="0"/>
                <a:ea typeface="Verdana" panose="020B0604030504040204" pitchFamily="34" charset="0"/>
              </a:rPr>
              <a:t>GPRS</a:t>
            </a:r>
            <a:r>
              <a:rPr lang="fr-FR" b="0" i="0" dirty="0">
                <a:effectLst/>
                <a:latin typeface="Verdana" panose="020B0604030504040204" pitchFamily="34" charset="0"/>
                <a:ea typeface="Verdana" panose="020B0604030504040204" pitchFamily="34" charset="0"/>
              </a:rPr>
              <a:t> (2,5G) : </a:t>
            </a:r>
            <a:r>
              <a:rPr lang="fr-FR" b="0" i="1" dirty="0">
                <a:effectLst/>
                <a:latin typeface="Verdana" panose="020B0604030504040204" pitchFamily="34" charset="0"/>
                <a:ea typeface="Verdana" panose="020B0604030504040204" pitchFamily="34" charset="0"/>
              </a:rPr>
              <a:t>Service général de radiocommunication par paquets </a:t>
            </a:r>
            <a:r>
              <a:rPr lang="fr-FR" dirty="0">
                <a:latin typeface="Verdana" panose="020B0604030504040204" pitchFamily="34" charset="0"/>
                <a:ea typeface="Verdana" panose="020B0604030504040204" pitchFamily="34" charset="0"/>
              </a:rPr>
              <a:t>;</a:t>
            </a:r>
            <a:endParaRPr lang="fr-FR" b="0" i="0" dirty="0">
              <a:effectLst/>
              <a:latin typeface="Verdana" panose="020B0604030504040204" pitchFamily="34" charset="0"/>
              <a:ea typeface="Verdana" panose="020B0604030504040204" pitchFamily="34" charset="0"/>
            </a:endParaRPr>
          </a:p>
          <a:p>
            <a:pPr lvl="1"/>
            <a:r>
              <a:rPr lang="fr-FR" b="1" i="0" dirty="0">
                <a:effectLst/>
                <a:latin typeface="Verdana" panose="020B0604030504040204" pitchFamily="34" charset="0"/>
                <a:ea typeface="Verdana" panose="020B0604030504040204" pitchFamily="34" charset="0"/>
              </a:rPr>
              <a:t>EDGE</a:t>
            </a:r>
            <a:r>
              <a:rPr lang="fr-FR" b="0" i="0" dirty="0">
                <a:effectLst/>
                <a:latin typeface="Verdana" panose="020B0604030504040204" pitchFamily="34" charset="0"/>
                <a:ea typeface="Verdana" panose="020B0604030504040204" pitchFamily="34" charset="0"/>
              </a:rPr>
              <a:t> (2,75G) : 384 Kbit/s.</a:t>
            </a: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AAB69B48-CA40-4946-8DEB-7DBFDAF7F009}"/>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C05E344F-E2EA-4060-B3D2-FF87ECCF3B2B}"/>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B4974CB9-293C-47CA-9177-80246809CBD3}"/>
              </a:ext>
            </a:extLst>
          </p:cNvPr>
          <p:cNvSpPr>
            <a:spLocks noGrp="1"/>
          </p:cNvSpPr>
          <p:nvPr>
            <p:ph type="sldNum" sz="quarter" idx="12"/>
          </p:nvPr>
        </p:nvSpPr>
        <p:spPr/>
        <p:txBody>
          <a:bodyPr/>
          <a:lstStyle/>
          <a:p>
            <a:fld id="{817F7197-B699-4758-B258-186E57F57597}" type="slidenum">
              <a:rPr lang="fr-FR" smtClean="0"/>
              <a:t>27</a:t>
            </a:fld>
            <a:endParaRPr lang="fr-FR"/>
          </a:p>
        </p:txBody>
      </p:sp>
    </p:spTree>
    <p:extLst>
      <p:ext uri="{BB962C8B-B14F-4D97-AF65-F5344CB8AC3E}">
        <p14:creationId xmlns:p14="http://schemas.microsoft.com/office/powerpoint/2010/main" val="119959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3. </a:t>
            </a:r>
            <a:r>
              <a:rPr lang="fr-FR" b="1" u="none" strike="noStrike" dirty="0">
                <a:solidFill>
                  <a:srgbClr val="171C46"/>
                </a:solidFill>
                <a:effectLst/>
                <a:latin typeface="Verdana" panose="020B0604030504040204" pitchFamily="34" charset="0"/>
                <a:ea typeface="Verdana" panose="020B0604030504040204" pitchFamily="34" charset="0"/>
              </a:rPr>
              <a:t>2e génération de réseaux mobiles (2G)</a:t>
            </a:r>
          </a:p>
          <a:p>
            <a:pPr marL="0" indent="0">
              <a:buNone/>
            </a:pPr>
            <a:r>
              <a:rPr lang="fr-FR" b="1" i="0" u="sng" dirty="0">
                <a:effectLst/>
                <a:latin typeface="Verdana" panose="020B0604030504040204" pitchFamily="34" charset="0"/>
                <a:ea typeface="Verdana" panose="020B0604030504040204" pitchFamily="34" charset="0"/>
              </a:rPr>
              <a:t>Caractéristiques :</a:t>
            </a:r>
            <a:endParaRPr lang="fr-FR" b="1" i="0" dirty="0">
              <a:effectLst/>
              <a:latin typeface="Verdana" panose="020B0604030504040204" pitchFamily="34" charset="0"/>
              <a:ea typeface="Verdana" panose="020B0604030504040204" pitchFamily="34" charset="0"/>
            </a:endParaRPr>
          </a:p>
          <a:p>
            <a:pPr>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Service :</a:t>
            </a:r>
            <a:r>
              <a:rPr lang="fr-FR" sz="2400" dirty="0">
                <a:latin typeface="Verdana" panose="020B0604030504040204" pitchFamily="34" charset="0"/>
                <a:ea typeface="Verdana" panose="020B0604030504040204" pitchFamily="34" charset="0"/>
              </a:rPr>
              <a:t> Voix numérique, SMS et Internet Faible Débit;</a:t>
            </a:r>
          </a:p>
          <a:p>
            <a:pPr>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Vitesse du réseau :</a:t>
            </a:r>
            <a:r>
              <a:rPr lang="fr-FR" sz="2400" b="0" i="0" dirty="0">
                <a:effectLst/>
                <a:latin typeface="Verdana" panose="020B0604030504040204" pitchFamily="34" charset="0"/>
                <a:ea typeface="Verdana" panose="020B0604030504040204" pitchFamily="34" charset="0"/>
              </a:rPr>
              <a:t> 13kbps - 144kbps - 384kbps ;</a:t>
            </a:r>
          </a:p>
          <a:p>
            <a:pPr>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Commutation : </a:t>
            </a:r>
            <a:r>
              <a:rPr lang="fr-FR" sz="2400" b="0" i="0" dirty="0">
                <a:effectLst/>
                <a:latin typeface="Verdana" panose="020B0604030504040204" pitchFamily="34" charset="0"/>
                <a:ea typeface="Verdana" panose="020B0604030504040204" pitchFamily="34" charset="0"/>
              </a:rPr>
              <a:t>Circuit, Paquet ;</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fr-FR" sz="2400" b="1" i="0" dirty="0">
                <a:effectLst/>
                <a:latin typeface="Verdana" panose="020B0604030504040204" pitchFamily="34" charset="0"/>
                <a:ea typeface="Verdana" panose="020B0604030504040204" pitchFamily="34" charset="0"/>
              </a:rPr>
              <a:t>Bande de fréquence : </a:t>
            </a:r>
            <a:r>
              <a:rPr lang="fr-FR" sz="2400" b="0" i="0" dirty="0">
                <a:effectLst/>
                <a:latin typeface="Verdana" panose="020B0604030504040204" pitchFamily="34" charset="0"/>
                <a:ea typeface="Verdana" panose="020B0604030504040204" pitchFamily="34" charset="0"/>
              </a:rPr>
              <a:t>900 MHz à 1800 MHz.</a:t>
            </a:r>
          </a:p>
          <a:p>
            <a:pPr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fr-FR" altLang="fr-FR" sz="2400" b="1" u="none" strike="noStrike" cap="none" normalizeH="0" baseline="0" dirty="0">
                <a:ln>
                  <a:noFill/>
                </a:ln>
                <a:solidFill>
                  <a:schemeClr val="tx1"/>
                </a:solidFill>
                <a:latin typeface="Verdana" panose="020B0604030504040204" pitchFamily="34" charset="0"/>
                <a:ea typeface="Verdana" panose="020B0604030504040204" pitchFamily="34" charset="0"/>
              </a:rPr>
              <a:t>Technique d’accès : </a:t>
            </a:r>
            <a:r>
              <a:rPr kumimoji="0" lang="fr-FR" altLang="fr-FR" sz="2400" u="none" strike="noStrike" cap="none" normalizeH="0" baseline="0" dirty="0">
                <a:ln>
                  <a:noFill/>
                </a:ln>
                <a:solidFill>
                  <a:schemeClr val="tx1"/>
                </a:solidFill>
                <a:latin typeface="Verdana" panose="020B0604030504040204" pitchFamily="34" charset="0"/>
                <a:ea typeface="Verdana" panose="020B0604030504040204" pitchFamily="34" charset="0"/>
              </a:rPr>
              <a:t>TDMA</a:t>
            </a:r>
            <a:endParaRPr kumimoji="0" lang="fr-FR" altLang="fr-FR" sz="24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a:buFont typeface="Courier New" panose="02070309020205020404" pitchFamily="49" charset="0"/>
              <a:buChar char="o"/>
            </a:pPr>
            <a:r>
              <a:rPr lang="fr-FR" sz="2400" b="1" dirty="0">
                <a:latin typeface="Verdana" panose="020B0604030504040204" pitchFamily="34" charset="0"/>
                <a:ea typeface="Verdana" panose="020B0604030504040204" pitchFamily="34" charset="0"/>
              </a:rPr>
              <a:t>Terminal : </a:t>
            </a:r>
            <a:r>
              <a:rPr lang="fr-FR" sz="2400" dirty="0">
                <a:latin typeface="Verdana" panose="020B0604030504040204" pitchFamily="34" charset="0"/>
                <a:ea typeface="Verdana" panose="020B0604030504040204" pitchFamily="34" charset="0"/>
              </a:rPr>
              <a:t>Autonomie améliorée.</a:t>
            </a:r>
          </a:p>
        </p:txBody>
      </p:sp>
      <p:pic>
        <p:nvPicPr>
          <p:cNvPr id="5" name="Picture 4">
            <a:extLst>
              <a:ext uri="{FF2B5EF4-FFF2-40B4-BE49-F238E27FC236}">
                <a16:creationId xmlns:a16="http://schemas.microsoft.com/office/drawing/2014/main" id="{6642BFDE-442A-4222-B858-F8BD889368F1}"/>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783936A2-C39B-4D1D-A01E-AC04A1370053}"/>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806E7B95-F7C9-424C-AC25-A9DC15C26E18}"/>
              </a:ext>
            </a:extLst>
          </p:cNvPr>
          <p:cNvSpPr>
            <a:spLocks noGrp="1"/>
          </p:cNvSpPr>
          <p:nvPr>
            <p:ph type="sldNum" sz="quarter" idx="12"/>
          </p:nvPr>
        </p:nvSpPr>
        <p:spPr/>
        <p:txBody>
          <a:bodyPr/>
          <a:lstStyle/>
          <a:p>
            <a:fld id="{817F7197-B699-4758-B258-186E57F57597}" type="slidenum">
              <a:rPr lang="fr-FR" smtClean="0"/>
              <a:t>28</a:t>
            </a:fld>
            <a:endParaRPr lang="fr-FR"/>
          </a:p>
        </p:txBody>
      </p:sp>
    </p:spTree>
    <p:extLst>
      <p:ext uri="{BB962C8B-B14F-4D97-AF65-F5344CB8AC3E}">
        <p14:creationId xmlns:p14="http://schemas.microsoft.com/office/powerpoint/2010/main" val="135737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fontScale="92500" lnSpcReduction="10000"/>
          </a:bodyPr>
          <a:lstStyle/>
          <a:p>
            <a:pPr marL="0" indent="0">
              <a:buNone/>
            </a:pPr>
            <a:r>
              <a:rPr lang="fr-FR" sz="3300" b="1" dirty="0">
                <a:latin typeface="Verdana" panose="020B0604030504040204" pitchFamily="34" charset="0"/>
                <a:ea typeface="Verdana" panose="020B0604030504040204" pitchFamily="34" charset="0"/>
              </a:rPr>
              <a:t>3. </a:t>
            </a:r>
            <a:r>
              <a:rPr lang="fr-FR" sz="3300" b="1" u="none" strike="noStrike" dirty="0">
                <a:solidFill>
                  <a:srgbClr val="171C46"/>
                </a:solidFill>
                <a:effectLst/>
                <a:latin typeface="Verdana" panose="020B0604030504040204" pitchFamily="34" charset="0"/>
                <a:ea typeface="Verdana" panose="020B0604030504040204" pitchFamily="34" charset="0"/>
              </a:rPr>
              <a:t>2e génération de réseaux mobiles (2G)</a:t>
            </a:r>
          </a:p>
          <a:p>
            <a:pPr marL="0" indent="0">
              <a:buNone/>
            </a:pPr>
            <a:r>
              <a:rPr lang="fr-FR" b="1" u="none" strike="noStrike" dirty="0">
                <a:solidFill>
                  <a:srgbClr val="171C46"/>
                </a:solidFill>
                <a:effectLst/>
                <a:latin typeface="Verdana" panose="020B0604030504040204" pitchFamily="34" charset="0"/>
                <a:ea typeface="Verdana" panose="020B0604030504040204" pitchFamily="34" charset="0"/>
              </a:rPr>
              <a:t>La 2G pour les opérateurs de réseaux</a:t>
            </a:r>
            <a:endParaRPr lang="fr-FR" dirty="0">
              <a:latin typeface="Verdana" panose="020B0604030504040204" pitchFamily="34" charset="0"/>
              <a:ea typeface="Verdana" panose="020B0604030504040204" pitchFamily="34" charset="0"/>
            </a:endParaRPr>
          </a:p>
          <a:p>
            <a:pPr algn="l"/>
            <a:r>
              <a:rPr lang="fr-FR" b="0" i="0" dirty="0">
                <a:effectLst/>
                <a:latin typeface="Verdana" panose="020B0604030504040204" pitchFamily="34" charset="0"/>
                <a:ea typeface="Verdana" panose="020B0604030504040204" pitchFamily="34" charset="0"/>
              </a:rPr>
              <a:t>La deuxième génération a permis de séparer la propriété de l'infrastructure du réseau du rôle de fournisseur de services.</a:t>
            </a:r>
          </a:p>
          <a:p>
            <a:pPr algn="l"/>
            <a:r>
              <a:rPr lang="fr-FR" b="0" i="0" dirty="0">
                <a:effectLst/>
                <a:latin typeface="Verdana" panose="020B0604030504040204" pitchFamily="34" charset="0"/>
                <a:ea typeface="Verdana" panose="020B0604030504040204" pitchFamily="34" charset="0"/>
              </a:rPr>
              <a:t>Cela a permis aux entreprises ne disposant pas de leurs propres réseaux physiques d'entrer sur le marché en tant qu'opérateurs de téléphonie mobile MVNO (Opérateurs de </a:t>
            </a:r>
            <a:r>
              <a:rPr lang="fr-FR" dirty="0">
                <a:latin typeface="Verdana" panose="020B0604030504040204" pitchFamily="34" charset="0"/>
                <a:ea typeface="Verdana" panose="020B0604030504040204" pitchFamily="34" charset="0"/>
              </a:rPr>
              <a:t>R</a:t>
            </a:r>
            <a:r>
              <a:rPr lang="fr-FR" b="0" i="0" dirty="0">
                <a:effectLst/>
                <a:latin typeface="Verdana" panose="020B0604030504040204" pitchFamily="34" charset="0"/>
                <a:ea typeface="Verdana" panose="020B0604030504040204" pitchFamily="34" charset="0"/>
              </a:rPr>
              <a:t>éseaux </a:t>
            </a:r>
            <a:r>
              <a:rPr lang="fr-FR" dirty="0">
                <a:latin typeface="Verdana" panose="020B0604030504040204" pitchFamily="34" charset="0"/>
                <a:ea typeface="Verdana" panose="020B0604030504040204" pitchFamily="34" charset="0"/>
              </a:rPr>
              <a:t>M</a:t>
            </a:r>
            <a:r>
              <a:rPr lang="fr-FR" b="0" i="0" dirty="0">
                <a:effectLst/>
                <a:latin typeface="Verdana" panose="020B0604030504040204" pitchFamily="34" charset="0"/>
                <a:ea typeface="Verdana" panose="020B0604030504040204" pitchFamily="34" charset="0"/>
              </a:rPr>
              <a:t>obiles Virtuels).</a:t>
            </a:r>
            <a:endParaRPr lang="fr-FR" b="0" i="0" u="sng" dirty="0">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fr-FR" b="0" i="0" dirty="0">
                <a:effectLst/>
                <a:latin typeface="Verdana" panose="020B0604030504040204" pitchFamily="34" charset="0"/>
                <a:ea typeface="Verdana" panose="020B0604030504040204" pitchFamily="34" charset="0"/>
              </a:rPr>
              <a:t>Les réseaux mobiles de deuxième génération (2G) sont adaptés aux appels vocaux et aux SMS de base.</a:t>
            </a:r>
          </a:p>
          <a:p>
            <a:pPr algn="l">
              <a:buFont typeface="Arial" panose="020B0604020202020204" pitchFamily="34" charset="0"/>
              <a:buChar char="•"/>
            </a:pPr>
            <a:r>
              <a:rPr lang="fr-FR" b="0" i="0" dirty="0">
                <a:effectLst/>
                <a:latin typeface="Verdana" panose="020B0604030504040204" pitchFamily="34" charset="0"/>
                <a:ea typeface="Verdana" panose="020B0604030504040204" pitchFamily="34" charset="0"/>
              </a:rPr>
              <a:t>Ils peuvent atteindre les zones rurales et éloignées.</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6F7AF892-1441-4562-A1FD-C5292ACA761B}"/>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166B2E19-5ED2-42F9-AF5B-7BEF6F5A9CD9}"/>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41369F10-578B-46E4-9035-BB0E2F7A4382}"/>
              </a:ext>
            </a:extLst>
          </p:cNvPr>
          <p:cNvSpPr>
            <a:spLocks noGrp="1"/>
          </p:cNvSpPr>
          <p:nvPr>
            <p:ph type="sldNum" sz="quarter" idx="12"/>
          </p:nvPr>
        </p:nvSpPr>
        <p:spPr/>
        <p:txBody>
          <a:bodyPr/>
          <a:lstStyle/>
          <a:p>
            <a:fld id="{817F7197-B699-4758-B258-186E57F57597}" type="slidenum">
              <a:rPr lang="fr-FR" smtClean="0"/>
              <a:t>29</a:t>
            </a:fld>
            <a:endParaRPr lang="fr-FR"/>
          </a:p>
        </p:txBody>
      </p:sp>
    </p:spTree>
    <p:extLst>
      <p:ext uri="{BB962C8B-B14F-4D97-AF65-F5344CB8AC3E}">
        <p14:creationId xmlns:p14="http://schemas.microsoft.com/office/powerpoint/2010/main" val="160510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B12C-D705-42D0-8B50-7A99FF69511D}"/>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PLAN</a:t>
            </a:r>
          </a:p>
        </p:txBody>
      </p:sp>
      <p:sp>
        <p:nvSpPr>
          <p:cNvPr id="3" name="Content Placeholder 2">
            <a:extLst>
              <a:ext uri="{FF2B5EF4-FFF2-40B4-BE49-F238E27FC236}">
                <a16:creationId xmlns:a16="http://schemas.microsoft.com/office/drawing/2014/main" id="{C82CB1A1-E457-46B6-9F18-A28A94033296}"/>
              </a:ext>
            </a:extLst>
          </p:cNvPr>
          <p:cNvSpPr>
            <a:spLocks noGrp="1"/>
          </p:cNvSpPr>
          <p:nvPr>
            <p:ph idx="1"/>
          </p:nvPr>
        </p:nvSpPr>
        <p:spPr/>
        <p:txBody>
          <a:bodyPr>
            <a:normAutofit/>
          </a:bodyPr>
          <a:lstStyle/>
          <a:p>
            <a:pPr marL="0" indent="0">
              <a:buNone/>
            </a:pPr>
            <a:r>
              <a:rPr lang="fr-FR" dirty="0">
                <a:latin typeface="Verdana" panose="020B0604030504040204" pitchFamily="34" charset="0"/>
                <a:ea typeface="Verdana" panose="020B0604030504040204" pitchFamily="34" charset="0"/>
              </a:rPr>
              <a:t>I- NOTION DE COMMUNICATION</a:t>
            </a:r>
          </a:p>
          <a:p>
            <a:pPr marL="0" indent="0">
              <a:buNone/>
            </a:pPr>
            <a:r>
              <a:rPr lang="fr-FR" dirty="0">
                <a:latin typeface="Verdana" panose="020B0604030504040204" pitchFamily="34" charset="0"/>
                <a:ea typeface="Verdana" panose="020B0604030504040204" pitchFamily="34" charset="0"/>
              </a:rPr>
              <a:t>II- HISTORIQUE DES COMMUNICATIONS MOBILES</a:t>
            </a:r>
          </a:p>
          <a:p>
            <a:pPr marL="0" indent="0">
              <a:buNone/>
            </a:pPr>
            <a:r>
              <a:rPr lang="fr-FR" dirty="0">
                <a:latin typeface="Verdana" panose="020B0604030504040204" pitchFamily="34" charset="0"/>
                <a:ea typeface="Verdana" panose="020B0604030504040204" pitchFamily="34" charset="0"/>
              </a:rPr>
              <a:t>III- COMMUNICATION TRADITIONNELLE</a:t>
            </a:r>
          </a:p>
          <a:p>
            <a:pPr marL="0" indent="0">
              <a:buNone/>
            </a:pPr>
            <a:r>
              <a:rPr lang="fr-FR" dirty="0">
                <a:latin typeface="Verdana" panose="020B0604030504040204" pitchFamily="34" charset="0"/>
                <a:ea typeface="Verdana" panose="020B0604030504040204" pitchFamily="34" charset="0"/>
              </a:rPr>
              <a:t>IV- LES RESEAUX MOBILES</a:t>
            </a:r>
          </a:p>
          <a:p>
            <a:pPr marL="0" indent="0">
              <a:buNone/>
            </a:pPr>
            <a:r>
              <a:rPr lang="fr-FR" dirty="0">
                <a:latin typeface="Verdana" panose="020B0604030504040204" pitchFamily="34" charset="0"/>
                <a:ea typeface="Verdana" panose="020B0604030504040204" pitchFamily="34" charset="0"/>
              </a:rPr>
              <a:t>V- EVOLUTION DES RESEAUX MOBILES</a:t>
            </a:r>
          </a:p>
          <a:p>
            <a:pPr marL="0" indent="0">
              <a:buNone/>
            </a:pPr>
            <a:r>
              <a:rPr lang="fr-FR" dirty="0">
                <a:latin typeface="Verdana" panose="020B0604030504040204" pitchFamily="34" charset="0"/>
                <a:ea typeface="Verdana" panose="020B0604030504040204" pitchFamily="34" charset="0"/>
              </a:rPr>
              <a:t>VI- PERPECTIVES D’AVENIR DE LA 6G</a:t>
            </a:r>
          </a:p>
          <a:p>
            <a:pPr marL="0" indent="0">
              <a:buNone/>
            </a:pPr>
            <a:r>
              <a:rPr lang="fr-FR" dirty="0">
                <a:latin typeface="Verdana" panose="020B0604030504040204" pitchFamily="34" charset="0"/>
                <a:ea typeface="Verdana" panose="020B0604030504040204" pitchFamily="34" charset="0"/>
              </a:rPr>
              <a:t>VII- LES RESEAUX MOBILES AU CAMEROUN</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71F7EC2E-C902-439D-BEBC-C27D4A230AB1}"/>
              </a:ext>
            </a:extLst>
          </p:cNvPr>
          <p:cNvPicPr>
            <a:picLocks noChangeAspect="1"/>
          </p:cNvPicPr>
          <p:nvPr/>
        </p:nvPicPr>
        <p:blipFill>
          <a:blip r:embed="rId2"/>
          <a:stretch>
            <a:fillRect/>
          </a:stretch>
        </p:blipFill>
        <p:spPr>
          <a:xfrm>
            <a:off x="0" y="9525"/>
            <a:ext cx="1532592" cy="1146969"/>
          </a:xfrm>
          <a:prstGeom prst="rect">
            <a:avLst/>
          </a:prstGeom>
        </p:spPr>
      </p:pic>
      <p:pic>
        <p:nvPicPr>
          <p:cNvPr id="6" name="Picture 4">
            <a:extLst>
              <a:ext uri="{FF2B5EF4-FFF2-40B4-BE49-F238E27FC236}">
                <a16:creationId xmlns:a16="http://schemas.microsoft.com/office/drawing/2014/main" id="{F40D95F4-44F9-407C-9CF7-6F170831CE32}"/>
              </a:ext>
            </a:extLst>
          </p:cNvPr>
          <p:cNvPicPr>
            <a:picLocks noChangeAspect="1"/>
          </p:cNvPicPr>
          <p:nvPr/>
        </p:nvPicPr>
        <p:blipFill>
          <a:blip r:embed="rId2"/>
          <a:stretch>
            <a:fillRect/>
          </a:stretch>
        </p:blipFill>
        <p:spPr>
          <a:xfrm>
            <a:off x="10659408" y="0"/>
            <a:ext cx="1532592" cy="1146969"/>
          </a:xfrm>
          <a:prstGeom prst="rect">
            <a:avLst/>
          </a:prstGeom>
        </p:spPr>
      </p:pic>
      <p:sp>
        <p:nvSpPr>
          <p:cNvPr id="7" name="Slide Number Placeholder 6">
            <a:extLst>
              <a:ext uri="{FF2B5EF4-FFF2-40B4-BE49-F238E27FC236}">
                <a16:creationId xmlns:a16="http://schemas.microsoft.com/office/drawing/2014/main" id="{36F7E6BF-8E3C-4692-B4D9-D7609C438CC9}"/>
              </a:ext>
            </a:extLst>
          </p:cNvPr>
          <p:cNvSpPr>
            <a:spLocks noGrp="1"/>
          </p:cNvSpPr>
          <p:nvPr>
            <p:ph type="sldNum" sz="quarter" idx="12"/>
          </p:nvPr>
        </p:nvSpPr>
        <p:spPr/>
        <p:txBody>
          <a:bodyPr/>
          <a:lstStyle/>
          <a:p>
            <a:fld id="{817F7197-B699-4758-B258-186E57F57597}" type="slidenum">
              <a:rPr lang="fr-FR" smtClean="0"/>
              <a:t>3</a:t>
            </a:fld>
            <a:endParaRPr lang="fr-FR"/>
          </a:p>
        </p:txBody>
      </p:sp>
    </p:spTree>
    <p:extLst>
      <p:ext uri="{BB962C8B-B14F-4D97-AF65-F5344CB8AC3E}">
        <p14:creationId xmlns:p14="http://schemas.microsoft.com/office/powerpoint/2010/main" val="2711678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838199" y="1825625"/>
            <a:ext cx="7096761" cy="4351338"/>
          </a:xfrm>
        </p:spPr>
        <p:txBody>
          <a:bodyPr>
            <a:normAutofit fontScale="70000" lnSpcReduction="20000"/>
          </a:bodyPr>
          <a:lstStyle/>
          <a:p>
            <a:pPr marL="0" indent="0">
              <a:lnSpc>
                <a:spcPct val="120000"/>
              </a:lnSpc>
              <a:buNone/>
            </a:pPr>
            <a:r>
              <a:rPr lang="fr-FR" sz="4500" b="1" dirty="0">
                <a:latin typeface="Verdana" panose="020B0604030504040204" pitchFamily="34" charset="0"/>
                <a:ea typeface="Verdana" panose="020B0604030504040204" pitchFamily="34" charset="0"/>
              </a:rPr>
              <a:t>4. </a:t>
            </a:r>
            <a:r>
              <a:rPr lang="fr-FR" sz="4500" b="1" u="none" strike="noStrike" dirty="0">
                <a:solidFill>
                  <a:srgbClr val="171C46"/>
                </a:solidFill>
                <a:effectLst/>
                <a:latin typeface="Verdana" panose="020B0604030504040204" pitchFamily="34" charset="0"/>
                <a:ea typeface="Verdana" panose="020B0604030504040204" pitchFamily="34" charset="0"/>
              </a:rPr>
              <a:t>Troisième génération de réseaux mobiles (3G)</a:t>
            </a:r>
          </a:p>
          <a:p>
            <a:pPr marL="0" indent="0">
              <a:lnSpc>
                <a:spcPct val="120000"/>
              </a:lnSpc>
              <a:buNone/>
            </a:pPr>
            <a:r>
              <a:rPr lang="fr-FR" b="0" i="0" dirty="0">
                <a:effectLst/>
                <a:latin typeface="Verdana" panose="020B0604030504040204" pitchFamily="34" charset="0"/>
                <a:ea typeface="Verdana" panose="020B0604030504040204" pitchFamily="34" charset="0"/>
              </a:rPr>
              <a:t>Déployé dans les années 2000, il est orienté donnée.</a:t>
            </a:r>
            <a:endParaRPr lang="fr-FR" b="1" dirty="0">
              <a:latin typeface="Verdana" panose="020B0604030504040204" pitchFamily="34" charset="0"/>
              <a:ea typeface="Verdana" panose="020B0604030504040204" pitchFamily="34" charset="0"/>
            </a:endParaRPr>
          </a:p>
          <a:p>
            <a:pPr algn="l">
              <a:lnSpc>
                <a:spcPct val="120000"/>
              </a:lnSpc>
            </a:pPr>
            <a:r>
              <a:rPr lang="fr-FR" b="0" i="0" dirty="0">
                <a:effectLst/>
                <a:latin typeface="Verdana" panose="020B0604030504040204" pitchFamily="34" charset="0"/>
                <a:ea typeface="Verdana" panose="020B0604030504040204" pitchFamily="34" charset="0"/>
              </a:rPr>
              <a:t>Norme : UMTS (</a:t>
            </a:r>
            <a:r>
              <a:rPr lang="fr-FR" b="0" i="1" dirty="0">
                <a:effectLst/>
                <a:latin typeface="Verdana" panose="020B0604030504040204" pitchFamily="34" charset="0"/>
                <a:ea typeface="Verdana" panose="020B0604030504040204" pitchFamily="34" charset="0"/>
              </a:rPr>
              <a:t>Systèmes de télécommunications mobiles universelles</a:t>
            </a:r>
            <a:r>
              <a:rPr lang="fr-FR" b="0" i="0" dirty="0">
                <a:effectLst/>
                <a:latin typeface="Verdana" panose="020B0604030504040204" pitchFamily="34" charset="0"/>
                <a:ea typeface="Verdana" panose="020B0604030504040204" pitchFamily="34" charset="0"/>
              </a:rPr>
              <a:t>) avec migration de la 2G vers la 3G.</a:t>
            </a:r>
          </a:p>
          <a:p>
            <a:pPr algn="l">
              <a:lnSpc>
                <a:spcPct val="120000"/>
              </a:lnSpc>
            </a:pPr>
            <a:r>
              <a:rPr lang="fr-FR" b="0" i="0" dirty="0">
                <a:effectLst/>
                <a:latin typeface="Verdana" panose="020B0604030504040204" pitchFamily="34" charset="0"/>
                <a:ea typeface="Verdana" panose="020B0604030504040204" pitchFamily="34" charset="0"/>
              </a:rPr>
              <a:t>HSPA (</a:t>
            </a:r>
            <a:r>
              <a:rPr lang="fr-FR" b="0" i="1" dirty="0">
                <a:effectLst/>
                <a:latin typeface="Verdana" panose="020B0604030504040204" pitchFamily="34" charset="0"/>
                <a:ea typeface="Verdana" panose="020B0604030504040204" pitchFamily="34" charset="0"/>
              </a:rPr>
              <a:t>Accès par paquets à haut débit</a:t>
            </a:r>
            <a:r>
              <a:rPr lang="fr-FR" b="0" i="0" dirty="0">
                <a:effectLst/>
                <a:latin typeface="Verdana" panose="020B0604030504040204" pitchFamily="34" charset="0"/>
                <a:ea typeface="Verdana" panose="020B0604030504040204" pitchFamily="34" charset="0"/>
              </a:rPr>
              <a:t>) et HSPA+ (</a:t>
            </a:r>
            <a:r>
              <a:rPr lang="fr-FR" b="0" i="1" dirty="0">
                <a:effectLst/>
                <a:latin typeface="Verdana" panose="020B0604030504040204" pitchFamily="34" charset="0"/>
                <a:ea typeface="Verdana" panose="020B0604030504040204" pitchFamily="34" charset="0"/>
              </a:rPr>
              <a:t>Accès par paquets à haut débit évolué</a:t>
            </a:r>
            <a:r>
              <a:rPr lang="fr-FR" b="0" i="0" dirty="0">
                <a:effectLst/>
                <a:latin typeface="Verdana" panose="020B0604030504040204" pitchFamily="34" charset="0"/>
                <a:ea typeface="Verdana" panose="020B0604030504040204" pitchFamily="34" charset="0"/>
              </a:rPr>
              <a:t>) se base sur l’UMTS pour offrir jusqu'à 34 Mbps ;</a:t>
            </a:r>
          </a:p>
          <a:p>
            <a:pPr algn="l">
              <a:lnSpc>
                <a:spcPct val="120000"/>
              </a:lnSpc>
            </a:pPr>
            <a:r>
              <a:rPr lang="fr-FR" b="0" i="0" dirty="0">
                <a:effectLst/>
                <a:latin typeface="Verdana" panose="020B0604030504040204" pitchFamily="34" charset="0"/>
                <a:ea typeface="Verdana" panose="020B0604030504040204" pitchFamily="34" charset="0"/>
              </a:rPr>
              <a:t>L'essor de la 3G favorise sortie des premiers smartphones.</a:t>
            </a:r>
          </a:p>
          <a:p>
            <a:pPr marL="0" indent="0">
              <a:lnSpc>
                <a:spcPct val="120000"/>
              </a:lnSpc>
              <a:buNone/>
            </a:pPr>
            <a:endParaRPr lang="fr-FR"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C3B4DA25-2C0A-4CDB-99C6-26DB53BB4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961" y="2240254"/>
            <a:ext cx="4118292" cy="3317266"/>
          </a:xfrm>
          <a:prstGeom prst="rect">
            <a:avLst/>
          </a:prstGeom>
        </p:spPr>
      </p:pic>
      <p:pic>
        <p:nvPicPr>
          <p:cNvPr id="7" name="Picture 4">
            <a:extLst>
              <a:ext uri="{FF2B5EF4-FFF2-40B4-BE49-F238E27FC236}">
                <a16:creationId xmlns:a16="http://schemas.microsoft.com/office/drawing/2014/main" id="{AE9FD402-1902-46BA-B21A-8C38260C1696}"/>
              </a:ext>
            </a:extLst>
          </p:cNvPr>
          <p:cNvPicPr>
            <a:picLocks noChangeAspect="1"/>
          </p:cNvPicPr>
          <p:nvPr/>
        </p:nvPicPr>
        <p:blipFill>
          <a:blip r:embed="rId3"/>
          <a:stretch>
            <a:fillRect/>
          </a:stretch>
        </p:blipFill>
        <p:spPr>
          <a:xfrm>
            <a:off x="0" y="9526"/>
            <a:ext cx="1069102" cy="800100"/>
          </a:xfrm>
          <a:prstGeom prst="rect">
            <a:avLst/>
          </a:prstGeom>
        </p:spPr>
      </p:pic>
      <p:pic>
        <p:nvPicPr>
          <p:cNvPr id="8" name="Picture 4">
            <a:extLst>
              <a:ext uri="{FF2B5EF4-FFF2-40B4-BE49-F238E27FC236}">
                <a16:creationId xmlns:a16="http://schemas.microsoft.com/office/drawing/2014/main" id="{7456AB0F-E576-4F4F-A384-2EEDBA9DA5A9}"/>
              </a:ext>
            </a:extLst>
          </p:cNvPr>
          <p:cNvPicPr>
            <a:picLocks noChangeAspect="1"/>
          </p:cNvPicPr>
          <p:nvPr/>
        </p:nvPicPr>
        <p:blipFill>
          <a:blip r:embed="rId3"/>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4CD75A23-6825-4E4E-99D4-3A6C9CAA98EE}"/>
              </a:ext>
            </a:extLst>
          </p:cNvPr>
          <p:cNvSpPr>
            <a:spLocks noGrp="1"/>
          </p:cNvSpPr>
          <p:nvPr>
            <p:ph type="sldNum" sz="quarter" idx="12"/>
          </p:nvPr>
        </p:nvSpPr>
        <p:spPr/>
        <p:txBody>
          <a:bodyPr/>
          <a:lstStyle/>
          <a:p>
            <a:fld id="{817F7197-B699-4758-B258-186E57F57597}" type="slidenum">
              <a:rPr lang="fr-FR" smtClean="0"/>
              <a:t>30</a:t>
            </a:fld>
            <a:endParaRPr lang="fr-FR"/>
          </a:p>
        </p:txBody>
      </p:sp>
    </p:spTree>
    <p:extLst>
      <p:ext uri="{BB962C8B-B14F-4D97-AF65-F5344CB8AC3E}">
        <p14:creationId xmlns:p14="http://schemas.microsoft.com/office/powerpoint/2010/main" val="2768822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838199" y="1825625"/>
            <a:ext cx="7096761" cy="4351338"/>
          </a:xfrm>
        </p:spPr>
        <p:txBody>
          <a:bodyPr>
            <a:normAutofit fontScale="85000" lnSpcReduction="20000"/>
          </a:bodyPr>
          <a:lstStyle/>
          <a:p>
            <a:pPr marL="0" indent="0">
              <a:lnSpc>
                <a:spcPct val="120000"/>
              </a:lnSpc>
              <a:buNone/>
            </a:pPr>
            <a:r>
              <a:rPr lang="fr-FR" sz="3500" b="1" dirty="0">
                <a:latin typeface="Verdana" panose="020B0604030504040204" pitchFamily="34" charset="0"/>
                <a:ea typeface="Verdana" panose="020B0604030504040204" pitchFamily="34" charset="0"/>
              </a:rPr>
              <a:t>4. </a:t>
            </a:r>
            <a:r>
              <a:rPr lang="fr-FR" sz="3500" b="1" u="none" strike="noStrike" dirty="0">
                <a:solidFill>
                  <a:srgbClr val="171C46"/>
                </a:solidFill>
                <a:effectLst/>
                <a:latin typeface="Verdana" panose="020B0604030504040204" pitchFamily="34" charset="0"/>
                <a:ea typeface="Verdana" panose="020B0604030504040204" pitchFamily="34" charset="0"/>
              </a:rPr>
              <a:t>Troisième génération de réseaux mobiles (3G)</a:t>
            </a:r>
          </a:p>
          <a:p>
            <a:pPr marL="0" indent="0">
              <a:buNone/>
            </a:pPr>
            <a:r>
              <a:rPr lang="fr-FR" b="1" i="0" u="sng" dirty="0">
                <a:effectLst/>
                <a:latin typeface="Verdana" panose="020B0604030504040204" pitchFamily="34" charset="0"/>
                <a:ea typeface="Verdana" panose="020B0604030504040204" pitchFamily="34" charset="0"/>
              </a:rPr>
              <a:t>Caractéristiques :</a:t>
            </a:r>
            <a:endParaRPr lang="fr-FR" b="1" i="0" dirty="0">
              <a:effectLst/>
              <a:latin typeface="Verdana" panose="020B0604030504040204" pitchFamily="34" charset="0"/>
              <a:ea typeface="Verdana" panose="020B0604030504040204" pitchFamily="34" charset="0"/>
            </a:endParaRPr>
          </a:p>
          <a:p>
            <a:pPr>
              <a:lnSpc>
                <a:spcPct val="120000"/>
              </a:lnSpc>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Service :</a:t>
            </a:r>
            <a:r>
              <a:rPr lang="fr-FR" sz="2400" dirty="0">
                <a:latin typeface="Verdana" panose="020B0604030504040204" pitchFamily="34" charset="0"/>
                <a:ea typeface="Verdana" panose="020B0604030504040204" pitchFamily="34" charset="0"/>
              </a:rPr>
              <a:t> </a:t>
            </a:r>
            <a:r>
              <a:rPr lang="fr-FR" sz="2400" dirty="0" err="1">
                <a:latin typeface="Verdana" panose="020B0604030504040204" pitchFamily="34" charset="0"/>
                <a:ea typeface="Verdana" panose="020B0604030504040204" pitchFamily="34" charset="0"/>
              </a:rPr>
              <a:t>VoIP</a:t>
            </a:r>
            <a:r>
              <a:rPr lang="fr-FR" sz="2400" dirty="0">
                <a:latin typeface="Verdana" panose="020B0604030504040204" pitchFamily="34" charset="0"/>
                <a:ea typeface="Verdana" panose="020B0604030504040204" pitchFamily="34" charset="0"/>
              </a:rPr>
              <a:t>, Internet Haut Débit et Vidéo ;</a:t>
            </a:r>
          </a:p>
          <a:p>
            <a:pPr>
              <a:lnSpc>
                <a:spcPct val="120000"/>
              </a:lnSpc>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Vitesse du réseau :</a:t>
            </a:r>
            <a:r>
              <a:rPr lang="fr-FR" sz="2400" b="0" i="0" dirty="0">
                <a:effectLst/>
                <a:latin typeface="Verdana" panose="020B0604030504040204" pitchFamily="34" charset="0"/>
                <a:ea typeface="Verdana" panose="020B0604030504040204" pitchFamily="34" charset="0"/>
              </a:rPr>
              <a:t> 384kbps – 14 Mbps – 42 Mbps ;</a:t>
            </a:r>
          </a:p>
          <a:p>
            <a:pPr>
              <a:lnSpc>
                <a:spcPct val="120000"/>
              </a:lnSpc>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Commutation : </a:t>
            </a:r>
            <a:r>
              <a:rPr lang="fr-FR" sz="2400" b="0" i="0" dirty="0">
                <a:effectLst/>
                <a:latin typeface="Verdana" panose="020B0604030504040204" pitchFamily="34" charset="0"/>
                <a:ea typeface="Verdana" panose="020B0604030504040204" pitchFamily="34" charset="0"/>
              </a:rPr>
              <a:t>Paquet ;</a:t>
            </a:r>
          </a:p>
          <a:p>
            <a:pPr marR="0" lvl="0" algn="l" defTabSz="914400" rtl="0" eaLnBrk="0" fontAlgn="base" latinLnBrk="0" hangingPunct="0">
              <a:lnSpc>
                <a:spcPct val="120000"/>
              </a:lnSpc>
              <a:spcBef>
                <a:spcPct val="0"/>
              </a:spcBef>
              <a:spcAft>
                <a:spcPct val="0"/>
              </a:spcAft>
              <a:buClrTx/>
              <a:buSzTx/>
              <a:buFont typeface="Courier New" panose="02070309020205020404" pitchFamily="49" charset="0"/>
              <a:buChar char="o"/>
              <a:tabLst/>
            </a:pPr>
            <a:r>
              <a:rPr lang="fr-FR" sz="2400" b="1" i="0" dirty="0">
                <a:effectLst/>
                <a:latin typeface="Verdana" panose="020B0604030504040204" pitchFamily="34" charset="0"/>
                <a:ea typeface="Verdana" panose="020B0604030504040204" pitchFamily="34" charset="0"/>
              </a:rPr>
              <a:t>Bande de fréquence : </a:t>
            </a:r>
            <a:r>
              <a:rPr lang="fr-FR" sz="2400" b="0" i="0" dirty="0">
                <a:effectLst/>
                <a:latin typeface="Verdana" panose="020B0604030504040204" pitchFamily="34" charset="0"/>
                <a:ea typeface="Verdana" panose="020B0604030504040204" pitchFamily="34" charset="0"/>
              </a:rPr>
              <a:t>850 MHz, 900 MHz, 1900 MHz et 2100 MHz. </a:t>
            </a:r>
          </a:p>
          <a:p>
            <a:pPr marR="0" lvl="0" algn="l" defTabSz="914400" rtl="0" eaLnBrk="0" fontAlgn="base" latinLnBrk="0" hangingPunct="0">
              <a:lnSpc>
                <a:spcPct val="120000"/>
              </a:lnSpc>
              <a:spcBef>
                <a:spcPct val="0"/>
              </a:spcBef>
              <a:spcAft>
                <a:spcPct val="0"/>
              </a:spcAft>
              <a:buClrTx/>
              <a:buSzTx/>
              <a:buFont typeface="Courier New" panose="02070309020205020404" pitchFamily="49" charset="0"/>
              <a:buChar char="o"/>
              <a:tabLst/>
            </a:pPr>
            <a:r>
              <a:rPr kumimoji="0" lang="fr-FR" altLang="fr-FR" sz="2400" b="1" u="none" strike="noStrike" cap="none" normalizeH="0" baseline="0" dirty="0">
                <a:ln>
                  <a:noFill/>
                </a:ln>
                <a:solidFill>
                  <a:schemeClr val="tx1"/>
                </a:solidFill>
                <a:latin typeface="Verdana" panose="020B0604030504040204" pitchFamily="34" charset="0"/>
                <a:ea typeface="Verdana" panose="020B0604030504040204" pitchFamily="34" charset="0"/>
              </a:rPr>
              <a:t>Technique d’accès : </a:t>
            </a:r>
            <a:r>
              <a:rPr kumimoji="0" lang="fr-FR" altLang="fr-FR" sz="2400" u="none" strike="noStrike" cap="none" normalizeH="0" baseline="0" dirty="0">
                <a:ln>
                  <a:noFill/>
                </a:ln>
                <a:solidFill>
                  <a:schemeClr val="tx1"/>
                </a:solidFill>
                <a:latin typeface="Verdana" panose="020B0604030504040204" pitchFamily="34" charset="0"/>
                <a:ea typeface="Verdana" panose="020B0604030504040204" pitchFamily="34" charset="0"/>
              </a:rPr>
              <a:t>CDMA</a:t>
            </a:r>
            <a:endParaRPr kumimoji="0" lang="fr-FR" altLang="fr-FR" sz="24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a:lnSpc>
                <a:spcPct val="120000"/>
              </a:lnSpc>
              <a:buFont typeface="Courier New" panose="02070309020205020404" pitchFamily="49" charset="0"/>
              <a:buChar char="o"/>
            </a:pPr>
            <a:r>
              <a:rPr lang="fr-FR" sz="2400" b="1" dirty="0">
                <a:latin typeface="Verdana" panose="020B0604030504040204" pitchFamily="34" charset="0"/>
                <a:ea typeface="Verdana" panose="020B0604030504040204" pitchFamily="34" charset="0"/>
              </a:rPr>
              <a:t>Terminal : </a:t>
            </a:r>
            <a:r>
              <a:rPr lang="fr-FR" sz="2400" dirty="0">
                <a:latin typeface="Verdana" panose="020B0604030504040204" pitchFamily="34" charset="0"/>
                <a:ea typeface="Verdana" panose="020B0604030504040204" pitchFamily="34" charset="0"/>
              </a:rPr>
              <a:t>Autonomie améliorée.</a:t>
            </a:r>
          </a:p>
          <a:p>
            <a:pPr marL="0" indent="0">
              <a:lnSpc>
                <a:spcPct val="120000"/>
              </a:lnSpc>
              <a:buNone/>
            </a:pPr>
            <a:endParaRPr lang="fr-FR"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C3B4DA25-2C0A-4CDB-99C6-26DB53BB4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961" y="2240254"/>
            <a:ext cx="4118292" cy="3317266"/>
          </a:xfrm>
          <a:prstGeom prst="rect">
            <a:avLst/>
          </a:prstGeom>
        </p:spPr>
      </p:pic>
      <p:pic>
        <p:nvPicPr>
          <p:cNvPr id="7" name="Picture 4">
            <a:extLst>
              <a:ext uri="{FF2B5EF4-FFF2-40B4-BE49-F238E27FC236}">
                <a16:creationId xmlns:a16="http://schemas.microsoft.com/office/drawing/2014/main" id="{0A923D67-072D-48ED-995D-F5853FB7DD35}"/>
              </a:ext>
            </a:extLst>
          </p:cNvPr>
          <p:cNvPicPr>
            <a:picLocks noChangeAspect="1"/>
          </p:cNvPicPr>
          <p:nvPr/>
        </p:nvPicPr>
        <p:blipFill>
          <a:blip r:embed="rId3"/>
          <a:stretch>
            <a:fillRect/>
          </a:stretch>
        </p:blipFill>
        <p:spPr>
          <a:xfrm>
            <a:off x="0" y="9526"/>
            <a:ext cx="1069102" cy="800100"/>
          </a:xfrm>
          <a:prstGeom prst="rect">
            <a:avLst/>
          </a:prstGeom>
        </p:spPr>
      </p:pic>
      <p:pic>
        <p:nvPicPr>
          <p:cNvPr id="8" name="Picture 4">
            <a:extLst>
              <a:ext uri="{FF2B5EF4-FFF2-40B4-BE49-F238E27FC236}">
                <a16:creationId xmlns:a16="http://schemas.microsoft.com/office/drawing/2014/main" id="{4F96404D-9CF8-4311-8C1C-FDC71C288B8E}"/>
              </a:ext>
            </a:extLst>
          </p:cNvPr>
          <p:cNvPicPr>
            <a:picLocks noChangeAspect="1"/>
          </p:cNvPicPr>
          <p:nvPr/>
        </p:nvPicPr>
        <p:blipFill>
          <a:blip r:embed="rId3"/>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2AE0525C-B2FA-4BE8-9348-8865BBB6F1B3}"/>
              </a:ext>
            </a:extLst>
          </p:cNvPr>
          <p:cNvSpPr>
            <a:spLocks noGrp="1"/>
          </p:cNvSpPr>
          <p:nvPr>
            <p:ph type="sldNum" sz="quarter" idx="12"/>
          </p:nvPr>
        </p:nvSpPr>
        <p:spPr/>
        <p:txBody>
          <a:bodyPr/>
          <a:lstStyle/>
          <a:p>
            <a:fld id="{817F7197-B699-4758-B258-186E57F57597}" type="slidenum">
              <a:rPr lang="fr-FR" smtClean="0"/>
              <a:t>31</a:t>
            </a:fld>
            <a:endParaRPr lang="fr-FR"/>
          </a:p>
        </p:txBody>
      </p:sp>
    </p:spTree>
    <p:extLst>
      <p:ext uri="{BB962C8B-B14F-4D97-AF65-F5344CB8AC3E}">
        <p14:creationId xmlns:p14="http://schemas.microsoft.com/office/powerpoint/2010/main" val="1570036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fontScale="92500"/>
          </a:bodyPr>
          <a:lstStyle/>
          <a:p>
            <a:pPr marL="0" indent="0">
              <a:buNone/>
            </a:pPr>
            <a:r>
              <a:rPr lang="fr-FR" sz="3000" b="1" dirty="0">
                <a:latin typeface="Verdana" panose="020B0604030504040204" pitchFamily="34" charset="0"/>
                <a:ea typeface="Verdana" panose="020B0604030504040204" pitchFamily="34" charset="0"/>
              </a:rPr>
              <a:t>4. </a:t>
            </a:r>
            <a:r>
              <a:rPr lang="fr-FR" sz="3000" b="1" u="none" strike="noStrike" dirty="0">
                <a:solidFill>
                  <a:srgbClr val="171C46"/>
                </a:solidFill>
                <a:effectLst/>
                <a:latin typeface="Verdana" panose="020B0604030504040204" pitchFamily="34" charset="0"/>
                <a:ea typeface="Verdana" panose="020B0604030504040204" pitchFamily="34" charset="0"/>
              </a:rPr>
              <a:t>Troisième génération de réseaux mobiles (3G)</a:t>
            </a:r>
          </a:p>
          <a:p>
            <a:pPr marL="0" indent="0">
              <a:buNone/>
            </a:pPr>
            <a:r>
              <a:rPr lang="fr-FR" b="1" u="none" strike="noStrike" dirty="0">
                <a:effectLst/>
                <a:latin typeface="Verdana" panose="020B0604030504040204" pitchFamily="34" charset="0"/>
                <a:ea typeface="Verdana" panose="020B0604030504040204" pitchFamily="34" charset="0"/>
              </a:rPr>
              <a:t>3G pour les opérateurs de réseaux</a:t>
            </a:r>
          </a:p>
          <a:p>
            <a:pPr algn="l"/>
            <a:r>
              <a:rPr lang="fr-FR" b="0" i="0" dirty="0">
                <a:effectLst/>
                <a:latin typeface="Verdana" panose="020B0604030504040204" pitchFamily="34" charset="0"/>
                <a:ea typeface="Verdana" panose="020B0604030504040204" pitchFamily="34" charset="0"/>
              </a:rPr>
              <a:t>Avec le déploiement des réseaux 3G, l'accent a été mis sur la fourniture d'un internet mobile plus rapide.</a:t>
            </a:r>
          </a:p>
          <a:p>
            <a:pPr algn="l">
              <a:buFont typeface="Arial" panose="020B0604020202020204" pitchFamily="34" charset="0"/>
              <a:buChar char="•"/>
            </a:pPr>
            <a:r>
              <a:rPr lang="fr-FR" b="0" i="0" dirty="0">
                <a:effectLst/>
                <a:latin typeface="Verdana" panose="020B0604030504040204" pitchFamily="34" charset="0"/>
                <a:ea typeface="Verdana" panose="020B0604030504040204" pitchFamily="34" charset="0"/>
              </a:rPr>
              <a:t>Les réseaux mobiles de troisième génération (3G) offrent des débits de données améliorés, adaptés à la navigation sur l'internet et au multimédia.</a:t>
            </a:r>
          </a:p>
          <a:p>
            <a:pPr algn="l">
              <a:buFont typeface="Arial" panose="020B0604020202020204" pitchFamily="34" charset="0"/>
              <a:buChar char="•"/>
            </a:pPr>
            <a:r>
              <a:rPr lang="fr-FR" b="0" i="0" dirty="0">
                <a:effectLst/>
                <a:latin typeface="Verdana" panose="020B0604030504040204" pitchFamily="34" charset="0"/>
                <a:ea typeface="Verdana" panose="020B0604030504040204" pitchFamily="34" charset="0"/>
              </a:rPr>
              <a:t>Bonne couverture dans les zones urbaines et suburbaines, mais limitée dans les régions éloignées ou montagneuses.</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CBBC7E3A-66AC-4D0D-801D-57A2CFD064E9}"/>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23761363-6060-4492-86A6-1FD32A448164}"/>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39461E8F-F77F-459F-A0C6-E7419E472EE8}"/>
              </a:ext>
            </a:extLst>
          </p:cNvPr>
          <p:cNvSpPr>
            <a:spLocks noGrp="1"/>
          </p:cNvSpPr>
          <p:nvPr>
            <p:ph type="sldNum" sz="quarter" idx="12"/>
          </p:nvPr>
        </p:nvSpPr>
        <p:spPr/>
        <p:txBody>
          <a:bodyPr/>
          <a:lstStyle/>
          <a:p>
            <a:fld id="{817F7197-B699-4758-B258-186E57F57597}" type="slidenum">
              <a:rPr lang="fr-FR" smtClean="0"/>
              <a:t>32</a:t>
            </a:fld>
            <a:endParaRPr lang="fr-FR"/>
          </a:p>
        </p:txBody>
      </p:sp>
    </p:spTree>
    <p:extLst>
      <p:ext uri="{BB962C8B-B14F-4D97-AF65-F5344CB8AC3E}">
        <p14:creationId xmlns:p14="http://schemas.microsoft.com/office/powerpoint/2010/main" val="113314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5. </a:t>
            </a:r>
            <a:r>
              <a:rPr lang="fr-FR" b="1" u="none" strike="noStrike" dirty="0">
                <a:solidFill>
                  <a:srgbClr val="171C46"/>
                </a:solidFill>
                <a:effectLst/>
                <a:latin typeface="Verdana" panose="020B0604030504040204" pitchFamily="34" charset="0"/>
                <a:ea typeface="Verdana" panose="020B0604030504040204" pitchFamily="34" charset="0"/>
              </a:rPr>
              <a:t>4e génération de réseaux mobiles (4G)</a:t>
            </a:r>
          </a:p>
          <a:p>
            <a:pPr marL="0" indent="0" algn="l">
              <a:buNone/>
            </a:pPr>
            <a:r>
              <a:rPr lang="fr-FR" b="0" i="0" dirty="0">
                <a:effectLst/>
                <a:latin typeface="Verdana" panose="020B0604030504040204" pitchFamily="34" charset="0"/>
                <a:ea typeface="Verdana" panose="020B0604030504040204" pitchFamily="34" charset="0"/>
              </a:rPr>
              <a:t>Lancé dans les années 2010 et Activé par LTE (</a:t>
            </a:r>
            <a:r>
              <a:rPr lang="fr-FR" b="0" i="1" dirty="0">
                <a:effectLst/>
                <a:latin typeface="Verdana" panose="020B0604030504040204" pitchFamily="34" charset="0"/>
                <a:ea typeface="Verdana" panose="020B0604030504040204" pitchFamily="34" charset="0"/>
              </a:rPr>
              <a:t>Evolution à long terme</a:t>
            </a:r>
            <a:r>
              <a:rPr lang="fr-FR" b="0" i="0" dirty="0">
                <a:effectLst/>
                <a:latin typeface="Verdana" panose="020B0604030504040204" pitchFamily="34" charset="0"/>
                <a:ea typeface="Verdana" panose="020B0604030504040204" pitchFamily="34" charset="0"/>
              </a:rPr>
              <a:t>) et LTE-A (</a:t>
            </a:r>
            <a:r>
              <a:rPr lang="fr-FR" b="0" i="1" dirty="0">
                <a:effectLst/>
                <a:latin typeface="Verdana" panose="020B0604030504040204" pitchFamily="34" charset="0"/>
                <a:ea typeface="Verdana" panose="020B0604030504040204" pitchFamily="34" charset="0"/>
              </a:rPr>
              <a:t>LTE Advanced</a:t>
            </a:r>
            <a:r>
              <a:rPr lang="fr-FR" b="0" i="0" dirty="0">
                <a:effectLst/>
                <a:latin typeface="Verdana" panose="020B0604030504040204" pitchFamily="34" charset="0"/>
                <a:ea typeface="Verdana" panose="020B0604030504040204" pitchFamily="34" charset="0"/>
              </a:rPr>
              <a:t>) et permet de faire la </a:t>
            </a:r>
            <a:r>
              <a:rPr lang="fr-FR" b="0" i="0" dirty="0" err="1">
                <a:effectLst/>
                <a:latin typeface="Verdana" panose="020B0604030504040204" pitchFamily="34" charset="0"/>
                <a:ea typeface="Verdana" panose="020B0604030504040204" pitchFamily="34" charset="0"/>
              </a:rPr>
              <a:t>VoIP</a:t>
            </a:r>
            <a:r>
              <a:rPr lang="fr-FR" b="0" i="0" dirty="0">
                <a:effectLst/>
                <a:latin typeface="Verdana" panose="020B0604030504040204" pitchFamily="34" charset="0"/>
                <a:ea typeface="Verdana" panose="020B0604030504040204" pitchFamily="34" charset="0"/>
              </a:rPr>
              <a:t> (</a:t>
            </a:r>
            <a:r>
              <a:rPr lang="fr-FR" b="0" i="1" dirty="0">
                <a:effectLst/>
                <a:latin typeface="Verdana" panose="020B0604030504040204" pitchFamily="34" charset="0"/>
                <a:ea typeface="Verdana" panose="020B0604030504040204" pitchFamily="34" charset="0"/>
              </a:rPr>
              <a:t>Protocole vocal sur Internet</a:t>
            </a:r>
            <a:r>
              <a:rPr lang="fr-FR" b="0" i="0" dirty="0">
                <a:effectLst/>
                <a:latin typeface="Verdana" panose="020B0604030504040204" pitchFamily="34" charset="0"/>
                <a:ea typeface="Verdana" panose="020B0604030504040204" pitchFamily="34" charset="0"/>
              </a:rPr>
              <a:t>) et </a:t>
            </a:r>
            <a:r>
              <a:rPr lang="fr-FR" b="0" i="0" dirty="0" err="1">
                <a:effectLst/>
                <a:latin typeface="Verdana" panose="020B0604030504040204" pitchFamily="34" charset="0"/>
                <a:ea typeface="Verdana" panose="020B0604030504040204" pitchFamily="34" charset="0"/>
              </a:rPr>
              <a:t>VoLTE</a:t>
            </a:r>
            <a:r>
              <a:rPr lang="fr-FR" b="0" i="0" dirty="0">
                <a:effectLst/>
                <a:latin typeface="Verdana" panose="020B0604030504040204" pitchFamily="34" charset="0"/>
                <a:ea typeface="Verdana" panose="020B0604030504040204" pitchFamily="34" charset="0"/>
              </a:rPr>
              <a:t> (</a:t>
            </a:r>
            <a:r>
              <a:rPr lang="fr-FR" b="0" i="1" dirty="0">
                <a:effectLst/>
                <a:latin typeface="Verdana" panose="020B0604030504040204" pitchFamily="34" charset="0"/>
                <a:ea typeface="Verdana" panose="020B0604030504040204" pitchFamily="34" charset="0"/>
              </a:rPr>
              <a:t>Voix sur LTE</a:t>
            </a:r>
            <a:r>
              <a:rPr lang="fr-FR" b="0" i="0" dirty="0">
                <a:effectLst/>
                <a:latin typeface="Verdana" panose="020B0604030504040204" pitchFamily="34" charset="0"/>
                <a:ea typeface="Verdana" panose="020B0604030504040204" pitchFamily="34" charset="0"/>
              </a:rPr>
              <a:t>).</a:t>
            </a:r>
          </a:p>
          <a:p>
            <a:pPr marL="0" indent="0" algn="l">
              <a:buNone/>
            </a:pPr>
            <a:r>
              <a:rPr lang="fr-FR" b="0" i="0" dirty="0">
                <a:effectLst/>
                <a:latin typeface="Verdana" panose="020B0604030504040204" pitchFamily="34" charset="0"/>
                <a:ea typeface="Verdana" panose="020B0604030504040204" pitchFamily="34" charset="0"/>
              </a:rPr>
              <a:t>La LTE a  permis d'améliorer les services de diffusion en continu, les divertissements et la connectivité mondiale.</a:t>
            </a:r>
          </a:p>
          <a:p>
            <a:pPr marL="0" indent="0">
              <a:buNone/>
            </a:pPr>
            <a:endParaRPr lang="fr-FR"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E2FB1AAE-63A7-44CD-95DE-F669797A4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342" y="5321300"/>
            <a:ext cx="3267075" cy="1400175"/>
          </a:xfrm>
          <a:prstGeom prst="rect">
            <a:avLst/>
          </a:prstGeom>
        </p:spPr>
      </p:pic>
      <p:pic>
        <p:nvPicPr>
          <p:cNvPr id="7" name="Picture 4">
            <a:extLst>
              <a:ext uri="{FF2B5EF4-FFF2-40B4-BE49-F238E27FC236}">
                <a16:creationId xmlns:a16="http://schemas.microsoft.com/office/drawing/2014/main" id="{152BA77D-080C-419E-8039-D1BE3540B716}"/>
              </a:ext>
            </a:extLst>
          </p:cNvPr>
          <p:cNvPicPr>
            <a:picLocks noChangeAspect="1"/>
          </p:cNvPicPr>
          <p:nvPr/>
        </p:nvPicPr>
        <p:blipFill>
          <a:blip r:embed="rId4"/>
          <a:stretch>
            <a:fillRect/>
          </a:stretch>
        </p:blipFill>
        <p:spPr>
          <a:xfrm>
            <a:off x="0" y="9526"/>
            <a:ext cx="1069102" cy="800100"/>
          </a:xfrm>
          <a:prstGeom prst="rect">
            <a:avLst/>
          </a:prstGeom>
        </p:spPr>
      </p:pic>
      <p:pic>
        <p:nvPicPr>
          <p:cNvPr id="8" name="Picture 4">
            <a:extLst>
              <a:ext uri="{FF2B5EF4-FFF2-40B4-BE49-F238E27FC236}">
                <a16:creationId xmlns:a16="http://schemas.microsoft.com/office/drawing/2014/main" id="{EDA2DE29-06DD-405F-88F3-2743BF222B0F}"/>
              </a:ext>
            </a:extLst>
          </p:cNvPr>
          <p:cNvPicPr>
            <a:picLocks noChangeAspect="1"/>
          </p:cNvPicPr>
          <p:nvPr/>
        </p:nvPicPr>
        <p:blipFill>
          <a:blip r:embed="rId4"/>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1D14116F-99B7-420A-9010-8C5D37440564}"/>
              </a:ext>
            </a:extLst>
          </p:cNvPr>
          <p:cNvSpPr>
            <a:spLocks noGrp="1"/>
          </p:cNvSpPr>
          <p:nvPr>
            <p:ph type="sldNum" sz="quarter" idx="12"/>
          </p:nvPr>
        </p:nvSpPr>
        <p:spPr/>
        <p:txBody>
          <a:bodyPr/>
          <a:lstStyle/>
          <a:p>
            <a:fld id="{817F7197-B699-4758-B258-186E57F57597}" type="slidenum">
              <a:rPr lang="fr-FR" smtClean="0"/>
              <a:t>33</a:t>
            </a:fld>
            <a:endParaRPr lang="fr-FR"/>
          </a:p>
        </p:txBody>
      </p:sp>
    </p:spTree>
    <p:extLst>
      <p:ext uri="{BB962C8B-B14F-4D97-AF65-F5344CB8AC3E}">
        <p14:creationId xmlns:p14="http://schemas.microsoft.com/office/powerpoint/2010/main" val="3547938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fontScale="92500" lnSpcReduction="10000"/>
          </a:bodyPr>
          <a:lstStyle/>
          <a:p>
            <a:pPr marL="0" indent="0">
              <a:buNone/>
            </a:pPr>
            <a:r>
              <a:rPr lang="fr-FR" sz="3300" b="1" dirty="0">
                <a:latin typeface="Verdana" panose="020B0604030504040204" pitchFamily="34" charset="0"/>
                <a:ea typeface="Verdana" panose="020B0604030504040204" pitchFamily="34" charset="0"/>
              </a:rPr>
              <a:t>5. </a:t>
            </a:r>
            <a:r>
              <a:rPr lang="fr-FR" sz="3300" b="1" u="none" strike="noStrike" dirty="0">
                <a:solidFill>
                  <a:srgbClr val="171C46"/>
                </a:solidFill>
                <a:effectLst/>
                <a:latin typeface="Verdana" panose="020B0604030504040204" pitchFamily="34" charset="0"/>
                <a:ea typeface="Verdana" panose="020B0604030504040204" pitchFamily="34" charset="0"/>
              </a:rPr>
              <a:t>4e génération de réseaux mobiles (4G)</a:t>
            </a:r>
          </a:p>
          <a:p>
            <a:pPr>
              <a:lnSpc>
                <a:spcPct val="120000"/>
              </a:lnSpc>
              <a:buFont typeface="Courier New" panose="02070309020205020404" pitchFamily="49" charset="0"/>
              <a:buChar char="o"/>
            </a:pPr>
            <a:r>
              <a:rPr lang="fr-FR" b="1" i="0" u="sng" dirty="0">
                <a:effectLst/>
                <a:latin typeface="Verdana" panose="020B0604030504040204" pitchFamily="34" charset="0"/>
                <a:ea typeface="Verdana" panose="020B0604030504040204" pitchFamily="34" charset="0"/>
              </a:rPr>
              <a:t>Caractéristiques :</a:t>
            </a:r>
            <a:endParaRPr lang="fr-FR" sz="2600" b="1" i="0" dirty="0">
              <a:effectLst/>
              <a:latin typeface="Verdana" panose="020B0604030504040204" pitchFamily="34" charset="0"/>
              <a:ea typeface="Verdana" panose="020B0604030504040204" pitchFamily="34" charset="0"/>
            </a:endParaRPr>
          </a:p>
          <a:p>
            <a:pPr>
              <a:lnSpc>
                <a:spcPct val="120000"/>
              </a:lnSpc>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Service :</a:t>
            </a:r>
            <a:r>
              <a:rPr lang="fr-FR" sz="2400" dirty="0">
                <a:latin typeface="Verdana" panose="020B0604030504040204" pitchFamily="34" charset="0"/>
                <a:ea typeface="Verdana" panose="020B0604030504040204" pitchFamily="34" charset="0"/>
              </a:rPr>
              <a:t> </a:t>
            </a:r>
            <a:r>
              <a:rPr lang="fr-FR" sz="2400" dirty="0" err="1">
                <a:latin typeface="Verdana" panose="020B0604030504040204" pitchFamily="34" charset="0"/>
                <a:ea typeface="Verdana" panose="020B0604030504040204" pitchFamily="34" charset="0"/>
              </a:rPr>
              <a:t>VoLTE</a:t>
            </a:r>
            <a:r>
              <a:rPr lang="fr-FR" sz="2400" dirty="0">
                <a:latin typeface="Verdana" panose="020B0604030504040204" pitchFamily="34" charset="0"/>
                <a:ea typeface="Verdana" panose="020B0604030504040204" pitchFamily="34" charset="0"/>
              </a:rPr>
              <a:t>, Streaming HD, Internet Très Haut Débit ;</a:t>
            </a:r>
          </a:p>
          <a:p>
            <a:pPr>
              <a:lnSpc>
                <a:spcPct val="120000"/>
              </a:lnSpc>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Vitesse du réseau :</a:t>
            </a:r>
            <a:r>
              <a:rPr lang="fr-FR" sz="2400" dirty="0">
                <a:latin typeface="Verdana" panose="020B0604030504040204" pitchFamily="34" charset="0"/>
                <a:ea typeface="Verdana" panose="020B0604030504040204" pitchFamily="34" charset="0"/>
              </a:rPr>
              <a:t> </a:t>
            </a:r>
            <a:r>
              <a:rPr lang="fr-FR" sz="2400" b="0" i="0" dirty="0">
                <a:effectLst/>
                <a:latin typeface="Verdana" panose="020B0604030504040204" pitchFamily="34" charset="0"/>
                <a:ea typeface="Verdana" panose="020B0604030504040204" pitchFamily="34" charset="0"/>
              </a:rPr>
              <a:t>100 Mbps – 1 </a:t>
            </a:r>
            <a:r>
              <a:rPr lang="fr-FR" sz="2400" b="0" i="0" dirty="0" err="1">
                <a:effectLst/>
                <a:latin typeface="Verdana" panose="020B0604030504040204" pitchFamily="34" charset="0"/>
                <a:ea typeface="Verdana" panose="020B0604030504040204" pitchFamily="34" charset="0"/>
              </a:rPr>
              <a:t>Gbps</a:t>
            </a:r>
            <a:r>
              <a:rPr lang="fr-FR" sz="2400" b="0" i="0" dirty="0">
                <a:effectLst/>
                <a:latin typeface="Verdana" panose="020B0604030504040204" pitchFamily="34" charset="0"/>
                <a:ea typeface="Verdana" panose="020B0604030504040204" pitchFamily="34" charset="0"/>
              </a:rPr>
              <a:t> ;</a:t>
            </a:r>
          </a:p>
          <a:p>
            <a:pPr>
              <a:lnSpc>
                <a:spcPct val="120000"/>
              </a:lnSpc>
              <a:buFont typeface="Courier New" panose="02070309020205020404" pitchFamily="49" charset="0"/>
              <a:buChar char="o"/>
            </a:pPr>
            <a:r>
              <a:rPr lang="fr-FR" sz="2400" b="1" i="0" dirty="0">
                <a:effectLst/>
                <a:latin typeface="Verdana" panose="020B0604030504040204" pitchFamily="34" charset="0"/>
                <a:ea typeface="Verdana" panose="020B0604030504040204" pitchFamily="34" charset="0"/>
              </a:rPr>
              <a:t>Commutation : </a:t>
            </a:r>
            <a:r>
              <a:rPr lang="fr-FR" sz="2400" b="0" i="0" dirty="0">
                <a:effectLst/>
                <a:latin typeface="Verdana" panose="020B0604030504040204" pitchFamily="34" charset="0"/>
                <a:ea typeface="Verdana" panose="020B0604030504040204" pitchFamily="34" charset="0"/>
              </a:rPr>
              <a:t>Paquet ;</a:t>
            </a:r>
          </a:p>
          <a:p>
            <a:pPr algn="l">
              <a:buFont typeface="Arial" panose="020B0604020202020204" pitchFamily="34" charset="0"/>
              <a:buChar char="•"/>
            </a:pPr>
            <a:r>
              <a:rPr lang="fr-FR" sz="2400" b="1" i="0" dirty="0">
                <a:effectLst/>
                <a:latin typeface="Verdana" panose="020B0604030504040204" pitchFamily="34" charset="0"/>
                <a:ea typeface="Verdana" panose="020B0604030504040204" pitchFamily="34" charset="0"/>
              </a:rPr>
              <a:t>Bande de fréquence : </a:t>
            </a:r>
            <a:r>
              <a:rPr lang="fr-FR" sz="2400" b="0" i="0" dirty="0">
                <a:effectLst/>
                <a:latin typeface="Verdana" panose="020B0604030504040204" pitchFamily="34" charset="0"/>
                <a:ea typeface="Verdana" panose="020B0604030504040204" pitchFamily="34" charset="0"/>
              </a:rPr>
              <a:t>700 MHz, 850 MHz, 1800 MHz, 2100 MHz et 2600 MHz ;</a:t>
            </a:r>
          </a:p>
          <a:p>
            <a:pPr marR="0" lvl="0" algn="l" defTabSz="914400" rtl="0" eaLnBrk="0" fontAlgn="base" latinLnBrk="0" hangingPunct="0">
              <a:lnSpc>
                <a:spcPct val="120000"/>
              </a:lnSpc>
              <a:spcBef>
                <a:spcPct val="0"/>
              </a:spcBef>
              <a:spcAft>
                <a:spcPct val="0"/>
              </a:spcAft>
              <a:buClrTx/>
              <a:buSzTx/>
              <a:buFont typeface="Courier New" panose="02070309020205020404" pitchFamily="49" charset="0"/>
              <a:buChar char="o"/>
              <a:tabLst/>
            </a:pPr>
            <a:r>
              <a:rPr kumimoji="0" lang="fr-FR" altLang="fr-FR" sz="2400" b="1" u="none" strike="noStrike" cap="none" normalizeH="0" baseline="0" dirty="0">
                <a:ln>
                  <a:noFill/>
                </a:ln>
                <a:solidFill>
                  <a:schemeClr val="tx1"/>
                </a:solidFill>
                <a:latin typeface="Verdana" panose="020B0604030504040204" pitchFamily="34" charset="0"/>
                <a:ea typeface="Verdana" panose="020B0604030504040204" pitchFamily="34" charset="0"/>
              </a:rPr>
              <a:t>Technique d’accès : </a:t>
            </a:r>
            <a:r>
              <a:rPr kumimoji="0" lang="fr-FR" altLang="fr-FR" sz="2400" u="none" strike="noStrike" cap="none" normalizeH="0" baseline="0" dirty="0">
                <a:ln>
                  <a:noFill/>
                </a:ln>
                <a:solidFill>
                  <a:schemeClr val="tx1"/>
                </a:solidFill>
                <a:latin typeface="Verdana" panose="020B0604030504040204" pitchFamily="34" charset="0"/>
                <a:ea typeface="Verdana" panose="020B0604030504040204" pitchFamily="34" charset="0"/>
              </a:rPr>
              <a:t>OFDMA ;</a:t>
            </a:r>
            <a:endParaRPr kumimoji="0" lang="fr-FR" altLang="fr-FR" sz="24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a:lnSpc>
                <a:spcPct val="120000"/>
              </a:lnSpc>
              <a:buFont typeface="Courier New" panose="02070309020205020404" pitchFamily="49" charset="0"/>
              <a:buChar char="o"/>
            </a:pPr>
            <a:r>
              <a:rPr lang="fr-FR" sz="2400" b="1" dirty="0">
                <a:latin typeface="Verdana" panose="020B0604030504040204" pitchFamily="34" charset="0"/>
                <a:ea typeface="Verdana" panose="020B0604030504040204" pitchFamily="34" charset="0"/>
              </a:rPr>
              <a:t>Terminal : </a:t>
            </a:r>
            <a:r>
              <a:rPr lang="fr-FR" sz="2400" dirty="0">
                <a:latin typeface="Verdana" panose="020B0604030504040204" pitchFamily="34" charset="0"/>
                <a:ea typeface="Verdana" panose="020B0604030504040204" pitchFamily="34" charset="0"/>
              </a:rPr>
              <a:t>Autonomie améliorée.</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A47EA897-EE27-4022-A2CF-E0A375997BDD}"/>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D9B49E85-F591-456F-8C59-BAE15207B482}"/>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0660583A-F753-4F0A-9283-989D362EAA93}"/>
              </a:ext>
            </a:extLst>
          </p:cNvPr>
          <p:cNvSpPr>
            <a:spLocks noGrp="1"/>
          </p:cNvSpPr>
          <p:nvPr>
            <p:ph type="sldNum" sz="quarter" idx="12"/>
          </p:nvPr>
        </p:nvSpPr>
        <p:spPr/>
        <p:txBody>
          <a:bodyPr/>
          <a:lstStyle/>
          <a:p>
            <a:fld id="{817F7197-B699-4758-B258-186E57F57597}" type="slidenum">
              <a:rPr lang="fr-FR" smtClean="0"/>
              <a:t>34</a:t>
            </a:fld>
            <a:endParaRPr lang="fr-FR"/>
          </a:p>
        </p:txBody>
      </p:sp>
    </p:spTree>
    <p:extLst>
      <p:ext uri="{BB962C8B-B14F-4D97-AF65-F5344CB8AC3E}">
        <p14:creationId xmlns:p14="http://schemas.microsoft.com/office/powerpoint/2010/main" val="408675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sz="3000" b="1" dirty="0">
                <a:latin typeface="Verdana" panose="020B0604030504040204" pitchFamily="34" charset="0"/>
                <a:ea typeface="Verdana" panose="020B0604030504040204" pitchFamily="34" charset="0"/>
              </a:rPr>
              <a:t>5. </a:t>
            </a:r>
            <a:r>
              <a:rPr lang="fr-FR" sz="3000" b="1" u="none" strike="noStrike" dirty="0">
                <a:solidFill>
                  <a:srgbClr val="171C46"/>
                </a:solidFill>
                <a:effectLst/>
                <a:latin typeface="Verdana" panose="020B0604030504040204" pitchFamily="34" charset="0"/>
                <a:ea typeface="Verdana" panose="020B0604030504040204" pitchFamily="34" charset="0"/>
              </a:rPr>
              <a:t>4e génération de réseaux mobiles (4G)</a:t>
            </a:r>
          </a:p>
          <a:p>
            <a:pPr marL="0" indent="0" algn="l">
              <a:buNone/>
            </a:pPr>
            <a:r>
              <a:rPr lang="fr-FR" b="1" u="none" strike="noStrike" dirty="0">
                <a:effectLst/>
                <a:latin typeface="Verdana" panose="020B0604030504040204" pitchFamily="34" charset="0"/>
                <a:ea typeface="Verdana" panose="020B0604030504040204" pitchFamily="34" charset="0"/>
              </a:rPr>
              <a:t>La 4G pour les opérateurs de réseaux</a:t>
            </a:r>
          </a:p>
          <a:p>
            <a:pPr algn="l">
              <a:buFont typeface="Arial" panose="020B0604020202020204" pitchFamily="34" charset="0"/>
              <a:buChar char="•"/>
            </a:pPr>
            <a:r>
              <a:rPr lang="fr-FR" b="0" i="0" dirty="0">
                <a:effectLst/>
                <a:latin typeface="Verdana" panose="020B0604030504040204" pitchFamily="34" charset="0"/>
                <a:ea typeface="Verdana" panose="020B0604030504040204" pitchFamily="34" charset="0"/>
              </a:rPr>
              <a:t>La 4G offre un internet à haut débit adapté à la diffusion en continu, aux jeux en ligne et à d'autres tâches gourmandes en données.</a:t>
            </a:r>
          </a:p>
          <a:p>
            <a:pPr algn="l">
              <a:buFont typeface="Arial" panose="020B0604020202020204" pitchFamily="34" charset="0"/>
              <a:buChar char="•"/>
            </a:pPr>
            <a:r>
              <a:rPr lang="fr-FR" b="0" i="0" dirty="0">
                <a:effectLst/>
                <a:latin typeface="Verdana" panose="020B0604030504040204" pitchFamily="34" charset="0"/>
                <a:ea typeface="Verdana" panose="020B0604030504040204" pitchFamily="34" charset="0"/>
              </a:rPr>
              <a:t>Couverture dans les régions urbaines, suburbaines et certaines régions rurales. Manque occasionnel de connectivité dans les endroits très fréquentés ou à l'intérieur des bâtiments.</a:t>
            </a:r>
          </a:p>
        </p:txBody>
      </p:sp>
      <p:pic>
        <p:nvPicPr>
          <p:cNvPr id="5" name="Picture 4">
            <a:extLst>
              <a:ext uri="{FF2B5EF4-FFF2-40B4-BE49-F238E27FC236}">
                <a16:creationId xmlns:a16="http://schemas.microsoft.com/office/drawing/2014/main" id="{97B7B3B9-3EEF-4F14-8FE8-0BE3D5856788}"/>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F0944A66-2F8D-4F0C-BB09-1ACE955E7166}"/>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D627B8FE-832B-42F4-9BCD-1D0194C3E0E5}"/>
              </a:ext>
            </a:extLst>
          </p:cNvPr>
          <p:cNvSpPr>
            <a:spLocks noGrp="1"/>
          </p:cNvSpPr>
          <p:nvPr>
            <p:ph type="sldNum" sz="quarter" idx="12"/>
          </p:nvPr>
        </p:nvSpPr>
        <p:spPr/>
        <p:txBody>
          <a:bodyPr/>
          <a:lstStyle/>
          <a:p>
            <a:fld id="{817F7197-B699-4758-B258-186E57F57597}" type="slidenum">
              <a:rPr lang="fr-FR" smtClean="0"/>
              <a:t>35</a:t>
            </a:fld>
            <a:endParaRPr lang="fr-FR"/>
          </a:p>
        </p:txBody>
      </p:sp>
    </p:spTree>
    <p:extLst>
      <p:ext uri="{BB962C8B-B14F-4D97-AF65-F5344CB8AC3E}">
        <p14:creationId xmlns:p14="http://schemas.microsoft.com/office/powerpoint/2010/main" val="147410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838200" y="1825625"/>
            <a:ext cx="10957560" cy="4351338"/>
          </a:xfrm>
        </p:spPr>
        <p:txBody>
          <a:bodyPr>
            <a:normAutofit fontScale="92500" lnSpcReduction="20000"/>
          </a:bodyPr>
          <a:lstStyle/>
          <a:p>
            <a:pPr marL="0" indent="0">
              <a:buNone/>
            </a:pPr>
            <a:r>
              <a:rPr lang="fr-FR" sz="3600" b="1" dirty="0">
                <a:latin typeface="Verdana" panose="020B0604030504040204" pitchFamily="34" charset="0"/>
                <a:ea typeface="Verdana" panose="020B0604030504040204" pitchFamily="34" charset="0"/>
              </a:rPr>
              <a:t>6. </a:t>
            </a:r>
            <a:r>
              <a:rPr lang="fr-FR" sz="3600" b="1" u="none" strike="noStrike" dirty="0">
                <a:solidFill>
                  <a:srgbClr val="171C46"/>
                </a:solidFill>
                <a:effectLst/>
                <a:latin typeface="Verdana" panose="020B0604030504040204" pitchFamily="34" charset="0"/>
                <a:ea typeface="Verdana" panose="020B0604030504040204" pitchFamily="34" charset="0"/>
              </a:rPr>
              <a:t>5e génération de réseaux mobiles (5G)</a:t>
            </a:r>
          </a:p>
          <a:p>
            <a:pPr marL="0" indent="0">
              <a:buNone/>
            </a:pPr>
            <a:r>
              <a:rPr lang="fr-FR" i="0" dirty="0">
                <a:effectLst/>
                <a:latin typeface="Verdana" panose="020B0604030504040204" pitchFamily="34" charset="0"/>
                <a:ea typeface="Verdana" panose="020B0604030504040204" pitchFamily="34" charset="0"/>
              </a:rPr>
              <a:t>La</a:t>
            </a:r>
            <a:r>
              <a:rPr lang="fr-FR" b="1" i="0" dirty="0">
                <a:effectLst/>
                <a:latin typeface="Verdana" panose="020B0604030504040204" pitchFamily="34" charset="0"/>
                <a:ea typeface="Verdana" panose="020B0604030504040204" pitchFamily="34" charset="0"/>
              </a:rPr>
              <a:t> 5G </a:t>
            </a:r>
            <a:r>
              <a:rPr lang="fr-FR" dirty="0">
                <a:latin typeface="Verdana" panose="020B0604030504040204" pitchFamily="34" charset="0"/>
                <a:ea typeface="Verdana" panose="020B0604030504040204" pitchFamily="34" charset="0"/>
              </a:rPr>
              <a:t>est</a:t>
            </a:r>
            <a:r>
              <a:rPr lang="fr-FR" b="0" i="0" dirty="0">
                <a:effectLst/>
                <a:latin typeface="Verdana" panose="020B0604030504040204" pitchFamily="34" charset="0"/>
                <a:ea typeface="Verdana" panose="020B0604030504040204" pitchFamily="34" charset="0"/>
              </a:rPr>
              <a:t> lancé dans les années 2020 et transmet uniquement des données.</a:t>
            </a:r>
          </a:p>
          <a:p>
            <a:pPr marL="0" indent="0" algn="l">
              <a:buNone/>
            </a:pPr>
            <a:r>
              <a:rPr lang="fr-FR" dirty="0">
                <a:latin typeface="Verdana" panose="020B0604030504040204" pitchFamily="34" charset="0"/>
                <a:ea typeface="Verdana" panose="020B0604030504040204" pitchFamily="34" charset="0"/>
              </a:rPr>
              <a:t>T</a:t>
            </a:r>
            <a:r>
              <a:rPr lang="fr-FR" b="0" i="0" dirty="0">
                <a:effectLst/>
                <a:latin typeface="Verdana" panose="020B0604030504040204" pitchFamily="34" charset="0"/>
                <a:ea typeface="Verdana" panose="020B0604030504040204" pitchFamily="34" charset="0"/>
              </a:rPr>
              <a:t>emps de latence : Ordre de milliseconde ;</a:t>
            </a:r>
          </a:p>
          <a:p>
            <a:pPr marL="0" indent="0" algn="l">
              <a:buNone/>
            </a:pPr>
            <a:r>
              <a:rPr lang="fr-FR" b="1" i="0" dirty="0">
                <a:effectLst/>
                <a:latin typeface="Verdana" panose="020B0604030504040204" pitchFamily="34" charset="0"/>
                <a:ea typeface="Verdana" panose="020B0604030504040204" pitchFamily="34" charset="0"/>
              </a:rPr>
              <a:t>Vitesse du réseau :</a:t>
            </a:r>
            <a:r>
              <a:rPr lang="fr-FR" b="0" i="0" dirty="0">
                <a:effectLst/>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A</a:t>
            </a:r>
            <a:r>
              <a:rPr lang="fr-FR" b="0" i="0" dirty="0">
                <a:effectLst/>
                <a:latin typeface="Verdana" panose="020B0604030504040204" pitchFamily="34" charset="0"/>
                <a:ea typeface="Verdana" panose="020B0604030504040204" pitchFamily="34" charset="0"/>
              </a:rPr>
              <a:t>limenté par réseaux NR (</a:t>
            </a:r>
            <a:r>
              <a:rPr lang="fr-FR" b="0" i="1" dirty="0">
                <a:effectLst/>
                <a:latin typeface="Verdana" panose="020B0604030504040204" pitchFamily="34" charset="0"/>
                <a:ea typeface="Verdana" panose="020B0604030504040204" pitchFamily="34" charset="0"/>
              </a:rPr>
              <a:t>Nouvelle radio</a:t>
            </a:r>
            <a:r>
              <a:rPr lang="fr-FR" b="0" i="0" dirty="0">
                <a:effectLst/>
                <a:latin typeface="Verdana" panose="020B0604030504040204" pitchFamily="34" charset="0"/>
                <a:ea typeface="Verdana" panose="020B0604030504040204" pitchFamily="34" charset="0"/>
              </a:rPr>
              <a:t>), plus souple avec fréquence basses et hautes.</a:t>
            </a:r>
          </a:p>
          <a:p>
            <a:pPr marL="0" indent="0" algn="l">
              <a:buNone/>
            </a:pPr>
            <a:r>
              <a:rPr lang="fr-FR" dirty="0">
                <a:latin typeface="Verdana" panose="020B0604030504040204" pitchFamily="34" charset="0"/>
                <a:ea typeface="Verdana" panose="020B0604030504040204" pitchFamily="34" charset="0"/>
              </a:rPr>
              <a:t>L</a:t>
            </a:r>
            <a:r>
              <a:rPr lang="fr-FR" b="0" i="0" dirty="0">
                <a:effectLst/>
                <a:latin typeface="Verdana" panose="020B0604030504040204" pitchFamily="34" charset="0"/>
                <a:ea typeface="Verdana" panose="020B0604030504040204" pitchFamily="34" charset="0"/>
              </a:rPr>
              <a:t>a 5G a des répercussions considérables dans les domaines de la santé, de l'éducation et de l'environnement. La technologie VR, les voitures auto-conduites, </a:t>
            </a:r>
            <a:r>
              <a:rPr lang="fr-FR" b="0" i="0" dirty="0">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IoT,</a:t>
            </a:r>
            <a:r>
              <a:rPr lang="fr-FR" b="0" i="0" dirty="0">
                <a:effectLst/>
                <a:latin typeface="Verdana" panose="020B0604030504040204" pitchFamily="34" charset="0"/>
                <a:ea typeface="Verdana" panose="020B0604030504040204" pitchFamily="34" charset="0"/>
              </a:rPr>
              <a:t> et la fabrication.</a:t>
            </a:r>
          </a:p>
          <a:p>
            <a:pPr marL="0" indent="0" algn="l">
              <a:buNone/>
            </a:pPr>
            <a:r>
              <a:rPr lang="fr-FR" b="0" i="0" dirty="0">
                <a:effectLst/>
                <a:latin typeface="Verdana" panose="020B0604030504040204" pitchFamily="34" charset="0"/>
                <a:ea typeface="Verdana" panose="020B0604030504040204" pitchFamily="34" charset="0"/>
              </a:rPr>
              <a:t>Avec le lancement de nouveaux marchés, l'accent est mis sur les aspects suivants monétisation de la 5G et l'évolution de l'industrie vers la durabilité.</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CF86AD65-59DE-44B3-8CC4-46FA460EAEAC}"/>
              </a:ext>
            </a:extLst>
          </p:cNvPr>
          <p:cNvPicPr>
            <a:picLocks noChangeAspect="1"/>
          </p:cNvPicPr>
          <p:nvPr/>
        </p:nvPicPr>
        <p:blipFill>
          <a:blip r:embed="rId4"/>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A5607F26-5D42-41F7-AABD-CE7DAC0898A5}"/>
              </a:ext>
            </a:extLst>
          </p:cNvPr>
          <p:cNvPicPr>
            <a:picLocks noChangeAspect="1"/>
          </p:cNvPicPr>
          <p:nvPr/>
        </p:nvPicPr>
        <p:blipFill>
          <a:blip r:embed="rId4"/>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694E2155-F434-4653-AC75-777B149B279B}"/>
              </a:ext>
            </a:extLst>
          </p:cNvPr>
          <p:cNvSpPr>
            <a:spLocks noGrp="1"/>
          </p:cNvSpPr>
          <p:nvPr>
            <p:ph type="sldNum" sz="quarter" idx="12"/>
          </p:nvPr>
        </p:nvSpPr>
        <p:spPr/>
        <p:txBody>
          <a:bodyPr/>
          <a:lstStyle/>
          <a:p>
            <a:fld id="{817F7197-B699-4758-B258-186E57F57597}" type="slidenum">
              <a:rPr lang="fr-FR" smtClean="0"/>
              <a:t>36</a:t>
            </a:fld>
            <a:endParaRPr lang="fr-FR"/>
          </a:p>
        </p:txBody>
      </p:sp>
    </p:spTree>
    <p:extLst>
      <p:ext uri="{BB962C8B-B14F-4D97-AF65-F5344CB8AC3E}">
        <p14:creationId xmlns:p14="http://schemas.microsoft.com/office/powerpoint/2010/main" val="232432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838200" y="1825625"/>
            <a:ext cx="10957560" cy="4351338"/>
          </a:xfrm>
        </p:spPr>
        <p:txBody>
          <a:bodyPr>
            <a:normAutofit fontScale="92500" lnSpcReduction="10000"/>
          </a:bodyPr>
          <a:lstStyle/>
          <a:p>
            <a:pPr marL="0" indent="0">
              <a:buNone/>
            </a:pPr>
            <a:r>
              <a:rPr lang="fr-FR" sz="3600" b="1" dirty="0">
                <a:latin typeface="Verdana" panose="020B0604030504040204" pitchFamily="34" charset="0"/>
                <a:ea typeface="Verdana" panose="020B0604030504040204" pitchFamily="34" charset="0"/>
              </a:rPr>
              <a:t>6. </a:t>
            </a:r>
            <a:r>
              <a:rPr lang="fr-FR" sz="3600" b="1" u="none" strike="noStrike" dirty="0">
                <a:solidFill>
                  <a:srgbClr val="171C46"/>
                </a:solidFill>
                <a:effectLst/>
                <a:latin typeface="Verdana" panose="020B0604030504040204" pitchFamily="34" charset="0"/>
                <a:ea typeface="Verdana" panose="020B0604030504040204" pitchFamily="34" charset="0"/>
              </a:rPr>
              <a:t>5e génération de réseaux mobiles (5G)</a:t>
            </a:r>
          </a:p>
          <a:p>
            <a:pPr>
              <a:lnSpc>
                <a:spcPct val="120000"/>
              </a:lnSpc>
              <a:buFont typeface="Courier New" panose="02070309020205020404" pitchFamily="49" charset="0"/>
              <a:buChar char="o"/>
            </a:pPr>
            <a:r>
              <a:rPr lang="fr-FR" b="1" i="0" u="sng" dirty="0">
                <a:effectLst/>
                <a:latin typeface="Verdana" panose="020B0604030504040204" pitchFamily="34" charset="0"/>
                <a:ea typeface="Verdana" panose="020B0604030504040204" pitchFamily="34" charset="0"/>
              </a:rPr>
              <a:t>Caractéristiques :</a:t>
            </a:r>
            <a:endParaRPr lang="fr-FR" sz="3200" b="1" i="0" dirty="0">
              <a:effectLst/>
              <a:latin typeface="Verdana" panose="020B0604030504040204" pitchFamily="34" charset="0"/>
              <a:ea typeface="Verdana" panose="020B0604030504040204" pitchFamily="34" charset="0"/>
            </a:endParaRPr>
          </a:p>
          <a:p>
            <a:pPr>
              <a:lnSpc>
                <a:spcPct val="120000"/>
              </a:lnSpc>
              <a:buFont typeface="Courier New" panose="02070309020205020404" pitchFamily="49" charset="0"/>
              <a:buChar char="o"/>
            </a:pPr>
            <a:r>
              <a:rPr lang="fr-FR" sz="2600" b="1" i="0" dirty="0">
                <a:effectLst/>
                <a:latin typeface="Verdana" panose="020B0604030504040204" pitchFamily="34" charset="0"/>
                <a:ea typeface="Verdana" panose="020B0604030504040204" pitchFamily="34" charset="0"/>
              </a:rPr>
              <a:t>Service :</a:t>
            </a:r>
            <a:r>
              <a:rPr lang="fr-FR" sz="2600" dirty="0">
                <a:latin typeface="Verdana" panose="020B0604030504040204" pitchFamily="34" charset="0"/>
                <a:ea typeface="Verdana" panose="020B0604030504040204" pitchFamily="34" charset="0"/>
              </a:rPr>
              <a:t> </a:t>
            </a:r>
            <a:r>
              <a:rPr lang="fr-FR" sz="2600" dirty="0" err="1">
                <a:latin typeface="Verdana" panose="020B0604030504040204" pitchFamily="34" charset="0"/>
                <a:ea typeface="Verdana" panose="020B0604030504040204" pitchFamily="34" charset="0"/>
              </a:rPr>
              <a:t>VoLTE</a:t>
            </a:r>
            <a:r>
              <a:rPr lang="fr-FR" sz="2600" dirty="0">
                <a:latin typeface="Verdana" panose="020B0604030504040204" pitchFamily="34" charset="0"/>
                <a:ea typeface="Verdana" panose="020B0604030504040204" pitchFamily="34" charset="0"/>
              </a:rPr>
              <a:t>, VR/AR, Internet Ultra Haut Débit, IoT ;</a:t>
            </a:r>
          </a:p>
          <a:p>
            <a:pPr>
              <a:lnSpc>
                <a:spcPct val="120000"/>
              </a:lnSpc>
              <a:buFont typeface="Courier New" panose="02070309020205020404" pitchFamily="49" charset="0"/>
              <a:buChar char="o"/>
            </a:pPr>
            <a:r>
              <a:rPr lang="fr-FR" sz="2600" b="1" i="0" dirty="0">
                <a:effectLst/>
                <a:latin typeface="Verdana" panose="020B0604030504040204" pitchFamily="34" charset="0"/>
                <a:ea typeface="Verdana" panose="020B0604030504040204" pitchFamily="34" charset="0"/>
              </a:rPr>
              <a:t>Vitesse du réseau :</a:t>
            </a:r>
            <a:r>
              <a:rPr lang="fr-FR" sz="2600" dirty="0">
                <a:latin typeface="Verdana" panose="020B0604030504040204" pitchFamily="34" charset="0"/>
                <a:ea typeface="Verdana" panose="020B0604030504040204" pitchFamily="34" charset="0"/>
              </a:rPr>
              <a:t> </a:t>
            </a:r>
            <a:r>
              <a:rPr lang="fr-FR" sz="2400" b="0" i="0" dirty="0">
                <a:effectLst/>
                <a:latin typeface="Verdana" panose="020B0604030504040204" pitchFamily="34" charset="0"/>
                <a:ea typeface="Verdana" panose="020B0604030504040204" pitchFamily="34" charset="0"/>
              </a:rPr>
              <a:t>2 Gbit/s à 20 Gbit/s</a:t>
            </a:r>
            <a:r>
              <a:rPr lang="fr-FR" sz="2600" b="0" i="0" dirty="0">
                <a:effectLst/>
                <a:latin typeface="Verdana" panose="020B0604030504040204" pitchFamily="34" charset="0"/>
                <a:ea typeface="Verdana" panose="020B0604030504040204" pitchFamily="34" charset="0"/>
              </a:rPr>
              <a:t>;</a:t>
            </a:r>
          </a:p>
          <a:p>
            <a:pPr>
              <a:lnSpc>
                <a:spcPct val="120000"/>
              </a:lnSpc>
              <a:buFont typeface="Courier New" panose="02070309020205020404" pitchFamily="49" charset="0"/>
              <a:buChar char="o"/>
            </a:pPr>
            <a:r>
              <a:rPr lang="fr-FR" sz="2600" b="1" i="0" dirty="0">
                <a:effectLst/>
                <a:latin typeface="Verdana" panose="020B0604030504040204" pitchFamily="34" charset="0"/>
                <a:ea typeface="Verdana" panose="020B0604030504040204" pitchFamily="34" charset="0"/>
              </a:rPr>
              <a:t>Commutation : </a:t>
            </a:r>
            <a:r>
              <a:rPr lang="fr-FR" sz="2600" b="0" i="0" dirty="0">
                <a:effectLst/>
                <a:latin typeface="Verdana" panose="020B0604030504040204" pitchFamily="34" charset="0"/>
                <a:ea typeface="Verdana" panose="020B0604030504040204" pitchFamily="34" charset="0"/>
              </a:rPr>
              <a:t>Paquet ;</a:t>
            </a:r>
          </a:p>
          <a:p>
            <a:r>
              <a:rPr lang="fr-FR" sz="2600" b="1" i="0" dirty="0">
                <a:effectLst/>
                <a:latin typeface="Verdana" panose="020B0604030504040204" pitchFamily="34" charset="0"/>
                <a:ea typeface="Verdana" panose="020B0604030504040204" pitchFamily="34" charset="0"/>
              </a:rPr>
              <a:t>Bande de fréquence : </a:t>
            </a:r>
            <a:r>
              <a:rPr lang="fr-FR" sz="2400" i="0" dirty="0">
                <a:effectLst/>
                <a:latin typeface="Verdana" panose="020B0604030504040204" pitchFamily="34" charset="0"/>
                <a:ea typeface="Verdana" panose="020B0604030504040204" pitchFamily="34" charset="0"/>
              </a:rPr>
              <a:t>600 MHz, 700 MHz, 3,5 GHz, 24 GHz et 28 GHz ;</a:t>
            </a:r>
            <a:endParaRPr lang="fr-FR" sz="2600" b="0" i="0" dirty="0">
              <a:effectLst/>
              <a:latin typeface="Verdana" panose="020B0604030504040204" pitchFamily="34" charset="0"/>
              <a:ea typeface="Verdana" panose="020B0604030504040204" pitchFamily="34" charset="0"/>
            </a:endParaRPr>
          </a:p>
          <a:p>
            <a:pPr marR="0" lvl="0" algn="l" defTabSz="914400" rtl="0" eaLnBrk="0" fontAlgn="base" latinLnBrk="0" hangingPunct="0">
              <a:lnSpc>
                <a:spcPct val="120000"/>
              </a:lnSpc>
              <a:spcBef>
                <a:spcPct val="0"/>
              </a:spcBef>
              <a:spcAft>
                <a:spcPct val="0"/>
              </a:spcAft>
              <a:buClrTx/>
              <a:buSzTx/>
              <a:buFont typeface="Courier New" panose="02070309020205020404" pitchFamily="49" charset="0"/>
              <a:buChar char="o"/>
              <a:tabLst/>
            </a:pPr>
            <a:r>
              <a:rPr kumimoji="0" lang="fr-FR" altLang="fr-FR" sz="2600" b="1" u="none" strike="noStrike" cap="none" normalizeH="0" baseline="0" dirty="0">
                <a:ln>
                  <a:noFill/>
                </a:ln>
                <a:solidFill>
                  <a:schemeClr val="tx1"/>
                </a:solidFill>
                <a:latin typeface="Verdana" panose="020B0604030504040204" pitchFamily="34" charset="0"/>
                <a:ea typeface="Verdana" panose="020B0604030504040204" pitchFamily="34" charset="0"/>
              </a:rPr>
              <a:t>Technique d’accès : </a:t>
            </a:r>
            <a:r>
              <a:rPr kumimoji="0" lang="fr-FR" altLang="fr-FR" sz="2600" u="none" strike="noStrike" cap="none" normalizeH="0" baseline="0" dirty="0">
                <a:ln>
                  <a:noFill/>
                </a:ln>
                <a:solidFill>
                  <a:schemeClr val="tx1"/>
                </a:solidFill>
                <a:latin typeface="Verdana" panose="020B0604030504040204" pitchFamily="34" charset="0"/>
                <a:ea typeface="Verdana" panose="020B0604030504040204" pitchFamily="34" charset="0"/>
              </a:rPr>
              <a:t>OFDMA </a:t>
            </a:r>
            <a:r>
              <a:rPr kumimoji="0" lang="fr-FR" altLang="fr-FR" sz="2800" u="none" strike="noStrike" cap="none" normalizeH="0" baseline="0" dirty="0">
                <a:ln>
                  <a:noFill/>
                </a:ln>
                <a:solidFill>
                  <a:schemeClr val="tx1"/>
                </a:solidFill>
                <a:latin typeface="Verdana" panose="020B0604030504040204" pitchFamily="34" charset="0"/>
                <a:ea typeface="Verdana" panose="020B0604030504040204" pitchFamily="34" charset="0"/>
              </a:rPr>
              <a:t>/ NR </a:t>
            </a:r>
            <a:endParaRPr kumimoji="0" lang="fr-FR" altLang="fr-FR" sz="26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a:lnSpc>
                <a:spcPct val="120000"/>
              </a:lnSpc>
              <a:buFont typeface="Courier New" panose="02070309020205020404" pitchFamily="49" charset="0"/>
              <a:buChar char="o"/>
            </a:pPr>
            <a:r>
              <a:rPr lang="fr-FR" sz="2600" b="1" dirty="0">
                <a:latin typeface="Verdana" panose="020B0604030504040204" pitchFamily="34" charset="0"/>
                <a:ea typeface="Verdana" panose="020B0604030504040204" pitchFamily="34" charset="0"/>
              </a:rPr>
              <a:t>Terminal : </a:t>
            </a:r>
            <a:r>
              <a:rPr lang="fr-FR" sz="2600" dirty="0">
                <a:latin typeface="Verdana" panose="020B0604030504040204" pitchFamily="34" charset="0"/>
                <a:ea typeface="Verdana" panose="020B0604030504040204" pitchFamily="34" charset="0"/>
              </a:rPr>
              <a:t>Autonomie améliorée.</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298FA070-84F6-45C8-B786-ED1591241C9A}"/>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A78E134F-8383-48BE-8CA0-2947F703DC94}"/>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EBDF06FB-8552-4F5A-A728-1D66B67C6F7C}"/>
              </a:ext>
            </a:extLst>
          </p:cNvPr>
          <p:cNvSpPr>
            <a:spLocks noGrp="1"/>
          </p:cNvSpPr>
          <p:nvPr>
            <p:ph type="sldNum" sz="quarter" idx="12"/>
          </p:nvPr>
        </p:nvSpPr>
        <p:spPr/>
        <p:txBody>
          <a:bodyPr/>
          <a:lstStyle/>
          <a:p>
            <a:fld id="{817F7197-B699-4758-B258-186E57F57597}" type="slidenum">
              <a:rPr lang="fr-FR" smtClean="0"/>
              <a:t>37</a:t>
            </a:fld>
            <a:endParaRPr lang="fr-FR"/>
          </a:p>
        </p:txBody>
      </p:sp>
    </p:spTree>
    <p:extLst>
      <p:ext uri="{BB962C8B-B14F-4D97-AF65-F5344CB8AC3E}">
        <p14:creationId xmlns:p14="http://schemas.microsoft.com/office/powerpoint/2010/main" val="1473679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normAutofit/>
          </a:bodyPr>
          <a:lstStyle/>
          <a:p>
            <a:pPr marL="0" indent="0">
              <a:buNone/>
            </a:pPr>
            <a:r>
              <a:rPr lang="fr-FR" sz="3000" b="1" dirty="0">
                <a:latin typeface="Verdana" panose="020B0604030504040204" pitchFamily="34" charset="0"/>
                <a:ea typeface="Verdana" panose="020B0604030504040204" pitchFamily="34" charset="0"/>
              </a:rPr>
              <a:t>6. </a:t>
            </a:r>
            <a:r>
              <a:rPr lang="fr-FR" sz="3000" b="1" u="none" strike="noStrike" dirty="0">
                <a:solidFill>
                  <a:srgbClr val="171C46"/>
                </a:solidFill>
                <a:effectLst/>
                <a:latin typeface="Verdana" panose="020B0604030504040204" pitchFamily="34" charset="0"/>
                <a:ea typeface="Verdana" panose="020B0604030504040204" pitchFamily="34" charset="0"/>
              </a:rPr>
              <a:t>5e génération de réseaux mobiles (5G)</a:t>
            </a:r>
          </a:p>
          <a:p>
            <a:pPr marL="0" indent="0" algn="l">
              <a:buNone/>
            </a:pPr>
            <a:r>
              <a:rPr lang="fr-FR" b="1" u="none" strike="noStrike" dirty="0">
                <a:effectLst/>
                <a:latin typeface="Verdana" panose="020B0604030504040204" pitchFamily="34" charset="0"/>
                <a:ea typeface="Verdana" panose="020B0604030504040204" pitchFamily="34" charset="0"/>
              </a:rPr>
              <a:t>La 5G pour les opérateurs de réseaux</a:t>
            </a:r>
          </a:p>
          <a:p>
            <a:pPr algn="l">
              <a:buFont typeface="Arial" panose="020B0604020202020204" pitchFamily="34" charset="0"/>
              <a:buChar char="•"/>
            </a:pPr>
            <a:r>
              <a:rPr lang="fr-FR" i="0" dirty="0">
                <a:effectLst/>
                <a:latin typeface="Verdana" panose="020B0604030504040204" pitchFamily="34" charset="0"/>
                <a:ea typeface="Verdana" panose="020B0604030504040204" pitchFamily="34" charset="0"/>
              </a:rPr>
              <a:t>Les réseaux mobiles de cinquième génération (5G) offrent une connectivité avancée avec des vitesses plus élevées et une latence plus faible par rapport à la 4G ;</a:t>
            </a:r>
          </a:p>
          <a:p>
            <a:pPr algn="l">
              <a:buFont typeface="Arial" panose="020B0604020202020204" pitchFamily="34" charset="0"/>
              <a:buChar char="•"/>
            </a:pPr>
            <a:r>
              <a:rPr lang="fr-FR" i="0" dirty="0">
                <a:effectLst/>
                <a:latin typeface="Verdana" panose="020B0604030504040204" pitchFamily="34" charset="0"/>
                <a:ea typeface="Verdana" panose="020B0604030504040204" pitchFamily="34" charset="0"/>
              </a:rPr>
              <a:t>Déploiements dans les zones urbaines, offrant un accès à l'internet ultra-rapide.</a:t>
            </a:r>
          </a:p>
          <a:p>
            <a:pPr marL="0" indent="0" algn="l">
              <a:buNone/>
            </a:pPr>
            <a:br>
              <a:rPr lang="fr-FR" dirty="0">
                <a:latin typeface="Verdana" panose="020B0604030504040204" pitchFamily="34" charset="0"/>
                <a:ea typeface="Verdana" panose="020B0604030504040204" pitchFamily="34" charset="0"/>
              </a:rPr>
            </a:b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B7B8C2D7-A6CB-4A78-8D37-D22A490B70CE}"/>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280E68E0-46EF-4628-B4D7-A956D7308AA8}"/>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CBEBC575-C822-4558-9AC6-2ED186B2BB09}"/>
              </a:ext>
            </a:extLst>
          </p:cNvPr>
          <p:cNvSpPr>
            <a:spLocks noGrp="1"/>
          </p:cNvSpPr>
          <p:nvPr>
            <p:ph type="sldNum" sz="quarter" idx="12"/>
          </p:nvPr>
        </p:nvSpPr>
        <p:spPr/>
        <p:txBody>
          <a:bodyPr/>
          <a:lstStyle/>
          <a:p>
            <a:fld id="{817F7197-B699-4758-B258-186E57F57597}" type="slidenum">
              <a:rPr lang="fr-FR" smtClean="0"/>
              <a:t>38</a:t>
            </a:fld>
            <a:endParaRPr lang="fr-FR"/>
          </a:p>
        </p:txBody>
      </p:sp>
    </p:spTree>
    <p:extLst>
      <p:ext uri="{BB962C8B-B14F-4D97-AF65-F5344CB8AC3E}">
        <p14:creationId xmlns:p14="http://schemas.microsoft.com/office/powerpoint/2010/main" val="8029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7. Récapitulatif </a:t>
            </a:r>
            <a:endParaRPr lang="fr-FR"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D0424E47-94F3-4952-858E-564DF3624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07" y="2293303"/>
            <a:ext cx="7969885" cy="4351338"/>
          </a:xfrm>
          <a:prstGeom prst="rect">
            <a:avLst/>
          </a:prstGeom>
        </p:spPr>
      </p:pic>
      <p:pic>
        <p:nvPicPr>
          <p:cNvPr id="6" name="Picture 5">
            <a:extLst>
              <a:ext uri="{FF2B5EF4-FFF2-40B4-BE49-F238E27FC236}">
                <a16:creationId xmlns:a16="http://schemas.microsoft.com/office/drawing/2014/main" id="{73796FAE-EA45-4C16-9DAB-F1A853DEA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50" y="1825625"/>
            <a:ext cx="1192893" cy="1670050"/>
          </a:xfrm>
          <a:prstGeom prst="rect">
            <a:avLst/>
          </a:prstGeom>
        </p:spPr>
      </p:pic>
      <p:pic>
        <p:nvPicPr>
          <p:cNvPr id="9" name="Picture 8">
            <a:extLst>
              <a:ext uri="{FF2B5EF4-FFF2-40B4-BE49-F238E27FC236}">
                <a16:creationId xmlns:a16="http://schemas.microsoft.com/office/drawing/2014/main" id="{E19A12BA-4275-454E-9DC8-3B0B079A701E}"/>
              </a:ext>
            </a:extLst>
          </p:cNvPr>
          <p:cNvPicPr>
            <a:picLocks noChangeAspect="1"/>
          </p:cNvPicPr>
          <p:nvPr/>
        </p:nvPicPr>
        <p:blipFill rotWithShape="1">
          <a:blip r:embed="rId4">
            <a:extLst>
              <a:ext uri="{28A0092B-C50C-407E-A947-70E740481C1C}">
                <a14:useLocalDpi xmlns:a14="http://schemas.microsoft.com/office/drawing/2010/main" val="0"/>
              </a:ext>
            </a:extLst>
          </a:blip>
          <a:srcRect l="28276" r="25172"/>
          <a:stretch/>
        </p:blipFill>
        <p:spPr>
          <a:xfrm>
            <a:off x="9416042" y="1825625"/>
            <a:ext cx="1293677" cy="1667407"/>
          </a:xfrm>
          <a:prstGeom prst="rect">
            <a:avLst/>
          </a:prstGeom>
        </p:spPr>
      </p:pic>
      <p:pic>
        <p:nvPicPr>
          <p:cNvPr id="11" name="Picture 10">
            <a:extLst>
              <a:ext uri="{FF2B5EF4-FFF2-40B4-BE49-F238E27FC236}">
                <a16:creationId xmlns:a16="http://schemas.microsoft.com/office/drawing/2014/main" id="{9C43C2D2-A57A-49BD-B232-1B2CE679D693}"/>
              </a:ext>
            </a:extLst>
          </p:cNvPr>
          <p:cNvPicPr>
            <a:picLocks noChangeAspect="1"/>
          </p:cNvPicPr>
          <p:nvPr/>
        </p:nvPicPr>
        <p:blipFill rotWithShape="1">
          <a:blip r:embed="rId5">
            <a:extLst>
              <a:ext uri="{28A0092B-C50C-407E-A947-70E740481C1C}">
                <a14:useLocalDpi xmlns:a14="http://schemas.microsoft.com/office/drawing/2010/main" val="0"/>
              </a:ext>
            </a:extLst>
          </a:blip>
          <a:srcRect l="32182" r="30728" b="10772"/>
          <a:stretch/>
        </p:blipFill>
        <p:spPr>
          <a:xfrm>
            <a:off x="9642296" y="4099620"/>
            <a:ext cx="1254483" cy="2008253"/>
          </a:xfrm>
          <a:prstGeom prst="rect">
            <a:avLst/>
          </a:prstGeom>
        </p:spPr>
      </p:pic>
      <p:pic>
        <p:nvPicPr>
          <p:cNvPr id="13" name="Picture 12">
            <a:extLst>
              <a:ext uri="{FF2B5EF4-FFF2-40B4-BE49-F238E27FC236}">
                <a16:creationId xmlns:a16="http://schemas.microsoft.com/office/drawing/2014/main" id="{21E5617F-DB5C-45CE-A852-62C177237063}"/>
              </a:ext>
            </a:extLst>
          </p:cNvPr>
          <p:cNvPicPr>
            <a:picLocks noChangeAspect="1"/>
          </p:cNvPicPr>
          <p:nvPr/>
        </p:nvPicPr>
        <p:blipFill rotWithShape="1">
          <a:blip r:embed="rId6">
            <a:extLst>
              <a:ext uri="{28A0092B-C50C-407E-A947-70E740481C1C}">
                <a14:useLocalDpi xmlns:a14="http://schemas.microsoft.com/office/drawing/2010/main" val="0"/>
              </a:ext>
            </a:extLst>
          </a:blip>
          <a:srcRect l="28691" t="8371" r="29540" b="8062"/>
          <a:stretch/>
        </p:blipFill>
        <p:spPr>
          <a:xfrm>
            <a:off x="11008549" y="4316911"/>
            <a:ext cx="895171" cy="1790962"/>
          </a:xfrm>
          <a:prstGeom prst="rect">
            <a:avLst/>
          </a:prstGeom>
        </p:spPr>
      </p:pic>
      <p:pic>
        <p:nvPicPr>
          <p:cNvPr id="7" name="Picture 6">
            <a:extLst>
              <a:ext uri="{FF2B5EF4-FFF2-40B4-BE49-F238E27FC236}">
                <a16:creationId xmlns:a16="http://schemas.microsoft.com/office/drawing/2014/main" id="{DCCC1A09-CC70-4BAD-A29E-25D61A2AB1A5}"/>
              </a:ext>
            </a:extLst>
          </p:cNvPr>
          <p:cNvPicPr>
            <a:picLocks noChangeAspect="1"/>
          </p:cNvPicPr>
          <p:nvPr/>
        </p:nvPicPr>
        <p:blipFill rotWithShape="1">
          <a:blip r:embed="rId7">
            <a:extLst>
              <a:ext uri="{28A0092B-C50C-407E-A947-70E740481C1C}">
                <a14:useLocalDpi xmlns:a14="http://schemas.microsoft.com/office/drawing/2010/main" val="0"/>
              </a:ext>
            </a:extLst>
          </a:blip>
          <a:srcRect l="2344" r="64844"/>
          <a:stretch/>
        </p:blipFill>
        <p:spPr>
          <a:xfrm>
            <a:off x="10758369" y="1825625"/>
            <a:ext cx="800100" cy="1667407"/>
          </a:xfrm>
          <a:prstGeom prst="rect">
            <a:avLst/>
          </a:prstGeom>
        </p:spPr>
      </p:pic>
      <p:pic>
        <p:nvPicPr>
          <p:cNvPr id="12" name="Picture 11">
            <a:extLst>
              <a:ext uri="{FF2B5EF4-FFF2-40B4-BE49-F238E27FC236}">
                <a16:creationId xmlns:a16="http://schemas.microsoft.com/office/drawing/2014/main" id="{D4BB7300-2084-4746-A857-5526FC45AC0A}"/>
              </a:ext>
            </a:extLst>
          </p:cNvPr>
          <p:cNvPicPr>
            <a:picLocks noChangeAspect="1"/>
          </p:cNvPicPr>
          <p:nvPr/>
        </p:nvPicPr>
        <p:blipFill rotWithShape="1">
          <a:blip r:embed="rId8">
            <a:extLst>
              <a:ext uri="{28A0092B-C50C-407E-A947-70E740481C1C}">
                <a14:useLocalDpi xmlns:a14="http://schemas.microsoft.com/office/drawing/2010/main" val="0"/>
              </a:ext>
            </a:extLst>
          </a:blip>
          <a:srcRect l="20341" r="19295"/>
          <a:stretch/>
        </p:blipFill>
        <p:spPr>
          <a:xfrm>
            <a:off x="8172451" y="4032185"/>
            <a:ext cx="1293678" cy="2143125"/>
          </a:xfrm>
          <a:prstGeom prst="rect">
            <a:avLst/>
          </a:prstGeom>
        </p:spPr>
      </p:pic>
      <p:pic>
        <p:nvPicPr>
          <p:cNvPr id="14" name="Picture 4">
            <a:extLst>
              <a:ext uri="{FF2B5EF4-FFF2-40B4-BE49-F238E27FC236}">
                <a16:creationId xmlns:a16="http://schemas.microsoft.com/office/drawing/2014/main" id="{D336AA6F-64D8-406F-AAE9-88DDC493B874}"/>
              </a:ext>
            </a:extLst>
          </p:cNvPr>
          <p:cNvPicPr>
            <a:picLocks noChangeAspect="1"/>
          </p:cNvPicPr>
          <p:nvPr/>
        </p:nvPicPr>
        <p:blipFill>
          <a:blip r:embed="rId9"/>
          <a:stretch>
            <a:fillRect/>
          </a:stretch>
        </p:blipFill>
        <p:spPr>
          <a:xfrm>
            <a:off x="0" y="9526"/>
            <a:ext cx="1069102" cy="800100"/>
          </a:xfrm>
          <a:prstGeom prst="rect">
            <a:avLst/>
          </a:prstGeom>
        </p:spPr>
      </p:pic>
      <p:pic>
        <p:nvPicPr>
          <p:cNvPr id="15" name="Picture 4">
            <a:extLst>
              <a:ext uri="{FF2B5EF4-FFF2-40B4-BE49-F238E27FC236}">
                <a16:creationId xmlns:a16="http://schemas.microsoft.com/office/drawing/2014/main" id="{425EB0BA-39F7-413A-AE44-9C19AFED12E0}"/>
              </a:ext>
            </a:extLst>
          </p:cNvPr>
          <p:cNvPicPr>
            <a:picLocks noChangeAspect="1"/>
          </p:cNvPicPr>
          <p:nvPr/>
        </p:nvPicPr>
        <p:blipFill>
          <a:blip r:embed="rId9"/>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F4422459-5CA0-4059-8A9B-22B758695C1D}"/>
              </a:ext>
            </a:extLst>
          </p:cNvPr>
          <p:cNvSpPr>
            <a:spLocks noGrp="1"/>
          </p:cNvSpPr>
          <p:nvPr>
            <p:ph type="sldNum" sz="quarter" idx="12"/>
          </p:nvPr>
        </p:nvSpPr>
        <p:spPr/>
        <p:txBody>
          <a:bodyPr/>
          <a:lstStyle/>
          <a:p>
            <a:fld id="{817F7197-B699-4758-B258-186E57F57597}" type="slidenum">
              <a:rPr lang="fr-FR" smtClean="0"/>
              <a:t>39</a:t>
            </a:fld>
            <a:endParaRPr lang="fr-FR"/>
          </a:p>
        </p:txBody>
      </p:sp>
    </p:spTree>
    <p:extLst>
      <p:ext uri="{BB962C8B-B14F-4D97-AF65-F5344CB8AC3E}">
        <p14:creationId xmlns:p14="http://schemas.microsoft.com/office/powerpoint/2010/main" val="410824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690A-2B4B-47BB-AEA2-1376D6268776}"/>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 NOTION DE COMMUNICATION</a:t>
            </a:r>
          </a:p>
        </p:txBody>
      </p:sp>
      <p:sp>
        <p:nvSpPr>
          <p:cNvPr id="3" name="Content Placeholder 2">
            <a:extLst>
              <a:ext uri="{FF2B5EF4-FFF2-40B4-BE49-F238E27FC236}">
                <a16:creationId xmlns:a16="http://schemas.microsoft.com/office/drawing/2014/main" id="{42D1ED67-6849-4073-BC3D-C29FED7E43B8}"/>
              </a:ext>
            </a:extLst>
          </p:cNvPr>
          <p:cNvSpPr>
            <a:spLocks noGrp="1"/>
          </p:cNvSpPr>
          <p:nvPr>
            <p:ph idx="1"/>
          </p:nvPr>
        </p:nvSpPr>
        <p:spPr>
          <a:xfrm>
            <a:off x="670112" y="1592542"/>
            <a:ext cx="10851776" cy="4351338"/>
          </a:xfrm>
        </p:spPr>
        <p:txBody>
          <a:bodyPr/>
          <a:lstStyle/>
          <a:p>
            <a:pPr marL="0" indent="0">
              <a:buNone/>
            </a:pPr>
            <a:r>
              <a:rPr lang="fr-FR" b="1" dirty="0">
                <a:latin typeface="Verdana" panose="020B0604030504040204" pitchFamily="34" charset="0"/>
                <a:ea typeface="Verdana" panose="020B0604030504040204" pitchFamily="34" charset="0"/>
              </a:rPr>
              <a:t>1. Définition.</a:t>
            </a:r>
          </a:p>
          <a:p>
            <a:pPr marL="0" indent="0">
              <a:lnSpc>
                <a:spcPct val="100000"/>
              </a:lnSpc>
              <a:buNone/>
            </a:pPr>
            <a:r>
              <a:rPr lang="fr-FR" i="1" dirty="0">
                <a:latin typeface="Verdana" panose="020B0604030504040204" pitchFamily="34" charset="0"/>
                <a:ea typeface="Verdana" panose="020B0604030504040204" pitchFamily="34" charset="0"/>
              </a:rPr>
              <a:t>Communication</a:t>
            </a:r>
            <a:r>
              <a:rPr lang="fr-FR" dirty="0">
                <a:latin typeface="Verdana" panose="020B0604030504040204" pitchFamily="34" charset="0"/>
                <a:ea typeface="Verdana" panose="020B0604030504040204" pitchFamily="34" charset="0"/>
              </a:rPr>
              <a:t> = </a:t>
            </a:r>
            <a:r>
              <a:rPr lang="fr-FR" i="1" dirty="0" err="1">
                <a:latin typeface="Verdana" panose="020B0604030504040204" pitchFamily="34" charset="0"/>
                <a:ea typeface="Verdana" panose="020B0604030504040204" pitchFamily="34" charset="0"/>
              </a:rPr>
              <a:t>Communicare</a:t>
            </a:r>
            <a:r>
              <a:rPr lang="fr-FR" i="1" dirty="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 “mettre en commun”.</a:t>
            </a:r>
            <a:br>
              <a:rPr lang="fr-FR" dirty="0">
                <a:latin typeface="Verdana" panose="020B0604030504040204" pitchFamily="34" charset="0"/>
                <a:ea typeface="Verdana" panose="020B0604030504040204" pitchFamily="34" charset="0"/>
              </a:rPr>
            </a:br>
            <a:r>
              <a:rPr lang="fr-FR" dirty="0">
                <a:latin typeface="Verdana" panose="020B0604030504040204" pitchFamily="34" charset="0"/>
                <a:ea typeface="Verdana" panose="020B0604030504040204" pitchFamily="34" charset="0"/>
              </a:rPr>
              <a:t>	La communication est le processus par lequel une information, une idée ou un signal est </a:t>
            </a:r>
            <a:r>
              <a:rPr lang="fr-FR" b="1" dirty="0">
                <a:latin typeface="Verdana" panose="020B0604030504040204" pitchFamily="34" charset="0"/>
                <a:ea typeface="Verdana" panose="020B0604030504040204" pitchFamily="34" charset="0"/>
              </a:rPr>
              <a:t>émis, transmis et reçu</a:t>
            </a:r>
            <a:r>
              <a:rPr lang="fr-FR" dirty="0">
                <a:latin typeface="Verdana" panose="020B0604030504040204" pitchFamily="34" charset="0"/>
                <a:ea typeface="Verdana" panose="020B0604030504040204" pitchFamily="34" charset="0"/>
              </a:rPr>
              <a:t> entre deux ou plusieurs entités.</a:t>
            </a:r>
          </a:p>
          <a:p>
            <a:pPr marL="0" indent="0">
              <a:buNone/>
            </a:pPr>
            <a:endParaRPr lang="fr-FR" dirty="0">
              <a:latin typeface="Verdana" panose="020B0604030504040204" pitchFamily="34" charset="0"/>
              <a:ea typeface="Verdana" panose="020B0604030504040204" pitchFamily="34" charset="0"/>
            </a:endParaRPr>
          </a:p>
        </p:txBody>
      </p:sp>
      <p:pic>
        <p:nvPicPr>
          <p:cNvPr id="4098" name="Picture 2" descr="Le schéma de la communication">
            <a:extLst>
              <a:ext uri="{FF2B5EF4-FFF2-40B4-BE49-F238E27FC236}">
                <a16:creationId xmlns:a16="http://schemas.microsoft.com/office/drawing/2014/main" id="{7A472578-2036-4A05-A9FF-BFDB85A9A9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43" b="16765"/>
          <a:stretch/>
        </p:blipFill>
        <p:spPr bwMode="auto">
          <a:xfrm>
            <a:off x="3590364" y="4086539"/>
            <a:ext cx="5011271" cy="22698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0280D19-7745-4BC7-AB2B-DCC886CC29DE}"/>
              </a:ext>
            </a:extLst>
          </p:cNvPr>
          <p:cNvPicPr>
            <a:picLocks noChangeAspect="1"/>
          </p:cNvPicPr>
          <p:nvPr/>
        </p:nvPicPr>
        <p:blipFill>
          <a:blip r:embed="rId4"/>
          <a:stretch>
            <a:fillRect/>
          </a:stretch>
        </p:blipFill>
        <p:spPr>
          <a:xfrm>
            <a:off x="0" y="-9524"/>
            <a:ext cx="1069102" cy="800100"/>
          </a:xfrm>
          <a:prstGeom prst="rect">
            <a:avLst/>
          </a:prstGeom>
        </p:spPr>
      </p:pic>
      <p:pic>
        <p:nvPicPr>
          <p:cNvPr id="9" name="Picture 4">
            <a:extLst>
              <a:ext uri="{FF2B5EF4-FFF2-40B4-BE49-F238E27FC236}">
                <a16:creationId xmlns:a16="http://schemas.microsoft.com/office/drawing/2014/main" id="{97C39C78-379A-4639-8000-12A8408B767A}"/>
              </a:ext>
            </a:extLst>
          </p:cNvPr>
          <p:cNvPicPr>
            <a:picLocks noChangeAspect="1"/>
          </p:cNvPicPr>
          <p:nvPr/>
        </p:nvPicPr>
        <p:blipFill>
          <a:blip r:embed="rId4"/>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AC557596-F154-44FA-B650-345EA4C22A0B}"/>
              </a:ext>
            </a:extLst>
          </p:cNvPr>
          <p:cNvSpPr>
            <a:spLocks noGrp="1"/>
          </p:cNvSpPr>
          <p:nvPr>
            <p:ph type="sldNum" sz="quarter" idx="12"/>
          </p:nvPr>
        </p:nvSpPr>
        <p:spPr/>
        <p:txBody>
          <a:bodyPr/>
          <a:lstStyle/>
          <a:p>
            <a:fld id="{817F7197-B699-4758-B258-186E57F57597}" type="slidenum">
              <a:rPr lang="fr-FR" smtClean="0"/>
              <a:t>4</a:t>
            </a:fld>
            <a:endParaRPr lang="fr-FR"/>
          </a:p>
        </p:txBody>
      </p:sp>
    </p:spTree>
    <p:extLst>
      <p:ext uri="{BB962C8B-B14F-4D97-AF65-F5344CB8AC3E}">
        <p14:creationId xmlns:p14="http://schemas.microsoft.com/office/powerpoint/2010/main" val="3962757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94E-66E3-49BC-B614-CD7B81C3F761}"/>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 ÉVOLUTION DES RÉSEAUX MOBILES </a:t>
            </a:r>
          </a:p>
        </p:txBody>
      </p:sp>
      <p:sp>
        <p:nvSpPr>
          <p:cNvPr id="3" name="Content Placeholder 2">
            <a:extLst>
              <a:ext uri="{FF2B5EF4-FFF2-40B4-BE49-F238E27FC236}">
                <a16:creationId xmlns:a16="http://schemas.microsoft.com/office/drawing/2014/main" id="{68D99D8F-CCF2-4FBE-BA79-0C8DB4000E5F}"/>
              </a:ext>
            </a:extLst>
          </p:cNvPr>
          <p:cNvSpPr>
            <a:spLocks noGrp="1"/>
          </p:cNvSpPr>
          <p:nvPr>
            <p:ph idx="1"/>
          </p:nvPr>
        </p:nvSpPr>
        <p:spPr>
          <a:xfrm>
            <a:off x="838200" y="1693545"/>
            <a:ext cx="10515600" cy="4351338"/>
          </a:xfrm>
        </p:spPr>
        <p:txBody>
          <a:bodyPr/>
          <a:lstStyle/>
          <a:p>
            <a:pPr marL="0" indent="0">
              <a:buNone/>
            </a:pPr>
            <a:r>
              <a:rPr lang="fr-FR" b="1" dirty="0">
                <a:latin typeface="Verdana" panose="020B0604030504040204" pitchFamily="34" charset="0"/>
                <a:ea typeface="Verdana" panose="020B0604030504040204" pitchFamily="34" charset="0"/>
              </a:rPr>
              <a:t>7. Récapitulatif </a:t>
            </a:r>
            <a:endParaRPr lang="fr-FR"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FF469556-62FF-4884-BE01-77B679240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2257425"/>
            <a:ext cx="7648575" cy="4302323"/>
          </a:xfrm>
          <a:prstGeom prst="rect">
            <a:avLst/>
          </a:prstGeom>
        </p:spPr>
      </p:pic>
      <p:pic>
        <p:nvPicPr>
          <p:cNvPr id="8" name="Picture 4">
            <a:extLst>
              <a:ext uri="{FF2B5EF4-FFF2-40B4-BE49-F238E27FC236}">
                <a16:creationId xmlns:a16="http://schemas.microsoft.com/office/drawing/2014/main" id="{BA22950E-1315-42F4-8E3F-922BAAA41CD8}"/>
              </a:ext>
            </a:extLst>
          </p:cNvPr>
          <p:cNvPicPr>
            <a:picLocks noChangeAspect="1"/>
          </p:cNvPicPr>
          <p:nvPr/>
        </p:nvPicPr>
        <p:blipFill>
          <a:blip r:embed="rId3"/>
          <a:stretch>
            <a:fillRect/>
          </a:stretch>
        </p:blipFill>
        <p:spPr>
          <a:xfrm>
            <a:off x="0" y="9526"/>
            <a:ext cx="1069102" cy="800100"/>
          </a:xfrm>
          <a:prstGeom prst="rect">
            <a:avLst/>
          </a:prstGeom>
        </p:spPr>
      </p:pic>
      <p:pic>
        <p:nvPicPr>
          <p:cNvPr id="9" name="Picture 4">
            <a:extLst>
              <a:ext uri="{FF2B5EF4-FFF2-40B4-BE49-F238E27FC236}">
                <a16:creationId xmlns:a16="http://schemas.microsoft.com/office/drawing/2014/main" id="{295002F3-90B1-4A0A-9FB3-3B5960245AB8}"/>
              </a:ext>
            </a:extLst>
          </p:cNvPr>
          <p:cNvPicPr>
            <a:picLocks noChangeAspect="1"/>
          </p:cNvPicPr>
          <p:nvPr/>
        </p:nvPicPr>
        <p:blipFill>
          <a:blip r:embed="rId3"/>
          <a:stretch>
            <a:fillRect/>
          </a:stretch>
        </p:blipFill>
        <p:spPr>
          <a:xfrm>
            <a:off x="11122898" y="9526"/>
            <a:ext cx="1069102" cy="800100"/>
          </a:xfrm>
          <a:prstGeom prst="rect">
            <a:avLst/>
          </a:prstGeom>
        </p:spPr>
      </p:pic>
      <p:sp>
        <p:nvSpPr>
          <p:cNvPr id="10" name="Slide Number Placeholder 9">
            <a:extLst>
              <a:ext uri="{FF2B5EF4-FFF2-40B4-BE49-F238E27FC236}">
                <a16:creationId xmlns:a16="http://schemas.microsoft.com/office/drawing/2014/main" id="{BC7CB9B3-D25E-48BD-83CF-54D9D36F35C4}"/>
              </a:ext>
            </a:extLst>
          </p:cNvPr>
          <p:cNvSpPr>
            <a:spLocks noGrp="1"/>
          </p:cNvSpPr>
          <p:nvPr>
            <p:ph type="sldNum" sz="quarter" idx="12"/>
          </p:nvPr>
        </p:nvSpPr>
        <p:spPr/>
        <p:txBody>
          <a:bodyPr/>
          <a:lstStyle/>
          <a:p>
            <a:fld id="{817F7197-B699-4758-B258-186E57F57597}" type="slidenum">
              <a:rPr lang="fr-FR" smtClean="0"/>
              <a:t>40</a:t>
            </a:fld>
            <a:endParaRPr lang="fr-FR"/>
          </a:p>
        </p:txBody>
      </p:sp>
    </p:spTree>
    <p:extLst>
      <p:ext uri="{BB962C8B-B14F-4D97-AF65-F5344CB8AC3E}">
        <p14:creationId xmlns:p14="http://schemas.microsoft.com/office/powerpoint/2010/main" val="1763339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14D-2B17-489F-AFA2-8C9B1B3DC82C}"/>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VI. PERSPECTIVES D’AVENIR DE LA 6G</a:t>
            </a:r>
          </a:p>
        </p:txBody>
      </p:sp>
      <p:sp>
        <p:nvSpPr>
          <p:cNvPr id="3" name="Content Placeholder 2">
            <a:extLst>
              <a:ext uri="{FF2B5EF4-FFF2-40B4-BE49-F238E27FC236}">
                <a16:creationId xmlns:a16="http://schemas.microsoft.com/office/drawing/2014/main" id="{F16DC857-7A8C-4463-B725-DF199263DA47}"/>
              </a:ext>
            </a:extLst>
          </p:cNvPr>
          <p:cNvSpPr>
            <a:spLocks noGrp="1"/>
          </p:cNvSpPr>
          <p:nvPr>
            <p:ph idx="1"/>
          </p:nvPr>
        </p:nvSpPr>
        <p:spPr/>
        <p:txBody>
          <a:bodyPr/>
          <a:lstStyle/>
          <a:p>
            <a:pPr marL="0" indent="0">
              <a:buNone/>
            </a:pPr>
            <a:r>
              <a:rPr lang="fr-FR" b="1" i="0" dirty="0">
                <a:effectLst/>
                <a:latin typeface="Verdana" panose="020B0604030504040204" pitchFamily="34" charset="0"/>
                <a:ea typeface="Verdana" panose="020B0604030504040204" pitchFamily="34" charset="0"/>
              </a:rPr>
              <a:t>La prochaine génération de réseaux mobiles (6G ou 5G+)</a:t>
            </a:r>
            <a:r>
              <a:rPr lang="fr-FR" b="0" i="0" dirty="0">
                <a:effectLst/>
                <a:latin typeface="Verdana" panose="020B0604030504040204" pitchFamily="34" charset="0"/>
                <a:ea typeface="Verdana" panose="020B0604030504040204" pitchFamily="34" charset="0"/>
              </a:rPr>
              <a:t> est une zone d'ombre, car elle n'en est qu'aux premiers stades de la recherche.</a:t>
            </a:r>
          </a:p>
          <a:p>
            <a:pPr marL="0" indent="0">
              <a:buNone/>
            </a:pPr>
            <a:r>
              <a:rPr lang="fr-FR" b="0" i="0" dirty="0">
                <a:effectLst/>
                <a:latin typeface="Verdana" panose="020B0604030504040204" pitchFamily="34" charset="0"/>
                <a:ea typeface="Verdana" panose="020B0604030504040204" pitchFamily="34" charset="0"/>
              </a:rPr>
              <a:t>Cependant, l'objectif principal de la prochaine génération de réseaux mobiles est d'intégrer des technologies avancées d'intelligence artificielle pour une communication immersive en temps réel, ainsi que d'autres technologies d'information et de communication.</a:t>
            </a: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AC174C91-FDD0-4764-A353-0D64EB4A422E}"/>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FDE16B81-D6F3-47D5-83DE-4AAD0153D51E}"/>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EF0EFB1F-4F20-4869-A6CD-B4B22DA81B3A}"/>
              </a:ext>
            </a:extLst>
          </p:cNvPr>
          <p:cNvSpPr>
            <a:spLocks noGrp="1"/>
          </p:cNvSpPr>
          <p:nvPr>
            <p:ph type="sldNum" sz="quarter" idx="12"/>
          </p:nvPr>
        </p:nvSpPr>
        <p:spPr/>
        <p:txBody>
          <a:bodyPr/>
          <a:lstStyle/>
          <a:p>
            <a:fld id="{817F7197-B699-4758-B258-186E57F57597}" type="slidenum">
              <a:rPr lang="fr-FR" smtClean="0"/>
              <a:t>41</a:t>
            </a:fld>
            <a:endParaRPr lang="fr-FR"/>
          </a:p>
        </p:txBody>
      </p:sp>
    </p:spTree>
    <p:extLst>
      <p:ext uri="{BB962C8B-B14F-4D97-AF65-F5344CB8AC3E}">
        <p14:creationId xmlns:p14="http://schemas.microsoft.com/office/powerpoint/2010/main" val="1919306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14D-2B17-489F-AFA2-8C9B1B3DC82C}"/>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VI. PERSPECTIVES D’AVENIR DE LA 6G</a:t>
            </a:r>
          </a:p>
        </p:txBody>
      </p:sp>
      <p:sp>
        <p:nvSpPr>
          <p:cNvPr id="3" name="Content Placeholder 2">
            <a:extLst>
              <a:ext uri="{FF2B5EF4-FFF2-40B4-BE49-F238E27FC236}">
                <a16:creationId xmlns:a16="http://schemas.microsoft.com/office/drawing/2014/main" id="{F16DC857-7A8C-4463-B725-DF199263DA47}"/>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Objectifs technologiques :</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Débits &gt; 1 Tb/s, latence &lt; 0,1 ms</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Utilisation de fréquences térahertz (0,1–10 </a:t>
            </a:r>
            <a:r>
              <a:rPr lang="fr-FR" dirty="0" err="1">
                <a:latin typeface="Verdana" panose="020B0604030504040204" pitchFamily="34" charset="0"/>
                <a:ea typeface="Verdana" panose="020B0604030504040204" pitchFamily="34" charset="0"/>
              </a:rPr>
              <a:t>THz</a:t>
            </a:r>
            <a:r>
              <a:rPr lang="fr-FR" dirty="0">
                <a:latin typeface="Verdana" panose="020B0604030504040204" pitchFamily="34" charset="0"/>
                <a:ea typeface="Verdana" panose="020B0604030504040204" pitchFamily="34" charset="0"/>
              </a:rPr>
              <a:t>)</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Intégration de l’intelligence artificielle dans le réseau</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Réseaux auto-configurables et autonomes</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Réalité holographique et tactile</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Communication entre la Terre, l’air et l’espace</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9E7ED9FB-5EC0-4BDF-A694-C53D15A8D7FE}"/>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4D114B69-1E0D-42CC-898B-3CCDACFCA9F4}"/>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A5E6FEE8-0E09-47E6-9D0E-D72C5DF74C5F}"/>
              </a:ext>
            </a:extLst>
          </p:cNvPr>
          <p:cNvSpPr>
            <a:spLocks noGrp="1"/>
          </p:cNvSpPr>
          <p:nvPr>
            <p:ph type="sldNum" sz="quarter" idx="12"/>
          </p:nvPr>
        </p:nvSpPr>
        <p:spPr/>
        <p:txBody>
          <a:bodyPr/>
          <a:lstStyle/>
          <a:p>
            <a:fld id="{817F7197-B699-4758-B258-186E57F57597}" type="slidenum">
              <a:rPr lang="fr-FR" smtClean="0"/>
              <a:t>42</a:t>
            </a:fld>
            <a:endParaRPr lang="fr-FR"/>
          </a:p>
        </p:txBody>
      </p:sp>
    </p:spTree>
    <p:extLst>
      <p:ext uri="{BB962C8B-B14F-4D97-AF65-F5344CB8AC3E}">
        <p14:creationId xmlns:p14="http://schemas.microsoft.com/office/powerpoint/2010/main" val="1443296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14D-2B17-489F-AFA2-8C9B1B3DC82C}"/>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VI. PERSPECTIVES D’AVENIR DE LA 6G</a:t>
            </a:r>
          </a:p>
        </p:txBody>
      </p:sp>
      <p:sp>
        <p:nvSpPr>
          <p:cNvPr id="3" name="Content Placeholder 2">
            <a:extLst>
              <a:ext uri="{FF2B5EF4-FFF2-40B4-BE49-F238E27FC236}">
                <a16:creationId xmlns:a16="http://schemas.microsoft.com/office/drawing/2014/main" id="{F16DC857-7A8C-4463-B725-DF199263DA47}"/>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Cas d’usage :</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Réalité mixte instantanée (hologrammes en direct)</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Véhicules autonomes coordonnés</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Chirurgie robotisée à distance</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Réseaux énergétiquement neutres (“green 6G”)</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922C3C82-D291-4442-A5BA-CE69052099F8}"/>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754B5CC3-04EB-44D1-BE5A-614C75317E8C}"/>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B8B225D9-13B5-4F2C-8D3B-2F745A9419AC}"/>
              </a:ext>
            </a:extLst>
          </p:cNvPr>
          <p:cNvSpPr>
            <a:spLocks noGrp="1"/>
          </p:cNvSpPr>
          <p:nvPr>
            <p:ph type="sldNum" sz="quarter" idx="12"/>
          </p:nvPr>
        </p:nvSpPr>
        <p:spPr/>
        <p:txBody>
          <a:bodyPr/>
          <a:lstStyle/>
          <a:p>
            <a:fld id="{817F7197-B699-4758-B258-186E57F57597}" type="slidenum">
              <a:rPr lang="fr-FR" smtClean="0"/>
              <a:t>43</a:t>
            </a:fld>
            <a:endParaRPr lang="fr-FR"/>
          </a:p>
        </p:txBody>
      </p:sp>
    </p:spTree>
    <p:extLst>
      <p:ext uri="{BB962C8B-B14F-4D97-AF65-F5344CB8AC3E}">
        <p14:creationId xmlns:p14="http://schemas.microsoft.com/office/powerpoint/2010/main" val="3686908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14D-2B17-489F-AFA2-8C9B1B3DC82C}"/>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VI. PERSPECTIVES D’AVENIR DE LA 6G</a:t>
            </a:r>
          </a:p>
        </p:txBody>
      </p:sp>
      <p:sp>
        <p:nvSpPr>
          <p:cNvPr id="3" name="Content Placeholder 2">
            <a:extLst>
              <a:ext uri="{FF2B5EF4-FFF2-40B4-BE49-F238E27FC236}">
                <a16:creationId xmlns:a16="http://schemas.microsoft.com/office/drawing/2014/main" id="{F16DC857-7A8C-4463-B725-DF199263DA47}"/>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Enjeux :</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Gestion énergétique</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Sécurité quantique</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Harmonisation internationale des normes</a:t>
            </a:r>
          </a:p>
          <a:p>
            <a:pPr>
              <a:buFont typeface="Arial" panose="020B0604020202020204" pitchFamily="34" charset="0"/>
              <a:buChar char="•"/>
            </a:pPr>
            <a:r>
              <a:rPr lang="fr-FR" dirty="0">
                <a:latin typeface="Verdana" panose="020B0604030504040204" pitchFamily="34" charset="0"/>
                <a:ea typeface="Verdana" panose="020B0604030504040204" pitchFamily="34" charset="0"/>
              </a:rPr>
              <a:t>Inclusion numérique (accès universel)</a:t>
            </a:r>
          </a:p>
        </p:txBody>
      </p:sp>
      <p:pic>
        <p:nvPicPr>
          <p:cNvPr id="5" name="Picture 4">
            <a:extLst>
              <a:ext uri="{FF2B5EF4-FFF2-40B4-BE49-F238E27FC236}">
                <a16:creationId xmlns:a16="http://schemas.microsoft.com/office/drawing/2014/main" id="{B022CB98-7DDB-4C5E-A7F2-F52785D29F9C}"/>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07C6CC44-F7CF-4CDF-9DAF-2EE24E875C6A}"/>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74FC2806-3F25-463C-B873-274B32817691}"/>
              </a:ext>
            </a:extLst>
          </p:cNvPr>
          <p:cNvSpPr>
            <a:spLocks noGrp="1"/>
          </p:cNvSpPr>
          <p:nvPr>
            <p:ph type="sldNum" sz="quarter" idx="12"/>
          </p:nvPr>
        </p:nvSpPr>
        <p:spPr/>
        <p:txBody>
          <a:bodyPr/>
          <a:lstStyle/>
          <a:p>
            <a:fld id="{817F7197-B699-4758-B258-186E57F57597}" type="slidenum">
              <a:rPr lang="fr-FR" smtClean="0"/>
              <a:t>44</a:t>
            </a:fld>
            <a:endParaRPr lang="fr-FR"/>
          </a:p>
        </p:txBody>
      </p:sp>
    </p:spTree>
    <p:extLst>
      <p:ext uri="{BB962C8B-B14F-4D97-AF65-F5344CB8AC3E}">
        <p14:creationId xmlns:p14="http://schemas.microsoft.com/office/powerpoint/2010/main" val="319217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14D-2B17-489F-AFA2-8C9B1B3DC82C}"/>
              </a:ext>
            </a:extLst>
          </p:cNvPr>
          <p:cNvSpPr>
            <a:spLocks noGrp="1"/>
          </p:cNvSpPr>
          <p:nvPr>
            <p:ph type="title"/>
          </p:nvPr>
        </p:nvSpPr>
        <p:spPr/>
        <p:txBody>
          <a:bodyPr>
            <a:normAutofit/>
          </a:bodyPr>
          <a:lstStyle/>
          <a:p>
            <a:pPr marL="0" indent="0" algn="ctr">
              <a:buNone/>
            </a:pPr>
            <a:r>
              <a:rPr lang="fr-FR" b="1" dirty="0">
                <a:latin typeface="Verdana" panose="020B0604030504040204" pitchFamily="34" charset="0"/>
                <a:ea typeface="Verdana" panose="020B0604030504040204" pitchFamily="34" charset="0"/>
              </a:rPr>
              <a:t>VII- ETAT DES RESEAUX MOBILES AU CAMEROUN </a:t>
            </a:r>
          </a:p>
        </p:txBody>
      </p:sp>
      <p:sp>
        <p:nvSpPr>
          <p:cNvPr id="3" name="Content Placeholder 2">
            <a:extLst>
              <a:ext uri="{FF2B5EF4-FFF2-40B4-BE49-F238E27FC236}">
                <a16:creationId xmlns:a16="http://schemas.microsoft.com/office/drawing/2014/main" id="{F16DC857-7A8C-4463-B725-DF199263DA47}"/>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OPERATEUR DE TELEPHONIE MOBILE :</a:t>
            </a:r>
          </a:p>
          <a:p>
            <a:pPr>
              <a:buFont typeface="Wingdings" panose="05000000000000000000" pitchFamily="2" charset="2"/>
              <a:buChar char="Ø"/>
            </a:pPr>
            <a:r>
              <a:rPr lang="fr-FR" b="1" dirty="0">
                <a:solidFill>
                  <a:srgbClr val="0070C0"/>
                </a:solidFill>
                <a:latin typeface="Verdana" panose="020B0604030504040204" pitchFamily="34" charset="0"/>
                <a:ea typeface="Verdana" panose="020B0604030504040204" pitchFamily="34" charset="0"/>
              </a:rPr>
              <a:t>CAMTEL</a:t>
            </a:r>
            <a:r>
              <a:rPr lang="fr-FR" dirty="0">
                <a:latin typeface="Verdana" panose="020B0604030504040204" pitchFamily="34" charset="0"/>
                <a:ea typeface="Verdana" panose="020B0604030504040204" pitchFamily="34" charset="0"/>
              </a:rPr>
              <a:t> :</a:t>
            </a:r>
          </a:p>
          <a:p>
            <a:pPr lvl="1">
              <a:buFont typeface="Courier New" panose="02070309020205020404" pitchFamily="49" charset="0"/>
              <a:buChar char="o"/>
            </a:pPr>
            <a:r>
              <a:rPr lang="fr-FR" dirty="0">
                <a:latin typeface="Verdana" panose="020B0604030504040204" pitchFamily="34" charset="0"/>
                <a:ea typeface="Verdana" panose="020B0604030504040204" pitchFamily="34" charset="0"/>
              </a:rPr>
              <a:t>Année de création : 1998 (DT du MINPOSTEL) ;</a:t>
            </a:r>
          </a:p>
          <a:p>
            <a:pPr lvl="1">
              <a:buFont typeface="Courier New" panose="02070309020205020404" pitchFamily="49" charset="0"/>
              <a:buChar char="o"/>
            </a:pPr>
            <a:r>
              <a:rPr lang="fr-FR" dirty="0">
                <a:latin typeface="Verdana" panose="020B0604030504040204" pitchFamily="34" charset="0"/>
                <a:ea typeface="Verdana" panose="020B0604030504040204" pitchFamily="34" charset="0"/>
              </a:rPr>
              <a:t>Service : Fixe, mobile, transport ;</a:t>
            </a:r>
          </a:p>
          <a:p>
            <a:pPr lvl="1">
              <a:buFont typeface="Courier New" panose="02070309020205020404" pitchFamily="49" charset="0"/>
              <a:buChar char="o"/>
            </a:pPr>
            <a:r>
              <a:rPr lang="fr-FR" dirty="0">
                <a:latin typeface="Verdana" panose="020B0604030504040204" pitchFamily="34" charset="0"/>
                <a:ea typeface="Verdana" panose="020B0604030504040204" pitchFamily="34" charset="0"/>
              </a:rPr>
              <a:t>Lancement du service de téléphonie mobile CTPHONE basé sur le CDMA 2005 ;</a:t>
            </a:r>
          </a:p>
          <a:p>
            <a:pPr lvl="1">
              <a:buFont typeface="Courier New" panose="02070309020205020404" pitchFamily="49" charset="0"/>
              <a:buChar char="o"/>
            </a:pPr>
            <a:r>
              <a:rPr lang="fr-FR" dirty="0">
                <a:latin typeface="Verdana" panose="020B0604030504040204" pitchFamily="34" charset="0"/>
                <a:ea typeface="Verdana" panose="020B0604030504040204" pitchFamily="34" charset="0"/>
              </a:rPr>
              <a:t>Acquisition d’une licence GSM en 2009 ;</a:t>
            </a:r>
          </a:p>
          <a:p>
            <a:pPr lvl="1">
              <a:buFont typeface="Courier New" panose="02070309020205020404" pitchFamily="49" charset="0"/>
              <a:buChar char="o"/>
            </a:pPr>
            <a:r>
              <a:rPr lang="fr-FR" dirty="0">
                <a:latin typeface="Verdana" panose="020B0604030504040204" pitchFamily="34" charset="0"/>
                <a:ea typeface="Verdana" panose="020B0604030504040204" pitchFamily="34" charset="0"/>
              </a:rPr>
              <a:t>En 12/03/2020, il est officiellement reconnu comme operateur de téléphonie mobile ;</a:t>
            </a:r>
          </a:p>
          <a:p>
            <a:pPr lvl="1">
              <a:buFont typeface="Courier New" panose="02070309020205020404" pitchFamily="49" charset="0"/>
              <a:buChar char="o"/>
            </a:pPr>
            <a:r>
              <a:rPr lang="fr-FR" dirty="0">
                <a:latin typeface="Verdana" panose="020B0604030504040204" pitchFamily="34" charset="0"/>
                <a:ea typeface="Verdana" panose="020B0604030504040204" pitchFamily="34" charset="0"/>
              </a:rPr>
              <a:t>Le 20/08/2021: lancement de la marque commerciale </a:t>
            </a:r>
            <a:r>
              <a:rPr lang="fr-FR" b="1" dirty="0">
                <a:latin typeface="Verdana" panose="020B0604030504040204" pitchFamily="34" charset="0"/>
                <a:ea typeface="Verdana" panose="020B0604030504040204" pitchFamily="34" charset="0"/>
              </a:rPr>
              <a:t>Blue.</a:t>
            </a: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2786710C-D8BB-4CEA-9EE9-B5B23E2BCA58}"/>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11EE741E-1F88-481B-9826-01FB4469A88D}"/>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9855C728-C9F6-4057-9178-80B16F160D6B}"/>
              </a:ext>
            </a:extLst>
          </p:cNvPr>
          <p:cNvSpPr>
            <a:spLocks noGrp="1"/>
          </p:cNvSpPr>
          <p:nvPr>
            <p:ph type="sldNum" sz="quarter" idx="12"/>
          </p:nvPr>
        </p:nvSpPr>
        <p:spPr/>
        <p:txBody>
          <a:bodyPr/>
          <a:lstStyle/>
          <a:p>
            <a:fld id="{817F7197-B699-4758-B258-186E57F57597}" type="slidenum">
              <a:rPr lang="fr-FR" smtClean="0"/>
              <a:t>45</a:t>
            </a:fld>
            <a:endParaRPr lang="fr-FR"/>
          </a:p>
        </p:txBody>
      </p:sp>
    </p:spTree>
    <p:extLst>
      <p:ext uri="{BB962C8B-B14F-4D97-AF65-F5344CB8AC3E}">
        <p14:creationId xmlns:p14="http://schemas.microsoft.com/office/powerpoint/2010/main" val="301375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14D-2B17-489F-AFA2-8C9B1B3DC82C}"/>
              </a:ext>
            </a:extLst>
          </p:cNvPr>
          <p:cNvSpPr>
            <a:spLocks noGrp="1"/>
          </p:cNvSpPr>
          <p:nvPr>
            <p:ph type="title"/>
          </p:nvPr>
        </p:nvSpPr>
        <p:spPr/>
        <p:txBody>
          <a:bodyPr>
            <a:normAutofit/>
          </a:bodyPr>
          <a:lstStyle/>
          <a:p>
            <a:pPr marL="0" indent="0" algn="ctr">
              <a:buNone/>
            </a:pPr>
            <a:r>
              <a:rPr lang="fr-FR" b="1" dirty="0">
                <a:latin typeface="Verdana" panose="020B0604030504040204" pitchFamily="34" charset="0"/>
                <a:ea typeface="Verdana" panose="020B0604030504040204" pitchFamily="34" charset="0"/>
              </a:rPr>
              <a:t>VII- ETAT DES RESEAUX MOBILES AU CAMEROUN </a:t>
            </a:r>
          </a:p>
        </p:txBody>
      </p:sp>
      <p:sp>
        <p:nvSpPr>
          <p:cNvPr id="3" name="Content Placeholder 2">
            <a:extLst>
              <a:ext uri="{FF2B5EF4-FFF2-40B4-BE49-F238E27FC236}">
                <a16:creationId xmlns:a16="http://schemas.microsoft.com/office/drawing/2014/main" id="{F16DC857-7A8C-4463-B725-DF199263DA47}"/>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OPERATEUR DE TELEPHONIE MOBILE :</a:t>
            </a:r>
          </a:p>
          <a:p>
            <a:pPr>
              <a:buFont typeface="Wingdings" panose="05000000000000000000" pitchFamily="2" charset="2"/>
              <a:buChar char="Ø"/>
            </a:pPr>
            <a:r>
              <a:rPr lang="fr-FR" b="1" dirty="0">
                <a:solidFill>
                  <a:srgbClr val="FFC000"/>
                </a:solidFill>
                <a:latin typeface="Verdana" panose="020B0604030504040204" pitchFamily="34" charset="0"/>
                <a:ea typeface="Verdana" panose="020B0604030504040204" pitchFamily="34" charset="0"/>
              </a:rPr>
              <a:t>ORANGE</a:t>
            </a:r>
            <a:r>
              <a:rPr lang="fr-FR" dirty="0">
                <a:latin typeface="Verdana" panose="020B0604030504040204" pitchFamily="34" charset="0"/>
                <a:ea typeface="Verdana" panose="020B0604030504040204" pitchFamily="34" charset="0"/>
              </a:rPr>
              <a:t> :</a:t>
            </a:r>
          </a:p>
          <a:p>
            <a:pPr lvl="1"/>
            <a:r>
              <a:rPr lang="fr-FR" dirty="0">
                <a:latin typeface="Verdana" panose="020B0604030504040204" pitchFamily="34" charset="0"/>
                <a:ea typeface="Verdana" panose="020B0604030504040204" pitchFamily="34" charset="0"/>
              </a:rPr>
              <a:t>Création en 1999 : </a:t>
            </a:r>
            <a:r>
              <a:rPr lang="fr-FR" b="1" dirty="0">
                <a:latin typeface="Verdana" panose="020B0604030504040204" pitchFamily="34" charset="0"/>
                <a:ea typeface="Verdana" panose="020B0604030504040204" pitchFamily="34" charset="0"/>
              </a:rPr>
              <a:t>Société Camerounaise de Mobiles </a:t>
            </a:r>
            <a:r>
              <a:rPr lang="fr-FR" dirty="0">
                <a:latin typeface="Verdana" panose="020B0604030504040204" pitchFamily="34" charset="0"/>
                <a:ea typeface="Verdana" panose="020B0604030504040204" pitchFamily="34" charset="0"/>
              </a:rPr>
              <a:t>;</a:t>
            </a:r>
          </a:p>
          <a:p>
            <a:pPr lvl="1"/>
            <a:r>
              <a:rPr lang="fr-FR" dirty="0">
                <a:latin typeface="Verdana" panose="020B0604030504040204" pitchFamily="34" charset="0"/>
                <a:ea typeface="Verdana" panose="020B0604030504040204" pitchFamily="34" charset="0"/>
              </a:rPr>
              <a:t>Lancement en 2000 sous le nom de </a:t>
            </a:r>
            <a:r>
              <a:rPr lang="fr-FR" b="1" dirty="0">
                <a:latin typeface="Verdana" panose="020B0604030504040204" pitchFamily="34" charset="0"/>
                <a:ea typeface="Verdana" panose="020B0604030504040204" pitchFamily="34" charset="0"/>
              </a:rPr>
              <a:t>Mobilis</a:t>
            </a:r>
            <a:r>
              <a:rPr lang="fr-FR" dirty="0">
                <a:latin typeface="Verdana" panose="020B0604030504040204" pitchFamily="34" charset="0"/>
                <a:ea typeface="Verdana" panose="020B0604030504040204" pitchFamily="34" charset="0"/>
              </a:rPr>
              <a:t> ;</a:t>
            </a:r>
          </a:p>
          <a:p>
            <a:pPr lvl="1"/>
            <a:r>
              <a:rPr lang="fr-FR" dirty="0">
                <a:latin typeface="Verdana" panose="020B0604030504040204" pitchFamily="34" charset="0"/>
                <a:ea typeface="Verdana" panose="020B0604030504040204" pitchFamily="34" charset="0"/>
              </a:rPr>
              <a:t>Changement de dénomination en </a:t>
            </a:r>
            <a:r>
              <a:rPr lang="fr-FR" b="1" dirty="0">
                <a:latin typeface="Verdana" panose="020B0604030504040204" pitchFamily="34" charset="0"/>
                <a:ea typeface="Verdana" panose="020B0604030504040204" pitchFamily="34" charset="0"/>
              </a:rPr>
              <a:t>Orange Cameroun </a:t>
            </a:r>
            <a:r>
              <a:rPr lang="fr-FR" dirty="0">
                <a:latin typeface="Verdana" panose="020B0604030504040204" pitchFamily="34" charset="0"/>
                <a:ea typeface="Verdana" panose="020B0604030504040204" pitchFamily="34" charset="0"/>
              </a:rPr>
              <a:t>en 2002 ;</a:t>
            </a:r>
          </a:p>
          <a:p>
            <a:pPr lvl="1"/>
            <a:r>
              <a:rPr lang="fr-FR" dirty="0">
                <a:latin typeface="Verdana" panose="020B0604030504040204" pitchFamily="34" charset="0"/>
                <a:ea typeface="Verdana" panose="020B0604030504040204" pitchFamily="34" charset="0"/>
              </a:rPr>
              <a:t>En 2015, après le renouvèlement de sa licence, </a:t>
            </a:r>
            <a:r>
              <a:rPr lang="fr-FR" dirty="0" err="1">
                <a:latin typeface="Verdana" panose="020B0604030504040204" pitchFamily="34" charset="0"/>
                <a:ea typeface="Verdana" panose="020B0604030504040204" pitchFamily="34" charset="0"/>
              </a:rPr>
              <a:t>récoit</a:t>
            </a:r>
            <a:r>
              <a:rPr lang="fr-FR" dirty="0">
                <a:latin typeface="Verdana" panose="020B0604030504040204" pitchFamily="34" charset="0"/>
                <a:ea typeface="Verdana" panose="020B0604030504040204" pitchFamily="34" charset="0"/>
              </a:rPr>
              <a:t> une autorisation du déploiement de la 3G et 4G.</a:t>
            </a:r>
          </a:p>
        </p:txBody>
      </p:sp>
      <p:pic>
        <p:nvPicPr>
          <p:cNvPr id="5" name="Picture 4">
            <a:extLst>
              <a:ext uri="{FF2B5EF4-FFF2-40B4-BE49-F238E27FC236}">
                <a16:creationId xmlns:a16="http://schemas.microsoft.com/office/drawing/2014/main" id="{D2ADC41C-B36C-4DEF-85FB-4D472D8CE45E}"/>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601DF387-2ADA-4489-B546-9D106C9324D6}"/>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BB2EA5C6-630C-4961-98DC-56015D3C4E54}"/>
              </a:ext>
            </a:extLst>
          </p:cNvPr>
          <p:cNvSpPr>
            <a:spLocks noGrp="1"/>
          </p:cNvSpPr>
          <p:nvPr>
            <p:ph type="sldNum" sz="quarter" idx="12"/>
          </p:nvPr>
        </p:nvSpPr>
        <p:spPr/>
        <p:txBody>
          <a:bodyPr/>
          <a:lstStyle/>
          <a:p>
            <a:fld id="{817F7197-B699-4758-B258-186E57F57597}" type="slidenum">
              <a:rPr lang="fr-FR" smtClean="0"/>
              <a:t>46</a:t>
            </a:fld>
            <a:endParaRPr lang="fr-FR"/>
          </a:p>
        </p:txBody>
      </p:sp>
    </p:spTree>
    <p:extLst>
      <p:ext uri="{BB962C8B-B14F-4D97-AF65-F5344CB8AC3E}">
        <p14:creationId xmlns:p14="http://schemas.microsoft.com/office/powerpoint/2010/main" val="327811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14D-2B17-489F-AFA2-8C9B1B3DC82C}"/>
              </a:ext>
            </a:extLst>
          </p:cNvPr>
          <p:cNvSpPr>
            <a:spLocks noGrp="1"/>
          </p:cNvSpPr>
          <p:nvPr>
            <p:ph type="title"/>
          </p:nvPr>
        </p:nvSpPr>
        <p:spPr/>
        <p:txBody>
          <a:bodyPr>
            <a:normAutofit/>
          </a:bodyPr>
          <a:lstStyle/>
          <a:p>
            <a:pPr marL="0" indent="0" algn="ctr">
              <a:buNone/>
            </a:pPr>
            <a:r>
              <a:rPr lang="fr-FR" b="1" dirty="0">
                <a:latin typeface="Verdana" panose="020B0604030504040204" pitchFamily="34" charset="0"/>
                <a:ea typeface="Verdana" panose="020B0604030504040204" pitchFamily="34" charset="0"/>
              </a:rPr>
              <a:t>VII- ETAT DES RESEAUX MOBILES AU CAMEROUN </a:t>
            </a:r>
          </a:p>
        </p:txBody>
      </p:sp>
      <p:sp>
        <p:nvSpPr>
          <p:cNvPr id="3" name="Content Placeholder 2">
            <a:extLst>
              <a:ext uri="{FF2B5EF4-FFF2-40B4-BE49-F238E27FC236}">
                <a16:creationId xmlns:a16="http://schemas.microsoft.com/office/drawing/2014/main" id="{F16DC857-7A8C-4463-B725-DF199263DA47}"/>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OPERATEUR DE TELEPHONIE MOBILE :</a:t>
            </a:r>
          </a:p>
          <a:p>
            <a:pPr>
              <a:buFont typeface="Wingdings" panose="05000000000000000000" pitchFamily="2" charset="2"/>
              <a:buChar char="Ø"/>
            </a:pPr>
            <a:r>
              <a:rPr lang="fr-FR" b="1" dirty="0">
                <a:solidFill>
                  <a:srgbClr val="FFFF00"/>
                </a:solidFill>
                <a:latin typeface="Verdana" panose="020B0604030504040204" pitchFamily="34" charset="0"/>
                <a:ea typeface="Verdana" panose="020B0604030504040204" pitchFamily="34" charset="0"/>
              </a:rPr>
              <a:t>MTN</a:t>
            </a:r>
            <a:r>
              <a:rPr lang="fr-FR" dirty="0">
                <a:latin typeface="Verdana" panose="020B0604030504040204" pitchFamily="34" charset="0"/>
                <a:ea typeface="Verdana" panose="020B0604030504040204" pitchFamily="34" charset="0"/>
              </a:rPr>
              <a:t> :</a:t>
            </a:r>
          </a:p>
          <a:p>
            <a:pPr lvl="1">
              <a:buFont typeface="Wingdings" panose="05000000000000000000" pitchFamily="2" charset="2"/>
              <a:buChar char="§"/>
            </a:pPr>
            <a:r>
              <a:rPr lang="fr-FR" dirty="0">
                <a:latin typeface="Verdana" panose="020B0604030504040204" pitchFamily="34" charset="0"/>
                <a:ea typeface="Verdana" panose="020B0604030504040204" pitchFamily="34" charset="0"/>
              </a:rPr>
              <a:t>Création : 15 Février 2000</a:t>
            </a:r>
          </a:p>
          <a:p>
            <a:pPr lvl="1">
              <a:buFont typeface="Wingdings" panose="05000000000000000000" pitchFamily="2" charset="2"/>
              <a:buChar char="§"/>
            </a:pPr>
            <a:r>
              <a:rPr lang="fr-FR" dirty="0">
                <a:latin typeface="Verdana" panose="020B0604030504040204" pitchFamily="34" charset="0"/>
                <a:ea typeface="Verdana" panose="020B0604030504040204" pitchFamily="34" charset="0"/>
              </a:rPr>
              <a:t>28 Septembre 2021 : un accord sur l’itinérance nationale.</a:t>
            </a:r>
          </a:p>
        </p:txBody>
      </p:sp>
      <p:pic>
        <p:nvPicPr>
          <p:cNvPr id="5" name="Picture 4">
            <a:extLst>
              <a:ext uri="{FF2B5EF4-FFF2-40B4-BE49-F238E27FC236}">
                <a16:creationId xmlns:a16="http://schemas.microsoft.com/office/drawing/2014/main" id="{B383518C-3D5E-400B-8CB9-AB2CF5E728EA}"/>
              </a:ext>
            </a:extLst>
          </p:cNvPr>
          <p:cNvPicPr>
            <a:picLocks noChangeAspect="1"/>
          </p:cNvPicPr>
          <p:nvPr/>
        </p:nvPicPr>
        <p:blipFill>
          <a:blip r:embed="rId3"/>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2BD98115-5D6E-44BE-A31C-F99A4ED86D0E}"/>
              </a:ext>
            </a:extLst>
          </p:cNvPr>
          <p:cNvPicPr>
            <a:picLocks noChangeAspect="1"/>
          </p:cNvPicPr>
          <p:nvPr/>
        </p:nvPicPr>
        <p:blipFill>
          <a:blip r:embed="rId3"/>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9927F2FB-B770-48BD-B73C-70FAAE063F76}"/>
              </a:ext>
            </a:extLst>
          </p:cNvPr>
          <p:cNvSpPr>
            <a:spLocks noGrp="1"/>
          </p:cNvSpPr>
          <p:nvPr>
            <p:ph type="sldNum" sz="quarter" idx="12"/>
          </p:nvPr>
        </p:nvSpPr>
        <p:spPr/>
        <p:txBody>
          <a:bodyPr/>
          <a:lstStyle/>
          <a:p>
            <a:fld id="{817F7197-B699-4758-B258-186E57F57597}" type="slidenum">
              <a:rPr lang="fr-FR" smtClean="0"/>
              <a:t>47</a:t>
            </a:fld>
            <a:endParaRPr lang="fr-FR"/>
          </a:p>
        </p:txBody>
      </p:sp>
    </p:spTree>
    <p:extLst>
      <p:ext uri="{BB962C8B-B14F-4D97-AF65-F5344CB8AC3E}">
        <p14:creationId xmlns:p14="http://schemas.microsoft.com/office/powerpoint/2010/main" val="1596662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4F5E-F714-4793-AE58-1194A52DDC45}"/>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CONCLUSION</a:t>
            </a:r>
          </a:p>
        </p:txBody>
      </p:sp>
      <p:sp>
        <p:nvSpPr>
          <p:cNvPr id="3" name="Content Placeholder 2">
            <a:extLst>
              <a:ext uri="{FF2B5EF4-FFF2-40B4-BE49-F238E27FC236}">
                <a16:creationId xmlns:a16="http://schemas.microsoft.com/office/drawing/2014/main" id="{C8E761D3-D84E-46EB-A67F-28FC4B816F6C}"/>
              </a:ext>
            </a:extLst>
          </p:cNvPr>
          <p:cNvSpPr>
            <a:spLocks noGrp="1"/>
          </p:cNvSpPr>
          <p:nvPr>
            <p:ph idx="1"/>
          </p:nvPr>
        </p:nvSpPr>
        <p:spPr/>
        <p:txBody>
          <a:bodyPr/>
          <a:lstStyle/>
          <a:p>
            <a:pPr marL="0" indent="0">
              <a:buNone/>
            </a:pPr>
            <a:r>
              <a:rPr lang="fr-FR" dirty="0">
                <a:latin typeface="Verdana" panose="020B0604030504040204" pitchFamily="34" charset="0"/>
                <a:ea typeface="Verdana" panose="020B0604030504040204" pitchFamily="34" charset="0"/>
              </a:rPr>
              <a:t>	Depuis la 1G analogique jusqu’à la 5G ultra-connectée, les réseaux mobiles ont transformé le monde en un </a:t>
            </a:r>
            <a:r>
              <a:rPr lang="fr-FR" b="1" dirty="0">
                <a:latin typeface="Verdana" panose="020B0604030504040204" pitchFamily="34" charset="0"/>
                <a:ea typeface="Verdana" panose="020B0604030504040204" pitchFamily="34" charset="0"/>
              </a:rPr>
              <a:t>village global interconnecté</a:t>
            </a:r>
            <a:r>
              <a:rPr lang="fr-FR" dirty="0">
                <a:latin typeface="Verdana" panose="020B0604030504040204" pitchFamily="34" charset="0"/>
                <a:ea typeface="Verdana" panose="020B0604030504040204" pitchFamily="34" charset="0"/>
              </a:rPr>
              <a:t>.</a:t>
            </a:r>
          </a:p>
          <a:p>
            <a:pPr marL="0" indent="0">
              <a:buNone/>
            </a:pPr>
            <a:r>
              <a:rPr lang="fr-FR" dirty="0">
                <a:latin typeface="Verdana" panose="020B0604030504040204" pitchFamily="34" charset="0"/>
                <a:ea typeface="Verdana" panose="020B0604030504040204" pitchFamily="34" charset="0"/>
              </a:rPr>
              <a:t>	La 6G, en intégrant l’intelligence artificielle, les communications térahertz et la durabilité environnementale, représentera une </a:t>
            </a:r>
            <a:r>
              <a:rPr lang="fr-FR" b="1" dirty="0">
                <a:latin typeface="Verdana" panose="020B0604030504040204" pitchFamily="34" charset="0"/>
                <a:ea typeface="Verdana" panose="020B0604030504040204" pitchFamily="34" charset="0"/>
              </a:rPr>
              <a:t>révolution cognitive et écologique</a:t>
            </a:r>
            <a:r>
              <a:rPr lang="fr-FR" dirty="0">
                <a:latin typeface="Verdana" panose="020B0604030504040204" pitchFamily="34" charset="0"/>
                <a:ea typeface="Verdana" panose="020B0604030504040204" pitchFamily="34" charset="0"/>
              </a:rPr>
              <a:t> des télécommunications.</a:t>
            </a:r>
          </a:p>
          <a:p>
            <a:pPr marL="0" indent="0">
              <a:buNone/>
            </a:pPr>
            <a:r>
              <a:rPr lang="fr-FR" dirty="0">
                <a:latin typeface="Verdana" panose="020B0604030504040204" pitchFamily="34" charset="0"/>
                <a:ea typeface="Verdana" panose="020B0604030504040204" pitchFamily="34" charset="0"/>
              </a:rPr>
              <a:t>	L’avenir est à la </a:t>
            </a:r>
            <a:r>
              <a:rPr lang="fr-FR" b="1" dirty="0">
                <a:latin typeface="Verdana" panose="020B0604030504040204" pitchFamily="34" charset="0"/>
                <a:ea typeface="Verdana" panose="020B0604030504040204" pitchFamily="34" charset="0"/>
              </a:rPr>
              <a:t>connectivité ubiquitaire</a:t>
            </a:r>
            <a:r>
              <a:rPr lang="fr-FR" dirty="0">
                <a:latin typeface="Verdana" panose="020B0604030504040204" pitchFamily="34" charset="0"/>
                <a:ea typeface="Verdana" panose="020B0604030504040204" pitchFamily="34" charset="0"/>
              </a:rPr>
              <a:t>, où l’humain, la machine et la donnée seront unis dans un écosystème global intelligent.</a:t>
            </a:r>
          </a:p>
          <a:p>
            <a:pPr marL="0" indent="0">
              <a:buNone/>
            </a:pPr>
            <a:endParaRPr lang="fr-FR"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7BF1EFD6-D9F9-47D1-BC28-3BD3EAC5F821}"/>
              </a:ext>
            </a:extLst>
          </p:cNvPr>
          <p:cNvPicPr>
            <a:picLocks noChangeAspect="1"/>
          </p:cNvPicPr>
          <p:nvPr/>
        </p:nvPicPr>
        <p:blipFill>
          <a:blip r:embed="rId2"/>
          <a:stretch>
            <a:fillRect/>
          </a:stretch>
        </p:blipFill>
        <p:spPr>
          <a:xfrm>
            <a:off x="0" y="9526"/>
            <a:ext cx="1069102" cy="800100"/>
          </a:xfrm>
          <a:prstGeom prst="rect">
            <a:avLst/>
          </a:prstGeom>
        </p:spPr>
      </p:pic>
      <p:pic>
        <p:nvPicPr>
          <p:cNvPr id="6" name="Picture 4">
            <a:extLst>
              <a:ext uri="{FF2B5EF4-FFF2-40B4-BE49-F238E27FC236}">
                <a16:creationId xmlns:a16="http://schemas.microsoft.com/office/drawing/2014/main" id="{066D9C66-8562-43C6-BACE-CCA473DBE819}"/>
              </a:ext>
            </a:extLst>
          </p:cNvPr>
          <p:cNvPicPr>
            <a:picLocks noChangeAspect="1"/>
          </p:cNvPicPr>
          <p:nvPr/>
        </p:nvPicPr>
        <p:blipFill>
          <a:blip r:embed="rId2"/>
          <a:stretch>
            <a:fillRect/>
          </a:stretch>
        </p:blipFill>
        <p:spPr>
          <a:xfrm>
            <a:off x="11122898" y="9526"/>
            <a:ext cx="1069102" cy="800100"/>
          </a:xfrm>
          <a:prstGeom prst="rect">
            <a:avLst/>
          </a:prstGeom>
        </p:spPr>
      </p:pic>
      <p:sp>
        <p:nvSpPr>
          <p:cNvPr id="7" name="Slide Number Placeholder 6">
            <a:extLst>
              <a:ext uri="{FF2B5EF4-FFF2-40B4-BE49-F238E27FC236}">
                <a16:creationId xmlns:a16="http://schemas.microsoft.com/office/drawing/2014/main" id="{345FE9EA-D759-4366-903C-1EA25BA56580}"/>
              </a:ext>
            </a:extLst>
          </p:cNvPr>
          <p:cNvSpPr>
            <a:spLocks noGrp="1"/>
          </p:cNvSpPr>
          <p:nvPr>
            <p:ph type="sldNum" sz="quarter" idx="12"/>
          </p:nvPr>
        </p:nvSpPr>
        <p:spPr/>
        <p:txBody>
          <a:bodyPr/>
          <a:lstStyle/>
          <a:p>
            <a:fld id="{817F7197-B699-4758-B258-186E57F57597}" type="slidenum">
              <a:rPr lang="fr-FR" smtClean="0"/>
              <a:t>48</a:t>
            </a:fld>
            <a:endParaRPr lang="fr-FR"/>
          </a:p>
        </p:txBody>
      </p:sp>
    </p:spTree>
    <p:extLst>
      <p:ext uri="{BB962C8B-B14F-4D97-AF65-F5344CB8AC3E}">
        <p14:creationId xmlns:p14="http://schemas.microsoft.com/office/powerpoint/2010/main" val="84912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Votre opérateur internet et fibre pour les professionnels à Gradignan | TEL  TIME">
            <a:extLst>
              <a:ext uri="{FF2B5EF4-FFF2-40B4-BE49-F238E27FC236}">
                <a16:creationId xmlns:a16="http://schemas.microsoft.com/office/drawing/2014/main" id="{88869293-CDBC-478D-929E-F71AD108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5799845" cy="3266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rci Beaucoup - Free video on Pixabay">
            <a:extLst>
              <a:ext uri="{FF2B5EF4-FFF2-40B4-BE49-F238E27FC236}">
                <a16:creationId xmlns:a16="http://schemas.microsoft.com/office/drawing/2014/main" id="{3E51988D-25FE-427A-B902-932D31B47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160" y="0"/>
            <a:ext cx="637596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Schéma de point d'interrogation Photo Stock - Alamy">
            <a:extLst>
              <a:ext uri="{FF2B5EF4-FFF2-40B4-BE49-F238E27FC236}">
                <a16:creationId xmlns:a16="http://schemas.microsoft.com/office/drawing/2014/main" id="{AE6E9495-DD61-4193-A5CA-FE224DB8B7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93"/>
          <a:stretch/>
        </p:blipFill>
        <p:spPr bwMode="auto">
          <a:xfrm>
            <a:off x="0" y="3266236"/>
            <a:ext cx="3596640" cy="35917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y Questions?">
            <a:extLst>
              <a:ext uri="{FF2B5EF4-FFF2-40B4-BE49-F238E27FC236}">
                <a16:creationId xmlns:a16="http://schemas.microsoft.com/office/drawing/2014/main" id="{E071F69E-B14B-4826-99F6-CCCF4EC8EF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25" r="-7286"/>
          <a:stretch/>
        </p:blipFill>
        <p:spPr bwMode="auto">
          <a:xfrm>
            <a:off x="2914649" y="3255428"/>
            <a:ext cx="3141129" cy="35917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7818954-1299-4B19-966C-AAE1F0507855}"/>
              </a:ext>
            </a:extLst>
          </p:cNvPr>
          <p:cNvSpPr>
            <a:spLocks noGrp="1"/>
          </p:cNvSpPr>
          <p:nvPr>
            <p:ph type="sldNum" sz="quarter" idx="12"/>
          </p:nvPr>
        </p:nvSpPr>
        <p:spPr/>
        <p:txBody>
          <a:bodyPr/>
          <a:lstStyle/>
          <a:p>
            <a:fld id="{817F7197-B699-4758-B258-186E57F57597}" type="slidenum">
              <a:rPr lang="fr-FR" smtClean="0"/>
              <a:t>49</a:t>
            </a:fld>
            <a:endParaRPr lang="fr-FR"/>
          </a:p>
        </p:txBody>
      </p:sp>
    </p:spTree>
    <p:extLst>
      <p:ext uri="{BB962C8B-B14F-4D97-AF65-F5344CB8AC3E}">
        <p14:creationId xmlns:p14="http://schemas.microsoft.com/office/powerpoint/2010/main" val="9499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690A-2B4B-47BB-AEA2-1376D6268776}"/>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 NOTION DE COMMUNICATION</a:t>
            </a:r>
          </a:p>
        </p:txBody>
      </p:sp>
      <p:sp>
        <p:nvSpPr>
          <p:cNvPr id="3" name="Content Placeholder 2">
            <a:extLst>
              <a:ext uri="{FF2B5EF4-FFF2-40B4-BE49-F238E27FC236}">
                <a16:creationId xmlns:a16="http://schemas.microsoft.com/office/drawing/2014/main" id="{42D1ED67-6849-4073-BC3D-C29FED7E43B8}"/>
              </a:ext>
            </a:extLst>
          </p:cNvPr>
          <p:cNvSpPr>
            <a:spLocks noGrp="1"/>
          </p:cNvSpPr>
          <p:nvPr>
            <p:ph idx="1"/>
          </p:nvPr>
        </p:nvSpPr>
        <p:spPr>
          <a:xfrm>
            <a:off x="670112" y="1825625"/>
            <a:ext cx="10851776" cy="4351338"/>
          </a:xfrm>
        </p:spPr>
        <p:txBody>
          <a:bodyPr/>
          <a:lstStyle/>
          <a:p>
            <a:pPr marL="0" indent="0">
              <a:buNone/>
            </a:pPr>
            <a:r>
              <a:rPr lang="fr-FR" b="1" dirty="0">
                <a:latin typeface="Verdana" panose="020B0604030504040204" pitchFamily="34" charset="0"/>
                <a:ea typeface="Verdana" panose="020B0604030504040204" pitchFamily="34" charset="0"/>
              </a:rPr>
              <a:t>1. Définition.</a:t>
            </a:r>
            <a:endParaRPr lang="fr-FR" dirty="0">
              <a:latin typeface="Verdana" panose="020B0604030504040204" pitchFamily="34" charset="0"/>
              <a:ea typeface="Verdana" panose="020B0604030504040204" pitchFamily="34" charset="0"/>
            </a:endParaRPr>
          </a:p>
          <a:p>
            <a:pPr marL="0" indent="0">
              <a:buNone/>
            </a:pPr>
            <a:r>
              <a:rPr lang="fr-FR" dirty="0">
                <a:latin typeface="Verdana" panose="020B0604030504040204" pitchFamily="34" charset="0"/>
                <a:ea typeface="Verdana" panose="020B0604030504040204" pitchFamily="34" charset="0"/>
              </a:rPr>
              <a:t>	Dans le domaine des </a:t>
            </a:r>
            <a:r>
              <a:rPr lang="fr-FR" b="1" dirty="0">
                <a:latin typeface="Verdana" panose="020B0604030504040204" pitchFamily="34" charset="0"/>
                <a:ea typeface="Verdana" panose="020B0604030504040204" pitchFamily="34" charset="0"/>
              </a:rPr>
              <a:t>télécommunications</a:t>
            </a:r>
            <a:r>
              <a:rPr lang="fr-FR" dirty="0">
                <a:latin typeface="Verdana" panose="020B0604030504040204" pitchFamily="34" charset="0"/>
                <a:ea typeface="Verdana" panose="020B0604030504040204" pitchFamily="34" charset="0"/>
              </a:rPr>
              <a:t>, elle désigne </a:t>
            </a:r>
            <a:r>
              <a:rPr lang="fr-FR" b="1" dirty="0">
                <a:latin typeface="Verdana" panose="020B0604030504040204" pitchFamily="34" charset="0"/>
                <a:ea typeface="Verdana" panose="020B0604030504040204" pitchFamily="34" charset="0"/>
              </a:rPr>
              <a:t>le transfert d’informations</a:t>
            </a:r>
            <a:r>
              <a:rPr lang="fr-FR" dirty="0">
                <a:latin typeface="Verdana" panose="020B0604030504040204" pitchFamily="34" charset="0"/>
                <a:ea typeface="Verdana" panose="020B0604030504040204" pitchFamily="34" charset="0"/>
              </a:rPr>
              <a:t> sous forme de signaux électriques, optiques ou électromagnétiques entre des équipements distants.</a:t>
            </a:r>
          </a:p>
          <a:p>
            <a:pPr marL="0" indent="0">
              <a:buNone/>
            </a:pPr>
            <a:endParaRPr lang="fr-FR" dirty="0">
              <a:latin typeface="Verdana" panose="020B0604030504040204" pitchFamily="34" charset="0"/>
              <a:ea typeface="Verdana" panose="020B0604030504040204" pitchFamily="34" charset="0"/>
            </a:endParaRPr>
          </a:p>
        </p:txBody>
      </p:sp>
      <p:pic>
        <p:nvPicPr>
          <p:cNvPr id="5124" name="Picture 4" descr="Télécommandes SmartHome 433.92 MHz – Site Web de gburnet">
            <a:extLst>
              <a:ext uri="{FF2B5EF4-FFF2-40B4-BE49-F238E27FC236}">
                <a16:creationId xmlns:a16="http://schemas.microsoft.com/office/drawing/2014/main" id="{26E58635-C7D3-488F-991A-50C4F73B0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001294"/>
            <a:ext cx="60960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2CB9ECB-6C76-4549-86E7-63D20B604C2C}"/>
              </a:ext>
            </a:extLst>
          </p:cNvPr>
          <p:cNvPicPr>
            <a:picLocks noChangeAspect="1"/>
          </p:cNvPicPr>
          <p:nvPr/>
        </p:nvPicPr>
        <p:blipFill>
          <a:blip r:embed="rId3"/>
          <a:stretch>
            <a:fillRect/>
          </a:stretch>
        </p:blipFill>
        <p:spPr>
          <a:xfrm>
            <a:off x="0" y="-9524"/>
            <a:ext cx="1069102" cy="800100"/>
          </a:xfrm>
          <a:prstGeom prst="rect">
            <a:avLst/>
          </a:prstGeom>
        </p:spPr>
      </p:pic>
      <p:pic>
        <p:nvPicPr>
          <p:cNvPr id="9" name="Picture 4">
            <a:extLst>
              <a:ext uri="{FF2B5EF4-FFF2-40B4-BE49-F238E27FC236}">
                <a16:creationId xmlns:a16="http://schemas.microsoft.com/office/drawing/2014/main" id="{B46E768E-0AAB-4D8D-A718-5FAADB19821B}"/>
              </a:ext>
            </a:extLst>
          </p:cNvPr>
          <p:cNvPicPr>
            <a:picLocks noChangeAspect="1"/>
          </p:cNvPicPr>
          <p:nvPr/>
        </p:nvPicPr>
        <p:blipFill>
          <a:blip r:embed="rId3"/>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F6F4AEFE-BDB0-4A47-AC8A-BC69915E5798}"/>
              </a:ext>
            </a:extLst>
          </p:cNvPr>
          <p:cNvSpPr>
            <a:spLocks noGrp="1"/>
          </p:cNvSpPr>
          <p:nvPr>
            <p:ph type="sldNum" sz="quarter" idx="12"/>
          </p:nvPr>
        </p:nvSpPr>
        <p:spPr/>
        <p:txBody>
          <a:bodyPr/>
          <a:lstStyle/>
          <a:p>
            <a:fld id="{817F7197-B699-4758-B258-186E57F57597}" type="slidenum">
              <a:rPr lang="fr-FR" smtClean="0"/>
              <a:t>5</a:t>
            </a:fld>
            <a:endParaRPr lang="fr-FR"/>
          </a:p>
        </p:txBody>
      </p:sp>
    </p:spTree>
    <p:extLst>
      <p:ext uri="{BB962C8B-B14F-4D97-AF65-F5344CB8AC3E}">
        <p14:creationId xmlns:p14="http://schemas.microsoft.com/office/powerpoint/2010/main" val="79903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1ED67-6849-4073-BC3D-C29FED7E43B8}"/>
              </a:ext>
            </a:extLst>
          </p:cNvPr>
          <p:cNvSpPr>
            <a:spLocks noGrp="1"/>
          </p:cNvSpPr>
          <p:nvPr>
            <p:ph idx="1"/>
          </p:nvPr>
        </p:nvSpPr>
        <p:spPr/>
        <p:txBody>
          <a:bodyPr>
            <a:normAutofit/>
          </a:bodyPr>
          <a:lstStyle/>
          <a:p>
            <a:pPr marL="0" indent="0">
              <a:buNone/>
            </a:pPr>
            <a:r>
              <a:rPr lang="fr-FR" b="1" dirty="0">
                <a:latin typeface="Verdana" panose="020B0604030504040204" pitchFamily="34" charset="0"/>
                <a:ea typeface="Verdana" panose="020B0604030504040204" pitchFamily="34" charset="0"/>
              </a:rPr>
              <a:t>2. La communication </a:t>
            </a:r>
            <a:r>
              <a:rPr lang="fr-FR" dirty="0">
                <a:latin typeface="Verdana" panose="020B0604030504040204" pitchFamily="34" charset="0"/>
                <a:ea typeface="Verdana" panose="020B0604030504040204" pitchFamily="34" charset="0"/>
              </a:rPr>
              <a:t>selon Shannon </a:t>
            </a:r>
          </a:p>
          <a:p>
            <a:pPr marL="0" indent="0">
              <a:buNone/>
            </a:pPr>
            <a:r>
              <a:rPr lang="fr-FR" dirty="0">
                <a:latin typeface="Verdana" panose="020B0604030504040204" pitchFamily="34" charset="0"/>
                <a:ea typeface="Verdana" panose="020B0604030504040204" pitchFamily="34" charset="0"/>
              </a:rPr>
              <a:t>Le modèle de Shannon et Weaver (1948) définit la communication par six éléments fondamentaux :</a:t>
            </a:r>
          </a:p>
          <a:p>
            <a:pPr marL="0" indent="0">
              <a:buNone/>
            </a:pPr>
            <a:endParaRPr lang="fr-FR" dirty="0">
              <a:latin typeface="Verdana" panose="020B0604030504040204" pitchFamily="34" charset="0"/>
              <a:ea typeface="Verdana" panose="020B0604030504040204" pitchFamily="34" charset="0"/>
            </a:endParaRPr>
          </a:p>
        </p:txBody>
      </p:sp>
      <p:pic>
        <p:nvPicPr>
          <p:cNvPr id="6146" name="Picture 2" descr="Comment Créer Du Lien Avec Le Schéma De Communication ?">
            <a:extLst>
              <a:ext uri="{FF2B5EF4-FFF2-40B4-BE49-F238E27FC236}">
                <a16:creationId xmlns:a16="http://schemas.microsoft.com/office/drawing/2014/main" id="{26E24304-0DB6-42B1-958B-AB5F12BD4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3429000"/>
            <a:ext cx="6667500" cy="258127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CD99CBA-C269-4885-B204-1CE0A5839B9F}"/>
              </a:ext>
            </a:extLst>
          </p:cNvPr>
          <p:cNvSpPr>
            <a:spLocks noGrp="1"/>
          </p:cNvSpPr>
          <p:nvPr>
            <p:ph type="title"/>
          </p:nvPr>
        </p:nvSpPr>
        <p:spPr>
          <a:xfrm>
            <a:off x="838200" y="365125"/>
            <a:ext cx="10515600" cy="1325563"/>
          </a:xfrm>
        </p:spPr>
        <p:txBody>
          <a:bodyPr/>
          <a:lstStyle/>
          <a:p>
            <a:pPr algn="ctr"/>
            <a:r>
              <a:rPr lang="fr-FR" b="1" dirty="0">
                <a:latin typeface="Verdana" panose="020B0604030504040204" pitchFamily="34" charset="0"/>
                <a:ea typeface="Verdana" panose="020B0604030504040204" pitchFamily="34" charset="0"/>
              </a:rPr>
              <a:t>I- NOTION DE COMMUNICATION</a:t>
            </a:r>
          </a:p>
        </p:txBody>
      </p:sp>
      <p:pic>
        <p:nvPicPr>
          <p:cNvPr id="11" name="Picture 4">
            <a:extLst>
              <a:ext uri="{FF2B5EF4-FFF2-40B4-BE49-F238E27FC236}">
                <a16:creationId xmlns:a16="http://schemas.microsoft.com/office/drawing/2014/main" id="{623C5C61-F529-48F0-8A5F-1D3FE840045F}"/>
              </a:ext>
            </a:extLst>
          </p:cNvPr>
          <p:cNvPicPr>
            <a:picLocks noChangeAspect="1"/>
          </p:cNvPicPr>
          <p:nvPr/>
        </p:nvPicPr>
        <p:blipFill>
          <a:blip r:embed="rId4"/>
          <a:stretch>
            <a:fillRect/>
          </a:stretch>
        </p:blipFill>
        <p:spPr>
          <a:xfrm>
            <a:off x="0" y="-9524"/>
            <a:ext cx="1069102" cy="800100"/>
          </a:xfrm>
          <a:prstGeom prst="rect">
            <a:avLst/>
          </a:prstGeom>
        </p:spPr>
      </p:pic>
      <p:pic>
        <p:nvPicPr>
          <p:cNvPr id="12" name="Picture 4">
            <a:extLst>
              <a:ext uri="{FF2B5EF4-FFF2-40B4-BE49-F238E27FC236}">
                <a16:creationId xmlns:a16="http://schemas.microsoft.com/office/drawing/2014/main" id="{1F7E7F12-87E7-4ED0-A19B-19D47DF0472E}"/>
              </a:ext>
            </a:extLst>
          </p:cNvPr>
          <p:cNvPicPr>
            <a:picLocks noChangeAspect="1"/>
          </p:cNvPicPr>
          <p:nvPr/>
        </p:nvPicPr>
        <p:blipFill>
          <a:blip r:embed="rId4"/>
          <a:stretch>
            <a:fillRect/>
          </a:stretch>
        </p:blipFill>
        <p:spPr>
          <a:xfrm>
            <a:off x="11122898" y="9526"/>
            <a:ext cx="1069102" cy="800100"/>
          </a:xfrm>
          <a:prstGeom prst="rect">
            <a:avLst/>
          </a:prstGeom>
        </p:spPr>
      </p:pic>
      <p:sp>
        <p:nvSpPr>
          <p:cNvPr id="9" name="Slide Number Placeholder 8">
            <a:extLst>
              <a:ext uri="{FF2B5EF4-FFF2-40B4-BE49-F238E27FC236}">
                <a16:creationId xmlns:a16="http://schemas.microsoft.com/office/drawing/2014/main" id="{82DDC292-271A-4BAA-BC97-8D6EC78B2FAA}"/>
              </a:ext>
            </a:extLst>
          </p:cNvPr>
          <p:cNvSpPr>
            <a:spLocks noGrp="1"/>
          </p:cNvSpPr>
          <p:nvPr>
            <p:ph type="sldNum" sz="quarter" idx="12"/>
          </p:nvPr>
        </p:nvSpPr>
        <p:spPr/>
        <p:txBody>
          <a:bodyPr/>
          <a:lstStyle/>
          <a:p>
            <a:fld id="{817F7197-B699-4758-B258-186E57F57597}" type="slidenum">
              <a:rPr lang="fr-FR" smtClean="0"/>
              <a:t>6</a:t>
            </a:fld>
            <a:endParaRPr lang="fr-FR"/>
          </a:p>
        </p:txBody>
      </p:sp>
    </p:spTree>
    <p:extLst>
      <p:ext uri="{BB962C8B-B14F-4D97-AF65-F5344CB8AC3E}">
        <p14:creationId xmlns:p14="http://schemas.microsoft.com/office/powerpoint/2010/main" val="418565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690A-2B4B-47BB-AEA2-1376D6268776}"/>
              </a:ext>
            </a:extLst>
          </p:cNvPr>
          <p:cNvSpPr>
            <a:spLocks noGrp="1"/>
          </p:cNvSpPr>
          <p:nvPr>
            <p:ph type="title"/>
          </p:nvPr>
        </p:nvSpPr>
        <p:spPr/>
        <p:txBody>
          <a:bodyPr/>
          <a:lstStyle/>
          <a:p>
            <a:pPr algn="ctr"/>
            <a:r>
              <a:rPr lang="fr-FR" b="1" dirty="0">
                <a:latin typeface="Verdana" panose="020B0604030504040204" pitchFamily="34" charset="0"/>
                <a:ea typeface="Verdana" panose="020B0604030504040204" pitchFamily="34" charset="0"/>
              </a:rPr>
              <a:t>I- NOTION DE COMMUNICATION</a:t>
            </a:r>
          </a:p>
        </p:txBody>
      </p:sp>
      <p:sp>
        <p:nvSpPr>
          <p:cNvPr id="3" name="Content Placeholder 2">
            <a:extLst>
              <a:ext uri="{FF2B5EF4-FFF2-40B4-BE49-F238E27FC236}">
                <a16:creationId xmlns:a16="http://schemas.microsoft.com/office/drawing/2014/main" id="{42D1ED67-6849-4073-BC3D-C29FED7E43B8}"/>
              </a:ext>
            </a:extLst>
          </p:cNvPr>
          <p:cNvSpPr>
            <a:spLocks noGrp="1"/>
          </p:cNvSpPr>
          <p:nvPr>
            <p:ph idx="1"/>
          </p:nvPr>
        </p:nvSpPr>
        <p:spPr>
          <a:xfrm>
            <a:off x="838200" y="1549400"/>
            <a:ext cx="5562600" cy="4351338"/>
          </a:xfrm>
        </p:spPr>
        <p:txBody>
          <a:bodyPr>
            <a:normAutofit lnSpcReduction="10000"/>
          </a:bodyPr>
          <a:lstStyle/>
          <a:p>
            <a:pPr marL="0" indent="0">
              <a:buNone/>
            </a:pPr>
            <a:r>
              <a:rPr lang="fr-FR" b="1" dirty="0">
                <a:latin typeface="Verdana" panose="020B0604030504040204" pitchFamily="34" charset="0"/>
                <a:ea typeface="Verdana" panose="020B0604030504040204" pitchFamily="34" charset="0"/>
              </a:rPr>
              <a:t>3. Types de communication</a:t>
            </a: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Simplex</a:t>
            </a:r>
            <a:r>
              <a:rPr lang="fr-FR" dirty="0">
                <a:latin typeface="Verdana" panose="020B0604030504040204" pitchFamily="34" charset="0"/>
                <a:ea typeface="Verdana" panose="020B0604030504040204" pitchFamily="34" charset="0"/>
              </a:rPr>
              <a:t> : transmission unidirectionnelle (ex : télévision)</a:t>
            </a: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Half-duplex</a:t>
            </a:r>
            <a:r>
              <a:rPr lang="fr-FR" dirty="0">
                <a:latin typeface="Verdana" panose="020B0604030504040204" pitchFamily="34" charset="0"/>
                <a:ea typeface="Verdana" panose="020B0604030504040204" pitchFamily="34" charset="0"/>
              </a:rPr>
              <a:t> : alternance émission/réception (ex : talkie-walkie)</a:t>
            </a: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Full-duplex</a:t>
            </a:r>
            <a:r>
              <a:rPr lang="fr-FR" dirty="0">
                <a:latin typeface="Verdana" panose="020B0604030504040204" pitchFamily="34" charset="0"/>
                <a:ea typeface="Verdana" panose="020B0604030504040204" pitchFamily="34" charset="0"/>
              </a:rPr>
              <a:t> : émission et réception simultanées (ex : téléphone mobile)</a:t>
            </a:r>
          </a:p>
          <a:p>
            <a:pPr marL="0" indent="0">
              <a:buNone/>
            </a:pPr>
            <a:endParaRPr lang="fr-FR" dirty="0">
              <a:latin typeface="Verdana" panose="020B0604030504040204" pitchFamily="34" charset="0"/>
              <a:ea typeface="Verdana" panose="020B0604030504040204" pitchFamily="34" charset="0"/>
            </a:endParaRPr>
          </a:p>
        </p:txBody>
      </p:sp>
      <p:pic>
        <p:nvPicPr>
          <p:cNvPr id="7170" name="Picture 2" descr="Transmission Modes – Simplex, Half Duplex, Full Duplex | Computer Networks">
            <a:extLst>
              <a:ext uri="{FF2B5EF4-FFF2-40B4-BE49-F238E27FC236}">
                <a16:creationId xmlns:a16="http://schemas.microsoft.com/office/drawing/2014/main" id="{EE73DECA-3D61-4613-9669-B2FD526AC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51" r="2132" b="70615"/>
          <a:stretch/>
        </p:blipFill>
        <p:spPr bwMode="auto">
          <a:xfrm>
            <a:off x="5780446" y="1850820"/>
            <a:ext cx="6240104" cy="4066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ransmission Modes – Simplex, Half Duplex, Full Duplex | Computer Networks">
            <a:extLst>
              <a:ext uri="{FF2B5EF4-FFF2-40B4-BE49-F238E27FC236}">
                <a16:creationId xmlns:a16="http://schemas.microsoft.com/office/drawing/2014/main" id="{7BE57339-4F89-43BE-9692-F6B06FB9C6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58" t="28854" r="2132"/>
          <a:stretch/>
        </p:blipFill>
        <p:spPr bwMode="auto">
          <a:xfrm>
            <a:off x="6972300" y="2333624"/>
            <a:ext cx="4495800" cy="25524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7E647B0-4FB2-4A2D-BAF9-82BC501B96A6}"/>
              </a:ext>
            </a:extLst>
          </p:cNvPr>
          <p:cNvPicPr>
            <a:picLocks noChangeAspect="1"/>
          </p:cNvPicPr>
          <p:nvPr/>
        </p:nvPicPr>
        <p:blipFill>
          <a:blip r:embed="rId3"/>
          <a:stretch>
            <a:fillRect/>
          </a:stretch>
        </p:blipFill>
        <p:spPr>
          <a:xfrm>
            <a:off x="0" y="-9524"/>
            <a:ext cx="1069102" cy="800100"/>
          </a:xfrm>
          <a:prstGeom prst="rect">
            <a:avLst/>
          </a:prstGeom>
        </p:spPr>
      </p:pic>
      <p:pic>
        <p:nvPicPr>
          <p:cNvPr id="8" name="Picture 4">
            <a:extLst>
              <a:ext uri="{FF2B5EF4-FFF2-40B4-BE49-F238E27FC236}">
                <a16:creationId xmlns:a16="http://schemas.microsoft.com/office/drawing/2014/main" id="{358E8FBC-A136-45C4-B12C-ABC141ED730F}"/>
              </a:ext>
            </a:extLst>
          </p:cNvPr>
          <p:cNvPicPr>
            <a:picLocks noChangeAspect="1"/>
          </p:cNvPicPr>
          <p:nvPr/>
        </p:nvPicPr>
        <p:blipFill>
          <a:blip r:embed="rId3"/>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B25FC782-7AB8-4E73-B142-70DB977CC9A2}"/>
              </a:ext>
            </a:extLst>
          </p:cNvPr>
          <p:cNvSpPr>
            <a:spLocks noGrp="1"/>
          </p:cNvSpPr>
          <p:nvPr>
            <p:ph type="sldNum" sz="quarter" idx="12"/>
          </p:nvPr>
        </p:nvSpPr>
        <p:spPr/>
        <p:txBody>
          <a:bodyPr/>
          <a:lstStyle/>
          <a:p>
            <a:fld id="{817F7197-B699-4758-B258-186E57F57597}" type="slidenum">
              <a:rPr lang="fr-FR" smtClean="0"/>
              <a:t>7</a:t>
            </a:fld>
            <a:endParaRPr lang="fr-FR"/>
          </a:p>
        </p:txBody>
      </p:sp>
    </p:spTree>
    <p:extLst>
      <p:ext uri="{BB962C8B-B14F-4D97-AF65-F5344CB8AC3E}">
        <p14:creationId xmlns:p14="http://schemas.microsoft.com/office/powerpoint/2010/main" val="266789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690A-2B4B-47BB-AEA2-1376D6268776}"/>
              </a:ext>
            </a:extLst>
          </p:cNvPr>
          <p:cNvSpPr>
            <a:spLocks noGrp="1"/>
          </p:cNvSpPr>
          <p:nvPr>
            <p:ph type="title"/>
          </p:nvPr>
        </p:nvSpPr>
        <p:spPr>
          <a:xfrm>
            <a:off x="838200" y="346075"/>
            <a:ext cx="10515600" cy="1325563"/>
          </a:xfrm>
        </p:spPr>
        <p:txBody>
          <a:bodyPr/>
          <a:lstStyle/>
          <a:p>
            <a:pPr algn="ctr"/>
            <a:r>
              <a:rPr lang="fr-FR" b="1" dirty="0">
                <a:latin typeface="Verdana" panose="020B0604030504040204" pitchFamily="34" charset="0"/>
                <a:ea typeface="Verdana" panose="020B0604030504040204" pitchFamily="34" charset="0"/>
              </a:rPr>
              <a:t>I- NOTION DE COMMUNICATION</a:t>
            </a:r>
          </a:p>
        </p:txBody>
      </p:sp>
      <p:sp>
        <p:nvSpPr>
          <p:cNvPr id="3" name="Content Placeholder 2">
            <a:extLst>
              <a:ext uri="{FF2B5EF4-FFF2-40B4-BE49-F238E27FC236}">
                <a16:creationId xmlns:a16="http://schemas.microsoft.com/office/drawing/2014/main" id="{42D1ED67-6849-4073-BC3D-C29FED7E43B8}"/>
              </a:ext>
            </a:extLst>
          </p:cNvPr>
          <p:cNvSpPr>
            <a:spLocks noGrp="1"/>
          </p:cNvSpPr>
          <p:nvPr>
            <p:ph idx="1"/>
          </p:nvPr>
        </p:nvSpPr>
        <p:spPr/>
        <p:txBody>
          <a:bodyPr/>
          <a:lstStyle/>
          <a:p>
            <a:pPr marL="0" indent="0">
              <a:buNone/>
            </a:pPr>
            <a:r>
              <a:rPr lang="fr-FR" b="1" dirty="0">
                <a:latin typeface="Verdana" panose="020B0604030504040204" pitchFamily="34" charset="0"/>
                <a:ea typeface="Verdana" panose="020B0604030504040204" pitchFamily="34" charset="0"/>
              </a:rPr>
              <a:t>4. Formes de communication selon le support :</a:t>
            </a: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Filaire</a:t>
            </a:r>
            <a:r>
              <a:rPr lang="fr-FR" dirty="0">
                <a:latin typeface="Verdana" panose="020B0604030504040204" pitchFamily="34" charset="0"/>
                <a:ea typeface="Verdana" panose="020B0604030504040204" pitchFamily="34" charset="0"/>
              </a:rPr>
              <a:t> : courant électrique ou fibre optique (téléphone fixe, Internet ADSL)</a:t>
            </a:r>
          </a:p>
          <a:p>
            <a:pPr>
              <a:buFont typeface="Arial" panose="020B0604020202020204" pitchFamily="34" charset="0"/>
              <a:buChar char="•"/>
            </a:pPr>
            <a:r>
              <a:rPr lang="fr-FR" b="1" dirty="0">
                <a:latin typeface="Verdana" panose="020B0604030504040204" pitchFamily="34" charset="0"/>
                <a:ea typeface="Verdana" panose="020B0604030504040204" pitchFamily="34" charset="0"/>
              </a:rPr>
              <a:t>Sans fil (</a:t>
            </a:r>
            <a:r>
              <a:rPr lang="fr-FR" b="1" dirty="0" err="1">
                <a:latin typeface="Verdana" panose="020B0604030504040204" pitchFamily="34" charset="0"/>
                <a:ea typeface="Verdana" panose="020B0604030504040204" pitchFamily="34" charset="0"/>
              </a:rPr>
              <a:t>wireless</a:t>
            </a:r>
            <a:r>
              <a:rPr lang="fr-FR" b="1" dirty="0">
                <a:latin typeface="Verdana" panose="020B0604030504040204" pitchFamily="34" charset="0"/>
                <a:ea typeface="Verdana" panose="020B0604030504040204" pitchFamily="34" charset="0"/>
              </a:rPr>
              <a:t>)</a:t>
            </a:r>
            <a:r>
              <a:rPr lang="fr-FR" dirty="0">
                <a:latin typeface="Verdana" panose="020B0604030504040204" pitchFamily="34" charset="0"/>
                <a:ea typeface="Verdana" panose="020B0604030504040204" pitchFamily="34" charset="0"/>
              </a:rPr>
              <a:t> : ondes radio, infrarouge, satellite (Wi-Fi, Bluetooth, 4G)</a:t>
            </a:r>
          </a:p>
          <a:p>
            <a:pPr marL="0" indent="0">
              <a:buNone/>
            </a:pPr>
            <a:endParaRPr lang="fr-FR" dirty="0">
              <a:latin typeface="Verdana" panose="020B0604030504040204" pitchFamily="34" charset="0"/>
              <a:ea typeface="Verdana" panose="020B0604030504040204" pitchFamily="34" charset="0"/>
            </a:endParaRPr>
          </a:p>
        </p:txBody>
      </p:sp>
      <p:pic>
        <p:nvPicPr>
          <p:cNvPr id="8194" name="Picture 2" descr="Alternatives à la téléphonie en cas de crise:talkies-walkies,CB,transceivers">
            <a:extLst>
              <a:ext uri="{FF2B5EF4-FFF2-40B4-BE49-F238E27FC236}">
                <a16:creationId xmlns:a16="http://schemas.microsoft.com/office/drawing/2014/main" id="{CBCF0F38-1EDA-417D-9985-7CBFE5983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149"/>
          <a:stretch/>
        </p:blipFill>
        <p:spPr bwMode="auto">
          <a:xfrm>
            <a:off x="5055786" y="4572000"/>
            <a:ext cx="7109628" cy="1784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D07D484-5AF1-43B9-B2E1-5E34E75C87C2}"/>
              </a:ext>
            </a:extLst>
          </p:cNvPr>
          <p:cNvPicPr>
            <a:picLocks noChangeAspect="1"/>
          </p:cNvPicPr>
          <p:nvPr/>
        </p:nvPicPr>
        <p:blipFill>
          <a:blip r:embed="rId4"/>
          <a:stretch>
            <a:fillRect/>
          </a:stretch>
        </p:blipFill>
        <p:spPr>
          <a:xfrm>
            <a:off x="0" y="9526"/>
            <a:ext cx="1069102" cy="800100"/>
          </a:xfrm>
          <a:prstGeom prst="rect">
            <a:avLst/>
          </a:prstGeom>
        </p:spPr>
      </p:pic>
      <p:pic>
        <p:nvPicPr>
          <p:cNvPr id="7" name="Picture 4">
            <a:extLst>
              <a:ext uri="{FF2B5EF4-FFF2-40B4-BE49-F238E27FC236}">
                <a16:creationId xmlns:a16="http://schemas.microsoft.com/office/drawing/2014/main" id="{2C160359-2297-424E-83E0-5F00A6EAEA79}"/>
              </a:ext>
            </a:extLst>
          </p:cNvPr>
          <p:cNvPicPr>
            <a:picLocks noChangeAspect="1"/>
          </p:cNvPicPr>
          <p:nvPr/>
        </p:nvPicPr>
        <p:blipFill>
          <a:blip r:embed="rId4"/>
          <a:stretch>
            <a:fillRect/>
          </a:stretch>
        </p:blipFill>
        <p:spPr>
          <a:xfrm>
            <a:off x="11122898" y="9526"/>
            <a:ext cx="1069102" cy="800100"/>
          </a:xfrm>
          <a:prstGeom prst="rect">
            <a:avLst/>
          </a:prstGeom>
        </p:spPr>
      </p:pic>
      <p:sp>
        <p:nvSpPr>
          <p:cNvPr id="5" name="Slide Number Placeholder 4">
            <a:extLst>
              <a:ext uri="{FF2B5EF4-FFF2-40B4-BE49-F238E27FC236}">
                <a16:creationId xmlns:a16="http://schemas.microsoft.com/office/drawing/2014/main" id="{72226380-D13A-4A3A-9845-2E48C2C0F776}"/>
              </a:ext>
            </a:extLst>
          </p:cNvPr>
          <p:cNvSpPr>
            <a:spLocks noGrp="1"/>
          </p:cNvSpPr>
          <p:nvPr>
            <p:ph type="sldNum" sz="quarter" idx="12"/>
          </p:nvPr>
        </p:nvSpPr>
        <p:spPr/>
        <p:txBody>
          <a:bodyPr/>
          <a:lstStyle/>
          <a:p>
            <a:fld id="{817F7197-B699-4758-B258-186E57F57597}" type="slidenum">
              <a:rPr lang="fr-FR" smtClean="0"/>
              <a:t>8</a:t>
            </a:fld>
            <a:endParaRPr lang="fr-FR"/>
          </a:p>
        </p:txBody>
      </p:sp>
    </p:spTree>
    <p:extLst>
      <p:ext uri="{BB962C8B-B14F-4D97-AF65-F5344CB8AC3E}">
        <p14:creationId xmlns:p14="http://schemas.microsoft.com/office/powerpoint/2010/main" val="333682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690A-2B4B-47BB-AEA2-1376D6268776}"/>
              </a:ext>
            </a:extLst>
          </p:cNvPr>
          <p:cNvSpPr>
            <a:spLocks noGrp="1"/>
          </p:cNvSpPr>
          <p:nvPr>
            <p:ph type="title"/>
          </p:nvPr>
        </p:nvSpPr>
        <p:spPr>
          <a:xfrm>
            <a:off x="838200" y="346075"/>
            <a:ext cx="10515600" cy="1325563"/>
          </a:xfrm>
        </p:spPr>
        <p:txBody>
          <a:bodyPr/>
          <a:lstStyle/>
          <a:p>
            <a:pPr marL="0" indent="0" algn="ctr">
              <a:buNone/>
            </a:pPr>
            <a:r>
              <a:rPr lang="fr-FR" b="1" dirty="0">
                <a:latin typeface="Verdana" panose="020B0604030504040204" pitchFamily="34" charset="0"/>
                <a:ea typeface="Verdana" panose="020B0604030504040204" pitchFamily="34" charset="0"/>
              </a:rPr>
              <a:t>II- HISTORIQUE DES COMMUNICATIONS MOBILES</a:t>
            </a:r>
          </a:p>
        </p:txBody>
      </p:sp>
      <p:graphicFrame>
        <p:nvGraphicFramePr>
          <p:cNvPr id="6" name="Table 6">
            <a:extLst>
              <a:ext uri="{FF2B5EF4-FFF2-40B4-BE49-F238E27FC236}">
                <a16:creationId xmlns:a16="http://schemas.microsoft.com/office/drawing/2014/main" id="{54A73BF6-8ED1-458C-9C99-8A47136EDCA6}"/>
              </a:ext>
            </a:extLst>
          </p:cNvPr>
          <p:cNvGraphicFramePr>
            <a:graphicFrameLocks noGrp="1"/>
          </p:cNvGraphicFramePr>
          <p:nvPr>
            <p:ph idx="1"/>
            <p:extLst>
              <p:ext uri="{D42A27DB-BD31-4B8C-83A1-F6EECF244321}">
                <p14:modId xmlns:p14="http://schemas.microsoft.com/office/powerpoint/2010/main" val="2713477658"/>
              </p:ext>
            </p:extLst>
          </p:nvPr>
        </p:nvGraphicFramePr>
        <p:xfrm>
          <a:off x="243840" y="1825625"/>
          <a:ext cx="11805920" cy="4856480"/>
        </p:xfrm>
        <a:graphic>
          <a:graphicData uri="http://schemas.openxmlformats.org/drawingml/2006/table">
            <a:tbl>
              <a:tblPr firstRow="1" bandRow="1">
                <a:tableStyleId>{5C22544A-7EE6-4342-B048-85BDC9FD1C3A}</a:tableStyleId>
              </a:tblPr>
              <a:tblGrid>
                <a:gridCol w="2001874">
                  <a:extLst>
                    <a:ext uri="{9D8B030D-6E8A-4147-A177-3AD203B41FA5}">
                      <a16:colId xmlns:a16="http://schemas.microsoft.com/office/drawing/2014/main" val="1659649675"/>
                    </a:ext>
                  </a:extLst>
                </a:gridCol>
                <a:gridCol w="5292704">
                  <a:extLst>
                    <a:ext uri="{9D8B030D-6E8A-4147-A177-3AD203B41FA5}">
                      <a16:colId xmlns:a16="http://schemas.microsoft.com/office/drawing/2014/main" val="1272671143"/>
                    </a:ext>
                  </a:extLst>
                </a:gridCol>
                <a:gridCol w="4511342">
                  <a:extLst>
                    <a:ext uri="{9D8B030D-6E8A-4147-A177-3AD203B41FA5}">
                      <a16:colId xmlns:a16="http://schemas.microsoft.com/office/drawing/2014/main" val="2487353299"/>
                    </a:ext>
                  </a:extLst>
                </a:gridCol>
              </a:tblGrid>
              <a:tr h="370840">
                <a:tc>
                  <a:txBody>
                    <a:bodyPr/>
                    <a:lstStyle/>
                    <a:p>
                      <a:pPr algn="ctr"/>
                      <a:r>
                        <a:rPr lang="fr-FR" dirty="0">
                          <a:solidFill>
                            <a:schemeClr val="tx1"/>
                          </a:solidFill>
                          <a:latin typeface="Verdana" panose="020B0604030504040204" pitchFamily="34" charset="0"/>
                          <a:ea typeface="Verdana" panose="020B0604030504040204" pitchFamily="34" charset="0"/>
                        </a:rPr>
                        <a:t>ANNEES</a:t>
                      </a:r>
                    </a:p>
                  </a:txBody>
                  <a:tcPr/>
                </a:tc>
                <a:tc>
                  <a:txBody>
                    <a:bodyPr/>
                    <a:lstStyle/>
                    <a:p>
                      <a:pPr algn="ctr"/>
                      <a:r>
                        <a:rPr lang="fr-FR" dirty="0">
                          <a:solidFill>
                            <a:schemeClr val="tx1"/>
                          </a:solidFill>
                          <a:latin typeface="Verdana" panose="020B0604030504040204" pitchFamily="34" charset="0"/>
                          <a:ea typeface="Verdana" panose="020B0604030504040204" pitchFamily="34" charset="0"/>
                        </a:rPr>
                        <a:t>METHODES DE COMMUNICATION</a:t>
                      </a:r>
                    </a:p>
                  </a:txBody>
                  <a:tcPr/>
                </a:tc>
                <a:tc>
                  <a:txBody>
                    <a:bodyPr/>
                    <a:lstStyle/>
                    <a:p>
                      <a:pPr algn="ctr"/>
                      <a:r>
                        <a:rPr lang="fr-FR" dirty="0">
                          <a:solidFill>
                            <a:schemeClr val="tx1"/>
                          </a:solidFill>
                          <a:latin typeface="Verdana" panose="020B0604030504040204" pitchFamily="34" charset="0"/>
                          <a:ea typeface="Verdana" panose="020B0604030504040204" pitchFamily="34" charset="0"/>
                        </a:rPr>
                        <a:t>MÉCANISME</a:t>
                      </a:r>
                    </a:p>
                  </a:txBody>
                  <a:tcPr/>
                </a:tc>
                <a:extLst>
                  <a:ext uri="{0D108BD9-81ED-4DB2-BD59-A6C34878D82A}">
                    <a16:rowId xmlns:a16="http://schemas.microsoft.com/office/drawing/2014/main" val="3383096163"/>
                  </a:ext>
                </a:extLst>
              </a:tr>
              <a:tr h="370840">
                <a:tc>
                  <a:txBody>
                    <a:bodyPr/>
                    <a:lstStyle/>
                    <a:p>
                      <a:pPr algn="ctr"/>
                      <a:r>
                        <a:rPr lang="fr-FR" dirty="0">
                          <a:latin typeface="Verdana" panose="020B0604030504040204" pitchFamily="34" charset="0"/>
                          <a:ea typeface="Verdana" panose="020B0604030504040204" pitchFamily="34" charset="0"/>
                        </a:rPr>
                        <a:t>Antiquités (200-118 av. J.C)</a:t>
                      </a:r>
                    </a:p>
                  </a:txBody>
                  <a:tcPr/>
                </a:tc>
                <a:tc>
                  <a:txBody>
                    <a:bodyPr/>
                    <a:lstStyle/>
                    <a:p>
                      <a:r>
                        <a:rPr lang="fr-FR" dirty="0">
                          <a:latin typeface="Verdana" panose="020B0604030504040204" pitchFamily="34" charset="0"/>
                          <a:ea typeface="Verdana" panose="020B0604030504040204" pitchFamily="34" charset="0"/>
                        </a:rPr>
                        <a:t>Systèmes optiques et sonores</a:t>
                      </a:r>
                    </a:p>
                  </a:txBody>
                  <a:tcPr/>
                </a:tc>
                <a:tc>
                  <a:txBody>
                    <a:bodyPr/>
                    <a:lstStyle/>
                    <a:p>
                      <a:r>
                        <a:rPr lang="fr-FR" dirty="0"/>
                        <a:t>Les signaux de fumée et de feu,</a:t>
                      </a:r>
                    </a:p>
                    <a:p>
                      <a:r>
                        <a:rPr lang="fr-FR" dirty="0"/>
                        <a:t>Les tambours, cornes et cris, </a:t>
                      </a:r>
                    </a:p>
                    <a:p>
                      <a:r>
                        <a:rPr lang="fr-FR" dirty="0"/>
                        <a:t>Les messagers et pigeons voyageurs</a:t>
                      </a:r>
                      <a:endParaRPr lang="fr-FR"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711440908"/>
                  </a:ext>
                </a:extLst>
              </a:tr>
              <a:tr h="370840">
                <a:tc>
                  <a:txBody>
                    <a:bodyPr/>
                    <a:lstStyle/>
                    <a:p>
                      <a:pPr algn="ctr"/>
                      <a:r>
                        <a:rPr lang="fr-FR" dirty="0">
                          <a:latin typeface="Verdana" panose="020B0604030504040204" pitchFamily="34" charset="0"/>
                          <a:ea typeface="Verdana" panose="020B0604030504040204" pitchFamily="34" charset="0"/>
                        </a:rPr>
                        <a:t>1794 </a:t>
                      </a:r>
                    </a:p>
                  </a:txBody>
                  <a:tcPr/>
                </a:tc>
                <a:tc>
                  <a:txBody>
                    <a:bodyPr/>
                    <a:lstStyle/>
                    <a:p>
                      <a:r>
                        <a:rPr lang="fr-FR" dirty="0">
                          <a:latin typeface="Verdana" panose="020B0604030504040204" pitchFamily="34" charset="0"/>
                          <a:ea typeface="Verdana" panose="020B0604030504040204" pitchFamily="34" charset="0"/>
                        </a:rPr>
                        <a:t>Télégraphe optique</a:t>
                      </a:r>
                    </a:p>
                  </a:txBody>
                  <a:tcPr/>
                </a:tc>
                <a:tc>
                  <a:txBody>
                    <a:bodyPr/>
                    <a:lstStyle/>
                    <a:p>
                      <a:r>
                        <a:rPr lang="fr-FR" sz="1800" b="1" i="0" kern="1200" dirty="0">
                          <a:solidFill>
                            <a:schemeClr val="dk1"/>
                          </a:solidFill>
                          <a:effectLst/>
                          <a:latin typeface="+mn-lt"/>
                          <a:ea typeface="+mn-ea"/>
                          <a:cs typeface="+mn-cs"/>
                        </a:rPr>
                        <a:t>Claude Chappe </a:t>
                      </a:r>
                      <a:r>
                        <a:rPr lang="fr-FR" sz="1800" b="0" i="0" kern="1200" dirty="0">
                          <a:solidFill>
                            <a:schemeClr val="dk1"/>
                          </a:solidFill>
                          <a:effectLst/>
                          <a:latin typeface="+mn-lt"/>
                          <a:ea typeface="+mn-ea"/>
                          <a:cs typeface="+mn-cs"/>
                        </a:rPr>
                        <a:t>invente un système de trans, via des  signaux visuels par des bras articulés</a:t>
                      </a:r>
                      <a:endParaRPr lang="fr-FR"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21486119"/>
                  </a:ext>
                </a:extLst>
              </a:tr>
              <a:tr h="370840">
                <a:tc>
                  <a:txBody>
                    <a:bodyPr/>
                    <a:lstStyle/>
                    <a:p>
                      <a:pPr algn="ctr"/>
                      <a:r>
                        <a:rPr lang="fr-FR" dirty="0">
                          <a:latin typeface="Verdana" panose="020B0604030504040204" pitchFamily="34" charset="0"/>
                          <a:ea typeface="Verdana" panose="020B0604030504040204" pitchFamily="34" charset="0"/>
                        </a:rPr>
                        <a:t>1832 </a:t>
                      </a:r>
                    </a:p>
                  </a:txBody>
                  <a:tcPr/>
                </a:tc>
                <a:tc>
                  <a:txBody>
                    <a:bodyPr/>
                    <a:lstStyle/>
                    <a:p>
                      <a:r>
                        <a:rPr lang="fr-FR" dirty="0">
                          <a:latin typeface="Verdana" panose="020B0604030504040204" pitchFamily="34" charset="0"/>
                          <a:ea typeface="Verdana" panose="020B0604030504040204" pitchFamily="34" charset="0"/>
                        </a:rPr>
                        <a:t>Télégraphe électrique</a:t>
                      </a:r>
                    </a:p>
                  </a:txBody>
                  <a:tcPr/>
                </a:tc>
                <a:tc>
                  <a:txBody>
                    <a:bodyPr/>
                    <a:lstStyle/>
                    <a:p>
                      <a:r>
                        <a:rPr lang="fr-FR" sz="1800" b="1" i="0" kern="1200" dirty="0">
                          <a:solidFill>
                            <a:schemeClr val="dk1"/>
                          </a:solidFill>
                          <a:effectLst/>
                          <a:latin typeface="+mn-lt"/>
                          <a:ea typeface="+mn-ea"/>
                          <a:cs typeface="+mn-cs"/>
                        </a:rPr>
                        <a:t>Samuel Morse </a:t>
                      </a:r>
                      <a:r>
                        <a:rPr lang="fr-FR" sz="1800" b="0" i="0" kern="1200" dirty="0">
                          <a:solidFill>
                            <a:schemeClr val="dk1"/>
                          </a:solidFill>
                          <a:effectLst/>
                          <a:latin typeface="+mn-lt"/>
                          <a:ea typeface="+mn-ea"/>
                          <a:cs typeface="+mn-cs"/>
                        </a:rPr>
                        <a:t>invente utilise le code Morse pour transmettre des messages via des fils</a:t>
                      </a:r>
                      <a:endParaRPr lang="fr-FR"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978980832"/>
                  </a:ext>
                </a:extLst>
              </a:tr>
              <a:tr h="370840">
                <a:tc>
                  <a:txBody>
                    <a:bodyPr/>
                    <a:lstStyle/>
                    <a:p>
                      <a:pPr algn="ctr"/>
                      <a:r>
                        <a:rPr lang="fr-FR" dirty="0">
                          <a:latin typeface="Verdana" panose="020B0604030504040204" pitchFamily="34" charset="0"/>
                          <a:ea typeface="Verdana" panose="020B0604030504040204" pitchFamily="34" charset="0"/>
                        </a:rPr>
                        <a:t>1851</a:t>
                      </a:r>
                    </a:p>
                  </a:txBody>
                  <a:tcPr/>
                </a:tc>
                <a:tc>
                  <a:txBody>
                    <a:bodyPr/>
                    <a:lstStyle/>
                    <a:p>
                      <a:r>
                        <a:rPr lang="fr-FR" dirty="0">
                          <a:latin typeface="Verdana" panose="020B0604030504040204" pitchFamily="34" charset="0"/>
                          <a:ea typeface="Verdana" panose="020B0604030504040204" pitchFamily="34" charset="0"/>
                        </a:rPr>
                        <a:t>Pose du 1</a:t>
                      </a:r>
                      <a:r>
                        <a:rPr lang="fr-FR" baseline="30000" dirty="0">
                          <a:latin typeface="Verdana" panose="020B0604030504040204" pitchFamily="34" charset="0"/>
                          <a:ea typeface="Verdana" panose="020B0604030504040204" pitchFamily="34" charset="0"/>
                        </a:rPr>
                        <a:t>er</a:t>
                      </a:r>
                      <a:r>
                        <a:rPr lang="fr-FR" dirty="0">
                          <a:latin typeface="Verdana" panose="020B0604030504040204" pitchFamily="34" charset="0"/>
                          <a:ea typeface="Verdana" panose="020B0604030504040204" pitchFamily="34" charset="0"/>
                        </a:rPr>
                        <a:t> câble télégraphique</a:t>
                      </a:r>
                    </a:p>
                  </a:txBody>
                  <a:tcPr/>
                </a:tc>
                <a:tc>
                  <a:txBody>
                    <a:bodyPr/>
                    <a:lstStyle/>
                    <a:p>
                      <a:r>
                        <a:rPr lang="fr-FR" sz="1800" b="0" i="0" kern="1200" dirty="0">
                          <a:solidFill>
                            <a:schemeClr val="dk1"/>
                          </a:solidFill>
                          <a:effectLst/>
                          <a:latin typeface="+mn-lt"/>
                          <a:ea typeface="+mn-ea"/>
                          <a:cs typeface="+mn-cs"/>
                        </a:rPr>
                        <a:t>Pose entre la Grande-Bretagne et la France</a:t>
                      </a:r>
                      <a:endParaRPr lang="fr-FR"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649303227"/>
                  </a:ext>
                </a:extLst>
              </a:tr>
              <a:tr h="370840">
                <a:tc>
                  <a:txBody>
                    <a:bodyPr/>
                    <a:lstStyle/>
                    <a:p>
                      <a:pPr algn="ctr"/>
                      <a:r>
                        <a:rPr lang="fr-FR" dirty="0">
                          <a:latin typeface="Verdana" panose="020B0604030504040204" pitchFamily="34" charset="0"/>
                          <a:ea typeface="Verdana" panose="020B0604030504040204" pitchFamily="34" charset="0"/>
                        </a:rPr>
                        <a:t>1876 </a:t>
                      </a:r>
                    </a:p>
                  </a:txBody>
                  <a:tcPr/>
                </a:tc>
                <a:tc>
                  <a:txBody>
                    <a:bodyPr/>
                    <a:lstStyle/>
                    <a:p>
                      <a:r>
                        <a:rPr lang="fr-FR" dirty="0">
                          <a:latin typeface="Verdana" panose="020B0604030504040204" pitchFamily="34" charset="0"/>
                          <a:ea typeface="Verdana" panose="020B0604030504040204" pitchFamily="34" charset="0"/>
                        </a:rPr>
                        <a:t>Brevet du téléphone</a:t>
                      </a:r>
                    </a:p>
                  </a:txBody>
                  <a:tcPr/>
                </a:tc>
                <a:tc>
                  <a:txBody>
                    <a:bodyPr/>
                    <a:lstStyle/>
                    <a:p>
                      <a:r>
                        <a:rPr lang="fr-FR" sz="1800" b="1" i="0" kern="1200" dirty="0">
                          <a:solidFill>
                            <a:schemeClr val="dk1"/>
                          </a:solidFill>
                          <a:effectLst/>
                          <a:latin typeface="+mn-lt"/>
                          <a:ea typeface="+mn-ea"/>
                          <a:cs typeface="+mn-cs"/>
                        </a:rPr>
                        <a:t>Alexander Graham Bell</a:t>
                      </a:r>
                      <a:r>
                        <a:rPr lang="fr-FR" sz="1800" b="0" i="0" kern="1200" dirty="0">
                          <a:solidFill>
                            <a:schemeClr val="dk1"/>
                          </a:solidFill>
                          <a:effectLst/>
                          <a:latin typeface="+mn-lt"/>
                          <a:ea typeface="+mn-ea"/>
                          <a:cs typeface="+mn-cs"/>
                        </a:rPr>
                        <a:t> dépose le brevet du téléphone pour la trans. de la voix par fil.</a:t>
                      </a:r>
                      <a:endParaRPr lang="fr-FR"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85897521"/>
                  </a:ext>
                </a:extLst>
              </a:tr>
              <a:tr h="370840">
                <a:tc>
                  <a:txBody>
                    <a:bodyPr/>
                    <a:lstStyle/>
                    <a:p>
                      <a:pPr algn="ctr"/>
                      <a:r>
                        <a:rPr lang="fr-FR" dirty="0">
                          <a:latin typeface="Verdana" panose="020B0604030504040204" pitchFamily="34" charset="0"/>
                          <a:ea typeface="Verdana" panose="020B0604030504040204" pitchFamily="34" charset="0"/>
                        </a:rPr>
                        <a:t>1887</a:t>
                      </a:r>
                    </a:p>
                  </a:txBody>
                  <a:tcPr/>
                </a:tc>
                <a:tc>
                  <a:txBody>
                    <a:bodyPr/>
                    <a:lstStyle/>
                    <a:p>
                      <a:r>
                        <a:rPr lang="fr-FR" dirty="0">
                          <a:latin typeface="Verdana" panose="020B0604030504040204" pitchFamily="34" charset="0"/>
                          <a:ea typeface="Verdana" panose="020B0604030504040204" pitchFamily="34" charset="0"/>
                        </a:rPr>
                        <a:t>Découverte des </a:t>
                      </a:r>
                      <a:r>
                        <a:rPr lang="fr-FR" sz="1800" b="0" i="0" kern="1200" dirty="0">
                          <a:solidFill>
                            <a:schemeClr val="dk1"/>
                          </a:solidFill>
                          <a:effectLst/>
                          <a:latin typeface="+mn-lt"/>
                          <a:ea typeface="+mn-ea"/>
                          <a:cs typeface="+mn-cs"/>
                        </a:rPr>
                        <a:t>ondes électromagnétiques</a:t>
                      </a:r>
                      <a:endParaRPr lang="fr-FR" dirty="0">
                        <a:latin typeface="Verdana" panose="020B0604030504040204" pitchFamily="34" charset="0"/>
                        <a:ea typeface="Verdana" panose="020B0604030504040204" pitchFamily="34" charset="0"/>
                      </a:endParaRPr>
                    </a:p>
                  </a:txBody>
                  <a:tcPr/>
                </a:tc>
                <a:tc>
                  <a:txBody>
                    <a:bodyPr/>
                    <a:lstStyle/>
                    <a:p>
                      <a:r>
                        <a:rPr lang="fr-FR" sz="1800" b="1" i="0" kern="1200" dirty="0">
                          <a:solidFill>
                            <a:schemeClr val="dk1"/>
                          </a:solidFill>
                          <a:effectLst/>
                          <a:latin typeface="+mn-lt"/>
                          <a:ea typeface="+mn-ea"/>
                          <a:cs typeface="+mn-cs"/>
                        </a:rPr>
                        <a:t>Heinrich Hertz </a:t>
                      </a:r>
                      <a:r>
                        <a:rPr lang="fr-FR" sz="1800" b="0" i="0" kern="1200" dirty="0">
                          <a:solidFill>
                            <a:schemeClr val="dk1"/>
                          </a:solidFill>
                          <a:effectLst/>
                          <a:latin typeface="+mn-lt"/>
                          <a:ea typeface="+mn-ea"/>
                          <a:cs typeface="+mn-cs"/>
                        </a:rPr>
                        <a:t>démontre l'</a:t>
                      </a:r>
                      <a:r>
                        <a:rPr lang="fr-FR" sz="1800" b="0" i="0" kern="1200" dirty="0" err="1">
                          <a:solidFill>
                            <a:schemeClr val="dk1"/>
                          </a:solidFill>
                          <a:effectLst/>
                          <a:latin typeface="+mn-lt"/>
                          <a:ea typeface="+mn-ea"/>
                          <a:cs typeface="+mn-cs"/>
                        </a:rPr>
                        <a:t>exist</a:t>
                      </a:r>
                      <a:r>
                        <a:rPr lang="fr-FR" sz="1800" b="0" i="0" kern="1200" dirty="0">
                          <a:solidFill>
                            <a:schemeClr val="dk1"/>
                          </a:solidFill>
                          <a:effectLst/>
                          <a:latin typeface="+mn-lt"/>
                          <a:ea typeface="+mn-ea"/>
                          <a:cs typeface="+mn-cs"/>
                        </a:rPr>
                        <a:t>. des ondes électromagnétiques = avancée des </a:t>
                      </a:r>
                      <a:r>
                        <a:rPr lang="fr-FR" sz="1800" b="0" i="0" kern="1200" dirty="0" err="1">
                          <a:solidFill>
                            <a:schemeClr val="dk1"/>
                          </a:solidFill>
                          <a:effectLst/>
                          <a:latin typeface="+mn-lt"/>
                          <a:ea typeface="+mn-ea"/>
                          <a:cs typeface="+mn-cs"/>
                        </a:rPr>
                        <a:t>Tx</a:t>
                      </a:r>
                      <a:r>
                        <a:rPr lang="fr-FR" sz="1800" b="0" i="0" kern="1200" dirty="0">
                          <a:solidFill>
                            <a:schemeClr val="dk1"/>
                          </a:solidFill>
                          <a:effectLst/>
                          <a:latin typeface="+mn-lt"/>
                          <a:ea typeface="+mn-ea"/>
                          <a:cs typeface="+mn-cs"/>
                        </a:rPr>
                        <a:t> sans fil. </a:t>
                      </a:r>
                      <a:endParaRPr lang="fr-FR"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92789186"/>
                  </a:ext>
                </a:extLst>
              </a:tr>
              <a:tr h="370840">
                <a:tc>
                  <a:txBody>
                    <a:bodyPr/>
                    <a:lstStyle/>
                    <a:p>
                      <a:pPr algn="ctr"/>
                      <a:r>
                        <a:rPr lang="fr-FR" dirty="0">
                          <a:latin typeface="Verdana" panose="020B0604030504040204" pitchFamily="34" charset="0"/>
                          <a:ea typeface="Verdana" panose="020B0604030504040204" pitchFamily="34" charset="0"/>
                        </a:rPr>
                        <a:t>1896 </a:t>
                      </a:r>
                    </a:p>
                  </a:txBody>
                  <a:tcPr/>
                </a:tc>
                <a:tc>
                  <a:txBody>
                    <a:bodyPr/>
                    <a:lstStyle/>
                    <a:p>
                      <a:r>
                        <a:rPr lang="fr-FR" dirty="0">
                          <a:latin typeface="Verdana" panose="020B0604030504040204" pitchFamily="34" charset="0"/>
                          <a:ea typeface="Verdana" panose="020B0604030504040204" pitchFamily="34" charset="0"/>
                        </a:rPr>
                        <a:t>Première liaison de Télégraphie Sans Fil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kern="1200" dirty="0">
                          <a:solidFill>
                            <a:schemeClr val="dk1"/>
                          </a:solidFill>
                          <a:effectLst/>
                          <a:latin typeface="+mn-lt"/>
                          <a:ea typeface="+mn-ea"/>
                          <a:cs typeface="+mn-cs"/>
                        </a:rPr>
                        <a:t>Guglielmo Marconi </a:t>
                      </a:r>
                      <a:r>
                        <a:rPr lang="fr-FR" sz="1800" b="0" i="0" kern="1200" dirty="0">
                          <a:solidFill>
                            <a:schemeClr val="dk1"/>
                          </a:solidFill>
                          <a:effectLst/>
                          <a:latin typeface="+mn-lt"/>
                          <a:ea typeface="+mn-ea"/>
                          <a:cs typeface="+mn-cs"/>
                        </a:rPr>
                        <a:t>réalise la première liaison sans fil (TSF). (App. Mil. TIT 912)</a:t>
                      </a:r>
                    </a:p>
                  </a:txBody>
                  <a:tcPr/>
                </a:tc>
                <a:extLst>
                  <a:ext uri="{0D108BD9-81ED-4DB2-BD59-A6C34878D82A}">
                    <a16:rowId xmlns:a16="http://schemas.microsoft.com/office/drawing/2014/main" val="156978506"/>
                  </a:ext>
                </a:extLst>
              </a:tr>
            </a:tbl>
          </a:graphicData>
        </a:graphic>
      </p:graphicFrame>
      <p:pic>
        <p:nvPicPr>
          <p:cNvPr id="5" name="Picture 4">
            <a:extLst>
              <a:ext uri="{FF2B5EF4-FFF2-40B4-BE49-F238E27FC236}">
                <a16:creationId xmlns:a16="http://schemas.microsoft.com/office/drawing/2014/main" id="{61DF5162-1A0F-4278-8D94-2E1963BBE1C6}"/>
              </a:ext>
            </a:extLst>
          </p:cNvPr>
          <p:cNvPicPr>
            <a:picLocks noChangeAspect="1"/>
          </p:cNvPicPr>
          <p:nvPr/>
        </p:nvPicPr>
        <p:blipFill>
          <a:blip r:embed="rId3"/>
          <a:stretch>
            <a:fillRect/>
          </a:stretch>
        </p:blipFill>
        <p:spPr>
          <a:xfrm>
            <a:off x="0" y="9526"/>
            <a:ext cx="1069102" cy="800100"/>
          </a:xfrm>
          <a:prstGeom prst="rect">
            <a:avLst/>
          </a:prstGeom>
        </p:spPr>
      </p:pic>
      <p:pic>
        <p:nvPicPr>
          <p:cNvPr id="7" name="Picture 4">
            <a:extLst>
              <a:ext uri="{FF2B5EF4-FFF2-40B4-BE49-F238E27FC236}">
                <a16:creationId xmlns:a16="http://schemas.microsoft.com/office/drawing/2014/main" id="{F8166C34-4C3C-4799-896E-3A58723C9E7E}"/>
              </a:ext>
            </a:extLst>
          </p:cNvPr>
          <p:cNvPicPr>
            <a:picLocks noChangeAspect="1"/>
          </p:cNvPicPr>
          <p:nvPr/>
        </p:nvPicPr>
        <p:blipFill>
          <a:blip r:embed="rId3"/>
          <a:stretch>
            <a:fillRect/>
          </a:stretch>
        </p:blipFill>
        <p:spPr>
          <a:xfrm>
            <a:off x="11122898" y="9526"/>
            <a:ext cx="1069102" cy="800100"/>
          </a:xfrm>
          <a:prstGeom prst="rect">
            <a:avLst/>
          </a:prstGeom>
        </p:spPr>
      </p:pic>
      <p:sp>
        <p:nvSpPr>
          <p:cNvPr id="3" name="Slide Number Placeholder 2">
            <a:extLst>
              <a:ext uri="{FF2B5EF4-FFF2-40B4-BE49-F238E27FC236}">
                <a16:creationId xmlns:a16="http://schemas.microsoft.com/office/drawing/2014/main" id="{4A218CAD-59A4-4DED-B6AD-300F98E11B6E}"/>
              </a:ext>
            </a:extLst>
          </p:cNvPr>
          <p:cNvSpPr>
            <a:spLocks noGrp="1"/>
          </p:cNvSpPr>
          <p:nvPr>
            <p:ph type="sldNum" sz="quarter" idx="12"/>
          </p:nvPr>
        </p:nvSpPr>
        <p:spPr/>
        <p:txBody>
          <a:bodyPr/>
          <a:lstStyle/>
          <a:p>
            <a:fld id="{817F7197-B699-4758-B258-186E57F57597}" type="slidenum">
              <a:rPr lang="fr-FR" smtClean="0"/>
              <a:t>9</a:t>
            </a:fld>
            <a:endParaRPr lang="fr-FR"/>
          </a:p>
        </p:txBody>
      </p:sp>
    </p:spTree>
    <p:extLst>
      <p:ext uri="{BB962C8B-B14F-4D97-AF65-F5344CB8AC3E}">
        <p14:creationId xmlns:p14="http://schemas.microsoft.com/office/powerpoint/2010/main" val="2541693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2347</TotalTime>
  <Words>2817</Words>
  <Application>Microsoft Office PowerPoint</Application>
  <PresentationFormat>Widescreen</PresentationFormat>
  <Paragraphs>398</Paragraphs>
  <Slides>49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Bahnschrift SemiBold</vt:lpstr>
      <vt:lpstr>Calibri</vt:lpstr>
      <vt:lpstr>Calibri Light</vt:lpstr>
      <vt:lpstr>Courier New</vt:lpstr>
      <vt:lpstr>Google Sans</vt:lpstr>
      <vt:lpstr>Verdana</vt:lpstr>
      <vt:lpstr>Wingdings</vt:lpstr>
      <vt:lpstr>Office Theme</vt:lpstr>
      <vt:lpstr>MERCREDI CYBER</vt:lpstr>
      <vt:lpstr>IDEE MAITRESSE</vt:lpstr>
      <vt:lpstr>PLAN</vt:lpstr>
      <vt:lpstr>I- NOTION DE COMMUNICATION</vt:lpstr>
      <vt:lpstr>I- NOTION DE COMMUNICATION</vt:lpstr>
      <vt:lpstr>I- NOTION DE COMMUNICATION</vt:lpstr>
      <vt:lpstr>I- NOTION DE COMMUNICATION</vt:lpstr>
      <vt:lpstr>I- NOTION DE COMMUNICATION</vt:lpstr>
      <vt:lpstr>II- HISTORIQUE DES COMMUNICATIONS MOBILES</vt:lpstr>
      <vt:lpstr>II- HISTORIQUE DES COMMUNICATIONS MOBILES</vt:lpstr>
      <vt:lpstr>II- HISTORIQUE DES COMMUNICATIONS MOBILES</vt:lpstr>
      <vt:lpstr>III- RESEAU TRADITIONNEL DE COMMUNICATION</vt:lpstr>
      <vt:lpstr>III- RESEAU TRADITIONNEL DE COMMUNICATION</vt:lpstr>
      <vt:lpstr>III- RESEAU TRADITIONNEL DE COMMUNICATION</vt:lpstr>
      <vt:lpstr>IV. LES RÉSEAUX MOBILES</vt:lpstr>
      <vt:lpstr>IV. LES RÉSEAUX MOBILES</vt:lpstr>
      <vt:lpstr>IV. LES RÉSEAUX MOBILES</vt:lpstr>
      <vt:lpstr>IV. LES RÉSEAUX MOBILES</vt:lpstr>
      <vt:lpstr>IV. LES RÉSEAUX MOBILES</vt:lpstr>
      <vt:lpstr>IV. LES RÉSEAUX MOBILES</vt:lpstr>
      <vt:lpstr>IV. LES RÉSEAUX MOBILES</vt:lpstr>
      <vt:lpstr>IV. LES RÉSEAUX MOBILES</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 ÉVOLUTION DES RÉSEAUX MOBILES </vt:lpstr>
      <vt:lpstr>VI. PERSPECTIVES D’AVENIR DE LA 6G</vt:lpstr>
      <vt:lpstr>VI. PERSPECTIVES D’AVENIR DE LA 6G</vt:lpstr>
      <vt:lpstr>VI. PERSPECTIVES D’AVENIR DE LA 6G</vt:lpstr>
      <vt:lpstr>VI. PERSPECTIVES D’AVENIR DE LA 6G</vt:lpstr>
      <vt:lpstr>VII- ETAT DES RESEAUX MOBILES AU CAMEROUN </vt:lpstr>
      <vt:lpstr>VII- ETAT DES RESEAUX MOBILES AU CAMEROUN </vt:lpstr>
      <vt:lpstr>VII- ETAT DES RESEAUX MOBILES AU CAMEROUN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MERCREDI CYBER</dc:title>
  <dc:creator>Ousmaila Kari</dc:creator>
  <cp:lastModifiedBy>Ousmaila Kari</cp:lastModifiedBy>
  <cp:revision>289</cp:revision>
  <dcterms:created xsi:type="dcterms:W3CDTF">2025-11-09T21:28:04Z</dcterms:created>
  <dcterms:modified xsi:type="dcterms:W3CDTF">2025-11-18T15:48:15Z</dcterms:modified>
</cp:coreProperties>
</file>