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Lst>
  <p:notesMasterIdLst>
    <p:notesMasterId r:id="rId38"/>
  </p:notesMasterIdLst>
  <p:sldIdLst>
    <p:sldId id="256" r:id="rId3"/>
    <p:sldId id="258" r:id="rId4"/>
    <p:sldId id="257" r:id="rId5"/>
    <p:sldId id="259" r:id="rId6"/>
    <p:sldId id="312" r:id="rId7"/>
    <p:sldId id="629" r:id="rId8"/>
    <p:sldId id="630" r:id="rId9"/>
    <p:sldId id="631" r:id="rId10"/>
    <p:sldId id="632" r:id="rId11"/>
    <p:sldId id="599" r:id="rId12"/>
    <p:sldId id="600" r:id="rId13"/>
    <p:sldId id="633" r:id="rId14"/>
    <p:sldId id="634" r:id="rId15"/>
    <p:sldId id="635" r:id="rId16"/>
    <p:sldId id="566" r:id="rId17"/>
    <p:sldId id="511" r:id="rId18"/>
    <p:sldId id="636" r:id="rId19"/>
    <p:sldId id="637" r:id="rId20"/>
    <p:sldId id="570" r:id="rId21"/>
    <p:sldId id="572" r:id="rId22"/>
    <p:sldId id="638" r:id="rId23"/>
    <p:sldId id="606" r:id="rId24"/>
    <p:sldId id="609" r:id="rId25"/>
    <p:sldId id="639" r:id="rId26"/>
    <p:sldId id="640" r:id="rId27"/>
    <p:sldId id="641" r:id="rId28"/>
    <p:sldId id="576" r:id="rId29"/>
    <p:sldId id="642" r:id="rId30"/>
    <p:sldId id="643" r:id="rId31"/>
    <p:sldId id="644" r:id="rId32"/>
    <p:sldId id="645" r:id="rId33"/>
    <p:sldId id="646" r:id="rId34"/>
    <p:sldId id="647" r:id="rId35"/>
    <p:sldId id="478" r:id="rId36"/>
    <p:sldId id="289"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18343C0-5F59-47F6-B540-FCAECF2F735D}">
          <p14:sldIdLst>
            <p14:sldId id="256"/>
            <p14:sldId id="258"/>
            <p14:sldId id="257"/>
            <p14:sldId id="259"/>
            <p14:sldId id="312"/>
            <p14:sldId id="629"/>
            <p14:sldId id="630"/>
            <p14:sldId id="631"/>
            <p14:sldId id="632"/>
            <p14:sldId id="599"/>
            <p14:sldId id="600"/>
            <p14:sldId id="633"/>
            <p14:sldId id="634"/>
            <p14:sldId id="635"/>
            <p14:sldId id="566"/>
            <p14:sldId id="511"/>
            <p14:sldId id="636"/>
            <p14:sldId id="637"/>
            <p14:sldId id="570"/>
            <p14:sldId id="572"/>
            <p14:sldId id="638"/>
            <p14:sldId id="606"/>
            <p14:sldId id="609"/>
            <p14:sldId id="639"/>
            <p14:sldId id="640"/>
            <p14:sldId id="641"/>
            <p14:sldId id="576"/>
            <p14:sldId id="642"/>
            <p14:sldId id="643"/>
            <p14:sldId id="644"/>
            <p14:sldId id="645"/>
            <p14:sldId id="646"/>
            <p14:sldId id="647"/>
            <p14:sldId id="478"/>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E87722"/>
    <a:srgbClr val="333333"/>
    <a:srgbClr val="475569"/>
    <a:srgbClr val="EC8C8C"/>
    <a:srgbClr val="E45E5E"/>
    <a:srgbClr val="FCEFEE"/>
    <a:srgbClr val="FBF0EF"/>
    <a:srgbClr val="0F172A"/>
    <a:srgbClr val="2E7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autoAdjust="0"/>
    <p:restoredTop sz="84183" autoAdjust="0"/>
  </p:normalViewPr>
  <p:slideViewPr>
    <p:cSldViewPr snapToGrid="0">
      <p:cViewPr varScale="1">
        <p:scale>
          <a:sx n="73" d="100"/>
          <a:sy n="73" d="100"/>
        </p:scale>
        <p:origin x="1272" y="72"/>
      </p:cViewPr>
      <p:guideLst/>
    </p:cSldViewPr>
  </p:slideViewPr>
  <p:notesTextViewPr>
    <p:cViewPr>
      <p:scale>
        <a:sx n="1" d="1"/>
        <a:sy n="1" d="1"/>
      </p:scale>
      <p:origin x="0" y="0"/>
    </p:cViewPr>
  </p:notesTextViewPr>
  <p:sorterViewPr>
    <p:cViewPr>
      <p:scale>
        <a:sx n="100" d="100"/>
        <a:sy n="100" d="100"/>
      </p:scale>
      <p:origin x="0" y="-7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F6726-0CFC-4640-8A1C-87B565AC8BD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F72DFA-077C-4403-9C63-A1EE517CC130}">
      <dgm:prSet phldrT="[Texte]"/>
      <dgm:spPr/>
      <dgm:t>
        <a:bodyPr/>
        <a:lstStyle/>
        <a:p>
          <a:pPr>
            <a:buFont typeface="Arial" panose="020B0604020202020204" pitchFamily="34" charset="0"/>
            <a:buChar char="•"/>
          </a:pPr>
          <a:r>
            <a:rPr lang="fr-FR" b="1" dirty="0"/>
            <a:t>Promouvoir une Législation Complète sur la Vie Privée</a:t>
          </a:r>
        </a:p>
        <a:p>
          <a:pPr>
            <a:buFont typeface="Arial" panose="020B0604020202020204" pitchFamily="34" charset="0"/>
            <a:buChar char="•"/>
          </a:pPr>
          <a:r>
            <a:rPr lang="fr-FR" dirty="0"/>
            <a:t> Plaider pour une loi fédérale américaine sur la vie privée sur le modèle du RGPD de l'UE pour remplacer le système fragmenté actuel. </a:t>
          </a:r>
          <a:endParaRPr lang="en-US" dirty="0"/>
        </a:p>
      </dgm:t>
    </dgm:pt>
    <dgm:pt modelId="{6545F03A-6CA8-44C7-B058-2A2F9B571DC7}" type="parTrans" cxnId="{F2D3DBB7-3F9D-412B-AAF7-3E0509B658E8}">
      <dgm:prSet/>
      <dgm:spPr/>
      <dgm:t>
        <a:bodyPr/>
        <a:lstStyle/>
        <a:p>
          <a:endParaRPr lang="en-US"/>
        </a:p>
      </dgm:t>
    </dgm:pt>
    <dgm:pt modelId="{EC94F822-F789-4110-9DDD-EA5371BB30D5}" type="sibTrans" cxnId="{F2D3DBB7-3F9D-412B-AAF7-3E0509B658E8}">
      <dgm:prSet/>
      <dgm:spPr/>
      <dgm:t>
        <a:bodyPr/>
        <a:lstStyle/>
        <a:p>
          <a:endParaRPr lang="en-US"/>
        </a:p>
      </dgm:t>
    </dgm:pt>
    <dgm:pt modelId="{EB87BB06-411E-464C-ABEE-1D45DDE1ED40}">
      <dgm:prSet/>
      <dgm:spPr/>
      <dgm:t>
        <a:bodyPr/>
        <a:lstStyle/>
        <a:p>
          <a:r>
            <a:rPr lang="fr-FR" b="1" dirty="0"/>
            <a:t>Réformer les Autorités de Surveillance du Gouvernement</a:t>
          </a:r>
        </a:p>
        <a:p>
          <a:r>
            <a:rPr lang="fr-FR" dirty="0"/>
            <a:t> Soutenir des réformes pour fermer l'échappatoire de la "recherche par la porte de derrière" de la Section 702 en exigeant un mandat.</a:t>
          </a:r>
        </a:p>
      </dgm:t>
    </dgm:pt>
    <dgm:pt modelId="{89553804-7FD5-4660-BC8D-6C7437E583BB}" type="parTrans" cxnId="{4189515E-BF94-4C5B-83A0-1290971E1C8F}">
      <dgm:prSet/>
      <dgm:spPr/>
      <dgm:t>
        <a:bodyPr/>
        <a:lstStyle/>
        <a:p>
          <a:endParaRPr lang="en-US"/>
        </a:p>
      </dgm:t>
    </dgm:pt>
    <dgm:pt modelId="{F0E0076F-C7A9-449A-99A6-4317FEEFAAD0}" type="sibTrans" cxnId="{4189515E-BF94-4C5B-83A0-1290971E1C8F}">
      <dgm:prSet/>
      <dgm:spPr/>
      <dgm:t>
        <a:bodyPr/>
        <a:lstStyle/>
        <a:p>
          <a:endParaRPr lang="en-US"/>
        </a:p>
      </dgm:t>
    </dgm:pt>
    <dgm:pt modelId="{885B4A07-F9B7-41D9-9367-CB53FD251C03}">
      <dgm:prSet/>
      <dgm:spPr/>
      <dgm:t>
        <a:bodyPr/>
        <a:lstStyle/>
        <a:p>
          <a:r>
            <a:rPr lang="fr-FR" b="1" dirty="0"/>
            <a:t>Exiger la Transparence sur le Marché de la Surveillance</a:t>
          </a:r>
        </a:p>
        <a:p>
          <a:r>
            <a:rPr lang="fr-FR" dirty="0"/>
            <a:t> Pousser à l'interdiction des NDA qui protègent la technologie de surveillance de la surveillance publique et judiciaire.</a:t>
          </a:r>
        </a:p>
      </dgm:t>
    </dgm:pt>
    <dgm:pt modelId="{BA2C74FF-82C3-49A5-93B5-FCABC3A22521}" type="parTrans" cxnId="{1C95225D-0D83-45E8-8D76-491A8699FDE0}">
      <dgm:prSet/>
      <dgm:spPr/>
      <dgm:t>
        <a:bodyPr/>
        <a:lstStyle/>
        <a:p>
          <a:endParaRPr lang="en-US"/>
        </a:p>
      </dgm:t>
    </dgm:pt>
    <dgm:pt modelId="{D83DCC1A-BAF1-444A-AA41-814B496E52DA}" type="sibTrans" cxnId="{1C95225D-0D83-45E8-8D76-491A8699FDE0}">
      <dgm:prSet/>
      <dgm:spPr/>
      <dgm:t>
        <a:bodyPr/>
        <a:lstStyle/>
        <a:p>
          <a:endParaRPr lang="en-US"/>
        </a:p>
      </dgm:t>
    </dgm:pt>
    <dgm:pt modelId="{48A8E713-C6A6-47F8-9697-612FD4BCD68B}">
      <dgm:prSet/>
      <dgm:spPr/>
      <dgm:t>
        <a:bodyPr/>
        <a:lstStyle/>
        <a:p>
          <a:r>
            <a:rPr lang="fr-FR" b="1" dirty="0"/>
            <a:t>Réglementer le Courtage de Données</a:t>
          </a:r>
        </a:p>
        <a:p>
          <a:r>
            <a:rPr lang="fr-FR" dirty="0"/>
            <a:t> Imposer une réglementation stricte ou une interdiction du marché des courtiers en données pour fermer l'échappatoire de l'achat de données sans mandat.</a:t>
          </a:r>
        </a:p>
      </dgm:t>
    </dgm:pt>
    <dgm:pt modelId="{C1A9A787-5D03-4A67-BBEA-E431B8471270}" type="parTrans" cxnId="{7ABE86AC-6995-4483-A610-F1B2D35B808C}">
      <dgm:prSet/>
      <dgm:spPr/>
      <dgm:t>
        <a:bodyPr/>
        <a:lstStyle/>
        <a:p>
          <a:endParaRPr lang="en-US"/>
        </a:p>
      </dgm:t>
    </dgm:pt>
    <dgm:pt modelId="{5AB0D5D3-412C-4E75-B9B3-9E0C982BE91C}" type="sibTrans" cxnId="{7ABE86AC-6995-4483-A610-F1B2D35B808C}">
      <dgm:prSet/>
      <dgm:spPr/>
      <dgm:t>
        <a:bodyPr/>
        <a:lstStyle/>
        <a:p>
          <a:endParaRPr lang="en-US"/>
        </a:p>
      </dgm:t>
    </dgm:pt>
    <dgm:pt modelId="{39AFC4EB-EB0E-42EC-8C04-CBA66D32398A}" type="pres">
      <dgm:prSet presAssocID="{E2AF6726-0CFC-4640-8A1C-87B565AC8BDC}" presName="diagram" presStyleCnt="0">
        <dgm:presLayoutVars>
          <dgm:dir/>
          <dgm:resizeHandles val="exact"/>
        </dgm:presLayoutVars>
      </dgm:prSet>
      <dgm:spPr/>
      <dgm:t>
        <a:bodyPr/>
        <a:lstStyle/>
        <a:p>
          <a:endParaRPr lang="fr-FR"/>
        </a:p>
      </dgm:t>
    </dgm:pt>
    <dgm:pt modelId="{F83F44D1-AAC0-439A-99E3-00821AB5355B}" type="pres">
      <dgm:prSet presAssocID="{32F72DFA-077C-4403-9C63-A1EE517CC130}" presName="node" presStyleLbl="node1" presStyleIdx="0" presStyleCnt="4">
        <dgm:presLayoutVars>
          <dgm:bulletEnabled val="1"/>
        </dgm:presLayoutVars>
      </dgm:prSet>
      <dgm:spPr/>
      <dgm:t>
        <a:bodyPr/>
        <a:lstStyle/>
        <a:p>
          <a:endParaRPr lang="fr-FR"/>
        </a:p>
      </dgm:t>
    </dgm:pt>
    <dgm:pt modelId="{46D90684-276D-491E-9750-398AAF3B7719}" type="pres">
      <dgm:prSet presAssocID="{EC94F822-F789-4110-9DDD-EA5371BB30D5}" presName="sibTrans" presStyleCnt="0"/>
      <dgm:spPr/>
    </dgm:pt>
    <dgm:pt modelId="{BE7DFF75-DA0B-4211-A480-0E393F7D4990}" type="pres">
      <dgm:prSet presAssocID="{EB87BB06-411E-464C-ABEE-1D45DDE1ED40}" presName="node" presStyleLbl="node1" presStyleIdx="1" presStyleCnt="4">
        <dgm:presLayoutVars>
          <dgm:bulletEnabled val="1"/>
        </dgm:presLayoutVars>
      </dgm:prSet>
      <dgm:spPr/>
      <dgm:t>
        <a:bodyPr/>
        <a:lstStyle/>
        <a:p>
          <a:endParaRPr lang="fr-FR"/>
        </a:p>
      </dgm:t>
    </dgm:pt>
    <dgm:pt modelId="{37F8E6F6-5B28-4423-877B-AE0171A49DCA}" type="pres">
      <dgm:prSet presAssocID="{F0E0076F-C7A9-449A-99A6-4317FEEFAAD0}" presName="sibTrans" presStyleCnt="0"/>
      <dgm:spPr/>
    </dgm:pt>
    <dgm:pt modelId="{AB6E18BB-BE5D-4167-8873-77DAB7207246}" type="pres">
      <dgm:prSet presAssocID="{885B4A07-F9B7-41D9-9367-CB53FD251C03}" presName="node" presStyleLbl="node1" presStyleIdx="2" presStyleCnt="4">
        <dgm:presLayoutVars>
          <dgm:bulletEnabled val="1"/>
        </dgm:presLayoutVars>
      </dgm:prSet>
      <dgm:spPr/>
      <dgm:t>
        <a:bodyPr/>
        <a:lstStyle/>
        <a:p>
          <a:endParaRPr lang="fr-FR"/>
        </a:p>
      </dgm:t>
    </dgm:pt>
    <dgm:pt modelId="{97FE20DD-4174-4CD0-AB1C-B80842335217}" type="pres">
      <dgm:prSet presAssocID="{D83DCC1A-BAF1-444A-AA41-814B496E52DA}" presName="sibTrans" presStyleCnt="0"/>
      <dgm:spPr/>
    </dgm:pt>
    <dgm:pt modelId="{ECA91C30-DBDE-4083-9314-579DA8FAC2D2}" type="pres">
      <dgm:prSet presAssocID="{48A8E713-C6A6-47F8-9697-612FD4BCD68B}" presName="node" presStyleLbl="node1" presStyleIdx="3" presStyleCnt="4">
        <dgm:presLayoutVars>
          <dgm:bulletEnabled val="1"/>
        </dgm:presLayoutVars>
      </dgm:prSet>
      <dgm:spPr/>
      <dgm:t>
        <a:bodyPr/>
        <a:lstStyle/>
        <a:p>
          <a:endParaRPr lang="fr-FR"/>
        </a:p>
      </dgm:t>
    </dgm:pt>
  </dgm:ptLst>
  <dgm:cxnLst>
    <dgm:cxn modelId="{4189515E-BF94-4C5B-83A0-1290971E1C8F}" srcId="{E2AF6726-0CFC-4640-8A1C-87B565AC8BDC}" destId="{EB87BB06-411E-464C-ABEE-1D45DDE1ED40}" srcOrd="1" destOrd="0" parTransId="{89553804-7FD5-4660-BC8D-6C7437E583BB}" sibTransId="{F0E0076F-C7A9-449A-99A6-4317FEEFAAD0}"/>
    <dgm:cxn modelId="{EF449A66-F9FB-4458-BE89-591D5D8BA4BF}" type="presOf" srcId="{48A8E713-C6A6-47F8-9697-612FD4BCD68B}" destId="{ECA91C30-DBDE-4083-9314-579DA8FAC2D2}" srcOrd="0" destOrd="0" presId="urn:microsoft.com/office/officeart/2005/8/layout/default"/>
    <dgm:cxn modelId="{1C95225D-0D83-45E8-8D76-491A8699FDE0}" srcId="{E2AF6726-0CFC-4640-8A1C-87B565AC8BDC}" destId="{885B4A07-F9B7-41D9-9367-CB53FD251C03}" srcOrd="2" destOrd="0" parTransId="{BA2C74FF-82C3-49A5-93B5-FCABC3A22521}" sibTransId="{D83DCC1A-BAF1-444A-AA41-814B496E52DA}"/>
    <dgm:cxn modelId="{637638BD-DA9C-4D9B-88A7-00F376F62776}" type="presOf" srcId="{32F72DFA-077C-4403-9C63-A1EE517CC130}" destId="{F83F44D1-AAC0-439A-99E3-00821AB5355B}" srcOrd="0" destOrd="0" presId="urn:microsoft.com/office/officeart/2005/8/layout/default"/>
    <dgm:cxn modelId="{39C939D4-D31C-4EC2-B3AF-16EF060F11AD}" type="presOf" srcId="{E2AF6726-0CFC-4640-8A1C-87B565AC8BDC}" destId="{39AFC4EB-EB0E-42EC-8C04-CBA66D32398A}" srcOrd="0" destOrd="0" presId="urn:microsoft.com/office/officeart/2005/8/layout/default"/>
    <dgm:cxn modelId="{6702846C-D19B-4885-9FB6-64ED459458B3}" type="presOf" srcId="{EB87BB06-411E-464C-ABEE-1D45DDE1ED40}" destId="{BE7DFF75-DA0B-4211-A480-0E393F7D4990}" srcOrd="0" destOrd="0" presId="urn:microsoft.com/office/officeart/2005/8/layout/default"/>
    <dgm:cxn modelId="{F2D3DBB7-3F9D-412B-AAF7-3E0509B658E8}" srcId="{E2AF6726-0CFC-4640-8A1C-87B565AC8BDC}" destId="{32F72DFA-077C-4403-9C63-A1EE517CC130}" srcOrd="0" destOrd="0" parTransId="{6545F03A-6CA8-44C7-B058-2A2F9B571DC7}" sibTransId="{EC94F822-F789-4110-9DDD-EA5371BB30D5}"/>
    <dgm:cxn modelId="{7ABE86AC-6995-4483-A610-F1B2D35B808C}" srcId="{E2AF6726-0CFC-4640-8A1C-87B565AC8BDC}" destId="{48A8E713-C6A6-47F8-9697-612FD4BCD68B}" srcOrd="3" destOrd="0" parTransId="{C1A9A787-5D03-4A67-BBEA-E431B8471270}" sibTransId="{5AB0D5D3-412C-4E75-B9B3-9E0C982BE91C}"/>
    <dgm:cxn modelId="{8B45A328-24AE-43C4-98B3-17523C120DA5}" type="presOf" srcId="{885B4A07-F9B7-41D9-9367-CB53FD251C03}" destId="{AB6E18BB-BE5D-4167-8873-77DAB7207246}" srcOrd="0" destOrd="0" presId="urn:microsoft.com/office/officeart/2005/8/layout/default"/>
    <dgm:cxn modelId="{BF7D4C8C-3084-4DFE-84A8-8D825007F5E2}" type="presParOf" srcId="{39AFC4EB-EB0E-42EC-8C04-CBA66D32398A}" destId="{F83F44D1-AAC0-439A-99E3-00821AB5355B}" srcOrd="0" destOrd="0" presId="urn:microsoft.com/office/officeart/2005/8/layout/default"/>
    <dgm:cxn modelId="{B221DB73-631A-437A-BADA-6CEB1BF32F24}" type="presParOf" srcId="{39AFC4EB-EB0E-42EC-8C04-CBA66D32398A}" destId="{46D90684-276D-491E-9750-398AAF3B7719}" srcOrd="1" destOrd="0" presId="urn:microsoft.com/office/officeart/2005/8/layout/default"/>
    <dgm:cxn modelId="{EFF335D7-08B7-4520-BABF-47A4B024843F}" type="presParOf" srcId="{39AFC4EB-EB0E-42EC-8C04-CBA66D32398A}" destId="{BE7DFF75-DA0B-4211-A480-0E393F7D4990}" srcOrd="2" destOrd="0" presId="urn:microsoft.com/office/officeart/2005/8/layout/default"/>
    <dgm:cxn modelId="{3372DAA2-A260-4656-8961-277CC89AE7DE}" type="presParOf" srcId="{39AFC4EB-EB0E-42EC-8C04-CBA66D32398A}" destId="{37F8E6F6-5B28-4423-877B-AE0171A49DCA}" srcOrd="3" destOrd="0" presId="urn:microsoft.com/office/officeart/2005/8/layout/default"/>
    <dgm:cxn modelId="{E054A8AC-1D4A-4EEE-A44B-65B60DD21DB3}" type="presParOf" srcId="{39AFC4EB-EB0E-42EC-8C04-CBA66D32398A}" destId="{AB6E18BB-BE5D-4167-8873-77DAB7207246}" srcOrd="4" destOrd="0" presId="urn:microsoft.com/office/officeart/2005/8/layout/default"/>
    <dgm:cxn modelId="{BABD0779-7841-4F4C-AD96-9E5639327DB5}" type="presParOf" srcId="{39AFC4EB-EB0E-42EC-8C04-CBA66D32398A}" destId="{97FE20DD-4174-4CD0-AB1C-B80842335217}" srcOrd="5" destOrd="0" presId="urn:microsoft.com/office/officeart/2005/8/layout/default"/>
    <dgm:cxn modelId="{05AB6F86-78F3-4326-97E4-33B4CEF1668C}" type="presParOf" srcId="{39AFC4EB-EB0E-42EC-8C04-CBA66D32398A}" destId="{ECA91C30-DBDE-4083-9314-579DA8FAC2D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3692A3-881F-45F1-9D76-15C27D2BFA4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77E642E-5FFA-4B86-800B-B7646B2009B3}">
      <dgm:prSet phldrT="[Texte]"/>
      <dgm:spPr/>
      <dgm:t>
        <a:bodyPr/>
        <a:lstStyle/>
        <a:p>
          <a:pPr>
            <a:buFont typeface="Arial" panose="020B0604020202020204" pitchFamily="34" charset="0"/>
            <a:buChar char="•"/>
          </a:pPr>
          <a:r>
            <a:rPr lang="fr-FR" b="1" dirty="0"/>
            <a:t>Intégrer la "Protection de la Vie Privée dès la Conception" (</a:t>
          </a:r>
          <a:r>
            <a:rPr lang="fr-FR" b="1" dirty="0" err="1"/>
            <a:t>Privacy</a:t>
          </a:r>
          <a:r>
            <a:rPr lang="fr-FR" b="1" dirty="0"/>
            <a:t> by Design)</a:t>
          </a:r>
        </a:p>
        <a:p>
          <a:pPr>
            <a:buFont typeface="Arial" panose="020B0604020202020204" pitchFamily="34" charset="0"/>
            <a:buChar char="•"/>
          </a:pPr>
          <a:r>
            <a:rPr lang="fr-FR" b="0" dirty="0"/>
            <a:t>Faire de la vie privée une exigence fondamentale dans le cycle de développement, et non une fonctionnalité ajoutée après coup.</a:t>
          </a:r>
          <a:endParaRPr lang="en-US" b="0" dirty="0"/>
        </a:p>
      </dgm:t>
    </dgm:pt>
    <dgm:pt modelId="{A3236E89-9213-42B2-9223-D910D9241F1D}" type="parTrans" cxnId="{6DA35923-D68C-474C-B2E9-8A837B89D83F}">
      <dgm:prSet/>
      <dgm:spPr/>
      <dgm:t>
        <a:bodyPr/>
        <a:lstStyle/>
        <a:p>
          <a:endParaRPr lang="en-US"/>
        </a:p>
      </dgm:t>
    </dgm:pt>
    <dgm:pt modelId="{266DAA34-4B46-4795-AF53-C28D342F196F}" type="sibTrans" cxnId="{6DA35923-D68C-474C-B2E9-8A837B89D83F}">
      <dgm:prSet/>
      <dgm:spPr/>
      <dgm:t>
        <a:bodyPr/>
        <a:lstStyle/>
        <a:p>
          <a:endParaRPr lang="en-US"/>
        </a:p>
      </dgm:t>
    </dgm:pt>
    <dgm:pt modelId="{58F8202F-3293-4782-938F-18B7E6626372}">
      <dgm:prSet/>
      <dgm:spPr/>
      <dgm:t>
        <a:bodyPr/>
        <a:lstStyle/>
        <a:p>
          <a:r>
            <a:rPr lang="fr-FR" b="1" dirty="0"/>
            <a:t>Mettre en Œuvre la Minimisation des Données</a:t>
          </a:r>
        </a:p>
        <a:p>
          <a:r>
            <a:rPr lang="fr-FR" dirty="0"/>
            <a:t>Ne collecter et ne conserver que les données strictement nécessaires à la fourniture d'un service. Rejeter le modèle de la collecte maximale.</a:t>
          </a:r>
        </a:p>
      </dgm:t>
    </dgm:pt>
    <dgm:pt modelId="{E34AF96C-A852-4711-AE7E-E8F4C71636A3}" type="parTrans" cxnId="{086662E8-6B78-45F3-9FDA-B4164AB6FE03}">
      <dgm:prSet/>
      <dgm:spPr/>
      <dgm:t>
        <a:bodyPr/>
        <a:lstStyle/>
        <a:p>
          <a:endParaRPr lang="en-US"/>
        </a:p>
      </dgm:t>
    </dgm:pt>
    <dgm:pt modelId="{F0F3E424-946F-4733-98C8-EBE3E738C898}" type="sibTrans" cxnId="{086662E8-6B78-45F3-9FDA-B4164AB6FE03}">
      <dgm:prSet/>
      <dgm:spPr/>
      <dgm:t>
        <a:bodyPr/>
        <a:lstStyle/>
        <a:p>
          <a:endParaRPr lang="en-US"/>
        </a:p>
      </dgm:t>
    </dgm:pt>
    <dgm:pt modelId="{4944B71F-21E9-441B-95F7-082B9B31982A}">
      <dgm:prSet/>
      <dgm:spPr/>
      <dgm:t>
        <a:bodyPr/>
        <a:lstStyle/>
        <a:p>
          <a:r>
            <a:rPr lang="fr-FR" b="1" dirty="0"/>
            <a:t>Construire et Défendre les Technologies de Protection de la Vie Privée (PET)</a:t>
          </a:r>
        </a:p>
        <a:p>
          <a:r>
            <a:rPr lang="fr-FR" dirty="0"/>
            <a:t>Donner la priorité au chiffrement de bout en bout fort et incassable. Rejeter les mandats gouvernementaux pour des portes dérobées.</a:t>
          </a:r>
        </a:p>
      </dgm:t>
    </dgm:pt>
    <dgm:pt modelId="{D8377BE2-84FC-4A03-A8BF-440FC678BA27}" type="parTrans" cxnId="{A763C68E-24C4-40D6-A514-2EBB7484162B}">
      <dgm:prSet/>
      <dgm:spPr/>
      <dgm:t>
        <a:bodyPr/>
        <a:lstStyle/>
        <a:p>
          <a:endParaRPr lang="en-US"/>
        </a:p>
      </dgm:t>
    </dgm:pt>
    <dgm:pt modelId="{98CB70A6-5B98-4488-8652-0FE33848FDED}" type="sibTrans" cxnId="{A763C68E-24C4-40D6-A514-2EBB7484162B}">
      <dgm:prSet/>
      <dgm:spPr/>
      <dgm:t>
        <a:bodyPr/>
        <a:lstStyle/>
        <a:p>
          <a:endParaRPr lang="en-US"/>
        </a:p>
      </dgm:t>
    </dgm:pt>
    <dgm:pt modelId="{61B7F636-9D43-4B3C-8118-7C35671E6B4E}">
      <dgm:prSet/>
      <dgm:spPr/>
      <dgm:t>
        <a:bodyPr/>
        <a:lstStyle/>
        <a:p>
          <a:r>
            <a:rPr lang="fr-FR" b="1" dirty="0"/>
            <a:t>Éduquer les Utilisateurs</a:t>
          </a:r>
        </a:p>
        <a:p>
          <a:r>
            <a:rPr lang="fr-FR" dirty="0"/>
            <a:t>Être transparent sur les données collectées et leur fournir des outils de contrôle significatifs et faciles à utiliser.</a:t>
          </a:r>
        </a:p>
      </dgm:t>
    </dgm:pt>
    <dgm:pt modelId="{AD9902EA-7540-4352-BE5E-9C6BCA9BB0F5}" type="parTrans" cxnId="{EA134E5E-E4A7-47A3-BEFA-DF482088FEAD}">
      <dgm:prSet/>
      <dgm:spPr/>
      <dgm:t>
        <a:bodyPr/>
        <a:lstStyle/>
        <a:p>
          <a:endParaRPr lang="en-US"/>
        </a:p>
      </dgm:t>
    </dgm:pt>
    <dgm:pt modelId="{9B098912-0FB0-46C3-BA4E-5BE09B5CEB41}" type="sibTrans" cxnId="{EA134E5E-E4A7-47A3-BEFA-DF482088FEAD}">
      <dgm:prSet/>
      <dgm:spPr/>
      <dgm:t>
        <a:bodyPr/>
        <a:lstStyle/>
        <a:p>
          <a:endParaRPr lang="en-US"/>
        </a:p>
      </dgm:t>
    </dgm:pt>
    <dgm:pt modelId="{655FF4E7-7054-4592-B363-D20CC9F6818F}" type="pres">
      <dgm:prSet presAssocID="{313692A3-881F-45F1-9D76-15C27D2BFA40}" presName="diagram" presStyleCnt="0">
        <dgm:presLayoutVars>
          <dgm:dir/>
          <dgm:resizeHandles val="exact"/>
        </dgm:presLayoutVars>
      </dgm:prSet>
      <dgm:spPr/>
      <dgm:t>
        <a:bodyPr/>
        <a:lstStyle/>
        <a:p>
          <a:endParaRPr lang="fr-FR"/>
        </a:p>
      </dgm:t>
    </dgm:pt>
    <dgm:pt modelId="{970185B6-0A93-4459-A732-F2ADAD413F12}" type="pres">
      <dgm:prSet presAssocID="{F77E642E-5FFA-4B86-800B-B7646B2009B3}" presName="node" presStyleLbl="node1" presStyleIdx="0" presStyleCnt="4">
        <dgm:presLayoutVars>
          <dgm:bulletEnabled val="1"/>
        </dgm:presLayoutVars>
      </dgm:prSet>
      <dgm:spPr/>
      <dgm:t>
        <a:bodyPr/>
        <a:lstStyle/>
        <a:p>
          <a:endParaRPr lang="fr-FR"/>
        </a:p>
      </dgm:t>
    </dgm:pt>
    <dgm:pt modelId="{C2B3066D-F8E2-4F6A-BD05-884DDE4F1F7B}" type="pres">
      <dgm:prSet presAssocID="{266DAA34-4B46-4795-AF53-C28D342F196F}" presName="sibTrans" presStyleCnt="0"/>
      <dgm:spPr/>
    </dgm:pt>
    <dgm:pt modelId="{DF657BC9-D11D-4089-8197-1EFF24395B86}" type="pres">
      <dgm:prSet presAssocID="{58F8202F-3293-4782-938F-18B7E6626372}" presName="node" presStyleLbl="node1" presStyleIdx="1" presStyleCnt="4">
        <dgm:presLayoutVars>
          <dgm:bulletEnabled val="1"/>
        </dgm:presLayoutVars>
      </dgm:prSet>
      <dgm:spPr/>
      <dgm:t>
        <a:bodyPr/>
        <a:lstStyle/>
        <a:p>
          <a:endParaRPr lang="fr-FR"/>
        </a:p>
      </dgm:t>
    </dgm:pt>
    <dgm:pt modelId="{3E101EDB-7BA2-4A4F-8697-CC181FB37EC3}" type="pres">
      <dgm:prSet presAssocID="{F0F3E424-946F-4733-98C8-EBE3E738C898}" presName="sibTrans" presStyleCnt="0"/>
      <dgm:spPr/>
    </dgm:pt>
    <dgm:pt modelId="{62A6E199-F2DB-4198-A1B3-5C9CE1C84B52}" type="pres">
      <dgm:prSet presAssocID="{4944B71F-21E9-441B-95F7-082B9B31982A}" presName="node" presStyleLbl="node1" presStyleIdx="2" presStyleCnt="4">
        <dgm:presLayoutVars>
          <dgm:bulletEnabled val="1"/>
        </dgm:presLayoutVars>
      </dgm:prSet>
      <dgm:spPr/>
      <dgm:t>
        <a:bodyPr/>
        <a:lstStyle/>
        <a:p>
          <a:endParaRPr lang="fr-FR"/>
        </a:p>
      </dgm:t>
    </dgm:pt>
    <dgm:pt modelId="{6E343B83-8823-4361-B027-DD94ADF909BF}" type="pres">
      <dgm:prSet presAssocID="{98CB70A6-5B98-4488-8652-0FE33848FDED}" presName="sibTrans" presStyleCnt="0"/>
      <dgm:spPr/>
    </dgm:pt>
    <dgm:pt modelId="{0241618C-45F6-42B2-BF65-B80CB3CDFF92}" type="pres">
      <dgm:prSet presAssocID="{61B7F636-9D43-4B3C-8118-7C35671E6B4E}" presName="node" presStyleLbl="node1" presStyleIdx="3" presStyleCnt="4">
        <dgm:presLayoutVars>
          <dgm:bulletEnabled val="1"/>
        </dgm:presLayoutVars>
      </dgm:prSet>
      <dgm:spPr/>
      <dgm:t>
        <a:bodyPr/>
        <a:lstStyle/>
        <a:p>
          <a:endParaRPr lang="fr-FR"/>
        </a:p>
      </dgm:t>
    </dgm:pt>
  </dgm:ptLst>
  <dgm:cxnLst>
    <dgm:cxn modelId="{6C276133-001B-4B2F-A425-3F12F930E39B}" type="presOf" srcId="{313692A3-881F-45F1-9D76-15C27D2BFA40}" destId="{655FF4E7-7054-4592-B363-D20CC9F6818F}" srcOrd="0" destOrd="0" presId="urn:microsoft.com/office/officeart/2005/8/layout/default"/>
    <dgm:cxn modelId="{D5DCBBE3-3538-4B85-A143-AF26D7B5D07C}" type="presOf" srcId="{61B7F636-9D43-4B3C-8118-7C35671E6B4E}" destId="{0241618C-45F6-42B2-BF65-B80CB3CDFF92}" srcOrd="0" destOrd="0" presId="urn:microsoft.com/office/officeart/2005/8/layout/default"/>
    <dgm:cxn modelId="{A763C68E-24C4-40D6-A514-2EBB7484162B}" srcId="{313692A3-881F-45F1-9D76-15C27D2BFA40}" destId="{4944B71F-21E9-441B-95F7-082B9B31982A}" srcOrd="2" destOrd="0" parTransId="{D8377BE2-84FC-4A03-A8BF-440FC678BA27}" sibTransId="{98CB70A6-5B98-4488-8652-0FE33848FDED}"/>
    <dgm:cxn modelId="{6DA35923-D68C-474C-B2E9-8A837B89D83F}" srcId="{313692A3-881F-45F1-9D76-15C27D2BFA40}" destId="{F77E642E-5FFA-4B86-800B-B7646B2009B3}" srcOrd="0" destOrd="0" parTransId="{A3236E89-9213-42B2-9223-D910D9241F1D}" sibTransId="{266DAA34-4B46-4795-AF53-C28D342F196F}"/>
    <dgm:cxn modelId="{EA134E5E-E4A7-47A3-BEFA-DF482088FEAD}" srcId="{313692A3-881F-45F1-9D76-15C27D2BFA40}" destId="{61B7F636-9D43-4B3C-8118-7C35671E6B4E}" srcOrd="3" destOrd="0" parTransId="{AD9902EA-7540-4352-BE5E-9C6BCA9BB0F5}" sibTransId="{9B098912-0FB0-46C3-BA4E-5BE09B5CEB41}"/>
    <dgm:cxn modelId="{086662E8-6B78-45F3-9FDA-B4164AB6FE03}" srcId="{313692A3-881F-45F1-9D76-15C27D2BFA40}" destId="{58F8202F-3293-4782-938F-18B7E6626372}" srcOrd="1" destOrd="0" parTransId="{E34AF96C-A852-4711-AE7E-E8F4C71636A3}" sibTransId="{F0F3E424-946F-4733-98C8-EBE3E738C898}"/>
    <dgm:cxn modelId="{685589D4-3D54-435D-944A-15C5DFDE3114}" type="presOf" srcId="{4944B71F-21E9-441B-95F7-082B9B31982A}" destId="{62A6E199-F2DB-4198-A1B3-5C9CE1C84B52}" srcOrd="0" destOrd="0" presId="urn:microsoft.com/office/officeart/2005/8/layout/default"/>
    <dgm:cxn modelId="{80AD6D3F-3A9A-43DA-A28E-44E2B2D16310}" type="presOf" srcId="{F77E642E-5FFA-4B86-800B-B7646B2009B3}" destId="{970185B6-0A93-4459-A732-F2ADAD413F12}" srcOrd="0" destOrd="0" presId="urn:microsoft.com/office/officeart/2005/8/layout/default"/>
    <dgm:cxn modelId="{AA89C015-EEA1-41E0-AB72-A47DC152CFA4}" type="presOf" srcId="{58F8202F-3293-4782-938F-18B7E6626372}" destId="{DF657BC9-D11D-4089-8197-1EFF24395B86}" srcOrd="0" destOrd="0" presId="urn:microsoft.com/office/officeart/2005/8/layout/default"/>
    <dgm:cxn modelId="{255513B4-DA9B-4C03-B1A6-44C432FDE7B9}" type="presParOf" srcId="{655FF4E7-7054-4592-B363-D20CC9F6818F}" destId="{970185B6-0A93-4459-A732-F2ADAD413F12}" srcOrd="0" destOrd="0" presId="urn:microsoft.com/office/officeart/2005/8/layout/default"/>
    <dgm:cxn modelId="{C7FB4EDF-9059-4375-B0BA-A11C06FF2473}" type="presParOf" srcId="{655FF4E7-7054-4592-B363-D20CC9F6818F}" destId="{C2B3066D-F8E2-4F6A-BD05-884DDE4F1F7B}" srcOrd="1" destOrd="0" presId="urn:microsoft.com/office/officeart/2005/8/layout/default"/>
    <dgm:cxn modelId="{9626A586-9B66-4990-BCB3-8EAB27540294}" type="presParOf" srcId="{655FF4E7-7054-4592-B363-D20CC9F6818F}" destId="{DF657BC9-D11D-4089-8197-1EFF24395B86}" srcOrd="2" destOrd="0" presId="urn:microsoft.com/office/officeart/2005/8/layout/default"/>
    <dgm:cxn modelId="{1586A2CF-841F-4595-BD87-74F91E57B37D}" type="presParOf" srcId="{655FF4E7-7054-4592-B363-D20CC9F6818F}" destId="{3E101EDB-7BA2-4A4F-8697-CC181FB37EC3}" srcOrd="3" destOrd="0" presId="urn:microsoft.com/office/officeart/2005/8/layout/default"/>
    <dgm:cxn modelId="{04C96522-884A-411D-B339-B04F713DEF7A}" type="presParOf" srcId="{655FF4E7-7054-4592-B363-D20CC9F6818F}" destId="{62A6E199-F2DB-4198-A1B3-5C9CE1C84B52}" srcOrd="4" destOrd="0" presId="urn:microsoft.com/office/officeart/2005/8/layout/default"/>
    <dgm:cxn modelId="{4448FF69-6FF4-465C-94B5-E6D5C0CAE623}" type="presParOf" srcId="{655FF4E7-7054-4592-B363-D20CC9F6818F}" destId="{6E343B83-8823-4361-B027-DD94ADF909BF}" srcOrd="5" destOrd="0" presId="urn:microsoft.com/office/officeart/2005/8/layout/default"/>
    <dgm:cxn modelId="{3EB90958-39E4-41AF-8748-E08457D77736}" type="presParOf" srcId="{655FF4E7-7054-4592-B363-D20CC9F6818F}" destId="{0241618C-45F6-42B2-BF65-B80CB3CDFF9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AA836A-B5CD-4F2E-914A-D0895C4C9D75}"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CFB827C-2016-4503-BCCB-538FBD5AD07F}">
      <dgm:prSet phldrT="[Texte]" custT="1"/>
      <dgm:spPr/>
      <dgm:t>
        <a:bodyPr/>
        <a:lstStyle/>
        <a:p>
          <a:pPr>
            <a:buFont typeface="Arial" panose="020B0604020202020204" pitchFamily="34" charset="0"/>
            <a:buChar char="•"/>
          </a:pPr>
          <a:r>
            <a:rPr lang="fr-FR" sz="2000" dirty="0"/>
            <a:t>Le Pouvoir de l'Architecte</a:t>
          </a:r>
          <a:endParaRPr lang="en-US" sz="2000" dirty="0"/>
        </a:p>
      </dgm:t>
    </dgm:pt>
    <dgm:pt modelId="{70044EAE-7753-4D50-843C-7319CEFBC53B}" type="parTrans" cxnId="{30A4818B-F7A9-49EE-A406-9B54598AD664}">
      <dgm:prSet/>
      <dgm:spPr/>
      <dgm:t>
        <a:bodyPr/>
        <a:lstStyle/>
        <a:p>
          <a:endParaRPr lang="en-US" sz="2000"/>
        </a:p>
      </dgm:t>
    </dgm:pt>
    <dgm:pt modelId="{ED69EE22-77C6-4CEE-AF59-1598DA2AA8D8}" type="sibTrans" cxnId="{30A4818B-F7A9-49EE-A406-9B54598AD664}">
      <dgm:prSet/>
      <dgm:spPr/>
      <dgm:t>
        <a:bodyPr/>
        <a:lstStyle/>
        <a:p>
          <a:endParaRPr lang="en-US" sz="2000"/>
        </a:p>
      </dgm:t>
    </dgm:pt>
    <dgm:pt modelId="{7961C854-404E-45C9-AE16-CF65147E4DE1}">
      <dgm:prSet phldrT="[Texte]" custT="1"/>
      <dgm:spPr/>
      <dgm:t>
        <a:bodyPr/>
        <a:lstStyle/>
        <a:p>
          <a:pPr>
            <a:buFont typeface="Arial" panose="020B0604020202020204" pitchFamily="34" charset="0"/>
            <a:buChar char="•"/>
          </a:pPr>
          <a:r>
            <a:rPr lang="fr-FR" sz="2000" dirty="0"/>
            <a:t>Refuser de Construire</a:t>
          </a:r>
          <a:endParaRPr lang="en-US" sz="2000" dirty="0"/>
        </a:p>
      </dgm:t>
    </dgm:pt>
    <dgm:pt modelId="{5505DECA-181D-4BC7-8095-2AE9EF1DFC59}" type="parTrans" cxnId="{B37BC89F-81AE-4358-B6D2-38E128F12A65}">
      <dgm:prSet/>
      <dgm:spPr/>
      <dgm:t>
        <a:bodyPr/>
        <a:lstStyle/>
        <a:p>
          <a:endParaRPr lang="en-US" sz="2000"/>
        </a:p>
      </dgm:t>
    </dgm:pt>
    <dgm:pt modelId="{A092ED9F-4ED0-4D9E-A6E0-D5BB6C192F73}" type="sibTrans" cxnId="{B37BC89F-81AE-4358-B6D2-38E128F12A65}">
      <dgm:prSet/>
      <dgm:spPr/>
      <dgm:t>
        <a:bodyPr/>
        <a:lstStyle/>
        <a:p>
          <a:endParaRPr lang="en-US" sz="2000"/>
        </a:p>
      </dgm:t>
    </dgm:pt>
    <dgm:pt modelId="{D0BB5821-EE16-437C-B3F5-3F8FE52B78FE}">
      <dgm:prSet phldrT="[Texte]" custT="1"/>
      <dgm:spPr/>
      <dgm:t>
        <a:bodyPr/>
        <a:lstStyle/>
        <a:p>
          <a:pPr>
            <a:buFont typeface="Arial" panose="020B0604020202020204" pitchFamily="34" charset="0"/>
            <a:buChar char="•"/>
          </a:pPr>
          <a:r>
            <a:rPr lang="fr-FR" sz="2000" dirty="0"/>
            <a:t>"Le Code est la Loi"</a:t>
          </a:r>
          <a:endParaRPr lang="en-US" sz="2000" dirty="0"/>
        </a:p>
      </dgm:t>
    </dgm:pt>
    <dgm:pt modelId="{9066A9AF-4713-46DD-B2B6-47B90D5A06EA}" type="parTrans" cxnId="{5D9FB8EA-48C6-432D-BE1D-8AE4E09DD509}">
      <dgm:prSet/>
      <dgm:spPr/>
      <dgm:t>
        <a:bodyPr/>
        <a:lstStyle/>
        <a:p>
          <a:endParaRPr lang="en-US" sz="2000"/>
        </a:p>
      </dgm:t>
    </dgm:pt>
    <dgm:pt modelId="{1878681C-778B-4228-828C-3D61AC620926}" type="sibTrans" cxnId="{5D9FB8EA-48C6-432D-BE1D-8AE4E09DD509}">
      <dgm:prSet/>
      <dgm:spPr/>
      <dgm:t>
        <a:bodyPr/>
        <a:lstStyle/>
        <a:p>
          <a:endParaRPr lang="en-US" sz="2000"/>
        </a:p>
      </dgm:t>
    </dgm:pt>
    <dgm:pt modelId="{DEDE8DDB-AD37-43CD-A151-AF43F4554A93}">
      <dgm:prSet phldrT="[Texte]" custT="1"/>
      <dgm:spPr/>
      <dgm:t>
        <a:bodyPr/>
        <a:lstStyle/>
        <a:p>
          <a:pPr>
            <a:buFont typeface="Arial" panose="020B0604020202020204" pitchFamily="34" charset="0"/>
            <a:buChar char="•"/>
          </a:pPr>
          <a:r>
            <a:rPr lang="fr-FR" sz="2000" dirty="0"/>
            <a:t>Un Serment d'Hippocrate pour les Technologues ?</a:t>
          </a:r>
          <a:endParaRPr lang="en-US" sz="2000" dirty="0"/>
        </a:p>
      </dgm:t>
    </dgm:pt>
    <dgm:pt modelId="{1437EEDA-0B54-4A0F-AEAB-C14760B4CEA5}" type="parTrans" cxnId="{983AB59F-F8EB-4796-AD07-A1F07B886A20}">
      <dgm:prSet/>
      <dgm:spPr/>
      <dgm:t>
        <a:bodyPr/>
        <a:lstStyle/>
        <a:p>
          <a:endParaRPr lang="en-US" sz="2000"/>
        </a:p>
      </dgm:t>
    </dgm:pt>
    <dgm:pt modelId="{6B5E8AE8-4BE6-493E-B892-9EE9135E6A91}" type="sibTrans" cxnId="{983AB59F-F8EB-4796-AD07-A1F07B886A20}">
      <dgm:prSet/>
      <dgm:spPr/>
      <dgm:t>
        <a:bodyPr/>
        <a:lstStyle/>
        <a:p>
          <a:endParaRPr lang="en-US" sz="2000"/>
        </a:p>
      </dgm:t>
    </dgm:pt>
    <dgm:pt modelId="{55EB3EAC-E9AC-40C8-AFEE-6FD07C736699}">
      <dgm:prSet phldrT="[Texte]" custT="1"/>
      <dgm:spPr/>
      <dgm:t>
        <a:bodyPr/>
        <a:lstStyle/>
        <a:p>
          <a:pPr>
            <a:buFont typeface="Arial" panose="020B0604020202020204" pitchFamily="34" charset="0"/>
            <a:buChar char="•"/>
          </a:pPr>
          <a:r>
            <a:rPr lang="fr-FR" sz="2000"/>
            <a:t> Le moment est peut-être venu pour notre industrie d'adopter un code de déontologie formel.</a:t>
          </a:r>
          <a:endParaRPr lang="en-US" sz="2000" dirty="0"/>
        </a:p>
      </dgm:t>
    </dgm:pt>
    <dgm:pt modelId="{A65EB9E6-68E4-4FA8-BE8D-1CCA36163B06}" type="parTrans" cxnId="{F164927A-15AD-4BE7-B3AD-6B99F34E54E9}">
      <dgm:prSet/>
      <dgm:spPr/>
      <dgm:t>
        <a:bodyPr/>
        <a:lstStyle/>
        <a:p>
          <a:endParaRPr lang="en-US" sz="2000"/>
        </a:p>
      </dgm:t>
    </dgm:pt>
    <dgm:pt modelId="{D0002877-40C5-40DF-9DA3-DC66FA78908C}" type="sibTrans" cxnId="{F164927A-15AD-4BE7-B3AD-6B99F34E54E9}">
      <dgm:prSet/>
      <dgm:spPr/>
      <dgm:t>
        <a:bodyPr/>
        <a:lstStyle/>
        <a:p>
          <a:endParaRPr lang="en-US" sz="2000"/>
        </a:p>
      </dgm:t>
    </dgm:pt>
    <dgm:pt modelId="{E5A8C7CD-6DCD-4D0E-A6E3-B847887F2AF7}">
      <dgm:prSet phldrT="[Texte]" custT="1"/>
      <dgm:spPr/>
      <dgm:t>
        <a:bodyPr/>
        <a:lstStyle/>
        <a:p>
          <a:pPr>
            <a:buFont typeface="Arial" panose="020B0604020202020204" pitchFamily="34" charset="0"/>
            <a:buChar char="•"/>
          </a:pPr>
          <a:r>
            <a:rPr lang="fr-FR" sz="2000"/>
            <a:t>Dans le domaine numérique, les choix de conception (ex: utiliser ou non le chiffrement) créent des règles plus efficaces que la législation.</a:t>
          </a:r>
          <a:endParaRPr lang="en-US" sz="2000" dirty="0"/>
        </a:p>
      </dgm:t>
    </dgm:pt>
    <dgm:pt modelId="{DCBF40C3-6F91-4BD6-9A36-0D531AF40844}" type="parTrans" cxnId="{4C2DD3BD-74AA-484A-9301-BE4AA8F14BC1}">
      <dgm:prSet/>
      <dgm:spPr/>
      <dgm:t>
        <a:bodyPr/>
        <a:lstStyle/>
        <a:p>
          <a:endParaRPr lang="en-US" sz="2000"/>
        </a:p>
      </dgm:t>
    </dgm:pt>
    <dgm:pt modelId="{C692EC2B-2FF5-4EF6-9DAA-B6A4F94D95FF}" type="sibTrans" cxnId="{4C2DD3BD-74AA-484A-9301-BE4AA8F14BC1}">
      <dgm:prSet/>
      <dgm:spPr/>
      <dgm:t>
        <a:bodyPr/>
        <a:lstStyle/>
        <a:p>
          <a:endParaRPr lang="en-US" sz="2000"/>
        </a:p>
      </dgm:t>
    </dgm:pt>
    <dgm:pt modelId="{21080A5E-7E07-4682-9F27-7BA59BA65716}">
      <dgm:prSet phldrT="[Texte]" custT="1"/>
      <dgm:spPr/>
      <dgm:t>
        <a:bodyPr/>
        <a:lstStyle/>
        <a:p>
          <a:pPr>
            <a:buFont typeface="Arial" panose="020B0604020202020204" pitchFamily="34" charset="0"/>
            <a:buChar char="•"/>
          </a:pPr>
          <a:r>
            <a:rPr lang="fr-FR" sz="2000" dirty="0"/>
            <a:t>Les employés du secteur technologique ont un pouvoir croissant pour influencer l'éthique de leur entreprise.</a:t>
          </a:r>
          <a:endParaRPr lang="en-US" sz="2000" dirty="0"/>
        </a:p>
      </dgm:t>
    </dgm:pt>
    <dgm:pt modelId="{6B8981E2-F662-4C3A-AD8F-95BB80DBACC8}" type="parTrans" cxnId="{52B08688-0905-4DDF-B2DB-33B693451269}">
      <dgm:prSet/>
      <dgm:spPr/>
      <dgm:t>
        <a:bodyPr/>
        <a:lstStyle/>
        <a:p>
          <a:endParaRPr lang="en-US" sz="2000"/>
        </a:p>
      </dgm:t>
    </dgm:pt>
    <dgm:pt modelId="{544B70F1-F65D-430C-8DB0-E3497C10D5F7}" type="sibTrans" cxnId="{52B08688-0905-4DDF-B2DB-33B693451269}">
      <dgm:prSet/>
      <dgm:spPr/>
      <dgm:t>
        <a:bodyPr/>
        <a:lstStyle/>
        <a:p>
          <a:endParaRPr lang="en-US" sz="2000"/>
        </a:p>
      </dgm:t>
    </dgm:pt>
    <dgm:pt modelId="{359F1E25-EB3F-4261-A5CB-348A0C66CF0E}">
      <dgm:prSet phldrT="[Texte]" custT="1"/>
      <dgm:spPr/>
      <dgm:t>
        <a:bodyPr/>
        <a:lstStyle/>
        <a:p>
          <a:pPr>
            <a:buFont typeface="Arial" panose="020B0604020202020204" pitchFamily="34" charset="0"/>
            <a:buChar char="•"/>
          </a:pPr>
          <a:r>
            <a:rPr lang="fr-FR" sz="2000"/>
            <a:t>En tant qu'ingénieurs, concepteurs et leaders, les décisions que nous prenons au niveau de l'architecture des systèmes ont des conséquences politiques et sociales profondes.</a:t>
          </a:r>
          <a:endParaRPr lang="en-US" sz="2000" dirty="0"/>
        </a:p>
      </dgm:t>
    </dgm:pt>
    <dgm:pt modelId="{1AC65EFE-7696-4164-99D7-32B9C4AC3CEF}" type="parTrans" cxnId="{3C5E7392-774E-40F5-B65B-3CC61AB83C63}">
      <dgm:prSet/>
      <dgm:spPr/>
      <dgm:t>
        <a:bodyPr/>
        <a:lstStyle/>
        <a:p>
          <a:endParaRPr lang="en-US" sz="2000"/>
        </a:p>
      </dgm:t>
    </dgm:pt>
    <dgm:pt modelId="{A809ACCC-BC0D-4798-8498-C43BC2EDFD1A}" type="sibTrans" cxnId="{3C5E7392-774E-40F5-B65B-3CC61AB83C63}">
      <dgm:prSet/>
      <dgm:spPr/>
      <dgm:t>
        <a:bodyPr/>
        <a:lstStyle/>
        <a:p>
          <a:endParaRPr lang="en-US" sz="2000"/>
        </a:p>
      </dgm:t>
    </dgm:pt>
    <dgm:pt modelId="{DB80DB59-71A7-4148-BBF6-D3CE6D586CCF}" type="pres">
      <dgm:prSet presAssocID="{69AA836A-B5CD-4F2E-914A-D0895C4C9D75}" presName="linear" presStyleCnt="0">
        <dgm:presLayoutVars>
          <dgm:dir/>
          <dgm:animLvl val="lvl"/>
          <dgm:resizeHandles val="exact"/>
        </dgm:presLayoutVars>
      </dgm:prSet>
      <dgm:spPr/>
      <dgm:t>
        <a:bodyPr/>
        <a:lstStyle/>
        <a:p>
          <a:endParaRPr lang="fr-FR"/>
        </a:p>
      </dgm:t>
    </dgm:pt>
    <dgm:pt modelId="{72B7D9C9-67DA-41EB-87EE-D00ED5B4AC6B}" type="pres">
      <dgm:prSet presAssocID="{7CFB827C-2016-4503-BCCB-538FBD5AD07F}" presName="parentLin" presStyleCnt="0"/>
      <dgm:spPr/>
    </dgm:pt>
    <dgm:pt modelId="{3CF98E6E-1DB8-4AEF-9AD0-310C62DA8702}" type="pres">
      <dgm:prSet presAssocID="{7CFB827C-2016-4503-BCCB-538FBD5AD07F}" presName="parentLeftMargin" presStyleLbl="node1" presStyleIdx="0" presStyleCnt="4"/>
      <dgm:spPr/>
      <dgm:t>
        <a:bodyPr/>
        <a:lstStyle/>
        <a:p>
          <a:endParaRPr lang="fr-FR"/>
        </a:p>
      </dgm:t>
    </dgm:pt>
    <dgm:pt modelId="{E7D8A381-7917-4CF0-99ED-5B8C4C9D5CC5}" type="pres">
      <dgm:prSet presAssocID="{7CFB827C-2016-4503-BCCB-538FBD5AD07F}" presName="parentText" presStyleLbl="node1" presStyleIdx="0" presStyleCnt="4">
        <dgm:presLayoutVars>
          <dgm:chMax val="0"/>
          <dgm:bulletEnabled val="1"/>
        </dgm:presLayoutVars>
      </dgm:prSet>
      <dgm:spPr/>
      <dgm:t>
        <a:bodyPr/>
        <a:lstStyle/>
        <a:p>
          <a:endParaRPr lang="fr-FR"/>
        </a:p>
      </dgm:t>
    </dgm:pt>
    <dgm:pt modelId="{C820DB73-024F-476A-B7B8-D0EC7640621A}" type="pres">
      <dgm:prSet presAssocID="{7CFB827C-2016-4503-BCCB-538FBD5AD07F}" presName="negativeSpace" presStyleCnt="0"/>
      <dgm:spPr/>
    </dgm:pt>
    <dgm:pt modelId="{A592D6A1-0F7F-4F74-9CDD-83EA97403852}" type="pres">
      <dgm:prSet presAssocID="{7CFB827C-2016-4503-BCCB-538FBD5AD07F}" presName="childText" presStyleLbl="conFgAcc1" presStyleIdx="0" presStyleCnt="4">
        <dgm:presLayoutVars>
          <dgm:bulletEnabled val="1"/>
        </dgm:presLayoutVars>
      </dgm:prSet>
      <dgm:spPr/>
      <dgm:t>
        <a:bodyPr/>
        <a:lstStyle/>
        <a:p>
          <a:endParaRPr lang="fr-FR"/>
        </a:p>
      </dgm:t>
    </dgm:pt>
    <dgm:pt modelId="{8A6B9636-364F-44B8-9C76-EECB5074E87B}" type="pres">
      <dgm:prSet presAssocID="{ED69EE22-77C6-4CEE-AF59-1598DA2AA8D8}" presName="spaceBetweenRectangles" presStyleCnt="0"/>
      <dgm:spPr/>
    </dgm:pt>
    <dgm:pt modelId="{D9BC6D4B-DE4D-4E75-8951-006348BAAD16}" type="pres">
      <dgm:prSet presAssocID="{7961C854-404E-45C9-AE16-CF65147E4DE1}" presName="parentLin" presStyleCnt="0"/>
      <dgm:spPr/>
    </dgm:pt>
    <dgm:pt modelId="{2972EAB6-3EAD-48CF-B3B8-1D2677B87D2C}" type="pres">
      <dgm:prSet presAssocID="{7961C854-404E-45C9-AE16-CF65147E4DE1}" presName="parentLeftMargin" presStyleLbl="node1" presStyleIdx="0" presStyleCnt="4"/>
      <dgm:spPr/>
      <dgm:t>
        <a:bodyPr/>
        <a:lstStyle/>
        <a:p>
          <a:endParaRPr lang="fr-FR"/>
        </a:p>
      </dgm:t>
    </dgm:pt>
    <dgm:pt modelId="{EAA72CF9-D5EF-4F6A-9E78-7C0580381267}" type="pres">
      <dgm:prSet presAssocID="{7961C854-404E-45C9-AE16-CF65147E4DE1}" presName="parentText" presStyleLbl="node1" presStyleIdx="1" presStyleCnt="4">
        <dgm:presLayoutVars>
          <dgm:chMax val="0"/>
          <dgm:bulletEnabled val="1"/>
        </dgm:presLayoutVars>
      </dgm:prSet>
      <dgm:spPr/>
      <dgm:t>
        <a:bodyPr/>
        <a:lstStyle/>
        <a:p>
          <a:endParaRPr lang="fr-FR"/>
        </a:p>
      </dgm:t>
    </dgm:pt>
    <dgm:pt modelId="{C3097092-8D96-43D2-9E44-C6ADFD14959F}" type="pres">
      <dgm:prSet presAssocID="{7961C854-404E-45C9-AE16-CF65147E4DE1}" presName="negativeSpace" presStyleCnt="0"/>
      <dgm:spPr/>
    </dgm:pt>
    <dgm:pt modelId="{0A0A0810-703A-487F-862A-85C702BC56DB}" type="pres">
      <dgm:prSet presAssocID="{7961C854-404E-45C9-AE16-CF65147E4DE1}" presName="childText" presStyleLbl="conFgAcc1" presStyleIdx="1" presStyleCnt="4">
        <dgm:presLayoutVars>
          <dgm:bulletEnabled val="1"/>
        </dgm:presLayoutVars>
      </dgm:prSet>
      <dgm:spPr/>
      <dgm:t>
        <a:bodyPr/>
        <a:lstStyle/>
        <a:p>
          <a:endParaRPr lang="fr-FR"/>
        </a:p>
      </dgm:t>
    </dgm:pt>
    <dgm:pt modelId="{168A397F-F810-4080-A98C-8BA2A6C43E8A}" type="pres">
      <dgm:prSet presAssocID="{A092ED9F-4ED0-4D9E-A6E0-D5BB6C192F73}" presName="spaceBetweenRectangles" presStyleCnt="0"/>
      <dgm:spPr/>
    </dgm:pt>
    <dgm:pt modelId="{9B696924-6D36-47BE-BD2C-7553D16FE9C8}" type="pres">
      <dgm:prSet presAssocID="{D0BB5821-EE16-437C-B3F5-3F8FE52B78FE}" presName="parentLin" presStyleCnt="0"/>
      <dgm:spPr/>
    </dgm:pt>
    <dgm:pt modelId="{9D12C368-1DB9-4219-BB03-EC5EF66D5813}" type="pres">
      <dgm:prSet presAssocID="{D0BB5821-EE16-437C-B3F5-3F8FE52B78FE}" presName="parentLeftMargin" presStyleLbl="node1" presStyleIdx="1" presStyleCnt="4"/>
      <dgm:spPr/>
      <dgm:t>
        <a:bodyPr/>
        <a:lstStyle/>
        <a:p>
          <a:endParaRPr lang="fr-FR"/>
        </a:p>
      </dgm:t>
    </dgm:pt>
    <dgm:pt modelId="{9E2ACC6B-915E-49D2-8A39-4297682E872C}" type="pres">
      <dgm:prSet presAssocID="{D0BB5821-EE16-437C-B3F5-3F8FE52B78FE}" presName="parentText" presStyleLbl="node1" presStyleIdx="2" presStyleCnt="4">
        <dgm:presLayoutVars>
          <dgm:chMax val="0"/>
          <dgm:bulletEnabled val="1"/>
        </dgm:presLayoutVars>
      </dgm:prSet>
      <dgm:spPr/>
      <dgm:t>
        <a:bodyPr/>
        <a:lstStyle/>
        <a:p>
          <a:endParaRPr lang="fr-FR"/>
        </a:p>
      </dgm:t>
    </dgm:pt>
    <dgm:pt modelId="{2B2EB43C-5841-42E2-B75A-6726E046DE5C}" type="pres">
      <dgm:prSet presAssocID="{D0BB5821-EE16-437C-B3F5-3F8FE52B78FE}" presName="negativeSpace" presStyleCnt="0"/>
      <dgm:spPr/>
    </dgm:pt>
    <dgm:pt modelId="{6CE01871-DBEA-48D5-8EF1-17FEAFCA24B7}" type="pres">
      <dgm:prSet presAssocID="{D0BB5821-EE16-437C-B3F5-3F8FE52B78FE}" presName="childText" presStyleLbl="conFgAcc1" presStyleIdx="2" presStyleCnt="4">
        <dgm:presLayoutVars>
          <dgm:bulletEnabled val="1"/>
        </dgm:presLayoutVars>
      </dgm:prSet>
      <dgm:spPr/>
      <dgm:t>
        <a:bodyPr/>
        <a:lstStyle/>
        <a:p>
          <a:endParaRPr lang="fr-FR"/>
        </a:p>
      </dgm:t>
    </dgm:pt>
    <dgm:pt modelId="{ABFE6652-6299-464E-8EC6-647F0CBD08DE}" type="pres">
      <dgm:prSet presAssocID="{1878681C-778B-4228-828C-3D61AC620926}" presName="spaceBetweenRectangles" presStyleCnt="0"/>
      <dgm:spPr/>
    </dgm:pt>
    <dgm:pt modelId="{0894B386-F82B-44EE-AE48-97C9C229B6BA}" type="pres">
      <dgm:prSet presAssocID="{DEDE8DDB-AD37-43CD-A151-AF43F4554A93}" presName="parentLin" presStyleCnt="0"/>
      <dgm:spPr/>
    </dgm:pt>
    <dgm:pt modelId="{FFCA02F1-35A5-4AA0-B11A-7C66EB70775C}" type="pres">
      <dgm:prSet presAssocID="{DEDE8DDB-AD37-43CD-A151-AF43F4554A93}" presName="parentLeftMargin" presStyleLbl="node1" presStyleIdx="2" presStyleCnt="4"/>
      <dgm:spPr/>
      <dgm:t>
        <a:bodyPr/>
        <a:lstStyle/>
        <a:p>
          <a:endParaRPr lang="fr-FR"/>
        </a:p>
      </dgm:t>
    </dgm:pt>
    <dgm:pt modelId="{C2F74D54-B6DA-4880-8C05-894BB222FB22}" type="pres">
      <dgm:prSet presAssocID="{DEDE8DDB-AD37-43CD-A151-AF43F4554A93}" presName="parentText" presStyleLbl="node1" presStyleIdx="3" presStyleCnt="4">
        <dgm:presLayoutVars>
          <dgm:chMax val="0"/>
          <dgm:bulletEnabled val="1"/>
        </dgm:presLayoutVars>
      </dgm:prSet>
      <dgm:spPr/>
      <dgm:t>
        <a:bodyPr/>
        <a:lstStyle/>
        <a:p>
          <a:endParaRPr lang="fr-FR"/>
        </a:p>
      </dgm:t>
    </dgm:pt>
    <dgm:pt modelId="{496EC3C8-D688-4133-AC33-1EB13DB4A7BE}" type="pres">
      <dgm:prSet presAssocID="{DEDE8DDB-AD37-43CD-A151-AF43F4554A93}" presName="negativeSpace" presStyleCnt="0"/>
      <dgm:spPr/>
    </dgm:pt>
    <dgm:pt modelId="{62E47A19-F660-4F1A-A76E-BD954CAAB8C5}" type="pres">
      <dgm:prSet presAssocID="{DEDE8DDB-AD37-43CD-A151-AF43F4554A93}" presName="childText" presStyleLbl="conFgAcc1" presStyleIdx="3" presStyleCnt="4">
        <dgm:presLayoutVars>
          <dgm:bulletEnabled val="1"/>
        </dgm:presLayoutVars>
      </dgm:prSet>
      <dgm:spPr/>
      <dgm:t>
        <a:bodyPr/>
        <a:lstStyle/>
        <a:p>
          <a:endParaRPr lang="fr-FR"/>
        </a:p>
      </dgm:t>
    </dgm:pt>
  </dgm:ptLst>
  <dgm:cxnLst>
    <dgm:cxn modelId="{7A9A6A0E-A62D-4CAB-BA52-2A65653416AB}" type="presOf" srcId="{D0BB5821-EE16-437C-B3F5-3F8FE52B78FE}" destId="{9D12C368-1DB9-4219-BB03-EC5EF66D5813}" srcOrd="0" destOrd="0" presId="urn:microsoft.com/office/officeart/2005/8/layout/list1"/>
    <dgm:cxn modelId="{295619FA-BECE-4A61-A3B2-3A552223D3AE}" type="presOf" srcId="{55EB3EAC-E9AC-40C8-AFEE-6FD07C736699}" destId="{62E47A19-F660-4F1A-A76E-BD954CAAB8C5}" srcOrd="0" destOrd="0" presId="urn:microsoft.com/office/officeart/2005/8/layout/list1"/>
    <dgm:cxn modelId="{52B08688-0905-4DDF-B2DB-33B693451269}" srcId="{7961C854-404E-45C9-AE16-CF65147E4DE1}" destId="{21080A5E-7E07-4682-9F27-7BA59BA65716}" srcOrd="0" destOrd="0" parTransId="{6B8981E2-F662-4C3A-AD8F-95BB80DBACC8}" sibTransId="{544B70F1-F65D-430C-8DB0-E3497C10D5F7}"/>
    <dgm:cxn modelId="{9062DA7E-D7F2-4906-8D4D-F4B55F4B9964}" type="presOf" srcId="{21080A5E-7E07-4682-9F27-7BA59BA65716}" destId="{0A0A0810-703A-487F-862A-85C702BC56DB}" srcOrd="0" destOrd="0" presId="urn:microsoft.com/office/officeart/2005/8/layout/list1"/>
    <dgm:cxn modelId="{A5AA1588-4566-4C0B-A515-248A555558E5}" type="presOf" srcId="{7961C854-404E-45C9-AE16-CF65147E4DE1}" destId="{2972EAB6-3EAD-48CF-B3B8-1D2677B87D2C}" srcOrd="0" destOrd="0" presId="urn:microsoft.com/office/officeart/2005/8/layout/list1"/>
    <dgm:cxn modelId="{D9DBF927-32E7-4B32-B81D-AB1B82596B23}" type="presOf" srcId="{359F1E25-EB3F-4261-A5CB-348A0C66CF0E}" destId="{A592D6A1-0F7F-4F74-9CDD-83EA97403852}" srcOrd="0" destOrd="0" presId="urn:microsoft.com/office/officeart/2005/8/layout/list1"/>
    <dgm:cxn modelId="{384D19A2-0A0A-4042-A98D-1064D4413737}" type="presOf" srcId="{7CFB827C-2016-4503-BCCB-538FBD5AD07F}" destId="{3CF98E6E-1DB8-4AEF-9AD0-310C62DA8702}" srcOrd="0" destOrd="0" presId="urn:microsoft.com/office/officeart/2005/8/layout/list1"/>
    <dgm:cxn modelId="{5D9FB8EA-48C6-432D-BE1D-8AE4E09DD509}" srcId="{69AA836A-B5CD-4F2E-914A-D0895C4C9D75}" destId="{D0BB5821-EE16-437C-B3F5-3F8FE52B78FE}" srcOrd="2" destOrd="0" parTransId="{9066A9AF-4713-46DD-B2B6-47B90D5A06EA}" sibTransId="{1878681C-778B-4228-828C-3D61AC620926}"/>
    <dgm:cxn modelId="{983AB59F-F8EB-4796-AD07-A1F07B886A20}" srcId="{69AA836A-B5CD-4F2E-914A-D0895C4C9D75}" destId="{DEDE8DDB-AD37-43CD-A151-AF43F4554A93}" srcOrd="3" destOrd="0" parTransId="{1437EEDA-0B54-4A0F-AEAB-C14760B4CEA5}" sibTransId="{6B5E8AE8-4BE6-493E-B892-9EE9135E6A91}"/>
    <dgm:cxn modelId="{F164927A-15AD-4BE7-B3AD-6B99F34E54E9}" srcId="{DEDE8DDB-AD37-43CD-A151-AF43F4554A93}" destId="{55EB3EAC-E9AC-40C8-AFEE-6FD07C736699}" srcOrd="0" destOrd="0" parTransId="{A65EB9E6-68E4-4FA8-BE8D-1CCA36163B06}" sibTransId="{D0002877-40C5-40DF-9DA3-DC66FA78908C}"/>
    <dgm:cxn modelId="{B37BC89F-81AE-4358-B6D2-38E128F12A65}" srcId="{69AA836A-B5CD-4F2E-914A-D0895C4C9D75}" destId="{7961C854-404E-45C9-AE16-CF65147E4DE1}" srcOrd="1" destOrd="0" parTransId="{5505DECA-181D-4BC7-8095-2AE9EF1DFC59}" sibTransId="{A092ED9F-4ED0-4D9E-A6E0-D5BB6C192F73}"/>
    <dgm:cxn modelId="{30A4818B-F7A9-49EE-A406-9B54598AD664}" srcId="{69AA836A-B5CD-4F2E-914A-D0895C4C9D75}" destId="{7CFB827C-2016-4503-BCCB-538FBD5AD07F}" srcOrd="0" destOrd="0" parTransId="{70044EAE-7753-4D50-843C-7319CEFBC53B}" sibTransId="{ED69EE22-77C6-4CEE-AF59-1598DA2AA8D8}"/>
    <dgm:cxn modelId="{3C5E7392-774E-40F5-B65B-3CC61AB83C63}" srcId="{7CFB827C-2016-4503-BCCB-538FBD5AD07F}" destId="{359F1E25-EB3F-4261-A5CB-348A0C66CF0E}" srcOrd="0" destOrd="0" parTransId="{1AC65EFE-7696-4164-99D7-32B9C4AC3CEF}" sibTransId="{A809ACCC-BC0D-4798-8498-C43BC2EDFD1A}"/>
    <dgm:cxn modelId="{4C2DD3BD-74AA-484A-9301-BE4AA8F14BC1}" srcId="{D0BB5821-EE16-437C-B3F5-3F8FE52B78FE}" destId="{E5A8C7CD-6DCD-4D0E-A6E3-B847887F2AF7}" srcOrd="0" destOrd="0" parTransId="{DCBF40C3-6F91-4BD6-9A36-0D531AF40844}" sibTransId="{C692EC2B-2FF5-4EF6-9DAA-B6A4F94D95FF}"/>
    <dgm:cxn modelId="{94F61083-E977-4603-AF06-821D21163C8A}" type="presOf" srcId="{E5A8C7CD-6DCD-4D0E-A6E3-B847887F2AF7}" destId="{6CE01871-DBEA-48D5-8EF1-17FEAFCA24B7}" srcOrd="0" destOrd="0" presId="urn:microsoft.com/office/officeart/2005/8/layout/list1"/>
    <dgm:cxn modelId="{B79325CC-9D5E-4B82-A88D-868EDF0BC57F}" type="presOf" srcId="{69AA836A-B5CD-4F2E-914A-D0895C4C9D75}" destId="{DB80DB59-71A7-4148-BBF6-D3CE6D586CCF}" srcOrd="0" destOrd="0" presId="urn:microsoft.com/office/officeart/2005/8/layout/list1"/>
    <dgm:cxn modelId="{E211DEC3-91E5-48C4-A5E4-FAE33CDB87FE}" type="presOf" srcId="{D0BB5821-EE16-437C-B3F5-3F8FE52B78FE}" destId="{9E2ACC6B-915E-49D2-8A39-4297682E872C}" srcOrd="1" destOrd="0" presId="urn:microsoft.com/office/officeart/2005/8/layout/list1"/>
    <dgm:cxn modelId="{B12C811C-4AAD-43CF-84BB-F8A7E6B8A510}" type="presOf" srcId="{DEDE8DDB-AD37-43CD-A151-AF43F4554A93}" destId="{C2F74D54-B6DA-4880-8C05-894BB222FB22}" srcOrd="1" destOrd="0" presId="urn:microsoft.com/office/officeart/2005/8/layout/list1"/>
    <dgm:cxn modelId="{08D8889B-7EA7-4856-B9F9-D2F0F2C4B3B4}" type="presOf" srcId="{7CFB827C-2016-4503-BCCB-538FBD5AD07F}" destId="{E7D8A381-7917-4CF0-99ED-5B8C4C9D5CC5}" srcOrd="1" destOrd="0" presId="urn:microsoft.com/office/officeart/2005/8/layout/list1"/>
    <dgm:cxn modelId="{7BA5C169-6781-4502-9F8F-C3FB411AE44C}" type="presOf" srcId="{7961C854-404E-45C9-AE16-CF65147E4DE1}" destId="{EAA72CF9-D5EF-4F6A-9E78-7C0580381267}" srcOrd="1" destOrd="0" presId="urn:microsoft.com/office/officeart/2005/8/layout/list1"/>
    <dgm:cxn modelId="{7FFFBB17-85D6-46B3-BCC0-3E0956A459AA}" type="presOf" srcId="{DEDE8DDB-AD37-43CD-A151-AF43F4554A93}" destId="{FFCA02F1-35A5-4AA0-B11A-7C66EB70775C}" srcOrd="0" destOrd="0" presId="urn:microsoft.com/office/officeart/2005/8/layout/list1"/>
    <dgm:cxn modelId="{8095AAAC-7F91-4182-B845-91D44BED27E7}" type="presParOf" srcId="{DB80DB59-71A7-4148-BBF6-D3CE6D586CCF}" destId="{72B7D9C9-67DA-41EB-87EE-D00ED5B4AC6B}" srcOrd="0" destOrd="0" presId="urn:microsoft.com/office/officeart/2005/8/layout/list1"/>
    <dgm:cxn modelId="{0A502D5B-430C-4295-B6D8-89004DFDC5E9}" type="presParOf" srcId="{72B7D9C9-67DA-41EB-87EE-D00ED5B4AC6B}" destId="{3CF98E6E-1DB8-4AEF-9AD0-310C62DA8702}" srcOrd="0" destOrd="0" presId="urn:microsoft.com/office/officeart/2005/8/layout/list1"/>
    <dgm:cxn modelId="{09333E7C-B9BB-4770-883D-D0A7042D20F2}" type="presParOf" srcId="{72B7D9C9-67DA-41EB-87EE-D00ED5B4AC6B}" destId="{E7D8A381-7917-4CF0-99ED-5B8C4C9D5CC5}" srcOrd="1" destOrd="0" presId="urn:microsoft.com/office/officeart/2005/8/layout/list1"/>
    <dgm:cxn modelId="{2D818698-C288-4BE1-A0A5-033AE682E4D2}" type="presParOf" srcId="{DB80DB59-71A7-4148-BBF6-D3CE6D586CCF}" destId="{C820DB73-024F-476A-B7B8-D0EC7640621A}" srcOrd="1" destOrd="0" presId="urn:microsoft.com/office/officeart/2005/8/layout/list1"/>
    <dgm:cxn modelId="{E325AA98-4674-42EA-B07B-C70B91F3ABCC}" type="presParOf" srcId="{DB80DB59-71A7-4148-BBF6-D3CE6D586CCF}" destId="{A592D6A1-0F7F-4F74-9CDD-83EA97403852}" srcOrd="2" destOrd="0" presId="urn:microsoft.com/office/officeart/2005/8/layout/list1"/>
    <dgm:cxn modelId="{867B3CC1-7BE9-4A5E-A665-39B3DF1DC494}" type="presParOf" srcId="{DB80DB59-71A7-4148-BBF6-D3CE6D586CCF}" destId="{8A6B9636-364F-44B8-9C76-EECB5074E87B}" srcOrd="3" destOrd="0" presId="urn:microsoft.com/office/officeart/2005/8/layout/list1"/>
    <dgm:cxn modelId="{DA792696-7E6C-4622-8E52-0E4CCC5F2752}" type="presParOf" srcId="{DB80DB59-71A7-4148-BBF6-D3CE6D586CCF}" destId="{D9BC6D4B-DE4D-4E75-8951-006348BAAD16}" srcOrd="4" destOrd="0" presId="urn:microsoft.com/office/officeart/2005/8/layout/list1"/>
    <dgm:cxn modelId="{B170C3B2-5984-4ECB-9F18-9C86FDB17636}" type="presParOf" srcId="{D9BC6D4B-DE4D-4E75-8951-006348BAAD16}" destId="{2972EAB6-3EAD-48CF-B3B8-1D2677B87D2C}" srcOrd="0" destOrd="0" presId="urn:microsoft.com/office/officeart/2005/8/layout/list1"/>
    <dgm:cxn modelId="{94564F27-E2F0-4810-9C54-D87F29CB30FC}" type="presParOf" srcId="{D9BC6D4B-DE4D-4E75-8951-006348BAAD16}" destId="{EAA72CF9-D5EF-4F6A-9E78-7C0580381267}" srcOrd="1" destOrd="0" presId="urn:microsoft.com/office/officeart/2005/8/layout/list1"/>
    <dgm:cxn modelId="{017E0E09-0A4B-418C-AFED-D7F651EA6D7D}" type="presParOf" srcId="{DB80DB59-71A7-4148-BBF6-D3CE6D586CCF}" destId="{C3097092-8D96-43D2-9E44-C6ADFD14959F}" srcOrd="5" destOrd="0" presId="urn:microsoft.com/office/officeart/2005/8/layout/list1"/>
    <dgm:cxn modelId="{75D4A93B-59A0-47CC-B3B7-25D5434BBEC8}" type="presParOf" srcId="{DB80DB59-71A7-4148-BBF6-D3CE6D586CCF}" destId="{0A0A0810-703A-487F-862A-85C702BC56DB}" srcOrd="6" destOrd="0" presId="urn:microsoft.com/office/officeart/2005/8/layout/list1"/>
    <dgm:cxn modelId="{ED268325-EEF4-4CE2-A545-ABE01CA64D40}" type="presParOf" srcId="{DB80DB59-71A7-4148-BBF6-D3CE6D586CCF}" destId="{168A397F-F810-4080-A98C-8BA2A6C43E8A}" srcOrd="7" destOrd="0" presId="urn:microsoft.com/office/officeart/2005/8/layout/list1"/>
    <dgm:cxn modelId="{05E6FA84-5326-4D3F-8AD6-19E63FB606CB}" type="presParOf" srcId="{DB80DB59-71A7-4148-BBF6-D3CE6D586CCF}" destId="{9B696924-6D36-47BE-BD2C-7553D16FE9C8}" srcOrd="8" destOrd="0" presId="urn:microsoft.com/office/officeart/2005/8/layout/list1"/>
    <dgm:cxn modelId="{D193D9B2-0497-41FD-88B3-B4FA4A96B051}" type="presParOf" srcId="{9B696924-6D36-47BE-BD2C-7553D16FE9C8}" destId="{9D12C368-1DB9-4219-BB03-EC5EF66D5813}" srcOrd="0" destOrd="0" presId="urn:microsoft.com/office/officeart/2005/8/layout/list1"/>
    <dgm:cxn modelId="{1A3D7A80-7A77-4ADE-AC10-B87F4F6E0EB1}" type="presParOf" srcId="{9B696924-6D36-47BE-BD2C-7553D16FE9C8}" destId="{9E2ACC6B-915E-49D2-8A39-4297682E872C}" srcOrd="1" destOrd="0" presId="urn:microsoft.com/office/officeart/2005/8/layout/list1"/>
    <dgm:cxn modelId="{7442DDC6-1F74-4516-98C0-B92E520DDBF6}" type="presParOf" srcId="{DB80DB59-71A7-4148-BBF6-D3CE6D586CCF}" destId="{2B2EB43C-5841-42E2-B75A-6726E046DE5C}" srcOrd="9" destOrd="0" presId="urn:microsoft.com/office/officeart/2005/8/layout/list1"/>
    <dgm:cxn modelId="{C611B190-A4A7-4FB8-A39B-F55D55937ECF}" type="presParOf" srcId="{DB80DB59-71A7-4148-BBF6-D3CE6D586CCF}" destId="{6CE01871-DBEA-48D5-8EF1-17FEAFCA24B7}" srcOrd="10" destOrd="0" presId="urn:microsoft.com/office/officeart/2005/8/layout/list1"/>
    <dgm:cxn modelId="{73699191-C345-4C20-8F6C-D4BFDAAF3E1C}" type="presParOf" srcId="{DB80DB59-71A7-4148-BBF6-D3CE6D586CCF}" destId="{ABFE6652-6299-464E-8EC6-647F0CBD08DE}" srcOrd="11" destOrd="0" presId="urn:microsoft.com/office/officeart/2005/8/layout/list1"/>
    <dgm:cxn modelId="{5758514D-9A6F-4F90-977C-AEF0ECCA7378}" type="presParOf" srcId="{DB80DB59-71A7-4148-BBF6-D3CE6D586CCF}" destId="{0894B386-F82B-44EE-AE48-97C9C229B6BA}" srcOrd="12" destOrd="0" presId="urn:microsoft.com/office/officeart/2005/8/layout/list1"/>
    <dgm:cxn modelId="{E97D8312-3748-45B7-B933-29739C1819BF}" type="presParOf" srcId="{0894B386-F82B-44EE-AE48-97C9C229B6BA}" destId="{FFCA02F1-35A5-4AA0-B11A-7C66EB70775C}" srcOrd="0" destOrd="0" presId="urn:microsoft.com/office/officeart/2005/8/layout/list1"/>
    <dgm:cxn modelId="{D5AB17A2-FB1F-4231-8192-F4CE5700F4C6}" type="presParOf" srcId="{0894B386-F82B-44EE-AE48-97C9C229B6BA}" destId="{C2F74D54-B6DA-4880-8C05-894BB222FB22}" srcOrd="1" destOrd="0" presId="urn:microsoft.com/office/officeart/2005/8/layout/list1"/>
    <dgm:cxn modelId="{4CC3EB61-3B2F-4D3F-9537-642AE7EF64E1}" type="presParOf" srcId="{DB80DB59-71A7-4148-BBF6-D3CE6D586CCF}" destId="{496EC3C8-D688-4133-AC33-1EB13DB4A7BE}" srcOrd="13" destOrd="0" presId="urn:microsoft.com/office/officeart/2005/8/layout/list1"/>
    <dgm:cxn modelId="{2DD72C78-CB3F-4221-93A2-B45DA53313A4}" type="presParOf" srcId="{DB80DB59-71A7-4148-BBF6-D3CE6D586CCF}" destId="{62E47A19-F660-4F1A-A76E-BD954CAAB8C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F44D1-AAC0-439A-99E3-00821AB5355B}">
      <dsp:nvSpPr>
        <dsp:cNvPr id="0" name=""/>
        <dsp:cNvSpPr/>
      </dsp:nvSpPr>
      <dsp:spPr>
        <a:xfrm>
          <a:off x="1127" y="99619"/>
          <a:ext cx="4396409" cy="26378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buFont typeface="Arial" panose="020B0604020202020204" pitchFamily="34" charset="0"/>
            <a:buChar char="•"/>
          </a:pPr>
          <a:r>
            <a:rPr lang="fr-FR" sz="2300" b="1" kern="1200" dirty="0"/>
            <a:t>Promouvoir une Législation Complète sur la Vie Privée</a:t>
          </a:r>
        </a:p>
        <a:p>
          <a:pPr lvl="0" algn="ctr" defTabSz="1022350">
            <a:lnSpc>
              <a:spcPct val="90000"/>
            </a:lnSpc>
            <a:spcBef>
              <a:spcPct val="0"/>
            </a:spcBef>
            <a:spcAft>
              <a:spcPct val="35000"/>
            </a:spcAft>
            <a:buFont typeface="Arial" panose="020B0604020202020204" pitchFamily="34" charset="0"/>
            <a:buChar char="•"/>
          </a:pPr>
          <a:r>
            <a:rPr lang="fr-FR" sz="2300" kern="1200" dirty="0"/>
            <a:t> Plaider pour une loi fédérale américaine sur la vie privée sur le modèle du RGPD de l'UE pour remplacer le système fragmenté actuel. </a:t>
          </a:r>
          <a:endParaRPr lang="en-US" sz="2300" kern="1200" dirty="0"/>
        </a:p>
      </dsp:txBody>
      <dsp:txXfrm>
        <a:off x="1127" y="99619"/>
        <a:ext cx="4396409" cy="2637845"/>
      </dsp:txXfrm>
    </dsp:sp>
    <dsp:sp modelId="{BE7DFF75-DA0B-4211-A480-0E393F7D4990}">
      <dsp:nvSpPr>
        <dsp:cNvPr id="0" name=""/>
        <dsp:cNvSpPr/>
      </dsp:nvSpPr>
      <dsp:spPr>
        <a:xfrm>
          <a:off x="4837177" y="99619"/>
          <a:ext cx="4396409" cy="26378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b="1" kern="1200" dirty="0"/>
            <a:t>Réformer les Autorités de Surveillance du Gouvernement</a:t>
          </a:r>
        </a:p>
        <a:p>
          <a:pPr lvl="0" algn="ctr" defTabSz="1022350">
            <a:lnSpc>
              <a:spcPct val="90000"/>
            </a:lnSpc>
            <a:spcBef>
              <a:spcPct val="0"/>
            </a:spcBef>
            <a:spcAft>
              <a:spcPct val="35000"/>
            </a:spcAft>
          </a:pPr>
          <a:r>
            <a:rPr lang="fr-FR" sz="2300" kern="1200" dirty="0"/>
            <a:t> Soutenir des réformes pour fermer l'échappatoire de la "recherche par la porte de derrière" de la Section 702 en exigeant un mandat.</a:t>
          </a:r>
        </a:p>
      </dsp:txBody>
      <dsp:txXfrm>
        <a:off x="4837177" y="99619"/>
        <a:ext cx="4396409" cy="2637845"/>
      </dsp:txXfrm>
    </dsp:sp>
    <dsp:sp modelId="{AB6E18BB-BE5D-4167-8873-77DAB7207246}">
      <dsp:nvSpPr>
        <dsp:cNvPr id="0" name=""/>
        <dsp:cNvSpPr/>
      </dsp:nvSpPr>
      <dsp:spPr>
        <a:xfrm>
          <a:off x="1127" y="3177105"/>
          <a:ext cx="4396409" cy="26378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b="1" kern="1200" dirty="0"/>
            <a:t>Exiger la Transparence sur le Marché de la Surveillance</a:t>
          </a:r>
        </a:p>
        <a:p>
          <a:pPr lvl="0" algn="ctr" defTabSz="1022350">
            <a:lnSpc>
              <a:spcPct val="90000"/>
            </a:lnSpc>
            <a:spcBef>
              <a:spcPct val="0"/>
            </a:spcBef>
            <a:spcAft>
              <a:spcPct val="35000"/>
            </a:spcAft>
          </a:pPr>
          <a:r>
            <a:rPr lang="fr-FR" sz="2300" kern="1200" dirty="0"/>
            <a:t> Pousser à l'interdiction des NDA qui protègent la technologie de surveillance de la surveillance publique et judiciaire.</a:t>
          </a:r>
        </a:p>
      </dsp:txBody>
      <dsp:txXfrm>
        <a:off x="1127" y="3177105"/>
        <a:ext cx="4396409" cy="2637845"/>
      </dsp:txXfrm>
    </dsp:sp>
    <dsp:sp modelId="{ECA91C30-DBDE-4083-9314-579DA8FAC2D2}">
      <dsp:nvSpPr>
        <dsp:cNvPr id="0" name=""/>
        <dsp:cNvSpPr/>
      </dsp:nvSpPr>
      <dsp:spPr>
        <a:xfrm>
          <a:off x="4837177" y="3177105"/>
          <a:ext cx="4396409" cy="26378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b="1" kern="1200" dirty="0"/>
            <a:t>Réglementer le Courtage de Données</a:t>
          </a:r>
        </a:p>
        <a:p>
          <a:pPr lvl="0" algn="ctr" defTabSz="1022350">
            <a:lnSpc>
              <a:spcPct val="90000"/>
            </a:lnSpc>
            <a:spcBef>
              <a:spcPct val="0"/>
            </a:spcBef>
            <a:spcAft>
              <a:spcPct val="35000"/>
            </a:spcAft>
          </a:pPr>
          <a:r>
            <a:rPr lang="fr-FR" sz="2300" kern="1200" dirty="0"/>
            <a:t> Imposer une réglementation stricte ou une interdiction du marché des courtiers en données pour fermer l'échappatoire de l'achat de données sans mandat.</a:t>
          </a:r>
        </a:p>
      </dsp:txBody>
      <dsp:txXfrm>
        <a:off x="4837177" y="3177105"/>
        <a:ext cx="4396409" cy="2637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185B6-0A93-4459-A732-F2ADAD413F12}">
      <dsp:nvSpPr>
        <dsp:cNvPr id="0" name=""/>
        <dsp:cNvSpPr/>
      </dsp:nvSpPr>
      <dsp:spPr>
        <a:xfrm>
          <a:off x="893047" y="1756"/>
          <a:ext cx="4325903" cy="25955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Font typeface="Arial" panose="020B0604020202020204" pitchFamily="34" charset="0"/>
            <a:buChar char="•"/>
          </a:pPr>
          <a:r>
            <a:rPr lang="fr-FR" sz="2000" b="1" kern="1200" dirty="0"/>
            <a:t>Intégrer la "Protection de la Vie Privée dès la Conception" (</a:t>
          </a:r>
          <a:r>
            <a:rPr lang="fr-FR" sz="2000" b="1" kern="1200" dirty="0" err="1"/>
            <a:t>Privacy</a:t>
          </a:r>
          <a:r>
            <a:rPr lang="fr-FR" sz="2000" b="1" kern="1200" dirty="0"/>
            <a:t> by Design)</a:t>
          </a:r>
        </a:p>
        <a:p>
          <a:pPr lvl="0" algn="ctr" defTabSz="889000">
            <a:lnSpc>
              <a:spcPct val="90000"/>
            </a:lnSpc>
            <a:spcBef>
              <a:spcPct val="0"/>
            </a:spcBef>
            <a:spcAft>
              <a:spcPct val="35000"/>
            </a:spcAft>
            <a:buFont typeface="Arial" panose="020B0604020202020204" pitchFamily="34" charset="0"/>
            <a:buChar char="•"/>
          </a:pPr>
          <a:r>
            <a:rPr lang="fr-FR" sz="2000" b="0" kern="1200" dirty="0"/>
            <a:t>Faire de la vie privée une exigence fondamentale dans le cycle de développement, et non une fonctionnalité ajoutée après coup.</a:t>
          </a:r>
          <a:endParaRPr lang="en-US" sz="2000" b="0" kern="1200" dirty="0"/>
        </a:p>
      </dsp:txBody>
      <dsp:txXfrm>
        <a:off x="893047" y="1756"/>
        <a:ext cx="4325903" cy="2595542"/>
      </dsp:txXfrm>
    </dsp:sp>
    <dsp:sp modelId="{DF657BC9-D11D-4089-8197-1EFF24395B86}">
      <dsp:nvSpPr>
        <dsp:cNvPr id="0" name=""/>
        <dsp:cNvSpPr/>
      </dsp:nvSpPr>
      <dsp:spPr>
        <a:xfrm>
          <a:off x="5651541" y="1756"/>
          <a:ext cx="4325903" cy="2595542"/>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t>Mettre en Œuvre la Minimisation des Données</a:t>
          </a:r>
        </a:p>
        <a:p>
          <a:pPr lvl="0" algn="ctr" defTabSz="889000">
            <a:lnSpc>
              <a:spcPct val="90000"/>
            </a:lnSpc>
            <a:spcBef>
              <a:spcPct val="0"/>
            </a:spcBef>
            <a:spcAft>
              <a:spcPct val="35000"/>
            </a:spcAft>
          </a:pPr>
          <a:r>
            <a:rPr lang="fr-FR" sz="2000" kern="1200" dirty="0"/>
            <a:t>Ne collecter et ne conserver que les données strictement nécessaires à la fourniture d'un service. Rejeter le modèle de la collecte maximale.</a:t>
          </a:r>
        </a:p>
      </dsp:txBody>
      <dsp:txXfrm>
        <a:off x="5651541" y="1756"/>
        <a:ext cx="4325903" cy="2595542"/>
      </dsp:txXfrm>
    </dsp:sp>
    <dsp:sp modelId="{62A6E199-F2DB-4198-A1B3-5C9CE1C84B52}">
      <dsp:nvSpPr>
        <dsp:cNvPr id="0" name=""/>
        <dsp:cNvSpPr/>
      </dsp:nvSpPr>
      <dsp:spPr>
        <a:xfrm>
          <a:off x="893047" y="3029889"/>
          <a:ext cx="4325903" cy="2595542"/>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t>Construire et Défendre les Technologies de Protection de la Vie Privée (PET)</a:t>
          </a:r>
        </a:p>
        <a:p>
          <a:pPr lvl="0" algn="ctr" defTabSz="889000">
            <a:lnSpc>
              <a:spcPct val="90000"/>
            </a:lnSpc>
            <a:spcBef>
              <a:spcPct val="0"/>
            </a:spcBef>
            <a:spcAft>
              <a:spcPct val="35000"/>
            </a:spcAft>
          </a:pPr>
          <a:r>
            <a:rPr lang="fr-FR" sz="2000" kern="1200" dirty="0"/>
            <a:t>Donner la priorité au chiffrement de bout en bout fort et incassable. Rejeter les mandats gouvernementaux pour des portes dérobées.</a:t>
          </a:r>
        </a:p>
      </dsp:txBody>
      <dsp:txXfrm>
        <a:off x="893047" y="3029889"/>
        <a:ext cx="4325903" cy="2595542"/>
      </dsp:txXfrm>
    </dsp:sp>
    <dsp:sp modelId="{0241618C-45F6-42B2-BF65-B80CB3CDFF92}">
      <dsp:nvSpPr>
        <dsp:cNvPr id="0" name=""/>
        <dsp:cNvSpPr/>
      </dsp:nvSpPr>
      <dsp:spPr>
        <a:xfrm>
          <a:off x="5651541" y="3029889"/>
          <a:ext cx="4325903" cy="259554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t>Éduquer les Utilisateurs</a:t>
          </a:r>
        </a:p>
        <a:p>
          <a:pPr lvl="0" algn="ctr" defTabSz="889000">
            <a:lnSpc>
              <a:spcPct val="90000"/>
            </a:lnSpc>
            <a:spcBef>
              <a:spcPct val="0"/>
            </a:spcBef>
            <a:spcAft>
              <a:spcPct val="35000"/>
            </a:spcAft>
          </a:pPr>
          <a:r>
            <a:rPr lang="fr-FR" sz="2000" kern="1200" dirty="0"/>
            <a:t>Être transparent sur les données collectées et leur fournir des outils de contrôle significatifs et faciles à utiliser.</a:t>
          </a:r>
        </a:p>
      </dsp:txBody>
      <dsp:txXfrm>
        <a:off x="5651541" y="3029889"/>
        <a:ext cx="4325903" cy="2595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2D6A1-0F7F-4F74-9CDD-83EA97403852}">
      <dsp:nvSpPr>
        <dsp:cNvPr id="0" name=""/>
        <dsp:cNvSpPr/>
      </dsp:nvSpPr>
      <dsp:spPr>
        <a:xfrm>
          <a:off x="0" y="308494"/>
          <a:ext cx="11066435" cy="11072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8878" tIns="395732" rIns="858878"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fr-FR" sz="2000" kern="1200"/>
            <a:t>En tant qu'ingénieurs, concepteurs et leaders, les décisions que nous prenons au niveau de l'architecture des systèmes ont des conséquences politiques et sociales profondes.</a:t>
          </a:r>
          <a:endParaRPr lang="en-US" sz="2000" kern="1200" dirty="0"/>
        </a:p>
      </dsp:txBody>
      <dsp:txXfrm>
        <a:off x="0" y="308494"/>
        <a:ext cx="11066435" cy="1107225"/>
      </dsp:txXfrm>
    </dsp:sp>
    <dsp:sp modelId="{E7D8A381-7917-4CF0-99ED-5B8C4C9D5CC5}">
      <dsp:nvSpPr>
        <dsp:cNvPr id="0" name=""/>
        <dsp:cNvSpPr/>
      </dsp:nvSpPr>
      <dsp:spPr>
        <a:xfrm>
          <a:off x="553321" y="28054"/>
          <a:ext cx="7746504"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99" tIns="0" rIns="292799" bIns="0" numCol="1" spcCol="1270" anchor="ctr" anchorCtr="0">
          <a:noAutofit/>
        </a:bodyPr>
        <a:lstStyle/>
        <a:p>
          <a:pPr lvl="0" algn="l" defTabSz="889000">
            <a:lnSpc>
              <a:spcPct val="90000"/>
            </a:lnSpc>
            <a:spcBef>
              <a:spcPct val="0"/>
            </a:spcBef>
            <a:spcAft>
              <a:spcPct val="35000"/>
            </a:spcAft>
            <a:buFont typeface="Arial" panose="020B0604020202020204" pitchFamily="34" charset="0"/>
            <a:buChar char="•"/>
          </a:pPr>
          <a:r>
            <a:rPr lang="fr-FR" sz="2000" kern="1200" dirty="0"/>
            <a:t>Le Pouvoir de l'Architecte</a:t>
          </a:r>
          <a:endParaRPr lang="en-US" sz="2000" kern="1200" dirty="0"/>
        </a:p>
      </dsp:txBody>
      <dsp:txXfrm>
        <a:off x="580701" y="55434"/>
        <a:ext cx="7691744" cy="506120"/>
      </dsp:txXfrm>
    </dsp:sp>
    <dsp:sp modelId="{0A0A0810-703A-487F-862A-85C702BC56DB}">
      <dsp:nvSpPr>
        <dsp:cNvPr id="0" name=""/>
        <dsp:cNvSpPr/>
      </dsp:nvSpPr>
      <dsp:spPr>
        <a:xfrm>
          <a:off x="0" y="1798760"/>
          <a:ext cx="11066435" cy="11072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8878" tIns="395732" rIns="858878"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fr-FR" sz="2000" kern="1200" dirty="0"/>
            <a:t>Les employés du secteur technologique ont un pouvoir croissant pour influencer l'éthique de leur entreprise.</a:t>
          </a:r>
          <a:endParaRPr lang="en-US" sz="2000" kern="1200" dirty="0"/>
        </a:p>
      </dsp:txBody>
      <dsp:txXfrm>
        <a:off x="0" y="1798760"/>
        <a:ext cx="11066435" cy="1107225"/>
      </dsp:txXfrm>
    </dsp:sp>
    <dsp:sp modelId="{EAA72CF9-D5EF-4F6A-9E78-7C0580381267}">
      <dsp:nvSpPr>
        <dsp:cNvPr id="0" name=""/>
        <dsp:cNvSpPr/>
      </dsp:nvSpPr>
      <dsp:spPr>
        <a:xfrm>
          <a:off x="553321" y="1518320"/>
          <a:ext cx="7746504"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99" tIns="0" rIns="292799" bIns="0" numCol="1" spcCol="1270" anchor="ctr" anchorCtr="0">
          <a:noAutofit/>
        </a:bodyPr>
        <a:lstStyle/>
        <a:p>
          <a:pPr lvl="0" algn="l" defTabSz="889000">
            <a:lnSpc>
              <a:spcPct val="90000"/>
            </a:lnSpc>
            <a:spcBef>
              <a:spcPct val="0"/>
            </a:spcBef>
            <a:spcAft>
              <a:spcPct val="35000"/>
            </a:spcAft>
            <a:buFont typeface="Arial" panose="020B0604020202020204" pitchFamily="34" charset="0"/>
            <a:buChar char="•"/>
          </a:pPr>
          <a:r>
            <a:rPr lang="fr-FR" sz="2000" kern="1200" dirty="0"/>
            <a:t>Refuser de Construire</a:t>
          </a:r>
          <a:endParaRPr lang="en-US" sz="2000" kern="1200" dirty="0"/>
        </a:p>
      </dsp:txBody>
      <dsp:txXfrm>
        <a:off x="580701" y="1545700"/>
        <a:ext cx="7691744" cy="506120"/>
      </dsp:txXfrm>
    </dsp:sp>
    <dsp:sp modelId="{6CE01871-DBEA-48D5-8EF1-17FEAFCA24B7}">
      <dsp:nvSpPr>
        <dsp:cNvPr id="0" name=""/>
        <dsp:cNvSpPr/>
      </dsp:nvSpPr>
      <dsp:spPr>
        <a:xfrm>
          <a:off x="0" y="3289025"/>
          <a:ext cx="11066435" cy="11072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8878" tIns="395732" rIns="858878"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fr-FR" sz="2000" kern="1200"/>
            <a:t>Dans le domaine numérique, les choix de conception (ex: utiliser ou non le chiffrement) créent des règles plus efficaces que la législation.</a:t>
          </a:r>
          <a:endParaRPr lang="en-US" sz="2000" kern="1200" dirty="0"/>
        </a:p>
      </dsp:txBody>
      <dsp:txXfrm>
        <a:off x="0" y="3289025"/>
        <a:ext cx="11066435" cy="1107225"/>
      </dsp:txXfrm>
    </dsp:sp>
    <dsp:sp modelId="{9E2ACC6B-915E-49D2-8A39-4297682E872C}">
      <dsp:nvSpPr>
        <dsp:cNvPr id="0" name=""/>
        <dsp:cNvSpPr/>
      </dsp:nvSpPr>
      <dsp:spPr>
        <a:xfrm>
          <a:off x="553321" y="3008585"/>
          <a:ext cx="7746504"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99" tIns="0" rIns="292799" bIns="0" numCol="1" spcCol="1270" anchor="ctr" anchorCtr="0">
          <a:noAutofit/>
        </a:bodyPr>
        <a:lstStyle/>
        <a:p>
          <a:pPr lvl="0" algn="l" defTabSz="889000">
            <a:lnSpc>
              <a:spcPct val="90000"/>
            </a:lnSpc>
            <a:spcBef>
              <a:spcPct val="0"/>
            </a:spcBef>
            <a:spcAft>
              <a:spcPct val="35000"/>
            </a:spcAft>
            <a:buFont typeface="Arial" panose="020B0604020202020204" pitchFamily="34" charset="0"/>
            <a:buChar char="•"/>
          </a:pPr>
          <a:r>
            <a:rPr lang="fr-FR" sz="2000" kern="1200" dirty="0"/>
            <a:t>"Le Code est la Loi"</a:t>
          </a:r>
          <a:endParaRPr lang="en-US" sz="2000" kern="1200" dirty="0"/>
        </a:p>
      </dsp:txBody>
      <dsp:txXfrm>
        <a:off x="580701" y="3035965"/>
        <a:ext cx="7691744" cy="506120"/>
      </dsp:txXfrm>
    </dsp:sp>
    <dsp:sp modelId="{62E47A19-F660-4F1A-A76E-BD954CAAB8C5}">
      <dsp:nvSpPr>
        <dsp:cNvPr id="0" name=""/>
        <dsp:cNvSpPr/>
      </dsp:nvSpPr>
      <dsp:spPr>
        <a:xfrm>
          <a:off x="0" y="4779290"/>
          <a:ext cx="11066435" cy="11072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8878" tIns="395732" rIns="858878"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fr-FR" sz="2000" kern="1200"/>
            <a:t> Le moment est peut-être venu pour notre industrie d'adopter un code de déontologie formel.</a:t>
          </a:r>
          <a:endParaRPr lang="en-US" sz="2000" kern="1200" dirty="0"/>
        </a:p>
      </dsp:txBody>
      <dsp:txXfrm>
        <a:off x="0" y="4779290"/>
        <a:ext cx="11066435" cy="1107225"/>
      </dsp:txXfrm>
    </dsp:sp>
    <dsp:sp modelId="{C2F74D54-B6DA-4880-8C05-894BB222FB22}">
      <dsp:nvSpPr>
        <dsp:cNvPr id="0" name=""/>
        <dsp:cNvSpPr/>
      </dsp:nvSpPr>
      <dsp:spPr>
        <a:xfrm>
          <a:off x="553321" y="4498850"/>
          <a:ext cx="7746504"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99" tIns="0" rIns="292799" bIns="0" numCol="1" spcCol="1270" anchor="ctr" anchorCtr="0">
          <a:noAutofit/>
        </a:bodyPr>
        <a:lstStyle/>
        <a:p>
          <a:pPr lvl="0" algn="l" defTabSz="889000">
            <a:lnSpc>
              <a:spcPct val="90000"/>
            </a:lnSpc>
            <a:spcBef>
              <a:spcPct val="0"/>
            </a:spcBef>
            <a:spcAft>
              <a:spcPct val="35000"/>
            </a:spcAft>
            <a:buFont typeface="Arial" panose="020B0604020202020204" pitchFamily="34" charset="0"/>
            <a:buChar char="•"/>
          </a:pPr>
          <a:r>
            <a:rPr lang="fr-FR" sz="2000" kern="1200" dirty="0"/>
            <a:t>Un Serment d'Hippocrate pour les Technologues ?</a:t>
          </a:r>
          <a:endParaRPr lang="en-US" sz="2000" kern="1200" dirty="0"/>
        </a:p>
      </dsp:txBody>
      <dsp:txXfrm>
        <a:off x="580701" y="4526230"/>
        <a:ext cx="7691744"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A4959-A08D-4DCF-8D40-80358F11339F}" type="datetimeFigureOut">
              <a:rPr lang="fr-FR" smtClean="0"/>
              <a:t>15/10/2025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E0D7A-5609-414E-9F38-E571C61F4397}" type="slidenum">
              <a:rPr lang="fr-FR" smtClean="0"/>
              <a:t>‹N°›</a:t>
            </a:fld>
            <a:endParaRPr lang="fr-FR" dirty="0"/>
          </a:p>
        </p:txBody>
      </p:sp>
    </p:spTree>
    <p:extLst>
      <p:ext uri="{BB962C8B-B14F-4D97-AF65-F5344CB8AC3E}">
        <p14:creationId xmlns:p14="http://schemas.microsoft.com/office/powerpoint/2010/main" val="388695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1</a:t>
            </a:fld>
            <a:endParaRPr lang="fr-FR" dirty="0"/>
          </a:p>
        </p:txBody>
      </p:sp>
    </p:spTree>
    <p:extLst>
      <p:ext uri="{BB962C8B-B14F-4D97-AF65-F5344CB8AC3E}">
        <p14:creationId xmlns:p14="http://schemas.microsoft.com/office/powerpoint/2010/main" val="241847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ce public technique, il est essentiel de comprendre comment la collecte se fait au niveau le plus fondamental : la couche physique. Le rapport explique que la stratégie de base des agences comme la NSA est la collecte '</a:t>
            </a:r>
            <a:r>
              <a:rPr lang="fr-FR" dirty="0" err="1"/>
              <a:t>Upstream</a:t>
            </a:r>
            <a:r>
              <a:rPr lang="fr-FR" dirty="0"/>
              <a:t>', c'est-à-dire en amont. Avant que les données n'atteignent les serveurs de Google ou de Microsoft, elles sont interceptées directement sur la colonne vertébrale d'Internet. La grande majorité du trafic intercontinental passe par un nombre relativement faible de câbles à fibres optiques. En installant des équipements secrets, souvent avec la coopération des opérateurs de télécommunications, les agences peuvent utiliser des répartiteurs optiques pour créer un miroir parfait de tout le trafic. Pensez-y : ce n'est pas une écoute ciblée, c'est une photocopie de l'intégralité du flux de données d'un pays. Le programme britannique '</a:t>
            </a:r>
            <a:r>
              <a:rPr lang="fr-FR" dirty="0" err="1"/>
              <a:t>Tempora</a:t>
            </a:r>
            <a:r>
              <a:rPr lang="fr-FR" dirty="0"/>
              <a:t>' a été conçu pour stocker le contenu de ces câbles pendant trois jours et les métadonnées pendant trente jours. C'est l'incarnation même du principe 'collecter tout'.</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12</a:t>
            </a:fld>
            <a:endParaRPr lang="fr-FR" dirty="0"/>
          </a:p>
        </p:txBody>
      </p:sp>
    </p:spTree>
    <p:extLst>
      <p:ext uri="{BB962C8B-B14F-4D97-AF65-F5344CB8AC3E}">
        <p14:creationId xmlns:p14="http://schemas.microsoft.com/office/powerpoint/2010/main" val="272138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CBB08-1DC2-C91E-09E7-967FD77798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C549F4-3E76-831A-7E1D-86635A0FA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89F918-C161-ADF7-3B57-DD9604C297E3}"/>
              </a:ext>
            </a:extLst>
          </p:cNvPr>
          <p:cNvSpPr>
            <a:spLocks noGrp="1"/>
          </p:cNvSpPr>
          <p:nvPr>
            <p:ph type="body" idx="1"/>
          </p:nvPr>
        </p:nvSpPr>
        <p:spPr/>
        <p:txBody>
          <a:bodyPr/>
          <a:lstStyle/>
          <a:p>
            <a:r>
              <a:rPr lang="fr-FR" dirty="0"/>
              <a:t>Après la surveillance de la colonne vertébrale d'Internet, le rapport détaille la couche de surveillance la plus personnelle : celle que nous transportons avec nous. Nos smartphones sont, par conception, des dispositifs de suivi. Même si vous désactivez le GPS, le téléphone doit constamment communiquer avec les antennes-relais pour fonctionner, ce qui permet aux opérateurs de vous localiser avec une grande précision. Les forces de l'ordre peuvent aller plus loin avec des 'IMSI-</a:t>
            </a:r>
            <a:r>
              <a:rPr lang="fr-FR" dirty="0" err="1"/>
              <a:t>catchers</a:t>
            </a:r>
            <a:r>
              <a:rPr lang="fr-FR" dirty="0"/>
              <a:t>', qui sont essentiellement de fausses antennes-relais qui trompent tous les téléphones à proximité pour qu'ils s'y connectent. C'est un filet de surveillance mobile. Simultanément, la surveillance physique a été transformée par l'IA. Le rapport souligne que nous ne parlons plus de simples enregistrements vidéo. Nous parlons de systèmes qui analysent ces flux en temps réel, effectuent une reconnaissance faciale et peuvent suivre une 'personne d'intérêt' à travers le réseau de caméras d'une ville entière. La fusion de ces deux ensembles de données – la localisation de votre téléphone et votre identité biométrique – crée une capacité de suivi quasi-parfaite.</a:t>
            </a:r>
            <a:endParaRPr lang="en-US" dirty="0"/>
          </a:p>
        </p:txBody>
      </p:sp>
      <p:sp>
        <p:nvSpPr>
          <p:cNvPr id="4" name="Espace réservé du numéro de diapositive 3">
            <a:extLst>
              <a:ext uri="{FF2B5EF4-FFF2-40B4-BE49-F238E27FC236}">
                <a16:creationId xmlns:a16="http://schemas.microsoft.com/office/drawing/2014/main" id="{9EBC5ABB-0B7E-F237-7D29-747D2436C759}"/>
              </a:ext>
            </a:extLst>
          </p:cNvPr>
          <p:cNvSpPr>
            <a:spLocks noGrp="1"/>
          </p:cNvSpPr>
          <p:nvPr>
            <p:ph type="sldNum" sz="quarter" idx="5"/>
          </p:nvPr>
        </p:nvSpPr>
        <p:spPr/>
        <p:txBody>
          <a:bodyPr/>
          <a:lstStyle/>
          <a:p>
            <a:fld id="{442E0D7A-5609-414E-9F38-E571C61F4397}" type="slidenum">
              <a:rPr lang="fr-FR" smtClean="0"/>
              <a:t>13</a:t>
            </a:fld>
            <a:endParaRPr lang="fr-FR" dirty="0"/>
          </a:p>
        </p:txBody>
      </p:sp>
    </p:spTree>
    <p:extLst>
      <p:ext uri="{BB962C8B-B14F-4D97-AF65-F5344CB8AC3E}">
        <p14:creationId xmlns:p14="http://schemas.microsoft.com/office/powerpoint/2010/main" val="3971157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3E219-E83F-19FD-9F93-2104773074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476B3F-9474-DC62-29E3-FCAF0E708E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F6EB80-E2DB-6E46-071C-E5C713607A2B}"/>
              </a:ext>
            </a:extLst>
          </p:cNvPr>
          <p:cNvSpPr>
            <a:spLocks noGrp="1"/>
          </p:cNvSpPr>
          <p:nvPr>
            <p:ph type="body" idx="1"/>
          </p:nvPr>
        </p:nvSpPr>
        <p:spPr/>
        <p:txBody>
          <a:bodyPr/>
          <a:lstStyle/>
          <a:p>
            <a:r>
              <a:rPr lang="fr-FR" dirty="0"/>
              <a:t>Toute cette infrastructure de collecte n'est que la première étape. Le véritable changement de paradigme, comme l'explique le rapport, réside dans l'analyse. Le modèle économique que notre industrie a perfectionné – le 'capitalisme de surveillance' – a fourni le plan directeur. Nous avons montré qu'en collectant suffisamment de données sur le comportement passé, on pouvait prédire et même influencer le comportement futur. Les agences de renseignement ont simplement adapté ce modèle à leurs propres fins. C'est ce que le rapport appelle la '</a:t>
            </a:r>
            <a:r>
              <a:rPr lang="fr-FR" dirty="0" err="1"/>
              <a:t>datasurveillance</a:t>
            </a:r>
            <a:r>
              <a:rPr lang="fr-FR" dirty="0"/>
              <a:t>'. L'objectif n'est plus d'écouter un appel, mais d'alimenter des algorithmes avec des milliards de points de données pour trouver des schémas invisibles à l'œil humain. Cela conduit directement à des applications controversées comme la police prédictive, où des logiciels comme </a:t>
            </a:r>
            <a:r>
              <a:rPr lang="fr-FR" dirty="0" err="1"/>
              <a:t>PredPol</a:t>
            </a:r>
            <a:r>
              <a:rPr lang="fr-FR" dirty="0"/>
              <a:t> disent à la police où patrouiller en se basant sur des données historiques, soulevant d'énormes questions de biais algorithmique. La trajectoire finale de tout cela, la 'Singularité GEOINT' mentionnée dans le rapport, est un état de conscience informationnelle totale. C'est le but ultime vers lequel tend cette architecture technologique.</a:t>
            </a:r>
            <a:endParaRPr lang="en-US" dirty="0"/>
          </a:p>
        </p:txBody>
      </p:sp>
      <p:sp>
        <p:nvSpPr>
          <p:cNvPr id="4" name="Espace réservé du numéro de diapositive 3">
            <a:extLst>
              <a:ext uri="{FF2B5EF4-FFF2-40B4-BE49-F238E27FC236}">
                <a16:creationId xmlns:a16="http://schemas.microsoft.com/office/drawing/2014/main" id="{32E72F6F-0670-26D4-D921-F9180FA22F61}"/>
              </a:ext>
            </a:extLst>
          </p:cNvPr>
          <p:cNvSpPr>
            <a:spLocks noGrp="1"/>
          </p:cNvSpPr>
          <p:nvPr>
            <p:ph type="sldNum" sz="quarter" idx="5"/>
          </p:nvPr>
        </p:nvSpPr>
        <p:spPr/>
        <p:txBody>
          <a:bodyPr/>
          <a:lstStyle/>
          <a:p>
            <a:fld id="{442E0D7A-5609-414E-9F38-E571C61F4397}" type="slidenum">
              <a:rPr lang="fr-FR" smtClean="0"/>
              <a:t>14</a:t>
            </a:fld>
            <a:endParaRPr lang="fr-FR" dirty="0"/>
          </a:p>
        </p:txBody>
      </p:sp>
    </p:spTree>
    <p:extLst>
      <p:ext uri="{BB962C8B-B14F-4D97-AF65-F5344CB8AC3E}">
        <p14:creationId xmlns:p14="http://schemas.microsoft.com/office/powerpoint/2010/main" val="1429689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rapport souligne comment notre propre succès a créé cette situation. Avant, les données personnelles étaient diffuses, stockées sur des appareils individuels. Le modèle de la plateforme a tout centralisé. Nous avons construit d'immenses réservoirs de données humaines. Cela offre une efficacité incroyable pour nos services, mais cela crée aussi une cible de valeur inestimable pour les agences de renseignement. Notre modèle économique, qui récompense la collecte de données pour la publicité, est en parfait alignement involontaire avec les objectifs de la surveillance. Comme le montre le rapport, nous sommes devenus des 'points de levier' stratégiques. Les gouvernements n'ont plus besoin de courir après des millions d'individus ; ils peuvent venir frapper à une seule porte : la nôtre. Cela nous place au cœur d'un dilemme constant entre nos obligations légales et notre promesse de confidentialité envers nos utilisateurs.</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16</a:t>
            </a:fld>
            <a:endParaRPr lang="fr-FR" dirty="0"/>
          </a:p>
        </p:txBody>
      </p:sp>
    </p:spTree>
    <p:extLst>
      <p:ext uri="{BB962C8B-B14F-4D97-AF65-F5344CB8AC3E}">
        <p14:creationId xmlns:p14="http://schemas.microsoft.com/office/powerpoint/2010/main" val="209415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EC89A-FBCE-8382-A4EA-B118FD2081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56C56F3-303A-7BD9-F110-6B22EA1918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7022AE-D8AA-71E0-6365-318C4C2B2DB5}"/>
              </a:ext>
            </a:extLst>
          </p:cNvPr>
          <p:cNvSpPr>
            <a:spLocks noGrp="1"/>
          </p:cNvSpPr>
          <p:nvPr>
            <p:ph type="body" idx="1"/>
          </p:nvPr>
        </p:nvSpPr>
        <p:spPr/>
        <p:txBody>
          <a:bodyPr/>
          <a:lstStyle/>
          <a:p>
            <a:r>
              <a:rPr lang="fr-FR" dirty="0"/>
              <a:t>Au-delà des noms que tout le monde connaît, le rapport nous plonge dans un univers parallèle : le marché de la surveillance B2G (business-to-</a:t>
            </a:r>
            <a:r>
              <a:rPr lang="fr-FR" dirty="0" err="1"/>
              <a:t>government</a:t>
            </a:r>
            <a:r>
              <a:rPr lang="fr-FR" dirty="0"/>
              <a:t>). C'est une industrie lucrative mais opaque, qui fournit les outils les plus pointus de l'espionnage. Mais leur influence va bien au-delà de la simple vente. Le rapport souligne le problème des 'accords de non-divulgation' ou NDA. Une entreprise privée peut vendre un système de surveillance à un service de police local et lui faire signer un contrat qui lui interdit de discuter du fonctionnement de la technologie, parfois même avec un juge lors d'un procès. Imaginez la situation : la démocratie ne peut pas contrôler des outils dont elle ignore l'existence ou les capacités. Cela revient à privatiser des décisions de politique publique et à les soustraire à tout contrôle démocratique, le tout sous le sceau du secret commercial.</a:t>
            </a:r>
            <a:endParaRPr lang="en-US" dirty="0"/>
          </a:p>
        </p:txBody>
      </p:sp>
      <p:sp>
        <p:nvSpPr>
          <p:cNvPr id="4" name="Espace réservé du numéro de diapositive 3">
            <a:extLst>
              <a:ext uri="{FF2B5EF4-FFF2-40B4-BE49-F238E27FC236}">
                <a16:creationId xmlns:a16="http://schemas.microsoft.com/office/drawing/2014/main" id="{4239C97E-9ACA-3C07-2018-A87D27049783}"/>
              </a:ext>
            </a:extLst>
          </p:cNvPr>
          <p:cNvSpPr>
            <a:spLocks noGrp="1"/>
          </p:cNvSpPr>
          <p:nvPr>
            <p:ph type="sldNum" sz="quarter" idx="5"/>
          </p:nvPr>
        </p:nvSpPr>
        <p:spPr/>
        <p:txBody>
          <a:bodyPr/>
          <a:lstStyle/>
          <a:p>
            <a:fld id="{442E0D7A-5609-414E-9F38-E571C61F4397}" type="slidenum">
              <a:rPr lang="fr-FR" smtClean="0"/>
              <a:t>17</a:t>
            </a:fld>
            <a:endParaRPr lang="fr-FR" dirty="0"/>
          </a:p>
        </p:txBody>
      </p:sp>
    </p:spTree>
    <p:extLst>
      <p:ext uri="{BB962C8B-B14F-4D97-AF65-F5344CB8AC3E}">
        <p14:creationId xmlns:p14="http://schemas.microsoft.com/office/powerpoint/2010/main" val="238623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68EA-EADB-74E0-30D9-EA63BDC94B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AAA829-37C6-1043-2892-F85528543E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B778C5-C4CB-EFF0-AEB3-69A6D7CE4646}"/>
              </a:ext>
            </a:extLst>
          </p:cNvPr>
          <p:cNvSpPr>
            <a:spLocks noGrp="1"/>
          </p:cNvSpPr>
          <p:nvPr>
            <p:ph type="body" idx="1"/>
          </p:nvPr>
        </p:nvSpPr>
        <p:spPr/>
        <p:txBody>
          <a:bodyPr/>
          <a:lstStyle/>
          <a:p>
            <a:r>
              <a:rPr lang="fr-FR" dirty="0"/>
              <a:t>Enfin, nous devons parler de l'impact le plus insidieux, celui qui ne se mesure pas en téraoctets : l'impact sur la psyché humaine. Le rapport conclut cette section en discutant de ce que les juristes appellent 'l'effet glaçant'. C'est le lien direct avec le Panoptique de Bentham. Quand on sait qu'on peut être observé, on commence à s'autocensurer. On hésite avant de cliquer sur un lien politique, on réfléchit à deux fois avant de rejoindre une manifestation, on évite les sujets de conversation sensibles au téléphone. Cet effet n'étouffe pas seulement les activités illégales, il gèle l'expression légitime, la dissidence, l'expérimentation et la créativité qui sont le moteur d'une société libre. Comme le souligne le rapport, une société surveillée est une société conformiste. C'est une pente glissante qui, en décourageant la critique et en encourageant la passivité, prépare le terrain à des formes de gouvernance plus autoritaires.</a:t>
            </a:r>
            <a:endParaRPr lang="en-US" dirty="0"/>
          </a:p>
        </p:txBody>
      </p:sp>
      <p:sp>
        <p:nvSpPr>
          <p:cNvPr id="4" name="Espace réservé du numéro de diapositive 3">
            <a:extLst>
              <a:ext uri="{FF2B5EF4-FFF2-40B4-BE49-F238E27FC236}">
                <a16:creationId xmlns:a16="http://schemas.microsoft.com/office/drawing/2014/main" id="{3609E944-87F5-34D2-0997-55AFAB89CBB3}"/>
              </a:ext>
            </a:extLst>
          </p:cNvPr>
          <p:cNvSpPr>
            <a:spLocks noGrp="1"/>
          </p:cNvSpPr>
          <p:nvPr>
            <p:ph type="sldNum" sz="quarter" idx="5"/>
          </p:nvPr>
        </p:nvSpPr>
        <p:spPr/>
        <p:txBody>
          <a:bodyPr/>
          <a:lstStyle/>
          <a:p>
            <a:fld id="{442E0D7A-5609-414E-9F38-E571C61F4397}" type="slidenum">
              <a:rPr lang="fr-FR" smtClean="0"/>
              <a:t>18</a:t>
            </a:fld>
            <a:endParaRPr lang="fr-FR" dirty="0"/>
          </a:p>
        </p:txBody>
      </p:sp>
    </p:spTree>
    <p:extLst>
      <p:ext uri="{BB962C8B-B14F-4D97-AF65-F5344CB8AC3E}">
        <p14:creationId xmlns:p14="http://schemas.microsoft.com/office/powerpoint/2010/main" val="80464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19</a:t>
            </a:fld>
            <a:endParaRPr lang="fr-FR" dirty="0"/>
          </a:p>
        </p:txBody>
      </p:sp>
    </p:spTree>
    <p:extLst>
      <p:ext uri="{BB962C8B-B14F-4D97-AF65-F5344CB8AC3E}">
        <p14:creationId xmlns:p14="http://schemas.microsoft.com/office/powerpoint/2010/main" val="328262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abordons maintenant la complexité juridique à l'échelle mondiale. Comme l'explique le rapport, il n'existe pas de norme unique pour la surveillance ; nous opérons dans un véritable 'jeu de lois' avec trois modèles dominants qui sont fondamentalement en conflit. D'abord, le modèle américain, que le rapport qualifie de réactif. Il est constamment en train de rattraper la technologie, en interprétant des lois vieilles de plusieurs siècles pour des problèmes nouveaux. C'est un patchwork de lois qui crée de l'incertitude. Ensuite, le modèle européen, incarné par le RGPD. Il est proactif et basé sur une philosophie complètement différente : la vie privée est un droit humain fondamental et inaliénable. C'est le cadre qui influence le plus les normes mondiales aujourd'hui. Enfin, le modèle chinois, qui est ouvertement étatiste. Ici, la surveillance n'est pas un mal nécessaire à contenir, mais un outil essentiel de gouvernance, justifié par des objectifs de stabilité et d'harmonie sociale. Comprendre ces trois philosophies est essentiel pour toute entreprise technologique opérant à l'échelle mondiale.</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20</a:t>
            </a:fld>
            <a:endParaRPr lang="fr-FR" dirty="0"/>
          </a:p>
        </p:txBody>
      </p:sp>
    </p:spTree>
    <p:extLst>
      <p:ext uri="{BB962C8B-B14F-4D97-AF65-F5344CB8AC3E}">
        <p14:creationId xmlns:p14="http://schemas.microsoft.com/office/powerpoint/2010/main" val="203894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D00DF-49CF-FB14-0F7F-D1DAD27A49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57EBDC-25D3-3560-2B3D-3E1CADC33C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E39C2A-1529-FC75-7530-D62A70AABC1A}"/>
              </a:ext>
            </a:extLst>
          </p:cNvPr>
          <p:cNvSpPr>
            <a:spLocks noGrp="1"/>
          </p:cNvSpPr>
          <p:nvPr>
            <p:ph type="body" idx="1"/>
          </p:nvPr>
        </p:nvSpPr>
        <p:spPr/>
        <p:txBody>
          <a:bodyPr/>
          <a:lstStyle/>
          <a:p>
            <a:r>
              <a:rPr lang="fr-FR" dirty="0"/>
              <a:t>Cette diapositive nous permet de plonger dans les détails techniques mis en évidence par le rapport. Regardons quelques points de friction clés. Observez la 'Norme d'Accès Gouvernemental' : aux États-Unis, pour les citoyens, c'est la 'cause probable', mais pour les étrangers, c'est une norme beaucoup plus faible. Dans l'UE, c'est la 'nécessité stricte et la proportionnalité', une barre juridique bien plus haute. En Chine, c'est simplement la 'sécurité nationale', une justification très large. Un autre point crucial est la 'Philosophie Transfrontalière'. Le rapport décrit l'approche américaine comme 'expansionniste' : ils affirment leur droit d'accéder aux données détenues par leurs entreprises, où qu'elles soient dans le monde. L'approche de l'UE est 'basée sur les droits' : les données ne peuvent être transférées que si le pays de destination offre des protections 'adéquates'. L'approche chinoise est 'défensive' et axée sur la souveraineté : elle vise à empêcher les données de ses citoyens de quitter le pays. Ces différences ne sont pas théoriques ; elles créent des conflits juridiques directs pour nos opérations quotidiennes.</a:t>
            </a:r>
            <a:endParaRPr lang="en-US" dirty="0"/>
          </a:p>
        </p:txBody>
      </p:sp>
      <p:sp>
        <p:nvSpPr>
          <p:cNvPr id="4" name="Espace réservé du numéro de diapositive 3">
            <a:extLst>
              <a:ext uri="{FF2B5EF4-FFF2-40B4-BE49-F238E27FC236}">
                <a16:creationId xmlns:a16="http://schemas.microsoft.com/office/drawing/2014/main" id="{FC91E9AD-3386-0FE2-7A20-6D5AC4F857A7}"/>
              </a:ext>
            </a:extLst>
          </p:cNvPr>
          <p:cNvSpPr>
            <a:spLocks noGrp="1"/>
          </p:cNvSpPr>
          <p:nvPr>
            <p:ph type="sldNum" sz="quarter" idx="5"/>
          </p:nvPr>
        </p:nvSpPr>
        <p:spPr/>
        <p:txBody>
          <a:bodyPr/>
          <a:lstStyle/>
          <a:p>
            <a:fld id="{442E0D7A-5609-414E-9F38-E571C61F4397}" type="slidenum">
              <a:rPr lang="fr-FR" smtClean="0"/>
              <a:t>21</a:t>
            </a:fld>
            <a:endParaRPr lang="fr-FR" dirty="0"/>
          </a:p>
        </p:txBody>
      </p:sp>
    </p:spTree>
    <p:extLst>
      <p:ext uri="{BB962C8B-B14F-4D97-AF65-F5344CB8AC3E}">
        <p14:creationId xmlns:p14="http://schemas.microsoft.com/office/powerpoint/2010/main" val="61898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Voici le cœur de la controverse de PRISM, un point que le rapport détaille avec précision. Le mot clé est 'incidente'. Le gouvernement cible un étranger, mais dans le processus, il aspire toutes les communications de cet étranger, y compris les emails et messages échangés avec des citoyens américains. L'argument du gouvernement est que c'est un dommage collatéral inévitable. Mais comme le souligne le rapport, le problème devient critique lorsque le FBI, une agence de police nationale, est autorisé à fouiller cette gigantesque base de données collectée sans mandat en utilisant les noms ou les numéros de téléphone de citoyens américains. C'est une fiction juridique. On utilise une autorisation de renseignement étranger pour créer une base de données qui est ensuite utilisée pour des enquêtes nationales, contournant ainsi l'exigence de mandat du Quatrième Amendement. C'est exactement ce que les critiques appellent la 'recherche par la porte de derrière'</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24</a:t>
            </a:fld>
            <a:endParaRPr lang="fr-FR" dirty="0"/>
          </a:p>
        </p:txBody>
      </p:sp>
    </p:spTree>
    <p:extLst>
      <p:ext uri="{BB962C8B-B14F-4D97-AF65-F5344CB8AC3E}">
        <p14:creationId xmlns:p14="http://schemas.microsoft.com/office/powerpoint/2010/main" val="392757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3</a:t>
            </a:fld>
            <a:endParaRPr lang="fr-FR" dirty="0"/>
          </a:p>
        </p:txBody>
      </p:sp>
    </p:spTree>
    <p:extLst>
      <p:ext uri="{BB962C8B-B14F-4D97-AF65-F5344CB8AC3E}">
        <p14:creationId xmlns:p14="http://schemas.microsoft.com/office/powerpoint/2010/main" val="2384495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5C175-B9E4-29F8-1B0A-44ED3480B9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AED90C-C8C7-22BD-1B78-72A33BB84B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DC57C8-8BBB-AF61-92F3-8270C26E8C23}"/>
              </a:ext>
            </a:extLst>
          </p:cNvPr>
          <p:cNvSpPr>
            <a:spLocks noGrp="1"/>
          </p:cNvSpPr>
          <p:nvPr>
            <p:ph type="body" idx="1"/>
          </p:nvPr>
        </p:nvSpPr>
        <p:spPr/>
        <p:txBody>
          <a:bodyPr/>
          <a:lstStyle/>
          <a:p>
            <a:r>
              <a:rPr lang="fr-FR" dirty="0"/>
              <a:t>Notre deuxième étude de cas nous emmène en Chine et présente un modèle de surveillance fondamentalement différent. Comme l'explique le rapport, l'objectif ici n'est pas principalement la sécurité nationale, mais l'ingénierie sociale. Le Système de Crédit Social est souvent mal compris en Occident. Il faut d'abord clarifier qu'il ne s'agit pas d'un score unique à la 'Black Mirror' pour chaque citoyen. C'est un ensemble de systèmes, principalement des listes noires, qui visent à faire respecter les décisions de justice et les réglementations. Le mécanisme central est la 'gamification'. Si vous ne payez pas une amende, vous pouvez vous retrouver sur une liste noire qui vous interdit d'acheter des billets d'avion ou de train. À l'inverse, une bonne conformité peut vous donner accès à de meilleurs services. C'est une forme de contrôle qui ne repose pas sur la force, mais sur l'incitation et la dissuasion comportementale à grande échelle.</a:t>
            </a:r>
            <a:endParaRPr lang="en-US" dirty="0"/>
          </a:p>
        </p:txBody>
      </p:sp>
      <p:sp>
        <p:nvSpPr>
          <p:cNvPr id="4" name="Espace réservé du numéro de diapositive 3">
            <a:extLst>
              <a:ext uri="{FF2B5EF4-FFF2-40B4-BE49-F238E27FC236}">
                <a16:creationId xmlns:a16="http://schemas.microsoft.com/office/drawing/2014/main" id="{A579FEE0-B6FF-C00A-5844-18A97478DB5F}"/>
              </a:ext>
            </a:extLst>
          </p:cNvPr>
          <p:cNvSpPr>
            <a:spLocks noGrp="1"/>
          </p:cNvSpPr>
          <p:nvPr>
            <p:ph type="sldNum" sz="quarter" idx="5"/>
          </p:nvPr>
        </p:nvSpPr>
        <p:spPr/>
        <p:txBody>
          <a:bodyPr/>
          <a:lstStyle/>
          <a:p>
            <a:fld id="{442E0D7A-5609-414E-9F38-E571C61F4397}" type="slidenum">
              <a:rPr lang="fr-FR" smtClean="0"/>
              <a:t>25</a:t>
            </a:fld>
            <a:endParaRPr lang="fr-FR" dirty="0"/>
          </a:p>
        </p:txBody>
      </p:sp>
    </p:spTree>
    <p:extLst>
      <p:ext uri="{BB962C8B-B14F-4D97-AF65-F5344CB8AC3E}">
        <p14:creationId xmlns:p14="http://schemas.microsoft.com/office/powerpoint/2010/main" val="3183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7D898-A237-1CD7-B4F2-C9934870C9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D1536D-F8CF-9AE2-2698-751B8BE9D3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06D245-823D-AFD5-C13D-A6D75BFE4514}"/>
              </a:ext>
            </a:extLst>
          </p:cNvPr>
          <p:cNvSpPr>
            <a:spLocks noGrp="1"/>
          </p:cNvSpPr>
          <p:nvPr>
            <p:ph type="body" idx="1"/>
          </p:nvPr>
        </p:nvSpPr>
        <p:spPr/>
        <p:txBody>
          <a:bodyPr/>
          <a:lstStyle/>
          <a:p>
            <a:r>
              <a:rPr lang="fr-FR" dirty="0"/>
              <a:t>Il est essentiel de démystifier le Système de Crédit Social, car la réalité, comme l'explique le rapport, est à la fois moins et plus subtile que le mythe. Non, il n'y a pas un grand ordinateur central qui vous enlève des points si vous traversez en dehors des clous. C'est un système beaucoup plus bureaucratique et fragmenté. Mais ce qui est vrai, et crucial, c'est le rôle des entreprises technologiques. Des plateformes comme </a:t>
            </a:r>
            <a:r>
              <a:rPr lang="fr-FR" dirty="0" err="1"/>
              <a:t>Alipay</a:t>
            </a:r>
            <a:r>
              <a:rPr lang="fr-FR" dirty="0"/>
              <a:t> (d'Alibaba) ont leurs propres systèmes de crédit basés sur les habitudes de consommation, et ces données peuvent être partagées avec l'État. L'objectif final, et c'est le lien avec le Panoptique, n'est pas tant de punir activement les gens que de créer un système où les gens ont tellement peur des conséquences négatives qu'ils se conforment par anticipation. C'est l'internalisation de la surveillance. Le but est de rendre la discipline automatique, de faire en sorte que chaque citoyen devienne son propre gardien.</a:t>
            </a:r>
            <a:endParaRPr lang="en-US" dirty="0"/>
          </a:p>
        </p:txBody>
      </p:sp>
      <p:sp>
        <p:nvSpPr>
          <p:cNvPr id="4" name="Espace réservé du numéro de diapositive 3">
            <a:extLst>
              <a:ext uri="{FF2B5EF4-FFF2-40B4-BE49-F238E27FC236}">
                <a16:creationId xmlns:a16="http://schemas.microsoft.com/office/drawing/2014/main" id="{8B9C0AF7-18E6-90A0-1418-D95FA121CB8B}"/>
              </a:ext>
            </a:extLst>
          </p:cNvPr>
          <p:cNvSpPr>
            <a:spLocks noGrp="1"/>
          </p:cNvSpPr>
          <p:nvPr>
            <p:ph type="sldNum" sz="quarter" idx="5"/>
          </p:nvPr>
        </p:nvSpPr>
        <p:spPr/>
        <p:txBody>
          <a:bodyPr/>
          <a:lstStyle/>
          <a:p>
            <a:fld id="{442E0D7A-5609-414E-9F38-E571C61F4397}" type="slidenum">
              <a:rPr lang="fr-FR" smtClean="0"/>
              <a:t>26</a:t>
            </a:fld>
            <a:endParaRPr lang="fr-FR" dirty="0"/>
          </a:p>
        </p:txBody>
      </p:sp>
    </p:spTree>
    <p:extLst>
      <p:ext uri="{BB962C8B-B14F-4D97-AF65-F5344CB8AC3E}">
        <p14:creationId xmlns:p14="http://schemas.microsoft.com/office/powerpoint/2010/main" val="1474411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1202-B8B5-3C37-4510-B762D7B98E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301123-6D4B-A5A0-526B-EEB6A31732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3F0300-2D43-34AD-CBFE-6913DD61BB1F}"/>
              </a:ext>
            </a:extLst>
          </p:cNvPr>
          <p:cNvSpPr>
            <a:spLocks noGrp="1"/>
          </p:cNvSpPr>
          <p:nvPr>
            <p:ph type="body" idx="1"/>
          </p:nvPr>
        </p:nvSpPr>
        <p:spPr/>
        <p:txBody>
          <a:bodyPr/>
          <a:lstStyle/>
          <a:p>
            <a:r>
              <a:rPr lang="fr-FR" dirty="0"/>
              <a:t>Il est essentiel de démystifier le Système de Crédit Social, car la réalité, comme l'explique le rapport, est à la fois moins et plus subtile que le mythe. Non, il n'y a pas un grand ordinateur central qui vous enlève des points si vous traversez en dehors des clous. C'est un système beaucoup plus bureaucratique et fragmenté. Mais ce qui est vrai, et crucial, c'est le rôle des entreprises technologiques. Des plateformes comme </a:t>
            </a:r>
            <a:r>
              <a:rPr lang="fr-FR" dirty="0" err="1"/>
              <a:t>Alipay</a:t>
            </a:r>
            <a:r>
              <a:rPr lang="fr-FR" dirty="0"/>
              <a:t> (d'Alibaba) ont leurs propres systèmes de crédit basés sur les habitudes de consommation, et ces données peuvent être partagées avec l'État. L'objectif final, et c'est le lien avec le Panoptique, n'est pas tant de punir activement les gens que de créer un système où les gens ont tellement peur des conséquences négatives qu'ils se conforment par anticipation. C'est l'internalisation de la surveillance. Le but est de rendre la discipline automatique, de faire en sorte que chaque citoyen devienne son propre gardien.</a:t>
            </a:r>
            <a:endParaRPr lang="en-US" dirty="0"/>
          </a:p>
        </p:txBody>
      </p:sp>
      <p:sp>
        <p:nvSpPr>
          <p:cNvPr id="4" name="Espace réservé du numéro de diapositive 3">
            <a:extLst>
              <a:ext uri="{FF2B5EF4-FFF2-40B4-BE49-F238E27FC236}">
                <a16:creationId xmlns:a16="http://schemas.microsoft.com/office/drawing/2014/main" id="{30CEB45F-0D99-E2CB-01A1-991F801CFFD6}"/>
              </a:ext>
            </a:extLst>
          </p:cNvPr>
          <p:cNvSpPr>
            <a:spLocks noGrp="1"/>
          </p:cNvSpPr>
          <p:nvPr>
            <p:ph type="sldNum" sz="quarter" idx="5"/>
          </p:nvPr>
        </p:nvSpPr>
        <p:spPr/>
        <p:txBody>
          <a:bodyPr/>
          <a:lstStyle/>
          <a:p>
            <a:fld id="{442E0D7A-5609-414E-9F38-E571C61F4397}" type="slidenum">
              <a:rPr lang="fr-FR" smtClean="0"/>
              <a:t>28</a:t>
            </a:fld>
            <a:endParaRPr lang="fr-FR" dirty="0"/>
          </a:p>
        </p:txBody>
      </p:sp>
    </p:spTree>
    <p:extLst>
      <p:ext uri="{BB962C8B-B14F-4D97-AF65-F5344CB8AC3E}">
        <p14:creationId xmlns:p14="http://schemas.microsoft.com/office/powerpoint/2010/main" val="3058861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FFBA-5EBD-BDFC-4D57-119B872E33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646FFC-2C8F-6516-CB26-8DFD71DEF0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44F1F4-1F88-6587-5F05-F2EDF4370E18}"/>
              </a:ext>
            </a:extLst>
          </p:cNvPr>
          <p:cNvSpPr>
            <a:spLocks noGrp="1"/>
          </p:cNvSpPr>
          <p:nvPr>
            <p:ph type="body" idx="1"/>
          </p:nvPr>
        </p:nvSpPr>
        <p:spPr/>
        <p:txBody>
          <a:bodyPr/>
          <a:lstStyle/>
          <a:p>
            <a:r>
              <a:rPr lang="fr-FR" dirty="0"/>
              <a:t>Le rapport insiste sur le fait que le débat public est mal posé. On nous présente un faux choix entre notre sécurité et notre vie privée. La communauté technique, et nous en faisons partie, sait que c'est une erreur. La vraie question oppose deux formes de sécurité. D'un côté, la sécurité des enquêtes policières. De l'autre, la sécurité de notre infrastructure numérique, de nos secrets commerciaux, de nos transactions bancaires et de nos communications personnelles. Le rapport est catégorique : il n'existe pas de 'porte dérobée magique' que seuls les gentils peuvent utiliser. Une vulnérabilité est une vulnérabilité. La créer pour la police, c'est la créer pour les pirates informatiques et les services de renseignement étrangers. Affaiblir le chiffrement, c'est choisir de rendre des milliards de personnes plus vulnérables pour potentiellement faciliter quelques enquêtes.</a:t>
            </a:r>
            <a:endParaRPr lang="en-US" dirty="0"/>
          </a:p>
        </p:txBody>
      </p:sp>
      <p:sp>
        <p:nvSpPr>
          <p:cNvPr id="4" name="Espace réservé du numéro de diapositive 3">
            <a:extLst>
              <a:ext uri="{FF2B5EF4-FFF2-40B4-BE49-F238E27FC236}">
                <a16:creationId xmlns:a16="http://schemas.microsoft.com/office/drawing/2014/main" id="{D84E73B5-28BD-484D-4B5E-5A07D7766C41}"/>
              </a:ext>
            </a:extLst>
          </p:cNvPr>
          <p:cNvSpPr>
            <a:spLocks noGrp="1"/>
          </p:cNvSpPr>
          <p:nvPr>
            <p:ph type="sldNum" sz="quarter" idx="5"/>
          </p:nvPr>
        </p:nvSpPr>
        <p:spPr/>
        <p:txBody>
          <a:bodyPr/>
          <a:lstStyle/>
          <a:p>
            <a:fld id="{442E0D7A-5609-414E-9F38-E571C61F4397}" type="slidenum">
              <a:rPr lang="fr-FR" smtClean="0"/>
              <a:t>29</a:t>
            </a:fld>
            <a:endParaRPr lang="fr-FR" dirty="0"/>
          </a:p>
        </p:txBody>
      </p:sp>
    </p:spTree>
    <p:extLst>
      <p:ext uri="{BB962C8B-B14F-4D97-AF65-F5344CB8AC3E}">
        <p14:creationId xmlns:p14="http://schemas.microsoft.com/office/powerpoint/2010/main" val="3646876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B9CE4-8C26-33A3-CA5F-EC63A47CF9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6B7CD1-35DD-C0D4-B4E4-99B0014435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F6E225-8567-87A8-4A91-ABBD70B720C1}"/>
              </a:ext>
            </a:extLst>
          </p:cNvPr>
          <p:cNvSpPr>
            <a:spLocks noGrp="1"/>
          </p:cNvSpPr>
          <p:nvPr>
            <p:ph type="body" idx="1"/>
          </p:nvPr>
        </p:nvSpPr>
        <p:spPr/>
        <p:txBody>
          <a:bodyPr/>
          <a:lstStyle/>
          <a:p>
            <a:r>
              <a:rPr lang="fr-FR" dirty="0"/>
              <a:t>En regardant vers l'avenir, le rapport identifie deux technologies clés qui vont amplifier exponentiellement la surveillance : l'IA et l'Internet des Objets. L'IA ne rendra pas seulement la surveillance plus efficace, elle la changera de nature, la rendant autonome et prédictive. L'IoT, de son côté, déploiera un réseau de milliards de capteurs dans notre environnement le plus intime. Quand votre voiture, votre thermostat et votre brosse à dents collectent des données, la surveillance n'est plus quelque chose qui se passe 'dehors', elle est ambiante. La fusion de ces deux tendances, comme le conclut le rapport, nous met sur la trajectoire de la 'Singularité GEOINT' — un point théorique où tout ce qui se passe peut être surveillé, analysé et compris en temps réel. C'est pourquoi l'urgence d'établir des garde-fous est si grande.</a:t>
            </a:r>
            <a:endParaRPr lang="en-US" dirty="0"/>
          </a:p>
        </p:txBody>
      </p:sp>
      <p:sp>
        <p:nvSpPr>
          <p:cNvPr id="4" name="Espace réservé du numéro de diapositive 3">
            <a:extLst>
              <a:ext uri="{FF2B5EF4-FFF2-40B4-BE49-F238E27FC236}">
                <a16:creationId xmlns:a16="http://schemas.microsoft.com/office/drawing/2014/main" id="{64F91D9A-C305-7BCD-D731-B3B67A644B5A}"/>
              </a:ext>
            </a:extLst>
          </p:cNvPr>
          <p:cNvSpPr>
            <a:spLocks noGrp="1"/>
          </p:cNvSpPr>
          <p:nvPr>
            <p:ph type="sldNum" sz="quarter" idx="5"/>
          </p:nvPr>
        </p:nvSpPr>
        <p:spPr/>
        <p:txBody>
          <a:bodyPr/>
          <a:lstStyle/>
          <a:p>
            <a:fld id="{442E0D7A-5609-414E-9F38-E571C61F4397}" type="slidenum">
              <a:rPr lang="fr-FR" smtClean="0"/>
              <a:t>30</a:t>
            </a:fld>
            <a:endParaRPr lang="fr-FR" dirty="0"/>
          </a:p>
        </p:txBody>
      </p:sp>
    </p:spTree>
    <p:extLst>
      <p:ext uri="{BB962C8B-B14F-4D97-AF65-F5344CB8AC3E}">
        <p14:creationId xmlns:p14="http://schemas.microsoft.com/office/powerpoint/2010/main" val="3065221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89B70-0043-91AB-9BDD-A6864F491B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53088E-FC50-CA71-48C7-7A2E861675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2772C7-6AE4-FDFA-71D2-51CE86B10151}"/>
              </a:ext>
            </a:extLst>
          </p:cNvPr>
          <p:cNvSpPr>
            <a:spLocks noGrp="1"/>
          </p:cNvSpPr>
          <p:nvPr>
            <p:ph type="body" idx="1"/>
          </p:nvPr>
        </p:nvSpPr>
        <p:spPr/>
        <p:txBody>
          <a:bodyPr/>
          <a:lstStyle/>
          <a:p>
            <a:r>
              <a:rPr lang="fr-FR" dirty="0"/>
              <a:t>Alors, que faire ? Le rapport se termine par une série de recommandations concrètes. Les premières concernent le cadre politique. Premièrement, notre industrie doit cesser de se battre contre la réglementation et plaider activement pour une loi fédérale sur la vie privée aux États-Unis, sur le modèle du RGPD, pour créer des règles du jeu claires. Deuxièmement, nous devons soutenir des réformes ciblées comme l'interdiction de la 'recherche par la porte de derrière'. Troisièmement, il faut mettre fin au secret du marché de la surveillance en interdisant les NDA qui empêchent le contrôle démocratique. Et enfin, il faut s'attaquer à la racine de l'échappatoire légale en réglementant sévèrement le marché des courtiers en données. Ce sont des actions politiques que nous, en tant que leaders de l'industrie, pouvons et devons soutenir.</a:t>
            </a:r>
            <a:endParaRPr lang="en-US" dirty="0"/>
          </a:p>
        </p:txBody>
      </p:sp>
      <p:sp>
        <p:nvSpPr>
          <p:cNvPr id="4" name="Espace réservé du numéro de diapositive 3">
            <a:extLst>
              <a:ext uri="{FF2B5EF4-FFF2-40B4-BE49-F238E27FC236}">
                <a16:creationId xmlns:a16="http://schemas.microsoft.com/office/drawing/2014/main" id="{F6C3704F-EAE6-E07A-5241-5984CD06BC19}"/>
              </a:ext>
            </a:extLst>
          </p:cNvPr>
          <p:cNvSpPr>
            <a:spLocks noGrp="1"/>
          </p:cNvSpPr>
          <p:nvPr>
            <p:ph type="sldNum" sz="quarter" idx="5"/>
          </p:nvPr>
        </p:nvSpPr>
        <p:spPr/>
        <p:txBody>
          <a:bodyPr/>
          <a:lstStyle/>
          <a:p>
            <a:fld id="{442E0D7A-5609-414E-9F38-E571C61F4397}" type="slidenum">
              <a:rPr lang="fr-FR" smtClean="0"/>
              <a:t>31</a:t>
            </a:fld>
            <a:endParaRPr lang="fr-FR" dirty="0"/>
          </a:p>
        </p:txBody>
      </p:sp>
    </p:spTree>
    <p:extLst>
      <p:ext uri="{BB962C8B-B14F-4D97-AF65-F5344CB8AC3E}">
        <p14:creationId xmlns:p14="http://schemas.microsoft.com/office/powerpoint/2010/main" val="670206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4EA5-AEB4-1ED9-970D-F738C11231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2685C5-0575-A90D-1A69-55405906ED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F9AD82-9E4D-E48F-9170-1C8FB9EFCFFE}"/>
              </a:ext>
            </a:extLst>
          </p:cNvPr>
          <p:cNvSpPr>
            <a:spLocks noGrp="1"/>
          </p:cNvSpPr>
          <p:nvPr>
            <p:ph type="body" idx="1"/>
          </p:nvPr>
        </p:nvSpPr>
        <p:spPr/>
        <p:txBody>
          <a:bodyPr/>
          <a:lstStyle/>
          <a:p>
            <a:r>
              <a:rPr lang="fr-FR" dirty="0"/>
              <a:t>Au-delà de la politique, les changements les plus puissants sont ceux que nous pouvons mettre en œuvre nous-mêmes. Le rapport appelle à un changement de culture. Premièrement, adopter la '</a:t>
            </a:r>
            <a:r>
              <a:rPr lang="fr-FR" dirty="0" err="1"/>
              <a:t>Privacy</a:t>
            </a:r>
            <a:r>
              <a:rPr lang="fr-FR" dirty="0"/>
              <a:t> by Design' : la protection de la vie privée ne doit pas être une case à cocher à la fin, mais un principe fondateur de la conception de nos produits. Deuxièmement, la minimisation des données : la meilleure façon de protéger les données des utilisateurs est de ne pas les collecter en premier lieu. C'est un changement radical par rapport au modèle du 'tout collecter'. Troisièmement, nous devons continuer à construire et à défendre les technologies comme le chiffrement. C'est notre responsabilité de protéger nos utilisateurs. Enfin, la transparence radicale : nous devons donner aux utilisateurs des informations claires et des contrôles réels sur leurs données.</a:t>
            </a:r>
            <a:endParaRPr lang="en-US" dirty="0"/>
          </a:p>
        </p:txBody>
      </p:sp>
      <p:sp>
        <p:nvSpPr>
          <p:cNvPr id="4" name="Espace réservé du numéro de diapositive 3">
            <a:extLst>
              <a:ext uri="{FF2B5EF4-FFF2-40B4-BE49-F238E27FC236}">
                <a16:creationId xmlns:a16="http://schemas.microsoft.com/office/drawing/2014/main" id="{E1B7FBB3-2C0C-C8DD-0883-19915C211548}"/>
              </a:ext>
            </a:extLst>
          </p:cNvPr>
          <p:cNvSpPr>
            <a:spLocks noGrp="1"/>
          </p:cNvSpPr>
          <p:nvPr>
            <p:ph type="sldNum" sz="quarter" idx="5"/>
          </p:nvPr>
        </p:nvSpPr>
        <p:spPr/>
        <p:txBody>
          <a:bodyPr/>
          <a:lstStyle/>
          <a:p>
            <a:fld id="{442E0D7A-5609-414E-9F38-E571C61F4397}" type="slidenum">
              <a:rPr lang="fr-FR" smtClean="0"/>
              <a:t>32</a:t>
            </a:fld>
            <a:endParaRPr lang="fr-FR" dirty="0"/>
          </a:p>
        </p:txBody>
      </p:sp>
    </p:spTree>
    <p:extLst>
      <p:ext uri="{BB962C8B-B14F-4D97-AF65-F5344CB8AC3E}">
        <p14:creationId xmlns:p14="http://schemas.microsoft.com/office/powerpoint/2010/main" val="2347025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CF9B-470D-B717-2536-51101AE678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0E10F0-7292-D14D-F852-D6DF76AB67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4E57C8-46C3-FCED-0F8D-24D0CC802E36}"/>
              </a:ext>
            </a:extLst>
          </p:cNvPr>
          <p:cNvSpPr>
            <a:spLocks noGrp="1"/>
          </p:cNvSpPr>
          <p:nvPr>
            <p:ph type="body" idx="1"/>
          </p:nvPr>
        </p:nvSpPr>
        <p:spPr/>
        <p:txBody>
          <a:bodyPr/>
          <a:lstStyle/>
          <a:p>
            <a:r>
              <a:rPr lang="fr-FR" dirty="0"/>
              <a:t>Enfin, le rapport nous ramène à une question de responsabilité personnelle. Chaque ligne de code que nous écrivons, chaque produit que nous lançons, est une décision qui a un poids éthique. L'expression 'le code est la loi' signifie que les architectures que nous construisons définissent ce qui est possible, bien plus efficacement qu'une loi. Le choix d'intégrer ou non le chiffrement de bout en bout est une décision politique. Le rapport se termine en posant une question provocatrice : notre profession a-t-elle besoin d'un serment d'Hippocrate ? Un engagement formel à 'ne pas nuire', à donner la priorité au bien-être de nos utilisateurs et aux principes démocratiques. C'est une question que nous devons tous nous poser.</a:t>
            </a:r>
            <a:endParaRPr lang="en-US" dirty="0"/>
          </a:p>
        </p:txBody>
      </p:sp>
      <p:sp>
        <p:nvSpPr>
          <p:cNvPr id="4" name="Espace réservé du numéro de diapositive 3">
            <a:extLst>
              <a:ext uri="{FF2B5EF4-FFF2-40B4-BE49-F238E27FC236}">
                <a16:creationId xmlns:a16="http://schemas.microsoft.com/office/drawing/2014/main" id="{A1B362A6-1B0D-F417-E5F8-EFDE460B3A98}"/>
              </a:ext>
            </a:extLst>
          </p:cNvPr>
          <p:cNvSpPr>
            <a:spLocks noGrp="1"/>
          </p:cNvSpPr>
          <p:nvPr>
            <p:ph type="sldNum" sz="quarter" idx="5"/>
          </p:nvPr>
        </p:nvSpPr>
        <p:spPr/>
        <p:txBody>
          <a:bodyPr/>
          <a:lstStyle/>
          <a:p>
            <a:fld id="{442E0D7A-5609-414E-9F38-E571C61F4397}" type="slidenum">
              <a:rPr lang="fr-FR" smtClean="0"/>
              <a:t>33</a:t>
            </a:fld>
            <a:endParaRPr lang="fr-FR" dirty="0"/>
          </a:p>
        </p:txBody>
      </p:sp>
    </p:spTree>
    <p:extLst>
      <p:ext uri="{BB962C8B-B14F-4D97-AF65-F5344CB8AC3E}">
        <p14:creationId xmlns:p14="http://schemas.microsoft.com/office/powerpoint/2010/main" val="5141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Commençons par établir une base commune. Quand nous parlons de surveillance de masse, il est crucial de comprendre que nous ne parlons pas de l'espionnage ciblé traditionnel. Le rapport est très clair sur ce point : la caractéristique qui définit la surveillance de masse est son caractère </a:t>
            </a:r>
            <a:r>
              <a:rPr lang="fr-FR" i="1" dirty="0"/>
              <a:t>indiscriminé</a:t>
            </a:r>
            <a:r>
              <a:rPr lang="fr-FR" dirty="0"/>
              <a:t>. Il ne s'agit plus d'enquêter sur un suspect après un crime ; il s'agit de collecter les données de tout le monde, tout le temps, en partant du principe que n'importe qui pourrait devenir un suspect à l'avenir. C'est un changement de paradigme fondamental, un passage d'une logique </a:t>
            </a:r>
            <a:r>
              <a:rPr lang="fr-FR" i="1" dirty="0"/>
              <a:t>réactive</a:t>
            </a:r>
            <a:r>
              <a:rPr lang="fr-FR" dirty="0"/>
              <a:t> à une logique </a:t>
            </a:r>
            <a:r>
              <a:rPr lang="fr-FR" i="1" dirty="0"/>
              <a:t>proactive</a:t>
            </a:r>
            <a:r>
              <a:rPr lang="fr-FR" dirty="0"/>
              <a:t>, presque prédictive. Et, comme le souligne le rapport, cette machine n'est pas uniquement gérée par l'État. Elle repose sur un partenariat public-privé complexe, où les entreprises technologiques, par leur capacité à collecter des données, sont devenues des acteurs incontournables. C'est cette combinaison d'échelle, de nature indiscriminée et de collaboration public-privé qui définit véritablement la surveillance au XXIe siècle.</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5</a:t>
            </a:fld>
            <a:endParaRPr lang="fr-FR" dirty="0"/>
          </a:p>
        </p:txBody>
      </p:sp>
    </p:spTree>
    <p:extLst>
      <p:ext uri="{BB962C8B-B14F-4D97-AF65-F5344CB8AC3E}">
        <p14:creationId xmlns:p14="http://schemas.microsoft.com/office/powerpoint/2010/main" val="84542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rapport insiste sur une distinction technique qui a des conséquences juridiques et humaines immenses : la différence entre le contenu et les métadonnées. Historiquement, la loi protégeait le contenu de vos conversations, mais pas les informations 'périphériques' comme le numéro que vous appeliez. Aujourd'hui, cette distinction est obsolète. Les métadonnées — qui vous appelez, quand, d'où, pendant combien de temps, quels sites web vous visitez — peignent un portrait intime de votre vie, de vos relations, de vos habitudes, et même de vos convictions. C'est souvent bien plus révélateur que le contenu d'un seul appel. L'ancien directeur de la NSA, Michael Hayden, l'a résumé de manière brutale mais honnête avec cette citation : 'Nous tuons des gens sur la base des métadonnées'. Cela montre la valeur immense que les agences de renseignement accordent à ces informations. Pour nous, dans le secteur technologique, c'est fondamental : la grande majorité des données que nous gérons sont des métadonnées.</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6</a:t>
            </a:fld>
            <a:endParaRPr lang="fr-FR" dirty="0"/>
          </a:p>
        </p:txBody>
      </p:sp>
    </p:spTree>
    <p:extLst>
      <p:ext uri="{BB962C8B-B14F-4D97-AF65-F5344CB8AC3E}">
        <p14:creationId xmlns:p14="http://schemas.microsoft.com/office/powerpoint/2010/main" val="362274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comprendre la psychologie de la surveillance moderne, le rapport nous ramène au 18ème siècle et au concept du Panoptique de Jeremy Bentham. Ce n'était pas seulement un plan architectural, c'était une théorie du pouvoir. Le génie du Panoptique, si l'on peut dire, réside dans le fait que le pouvoir devient automatique et invisible. Le prisonnier ne sait jamais s'il est réellement observé, il sait juste qu'il </a:t>
            </a:r>
            <a:r>
              <a:rPr lang="fr-FR" i="1" dirty="0"/>
              <a:t>peut</a:t>
            </a:r>
            <a:r>
              <a:rPr lang="fr-FR" dirty="0"/>
              <a:t> l'être à tout moment. Cette incertitude le pousse à intérioriser le regard du gardien et à discipliner son propre comportement. C'est exactement le mécanisme psychologique à l'œuvre aujourd'hui. L'omniprésence des capteurs, des caméras et de la collecte de données crée un 'panoptique numérique' où nous agissons en supposant que nous sommes constamment observés, ce qui mène à l'autocensure et à la conformité. C'est une forme de contrôle bien plus subtile et efficace que la coercition directe.</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7</a:t>
            </a:fld>
            <a:endParaRPr lang="fr-FR" dirty="0"/>
          </a:p>
        </p:txBody>
      </p:sp>
    </p:spTree>
    <p:extLst>
      <p:ext uri="{BB962C8B-B14F-4D97-AF65-F5344CB8AC3E}">
        <p14:creationId xmlns:p14="http://schemas.microsoft.com/office/powerpoint/2010/main" val="304144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51698-AA09-75D1-0E9A-B2AC14C29F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6C954C-AEC9-D498-079A-70A308D1C0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3BB6A1-7DCE-12C9-8183-BD95D824BD50}"/>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3C5371DD-2E2F-5003-E4DD-159A28D92B09}"/>
              </a:ext>
            </a:extLst>
          </p:cNvPr>
          <p:cNvSpPr>
            <a:spLocks noGrp="1"/>
          </p:cNvSpPr>
          <p:nvPr>
            <p:ph type="sldNum" sz="quarter" idx="5"/>
          </p:nvPr>
        </p:nvSpPr>
        <p:spPr/>
        <p:txBody>
          <a:bodyPr/>
          <a:lstStyle/>
          <a:p>
            <a:fld id="{442E0D7A-5609-414E-9F38-E571C61F4397}" type="slidenum">
              <a:rPr lang="fr-FR" smtClean="0"/>
              <a:t>8</a:t>
            </a:fld>
            <a:endParaRPr lang="fr-FR" dirty="0"/>
          </a:p>
        </p:txBody>
      </p:sp>
    </p:spTree>
    <p:extLst>
      <p:ext uri="{BB962C8B-B14F-4D97-AF65-F5344CB8AC3E}">
        <p14:creationId xmlns:p14="http://schemas.microsoft.com/office/powerpoint/2010/main" val="379103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12082-CBED-8DF3-D3B4-B4099D1015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22FE3D-6840-61EF-834A-47C02217E4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1DF548-0AA9-F78D-0A8D-D822D05D1B90}"/>
              </a:ext>
            </a:extLst>
          </p:cNvPr>
          <p:cNvSpPr>
            <a:spLocks noGrp="1"/>
          </p:cNvSpPr>
          <p:nvPr>
            <p:ph type="body" idx="1"/>
          </p:nvPr>
        </p:nvSpPr>
        <p:spPr/>
        <p:txBody>
          <a:bodyPr/>
          <a:lstStyle/>
          <a:p>
            <a:r>
              <a:rPr lang="fr-FR" dirty="0"/>
              <a:t>Si les racines sont anciennes, l'échelle actuelle de la surveillance a un catalyseur clair : les attentats du 11 septembre. Le rapport identifie cet événement comme le véritable point de bascule. Dans le climat de peur et d'urgence qui a suivi, des barrières juridiques qui existaient depuis des décennies ont été démantelées en quelques semaines. Des lois comme l'USA PATRIOT </a:t>
            </a:r>
            <a:r>
              <a:rPr lang="fr-FR" dirty="0" err="1"/>
              <a:t>Act</a:t>
            </a:r>
            <a:r>
              <a:rPr lang="fr-FR" dirty="0"/>
              <a:t> ont été adoptées à la hâte, donnant à l'exécutif des pouvoirs étendus avec une surveillance judiciaire réduite. Ce qui rend ce moment unique, c'est que cette expansion juridique a coïncidé parfaitement avec la révolution technologique que nos entreprises menaient. C'est la 'tempête parfaite' décrite dans le rapport : l'explosion des données générées par les smartphones, les réseaux sociaux et l'Internet, combinée à une nouvelle architecture juridique permissive et à une volonté politique de 'tout collecter'. C'est ce qui a fait passer la surveillance de masse de la théorie à une réalité omniprésente et normalisée.</a:t>
            </a:r>
            <a:endParaRPr lang="en-US" dirty="0"/>
          </a:p>
        </p:txBody>
      </p:sp>
      <p:sp>
        <p:nvSpPr>
          <p:cNvPr id="4" name="Espace réservé du numéro de diapositive 3">
            <a:extLst>
              <a:ext uri="{FF2B5EF4-FFF2-40B4-BE49-F238E27FC236}">
                <a16:creationId xmlns:a16="http://schemas.microsoft.com/office/drawing/2014/main" id="{E4DA8E1D-6904-6264-CC33-CDED9A806797}"/>
              </a:ext>
            </a:extLst>
          </p:cNvPr>
          <p:cNvSpPr>
            <a:spLocks noGrp="1"/>
          </p:cNvSpPr>
          <p:nvPr>
            <p:ph type="sldNum" sz="quarter" idx="5"/>
          </p:nvPr>
        </p:nvSpPr>
        <p:spPr/>
        <p:txBody>
          <a:bodyPr/>
          <a:lstStyle/>
          <a:p>
            <a:fld id="{442E0D7A-5609-414E-9F38-E571C61F4397}" type="slidenum">
              <a:rPr lang="fr-FR" smtClean="0"/>
              <a:t>9</a:t>
            </a:fld>
            <a:endParaRPr lang="fr-FR" dirty="0"/>
          </a:p>
        </p:txBody>
      </p:sp>
    </p:spTree>
    <p:extLst>
      <p:ext uri="{BB962C8B-B14F-4D97-AF65-F5344CB8AC3E}">
        <p14:creationId xmlns:p14="http://schemas.microsoft.com/office/powerpoint/2010/main" val="228832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10</a:t>
            </a:fld>
            <a:endParaRPr lang="fr-FR" dirty="0"/>
          </a:p>
        </p:txBody>
      </p:sp>
    </p:spTree>
    <p:extLst>
      <p:ext uri="{BB962C8B-B14F-4D97-AF65-F5344CB8AC3E}">
        <p14:creationId xmlns:p14="http://schemas.microsoft.com/office/powerpoint/2010/main" val="236102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entrons maintenant dans l'architecture technologique, mais il est impossible de la dissocier de l'architecture </a:t>
            </a:r>
            <a:r>
              <a:rPr lang="fr-FR" i="1" dirty="0"/>
              <a:t>politique</a:t>
            </a:r>
            <a:r>
              <a:rPr lang="fr-FR" dirty="0"/>
              <a:t> qui la sous-tend. Le rapport identifie l'alliance 'Five </a:t>
            </a:r>
            <a:r>
              <a:rPr lang="fr-FR" dirty="0" err="1"/>
              <a:t>Eyes</a:t>
            </a:r>
            <a:r>
              <a:rPr lang="fr-FR" dirty="0"/>
              <a:t>' comme le pilier de la surveillance mondiale. Née d'un pacte secret de la Guerre Froide pour partager des renseignements électromagnétiques, cette alliance est aujourd'hui la plus grande machine de surveillance coopérative au monde. Son pouvoir ne réside pas seulement dans son infrastructure partagée, mais dans un accord tacite qui, comme le souligne le rapport, crée une échappatoire juridique. Si la loi américaine, par exemple, restreint la surveillance d'un citoyen américain par la NSA, rien n'empêche la NSA de demander au GCHQ britannique de cibler cette personne et de lui renvoyer les informations. C'est un système de 'Je surveille tes citoyens pour toi, tu surveilles les miens pour moi'. Cette alliance forme la structure de commandement et de contrôle qui opère l'infrastructure physique que nous allons maintenant examiner.</a:t>
            </a:r>
            <a:endParaRPr lang="en-US" dirty="0"/>
          </a:p>
        </p:txBody>
      </p:sp>
      <p:sp>
        <p:nvSpPr>
          <p:cNvPr id="4" name="Espace réservé du numéro de diapositive 3"/>
          <p:cNvSpPr>
            <a:spLocks noGrp="1"/>
          </p:cNvSpPr>
          <p:nvPr>
            <p:ph type="sldNum" sz="quarter" idx="5"/>
          </p:nvPr>
        </p:nvSpPr>
        <p:spPr/>
        <p:txBody>
          <a:bodyPr/>
          <a:lstStyle/>
          <a:p>
            <a:fld id="{442E0D7A-5609-414E-9F38-E571C61F4397}" type="slidenum">
              <a:rPr lang="fr-FR" smtClean="0"/>
              <a:t>11</a:t>
            </a:fld>
            <a:endParaRPr lang="fr-FR" dirty="0"/>
          </a:p>
        </p:txBody>
      </p:sp>
    </p:spTree>
    <p:extLst>
      <p:ext uri="{BB962C8B-B14F-4D97-AF65-F5344CB8AC3E}">
        <p14:creationId xmlns:p14="http://schemas.microsoft.com/office/powerpoint/2010/main" val="427431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4345DCB2-0369-4B5F-B186-9A17C753C594}" type="datetime1">
              <a:rPr lang="fr-FR" smtClean="0"/>
              <a:t>15/10/2025</a:t>
            </a:fld>
            <a:endParaRPr lang="fr-FR" dirty="0"/>
          </a:p>
        </p:txBody>
      </p:sp>
      <p:sp>
        <p:nvSpPr>
          <p:cNvPr id="5" name="Espace réservé du pied de page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Espace réservé du numéro de diapositive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127478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36BDFCF-ED2E-4558-9923-BF0E9FDCF27A}" type="datetime1">
              <a:rPr lang="fr-FR" smtClean="0"/>
              <a:t>15/10/2025</a:t>
            </a:fld>
            <a:endParaRPr lang="fr-FR" dirty="0"/>
          </a:p>
        </p:txBody>
      </p:sp>
      <p:sp>
        <p:nvSpPr>
          <p:cNvPr id="5" name="Espace réservé du pied de page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Espace réservé du numéro de diapositive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255633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8D842C9-098C-4678-8D31-23FFE4EEE077}" type="datetime1">
              <a:rPr lang="fr-FR" smtClean="0"/>
              <a:t>15/10/2025</a:t>
            </a:fld>
            <a:endParaRPr lang="fr-FR" dirty="0"/>
          </a:p>
        </p:txBody>
      </p:sp>
      <p:sp>
        <p:nvSpPr>
          <p:cNvPr id="5" name="Espace réservé du pied de page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Espace réservé du numéro de diapositive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1017560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B7EB03F2-62C6-4C50-A600-C831986CFBE1}" type="datetime1">
              <a:rPr lang="fr-FR" smtClean="0"/>
              <a:t>15/10/2025</a:t>
            </a:fld>
            <a:endParaRPr lang="fr-FR" dirty="0"/>
          </a:p>
        </p:txBody>
      </p:sp>
      <p:sp>
        <p:nvSpPr>
          <p:cNvPr id="5" name="Footer Placeholder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Slide Number Placeholder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323350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0D9AD2D-78B5-4117-8A36-767A5C147845}" type="datetime1">
              <a:rPr lang="fr-FR" smtClean="0"/>
              <a:t>15/10/2025</a:t>
            </a:fld>
            <a:endParaRPr lang="fr-FR" dirty="0"/>
          </a:p>
        </p:txBody>
      </p:sp>
      <p:sp>
        <p:nvSpPr>
          <p:cNvPr id="5" name="Footer Placeholder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Slide Number Placeholder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1735942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8AA0BBB-B6D0-4F9B-8101-D23CC578C61D}" type="datetime1">
              <a:rPr lang="fr-FR" smtClean="0"/>
              <a:t>15/10/2025</a:t>
            </a:fld>
            <a:endParaRPr lang="fr-FR" dirty="0"/>
          </a:p>
        </p:txBody>
      </p:sp>
      <p:sp>
        <p:nvSpPr>
          <p:cNvPr id="5" name="Footer Placeholder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Slide Number Placeholder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265325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0EAC1557-9331-4F57-AE25-C32529FD8F6F}" type="datetime1">
              <a:rPr lang="fr-FR" smtClean="0"/>
              <a:t>15/10/2025</a:t>
            </a:fld>
            <a:endParaRPr lang="fr-FR" dirty="0"/>
          </a:p>
        </p:txBody>
      </p:sp>
      <p:sp>
        <p:nvSpPr>
          <p:cNvPr id="9" name="Footer Placeholder 8"/>
          <p:cNvSpPr>
            <a:spLocks noGrp="1"/>
          </p:cNvSpPr>
          <p:nvPr>
            <p:ph type="ftr" sz="quarter" idx="11"/>
          </p:nvPr>
        </p:nvSpPr>
        <p:spPr/>
        <p:txBody>
          <a:bodyPr/>
          <a:lstStyle/>
          <a:p>
            <a:r>
              <a:rPr lang="fr-FR"/>
              <a:t>#MercrediCyber11 - Analyse prédictive: Fondements et applications dans l'IA</a:t>
            </a:r>
            <a:endParaRPr lang="fr-FR" dirty="0"/>
          </a:p>
        </p:txBody>
      </p:sp>
      <p:sp>
        <p:nvSpPr>
          <p:cNvPr id="10" name="Slide Number Placeholder 9"/>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1816149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54582B46-C806-4478-BD6F-14A229599718}" type="datetime1">
              <a:rPr lang="fr-FR" smtClean="0"/>
              <a:t>15/10/2025</a:t>
            </a:fld>
            <a:endParaRPr lang="fr-FR" dirty="0"/>
          </a:p>
        </p:txBody>
      </p:sp>
      <p:sp>
        <p:nvSpPr>
          <p:cNvPr id="11" name="Footer Placeholder 10"/>
          <p:cNvSpPr>
            <a:spLocks noGrp="1"/>
          </p:cNvSpPr>
          <p:nvPr>
            <p:ph type="ftr" sz="quarter" idx="11"/>
          </p:nvPr>
        </p:nvSpPr>
        <p:spPr/>
        <p:txBody>
          <a:bodyPr/>
          <a:lstStyle/>
          <a:p>
            <a:r>
              <a:rPr lang="fr-FR"/>
              <a:t>#MercrediCyber11 - Analyse prédictive: Fondements et applications dans l'IA</a:t>
            </a:r>
            <a:endParaRPr lang="fr-FR" dirty="0"/>
          </a:p>
        </p:txBody>
      </p:sp>
      <p:sp>
        <p:nvSpPr>
          <p:cNvPr id="12" name="Slide Number Placeholder 11"/>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956961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1C30F9D2-082C-4D97-B3FB-0E49D25FC7FE}" type="datetime1">
              <a:rPr lang="fr-FR" smtClean="0"/>
              <a:t>15/10/2025</a:t>
            </a:fld>
            <a:endParaRPr lang="fr-FR" dirty="0"/>
          </a:p>
        </p:txBody>
      </p:sp>
      <p:sp>
        <p:nvSpPr>
          <p:cNvPr id="7" name="Footer Placeholder 6"/>
          <p:cNvSpPr>
            <a:spLocks noGrp="1"/>
          </p:cNvSpPr>
          <p:nvPr>
            <p:ph type="ftr" sz="quarter" idx="11"/>
          </p:nvPr>
        </p:nvSpPr>
        <p:spPr/>
        <p:txBody>
          <a:bodyPr/>
          <a:lstStyle/>
          <a:p>
            <a:r>
              <a:rPr lang="fr-FR"/>
              <a:t>#MercrediCyber11 - Analyse prédictive: Fondements et applications dans l'IA</a:t>
            </a:r>
            <a:endParaRPr lang="fr-FR" dirty="0"/>
          </a:p>
        </p:txBody>
      </p:sp>
      <p:sp>
        <p:nvSpPr>
          <p:cNvPr id="8" name="Slide Number Placeholder 7"/>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148616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2EC51C9-23AD-4B16-89D4-939EA6E23657}" type="datetime1">
              <a:rPr lang="fr-FR" smtClean="0"/>
              <a:t>15/10/2025</a:t>
            </a:fld>
            <a:endParaRPr lang="fr-FR" dirty="0"/>
          </a:p>
        </p:txBody>
      </p:sp>
      <p:sp>
        <p:nvSpPr>
          <p:cNvPr id="6" name="Footer Placeholder 5"/>
          <p:cNvSpPr>
            <a:spLocks noGrp="1"/>
          </p:cNvSpPr>
          <p:nvPr>
            <p:ph type="ftr" sz="quarter" idx="11"/>
          </p:nvPr>
        </p:nvSpPr>
        <p:spPr/>
        <p:txBody>
          <a:bodyPr/>
          <a:lstStyle/>
          <a:p>
            <a:r>
              <a:rPr lang="fr-FR"/>
              <a:t>#MercrediCyber11 - Analyse prédictive: Fondements et applications dans l'IA</a:t>
            </a:r>
            <a:endParaRPr lang="fr-FR" dirty="0"/>
          </a:p>
        </p:txBody>
      </p:sp>
      <p:sp>
        <p:nvSpPr>
          <p:cNvPr id="7" name="Slide Number Placeholder 6"/>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346911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791F5B89-D2FC-4FD7-9B3C-110D51A7B7F0}" type="datetime1">
              <a:rPr lang="fr-FR" smtClean="0"/>
              <a:t>15/10/2025</a:t>
            </a:fld>
            <a:endParaRPr lang="fr-FR" dirty="0"/>
          </a:p>
        </p:txBody>
      </p:sp>
      <p:sp>
        <p:nvSpPr>
          <p:cNvPr id="9" name="Footer Placeholder 8"/>
          <p:cNvSpPr>
            <a:spLocks noGrp="1"/>
          </p:cNvSpPr>
          <p:nvPr>
            <p:ph type="ftr" sz="quarter" idx="11"/>
          </p:nvPr>
        </p:nvSpPr>
        <p:spPr/>
        <p:txBody>
          <a:bodyPr/>
          <a:lstStyle/>
          <a:p>
            <a:r>
              <a:rPr lang="fr-FR"/>
              <a:t>#MercrediCyber11 - Analyse prédictive: Fondements et applications dans l'IA</a:t>
            </a:r>
            <a:endParaRPr lang="fr-FR" dirty="0"/>
          </a:p>
        </p:txBody>
      </p:sp>
      <p:sp>
        <p:nvSpPr>
          <p:cNvPr id="10" name="Slide Number Placeholder 9"/>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237442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22899BD-B1B8-435B-83FB-0BAA897157E8}" type="datetime1">
              <a:rPr lang="fr-FR" smtClean="0"/>
              <a:t>15/10/2025</a:t>
            </a:fld>
            <a:endParaRPr lang="fr-FR" dirty="0"/>
          </a:p>
        </p:txBody>
      </p:sp>
      <p:sp>
        <p:nvSpPr>
          <p:cNvPr id="5" name="Espace réservé du pied de page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Espace réservé du numéro de diapositive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889306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22667D71-9127-45A7-9A33-8189C8A2BD43}" type="datetime1">
              <a:rPr lang="fr-FR" smtClean="0"/>
              <a:t>15/10/2025</a:t>
            </a:fld>
            <a:endParaRPr lang="fr-FR" dirty="0"/>
          </a:p>
        </p:txBody>
      </p:sp>
      <p:sp>
        <p:nvSpPr>
          <p:cNvPr id="9" name="Footer Placeholder 8"/>
          <p:cNvSpPr>
            <a:spLocks noGrp="1"/>
          </p:cNvSpPr>
          <p:nvPr>
            <p:ph type="ftr" sz="quarter" idx="11"/>
          </p:nvPr>
        </p:nvSpPr>
        <p:spPr>
          <a:xfrm>
            <a:off x="3499101" y="6356350"/>
            <a:ext cx="5911517" cy="365125"/>
          </a:xfrm>
        </p:spPr>
        <p:txBody>
          <a:bodyPr/>
          <a:lstStyle/>
          <a:p>
            <a:r>
              <a:rPr lang="fr-FR"/>
              <a:t>#MercrediCyber11 - Analyse prédictive: Fondements et applications dans l'IA</a:t>
            </a:r>
            <a:endParaRPr lang="fr-FR" dirty="0"/>
          </a:p>
        </p:txBody>
      </p:sp>
      <p:sp>
        <p:nvSpPr>
          <p:cNvPr id="10" name="Slide Number Placeholder 9"/>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058833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34F7231-B05D-4FF4-A49A-B9FB11FDD109}" type="datetime1">
              <a:rPr lang="fr-FR" smtClean="0"/>
              <a:t>15/10/2025</a:t>
            </a:fld>
            <a:endParaRPr lang="fr-FR" dirty="0"/>
          </a:p>
        </p:txBody>
      </p:sp>
      <p:sp>
        <p:nvSpPr>
          <p:cNvPr id="8" name="Footer Placeholder 7"/>
          <p:cNvSpPr>
            <a:spLocks noGrp="1"/>
          </p:cNvSpPr>
          <p:nvPr>
            <p:ph type="ftr" sz="quarter" idx="11"/>
          </p:nvPr>
        </p:nvSpPr>
        <p:spPr/>
        <p:txBody>
          <a:bodyPr/>
          <a:lstStyle/>
          <a:p>
            <a:r>
              <a:rPr lang="fr-FR"/>
              <a:t>#MercrediCyber11 - Analyse prédictive: Fondements et applications dans l'IA</a:t>
            </a:r>
            <a:endParaRPr lang="fr-FR" dirty="0"/>
          </a:p>
        </p:txBody>
      </p:sp>
      <p:sp>
        <p:nvSpPr>
          <p:cNvPr id="9" name="Slide Number Placeholder 8"/>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2941283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12F497-FAD4-40EA-ADC5-8AB45775AE19}" type="datetime1">
              <a:rPr lang="fr-FR" smtClean="0"/>
              <a:t>15/10/2025</a:t>
            </a:fld>
            <a:endParaRPr lang="fr-FR" dirty="0"/>
          </a:p>
        </p:txBody>
      </p:sp>
      <p:sp>
        <p:nvSpPr>
          <p:cNvPr id="8" name="Footer Placeholder 7"/>
          <p:cNvSpPr>
            <a:spLocks noGrp="1"/>
          </p:cNvSpPr>
          <p:nvPr>
            <p:ph type="ftr" sz="quarter" idx="11"/>
          </p:nvPr>
        </p:nvSpPr>
        <p:spPr/>
        <p:txBody>
          <a:bodyPr/>
          <a:lstStyle/>
          <a:p>
            <a:r>
              <a:rPr lang="fr-FR"/>
              <a:t>#MercrediCyber11 - Analyse prédictive: Fondements et applications dans l'IA</a:t>
            </a:r>
            <a:endParaRPr lang="fr-FR" dirty="0"/>
          </a:p>
        </p:txBody>
      </p:sp>
      <p:sp>
        <p:nvSpPr>
          <p:cNvPr id="9" name="Slide Number Placeholder 8"/>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180754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FB8A451-7089-48CE-8E96-4D960849A2F6}" type="datetime1">
              <a:rPr lang="fr-FR" smtClean="0"/>
              <a:t>15/10/2025</a:t>
            </a:fld>
            <a:endParaRPr lang="fr-FR" dirty="0"/>
          </a:p>
        </p:txBody>
      </p:sp>
      <p:sp>
        <p:nvSpPr>
          <p:cNvPr id="5" name="Espace réservé du pied de page 4"/>
          <p:cNvSpPr>
            <a:spLocks noGrp="1"/>
          </p:cNvSpPr>
          <p:nvPr>
            <p:ph type="ftr" sz="quarter" idx="11"/>
          </p:nvPr>
        </p:nvSpPr>
        <p:spPr/>
        <p:txBody>
          <a:bodyPr/>
          <a:lstStyle/>
          <a:p>
            <a:r>
              <a:rPr lang="fr-FR"/>
              <a:t>#MercrediCyber11 - Analyse prédictive: Fondements et applications dans l'IA</a:t>
            </a:r>
            <a:endParaRPr lang="fr-FR" dirty="0"/>
          </a:p>
        </p:txBody>
      </p:sp>
      <p:sp>
        <p:nvSpPr>
          <p:cNvPr id="6" name="Espace réservé du numéro de diapositive 5"/>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85568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5A72962-066C-43AA-B97A-7594B7705128}" type="datetime1">
              <a:rPr lang="fr-FR" smtClean="0"/>
              <a:t>15/10/2025</a:t>
            </a:fld>
            <a:endParaRPr lang="fr-FR" dirty="0"/>
          </a:p>
        </p:txBody>
      </p:sp>
      <p:sp>
        <p:nvSpPr>
          <p:cNvPr id="6" name="Espace réservé du pied de page 5"/>
          <p:cNvSpPr>
            <a:spLocks noGrp="1"/>
          </p:cNvSpPr>
          <p:nvPr>
            <p:ph type="ftr" sz="quarter" idx="11"/>
          </p:nvPr>
        </p:nvSpPr>
        <p:spPr/>
        <p:txBody>
          <a:bodyPr/>
          <a:lstStyle/>
          <a:p>
            <a:r>
              <a:rPr lang="fr-FR"/>
              <a:t>#MercrediCyber11 - Analyse prédictive: Fondements et applications dans l'IA</a:t>
            </a:r>
            <a:endParaRPr lang="fr-FR" dirty="0"/>
          </a:p>
        </p:txBody>
      </p:sp>
      <p:sp>
        <p:nvSpPr>
          <p:cNvPr id="7" name="Espace réservé du numéro de diapositive 6"/>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29975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EC315A9-FC57-485E-8EAA-64A82DA4234F}" type="datetime1">
              <a:rPr lang="fr-FR" smtClean="0"/>
              <a:t>15/10/2025</a:t>
            </a:fld>
            <a:endParaRPr lang="fr-FR" dirty="0"/>
          </a:p>
        </p:txBody>
      </p:sp>
      <p:sp>
        <p:nvSpPr>
          <p:cNvPr id="8" name="Espace réservé du pied de page 7"/>
          <p:cNvSpPr>
            <a:spLocks noGrp="1"/>
          </p:cNvSpPr>
          <p:nvPr>
            <p:ph type="ftr" sz="quarter" idx="11"/>
          </p:nvPr>
        </p:nvSpPr>
        <p:spPr/>
        <p:txBody>
          <a:bodyPr/>
          <a:lstStyle/>
          <a:p>
            <a:r>
              <a:rPr lang="fr-FR"/>
              <a:t>#MercrediCyber11 - Analyse prédictive: Fondements et applications dans l'IA</a:t>
            </a:r>
            <a:endParaRPr lang="fr-FR" dirty="0"/>
          </a:p>
        </p:txBody>
      </p:sp>
      <p:sp>
        <p:nvSpPr>
          <p:cNvPr id="9" name="Espace réservé du numéro de diapositive 8"/>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404085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9FFF386-863F-403B-90DE-DE10564A9136}" type="datetime1">
              <a:rPr lang="fr-FR" smtClean="0"/>
              <a:t>15/10/2025</a:t>
            </a:fld>
            <a:endParaRPr lang="fr-FR" dirty="0"/>
          </a:p>
        </p:txBody>
      </p:sp>
      <p:sp>
        <p:nvSpPr>
          <p:cNvPr id="4" name="Espace réservé du pied de page 3"/>
          <p:cNvSpPr>
            <a:spLocks noGrp="1"/>
          </p:cNvSpPr>
          <p:nvPr>
            <p:ph type="ftr" sz="quarter" idx="11"/>
          </p:nvPr>
        </p:nvSpPr>
        <p:spPr/>
        <p:txBody>
          <a:bodyPr/>
          <a:lstStyle/>
          <a:p>
            <a:r>
              <a:rPr lang="fr-FR"/>
              <a:t>#MercrediCyber11 - Analyse prédictive: Fondements et applications dans l'IA</a:t>
            </a:r>
            <a:endParaRPr lang="fr-FR" dirty="0"/>
          </a:p>
        </p:txBody>
      </p:sp>
      <p:sp>
        <p:nvSpPr>
          <p:cNvPr id="5" name="Espace réservé du numéro de diapositive 4"/>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609530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C9430B-B0FF-4797-B88B-6C0298B966D4}" type="datetime1">
              <a:rPr lang="fr-FR" smtClean="0"/>
              <a:t>15/10/2025</a:t>
            </a:fld>
            <a:endParaRPr lang="fr-FR" dirty="0"/>
          </a:p>
        </p:txBody>
      </p:sp>
      <p:sp>
        <p:nvSpPr>
          <p:cNvPr id="3" name="Espace réservé du pied de page 2"/>
          <p:cNvSpPr>
            <a:spLocks noGrp="1"/>
          </p:cNvSpPr>
          <p:nvPr>
            <p:ph type="ftr" sz="quarter" idx="11"/>
          </p:nvPr>
        </p:nvSpPr>
        <p:spPr/>
        <p:txBody>
          <a:bodyPr/>
          <a:lstStyle/>
          <a:p>
            <a:r>
              <a:rPr lang="fr-FR"/>
              <a:t>#MercrediCyber11 - Analyse prédictive: Fondements et applications dans l'IA</a:t>
            </a:r>
            <a:endParaRPr lang="fr-FR" dirty="0"/>
          </a:p>
        </p:txBody>
      </p:sp>
      <p:sp>
        <p:nvSpPr>
          <p:cNvPr id="4" name="Espace réservé du numéro de diapositive 3"/>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369055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1705CC7-45B8-4150-BECF-4F02A2B4072F}" type="datetime1">
              <a:rPr lang="fr-FR" smtClean="0"/>
              <a:t>15/10/2025</a:t>
            </a:fld>
            <a:endParaRPr lang="fr-FR" dirty="0"/>
          </a:p>
        </p:txBody>
      </p:sp>
      <p:sp>
        <p:nvSpPr>
          <p:cNvPr id="6" name="Espace réservé du pied de page 5"/>
          <p:cNvSpPr>
            <a:spLocks noGrp="1"/>
          </p:cNvSpPr>
          <p:nvPr>
            <p:ph type="ftr" sz="quarter" idx="11"/>
          </p:nvPr>
        </p:nvSpPr>
        <p:spPr/>
        <p:txBody>
          <a:bodyPr/>
          <a:lstStyle/>
          <a:p>
            <a:r>
              <a:rPr lang="fr-FR"/>
              <a:t>#MercrediCyber11 - Analyse prédictive: Fondements et applications dans l'IA</a:t>
            </a:r>
            <a:endParaRPr lang="fr-FR" dirty="0"/>
          </a:p>
        </p:txBody>
      </p:sp>
      <p:sp>
        <p:nvSpPr>
          <p:cNvPr id="7" name="Espace réservé du numéro de diapositive 6"/>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240845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92E81C9-88CF-4BA7-BF3A-19D64315F136}" type="datetime1">
              <a:rPr lang="fr-FR" smtClean="0"/>
              <a:t>15/10/2025</a:t>
            </a:fld>
            <a:endParaRPr lang="fr-FR" dirty="0"/>
          </a:p>
        </p:txBody>
      </p:sp>
      <p:sp>
        <p:nvSpPr>
          <p:cNvPr id="6" name="Espace réservé du pied de page 5"/>
          <p:cNvSpPr>
            <a:spLocks noGrp="1"/>
          </p:cNvSpPr>
          <p:nvPr>
            <p:ph type="ftr" sz="quarter" idx="11"/>
          </p:nvPr>
        </p:nvSpPr>
        <p:spPr/>
        <p:txBody>
          <a:bodyPr/>
          <a:lstStyle/>
          <a:p>
            <a:r>
              <a:rPr lang="fr-FR"/>
              <a:t>#MercrediCyber11 - Analyse prédictive: Fondements et applications dans l'IA</a:t>
            </a:r>
            <a:endParaRPr lang="fr-FR" dirty="0"/>
          </a:p>
        </p:txBody>
      </p:sp>
      <p:sp>
        <p:nvSpPr>
          <p:cNvPr id="7" name="Espace réservé du numéro de diapositive 6"/>
          <p:cNvSpPr>
            <a:spLocks noGrp="1"/>
          </p:cNvSpPr>
          <p:nvPr>
            <p:ph type="sldNum" sz="quarter" idx="12"/>
          </p:nvPr>
        </p:nvSpPr>
        <p:spPr/>
        <p:txBody>
          <a:bodyPr/>
          <a:lstStyle/>
          <a:p>
            <a:fld id="{5489D5D2-75C6-44E1-8C95-B32A4179B28A}" type="slidenum">
              <a:rPr lang="fr-FR" smtClean="0"/>
              <a:t>‹N°›</a:t>
            </a:fld>
            <a:endParaRPr lang="fr-FR" dirty="0"/>
          </a:p>
        </p:txBody>
      </p:sp>
    </p:spTree>
    <p:extLst>
      <p:ext uri="{BB962C8B-B14F-4D97-AF65-F5344CB8AC3E}">
        <p14:creationId xmlns:p14="http://schemas.microsoft.com/office/powerpoint/2010/main" val="2789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3625B-E483-4A24-96E2-212AD7107205}" type="datetime1">
              <a:rPr lang="fr-FR" smtClean="0"/>
              <a:t>15/10/2025</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#MercrediCyber11 - Analyse prédictive: Fondements et applications dans l'IA</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9D5D2-75C6-44E1-8C95-B32A4179B28A}" type="slidenum">
              <a:rPr lang="fr-FR" smtClean="0"/>
              <a:t>‹N°›</a:t>
            </a:fld>
            <a:endParaRPr lang="fr-FR" dirty="0"/>
          </a:p>
        </p:txBody>
      </p:sp>
    </p:spTree>
    <p:extLst>
      <p:ext uri="{BB962C8B-B14F-4D97-AF65-F5344CB8AC3E}">
        <p14:creationId xmlns:p14="http://schemas.microsoft.com/office/powerpoint/2010/main" val="2774399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90BE096-020B-4D59-AF6A-78DD3DBF172A}" type="datetime1">
              <a:rPr lang="fr-FR" smtClean="0"/>
              <a:t>15/10/2025</a:t>
            </a:fld>
            <a:endParaRPr lang="fr-FR"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fr-FR"/>
              <a:t>#MercrediCyber11 - Analyse prédictive: Fondements et applications dans l'IA</a:t>
            </a:r>
            <a:endParaRPr lang="fr-FR"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489D5D2-75C6-44E1-8C95-B32A4179B28A}" type="slidenum">
              <a:rPr lang="fr-FR" smtClean="0"/>
              <a:t>‹N°›</a:t>
            </a:fld>
            <a:endParaRPr lang="fr-FR" dirty="0"/>
          </a:p>
        </p:txBody>
      </p:sp>
    </p:spTree>
    <p:extLst>
      <p:ext uri="{BB962C8B-B14F-4D97-AF65-F5344CB8AC3E}">
        <p14:creationId xmlns:p14="http://schemas.microsoft.com/office/powerpoint/2010/main" val="1664830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1.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flipH="1">
            <a:off x="10057395" y="4487927"/>
            <a:ext cx="169817" cy="3474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845624" y="2705046"/>
            <a:ext cx="10493828" cy="998805"/>
          </a:xfrm>
        </p:spPr>
        <p:txBody>
          <a:bodyPr>
            <a:normAutofit/>
          </a:bodyPr>
          <a:lstStyle/>
          <a:p>
            <a:r>
              <a:rPr lang="fr-FR" b="1" dirty="0">
                <a:solidFill>
                  <a:srgbClr val="FFC000"/>
                </a:solidFill>
              </a:rPr>
              <a:t>La Surveillance de Masse</a:t>
            </a:r>
          </a:p>
        </p:txBody>
      </p:sp>
      <p:sp>
        <p:nvSpPr>
          <p:cNvPr id="3" name="Sous-titre 2"/>
          <p:cNvSpPr>
            <a:spLocks noGrp="1"/>
          </p:cNvSpPr>
          <p:nvPr>
            <p:ph type="subTitle" idx="1"/>
          </p:nvPr>
        </p:nvSpPr>
        <p:spPr>
          <a:xfrm>
            <a:off x="1518806" y="4346291"/>
            <a:ext cx="9152415" cy="1780303"/>
          </a:xfrm>
        </p:spPr>
        <p:txBody>
          <a:bodyPr>
            <a:normAutofit/>
          </a:bodyPr>
          <a:lstStyle/>
          <a:p>
            <a:r>
              <a:rPr lang="fr-FR" sz="1800" dirty="0"/>
              <a:t>Présenté par:</a:t>
            </a:r>
          </a:p>
          <a:p>
            <a:r>
              <a:rPr lang="fr-FR" b="1" dirty="0"/>
              <a:t>LT AMBARA Christian Evrard</a:t>
            </a:r>
          </a:p>
          <a:p>
            <a:endParaRPr lang="fr-FR" sz="1400" b="1" dirty="0"/>
          </a:p>
          <a:p>
            <a:r>
              <a:rPr lang="fr-FR" i="1" dirty="0"/>
              <a:t>#MercrediCyber69</a:t>
            </a:r>
          </a:p>
        </p:txBody>
      </p:sp>
      <p:sp>
        <p:nvSpPr>
          <p:cNvPr id="4" name="Rectangle 3"/>
          <p:cNvSpPr/>
          <p:nvPr/>
        </p:nvSpPr>
        <p:spPr>
          <a:xfrm flipH="1">
            <a:off x="537363" y="296050"/>
            <a:ext cx="169816" cy="22981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5" name="Rectangle 4"/>
          <p:cNvSpPr/>
          <p:nvPr/>
        </p:nvSpPr>
        <p:spPr>
          <a:xfrm rot="16200000" flipH="1">
            <a:off x="1898468" y="-1110344"/>
            <a:ext cx="169817" cy="3474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4670577" y="6040622"/>
            <a:ext cx="2848874" cy="369332"/>
          </a:xfrm>
          <a:prstGeom prst="rect">
            <a:avLst/>
          </a:prstGeom>
          <a:noFill/>
        </p:spPr>
        <p:txBody>
          <a:bodyPr wrap="square" rtlCol="0">
            <a:spAutoFit/>
          </a:bodyPr>
          <a:lstStyle/>
          <a:p>
            <a:pPr algn="ctr"/>
            <a:r>
              <a:rPr lang="fr-FR" b="1" dirty="0">
                <a:solidFill>
                  <a:srgbClr val="FFC000"/>
                </a:solidFill>
                <a:latin typeface="Arial" pitchFamily="34" charset="0"/>
                <a:cs typeface="Arial" pitchFamily="34" charset="0"/>
              </a:rPr>
              <a:t>PROJET HELIOS | 2025</a:t>
            </a:r>
          </a:p>
        </p:txBody>
      </p:sp>
      <p:pic>
        <p:nvPicPr>
          <p:cNvPr id="10" name="Picture 4">
            <a:extLst>
              <a:ext uri="{FF2B5EF4-FFF2-40B4-BE49-F238E27FC236}">
                <a16:creationId xmlns:a16="http://schemas.microsoft.com/office/drawing/2014/main" id="{154246BC-E9D1-4700-A549-BD1243CCCBF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982260" y="297462"/>
            <a:ext cx="2220556" cy="1810340"/>
          </a:xfrm>
          <a:prstGeom prst="rect">
            <a:avLst/>
          </a:prstGeom>
        </p:spPr>
      </p:pic>
      <p:sp>
        <p:nvSpPr>
          <p:cNvPr id="16" name="Rectangle 15">
            <a:extLst>
              <a:ext uri="{FF2B5EF4-FFF2-40B4-BE49-F238E27FC236}">
                <a16:creationId xmlns:a16="http://schemas.microsoft.com/office/drawing/2014/main" id="{147406A7-E2B6-4E48-A6D1-BF253E16CFE7}"/>
              </a:ext>
            </a:extLst>
          </p:cNvPr>
          <p:cNvSpPr/>
          <p:nvPr/>
        </p:nvSpPr>
        <p:spPr>
          <a:xfrm rot="16200000" flipH="1">
            <a:off x="1964788" y="4487928"/>
            <a:ext cx="169817" cy="3474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31BBD149-97D7-485B-B12B-921BEA8ADD5A}"/>
              </a:ext>
            </a:extLst>
          </p:cNvPr>
          <p:cNvSpPr/>
          <p:nvPr/>
        </p:nvSpPr>
        <p:spPr>
          <a:xfrm flipH="1">
            <a:off x="537363" y="4162529"/>
            <a:ext cx="189506" cy="2389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944EC02-A2F6-4283-86F7-365747322607}"/>
              </a:ext>
            </a:extLst>
          </p:cNvPr>
          <p:cNvSpPr/>
          <p:nvPr/>
        </p:nvSpPr>
        <p:spPr>
          <a:xfrm flipH="1">
            <a:off x="11477897" y="4198815"/>
            <a:ext cx="189506" cy="23897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A5566E7-EA8D-43D3-A3EA-4189FA5D5914}"/>
              </a:ext>
            </a:extLst>
          </p:cNvPr>
          <p:cNvSpPr/>
          <p:nvPr/>
        </p:nvSpPr>
        <p:spPr>
          <a:xfrm flipH="1">
            <a:off x="11477897" y="296049"/>
            <a:ext cx="169816" cy="22981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20" name="Rectangle 19">
            <a:extLst>
              <a:ext uri="{FF2B5EF4-FFF2-40B4-BE49-F238E27FC236}">
                <a16:creationId xmlns:a16="http://schemas.microsoft.com/office/drawing/2014/main" id="{E2574D06-0162-4981-BF79-D1EE98569D76}"/>
              </a:ext>
            </a:extLst>
          </p:cNvPr>
          <p:cNvSpPr/>
          <p:nvPr/>
        </p:nvSpPr>
        <p:spPr>
          <a:xfrm rot="16200000" flipH="1">
            <a:off x="10057395" y="-1095074"/>
            <a:ext cx="169817" cy="34747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9899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D1C2E-885D-0346-5036-2C9C54799371}"/>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D378A67B-0DE8-4996-4D67-30EB00D65DEB}"/>
              </a:ext>
            </a:extLst>
          </p:cNvPr>
          <p:cNvSpPr txBox="1"/>
          <p:nvPr/>
        </p:nvSpPr>
        <p:spPr>
          <a:xfrm>
            <a:off x="3590538" y="2764191"/>
            <a:ext cx="8601462" cy="1668470"/>
          </a:xfrm>
          <a:prstGeom prst="rect">
            <a:avLst/>
          </a:prstGeom>
          <a:noFill/>
        </p:spPr>
        <p:txBody>
          <a:bodyPr wrap="square" rtlCol="0">
            <a:spAutoFit/>
          </a:bodyPr>
          <a:lstStyle/>
          <a:p>
            <a:pPr algn="just">
              <a:lnSpc>
                <a:spcPct val="150000"/>
              </a:lnSpc>
            </a:pPr>
            <a:r>
              <a:rPr lang="fr-FR" sz="3600" b="1" dirty="0">
                <a:solidFill>
                  <a:srgbClr val="FFC000"/>
                </a:solidFill>
                <a:latin typeface="Calibri Light" panose="020F0302020204030204" pitchFamily="34" charset="0"/>
                <a:cs typeface="Calibri Light" panose="020F0302020204030204" pitchFamily="34" charset="0"/>
              </a:rPr>
              <a:t>L'Architecture Technologique : L'Infrastructure de l'Observation</a:t>
            </a:r>
          </a:p>
        </p:txBody>
      </p:sp>
      <p:sp>
        <p:nvSpPr>
          <p:cNvPr id="4" name="ZoneTexte 3">
            <a:extLst>
              <a:ext uri="{FF2B5EF4-FFF2-40B4-BE49-F238E27FC236}">
                <a16:creationId xmlns:a16="http://schemas.microsoft.com/office/drawing/2014/main" id="{2CAC530D-DF82-3632-CC30-7E34C88E7409}"/>
              </a:ext>
            </a:extLst>
          </p:cNvPr>
          <p:cNvSpPr txBox="1"/>
          <p:nvPr/>
        </p:nvSpPr>
        <p:spPr>
          <a:xfrm>
            <a:off x="1462315" y="1814285"/>
            <a:ext cx="526142" cy="769441"/>
          </a:xfrm>
          <a:prstGeom prst="rect">
            <a:avLst/>
          </a:prstGeom>
          <a:noFill/>
        </p:spPr>
        <p:txBody>
          <a:bodyPr wrap="square" rtlCol="0">
            <a:spAutoFit/>
          </a:bodyPr>
          <a:lstStyle/>
          <a:p>
            <a:r>
              <a:rPr lang="fr-FR" sz="4400" b="1" dirty="0">
                <a:solidFill>
                  <a:schemeClr val="bg1"/>
                </a:solidFill>
                <a:latin typeface="Calibri" panose="020F0502020204030204" pitchFamily="34" charset="0"/>
                <a:ea typeface="Calibri" panose="020F0502020204030204" pitchFamily="34" charset="0"/>
                <a:cs typeface="Calibri" panose="020F0502020204030204" pitchFamily="34" charset="0"/>
              </a:rPr>
              <a:t>2</a:t>
            </a:r>
          </a:p>
        </p:txBody>
      </p:sp>
      <p:pic>
        <p:nvPicPr>
          <p:cNvPr id="5" name="Image 4">
            <a:extLst>
              <a:ext uri="{FF2B5EF4-FFF2-40B4-BE49-F238E27FC236}">
                <a16:creationId xmlns:a16="http://schemas.microsoft.com/office/drawing/2014/main" id="{62513997-B400-ED20-E431-70AF5CA17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027" y="2764191"/>
            <a:ext cx="1596573" cy="1596573"/>
          </a:xfrm>
          <a:prstGeom prst="rect">
            <a:avLst/>
          </a:prstGeom>
        </p:spPr>
      </p:pic>
    </p:spTree>
    <p:extLst>
      <p:ext uri="{BB962C8B-B14F-4D97-AF65-F5344CB8AC3E}">
        <p14:creationId xmlns:p14="http://schemas.microsoft.com/office/powerpoint/2010/main" val="362378122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E926D-8D41-1B9D-A870-58FE8CE4C1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144AB8-55B1-B7E0-CD0A-8AA52CDFB4DC}"/>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F915E40-E37E-B248-7CBF-7E23FD8A5A64}"/>
              </a:ext>
            </a:extLst>
          </p:cNvPr>
          <p:cNvSpPr/>
          <p:nvPr/>
        </p:nvSpPr>
        <p:spPr>
          <a:xfrm>
            <a:off x="718457" y="185783"/>
            <a:ext cx="4807272"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L'Alliance</a:t>
            </a:r>
            <a:r>
              <a:rPr lang="en-US" sz="3600" dirty="0"/>
              <a:t> "Five Eyes"</a:t>
            </a:r>
            <a:endParaRPr lang="fr-FR" sz="3600" b="1" dirty="0">
              <a:latin typeface="+mj-lt"/>
            </a:endParaRPr>
          </a:p>
        </p:txBody>
      </p:sp>
      <p:sp>
        <p:nvSpPr>
          <p:cNvPr id="11" name="ZoneTexte 10">
            <a:extLst>
              <a:ext uri="{FF2B5EF4-FFF2-40B4-BE49-F238E27FC236}">
                <a16:creationId xmlns:a16="http://schemas.microsoft.com/office/drawing/2014/main" id="{35B24B35-C5CC-AD7B-0725-D2FEB747C3CE}"/>
              </a:ext>
            </a:extLst>
          </p:cNvPr>
          <p:cNvSpPr txBox="1"/>
          <p:nvPr/>
        </p:nvSpPr>
        <p:spPr>
          <a:xfrm rot="16200000">
            <a:off x="-3304670" y="2630305"/>
            <a:ext cx="7560605" cy="523220"/>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2 - L'Architecture Technologique </a:t>
            </a:r>
          </a:p>
        </p:txBody>
      </p:sp>
      <p:sp>
        <p:nvSpPr>
          <p:cNvPr id="7" name="ZoneTexte 6">
            <a:extLst>
              <a:ext uri="{FF2B5EF4-FFF2-40B4-BE49-F238E27FC236}">
                <a16:creationId xmlns:a16="http://schemas.microsoft.com/office/drawing/2014/main" id="{107EC6C3-0684-C791-5578-D655170B1F6A}"/>
              </a:ext>
            </a:extLst>
          </p:cNvPr>
          <p:cNvSpPr txBox="1"/>
          <p:nvPr/>
        </p:nvSpPr>
        <p:spPr>
          <a:xfrm>
            <a:off x="999280" y="1039906"/>
            <a:ext cx="6594778" cy="5632311"/>
          </a:xfrm>
          <a:prstGeom prst="rect">
            <a:avLst/>
          </a:prstGeom>
          <a:noFill/>
        </p:spPr>
        <p:txBody>
          <a:bodyPr wrap="square">
            <a:spAutoFit/>
          </a:bodyPr>
          <a:lstStyle/>
          <a:p>
            <a:pPr marL="457200" indent="-457200" algn="just">
              <a:buFont typeface="Arial" panose="020B0604020202020204" pitchFamily="34" charset="0"/>
              <a:buChar char="•"/>
            </a:pPr>
            <a:r>
              <a:rPr lang="fr-FR" sz="2400" dirty="0"/>
              <a:t>Une Alliance de Partage de Renseignement : Composée des </a:t>
            </a:r>
            <a:r>
              <a:rPr lang="fr-FR" sz="2400" b="1" dirty="0"/>
              <a:t>États-Unis, du Royaume-Uni, du Canada, de l'Australie et de la Nouvelle-Zélande.</a:t>
            </a:r>
          </a:p>
          <a:p>
            <a:pPr marL="457200" indent="-457200" algn="just">
              <a:buFont typeface="Arial" panose="020B0604020202020204" pitchFamily="34" charset="0"/>
              <a:buChar char="•"/>
            </a:pPr>
            <a:r>
              <a:rPr lang="fr-FR" sz="2400" dirty="0"/>
              <a:t>Née de </a:t>
            </a:r>
            <a:r>
              <a:rPr lang="fr-FR" sz="2400" i="1" dirty="0"/>
              <a:t>l'accord UKUSA </a:t>
            </a:r>
            <a:r>
              <a:rPr lang="fr-FR" sz="2400" dirty="0"/>
              <a:t>après la Seconde Guerre mondiale pour partager le renseignement d'origine électromagnétique (SIGINT).</a:t>
            </a:r>
          </a:p>
          <a:p>
            <a:pPr marL="457200" indent="-457200" algn="just">
              <a:buFont typeface="Arial" panose="020B0604020202020204" pitchFamily="34" charset="0"/>
              <a:buChar char="•"/>
            </a:pPr>
            <a:r>
              <a:rPr lang="fr-FR" sz="2400" dirty="0"/>
              <a:t>Exploite une infrastructure mondiale intégrée pour la collecte et l'analyse des communications.</a:t>
            </a:r>
          </a:p>
          <a:p>
            <a:pPr marL="457200" indent="-457200" algn="just">
              <a:buFont typeface="Arial" panose="020B0604020202020204" pitchFamily="34" charset="0"/>
              <a:buChar char="•"/>
            </a:pPr>
            <a:r>
              <a:rPr lang="fr-FR" sz="2400" b="1" dirty="0"/>
              <a:t>Le "Contournement Juridique" : </a:t>
            </a:r>
            <a:r>
              <a:rPr lang="fr-FR" sz="2400" dirty="0"/>
              <a:t>L'alliance permet aux pays membres de contourner les restrictions nationales sur la surveillance de leurs propres citoyens en demandant à un autre membre de le faire et de partager les résultats.</a:t>
            </a:r>
          </a:p>
        </p:txBody>
      </p:sp>
      <p:pic>
        <p:nvPicPr>
          <p:cNvPr id="6" name="Image 5">
            <a:extLst>
              <a:ext uri="{FF2B5EF4-FFF2-40B4-BE49-F238E27FC236}">
                <a16:creationId xmlns:a16="http://schemas.microsoft.com/office/drawing/2014/main" id="{064E0F82-982A-C915-D230-18866414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058" y="1395005"/>
            <a:ext cx="4508731" cy="4922112"/>
          </a:xfrm>
          <a:prstGeom prst="rect">
            <a:avLst/>
          </a:prstGeom>
        </p:spPr>
      </p:pic>
    </p:spTree>
    <p:extLst>
      <p:ext uri="{BB962C8B-B14F-4D97-AF65-F5344CB8AC3E}">
        <p14:creationId xmlns:p14="http://schemas.microsoft.com/office/powerpoint/2010/main" val="2256398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D0280-2230-003B-20DD-92B1F83C1CC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8D5B3F-672A-8D0E-CE9E-C2437AEAA271}"/>
              </a:ext>
            </a:extLst>
          </p:cNvPr>
          <p:cNvSpPr/>
          <p:nvPr/>
        </p:nvSpPr>
        <p:spPr>
          <a:xfrm>
            <a:off x="718457" y="185783"/>
            <a:ext cx="7065094"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Intercepter les Données à la Source</a:t>
            </a:r>
            <a:endParaRPr lang="fr-FR" sz="3600" b="1" dirty="0">
              <a:latin typeface="+mj-lt"/>
            </a:endParaRPr>
          </a:p>
        </p:txBody>
      </p:sp>
      <p:sp>
        <p:nvSpPr>
          <p:cNvPr id="11" name="ZoneTexte 10">
            <a:extLst>
              <a:ext uri="{FF2B5EF4-FFF2-40B4-BE49-F238E27FC236}">
                <a16:creationId xmlns:a16="http://schemas.microsoft.com/office/drawing/2014/main" id="{ED20EAD7-4548-255E-CE28-08874905C2BF}"/>
              </a:ext>
            </a:extLst>
          </p:cNvPr>
          <p:cNvSpPr txBox="1"/>
          <p:nvPr/>
        </p:nvSpPr>
        <p:spPr>
          <a:xfrm rot="16200000">
            <a:off x="-3304670" y="2630305"/>
            <a:ext cx="7560605" cy="523220"/>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2 - L'Architecture Technologique </a:t>
            </a:r>
          </a:p>
        </p:txBody>
      </p:sp>
      <p:pic>
        <p:nvPicPr>
          <p:cNvPr id="9" name="Image 8">
            <a:extLst>
              <a:ext uri="{FF2B5EF4-FFF2-40B4-BE49-F238E27FC236}">
                <a16:creationId xmlns:a16="http://schemas.microsoft.com/office/drawing/2014/main" id="{9061A0D4-DF5A-7577-1989-A04FDD190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7600"/>
            <a:ext cx="12192000" cy="3788399"/>
          </a:xfrm>
          <a:prstGeom prst="rect">
            <a:avLst/>
          </a:prstGeom>
        </p:spPr>
      </p:pic>
    </p:spTree>
    <p:extLst>
      <p:ext uri="{BB962C8B-B14F-4D97-AF65-F5344CB8AC3E}">
        <p14:creationId xmlns:p14="http://schemas.microsoft.com/office/powerpoint/2010/main" val="26969729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1462-A357-1A27-EA0B-26A8744BA3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321FE0-8E9B-FE2B-5D36-653574DFA264}"/>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BBAA4BF-2072-0916-8EB0-EE520422A810}"/>
              </a:ext>
            </a:extLst>
          </p:cNvPr>
          <p:cNvSpPr/>
          <p:nvPr/>
        </p:nvSpPr>
        <p:spPr>
          <a:xfrm>
            <a:off x="718457" y="185783"/>
            <a:ext cx="7065094"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Surveillance Mobile et </a:t>
            </a:r>
            <a:r>
              <a:rPr lang="en-US" sz="3600" dirty="0" err="1"/>
              <a:t>Biométrique</a:t>
            </a:r>
            <a:endParaRPr lang="fr-FR" sz="3600" b="1" dirty="0">
              <a:latin typeface="+mj-lt"/>
            </a:endParaRPr>
          </a:p>
        </p:txBody>
      </p:sp>
      <p:sp>
        <p:nvSpPr>
          <p:cNvPr id="11" name="ZoneTexte 10">
            <a:extLst>
              <a:ext uri="{FF2B5EF4-FFF2-40B4-BE49-F238E27FC236}">
                <a16:creationId xmlns:a16="http://schemas.microsoft.com/office/drawing/2014/main" id="{E30405A8-D284-197F-556C-AC96DD12DEA3}"/>
              </a:ext>
            </a:extLst>
          </p:cNvPr>
          <p:cNvSpPr txBox="1"/>
          <p:nvPr/>
        </p:nvSpPr>
        <p:spPr>
          <a:xfrm rot="16200000">
            <a:off x="-3304670" y="2630305"/>
            <a:ext cx="7560605" cy="523220"/>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2 - L'Architecture Technologique </a:t>
            </a:r>
          </a:p>
        </p:txBody>
      </p:sp>
      <p:sp>
        <p:nvSpPr>
          <p:cNvPr id="6" name="ZoneTexte 5">
            <a:extLst>
              <a:ext uri="{FF2B5EF4-FFF2-40B4-BE49-F238E27FC236}">
                <a16:creationId xmlns:a16="http://schemas.microsoft.com/office/drawing/2014/main" id="{9601BA0F-F37C-8608-4F57-09D753D09BEC}"/>
              </a:ext>
            </a:extLst>
          </p:cNvPr>
          <p:cNvSpPr txBox="1"/>
          <p:nvPr/>
        </p:nvSpPr>
        <p:spPr>
          <a:xfrm>
            <a:off x="1298239" y="1129212"/>
            <a:ext cx="5040000" cy="3477875"/>
          </a:xfrm>
          <a:prstGeom prst="rect">
            <a:avLst/>
          </a:prstGeom>
          <a:noFill/>
        </p:spPr>
        <p:txBody>
          <a:bodyPr wrap="square" rtlCol="0">
            <a:spAutoFit/>
          </a:bodyPr>
          <a:lstStyle/>
          <a:p>
            <a:pPr marL="285750" indent="-285750" algn="just">
              <a:buFont typeface="Arial" panose="020B0604020202020204" pitchFamily="34" charset="0"/>
              <a:buChar char="•"/>
            </a:pPr>
            <a:r>
              <a:rPr lang="fr-FR" sz="2000" b="1" dirty="0"/>
              <a:t>Suivi Mobile : </a:t>
            </a:r>
            <a:r>
              <a:rPr lang="fr-FR" sz="2000" dirty="0"/>
              <a:t>Chaque téléphone mobile communique constamment avec les antennes-relais, permettant un suivi de localisation précis via la </a:t>
            </a:r>
            <a:r>
              <a:rPr lang="fr-FR" sz="2000" dirty="0" err="1"/>
              <a:t>multilatération</a:t>
            </a:r>
            <a:r>
              <a:rPr lang="fr-FR" sz="2000" dirty="0"/>
              <a:t>, même lorsque les services de localisation sont désactivés.</a:t>
            </a:r>
          </a:p>
          <a:p>
            <a:pPr marL="285750" indent="-285750" algn="just">
              <a:buFont typeface="Arial" panose="020B0604020202020204" pitchFamily="34" charset="0"/>
              <a:buChar char="•"/>
            </a:pPr>
            <a:r>
              <a:rPr lang="fr-FR" sz="2000" b="1" dirty="0"/>
              <a:t>IMSI-</a:t>
            </a:r>
            <a:r>
              <a:rPr lang="fr-FR" sz="2000" b="1" dirty="0" err="1"/>
              <a:t>Catchers</a:t>
            </a:r>
            <a:r>
              <a:rPr lang="fr-FR" sz="2000" b="1" dirty="0"/>
              <a:t> ("</a:t>
            </a:r>
            <a:r>
              <a:rPr lang="fr-FR" sz="2000" b="1" dirty="0" err="1"/>
              <a:t>StingRays</a:t>
            </a:r>
            <a:r>
              <a:rPr lang="fr-FR" sz="2000" b="1" dirty="0"/>
              <a:t>") : </a:t>
            </a:r>
            <a:r>
              <a:rPr lang="fr-FR" sz="2000" dirty="0"/>
              <a:t>Ces dispositifs imitent les antennes-relais, forçant tous les téléphones d'une zone à s'y connecter et à révéler leur identité et leurs données de localisation sans mandat.</a:t>
            </a:r>
            <a:endParaRPr lang="en-US" sz="2000" dirty="0"/>
          </a:p>
        </p:txBody>
      </p:sp>
      <p:sp>
        <p:nvSpPr>
          <p:cNvPr id="8" name="ZoneTexte 7">
            <a:extLst>
              <a:ext uri="{FF2B5EF4-FFF2-40B4-BE49-F238E27FC236}">
                <a16:creationId xmlns:a16="http://schemas.microsoft.com/office/drawing/2014/main" id="{83A92EAA-F53A-B266-E212-79CF999B6094}"/>
              </a:ext>
            </a:extLst>
          </p:cNvPr>
          <p:cNvSpPr txBox="1"/>
          <p:nvPr/>
        </p:nvSpPr>
        <p:spPr>
          <a:xfrm>
            <a:off x="6937978" y="1129212"/>
            <a:ext cx="5040000" cy="2862322"/>
          </a:xfrm>
          <a:prstGeom prst="rect">
            <a:avLst/>
          </a:prstGeom>
          <a:noFill/>
        </p:spPr>
        <p:txBody>
          <a:bodyPr wrap="square" rtlCol="0">
            <a:spAutoFit/>
          </a:bodyPr>
          <a:lstStyle/>
          <a:p>
            <a:pPr marL="285750" indent="-285750" algn="just">
              <a:buFont typeface="Arial" panose="020B0604020202020204" pitchFamily="34" charset="0"/>
              <a:buChar char="•"/>
            </a:pPr>
            <a:r>
              <a:rPr lang="fr-FR" sz="2000" b="1" dirty="0"/>
              <a:t>L'Évolution de la Vidéosurveillance (CCTV) : </a:t>
            </a:r>
            <a:r>
              <a:rPr lang="fr-FR" sz="2000" dirty="0"/>
              <a:t>La surveillance vidéo est passée de caméras analogiques passives à des systèmes proactifs alimentés par l’IA.</a:t>
            </a:r>
          </a:p>
          <a:p>
            <a:pPr marL="285750" indent="-285750" algn="just">
              <a:buFont typeface="Arial" panose="020B0604020202020204" pitchFamily="34" charset="0"/>
              <a:buChar char="•"/>
            </a:pPr>
            <a:r>
              <a:rPr lang="fr-FR" sz="2000" dirty="0"/>
              <a:t>Les systèmes modernes peuvent effectuer une reconnaissance faciale en temps réel, un suivi d'objets et une détection d'anomalies à une échelle impossible pour les humains.</a:t>
            </a:r>
            <a:endParaRPr lang="en-US" sz="2000" dirty="0"/>
          </a:p>
        </p:txBody>
      </p:sp>
      <p:pic>
        <p:nvPicPr>
          <p:cNvPr id="12" name="Image 11">
            <a:extLst>
              <a:ext uri="{FF2B5EF4-FFF2-40B4-BE49-F238E27FC236}">
                <a16:creationId xmlns:a16="http://schemas.microsoft.com/office/drawing/2014/main" id="{E3661600-1238-8BCF-94E4-EF8E94F9588D}"/>
              </a:ext>
            </a:extLst>
          </p:cNvPr>
          <p:cNvPicPr>
            <a:picLocks noChangeAspect="1"/>
          </p:cNvPicPr>
          <p:nvPr/>
        </p:nvPicPr>
        <p:blipFill>
          <a:blip r:embed="rId3" cstate="print">
            <a:extLst>
              <a:ext uri="{28A0092B-C50C-407E-A947-70E740481C1C}">
                <a14:useLocalDpi xmlns:a14="http://schemas.microsoft.com/office/drawing/2010/main" val="0"/>
              </a:ext>
            </a:extLst>
          </a:blip>
          <a:srcRect l="8754" t="9269" r="8482" b="7968"/>
          <a:stretch>
            <a:fillRect/>
          </a:stretch>
        </p:blipFill>
        <p:spPr>
          <a:xfrm>
            <a:off x="2764480" y="4607087"/>
            <a:ext cx="2107517" cy="2107516"/>
          </a:xfrm>
          <a:prstGeom prst="rect">
            <a:avLst/>
          </a:prstGeom>
        </p:spPr>
      </p:pic>
      <p:pic>
        <p:nvPicPr>
          <p:cNvPr id="14" name="Image 13">
            <a:extLst>
              <a:ext uri="{FF2B5EF4-FFF2-40B4-BE49-F238E27FC236}">
                <a16:creationId xmlns:a16="http://schemas.microsoft.com/office/drawing/2014/main" id="{BDBCCC86-896F-2156-B8E6-375A8A40A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656" y="3991534"/>
            <a:ext cx="2712644" cy="2712644"/>
          </a:xfrm>
          <a:prstGeom prst="rect">
            <a:avLst/>
          </a:prstGeom>
        </p:spPr>
      </p:pic>
    </p:spTree>
    <p:extLst>
      <p:ext uri="{BB962C8B-B14F-4D97-AF65-F5344CB8AC3E}">
        <p14:creationId xmlns:p14="http://schemas.microsoft.com/office/powerpoint/2010/main" val="3171432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BB57-A0A8-CF75-D8A2-FA0904555F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FADCF7-852C-275D-120D-9F43ECCE0D18}"/>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09C363E-9381-0D22-7636-7C8AD37102FF}"/>
              </a:ext>
            </a:extLst>
          </p:cNvPr>
          <p:cNvSpPr/>
          <p:nvPr/>
        </p:nvSpPr>
        <p:spPr>
          <a:xfrm>
            <a:off x="718457" y="185783"/>
            <a:ext cx="6730558"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La Logique de la "</a:t>
            </a:r>
            <a:r>
              <a:rPr lang="fr-FR" sz="3600" dirty="0" err="1"/>
              <a:t>Datasurveillance</a:t>
            </a:r>
            <a:r>
              <a:rPr lang="fr-FR" sz="3600" dirty="0"/>
              <a:t>"</a:t>
            </a:r>
            <a:endParaRPr lang="fr-FR" sz="3600" b="1" dirty="0">
              <a:latin typeface="+mj-lt"/>
            </a:endParaRPr>
          </a:p>
        </p:txBody>
      </p:sp>
      <p:sp>
        <p:nvSpPr>
          <p:cNvPr id="11" name="ZoneTexte 10">
            <a:extLst>
              <a:ext uri="{FF2B5EF4-FFF2-40B4-BE49-F238E27FC236}">
                <a16:creationId xmlns:a16="http://schemas.microsoft.com/office/drawing/2014/main" id="{D8742243-66B9-5F30-E936-9879524EAD05}"/>
              </a:ext>
            </a:extLst>
          </p:cNvPr>
          <p:cNvSpPr txBox="1"/>
          <p:nvPr/>
        </p:nvSpPr>
        <p:spPr>
          <a:xfrm rot="16200000">
            <a:off x="-3304670" y="2630305"/>
            <a:ext cx="7560605" cy="523220"/>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2 - L'Architecture Technologique </a:t>
            </a:r>
          </a:p>
        </p:txBody>
      </p:sp>
      <p:sp>
        <p:nvSpPr>
          <p:cNvPr id="7" name="ZoneTexte 6">
            <a:extLst>
              <a:ext uri="{FF2B5EF4-FFF2-40B4-BE49-F238E27FC236}">
                <a16:creationId xmlns:a16="http://schemas.microsoft.com/office/drawing/2014/main" id="{23083031-0956-391B-C1C7-322A7DF927CF}"/>
              </a:ext>
            </a:extLst>
          </p:cNvPr>
          <p:cNvSpPr txBox="1"/>
          <p:nvPr/>
        </p:nvSpPr>
        <p:spPr>
          <a:xfrm>
            <a:off x="999279" y="1039906"/>
            <a:ext cx="6730557" cy="5847755"/>
          </a:xfrm>
          <a:prstGeom prst="rect">
            <a:avLst/>
          </a:prstGeom>
          <a:noFill/>
        </p:spPr>
        <p:txBody>
          <a:bodyPr wrap="square">
            <a:spAutoFit/>
          </a:bodyPr>
          <a:lstStyle/>
          <a:p>
            <a:pPr marL="457200" indent="-457200" algn="just">
              <a:buFont typeface="Arial" panose="020B0604020202020204" pitchFamily="34" charset="0"/>
              <a:buChar char="•"/>
            </a:pPr>
            <a:r>
              <a:rPr lang="fr-FR" sz="2200" b="1" dirty="0"/>
              <a:t>Le "Capitalisme de Surveillance" comme Modèle : </a:t>
            </a:r>
            <a:r>
              <a:rPr lang="fr-FR" sz="2200" dirty="0"/>
              <a:t>Le modèle économique consistant à collecter des données massives sur les utilisateurs pour prédire leur comportement et vendre des publicités ciblées a été adopté par les agences de renseignement.</a:t>
            </a:r>
          </a:p>
          <a:p>
            <a:pPr marL="457200" indent="-457200" algn="just">
              <a:buFont typeface="Arial" panose="020B0604020202020204" pitchFamily="34" charset="0"/>
              <a:buChar char="•"/>
            </a:pPr>
            <a:r>
              <a:rPr lang="fr-FR" sz="2200" b="1" dirty="0"/>
              <a:t>"</a:t>
            </a:r>
            <a:r>
              <a:rPr lang="fr-FR" sz="2200" b="1" dirty="0" err="1"/>
              <a:t>Datasurveillance</a:t>
            </a:r>
            <a:r>
              <a:rPr lang="fr-FR" sz="2200" b="1" dirty="0"/>
              <a:t>" : </a:t>
            </a:r>
            <a:r>
              <a:rPr lang="fr-FR" sz="2200" dirty="0"/>
              <a:t>La surveillance systématique et automatisée des métadonnées et des traces numériques est devenue plus centrale pour le renseignement que l'écoute traditionnelle.</a:t>
            </a:r>
          </a:p>
          <a:p>
            <a:pPr marL="457200" indent="-457200" algn="just">
              <a:buFont typeface="Arial" panose="020B0604020202020204" pitchFamily="34" charset="0"/>
              <a:buChar char="•"/>
            </a:pPr>
            <a:r>
              <a:rPr lang="fr-FR" sz="2200" dirty="0"/>
              <a:t>Des algorithmes analysent les données historiques sur la criminalité pour prédire où et quand les futurs crimes sont susceptibles de se produire, et même qui est à haut risque.</a:t>
            </a:r>
          </a:p>
          <a:p>
            <a:pPr marL="457200" indent="-457200" algn="just">
              <a:buFont typeface="Arial" panose="020B0604020202020204" pitchFamily="34" charset="0"/>
              <a:buChar char="•"/>
            </a:pPr>
            <a:r>
              <a:rPr lang="fr-FR" sz="2200" dirty="0"/>
              <a:t> </a:t>
            </a:r>
            <a:r>
              <a:rPr lang="fr-FR" sz="2200" b="1" dirty="0"/>
              <a:t>La "Singularité GEOINT" : </a:t>
            </a:r>
            <a:r>
              <a:rPr lang="fr-FR" sz="2200" dirty="0"/>
              <a:t>Le point final logique de ces tendances — un avenir théorique où presque tout sur la planète est surveillé en temps réel et instantanément analysé par l'IA.</a:t>
            </a:r>
          </a:p>
        </p:txBody>
      </p:sp>
      <p:pic>
        <p:nvPicPr>
          <p:cNvPr id="3" name="Image 2">
            <a:extLst>
              <a:ext uri="{FF2B5EF4-FFF2-40B4-BE49-F238E27FC236}">
                <a16:creationId xmlns:a16="http://schemas.microsoft.com/office/drawing/2014/main" id="{B869FBE3-2164-C661-7BD4-AE43F347C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482" y="1538869"/>
            <a:ext cx="4092496" cy="4092496"/>
          </a:xfrm>
          <a:prstGeom prst="rect">
            <a:avLst/>
          </a:prstGeom>
        </p:spPr>
      </p:pic>
    </p:spTree>
    <p:extLst>
      <p:ext uri="{BB962C8B-B14F-4D97-AF65-F5344CB8AC3E}">
        <p14:creationId xmlns:p14="http://schemas.microsoft.com/office/powerpoint/2010/main" val="2817863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25C67-B0D0-749C-FE70-9DA60C30C748}"/>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1310886-4AB2-1F13-F2BF-B14B05FFE116}"/>
              </a:ext>
            </a:extLst>
          </p:cNvPr>
          <p:cNvSpPr txBox="1"/>
          <p:nvPr/>
        </p:nvSpPr>
        <p:spPr>
          <a:xfrm>
            <a:off x="3590537" y="2752037"/>
            <a:ext cx="8252057" cy="1318181"/>
          </a:xfrm>
          <a:prstGeom prst="rect">
            <a:avLst/>
          </a:prstGeom>
          <a:noFill/>
        </p:spPr>
        <p:txBody>
          <a:bodyPr wrap="square" rtlCol="0">
            <a:spAutoFit/>
          </a:bodyPr>
          <a:lstStyle/>
          <a:p>
            <a:pPr algn="just">
              <a:lnSpc>
                <a:spcPct val="150000"/>
              </a:lnSpc>
            </a:pPr>
            <a:r>
              <a:rPr lang="fr-FR" sz="2800" b="1" dirty="0">
                <a:solidFill>
                  <a:srgbClr val="FFC000"/>
                </a:solidFill>
                <a:latin typeface="Calibri Light" panose="020F0302020204030204" pitchFamily="34" charset="0"/>
                <a:cs typeface="Calibri Light" panose="020F0302020204030204" pitchFamily="34" charset="0"/>
              </a:rPr>
              <a:t>3 - L'Écosystème de la Surveillance : La Symbiose Public-Privé</a:t>
            </a:r>
          </a:p>
        </p:txBody>
      </p:sp>
      <p:sp>
        <p:nvSpPr>
          <p:cNvPr id="4" name="ZoneTexte 3">
            <a:extLst>
              <a:ext uri="{FF2B5EF4-FFF2-40B4-BE49-F238E27FC236}">
                <a16:creationId xmlns:a16="http://schemas.microsoft.com/office/drawing/2014/main" id="{3D693675-596A-905B-A6DF-24B9291983FB}"/>
              </a:ext>
            </a:extLst>
          </p:cNvPr>
          <p:cNvSpPr txBox="1"/>
          <p:nvPr/>
        </p:nvSpPr>
        <p:spPr>
          <a:xfrm>
            <a:off x="1462315" y="1814285"/>
            <a:ext cx="526142" cy="769441"/>
          </a:xfrm>
          <a:prstGeom prst="rect">
            <a:avLst/>
          </a:prstGeom>
          <a:noFill/>
        </p:spPr>
        <p:txBody>
          <a:bodyPr wrap="square" rtlCol="0">
            <a:spAutoFit/>
          </a:bodyPr>
          <a:lstStyle/>
          <a:p>
            <a:r>
              <a:rPr lang="fr-FR" sz="4400" b="1" dirty="0">
                <a:solidFill>
                  <a:schemeClr val="bg1"/>
                </a:solidFill>
                <a:latin typeface="Calibri" panose="020F0502020204030204" pitchFamily="34" charset="0"/>
                <a:ea typeface="Calibri" panose="020F0502020204030204" pitchFamily="34" charset="0"/>
                <a:cs typeface="Calibri" panose="020F0502020204030204" pitchFamily="34" charset="0"/>
              </a:rPr>
              <a:t>3</a:t>
            </a:r>
          </a:p>
        </p:txBody>
      </p:sp>
      <p:pic>
        <p:nvPicPr>
          <p:cNvPr id="3" name="Image 2">
            <a:extLst>
              <a:ext uri="{FF2B5EF4-FFF2-40B4-BE49-F238E27FC236}">
                <a16:creationId xmlns:a16="http://schemas.microsoft.com/office/drawing/2014/main" id="{4E669AEF-D0E8-8D54-3604-322F31D976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894" y="2747604"/>
            <a:ext cx="1322614" cy="1322614"/>
          </a:xfrm>
          <a:prstGeom prst="rect">
            <a:avLst/>
          </a:prstGeom>
        </p:spPr>
      </p:pic>
    </p:spTree>
    <p:extLst>
      <p:ext uri="{BB962C8B-B14F-4D97-AF65-F5344CB8AC3E}">
        <p14:creationId xmlns:p14="http://schemas.microsoft.com/office/powerpoint/2010/main" val="302605689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CA21-154E-95F2-624A-382F0990B3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28B5A37-915C-CD4F-739A-F294E7E0A8F9}"/>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DD64DE-4ECE-A78F-E162-735A780BBB0C}"/>
              </a:ext>
            </a:extLst>
          </p:cNvPr>
          <p:cNvSpPr/>
          <p:nvPr/>
        </p:nvSpPr>
        <p:spPr>
          <a:xfrm>
            <a:off x="718457" y="185783"/>
            <a:ext cx="5849611"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Le Rôle des Géants de la Tech</a:t>
            </a:r>
            <a:endParaRPr lang="fr-FR" sz="3600" b="1" dirty="0">
              <a:latin typeface="+mj-lt"/>
            </a:endParaRPr>
          </a:p>
        </p:txBody>
      </p:sp>
      <p:sp>
        <p:nvSpPr>
          <p:cNvPr id="11" name="ZoneTexte 10">
            <a:extLst>
              <a:ext uri="{FF2B5EF4-FFF2-40B4-BE49-F238E27FC236}">
                <a16:creationId xmlns:a16="http://schemas.microsoft.com/office/drawing/2014/main" id="{67A0C8BB-D57B-8689-9EF4-CBB79327F4C5}"/>
              </a:ext>
            </a:extLst>
          </p:cNvPr>
          <p:cNvSpPr txBox="1"/>
          <p:nvPr/>
        </p:nvSpPr>
        <p:spPr>
          <a:xfrm rot="16200000">
            <a:off x="-3146913" y="2753479"/>
            <a:ext cx="7378042"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3 - L'Écosystème de la Surveillance : La Symbiose Public-Privé</a:t>
            </a:r>
          </a:p>
        </p:txBody>
      </p:sp>
      <p:sp>
        <p:nvSpPr>
          <p:cNvPr id="6" name="ZoneTexte 5">
            <a:extLst>
              <a:ext uri="{FF2B5EF4-FFF2-40B4-BE49-F238E27FC236}">
                <a16:creationId xmlns:a16="http://schemas.microsoft.com/office/drawing/2014/main" id="{F6BCF553-AFB8-A168-CF3B-EA2850ECF176}"/>
              </a:ext>
            </a:extLst>
          </p:cNvPr>
          <p:cNvSpPr txBox="1"/>
          <p:nvPr/>
        </p:nvSpPr>
        <p:spPr>
          <a:xfrm>
            <a:off x="1084216" y="1543361"/>
            <a:ext cx="3608234" cy="4401205"/>
          </a:xfrm>
          <a:prstGeom prst="rect">
            <a:avLst/>
          </a:prstGeom>
          <a:noFill/>
        </p:spPr>
        <p:txBody>
          <a:bodyPr wrap="square">
            <a:spAutoFit/>
          </a:bodyPr>
          <a:lstStyle/>
          <a:p>
            <a:pPr algn="ctr"/>
            <a:r>
              <a:rPr lang="fr-FR" sz="2000" dirty="0"/>
              <a:t>Les plateformes comme Google, AWS et Meta ont centralisé des quantités de données personnelles auparavant inimaginables, créant des points d'accès uniques pour la surveillance.</a:t>
            </a:r>
          </a:p>
          <a:p>
            <a:pPr algn="ctr"/>
            <a:endParaRPr lang="fr-FR" sz="2000" dirty="0"/>
          </a:p>
          <a:p>
            <a:pPr algn="ctr"/>
            <a:r>
              <a:rPr lang="fr-FR" sz="2000" dirty="0"/>
              <a:t>Le modèle économique de ces plateformes est de maximiser l'engagement et la collecte de données, ce qui s'aligne parfaitement avec les objectifs de la surveillance étatique.</a:t>
            </a:r>
            <a:endParaRPr lang="en-US" sz="2000" dirty="0"/>
          </a:p>
        </p:txBody>
      </p:sp>
      <p:sp>
        <p:nvSpPr>
          <p:cNvPr id="3" name="ZoneTexte 2">
            <a:extLst>
              <a:ext uri="{FF2B5EF4-FFF2-40B4-BE49-F238E27FC236}">
                <a16:creationId xmlns:a16="http://schemas.microsoft.com/office/drawing/2014/main" id="{11F3F852-9339-3708-30CB-FB089CF71937}"/>
              </a:ext>
            </a:extLst>
          </p:cNvPr>
          <p:cNvSpPr txBox="1"/>
          <p:nvPr/>
        </p:nvSpPr>
        <p:spPr>
          <a:xfrm>
            <a:off x="8703001" y="1697250"/>
            <a:ext cx="3239726" cy="4093428"/>
          </a:xfrm>
          <a:prstGeom prst="rect">
            <a:avLst/>
          </a:prstGeom>
          <a:noFill/>
        </p:spPr>
        <p:txBody>
          <a:bodyPr wrap="square">
            <a:spAutoFit/>
          </a:bodyPr>
          <a:lstStyle/>
          <a:p>
            <a:pPr algn="ctr"/>
            <a:r>
              <a:rPr lang="fr-FR" sz="2000" dirty="0"/>
              <a:t>En raison de leur position centrale, ces entreprises sont les principaux points de pression pour les gouvernements cherchant à accéder aux données.</a:t>
            </a:r>
          </a:p>
          <a:p>
            <a:pPr algn="ctr"/>
            <a:endParaRPr lang="fr-FR" sz="2000" dirty="0"/>
          </a:p>
          <a:p>
            <a:pPr algn="ctr"/>
            <a:r>
              <a:rPr lang="fr-FR" sz="2000" dirty="0"/>
              <a:t>Les entreprises sont prises entre les obligations légales de coopérer, la demande des utilisateurs pour la vie privée et les risques pour leur réputation.</a:t>
            </a:r>
            <a:endParaRPr lang="en-US" sz="2000" dirty="0"/>
          </a:p>
        </p:txBody>
      </p:sp>
      <p:pic>
        <p:nvPicPr>
          <p:cNvPr id="8" name="Image 7">
            <a:extLst>
              <a:ext uri="{FF2B5EF4-FFF2-40B4-BE49-F238E27FC236}">
                <a16:creationId xmlns:a16="http://schemas.microsoft.com/office/drawing/2014/main" id="{20E65544-BABC-7718-7643-C1DAE8182B96}"/>
              </a:ext>
            </a:extLst>
          </p:cNvPr>
          <p:cNvPicPr>
            <a:picLocks noChangeAspect="1"/>
          </p:cNvPicPr>
          <p:nvPr/>
        </p:nvPicPr>
        <p:blipFill>
          <a:blip r:embed="rId3"/>
          <a:stretch>
            <a:fillRect/>
          </a:stretch>
        </p:blipFill>
        <p:spPr>
          <a:xfrm>
            <a:off x="4830480" y="1777898"/>
            <a:ext cx="3668959" cy="3668959"/>
          </a:xfrm>
          <a:prstGeom prst="rect">
            <a:avLst/>
          </a:prstGeom>
        </p:spPr>
      </p:pic>
    </p:spTree>
    <p:extLst>
      <p:ext uri="{BB962C8B-B14F-4D97-AF65-F5344CB8AC3E}">
        <p14:creationId xmlns:p14="http://schemas.microsoft.com/office/powerpoint/2010/main" val="10992152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3DAFE-FCE9-3394-5A47-C868CD90F9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9FE3B2-4FF1-799B-D409-8C361531DBE3}"/>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D6B21D0-3C2B-6EF2-3CAB-79EE0EAE569B}"/>
              </a:ext>
            </a:extLst>
          </p:cNvPr>
          <p:cNvSpPr/>
          <p:nvPr/>
        </p:nvSpPr>
        <p:spPr>
          <a:xfrm>
            <a:off x="718457" y="185783"/>
            <a:ext cx="5046723"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La Doctrine du Tiers Parti</a:t>
            </a:r>
            <a:endParaRPr lang="fr-FR" sz="3600" b="1" dirty="0">
              <a:latin typeface="+mj-lt"/>
            </a:endParaRPr>
          </a:p>
        </p:txBody>
      </p:sp>
      <p:sp>
        <p:nvSpPr>
          <p:cNvPr id="11" name="ZoneTexte 10">
            <a:extLst>
              <a:ext uri="{FF2B5EF4-FFF2-40B4-BE49-F238E27FC236}">
                <a16:creationId xmlns:a16="http://schemas.microsoft.com/office/drawing/2014/main" id="{A291D957-2B5A-26C1-0D14-F62266527F33}"/>
              </a:ext>
            </a:extLst>
          </p:cNvPr>
          <p:cNvSpPr txBox="1"/>
          <p:nvPr/>
        </p:nvSpPr>
        <p:spPr>
          <a:xfrm rot="16200000">
            <a:off x="-3146913" y="2753479"/>
            <a:ext cx="7378042"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3 - L'Écosystème de la Surveillance : La Symbiose Public-Privé</a:t>
            </a:r>
          </a:p>
        </p:txBody>
      </p:sp>
      <p:sp>
        <p:nvSpPr>
          <p:cNvPr id="2" name="ZoneTexte 1">
            <a:extLst>
              <a:ext uri="{FF2B5EF4-FFF2-40B4-BE49-F238E27FC236}">
                <a16:creationId xmlns:a16="http://schemas.microsoft.com/office/drawing/2014/main" id="{BE2515EC-0D54-A8C9-DA60-A1CB9B3215A7}"/>
              </a:ext>
            </a:extLst>
          </p:cNvPr>
          <p:cNvSpPr txBox="1"/>
          <p:nvPr/>
        </p:nvSpPr>
        <p:spPr>
          <a:xfrm>
            <a:off x="1084216" y="1392335"/>
            <a:ext cx="5829540" cy="5016758"/>
          </a:xfrm>
          <a:prstGeom prst="rect">
            <a:avLst/>
          </a:prstGeom>
          <a:noFill/>
        </p:spPr>
        <p:txBody>
          <a:bodyPr wrap="square">
            <a:spAutoFit/>
          </a:bodyPr>
          <a:lstStyle/>
          <a:p>
            <a:pPr marL="342900" indent="-342900" algn="just">
              <a:buFont typeface="Arial" panose="020B0604020202020204" pitchFamily="34" charset="0"/>
              <a:buChar char="•"/>
            </a:pPr>
            <a:r>
              <a:rPr lang="fr-FR" sz="2000" b="1" dirty="0"/>
              <a:t>Une Industrie Privée Lucrative : </a:t>
            </a:r>
            <a:r>
              <a:rPr lang="fr-FR" sz="2000" dirty="0"/>
              <a:t>Une industrie dédiée existe pour créer et vendre des technologies de surveillance directement aux forces de l'ordre et aux agences de renseignement.</a:t>
            </a:r>
          </a:p>
          <a:p>
            <a:pPr marL="342900" indent="-342900" algn="just">
              <a:buFont typeface="Arial" panose="020B0604020202020204" pitchFamily="34" charset="0"/>
              <a:buChar char="•"/>
            </a:pPr>
            <a:r>
              <a:rPr lang="fr-FR" sz="2000" dirty="0"/>
              <a:t>Cela inclut tout, des IMSI-</a:t>
            </a:r>
            <a:r>
              <a:rPr lang="fr-FR" sz="2000" dirty="0" err="1"/>
              <a:t>catchers</a:t>
            </a:r>
            <a:r>
              <a:rPr lang="fr-FR" sz="2000" dirty="0"/>
              <a:t> aux logiciels de reconnaissance faciale en passant par les plateformes d'analyse de big data.</a:t>
            </a:r>
          </a:p>
          <a:p>
            <a:pPr marL="342900" indent="-342900" algn="just">
              <a:buFont typeface="Arial" panose="020B0604020202020204" pitchFamily="34" charset="0"/>
              <a:buChar char="•"/>
            </a:pPr>
            <a:r>
              <a:rPr lang="fr-FR" sz="2000" dirty="0"/>
              <a:t>Ces vendeurs privés exercent souvent une influence significative sur la police, façonnant la manière dont la technologie est utilisée et gouvernée.</a:t>
            </a:r>
          </a:p>
          <a:p>
            <a:pPr marL="342900" indent="-342900" algn="just">
              <a:buFont typeface="Arial" panose="020B0604020202020204" pitchFamily="34" charset="0"/>
              <a:buChar char="•"/>
            </a:pPr>
            <a:r>
              <a:rPr lang="fr-FR" sz="2000" b="1" dirty="0"/>
              <a:t>Déficit de Responsabilité via les NDA : </a:t>
            </a:r>
            <a:r>
              <a:rPr lang="fr-FR" sz="2000" dirty="0"/>
              <a:t>Il est courant que les vendeurs exigent des services de police qu'ils signent des accords de non-divulgation (NDA), leur interdisant de révéler les capacités de la technologie, même aux juges.</a:t>
            </a:r>
            <a:endParaRPr lang="en-US" sz="2000" dirty="0"/>
          </a:p>
        </p:txBody>
      </p:sp>
      <p:pic>
        <p:nvPicPr>
          <p:cNvPr id="12" name="Image 11">
            <a:extLst>
              <a:ext uri="{FF2B5EF4-FFF2-40B4-BE49-F238E27FC236}">
                <a16:creationId xmlns:a16="http://schemas.microsoft.com/office/drawing/2014/main" id="{03EE0D5E-5708-BC2D-6896-779E98F5903A}"/>
              </a:ext>
            </a:extLst>
          </p:cNvPr>
          <p:cNvPicPr>
            <a:picLocks noChangeAspect="1"/>
          </p:cNvPicPr>
          <p:nvPr/>
        </p:nvPicPr>
        <p:blipFill>
          <a:blip r:embed="rId3">
            <a:extLst>
              <a:ext uri="{28A0092B-C50C-407E-A947-70E740481C1C}">
                <a14:useLocalDpi xmlns:a14="http://schemas.microsoft.com/office/drawing/2010/main" val="0"/>
              </a:ext>
            </a:extLst>
          </a:blip>
          <a:srcRect t="20302" b="12195"/>
          <a:stretch>
            <a:fillRect/>
          </a:stretch>
        </p:blipFill>
        <p:spPr>
          <a:xfrm>
            <a:off x="7155901" y="1763182"/>
            <a:ext cx="4909490" cy="4275063"/>
          </a:xfrm>
          <a:prstGeom prst="rect">
            <a:avLst/>
          </a:prstGeom>
        </p:spPr>
      </p:pic>
    </p:spTree>
    <p:extLst>
      <p:ext uri="{BB962C8B-B14F-4D97-AF65-F5344CB8AC3E}">
        <p14:creationId xmlns:p14="http://schemas.microsoft.com/office/powerpoint/2010/main" val="235456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F9032-CB82-1517-4C69-9C3BD9275B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8E3FAA-73B4-550A-863C-E8D5631283A8}"/>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D603C41-FCBB-FC5B-5DA4-FD5D5829C229}"/>
              </a:ext>
            </a:extLst>
          </p:cNvPr>
          <p:cNvSpPr/>
          <p:nvPr/>
        </p:nvSpPr>
        <p:spPr>
          <a:xfrm>
            <a:off x="718457" y="185783"/>
            <a:ext cx="5648889"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Les Impacts </a:t>
            </a:r>
            <a:r>
              <a:rPr lang="en-US" sz="3600" dirty="0" err="1"/>
              <a:t>Psychosociaux</a:t>
            </a:r>
            <a:endParaRPr lang="fr-FR" sz="3600" b="1" dirty="0">
              <a:latin typeface="+mj-lt"/>
            </a:endParaRPr>
          </a:p>
        </p:txBody>
      </p:sp>
      <p:sp>
        <p:nvSpPr>
          <p:cNvPr id="11" name="ZoneTexte 10">
            <a:extLst>
              <a:ext uri="{FF2B5EF4-FFF2-40B4-BE49-F238E27FC236}">
                <a16:creationId xmlns:a16="http://schemas.microsoft.com/office/drawing/2014/main" id="{89A89F36-DE6E-6383-2142-22F2BCFF942D}"/>
              </a:ext>
            </a:extLst>
          </p:cNvPr>
          <p:cNvSpPr txBox="1"/>
          <p:nvPr/>
        </p:nvSpPr>
        <p:spPr>
          <a:xfrm rot="16200000">
            <a:off x="-3146913" y="2753479"/>
            <a:ext cx="7378042"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3 - L'Écosystème de la Surveillance : La Symbiose Public-Privé</a:t>
            </a:r>
          </a:p>
        </p:txBody>
      </p:sp>
      <p:sp>
        <p:nvSpPr>
          <p:cNvPr id="9" name="ZoneTexte 8">
            <a:extLst>
              <a:ext uri="{FF2B5EF4-FFF2-40B4-BE49-F238E27FC236}">
                <a16:creationId xmlns:a16="http://schemas.microsoft.com/office/drawing/2014/main" id="{4A93E981-73EE-3E6C-2A03-E2CD908FDECF}"/>
              </a:ext>
            </a:extLst>
          </p:cNvPr>
          <p:cNvSpPr txBox="1"/>
          <p:nvPr/>
        </p:nvSpPr>
        <p:spPr>
          <a:xfrm>
            <a:off x="1084216" y="1129212"/>
            <a:ext cx="6309043" cy="5324535"/>
          </a:xfrm>
          <a:prstGeom prst="rect">
            <a:avLst/>
          </a:prstGeom>
          <a:noFill/>
        </p:spPr>
        <p:txBody>
          <a:bodyPr wrap="square">
            <a:spAutoFit/>
          </a:bodyPr>
          <a:lstStyle/>
          <a:p>
            <a:pPr marL="342900" indent="-342900" algn="just">
              <a:buFont typeface="Arial" panose="020B0604020202020204" pitchFamily="34" charset="0"/>
              <a:buChar char="•"/>
            </a:pPr>
            <a:r>
              <a:rPr lang="fr-FR" sz="2000" b="1" dirty="0" err="1"/>
              <a:t>Chilling</a:t>
            </a:r>
            <a:r>
              <a:rPr lang="fr-FR" sz="2000" b="1" dirty="0"/>
              <a:t> </a:t>
            </a:r>
            <a:r>
              <a:rPr lang="fr-FR" sz="2000" b="1" dirty="0" err="1"/>
              <a:t>Effect</a:t>
            </a:r>
            <a:r>
              <a:rPr lang="fr-FR" sz="2000" b="1" dirty="0"/>
              <a:t> : </a:t>
            </a:r>
            <a:r>
              <a:rPr lang="fr-FR" sz="2000" dirty="0"/>
              <a:t>La conscience d'être surveillé pousse les individus à éviter les discours et les activités qui pourraient être mal interprétés, même s'ils sont parfaitement légaux.</a:t>
            </a:r>
          </a:p>
          <a:p>
            <a:pPr marL="342900" indent="-342900" algn="just">
              <a:buFont typeface="Arial" panose="020B0604020202020204" pitchFamily="34" charset="0"/>
              <a:buChar char="•"/>
            </a:pPr>
            <a:r>
              <a:rPr lang="fr-FR" sz="2000" b="1" dirty="0"/>
              <a:t>Érosion de la Liberté d'Expression et d'Association : </a:t>
            </a:r>
            <a:r>
              <a:rPr lang="fr-FR" sz="2000" dirty="0"/>
              <a:t>Les gens deviennent moins enclins à visiter des sites web controversés, à participer à des manifestations ou à communiquer avec certains groupes. </a:t>
            </a:r>
          </a:p>
          <a:p>
            <a:pPr marL="342900" indent="-342900" algn="just">
              <a:buFont typeface="Arial" panose="020B0604020202020204" pitchFamily="34" charset="0"/>
              <a:buChar char="•"/>
            </a:pPr>
            <a:r>
              <a:rPr lang="fr-FR" sz="2000" b="1" dirty="0"/>
              <a:t>Conformité et Aversion au Risque : </a:t>
            </a:r>
            <a:r>
              <a:rPr lang="fr-FR" sz="2000" dirty="0"/>
              <a:t>Une surveillance omniprésente encourage la conformité sociale et décourage la créativité, la dissidence et la prise de risque intellectuel qui sont essentielles à une société libre. </a:t>
            </a:r>
          </a:p>
          <a:p>
            <a:pPr marL="342900" indent="-342900" algn="just">
              <a:buFont typeface="Arial" panose="020B0604020202020204" pitchFamily="34" charset="0"/>
              <a:buChar char="•"/>
            </a:pPr>
            <a:r>
              <a:rPr lang="fr-FR" sz="2000" b="1" dirty="0"/>
              <a:t>Une Pente Glissante vers l'Autoritarisme : </a:t>
            </a:r>
            <a:r>
              <a:rPr lang="fr-FR" sz="2000" dirty="0"/>
              <a:t>En normalisant le suivi et en décourageant la dissidence, la surveillance de masse crée un environnement propice à un contrôle autoritaire accru.</a:t>
            </a:r>
            <a:endParaRPr lang="en-US" sz="2000" dirty="0"/>
          </a:p>
        </p:txBody>
      </p:sp>
      <p:pic>
        <p:nvPicPr>
          <p:cNvPr id="12" name="Image 11">
            <a:extLst>
              <a:ext uri="{FF2B5EF4-FFF2-40B4-BE49-F238E27FC236}">
                <a16:creationId xmlns:a16="http://schemas.microsoft.com/office/drawing/2014/main" id="{D715621B-EEB3-14BB-4DB0-F5109C11B20D}"/>
              </a:ext>
            </a:extLst>
          </p:cNvPr>
          <p:cNvPicPr>
            <a:picLocks noChangeAspect="1"/>
          </p:cNvPicPr>
          <p:nvPr/>
        </p:nvPicPr>
        <p:blipFill>
          <a:blip r:embed="rId3">
            <a:extLst>
              <a:ext uri="{28A0092B-C50C-407E-A947-70E740481C1C}">
                <a14:useLocalDpi xmlns:a14="http://schemas.microsoft.com/office/drawing/2010/main" val="0"/>
              </a:ext>
            </a:extLst>
          </a:blip>
          <a:srcRect l="9467" t="5895" r="13035" b="10894"/>
          <a:stretch>
            <a:fillRect/>
          </a:stretch>
        </p:blipFill>
        <p:spPr>
          <a:xfrm>
            <a:off x="7653915" y="1365112"/>
            <a:ext cx="4411476" cy="4736763"/>
          </a:xfrm>
          <a:prstGeom prst="rect">
            <a:avLst/>
          </a:prstGeom>
        </p:spPr>
      </p:pic>
    </p:spTree>
    <p:extLst>
      <p:ext uri="{BB962C8B-B14F-4D97-AF65-F5344CB8AC3E}">
        <p14:creationId xmlns:p14="http://schemas.microsoft.com/office/powerpoint/2010/main" val="312244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1FB72-293F-91E3-B837-53596E3DD134}"/>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DD91F34-1BE8-C634-9AB3-36AC234F9B5F}"/>
              </a:ext>
            </a:extLst>
          </p:cNvPr>
          <p:cNvSpPr txBox="1"/>
          <p:nvPr/>
        </p:nvSpPr>
        <p:spPr>
          <a:xfrm>
            <a:off x="3590539" y="2752037"/>
            <a:ext cx="8227836" cy="1318181"/>
          </a:xfrm>
          <a:prstGeom prst="rect">
            <a:avLst/>
          </a:prstGeom>
          <a:noFill/>
        </p:spPr>
        <p:txBody>
          <a:bodyPr wrap="square" rtlCol="0">
            <a:spAutoFit/>
          </a:bodyPr>
          <a:lstStyle/>
          <a:p>
            <a:pPr algn="just">
              <a:lnSpc>
                <a:spcPct val="150000"/>
              </a:lnSpc>
            </a:pPr>
            <a:r>
              <a:rPr lang="fr-FR" sz="2800" b="1" dirty="0">
                <a:solidFill>
                  <a:srgbClr val="FFC000"/>
                </a:solidFill>
                <a:latin typeface="Calibri Light" panose="020F0302020204030204" pitchFamily="34" charset="0"/>
                <a:cs typeface="Calibri Light" panose="020F0302020204030204" pitchFamily="34" charset="0"/>
              </a:rPr>
              <a:t>4 - Les Cadres Mondiaux : Une Analyse Juridique Comparative.</a:t>
            </a:r>
          </a:p>
        </p:txBody>
      </p:sp>
      <p:sp>
        <p:nvSpPr>
          <p:cNvPr id="4" name="ZoneTexte 3">
            <a:extLst>
              <a:ext uri="{FF2B5EF4-FFF2-40B4-BE49-F238E27FC236}">
                <a16:creationId xmlns:a16="http://schemas.microsoft.com/office/drawing/2014/main" id="{80543E2B-3C81-FCB4-EE63-140CD3A8EC48}"/>
              </a:ext>
            </a:extLst>
          </p:cNvPr>
          <p:cNvSpPr txBox="1"/>
          <p:nvPr/>
        </p:nvSpPr>
        <p:spPr>
          <a:xfrm>
            <a:off x="1462315" y="1814285"/>
            <a:ext cx="526142" cy="769441"/>
          </a:xfrm>
          <a:prstGeom prst="rect">
            <a:avLst/>
          </a:prstGeom>
          <a:noFill/>
        </p:spPr>
        <p:txBody>
          <a:bodyPr wrap="square" rtlCol="0">
            <a:spAutoFit/>
          </a:bodyPr>
          <a:lstStyle/>
          <a:p>
            <a:r>
              <a:rPr lang="fr-FR" sz="4400" b="1" dirty="0">
                <a:solidFill>
                  <a:schemeClr val="bg1"/>
                </a:solidFill>
                <a:latin typeface="Calibri" panose="020F0502020204030204" pitchFamily="34" charset="0"/>
                <a:ea typeface="Calibri" panose="020F0502020204030204" pitchFamily="34" charset="0"/>
                <a:cs typeface="Calibri" panose="020F0502020204030204" pitchFamily="34" charset="0"/>
              </a:rPr>
              <a:t>4</a:t>
            </a:r>
          </a:p>
        </p:txBody>
      </p:sp>
      <p:pic>
        <p:nvPicPr>
          <p:cNvPr id="3" name="Image 2">
            <a:extLst>
              <a:ext uri="{FF2B5EF4-FFF2-40B4-BE49-F238E27FC236}">
                <a16:creationId xmlns:a16="http://schemas.microsoft.com/office/drawing/2014/main" id="{C257F033-0D9A-15C9-F5FE-5BEEB3E5C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108" y="2664279"/>
            <a:ext cx="1529442" cy="1529442"/>
          </a:xfrm>
          <a:prstGeom prst="rect">
            <a:avLst/>
          </a:prstGeom>
        </p:spPr>
      </p:pic>
    </p:spTree>
    <p:extLst>
      <p:ext uri="{BB962C8B-B14F-4D97-AF65-F5344CB8AC3E}">
        <p14:creationId xmlns:p14="http://schemas.microsoft.com/office/powerpoint/2010/main" val="133954096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718457" y="222068"/>
            <a:ext cx="6583680"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latin typeface="+mj-lt"/>
              </a:rPr>
              <a:t>IDEE MAÎTRESSE</a:t>
            </a:r>
          </a:p>
        </p:txBody>
      </p:sp>
      <p:sp>
        <p:nvSpPr>
          <p:cNvPr id="2" name="ZoneTexte 1"/>
          <p:cNvSpPr txBox="1"/>
          <p:nvPr/>
        </p:nvSpPr>
        <p:spPr>
          <a:xfrm>
            <a:off x="1381163" y="1102701"/>
            <a:ext cx="10580696" cy="5632311"/>
          </a:xfrm>
          <a:prstGeom prst="rect">
            <a:avLst/>
          </a:prstGeom>
          <a:noFill/>
        </p:spPr>
        <p:txBody>
          <a:bodyPr wrap="square" rtlCol="0">
            <a:spAutoFit/>
          </a:bodyPr>
          <a:lstStyle/>
          <a:p>
            <a:pPr algn="just"/>
            <a:r>
              <a:rPr lang="fr-FR" sz="3000" b="1" i="1" dirty="0"/>
              <a:t>La surveillance de masse, fruit d'une symbiose entre les États et les entreprises technologiques, n'est pas un simple outil mais une profonde restructuration du pouvoir entre le citoyen, l'État et le secteur privé. La technologie que nous créons est devenue le principal champ de bataille où se joue l'avenir des libertés civiles ; chaque choix d'architecture, du chiffrement à la collecte de données, est désormais une décision politique. L'enjeu fondamental pour les acteurs du secteur est par conséquent d'exercer leur influence en veillant à ce que l'innovation serve les principes démocratiques et les droits humains, afin de bâtir un futur où la technologie renforce la liberté au lieu de la compromettre.</a:t>
            </a:r>
          </a:p>
        </p:txBody>
      </p:sp>
      <p:sp>
        <p:nvSpPr>
          <p:cNvPr id="6" name="Espace réservé du numéro de diapositive 5">
            <a:extLst>
              <a:ext uri="{FF2B5EF4-FFF2-40B4-BE49-F238E27FC236}">
                <a16:creationId xmlns:a16="http://schemas.microsoft.com/office/drawing/2014/main" id="{23974708-31DF-4036-BF9D-A72E24586186}"/>
              </a:ext>
            </a:extLst>
          </p:cNvPr>
          <p:cNvSpPr>
            <a:spLocks noGrp="1"/>
          </p:cNvSpPr>
          <p:nvPr>
            <p:ph type="sldNum" sz="quarter" idx="12"/>
          </p:nvPr>
        </p:nvSpPr>
        <p:spPr/>
        <p:txBody>
          <a:bodyPr/>
          <a:lstStyle/>
          <a:p>
            <a:fld id="{5489D5D2-75C6-44E1-8C95-B32A4179B28A}" type="slidenum">
              <a:rPr lang="fr-FR" smtClean="0"/>
              <a:t>2</a:t>
            </a:fld>
            <a:endParaRPr lang="fr-FR" dirty="0"/>
          </a:p>
        </p:txBody>
      </p:sp>
    </p:spTree>
    <p:extLst>
      <p:ext uri="{BB962C8B-B14F-4D97-AF65-F5344CB8AC3E}">
        <p14:creationId xmlns:p14="http://schemas.microsoft.com/office/powerpoint/2010/main" val="73998434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1C0DA-6DB1-1159-35D9-E75CD47780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870D4F-6F7E-F068-4003-8D9AA01FECE2}"/>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11179DD-0CA7-5794-7905-DDFAEA795802}"/>
              </a:ext>
            </a:extLst>
          </p:cNvPr>
          <p:cNvSpPr/>
          <p:nvPr/>
        </p:nvSpPr>
        <p:spPr>
          <a:xfrm>
            <a:off x="718457" y="185783"/>
            <a:ext cx="6552138"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latin typeface="+mj-lt"/>
              </a:rPr>
              <a:t>Le Champ de Bataille Juridique Mondial</a:t>
            </a:r>
          </a:p>
        </p:txBody>
      </p:sp>
      <p:sp>
        <p:nvSpPr>
          <p:cNvPr id="11" name="ZoneTexte 10">
            <a:extLst>
              <a:ext uri="{FF2B5EF4-FFF2-40B4-BE49-F238E27FC236}">
                <a16:creationId xmlns:a16="http://schemas.microsoft.com/office/drawing/2014/main" id="{47D742B4-17B2-6B86-FC45-688E4D9E93F7}"/>
              </a:ext>
            </a:extLst>
          </p:cNvPr>
          <p:cNvSpPr txBox="1"/>
          <p:nvPr/>
        </p:nvSpPr>
        <p:spPr>
          <a:xfrm rot="16200000">
            <a:off x="-3054022" y="2599034"/>
            <a:ext cx="7192259" cy="954107"/>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4 - Anatomie d'une Campagne Numérique de désinformation</a:t>
            </a:r>
          </a:p>
        </p:txBody>
      </p:sp>
      <p:sp>
        <p:nvSpPr>
          <p:cNvPr id="15" name="ZoneTexte 14">
            <a:extLst>
              <a:ext uri="{FF2B5EF4-FFF2-40B4-BE49-F238E27FC236}">
                <a16:creationId xmlns:a16="http://schemas.microsoft.com/office/drawing/2014/main" id="{B2D02EEC-905E-5AE7-A6A0-363AE4AAA4D8}"/>
              </a:ext>
            </a:extLst>
          </p:cNvPr>
          <p:cNvSpPr txBox="1"/>
          <p:nvPr/>
        </p:nvSpPr>
        <p:spPr>
          <a:xfrm>
            <a:off x="1146572" y="2971134"/>
            <a:ext cx="3600000" cy="3477875"/>
          </a:xfrm>
          <a:prstGeom prst="rect">
            <a:avLst/>
          </a:prstGeom>
          <a:noFill/>
        </p:spPr>
        <p:txBody>
          <a:bodyPr wrap="square">
            <a:spAutoFit/>
          </a:bodyPr>
          <a:lstStyle/>
          <a:p>
            <a:pPr algn="ctr"/>
            <a:r>
              <a:rPr lang="fr-FR" sz="2000" b="1" dirty="0"/>
              <a:t>Le Modèle Américain : Réactif et Fragmenté</a:t>
            </a:r>
          </a:p>
          <a:p>
            <a:pPr algn="just"/>
            <a:endParaRPr lang="fr-FR" sz="2000" dirty="0"/>
          </a:p>
          <a:p>
            <a:pPr algn="just"/>
            <a:r>
              <a:rPr lang="fr-FR" sz="2000" dirty="0"/>
              <a:t>Un système qui tente d'adapter une constitution du 18ème siècle (Quatrième Amendement) à la technologie du 21ème. Il se caractérise par un ensemble de lois sectorielles plutôt qu'une loi fédérale unique sur la protection des données.</a:t>
            </a:r>
            <a:endParaRPr lang="en-US" sz="2000" dirty="0"/>
          </a:p>
        </p:txBody>
      </p:sp>
      <p:sp>
        <p:nvSpPr>
          <p:cNvPr id="16" name="ZoneTexte 15">
            <a:extLst>
              <a:ext uri="{FF2B5EF4-FFF2-40B4-BE49-F238E27FC236}">
                <a16:creationId xmlns:a16="http://schemas.microsoft.com/office/drawing/2014/main" id="{81AF3905-F2A6-9244-F776-E0F709BEA3FE}"/>
              </a:ext>
            </a:extLst>
          </p:cNvPr>
          <p:cNvSpPr txBox="1"/>
          <p:nvPr/>
        </p:nvSpPr>
        <p:spPr>
          <a:xfrm>
            <a:off x="4808927" y="3076087"/>
            <a:ext cx="3600000" cy="3170099"/>
          </a:xfrm>
          <a:prstGeom prst="rect">
            <a:avLst/>
          </a:prstGeom>
          <a:noFill/>
        </p:spPr>
        <p:txBody>
          <a:bodyPr wrap="square">
            <a:spAutoFit/>
          </a:bodyPr>
          <a:lstStyle/>
          <a:p>
            <a:pPr algn="ctr"/>
            <a:r>
              <a:rPr lang="fr-FR" sz="2000" b="1" dirty="0"/>
              <a:t>Le Modèle Européen : Proactif et Fondé sur les Droits</a:t>
            </a:r>
          </a:p>
          <a:p>
            <a:pPr algn="just"/>
            <a:endParaRPr lang="fr-FR" sz="2000" dirty="0"/>
          </a:p>
          <a:p>
            <a:pPr algn="just"/>
            <a:r>
              <a:rPr lang="fr-FR" sz="2000" dirty="0"/>
              <a:t>Un modèle basé sur les principes modernes des droits humains (RGPD). Il considère la vie privée comme un droit humain fondamental et place la charge de la protection sur les collecteurs de données.</a:t>
            </a:r>
            <a:endParaRPr lang="en-US" sz="2000" dirty="0"/>
          </a:p>
        </p:txBody>
      </p:sp>
      <p:sp>
        <p:nvSpPr>
          <p:cNvPr id="17" name="ZoneTexte 16">
            <a:extLst>
              <a:ext uri="{FF2B5EF4-FFF2-40B4-BE49-F238E27FC236}">
                <a16:creationId xmlns:a16="http://schemas.microsoft.com/office/drawing/2014/main" id="{D9007B31-17F1-6286-B34E-057EBBFD2E54}"/>
              </a:ext>
            </a:extLst>
          </p:cNvPr>
          <p:cNvSpPr txBox="1"/>
          <p:nvPr/>
        </p:nvSpPr>
        <p:spPr>
          <a:xfrm>
            <a:off x="8471282" y="3076087"/>
            <a:ext cx="3600000" cy="2862322"/>
          </a:xfrm>
          <a:prstGeom prst="rect">
            <a:avLst/>
          </a:prstGeom>
          <a:noFill/>
        </p:spPr>
        <p:txBody>
          <a:bodyPr wrap="square">
            <a:spAutoFit/>
          </a:bodyPr>
          <a:lstStyle/>
          <a:p>
            <a:pPr algn="ctr"/>
            <a:r>
              <a:rPr lang="fr-FR" sz="2000" b="1" dirty="0"/>
              <a:t>Le Modèle Chinois : Centré sur l'État et Utilitariste</a:t>
            </a:r>
          </a:p>
          <a:p>
            <a:pPr algn="just"/>
            <a:endParaRPr lang="fr-FR" sz="2000" dirty="0"/>
          </a:p>
          <a:p>
            <a:pPr algn="just"/>
            <a:r>
              <a:rPr lang="fr-FR" sz="2000" dirty="0"/>
              <a:t>Un modèle où la surveillance est un outil explicite et intégral de gouvernance et d'ingénierie sociale. Les droits individuels sont subordonnés aux intérêts de l'État et à la stabilité sociale.</a:t>
            </a:r>
            <a:endParaRPr lang="en-US" sz="2000" dirty="0"/>
          </a:p>
        </p:txBody>
      </p:sp>
      <p:pic>
        <p:nvPicPr>
          <p:cNvPr id="13316" name="Picture 4" descr="Great Seal of the United States - Wikipedia">
            <a:extLst>
              <a:ext uri="{FF2B5EF4-FFF2-40B4-BE49-F238E27FC236}">
                <a16:creationId xmlns:a16="http://schemas.microsoft.com/office/drawing/2014/main" id="{D7F028EC-F529-ACAC-4A56-EA8ED6C53D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6788" y="1237281"/>
            <a:ext cx="1361605"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316F23EF-35A5-629B-493F-EEF09ED48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8927" y="1289758"/>
            <a:ext cx="1440000" cy="1440000"/>
          </a:xfrm>
          <a:prstGeom prst="rect">
            <a:avLst/>
          </a:prstGeom>
        </p:spPr>
      </p:pic>
      <p:pic>
        <p:nvPicPr>
          <p:cNvPr id="13320" name="Picture 8" descr="China - Free flags icons">
            <a:extLst>
              <a:ext uri="{FF2B5EF4-FFF2-40B4-BE49-F238E27FC236}">
                <a16:creationId xmlns:a16="http://schemas.microsoft.com/office/drawing/2014/main" id="{5E59742C-781E-E0D8-2D28-521BEBB727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9461" y="1289758"/>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00930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66532-BC15-81F6-0FA9-3AC0BF64BE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79C3557-DB77-BE84-9CE0-356960BECB4A}"/>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FA2A816-F26F-C9D9-E763-C6D3AFE8D6EE}"/>
              </a:ext>
            </a:extLst>
          </p:cNvPr>
          <p:cNvSpPr/>
          <p:nvPr/>
        </p:nvSpPr>
        <p:spPr>
          <a:xfrm>
            <a:off x="718457" y="185783"/>
            <a:ext cx="6552138"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Comparaison</a:t>
            </a:r>
            <a:r>
              <a:rPr lang="en-US" sz="3200" dirty="0"/>
              <a:t> des Cadres </a:t>
            </a:r>
            <a:r>
              <a:rPr lang="en-US" sz="3200" dirty="0" err="1"/>
              <a:t>Juridiques</a:t>
            </a:r>
            <a:endParaRPr lang="fr-FR" sz="3200" b="1" dirty="0">
              <a:latin typeface="+mj-lt"/>
            </a:endParaRPr>
          </a:p>
        </p:txBody>
      </p:sp>
      <p:sp>
        <p:nvSpPr>
          <p:cNvPr id="11" name="ZoneTexte 10">
            <a:extLst>
              <a:ext uri="{FF2B5EF4-FFF2-40B4-BE49-F238E27FC236}">
                <a16:creationId xmlns:a16="http://schemas.microsoft.com/office/drawing/2014/main" id="{732FADD0-AF7F-F93A-3D1F-7427521EAEF8}"/>
              </a:ext>
            </a:extLst>
          </p:cNvPr>
          <p:cNvSpPr txBox="1"/>
          <p:nvPr/>
        </p:nvSpPr>
        <p:spPr>
          <a:xfrm rot="16200000">
            <a:off x="-3054022" y="2599034"/>
            <a:ext cx="7192259" cy="954107"/>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4 - Anatomie d'une Campagne Numérique de désinformation</a:t>
            </a:r>
          </a:p>
        </p:txBody>
      </p:sp>
      <p:pic>
        <p:nvPicPr>
          <p:cNvPr id="14338" name="Picture 2">
            <a:extLst>
              <a:ext uri="{FF2B5EF4-FFF2-40B4-BE49-F238E27FC236}">
                <a16:creationId xmlns:a16="http://schemas.microsoft.com/office/drawing/2014/main" id="{75C795D5-040B-760E-01D1-31DF61A53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49" b="25371"/>
          <a:stretch>
            <a:fillRect/>
          </a:stretch>
        </p:blipFill>
        <p:spPr bwMode="auto">
          <a:xfrm>
            <a:off x="1248937" y="943429"/>
            <a:ext cx="10878010" cy="572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8513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665C-E571-D678-0595-A0F476E48B4C}"/>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A0966E4-4685-A178-CD40-85E781AB5250}"/>
              </a:ext>
            </a:extLst>
          </p:cNvPr>
          <p:cNvSpPr txBox="1"/>
          <p:nvPr/>
        </p:nvSpPr>
        <p:spPr>
          <a:xfrm>
            <a:off x="3590538" y="2752037"/>
            <a:ext cx="8227836" cy="671851"/>
          </a:xfrm>
          <a:prstGeom prst="rect">
            <a:avLst/>
          </a:prstGeom>
          <a:noFill/>
        </p:spPr>
        <p:txBody>
          <a:bodyPr wrap="square" rtlCol="0">
            <a:spAutoFit/>
          </a:bodyPr>
          <a:lstStyle/>
          <a:p>
            <a:pPr algn="just">
              <a:lnSpc>
                <a:spcPct val="150000"/>
              </a:lnSpc>
            </a:pPr>
            <a:r>
              <a:rPr lang="fr-FR" sz="2800" b="1" dirty="0">
                <a:solidFill>
                  <a:srgbClr val="FFC000"/>
                </a:solidFill>
                <a:latin typeface="Calibri Light" panose="020F0302020204030204" pitchFamily="34" charset="0"/>
                <a:cs typeface="Calibri Light" panose="020F0302020204030204" pitchFamily="34" charset="0"/>
              </a:rPr>
              <a:t>5 - Études de Cas : PRISM et le Système de Crédit Social</a:t>
            </a:r>
          </a:p>
        </p:txBody>
      </p:sp>
      <p:sp>
        <p:nvSpPr>
          <p:cNvPr id="4" name="ZoneTexte 3">
            <a:extLst>
              <a:ext uri="{FF2B5EF4-FFF2-40B4-BE49-F238E27FC236}">
                <a16:creationId xmlns:a16="http://schemas.microsoft.com/office/drawing/2014/main" id="{90FFD945-190D-3850-65E8-AB0120DF28A9}"/>
              </a:ext>
            </a:extLst>
          </p:cNvPr>
          <p:cNvSpPr txBox="1"/>
          <p:nvPr/>
        </p:nvSpPr>
        <p:spPr>
          <a:xfrm>
            <a:off x="1462315" y="1814285"/>
            <a:ext cx="526142" cy="769441"/>
          </a:xfrm>
          <a:prstGeom prst="rect">
            <a:avLst/>
          </a:prstGeom>
          <a:noFill/>
        </p:spPr>
        <p:txBody>
          <a:bodyPr wrap="square" rtlCol="0">
            <a:spAutoFit/>
          </a:bodyPr>
          <a:lstStyle/>
          <a:p>
            <a:r>
              <a:rPr lang="fr-FR" sz="4400" b="1" dirty="0">
                <a:solidFill>
                  <a:schemeClr val="bg1"/>
                </a:solidFill>
                <a:latin typeface="Calibri" panose="020F0502020204030204" pitchFamily="34" charset="0"/>
                <a:ea typeface="Calibri" panose="020F0502020204030204" pitchFamily="34" charset="0"/>
                <a:cs typeface="Calibri" panose="020F0502020204030204" pitchFamily="34" charset="0"/>
              </a:rPr>
              <a:t>5</a:t>
            </a:r>
          </a:p>
        </p:txBody>
      </p:sp>
      <p:pic>
        <p:nvPicPr>
          <p:cNvPr id="8" name="Image 7">
            <a:extLst>
              <a:ext uri="{FF2B5EF4-FFF2-40B4-BE49-F238E27FC236}">
                <a16:creationId xmlns:a16="http://schemas.microsoft.com/office/drawing/2014/main" id="{4BA79F0C-11BE-8657-AA7F-07E6D69D6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251" y="2676961"/>
            <a:ext cx="1493854" cy="1493854"/>
          </a:xfrm>
          <a:prstGeom prst="rect">
            <a:avLst/>
          </a:prstGeom>
        </p:spPr>
      </p:pic>
    </p:spTree>
    <p:extLst>
      <p:ext uri="{BB962C8B-B14F-4D97-AF65-F5344CB8AC3E}">
        <p14:creationId xmlns:p14="http://schemas.microsoft.com/office/powerpoint/2010/main" val="3976788489"/>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3C1A-EB52-1E32-EEE5-1F3EFEC4D5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3D6D62D-D37A-BBDC-CD81-0B25043383C7}"/>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1013545-1E20-C740-3839-E99F04E9CD42}"/>
              </a:ext>
            </a:extLst>
          </p:cNvPr>
          <p:cNvSpPr/>
          <p:nvPr/>
        </p:nvSpPr>
        <p:spPr>
          <a:xfrm>
            <a:off x="718456" y="185783"/>
            <a:ext cx="7049027"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Étude de Cas 1 : Le Programme PRISM</a:t>
            </a:r>
            <a:endParaRPr lang="fr-FR" sz="3200" b="1" noProof="0" dirty="0">
              <a:latin typeface="+mj-lt"/>
            </a:endParaRPr>
          </a:p>
        </p:txBody>
      </p:sp>
      <p:sp>
        <p:nvSpPr>
          <p:cNvPr id="11" name="ZoneTexte 10">
            <a:extLst>
              <a:ext uri="{FF2B5EF4-FFF2-40B4-BE49-F238E27FC236}">
                <a16:creationId xmlns:a16="http://schemas.microsoft.com/office/drawing/2014/main" id="{3A10D88B-7144-8C33-753F-FA167966FCDC}"/>
              </a:ext>
            </a:extLst>
          </p:cNvPr>
          <p:cNvSpPr txBox="1"/>
          <p:nvPr/>
        </p:nvSpPr>
        <p:spPr>
          <a:xfrm rot="16200000">
            <a:off x="-3054022" y="2599034"/>
            <a:ext cx="7192259" cy="954107"/>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5 - Étude de Cas : L'Ingérence Russe dans l'Élection Américaine de 2016</a:t>
            </a:r>
          </a:p>
        </p:txBody>
      </p:sp>
      <p:sp>
        <p:nvSpPr>
          <p:cNvPr id="7" name="ZoneTexte 6">
            <a:extLst>
              <a:ext uri="{FF2B5EF4-FFF2-40B4-BE49-F238E27FC236}">
                <a16:creationId xmlns:a16="http://schemas.microsoft.com/office/drawing/2014/main" id="{D95495A7-BBBF-2C8B-CAFC-5E323542F99E}"/>
              </a:ext>
            </a:extLst>
          </p:cNvPr>
          <p:cNvSpPr txBox="1"/>
          <p:nvPr/>
        </p:nvSpPr>
        <p:spPr>
          <a:xfrm>
            <a:off x="1194968" y="1238447"/>
            <a:ext cx="6343255" cy="5016758"/>
          </a:xfrm>
          <a:prstGeom prst="rect">
            <a:avLst/>
          </a:prstGeom>
          <a:noFill/>
        </p:spPr>
        <p:txBody>
          <a:bodyPr wrap="square">
            <a:spAutoFit/>
          </a:bodyPr>
          <a:lstStyle/>
          <a:p>
            <a:pPr marL="342900" indent="-342900" algn="just">
              <a:buFont typeface="Arial" panose="020B0604020202020204" pitchFamily="34" charset="0"/>
              <a:buChar char="•"/>
            </a:pPr>
            <a:r>
              <a:rPr lang="fr-FR" sz="2000" dirty="0"/>
              <a:t>Programme permettant à la NSA et au FBI de collecter des données d'utilisateurs directement depuis les serveurs centraux des grandes entreprises Internet américaines.</a:t>
            </a:r>
          </a:p>
          <a:p>
            <a:pPr marL="342900" indent="-342900" algn="just">
              <a:buFont typeface="Arial" panose="020B0604020202020204" pitchFamily="34" charset="0"/>
              <a:buChar char="•"/>
            </a:pPr>
            <a:r>
              <a:rPr lang="fr-FR" sz="2000" dirty="0"/>
              <a:t>Opère sous la </a:t>
            </a:r>
            <a:r>
              <a:rPr lang="fr-FR" sz="2000" b="1" dirty="0"/>
              <a:t>Section 702 du FISA </a:t>
            </a:r>
            <a:r>
              <a:rPr lang="fr-FR" sz="2000" b="1" dirty="0" err="1"/>
              <a:t>Amendments</a:t>
            </a:r>
            <a:r>
              <a:rPr lang="fr-FR" sz="2000" b="1" dirty="0"/>
              <a:t> </a:t>
            </a:r>
            <a:r>
              <a:rPr lang="fr-FR" sz="2000" b="1" dirty="0" err="1"/>
              <a:t>Act</a:t>
            </a:r>
            <a:r>
              <a:rPr lang="fr-FR" sz="2000" dirty="0"/>
              <a:t>, qui autorise le ciblage de personnes non-américaines situées à l'étranger.</a:t>
            </a:r>
          </a:p>
          <a:p>
            <a:pPr marL="342900" indent="-342900" algn="just">
              <a:buFont typeface="Arial" panose="020B0604020202020204" pitchFamily="34" charset="0"/>
              <a:buChar char="•"/>
            </a:pPr>
            <a:r>
              <a:rPr lang="fr-FR" sz="2000" b="1" dirty="0"/>
              <a:t>Le Mécanisme : </a:t>
            </a:r>
            <a:r>
              <a:rPr lang="fr-FR" sz="2000" dirty="0"/>
              <a:t>Le gouvernement émet des directives aux entreprises comme Google, Meta et Apple, les contraignant à fournir toutes les données associées à un "sélecteur" spécifique (ex: une adresse e-mail).</a:t>
            </a:r>
          </a:p>
          <a:p>
            <a:pPr marL="342900" indent="-342900" algn="just">
              <a:buFont typeface="Arial" panose="020B0604020202020204" pitchFamily="34" charset="0"/>
              <a:buChar char="•"/>
            </a:pPr>
            <a:r>
              <a:rPr lang="fr-FR" sz="2000" b="1" dirty="0"/>
              <a:t>L'Échappatoire de la "Recherche par la Porte de Derrière" : </a:t>
            </a:r>
            <a:r>
              <a:rPr lang="fr-FR" sz="2000" dirty="0"/>
              <a:t>Le programme collecte "incidemment" des données d'Américains. Les agences peuvent ensuite rechercher ces données sans mandat, contournant de fait le Quatrième Amendement.</a:t>
            </a:r>
          </a:p>
        </p:txBody>
      </p:sp>
      <p:pic>
        <p:nvPicPr>
          <p:cNvPr id="8" name="Image 7">
            <a:extLst>
              <a:ext uri="{FF2B5EF4-FFF2-40B4-BE49-F238E27FC236}">
                <a16:creationId xmlns:a16="http://schemas.microsoft.com/office/drawing/2014/main" id="{FF339F8F-69D1-75E6-4D26-20D5E4E4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337" y="1207695"/>
            <a:ext cx="4442610" cy="4442610"/>
          </a:xfrm>
          <a:prstGeom prst="rect">
            <a:avLst/>
          </a:prstGeom>
        </p:spPr>
      </p:pic>
    </p:spTree>
    <p:extLst>
      <p:ext uri="{BB962C8B-B14F-4D97-AF65-F5344CB8AC3E}">
        <p14:creationId xmlns:p14="http://schemas.microsoft.com/office/powerpoint/2010/main" val="233138301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B56E-DA2A-A5A8-0B42-1D575340BF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6772E8-85B5-2330-19D6-B03B3B78D2A0}"/>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D344577-C668-E1BA-599A-61BD9EBD82E7}"/>
              </a:ext>
            </a:extLst>
          </p:cNvPr>
          <p:cNvSpPr/>
          <p:nvPr/>
        </p:nvSpPr>
        <p:spPr>
          <a:xfrm>
            <a:off x="718456" y="185783"/>
            <a:ext cx="7477690"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PRISM : Le Débat sur la Collecte "Incidente"</a:t>
            </a:r>
            <a:endParaRPr lang="fr-FR" sz="3200" b="1" noProof="0" dirty="0">
              <a:latin typeface="+mj-lt"/>
            </a:endParaRPr>
          </a:p>
        </p:txBody>
      </p:sp>
      <p:sp>
        <p:nvSpPr>
          <p:cNvPr id="11" name="ZoneTexte 10">
            <a:extLst>
              <a:ext uri="{FF2B5EF4-FFF2-40B4-BE49-F238E27FC236}">
                <a16:creationId xmlns:a16="http://schemas.microsoft.com/office/drawing/2014/main" id="{EB7213B4-315F-4088-6DAC-1F620304D3AE}"/>
              </a:ext>
            </a:extLst>
          </p:cNvPr>
          <p:cNvSpPr txBox="1"/>
          <p:nvPr/>
        </p:nvSpPr>
        <p:spPr>
          <a:xfrm rot="16200000">
            <a:off x="-3054022" y="2599034"/>
            <a:ext cx="7192259" cy="954107"/>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5 - Étude de Cas : L'Ingérence Russe dans l'Élection Américaine de 2016</a:t>
            </a:r>
          </a:p>
        </p:txBody>
      </p:sp>
      <p:sp>
        <p:nvSpPr>
          <p:cNvPr id="7" name="ZoneTexte 6">
            <a:extLst>
              <a:ext uri="{FF2B5EF4-FFF2-40B4-BE49-F238E27FC236}">
                <a16:creationId xmlns:a16="http://schemas.microsoft.com/office/drawing/2014/main" id="{56908493-F6E8-C673-6C54-18B11A8B25BA}"/>
              </a:ext>
            </a:extLst>
          </p:cNvPr>
          <p:cNvSpPr txBox="1"/>
          <p:nvPr/>
        </p:nvSpPr>
        <p:spPr>
          <a:xfrm>
            <a:off x="6030947" y="1512120"/>
            <a:ext cx="6096000" cy="4708981"/>
          </a:xfrm>
          <a:prstGeom prst="rect">
            <a:avLst/>
          </a:prstGeom>
          <a:noFill/>
        </p:spPr>
        <p:txBody>
          <a:bodyPr wrap="square">
            <a:spAutoFit/>
          </a:bodyPr>
          <a:lstStyle/>
          <a:p>
            <a:pPr marL="342900" indent="-342900" algn="just">
              <a:buFont typeface="Arial" panose="020B0604020202020204" pitchFamily="34" charset="0"/>
              <a:buChar char="•"/>
            </a:pPr>
            <a:r>
              <a:rPr lang="fr-FR" sz="2000" b="1" dirty="0"/>
              <a:t>Le Problème Principal : </a:t>
            </a:r>
            <a:r>
              <a:rPr lang="fr-FR" sz="2000" dirty="0"/>
              <a:t>La loi autorise le ciblage d'étrangers, mais collecte inévitablement les communications des Américains qui interagissent avec eux.</a:t>
            </a:r>
          </a:p>
          <a:p>
            <a:pPr marL="342900" indent="-342900" algn="just">
              <a:buFont typeface="Arial" panose="020B0604020202020204" pitchFamily="34" charset="0"/>
              <a:buChar char="•"/>
            </a:pPr>
            <a:r>
              <a:rPr lang="fr-FR" sz="2000" dirty="0"/>
              <a:t>Cette collecte est </a:t>
            </a:r>
            <a:r>
              <a:rPr lang="fr-FR" sz="2000" b="1" dirty="0"/>
              <a:t>"incidente" </a:t>
            </a:r>
            <a:r>
              <a:rPr lang="fr-FR" sz="2000" dirty="0"/>
              <a:t>et techniquement inévitable pour mener une surveillance efficace du renseignement étranger.</a:t>
            </a:r>
          </a:p>
          <a:p>
            <a:pPr marL="342900" indent="-342900" algn="just">
              <a:buFont typeface="Arial" panose="020B0604020202020204" pitchFamily="34" charset="0"/>
              <a:buChar char="•"/>
            </a:pPr>
            <a:r>
              <a:rPr lang="fr-FR" sz="2000" dirty="0"/>
              <a:t>Cet ensemble de données "incidentes" crée une énorme base de données sur les Américains, collectée sans le standard de "cause probable" requis par le Quatrième Amendement.</a:t>
            </a:r>
          </a:p>
          <a:p>
            <a:pPr marL="342900" indent="-342900" algn="just">
              <a:buFont typeface="Arial" panose="020B0604020202020204" pitchFamily="34" charset="0"/>
              <a:buChar char="•"/>
            </a:pPr>
            <a:r>
              <a:rPr lang="fr-FR" sz="2000" dirty="0"/>
              <a:t>Permettre aux agences nationales (comme le FBI) de rechercher dans cette base de données sans mandat est considéré par les défenseurs des libertés civiles comme un contournement direct de la Constitution.</a:t>
            </a:r>
          </a:p>
        </p:txBody>
      </p:sp>
      <p:pic>
        <p:nvPicPr>
          <p:cNvPr id="3" name="Image 2">
            <a:extLst>
              <a:ext uri="{FF2B5EF4-FFF2-40B4-BE49-F238E27FC236}">
                <a16:creationId xmlns:a16="http://schemas.microsoft.com/office/drawing/2014/main" id="{C717B04F-5445-3A86-67CF-1F7C755F6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095" y="1787227"/>
            <a:ext cx="4226974" cy="4226974"/>
          </a:xfrm>
          <a:prstGeom prst="rect">
            <a:avLst/>
          </a:prstGeom>
        </p:spPr>
      </p:pic>
    </p:spTree>
    <p:extLst>
      <p:ext uri="{BB962C8B-B14F-4D97-AF65-F5344CB8AC3E}">
        <p14:creationId xmlns:p14="http://schemas.microsoft.com/office/powerpoint/2010/main" val="98275254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95B0B-9CC2-77D1-1CDB-E87794EF57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500923B-C961-75AA-2AA3-000F56959998}"/>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E2CEE38-3AE9-5ED1-7E67-5A2AB3134986}"/>
              </a:ext>
            </a:extLst>
          </p:cNvPr>
          <p:cNvSpPr/>
          <p:nvPr/>
        </p:nvSpPr>
        <p:spPr>
          <a:xfrm>
            <a:off x="718456" y="185783"/>
            <a:ext cx="6953583"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Étude de Cas 2 : Le Crédit Social Chinois</a:t>
            </a:r>
            <a:endParaRPr lang="fr-FR" sz="3200" b="1" noProof="0" dirty="0">
              <a:latin typeface="+mj-lt"/>
            </a:endParaRPr>
          </a:p>
        </p:txBody>
      </p:sp>
      <p:sp>
        <p:nvSpPr>
          <p:cNvPr id="11" name="ZoneTexte 10">
            <a:extLst>
              <a:ext uri="{FF2B5EF4-FFF2-40B4-BE49-F238E27FC236}">
                <a16:creationId xmlns:a16="http://schemas.microsoft.com/office/drawing/2014/main" id="{20AC27D5-538C-08A5-DF6F-B3366636FADF}"/>
              </a:ext>
            </a:extLst>
          </p:cNvPr>
          <p:cNvSpPr txBox="1"/>
          <p:nvPr/>
        </p:nvSpPr>
        <p:spPr>
          <a:xfrm rot="16200000">
            <a:off x="-3054022" y="2599034"/>
            <a:ext cx="7192259" cy="954107"/>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5 - Étude de Cas : L'Ingérence Russe dans l'Élection Américaine de 2016</a:t>
            </a:r>
          </a:p>
        </p:txBody>
      </p:sp>
      <p:sp>
        <p:nvSpPr>
          <p:cNvPr id="7" name="ZoneTexte 6">
            <a:extLst>
              <a:ext uri="{FF2B5EF4-FFF2-40B4-BE49-F238E27FC236}">
                <a16:creationId xmlns:a16="http://schemas.microsoft.com/office/drawing/2014/main" id="{C5797739-CCC3-5267-EC4C-B196F9273C94}"/>
              </a:ext>
            </a:extLst>
          </p:cNvPr>
          <p:cNvSpPr txBox="1"/>
          <p:nvPr/>
        </p:nvSpPr>
        <p:spPr>
          <a:xfrm>
            <a:off x="1149270" y="1854776"/>
            <a:ext cx="6820125" cy="4401205"/>
          </a:xfrm>
          <a:prstGeom prst="rect">
            <a:avLst/>
          </a:prstGeom>
          <a:noFill/>
        </p:spPr>
        <p:txBody>
          <a:bodyPr wrap="square">
            <a:spAutoFit/>
          </a:bodyPr>
          <a:lstStyle/>
          <a:p>
            <a:pPr marL="342900" indent="-342900" algn="just">
              <a:buFont typeface="Arial" panose="020B0604020202020204" pitchFamily="34" charset="0"/>
              <a:buChar char="•"/>
            </a:pPr>
            <a:r>
              <a:rPr lang="fr-FR" sz="2000" b="1" dirty="0"/>
              <a:t>Objectif Déclaré : </a:t>
            </a:r>
            <a:r>
              <a:rPr lang="fr-FR" sz="2000" dirty="0"/>
              <a:t>Renforcer la "confiance" dans la société et améliorer la régulation du marché et l'application des jugements des tribunaux.</a:t>
            </a:r>
          </a:p>
          <a:p>
            <a:pPr marL="342900" indent="-342900" algn="just">
              <a:buFont typeface="Arial" panose="020B0604020202020204" pitchFamily="34" charset="0"/>
              <a:buChar char="•"/>
            </a:pPr>
            <a:r>
              <a:rPr lang="fr-FR" sz="2000" dirty="0"/>
              <a:t>Ce n'est pas un score national unique mais un écosystème de listes noires et de systèmes de notation d'entreprises. </a:t>
            </a:r>
          </a:p>
          <a:p>
            <a:pPr marL="342900" indent="-342900" algn="just">
              <a:buFont typeface="Arial" panose="020B0604020202020204" pitchFamily="34" charset="0"/>
              <a:buChar char="•"/>
            </a:pPr>
            <a:r>
              <a:rPr lang="fr-FR" sz="2000" b="1" dirty="0"/>
              <a:t>Composants Clés : </a:t>
            </a:r>
            <a:r>
              <a:rPr lang="fr-FR" sz="2000" dirty="0"/>
              <a:t>Un système national de crédit financier, des listes noires judiciaires pour ceux qui défient les ordonnances des tribunaux, et des notations de conformité d'entreprise étendues. </a:t>
            </a:r>
          </a:p>
          <a:p>
            <a:pPr marL="342900" indent="-342900" algn="just">
              <a:buFont typeface="Arial" panose="020B0604020202020204" pitchFamily="34" charset="0"/>
              <a:buChar char="•"/>
            </a:pPr>
            <a:r>
              <a:rPr lang="fr-FR" sz="2000" b="1" dirty="0"/>
              <a:t>La "Gamification" de la Citoyenneté : </a:t>
            </a:r>
            <a:r>
              <a:rPr lang="fr-FR" sz="2000" dirty="0"/>
              <a:t>Utilise un système de récompenses (prêts plus faciles, services prioritaires) et de punitions (interdictions de voyager, exclusion des écoles, humiliation publique) pour inciter au comportement souhaité par l'État.</a:t>
            </a:r>
          </a:p>
        </p:txBody>
      </p:sp>
      <p:pic>
        <p:nvPicPr>
          <p:cNvPr id="9" name="Image 8">
            <a:extLst>
              <a:ext uri="{FF2B5EF4-FFF2-40B4-BE49-F238E27FC236}">
                <a16:creationId xmlns:a16="http://schemas.microsoft.com/office/drawing/2014/main" id="{AA6C3075-1927-CC74-668E-AB10EFC24D39}"/>
              </a:ext>
            </a:extLst>
          </p:cNvPr>
          <p:cNvPicPr>
            <a:picLocks noChangeAspect="1"/>
          </p:cNvPicPr>
          <p:nvPr/>
        </p:nvPicPr>
        <p:blipFill>
          <a:blip r:embed="rId3">
            <a:extLst>
              <a:ext uri="{28A0092B-C50C-407E-A947-70E740481C1C}">
                <a14:useLocalDpi xmlns:a14="http://schemas.microsoft.com/office/drawing/2010/main" val="0"/>
              </a:ext>
            </a:extLst>
          </a:blip>
          <a:srcRect l="12739" t="27154" r="15496" b="27642"/>
          <a:stretch>
            <a:fillRect/>
          </a:stretch>
        </p:blipFill>
        <p:spPr>
          <a:xfrm>
            <a:off x="8034450" y="2190896"/>
            <a:ext cx="4092497" cy="3100039"/>
          </a:xfrm>
          <a:prstGeom prst="rect">
            <a:avLst/>
          </a:prstGeom>
        </p:spPr>
      </p:pic>
    </p:spTree>
    <p:extLst>
      <p:ext uri="{BB962C8B-B14F-4D97-AF65-F5344CB8AC3E}">
        <p14:creationId xmlns:p14="http://schemas.microsoft.com/office/powerpoint/2010/main" val="217476075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7B263-245D-087B-879D-A55294A313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21989D-ADC5-25FE-86BA-470D1F8F449F}"/>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D81826C-E8AE-9245-999C-46345F121CD0}"/>
              </a:ext>
            </a:extLst>
          </p:cNvPr>
          <p:cNvSpPr/>
          <p:nvPr/>
        </p:nvSpPr>
        <p:spPr>
          <a:xfrm>
            <a:off x="718456" y="185783"/>
            <a:ext cx="6953583"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Étude de Cas 2 : Le Crédit Social Chinois</a:t>
            </a:r>
            <a:endParaRPr lang="fr-FR" sz="3200" b="1" noProof="0" dirty="0">
              <a:latin typeface="+mj-lt"/>
            </a:endParaRPr>
          </a:p>
        </p:txBody>
      </p:sp>
      <p:sp>
        <p:nvSpPr>
          <p:cNvPr id="11" name="ZoneTexte 10">
            <a:extLst>
              <a:ext uri="{FF2B5EF4-FFF2-40B4-BE49-F238E27FC236}">
                <a16:creationId xmlns:a16="http://schemas.microsoft.com/office/drawing/2014/main" id="{3F6F568F-DBC8-3210-7541-AB26185B8CEF}"/>
              </a:ext>
            </a:extLst>
          </p:cNvPr>
          <p:cNvSpPr txBox="1"/>
          <p:nvPr/>
        </p:nvSpPr>
        <p:spPr>
          <a:xfrm rot="16200000">
            <a:off x="-3054022" y="2599034"/>
            <a:ext cx="7192259" cy="954107"/>
          </a:xfrm>
          <a:prstGeom prst="rect">
            <a:avLst/>
          </a:prstGeom>
          <a:noFill/>
        </p:spPr>
        <p:txBody>
          <a:bodyPr wrap="square" rtlCol="0">
            <a:spAutoFit/>
          </a:bodyPr>
          <a:lstStyle/>
          <a:p>
            <a:r>
              <a:rPr lang="fr-FR" sz="2800" b="1" dirty="0">
                <a:solidFill>
                  <a:schemeClr val="bg1"/>
                </a:solidFill>
                <a:latin typeface="Calibri Light" panose="020F0302020204030204" pitchFamily="34" charset="0"/>
                <a:cs typeface="Calibri Light" panose="020F0302020204030204" pitchFamily="34" charset="0"/>
              </a:rPr>
              <a:t>5 - Étude de Cas : L'Ingérence Russe dans l'Élection Américaine de 2016</a:t>
            </a:r>
          </a:p>
        </p:txBody>
      </p:sp>
      <p:sp>
        <p:nvSpPr>
          <p:cNvPr id="7" name="ZoneTexte 6">
            <a:extLst>
              <a:ext uri="{FF2B5EF4-FFF2-40B4-BE49-F238E27FC236}">
                <a16:creationId xmlns:a16="http://schemas.microsoft.com/office/drawing/2014/main" id="{A8C10155-37C7-BCBF-943F-7C9216544525}"/>
              </a:ext>
            </a:extLst>
          </p:cNvPr>
          <p:cNvSpPr txBox="1"/>
          <p:nvPr/>
        </p:nvSpPr>
        <p:spPr>
          <a:xfrm>
            <a:off x="1724087" y="1673346"/>
            <a:ext cx="3957989" cy="2677656"/>
          </a:xfrm>
          <a:prstGeom prst="rect">
            <a:avLst/>
          </a:prstGeom>
          <a:noFill/>
        </p:spPr>
        <p:txBody>
          <a:bodyPr wrap="square">
            <a:spAutoFit/>
          </a:bodyPr>
          <a:lstStyle/>
          <a:p>
            <a:pPr algn="ctr"/>
            <a:r>
              <a:rPr lang="fr-FR" sz="2400" b="1" dirty="0">
                <a:solidFill>
                  <a:srgbClr val="FF0000"/>
                </a:solidFill>
              </a:rPr>
              <a:t>Mythes </a:t>
            </a:r>
          </a:p>
          <a:p>
            <a:pPr algn="just"/>
            <a:endParaRPr lang="fr-FR" dirty="0"/>
          </a:p>
          <a:p>
            <a:pPr algn="just"/>
            <a:r>
              <a:rPr lang="fr-FR" sz="2400" dirty="0"/>
              <a:t>Un score unique pour chaque citoyen qui suit chaque action. Le système est entièrement géré par l'État de manière centralisée.</a:t>
            </a:r>
          </a:p>
        </p:txBody>
      </p:sp>
      <p:sp>
        <p:nvSpPr>
          <p:cNvPr id="2" name="ZoneTexte 1">
            <a:extLst>
              <a:ext uri="{FF2B5EF4-FFF2-40B4-BE49-F238E27FC236}">
                <a16:creationId xmlns:a16="http://schemas.microsoft.com/office/drawing/2014/main" id="{224BB558-4D64-F261-57B7-8F90AF8CAD41}"/>
              </a:ext>
            </a:extLst>
          </p:cNvPr>
          <p:cNvSpPr txBox="1"/>
          <p:nvPr/>
        </p:nvSpPr>
        <p:spPr>
          <a:xfrm>
            <a:off x="6509925" y="1673346"/>
            <a:ext cx="5128867" cy="3416320"/>
          </a:xfrm>
          <a:prstGeom prst="rect">
            <a:avLst/>
          </a:prstGeom>
          <a:noFill/>
        </p:spPr>
        <p:txBody>
          <a:bodyPr wrap="square">
            <a:spAutoFit/>
          </a:bodyPr>
          <a:lstStyle/>
          <a:p>
            <a:pPr algn="ctr"/>
            <a:r>
              <a:rPr lang="fr-FR" sz="2400" b="1" dirty="0">
                <a:solidFill>
                  <a:srgbClr val="00B050"/>
                </a:solidFill>
              </a:rPr>
              <a:t>Réalités</a:t>
            </a:r>
          </a:p>
          <a:p>
            <a:pPr algn="just"/>
            <a:endParaRPr lang="fr-FR" dirty="0"/>
          </a:p>
          <a:p>
            <a:pPr algn="just"/>
            <a:r>
              <a:rPr lang="fr-FR" sz="2400" dirty="0"/>
              <a:t>Un système fragmenté, principalement axé sur les listes noires judiciaires et la conformité des entreprises. Il s'appuie fortement sur des géants de la technologie comme Alibaba et </a:t>
            </a:r>
            <a:r>
              <a:rPr lang="fr-FR" sz="2400" dirty="0" err="1"/>
              <a:t>Tencent</a:t>
            </a:r>
            <a:r>
              <a:rPr lang="fr-FR" sz="2400" dirty="0"/>
              <a:t> pour collecter des données et gérer des systèmes pilotes.</a:t>
            </a:r>
          </a:p>
        </p:txBody>
      </p:sp>
      <p:sp>
        <p:nvSpPr>
          <p:cNvPr id="8" name="ZoneTexte 7">
            <a:extLst>
              <a:ext uri="{FF2B5EF4-FFF2-40B4-BE49-F238E27FC236}">
                <a16:creationId xmlns:a16="http://schemas.microsoft.com/office/drawing/2014/main" id="{E8CE67DC-1905-1E13-F93D-B6EB964D6FFB}"/>
              </a:ext>
            </a:extLst>
          </p:cNvPr>
          <p:cNvSpPr txBox="1"/>
          <p:nvPr/>
        </p:nvSpPr>
        <p:spPr>
          <a:xfrm>
            <a:off x="2665142" y="5321826"/>
            <a:ext cx="8151541" cy="1015663"/>
          </a:xfrm>
          <a:prstGeom prst="rect">
            <a:avLst/>
          </a:prstGeom>
          <a:solidFill>
            <a:srgbClr val="F0F0F0"/>
          </a:solidFill>
        </p:spPr>
        <p:txBody>
          <a:bodyPr wrap="square">
            <a:spAutoFit/>
          </a:bodyPr>
          <a:lstStyle/>
          <a:p>
            <a:pPr algn="just"/>
            <a:r>
              <a:rPr lang="fr-FR" sz="2000" b="1" i="1" dirty="0"/>
              <a:t>Le but final n'est pas de punir, mais d'encourager les citoyens à intérioriser les normes de l'État et à autoréguler leur comportement, une forme de contrôle panoptique à l'échelle nationale.</a:t>
            </a:r>
          </a:p>
        </p:txBody>
      </p:sp>
      <p:pic>
        <p:nvPicPr>
          <p:cNvPr id="12" name="Graphique 11" descr="Fermer avec un remplissage uni">
            <a:extLst>
              <a:ext uri="{FF2B5EF4-FFF2-40B4-BE49-F238E27FC236}">
                <a16:creationId xmlns:a16="http://schemas.microsoft.com/office/drawing/2014/main" id="{37D2995B-E36E-B878-B183-FFEF0C07DD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65142" y="1673346"/>
            <a:ext cx="540000" cy="540000"/>
          </a:xfrm>
          <a:prstGeom prst="rect">
            <a:avLst/>
          </a:prstGeom>
        </p:spPr>
      </p:pic>
      <p:pic>
        <p:nvPicPr>
          <p:cNvPr id="14" name="Graphique 13" descr="Coche avec un remplissage uni">
            <a:extLst>
              <a:ext uri="{FF2B5EF4-FFF2-40B4-BE49-F238E27FC236}">
                <a16:creationId xmlns:a16="http://schemas.microsoft.com/office/drawing/2014/main" id="{E96E09A0-FF32-0765-0C87-0737BA2D0E7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80556" y="1651044"/>
            <a:ext cx="540000" cy="540000"/>
          </a:xfrm>
          <a:prstGeom prst="rect">
            <a:avLst/>
          </a:prstGeom>
        </p:spPr>
      </p:pic>
    </p:spTree>
    <p:extLst>
      <p:ext uri="{BB962C8B-B14F-4D97-AF65-F5344CB8AC3E}">
        <p14:creationId xmlns:p14="http://schemas.microsoft.com/office/powerpoint/2010/main" val="73932143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6FCC-D3C1-B0C1-BB4F-BF24A70112E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FD76792-115D-E162-F72D-8927A4C72C97}"/>
              </a:ext>
            </a:extLst>
          </p:cNvPr>
          <p:cNvSpPr txBox="1"/>
          <p:nvPr/>
        </p:nvSpPr>
        <p:spPr>
          <a:xfrm>
            <a:off x="3590538" y="2752037"/>
            <a:ext cx="8227836" cy="1318181"/>
          </a:xfrm>
          <a:prstGeom prst="rect">
            <a:avLst/>
          </a:prstGeom>
          <a:noFill/>
        </p:spPr>
        <p:txBody>
          <a:bodyPr wrap="square" rtlCol="0">
            <a:spAutoFit/>
          </a:bodyPr>
          <a:lstStyle/>
          <a:p>
            <a:pPr algn="just">
              <a:lnSpc>
                <a:spcPct val="150000"/>
              </a:lnSpc>
            </a:pPr>
            <a:r>
              <a:rPr lang="fr-FR" sz="2800" b="1" dirty="0">
                <a:solidFill>
                  <a:srgbClr val="FFC000"/>
                </a:solidFill>
                <a:latin typeface="Calibri Light" panose="020F0302020204030204" pitchFamily="34" charset="0"/>
                <a:cs typeface="Calibri Light" panose="020F0302020204030204" pitchFamily="34" charset="0"/>
              </a:rPr>
              <a:t>6 - La Voie à Suivre : Résistance, Réglementation et Recommandations.</a:t>
            </a:r>
          </a:p>
        </p:txBody>
      </p:sp>
      <p:sp>
        <p:nvSpPr>
          <p:cNvPr id="4" name="ZoneTexte 3">
            <a:extLst>
              <a:ext uri="{FF2B5EF4-FFF2-40B4-BE49-F238E27FC236}">
                <a16:creationId xmlns:a16="http://schemas.microsoft.com/office/drawing/2014/main" id="{6CBF3D78-BE78-2AE9-E1D4-6A26A0726876}"/>
              </a:ext>
            </a:extLst>
          </p:cNvPr>
          <p:cNvSpPr txBox="1"/>
          <p:nvPr/>
        </p:nvSpPr>
        <p:spPr>
          <a:xfrm>
            <a:off x="1462315" y="1814285"/>
            <a:ext cx="526142" cy="769441"/>
          </a:xfrm>
          <a:prstGeom prst="rect">
            <a:avLst/>
          </a:prstGeom>
          <a:noFill/>
        </p:spPr>
        <p:txBody>
          <a:bodyPr wrap="square" rtlCol="0">
            <a:spAutoFit/>
          </a:bodyPr>
          <a:lstStyle/>
          <a:p>
            <a:r>
              <a:rPr lang="fr-FR" sz="4400" b="1" dirty="0">
                <a:solidFill>
                  <a:schemeClr val="bg1"/>
                </a:solidFill>
                <a:latin typeface="Calibri" panose="020F0502020204030204" pitchFamily="34" charset="0"/>
                <a:ea typeface="Calibri" panose="020F0502020204030204" pitchFamily="34" charset="0"/>
                <a:cs typeface="Calibri" panose="020F0502020204030204" pitchFamily="34" charset="0"/>
              </a:rPr>
              <a:t>6</a:t>
            </a:r>
          </a:p>
        </p:txBody>
      </p:sp>
      <p:pic>
        <p:nvPicPr>
          <p:cNvPr id="5" name="Image 4">
            <a:extLst>
              <a:ext uri="{FF2B5EF4-FFF2-40B4-BE49-F238E27FC236}">
                <a16:creationId xmlns:a16="http://schemas.microsoft.com/office/drawing/2014/main" id="{3D10DA36-4568-AD71-C40E-28FA1CEAA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68" y="2680358"/>
            <a:ext cx="1389860" cy="1389860"/>
          </a:xfrm>
          <a:prstGeom prst="rect">
            <a:avLst/>
          </a:prstGeom>
        </p:spPr>
      </p:pic>
    </p:spTree>
    <p:extLst>
      <p:ext uri="{BB962C8B-B14F-4D97-AF65-F5344CB8AC3E}">
        <p14:creationId xmlns:p14="http://schemas.microsoft.com/office/powerpoint/2010/main" val="113853652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DAC89-BAFF-E236-F373-6D6DB56AF8C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DDEF74-E8B3-B08F-5A2E-8B8FCFB0486C}"/>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80430F7-5354-766A-B76D-EB94ADDB3869}"/>
              </a:ext>
            </a:extLst>
          </p:cNvPr>
          <p:cNvSpPr/>
          <p:nvPr/>
        </p:nvSpPr>
        <p:spPr>
          <a:xfrm>
            <a:off x="718456" y="185783"/>
            <a:ext cx="5782705"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Résistance</a:t>
            </a:r>
            <a:r>
              <a:rPr lang="en-US" sz="3200" dirty="0"/>
              <a:t> et Contre-Surveillance</a:t>
            </a:r>
            <a:endParaRPr lang="fr-FR" sz="3200" b="1" noProof="0" dirty="0">
              <a:latin typeface="+mj-lt"/>
            </a:endParaRPr>
          </a:p>
        </p:txBody>
      </p:sp>
      <p:sp>
        <p:nvSpPr>
          <p:cNvPr id="11" name="ZoneTexte 10">
            <a:extLst>
              <a:ext uri="{FF2B5EF4-FFF2-40B4-BE49-F238E27FC236}">
                <a16:creationId xmlns:a16="http://schemas.microsoft.com/office/drawing/2014/main" id="{5F7B7A69-6373-B6C3-256D-D4420185CAE7}"/>
              </a:ext>
            </a:extLst>
          </p:cNvPr>
          <p:cNvSpPr txBox="1"/>
          <p:nvPr/>
        </p:nvSpPr>
        <p:spPr>
          <a:xfrm rot="16200000">
            <a:off x="-3054022" y="2660589"/>
            <a:ext cx="7192259"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6 - La Voie à Suivre : Résistance, Réglementation et Recommandations.	</a:t>
            </a:r>
          </a:p>
        </p:txBody>
      </p:sp>
      <p:sp>
        <p:nvSpPr>
          <p:cNvPr id="7" name="ZoneTexte 6">
            <a:extLst>
              <a:ext uri="{FF2B5EF4-FFF2-40B4-BE49-F238E27FC236}">
                <a16:creationId xmlns:a16="http://schemas.microsoft.com/office/drawing/2014/main" id="{FE5F4D7A-0A70-FD5D-DE89-11C7A2B54F58}"/>
              </a:ext>
            </a:extLst>
          </p:cNvPr>
          <p:cNvSpPr txBox="1"/>
          <p:nvPr/>
        </p:nvSpPr>
        <p:spPr>
          <a:xfrm>
            <a:off x="1149270" y="1453332"/>
            <a:ext cx="5868573" cy="4708981"/>
          </a:xfrm>
          <a:prstGeom prst="rect">
            <a:avLst/>
          </a:prstGeom>
          <a:noFill/>
        </p:spPr>
        <p:txBody>
          <a:bodyPr wrap="square">
            <a:spAutoFit/>
          </a:bodyPr>
          <a:lstStyle/>
          <a:p>
            <a:pPr marL="342900" indent="-342900" algn="just">
              <a:buFont typeface="Arial" panose="020B0604020202020204" pitchFamily="34" charset="0"/>
              <a:buChar char="•"/>
            </a:pPr>
            <a:r>
              <a:rPr lang="fr-FR" sz="2000" dirty="0"/>
              <a:t>L'adoption généralisée d'un </a:t>
            </a:r>
            <a:r>
              <a:rPr lang="fr-FR" sz="2000" b="1" dirty="0"/>
              <a:t>chiffrement de bout en bout </a:t>
            </a:r>
            <a:r>
              <a:rPr lang="fr-FR" sz="2000" dirty="0"/>
              <a:t>fort est la défense technique la plus puissante contre la surveillance de masse.</a:t>
            </a:r>
          </a:p>
          <a:p>
            <a:pPr marL="342900" indent="-342900" algn="just">
              <a:buFont typeface="Arial" panose="020B0604020202020204" pitchFamily="34" charset="0"/>
              <a:buChar char="•"/>
            </a:pPr>
            <a:r>
              <a:rPr lang="fr-FR" sz="2000" dirty="0"/>
              <a:t>Brouille un message de l'appareil de l'expéditeur à celui du destinataire, le rendant illisible pour quiconque entre les deux — y compris l'entreprise technologique ou une agence gouvernementale.</a:t>
            </a:r>
          </a:p>
          <a:p>
            <a:pPr marL="342900" indent="-342900" algn="just">
              <a:buFont typeface="Arial" panose="020B0604020202020204" pitchFamily="34" charset="0"/>
              <a:buChar char="•"/>
            </a:pPr>
            <a:r>
              <a:rPr lang="fr-FR" sz="2000" b="1" dirty="0"/>
              <a:t>Le Problème du "</a:t>
            </a:r>
            <a:r>
              <a:rPr lang="fr-FR" sz="2000" b="1" dirty="0" err="1"/>
              <a:t>Going</a:t>
            </a:r>
            <a:r>
              <a:rPr lang="fr-FR" sz="2000" b="1" dirty="0"/>
              <a:t> </a:t>
            </a:r>
            <a:r>
              <a:rPr lang="fr-FR" sz="2000" b="1" dirty="0" err="1"/>
              <a:t>Dark</a:t>
            </a:r>
            <a:r>
              <a:rPr lang="fr-FR" sz="2000" b="1" dirty="0"/>
              <a:t>" : </a:t>
            </a:r>
            <a:r>
              <a:rPr lang="fr-FR" sz="2000" dirty="0"/>
              <a:t>Les gouvernements soutiennent que cela permet aux criminels de "disparaître dans le noir" et poussent à des lois imposant des "portes dérobées" (backdoors).</a:t>
            </a:r>
          </a:p>
          <a:p>
            <a:pPr marL="342900" indent="-342900" algn="just">
              <a:buFont typeface="Arial" panose="020B0604020202020204" pitchFamily="34" charset="0"/>
              <a:buChar char="•"/>
            </a:pPr>
            <a:r>
              <a:rPr lang="fr-FR" sz="2000" dirty="0"/>
              <a:t>C'est une bataille sur l'architecture du monde numérique. Un monde avec des portes dérobées est un monde où aucune communication n'est jamais vraiment sécurisée.</a:t>
            </a:r>
          </a:p>
        </p:txBody>
      </p:sp>
      <p:pic>
        <p:nvPicPr>
          <p:cNvPr id="12" name="Image 11">
            <a:extLst>
              <a:ext uri="{FF2B5EF4-FFF2-40B4-BE49-F238E27FC236}">
                <a16:creationId xmlns:a16="http://schemas.microsoft.com/office/drawing/2014/main" id="{AA2C352B-A8AC-003C-735A-88FC4E3007A9}"/>
              </a:ext>
            </a:extLst>
          </p:cNvPr>
          <p:cNvPicPr>
            <a:picLocks noChangeAspect="1"/>
          </p:cNvPicPr>
          <p:nvPr/>
        </p:nvPicPr>
        <p:blipFill>
          <a:blip r:embed="rId3">
            <a:extLst>
              <a:ext uri="{28A0092B-C50C-407E-A947-70E740481C1C}">
                <a14:useLocalDpi xmlns:a14="http://schemas.microsoft.com/office/drawing/2010/main" val="0"/>
              </a:ext>
            </a:extLst>
          </a:blip>
          <a:srcRect t="30244" b="26504"/>
          <a:stretch>
            <a:fillRect/>
          </a:stretch>
        </p:blipFill>
        <p:spPr>
          <a:xfrm>
            <a:off x="7147951" y="2294364"/>
            <a:ext cx="5044049" cy="2269272"/>
          </a:xfrm>
          <a:prstGeom prst="rect">
            <a:avLst/>
          </a:prstGeom>
        </p:spPr>
      </p:pic>
    </p:spTree>
    <p:extLst>
      <p:ext uri="{BB962C8B-B14F-4D97-AF65-F5344CB8AC3E}">
        <p14:creationId xmlns:p14="http://schemas.microsoft.com/office/powerpoint/2010/main" val="133527069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24A2-F2C2-9DF4-C2CC-518AC556D20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822A87-A7D2-2D0B-E991-2B71E2C1555F}"/>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8E46AE-9072-41ED-3D68-457F11462DCF}"/>
              </a:ext>
            </a:extLst>
          </p:cNvPr>
          <p:cNvSpPr/>
          <p:nvPr/>
        </p:nvSpPr>
        <p:spPr>
          <a:xfrm>
            <a:off x="718458" y="185783"/>
            <a:ext cx="5069026"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Le Dilemme du </a:t>
            </a:r>
            <a:r>
              <a:rPr lang="en-US" sz="2800" dirty="0" err="1"/>
              <a:t>Chiffrement</a:t>
            </a:r>
            <a:endParaRPr lang="fr-FR" sz="2800" b="1" noProof="0" dirty="0">
              <a:latin typeface="+mj-lt"/>
            </a:endParaRPr>
          </a:p>
        </p:txBody>
      </p:sp>
      <p:sp>
        <p:nvSpPr>
          <p:cNvPr id="11" name="ZoneTexte 10">
            <a:extLst>
              <a:ext uri="{FF2B5EF4-FFF2-40B4-BE49-F238E27FC236}">
                <a16:creationId xmlns:a16="http://schemas.microsoft.com/office/drawing/2014/main" id="{CD66E300-B29C-CA76-C2B5-BEE2F289FC35}"/>
              </a:ext>
            </a:extLst>
          </p:cNvPr>
          <p:cNvSpPr txBox="1"/>
          <p:nvPr/>
        </p:nvSpPr>
        <p:spPr>
          <a:xfrm rot="16200000">
            <a:off x="-2695267" y="3104604"/>
            <a:ext cx="6304228"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6 - La Voie à Suivre : Résistance, Réglementation et Recommandations.</a:t>
            </a:r>
          </a:p>
        </p:txBody>
      </p:sp>
      <p:sp>
        <p:nvSpPr>
          <p:cNvPr id="2" name="ZoneTexte 1">
            <a:extLst>
              <a:ext uri="{FF2B5EF4-FFF2-40B4-BE49-F238E27FC236}">
                <a16:creationId xmlns:a16="http://schemas.microsoft.com/office/drawing/2014/main" id="{530B562A-ED14-96E9-5B4B-5AB69822D286}"/>
              </a:ext>
            </a:extLst>
          </p:cNvPr>
          <p:cNvSpPr txBox="1"/>
          <p:nvPr/>
        </p:nvSpPr>
        <p:spPr>
          <a:xfrm>
            <a:off x="1084217" y="1222500"/>
            <a:ext cx="7308669" cy="5170646"/>
          </a:xfrm>
          <a:prstGeom prst="rect">
            <a:avLst/>
          </a:prstGeom>
          <a:noFill/>
        </p:spPr>
        <p:txBody>
          <a:bodyPr wrap="square">
            <a:spAutoFit/>
          </a:bodyPr>
          <a:lstStyle/>
          <a:p>
            <a:pPr marL="342900" indent="-342900" algn="just">
              <a:buFont typeface="Arial" panose="020B0604020202020204" pitchFamily="34" charset="0"/>
              <a:buChar char="•"/>
            </a:pPr>
            <a:r>
              <a:rPr lang="fr-FR" sz="2200" b="1" dirty="0"/>
              <a:t>L'Argument des Forces de l'Ordre : </a:t>
            </a:r>
            <a:r>
              <a:rPr lang="fr-FR" sz="2200" dirty="0"/>
              <a:t>Un accès exceptionnel est nécessaire pour prévenir le terrorisme, le trafic d'enfants et d'autres crimes graves.</a:t>
            </a:r>
          </a:p>
          <a:p>
            <a:pPr marL="342900" indent="-342900" algn="just">
              <a:buFont typeface="Arial" panose="020B0604020202020204" pitchFamily="34" charset="0"/>
              <a:buChar char="•"/>
            </a:pPr>
            <a:r>
              <a:rPr lang="fr-FR" sz="2200" b="1" dirty="0"/>
              <a:t>L'Argument des Technologues : </a:t>
            </a:r>
            <a:r>
              <a:rPr lang="fr-FR" sz="2200" dirty="0"/>
              <a:t>Il est mathématiquement impossible de créer une "porte dérobée" que seuls les "gentils" peuvent utiliser. Toute faiblesse intégrée sera inévitablement trouvée et exploitée par des acteurs malveillants.</a:t>
            </a:r>
          </a:p>
          <a:p>
            <a:pPr marL="342900" indent="-342900" algn="just">
              <a:buFont typeface="Arial" panose="020B0604020202020204" pitchFamily="34" charset="0"/>
              <a:buChar char="•"/>
            </a:pPr>
            <a:r>
              <a:rPr lang="fr-FR" sz="2200" dirty="0"/>
              <a:t>Affaiblir la sécurité pour des milliards d'utilisateurs afin de faciliter les enquêtes sur quelques-uns est un compromis qui crée de nouvelles vulnérabilités massives.</a:t>
            </a:r>
          </a:p>
          <a:p>
            <a:pPr marL="342900" indent="-342900" algn="just">
              <a:buFont typeface="Arial" panose="020B0604020202020204" pitchFamily="34" charset="0"/>
              <a:buChar char="•"/>
            </a:pPr>
            <a:r>
              <a:rPr lang="fr-FR" sz="2200" b="1" dirty="0"/>
              <a:t>La Vraie Question : </a:t>
            </a:r>
            <a:r>
              <a:rPr lang="fr-FR" sz="2200" dirty="0"/>
              <a:t>La question n'est pas "sécurité contre vie privée", mais "quelle sorte de sécurité voulons-nous ?". Une sécurité centralisée et vulnérable, ou une sécurité décentralisée et résiliente ?</a:t>
            </a:r>
          </a:p>
        </p:txBody>
      </p:sp>
      <p:pic>
        <p:nvPicPr>
          <p:cNvPr id="7" name="Image 6">
            <a:extLst>
              <a:ext uri="{FF2B5EF4-FFF2-40B4-BE49-F238E27FC236}">
                <a16:creationId xmlns:a16="http://schemas.microsoft.com/office/drawing/2014/main" id="{D6907B13-D6EF-DD44-83AC-3DCC95653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757" y="1721951"/>
            <a:ext cx="3335703" cy="3414098"/>
          </a:xfrm>
          <a:prstGeom prst="rect">
            <a:avLst/>
          </a:prstGeom>
        </p:spPr>
      </p:pic>
    </p:spTree>
    <p:extLst>
      <p:ext uri="{BB962C8B-B14F-4D97-AF65-F5344CB8AC3E}">
        <p14:creationId xmlns:p14="http://schemas.microsoft.com/office/powerpoint/2010/main" val="303906432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766" y="2343442"/>
            <a:ext cx="2171114" cy="2171114"/>
          </a:xfrm>
        </p:spPr>
      </p:pic>
      <p:sp>
        <p:nvSpPr>
          <p:cNvPr id="9" name="ZoneTexte 8"/>
          <p:cNvSpPr txBox="1"/>
          <p:nvPr/>
        </p:nvSpPr>
        <p:spPr>
          <a:xfrm>
            <a:off x="3460462" y="1472470"/>
            <a:ext cx="8387407" cy="3913059"/>
          </a:xfrm>
          <a:prstGeom prst="rect">
            <a:avLst/>
          </a:prstGeom>
          <a:noFill/>
        </p:spPr>
        <p:txBody>
          <a:bodyPr wrap="square" rtlCol="0">
            <a:spAutoFit/>
          </a:bodyPr>
          <a:lstStyle/>
          <a:p>
            <a:pPr algn="just">
              <a:lnSpc>
                <a:spcPct val="150000"/>
              </a:lnSpc>
            </a:pPr>
            <a:r>
              <a:rPr lang="fr-FR" sz="2400" b="1" dirty="0">
                <a:solidFill>
                  <a:srgbClr val="FFC000"/>
                </a:solidFill>
                <a:latin typeface="Calibri Light" panose="020F0302020204030204" pitchFamily="34" charset="0"/>
                <a:cs typeface="Calibri Light" panose="020F0302020204030204" pitchFamily="34" charset="0"/>
              </a:rPr>
              <a:t>1 - Fondations : Définitions, Contexte Philosophique et Historique.</a:t>
            </a:r>
          </a:p>
          <a:p>
            <a:pPr algn="just">
              <a:lnSpc>
                <a:spcPct val="150000"/>
              </a:lnSpc>
            </a:pPr>
            <a:r>
              <a:rPr lang="fr-FR" sz="2400" b="1" dirty="0">
                <a:solidFill>
                  <a:srgbClr val="FFC000"/>
                </a:solidFill>
                <a:latin typeface="Calibri Light" panose="020F0302020204030204" pitchFamily="34" charset="0"/>
                <a:cs typeface="Calibri Light" panose="020F0302020204030204" pitchFamily="34" charset="0"/>
              </a:rPr>
              <a:t>2 - L'Architecture Technologique : L'Infrastructure de l'Observation.</a:t>
            </a:r>
          </a:p>
          <a:p>
            <a:pPr algn="just">
              <a:lnSpc>
                <a:spcPct val="150000"/>
              </a:lnSpc>
            </a:pPr>
            <a:r>
              <a:rPr lang="fr-FR" sz="2400" b="1" dirty="0">
                <a:solidFill>
                  <a:srgbClr val="FFC000"/>
                </a:solidFill>
                <a:latin typeface="Calibri Light" panose="020F0302020204030204" pitchFamily="34" charset="0"/>
                <a:cs typeface="Calibri Light" panose="020F0302020204030204" pitchFamily="34" charset="0"/>
              </a:rPr>
              <a:t>3 - L'Écosystème de la Surveillance : La Symbiose Public-Privé.</a:t>
            </a:r>
          </a:p>
          <a:p>
            <a:pPr algn="just">
              <a:lnSpc>
                <a:spcPct val="150000"/>
              </a:lnSpc>
            </a:pPr>
            <a:r>
              <a:rPr lang="fr-FR" sz="2400" b="1" dirty="0">
                <a:solidFill>
                  <a:srgbClr val="FFC000"/>
                </a:solidFill>
                <a:latin typeface="Calibri Light" panose="020F0302020204030204" pitchFamily="34" charset="0"/>
                <a:cs typeface="Calibri Light" panose="020F0302020204030204" pitchFamily="34" charset="0"/>
              </a:rPr>
              <a:t>4 - Les Cadres Mondiaux : Une Analyse Juridique Comparative.</a:t>
            </a:r>
          </a:p>
          <a:p>
            <a:pPr algn="just">
              <a:lnSpc>
                <a:spcPct val="150000"/>
              </a:lnSpc>
            </a:pPr>
            <a:r>
              <a:rPr lang="fr-FR" sz="2400" b="1" dirty="0">
                <a:solidFill>
                  <a:srgbClr val="FFC000"/>
                </a:solidFill>
                <a:latin typeface="Calibri Light" panose="020F0302020204030204" pitchFamily="34" charset="0"/>
                <a:cs typeface="Calibri Light" panose="020F0302020204030204" pitchFamily="34" charset="0"/>
              </a:rPr>
              <a:t>5 - Études de Cas : PRISM et le Système de Crédit Social.</a:t>
            </a:r>
          </a:p>
          <a:p>
            <a:pPr algn="just">
              <a:lnSpc>
                <a:spcPct val="150000"/>
              </a:lnSpc>
            </a:pPr>
            <a:r>
              <a:rPr lang="fr-FR" sz="2400" b="1" dirty="0">
                <a:solidFill>
                  <a:srgbClr val="FFC000"/>
                </a:solidFill>
                <a:latin typeface="Calibri Light" panose="020F0302020204030204" pitchFamily="34" charset="0"/>
                <a:cs typeface="Calibri Light" panose="020F0302020204030204" pitchFamily="34" charset="0"/>
              </a:rPr>
              <a:t>6 - La Voie à Suivre : Résistance, Réglementation et Recommandations.</a:t>
            </a:r>
          </a:p>
        </p:txBody>
      </p:sp>
      <p:sp>
        <p:nvSpPr>
          <p:cNvPr id="10" name="ZoneTexte 9"/>
          <p:cNvSpPr txBox="1"/>
          <p:nvPr/>
        </p:nvSpPr>
        <p:spPr>
          <a:xfrm>
            <a:off x="574766" y="1512445"/>
            <a:ext cx="2171114" cy="830997"/>
          </a:xfrm>
          <a:prstGeom prst="rect">
            <a:avLst/>
          </a:prstGeom>
          <a:noFill/>
        </p:spPr>
        <p:txBody>
          <a:bodyPr wrap="square" rtlCol="0">
            <a:spAutoFit/>
          </a:bodyPr>
          <a:lstStyle/>
          <a:p>
            <a:pPr algn="ctr"/>
            <a:r>
              <a:rPr lang="fr-FR" sz="4800" b="1" dirty="0">
                <a:solidFill>
                  <a:schemeClr val="bg1"/>
                </a:solidFill>
                <a:latin typeface="Adobe Devanagari" panose="02040503050201020203" pitchFamily="18" charset="0"/>
                <a:cs typeface="Adobe Devanagari" panose="02040503050201020203" pitchFamily="18" charset="0"/>
              </a:rPr>
              <a:t>Plan </a:t>
            </a:r>
          </a:p>
        </p:txBody>
      </p:sp>
    </p:spTree>
    <p:extLst>
      <p:ext uri="{BB962C8B-B14F-4D97-AF65-F5344CB8AC3E}">
        <p14:creationId xmlns:p14="http://schemas.microsoft.com/office/powerpoint/2010/main" val="2977344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62A3-DAB1-7441-8274-9062B257BA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888342-477C-B8DC-CF6E-72E23893B043}"/>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EB2BA24-5789-C22D-493F-9D42B2008A10}"/>
              </a:ext>
            </a:extLst>
          </p:cNvPr>
          <p:cNvSpPr/>
          <p:nvPr/>
        </p:nvSpPr>
        <p:spPr>
          <a:xfrm>
            <a:off x="718458" y="185783"/>
            <a:ext cx="6764010"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À l'Horizon : IA, IoT et la Singularité GEOINT</a:t>
            </a:r>
            <a:endParaRPr lang="fr-FR" sz="2800" b="1" noProof="0" dirty="0">
              <a:latin typeface="+mj-lt"/>
            </a:endParaRPr>
          </a:p>
        </p:txBody>
      </p:sp>
      <p:sp>
        <p:nvSpPr>
          <p:cNvPr id="11" name="ZoneTexte 10">
            <a:extLst>
              <a:ext uri="{FF2B5EF4-FFF2-40B4-BE49-F238E27FC236}">
                <a16:creationId xmlns:a16="http://schemas.microsoft.com/office/drawing/2014/main" id="{7CAECAC0-EDE1-A7D3-CB2D-97FA0056DEEC}"/>
              </a:ext>
            </a:extLst>
          </p:cNvPr>
          <p:cNvSpPr txBox="1"/>
          <p:nvPr/>
        </p:nvSpPr>
        <p:spPr>
          <a:xfrm rot="16200000">
            <a:off x="-2695267" y="3104604"/>
            <a:ext cx="6304228"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6 - La Voie à Suivre : Résistance, Réglementation et Recommandations.</a:t>
            </a:r>
          </a:p>
        </p:txBody>
      </p:sp>
      <p:sp>
        <p:nvSpPr>
          <p:cNvPr id="2" name="ZoneTexte 1">
            <a:extLst>
              <a:ext uri="{FF2B5EF4-FFF2-40B4-BE49-F238E27FC236}">
                <a16:creationId xmlns:a16="http://schemas.microsoft.com/office/drawing/2014/main" id="{33A6DDF3-88BB-47E2-BD84-003521DFE048}"/>
              </a:ext>
            </a:extLst>
          </p:cNvPr>
          <p:cNvSpPr txBox="1"/>
          <p:nvPr/>
        </p:nvSpPr>
        <p:spPr>
          <a:xfrm>
            <a:off x="5470898" y="1609420"/>
            <a:ext cx="6537749" cy="4401205"/>
          </a:xfrm>
          <a:prstGeom prst="rect">
            <a:avLst/>
          </a:prstGeom>
          <a:noFill/>
        </p:spPr>
        <p:txBody>
          <a:bodyPr wrap="square">
            <a:spAutoFit/>
          </a:bodyPr>
          <a:lstStyle/>
          <a:p>
            <a:pPr marL="342900" indent="-342900" algn="just">
              <a:buFont typeface="Arial" panose="020B0604020202020204" pitchFamily="34" charset="0"/>
              <a:buChar char="•"/>
            </a:pPr>
            <a:r>
              <a:rPr lang="fr-FR" sz="2000" dirty="0"/>
              <a:t>L'IA rendra les systèmes de surveillance qualitativement différents, permettant des drones de suivi autonomes et l'analyse en temps réel de toutes les données.</a:t>
            </a:r>
          </a:p>
          <a:p>
            <a:pPr marL="342900" indent="-342900" algn="just">
              <a:buFont typeface="Arial" panose="020B0604020202020204" pitchFamily="34" charset="0"/>
              <a:buChar char="•"/>
            </a:pPr>
            <a:r>
              <a:rPr lang="fr-FR" sz="2000" dirty="0"/>
              <a:t>L'Internet des Objets (IoT) intégrera la collecte de données dans toutes les facettes de la vie — maisons intelligentes, </a:t>
            </a:r>
            <a:r>
              <a:rPr lang="fr-FR" sz="2000" dirty="0" err="1"/>
              <a:t>wearables</a:t>
            </a:r>
            <a:r>
              <a:rPr lang="fr-FR" sz="2000" dirty="0"/>
              <a:t>, voitures connectées et "villes intelligentes".</a:t>
            </a:r>
          </a:p>
          <a:p>
            <a:pPr marL="342900" indent="-342900" algn="just">
              <a:buFont typeface="Arial" panose="020B0604020202020204" pitchFamily="34" charset="0"/>
              <a:buChar char="•"/>
            </a:pPr>
            <a:r>
              <a:rPr lang="fr-FR" sz="2000" b="1" dirty="0"/>
              <a:t>Ubiquité sans Précédent : </a:t>
            </a:r>
            <a:r>
              <a:rPr lang="fr-FR" sz="2000" dirty="0"/>
              <a:t>La fusion des systèmes d'identification biométrique avec les flux de données omniprésents de l'IoT créera un environnement de surveillance 24/7 sans précédent.</a:t>
            </a:r>
          </a:p>
          <a:p>
            <a:pPr marL="342900" indent="-342900" algn="just">
              <a:buFont typeface="Arial" panose="020B0604020202020204" pitchFamily="34" charset="0"/>
              <a:buChar char="•"/>
            </a:pPr>
            <a:r>
              <a:rPr lang="fr-FR" sz="2000" dirty="0"/>
              <a:t>La Trajectoire est Claire : Ces tendances nous poussent vers la "Singularité GEOINT", où le concept de sphère privée pourrait être fonctionnellement effacé.</a:t>
            </a:r>
          </a:p>
        </p:txBody>
      </p:sp>
      <p:pic>
        <p:nvPicPr>
          <p:cNvPr id="7" name="Image 6">
            <a:extLst>
              <a:ext uri="{FF2B5EF4-FFF2-40B4-BE49-F238E27FC236}">
                <a16:creationId xmlns:a16="http://schemas.microsoft.com/office/drawing/2014/main" id="{3446F624-D787-63F5-CD81-01C593635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892" y="1735155"/>
            <a:ext cx="4145331" cy="4145331"/>
          </a:xfrm>
          <a:prstGeom prst="rect">
            <a:avLst/>
          </a:prstGeom>
        </p:spPr>
      </p:pic>
    </p:spTree>
    <p:extLst>
      <p:ext uri="{BB962C8B-B14F-4D97-AF65-F5344CB8AC3E}">
        <p14:creationId xmlns:p14="http://schemas.microsoft.com/office/powerpoint/2010/main" val="253691094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4997-2B86-6EEE-33F6-C620F9EAF3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BA06CE-B112-9EB9-0170-DA55FA5A40A8}"/>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0823837-366C-751C-5AC2-5353C4FE41E2}"/>
              </a:ext>
            </a:extLst>
          </p:cNvPr>
          <p:cNvSpPr/>
          <p:nvPr/>
        </p:nvSpPr>
        <p:spPr>
          <a:xfrm>
            <a:off x="718457" y="185783"/>
            <a:ext cx="8347483"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Recommandations (1/2) : Cadre Juridique et Politique</a:t>
            </a:r>
            <a:endParaRPr lang="fr-FR" sz="2800" b="1" noProof="0" dirty="0">
              <a:latin typeface="+mj-lt"/>
            </a:endParaRPr>
          </a:p>
        </p:txBody>
      </p:sp>
      <p:sp>
        <p:nvSpPr>
          <p:cNvPr id="11" name="ZoneTexte 10">
            <a:extLst>
              <a:ext uri="{FF2B5EF4-FFF2-40B4-BE49-F238E27FC236}">
                <a16:creationId xmlns:a16="http://schemas.microsoft.com/office/drawing/2014/main" id="{2AAD72B8-27B1-B5B9-37D0-866AF4F23CCA}"/>
              </a:ext>
            </a:extLst>
          </p:cNvPr>
          <p:cNvSpPr txBox="1"/>
          <p:nvPr/>
        </p:nvSpPr>
        <p:spPr>
          <a:xfrm rot="16200000">
            <a:off x="-2695267" y="3104604"/>
            <a:ext cx="6304228"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6 - La Voie à Suivre : Résistance, Réglementation et Recommandations.</a:t>
            </a:r>
          </a:p>
        </p:txBody>
      </p:sp>
      <p:graphicFrame>
        <p:nvGraphicFramePr>
          <p:cNvPr id="3" name="Diagramme 2">
            <a:extLst>
              <a:ext uri="{FF2B5EF4-FFF2-40B4-BE49-F238E27FC236}">
                <a16:creationId xmlns:a16="http://schemas.microsoft.com/office/drawing/2014/main" id="{A1A19C58-C3FA-2888-772D-DE0C167F9BE4}"/>
              </a:ext>
            </a:extLst>
          </p:cNvPr>
          <p:cNvGraphicFramePr/>
          <p:nvPr>
            <p:extLst>
              <p:ext uri="{D42A27DB-BD31-4B8C-83A1-F6EECF244321}">
                <p14:modId xmlns:p14="http://schemas.microsoft.com/office/powerpoint/2010/main" val="1477323833"/>
              </p:ext>
            </p:extLst>
          </p:nvPr>
        </p:nvGraphicFramePr>
        <p:xfrm>
          <a:off x="2032000" y="943428"/>
          <a:ext cx="9234714" cy="5914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317845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E506-372B-3F55-82B2-2050E460B4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749C57-3094-ED0F-8759-C9230A30ABDE}"/>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740C351-D5B0-083C-97FB-BDAEF41C78E4}"/>
              </a:ext>
            </a:extLst>
          </p:cNvPr>
          <p:cNvSpPr/>
          <p:nvPr/>
        </p:nvSpPr>
        <p:spPr>
          <a:xfrm>
            <a:off x="718457" y="185783"/>
            <a:ext cx="8347483"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Recommandations</a:t>
            </a:r>
            <a:r>
              <a:rPr lang="en-US" sz="2800" dirty="0"/>
              <a:t> (2/2) : Principes </a:t>
            </a:r>
            <a:r>
              <a:rPr lang="en-US" sz="2800" dirty="0" err="1"/>
              <a:t>Technologiques</a:t>
            </a:r>
            <a:endParaRPr lang="fr-FR" sz="2800" b="1" noProof="0" dirty="0">
              <a:latin typeface="+mj-lt"/>
            </a:endParaRPr>
          </a:p>
        </p:txBody>
      </p:sp>
      <p:sp>
        <p:nvSpPr>
          <p:cNvPr id="11" name="ZoneTexte 10">
            <a:extLst>
              <a:ext uri="{FF2B5EF4-FFF2-40B4-BE49-F238E27FC236}">
                <a16:creationId xmlns:a16="http://schemas.microsoft.com/office/drawing/2014/main" id="{F4A5BFBE-85C0-3793-5666-31D0451381DF}"/>
              </a:ext>
            </a:extLst>
          </p:cNvPr>
          <p:cNvSpPr txBox="1"/>
          <p:nvPr/>
        </p:nvSpPr>
        <p:spPr>
          <a:xfrm rot="16200000">
            <a:off x="-2695267" y="3104604"/>
            <a:ext cx="6304228"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6 - La Voie à Suivre : Résistance, Réglementation et Recommandations.</a:t>
            </a:r>
          </a:p>
        </p:txBody>
      </p:sp>
      <p:graphicFrame>
        <p:nvGraphicFramePr>
          <p:cNvPr id="7" name="Diagramme 6">
            <a:extLst>
              <a:ext uri="{FF2B5EF4-FFF2-40B4-BE49-F238E27FC236}">
                <a16:creationId xmlns:a16="http://schemas.microsoft.com/office/drawing/2014/main" id="{657009F8-AB76-371A-E08F-856ABB1C04DB}"/>
              </a:ext>
            </a:extLst>
          </p:cNvPr>
          <p:cNvGraphicFramePr/>
          <p:nvPr>
            <p:extLst>
              <p:ext uri="{D42A27DB-BD31-4B8C-83A1-F6EECF244321}">
                <p14:modId xmlns:p14="http://schemas.microsoft.com/office/powerpoint/2010/main" val="2206111191"/>
              </p:ext>
            </p:extLst>
          </p:nvPr>
        </p:nvGraphicFramePr>
        <p:xfrm>
          <a:off x="1125565" y="1045030"/>
          <a:ext cx="10870492" cy="5627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061814"/>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628FF-051C-6D11-C526-1217EF891F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C41A2E-6443-A41F-9405-B81020C3C327}"/>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256C4F-F332-28FE-FCDA-E6F2ECFE219F}"/>
              </a:ext>
            </a:extLst>
          </p:cNvPr>
          <p:cNvSpPr/>
          <p:nvPr/>
        </p:nvSpPr>
        <p:spPr>
          <a:xfrm>
            <a:off x="718457" y="185783"/>
            <a:ext cx="4087719"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L'Éthique</a:t>
            </a:r>
            <a:r>
              <a:rPr lang="en-US" sz="2800" dirty="0"/>
              <a:t> de </a:t>
            </a:r>
            <a:r>
              <a:rPr lang="en-US" sz="2800" dirty="0" err="1"/>
              <a:t>l'Ingénieur</a:t>
            </a:r>
            <a:endParaRPr lang="fr-FR" sz="2800" b="1" noProof="0" dirty="0">
              <a:latin typeface="+mj-lt"/>
            </a:endParaRPr>
          </a:p>
        </p:txBody>
      </p:sp>
      <p:sp>
        <p:nvSpPr>
          <p:cNvPr id="11" name="ZoneTexte 10">
            <a:extLst>
              <a:ext uri="{FF2B5EF4-FFF2-40B4-BE49-F238E27FC236}">
                <a16:creationId xmlns:a16="http://schemas.microsoft.com/office/drawing/2014/main" id="{D35CB4EF-C196-13EA-2AA0-DF70D760AA22}"/>
              </a:ext>
            </a:extLst>
          </p:cNvPr>
          <p:cNvSpPr txBox="1"/>
          <p:nvPr/>
        </p:nvSpPr>
        <p:spPr>
          <a:xfrm rot="16200000">
            <a:off x="-2695267" y="3104604"/>
            <a:ext cx="6304228"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6 - La Voie à Suivre : Résistance, Réglementation et Recommandations.</a:t>
            </a:r>
          </a:p>
        </p:txBody>
      </p:sp>
      <p:graphicFrame>
        <p:nvGraphicFramePr>
          <p:cNvPr id="3" name="Diagramme 2">
            <a:extLst>
              <a:ext uri="{FF2B5EF4-FFF2-40B4-BE49-F238E27FC236}">
                <a16:creationId xmlns:a16="http://schemas.microsoft.com/office/drawing/2014/main" id="{F70394C0-81D8-B255-E232-47E45A157C40}"/>
              </a:ext>
            </a:extLst>
          </p:cNvPr>
          <p:cNvGraphicFramePr/>
          <p:nvPr>
            <p:extLst>
              <p:ext uri="{D42A27DB-BD31-4B8C-83A1-F6EECF244321}">
                <p14:modId xmlns:p14="http://schemas.microsoft.com/office/powerpoint/2010/main" val="585153450"/>
              </p:ext>
            </p:extLst>
          </p:nvPr>
        </p:nvGraphicFramePr>
        <p:xfrm>
          <a:off x="1084217" y="943429"/>
          <a:ext cx="11066435" cy="5914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395977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57E44-234E-CCF9-4D14-AFEEA69173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1F834C-16E9-E8F4-6DF9-A74D611F3791}"/>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A6AD6C1-D82E-04AC-F2C5-36F837D598AD}"/>
              </a:ext>
            </a:extLst>
          </p:cNvPr>
          <p:cNvSpPr/>
          <p:nvPr/>
        </p:nvSpPr>
        <p:spPr>
          <a:xfrm>
            <a:off x="718457" y="185783"/>
            <a:ext cx="8114992"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Light" panose="020F0302020204030204"/>
                <a:ea typeface="+mn-ea"/>
                <a:cs typeface="+mn-cs"/>
              </a:rPr>
              <a:t>Conclusion</a:t>
            </a:r>
          </a:p>
        </p:txBody>
      </p:sp>
      <p:sp>
        <p:nvSpPr>
          <p:cNvPr id="10" name="Espace réservé du numéro de diapositive 9">
            <a:extLst>
              <a:ext uri="{FF2B5EF4-FFF2-40B4-BE49-F238E27FC236}">
                <a16:creationId xmlns:a16="http://schemas.microsoft.com/office/drawing/2014/main" id="{8F9E8040-FEF3-FB0D-0F5A-8B5FFD12CB5C}"/>
              </a:ext>
            </a:extLst>
          </p:cNvPr>
          <p:cNvSpPr>
            <a:spLocks noGrp="1"/>
          </p:cNvSpPr>
          <p:nvPr>
            <p:ph type="sldNum" sz="quarter" idx="12"/>
          </p:nvPr>
        </p:nvSpPr>
        <p:spPr>
          <a:xfrm>
            <a:off x="8560345" y="648965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9D5D2-75C6-44E1-8C95-B32A4179B28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957DE22E-0FB1-9D55-3CEE-70DF9FC44633}"/>
              </a:ext>
            </a:extLst>
          </p:cNvPr>
          <p:cNvSpPr txBox="1"/>
          <p:nvPr/>
        </p:nvSpPr>
        <p:spPr>
          <a:xfrm>
            <a:off x="1456061" y="1269225"/>
            <a:ext cx="10420253" cy="5262979"/>
          </a:xfrm>
          <a:prstGeom prst="rect">
            <a:avLst/>
          </a:prstGeom>
          <a:noFill/>
        </p:spPr>
        <p:txBody>
          <a:bodyPr wrap="square" rtlCol="0">
            <a:spAutoFit/>
          </a:bodyPr>
          <a:lstStyle/>
          <a:p>
            <a:pPr lvl="0" algn="just"/>
            <a:r>
              <a:rPr lang="fr-FR" sz="2800" b="1" i="1" dirty="0"/>
              <a:t>En conclusion, cette présentation a cartographié l'avènement de l'Ère Panoptique, démontrant que la surveillance de masse n'est pas une simple évolution technologique, mais une réorganisation fondamentale du pouvoir, alimentée par une symbiose entre les États et le secteur privé. Des écoutes sur la fibre optique aux logiques du Crédit Social chinois, nous avons vu comment cette nouvelle architecture de contrôle devance nos cadres juridiques et menace les libertés civiles. La trajectoire vers une surveillance totale n'est cependant pas une fatalité, mais le résultat de choix délibérés. Le véritable enjeu pour nous, en tant qu’acteurs de ce monde numérique, est par conséquent de prendre conscience de cette question et de mettre en place des mesures pour y faire face.</a:t>
            </a:r>
            <a:endParaRPr kumimoji="0" lang="fr-FR" sz="2800" b="1" i="1"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375648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DFEE705-8B19-470A-8505-1A8B99E56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361" y="2397989"/>
            <a:ext cx="2577277" cy="2577277"/>
          </a:xfrm>
          <a:prstGeom prst="rect">
            <a:avLst/>
          </a:prstGeom>
        </p:spPr>
      </p:pic>
      <p:sp>
        <p:nvSpPr>
          <p:cNvPr id="5" name="ZoneTexte 4">
            <a:extLst>
              <a:ext uri="{FF2B5EF4-FFF2-40B4-BE49-F238E27FC236}">
                <a16:creationId xmlns:a16="http://schemas.microsoft.com/office/drawing/2014/main" id="{DC60CB2E-2F70-41FF-B9F5-9EF22DB46A4A}"/>
              </a:ext>
            </a:extLst>
          </p:cNvPr>
          <p:cNvSpPr txBox="1"/>
          <p:nvPr/>
        </p:nvSpPr>
        <p:spPr>
          <a:xfrm>
            <a:off x="3051629" y="1624919"/>
            <a:ext cx="60887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ED7D31"/>
                </a:solidFill>
                <a:effectLst/>
                <a:uLnTx/>
                <a:uFillTx/>
                <a:latin typeface="Calibri" panose="020F0502020204030204"/>
                <a:ea typeface="+mn-ea"/>
                <a:cs typeface="+mn-cs"/>
              </a:rPr>
              <a:t>Merci de votre attention!</a:t>
            </a:r>
          </a:p>
        </p:txBody>
      </p:sp>
      <p:sp>
        <p:nvSpPr>
          <p:cNvPr id="3" name="Espace réservé du numéro de diapositive 2">
            <a:extLst>
              <a:ext uri="{FF2B5EF4-FFF2-40B4-BE49-F238E27FC236}">
                <a16:creationId xmlns:a16="http://schemas.microsoft.com/office/drawing/2014/main" id="{32E3F626-0A43-4A2E-847F-67824C198E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9D5D2-75C6-44E1-8C95-B32A4179B28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57792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561041" y="2687475"/>
            <a:ext cx="8218004" cy="1493358"/>
          </a:xfrm>
          <a:prstGeom prst="rect">
            <a:avLst/>
          </a:prstGeom>
          <a:noFill/>
        </p:spPr>
        <p:txBody>
          <a:bodyPr wrap="square" rtlCol="0">
            <a:spAutoFit/>
          </a:bodyPr>
          <a:lstStyle/>
          <a:p>
            <a:pPr algn="just">
              <a:lnSpc>
                <a:spcPct val="150000"/>
              </a:lnSpc>
            </a:pPr>
            <a:r>
              <a:rPr lang="fr-FR" sz="3200" b="1" dirty="0">
                <a:solidFill>
                  <a:srgbClr val="FFC000"/>
                </a:solidFill>
                <a:latin typeface="Calibri Light" panose="020F0302020204030204" pitchFamily="34" charset="0"/>
                <a:cs typeface="Calibri Light" panose="020F0302020204030204" pitchFamily="34" charset="0"/>
              </a:rPr>
              <a:t>Fondations : Définitions, Contexte Philosophique et Historique.</a:t>
            </a:r>
          </a:p>
        </p:txBody>
      </p:sp>
      <p:sp>
        <p:nvSpPr>
          <p:cNvPr id="4" name="ZoneTexte 3">
            <a:extLst>
              <a:ext uri="{FF2B5EF4-FFF2-40B4-BE49-F238E27FC236}">
                <a16:creationId xmlns:a16="http://schemas.microsoft.com/office/drawing/2014/main" id="{B00D562C-F572-4632-9F19-EF963521C397}"/>
              </a:ext>
            </a:extLst>
          </p:cNvPr>
          <p:cNvSpPr txBox="1"/>
          <p:nvPr/>
        </p:nvSpPr>
        <p:spPr>
          <a:xfrm>
            <a:off x="1462315" y="1814285"/>
            <a:ext cx="526142" cy="769441"/>
          </a:xfrm>
          <a:prstGeom prst="rect">
            <a:avLst/>
          </a:prstGeom>
          <a:noFill/>
        </p:spPr>
        <p:txBody>
          <a:bodyPr wrap="square" rtlCol="0">
            <a:spAutoFit/>
          </a:bodyPr>
          <a:lstStyle/>
          <a:p>
            <a:r>
              <a:rPr lang="fr-FR" sz="4400" b="1" dirty="0">
                <a:solidFill>
                  <a:schemeClr val="bg1"/>
                </a:solidFill>
                <a:latin typeface="Calibri" panose="020F0502020204030204" pitchFamily="34" charset="0"/>
                <a:ea typeface="Calibri" panose="020F0502020204030204" pitchFamily="34" charset="0"/>
                <a:cs typeface="Calibri" panose="020F0502020204030204" pitchFamily="34" charset="0"/>
              </a:rPr>
              <a:t>1</a:t>
            </a:r>
          </a:p>
        </p:txBody>
      </p:sp>
      <p:pic>
        <p:nvPicPr>
          <p:cNvPr id="5" name="Image 4">
            <a:extLst>
              <a:ext uri="{FF2B5EF4-FFF2-40B4-BE49-F238E27FC236}">
                <a16:creationId xmlns:a16="http://schemas.microsoft.com/office/drawing/2014/main" id="{1255625A-1F0F-2A15-DBBD-74E6B43B50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18" y="2583726"/>
            <a:ext cx="1570074" cy="1570074"/>
          </a:xfrm>
          <a:prstGeom prst="rect">
            <a:avLst/>
          </a:prstGeom>
        </p:spPr>
      </p:pic>
    </p:spTree>
    <p:extLst>
      <p:ext uri="{BB962C8B-B14F-4D97-AF65-F5344CB8AC3E}">
        <p14:creationId xmlns:p14="http://schemas.microsoft.com/office/powerpoint/2010/main" val="142557849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718456" y="185783"/>
            <a:ext cx="7825775"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Qu'est-ce que la Surveillance de Masse ?</a:t>
            </a:r>
            <a:endParaRPr lang="fr-FR" sz="3600" b="1" dirty="0">
              <a:latin typeface="+mj-lt"/>
            </a:endParaRPr>
          </a:p>
        </p:txBody>
      </p:sp>
      <p:sp>
        <p:nvSpPr>
          <p:cNvPr id="11" name="ZoneTexte 10">
            <a:extLst>
              <a:ext uri="{FF2B5EF4-FFF2-40B4-BE49-F238E27FC236}">
                <a16:creationId xmlns:a16="http://schemas.microsoft.com/office/drawing/2014/main" id="{0E7AC38C-5BA4-4E04-B54B-D5DD9E803507}"/>
              </a:ext>
            </a:extLst>
          </p:cNvPr>
          <p:cNvSpPr txBox="1"/>
          <p:nvPr/>
        </p:nvSpPr>
        <p:spPr>
          <a:xfrm rot="16200000">
            <a:off x="-2970745" y="3013500"/>
            <a:ext cx="6857999"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1 - Fondations : Définitions, Contexte Philosophique et Historique.</a:t>
            </a:r>
          </a:p>
        </p:txBody>
      </p:sp>
      <p:sp>
        <p:nvSpPr>
          <p:cNvPr id="7" name="ZoneTexte 6">
            <a:extLst>
              <a:ext uri="{FF2B5EF4-FFF2-40B4-BE49-F238E27FC236}">
                <a16:creationId xmlns:a16="http://schemas.microsoft.com/office/drawing/2014/main" id="{9E4E1F23-E2EB-81A0-98A6-CCFB66C21440}"/>
              </a:ext>
            </a:extLst>
          </p:cNvPr>
          <p:cNvSpPr txBox="1"/>
          <p:nvPr/>
        </p:nvSpPr>
        <p:spPr>
          <a:xfrm>
            <a:off x="1084217" y="1245309"/>
            <a:ext cx="6390718" cy="4893647"/>
          </a:xfrm>
          <a:prstGeom prst="rect">
            <a:avLst/>
          </a:prstGeom>
          <a:noFill/>
        </p:spPr>
        <p:txBody>
          <a:bodyPr wrap="square">
            <a:spAutoFit/>
          </a:bodyPr>
          <a:lstStyle/>
          <a:p>
            <a:pPr marL="457200" indent="-457200" algn="just">
              <a:buFont typeface="Arial" panose="020B0604020202020204" pitchFamily="34" charset="0"/>
              <a:buChar char="•"/>
            </a:pPr>
            <a:r>
              <a:rPr lang="fr-FR" sz="2400" dirty="0"/>
              <a:t>La </a:t>
            </a:r>
            <a:r>
              <a:rPr lang="fr-FR" sz="2400" b="1" dirty="0"/>
              <a:t>surveillance de masse </a:t>
            </a:r>
            <a:r>
              <a:rPr lang="fr-FR" sz="2400" dirty="0"/>
              <a:t>est la surveillance complexe et sans discernement de l'ensemble d'une population ou d'une fraction substantielle de celle-ci.</a:t>
            </a:r>
          </a:p>
          <a:p>
            <a:pPr marL="457200" indent="-457200" algn="just">
              <a:buFont typeface="Arial" panose="020B0604020202020204" pitchFamily="34" charset="0"/>
              <a:buChar char="•"/>
            </a:pPr>
            <a:r>
              <a:rPr lang="fr-FR" sz="2400" b="1" dirty="0"/>
              <a:t>Caractéristique Clé : </a:t>
            </a:r>
            <a:r>
              <a:rPr lang="fr-FR" sz="2400" dirty="0"/>
              <a:t>Sa nature </a:t>
            </a:r>
            <a:r>
              <a:rPr lang="fr-FR" sz="2400" i="1" dirty="0"/>
              <a:t>indiscriminée</a:t>
            </a:r>
            <a:r>
              <a:rPr lang="fr-FR" sz="2400" dirty="0"/>
              <a:t> — collecter des données sans suspicion préalable d'actes répréhensibles.</a:t>
            </a:r>
          </a:p>
          <a:p>
            <a:pPr marL="457200" indent="-457200" algn="just">
              <a:buFont typeface="Arial" panose="020B0604020202020204" pitchFamily="34" charset="0"/>
              <a:buChar char="•"/>
            </a:pPr>
            <a:r>
              <a:rPr lang="fr-FR" sz="2400" dirty="0"/>
              <a:t>Passage d'un modèle </a:t>
            </a:r>
            <a:r>
              <a:rPr lang="fr-FR" sz="2400" b="1" dirty="0"/>
              <a:t>réactif</a:t>
            </a:r>
            <a:r>
              <a:rPr lang="fr-FR" sz="2400" dirty="0"/>
              <a:t> (enquêter sur des menaces connues) à un modèle </a:t>
            </a:r>
            <a:r>
              <a:rPr lang="fr-FR" sz="2400" b="1" dirty="0"/>
              <a:t>proactif</a:t>
            </a:r>
            <a:r>
              <a:rPr lang="fr-FR" sz="2400" dirty="0"/>
              <a:t> (identifier des dangers potentiels).</a:t>
            </a:r>
          </a:p>
          <a:p>
            <a:pPr marL="457200" indent="-457200" algn="just">
              <a:buFont typeface="Arial" panose="020B0604020202020204" pitchFamily="34" charset="0"/>
              <a:buChar char="•"/>
            </a:pPr>
            <a:r>
              <a:rPr lang="fr-FR" sz="2400" b="1" dirty="0"/>
              <a:t>Les Acteurs : </a:t>
            </a:r>
            <a:r>
              <a:rPr lang="fr-FR" sz="2400" dirty="0"/>
              <a:t>Menée par les gouvernements, mais de plus en plus opérationnalisée par ou via des entreprises privées.</a:t>
            </a:r>
          </a:p>
        </p:txBody>
      </p:sp>
      <p:pic>
        <p:nvPicPr>
          <p:cNvPr id="6" name="Image 5">
            <a:extLst>
              <a:ext uri="{FF2B5EF4-FFF2-40B4-BE49-F238E27FC236}">
                <a16:creationId xmlns:a16="http://schemas.microsoft.com/office/drawing/2014/main" id="{A26393DD-863D-4D93-4542-CFE73C73F3CF}"/>
              </a:ext>
            </a:extLst>
          </p:cNvPr>
          <p:cNvPicPr>
            <a:picLocks noChangeAspect="1"/>
          </p:cNvPicPr>
          <p:nvPr/>
        </p:nvPicPr>
        <p:blipFill>
          <a:blip r:embed="rId3"/>
          <a:stretch>
            <a:fillRect/>
          </a:stretch>
        </p:blipFill>
        <p:spPr>
          <a:xfrm>
            <a:off x="11496298" y="6262632"/>
            <a:ext cx="690595" cy="563146"/>
          </a:xfrm>
          <a:prstGeom prst="rect">
            <a:avLst/>
          </a:prstGeom>
        </p:spPr>
      </p:pic>
      <p:pic>
        <p:nvPicPr>
          <p:cNvPr id="12" name="Image 11">
            <a:extLst>
              <a:ext uri="{FF2B5EF4-FFF2-40B4-BE49-F238E27FC236}">
                <a16:creationId xmlns:a16="http://schemas.microsoft.com/office/drawing/2014/main" id="{A38DADE1-2507-80F7-7F1A-ACC92E5E199E}"/>
              </a:ext>
            </a:extLst>
          </p:cNvPr>
          <p:cNvPicPr>
            <a:picLocks noChangeAspect="1"/>
          </p:cNvPicPr>
          <p:nvPr/>
        </p:nvPicPr>
        <p:blipFill>
          <a:blip r:embed="rId4">
            <a:extLst>
              <a:ext uri="{28A0092B-C50C-407E-A947-70E740481C1C}">
                <a14:useLocalDpi xmlns:a14="http://schemas.microsoft.com/office/drawing/2010/main" val="0"/>
              </a:ext>
            </a:extLst>
          </a:blip>
          <a:srcRect t="2708" b="21291"/>
          <a:stretch>
            <a:fillRect/>
          </a:stretch>
        </p:blipFill>
        <p:spPr>
          <a:xfrm>
            <a:off x="7685398" y="1114672"/>
            <a:ext cx="4463845" cy="5050154"/>
          </a:xfrm>
          <a:prstGeom prst="rect">
            <a:avLst/>
          </a:prstGeom>
        </p:spPr>
      </p:pic>
    </p:spTree>
    <p:extLst>
      <p:ext uri="{BB962C8B-B14F-4D97-AF65-F5344CB8AC3E}">
        <p14:creationId xmlns:p14="http://schemas.microsoft.com/office/powerpoint/2010/main" val="4233720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9CB10-DBF4-6DEE-6B7A-7B3B8E696B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DC3DA8B-66C0-7B42-4F8A-B86B6661DA30}"/>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7F9F74A-602C-3664-D583-E38741478B7C}"/>
              </a:ext>
            </a:extLst>
          </p:cNvPr>
          <p:cNvSpPr/>
          <p:nvPr/>
        </p:nvSpPr>
        <p:spPr>
          <a:xfrm>
            <a:off x="718456" y="185783"/>
            <a:ext cx="7825775"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La Puissance des </a:t>
            </a:r>
            <a:r>
              <a:rPr lang="en-US" sz="3600" dirty="0" err="1"/>
              <a:t>Métadonnées</a:t>
            </a:r>
            <a:endParaRPr lang="fr-FR" sz="3600" b="1" dirty="0">
              <a:latin typeface="+mj-lt"/>
            </a:endParaRPr>
          </a:p>
        </p:txBody>
      </p:sp>
      <p:sp>
        <p:nvSpPr>
          <p:cNvPr id="11" name="ZoneTexte 10">
            <a:extLst>
              <a:ext uri="{FF2B5EF4-FFF2-40B4-BE49-F238E27FC236}">
                <a16:creationId xmlns:a16="http://schemas.microsoft.com/office/drawing/2014/main" id="{65DA2183-D101-84B7-788D-C6E558AE795F}"/>
              </a:ext>
            </a:extLst>
          </p:cNvPr>
          <p:cNvSpPr txBox="1"/>
          <p:nvPr/>
        </p:nvSpPr>
        <p:spPr>
          <a:xfrm rot="16200000">
            <a:off x="-2970745" y="3013500"/>
            <a:ext cx="6857999"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1 - Fondations : Définitions, Contexte Philosophique et Historique.</a:t>
            </a:r>
          </a:p>
        </p:txBody>
      </p:sp>
      <p:sp>
        <p:nvSpPr>
          <p:cNvPr id="7" name="ZoneTexte 6">
            <a:extLst>
              <a:ext uri="{FF2B5EF4-FFF2-40B4-BE49-F238E27FC236}">
                <a16:creationId xmlns:a16="http://schemas.microsoft.com/office/drawing/2014/main" id="{A1FA874A-8219-0D98-D894-8E981EC7E952}"/>
              </a:ext>
            </a:extLst>
          </p:cNvPr>
          <p:cNvSpPr txBox="1"/>
          <p:nvPr/>
        </p:nvSpPr>
        <p:spPr>
          <a:xfrm>
            <a:off x="5658695" y="1269224"/>
            <a:ext cx="6390718" cy="5262979"/>
          </a:xfrm>
          <a:prstGeom prst="rect">
            <a:avLst/>
          </a:prstGeom>
          <a:noFill/>
        </p:spPr>
        <p:txBody>
          <a:bodyPr wrap="square">
            <a:spAutoFit/>
          </a:bodyPr>
          <a:lstStyle/>
          <a:p>
            <a:pPr algn="ctr"/>
            <a:r>
              <a:rPr lang="fr-FR" sz="2200" dirty="0"/>
              <a:t>La surveillance se concentre aujourd'hui moins sur le contenu d'un appel que sur les métadonnées. </a:t>
            </a:r>
          </a:p>
          <a:p>
            <a:pPr algn="ctr"/>
            <a:endParaRPr lang="fr-FR" sz="2200" dirty="0"/>
          </a:p>
          <a:p>
            <a:pPr algn="ctr"/>
            <a:r>
              <a:rPr lang="fr-FR" sz="2200" b="1" dirty="0"/>
              <a:t>Que sont les Métadonnées ? </a:t>
            </a:r>
            <a:r>
              <a:rPr lang="fr-FR" sz="2200" dirty="0"/>
              <a:t>L'historique de navigation, les requêtes de recherche, les enregistrements de localisation, les heures d'appel et les connexions sociales. </a:t>
            </a:r>
          </a:p>
          <a:p>
            <a:pPr algn="ctr"/>
            <a:endParaRPr lang="fr-FR" sz="2200" dirty="0"/>
          </a:p>
          <a:p>
            <a:pPr algn="ctr"/>
            <a:r>
              <a:rPr lang="fr-FR" sz="2200" dirty="0"/>
              <a:t>Ces données brossent un tableau profondément détaillé de la vie, des associations, des croyances et des déplacements d'une personne. </a:t>
            </a:r>
          </a:p>
          <a:p>
            <a:pPr algn="ctr"/>
            <a:endParaRPr lang="fr-FR" sz="2200" dirty="0"/>
          </a:p>
          <a:p>
            <a:pPr algn="ctr"/>
            <a:r>
              <a:rPr lang="fr-FR" sz="2400" i="1" dirty="0">
                <a:solidFill>
                  <a:srgbClr val="002060"/>
                </a:solidFill>
              </a:rPr>
              <a:t>"Nous tuons des gens sur la base des métadonnées" - Michael Hayden, ancien Directeur de la NSA</a:t>
            </a:r>
          </a:p>
        </p:txBody>
      </p:sp>
      <p:pic>
        <p:nvPicPr>
          <p:cNvPr id="6" name="Image 5">
            <a:extLst>
              <a:ext uri="{FF2B5EF4-FFF2-40B4-BE49-F238E27FC236}">
                <a16:creationId xmlns:a16="http://schemas.microsoft.com/office/drawing/2014/main" id="{598A7CFB-93AD-53C3-63A6-4330082FBA0D}"/>
              </a:ext>
            </a:extLst>
          </p:cNvPr>
          <p:cNvPicPr>
            <a:picLocks noChangeAspect="1"/>
          </p:cNvPicPr>
          <p:nvPr/>
        </p:nvPicPr>
        <p:blipFill>
          <a:blip r:embed="rId3"/>
          <a:stretch>
            <a:fillRect/>
          </a:stretch>
        </p:blipFill>
        <p:spPr>
          <a:xfrm>
            <a:off x="11496298" y="6262632"/>
            <a:ext cx="690595" cy="563146"/>
          </a:xfrm>
          <a:prstGeom prst="rect">
            <a:avLst/>
          </a:prstGeom>
        </p:spPr>
      </p:pic>
      <p:pic>
        <p:nvPicPr>
          <p:cNvPr id="8" name="Image 7">
            <a:extLst>
              <a:ext uri="{FF2B5EF4-FFF2-40B4-BE49-F238E27FC236}">
                <a16:creationId xmlns:a16="http://schemas.microsoft.com/office/drawing/2014/main" id="{05C5E408-2F1C-B2FC-1547-166179EEC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881" y="1620980"/>
            <a:ext cx="4083627" cy="4083627"/>
          </a:xfrm>
          <a:prstGeom prst="rect">
            <a:avLst/>
          </a:prstGeom>
        </p:spPr>
      </p:pic>
    </p:spTree>
    <p:extLst>
      <p:ext uri="{BB962C8B-B14F-4D97-AF65-F5344CB8AC3E}">
        <p14:creationId xmlns:p14="http://schemas.microsoft.com/office/powerpoint/2010/main" val="1528039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64B0-DF27-34C9-CB4A-D776F35CC2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A43789-F726-368D-3B64-E695AB15AEBC}"/>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D606484-3D3E-BA50-DCEC-7E2FC5FA3138}"/>
              </a:ext>
            </a:extLst>
          </p:cNvPr>
          <p:cNvSpPr/>
          <p:nvPr/>
        </p:nvSpPr>
        <p:spPr>
          <a:xfrm>
            <a:off x="718457" y="185783"/>
            <a:ext cx="10655788"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Le Concept du Panoptique : Le Plan Directeur de la Surveillance</a:t>
            </a:r>
            <a:endParaRPr lang="fr-FR" sz="3200" b="1" dirty="0">
              <a:latin typeface="+mj-lt"/>
            </a:endParaRPr>
          </a:p>
        </p:txBody>
      </p:sp>
      <p:sp>
        <p:nvSpPr>
          <p:cNvPr id="11" name="ZoneTexte 10">
            <a:extLst>
              <a:ext uri="{FF2B5EF4-FFF2-40B4-BE49-F238E27FC236}">
                <a16:creationId xmlns:a16="http://schemas.microsoft.com/office/drawing/2014/main" id="{3F5C9D49-A213-7C7E-BCAB-25A1FB7C73FB}"/>
              </a:ext>
            </a:extLst>
          </p:cNvPr>
          <p:cNvSpPr txBox="1"/>
          <p:nvPr/>
        </p:nvSpPr>
        <p:spPr>
          <a:xfrm rot="16200000">
            <a:off x="-2970745" y="3013500"/>
            <a:ext cx="6857999"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1 - Fondations : Définitions, Contexte Philosophique et Historique.</a:t>
            </a:r>
          </a:p>
        </p:txBody>
      </p:sp>
      <p:sp>
        <p:nvSpPr>
          <p:cNvPr id="7" name="ZoneTexte 6">
            <a:extLst>
              <a:ext uri="{FF2B5EF4-FFF2-40B4-BE49-F238E27FC236}">
                <a16:creationId xmlns:a16="http://schemas.microsoft.com/office/drawing/2014/main" id="{6C55EB4A-DC08-9E1C-52A5-1B93B3A92445}"/>
              </a:ext>
            </a:extLst>
          </p:cNvPr>
          <p:cNvSpPr txBox="1"/>
          <p:nvPr/>
        </p:nvSpPr>
        <p:spPr>
          <a:xfrm>
            <a:off x="1084217" y="1250448"/>
            <a:ext cx="6523122" cy="5293757"/>
          </a:xfrm>
          <a:prstGeom prst="rect">
            <a:avLst/>
          </a:prstGeom>
          <a:noFill/>
        </p:spPr>
        <p:txBody>
          <a:bodyPr wrap="square">
            <a:spAutoFit/>
          </a:bodyPr>
          <a:lstStyle/>
          <a:p>
            <a:pPr marL="457200" indent="-457200" algn="just">
              <a:buFont typeface="Arial" panose="020B0604020202020204" pitchFamily="34" charset="0"/>
              <a:buChar char="•"/>
            </a:pPr>
            <a:r>
              <a:rPr lang="fr-FR" sz="2600" dirty="0"/>
              <a:t>Imaginé par le philosophe </a:t>
            </a:r>
            <a:r>
              <a:rPr lang="fr-FR" sz="2600" b="1" dirty="0"/>
              <a:t>Jeremy Bentham</a:t>
            </a:r>
            <a:r>
              <a:rPr lang="fr-FR" sz="2600" dirty="0"/>
              <a:t> au 18ème siècle comme une prison modèle.</a:t>
            </a:r>
          </a:p>
          <a:p>
            <a:pPr marL="457200" indent="-457200" algn="just">
              <a:buFont typeface="Arial" panose="020B0604020202020204" pitchFamily="34" charset="0"/>
              <a:buChar char="•"/>
            </a:pPr>
            <a:r>
              <a:rPr lang="fr-FR" sz="2600" dirty="0"/>
              <a:t>Une tour centrale permet à un seul gardien d'observer tous les prisonniers, sans que ceux-ci sachent s'ils sont observés à un moment précis.</a:t>
            </a:r>
          </a:p>
          <a:p>
            <a:pPr marL="457200" indent="-457200" algn="just">
              <a:buFont typeface="Arial" panose="020B0604020202020204" pitchFamily="34" charset="0"/>
              <a:buChar char="•"/>
            </a:pPr>
            <a:r>
              <a:rPr lang="fr-FR" sz="2600" dirty="0"/>
              <a:t>Le </a:t>
            </a:r>
            <a:r>
              <a:rPr lang="fr-FR" sz="2600" b="1" dirty="0"/>
              <a:t>Pouvoir de l'Incertitude : </a:t>
            </a:r>
            <a:r>
              <a:rPr lang="fr-FR" sz="2600" dirty="0"/>
              <a:t>La simple possibilité d'être surveillé suffit à imposer la discipline et la conformité. </a:t>
            </a:r>
          </a:p>
          <a:p>
            <a:pPr marL="457200" indent="-457200" algn="just">
              <a:buFont typeface="Arial" panose="020B0604020202020204" pitchFamily="34" charset="0"/>
              <a:buChar char="•"/>
            </a:pPr>
            <a:r>
              <a:rPr lang="fr-FR" sz="2600" dirty="0"/>
              <a:t>Le</a:t>
            </a:r>
            <a:r>
              <a:rPr lang="fr-FR" sz="2600" b="1" dirty="0"/>
              <a:t> Panoptique </a:t>
            </a:r>
            <a:r>
              <a:rPr lang="fr-FR" sz="2600" dirty="0"/>
              <a:t>est devenu une métaphore puissante pour la surveillance moderne, encourageant l'autocensure.</a:t>
            </a:r>
          </a:p>
        </p:txBody>
      </p:sp>
      <p:pic>
        <p:nvPicPr>
          <p:cNvPr id="6" name="Image 5">
            <a:extLst>
              <a:ext uri="{FF2B5EF4-FFF2-40B4-BE49-F238E27FC236}">
                <a16:creationId xmlns:a16="http://schemas.microsoft.com/office/drawing/2014/main" id="{C3D46B17-063F-8214-4D13-32FA2344F7BD}"/>
              </a:ext>
            </a:extLst>
          </p:cNvPr>
          <p:cNvPicPr>
            <a:picLocks noChangeAspect="1"/>
          </p:cNvPicPr>
          <p:nvPr/>
        </p:nvPicPr>
        <p:blipFill>
          <a:blip r:embed="rId3"/>
          <a:stretch>
            <a:fillRect/>
          </a:stretch>
        </p:blipFill>
        <p:spPr>
          <a:xfrm>
            <a:off x="11496298" y="6262632"/>
            <a:ext cx="690595" cy="563146"/>
          </a:xfrm>
          <a:prstGeom prst="rect">
            <a:avLst/>
          </a:prstGeom>
        </p:spPr>
      </p:pic>
      <p:pic>
        <p:nvPicPr>
          <p:cNvPr id="9" name="Image 8">
            <a:extLst>
              <a:ext uri="{FF2B5EF4-FFF2-40B4-BE49-F238E27FC236}">
                <a16:creationId xmlns:a16="http://schemas.microsoft.com/office/drawing/2014/main" id="{7F087FDB-5A88-01AA-DD53-9834375DB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398" y="3325303"/>
            <a:ext cx="4156197" cy="3500475"/>
          </a:xfrm>
          <a:prstGeom prst="rect">
            <a:avLst/>
          </a:prstGeom>
        </p:spPr>
      </p:pic>
      <p:pic>
        <p:nvPicPr>
          <p:cNvPr id="14" name="Image 13">
            <a:extLst>
              <a:ext uri="{FF2B5EF4-FFF2-40B4-BE49-F238E27FC236}">
                <a16:creationId xmlns:a16="http://schemas.microsoft.com/office/drawing/2014/main" id="{5653922D-28F7-A66E-5FA4-86DA258FA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5399" y="1019174"/>
            <a:ext cx="4034794" cy="2230384"/>
          </a:xfrm>
          <a:prstGeom prst="rect">
            <a:avLst/>
          </a:prstGeom>
        </p:spPr>
      </p:pic>
    </p:spTree>
    <p:extLst>
      <p:ext uri="{BB962C8B-B14F-4D97-AF65-F5344CB8AC3E}">
        <p14:creationId xmlns:p14="http://schemas.microsoft.com/office/powerpoint/2010/main" val="504113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7A6E-CADD-F5EA-7687-344BA9BE38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960E56-7AE7-706D-D1F2-094896879288}"/>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AC442F-99D4-9270-A54D-A3D1395446C1}"/>
              </a:ext>
            </a:extLst>
          </p:cNvPr>
          <p:cNvSpPr/>
          <p:nvPr/>
        </p:nvSpPr>
        <p:spPr>
          <a:xfrm>
            <a:off x="718457" y="185783"/>
            <a:ext cx="4199232"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Origines</a:t>
            </a:r>
            <a:r>
              <a:rPr lang="en-US" sz="3600" dirty="0"/>
              <a:t> </a:t>
            </a:r>
            <a:r>
              <a:rPr lang="en-US" sz="3600" dirty="0" err="1"/>
              <a:t>historiques</a:t>
            </a:r>
            <a:endParaRPr lang="fr-FR" sz="3600" b="1" dirty="0">
              <a:latin typeface="+mj-lt"/>
            </a:endParaRPr>
          </a:p>
        </p:txBody>
      </p:sp>
      <p:sp>
        <p:nvSpPr>
          <p:cNvPr id="11" name="ZoneTexte 10">
            <a:extLst>
              <a:ext uri="{FF2B5EF4-FFF2-40B4-BE49-F238E27FC236}">
                <a16:creationId xmlns:a16="http://schemas.microsoft.com/office/drawing/2014/main" id="{8AACB1CD-DD99-6BD1-ABE0-0163F978320E}"/>
              </a:ext>
            </a:extLst>
          </p:cNvPr>
          <p:cNvSpPr txBox="1"/>
          <p:nvPr/>
        </p:nvSpPr>
        <p:spPr>
          <a:xfrm rot="16200000">
            <a:off x="-2970745" y="3013500"/>
            <a:ext cx="6857999"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1 - Fondations : Définitions, Contexte Philosophique et Historique.</a:t>
            </a:r>
          </a:p>
        </p:txBody>
      </p:sp>
      <p:pic>
        <p:nvPicPr>
          <p:cNvPr id="6" name="Image 5">
            <a:extLst>
              <a:ext uri="{FF2B5EF4-FFF2-40B4-BE49-F238E27FC236}">
                <a16:creationId xmlns:a16="http://schemas.microsoft.com/office/drawing/2014/main" id="{7EFB9ACE-85B7-AC30-C68E-0449CB39304C}"/>
              </a:ext>
            </a:extLst>
          </p:cNvPr>
          <p:cNvPicPr>
            <a:picLocks noChangeAspect="1"/>
          </p:cNvPicPr>
          <p:nvPr/>
        </p:nvPicPr>
        <p:blipFill>
          <a:blip r:embed="rId3"/>
          <a:stretch>
            <a:fillRect/>
          </a:stretch>
        </p:blipFill>
        <p:spPr>
          <a:xfrm>
            <a:off x="11496298" y="6262632"/>
            <a:ext cx="690595" cy="563146"/>
          </a:xfrm>
          <a:prstGeom prst="rect">
            <a:avLst/>
          </a:prstGeom>
        </p:spPr>
      </p:pic>
      <p:pic>
        <p:nvPicPr>
          <p:cNvPr id="2" name="Image 1">
            <a:extLst>
              <a:ext uri="{FF2B5EF4-FFF2-40B4-BE49-F238E27FC236}">
                <a16:creationId xmlns:a16="http://schemas.microsoft.com/office/drawing/2014/main" id="{1113363A-F4E0-3597-69F5-45174E90E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Tree>
    <p:extLst>
      <p:ext uri="{BB962C8B-B14F-4D97-AF65-F5344CB8AC3E}">
        <p14:creationId xmlns:p14="http://schemas.microsoft.com/office/powerpoint/2010/main" val="21834087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5127-ACB5-E613-E83F-A2CCC2D819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9757A1-368F-B00E-2C23-55607B2F4FFC}"/>
              </a:ext>
            </a:extLst>
          </p:cNvPr>
          <p:cNvSpPr/>
          <p:nvPr/>
        </p:nvSpPr>
        <p:spPr>
          <a:xfrm>
            <a:off x="0" y="0"/>
            <a:ext cx="108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AC8BF727-589F-155D-84A3-4835F6E92529}"/>
              </a:ext>
            </a:extLst>
          </p:cNvPr>
          <p:cNvSpPr/>
          <p:nvPr/>
        </p:nvSpPr>
        <p:spPr>
          <a:xfrm>
            <a:off x="718457" y="185783"/>
            <a:ext cx="6083788" cy="757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Le Catalyseur du 11 Septembre</a:t>
            </a:r>
            <a:endParaRPr lang="fr-FR" sz="3600" b="1" dirty="0">
              <a:latin typeface="+mj-lt"/>
            </a:endParaRPr>
          </a:p>
        </p:txBody>
      </p:sp>
      <p:sp>
        <p:nvSpPr>
          <p:cNvPr id="11" name="ZoneTexte 10">
            <a:extLst>
              <a:ext uri="{FF2B5EF4-FFF2-40B4-BE49-F238E27FC236}">
                <a16:creationId xmlns:a16="http://schemas.microsoft.com/office/drawing/2014/main" id="{61E5ED71-7F38-44A4-9BD3-81E511B59900}"/>
              </a:ext>
            </a:extLst>
          </p:cNvPr>
          <p:cNvSpPr txBox="1"/>
          <p:nvPr/>
        </p:nvSpPr>
        <p:spPr>
          <a:xfrm rot="16200000">
            <a:off x="-2970745" y="3013500"/>
            <a:ext cx="6857999" cy="830997"/>
          </a:xfrm>
          <a:prstGeom prst="rect">
            <a:avLst/>
          </a:prstGeom>
          <a:noFill/>
        </p:spPr>
        <p:txBody>
          <a:bodyPr wrap="square" rtlCol="0">
            <a:spAutoFit/>
          </a:bodyPr>
          <a:lstStyle/>
          <a:p>
            <a:r>
              <a:rPr lang="fr-FR" sz="2400" b="1" dirty="0">
                <a:solidFill>
                  <a:schemeClr val="bg1"/>
                </a:solidFill>
                <a:latin typeface="Calibri Light" panose="020F0302020204030204" pitchFamily="34" charset="0"/>
                <a:cs typeface="Calibri Light" panose="020F0302020204030204" pitchFamily="34" charset="0"/>
              </a:rPr>
              <a:t>1 - Fondations : Définitions, Contexte Philosophique et Historique.</a:t>
            </a:r>
          </a:p>
        </p:txBody>
      </p:sp>
      <p:pic>
        <p:nvPicPr>
          <p:cNvPr id="6" name="Image 5">
            <a:extLst>
              <a:ext uri="{FF2B5EF4-FFF2-40B4-BE49-F238E27FC236}">
                <a16:creationId xmlns:a16="http://schemas.microsoft.com/office/drawing/2014/main" id="{435A4D13-82A4-EA8D-0B2D-D2855A42B14F}"/>
              </a:ext>
            </a:extLst>
          </p:cNvPr>
          <p:cNvPicPr>
            <a:picLocks noChangeAspect="1"/>
          </p:cNvPicPr>
          <p:nvPr/>
        </p:nvPicPr>
        <p:blipFill>
          <a:blip r:embed="rId3"/>
          <a:stretch>
            <a:fillRect/>
          </a:stretch>
        </p:blipFill>
        <p:spPr>
          <a:xfrm>
            <a:off x="11496298" y="6262632"/>
            <a:ext cx="690595" cy="563146"/>
          </a:xfrm>
          <a:prstGeom prst="rect">
            <a:avLst/>
          </a:prstGeom>
        </p:spPr>
      </p:pic>
      <p:pic>
        <p:nvPicPr>
          <p:cNvPr id="3" name="Image 2">
            <a:extLst>
              <a:ext uri="{FF2B5EF4-FFF2-40B4-BE49-F238E27FC236}">
                <a16:creationId xmlns:a16="http://schemas.microsoft.com/office/drawing/2014/main" id="{A3A6C460-738B-34ED-7FCE-0128BAEA8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967" y="1440019"/>
            <a:ext cx="4371278" cy="4693152"/>
          </a:xfrm>
          <a:prstGeom prst="rect">
            <a:avLst/>
          </a:prstGeom>
        </p:spPr>
      </p:pic>
      <p:sp>
        <p:nvSpPr>
          <p:cNvPr id="10" name="ZoneTexte 9">
            <a:extLst>
              <a:ext uri="{FF2B5EF4-FFF2-40B4-BE49-F238E27FC236}">
                <a16:creationId xmlns:a16="http://schemas.microsoft.com/office/drawing/2014/main" id="{1B7BF22F-7C1D-7BCE-2F33-FDBC5A4692E3}"/>
              </a:ext>
            </a:extLst>
          </p:cNvPr>
          <p:cNvSpPr txBox="1"/>
          <p:nvPr/>
        </p:nvSpPr>
        <p:spPr>
          <a:xfrm>
            <a:off x="1169531" y="1253835"/>
            <a:ext cx="6523122" cy="5293757"/>
          </a:xfrm>
          <a:prstGeom prst="rect">
            <a:avLst/>
          </a:prstGeom>
          <a:solidFill>
            <a:srgbClr val="F0F0F0"/>
          </a:solidFill>
        </p:spPr>
        <p:txBody>
          <a:bodyPr wrap="square">
            <a:spAutoFit/>
          </a:bodyPr>
          <a:lstStyle/>
          <a:p>
            <a:pPr marL="457200" indent="-457200" algn="just">
              <a:buFont typeface="Arial" panose="020B0604020202020204" pitchFamily="34" charset="0"/>
              <a:buChar char="•"/>
            </a:pPr>
            <a:r>
              <a:rPr lang="fr-FR" sz="2600" b="1" dirty="0"/>
              <a:t>Le Tournant : </a:t>
            </a:r>
            <a:r>
              <a:rPr lang="fr-FR" sz="2600" dirty="0"/>
              <a:t>Les attentats du 11 septembre ont catalysé une expansion sans précédent des pouvoirs de surveillance.</a:t>
            </a:r>
          </a:p>
          <a:p>
            <a:pPr marL="457200" indent="-457200" algn="just">
              <a:buFont typeface="Arial" panose="020B0604020202020204" pitchFamily="34" charset="0"/>
              <a:buChar char="•"/>
            </a:pPr>
            <a:r>
              <a:rPr lang="fr-FR" sz="2600" dirty="0"/>
              <a:t>L'</a:t>
            </a:r>
            <a:r>
              <a:rPr lang="fr-FR" sz="2600" b="1" dirty="0"/>
              <a:t>USA PATRIOT </a:t>
            </a:r>
            <a:r>
              <a:rPr lang="fr-FR" sz="2600" b="1" dirty="0" err="1"/>
              <a:t>Act</a:t>
            </a:r>
            <a:r>
              <a:rPr lang="fr-FR" sz="2600" b="1" dirty="0"/>
              <a:t> </a:t>
            </a:r>
            <a:r>
              <a:rPr lang="fr-FR" sz="2600" dirty="0"/>
              <a:t>(2001) a considérablement élargi l'autorité du gouvernement, abaissant les normes légales.</a:t>
            </a:r>
          </a:p>
          <a:p>
            <a:pPr marL="457200" indent="-457200" algn="just">
              <a:buFont typeface="Arial" panose="020B0604020202020204" pitchFamily="34" charset="0"/>
              <a:buChar char="•"/>
            </a:pPr>
            <a:r>
              <a:rPr lang="fr-FR" sz="2600" dirty="0"/>
              <a:t>L'USA PATRIOT </a:t>
            </a:r>
            <a:r>
              <a:rPr lang="fr-FR" sz="2600" dirty="0" err="1"/>
              <a:t>Act</a:t>
            </a:r>
            <a:r>
              <a:rPr lang="fr-FR" sz="2600" dirty="0"/>
              <a:t> a coïncidé avec l'explosion des téléphones mobiles, des médias sociaux et de l'analyse du Big Data. </a:t>
            </a:r>
          </a:p>
          <a:p>
            <a:pPr marL="457200" indent="-457200" algn="just">
              <a:buFont typeface="Arial" panose="020B0604020202020204" pitchFamily="34" charset="0"/>
              <a:buChar char="•"/>
            </a:pPr>
            <a:r>
              <a:rPr lang="fr-FR" sz="2600" dirty="0"/>
              <a:t>Cette convergence a normalisé le concept de surveillance de l'ensemble de la population comme un "mal nécessaire".</a:t>
            </a:r>
          </a:p>
        </p:txBody>
      </p:sp>
    </p:spTree>
    <p:extLst>
      <p:ext uri="{BB962C8B-B14F-4D97-AF65-F5344CB8AC3E}">
        <p14:creationId xmlns:p14="http://schemas.microsoft.com/office/powerpoint/2010/main" val="266043166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dre">
  <a:themeElements>
    <a:clrScheme name="Personnalisé 2">
      <a:dk1>
        <a:srgbClr val="000000"/>
      </a:dk1>
      <a:lt1>
        <a:srgbClr val="FFFFFF"/>
      </a:lt1>
      <a:dk2>
        <a:srgbClr val="545454"/>
      </a:dk2>
      <a:lt2>
        <a:srgbClr val="BFBFBF"/>
      </a:lt2>
      <a:accent1>
        <a:srgbClr val="000000"/>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26336</TotalTime>
  <Words>6799</Words>
  <Application>Microsoft Office PowerPoint</Application>
  <PresentationFormat>Grand écran</PresentationFormat>
  <Paragraphs>239</Paragraphs>
  <Slides>35</Slides>
  <Notes>27</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35</vt:i4>
      </vt:variant>
    </vt:vector>
  </HeadingPairs>
  <TitlesOfParts>
    <vt:vector size="43" baseType="lpstr">
      <vt:lpstr>Adobe Devanagari</vt:lpstr>
      <vt:lpstr>Arial</vt:lpstr>
      <vt:lpstr>Calibri</vt:lpstr>
      <vt:lpstr>Calibri Light</vt:lpstr>
      <vt:lpstr>Corbel</vt:lpstr>
      <vt:lpstr>Wingdings 2</vt:lpstr>
      <vt:lpstr>Thème Office</vt:lpstr>
      <vt:lpstr>Cadre</vt:lpstr>
      <vt:lpstr>La Surveillance de Masse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Algorithmes distribués randomisés</dc:title>
  <dc:creator>Evrard Ambara</dc:creator>
  <cp:lastModifiedBy>TCHATCHOUANG</cp:lastModifiedBy>
  <cp:revision>496</cp:revision>
  <dcterms:created xsi:type="dcterms:W3CDTF">2018-11-03T18:13:16Z</dcterms:created>
  <dcterms:modified xsi:type="dcterms:W3CDTF">2025-10-15T13:34:26Z</dcterms:modified>
</cp:coreProperties>
</file>