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7"/>
  </p:notesMasterIdLst>
  <p:sldIdLst>
    <p:sldId id="256" r:id="rId2"/>
    <p:sldId id="258" r:id="rId3"/>
    <p:sldId id="308" r:id="rId4"/>
    <p:sldId id="272" r:id="rId5"/>
    <p:sldId id="505" r:id="rId6"/>
    <p:sldId id="273" r:id="rId7"/>
    <p:sldId id="507" r:id="rId8"/>
    <p:sldId id="537" r:id="rId9"/>
    <p:sldId id="538" r:id="rId10"/>
    <p:sldId id="539" r:id="rId11"/>
    <p:sldId id="512" r:id="rId12"/>
    <p:sldId id="541" r:id="rId13"/>
    <p:sldId id="542" r:id="rId14"/>
    <p:sldId id="540" r:id="rId15"/>
    <p:sldId id="506" r:id="rId16"/>
    <p:sldId id="510" r:id="rId17"/>
    <p:sldId id="511" r:id="rId18"/>
    <p:sldId id="513" r:id="rId19"/>
    <p:sldId id="508" r:id="rId20"/>
    <p:sldId id="514" r:id="rId21"/>
    <p:sldId id="515" r:id="rId22"/>
    <p:sldId id="516" r:id="rId23"/>
    <p:sldId id="517" r:id="rId24"/>
    <p:sldId id="518" r:id="rId25"/>
    <p:sldId id="509" r:id="rId26"/>
    <p:sldId id="520" r:id="rId27"/>
    <p:sldId id="519" r:id="rId28"/>
    <p:sldId id="521" r:id="rId29"/>
    <p:sldId id="522" r:id="rId30"/>
    <p:sldId id="524" r:id="rId31"/>
    <p:sldId id="523" r:id="rId32"/>
    <p:sldId id="525" r:id="rId33"/>
    <p:sldId id="526" r:id="rId34"/>
    <p:sldId id="527" r:id="rId35"/>
    <p:sldId id="528" r:id="rId36"/>
    <p:sldId id="446" r:id="rId37"/>
    <p:sldId id="529" r:id="rId38"/>
    <p:sldId id="530" r:id="rId39"/>
    <p:sldId id="531" r:id="rId40"/>
    <p:sldId id="533" r:id="rId41"/>
    <p:sldId id="534" r:id="rId42"/>
    <p:sldId id="535" r:id="rId43"/>
    <p:sldId id="536" r:id="rId44"/>
    <p:sldId id="269" r:id="rId45"/>
    <p:sldId id="271" r:id="rId46"/>
  </p:sldIdLst>
  <p:sldSz cx="10693400" cy="756285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35" autoAdjust="0"/>
    <p:restoredTop sz="72026" autoAdjust="0"/>
  </p:normalViewPr>
  <p:slideViewPr>
    <p:cSldViewPr snapToGrid="0">
      <p:cViewPr varScale="1">
        <p:scale>
          <a:sx n="51" d="100"/>
          <a:sy n="51" d="100"/>
        </p:scale>
        <p:origin x="2150"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7FC4E5-CE9A-478E-B09E-084021AEFAEB}" type="datetimeFigureOut">
              <a:rPr lang="fr-FR" smtClean="0"/>
              <a:t>30/09/2025</a:t>
            </a:fld>
            <a:endParaRPr lang="fr-FR"/>
          </a:p>
        </p:txBody>
      </p:sp>
      <p:sp>
        <p:nvSpPr>
          <p:cNvPr id="4" name="Espace réservé de l'image des diapositives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0A65F-70CE-4C11-9DB6-CADF0E49A1AB}" type="slidenum">
              <a:rPr lang="fr-FR" smtClean="0"/>
              <a:t>‹N°›</a:t>
            </a:fld>
            <a:endParaRPr lang="fr-FR"/>
          </a:p>
        </p:txBody>
      </p:sp>
    </p:spTree>
    <p:extLst>
      <p:ext uri="{BB962C8B-B14F-4D97-AF65-F5344CB8AC3E}">
        <p14:creationId xmlns:p14="http://schemas.microsoft.com/office/powerpoint/2010/main" val="1584098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ionos.fr/digitalguide/web-marketing/search-engine-marketing/quest-ce-que-lapprentissage-non-supervise/"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www.ionos.fr/digitalguide/web-marketing/search-engine-marketing/quest-ce-que-lapprentissage-par-renforcement/" TargetMode="External"/><Relationship Id="rId5" Type="http://schemas.openxmlformats.org/officeDocument/2006/relationships/hyperlink" Target="https://www.ionos.fr/digitalguide/web-marketing/search-engine-marketing/quest-ce-que-lapprentissage-supervise/" TargetMode="External"/><Relationship Id="rId4" Type="http://schemas.openxmlformats.org/officeDocument/2006/relationships/hyperlink" Target="https://www.ionos.fr/digitalguide/web-marketing/search-engine-marketing/semi-supervised-learning/"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B4E0A65F-70CE-4C11-9DB6-CADF0E49A1AB}" type="slidenum">
              <a:rPr lang="fr-FR" smtClean="0"/>
              <a:t>1</a:t>
            </a:fld>
            <a:endParaRPr lang="fr-FR"/>
          </a:p>
        </p:txBody>
      </p:sp>
    </p:spTree>
    <p:extLst>
      <p:ext uri="{BB962C8B-B14F-4D97-AF65-F5344CB8AC3E}">
        <p14:creationId xmlns:p14="http://schemas.microsoft.com/office/powerpoint/2010/main" val="3222186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A6D26-E86B-8BD7-FBB8-70B9ED44927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2577086-90D2-65DD-4E45-F234C1F070C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D95A0A0-3A5B-4C93-3D1C-4D200D046604}"/>
              </a:ext>
            </a:extLst>
          </p:cNvPr>
          <p:cNvSpPr>
            <a:spLocks noGrp="1"/>
          </p:cNvSpPr>
          <p:nvPr>
            <p:ph type="body" idx="1"/>
          </p:nvPr>
        </p:nvSpPr>
        <p:spPr/>
        <p:txBody>
          <a:bodyPr/>
          <a:lstStyle/>
          <a:p>
            <a:r>
              <a:rPr lang="fr-FR" b="1" dirty="0"/>
              <a:t>Confidentialité et conformité</a:t>
            </a:r>
          </a:p>
          <a:p>
            <a:r>
              <a:rPr lang="fr-FR" b="1" dirty="0"/>
              <a:t>Réelles</a:t>
            </a:r>
            <a:r>
              <a:rPr lang="fr-FR" dirty="0"/>
              <a:t> : comportent des données personnelles sensibles, nécessitant RGPD/consentement.</a:t>
            </a:r>
          </a:p>
          <a:p>
            <a:r>
              <a:rPr lang="fr-FR" b="1" dirty="0"/>
              <a:t>Synthétiques</a:t>
            </a:r>
            <a:r>
              <a:rPr lang="fr-FR" dirty="0"/>
              <a:t> : réduisent le risque de réidentification si bien générées, mais peuvent poser problème si mal calibrées (risque de fuite implicite).</a:t>
            </a:r>
          </a:p>
        </p:txBody>
      </p:sp>
      <p:sp>
        <p:nvSpPr>
          <p:cNvPr id="4" name="Espace réservé du numéro de diapositive 3">
            <a:extLst>
              <a:ext uri="{FF2B5EF4-FFF2-40B4-BE49-F238E27FC236}">
                <a16:creationId xmlns:a16="http://schemas.microsoft.com/office/drawing/2014/main" id="{2E6E151D-5C95-3E7B-79BC-C2194B77F511}"/>
              </a:ext>
            </a:extLst>
          </p:cNvPr>
          <p:cNvSpPr>
            <a:spLocks noGrp="1"/>
          </p:cNvSpPr>
          <p:nvPr>
            <p:ph type="sldNum" sz="quarter" idx="5"/>
          </p:nvPr>
        </p:nvSpPr>
        <p:spPr/>
        <p:txBody>
          <a:bodyPr/>
          <a:lstStyle/>
          <a:p>
            <a:fld id="{B4E0A65F-70CE-4C11-9DB6-CADF0E49A1AB}" type="slidenum">
              <a:rPr lang="fr-FR" smtClean="0"/>
              <a:t>13</a:t>
            </a:fld>
            <a:endParaRPr lang="fr-FR"/>
          </a:p>
        </p:txBody>
      </p:sp>
    </p:spTree>
    <p:extLst>
      <p:ext uri="{BB962C8B-B14F-4D97-AF65-F5344CB8AC3E}">
        <p14:creationId xmlns:p14="http://schemas.microsoft.com/office/powerpoint/2010/main" val="2282029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6E4F8-5B29-8DC6-DD21-7729276044F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356B490-2A5D-B2B1-EACD-41149B170BE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6B5CDCF-0A31-E1B3-E307-57C56031B84F}"/>
              </a:ext>
            </a:extLst>
          </p:cNvPr>
          <p:cNvSpPr>
            <a:spLocks noGrp="1"/>
          </p:cNvSpPr>
          <p:nvPr>
            <p:ph type="body" idx="1"/>
          </p:nvPr>
        </p:nvSpPr>
        <p:spPr/>
        <p:txBody>
          <a:bodyPr/>
          <a:lstStyle/>
          <a:p>
            <a:r>
              <a:rPr lang="fr-FR" b="1" dirty="0"/>
              <a:t>Cas d’usage</a:t>
            </a:r>
          </a:p>
          <a:p>
            <a:r>
              <a:rPr lang="fr-FR" b="1" dirty="0"/>
              <a:t>Réelles</a:t>
            </a:r>
            <a:r>
              <a:rPr lang="fr-FR" dirty="0"/>
              <a:t> : indispensables pour diagnostic médical, décisions critiques, analyses précises.</a:t>
            </a:r>
          </a:p>
          <a:p>
            <a:r>
              <a:rPr lang="fr-FR" b="1" dirty="0"/>
              <a:t>Synthétiques</a:t>
            </a:r>
            <a:r>
              <a:rPr lang="fr-FR" dirty="0"/>
              <a:t> : idéales pour :</a:t>
            </a:r>
          </a:p>
          <a:p>
            <a:pPr lvl="1"/>
            <a:r>
              <a:rPr lang="fr-FR" dirty="0"/>
              <a:t>entraînement de modèles IA,</a:t>
            </a:r>
          </a:p>
          <a:p>
            <a:pPr lvl="1"/>
            <a:r>
              <a:rPr lang="fr-FR" dirty="0"/>
              <a:t>correction de biais et équilibrage de classes,</a:t>
            </a:r>
          </a:p>
          <a:p>
            <a:pPr lvl="1"/>
            <a:r>
              <a:rPr lang="fr-FR" dirty="0"/>
              <a:t>tests en conditions rares (cybersécurité, fraudes).</a:t>
            </a:r>
          </a:p>
          <a:p>
            <a:pPr lvl="1"/>
            <a:endParaRPr lang="fr-FR" dirty="0"/>
          </a:p>
          <a:p>
            <a:pPr lvl="1"/>
            <a:endParaRPr lang="fr-FR" dirty="0"/>
          </a:p>
          <a:p>
            <a:r>
              <a:rPr lang="fr-FR" dirty="0"/>
              <a:t>Les </a:t>
            </a:r>
            <a:r>
              <a:rPr lang="fr-FR" b="1" dirty="0"/>
              <a:t>données réelles</a:t>
            </a:r>
            <a:r>
              <a:rPr lang="fr-FR" dirty="0"/>
              <a:t> apportent </a:t>
            </a:r>
            <a:r>
              <a:rPr lang="fr-FR" b="1" dirty="0"/>
              <a:t>fidélité et exactitude</a:t>
            </a:r>
            <a:r>
              <a:rPr lang="fr-FR" dirty="0"/>
              <a:t>, mais posent des problèmes de confidentialité, coût et disponibilité.</a:t>
            </a:r>
          </a:p>
          <a:p>
            <a:r>
              <a:rPr lang="fr-FR" dirty="0"/>
              <a:t>Les </a:t>
            </a:r>
            <a:r>
              <a:rPr lang="fr-FR" b="1" dirty="0"/>
              <a:t>données synthétiques</a:t>
            </a:r>
            <a:r>
              <a:rPr lang="fr-FR" dirty="0"/>
              <a:t> offrent </a:t>
            </a:r>
            <a:r>
              <a:rPr lang="fr-FR" b="1" dirty="0"/>
              <a:t>flexibilité, sécurité et scalabilité</a:t>
            </a:r>
            <a:r>
              <a:rPr lang="fr-FR" dirty="0"/>
              <a:t>, mais au prix d’une </a:t>
            </a:r>
            <a:r>
              <a:rPr lang="fr-FR" b="1" dirty="0"/>
              <a:t>fidélité parfois imparfaite</a:t>
            </a:r>
            <a:r>
              <a:rPr lang="fr-FR" dirty="0"/>
              <a:t>.</a:t>
            </a:r>
          </a:p>
          <a:p>
            <a:pPr lvl="1"/>
            <a:endParaRPr lang="fr-FR" dirty="0"/>
          </a:p>
        </p:txBody>
      </p:sp>
      <p:sp>
        <p:nvSpPr>
          <p:cNvPr id="4" name="Espace réservé du numéro de diapositive 3">
            <a:extLst>
              <a:ext uri="{FF2B5EF4-FFF2-40B4-BE49-F238E27FC236}">
                <a16:creationId xmlns:a16="http://schemas.microsoft.com/office/drawing/2014/main" id="{2A69822F-4AB0-1BE2-BE2E-B34179AB04C1}"/>
              </a:ext>
            </a:extLst>
          </p:cNvPr>
          <p:cNvSpPr>
            <a:spLocks noGrp="1"/>
          </p:cNvSpPr>
          <p:nvPr>
            <p:ph type="sldNum" sz="quarter" idx="5"/>
          </p:nvPr>
        </p:nvSpPr>
        <p:spPr/>
        <p:txBody>
          <a:bodyPr/>
          <a:lstStyle/>
          <a:p>
            <a:fld id="{B4E0A65F-70CE-4C11-9DB6-CADF0E49A1AB}" type="slidenum">
              <a:rPr lang="fr-FR" smtClean="0"/>
              <a:t>14</a:t>
            </a:fld>
            <a:endParaRPr lang="fr-FR"/>
          </a:p>
        </p:txBody>
      </p:sp>
    </p:spTree>
    <p:extLst>
      <p:ext uri="{BB962C8B-B14F-4D97-AF65-F5344CB8AC3E}">
        <p14:creationId xmlns:p14="http://schemas.microsoft.com/office/powerpoint/2010/main" val="431828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65905-D530-7B06-913F-3A5AA83ED2C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7C1C93A-75A5-5BB5-309E-4CA7E969DF7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F454EB2-2E86-8759-3A15-EA9278F152C6}"/>
              </a:ext>
            </a:extLst>
          </p:cNvPr>
          <p:cNvSpPr>
            <a:spLocks noGrp="1"/>
          </p:cNvSpPr>
          <p:nvPr>
            <p:ph type="body" idx="1"/>
          </p:nvPr>
        </p:nvSpPr>
        <p:spPr/>
        <p:txBody>
          <a:bodyPr/>
          <a:lstStyle/>
          <a:p>
            <a:pPr algn="l"/>
            <a:r>
              <a:rPr lang="fr-FR" sz="1200" b="0" i="0" kern="1200" dirty="0">
                <a:solidFill>
                  <a:schemeClr val="tx1"/>
                </a:solidFill>
                <a:effectLst/>
                <a:latin typeface="+mn-lt"/>
                <a:ea typeface="+mn-ea"/>
                <a:cs typeface="+mn-cs"/>
              </a:rPr>
              <a:t>Les données structurées sont des informations organisées dans un format prédéfini, que l'on trouve généralement dans les bases de données et les feuilles de calcul. </a:t>
            </a:r>
          </a:p>
          <a:p>
            <a:pPr algn="l"/>
            <a:endParaRPr lang="fr-FR" sz="1200" b="0" i="0" kern="1200" dirty="0">
              <a:solidFill>
                <a:schemeClr val="tx1"/>
              </a:solidFill>
              <a:effectLst/>
              <a:latin typeface="+mn-lt"/>
              <a:ea typeface="+mn-ea"/>
              <a:cs typeface="+mn-cs"/>
            </a:endParaRPr>
          </a:p>
          <a:p>
            <a:pPr algn="l"/>
            <a:r>
              <a:rPr lang="fr-FR" sz="1200" b="0" i="0" kern="1200" dirty="0">
                <a:solidFill>
                  <a:schemeClr val="tx1"/>
                </a:solidFill>
                <a:effectLst/>
                <a:latin typeface="+mn-lt"/>
                <a:ea typeface="+mn-ea"/>
                <a:cs typeface="+mn-cs"/>
              </a:rPr>
              <a:t>Les méthodes de génération de données synthétiques structurées font souvent appel à la modélisation statistique, à des systèmes basés sur des règles ou à des techniques d'apprentissage automatique telles que les </a:t>
            </a:r>
            <a:r>
              <a:rPr lang="fr-FR" sz="1200" b="0" i="0" kern="1200" dirty="0" err="1">
                <a:solidFill>
                  <a:schemeClr val="tx1"/>
                </a:solidFill>
                <a:effectLst/>
                <a:latin typeface="+mn-lt"/>
                <a:ea typeface="+mn-ea"/>
                <a:cs typeface="+mn-cs"/>
              </a:rPr>
              <a:t>autoencodeurs</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variationnels</a:t>
            </a:r>
            <a:r>
              <a:rPr lang="fr-FR" sz="1200" b="0" i="0" kern="1200" dirty="0">
                <a:solidFill>
                  <a:schemeClr val="tx1"/>
                </a:solidFill>
                <a:effectLst/>
                <a:latin typeface="+mn-lt"/>
                <a:ea typeface="+mn-ea"/>
                <a:cs typeface="+mn-cs"/>
              </a:rPr>
              <a:t> (VAE) ou les réseaux adversaires génératifs (GAN).</a:t>
            </a:r>
            <a:endParaRPr lang="en-US" dirty="0"/>
          </a:p>
        </p:txBody>
      </p:sp>
      <p:sp>
        <p:nvSpPr>
          <p:cNvPr id="4" name="Espace réservé du numéro de diapositive 3">
            <a:extLst>
              <a:ext uri="{FF2B5EF4-FFF2-40B4-BE49-F238E27FC236}">
                <a16:creationId xmlns:a16="http://schemas.microsoft.com/office/drawing/2014/main" id="{020F5F1C-CC35-5D64-A6EE-BBB8E61C7457}"/>
              </a:ext>
            </a:extLst>
          </p:cNvPr>
          <p:cNvSpPr>
            <a:spLocks noGrp="1"/>
          </p:cNvSpPr>
          <p:nvPr>
            <p:ph type="sldNum" sz="quarter" idx="5"/>
          </p:nvPr>
        </p:nvSpPr>
        <p:spPr/>
        <p:txBody>
          <a:bodyPr/>
          <a:lstStyle/>
          <a:p>
            <a:fld id="{B4E0A65F-70CE-4C11-9DB6-CADF0E49A1AB}" type="slidenum">
              <a:rPr lang="fr-FR" smtClean="0"/>
              <a:t>15</a:t>
            </a:fld>
            <a:endParaRPr lang="fr-FR"/>
          </a:p>
        </p:txBody>
      </p:sp>
    </p:spTree>
    <p:extLst>
      <p:ext uri="{BB962C8B-B14F-4D97-AF65-F5344CB8AC3E}">
        <p14:creationId xmlns:p14="http://schemas.microsoft.com/office/powerpoint/2010/main" val="564251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28EAF-12D5-3C07-9F40-0E9AF1B92CB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8D763C7-763A-9C3B-257D-603EA486D25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845A2A3-C93E-F31B-DFE3-028DA49A8653}"/>
              </a:ext>
            </a:extLst>
          </p:cNvPr>
          <p:cNvSpPr>
            <a:spLocks noGrp="1"/>
          </p:cNvSpPr>
          <p:nvPr>
            <p:ph type="body" idx="1"/>
          </p:nvPr>
        </p:nvSpPr>
        <p:spPr/>
        <p:txBody>
          <a:bodyPr/>
          <a:lstStyle/>
          <a:p>
            <a:pPr algn="l"/>
            <a:r>
              <a:rPr lang="fr-FR" sz="1200" b="0" i="0" kern="1200" dirty="0">
                <a:solidFill>
                  <a:schemeClr val="tx1"/>
                </a:solidFill>
                <a:effectLst/>
                <a:latin typeface="+mn-lt"/>
                <a:ea typeface="+mn-ea"/>
                <a:cs typeface="+mn-cs"/>
              </a:rPr>
              <a:t>Les données non structurées n'ont pas de format prédéfini et sont de plus en plus importantes dans les applications d'app. </a:t>
            </a:r>
          </a:p>
        </p:txBody>
      </p:sp>
      <p:sp>
        <p:nvSpPr>
          <p:cNvPr id="4" name="Espace réservé du numéro de diapositive 3">
            <a:extLst>
              <a:ext uri="{FF2B5EF4-FFF2-40B4-BE49-F238E27FC236}">
                <a16:creationId xmlns:a16="http://schemas.microsoft.com/office/drawing/2014/main" id="{78F190C9-328A-FEB2-CB06-54F4990A096F}"/>
              </a:ext>
            </a:extLst>
          </p:cNvPr>
          <p:cNvSpPr>
            <a:spLocks noGrp="1"/>
          </p:cNvSpPr>
          <p:nvPr>
            <p:ph type="sldNum" sz="quarter" idx="5"/>
          </p:nvPr>
        </p:nvSpPr>
        <p:spPr/>
        <p:txBody>
          <a:bodyPr/>
          <a:lstStyle/>
          <a:p>
            <a:fld id="{B4E0A65F-70CE-4C11-9DB6-CADF0E49A1AB}" type="slidenum">
              <a:rPr lang="fr-FR" smtClean="0"/>
              <a:t>16</a:t>
            </a:fld>
            <a:endParaRPr lang="fr-FR"/>
          </a:p>
        </p:txBody>
      </p:sp>
    </p:spTree>
    <p:extLst>
      <p:ext uri="{BB962C8B-B14F-4D97-AF65-F5344CB8AC3E}">
        <p14:creationId xmlns:p14="http://schemas.microsoft.com/office/powerpoint/2010/main" val="2278036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4A9CB-F47F-97F3-0B67-E43739D4D6A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DFF45AC-0DDD-37E1-BB8F-2AAA2B9BF9C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E3806AD-D0F4-ECFC-BC79-44C145AEAD6F}"/>
              </a:ext>
            </a:extLst>
          </p:cNvPr>
          <p:cNvSpPr>
            <a:spLocks noGrp="1"/>
          </p:cNvSpPr>
          <p:nvPr>
            <p:ph type="body" idx="1"/>
          </p:nvPr>
        </p:nvSpPr>
        <p:spPr/>
        <p:txBody>
          <a:bodyPr/>
          <a:lstStyle/>
          <a:p>
            <a:pPr algn="l"/>
            <a:r>
              <a:rPr lang="fr-FR" sz="1200" b="0" i="0" kern="1200" dirty="0">
                <a:solidFill>
                  <a:schemeClr val="tx1"/>
                </a:solidFill>
                <a:effectLst/>
                <a:latin typeface="+mn-lt"/>
                <a:ea typeface="+mn-ea"/>
                <a:cs typeface="+mn-cs"/>
              </a:rPr>
              <a:t>. Times </a:t>
            </a:r>
            <a:r>
              <a:rPr lang="fr-FR" sz="1200" b="0" i="0" kern="1200" dirty="0" err="1">
                <a:solidFill>
                  <a:schemeClr val="tx1"/>
                </a:solidFill>
                <a:effectLst/>
                <a:latin typeface="+mn-lt"/>
                <a:ea typeface="+mn-ea"/>
                <a:cs typeface="+mn-cs"/>
              </a:rPr>
              <a:t>series</a:t>
            </a:r>
            <a:r>
              <a:rPr lang="fr-FR" sz="1200" b="0" i="0" kern="1200" dirty="0">
                <a:solidFill>
                  <a:schemeClr val="tx1"/>
                </a:solidFill>
                <a:effectLst/>
                <a:latin typeface="+mn-lt"/>
                <a:ea typeface="+mn-ea"/>
                <a:cs typeface="+mn-cs"/>
              </a:rPr>
              <a:t> (Saison, tendance)</a:t>
            </a:r>
          </a:p>
        </p:txBody>
      </p:sp>
      <p:sp>
        <p:nvSpPr>
          <p:cNvPr id="4" name="Espace réservé du numéro de diapositive 3">
            <a:extLst>
              <a:ext uri="{FF2B5EF4-FFF2-40B4-BE49-F238E27FC236}">
                <a16:creationId xmlns:a16="http://schemas.microsoft.com/office/drawing/2014/main" id="{03F99A9D-9A5E-F18B-0DFD-BA5C5D7C0276}"/>
              </a:ext>
            </a:extLst>
          </p:cNvPr>
          <p:cNvSpPr>
            <a:spLocks noGrp="1"/>
          </p:cNvSpPr>
          <p:nvPr>
            <p:ph type="sldNum" sz="quarter" idx="5"/>
          </p:nvPr>
        </p:nvSpPr>
        <p:spPr/>
        <p:txBody>
          <a:bodyPr/>
          <a:lstStyle/>
          <a:p>
            <a:fld id="{B4E0A65F-70CE-4C11-9DB6-CADF0E49A1AB}" type="slidenum">
              <a:rPr lang="fr-FR" smtClean="0"/>
              <a:t>17</a:t>
            </a:fld>
            <a:endParaRPr lang="fr-FR"/>
          </a:p>
        </p:txBody>
      </p:sp>
    </p:spTree>
    <p:extLst>
      <p:ext uri="{BB962C8B-B14F-4D97-AF65-F5344CB8AC3E}">
        <p14:creationId xmlns:p14="http://schemas.microsoft.com/office/powerpoint/2010/main" val="3208547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B4E0A65F-70CE-4C11-9DB6-CADF0E49A1AB}" type="slidenum">
              <a:rPr lang="fr-FR" smtClean="0"/>
              <a:t>18</a:t>
            </a:fld>
            <a:endParaRPr lang="fr-FR"/>
          </a:p>
        </p:txBody>
      </p:sp>
    </p:spTree>
    <p:extLst>
      <p:ext uri="{BB962C8B-B14F-4D97-AF65-F5344CB8AC3E}">
        <p14:creationId xmlns:p14="http://schemas.microsoft.com/office/powerpoint/2010/main" val="419107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D25AD-D5FF-B39D-A1BB-CA7F38FCC85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6281CEF-1499-445F-8366-8CA21064022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4FAE729-5A30-F2E1-ABF3-A243EF066E8E}"/>
              </a:ext>
            </a:extLst>
          </p:cNvPr>
          <p:cNvSpPr>
            <a:spLocks noGrp="1"/>
          </p:cNvSpPr>
          <p:nvPr>
            <p:ph type="body" idx="1"/>
          </p:nvPr>
        </p:nvSpPr>
        <p:spPr/>
        <p:txBody>
          <a:bodyPr/>
          <a:lstStyle/>
          <a:p>
            <a:br>
              <a:rPr lang="fr-FR" dirty="0"/>
            </a:br>
            <a:r>
              <a:rPr lang="fr-FR" b="1" dirty="0"/>
              <a:t>Limites des données réelles</a:t>
            </a:r>
          </a:p>
          <a:p>
            <a:r>
              <a:rPr lang="fr-FR" b="1" dirty="0"/>
              <a:t>Coût élevé</a:t>
            </a:r>
            <a:endParaRPr lang="fr-FR" dirty="0"/>
          </a:p>
          <a:p>
            <a:r>
              <a:rPr lang="fr-FR" dirty="0"/>
              <a:t>Collecte longue et onéreuse (enquêtes, capteurs, systèmes d’information).</a:t>
            </a:r>
          </a:p>
          <a:p>
            <a:r>
              <a:rPr lang="fr-FR" dirty="0"/>
              <a:t>Stockage et gestion nécessitent des infrastructures lourdes.</a:t>
            </a:r>
          </a:p>
          <a:p>
            <a:r>
              <a:rPr lang="fr-FR" dirty="0"/>
              <a:t>Conformité réglementaire (RGPD, audits, certifications) = coûts additionnels.</a:t>
            </a:r>
          </a:p>
          <a:p>
            <a:r>
              <a:rPr lang="fr-FR" b="1" dirty="0"/>
              <a:t>Confidentialité et contraintes légales</a:t>
            </a:r>
            <a:endParaRPr lang="fr-FR" dirty="0"/>
          </a:p>
          <a:p>
            <a:r>
              <a:rPr lang="fr-FR" dirty="0"/>
              <a:t>Risques de fuite ou de vol de données sensibles (santé, finance, identité).</a:t>
            </a:r>
          </a:p>
          <a:p>
            <a:r>
              <a:rPr lang="fr-FR" dirty="0"/>
              <a:t>Risque de réidentification même après anonymisation.</a:t>
            </a:r>
          </a:p>
          <a:p>
            <a:r>
              <a:rPr lang="fr-FR" dirty="0"/>
              <a:t>Partage de données limité par des cadres juridiques stricts (RGPD, AI </a:t>
            </a:r>
            <a:r>
              <a:rPr lang="fr-FR" dirty="0" err="1"/>
              <a:t>Act</a:t>
            </a:r>
            <a:r>
              <a:rPr lang="fr-FR" dirty="0"/>
              <a:t>, sectoriels).</a:t>
            </a:r>
          </a:p>
          <a:p>
            <a:r>
              <a:rPr lang="fr-FR" b="1" dirty="0"/>
              <a:t>Biais et représentativité</a:t>
            </a:r>
            <a:endParaRPr lang="fr-FR" dirty="0"/>
          </a:p>
          <a:p>
            <a:r>
              <a:rPr lang="fr-FR" dirty="0"/>
              <a:t>Données souvent </a:t>
            </a:r>
            <a:r>
              <a:rPr lang="fr-FR" b="1" dirty="0"/>
              <a:t>incomplètes, déséquilibrées ou biaisées</a:t>
            </a:r>
            <a:r>
              <a:rPr lang="fr-FR" dirty="0"/>
              <a:t> (ex. sous-représentation de certaines populations).</a:t>
            </a:r>
          </a:p>
          <a:p>
            <a:r>
              <a:rPr lang="fr-FR" dirty="0"/>
              <a:t>Risque d’amplification des discriminations dans les modèles IA.</a:t>
            </a:r>
          </a:p>
          <a:p>
            <a:r>
              <a:rPr lang="fr-FR" dirty="0"/>
              <a:t>Dépendance à la qualité de la collecte (erreurs humaines, capteurs défaillants, etc.).</a:t>
            </a:r>
          </a:p>
          <a:p>
            <a:pPr algn="l"/>
            <a:endParaRPr lang="en-US" dirty="0"/>
          </a:p>
        </p:txBody>
      </p:sp>
      <p:sp>
        <p:nvSpPr>
          <p:cNvPr id="4" name="Espace réservé du numéro de diapositive 3">
            <a:extLst>
              <a:ext uri="{FF2B5EF4-FFF2-40B4-BE49-F238E27FC236}">
                <a16:creationId xmlns:a16="http://schemas.microsoft.com/office/drawing/2014/main" id="{965F023E-E3A6-3571-A48C-21CAA8FCBE30}"/>
              </a:ext>
            </a:extLst>
          </p:cNvPr>
          <p:cNvSpPr>
            <a:spLocks noGrp="1"/>
          </p:cNvSpPr>
          <p:nvPr>
            <p:ph type="sldNum" sz="quarter" idx="5"/>
          </p:nvPr>
        </p:nvSpPr>
        <p:spPr/>
        <p:txBody>
          <a:bodyPr/>
          <a:lstStyle/>
          <a:p>
            <a:fld id="{B4E0A65F-70CE-4C11-9DB6-CADF0E49A1AB}" type="slidenum">
              <a:rPr lang="fr-FR" smtClean="0"/>
              <a:t>19</a:t>
            </a:fld>
            <a:endParaRPr lang="fr-FR"/>
          </a:p>
        </p:txBody>
      </p:sp>
    </p:spTree>
    <p:extLst>
      <p:ext uri="{BB962C8B-B14F-4D97-AF65-F5344CB8AC3E}">
        <p14:creationId xmlns:p14="http://schemas.microsoft.com/office/powerpoint/2010/main" val="156392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DC950-53F4-E93A-159B-17776856884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3750B7E-6616-B692-8EA5-8DA2B726FB7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E90F451-1A0E-3FDE-A9AE-F1426D2CDC80}"/>
              </a:ext>
            </a:extLst>
          </p:cNvPr>
          <p:cNvSpPr>
            <a:spLocks noGrp="1"/>
          </p:cNvSpPr>
          <p:nvPr>
            <p:ph type="body" idx="1"/>
          </p:nvPr>
        </p:nvSpPr>
        <p:spPr/>
        <p:txBody>
          <a:bodyPr/>
          <a:lstStyle/>
          <a:p>
            <a:r>
              <a:rPr lang="fr-FR" b="1" dirty="0"/>
              <a:t>Avantages des données synthétiques</a:t>
            </a:r>
          </a:p>
          <a:p>
            <a:r>
              <a:rPr lang="fr-FR" b="1" dirty="0"/>
              <a:t>Réduction des coûts</a:t>
            </a:r>
            <a:r>
              <a:rPr lang="fr-FR" dirty="0"/>
              <a:t> : génération plus rapide et moins chère que la collecte de données réelles.</a:t>
            </a:r>
          </a:p>
          <a:p>
            <a:r>
              <a:rPr lang="fr-FR" b="1" dirty="0"/>
              <a:t>Confidentialité garantie</a:t>
            </a:r>
            <a:r>
              <a:rPr lang="fr-FR" dirty="0"/>
              <a:t> : les données étant fictives, aucun risque direct de fuite d’informations personnelles.</a:t>
            </a:r>
          </a:p>
          <a:p>
            <a:r>
              <a:rPr lang="fr-FR" b="1" dirty="0"/>
              <a:t>Disponibilité illimitée</a:t>
            </a:r>
            <a:r>
              <a:rPr lang="fr-FR" dirty="0"/>
              <a:t> : on peut produire autant de données que nécessaire, adaptées à différents cas d’usage.</a:t>
            </a:r>
          </a:p>
          <a:p>
            <a:r>
              <a:rPr lang="fr-FR" b="1" dirty="0"/>
              <a:t>Flexibilité</a:t>
            </a:r>
            <a:r>
              <a:rPr lang="fr-FR" dirty="0"/>
              <a:t> : possibilité de créer des scénarios rares ou inexistants dans la réalité (tests extrêmes).</a:t>
            </a:r>
          </a:p>
          <a:p>
            <a:r>
              <a:rPr lang="fr-FR" b="1" dirty="0"/>
              <a:t>Réduction des biais</a:t>
            </a:r>
            <a:r>
              <a:rPr lang="fr-FR" dirty="0"/>
              <a:t> : équilibrage possible des classes minoritaires dans un </a:t>
            </a:r>
            <a:r>
              <a:rPr lang="fr-FR" dirty="0" err="1"/>
              <a:t>dataset</a:t>
            </a:r>
            <a:r>
              <a:rPr lang="fr-FR" dirty="0"/>
              <a:t>.</a:t>
            </a:r>
          </a:p>
          <a:p>
            <a:pPr algn="l"/>
            <a:endParaRPr lang="en-US" dirty="0"/>
          </a:p>
        </p:txBody>
      </p:sp>
      <p:sp>
        <p:nvSpPr>
          <p:cNvPr id="4" name="Espace réservé du numéro de diapositive 3">
            <a:extLst>
              <a:ext uri="{FF2B5EF4-FFF2-40B4-BE49-F238E27FC236}">
                <a16:creationId xmlns:a16="http://schemas.microsoft.com/office/drawing/2014/main" id="{56B273BD-95E9-ECE1-67EE-AD46A9E86D51}"/>
              </a:ext>
            </a:extLst>
          </p:cNvPr>
          <p:cNvSpPr>
            <a:spLocks noGrp="1"/>
          </p:cNvSpPr>
          <p:nvPr>
            <p:ph type="sldNum" sz="quarter" idx="5"/>
          </p:nvPr>
        </p:nvSpPr>
        <p:spPr/>
        <p:txBody>
          <a:bodyPr/>
          <a:lstStyle/>
          <a:p>
            <a:fld id="{B4E0A65F-70CE-4C11-9DB6-CADF0E49A1AB}" type="slidenum">
              <a:rPr lang="fr-FR" smtClean="0"/>
              <a:t>20</a:t>
            </a:fld>
            <a:endParaRPr lang="fr-FR"/>
          </a:p>
        </p:txBody>
      </p:sp>
    </p:spTree>
    <p:extLst>
      <p:ext uri="{BB962C8B-B14F-4D97-AF65-F5344CB8AC3E}">
        <p14:creationId xmlns:p14="http://schemas.microsoft.com/office/powerpoint/2010/main" val="654479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AD7EC-9EDA-1177-C6D9-B9F1CBD1452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D4CB2ED-1BC1-4175-D210-E492E55BF42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F5163BF-6961-90E0-59B2-FB72C61800A9}"/>
              </a:ext>
            </a:extLst>
          </p:cNvPr>
          <p:cNvSpPr>
            <a:spLocks noGrp="1"/>
          </p:cNvSpPr>
          <p:nvPr>
            <p:ph type="body" idx="1"/>
          </p:nvPr>
        </p:nvSpPr>
        <p:spPr/>
        <p:txBody>
          <a:bodyPr/>
          <a:lstStyle/>
          <a:p>
            <a:r>
              <a:rPr lang="fr-FR" b="1" dirty="0"/>
              <a:t>Usages en IA et ML</a:t>
            </a:r>
          </a:p>
          <a:p>
            <a:r>
              <a:rPr lang="fr-FR" b="1" dirty="0"/>
              <a:t>Entraînement de modèles</a:t>
            </a:r>
            <a:r>
              <a:rPr lang="fr-FR" dirty="0"/>
              <a:t> : création de </a:t>
            </a:r>
            <a:r>
              <a:rPr lang="fr-FR" dirty="0" err="1"/>
              <a:t>datasets</a:t>
            </a:r>
            <a:r>
              <a:rPr lang="fr-FR" dirty="0"/>
              <a:t> plus riches et équilibrés pour améliorer la robustesse des modèles.</a:t>
            </a:r>
          </a:p>
          <a:p>
            <a:r>
              <a:rPr lang="fr-FR" b="1" dirty="0"/>
              <a:t>Validation et test</a:t>
            </a:r>
            <a:r>
              <a:rPr lang="fr-FR" dirty="0"/>
              <a:t> : fournir des jeux de données de test représentatifs sans compromettre la confidentialité.</a:t>
            </a:r>
          </a:p>
          <a:p>
            <a:r>
              <a:rPr lang="fr-FR" b="1" dirty="0"/>
              <a:t>Simulation</a:t>
            </a:r>
            <a:r>
              <a:rPr lang="fr-FR" dirty="0"/>
              <a:t> : tester des algorithmes sur des situations rares ou extrêmes qui n’apparaissent pas dans les données réelles.</a:t>
            </a:r>
          </a:p>
          <a:p>
            <a:r>
              <a:rPr lang="fr-FR" b="1" dirty="0"/>
              <a:t>Renforcement de la représentativité</a:t>
            </a:r>
            <a:r>
              <a:rPr lang="fr-FR" dirty="0"/>
              <a:t> : suréchantillonnage synthétique pour éviter la sous-représentation de certaines catégories.</a:t>
            </a:r>
          </a:p>
          <a:p>
            <a:r>
              <a:rPr lang="fr-FR" b="1" dirty="0"/>
              <a:t>Innovation rapide</a:t>
            </a:r>
            <a:r>
              <a:rPr lang="fr-FR" dirty="0"/>
              <a:t> : prototypage et Proof of Concept (POC) avant de passer à des données réelles.</a:t>
            </a:r>
          </a:p>
          <a:p>
            <a:pPr algn="l"/>
            <a:br>
              <a:rPr lang="fr-FR" dirty="0"/>
            </a:br>
            <a:endParaRPr lang="en-US" dirty="0"/>
          </a:p>
        </p:txBody>
      </p:sp>
      <p:sp>
        <p:nvSpPr>
          <p:cNvPr id="4" name="Espace réservé du numéro de diapositive 3">
            <a:extLst>
              <a:ext uri="{FF2B5EF4-FFF2-40B4-BE49-F238E27FC236}">
                <a16:creationId xmlns:a16="http://schemas.microsoft.com/office/drawing/2014/main" id="{CFB5574B-C605-1D14-A113-ADAD0EFB3387}"/>
              </a:ext>
            </a:extLst>
          </p:cNvPr>
          <p:cNvSpPr>
            <a:spLocks noGrp="1"/>
          </p:cNvSpPr>
          <p:nvPr>
            <p:ph type="sldNum" sz="quarter" idx="5"/>
          </p:nvPr>
        </p:nvSpPr>
        <p:spPr/>
        <p:txBody>
          <a:bodyPr/>
          <a:lstStyle/>
          <a:p>
            <a:fld id="{B4E0A65F-70CE-4C11-9DB6-CADF0E49A1AB}" type="slidenum">
              <a:rPr lang="fr-FR" smtClean="0"/>
              <a:t>21</a:t>
            </a:fld>
            <a:endParaRPr lang="fr-FR"/>
          </a:p>
        </p:txBody>
      </p:sp>
    </p:spTree>
    <p:extLst>
      <p:ext uri="{BB962C8B-B14F-4D97-AF65-F5344CB8AC3E}">
        <p14:creationId xmlns:p14="http://schemas.microsoft.com/office/powerpoint/2010/main" val="3760138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9C8D5-68E7-27FC-694A-623EAED364E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2CBF176-D3D8-FC45-4461-DC85EE40B86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CEDA00C-B806-20B8-75D4-D18C06461AF8}"/>
              </a:ext>
            </a:extLst>
          </p:cNvPr>
          <p:cNvSpPr>
            <a:spLocks noGrp="1"/>
          </p:cNvSpPr>
          <p:nvPr>
            <p:ph type="body" idx="1"/>
          </p:nvPr>
        </p:nvSpPr>
        <p:spPr/>
        <p:txBody>
          <a:bodyPr/>
          <a:lstStyle/>
          <a:p>
            <a:br>
              <a:rPr lang="fr-FR" dirty="0"/>
            </a:br>
            <a:r>
              <a:rPr lang="fr-FR" b="1" dirty="0"/>
              <a:t>Conformité réglementaire</a:t>
            </a:r>
          </a:p>
          <a:p>
            <a:r>
              <a:rPr lang="fr-FR" b="1" dirty="0"/>
              <a:t>RGPD / AI </a:t>
            </a:r>
            <a:r>
              <a:rPr lang="fr-FR" b="1" dirty="0" err="1"/>
              <a:t>Act</a:t>
            </a:r>
            <a:r>
              <a:rPr lang="fr-FR" dirty="0"/>
              <a:t> : les données synthétiques, n’étant pas directement personnelles, échappent en grande partie aux contraintes du RGPD.</a:t>
            </a:r>
          </a:p>
          <a:p>
            <a:r>
              <a:rPr lang="fr-FR" b="1" dirty="0"/>
              <a:t>Protection des données sensibles</a:t>
            </a:r>
            <a:r>
              <a:rPr lang="fr-FR" dirty="0"/>
              <a:t> : possibilité de travailler sur des données médicales, financières ou RH tout en préservant la vie privée.</a:t>
            </a:r>
          </a:p>
          <a:p>
            <a:r>
              <a:rPr lang="fr-FR" b="1" dirty="0"/>
              <a:t>Gouvernance des données</a:t>
            </a:r>
            <a:r>
              <a:rPr lang="fr-FR" dirty="0"/>
              <a:t> : valorisation d’actifs immatériels tout en respectant la conformité légale.</a:t>
            </a:r>
          </a:p>
          <a:p>
            <a:r>
              <a:rPr lang="fr-FR" b="1" dirty="0"/>
              <a:t>Marché émergent</a:t>
            </a:r>
            <a:r>
              <a:rPr lang="fr-FR" dirty="0"/>
              <a:t> : monétisation possible des jeux de données synthétiques auprès de tiers, car les contraintes légales sont beaucoup plus faibles que pour les données réelles.</a:t>
            </a:r>
          </a:p>
          <a:p>
            <a:pPr algn="l"/>
            <a:endParaRPr lang="en-US" dirty="0"/>
          </a:p>
        </p:txBody>
      </p:sp>
      <p:sp>
        <p:nvSpPr>
          <p:cNvPr id="4" name="Espace réservé du numéro de diapositive 3">
            <a:extLst>
              <a:ext uri="{FF2B5EF4-FFF2-40B4-BE49-F238E27FC236}">
                <a16:creationId xmlns:a16="http://schemas.microsoft.com/office/drawing/2014/main" id="{3131DCA6-FAE6-BB5F-F31F-E1B6027B5F8D}"/>
              </a:ext>
            </a:extLst>
          </p:cNvPr>
          <p:cNvSpPr>
            <a:spLocks noGrp="1"/>
          </p:cNvSpPr>
          <p:nvPr>
            <p:ph type="sldNum" sz="quarter" idx="5"/>
          </p:nvPr>
        </p:nvSpPr>
        <p:spPr/>
        <p:txBody>
          <a:bodyPr/>
          <a:lstStyle/>
          <a:p>
            <a:fld id="{B4E0A65F-70CE-4C11-9DB6-CADF0E49A1AB}" type="slidenum">
              <a:rPr lang="fr-FR" smtClean="0"/>
              <a:t>22</a:t>
            </a:fld>
            <a:endParaRPr lang="fr-FR"/>
          </a:p>
        </p:txBody>
      </p:sp>
    </p:spTree>
    <p:extLst>
      <p:ext uri="{BB962C8B-B14F-4D97-AF65-F5344CB8AC3E}">
        <p14:creationId xmlns:p14="http://schemas.microsoft.com/office/powerpoint/2010/main" val="3677790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B4E0A65F-70CE-4C11-9DB6-CADF0E49A1AB}" type="slidenum">
              <a:rPr lang="fr-FR" smtClean="0"/>
              <a:t>3</a:t>
            </a:fld>
            <a:endParaRPr lang="fr-FR"/>
          </a:p>
        </p:txBody>
      </p:sp>
    </p:spTree>
    <p:extLst>
      <p:ext uri="{BB962C8B-B14F-4D97-AF65-F5344CB8AC3E}">
        <p14:creationId xmlns:p14="http://schemas.microsoft.com/office/powerpoint/2010/main" val="2371876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3B5D3-6825-29F8-BA13-7E153E6C4E8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466037A-91D1-001C-3F00-70734960C47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45A68E4-759E-71D2-B878-A9499E9C9390}"/>
              </a:ext>
            </a:extLst>
          </p:cNvPr>
          <p:cNvSpPr>
            <a:spLocks noGrp="1"/>
          </p:cNvSpPr>
          <p:nvPr>
            <p:ph type="body" idx="1"/>
          </p:nvPr>
        </p:nvSpPr>
        <p:spPr/>
        <p:txBody>
          <a:bodyPr/>
          <a:lstStyle/>
          <a:p>
            <a:pPr algn="l"/>
            <a:br>
              <a:rPr lang="fr-FR" dirty="0"/>
            </a:br>
            <a:endParaRPr lang="en-US" dirty="0"/>
          </a:p>
        </p:txBody>
      </p:sp>
      <p:sp>
        <p:nvSpPr>
          <p:cNvPr id="4" name="Espace réservé du numéro de diapositive 3">
            <a:extLst>
              <a:ext uri="{FF2B5EF4-FFF2-40B4-BE49-F238E27FC236}">
                <a16:creationId xmlns:a16="http://schemas.microsoft.com/office/drawing/2014/main" id="{8CD22D0D-28CE-7775-782C-D12AC85C2AA7}"/>
              </a:ext>
            </a:extLst>
          </p:cNvPr>
          <p:cNvSpPr>
            <a:spLocks noGrp="1"/>
          </p:cNvSpPr>
          <p:nvPr>
            <p:ph type="sldNum" sz="quarter" idx="5"/>
          </p:nvPr>
        </p:nvSpPr>
        <p:spPr/>
        <p:txBody>
          <a:bodyPr/>
          <a:lstStyle/>
          <a:p>
            <a:fld id="{B4E0A65F-70CE-4C11-9DB6-CADF0E49A1AB}" type="slidenum">
              <a:rPr lang="fr-FR" smtClean="0"/>
              <a:t>23</a:t>
            </a:fld>
            <a:endParaRPr lang="fr-FR"/>
          </a:p>
        </p:txBody>
      </p:sp>
    </p:spTree>
    <p:extLst>
      <p:ext uri="{BB962C8B-B14F-4D97-AF65-F5344CB8AC3E}">
        <p14:creationId xmlns:p14="http://schemas.microsoft.com/office/powerpoint/2010/main" val="2523470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00028-426B-B8B4-927A-6D116C27234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E9E7778-9509-0E25-8E96-E4941596F67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C35072B-CDEB-A2BA-E5D3-E7DB80AA1789}"/>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5412D29B-58FF-3FCE-DEC2-3F876AF4CFF4}"/>
              </a:ext>
            </a:extLst>
          </p:cNvPr>
          <p:cNvSpPr>
            <a:spLocks noGrp="1"/>
          </p:cNvSpPr>
          <p:nvPr>
            <p:ph type="sldNum" sz="quarter" idx="5"/>
          </p:nvPr>
        </p:nvSpPr>
        <p:spPr/>
        <p:txBody>
          <a:bodyPr/>
          <a:lstStyle/>
          <a:p>
            <a:fld id="{B4E0A65F-70CE-4C11-9DB6-CADF0E49A1AB}" type="slidenum">
              <a:rPr lang="fr-FR" smtClean="0"/>
              <a:t>25</a:t>
            </a:fld>
            <a:endParaRPr lang="fr-FR"/>
          </a:p>
        </p:txBody>
      </p:sp>
    </p:spTree>
    <p:extLst>
      <p:ext uri="{BB962C8B-B14F-4D97-AF65-F5344CB8AC3E}">
        <p14:creationId xmlns:p14="http://schemas.microsoft.com/office/powerpoint/2010/main" val="2956953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317EE-CA90-A0FB-65EE-CE99754F105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2F50C8E-4597-2B5F-66F1-0EF942CBACB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5B45B95-70C6-6372-7D56-32623E482581}"/>
              </a:ext>
            </a:extLst>
          </p:cNvPr>
          <p:cNvSpPr>
            <a:spLocks noGrp="1"/>
          </p:cNvSpPr>
          <p:nvPr>
            <p:ph type="body" idx="1"/>
          </p:nvPr>
        </p:nvSpPr>
        <p:spPr/>
        <p:txBody>
          <a:bodyPr/>
          <a:lstStyle/>
          <a:p>
            <a:r>
              <a:rPr lang="fr-FR" sz="1200" b="1" i="0" kern="1200" dirty="0">
                <a:solidFill>
                  <a:schemeClr val="tx1"/>
                </a:solidFill>
                <a:effectLst/>
                <a:latin typeface="+mn-lt"/>
                <a:ea typeface="+mn-ea"/>
                <a:cs typeface="+mn-cs"/>
              </a:rPr>
              <a:t>1000 Simulations</a:t>
            </a:r>
          </a:p>
          <a:p>
            <a:r>
              <a:rPr lang="fr-FR" sz="1200" b="0" i="0" kern="1200" dirty="0">
                <a:solidFill>
                  <a:schemeClr val="tx1"/>
                </a:solidFill>
                <a:effectLst/>
                <a:latin typeface="+mn-lt"/>
                <a:ea typeface="+mn-ea"/>
                <a:cs typeface="+mn-cs"/>
              </a:rPr>
              <a:t>Vous pouvez utiliser différentes méthodes pour réaliser 1000 simulations. </a:t>
            </a:r>
          </a:p>
          <a:p>
            <a:r>
              <a:rPr lang="fr-FR" sz="1200" b="0" i="0" kern="1200" dirty="0">
                <a:solidFill>
                  <a:schemeClr val="tx1"/>
                </a:solidFill>
                <a:effectLst/>
                <a:latin typeface="+mn-lt"/>
                <a:ea typeface="+mn-ea"/>
                <a:cs typeface="+mn-cs"/>
              </a:rPr>
              <a:t>Vous pouvez copier et coller 1000 fois la formule sur différentes cellules des étapes précédentes.</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Par exemple, la distance entre votre domicile et votre bureau est fixe. Cependant, une simulation probabiliste peut prédire différents temps de trajet en tenant compte de facteurs tels que les embouteillages, le mauvais temps et les pannes de véhicules.  </a:t>
            </a:r>
          </a:p>
          <a:p>
            <a:pPr algn="l"/>
            <a:endParaRPr lang="en-US" dirty="0"/>
          </a:p>
        </p:txBody>
      </p:sp>
      <p:sp>
        <p:nvSpPr>
          <p:cNvPr id="4" name="Espace réservé du numéro de diapositive 3">
            <a:extLst>
              <a:ext uri="{FF2B5EF4-FFF2-40B4-BE49-F238E27FC236}">
                <a16:creationId xmlns:a16="http://schemas.microsoft.com/office/drawing/2014/main" id="{502BA1AD-6BA1-5A77-A7E8-1B8AF30CCE76}"/>
              </a:ext>
            </a:extLst>
          </p:cNvPr>
          <p:cNvSpPr>
            <a:spLocks noGrp="1"/>
          </p:cNvSpPr>
          <p:nvPr>
            <p:ph type="sldNum" sz="quarter" idx="5"/>
          </p:nvPr>
        </p:nvSpPr>
        <p:spPr/>
        <p:txBody>
          <a:bodyPr/>
          <a:lstStyle/>
          <a:p>
            <a:fld id="{B4E0A65F-70CE-4C11-9DB6-CADF0E49A1AB}" type="slidenum">
              <a:rPr lang="fr-FR" smtClean="0"/>
              <a:t>26</a:t>
            </a:fld>
            <a:endParaRPr lang="fr-FR"/>
          </a:p>
        </p:txBody>
      </p:sp>
    </p:spTree>
    <p:extLst>
      <p:ext uri="{BB962C8B-B14F-4D97-AF65-F5344CB8AC3E}">
        <p14:creationId xmlns:p14="http://schemas.microsoft.com/office/powerpoint/2010/main" val="3590813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4C6C4-56E1-F200-E00E-F9E0D23EA12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D1D8265-4293-2F27-741B-48FDD5627F5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EB864D6-4B85-3480-D2FA-A7122454B7F4}"/>
              </a:ext>
            </a:extLst>
          </p:cNvPr>
          <p:cNvSpPr>
            <a:spLocks noGrp="1"/>
          </p:cNvSpPr>
          <p:nvPr>
            <p:ph type="body" idx="1"/>
          </p:nvPr>
        </p:nvSpPr>
        <p:spPr/>
        <p:txBody>
          <a:bodyPr/>
          <a:lstStyle/>
          <a:p>
            <a:r>
              <a:rPr lang="fr-FR" sz="1200" b="1" i="0" kern="1200" dirty="0">
                <a:solidFill>
                  <a:schemeClr val="tx1"/>
                </a:solidFill>
                <a:effectLst/>
                <a:latin typeface="+mn-lt"/>
                <a:ea typeface="+mn-ea"/>
                <a:cs typeface="+mn-cs"/>
              </a:rPr>
              <a:t>Techniques de data </a:t>
            </a:r>
            <a:r>
              <a:rPr lang="fr-FR" sz="1200" b="1" i="0" kern="1200" dirty="0" err="1">
                <a:solidFill>
                  <a:schemeClr val="tx1"/>
                </a:solidFill>
                <a:effectLst/>
                <a:latin typeface="+mn-lt"/>
                <a:ea typeface="+mn-ea"/>
                <a:cs typeface="+mn-cs"/>
              </a:rPr>
              <a:t>masking</a:t>
            </a:r>
            <a:endParaRPr lang="fr-FR" sz="1200" b="1"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Diverses techniques de masquage des données permettent de masquer les informations sensibles tout en préservant leur utilité opérationnelle.</a:t>
            </a:r>
          </a:p>
          <a:p>
            <a:r>
              <a:rPr lang="fr-FR" sz="1200" b="0" i="0" kern="1200" dirty="0">
                <a:solidFill>
                  <a:schemeClr val="tx1"/>
                </a:solidFill>
                <a:effectLst/>
                <a:latin typeface="+mn-lt"/>
                <a:ea typeface="+mn-ea"/>
                <a:cs typeface="+mn-cs"/>
              </a:rPr>
              <a:t>Chaque technique offre des cas d’utilisation et des avantages spécifiques.</a:t>
            </a:r>
          </a:p>
          <a:p>
            <a:r>
              <a:rPr lang="fr-FR" sz="1200" b="1" i="0" kern="1200" dirty="0">
                <a:solidFill>
                  <a:schemeClr val="tx1"/>
                </a:solidFill>
                <a:effectLst/>
                <a:latin typeface="+mn-lt"/>
                <a:ea typeface="+mn-ea"/>
                <a:cs typeface="+mn-cs"/>
              </a:rPr>
              <a:t>Substitution</a:t>
            </a:r>
            <a:r>
              <a:rPr lang="fr-FR" sz="1200" b="0" i="0" kern="1200" dirty="0">
                <a:solidFill>
                  <a:schemeClr val="tx1"/>
                </a:solidFill>
                <a:effectLst/>
                <a:latin typeface="+mn-lt"/>
                <a:ea typeface="+mn-ea"/>
                <a:cs typeface="+mn-cs"/>
              </a:rPr>
              <a:t> : Cette technique consiste à remplacer les données sensibles par des données réalistes mais non reconnaissables. Par exemple, les noms des clients peuvent être remplacés par des noms fictifs provenant d’une liste prédéfinie.</a:t>
            </a:r>
          </a:p>
          <a:p>
            <a:r>
              <a:rPr lang="fr-FR" sz="1200" b="1" i="0" kern="1200" dirty="0">
                <a:solidFill>
                  <a:schemeClr val="tx1"/>
                </a:solidFill>
                <a:effectLst/>
                <a:latin typeface="+mn-lt"/>
                <a:ea typeface="+mn-ea"/>
                <a:cs typeface="+mn-cs"/>
              </a:rPr>
              <a:t>Mélange</a:t>
            </a:r>
            <a:r>
              <a:rPr lang="fr-FR" sz="1200" b="0" i="0" kern="1200" dirty="0">
                <a:solidFill>
                  <a:schemeClr val="tx1"/>
                </a:solidFill>
                <a:effectLst/>
                <a:latin typeface="+mn-lt"/>
                <a:ea typeface="+mn-ea"/>
                <a:cs typeface="+mn-cs"/>
              </a:rPr>
              <a:t> : Les valeurs des données sont réarrangées de manière aléatoire dans une colonne. Cette technique conserve les valeurs des informations mais modifie leur position, masquant ainsi les données d’origine.</a:t>
            </a:r>
          </a:p>
          <a:p>
            <a:r>
              <a:rPr lang="fr-FR" sz="1200" b="1" i="0" kern="1200" dirty="0">
                <a:solidFill>
                  <a:schemeClr val="tx1"/>
                </a:solidFill>
                <a:effectLst/>
                <a:latin typeface="+mn-lt"/>
                <a:ea typeface="+mn-ea"/>
                <a:cs typeface="+mn-cs"/>
              </a:rPr>
              <a:t>Variance de nombres et de dates</a:t>
            </a:r>
            <a:r>
              <a:rPr lang="fr-FR" sz="1200" b="0" i="0" kern="1200" dirty="0">
                <a:solidFill>
                  <a:schemeClr val="tx1"/>
                </a:solidFill>
                <a:effectLst/>
                <a:latin typeface="+mn-lt"/>
                <a:ea typeface="+mn-ea"/>
                <a:cs typeface="+mn-cs"/>
              </a:rPr>
              <a:t> : Cette technique consiste à ajouter ou à soustraire une variance aléatoire à des valeurs numériques ou à des dates. Par exemple, chaque chiffre d’un numéro de sécurité sociale peut être décalé d’un nombre aléatoire dans une fourchette donnée.</a:t>
            </a:r>
          </a:p>
          <a:p>
            <a:r>
              <a:rPr lang="fr-FR" sz="1200" b="1" i="0" kern="1200" dirty="0">
                <a:solidFill>
                  <a:schemeClr val="tx1"/>
                </a:solidFill>
                <a:effectLst/>
                <a:latin typeface="+mn-lt"/>
                <a:ea typeface="+mn-ea"/>
                <a:cs typeface="+mn-cs"/>
              </a:rPr>
              <a:t>Chiffrement</a:t>
            </a:r>
            <a:r>
              <a:rPr lang="fr-FR" sz="1200" b="0" i="0" kern="1200" dirty="0">
                <a:solidFill>
                  <a:schemeClr val="tx1"/>
                </a:solidFill>
                <a:effectLst/>
                <a:latin typeface="+mn-lt"/>
                <a:ea typeface="+mn-ea"/>
                <a:cs typeface="+mn-cs"/>
              </a:rPr>
              <a:t> : Cette technique courante de cybersécurité transforme les données sensibles en un format illisible à l’aide d’algorithmes cryptographiques. Ce n’est qu’avec la bonne clé de décryptage que les utilisateurs autorisés peuvent rétablir la forme authentique des données.</a:t>
            </a:r>
          </a:p>
          <a:p>
            <a:r>
              <a:rPr lang="fr-FR" sz="1200" b="1" i="0" kern="1200" dirty="0">
                <a:solidFill>
                  <a:schemeClr val="tx1"/>
                </a:solidFill>
                <a:effectLst/>
                <a:latin typeface="+mn-lt"/>
                <a:ea typeface="+mn-ea"/>
                <a:cs typeface="+mn-cs"/>
              </a:rPr>
              <a:t>Masquage</a:t>
            </a:r>
            <a:r>
              <a:rPr lang="fr-FR" sz="1200" b="0" i="0" kern="1200" dirty="0">
                <a:solidFill>
                  <a:schemeClr val="tx1"/>
                </a:solidFill>
                <a:effectLst/>
                <a:latin typeface="+mn-lt"/>
                <a:ea typeface="+mn-ea"/>
                <a:cs typeface="+mn-cs"/>
              </a:rPr>
              <a:t> : Le masquage consiste à cacher les données sensibles à l’aide d’un caractère constant, tel qu’un astérisque ou une série de croix. Par exemple, un numéro de carte de crédit peut être masqué sous la forme « *** **** **** 1234 ».</a:t>
            </a:r>
          </a:p>
          <a:p>
            <a:r>
              <a:rPr lang="fr-FR" sz="1200" b="1" i="0" kern="1200" dirty="0">
                <a:solidFill>
                  <a:schemeClr val="tx1"/>
                </a:solidFill>
                <a:effectLst/>
                <a:latin typeface="+mn-lt"/>
                <a:ea typeface="+mn-ea"/>
                <a:cs typeface="+mn-cs"/>
              </a:rPr>
              <a:t>Annulation</a:t>
            </a:r>
            <a:r>
              <a:rPr lang="fr-FR" sz="1200" b="0" i="0" kern="1200" dirty="0">
                <a:solidFill>
                  <a:schemeClr val="tx1"/>
                </a:solidFill>
                <a:effectLst/>
                <a:latin typeface="+mn-lt"/>
                <a:ea typeface="+mn-ea"/>
                <a:cs typeface="+mn-cs"/>
              </a:rPr>
              <a:t> : L’annulation remplace les données par des valeurs nulles. Cette technique, bien que simple, garantit qu’aucune information sensible n’est exposée. Cependant, elle n’est pas toujours pratique dans les scénarios où la présence de données est nécessaire à des fins opérationnelles.</a:t>
            </a:r>
          </a:p>
          <a:p>
            <a:r>
              <a:rPr lang="fr-FR" sz="1200" b="1" i="0" kern="1200" dirty="0">
                <a:solidFill>
                  <a:schemeClr val="tx1"/>
                </a:solidFill>
                <a:effectLst/>
                <a:latin typeface="+mn-lt"/>
                <a:ea typeface="+mn-ea"/>
                <a:cs typeface="+mn-cs"/>
              </a:rPr>
              <a:t>Rédaction</a:t>
            </a:r>
            <a:r>
              <a:rPr lang="fr-FR" sz="1200" b="0" i="0" kern="1200" dirty="0">
                <a:solidFill>
                  <a:schemeClr val="tx1"/>
                </a:solidFill>
                <a:effectLst/>
                <a:latin typeface="+mn-lt"/>
                <a:ea typeface="+mn-ea"/>
                <a:cs typeface="+mn-cs"/>
              </a:rPr>
              <a:t> : Cette technique consiste à supprimer entièrement les données sensibles ou à les remplacer par un substitut. Par exemple, une adresse email peut être expurgée en « user@domain.com ».</a:t>
            </a:r>
          </a:p>
          <a:p>
            <a:r>
              <a:rPr lang="fr-FR" sz="1200" b="1" i="0" kern="1200" dirty="0">
                <a:solidFill>
                  <a:schemeClr val="tx1"/>
                </a:solidFill>
                <a:effectLst/>
                <a:latin typeface="+mn-lt"/>
                <a:ea typeface="+mn-ea"/>
                <a:cs typeface="+mn-cs"/>
              </a:rPr>
              <a:t>Tokenisation</a:t>
            </a:r>
            <a:r>
              <a:rPr lang="fr-FR" sz="1200" b="0" i="0" kern="1200" dirty="0">
                <a:solidFill>
                  <a:schemeClr val="tx1"/>
                </a:solidFill>
                <a:effectLst/>
                <a:latin typeface="+mn-lt"/>
                <a:ea typeface="+mn-ea"/>
                <a:cs typeface="+mn-cs"/>
              </a:rPr>
              <a:t> : Les données peuvent être remplacées par des jetons uniques sans valeur exploitable. Les données originales sont stockées en toute sécurité dans un endroit séparé et les jetons sont utilisés à leur place.</a:t>
            </a:r>
          </a:p>
          <a:p>
            <a:r>
              <a:rPr lang="fr-FR" sz="1200" b="1" i="0" kern="1200" dirty="0">
                <a:solidFill>
                  <a:schemeClr val="tx1"/>
                </a:solidFill>
                <a:effectLst/>
                <a:latin typeface="+mn-lt"/>
                <a:ea typeface="+mn-ea"/>
                <a:cs typeface="+mn-cs"/>
              </a:rPr>
              <a:t>Brouillage</a:t>
            </a:r>
            <a:r>
              <a:rPr lang="fr-FR" sz="1200" b="0" i="0" kern="1200" dirty="0">
                <a:solidFill>
                  <a:schemeClr val="tx1"/>
                </a:solidFill>
                <a:effectLst/>
                <a:latin typeface="+mn-lt"/>
                <a:ea typeface="+mn-ea"/>
                <a:cs typeface="+mn-cs"/>
              </a:rPr>
              <a:t> : Cette méthode de masquage des données ajoute un niveau contrôlé d’inexactitude aux informations sensibles, les rendant moins précises mais toujours utiles. Par exemple, une date de naissance exacte peut être brouillée pour n’indiquer que l’année, ce qui contribue à protéger la vie privée tout en conservant l’utilité des données.</a:t>
            </a:r>
          </a:p>
          <a:p>
            <a:r>
              <a:rPr lang="fr-FR" sz="1200" b="1" i="0" kern="1200" dirty="0" err="1">
                <a:solidFill>
                  <a:schemeClr val="tx1"/>
                </a:solidFill>
                <a:effectLst/>
                <a:latin typeface="+mn-lt"/>
                <a:ea typeface="+mn-ea"/>
                <a:cs typeface="+mn-cs"/>
              </a:rPr>
              <a:t>Pseudonymisation</a:t>
            </a:r>
            <a:r>
              <a:rPr lang="fr-FR" sz="1200" b="0" i="0" kern="1200" dirty="0">
                <a:solidFill>
                  <a:schemeClr val="tx1"/>
                </a:solidFill>
                <a:effectLst/>
                <a:latin typeface="+mn-lt"/>
                <a:ea typeface="+mn-ea"/>
                <a:cs typeface="+mn-cs"/>
              </a:rPr>
              <a:t> : Les informations identifiables sont remplacées par des pseudonymes ou des noms d’emprunt. Les données </a:t>
            </a:r>
            <a:r>
              <a:rPr lang="fr-FR" sz="1200" b="0" i="0" kern="1200" dirty="0" err="1">
                <a:solidFill>
                  <a:schemeClr val="tx1"/>
                </a:solidFill>
                <a:effectLst/>
                <a:latin typeface="+mn-lt"/>
                <a:ea typeface="+mn-ea"/>
                <a:cs typeface="+mn-cs"/>
              </a:rPr>
              <a:t>pseudonymisées</a:t>
            </a:r>
            <a:r>
              <a:rPr lang="fr-FR" sz="1200" b="0" i="0" kern="1200" dirty="0">
                <a:solidFill>
                  <a:schemeClr val="tx1"/>
                </a:solidFill>
                <a:effectLst/>
                <a:latin typeface="+mn-lt"/>
                <a:ea typeface="+mn-ea"/>
                <a:cs typeface="+mn-cs"/>
              </a:rPr>
              <a:t> peuvent être réidentifiées si nécessaire, en utilisant des informations supplémentaires stockées séparément.</a:t>
            </a:r>
          </a:p>
          <a:p>
            <a:pPr algn="l"/>
            <a:endParaRPr lang="en-US" dirty="0"/>
          </a:p>
        </p:txBody>
      </p:sp>
      <p:sp>
        <p:nvSpPr>
          <p:cNvPr id="4" name="Espace réservé du numéro de diapositive 3">
            <a:extLst>
              <a:ext uri="{FF2B5EF4-FFF2-40B4-BE49-F238E27FC236}">
                <a16:creationId xmlns:a16="http://schemas.microsoft.com/office/drawing/2014/main" id="{DBAF459D-1DCE-1349-CA6E-20548D3769C7}"/>
              </a:ext>
            </a:extLst>
          </p:cNvPr>
          <p:cNvSpPr>
            <a:spLocks noGrp="1"/>
          </p:cNvSpPr>
          <p:nvPr>
            <p:ph type="sldNum" sz="quarter" idx="5"/>
          </p:nvPr>
        </p:nvSpPr>
        <p:spPr/>
        <p:txBody>
          <a:bodyPr/>
          <a:lstStyle/>
          <a:p>
            <a:fld id="{B4E0A65F-70CE-4C11-9DB6-CADF0E49A1AB}" type="slidenum">
              <a:rPr lang="fr-FR" smtClean="0"/>
              <a:t>27</a:t>
            </a:fld>
            <a:endParaRPr lang="fr-FR"/>
          </a:p>
        </p:txBody>
      </p:sp>
    </p:spTree>
    <p:extLst>
      <p:ext uri="{BB962C8B-B14F-4D97-AF65-F5344CB8AC3E}">
        <p14:creationId xmlns:p14="http://schemas.microsoft.com/office/powerpoint/2010/main" val="2301503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E46C7-7B32-65A7-4A10-92A8FE10064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41267FB-AF9D-BB68-E78F-0C0CFAD6911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8730FD9-FE61-1699-4E62-34094BE54F81}"/>
              </a:ext>
            </a:extLst>
          </p:cNvPr>
          <p:cNvSpPr>
            <a:spLocks noGrp="1"/>
          </p:cNvSpPr>
          <p:nvPr>
            <p:ph type="body" idx="1"/>
          </p:nvPr>
        </p:nvSpPr>
        <p:spPr/>
        <p:txBody>
          <a:bodyPr/>
          <a:lstStyle/>
          <a:p>
            <a:pPr algn="l"/>
            <a:r>
              <a:rPr lang="fr-FR" sz="1200" b="0" i="0" kern="1200" dirty="0">
                <a:solidFill>
                  <a:schemeClr val="tx1"/>
                </a:solidFill>
                <a:effectLst/>
                <a:latin typeface="+mn-lt"/>
                <a:ea typeface="+mn-ea"/>
                <a:cs typeface="+mn-cs"/>
              </a:rPr>
              <a:t>Les </a:t>
            </a:r>
            <a:r>
              <a:rPr lang="fr-FR" sz="1200" b="0" i="0" kern="1200" dirty="0" err="1">
                <a:solidFill>
                  <a:schemeClr val="tx1"/>
                </a:solidFill>
                <a:effectLst/>
                <a:latin typeface="+mn-lt"/>
                <a:ea typeface="+mn-ea"/>
                <a:cs typeface="+mn-cs"/>
              </a:rPr>
              <a:t>Generative</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Adversarial</a:t>
            </a:r>
            <a:r>
              <a:rPr lang="fr-FR" sz="1200" b="0" i="0" kern="1200" dirty="0">
                <a:solidFill>
                  <a:schemeClr val="tx1"/>
                </a:solidFill>
                <a:effectLst/>
                <a:latin typeface="+mn-lt"/>
                <a:ea typeface="+mn-ea"/>
                <a:cs typeface="+mn-cs"/>
              </a:rPr>
              <a:t> Networks ont d’abord été utilisés exclusivement comme modèle pour </a:t>
            </a:r>
            <a:r>
              <a:rPr lang="fr-FR" sz="1200" b="0" i="0" u="sng" kern="1200" dirty="0">
                <a:solidFill>
                  <a:schemeClr val="tx1"/>
                </a:solidFill>
                <a:effectLst/>
                <a:latin typeface="+mn-lt"/>
                <a:ea typeface="+mn-ea"/>
                <a:cs typeface="+mn-cs"/>
                <a:hlinkClick r:id="rId3"/>
              </a:rPr>
              <a:t>l’apprentissage non supervisé</a:t>
            </a:r>
            <a:r>
              <a:rPr lang="fr-FR" sz="1200" b="0" i="0" kern="1200" dirty="0">
                <a:solidFill>
                  <a:schemeClr val="tx1"/>
                </a:solidFill>
                <a:effectLst/>
                <a:latin typeface="+mn-lt"/>
                <a:ea typeface="+mn-ea"/>
                <a:cs typeface="+mn-cs"/>
              </a:rPr>
              <a:t> mais depuis, ils ont également fait leurs preuves pour </a:t>
            </a:r>
            <a:r>
              <a:rPr lang="fr-FR" sz="1200" b="0" i="0" u="sng" kern="1200" dirty="0">
                <a:solidFill>
                  <a:schemeClr val="tx1"/>
                </a:solidFill>
                <a:effectLst/>
                <a:latin typeface="+mn-lt"/>
                <a:ea typeface="+mn-ea"/>
                <a:cs typeface="+mn-cs"/>
                <a:hlinkClick r:id="rId4"/>
              </a:rPr>
              <a:t>l’apprentissage semi-supervisé</a:t>
            </a:r>
            <a:r>
              <a:rPr lang="fr-FR" sz="1200" b="0" i="0" kern="1200" dirty="0">
                <a:solidFill>
                  <a:schemeClr val="tx1"/>
                </a:solidFill>
                <a:effectLst/>
                <a:latin typeface="+mn-lt"/>
                <a:ea typeface="+mn-ea"/>
                <a:cs typeface="+mn-cs"/>
              </a:rPr>
              <a:t>, </a:t>
            </a:r>
            <a:r>
              <a:rPr lang="fr-FR" sz="1200" b="0" i="0" u="sng" kern="1200" dirty="0">
                <a:solidFill>
                  <a:schemeClr val="tx1"/>
                </a:solidFill>
                <a:effectLst/>
                <a:latin typeface="+mn-lt"/>
                <a:ea typeface="+mn-ea"/>
                <a:cs typeface="+mn-cs"/>
                <a:hlinkClick r:id="rId5"/>
              </a:rPr>
              <a:t>l’apprentissage supervisé</a:t>
            </a:r>
            <a:r>
              <a:rPr lang="fr-FR" sz="1200" b="0" i="0" kern="1200" dirty="0">
                <a:solidFill>
                  <a:schemeClr val="tx1"/>
                </a:solidFill>
                <a:effectLst/>
                <a:latin typeface="+mn-lt"/>
                <a:ea typeface="+mn-ea"/>
                <a:cs typeface="+mn-cs"/>
              </a:rPr>
              <a:t> et </a:t>
            </a:r>
            <a:r>
              <a:rPr lang="fr-FR" sz="1200" b="0" i="0" u="sng" kern="1200" dirty="0">
                <a:solidFill>
                  <a:schemeClr val="tx1"/>
                </a:solidFill>
                <a:effectLst/>
                <a:latin typeface="+mn-lt"/>
                <a:ea typeface="+mn-ea"/>
                <a:cs typeface="+mn-cs"/>
                <a:hlinkClick r:id="rId6"/>
              </a:rPr>
              <a:t>l’apprentissage par renforcement</a:t>
            </a:r>
            <a:r>
              <a:rPr lang="fr-FR" sz="1200" b="0" i="0" kern="1200" dirty="0">
                <a:solidFill>
                  <a:schemeClr val="tx1"/>
                </a:solidFill>
                <a:effectLst/>
                <a:latin typeface="+mn-lt"/>
                <a:ea typeface="+mn-ea"/>
                <a:cs typeface="+mn-cs"/>
              </a:rPr>
              <a:t>.</a:t>
            </a:r>
            <a:endParaRPr lang="en-US" dirty="0"/>
          </a:p>
        </p:txBody>
      </p:sp>
      <p:sp>
        <p:nvSpPr>
          <p:cNvPr id="4" name="Espace réservé du numéro de diapositive 3">
            <a:extLst>
              <a:ext uri="{FF2B5EF4-FFF2-40B4-BE49-F238E27FC236}">
                <a16:creationId xmlns:a16="http://schemas.microsoft.com/office/drawing/2014/main" id="{10097E6B-A7F8-37A0-13CE-7E9BF8E54FF8}"/>
              </a:ext>
            </a:extLst>
          </p:cNvPr>
          <p:cNvSpPr>
            <a:spLocks noGrp="1"/>
          </p:cNvSpPr>
          <p:nvPr>
            <p:ph type="sldNum" sz="quarter" idx="5"/>
          </p:nvPr>
        </p:nvSpPr>
        <p:spPr/>
        <p:txBody>
          <a:bodyPr/>
          <a:lstStyle/>
          <a:p>
            <a:fld id="{B4E0A65F-70CE-4C11-9DB6-CADF0E49A1AB}" type="slidenum">
              <a:rPr lang="fr-FR" smtClean="0"/>
              <a:t>28</a:t>
            </a:fld>
            <a:endParaRPr lang="fr-FR"/>
          </a:p>
        </p:txBody>
      </p:sp>
    </p:spTree>
    <p:extLst>
      <p:ext uri="{BB962C8B-B14F-4D97-AF65-F5344CB8AC3E}">
        <p14:creationId xmlns:p14="http://schemas.microsoft.com/office/powerpoint/2010/main" val="2766934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5233F-B6B0-4247-B405-BFFEB7C9AED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2FC10FE-3966-2411-1D2A-D9376D6628C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BCBA613-A4A3-0FE8-84AC-A93086E36CB6}"/>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BFC96CB2-C1DD-6A98-1ED9-0C62267FCDAA}"/>
              </a:ext>
            </a:extLst>
          </p:cNvPr>
          <p:cNvSpPr>
            <a:spLocks noGrp="1"/>
          </p:cNvSpPr>
          <p:nvPr>
            <p:ph type="sldNum" sz="quarter" idx="5"/>
          </p:nvPr>
        </p:nvSpPr>
        <p:spPr/>
        <p:txBody>
          <a:bodyPr/>
          <a:lstStyle/>
          <a:p>
            <a:fld id="{B4E0A65F-70CE-4C11-9DB6-CADF0E49A1AB}" type="slidenum">
              <a:rPr lang="fr-FR" smtClean="0"/>
              <a:t>29</a:t>
            </a:fld>
            <a:endParaRPr lang="fr-FR"/>
          </a:p>
        </p:txBody>
      </p:sp>
    </p:spTree>
    <p:extLst>
      <p:ext uri="{BB962C8B-B14F-4D97-AF65-F5344CB8AC3E}">
        <p14:creationId xmlns:p14="http://schemas.microsoft.com/office/powerpoint/2010/main" val="2166329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51CA0-D9A2-BEDA-34E9-57957028E3C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389ED40-02A0-582B-65B8-8E3FFCB9107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B237EE2-ABFE-2508-4FD2-39E67CD8AF06}"/>
              </a:ext>
            </a:extLst>
          </p:cNvPr>
          <p:cNvSpPr>
            <a:spLocks noGrp="1"/>
          </p:cNvSpPr>
          <p:nvPr>
            <p:ph type="body" idx="1"/>
          </p:nvPr>
        </p:nvSpPr>
        <p:spPr/>
        <p:txBody>
          <a:bodyPr/>
          <a:lstStyle/>
          <a:p>
            <a:pPr algn="l"/>
            <a:r>
              <a:rPr lang="fr-FR" dirty="0"/>
              <a:t>Conception graphique</a:t>
            </a:r>
          </a:p>
          <a:p>
            <a:pPr algn="l"/>
            <a:r>
              <a:rPr lang="fr-FR" dirty="0"/>
              <a:t>Film et animation</a:t>
            </a:r>
          </a:p>
          <a:p>
            <a:pPr algn="l"/>
            <a:r>
              <a:rPr lang="fr-FR" dirty="0"/>
              <a:t>Musique sonore</a:t>
            </a:r>
            <a:endParaRPr lang="en-US" dirty="0"/>
          </a:p>
        </p:txBody>
      </p:sp>
      <p:sp>
        <p:nvSpPr>
          <p:cNvPr id="4" name="Espace réservé du numéro de diapositive 3">
            <a:extLst>
              <a:ext uri="{FF2B5EF4-FFF2-40B4-BE49-F238E27FC236}">
                <a16:creationId xmlns:a16="http://schemas.microsoft.com/office/drawing/2014/main" id="{94592043-D081-55A2-15B9-E13F58434762}"/>
              </a:ext>
            </a:extLst>
          </p:cNvPr>
          <p:cNvSpPr>
            <a:spLocks noGrp="1"/>
          </p:cNvSpPr>
          <p:nvPr>
            <p:ph type="sldNum" sz="quarter" idx="5"/>
          </p:nvPr>
        </p:nvSpPr>
        <p:spPr/>
        <p:txBody>
          <a:bodyPr/>
          <a:lstStyle/>
          <a:p>
            <a:fld id="{B4E0A65F-70CE-4C11-9DB6-CADF0E49A1AB}" type="slidenum">
              <a:rPr lang="fr-FR" smtClean="0"/>
              <a:t>30</a:t>
            </a:fld>
            <a:endParaRPr lang="fr-FR"/>
          </a:p>
        </p:txBody>
      </p:sp>
    </p:spTree>
    <p:extLst>
      <p:ext uri="{BB962C8B-B14F-4D97-AF65-F5344CB8AC3E}">
        <p14:creationId xmlns:p14="http://schemas.microsoft.com/office/powerpoint/2010/main" val="4137918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8E5EE-ABB3-DD75-F49F-1644196007E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B0D39AD-0990-7E02-6672-A149453B314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BC1A0CA-52C2-5FD2-C1AA-FB631A80FEC8}"/>
              </a:ext>
            </a:extLst>
          </p:cNvPr>
          <p:cNvSpPr>
            <a:spLocks noGrp="1"/>
          </p:cNvSpPr>
          <p:nvPr>
            <p:ph type="body" idx="1"/>
          </p:nvPr>
        </p:nvSpPr>
        <p:spPr/>
        <p:txBody>
          <a:bodyPr/>
          <a:lstStyle/>
          <a:p>
            <a:r>
              <a:rPr lang="fr-FR" dirty="0"/>
              <a:t>Combinaison de méthodes (ex. GAN + simulation statistique).</a:t>
            </a:r>
          </a:p>
          <a:p>
            <a:r>
              <a:rPr lang="fr-FR" dirty="0"/>
              <a:t>Objectif : profiter des avantages de chaque technique.</a:t>
            </a:r>
          </a:p>
          <a:p>
            <a:r>
              <a:rPr lang="fr-FR" dirty="0"/>
              <a:t>Utilisées pour améliorer robustesse et diversité.</a:t>
            </a:r>
          </a:p>
          <a:p>
            <a:pPr algn="l"/>
            <a:endParaRPr lang="en-US" dirty="0"/>
          </a:p>
          <a:p>
            <a:pPr algn="l"/>
            <a:r>
              <a:rPr lang="en-US" dirty="0"/>
              <a:t>La Recherche </a:t>
            </a:r>
            <a:r>
              <a:rPr lang="en-US" dirty="0" err="1"/>
              <a:t>effectue</a:t>
            </a:r>
            <a:r>
              <a:rPr lang="en-US" dirty="0"/>
              <a:t> des </a:t>
            </a:r>
            <a:r>
              <a:rPr lang="en-US" dirty="0" err="1"/>
              <a:t>combinaisons</a:t>
            </a:r>
            <a:r>
              <a:rPr lang="en-US" dirty="0"/>
              <a:t> </a:t>
            </a:r>
          </a:p>
        </p:txBody>
      </p:sp>
      <p:sp>
        <p:nvSpPr>
          <p:cNvPr id="4" name="Espace réservé du numéro de diapositive 3">
            <a:extLst>
              <a:ext uri="{FF2B5EF4-FFF2-40B4-BE49-F238E27FC236}">
                <a16:creationId xmlns:a16="http://schemas.microsoft.com/office/drawing/2014/main" id="{8D92521B-134D-5613-AB34-4863301BA416}"/>
              </a:ext>
            </a:extLst>
          </p:cNvPr>
          <p:cNvSpPr>
            <a:spLocks noGrp="1"/>
          </p:cNvSpPr>
          <p:nvPr>
            <p:ph type="sldNum" sz="quarter" idx="5"/>
          </p:nvPr>
        </p:nvSpPr>
        <p:spPr/>
        <p:txBody>
          <a:bodyPr/>
          <a:lstStyle/>
          <a:p>
            <a:fld id="{B4E0A65F-70CE-4C11-9DB6-CADF0E49A1AB}" type="slidenum">
              <a:rPr lang="fr-FR" smtClean="0"/>
              <a:t>31</a:t>
            </a:fld>
            <a:endParaRPr lang="fr-FR"/>
          </a:p>
        </p:txBody>
      </p:sp>
    </p:spTree>
    <p:extLst>
      <p:ext uri="{BB962C8B-B14F-4D97-AF65-F5344CB8AC3E}">
        <p14:creationId xmlns:p14="http://schemas.microsoft.com/office/powerpoint/2010/main" val="40479907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057DD-4599-8757-8AF7-1BE566DE10A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D49103A-0A13-0B56-F4A1-0B47DAB657B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57DE20C-DEA4-3BED-FE75-28CCB74A9E73}"/>
              </a:ext>
            </a:extLst>
          </p:cNvPr>
          <p:cNvSpPr>
            <a:spLocks noGrp="1"/>
          </p:cNvSpPr>
          <p:nvPr>
            <p:ph type="body" idx="1"/>
          </p:nvPr>
        </p:nvSpPr>
        <p:spPr/>
        <p:txBody>
          <a:bodyPr/>
          <a:lstStyle/>
          <a:p>
            <a:r>
              <a:rPr lang="fr-FR" dirty="0"/>
              <a:t>-Risque de données synthétiques trop proches ou trop éloignées des données réelles.</a:t>
            </a:r>
          </a:p>
          <a:p>
            <a:r>
              <a:rPr lang="fr-FR" dirty="0"/>
              <a:t>-Importance de garantir diversité, représentativité et absence de biais.</a:t>
            </a:r>
          </a:p>
          <a:p>
            <a:r>
              <a:rPr lang="fr-FR" dirty="0"/>
              <a:t>- Validation essentielle avant usage industriel.</a:t>
            </a:r>
          </a:p>
          <a:p>
            <a:pPr algn="l"/>
            <a:endParaRPr lang="en-US" dirty="0"/>
          </a:p>
        </p:txBody>
      </p:sp>
      <p:sp>
        <p:nvSpPr>
          <p:cNvPr id="4" name="Espace réservé du numéro de diapositive 3">
            <a:extLst>
              <a:ext uri="{FF2B5EF4-FFF2-40B4-BE49-F238E27FC236}">
                <a16:creationId xmlns:a16="http://schemas.microsoft.com/office/drawing/2014/main" id="{ED2D33F8-231E-F1BF-52F8-1B1094DDA02F}"/>
              </a:ext>
            </a:extLst>
          </p:cNvPr>
          <p:cNvSpPr>
            <a:spLocks noGrp="1"/>
          </p:cNvSpPr>
          <p:nvPr>
            <p:ph type="sldNum" sz="quarter" idx="5"/>
          </p:nvPr>
        </p:nvSpPr>
        <p:spPr/>
        <p:txBody>
          <a:bodyPr/>
          <a:lstStyle/>
          <a:p>
            <a:fld id="{B4E0A65F-70CE-4C11-9DB6-CADF0E49A1AB}" type="slidenum">
              <a:rPr lang="fr-FR" smtClean="0"/>
              <a:t>32</a:t>
            </a:fld>
            <a:endParaRPr lang="fr-FR"/>
          </a:p>
        </p:txBody>
      </p:sp>
    </p:spTree>
    <p:extLst>
      <p:ext uri="{BB962C8B-B14F-4D97-AF65-F5344CB8AC3E}">
        <p14:creationId xmlns:p14="http://schemas.microsoft.com/office/powerpoint/2010/main" val="14679304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92398-3B3B-9766-DA04-0E892520829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64E0193-3255-AAC3-2C9F-7D10CAE0854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857758C-8153-55DB-A5B4-C60B68BF8A50}"/>
              </a:ext>
            </a:extLst>
          </p:cNvPr>
          <p:cNvSpPr>
            <a:spLocks noGrp="1"/>
          </p:cNvSpPr>
          <p:nvPr>
            <p:ph type="body" idx="1"/>
          </p:nvPr>
        </p:nvSpPr>
        <p:spPr/>
        <p:txBody>
          <a:bodyPr/>
          <a:lstStyle/>
          <a:p>
            <a:pPr algn="l"/>
            <a:r>
              <a:rPr lang="fr-FR" sz="1200" b="0" i="0" kern="1200" dirty="0">
                <a:solidFill>
                  <a:schemeClr val="tx1"/>
                </a:solidFill>
                <a:effectLst/>
                <a:latin typeface="+mn-lt"/>
                <a:ea typeface="+mn-ea"/>
                <a:cs typeface="+mn-cs"/>
              </a:rPr>
              <a:t>En théorie des probabilités et en théorie de l'information, la divergence de </a:t>
            </a:r>
            <a:r>
              <a:rPr lang="fr-FR" sz="1200" b="0" i="0" kern="1200" dirty="0" err="1">
                <a:solidFill>
                  <a:schemeClr val="tx1"/>
                </a:solidFill>
                <a:effectLst/>
                <a:latin typeface="+mn-lt"/>
                <a:ea typeface="+mn-ea"/>
                <a:cs typeface="+mn-cs"/>
              </a:rPr>
              <a:t>Kullback-Leibler</a:t>
            </a:r>
            <a:r>
              <a:rPr lang="fr-FR" sz="1200" b="0" i="0" kern="1200" dirty="0">
                <a:solidFill>
                  <a:schemeClr val="tx1"/>
                </a:solidFill>
                <a:effectLst/>
                <a:latin typeface="+mn-lt"/>
                <a:ea typeface="+mn-ea"/>
                <a:cs typeface="+mn-cs"/>
              </a:rPr>
              <a:t> </a:t>
            </a:r>
          </a:p>
          <a:p>
            <a:pPr algn="l"/>
            <a:r>
              <a:rPr lang="fr-FR" sz="1200" b="0" i="0" kern="1200" dirty="0">
                <a:solidFill>
                  <a:schemeClr val="tx1"/>
                </a:solidFill>
                <a:effectLst/>
                <a:latin typeface="+mn-lt"/>
                <a:ea typeface="+mn-ea"/>
                <a:cs typeface="+mn-cs"/>
              </a:rPr>
              <a:t>(ou divergence K-L ou encore entropie relative) est une mesure de dissimilarité entre deux distributions de probabilités. </a:t>
            </a:r>
          </a:p>
          <a:p>
            <a:pPr algn="l"/>
            <a:r>
              <a:rPr lang="fr-FR" sz="1200" b="0" i="0" kern="1200" dirty="0">
                <a:solidFill>
                  <a:schemeClr val="tx1"/>
                </a:solidFill>
                <a:effectLst/>
                <a:latin typeface="+mn-lt"/>
                <a:ea typeface="+mn-ea"/>
                <a:cs typeface="+mn-cs"/>
              </a:rPr>
              <a:t>Elle doit son nom à Solomon </a:t>
            </a:r>
            <a:r>
              <a:rPr lang="fr-FR" sz="1200" b="0" i="0" kern="1200" dirty="0" err="1">
                <a:solidFill>
                  <a:schemeClr val="tx1"/>
                </a:solidFill>
                <a:effectLst/>
                <a:latin typeface="+mn-lt"/>
                <a:ea typeface="+mn-ea"/>
                <a:cs typeface="+mn-cs"/>
              </a:rPr>
              <a:t>Kullback</a:t>
            </a:r>
            <a:r>
              <a:rPr lang="fr-FR" sz="1200" b="0" i="0" kern="1200" dirty="0">
                <a:solidFill>
                  <a:schemeClr val="tx1"/>
                </a:solidFill>
                <a:effectLst/>
                <a:latin typeface="+mn-lt"/>
                <a:ea typeface="+mn-ea"/>
                <a:cs typeface="+mn-cs"/>
              </a:rPr>
              <a:t> et Richard </a:t>
            </a:r>
            <a:r>
              <a:rPr lang="fr-FR" sz="1200" b="0" i="0" kern="1200" dirty="0" err="1">
                <a:solidFill>
                  <a:schemeClr val="tx1"/>
                </a:solidFill>
                <a:effectLst/>
                <a:latin typeface="+mn-lt"/>
                <a:ea typeface="+mn-ea"/>
                <a:cs typeface="+mn-cs"/>
              </a:rPr>
              <a:t>Leibler</a:t>
            </a:r>
            <a:r>
              <a:rPr lang="fr-FR" sz="1200" b="0" i="0" kern="1200" dirty="0">
                <a:solidFill>
                  <a:schemeClr val="tx1"/>
                </a:solidFill>
                <a:effectLst/>
                <a:latin typeface="+mn-lt"/>
                <a:ea typeface="+mn-ea"/>
                <a:cs typeface="+mn-cs"/>
              </a:rPr>
              <a:t>, deux cryptanalystes américains.</a:t>
            </a:r>
          </a:p>
          <a:p>
            <a:pPr algn="l"/>
            <a:endParaRPr lang="fr-FR" sz="1200" b="0" i="0" kern="1200" dirty="0">
              <a:solidFill>
                <a:schemeClr val="tx1"/>
              </a:solidFill>
              <a:effectLst/>
              <a:latin typeface="+mn-lt"/>
              <a:ea typeface="+mn-ea"/>
              <a:cs typeface="+mn-cs"/>
            </a:endParaRPr>
          </a:p>
          <a:p>
            <a:pPr algn="l"/>
            <a:r>
              <a:rPr lang="fr-FR" sz="1200" b="0" i="0" kern="1200" dirty="0">
                <a:solidFill>
                  <a:schemeClr val="tx1"/>
                </a:solidFill>
                <a:effectLst/>
                <a:latin typeface="+mn-lt"/>
                <a:ea typeface="+mn-ea"/>
                <a:cs typeface="+mn-cs"/>
              </a:rPr>
              <a:t>En mathématiques et plus particulièrement en théorie des probabilités et en statistique, la distance de </a:t>
            </a:r>
            <a:r>
              <a:rPr lang="fr-FR" sz="1200" b="0" i="0" kern="1200" dirty="0" err="1">
                <a:solidFill>
                  <a:schemeClr val="tx1"/>
                </a:solidFill>
                <a:effectLst/>
                <a:latin typeface="+mn-lt"/>
                <a:ea typeface="+mn-ea"/>
                <a:cs typeface="+mn-cs"/>
              </a:rPr>
              <a:t>Wasserstein</a:t>
            </a:r>
            <a:endParaRPr lang="fr-FR" sz="1200" b="0" i="0" kern="1200" dirty="0">
              <a:solidFill>
                <a:schemeClr val="tx1"/>
              </a:solidFill>
              <a:effectLst/>
              <a:latin typeface="+mn-lt"/>
              <a:ea typeface="+mn-ea"/>
              <a:cs typeface="+mn-cs"/>
            </a:endParaRPr>
          </a:p>
          <a:p>
            <a:pPr algn="l"/>
            <a:r>
              <a:rPr lang="fr-FR" sz="1200" b="0" i="0" kern="1200" dirty="0">
                <a:solidFill>
                  <a:schemeClr val="tx1"/>
                </a:solidFill>
                <a:effectLst/>
                <a:latin typeface="+mn-lt"/>
                <a:ea typeface="+mn-ea"/>
                <a:cs typeface="+mn-cs"/>
              </a:rPr>
              <a:t> (ou distance de Kantorovitch, ou distance de Kantorovitch – Rubinstein) est une distance définie entre des mesures de probabilité sur un espace polonais.</a:t>
            </a:r>
            <a:endParaRPr lang="en-US" dirty="0"/>
          </a:p>
        </p:txBody>
      </p:sp>
      <p:sp>
        <p:nvSpPr>
          <p:cNvPr id="4" name="Espace réservé du numéro de diapositive 3">
            <a:extLst>
              <a:ext uri="{FF2B5EF4-FFF2-40B4-BE49-F238E27FC236}">
                <a16:creationId xmlns:a16="http://schemas.microsoft.com/office/drawing/2014/main" id="{4003C40B-7C78-F18D-F947-70444032489D}"/>
              </a:ext>
            </a:extLst>
          </p:cNvPr>
          <p:cNvSpPr>
            <a:spLocks noGrp="1"/>
          </p:cNvSpPr>
          <p:nvPr>
            <p:ph type="sldNum" sz="quarter" idx="5"/>
          </p:nvPr>
        </p:nvSpPr>
        <p:spPr/>
        <p:txBody>
          <a:bodyPr/>
          <a:lstStyle/>
          <a:p>
            <a:fld id="{B4E0A65F-70CE-4C11-9DB6-CADF0E49A1AB}" type="slidenum">
              <a:rPr lang="fr-FR" smtClean="0"/>
              <a:t>33</a:t>
            </a:fld>
            <a:endParaRPr lang="fr-FR"/>
          </a:p>
        </p:txBody>
      </p:sp>
    </p:spTree>
    <p:extLst>
      <p:ext uri="{BB962C8B-B14F-4D97-AF65-F5344CB8AC3E}">
        <p14:creationId xmlns:p14="http://schemas.microsoft.com/office/powerpoint/2010/main" val="2295759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L’éloge de ces données de synthèse prisées par tous types d’organismes pour le faible coût nécessaire à leur génération, est souvent fait en raison du faible risque pour la vie privée des personnes qui y serait lié. </a:t>
            </a:r>
            <a:endParaRPr lang="en-US" dirty="0"/>
          </a:p>
          <a:p>
            <a:pPr algn="l"/>
            <a:endParaRPr lang="en-US" dirty="0"/>
          </a:p>
        </p:txBody>
      </p:sp>
      <p:sp>
        <p:nvSpPr>
          <p:cNvPr id="4" name="Espace réservé du numéro de diapositive 3"/>
          <p:cNvSpPr>
            <a:spLocks noGrp="1"/>
          </p:cNvSpPr>
          <p:nvPr>
            <p:ph type="sldNum" sz="quarter" idx="5"/>
          </p:nvPr>
        </p:nvSpPr>
        <p:spPr/>
        <p:txBody>
          <a:bodyPr/>
          <a:lstStyle/>
          <a:p>
            <a:fld id="{B4E0A65F-70CE-4C11-9DB6-CADF0E49A1AB}" type="slidenum">
              <a:rPr lang="fr-FR" smtClean="0"/>
              <a:t>6</a:t>
            </a:fld>
            <a:endParaRPr lang="fr-FR"/>
          </a:p>
        </p:txBody>
      </p:sp>
    </p:spTree>
    <p:extLst>
      <p:ext uri="{BB962C8B-B14F-4D97-AF65-F5344CB8AC3E}">
        <p14:creationId xmlns:p14="http://schemas.microsoft.com/office/powerpoint/2010/main" val="42472264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C4C44-9E19-691A-B35D-0A5C528044E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8B14374-2F6C-4C8C-8BC6-E02902326A8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487EC1C-BC1A-045C-C004-0718A1719959}"/>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A3EDCF3D-D261-07F4-9F05-F26FF46483D4}"/>
              </a:ext>
            </a:extLst>
          </p:cNvPr>
          <p:cNvSpPr>
            <a:spLocks noGrp="1"/>
          </p:cNvSpPr>
          <p:nvPr>
            <p:ph type="sldNum" sz="quarter" idx="5"/>
          </p:nvPr>
        </p:nvSpPr>
        <p:spPr/>
        <p:txBody>
          <a:bodyPr/>
          <a:lstStyle/>
          <a:p>
            <a:fld id="{B4E0A65F-70CE-4C11-9DB6-CADF0E49A1AB}" type="slidenum">
              <a:rPr lang="fr-FR" smtClean="0"/>
              <a:t>34</a:t>
            </a:fld>
            <a:endParaRPr lang="fr-FR"/>
          </a:p>
        </p:txBody>
      </p:sp>
    </p:spTree>
    <p:extLst>
      <p:ext uri="{BB962C8B-B14F-4D97-AF65-F5344CB8AC3E}">
        <p14:creationId xmlns:p14="http://schemas.microsoft.com/office/powerpoint/2010/main" val="18466637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59691-1C0A-30F5-6ED0-BA74353EDFD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4A3FCAB-CF82-6671-AE9E-7F43192BDA9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363EC63-3A35-6F3B-8901-34687BBA972D}"/>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E429E0FD-8FCC-FAAB-ADA3-FF0330794A3A}"/>
              </a:ext>
            </a:extLst>
          </p:cNvPr>
          <p:cNvSpPr>
            <a:spLocks noGrp="1"/>
          </p:cNvSpPr>
          <p:nvPr>
            <p:ph type="sldNum" sz="quarter" idx="5"/>
          </p:nvPr>
        </p:nvSpPr>
        <p:spPr/>
        <p:txBody>
          <a:bodyPr/>
          <a:lstStyle/>
          <a:p>
            <a:fld id="{B4E0A65F-70CE-4C11-9DB6-CADF0E49A1AB}" type="slidenum">
              <a:rPr lang="fr-FR" smtClean="0"/>
              <a:t>36</a:t>
            </a:fld>
            <a:endParaRPr lang="fr-FR"/>
          </a:p>
        </p:txBody>
      </p:sp>
    </p:spTree>
    <p:extLst>
      <p:ext uri="{BB962C8B-B14F-4D97-AF65-F5344CB8AC3E}">
        <p14:creationId xmlns:p14="http://schemas.microsoft.com/office/powerpoint/2010/main" val="32786778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8933E-E475-2642-0BD6-BE84BA580D4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F4B13CD-E557-137B-EBD8-AD6AC87E582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E267B1E-CB91-D6C8-C933-C0CF58938523}"/>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D1EBA6C1-36AB-66B7-A51D-C79556B26A84}"/>
              </a:ext>
            </a:extLst>
          </p:cNvPr>
          <p:cNvSpPr>
            <a:spLocks noGrp="1"/>
          </p:cNvSpPr>
          <p:nvPr>
            <p:ph type="sldNum" sz="quarter" idx="5"/>
          </p:nvPr>
        </p:nvSpPr>
        <p:spPr/>
        <p:txBody>
          <a:bodyPr/>
          <a:lstStyle/>
          <a:p>
            <a:fld id="{B4E0A65F-70CE-4C11-9DB6-CADF0E49A1AB}" type="slidenum">
              <a:rPr lang="fr-FR" smtClean="0"/>
              <a:t>37</a:t>
            </a:fld>
            <a:endParaRPr lang="fr-FR"/>
          </a:p>
        </p:txBody>
      </p:sp>
    </p:spTree>
    <p:extLst>
      <p:ext uri="{BB962C8B-B14F-4D97-AF65-F5344CB8AC3E}">
        <p14:creationId xmlns:p14="http://schemas.microsoft.com/office/powerpoint/2010/main" val="15075562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C2B71-DAE3-A640-2068-A90BCFEDA4E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D968EF7-02E3-9FBE-EE34-7C44C66B2D8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018946E-833E-9F56-D507-9F89261BE015}"/>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E68333AF-3E08-17B9-7209-1F2D5E7D18E8}"/>
              </a:ext>
            </a:extLst>
          </p:cNvPr>
          <p:cNvSpPr>
            <a:spLocks noGrp="1"/>
          </p:cNvSpPr>
          <p:nvPr>
            <p:ph type="sldNum" sz="quarter" idx="5"/>
          </p:nvPr>
        </p:nvSpPr>
        <p:spPr/>
        <p:txBody>
          <a:bodyPr/>
          <a:lstStyle/>
          <a:p>
            <a:fld id="{B4E0A65F-70CE-4C11-9DB6-CADF0E49A1AB}" type="slidenum">
              <a:rPr lang="fr-FR" smtClean="0"/>
              <a:t>38</a:t>
            </a:fld>
            <a:endParaRPr lang="fr-FR"/>
          </a:p>
        </p:txBody>
      </p:sp>
    </p:spTree>
    <p:extLst>
      <p:ext uri="{BB962C8B-B14F-4D97-AF65-F5344CB8AC3E}">
        <p14:creationId xmlns:p14="http://schemas.microsoft.com/office/powerpoint/2010/main" val="3893326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BC7B2-EE12-F0A6-E38B-8BD64B4F002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9C9B4AE-471B-A7FC-9BF3-2DB64E5F449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293DA06-FCBF-5EDB-532D-0ADA02C96009}"/>
              </a:ext>
            </a:extLst>
          </p:cNvPr>
          <p:cNvSpPr>
            <a:spLocks noGrp="1"/>
          </p:cNvSpPr>
          <p:nvPr>
            <p:ph type="body" idx="1"/>
          </p:nvPr>
        </p:nvSpPr>
        <p:spPr/>
        <p:txBody>
          <a:bodyPr/>
          <a:lstStyle/>
          <a:p>
            <a:pPr algn="l"/>
            <a:r>
              <a:rPr lang="fr-FR" dirty="0"/>
              <a:t>Parler du Fine-</a:t>
            </a:r>
            <a:r>
              <a:rPr lang="fr-FR" dirty="0" err="1"/>
              <a:t>Tuni</a:t>
            </a:r>
            <a:r>
              <a:rPr lang="fr-FR" dirty="0"/>
              <a:t> g des </a:t>
            </a:r>
            <a:r>
              <a:rPr lang="fr-FR" dirty="0" err="1"/>
              <a:t>LLMs</a:t>
            </a:r>
            <a:endParaRPr lang="en-US" dirty="0"/>
          </a:p>
        </p:txBody>
      </p:sp>
      <p:sp>
        <p:nvSpPr>
          <p:cNvPr id="4" name="Espace réservé du numéro de diapositive 3">
            <a:extLst>
              <a:ext uri="{FF2B5EF4-FFF2-40B4-BE49-F238E27FC236}">
                <a16:creationId xmlns:a16="http://schemas.microsoft.com/office/drawing/2014/main" id="{D4FD5ADD-821C-CF09-AD09-E6CED040C249}"/>
              </a:ext>
            </a:extLst>
          </p:cNvPr>
          <p:cNvSpPr>
            <a:spLocks noGrp="1"/>
          </p:cNvSpPr>
          <p:nvPr>
            <p:ph type="sldNum" sz="quarter" idx="5"/>
          </p:nvPr>
        </p:nvSpPr>
        <p:spPr/>
        <p:txBody>
          <a:bodyPr/>
          <a:lstStyle/>
          <a:p>
            <a:fld id="{B4E0A65F-70CE-4C11-9DB6-CADF0E49A1AB}" type="slidenum">
              <a:rPr lang="fr-FR" smtClean="0"/>
              <a:t>39</a:t>
            </a:fld>
            <a:endParaRPr lang="fr-FR"/>
          </a:p>
        </p:txBody>
      </p:sp>
    </p:spTree>
    <p:extLst>
      <p:ext uri="{BB962C8B-B14F-4D97-AF65-F5344CB8AC3E}">
        <p14:creationId xmlns:p14="http://schemas.microsoft.com/office/powerpoint/2010/main" val="18294625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15E7C-3E80-7A34-9D71-9217BD7E57A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62EB3CA-0100-B77C-6A6E-A5213EAE4BA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D835A14-55BD-28CF-1B2E-C07397C6D987}"/>
              </a:ext>
            </a:extLst>
          </p:cNvPr>
          <p:cNvSpPr>
            <a:spLocks noGrp="1"/>
          </p:cNvSpPr>
          <p:nvPr>
            <p:ph type="body" idx="1"/>
          </p:nvPr>
        </p:nvSpPr>
        <p:spPr/>
        <p:txBody>
          <a:bodyPr/>
          <a:lstStyle/>
          <a:p>
            <a:pPr algn="l"/>
            <a:r>
              <a:rPr lang="fr-FR" sz="1200" b="0" i="0" kern="1200" dirty="0">
                <a:solidFill>
                  <a:schemeClr val="tx1"/>
                </a:solidFill>
                <a:effectLst/>
                <a:latin typeface="+mn-lt"/>
                <a:ea typeface="+mn-ea"/>
                <a:cs typeface="+mn-cs"/>
              </a:rPr>
              <a:t>Bien que les données synthétiques apportent de nombreux avantages, il est essentiel de reconnaître les défis qui peuvent survenir lorsque vous décidez de créer des données synthétiques pour vos projets. </a:t>
            </a:r>
          </a:p>
          <a:p>
            <a:pPr algn="l"/>
            <a:endParaRPr lang="fr-FR" sz="1200" b="0" i="0" kern="1200" dirty="0">
              <a:solidFill>
                <a:schemeClr val="tx1"/>
              </a:solidFill>
              <a:effectLst/>
              <a:latin typeface="+mn-lt"/>
              <a:ea typeface="+mn-ea"/>
              <a:cs typeface="+mn-cs"/>
            </a:endParaRPr>
          </a:p>
          <a:p>
            <a:r>
              <a:rPr lang="fr-FR" b="1" dirty="0"/>
              <a:t>Dépendance à la qualité des données réelles</a:t>
            </a:r>
            <a:endParaRPr lang="fr-FR" dirty="0"/>
          </a:p>
          <a:p>
            <a:r>
              <a:rPr lang="fr-FR" dirty="0"/>
              <a:t>Les données synthétiques héritent des biais, lacunes et manques de diversité des données d’origine.</a:t>
            </a:r>
          </a:p>
          <a:p>
            <a:r>
              <a:rPr lang="fr-FR" dirty="0"/>
              <a:t>Si la base réelle est de mauvaise qualité, les données générées seront elles aussi défectueuses.</a:t>
            </a:r>
          </a:p>
          <a:p>
            <a:r>
              <a:rPr lang="fr-FR" b="1" dirty="0"/>
              <a:t>Problèmes de précision et de représentation</a:t>
            </a:r>
            <a:endParaRPr lang="fr-FR" dirty="0"/>
          </a:p>
          <a:p>
            <a:r>
              <a:rPr lang="fr-FR" dirty="0"/>
              <a:t>Certains générateurs ne préservent pas les propriétés statistiques ou l’intégrité référentielle.</a:t>
            </a:r>
          </a:p>
          <a:p>
            <a:r>
              <a:rPr lang="fr-FR" dirty="0"/>
              <a:t>Risque de prévisions inexactes et d’analyses erronées.</a:t>
            </a:r>
          </a:p>
          <a:p>
            <a:r>
              <a:rPr lang="fr-FR" dirty="0"/>
              <a:t>Validation et tests de robustesse indispensables.</a:t>
            </a:r>
          </a:p>
          <a:p>
            <a:r>
              <a:rPr lang="fr-FR" b="1" dirty="0"/>
              <a:t>Hallucinations de l’IA générative</a:t>
            </a:r>
            <a:endParaRPr lang="fr-FR" dirty="0"/>
          </a:p>
          <a:p>
            <a:r>
              <a:rPr lang="fr-FR" dirty="0"/>
              <a:t>Les algorithmes peuvent créer des données trompeuses ou incohérentes.</a:t>
            </a:r>
          </a:p>
          <a:p>
            <a:r>
              <a:rPr lang="fr-FR" dirty="0"/>
              <a:t>Les résultats paraissent crédibles mais ne reflètent aucune réalité.</a:t>
            </a:r>
          </a:p>
          <a:p>
            <a:r>
              <a:rPr lang="fr-FR" dirty="0"/>
              <a:t>Contrôles humains nécessaires pour détecter ces anomalies.</a:t>
            </a:r>
          </a:p>
          <a:p>
            <a:r>
              <a:rPr lang="fr-FR" b="1" dirty="0"/>
              <a:t>Amplification ou masquage des anomalies</a:t>
            </a:r>
            <a:endParaRPr lang="fr-FR" dirty="0"/>
          </a:p>
          <a:p>
            <a:r>
              <a:rPr lang="fr-FR" dirty="0"/>
              <a:t>Les valeurs aberrantes ou erreurs présentes dans les données sources peuvent être exagérées.</a:t>
            </a:r>
          </a:p>
          <a:p>
            <a:r>
              <a:rPr lang="fr-FR" dirty="0"/>
              <a:t>Risque de modèles trop sensibles à des cas rares, ou au contraire aveugles à des événements critiques.</a:t>
            </a:r>
          </a:p>
          <a:p>
            <a:pPr algn="l"/>
            <a:endParaRPr lang="en-US" dirty="0"/>
          </a:p>
        </p:txBody>
      </p:sp>
      <p:sp>
        <p:nvSpPr>
          <p:cNvPr id="4" name="Espace réservé du numéro de diapositive 3">
            <a:extLst>
              <a:ext uri="{FF2B5EF4-FFF2-40B4-BE49-F238E27FC236}">
                <a16:creationId xmlns:a16="http://schemas.microsoft.com/office/drawing/2014/main" id="{84FE9BFC-3419-6596-1590-C56176AF3141}"/>
              </a:ext>
            </a:extLst>
          </p:cNvPr>
          <p:cNvSpPr>
            <a:spLocks noGrp="1"/>
          </p:cNvSpPr>
          <p:nvPr>
            <p:ph type="sldNum" sz="quarter" idx="5"/>
          </p:nvPr>
        </p:nvSpPr>
        <p:spPr/>
        <p:txBody>
          <a:bodyPr/>
          <a:lstStyle/>
          <a:p>
            <a:fld id="{B4E0A65F-70CE-4C11-9DB6-CADF0E49A1AB}" type="slidenum">
              <a:rPr lang="fr-FR" smtClean="0"/>
              <a:t>41</a:t>
            </a:fld>
            <a:endParaRPr lang="fr-FR"/>
          </a:p>
        </p:txBody>
      </p:sp>
    </p:spTree>
    <p:extLst>
      <p:ext uri="{BB962C8B-B14F-4D97-AF65-F5344CB8AC3E}">
        <p14:creationId xmlns:p14="http://schemas.microsoft.com/office/powerpoint/2010/main" val="40614897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3423D-5980-055A-A210-504E6944E2E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FC12F5C-E2E3-B75D-5506-D132BDB995A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ADE8C24-43A7-8EFE-3F8D-8027A0C6DA5B}"/>
              </a:ext>
            </a:extLst>
          </p:cNvPr>
          <p:cNvSpPr>
            <a:spLocks noGrp="1"/>
          </p:cNvSpPr>
          <p:nvPr>
            <p:ph type="body" idx="1"/>
          </p:nvPr>
        </p:nvSpPr>
        <p:spPr/>
        <p:txBody>
          <a:bodyPr/>
          <a:lstStyle/>
          <a:p>
            <a:r>
              <a:rPr lang="fr-FR" b="1" dirty="0"/>
              <a:t>Réidentification</a:t>
            </a:r>
            <a:endParaRPr lang="fr-FR" dirty="0"/>
          </a:p>
          <a:p>
            <a:r>
              <a:rPr lang="fr-FR" dirty="0"/>
              <a:t>Si la génération est mal conçue, des fragments de données réelles peuvent réapparaître.</a:t>
            </a:r>
          </a:p>
          <a:p>
            <a:r>
              <a:rPr lang="fr-FR" dirty="0"/>
              <a:t>En contexte militaire (renseignement, opérations), cela peut exposer des identités sensibles ou des informations classifiées.</a:t>
            </a:r>
          </a:p>
          <a:p>
            <a:r>
              <a:rPr lang="fr-FR" b="1" dirty="0"/>
              <a:t>Faux positifs et discriminations</a:t>
            </a:r>
            <a:endParaRPr lang="fr-FR" dirty="0"/>
          </a:p>
          <a:p>
            <a:r>
              <a:rPr lang="fr-FR" dirty="0"/>
              <a:t>Les biais initiaux peuvent être amplifiés, entraînant des erreurs d’évaluation.</a:t>
            </a:r>
          </a:p>
          <a:p>
            <a:r>
              <a:rPr lang="fr-FR" dirty="0"/>
              <a:t>Dans un cadre militaire, cela peut conduire à une mauvaise classification de menaces ou à des prises de décision biaisées (ex. identification erronée d’un véhicule ou d’un profil).</a:t>
            </a:r>
          </a:p>
          <a:p>
            <a:r>
              <a:rPr lang="fr-FR" b="1" dirty="0" err="1"/>
              <a:t>Deepfakes</a:t>
            </a:r>
            <a:r>
              <a:rPr lang="fr-FR" b="1" dirty="0"/>
              <a:t> et manipulation</a:t>
            </a:r>
            <a:endParaRPr lang="fr-FR" dirty="0"/>
          </a:p>
          <a:p>
            <a:r>
              <a:rPr lang="fr-FR" dirty="0"/>
              <a:t>Données synthétiques utilisées à des fins malveillantes : propagande, désinformation, simulation d’ordres militaires falsifiés.</a:t>
            </a:r>
          </a:p>
          <a:p>
            <a:r>
              <a:rPr lang="fr-FR" dirty="0"/>
              <a:t>Risque accru de cyber-opérations exploitant des contenus générés pour tromper la chaîne de commandement ou influencer l’opinion publique.</a:t>
            </a:r>
          </a:p>
          <a:p>
            <a:r>
              <a:rPr lang="fr-FR" b="1" dirty="0"/>
              <a:t>Transparence et confiance</a:t>
            </a:r>
            <a:endParaRPr lang="fr-FR" dirty="0"/>
          </a:p>
          <a:p>
            <a:r>
              <a:rPr lang="fr-FR" dirty="0"/>
              <a:t>Difficile d’expliquer clairement la différence entre données réelles et synthétiques aux décideurs stratégiques.</a:t>
            </a:r>
          </a:p>
          <a:p>
            <a:r>
              <a:rPr lang="fr-FR" dirty="0"/>
              <a:t>Dans un cadre militaire, cela peut fragiliser la confiance dans les systèmes d’aide à la décision basés sur IA/ML.</a:t>
            </a:r>
          </a:p>
          <a:p>
            <a:pPr algn="l"/>
            <a:endParaRPr lang="en-US" dirty="0"/>
          </a:p>
        </p:txBody>
      </p:sp>
      <p:sp>
        <p:nvSpPr>
          <p:cNvPr id="4" name="Espace réservé du numéro de diapositive 3">
            <a:extLst>
              <a:ext uri="{FF2B5EF4-FFF2-40B4-BE49-F238E27FC236}">
                <a16:creationId xmlns:a16="http://schemas.microsoft.com/office/drawing/2014/main" id="{01D7B2B1-5DD6-C3DB-08C7-4AA6ABA47A01}"/>
              </a:ext>
            </a:extLst>
          </p:cNvPr>
          <p:cNvSpPr>
            <a:spLocks noGrp="1"/>
          </p:cNvSpPr>
          <p:nvPr>
            <p:ph type="sldNum" sz="quarter" idx="5"/>
          </p:nvPr>
        </p:nvSpPr>
        <p:spPr/>
        <p:txBody>
          <a:bodyPr/>
          <a:lstStyle/>
          <a:p>
            <a:fld id="{B4E0A65F-70CE-4C11-9DB6-CADF0E49A1AB}" type="slidenum">
              <a:rPr lang="fr-FR" smtClean="0"/>
              <a:t>42</a:t>
            </a:fld>
            <a:endParaRPr lang="fr-FR"/>
          </a:p>
        </p:txBody>
      </p:sp>
    </p:spTree>
    <p:extLst>
      <p:ext uri="{BB962C8B-B14F-4D97-AF65-F5344CB8AC3E}">
        <p14:creationId xmlns:p14="http://schemas.microsoft.com/office/powerpoint/2010/main" val="39146898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0D6E9-7B3B-B0A3-A17F-780C54D7563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9C65BFB-233A-39CD-6B78-596F69F3128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95E6237-705E-A7BF-15BB-364CA1DF3247}"/>
              </a:ext>
            </a:extLst>
          </p:cNvPr>
          <p:cNvSpPr>
            <a:spLocks noGrp="1"/>
          </p:cNvSpPr>
          <p:nvPr>
            <p:ph type="body" idx="1"/>
          </p:nvPr>
        </p:nvSpPr>
        <p:spPr/>
        <p:txBody>
          <a:bodyPr/>
          <a:lstStyle/>
          <a:p>
            <a:pPr algn="l"/>
            <a:r>
              <a:rPr lang="fr-FR" b="1" dirty="0"/>
              <a:t>Message clé</a:t>
            </a:r>
            <a:br>
              <a:rPr lang="fr-FR" dirty="0"/>
            </a:br>
            <a:r>
              <a:rPr lang="fr-FR" dirty="0"/>
              <a:t>Les données synthétiques se situent </a:t>
            </a:r>
            <a:r>
              <a:rPr lang="fr-FR" b="1" dirty="0"/>
              <a:t>à l’intersection de la technologie, de l’éthique et de la réglementation</a:t>
            </a:r>
            <a:r>
              <a:rPr lang="fr-FR" dirty="0"/>
              <a:t> :</a:t>
            </a:r>
            <a:br>
              <a:rPr lang="fr-FR" dirty="0"/>
            </a:br>
            <a:r>
              <a:rPr lang="fr-FR" dirty="0"/>
              <a:t>➡️ Elles représentent aujourd’hui un </a:t>
            </a:r>
            <a:r>
              <a:rPr lang="fr-FR" b="1" dirty="0"/>
              <a:t>levier incontournable</a:t>
            </a:r>
            <a:r>
              <a:rPr lang="fr-FR" dirty="0"/>
              <a:t> pour concilier </a:t>
            </a:r>
            <a:r>
              <a:rPr lang="fr-FR" b="1" dirty="0"/>
              <a:t>innovation</a:t>
            </a:r>
            <a:r>
              <a:rPr lang="fr-FR" dirty="0"/>
              <a:t> et </a:t>
            </a:r>
            <a:r>
              <a:rPr lang="fr-FR" b="1" dirty="0"/>
              <a:t>protection des données</a:t>
            </a:r>
            <a:r>
              <a:rPr lang="fr-FR" dirty="0"/>
              <a:t>.</a:t>
            </a:r>
          </a:p>
          <a:p>
            <a:pPr algn="l"/>
            <a:endParaRPr lang="fr-FR" dirty="0"/>
          </a:p>
          <a:p>
            <a:r>
              <a:rPr lang="fr-FR" b="1" dirty="0"/>
              <a:t>Standardisation &amp; réglementation :</a:t>
            </a:r>
            <a:endParaRPr lang="fr-FR" dirty="0"/>
          </a:p>
          <a:p>
            <a:r>
              <a:rPr lang="fr-FR" dirty="0"/>
              <a:t>Mise en place de certifications de qualité pour valider la pertinence des données synthétiques (ex. normes ISO émergentes).</a:t>
            </a:r>
          </a:p>
          <a:p>
            <a:r>
              <a:rPr lang="fr-FR" b="1" dirty="0"/>
              <a:t>IA générative avancée :</a:t>
            </a:r>
            <a:endParaRPr lang="fr-FR" dirty="0"/>
          </a:p>
          <a:p>
            <a:r>
              <a:rPr lang="fr-FR" dirty="0"/>
              <a:t>Usage de modèles de diffusion et </a:t>
            </a:r>
            <a:r>
              <a:rPr lang="fr-FR" dirty="0" err="1"/>
              <a:t>LLMs</a:t>
            </a:r>
            <a:r>
              <a:rPr lang="fr-FR" dirty="0"/>
              <a:t> multimodaux pour créer des données de haute fidélité (images médicales, données tabulaires, vidéos de simulation).</a:t>
            </a:r>
          </a:p>
          <a:p>
            <a:r>
              <a:rPr lang="fr-FR" b="1" dirty="0"/>
              <a:t>Adoption massive en industrie :</a:t>
            </a:r>
            <a:endParaRPr lang="fr-FR" dirty="0"/>
          </a:p>
          <a:p>
            <a:r>
              <a:rPr lang="fr-FR" dirty="0"/>
              <a:t>Santé : essais cliniques simulés.</a:t>
            </a:r>
          </a:p>
          <a:p>
            <a:r>
              <a:rPr lang="fr-FR" dirty="0"/>
              <a:t>Finance : stress-tests bancaires.</a:t>
            </a:r>
          </a:p>
          <a:p>
            <a:r>
              <a:rPr lang="fr-FR" dirty="0"/>
              <a:t>Cybersécurité : cyber-ranges évolutifs.</a:t>
            </a:r>
          </a:p>
          <a:p>
            <a:r>
              <a:rPr lang="fr-FR" dirty="0"/>
              <a:t>Transport : conduite autonome en conditions extrêmes.</a:t>
            </a:r>
          </a:p>
          <a:p>
            <a:r>
              <a:rPr lang="fr-FR" b="1" dirty="0"/>
              <a:t>Conformité et confiance :</a:t>
            </a:r>
            <a:endParaRPr lang="fr-FR" dirty="0"/>
          </a:p>
          <a:p>
            <a:r>
              <a:rPr lang="fr-FR" dirty="0"/>
              <a:t>Généralisation dans les audits RGPD/IA </a:t>
            </a:r>
            <a:r>
              <a:rPr lang="fr-FR" dirty="0" err="1"/>
              <a:t>Act</a:t>
            </a:r>
            <a:r>
              <a:rPr lang="fr-FR" dirty="0"/>
              <a:t> pour assurer la légitimité de leur utilisation.</a:t>
            </a:r>
          </a:p>
          <a:p>
            <a:r>
              <a:rPr lang="fr-FR" b="1" dirty="0"/>
              <a:t>Vers des “Data </a:t>
            </a:r>
            <a:r>
              <a:rPr lang="fr-FR" b="1" dirty="0" err="1"/>
              <a:t>Factories</a:t>
            </a:r>
            <a:r>
              <a:rPr lang="fr-FR" b="1" dirty="0"/>
              <a:t>” :</a:t>
            </a:r>
            <a:endParaRPr lang="fr-FR" dirty="0"/>
          </a:p>
          <a:p>
            <a:r>
              <a:rPr lang="fr-FR" dirty="0"/>
              <a:t>Outils centralisés de génération de données fiables et contrôlées pour entraîner les IA.</a:t>
            </a:r>
          </a:p>
          <a:p>
            <a:pPr algn="l"/>
            <a:endParaRPr lang="en-US" dirty="0"/>
          </a:p>
        </p:txBody>
      </p:sp>
      <p:sp>
        <p:nvSpPr>
          <p:cNvPr id="4" name="Espace réservé du numéro de diapositive 3">
            <a:extLst>
              <a:ext uri="{FF2B5EF4-FFF2-40B4-BE49-F238E27FC236}">
                <a16:creationId xmlns:a16="http://schemas.microsoft.com/office/drawing/2014/main" id="{ABF3EF4A-7A8C-2C5F-A1D6-E035F591799C}"/>
              </a:ext>
            </a:extLst>
          </p:cNvPr>
          <p:cNvSpPr>
            <a:spLocks noGrp="1"/>
          </p:cNvSpPr>
          <p:nvPr>
            <p:ph type="sldNum" sz="quarter" idx="5"/>
          </p:nvPr>
        </p:nvSpPr>
        <p:spPr/>
        <p:txBody>
          <a:bodyPr/>
          <a:lstStyle/>
          <a:p>
            <a:fld id="{B4E0A65F-70CE-4C11-9DB6-CADF0E49A1AB}" type="slidenum">
              <a:rPr lang="fr-FR" smtClean="0"/>
              <a:t>43</a:t>
            </a:fld>
            <a:endParaRPr lang="fr-FR"/>
          </a:p>
        </p:txBody>
      </p:sp>
    </p:spTree>
    <p:extLst>
      <p:ext uri="{BB962C8B-B14F-4D97-AF65-F5344CB8AC3E}">
        <p14:creationId xmlns:p14="http://schemas.microsoft.com/office/powerpoint/2010/main" val="11464244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B4E0A65F-70CE-4C11-9DB6-CADF0E49A1AB}" type="slidenum">
              <a:rPr lang="fr-FR" smtClean="0"/>
              <a:t>45</a:t>
            </a:fld>
            <a:endParaRPr lang="fr-FR"/>
          </a:p>
        </p:txBody>
      </p:sp>
    </p:spTree>
    <p:extLst>
      <p:ext uri="{BB962C8B-B14F-4D97-AF65-F5344CB8AC3E}">
        <p14:creationId xmlns:p14="http://schemas.microsoft.com/office/powerpoint/2010/main" val="330654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FFD5E-8525-57E9-28ED-1AF7D12075A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9900718-5EE3-4B96-B20B-4D9D50F5137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7EF9246-2309-0BDD-0575-A145CD23BBC1}"/>
              </a:ext>
            </a:extLst>
          </p:cNvPr>
          <p:cNvSpPr>
            <a:spLocks noGrp="1"/>
          </p:cNvSpPr>
          <p:nvPr>
            <p:ph type="body" idx="1"/>
          </p:nvPr>
        </p:nvSpPr>
        <p:spPr/>
        <p:txBody>
          <a:bodyPr/>
          <a:lstStyle/>
          <a:p>
            <a:pPr algn="l"/>
            <a:r>
              <a:rPr lang="fr-FR" dirty="0"/>
              <a:t>La partie </a:t>
            </a:r>
            <a:r>
              <a:rPr lang="fr-FR" b="1" dirty="0"/>
              <a:t>Contexte</a:t>
            </a:r>
            <a:r>
              <a:rPr lang="fr-FR" dirty="0"/>
              <a:t> met en avant les </a:t>
            </a:r>
            <a:r>
              <a:rPr lang="fr-FR" b="1" dirty="0"/>
              <a:t>contraintes</a:t>
            </a:r>
            <a:r>
              <a:rPr lang="fr-FR" dirty="0"/>
              <a:t> (explosion des données sensibles, limites des méthodes actuelles, cadre légal).</a:t>
            </a:r>
            <a:br>
              <a:rPr lang="fr-FR" dirty="0"/>
            </a:br>
            <a:r>
              <a:rPr lang="fr-FR" dirty="0"/>
              <a:t>La partie </a:t>
            </a:r>
            <a:r>
              <a:rPr lang="fr-FR" b="1" dirty="0"/>
              <a:t>Importance</a:t>
            </a:r>
            <a:r>
              <a:rPr lang="fr-FR" dirty="0"/>
              <a:t> insiste sur les </a:t>
            </a:r>
            <a:r>
              <a:rPr lang="fr-FR" b="1" dirty="0"/>
              <a:t>opportunités</a:t>
            </a:r>
            <a:r>
              <a:rPr lang="fr-FR" dirty="0"/>
              <a:t> (confidentialité, innovation, équité, valeur économique, sécurité).</a:t>
            </a:r>
            <a:endParaRPr lang="en-US" dirty="0"/>
          </a:p>
        </p:txBody>
      </p:sp>
      <p:sp>
        <p:nvSpPr>
          <p:cNvPr id="4" name="Espace réservé du numéro de diapositive 3">
            <a:extLst>
              <a:ext uri="{FF2B5EF4-FFF2-40B4-BE49-F238E27FC236}">
                <a16:creationId xmlns:a16="http://schemas.microsoft.com/office/drawing/2014/main" id="{424D9BC3-6133-5273-D986-E1146D550645}"/>
              </a:ext>
            </a:extLst>
          </p:cNvPr>
          <p:cNvSpPr>
            <a:spLocks noGrp="1"/>
          </p:cNvSpPr>
          <p:nvPr>
            <p:ph type="sldNum" sz="quarter" idx="5"/>
          </p:nvPr>
        </p:nvSpPr>
        <p:spPr/>
        <p:txBody>
          <a:bodyPr/>
          <a:lstStyle/>
          <a:p>
            <a:fld id="{B4E0A65F-70CE-4C11-9DB6-CADF0E49A1AB}" type="slidenum">
              <a:rPr lang="fr-FR" smtClean="0"/>
              <a:t>7</a:t>
            </a:fld>
            <a:endParaRPr lang="fr-FR"/>
          </a:p>
        </p:txBody>
      </p:sp>
    </p:spTree>
    <p:extLst>
      <p:ext uri="{BB962C8B-B14F-4D97-AF65-F5344CB8AC3E}">
        <p14:creationId xmlns:p14="http://schemas.microsoft.com/office/powerpoint/2010/main" val="3068359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03569-7E93-F183-D058-7522832C92B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8D6C83B-86E1-FB37-015A-A638165E811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02B5D34-E637-E909-2C73-6A1A42266F74}"/>
              </a:ext>
            </a:extLst>
          </p:cNvPr>
          <p:cNvSpPr>
            <a:spLocks noGrp="1"/>
          </p:cNvSpPr>
          <p:nvPr>
            <p:ph type="body" idx="1"/>
          </p:nvPr>
        </p:nvSpPr>
        <p:spPr/>
        <p:txBody>
          <a:bodyPr/>
          <a:lstStyle/>
          <a:p>
            <a:pPr algn="l"/>
            <a:r>
              <a:rPr lang="fr-FR" sz="1200" b="0" i="0" kern="1200" dirty="0">
                <a:solidFill>
                  <a:schemeClr val="tx1"/>
                </a:solidFill>
                <a:effectLst/>
                <a:latin typeface="+mn-lt"/>
                <a:ea typeface="+mn-ea"/>
                <a:cs typeface="+mn-cs"/>
              </a:rPr>
              <a:t>Les données synthétiques offrent plusieurs avantages, ce qui en fait une option intéressante pour les organisations et les chercheurs. </a:t>
            </a:r>
          </a:p>
          <a:p>
            <a:pPr algn="l"/>
            <a:r>
              <a:rPr lang="fr-FR" sz="1200" b="0" i="0" kern="1200" dirty="0">
                <a:solidFill>
                  <a:schemeClr val="tx1"/>
                </a:solidFill>
                <a:effectLst/>
                <a:latin typeface="+mn-lt"/>
                <a:ea typeface="+mn-ea"/>
                <a:cs typeface="+mn-cs"/>
              </a:rPr>
              <a:t>Son utilisation permet de relever divers défis dans les domaines de la science des données, de l'apprentissage automatique et du développement de logiciels. </a:t>
            </a:r>
            <a:endParaRPr lang="en-US" dirty="0"/>
          </a:p>
        </p:txBody>
      </p:sp>
      <p:sp>
        <p:nvSpPr>
          <p:cNvPr id="4" name="Espace réservé du numéro de diapositive 3">
            <a:extLst>
              <a:ext uri="{FF2B5EF4-FFF2-40B4-BE49-F238E27FC236}">
                <a16:creationId xmlns:a16="http://schemas.microsoft.com/office/drawing/2014/main" id="{6CEC55D1-2507-B147-3E26-8CDA4178DF89}"/>
              </a:ext>
            </a:extLst>
          </p:cNvPr>
          <p:cNvSpPr>
            <a:spLocks noGrp="1"/>
          </p:cNvSpPr>
          <p:nvPr>
            <p:ph type="sldNum" sz="quarter" idx="5"/>
          </p:nvPr>
        </p:nvSpPr>
        <p:spPr/>
        <p:txBody>
          <a:bodyPr/>
          <a:lstStyle/>
          <a:p>
            <a:fld id="{B4E0A65F-70CE-4C11-9DB6-CADF0E49A1AB}" type="slidenum">
              <a:rPr lang="fr-FR" smtClean="0"/>
              <a:t>8</a:t>
            </a:fld>
            <a:endParaRPr lang="fr-FR"/>
          </a:p>
        </p:txBody>
      </p:sp>
    </p:spTree>
    <p:extLst>
      <p:ext uri="{BB962C8B-B14F-4D97-AF65-F5344CB8AC3E}">
        <p14:creationId xmlns:p14="http://schemas.microsoft.com/office/powerpoint/2010/main" val="1276469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76F0F-29BD-6FD1-7A5F-3090CF0C5AF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CC87E92-D062-CC1F-6C29-A02696C081A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3C3833B-6F7F-6FDF-3A2B-5FE0EC9B70CC}"/>
              </a:ext>
            </a:extLst>
          </p:cNvPr>
          <p:cNvSpPr>
            <a:spLocks noGrp="1"/>
          </p:cNvSpPr>
          <p:nvPr>
            <p:ph type="body" idx="1"/>
          </p:nvPr>
        </p:nvSpPr>
        <p:spPr/>
        <p:txBody>
          <a:bodyPr/>
          <a:lstStyle/>
          <a:p>
            <a:r>
              <a:rPr lang="fr-FR" b="1" dirty="0"/>
              <a:t>Importance stratégique</a:t>
            </a:r>
            <a:endParaRPr lang="fr-FR" dirty="0"/>
          </a:p>
          <a:p>
            <a:r>
              <a:rPr lang="fr-FR" b="1" dirty="0"/>
              <a:t>Confidentialité</a:t>
            </a:r>
            <a:r>
              <a:rPr lang="fr-FR" dirty="0"/>
              <a:t> : garantir la vie privée des individus.</a:t>
            </a:r>
          </a:p>
          <a:p>
            <a:r>
              <a:rPr lang="fr-FR" b="1" dirty="0"/>
              <a:t>Innovation</a:t>
            </a:r>
            <a:r>
              <a:rPr lang="fr-FR" dirty="0"/>
              <a:t> : permettre à la recherche et aux entreprises d’accélérer le développement IA.</a:t>
            </a:r>
          </a:p>
          <a:p>
            <a:r>
              <a:rPr lang="fr-FR" b="1" dirty="0"/>
              <a:t>Équité</a:t>
            </a:r>
            <a:r>
              <a:rPr lang="fr-FR" dirty="0"/>
              <a:t> : rééquilibrer des jeux de données biaisés.</a:t>
            </a:r>
          </a:p>
          <a:p>
            <a:r>
              <a:rPr lang="fr-FR" b="1" dirty="0"/>
              <a:t>Économie</a:t>
            </a:r>
            <a:r>
              <a:rPr lang="fr-FR" dirty="0"/>
              <a:t> : émergence d’un nouveau marché des données (valorisation, monétisation).</a:t>
            </a:r>
          </a:p>
          <a:p>
            <a:r>
              <a:rPr lang="fr-FR" b="1" dirty="0"/>
              <a:t>Sécurité</a:t>
            </a:r>
            <a:r>
              <a:rPr lang="fr-FR" dirty="0"/>
              <a:t> : limiter l’exposition des données critiques face aux cyberattaques.</a:t>
            </a:r>
          </a:p>
          <a:p>
            <a:br>
              <a:rPr lang="fr-FR" dirty="0"/>
            </a:br>
            <a:endParaRPr lang="fr-FR" dirty="0"/>
          </a:p>
        </p:txBody>
      </p:sp>
      <p:sp>
        <p:nvSpPr>
          <p:cNvPr id="4" name="Espace réservé du numéro de diapositive 3">
            <a:extLst>
              <a:ext uri="{FF2B5EF4-FFF2-40B4-BE49-F238E27FC236}">
                <a16:creationId xmlns:a16="http://schemas.microsoft.com/office/drawing/2014/main" id="{C2F16F4C-9D55-F995-01A2-16B49CAFABEE}"/>
              </a:ext>
            </a:extLst>
          </p:cNvPr>
          <p:cNvSpPr>
            <a:spLocks noGrp="1"/>
          </p:cNvSpPr>
          <p:nvPr>
            <p:ph type="sldNum" sz="quarter" idx="5"/>
          </p:nvPr>
        </p:nvSpPr>
        <p:spPr/>
        <p:txBody>
          <a:bodyPr/>
          <a:lstStyle/>
          <a:p>
            <a:fld id="{B4E0A65F-70CE-4C11-9DB6-CADF0E49A1AB}" type="slidenum">
              <a:rPr lang="fr-FR" smtClean="0"/>
              <a:t>9</a:t>
            </a:fld>
            <a:endParaRPr lang="fr-FR"/>
          </a:p>
        </p:txBody>
      </p:sp>
    </p:spTree>
    <p:extLst>
      <p:ext uri="{BB962C8B-B14F-4D97-AF65-F5344CB8AC3E}">
        <p14:creationId xmlns:p14="http://schemas.microsoft.com/office/powerpoint/2010/main" val="1154534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EE938-64A3-7096-4803-F0FDB18D17D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AB16722-6B5A-8ACF-BA4F-1ABAEB021CF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D2BE898-C78A-EDC8-C1CD-763DEC5C7807}"/>
              </a:ext>
            </a:extLst>
          </p:cNvPr>
          <p:cNvSpPr>
            <a:spLocks noGrp="1"/>
          </p:cNvSpPr>
          <p:nvPr>
            <p:ph type="body" idx="1"/>
          </p:nvPr>
        </p:nvSpPr>
        <p:spPr/>
        <p:txBody>
          <a:bodyPr/>
          <a:lstStyle/>
          <a:p>
            <a:pPr rtl="0"/>
            <a:r>
              <a:rPr lang="fr-FR" b="1" dirty="0"/>
              <a:t>Définition et source</a:t>
            </a:r>
          </a:p>
          <a:p>
            <a:pPr rtl="0"/>
            <a:r>
              <a:rPr lang="fr-FR" b="1" dirty="0"/>
              <a:t>Données réelles</a:t>
            </a:r>
            <a:r>
              <a:rPr lang="fr-FR" dirty="0"/>
              <a:t> : collectées directement auprès d’individus, d’entreprises ou d’appareils (ex. capteurs, transactions).</a:t>
            </a:r>
          </a:p>
          <a:p>
            <a:pPr rtl="0"/>
            <a:r>
              <a:rPr lang="fr-FR" b="1" dirty="0"/>
              <a:t>Données synthétiques</a:t>
            </a:r>
            <a:r>
              <a:rPr lang="fr-FR" dirty="0"/>
              <a:t> : générées artificiellement via des modèles statistiques ou IA (GAN, VAE, etc.), à partir de données réelles ou totalement fictives.</a:t>
            </a:r>
          </a:p>
          <a:p>
            <a:pPr algn="l"/>
            <a:endParaRPr lang="en-US" dirty="0"/>
          </a:p>
        </p:txBody>
      </p:sp>
      <p:sp>
        <p:nvSpPr>
          <p:cNvPr id="4" name="Espace réservé du numéro de diapositive 3">
            <a:extLst>
              <a:ext uri="{FF2B5EF4-FFF2-40B4-BE49-F238E27FC236}">
                <a16:creationId xmlns:a16="http://schemas.microsoft.com/office/drawing/2014/main" id="{436F54AA-BA9B-43F6-D158-76BBF9746A42}"/>
              </a:ext>
            </a:extLst>
          </p:cNvPr>
          <p:cNvSpPr>
            <a:spLocks noGrp="1"/>
          </p:cNvSpPr>
          <p:nvPr>
            <p:ph type="sldNum" sz="quarter" idx="5"/>
          </p:nvPr>
        </p:nvSpPr>
        <p:spPr/>
        <p:txBody>
          <a:bodyPr/>
          <a:lstStyle/>
          <a:p>
            <a:fld id="{B4E0A65F-70CE-4C11-9DB6-CADF0E49A1AB}" type="slidenum">
              <a:rPr lang="fr-FR" smtClean="0"/>
              <a:t>10</a:t>
            </a:fld>
            <a:endParaRPr lang="fr-FR"/>
          </a:p>
        </p:txBody>
      </p:sp>
    </p:spTree>
    <p:extLst>
      <p:ext uri="{BB962C8B-B14F-4D97-AF65-F5344CB8AC3E}">
        <p14:creationId xmlns:p14="http://schemas.microsoft.com/office/powerpoint/2010/main" val="2000322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07E0B-09CB-9C7A-5F08-F6A3D8E31A8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3E98C84-D4FD-D242-2260-8BA9E3E5D03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0401E00-4DD2-1B79-92FE-73E6FC3B9770}"/>
              </a:ext>
            </a:extLst>
          </p:cNvPr>
          <p:cNvSpPr>
            <a:spLocks noGrp="1"/>
          </p:cNvSpPr>
          <p:nvPr>
            <p:ph type="body" idx="1"/>
          </p:nvPr>
        </p:nvSpPr>
        <p:spPr/>
        <p:txBody>
          <a:bodyPr/>
          <a:lstStyle/>
          <a:p>
            <a:r>
              <a:rPr lang="fr-FR" b="1" dirty="0"/>
              <a:t>Qualité et précision</a:t>
            </a:r>
          </a:p>
          <a:p>
            <a:r>
              <a:rPr lang="fr-FR" b="1" dirty="0"/>
              <a:t>Réelles</a:t>
            </a:r>
            <a:r>
              <a:rPr lang="fr-FR" dirty="0"/>
              <a:t> : haute précision et exactitude, mais sujettes à des biais de collecte.</a:t>
            </a:r>
          </a:p>
          <a:p>
            <a:r>
              <a:rPr lang="fr-FR" b="1" dirty="0"/>
              <a:t>Synthétiques</a:t>
            </a:r>
            <a:r>
              <a:rPr lang="fr-FR" dirty="0"/>
              <a:t> : reflètent les distributions statistiques, mais dépendent de la qualité des modèles générateurs (risque de perte de fidélité).</a:t>
            </a:r>
          </a:p>
          <a:p>
            <a:pPr algn="l"/>
            <a:endParaRPr lang="en-US" dirty="0"/>
          </a:p>
        </p:txBody>
      </p:sp>
      <p:sp>
        <p:nvSpPr>
          <p:cNvPr id="4" name="Espace réservé du numéro de diapositive 3">
            <a:extLst>
              <a:ext uri="{FF2B5EF4-FFF2-40B4-BE49-F238E27FC236}">
                <a16:creationId xmlns:a16="http://schemas.microsoft.com/office/drawing/2014/main" id="{A611D044-379A-A93C-6B47-7A169132292E}"/>
              </a:ext>
            </a:extLst>
          </p:cNvPr>
          <p:cNvSpPr>
            <a:spLocks noGrp="1"/>
          </p:cNvSpPr>
          <p:nvPr>
            <p:ph type="sldNum" sz="quarter" idx="5"/>
          </p:nvPr>
        </p:nvSpPr>
        <p:spPr/>
        <p:txBody>
          <a:bodyPr/>
          <a:lstStyle/>
          <a:p>
            <a:fld id="{B4E0A65F-70CE-4C11-9DB6-CADF0E49A1AB}" type="slidenum">
              <a:rPr lang="fr-FR" smtClean="0"/>
              <a:t>11</a:t>
            </a:fld>
            <a:endParaRPr lang="fr-FR"/>
          </a:p>
        </p:txBody>
      </p:sp>
    </p:spTree>
    <p:extLst>
      <p:ext uri="{BB962C8B-B14F-4D97-AF65-F5344CB8AC3E}">
        <p14:creationId xmlns:p14="http://schemas.microsoft.com/office/powerpoint/2010/main" val="1543239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55911-AA6A-8BD7-CBD4-1EFFC1F00D0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8545849-BDD8-5825-C540-2F012E42F2F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5660C7A-F24B-C494-63CA-63D7A970B05C}"/>
              </a:ext>
            </a:extLst>
          </p:cNvPr>
          <p:cNvSpPr>
            <a:spLocks noGrp="1"/>
          </p:cNvSpPr>
          <p:nvPr>
            <p:ph type="body" idx="1"/>
          </p:nvPr>
        </p:nvSpPr>
        <p:spPr/>
        <p:txBody>
          <a:bodyPr/>
          <a:lstStyle/>
          <a:p>
            <a:r>
              <a:rPr lang="fr-FR" b="1" dirty="0"/>
              <a:t>Volume et disponibilité</a:t>
            </a:r>
          </a:p>
          <a:p>
            <a:r>
              <a:rPr lang="fr-FR" b="1" dirty="0"/>
              <a:t>Réelles</a:t>
            </a:r>
            <a:r>
              <a:rPr lang="fr-FR" dirty="0"/>
              <a:t> : limitées par le contexte de collecte (taille d’échantillon, contraintes juridiques).</a:t>
            </a:r>
          </a:p>
          <a:p>
            <a:r>
              <a:rPr lang="fr-FR" b="1" dirty="0"/>
              <a:t>Synthétiques</a:t>
            </a:r>
            <a:r>
              <a:rPr lang="fr-FR" dirty="0"/>
              <a:t> : potentiellement infinies et disponibles instantanément.</a:t>
            </a:r>
          </a:p>
        </p:txBody>
      </p:sp>
      <p:sp>
        <p:nvSpPr>
          <p:cNvPr id="4" name="Espace réservé du numéro de diapositive 3">
            <a:extLst>
              <a:ext uri="{FF2B5EF4-FFF2-40B4-BE49-F238E27FC236}">
                <a16:creationId xmlns:a16="http://schemas.microsoft.com/office/drawing/2014/main" id="{722D9C22-C508-C911-BDF3-2FFD5C339CA3}"/>
              </a:ext>
            </a:extLst>
          </p:cNvPr>
          <p:cNvSpPr>
            <a:spLocks noGrp="1"/>
          </p:cNvSpPr>
          <p:nvPr>
            <p:ph type="sldNum" sz="quarter" idx="5"/>
          </p:nvPr>
        </p:nvSpPr>
        <p:spPr/>
        <p:txBody>
          <a:bodyPr/>
          <a:lstStyle/>
          <a:p>
            <a:fld id="{B4E0A65F-70CE-4C11-9DB6-CADF0E49A1AB}" type="slidenum">
              <a:rPr lang="fr-FR" smtClean="0"/>
              <a:t>12</a:t>
            </a:fld>
            <a:endParaRPr lang="fr-FR"/>
          </a:p>
        </p:txBody>
      </p:sp>
    </p:spTree>
    <p:extLst>
      <p:ext uri="{BB962C8B-B14F-4D97-AF65-F5344CB8AC3E}">
        <p14:creationId xmlns:p14="http://schemas.microsoft.com/office/powerpoint/2010/main" val="23336256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81810F3-05C8-F096-C9D2-3FC03FBD30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48672" y="6885615"/>
            <a:ext cx="644728" cy="677235"/>
          </a:xfrm>
          <a:prstGeom prst="rect">
            <a:avLst/>
          </a:prstGeom>
        </p:spPr>
      </p:pic>
      <p:pic>
        <p:nvPicPr>
          <p:cNvPr id="4" name="Image 3">
            <a:extLst>
              <a:ext uri="{FF2B5EF4-FFF2-40B4-BE49-F238E27FC236}">
                <a16:creationId xmlns:a16="http://schemas.microsoft.com/office/drawing/2014/main" id="{F5BF56F4-9159-01F8-5FA5-06C9E2EE99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49" y="6892098"/>
            <a:ext cx="644728" cy="677235"/>
          </a:xfrm>
          <a:prstGeom prst="rect">
            <a:avLst/>
          </a:prstGeom>
        </p:spPr>
      </p:pic>
      <p:sp>
        <p:nvSpPr>
          <p:cNvPr id="7" name="Rectangle 6"/>
          <p:cNvSpPr/>
          <p:nvPr userDrawn="1"/>
        </p:nvSpPr>
        <p:spPr>
          <a:xfrm>
            <a:off x="9289915" y="7294480"/>
            <a:ext cx="408561" cy="268369"/>
          </a:xfrm>
          <a:prstGeom prst="rect">
            <a:avLst/>
          </a:prstGeom>
          <a:solidFill>
            <a:srgbClr val="013B53"/>
          </a:solidFill>
        </p:spPr>
        <p:txBody>
          <a:bodyPr wrap="none" lIns="0" tIns="0" rIns="0" bIns="0">
            <a:noAutofit/>
          </a:bodyPr>
          <a:lstStyle/>
          <a:p>
            <a:pPr indent="0"/>
            <a:fld id="{B617CC79-FD00-4B7E-AD77-00347CBAF224}" type="slidenum">
              <a:rPr lang="en-US" sz="1300" b="1" i="1" smtClean="0">
                <a:solidFill>
                  <a:srgbClr val="FFFFFF"/>
                </a:solidFill>
                <a:latin typeface="Arial Black" panose="020B0A04020102020204" pitchFamily="34" charset="0"/>
              </a:rPr>
              <a:t>‹N°›</a:t>
            </a:fld>
            <a:endParaRPr lang="en-US" sz="1300" b="1" i="1" dirty="0">
              <a:solidFill>
                <a:srgbClr val="FFFFFF"/>
              </a:solidFill>
              <a:latin typeface="Arial Black" panose="020B0A04020102020204" pitchFamily="34" charset="0"/>
            </a:endParaRPr>
          </a:p>
        </p:txBody>
      </p:sp>
      <p:sp>
        <p:nvSpPr>
          <p:cNvPr id="6" name="Rectangle 5">
            <a:extLst>
              <a:ext uri="{FF2B5EF4-FFF2-40B4-BE49-F238E27FC236}">
                <a16:creationId xmlns:a16="http://schemas.microsoft.com/office/drawing/2014/main" id="{F1510EE2-713F-2A8C-5A62-C9E4E9F9390B}"/>
              </a:ext>
            </a:extLst>
          </p:cNvPr>
          <p:cNvSpPr/>
          <p:nvPr userDrawn="1"/>
        </p:nvSpPr>
        <p:spPr>
          <a:xfrm>
            <a:off x="804152" y="7294482"/>
            <a:ext cx="5450733" cy="268368"/>
          </a:xfrm>
          <a:prstGeom prst="rect">
            <a:avLst/>
          </a:prstGeom>
          <a:solidFill>
            <a:srgbClr val="013B53"/>
          </a:solidFill>
        </p:spPr>
        <p:txBody>
          <a:bodyPr wrap="none" lIns="0" tIns="0" rIns="0" bIns="0">
            <a:noAutofit/>
          </a:bodyPr>
          <a:lstStyle/>
          <a:p>
            <a:pPr indent="0"/>
            <a:r>
              <a:rPr lang="en-US" sz="1300" b="1" i="1" dirty="0">
                <a:solidFill>
                  <a:srgbClr val="FFFFFF"/>
                </a:solidFill>
                <a:latin typeface="Arial"/>
              </a:rPr>
              <a:t>WEDNES-CYBER-DAY BY FIRST LIEUTENANT MOAMPANDJ OTIS </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B233B2-3DDD-E27F-99F4-5D638B2145D6}"/>
              </a:ext>
            </a:extLst>
          </p:cNvPr>
          <p:cNvSpPr/>
          <p:nvPr/>
        </p:nvSpPr>
        <p:spPr>
          <a:xfrm>
            <a:off x="9215718" y="7171765"/>
            <a:ext cx="591670" cy="3910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a:extLst>
              <a:ext uri="{FF2B5EF4-FFF2-40B4-BE49-F238E27FC236}">
                <a16:creationId xmlns:a16="http://schemas.microsoft.com/office/drawing/2014/main" id="{627457D2-F7D0-53DF-35EB-487609C43314}"/>
              </a:ext>
            </a:extLst>
          </p:cNvPr>
          <p:cNvSpPr txBox="1">
            <a:spLocks/>
          </p:cNvSpPr>
          <p:nvPr/>
        </p:nvSpPr>
        <p:spPr>
          <a:xfrm>
            <a:off x="987612" y="3266915"/>
            <a:ext cx="9023318" cy="1029019"/>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7000" b="1" i="1" dirty="0"/>
              <a:t>Synthetic Data</a:t>
            </a:r>
          </a:p>
        </p:txBody>
      </p:sp>
      <p:sp>
        <p:nvSpPr>
          <p:cNvPr id="3" name="Rounded Rectangle 9">
            <a:extLst>
              <a:ext uri="{FF2B5EF4-FFF2-40B4-BE49-F238E27FC236}">
                <a16:creationId xmlns:a16="http://schemas.microsoft.com/office/drawing/2014/main" id="{A45B48D4-DF0A-A4D7-54FD-52D93B657D79}"/>
              </a:ext>
            </a:extLst>
          </p:cNvPr>
          <p:cNvSpPr/>
          <p:nvPr/>
        </p:nvSpPr>
        <p:spPr>
          <a:xfrm>
            <a:off x="987612" y="2840094"/>
            <a:ext cx="9200204" cy="1882662"/>
          </a:xfrm>
          <a:prstGeom prst="roundRect">
            <a:avLst/>
          </a:prstGeom>
          <a:noFill/>
          <a:ln w="571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4" name="Rectangle 3">
            <a:extLst>
              <a:ext uri="{FF2B5EF4-FFF2-40B4-BE49-F238E27FC236}">
                <a16:creationId xmlns:a16="http://schemas.microsoft.com/office/drawing/2014/main" id="{645A4C4C-4CC8-C56E-700E-C6EBD6F2C9DA}"/>
              </a:ext>
            </a:extLst>
          </p:cNvPr>
          <p:cNvSpPr/>
          <p:nvPr/>
        </p:nvSpPr>
        <p:spPr>
          <a:xfrm>
            <a:off x="0" y="1813810"/>
            <a:ext cx="10693400" cy="4032354"/>
          </a:xfrm>
          <a:prstGeom prst="rect">
            <a:avLst/>
          </a:prstGeom>
          <a:blipFill dpi="0" rotWithShape="0">
            <a:blip r:embed="rId3">
              <a:alphaModFix amt="35000"/>
            </a:blip>
            <a:srcRect/>
            <a:tile tx="0" ty="0" sx="80000" sy="8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7" name="ZoneTexte 6">
            <a:extLst>
              <a:ext uri="{FF2B5EF4-FFF2-40B4-BE49-F238E27FC236}">
                <a16:creationId xmlns:a16="http://schemas.microsoft.com/office/drawing/2014/main" id="{BE17AB88-6B59-B9A9-E5E5-9AC473105CEB}"/>
              </a:ext>
            </a:extLst>
          </p:cNvPr>
          <p:cNvSpPr txBox="1"/>
          <p:nvPr/>
        </p:nvSpPr>
        <p:spPr>
          <a:xfrm>
            <a:off x="2417815" y="907902"/>
            <a:ext cx="6339798" cy="461665"/>
          </a:xfrm>
          <a:prstGeom prst="rect">
            <a:avLst/>
          </a:prstGeom>
          <a:noFill/>
        </p:spPr>
        <p:txBody>
          <a:bodyPr wrap="square">
            <a:spAutoFit/>
          </a:bodyPr>
          <a:lstStyle/>
          <a:p>
            <a:pPr algn="ctr">
              <a:spcBef>
                <a:spcPts val="1650"/>
              </a:spcBef>
              <a:spcAft>
                <a:spcPts val="825"/>
              </a:spcAft>
              <a:buNone/>
            </a:pPr>
            <a:r>
              <a:rPr lang="fr-FR" sz="2400" b="1" i="1" dirty="0">
                <a:solidFill>
                  <a:srgbClr val="002060"/>
                </a:solidFill>
                <a:effectLst/>
                <a:latin typeface="Arial" panose="020B0604020202020204" pitchFamily="34" charset="0"/>
                <a:cs typeface="Arial" panose="020B0604020202020204" pitchFamily="34" charset="0"/>
              </a:rPr>
              <a:t>Et l’Homme créa les données à son image</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8A28664-614B-524D-E515-15B86364B72C}"/>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3AF4BEE7-66B0-5480-B6A0-2BE072A43B86}"/>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D63D7F1A-6FB9-AA80-5E0A-D261B7C85FC0}"/>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Introduction</a:t>
            </a:r>
          </a:p>
        </p:txBody>
      </p:sp>
      <p:sp>
        <p:nvSpPr>
          <p:cNvPr id="15" name="Rectangle 14">
            <a:extLst>
              <a:ext uri="{FF2B5EF4-FFF2-40B4-BE49-F238E27FC236}">
                <a16:creationId xmlns:a16="http://schemas.microsoft.com/office/drawing/2014/main" id="{24804D35-EC22-29E1-9C9C-F6011FD02027}"/>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a:solidFill>
                  <a:srgbClr val="161616"/>
                </a:solidFill>
                <a:latin typeface="Arial"/>
              </a:rPr>
              <a:t>Données </a:t>
            </a:r>
            <a:r>
              <a:rPr lang="en-US" sz="2800" b="1" dirty="0" err="1">
                <a:solidFill>
                  <a:srgbClr val="161616"/>
                </a:solidFill>
                <a:latin typeface="Arial"/>
              </a:rPr>
              <a:t>Réelles</a:t>
            </a:r>
            <a:r>
              <a:rPr lang="en-US" sz="2800" b="1" dirty="0">
                <a:solidFill>
                  <a:srgbClr val="161616"/>
                </a:solidFill>
                <a:latin typeface="Arial"/>
              </a:rPr>
              <a:t> VS Données </a:t>
            </a:r>
            <a:r>
              <a:rPr lang="en-US" sz="2800" b="1" dirty="0" err="1">
                <a:solidFill>
                  <a:srgbClr val="161616"/>
                </a:solidFill>
                <a:latin typeface="Arial"/>
              </a:rPr>
              <a:t>Synthétiques</a:t>
            </a:r>
            <a:endParaRPr lang="en-US" sz="2800" b="1" dirty="0">
              <a:solidFill>
                <a:srgbClr val="161616"/>
              </a:solidFill>
              <a:latin typeface="Arial"/>
            </a:endParaRPr>
          </a:p>
        </p:txBody>
      </p:sp>
      <p:pic>
        <p:nvPicPr>
          <p:cNvPr id="5" name="Image 4">
            <a:extLst>
              <a:ext uri="{FF2B5EF4-FFF2-40B4-BE49-F238E27FC236}">
                <a16:creationId xmlns:a16="http://schemas.microsoft.com/office/drawing/2014/main" id="{D3BBF374-24A5-F41D-4C8D-4AC894DB187D}"/>
              </a:ext>
            </a:extLst>
          </p:cNvPr>
          <p:cNvPicPr>
            <a:picLocks noChangeAspect="1"/>
          </p:cNvPicPr>
          <p:nvPr/>
        </p:nvPicPr>
        <p:blipFill>
          <a:blip r:embed="rId4">
            <a:extLst>
              <a:ext uri="{28A0092B-C50C-407E-A947-70E740481C1C}">
                <a14:useLocalDpi xmlns:a14="http://schemas.microsoft.com/office/drawing/2010/main" val="0"/>
              </a:ext>
            </a:extLst>
          </a:blip>
          <a:srcRect l="6540" t="25148" b="17916"/>
          <a:stretch>
            <a:fillRect/>
          </a:stretch>
        </p:blipFill>
        <p:spPr>
          <a:xfrm>
            <a:off x="2707604" y="2236195"/>
            <a:ext cx="7932964" cy="4646951"/>
          </a:xfrm>
          <a:prstGeom prst="rect">
            <a:avLst/>
          </a:prstGeom>
        </p:spPr>
      </p:pic>
      <p:sp>
        <p:nvSpPr>
          <p:cNvPr id="7" name="ZoneTexte 6">
            <a:extLst>
              <a:ext uri="{FF2B5EF4-FFF2-40B4-BE49-F238E27FC236}">
                <a16:creationId xmlns:a16="http://schemas.microsoft.com/office/drawing/2014/main" id="{44A18FB5-5C65-3ADF-33BE-D4FB946B03FA}"/>
              </a:ext>
            </a:extLst>
          </p:cNvPr>
          <p:cNvSpPr txBox="1"/>
          <p:nvPr/>
        </p:nvSpPr>
        <p:spPr>
          <a:xfrm>
            <a:off x="193004" y="3636340"/>
            <a:ext cx="2055521" cy="646331"/>
          </a:xfrm>
          <a:prstGeom prst="rect">
            <a:avLst/>
          </a:prstGeom>
          <a:noFill/>
        </p:spPr>
        <p:txBody>
          <a:bodyPr wrap="square">
            <a:spAutoFit/>
          </a:bodyPr>
          <a:lstStyle/>
          <a:p>
            <a:pPr indent="0" algn="ctr"/>
            <a:r>
              <a:rPr lang="en-US" sz="1800" b="1" dirty="0" err="1">
                <a:solidFill>
                  <a:srgbClr val="FF0000"/>
                </a:solidFill>
                <a:latin typeface="Arial"/>
              </a:rPr>
              <a:t>Définition</a:t>
            </a:r>
            <a:r>
              <a:rPr lang="en-US" sz="1800" b="1" dirty="0">
                <a:solidFill>
                  <a:srgbClr val="FF0000"/>
                </a:solidFill>
                <a:latin typeface="Arial"/>
              </a:rPr>
              <a:t> et Source</a:t>
            </a:r>
          </a:p>
        </p:txBody>
      </p:sp>
    </p:spTree>
    <p:extLst>
      <p:ext uri="{BB962C8B-B14F-4D97-AF65-F5344CB8AC3E}">
        <p14:creationId xmlns:p14="http://schemas.microsoft.com/office/powerpoint/2010/main" val="161713908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C00D16F3-CBD9-28A0-8169-3D6941C05F93}"/>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B7050029-02E2-52C9-524F-12A77A5C25E7}"/>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7CDDB920-3FA5-C400-EFFE-0FC2B7F1DFC6}"/>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Introduction</a:t>
            </a:r>
          </a:p>
        </p:txBody>
      </p:sp>
      <p:sp>
        <p:nvSpPr>
          <p:cNvPr id="15" name="Rectangle 14">
            <a:extLst>
              <a:ext uri="{FF2B5EF4-FFF2-40B4-BE49-F238E27FC236}">
                <a16:creationId xmlns:a16="http://schemas.microsoft.com/office/drawing/2014/main" id="{3BA78A72-0542-2ABA-78CF-412024CC6687}"/>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a:solidFill>
                  <a:srgbClr val="161616"/>
                </a:solidFill>
                <a:latin typeface="Arial"/>
              </a:rPr>
              <a:t>Données </a:t>
            </a:r>
            <a:r>
              <a:rPr lang="en-US" sz="2800" b="1" dirty="0" err="1">
                <a:solidFill>
                  <a:srgbClr val="161616"/>
                </a:solidFill>
                <a:latin typeface="Arial"/>
              </a:rPr>
              <a:t>Réelles</a:t>
            </a:r>
            <a:r>
              <a:rPr lang="en-US" sz="2800" b="1" dirty="0">
                <a:solidFill>
                  <a:srgbClr val="161616"/>
                </a:solidFill>
                <a:latin typeface="Arial"/>
              </a:rPr>
              <a:t> VS Données </a:t>
            </a:r>
            <a:r>
              <a:rPr lang="en-US" sz="2800" b="1" dirty="0" err="1">
                <a:solidFill>
                  <a:srgbClr val="161616"/>
                </a:solidFill>
                <a:latin typeface="Arial"/>
              </a:rPr>
              <a:t>Synthétiques</a:t>
            </a:r>
            <a:endParaRPr lang="en-US" sz="2800" b="1" dirty="0">
              <a:solidFill>
                <a:srgbClr val="161616"/>
              </a:solidFill>
              <a:latin typeface="Arial"/>
            </a:endParaRPr>
          </a:p>
        </p:txBody>
      </p:sp>
      <p:sp>
        <p:nvSpPr>
          <p:cNvPr id="7" name="ZoneTexte 6">
            <a:extLst>
              <a:ext uri="{FF2B5EF4-FFF2-40B4-BE49-F238E27FC236}">
                <a16:creationId xmlns:a16="http://schemas.microsoft.com/office/drawing/2014/main" id="{E59645CD-4CAB-C3CE-3A12-3635ABEA33DB}"/>
              </a:ext>
            </a:extLst>
          </p:cNvPr>
          <p:cNvSpPr txBox="1"/>
          <p:nvPr/>
        </p:nvSpPr>
        <p:spPr>
          <a:xfrm>
            <a:off x="193004" y="3636340"/>
            <a:ext cx="2055521" cy="646331"/>
          </a:xfrm>
          <a:prstGeom prst="rect">
            <a:avLst/>
          </a:prstGeom>
          <a:noFill/>
        </p:spPr>
        <p:txBody>
          <a:bodyPr wrap="square">
            <a:spAutoFit/>
          </a:bodyPr>
          <a:lstStyle/>
          <a:p>
            <a:pPr indent="0" algn="ctr"/>
            <a:r>
              <a:rPr lang="fr-FR" b="1" dirty="0">
                <a:solidFill>
                  <a:srgbClr val="FF0000"/>
                </a:solidFill>
                <a:latin typeface="Arial"/>
              </a:rPr>
              <a:t>Q</a:t>
            </a:r>
            <a:r>
              <a:rPr lang="en-US" b="1" dirty="0" err="1">
                <a:solidFill>
                  <a:srgbClr val="FF0000"/>
                </a:solidFill>
                <a:latin typeface="Arial"/>
              </a:rPr>
              <a:t>ualité</a:t>
            </a:r>
            <a:r>
              <a:rPr lang="en-US" b="1" dirty="0">
                <a:solidFill>
                  <a:srgbClr val="FF0000"/>
                </a:solidFill>
                <a:latin typeface="Arial"/>
              </a:rPr>
              <a:t> et</a:t>
            </a:r>
          </a:p>
          <a:p>
            <a:pPr indent="0" algn="ctr"/>
            <a:r>
              <a:rPr lang="en-US" sz="1800" b="1" dirty="0" err="1">
                <a:solidFill>
                  <a:srgbClr val="FF0000"/>
                </a:solidFill>
                <a:latin typeface="Arial"/>
              </a:rPr>
              <a:t>Précision</a:t>
            </a:r>
            <a:endParaRPr lang="en-US" sz="1800" b="1" dirty="0">
              <a:solidFill>
                <a:srgbClr val="FF0000"/>
              </a:solidFill>
              <a:latin typeface="Arial"/>
            </a:endParaRPr>
          </a:p>
        </p:txBody>
      </p:sp>
      <p:pic>
        <p:nvPicPr>
          <p:cNvPr id="9" name="Image 8">
            <a:extLst>
              <a:ext uri="{FF2B5EF4-FFF2-40B4-BE49-F238E27FC236}">
                <a16:creationId xmlns:a16="http://schemas.microsoft.com/office/drawing/2014/main" id="{A87F5A19-A0A4-952F-C994-9FC9CC8E73E6}"/>
              </a:ext>
            </a:extLst>
          </p:cNvPr>
          <p:cNvPicPr>
            <a:picLocks noChangeAspect="1"/>
          </p:cNvPicPr>
          <p:nvPr/>
        </p:nvPicPr>
        <p:blipFill>
          <a:blip r:embed="rId4">
            <a:extLst>
              <a:ext uri="{28A0092B-C50C-407E-A947-70E740481C1C}">
                <a14:useLocalDpi xmlns:a14="http://schemas.microsoft.com/office/drawing/2010/main" val="0"/>
              </a:ext>
            </a:extLst>
          </a:blip>
          <a:srcRect l="4247" t="23343"/>
          <a:stretch>
            <a:fillRect/>
          </a:stretch>
        </p:blipFill>
        <p:spPr>
          <a:xfrm>
            <a:off x="2433828" y="2188248"/>
            <a:ext cx="7535605" cy="3942181"/>
          </a:xfrm>
          <a:prstGeom prst="rect">
            <a:avLst/>
          </a:prstGeom>
        </p:spPr>
      </p:pic>
    </p:spTree>
    <p:extLst>
      <p:ext uri="{BB962C8B-B14F-4D97-AF65-F5344CB8AC3E}">
        <p14:creationId xmlns:p14="http://schemas.microsoft.com/office/powerpoint/2010/main" val="62118380"/>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62F0D3E4-12A1-3DB2-D769-339E38D00831}"/>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23C8D6CE-821E-066E-8BBA-4A5DBD0A522D}"/>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7966902C-0183-4821-5663-256B84AFFD22}"/>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Introduction</a:t>
            </a:r>
          </a:p>
        </p:txBody>
      </p:sp>
      <p:sp>
        <p:nvSpPr>
          <p:cNvPr id="15" name="Rectangle 14">
            <a:extLst>
              <a:ext uri="{FF2B5EF4-FFF2-40B4-BE49-F238E27FC236}">
                <a16:creationId xmlns:a16="http://schemas.microsoft.com/office/drawing/2014/main" id="{91B769D4-AD0B-BA8B-F503-DA884362E0FC}"/>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a:solidFill>
                  <a:srgbClr val="161616"/>
                </a:solidFill>
                <a:latin typeface="Arial"/>
              </a:rPr>
              <a:t>Données </a:t>
            </a:r>
            <a:r>
              <a:rPr lang="en-US" sz="2800" b="1" dirty="0" err="1">
                <a:solidFill>
                  <a:srgbClr val="161616"/>
                </a:solidFill>
                <a:latin typeface="Arial"/>
              </a:rPr>
              <a:t>Réelles</a:t>
            </a:r>
            <a:r>
              <a:rPr lang="en-US" sz="2800" b="1" dirty="0">
                <a:solidFill>
                  <a:srgbClr val="161616"/>
                </a:solidFill>
                <a:latin typeface="Arial"/>
              </a:rPr>
              <a:t> VS Données </a:t>
            </a:r>
            <a:r>
              <a:rPr lang="en-US" sz="2800" b="1" dirty="0" err="1">
                <a:solidFill>
                  <a:srgbClr val="161616"/>
                </a:solidFill>
                <a:latin typeface="Arial"/>
              </a:rPr>
              <a:t>Synthétiques</a:t>
            </a:r>
            <a:endParaRPr lang="en-US" sz="2800" b="1" dirty="0">
              <a:solidFill>
                <a:srgbClr val="161616"/>
              </a:solidFill>
              <a:latin typeface="Arial"/>
            </a:endParaRPr>
          </a:p>
        </p:txBody>
      </p:sp>
      <p:sp>
        <p:nvSpPr>
          <p:cNvPr id="7" name="ZoneTexte 6">
            <a:extLst>
              <a:ext uri="{FF2B5EF4-FFF2-40B4-BE49-F238E27FC236}">
                <a16:creationId xmlns:a16="http://schemas.microsoft.com/office/drawing/2014/main" id="{3758A99D-59E9-D8C9-C899-CEF396EB513C}"/>
              </a:ext>
            </a:extLst>
          </p:cNvPr>
          <p:cNvSpPr txBox="1"/>
          <p:nvPr/>
        </p:nvSpPr>
        <p:spPr>
          <a:xfrm>
            <a:off x="193004" y="3636340"/>
            <a:ext cx="2055521" cy="646331"/>
          </a:xfrm>
          <a:prstGeom prst="rect">
            <a:avLst/>
          </a:prstGeom>
          <a:noFill/>
        </p:spPr>
        <p:txBody>
          <a:bodyPr wrap="square">
            <a:spAutoFit/>
          </a:bodyPr>
          <a:lstStyle/>
          <a:p>
            <a:pPr indent="0" algn="ctr"/>
            <a:r>
              <a:rPr lang="fr-FR" b="1" dirty="0">
                <a:solidFill>
                  <a:srgbClr val="FF0000"/>
                </a:solidFill>
                <a:latin typeface="Arial"/>
              </a:rPr>
              <a:t>Volume et Disponibilité</a:t>
            </a:r>
            <a:endParaRPr lang="en-US" sz="1800" b="1" dirty="0">
              <a:solidFill>
                <a:srgbClr val="FF0000"/>
              </a:solidFill>
              <a:latin typeface="Arial"/>
            </a:endParaRPr>
          </a:p>
        </p:txBody>
      </p:sp>
      <p:pic>
        <p:nvPicPr>
          <p:cNvPr id="5" name="Image 4">
            <a:extLst>
              <a:ext uri="{FF2B5EF4-FFF2-40B4-BE49-F238E27FC236}">
                <a16:creationId xmlns:a16="http://schemas.microsoft.com/office/drawing/2014/main" id="{6AFCB70B-6CE4-598F-70A4-864817A84703}"/>
              </a:ext>
            </a:extLst>
          </p:cNvPr>
          <p:cNvPicPr>
            <a:picLocks noChangeAspect="1"/>
          </p:cNvPicPr>
          <p:nvPr/>
        </p:nvPicPr>
        <p:blipFill>
          <a:blip r:embed="rId4">
            <a:extLst>
              <a:ext uri="{28A0092B-C50C-407E-A947-70E740481C1C}">
                <a14:useLocalDpi xmlns:a14="http://schemas.microsoft.com/office/drawing/2010/main" val="0"/>
              </a:ext>
            </a:extLst>
          </a:blip>
          <a:srcRect l="6798" t="23767" b="20717"/>
          <a:stretch>
            <a:fillRect/>
          </a:stretch>
        </p:blipFill>
        <p:spPr>
          <a:xfrm>
            <a:off x="2533337" y="2409243"/>
            <a:ext cx="7330661" cy="4198658"/>
          </a:xfrm>
          <a:prstGeom prst="rect">
            <a:avLst/>
          </a:prstGeom>
        </p:spPr>
      </p:pic>
    </p:spTree>
    <p:extLst>
      <p:ext uri="{BB962C8B-B14F-4D97-AF65-F5344CB8AC3E}">
        <p14:creationId xmlns:p14="http://schemas.microsoft.com/office/powerpoint/2010/main" val="4270527660"/>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66C641F8-37BD-967D-2B9F-67D0BC81BC08}"/>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CF2D29CA-BE2F-46B1-8802-601456554FB4}"/>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D1701242-68AD-EC78-43B3-3BFC846233B3}"/>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Introduction</a:t>
            </a:r>
          </a:p>
        </p:txBody>
      </p:sp>
      <p:sp>
        <p:nvSpPr>
          <p:cNvPr id="15" name="Rectangle 14">
            <a:extLst>
              <a:ext uri="{FF2B5EF4-FFF2-40B4-BE49-F238E27FC236}">
                <a16:creationId xmlns:a16="http://schemas.microsoft.com/office/drawing/2014/main" id="{5BBA61BC-1335-288A-A07D-BDC379BC1EED}"/>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a:solidFill>
                  <a:srgbClr val="161616"/>
                </a:solidFill>
                <a:latin typeface="Arial"/>
              </a:rPr>
              <a:t>Données </a:t>
            </a:r>
            <a:r>
              <a:rPr lang="en-US" sz="2800" b="1" dirty="0" err="1">
                <a:solidFill>
                  <a:srgbClr val="161616"/>
                </a:solidFill>
                <a:latin typeface="Arial"/>
              </a:rPr>
              <a:t>Réelles</a:t>
            </a:r>
            <a:r>
              <a:rPr lang="en-US" sz="2800" b="1" dirty="0">
                <a:solidFill>
                  <a:srgbClr val="161616"/>
                </a:solidFill>
                <a:latin typeface="Arial"/>
              </a:rPr>
              <a:t> VS Données </a:t>
            </a:r>
            <a:r>
              <a:rPr lang="en-US" sz="2800" b="1" dirty="0" err="1">
                <a:solidFill>
                  <a:srgbClr val="161616"/>
                </a:solidFill>
                <a:latin typeface="Arial"/>
              </a:rPr>
              <a:t>Synthétiques</a:t>
            </a:r>
            <a:endParaRPr lang="en-US" sz="2800" b="1" dirty="0">
              <a:solidFill>
                <a:srgbClr val="161616"/>
              </a:solidFill>
              <a:latin typeface="Arial"/>
            </a:endParaRPr>
          </a:p>
        </p:txBody>
      </p:sp>
      <p:sp>
        <p:nvSpPr>
          <p:cNvPr id="7" name="ZoneTexte 6">
            <a:extLst>
              <a:ext uri="{FF2B5EF4-FFF2-40B4-BE49-F238E27FC236}">
                <a16:creationId xmlns:a16="http://schemas.microsoft.com/office/drawing/2014/main" id="{1CD7D92D-6E34-C8CD-1458-9F7B166DBB60}"/>
              </a:ext>
            </a:extLst>
          </p:cNvPr>
          <p:cNvSpPr txBox="1"/>
          <p:nvPr/>
        </p:nvSpPr>
        <p:spPr>
          <a:xfrm>
            <a:off x="193004" y="3636340"/>
            <a:ext cx="2055521" cy="646331"/>
          </a:xfrm>
          <a:prstGeom prst="rect">
            <a:avLst/>
          </a:prstGeom>
          <a:noFill/>
        </p:spPr>
        <p:txBody>
          <a:bodyPr wrap="square">
            <a:spAutoFit/>
          </a:bodyPr>
          <a:lstStyle/>
          <a:p>
            <a:pPr indent="0" algn="ctr"/>
            <a:r>
              <a:rPr lang="fr-FR" b="1" dirty="0">
                <a:solidFill>
                  <a:srgbClr val="FF0000"/>
                </a:solidFill>
                <a:latin typeface="Arial"/>
              </a:rPr>
              <a:t>Confidentialité et  Conformité</a:t>
            </a:r>
            <a:endParaRPr lang="en-US" sz="1800" b="1" dirty="0">
              <a:solidFill>
                <a:srgbClr val="FF0000"/>
              </a:solidFill>
              <a:latin typeface="Arial"/>
            </a:endParaRPr>
          </a:p>
        </p:txBody>
      </p:sp>
      <p:pic>
        <p:nvPicPr>
          <p:cNvPr id="6" name="Image 5">
            <a:extLst>
              <a:ext uri="{FF2B5EF4-FFF2-40B4-BE49-F238E27FC236}">
                <a16:creationId xmlns:a16="http://schemas.microsoft.com/office/drawing/2014/main" id="{90E7BF32-9DA4-B895-D224-E82F3E037F4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16682" t="27011" r="6499" b="13714"/>
          <a:stretch>
            <a:fillRect/>
          </a:stretch>
        </p:blipFill>
        <p:spPr>
          <a:xfrm>
            <a:off x="2593298" y="2473377"/>
            <a:ext cx="7629993" cy="3132754"/>
          </a:xfrm>
          <a:prstGeom prst="rect">
            <a:avLst/>
          </a:prstGeom>
        </p:spPr>
      </p:pic>
    </p:spTree>
    <p:extLst>
      <p:ext uri="{BB962C8B-B14F-4D97-AF65-F5344CB8AC3E}">
        <p14:creationId xmlns:p14="http://schemas.microsoft.com/office/powerpoint/2010/main" val="3779665087"/>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E1C307E-BFA4-7188-2833-8238ED6BD30A}"/>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88494AAF-B29B-A9CF-53A3-DE489883CD54}"/>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23147119-7806-407F-DFA0-4B60F1F2557D}"/>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Introduction</a:t>
            </a:r>
          </a:p>
        </p:txBody>
      </p:sp>
      <p:sp>
        <p:nvSpPr>
          <p:cNvPr id="15" name="Rectangle 14">
            <a:extLst>
              <a:ext uri="{FF2B5EF4-FFF2-40B4-BE49-F238E27FC236}">
                <a16:creationId xmlns:a16="http://schemas.microsoft.com/office/drawing/2014/main" id="{1938880A-8814-A42F-8F7F-CF02D5E871F1}"/>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a:solidFill>
                  <a:srgbClr val="161616"/>
                </a:solidFill>
                <a:latin typeface="Arial"/>
              </a:rPr>
              <a:t>Données </a:t>
            </a:r>
            <a:r>
              <a:rPr lang="en-US" sz="2800" b="1" dirty="0" err="1">
                <a:solidFill>
                  <a:srgbClr val="161616"/>
                </a:solidFill>
                <a:latin typeface="Arial"/>
              </a:rPr>
              <a:t>Réelles</a:t>
            </a:r>
            <a:r>
              <a:rPr lang="en-US" sz="2800" b="1" dirty="0">
                <a:solidFill>
                  <a:srgbClr val="161616"/>
                </a:solidFill>
                <a:latin typeface="Arial"/>
              </a:rPr>
              <a:t> VS Données </a:t>
            </a:r>
            <a:r>
              <a:rPr lang="en-US" sz="2800" b="1" dirty="0" err="1">
                <a:solidFill>
                  <a:srgbClr val="161616"/>
                </a:solidFill>
                <a:latin typeface="Arial"/>
              </a:rPr>
              <a:t>Synthétiques</a:t>
            </a:r>
            <a:endParaRPr lang="en-US" sz="2800" b="1" dirty="0">
              <a:solidFill>
                <a:srgbClr val="161616"/>
              </a:solidFill>
              <a:latin typeface="Arial"/>
            </a:endParaRPr>
          </a:p>
        </p:txBody>
      </p:sp>
      <p:sp>
        <p:nvSpPr>
          <p:cNvPr id="7" name="ZoneTexte 6">
            <a:extLst>
              <a:ext uri="{FF2B5EF4-FFF2-40B4-BE49-F238E27FC236}">
                <a16:creationId xmlns:a16="http://schemas.microsoft.com/office/drawing/2014/main" id="{3F433A67-B1B8-B00D-5E4B-3FBCE3660DFE}"/>
              </a:ext>
            </a:extLst>
          </p:cNvPr>
          <p:cNvSpPr txBox="1"/>
          <p:nvPr/>
        </p:nvSpPr>
        <p:spPr>
          <a:xfrm>
            <a:off x="193004" y="3636340"/>
            <a:ext cx="2055521" cy="369332"/>
          </a:xfrm>
          <a:prstGeom prst="rect">
            <a:avLst/>
          </a:prstGeom>
          <a:noFill/>
        </p:spPr>
        <p:txBody>
          <a:bodyPr wrap="square">
            <a:spAutoFit/>
          </a:bodyPr>
          <a:lstStyle/>
          <a:p>
            <a:pPr indent="0" algn="ctr"/>
            <a:r>
              <a:rPr lang="fr-FR" b="1" dirty="0">
                <a:solidFill>
                  <a:srgbClr val="FF0000"/>
                </a:solidFill>
                <a:latin typeface="Arial"/>
              </a:rPr>
              <a:t>Cas d’usage</a:t>
            </a:r>
            <a:endParaRPr lang="en-US" b="1" dirty="0">
              <a:solidFill>
                <a:srgbClr val="FF0000"/>
              </a:solidFill>
              <a:latin typeface="Arial"/>
            </a:endParaRPr>
          </a:p>
        </p:txBody>
      </p:sp>
      <p:pic>
        <p:nvPicPr>
          <p:cNvPr id="8" name="Image 7">
            <a:extLst>
              <a:ext uri="{FF2B5EF4-FFF2-40B4-BE49-F238E27FC236}">
                <a16:creationId xmlns:a16="http://schemas.microsoft.com/office/drawing/2014/main" id="{6DA3BA9E-E435-3007-F9D6-B7E5523D558C}"/>
              </a:ext>
            </a:extLst>
          </p:cNvPr>
          <p:cNvPicPr>
            <a:picLocks noChangeAspect="1"/>
          </p:cNvPicPr>
          <p:nvPr/>
        </p:nvPicPr>
        <p:blipFill>
          <a:blip r:embed="rId4"/>
          <a:stretch>
            <a:fillRect/>
          </a:stretch>
        </p:blipFill>
        <p:spPr>
          <a:xfrm>
            <a:off x="2837355" y="1797408"/>
            <a:ext cx="4630801" cy="5290102"/>
          </a:xfrm>
          <a:prstGeom prst="rect">
            <a:avLst/>
          </a:prstGeom>
        </p:spPr>
      </p:pic>
    </p:spTree>
    <p:extLst>
      <p:ext uri="{BB962C8B-B14F-4D97-AF65-F5344CB8AC3E}">
        <p14:creationId xmlns:p14="http://schemas.microsoft.com/office/powerpoint/2010/main" val="1410242706"/>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85D1023-F866-7307-3EF8-4C07FD8A7EE7}"/>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80A59B01-D912-7BD1-861C-D36550C2B6CF}"/>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5036D90F-E6E4-51CE-FE93-4237507FA7A0}"/>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Introduction</a:t>
            </a:r>
          </a:p>
        </p:txBody>
      </p:sp>
      <p:sp>
        <p:nvSpPr>
          <p:cNvPr id="15" name="Rectangle 14">
            <a:extLst>
              <a:ext uri="{FF2B5EF4-FFF2-40B4-BE49-F238E27FC236}">
                <a16:creationId xmlns:a16="http://schemas.microsoft.com/office/drawing/2014/main" id="{8C1EEDEE-C191-2B79-6C53-8333990196EE}"/>
              </a:ext>
            </a:extLst>
          </p:cNvPr>
          <p:cNvSpPr/>
          <p:nvPr/>
        </p:nvSpPr>
        <p:spPr>
          <a:xfrm>
            <a:off x="3535510" y="972177"/>
            <a:ext cx="3234493" cy="365760"/>
          </a:xfrm>
          <a:prstGeom prst="rect">
            <a:avLst/>
          </a:prstGeom>
        </p:spPr>
        <p:txBody>
          <a:bodyPr wrap="none" lIns="0" tIns="0" rIns="0" bIns="0">
            <a:noAutofit/>
          </a:bodyPr>
          <a:lstStyle/>
          <a:p>
            <a:pPr indent="0" algn="ctr"/>
            <a:r>
              <a:rPr lang="fr-FR" sz="2800" b="1" dirty="0">
                <a:solidFill>
                  <a:srgbClr val="161616"/>
                </a:solidFill>
                <a:latin typeface="Arial"/>
              </a:rPr>
              <a:t>T</a:t>
            </a:r>
            <a:r>
              <a:rPr lang="en-US" sz="2800" b="1" dirty="0" err="1">
                <a:solidFill>
                  <a:srgbClr val="161616"/>
                </a:solidFill>
                <a:latin typeface="Arial"/>
              </a:rPr>
              <a:t>ypes</a:t>
            </a:r>
            <a:r>
              <a:rPr lang="en-US" sz="2800" b="1" dirty="0">
                <a:solidFill>
                  <a:srgbClr val="161616"/>
                </a:solidFill>
                <a:latin typeface="Arial"/>
              </a:rPr>
              <a:t> de données </a:t>
            </a:r>
            <a:r>
              <a:rPr lang="en-US" sz="2800" b="1" dirty="0" err="1">
                <a:solidFill>
                  <a:srgbClr val="161616"/>
                </a:solidFill>
                <a:latin typeface="Arial"/>
              </a:rPr>
              <a:t>synthétiques</a:t>
            </a:r>
            <a:endParaRPr lang="en-US" sz="2800" b="1" dirty="0">
              <a:solidFill>
                <a:srgbClr val="161616"/>
              </a:solidFill>
              <a:latin typeface="Arial"/>
            </a:endParaRPr>
          </a:p>
        </p:txBody>
      </p:sp>
      <p:sp>
        <p:nvSpPr>
          <p:cNvPr id="6" name="ZoneTexte 5">
            <a:extLst>
              <a:ext uri="{FF2B5EF4-FFF2-40B4-BE49-F238E27FC236}">
                <a16:creationId xmlns:a16="http://schemas.microsoft.com/office/drawing/2014/main" id="{129A5ADE-9379-C77B-1C7F-6B89F150F3F2}"/>
              </a:ext>
            </a:extLst>
          </p:cNvPr>
          <p:cNvSpPr txBox="1"/>
          <p:nvPr/>
        </p:nvSpPr>
        <p:spPr>
          <a:xfrm>
            <a:off x="48768" y="1574608"/>
            <a:ext cx="5343992" cy="461665"/>
          </a:xfrm>
          <a:prstGeom prst="rect">
            <a:avLst/>
          </a:prstGeom>
          <a:noFill/>
        </p:spPr>
        <p:txBody>
          <a:bodyPr wrap="square">
            <a:spAutoFit/>
          </a:bodyPr>
          <a:lstStyle/>
          <a:p>
            <a:pPr marL="457200" indent="-457200" algn="l" rtl="0">
              <a:spcBef>
                <a:spcPts val="600"/>
              </a:spcBef>
              <a:spcAft>
                <a:spcPts val="600"/>
              </a:spcAft>
              <a:buFont typeface="+mj-lt"/>
              <a:buAutoNum type="alphaUcPeriod"/>
            </a:pPr>
            <a:r>
              <a:rPr lang="en-US" sz="2400" b="1" i="1" dirty="0">
                <a:solidFill>
                  <a:srgbClr val="002060"/>
                </a:solidFill>
                <a:effectLst/>
                <a:latin typeface="Arial" panose="020B0604020202020204" pitchFamily="34" charset="0"/>
                <a:cs typeface="Arial" panose="020B0604020202020204" pitchFamily="34" charset="0"/>
              </a:rPr>
              <a:t>Données </a:t>
            </a:r>
            <a:r>
              <a:rPr lang="en-US" sz="2400" b="1" i="1" dirty="0" err="1">
                <a:solidFill>
                  <a:srgbClr val="002060"/>
                </a:solidFill>
                <a:effectLst/>
                <a:latin typeface="Arial" panose="020B0604020202020204" pitchFamily="34" charset="0"/>
                <a:cs typeface="Arial" panose="020B0604020202020204" pitchFamily="34" charset="0"/>
              </a:rPr>
              <a:t>structurées</a:t>
            </a:r>
            <a:endParaRPr lang="en-US" sz="2400" b="1" i="1" dirty="0">
              <a:solidFill>
                <a:srgbClr val="002060"/>
              </a:solidFill>
              <a:effectLst/>
              <a:latin typeface="Arial" panose="020B060402020202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885100D4-4647-43EB-DA6E-1833F30984C3}"/>
              </a:ext>
            </a:extLst>
          </p:cNvPr>
          <p:cNvSpPr txBox="1"/>
          <p:nvPr/>
        </p:nvSpPr>
        <p:spPr>
          <a:xfrm>
            <a:off x="0" y="2075237"/>
            <a:ext cx="10822898" cy="830997"/>
          </a:xfrm>
          <a:prstGeom prst="rect">
            <a:avLst/>
          </a:prstGeom>
          <a:noFill/>
        </p:spPr>
        <p:txBody>
          <a:bodyPr wrap="square">
            <a:spAutoFit/>
          </a:bodyPr>
          <a:lstStyle/>
          <a:p>
            <a:r>
              <a:rPr lang="fr-FR" dirty="0">
                <a:latin typeface="Arial" panose="020B060402020202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rPr>
              <a:t>Ce type de données synthétiques reproduit le format et les propriétés statistiques des données structurées réelles. </a:t>
            </a:r>
            <a:endParaRPr lang="en-US" dirty="0">
              <a:latin typeface="Arial" panose="020B0604020202020204" pitchFamily="34" charset="0"/>
              <a:cs typeface="Arial" panose="020B0604020202020204" pitchFamily="34" charset="0"/>
            </a:endParaRPr>
          </a:p>
        </p:txBody>
      </p:sp>
      <p:pic>
        <p:nvPicPr>
          <p:cNvPr id="16" name="Image 15">
            <a:extLst>
              <a:ext uri="{FF2B5EF4-FFF2-40B4-BE49-F238E27FC236}">
                <a16:creationId xmlns:a16="http://schemas.microsoft.com/office/drawing/2014/main" id="{94DC933B-9943-EBEF-EB94-E1F4958FFB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8504" y="2945199"/>
            <a:ext cx="5824699" cy="4283090"/>
          </a:xfrm>
          <a:prstGeom prst="rect">
            <a:avLst/>
          </a:prstGeom>
        </p:spPr>
      </p:pic>
    </p:spTree>
    <p:extLst>
      <p:ext uri="{BB962C8B-B14F-4D97-AF65-F5344CB8AC3E}">
        <p14:creationId xmlns:p14="http://schemas.microsoft.com/office/powerpoint/2010/main" val="2660643110"/>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5447751-BAC2-2219-6E75-D982F6549DBF}"/>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6E8B04E8-819A-E3EA-2831-A7E2E95D0627}"/>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DD1506A0-C7EE-7B86-67D1-137E456184E5}"/>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Introduction</a:t>
            </a:r>
          </a:p>
        </p:txBody>
      </p:sp>
      <p:sp>
        <p:nvSpPr>
          <p:cNvPr id="15" name="Rectangle 14">
            <a:extLst>
              <a:ext uri="{FF2B5EF4-FFF2-40B4-BE49-F238E27FC236}">
                <a16:creationId xmlns:a16="http://schemas.microsoft.com/office/drawing/2014/main" id="{9BB4221F-96DD-73C5-EE02-21EC356710E1}"/>
              </a:ext>
            </a:extLst>
          </p:cNvPr>
          <p:cNvSpPr/>
          <p:nvPr/>
        </p:nvSpPr>
        <p:spPr>
          <a:xfrm>
            <a:off x="3535510" y="972177"/>
            <a:ext cx="3234493" cy="365760"/>
          </a:xfrm>
          <a:prstGeom prst="rect">
            <a:avLst/>
          </a:prstGeom>
        </p:spPr>
        <p:txBody>
          <a:bodyPr wrap="none" lIns="0" tIns="0" rIns="0" bIns="0">
            <a:noAutofit/>
          </a:bodyPr>
          <a:lstStyle/>
          <a:p>
            <a:pPr indent="0" algn="ctr"/>
            <a:r>
              <a:rPr lang="fr-FR" sz="2800" b="1" dirty="0">
                <a:solidFill>
                  <a:srgbClr val="161616"/>
                </a:solidFill>
                <a:latin typeface="Arial"/>
              </a:rPr>
              <a:t>T</a:t>
            </a:r>
            <a:r>
              <a:rPr lang="en-US" sz="2800" b="1" dirty="0" err="1">
                <a:solidFill>
                  <a:srgbClr val="161616"/>
                </a:solidFill>
                <a:latin typeface="Arial"/>
              </a:rPr>
              <a:t>ypes</a:t>
            </a:r>
            <a:r>
              <a:rPr lang="en-US" sz="2800" b="1" dirty="0">
                <a:solidFill>
                  <a:srgbClr val="161616"/>
                </a:solidFill>
                <a:latin typeface="Arial"/>
              </a:rPr>
              <a:t> de données </a:t>
            </a:r>
            <a:r>
              <a:rPr lang="en-US" sz="2800" b="1" dirty="0" err="1">
                <a:solidFill>
                  <a:srgbClr val="161616"/>
                </a:solidFill>
                <a:latin typeface="Arial"/>
              </a:rPr>
              <a:t>synthétiques</a:t>
            </a:r>
            <a:endParaRPr lang="en-US" sz="2800" b="1" dirty="0">
              <a:solidFill>
                <a:srgbClr val="161616"/>
              </a:solidFill>
              <a:latin typeface="Arial"/>
            </a:endParaRPr>
          </a:p>
        </p:txBody>
      </p:sp>
      <p:sp>
        <p:nvSpPr>
          <p:cNvPr id="6" name="ZoneTexte 5">
            <a:extLst>
              <a:ext uri="{FF2B5EF4-FFF2-40B4-BE49-F238E27FC236}">
                <a16:creationId xmlns:a16="http://schemas.microsoft.com/office/drawing/2014/main" id="{AA123275-84B9-B63B-B597-1486C8AB9F96}"/>
              </a:ext>
            </a:extLst>
          </p:cNvPr>
          <p:cNvSpPr txBox="1"/>
          <p:nvPr/>
        </p:nvSpPr>
        <p:spPr>
          <a:xfrm>
            <a:off x="48768" y="1574608"/>
            <a:ext cx="5343992" cy="461665"/>
          </a:xfrm>
          <a:prstGeom prst="rect">
            <a:avLst/>
          </a:prstGeom>
          <a:noFill/>
        </p:spPr>
        <p:txBody>
          <a:bodyPr wrap="square">
            <a:spAutoFit/>
          </a:bodyPr>
          <a:lstStyle/>
          <a:p>
            <a:pPr algn="l" rtl="0">
              <a:spcBef>
                <a:spcPts val="600"/>
              </a:spcBef>
              <a:spcAft>
                <a:spcPts val="600"/>
              </a:spcAft>
            </a:pPr>
            <a:r>
              <a:rPr lang="en-US" sz="2400" b="1" i="1" dirty="0">
                <a:solidFill>
                  <a:srgbClr val="002060"/>
                </a:solidFill>
                <a:effectLst/>
                <a:latin typeface="Arial" panose="020B0604020202020204" pitchFamily="34" charset="0"/>
                <a:cs typeface="Arial" panose="020B0604020202020204" pitchFamily="34" charset="0"/>
              </a:rPr>
              <a:t>B. Données </a:t>
            </a:r>
            <a:r>
              <a:rPr lang="en-US" sz="2400" b="1" i="1" dirty="0">
                <a:solidFill>
                  <a:srgbClr val="002060"/>
                </a:solidFill>
                <a:latin typeface="Arial" panose="020B0604020202020204" pitchFamily="34" charset="0"/>
                <a:cs typeface="Arial" panose="020B0604020202020204" pitchFamily="34" charset="0"/>
              </a:rPr>
              <a:t>non </a:t>
            </a:r>
            <a:r>
              <a:rPr lang="en-US" sz="2400" b="1" i="1" dirty="0" err="1">
                <a:solidFill>
                  <a:srgbClr val="002060"/>
                </a:solidFill>
                <a:effectLst/>
                <a:latin typeface="Arial" panose="020B0604020202020204" pitchFamily="34" charset="0"/>
                <a:cs typeface="Arial" panose="020B0604020202020204" pitchFamily="34" charset="0"/>
              </a:rPr>
              <a:t>structurées</a:t>
            </a:r>
            <a:endParaRPr lang="en-US" sz="2400" b="1" i="1" dirty="0">
              <a:solidFill>
                <a:srgbClr val="002060"/>
              </a:solidFill>
              <a:effectLst/>
              <a:latin typeface="Arial" panose="020B060402020202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6E790D58-1370-C215-B698-E04FEFC653E9}"/>
              </a:ext>
            </a:extLst>
          </p:cNvPr>
          <p:cNvSpPr txBox="1"/>
          <p:nvPr/>
        </p:nvSpPr>
        <p:spPr>
          <a:xfrm>
            <a:off x="-258693" y="2042111"/>
            <a:ext cx="10822898" cy="461665"/>
          </a:xfrm>
          <a:prstGeom prst="rect">
            <a:avLst/>
          </a:prstGeom>
          <a:noFill/>
        </p:spPr>
        <p:txBody>
          <a:bodyPr wrap="square">
            <a:spAutoFit/>
          </a:bodyPr>
          <a:lstStyle/>
          <a:p>
            <a:r>
              <a:rPr lang="fr-FR" dirty="0">
                <a:latin typeface="Arial" panose="020B060402020202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rPr>
              <a:t>Les types de données synthétiques non structurées sont les suivants :</a:t>
            </a:r>
            <a:endParaRPr lang="en-US" dirty="0">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87042FC8-3FE0-A8ED-2EDE-592B6E36D69D}"/>
              </a:ext>
            </a:extLst>
          </p:cNvPr>
          <p:cNvPicPr>
            <a:picLocks noChangeAspect="1"/>
          </p:cNvPicPr>
          <p:nvPr/>
        </p:nvPicPr>
        <p:blipFill>
          <a:blip r:embed="rId4" cstate="print">
            <a:extLst>
              <a:ext uri="{28A0092B-C50C-407E-A947-70E740481C1C}">
                <a14:useLocalDpi xmlns:a14="http://schemas.microsoft.com/office/drawing/2010/main" val="0"/>
              </a:ext>
            </a:extLst>
          </a:blip>
          <a:srcRect l="7430" t="19297" r="6359" b="11344"/>
          <a:stretch>
            <a:fillRect/>
          </a:stretch>
        </p:blipFill>
        <p:spPr>
          <a:xfrm>
            <a:off x="869430" y="2699529"/>
            <a:ext cx="9084713" cy="4313392"/>
          </a:xfrm>
          <a:prstGeom prst="rect">
            <a:avLst/>
          </a:prstGeom>
        </p:spPr>
      </p:pic>
    </p:spTree>
    <p:extLst>
      <p:ext uri="{BB962C8B-B14F-4D97-AF65-F5344CB8AC3E}">
        <p14:creationId xmlns:p14="http://schemas.microsoft.com/office/powerpoint/2010/main" val="368745394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1842406-05B8-5063-4C34-9AA9D816EFF8}"/>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18D4926A-1E2C-6455-B2F4-68FC300E6AC7}"/>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DAFEA304-73A1-749C-71E4-F51D1CE9BA01}"/>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Introduction</a:t>
            </a:r>
          </a:p>
        </p:txBody>
      </p:sp>
      <p:sp>
        <p:nvSpPr>
          <p:cNvPr id="15" name="Rectangle 14">
            <a:extLst>
              <a:ext uri="{FF2B5EF4-FFF2-40B4-BE49-F238E27FC236}">
                <a16:creationId xmlns:a16="http://schemas.microsoft.com/office/drawing/2014/main" id="{E5A8DD23-5F88-6306-BBA7-DE7997F305E8}"/>
              </a:ext>
            </a:extLst>
          </p:cNvPr>
          <p:cNvSpPr/>
          <p:nvPr/>
        </p:nvSpPr>
        <p:spPr>
          <a:xfrm>
            <a:off x="3535510" y="972177"/>
            <a:ext cx="3234493" cy="365760"/>
          </a:xfrm>
          <a:prstGeom prst="rect">
            <a:avLst/>
          </a:prstGeom>
        </p:spPr>
        <p:txBody>
          <a:bodyPr wrap="none" lIns="0" tIns="0" rIns="0" bIns="0">
            <a:noAutofit/>
          </a:bodyPr>
          <a:lstStyle/>
          <a:p>
            <a:pPr indent="0" algn="ctr"/>
            <a:r>
              <a:rPr lang="fr-FR" sz="2800" b="1" dirty="0">
                <a:solidFill>
                  <a:srgbClr val="161616"/>
                </a:solidFill>
                <a:latin typeface="Arial"/>
              </a:rPr>
              <a:t>T</a:t>
            </a:r>
            <a:r>
              <a:rPr lang="en-US" sz="2800" b="1" dirty="0" err="1">
                <a:solidFill>
                  <a:srgbClr val="161616"/>
                </a:solidFill>
                <a:latin typeface="Arial"/>
              </a:rPr>
              <a:t>ypes</a:t>
            </a:r>
            <a:r>
              <a:rPr lang="en-US" sz="2800" b="1" dirty="0">
                <a:solidFill>
                  <a:srgbClr val="161616"/>
                </a:solidFill>
                <a:latin typeface="Arial"/>
              </a:rPr>
              <a:t> de données </a:t>
            </a:r>
            <a:r>
              <a:rPr lang="en-US" sz="2800" b="1" dirty="0" err="1">
                <a:solidFill>
                  <a:srgbClr val="161616"/>
                </a:solidFill>
                <a:latin typeface="Arial"/>
              </a:rPr>
              <a:t>synthétiques</a:t>
            </a:r>
            <a:endParaRPr lang="en-US" sz="2800" b="1" dirty="0">
              <a:solidFill>
                <a:srgbClr val="161616"/>
              </a:solidFill>
              <a:latin typeface="Arial"/>
            </a:endParaRPr>
          </a:p>
        </p:txBody>
      </p:sp>
      <p:sp>
        <p:nvSpPr>
          <p:cNvPr id="6" name="ZoneTexte 5">
            <a:extLst>
              <a:ext uri="{FF2B5EF4-FFF2-40B4-BE49-F238E27FC236}">
                <a16:creationId xmlns:a16="http://schemas.microsoft.com/office/drawing/2014/main" id="{166CCA53-D027-8FAF-0C0F-88266F2AB04E}"/>
              </a:ext>
            </a:extLst>
          </p:cNvPr>
          <p:cNvSpPr txBox="1"/>
          <p:nvPr/>
        </p:nvSpPr>
        <p:spPr>
          <a:xfrm>
            <a:off x="48768" y="1574608"/>
            <a:ext cx="5343992" cy="461665"/>
          </a:xfrm>
          <a:prstGeom prst="rect">
            <a:avLst/>
          </a:prstGeom>
          <a:noFill/>
        </p:spPr>
        <p:txBody>
          <a:bodyPr wrap="square">
            <a:spAutoFit/>
          </a:bodyPr>
          <a:lstStyle/>
          <a:p>
            <a:pPr algn="l" rtl="0">
              <a:spcBef>
                <a:spcPts val="600"/>
              </a:spcBef>
              <a:spcAft>
                <a:spcPts val="600"/>
              </a:spcAft>
            </a:pPr>
            <a:r>
              <a:rPr lang="en-US" sz="2400" b="1" i="1" dirty="0">
                <a:solidFill>
                  <a:srgbClr val="002060"/>
                </a:solidFill>
                <a:effectLst/>
                <a:latin typeface="Arial" panose="020B0604020202020204" pitchFamily="34" charset="0"/>
                <a:cs typeface="Arial" panose="020B0604020202020204" pitchFamily="34" charset="0"/>
              </a:rPr>
              <a:t>C. Données </a:t>
            </a:r>
            <a:r>
              <a:rPr lang="en-US" sz="2400" b="1" i="1" dirty="0" err="1">
                <a:solidFill>
                  <a:srgbClr val="002060"/>
                </a:solidFill>
                <a:effectLst/>
                <a:latin typeface="Arial" panose="020B0604020202020204" pitchFamily="34" charset="0"/>
                <a:cs typeface="Arial" panose="020B0604020202020204" pitchFamily="34" charset="0"/>
              </a:rPr>
              <a:t>s</a:t>
            </a:r>
            <a:r>
              <a:rPr lang="en-US" sz="2400" b="1" i="1" dirty="0" err="1">
                <a:solidFill>
                  <a:srgbClr val="002060"/>
                </a:solidFill>
                <a:latin typeface="Arial" panose="020B0604020202020204" pitchFamily="34" charset="0"/>
                <a:cs typeface="Arial" panose="020B0604020202020204" pitchFamily="34" charset="0"/>
              </a:rPr>
              <a:t>équentielles</a:t>
            </a:r>
            <a:endParaRPr lang="en-US" sz="2400" b="1" i="1" dirty="0">
              <a:solidFill>
                <a:srgbClr val="002060"/>
              </a:solidFill>
              <a:effectLst/>
              <a:latin typeface="Arial" panose="020B060402020202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F8BBDDCD-5A1A-55A2-BD9A-81282A756F96}"/>
              </a:ext>
            </a:extLst>
          </p:cNvPr>
          <p:cNvSpPr txBox="1"/>
          <p:nvPr/>
        </p:nvSpPr>
        <p:spPr>
          <a:xfrm>
            <a:off x="179881" y="2042111"/>
            <a:ext cx="10384323" cy="707886"/>
          </a:xfrm>
          <a:prstGeom prst="rect">
            <a:avLst/>
          </a:prstGeom>
          <a:noFill/>
        </p:spPr>
        <p:txBody>
          <a:bodyPr wrap="square">
            <a:spAutoFit/>
          </a:bodyPr>
          <a:lstStyle/>
          <a:p>
            <a:pPr algn="just"/>
            <a:r>
              <a:rPr lang="fr-FR" sz="2000" dirty="0">
                <a:latin typeface="Arial" panose="020B0604020202020204" pitchFamily="34" charset="0"/>
                <a:cs typeface="Arial" panose="020B0604020202020204" pitchFamily="34" charset="0"/>
              </a:rPr>
              <a:t>	Les données séquentielles impliquent le temps ou l'ordre, ce qui les rend essentielles pour les modèles qui doivent comprendre les relations temporelles. </a:t>
            </a:r>
            <a:endParaRPr lang="en-US" sz="2000" dirty="0">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B2D19656-7DC2-36CA-A0CF-F39687F580AC}"/>
              </a:ext>
            </a:extLst>
          </p:cNvPr>
          <p:cNvPicPr>
            <a:picLocks noChangeAspect="1"/>
          </p:cNvPicPr>
          <p:nvPr/>
        </p:nvPicPr>
        <p:blipFill>
          <a:blip r:embed="rId4"/>
          <a:stretch>
            <a:fillRect/>
          </a:stretch>
        </p:blipFill>
        <p:spPr>
          <a:xfrm>
            <a:off x="1165372" y="2893102"/>
            <a:ext cx="8520428" cy="4277379"/>
          </a:xfrm>
          <a:prstGeom prst="rect">
            <a:avLst/>
          </a:prstGeom>
        </p:spPr>
      </p:pic>
    </p:spTree>
    <p:extLst>
      <p:ext uri="{BB962C8B-B14F-4D97-AF65-F5344CB8AC3E}">
        <p14:creationId xmlns:p14="http://schemas.microsoft.com/office/powerpoint/2010/main" val="625506159"/>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68E6D8CB-021D-9F89-57DC-473784D48C7A}"/>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5B25FCB1-9273-2536-E500-6307D51F2913}"/>
              </a:ext>
            </a:extLst>
          </p:cNvPr>
          <p:cNvPicPr>
            <a:picLocks noChangeAspect="1"/>
          </p:cNvPicPr>
          <p:nvPr/>
        </p:nvPicPr>
        <p:blipFill>
          <a:blip r:embed="rId3"/>
          <a:stretch>
            <a:fillRect/>
          </a:stretch>
        </p:blipFill>
        <p:spPr>
          <a:xfrm>
            <a:off x="48768" y="679704"/>
            <a:ext cx="10591800" cy="231648"/>
          </a:xfrm>
          <a:prstGeom prst="rect">
            <a:avLst/>
          </a:prstGeom>
        </p:spPr>
      </p:pic>
      <p:sp>
        <p:nvSpPr>
          <p:cNvPr id="3" name="Rectangle 2">
            <a:extLst>
              <a:ext uri="{FF2B5EF4-FFF2-40B4-BE49-F238E27FC236}">
                <a16:creationId xmlns:a16="http://schemas.microsoft.com/office/drawing/2014/main" id="{49A12796-B06A-F2AE-180E-58DA6F659AEB}"/>
              </a:ext>
            </a:extLst>
          </p:cNvPr>
          <p:cNvSpPr/>
          <p:nvPr/>
        </p:nvSpPr>
        <p:spPr>
          <a:xfrm>
            <a:off x="435864" y="198120"/>
            <a:ext cx="6019800" cy="365760"/>
          </a:xfrm>
          <a:prstGeom prst="rect">
            <a:avLst/>
          </a:prstGeom>
        </p:spPr>
        <p:txBody>
          <a:bodyPr wrap="none" lIns="0" tIns="0" rIns="0" bIns="0">
            <a:noAutofit/>
          </a:bodyPr>
          <a:lstStyle/>
          <a:p>
            <a:pPr indent="0"/>
            <a:r>
              <a:rPr lang="en-US" sz="2700" b="1" dirty="0">
                <a:solidFill>
                  <a:srgbClr val="161616"/>
                </a:solidFill>
                <a:latin typeface="Arial"/>
              </a:rPr>
              <a:t>Overview of Presentation</a:t>
            </a:r>
          </a:p>
        </p:txBody>
      </p:sp>
      <p:sp>
        <p:nvSpPr>
          <p:cNvPr id="4" name="Rectangle 3">
            <a:extLst>
              <a:ext uri="{FF2B5EF4-FFF2-40B4-BE49-F238E27FC236}">
                <a16:creationId xmlns:a16="http://schemas.microsoft.com/office/drawing/2014/main" id="{DC5DC9CB-AD69-A4DF-E825-33D670058825}"/>
              </a:ext>
            </a:extLst>
          </p:cNvPr>
          <p:cNvSpPr/>
          <p:nvPr/>
        </p:nvSpPr>
        <p:spPr>
          <a:xfrm>
            <a:off x="1641290" y="2050105"/>
            <a:ext cx="7997941" cy="1520952"/>
          </a:xfrm>
          <a:prstGeom prst="rect">
            <a:avLst/>
          </a:prstGeom>
        </p:spPr>
        <p:txBody>
          <a:bodyPr lIns="0" tIns="0" rIns="0" bIns="0">
            <a:noAutofit/>
          </a:bodyPr>
          <a:lstStyle/>
          <a:p>
            <a:pPr indent="0" algn="just">
              <a:lnSpc>
                <a:spcPts val="4656"/>
              </a:lnSpc>
            </a:pPr>
            <a:r>
              <a:rPr lang="en-US" sz="2800" b="1" dirty="0">
                <a:latin typeface="Arial"/>
              </a:rPr>
              <a:t>1.  Introduction</a:t>
            </a:r>
          </a:p>
          <a:p>
            <a:pPr indent="0" algn="just">
              <a:lnSpc>
                <a:spcPts val="4656"/>
              </a:lnSpc>
            </a:pPr>
            <a:r>
              <a:rPr lang="en-US" sz="2800" b="1" dirty="0">
                <a:solidFill>
                  <a:srgbClr val="FF0000"/>
                </a:solidFill>
                <a:latin typeface="Arial"/>
              </a:rPr>
              <a:t>2.  Motivations et </a:t>
            </a:r>
            <a:r>
              <a:rPr lang="en-US" sz="2800" b="1" dirty="0" err="1">
                <a:solidFill>
                  <a:srgbClr val="FF0000"/>
                </a:solidFill>
                <a:latin typeface="Arial"/>
              </a:rPr>
              <a:t>Enjeux</a:t>
            </a:r>
            <a:endParaRPr lang="en-US" sz="2800" b="1" dirty="0">
              <a:solidFill>
                <a:srgbClr val="FF0000"/>
              </a:solidFill>
              <a:latin typeface="Arial"/>
            </a:endParaRPr>
          </a:p>
          <a:p>
            <a:pPr marL="514350" indent="-514350" algn="just">
              <a:lnSpc>
                <a:spcPts val="4656"/>
              </a:lnSpc>
              <a:buAutoNum type="arabicPeriod" startAt="3"/>
            </a:pPr>
            <a:r>
              <a:rPr lang="en-US" sz="2800" b="1" dirty="0" err="1">
                <a:latin typeface="Arial"/>
              </a:rPr>
              <a:t>Méthodes</a:t>
            </a:r>
            <a:r>
              <a:rPr lang="en-US" sz="2800" b="1" dirty="0">
                <a:latin typeface="Arial"/>
              </a:rPr>
              <a:t> de </a:t>
            </a:r>
            <a:r>
              <a:rPr lang="en-US" sz="2800" b="1" dirty="0" err="1">
                <a:latin typeface="Arial"/>
              </a:rPr>
              <a:t>génération</a:t>
            </a:r>
            <a:endParaRPr lang="en-US" sz="2800" b="1" dirty="0">
              <a:latin typeface="Arial"/>
            </a:endParaRPr>
          </a:p>
          <a:p>
            <a:pPr marL="514350" indent="-514350" algn="just">
              <a:lnSpc>
                <a:spcPts val="4656"/>
              </a:lnSpc>
              <a:buAutoNum type="arabicPeriod" startAt="3"/>
            </a:pPr>
            <a:r>
              <a:rPr lang="en-US" sz="2800" b="1" dirty="0">
                <a:latin typeface="Arial"/>
              </a:rPr>
              <a:t>Applications </a:t>
            </a:r>
            <a:r>
              <a:rPr lang="en-US" sz="2800" b="1" dirty="0" err="1">
                <a:latin typeface="Arial"/>
              </a:rPr>
              <a:t>concrètes</a:t>
            </a:r>
            <a:endParaRPr lang="en-US" sz="2800" b="1" dirty="0">
              <a:latin typeface="Arial"/>
            </a:endParaRPr>
          </a:p>
          <a:p>
            <a:pPr marL="514350" indent="-514350" algn="just">
              <a:lnSpc>
                <a:spcPts val="4656"/>
              </a:lnSpc>
              <a:buAutoNum type="arabicPeriod" startAt="3"/>
            </a:pPr>
            <a:r>
              <a:rPr lang="en-US" sz="2800" b="1" dirty="0" err="1">
                <a:latin typeface="Arial"/>
              </a:rPr>
              <a:t>Limites</a:t>
            </a:r>
            <a:r>
              <a:rPr lang="en-US" sz="2800" b="1" dirty="0">
                <a:latin typeface="Arial"/>
              </a:rPr>
              <a:t> et Perspectives</a:t>
            </a:r>
          </a:p>
          <a:p>
            <a:pPr marL="514350" indent="-514350" algn="just">
              <a:lnSpc>
                <a:spcPts val="4656"/>
              </a:lnSpc>
              <a:buAutoNum type="arabicPeriod" startAt="3"/>
            </a:pPr>
            <a:r>
              <a:rPr lang="en-US" sz="2800" b="1" dirty="0">
                <a:latin typeface="Arial"/>
              </a:rPr>
              <a:t>Cas Pratique</a:t>
            </a:r>
          </a:p>
        </p:txBody>
      </p:sp>
    </p:spTree>
    <p:extLst>
      <p:ext uri="{BB962C8B-B14F-4D97-AF65-F5344CB8AC3E}">
        <p14:creationId xmlns:p14="http://schemas.microsoft.com/office/powerpoint/2010/main" val="54816132"/>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62A4700-70DD-91F6-D7F7-B5BD24657685}"/>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1D9DFED5-0578-343E-DB35-AB67D74F2083}"/>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B24C36A2-D2D7-649D-F8E0-7119AFB62D20}"/>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2.  Motivations et </a:t>
            </a:r>
            <a:r>
              <a:rPr lang="en-US" sz="2600" b="1" dirty="0" err="1">
                <a:solidFill>
                  <a:srgbClr val="161616"/>
                </a:solidFill>
                <a:latin typeface="Arial"/>
              </a:rPr>
              <a:t>Enjeux</a:t>
            </a:r>
            <a:endParaRPr lang="en-US" sz="2600" b="1" dirty="0">
              <a:solidFill>
                <a:srgbClr val="161616"/>
              </a:solidFill>
              <a:latin typeface="Arial"/>
            </a:endParaRPr>
          </a:p>
        </p:txBody>
      </p:sp>
      <p:sp>
        <p:nvSpPr>
          <p:cNvPr id="15" name="Rectangle 14">
            <a:extLst>
              <a:ext uri="{FF2B5EF4-FFF2-40B4-BE49-F238E27FC236}">
                <a16:creationId xmlns:a16="http://schemas.microsoft.com/office/drawing/2014/main" id="{3095EF54-B98C-235F-5AAD-4E03878AC975}"/>
              </a:ext>
            </a:extLst>
          </p:cNvPr>
          <p:cNvSpPr/>
          <p:nvPr/>
        </p:nvSpPr>
        <p:spPr>
          <a:xfrm>
            <a:off x="3535510" y="1171500"/>
            <a:ext cx="3234493" cy="365760"/>
          </a:xfrm>
          <a:prstGeom prst="rect">
            <a:avLst/>
          </a:prstGeom>
        </p:spPr>
        <p:txBody>
          <a:bodyPr wrap="none" lIns="0" tIns="0" rIns="0" bIns="0">
            <a:noAutofit/>
          </a:bodyPr>
          <a:lstStyle/>
          <a:p>
            <a:pPr indent="0" algn="ctr"/>
            <a:endParaRPr lang="en-US" sz="2800" b="1" dirty="0">
              <a:solidFill>
                <a:srgbClr val="161616"/>
              </a:solidFill>
              <a:latin typeface="Arial"/>
            </a:endParaRPr>
          </a:p>
        </p:txBody>
      </p:sp>
      <p:pic>
        <p:nvPicPr>
          <p:cNvPr id="6" name="Image 5">
            <a:extLst>
              <a:ext uri="{FF2B5EF4-FFF2-40B4-BE49-F238E27FC236}">
                <a16:creationId xmlns:a16="http://schemas.microsoft.com/office/drawing/2014/main" id="{57AB22F0-3562-E915-698A-9C38C8C7EABC}"/>
              </a:ext>
            </a:extLst>
          </p:cNvPr>
          <p:cNvPicPr>
            <a:picLocks noChangeAspect="1"/>
          </p:cNvPicPr>
          <p:nvPr/>
        </p:nvPicPr>
        <p:blipFill>
          <a:blip r:embed="rId4" cstate="print">
            <a:extLst>
              <a:ext uri="{28A0092B-C50C-407E-A947-70E740481C1C}">
                <a14:useLocalDpi xmlns:a14="http://schemas.microsoft.com/office/drawing/2010/main" val="0"/>
              </a:ext>
            </a:extLst>
          </a:blip>
          <a:srcRect t="7577" b="6283"/>
          <a:stretch>
            <a:fillRect/>
          </a:stretch>
        </p:blipFill>
        <p:spPr>
          <a:xfrm>
            <a:off x="753305" y="1171500"/>
            <a:ext cx="8070701" cy="5632585"/>
          </a:xfrm>
          <a:prstGeom prst="rect">
            <a:avLst/>
          </a:prstGeom>
        </p:spPr>
      </p:pic>
    </p:spTree>
    <p:extLst>
      <p:ext uri="{BB962C8B-B14F-4D97-AF65-F5344CB8AC3E}">
        <p14:creationId xmlns:p14="http://schemas.microsoft.com/office/powerpoint/2010/main" val="286002848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8768" y="682752"/>
            <a:ext cx="10591800" cy="225552"/>
          </a:xfrm>
          <a:prstGeom prst="rect">
            <a:avLst/>
          </a:prstGeom>
        </p:spPr>
      </p:pic>
      <p:sp>
        <p:nvSpPr>
          <p:cNvPr id="4" name="Rectangle 3"/>
          <p:cNvSpPr/>
          <p:nvPr/>
        </p:nvSpPr>
        <p:spPr>
          <a:xfrm>
            <a:off x="445008" y="213360"/>
            <a:ext cx="862584" cy="295656"/>
          </a:xfrm>
          <a:prstGeom prst="rect">
            <a:avLst/>
          </a:prstGeom>
        </p:spPr>
        <p:txBody>
          <a:bodyPr wrap="none" lIns="0" tIns="0" rIns="0" bIns="0">
            <a:noAutofit/>
          </a:bodyPr>
          <a:lstStyle/>
          <a:p>
            <a:pPr indent="0"/>
            <a:r>
              <a:rPr lang="en-US" sz="2700" b="1" dirty="0">
                <a:solidFill>
                  <a:srgbClr val="161616"/>
                </a:solidFill>
                <a:latin typeface="Arial"/>
              </a:rPr>
              <a:t>Hello HELIOS </a:t>
            </a:r>
            <a:r>
              <a:rPr lang="en-CA" sz="2700" b="1" dirty="0">
                <a:solidFill>
                  <a:srgbClr val="161616"/>
                </a:solidFill>
                <a:latin typeface="Arial"/>
              </a:rPr>
              <a:t>!</a:t>
            </a:r>
            <a:endParaRPr lang="en-US" sz="2700" b="1" dirty="0">
              <a:solidFill>
                <a:srgbClr val="161616"/>
              </a:solidFill>
              <a:latin typeface="Arial"/>
            </a:endParaRPr>
          </a:p>
        </p:txBody>
      </p:sp>
      <p:sp>
        <p:nvSpPr>
          <p:cNvPr id="5" name="Rectangle 4"/>
          <p:cNvSpPr/>
          <p:nvPr/>
        </p:nvSpPr>
        <p:spPr>
          <a:xfrm>
            <a:off x="1075944" y="1508760"/>
            <a:ext cx="6284080" cy="3642360"/>
          </a:xfrm>
          <a:prstGeom prst="rect">
            <a:avLst/>
          </a:prstGeom>
        </p:spPr>
        <p:txBody>
          <a:bodyPr lIns="0" tIns="0" rIns="0" bIns="0">
            <a:noAutofit/>
          </a:bodyPr>
          <a:lstStyle/>
          <a:p>
            <a:pPr indent="0" algn="just">
              <a:lnSpc>
                <a:spcPts val="3132"/>
              </a:lnSpc>
            </a:pPr>
            <a:r>
              <a:rPr lang="en-US" sz="2100" b="1" dirty="0">
                <a:latin typeface="Arial"/>
              </a:rPr>
              <a:t>-    M. Sc. Otis MOAMPANDJ</a:t>
            </a:r>
          </a:p>
          <a:p>
            <a:pPr marL="342900" indent="-342900" algn="just">
              <a:lnSpc>
                <a:spcPts val="3132"/>
              </a:lnSpc>
              <a:buFontTx/>
              <a:buChar char="-"/>
            </a:pPr>
            <a:r>
              <a:rPr lang="en-US" sz="1900" dirty="0">
                <a:latin typeface="Arial"/>
              </a:rPr>
              <a:t>Computer Science Engineer (ISDS)</a:t>
            </a:r>
          </a:p>
          <a:p>
            <a:pPr marL="342900" indent="-342900" algn="just">
              <a:lnSpc>
                <a:spcPts val="3132"/>
              </a:lnSpc>
              <a:buFontTx/>
              <a:buChar char="-"/>
            </a:pPr>
            <a:r>
              <a:rPr lang="en-US" sz="1900" dirty="0">
                <a:latin typeface="Arial"/>
              </a:rPr>
              <a:t>Young Officer </a:t>
            </a:r>
          </a:p>
          <a:p>
            <a:pPr marL="342900" indent="-342900" algn="just">
              <a:lnSpc>
                <a:spcPts val="3132"/>
              </a:lnSpc>
              <a:buFontTx/>
              <a:buChar char="-"/>
            </a:pPr>
            <a:r>
              <a:rPr lang="en-US" sz="1900" dirty="0">
                <a:latin typeface="Arial"/>
              </a:rPr>
              <a:t>Certified NSE, </a:t>
            </a:r>
            <a:r>
              <a:rPr lang="en-US" sz="1900" dirty="0" err="1">
                <a:latin typeface="Arial"/>
              </a:rPr>
              <a:t>Cyberdiplomacy</a:t>
            </a:r>
            <a:r>
              <a:rPr lang="en-US" sz="1900" dirty="0">
                <a:latin typeface="Arial"/>
              </a:rPr>
              <a:t>  (UNADER)</a:t>
            </a:r>
          </a:p>
          <a:p>
            <a:pPr indent="0" algn="just">
              <a:lnSpc>
                <a:spcPts val="3132"/>
              </a:lnSpc>
            </a:pPr>
            <a:r>
              <a:rPr lang="en-US" sz="1900" dirty="0">
                <a:latin typeface="Arial"/>
              </a:rPr>
              <a:t>-    Research Interests:</a:t>
            </a:r>
          </a:p>
          <a:p>
            <a:pPr marL="520700" indent="0" algn="just">
              <a:spcAft>
                <a:spcPts val="630"/>
              </a:spcAft>
            </a:pPr>
            <a:r>
              <a:rPr lang="en-US" sz="1700" dirty="0">
                <a:latin typeface="Arial"/>
              </a:rPr>
              <a:t>•    Deep Learning</a:t>
            </a:r>
          </a:p>
          <a:p>
            <a:pPr marL="520700" indent="0" algn="just">
              <a:spcAft>
                <a:spcPts val="1050"/>
              </a:spcAft>
            </a:pPr>
            <a:r>
              <a:rPr lang="en-US" sz="1700" dirty="0">
                <a:latin typeface="Arial"/>
              </a:rPr>
              <a:t>•    Big Data Analytics</a:t>
            </a:r>
          </a:p>
          <a:p>
            <a:pPr marL="520700" algn="just">
              <a:spcAft>
                <a:spcPts val="1050"/>
              </a:spcAft>
            </a:pPr>
            <a:r>
              <a:rPr lang="en-US" sz="1700" dirty="0">
                <a:latin typeface="Arial"/>
              </a:rPr>
              <a:t>•    Information Retrieval</a:t>
            </a:r>
          </a:p>
          <a:p>
            <a:pPr marL="520700" algn="just">
              <a:spcAft>
                <a:spcPts val="1050"/>
              </a:spcAft>
            </a:pPr>
            <a:r>
              <a:rPr lang="en-US" sz="1700" dirty="0">
                <a:latin typeface="Arial"/>
              </a:rPr>
              <a:t>•    Cybersecurity</a:t>
            </a:r>
          </a:p>
          <a:p>
            <a:pPr indent="0" algn="just">
              <a:spcAft>
                <a:spcPts val="1050"/>
              </a:spcAft>
            </a:pPr>
            <a:r>
              <a:rPr lang="en-US" sz="1900" dirty="0">
                <a:latin typeface="Arial"/>
              </a:rPr>
              <a:t>-    Room: Situation Room PC HELIOS</a:t>
            </a:r>
          </a:p>
          <a:p>
            <a:pPr marL="342900" indent="-342900" algn="just">
              <a:spcAft>
                <a:spcPts val="2940"/>
              </a:spcAft>
              <a:buFontTx/>
              <a:buChar char="-"/>
            </a:pPr>
            <a:r>
              <a:rPr lang="en-US" sz="1900" dirty="0" err="1">
                <a:latin typeface="Arial"/>
              </a:rPr>
              <a:t>eMail</a:t>
            </a:r>
            <a:r>
              <a:rPr lang="en-US" sz="1900" dirty="0">
                <a:latin typeface="Arial"/>
              </a:rPr>
              <a:t>: moampandjotis@heliosc4i.cm</a:t>
            </a:r>
          </a:p>
        </p:txBody>
      </p:sp>
      <p:pic>
        <p:nvPicPr>
          <p:cNvPr id="13" name="Image 12">
            <a:extLst>
              <a:ext uri="{FF2B5EF4-FFF2-40B4-BE49-F238E27FC236}">
                <a16:creationId xmlns:a16="http://schemas.microsoft.com/office/drawing/2014/main" id="{094057CC-A5F2-5BED-2E79-D61A0FFAA90E}"/>
              </a:ext>
            </a:extLst>
          </p:cNvPr>
          <p:cNvPicPr>
            <a:picLocks noChangeAspect="1"/>
          </p:cNvPicPr>
          <p:nvPr/>
        </p:nvPicPr>
        <p:blipFill rotWithShape="1">
          <a:blip r:embed="rId3">
            <a:extLst>
              <a:ext uri="{28A0092B-C50C-407E-A947-70E740481C1C}">
                <a14:useLocalDpi xmlns:a14="http://schemas.microsoft.com/office/drawing/2010/main" val="0"/>
              </a:ext>
            </a:extLst>
          </a:blip>
          <a:srcRect l="14648" t="15616" r="14795" b="12158"/>
          <a:stretch/>
        </p:blipFill>
        <p:spPr>
          <a:xfrm>
            <a:off x="6902825" y="1810872"/>
            <a:ext cx="2465294" cy="2574642"/>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F7C15F9-1370-2D70-6038-04369CF839C0}"/>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FBABD5CE-6B53-E91F-DD4E-905D450D287B}"/>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C7ABB177-D3E3-70E4-F9A5-7943D295D5B7}"/>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2.  Motivations et </a:t>
            </a:r>
            <a:r>
              <a:rPr lang="en-US" sz="2600" b="1" dirty="0" err="1">
                <a:solidFill>
                  <a:srgbClr val="161616"/>
                </a:solidFill>
                <a:latin typeface="Arial"/>
              </a:rPr>
              <a:t>Enjeux</a:t>
            </a:r>
            <a:endParaRPr lang="en-US" sz="2600" b="1" dirty="0">
              <a:solidFill>
                <a:srgbClr val="161616"/>
              </a:solidFill>
              <a:latin typeface="Arial"/>
            </a:endParaRPr>
          </a:p>
        </p:txBody>
      </p:sp>
      <p:sp>
        <p:nvSpPr>
          <p:cNvPr id="15" name="Rectangle 14">
            <a:extLst>
              <a:ext uri="{FF2B5EF4-FFF2-40B4-BE49-F238E27FC236}">
                <a16:creationId xmlns:a16="http://schemas.microsoft.com/office/drawing/2014/main" id="{729EB79E-6420-35C6-419D-37198B31DB05}"/>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err="1">
                <a:solidFill>
                  <a:srgbClr val="161616"/>
                </a:solidFill>
                <a:latin typeface="Arial"/>
              </a:rPr>
              <a:t>Avantages</a:t>
            </a:r>
            <a:r>
              <a:rPr lang="en-US" sz="2800" b="1" dirty="0">
                <a:solidFill>
                  <a:srgbClr val="161616"/>
                </a:solidFill>
                <a:latin typeface="Arial"/>
              </a:rPr>
              <a:t> des Données </a:t>
            </a:r>
            <a:r>
              <a:rPr lang="en-US" sz="2800" b="1" dirty="0" err="1">
                <a:solidFill>
                  <a:srgbClr val="161616"/>
                </a:solidFill>
                <a:latin typeface="Arial"/>
              </a:rPr>
              <a:t>Synthétiques</a:t>
            </a:r>
            <a:endParaRPr lang="en-US" sz="2800" b="1" dirty="0">
              <a:solidFill>
                <a:srgbClr val="161616"/>
              </a:solidFill>
              <a:latin typeface="Arial"/>
            </a:endParaRPr>
          </a:p>
        </p:txBody>
      </p:sp>
      <p:pic>
        <p:nvPicPr>
          <p:cNvPr id="9" name="Image 8">
            <a:extLst>
              <a:ext uri="{FF2B5EF4-FFF2-40B4-BE49-F238E27FC236}">
                <a16:creationId xmlns:a16="http://schemas.microsoft.com/office/drawing/2014/main" id="{731A2167-F90F-6B41-5343-871A137182FA}"/>
              </a:ext>
            </a:extLst>
          </p:cNvPr>
          <p:cNvPicPr>
            <a:picLocks noChangeAspect="1"/>
          </p:cNvPicPr>
          <p:nvPr/>
        </p:nvPicPr>
        <p:blipFill>
          <a:blip r:embed="rId4"/>
          <a:stretch>
            <a:fillRect/>
          </a:stretch>
        </p:blipFill>
        <p:spPr>
          <a:xfrm>
            <a:off x="2683241" y="1790568"/>
            <a:ext cx="4978618" cy="5092578"/>
          </a:xfrm>
          <a:prstGeom prst="rect">
            <a:avLst/>
          </a:prstGeom>
        </p:spPr>
      </p:pic>
    </p:spTree>
    <p:extLst>
      <p:ext uri="{BB962C8B-B14F-4D97-AF65-F5344CB8AC3E}">
        <p14:creationId xmlns:p14="http://schemas.microsoft.com/office/powerpoint/2010/main" val="2481291085"/>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0E8D14F-B3AB-FD59-DF9D-B4E8AEEA3AE6}"/>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6E279E6F-FBB2-112B-E97D-CCC30DCE2736}"/>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5CACB6E0-B289-B0EA-9B69-DD3AFE39032D}"/>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2.  Motivations et </a:t>
            </a:r>
            <a:r>
              <a:rPr lang="en-US" sz="2600" b="1" dirty="0" err="1">
                <a:solidFill>
                  <a:srgbClr val="161616"/>
                </a:solidFill>
                <a:latin typeface="Arial"/>
              </a:rPr>
              <a:t>Enjeux</a:t>
            </a:r>
            <a:endParaRPr lang="en-US" sz="2600" b="1" dirty="0">
              <a:solidFill>
                <a:srgbClr val="161616"/>
              </a:solidFill>
              <a:latin typeface="Arial"/>
            </a:endParaRPr>
          </a:p>
        </p:txBody>
      </p:sp>
      <p:sp>
        <p:nvSpPr>
          <p:cNvPr id="15" name="Rectangle 14">
            <a:extLst>
              <a:ext uri="{FF2B5EF4-FFF2-40B4-BE49-F238E27FC236}">
                <a16:creationId xmlns:a16="http://schemas.microsoft.com/office/drawing/2014/main" id="{F638156A-E580-6570-69B6-E55DA5E0B3EE}"/>
              </a:ext>
            </a:extLst>
          </p:cNvPr>
          <p:cNvSpPr/>
          <p:nvPr/>
        </p:nvSpPr>
        <p:spPr>
          <a:xfrm>
            <a:off x="3535510" y="1171500"/>
            <a:ext cx="3234493" cy="365760"/>
          </a:xfrm>
          <a:prstGeom prst="rect">
            <a:avLst/>
          </a:prstGeom>
        </p:spPr>
        <p:txBody>
          <a:bodyPr wrap="none" lIns="0" tIns="0" rIns="0" bIns="0">
            <a:noAutofit/>
          </a:bodyPr>
          <a:lstStyle/>
          <a:p>
            <a:pPr indent="0" algn="ctr"/>
            <a:r>
              <a:rPr lang="fr-FR" sz="2800" b="1" dirty="0">
                <a:solidFill>
                  <a:srgbClr val="161616"/>
                </a:solidFill>
                <a:latin typeface="Arial"/>
              </a:rPr>
              <a:t>U</a:t>
            </a:r>
            <a:r>
              <a:rPr lang="en-US" sz="2800" b="1" dirty="0">
                <a:solidFill>
                  <a:srgbClr val="161616"/>
                </a:solidFill>
                <a:latin typeface="Arial"/>
              </a:rPr>
              <a:t>sages </a:t>
            </a:r>
            <a:r>
              <a:rPr lang="en-US" sz="2800" b="1" dirty="0" err="1">
                <a:solidFill>
                  <a:srgbClr val="161616"/>
                </a:solidFill>
                <a:latin typeface="Arial"/>
              </a:rPr>
              <a:t>en</a:t>
            </a:r>
            <a:r>
              <a:rPr lang="en-US" sz="2800" b="1" dirty="0">
                <a:solidFill>
                  <a:srgbClr val="161616"/>
                </a:solidFill>
                <a:latin typeface="Arial"/>
              </a:rPr>
              <a:t> IA et ML</a:t>
            </a:r>
          </a:p>
        </p:txBody>
      </p:sp>
      <p:pic>
        <p:nvPicPr>
          <p:cNvPr id="5" name="Image 4">
            <a:extLst>
              <a:ext uri="{FF2B5EF4-FFF2-40B4-BE49-F238E27FC236}">
                <a16:creationId xmlns:a16="http://schemas.microsoft.com/office/drawing/2014/main" id="{200D0638-4E5E-A952-7927-926C142064C6}"/>
              </a:ext>
            </a:extLst>
          </p:cNvPr>
          <p:cNvPicPr>
            <a:picLocks noChangeAspect="1"/>
          </p:cNvPicPr>
          <p:nvPr/>
        </p:nvPicPr>
        <p:blipFill>
          <a:blip r:embed="rId4"/>
          <a:stretch>
            <a:fillRect/>
          </a:stretch>
        </p:blipFill>
        <p:spPr>
          <a:xfrm>
            <a:off x="604183" y="2233970"/>
            <a:ext cx="9485034" cy="4451460"/>
          </a:xfrm>
          <a:prstGeom prst="rect">
            <a:avLst/>
          </a:prstGeom>
        </p:spPr>
      </p:pic>
    </p:spTree>
    <p:extLst>
      <p:ext uri="{BB962C8B-B14F-4D97-AF65-F5344CB8AC3E}">
        <p14:creationId xmlns:p14="http://schemas.microsoft.com/office/powerpoint/2010/main" val="1401070223"/>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85E2C242-611F-2CB5-ED8A-275DDE7934B8}"/>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BB22638A-9702-E6F3-3D9B-A763D18B7848}"/>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3DE28E12-52BA-CD88-486F-3877075463B1}"/>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2.  Motivations et </a:t>
            </a:r>
            <a:r>
              <a:rPr lang="en-US" sz="2600" b="1" dirty="0" err="1">
                <a:solidFill>
                  <a:srgbClr val="161616"/>
                </a:solidFill>
                <a:latin typeface="Arial"/>
              </a:rPr>
              <a:t>Enjeux</a:t>
            </a:r>
            <a:endParaRPr lang="en-US" sz="2600" b="1" dirty="0">
              <a:solidFill>
                <a:srgbClr val="161616"/>
              </a:solidFill>
              <a:latin typeface="Arial"/>
            </a:endParaRPr>
          </a:p>
        </p:txBody>
      </p:sp>
      <p:sp>
        <p:nvSpPr>
          <p:cNvPr id="15" name="Rectangle 14">
            <a:extLst>
              <a:ext uri="{FF2B5EF4-FFF2-40B4-BE49-F238E27FC236}">
                <a16:creationId xmlns:a16="http://schemas.microsoft.com/office/drawing/2014/main" id="{B765313A-B6D4-E5CE-BCE4-C50AA7C90A3F}"/>
              </a:ext>
            </a:extLst>
          </p:cNvPr>
          <p:cNvSpPr/>
          <p:nvPr/>
        </p:nvSpPr>
        <p:spPr>
          <a:xfrm>
            <a:off x="3535510" y="1171500"/>
            <a:ext cx="3234493" cy="365760"/>
          </a:xfrm>
          <a:prstGeom prst="rect">
            <a:avLst/>
          </a:prstGeom>
        </p:spPr>
        <p:txBody>
          <a:bodyPr wrap="none" lIns="0" tIns="0" rIns="0" bIns="0">
            <a:noAutofit/>
          </a:bodyPr>
          <a:lstStyle/>
          <a:p>
            <a:pPr indent="0" algn="ctr"/>
            <a:r>
              <a:rPr lang="fr-FR" sz="2800" b="1" dirty="0">
                <a:solidFill>
                  <a:srgbClr val="161616"/>
                </a:solidFill>
                <a:latin typeface="Arial"/>
              </a:rPr>
              <a:t>Conformité Règlementaire</a:t>
            </a:r>
            <a:endParaRPr lang="en-US" sz="2800" b="1" dirty="0">
              <a:solidFill>
                <a:srgbClr val="161616"/>
              </a:solidFill>
              <a:latin typeface="Arial"/>
            </a:endParaRPr>
          </a:p>
        </p:txBody>
      </p:sp>
      <p:pic>
        <p:nvPicPr>
          <p:cNvPr id="5" name="Image 4">
            <a:extLst>
              <a:ext uri="{FF2B5EF4-FFF2-40B4-BE49-F238E27FC236}">
                <a16:creationId xmlns:a16="http://schemas.microsoft.com/office/drawing/2014/main" id="{BCE9EC14-FDC2-32B8-1EAB-D0713BF5A445}"/>
              </a:ext>
            </a:extLst>
          </p:cNvPr>
          <p:cNvPicPr>
            <a:picLocks noChangeAspect="1"/>
          </p:cNvPicPr>
          <p:nvPr/>
        </p:nvPicPr>
        <p:blipFill>
          <a:blip r:embed="rId4"/>
          <a:stretch>
            <a:fillRect/>
          </a:stretch>
        </p:blipFill>
        <p:spPr>
          <a:xfrm>
            <a:off x="724799" y="1865247"/>
            <a:ext cx="9243801" cy="5039861"/>
          </a:xfrm>
          <a:prstGeom prst="rect">
            <a:avLst/>
          </a:prstGeom>
        </p:spPr>
      </p:pic>
    </p:spTree>
    <p:extLst>
      <p:ext uri="{BB962C8B-B14F-4D97-AF65-F5344CB8AC3E}">
        <p14:creationId xmlns:p14="http://schemas.microsoft.com/office/powerpoint/2010/main" val="3675592583"/>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DAAC3EF-8C09-54F8-6AC7-C4697606E2A0}"/>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E1BEAEBC-3DA6-446B-E437-B1802F4D820D}"/>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0F053413-A4BA-B649-889A-84E86855A1F8}"/>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2.  Motivations et </a:t>
            </a:r>
            <a:r>
              <a:rPr lang="en-US" sz="2600" b="1" dirty="0" err="1">
                <a:solidFill>
                  <a:srgbClr val="161616"/>
                </a:solidFill>
                <a:latin typeface="Arial"/>
              </a:rPr>
              <a:t>Enjeux</a:t>
            </a:r>
            <a:endParaRPr lang="en-US" sz="2600" b="1" dirty="0">
              <a:solidFill>
                <a:srgbClr val="161616"/>
              </a:solidFill>
              <a:latin typeface="Arial"/>
            </a:endParaRPr>
          </a:p>
        </p:txBody>
      </p:sp>
      <p:sp>
        <p:nvSpPr>
          <p:cNvPr id="15" name="Rectangle 14">
            <a:extLst>
              <a:ext uri="{FF2B5EF4-FFF2-40B4-BE49-F238E27FC236}">
                <a16:creationId xmlns:a16="http://schemas.microsoft.com/office/drawing/2014/main" id="{CC9DFF0D-B5C9-E3C8-2391-D9AEB59D890A}"/>
              </a:ext>
            </a:extLst>
          </p:cNvPr>
          <p:cNvSpPr/>
          <p:nvPr/>
        </p:nvSpPr>
        <p:spPr>
          <a:xfrm>
            <a:off x="3535510" y="1171500"/>
            <a:ext cx="3234493" cy="365760"/>
          </a:xfrm>
          <a:prstGeom prst="rect">
            <a:avLst/>
          </a:prstGeom>
        </p:spPr>
        <p:txBody>
          <a:bodyPr wrap="none" lIns="0" tIns="0" rIns="0" bIns="0">
            <a:noAutofit/>
          </a:bodyPr>
          <a:lstStyle/>
          <a:p>
            <a:pPr indent="0" algn="ctr"/>
            <a:r>
              <a:rPr lang="fr-FR" sz="2800" b="1" dirty="0">
                <a:solidFill>
                  <a:srgbClr val="161616"/>
                </a:solidFill>
                <a:latin typeface="Arial"/>
              </a:rPr>
              <a:t>Panorama industriel </a:t>
            </a:r>
            <a:endParaRPr lang="en-US" sz="2800" b="1" dirty="0">
              <a:solidFill>
                <a:srgbClr val="161616"/>
              </a:solidFill>
              <a:latin typeface="Arial"/>
            </a:endParaRPr>
          </a:p>
        </p:txBody>
      </p:sp>
      <p:pic>
        <p:nvPicPr>
          <p:cNvPr id="5" name="Image 4">
            <a:extLst>
              <a:ext uri="{FF2B5EF4-FFF2-40B4-BE49-F238E27FC236}">
                <a16:creationId xmlns:a16="http://schemas.microsoft.com/office/drawing/2014/main" id="{39F790CF-1C82-0C2B-3565-787C74866337}"/>
              </a:ext>
            </a:extLst>
          </p:cNvPr>
          <p:cNvPicPr>
            <a:picLocks noChangeAspect="1"/>
          </p:cNvPicPr>
          <p:nvPr/>
        </p:nvPicPr>
        <p:blipFill>
          <a:blip r:embed="rId4" cstate="print">
            <a:extLst>
              <a:ext uri="{28A0092B-C50C-407E-A947-70E740481C1C}">
                <a14:useLocalDpi xmlns:a14="http://schemas.microsoft.com/office/drawing/2010/main" val="0"/>
              </a:ext>
            </a:extLst>
          </a:blip>
          <a:srcRect l="2175" t="24165" r="6591" b="11009"/>
          <a:stretch>
            <a:fillRect/>
          </a:stretch>
        </p:blipFill>
        <p:spPr>
          <a:xfrm>
            <a:off x="764789" y="1797409"/>
            <a:ext cx="8901307" cy="4791468"/>
          </a:xfrm>
          <a:prstGeom prst="rect">
            <a:avLst/>
          </a:prstGeom>
        </p:spPr>
      </p:pic>
    </p:spTree>
    <p:extLst>
      <p:ext uri="{BB962C8B-B14F-4D97-AF65-F5344CB8AC3E}">
        <p14:creationId xmlns:p14="http://schemas.microsoft.com/office/powerpoint/2010/main" val="4072912798"/>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AAF6D-007C-B2EC-B8CE-2C447E878F94}"/>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493DBE39-EFE6-6669-D079-7B41C39DF10E}"/>
              </a:ext>
            </a:extLst>
          </p:cNvPr>
          <p:cNvPicPr>
            <a:picLocks noChangeAspect="1"/>
          </p:cNvPicPr>
          <p:nvPr/>
        </p:nvPicPr>
        <p:blipFill>
          <a:blip r:embed="rId2"/>
          <a:stretch>
            <a:fillRect/>
          </a:stretch>
        </p:blipFill>
        <p:spPr>
          <a:xfrm>
            <a:off x="48768" y="679704"/>
            <a:ext cx="10591800" cy="231648"/>
          </a:xfrm>
          <a:prstGeom prst="rect">
            <a:avLst/>
          </a:prstGeom>
        </p:spPr>
      </p:pic>
      <p:sp>
        <p:nvSpPr>
          <p:cNvPr id="3" name="Rectangle 2">
            <a:extLst>
              <a:ext uri="{FF2B5EF4-FFF2-40B4-BE49-F238E27FC236}">
                <a16:creationId xmlns:a16="http://schemas.microsoft.com/office/drawing/2014/main" id="{3DB58D69-146D-F772-50F4-FA9079FA567C}"/>
              </a:ext>
            </a:extLst>
          </p:cNvPr>
          <p:cNvSpPr/>
          <p:nvPr/>
        </p:nvSpPr>
        <p:spPr>
          <a:xfrm>
            <a:off x="435864" y="198120"/>
            <a:ext cx="6019800" cy="365760"/>
          </a:xfrm>
          <a:prstGeom prst="rect">
            <a:avLst/>
          </a:prstGeom>
        </p:spPr>
        <p:txBody>
          <a:bodyPr wrap="none" lIns="0" tIns="0" rIns="0" bIns="0">
            <a:noAutofit/>
          </a:bodyPr>
          <a:lstStyle/>
          <a:p>
            <a:pPr indent="0"/>
            <a:r>
              <a:rPr lang="en-US" sz="2700" b="1" dirty="0">
                <a:solidFill>
                  <a:srgbClr val="161616"/>
                </a:solidFill>
                <a:latin typeface="Arial"/>
              </a:rPr>
              <a:t>Overview of Presentation</a:t>
            </a:r>
          </a:p>
        </p:txBody>
      </p:sp>
      <p:sp>
        <p:nvSpPr>
          <p:cNvPr id="4" name="Rectangle 3">
            <a:extLst>
              <a:ext uri="{FF2B5EF4-FFF2-40B4-BE49-F238E27FC236}">
                <a16:creationId xmlns:a16="http://schemas.microsoft.com/office/drawing/2014/main" id="{EF6489B7-81B3-38B1-444E-BC357FA449D8}"/>
              </a:ext>
            </a:extLst>
          </p:cNvPr>
          <p:cNvSpPr/>
          <p:nvPr/>
        </p:nvSpPr>
        <p:spPr>
          <a:xfrm>
            <a:off x="1641290" y="2050105"/>
            <a:ext cx="7997941" cy="1520952"/>
          </a:xfrm>
          <a:prstGeom prst="rect">
            <a:avLst/>
          </a:prstGeom>
        </p:spPr>
        <p:txBody>
          <a:bodyPr lIns="0" tIns="0" rIns="0" bIns="0">
            <a:noAutofit/>
          </a:bodyPr>
          <a:lstStyle/>
          <a:p>
            <a:pPr indent="0" algn="just">
              <a:lnSpc>
                <a:spcPts val="4656"/>
              </a:lnSpc>
            </a:pPr>
            <a:r>
              <a:rPr lang="en-US" sz="2800" b="1" dirty="0">
                <a:latin typeface="Arial"/>
              </a:rPr>
              <a:t>1.  Introduction</a:t>
            </a:r>
          </a:p>
          <a:p>
            <a:pPr indent="0" algn="just">
              <a:lnSpc>
                <a:spcPts val="4656"/>
              </a:lnSpc>
            </a:pPr>
            <a:r>
              <a:rPr lang="en-US" sz="2800" b="1" dirty="0">
                <a:latin typeface="Arial"/>
              </a:rPr>
              <a:t>2.  Motivations et </a:t>
            </a:r>
            <a:r>
              <a:rPr lang="en-US" sz="2800" b="1" dirty="0" err="1">
                <a:latin typeface="Arial"/>
              </a:rPr>
              <a:t>Enjeux</a:t>
            </a:r>
            <a:endParaRPr lang="en-US" sz="2800" b="1" dirty="0">
              <a:latin typeface="Arial"/>
            </a:endParaRPr>
          </a:p>
          <a:p>
            <a:pPr marL="514350" indent="-514350" algn="just">
              <a:lnSpc>
                <a:spcPts val="4656"/>
              </a:lnSpc>
              <a:buAutoNum type="arabicPeriod" startAt="3"/>
            </a:pPr>
            <a:r>
              <a:rPr lang="en-US" sz="2800" b="1" dirty="0" err="1">
                <a:solidFill>
                  <a:srgbClr val="FF0000"/>
                </a:solidFill>
                <a:latin typeface="Arial"/>
              </a:rPr>
              <a:t>Méthodes</a:t>
            </a:r>
            <a:r>
              <a:rPr lang="en-US" sz="2800" b="1" dirty="0">
                <a:solidFill>
                  <a:srgbClr val="FF0000"/>
                </a:solidFill>
                <a:latin typeface="Arial"/>
              </a:rPr>
              <a:t> de </a:t>
            </a:r>
            <a:r>
              <a:rPr lang="en-US" sz="2800" b="1" dirty="0" err="1">
                <a:solidFill>
                  <a:srgbClr val="FF0000"/>
                </a:solidFill>
                <a:latin typeface="Arial"/>
              </a:rPr>
              <a:t>génération</a:t>
            </a:r>
            <a:endParaRPr lang="en-US" sz="2800" b="1" dirty="0">
              <a:solidFill>
                <a:srgbClr val="FF0000"/>
              </a:solidFill>
              <a:latin typeface="Arial"/>
            </a:endParaRPr>
          </a:p>
          <a:p>
            <a:pPr marL="514350" indent="-514350" algn="just">
              <a:lnSpc>
                <a:spcPts val="4656"/>
              </a:lnSpc>
              <a:buAutoNum type="arabicPeriod" startAt="3"/>
            </a:pPr>
            <a:r>
              <a:rPr lang="en-US" sz="2800" b="1" dirty="0">
                <a:latin typeface="Arial"/>
              </a:rPr>
              <a:t>Applications </a:t>
            </a:r>
            <a:r>
              <a:rPr lang="en-US" sz="2800" b="1" dirty="0" err="1">
                <a:latin typeface="Arial"/>
              </a:rPr>
              <a:t>concrètes</a:t>
            </a:r>
            <a:endParaRPr lang="en-US" sz="2800" b="1" dirty="0">
              <a:latin typeface="Arial"/>
            </a:endParaRPr>
          </a:p>
          <a:p>
            <a:pPr marL="514350" indent="-514350" algn="just">
              <a:lnSpc>
                <a:spcPts val="4656"/>
              </a:lnSpc>
              <a:buAutoNum type="arabicPeriod" startAt="3"/>
            </a:pPr>
            <a:r>
              <a:rPr lang="en-US" sz="2800" b="1" dirty="0" err="1">
                <a:latin typeface="Arial"/>
              </a:rPr>
              <a:t>Limites</a:t>
            </a:r>
            <a:r>
              <a:rPr lang="en-US" sz="2800" b="1" dirty="0">
                <a:latin typeface="Arial"/>
              </a:rPr>
              <a:t> et Perspectives</a:t>
            </a:r>
          </a:p>
          <a:p>
            <a:pPr marL="514350" indent="-514350" algn="just">
              <a:lnSpc>
                <a:spcPts val="4656"/>
              </a:lnSpc>
              <a:buAutoNum type="arabicPeriod" startAt="3"/>
            </a:pPr>
            <a:r>
              <a:rPr lang="en-US" sz="2800" b="1" dirty="0">
                <a:latin typeface="Arial"/>
              </a:rPr>
              <a:t>Cas Pratique</a:t>
            </a:r>
          </a:p>
        </p:txBody>
      </p:sp>
    </p:spTree>
    <p:extLst>
      <p:ext uri="{BB962C8B-B14F-4D97-AF65-F5344CB8AC3E}">
        <p14:creationId xmlns:p14="http://schemas.microsoft.com/office/powerpoint/2010/main" val="1739721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74A075F-AE8B-A0F7-48F3-A72ABD461C0A}"/>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3A752428-DC73-6589-2C99-AB9B2AD952A0}"/>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4E8541CB-7A09-35FA-09C4-994855D09E60}"/>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3. </a:t>
            </a:r>
            <a:r>
              <a:rPr lang="en-US" sz="2600" b="1" dirty="0" err="1">
                <a:solidFill>
                  <a:srgbClr val="161616"/>
                </a:solidFill>
                <a:latin typeface="Arial"/>
              </a:rPr>
              <a:t>Méthodes</a:t>
            </a:r>
            <a:r>
              <a:rPr lang="en-US" sz="2600" b="1" dirty="0">
                <a:solidFill>
                  <a:srgbClr val="161616"/>
                </a:solidFill>
                <a:latin typeface="Arial"/>
              </a:rPr>
              <a:t> de </a:t>
            </a:r>
            <a:r>
              <a:rPr lang="en-US" sz="2600" b="1" dirty="0" err="1">
                <a:solidFill>
                  <a:srgbClr val="161616"/>
                </a:solidFill>
                <a:latin typeface="Arial"/>
              </a:rPr>
              <a:t>génération</a:t>
            </a:r>
            <a:endParaRPr lang="en-US" sz="2600" b="1" dirty="0">
              <a:solidFill>
                <a:srgbClr val="161616"/>
              </a:solidFill>
              <a:latin typeface="Arial"/>
            </a:endParaRPr>
          </a:p>
        </p:txBody>
      </p:sp>
      <p:sp>
        <p:nvSpPr>
          <p:cNvPr id="15" name="Rectangle 14">
            <a:extLst>
              <a:ext uri="{FF2B5EF4-FFF2-40B4-BE49-F238E27FC236}">
                <a16:creationId xmlns:a16="http://schemas.microsoft.com/office/drawing/2014/main" id="{762D5A20-1CA0-7DDB-7061-F2C8B4513B18}"/>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err="1">
                <a:solidFill>
                  <a:srgbClr val="161616"/>
                </a:solidFill>
                <a:latin typeface="Arial"/>
              </a:rPr>
              <a:t>Statistiques</a:t>
            </a:r>
            <a:r>
              <a:rPr lang="en-US" sz="2800" b="1" dirty="0">
                <a:solidFill>
                  <a:srgbClr val="161616"/>
                </a:solidFill>
                <a:latin typeface="Arial"/>
              </a:rPr>
              <a:t> </a:t>
            </a:r>
            <a:r>
              <a:rPr lang="en-US" sz="2800" b="1" dirty="0" err="1">
                <a:solidFill>
                  <a:srgbClr val="161616"/>
                </a:solidFill>
                <a:latin typeface="Arial"/>
              </a:rPr>
              <a:t>classiques</a:t>
            </a:r>
            <a:endParaRPr lang="en-US" sz="2800" b="1" dirty="0">
              <a:solidFill>
                <a:srgbClr val="161616"/>
              </a:solidFill>
              <a:latin typeface="Arial"/>
            </a:endParaRPr>
          </a:p>
        </p:txBody>
      </p:sp>
      <p:pic>
        <p:nvPicPr>
          <p:cNvPr id="6" name="Image 5">
            <a:extLst>
              <a:ext uri="{FF2B5EF4-FFF2-40B4-BE49-F238E27FC236}">
                <a16:creationId xmlns:a16="http://schemas.microsoft.com/office/drawing/2014/main" id="{EAA2F3F7-DC85-18EC-6123-AE404AA10EE8}"/>
              </a:ext>
            </a:extLst>
          </p:cNvPr>
          <p:cNvPicPr>
            <a:picLocks noChangeAspect="1"/>
          </p:cNvPicPr>
          <p:nvPr/>
        </p:nvPicPr>
        <p:blipFill>
          <a:blip r:embed="rId4"/>
          <a:stretch>
            <a:fillRect/>
          </a:stretch>
        </p:blipFill>
        <p:spPr>
          <a:xfrm>
            <a:off x="227529" y="2788190"/>
            <a:ext cx="6011114" cy="3810532"/>
          </a:xfrm>
          <a:prstGeom prst="rect">
            <a:avLst/>
          </a:prstGeom>
        </p:spPr>
      </p:pic>
      <p:sp>
        <p:nvSpPr>
          <p:cNvPr id="8" name="ZoneTexte 7">
            <a:extLst>
              <a:ext uri="{FF2B5EF4-FFF2-40B4-BE49-F238E27FC236}">
                <a16:creationId xmlns:a16="http://schemas.microsoft.com/office/drawing/2014/main" id="{B81F3215-9059-9036-E6F6-2B7DBDDCB44B}"/>
              </a:ext>
            </a:extLst>
          </p:cNvPr>
          <p:cNvSpPr txBox="1"/>
          <p:nvPr/>
        </p:nvSpPr>
        <p:spPr>
          <a:xfrm>
            <a:off x="6610663" y="1797408"/>
            <a:ext cx="3855208" cy="4893647"/>
          </a:xfrm>
          <a:prstGeom prst="rect">
            <a:avLst/>
          </a:prstGeom>
          <a:noFill/>
        </p:spPr>
        <p:txBody>
          <a:bodyPr wrap="square" rtlCol="0">
            <a:spAutoFit/>
          </a:bodyPr>
          <a:lstStyle/>
          <a:p>
            <a:pPr algn="ctr"/>
            <a:r>
              <a:rPr lang="fr-FR" sz="2000" b="1" i="1" dirty="0">
                <a:solidFill>
                  <a:srgbClr val="FF0000"/>
                </a:solidFill>
                <a:latin typeface="Arial" panose="020B0604020202020204" pitchFamily="34" charset="0"/>
                <a:cs typeface="Arial" panose="020B0604020202020204" pitchFamily="34" charset="0"/>
              </a:rPr>
              <a:t>Fonctionnement des méthodes classiques </a:t>
            </a:r>
          </a:p>
          <a:p>
            <a:pPr algn="ctr"/>
            <a:endParaRPr lang="fr-FR" sz="2000" b="1" i="1" dirty="0">
              <a:solidFill>
                <a:srgbClr val="FF0000"/>
              </a:solidFill>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fr-FR" b="1" i="1" dirty="0">
                <a:latin typeface="Arial" panose="020B0604020202020204" pitchFamily="34" charset="0"/>
                <a:cs typeface="Arial" panose="020B0604020202020204" pitchFamily="34" charset="0"/>
              </a:rPr>
              <a:t>Distributions de probabilité</a:t>
            </a:r>
            <a:r>
              <a:rPr lang="fr-FR" i="1" dirty="0">
                <a:latin typeface="Arial" panose="020B0604020202020204" pitchFamily="34" charset="0"/>
                <a:cs typeface="Arial" panose="020B0604020202020204" pitchFamily="34" charset="0"/>
              </a:rPr>
              <a:t> utilisent des distributions théoriques (normales, binomiales, exponentielles) décrivant le comportement de certains phénomènes aléatoires</a:t>
            </a:r>
          </a:p>
          <a:p>
            <a:pPr algn="ctr"/>
            <a:endParaRPr lang="fr-FR" i="1" dirty="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fr-FR" b="1" i="1" dirty="0">
                <a:latin typeface="Arial" panose="020B0604020202020204" pitchFamily="34" charset="0"/>
                <a:cs typeface="Arial" panose="020B0604020202020204" pitchFamily="34" charset="0"/>
              </a:rPr>
              <a:t>Génération de données</a:t>
            </a:r>
            <a:r>
              <a:rPr lang="fr-FR" i="1" dirty="0">
                <a:latin typeface="Arial" panose="020B0604020202020204" pitchFamily="34" charset="0"/>
                <a:cs typeface="Arial" panose="020B0604020202020204" pitchFamily="34" charset="0"/>
              </a:rPr>
              <a:t> </a:t>
            </a:r>
          </a:p>
          <a:p>
            <a:pPr algn="ctr"/>
            <a:r>
              <a:rPr lang="fr-FR" i="1" dirty="0">
                <a:latin typeface="Arial" panose="020B0604020202020204" pitchFamily="34" charset="0"/>
                <a:cs typeface="Arial" panose="020B0604020202020204" pitchFamily="34" charset="0"/>
              </a:rPr>
              <a:t>permettent de créer des jeux de données simulés en utilisant des formules mathématiques, ce qui est utile pour les tests statistiques et la création de prototypes rapides.</a:t>
            </a:r>
          </a:p>
        </p:txBody>
      </p:sp>
    </p:spTree>
    <p:extLst>
      <p:ext uri="{BB962C8B-B14F-4D97-AF65-F5344CB8AC3E}">
        <p14:creationId xmlns:p14="http://schemas.microsoft.com/office/powerpoint/2010/main" val="792268891"/>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E75171F-0B7C-4DA1-F1BD-284AA6B8CEED}"/>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85F10CC6-F748-EC5B-8509-C078228079E1}"/>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A5D7672A-5D68-6B28-0713-B3B070FE2954}"/>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3. </a:t>
            </a:r>
            <a:r>
              <a:rPr lang="en-US" sz="2600" b="1" dirty="0" err="1">
                <a:solidFill>
                  <a:srgbClr val="161616"/>
                </a:solidFill>
                <a:latin typeface="Arial"/>
              </a:rPr>
              <a:t>Méthodes</a:t>
            </a:r>
            <a:r>
              <a:rPr lang="en-US" sz="2600" b="1" dirty="0">
                <a:solidFill>
                  <a:srgbClr val="161616"/>
                </a:solidFill>
                <a:latin typeface="Arial"/>
              </a:rPr>
              <a:t> de </a:t>
            </a:r>
            <a:r>
              <a:rPr lang="en-US" sz="2600" b="1" dirty="0" err="1">
                <a:solidFill>
                  <a:srgbClr val="161616"/>
                </a:solidFill>
                <a:latin typeface="Arial"/>
              </a:rPr>
              <a:t>génération</a:t>
            </a:r>
            <a:endParaRPr lang="en-US" sz="2600" b="1" dirty="0">
              <a:solidFill>
                <a:srgbClr val="161616"/>
              </a:solidFill>
              <a:latin typeface="Arial"/>
            </a:endParaRPr>
          </a:p>
        </p:txBody>
      </p:sp>
      <p:sp>
        <p:nvSpPr>
          <p:cNvPr id="15" name="Rectangle 14">
            <a:extLst>
              <a:ext uri="{FF2B5EF4-FFF2-40B4-BE49-F238E27FC236}">
                <a16:creationId xmlns:a16="http://schemas.microsoft.com/office/drawing/2014/main" id="{6E3ADBCA-C487-3CD3-7E0B-7915073D4D71}"/>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a:solidFill>
                  <a:srgbClr val="161616"/>
                </a:solidFill>
                <a:latin typeface="Arial"/>
              </a:rPr>
              <a:t>Simulations de Monte Carlo</a:t>
            </a:r>
          </a:p>
        </p:txBody>
      </p:sp>
      <p:pic>
        <p:nvPicPr>
          <p:cNvPr id="5" name="Image 4">
            <a:extLst>
              <a:ext uri="{FF2B5EF4-FFF2-40B4-BE49-F238E27FC236}">
                <a16:creationId xmlns:a16="http://schemas.microsoft.com/office/drawing/2014/main" id="{968B8262-3B02-4E10-B0C1-E000FCA71810}"/>
              </a:ext>
            </a:extLst>
          </p:cNvPr>
          <p:cNvPicPr>
            <a:picLocks noChangeAspect="1"/>
          </p:cNvPicPr>
          <p:nvPr/>
        </p:nvPicPr>
        <p:blipFill>
          <a:blip r:embed="rId4"/>
          <a:stretch>
            <a:fillRect/>
          </a:stretch>
        </p:blipFill>
        <p:spPr>
          <a:xfrm>
            <a:off x="4742182" y="1542605"/>
            <a:ext cx="5276709" cy="2296025"/>
          </a:xfrm>
          <a:prstGeom prst="rect">
            <a:avLst/>
          </a:prstGeom>
        </p:spPr>
      </p:pic>
      <p:sp>
        <p:nvSpPr>
          <p:cNvPr id="7" name="ZoneTexte 6">
            <a:extLst>
              <a:ext uri="{FF2B5EF4-FFF2-40B4-BE49-F238E27FC236}">
                <a16:creationId xmlns:a16="http://schemas.microsoft.com/office/drawing/2014/main" id="{836FEFB4-FDF3-97B3-67CB-887BF6595560}"/>
              </a:ext>
            </a:extLst>
          </p:cNvPr>
          <p:cNvSpPr txBox="1"/>
          <p:nvPr/>
        </p:nvSpPr>
        <p:spPr>
          <a:xfrm>
            <a:off x="48768" y="1977004"/>
            <a:ext cx="4413505" cy="2616101"/>
          </a:xfrm>
          <a:prstGeom prst="rect">
            <a:avLst/>
          </a:prstGeom>
          <a:noFill/>
        </p:spPr>
        <p:txBody>
          <a:bodyPr wrap="square">
            <a:spAutoFit/>
          </a:bodyPr>
          <a:lstStyle/>
          <a:p>
            <a:pPr algn="just">
              <a:lnSpc>
                <a:spcPct val="150000"/>
              </a:lnSpc>
            </a:pPr>
            <a:r>
              <a:rPr lang="fr-FR" b="0" i="0" dirty="0">
                <a:solidFill>
                  <a:srgbClr val="333333"/>
                </a:solidFill>
                <a:effectLst/>
                <a:latin typeface="Arial" panose="020B0604020202020204" pitchFamily="34" charset="0"/>
                <a:cs typeface="Arial" panose="020B0604020202020204" pitchFamily="34" charset="0"/>
              </a:rPr>
              <a:t>	</a:t>
            </a:r>
            <a:r>
              <a:rPr lang="fr-FR" sz="2000" b="0" i="0" dirty="0">
                <a:solidFill>
                  <a:srgbClr val="333333"/>
                </a:solidFill>
                <a:effectLst/>
                <a:latin typeface="Arial" panose="020B0604020202020204" pitchFamily="34" charset="0"/>
                <a:cs typeface="Arial" panose="020B0604020202020204" pitchFamily="34" charset="0"/>
              </a:rPr>
              <a:t>La simulation de Monte Carlo est un modèle probabiliste qui peut inclure un élément d'incertitude ou de hasard dans sa prédiction.</a:t>
            </a:r>
          </a:p>
          <a:p>
            <a:endParaRPr lang="fr-FR" sz="2400" dirty="0">
              <a:solidFill>
                <a:srgbClr val="333333"/>
              </a:solidFill>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pic>
        <p:nvPicPr>
          <p:cNvPr id="9" name="Image 8">
            <a:extLst>
              <a:ext uri="{FF2B5EF4-FFF2-40B4-BE49-F238E27FC236}">
                <a16:creationId xmlns:a16="http://schemas.microsoft.com/office/drawing/2014/main" id="{4482208B-8855-820A-436C-7A72035B4964}"/>
              </a:ext>
            </a:extLst>
          </p:cNvPr>
          <p:cNvPicPr>
            <a:picLocks noChangeAspect="1"/>
          </p:cNvPicPr>
          <p:nvPr/>
        </p:nvPicPr>
        <p:blipFill>
          <a:blip r:embed="rId5"/>
          <a:stretch>
            <a:fillRect/>
          </a:stretch>
        </p:blipFill>
        <p:spPr>
          <a:xfrm>
            <a:off x="609135" y="4325024"/>
            <a:ext cx="4048690" cy="2610214"/>
          </a:xfrm>
          <a:prstGeom prst="rect">
            <a:avLst/>
          </a:prstGeom>
        </p:spPr>
      </p:pic>
      <p:sp>
        <p:nvSpPr>
          <p:cNvPr id="11" name="ZoneTexte 10">
            <a:extLst>
              <a:ext uri="{FF2B5EF4-FFF2-40B4-BE49-F238E27FC236}">
                <a16:creationId xmlns:a16="http://schemas.microsoft.com/office/drawing/2014/main" id="{1130DD69-23B2-CA50-55B6-AA8ED57386BC}"/>
              </a:ext>
            </a:extLst>
          </p:cNvPr>
          <p:cNvSpPr txBox="1"/>
          <p:nvPr/>
        </p:nvSpPr>
        <p:spPr>
          <a:xfrm>
            <a:off x="5022640" y="4302900"/>
            <a:ext cx="5373974" cy="2246769"/>
          </a:xfrm>
          <a:prstGeom prst="rect">
            <a:avLst/>
          </a:prstGeom>
          <a:noFill/>
        </p:spPr>
        <p:txBody>
          <a:bodyPr wrap="square">
            <a:spAutoFit/>
          </a:bodyPr>
          <a:lstStyle/>
          <a:p>
            <a:pPr algn="ctr"/>
            <a:r>
              <a:rPr lang="fr-FR" sz="2000" dirty="0">
                <a:latin typeface="Arial" panose="020B0604020202020204" pitchFamily="34" charset="0"/>
                <a:cs typeface="Arial" panose="020B0604020202020204" pitchFamily="34" charset="0"/>
              </a:rPr>
              <a:t>John von Neumann et Stanislaw </a:t>
            </a:r>
            <a:r>
              <a:rPr lang="fr-FR" sz="2000" dirty="0" err="1">
                <a:latin typeface="Arial" panose="020B0604020202020204" pitchFamily="34" charset="0"/>
                <a:cs typeface="Arial" panose="020B0604020202020204" pitchFamily="34" charset="0"/>
              </a:rPr>
              <a:t>Ulam</a:t>
            </a:r>
            <a:r>
              <a:rPr lang="fr-FR" sz="2000" dirty="0">
                <a:latin typeface="Arial" panose="020B0604020202020204" pitchFamily="34" charset="0"/>
                <a:cs typeface="Arial" panose="020B0604020202020204" pitchFamily="34" charset="0"/>
              </a:rPr>
              <a:t> ont inventé la simulation de Monte-Carlo, ou la méthode de Monte-Carlo, dans les années 1940. Ils l'ont baptisé d'après le célèbre lieu de jeu de Monaco parce que la méthode partage les mêmes caractéristiques aléatoires qu'un jeu de roulette.</a:t>
            </a:r>
            <a:endParaRPr lang="en-US" sz="2000" dirty="0"/>
          </a:p>
        </p:txBody>
      </p:sp>
    </p:spTree>
    <p:extLst>
      <p:ext uri="{BB962C8B-B14F-4D97-AF65-F5344CB8AC3E}">
        <p14:creationId xmlns:p14="http://schemas.microsoft.com/office/powerpoint/2010/main" val="3570457434"/>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9CDC7BA2-DDA5-092D-13D3-637198E2034D}"/>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55DA028B-1E16-F98B-74E1-25A9128F3CC8}"/>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FA6E02DC-6CC3-8B99-302A-762320380667}"/>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3. </a:t>
            </a:r>
            <a:r>
              <a:rPr lang="en-US" sz="2600" b="1" dirty="0" err="1">
                <a:solidFill>
                  <a:srgbClr val="161616"/>
                </a:solidFill>
                <a:latin typeface="Arial"/>
              </a:rPr>
              <a:t>Méthodes</a:t>
            </a:r>
            <a:r>
              <a:rPr lang="en-US" sz="2600" b="1" dirty="0">
                <a:solidFill>
                  <a:srgbClr val="161616"/>
                </a:solidFill>
                <a:latin typeface="Arial"/>
              </a:rPr>
              <a:t> de </a:t>
            </a:r>
            <a:r>
              <a:rPr lang="en-US" sz="2600" b="1" dirty="0" err="1">
                <a:solidFill>
                  <a:srgbClr val="161616"/>
                </a:solidFill>
                <a:latin typeface="Arial"/>
              </a:rPr>
              <a:t>génération</a:t>
            </a:r>
            <a:endParaRPr lang="en-US" sz="2600" b="1" dirty="0">
              <a:solidFill>
                <a:srgbClr val="161616"/>
              </a:solidFill>
              <a:latin typeface="Arial"/>
            </a:endParaRPr>
          </a:p>
        </p:txBody>
      </p:sp>
      <p:sp>
        <p:nvSpPr>
          <p:cNvPr id="15" name="Rectangle 14">
            <a:extLst>
              <a:ext uri="{FF2B5EF4-FFF2-40B4-BE49-F238E27FC236}">
                <a16:creationId xmlns:a16="http://schemas.microsoft.com/office/drawing/2014/main" id="{99F9BE1E-10BF-6F04-527C-EA690D471F1E}"/>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err="1">
                <a:solidFill>
                  <a:srgbClr val="161616"/>
                </a:solidFill>
                <a:latin typeface="Arial"/>
              </a:rPr>
              <a:t>Génération</a:t>
            </a:r>
            <a:r>
              <a:rPr lang="en-US" sz="2800" b="1" dirty="0">
                <a:solidFill>
                  <a:srgbClr val="161616"/>
                </a:solidFill>
                <a:latin typeface="Arial"/>
              </a:rPr>
              <a:t> par perturbations de données </a:t>
            </a:r>
            <a:r>
              <a:rPr lang="en-US" sz="2800" b="1" dirty="0" err="1">
                <a:solidFill>
                  <a:srgbClr val="161616"/>
                </a:solidFill>
                <a:latin typeface="Arial"/>
              </a:rPr>
              <a:t>réelles</a:t>
            </a:r>
            <a:endParaRPr lang="en-US" sz="2800" b="1" dirty="0">
              <a:solidFill>
                <a:srgbClr val="161616"/>
              </a:solidFill>
              <a:latin typeface="Arial"/>
            </a:endParaRPr>
          </a:p>
        </p:txBody>
      </p:sp>
      <p:pic>
        <p:nvPicPr>
          <p:cNvPr id="7" name="Image 6">
            <a:extLst>
              <a:ext uri="{FF2B5EF4-FFF2-40B4-BE49-F238E27FC236}">
                <a16:creationId xmlns:a16="http://schemas.microsoft.com/office/drawing/2014/main" id="{B87BE0F1-0041-8F4F-5D15-5C326B3C1263}"/>
              </a:ext>
            </a:extLst>
          </p:cNvPr>
          <p:cNvPicPr>
            <a:picLocks noChangeAspect="1"/>
          </p:cNvPicPr>
          <p:nvPr/>
        </p:nvPicPr>
        <p:blipFill>
          <a:blip r:embed="rId4" cstate="print">
            <a:extLst>
              <a:ext uri="{28A0092B-C50C-407E-A947-70E740481C1C}">
                <a14:useLocalDpi xmlns:a14="http://schemas.microsoft.com/office/drawing/2010/main" val="0"/>
              </a:ext>
            </a:extLst>
          </a:blip>
          <a:srcRect l="4649" t="11784" r="6326" b="5078"/>
          <a:stretch>
            <a:fillRect/>
          </a:stretch>
        </p:blipFill>
        <p:spPr>
          <a:xfrm>
            <a:off x="2293496" y="1797408"/>
            <a:ext cx="6145966" cy="5391761"/>
          </a:xfrm>
          <a:prstGeom prst="rect">
            <a:avLst/>
          </a:prstGeom>
        </p:spPr>
      </p:pic>
    </p:spTree>
    <p:extLst>
      <p:ext uri="{BB962C8B-B14F-4D97-AF65-F5344CB8AC3E}">
        <p14:creationId xmlns:p14="http://schemas.microsoft.com/office/powerpoint/2010/main" val="3176921087"/>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D62E4F3-299B-94BD-CEBF-A5E25735B22D}"/>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67444697-2448-73FB-C460-B9C4F3BEA04F}"/>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E118C289-2CAB-066B-61AF-DAAE69B33872}"/>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3. </a:t>
            </a:r>
            <a:r>
              <a:rPr lang="en-US" sz="2600" b="1" dirty="0" err="1">
                <a:solidFill>
                  <a:srgbClr val="161616"/>
                </a:solidFill>
                <a:latin typeface="Arial"/>
              </a:rPr>
              <a:t>Méthodes</a:t>
            </a:r>
            <a:r>
              <a:rPr lang="en-US" sz="2600" b="1" dirty="0">
                <a:solidFill>
                  <a:srgbClr val="161616"/>
                </a:solidFill>
                <a:latin typeface="Arial"/>
              </a:rPr>
              <a:t> de </a:t>
            </a:r>
            <a:r>
              <a:rPr lang="en-US" sz="2600" b="1" dirty="0" err="1">
                <a:solidFill>
                  <a:srgbClr val="161616"/>
                </a:solidFill>
                <a:latin typeface="Arial"/>
              </a:rPr>
              <a:t>génération</a:t>
            </a:r>
            <a:endParaRPr lang="en-US" sz="2600" b="1" dirty="0">
              <a:solidFill>
                <a:srgbClr val="161616"/>
              </a:solidFill>
              <a:latin typeface="Arial"/>
            </a:endParaRPr>
          </a:p>
        </p:txBody>
      </p:sp>
      <p:sp>
        <p:nvSpPr>
          <p:cNvPr id="15" name="Rectangle 14">
            <a:extLst>
              <a:ext uri="{FF2B5EF4-FFF2-40B4-BE49-F238E27FC236}">
                <a16:creationId xmlns:a16="http://schemas.microsoft.com/office/drawing/2014/main" id="{A928AFB8-2144-A7BB-F822-855B22B44273}"/>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a:solidFill>
                  <a:srgbClr val="161616"/>
                </a:solidFill>
                <a:latin typeface="Arial"/>
              </a:rPr>
              <a:t>GANs</a:t>
            </a:r>
          </a:p>
        </p:txBody>
      </p:sp>
      <p:pic>
        <p:nvPicPr>
          <p:cNvPr id="5" name="Image 4">
            <a:extLst>
              <a:ext uri="{FF2B5EF4-FFF2-40B4-BE49-F238E27FC236}">
                <a16:creationId xmlns:a16="http://schemas.microsoft.com/office/drawing/2014/main" id="{2CE18B3D-0254-D1D8-FD53-EE6B1E055423}"/>
              </a:ext>
            </a:extLst>
          </p:cNvPr>
          <p:cNvPicPr>
            <a:picLocks noChangeAspect="1"/>
          </p:cNvPicPr>
          <p:nvPr/>
        </p:nvPicPr>
        <p:blipFill>
          <a:blip r:embed="rId4"/>
          <a:stretch>
            <a:fillRect/>
          </a:stretch>
        </p:blipFill>
        <p:spPr>
          <a:xfrm>
            <a:off x="72786" y="4591230"/>
            <a:ext cx="5383636" cy="2071772"/>
          </a:xfrm>
          <a:prstGeom prst="rect">
            <a:avLst/>
          </a:prstGeom>
        </p:spPr>
      </p:pic>
      <p:sp>
        <p:nvSpPr>
          <p:cNvPr id="7" name="ZoneTexte 6">
            <a:extLst>
              <a:ext uri="{FF2B5EF4-FFF2-40B4-BE49-F238E27FC236}">
                <a16:creationId xmlns:a16="http://schemas.microsoft.com/office/drawing/2014/main" id="{DAC406BC-F534-897A-9A52-2D8C71A578BF}"/>
              </a:ext>
            </a:extLst>
          </p:cNvPr>
          <p:cNvSpPr txBox="1"/>
          <p:nvPr/>
        </p:nvSpPr>
        <p:spPr>
          <a:xfrm>
            <a:off x="48768" y="1354380"/>
            <a:ext cx="4238419" cy="3139321"/>
          </a:xfrm>
          <a:prstGeom prst="rect">
            <a:avLst/>
          </a:prstGeom>
          <a:noFill/>
        </p:spPr>
        <p:txBody>
          <a:bodyPr wrap="square">
            <a:spAutoFit/>
          </a:bodyPr>
          <a:lstStyle/>
          <a:p>
            <a:pPr algn="just"/>
            <a:r>
              <a:rPr lang="fr-FR" b="0" i="1" dirty="0">
                <a:solidFill>
                  <a:srgbClr val="465A75"/>
                </a:solidFill>
                <a:effectLst/>
                <a:latin typeface="Arial" panose="020B0604020202020204" pitchFamily="34" charset="0"/>
                <a:cs typeface="Arial" panose="020B0604020202020204" pitchFamily="34" charset="0"/>
              </a:rPr>
              <a:t>Un </a:t>
            </a:r>
            <a:r>
              <a:rPr lang="fr-FR" b="0" i="1" dirty="0" err="1">
                <a:solidFill>
                  <a:srgbClr val="465A75"/>
                </a:solidFill>
                <a:effectLst/>
                <a:latin typeface="Arial" panose="020B0604020202020204" pitchFamily="34" charset="0"/>
                <a:cs typeface="Arial" panose="020B0604020202020204" pitchFamily="34" charset="0"/>
              </a:rPr>
              <a:t>Generative</a:t>
            </a:r>
            <a:r>
              <a:rPr lang="fr-FR" b="0" i="1" dirty="0">
                <a:solidFill>
                  <a:srgbClr val="465A75"/>
                </a:solidFill>
                <a:effectLst/>
                <a:latin typeface="Arial" panose="020B0604020202020204" pitchFamily="34" charset="0"/>
                <a:cs typeface="Arial" panose="020B0604020202020204" pitchFamily="34" charset="0"/>
              </a:rPr>
              <a:t> </a:t>
            </a:r>
            <a:r>
              <a:rPr lang="fr-FR" b="0" i="1" dirty="0" err="1">
                <a:solidFill>
                  <a:srgbClr val="465A75"/>
                </a:solidFill>
                <a:effectLst/>
                <a:latin typeface="Arial" panose="020B0604020202020204" pitchFamily="34" charset="0"/>
                <a:cs typeface="Arial" panose="020B0604020202020204" pitchFamily="34" charset="0"/>
              </a:rPr>
              <a:t>Adversarial</a:t>
            </a:r>
            <a:r>
              <a:rPr lang="fr-FR" b="0" i="1" dirty="0">
                <a:solidFill>
                  <a:srgbClr val="465A75"/>
                </a:solidFill>
                <a:effectLst/>
                <a:latin typeface="Arial" panose="020B0604020202020204" pitchFamily="34" charset="0"/>
                <a:cs typeface="Arial" panose="020B0604020202020204" pitchFamily="34" charset="0"/>
              </a:rPr>
              <a:t> Network ou GAN, est un </a:t>
            </a:r>
            <a:r>
              <a:rPr lang="fr-FR" b="1" i="1" dirty="0" err="1">
                <a:solidFill>
                  <a:srgbClr val="465A75"/>
                </a:solidFill>
                <a:effectLst/>
                <a:latin typeface="Arial" panose="020B0604020202020204" pitchFamily="34" charset="0"/>
                <a:cs typeface="Arial" panose="020B0604020202020204" pitchFamily="34" charset="0"/>
              </a:rPr>
              <a:t>framework</a:t>
            </a:r>
            <a:r>
              <a:rPr lang="fr-FR" b="1" i="1" dirty="0">
                <a:solidFill>
                  <a:srgbClr val="465A75"/>
                </a:solidFill>
                <a:effectLst/>
                <a:latin typeface="Arial" panose="020B0604020202020204" pitchFamily="34" charset="0"/>
                <a:cs typeface="Arial" panose="020B0604020202020204" pitchFamily="34" charset="0"/>
              </a:rPr>
              <a:t> pour la génération de données synthétiques dans le domaine du ML </a:t>
            </a:r>
            <a:r>
              <a:rPr lang="fr-FR" b="0" i="1" dirty="0">
                <a:solidFill>
                  <a:srgbClr val="465A75"/>
                </a:solidFill>
                <a:effectLst/>
                <a:latin typeface="Arial" panose="020B0604020202020204" pitchFamily="34" charset="0"/>
                <a:cs typeface="Arial" panose="020B0604020202020204" pitchFamily="34" charset="0"/>
              </a:rPr>
              <a:t>principalement utilisé pour entraîner des réseaux dans le cadre de l’apprentissage non supervisé. Le modèle d’apprentissage se compose de deux réseaux neuronaux artificiels, le </a:t>
            </a:r>
            <a:r>
              <a:rPr lang="fr-FR" b="1" i="1" dirty="0">
                <a:solidFill>
                  <a:srgbClr val="465A75"/>
                </a:solidFill>
                <a:effectLst/>
                <a:latin typeface="Arial" panose="020B0604020202020204" pitchFamily="34" charset="0"/>
                <a:cs typeface="Arial" panose="020B0604020202020204" pitchFamily="34" charset="0"/>
              </a:rPr>
              <a:t>générateur</a:t>
            </a:r>
            <a:r>
              <a:rPr lang="fr-FR" b="0" i="1" dirty="0">
                <a:solidFill>
                  <a:srgbClr val="465A75"/>
                </a:solidFill>
                <a:effectLst/>
                <a:latin typeface="Arial" panose="020B0604020202020204" pitchFamily="34" charset="0"/>
                <a:cs typeface="Arial" panose="020B0604020202020204" pitchFamily="34" charset="0"/>
              </a:rPr>
              <a:t> et le </a:t>
            </a:r>
            <a:r>
              <a:rPr lang="fr-FR" b="1" i="1" dirty="0">
                <a:solidFill>
                  <a:srgbClr val="465A75"/>
                </a:solidFill>
                <a:effectLst/>
                <a:latin typeface="Arial" panose="020B0604020202020204" pitchFamily="34" charset="0"/>
                <a:cs typeface="Arial" panose="020B0604020202020204" pitchFamily="34" charset="0"/>
              </a:rPr>
              <a:t>discriminateur</a:t>
            </a:r>
            <a:r>
              <a:rPr lang="fr-FR" b="0" i="1" dirty="0">
                <a:solidFill>
                  <a:srgbClr val="465A75"/>
                </a:solidFill>
                <a:effectLst/>
                <a:latin typeface="Arial" panose="020B0604020202020204" pitchFamily="34" charset="0"/>
                <a:cs typeface="Arial" panose="020B0604020202020204" pitchFamily="34" charset="0"/>
              </a:rPr>
              <a:t> qui travaillent en concurrence :</a:t>
            </a:r>
            <a:endParaRPr lang="en-US" i="1" dirty="0">
              <a:latin typeface="Arial" panose="020B0604020202020204" pitchFamily="34" charset="0"/>
              <a:cs typeface="Arial" panose="020B0604020202020204" pitchFamily="34" charset="0"/>
            </a:endParaRPr>
          </a:p>
        </p:txBody>
      </p:sp>
      <p:pic>
        <p:nvPicPr>
          <p:cNvPr id="9" name="Image 8">
            <a:extLst>
              <a:ext uri="{FF2B5EF4-FFF2-40B4-BE49-F238E27FC236}">
                <a16:creationId xmlns:a16="http://schemas.microsoft.com/office/drawing/2014/main" id="{C167735B-3922-0451-C341-7A1CC28B38A5}"/>
              </a:ext>
            </a:extLst>
          </p:cNvPr>
          <p:cNvPicPr>
            <a:picLocks noChangeAspect="1"/>
          </p:cNvPicPr>
          <p:nvPr/>
        </p:nvPicPr>
        <p:blipFill>
          <a:blip r:embed="rId5" cstate="print">
            <a:extLst>
              <a:ext uri="{28A0092B-C50C-407E-A947-70E740481C1C}">
                <a14:useLocalDpi xmlns:a14="http://schemas.microsoft.com/office/drawing/2010/main" val="0"/>
              </a:ext>
            </a:extLst>
          </a:blip>
          <a:srcRect t="11644"/>
          <a:stretch>
            <a:fillRect/>
          </a:stretch>
        </p:blipFill>
        <p:spPr>
          <a:xfrm>
            <a:off x="8124662" y="1014801"/>
            <a:ext cx="2830225" cy="6240437"/>
          </a:xfrm>
          <a:prstGeom prst="rect">
            <a:avLst/>
          </a:prstGeom>
        </p:spPr>
      </p:pic>
      <p:pic>
        <p:nvPicPr>
          <p:cNvPr id="16" name="Image 15">
            <a:extLst>
              <a:ext uri="{FF2B5EF4-FFF2-40B4-BE49-F238E27FC236}">
                <a16:creationId xmlns:a16="http://schemas.microsoft.com/office/drawing/2014/main" id="{BD2CA1F8-714A-FE24-B748-883BE81DBF90}"/>
              </a:ext>
            </a:extLst>
          </p:cNvPr>
          <p:cNvPicPr>
            <a:picLocks noChangeAspect="1"/>
          </p:cNvPicPr>
          <p:nvPr/>
        </p:nvPicPr>
        <p:blipFill>
          <a:blip r:embed="rId6" cstate="print">
            <a:extLst>
              <a:ext uri="{28A0092B-C50C-407E-A947-70E740481C1C}">
                <a14:useLocalDpi xmlns:a14="http://schemas.microsoft.com/office/drawing/2010/main" val="0"/>
              </a:ext>
            </a:extLst>
          </a:blip>
          <a:srcRect l="7008" t="8917" r="13303" b="14050"/>
          <a:stretch>
            <a:fillRect/>
          </a:stretch>
        </p:blipFill>
        <p:spPr>
          <a:xfrm>
            <a:off x="4983879" y="1222049"/>
            <a:ext cx="3654404" cy="5825939"/>
          </a:xfrm>
          <a:prstGeom prst="rect">
            <a:avLst/>
          </a:prstGeom>
        </p:spPr>
      </p:pic>
    </p:spTree>
    <p:extLst>
      <p:ext uri="{BB962C8B-B14F-4D97-AF65-F5344CB8AC3E}">
        <p14:creationId xmlns:p14="http://schemas.microsoft.com/office/powerpoint/2010/main" val="3516258694"/>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F10F078-3171-38EB-0247-8E2E9E38C115}"/>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880ED2D5-EB7C-26E9-6CB0-B4ED58074705}"/>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1FDD02E8-AAAB-C69B-01A4-A2E0166B3376}"/>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3. </a:t>
            </a:r>
            <a:r>
              <a:rPr lang="en-US" sz="2600" b="1" dirty="0" err="1">
                <a:solidFill>
                  <a:srgbClr val="161616"/>
                </a:solidFill>
                <a:latin typeface="Arial"/>
              </a:rPr>
              <a:t>Méthodes</a:t>
            </a:r>
            <a:r>
              <a:rPr lang="en-US" sz="2600" b="1" dirty="0">
                <a:solidFill>
                  <a:srgbClr val="161616"/>
                </a:solidFill>
                <a:latin typeface="Arial"/>
              </a:rPr>
              <a:t> de </a:t>
            </a:r>
            <a:r>
              <a:rPr lang="en-US" sz="2600" b="1" dirty="0" err="1">
                <a:solidFill>
                  <a:srgbClr val="161616"/>
                </a:solidFill>
                <a:latin typeface="Arial"/>
              </a:rPr>
              <a:t>génération</a:t>
            </a:r>
            <a:endParaRPr lang="en-US" sz="2600" b="1" dirty="0">
              <a:solidFill>
                <a:srgbClr val="161616"/>
              </a:solidFill>
              <a:latin typeface="Arial"/>
            </a:endParaRPr>
          </a:p>
        </p:txBody>
      </p:sp>
      <p:sp>
        <p:nvSpPr>
          <p:cNvPr id="15" name="Rectangle 14">
            <a:extLst>
              <a:ext uri="{FF2B5EF4-FFF2-40B4-BE49-F238E27FC236}">
                <a16:creationId xmlns:a16="http://schemas.microsoft.com/office/drawing/2014/main" id="{3231CDBB-FA5F-F120-6690-82EED5DDE0F2}"/>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a:solidFill>
                  <a:srgbClr val="161616"/>
                </a:solidFill>
                <a:latin typeface="Arial"/>
              </a:rPr>
              <a:t>VAEs</a:t>
            </a:r>
          </a:p>
        </p:txBody>
      </p:sp>
      <p:sp>
        <p:nvSpPr>
          <p:cNvPr id="5" name="ZoneTexte 4">
            <a:extLst>
              <a:ext uri="{FF2B5EF4-FFF2-40B4-BE49-F238E27FC236}">
                <a16:creationId xmlns:a16="http://schemas.microsoft.com/office/drawing/2014/main" id="{4362B542-8B20-D562-1B6D-A94F41C041A8}"/>
              </a:ext>
            </a:extLst>
          </p:cNvPr>
          <p:cNvSpPr txBox="1"/>
          <p:nvPr/>
        </p:nvSpPr>
        <p:spPr>
          <a:xfrm>
            <a:off x="94314" y="1537260"/>
            <a:ext cx="4319190" cy="2554545"/>
          </a:xfrm>
          <a:prstGeom prst="rect">
            <a:avLst/>
          </a:prstGeom>
          <a:noFill/>
        </p:spPr>
        <p:txBody>
          <a:bodyPr wrap="square">
            <a:spAutoFit/>
          </a:bodyPr>
          <a:lstStyle/>
          <a:p>
            <a:pPr algn="ctr"/>
            <a:r>
              <a:rPr lang="fr-FR" sz="2000" i="0" dirty="0">
                <a:solidFill>
                  <a:srgbClr val="000000"/>
                </a:solidFill>
                <a:effectLst/>
                <a:latin typeface="Arial" panose="020B0604020202020204" pitchFamily="34" charset="0"/>
                <a:cs typeface="Arial" panose="020B0604020202020204" pitchFamily="34" charset="0"/>
              </a:rPr>
              <a:t>	Les </a:t>
            </a:r>
            <a:r>
              <a:rPr lang="fr-FR" sz="2000" b="1" i="1" dirty="0" err="1">
                <a:solidFill>
                  <a:srgbClr val="000000"/>
                </a:solidFill>
                <a:effectLst/>
                <a:latin typeface="Arial" panose="020B0604020202020204" pitchFamily="34" charset="0"/>
                <a:cs typeface="Arial" panose="020B0604020202020204" pitchFamily="34" charset="0"/>
              </a:rPr>
              <a:t>autoencodeurs</a:t>
            </a:r>
            <a:r>
              <a:rPr lang="fr-FR" sz="2000" b="1" i="1" dirty="0">
                <a:solidFill>
                  <a:srgbClr val="000000"/>
                </a:solidFill>
                <a:latin typeface="Arial" panose="020B0604020202020204" pitchFamily="34" charset="0"/>
                <a:cs typeface="Arial" panose="020B0604020202020204" pitchFamily="34" charset="0"/>
              </a:rPr>
              <a:t> </a:t>
            </a:r>
            <a:r>
              <a:rPr lang="fr-FR" sz="2000" i="0" dirty="0">
                <a:solidFill>
                  <a:srgbClr val="000000"/>
                </a:solidFill>
                <a:effectLst/>
                <a:latin typeface="Arial" panose="020B0604020202020204" pitchFamily="34" charset="0"/>
                <a:cs typeface="Arial" panose="020B0604020202020204" pitchFamily="34" charset="0"/>
              </a:rPr>
              <a:t>sont des réseaux de neurones non supervisés conçus pour compresser puis reconstruire des données. Leur architecture repose sur deux parties : un encodeur, qui réduit la dimensionnalité, et un décodeur, qui tente de reconstruire l’entrée initiale.</a:t>
            </a:r>
            <a:endParaRPr lang="en-US" sz="2000" dirty="0">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1FD51DCE-2378-23EC-4954-990F101BFA4E}"/>
              </a:ext>
            </a:extLst>
          </p:cNvPr>
          <p:cNvPicPr>
            <a:picLocks noChangeAspect="1"/>
          </p:cNvPicPr>
          <p:nvPr/>
        </p:nvPicPr>
        <p:blipFill>
          <a:blip r:embed="rId4"/>
          <a:stretch>
            <a:fillRect/>
          </a:stretch>
        </p:blipFill>
        <p:spPr>
          <a:xfrm>
            <a:off x="4807982" y="1537260"/>
            <a:ext cx="5092121" cy="3056565"/>
          </a:xfrm>
          <a:prstGeom prst="rect">
            <a:avLst/>
          </a:prstGeom>
        </p:spPr>
      </p:pic>
      <p:sp>
        <p:nvSpPr>
          <p:cNvPr id="9" name="ZoneTexte 8">
            <a:extLst>
              <a:ext uri="{FF2B5EF4-FFF2-40B4-BE49-F238E27FC236}">
                <a16:creationId xmlns:a16="http://schemas.microsoft.com/office/drawing/2014/main" id="{B8E91935-0108-FB13-9A39-3B15493CEE9C}"/>
              </a:ext>
            </a:extLst>
          </p:cNvPr>
          <p:cNvSpPr txBox="1"/>
          <p:nvPr/>
        </p:nvSpPr>
        <p:spPr>
          <a:xfrm>
            <a:off x="5017844" y="5148427"/>
            <a:ext cx="5343992" cy="1754326"/>
          </a:xfrm>
          <a:prstGeom prst="rect">
            <a:avLst/>
          </a:prstGeom>
          <a:noFill/>
        </p:spPr>
        <p:txBody>
          <a:bodyPr wrap="square">
            <a:spAutoFit/>
          </a:bodyPr>
          <a:lstStyle/>
          <a:p>
            <a:pPr algn="ctr"/>
            <a:r>
              <a:rPr lang="fr-FR" b="0" i="0" dirty="0">
                <a:solidFill>
                  <a:srgbClr val="000000"/>
                </a:solidFill>
                <a:effectLst/>
                <a:latin typeface="Arial" panose="020B0604020202020204" pitchFamily="34" charset="0"/>
                <a:cs typeface="Arial" panose="020B0604020202020204" pitchFamily="34" charset="0"/>
              </a:rPr>
              <a:t>Le </a:t>
            </a:r>
            <a:r>
              <a:rPr lang="fr-FR" b="1" i="0" dirty="0" err="1">
                <a:solidFill>
                  <a:srgbClr val="000000"/>
                </a:solidFill>
                <a:effectLst/>
                <a:latin typeface="Arial" panose="020B0604020202020204" pitchFamily="34" charset="0"/>
                <a:cs typeface="Arial" panose="020B0604020202020204" pitchFamily="34" charset="0"/>
              </a:rPr>
              <a:t>Variational</a:t>
            </a:r>
            <a:r>
              <a:rPr lang="fr-FR" b="1" i="0" dirty="0">
                <a:solidFill>
                  <a:srgbClr val="000000"/>
                </a:solidFill>
                <a:effectLst/>
                <a:latin typeface="Arial" panose="020B0604020202020204" pitchFamily="34" charset="0"/>
                <a:cs typeface="Arial" panose="020B0604020202020204" pitchFamily="34" charset="0"/>
              </a:rPr>
              <a:t> </a:t>
            </a:r>
            <a:r>
              <a:rPr lang="fr-FR" b="1" i="0" dirty="0" err="1">
                <a:solidFill>
                  <a:srgbClr val="000000"/>
                </a:solidFill>
                <a:effectLst/>
                <a:latin typeface="Arial" panose="020B0604020202020204" pitchFamily="34" charset="0"/>
                <a:cs typeface="Arial" panose="020B0604020202020204" pitchFamily="34" charset="0"/>
              </a:rPr>
              <a:t>Autoencoder</a:t>
            </a:r>
            <a:r>
              <a:rPr lang="fr-FR" b="1" i="0" dirty="0">
                <a:solidFill>
                  <a:srgbClr val="000000"/>
                </a:solidFill>
                <a:effectLst/>
                <a:latin typeface="Arial" panose="020B0604020202020204" pitchFamily="34" charset="0"/>
                <a:cs typeface="Arial" panose="020B0604020202020204" pitchFamily="34" charset="0"/>
              </a:rPr>
              <a:t> (VAE)</a:t>
            </a:r>
            <a:r>
              <a:rPr lang="fr-FR" b="0" i="0" dirty="0">
                <a:solidFill>
                  <a:srgbClr val="000000"/>
                </a:solidFill>
                <a:effectLst/>
                <a:latin typeface="Arial" panose="020B0604020202020204" pitchFamily="34" charset="0"/>
                <a:cs typeface="Arial" panose="020B0604020202020204" pitchFamily="34" charset="0"/>
              </a:rPr>
              <a:t> apporte une solution élégante à ce problème. Il ne cherche pas seulement à compresser les données, mais à apprendre une </a:t>
            </a:r>
            <a:r>
              <a:rPr lang="fr-FR" b="1" i="0" dirty="0">
                <a:solidFill>
                  <a:srgbClr val="000000"/>
                </a:solidFill>
                <a:effectLst/>
                <a:latin typeface="Arial" panose="020B0604020202020204" pitchFamily="34" charset="0"/>
                <a:cs typeface="Arial" panose="020B0604020202020204" pitchFamily="34" charset="0"/>
              </a:rPr>
              <a:t>distribution probabiliste</a:t>
            </a:r>
            <a:r>
              <a:rPr lang="fr-FR" b="0" i="0" dirty="0">
                <a:solidFill>
                  <a:srgbClr val="000000"/>
                </a:solidFill>
                <a:effectLst/>
                <a:latin typeface="Arial" panose="020B0604020202020204" pitchFamily="34" charset="0"/>
                <a:cs typeface="Arial" panose="020B0604020202020204" pitchFamily="34" charset="0"/>
              </a:rPr>
              <a:t> dans l’espace latent, de sorte que chaque point échantillonné ait du sens.</a:t>
            </a:r>
            <a:endParaRPr lang="en-US" dirty="0">
              <a:latin typeface="Arial" panose="020B0604020202020204" pitchFamily="34" charset="0"/>
              <a:cs typeface="Arial" panose="020B0604020202020204" pitchFamily="34" charset="0"/>
            </a:endParaRPr>
          </a:p>
        </p:txBody>
      </p:sp>
      <p:pic>
        <p:nvPicPr>
          <p:cNvPr id="11" name="Image 10">
            <a:extLst>
              <a:ext uri="{FF2B5EF4-FFF2-40B4-BE49-F238E27FC236}">
                <a16:creationId xmlns:a16="http://schemas.microsoft.com/office/drawing/2014/main" id="{FBB05895-7D2F-8209-221D-15F0038F4103}"/>
              </a:ext>
            </a:extLst>
          </p:cNvPr>
          <p:cNvPicPr>
            <a:picLocks noChangeAspect="1"/>
          </p:cNvPicPr>
          <p:nvPr/>
        </p:nvPicPr>
        <p:blipFill>
          <a:blip r:embed="rId5"/>
          <a:stretch>
            <a:fillRect/>
          </a:stretch>
        </p:blipFill>
        <p:spPr>
          <a:xfrm>
            <a:off x="295973" y="4294391"/>
            <a:ext cx="4512009" cy="2274475"/>
          </a:xfrm>
          <a:prstGeom prst="rect">
            <a:avLst/>
          </a:prstGeom>
        </p:spPr>
      </p:pic>
    </p:spTree>
    <p:extLst>
      <p:ext uri="{BB962C8B-B14F-4D97-AF65-F5344CB8AC3E}">
        <p14:creationId xmlns:p14="http://schemas.microsoft.com/office/powerpoint/2010/main" val="2164038604"/>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48768" y="679704"/>
            <a:ext cx="10591800" cy="231648"/>
          </a:xfrm>
          <a:prstGeom prst="rect">
            <a:avLst/>
          </a:prstGeom>
        </p:spPr>
      </p:pic>
      <p:sp>
        <p:nvSpPr>
          <p:cNvPr id="4" name="Rectangle 3"/>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Id</a:t>
            </a:r>
            <a:r>
              <a:rPr lang="fr-FR" sz="2600" b="1" dirty="0" err="1">
                <a:solidFill>
                  <a:srgbClr val="161616"/>
                </a:solidFill>
                <a:latin typeface="Arial"/>
              </a:rPr>
              <a:t>ée</a:t>
            </a:r>
            <a:r>
              <a:rPr lang="fr-FR" sz="2600" b="1" dirty="0">
                <a:solidFill>
                  <a:srgbClr val="161616"/>
                </a:solidFill>
                <a:latin typeface="Arial"/>
              </a:rPr>
              <a:t> </a:t>
            </a:r>
            <a:r>
              <a:rPr lang="en-CA" sz="2600" b="1" dirty="0" err="1">
                <a:solidFill>
                  <a:srgbClr val="161616"/>
                </a:solidFill>
                <a:latin typeface="Arial"/>
              </a:rPr>
              <a:t>Maitresse</a:t>
            </a:r>
            <a:endParaRPr lang="en-US" sz="2600" b="1" dirty="0">
              <a:solidFill>
                <a:srgbClr val="161616"/>
              </a:solidFill>
              <a:latin typeface="Arial"/>
            </a:endParaRPr>
          </a:p>
        </p:txBody>
      </p:sp>
      <p:sp>
        <p:nvSpPr>
          <p:cNvPr id="5" name="Rectangle 4"/>
          <p:cNvSpPr/>
          <p:nvPr/>
        </p:nvSpPr>
        <p:spPr>
          <a:xfrm>
            <a:off x="518160" y="1207008"/>
            <a:ext cx="7825740" cy="5660136"/>
          </a:xfrm>
          <a:prstGeom prst="rect">
            <a:avLst/>
          </a:prstGeom>
        </p:spPr>
        <p:txBody>
          <a:bodyPr lIns="0" tIns="0" rIns="0" bIns="0">
            <a:noAutofit/>
          </a:bodyPr>
          <a:lstStyle/>
          <a:p>
            <a:pPr marL="393192" indent="-457200">
              <a:lnSpc>
                <a:spcPts val="2856"/>
              </a:lnSpc>
              <a:spcAft>
                <a:spcPts val="1050"/>
              </a:spcAft>
            </a:pPr>
            <a:endParaRPr lang="en-US" sz="1900" dirty="0">
              <a:latin typeface="Arial"/>
            </a:endParaRPr>
          </a:p>
        </p:txBody>
      </p:sp>
      <p:sp>
        <p:nvSpPr>
          <p:cNvPr id="3" name="Rectangle : en biseau 2">
            <a:extLst>
              <a:ext uri="{FF2B5EF4-FFF2-40B4-BE49-F238E27FC236}">
                <a16:creationId xmlns:a16="http://schemas.microsoft.com/office/drawing/2014/main" id="{4DD122C9-1071-9C7B-5D97-3F3409BB55A7}"/>
              </a:ext>
            </a:extLst>
          </p:cNvPr>
          <p:cNvSpPr/>
          <p:nvPr/>
        </p:nvSpPr>
        <p:spPr>
          <a:xfrm>
            <a:off x="903111" y="1486460"/>
            <a:ext cx="9064978" cy="5196562"/>
          </a:xfrm>
          <a:prstGeom prst="bevel">
            <a:avLst/>
          </a:prstGeom>
          <a:solidFill>
            <a:schemeClr val="bg1"/>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FR" sz="2800" i="1" dirty="0">
                <a:solidFill>
                  <a:srgbClr val="002060"/>
                </a:solidFill>
                <a:latin typeface="Arial" panose="020B0604020202020204" pitchFamily="34" charset="0"/>
                <a:cs typeface="Arial" panose="020B0604020202020204" pitchFamily="34" charset="0"/>
              </a:rPr>
              <a:t>	</a:t>
            </a:r>
            <a:r>
              <a:rPr lang="fr-FR" sz="2400" i="1" dirty="0">
                <a:solidFill>
                  <a:srgbClr val="002060"/>
                </a:solidFill>
                <a:latin typeface="Arial" panose="020B0604020202020204" pitchFamily="34" charset="0"/>
                <a:cs typeface="Arial" panose="020B0604020202020204" pitchFamily="34" charset="0"/>
              </a:rPr>
              <a:t>Les données synthétiques constituent une réponse stratégique aux limites des données réelles, permettant d’entraîner, de tester et de valider des systèmes d’intelligence artificielle de manière sécurisée, éthique et scalable, tout en préservant la confidentialité et en enrichissant la diversité des jeux de données (</a:t>
            </a:r>
            <a:r>
              <a:rPr lang="fr-FR" sz="2400" i="1" dirty="0" err="1">
                <a:solidFill>
                  <a:srgbClr val="002060"/>
                </a:solidFill>
                <a:latin typeface="Arial" panose="020B0604020202020204" pitchFamily="34" charset="0"/>
                <a:cs typeface="Arial" panose="020B0604020202020204" pitchFamily="34" charset="0"/>
              </a:rPr>
              <a:t>datasets</a:t>
            </a:r>
            <a:r>
              <a:rPr lang="fr-FR" sz="2400" i="1" dirty="0">
                <a:solidFill>
                  <a:srgbClr val="002060"/>
                </a:solidFill>
                <a:latin typeface="Arial" panose="020B0604020202020204" pitchFamily="34" charset="0"/>
                <a:cs typeface="Arial" panose="020B0604020202020204" pitchFamily="34" charset="0"/>
              </a:rPr>
              <a:t>).</a:t>
            </a:r>
            <a:endParaRPr lang="fr-FR" sz="2800"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7297786"/>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8677FFE-5401-4359-894E-2C17753FF184}"/>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F7FD2EC5-EEC4-8250-5F1E-2C90157B6CC7}"/>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5067DCFD-9079-B68E-F76F-0DA13D22C027}"/>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3. </a:t>
            </a:r>
            <a:r>
              <a:rPr lang="en-US" sz="2600" b="1" dirty="0" err="1">
                <a:solidFill>
                  <a:srgbClr val="161616"/>
                </a:solidFill>
                <a:latin typeface="Arial"/>
              </a:rPr>
              <a:t>Méthodes</a:t>
            </a:r>
            <a:r>
              <a:rPr lang="en-US" sz="2600" b="1" dirty="0">
                <a:solidFill>
                  <a:srgbClr val="161616"/>
                </a:solidFill>
                <a:latin typeface="Arial"/>
              </a:rPr>
              <a:t> de </a:t>
            </a:r>
            <a:r>
              <a:rPr lang="en-US" sz="2600" b="1" dirty="0" err="1">
                <a:solidFill>
                  <a:srgbClr val="161616"/>
                </a:solidFill>
                <a:latin typeface="Arial"/>
              </a:rPr>
              <a:t>génération</a:t>
            </a:r>
            <a:endParaRPr lang="en-US" sz="2600" b="1" dirty="0">
              <a:solidFill>
                <a:srgbClr val="161616"/>
              </a:solidFill>
              <a:latin typeface="Arial"/>
            </a:endParaRPr>
          </a:p>
        </p:txBody>
      </p:sp>
      <p:sp>
        <p:nvSpPr>
          <p:cNvPr id="15" name="Rectangle 14">
            <a:extLst>
              <a:ext uri="{FF2B5EF4-FFF2-40B4-BE49-F238E27FC236}">
                <a16:creationId xmlns:a16="http://schemas.microsoft.com/office/drawing/2014/main" id="{23BEF368-4149-1075-554F-FC74CE91CA48}"/>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a:solidFill>
                  <a:srgbClr val="161616"/>
                </a:solidFill>
                <a:latin typeface="Arial"/>
              </a:rPr>
              <a:t>Diffusion Models</a:t>
            </a:r>
          </a:p>
        </p:txBody>
      </p:sp>
      <p:pic>
        <p:nvPicPr>
          <p:cNvPr id="5" name="Image 4">
            <a:extLst>
              <a:ext uri="{FF2B5EF4-FFF2-40B4-BE49-F238E27FC236}">
                <a16:creationId xmlns:a16="http://schemas.microsoft.com/office/drawing/2014/main" id="{EE4F794E-1157-3207-E761-5EFCFC42A1CA}"/>
              </a:ext>
            </a:extLst>
          </p:cNvPr>
          <p:cNvPicPr>
            <a:picLocks noChangeAspect="1"/>
          </p:cNvPicPr>
          <p:nvPr/>
        </p:nvPicPr>
        <p:blipFill>
          <a:blip r:embed="rId4"/>
          <a:stretch>
            <a:fillRect/>
          </a:stretch>
        </p:blipFill>
        <p:spPr>
          <a:xfrm>
            <a:off x="695389" y="2956975"/>
            <a:ext cx="9302621" cy="3926171"/>
          </a:xfrm>
          <a:prstGeom prst="rect">
            <a:avLst/>
          </a:prstGeom>
        </p:spPr>
      </p:pic>
      <p:sp>
        <p:nvSpPr>
          <p:cNvPr id="7" name="ZoneTexte 6">
            <a:extLst>
              <a:ext uri="{FF2B5EF4-FFF2-40B4-BE49-F238E27FC236}">
                <a16:creationId xmlns:a16="http://schemas.microsoft.com/office/drawing/2014/main" id="{2CB74343-C485-B473-0162-8A74D9FD1D1B}"/>
              </a:ext>
            </a:extLst>
          </p:cNvPr>
          <p:cNvSpPr txBox="1"/>
          <p:nvPr/>
        </p:nvSpPr>
        <p:spPr>
          <a:xfrm>
            <a:off x="299803" y="1906780"/>
            <a:ext cx="10178321" cy="1200329"/>
          </a:xfrm>
          <a:prstGeom prst="rect">
            <a:avLst/>
          </a:prstGeom>
          <a:noFill/>
        </p:spPr>
        <p:txBody>
          <a:bodyPr wrap="square">
            <a:spAutoFit/>
          </a:bodyPr>
          <a:lstStyle/>
          <a:p>
            <a:pPr algn="just"/>
            <a:r>
              <a:rPr lang="fr-FR" b="0" i="0" dirty="0">
                <a:solidFill>
                  <a:srgbClr val="161616"/>
                </a:solidFill>
                <a:effectLst/>
                <a:latin typeface="Arial" panose="020B0604020202020204" pitchFamily="34" charset="0"/>
                <a:cs typeface="Arial" panose="020B0604020202020204" pitchFamily="34" charset="0"/>
              </a:rPr>
              <a:t>	</a:t>
            </a:r>
            <a:r>
              <a:rPr lang="fr-FR" sz="2400" b="0" i="0" dirty="0">
                <a:solidFill>
                  <a:srgbClr val="161616"/>
                </a:solidFill>
                <a:effectLst/>
                <a:latin typeface="Arial" panose="020B0604020202020204" pitchFamily="34" charset="0"/>
                <a:cs typeface="Arial" panose="020B0604020202020204" pitchFamily="34" charset="0"/>
              </a:rPr>
              <a:t>Les modèles de diffusion sont des modèles génératifs principalement utilisés pour la génération d’images et d’autres tâches de vision par ordinateur.</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9835989"/>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88D473B-6872-DCC3-D3E0-B8FFDFAE0220}"/>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329EE315-08E5-38DC-4E2F-C722DBAB3E0C}"/>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6A2526CB-4194-C774-321B-AF998A43BBF1}"/>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3. </a:t>
            </a:r>
            <a:r>
              <a:rPr lang="en-US" sz="2600" b="1" dirty="0" err="1">
                <a:solidFill>
                  <a:srgbClr val="161616"/>
                </a:solidFill>
                <a:latin typeface="Arial"/>
              </a:rPr>
              <a:t>Méthodes</a:t>
            </a:r>
            <a:r>
              <a:rPr lang="en-US" sz="2600" b="1" dirty="0">
                <a:solidFill>
                  <a:srgbClr val="161616"/>
                </a:solidFill>
                <a:latin typeface="Arial"/>
              </a:rPr>
              <a:t> de </a:t>
            </a:r>
            <a:r>
              <a:rPr lang="en-US" sz="2600" b="1" dirty="0" err="1">
                <a:solidFill>
                  <a:srgbClr val="161616"/>
                </a:solidFill>
                <a:latin typeface="Arial"/>
              </a:rPr>
              <a:t>génération</a:t>
            </a:r>
            <a:endParaRPr lang="en-US" sz="2600" b="1" dirty="0">
              <a:solidFill>
                <a:srgbClr val="161616"/>
              </a:solidFill>
              <a:latin typeface="Arial"/>
            </a:endParaRPr>
          </a:p>
        </p:txBody>
      </p:sp>
      <p:sp>
        <p:nvSpPr>
          <p:cNvPr id="15" name="Rectangle 14">
            <a:extLst>
              <a:ext uri="{FF2B5EF4-FFF2-40B4-BE49-F238E27FC236}">
                <a16:creationId xmlns:a16="http://schemas.microsoft.com/office/drawing/2014/main" id="{0044C5FF-4326-A58E-B1D3-A77EF7214EC6}"/>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err="1">
                <a:solidFill>
                  <a:srgbClr val="161616"/>
                </a:solidFill>
                <a:latin typeface="Arial"/>
              </a:rPr>
              <a:t>Approches</a:t>
            </a:r>
            <a:r>
              <a:rPr lang="en-US" sz="2800" b="1" dirty="0">
                <a:solidFill>
                  <a:srgbClr val="161616"/>
                </a:solidFill>
                <a:latin typeface="Arial"/>
              </a:rPr>
              <a:t> </a:t>
            </a:r>
            <a:r>
              <a:rPr lang="en-US" sz="2800" b="1" dirty="0" err="1">
                <a:solidFill>
                  <a:srgbClr val="161616"/>
                </a:solidFill>
                <a:latin typeface="Arial"/>
              </a:rPr>
              <a:t>Hybrides</a:t>
            </a:r>
            <a:endParaRPr lang="en-US" sz="2800" b="1" dirty="0">
              <a:solidFill>
                <a:srgbClr val="161616"/>
              </a:solidFill>
              <a:latin typeface="Arial"/>
            </a:endParaRPr>
          </a:p>
        </p:txBody>
      </p:sp>
      <p:pic>
        <p:nvPicPr>
          <p:cNvPr id="5" name="Image 4">
            <a:extLst>
              <a:ext uri="{FF2B5EF4-FFF2-40B4-BE49-F238E27FC236}">
                <a16:creationId xmlns:a16="http://schemas.microsoft.com/office/drawing/2014/main" id="{F41F0C17-422B-28B4-FF3C-EEEDB9663EC1}"/>
              </a:ext>
            </a:extLst>
          </p:cNvPr>
          <p:cNvPicPr>
            <a:picLocks noChangeAspect="1"/>
          </p:cNvPicPr>
          <p:nvPr/>
        </p:nvPicPr>
        <p:blipFill>
          <a:blip r:embed="rId4"/>
          <a:stretch>
            <a:fillRect/>
          </a:stretch>
        </p:blipFill>
        <p:spPr>
          <a:xfrm>
            <a:off x="287711" y="2055412"/>
            <a:ext cx="10117977" cy="4457115"/>
          </a:xfrm>
          <a:prstGeom prst="rect">
            <a:avLst/>
          </a:prstGeom>
        </p:spPr>
      </p:pic>
    </p:spTree>
    <p:extLst>
      <p:ext uri="{BB962C8B-B14F-4D97-AF65-F5344CB8AC3E}">
        <p14:creationId xmlns:p14="http://schemas.microsoft.com/office/powerpoint/2010/main" val="3788425180"/>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650F20A-DBAC-377E-B38F-9DEAD196C3DA}"/>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0AE82989-832C-3427-8ED2-CA46CAED4E45}"/>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D97F93D3-7C7F-66EB-5750-C38ED3C88840}"/>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3. </a:t>
            </a:r>
            <a:r>
              <a:rPr lang="en-US" sz="2600" b="1" dirty="0" err="1">
                <a:solidFill>
                  <a:srgbClr val="161616"/>
                </a:solidFill>
                <a:latin typeface="Arial"/>
              </a:rPr>
              <a:t>Méthodes</a:t>
            </a:r>
            <a:r>
              <a:rPr lang="en-US" sz="2600" b="1" dirty="0">
                <a:solidFill>
                  <a:srgbClr val="161616"/>
                </a:solidFill>
                <a:latin typeface="Arial"/>
              </a:rPr>
              <a:t> de </a:t>
            </a:r>
            <a:r>
              <a:rPr lang="en-US" sz="2600" b="1" dirty="0" err="1">
                <a:solidFill>
                  <a:srgbClr val="161616"/>
                </a:solidFill>
                <a:latin typeface="Arial"/>
              </a:rPr>
              <a:t>génération</a:t>
            </a:r>
            <a:endParaRPr lang="en-US" sz="2600" b="1" dirty="0">
              <a:solidFill>
                <a:srgbClr val="161616"/>
              </a:solidFill>
              <a:latin typeface="Arial"/>
            </a:endParaRPr>
          </a:p>
        </p:txBody>
      </p:sp>
      <p:sp>
        <p:nvSpPr>
          <p:cNvPr id="15" name="Rectangle 14">
            <a:extLst>
              <a:ext uri="{FF2B5EF4-FFF2-40B4-BE49-F238E27FC236}">
                <a16:creationId xmlns:a16="http://schemas.microsoft.com/office/drawing/2014/main" id="{9102F355-FE8D-23D6-9157-A9FC0BB65BC5}"/>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err="1">
                <a:solidFill>
                  <a:srgbClr val="161616"/>
                </a:solidFill>
                <a:latin typeface="Arial"/>
              </a:rPr>
              <a:t>Défis</a:t>
            </a:r>
            <a:r>
              <a:rPr lang="en-US" sz="2800" b="1" dirty="0">
                <a:solidFill>
                  <a:srgbClr val="161616"/>
                </a:solidFill>
                <a:latin typeface="Arial"/>
              </a:rPr>
              <a:t> : </a:t>
            </a:r>
            <a:r>
              <a:rPr lang="en-US" sz="2800" b="1" dirty="0" err="1">
                <a:solidFill>
                  <a:srgbClr val="161616"/>
                </a:solidFill>
                <a:latin typeface="Arial"/>
              </a:rPr>
              <a:t>qualité</a:t>
            </a:r>
            <a:r>
              <a:rPr lang="en-US" sz="2800" b="1" dirty="0">
                <a:solidFill>
                  <a:srgbClr val="161616"/>
                </a:solidFill>
                <a:latin typeface="Arial"/>
              </a:rPr>
              <a:t> et </a:t>
            </a:r>
            <a:r>
              <a:rPr lang="en-US" sz="2800" b="1" dirty="0" err="1">
                <a:solidFill>
                  <a:srgbClr val="161616"/>
                </a:solidFill>
                <a:latin typeface="Arial"/>
              </a:rPr>
              <a:t>diversité</a:t>
            </a:r>
            <a:r>
              <a:rPr lang="en-US" sz="2800" b="1" dirty="0">
                <a:solidFill>
                  <a:srgbClr val="161616"/>
                </a:solidFill>
                <a:latin typeface="Arial"/>
              </a:rPr>
              <a:t> des données</a:t>
            </a:r>
          </a:p>
        </p:txBody>
      </p:sp>
      <p:pic>
        <p:nvPicPr>
          <p:cNvPr id="5" name="Image 4">
            <a:extLst>
              <a:ext uri="{FF2B5EF4-FFF2-40B4-BE49-F238E27FC236}">
                <a16:creationId xmlns:a16="http://schemas.microsoft.com/office/drawing/2014/main" id="{B15D47A9-82AC-AA98-091E-6848252D7E22}"/>
              </a:ext>
            </a:extLst>
          </p:cNvPr>
          <p:cNvPicPr>
            <a:picLocks noChangeAspect="1"/>
          </p:cNvPicPr>
          <p:nvPr/>
        </p:nvPicPr>
        <p:blipFill>
          <a:blip r:embed="rId4"/>
          <a:stretch>
            <a:fillRect/>
          </a:stretch>
        </p:blipFill>
        <p:spPr>
          <a:xfrm>
            <a:off x="572842" y="1810020"/>
            <a:ext cx="2772162" cy="1724266"/>
          </a:xfrm>
          <a:prstGeom prst="rect">
            <a:avLst/>
          </a:prstGeom>
        </p:spPr>
      </p:pic>
      <p:pic>
        <p:nvPicPr>
          <p:cNvPr id="7" name="Image 6">
            <a:extLst>
              <a:ext uri="{FF2B5EF4-FFF2-40B4-BE49-F238E27FC236}">
                <a16:creationId xmlns:a16="http://schemas.microsoft.com/office/drawing/2014/main" id="{4BF384B3-9F62-7DF2-8C6E-C130BD795D33}"/>
              </a:ext>
            </a:extLst>
          </p:cNvPr>
          <p:cNvPicPr>
            <a:picLocks noChangeAspect="1"/>
          </p:cNvPicPr>
          <p:nvPr/>
        </p:nvPicPr>
        <p:blipFill>
          <a:blip r:embed="rId5"/>
          <a:stretch>
            <a:fillRect/>
          </a:stretch>
        </p:blipFill>
        <p:spPr>
          <a:xfrm>
            <a:off x="4068140" y="3781425"/>
            <a:ext cx="2553056" cy="1552792"/>
          </a:xfrm>
          <a:prstGeom prst="rect">
            <a:avLst/>
          </a:prstGeom>
        </p:spPr>
      </p:pic>
      <p:pic>
        <p:nvPicPr>
          <p:cNvPr id="9" name="Image 8">
            <a:extLst>
              <a:ext uri="{FF2B5EF4-FFF2-40B4-BE49-F238E27FC236}">
                <a16:creationId xmlns:a16="http://schemas.microsoft.com/office/drawing/2014/main" id="{546E2B7B-1AD0-7CC8-647C-5106891AB6A3}"/>
              </a:ext>
            </a:extLst>
          </p:cNvPr>
          <p:cNvPicPr>
            <a:picLocks noChangeAspect="1"/>
          </p:cNvPicPr>
          <p:nvPr/>
        </p:nvPicPr>
        <p:blipFill>
          <a:blip r:embed="rId6"/>
          <a:stretch>
            <a:fillRect/>
          </a:stretch>
        </p:blipFill>
        <p:spPr>
          <a:xfrm>
            <a:off x="7465372" y="5263670"/>
            <a:ext cx="2448267" cy="1619476"/>
          </a:xfrm>
          <a:prstGeom prst="rect">
            <a:avLst/>
          </a:prstGeom>
        </p:spPr>
      </p:pic>
    </p:spTree>
    <p:extLst>
      <p:ext uri="{BB962C8B-B14F-4D97-AF65-F5344CB8AC3E}">
        <p14:creationId xmlns:p14="http://schemas.microsoft.com/office/powerpoint/2010/main" val="1014003593"/>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8E6769D1-C66C-148B-9BC9-65A91DF013D9}"/>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FF0DB377-87C0-E740-635C-6AAED29A7459}"/>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4A2FDD81-2A17-580A-4A98-562A1FB59BC7}"/>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3. </a:t>
            </a:r>
            <a:r>
              <a:rPr lang="en-US" sz="2600" b="1" dirty="0" err="1">
                <a:solidFill>
                  <a:srgbClr val="161616"/>
                </a:solidFill>
                <a:latin typeface="Arial"/>
              </a:rPr>
              <a:t>Méthodes</a:t>
            </a:r>
            <a:r>
              <a:rPr lang="en-US" sz="2600" b="1" dirty="0">
                <a:solidFill>
                  <a:srgbClr val="161616"/>
                </a:solidFill>
                <a:latin typeface="Arial"/>
              </a:rPr>
              <a:t> de </a:t>
            </a:r>
            <a:r>
              <a:rPr lang="en-US" sz="2600" b="1" dirty="0" err="1">
                <a:solidFill>
                  <a:srgbClr val="161616"/>
                </a:solidFill>
                <a:latin typeface="Arial"/>
              </a:rPr>
              <a:t>génération</a:t>
            </a:r>
            <a:endParaRPr lang="en-US" sz="2600" b="1" dirty="0">
              <a:solidFill>
                <a:srgbClr val="161616"/>
              </a:solidFill>
              <a:latin typeface="Arial"/>
            </a:endParaRPr>
          </a:p>
        </p:txBody>
      </p:sp>
      <p:sp>
        <p:nvSpPr>
          <p:cNvPr id="15" name="Rectangle 14">
            <a:extLst>
              <a:ext uri="{FF2B5EF4-FFF2-40B4-BE49-F238E27FC236}">
                <a16:creationId xmlns:a16="http://schemas.microsoft.com/office/drawing/2014/main" id="{D8715EE5-40B0-A656-F017-5D0E54E8BB15}"/>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err="1">
                <a:solidFill>
                  <a:srgbClr val="161616"/>
                </a:solidFill>
                <a:latin typeface="Arial"/>
              </a:rPr>
              <a:t>Mesures</a:t>
            </a:r>
            <a:r>
              <a:rPr lang="en-US" sz="2800" b="1" dirty="0">
                <a:solidFill>
                  <a:srgbClr val="161616"/>
                </a:solidFill>
                <a:latin typeface="Arial"/>
              </a:rPr>
              <a:t> de </a:t>
            </a:r>
            <a:r>
              <a:rPr lang="en-US" sz="2800" b="1" dirty="0" err="1">
                <a:solidFill>
                  <a:srgbClr val="161616"/>
                </a:solidFill>
                <a:latin typeface="Arial"/>
              </a:rPr>
              <a:t>similarité</a:t>
            </a:r>
            <a:r>
              <a:rPr lang="en-US" sz="2800" b="1" dirty="0">
                <a:solidFill>
                  <a:srgbClr val="161616"/>
                </a:solidFill>
                <a:latin typeface="Arial"/>
              </a:rPr>
              <a:t> entre </a:t>
            </a:r>
            <a:r>
              <a:rPr lang="en-US" sz="2800" b="1" dirty="0" err="1">
                <a:solidFill>
                  <a:srgbClr val="161616"/>
                </a:solidFill>
                <a:latin typeface="Arial"/>
              </a:rPr>
              <a:t>vraies</a:t>
            </a:r>
            <a:r>
              <a:rPr lang="en-US" sz="2800" b="1" dirty="0">
                <a:solidFill>
                  <a:srgbClr val="161616"/>
                </a:solidFill>
                <a:latin typeface="Arial"/>
              </a:rPr>
              <a:t> et </a:t>
            </a:r>
            <a:r>
              <a:rPr lang="en-US" sz="2800" b="1" dirty="0" err="1">
                <a:solidFill>
                  <a:srgbClr val="161616"/>
                </a:solidFill>
                <a:latin typeface="Arial"/>
              </a:rPr>
              <a:t>synthétiques</a:t>
            </a:r>
            <a:r>
              <a:rPr lang="en-US" sz="2800" b="1" dirty="0">
                <a:solidFill>
                  <a:srgbClr val="161616"/>
                </a:solidFill>
                <a:latin typeface="Arial"/>
              </a:rPr>
              <a:t> </a:t>
            </a:r>
          </a:p>
        </p:txBody>
      </p:sp>
      <p:sp>
        <p:nvSpPr>
          <p:cNvPr id="5" name="ZoneTexte 4">
            <a:extLst>
              <a:ext uri="{FF2B5EF4-FFF2-40B4-BE49-F238E27FC236}">
                <a16:creationId xmlns:a16="http://schemas.microsoft.com/office/drawing/2014/main" id="{A4572A5C-37A6-7073-E366-C9DAE0D198A7}"/>
              </a:ext>
            </a:extLst>
          </p:cNvPr>
          <p:cNvSpPr txBox="1"/>
          <p:nvPr/>
        </p:nvSpPr>
        <p:spPr>
          <a:xfrm>
            <a:off x="288830" y="4458697"/>
            <a:ext cx="3002879" cy="1200329"/>
          </a:xfrm>
          <a:prstGeom prst="rect">
            <a:avLst/>
          </a:prstGeom>
          <a:noFill/>
        </p:spPr>
        <p:txBody>
          <a:bodyPr wrap="square">
            <a:spAutoFit/>
          </a:bodyPr>
          <a:lstStyle/>
          <a:p>
            <a:pPr algn="ctr"/>
            <a:r>
              <a:rPr lang="fr-FR" b="0" i="0" dirty="0">
                <a:solidFill>
                  <a:srgbClr val="000000"/>
                </a:solidFill>
                <a:effectLst/>
                <a:latin typeface="Arial" panose="020B0604020202020204" pitchFamily="34" charset="0"/>
                <a:cs typeface="Arial" panose="020B0604020202020204" pitchFamily="34" charset="0"/>
              </a:rPr>
              <a:t> </a:t>
            </a:r>
            <a:r>
              <a:rPr lang="fr-FR" b="1" i="0" dirty="0">
                <a:solidFill>
                  <a:srgbClr val="000000"/>
                </a:solidFill>
                <a:effectLst/>
                <a:latin typeface="Arial" panose="020B0604020202020204" pitchFamily="34" charset="0"/>
                <a:cs typeface="Arial" panose="020B0604020202020204" pitchFamily="34" charset="0"/>
              </a:rPr>
              <a:t>elle permet d’évaluer à quel point le modèle représente fidèlement les données observées</a:t>
            </a:r>
            <a:r>
              <a:rPr lang="fr-FR" b="0" i="0" dirty="0">
                <a:solidFill>
                  <a:srgbClr val="000000"/>
                </a:solidFill>
                <a:effectLst/>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AEA26A1F-E4F8-6370-57F2-14311DD7CAA0}"/>
              </a:ext>
            </a:extLst>
          </p:cNvPr>
          <p:cNvPicPr>
            <a:picLocks noChangeAspect="1"/>
          </p:cNvPicPr>
          <p:nvPr/>
        </p:nvPicPr>
        <p:blipFill>
          <a:blip r:embed="rId4"/>
          <a:stretch>
            <a:fillRect/>
          </a:stretch>
        </p:blipFill>
        <p:spPr>
          <a:xfrm>
            <a:off x="288830" y="1722457"/>
            <a:ext cx="2871926" cy="2401216"/>
          </a:xfrm>
          <a:prstGeom prst="rect">
            <a:avLst/>
          </a:prstGeom>
        </p:spPr>
      </p:pic>
      <p:pic>
        <p:nvPicPr>
          <p:cNvPr id="9" name="Image 8">
            <a:extLst>
              <a:ext uri="{FF2B5EF4-FFF2-40B4-BE49-F238E27FC236}">
                <a16:creationId xmlns:a16="http://schemas.microsoft.com/office/drawing/2014/main" id="{D2D3264E-2C7B-642D-77B3-CF6028FF68CC}"/>
              </a:ext>
            </a:extLst>
          </p:cNvPr>
          <p:cNvPicPr>
            <a:picLocks noChangeAspect="1"/>
          </p:cNvPicPr>
          <p:nvPr/>
        </p:nvPicPr>
        <p:blipFill>
          <a:blip r:embed="rId5"/>
          <a:stretch>
            <a:fillRect/>
          </a:stretch>
        </p:blipFill>
        <p:spPr>
          <a:xfrm>
            <a:off x="3291709" y="2007230"/>
            <a:ext cx="4529886" cy="2193846"/>
          </a:xfrm>
          <a:prstGeom prst="rect">
            <a:avLst/>
          </a:prstGeom>
        </p:spPr>
      </p:pic>
      <p:sp>
        <p:nvSpPr>
          <p:cNvPr id="11" name="ZoneTexte 10">
            <a:extLst>
              <a:ext uri="{FF2B5EF4-FFF2-40B4-BE49-F238E27FC236}">
                <a16:creationId xmlns:a16="http://schemas.microsoft.com/office/drawing/2014/main" id="{839CC71A-5438-B758-E759-110992EB73EE}"/>
              </a:ext>
            </a:extLst>
          </p:cNvPr>
          <p:cNvSpPr txBox="1"/>
          <p:nvPr/>
        </p:nvSpPr>
        <p:spPr>
          <a:xfrm>
            <a:off x="3643435" y="4504864"/>
            <a:ext cx="3602485" cy="2308324"/>
          </a:xfrm>
          <a:prstGeom prst="rect">
            <a:avLst/>
          </a:prstGeom>
          <a:noFill/>
        </p:spPr>
        <p:txBody>
          <a:bodyPr wrap="square">
            <a:spAutoFit/>
          </a:bodyPr>
          <a:lstStyle/>
          <a:p>
            <a:pPr algn="ctr"/>
            <a:r>
              <a:rPr lang="fr-FR" b="1" i="0" dirty="0">
                <a:effectLst/>
                <a:latin typeface="Arial" panose="020B0604020202020204" pitchFamily="34" charset="0"/>
                <a:cs typeface="Arial" panose="020B0604020202020204" pitchFamily="34" charset="0"/>
              </a:rPr>
              <a:t> le coût du plan de transport optimal pour déplacer la masse dans la mesure prédite pour correspondre à celle de la cible , et a été appliquée à une large gamme de problèmes, y compris l'estimation du barycentre</a:t>
            </a:r>
            <a:r>
              <a:rPr lang="fr-FR" b="1" dirty="0">
                <a:latin typeface="Arial" panose="020B0604020202020204" pitchFamily="34" charset="0"/>
                <a:cs typeface="Arial" panose="020B0604020202020204" pitchFamily="34" charset="0"/>
              </a:rPr>
              <a:t> et </a:t>
            </a:r>
            <a:r>
              <a:rPr lang="fr-FR" b="1" i="0" dirty="0">
                <a:effectLst/>
                <a:latin typeface="Arial" panose="020B0604020202020204" pitchFamily="34" charset="0"/>
                <a:cs typeface="Arial" panose="020B0604020202020204" pitchFamily="34" charset="0"/>
              </a:rPr>
              <a:t>le clustering .</a:t>
            </a:r>
            <a:endParaRPr lang="en-US" b="1" dirty="0">
              <a:latin typeface="Arial" panose="020B060402020202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1672E8C9-851E-2B70-6C5E-F32B369DB228}"/>
              </a:ext>
            </a:extLst>
          </p:cNvPr>
          <p:cNvSpPr txBox="1"/>
          <p:nvPr/>
        </p:nvSpPr>
        <p:spPr>
          <a:xfrm>
            <a:off x="7777526" y="3241780"/>
            <a:ext cx="2834140" cy="3416320"/>
          </a:xfrm>
          <a:prstGeom prst="rect">
            <a:avLst/>
          </a:prstGeom>
          <a:noFill/>
        </p:spPr>
        <p:txBody>
          <a:bodyPr wrap="square">
            <a:spAutoFit/>
          </a:bodyPr>
          <a:lstStyle/>
          <a:p>
            <a:pPr algn="ctr"/>
            <a:r>
              <a:rPr lang="en-US" b="1" dirty="0">
                <a:latin typeface="Arial" panose="020B0604020202020204" pitchFamily="34" charset="0"/>
                <a:cs typeface="Arial" panose="020B0604020202020204" pitchFamily="34" charset="0"/>
              </a:rPr>
              <a:t>La distance Fréchet Inception Distance) </a:t>
            </a:r>
            <a:r>
              <a:rPr lang="en-US" b="1" dirty="0" err="1">
                <a:latin typeface="Arial" panose="020B0604020202020204" pitchFamily="34" charset="0"/>
                <a:cs typeface="Arial" panose="020B0604020202020204" pitchFamily="34" charset="0"/>
              </a:rPr>
              <a:t>est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une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métrique</a:t>
            </a:r>
            <a:r>
              <a:rPr lang="en-US" b="1" dirty="0">
                <a:latin typeface="Arial" panose="020B0604020202020204" pitchFamily="34" charset="0"/>
                <a:cs typeface="Arial" panose="020B0604020202020204" pitchFamily="34" charset="0"/>
              </a:rPr>
              <a:t> standard pour </a:t>
            </a:r>
            <a:r>
              <a:rPr lang="en-US" b="1" dirty="0" err="1">
                <a:latin typeface="Arial" panose="020B0604020202020204" pitchFamily="34" charset="0"/>
                <a:cs typeface="Arial" panose="020B0604020202020204" pitchFamily="34" charset="0"/>
              </a:rPr>
              <a:t>l’évaluation</a:t>
            </a:r>
            <a:r>
              <a:rPr lang="en-US" b="1" dirty="0">
                <a:latin typeface="Arial" panose="020B0604020202020204" pitchFamily="34" charset="0"/>
                <a:cs typeface="Arial" panose="020B0604020202020204" pitchFamily="34" charset="0"/>
              </a:rPr>
              <a:t>  des </a:t>
            </a:r>
            <a:r>
              <a:rPr lang="en-US" b="1" dirty="0" err="1">
                <a:latin typeface="Arial" panose="020B0604020202020204" pitchFamily="34" charset="0"/>
                <a:cs typeface="Arial" panose="020B0604020202020204" pitchFamily="34" charset="0"/>
              </a:rPr>
              <a:t>modèles</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génératifs</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images.Construite</a:t>
            </a:r>
            <a:r>
              <a:rPr lang="en-US" b="1" dirty="0">
                <a:latin typeface="Arial" panose="020B0604020202020204" pitchFamily="34" charset="0"/>
                <a:cs typeface="Arial" panose="020B0604020202020204" pitchFamily="34" charset="0"/>
              </a:rPr>
              <a:t> sur la distance de Wasserstein , le FID </a:t>
            </a:r>
            <a:r>
              <a:rPr lang="en-US" b="1" dirty="0" err="1">
                <a:latin typeface="Arial" panose="020B0604020202020204" pitchFamily="34" charset="0"/>
                <a:cs typeface="Arial" panose="020B0604020202020204" pitchFamily="34" charset="0"/>
              </a:rPr>
              <a:t>mesure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l’écart</a:t>
            </a:r>
            <a:r>
              <a:rPr lang="en-US" b="1" dirty="0">
                <a:latin typeface="Arial" panose="020B0604020202020204" pitchFamily="34" charset="0"/>
                <a:cs typeface="Arial" panose="020B0604020202020204" pitchFamily="34" charset="0"/>
              </a:rPr>
              <a:t> entre la distribution des images </a:t>
            </a:r>
            <a:r>
              <a:rPr lang="en-US" b="1" dirty="0" err="1">
                <a:latin typeface="Arial" panose="020B0604020202020204" pitchFamily="34" charset="0"/>
                <a:cs typeface="Arial" panose="020B0604020202020204" pitchFamily="34" charset="0"/>
              </a:rPr>
              <a:t>générées</a:t>
            </a:r>
            <a:r>
              <a:rPr lang="en-US" b="1" dirty="0">
                <a:latin typeface="Arial" panose="020B0604020202020204" pitchFamily="34" charset="0"/>
                <a:cs typeface="Arial" panose="020B0604020202020204" pitchFamily="34" charset="0"/>
              </a:rPr>
              <a:t> et </a:t>
            </a:r>
            <a:r>
              <a:rPr lang="en-US" b="1" dirty="0" err="1">
                <a:latin typeface="Arial" panose="020B0604020202020204" pitchFamily="34" charset="0"/>
                <a:cs typeface="Arial" panose="020B0604020202020204" pitchFamily="34" charset="0"/>
              </a:rPr>
              <a:t>celle</a:t>
            </a:r>
            <a:r>
              <a:rPr lang="en-US" b="1" dirty="0">
                <a:latin typeface="Arial" panose="020B0604020202020204" pitchFamily="34" charset="0"/>
                <a:cs typeface="Arial" panose="020B0604020202020204" pitchFamily="34" charset="0"/>
              </a:rPr>
              <a:t> des images </a:t>
            </a:r>
            <a:r>
              <a:rPr lang="en-US" b="1" dirty="0" err="1">
                <a:latin typeface="Arial" panose="020B0604020202020204" pitchFamily="34" charset="0"/>
                <a:cs typeface="Arial" panose="020B0604020202020204" pitchFamily="34" charset="0"/>
              </a:rPr>
              <a:t>réelles</a:t>
            </a:r>
            <a:r>
              <a:rPr lang="en-US" b="1" dirty="0">
                <a:latin typeface="Arial" panose="020B0604020202020204" pitchFamily="34" charset="0"/>
                <a:cs typeface="Arial" panose="020B0604020202020204" pitchFamily="34" charset="0"/>
              </a:rPr>
              <a:t>.</a:t>
            </a:r>
          </a:p>
        </p:txBody>
      </p:sp>
      <p:sp>
        <p:nvSpPr>
          <p:cNvPr id="14" name="ZoneTexte 13">
            <a:extLst>
              <a:ext uri="{FF2B5EF4-FFF2-40B4-BE49-F238E27FC236}">
                <a16:creationId xmlns:a16="http://schemas.microsoft.com/office/drawing/2014/main" id="{AFEB68FE-0131-2E0F-1687-E1F6F29EC75A}"/>
              </a:ext>
            </a:extLst>
          </p:cNvPr>
          <p:cNvSpPr txBox="1"/>
          <p:nvPr/>
        </p:nvSpPr>
        <p:spPr>
          <a:xfrm>
            <a:off x="8514413" y="2007230"/>
            <a:ext cx="1917373" cy="1323439"/>
          </a:xfrm>
          <a:prstGeom prst="rect">
            <a:avLst/>
          </a:prstGeom>
          <a:noFill/>
        </p:spPr>
        <p:txBody>
          <a:bodyPr wrap="square" rtlCol="0">
            <a:spAutoFit/>
          </a:bodyPr>
          <a:lstStyle/>
          <a:p>
            <a:r>
              <a:rPr lang="fr-FR" sz="8000" b="1" dirty="0"/>
              <a:t>FID</a:t>
            </a:r>
            <a:endParaRPr lang="en-US" sz="8000" b="1" dirty="0"/>
          </a:p>
        </p:txBody>
      </p:sp>
    </p:spTree>
    <p:extLst>
      <p:ext uri="{BB962C8B-B14F-4D97-AF65-F5344CB8AC3E}">
        <p14:creationId xmlns:p14="http://schemas.microsoft.com/office/powerpoint/2010/main" val="21251662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952C355-433D-B6C9-7335-939E90A2EAC9}"/>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0D714F3F-E9FF-547C-2482-A79DEC873ECD}"/>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5BF6AD0E-4484-DE7D-BF17-3777F1B7C51B}"/>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3. </a:t>
            </a:r>
            <a:r>
              <a:rPr lang="en-US" sz="2600" b="1" dirty="0" err="1">
                <a:solidFill>
                  <a:srgbClr val="161616"/>
                </a:solidFill>
                <a:latin typeface="Arial"/>
              </a:rPr>
              <a:t>Méthodes</a:t>
            </a:r>
            <a:r>
              <a:rPr lang="en-US" sz="2600" b="1" dirty="0">
                <a:solidFill>
                  <a:srgbClr val="161616"/>
                </a:solidFill>
                <a:latin typeface="Arial"/>
              </a:rPr>
              <a:t> de </a:t>
            </a:r>
            <a:r>
              <a:rPr lang="en-US" sz="2600" b="1" dirty="0" err="1">
                <a:solidFill>
                  <a:srgbClr val="161616"/>
                </a:solidFill>
                <a:latin typeface="Arial"/>
              </a:rPr>
              <a:t>génération</a:t>
            </a:r>
            <a:endParaRPr lang="en-US" sz="2600" b="1" dirty="0">
              <a:solidFill>
                <a:srgbClr val="161616"/>
              </a:solidFill>
              <a:latin typeface="Arial"/>
            </a:endParaRPr>
          </a:p>
        </p:txBody>
      </p:sp>
      <p:sp>
        <p:nvSpPr>
          <p:cNvPr id="15" name="Rectangle 14">
            <a:extLst>
              <a:ext uri="{FF2B5EF4-FFF2-40B4-BE49-F238E27FC236}">
                <a16:creationId xmlns:a16="http://schemas.microsoft.com/office/drawing/2014/main" id="{A0162F60-0185-BFDC-8694-04F8E0D4EF40}"/>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err="1">
                <a:solidFill>
                  <a:srgbClr val="161616"/>
                </a:solidFill>
                <a:latin typeface="Arial"/>
              </a:rPr>
              <a:t>Détection</a:t>
            </a:r>
            <a:r>
              <a:rPr lang="en-US" sz="2800" b="1" dirty="0">
                <a:solidFill>
                  <a:srgbClr val="161616"/>
                </a:solidFill>
                <a:latin typeface="Arial"/>
              </a:rPr>
              <a:t> de données </a:t>
            </a:r>
            <a:r>
              <a:rPr lang="en-US" sz="2800" b="1" dirty="0" err="1">
                <a:solidFill>
                  <a:srgbClr val="161616"/>
                </a:solidFill>
                <a:latin typeface="Arial"/>
              </a:rPr>
              <a:t>synthétiques</a:t>
            </a:r>
            <a:endParaRPr lang="en-US" sz="2800" b="1" dirty="0">
              <a:solidFill>
                <a:srgbClr val="161616"/>
              </a:solidFill>
              <a:latin typeface="Arial"/>
            </a:endParaRPr>
          </a:p>
        </p:txBody>
      </p:sp>
      <p:sp>
        <p:nvSpPr>
          <p:cNvPr id="3" name="Rectangle 1">
            <a:extLst>
              <a:ext uri="{FF2B5EF4-FFF2-40B4-BE49-F238E27FC236}">
                <a16:creationId xmlns:a16="http://schemas.microsoft.com/office/drawing/2014/main" id="{C136C627-9E49-315C-2369-5F1CF58FFCF2}"/>
              </a:ext>
            </a:extLst>
          </p:cNvPr>
          <p:cNvSpPr>
            <a:spLocks noChangeArrowheads="1"/>
          </p:cNvSpPr>
          <p:nvPr/>
        </p:nvSpPr>
        <p:spPr bwMode="auto">
          <a:xfrm>
            <a:off x="211211" y="1455420"/>
            <a:ext cx="10429357"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rgbClr val="FF0000"/>
                </a:solidFill>
                <a:effectLst/>
                <a:latin typeface="Arial" panose="020B0604020202020204" pitchFamily="34" charset="0"/>
              </a:rPr>
              <a:t>IA </a:t>
            </a:r>
            <a:r>
              <a:rPr kumimoji="0" lang="en-US" altLang="en-US" sz="1800" b="1" i="0" u="none" strike="noStrike" cap="none" normalizeH="0" baseline="0" dirty="0" err="1">
                <a:ln>
                  <a:noFill/>
                </a:ln>
                <a:solidFill>
                  <a:srgbClr val="FF0000"/>
                </a:solidFill>
                <a:effectLst/>
                <a:latin typeface="Arial" panose="020B0604020202020204" pitchFamily="34" charset="0"/>
              </a:rPr>
              <a:t>détectrices</a:t>
            </a:r>
            <a:endParaRPr kumimoji="0" lang="en-US" altLang="en-US" sz="1800" b="0" i="0" u="none" strike="noStrike" cap="none" normalizeH="0" baseline="0" dirty="0">
              <a:ln>
                <a:noFill/>
              </a:ln>
              <a:solidFill>
                <a:srgbClr val="FF0000"/>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1800" b="0" i="0" u="none" strike="noStrike" cap="none" normalizeH="0" baseline="0" dirty="0" err="1">
                <a:ln>
                  <a:noFill/>
                </a:ln>
                <a:solidFill>
                  <a:schemeClr val="tx1"/>
                </a:solidFill>
                <a:effectLst/>
                <a:latin typeface="Arial" panose="020B0604020202020204" pitchFamily="34" charset="0"/>
              </a:rPr>
              <a:t>Algorithmes</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d’apprentissage</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supervisé</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ou</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profond</a:t>
            </a:r>
            <a:r>
              <a:rPr kumimoji="0" lang="en-US" altLang="en-US" sz="1800" b="0" i="0" u="none" strike="noStrike" cap="none" normalizeH="0" baseline="0" dirty="0">
                <a:ln>
                  <a:noFill/>
                </a:ln>
                <a:solidFill>
                  <a:schemeClr val="tx1"/>
                </a:solidFill>
                <a:effectLst/>
                <a:latin typeface="Arial" panose="020B0604020202020204" pitchFamily="34" charset="0"/>
              </a:rPr>
              <a:t> (CNN, Transformers) </a:t>
            </a:r>
            <a:r>
              <a:rPr kumimoji="0" lang="en-US" altLang="en-US" sz="1800" b="0" i="0" u="none" strike="noStrike" cap="none" normalizeH="0" baseline="0" dirty="0" err="1">
                <a:ln>
                  <a:noFill/>
                </a:ln>
                <a:solidFill>
                  <a:schemeClr val="tx1"/>
                </a:solidFill>
                <a:effectLst/>
                <a:latin typeface="Arial" panose="020B0604020202020204" pitchFamily="34" charset="0"/>
              </a:rPr>
              <a:t>entraînés</a:t>
            </a:r>
            <a:r>
              <a:rPr kumimoji="0" lang="en-US" altLang="en-US" sz="1800" b="0" i="0" u="none" strike="noStrike" cap="none" normalizeH="0" baseline="0" dirty="0">
                <a:ln>
                  <a:noFill/>
                </a:ln>
                <a:solidFill>
                  <a:schemeClr val="tx1"/>
                </a:solidFill>
                <a:effectLst/>
                <a:latin typeface="Arial" panose="020B0604020202020204" pitchFamily="34" charset="0"/>
              </a:rPr>
              <a:t> à </a:t>
            </a:r>
            <a:r>
              <a:rPr kumimoji="0" lang="en-US" altLang="en-US" sz="1800" b="0" i="0" u="none" strike="noStrike" cap="none" normalizeH="0" baseline="0" dirty="0" err="1">
                <a:ln>
                  <a:noFill/>
                </a:ln>
                <a:solidFill>
                  <a:schemeClr val="tx1"/>
                </a:solidFill>
                <a:effectLst/>
                <a:latin typeface="Arial" panose="020B0604020202020204" pitchFamily="34" charset="0"/>
              </a:rPr>
              <a:t>différencier</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vraies</a:t>
            </a:r>
            <a:r>
              <a:rPr kumimoji="0" lang="en-US" altLang="en-US" sz="1800" b="0" i="0" u="none" strike="noStrike" cap="none" normalizeH="0" baseline="0" dirty="0">
                <a:ln>
                  <a:noFill/>
                </a:ln>
                <a:solidFill>
                  <a:schemeClr val="tx1"/>
                </a:solidFill>
                <a:effectLst/>
                <a:latin typeface="Arial" panose="020B0604020202020204" pitchFamily="34" charset="0"/>
              </a:rPr>
              <a:t> données vs données </a:t>
            </a:r>
            <a:r>
              <a:rPr kumimoji="0" lang="en-US" altLang="en-US" sz="1800" b="0" i="0" u="none" strike="noStrike" cap="none" normalizeH="0" baseline="0" dirty="0" err="1">
                <a:ln>
                  <a:noFill/>
                </a:ln>
                <a:solidFill>
                  <a:schemeClr val="tx1"/>
                </a:solidFill>
                <a:effectLst/>
                <a:latin typeface="Arial" panose="020B0604020202020204" pitchFamily="34" charset="0"/>
              </a:rPr>
              <a:t>générées</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1800" b="0" i="0" u="none" strike="noStrike" cap="none" normalizeH="0" baseline="0" dirty="0" err="1">
                <a:ln>
                  <a:noFill/>
                </a:ln>
                <a:solidFill>
                  <a:schemeClr val="tx1"/>
                </a:solidFill>
                <a:effectLst/>
                <a:latin typeface="Arial" panose="020B0604020202020204" pitchFamily="34" charset="0"/>
              </a:rPr>
              <a:t>Utilisation</a:t>
            </a:r>
            <a:r>
              <a:rPr kumimoji="0" lang="en-US" altLang="en-US" sz="1800" b="0" i="0" u="none" strike="noStrike" cap="none" normalizeH="0" baseline="0" dirty="0">
                <a:ln>
                  <a:noFill/>
                </a:ln>
                <a:solidFill>
                  <a:schemeClr val="tx1"/>
                </a:solidFill>
                <a:effectLst/>
                <a:latin typeface="Arial" panose="020B0604020202020204" pitchFamily="34" charset="0"/>
              </a:rPr>
              <a:t> de signatures </a:t>
            </a:r>
            <a:r>
              <a:rPr kumimoji="0" lang="en-US" altLang="en-US" sz="1800" b="0" i="0" u="none" strike="noStrike" cap="none" normalizeH="0" baseline="0" dirty="0" err="1">
                <a:ln>
                  <a:noFill/>
                </a:ln>
                <a:solidFill>
                  <a:schemeClr val="tx1"/>
                </a:solidFill>
                <a:effectLst/>
                <a:latin typeface="Arial" panose="020B0604020202020204" pitchFamily="34" charset="0"/>
              </a:rPr>
              <a:t>statistiques</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ou</a:t>
            </a:r>
            <a:r>
              <a:rPr kumimoji="0" lang="en-US" altLang="en-US" sz="1800" b="0" i="0" u="none" strike="noStrike" cap="none" normalizeH="0" baseline="0" dirty="0">
                <a:ln>
                  <a:noFill/>
                </a:ln>
                <a:solidFill>
                  <a:schemeClr val="tx1"/>
                </a:solidFill>
                <a:effectLst/>
                <a:latin typeface="Arial" panose="020B0604020202020204" pitchFamily="34" charset="0"/>
              </a:rPr>
              <a:t> artefacts </a:t>
            </a:r>
            <a:r>
              <a:rPr kumimoji="0" lang="en-US" altLang="en-US" sz="1800" b="0" i="0" u="none" strike="noStrike" cap="none" normalizeH="0" baseline="0" dirty="0" err="1">
                <a:ln>
                  <a:noFill/>
                </a:ln>
                <a:solidFill>
                  <a:schemeClr val="tx1"/>
                </a:solidFill>
                <a:effectLst/>
                <a:latin typeface="Arial" panose="020B0604020202020204" pitchFamily="34" charset="0"/>
              </a:rPr>
              <a:t>laissés</a:t>
            </a:r>
            <a:r>
              <a:rPr kumimoji="0" lang="en-US" altLang="en-US" sz="1800" b="0" i="0" u="none" strike="noStrike" cap="none" normalizeH="0" baseline="0" dirty="0">
                <a:ln>
                  <a:noFill/>
                </a:ln>
                <a:solidFill>
                  <a:schemeClr val="tx1"/>
                </a:solidFill>
                <a:effectLst/>
                <a:latin typeface="Arial" panose="020B0604020202020204" pitchFamily="34" charset="0"/>
              </a:rPr>
              <a:t> par les </a:t>
            </a:r>
            <a:r>
              <a:rPr kumimoji="0" lang="en-US" altLang="en-US" sz="1800" b="0" i="0" u="none" strike="noStrike" cap="none" normalizeH="0" baseline="0" dirty="0" err="1">
                <a:ln>
                  <a:noFill/>
                </a:ln>
                <a:solidFill>
                  <a:schemeClr val="tx1"/>
                </a:solidFill>
                <a:effectLst/>
                <a:latin typeface="Arial" panose="020B0604020202020204" pitchFamily="34" charset="0"/>
              </a:rPr>
              <a:t>générateurs</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1800" b="1" i="0" u="none" strike="noStrike" cap="none" normalizeH="0" baseline="0" dirty="0" err="1">
                <a:ln>
                  <a:noFill/>
                </a:ln>
                <a:solidFill>
                  <a:srgbClr val="FF0000"/>
                </a:solidFill>
                <a:effectLst/>
                <a:latin typeface="Arial" panose="020B0604020202020204" pitchFamily="34" charset="0"/>
              </a:rPr>
              <a:t>Enjeux</a:t>
            </a:r>
            <a:r>
              <a:rPr kumimoji="0" lang="en-US" altLang="en-US" sz="1800" b="1" i="0" u="none" strike="noStrike" cap="none" normalizeH="0" baseline="0" dirty="0">
                <a:ln>
                  <a:noFill/>
                </a:ln>
                <a:solidFill>
                  <a:srgbClr val="FF0000"/>
                </a:solidFill>
                <a:effectLst/>
                <a:latin typeface="Arial" panose="020B0604020202020204" pitchFamily="34" charset="0"/>
              </a:rPr>
              <a:t> </a:t>
            </a:r>
            <a:r>
              <a:rPr kumimoji="0" lang="en-US" altLang="en-US" sz="1800" b="1" i="0" u="none" strike="noStrike" cap="none" normalizeH="0" baseline="0" dirty="0" err="1">
                <a:ln>
                  <a:noFill/>
                </a:ln>
                <a:solidFill>
                  <a:srgbClr val="FF0000"/>
                </a:solidFill>
                <a:effectLst/>
                <a:latin typeface="Arial" panose="020B0604020202020204" pitchFamily="34" charset="0"/>
              </a:rPr>
              <a:t>stratégiques</a:t>
            </a:r>
            <a:endParaRPr kumimoji="0" lang="en-US" altLang="en-US" sz="1800" b="0" i="0" u="none" strike="noStrike" cap="none" normalizeH="0" baseline="0" dirty="0">
              <a:ln>
                <a:noFill/>
              </a:ln>
              <a:solidFill>
                <a:srgbClr val="FF0000"/>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Lutte anti-deepfake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détection</a:t>
            </a:r>
            <a:r>
              <a:rPr kumimoji="0" lang="en-US" altLang="en-US" sz="1800" b="0" i="0" u="none" strike="noStrike" cap="none" normalizeH="0" baseline="0" dirty="0">
                <a:ln>
                  <a:noFill/>
                </a:ln>
                <a:solidFill>
                  <a:schemeClr val="tx1"/>
                </a:solidFill>
                <a:effectLst/>
                <a:latin typeface="Arial" panose="020B0604020202020204" pitchFamily="34" charset="0"/>
              </a:rPr>
              <a:t> de </a:t>
            </a:r>
            <a:r>
              <a:rPr kumimoji="0" lang="en-US" altLang="en-US" sz="1800" b="0" i="0" u="none" strike="noStrike" cap="none" normalizeH="0" baseline="0" dirty="0" err="1">
                <a:ln>
                  <a:noFill/>
                </a:ln>
                <a:solidFill>
                  <a:schemeClr val="tx1"/>
                </a:solidFill>
                <a:effectLst/>
                <a:latin typeface="Arial" panose="020B0604020202020204" pitchFamily="34" charset="0"/>
              </a:rPr>
              <a:t>vidéos</a:t>
            </a:r>
            <a:r>
              <a:rPr kumimoji="0" lang="en-US" altLang="en-US" sz="1800" b="0" i="0" u="none" strike="noStrike" cap="none" normalizeH="0" baseline="0" dirty="0">
                <a:ln>
                  <a:noFill/>
                </a:ln>
                <a:solidFill>
                  <a:schemeClr val="tx1"/>
                </a:solidFill>
                <a:effectLst/>
                <a:latin typeface="Arial" panose="020B0604020202020204" pitchFamily="34" charset="0"/>
              </a:rPr>
              <a:t>/images </a:t>
            </a:r>
            <a:r>
              <a:rPr kumimoji="0" lang="en-US" altLang="en-US" sz="1800" b="0" i="0" u="none" strike="noStrike" cap="none" normalizeH="0" baseline="0" dirty="0" err="1">
                <a:ln>
                  <a:noFill/>
                </a:ln>
                <a:solidFill>
                  <a:schemeClr val="tx1"/>
                </a:solidFill>
                <a:effectLst/>
                <a:latin typeface="Arial" panose="020B0604020202020204" pitchFamily="34" charset="0"/>
              </a:rPr>
              <a:t>falsifiées</a:t>
            </a:r>
            <a:r>
              <a:rPr kumimoji="0" lang="en-US" altLang="en-US" sz="1800" b="0" i="0" u="none" strike="noStrike" cap="none" normalizeH="0" baseline="0" dirty="0">
                <a:ln>
                  <a:noFill/>
                </a:ln>
                <a:solidFill>
                  <a:schemeClr val="tx1"/>
                </a:solidFill>
                <a:effectLst/>
                <a:latin typeface="Arial" panose="020B0604020202020204" pitchFamily="34" charset="0"/>
              </a:rPr>
              <a:t> (politique, </a:t>
            </a:r>
            <a:r>
              <a:rPr kumimoji="0" lang="en-US" altLang="en-US" sz="1800" b="0" i="0" u="none" strike="noStrike" cap="none" normalizeH="0" baseline="0" dirty="0" err="1">
                <a:ln>
                  <a:noFill/>
                </a:ln>
                <a:solidFill>
                  <a:schemeClr val="tx1"/>
                </a:solidFill>
                <a:effectLst/>
                <a:latin typeface="Arial" panose="020B0604020202020204" pitchFamily="34" charset="0"/>
              </a:rPr>
              <a:t>militaire</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judiciaire</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1800" b="1" i="0" u="none" strike="noStrike" cap="none" normalizeH="0" baseline="0" dirty="0" err="1">
                <a:ln>
                  <a:noFill/>
                </a:ln>
                <a:solidFill>
                  <a:schemeClr val="tx1"/>
                </a:solidFill>
                <a:effectLst/>
                <a:latin typeface="Arial" panose="020B0604020202020204" pitchFamily="34" charset="0"/>
              </a:rPr>
              <a:t>Régulation</a:t>
            </a:r>
            <a:r>
              <a:rPr kumimoji="0" lang="en-US" altLang="en-US" sz="1800" b="1"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obligation de </a:t>
            </a:r>
            <a:r>
              <a:rPr kumimoji="0" lang="en-US" altLang="en-US" sz="1800" b="0" i="0" u="none" strike="noStrike" cap="none" normalizeH="0" baseline="0" dirty="0" err="1">
                <a:ln>
                  <a:noFill/>
                </a:ln>
                <a:solidFill>
                  <a:schemeClr val="tx1"/>
                </a:solidFill>
                <a:effectLst/>
                <a:latin typeface="Arial" panose="020B0604020202020204" pitchFamily="34" charset="0"/>
              </a:rPr>
              <a:t>traçabilité</a:t>
            </a:r>
            <a:r>
              <a:rPr kumimoji="0" lang="en-US" altLang="en-US" sz="1800" b="0" i="0" u="none" strike="noStrike" cap="none" normalizeH="0" baseline="0" dirty="0">
                <a:ln>
                  <a:noFill/>
                </a:ln>
                <a:solidFill>
                  <a:schemeClr val="tx1"/>
                </a:solidFill>
                <a:effectLst/>
                <a:latin typeface="Arial" panose="020B0604020202020204" pitchFamily="34" charset="0"/>
              </a:rPr>
              <a:t> des </a:t>
            </a:r>
            <a:r>
              <a:rPr kumimoji="0" lang="en-US" altLang="en-US" sz="1800" b="0" i="0" u="none" strike="noStrike" cap="none" normalizeH="0" baseline="0" dirty="0" err="1">
                <a:ln>
                  <a:noFill/>
                </a:ln>
                <a:solidFill>
                  <a:schemeClr val="tx1"/>
                </a:solidFill>
                <a:effectLst/>
                <a:latin typeface="Arial" panose="020B0604020202020204" pitchFamily="34" charset="0"/>
              </a:rPr>
              <a:t>contenus</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générés</a:t>
            </a:r>
            <a:r>
              <a:rPr kumimoji="0" lang="en-US" altLang="en-US" sz="1800" b="0" i="0" u="none" strike="noStrike" cap="none" normalizeH="0" baseline="0" dirty="0">
                <a:ln>
                  <a:noFill/>
                </a:ln>
                <a:solidFill>
                  <a:schemeClr val="tx1"/>
                </a:solidFill>
                <a:effectLst/>
                <a:latin typeface="Arial" panose="020B0604020202020204" pitchFamily="34" charset="0"/>
              </a:rPr>
              <a:t> par IA (</a:t>
            </a:r>
            <a:r>
              <a:rPr kumimoji="0" lang="en-US" altLang="en-US" sz="1800" b="0" i="0" u="none" strike="noStrike" cap="none" normalizeH="0" baseline="0" dirty="0" err="1">
                <a:ln>
                  <a:noFill/>
                </a:ln>
                <a:solidFill>
                  <a:schemeClr val="tx1"/>
                </a:solidFill>
                <a:effectLst/>
                <a:latin typeface="Arial" panose="020B0604020202020204" pitchFamily="34" charset="0"/>
              </a:rPr>
              <a:t>loi</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européenne</a:t>
            </a:r>
            <a:r>
              <a:rPr kumimoji="0" lang="en-US" altLang="en-US" sz="1800" b="0" i="0" u="none" strike="noStrike" cap="none" normalizeH="0" baseline="0" dirty="0">
                <a:ln>
                  <a:noFill/>
                </a:ln>
                <a:solidFill>
                  <a:schemeClr val="tx1"/>
                </a:solidFill>
                <a:effectLst/>
                <a:latin typeface="Arial" panose="020B0604020202020204" pitchFamily="34" charset="0"/>
              </a:rPr>
              <a:t> sur </a:t>
            </a:r>
            <a:r>
              <a:rPr kumimoji="0" lang="en-US" altLang="en-US" sz="1800" b="0" i="0" u="none" strike="noStrike" cap="none" normalizeH="0" baseline="0" dirty="0" err="1">
                <a:ln>
                  <a:noFill/>
                </a:ln>
                <a:solidFill>
                  <a:schemeClr val="tx1"/>
                </a:solidFill>
                <a:effectLst/>
                <a:latin typeface="Arial" panose="020B0604020202020204" pitchFamily="34" charset="0"/>
              </a:rPr>
              <a:t>l’IA</a:t>
            </a:r>
            <a:r>
              <a:rPr kumimoji="0" lang="en-US" altLang="en-US" sz="1800" b="0" i="0" u="none" strike="noStrike" cap="none" normalizeH="0" baseline="0" dirty="0">
                <a:ln>
                  <a:noFill/>
                </a:ln>
                <a:solidFill>
                  <a:schemeClr val="tx1"/>
                </a:solidFill>
                <a:effectLst/>
                <a:latin typeface="Arial" panose="020B0604020202020204" pitchFamily="34" charset="0"/>
              </a:rPr>
              <a:t> Act).</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1800" b="1" i="0" u="none" strike="noStrike" cap="none" normalizeH="0" baseline="0" dirty="0" err="1">
                <a:ln>
                  <a:noFill/>
                </a:ln>
                <a:solidFill>
                  <a:schemeClr val="tx1"/>
                </a:solidFill>
                <a:effectLst/>
                <a:latin typeface="Arial" panose="020B0604020202020204" pitchFamily="34" charset="0"/>
              </a:rPr>
              <a:t>Cybersécurité</a:t>
            </a:r>
            <a:r>
              <a:rPr kumimoji="0" lang="en-US" altLang="en-US" sz="1800" b="1"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protection </a:t>
            </a:r>
            <a:r>
              <a:rPr kumimoji="0" lang="en-US" altLang="en-US" sz="1800" b="0" i="0" u="none" strike="noStrike" cap="none" normalizeH="0" baseline="0" dirty="0" err="1">
                <a:ln>
                  <a:noFill/>
                </a:ln>
                <a:solidFill>
                  <a:schemeClr val="tx1"/>
                </a:solidFill>
                <a:effectLst/>
                <a:latin typeface="Arial" panose="020B0604020202020204" pitchFamily="34" charset="0"/>
              </a:rPr>
              <a:t>contre</a:t>
            </a:r>
            <a:r>
              <a:rPr kumimoji="0" lang="en-US" altLang="en-US" sz="1800" b="0" i="0" u="none" strike="noStrike" cap="none" normalizeH="0" baseline="0" dirty="0">
                <a:ln>
                  <a:noFill/>
                </a:ln>
                <a:solidFill>
                  <a:schemeClr val="tx1"/>
                </a:solidFill>
                <a:effectLst/>
                <a:latin typeface="Arial" panose="020B0604020202020204" pitchFamily="34" charset="0"/>
              </a:rPr>
              <a:t> les </a:t>
            </a:r>
            <a:r>
              <a:rPr kumimoji="0" lang="en-US" altLang="en-US" sz="1800" b="0" i="0" u="none" strike="noStrike" cap="none" normalizeH="0" baseline="0" dirty="0" err="1">
                <a:ln>
                  <a:noFill/>
                </a:ln>
                <a:solidFill>
                  <a:schemeClr val="tx1"/>
                </a:solidFill>
                <a:effectLst/>
                <a:latin typeface="Arial" panose="020B0604020202020204" pitchFamily="34" charset="0"/>
              </a:rPr>
              <a:t>campagnes</a:t>
            </a:r>
            <a:r>
              <a:rPr kumimoji="0" lang="en-US" altLang="en-US" sz="1800" b="0" i="0" u="none" strike="noStrike" cap="none" normalizeH="0" baseline="0" dirty="0">
                <a:ln>
                  <a:noFill/>
                </a:ln>
                <a:solidFill>
                  <a:schemeClr val="tx1"/>
                </a:solidFill>
                <a:effectLst/>
                <a:latin typeface="Arial" panose="020B0604020202020204" pitchFamily="34" charset="0"/>
              </a:rPr>
              <a:t> de </a:t>
            </a:r>
            <a:r>
              <a:rPr kumimoji="0" lang="en-US" altLang="en-US" sz="1800" b="0" i="0" u="none" strike="noStrike" cap="none" normalizeH="0" baseline="0" dirty="0" err="1">
                <a:ln>
                  <a:noFill/>
                </a:ln>
                <a:solidFill>
                  <a:schemeClr val="tx1"/>
                </a:solidFill>
                <a:effectLst/>
                <a:latin typeface="Arial" panose="020B0604020202020204" pitchFamily="34" charset="0"/>
              </a:rPr>
              <a:t>désinformation</a:t>
            </a:r>
            <a:r>
              <a:rPr kumimoji="0" lang="en-US" altLang="en-US" sz="1800" b="0" i="0" u="none" strike="noStrike" cap="none" normalizeH="0" baseline="0" dirty="0">
                <a:ln>
                  <a:noFill/>
                </a:ln>
                <a:solidFill>
                  <a:schemeClr val="tx1"/>
                </a:solidFill>
                <a:effectLst/>
                <a:latin typeface="Arial" panose="020B0604020202020204" pitchFamily="34" charset="0"/>
              </a:rPr>
              <a:t>, phishing </a:t>
            </a:r>
            <a:r>
              <a:rPr kumimoji="0" lang="en-US" altLang="en-US" sz="1800" b="0" i="0" u="none" strike="noStrike" cap="none" normalizeH="0" baseline="0" dirty="0" err="1">
                <a:ln>
                  <a:noFill/>
                </a:ln>
                <a:solidFill>
                  <a:schemeClr val="tx1"/>
                </a:solidFill>
                <a:effectLst/>
                <a:latin typeface="Arial" panose="020B0604020202020204" pitchFamily="34" charset="0"/>
              </a:rPr>
              <a:t>synthétique</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ou</a:t>
            </a:r>
            <a:r>
              <a:rPr kumimoji="0" lang="en-US" altLang="en-US" sz="1800" b="0" i="0" u="none" strike="noStrike" cap="none" normalizeH="0" baseline="0" dirty="0">
                <a:ln>
                  <a:noFill/>
                </a:ln>
                <a:solidFill>
                  <a:schemeClr val="tx1"/>
                </a:solidFill>
                <a:effectLst/>
                <a:latin typeface="Arial" panose="020B0604020202020204" pitchFamily="34" charset="0"/>
              </a:rPr>
              <a:t> faux logs réseau.</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rgbClr val="FF0000"/>
                </a:solidFill>
                <a:effectLst/>
                <a:latin typeface="Arial" panose="020B0604020202020204" pitchFamily="34" charset="0"/>
              </a:rPr>
              <a:t>Risque </a:t>
            </a:r>
            <a:r>
              <a:rPr kumimoji="0" lang="en-US" altLang="en-US" sz="1800" b="1" i="0" u="none" strike="noStrike" cap="none" normalizeH="0" baseline="0" dirty="0" err="1">
                <a:ln>
                  <a:noFill/>
                </a:ln>
                <a:solidFill>
                  <a:srgbClr val="FF0000"/>
                </a:solidFill>
                <a:effectLst/>
                <a:latin typeface="Arial" panose="020B0604020202020204" pitchFamily="34" charset="0"/>
              </a:rPr>
              <a:t>d’escalade</a:t>
            </a:r>
            <a:endParaRPr kumimoji="0" lang="en-US" altLang="en-US" sz="1800" b="0" i="0" u="none" strike="noStrike" cap="none" normalizeH="0" baseline="0" dirty="0">
              <a:ln>
                <a:noFill/>
              </a:ln>
              <a:solidFill>
                <a:srgbClr val="FF0000"/>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Course </a:t>
            </a:r>
            <a:r>
              <a:rPr kumimoji="0" lang="en-US" altLang="en-US" sz="1800" b="0" i="0" u="none" strike="noStrike" cap="none" normalizeH="0" baseline="0" dirty="0" err="1">
                <a:ln>
                  <a:noFill/>
                </a:ln>
                <a:solidFill>
                  <a:schemeClr val="tx1"/>
                </a:solidFill>
                <a:effectLst/>
                <a:latin typeface="Arial" panose="020B0604020202020204" pitchFamily="34" charset="0"/>
              </a:rPr>
              <a:t>permanente</a:t>
            </a:r>
            <a:r>
              <a:rPr kumimoji="0" lang="en-US" altLang="en-US" sz="1800" b="0" i="0" u="none" strike="noStrike" cap="none" normalizeH="0" baseline="0" dirty="0">
                <a:ln>
                  <a:noFill/>
                </a:ln>
                <a:solidFill>
                  <a:schemeClr val="tx1"/>
                </a:solidFill>
                <a:effectLst/>
                <a:latin typeface="Arial" panose="020B0604020202020204" pitchFamily="34" charset="0"/>
              </a:rPr>
              <a:t> entre </a:t>
            </a:r>
            <a:r>
              <a:rPr kumimoji="0" lang="en-US" altLang="en-US" sz="1800" b="0" i="0" u="none" strike="noStrike" cap="none" normalizeH="0" baseline="0" dirty="0" err="1">
                <a:ln>
                  <a:noFill/>
                </a:ln>
                <a:solidFill>
                  <a:schemeClr val="tx1"/>
                </a:solidFill>
                <a:effectLst/>
                <a:latin typeface="Arial" panose="020B0604020202020204" pitchFamily="34" charset="0"/>
              </a:rPr>
              <a:t>générateurs</a:t>
            </a:r>
            <a:r>
              <a:rPr kumimoji="0" lang="en-US" altLang="en-US" sz="1800" b="0" i="0" u="none" strike="noStrike" cap="none" normalizeH="0" baseline="0" dirty="0">
                <a:ln>
                  <a:noFill/>
                </a:ln>
                <a:solidFill>
                  <a:schemeClr val="tx1"/>
                </a:solidFill>
                <a:effectLst/>
                <a:latin typeface="Arial" panose="020B0604020202020204" pitchFamily="34" charset="0"/>
              </a:rPr>
              <a:t> (de plus </a:t>
            </a:r>
            <a:r>
              <a:rPr kumimoji="0" lang="en-US" altLang="en-US" sz="1800" b="0" i="0" u="none" strike="noStrike" cap="none" normalizeH="0" baseline="0" dirty="0" err="1">
                <a:ln>
                  <a:noFill/>
                </a:ln>
                <a:solidFill>
                  <a:schemeClr val="tx1"/>
                </a:solidFill>
                <a:effectLst/>
                <a:latin typeface="Arial" panose="020B0604020202020204" pitchFamily="34" charset="0"/>
              </a:rPr>
              <a:t>en</a:t>
            </a:r>
            <a:r>
              <a:rPr kumimoji="0" lang="en-US" altLang="en-US" sz="1800" b="0" i="0" u="none" strike="noStrike" cap="none" normalizeH="0" baseline="0" dirty="0">
                <a:ln>
                  <a:noFill/>
                </a:ln>
                <a:solidFill>
                  <a:schemeClr val="tx1"/>
                </a:solidFill>
                <a:effectLst/>
                <a:latin typeface="Arial" panose="020B0604020202020204" pitchFamily="34" charset="0"/>
              </a:rPr>
              <a:t> plus </a:t>
            </a:r>
            <a:r>
              <a:rPr kumimoji="0" lang="en-US" altLang="en-US" sz="1800" b="0" i="0" u="none" strike="noStrike" cap="none" normalizeH="0" baseline="0" dirty="0" err="1">
                <a:ln>
                  <a:noFill/>
                </a:ln>
                <a:solidFill>
                  <a:schemeClr val="tx1"/>
                </a:solidFill>
                <a:effectLst/>
                <a:latin typeface="Arial" panose="020B0604020202020204" pitchFamily="34" charset="0"/>
              </a:rPr>
              <a:t>réalistes</a:t>
            </a:r>
            <a:r>
              <a:rPr kumimoji="0" lang="en-US" altLang="en-US" sz="1800" b="0" i="0" u="none" strike="noStrike" cap="none" normalizeH="0" baseline="0" dirty="0">
                <a:ln>
                  <a:noFill/>
                </a:ln>
                <a:solidFill>
                  <a:schemeClr val="tx1"/>
                </a:solidFill>
                <a:effectLst/>
                <a:latin typeface="Arial" panose="020B0604020202020204" pitchFamily="34" charset="0"/>
              </a:rPr>
              <a:t>) et </a:t>
            </a:r>
            <a:r>
              <a:rPr kumimoji="0" lang="en-US" altLang="en-US" sz="1800" b="0" i="0" u="none" strike="noStrike" cap="none" normalizeH="0" baseline="0" dirty="0" err="1">
                <a:ln>
                  <a:noFill/>
                </a:ln>
                <a:solidFill>
                  <a:schemeClr val="tx1"/>
                </a:solidFill>
                <a:effectLst/>
                <a:latin typeface="Arial" panose="020B0604020202020204" pitchFamily="34" charset="0"/>
              </a:rPr>
              <a:t>détecteurs</a:t>
            </a:r>
            <a:r>
              <a:rPr kumimoji="0" lang="en-US" altLang="en-US" sz="1800" b="0" i="0" u="none" strike="noStrike" cap="none" normalizeH="0" baseline="0" dirty="0">
                <a:ln>
                  <a:noFill/>
                </a:ln>
                <a:solidFill>
                  <a:schemeClr val="tx1"/>
                </a:solidFill>
                <a:effectLst/>
                <a:latin typeface="Arial" panose="020B0604020202020204" pitchFamily="34" charset="0"/>
              </a:rPr>
              <a:t> (de plus </a:t>
            </a:r>
            <a:r>
              <a:rPr kumimoji="0" lang="en-US" altLang="en-US" sz="1800" b="0" i="0" u="none" strike="noStrike" cap="none" normalizeH="0" baseline="0" dirty="0" err="1">
                <a:ln>
                  <a:noFill/>
                </a:ln>
                <a:solidFill>
                  <a:schemeClr val="tx1"/>
                </a:solidFill>
                <a:effectLst/>
                <a:latin typeface="Arial" panose="020B0604020202020204" pitchFamily="34" charset="0"/>
              </a:rPr>
              <a:t>en</a:t>
            </a:r>
            <a:r>
              <a:rPr kumimoji="0" lang="en-US" altLang="en-US" sz="1800" b="0" i="0" u="none" strike="noStrike" cap="none" normalizeH="0" baseline="0" dirty="0">
                <a:ln>
                  <a:noFill/>
                </a:ln>
                <a:solidFill>
                  <a:schemeClr val="tx1"/>
                </a:solidFill>
                <a:effectLst/>
                <a:latin typeface="Arial" panose="020B0604020202020204" pitchFamily="34" charset="0"/>
              </a:rPr>
              <a:t> plus </a:t>
            </a:r>
            <a:r>
              <a:rPr kumimoji="0" lang="en-US" altLang="en-US" sz="1800" b="0" i="0" u="none" strike="noStrike" cap="none" normalizeH="0" baseline="0" dirty="0" err="1">
                <a:ln>
                  <a:noFill/>
                </a:ln>
                <a:solidFill>
                  <a:schemeClr val="tx1"/>
                </a:solidFill>
                <a:effectLst/>
                <a:latin typeface="Arial" panose="020B0604020202020204" pitchFamily="34" charset="0"/>
              </a:rPr>
              <a:t>sophistiqués</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Situation analogue à </a:t>
            </a:r>
            <a:r>
              <a:rPr kumimoji="0" lang="en-US" altLang="en-US" sz="1800" b="0" i="0" u="none" strike="noStrike" cap="none" normalizeH="0" baseline="0" dirty="0" err="1">
                <a:ln>
                  <a:noFill/>
                </a:ln>
                <a:solidFill>
                  <a:schemeClr val="tx1"/>
                </a:solidFill>
                <a:effectLst/>
                <a:latin typeface="Arial" panose="020B0604020202020204" pitchFamily="34" charset="0"/>
              </a:rPr>
              <a:t>une</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1" i="0" u="none" strike="noStrike" cap="none" normalizeH="0" baseline="0" dirty="0">
                <a:ln>
                  <a:noFill/>
                </a:ln>
                <a:solidFill>
                  <a:schemeClr val="tx1"/>
                </a:solidFill>
                <a:effectLst/>
                <a:latin typeface="Arial" panose="020B0604020202020204" pitchFamily="34" charset="0"/>
              </a:rPr>
              <a:t>cyber-arme </a:t>
            </a:r>
            <a:r>
              <a:rPr kumimoji="0" lang="en-US" altLang="en-US" sz="1800" b="1" i="0" u="none" strike="noStrike" cap="none" normalizeH="0" baseline="0" dirty="0" err="1">
                <a:ln>
                  <a:noFill/>
                </a:ln>
                <a:solidFill>
                  <a:schemeClr val="tx1"/>
                </a:solidFill>
                <a:effectLst/>
                <a:latin typeface="Arial" panose="020B0604020202020204" pitchFamily="34" charset="0"/>
              </a:rPr>
              <a:t>évolutive</a:t>
            </a:r>
            <a:r>
              <a:rPr kumimoji="0" lang="en-US" altLang="en-US" sz="1800" b="0" i="0" u="none" strike="noStrike" cap="none" normalizeH="0" baseline="0" dirty="0">
                <a:ln>
                  <a:noFill/>
                </a:ln>
                <a:solidFill>
                  <a:schemeClr val="tx1"/>
                </a:solidFill>
                <a:effectLst/>
                <a:latin typeface="Arial" panose="020B0604020202020204" pitchFamily="34" charset="0"/>
              </a:rPr>
              <a:t> : à </a:t>
            </a:r>
            <a:r>
              <a:rPr kumimoji="0" lang="en-US" altLang="en-US" sz="1800" b="0" i="0" u="none" strike="noStrike" cap="none" normalizeH="0" baseline="0" dirty="0" err="1">
                <a:ln>
                  <a:noFill/>
                </a:ln>
                <a:solidFill>
                  <a:schemeClr val="tx1"/>
                </a:solidFill>
                <a:effectLst/>
                <a:latin typeface="Arial" panose="020B0604020202020204" pitchFamily="34" charset="0"/>
              </a:rPr>
              <a:t>chaque</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avancée</a:t>
            </a:r>
            <a:r>
              <a:rPr kumimoji="0" lang="en-US" altLang="en-US" sz="1800" b="0" i="0" u="none" strike="noStrike" cap="none" normalizeH="0" baseline="0" dirty="0">
                <a:ln>
                  <a:noFill/>
                </a:ln>
                <a:solidFill>
                  <a:schemeClr val="tx1"/>
                </a:solidFill>
                <a:effectLst/>
                <a:latin typeface="Arial" panose="020B0604020202020204" pitchFamily="34" charset="0"/>
              </a:rPr>
              <a:t> d’un camp, </a:t>
            </a:r>
            <a:r>
              <a:rPr kumimoji="0" lang="en-US" altLang="en-US" sz="1800" b="0" i="0" u="none" strike="noStrike" cap="none" normalizeH="0" baseline="0" dirty="0" err="1">
                <a:ln>
                  <a:noFill/>
                </a:ln>
                <a:solidFill>
                  <a:schemeClr val="tx1"/>
                </a:solidFill>
                <a:effectLst/>
                <a:latin typeface="Arial" panose="020B0604020202020204" pitchFamily="34" charset="0"/>
              </a:rPr>
              <a:t>l’autre</a:t>
            </a:r>
            <a:r>
              <a:rPr kumimoji="0" lang="en-US" altLang="en-US" sz="1800" b="0" i="0" u="none" strike="noStrike" cap="none" normalizeH="0" baseline="0" dirty="0">
                <a:ln>
                  <a:noFill/>
                </a:ln>
                <a:solidFill>
                  <a:schemeClr val="tx1"/>
                </a:solidFill>
                <a:effectLst/>
                <a:latin typeface="Arial" panose="020B0604020202020204" pitchFamily="34" charset="0"/>
              </a:rPr>
              <a:t> doit </a:t>
            </a:r>
            <a:r>
              <a:rPr kumimoji="0" lang="en-US" altLang="en-US" sz="1800" b="0" i="0" u="none" strike="noStrike" cap="none" normalizeH="0" baseline="0" dirty="0" err="1">
                <a:ln>
                  <a:noFill/>
                </a:ln>
                <a:solidFill>
                  <a:schemeClr val="tx1"/>
                </a:solidFill>
                <a:effectLst/>
                <a:latin typeface="Arial" panose="020B0604020202020204" pitchFamily="34" charset="0"/>
              </a:rPr>
              <a:t>s’adapter</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27067378"/>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5AAB5-ED95-D1E7-AFD6-E2B8778B20ED}"/>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518FEE8E-A0F5-ECD1-F6E6-324147910DD4}"/>
              </a:ext>
            </a:extLst>
          </p:cNvPr>
          <p:cNvPicPr>
            <a:picLocks noChangeAspect="1"/>
          </p:cNvPicPr>
          <p:nvPr/>
        </p:nvPicPr>
        <p:blipFill>
          <a:blip r:embed="rId2"/>
          <a:stretch>
            <a:fillRect/>
          </a:stretch>
        </p:blipFill>
        <p:spPr>
          <a:xfrm>
            <a:off x="48768" y="679704"/>
            <a:ext cx="10591800" cy="231648"/>
          </a:xfrm>
          <a:prstGeom prst="rect">
            <a:avLst/>
          </a:prstGeom>
        </p:spPr>
      </p:pic>
      <p:sp>
        <p:nvSpPr>
          <p:cNvPr id="3" name="Rectangle 2">
            <a:extLst>
              <a:ext uri="{FF2B5EF4-FFF2-40B4-BE49-F238E27FC236}">
                <a16:creationId xmlns:a16="http://schemas.microsoft.com/office/drawing/2014/main" id="{48788D6D-5860-B5DC-0033-B88713F27230}"/>
              </a:ext>
            </a:extLst>
          </p:cNvPr>
          <p:cNvSpPr/>
          <p:nvPr/>
        </p:nvSpPr>
        <p:spPr>
          <a:xfrm>
            <a:off x="435864" y="198120"/>
            <a:ext cx="6019800" cy="365760"/>
          </a:xfrm>
          <a:prstGeom prst="rect">
            <a:avLst/>
          </a:prstGeom>
        </p:spPr>
        <p:txBody>
          <a:bodyPr wrap="none" lIns="0" tIns="0" rIns="0" bIns="0">
            <a:noAutofit/>
          </a:bodyPr>
          <a:lstStyle/>
          <a:p>
            <a:pPr indent="0"/>
            <a:r>
              <a:rPr lang="en-US" sz="2700" b="1" dirty="0">
                <a:solidFill>
                  <a:srgbClr val="161616"/>
                </a:solidFill>
                <a:latin typeface="Arial"/>
              </a:rPr>
              <a:t>Overview of Presentation</a:t>
            </a:r>
          </a:p>
        </p:txBody>
      </p:sp>
      <p:sp>
        <p:nvSpPr>
          <p:cNvPr id="4" name="Rectangle 3">
            <a:extLst>
              <a:ext uri="{FF2B5EF4-FFF2-40B4-BE49-F238E27FC236}">
                <a16:creationId xmlns:a16="http://schemas.microsoft.com/office/drawing/2014/main" id="{E21DA17A-C28E-95B7-E3A9-BE1145C33C93}"/>
              </a:ext>
            </a:extLst>
          </p:cNvPr>
          <p:cNvSpPr/>
          <p:nvPr/>
        </p:nvSpPr>
        <p:spPr>
          <a:xfrm>
            <a:off x="1641290" y="2050105"/>
            <a:ext cx="7997941" cy="1520952"/>
          </a:xfrm>
          <a:prstGeom prst="rect">
            <a:avLst/>
          </a:prstGeom>
        </p:spPr>
        <p:txBody>
          <a:bodyPr lIns="0" tIns="0" rIns="0" bIns="0">
            <a:noAutofit/>
          </a:bodyPr>
          <a:lstStyle/>
          <a:p>
            <a:pPr indent="0" algn="just">
              <a:lnSpc>
                <a:spcPts val="4656"/>
              </a:lnSpc>
            </a:pPr>
            <a:r>
              <a:rPr lang="en-US" sz="2800" b="1" dirty="0">
                <a:latin typeface="Arial"/>
              </a:rPr>
              <a:t>1.  Introduction</a:t>
            </a:r>
          </a:p>
          <a:p>
            <a:pPr indent="0" algn="just">
              <a:lnSpc>
                <a:spcPts val="4656"/>
              </a:lnSpc>
            </a:pPr>
            <a:r>
              <a:rPr lang="en-US" sz="2800" b="1" dirty="0">
                <a:latin typeface="Arial"/>
              </a:rPr>
              <a:t>2.  Motivations et </a:t>
            </a:r>
            <a:r>
              <a:rPr lang="en-US" sz="2800" b="1" dirty="0" err="1">
                <a:latin typeface="Arial"/>
              </a:rPr>
              <a:t>Enjeux</a:t>
            </a:r>
            <a:endParaRPr lang="en-US" sz="2800" b="1" dirty="0">
              <a:latin typeface="Arial"/>
            </a:endParaRPr>
          </a:p>
          <a:p>
            <a:pPr marL="514350" indent="-514350" algn="just">
              <a:lnSpc>
                <a:spcPts val="4656"/>
              </a:lnSpc>
              <a:buAutoNum type="arabicPeriod" startAt="3"/>
            </a:pPr>
            <a:r>
              <a:rPr lang="en-US" sz="2800" b="1" dirty="0" err="1">
                <a:latin typeface="Arial"/>
              </a:rPr>
              <a:t>Méthodes</a:t>
            </a:r>
            <a:r>
              <a:rPr lang="en-US" sz="2800" b="1" dirty="0">
                <a:latin typeface="Arial"/>
              </a:rPr>
              <a:t> de </a:t>
            </a:r>
            <a:r>
              <a:rPr lang="en-US" sz="2800" b="1" dirty="0" err="1">
                <a:latin typeface="Arial"/>
              </a:rPr>
              <a:t>génération</a:t>
            </a:r>
            <a:endParaRPr lang="en-US" sz="2800" b="1" dirty="0">
              <a:latin typeface="Arial"/>
            </a:endParaRPr>
          </a:p>
          <a:p>
            <a:pPr marL="514350" indent="-514350" algn="just">
              <a:lnSpc>
                <a:spcPts val="4656"/>
              </a:lnSpc>
              <a:buAutoNum type="arabicPeriod" startAt="3"/>
            </a:pPr>
            <a:r>
              <a:rPr lang="en-US" sz="2800" b="1" dirty="0">
                <a:solidFill>
                  <a:srgbClr val="FF0000"/>
                </a:solidFill>
                <a:latin typeface="Arial"/>
              </a:rPr>
              <a:t>Applications </a:t>
            </a:r>
            <a:r>
              <a:rPr lang="en-US" sz="2800" b="1" dirty="0" err="1">
                <a:solidFill>
                  <a:srgbClr val="FF0000"/>
                </a:solidFill>
                <a:latin typeface="Arial"/>
              </a:rPr>
              <a:t>concrètes</a:t>
            </a:r>
            <a:endParaRPr lang="en-US" sz="2800" b="1" dirty="0">
              <a:solidFill>
                <a:srgbClr val="FF0000"/>
              </a:solidFill>
              <a:latin typeface="Arial"/>
            </a:endParaRPr>
          </a:p>
          <a:p>
            <a:pPr marL="514350" indent="-514350" algn="just">
              <a:lnSpc>
                <a:spcPts val="4656"/>
              </a:lnSpc>
              <a:buAutoNum type="arabicPeriod" startAt="3"/>
            </a:pPr>
            <a:r>
              <a:rPr lang="en-US" sz="2800" b="1" dirty="0" err="1">
                <a:latin typeface="Arial"/>
              </a:rPr>
              <a:t>Limites</a:t>
            </a:r>
            <a:r>
              <a:rPr lang="en-US" sz="2800" b="1" dirty="0">
                <a:latin typeface="Arial"/>
              </a:rPr>
              <a:t> et Perspectives</a:t>
            </a:r>
          </a:p>
          <a:p>
            <a:pPr marL="514350" indent="-514350" algn="just">
              <a:lnSpc>
                <a:spcPts val="4656"/>
              </a:lnSpc>
              <a:buAutoNum type="arabicPeriod" startAt="3"/>
            </a:pPr>
            <a:r>
              <a:rPr lang="en-US" sz="2800" b="1" dirty="0">
                <a:latin typeface="Arial"/>
              </a:rPr>
              <a:t>Cas Pratique</a:t>
            </a:r>
          </a:p>
        </p:txBody>
      </p:sp>
    </p:spTree>
    <p:extLst>
      <p:ext uri="{BB962C8B-B14F-4D97-AF65-F5344CB8AC3E}">
        <p14:creationId xmlns:p14="http://schemas.microsoft.com/office/powerpoint/2010/main" val="29850324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CECE4202-733D-722F-781C-0A228331FC17}"/>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570FF58B-6D67-04AA-32D9-2B9B48C04224}"/>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FEC45F8A-761D-28AE-CAC7-1B5C78B7FE13}"/>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4. Applications </a:t>
            </a:r>
            <a:r>
              <a:rPr lang="en-US" sz="2600" b="1" dirty="0" err="1">
                <a:solidFill>
                  <a:srgbClr val="161616"/>
                </a:solidFill>
                <a:latin typeface="Arial"/>
              </a:rPr>
              <a:t>concrètes</a:t>
            </a:r>
            <a:r>
              <a:rPr lang="en-US" sz="2600" b="1" dirty="0">
                <a:solidFill>
                  <a:srgbClr val="161616"/>
                </a:solidFill>
                <a:latin typeface="Arial"/>
              </a:rPr>
              <a:t> – Santé</a:t>
            </a:r>
          </a:p>
        </p:txBody>
      </p:sp>
      <p:sp>
        <p:nvSpPr>
          <p:cNvPr id="6" name="ZoneTexte 5">
            <a:extLst>
              <a:ext uri="{FF2B5EF4-FFF2-40B4-BE49-F238E27FC236}">
                <a16:creationId xmlns:a16="http://schemas.microsoft.com/office/drawing/2014/main" id="{4D447A36-7CDF-C3C2-7981-BF8DB7CD2770}"/>
              </a:ext>
            </a:extLst>
          </p:cNvPr>
          <p:cNvSpPr txBox="1"/>
          <p:nvPr/>
        </p:nvSpPr>
        <p:spPr>
          <a:xfrm>
            <a:off x="377652" y="911352"/>
            <a:ext cx="9934031" cy="6036974"/>
          </a:xfrm>
          <a:prstGeom prst="rect">
            <a:avLst/>
          </a:prstGeom>
          <a:noFill/>
        </p:spPr>
        <p:txBody>
          <a:bodyPr wrap="square">
            <a:spAutoFit/>
          </a:bodyPr>
          <a:lstStyle/>
          <a:p>
            <a:pPr algn="just" rtl="0">
              <a:lnSpc>
                <a:spcPct val="150000"/>
              </a:lnSpc>
            </a:pPr>
            <a:r>
              <a:rPr lang="fr-FR" sz="2000" b="1" dirty="0">
                <a:latin typeface="Arial" panose="020B0604020202020204" pitchFamily="34" charset="0"/>
                <a:cs typeface="Arial" panose="020B0604020202020204" pitchFamily="34" charset="0"/>
              </a:rPr>
              <a:t>Avantages :</a:t>
            </a:r>
            <a:endParaRPr lang="fr-FR" sz="2000" dirty="0">
              <a:latin typeface="Arial" panose="020B0604020202020204" pitchFamily="34" charset="0"/>
              <a:cs typeface="Arial" panose="020B0604020202020204" pitchFamily="34" charset="0"/>
            </a:endParaRPr>
          </a:p>
          <a:p>
            <a:pPr marL="742950" lvl="1" indent="-285750" algn="just" rtl="0">
              <a:lnSpc>
                <a:spcPct val="150000"/>
              </a:lnSpc>
              <a:buFont typeface="Arial" panose="020B0604020202020204" pitchFamily="34" charset="0"/>
              <a:buChar char="•"/>
            </a:pPr>
            <a:r>
              <a:rPr lang="fr-FR" sz="2000" dirty="0">
                <a:latin typeface="Arial" panose="020B0604020202020204" pitchFamily="34" charset="0"/>
                <a:cs typeface="Arial" panose="020B0604020202020204" pitchFamily="34" charset="0"/>
              </a:rPr>
              <a:t>Permet de générer des dossiers médicaux simulés, imagerie médicale (IRM, scanner) sans exposer de vrais patients.</a:t>
            </a:r>
          </a:p>
          <a:p>
            <a:pPr marL="742950" lvl="1" indent="-285750" algn="just" rtl="0">
              <a:lnSpc>
                <a:spcPct val="150000"/>
              </a:lnSpc>
              <a:buFont typeface="Arial" panose="020B0604020202020204" pitchFamily="34" charset="0"/>
              <a:buChar char="•"/>
            </a:pPr>
            <a:r>
              <a:rPr lang="fr-FR" sz="2000" dirty="0">
                <a:latin typeface="Arial" panose="020B0604020202020204" pitchFamily="34" charset="0"/>
                <a:cs typeface="Arial" panose="020B0604020202020204" pitchFamily="34" charset="0"/>
              </a:rPr>
              <a:t>Facilite l’entraînement d’algorithmes de diagnostic assisté (IA médicale) sans enfreindre la confidentialité (RGPD, HIPAA).</a:t>
            </a:r>
          </a:p>
          <a:p>
            <a:pPr marL="742950" lvl="1" indent="-285750" algn="just" rtl="0">
              <a:lnSpc>
                <a:spcPct val="150000"/>
              </a:lnSpc>
              <a:buFont typeface="Arial" panose="020B0604020202020204" pitchFamily="34" charset="0"/>
              <a:buChar char="•"/>
            </a:pPr>
            <a:r>
              <a:rPr lang="fr-FR" sz="2000" dirty="0">
                <a:latin typeface="Arial" panose="020B0604020202020204" pitchFamily="34" charset="0"/>
                <a:cs typeface="Arial" panose="020B0604020202020204" pitchFamily="34" charset="0"/>
              </a:rPr>
              <a:t>Augmente la diversité des cas (par ex. maladies rares, déséquilibre des données).</a:t>
            </a:r>
          </a:p>
          <a:p>
            <a:pPr lvl="1" algn="just" rtl="0">
              <a:lnSpc>
                <a:spcPct val="150000"/>
              </a:lnSpc>
            </a:pPr>
            <a:endParaRPr lang="fr-FR" sz="2000" dirty="0">
              <a:latin typeface="Arial" panose="020B0604020202020204" pitchFamily="34" charset="0"/>
              <a:cs typeface="Arial" panose="020B0604020202020204" pitchFamily="34" charset="0"/>
            </a:endParaRPr>
          </a:p>
          <a:p>
            <a:pPr algn="just" rtl="0">
              <a:lnSpc>
                <a:spcPct val="150000"/>
              </a:lnSpc>
            </a:pPr>
            <a:r>
              <a:rPr lang="fr-FR" sz="2000" b="1" dirty="0">
                <a:latin typeface="Arial" panose="020B0604020202020204" pitchFamily="34" charset="0"/>
                <a:cs typeface="Arial" panose="020B0604020202020204" pitchFamily="34" charset="0"/>
              </a:rPr>
              <a:t>Usages :</a:t>
            </a:r>
            <a:endParaRPr lang="fr-FR" sz="2000" dirty="0">
              <a:latin typeface="Arial" panose="020B0604020202020204" pitchFamily="34" charset="0"/>
              <a:cs typeface="Arial" panose="020B0604020202020204" pitchFamily="34" charset="0"/>
            </a:endParaRPr>
          </a:p>
          <a:p>
            <a:pPr marL="742950" lvl="1" indent="-285750" algn="just" rtl="0">
              <a:lnSpc>
                <a:spcPct val="150000"/>
              </a:lnSpc>
              <a:buFont typeface="Arial" panose="020B0604020202020204" pitchFamily="34" charset="0"/>
              <a:buChar char="•"/>
            </a:pPr>
            <a:r>
              <a:rPr lang="fr-FR" sz="2000" dirty="0">
                <a:latin typeface="Arial" panose="020B0604020202020204" pitchFamily="34" charset="0"/>
                <a:cs typeface="Arial" panose="020B0604020202020204" pitchFamily="34" charset="0"/>
              </a:rPr>
              <a:t>Simulation de données de patients pour tester des algorithmes de détection de tumeurs.</a:t>
            </a:r>
          </a:p>
          <a:p>
            <a:pPr marL="742950" lvl="1" indent="-285750" algn="just" rtl="0">
              <a:lnSpc>
                <a:spcPct val="150000"/>
              </a:lnSpc>
              <a:buFont typeface="Arial" panose="020B0604020202020204" pitchFamily="34" charset="0"/>
              <a:buChar char="•"/>
            </a:pPr>
            <a:r>
              <a:rPr lang="fr-FR" sz="2000" dirty="0">
                <a:latin typeface="Arial" panose="020B0604020202020204" pitchFamily="34" charset="0"/>
                <a:cs typeface="Arial" panose="020B0604020202020204" pitchFamily="34" charset="0"/>
              </a:rPr>
              <a:t>Création d’ensembles de données pour la recherche clinique.</a:t>
            </a:r>
          </a:p>
          <a:p>
            <a:pPr marL="742950" lvl="1" indent="-285750" algn="just" rtl="0">
              <a:lnSpc>
                <a:spcPct val="150000"/>
              </a:lnSpc>
              <a:buFont typeface="Arial" panose="020B0604020202020204" pitchFamily="34" charset="0"/>
              <a:buChar char="•"/>
            </a:pPr>
            <a:r>
              <a:rPr lang="fr-FR" sz="2000" dirty="0">
                <a:latin typeface="Arial" panose="020B0604020202020204" pitchFamily="34" charset="0"/>
                <a:cs typeface="Arial" panose="020B0604020202020204" pitchFamily="34" charset="0"/>
              </a:rPr>
              <a:t>Formation d’IA chirurgicales ou de robots médicaux.</a:t>
            </a:r>
          </a:p>
        </p:txBody>
      </p:sp>
    </p:spTree>
    <p:extLst>
      <p:ext uri="{BB962C8B-B14F-4D97-AF65-F5344CB8AC3E}">
        <p14:creationId xmlns:p14="http://schemas.microsoft.com/office/powerpoint/2010/main" val="871759006"/>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BC52363-B89E-F2A1-560A-1B5C590A7FA5}"/>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4871A407-0FC5-0BC8-C6C4-FFFCC60FF7A3}"/>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0F8BA370-4319-8980-6017-BBF09F0EEA36}"/>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4. Applications </a:t>
            </a:r>
            <a:r>
              <a:rPr lang="en-US" sz="2600" b="1" dirty="0" err="1">
                <a:solidFill>
                  <a:srgbClr val="161616"/>
                </a:solidFill>
                <a:latin typeface="Arial"/>
              </a:rPr>
              <a:t>concrètes</a:t>
            </a:r>
            <a:r>
              <a:rPr lang="en-US" sz="2600" b="1" dirty="0">
                <a:solidFill>
                  <a:srgbClr val="161616"/>
                </a:solidFill>
                <a:latin typeface="Arial"/>
              </a:rPr>
              <a:t> – Finance</a:t>
            </a:r>
          </a:p>
        </p:txBody>
      </p:sp>
      <p:sp>
        <p:nvSpPr>
          <p:cNvPr id="5" name="ZoneTexte 4">
            <a:extLst>
              <a:ext uri="{FF2B5EF4-FFF2-40B4-BE49-F238E27FC236}">
                <a16:creationId xmlns:a16="http://schemas.microsoft.com/office/drawing/2014/main" id="{42BD37A1-7831-83D0-04A3-C5B8F77BB72F}"/>
              </a:ext>
            </a:extLst>
          </p:cNvPr>
          <p:cNvSpPr txBox="1"/>
          <p:nvPr/>
        </p:nvSpPr>
        <p:spPr>
          <a:xfrm>
            <a:off x="240517" y="911352"/>
            <a:ext cx="10208302" cy="6117829"/>
          </a:xfrm>
          <a:prstGeom prst="rect">
            <a:avLst/>
          </a:prstGeom>
          <a:noFill/>
        </p:spPr>
        <p:txBody>
          <a:bodyPr wrap="square">
            <a:spAutoFit/>
          </a:bodyPr>
          <a:lstStyle/>
          <a:p>
            <a:pPr algn="just" rtl="0">
              <a:lnSpc>
                <a:spcPct val="150000"/>
              </a:lnSpc>
            </a:pPr>
            <a:r>
              <a:rPr lang="fr-FR" sz="2400" b="1" dirty="0">
                <a:latin typeface="Arial" panose="020B0604020202020204" pitchFamily="34" charset="0"/>
                <a:cs typeface="Arial" panose="020B0604020202020204" pitchFamily="34" charset="0"/>
              </a:rPr>
              <a:t>Avantages :</a:t>
            </a:r>
            <a:endParaRPr lang="fr-FR" sz="2400" dirty="0">
              <a:latin typeface="Arial" panose="020B0604020202020204" pitchFamily="34" charset="0"/>
              <a:cs typeface="Arial" panose="020B0604020202020204" pitchFamily="34" charset="0"/>
            </a:endParaRPr>
          </a:p>
          <a:p>
            <a:pPr marL="742950" lvl="1" indent="-285750" algn="just" rtl="0">
              <a:lnSpc>
                <a:spcPct val="150000"/>
              </a:lnSpc>
              <a:buFont typeface="Arial" panose="020B0604020202020204" pitchFamily="34" charset="0"/>
              <a:buChar char="•"/>
            </a:pPr>
            <a:r>
              <a:rPr lang="fr-FR" sz="2400" dirty="0">
                <a:latin typeface="Arial" panose="020B0604020202020204" pitchFamily="34" charset="0"/>
                <a:cs typeface="Arial" panose="020B0604020202020204" pitchFamily="34" charset="0"/>
              </a:rPr>
              <a:t>Génération de données transactionnelles réalistes pour détecter les fraudes sans révéler les informations bancaires réelles.</a:t>
            </a:r>
          </a:p>
          <a:p>
            <a:pPr marL="742950" lvl="1" indent="-285750" algn="just" rtl="0">
              <a:lnSpc>
                <a:spcPct val="150000"/>
              </a:lnSpc>
              <a:buFont typeface="Arial" panose="020B0604020202020204" pitchFamily="34" charset="0"/>
              <a:buChar char="•"/>
            </a:pPr>
            <a:r>
              <a:rPr lang="fr-FR" sz="2400" dirty="0">
                <a:latin typeface="Arial" panose="020B0604020202020204" pitchFamily="34" charset="0"/>
                <a:cs typeface="Arial" panose="020B0604020202020204" pitchFamily="34" charset="0"/>
              </a:rPr>
              <a:t>Respect des contraintes réglementaires (Bâle III, RGPD, etc.).</a:t>
            </a:r>
          </a:p>
          <a:p>
            <a:pPr marL="742950" lvl="1" indent="-285750" algn="just" rtl="0">
              <a:lnSpc>
                <a:spcPct val="150000"/>
              </a:lnSpc>
              <a:buFont typeface="Arial" panose="020B0604020202020204" pitchFamily="34" charset="0"/>
              <a:buChar char="•"/>
            </a:pPr>
            <a:r>
              <a:rPr lang="fr-FR" sz="2400" dirty="0">
                <a:latin typeface="Arial" panose="020B0604020202020204" pitchFamily="34" charset="0"/>
                <a:cs typeface="Arial" panose="020B0604020202020204" pitchFamily="34" charset="0"/>
              </a:rPr>
              <a:t>Réduction des risques de fuite de données sensibles.</a:t>
            </a:r>
          </a:p>
          <a:p>
            <a:pPr algn="just" rtl="0">
              <a:lnSpc>
                <a:spcPct val="150000"/>
              </a:lnSpc>
            </a:pPr>
            <a:r>
              <a:rPr lang="fr-FR" sz="2400" b="1" dirty="0">
                <a:latin typeface="Arial" panose="020B0604020202020204" pitchFamily="34" charset="0"/>
                <a:cs typeface="Arial" panose="020B0604020202020204" pitchFamily="34" charset="0"/>
              </a:rPr>
              <a:t>Usages :</a:t>
            </a:r>
            <a:endParaRPr lang="fr-FR" sz="2400" dirty="0">
              <a:latin typeface="Arial" panose="020B0604020202020204" pitchFamily="34" charset="0"/>
              <a:cs typeface="Arial" panose="020B0604020202020204" pitchFamily="34" charset="0"/>
            </a:endParaRPr>
          </a:p>
          <a:p>
            <a:pPr marL="742950" lvl="1" indent="-285750" algn="just" rtl="0">
              <a:lnSpc>
                <a:spcPct val="150000"/>
              </a:lnSpc>
              <a:buFont typeface="Arial" panose="020B0604020202020204" pitchFamily="34" charset="0"/>
              <a:buChar char="•"/>
            </a:pPr>
            <a:r>
              <a:rPr lang="fr-FR" sz="2400" dirty="0">
                <a:latin typeface="Arial" panose="020B0604020202020204" pitchFamily="34" charset="0"/>
                <a:cs typeface="Arial" panose="020B0604020202020204" pitchFamily="34" charset="0"/>
              </a:rPr>
              <a:t>Entraînement de modèles de détection de fraude.</a:t>
            </a:r>
          </a:p>
          <a:p>
            <a:pPr marL="742950" lvl="1" indent="-285750" algn="just" rtl="0">
              <a:lnSpc>
                <a:spcPct val="150000"/>
              </a:lnSpc>
              <a:buFont typeface="Arial" panose="020B0604020202020204" pitchFamily="34" charset="0"/>
              <a:buChar char="•"/>
            </a:pPr>
            <a:r>
              <a:rPr lang="fr-FR" sz="2400" dirty="0">
                <a:latin typeface="Arial" panose="020B0604020202020204" pitchFamily="34" charset="0"/>
                <a:cs typeface="Arial" panose="020B0604020202020204" pitchFamily="34" charset="0"/>
              </a:rPr>
              <a:t>Scénarios de simulation pour tester la résilience des systèmes financiers.</a:t>
            </a:r>
          </a:p>
          <a:p>
            <a:pPr marL="742950" lvl="1" indent="-285750" algn="just" rtl="0">
              <a:lnSpc>
                <a:spcPct val="150000"/>
              </a:lnSpc>
              <a:buFont typeface="Arial" panose="020B0604020202020204" pitchFamily="34" charset="0"/>
              <a:buChar char="•"/>
            </a:pPr>
            <a:r>
              <a:rPr lang="fr-FR" sz="2400" dirty="0">
                <a:latin typeface="Arial" panose="020B0604020202020204" pitchFamily="34" charset="0"/>
                <a:cs typeface="Arial" panose="020B0604020202020204" pitchFamily="34" charset="0"/>
              </a:rPr>
              <a:t>Création d’environnements de </a:t>
            </a:r>
            <a:r>
              <a:rPr lang="fr-FR" sz="2400" dirty="0" err="1">
                <a:latin typeface="Arial" panose="020B0604020202020204" pitchFamily="34" charset="0"/>
                <a:cs typeface="Arial" panose="020B0604020202020204" pitchFamily="34" charset="0"/>
              </a:rPr>
              <a:t>sandbox</a:t>
            </a:r>
            <a:r>
              <a:rPr lang="fr-FR" sz="2400" dirty="0">
                <a:latin typeface="Arial" panose="020B0604020202020204" pitchFamily="34" charset="0"/>
                <a:cs typeface="Arial" panose="020B0604020202020204" pitchFamily="34" charset="0"/>
              </a:rPr>
              <a:t> pour développer des solutions fintech.</a:t>
            </a:r>
          </a:p>
        </p:txBody>
      </p:sp>
    </p:spTree>
    <p:extLst>
      <p:ext uri="{BB962C8B-B14F-4D97-AF65-F5344CB8AC3E}">
        <p14:creationId xmlns:p14="http://schemas.microsoft.com/office/powerpoint/2010/main" val="3428498973"/>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D58385A-CD39-54FC-64F5-3F19F2BF609B}"/>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FCB16AC9-3B80-7D2C-2818-13B57C38CC6A}"/>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BA1A8C95-326D-BB1D-40CA-D48180102B76}"/>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4. Applications </a:t>
            </a:r>
            <a:r>
              <a:rPr lang="en-US" sz="2600" b="1" dirty="0" err="1">
                <a:solidFill>
                  <a:srgbClr val="161616"/>
                </a:solidFill>
                <a:latin typeface="Arial"/>
              </a:rPr>
              <a:t>concrètes</a:t>
            </a:r>
            <a:r>
              <a:rPr lang="en-US" sz="2600" b="1" dirty="0">
                <a:solidFill>
                  <a:srgbClr val="161616"/>
                </a:solidFill>
                <a:latin typeface="Arial"/>
              </a:rPr>
              <a:t> – Transport</a:t>
            </a:r>
          </a:p>
        </p:txBody>
      </p:sp>
      <p:sp>
        <p:nvSpPr>
          <p:cNvPr id="7" name="ZoneTexte 6">
            <a:extLst>
              <a:ext uri="{FF2B5EF4-FFF2-40B4-BE49-F238E27FC236}">
                <a16:creationId xmlns:a16="http://schemas.microsoft.com/office/drawing/2014/main" id="{C6C752FE-9690-5A29-6997-BFB98E5E1271}"/>
              </a:ext>
            </a:extLst>
          </p:cNvPr>
          <p:cNvSpPr txBox="1"/>
          <p:nvPr/>
        </p:nvSpPr>
        <p:spPr>
          <a:xfrm>
            <a:off x="244290" y="911352"/>
            <a:ext cx="10188864" cy="6117829"/>
          </a:xfrm>
          <a:prstGeom prst="rect">
            <a:avLst/>
          </a:prstGeom>
          <a:noFill/>
        </p:spPr>
        <p:txBody>
          <a:bodyPr wrap="square">
            <a:spAutoFit/>
          </a:bodyPr>
          <a:lstStyle/>
          <a:p>
            <a:pPr algn="just" rtl="0">
              <a:lnSpc>
                <a:spcPct val="150000"/>
              </a:lnSpc>
            </a:pPr>
            <a:r>
              <a:rPr lang="fr-FR" sz="2400" b="1" dirty="0">
                <a:latin typeface="Arial" panose="020B0604020202020204" pitchFamily="34" charset="0"/>
                <a:cs typeface="Arial" panose="020B0604020202020204" pitchFamily="34" charset="0"/>
              </a:rPr>
              <a:t>Avantages :</a:t>
            </a:r>
            <a:endParaRPr lang="fr-FR" sz="2400" dirty="0">
              <a:latin typeface="Arial" panose="020B0604020202020204" pitchFamily="34" charset="0"/>
              <a:cs typeface="Arial" panose="020B0604020202020204" pitchFamily="34" charset="0"/>
            </a:endParaRPr>
          </a:p>
          <a:p>
            <a:pPr marL="742950" lvl="1" indent="-285750" algn="just" rtl="0">
              <a:lnSpc>
                <a:spcPct val="150000"/>
              </a:lnSpc>
              <a:buFont typeface="Arial" panose="020B0604020202020204" pitchFamily="34" charset="0"/>
              <a:buChar char="•"/>
            </a:pPr>
            <a:r>
              <a:rPr lang="fr-FR" sz="2400" dirty="0">
                <a:latin typeface="Arial" panose="020B0604020202020204" pitchFamily="34" charset="0"/>
                <a:cs typeface="Arial" panose="020B0604020202020204" pitchFamily="34" charset="0"/>
              </a:rPr>
              <a:t>Possibilité de générer des environnements complexes sans risque réel (routes, trafic aérien, réseaux ferroviaires).</a:t>
            </a:r>
          </a:p>
          <a:p>
            <a:pPr marL="742950" lvl="1" indent="-285750" algn="just" rtl="0">
              <a:lnSpc>
                <a:spcPct val="150000"/>
              </a:lnSpc>
              <a:buFont typeface="Arial" panose="020B0604020202020204" pitchFamily="34" charset="0"/>
              <a:buChar char="•"/>
            </a:pPr>
            <a:r>
              <a:rPr lang="fr-FR" sz="2400" dirty="0">
                <a:latin typeface="Arial" panose="020B0604020202020204" pitchFamily="34" charset="0"/>
                <a:cs typeface="Arial" panose="020B0604020202020204" pitchFamily="34" charset="0"/>
              </a:rPr>
              <a:t>Amélioration de la sécurité des systèmes intelligents.</a:t>
            </a:r>
          </a:p>
          <a:p>
            <a:pPr marL="742950" lvl="1" indent="-285750" algn="just" rtl="0">
              <a:lnSpc>
                <a:spcPct val="150000"/>
              </a:lnSpc>
              <a:buFont typeface="Arial" panose="020B0604020202020204" pitchFamily="34" charset="0"/>
              <a:buChar char="•"/>
            </a:pPr>
            <a:r>
              <a:rPr lang="fr-FR" sz="2400" dirty="0">
                <a:latin typeface="Arial" panose="020B0604020202020204" pitchFamily="34" charset="0"/>
                <a:cs typeface="Arial" panose="020B0604020202020204" pitchFamily="34" charset="0"/>
              </a:rPr>
              <a:t>Réduction du coût de collecte de données terrain.</a:t>
            </a:r>
          </a:p>
          <a:p>
            <a:pPr algn="just" rtl="0">
              <a:lnSpc>
                <a:spcPct val="150000"/>
              </a:lnSpc>
            </a:pPr>
            <a:r>
              <a:rPr lang="fr-FR" sz="2400" b="1" dirty="0">
                <a:latin typeface="Arial" panose="020B0604020202020204" pitchFamily="34" charset="0"/>
                <a:cs typeface="Arial" panose="020B0604020202020204" pitchFamily="34" charset="0"/>
              </a:rPr>
              <a:t>Usages :</a:t>
            </a:r>
            <a:endParaRPr lang="fr-FR" sz="2400" dirty="0">
              <a:latin typeface="Arial" panose="020B0604020202020204" pitchFamily="34" charset="0"/>
              <a:cs typeface="Arial" panose="020B0604020202020204" pitchFamily="34" charset="0"/>
            </a:endParaRPr>
          </a:p>
          <a:p>
            <a:pPr marL="742950" lvl="1" indent="-285750" algn="just" rtl="0">
              <a:lnSpc>
                <a:spcPct val="150000"/>
              </a:lnSpc>
              <a:buFont typeface="Arial" panose="020B0604020202020204" pitchFamily="34" charset="0"/>
              <a:buChar char="•"/>
            </a:pPr>
            <a:r>
              <a:rPr lang="fr-FR" sz="2400" dirty="0">
                <a:latin typeface="Arial" panose="020B0604020202020204" pitchFamily="34" charset="0"/>
                <a:cs typeface="Arial" panose="020B0604020202020204" pitchFamily="34" charset="0"/>
              </a:rPr>
              <a:t>Développement et test de véhicules autonomes (simulation de millions de kilomètres de conduite).</a:t>
            </a:r>
          </a:p>
          <a:p>
            <a:pPr marL="742950" lvl="1" indent="-285750" algn="just" rtl="0">
              <a:lnSpc>
                <a:spcPct val="150000"/>
              </a:lnSpc>
              <a:buFont typeface="Arial" panose="020B0604020202020204" pitchFamily="34" charset="0"/>
              <a:buChar char="•"/>
            </a:pPr>
            <a:r>
              <a:rPr lang="fr-FR" sz="2400" dirty="0">
                <a:latin typeface="Arial" panose="020B0604020202020204" pitchFamily="34" charset="0"/>
                <a:cs typeface="Arial" panose="020B0604020202020204" pitchFamily="34" charset="0"/>
              </a:rPr>
              <a:t>Modélisation des réseaux de transport urbain pour optimiser le trafic.</a:t>
            </a:r>
          </a:p>
          <a:p>
            <a:pPr marL="742950" lvl="1" indent="-285750" algn="just" rtl="0">
              <a:lnSpc>
                <a:spcPct val="150000"/>
              </a:lnSpc>
              <a:buFont typeface="Arial" panose="020B0604020202020204" pitchFamily="34" charset="0"/>
              <a:buChar char="•"/>
            </a:pPr>
            <a:r>
              <a:rPr lang="fr-FR" sz="2400" dirty="0">
                <a:latin typeface="Arial" panose="020B0604020202020204" pitchFamily="34" charset="0"/>
                <a:cs typeface="Arial" panose="020B0604020202020204" pitchFamily="34" charset="0"/>
              </a:rPr>
              <a:t>Préparation aux incidents rares (accidents, pannes critiques).</a:t>
            </a:r>
          </a:p>
        </p:txBody>
      </p:sp>
    </p:spTree>
    <p:extLst>
      <p:ext uri="{BB962C8B-B14F-4D97-AF65-F5344CB8AC3E}">
        <p14:creationId xmlns:p14="http://schemas.microsoft.com/office/powerpoint/2010/main" val="3932064427"/>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8BB7293-BA0E-F564-9625-4FA641374D2F}"/>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4B6A4601-809A-E72A-FCDC-8860C27369FE}"/>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15AA0CA6-2498-C36E-6816-6486BDB32878}"/>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4. Applications </a:t>
            </a:r>
            <a:r>
              <a:rPr lang="en-US" sz="2600" b="1" dirty="0" err="1">
                <a:solidFill>
                  <a:srgbClr val="161616"/>
                </a:solidFill>
                <a:latin typeface="Arial"/>
              </a:rPr>
              <a:t>concrètes</a:t>
            </a:r>
            <a:r>
              <a:rPr lang="en-US" sz="2600" b="1" dirty="0">
                <a:solidFill>
                  <a:srgbClr val="161616"/>
                </a:solidFill>
                <a:latin typeface="Arial"/>
              </a:rPr>
              <a:t> – </a:t>
            </a:r>
            <a:r>
              <a:rPr lang="en-US" sz="2600" b="1" dirty="0" err="1">
                <a:solidFill>
                  <a:srgbClr val="161616"/>
                </a:solidFill>
                <a:latin typeface="Arial"/>
              </a:rPr>
              <a:t>Cybersécurité</a:t>
            </a:r>
            <a:endParaRPr lang="en-US" sz="2600" b="1" dirty="0">
              <a:solidFill>
                <a:srgbClr val="161616"/>
              </a:solidFill>
              <a:latin typeface="Arial"/>
            </a:endParaRPr>
          </a:p>
        </p:txBody>
      </p:sp>
      <p:sp>
        <p:nvSpPr>
          <p:cNvPr id="5" name="ZoneTexte 4">
            <a:extLst>
              <a:ext uri="{FF2B5EF4-FFF2-40B4-BE49-F238E27FC236}">
                <a16:creationId xmlns:a16="http://schemas.microsoft.com/office/drawing/2014/main" id="{18090842-1B0C-E0C5-4EAB-A4ABB2638A12}"/>
              </a:ext>
            </a:extLst>
          </p:cNvPr>
          <p:cNvSpPr txBox="1"/>
          <p:nvPr/>
        </p:nvSpPr>
        <p:spPr>
          <a:xfrm>
            <a:off x="48768" y="1073196"/>
            <a:ext cx="10294445" cy="5615704"/>
          </a:xfrm>
          <a:prstGeom prst="rect">
            <a:avLst/>
          </a:prstGeom>
          <a:noFill/>
        </p:spPr>
        <p:txBody>
          <a:bodyPr wrap="square">
            <a:spAutoFit/>
          </a:bodyPr>
          <a:lstStyle/>
          <a:p>
            <a:pPr algn="just" rtl="0">
              <a:lnSpc>
                <a:spcPct val="150000"/>
              </a:lnSpc>
            </a:pPr>
            <a:r>
              <a:rPr lang="fr-FR" sz="2200" b="1" dirty="0">
                <a:latin typeface="Arial" panose="020B0604020202020204" pitchFamily="34" charset="0"/>
                <a:cs typeface="Arial" panose="020B0604020202020204" pitchFamily="34" charset="0"/>
              </a:rPr>
              <a:t>Avantages :</a:t>
            </a:r>
            <a:endParaRPr lang="fr-FR" sz="2200" dirty="0">
              <a:latin typeface="Arial" panose="020B0604020202020204" pitchFamily="34" charset="0"/>
              <a:cs typeface="Arial" panose="020B0604020202020204" pitchFamily="34" charset="0"/>
            </a:endParaRPr>
          </a:p>
          <a:p>
            <a:pPr marL="742950" lvl="1" indent="-285750" algn="just" rtl="0">
              <a:lnSpc>
                <a:spcPct val="150000"/>
              </a:lnSpc>
              <a:buFont typeface="Arial" panose="020B0604020202020204" pitchFamily="34" charset="0"/>
              <a:buChar char="•"/>
            </a:pPr>
            <a:r>
              <a:rPr lang="fr-FR" sz="2200" dirty="0">
                <a:latin typeface="Arial" panose="020B0604020202020204" pitchFamily="34" charset="0"/>
                <a:cs typeface="Arial" panose="020B0604020202020204" pitchFamily="34" charset="0"/>
              </a:rPr>
              <a:t>Génération de logs, flux réseau et scénarios d’attaques réalistes pour entraîner les systèmes de détection (IDS, SIEM).</a:t>
            </a:r>
          </a:p>
          <a:p>
            <a:pPr marL="742950" lvl="1" indent="-285750" algn="just" rtl="0">
              <a:lnSpc>
                <a:spcPct val="150000"/>
              </a:lnSpc>
              <a:buFont typeface="Arial" panose="020B0604020202020204" pitchFamily="34" charset="0"/>
              <a:buChar char="•"/>
            </a:pPr>
            <a:r>
              <a:rPr lang="fr-FR" sz="2200" dirty="0">
                <a:latin typeface="Arial" panose="020B0604020202020204" pitchFamily="34" charset="0"/>
                <a:cs typeface="Arial" panose="020B0604020202020204" pitchFamily="34" charset="0"/>
              </a:rPr>
              <a:t>Réduction des risques liés à la manipulation de vraies données sensibles.</a:t>
            </a:r>
          </a:p>
          <a:p>
            <a:pPr marL="742950" lvl="1" indent="-285750" algn="just" rtl="0">
              <a:lnSpc>
                <a:spcPct val="150000"/>
              </a:lnSpc>
              <a:buFont typeface="Arial" panose="020B0604020202020204" pitchFamily="34" charset="0"/>
              <a:buChar char="•"/>
            </a:pPr>
            <a:r>
              <a:rPr lang="fr-FR" sz="2200" dirty="0">
                <a:latin typeface="Arial" panose="020B0604020202020204" pitchFamily="34" charset="0"/>
                <a:cs typeface="Arial" panose="020B0604020202020204" pitchFamily="34" charset="0"/>
              </a:rPr>
              <a:t>Amélioration de la diversité des cas d’attaques testés.</a:t>
            </a:r>
          </a:p>
          <a:p>
            <a:pPr algn="just" rtl="0">
              <a:lnSpc>
                <a:spcPct val="150000"/>
              </a:lnSpc>
            </a:pPr>
            <a:r>
              <a:rPr lang="fr-FR" sz="2200" b="1" dirty="0">
                <a:latin typeface="Arial" panose="020B0604020202020204" pitchFamily="34" charset="0"/>
                <a:cs typeface="Arial" panose="020B0604020202020204" pitchFamily="34" charset="0"/>
              </a:rPr>
              <a:t>Usages :</a:t>
            </a:r>
            <a:endParaRPr lang="fr-FR" sz="2200" dirty="0">
              <a:latin typeface="Arial" panose="020B0604020202020204" pitchFamily="34" charset="0"/>
              <a:cs typeface="Arial" panose="020B0604020202020204" pitchFamily="34" charset="0"/>
            </a:endParaRPr>
          </a:p>
          <a:p>
            <a:pPr marL="742950" lvl="1" indent="-285750" algn="just" rtl="0">
              <a:lnSpc>
                <a:spcPct val="150000"/>
              </a:lnSpc>
              <a:buFont typeface="Arial" panose="020B0604020202020204" pitchFamily="34" charset="0"/>
              <a:buChar char="•"/>
            </a:pPr>
            <a:r>
              <a:rPr lang="fr-FR" sz="2200" dirty="0">
                <a:latin typeface="Arial" panose="020B0604020202020204" pitchFamily="34" charset="0"/>
                <a:cs typeface="Arial" panose="020B0604020202020204" pitchFamily="34" charset="0"/>
              </a:rPr>
              <a:t>Entraînement d’IA pour la détection d’anomalies et de malwares.</a:t>
            </a:r>
          </a:p>
          <a:p>
            <a:pPr marL="742950" lvl="1" indent="-285750" algn="just" rtl="0">
              <a:lnSpc>
                <a:spcPct val="150000"/>
              </a:lnSpc>
              <a:buFont typeface="Arial" panose="020B0604020202020204" pitchFamily="34" charset="0"/>
              <a:buChar char="•"/>
            </a:pPr>
            <a:r>
              <a:rPr lang="fr-FR" sz="2200" dirty="0">
                <a:latin typeface="Arial" panose="020B0604020202020204" pitchFamily="34" charset="0"/>
                <a:cs typeface="Arial" panose="020B0604020202020204" pitchFamily="34" charset="0"/>
              </a:rPr>
              <a:t>Création de cyber-ranges (environnements virtuels d’entraînement) avec des attaques simulées.</a:t>
            </a:r>
          </a:p>
          <a:p>
            <a:pPr marL="742950" lvl="1" indent="-285750" algn="just" rtl="0">
              <a:lnSpc>
                <a:spcPct val="150000"/>
              </a:lnSpc>
              <a:buFont typeface="Arial" panose="020B0604020202020204" pitchFamily="34" charset="0"/>
              <a:buChar char="•"/>
            </a:pPr>
            <a:r>
              <a:rPr lang="fr-FR" sz="2200" dirty="0">
                <a:latin typeface="Arial" panose="020B0604020202020204" pitchFamily="34" charset="0"/>
                <a:cs typeface="Arial" panose="020B0604020202020204" pitchFamily="34" charset="0"/>
              </a:rPr>
              <a:t>Tests de résilience des infrastructures critiques face à des menaces inédites.</a:t>
            </a:r>
          </a:p>
        </p:txBody>
      </p:sp>
    </p:spTree>
    <p:extLst>
      <p:ext uri="{BB962C8B-B14F-4D97-AF65-F5344CB8AC3E}">
        <p14:creationId xmlns:p14="http://schemas.microsoft.com/office/powerpoint/2010/main" val="31189359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8768" y="679704"/>
            <a:ext cx="10591800" cy="231648"/>
          </a:xfrm>
          <a:prstGeom prst="rect">
            <a:avLst/>
          </a:prstGeom>
        </p:spPr>
      </p:pic>
      <p:sp>
        <p:nvSpPr>
          <p:cNvPr id="3" name="Rectangle 2"/>
          <p:cNvSpPr/>
          <p:nvPr/>
        </p:nvSpPr>
        <p:spPr>
          <a:xfrm>
            <a:off x="435864" y="198120"/>
            <a:ext cx="6019800" cy="365760"/>
          </a:xfrm>
          <a:prstGeom prst="rect">
            <a:avLst/>
          </a:prstGeom>
        </p:spPr>
        <p:txBody>
          <a:bodyPr wrap="none" lIns="0" tIns="0" rIns="0" bIns="0">
            <a:noAutofit/>
          </a:bodyPr>
          <a:lstStyle/>
          <a:p>
            <a:pPr indent="0"/>
            <a:r>
              <a:rPr lang="en-US" sz="2700" b="1" dirty="0">
                <a:solidFill>
                  <a:srgbClr val="161616"/>
                </a:solidFill>
                <a:latin typeface="Arial"/>
              </a:rPr>
              <a:t>Overview of Presentation</a:t>
            </a:r>
          </a:p>
        </p:txBody>
      </p:sp>
      <p:sp>
        <p:nvSpPr>
          <p:cNvPr id="4" name="Rectangle 3"/>
          <p:cNvSpPr/>
          <p:nvPr/>
        </p:nvSpPr>
        <p:spPr>
          <a:xfrm>
            <a:off x="1641290" y="2050105"/>
            <a:ext cx="7997941" cy="1520952"/>
          </a:xfrm>
          <a:prstGeom prst="rect">
            <a:avLst/>
          </a:prstGeom>
        </p:spPr>
        <p:txBody>
          <a:bodyPr lIns="0" tIns="0" rIns="0" bIns="0">
            <a:noAutofit/>
          </a:bodyPr>
          <a:lstStyle/>
          <a:p>
            <a:pPr indent="0" algn="just">
              <a:lnSpc>
                <a:spcPts val="4656"/>
              </a:lnSpc>
            </a:pPr>
            <a:r>
              <a:rPr lang="en-US" sz="2800" b="1" dirty="0">
                <a:latin typeface="Arial"/>
              </a:rPr>
              <a:t>1.  Introduction</a:t>
            </a:r>
          </a:p>
          <a:p>
            <a:pPr indent="0" algn="just">
              <a:lnSpc>
                <a:spcPts val="4656"/>
              </a:lnSpc>
            </a:pPr>
            <a:r>
              <a:rPr lang="en-US" sz="2800" b="1" dirty="0">
                <a:latin typeface="Arial"/>
              </a:rPr>
              <a:t>2.  Motivations et </a:t>
            </a:r>
            <a:r>
              <a:rPr lang="en-US" sz="2800" b="1" dirty="0" err="1">
                <a:latin typeface="Arial"/>
              </a:rPr>
              <a:t>Enjeux</a:t>
            </a:r>
            <a:endParaRPr lang="en-US" sz="2800" b="1" dirty="0">
              <a:latin typeface="Arial"/>
            </a:endParaRPr>
          </a:p>
          <a:p>
            <a:pPr marL="514350" indent="-514350" algn="just">
              <a:lnSpc>
                <a:spcPts val="4656"/>
              </a:lnSpc>
              <a:buAutoNum type="arabicPeriod" startAt="3"/>
            </a:pPr>
            <a:r>
              <a:rPr lang="en-US" sz="2800" b="1" dirty="0" err="1">
                <a:latin typeface="Arial"/>
              </a:rPr>
              <a:t>Méthodes</a:t>
            </a:r>
            <a:r>
              <a:rPr lang="en-US" sz="2800" b="1" dirty="0">
                <a:latin typeface="Arial"/>
              </a:rPr>
              <a:t> de </a:t>
            </a:r>
            <a:r>
              <a:rPr lang="en-US" sz="2800" b="1" dirty="0" err="1">
                <a:latin typeface="Arial"/>
              </a:rPr>
              <a:t>génération</a:t>
            </a:r>
            <a:endParaRPr lang="en-US" sz="2800" b="1" dirty="0">
              <a:latin typeface="Arial"/>
            </a:endParaRPr>
          </a:p>
          <a:p>
            <a:pPr marL="514350" indent="-514350" algn="just">
              <a:lnSpc>
                <a:spcPts val="4656"/>
              </a:lnSpc>
              <a:buAutoNum type="arabicPeriod" startAt="3"/>
            </a:pPr>
            <a:r>
              <a:rPr lang="en-US" sz="2800" b="1" dirty="0">
                <a:latin typeface="Arial"/>
              </a:rPr>
              <a:t>Applications </a:t>
            </a:r>
            <a:r>
              <a:rPr lang="en-US" sz="2800" b="1" dirty="0" err="1">
                <a:latin typeface="Arial"/>
              </a:rPr>
              <a:t>concrètes</a:t>
            </a:r>
            <a:endParaRPr lang="en-US" sz="2800" b="1" dirty="0">
              <a:latin typeface="Arial"/>
            </a:endParaRPr>
          </a:p>
          <a:p>
            <a:pPr marL="514350" indent="-514350" algn="just">
              <a:lnSpc>
                <a:spcPts val="4656"/>
              </a:lnSpc>
              <a:buAutoNum type="arabicPeriod" startAt="3"/>
            </a:pPr>
            <a:r>
              <a:rPr lang="en-US" sz="2800" b="1" dirty="0" err="1">
                <a:latin typeface="Arial"/>
              </a:rPr>
              <a:t>Limites</a:t>
            </a:r>
            <a:r>
              <a:rPr lang="en-US" sz="2800" b="1" dirty="0">
                <a:latin typeface="Arial"/>
              </a:rPr>
              <a:t> et Perspectives</a:t>
            </a:r>
          </a:p>
          <a:p>
            <a:pPr marL="514350" indent="-514350" algn="just">
              <a:lnSpc>
                <a:spcPts val="4656"/>
              </a:lnSpc>
              <a:buAutoNum type="arabicPeriod" startAt="3"/>
            </a:pPr>
            <a:r>
              <a:rPr lang="en-US" sz="2800" b="1" dirty="0">
                <a:latin typeface="Arial"/>
              </a:rPr>
              <a:t>Cas Pratique</a:t>
            </a:r>
          </a:p>
        </p:txBody>
      </p:sp>
    </p:spTree>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EE24E-AE86-EDF0-1B42-E31B25278D6E}"/>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350C28CB-98FE-8AA1-5433-D351547DBD9C}"/>
              </a:ext>
            </a:extLst>
          </p:cNvPr>
          <p:cNvPicPr>
            <a:picLocks noChangeAspect="1"/>
          </p:cNvPicPr>
          <p:nvPr/>
        </p:nvPicPr>
        <p:blipFill>
          <a:blip r:embed="rId2"/>
          <a:stretch>
            <a:fillRect/>
          </a:stretch>
        </p:blipFill>
        <p:spPr>
          <a:xfrm>
            <a:off x="48768" y="679704"/>
            <a:ext cx="10591800" cy="231648"/>
          </a:xfrm>
          <a:prstGeom prst="rect">
            <a:avLst/>
          </a:prstGeom>
        </p:spPr>
      </p:pic>
      <p:sp>
        <p:nvSpPr>
          <p:cNvPr id="3" name="Rectangle 2">
            <a:extLst>
              <a:ext uri="{FF2B5EF4-FFF2-40B4-BE49-F238E27FC236}">
                <a16:creationId xmlns:a16="http://schemas.microsoft.com/office/drawing/2014/main" id="{7E35A368-8857-BDF4-C064-F4218F154207}"/>
              </a:ext>
            </a:extLst>
          </p:cNvPr>
          <p:cNvSpPr/>
          <p:nvPr/>
        </p:nvSpPr>
        <p:spPr>
          <a:xfrm>
            <a:off x="435864" y="198120"/>
            <a:ext cx="6019800" cy="365760"/>
          </a:xfrm>
          <a:prstGeom prst="rect">
            <a:avLst/>
          </a:prstGeom>
        </p:spPr>
        <p:txBody>
          <a:bodyPr wrap="none" lIns="0" tIns="0" rIns="0" bIns="0">
            <a:noAutofit/>
          </a:bodyPr>
          <a:lstStyle/>
          <a:p>
            <a:pPr indent="0"/>
            <a:r>
              <a:rPr lang="en-US" sz="2700" b="1" dirty="0">
                <a:solidFill>
                  <a:srgbClr val="161616"/>
                </a:solidFill>
                <a:latin typeface="Arial"/>
              </a:rPr>
              <a:t>Overview of Presentation</a:t>
            </a:r>
          </a:p>
        </p:txBody>
      </p:sp>
      <p:sp>
        <p:nvSpPr>
          <p:cNvPr id="4" name="Rectangle 3">
            <a:extLst>
              <a:ext uri="{FF2B5EF4-FFF2-40B4-BE49-F238E27FC236}">
                <a16:creationId xmlns:a16="http://schemas.microsoft.com/office/drawing/2014/main" id="{E60ED1D8-08EE-3827-1A87-7FE877604533}"/>
              </a:ext>
            </a:extLst>
          </p:cNvPr>
          <p:cNvSpPr/>
          <p:nvPr/>
        </p:nvSpPr>
        <p:spPr>
          <a:xfrm>
            <a:off x="1641290" y="2050105"/>
            <a:ext cx="7997941" cy="1520952"/>
          </a:xfrm>
          <a:prstGeom prst="rect">
            <a:avLst/>
          </a:prstGeom>
        </p:spPr>
        <p:txBody>
          <a:bodyPr lIns="0" tIns="0" rIns="0" bIns="0">
            <a:noAutofit/>
          </a:bodyPr>
          <a:lstStyle/>
          <a:p>
            <a:pPr indent="0" algn="just">
              <a:lnSpc>
                <a:spcPts val="4656"/>
              </a:lnSpc>
            </a:pPr>
            <a:r>
              <a:rPr lang="en-US" sz="2800" b="1" dirty="0">
                <a:latin typeface="Arial"/>
              </a:rPr>
              <a:t>1.  Introduction</a:t>
            </a:r>
          </a:p>
          <a:p>
            <a:pPr indent="0" algn="just">
              <a:lnSpc>
                <a:spcPts val="4656"/>
              </a:lnSpc>
            </a:pPr>
            <a:r>
              <a:rPr lang="en-US" sz="2800" b="1" dirty="0">
                <a:latin typeface="Arial"/>
              </a:rPr>
              <a:t>2.  Motivations et </a:t>
            </a:r>
            <a:r>
              <a:rPr lang="en-US" sz="2800" b="1" dirty="0" err="1">
                <a:latin typeface="Arial"/>
              </a:rPr>
              <a:t>Enjeux</a:t>
            </a:r>
            <a:endParaRPr lang="en-US" sz="2800" b="1" dirty="0">
              <a:latin typeface="Arial"/>
            </a:endParaRPr>
          </a:p>
          <a:p>
            <a:pPr marL="514350" indent="-514350" algn="just">
              <a:lnSpc>
                <a:spcPts val="4656"/>
              </a:lnSpc>
              <a:buAutoNum type="arabicPeriod" startAt="3"/>
            </a:pPr>
            <a:r>
              <a:rPr lang="en-US" sz="2800" b="1" dirty="0" err="1">
                <a:latin typeface="Arial"/>
              </a:rPr>
              <a:t>Méthodes</a:t>
            </a:r>
            <a:r>
              <a:rPr lang="en-US" sz="2800" b="1" dirty="0">
                <a:latin typeface="Arial"/>
              </a:rPr>
              <a:t> de </a:t>
            </a:r>
            <a:r>
              <a:rPr lang="en-US" sz="2800" b="1" dirty="0" err="1">
                <a:latin typeface="Arial"/>
              </a:rPr>
              <a:t>génération</a:t>
            </a:r>
            <a:endParaRPr lang="en-US" sz="2800" b="1" dirty="0">
              <a:latin typeface="Arial"/>
            </a:endParaRPr>
          </a:p>
          <a:p>
            <a:pPr marL="514350" indent="-514350" algn="just">
              <a:lnSpc>
                <a:spcPts val="4656"/>
              </a:lnSpc>
              <a:buAutoNum type="arabicPeriod" startAt="3"/>
            </a:pPr>
            <a:r>
              <a:rPr lang="en-US" sz="2800" b="1" dirty="0">
                <a:latin typeface="Arial"/>
              </a:rPr>
              <a:t>Applications </a:t>
            </a:r>
            <a:r>
              <a:rPr lang="en-US" sz="2800" b="1" dirty="0" err="1">
                <a:latin typeface="Arial"/>
              </a:rPr>
              <a:t>concrètes</a:t>
            </a:r>
            <a:endParaRPr lang="en-US" sz="2800" b="1" dirty="0">
              <a:latin typeface="Arial"/>
            </a:endParaRPr>
          </a:p>
          <a:p>
            <a:pPr marL="514350" indent="-514350" algn="just">
              <a:lnSpc>
                <a:spcPts val="4656"/>
              </a:lnSpc>
              <a:buAutoNum type="arabicPeriod" startAt="3"/>
            </a:pPr>
            <a:r>
              <a:rPr lang="en-US" sz="2800" b="1" dirty="0" err="1">
                <a:solidFill>
                  <a:srgbClr val="FF0000"/>
                </a:solidFill>
                <a:latin typeface="Arial"/>
              </a:rPr>
              <a:t>Limites</a:t>
            </a:r>
            <a:r>
              <a:rPr lang="en-US" sz="2800" b="1" dirty="0">
                <a:solidFill>
                  <a:srgbClr val="FF0000"/>
                </a:solidFill>
                <a:latin typeface="Arial"/>
              </a:rPr>
              <a:t> et Perspectives</a:t>
            </a:r>
          </a:p>
          <a:p>
            <a:pPr marL="514350" indent="-514350" algn="just">
              <a:lnSpc>
                <a:spcPts val="4656"/>
              </a:lnSpc>
              <a:buAutoNum type="arabicPeriod" startAt="3"/>
            </a:pPr>
            <a:r>
              <a:rPr lang="en-US" sz="2800" b="1" dirty="0">
                <a:latin typeface="Arial"/>
              </a:rPr>
              <a:t>Cas Pratique</a:t>
            </a:r>
          </a:p>
        </p:txBody>
      </p:sp>
    </p:spTree>
    <p:extLst>
      <p:ext uri="{BB962C8B-B14F-4D97-AF65-F5344CB8AC3E}">
        <p14:creationId xmlns:p14="http://schemas.microsoft.com/office/powerpoint/2010/main" val="20452885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2AC64-153A-1E4D-8EB5-FAAA904EEEFF}"/>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96A7F0C4-1667-ADC8-9863-425BACB5F296}"/>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5734681E-70F1-3487-25CC-257A0D1A480C}"/>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5. </a:t>
            </a:r>
            <a:r>
              <a:rPr lang="en-US" sz="2600" b="1" dirty="0" err="1">
                <a:solidFill>
                  <a:srgbClr val="161616"/>
                </a:solidFill>
                <a:latin typeface="Arial"/>
              </a:rPr>
              <a:t>Limites</a:t>
            </a:r>
            <a:r>
              <a:rPr lang="en-US" sz="2600" b="1" dirty="0">
                <a:solidFill>
                  <a:srgbClr val="161616"/>
                </a:solidFill>
                <a:latin typeface="Arial"/>
              </a:rPr>
              <a:t> et Perspectives</a:t>
            </a:r>
          </a:p>
        </p:txBody>
      </p:sp>
      <p:sp>
        <p:nvSpPr>
          <p:cNvPr id="15" name="Rectangle 14">
            <a:extLst>
              <a:ext uri="{FF2B5EF4-FFF2-40B4-BE49-F238E27FC236}">
                <a16:creationId xmlns:a16="http://schemas.microsoft.com/office/drawing/2014/main" id="{D94D2EF6-0B88-E8E2-2DA6-FA7A362B9E5F}"/>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err="1">
                <a:solidFill>
                  <a:srgbClr val="161616"/>
                </a:solidFill>
                <a:latin typeface="Arial"/>
              </a:rPr>
              <a:t>Limites</a:t>
            </a:r>
            <a:r>
              <a:rPr lang="en-US" sz="2800" b="1" dirty="0">
                <a:solidFill>
                  <a:srgbClr val="161616"/>
                </a:solidFill>
                <a:latin typeface="Arial"/>
              </a:rPr>
              <a:t> </a:t>
            </a:r>
            <a:r>
              <a:rPr lang="en-US" sz="2800" b="1" dirty="0" err="1">
                <a:solidFill>
                  <a:srgbClr val="161616"/>
                </a:solidFill>
                <a:latin typeface="Arial"/>
              </a:rPr>
              <a:t>actuelles</a:t>
            </a:r>
            <a:endParaRPr lang="en-US" sz="2800" b="1" dirty="0">
              <a:solidFill>
                <a:srgbClr val="161616"/>
              </a:solidFill>
              <a:latin typeface="Arial"/>
            </a:endParaRPr>
          </a:p>
        </p:txBody>
      </p:sp>
      <p:pic>
        <p:nvPicPr>
          <p:cNvPr id="5" name="Image 4">
            <a:extLst>
              <a:ext uri="{FF2B5EF4-FFF2-40B4-BE49-F238E27FC236}">
                <a16:creationId xmlns:a16="http://schemas.microsoft.com/office/drawing/2014/main" id="{307F08B0-17DA-FC5A-4D3B-1C99F4D85F66}"/>
              </a:ext>
            </a:extLst>
          </p:cNvPr>
          <p:cNvPicPr>
            <a:picLocks noChangeAspect="1"/>
          </p:cNvPicPr>
          <p:nvPr/>
        </p:nvPicPr>
        <p:blipFill>
          <a:blip r:embed="rId4"/>
          <a:stretch>
            <a:fillRect/>
          </a:stretch>
        </p:blipFill>
        <p:spPr>
          <a:xfrm>
            <a:off x="454152" y="1929980"/>
            <a:ext cx="9818557" cy="4573708"/>
          </a:xfrm>
          <a:prstGeom prst="rect">
            <a:avLst/>
          </a:prstGeom>
        </p:spPr>
      </p:pic>
    </p:spTree>
    <p:extLst>
      <p:ext uri="{BB962C8B-B14F-4D97-AF65-F5344CB8AC3E}">
        <p14:creationId xmlns:p14="http://schemas.microsoft.com/office/powerpoint/2010/main" val="22346571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2CE10-041E-1014-504C-052E00C3A360}"/>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DB9B468A-5CD3-DA1F-28A7-64A2B1340CA6}"/>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69E0FCC6-F6AC-1B63-7D27-D7EC8A0CA467}"/>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5. </a:t>
            </a:r>
            <a:r>
              <a:rPr lang="en-US" sz="2600" b="1" dirty="0" err="1">
                <a:solidFill>
                  <a:srgbClr val="161616"/>
                </a:solidFill>
                <a:latin typeface="Arial"/>
              </a:rPr>
              <a:t>Limites</a:t>
            </a:r>
            <a:r>
              <a:rPr lang="en-US" sz="2600" b="1" dirty="0">
                <a:solidFill>
                  <a:srgbClr val="161616"/>
                </a:solidFill>
                <a:latin typeface="Arial"/>
              </a:rPr>
              <a:t> et Perspectives</a:t>
            </a:r>
          </a:p>
        </p:txBody>
      </p:sp>
      <p:sp>
        <p:nvSpPr>
          <p:cNvPr id="15" name="Rectangle 14">
            <a:extLst>
              <a:ext uri="{FF2B5EF4-FFF2-40B4-BE49-F238E27FC236}">
                <a16:creationId xmlns:a16="http://schemas.microsoft.com/office/drawing/2014/main" id="{69F8408B-7F1F-125A-34FF-DCD35ECA8392}"/>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err="1">
                <a:solidFill>
                  <a:srgbClr val="161616"/>
                </a:solidFill>
                <a:latin typeface="Arial"/>
              </a:rPr>
              <a:t>Risques</a:t>
            </a:r>
            <a:r>
              <a:rPr lang="en-US" sz="2800" b="1" dirty="0">
                <a:solidFill>
                  <a:srgbClr val="161616"/>
                </a:solidFill>
                <a:latin typeface="Arial"/>
              </a:rPr>
              <a:t> </a:t>
            </a:r>
            <a:r>
              <a:rPr lang="en-US" sz="2800" b="1" dirty="0" err="1">
                <a:solidFill>
                  <a:srgbClr val="161616"/>
                </a:solidFill>
                <a:latin typeface="Arial"/>
              </a:rPr>
              <a:t>éthiques</a:t>
            </a:r>
            <a:r>
              <a:rPr lang="en-US" sz="2800" b="1" dirty="0">
                <a:solidFill>
                  <a:srgbClr val="161616"/>
                </a:solidFill>
                <a:latin typeface="Arial"/>
              </a:rPr>
              <a:t> et </a:t>
            </a:r>
            <a:r>
              <a:rPr lang="en-US" sz="2800" b="1" dirty="0" err="1">
                <a:solidFill>
                  <a:srgbClr val="161616"/>
                </a:solidFill>
                <a:latin typeface="Arial"/>
              </a:rPr>
              <a:t>mésusage</a:t>
            </a:r>
            <a:endParaRPr lang="en-US" sz="2800" b="1" dirty="0">
              <a:solidFill>
                <a:srgbClr val="161616"/>
              </a:solidFill>
              <a:latin typeface="Arial"/>
            </a:endParaRPr>
          </a:p>
        </p:txBody>
      </p:sp>
      <p:pic>
        <p:nvPicPr>
          <p:cNvPr id="5" name="Image 4">
            <a:extLst>
              <a:ext uri="{FF2B5EF4-FFF2-40B4-BE49-F238E27FC236}">
                <a16:creationId xmlns:a16="http://schemas.microsoft.com/office/drawing/2014/main" id="{BBA2E176-D103-06FE-8DF1-2957241A360D}"/>
              </a:ext>
            </a:extLst>
          </p:cNvPr>
          <p:cNvPicPr>
            <a:picLocks noChangeAspect="1"/>
          </p:cNvPicPr>
          <p:nvPr/>
        </p:nvPicPr>
        <p:blipFill>
          <a:blip r:embed="rId4"/>
          <a:stretch>
            <a:fillRect/>
          </a:stretch>
        </p:blipFill>
        <p:spPr>
          <a:xfrm>
            <a:off x="-52832" y="2019006"/>
            <a:ext cx="10693400" cy="3944564"/>
          </a:xfrm>
          <a:prstGeom prst="rect">
            <a:avLst/>
          </a:prstGeom>
        </p:spPr>
      </p:pic>
    </p:spTree>
    <p:extLst>
      <p:ext uri="{BB962C8B-B14F-4D97-AF65-F5344CB8AC3E}">
        <p14:creationId xmlns:p14="http://schemas.microsoft.com/office/powerpoint/2010/main" val="3816754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7108C-E74D-4FF0-3601-13841415D909}"/>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D41D6657-B35A-51E6-18F0-59D5331DFD5D}"/>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A4B5EB07-126C-E2B3-DD1D-1C8476A3941C}"/>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In fine …</a:t>
            </a:r>
          </a:p>
        </p:txBody>
      </p:sp>
      <p:sp>
        <p:nvSpPr>
          <p:cNvPr id="15" name="Rectangle 14">
            <a:extLst>
              <a:ext uri="{FF2B5EF4-FFF2-40B4-BE49-F238E27FC236}">
                <a16:creationId xmlns:a16="http://schemas.microsoft.com/office/drawing/2014/main" id="{8DD50737-1429-85FB-C1C2-81144A58762C}"/>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i="1" dirty="0" err="1">
                <a:solidFill>
                  <a:srgbClr val="161616"/>
                </a:solidFill>
                <a:latin typeface="Arial"/>
              </a:rPr>
              <a:t>Futur</a:t>
            </a:r>
            <a:r>
              <a:rPr lang="en-US" sz="2800" b="1" i="1" dirty="0">
                <a:solidFill>
                  <a:srgbClr val="161616"/>
                </a:solidFill>
                <a:latin typeface="Arial"/>
              </a:rPr>
              <a:t> des données </a:t>
            </a:r>
            <a:r>
              <a:rPr lang="en-US" sz="2800" b="1" i="1" dirty="0" err="1">
                <a:solidFill>
                  <a:srgbClr val="161616"/>
                </a:solidFill>
                <a:latin typeface="Arial"/>
              </a:rPr>
              <a:t>synthétiques</a:t>
            </a:r>
            <a:endParaRPr lang="en-US" sz="2800" b="1" i="1" dirty="0">
              <a:solidFill>
                <a:srgbClr val="161616"/>
              </a:solidFill>
              <a:latin typeface="Arial"/>
            </a:endParaRPr>
          </a:p>
          <a:p>
            <a:pPr indent="0" algn="ctr"/>
            <a:endParaRPr lang="en-US" sz="2800" b="1" i="1" dirty="0">
              <a:solidFill>
                <a:srgbClr val="161616"/>
              </a:solidFill>
              <a:latin typeface="Arial"/>
            </a:endParaRPr>
          </a:p>
        </p:txBody>
      </p:sp>
      <p:sp>
        <p:nvSpPr>
          <p:cNvPr id="6" name="Rectangle 3">
            <a:extLst>
              <a:ext uri="{FF2B5EF4-FFF2-40B4-BE49-F238E27FC236}">
                <a16:creationId xmlns:a16="http://schemas.microsoft.com/office/drawing/2014/main" id="{BB7E5686-2E68-FFB7-1EEC-E08B8E96BDD5}"/>
              </a:ext>
            </a:extLst>
          </p:cNvPr>
          <p:cNvSpPr>
            <a:spLocks noChangeArrowheads="1"/>
          </p:cNvSpPr>
          <p:nvPr/>
        </p:nvSpPr>
        <p:spPr bwMode="auto">
          <a:xfrm rot="10800000" flipV="1">
            <a:off x="350237" y="1797408"/>
            <a:ext cx="9988862"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0" fontAlgn="base" latinLnBrk="0" hangingPunct="0">
              <a:lnSpc>
                <a:spcPct val="150000"/>
              </a:lnSpc>
              <a:spcBef>
                <a:spcPct val="0"/>
              </a:spcBef>
              <a:spcAft>
                <a:spcPct val="0"/>
              </a:spcAft>
              <a:buClrTx/>
              <a:buSzTx/>
              <a:buFont typeface="Wingdings" panose="05000000000000000000" pitchFamily="2" charset="2"/>
              <a:buChar char="Ø"/>
              <a:tabLst/>
            </a:pPr>
            <a:r>
              <a:rPr kumimoji="0" lang="en-US" altLang="en-US" sz="2000" i="0" u="none" strike="noStrike" cap="none" normalizeH="0" baseline="0" dirty="0">
                <a:ln>
                  <a:noFill/>
                </a:ln>
                <a:solidFill>
                  <a:schemeClr val="tx1"/>
                </a:solidFill>
                <a:effectLst/>
                <a:latin typeface="Arial" panose="020B0604020202020204" pitchFamily="34" charset="0"/>
              </a:rPr>
              <a:t>Mise </a:t>
            </a:r>
            <a:r>
              <a:rPr kumimoji="0" lang="en-US" altLang="en-US" sz="2000" i="0" u="none" strike="noStrike" cap="none" normalizeH="0" baseline="0" dirty="0" err="1">
                <a:ln>
                  <a:noFill/>
                </a:ln>
                <a:solidFill>
                  <a:schemeClr val="tx1"/>
                </a:solidFill>
                <a:effectLst/>
                <a:latin typeface="Arial" panose="020B0604020202020204" pitchFamily="34" charset="0"/>
              </a:rPr>
              <a:t>en</a:t>
            </a:r>
            <a:r>
              <a:rPr kumimoji="0" lang="en-US" altLang="en-US" sz="2000" i="0" u="none" strike="noStrike" cap="none" normalizeH="0" baseline="0" dirty="0">
                <a:ln>
                  <a:noFill/>
                </a:ln>
                <a:solidFill>
                  <a:schemeClr val="tx1"/>
                </a:solidFill>
                <a:effectLst/>
                <a:latin typeface="Arial" panose="020B0604020202020204" pitchFamily="34" charset="0"/>
              </a:rPr>
              <a:t> place de certifications de </a:t>
            </a:r>
            <a:r>
              <a:rPr kumimoji="0" lang="en-US" altLang="en-US" sz="2000" i="0" u="none" strike="noStrike" cap="none" normalizeH="0" baseline="0" dirty="0" err="1">
                <a:ln>
                  <a:noFill/>
                </a:ln>
                <a:solidFill>
                  <a:schemeClr val="tx1"/>
                </a:solidFill>
                <a:effectLst/>
                <a:latin typeface="Arial" panose="020B0604020202020204" pitchFamily="34" charset="0"/>
              </a:rPr>
              <a:t>qualité</a:t>
            </a:r>
            <a:r>
              <a:rPr kumimoji="0" lang="en-US" altLang="en-US" sz="2000" i="0" u="none" strike="noStrike" cap="none" normalizeH="0" baseline="0" dirty="0">
                <a:ln>
                  <a:noFill/>
                </a:ln>
                <a:solidFill>
                  <a:schemeClr val="tx1"/>
                </a:solidFill>
                <a:effectLst/>
                <a:latin typeface="Arial" panose="020B0604020202020204" pitchFamily="34" charset="0"/>
              </a:rPr>
              <a:t> pour </a:t>
            </a:r>
            <a:r>
              <a:rPr kumimoji="0" lang="en-US" altLang="en-US" sz="2000" i="0" u="none" strike="noStrike" cap="none" normalizeH="0" baseline="0" dirty="0" err="1">
                <a:ln>
                  <a:noFill/>
                </a:ln>
                <a:solidFill>
                  <a:schemeClr val="tx1"/>
                </a:solidFill>
                <a:effectLst/>
                <a:latin typeface="Arial" panose="020B0604020202020204" pitchFamily="34" charset="0"/>
              </a:rPr>
              <a:t>valider</a:t>
            </a:r>
            <a:r>
              <a:rPr kumimoji="0" lang="en-US" altLang="en-US" sz="2000" i="0" u="none" strike="noStrike" cap="none" normalizeH="0" baseline="0" dirty="0">
                <a:ln>
                  <a:noFill/>
                </a:ln>
                <a:solidFill>
                  <a:schemeClr val="tx1"/>
                </a:solidFill>
                <a:effectLst/>
                <a:latin typeface="Arial" panose="020B0604020202020204" pitchFamily="34" charset="0"/>
              </a:rPr>
              <a:t> la pertinence des données </a:t>
            </a:r>
            <a:r>
              <a:rPr kumimoji="0" lang="en-US" altLang="en-US" sz="2000" i="0" u="none" strike="noStrike" cap="none" normalizeH="0" baseline="0" dirty="0" err="1">
                <a:ln>
                  <a:noFill/>
                </a:ln>
                <a:solidFill>
                  <a:schemeClr val="tx1"/>
                </a:solidFill>
                <a:effectLst/>
                <a:latin typeface="Arial" panose="020B0604020202020204" pitchFamily="34" charset="0"/>
              </a:rPr>
              <a:t>synthétiques</a:t>
            </a:r>
            <a:r>
              <a:rPr kumimoji="0" lang="en-US" altLang="en-US" sz="2000" i="0" u="none" strike="noStrike" cap="none" normalizeH="0" baseline="0" dirty="0">
                <a:ln>
                  <a:noFill/>
                </a:ln>
                <a:solidFill>
                  <a:schemeClr val="tx1"/>
                </a:solidFill>
                <a:effectLst/>
                <a:latin typeface="Arial" panose="020B0604020202020204" pitchFamily="34" charset="0"/>
              </a:rPr>
              <a:t> (ex. </a:t>
            </a:r>
            <a:r>
              <a:rPr kumimoji="0" lang="en-US" altLang="en-US" sz="2000" i="0" u="none" strike="noStrike" cap="none" normalizeH="0" baseline="0" dirty="0" err="1">
                <a:ln>
                  <a:noFill/>
                </a:ln>
                <a:solidFill>
                  <a:schemeClr val="tx1"/>
                </a:solidFill>
                <a:effectLst/>
                <a:latin typeface="Arial" panose="020B0604020202020204" pitchFamily="34" charset="0"/>
              </a:rPr>
              <a:t>normes</a:t>
            </a:r>
            <a:r>
              <a:rPr kumimoji="0" lang="en-US" altLang="en-US" sz="2000" i="0" u="none" strike="noStrike" cap="none" normalizeH="0" baseline="0" dirty="0">
                <a:ln>
                  <a:noFill/>
                </a:ln>
                <a:solidFill>
                  <a:schemeClr val="tx1"/>
                </a:solidFill>
                <a:effectLst/>
                <a:latin typeface="Arial" panose="020B0604020202020204" pitchFamily="34" charset="0"/>
              </a:rPr>
              <a:t> ISO </a:t>
            </a:r>
            <a:r>
              <a:rPr kumimoji="0" lang="en-US" altLang="en-US" sz="2000" i="0" u="none" strike="noStrike" cap="none" normalizeH="0" baseline="0" dirty="0" err="1">
                <a:ln>
                  <a:noFill/>
                </a:ln>
                <a:solidFill>
                  <a:schemeClr val="tx1"/>
                </a:solidFill>
                <a:effectLst/>
                <a:latin typeface="Arial" panose="020B0604020202020204" pitchFamily="34" charset="0"/>
              </a:rPr>
              <a:t>émergentes</a:t>
            </a:r>
            <a:r>
              <a:rPr kumimoji="0" lang="en-US" altLang="en-US" sz="2000" i="0" u="none" strike="noStrike" cap="none" normalizeH="0" baseline="0" dirty="0">
                <a:ln>
                  <a:noFill/>
                </a:ln>
                <a:solidFill>
                  <a:schemeClr val="tx1"/>
                </a:solidFill>
                <a:effectLst/>
                <a:latin typeface="Arial" panose="020B0604020202020204" pitchFamily="34" charset="0"/>
              </a:rPr>
              <a:t>).</a:t>
            </a:r>
          </a:p>
          <a:p>
            <a:pPr marL="342900" marR="0" lvl="0" indent="-342900" algn="just" defTabSz="914400" rtl="0" eaLnBrk="0" fontAlgn="base" latinLnBrk="0" hangingPunct="0">
              <a:lnSpc>
                <a:spcPct val="150000"/>
              </a:lnSpc>
              <a:spcBef>
                <a:spcPct val="0"/>
              </a:spcBef>
              <a:spcAft>
                <a:spcPct val="0"/>
              </a:spcAft>
              <a:buClrTx/>
              <a:buSzTx/>
              <a:buFont typeface="Wingdings" panose="05000000000000000000" pitchFamily="2" charset="2"/>
              <a:buChar char="Ø"/>
              <a:tabLst/>
            </a:pPr>
            <a:r>
              <a:rPr kumimoji="0" lang="en-US" altLang="en-US" sz="2000" i="0" u="none" strike="noStrike" cap="none" normalizeH="0" baseline="0" dirty="0">
                <a:ln>
                  <a:noFill/>
                </a:ln>
                <a:solidFill>
                  <a:schemeClr val="tx1"/>
                </a:solidFill>
                <a:effectLst/>
                <a:latin typeface="Arial" panose="020B0604020202020204" pitchFamily="34" charset="0"/>
              </a:rPr>
              <a:t>Usage de </a:t>
            </a:r>
            <a:r>
              <a:rPr kumimoji="0" lang="en-US" altLang="en-US" sz="2000" i="0" u="none" strike="noStrike" cap="none" normalizeH="0" baseline="0" dirty="0" err="1">
                <a:ln>
                  <a:noFill/>
                </a:ln>
                <a:solidFill>
                  <a:schemeClr val="tx1"/>
                </a:solidFill>
                <a:effectLst/>
                <a:latin typeface="Arial" panose="020B0604020202020204" pitchFamily="34" charset="0"/>
              </a:rPr>
              <a:t>modèles</a:t>
            </a:r>
            <a:r>
              <a:rPr kumimoji="0" lang="en-US" altLang="en-US" sz="2000" i="0" u="none" strike="noStrike" cap="none" normalizeH="0" baseline="0" dirty="0">
                <a:ln>
                  <a:noFill/>
                </a:ln>
                <a:solidFill>
                  <a:schemeClr val="tx1"/>
                </a:solidFill>
                <a:effectLst/>
                <a:latin typeface="Arial" panose="020B0604020202020204" pitchFamily="34" charset="0"/>
              </a:rPr>
              <a:t> de diffusion et LLMs </a:t>
            </a:r>
            <a:r>
              <a:rPr kumimoji="0" lang="en-US" altLang="en-US" sz="2000" i="0" u="none" strike="noStrike" cap="none" normalizeH="0" baseline="0" dirty="0" err="1">
                <a:ln>
                  <a:noFill/>
                </a:ln>
                <a:solidFill>
                  <a:schemeClr val="tx1"/>
                </a:solidFill>
                <a:effectLst/>
                <a:latin typeface="Arial" panose="020B0604020202020204" pitchFamily="34" charset="0"/>
              </a:rPr>
              <a:t>multimodaux</a:t>
            </a:r>
            <a:r>
              <a:rPr kumimoji="0" lang="en-US" altLang="en-US" sz="2000" i="0" u="none" strike="noStrike" cap="none" normalizeH="0" baseline="0" dirty="0">
                <a:ln>
                  <a:noFill/>
                </a:ln>
                <a:solidFill>
                  <a:schemeClr val="tx1"/>
                </a:solidFill>
                <a:effectLst/>
                <a:latin typeface="Arial" panose="020B0604020202020204" pitchFamily="34" charset="0"/>
              </a:rPr>
              <a:t> pour </a:t>
            </a:r>
            <a:r>
              <a:rPr kumimoji="0" lang="en-US" altLang="en-US" sz="2000" i="0" u="none" strike="noStrike" cap="none" normalizeH="0" baseline="0" dirty="0" err="1">
                <a:ln>
                  <a:noFill/>
                </a:ln>
                <a:solidFill>
                  <a:schemeClr val="tx1"/>
                </a:solidFill>
                <a:effectLst/>
                <a:latin typeface="Arial" panose="020B0604020202020204" pitchFamily="34" charset="0"/>
              </a:rPr>
              <a:t>créer</a:t>
            </a:r>
            <a:r>
              <a:rPr kumimoji="0" lang="en-US" altLang="en-US" sz="2000" i="0" u="none" strike="noStrike" cap="none" normalizeH="0" baseline="0" dirty="0">
                <a:ln>
                  <a:noFill/>
                </a:ln>
                <a:solidFill>
                  <a:schemeClr val="tx1"/>
                </a:solidFill>
                <a:effectLst/>
                <a:latin typeface="Arial" panose="020B0604020202020204" pitchFamily="34" charset="0"/>
              </a:rPr>
              <a:t> des données de haute </a:t>
            </a:r>
            <a:r>
              <a:rPr kumimoji="0" lang="en-US" altLang="en-US" sz="2000" i="0" u="none" strike="noStrike" cap="none" normalizeH="0" baseline="0" dirty="0" err="1">
                <a:ln>
                  <a:noFill/>
                </a:ln>
                <a:solidFill>
                  <a:schemeClr val="tx1"/>
                </a:solidFill>
                <a:effectLst/>
                <a:latin typeface="Arial" panose="020B0604020202020204" pitchFamily="34" charset="0"/>
              </a:rPr>
              <a:t>fidélité</a:t>
            </a:r>
            <a:r>
              <a:rPr kumimoji="0" lang="en-US" altLang="en-US" sz="2000" i="0" u="none" strike="noStrike" cap="none" normalizeH="0" baseline="0" dirty="0">
                <a:ln>
                  <a:noFill/>
                </a:ln>
                <a:solidFill>
                  <a:schemeClr val="tx1"/>
                </a:solidFill>
                <a:effectLst/>
                <a:latin typeface="Arial" panose="020B0604020202020204" pitchFamily="34" charset="0"/>
              </a:rPr>
              <a:t> (images </a:t>
            </a:r>
            <a:r>
              <a:rPr kumimoji="0" lang="en-US" altLang="en-US" sz="2000" i="0" u="none" strike="noStrike" cap="none" normalizeH="0" baseline="0" dirty="0" err="1">
                <a:ln>
                  <a:noFill/>
                </a:ln>
                <a:solidFill>
                  <a:schemeClr val="tx1"/>
                </a:solidFill>
                <a:effectLst/>
                <a:latin typeface="Arial" panose="020B0604020202020204" pitchFamily="34" charset="0"/>
              </a:rPr>
              <a:t>médicales</a:t>
            </a:r>
            <a:r>
              <a:rPr kumimoji="0" lang="en-US" altLang="en-US" sz="2000" i="0" u="none" strike="noStrike" cap="none" normalizeH="0" baseline="0" dirty="0">
                <a:ln>
                  <a:noFill/>
                </a:ln>
                <a:solidFill>
                  <a:schemeClr val="tx1"/>
                </a:solidFill>
                <a:effectLst/>
                <a:latin typeface="Arial" panose="020B0604020202020204" pitchFamily="34" charset="0"/>
              </a:rPr>
              <a:t>, données </a:t>
            </a:r>
            <a:r>
              <a:rPr kumimoji="0" lang="en-US" altLang="en-US" sz="2000" i="0" u="none" strike="noStrike" cap="none" normalizeH="0" baseline="0" dirty="0" err="1">
                <a:ln>
                  <a:noFill/>
                </a:ln>
                <a:solidFill>
                  <a:schemeClr val="tx1"/>
                </a:solidFill>
                <a:effectLst/>
                <a:latin typeface="Arial" panose="020B0604020202020204" pitchFamily="34" charset="0"/>
              </a:rPr>
              <a:t>tabulaires</a:t>
            </a:r>
            <a:r>
              <a:rPr kumimoji="0" lang="en-US" altLang="en-US" sz="2000" i="0" u="none" strike="noStrike" cap="none" normalizeH="0" baseline="0" dirty="0">
                <a:ln>
                  <a:noFill/>
                </a:ln>
                <a:solidFill>
                  <a:schemeClr val="tx1"/>
                </a:solidFill>
                <a:effectLst/>
                <a:latin typeface="Arial" panose="020B0604020202020204" pitchFamily="34" charset="0"/>
              </a:rPr>
              <a:t>, </a:t>
            </a:r>
            <a:r>
              <a:rPr kumimoji="0" lang="en-US" altLang="en-US" sz="2000" i="0" u="none" strike="noStrike" cap="none" normalizeH="0" baseline="0" dirty="0" err="1">
                <a:ln>
                  <a:noFill/>
                </a:ln>
                <a:solidFill>
                  <a:schemeClr val="tx1"/>
                </a:solidFill>
                <a:effectLst/>
                <a:latin typeface="Arial" panose="020B0604020202020204" pitchFamily="34" charset="0"/>
              </a:rPr>
              <a:t>vidéos</a:t>
            </a:r>
            <a:r>
              <a:rPr kumimoji="0" lang="en-US" altLang="en-US" sz="2000" i="0" u="none" strike="noStrike" cap="none" normalizeH="0" baseline="0" dirty="0">
                <a:ln>
                  <a:noFill/>
                </a:ln>
                <a:solidFill>
                  <a:schemeClr val="tx1"/>
                </a:solidFill>
                <a:effectLst/>
                <a:latin typeface="Arial" panose="020B0604020202020204" pitchFamily="34" charset="0"/>
              </a:rPr>
              <a:t> de simulation).</a:t>
            </a:r>
          </a:p>
          <a:p>
            <a:pPr marL="342900" marR="0" lvl="0" indent="-342900" algn="just" defTabSz="914400" rtl="0" eaLnBrk="0" fontAlgn="base" latinLnBrk="0" hangingPunct="0">
              <a:lnSpc>
                <a:spcPct val="150000"/>
              </a:lnSpc>
              <a:spcBef>
                <a:spcPct val="0"/>
              </a:spcBef>
              <a:spcAft>
                <a:spcPct val="0"/>
              </a:spcAft>
              <a:buClrTx/>
              <a:buSzTx/>
              <a:buFont typeface="Wingdings" panose="05000000000000000000" pitchFamily="2" charset="2"/>
              <a:buChar char="Ø"/>
              <a:tabLst/>
            </a:pPr>
            <a:r>
              <a:rPr kumimoji="0" lang="en-US" altLang="en-US" sz="2000" i="0" u="none" strike="noStrike" cap="none" normalizeH="0" baseline="0" dirty="0" err="1">
                <a:ln>
                  <a:noFill/>
                </a:ln>
                <a:solidFill>
                  <a:schemeClr val="tx1"/>
                </a:solidFill>
                <a:effectLst/>
                <a:latin typeface="Arial" panose="020B0604020202020204" pitchFamily="34" charset="0"/>
              </a:rPr>
              <a:t>Généralisation</a:t>
            </a:r>
            <a:r>
              <a:rPr kumimoji="0" lang="en-US" altLang="en-US" sz="2000" i="0" u="none" strike="noStrike" cap="none" normalizeH="0" baseline="0" dirty="0">
                <a:ln>
                  <a:noFill/>
                </a:ln>
                <a:solidFill>
                  <a:schemeClr val="tx1"/>
                </a:solidFill>
                <a:effectLst/>
                <a:latin typeface="Arial" panose="020B0604020202020204" pitchFamily="34" charset="0"/>
              </a:rPr>
              <a:t> dans les audits RGPD/IA Act pour assurer la </a:t>
            </a:r>
            <a:r>
              <a:rPr kumimoji="0" lang="en-US" altLang="en-US" sz="2000" i="0" u="none" strike="noStrike" cap="none" normalizeH="0" baseline="0" dirty="0" err="1">
                <a:ln>
                  <a:noFill/>
                </a:ln>
                <a:solidFill>
                  <a:schemeClr val="tx1"/>
                </a:solidFill>
                <a:effectLst/>
                <a:latin typeface="Arial" panose="020B0604020202020204" pitchFamily="34" charset="0"/>
              </a:rPr>
              <a:t>légitimité</a:t>
            </a:r>
            <a:r>
              <a:rPr kumimoji="0" lang="en-US" altLang="en-US" sz="2000" i="0" u="none" strike="noStrike" cap="none" normalizeH="0" baseline="0" dirty="0">
                <a:ln>
                  <a:noFill/>
                </a:ln>
                <a:solidFill>
                  <a:schemeClr val="tx1"/>
                </a:solidFill>
                <a:effectLst/>
                <a:latin typeface="Arial" panose="020B0604020202020204" pitchFamily="34" charset="0"/>
              </a:rPr>
              <a:t> de </a:t>
            </a:r>
            <a:r>
              <a:rPr kumimoji="0" lang="en-US" altLang="en-US" sz="2000" i="0" u="none" strike="noStrike" cap="none" normalizeH="0" baseline="0" dirty="0" err="1">
                <a:ln>
                  <a:noFill/>
                </a:ln>
                <a:solidFill>
                  <a:schemeClr val="tx1"/>
                </a:solidFill>
                <a:effectLst/>
                <a:latin typeface="Arial" panose="020B0604020202020204" pitchFamily="34" charset="0"/>
              </a:rPr>
              <a:t>leur</a:t>
            </a:r>
            <a:r>
              <a:rPr kumimoji="0" lang="en-US" altLang="en-US" sz="2000" i="0" u="none" strike="noStrike" cap="none" normalizeH="0" baseline="0" dirty="0">
                <a:ln>
                  <a:noFill/>
                </a:ln>
                <a:solidFill>
                  <a:schemeClr val="tx1"/>
                </a:solidFill>
                <a:effectLst/>
                <a:latin typeface="Arial" panose="020B0604020202020204" pitchFamily="34" charset="0"/>
              </a:rPr>
              <a:t> </a:t>
            </a:r>
            <a:r>
              <a:rPr kumimoji="0" lang="en-US" altLang="en-US" sz="2000" i="0" u="none" strike="noStrike" cap="none" normalizeH="0" baseline="0" dirty="0" err="1">
                <a:ln>
                  <a:noFill/>
                </a:ln>
                <a:solidFill>
                  <a:schemeClr val="tx1"/>
                </a:solidFill>
                <a:effectLst/>
                <a:latin typeface="Arial" panose="020B0604020202020204" pitchFamily="34" charset="0"/>
              </a:rPr>
              <a:t>utilisation</a:t>
            </a:r>
            <a:r>
              <a:rPr kumimoji="0" lang="en-US" altLang="en-US" sz="2000" i="0" u="none" strike="noStrike" cap="none" normalizeH="0" baseline="0" dirty="0">
                <a:ln>
                  <a:noFill/>
                </a:ln>
                <a:solidFill>
                  <a:schemeClr val="tx1"/>
                </a:solidFill>
                <a:effectLst/>
                <a:latin typeface="Arial" panose="020B0604020202020204" pitchFamily="34" charset="0"/>
              </a:rPr>
              <a:t>.</a:t>
            </a:r>
          </a:p>
          <a:p>
            <a:pPr marL="342900" marR="0" lvl="0" indent="-342900" algn="just" defTabSz="914400" rtl="0" eaLnBrk="0" fontAlgn="base" latinLnBrk="0" hangingPunct="0">
              <a:lnSpc>
                <a:spcPct val="150000"/>
              </a:lnSpc>
              <a:spcBef>
                <a:spcPct val="0"/>
              </a:spcBef>
              <a:spcAft>
                <a:spcPct val="0"/>
              </a:spcAft>
              <a:buClrTx/>
              <a:buSzTx/>
              <a:buFont typeface="Wingdings" panose="05000000000000000000" pitchFamily="2" charset="2"/>
              <a:buChar char="Ø"/>
              <a:tabLst/>
            </a:pPr>
            <a:r>
              <a:rPr kumimoji="0" lang="en-US" altLang="en-US" sz="2000" i="0" u="none" strike="noStrike" cap="none" normalizeH="0" baseline="0" dirty="0" err="1">
                <a:ln>
                  <a:noFill/>
                </a:ln>
                <a:solidFill>
                  <a:schemeClr val="tx1"/>
                </a:solidFill>
                <a:effectLst/>
                <a:latin typeface="Arial" panose="020B0604020202020204" pitchFamily="34" charset="0"/>
              </a:rPr>
              <a:t>Vers</a:t>
            </a:r>
            <a:r>
              <a:rPr kumimoji="0" lang="en-US" altLang="en-US" sz="2000" i="0" u="none" strike="noStrike" cap="none" normalizeH="0" baseline="0" dirty="0">
                <a:ln>
                  <a:noFill/>
                </a:ln>
                <a:solidFill>
                  <a:schemeClr val="tx1"/>
                </a:solidFill>
                <a:effectLst/>
                <a:latin typeface="Arial" panose="020B0604020202020204" pitchFamily="34" charset="0"/>
              </a:rPr>
              <a:t> des “Data Factories”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ZoneTexte 7">
            <a:extLst>
              <a:ext uri="{FF2B5EF4-FFF2-40B4-BE49-F238E27FC236}">
                <a16:creationId xmlns:a16="http://schemas.microsoft.com/office/drawing/2014/main" id="{9884CDF1-4585-5531-E93C-1337D89BF2E0}"/>
              </a:ext>
            </a:extLst>
          </p:cNvPr>
          <p:cNvSpPr txBox="1"/>
          <p:nvPr/>
        </p:nvSpPr>
        <p:spPr>
          <a:xfrm>
            <a:off x="166241" y="5398395"/>
            <a:ext cx="10474327" cy="923330"/>
          </a:xfrm>
          <a:prstGeom prst="rect">
            <a:avLst/>
          </a:prstGeom>
          <a:noFill/>
        </p:spPr>
        <p:txBody>
          <a:bodyPr wrap="square">
            <a:spAutoFit/>
          </a:bodyPr>
          <a:lstStyle/>
          <a:p>
            <a:pPr algn="ctr"/>
            <a:r>
              <a:rPr lang="fr-FR" b="1" i="1" dirty="0">
                <a:latin typeface="Arial" panose="020B0604020202020204" pitchFamily="34" charset="0"/>
                <a:cs typeface="Arial" panose="020B0604020202020204" pitchFamily="34" charset="0"/>
              </a:rPr>
              <a:t>Les données synthétiques se situent à l’intersection de la technologie, de l’éthique et de la réglementation et représentent aujourd’hui un levier incontournable pour concilier innovation et protection des données.</a:t>
            </a:r>
          </a:p>
        </p:txBody>
      </p:sp>
    </p:spTree>
    <p:extLst>
      <p:ext uri="{BB962C8B-B14F-4D97-AF65-F5344CB8AC3E}">
        <p14:creationId xmlns:p14="http://schemas.microsoft.com/office/powerpoint/2010/main" val="34130257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0212" y="681835"/>
            <a:ext cx="10589598" cy="229922"/>
          </a:xfrm>
          <a:prstGeom prst="rect">
            <a:avLst/>
          </a:prstGeom>
        </p:spPr>
      </p:pic>
      <p:sp>
        <p:nvSpPr>
          <p:cNvPr id="5" name="Rectangle 4"/>
          <p:cNvSpPr/>
          <p:nvPr/>
        </p:nvSpPr>
        <p:spPr>
          <a:xfrm>
            <a:off x="428129" y="195565"/>
            <a:ext cx="4297151" cy="301276"/>
          </a:xfrm>
          <a:prstGeom prst="rect">
            <a:avLst/>
          </a:prstGeom>
        </p:spPr>
        <p:txBody>
          <a:bodyPr wrap="none" lIns="0" tIns="0" rIns="0" bIns="0">
            <a:noAutofit/>
          </a:bodyPr>
          <a:lstStyle/>
          <a:p>
            <a:pPr indent="0"/>
            <a:r>
              <a:rPr lang="en-US" sz="2600" b="1" dirty="0">
                <a:solidFill>
                  <a:srgbClr val="161616"/>
                </a:solidFill>
                <a:latin typeface="Arial"/>
              </a:rPr>
              <a:t>Textbooks as References</a:t>
            </a:r>
          </a:p>
        </p:txBody>
      </p:sp>
      <p:sp>
        <p:nvSpPr>
          <p:cNvPr id="3" name="ZoneTexte 2">
            <a:extLst>
              <a:ext uri="{FF2B5EF4-FFF2-40B4-BE49-F238E27FC236}">
                <a16:creationId xmlns:a16="http://schemas.microsoft.com/office/drawing/2014/main" id="{279ECEE5-4FE7-6535-AAE4-85CEF46AE366}"/>
              </a:ext>
            </a:extLst>
          </p:cNvPr>
          <p:cNvSpPr txBox="1"/>
          <p:nvPr/>
        </p:nvSpPr>
        <p:spPr>
          <a:xfrm>
            <a:off x="3018264" y="1746892"/>
            <a:ext cx="10211681" cy="461665"/>
          </a:xfrm>
          <a:prstGeom prst="rect">
            <a:avLst/>
          </a:prstGeom>
          <a:noFill/>
        </p:spPr>
        <p:txBody>
          <a:bodyPr wrap="square" rtlCol="0">
            <a:spAutoFit/>
          </a:bodyPr>
          <a:lstStyle/>
          <a:p>
            <a:r>
              <a:rPr lang="fr-FR" sz="2400" i="1" dirty="0"/>
              <a:t> </a:t>
            </a:r>
          </a:p>
        </p:txBody>
      </p:sp>
      <p:pic>
        <p:nvPicPr>
          <p:cNvPr id="6" name="Image 5">
            <a:extLst>
              <a:ext uri="{FF2B5EF4-FFF2-40B4-BE49-F238E27FC236}">
                <a16:creationId xmlns:a16="http://schemas.microsoft.com/office/drawing/2014/main" id="{EAD8A5E9-D2F3-B291-9E5B-7567FB73FEC7}"/>
              </a:ext>
            </a:extLst>
          </p:cNvPr>
          <p:cNvPicPr>
            <a:picLocks noChangeAspect="1"/>
          </p:cNvPicPr>
          <p:nvPr/>
        </p:nvPicPr>
        <p:blipFill>
          <a:blip r:embed="rId3"/>
          <a:stretch>
            <a:fillRect/>
          </a:stretch>
        </p:blipFill>
        <p:spPr>
          <a:xfrm>
            <a:off x="6865808" y="3916588"/>
            <a:ext cx="3249487" cy="2825641"/>
          </a:xfrm>
          <a:prstGeom prst="rect">
            <a:avLst/>
          </a:prstGeom>
        </p:spPr>
      </p:pic>
      <p:sp>
        <p:nvSpPr>
          <p:cNvPr id="7" name="ZoneTexte 6">
            <a:extLst>
              <a:ext uri="{FF2B5EF4-FFF2-40B4-BE49-F238E27FC236}">
                <a16:creationId xmlns:a16="http://schemas.microsoft.com/office/drawing/2014/main" id="{6D1F45E5-3266-985D-0325-62800B71F9BF}"/>
              </a:ext>
            </a:extLst>
          </p:cNvPr>
          <p:cNvSpPr txBox="1"/>
          <p:nvPr/>
        </p:nvSpPr>
        <p:spPr>
          <a:xfrm>
            <a:off x="209862" y="1424066"/>
            <a:ext cx="9698635" cy="1754326"/>
          </a:xfrm>
          <a:prstGeom prst="rect">
            <a:avLst/>
          </a:prstGeom>
          <a:noFill/>
        </p:spPr>
        <p:txBody>
          <a:bodyPr wrap="square" rtlCol="0">
            <a:spAutoFit/>
          </a:bodyPr>
          <a:lstStyle/>
          <a:p>
            <a:pPr marL="285750" indent="-285750" algn="ctr">
              <a:buFont typeface="Wingdings" panose="05000000000000000000" pitchFamily="2" charset="2"/>
              <a:buChar char="Ø"/>
            </a:pPr>
            <a:r>
              <a:rPr lang="fr-FR" b="1" dirty="0">
                <a:latin typeface="Arial" panose="020B0604020202020204" pitchFamily="34" charset="0"/>
                <a:cs typeface="Arial" panose="020B0604020202020204" pitchFamily="34" charset="0"/>
              </a:rPr>
              <a:t>L’IA générative pourrait aussi servir à exploiter des</a:t>
            </a:r>
          </a:p>
          <a:p>
            <a:pPr algn="ctr"/>
            <a:r>
              <a:rPr lang="fr-FR" b="1" dirty="0">
                <a:latin typeface="Arial" panose="020B0604020202020204" pitchFamily="34" charset="0"/>
                <a:cs typeface="Arial" panose="020B0604020202020204" pitchFamily="34" charset="0"/>
              </a:rPr>
              <a:t>données personnelles en toute sécurité : la piste des</a:t>
            </a:r>
          </a:p>
          <a:p>
            <a:pPr algn="ctr"/>
            <a:r>
              <a:rPr lang="en-US" b="1" dirty="0">
                <a:latin typeface="Arial" panose="020B0604020202020204" pitchFamily="34" charset="0"/>
                <a:cs typeface="Arial" panose="020B0604020202020204" pitchFamily="34" charset="0"/>
              </a:rPr>
              <a:t>données </a:t>
            </a:r>
            <a:r>
              <a:rPr lang="en-US" b="1" dirty="0" err="1">
                <a:latin typeface="Arial" panose="020B0604020202020204" pitchFamily="34" charset="0"/>
                <a:cs typeface="Arial" panose="020B0604020202020204" pitchFamily="34" charset="0"/>
              </a:rPr>
              <a:t>synthétiques</a:t>
            </a:r>
            <a:endParaRPr lang="en-US" b="1"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Antoine Boutet, Alexis </a:t>
            </a:r>
            <a:r>
              <a:rPr lang="en-US" dirty="0" err="1">
                <a:latin typeface="Arial" panose="020B0604020202020204" pitchFamily="34" charset="0"/>
                <a:cs typeface="Arial" panose="020B0604020202020204" pitchFamily="34" charset="0"/>
              </a:rPr>
              <a:t>Leautier</a:t>
            </a: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marL="285750" indent="-285750" algn="ctr">
              <a:buFont typeface="Wingdings" panose="05000000000000000000" pitchFamily="2" charset="2"/>
              <a:buChar char="Ø"/>
            </a:pPr>
            <a:endParaRPr lang="en-US" dirty="0">
              <a:latin typeface="Arial" panose="020B0604020202020204" pitchFamily="34" charset="0"/>
              <a:cs typeface="Arial" panose="020B0604020202020204" pitchFamily="34" charset="0"/>
            </a:endParaRPr>
          </a:p>
        </p:txBody>
      </p:sp>
      <p:pic>
        <p:nvPicPr>
          <p:cNvPr id="9" name="Image 8">
            <a:extLst>
              <a:ext uri="{FF2B5EF4-FFF2-40B4-BE49-F238E27FC236}">
                <a16:creationId xmlns:a16="http://schemas.microsoft.com/office/drawing/2014/main" id="{0DD16CDF-52B7-7628-9611-FEE93037FFCB}"/>
              </a:ext>
            </a:extLst>
          </p:cNvPr>
          <p:cNvPicPr>
            <a:picLocks noChangeAspect="1"/>
          </p:cNvPicPr>
          <p:nvPr/>
        </p:nvPicPr>
        <p:blipFill>
          <a:blip r:embed="rId4"/>
          <a:stretch>
            <a:fillRect/>
          </a:stretch>
        </p:blipFill>
        <p:spPr>
          <a:xfrm>
            <a:off x="578105" y="3606048"/>
            <a:ext cx="3642609" cy="3136181"/>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48768" y="679704"/>
            <a:ext cx="10591800" cy="231648"/>
          </a:xfrm>
          <a:prstGeom prst="rect">
            <a:avLst/>
          </a:prstGeom>
        </p:spPr>
      </p:pic>
      <p:pic>
        <p:nvPicPr>
          <p:cNvPr id="3" name="Image 2"/>
          <p:cNvPicPr>
            <a:picLocks noChangeAspect="1"/>
          </p:cNvPicPr>
          <p:nvPr/>
        </p:nvPicPr>
        <p:blipFill>
          <a:blip r:embed="rId4"/>
          <a:stretch>
            <a:fillRect/>
          </a:stretch>
        </p:blipFill>
        <p:spPr>
          <a:xfrm>
            <a:off x="6108640" y="1075944"/>
            <a:ext cx="4453128" cy="4977384"/>
          </a:xfrm>
          <a:prstGeom prst="rect">
            <a:avLst/>
          </a:prstGeom>
        </p:spPr>
      </p:pic>
      <p:sp>
        <p:nvSpPr>
          <p:cNvPr id="4" name="Rectangle 3"/>
          <p:cNvSpPr/>
          <p:nvPr/>
        </p:nvSpPr>
        <p:spPr>
          <a:xfrm>
            <a:off x="4349496" y="198120"/>
            <a:ext cx="1950720" cy="316992"/>
          </a:xfrm>
          <a:prstGeom prst="rect">
            <a:avLst/>
          </a:prstGeom>
        </p:spPr>
        <p:txBody>
          <a:bodyPr wrap="none" lIns="0" tIns="0" rIns="0" bIns="0">
            <a:noAutofit/>
          </a:bodyPr>
          <a:lstStyle/>
          <a:p>
            <a:pPr indent="0"/>
            <a:r>
              <a:rPr lang="en-US" sz="2600" b="1">
                <a:solidFill>
                  <a:srgbClr val="161616"/>
                </a:solidFill>
                <a:latin typeface="Arial"/>
              </a:rPr>
              <a:t>Questions?</a:t>
            </a:r>
          </a:p>
        </p:txBody>
      </p:sp>
      <p:sp>
        <p:nvSpPr>
          <p:cNvPr id="10" name="ZoneTexte 9">
            <a:extLst>
              <a:ext uri="{FF2B5EF4-FFF2-40B4-BE49-F238E27FC236}">
                <a16:creationId xmlns:a16="http://schemas.microsoft.com/office/drawing/2014/main" id="{9148C1A7-40C8-B527-433E-ED5DBC68AFC4}"/>
              </a:ext>
            </a:extLst>
          </p:cNvPr>
          <p:cNvSpPr txBox="1"/>
          <p:nvPr/>
        </p:nvSpPr>
        <p:spPr>
          <a:xfrm>
            <a:off x="2292038" y="3763032"/>
            <a:ext cx="2292723" cy="523220"/>
          </a:xfrm>
          <a:prstGeom prst="rect">
            <a:avLst/>
          </a:prstGeom>
          <a:noFill/>
        </p:spPr>
        <p:txBody>
          <a:bodyPr wrap="square">
            <a:spAutoFit/>
          </a:bodyPr>
          <a:lstStyle/>
          <a:p>
            <a:pPr indent="0"/>
            <a:r>
              <a:rPr lang="en-US" sz="2800" b="1" dirty="0">
                <a:solidFill>
                  <a:srgbClr val="161616"/>
                </a:solidFill>
                <a:latin typeface="Arial"/>
              </a:rPr>
              <a:t>Thank you!</a:t>
            </a:r>
          </a:p>
        </p:txBody>
      </p:sp>
      <p:sp>
        <p:nvSpPr>
          <p:cNvPr id="12" name="ZoneTexte 11">
            <a:extLst>
              <a:ext uri="{FF2B5EF4-FFF2-40B4-BE49-F238E27FC236}">
                <a16:creationId xmlns:a16="http://schemas.microsoft.com/office/drawing/2014/main" id="{A550F48C-A90E-F54F-287D-B0F697497127}"/>
              </a:ext>
            </a:extLst>
          </p:cNvPr>
          <p:cNvSpPr txBox="1"/>
          <p:nvPr/>
        </p:nvSpPr>
        <p:spPr>
          <a:xfrm>
            <a:off x="573743" y="6217920"/>
            <a:ext cx="9834282" cy="923330"/>
          </a:xfrm>
          <a:prstGeom prst="rect">
            <a:avLst/>
          </a:prstGeom>
          <a:noFill/>
        </p:spPr>
        <p:txBody>
          <a:bodyPr wrap="square">
            <a:spAutoFit/>
          </a:bodyPr>
          <a:lstStyle/>
          <a:p>
            <a:pPr algn="ctr"/>
            <a:r>
              <a:rPr lang="fr-FR" sz="5400" b="1" i="1" dirty="0">
                <a:latin typeface="Amiri" panose="00000500000000000000" pitchFamily="2" charset="-78"/>
                <a:ea typeface="Amiri" panose="00000500000000000000" pitchFamily="2" charset="-78"/>
                <a:cs typeface="Amiri" panose="00000500000000000000" pitchFamily="2" charset="-78"/>
              </a:rPr>
              <a:t>F</a:t>
            </a:r>
            <a:r>
              <a:rPr lang="en-CA" sz="5400" b="1" i="1" dirty="0" err="1">
                <a:latin typeface="Amiri" panose="00000500000000000000" pitchFamily="2" charset="-78"/>
                <a:ea typeface="Amiri" panose="00000500000000000000" pitchFamily="2" charset="-78"/>
                <a:cs typeface="Amiri" panose="00000500000000000000" pitchFamily="2" charset="-78"/>
              </a:rPr>
              <a:t>abricando</a:t>
            </a:r>
            <a:r>
              <a:rPr lang="en-CA" sz="5400" b="1" i="1" dirty="0">
                <a:latin typeface="Amiri" panose="00000500000000000000" pitchFamily="2" charset="-78"/>
                <a:ea typeface="Amiri" panose="00000500000000000000" pitchFamily="2" charset="-78"/>
                <a:cs typeface="Amiri" panose="00000500000000000000" pitchFamily="2" charset="-78"/>
              </a:rPr>
              <a:t> Fit Faber</a:t>
            </a:r>
            <a:endParaRPr lang="fr-FR" sz="5400" b="1" i="1" dirty="0">
              <a:latin typeface="Amiri" panose="00000500000000000000" pitchFamily="2" charset="-78"/>
              <a:ea typeface="Amiri" panose="00000500000000000000" pitchFamily="2" charset="-78"/>
              <a:cs typeface="Amiri" panose="00000500000000000000" pitchFamily="2" charset="-78"/>
            </a:endParaRP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EB8B2D8-7049-B80E-585A-7703D8CCA717}"/>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BAD457B0-436E-659D-1D2F-4BA383FC2084}"/>
              </a:ext>
            </a:extLst>
          </p:cNvPr>
          <p:cNvPicPr>
            <a:picLocks noChangeAspect="1"/>
          </p:cNvPicPr>
          <p:nvPr/>
        </p:nvPicPr>
        <p:blipFill>
          <a:blip r:embed="rId2"/>
          <a:stretch>
            <a:fillRect/>
          </a:stretch>
        </p:blipFill>
        <p:spPr>
          <a:xfrm>
            <a:off x="48768" y="679704"/>
            <a:ext cx="10591800" cy="231648"/>
          </a:xfrm>
          <a:prstGeom prst="rect">
            <a:avLst/>
          </a:prstGeom>
        </p:spPr>
      </p:pic>
      <p:sp>
        <p:nvSpPr>
          <p:cNvPr id="3" name="Rectangle 2">
            <a:extLst>
              <a:ext uri="{FF2B5EF4-FFF2-40B4-BE49-F238E27FC236}">
                <a16:creationId xmlns:a16="http://schemas.microsoft.com/office/drawing/2014/main" id="{DA937395-6948-75B8-47C8-7A5A98C33CF9}"/>
              </a:ext>
            </a:extLst>
          </p:cNvPr>
          <p:cNvSpPr/>
          <p:nvPr/>
        </p:nvSpPr>
        <p:spPr>
          <a:xfrm>
            <a:off x="435864" y="198120"/>
            <a:ext cx="6019800" cy="365760"/>
          </a:xfrm>
          <a:prstGeom prst="rect">
            <a:avLst/>
          </a:prstGeom>
        </p:spPr>
        <p:txBody>
          <a:bodyPr wrap="none" lIns="0" tIns="0" rIns="0" bIns="0">
            <a:noAutofit/>
          </a:bodyPr>
          <a:lstStyle/>
          <a:p>
            <a:pPr indent="0"/>
            <a:r>
              <a:rPr lang="en-US" sz="2700" b="1" dirty="0">
                <a:solidFill>
                  <a:srgbClr val="161616"/>
                </a:solidFill>
                <a:latin typeface="Arial"/>
              </a:rPr>
              <a:t>Overview of Presentation</a:t>
            </a:r>
          </a:p>
        </p:txBody>
      </p:sp>
      <p:sp>
        <p:nvSpPr>
          <p:cNvPr id="4" name="Rectangle 3">
            <a:extLst>
              <a:ext uri="{FF2B5EF4-FFF2-40B4-BE49-F238E27FC236}">
                <a16:creationId xmlns:a16="http://schemas.microsoft.com/office/drawing/2014/main" id="{47607500-3F62-2D0A-0E76-8A3B3523BD4E}"/>
              </a:ext>
            </a:extLst>
          </p:cNvPr>
          <p:cNvSpPr/>
          <p:nvPr/>
        </p:nvSpPr>
        <p:spPr>
          <a:xfrm>
            <a:off x="1641290" y="2050105"/>
            <a:ext cx="7997941" cy="1520952"/>
          </a:xfrm>
          <a:prstGeom prst="rect">
            <a:avLst/>
          </a:prstGeom>
        </p:spPr>
        <p:txBody>
          <a:bodyPr lIns="0" tIns="0" rIns="0" bIns="0">
            <a:noAutofit/>
          </a:bodyPr>
          <a:lstStyle/>
          <a:p>
            <a:pPr indent="0" algn="just">
              <a:lnSpc>
                <a:spcPts val="4656"/>
              </a:lnSpc>
            </a:pPr>
            <a:r>
              <a:rPr lang="en-US" sz="2800" b="1" dirty="0">
                <a:solidFill>
                  <a:srgbClr val="FF0000"/>
                </a:solidFill>
                <a:latin typeface="Arial"/>
              </a:rPr>
              <a:t>1.  Introduction</a:t>
            </a:r>
          </a:p>
          <a:p>
            <a:pPr indent="0" algn="just">
              <a:lnSpc>
                <a:spcPts val="4656"/>
              </a:lnSpc>
            </a:pPr>
            <a:r>
              <a:rPr lang="en-US" sz="2800" b="1" dirty="0">
                <a:latin typeface="Arial"/>
              </a:rPr>
              <a:t>2.  Motivations et </a:t>
            </a:r>
            <a:r>
              <a:rPr lang="en-US" sz="2800" b="1" dirty="0" err="1">
                <a:latin typeface="Arial"/>
              </a:rPr>
              <a:t>Enjeux</a:t>
            </a:r>
            <a:endParaRPr lang="en-US" sz="2800" b="1" dirty="0">
              <a:latin typeface="Arial"/>
            </a:endParaRPr>
          </a:p>
          <a:p>
            <a:pPr marL="514350" indent="-514350" algn="just">
              <a:lnSpc>
                <a:spcPts val="4656"/>
              </a:lnSpc>
              <a:buAutoNum type="arabicPeriod" startAt="3"/>
            </a:pPr>
            <a:r>
              <a:rPr lang="en-US" sz="2800" b="1" dirty="0" err="1">
                <a:latin typeface="Arial"/>
              </a:rPr>
              <a:t>Méthodes</a:t>
            </a:r>
            <a:r>
              <a:rPr lang="en-US" sz="2800" b="1" dirty="0">
                <a:latin typeface="Arial"/>
              </a:rPr>
              <a:t> de </a:t>
            </a:r>
            <a:r>
              <a:rPr lang="en-US" sz="2800" b="1" dirty="0" err="1">
                <a:latin typeface="Arial"/>
              </a:rPr>
              <a:t>génération</a:t>
            </a:r>
            <a:endParaRPr lang="en-US" sz="2800" b="1" dirty="0">
              <a:latin typeface="Arial"/>
            </a:endParaRPr>
          </a:p>
          <a:p>
            <a:pPr marL="514350" indent="-514350" algn="just">
              <a:lnSpc>
                <a:spcPts val="4656"/>
              </a:lnSpc>
              <a:buAutoNum type="arabicPeriod" startAt="3"/>
            </a:pPr>
            <a:r>
              <a:rPr lang="en-US" sz="2800" b="1" dirty="0">
                <a:latin typeface="Arial"/>
              </a:rPr>
              <a:t>Applications </a:t>
            </a:r>
            <a:r>
              <a:rPr lang="en-US" sz="2800" b="1" dirty="0" err="1">
                <a:latin typeface="Arial"/>
              </a:rPr>
              <a:t>concrètes</a:t>
            </a:r>
            <a:endParaRPr lang="en-US" sz="2800" b="1" dirty="0">
              <a:latin typeface="Arial"/>
            </a:endParaRPr>
          </a:p>
          <a:p>
            <a:pPr marL="514350" indent="-514350" algn="just">
              <a:lnSpc>
                <a:spcPts val="4656"/>
              </a:lnSpc>
              <a:buAutoNum type="arabicPeriod" startAt="3"/>
            </a:pPr>
            <a:r>
              <a:rPr lang="en-US" sz="2800" b="1" dirty="0" err="1">
                <a:latin typeface="Arial"/>
              </a:rPr>
              <a:t>Limites</a:t>
            </a:r>
            <a:r>
              <a:rPr lang="en-US" sz="2800" b="1" dirty="0">
                <a:latin typeface="Arial"/>
              </a:rPr>
              <a:t> et Perspectives</a:t>
            </a:r>
          </a:p>
          <a:p>
            <a:pPr marL="514350" indent="-514350" algn="just">
              <a:lnSpc>
                <a:spcPts val="4656"/>
              </a:lnSpc>
              <a:buAutoNum type="arabicPeriod" startAt="3"/>
            </a:pPr>
            <a:r>
              <a:rPr lang="en-US" sz="2800" b="1" dirty="0">
                <a:latin typeface="Arial"/>
              </a:rPr>
              <a:t>Cas Pratique</a:t>
            </a:r>
          </a:p>
        </p:txBody>
      </p:sp>
    </p:spTree>
    <p:extLst>
      <p:ext uri="{BB962C8B-B14F-4D97-AF65-F5344CB8AC3E}">
        <p14:creationId xmlns:p14="http://schemas.microsoft.com/office/powerpoint/2010/main" val="109056996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48768" y="679704"/>
            <a:ext cx="10591800" cy="231648"/>
          </a:xfrm>
          <a:prstGeom prst="rect">
            <a:avLst/>
          </a:prstGeom>
        </p:spPr>
      </p:pic>
      <p:sp>
        <p:nvSpPr>
          <p:cNvPr id="4" name="Rectangle 3"/>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Introduction</a:t>
            </a:r>
          </a:p>
        </p:txBody>
      </p:sp>
      <p:sp>
        <p:nvSpPr>
          <p:cNvPr id="15" name="Rectangle 14">
            <a:extLst>
              <a:ext uri="{FF2B5EF4-FFF2-40B4-BE49-F238E27FC236}">
                <a16:creationId xmlns:a16="http://schemas.microsoft.com/office/drawing/2014/main" id="{749B9851-1431-D97B-3508-C64F19B2ED09}"/>
              </a:ext>
            </a:extLst>
          </p:cNvPr>
          <p:cNvSpPr/>
          <p:nvPr/>
        </p:nvSpPr>
        <p:spPr>
          <a:xfrm>
            <a:off x="3535510" y="1171500"/>
            <a:ext cx="3234493" cy="365760"/>
          </a:xfrm>
          <a:prstGeom prst="rect">
            <a:avLst/>
          </a:prstGeom>
        </p:spPr>
        <p:txBody>
          <a:bodyPr wrap="none" lIns="0" tIns="0" rIns="0" bIns="0">
            <a:noAutofit/>
          </a:bodyPr>
          <a:lstStyle/>
          <a:p>
            <a:pPr indent="0" algn="ctr"/>
            <a:r>
              <a:rPr lang="fr-FR" sz="2800" b="1" dirty="0">
                <a:solidFill>
                  <a:srgbClr val="161616"/>
                </a:solidFill>
                <a:latin typeface="Arial"/>
              </a:rPr>
              <a:t>Qu’est ce que les données synthétiques ?</a:t>
            </a:r>
            <a:endParaRPr lang="en-US" sz="2800" b="1" dirty="0">
              <a:solidFill>
                <a:srgbClr val="161616"/>
              </a:solidFill>
              <a:latin typeface="Arial"/>
            </a:endParaRPr>
          </a:p>
        </p:txBody>
      </p:sp>
      <p:sp>
        <p:nvSpPr>
          <p:cNvPr id="10" name="ZoneTexte 9">
            <a:extLst>
              <a:ext uri="{FF2B5EF4-FFF2-40B4-BE49-F238E27FC236}">
                <a16:creationId xmlns:a16="http://schemas.microsoft.com/office/drawing/2014/main" id="{97AC8116-F479-7F74-1B45-A671EABD317A}"/>
              </a:ext>
            </a:extLst>
          </p:cNvPr>
          <p:cNvSpPr txBox="1"/>
          <p:nvPr/>
        </p:nvSpPr>
        <p:spPr>
          <a:xfrm>
            <a:off x="475089" y="1797408"/>
            <a:ext cx="9739158" cy="3108543"/>
          </a:xfrm>
          <a:prstGeom prst="rect">
            <a:avLst/>
          </a:prstGeom>
          <a:noFill/>
        </p:spPr>
        <p:txBody>
          <a:bodyPr wrap="square" rtlCol="0">
            <a:spAutoFit/>
          </a:bodyPr>
          <a:lstStyle/>
          <a:p>
            <a:pPr algn="just"/>
            <a:r>
              <a:rPr lang="fr-FR" sz="2800" b="0" dirty="0">
                <a:solidFill>
                  <a:srgbClr val="05192D"/>
                </a:solidFill>
                <a:effectLst/>
                <a:latin typeface="Arial" panose="020B0604020202020204" pitchFamily="34" charset="0"/>
                <a:cs typeface="Arial" panose="020B0604020202020204" pitchFamily="34" charset="0"/>
              </a:rPr>
              <a:t>	Les </a:t>
            </a:r>
            <a:r>
              <a:rPr lang="fr-FR" sz="2800" b="1" i="1" dirty="0">
                <a:solidFill>
                  <a:srgbClr val="002060"/>
                </a:solidFill>
                <a:effectLst/>
                <a:latin typeface="Arial" panose="020B0604020202020204" pitchFamily="34" charset="0"/>
                <a:cs typeface="Arial" panose="020B0604020202020204" pitchFamily="34" charset="0"/>
              </a:rPr>
              <a:t>données synthétiques </a:t>
            </a:r>
            <a:r>
              <a:rPr lang="fr-FR" sz="2800" b="0" dirty="0">
                <a:solidFill>
                  <a:srgbClr val="05192D"/>
                </a:solidFill>
                <a:effectLst/>
                <a:latin typeface="Arial" panose="020B0604020202020204" pitchFamily="34" charset="0"/>
                <a:cs typeface="Arial" panose="020B0604020202020204" pitchFamily="34" charset="0"/>
              </a:rPr>
              <a:t>sont des informations </a:t>
            </a:r>
            <a:r>
              <a:rPr lang="fr-FR" sz="2800" b="1" dirty="0">
                <a:solidFill>
                  <a:srgbClr val="002060"/>
                </a:solidFill>
                <a:effectLst/>
                <a:latin typeface="Arial" panose="020B0604020202020204" pitchFamily="34" charset="0"/>
                <a:cs typeface="Arial" panose="020B0604020202020204" pitchFamily="34" charset="0"/>
              </a:rPr>
              <a:t>générées artificiellement </a:t>
            </a:r>
            <a:r>
              <a:rPr lang="fr-FR" sz="2800" b="0" dirty="0">
                <a:solidFill>
                  <a:srgbClr val="05192D"/>
                </a:solidFill>
                <a:effectLst/>
                <a:latin typeface="Arial" panose="020B0604020202020204" pitchFamily="34" charset="0"/>
                <a:cs typeface="Arial" panose="020B0604020202020204" pitchFamily="34" charset="0"/>
              </a:rPr>
              <a:t>qui imitent les données du monde réel en termes de </a:t>
            </a:r>
            <a:r>
              <a:rPr lang="fr-FR" sz="2800" b="1" dirty="0">
                <a:solidFill>
                  <a:srgbClr val="002060"/>
                </a:solidFill>
                <a:effectLst/>
                <a:latin typeface="Arial" panose="020B0604020202020204" pitchFamily="34" charset="0"/>
                <a:cs typeface="Arial" panose="020B0604020202020204" pitchFamily="34" charset="0"/>
              </a:rPr>
              <a:t>structure</a:t>
            </a:r>
            <a:r>
              <a:rPr lang="fr-FR" sz="2800" b="0" dirty="0">
                <a:solidFill>
                  <a:srgbClr val="05192D"/>
                </a:solidFill>
                <a:effectLst/>
                <a:latin typeface="Arial" panose="020B0604020202020204" pitchFamily="34" charset="0"/>
                <a:cs typeface="Arial" panose="020B0604020202020204" pitchFamily="34" charset="0"/>
              </a:rPr>
              <a:t> et de </a:t>
            </a:r>
            <a:r>
              <a:rPr lang="fr-FR" sz="2800" b="1" dirty="0">
                <a:solidFill>
                  <a:srgbClr val="002060"/>
                </a:solidFill>
                <a:effectLst/>
                <a:latin typeface="Arial" panose="020B0604020202020204" pitchFamily="34" charset="0"/>
                <a:cs typeface="Arial" panose="020B0604020202020204" pitchFamily="34" charset="0"/>
              </a:rPr>
              <a:t>propriétés statistiques</a:t>
            </a:r>
            <a:r>
              <a:rPr lang="fr-FR" sz="2800" b="0" dirty="0">
                <a:solidFill>
                  <a:srgbClr val="05192D"/>
                </a:solidFill>
                <a:effectLst/>
                <a:latin typeface="Arial" panose="020B0604020202020204" pitchFamily="34" charset="0"/>
                <a:cs typeface="Arial" panose="020B0604020202020204" pitchFamily="34" charset="0"/>
              </a:rPr>
              <a:t>, mais qui ne correspondent pas à des entités réelles. </a:t>
            </a:r>
            <a:r>
              <a:rPr lang="fr-FR" sz="2800" dirty="0">
                <a:solidFill>
                  <a:srgbClr val="05192D"/>
                </a:solidFill>
                <a:latin typeface="Arial" panose="020B0604020202020204" pitchFamily="34" charset="0"/>
                <a:cs typeface="Arial" panose="020B0604020202020204" pitchFamily="34" charset="0"/>
              </a:rPr>
              <a:t>C</a:t>
            </a:r>
            <a:r>
              <a:rPr lang="fr-FR" sz="2800" b="0" dirty="0">
                <a:solidFill>
                  <a:srgbClr val="05192D"/>
                </a:solidFill>
                <a:effectLst/>
                <a:latin typeface="Arial" panose="020B0604020202020204" pitchFamily="34" charset="0"/>
                <a:cs typeface="Arial" panose="020B0604020202020204" pitchFamily="34" charset="0"/>
              </a:rPr>
              <a:t>réées de manière algorithmique, elles sont utilisées comme substitut aux données réelles dans diverses applications.</a:t>
            </a:r>
            <a:endParaRPr lang="en-US" sz="2800" b="1" dirty="0">
              <a:latin typeface="Arial" panose="020B0604020202020204" pitchFamily="34"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6B0C67DF-947A-5B29-40D5-81C9D204ABFE}"/>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9535727D-B241-4DED-C4AC-1B2D93B3C731}"/>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0383A18E-36D5-4C48-38F2-40B52BD08228}"/>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Introduction</a:t>
            </a:r>
          </a:p>
        </p:txBody>
      </p:sp>
      <p:sp>
        <p:nvSpPr>
          <p:cNvPr id="15" name="Rectangle 14">
            <a:extLst>
              <a:ext uri="{FF2B5EF4-FFF2-40B4-BE49-F238E27FC236}">
                <a16:creationId xmlns:a16="http://schemas.microsoft.com/office/drawing/2014/main" id="{5CF51528-1927-0D63-BA35-F50C56969630}"/>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err="1">
                <a:solidFill>
                  <a:srgbClr val="161616"/>
                </a:solidFill>
                <a:latin typeface="Arial"/>
              </a:rPr>
              <a:t>Contexte</a:t>
            </a:r>
            <a:r>
              <a:rPr lang="en-US" sz="2800" b="1" dirty="0">
                <a:solidFill>
                  <a:srgbClr val="161616"/>
                </a:solidFill>
                <a:latin typeface="Arial"/>
              </a:rPr>
              <a:t> </a:t>
            </a:r>
            <a:r>
              <a:rPr lang="en-US" sz="2800" b="1" dirty="0" err="1">
                <a:solidFill>
                  <a:srgbClr val="161616"/>
                </a:solidFill>
                <a:latin typeface="Arial"/>
              </a:rPr>
              <a:t>général</a:t>
            </a:r>
            <a:endParaRPr lang="en-US" sz="2800" b="1" dirty="0">
              <a:solidFill>
                <a:srgbClr val="161616"/>
              </a:solidFill>
              <a:latin typeface="Arial"/>
            </a:endParaRPr>
          </a:p>
        </p:txBody>
      </p:sp>
      <p:pic>
        <p:nvPicPr>
          <p:cNvPr id="6" name="Image 5">
            <a:extLst>
              <a:ext uri="{FF2B5EF4-FFF2-40B4-BE49-F238E27FC236}">
                <a16:creationId xmlns:a16="http://schemas.microsoft.com/office/drawing/2014/main" id="{C12D68CC-8E13-256B-DDA1-8D30A3AAE9AE}"/>
              </a:ext>
            </a:extLst>
          </p:cNvPr>
          <p:cNvPicPr>
            <a:picLocks noChangeAspect="1"/>
          </p:cNvPicPr>
          <p:nvPr/>
        </p:nvPicPr>
        <p:blipFill>
          <a:blip r:embed="rId4" cstate="print">
            <a:extLst>
              <a:ext uri="{28A0092B-C50C-407E-A947-70E740481C1C}">
                <a14:useLocalDpi xmlns:a14="http://schemas.microsoft.com/office/drawing/2010/main" val="0"/>
              </a:ext>
            </a:extLst>
          </a:blip>
          <a:srcRect t="15099"/>
          <a:stretch>
            <a:fillRect/>
          </a:stretch>
        </p:blipFill>
        <p:spPr>
          <a:xfrm>
            <a:off x="1546547" y="1873775"/>
            <a:ext cx="7642420" cy="5059493"/>
          </a:xfrm>
          <a:prstGeom prst="rect">
            <a:avLst/>
          </a:prstGeom>
        </p:spPr>
      </p:pic>
    </p:spTree>
    <p:extLst>
      <p:ext uri="{BB962C8B-B14F-4D97-AF65-F5344CB8AC3E}">
        <p14:creationId xmlns:p14="http://schemas.microsoft.com/office/powerpoint/2010/main" val="245739718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11B00FB-A716-FCA9-0C37-2BFE04D9484F}"/>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DD1718C0-0793-49CD-F5D2-A79649437E1E}"/>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48C59DA7-F183-3FE2-43BD-A553835006F1}"/>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Introduction</a:t>
            </a:r>
          </a:p>
        </p:txBody>
      </p:sp>
      <p:sp>
        <p:nvSpPr>
          <p:cNvPr id="15" name="Rectangle 14">
            <a:extLst>
              <a:ext uri="{FF2B5EF4-FFF2-40B4-BE49-F238E27FC236}">
                <a16:creationId xmlns:a16="http://schemas.microsoft.com/office/drawing/2014/main" id="{CD6467FB-3A7D-0A32-8225-7EB4697E19FE}"/>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err="1">
                <a:solidFill>
                  <a:srgbClr val="161616"/>
                </a:solidFill>
                <a:latin typeface="Arial"/>
              </a:rPr>
              <a:t>Pourquoi</a:t>
            </a:r>
            <a:r>
              <a:rPr lang="en-US" sz="2800" b="1" dirty="0">
                <a:solidFill>
                  <a:srgbClr val="161616"/>
                </a:solidFill>
                <a:latin typeface="Arial"/>
              </a:rPr>
              <a:t> les données </a:t>
            </a:r>
            <a:r>
              <a:rPr lang="en-US" sz="2800" b="1" dirty="0" err="1">
                <a:solidFill>
                  <a:srgbClr val="161616"/>
                </a:solidFill>
                <a:latin typeface="Arial"/>
              </a:rPr>
              <a:t>synthétiques</a:t>
            </a:r>
            <a:r>
              <a:rPr lang="en-US" sz="2800" b="1" dirty="0">
                <a:solidFill>
                  <a:srgbClr val="161616"/>
                </a:solidFill>
                <a:latin typeface="Arial"/>
              </a:rPr>
              <a:t> ?</a:t>
            </a:r>
          </a:p>
        </p:txBody>
      </p:sp>
      <p:pic>
        <p:nvPicPr>
          <p:cNvPr id="5" name="Image 4">
            <a:extLst>
              <a:ext uri="{FF2B5EF4-FFF2-40B4-BE49-F238E27FC236}">
                <a16:creationId xmlns:a16="http://schemas.microsoft.com/office/drawing/2014/main" id="{6B09B671-D8BB-96AA-1953-5E3113B1B86A}"/>
              </a:ext>
            </a:extLst>
          </p:cNvPr>
          <p:cNvPicPr>
            <a:picLocks noChangeAspect="1"/>
          </p:cNvPicPr>
          <p:nvPr/>
        </p:nvPicPr>
        <p:blipFill>
          <a:blip r:embed="rId4">
            <a:extLst>
              <a:ext uri="{28A0092B-C50C-407E-A947-70E740481C1C}">
                <a14:useLocalDpi xmlns:a14="http://schemas.microsoft.com/office/drawing/2010/main" val="0"/>
              </a:ext>
            </a:extLst>
          </a:blip>
          <a:srcRect l="4247" t="27424" r="5377" b="13700"/>
          <a:stretch>
            <a:fillRect/>
          </a:stretch>
        </p:blipFill>
        <p:spPr>
          <a:xfrm>
            <a:off x="454152" y="2413416"/>
            <a:ext cx="9664209" cy="3567659"/>
          </a:xfrm>
          <a:prstGeom prst="rect">
            <a:avLst/>
          </a:prstGeom>
        </p:spPr>
      </p:pic>
    </p:spTree>
    <p:extLst>
      <p:ext uri="{BB962C8B-B14F-4D97-AF65-F5344CB8AC3E}">
        <p14:creationId xmlns:p14="http://schemas.microsoft.com/office/powerpoint/2010/main" val="357104500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CFF3492D-DF19-F200-6145-62CF814D13BC}"/>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B89317AD-5937-973C-99EF-897B3A265C86}"/>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18C87F3E-3AEC-27A3-C65A-17B83857D24A}"/>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Introduction</a:t>
            </a:r>
          </a:p>
        </p:txBody>
      </p:sp>
      <p:sp>
        <p:nvSpPr>
          <p:cNvPr id="15" name="Rectangle 14">
            <a:extLst>
              <a:ext uri="{FF2B5EF4-FFF2-40B4-BE49-F238E27FC236}">
                <a16:creationId xmlns:a16="http://schemas.microsoft.com/office/drawing/2014/main" id="{401908A8-4E72-8D15-5495-3FCF23D0AFC6}"/>
              </a:ext>
            </a:extLst>
          </p:cNvPr>
          <p:cNvSpPr/>
          <p:nvPr/>
        </p:nvSpPr>
        <p:spPr>
          <a:xfrm>
            <a:off x="3535510" y="1171500"/>
            <a:ext cx="3234493" cy="365760"/>
          </a:xfrm>
          <a:prstGeom prst="rect">
            <a:avLst/>
          </a:prstGeom>
        </p:spPr>
        <p:txBody>
          <a:bodyPr wrap="none" lIns="0" tIns="0" rIns="0" bIns="0">
            <a:noAutofit/>
          </a:bodyPr>
          <a:lstStyle/>
          <a:p>
            <a:pPr indent="0" algn="ctr"/>
            <a:endParaRPr lang="en-US" sz="2800" b="1" dirty="0">
              <a:solidFill>
                <a:srgbClr val="161616"/>
              </a:solidFill>
              <a:latin typeface="Arial"/>
            </a:endParaRPr>
          </a:p>
        </p:txBody>
      </p:sp>
      <p:pic>
        <p:nvPicPr>
          <p:cNvPr id="6" name="Image 5">
            <a:extLst>
              <a:ext uri="{FF2B5EF4-FFF2-40B4-BE49-F238E27FC236}">
                <a16:creationId xmlns:a16="http://schemas.microsoft.com/office/drawing/2014/main" id="{81E9BD70-DCD9-C4E2-B64B-8DE6C18996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50" y="1288659"/>
            <a:ext cx="10619571" cy="5304646"/>
          </a:xfrm>
          <a:prstGeom prst="rect">
            <a:avLst/>
          </a:prstGeom>
        </p:spPr>
      </p:pic>
    </p:spTree>
    <p:extLst>
      <p:ext uri="{BB962C8B-B14F-4D97-AF65-F5344CB8AC3E}">
        <p14:creationId xmlns:p14="http://schemas.microsoft.com/office/powerpoint/2010/main" val="3212531476"/>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6367</TotalTime>
  <Words>3792</Words>
  <Application>Microsoft Office PowerPoint</Application>
  <PresentationFormat>Personnalisé</PresentationFormat>
  <Paragraphs>396</Paragraphs>
  <Slides>45</Slides>
  <Notes>38</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45</vt:i4>
      </vt:variant>
    </vt:vector>
  </HeadingPairs>
  <TitlesOfParts>
    <vt:vector size="51" baseType="lpstr">
      <vt:lpstr>Amiri</vt:lpstr>
      <vt:lpstr>Arial</vt:lpstr>
      <vt:lpstr>Arial Black</vt:lpstr>
      <vt:lpstr>Calibri</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DMI00-Intro-FSS2024.pptx</dc:title>
  <dc:subject/>
  <dc:creator>Christian Bizer</dc:creator>
  <cp:keywords/>
  <cp:lastModifiedBy>Otis Ange MOAMPANDJ</cp:lastModifiedBy>
  <cp:revision>143</cp:revision>
  <dcterms:modified xsi:type="dcterms:W3CDTF">2025-10-02T08:21:34Z</dcterms:modified>
</cp:coreProperties>
</file>