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19" r:id="rId1"/>
  </p:sldMasterIdLst>
  <p:notesMasterIdLst>
    <p:notesMasterId r:id="rId36"/>
  </p:notesMasterIdLst>
  <p:sldIdLst>
    <p:sldId id="256" r:id="rId2"/>
    <p:sldId id="257" r:id="rId3"/>
    <p:sldId id="275" r:id="rId4"/>
    <p:sldId id="274" r:id="rId5"/>
    <p:sldId id="319" r:id="rId6"/>
    <p:sldId id="330" r:id="rId7"/>
    <p:sldId id="346" r:id="rId8"/>
    <p:sldId id="335" r:id="rId9"/>
    <p:sldId id="294" r:id="rId10"/>
    <p:sldId id="258" r:id="rId11"/>
    <p:sldId id="314" r:id="rId12"/>
    <p:sldId id="331" r:id="rId13"/>
    <p:sldId id="332" r:id="rId14"/>
    <p:sldId id="333" r:id="rId15"/>
    <p:sldId id="334" r:id="rId16"/>
    <p:sldId id="296" r:id="rId17"/>
    <p:sldId id="328" r:id="rId18"/>
    <p:sldId id="344" r:id="rId19"/>
    <p:sldId id="325" r:id="rId20"/>
    <p:sldId id="339" r:id="rId21"/>
    <p:sldId id="340" r:id="rId22"/>
    <p:sldId id="327" r:id="rId23"/>
    <p:sldId id="342" r:id="rId24"/>
    <p:sldId id="336" r:id="rId25"/>
    <p:sldId id="329" r:id="rId26"/>
    <p:sldId id="341" r:id="rId27"/>
    <p:sldId id="323" r:id="rId28"/>
    <p:sldId id="343" r:id="rId29"/>
    <p:sldId id="345" r:id="rId30"/>
    <p:sldId id="337" r:id="rId31"/>
    <p:sldId id="315" r:id="rId32"/>
    <p:sldId id="301" r:id="rId33"/>
    <p:sldId id="338" r:id="rId34"/>
    <p:sldId id="308" r:id="rId35"/>
  </p:sldIdLst>
  <p:sldSz cx="12192000" cy="6858000"/>
  <p:notesSz cx="6858000" cy="9144000"/>
  <p:defaultTextStyle>
    <a:defPPr>
      <a:defRPr lang="en-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01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719"/>
    <p:restoredTop sz="91460"/>
  </p:normalViewPr>
  <p:slideViewPr>
    <p:cSldViewPr snapToGrid="0">
      <p:cViewPr>
        <p:scale>
          <a:sx n="101" d="100"/>
          <a:sy n="101" d="100"/>
        </p:scale>
        <p:origin x="-2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98EDF1-0207-BE43-BF49-B98A87BBD0F2}" type="datetimeFigureOut">
              <a:rPr lang="fr-FR" smtClean="0"/>
              <a:t>31/08/2025</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973C7B-C2A2-054D-8B36-2ACC72363A83}" type="slidenum">
              <a:rPr lang="fr-FR" smtClean="0"/>
              <a:t>‹#›</a:t>
            </a:fld>
            <a:endParaRPr lang="fr-FR"/>
          </a:p>
        </p:txBody>
      </p:sp>
    </p:spTree>
    <p:extLst>
      <p:ext uri="{BB962C8B-B14F-4D97-AF65-F5344CB8AC3E}">
        <p14:creationId xmlns:p14="http://schemas.microsoft.com/office/powerpoint/2010/main" val="2230063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CBBDA-6868-8688-B4E5-2F0B2F33D3E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fr-FR"/>
          </a:p>
        </p:txBody>
      </p:sp>
      <p:sp>
        <p:nvSpPr>
          <p:cNvPr id="3" name="Subtitle 2">
            <a:extLst>
              <a:ext uri="{FF2B5EF4-FFF2-40B4-BE49-F238E27FC236}">
                <a16:creationId xmlns:a16="http://schemas.microsoft.com/office/drawing/2014/main" id="{D21B3B5A-63D3-8E88-6AA6-C97B20CE60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r-FR"/>
          </a:p>
        </p:txBody>
      </p:sp>
      <p:sp>
        <p:nvSpPr>
          <p:cNvPr id="4" name="Date Placeholder 3">
            <a:extLst>
              <a:ext uri="{FF2B5EF4-FFF2-40B4-BE49-F238E27FC236}">
                <a16:creationId xmlns:a16="http://schemas.microsoft.com/office/drawing/2014/main" id="{38D499C1-04F6-7351-D28F-5FBD6E544C96}"/>
              </a:ext>
            </a:extLst>
          </p:cNvPr>
          <p:cNvSpPr>
            <a:spLocks noGrp="1"/>
          </p:cNvSpPr>
          <p:nvPr>
            <p:ph type="dt" sz="half" idx="10"/>
          </p:nvPr>
        </p:nvSpPr>
        <p:spPr/>
        <p:txBody>
          <a:bodyPr/>
          <a:lstStyle/>
          <a:p>
            <a:fld id="{3846215E-43C4-1D40-95F8-023AE389A37C}" type="datetimeFigureOut">
              <a:rPr lang="fr-FR" smtClean="0"/>
              <a:t>31/08/2025</a:t>
            </a:fld>
            <a:endParaRPr lang="fr-FR"/>
          </a:p>
        </p:txBody>
      </p:sp>
      <p:sp>
        <p:nvSpPr>
          <p:cNvPr id="5" name="Footer Placeholder 4">
            <a:extLst>
              <a:ext uri="{FF2B5EF4-FFF2-40B4-BE49-F238E27FC236}">
                <a16:creationId xmlns:a16="http://schemas.microsoft.com/office/drawing/2014/main" id="{3425F2FF-EAF5-219D-961F-1B52D8BF734B}"/>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9E2FBECF-8C71-FA22-DF73-D0F53A89748B}"/>
              </a:ext>
            </a:extLst>
          </p:cNvPr>
          <p:cNvSpPr>
            <a:spLocks noGrp="1"/>
          </p:cNvSpPr>
          <p:nvPr>
            <p:ph type="sldNum" sz="quarter" idx="12"/>
          </p:nvPr>
        </p:nvSpPr>
        <p:spPr/>
        <p:txBody>
          <a:bodyPr/>
          <a:lstStyle/>
          <a:p>
            <a:fld id="{E1FAD601-DAC5-E644-8F8F-A3E4DE8A0D15}" type="slidenum">
              <a:rPr lang="fr-FR" smtClean="0"/>
              <a:t>‹#›</a:t>
            </a:fld>
            <a:endParaRPr lang="fr-FR"/>
          </a:p>
        </p:txBody>
      </p:sp>
    </p:spTree>
    <p:extLst>
      <p:ext uri="{BB962C8B-B14F-4D97-AF65-F5344CB8AC3E}">
        <p14:creationId xmlns:p14="http://schemas.microsoft.com/office/powerpoint/2010/main" val="3551452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50A60-5D5D-290B-F91D-ABD78DC77DE9}"/>
              </a:ext>
            </a:extLst>
          </p:cNvPr>
          <p:cNvSpPr>
            <a:spLocks noGrp="1"/>
          </p:cNvSpPr>
          <p:nvPr>
            <p:ph type="title"/>
          </p:nvPr>
        </p:nvSpPr>
        <p:spPr/>
        <p:txBody>
          <a:bodyPr/>
          <a:lstStyle/>
          <a:p>
            <a:r>
              <a:rPr lang="en-GB"/>
              <a:t>Click to edit Master title style</a:t>
            </a:r>
            <a:endParaRPr lang="fr-FR"/>
          </a:p>
        </p:txBody>
      </p:sp>
      <p:sp>
        <p:nvSpPr>
          <p:cNvPr id="3" name="Vertical Text Placeholder 2">
            <a:extLst>
              <a:ext uri="{FF2B5EF4-FFF2-40B4-BE49-F238E27FC236}">
                <a16:creationId xmlns:a16="http://schemas.microsoft.com/office/drawing/2014/main" id="{FF650231-8F1E-D34D-4521-37596E51559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Date Placeholder 3">
            <a:extLst>
              <a:ext uri="{FF2B5EF4-FFF2-40B4-BE49-F238E27FC236}">
                <a16:creationId xmlns:a16="http://schemas.microsoft.com/office/drawing/2014/main" id="{1CE1497F-9587-88FA-9D29-9DDB82DE4EF4}"/>
              </a:ext>
            </a:extLst>
          </p:cNvPr>
          <p:cNvSpPr>
            <a:spLocks noGrp="1"/>
          </p:cNvSpPr>
          <p:nvPr>
            <p:ph type="dt" sz="half" idx="10"/>
          </p:nvPr>
        </p:nvSpPr>
        <p:spPr/>
        <p:txBody>
          <a:bodyPr/>
          <a:lstStyle/>
          <a:p>
            <a:fld id="{3846215E-43C4-1D40-95F8-023AE389A37C}" type="datetimeFigureOut">
              <a:rPr lang="fr-FR" smtClean="0"/>
              <a:t>31/08/2025</a:t>
            </a:fld>
            <a:endParaRPr lang="fr-FR"/>
          </a:p>
        </p:txBody>
      </p:sp>
      <p:sp>
        <p:nvSpPr>
          <p:cNvPr id="5" name="Footer Placeholder 4">
            <a:extLst>
              <a:ext uri="{FF2B5EF4-FFF2-40B4-BE49-F238E27FC236}">
                <a16:creationId xmlns:a16="http://schemas.microsoft.com/office/drawing/2014/main" id="{3347C277-82A8-158B-12CB-51971CAEE5C9}"/>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AA34BFEF-A35B-72FF-8003-3240B477DAA5}"/>
              </a:ext>
            </a:extLst>
          </p:cNvPr>
          <p:cNvSpPr>
            <a:spLocks noGrp="1"/>
          </p:cNvSpPr>
          <p:nvPr>
            <p:ph type="sldNum" sz="quarter" idx="12"/>
          </p:nvPr>
        </p:nvSpPr>
        <p:spPr/>
        <p:txBody>
          <a:bodyPr/>
          <a:lstStyle/>
          <a:p>
            <a:fld id="{E1FAD601-DAC5-E644-8F8F-A3E4DE8A0D15}" type="slidenum">
              <a:rPr lang="fr-FR" smtClean="0"/>
              <a:t>‹#›</a:t>
            </a:fld>
            <a:endParaRPr lang="fr-FR"/>
          </a:p>
        </p:txBody>
      </p:sp>
    </p:spTree>
    <p:extLst>
      <p:ext uri="{BB962C8B-B14F-4D97-AF65-F5344CB8AC3E}">
        <p14:creationId xmlns:p14="http://schemas.microsoft.com/office/powerpoint/2010/main" val="2289641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C7804A-44DD-0DE3-4CA8-BBD71876908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fr-FR"/>
          </a:p>
        </p:txBody>
      </p:sp>
      <p:sp>
        <p:nvSpPr>
          <p:cNvPr id="3" name="Vertical Text Placeholder 2">
            <a:extLst>
              <a:ext uri="{FF2B5EF4-FFF2-40B4-BE49-F238E27FC236}">
                <a16:creationId xmlns:a16="http://schemas.microsoft.com/office/drawing/2014/main" id="{D474F712-6479-5713-C148-192B49F6F9F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Date Placeholder 3">
            <a:extLst>
              <a:ext uri="{FF2B5EF4-FFF2-40B4-BE49-F238E27FC236}">
                <a16:creationId xmlns:a16="http://schemas.microsoft.com/office/drawing/2014/main" id="{A08E17AD-84B4-935E-009C-BA8A148580CF}"/>
              </a:ext>
            </a:extLst>
          </p:cNvPr>
          <p:cNvSpPr>
            <a:spLocks noGrp="1"/>
          </p:cNvSpPr>
          <p:nvPr>
            <p:ph type="dt" sz="half" idx="10"/>
          </p:nvPr>
        </p:nvSpPr>
        <p:spPr/>
        <p:txBody>
          <a:bodyPr/>
          <a:lstStyle/>
          <a:p>
            <a:fld id="{3846215E-43C4-1D40-95F8-023AE389A37C}" type="datetimeFigureOut">
              <a:rPr lang="fr-FR" smtClean="0"/>
              <a:t>31/08/2025</a:t>
            </a:fld>
            <a:endParaRPr lang="fr-FR"/>
          </a:p>
        </p:txBody>
      </p:sp>
      <p:sp>
        <p:nvSpPr>
          <p:cNvPr id="5" name="Footer Placeholder 4">
            <a:extLst>
              <a:ext uri="{FF2B5EF4-FFF2-40B4-BE49-F238E27FC236}">
                <a16:creationId xmlns:a16="http://schemas.microsoft.com/office/drawing/2014/main" id="{9082CB8E-16D1-4440-34CD-CD94236B92F1}"/>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2F5A4B72-E02E-56EA-0726-21B90CBD75C4}"/>
              </a:ext>
            </a:extLst>
          </p:cNvPr>
          <p:cNvSpPr>
            <a:spLocks noGrp="1"/>
          </p:cNvSpPr>
          <p:nvPr>
            <p:ph type="sldNum" sz="quarter" idx="12"/>
          </p:nvPr>
        </p:nvSpPr>
        <p:spPr/>
        <p:txBody>
          <a:bodyPr/>
          <a:lstStyle/>
          <a:p>
            <a:fld id="{E1FAD601-DAC5-E644-8F8F-A3E4DE8A0D15}" type="slidenum">
              <a:rPr lang="fr-FR" smtClean="0"/>
              <a:t>‹#›</a:t>
            </a:fld>
            <a:endParaRPr lang="fr-FR"/>
          </a:p>
        </p:txBody>
      </p:sp>
    </p:spTree>
    <p:extLst>
      <p:ext uri="{BB962C8B-B14F-4D97-AF65-F5344CB8AC3E}">
        <p14:creationId xmlns:p14="http://schemas.microsoft.com/office/powerpoint/2010/main" val="2727196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A38A8-058E-71D3-58FB-E03B5ED27B6A}"/>
              </a:ext>
            </a:extLst>
          </p:cNvPr>
          <p:cNvSpPr>
            <a:spLocks noGrp="1"/>
          </p:cNvSpPr>
          <p:nvPr>
            <p:ph type="title"/>
          </p:nvPr>
        </p:nvSpPr>
        <p:spPr/>
        <p:txBody>
          <a:bodyPr/>
          <a:lstStyle/>
          <a:p>
            <a:r>
              <a:rPr lang="en-GB"/>
              <a:t>Click to edit Master title style</a:t>
            </a:r>
            <a:endParaRPr lang="fr-FR"/>
          </a:p>
        </p:txBody>
      </p:sp>
      <p:sp>
        <p:nvSpPr>
          <p:cNvPr id="3" name="Content Placeholder 2">
            <a:extLst>
              <a:ext uri="{FF2B5EF4-FFF2-40B4-BE49-F238E27FC236}">
                <a16:creationId xmlns:a16="http://schemas.microsoft.com/office/drawing/2014/main" id="{EF2DED7D-1437-AE26-74A8-1010497F203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Date Placeholder 3">
            <a:extLst>
              <a:ext uri="{FF2B5EF4-FFF2-40B4-BE49-F238E27FC236}">
                <a16:creationId xmlns:a16="http://schemas.microsoft.com/office/drawing/2014/main" id="{F97A3F04-9564-DC1C-5416-E247E3408511}"/>
              </a:ext>
            </a:extLst>
          </p:cNvPr>
          <p:cNvSpPr>
            <a:spLocks noGrp="1"/>
          </p:cNvSpPr>
          <p:nvPr>
            <p:ph type="dt" sz="half" idx="10"/>
          </p:nvPr>
        </p:nvSpPr>
        <p:spPr/>
        <p:txBody>
          <a:bodyPr/>
          <a:lstStyle/>
          <a:p>
            <a:fld id="{3846215E-43C4-1D40-95F8-023AE389A37C}" type="datetimeFigureOut">
              <a:rPr lang="fr-FR" smtClean="0"/>
              <a:t>31/08/2025</a:t>
            </a:fld>
            <a:endParaRPr lang="fr-FR"/>
          </a:p>
        </p:txBody>
      </p:sp>
      <p:sp>
        <p:nvSpPr>
          <p:cNvPr id="5" name="Footer Placeholder 4">
            <a:extLst>
              <a:ext uri="{FF2B5EF4-FFF2-40B4-BE49-F238E27FC236}">
                <a16:creationId xmlns:a16="http://schemas.microsoft.com/office/drawing/2014/main" id="{AF8A388B-352D-527E-0482-26E91F1AB4D2}"/>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4C8135E1-7F87-94E7-FC05-AC5B751A0FC2}"/>
              </a:ext>
            </a:extLst>
          </p:cNvPr>
          <p:cNvSpPr>
            <a:spLocks noGrp="1"/>
          </p:cNvSpPr>
          <p:nvPr>
            <p:ph type="sldNum" sz="quarter" idx="12"/>
          </p:nvPr>
        </p:nvSpPr>
        <p:spPr/>
        <p:txBody>
          <a:bodyPr/>
          <a:lstStyle/>
          <a:p>
            <a:fld id="{E1FAD601-DAC5-E644-8F8F-A3E4DE8A0D15}" type="slidenum">
              <a:rPr lang="fr-FR" smtClean="0"/>
              <a:t>‹#›</a:t>
            </a:fld>
            <a:endParaRPr lang="fr-FR"/>
          </a:p>
        </p:txBody>
      </p:sp>
    </p:spTree>
    <p:extLst>
      <p:ext uri="{BB962C8B-B14F-4D97-AF65-F5344CB8AC3E}">
        <p14:creationId xmlns:p14="http://schemas.microsoft.com/office/powerpoint/2010/main" val="2178367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BE242-A1C0-0C31-B5C7-BF526DBB02D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fr-FR"/>
          </a:p>
        </p:txBody>
      </p:sp>
      <p:sp>
        <p:nvSpPr>
          <p:cNvPr id="3" name="Text Placeholder 2">
            <a:extLst>
              <a:ext uri="{FF2B5EF4-FFF2-40B4-BE49-F238E27FC236}">
                <a16:creationId xmlns:a16="http://schemas.microsoft.com/office/drawing/2014/main" id="{A6C2203C-7F85-90C7-A83F-5E1C630449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1DB1236-C4D0-FA36-6A27-33856F2B26BA}"/>
              </a:ext>
            </a:extLst>
          </p:cNvPr>
          <p:cNvSpPr>
            <a:spLocks noGrp="1"/>
          </p:cNvSpPr>
          <p:nvPr>
            <p:ph type="dt" sz="half" idx="10"/>
          </p:nvPr>
        </p:nvSpPr>
        <p:spPr/>
        <p:txBody>
          <a:bodyPr/>
          <a:lstStyle/>
          <a:p>
            <a:fld id="{3846215E-43C4-1D40-95F8-023AE389A37C}" type="datetimeFigureOut">
              <a:rPr lang="fr-FR" smtClean="0"/>
              <a:t>31/08/2025</a:t>
            </a:fld>
            <a:endParaRPr lang="fr-FR"/>
          </a:p>
        </p:txBody>
      </p:sp>
      <p:sp>
        <p:nvSpPr>
          <p:cNvPr id="5" name="Footer Placeholder 4">
            <a:extLst>
              <a:ext uri="{FF2B5EF4-FFF2-40B4-BE49-F238E27FC236}">
                <a16:creationId xmlns:a16="http://schemas.microsoft.com/office/drawing/2014/main" id="{0C671E1A-1B92-B79C-AD2D-1291D8BBD82F}"/>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112753FA-2215-2548-73E6-02DF8B6718E2}"/>
              </a:ext>
            </a:extLst>
          </p:cNvPr>
          <p:cNvSpPr>
            <a:spLocks noGrp="1"/>
          </p:cNvSpPr>
          <p:nvPr>
            <p:ph type="sldNum" sz="quarter" idx="12"/>
          </p:nvPr>
        </p:nvSpPr>
        <p:spPr/>
        <p:txBody>
          <a:bodyPr/>
          <a:lstStyle/>
          <a:p>
            <a:fld id="{E1FAD601-DAC5-E644-8F8F-A3E4DE8A0D15}" type="slidenum">
              <a:rPr lang="fr-FR" smtClean="0"/>
              <a:t>‹#›</a:t>
            </a:fld>
            <a:endParaRPr lang="fr-FR"/>
          </a:p>
        </p:txBody>
      </p:sp>
    </p:spTree>
    <p:extLst>
      <p:ext uri="{BB962C8B-B14F-4D97-AF65-F5344CB8AC3E}">
        <p14:creationId xmlns:p14="http://schemas.microsoft.com/office/powerpoint/2010/main" val="3448877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1745B-CC93-9233-6C23-13866447E836}"/>
              </a:ext>
            </a:extLst>
          </p:cNvPr>
          <p:cNvSpPr>
            <a:spLocks noGrp="1"/>
          </p:cNvSpPr>
          <p:nvPr>
            <p:ph type="title"/>
          </p:nvPr>
        </p:nvSpPr>
        <p:spPr/>
        <p:txBody>
          <a:bodyPr/>
          <a:lstStyle/>
          <a:p>
            <a:r>
              <a:rPr lang="en-GB"/>
              <a:t>Click to edit Master title style</a:t>
            </a:r>
            <a:endParaRPr lang="fr-FR"/>
          </a:p>
        </p:txBody>
      </p:sp>
      <p:sp>
        <p:nvSpPr>
          <p:cNvPr id="3" name="Content Placeholder 2">
            <a:extLst>
              <a:ext uri="{FF2B5EF4-FFF2-40B4-BE49-F238E27FC236}">
                <a16:creationId xmlns:a16="http://schemas.microsoft.com/office/drawing/2014/main" id="{7BC46C5B-9794-B80C-1354-9406779D1D0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Content Placeholder 3">
            <a:extLst>
              <a:ext uri="{FF2B5EF4-FFF2-40B4-BE49-F238E27FC236}">
                <a16:creationId xmlns:a16="http://schemas.microsoft.com/office/drawing/2014/main" id="{811B4A41-06F7-7A62-C6ED-C0E7357C97C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5" name="Date Placeholder 4">
            <a:extLst>
              <a:ext uri="{FF2B5EF4-FFF2-40B4-BE49-F238E27FC236}">
                <a16:creationId xmlns:a16="http://schemas.microsoft.com/office/drawing/2014/main" id="{43D20385-4A94-67CD-4B0D-5DD0BAF914A3}"/>
              </a:ext>
            </a:extLst>
          </p:cNvPr>
          <p:cNvSpPr>
            <a:spLocks noGrp="1"/>
          </p:cNvSpPr>
          <p:nvPr>
            <p:ph type="dt" sz="half" idx="10"/>
          </p:nvPr>
        </p:nvSpPr>
        <p:spPr/>
        <p:txBody>
          <a:bodyPr/>
          <a:lstStyle/>
          <a:p>
            <a:fld id="{3846215E-43C4-1D40-95F8-023AE389A37C}" type="datetimeFigureOut">
              <a:rPr lang="fr-FR" smtClean="0"/>
              <a:t>31/08/2025</a:t>
            </a:fld>
            <a:endParaRPr lang="fr-FR"/>
          </a:p>
        </p:txBody>
      </p:sp>
      <p:sp>
        <p:nvSpPr>
          <p:cNvPr id="6" name="Footer Placeholder 5">
            <a:extLst>
              <a:ext uri="{FF2B5EF4-FFF2-40B4-BE49-F238E27FC236}">
                <a16:creationId xmlns:a16="http://schemas.microsoft.com/office/drawing/2014/main" id="{48DD4F06-B416-7E1F-8EC1-C2C7470ECBFF}"/>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5079D60E-93A8-2299-D6E9-F19637E32324}"/>
              </a:ext>
            </a:extLst>
          </p:cNvPr>
          <p:cNvSpPr>
            <a:spLocks noGrp="1"/>
          </p:cNvSpPr>
          <p:nvPr>
            <p:ph type="sldNum" sz="quarter" idx="12"/>
          </p:nvPr>
        </p:nvSpPr>
        <p:spPr/>
        <p:txBody>
          <a:bodyPr/>
          <a:lstStyle/>
          <a:p>
            <a:fld id="{E1FAD601-DAC5-E644-8F8F-A3E4DE8A0D15}" type="slidenum">
              <a:rPr lang="fr-FR" smtClean="0"/>
              <a:t>‹#›</a:t>
            </a:fld>
            <a:endParaRPr lang="fr-FR"/>
          </a:p>
        </p:txBody>
      </p:sp>
    </p:spTree>
    <p:extLst>
      <p:ext uri="{BB962C8B-B14F-4D97-AF65-F5344CB8AC3E}">
        <p14:creationId xmlns:p14="http://schemas.microsoft.com/office/powerpoint/2010/main" val="2136021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2BCBD-5356-2F82-8C1B-6B41BFE2DEF9}"/>
              </a:ext>
            </a:extLst>
          </p:cNvPr>
          <p:cNvSpPr>
            <a:spLocks noGrp="1"/>
          </p:cNvSpPr>
          <p:nvPr>
            <p:ph type="title"/>
          </p:nvPr>
        </p:nvSpPr>
        <p:spPr>
          <a:xfrm>
            <a:off x="839788" y="365125"/>
            <a:ext cx="10515600" cy="1325563"/>
          </a:xfrm>
        </p:spPr>
        <p:txBody>
          <a:bodyPr/>
          <a:lstStyle/>
          <a:p>
            <a:r>
              <a:rPr lang="en-GB"/>
              <a:t>Click to edit Master title style</a:t>
            </a:r>
            <a:endParaRPr lang="fr-FR"/>
          </a:p>
        </p:txBody>
      </p:sp>
      <p:sp>
        <p:nvSpPr>
          <p:cNvPr id="3" name="Text Placeholder 2">
            <a:extLst>
              <a:ext uri="{FF2B5EF4-FFF2-40B4-BE49-F238E27FC236}">
                <a16:creationId xmlns:a16="http://schemas.microsoft.com/office/drawing/2014/main" id="{24B37298-B34F-E2D4-1939-49589E9767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B491F80-37EC-FE6D-16D8-2C33B907534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5" name="Text Placeholder 4">
            <a:extLst>
              <a:ext uri="{FF2B5EF4-FFF2-40B4-BE49-F238E27FC236}">
                <a16:creationId xmlns:a16="http://schemas.microsoft.com/office/drawing/2014/main" id="{A2FED394-F700-C94B-A696-D6F94A0F09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D935864-88D7-5110-28B1-6E8F1590745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7" name="Date Placeholder 6">
            <a:extLst>
              <a:ext uri="{FF2B5EF4-FFF2-40B4-BE49-F238E27FC236}">
                <a16:creationId xmlns:a16="http://schemas.microsoft.com/office/drawing/2014/main" id="{20001AA9-6477-8DA3-336D-E7B3A5F9AEA8}"/>
              </a:ext>
            </a:extLst>
          </p:cNvPr>
          <p:cNvSpPr>
            <a:spLocks noGrp="1"/>
          </p:cNvSpPr>
          <p:nvPr>
            <p:ph type="dt" sz="half" idx="10"/>
          </p:nvPr>
        </p:nvSpPr>
        <p:spPr/>
        <p:txBody>
          <a:bodyPr/>
          <a:lstStyle/>
          <a:p>
            <a:fld id="{3846215E-43C4-1D40-95F8-023AE389A37C}" type="datetimeFigureOut">
              <a:rPr lang="fr-FR" smtClean="0"/>
              <a:t>31/08/2025</a:t>
            </a:fld>
            <a:endParaRPr lang="fr-FR"/>
          </a:p>
        </p:txBody>
      </p:sp>
      <p:sp>
        <p:nvSpPr>
          <p:cNvPr id="8" name="Footer Placeholder 7">
            <a:extLst>
              <a:ext uri="{FF2B5EF4-FFF2-40B4-BE49-F238E27FC236}">
                <a16:creationId xmlns:a16="http://schemas.microsoft.com/office/drawing/2014/main" id="{3D9E68D1-42A2-E806-F993-6E6FE945F9CE}"/>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53A152B9-8756-E9AD-A65F-50C62E40970A}"/>
              </a:ext>
            </a:extLst>
          </p:cNvPr>
          <p:cNvSpPr>
            <a:spLocks noGrp="1"/>
          </p:cNvSpPr>
          <p:nvPr>
            <p:ph type="sldNum" sz="quarter" idx="12"/>
          </p:nvPr>
        </p:nvSpPr>
        <p:spPr/>
        <p:txBody>
          <a:bodyPr/>
          <a:lstStyle/>
          <a:p>
            <a:fld id="{E1FAD601-DAC5-E644-8F8F-A3E4DE8A0D15}" type="slidenum">
              <a:rPr lang="fr-FR" smtClean="0"/>
              <a:t>‹#›</a:t>
            </a:fld>
            <a:endParaRPr lang="fr-FR"/>
          </a:p>
        </p:txBody>
      </p:sp>
    </p:spTree>
    <p:extLst>
      <p:ext uri="{BB962C8B-B14F-4D97-AF65-F5344CB8AC3E}">
        <p14:creationId xmlns:p14="http://schemas.microsoft.com/office/powerpoint/2010/main" val="516282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20DB6-31F8-8758-D961-70C20C9941DE}"/>
              </a:ext>
            </a:extLst>
          </p:cNvPr>
          <p:cNvSpPr>
            <a:spLocks noGrp="1"/>
          </p:cNvSpPr>
          <p:nvPr>
            <p:ph type="title"/>
          </p:nvPr>
        </p:nvSpPr>
        <p:spPr/>
        <p:txBody>
          <a:bodyPr/>
          <a:lstStyle/>
          <a:p>
            <a:r>
              <a:rPr lang="en-GB"/>
              <a:t>Click to edit Master title style</a:t>
            </a:r>
            <a:endParaRPr lang="fr-FR"/>
          </a:p>
        </p:txBody>
      </p:sp>
      <p:sp>
        <p:nvSpPr>
          <p:cNvPr id="3" name="Date Placeholder 2">
            <a:extLst>
              <a:ext uri="{FF2B5EF4-FFF2-40B4-BE49-F238E27FC236}">
                <a16:creationId xmlns:a16="http://schemas.microsoft.com/office/drawing/2014/main" id="{CBA309B5-03A1-6090-C0B3-D4F251DAF9A2}"/>
              </a:ext>
            </a:extLst>
          </p:cNvPr>
          <p:cNvSpPr>
            <a:spLocks noGrp="1"/>
          </p:cNvSpPr>
          <p:nvPr>
            <p:ph type="dt" sz="half" idx="10"/>
          </p:nvPr>
        </p:nvSpPr>
        <p:spPr/>
        <p:txBody>
          <a:bodyPr/>
          <a:lstStyle/>
          <a:p>
            <a:fld id="{3846215E-43C4-1D40-95F8-023AE389A37C}" type="datetimeFigureOut">
              <a:rPr lang="fr-FR" smtClean="0"/>
              <a:t>31/08/2025</a:t>
            </a:fld>
            <a:endParaRPr lang="fr-FR"/>
          </a:p>
        </p:txBody>
      </p:sp>
      <p:sp>
        <p:nvSpPr>
          <p:cNvPr id="4" name="Footer Placeholder 3">
            <a:extLst>
              <a:ext uri="{FF2B5EF4-FFF2-40B4-BE49-F238E27FC236}">
                <a16:creationId xmlns:a16="http://schemas.microsoft.com/office/drawing/2014/main" id="{ABC0EFBB-FD79-6E4C-F62F-46FBFAE09472}"/>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1C6E5308-F086-1CD5-8ADA-44E9DC7DA658}"/>
              </a:ext>
            </a:extLst>
          </p:cNvPr>
          <p:cNvSpPr>
            <a:spLocks noGrp="1"/>
          </p:cNvSpPr>
          <p:nvPr>
            <p:ph type="sldNum" sz="quarter" idx="12"/>
          </p:nvPr>
        </p:nvSpPr>
        <p:spPr/>
        <p:txBody>
          <a:bodyPr/>
          <a:lstStyle/>
          <a:p>
            <a:fld id="{E1FAD601-DAC5-E644-8F8F-A3E4DE8A0D15}" type="slidenum">
              <a:rPr lang="fr-FR" smtClean="0"/>
              <a:t>‹#›</a:t>
            </a:fld>
            <a:endParaRPr lang="fr-FR"/>
          </a:p>
        </p:txBody>
      </p:sp>
    </p:spTree>
    <p:extLst>
      <p:ext uri="{BB962C8B-B14F-4D97-AF65-F5344CB8AC3E}">
        <p14:creationId xmlns:p14="http://schemas.microsoft.com/office/powerpoint/2010/main" val="754776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480981-9A7F-60A4-780B-19D1B01126F1}"/>
              </a:ext>
            </a:extLst>
          </p:cNvPr>
          <p:cNvSpPr>
            <a:spLocks noGrp="1"/>
          </p:cNvSpPr>
          <p:nvPr>
            <p:ph type="dt" sz="half" idx="10"/>
          </p:nvPr>
        </p:nvSpPr>
        <p:spPr/>
        <p:txBody>
          <a:bodyPr/>
          <a:lstStyle/>
          <a:p>
            <a:fld id="{3846215E-43C4-1D40-95F8-023AE389A37C}" type="datetimeFigureOut">
              <a:rPr lang="fr-FR" smtClean="0"/>
              <a:t>31/08/2025</a:t>
            </a:fld>
            <a:endParaRPr lang="fr-FR"/>
          </a:p>
        </p:txBody>
      </p:sp>
      <p:sp>
        <p:nvSpPr>
          <p:cNvPr id="3" name="Footer Placeholder 2">
            <a:extLst>
              <a:ext uri="{FF2B5EF4-FFF2-40B4-BE49-F238E27FC236}">
                <a16:creationId xmlns:a16="http://schemas.microsoft.com/office/drawing/2014/main" id="{97BA8D7B-F1AC-1237-145E-206489053553}"/>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30FA2ED6-420B-4807-8112-8914EA3E2B67}"/>
              </a:ext>
            </a:extLst>
          </p:cNvPr>
          <p:cNvSpPr>
            <a:spLocks noGrp="1"/>
          </p:cNvSpPr>
          <p:nvPr>
            <p:ph type="sldNum" sz="quarter" idx="12"/>
          </p:nvPr>
        </p:nvSpPr>
        <p:spPr/>
        <p:txBody>
          <a:bodyPr/>
          <a:lstStyle/>
          <a:p>
            <a:fld id="{E1FAD601-DAC5-E644-8F8F-A3E4DE8A0D15}" type="slidenum">
              <a:rPr lang="fr-FR" smtClean="0"/>
              <a:t>‹#›</a:t>
            </a:fld>
            <a:endParaRPr lang="fr-FR"/>
          </a:p>
        </p:txBody>
      </p:sp>
    </p:spTree>
    <p:extLst>
      <p:ext uri="{BB962C8B-B14F-4D97-AF65-F5344CB8AC3E}">
        <p14:creationId xmlns:p14="http://schemas.microsoft.com/office/powerpoint/2010/main" val="169413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1E3F3-FD70-6EE7-EFE2-75602EA70CA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fr-FR"/>
          </a:p>
        </p:txBody>
      </p:sp>
      <p:sp>
        <p:nvSpPr>
          <p:cNvPr id="3" name="Content Placeholder 2">
            <a:extLst>
              <a:ext uri="{FF2B5EF4-FFF2-40B4-BE49-F238E27FC236}">
                <a16:creationId xmlns:a16="http://schemas.microsoft.com/office/drawing/2014/main" id="{C22DB4C0-7894-652A-B02B-3572754DA4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Text Placeholder 3">
            <a:extLst>
              <a:ext uri="{FF2B5EF4-FFF2-40B4-BE49-F238E27FC236}">
                <a16:creationId xmlns:a16="http://schemas.microsoft.com/office/drawing/2014/main" id="{4CB1D747-C894-C760-D6B7-39A0545B1F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DDCF896-8F41-B012-A554-D52DB799A303}"/>
              </a:ext>
            </a:extLst>
          </p:cNvPr>
          <p:cNvSpPr>
            <a:spLocks noGrp="1"/>
          </p:cNvSpPr>
          <p:nvPr>
            <p:ph type="dt" sz="half" idx="10"/>
          </p:nvPr>
        </p:nvSpPr>
        <p:spPr/>
        <p:txBody>
          <a:bodyPr/>
          <a:lstStyle/>
          <a:p>
            <a:fld id="{3846215E-43C4-1D40-95F8-023AE389A37C}" type="datetimeFigureOut">
              <a:rPr lang="fr-FR" smtClean="0"/>
              <a:t>31/08/2025</a:t>
            </a:fld>
            <a:endParaRPr lang="fr-FR"/>
          </a:p>
        </p:txBody>
      </p:sp>
      <p:sp>
        <p:nvSpPr>
          <p:cNvPr id="6" name="Footer Placeholder 5">
            <a:extLst>
              <a:ext uri="{FF2B5EF4-FFF2-40B4-BE49-F238E27FC236}">
                <a16:creationId xmlns:a16="http://schemas.microsoft.com/office/drawing/2014/main" id="{018D172F-B138-FD22-3798-E9C74EE544A8}"/>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12B94764-CF1A-D9C5-0C68-4FA31FA2710D}"/>
              </a:ext>
            </a:extLst>
          </p:cNvPr>
          <p:cNvSpPr>
            <a:spLocks noGrp="1"/>
          </p:cNvSpPr>
          <p:nvPr>
            <p:ph type="sldNum" sz="quarter" idx="12"/>
          </p:nvPr>
        </p:nvSpPr>
        <p:spPr/>
        <p:txBody>
          <a:bodyPr/>
          <a:lstStyle/>
          <a:p>
            <a:fld id="{E1FAD601-DAC5-E644-8F8F-A3E4DE8A0D15}" type="slidenum">
              <a:rPr lang="fr-FR" smtClean="0"/>
              <a:t>‹#›</a:t>
            </a:fld>
            <a:endParaRPr lang="fr-FR"/>
          </a:p>
        </p:txBody>
      </p:sp>
    </p:spTree>
    <p:extLst>
      <p:ext uri="{BB962C8B-B14F-4D97-AF65-F5344CB8AC3E}">
        <p14:creationId xmlns:p14="http://schemas.microsoft.com/office/powerpoint/2010/main" val="445427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BCC38-1B19-0EE9-CB8D-BCDBEA49427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fr-FR"/>
          </a:p>
        </p:txBody>
      </p:sp>
      <p:sp>
        <p:nvSpPr>
          <p:cNvPr id="3" name="Picture Placeholder 2">
            <a:extLst>
              <a:ext uri="{FF2B5EF4-FFF2-40B4-BE49-F238E27FC236}">
                <a16:creationId xmlns:a16="http://schemas.microsoft.com/office/drawing/2014/main" id="{59F007A4-8D2C-DDCB-65B8-8A49E5E16E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6E7BD369-6465-66F7-0C03-BD2F08C0E6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2E70D57-CF34-EA60-7E78-E79F6C61D4FE}"/>
              </a:ext>
            </a:extLst>
          </p:cNvPr>
          <p:cNvSpPr>
            <a:spLocks noGrp="1"/>
          </p:cNvSpPr>
          <p:nvPr>
            <p:ph type="dt" sz="half" idx="10"/>
          </p:nvPr>
        </p:nvSpPr>
        <p:spPr/>
        <p:txBody>
          <a:bodyPr/>
          <a:lstStyle/>
          <a:p>
            <a:fld id="{3846215E-43C4-1D40-95F8-023AE389A37C}" type="datetimeFigureOut">
              <a:rPr lang="fr-FR" smtClean="0"/>
              <a:t>31/08/2025</a:t>
            </a:fld>
            <a:endParaRPr lang="fr-FR"/>
          </a:p>
        </p:txBody>
      </p:sp>
      <p:sp>
        <p:nvSpPr>
          <p:cNvPr id="6" name="Footer Placeholder 5">
            <a:extLst>
              <a:ext uri="{FF2B5EF4-FFF2-40B4-BE49-F238E27FC236}">
                <a16:creationId xmlns:a16="http://schemas.microsoft.com/office/drawing/2014/main" id="{3E1AB88C-50D0-2F30-2DAC-4B4925A69906}"/>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7EF65710-89F2-0DA1-8C31-3F233968987B}"/>
              </a:ext>
            </a:extLst>
          </p:cNvPr>
          <p:cNvSpPr>
            <a:spLocks noGrp="1"/>
          </p:cNvSpPr>
          <p:nvPr>
            <p:ph type="sldNum" sz="quarter" idx="12"/>
          </p:nvPr>
        </p:nvSpPr>
        <p:spPr/>
        <p:txBody>
          <a:bodyPr/>
          <a:lstStyle/>
          <a:p>
            <a:fld id="{E1FAD601-DAC5-E644-8F8F-A3E4DE8A0D15}" type="slidenum">
              <a:rPr lang="fr-FR" smtClean="0"/>
              <a:t>‹#›</a:t>
            </a:fld>
            <a:endParaRPr lang="fr-FR"/>
          </a:p>
        </p:txBody>
      </p:sp>
    </p:spTree>
    <p:extLst>
      <p:ext uri="{BB962C8B-B14F-4D97-AF65-F5344CB8AC3E}">
        <p14:creationId xmlns:p14="http://schemas.microsoft.com/office/powerpoint/2010/main" val="3467110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FC1189-0783-6BF2-9389-469564AE7F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fr-FR"/>
          </a:p>
        </p:txBody>
      </p:sp>
      <p:sp>
        <p:nvSpPr>
          <p:cNvPr id="3" name="Text Placeholder 2">
            <a:extLst>
              <a:ext uri="{FF2B5EF4-FFF2-40B4-BE49-F238E27FC236}">
                <a16:creationId xmlns:a16="http://schemas.microsoft.com/office/drawing/2014/main" id="{1EAD25A8-61C2-E776-1562-3EE5A5EE9B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Date Placeholder 3">
            <a:extLst>
              <a:ext uri="{FF2B5EF4-FFF2-40B4-BE49-F238E27FC236}">
                <a16:creationId xmlns:a16="http://schemas.microsoft.com/office/drawing/2014/main" id="{A7689E6F-BECE-80C1-A71C-C0B7BC0BFB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46215E-43C4-1D40-95F8-023AE389A37C}" type="datetimeFigureOut">
              <a:rPr lang="fr-FR" smtClean="0"/>
              <a:t>31/08/2025</a:t>
            </a:fld>
            <a:endParaRPr lang="fr-FR"/>
          </a:p>
        </p:txBody>
      </p:sp>
      <p:sp>
        <p:nvSpPr>
          <p:cNvPr id="5" name="Footer Placeholder 4">
            <a:extLst>
              <a:ext uri="{FF2B5EF4-FFF2-40B4-BE49-F238E27FC236}">
                <a16:creationId xmlns:a16="http://schemas.microsoft.com/office/drawing/2014/main" id="{0AE74F5E-1756-7FE0-E4C9-3A56ECED6F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5B0F3158-7DEF-A20B-504A-441E39D68C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FAD601-DAC5-E644-8F8F-A3E4DE8A0D15}" type="slidenum">
              <a:rPr lang="fr-FR" smtClean="0"/>
              <a:t>‹#›</a:t>
            </a:fld>
            <a:endParaRPr lang="fr-FR"/>
          </a:p>
        </p:txBody>
      </p:sp>
    </p:spTree>
    <p:extLst>
      <p:ext uri="{BB962C8B-B14F-4D97-AF65-F5344CB8AC3E}">
        <p14:creationId xmlns:p14="http://schemas.microsoft.com/office/powerpoint/2010/main" val="2225077037"/>
      </p:ext>
    </p:extLst>
  </p:cSld>
  <p:clrMap bg1="lt1" tx1="dk1" bg2="lt2" tx2="dk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 id="2147484125" r:id="rId6"/>
    <p:sldLayoutId id="2147484126" r:id="rId7"/>
    <p:sldLayoutId id="2147484127" r:id="rId8"/>
    <p:sldLayoutId id="2147484128" r:id="rId9"/>
    <p:sldLayoutId id="2147484129" r:id="rId10"/>
    <p:sldLayoutId id="21474841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n.wikipedia.org/wiki/Computer"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20F34-76AF-52DD-ABD6-18A52B4E5D27}"/>
              </a:ext>
            </a:extLst>
          </p:cNvPr>
          <p:cNvSpPr>
            <a:spLocks noGrp="1"/>
          </p:cNvSpPr>
          <p:nvPr>
            <p:ph type="ctrTitle"/>
          </p:nvPr>
        </p:nvSpPr>
        <p:spPr>
          <a:xfrm>
            <a:off x="484908" y="1843696"/>
            <a:ext cx="10640291" cy="2029804"/>
          </a:xfrm>
        </p:spPr>
        <p:txBody>
          <a:bodyPr>
            <a:noAutofit/>
          </a:bodyPr>
          <a:lstStyle/>
          <a:p>
            <a:pPr algn="ctr"/>
            <a:r>
              <a:rPr lang="fr-FR" b="1" dirty="0">
                <a:solidFill>
                  <a:schemeClr val="tx2">
                    <a:lumMod val="50000"/>
                  </a:schemeClr>
                </a:solidFill>
                <a:latin typeface="+mn-lt"/>
              </a:rPr>
              <a:t>DATA STRATEGY &amp; AI:</a:t>
            </a:r>
            <a:br>
              <a:rPr lang="fr-FR" b="1" dirty="0">
                <a:solidFill>
                  <a:schemeClr val="tx2">
                    <a:lumMod val="50000"/>
                  </a:schemeClr>
                </a:solidFill>
                <a:latin typeface="+mn-lt"/>
              </a:rPr>
            </a:br>
            <a:r>
              <a:rPr lang="fr-FR" sz="4000" b="1" dirty="0">
                <a:solidFill>
                  <a:schemeClr val="tx2">
                    <a:lumMod val="50000"/>
                  </a:schemeClr>
                </a:solidFill>
                <a:latin typeface="+mn-lt"/>
              </a:rPr>
              <a:t>Changes, Challenges, State of the Art</a:t>
            </a:r>
          </a:p>
        </p:txBody>
      </p:sp>
      <p:sp>
        <p:nvSpPr>
          <p:cNvPr id="3" name="Subtitle 2">
            <a:extLst>
              <a:ext uri="{FF2B5EF4-FFF2-40B4-BE49-F238E27FC236}">
                <a16:creationId xmlns:a16="http://schemas.microsoft.com/office/drawing/2014/main" id="{6CC94DDA-8E41-9F81-B8C2-5B68245A3022}"/>
              </a:ext>
            </a:extLst>
          </p:cNvPr>
          <p:cNvSpPr>
            <a:spLocks noGrp="1"/>
          </p:cNvSpPr>
          <p:nvPr>
            <p:ph type="subTitle" idx="1"/>
          </p:nvPr>
        </p:nvSpPr>
        <p:spPr>
          <a:xfrm>
            <a:off x="3067652" y="4777273"/>
            <a:ext cx="8876924" cy="1750403"/>
          </a:xfrm>
        </p:spPr>
        <p:txBody>
          <a:bodyPr>
            <a:normAutofit fontScale="92500" lnSpcReduction="20000"/>
          </a:bodyPr>
          <a:lstStyle/>
          <a:p>
            <a:pPr algn="r"/>
            <a:r>
              <a:rPr lang="fr-FR" dirty="0">
                <a:solidFill>
                  <a:schemeClr val="tx1"/>
                </a:solidFill>
              </a:rPr>
              <a:t>By </a:t>
            </a:r>
            <a:r>
              <a:rPr lang="fr-FR" sz="3100" i="1" dirty="0">
                <a:solidFill>
                  <a:schemeClr val="tx1"/>
                </a:solidFill>
              </a:rPr>
              <a:t>Colonel</a:t>
            </a:r>
            <a:r>
              <a:rPr lang="fr-FR" sz="3100" dirty="0">
                <a:solidFill>
                  <a:schemeClr val="tx1"/>
                </a:solidFill>
              </a:rPr>
              <a:t> </a:t>
            </a:r>
            <a:r>
              <a:rPr lang="fr-FR" dirty="0">
                <a:solidFill>
                  <a:schemeClr val="tx1"/>
                </a:solidFill>
              </a:rPr>
              <a:t> </a:t>
            </a:r>
            <a:r>
              <a:rPr lang="fr-FR" sz="2800" b="1" i="1" u="sng" dirty="0">
                <a:solidFill>
                  <a:schemeClr val="accent1">
                    <a:lumMod val="50000"/>
                  </a:schemeClr>
                </a:solidFill>
              </a:rPr>
              <a:t>MBECK MOMENDENG Jean Levrai</a:t>
            </a:r>
            <a:r>
              <a:rPr lang="fr-FR" dirty="0">
                <a:solidFill>
                  <a:schemeClr val="tx1"/>
                </a:solidFill>
              </a:rPr>
              <a:t>,</a:t>
            </a:r>
          </a:p>
          <a:p>
            <a:pPr algn="r"/>
            <a:r>
              <a:rPr lang="fr-FR" i="1" cap="all" dirty="0">
                <a:solidFill>
                  <a:schemeClr val="accent1"/>
                </a:solidFill>
              </a:rPr>
              <a:t>HELIOS Project </a:t>
            </a:r>
            <a:r>
              <a:rPr lang="fr-FR" i="1" cap="all" dirty="0" err="1">
                <a:solidFill>
                  <a:schemeClr val="accent1"/>
                </a:solidFill>
              </a:rPr>
              <a:t>Executive</a:t>
            </a:r>
            <a:r>
              <a:rPr lang="fr-FR" i="1" cap="all" dirty="0">
                <a:solidFill>
                  <a:schemeClr val="accent1"/>
                </a:solidFill>
              </a:rPr>
              <a:t> Manager</a:t>
            </a:r>
          </a:p>
          <a:p>
            <a:pPr algn="r"/>
            <a:r>
              <a:rPr lang="fr-FR" sz="1900" b="1" dirty="0">
                <a:solidFill>
                  <a:schemeClr val="tx1"/>
                </a:solidFill>
              </a:rPr>
              <a:t>ICCF-</a:t>
            </a:r>
            <a:r>
              <a:rPr lang="fr-FR" sz="1900" b="1" dirty="0" err="1">
                <a:solidFill>
                  <a:schemeClr val="tx1"/>
                </a:solidFill>
              </a:rPr>
              <a:t>eMBA</a:t>
            </a:r>
            <a:r>
              <a:rPr lang="fr-FR" sz="1900" b="1" dirty="0">
                <a:solidFill>
                  <a:schemeClr val="tx1"/>
                </a:solidFill>
              </a:rPr>
              <a:t> @HEC Paris </a:t>
            </a:r>
          </a:p>
          <a:p>
            <a:pPr algn="r"/>
            <a:r>
              <a:rPr lang="fr-FR" sz="1900" b="1" dirty="0">
                <a:solidFill>
                  <a:schemeClr val="tx1"/>
                </a:solidFill>
              </a:rPr>
              <a:t>CSEP-ASEP-CISM – CISSP-CISO</a:t>
            </a:r>
          </a:p>
          <a:p>
            <a:pPr algn="r"/>
            <a:r>
              <a:rPr lang="fr-FR" sz="1900" b="1" dirty="0">
                <a:solidFill>
                  <a:schemeClr val="tx1"/>
                </a:solidFill>
              </a:rPr>
              <a:t>ISO/IEC 27005-EBIOS 27005 </a:t>
            </a:r>
            <a:r>
              <a:rPr lang="fr-FR" sz="1900" b="1" dirty="0" err="1">
                <a:solidFill>
                  <a:schemeClr val="tx1"/>
                </a:solidFill>
              </a:rPr>
              <a:t>Certified</a:t>
            </a:r>
            <a:r>
              <a:rPr lang="fr-FR" sz="1900" b="1" dirty="0">
                <a:solidFill>
                  <a:schemeClr val="tx1"/>
                </a:solidFill>
              </a:rPr>
              <a:t> </a:t>
            </a:r>
          </a:p>
          <a:p>
            <a:endParaRPr lang="fr-FR" dirty="0"/>
          </a:p>
          <a:p>
            <a:endParaRPr lang="fr-FR" dirty="0"/>
          </a:p>
        </p:txBody>
      </p:sp>
      <p:pic>
        <p:nvPicPr>
          <p:cNvPr id="4" name="Picture 3">
            <a:extLst>
              <a:ext uri="{FF2B5EF4-FFF2-40B4-BE49-F238E27FC236}">
                <a16:creationId xmlns:a16="http://schemas.microsoft.com/office/drawing/2014/main" id="{58D0EFFE-6F9B-B403-13BE-213D8E60C75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70214" y="61909"/>
            <a:ext cx="1360170" cy="1095375"/>
          </a:xfrm>
          <a:prstGeom prst="rect">
            <a:avLst/>
          </a:prstGeom>
          <a:noFill/>
        </p:spPr>
      </p:pic>
      <p:sp>
        <p:nvSpPr>
          <p:cNvPr id="9" name="TextBox 8">
            <a:extLst>
              <a:ext uri="{FF2B5EF4-FFF2-40B4-BE49-F238E27FC236}">
                <a16:creationId xmlns:a16="http://schemas.microsoft.com/office/drawing/2014/main" id="{81DC52E8-7200-02A9-DEC9-FD46859AB048}"/>
              </a:ext>
            </a:extLst>
          </p:cNvPr>
          <p:cNvSpPr txBox="1"/>
          <p:nvPr/>
        </p:nvSpPr>
        <p:spPr>
          <a:xfrm>
            <a:off x="3829051" y="6527676"/>
            <a:ext cx="4072269" cy="307777"/>
          </a:xfrm>
          <a:prstGeom prst="rect">
            <a:avLst/>
          </a:prstGeom>
          <a:noFill/>
        </p:spPr>
        <p:txBody>
          <a:bodyPr wrap="none" rtlCol="0">
            <a:spAutoFit/>
          </a:bodyPr>
          <a:lstStyle/>
          <a:p>
            <a:r>
              <a:rPr lang="fr-FR" sz="1400" i="1" dirty="0">
                <a:solidFill>
                  <a:srgbClr val="FFC000"/>
                </a:solidFill>
              </a:rPr>
              <a:t>« I  AM HELIOS ELITE, SOLDIER OF THE DIGITAL »</a:t>
            </a:r>
          </a:p>
        </p:txBody>
      </p:sp>
      <p:pic>
        <p:nvPicPr>
          <p:cNvPr id="5" name="Image 6">
            <a:extLst>
              <a:ext uri="{FF2B5EF4-FFF2-40B4-BE49-F238E27FC236}">
                <a16:creationId xmlns:a16="http://schemas.microsoft.com/office/drawing/2014/main" id="{40C93D20-C0D8-C7EF-0243-3772642BC195}"/>
              </a:ext>
            </a:extLst>
          </p:cNvPr>
          <p:cNvPicPr>
            <a:picLocks noChangeAspect="1"/>
          </p:cNvPicPr>
          <p:nvPr/>
        </p:nvPicPr>
        <p:blipFill>
          <a:blip r:embed="rId3"/>
          <a:stretch>
            <a:fillRect/>
          </a:stretch>
        </p:blipFill>
        <p:spPr>
          <a:xfrm rot="20497614">
            <a:off x="228530" y="925353"/>
            <a:ext cx="5534385" cy="100981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94189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8F173-35E8-410E-28B4-3316E5DD948D}"/>
              </a:ext>
            </a:extLst>
          </p:cNvPr>
          <p:cNvSpPr>
            <a:spLocks noGrp="1"/>
          </p:cNvSpPr>
          <p:nvPr>
            <p:ph type="title"/>
          </p:nvPr>
        </p:nvSpPr>
        <p:spPr>
          <a:xfrm>
            <a:off x="2100263" y="65734"/>
            <a:ext cx="8581592" cy="1016934"/>
          </a:xfrm>
        </p:spPr>
        <p:txBody>
          <a:bodyPr>
            <a:normAutofit/>
          </a:bodyPr>
          <a:lstStyle/>
          <a:p>
            <a:r>
              <a:rPr lang="en-GB" sz="4000" b="1" i="1" cap="all" dirty="0">
                <a:solidFill>
                  <a:schemeClr val="accent1"/>
                </a:solidFill>
              </a:rPr>
              <a:t>Understanding business objectives</a:t>
            </a:r>
            <a:endParaRPr lang="fr-FR" sz="4000" b="1" cap="all" dirty="0">
              <a:solidFill>
                <a:schemeClr val="bg2">
                  <a:lumMod val="10000"/>
                </a:schemeClr>
              </a:solidFill>
              <a:latin typeface="+mn-lt"/>
            </a:endParaRPr>
          </a:p>
        </p:txBody>
      </p:sp>
      <p:sp>
        <p:nvSpPr>
          <p:cNvPr id="3" name="Content Placeholder 2">
            <a:extLst>
              <a:ext uri="{FF2B5EF4-FFF2-40B4-BE49-F238E27FC236}">
                <a16:creationId xmlns:a16="http://schemas.microsoft.com/office/drawing/2014/main" id="{B7A1E78E-D2C3-28EE-2DE8-76859C47B0FB}"/>
              </a:ext>
            </a:extLst>
          </p:cNvPr>
          <p:cNvSpPr>
            <a:spLocks noGrp="1"/>
          </p:cNvSpPr>
          <p:nvPr>
            <p:ph idx="1"/>
          </p:nvPr>
        </p:nvSpPr>
        <p:spPr>
          <a:xfrm>
            <a:off x="292359" y="1024079"/>
            <a:ext cx="11608696" cy="5127340"/>
          </a:xfrm>
        </p:spPr>
        <p:txBody>
          <a:bodyPr>
            <a:normAutofit fontScale="77500" lnSpcReduction="20000"/>
          </a:bodyPr>
          <a:lstStyle/>
          <a:p>
            <a:pPr algn="l">
              <a:lnSpc>
                <a:spcPct val="200000"/>
              </a:lnSpc>
              <a:buNone/>
            </a:pPr>
            <a:endParaRPr lang="en-GB" sz="2500" cap="all" dirty="0">
              <a:latin typeface="+mj-lt"/>
            </a:endParaRPr>
          </a:p>
          <a:p>
            <a:pPr fontAlgn="base">
              <a:lnSpc>
                <a:spcPct val="200000"/>
              </a:lnSpc>
            </a:pPr>
            <a:r>
              <a:rPr lang="fr-FR" dirty="0">
                <a:solidFill>
                  <a:schemeClr val="accent1"/>
                </a:solidFill>
              </a:rPr>
              <a:t>UNDERSTANDING BUSINESS OBJECTIVES ACROSS THE ENTIRE ORGANIZATION:</a:t>
            </a:r>
          </a:p>
          <a:p>
            <a:pPr fontAlgn="base">
              <a:lnSpc>
                <a:spcPct val="200000"/>
              </a:lnSpc>
              <a:buFont typeface="Wingdings" pitchFamily="2" charset="2"/>
              <a:buChar char="ü"/>
            </a:pPr>
            <a:r>
              <a:rPr lang="fr-FR" dirty="0"/>
              <a:t> </a:t>
            </a:r>
            <a:r>
              <a:rPr lang="en-GB" sz="3200" i="1" dirty="0"/>
              <a:t>identify goals and explore how the use of data can help them achieve these goals.</a:t>
            </a:r>
          </a:p>
          <a:p>
            <a:pPr>
              <a:lnSpc>
                <a:spcPct val="200000"/>
              </a:lnSpc>
              <a:buFont typeface="Wingdings" pitchFamily="2" charset="2"/>
              <a:buChar char="ü"/>
            </a:pPr>
            <a:r>
              <a:rPr lang="en-GB" sz="3200" i="1" dirty="0"/>
              <a:t>the organization selects specific use cases on which the data strategy focuses.</a:t>
            </a:r>
          </a:p>
          <a:p>
            <a:pPr>
              <a:lnSpc>
                <a:spcPct val="200000"/>
              </a:lnSpc>
              <a:buFont typeface="Wingdings" pitchFamily="2" charset="2"/>
              <a:buChar char="ü"/>
            </a:pPr>
            <a:r>
              <a:rPr lang="en-GB" sz="3200" i="1" dirty="0"/>
              <a:t>IT professionals can then weigh in on the tools and technologies the organization might need to help achieve these outcomes.</a:t>
            </a:r>
            <a:br>
              <a:rPr lang="en-GB" sz="3200" i="1" dirty="0"/>
            </a:br>
            <a:endParaRPr lang="fr-FR" sz="3200" i="1" dirty="0"/>
          </a:p>
        </p:txBody>
      </p:sp>
      <p:pic>
        <p:nvPicPr>
          <p:cNvPr id="6" name="Picture 5">
            <a:extLst>
              <a:ext uri="{FF2B5EF4-FFF2-40B4-BE49-F238E27FC236}">
                <a16:creationId xmlns:a16="http://schemas.microsoft.com/office/drawing/2014/main" id="{389C5D6D-B40A-E4C0-0F4B-AC240FDD6C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144"/>
            <a:ext cx="1257300" cy="1016934"/>
          </a:xfrm>
          <a:prstGeom prst="rect">
            <a:avLst/>
          </a:prstGeom>
          <a:noFill/>
        </p:spPr>
      </p:pic>
      <p:sp>
        <p:nvSpPr>
          <p:cNvPr id="4" name="TextBox 3">
            <a:extLst>
              <a:ext uri="{FF2B5EF4-FFF2-40B4-BE49-F238E27FC236}">
                <a16:creationId xmlns:a16="http://schemas.microsoft.com/office/drawing/2014/main" id="{CFFEF9A9-4521-DDDA-4C4F-4838B58A63AD}"/>
              </a:ext>
            </a:extLst>
          </p:cNvPr>
          <p:cNvSpPr txBox="1"/>
          <p:nvPr/>
        </p:nvSpPr>
        <p:spPr>
          <a:xfrm>
            <a:off x="3829051" y="6527676"/>
            <a:ext cx="4072269" cy="307777"/>
          </a:xfrm>
          <a:prstGeom prst="rect">
            <a:avLst/>
          </a:prstGeom>
          <a:noFill/>
        </p:spPr>
        <p:txBody>
          <a:bodyPr wrap="none" rtlCol="0">
            <a:spAutoFit/>
          </a:bodyPr>
          <a:lstStyle/>
          <a:p>
            <a:r>
              <a:rPr lang="fr-FR" sz="1400" i="1" dirty="0">
                <a:solidFill>
                  <a:srgbClr val="FFC000"/>
                </a:solidFill>
              </a:rPr>
              <a:t>« I  AM HELIOS ELITE, SOLDIER OF THE DIGITAL »</a:t>
            </a:r>
          </a:p>
        </p:txBody>
      </p:sp>
    </p:spTree>
    <p:extLst>
      <p:ext uri="{BB962C8B-B14F-4D97-AF65-F5344CB8AC3E}">
        <p14:creationId xmlns:p14="http://schemas.microsoft.com/office/powerpoint/2010/main" val="3575734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0EAF0-BD9E-7CAF-4F24-EB8ED1278F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B49FAC-DC12-47D2-CCA8-557B1A8D4561}"/>
              </a:ext>
            </a:extLst>
          </p:cNvPr>
          <p:cNvSpPr>
            <a:spLocks noGrp="1"/>
          </p:cNvSpPr>
          <p:nvPr>
            <p:ph type="title"/>
          </p:nvPr>
        </p:nvSpPr>
        <p:spPr>
          <a:xfrm>
            <a:off x="1842654" y="131054"/>
            <a:ext cx="8863446" cy="1192259"/>
          </a:xfrm>
        </p:spPr>
        <p:txBody>
          <a:bodyPr>
            <a:normAutofit/>
          </a:bodyPr>
          <a:lstStyle/>
          <a:p>
            <a:pPr fontAlgn="base"/>
            <a:r>
              <a:rPr lang="en-GB" sz="4000" b="1" i="1" cap="all" dirty="0">
                <a:solidFill>
                  <a:schemeClr val="accent1"/>
                </a:solidFill>
              </a:rPr>
              <a:t>Assessing obstacles and challenges;</a:t>
            </a:r>
          </a:p>
        </p:txBody>
      </p:sp>
      <p:sp>
        <p:nvSpPr>
          <p:cNvPr id="3" name="Content Placeholder 2">
            <a:extLst>
              <a:ext uri="{FF2B5EF4-FFF2-40B4-BE49-F238E27FC236}">
                <a16:creationId xmlns:a16="http://schemas.microsoft.com/office/drawing/2014/main" id="{733064E3-BE5E-4C1A-B823-BCE8913AE571}"/>
              </a:ext>
            </a:extLst>
          </p:cNvPr>
          <p:cNvSpPr>
            <a:spLocks noGrp="1"/>
          </p:cNvSpPr>
          <p:nvPr>
            <p:ph idx="1"/>
          </p:nvPr>
        </p:nvSpPr>
        <p:spPr>
          <a:xfrm>
            <a:off x="365902" y="1453015"/>
            <a:ext cx="11382753" cy="4836949"/>
          </a:xfrm>
        </p:spPr>
        <p:txBody>
          <a:bodyPr>
            <a:normAutofit fontScale="92500" lnSpcReduction="10000"/>
          </a:bodyPr>
          <a:lstStyle/>
          <a:p>
            <a:pPr marL="512763" indent="-457200" algn="just">
              <a:lnSpc>
                <a:spcPct val="200000"/>
              </a:lnSpc>
              <a:buFont typeface="Wingdings" pitchFamily="2" charset="2"/>
              <a:buChar char="ü"/>
            </a:pPr>
            <a:r>
              <a:rPr lang="en-GB" i="1" dirty="0"/>
              <a:t>Technical obstacles such as data silos that prevent easy data access, a lack of data governance policies or an outdated data architecture that doesn’t support modern data operations;</a:t>
            </a:r>
          </a:p>
          <a:p>
            <a:pPr marL="512763" indent="-457200" algn="just">
              <a:lnSpc>
                <a:spcPct val="200000"/>
              </a:lnSpc>
              <a:buFont typeface="Wingdings" pitchFamily="2" charset="2"/>
              <a:buChar char="ü"/>
            </a:pPr>
            <a:r>
              <a:rPr lang="en-GB" i="1" dirty="0"/>
              <a:t>Human challenges. Business users might need to be educated on the pillars of a data-driven culture, and IT team members might need training to acquire specific technical skills</a:t>
            </a:r>
            <a:endParaRPr lang="en-FR" sz="2500" i="1" cap="all" dirty="0">
              <a:latin typeface="+mj-lt"/>
            </a:endParaRPr>
          </a:p>
        </p:txBody>
      </p:sp>
      <p:sp>
        <p:nvSpPr>
          <p:cNvPr id="5" name="TextBox 4">
            <a:extLst>
              <a:ext uri="{FF2B5EF4-FFF2-40B4-BE49-F238E27FC236}">
                <a16:creationId xmlns:a16="http://schemas.microsoft.com/office/drawing/2014/main" id="{55738BDD-0D18-DC37-93F4-1B3F0A2ED6C7}"/>
              </a:ext>
            </a:extLst>
          </p:cNvPr>
          <p:cNvSpPr txBox="1"/>
          <p:nvPr/>
        </p:nvSpPr>
        <p:spPr>
          <a:xfrm>
            <a:off x="3829051" y="6527676"/>
            <a:ext cx="4072269" cy="307777"/>
          </a:xfrm>
          <a:prstGeom prst="rect">
            <a:avLst/>
          </a:prstGeom>
          <a:noFill/>
        </p:spPr>
        <p:txBody>
          <a:bodyPr wrap="none" rtlCol="0">
            <a:spAutoFit/>
          </a:bodyPr>
          <a:lstStyle/>
          <a:p>
            <a:r>
              <a:rPr lang="fr-FR" sz="1400" i="1" dirty="0">
                <a:solidFill>
                  <a:srgbClr val="FFC000"/>
                </a:solidFill>
              </a:rPr>
              <a:t>« I  AM HELIOS ELITE, SOLDIER OF THE DIGITAL »</a:t>
            </a:r>
          </a:p>
        </p:txBody>
      </p:sp>
      <p:pic>
        <p:nvPicPr>
          <p:cNvPr id="6" name="Picture 5">
            <a:extLst>
              <a:ext uri="{FF2B5EF4-FFF2-40B4-BE49-F238E27FC236}">
                <a16:creationId xmlns:a16="http://schemas.microsoft.com/office/drawing/2014/main" id="{F94BE72A-F2A4-C97E-F68F-2FE34CD2A3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144"/>
            <a:ext cx="1109663" cy="897522"/>
          </a:xfrm>
          <a:prstGeom prst="rect">
            <a:avLst/>
          </a:prstGeom>
          <a:noFill/>
        </p:spPr>
      </p:pic>
    </p:spTree>
    <p:extLst>
      <p:ext uri="{BB962C8B-B14F-4D97-AF65-F5344CB8AC3E}">
        <p14:creationId xmlns:p14="http://schemas.microsoft.com/office/powerpoint/2010/main" val="2313331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76292-C02D-5BC2-B48B-D90B10EDA3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FEAF06-76EB-C541-3AFB-17C9B43889C7}"/>
              </a:ext>
            </a:extLst>
          </p:cNvPr>
          <p:cNvSpPr>
            <a:spLocks noGrp="1"/>
          </p:cNvSpPr>
          <p:nvPr>
            <p:ph type="title"/>
          </p:nvPr>
        </p:nvSpPr>
        <p:spPr>
          <a:xfrm>
            <a:off x="1842654" y="131054"/>
            <a:ext cx="8472921" cy="1192259"/>
          </a:xfrm>
        </p:spPr>
        <p:txBody>
          <a:bodyPr>
            <a:normAutofit/>
          </a:bodyPr>
          <a:lstStyle/>
          <a:p>
            <a:pPr algn="ctr" fontAlgn="base"/>
            <a:r>
              <a:rPr lang="en-GB" sz="4000" b="1" i="1" cap="all" dirty="0">
                <a:solidFill>
                  <a:schemeClr val="accent1"/>
                </a:solidFill>
              </a:rPr>
              <a:t>Creating a data strategy roadmap</a:t>
            </a:r>
          </a:p>
        </p:txBody>
      </p:sp>
      <p:sp>
        <p:nvSpPr>
          <p:cNvPr id="3" name="Content Placeholder 2">
            <a:extLst>
              <a:ext uri="{FF2B5EF4-FFF2-40B4-BE49-F238E27FC236}">
                <a16:creationId xmlns:a16="http://schemas.microsoft.com/office/drawing/2014/main" id="{02543A2A-A33E-E337-0A49-95AECE2170A9}"/>
              </a:ext>
            </a:extLst>
          </p:cNvPr>
          <p:cNvSpPr>
            <a:spLocks noGrp="1"/>
          </p:cNvSpPr>
          <p:nvPr>
            <p:ph idx="1"/>
          </p:nvPr>
        </p:nvSpPr>
        <p:spPr>
          <a:xfrm>
            <a:off x="365902" y="1453015"/>
            <a:ext cx="11382753" cy="4836949"/>
          </a:xfrm>
        </p:spPr>
        <p:txBody>
          <a:bodyPr>
            <a:normAutofit/>
          </a:bodyPr>
          <a:lstStyle/>
          <a:p>
            <a:pPr marL="55563" indent="0" algn="just">
              <a:lnSpc>
                <a:spcPct val="200000"/>
              </a:lnSpc>
              <a:buNone/>
            </a:pPr>
            <a:r>
              <a:rPr lang="en-GB" dirty="0"/>
              <a:t>How the data strategy is implemented. This roadmap includes:</a:t>
            </a:r>
          </a:p>
          <a:p>
            <a:pPr marL="512763" indent="-457200" algn="just">
              <a:lnSpc>
                <a:spcPct val="200000"/>
              </a:lnSpc>
              <a:buFont typeface="Wingdings" pitchFamily="2" charset="2"/>
              <a:buChar char="ü"/>
            </a:pPr>
            <a:r>
              <a:rPr lang="en-GB" i="1" dirty="0"/>
              <a:t>details on the business goals, current and proposed technologies, processes and people involved. </a:t>
            </a:r>
          </a:p>
          <a:p>
            <a:pPr marL="512763" indent="-457200" algn="just">
              <a:lnSpc>
                <a:spcPct val="200000"/>
              </a:lnSpc>
              <a:buFont typeface="Wingdings" pitchFamily="2" charset="2"/>
              <a:buChar char="ü"/>
            </a:pPr>
            <a:r>
              <a:rPr lang="en-GB" i="1" dirty="0"/>
              <a:t>It also establishes a timeline for completion and the metrics that measure the strategy’s success.</a:t>
            </a:r>
            <a:endParaRPr lang="en-FR" sz="2500" i="1" cap="all" dirty="0">
              <a:latin typeface="+mj-lt"/>
            </a:endParaRPr>
          </a:p>
        </p:txBody>
      </p:sp>
      <p:sp>
        <p:nvSpPr>
          <p:cNvPr id="5" name="TextBox 4">
            <a:extLst>
              <a:ext uri="{FF2B5EF4-FFF2-40B4-BE49-F238E27FC236}">
                <a16:creationId xmlns:a16="http://schemas.microsoft.com/office/drawing/2014/main" id="{86A56F0C-BD16-D9D5-1D78-35A1B7CCEEE3}"/>
              </a:ext>
            </a:extLst>
          </p:cNvPr>
          <p:cNvSpPr txBox="1"/>
          <p:nvPr/>
        </p:nvSpPr>
        <p:spPr>
          <a:xfrm>
            <a:off x="3829051" y="6527676"/>
            <a:ext cx="4072269" cy="307777"/>
          </a:xfrm>
          <a:prstGeom prst="rect">
            <a:avLst/>
          </a:prstGeom>
          <a:noFill/>
        </p:spPr>
        <p:txBody>
          <a:bodyPr wrap="none" rtlCol="0">
            <a:spAutoFit/>
          </a:bodyPr>
          <a:lstStyle/>
          <a:p>
            <a:r>
              <a:rPr lang="fr-FR" sz="1400" i="1" dirty="0">
                <a:solidFill>
                  <a:srgbClr val="FFC000"/>
                </a:solidFill>
              </a:rPr>
              <a:t>« I  AM HELIOS ELITE, SOLDIER OF THE DIGITAL »</a:t>
            </a:r>
          </a:p>
        </p:txBody>
      </p:sp>
      <p:pic>
        <p:nvPicPr>
          <p:cNvPr id="6" name="Picture 5">
            <a:extLst>
              <a:ext uri="{FF2B5EF4-FFF2-40B4-BE49-F238E27FC236}">
                <a16:creationId xmlns:a16="http://schemas.microsoft.com/office/drawing/2014/main" id="{4C24C0BA-605B-0FF1-6F38-EC30B878B25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144"/>
            <a:ext cx="1109663" cy="897522"/>
          </a:xfrm>
          <a:prstGeom prst="rect">
            <a:avLst/>
          </a:prstGeom>
          <a:noFill/>
        </p:spPr>
      </p:pic>
    </p:spTree>
    <p:extLst>
      <p:ext uri="{BB962C8B-B14F-4D97-AF65-F5344CB8AC3E}">
        <p14:creationId xmlns:p14="http://schemas.microsoft.com/office/powerpoint/2010/main" val="4066671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9044C-C4D2-E669-F3AC-D4EAD34FCE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F80078-E465-782C-302D-FC1B094E5577}"/>
              </a:ext>
            </a:extLst>
          </p:cNvPr>
          <p:cNvSpPr>
            <a:spLocks noGrp="1"/>
          </p:cNvSpPr>
          <p:nvPr>
            <p:ph type="title"/>
          </p:nvPr>
        </p:nvSpPr>
        <p:spPr>
          <a:xfrm>
            <a:off x="1842654" y="131054"/>
            <a:ext cx="8472921" cy="1192259"/>
          </a:xfrm>
        </p:spPr>
        <p:txBody>
          <a:bodyPr>
            <a:normAutofit/>
          </a:bodyPr>
          <a:lstStyle/>
          <a:p>
            <a:pPr algn="ctr" fontAlgn="base"/>
            <a:r>
              <a:rPr lang="en-GB" sz="4000" b="1" i="1" cap="all" dirty="0">
                <a:solidFill>
                  <a:schemeClr val="accent1"/>
                </a:solidFill>
              </a:rPr>
              <a:t>Establishing controls</a:t>
            </a:r>
          </a:p>
        </p:txBody>
      </p:sp>
      <p:sp>
        <p:nvSpPr>
          <p:cNvPr id="3" name="Content Placeholder 2">
            <a:extLst>
              <a:ext uri="{FF2B5EF4-FFF2-40B4-BE49-F238E27FC236}">
                <a16:creationId xmlns:a16="http://schemas.microsoft.com/office/drawing/2014/main" id="{71ACE51E-1F05-45C6-B3D8-D61D59923DE8}"/>
              </a:ext>
            </a:extLst>
          </p:cNvPr>
          <p:cNvSpPr>
            <a:spLocks noGrp="1"/>
          </p:cNvSpPr>
          <p:nvPr>
            <p:ph idx="1"/>
          </p:nvPr>
        </p:nvSpPr>
        <p:spPr>
          <a:xfrm>
            <a:off x="365902" y="1453015"/>
            <a:ext cx="11382753" cy="4836949"/>
          </a:xfrm>
        </p:spPr>
        <p:txBody>
          <a:bodyPr>
            <a:normAutofit fontScale="92500"/>
          </a:bodyPr>
          <a:lstStyle/>
          <a:p>
            <a:pPr marL="398463" indent="-342900" algn="just">
              <a:lnSpc>
                <a:spcPct val="200000"/>
              </a:lnSpc>
              <a:buFont typeface="Wingdings" pitchFamily="2" charset="2"/>
              <a:buChar char="ü"/>
            </a:pPr>
            <a:r>
              <a:rPr lang="en-GB" sz="2500" cap="all" dirty="0">
                <a:latin typeface="+mj-lt"/>
              </a:rPr>
              <a:t>M</a:t>
            </a:r>
            <a:r>
              <a:rPr lang="en-GB" dirty="0"/>
              <a:t>onitor data activity and maintain proper performance in data processes </a:t>
            </a:r>
          </a:p>
          <a:p>
            <a:pPr marL="512763" indent="-457200" algn="just">
              <a:lnSpc>
                <a:spcPct val="200000"/>
              </a:lnSpc>
              <a:buFont typeface="Wingdings" pitchFamily="2" charset="2"/>
              <a:buChar char="ü"/>
            </a:pPr>
            <a:r>
              <a:rPr lang="en-GB" dirty="0"/>
              <a:t> Human controls, such as data advocates who meet regularly to review standards, use cases and progress across multiple lines of business.</a:t>
            </a:r>
          </a:p>
          <a:p>
            <a:pPr marL="512763" indent="-457200" algn="just">
              <a:lnSpc>
                <a:spcPct val="200000"/>
              </a:lnSpc>
              <a:buFont typeface="Wingdings" pitchFamily="2" charset="2"/>
              <a:buChar char="ü"/>
            </a:pPr>
            <a:r>
              <a:rPr lang="en-GB" dirty="0"/>
              <a:t> Another important control is standardized terminology so that everyone is speaking the same language when discussing the company’s data strategy.</a:t>
            </a:r>
            <a:endParaRPr lang="en-FR" sz="2500" cap="all" dirty="0">
              <a:latin typeface="+mj-lt"/>
            </a:endParaRPr>
          </a:p>
        </p:txBody>
      </p:sp>
      <p:sp>
        <p:nvSpPr>
          <p:cNvPr id="5" name="TextBox 4">
            <a:extLst>
              <a:ext uri="{FF2B5EF4-FFF2-40B4-BE49-F238E27FC236}">
                <a16:creationId xmlns:a16="http://schemas.microsoft.com/office/drawing/2014/main" id="{A76D9F8F-E5F5-E916-F8B4-261AE518157C}"/>
              </a:ext>
            </a:extLst>
          </p:cNvPr>
          <p:cNvSpPr txBox="1"/>
          <p:nvPr/>
        </p:nvSpPr>
        <p:spPr>
          <a:xfrm>
            <a:off x="3829051" y="6527676"/>
            <a:ext cx="4072269" cy="307777"/>
          </a:xfrm>
          <a:prstGeom prst="rect">
            <a:avLst/>
          </a:prstGeom>
          <a:noFill/>
        </p:spPr>
        <p:txBody>
          <a:bodyPr wrap="none" rtlCol="0">
            <a:spAutoFit/>
          </a:bodyPr>
          <a:lstStyle/>
          <a:p>
            <a:r>
              <a:rPr lang="fr-FR" sz="1400" i="1" dirty="0">
                <a:solidFill>
                  <a:srgbClr val="FFC000"/>
                </a:solidFill>
              </a:rPr>
              <a:t>« I  AM HELIOS ELITE, SOLDIER OF THE DIGITAL »</a:t>
            </a:r>
          </a:p>
        </p:txBody>
      </p:sp>
      <p:pic>
        <p:nvPicPr>
          <p:cNvPr id="6" name="Picture 5">
            <a:extLst>
              <a:ext uri="{FF2B5EF4-FFF2-40B4-BE49-F238E27FC236}">
                <a16:creationId xmlns:a16="http://schemas.microsoft.com/office/drawing/2014/main" id="{B1E53FCB-5955-143E-A214-5302A9E29C5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144"/>
            <a:ext cx="1109663" cy="897522"/>
          </a:xfrm>
          <a:prstGeom prst="rect">
            <a:avLst/>
          </a:prstGeom>
          <a:noFill/>
        </p:spPr>
      </p:pic>
    </p:spTree>
    <p:extLst>
      <p:ext uri="{BB962C8B-B14F-4D97-AF65-F5344CB8AC3E}">
        <p14:creationId xmlns:p14="http://schemas.microsoft.com/office/powerpoint/2010/main" val="696456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CCFB-980E-0E72-4CF5-9E962CC736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DE7DFF-9876-4F2F-9F3D-B9D87DDBEFF3}"/>
              </a:ext>
            </a:extLst>
          </p:cNvPr>
          <p:cNvSpPr>
            <a:spLocks noGrp="1"/>
          </p:cNvSpPr>
          <p:nvPr>
            <p:ph type="title"/>
          </p:nvPr>
        </p:nvSpPr>
        <p:spPr>
          <a:xfrm>
            <a:off x="1842654" y="131054"/>
            <a:ext cx="8472921" cy="1192259"/>
          </a:xfrm>
        </p:spPr>
        <p:txBody>
          <a:bodyPr>
            <a:normAutofit/>
          </a:bodyPr>
          <a:lstStyle/>
          <a:p>
            <a:pPr algn="ctr" fontAlgn="base"/>
            <a:r>
              <a:rPr lang="en-GB" sz="4000" b="1" i="1" cap="all" dirty="0">
                <a:solidFill>
                  <a:schemeClr val="accent1"/>
                </a:solidFill>
              </a:rPr>
              <a:t>Focusing on small wins</a:t>
            </a:r>
          </a:p>
        </p:txBody>
      </p:sp>
      <p:sp>
        <p:nvSpPr>
          <p:cNvPr id="3" name="Content Placeholder 2">
            <a:extLst>
              <a:ext uri="{FF2B5EF4-FFF2-40B4-BE49-F238E27FC236}">
                <a16:creationId xmlns:a16="http://schemas.microsoft.com/office/drawing/2014/main" id="{4166228A-2A7C-28E2-5EAD-517898311B4D}"/>
              </a:ext>
            </a:extLst>
          </p:cNvPr>
          <p:cNvSpPr>
            <a:spLocks noGrp="1"/>
          </p:cNvSpPr>
          <p:nvPr>
            <p:ph idx="1"/>
          </p:nvPr>
        </p:nvSpPr>
        <p:spPr>
          <a:xfrm>
            <a:off x="365902" y="1453015"/>
            <a:ext cx="11382753" cy="4836949"/>
          </a:xfrm>
        </p:spPr>
        <p:txBody>
          <a:bodyPr>
            <a:normAutofit/>
          </a:bodyPr>
          <a:lstStyle/>
          <a:p>
            <a:pPr fontAlgn="base">
              <a:lnSpc>
                <a:spcPct val="200000"/>
              </a:lnSpc>
              <a:buFont typeface="Wingdings" pitchFamily="2" charset="2"/>
              <a:buChar char="ü"/>
            </a:pPr>
            <a:r>
              <a:rPr lang="en-US" sz="2500" cap="all" dirty="0">
                <a:latin typeface="+mj-lt"/>
              </a:rPr>
              <a:t> </a:t>
            </a:r>
            <a:r>
              <a:rPr lang="en-GB" i="1" dirty="0"/>
              <a:t>When launching a new data strategy, organizations often aim for small wins in a short amount of time. Prioritizing data processes that show value early can help encourage adoption of the strategy across the business.</a:t>
            </a:r>
          </a:p>
          <a:p>
            <a:pPr fontAlgn="base">
              <a:lnSpc>
                <a:spcPct val="200000"/>
              </a:lnSpc>
              <a:buFont typeface="Wingdings" pitchFamily="2" charset="2"/>
              <a:buChar char="ü"/>
            </a:pPr>
            <a:r>
              <a:rPr lang="en-GB" i="1" dirty="0"/>
              <a:t> Simplifying data consumption and empowering data consumers is another tactic for gaining buy-in for the data strategy.</a:t>
            </a:r>
          </a:p>
        </p:txBody>
      </p:sp>
      <p:sp>
        <p:nvSpPr>
          <p:cNvPr id="5" name="TextBox 4">
            <a:extLst>
              <a:ext uri="{FF2B5EF4-FFF2-40B4-BE49-F238E27FC236}">
                <a16:creationId xmlns:a16="http://schemas.microsoft.com/office/drawing/2014/main" id="{D066E668-5A87-EE0E-22BF-0F4FC1378054}"/>
              </a:ext>
            </a:extLst>
          </p:cNvPr>
          <p:cNvSpPr txBox="1"/>
          <p:nvPr/>
        </p:nvSpPr>
        <p:spPr>
          <a:xfrm>
            <a:off x="3829051" y="6527676"/>
            <a:ext cx="4072269" cy="307777"/>
          </a:xfrm>
          <a:prstGeom prst="rect">
            <a:avLst/>
          </a:prstGeom>
          <a:noFill/>
        </p:spPr>
        <p:txBody>
          <a:bodyPr wrap="none" rtlCol="0">
            <a:spAutoFit/>
          </a:bodyPr>
          <a:lstStyle/>
          <a:p>
            <a:r>
              <a:rPr lang="fr-FR" sz="1400" i="1" dirty="0">
                <a:solidFill>
                  <a:srgbClr val="FFC000"/>
                </a:solidFill>
              </a:rPr>
              <a:t>« I  AM HELIOS ELITE, SOLDIER OF THE DIGITAL »</a:t>
            </a:r>
          </a:p>
        </p:txBody>
      </p:sp>
      <p:pic>
        <p:nvPicPr>
          <p:cNvPr id="6" name="Picture 5">
            <a:extLst>
              <a:ext uri="{FF2B5EF4-FFF2-40B4-BE49-F238E27FC236}">
                <a16:creationId xmlns:a16="http://schemas.microsoft.com/office/drawing/2014/main" id="{7A34305C-2060-6785-D824-F99827DC1D8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144"/>
            <a:ext cx="1109663" cy="897522"/>
          </a:xfrm>
          <a:prstGeom prst="rect">
            <a:avLst/>
          </a:prstGeom>
          <a:noFill/>
        </p:spPr>
      </p:pic>
    </p:spTree>
    <p:extLst>
      <p:ext uri="{BB962C8B-B14F-4D97-AF65-F5344CB8AC3E}">
        <p14:creationId xmlns:p14="http://schemas.microsoft.com/office/powerpoint/2010/main" val="2186110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B4270-CB94-D264-5326-B2D0E846F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65A13D-CD1A-461C-8305-A0FE315BD865}"/>
              </a:ext>
            </a:extLst>
          </p:cNvPr>
          <p:cNvSpPr>
            <a:spLocks noGrp="1"/>
          </p:cNvSpPr>
          <p:nvPr>
            <p:ph type="title"/>
          </p:nvPr>
        </p:nvSpPr>
        <p:spPr>
          <a:xfrm>
            <a:off x="1842654" y="131054"/>
            <a:ext cx="8472921" cy="1192259"/>
          </a:xfrm>
        </p:spPr>
        <p:txBody>
          <a:bodyPr>
            <a:normAutofit/>
          </a:bodyPr>
          <a:lstStyle/>
          <a:p>
            <a:pPr algn="ctr" fontAlgn="base"/>
            <a:r>
              <a:rPr lang="en-GB" sz="4800" b="1" i="1" cap="all" dirty="0">
                <a:solidFill>
                  <a:schemeClr val="accent1"/>
                </a:solidFill>
              </a:rPr>
              <a:t>Scaling the strategy</a:t>
            </a:r>
          </a:p>
        </p:txBody>
      </p:sp>
      <p:sp>
        <p:nvSpPr>
          <p:cNvPr id="3" name="Content Placeholder 2">
            <a:extLst>
              <a:ext uri="{FF2B5EF4-FFF2-40B4-BE49-F238E27FC236}">
                <a16:creationId xmlns:a16="http://schemas.microsoft.com/office/drawing/2014/main" id="{8AB5AB1F-FA96-2F24-D9C3-55EC9D9A589F}"/>
              </a:ext>
            </a:extLst>
          </p:cNvPr>
          <p:cNvSpPr>
            <a:spLocks noGrp="1"/>
          </p:cNvSpPr>
          <p:nvPr>
            <p:ph idx="1"/>
          </p:nvPr>
        </p:nvSpPr>
        <p:spPr>
          <a:xfrm>
            <a:off x="365902" y="1453015"/>
            <a:ext cx="11382753" cy="4836949"/>
          </a:xfrm>
        </p:spPr>
        <p:txBody>
          <a:bodyPr>
            <a:normAutofit/>
          </a:bodyPr>
          <a:lstStyle/>
          <a:p>
            <a:pPr fontAlgn="base">
              <a:lnSpc>
                <a:spcPct val="200000"/>
              </a:lnSpc>
              <a:buFont typeface="Wingdings" pitchFamily="2" charset="2"/>
              <a:buChar char="ü"/>
            </a:pPr>
            <a:r>
              <a:rPr lang="en-GB" i="1" dirty="0"/>
              <a:t>Organizations typically provide teams with frequent updates and reports on how the strategy is meeting milestones such as driving revenue.</a:t>
            </a:r>
          </a:p>
          <a:p>
            <a:pPr fontAlgn="base">
              <a:lnSpc>
                <a:spcPct val="200000"/>
              </a:lnSpc>
              <a:buFont typeface="Wingdings" pitchFamily="2" charset="2"/>
              <a:buChar char="ü"/>
            </a:pPr>
            <a:r>
              <a:rPr lang="en-GB" i="1" dirty="0"/>
              <a:t>Organizations might also provide continuous training and support to encourage stakeholders throughout the business to adopt the data strategy.</a:t>
            </a:r>
          </a:p>
          <a:p>
            <a:pPr marL="55563" indent="0" algn="just">
              <a:lnSpc>
                <a:spcPct val="115000"/>
              </a:lnSpc>
              <a:buNone/>
            </a:pPr>
            <a:endParaRPr lang="en-FR" sz="2500" cap="all" dirty="0">
              <a:latin typeface="+mj-lt"/>
            </a:endParaRPr>
          </a:p>
        </p:txBody>
      </p:sp>
      <p:sp>
        <p:nvSpPr>
          <p:cNvPr id="5" name="TextBox 4">
            <a:extLst>
              <a:ext uri="{FF2B5EF4-FFF2-40B4-BE49-F238E27FC236}">
                <a16:creationId xmlns:a16="http://schemas.microsoft.com/office/drawing/2014/main" id="{64AFA728-C3A0-C13E-E995-00A9C1D0BA3C}"/>
              </a:ext>
            </a:extLst>
          </p:cNvPr>
          <p:cNvSpPr txBox="1"/>
          <p:nvPr/>
        </p:nvSpPr>
        <p:spPr>
          <a:xfrm>
            <a:off x="3829051" y="6527676"/>
            <a:ext cx="4072269" cy="307777"/>
          </a:xfrm>
          <a:prstGeom prst="rect">
            <a:avLst/>
          </a:prstGeom>
          <a:noFill/>
        </p:spPr>
        <p:txBody>
          <a:bodyPr wrap="none" rtlCol="0">
            <a:spAutoFit/>
          </a:bodyPr>
          <a:lstStyle/>
          <a:p>
            <a:r>
              <a:rPr lang="fr-FR" sz="1400" i="1" dirty="0">
                <a:solidFill>
                  <a:srgbClr val="FFC000"/>
                </a:solidFill>
              </a:rPr>
              <a:t>« I  AM HELIOS ELITE, SOLDIER OF THE DIGITAL »</a:t>
            </a:r>
          </a:p>
        </p:txBody>
      </p:sp>
      <p:pic>
        <p:nvPicPr>
          <p:cNvPr id="6" name="Picture 5">
            <a:extLst>
              <a:ext uri="{FF2B5EF4-FFF2-40B4-BE49-F238E27FC236}">
                <a16:creationId xmlns:a16="http://schemas.microsoft.com/office/drawing/2014/main" id="{7F50E135-636B-0598-A148-8E54FA3C8A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144"/>
            <a:ext cx="1109663" cy="897522"/>
          </a:xfrm>
          <a:prstGeom prst="rect">
            <a:avLst/>
          </a:prstGeom>
          <a:noFill/>
        </p:spPr>
      </p:pic>
    </p:spTree>
    <p:extLst>
      <p:ext uri="{BB962C8B-B14F-4D97-AF65-F5344CB8AC3E}">
        <p14:creationId xmlns:p14="http://schemas.microsoft.com/office/powerpoint/2010/main" val="4077806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2D463-4D27-7158-96E2-DA4C1837EE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021B6B-3950-6C4B-352A-2ED2AD69AF98}"/>
              </a:ext>
            </a:extLst>
          </p:cNvPr>
          <p:cNvSpPr>
            <a:spLocks noGrp="1"/>
          </p:cNvSpPr>
          <p:nvPr>
            <p:ph type="title"/>
          </p:nvPr>
        </p:nvSpPr>
        <p:spPr>
          <a:xfrm>
            <a:off x="3686175" y="1246580"/>
            <a:ext cx="4398137" cy="1325563"/>
          </a:xfrm>
        </p:spPr>
        <p:txBody>
          <a:bodyPr>
            <a:normAutofit/>
          </a:bodyPr>
          <a:lstStyle/>
          <a:p>
            <a:pPr algn="ctr"/>
            <a:r>
              <a:rPr lang="fr-FR" sz="6000" b="1" u="sng" dirty="0"/>
              <a:t>PART 3</a:t>
            </a:r>
          </a:p>
        </p:txBody>
      </p:sp>
      <p:sp>
        <p:nvSpPr>
          <p:cNvPr id="3" name="Content Placeholder 2">
            <a:extLst>
              <a:ext uri="{FF2B5EF4-FFF2-40B4-BE49-F238E27FC236}">
                <a16:creationId xmlns:a16="http://schemas.microsoft.com/office/drawing/2014/main" id="{6BCF6BB8-4976-6D0B-5CF4-864A2DF99D08}"/>
              </a:ext>
            </a:extLst>
          </p:cNvPr>
          <p:cNvSpPr>
            <a:spLocks noGrp="1"/>
          </p:cNvSpPr>
          <p:nvPr>
            <p:ph idx="1"/>
          </p:nvPr>
        </p:nvSpPr>
        <p:spPr>
          <a:xfrm>
            <a:off x="1082092" y="3038388"/>
            <a:ext cx="10744200" cy="1514952"/>
          </a:xfrm>
        </p:spPr>
        <p:txBody>
          <a:bodyPr>
            <a:normAutofit fontScale="92500" lnSpcReduction="10000"/>
          </a:bodyPr>
          <a:lstStyle/>
          <a:p>
            <a:pPr marL="0" indent="0" algn="ctr">
              <a:buNone/>
            </a:pPr>
            <a:r>
              <a:rPr lang="en-US" sz="6000" b="1" dirty="0">
                <a:solidFill>
                  <a:schemeClr val="accent2">
                    <a:lumMod val="50000"/>
                  </a:schemeClr>
                </a:solidFill>
              </a:rPr>
              <a:t>STATE OF THE ART: HOW AI REINVENT DATA STRATEGY?</a:t>
            </a:r>
            <a:endParaRPr lang="en-FR" sz="6100" b="1" dirty="0">
              <a:solidFill>
                <a:schemeClr val="accent2">
                  <a:lumMod val="50000"/>
                </a:schemeClr>
              </a:solidFill>
            </a:endParaRPr>
          </a:p>
        </p:txBody>
      </p:sp>
      <p:pic>
        <p:nvPicPr>
          <p:cNvPr id="6" name="Picture 5">
            <a:extLst>
              <a:ext uri="{FF2B5EF4-FFF2-40B4-BE49-F238E27FC236}">
                <a16:creationId xmlns:a16="http://schemas.microsoft.com/office/drawing/2014/main" id="{1E87E1A1-F315-7249-FEE4-CAB70A5AAE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144"/>
            <a:ext cx="1257300" cy="1016934"/>
          </a:xfrm>
          <a:prstGeom prst="rect">
            <a:avLst/>
          </a:prstGeom>
          <a:noFill/>
        </p:spPr>
      </p:pic>
      <p:sp>
        <p:nvSpPr>
          <p:cNvPr id="4" name="TextBox 3">
            <a:extLst>
              <a:ext uri="{FF2B5EF4-FFF2-40B4-BE49-F238E27FC236}">
                <a16:creationId xmlns:a16="http://schemas.microsoft.com/office/drawing/2014/main" id="{4D58988E-7CE3-A01A-802F-B928AD537B2A}"/>
              </a:ext>
            </a:extLst>
          </p:cNvPr>
          <p:cNvSpPr txBox="1"/>
          <p:nvPr/>
        </p:nvSpPr>
        <p:spPr>
          <a:xfrm>
            <a:off x="3829051" y="6527676"/>
            <a:ext cx="4245136" cy="307777"/>
          </a:xfrm>
          <a:prstGeom prst="rect">
            <a:avLst/>
          </a:prstGeom>
          <a:noFill/>
        </p:spPr>
        <p:txBody>
          <a:bodyPr wrap="none" rtlCol="0">
            <a:spAutoFit/>
          </a:bodyPr>
          <a:lstStyle/>
          <a:p>
            <a:r>
              <a:rPr lang="fr-FR" sz="1400" b="1" i="1" dirty="0">
                <a:solidFill>
                  <a:srgbClr val="7030A0"/>
                </a:solidFill>
              </a:rPr>
              <a:t>« I  AM HELIOS ELITE, SOLDIER OF THE DIGITAL »</a:t>
            </a:r>
          </a:p>
        </p:txBody>
      </p:sp>
    </p:spTree>
    <p:extLst>
      <p:ext uri="{BB962C8B-B14F-4D97-AF65-F5344CB8AC3E}">
        <p14:creationId xmlns:p14="http://schemas.microsoft.com/office/powerpoint/2010/main" val="280060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7245B-D4B8-C605-E307-73A71710DAB0}"/>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685E9B1-3A03-91CE-8C6D-1642111E343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051"/>
            <a:ext cx="1109663" cy="897522"/>
          </a:xfrm>
          <a:prstGeom prst="rect">
            <a:avLst/>
          </a:prstGeom>
          <a:noFill/>
        </p:spPr>
      </p:pic>
      <p:sp>
        <p:nvSpPr>
          <p:cNvPr id="4" name="TextBox 3">
            <a:extLst>
              <a:ext uri="{FF2B5EF4-FFF2-40B4-BE49-F238E27FC236}">
                <a16:creationId xmlns:a16="http://schemas.microsoft.com/office/drawing/2014/main" id="{A11B6CA1-D812-01B8-0887-E004E752C5D2}"/>
              </a:ext>
            </a:extLst>
          </p:cNvPr>
          <p:cNvSpPr txBox="1"/>
          <p:nvPr/>
        </p:nvSpPr>
        <p:spPr>
          <a:xfrm>
            <a:off x="3829051" y="6527676"/>
            <a:ext cx="4245136" cy="307777"/>
          </a:xfrm>
          <a:prstGeom prst="rect">
            <a:avLst/>
          </a:prstGeom>
          <a:noFill/>
        </p:spPr>
        <p:txBody>
          <a:bodyPr wrap="none" rtlCol="0">
            <a:spAutoFit/>
          </a:bodyPr>
          <a:lstStyle/>
          <a:p>
            <a:r>
              <a:rPr lang="fr-FR" sz="1400" b="1" i="1" dirty="0">
                <a:solidFill>
                  <a:srgbClr val="7030A0"/>
                </a:solidFill>
              </a:rPr>
              <a:t>« I  AM HELIOS ELITE, SOLDIER OF THE DIGITAL »</a:t>
            </a:r>
          </a:p>
        </p:txBody>
      </p:sp>
      <p:sp>
        <p:nvSpPr>
          <p:cNvPr id="11" name="Title 1">
            <a:extLst>
              <a:ext uri="{FF2B5EF4-FFF2-40B4-BE49-F238E27FC236}">
                <a16:creationId xmlns:a16="http://schemas.microsoft.com/office/drawing/2014/main" id="{C0E9C4EC-91DC-18E4-1C05-9A844B1915F5}"/>
              </a:ext>
            </a:extLst>
          </p:cNvPr>
          <p:cNvSpPr>
            <a:spLocks noGrp="1"/>
          </p:cNvSpPr>
          <p:nvPr>
            <p:ph type="title"/>
          </p:nvPr>
        </p:nvSpPr>
        <p:spPr>
          <a:xfrm>
            <a:off x="970385" y="137777"/>
            <a:ext cx="10818392" cy="886301"/>
          </a:xfrm>
        </p:spPr>
        <p:txBody>
          <a:bodyPr>
            <a:normAutofit/>
          </a:bodyPr>
          <a:lstStyle/>
          <a:p>
            <a:pPr algn="ctr"/>
            <a:r>
              <a:rPr lang="fr-FR" b="1" u="sng" cap="all" dirty="0">
                <a:solidFill>
                  <a:schemeClr val="accent2">
                    <a:lumMod val="50000"/>
                  </a:schemeClr>
                </a:solidFill>
              </a:rPr>
              <a:t> MAIN AI CONCEPTS IN DATA STRATEGY </a:t>
            </a:r>
            <a:r>
              <a:rPr lang="en-US" sz="3600" b="1" u="sng" cap="all" dirty="0">
                <a:solidFill>
                  <a:schemeClr val="bg2">
                    <a:lumMod val="10000"/>
                  </a:schemeClr>
                </a:solidFill>
                <a:latin typeface="+mn-lt"/>
              </a:rPr>
              <a:t> </a:t>
            </a:r>
            <a:endParaRPr lang="fr-FR" sz="3600" b="1" u="sng" cap="all" dirty="0">
              <a:solidFill>
                <a:schemeClr val="bg2">
                  <a:lumMod val="10000"/>
                </a:schemeClr>
              </a:solidFill>
              <a:latin typeface="+mn-lt"/>
            </a:endParaRPr>
          </a:p>
        </p:txBody>
      </p:sp>
      <p:sp>
        <p:nvSpPr>
          <p:cNvPr id="12" name="Content Placeholder 2">
            <a:extLst>
              <a:ext uri="{FF2B5EF4-FFF2-40B4-BE49-F238E27FC236}">
                <a16:creationId xmlns:a16="http://schemas.microsoft.com/office/drawing/2014/main" id="{3548BA1E-5E37-8F8D-DA1E-59F4C39E929E}"/>
              </a:ext>
            </a:extLst>
          </p:cNvPr>
          <p:cNvSpPr>
            <a:spLocks noGrp="1"/>
          </p:cNvSpPr>
          <p:nvPr>
            <p:ph idx="1"/>
          </p:nvPr>
        </p:nvSpPr>
        <p:spPr>
          <a:xfrm>
            <a:off x="685800" y="1743074"/>
            <a:ext cx="11254409" cy="4784601"/>
          </a:xfrm>
        </p:spPr>
        <p:txBody>
          <a:bodyPr>
            <a:normAutofit/>
          </a:bodyPr>
          <a:lstStyle/>
          <a:p>
            <a:pPr marL="0" indent="0">
              <a:spcAft>
                <a:spcPts val="750"/>
              </a:spcAft>
              <a:buNone/>
            </a:pPr>
            <a:br>
              <a:rPr lang="en-GB" sz="3200" b="1" cap="all" dirty="0">
                <a:solidFill>
                  <a:schemeClr val="accent1">
                    <a:lumMod val="50000"/>
                  </a:schemeClr>
                </a:solidFill>
                <a:latin typeface="+mj-lt"/>
              </a:rPr>
            </a:br>
            <a:br>
              <a:rPr lang="en-GB" cap="all" dirty="0">
                <a:latin typeface="+mj-lt"/>
              </a:rPr>
            </a:br>
            <a:endParaRPr lang="en-FR" sz="2400" cap="all" dirty="0">
              <a:latin typeface="+mj-lt"/>
            </a:endParaRPr>
          </a:p>
        </p:txBody>
      </p:sp>
      <p:pic>
        <p:nvPicPr>
          <p:cNvPr id="2050" name="Picture 2" descr="Gartner® The Pillars of a Successful Artificial Intelligence ...">
            <a:extLst>
              <a:ext uri="{FF2B5EF4-FFF2-40B4-BE49-F238E27FC236}">
                <a16:creationId xmlns:a16="http://schemas.microsoft.com/office/drawing/2014/main" id="{72DEC08E-911B-349A-426D-D570C4EFBE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150" y="1373312"/>
            <a:ext cx="10286088" cy="4784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807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D7FF3-EF76-4994-89BB-58841D19D92A}"/>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2E048F8B-5EBB-8F5B-D697-60364A06BB0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051"/>
            <a:ext cx="1109663" cy="897522"/>
          </a:xfrm>
          <a:prstGeom prst="rect">
            <a:avLst/>
          </a:prstGeom>
          <a:noFill/>
        </p:spPr>
      </p:pic>
      <p:sp>
        <p:nvSpPr>
          <p:cNvPr id="4" name="TextBox 3">
            <a:extLst>
              <a:ext uri="{FF2B5EF4-FFF2-40B4-BE49-F238E27FC236}">
                <a16:creationId xmlns:a16="http://schemas.microsoft.com/office/drawing/2014/main" id="{FD13AB78-4BDE-32CA-47F9-DC8D90A6AB92}"/>
              </a:ext>
            </a:extLst>
          </p:cNvPr>
          <p:cNvSpPr txBox="1"/>
          <p:nvPr/>
        </p:nvSpPr>
        <p:spPr>
          <a:xfrm>
            <a:off x="3829051" y="6527676"/>
            <a:ext cx="4245136" cy="307777"/>
          </a:xfrm>
          <a:prstGeom prst="rect">
            <a:avLst/>
          </a:prstGeom>
          <a:noFill/>
        </p:spPr>
        <p:txBody>
          <a:bodyPr wrap="none" rtlCol="0">
            <a:spAutoFit/>
          </a:bodyPr>
          <a:lstStyle/>
          <a:p>
            <a:r>
              <a:rPr lang="fr-FR" sz="1400" b="1" i="1" dirty="0">
                <a:solidFill>
                  <a:srgbClr val="7030A0"/>
                </a:solidFill>
              </a:rPr>
              <a:t>« I  AM HELIOS ELITE, SOLDIER OF THE DIGITAL »</a:t>
            </a:r>
          </a:p>
        </p:txBody>
      </p:sp>
      <p:sp>
        <p:nvSpPr>
          <p:cNvPr id="11" name="Title 1">
            <a:extLst>
              <a:ext uri="{FF2B5EF4-FFF2-40B4-BE49-F238E27FC236}">
                <a16:creationId xmlns:a16="http://schemas.microsoft.com/office/drawing/2014/main" id="{2978072D-BA5F-68DE-5841-7CDDD5115E91}"/>
              </a:ext>
            </a:extLst>
          </p:cNvPr>
          <p:cNvSpPr>
            <a:spLocks noGrp="1"/>
          </p:cNvSpPr>
          <p:nvPr>
            <p:ph type="title"/>
          </p:nvPr>
        </p:nvSpPr>
        <p:spPr>
          <a:xfrm>
            <a:off x="970385" y="137777"/>
            <a:ext cx="10818392" cy="886301"/>
          </a:xfrm>
        </p:spPr>
        <p:txBody>
          <a:bodyPr>
            <a:normAutofit/>
          </a:bodyPr>
          <a:lstStyle/>
          <a:p>
            <a:pPr algn="ctr"/>
            <a:r>
              <a:rPr lang="fr-FR" b="1" u="sng" cap="all" dirty="0">
                <a:solidFill>
                  <a:schemeClr val="accent2">
                    <a:lumMod val="50000"/>
                  </a:schemeClr>
                </a:solidFill>
              </a:rPr>
              <a:t>STATE OF ART of </a:t>
            </a:r>
            <a:r>
              <a:rPr lang="en-US" b="1" u="sng" cap="all" dirty="0">
                <a:solidFill>
                  <a:schemeClr val="accent2">
                    <a:lumMod val="50000"/>
                  </a:schemeClr>
                </a:solidFill>
              </a:rPr>
              <a:t>AI IN DATA STRATEGY </a:t>
            </a:r>
            <a:endParaRPr lang="fr-FR" sz="3600" b="1" u="sng" cap="all" dirty="0">
              <a:solidFill>
                <a:schemeClr val="bg2">
                  <a:lumMod val="10000"/>
                </a:schemeClr>
              </a:solidFill>
              <a:latin typeface="+mn-lt"/>
            </a:endParaRPr>
          </a:p>
        </p:txBody>
      </p:sp>
      <p:sp>
        <p:nvSpPr>
          <p:cNvPr id="12" name="Content Placeholder 2">
            <a:extLst>
              <a:ext uri="{FF2B5EF4-FFF2-40B4-BE49-F238E27FC236}">
                <a16:creationId xmlns:a16="http://schemas.microsoft.com/office/drawing/2014/main" id="{8A304F5E-1DA0-292B-1488-52494EDCEC9C}"/>
              </a:ext>
            </a:extLst>
          </p:cNvPr>
          <p:cNvSpPr>
            <a:spLocks noGrp="1"/>
          </p:cNvSpPr>
          <p:nvPr>
            <p:ph idx="1"/>
          </p:nvPr>
        </p:nvSpPr>
        <p:spPr>
          <a:xfrm>
            <a:off x="685800" y="1743074"/>
            <a:ext cx="11254409" cy="4784601"/>
          </a:xfrm>
        </p:spPr>
        <p:txBody>
          <a:bodyPr>
            <a:normAutofit/>
          </a:bodyPr>
          <a:lstStyle/>
          <a:p>
            <a:pPr marL="0" indent="0">
              <a:spcAft>
                <a:spcPts val="750"/>
              </a:spcAft>
              <a:buNone/>
            </a:pPr>
            <a:br>
              <a:rPr lang="en-GB" sz="3200" b="1" cap="all" dirty="0">
                <a:solidFill>
                  <a:schemeClr val="accent1">
                    <a:lumMod val="50000"/>
                  </a:schemeClr>
                </a:solidFill>
                <a:latin typeface="+mj-lt"/>
              </a:rPr>
            </a:br>
            <a:br>
              <a:rPr lang="en-GB" cap="all" dirty="0">
                <a:latin typeface="+mj-lt"/>
              </a:rPr>
            </a:br>
            <a:endParaRPr lang="en-FR" sz="2400" cap="all" dirty="0">
              <a:latin typeface="+mj-lt"/>
            </a:endParaRPr>
          </a:p>
        </p:txBody>
      </p:sp>
      <p:sp>
        <p:nvSpPr>
          <p:cNvPr id="2" name="Title 1">
            <a:extLst>
              <a:ext uri="{FF2B5EF4-FFF2-40B4-BE49-F238E27FC236}">
                <a16:creationId xmlns:a16="http://schemas.microsoft.com/office/drawing/2014/main" id="{B53C72E4-8A4B-6F72-AABC-135570EE57A1}"/>
              </a:ext>
            </a:extLst>
          </p:cNvPr>
          <p:cNvSpPr txBox="1">
            <a:spLocks/>
          </p:cNvSpPr>
          <p:nvPr/>
        </p:nvSpPr>
        <p:spPr>
          <a:xfrm>
            <a:off x="970385" y="1158873"/>
            <a:ext cx="10150477" cy="8863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b="1" cap="all" dirty="0">
                <a:solidFill>
                  <a:schemeClr val="accent2">
                    <a:lumMod val="50000"/>
                  </a:schemeClr>
                </a:solidFill>
              </a:rPr>
              <a:t> </a:t>
            </a:r>
            <a:r>
              <a:rPr lang="fr-FR" sz="3600" b="1" cap="all" dirty="0">
                <a:solidFill>
                  <a:schemeClr val="bg2">
                    <a:lumMod val="10000"/>
                  </a:schemeClr>
                </a:solidFill>
                <a:latin typeface="+mn-lt"/>
              </a:rPr>
              <a:t>3.1</a:t>
            </a:r>
            <a:r>
              <a:rPr lang="fr-FR" b="1" cap="all" dirty="0">
                <a:solidFill>
                  <a:schemeClr val="accent2">
                    <a:lumMod val="50000"/>
                  </a:schemeClr>
                </a:solidFill>
              </a:rPr>
              <a:t> </a:t>
            </a:r>
            <a:r>
              <a:rPr lang="en-US" sz="3600" b="1" cap="all" dirty="0">
                <a:solidFill>
                  <a:schemeClr val="bg2">
                    <a:lumMod val="10000"/>
                  </a:schemeClr>
                </a:solidFill>
                <a:latin typeface="+mn-lt"/>
              </a:rPr>
              <a:t>DATA WELL MANAGED FOR BETTER RESULTS?</a:t>
            </a:r>
            <a:endParaRPr lang="fr-FR" sz="3600" b="1" cap="all" dirty="0">
              <a:solidFill>
                <a:schemeClr val="bg2">
                  <a:lumMod val="10000"/>
                </a:schemeClr>
              </a:solidFill>
              <a:latin typeface="+mn-lt"/>
            </a:endParaRPr>
          </a:p>
        </p:txBody>
      </p:sp>
      <p:sp>
        <p:nvSpPr>
          <p:cNvPr id="3" name="Title 1">
            <a:extLst>
              <a:ext uri="{FF2B5EF4-FFF2-40B4-BE49-F238E27FC236}">
                <a16:creationId xmlns:a16="http://schemas.microsoft.com/office/drawing/2014/main" id="{697B9348-65A9-6F92-C0CD-BE2E475384D6}"/>
              </a:ext>
            </a:extLst>
          </p:cNvPr>
          <p:cNvSpPr txBox="1">
            <a:spLocks/>
          </p:cNvSpPr>
          <p:nvPr/>
        </p:nvSpPr>
        <p:spPr>
          <a:xfrm>
            <a:off x="1122785" y="2296777"/>
            <a:ext cx="10818392" cy="8863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b="1" cap="all" dirty="0">
                <a:solidFill>
                  <a:schemeClr val="accent2">
                    <a:lumMod val="50000"/>
                  </a:schemeClr>
                </a:solidFill>
              </a:rPr>
              <a:t> </a:t>
            </a:r>
            <a:r>
              <a:rPr lang="fr-FR" sz="3600" b="1" cap="all" dirty="0">
                <a:solidFill>
                  <a:schemeClr val="bg2">
                    <a:lumMod val="10000"/>
                  </a:schemeClr>
                </a:solidFill>
                <a:latin typeface="+mn-lt"/>
              </a:rPr>
              <a:t>3.2</a:t>
            </a:r>
            <a:r>
              <a:rPr lang="fr-FR" b="1" cap="all" dirty="0">
                <a:solidFill>
                  <a:schemeClr val="accent2">
                    <a:lumMod val="50000"/>
                  </a:schemeClr>
                </a:solidFill>
              </a:rPr>
              <a:t> </a:t>
            </a:r>
            <a:r>
              <a:rPr lang="en-US" sz="3600" b="1" cap="all" dirty="0">
                <a:solidFill>
                  <a:schemeClr val="bg2">
                    <a:lumMod val="10000"/>
                  </a:schemeClr>
                </a:solidFill>
                <a:latin typeface="+mn-lt"/>
              </a:rPr>
              <a:t>GENAI STRATEGIC TOOL FOR AI?</a:t>
            </a:r>
            <a:endParaRPr lang="fr-FR" sz="3600" b="1" cap="all" dirty="0">
              <a:solidFill>
                <a:schemeClr val="bg2">
                  <a:lumMod val="10000"/>
                </a:schemeClr>
              </a:solidFill>
              <a:latin typeface="+mn-lt"/>
            </a:endParaRPr>
          </a:p>
        </p:txBody>
      </p:sp>
      <p:sp>
        <p:nvSpPr>
          <p:cNvPr id="5" name="Title 1">
            <a:extLst>
              <a:ext uri="{FF2B5EF4-FFF2-40B4-BE49-F238E27FC236}">
                <a16:creationId xmlns:a16="http://schemas.microsoft.com/office/drawing/2014/main" id="{41829EB1-7A96-FC9A-2E80-A94EB34417E1}"/>
              </a:ext>
            </a:extLst>
          </p:cNvPr>
          <p:cNvSpPr txBox="1">
            <a:spLocks/>
          </p:cNvSpPr>
          <p:nvPr/>
        </p:nvSpPr>
        <p:spPr>
          <a:xfrm>
            <a:off x="970385" y="3344050"/>
            <a:ext cx="10969824" cy="886301"/>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b="1" cap="all" dirty="0">
                <a:solidFill>
                  <a:schemeClr val="accent2">
                    <a:lumMod val="50000"/>
                  </a:schemeClr>
                </a:solidFill>
              </a:rPr>
              <a:t> </a:t>
            </a:r>
            <a:r>
              <a:rPr lang="fr-FR" sz="3600" b="1" cap="all" dirty="0">
                <a:solidFill>
                  <a:schemeClr val="bg2">
                    <a:lumMod val="10000"/>
                  </a:schemeClr>
                </a:solidFill>
                <a:latin typeface="+mn-lt"/>
              </a:rPr>
              <a:t>3.3</a:t>
            </a:r>
            <a:r>
              <a:rPr lang="fr-FR" b="1" cap="all" dirty="0">
                <a:solidFill>
                  <a:schemeClr val="accent2">
                    <a:lumMod val="50000"/>
                  </a:schemeClr>
                </a:solidFill>
              </a:rPr>
              <a:t> </a:t>
            </a:r>
            <a:r>
              <a:rPr lang="en-US" sz="3600" b="1" cap="all" dirty="0">
                <a:solidFill>
                  <a:schemeClr val="bg2">
                    <a:lumMod val="10000"/>
                  </a:schemeClr>
                </a:solidFill>
                <a:latin typeface="+mn-lt"/>
              </a:rPr>
              <a:t>AI AGENTS FOR DATA MANAGEMENT AND BROADCASTING</a:t>
            </a:r>
            <a:endParaRPr lang="fr-FR" sz="3600" b="1" cap="all" dirty="0">
              <a:solidFill>
                <a:schemeClr val="bg2">
                  <a:lumMod val="10000"/>
                </a:schemeClr>
              </a:solidFill>
              <a:latin typeface="+mn-lt"/>
            </a:endParaRPr>
          </a:p>
        </p:txBody>
      </p:sp>
      <p:sp>
        <p:nvSpPr>
          <p:cNvPr id="7" name="Title 1">
            <a:extLst>
              <a:ext uri="{FF2B5EF4-FFF2-40B4-BE49-F238E27FC236}">
                <a16:creationId xmlns:a16="http://schemas.microsoft.com/office/drawing/2014/main" id="{39C07197-AE86-AEED-B1D6-05CBC97CB7F1}"/>
              </a:ext>
            </a:extLst>
          </p:cNvPr>
          <p:cNvSpPr txBox="1">
            <a:spLocks/>
          </p:cNvSpPr>
          <p:nvPr/>
        </p:nvSpPr>
        <p:spPr>
          <a:xfrm>
            <a:off x="903808" y="4370051"/>
            <a:ext cx="10818392" cy="8863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b="1" cap="all" dirty="0">
                <a:solidFill>
                  <a:schemeClr val="accent2">
                    <a:lumMod val="50000"/>
                  </a:schemeClr>
                </a:solidFill>
              </a:rPr>
              <a:t> </a:t>
            </a:r>
            <a:r>
              <a:rPr lang="fr-FR" sz="3600" b="1" cap="all" dirty="0">
                <a:solidFill>
                  <a:schemeClr val="bg2">
                    <a:lumMod val="10000"/>
                  </a:schemeClr>
                </a:solidFill>
                <a:latin typeface="+mn-lt"/>
              </a:rPr>
              <a:t>3.4</a:t>
            </a:r>
            <a:r>
              <a:rPr lang="fr-FR" b="1" cap="all" dirty="0">
                <a:solidFill>
                  <a:schemeClr val="accent2">
                    <a:lumMod val="50000"/>
                  </a:schemeClr>
                </a:solidFill>
              </a:rPr>
              <a:t> </a:t>
            </a:r>
            <a:r>
              <a:rPr lang="en-US" sz="3600" b="1" cap="all" dirty="0">
                <a:solidFill>
                  <a:schemeClr val="bg2">
                    <a:lumMod val="10000"/>
                  </a:schemeClr>
                </a:solidFill>
                <a:latin typeface="+mn-lt"/>
              </a:rPr>
              <a:t>SYNTHETIC DATA BOOM</a:t>
            </a:r>
            <a:endParaRPr lang="fr-FR" sz="3600" b="1" cap="all" dirty="0">
              <a:solidFill>
                <a:schemeClr val="bg2">
                  <a:lumMod val="10000"/>
                </a:schemeClr>
              </a:solidFill>
              <a:latin typeface="+mn-lt"/>
            </a:endParaRPr>
          </a:p>
        </p:txBody>
      </p:sp>
    </p:spTree>
    <p:extLst>
      <p:ext uri="{BB962C8B-B14F-4D97-AF65-F5344CB8AC3E}">
        <p14:creationId xmlns:p14="http://schemas.microsoft.com/office/powerpoint/2010/main" val="3173269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BEF18-8DB8-2ADC-6A2D-B1EA0AAC3C74}"/>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AC67AEBB-CB79-743D-629A-2849CF6660D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6900" y="330325"/>
            <a:ext cx="1109663" cy="897522"/>
          </a:xfrm>
          <a:prstGeom prst="rect">
            <a:avLst/>
          </a:prstGeom>
          <a:noFill/>
        </p:spPr>
      </p:pic>
      <p:sp>
        <p:nvSpPr>
          <p:cNvPr id="4" name="TextBox 3">
            <a:extLst>
              <a:ext uri="{FF2B5EF4-FFF2-40B4-BE49-F238E27FC236}">
                <a16:creationId xmlns:a16="http://schemas.microsoft.com/office/drawing/2014/main" id="{36AD2228-991C-BAE1-7AC9-D633421DA3D7}"/>
              </a:ext>
            </a:extLst>
          </p:cNvPr>
          <p:cNvSpPr txBox="1"/>
          <p:nvPr/>
        </p:nvSpPr>
        <p:spPr>
          <a:xfrm>
            <a:off x="3829051" y="6527676"/>
            <a:ext cx="4245136" cy="307777"/>
          </a:xfrm>
          <a:prstGeom prst="rect">
            <a:avLst/>
          </a:prstGeom>
          <a:noFill/>
        </p:spPr>
        <p:txBody>
          <a:bodyPr wrap="none" rtlCol="0">
            <a:spAutoFit/>
          </a:bodyPr>
          <a:lstStyle/>
          <a:p>
            <a:r>
              <a:rPr lang="fr-FR" sz="1400" b="1" i="1" dirty="0">
                <a:solidFill>
                  <a:srgbClr val="7030A0"/>
                </a:solidFill>
              </a:rPr>
              <a:t>« I  AM HELIOS ELITE, SOLDIER OF THE DIGITAL »</a:t>
            </a:r>
          </a:p>
        </p:txBody>
      </p:sp>
      <p:sp>
        <p:nvSpPr>
          <p:cNvPr id="11" name="Title 1">
            <a:extLst>
              <a:ext uri="{FF2B5EF4-FFF2-40B4-BE49-F238E27FC236}">
                <a16:creationId xmlns:a16="http://schemas.microsoft.com/office/drawing/2014/main" id="{2EF60D52-09B1-8E6F-31C6-2D259C33AB86}"/>
              </a:ext>
            </a:extLst>
          </p:cNvPr>
          <p:cNvSpPr>
            <a:spLocks noGrp="1"/>
          </p:cNvSpPr>
          <p:nvPr>
            <p:ph type="title"/>
          </p:nvPr>
        </p:nvSpPr>
        <p:spPr>
          <a:xfrm>
            <a:off x="1638299" y="341546"/>
            <a:ext cx="10150477" cy="886301"/>
          </a:xfrm>
        </p:spPr>
        <p:txBody>
          <a:bodyPr>
            <a:normAutofit/>
          </a:bodyPr>
          <a:lstStyle/>
          <a:p>
            <a:pPr algn="ctr"/>
            <a:r>
              <a:rPr lang="fr-FR" b="1" cap="all" dirty="0">
                <a:solidFill>
                  <a:schemeClr val="accent2">
                    <a:lumMod val="50000"/>
                  </a:schemeClr>
                </a:solidFill>
              </a:rPr>
              <a:t> </a:t>
            </a:r>
            <a:r>
              <a:rPr lang="fr-FR" sz="3600" b="1" cap="all" dirty="0">
                <a:solidFill>
                  <a:schemeClr val="bg2">
                    <a:lumMod val="10000"/>
                  </a:schemeClr>
                </a:solidFill>
                <a:latin typeface="+mn-lt"/>
              </a:rPr>
              <a:t>3.1</a:t>
            </a:r>
            <a:r>
              <a:rPr lang="fr-FR" b="1" cap="all" dirty="0">
                <a:solidFill>
                  <a:schemeClr val="accent2">
                    <a:lumMod val="50000"/>
                  </a:schemeClr>
                </a:solidFill>
              </a:rPr>
              <a:t> </a:t>
            </a:r>
            <a:r>
              <a:rPr lang="en-US" sz="3600" b="1" cap="all" dirty="0">
                <a:solidFill>
                  <a:schemeClr val="bg2">
                    <a:lumMod val="10000"/>
                  </a:schemeClr>
                </a:solidFill>
                <a:latin typeface="+mn-lt"/>
              </a:rPr>
              <a:t>DATA WELL MANAGED FOR BETTER RESULTS?</a:t>
            </a:r>
            <a:endParaRPr lang="fr-FR" sz="3600" b="1" cap="all" dirty="0">
              <a:solidFill>
                <a:schemeClr val="bg2">
                  <a:lumMod val="10000"/>
                </a:schemeClr>
              </a:solidFill>
              <a:latin typeface="+mn-lt"/>
            </a:endParaRPr>
          </a:p>
        </p:txBody>
      </p:sp>
      <p:sp>
        <p:nvSpPr>
          <p:cNvPr id="12" name="Content Placeholder 2">
            <a:extLst>
              <a:ext uri="{FF2B5EF4-FFF2-40B4-BE49-F238E27FC236}">
                <a16:creationId xmlns:a16="http://schemas.microsoft.com/office/drawing/2014/main" id="{48E1DB4B-F057-C878-13BF-E7FFD8483E8E}"/>
              </a:ext>
            </a:extLst>
          </p:cNvPr>
          <p:cNvSpPr>
            <a:spLocks noGrp="1"/>
          </p:cNvSpPr>
          <p:nvPr>
            <p:ph idx="1"/>
          </p:nvPr>
        </p:nvSpPr>
        <p:spPr>
          <a:xfrm>
            <a:off x="403224" y="1371600"/>
            <a:ext cx="11788776" cy="5156075"/>
          </a:xfrm>
        </p:spPr>
        <p:txBody>
          <a:bodyPr>
            <a:normAutofit fontScale="92500" lnSpcReduction="10000"/>
          </a:bodyPr>
          <a:lstStyle/>
          <a:p>
            <a:pPr algn="l">
              <a:spcAft>
                <a:spcPts val="750"/>
              </a:spcAft>
              <a:buFont typeface="Wingdings" pitchFamily="2" charset="2"/>
              <a:buChar char="q"/>
            </a:pPr>
            <a:r>
              <a:rPr lang="en-GB" b="1" cap="all" dirty="0">
                <a:solidFill>
                  <a:schemeClr val="accent1"/>
                </a:solidFill>
                <a:latin typeface="+mj-lt"/>
              </a:rPr>
              <a:t> EXPLOIT  AND VALUE DATA</a:t>
            </a:r>
            <a:r>
              <a:rPr lang="en-GB" cap="all" dirty="0">
                <a:latin typeface="+mj-lt"/>
              </a:rPr>
              <a:t>: GENAI BOOSTED AND MACHINE LEARNING LINKED TO UNIFIED DATA STOREHOUSE</a:t>
            </a:r>
          </a:p>
          <a:p>
            <a:pPr algn="l">
              <a:spcAft>
                <a:spcPts val="750"/>
              </a:spcAft>
              <a:buFont typeface="Wingdings" pitchFamily="2" charset="2"/>
              <a:buChar char="ü"/>
            </a:pPr>
            <a:r>
              <a:rPr lang="en-GB" cap="all" dirty="0">
                <a:latin typeface="+mj-lt"/>
              </a:rPr>
              <a:t>FOR ORGANIZATIONAL AGILITY AND DATA ACCESSIBILITY BY USERS;</a:t>
            </a:r>
          </a:p>
          <a:p>
            <a:pPr algn="l">
              <a:spcAft>
                <a:spcPts val="750"/>
              </a:spcAft>
              <a:buFont typeface="Wingdings" pitchFamily="2" charset="2"/>
              <a:buChar char="ü"/>
            </a:pPr>
            <a:r>
              <a:rPr lang="en-GB" cap="all" dirty="0">
                <a:latin typeface="+mj-lt"/>
              </a:rPr>
              <a:t>INTEGRATED AND PROACTIVE DATA COMPLIANCE TO REGULATION, RGPD AND EU AI ACT;</a:t>
            </a:r>
          </a:p>
          <a:p>
            <a:pPr algn="l">
              <a:spcAft>
                <a:spcPts val="750"/>
              </a:spcAft>
              <a:buFont typeface="Wingdings" pitchFamily="2" charset="2"/>
              <a:buChar char="ü"/>
            </a:pPr>
            <a:r>
              <a:rPr lang="en-GB" cap="all" dirty="0">
                <a:latin typeface="+mj-lt"/>
              </a:rPr>
              <a:t>BETTER DATA MANAGEMENT AND ANALYSIS FOR SUPPORT ENHANCEMENTS;</a:t>
            </a:r>
          </a:p>
          <a:p>
            <a:pPr algn="l">
              <a:spcAft>
                <a:spcPts val="750"/>
              </a:spcAft>
              <a:buFont typeface="Wingdings" pitchFamily="2" charset="2"/>
              <a:buChar char="q"/>
            </a:pPr>
            <a:r>
              <a:rPr lang="en-GB" sz="3000" b="1" cap="all" dirty="0">
                <a:solidFill>
                  <a:schemeClr val="accent1"/>
                </a:solidFill>
                <a:latin typeface="+mj-lt"/>
              </a:rPr>
              <a:t> WELL PREPARED DATA FOR AI TOOLS FOR STRATEGIC BUSINESS OBJECTIVES</a:t>
            </a:r>
          </a:p>
          <a:p>
            <a:pPr algn="l">
              <a:spcAft>
                <a:spcPts val="750"/>
              </a:spcAft>
              <a:buFont typeface="Wingdings" pitchFamily="2" charset="2"/>
              <a:buChar char="ü"/>
            </a:pPr>
            <a:r>
              <a:rPr lang="en-GB" cap="all" dirty="0">
                <a:latin typeface="+mj-lt"/>
              </a:rPr>
              <a:t>GOOD GOVERNANCE AND ACCESS MANAGEMENT BY AI FACILITATE DECISIONS MAKING BY TOP MANAGEMENT;</a:t>
            </a:r>
          </a:p>
          <a:p>
            <a:pPr algn="l">
              <a:spcAft>
                <a:spcPts val="750"/>
              </a:spcAft>
              <a:buFont typeface="Wingdings" pitchFamily="2" charset="2"/>
              <a:buChar char="ü"/>
            </a:pPr>
            <a:r>
              <a:rPr lang="en-GB" cap="all" dirty="0">
                <a:latin typeface="+mj-lt"/>
              </a:rPr>
              <a:t>GATHER ALL REAL-TIME DATA FROM DIFFERENT SOURCES VIA MULTIPLE CONNECTORS AND API.</a:t>
            </a:r>
          </a:p>
          <a:p>
            <a:pPr marL="0" indent="0" algn="l">
              <a:spcAft>
                <a:spcPts val="750"/>
              </a:spcAft>
              <a:buNone/>
            </a:pPr>
            <a:endParaRPr lang="en-GB" cap="all" dirty="0">
              <a:latin typeface="+mj-lt"/>
            </a:endParaRPr>
          </a:p>
          <a:p>
            <a:pPr algn="just">
              <a:lnSpc>
                <a:spcPct val="150000"/>
              </a:lnSpc>
              <a:spcAft>
                <a:spcPts val="800"/>
              </a:spcAft>
              <a:buNone/>
            </a:pPr>
            <a:endParaRPr lang="en-FR" sz="2400" cap="all" dirty="0">
              <a:latin typeface="+mj-lt"/>
            </a:endParaRPr>
          </a:p>
        </p:txBody>
      </p:sp>
    </p:spTree>
    <p:extLst>
      <p:ext uri="{BB962C8B-B14F-4D97-AF65-F5344CB8AC3E}">
        <p14:creationId xmlns:p14="http://schemas.microsoft.com/office/powerpoint/2010/main" val="2597480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ABA45-D081-F762-AD98-B63AFF9153C8}"/>
              </a:ext>
            </a:extLst>
          </p:cNvPr>
          <p:cNvSpPr>
            <a:spLocks noGrp="1"/>
          </p:cNvSpPr>
          <p:nvPr>
            <p:ph type="title"/>
          </p:nvPr>
        </p:nvSpPr>
        <p:spPr>
          <a:xfrm>
            <a:off x="2943225" y="0"/>
            <a:ext cx="5129213" cy="748145"/>
          </a:xfrm>
        </p:spPr>
        <p:txBody>
          <a:bodyPr>
            <a:noAutofit/>
          </a:bodyPr>
          <a:lstStyle/>
          <a:p>
            <a:pPr algn="ctr"/>
            <a:r>
              <a:rPr lang="fr-FR" sz="6000" b="1" u="sng" dirty="0">
                <a:solidFill>
                  <a:schemeClr val="tx2">
                    <a:lumMod val="50000"/>
                  </a:schemeClr>
                </a:solidFill>
                <a:latin typeface="+mn-lt"/>
              </a:rPr>
              <a:t>AIM</a:t>
            </a:r>
          </a:p>
        </p:txBody>
      </p:sp>
      <p:sp>
        <p:nvSpPr>
          <p:cNvPr id="3" name="Content Placeholder 2">
            <a:extLst>
              <a:ext uri="{FF2B5EF4-FFF2-40B4-BE49-F238E27FC236}">
                <a16:creationId xmlns:a16="http://schemas.microsoft.com/office/drawing/2014/main" id="{80C9BF50-AF90-A556-8CC8-96264EA4F85A}"/>
              </a:ext>
            </a:extLst>
          </p:cNvPr>
          <p:cNvSpPr>
            <a:spLocks noGrp="1"/>
          </p:cNvSpPr>
          <p:nvPr>
            <p:ph idx="1"/>
          </p:nvPr>
        </p:nvSpPr>
        <p:spPr>
          <a:xfrm>
            <a:off x="279400" y="748145"/>
            <a:ext cx="11912600" cy="5846343"/>
          </a:xfrm>
        </p:spPr>
        <p:txBody>
          <a:bodyPr>
            <a:normAutofit fontScale="25000" lnSpcReduction="20000"/>
          </a:bodyPr>
          <a:lstStyle/>
          <a:p>
            <a:pPr marL="0" indent="0" algn="just">
              <a:lnSpc>
                <a:spcPct val="170000"/>
              </a:lnSpc>
              <a:spcAft>
                <a:spcPts val="800"/>
              </a:spcAft>
              <a:buNone/>
            </a:pPr>
            <a:r>
              <a:rPr lang="en-GB" sz="8800" cap="all" dirty="0">
                <a:latin typeface="+mj-lt"/>
              </a:rPr>
              <a:t>Digital  By 2025, companies are evolving in an economic and technological context where data and artificial intelligence are at the heart of their competitiveness. To succeed in this digital transition, they will have to rethink their strategy around several key areas that we describe in this work. These projects will succeed if data is qualified, centralized and accessible. In the field, this is already the case, some companies have successfully carried out deployments. This is not all because companies are also facing the rapid evolution of technologies, particularly the emergence of AI agents, already integrated with major publishers. And to move faster in their developments and with more precise results, more companies will be able to exploit synthetic data in the future. In this excitement, we must also not forget to take into account the ethical approach to AI, which is essential to respect current regulations and societal issues.</a:t>
            </a:r>
            <a:endParaRPr lang="en-US" sz="8800" b="1" kern="100" cap="all"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800"/>
              </a:spcAft>
              <a:buNone/>
            </a:pPr>
            <a:endParaRPr lang="en-FR" sz="8000" cap="all" dirty="0">
              <a:latin typeface="+mj-lt"/>
            </a:endParaRPr>
          </a:p>
          <a:p>
            <a:pPr marL="0" indent="0" algn="just">
              <a:lnSpc>
                <a:spcPct val="115000"/>
              </a:lnSpc>
              <a:spcAft>
                <a:spcPts val="800"/>
              </a:spcAft>
              <a:buNone/>
            </a:pPr>
            <a:endParaRPr lang="en-FR" sz="8000" b="1" kern="100" cap="all"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526A8623-2EF9-EA44-929A-AF12B47B1D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60" y="-50008"/>
            <a:ext cx="1257300" cy="1016934"/>
          </a:xfrm>
          <a:prstGeom prst="rect">
            <a:avLst/>
          </a:prstGeom>
          <a:noFill/>
        </p:spPr>
      </p:pic>
      <p:sp>
        <p:nvSpPr>
          <p:cNvPr id="8" name="TextBox 7">
            <a:extLst>
              <a:ext uri="{FF2B5EF4-FFF2-40B4-BE49-F238E27FC236}">
                <a16:creationId xmlns:a16="http://schemas.microsoft.com/office/drawing/2014/main" id="{894EEE8A-1748-A62E-7BDB-B8ECBE4C3B29}"/>
              </a:ext>
            </a:extLst>
          </p:cNvPr>
          <p:cNvSpPr txBox="1"/>
          <p:nvPr/>
        </p:nvSpPr>
        <p:spPr>
          <a:xfrm>
            <a:off x="3829051" y="6527676"/>
            <a:ext cx="4072269" cy="307777"/>
          </a:xfrm>
          <a:prstGeom prst="rect">
            <a:avLst/>
          </a:prstGeom>
          <a:noFill/>
        </p:spPr>
        <p:txBody>
          <a:bodyPr wrap="none" rtlCol="0">
            <a:spAutoFit/>
          </a:bodyPr>
          <a:lstStyle/>
          <a:p>
            <a:r>
              <a:rPr lang="fr-FR" sz="1400" i="1" dirty="0">
                <a:solidFill>
                  <a:srgbClr val="FFC000"/>
                </a:solidFill>
              </a:rPr>
              <a:t>« I  AM HELIOS ELITE, SOLDIER OF THE DIGITAL »</a:t>
            </a:r>
          </a:p>
        </p:txBody>
      </p:sp>
    </p:spTree>
    <p:extLst>
      <p:ext uri="{BB962C8B-B14F-4D97-AF65-F5344CB8AC3E}">
        <p14:creationId xmlns:p14="http://schemas.microsoft.com/office/powerpoint/2010/main" val="3053302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9EF3B-0094-2D12-201E-8D595BBBBB45}"/>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7E05ABF-FB5A-1211-1D7F-6DCF03C3EDE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6900" y="330325"/>
            <a:ext cx="1109663" cy="897522"/>
          </a:xfrm>
          <a:prstGeom prst="rect">
            <a:avLst/>
          </a:prstGeom>
          <a:noFill/>
        </p:spPr>
      </p:pic>
      <p:sp>
        <p:nvSpPr>
          <p:cNvPr id="4" name="TextBox 3">
            <a:extLst>
              <a:ext uri="{FF2B5EF4-FFF2-40B4-BE49-F238E27FC236}">
                <a16:creationId xmlns:a16="http://schemas.microsoft.com/office/drawing/2014/main" id="{CE38E585-250C-CA50-9488-920A2C09AA93}"/>
              </a:ext>
            </a:extLst>
          </p:cNvPr>
          <p:cNvSpPr txBox="1"/>
          <p:nvPr/>
        </p:nvSpPr>
        <p:spPr>
          <a:xfrm>
            <a:off x="3829051" y="6527676"/>
            <a:ext cx="4245136" cy="307777"/>
          </a:xfrm>
          <a:prstGeom prst="rect">
            <a:avLst/>
          </a:prstGeom>
          <a:noFill/>
        </p:spPr>
        <p:txBody>
          <a:bodyPr wrap="none" rtlCol="0">
            <a:spAutoFit/>
          </a:bodyPr>
          <a:lstStyle/>
          <a:p>
            <a:r>
              <a:rPr lang="fr-FR" sz="1400" b="1" i="1" dirty="0">
                <a:solidFill>
                  <a:srgbClr val="7030A0"/>
                </a:solidFill>
              </a:rPr>
              <a:t>« I  AM HELIOS ELITE, SOLDIER OF THE DIGITAL »</a:t>
            </a:r>
          </a:p>
        </p:txBody>
      </p:sp>
      <p:sp>
        <p:nvSpPr>
          <p:cNvPr id="11" name="Title 1">
            <a:extLst>
              <a:ext uri="{FF2B5EF4-FFF2-40B4-BE49-F238E27FC236}">
                <a16:creationId xmlns:a16="http://schemas.microsoft.com/office/drawing/2014/main" id="{4F64D2DE-B359-E2E5-AF03-C7B8035BAFDB}"/>
              </a:ext>
            </a:extLst>
          </p:cNvPr>
          <p:cNvSpPr>
            <a:spLocks noGrp="1"/>
          </p:cNvSpPr>
          <p:nvPr>
            <p:ph type="title"/>
          </p:nvPr>
        </p:nvSpPr>
        <p:spPr>
          <a:xfrm>
            <a:off x="1638299" y="341546"/>
            <a:ext cx="10150477" cy="886301"/>
          </a:xfrm>
        </p:spPr>
        <p:txBody>
          <a:bodyPr>
            <a:normAutofit fontScale="90000"/>
          </a:bodyPr>
          <a:lstStyle/>
          <a:p>
            <a:pPr algn="ctr"/>
            <a:r>
              <a:rPr lang="fr-FR" b="1" cap="all" dirty="0">
                <a:solidFill>
                  <a:schemeClr val="accent2">
                    <a:lumMod val="50000"/>
                  </a:schemeClr>
                </a:solidFill>
              </a:rPr>
              <a:t> </a:t>
            </a:r>
            <a:r>
              <a:rPr lang="fr-FR" sz="3600" b="1" cap="all" dirty="0">
                <a:solidFill>
                  <a:schemeClr val="bg2">
                    <a:lumMod val="10000"/>
                  </a:schemeClr>
                </a:solidFill>
                <a:latin typeface="+mn-lt"/>
              </a:rPr>
              <a:t>3.1</a:t>
            </a:r>
            <a:r>
              <a:rPr lang="fr-FR" b="1" cap="all" dirty="0">
                <a:solidFill>
                  <a:schemeClr val="accent2">
                    <a:lumMod val="50000"/>
                  </a:schemeClr>
                </a:solidFill>
              </a:rPr>
              <a:t> </a:t>
            </a:r>
            <a:r>
              <a:rPr lang="en-US" sz="3600" b="1" cap="all" dirty="0">
                <a:solidFill>
                  <a:schemeClr val="bg2">
                    <a:lumMod val="10000"/>
                  </a:schemeClr>
                </a:solidFill>
                <a:latin typeface="+mn-lt"/>
              </a:rPr>
              <a:t>DATA WELL MANAGED FOR BETTER RESULTS?</a:t>
            </a:r>
            <a:br>
              <a:rPr lang="en-US" sz="3600" b="1" cap="all" dirty="0">
                <a:solidFill>
                  <a:schemeClr val="bg2">
                    <a:lumMod val="10000"/>
                  </a:schemeClr>
                </a:solidFill>
                <a:latin typeface="+mn-lt"/>
              </a:rPr>
            </a:br>
            <a:r>
              <a:rPr lang="en-US" sz="3600" b="1" cap="all" dirty="0">
                <a:solidFill>
                  <a:schemeClr val="bg2">
                    <a:lumMod val="10000"/>
                  </a:schemeClr>
                </a:solidFill>
                <a:latin typeface="+mn-lt"/>
              </a:rPr>
              <a:t>Use cases</a:t>
            </a:r>
            <a:endParaRPr lang="fr-FR" sz="3600" b="1" cap="all" dirty="0">
              <a:solidFill>
                <a:schemeClr val="bg2">
                  <a:lumMod val="10000"/>
                </a:schemeClr>
              </a:solidFill>
              <a:latin typeface="+mn-lt"/>
            </a:endParaRPr>
          </a:p>
        </p:txBody>
      </p:sp>
      <p:sp>
        <p:nvSpPr>
          <p:cNvPr id="12" name="Content Placeholder 2">
            <a:extLst>
              <a:ext uri="{FF2B5EF4-FFF2-40B4-BE49-F238E27FC236}">
                <a16:creationId xmlns:a16="http://schemas.microsoft.com/office/drawing/2014/main" id="{A6226463-C246-8D91-20DE-EE7C75B448CF}"/>
              </a:ext>
            </a:extLst>
          </p:cNvPr>
          <p:cNvSpPr>
            <a:spLocks noGrp="1"/>
          </p:cNvSpPr>
          <p:nvPr>
            <p:ph idx="1"/>
          </p:nvPr>
        </p:nvSpPr>
        <p:spPr>
          <a:xfrm>
            <a:off x="301624" y="1371600"/>
            <a:ext cx="11636376" cy="5156075"/>
          </a:xfrm>
        </p:spPr>
        <p:txBody>
          <a:bodyPr>
            <a:normAutofit/>
          </a:bodyPr>
          <a:lstStyle/>
          <a:p>
            <a:pPr algn="just">
              <a:spcAft>
                <a:spcPts val="750"/>
              </a:spcAft>
              <a:buFont typeface="Wingdings" pitchFamily="2" charset="2"/>
              <a:buChar char="q"/>
            </a:pPr>
            <a:r>
              <a:rPr lang="en-GB" b="1" cap="all" dirty="0">
                <a:solidFill>
                  <a:schemeClr val="accent1"/>
                </a:solidFill>
                <a:latin typeface="+mj-lt"/>
              </a:rPr>
              <a:t>LEGRAND  WITH Microsoft</a:t>
            </a:r>
            <a:r>
              <a:rPr lang="en-GB" cap="all" dirty="0">
                <a:latin typeface="+mj-lt"/>
              </a:rPr>
              <a:t>: “Scale your AI use cases with Azure AI Foundry”  BOOSTS  its customer support BY optimizing the management of its 300,000 references produced on a global scale by improving quality, their description, translation and updating information for its clients WITH GAIA AND ELIA tools based on </a:t>
            </a:r>
            <a:r>
              <a:rPr lang="en-GB" i="1" cap="all" dirty="0">
                <a:solidFill>
                  <a:schemeClr val="accent2">
                    <a:lumMod val="50000"/>
                  </a:schemeClr>
                </a:solidFill>
                <a:latin typeface="+mj-lt"/>
              </a:rPr>
              <a:t>AZURE OPENAI, AZURE AISEARCH, AND AZURE DATA.</a:t>
            </a:r>
          </a:p>
          <a:p>
            <a:pPr algn="just">
              <a:spcAft>
                <a:spcPts val="750"/>
              </a:spcAft>
              <a:buFont typeface="Wingdings" pitchFamily="2" charset="2"/>
              <a:buChar char="q"/>
            </a:pPr>
            <a:endParaRPr lang="en-GB" i="1" cap="all" dirty="0">
              <a:solidFill>
                <a:schemeClr val="accent2">
                  <a:lumMod val="50000"/>
                </a:schemeClr>
              </a:solidFill>
              <a:latin typeface="+mj-lt"/>
            </a:endParaRPr>
          </a:p>
          <a:p>
            <a:pPr algn="just">
              <a:spcAft>
                <a:spcPts val="750"/>
              </a:spcAft>
              <a:buFont typeface="Wingdings" pitchFamily="2" charset="2"/>
              <a:buChar char="q"/>
            </a:pPr>
            <a:r>
              <a:rPr lang="en-GB" b="1" cap="all" dirty="0">
                <a:solidFill>
                  <a:schemeClr val="accent1"/>
                </a:solidFill>
                <a:latin typeface="+mj-lt"/>
              </a:rPr>
              <a:t>CREDIT MUTUEL ARKEA and GROUPEMENT DES MOUSQUETAIRES</a:t>
            </a:r>
            <a:r>
              <a:rPr lang="en-GB" cap="all" dirty="0">
                <a:latin typeface="+mj-lt"/>
              </a:rPr>
              <a:t>, valorise data by exploiting like </a:t>
            </a:r>
            <a:r>
              <a:rPr lang="en-GB" cap="all" dirty="0" err="1">
                <a:latin typeface="+mj-lt"/>
              </a:rPr>
              <a:t>databricks</a:t>
            </a:r>
            <a:r>
              <a:rPr lang="en-GB" cap="all" dirty="0">
                <a:latin typeface="+mj-lt"/>
              </a:rPr>
              <a:t>, snowflake, starburst, or </a:t>
            </a:r>
            <a:r>
              <a:rPr lang="en-GB" cap="all" dirty="0" err="1">
                <a:latin typeface="+mj-lt"/>
              </a:rPr>
              <a:t>alteryx</a:t>
            </a:r>
            <a:r>
              <a:rPr lang="en-GB" cap="all" dirty="0">
                <a:latin typeface="+mj-lt"/>
              </a:rPr>
              <a:t> of </a:t>
            </a:r>
            <a:r>
              <a:rPr lang="en-GB" cap="all" dirty="0" err="1">
                <a:latin typeface="+mj-lt"/>
              </a:rPr>
              <a:t>ms</a:t>
            </a:r>
            <a:r>
              <a:rPr lang="en-GB" cap="all" dirty="0">
                <a:latin typeface="+mj-lt"/>
              </a:rPr>
              <a:t> boosted with </a:t>
            </a:r>
            <a:r>
              <a:rPr lang="en-GB" cap="all" dirty="0" err="1">
                <a:latin typeface="+mj-lt"/>
              </a:rPr>
              <a:t>genai</a:t>
            </a:r>
            <a:r>
              <a:rPr lang="en-GB" cap="all" dirty="0">
                <a:latin typeface="+mj-lt"/>
              </a:rPr>
              <a:t>  and ml connected to data storehouses.</a:t>
            </a:r>
          </a:p>
          <a:p>
            <a:pPr marL="0" indent="0" algn="l">
              <a:spcAft>
                <a:spcPts val="750"/>
              </a:spcAft>
              <a:buNone/>
            </a:pPr>
            <a:endParaRPr lang="en-GB" cap="all" dirty="0">
              <a:latin typeface="+mj-lt"/>
            </a:endParaRPr>
          </a:p>
          <a:p>
            <a:pPr marL="0" indent="0" algn="l">
              <a:spcAft>
                <a:spcPts val="750"/>
              </a:spcAft>
              <a:buNone/>
            </a:pPr>
            <a:endParaRPr lang="en-GB" cap="all" dirty="0">
              <a:latin typeface="+mj-lt"/>
            </a:endParaRPr>
          </a:p>
          <a:p>
            <a:pPr algn="just">
              <a:lnSpc>
                <a:spcPct val="150000"/>
              </a:lnSpc>
              <a:spcAft>
                <a:spcPts val="800"/>
              </a:spcAft>
              <a:buNone/>
            </a:pPr>
            <a:endParaRPr lang="en-FR" sz="2400" cap="all" dirty="0">
              <a:latin typeface="+mj-lt"/>
            </a:endParaRPr>
          </a:p>
        </p:txBody>
      </p:sp>
    </p:spTree>
    <p:extLst>
      <p:ext uri="{BB962C8B-B14F-4D97-AF65-F5344CB8AC3E}">
        <p14:creationId xmlns:p14="http://schemas.microsoft.com/office/powerpoint/2010/main" val="1972940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7DE96-FEC2-4891-DF1D-6C22BCCDEB2A}"/>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AD3E536B-3EDF-6E2C-19E4-E497A710191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051"/>
            <a:ext cx="1109663" cy="897522"/>
          </a:xfrm>
          <a:prstGeom prst="rect">
            <a:avLst/>
          </a:prstGeom>
          <a:noFill/>
        </p:spPr>
      </p:pic>
      <p:sp>
        <p:nvSpPr>
          <p:cNvPr id="4" name="TextBox 3">
            <a:extLst>
              <a:ext uri="{FF2B5EF4-FFF2-40B4-BE49-F238E27FC236}">
                <a16:creationId xmlns:a16="http://schemas.microsoft.com/office/drawing/2014/main" id="{FF401826-E075-46F4-95D2-22D10CD46244}"/>
              </a:ext>
            </a:extLst>
          </p:cNvPr>
          <p:cNvSpPr txBox="1"/>
          <p:nvPr/>
        </p:nvSpPr>
        <p:spPr>
          <a:xfrm>
            <a:off x="3829051" y="6527676"/>
            <a:ext cx="4245136" cy="307777"/>
          </a:xfrm>
          <a:prstGeom prst="rect">
            <a:avLst/>
          </a:prstGeom>
          <a:noFill/>
        </p:spPr>
        <p:txBody>
          <a:bodyPr wrap="none" rtlCol="0">
            <a:spAutoFit/>
          </a:bodyPr>
          <a:lstStyle/>
          <a:p>
            <a:r>
              <a:rPr lang="fr-FR" sz="1400" b="1" i="1" dirty="0">
                <a:solidFill>
                  <a:srgbClr val="7030A0"/>
                </a:solidFill>
              </a:rPr>
              <a:t>« I  AM HELIOS ELITE, SOLDIER OF THE DIGITAL »</a:t>
            </a:r>
          </a:p>
        </p:txBody>
      </p:sp>
      <p:sp>
        <p:nvSpPr>
          <p:cNvPr id="11" name="Title 1">
            <a:extLst>
              <a:ext uri="{FF2B5EF4-FFF2-40B4-BE49-F238E27FC236}">
                <a16:creationId xmlns:a16="http://schemas.microsoft.com/office/drawing/2014/main" id="{CB169D02-420F-9755-D2AA-F230F48F9510}"/>
              </a:ext>
            </a:extLst>
          </p:cNvPr>
          <p:cNvSpPr>
            <a:spLocks noGrp="1"/>
          </p:cNvSpPr>
          <p:nvPr>
            <p:ph type="title"/>
          </p:nvPr>
        </p:nvSpPr>
        <p:spPr>
          <a:xfrm>
            <a:off x="970385" y="137777"/>
            <a:ext cx="10818392" cy="886301"/>
          </a:xfrm>
        </p:spPr>
        <p:txBody>
          <a:bodyPr>
            <a:normAutofit/>
          </a:bodyPr>
          <a:lstStyle/>
          <a:p>
            <a:pPr algn="ctr"/>
            <a:r>
              <a:rPr lang="fr-FR" b="1" cap="all" dirty="0">
                <a:solidFill>
                  <a:schemeClr val="accent2">
                    <a:lumMod val="50000"/>
                  </a:schemeClr>
                </a:solidFill>
              </a:rPr>
              <a:t> </a:t>
            </a:r>
            <a:r>
              <a:rPr lang="fr-FR" sz="3600" b="1" cap="all" dirty="0">
                <a:solidFill>
                  <a:schemeClr val="bg2">
                    <a:lumMod val="10000"/>
                  </a:schemeClr>
                </a:solidFill>
                <a:latin typeface="+mn-lt"/>
              </a:rPr>
              <a:t>3.2</a:t>
            </a:r>
            <a:r>
              <a:rPr lang="fr-FR" b="1" cap="all" dirty="0">
                <a:solidFill>
                  <a:schemeClr val="accent2">
                    <a:lumMod val="50000"/>
                  </a:schemeClr>
                </a:solidFill>
              </a:rPr>
              <a:t> </a:t>
            </a:r>
            <a:r>
              <a:rPr lang="en-US" sz="3600" b="1" cap="all" dirty="0">
                <a:solidFill>
                  <a:schemeClr val="bg2">
                    <a:lumMod val="10000"/>
                  </a:schemeClr>
                </a:solidFill>
                <a:latin typeface="+mn-lt"/>
              </a:rPr>
              <a:t>GENAI STRATEGIC TOOL FOR AI?</a:t>
            </a:r>
            <a:endParaRPr lang="fr-FR" sz="3600" b="1" cap="all" dirty="0">
              <a:solidFill>
                <a:schemeClr val="bg2">
                  <a:lumMod val="10000"/>
                </a:schemeClr>
              </a:solidFill>
              <a:latin typeface="+mn-lt"/>
            </a:endParaRPr>
          </a:p>
        </p:txBody>
      </p:sp>
      <p:sp>
        <p:nvSpPr>
          <p:cNvPr id="12" name="Content Placeholder 2">
            <a:extLst>
              <a:ext uri="{FF2B5EF4-FFF2-40B4-BE49-F238E27FC236}">
                <a16:creationId xmlns:a16="http://schemas.microsoft.com/office/drawing/2014/main" id="{09AD9A0D-C3FE-F705-67B0-E4144AC55C40}"/>
              </a:ext>
            </a:extLst>
          </p:cNvPr>
          <p:cNvSpPr>
            <a:spLocks noGrp="1"/>
          </p:cNvSpPr>
          <p:nvPr>
            <p:ph idx="1"/>
          </p:nvPr>
        </p:nvSpPr>
        <p:spPr>
          <a:xfrm>
            <a:off x="403224" y="1270000"/>
            <a:ext cx="11536985" cy="5257675"/>
          </a:xfrm>
        </p:spPr>
        <p:txBody>
          <a:bodyPr>
            <a:normAutofit fontScale="77500" lnSpcReduction="20000"/>
          </a:bodyPr>
          <a:lstStyle/>
          <a:p>
            <a:pPr>
              <a:lnSpc>
                <a:spcPct val="200000"/>
              </a:lnSpc>
              <a:spcAft>
                <a:spcPts val="750"/>
              </a:spcAft>
              <a:buFont typeface="Wingdings" pitchFamily="2" charset="2"/>
              <a:buChar char="q"/>
            </a:pPr>
            <a:r>
              <a:rPr lang="en-GB" sz="3600" b="1" cap="all" dirty="0">
                <a:solidFill>
                  <a:schemeClr val="accent1"/>
                </a:solidFill>
                <a:latin typeface="+mj-lt"/>
              </a:rPr>
              <a:t>WITH AUTOMATIC ADVANCED LEARNING TECH ALLOWING TO GAIN INTELLIGENCE OUT ALL TRANSACTIONS</a:t>
            </a:r>
            <a:br>
              <a:rPr lang="en-GB" cap="all" dirty="0">
                <a:latin typeface="+mj-lt"/>
              </a:rPr>
            </a:br>
            <a:r>
              <a:rPr lang="en-GB" b="1" cap="all" dirty="0">
                <a:solidFill>
                  <a:schemeClr val="accent1"/>
                </a:solidFill>
                <a:latin typeface="+mj-lt"/>
              </a:rPr>
              <a:t>GENERATIVE AI IS INTEGRATED INTO ALL BUSINESS PROCESSES AND OPERATIONAL IN MANY COMPANIES</a:t>
            </a:r>
          </a:p>
          <a:p>
            <a:pPr>
              <a:lnSpc>
                <a:spcPct val="200000"/>
              </a:lnSpc>
              <a:spcAft>
                <a:spcPts val="750"/>
              </a:spcAft>
              <a:buFont typeface="Wingdings" pitchFamily="2" charset="2"/>
              <a:buChar char="ü"/>
            </a:pPr>
            <a:r>
              <a:rPr lang="en-GB" cap="all" dirty="0">
                <a:latin typeface="+mj-lt"/>
              </a:rPr>
              <a:t>ENHANCE PRODUCTIVITY WHILE RESPECTING NORMS AND COMPLIANCE</a:t>
            </a:r>
          </a:p>
          <a:p>
            <a:pPr>
              <a:lnSpc>
                <a:spcPct val="200000"/>
              </a:lnSpc>
              <a:spcAft>
                <a:spcPts val="750"/>
              </a:spcAft>
              <a:buFont typeface="Wingdings" pitchFamily="2" charset="2"/>
              <a:buChar char="ü"/>
            </a:pPr>
            <a:r>
              <a:rPr lang="en-GB" cap="all" dirty="0">
                <a:latin typeface="+mj-lt"/>
              </a:rPr>
              <a:t>AI OFFERS PERSONNALIZABLE CLIENT EXPERIENCE AND OPTIMIZED PRODUCTIVITY: CHATBOTS, … </a:t>
            </a:r>
          </a:p>
          <a:p>
            <a:pPr>
              <a:lnSpc>
                <a:spcPct val="200000"/>
              </a:lnSpc>
              <a:spcAft>
                <a:spcPts val="750"/>
              </a:spcAft>
              <a:buFont typeface="Wingdings" pitchFamily="2" charset="2"/>
              <a:buChar char="ü"/>
            </a:pPr>
            <a:r>
              <a:rPr lang="en-GB" cap="all" dirty="0">
                <a:latin typeface="+mj-lt"/>
              </a:rPr>
              <a:t>- AI GOVERNANCE INTEGRATING IT TO BUSINESS AND AND INSERT ORGANISATIONAL MODEL</a:t>
            </a:r>
            <a:r>
              <a:rPr lang="en-FR" sz="2400" cap="all" dirty="0">
                <a:latin typeface="+mj-lt"/>
              </a:rPr>
              <a:t>.</a:t>
            </a:r>
            <a:endParaRPr lang="en-GB" cap="all" dirty="0">
              <a:latin typeface="+mj-lt"/>
            </a:endParaRPr>
          </a:p>
        </p:txBody>
      </p:sp>
    </p:spTree>
    <p:extLst>
      <p:ext uri="{BB962C8B-B14F-4D97-AF65-F5344CB8AC3E}">
        <p14:creationId xmlns:p14="http://schemas.microsoft.com/office/powerpoint/2010/main" val="455199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770DE-DBD5-7EB4-7B5B-598C6D3BD1CE}"/>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263D6854-F356-5CD5-16CC-DD0E68ECD36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051"/>
            <a:ext cx="1109663" cy="897522"/>
          </a:xfrm>
          <a:prstGeom prst="rect">
            <a:avLst/>
          </a:prstGeom>
          <a:noFill/>
        </p:spPr>
      </p:pic>
      <p:sp>
        <p:nvSpPr>
          <p:cNvPr id="4" name="TextBox 3">
            <a:extLst>
              <a:ext uri="{FF2B5EF4-FFF2-40B4-BE49-F238E27FC236}">
                <a16:creationId xmlns:a16="http://schemas.microsoft.com/office/drawing/2014/main" id="{94058F6F-20DA-D4F3-39B0-E3A3B493AD7D}"/>
              </a:ext>
            </a:extLst>
          </p:cNvPr>
          <p:cNvSpPr txBox="1"/>
          <p:nvPr/>
        </p:nvSpPr>
        <p:spPr>
          <a:xfrm>
            <a:off x="3829051" y="6527676"/>
            <a:ext cx="4245136" cy="307777"/>
          </a:xfrm>
          <a:prstGeom prst="rect">
            <a:avLst/>
          </a:prstGeom>
          <a:noFill/>
        </p:spPr>
        <p:txBody>
          <a:bodyPr wrap="none" rtlCol="0">
            <a:spAutoFit/>
          </a:bodyPr>
          <a:lstStyle/>
          <a:p>
            <a:r>
              <a:rPr lang="fr-FR" sz="1400" b="1" i="1" dirty="0">
                <a:solidFill>
                  <a:srgbClr val="7030A0"/>
                </a:solidFill>
              </a:rPr>
              <a:t>« I  AM HELIOS ELITE, SOLDIER OF THE DIGITAL »</a:t>
            </a:r>
          </a:p>
        </p:txBody>
      </p:sp>
      <p:sp>
        <p:nvSpPr>
          <p:cNvPr id="11" name="Title 1">
            <a:extLst>
              <a:ext uri="{FF2B5EF4-FFF2-40B4-BE49-F238E27FC236}">
                <a16:creationId xmlns:a16="http://schemas.microsoft.com/office/drawing/2014/main" id="{0B5E9C37-79A8-6DEE-EC8F-D1CEE345CD04}"/>
              </a:ext>
            </a:extLst>
          </p:cNvPr>
          <p:cNvSpPr>
            <a:spLocks noGrp="1"/>
          </p:cNvSpPr>
          <p:nvPr>
            <p:ph type="title"/>
          </p:nvPr>
        </p:nvSpPr>
        <p:spPr>
          <a:xfrm>
            <a:off x="970385" y="137777"/>
            <a:ext cx="10818392" cy="886301"/>
          </a:xfrm>
        </p:spPr>
        <p:txBody>
          <a:bodyPr>
            <a:normAutofit/>
          </a:bodyPr>
          <a:lstStyle/>
          <a:p>
            <a:pPr algn="ctr"/>
            <a:r>
              <a:rPr lang="fr-FR" b="1" cap="all" dirty="0">
                <a:solidFill>
                  <a:schemeClr val="accent2">
                    <a:lumMod val="50000"/>
                  </a:schemeClr>
                </a:solidFill>
              </a:rPr>
              <a:t> </a:t>
            </a:r>
            <a:r>
              <a:rPr lang="fr-FR" sz="3600" b="1" cap="all" dirty="0">
                <a:solidFill>
                  <a:schemeClr val="bg2">
                    <a:lumMod val="10000"/>
                  </a:schemeClr>
                </a:solidFill>
                <a:latin typeface="+mn-lt"/>
              </a:rPr>
              <a:t>3.2</a:t>
            </a:r>
            <a:r>
              <a:rPr lang="fr-FR" b="1" cap="all" dirty="0">
                <a:solidFill>
                  <a:schemeClr val="accent2">
                    <a:lumMod val="50000"/>
                  </a:schemeClr>
                </a:solidFill>
              </a:rPr>
              <a:t> </a:t>
            </a:r>
            <a:r>
              <a:rPr lang="en-US" sz="3600" b="1" cap="all" dirty="0">
                <a:solidFill>
                  <a:schemeClr val="bg2">
                    <a:lumMod val="10000"/>
                  </a:schemeClr>
                </a:solidFill>
                <a:latin typeface="+mn-lt"/>
              </a:rPr>
              <a:t>GENAI STRATEGIC TOOL FOR AI? Use cases</a:t>
            </a:r>
            <a:endParaRPr lang="fr-FR" sz="3600" b="1" cap="all" dirty="0">
              <a:solidFill>
                <a:schemeClr val="bg2">
                  <a:lumMod val="10000"/>
                </a:schemeClr>
              </a:solidFill>
              <a:latin typeface="+mn-lt"/>
            </a:endParaRPr>
          </a:p>
        </p:txBody>
      </p:sp>
      <p:sp>
        <p:nvSpPr>
          <p:cNvPr id="12" name="Content Placeholder 2">
            <a:extLst>
              <a:ext uri="{FF2B5EF4-FFF2-40B4-BE49-F238E27FC236}">
                <a16:creationId xmlns:a16="http://schemas.microsoft.com/office/drawing/2014/main" id="{4E7691EE-5B52-5789-4A1C-5B85C2EA2E1D}"/>
              </a:ext>
            </a:extLst>
          </p:cNvPr>
          <p:cNvSpPr>
            <a:spLocks noGrp="1"/>
          </p:cNvSpPr>
          <p:nvPr>
            <p:ph idx="1"/>
          </p:nvPr>
        </p:nvSpPr>
        <p:spPr>
          <a:xfrm>
            <a:off x="403224" y="912574"/>
            <a:ext cx="11536985" cy="5615102"/>
          </a:xfrm>
        </p:spPr>
        <p:txBody>
          <a:bodyPr>
            <a:normAutofit fontScale="25000" lnSpcReduction="20000"/>
          </a:bodyPr>
          <a:lstStyle/>
          <a:p>
            <a:pPr>
              <a:lnSpc>
                <a:spcPct val="170000"/>
              </a:lnSpc>
              <a:spcAft>
                <a:spcPts val="750"/>
              </a:spcAft>
              <a:buFont typeface="Wingdings" pitchFamily="2" charset="2"/>
              <a:buChar char="q"/>
            </a:pPr>
            <a:r>
              <a:rPr lang="en-GB" sz="8000" b="1" cap="all" dirty="0">
                <a:solidFill>
                  <a:schemeClr val="accent1"/>
                </a:solidFill>
                <a:latin typeface="+mj-lt"/>
              </a:rPr>
              <a:t>AXA DEPLOYS SECURE GPT OF OPENAI MORE ETHICAL AND SECURED TOOL TO GENERATE, RESUME, EDIT, TRANSLATE, CORRECT TEXTS, PICTURES, AND … CODES. IT ALLOWS EMPLOYEES TO ENHANCE THEIR PRODUCTIVITY … </a:t>
            </a:r>
          </a:p>
          <a:p>
            <a:pPr>
              <a:lnSpc>
                <a:spcPct val="170000"/>
              </a:lnSpc>
              <a:spcAft>
                <a:spcPts val="750"/>
              </a:spcAft>
              <a:buFont typeface="Wingdings" pitchFamily="2" charset="2"/>
              <a:buChar char="q"/>
            </a:pPr>
            <a:r>
              <a:rPr lang="en-GB" sz="8000" b="1" cap="all" dirty="0">
                <a:solidFill>
                  <a:schemeClr val="accent1"/>
                </a:solidFill>
                <a:latin typeface="+mj-lt"/>
              </a:rPr>
              <a:t>MATMUT INSURANCE, AXA CONCURRENT DEVELOPS  ”MATMUT PROTECTION JURIDIQUE” AN CONVERSATIONAL AI permitting 200 employees to obtain viable, rapid, sourced and actualized answers on LAWS QUESTIONS, … inducing 4.5/5 of satisfaction rate.  </a:t>
            </a:r>
            <a:br>
              <a:rPr lang="en-GB" sz="7400" cap="all" dirty="0">
                <a:latin typeface="+mj-lt"/>
              </a:rPr>
            </a:br>
            <a:r>
              <a:rPr lang="en-GB" sz="7400" b="1" cap="all" dirty="0">
                <a:solidFill>
                  <a:schemeClr val="accent1"/>
                </a:solidFill>
                <a:latin typeface="+mj-lt"/>
              </a:rPr>
              <a:t>GENERATIVE AI IS INTEGRATED INTO ALL BUSINESS PROCESSES AND OPERATIONAL IN MANY COMPANIES</a:t>
            </a:r>
          </a:p>
          <a:p>
            <a:pPr>
              <a:lnSpc>
                <a:spcPct val="170000"/>
              </a:lnSpc>
              <a:spcAft>
                <a:spcPts val="750"/>
              </a:spcAft>
              <a:buFont typeface="Wingdings" pitchFamily="2" charset="2"/>
              <a:buChar char="ü"/>
            </a:pPr>
            <a:r>
              <a:rPr lang="en-GB" sz="7200" cap="all" dirty="0">
                <a:latin typeface="+mj-lt"/>
              </a:rPr>
              <a:t>ENHANCE PRODUCTIVITY WHILE RESPECTING NORMS AND COMPLIANCE</a:t>
            </a:r>
          </a:p>
          <a:p>
            <a:pPr>
              <a:lnSpc>
                <a:spcPct val="170000"/>
              </a:lnSpc>
              <a:spcAft>
                <a:spcPts val="750"/>
              </a:spcAft>
              <a:buFont typeface="Wingdings" pitchFamily="2" charset="2"/>
              <a:buChar char="ü"/>
            </a:pPr>
            <a:r>
              <a:rPr lang="en-GB" sz="7200" cap="all" dirty="0">
                <a:latin typeface="+mj-lt"/>
              </a:rPr>
              <a:t>AI OFFERS PERSONNALIZABLE CLIENT EXPERIENCE AND OPTIMIZED PRODUCTIVITY: CHATBOTS, … </a:t>
            </a:r>
          </a:p>
          <a:p>
            <a:pPr>
              <a:lnSpc>
                <a:spcPct val="170000"/>
              </a:lnSpc>
              <a:spcAft>
                <a:spcPts val="750"/>
              </a:spcAft>
              <a:buFont typeface="Wingdings" pitchFamily="2" charset="2"/>
              <a:buChar char="ü"/>
            </a:pPr>
            <a:r>
              <a:rPr lang="en-GB" sz="7200" cap="all" dirty="0">
                <a:latin typeface="+mj-lt"/>
              </a:rPr>
              <a:t>- AI GOVERNANCE INTEGRATING IT TO BUSINESS AND AND INSERT ORGANISATIONAL MODEL</a:t>
            </a:r>
            <a:r>
              <a:rPr lang="en-FR" sz="7200" cap="all" dirty="0">
                <a:latin typeface="+mj-lt"/>
              </a:rPr>
              <a:t>.</a:t>
            </a:r>
            <a:endParaRPr lang="en-GB" sz="7200" cap="all" dirty="0">
              <a:latin typeface="+mj-lt"/>
            </a:endParaRPr>
          </a:p>
        </p:txBody>
      </p:sp>
    </p:spTree>
    <p:extLst>
      <p:ext uri="{BB962C8B-B14F-4D97-AF65-F5344CB8AC3E}">
        <p14:creationId xmlns:p14="http://schemas.microsoft.com/office/powerpoint/2010/main" val="1571768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D17C7-3509-D798-9FAC-67B31A4FA53A}"/>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F144E939-A970-C5F4-C802-B2AE6C0E1E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051"/>
            <a:ext cx="1109663" cy="897522"/>
          </a:xfrm>
          <a:prstGeom prst="rect">
            <a:avLst/>
          </a:prstGeom>
          <a:noFill/>
        </p:spPr>
      </p:pic>
      <p:sp>
        <p:nvSpPr>
          <p:cNvPr id="4" name="TextBox 3">
            <a:extLst>
              <a:ext uri="{FF2B5EF4-FFF2-40B4-BE49-F238E27FC236}">
                <a16:creationId xmlns:a16="http://schemas.microsoft.com/office/drawing/2014/main" id="{19C4A51E-F208-75B7-76BA-7E6B02E16227}"/>
              </a:ext>
            </a:extLst>
          </p:cNvPr>
          <p:cNvSpPr txBox="1"/>
          <p:nvPr/>
        </p:nvSpPr>
        <p:spPr>
          <a:xfrm>
            <a:off x="3829051" y="6527676"/>
            <a:ext cx="4245136" cy="307777"/>
          </a:xfrm>
          <a:prstGeom prst="rect">
            <a:avLst/>
          </a:prstGeom>
          <a:noFill/>
        </p:spPr>
        <p:txBody>
          <a:bodyPr wrap="none" rtlCol="0">
            <a:spAutoFit/>
          </a:bodyPr>
          <a:lstStyle/>
          <a:p>
            <a:r>
              <a:rPr lang="fr-FR" sz="1400" b="1" i="1" dirty="0">
                <a:solidFill>
                  <a:srgbClr val="7030A0"/>
                </a:solidFill>
              </a:rPr>
              <a:t>« I  AM HELIOS ELITE, SOLDIER OF THE DIGITAL »</a:t>
            </a:r>
          </a:p>
        </p:txBody>
      </p:sp>
      <p:sp>
        <p:nvSpPr>
          <p:cNvPr id="11" name="Title 1">
            <a:extLst>
              <a:ext uri="{FF2B5EF4-FFF2-40B4-BE49-F238E27FC236}">
                <a16:creationId xmlns:a16="http://schemas.microsoft.com/office/drawing/2014/main" id="{1BE114E3-4C91-C1AE-34D8-47E24F9632AB}"/>
              </a:ext>
            </a:extLst>
          </p:cNvPr>
          <p:cNvSpPr>
            <a:spLocks noGrp="1"/>
          </p:cNvSpPr>
          <p:nvPr>
            <p:ph type="title"/>
          </p:nvPr>
        </p:nvSpPr>
        <p:spPr>
          <a:xfrm>
            <a:off x="970385" y="137777"/>
            <a:ext cx="10969824" cy="886301"/>
          </a:xfrm>
        </p:spPr>
        <p:txBody>
          <a:bodyPr>
            <a:normAutofit fontScale="90000"/>
          </a:bodyPr>
          <a:lstStyle/>
          <a:p>
            <a:pPr algn="ctr"/>
            <a:r>
              <a:rPr lang="fr-FR" b="1" cap="all" dirty="0">
                <a:solidFill>
                  <a:schemeClr val="accent2">
                    <a:lumMod val="50000"/>
                  </a:schemeClr>
                </a:solidFill>
              </a:rPr>
              <a:t> </a:t>
            </a:r>
            <a:r>
              <a:rPr lang="fr-FR" sz="3600" b="1" cap="all" dirty="0">
                <a:solidFill>
                  <a:schemeClr val="bg2">
                    <a:lumMod val="10000"/>
                  </a:schemeClr>
                </a:solidFill>
                <a:latin typeface="+mn-lt"/>
              </a:rPr>
              <a:t>3.3</a:t>
            </a:r>
            <a:r>
              <a:rPr lang="fr-FR" b="1" cap="all" dirty="0">
                <a:solidFill>
                  <a:schemeClr val="accent2">
                    <a:lumMod val="50000"/>
                  </a:schemeClr>
                </a:solidFill>
              </a:rPr>
              <a:t> </a:t>
            </a:r>
            <a:r>
              <a:rPr lang="en-US" sz="3600" b="1" cap="all" dirty="0">
                <a:solidFill>
                  <a:schemeClr val="bg2">
                    <a:lumMod val="10000"/>
                  </a:schemeClr>
                </a:solidFill>
                <a:latin typeface="+mn-lt"/>
              </a:rPr>
              <a:t>AI AGENTS FOR DATA MANAGEMENT AND BROADCASTING</a:t>
            </a:r>
            <a:endParaRPr lang="fr-FR" sz="3600" b="1" cap="all" dirty="0">
              <a:solidFill>
                <a:schemeClr val="bg2">
                  <a:lumMod val="10000"/>
                </a:schemeClr>
              </a:solidFill>
              <a:latin typeface="+mn-lt"/>
            </a:endParaRPr>
          </a:p>
        </p:txBody>
      </p:sp>
      <p:sp>
        <p:nvSpPr>
          <p:cNvPr id="12" name="Content Placeholder 2">
            <a:extLst>
              <a:ext uri="{FF2B5EF4-FFF2-40B4-BE49-F238E27FC236}">
                <a16:creationId xmlns:a16="http://schemas.microsoft.com/office/drawing/2014/main" id="{8EFA26AB-4873-F39B-A047-FF0CD65FAC17}"/>
              </a:ext>
            </a:extLst>
          </p:cNvPr>
          <p:cNvSpPr>
            <a:spLocks noGrp="1"/>
          </p:cNvSpPr>
          <p:nvPr>
            <p:ph idx="1"/>
          </p:nvPr>
        </p:nvSpPr>
        <p:spPr>
          <a:xfrm>
            <a:off x="403224" y="1270000"/>
            <a:ext cx="11536985" cy="5257675"/>
          </a:xfrm>
        </p:spPr>
        <p:txBody>
          <a:bodyPr>
            <a:normAutofit/>
          </a:bodyPr>
          <a:lstStyle/>
          <a:p>
            <a:pPr>
              <a:spcAft>
                <a:spcPts val="750"/>
              </a:spcAft>
              <a:buFont typeface="Wingdings" pitchFamily="2" charset="2"/>
              <a:buChar char="q"/>
            </a:pPr>
            <a:r>
              <a:rPr lang="en-GB" sz="3200" b="1" cap="all" dirty="0">
                <a:solidFill>
                  <a:srgbClr val="414042"/>
                </a:solidFill>
                <a:latin typeface="MuseoSans-300"/>
              </a:rPr>
              <a:t> </a:t>
            </a:r>
            <a:r>
              <a:rPr lang="en-GB" sz="3200" b="1" cap="all" dirty="0">
                <a:solidFill>
                  <a:schemeClr val="accent1"/>
                </a:solidFill>
                <a:latin typeface="+mj-lt"/>
              </a:rPr>
              <a:t>AI AGENTS FURNISHING GRANULAR AND EXPLOITABLES INSIGHTS WITH ANY ANALYST INTERVENTION;</a:t>
            </a:r>
          </a:p>
          <a:p>
            <a:pPr>
              <a:spcAft>
                <a:spcPts val="750"/>
              </a:spcAft>
              <a:buFont typeface="Wingdings" pitchFamily="2" charset="2"/>
              <a:buChar char="ü"/>
            </a:pPr>
            <a:r>
              <a:rPr lang="en-GB" cap="all" dirty="0">
                <a:latin typeface="+mj-lt"/>
              </a:rPr>
              <a:t>Another step in business process automatization and transformation;</a:t>
            </a:r>
          </a:p>
          <a:p>
            <a:pPr>
              <a:spcAft>
                <a:spcPts val="750"/>
              </a:spcAft>
              <a:buFont typeface="Wingdings" pitchFamily="2" charset="2"/>
              <a:buChar char="ü"/>
            </a:pPr>
            <a:r>
              <a:rPr lang="en-GB" cap="all" dirty="0">
                <a:latin typeface="+mj-lt"/>
              </a:rPr>
              <a:t>Better predictive models, advanced analysis, and BUSINESS TRANSFORMATION</a:t>
            </a:r>
          </a:p>
          <a:p>
            <a:pPr marL="0" indent="0">
              <a:spcAft>
                <a:spcPts val="750"/>
              </a:spcAft>
              <a:buNone/>
            </a:pPr>
            <a:r>
              <a:rPr lang="en-GB" u="sng" cap="all" dirty="0">
                <a:latin typeface="+mj-lt"/>
              </a:rPr>
              <a:t>N.B</a:t>
            </a:r>
            <a:r>
              <a:rPr lang="en-GB" cap="all" dirty="0">
                <a:latin typeface="+mj-lt"/>
              </a:rPr>
              <a:t>: </a:t>
            </a:r>
            <a:r>
              <a:rPr lang="en-GB" i="1" cap="all" dirty="0">
                <a:latin typeface="+mj-lt"/>
              </a:rPr>
              <a:t>Agent-to-agent by google is an example of ai agent interactions protocol. </a:t>
            </a:r>
            <a:endParaRPr lang="en-FR" sz="2400" i="1" cap="all" dirty="0">
              <a:latin typeface="+mj-lt"/>
            </a:endParaRPr>
          </a:p>
        </p:txBody>
      </p:sp>
    </p:spTree>
    <p:extLst>
      <p:ext uri="{BB962C8B-B14F-4D97-AF65-F5344CB8AC3E}">
        <p14:creationId xmlns:p14="http://schemas.microsoft.com/office/powerpoint/2010/main" val="2814761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415B5-9170-8186-2F42-425CCA88B2B0}"/>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BFE1E84B-908F-27F4-278E-C18CD4EB73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051"/>
            <a:ext cx="1109663" cy="897522"/>
          </a:xfrm>
          <a:prstGeom prst="rect">
            <a:avLst/>
          </a:prstGeom>
          <a:noFill/>
        </p:spPr>
      </p:pic>
      <p:sp>
        <p:nvSpPr>
          <p:cNvPr id="4" name="TextBox 3">
            <a:extLst>
              <a:ext uri="{FF2B5EF4-FFF2-40B4-BE49-F238E27FC236}">
                <a16:creationId xmlns:a16="http://schemas.microsoft.com/office/drawing/2014/main" id="{09FACE72-08CE-8FFC-841D-71EC1D459A8A}"/>
              </a:ext>
            </a:extLst>
          </p:cNvPr>
          <p:cNvSpPr txBox="1"/>
          <p:nvPr/>
        </p:nvSpPr>
        <p:spPr>
          <a:xfrm>
            <a:off x="3829051" y="6527676"/>
            <a:ext cx="4245136" cy="307777"/>
          </a:xfrm>
          <a:prstGeom prst="rect">
            <a:avLst/>
          </a:prstGeom>
          <a:noFill/>
        </p:spPr>
        <p:txBody>
          <a:bodyPr wrap="none" rtlCol="0">
            <a:spAutoFit/>
          </a:bodyPr>
          <a:lstStyle/>
          <a:p>
            <a:r>
              <a:rPr lang="fr-FR" sz="1400" b="1" i="1" dirty="0">
                <a:solidFill>
                  <a:srgbClr val="7030A0"/>
                </a:solidFill>
              </a:rPr>
              <a:t>« I  AM HELIOS ELITE, SOLDIER OF THE DIGITAL »</a:t>
            </a:r>
          </a:p>
        </p:txBody>
      </p:sp>
      <p:sp>
        <p:nvSpPr>
          <p:cNvPr id="11" name="Title 1">
            <a:extLst>
              <a:ext uri="{FF2B5EF4-FFF2-40B4-BE49-F238E27FC236}">
                <a16:creationId xmlns:a16="http://schemas.microsoft.com/office/drawing/2014/main" id="{076E8F51-8200-E276-87FC-A67C00B835E4}"/>
              </a:ext>
            </a:extLst>
          </p:cNvPr>
          <p:cNvSpPr>
            <a:spLocks noGrp="1"/>
          </p:cNvSpPr>
          <p:nvPr>
            <p:ph type="title"/>
          </p:nvPr>
        </p:nvSpPr>
        <p:spPr>
          <a:xfrm>
            <a:off x="970385" y="137777"/>
            <a:ext cx="10818392" cy="886301"/>
          </a:xfrm>
        </p:spPr>
        <p:txBody>
          <a:bodyPr>
            <a:normAutofit fontScale="90000"/>
          </a:bodyPr>
          <a:lstStyle/>
          <a:p>
            <a:pPr algn="ctr"/>
            <a:r>
              <a:rPr lang="fr-FR" b="1" cap="all" dirty="0">
                <a:solidFill>
                  <a:schemeClr val="accent2">
                    <a:lumMod val="50000"/>
                  </a:schemeClr>
                </a:solidFill>
              </a:rPr>
              <a:t> </a:t>
            </a:r>
            <a:r>
              <a:rPr lang="fr-FR" sz="3600" b="1" cap="all" dirty="0">
                <a:solidFill>
                  <a:schemeClr val="bg2">
                    <a:lumMod val="10000"/>
                  </a:schemeClr>
                </a:solidFill>
                <a:latin typeface="+mn-lt"/>
              </a:rPr>
              <a:t>3.3</a:t>
            </a:r>
            <a:r>
              <a:rPr lang="fr-FR" b="1" cap="all" dirty="0">
                <a:solidFill>
                  <a:schemeClr val="accent2">
                    <a:lumMod val="50000"/>
                  </a:schemeClr>
                </a:solidFill>
              </a:rPr>
              <a:t> </a:t>
            </a:r>
            <a:r>
              <a:rPr lang="en-US" sz="3600" b="1" cap="all" dirty="0">
                <a:solidFill>
                  <a:schemeClr val="bg2">
                    <a:lumMod val="10000"/>
                  </a:schemeClr>
                </a:solidFill>
                <a:latin typeface="+mn-lt"/>
              </a:rPr>
              <a:t>AI AGENTS FOR DATA MANAGEMENT AND BROADCASTING: USE CASES.</a:t>
            </a:r>
            <a:endParaRPr lang="fr-FR" sz="3600" b="1" cap="all" dirty="0">
              <a:solidFill>
                <a:schemeClr val="bg2">
                  <a:lumMod val="10000"/>
                </a:schemeClr>
              </a:solidFill>
              <a:latin typeface="+mn-lt"/>
            </a:endParaRPr>
          </a:p>
        </p:txBody>
      </p:sp>
      <p:sp>
        <p:nvSpPr>
          <p:cNvPr id="12" name="Content Placeholder 2">
            <a:extLst>
              <a:ext uri="{FF2B5EF4-FFF2-40B4-BE49-F238E27FC236}">
                <a16:creationId xmlns:a16="http://schemas.microsoft.com/office/drawing/2014/main" id="{EF7BC4F7-6E68-3EB8-3757-775989699E12}"/>
              </a:ext>
            </a:extLst>
          </p:cNvPr>
          <p:cNvSpPr>
            <a:spLocks noGrp="1"/>
          </p:cNvSpPr>
          <p:nvPr>
            <p:ph idx="1"/>
          </p:nvPr>
        </p:nvSpPr>
        <p:spPr>
          <a:xfrm>
            <a:off x="127000" y="1244600"/>
            <a:ext cx="11813209" cy="5283075"/>
          </a:xfrm>
        </p:spPr>
        <p:txBody>
          <a:bodyPr>
            <a:normAutofit fontScale="92500" lnSpcReduction="10000"/>
          </a:bodyPr>
          <a:lstStyle/>
          <a:p>
            <a:pPr>
              <a:spcAft>
                <a:spcPts val="750"/>
              </a:spcAft>
              <a:buFont typeface="Wingdings" pitchFamily="2" charset="2"/>
              <a:buChar char="q"/>
            </a:pPr>
            <a:r>
              <a:rPr lang="en-GB" sz="3200" b="1" cap="all" dirty="0">
                <a:solidFill>
                  <a:srgbClr val="414042"/>
                </a:solidFill>
                <a:latin typeface="MuseoSans-300"/>
              </a:rPr>
              <a:t> </a:t>
            </a:r>
            <a:r>
              <a:rPr lang="en-GB" sz="3200" b="1" cap="all" dirty="0">
                <a:solidFill>
                  <a:schemeClr val="accent1"/>
                </a:solidFill>
                <a:latin typeface="+mj-lt"/>
              </a:rPr>
              <a:t>AI AGENTS  in banking crime fight: </a:t>
            </a:r>
            <a:r>
              <a:rPr lang="en-GB" cap="all" dirty="0">
                <a:latin typeface="+mj-lt"/>
              </a:rPr>
              <a:t>In the anti-financial-crime context, it is used for automating client onboarding activities, including KYC (KNOW YOUR CUSTOMER)  checks and refreshes, transaction monitoring, and sanctions or fraud investigations from alert to case closure.;</a:t>
            </a:r>
          </a:p>
          <a:p>
            <a:pPr>
              <a:spcAft>
                <a:spcPts val="750"/>
              </a:spcAft>
              <a:buFont typeface="Wingdings" pitchFamily="2" charset="2"/>
              <a:buChar char="q"/>
            </a:pPr>
            <a:r>
              <a:rPr lang="en-GB" sz="3200" b="1" cap="all" dirty="0">
                <a:solidFill>
                  <a:schemeClr val="accent1"/>
                </a:solidFill>
                <a:latin typeface="+mj-lt"/>
              </a:rPr>
              <a:t>AGENT AI IN DATA MANAGEMENT</a:t>
            </a:r>
            <a:r>
              <a:rPr lang="en-GB" cap="all" dirty="0">
                <a:latin typeface="+mj-lt"/>
              </a:rPr>
              <a:t>: automates these processes, helping ensure data integrity and offering real-time insights, enhances operational efficiency by automating routine tasks such as data entry, cleansing and validation.;</a:t>
            </a:r>
          </a:p>
          <a:p>
            <a:pPr>
              <a:spcAft>
                <a:spcPts val="750"/>
              </a:spcAft>
              <a:buFont typeface="Wingdings" pitchFamily="2" charset="2"/>
              <a:buChar char="q"/>
            </a:pPr>
            <a:r>
              <a:rPr lang="en-GB" sz="3200" b="1" cap="all" dirty="0">
                <a:solidFill>
                  <a:schemeClr val="accent1"/>
                </a:solidFill>
                <a:latin typeface="+mj-lt"/>
              </a:rPr>
              <a:t>In CRM (CUSTOMER-RELATION MANAGEMENT), </a:t>
            </a:r>
            <a:r>
              <a:rPr lang="en-GB" cap="all" dirty="0">
                <a:latin typeface="+mj-lt"/>
              </a:rPr>
              <a:t>agentic AI can transform customer interactions by analysing data to provide personalized recommendations, predict needs and automate follow-ups. This enhances customer satisfaction and drives sales and retention.  </a:t>
            </a:r>
          </a:p>
        </p:txBody>
      </p:sp>
    </p:spTree>
    <p:extLst>
      <p:ext uri="{BB962C8B-B14F-4D97-AF65-F5344CB8AC3E}">
        <p14:creationId xmlns:p14="http://schemas.microsoft.com/office/powerpoint/2010/main" val="2453407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2A714-1B0B-0004-A9E8-E01A30B4BEDC}"/>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21024261-A294-B2FB-3E1F-4CED7D73F9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051"/>
            <a:ext cx="1109663" cy="897522"/>
          </a:xfrm>
          <a:prstGeom prst="rect">
            <a:avLst/>
          </a:prstGeom>
          <a:noFill/>
        </p:spPr>
      </p:pic>
      <p:sp>
        <p:nvSpPr>
          <p:cNvPr id="4" name="TextBox 3">
            <a:extLst>
              <a:ext uri="{FF2B5EF4-FFF2-40B4-BE49-F238E27FC236}">
                <a16:creationId xmlns:a16="http://schemas.microsoft.com/office/drawing/2014/main" id="{AFE52237-22A6-4E3C-162C-39BB74E729F0}"/>
              </a:ext>
            </a:extLst>
          </p:cNvPr>
          <p:cNvSpPr txBox="1"/>
          <p:nvPr/>
        </p:nvSpPr>
        <p:spPr>
          <a:xfrm>
            <a:off x="3829051" y="6527676"/>
            <a:ext cx="4245136" cy="307777"/>
          </a:xfrm>
          <a:prstGeom prst="rect">
            <a:avLst/>
          </a:prstGeom>
          <a:noFill/>
        </p:spPr>
        <p:txBody>
          <a:bodyPr wrap="none" rtlCol="0">
            <a:spAutoFit/>
          </a:bodyPr>
          <a:lstStyle/>
          <a:p>
            <a:r>
              <a:rPr lang="fr-FR" sz="1400" b="1" i="1" dirty="0">
                <a:solidFill>
                  <a:srgbClr val="7030A0"/>
                </a:solidFill>
              </a:rPr>
              <a:t>« I  AM HELIOS ELITE, SOLDIER OF THE DIGITAL »</a:t>
            </a:r>
          </a:p>
        </p:txBody>
      </p:sp>
      <p:sp>
        <p:nvSpPr>
          <p:cNvPr id="11" name="Title 1">
            <a:extLst>
              <a:ext uri="{FF2B5EF4-FFF2-40B4-BE49-F238E27FC236}">
                <a16:creationId xmlns:a16="http://schemas.microsoft.com/office/drawing/2014/main" id="{F24D28AB-0498-6036-46A7-D24FFCF0DA9D}"/>
              </a:ext>
            </a:extLst>
          </p:cNvPr>
          <p:cNvSpPr>
            <a:spLocks noGrp="1"/>
          </p:cNvSpPr>
          <p:nvPr>
            <p:ph type="title"/>
          </p:nvPr>
        </p:nvSpPr>
        <p:spPr>
          <a:xfrm>
            <a:off x="970385" y="137777"/>
            <a:ext cx="10818392" cy="886301"/>
          </a:xfrm>
        </p:spPr>
        <p:txBody>
          <a:bodyPr>
            <a:normAutofit/>
          </a:bodyPr>
          <a:lstStyle/>
          <a:p>
            <a:pPr algn="ctr"/>
            <a:r>
              <a:rPr lang="fr-FR" b="1" cap="all" dirty="0">
                <a:solidFill>
                  <a:schemeClr val="accent2">
                    <a:lumMod val="50000"/>
                  </a:schemeClr>
                </a:solidFill>
              </a:rPr>
              <a:t> </a:t>
            </a:r>
            <a:r>
              <a:rPr lang="fr-FR" sz="3600" b="1" cap="all" dirty="0">
                <a:solidFill>
                  <a:schemeClr val="bg2">
                    <a:lumMod val="10000"/>
                  </a:schemeClr>
                </a:solidFill>
                <a:latin typeface="+mn-lt"/>
              </a:rPr>
              <a:t>3.4</a:t>
            </a:r>
            <a:r>
              <a:rPr lang="fr-FR" b="1" cap="all" dirty="0">
                <a:solidFill>
                  <a:schemeClr val="accent2">
                    <a:lumMod val="50000"/>
                  </a:schemeClr>
                </a:solidFill>
              </a:rPr>
              <a:t> </a:t>
            </a:r>
            <a:r>
              <a:rPr lang="en-US" sz="3600" b="1" cap="all" dirty="0">
                <a:solidFill>
                  <a:schemeClr val="bg2">
                    <a:lumMod val="10000"/>
                  </a:schemeClr>
                </a:solidFill>
                <a:latin typeface="+mn-lt"/>
              </a:rPr>
              <a:t>SYNTHETIC DATA BOOM</a:t>
            </a:r>
            <a:endParaRPr lang="fr-FR" sz="3600" b="1" cap="all" dirty="0">
              <a:solidFill>
                <a:schemeClr val="bg2">
                  <a:lumMod val="10000"/>
                </a:schemeClr>
              </a:solidFill>
              <a:latin typeface="+mn-lt"/>
            </a:endParaRPr>
          </a:p>
        </p:txBody>
      </p:sp>
      <p:sp>
        <p:nvSpPr>
          <p:cNvPr id="12" name="Content Placeholder 2">
            <a:extLst>
              <a:ext uri="{FF2B5EF4-FFF2-40B4-BE49-F238E27FC236}">
                <a16:creationId xmlns:a16="http://schemas.microsoft.com/office/drawing/2014/main" id="{B2147761-4EDB-72CF-6FB4-67A43F889BD2}"/>
              </a:ext>
            </a:extLst>
          </p:cNvPr>
          <p:cNvSpPr>
            <a:spLocks noGrp="1"/>
          </p:cNvSpPr>
          <p:nvPr>
            <p:ph idx="1"/>
          </p:nvPr>
        </p:nvSpPr>
        <p:spPr>
          <a:xfrm>
            <a:off x="403224" y="1146804"/>
            <a:ext cx="11536985" cy="5380871"/>
          </a:xfrm>
        </p:spPr>
        <p:txBody>
          <a:bodyPr>
            <a:normAutofit fontScale="47500" lnSpcReduction="20000"/>
          </a:bodyPr>
          <a:lstStyle/>
          <a:p>
            <a:pPr>
              <a:lnSpc>
                <a:spcPct val="170000"/>
              </a:lnSpc>
              <a:spcAft>
                <a:spcPts val="750"/>
              </a:spcAft>
              <a:buFont typeface="Wingdings" pitchFamily="2" charset="2"/>
              <a:buChar char="q"/>
            </a:pPr>
            <a:r>
              <a:rPr lang="en-GB" sz="4200" b="1" dirty="0">
                <a:solidFill>
                  <a:schemeClr val="accent1"/>
                </a:solidFill>
                <a:latin typeface="MuseoSans-300"/>
              </a:rPr>
              <a:t>SYNTHETIC DATA </a:t>
            </a:r>
            <a:r>
              <a:rPr lang="en-GB" sz="4200" cap="all" dirty="0">
                <a:latin typeface="+mj-lt"/>
              </a:rPr>
              <a:t>mimics real data without revealing personal information, enabling AI training in privacy-sensitive fields </a:t>
            </a:r>
            <a:r>
              <a:rPr lang="en-GB" sz="4200" b="1" dirty="0">
                <a:solidFill>
                  <a:schemeClr val="accent1"/>
                </a:solidFill>
                <a:latin typeface="MuseoSans-300"/>
              </a:rPr>
              <a:t>GENERATED BY OTHER LLM .</a:t>
            </a:r>
            <a:endParaRPr lang="en-GB" sz="4200" b="1" dirty="0">
              <a:solidFill>
                <a:srgbClr val="414042"/>
              </a:solidFill>
              <a:latin typeface="MuseoSans-300"/>
            </a:endParaRPr>
          </a:p>
          <a:p>
            <a:pPr>
              <a:lnSpc>
                <a:spcPct val="170000"/>
              </a:lnSpc>
              <a:spcAft>
                <a:spcPts val="750"/>
              </a:spcAft>
              <a:buFont typeface="Wingdings" pitchFamily="2" charset="2"/>
              <a:buChar char="ü"/>
            </a:pPr>
            <a:r>
              <a:rPr lang="en-GB" sz="4200" cap="all" dirty="0">
                <a:latin typeface="+mj-lt"/>
              </a:rPr>
              <a:t>It’s generated through statistical methods or by using AI techniques like deep learning and generative ai.  </a:t>
            </a:r>
          </a:p>
          <a:p>
            <a:pPr>
              <a:lnSpc>
                <a:spcPct val="170000"/>
              </a:lnSpc>
              <a:spcAft>
                <a:spcPts val="750"/>
              </a:spcAft>
              <a:buFont typeface="Wingdings" pitchFamily="2" charset="2"/>
              <a:buChar char="ü"/>
            </a:pPr>
            <a:r>
              <a:rPr lang="en-GB" sz="4200" cap="all" dirty="0">
                <a:latin typeface="+mj-lt"/>
              </a:rPr>
              <a:t>It improves compliance, reduces bias, accelerates data generation, and fosters safe cross-organization collaboration.</a:t>
            </a:r>
          </a:p>
          <a:p>
            <a:pPr>
              <a:lnSpc>
                <a:spcPct val="170000"/>
              </a:lnSpc>
              <a:spcAft>
                <a:spcPts val="750"/>
              </a:spcAft>
              <a:buFont typeface="Wingdings" pitchFamily="2" charset="2"/>
              <a:buChar char="ü"/>
            </a:pPr>
            <a:r>
              <a:rPr lang="en-GB" sz="4200" cap="all" dirty="0">
                <a:latin typeface="+mj-lt"/>
              </a:rPr>
              <a:t>Challenges include quality, potential bias, legal uncertainty, and the need for responsible governance and validation.</a:t>
            </a:r>
            <a:endParaRPr lang="en-GB" sz="4200" b="1" dirty="0">
              <a:solidFill>
                <a:schemeClr val="accent1"/>
              </a:solidFill>
              <a:latin typeface="MuseoSans-300"/>
            </a:endParaRPr>
          </a:p>
          <a:p>
            <a:pPr>
              <a:lnSpc>
                <a:spcPct val="170000"/>
              </a:lnSpc>
              <a:spcAft>
                <a:spcPts val="750"/>
              </a:spcAft>
              <a:buFont typeface="Wingdings" pitchFamily="2" charset="2"/>
              <a:buChar char="q"/>
            </a:pPr>
            <a:r>
              <a:rPr lang="en-GB" sz="4200" cap="all" dirty="0">
                <a:latin typeface="+mj-lt"/>
              </a:rPr>
              <a:t>COMPANIES CAN thus test scenarios, reinforce predictive models and secure sensible data.</a:t>
            </a:r>
          </a:p>
          <a:p>
            <a:pPr marL="0" indent="0">
              <a:spcAft>
                <a:spcPts val="750"/>
              </a:spcAft>
              <a:buNone/>
            </a:pPr>
            <a:endParaRPr lang="en-FR" sz="2400" i="1" cap="all" dirty="0">
              <a:latin typeface="+mj-lt"/>
            </a:endParaRPr>
          </a:p>
        </p:txBody>
      </p:sp>
    </p:spTree>
    <p:extLst>
      <p:ext uri="{BB962C8B-B14F-4D97-AF65-F5344CB8AC3E}">
        <p14:creationId xmlns:p14="http://schemas.microsoft.com/office/powerpoint/2010/main" val="941025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FCE61-C673-28B3-B617-08CB46071EED}"/>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0C897492-2D1B-2C4E-9B15-486A3464FD4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051"/>
            <a:ext cx="1109663" cy="897522"/>
          </a:xfrm>
          <a:prstGeom prst="rect">
            <a:avLst/>
          </a:prstGeom>
          <a:noFill/>
        </p:spPr>
      </p:pic>
      <p:sp>
        <p:nvSpPr>
          <p:cNvPr id="4" name="TextBox 3">
            <a:extLst>
              <a:ext uri="{FF2B5EF4-FFF2-40B4-BE49-F238E27FC236}">
                <a16:creationId xmlns:a16="http://schemas.microsoft.com/office/drawing/2014/main" id="{A09CF77E-8920-F1F3-AAD8-273B175B4826}"/>
              </a:ext>
            </a:extLst>
          </p:cNvPr>
          <p:cNvSpPr txBox="1"/>
          <p:nvPr/>
        </p:nvSpPr>
        <p:spPr>
          <a:xfrm>
            <a:off x="3829051" y="6527676"/>
            <a:ext cx="4245136" cy="307777"/>
          </a:xfrm>
          <a:prstGeom prst="rect">
            <a:avLst/>
          </a:prstGeom>
          <a:noFill/>
        </p:spPr>
        <p:txBody>
          <a:bodyPr wrap="none" rtlCol="0">
            <a:spAutoFit/>
          </a:bodyPr>
          <a:lstStyle/>
          <a:p>
            <a:r>
              <a:rPr lang="fr-FR" sz="1400" b="1" i="1" dirty="0">
                <a:solidFill>
                  <a:srgbClr val="7030A0"/>
                </a:solidFill>
              </a:rPr>
              <a:t>« I  AM HELIOS ELITE, SOLDIER OF THE DIGITAL »</a:t>
            </a:r>
          </a:p>
        </p:txBody>
      </p:sp>
      <p:sp>
        <p:nvSpPr>
          <p:cNvPr id="11" name="Title 1">
            <a:extLst>
              <a:ext uri="{FF2B5EF4-FFF2-40B4-BE49-F238E27FC236}">
                <a16:creationId xmlns:a16="http://schemas.microsoft.com/office/drawing/2014/main" id="{C9CB4B2C-1D7D-09B6-ECC6-99CAB1F76FFC}"/>
              </a:ext>
            </a:extLst>
          </p:cNvPr>
          <p:cNvSpPr>
            <a:spLocks noGrp="1"/>
          </p:cNvSpPr>
          <p:nvPr>
            <p:ph type="title"/>
          </p:nvPr>
        </p:nvSpPr>
        <p:spPr>
          <a:xfrm>
            <a:off x="1676400" y="143387"/>
            <a:ext cx="8128000" cy="886301"/>
          </a:xfrm>
        </p:spPr>
        <p:txBody>
          <a:bodyPr>
            <a:normAutofit/>
          </a:bodyPr>
          <a:lstStyle/>
          <a:p>
            <a:pPr algn="ctr"/>
            <a:r>
              <a:rPr lang="fr-FR" b="1" cap="all" dirty="0">
                <a:solidFill>
                  <a:schemeClr val="accent2">
                    <a:lumMod val="50000"/>
                  </a:schemeClr>
                </a:solidFill>
              </a:rPr>
              <a:t> </a:t>
            </a:r>
            <a:r>
              <a:rPr lang="fr-FR" sz="3600" b="1" cap="all" dirty="0">
                <a:solidFill>
                  <a:schemeClr val="bg2">
                    <a:lumMod val="10000"/>
                  </a:schemeClr>
                </a:solidFill>
                <a:latin typeface="+mn-lt"/>
              </a:rPr>
              <a:t>3.4</a:t>
            </a:r>
            <a:r>
              <a:rPr lang="fr-FR" b="1" cap="all" dirty="0">
                <a:solidFill>
                  <a:schemeClr val="accent2">
                    <a:lumMod val="50000"/>
                  </a:schemeClr>
                </a:solidFill>
              </a:rPr>
              <a:t> </a:t>
            </a:r>
            <a:r>
              <a:rPr lang="en-US" sz="3600" b="1" cap="all" dirty="0">
                <a:solidFill>
                  <a:schemeClr val="bg2">
                    <a:lumMod val="10000"/>
                  </a:schemeClr>
                </a:solidFill>
                <a:latin typeface="+mn-lt"/>
              </a:rPr>
              <a:t>SYNTHETIC DATA BOOM: USE CASES</a:t>
            </a:r>
            <a:endParaRPr lang="fr-FR" sz="3600" b="1" cap="all" dirty="0">
              <a:solidFill>
                <a:schemeClr val="bg2">
                  <a:lumMod val="10000"/>
                </a:schemeClr>
              </a:solidFill>
              <a:latin typeface="+mn-lt"/>
            </a:endParaRPr>
          </a:p>
        </p:txBody>
      </p:sp>
      <p:sp>
        <p:nvSpPr>
          <p:cNvPr id="12" name="Content Placeholder 2">
            <a:extLst>
              <a:ext uri="{FF2B5EF4-FFF2-40B4-BE49-F238E27FC236}">
                <a16:creationId xmlns:a16="http://schemas.microsoft.com/office/drawing/2014/main" id="{6CDC340E-3869-FFAF-36E7-91A4B5ECCAF5}"/>
              </a:ext>
            </a:extLst>
          </p:cNvPr>
          <p:cNvSpPr>
            <a:spLocks noGrp="1"/>
          </p:cNvSpPr>
          <p:nvPr>
            <p:ph idx="1"/>
          </p:nvPr>
        </p:nvSpPr>
        <p:spPr>
          <a:xfrm>
            <a:off x="403224" y="1146804"/>
            <a:ext cx="11536985" cy="5380871"/>
          </a:xfrm>
        </p:spPr>
        <p:txBody>
          <a:bodyPr>
            <a:normAutofit fontScale="25000" lnSpcReduction="20000"/>
          </a:bodyPr>
          <a:lstStyle/>
          <a:p>
            <a:pPr algn="just">
              <a:lnSpc>
                <a:spcPct val="170000"/>
              </a:lnSpc>
              <a:spcAft>
                <a:spcPts val="750"/>
              </a:spcAft>
              <a:buFont typeface="Wingdings" pitchFamily="2" charset="2"/>
              <a:buChar char="q"/>
            </a:pPr>
            <a:r>
              <a:rPr lang="en-GB" sz="8000" b="1" dirty="0">
                <a:solidFill>
                  <a:schemeClr val="accent1"/>
                </a:solidFill>
                <a:latin typeface="MuseoSans-300"/>
              </a:rPr>
              <a:t> IN VERSIONS 3 &amp; R1, DEEPSEEK WILL BE TRAINED BY SYNTHETIC DATA</a:t>
            </a:r>
          </a:p>
          <a:p>
            <a:pPr algn="just">
              <a:lnSpc>
                <a:spcPct val="170000"/>
              </a:lnSpc>
              <a:spcAft>
                <a:spcPts val="750"/>
              </a:spcAft>
              <a:buFont typeface="Wingdings" pitchFamily="2" charset="2"/>
              <a:buChar char="q"/>
            </a:pPr>
            <a:r>
              <a:rPr lang="en-GB" sz="8000" cap="all" dirty="0"/>
              <a:t>Gartner forecast that synthetic data would make up 60% of all data used for training LLMs by 2024 in 2023.</a:t>
            </a:r>
          </a:p>
          <a:p>
            <a:pPr algn="just">
              <a:lnSpc>
                <a:spcPct val="170000"/>
              </a:lnSpc>
              <a:spcAft>
                <a:spcPts val="750"/>
              </a:spcAft>
              <a:buFont typeface="Wingdings" pitchFamily="2" charset="2"/>
              <a:buChar char="q"/>
            </a:pPr>
            <a:r>
              <a:rPr lang="en-GB" sz="8000" cap="all" dirty="0"/>
              <a:t>AI solutions company SAS ACQUIRED THE SYNTHETIC </a:t>
            </a:r>
            <a:r>
              <a:rPr lang="en-GB" sz="8000" dirty="0"/>
              <a:t>DATA STARTUP HAZY IN NOVEMBER 2024. </a:t>
            </a:r>
          </a:p>
          <a:p>
            <a:pPr algn="just">
              <a:lnSpc>
                <a:spcPct val="170000"/>
              </a:lnSpc>
              <a:spcAft>
                <a:spcPts val="750"/>
              </a:spcAft>
              <a:buFont typeface="Wingdings" pitchFamily="2" charset="2"/>
              <a:buChar char="q"/>
            </a:pPr>
            <a:r>
              <a:rPr lang="en-GB" sz="8000" dirty="0"/>
              <a:t> THE HEALTHCARE DATA IS A MINEFIELDS, AND ITS PRIVACY REGULATIONS MAKE  SYNTHETIC DATA EXPONENTIAL GROWTH, SOME APPLICATIONS ARE: MRI IMAGES TO BUILD AND TEST TOOLS; LAB TESTS RESULTS, BILLING CODES, X-RAY COPIES TO RARE DISEASES  </a:t>
            </a:r>
          </a:p>
          <a:p>
            <a:pPr algn="just">
              <a:lnSpc>
                <a:spcPct val="170000"/>
              </a:lnSpc>
              <a:spcAft>
                <a:spcPts val="750"/>
              </a:spcAft>
              <a:buFont typeface="Wingdings" pitchFamily="2" charset="2"/>
              <a:buChar char="q"/>
            </a:pPr>
            <a:r>
              <a:rPr lang="en-GB" sz="8000" b="1" i="0" dirty="0">
                <a:solidFill>
                  <a:srgbClr val="414042"/>
                </a:solidFill>
                <a:effectLst/>
                <a:latin typeface="MuseoSans-300"/>
              </a:rPr>
              <a:t> IN THE REAL-ESTATE AREA, SYNTHETIC DATA IS BEING STUDIED BY MAYEM SOLUTIONS, IT COMPANY FOR CHIC APARTS. </a:t>
            </a:r>
            <a:br>
              <a:rPr lang="en-GB" b="1" i="0" dirty="0">
                <a:solidFill>
                  <a:srgbClr val="414042"/>
                </a:solidFill>
                <a:effectLst/>
                <a:latin typeface="MuseoSans-300"/>
              </a:rPr>
            </a:br>
            <a:endParaRPr lang="en-FR" sz="2400" i="1" cap="all" dirty="0">
              <a:latin typeface="+mj-lt"/>
            </a:endParaRPr>
          </a:p>
        </p:txBody>
      </p:sp>
    </p:spTree>
    <p:extLst>
      <p:ext uri="{BB962C8B-B14F-4D97-AF65-F5344CB8AC3E}">
        <p14:creationId xmlns:p14="http://schemas.microsoft.com/office/powerpoint/2010/main" val="3017181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B6141-FAE5-437C-EE59-AFDD1669B63E}"/>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068F048F-3693-F486-2244-2E88377255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051"/>
            <a:ext cx="1109663" cy="897522"/>
          </a:xfrm>
          <a:prstGeom prst="rect">
            <a:avLst/>
          </a:prstGeom>
          <a:noFill/>
        </p:spPr>
      </p:pic>
      <p:sp>
        <p:nvSpPr>
          <p:cNvPr id="4" name="TextBox 3">
            <a:extLst>
              <a:ext uri="{FF2B5EF4-FFF2-40B4-BE49-F238E27FC236}">
                <a16:creationId xmlns:a16="http://schemas.microsoft.com/office/drawing/2014/main" id="{344CC9FD-A66C-527F-510D-01D3749CC279}"/>
              </a:ext>
            </a:extLst>
          </p:cNvPr>
          <p:cNvSpPr txBox="1"/>
          <p:nvPr/>
        </p:nvSpPr>
        <p:spPr>
          <a:xfrm>
            <a:off x="3829051" y="6527676"/>
            <a:ext cx="4245136" cy="307777"/>
          </a:xfrm>
          <a:prstGeom prst="rect">
            <a:avLst/>
          </a:prstGeom>
          <a:noFill/>
        </p:spPr>
        <p:txBody>
          <a:bodyPr wrap="none" rtlCol="0">
            <a:spAutoFit/>
          </a:bodyPr>
          <a:lstStyle/>
          <a:p>
            <a:r>
              <a:rPr lang="fr-FR" sz="1400" b="1" i="1" dirty="0">
                <a:solidFill>
                  <a:srgbClr val="7030A0"/>
                </a:solidFill>
              </a:rPr>
              <a:t>« I  AM HELIOS ELITE, SOLDIER OF THE DIGITAL »</a:t>
            </a:r>
          </a:p>
        </p:txBody>
      </p:sp>
      <p:sp>
        <p:nvSpPr>
          <p:cNvPr id="11" name="Title 1">
            <a:extLst>
              <a:ext uri="{FF2B5EF4-FFF2-40B4-BE49-F238E27FC236}">
                <a16:creationId xmlns:a16="http://schemas.microsoft.com/office/drawing/2014/main" id="{1F84EB3D-5784-938F-9657-54306C7C17D3}"/>
              </a:ext>
            </a:extLst>
          </p:cNvPr>
          <p:cNvSpPr>
            <a:spLocks noGrp="1"/>
          </p:cNvSpPr>
          <p:nvPr>
            <p:ph type="title"/>
          </p:nvPr>
        </p:nvSpPr>
        <p:spPr>
          <a:xfrm>
            <a:off x="1460499" y="137777"/>
            <a:ext cx="10328277" cy="886301"/>
          </a:xfrm>
        </p:spPr>
        <p:txBody>
          <a:bodyPr>
            <a:normAutofit/>
          </a:bodyPr>
          <a:lstStyle/>
          <a:p>
            <a:pPr algn="ctr"/>
            <a:r>
              <a:rPr lang="fr-FR" b="1" cap="all" dirty="0">
                <a:solidFill>
                  <a:schemeClr val="accent2">
                    <a:lumMod val="50000"/>
                  </a:schemeClr>
                </a:solidFill>
              </a:rPr>
              <a:t> </a:t>
            </a:r>
            <a:r>
              <a:rPr lang="fr-FR" sz="3600" b="1" cap="all" dirty="0">
                <a:solidFill>
                  <a:schemeClr val="bg2">
                    <a:lumMod val="10000"/>
                  </a:schemeClr>
                </a:solidFill>
                <a:latin typeface="+mn-lt"/>
              </a:rPr>
              <a:t>3.4</a:t>
            </a:r>
            <a:r>
              <a:rPr lang="fr-FR" b="1" cap="all" dirty="0">
                <a:solidFill>
                  <a:schemeClr val="accent2">
                    <a:lumMod val="50000"/>
                  </a:schemeClr>
                </a:solidFill>
              </a:rPr>
              <a:t> </a:t>
            </a:r>
            <a:r>
              <a:rPr lang="en-US" sz="3600" b="1" cap="all" dirty="0">
                <a:solidFill>
                  <a:schemeClr val="bg2">
                    <a:lumMod val="10000"/>
                  </a:schemeClr>
                </a:solidFill>
                <a:latin typeface="+mn-lt"/>
              </a:rPr>
              <a:t>ETHICAL AND RESPONSIBLE AI</a:t>
            </a:r>
            <a:endParaRPr lang="fr-FR" sz="3600" b="1" cap="all" dirty="0">
              <a:solidFill>
                <a:schemeClr val="bg2">
                  <a:lumMod val="10000"/>
                </a:schemeClr>
              </a:solidFill>
              <a:latin typeface="+mn-lt"/>
            </a:endParaRPr>
          </a:p>
        </p:txBody>
      </p:sp>
      <p:sp>
        <p:nvSpPr>
          <p:cNvPr id="12" name="Content Placeholder 2">
            <a:extLst>
              <a:ext uri="{FF2B5EF4-FFF2-40B4-BE49-F238E27FC236}">
                <a16:creationId xmlns:a16="http://schemas.microsoft.com/office/drawing/2014/main" id="{20D939AE-6165-651C-3EC0-B45166880F42}"/>
              </a:ext>
            </a:extLst>
          </p:cNvPr>
          <p:cNvSpPr>
            <a:spLocks noGrp="1"/>
          </p:cNvSpPr>
          <p:nvPr>
            <p:ph idx="1"/>
          </p:nvPr>
        </p:nvSpPr>
        <p:spPr>
          <a:xfrm>
            <a:off x="403224" y="1614488"/>
            <a:ext cx="11536985" cy="4913187"/>
          </a:xfrm>
        </p:spPr>
        <p:txBody>
          <a:bodyPr>
            <a:normAutofit/>
          </a:bodyPr>
          <a:lstStyle/>
          <a:p>
            <a:pPr algn="l">
              <a:spcAft>
                <a:spcPts val="750"/>
              </a:spcAft>
              <a:buFont typeface="Wingdings" pitchFamily="2" charset="2"/>
              <a:buChar char="q"/>
            </a:pPr>
            <a:r>
              <a:rPr lang="en-GB" sz="3200" b="1" cap="all" dirty="0">
                <a:solidFill>
                  <a:schemeClr val="accent1"/>
                </a:solidFill>
                <a:latin typeface="+mj-lt"/>
              </a:rPr>
              <a:t>Responsible and ethical ai is a strategic priority: </a:t>
            </a:r>
          </a:p>
          <a:p>
            <a:pPr algn="l">
              <a:lnSpc>
                <a:spcPct val="200000"/>
              </a:lnSpc>
              <a:spcAft>
                <a:spcPts val="750"/>
              </a:spcAft>
              <a:buFont typeface="Wingdings" pitchFamily="2" charset="2"/>
              <a:buChar char="ü"/>
            </a:pPr>
            <a:r>
              <a:rPr lang="en-GB" cap="all" dirty="0">
                <a:latin typeface="+mj-lt"/>
              </a:rPr>
              <a:t>Reputational impact and their revenues;</a:t>
            </a:r>
          </a:p>
          <a:p>
            <a:pPr algn="l">
              <a:lnSpc>
                <a:spcPct val="200000"/>
              </a:lnSpc>
              <a:spcAft>
                <a:spcPts val="750"/>
              </a:spcAft>
              <a:buFont typeface="Wingdings" pitchFamily="2" charset="2"/>
              <a:buChar char="ü"/>
            </a:pPr>
            <a:r>
              <a:rPr lang="en-GB" cap="all" dirty="0">
                <a:latin typeface="+mj-lt"/>
              </a:rPr>
              <a:t>Development of transparent internal legacies for transparency;</a:t>
            </a:r>
          </a:p>
          <a:p>
            <a:pPr algn="l">
              <a:lnSpc>
                <a:spcPct val="200000"/>
              </a:lnSpc>
              <a:spcAft>
                <a:spcPts val="750"/>
              </a:spcAft>
              <a:buFont typeface="Wingdings" pitchFamily="2" charset="2"/>
              <a:buChar char="ü"/>
            </a:pPr>
            <a:r>
              <a:rPr lang="en-GB" cap="all" dirty="0" err="1">
                <a:latin typeface="+mj-lt"/>
              </a:rPr>
              <a:t>Biais</a:t>
            </a:r>
            <a:r>
              <a:rPr lang="en-GB" cap="all" dirty="0">
                <a:latin typeface="+mj-lt"/>
              </a:rPr>
              <a:t> prevention and risk management of ai tools use</a:t>
            </a:r>
          </a:p>
          <a:p>
            <a:pPr marL="0" indent="0" algn="l">
              <a:spcAft>
                <a:spcPts val="750"/>
              </a:spcAft>
              <a:buNone/>
            </a:pPr>
            <a:endParaRPr lang="en-GB" cap="all" dirty="0">
              <a:latin typeface="+mj-lt"/>
            </a:endParaRPr>
          </a:p>
        </p:txBody>
      </p:sp>
    </p:spTree>
    <p:extLst>
      <p:ext uri="{BB962C8B-B14F-4D97-AF65-F5344CB8AC3E}">
        <p14:creationId xmlns:p14="http://schemas.microsoft.com/office/powerpoint/2010/main" val="95778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4944F-D8D8-29EA-DC51-D73451468FE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B445FCD7-24B9-5D93-E526-5EBDEA2E7D4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051"/>
            <a:ext cx="1109663" cy="897522"/>
          </a:xfrm>
          <a:prstGeom prst="rect">
            <a:avLst/>
          </a:prstGeom>
          <a:noFill/>
        </p:spPr>
      </p:pic>
      <p:sp>
        <p:nvSpPr>
          <p:cNvPr id="4" name="TextBox 3">
            <a:extLst>
              <a:ext uri="{FF2B5EF4-FFF2-40B4-BE49-F238E27FC236}">
                <a16:creationId xmlns:a16="http://schemas.microsoft.com/office/drawing/2014/main" id="{107FE372-99CF-582D-FDAB-01BD99F64209}"/>
              </a:ext>
            </a:extLst>
          </p:cNvPr>
          <p:cNvSpPr txBox="1"/>
          <p:nvPr/>
        </p:nvSpPr>
        <p:spPr>
          <a:xfrm>
            <a:off x="3829051" y="6527676"/>
            <a:ext cx="4245136" cy="307777"/>
          </a:xfrm>
          <a:prstGeom prst="rect">
            <a:avLst/>
          </a:prstGeom>
          <a:noFill/>
        </p:spPr>
        <p:txBody>
          <a:bodyPr wrap="none" rtlCol="0">
            <a:spAutoFit/>
          </a:bodyPr>
          <a:lstStyle/>
          <a:p>
            <a:r>
              <a:rPr lang="fr-FR" sz="1400" b="1" i="1" dirty="0">
                <a:solidFill>
                  <a:srgbClr val="7030A0"/>
                </a:solidFill>
              </a:rPr>
              <a:t>« I  AM HELIOS ELITE, SOLDIER OF THE DIGITAL »</a:t>
            </a:r>
          </a:p>
        </p:txBody>
      </p:sp>
      <p:sp>
        <p:nvSpPr>
          <p:cNvPr id="11" name="Title 1">
            <a:extLst>
              <a:ext uri="{FF2B5EF4-FFF2-40B4-BE49-F238E27FC236}">
                <a16:creationId xmlns:a16="http://schemas.microsoft.com/office/drawing/2014/main" id="{4DFA38BD-4412-85DD-CEC3-6C881D91FDFF}"/>
              </a:ext>
            </a:extLst>
          </p:cNvPr>
          <p:cNvSpPr>
            <a:spLocks noGrp="1"/>
          </p:cNvSpPr>
          <p:nvPr>
            <p:ph type="title"/>
          </p:nvPr>
        </p:nvSpPr>
        <p:spPr>
          <a:xfrm>
            <a:off x="1460499" y="137777"/>
            <a:ext cx="10328277" cy="886301"/>
          </a:xfrm>
        </p:spPr>
        <p:txBody>
          <a:bodyPr>
            <a:normAutofit/>
          </a:bodyPr>
          <a:lstStyle/>
          <a:p>
            <a:pPr algn="ctr"/>
            <a:r>
              <a:rPr lang="fr-FR" b="1" cap="all" dirty="0">
                <a:solidFill>
                  <a:schemeClr val="accent2">
                    <a:lumMod val="50000"/>
                  </a:schemeClr>
                </a:solidFill>
              </a:rPr>
              <a:t> </a:t>
            </a:r>
            <a:r>
              <a:rPr lang="fr-FR" sz="3600" b="1" cap="all" dirty="0">
                <a:solidFill>
                  <a:schemeClr val="bg2">
                    <a:lumMod val="10000"/>
                  </a:schemeClr>
                </a:solidFill>
                <a:latin typeface="+mn-lt"/>
              </a:rPr>
              <a:t>3.4</a:t>
            </a:r>
            <a:r>
              <a:rPr lang="fr-FR" b="1" cap="all" dirty="0">
                <a:solidFill>
                  <a:schemeClr val="accent2">
                    <a:lumMod val="50000"/>
                  </a:schemeClr>
                </a:solidFill>
              </a:rPr>
              <a:t> </a:t>
            </a:r>
            <a:r>
              <a:rPr lang="en-US" sz="3600" b="1" cap="all" dirty="0">
                <a:solidFill>
                  <a:schemeClr val="bg2">
                    <a:lumMod val="10000"/>
                  </a:schemeClr>
                </a:solidFill>
                <a:latin typeface="+mn-lt"/>
              </a:rPr>
              <a:t>ETHICAL AND RESPONSIBLE AI: USE CASES</a:t>
            </a:r>
            <a:endParaRPr lang="fr-FR" sz="3600" b="1" cap="all" dirty="0">
              <a:solidFill>
                <a:schemeClr val="bg2">
                  <a:lumMod val="10000"/>
                </a:schemeClr>
              </a:solidFill>
              <a:latin typeface="+mn-lt"/>
            </a:endParaRPr>
          </a:p>
        </p:txBody>
      </p:sp>
      <p:sp>
        <p:nvSpPr>
          <p:cNvPr id="12" name="Content Placeholder 2">
            <a:extLst>
              <a:ext uri="{FF2B5EF4-FFF2-40B4-BE49-F238E27FC236}">
                <a16:creationId xmlns:a16="http://schemas.microsoft.com/office/drawing/2014/main" id="{659C62DF-935A-6B57-DD99-91675BD2B018}"/>
              </a:ext>
            </a:extLst>
          </p:cNvPr>
          <p:cNvSpPr>
            <a:spLocks noGrp="1"/>
          </p:cNvSpPr>
          <p:nvPr>
            <p:ph idx="1"/>
          </p:nvPr>
        </p:nvSpPr>
        <p:spPr>
          <a:xfrm>
            <a:off x="403224" y="1219200"/>
            <a:ext cx="11536985" cy="5308475"/>
          </a:xfrm>
        </p:spPr>
        <p:txBody>
          <a:bodyPr>
            <a:normAutofit fontScale="77500" lnSpcReduction="20000"/>
          </a:bodyPr>
          <a:lstStyle/>
          <a:p>
            <a:pPr>
              <a:spcAft>
                <a:spcPts val="750"/>
              </a:spcAft>
              <a:buFont typeface="Wingdings" pitchFamily="2" charset="2"/>
              <a:buChar char="q"/>
            </a:pPr>
            <a:r>
              <a:rPr lang="en-GB" b="1" cap="all" dirty="0"/>
              <a:t>Orange in 2021, created a Data and AI Ethics Council OF EXTERNAL EXPERT TO ADVICE THE  EXECUTIVE COMMITTEE ON AI GOVERNANCE AND ISSUED ORANGE DATA AND AI CHARTER.</a:t>
            </a:r>
          </a:p>
          <a:p>
            <a:pPr>
              <a:spcAft>
                <a:spcPts val="750"/>
              </a:spcAft>
              <a:buFont typeface="Wingdings" pitchFamily="2" charset="2"/>
              <a:buChar char="q"/>
            </a:pPr>
            <a:r>
              <a:rPr lang="en-GB" sz="3200" b="1" cap="all" dirty="0">
                <a:solidFill>
                  <a:schemeClr val="accent1"/>
                </a:solidFill>
                <a:latin typeface="+mj-lt"/>
              </a:rPr>
              <a:t> FRONTIERS a WORLDWIDE research </a:t>
            </a:r>
            <a:r>
              <a:rPr lang="en-GB" sz="3200" b="1" cap="all" dirty="0" err="1">
                <a:solidFill>
                  <a:schemeClr val="accent1"/>
                </a:solidFill>
                <a:latin typeface="+mj-lt"/>
              </a:rPr>
              <a:t>center</a:t>
            </a:r>
            <a:r>
              <a:rPr lang="en-GB" sz="3200" b="1" cap="all" dirty="0">
                <a:solidFill>
                  <a:schemeClr val="accent1"/>
                </a:solidFill>
                <a:latin typeface="+mj-lt"/>
              </a:rPr>
              <a:t>  </a:t>
            </a:r>
            <a:r>
              <a:rPr lang="en-GB" sz="3400" cap="all" dirty="0">
                <a:latin typeface="+mj-lt"/>
              </a:rPr>
              <a:t>argues that integration of Artificial Intelligence (AI) into structural engineering FOR plausible ethical dilemmas algorithmic bias in predictive models and tensions between AI-generated recommendations and human engineering judgment AND ISSUED a structured framework for responsible AI implementation, organized into three key domains:</a:t>
            </a:r>
          </a:p>
          <a:p>
            <a:pPr>
              <a:spcAft>
                <a:spcPts val="750"/>
              </a:spcAft>
              <a:buFont typeface="Wingdings" pitchFamily="2" charset="2"/>
              <a:buChar char="q"/>
            </a:pPr>
            <a:r>
              <a:rPr lang="en-GB" dirty="0"/>
              <a:t> </a:t>
            </a:r>
            <a:r>
              <a:rPr lang="en-GB" sz="3300" b="1" i="1" cap="all" dirty="0">
                <a:solidFill>
                  <a:schemeClr val="accent2">
                    <a:lumMod val="50000"/>
                  </a:schemeClr>
                </a:solidFill>
                <a:latin typeface="+mj-lt"/>
              </a:rPr>
              <a:t>(</a:t>
            </a:r>
            <a:r>
              <a:rPr lang="en-GB" sz="3300" b="1" i="1" cap="all" dirty="0" err="1">
                <a:solidFill>
                  <a:schemeClr val="accent2">
                    <a:lumMod val="50000"/>
                  </a:schemeClr>
                </a:solidFill>
                <a:latin typeface="+mj-lt"/>
              </a:rPr>
              <a:t>i</a:t>
            </a:r>
            <a:r>
              <a:rPr lang="en-GB" sz="3300" b="1" i="1" cap="all" dirty="0">
                <a:solidFill>
                  <a:schemeClr val="accent2">
                    <a:lumMod val="50000"/>
                  </a:schemeClr>
                </a:solidFill>
                <a:latin typeface="+mj-lt"/>
              </a:rPr>
              <a:t>) Technical Foundations (focusing on bias mitigation, robust validation, and explainability); </a:t>
            </a:r>
          </a:p>
          <a:p>
            <a:pPr>
              <a:spcAft>
                <a:spcPts val="750"/>
              </a:spcAft>
              <a:buFont typeface="Wingdings" pitchFamily="2" charset="2"/>
              <a:buChar char="q"/>
            </a:pPr>
            <a:r>
              <a:rPr lang="en-GB" sz="3300" b="1" i="1" cap="all" dirty="0">
                <a:solidFill>
                  <a:schemeClr val="accent2">
                    <a:lumMod val="50000"/>
                  </a:schemeClr>
                </a:solidFill>
                <a:latin typeface="+mj-lt"/>
              </a:rPr>
              <a:t>(ii) Operational and Governance Considerations (emphasizing industry standards and human-in-the-loop oversight); </a:t>
            </a:r>
          </a:p>
          <a:p>
            <a:pPr>
              <a:spcAft>
                <a:spcPts val="750"/>
              </a:spcAft>
              <a:buFont typeface="Wingdings" pitchFamily="2" charset="2"/>
              <a:buChar char="q"/>
            </a:pPr>
            <a:r>
              <a:rPr lang="en-GB" sz="3300" b="1" i="1" cap="all" dirty="0">
                <a:solidFill>
                  <a:schemeClr val="accent2">
                    <a:lumMod val="50000"/>
                  </a:schemeClr>
                </a:solidFill>
                <a:latin typeface="+mj-lt"/>
              </a:rPr>
              <a:t>and (iii) Professional and Societal Responsibilities (advocating for equity, accessibility, and ethical awareness among engineers).</a:t>
            </a:r>
          </a:p>
          <a:p>
            <a:pPr marL="0" indent="0" algn="l">
              <a:spcAft>
                <a:spcPts val="750"/>
              </a:spcAft>
              <a:buNone/>
            </a:pPr>
            <a:endParaRPr lang="en-GB" cap="all" dirty="0">
              <a:latin typeface="+mj-lt"/>
            </a:endParaRPr>
          </a:p>
        </p:txBody>
      </p:sp>
    </p:spTree>
    <p:extLst>
      <p:ext uri="{BB962C8B-B14F-4D97-AF65-F5344CB8AC3E}">
        <p14:creationId xmlns:p14="http://schemas.microsoft.com/office/powerpoint/2010/main" val="36117585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110FB-A104-1F54-C3B3-E6F0EDD128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7906D6-2106-3B75-0109-257B84E00621}"/>
              </a:ext>
            </a:extLst>
          </p:cNvPr>
          <p:cNvSpPr>
            <a:spLocks noGrp="1"/>
          </p:cNvSpPr>
          <p:nvPr>
            <p:ph type="title"/>
          </p:nvPr>
        </p:nvSpPr>
        <p:spPr>
          <a:xfrm>
            <a:off x="3829051" y="1005345"/>
            <a:ext cx="4398137" cy="1325563"/>
          </a:xfrm>
        </p:spPr>
        <p:txBody>
          <a:bodyPr>
            <a:normAutofit/>
          </a:bodyPr>
          <a:lstStyle/>
          <a:p>
            <a:pPr algn="ctr"/>
            <a:r>
              <a:rPr lang="fr-FR" sz="6000" b="1" u="sng" dirty="0"/>
              <a:t>PART 4</a:t>
            </a:r>
          </a:p>
        </p:txBody>
      </p:sp>
      <p:sp>
        <p:nvSpPr>
          <p:cNvPr id="3" name="Content Placeholder 2">
            <a:extLst>
              <a:ext uri="{FF2B5EF4-FFF2-40B4-BE49-F238E27FC236}">
                <a16:creationId xmlns:a16="http://schemas.microsoft.com/office/drawing/2014/main" id="{636553AE-203A-E3F4-797B-0795DB580A6D}"/>
              </a:ext>
            </a:extLst>
          </p:cNvPr>
          <p:cNvSpPr>
            <a:spLocks noGrp="1"/>
          </p:cNvSpPr>
          <p:nvPr>
            <p:ph idx="1"/>
          </p:nvPr>
        </p:nvSpPr>
        <p:spPr>
          <a:xfrm>
            <a:off x="469900" y="2571750"/>
            <a:ext cx="11205806" cy="2562283"/>
          </a:xfrm>
        </p:spPr>
        <p:txBody>
          <a:bodyPr>
            <a:normAutofit/>
          </a:bodyPr>
          <a:lstStyle/>
          <a:p>
            <a:pPr marL="0" indent="0" algn="ctr">
              <a:buNone/>
            </a:pPr>
            <a:endParaRPr lang="en-US" sz="6000" b="1" dirty="0">
              <a:solidFill>
                <a:schemeClr val="tx1"/>
              </a:solidFill>
            </a:endParaRPr>
          </a:p>
          <a:p>
            <a:pPr marL="0" indent="0" algn="ctr">
              <a:buNone/>
            </a:pPr>
            <a:r>
              <a:rPr lang="en-US" sz="6000" b="1" dirty="0">
                <a:solidFill>
                  <a:schemeClr val="tx1"/>
                </a:solidFill>
              </a:rPr>
              <a:t>AI CHALLENGES IN DATA STRATEGY</a:t>
            </a:r>
            <a:endParaRPr lang="en-FR" sz="6000" b="1" dirty="0">
              <a:solidFill>
                <a:schemeClr val="tx1"/>
              </a:solidFill>
            </a:endParaRPr>
          </a:p>
        </p:txBody>
      </p:sp>
      <p:pic>
        <p:nvPicPr>
          <p:cNvPr id="6" name="Picture 5">
            <a:extLst>
              <a:ext uri="{FF2B5EF4-FFF2-40B4-BE49-F238E27FC236}">
                <a16:creationId xmlns:a16="http://schemas.microsoft.com/office/drawing/2014/main" id="{F40317AF-255B-ED85-2C8C-9A42C6EF08C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144"/>
            <a:ext cx="1257300" cy="1016934"/>
          </a:xfrm>
          <a:prstGeom prst="rect">
            <a:avLst/>
          </a:prstGeom>
          <a:noFill/>
        </p:spPr>
      </p:pic>
      <p:sp>
        <p:nvSpPr>
          <p:cNvPr id="4" name="TextBox 3">
            <a:extLst>
              <a:ext uri="{FF2B5EF4-FFF2-40B4-BE49-F238E27FC236}">
                <a16:creationId xmlns:a16="http://schemas.microsoft.com/office/drawing/2014/main" id="{1FD8A6B2-3326-FDAF-A13B-883B883F0DC9}"/>
              </a:ext>
            </a:extLst>
          </p:cNvPr>
          <p:cNvSpPr txBox="1"/>
          <p:nvPr/>
        </p:nvSpPr>
        <p:spPr>
          <a:xfrm>
            <a:off x="3829051" y="6527676"/>
            <a:ext cx="4072269" cy="307777"/>
          </a:xfrm>
          <a:prstGeom prst="rect">
            <a:avLst/>
          </a:prstGeom>
          <a:noFill/>
        </p:spPr>
        <p:txBody>
          <a:bodyPr wrap="none" rtlCol="0">
            <a:spAutoFit/>
          </a:bodyPr>
          <a:lstStyle/>
          <a:p>
            <a:r>
              <a:rPr lang="fr-FR" sz="1400" i="1" dirty="0">
                <a:solidFill>
                  <a:srgbClr val="FFC000"/>
                </a:solidFill>
              </a:rPr>
              <a:t>« I  AM HELIOS ELITE, SOLDIER OF THE DIGITAL »</a:t>
            </a:r>
          </a:p>
        </p:txBody>
      </p:sp>
    </p:spTree>
    <p:extLst>
      <p:ext uri="{BB962C8B-B14F-4D97-AF65-F5344CB8AC3E}">
        <p14:creationId xmlns:p14="http://schemas.microsoft.com/office/powerpoint/2010/main" val="191608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
                                        <p:tgtEl>
                                          <p:spTgt spid="3">
                                            <p:txEl>
                                              <p:pRg st="1" end="1"/>
                                            </p:txEl>
                                          </p:spTgt>
                                        </p:tgtEl>
                                      </p:cBhvr>
                                    </p:animEffect>
                                    <p:anim calcmode="lin" valueType="num">
                                      <p:cBhvr>
                                        <p:cTn id="8"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61FAE-0F6D-D74A-7797-6FA8DE2760DE}"/>
              </a:ext>
            </a:extLst>
          </p:cNvPr>
          <p:cNvSpPr>
            <a:spLocks noGrp="1"/>
          </p:cNvSpPr>
          <p:nvPr>
            <p:ph type="title"/>
          </p:nvPr>
        </p:nvSpPr>
        <p:spPr>
          <a:xfrm>
            <a:off x="2230582" y="122609"/>
            <a:ext cx="7800109" cy="1095375"/>
          </a:xfrm>
        </p:spPr>
        <p:txBody>
          <a:bodyPr>
            <a:normAutofit/>
          </a:bodyPr>
          <a:lstStyle/>
          <a:p>
            <a:pPr algn="ctr"/>
            <a:r>
              <a:rPr lang="fr-FR" sz="6000" b="1" u="sng" dirty="0">
                <a:solidFill>
                  <a:schemeClr val="tx2">
                    <a:lumMod val="50000"/>
                  </a:schemeClr>
                </a:solidFill>
                <a:latin typeface="+mn-lt"/>
              </a:rPr>
              <a:t>PLAN</a:t>
            </a:r>
          </a:p>
        </p:txBody>
      </p:sp>
      <p:sp>
        <p:nvSpPr>
          <p:cNvPr id="3" name="Content Placeholder 2">
            <a:extLst>
              <a:ext uri="{FF2B5EF4-FFF2-40B4-BE49-F238E27FC236}">
                <a16:creationId xmlns:a16="http://schemas.microsoft.com/office/drawing/2014/main" id="{1B3E0DCA-D1C4-2E84-7087-83AC28176D9E}"/>
              </a:ext>
            </a:extLst>
          </p:cNvPr>
          <p:cNvSpPr>
            <a:spLocks noGrp="1"/>
          </p:cNvSpPr>
          <p:nvPr>
            <p:ph idx="1"/>
          </p:nvPr>
        </p:nvSpPr>
        <p:spPr>
          <a:xfrm>
            <a:off x="138540" y="1595301"/>
            <a:ext cx="12053460" cy="963738"/>
          </a:xfrm>
        </p:spPr>
        <p:txBody>
          <a:bodyPr>
            <a:noAutofit/>
          </a:bodyPr>
          <a:lstStyle/>
          <a:p>
            <a:pPr marL="0" indent="0">
              <a:buNone/>
            </a:pPr>
            <a:r>
              <a:rPr lang="fr-FR" sz="4000" b="1" cap="all" dirty="0">
                <a:solidFill>
                  <a:schemeClr val="bg2">
                    <a:lumMod val="10000"/>
                  </a:schemeClr>
                </a:solidFill>
                <a:ea typeface="+mj-ea"/>
                <a:cs typeface="+mj-cs"/>
              </a:rPr>
              <a:t>1-</a:t>
            </a:r>
            <a:r>
              <a:rPr lang="fr-FR" sz="3000" b="1" cap="none" dirty="0">
                <a:solidFill>
                  <a:schemeClr val="tx1"/>
                </a:solidFill>
                <a:effectLst/>
                <a:latin typeface="+mj-lt"/>
              </a:rPr>
              <a:t> </a:t>
            </a:r>
            <a:r>
              <a:rPr lang="en-US" sz="4000" b="1" cap="all" dirty="0">
                <a:solidFill>
                  <a:schemeClr val="bg2">
                    <a:lumMod val="10000"/>
                  </a:schemeClr>
                </a:solidFill>
                <a:ea typeface="+mj-ea"/>
                <a:cs typeface="+mj-cs"/>
              </a:rPr>
              <a:t>WHAT IS DATA STRATEGY?</a:t>
            </a:r>
            <a:endParaRPr lang="en-FR" sz="4000" b="1" cap="all" dirty="0">
              <a:solidFill>
                <a:schemeClr val="bg2">
                  <a:lumMod val="10000"/>
                </a:schemeClr>
              </a:solidFill>
              <a:ea typeface="+mj-ea"/>
              <a:cs typeface="+mj-cs"/>
            </a:endParaRPr>
          </a:p>
          <a:p>
            <a:pPr marL="0" indent="0">
              <a:buNone/>
            </a:pPr>
            <a:endParaRPr lang="fr-FR" sz="3000" b="1" cap="none" dirty="0">
              <a:solidFill>
                <a:schemeClr val="tx1"/>
              </a:solidFill>
              <a:effectLst/>
              <a:latin typeface="+mj-lt"/>
            </a:endParaRPr>
          </a:p>
        </p:txBody>
      </p:sp>
      <p:sp>
        <p:nvSpPr>
          <p:cNvPr id="6" name="Content Placeholder 2">
            <a:extLst>
              <a:ext uri="{FF2B5EF4-FFF2-40B4-BE49-F238E27FC236}">
                <a16:creationId xmlns:a16="http://schemas.microsoft.com/office/drawing/2014/main" id="{A61B755C-1D44-ADC6-7F27-5BD64DF92509}"/>
              </a:ext>
            </a:extLst>
          </p:cNvPr>
          <p:cNvSpPr txBox="1">
            <a:spLocks/>
          </p:cNvSpPr>
          <p:nvPr/>
        </p:nvSpPr>
        <p:spPr>
          <a:xfrm>
            <a:off x="952853" y="2701266"/>
            <a:ext cx="9964529" cy="760666"/>
          </a:xfrm>
          <a:prstGeom prst="rect">
            <a:avLst/>
          </a:prstGeom>
        </p:spPr>
        <p:txBody>
          <a:bodyPr vert="horz"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fr-FR" sz="4000" b="1" cap="all" dirty="0">
                <a:solidFill>
                  <a:schemeClr val="bg2">
                    <a:lumMod val="10000"/>
                  </a:schemeClr>
                </a:solidFill>
                <a:ea typeface="+mj-ea"/>
                <a:cs typeface="+mj-cs"/>
              </a:rPr>
              <a:t>2-</a:t>
            </a:r>
            <a:r>
              <a:rPr lang="fr-FR" sz="3000" b="1" dirty="0">
                <a:latin typeface="+mj-lt"/>
              </a:rPr>
              <a:t> </a:t>
            </a:r>
            <a:r>
              <a:rPr lang="fr-FR" sz="4000" b="1" cap="all" dirty="0">
                <a:solidFill>
                  <a:schemeClr val="bg2">
                    <a:lumMod val="10000"/>
                  </a:schemeClr>
                </a:solidFill>
              </a:rPr>
              <a:t>DATA STRATEGY DEPLOYMENT?</a:t>
            </a:r>
            <a:endParaRPr lang="fr-FR" sz="4000" b="1" cap="all" dirty="0">
              <a:solidFill>
                <a:schemeClr val="bg2">
                  <a:lumMod val="10000"/>
                </a:schemeClr>
              </a:solidFill>
              <a:ea typeface="+mj-ea"/>
              <a:cs typeface="+mj-cs"/>
            </a:endParaRPr>
          </a:p>
        </p:txBody>
      </p:sp>
      <p:sp>
        <p:nvSpPr>
          <p:cNvPr id="7" name="Content Placeholder 2">
            <a:extLst>
              <a:ext uri="{FF2B5EF4-FFF2-40B4-BE49-F238E27FC236}">
                <a16:creationId xmlns:a16="http://schemas.microsoft.com/office/drawing/2014/main" id="{7519323C-B544-B62C-49AC-F5E7A208C3EB}"/>
              </a:ext>
            </a:extLst>
          </p:cNvPr>
          <p:cNvSpPr txBox="1">
            <a:spLocks/>
          </p:cNvSpPr>
          <p:nvPr/>
        </p:nvSpPr>
        <p:spPr>
          <a:xfrm>
            <a:off x="154918" y="3766655"/>
            <a:ext cx="11435938" cy="760666"/>
          </a:xfrm>
          <a:prstGeom prst="rect">
            <a:avLst/>
          </a:prstGeom>
        </p:spPr>
        <p:txBody>
          <a:bodyPr vert="horz"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fr-FR" sz="4000" b="1" cap="all" dirty="0">
                <a:solidFill>
                  <a:schemeClr val="bg2">
                    <a:lumMod val="10000"/>
                  </a:schemeClr>
                </a:solidFill>
                <a:ea typeface="+mj-ea"/>
                <a:cs typeface="+mj-cs"/>
              </a:rPr>
              <a:t>3- STATE OF ART: HOW AI REINVENT DATA STRATEGY?</a:t>
            </a:r>
          </a:p>
        </p:txBody>
      </p:sp>
      <p:pic>
        <p:nvPicPr>
          <p:cNvPr id="9" name="Picture 8">
            <a:extLst>
              <a:ext uri="{FF2B5EF4-FFF2-40B4-BE49-F238E27FC236}">
                <a16:creationId xmlns:a16="http://schemas.microsoft.com/office/drawing/2014/main" id="{9B7D00B2-CC1B-270E-3EA0-D13A159FF3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144"/>
            <a:ext cx="1257300" cy="1016934"/>
          </a:xfrm>
          <a:prstGeom prst="rect">
            <a:avLst/>
          </a:prstGeom>
          <a:noFill/>
        </p:spPr>
      </p:pic>
      <p:sp>
        <p:nvSpPr>
          <p:cNvPr id="13" name="TextBox 12">
            <a:extLst>
              <a:ext uri="{FF2B5EF4-FFF2-40B4-BE49-F238E27FC236}">
                <a16:creationId xmlns:a16="http://schemas.microsoft.com/office/drawing/2014/main" id="{CBC29998-A7C9-79E5-4970-CF2856365AE5}"/>
              </a:ext>
            </a:extLst>
          </p:cNvPr>
          <p:cNvSpPr txBox="1"/>
          <p:nvPr/>
        </p:nvSpPr>
        <p:spPr>
          <a:xfrm>
            <a:off x="3829051" y="6527676"/>
            <a:ext cx="4072269" cy="307777"/>
          </a:xfrm>
          <a:prstGeom prst="rect">
            <a:avLst/>
          </a:prstGeom>
          <a:noFill/>
        </p:spPr>
        <p:txBody>
          <a:bodyPr wrap="none" rtlCol="0">
            <a:spAutoFit/>
          </a:bodyPr>
          <a:lstStyle/>
          <a:p>
            <a:r>
              <a:rPr lang="fr-FR" sz="1400" i="1" dirty="0">
                <a:solidFill>
                  <a:srgbClr val="FFC000"/>
                </a:solidFill>
              </a:rPr>
              <a:t>« I  AM HELIOS ELITE, SOLDIER OF THE DIGITAL »</a:t>
            </a:r>
          </a:p>
        </p:txBody>
      </p:sp>
      <p:sp>
        <p:nvSpPr>
          <p:cNvPr id="4" name="Content Placeholder 2">
            <a:extLst>
              <a:ext uri="{FF2B5EF4-FFF2-40B4-BE49-F238E27FC236}">
                <a16:creationId xmlns:a16="http://schemas.microsoft.com/office/drawing/2014/main" id="{F1A2AC90-FAC3-48FF-ADF1-46D8ADA109DF}"/>
              </a:ext>
            </a:extLst>
          </p:cNvPr>
          <p:cNvSpPr txBox="1">
            <a:spLocks/>
          </p:cNvSpPr>
          <p:nvPr/>
        </p:nvSpPr>
        <p:spPr>
          <a:xfrm>
            <a:off x="850248" y="4990626"/>
            <a:ext cx="11435938" cy="760666"/>
          </a:xfrm>
          <a:prstGeom prst="rect">
            <a:avLst/>
          </a:prstGeom>
        </p:spPr>
        <p:txBody>
          <a:bodyPr vert="horz"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fr-FR" sz="4000" b="1" cap="all" dirty="0">
                <a:solidFill>
                  <a:schemeClr val="bg2">
                    <a:lumMod val="10000"/>
                  </a:schemeClr>
                </a:solidFill>
                <a:ea typeface="+mj-ea"/>
                <a:cs typeface="+mj-cs"/>
              </a:rPr>
              <a:t>3- AI CHALLENGES IN DATA STRATEGY</a:t>
            </a:r>
          </a:p>
        </p:txBody>
      </p:sp>
    </p:spTree>
    <p:extLst>
      <p:ext uri="{BB962C8B-B14F-4D97-AF65-F5344CB8AC3E}">
        <p14:creationId xmlns:p14="http://schemas.microsoft.com/office/powerpoint/2010/main" val="323630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AF6B9-5AFF-9581-5797-5428F4690D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368E3B-4089-67CB-B39C-F51EBA76CC11}"/>
              </a:ext>
            </a:extLst>
          </p:cNvPr>
          <p:cNvSpPr>
            <a:spLocks noGrp="1"/>
          </p:cNvSpPr>
          <p:nvPr>
            <p:ph type="title"/>
          </p:nvPr>
        </p:nvSpPr>
        <p:spPr>
          <a:xfrm>
            <a:off x="1094509" y="88901"/>
            <a:ext cx="11097490" cy="721542"/>
          </a:xfrm>
        </p:spPr>
        <p:txBody>
          <a:bodyPr>
            <a:noAutofit/>
          </a:bodyPr>
          <a:lstStyle/>
          <a:p>
            <a:pPr algn="ctr"/>
            <a:br>
              <a:rPr lang="fr-FR" sz="3200" b="1" dirty="0">
                <a:solidFill>
                  <a:schemeClr val="accent2">
                    <a:lumMod val="50000"/>
                  </a:schemeClr>
                </a:solidFill>
              </a:rPr>
            </a:br>
            <a:r>
              <a:rPr lang="fr-FR" sz="3600" b="1" cap="all" dirty="0">
                <a:solidFill>
                  <a:schemeClr val="bg2">
                    <a:lumMod val="10000"/>
                  </a:schemeClr>
                </a:solidFill>
                <a:latin typeface="+mn-lt"/>
              </a:rPr>
              <a:t>4.1</a:t>
            </a:r>
            <a:r>
              <a:rPr lang="fr-FR" sz="3200" b="1" dirty="0">
                <a:solidFill>
                  <a:schemeClr val="accent2">
                    <a:lumMod val="50000"/>
                  </a:schemeClr>
                </a:solidFill>
              </a:rPr>
              <a:t> - </a:t>
            </a:r>
            <a:r>
              <a:rPr lang="en-GB" sz="3600" b="1" cap="all" dirty="0">
                <a:solidFill>
                  <a:schemeClr val="bg2">
                    <a:lumMod val="10000"/>
                  </a:schemeClr>
                </a:solidFill>
                <a:latin typeface="+mn-lt"/>
              </a:rPr>
              <a:t>AVOIDABLE</a:t>
            </a:r>
            <a:r>
              <a:rPr lang="en-GB" sz="3600" b="1" cap="all" dirty="0">
                <a:solidFill>
                  <a:schemeClr val="accent2">
                    <a:lumMod val="50000"/>
                  </a:schemeClr>
                </a:solidFill>
                <a:latin typeface="+mn-lt"/>
              </a:rPr>
              <a:t> </a:t>
            </a:r>
            <a:r>
              <a:rPr lang="en-GB" sz="3600" b="1" cap="all" dirty="0">
                <a:solidFill>
                  <a:schemeClr val="bg2">
                    <a:lumMod val="10000"/>
                  </a:schemeClr>
                </a:solidFill>
                <a:latin typeface="+mn-lt"/>
              </a:rPr>
              <a:t>MISTAKES &amp; potential </a:t>
            </a:r>
            <a:r>
              <a:rPr lang="en-GB" sz="3600" b="1" cap="all" dirty="0" err="1">
                <a:solidFill>
                  <a:schemeClr val="bg2">
                    <a:lumMod val="10000"/>
                  </a:schemeClr>
                </a:solidFill>
                <a:latin typeface="+mn-lt"/>
              </a:rPr>
              <a:t>SolUTIONS</a:t>
            </a:r>
            <a:br>
              <a:rPr lang="en-GB" sz="3600" b="1" cap="all" dirty="0">
                <a:solidFill>
                  <a:schemeClr val="accent2">
                    <a:lumMod val="50000"/>
                  </a:schemeClr>
                </a:solidFill>
              </a:rPr>
            </a:br>
            <a:endParaRPr lang="fr-FR" sz="3600" b="1" cap="all" dirty="0">
              <a:solidFill>
                <a:schemeClr val="accent2">
                  <a:lumMod val="50000"/>
                </a:schemeClr>
              </a:solidFill>
              <a:latin typeface="+mn-lt"/>
            </a:endParaRPr>
          </a:p>
        </p:txBody>
      </p:sp>
      <p:sp>
        <p:nvSpPr>
          <p:cNvPr id="3" name="Content Placeholder 2">
            <a:extLst>
              <a:ext uri="{FF2B5EF4-FFF2-40B4-BE49-F238E27FC236}">
                <a16:creationId xmlns:a16="http://schemas.microsoft.com/office/drawing/2014/main" id="{F384BDB7-3093-1061-68C7-03A46DD3B535}"/>
              </a:ext>
            </a:extLst>
          </p:cNvPr>
          <p:cNvSpPr>
            <a:spLocks noGrp="1"/>
          </p:cNvSpPr>
          <p:nvPr>
            <p:ph idx="1"/>
          </p:nvPr>
        </p:nvSpPr>
        <p:spPr>
          <a:xfrm>
            <a:off x="130629" y="647700"/>
            <a:ext cx="12061371" cy="6279011"/>
          </a:xfrm>
        </p:spPr>
        <p:txBody>
          <a:bodyPr>
            <a:normAutofit fontScale="47500" lnSpcReduction="20000"/>
          </a:bodyPr>
          <a:lstStyle/>
          <a:p>
            <a:pPr lvl="0">
              <a:lnSpc>
                <a:spcPct val="115000"/>
              </a:lnSpc>
              <a:buFont typeface="Wingdings" pitchFamily="2" charset="2"/>
              <a:buChar char="q"/>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buFont typeface="Wingdings" pitchFamily="2" charset="2"/>
              <a:buChar char="Ø"/>
            </a:pPr>
            <a:r>
              <a:rPr lang="en-GB" sz="3300" i="1" kern="100" cap="all" dirty="0">
                <a:solidFill>
                  <a:schemeClr val="accent1"/>
                </a:solidFill>
                <a:latin typeface="Calibri" panose="020F0502020204030204" pitchFamily="34" charset="0"/>
                <a:cs typeface="Times New Roman" panose="02020603050405020304" pitchFamily="18" charset="0"/>
              </a:rPr>
              <a:t>over 80% of AI projects fail before reaching production</a:t>
            </a:r>
          </a:p>
          <a:p>
            <a:pPr marL="0" indent="0">
              <a:lnSpc>
                <a:spcPct val="150000"/>
              </a:lnSpc>
              <a:buNone/>
            </a:pPr>
            <a:r>
              <a:rPr lang="en-GB" sz="3300" b="1" cap="all" dirty="0">
                <a:solidFill>
                  <a:schemeClr val="accent1"/>
                </a:solidFill>
              </a:rPr>
              <a:t>Mistake #1: Implementing AI Without Data Quality Foundations</a:t>
            </a:r>
            <a:r>
              <a:rPr lang="en-GB" sz="3300" b="1" cap="all" dirty="0"/>
              <a:t>: </a:t>
            </a:r>
            <a:r>
              <a:rPr lang="en-GB" sz="3300" cap="all" dirty="0"/>
              <a:t>establish robust data governance frameworks that include automated quality checks, consistent formatting standards, and regular validation processes.</a:t>
            </a:r>
          </a:p>
          <a:p>
            <a:pPr marL="0" indent="0">
              <a:lnSpc>
                <a:spcPct val="150000"/>
              </a:lnSpc>
              <a:buNone/>
            </a:pPr>
            <a:r>
              <a:rPr lang="en-GB" sz="3300" b="1" cap="all" dirty="0">
                <a:solidFill>
                  <a:schemeClr val="accent1"/>
                </a:solidFill>
              </a:rPr>
              <a:t>Mistake #2: Creating Data Silos That Fragment AI Insights: </a:t>
            </a:r>
            <a:r>
              <a:rPr lang="en-GB" sz="3300" cap="all" dirty="0"/>
              <a:t>approach silo elimination systematically, beginning with data discovery to understand the full scope of information fragmentation.</a:t>
            </a:r>
          </a:p>
          <a:p>
            <a:pPr marL="0" indent="0">
              <a:lnSpc>
                <a:spcPct val="150000"/>
              </a:lnSpc>
              <a:buNone/>
            </a:pPr>
            <a:r>
              <a:rPr lang="en-GB" sz="3300" b="1" cap="all" dirty="0">
                <a:solidFill>
                  <a:schemeClr val="accent1"/>
                </a:solidFill>
              </a:rPr>
              <a:t>Mistake #3: Neglecting Data Governance and Security Protocols: </a:t>
            </a:r>
            <a:r>
              <a:rPr lang="en-GB" sz="3300" cap="all" dirty="0"/>
              <a:t>establish governance frameworks before AI implementation rather than treating them as afterthoughts. </a:t>
            </a:r>
          </a:p>
          <a:p>
            <a:pPr marL="0" indent="0">
              <a:lnSpc>
                <a:spcPct val="150000"/>
              </a:lnSpc>
              <a:buNone/>
            </a:pPr>
            <a:r>
              <a:rPr lang="en-GB" sz="3300" b="1" cap="all" dirty="0">
                <a:solidFill>
                  <a:schemeClr val="accent1"/>
                </a:solidFill>
              </a:rPr>
              <a:t>Mistake #4: Insufficient Training Data and Poor Labelling Practices:  </a:t>
            </a:r>
            <a:r>
              <a:rPr lang="en-GB" sz="3300" cap="all" dirty="0"/>
              <a:t>implement systematic approaches to data collection and preparation, clear labelling guidelines provided to human annotators ensuring consistency across datasets. Leveraging automation with human oversight allows AI tools to assist with labelling whilst enabling humans to correct nuanced errors. Quality assurance processes must be embedded throughout the training data lifecycle.</a:t>
            </a:r>
            <a:endParaRPr lang="en-GB" sz="3300" b="1" cap="all" dirty="0"/>
          </a:p>
          <a:p>
            <a:pPr marL="0" indent="0">
              <a:lnSpc>
                <a:spcPct val="150000"/>
              </a:lnSpc>
              <a:buNone/>
            </a:pPr>
            <a:r>
              <a:rPr lang="en-GB" sz="3300" b="1" cap="all" dirty="0">
                <a:solidFill>
                  <a:schemeClr val="accent1"/>
                </a:solidFill>
              </a:rPr>
              <a:t>Mistake #5: Ignoring Real-Time Data Integration and Monitoring: </a:t>
            </a:r>
            <a:r>
              <a:rPr lang="en-GB" sz="3300" cap="all" dirty="0"/>
              <a:t>comprehensive approaches that address both technical and organisational aspects of ongoing AI management. Regular reviews of AI tool performance and measurement of results enable continuous improvement, ensuring that systems adapt to changing conditions rather than becoming obsolete.</a:t>
            </a:r>
            <a:endParaRPr lang="en-GB" sz="3300" b="1" cap="all" dirty="0"/>
          </a:p>
          <a:p>
            <a:pPr marL="0" indent="0">
              <a:lnSpc>
                <a:spcPct val="150000"/>
              </a:lnSpc>
              <a:buNone/>
            </a:pPr>
            <a:endParaRPr lang="en-GB" b="1" dirty="0"/>
          </a:p>
          <a:p>
            <a:pPr marL="0" indent="0">
              <a:lnSpc>
                <a:spcPct val="150000"/>
              </a:lnSpc>
              <a:buNone/>
            </a:pPr>
            <a:endParaRPr lang="en-GB" b="1" dirty="0"/>
          </a:p>
          <a:p>
            <a:pPr marL="0" indent="0">
              <a:lnSpc>
                <a:spcPct val="150000"/>
              </a:lnSpc>
              <a:buNone/>
            </a:pPr>
            <a:endParaRPr lang="en-GB" b="1"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p:txBody>
      </p:sp>
      <p:pic>
        <p:nvPicPr>
          <p:cNvPr id="9" name="Picture 8">
            <a:extLst>
              <a:ext uri="{FF2B5EF4-FFF2-40B4-BE49-F238E27FC236}">
                <a16:creationId xmlns:a16="http://schemas.microsoft.com/office/drawing/2014/main" id="{A7CCEF66-5271-B82C-8D27-FEC1101551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420" y="32212"/>
            <a:ext cx="1257300" cy="1016934"/>
          </a:xfrm>
          <a:prstGeom prst="rect">
            <a:avLst/>
          </a:prstGeom>
          <a:noFill/>
        </p:spPr>
      </p:pic>
      <p:sp>
        <p:nvSpPr>
          <p:cNvPr id="10" name="TextBox 9">
            <a:extLst>
              <a:ext uri="{FF2B5EF4-FFF2-40B4-BE49-F238E27FC236}">
                <a16:creationId xmlns:a16="http://schemas.microsoft.com/office/drawing/2014/main" id="{5C64A117-E80A-0BFC-9409-8DD2374D13CE}"/>
              </a:ext>
            </a:extLst>
          </p:cNvPr>
          <p:cNvSpPr txBox="1"/>
          <p:nvPr/>
        </p:nvSpPr>
        <p:spPr>
          <a:xfrm>
            <a:off x="3829051" y="6527676"/>
            <a:ext cx="4072269" cy="307777"/>
          </a:xfrm>
          <a:prstGeom prst="rect">
            <a:avLst/>
          </a:prstGeom>
          <a:noFill/>
        </p:spPr>
        <p:txBody>
          <a:bodyPr wrap="none" rtlCol="0">
            <a:spAutoFit/>
          </a:bodyPr>
          <a:lstStyle/>
          <a:p>
            <a:r>
              <a:rPr lang="fr-FR" sz="1400" i="1" dirty="0">
                <a:solidFill>
                  <a:srgbClr val="FFC000"/>
                </a:solidFill>
              </a:rPr>
              <a:t>« I  AM HELIOS ELITE, SOLDIER OF THE DIGITAL »</a:t>
            </a:r>
          </a:p>
        </p:txBody>
      </p:sp>
    </p:spTree>
    <p:extLst>
      <p:ext uri="{BB962C8B-B14F-4D97-AF65-F5344CB8AC3E}">
        <p14:creationId xmlns:p14="http://schemas.microsoft.com/office/powerpoint/2010/main" val="3199424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0057E-42DF-876D-09AD-8DD4467CBA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6CC05A-650F-87AE-F03A-43E647A03C1A}"/>
              </a:ext>
            </a:extLst>
          </p:cNvPr>
          <p:cNvSpPr>
            <a:spLocks noGrp="1"/>
          </p:cNvSpPr>
          <p:nvPr>
            <p:ph type="title"/>
          </p:nvPr>
        </p:nvSpPr>
        <p:spPr>
          <a:xfrm>
            <a:off x="1094509" y="165100"/>
            <a:ext cx="11097490" cy="934515"/>
          </a:xfrm>
        </p:spPr>
        <p:txBody>
          <a:bodyPr>
            <a:noAutofit/>
          </a:bodyPr>
          <a:lstStyle/>
          <a:p>
            <a:pPr algn="ctr"/>
            <a:br>
              <a:rPr lang="fr-FR" sz="3200" b="1" dirty="0">
                <a:solidFill>
                  <a:schemeClr val="accent2">
                    <a:lumMod val="50000"/>
                  </a:schemeClr>
                </a:solidFill>
              </a:rPr>
            </a:br>
            <a:r>
              <a:rPr lang="fr-FR" sz="3600" b="1" cap="all" dirty="0">
                <a:solidFill>
                  <a:schemeClr val="accent2">
                    <a:lumMod val="50000"/>
                  </a:schemeClr>
                </a:solidFill>
                <a:latin typeface="+mn-lt"/>
              </a:rPr>
              <a:t> </a:t>
            </a:r>
            <a:r>
              <a:rPr lang="fr-FR" sz="3600" b="1" cap="all" dirty="0">
                <a:solidFill>
                  <a:schemeClr val="bg2">
                    <a:lumMod val="10000"/>
                  </a:schemeClr>
                </a:solidFill>
                <a:latin typeface="+mn-lt"/>
              </a:rPr>
              <a:t>4.2</a:t>
            </a:r>
            <a:r>
              <a:rPr lang="fr-FR" sz="3600" b="1" cap="all" dirty="0">
                <a:solidFill>
                  <a:schemeClr val="accent2">
                    <a:lumMod val="50000"/>
                  </a:schemeClr>
                </a:solidFill>
                <a:latin typeface="+mn-lt"/>
              </a:rPr>
              <a:t> - </a:t>
            </a:r>
            <a:r>
              <a:rPr lang="en-GB" sz="3600" b="1" cap="all" dirty="0">
                <a:solidFill>
                  <a:schemeClr val="bg2">
                    <a:lumMod val="10000"/>
                  </a:schemeClr>
                </a:solidFill>
                <a:latin typeface="+mn-lt"/>
              </a:rPr>
              <a:t>Actionable</a:t>
            </a:r>
            <a:r>
              <a:rPr lang="en-GB" sz="3600" b="1" cap="all" dirty="0">
                <a:solidFill>
                  <a:schemeClr val="accent2">
                    <a:lumMod val="50000"/>
                  </a:schemeClr>
                </a:solidFill>
              </a:rPr>
              <a:t> </a:t>
            </a:r>
            <a:r>
              <a:rPr lang="en-GB" sz="3600" b="1" cap="all" dirty="0">
                <a:solidFill>
                  <a:schemeClr val="bg2">
                    <a:lumMod val="10000"/>
                  </a:schemeClr>
                </a:solidFill>
                <a:latin typeface="+mn-lt"/>
              </a:rPr>
              <a:t>recommendations</a:t>
            </a:r>
            <a:br>
              <a:rPr lang="en-GB" sz="3600" b="1" cap="all" dirty="0">
                <a:solidFill>
                  <a:schemeClr val="accent2">
                    <a:lumMod val="50000"/>
                  </a:schemeClr>
                </a:solidFill>
              </a:rPr>
            </a:br>
            <a:endParaRPr lang="fr-FR" sz="3600" b="1" cap="all" dirty="0">
              <a:solidFill>
                <a:schemeClr val="accent2">
                  <a:lumMod val="50000"/>
                </a:schemeClr>
              </a:solidFill>
              <a:latin typeface="+mn-lt"/>
            </a:endParaRPr>
          </a:p>
        </p:txBody>
      </p:sp>
      <p:sp>
        <p:nvSpPr>
          <p:cNvPr id="3" name="Content Placeholder 2">
            <a:extLst>
              <a:ext uri="{FF2B5EF4-FFF2-40B4-BE49-F238E27FC236}">
                <a16:creationId xmlns:a16="http://schemas.microsoft.com/office/drawing/2014/main" id="{D9DFAFD5-14CC-124B-0AC4-8E01E11D988F}"/>
              </a:ext>
            </a:extLst>
          </p:cNvPr>
          <p:cNvSpPr>
            <a:spLocks noGrp="1"/>
          </p:cNvSpPr>
          <p:nvPr>
            <p:ph idx="1"/>
          </p:nvPr>
        </p:nvSpPr>
        <p:spPr>
          <a:xfrm>
            <a:off x="130629" y="1099615"/>
            <a:ext cx="12061371" cy="5827096"/>
          </a:xfrm>
        </p:spPr>
        <p:txBody>
          <a:bodyPr>
            <a:normAutofit fontScale="77500" lnSpcReduction="20000"/>
          </a:bodyPr>
          <a:lstStyle/>
          <a:p>
            <a:pPr lvl="0">
              <a:lnSpc>
                <a:spcPct val="115000"/>
              </a:lnSpc>
              <a:buFont typeface="Wingdings" pitchFamily="2" charset="2"/>
              <a:buChar char="q"/>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buFont typeface="Wingdings" pitchFamily="2" charset="2"/>
              <a:buChar char="Ø"/>
            </a:pPr>
            <a:r>
              <a:rPr lang="en-GB" i="1" kern="100" cap="all" dirty="0">
                <a:solidFill>
                  <a:schemeClr val="accent1"/>
                </a:solidFill>
                <a:latin typeface="Calibri" panose="020F0502020204030204" pitchFamily="34" charset="0"/>
                <a:cs typeface="Times New Roman" panose="02020603050405020304" pitchFamily="18" charset="0"/>
              </a:rPr>
              <a:t>Create an AI strategy revolving around a vision that is fully aligned with business goals, market conditions and competitive pressure regarding the use of AI.</a:t>
            </a:r>
          </a:p>
          <a:p>
            <a:pPr marL="0" indent="0">
              <a:lnSpc>
                <a:spcPct val="150000"/>
              </a:lnSpc>
              <a:buNone/>
            </a:pPr>
            <a:endParaRPr lang="en-GB" i="1" kern="100" cap="all" dirty="0">
              <a:solidFill>
                <a:schemeClr val="accent1"/>
              </a:solidFill>
              <a:latin typeface="Calibri" panose="020F0502020204030204" pitchFamily="34" charset="0"/>
              <a:cs typeface="Times New Roman" panose="02020603050405020304" pitchFamily="18" charset="0"/>
            </a:endParaRPr>
          </a:p>
          <a:p>
            <a:pPr>
              <a:lnSpc>
                <a:spcPct val="150000"/>
              </a:lnSpc>
              <a:buFont typeface="Wingdings" pitchFamily="2" charset="2"/>
              <a:buChar char="Ø"/>
            </a:pPr>
            <a:r>
              <a:rPr lang="en-GB" i="1" kern="100" cap="all" dirty="0">
                <a:solidFill>
                  <a:schemeClr val="accent1"/>
                </a:solidFill>
                <a:latin typeface="Calibri" panose="020F0502020204030204" pitchFamily="34" charset="0"/>
                <a:cs typeface="Times New Roman" panose="02020603050405020304" pitchFamily="18" charset="0"/>
              </a:rPr>
              <a:t>Make the AI strategy executable by setting priorities for a portfolio of concrete business-related AI initiatives, and by setting planning goals to build and mature an AI operating model.</a:t>
            </a:r>
          </a:p>
          <a:p>
            <a:pPr marL="0" indent="0">
              <a:lnSpc>
                <a:spcPct val="150000"/>
              </a:lnSpc>
              <a:buNone/>
            </a:pPr>
            <a:endParaRPr lang="en-GB" i="1" kern="100" cap="all" dirty="0">
              <a:solidFill>
                <a:schemeClr val="accent1"/>
              </a:solidFill>
              <a:latin typeface="Calibri" panose="020F0502020204030204" pitchFamily="34" charset="0"/>
              <a:cs typeface="Times New Roman" panose="02020603050405020304" pitchFamily="18" charset="0"/>
            </a:endParaRPr>
          </a:p>
          <a:p>
            <a:pPr>
              <a:lnSpc>
                <a:spcPct val="150000"/>
              </a:lnSpc>
              <a:buFont typeface="Wingdings" pitchFamily="2" charset="2"/>
              <a:buChar char="Ø"/>
            </a:pPr>
            <a:r>
              <a:rPr lang="en-GB" i="1" kern="100" cap="all" dirty="0">
                <a:solidFill>
                  <a:schemeClr val="accent1"/>
                </a:solidFill>
                <a:latin typeface="Calibri" panose="020F0502020204030204" pitchFamily="34" charset="0"/>
                <a:cs typeface="Times New Roman" panose="02020603050405020304" pitchFamily="18" charset="0"/>
              </a:rPr>
              <a:t>Keep the AI strategy up-to-date by frequently aligning or realigning it with the business strategy and vice versa while continuously seeking synergies with complementary strategies such as digital/IT, and data and analytics (D&amp;A) strategies.</a:t>
            </a:r>
          </a:p>
          <a:p>
            <a:pPr marL="0" lvl="0" indent="0">
              <a:lnSpc>
                <a:spcPct val="115000"/>
              </a:lnSpc>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p:txBody>
      </p:sp>
      <p:pic>
        <p:nvPicPr>
          <p:cNvPr id="9" name="Picture 8">
            <a:extLst>
              <a:ext uri="{FF2B5EF4-FFF2-40B4-BE49-F238E27FC236}">
                <a16:creationId xmlns:a16="http://schemas.microsoft.com/office/drawing/2014/main" id="{42352095-9B0B-EDE9-E2F2-F03A0010B9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420" y="32212"/>
            <a:ext cx="1257300" cy="1016934"/>
          </a:xfrm>
          <a:prstGeom prst="rect">
            <a:avLst/>
          </a:prstGeom>
          <a:noFill/>
        </p:spPr>
      </p:pic>
      <p:sp>
        <p:nvSpPr>
          <p:cNvPr id="10" name="TextBox 9">
            <a:extLst>
              <a:ext uri="{FF2B5EF4-FFF2-40B4-BE49-F238E27FC236}">
                <a16:creationId xmlns:a16="http://schemas.microsoft.com/office/drawing/2014/main" id="{EAE3C8DB-DDC0-403A-44AE-1E6F76EA199B}"/>
              </a:ext>
            </a:extLst>
          </p:cNvPr>
          <p:cNvSpPr txBox="1"/>
          <p:nvPr/>
        </p:nvSpPr>
        <p:spPr>
          <a:xfrm>
            <a:off x="3829051" y="6527676"/>
            <a:ext cx="4072269" cy="307777"/>
          </a:xfrm>
          <a:prstGeom prst="rect">
            <a:avLst/>
          </a:prstGeom>
          <a:noFill/>
        </p:spPr>
        <p:txBody>
          <a:bodyPr wrap="none" rtlCol="0">
            <a:spAutoFit/>
          </a:bodyPr>
          <a:lstStyle/>
          <a:p>
            <a:r>
              <a:rPr lang="fr-FR" sz="1400" i="1" dirty="0">
                <a:solidFill>
                  <a:srgbClr val="FFC000"/>
                </a:solidFill>
              </a:rPr>
              <a:t>« I  AM HELIOS ELITE, SOLDIER OF THE DIGITAL »</a:t>
            </a:r>
          </a:p>
        </p:txBody>
      </p:sp>
    </p:spTree>
    <p:extLst>
      <p:ext uri="{BB962C8B-B14F-4D97-AF65-F5344CB8AC3E}">
        <p14:creationId xmlns:p14="http://schemas.microsoft.com/office/powerpoint/2010/main" val="18712161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4BF2B-943E-DCD0-2CCC-318D440704D4}"/>
              </a:ext>
            </a:extLst>
          </p:cNvPr>
          <p:cNvSpPr>
            <a:spLocks noGrp="1"/>
          </p:cNvSpPr>
          <p:nvPr>
            <p:ph type="title"/>
          </p:nvPr>
        </p:nvSpPr>
        <p:spPr>
          <a:xfrm>
            <a:off x="1141413" y="114300"/>
            <a:ext cx="9905998" cy="914400"/>
          </a:xfrm>
        </p:spPr>
        <p:txBody>
          <a:bodyPr/>
          <a:lstStyle/>
          <a:p>
            <a:pPr algn="ctr"/>
            <a:r>
              <a:rPr lang="fr-FR" b="1" u="sng" dirty="0">
                <a:solidFill>
                  <a:schemeClr val="accent2">
                    <a:lumMod val="50000"/>
                  </a:schemeClr>
                </a:solidFill>
              </a:rPr>
              <a:t>CONCLUSION</a:t>
            </a:r>
          </a:p>
        </p:txBody>
      </p:sp>
      <p:sp>
        <p:nvSpPr>
          <p:cNvPr id="3" name="Content Placeholder 2">
            <a:extLst>
              <a:ext uri="{FF2B5EF4-FFF2-40B4-BE49-F238E27FC236}">
                <a16:creationId xmlns:a16="http://schemas.microsoft.com/office/drawing/2014/main" id="{CD7CFF32-4966-E5EA-2BFD-E73BAA570A13}"/>
              </a:ext>
            </a:extLst>
          </p:cNvPr>
          <p:cNvSpPr>
            <a:spLocks noGrp="1"/>
          </p:cNvSpPr>
          <p:nvPr>
            <p:ph idx="1"/>
          </p:nvPr>
        </p:nvSpPr>
        <p:spPr>
          <a:xfrm>
            <a:off x="205272" y="1244600"/>
            <a:ext cx="11875892" cy="5176854"/>
          </a:xfrm>
        </p:spPr>
        <p:txBody>
          <a:bodyPr>
            <a:normAutofit fontScale="70000" lnSpcReduction="20000"/>
          </a:bodyPr>
          <a:lstStyle/>
          <a:p>
            <a:pPr marL="0" indent="0">
              <a:lnSpc>
                <a:spcPct val="200000"/>
              </a:lnSpc>
              <a:buNone/>
            </a:pPr>
            <a:r>
              <a:rPr lang="en-GB" sz="2600" cap="all" dirty="0">
                <a:latin typeface="+mj-lt"/>
              </a:rPr>
              <a:t>The ultimate goal transcends technology implementation to encompass business transformation that delivers measurable competitive advantages. AI data challenges become opportunities for operational improvement when organisations approach them systematically with appropriate resources and realistic expectations. Small and Medium-size Business that master these fundamentals position themselves not just for AI success but for sustained leadership in an increasingly digital marketplace.</a:t>
            </a:r>
          </a:p>
          <a:p>
            <a:pPr marL="0" indent="0">
              <a:lnSpc>
                <a:spcPct val="200000"/>
              </a:lnSpc>
              <a:buNone/>
            </a:pPr>
            <a:r>
              <a:rPr lang="en-GB" sz="2600" cap="all" dirty="0">
                <a:latin typeface="+mj-lt"/>
              </a:rPr>
              <a:t>Success requires commitment to continuous learning and adaptation as both AI technologies and business requirements evolve. The organisations that thrive are those that view data quality and AI implementation as ongoing journeys rather than destination projects, building capabilities that compound over time to create sustainable competitive advantages in an AI-powered business environment.</a:t>
            </a:r>
          </a:p>
        </p:txBody>
      </p:sp>
      <p:pic>
        <p:nvPicPr>
          <p:cNvPr id="4" name="Picture 3">
            <a:extLst>
              <a:ext uri="{FF2B5EF4-FFF2-40B4-BE49-F238E27FC236}">
                <a16:creationId xmlns:a16="http://schemas.microsoft.com/office/drawing/2014/main" id="{859E6A74-4F2C-C4FC-DF7A-E8A16B0E4E5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144"/>
            <a:ext cx="1257300" cy="1016934"/>
          </a:xfrm>
          <a:prstGeom prst="rect">
            <a:avLst/>
          </a:prstGeom>
          <a:noFill/>
        </p:spPr>
      </p:pic>
      <p:sp>
        <p:nvSpPr>
          <p:cNvPr id="5" name="TextBox 4">
            <a:extLst>
              <a:ext uri="{FF2B5EF4-FFF2-40B4-BE49-F238E27FC236}">
                <a16:creationId xmlns:a16="http://schemas.microsoft.com/office/drawing/2014/main" id="{8A20F0DE-B0A1-355F-8E2E-64807E71E197}"/>
              </a:ext>
            </a:extLst>
          </p:cNvPr>
          <p:cNvSpPr txBox="1"/>
          <p:nvPr/>
        </p:nvSpPr>
        <p:spPr>
          <a:xfrm>
            <a:off x="3829051" y="6527676"/>
            <a:ext cx="4072269" cy="307777"/>
          </a:xfrm>
          <a:prstGeom prst="rect">
            <a:avLst/>
          </a:prstGeom>
          <a:noFill/>
        </p:spPr>
        <p:txBody>
          <a:bodyPr wrap="none" rtlCol="0">
            <a:spAutoFit/>
          </a:bodyPr>
          <a:lstStyle/>
          <a:p>
            <a:r>
              <a:rPr lang="fr-FR" sz="1400" i="1" dirty="0">
                <a:solidFill>
                  <a:srgbClr val="FFC000"/>
                </a:solidFill>
              </a:rPr>
              <a:t>« I  AM HELIOS ELITE, SOLDIER OF THE DIGITAL »</a:t>
            </a:r>
          </a:p>
        </p:txBody>
      </p:sp>
    </p:spTree>
    <p:extLst>
      <p:ext uri="{BB962C8B-B14F-4D97-AF65-F5344CB8AC3E}">
        <p14:creationId xmlns:p14="http://schemas.microsoft.com/office/powerpoint/2010/main" val="6335635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05784-9133-D9E1-DFCB-D8357AE555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1D96D4-1FFF-A8B0-B7C4-B374F4362CEF}"/>
              </a:ext>
            </a:extLst>
          </p:cNvPr>
          <p:cNvSpPr>
            <a:spLocks noGrp="1"/>
          </p:cNvSpPr>
          <p:nvPr>
            <p:ph type="title"/>
          </p:nvPr>
        </p:nvSpPr>
        <p:spPr>
          <a:xfrm>
            <a:off x="1141413" y="215900"/>
            <a:ext cx="9905998" cy="914400"/>
          </a:xfrm>
        </p:spPr>
        <p:txBody>
          <a:bodyPr/>
          <a:lstStyle/>
          <a:p>
            <a:pPr algn="ctr"/>
            <a:r>
              <a:rPr lang="fr-FR" b="1" u="sng" dirty="0">
                <a:solidFill>
                  <a:schemeClr val="accent2">
                    <a:lumMod val="50000"/>
                  </a:schemeClr>
                </a:solidFill>
              </a:rPr>
              <a:t>SOURCES</a:t>
            </a:r>
          </a:p>
        </p:txBody>
      </p:sp>
      <p:sp>
        <p:nvSpPr>
          <p:cNvPr id="3" name="Content Placeholder 2">
            <a:extLst>
              <a:ext uri="{FF2B5EF4-FFF2-40B4-BE49-F238E27FC236}">
                <a16:creationId xmlns:a16="http://schemas.microsoft.com/office/drawing/2014/main" id="{7B38CF73-4E46-010A-D0E6-3BE38CB19CEB}"/>
              </a:ext>
            </a:extLst>
          </p:cNvPr>
          <p:cNvSpPr>
            <a:spLocks noGrp="1"/>
          </p:cNvSpPr>
          <p:nvPr>
            <p:ph idx="1"/>
          </p:nvPr>
        </p:nvSpPr>
        <p:spPr>
          <a:xfrm>
            <a:off x="205272" y="839755"/>
            <a:ext cx="11875892" cy="5581699"/>
          </a:xfrm>
        </p:spPr>
        <p:txBody>
          <a:bodyPr>
            <a:normAutofit fontScale="92500"/>
          </a:bodyPr>
          <a:lstStyle/>
          <a:p>
            <a:pPr algn="l" fontAlgn="base">
              <a:buNone/>
            </a:pPr>
            <a:endParaRPr lang="fr-FR" sz="2200" cap="all" dirty="0">
              <a:latin typeface="+mj-lt"/>
            </a:endParaRPr>
          </a:p>
          <a:p>
            <a:pPr>
              <a:lnSpc>
                <a:spcPct val="200000"/>
              </a:lnSpc>
              <a:buFontTx/>
              <a:buChar char="-"/>
            </a:pPr>
            <a:r>
              <a:rPr lang="en-GB" sz="2200" i="1" u="sng" cap="all" dirty="0">
                <a:latin typeface="+mj-lt"/>
              </a:rPr>
              <a:t>IBM PUBLICATIONS,</a:t>
            </a:r>
          </a:p>
          <a:p>
            <a:pPr>
              <a:lnSpc>
                <a:spcPct val="200000"/>
              </a:lnSpc>
              <a:buFontTx/>
              <a:buChar char="-"/>
            </a:pPr>
            <a:r>
              <a:rPr lang="en-GB" sz="2200" i="1" u="sng" cap="all" dirty="0">
                <a:latin typeface="+mj-lt"/>
              </a:rPr>
              <a:t>GARTNER INSTITURE REVIEWS;</a:t>
            </a:r>
          </a:p>
          <a:p>
            <a:pPr>
              <a:lnSpc>
                <a:spcPct val="200000"/>
              </a:lnSpc>
              <a:buFontTx/>
              <a:buChar char="-"/>
            </a:pPr>
            <a:r>
              <a:rPr lang="en-GB" sz="2200" i="1" u="sng" cap="all" dirty="0">
                <a:latin typeface="+mj-lt"/>
              </a:rPr>
              <a:t>ISO 27001;</a:t>
            </a:r>
          </a:p>
          <a:p>
            <a:pPr>
              <a:lnSpc>
                <a:spcPct val="200000"/>
              </a:lnSpc>
              <a:buFontTx/>
              <a:buChar char="-"/>
            </a:pPr>
            <a:r>
              <a:rPr lang="en-GB" sz="2200" i="1" u="sng" cap="all" dirty="0">
                <a:latin typeface="+mj-lt"/>
              </a:rPr>
              <a:t>EU AI ACT;</a:t>
            </a:r>
          </a:p>
          <a:p>
            <a:pPr>
              <a:lnSpc>
                <a:spcPct val="200000"/>
              </a:lnSpc>
              <a:buFontTx/>
              <a:buChar char="-"/>
            </a:pPr>
            <a:r>
              <a:rPr lang="en-GB" sz="2200" i="1" u="sng" cap="all" dirty="0">
                <a:latin typeface="+mj-lt"/>
              </a:rPr>
              <a:t>NETWORK CENTRICS SUPPORT, LONDON WEBSITE;</a:t>
            </a:r>
          </a:p>
          <a:p>
            <a:pPr>
              <a:lnSpc>
                <a:spcPct val="200000"/>
              </a:lnSpc>
              <a:buFontTx/>
              <a:buChar char="-"/>
            </a:pPr>
            <a:r>
              <a:rPr lang="en-GB" sz="2200" i="1" u="sng" cap="all" dirty="0">
                <a:latin typeface="+mj-lt"/>
              </a:rPr>
              <a:t>MAYEM SOLUTIONS AI DATA PROTECTION STRATEGY* </a:t>
            </a:r>
          </a:p>
          <a:p>
            <a:pPr>
              <a:lnSpc>
                <a:spcPct val="200000"/>
              </a:lnSpc>
              <a:buFontTx/>
              <a:buChar char="-"/>
            </a:pPr>
            <a:r>
              <a:rPr lang="en-GB" sz="2200" i="1" u="sng" cap="all" dirty="0">
                <a:latin typeface="+mj-lt"/>
              </a:rPr>
              <a:t>ISO/IEC 27005.</a:t>
            </a:r>
          </a:p>
          <a:p>
            <a:pPr marL="0" indent="0">
              <a:lnSpc>
                <a:spcPct val="200000"/>
              </a:lnSpc>
              <a:buNone/>
            </a:pPr>
            <a:endParaRPr lang="en-GB" sz="2200" cap="all" dirty="0">
              <a:latin typeface="+mj-lt"/>
            </a:endParaRPr>
          </a:p>
        </p:txBody>
      </p:sp>
      <p:pic>
        <p:nvPicPr>
          <p:cNvPr id="4" name="Picture 3">
            <a:extLst>
              <a:ext uri="{FF2B5EF4-FFF2-40B4-BE49-F238E27FC236}">
                <a16:creationId xmlns:a16="http://schemas.microsoft.com/office/drawing/2014/main" id="{14DBF600-0847-9113-01EE-4418BB40512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144"/>
            <a:ext cx="1257300" cy="1016934"/>
          </a:xfrm>
          <a:prstGeom prst="rect">
            <a:avLst/>
          </a:prstGeom>
          <a:noFill/>
        </p:spPr>
      </p:pic>
      <p:sp>
        <p:nvSpPr>
          <p:cNvPr id="5" name="TextBox 4">
            <a:extLst>
              <a:ext uri="{FF2B5EF4-FFF2-40B4-BE49-F238E27FC236}">
                <a16:creationId xmlns:a16="http://schemas.microsoft.com/office/drawing/2014/main" id="{F181B00E-3FD8-9A1B-AA96-7251E5027453}"/>
              </a:ext>
            </a:extLst>
          </p:cNvPr>
          <p:cNvSpPr txBox="1"/>
          <p:nvPr/>
        </p:nvSpPr>
        <p:spPr>
          <a:xfrm>
            <a:off x="3829051" y="6527676"/>
            <a:ext cx="4072269" cy="307777"/>
          </a:xfrm>
          <a:prstGeom prst="rect">
            <a:avLst/>
          </a:prstGeom>
          <a:noFill/>
        </p:spPr>
        <p:txBody>
          <a:bodyPr wrap="none" rtlCol="0">
            <a:spAutoFit/>
          </a:bodyPr>
          <a:lstStyle/>
          <a:p>
            <a:r>
              <a:rPr lang="fr-FR" sz="1400" i="1" dirty="0">
                <a:solidFill>
                  <a:srgbClr val="FFC000"/>
                </a:solidFill>
              </a:rPr>
              <a:t>« I  AM HELIOS ELITE, SOLDIER OF THE DIGITAL »</a:t>
            </a:r>
          </a:p>
        </p:txBody>
      </p:sp>
    </p:spTree>
    <p:extLst>
      <p:ext uri="{BB962C8B-B14F-4D97-AF65-F5344CB8AC3E}">
        <p14:creationId xmlns:p14="http://schemas.microsoft.com/office/powerpoint/2010/main" val="2638729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9A484-BF31-ED09-6122-1FAA29FD45C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8181CC-8720-F2BD-4D56-EFC28C3A0DFE}"/>
              </a:ext>
            </a:extLst>
          </p:cNvPr>
          <p:cNvSpPr>
            <a:spLocks noGrp="1"/>
          </p:cNvSpPr>
          <p:nvPr>
            <p:ph idx="1"/>
          </p:nvPr>
        </p:nvSpPr>
        <p:spPr>
          <a:xfrm>
            <a:off x="205272" y="444501"/>
            <a:ext cx="11681927" cy="5807010"/>
          </a:xfrm>
        </p:spPr>
        <p:txBody>
          <a:bodyPr>
            <a:normAutofit/>
          </a:bodyPr>
          <a:lstStyle/>
          <a:p>
            <a:pPr marL="0" indent="0">
              <a:buNone/>
            </a:pPr>
            <a:endParaRPr lang="fr-FR" sz="2200" cap="all" dirty="0">
              <a:latin typeface="+mj-lt"/>
            </a:endParaRPr>
          </a:p>
          <a:p>
            <a:pPr marL="0" indent="0" algn="ctr">
              <a:buNone/>
            </a:pPr>
            <a:r>
              <a:rPr lang="fr-FR" sz="5400" cap="all" dirty="0">
                <a:latin typeface="Bauhaus 93" pitchFamily="82" charset="77"/>
              </a:rPr>
              <a:t>THANK YOU FOR YOUR KIND ATTENTION, ....</a:t>
            </a:r>
          </a:p>
          <a:p>
            <a:pPr marL="0" indent="0">
              <a:buNone/>
            </a:pPr>
            <a:r>
              <a:rPr lang="fr-FR" sz="4300" b="1" i="1" cap="all" dirty="0">
                <a:solidFill>
                  <a:srgbClr val="002060"/>
                </a:solidFill>
                <a:latin typeface="+mj-lt"/>
              </a:rPr>
              <a:t> </a:t>
            </a:r>
            <a:r>
              <a:rPr lang="fr-FR" sz="4000" b="1" i="1" cap="all" dirty="0">
                <a:solidFill>
                  <a:srgbClr val="002060"/>
                </a:solidFill>
                <a:latin typeface="APPLE CHANCERY" panose="03020702040506060504" pitchFamily="66" charset="-79"/>
                <a:cs typeface="APPLE CHANCERY" panose="03020702040506060504" pitchFamily="66" charset="-79"/>
              </a:rPr>
              <a:t>{......</a:t>
            </a:r>
          </a:p>
          <a:p>
            <a:pPr marL="0" indent="0">
              <a:buNone/>
            </a:pPr>
            <a:endParaRPr lang="fr-FR" sz="2200" b="1" i="1" cap="all" dirty="0">
              <a:solidFill>
                <a:srgbClr val="002060"/>
              </a:solidFill>
              <a:latin typeface="+mj-lt"/>
            </a:endParaRPr>
          </a:p>
          <a:p>
            <a:pPr marL="0" indent="0" algn="ctr">
              <a:buNone/>
            </a:pPr>
            <a:r>
              <a:rPr lang="fr-FR" sz="6000" b="1" i="1" cap="all" dirty="0">
                <a:solidFill>
                  <a:srgbClr val="002060"/>
                </a:solidFill>
                <a:latin typeface="APPLE CHANCERY" panose="03020702040506060504" pitchFamily="66" charset="-79"/>
                <a:cs typeface="APPLE CHANCERY" panose="03020702040506060504" pitchFamily="66" charset="-79"/>
              </a:rPr>
              <a:t>....QUESTIONS;</a:t>
            </a:r>
          </a:p>
          <a:p>
            <a:pPr marL="0" indent="0">
              <a:buNone/>
            </a:pPr>
            <a:r>
              <a:rPr lang="fr-FR" sz="4000" b="1" i="1" cap="all" dirty="0">
                <a:solidFill>
                  <a:srgbClr val="002060"/>
                </a:solidFill>
                <a:latin typeface="APPLE CHANCERY" panose="03020702040506060504" pitchFamily="66" charset="-79"/>
                <a:cs typeface="APPLE CHANCERY" panose="03020702040506060504" pitchFamily="66" charset="-79"/>
              </a:rPr>
              <a:t>.....}</a:t>
            </a:r>
            <a:br>
              <a:rPr lang="fr-FR" sz="6000" b="1" i="1" cap="all" dirty="0">
                <a:solidFill>
                  <a:srgbClr val="002060"/>
                </a:solidFill>
                <a:latin typeface="APPLE CHANCERY" panose="03020702040506060504" pitchFamily="66" charset="-79"/>
                <a:cs typeface="APPLE CHANCERY" panose="03020702040506060504" pitchFamily="66" charset="-79"/>
              </a:rPr>
            </a:br>
            <a:endParaRPr lang="fr-FR" sz="6000" b="1" i="1" cap="all" dirty="0">
              <a:solidFill>
                <a:srgbClr val="002060"/>
              </a:solidFill>
              <a:latin typeface="APPLE CHANCERY" panose="03020702040506060504" pitchFamily="66" charset="-79"/>
              <a:cs typeface="APPLE CHANCERY" panose="03020702040506060504" pitchFamily="66" charset="-79"/>
            </a:endParaRPr>
          </a:p>
        </p:txBody>
      </p:sp>
      <p:pic>
        <p:nvPicPr>
          <p:cNvPr id="4" name="Picture 3">
            <a:extLst>
              <a:ext uri="{FF2B5EF4-FFF2-40B4-BE49-F238E27FC236}">
                <a16:creationId xmlns:a16="http://schemas.microsoft.com/office/drawing/2014/main" id="{25700C61-27A8-F0E5-86CA-26B406DB526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144"/>
            <a:ext cx="1257300" cy="1016934"/>
          </a:xfrm>
          <a:prstGeom prst="rect">
            <a:avLst/>
          </a:prstGeom>
          <a:noFill/>
        </p:spPr>
      </p:pic>
      <p:sp>
        <p:nvSpPr>
          <p:cNvPr id="5" name="TextBox 4">
            <a:extLst>
              <a:ext uri="{FF2B5EF4-FFF2-40B4-BE49-F238E27FC236}">
                <a16:creationId xmlns:a16="http://schemas.microsoft.com/office/drawing/2014/main" id="{13709A74-6D69-6DAE-41A9-39F0B8B9BB39}"/>
              </a:ext>
            </a:extLst>
          </p:cNvPr>
          <p:cNvSpPr txBox="1"/>
          <p:nvPr/>
        </p:nvSpPr>
        <p:spPr>
          <a:xfrm>
            <a:off x="3829051" y="6527676"/>
            <a:ext cx="4072269" cy="307777"/>
          </a:xfrm>
          <a:prstGeom prst="rect">
            <a:avLst/>
          </a:prstGeom>
          <a:noFill/>
        </p:spPr>
        <p:txBody>
          <a:bodyPr wrap="none" rtlCol="0">
            <a:spAutoFit/>
          </a:bodyPr>
          <a:lstStyle/>
          <a:p>
            <a:r>
              <a:rPr lang="fr-FR" sz="1400" i="1" dirty="0">
                <a:solidFill>
                  <a:srgbClr val="FFC000"/>
                </a:solidFill>
              </a:rPr>
              <a:t>« I  AM HELIOS ELITE, SOLDIER OF THE DIGITAL »</a:t>
            </a:r>
          </a:p>
        </p:txBody>
      </p:sp>
      <p:pic>
        <p:nvPicPr>
          <p:cNvPr id="2" name="Image 6">
            <a:extLst>
              <a:ext uri="{FF2B5EF4-FFF2-40B4-BE49-F238E27FC236}">
                <a16:creationId xmlns:a16="http://schemas.microsoft.com/office/drawing/2014/main" id="{A50BE336-888A-21E3-5AE8-6389BE28113B}"/>
              </a:ext>
            </a:extLst>
          </p:cNvPr>
          <p:cNvPicPr>
            <a:picLocks noChangeAspect="1"/>
          </p:cNvPicPr>
          <p:nvPr/>
        </p:nvPicPr>
        <p:blipFill>
          <a:blip r:embed="rId3"/>
          <a:stretch>
            <a:fillRect/>
          </a:stretch>
        </p:blipFill>
        <p:spPr>
          <a:xfrm>
            <a:off x="1257300" y="5180212"/>
            <a:ext cx="10394302" cy="107129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60214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28DD8-EA08-533C-A83B-1CAADE1397A9}"/>
              </a:ext>
            </a:extLst>
          </p:cNvPr>
          <p:cNvSpPr>
            <a:spLocks noGrp="1"/>
          </p:cNvSpPr>
          <p:nvPr>
            <p:ph type="title"/>
          </p:nvPr>
        </p:nvSpPr>
        <p:spPr>
          <a:xfrm>
            <a:off x="3829051" y="1005345"/>
            <a:ext cx="4398137" cy="1325563"/>
          </a:xfrm>
        </p:spPr>
        <p:txBody>
          <a:bodyPr>
            <a:normAutofit/>
          </a:bodyPr>
          <a:lstStyle/>
          <a:p>
            <a:pPr algn="ctr"/>
            <a:r>
              <a:rPr lang="fr-FR" sz="6000" b="1" u="sng" dirty="0"/>
              <a:t>PART 1</a:t>
            </a:r>
          </a:p>
        </p:txBody>
      </p:sp>
      <p:sp>
        <p:nvSpPr>
          <p:cNvPr id="3" name="Content Placeholder 2">
            <a:extLst>
              <a:ext uri="{FF2B5EF4-FFF2-40B4-BE49-F238E27FC236}">
                <a16:creationId xmlns:a16="http://schemas.microsoft.com/office/drawing/2014/main" id="{8F0525B6-B3A9-8793-4420-A88F734C442F}"/>
              </a:ext>
            </a:extLst>
          </p:cNvPr>
          <p:cNvSpPr>
            <a:spLocks noGrp="1"/>
          </p:cNvSpPr>
          <p:nvPr>
            <p:ph idx="1"/>
          </p:nvPr>
        </p:nvSpPr>
        <p:spPr>
          <a:xfrm>
            <a:off x="931506" y="2571750"/>
            <a:ext cx="10744200" cy="2562283"/>
          </a:xfrm>
        </p:spPr>
        <p:txBody>
          <a:bodyPr>
            <a:normAutofit/>
          </a:bodyPr>
          <a:lstStyle/>
          <a:p>
            <a:pPr marL="0" indent="0" algn="ctr">
              <a:buNone/>
            </a:pPr>
            <a:r>
              <a:rPr lang="en-US" sz="6000" b="1" dirty="0">
                <a:solidFill>
                  <a:schemeClr val="tx1"/>
                </a:solidFill>
              </a:rPr>
              <a:t>CONCEPTS DEFINITION</a:t>
            </a:r>
            <a:endParaRPr lang="en-FR" sz="6000" b="1" dirty="0">
              <a:solidFill>
                <a:schemeClr val="tx1"/>
              </a:solidFill>
            </a:endParaRPr>
          </a:p>
        </p:txBody>
      </p:sp>
      <p:pic>
        <p:nvPicPr>
          <p:cNvPr id="6" name="Picture 5">
            <a:extLst>
              <a:ext uri="{FF2B5EF4-FFF2-40B4-BE49-F238E27FC236}">
                <a16:creationId xmlns:a16="http://schemas.microsoft.com/office/drawing/2014/main" id="{73A39F28-749F-4435-0121-C800C7F365E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144"/>
            <a:ext cx="1257300" cy="1016934"/>
          </a:xfrm>
          <a:prstGeom prst="rect">
            <a:avLst/>
          </a:prstGeom>
          <a:noFill/>
        </p:spPr>
      </p:pic>
      <p:sp>
        <p:nvSpPr>
          <p:cNvPr id="4" name="TextBox 3">
            <a:extLst>
              <a:ext uri="{FF2B5EF4-FFF2-40B4-BE49-F238E27FC236}">
                <a16:creationId xmlns:a16="http://schemas.microsoft.com/office/drawing/2014/main" id="{365895BE-2A4F-66E6-9208-961979B77EBF}"/>
              </a:ext>
            </a:extLst>
          </p:cNvPr>
          <p:cNvSpPr txBox="1"/>
          <p:nvPr/>
        </p:nvSpPr>
        <p:spPr>
          <a:xfrm>
            <a:off x="3829051" y="6527676"/>
            <a:ext cx="4072269" cy="307777"/>
          </a:xfrm>
          <a:prstGeom prst="rect">
            <a:avLst/>
          </a:prstGeom>
          <a:noFill/>
        </p:spPr>
        <p:txBody>
          <a:bodyPr wrap="none" rtlCol="0">
            <a:spAutoFit/>
          </a:bodyPr>
          <a:lstStyle/>
          <a:p>
            <a:r>
              <a:rPr lang="fr-FR" sz="1400" i="1" dirty="0">
                <a:solidFill>
                  <a:srgbClr val="FFC000"/>
                </a:solidFill>
              </a:rPr>
              <a:t>« I  AM HELIOS ELITE, SOLDIER OF THE DIGITAL »</a:t>
            </a:r>
          </a:p>
        </p:txBody>
      </p:sp>
    </p:spTree>
    <p:extLst>
      <p:ext uri="{BB962C8B-B14F-4D97-AF65-F5344CB8AC3E}">
        <p14:creationId xmlns:p14="http://schemas.microsoft.com/office/powerpoint/2010/main" val="272845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D29A1-D787-0135-3581-5F34CEF1BE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F64BF1-AF11-7232-A898-3AC6BAD46DA3}"/>
              </a:ext>
            </a:extLst>
          </p:cNvPr>
          <p:cNvSpPr>
            <a:spLocks noGrp="1"/>
          </p:cNvSpPr>
          <p:nvPr>
            <p:ph type="title"/>
          </p:nvPr>
        </p:nvSpPr>
        <p:spPr>
          <a:xfrm>
            <a:off x="2614613" y="65734"/>
            <a:ext cx="8067242" cy="1016934"/>
          </a:xfrm>
        </p:spPr>
        <p:txBody>
          <a:bodyPr>
            <a:normAutofit/>
          </a:bodyPr>
          <a:lstStyle/>
          <a:p>
            <a:r>
              <a:rPr lang="fr-FR" sz="4000" b="1" cap="all" dirty="0">
                <a:solidFill>
                  <a:schemeClr val="bg2">
                    <a:lumMod val="10000"/>
                  </a:schemeClr>
                </a:solidFill>
                <a:latin typeface="+mn-lt"/>
              </a:rPr>
              <a:t>1.1- DATA STRATEGY</a:t>
            </a:r>
          </a:p>
        </p:txBody>
      </p:sp>
      <p:sp>
        <p:nvSpPr>
          <p:cNvPr id="3" name="Content Placeholder 2">
            <a:extLst>
              <a:ext uri="{FF2B5EF4-FFF2-40B4-BE49-F238E27FC236}">
                <a16:creationId xmlns:a16="http://schemas.microsoft.com/office/drawing/2014/main" id="{84B4E7AF-FBE0-0E1E-3951-9C418BD67320}"/>
              </a:ext>
            </a:extLst>
          </p:cNvPr>
          <p:cNvSpPr>
            <a:spLocks noGrp="1"/>
          </p:cNvSpPr>
          <p:nvPr>
            <p:ph idx="1"/>
          </p:nvPr>
        </p:nvSpPr>
        <p:spPr>
          <a:xfrm>
            <a:off x="628650" y="1082668"/>
            <a:ext cx="11276186" cy="4903421"/>
          </a:xfrm>
        </p:spPr>
        <p:txBody>
          <a:bodyPr>
            <a:normAutofit fontScale="85000" lnSpcReduction="20000"/>
          </a:bodyPr>
          <a:lstStyle/>
          <a:p>
            <a:pPr marL="0" indent="0" fontAlgn="base">
              <a:buNone/>
            </a:pPr>
            <a:r>
              <a:rPr lang="en-GB" dirty="0"/>
              <a:t>For IBM,  </a:t>
            </a:r>
            <a:r>
              <a:rPr lang="en-GB" sz="2500" b="1" i="1" cap="all" dirty="0">
                <a:solidFill>
                  <a:schemeClr val="accent1"/>
                </a:solidFill>
              </a:rPr>
              <a:t>”Data strategy stands for the detailed plan for using data to improve decision-making, optimize business processes and achieve business goals.”</a:t>
            </a:r>
          </a:p>
          <a:p>
            <a:pPr marL="0" indent="0" fontAlgn="base">
              <a:buNone/>
            </a:pPr>
            <a:br>
              <a:rPr lang="en-GB" dirty="0"/>
            </a:br>
            <a:r>
              <a:rPr lang="en-GB" dirty="0"/>
              <a:t>For Gartner Institute, </a:t>
            </a:r>
            <a:r>
              <a:rPr lang="en-GB" sz="2500" b="1" i="1" cap="all" dirty="0">
                <a:solidFill>
                  <a:schemeClr val="accent1"/>
                </a:solidFill>
              </a:rPr>
              <a:t>”Data strategy is a highly dynamic process employed to support the acquisition, organization, analysis, and delivery of data in support of business objectives.”</a:t>
            </a:r>
          </a:p>
          <a:p>
            <a:pPr marL="0" indent="0" algn="just">
              <a:lnSpc>
                <a:spcPct val="115000"/>
              </a:lnSpc>
              <a:spcAft>
                <a:spcPts val="800"/>
              </a:spcAft>
              <a:buNone/>
            </a:pPr>
            <a:r>
              <a:rPr lang="en-GB" sz="2500" b="1" i="1" cap="all" dirty="0">
                <a:solidFill>
                  <a:schemeClr val="accent1"/>
                </a:solidFill>
              </a:rPr>
              <a:t>digital identity is the unique representation of a subject engaged in an online transaction. A digital identity is always unique in the context of a digital service, but does not necessarily need to uniquely identify the subject in all contexts. In other words, accessing a digital service may not mean that the subject’s real-life identity is known. </a:t>
            </a:r>
          </a:p>
          <a:p>
            <a:pPr marL="0" indent="0" algn="just">
              <a:lnSpc>
                <a:spcPct val="115000"/>
              </a:lnSpc>
              <a:spcAft>
                <a:spcPts val="800"/>
              </a:spcAft>
              <a:buNone/>
            </a:pPr>
            <a:r>
              <a:rPr lang="en-US" sz="2500" cap="all" dirty="0">
                <a:latin typeface="+mj-lt"/>
              </a:rPr>
              <a:t>IT IS ALSO </a:t>
            </a:r>
            <a:r>
              <a:rPr lang="en-US" sz="2500" b="1" i="1" cap="all" dirty="0">
                <a:solidFill>
                  <a:schemeClr val="accent1"/>
                </a:solidFill>
              </a:rPr>
              <a:t>cyber threat actors who specialize in gaining unauthorized access to computer networks and systems and then selling that access to other threat actors such as ransomware actors</a:t>
            </a:r>
            <a:r>
              <a:rPr lang="en-US" sz="2500" cap="all" dirty="0">
                <a:latin typeface="+mj-lt"/>
              </a:rPr>
              <a:t>. IABs are parts of ransomware as a service economy, also called "cybercrime as a service economy”.</a:t>
            </a:r>
            <a:endParaRPr lang="en-FR" sz="2500" cap="all" dirty="0">
              <a:latin typeface="+mj-lt"/>
            </a:endParaRPr>
          </a:p>
          <a:p>
            <a:pPr marL="0" indent="0" algn="just">
              <a:lnSpc>
                <a:spcPct val="150000"/>
              </a:lnSpc>
              <a:buNone/>
            </a:pPr>
            <a:endParaRPr lang="en-GB" sz="2400" i="1" dirty="0">
              <a:solidFill>
                <a:schemeClr val="accent1">
                  <a:lumMod val="75000"/>
                </a:schemeClr>
              </a:solidFill>
              <a:effectLst/>
              <a:latin typeface="+mj-lt"/>
            </a:endParaRPr>
          </a:p>
          <a:p>
            <a:pPr marL="0" indent="0">
              <a:buNone/>
            </a:pPr>
            <a:endParaRPr lang="fr-FR" dirty="0"/>
          </a:p>
        </p:txBody>
      </p:sp>
      <p:pic>
        <p:nvPicPr>
          <p:cNvPr id="6" name="Picture 5">
            <a:extLst>
              <a:ext uri="{FF2B5EF4-FFF2-40B4-BE49-F238E27FC236}">
                <a16:creationId xmlns:a16="http://schemas.microsoft.com/office/drawing/2014/main" id="{A1FD173A-4C6C-0733-FDCD-5B5ADBD0FCE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144"/>
            <a:ext cx="1257300" cy="1016934"/>
          </a:xfrm>
          <a:prstGeom prst="rect">
            <a:avLst/>
          </a:prstGeom>
          <a:noFill/>
        </p:spPr>
      </p:pic>
      <p:sp>
        <p:nvSpPr>
          <p:cNvPr id="4" name="TextBox 3">
            <a:extLst>
              <a:ext uri="{FF2B5EF4-FFF2-40B4-BE49-F238E27FC236}">
                <a16:creationId xmlns:a16="http://schemas.microsoft.com/office/drawing/2014/main" id="{CEB8D687-17DD-5FC6-B503-C6B65A9FBF14}"/>
              </a:ext>
            </a:extLst>
          </p:cNvPr>
          <p:cNvSpPr txBox="1"/>
          <p:nvPr/>
        </p:nvSpPr>
        <p:spPr>
          <a:xfrm>
            <a:off x="3829051" y="6527676"/>
            <a:ext cx="4072269" cy="307777"/>
          </a:xfrm>
          <a:prstGeom prst="rect">
            <a:avLst/>
          </a:prstGeom>
          <a:noFill/>
        </p:spPr>
        <p:txBody>
          <a:bodyPr wrap="none" rtlCol="0">
            <a:spAutoFit/>
          </a:bodyPr>
          <a:lstStyle/>
          <a:p>
            <a:r>
              <a:rPr lang="fr-FR" sz="1400" i="1" dirty="0">
                <a:solidFill>
                  <a:srgbClr val="FFC000"/>
                </a:solidFill>
              </a:rPr>
              <a:t>« I  AM HELIOS ELITE, SOLDIER OF THE DIGITAL »</a:t>
            </a:r>
          </a:p>
        </p:txBody>
      </p:sp>
    </p:spTree>
    <p:extLst>
      <p:ext uri="{BB962C8B-B14F-4D97-AF65-F5344CB8AC3E}">
        <p14:creationId xmlns:p14="http://schemas.microsoft.com/office/powerpoint/2010/main" val="1530585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5F9D0-95BE-DFED-3F83-A4A0C31FAE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8B1990-8564-C918-B3F6-4291CBC91F5B}"/>
              </a:ext>
            </a:extLst>
          </p:cNvPr>
          <p:cNvSpPr>
            <a:spLocks noGrp="1"/>
          </p:cNvSpPr>
          <p:nvPr>
            <p:ph type="title"/>
          </p:nvPr>
        </p:nvSpPr>
        <p:spPr>
          <a:xfrm>
            <a:off x="2614613" y="65734"/>
            <a:ext cx="8067242" cy="1016934"/>
          </a:xfrm>
        </p:spPr>
        <p:txBody>
          <a:bodyPr>
            <a:normAutofit/>
          </a:bodyPr>
          <a:lstStyle/>
          <a:p>
            <a:r>
              <a:rPr lang="fr-FR" sz="4000" b="1" cap="all" dirty="0">
                <a:solidFill>
                  <a:schemeClr val="bg2">
                    <a:lumMod val="10000"/>
                  </a:schemeClr>
                </a:solidFill>
                <a:latin typeface="+mn-lt"/>
              </a:rPr>
              <a:t>1.2 - DATA STRATEGY PRINCIPLES</a:t>
            </a:r>
          </a:p>
        </p:txBody>
      </p:sp>
      <p:sp>
        <p:nvSpPr>
          <p:cNvPr id="3" name="Content Placeholder 2">
            <a:extLst>
              <a:ext uri="{FF2B5EF4-FFF2-40B4-BE49-F238E27FC236}">
                <a16:creationId xmlns:a16="http://schemas.microsoft.com/office/drawing/2014/main" id="{DA2EE865-D9A9-FF33-94F9-D1294F57656D}"/>
              </a:ext>
            </a:extLst>
          </p:cNvPr>
          <p:cNvSpPr>
            <a:spLocks noGrp="1"/>
          </p:cNvSpPr>
          <p:nvPr>
            <p:ph idx="1"/>
          </p:nvPr>
        </p:nvSpPr>
        <p:spPr>
          <a:xfrm>
            <a:off x="628650" y="1082668"/>
            <a:ext cx="11276186" cy="4903421"/>
          </a:xfrm>
        </p:spPr>
        <p:txBody>
          <a:bodyPr>
            <a:normAutofit fontScale="85000" lnSpcReduction="20000"/>
          </a:bodyPr>
          <a:lstStyle/>
          <a:p>
            <a:pPr marL="0" indent="0" fontAlgn="base">
              <a:buNone/>
            </a:pPr>
            <a:r>
              <a:rPr lang="en-GB" sz="2500" cap="all" dirty="0">
                <a:latin typeface="+mj-lt"/>
              </a:rPr>
              <a:t>There are different methodologies for creating and implementing an enterprise data strategy. Most include some version of these six basic components:</a:t>
            </a:r>
          </a:p>
          <a:p>
            <a:pPr fontAlgn="base">
              <a:lnSpc>
                <a:spcPct val="200000"/>
              </a:lnSpc>
            </a:pPr>
            <a:r>
              <a:rPr lang="en-GB" sz="2500" b="1" i="1" cap="all" dirty="0">
                <a:solidFill>
                  <a:schemeClr val="accent1"/>
                </a:solidFill>
              </a:rPr>
              <a:t>Understanding business objectives;</a:t>
            </a:r>
          </a:p>
          <a:p>
            <a:pPr fontAlgn="base">
              <a:lnSpc>
                <a:spcPct val="200000"/>
              </a:lnSpc>
            </a:pPr>
            <a:r>
              <a:rPr lang="en-GB" sz="2500" b="1" i="1" cap="all" dirty="0">
                <a:solidFill>
                  <a:schemeClr val="accent1"/>
                </a:solidFill>
              </a:rPr>
              <a:t>Assessing obstacles and challenges;</a:t>
            </a:r>
          </a:p>
          <a:p>
            <a:pPr fontAlgn="base">
              <a:lnSpc>
                <a:spcPct val="200000"/>
              </a:lnSpc>
            </a:pPr>
            <a:r>
              <a:rPr lang="en-GB" sz="2500" b="1" i="1" cap="all" dirty="0">
                <a:solidFill>
                  <a:schemeClr val="accent1"/>
                </a:solidFill>
              </a:rPr>
              <a:t>Creating a data strategy roadmap;</a:t>
            </a:r>
          </a:p>
          <a:p>
            <a:pPr fontAlgn="base">
              <a:lnSpc>
                <a:spcPct val="200000"/>
              </a:lnSpc>
            </a:pPr>
            <a:r>
              <a:rPr lang="en-GB" sz="2500" b="1" i="1" cap="all" dirty="0">
                <a:solidFill>
                  <a:schemeClr val="accent1"/>
                </a:solidFill>
              </a:rPr>
              <a:t>Establishing controls;</a:t>
            </a:r>
          </a:p>
          <a:p>
            <a:pPr fontAlgn="base">
              <a:lnSpc>
                <a:spcPct val="200000"/>
              </a:lnSpc>
            </a:pPr>
            <a:r>
              <a:rPr lang="en-GB" sz="2500" b="1" i="1" cap="all" dirty="0">
                <a:solidFill>
                  <a:schemeClr val="accent1"/>
                </a:solidFill>
              </a:rPr>
              <a:t>Focusing on small wins;</a:t>
            </a:r>
          </a:p>
          <a:p>
            <a:pPr fontAlgn="base">
              <a:lnSpc>
                <a:spcPct val="200000"/>
              </a:lnSpc>
            </a:pPr>
            <a:r>
              <a:rPr lang="en-GB" sz="2500" b="1" i="1" cap="all" dirty="0">
                <a:solidFill>
                  <a:schemeClr val="accent1"/>
                </a:solidFill>
              </a:rPr>
              <a:t>Scaling the strategy.</a:t>
            </a:r>
          </a:p>
          <a:p>
            <a:pPr marL="0" indent="0" algn="just">
              <a:lnSpc>
                <a:spcPct val="150000"/>
              </a:lnSpc>
              <a:buNone/>
            </a:pPr>
            <a:endParaRPr lang="en-GB" sz="2400" i="1" dirty="0">
              <a:solidFill>
                <a:schemeClr val="accent1">
                  <a:lumMod val="75000"/>
                </a:schemeClr>
              </a:solidFill>
              <a:effectLst/>
              <a:latin typeface="+mj-lt"/>
            </a:endParaRPr>
          </a:p>
          <a:p>
            <a:pPr marL="0" indent="0">
              <a:buNone/>
            </a:pPr>
            <a:endParaRPr lang="fr-FR" dirty="0"/>
          </a:p>
        </p:txBody>
      </p:sp>
      <p:pic>
        <p:nvPicPr>
          <p:cNvPr id="6" name="Picture 5">
            <a:extLst>
              <a:ext uri="{FF2B5EF4-FFF2-40B4-BE49-F238E27FC236}">
                <a16:creationId xmlns:a16="http://schemas.microsoft.com/office/drawing/2014/main" id="{22358173-EF82-14F6-EC7E-D903EC59656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144"/>
            <a:ext cx="1257300" cy="1016934"/>
          </a:xfrm>
          <a:prstGeom prst="rect">
            <a:avLst/>
          </a:prstGeom>
          <a:noFill/>
        </p:spPr>
      </p:pic>
      <p:sp>
        <p:nvSpPr>
          <p:cNvPr id="4" name="TextBox 3">
            <a:extLst>
              <a:ext uri="{FF2B5EF4-FFF2-40B4-BE49-F238E27FC236}">
                <a16:creationId xmlns:a16="http://schemas.microsoft.com/office/drawing/2014/main" id="{E4ACAF01-3FE9-6B21-D5A5-423D4296D316}"/>
              </a:ext>
            </a:extLst>
          </p:cNvPr>
          <p:cNvSpPr txBox="1"/>
          <p:nvPr/>
        </p:nvSpPr>
        <p:spPr>
          <a:xfrm>
            <a:off x="3829051" y="6527676"/>
            <a:ext cx="4072269" cy="307777"/>
          </a:xfrm>
          <a:prstGeom prst="rect">
            <a:avLst/>
          </a:prstGeom>
          <a:noFill/>
        </p:spPr>
        <p:txBody>
          <a:bodyPr wrap="none" rtlCol="0">
            <a:spAutoFit/>
          </a:bodyPr>
          <a:lstStyle/>
          <a:p>
            <a:r>
              <a:rPr lang="fr-FR" sz="1400" i="1" dirty="0">
                <a:solidFill>
                  <a:srgbClr val="FFC000"/>
                </a:solidFill>
              </a:rPr>
              <a:t>« I  AM HELIOS ELITE, SOLDIER OF THE DIGITAL »</a:t>
            </a:r>
          </a:p>
        </p:txBody>
      </p:sp>
    </p:spTree>
    <p:extLst>
      <p:ext uri="{BB962C8B-B14F-4D97-AF65-F5344CB8AC3E}">
        <p14:creationId xmlns:p14="http://schemas.microsoft.com/office/powerpoint/2010/main" val="334214811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9DB27-8C9A-D7C4-6A2B-6B442A4885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86AF8E-2C45-D851-9A49-FE25017A20D6}"/>
              </a:ext>
            </a:extLst>
          </p:cNvPr>
          <p:cNvSpPr>
            <a:spLocks noGrp="1"/>
          </p:cNvSpPr>
          <p:nvPr>
            <p:ph type="title"/>
          </p:nvPr>
        </p:nvSpPr>
        <p:spPr>
          <a:xfrm>
            <a:off x="2614613" y="65734"/>
            <a:ext cx="8067242" cy="1016934"/>
          </a:xfrm>
        </p:spPr>
        <p:txBody>
          <a:bodyPr>
            <a:normAutofit/>
          </a:bodyPr>
          <a:lstStyle/>
          <a:p>
            <a:r>
              <a:rPr lang="fr-FR" sz="4000" b="1" cap="all" dirty="0">
                <a:solidFill>
                  <a:schemeClr val="bg2">
                    <a:lumMod val="10000"/>
                  </a:schemeClr>
                </a:solidFill>
                <a:latin typeface="+mn-lt"/>
              </a:rPr>
              <a:t>1.4 – AI CONCEPT AND TRENDS </a:t>
            </a:r>
          </a:p>
        </p:txBody>
      </p:sp>
      <p:sp>
        <p:nvSpPr>
          <p:cNvPr id="3" name="Content Placeholder 2">
            <a:extLst>
              <a:ext uri="{FF2B5EF4-FFF2-40B4-BE49-F238E27FC236}">
                <a16:creationId xmlns:a16="http://schemas.microsoft.com/office/drawing/2014/main" id="{93A84342-354B-DFBE-96CA-326FA7C49B85}"/>
              </a:ext>
            </a:extLst>
          </p:cNvPr>
          <p:cNvSpPr>
            <a:spLocks noGrp="1"/>
          </p:cNvSpPr>
          <p:nvPr>
            <p:ph idx="1"/>
          </p:nvPr>
        </p:nvSpPr>
        <p:spPr>
          <a:xfrm>
            <a:off x="628650" y="1082668"/>
            <a:ext cx="11276186" cy="4903421"/>
          </a:xfrm>
        </p:spPr>
        <p:txBody>
          <a:bodyPr>
            <a:normAutofit fontScale="77500" lnSpcReduction="20000"/>
          </a:bodyPr>
          <a:lstStyle/>
          <a:p>
            <a:pPr marL="0" indent="0" fontAlgn="base">
              <a:lnSpc>
                <a:spcPct val="170000"/>
              </a:lnSpc>
              <a:buNone/>
            </a:pPr>
            <a:r>
              <a:rPr lang="en-GB" sz="2500" cap="all" dirty="0">
                <a:latin typeface="+mj-lt"/>
              </a:rPr>
              <a:t>WIKIPEDIA DEFINES </a:t>
            </a:r>
            <a:r>
              <a:rPr lang="en-GB" sz="2500" b="1" i="1" cap="all" dirty="0">
                <a:solidFill>
                  <a:schemeClr val="accent1"/>
                </a:solidFill>
              </a:rPr>
              <a:t>ARTIFICIAL INTELLIGENCE AS  the capability of </a:t>
            </a:r>
            <a:r>
              <a:rPr lang="en-GB" sz="2500" b="1" i="1" cap="all" dirty="0">
                <a:solidFill>
                  <a:schemeClr val="accent1"/>
                </a:solidFill>
                <a:hlinkClick r:id="rId2" tooltip="Computer">
                  <a:extLst>
                    <a:ext uri="{A12FA001-AC4F-418D-AE19-62706E023703}">
                      <ahyp:hlinkClr xmlns:ahyp="http://schemas.microsoft.com/office/drawing/2018/hyperlinkcolor" val="tx"/>
                    </a:ext>
                  </a:extLst>
                </a:hlinkClick>
              </a:rPr>
              <a:t>computational systems</a:t>
            </a:r>
            <a:r>
              <a:rPr lang="en-GB" sz="2500" b="1" i="1" cap="all" dirty="0">
                <a:solidFill>
                  <a:schemeClr val="accent1"/>
                </a:solidFill>
              </a:rPr>
              <a:t> to perform tasks typically associated with HUMAN INTELLIGENCE, SUCH AS LEARNING, REASONING, PROBLEM-SOLVING, PERCEPTION, AND DECISION-MAKING</a:t>
            </a:r>
            <a:r>
              <a:rPr lang="en-GB" sz="2500" cap="all" dirty="0">
                <a:latin typeface="+mj-lt"/>
              </a:rPr>
              <a:t>.  </a:t>
            </a:r>
          </a:p>
          <a:p>
            <a:pPr fontAlgn="base">
              <a:lnSpc>
                <a:spcPct val="170000"/>
              </a:lnSpc>
            </a:pPr>
            <a:r>
              <a:rPr lang="en-GB" sz="2500" b="1" i="1" cap="all" dirty="0">
                <a:solidFill>
                  <a:schemeClr val="accent1"/>
                </a:solidFill>
              </a:rPr>
              <a:t>DATA MINING</a:t>
            </a:r>
          </a:p>
          <a:p>
            <a:pPr fontAlgn="base">
              <a:lnSpc>
                <a:spcPct val="170000"/>
              </a:lnSpc>
            </a:pPr>
            <a:r>
              <a:rPr lang="en-GB" sz="2500" b="1" i="1" cap="all" dirty="0">
                <a:solidFill>
                  <a:schemeClr val="accent1"/>
                </a:solidFill>
              </a:rPr>
              <a:t>MACHINE LEARNING;</a:t>
            </a:r>
          </a:p>
          <a:p>
            <a:pPr fontAlgn="base">
              <a:lnSpc>
                <a:spcPct val="170000"/>
              </a:lnSpc>
            </a:pPr>
            <a:r>
              <a:rPr lang="en-GB" sz="2500" b="1" i="1" cap="all" dirty="0">
                <a:solidFill>
                  <a:schemeClr val="accent1"/>
                </a:solidFill>
              </a:rPr>
              <a:t>GENERATIVE AI;</a:t>
            </a:r>
          </a:p>
          <a:p>
            <a:pPr fontAlgn="base">
              <a:lnSpc>
                <a:spcPct val="170000"/>
              </a:lnSpc>
            </a:pPr>
            <a:r>
              <a:rPr lang="en-GB" sz="2500" b="1" i="1" cap="all" dirty="0">
                <a:solidFill>
                  <a:schemeClr val="accent1"/>
                </a:solidFill>
              </a:rPr>
              <a:t>PREDICTIVE AI;</a:t>
            </a:r>
          </a:p>
          <a:p>
            <a:pPr fontAlgn="base">
              <a:lnSpc>
                <a:spcPct val="170000"/>
              </a:lnSpc>
            </a:pPr>
            <a:r>
              <a:rPr lang="en-GB" sz="2500" b="1" i="1" cap="all" dirty="0">
                <a:solidFill>
                  <a:schemeClr val="accent1"/>
                </a:solidFill>
              </a:rPr>
              <a:t>SYNTHETIC AI;</a:t>
            </a:r>
          </a:p>
          <a:p>
            <a:pPr fontAlgn="base">
              <a:lnSpc>
                <a:spcPct val="170000"/>
              </a:lnSpc>
            </a:pPr>
            <a:r>
              <a:rPr lang="en-GB" sz="2500" b="1" i="1" cap="all" dirty="0">
                <a:solidFill>
                  <a:schemeClr val="accent1"/>
                </a:solidFill>
              </a:rPr>
              <a:t>…</a:t>
            </a:r>
          </a:p>
          <a:p>
            <a:pPr marL="0" indent="0" algn="just">
              <a:lnSpc>
                <a:spcPct val="150000"/>
              </a:lnSpc>
              <a:buNone/>
            </a:pPr>
            <a:endParaRPr lang="en-GB" sz="2400" i="1" dirty="0">
              <a:solidFill>
                <a:schemeClr val="accent1">
                  <a:lumMod val="75000"/>
                </a:schemeClr>
              </a:solidFill>
              <a:effectLst/>
              <a:latin typeface="+mj-lt"/>
            </a:endParaRPr>
          </a:p>
          <a:p>
            <a:pPr marL="0" indent="0">
              <a:buNone/>
            </a:pPr>
            <a:endParaRPr lang="fr-FR" dirty="0"/>
          </a:p>
        </p:txBody>
      </p:sp>
      <p:pic>
        <p:nvPicPr>
          <p:cNvPr id="6" name="Picture 5">
            <a:extLst>
              <a:ext uri="{FF2B5EF4-FFF2-40B4-BE49-F238E27FC236}">
                <a16:creationId xmlns:a16="http://schemas.microsoft.com/office/drawing/2014/main" id="{BECFAA3C-BD67-3AD5-BD48-FC87B0A239B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144"/>
            <a:ext cx="1257300" cy="1016934"/>
          </a:xfrm>
          <a:prstGeom prst="rect">
            <a:avLst/>
          </a:prstGeom>
          <a:noFill/>
        </p:spPr>
      </p:pic>
      <p:sp>
        <p:nvSpPr>
          <p:cNvPr id="4" name="TextBox 3">
            <a:extLst>
              <a:ext uri="{FF2B5EF4-FFF2-40B4-BE49-F238E27FC236}">
                <a16:creationId xmlns:a16="http://schemas.microsoft.com/office/drawing/2014/main" id="{91B23783-8BDF-B88C-80E3-60448F1E8A37}"/>
              </a:ext>
            </a:extLst>
          </p:cNvPr>
          <p:cNvSpPr txBox="1"/>
          <p:nvPr/>
        </p:nvSpPr>
        <p:spPr>
          <a:xfrm>
            <a:off x="3829051" y="6527676"/>
            <a:ext cx="4072269" cy="307777"/>
          </a:xfrm>
          <a:prstGeom prst="rect">
            <a:avLst/>
          </a:prstGeom>
          <a:noFill/>
        </p:spPr>
        <p:txBody>
          <a:bodyPr wrap="none" rtlCol="0">
            <a:spAutoFit/>
          </a:bodyPr>
          <a:lstStyle/>
          <a:p>
            <a:r>
              <a:rPr lang="fr-FR" sz="1400" i="1" dirty="0">
                <a:solidFill>
                  <a:srgbClr val="FFC000"/>
                </a:solidFill>
              </a:rPr>
              <a:t>« I  AM HELIOS ELITE, SOLDIER OF THE DIGITAL »</a:t>
            </a:r>
          </a:p>
        </p:txBody>
      </p:sp>
    </p:spTree>
    <p:extLst>
      <p:ext uri="{BB962C8B-B14F-4D97-AF65-F5344CB8AC3E}">
        <p14:creationId xmlns:p14="http://schemas.microsoft.com/office/powerpoint/2010/main" val="28979508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161DB-3886-38A3-5653-9304661F94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07494D-E915-7FA9-0D01-3AC3767149D5}"/>
              </a:ext>
            </a:extLst>
          </p:cNvPr>
          <p:cNvSpPr>
            <a:spLocks noGrp="1"/>
          </p:cNvSpPr>
          <p:nvPr>
            <p:ph type="title"/>
          </p:nvPr>
        </p:nvSpPr>
        <p:spPr>
          <a:xfrm>
            <a:off x="2614613" y="65734"/>
            <a:ext cx="8067242" cy="1016934"/>
          </a:xfrm>
        </p:spPr>
        <p:txBody>
          <a:bodyPr>
            <a:normAutofit/>
          </a:bodyPr>
          <a:lstStyle/>
          <a:p>
            <a:r>
              <a:rPr lang="fr-FR" sz="4000" b="1" cap="all" dirty="0">
                <a:solidFill>
                  <a:schemeClr val="bg2">
                    <a:lumMod val="10000"/>
                  </a:schemeClr>
                </a:solidFill>
                <a:latin typeface="+mn-lt"/>
              </a:rPr>
              <a:t>1.2 - DATA STRATEGY KEY ELEMENTS</a:t>
            </a:r>
          </a:p>
        </p:txBody>
      </p:sp>
      <p:sp>
        <p:nvSpPr>
          <p:cNvPr id="3" name="Content Placeholder 2">
            <a:extLst>
              <a:ext uri="{FF2B5EF4-FFF2-40B4-BE49-F238E27FC236}">
                <a16:creationId xmlns:a16="http://schemas.microsoft.com/office/drawing/2014/main" id="{87F7D821-0C27-E966-16E7-FDF9269AEA89}"/>
              </a:ext>
            </a:extLst>
          </p:cNvPr>
          <p:cNvSpPr>
            <a:spLocks noGrp="1"/>
          </p:cNvSpPr>
          <p:nvPr>
            <p:ph idx="1"/>
          </p:nvPr>
        </p:nvSpPr>
        <p:spPr>
          <a:xfrm>
            <a:off x="628650" y="1082668"/>
            <a:ext cx="11276186" cy="4903421"/>
          </a:xfrm>
        </p:spPr>
        <p:txBody>
          <a:bodyPr>
            <a:normAutofit/>
          </a:bodyPr>
          <a:lstStyle/>
          <a:p>
            <a:pPr marL="0" indent="0" algn="just">
              <a:lnSpc>
                <a:spcPct val="150000"/>
              </a:lnSpc>
              <a:buNone/>
            </a:pPr>
            <a:endParaRPr lang="en-GB" sz="2400" i="1" dirty="0">
              <a:solidFill>
                <a:schemeClr val="accent1">
                  <a:lumMod val="75000"/>
                </a:schemeClr>
              </a:solidFill>
              <a:effectLst/>
              <a:latin typeface="+mj-lt"/>
            </a:endParaRPr>
          </a:p>
          <a:p>
            <a:pPr marL="0" indent="0">
              <a:buNone/>
            </a:pPr>
            <a:endParaRPr lang="fr-FR" dirty="0"/>
          </a:p>
        </p:txBody>
      </p:sp>
      <p:pic>
        <p:nvPicPr>
          <p:cNvPr id="6" name="Picture 5">
            <a:extLst>
              <a:ext uri="{FF2B5EF4-FFF2-40B4-BE49-F238E27FC236}">
                <a16:creationId xmlns:a16="http://schemas.microsoft.com/office/drawing/2014/main" id="{9FF1A7B0-FA1A-3B2A-6679-7C560945A56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144"/>
            <a:ext cx="1257300" cy="1016934"/>
          </a:xfrm>
          <a:prstGeom prst="rect">
            <a:avLst/>
          </a:prstGeom>
          <a:noFill/>
        </p:spPr>
      </p:pic>
      <p:sp>
        <p:nvSpPr>
          <p:cNvPr id="4" name="TextBox 3">
            <a:extLst>
              <a:ext uri="{FF2B5EF4-FFF2-40B4-BE49-F238E27FC236}">
                <a16:creationId xmlns:a16="http://schemas.microsoft.com/office/drawing/2014/main" id="{5151B99B-210A-464C-A1EC-09BFC2431550}"/>
              </a:ext>
            </a:extLst>
          </p:cNvPr>
          <p:cNvSpPr txBox="1"/>
          <p:nvPr/>
        </p:nvSpPr>
        <p:spPr>
          <a:xfrm>
            <a:off x="3829051" y="6527676"/>
            <a:ext cx="4072269" cy="307777"/>
          </a:xfrm>
          <a:prstGeom prst="rect">
            <a:avLst/>
          </a:prstGeom>
          <a:noFill/>
        </p:spPr>
        <p:txBody>
          <a:bodyPr wrap="none" rtlCol="0">
            <a:spAutoFit/>
          </a:bodyPr>
          <a:lstStyle/>
          <a:p>
            <a:r>
              <a:rPr lang="fr-FR" sz="1400" i="1" dirty="0">
                <a:solidFill>
                  <a:srgbClr val="FFC000"/>
                </a:solidFill>
              </a:rPr>
              <a:t>« I  AM HELIOS ELITE, SOLDIER OF THE DIGITAL »</a:t>
            </a:r>
          </a:p>
        </p:txBody>
      </p:sp>
      <p:pic>
        <p:nvPicPr>
          <p:cNvPr id="3076" name="Picture 4" descr="Data strategy elements">
            <a:extLst>
              <a:ext uri="{FF2B5EF4-FFF2-40B4-BE49-F238E27FC236}">
                <a16:creationId xmlns:a16="http://schemas.microsoft.com/office/drawing/2014/main" id="{642C4A16-A300-DB79-905D-AA82D1A3A6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785943"/>
            <a:ext cx="9648825" cy="462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573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CCF99-4429-86D7-CF97-7D240E4B3E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C8E12D-6B52-70B4-FD13-F389F2C9DC33}"/>
              </a:ext>
            </a:extLst>
          </p:cNvPr>
          <p:cNvSpPr>
            <a:spLocks noGrp="1"/>
          </p:cNvSpPr>
          <p:nvPr>
            <p:ph type="title"/>
          </p:nvPr>
        </p:nvSpPr>
        <p:spPr>
          <a:xfrm>
            <a:off x="3686175" y="649422"/>
            <a:ext cx="4398137" cy="1325563"/>
          </a:xfrm>
        </p:spPr>
        <p:txBody>
          <a:bodyPr>
            <a:normAutofit/>
          </a:bodyPr>
          <a:lstStyle/>
          <a:p>
            <a:pPr algn="ctr"/>
            <a:r>
              <a:rPr lang="fr-FR" sz="6000" b="1" u="sng" dirty="0"/>
              <a:t>PART 2</a:t>
            </a:r>
          </a:p>
        </p:txBody>
      </p:sp>
      <p:sp>
        <p:nvSpPr>
          <p:cNvPr id="3" name="Content Placeholder 2">
            <a:extLst>
              <a:ext uri="{FF2B5EF4-FFF2-40B4-BE49-F238E27FC236}">
                <a16:creationId xmlns:a16="http://schemas.microsoft.com/office/drawing/2014/main" id="{90F71940-902D-7455-FC67-2D91D28CA5D5}"/>
              </a:ext>
            </a:extLst>
          </p:cNvPr>
          <p:cNvSpPr>
            <a:spLocks noGrp="1"/>
          </p:cNvSpPr>
          <p:nvPr>
            <p:ph idx="1"/>
          </p:nvPr>
        </p:nvSpPr>
        <p:spPr>
          <a:xfrm>
            <a:off x="838200" y="2833112"/>
            <a:ext cx="10744200" cy="3194463"/>
          </a:xfrm>
        </p:spPr>
        <p:txBody>
          <a:bodyPr>
            <a:normAutofit/>
          </a:bodyPr>
          <a:lstStyle/>
          <a:p>
            <a:pPr marL="0" indent="0" algn="ctr">
              <a:buNone/>
            </a:pPr>
            <a:r>
              <a:rPr lang="fr-FR" sz="6000" b="1" dirty="0">
                <a:solidFill>
                  <a:schemeClr val="accent2">
                    <a:lumMod val="50000"/>
                  </a:schemeClr>
                </a:solidFill>
              </a:rPr>
              <a:t>DATA STRATEGY DEPLOYMENT</a:t>
            </a:r>
          </a:p>
          <a:p>
            <a:pPr marL="0" indent="0" algn="ctr">
              <a:buNone/>
            </a:pPr>
            <a:endParaRPr lang="fr-FR" sz="6000" b="1" dirty="0">
              <a:solidFill>
                <a:schemeClr val="accent2">
                  <a:lumMod val="50000"/>
                </a:schemeClr>
              </a:solidFill>
            </a:endParaRPr>
          </a:p>
        </p:txBody>
      </p:sp>
      <p:pic>
        <p:nvPicPr>
          <p:cNvPr id="6" name="Picture 5">
            <a:extLst>
              <a:ext uri="{FF2B5EF4-FFF2-40B4-BE49-F238E27FC236}">
                <a16:creationId xmlns:a16="http://schemas.microsoft.com/office/drawing/2014/main" id="{049FF1CE-E6E3-5F03-AB97-FAC5EEC06BA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144"/>
            <a:ext cx="1257300" cy="1016934"/>
          </a:xfrm>
          <a:prstGeom prst="rect">
            <a:avLst/>
          </a:prstGeom>
          <a:noFill/>
        </p:spPr>
      </p:pic>
      <p:sp>
        <p:nvSpPr>
          <p:cNvPr id="4" name="TextBox 3">
            <a:extLst>
              <a:ext uri="{FF2B5EF4-FFF2-40B4-BE49-F238E27FC236}">
                <a16:creationId xmlns:a16="http://schemas.microsoft.com/office/drawing/2014/main" id="{588CF4C5-0682-BDDE-E6A7-B98B4B977492}"/>
              </a:ext>
            </a:extLst>
          </p:cNvPr>
          <p:cNvSpPr txBox="1"/>
          <p:nvPr/>
        </p:nvSpPr>
        <p:spPr>
          <a:xfrm>
            <a:off x="3829051" y="6527676"/>
            <a:ext cx="4245136" cy="307777"/>
          </a:xfrm>
          <a:prstGeom prst="rect">
            <a:avLst/>
          </a:prstGeom>
          <a:noFill/>
        </p:spPr>
        <p:txBody>
          <a:bodyPr wrap="none" rtlCol="0">
            <a:spAutoFit/>
          </a:bodyPr>
          <a:lstStyle/>
          <a:p>
            <a:r>
              <a:rPr lang="fr-FR" sz="1400" b="1" i="1" dirty="0">
                <a:solidFill>
                  <a:srgbClr val="7030A0"/>
                </a:solidFill>
              </a:rPr>
              <a:t>« I  AM HELIOS ELITE, SOLDIER OF THE DIGITAL »</a:t>
            </a:r>
          </a:p>
        </p:txBody>
      </p:sp>
    </p:spTree>
    <p:extLst>
      <p:ext uri="{BB962C8B-B14F-4D97-AF65-F5344CB8AC3E}">
        <p14:creationId xmlns:p14="http://schemas.microsoft.com/office/powerpoint/2010/main" val="246381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89552</TotalTime>
  <Words>2796</Words>
  <Application>Microsoft Macintosh PowerPoint</Application>
  <PresentationFormat>Widescreen</PresentationFormat>
  <Paragraphs>208</Paragraphs>
  <Slides>34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APPLE CHANCERY</vt:lpstr>
      <vt:lpstr>Arial</vt:lpstr>
      <vt:lpstr>Bauhaus 93</vt:lpstr>
      <vt:lpstr>Calibri</vt:lpstr>
      <vt:lpstr>Calibri Light</vt:lpstr>
      <vt:lpstr>MuseoSans-300</vt:lpstr>
      <vt:lpstr>Wingdings</vt:lpstr>
      <vt:lpstr>Office Theme</vt:lpstr>
      <vt:lpstr>DATA STRATEGY &amp; AI: Changes, Challenges, State of the Art</vt:lpstr>
      <vt:lpstr>AIM</vt:lpstr>
      <vt:lpstr>PLAN</vt:lpstr>
      <vt:lpstr>PART 1</vt:lpstr>
      <vt:lpstr>1.1- DATA STRATEGY</vt:lpstr>
      <vt:lpstr>1.2 - DATA STRATEGY PRINCIPLES</vt:lpstr>
      <vt:lpstr>1.4 – AI CONCEPT AND TRENDS </vt:lpstr>
      <vt:lpstr>1.2 - DATA STRATEGY KEY ELEMENTS</vt:lpstr>
      <vt:lpstr>PART 2</vt:lpstr>
      <vt:lpstr>Understanding business objectives</vt:lpstr>
      <vt:lpstr>Assessing obstacles and challenges;</vt:lpstr>
      <vt:lpstr>Creating a data strategy roadmap</vt:lpstr>
      <vt:lpstr>Establishing controls</vt:lpstr>
      <vt:lpstr>Focusing on small wins</vt:lpstr>
      <vt:lpstr>Scaling the strategy</vt:lpstr>
      <vt:lpstr>PART 3</vt:lpstr>
      <vt:lpstr> MAIN AI CONCEPTS IN DATA STRATEGY  </vt:lpstr>
      <vt:lpstr>STATE OF ART of AI IN DATA STRATEGY </vt:lpstr>
      <vt:lpstr> 3.1 DATA WELL MANAGED FOR BETTER RESULTS?</vt:lpstr>
      <vt:lpstr> 3.1 DATA WELL MANAGED FOR BETTER RESULTS? Use cases</vt:lpstr>
      <vt:lpstr> 3.2 GENAI STRATEGIC TOOL FOR AI?</vt:lpstr>
      <vt:lpstr> 3.2 GENAI STRATEGIC TOOL FOR AI? Use cases</vt:lpstr>
      <vt:lpstr> 3.3 AI AGENTS FOR DATA MANAGEMENT AND BROADCASTING</vt:lpstr>
      <vt:lpstr> 3.3 AI AGENTS FOR DATA MANAGEMENT AND BROADCASTING: USE CASES.</vt:lpstr>
      <vt:lpstr> 3.4 SYNTHETIC DATA BOOM</vt:lpstr>
      <vt:lpstr> 3.4 SYNTHETIC DATA BOOM: USE CASES</vt:lpstr>
      <vt:lpstr> 3.4 ETHICAL AND RESPONSIBLE AI</vt:lpstr>
      <vt:lpstr> 3.4 ETHICAL AND RESPONSIBLE AI: USE CASES</vt:lpstr>
      <vt:lpstr>PART 4</vt:lpstr>
      <vt:lpstr> 4.1 - AVOIDABLE MISTAKES &amp; potential SolUTIONS </vt:lpstr>
      <vt:lpstr>  4.2 - Actionable recommendations </vt:lpstr>
      <vt:lpstr>CONCLUSION</vt:lpstr>
      <vt:lpstr>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PASSI LEVRAI</dc:creator>
  <cp:lastModifiedBy>PASSI LEVRAI</cp:lastModifiedBy>
  <cp:revision>60</cp:revision>
  <dcterms:created xsi:type="dcterms:W3CDTF">2025-02-22T17:16:04Z</dcterms:created>
  <dcterms:modified xsi:type="dcterms:W3CDTF">2025-09-03T05:36:53Z</dcterms:modified>
</cp:coreProperties>
</file>