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75810" autoAdjust="0"/>
  </p:normalViewPr>
  <p:slideViewPr>
    <p:cSldViewPr snapToGrid="0">
      <p:cViewPr varScale="1">
        <p:scale>
          <a:sx n="62" d="100"/>
          <a:sy n="62" d="100"/>
        </p:scale>
        <p:origin x="148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F440C0-A410-4AD8-9AE9-066946365F58}"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A6A6B738-79C0-4405-9339-5878C00EFAF6}">
      <dgm:prSet/>
      <dgm:spPr/>
      <dgm:t>
        <a:bodyPr/>
        <a:lstStyle/>
        <a:p>
          <a:pPr>
            <a:defRPr cap="all"/>
          </a:pPr>
          <a:r>
            <a:rPr lang="fr-FR"/>
            <a:t>Présentation du Forensic</a:t>
          </a:r>
          <a:endParaRPr lang="en-US"/>
        </a:p>
      </dgm:t>
    </dgm:pt>
    <dgm:pt modelId="{3CC6DE6D-1F33-47BD-98C4-A40114030562}" type="parTrans" cxnId="{1F67C06B-BF62-4E76-A3C5-CAD0F4A813A4}">
      <dgm:prSet/>
      <dgm:spPr/>
      <dgm:t>
        <a:bodyPr/>
        <a:lstStyle/>
        <a:p>
          <a:endParaRPr lang="en-US"/>
        </a:p>
      </dgm:t>
    </dgm:pt>
    <dgm:pt modelId="{C46D746A-2A76-41D3-A4A9-58FE816A89B3}" type="sibTrans" cxnId="{1F67C06B-BF62-4E76-A3C5-CAD0F4A813A4}">
      <dgm:prSet/>
      <dgm:spPr/>
      <dgm:t>
        <a:bodyPr/>
        <a:lstStyle/>
        <a:p>
          <a:endParaRPr lang="en-US"/>
        </a:p>
      </dgm:t>
    </dgm:pt>
    <dgm:pt modelId="{CC8E18AE-991C-4606-9706-F6BC0D775214}">
      <dgm:prSet/>
      <dgm:spPr/>
      <dgm:t>
        <a:bodyPr/>
        <a:lstStyle/>
        <a:p>
          <a:pPr>
            <a:defRPr cap="all"/>
          </a:pPr>
          <a:r>
            <a:rPr lang="fr-FR"/>
            <a:t>Les méthodes d’usages</a:t>
          </a:r>
          <a:endParaRPr lang="en-US"/>
        </a:p>
      </dgm:t>
    </dgm:pt>
    <dgm:pt modelId="{21A983C3-E8E4-43C2-A438-4988B056793E}" type="parTrans" cxnId="{5026D606-5006-4176-A7D9-4A7D9D5ACC38}">
      <dgm:prSet/>
      <dgm:spPr/>
      <dgm:t>
        <a:bodyPr/>
        <a:lstStyle/>
        <a:p>
          <a:endParaRPr lang="en-US"/>
        </a:p>
      </dgm:t>
    </dgm:pt>
    <dgm:pt modelId="{B59A2674-3303-4B69-A337-C86AF8A010FA}" type="sibTrans" cxnId="{5026D606-5006-4176-A7D9-4A7D9D5ACC38}">
      <dgm:prSet/>
      <dgm:spPr/>
      <dgm:t>
        <a:bodyPr/>
        <a:lstStyle/>
        <a:p>
          <a:endParaRPr lang="en-US"/>
        </a:p>
      </dgm:t>
    </dgm:pt>
    <dgm:pt modelId="{A5D50F55-F828-4201-8C1F-BD2DE33A5ABE}">
      <dgm:prSet/>
      <dgm:spPr/>
      <dgm:t>
        <a:bodyPr/>
        <a:lstStyle/>
        <a:p>
          <a:pPr>
            <a:defRPr cap="all"/>
          </a:pPr>
          <a:r>
            <a:rPr lang="fr-FR"/>
            <a:t>Les cas pratiques</a:t>
          </a:r>
          <a:endParaRPr lang="en-US"/>
        </a:p>
      </dgm:t>
    </dgm:pt>
    <dgm:pt modelId="{E1846BFB-BB78-49E0-8E9B-81DB240D9942}" type="parTrans" cxnId="{A55AC10D-EA14-441D-932D-2502ED0EF7A9}">
      <dgm:prSet/>
      <dgm:spPr/>
      <dgm:t>
        <a:bodyPr/>
        <a:lstStyle/>
        <a:p>
          <a:endParaRPr lang="en-US"/>
        </a:p>
      </dgm:t>
    </dgm:pt>
    <dgm:pt modelId="{74F0A1CD-647E-4527-A80E-A867FC34ED97}" type="sibTrans" cxnId="{A55AC10D-EA14-441D-932D-2502ED0EF7A9}">
      <dgm:prSet/>
      <dgm:spPr/>
      <dgm:t>
        <a:bodyPr/>
        <a:lstStyle/>
        <a:p>
          <a:endParaRPr lang="en-US"/>
        </a:p>
      </dgm:t>
    </dgm:pt>
    <dgm:pt modelId="{47A77467-C7DF-4848-A9D6-3D2378E1F46E}">
      <dgm:prSet/>
      <dgm:spPr/>
      <dgm:t>
        <a:bodyPr/>
        <a:lstStyle/>
        <a:p>
          <a:pPr>
            <a:defRPr cap="all"/>
          </a:pPr>
          <a:r>
            <a:rPr lang="fr-FR"/>
            <a:t>Avancées du Forensic et de l’IA</a:t>
          </a:r>
          <a:endParaRPr lang="en-US"/>
        </a:p>
      </dgm:t>
    </dgm:pt>
    <dgm:pt modelId="{A50227ED-D7E7-4350-A731-7755FC95E5FB}" type="parTrans" cxnId="{FC15C7DB-CB49-4487-9D60-685C66758A04}">
      <dgm:prSet/>
      <dgm:spPr/>
      <dgm:t>
        <a:bodyPr/>
        <a:lstStyle/>
        <a:p>
          <a:endParaRPr lang="en-US"/>
        </a:p>
      </dgm:t>
    </dgm:pt>
    <dgm:pt modelId="{2443FA28-CC8C-4D6B-B0DD-246FD0E303E2}" type="sibTrans" cxnId="{FC15C7DB-CB49-4487-9D60-685C66758A04}">
      <dgm:prSet/>
      <dgm:spPr/>
      <dgm:t>
        <a:bodyPr/>
        <a:lstStyle/>
        <a:p>
          <a:endParaRPr lang="en-US"/>
        </a:p>
      </dgm:t>
    </dgm:pt>
    <dgm:pt modelId="{743B8A3C-DA5E-4B4B-940C-0B330506C4D6}" type="pres">
      <dgm:prSet presAssocID="{E4F440C0-A410-4AD8-9AE9-066946365F58}" presName="root" presStyleCnt="0">
        <dgm:presLayoutVars>
          <dgm:dir/>
          <dgm:resizeHandles val="exact"/>
        </dgm:presLayoutVars>
      </dgm:prSet>
      <dgm:spPr/>
    </dgm:pt>
    <dgm:pt modelId="{5ADF22D9-271E-49F0-B096-C174EF7951E5}" type="pres">
      <dgm:prSet presAssocID="{A6A6B738-79C0-4405-9339-5878C00EFAF6}" presName="compNode" presStyleCnt="0"/>
      <dgm:spPr/>
    </dgm:pt>
    <dgm:pt modelId="{BEA58BA1-B166-4F7D-BDFF-5E440717566D}" type="pres">
      <dgm:prSet presAssocID="{A6A6B738-79C0-4405-9339-5878C00EFAF6}" presName="iconBgRect" presStyleLbl="bgShp" presStyleIdx="0" presStyleCnt="4"/>
      <dgm:spPr/>
    </dgm:pt>
    <dgm:pt modelId="{F38E41C0-CEC6-4DAF-B718-C1473BB963E0}" type="pres">
      <dgm:prSet presAssocID="{A6A6B738-79C0-4405-9339-5878C00EFAF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27E14900-00BD-4132-A84A-BD826D5391A7}" type="pres">
      <dgm:prSet presAssocID="{A6A6B738-79C0-4405-9339-5878C00EFAF6}" presName="spaceRect" presStyleCnt="0"/>
      <dgm:spPr/>
    </dgm:pt>
    <dgm:pt modelId="{256C8258-02FF-4D84-961B-8B48543A216A}" type="pres">
      <dgm:prSet presAssocID="{A6A6B738-79C0-4405-9339-5878C00EFAF6}" presName="textRect" presStyleLbl="revTx" presStyleIdx="0" presStyleCnt="4">
        <dgm:presLayoutVars>
          <dgm:chMax val="1"/>
          <dgm:chPref val="1"/>
        </dgm:presLayoutVars>
      </dgm:prSet>
      <dgm:spPr/>
    </dgm:pt>
    <dgm:pt modelId="{015A8D47-F712-431D-B46E-EFD846214D16}" type="pres">
      <dgm:prSet presAssocID="{C46D746A-2A76-41D3-A4A9-58FE816A89B3}" presName="sibTrans" presStyleCnt="0"/>
      <dgm:spPr/>
    </dgm:pt>
    <dgm:pt modelId="{DE9F1A04-58DB-4D28-9EC4-792FE4BF8497}" type="pres">
      <dgm:prSet presAssocID="{CC8E18AE-991C-4606-9706-F6BC0D775214}" presName="compNode" presStyleCnt="0"/>
      <dgm:spPr/>
    </dgm:pt>
    <dgm:pt modelId="{3D3340FC-32DA-4905-A2CA-AFBBD5D816D5}" type="pres">
      <dgm:prSet presAssocID="{CC8E18AE-991C-4606-9706-F6BC0D775214}" presName="iconBgRect" presStyleLbl="bgShp" presStyleIdx="1" presStyleCnt="4"/>
      <dgm:spPr/>
    </dgm:pt>
    <dgm:pt modelId="{563AC1EC-6BFC-4A98-A6F0-F50DA80F37D7}" type="pres">
      <dgm:prSet presAssocID="{CC8E18AE-991C-4606-9706-F6BC0D775214}"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che"/>
        </a:ext>
      </dgm:extLst>
    </dgm:pt>
    <dgm:pt modelId="{A0FFAC84-7B38-40A1-B442-F4FF2C2AA1E4}" type="pres">
      <dgm:prSet presAssocID="{CC8E18AE-991C-4606-9706-F6BC0D775214}" presName="spaceRect" presStyleCnt="0"/>
      <dgm:spPr/>
    </dgm:pt>
    <dgm:pt modelId="{6906C7E2-30A8-42E8-A6D6-324FEEAAA065}" type="pres">
      <dgm:prSet presAssocID="{CC8E18AE-991C-4606-9706-F6BC0D775214}" presName="textRect" presStyleLbl="revTx" presStyleIdx="1" presStyleCnt="4">
        <dgm:presLayoutVars>
          <dgm:chMax val="1"/>
          <dgm:chPref val="1"/>
        </dgm:presLayoutVars>
      </dgm:prSet>
      <dgm:spPr/>
    </dgm:pt>
    <dgm:pt modelId="{FDB156EF-99CF-4C9E-9064-93BC1EE92E5C}" type="pres">
      <dgm:prSet presAssocID="{B59A2674-3303-4B69-A337-C86AF8A010FA}" presName="sibTrans" presStyleCnt="0"/>
      <dgm:spPr/>
    </dgm:pt>
    <dgm:pt modelId="{C8C4F1F0-176F-42C1-9A7D-5013796F5276}" type="pres">
      <dgm:prSet presAssocID="{A5D50F55-F828-4201-8C1F-BD2DE33A5ABE}" presName="compNode" presStyleCnt="0"/>
      <dgm:spPr/>
    </dgm:pt>
    <dgm:pt modelId="{A1C1531D-2C3B-48A2-9B9C-B9E57C18BE9F}" type="pres">
      <dgm:prSet presAssocID="{A5D50F55-F828-4201-8C1F-BD2DE33A5ABE}" presName="iconBgRect" presStyleLbl="bgShp" presStyleIdx="2" presStyleCnt="4"/>
      <dgm:spPr/>
    </dgm:pt>
    <dgm:pt modelId="{9F2DCB9B-21CB-435E-B000-EE0D7E6905E6}" type="pres">
      <dgm:prSet presAssocID="{A5D50F55-F828-4201-8C1F-BD2DE33A5AB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iste de contrôle"/>
        </a:ext>
      </dgm:extLst>
    </dgm:pt>
    <dgm:pt modelId="{86469A1F-F7FE-4357-B8A9-8F6BD60549EE}" type="pres">
      <dgm:prSet presAssocID="{A5D50F55-F828-4201-8C1F-BD2DE33A5ABE}" presName="spaceRect" presStyleCnt="0"/>
      <dgm:spPr/>
    </dgm:pt>
    <dgm:pt modelId="{82624227-0DEF-4CF6-9D72-F43995D3B901}" type="pres">
      <dgm:prSet presAssocID="{A5D50F55-F828-4201-8C1F-BD2DE33A5ABE}" presName="textRect" presStyleLbl="revTx" presStyleIdx="2" presStyleCnt="4">
        <dgm:presLayoutVars>
          <dgm:chMax val="1"/>
          <dgm:chPref val="1"/>
        </dgm:presLayoutVars>
      </dgm:prSet>
      <dgm:spPr/>
    </dgm:pt>
    <dgm:pt modelId="{598F5457-3162-494E-8321-D7B4B4CCB4AB}" type="pres">
      <dgm:prSet presAssocID="{74F0A1CD-647E-4527-A80E-A867FC34ED97}" presName="sibTrans" presStyleCnt="0"/>
      <dgm:spPr/>
    </dgm:pt>
    <dgm:pt modelId="{7DE9524C-FC94-4FE1-A0FE-FE6B523F2DA9}" type="pres">
      <dgm:prSet presAssocID="{47A77467-C7DF-4848-A9D6-3D2378E1F46E}" presName="compNode" presStyleCnt="0"/>
      <dgm:spPr/>
    </dgm:pt>
    <dgm:pt modelId="{2AE2C0C7-12E9-456A-9CA5-DF41BF44CAE2}" type="pres">
      <dgm:prSet presAssocID="{47A77467-C7DF-4848-A9D6-3D2378E1F46E}" presName="iconBgRect" presStyleLbl="bgShp" presStyleIdx="3" presStyleCnt="4"/>
      <dgm:spPr/>
    </dgm:pt>
    <dgm:pt modelId="{C21CED22-9532-4BBA-BFF3-4FCFDDDF7649}" type="pres">
      <dgm:prSet presAssocID="{47A77467-C7DF-4848-A9D6-3D2378E1F46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icroscope"/>
        </a:ext>
      </dgm:extLst>
    </dgm:pt>
    <dgm:pt modelId="{D4C07AB9-FA1F-493F-96B7-FCAA3281206F}" type="pres">
      <dgm:prSet presAssocID="{47A77467-C7DF-4848-A9D6-3D2378E1F46E}" presName="spaceRect" presStyleCnt="0"/>
      <dgm:spPr/>
    </dgm:pt>
    <dgm:pt modelId="{B22AFC07-6F24-45B0-A6E0-2A32F4E91FC4}" type="pres">
      <dgm:prSet presAssocID="{47A77467-C7DF-4848-A9D6-3D2378E1F46E}" presName="textRect" presStyleLbl="revTx" presStyleIdx="3" presStyleCnt="4">
        <dgm:presLayoutVars>
          <dgm:chMax val="1"/>
          <dgm:chPref val="1"/>
        </dgm:presLayoutVars>
      </dgm:prSet>
      <dgm:spPr/>
    </dgm:pt>
  </dgm:ptLst>
  <dgm:cxnLst>
    <dgm:cxn modelId="{5026D606-5006-4176-A7D9-4A7D9D5ACC38}" srcId="{E4F440C0-A410-4AD8-9AE9-066946365F58}" destId="{CC8E18AE-991C-4606-9706-F6BC0D775214}" srcOrd="1" destOrd="0" parTransId="{21A983C3-E8E4-43C2-A438-4988B056793E}" sibTransId="{B59A2674-3303-4B69-A337-C86AF8A010FA}"/>
    <dgm:cxn modelId="{A55AC10D-EA14-441D-932D-2502ED0EF7A9}" srcId="{E4F440C0-A410-4AD8-9AE9-066946365F58}" destId="{A5D50F55-F828-4201-8C1F-BD2DE33A5ABE}" srcOrd="2" destOrd="0" parTransId="{E1846BFB-BB78-49E0-8E9B-81DB240D9942}" sibTransId="{74F0A1CD-647E-4527-A80E-A867FC34ED97}"/>
    <dgm:cxn modelId="{5038082B-96DB-4176-91DC-31A68CD2E04D}" type="presOf" srcId="{CC8E18AE-991C-4606-9706-F6BC0D775214}" destId="{6906C7E2-30A8-42E8-A6D6-324FEEAAA065}" srcOrd="0" destOrd="0" presId="urn:microsoft.com/office/officeart/2018/5/layout/IconCircleLabelList"/>
    <dgm:cxn modelId="{D45BD65B-ED0D-49E4-AAD3-B44B6718E567}" type="presOf" srcId="{E4F440C0-A410-4AD8-9AE9-066946365F58}" destId="{743B8A3C-DA5E-4B4B-940C-0B330506C4D6}" srcOrd="0" destOrd="0" presId="urn:microsoft.com/office/officeart/2018/5/layout/IconCircleLabelList"/>
    <dgm:cxn modelId="{1F67C06B-BF62-4E76-A3C5-CAD0F4A813A4}" srcId="{E4F440C0-A410-4AD8-9AE9-066946365F58}" destId="{A6A6B738-79C0-4405-9339-5878C00EFAF6}" srcOrd="0" destOrd="0" parTransId="{3CC6DE6D-1F33-47BD-98C4-A40114030562}" sibTransId="{C46D746A-2A76-41D3-A4A9-58FE816A89B3}"/>
    <dgm:cxn modelId="{78AE7FB0-021F-4281-8E45-19625840C3B0}" type="presOf" srcId="{A5D50F55-F828-4201-8C1F-BD2DE33A5ABE}" destId="{82624227-0DEF-4CF6-9D72-F43995D3B901}" srcOrd="0" destOrd="0" presId="urn:microsoft.com/office/officeart/2018/5/layout/IconCircleLabelList"/>
    <dgm:cxn modelId="{C6CBC4CA-D29C-4720-A7F8-5EC1C7E71921}" type="presOf" srcId="{A6A6B738-79C0-4405-9339-5878C00EFAF6}" destId="{256C8258-02FF-4D84-961B-8B48543A216A}" srcOrd="0" destOrd="0" presId="urn:microsoft.com/office/officeart/2018/5/layout/IconCircleLabelList"/>
    <dgm:cxn modelId="{FC15C7DB-CB49-4487-9D60-685C66758A04}" srcId="{E4F440C0-A410-4AD8-9AE9-066946365F58}" destId="{47A77467-C7DF-4848-A9D6-3D2378E1F46E}" srcOrd="3" destOrd="0" parTransId="{A50227ED-D7E7-4350-A731-7755FC95E5FB}" sibTransId="{2443FA28-CC8C-4D6B-B0DD-246FD0E303E2}"/>
    <dgm:cxn modelId="{CA349AEA-3727-4129-8461-C8E66E918EE8}" type="presOf" srcId="{47A77467-C7DF-4848-A9D6-3D2378E1F46E}" destId="{B22AFC07-6F24-45B0-A6E0-2A32F4E91FC4}" srcOrd="0" destOrd="0" presId="urn:microsoft.com/office/officeart/2018/5/layout/IconCircleLabelList"/>
    <dgm:cxn modelId="{142EA1C9-B2E1-4B70-82A4-543EAA900F05}" type="presParOf" srcId="{743B8A3C-DA5E-4B4B-940C-0B330506C4D6}" destId="{5ADF22D9-271E-49F0-B096-C174EF7951E5}" srcOrd="0" destOrd="0" presId="urn:microsoft.com/office/officeart/2018/5/layout/IconCircleLabelList"/>
    <dgm:cxn modelId="{6988FC08-681B-42E4-8677-1C9B51538C4E}" type="presParOf" srcId="{5ADF22D9-271E-49F0-B096-C174EF7951E5}" destId="{BEA58BA1-B166-4F7D-BDFF-5E440717566D}" srcOrd="0" destOrd="0" presId="urn:microsoft.com/office/officeart/2018/5/layout/IconCircleLabelList"/>
    <dgm:cxn modelId="{95F8A19A-6876-46A5-A6E9-FCF9410294DB}" type="presParOf" srcId="{5ADF22D9-271E-49F0-B096-C174EF7951E5}" destId="{F38E41C0-CEC6-4DAF-B718-C1473BB963E0}" srcOrd="1" destOrd="0" presId="urn:microsoft.com/office/officeart/2018/5/layout/IconCircleLabelList"/>
    <dgm:cxn modelId="{B5470E0C-44B8-4FCB-AB2D-7282BECFE092}" type="presParOf" srcId="{5ADF22D9-271E-49F0-B096-C174EF7951E5}" destId="{27E14900-00BD-4132-A84A-BD826D5391A7}" srcOrd="2" destOrd="0" presId="urn:microsoft.com/office/officeart/2018/5/layout/IconCircleLabelList"/>
    <dgm:cxn modelId="{EA081C72-AC81-420B-A54F-F7346A04B895}" type="presParOf" srcId="{5ADF22D9-271E-49F0-B096-C174EF7951E5}" destId="{256C8258-02FF-4D84-961B-8B48543A216A}" srcOrd="3" destOrd="0" presId="urn:microsoft.com/office/officeart/2018/5/layout/IconCircleLabelList"/>
    <dgm:cxn modelId="{68B07CEC-A208-4424-AA97-A6B850E394A6}" type="presParOf" srcId="{743B8A3C-DA5E-4B4B-940C-0B330506C4D6}" destId="{015A8D47-F712-431D-B46E-EFD846214D16}" srcOrd="1" destOrd="0" presId="urn:microsoft.com/office/officeart/2018/5/layout/IconCircleLabelList"/>
    <dgm:cxn modelId="{3E89210E-44BF-4086-9867-FA4AB56BD23F}" type="presParOf" srcId="{743B8A3C-DA5E-4B4B-940C-0B330506C4D6}" destId="{DE9F1A04-58DB-4D28-9EC4-792FE4BF8497}" srcOrd="2" destOrd="0" presId="urn:microsoft.com/office/officeart/2018/5/layout/IconCircleLabelList"/>
    <dgm:cxn modelId="{CA53BABD-7B8A-4861-BE88-0FA11E712EA7}" type="presParOf" srcId="{DE9F1A04-58DB-4D28-9EC4-792FE4BF8497}" destId="{3D3340FC-32DA-4905-A2CA-AFBBD5D816D5}" srcOrd="0" destOrd="0" presId="urn:microsoft.com/office/officeart/2018/5/layout/IconCircleLabelList"/>
    <dgm:cxn modelId="{FAB96402-0DA5-4556-83E9-47954D3CB56B}" type="presParOf" srcId="{DE9F1A04-58DB-4D28-9EC4-792FE4BF8497}" destId="{563AC1EC-6BFC-4A98-A6F0-F50DA80F37D7}" srcOrd="1" destOrd="0" presId="urn:microsoft.com/office/officeart/2018/5/layout/IconCircleLabelList"/>
    <dgm:cxn modelId="{BEE587B4-3572-4A8D-AE06-BFD7A3EE0691}" type="presParOf" srcId="{DE9F1A04-58DB-4D28-9EC4-792FE4BF8497}" destId="{A0FFAC84-7B38-40A1-B442-F4FF2C2AA1E4}" srcOrd="2" destOrd="0" presId="urn:microsoft.com/office/officeart/2018/5/layout/IconCircleLabelList"/>
    <dgm:cxn modelId="{0BCB3CC1-A44C-4B6C-AAB1-0946842AE832}" type="presParOf" srcId="{DE9F1A04-58DB-4D28-9EC4-792FE4BF8497}" destId="{6906C7E2-30A8-42E8-A6D6-324FEEAAA065}" srcOrd="3" destOrd="0" presId="urn:microsoft.com/office/officeart/2018/5/layout/IconCircleLabelList"/>
    <dgm:cxn modelId="{D5615805-2A8A-4D2E-98CF-444AC36AEE8A}" type="presParOf" srcId="{743B8A3C-DA5E-4B4B-940C-0B330506C4D6}" destId="{FDB156EF-99CF-4C9E-9064-93BC1EE92E5C}" srcOrd="3" destOrd="0" presId="urn:microsoft.com/office/officeart/2018/5/layout/IconCircleLabelList"/>
    <dgm:cxn modelId="{F1609BCA-2AA6-496F-8919-6AC73A9CE6F7}" type="presParOf" srcId="{743B8A3C-DA5E-4B4B-940C-0B330506C4D6}" destId="{C8C4F1F0-176F-42C1-9A7D-5013796F5276}" srcOrd="4" destOrd="0" presId="urn:microsoft.com/office/officeart/2018/5/layout/IconCircleLabelList"/>
    <dgm:cxn modelId="{9B402A86-9D68-4E54-A763-11F908150001}" type="presParOf" srcId="{C8C4F1F0-176F-42C1-9A7D-5013796F5276}" destId="{A1C1531D-2C3B-48A2-9B9C-B9E57C18BE9F}" srcOrd="0" destOrd="0" presId="urn:microsoft.com/office/officeart/2018/5/layout/IconCircleLabelList"/>
    <dgm:cxn modelId="{CE470F2E-A653-45AE-BDA7-2F69DD3831CF}" type="presParOf" srcId="{C8C4F1F0-176F-42C1-9A7D-5013796F5276}" destId="{9F2DCB9B-21CB-435E-B000-EE0D7E6905E6}" srcOrd="1" destOrd="0" presId="urn:microsoft.com/office/officeart/2018/5/layout/IconCircleLabelList"/>
    <dgm:cxn modelId="{03367DCE-2ABB-4556-BD10-83B2F52C564A}" type="presParOf" srcId="{C8C4F1F0-176F-42C1-9A7D-5013796F5276}" destId="{86469A1F-F7FE-4357-B8A9-8F6BD60549EE}" srcOrd="2" destOrd="0" presId="urn:microsoft.com/office/officeart/2018/5/layout/IconCircleLabelList"/>
    <dgm:cxn modelId="{CB0471FA-572E-47EC-BAF2-838A1DE81C8A}" type="presParOf" srcId="{C8C4F1F0-176F-42C1-9A7D-5013796F5276}" destId="{82624227-0DEF-4CF6-9D72-F43995D3B901}" srcOrd="3" destOrd="0" presId="urn:microsoft.com/office/officeart/2018/5/layout/IconCircleLabelList"/>
    <dgm:cxn modelId="{FC19782D-59A8-4761-853F-D755CBA5029C}" type="presParOf" srcId="{743B8A3C-DA5E-4B4B-940C-0B330506C4D6}" destId="{598F5457-3162-494E-8321-D7B4B4CCB4AB}" srcOrd="5" destOrd="0" presId="urn:microsoft.com/office/officeart/2018/5/layout/IconCircleLabelList"/>
    <dgm:cxn modelId="{19E2E24A-0CB5-44C6-99B6-04AE7EF05C63}" type="presParOf" srcId="{743B8A3C-DA5E-4B4B-940C-0B330506C4D6}" destId="{7DE9524C-FC94-4FE1-A0FE-FE6B523F2DA9}" srcOrd="6" destOrd="0" presId="urn:microsoft.com/office/officeart/2018/5/layout/IconCircleLabelList"/>
    <dgm:cxn modelId="{5FFD309C-76BC-4709-BDC3-490CEA191237}" type="presParOf" srcId="{7DE9524C-FC94-4FE1-A0FE-FE6B523F2DA9}" destId="{2AE2C0C7-12E9-456A-9CA5-DF41BF44CAE2}" srcOrd="0" destOrd="0" presId="urn:microsoft.com/office/officeart/2018/5/layout/IconCircleLabelList"/>
    <dgm:cxn modelId="{608DBC68-7D21-4694-99CB-55A0F7511CE0}" type="presParOf" srcId="{7DE9524C-FC94-4FE1-A0FE-FE6B523F2DA9}" destId="{C21CED22-9532-4BBA-BFF3-4FCFDDDF7649}" srcOrd="1" destOrd="0" presId="urn:microsoft.com/office/officeart/2018/5/layout/IconCircleLabelList"/>
    <dgm:cxn modelId="{57821648-B5DB-4956-AFEC-6A2CDBA6D4CA}" type="presParOf" srcId="{7DE9524C-FC94-4FE1-A0FE-FE6B523F2DA9}" destId="{D4C07AB9-FA1F-493F-96B7-FCAA3281206F}" srcOrd="2" destOrd="0" presId="urn:microsoft.com/office/officeart/2018/5/layout/IconCircleLabelList"/>
    <dgm:cxn modelId="{2936E65B-C5BA-4FE7-8C04-71F9E0631E05}" type="presParOf" srcId="{7DE9524C-FC94-4FE1-A0FE-FE6B523F2DA9}" destId="{B22AFC07-6F24-45B0-A6E0-2A32F4E91FC4}"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1037C1-519A-49B4-AD70-8A00AAA1B540}"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C266F07-A02B-4975-8969-81AC44C00C87}">
      <dgm:prSet/>
      <dgm:spPr/>
      <dgm:t>
        <a:bodyPr/>
        <a:lstStyle/>
        <a:p>
          <a:r>
            <a:rPr lang="fr-FR" b="1"/>
            <a:t>2016 : Piratage du Comité National Démocrate (USA)</a:t>
          </a:r>
          <a:endParaRPr lang="en-US"/>
        </a:p>
      </dgm:t>
    </dgm:pt>
    <dgm:pt modelId="{57394EF7-E626-453C-AA88-135BED06A033}" type="parTrans" cxnId="{FA8296E2-B49D-4BC7-BC04-7701CD966754}">
      <dgm:prSet/>
      <dgm:spPr/>
      <dgm:t>
        <a:bodyPr/>
        <a:lstStyle/>
        <a:p>
          <a:endParaRPr lang="en-US"/>
        </a:p>
      </dgm:t>
    </dgm:pt>
    <dgm:pt modelId="{D93CB0A8-C426-49DD-B46D-CF2021FD0A67}" type="sibTrans" cxnId="{FA8296E2-B49D-4BC7-BC04-7701CD966754}">
      <dgm:prSet/>
      <dgm:spPr/>
      <dgm:t>
        <a:bodyPr/>
        <a:lstStyle/>
        <a:p>
          <a:endParaRPr lang="en-US"/>
        </a:p>
      </dgm:t>
    </dgm:pt>
    <dgm:pt modelId="{AAD6058E-064C-4AD4-B73E-AC2F8B0ACA05}">
      <dgm:prSet/>
      <dgm:spPr/>
      <dgm:t>
        <a:bodyPr/>
        <a:lstStyle/>
        <a:p>
          <a:r>
            <a:rPr lang="fr-FR"/>
            <a:t>19 000 emails volés, élection présidentielle compromise</a:t>
          </a:r>
          <a:endParaRPr lang="en-US"/>
        </a:p>
      </dgm:t>
    </dgm:pt>
    <dgm:pt modelId="{474C0E30-C127-4C79-B191-98B3C2CE7CEB}" type="parTrans" cxnId="{0450E087-29CA-4D79-8BE3-2EF60149910F}">
      <dgm:prSet/>
      <dgm:spPr/>
      <dgm:t>
        <a:bodyPr/>
        <a:lstStyle/>
        <a:p>
          <a:endParaRPr lang="en-US"/>
        </a:p>
      </dgm:t>
    </dgm:pt>
    <dgm:pt modelId="{8EB00201-E0AB-456D-9624-8892299E3C61}" type="sibTrans" cxnId="{0450E087-29CA-4D79-8BE3-2EF60149910F}">
      <dgm:prSet/>
      <dgm:spPr/>
      <dgm:t>
        <a:bodyPr/>
        <a:lstStyle/>
        <a:p>
          <a:endParaRPr lang="en-US"/>
        </a:p>
      </dgm:t>
    </dgm:pt>
    <dgm:pt modelId="{0911E77A-E597-4DA2-8564-9F5B509FFDDC}">
      <dgm:prSet/>
      <dgm:spPr/>
      <dgm:t>
        <a:bodyPr/>
        <a:lstStyle/>
        <a:p>
          <a:r>
            <a:rPr lang="fr-FR" b="1"/>
            <a:t>La question : </a:t>
          </a:r>
          <a:r>
            <a:rPr lang="fr-FR"/>
            <a:t>Comment prouver qui était derrière ?</a:t>
          </a:r>
          <a:endParaRPr lang="en-US"/>
        </a:p>
      </dgm:t>
    </dgm:pt>
    <dgm:pt modelId="{02DB0E3B-EAC8-46A0-905E-B20BAF91DA72}" type="parTrans" cxnId="{637A5246-8E14-437B-8DA2-6CA3A87B3D02}">
      <dgm:prSet/>
      <dgm:spPr/>
      <dgm:t>
        <a:bodyPr/>
        <a:lstStyle/>
        <a:p>
          <a:endParaRPr lang="en-US"/>
        </a:p>
      </dgm:t>
    </dgm:pt>
    <dgm:pt modelId="{EC036627-8DF8-4106-8024-02219B5FC096}" type="sibTrans" cxnId="{637A5246-8E14-437B-8DA2-6CA3A87B3D02}">
      <dgm:prSet/>
      <dgm:spPr/>
      <dgm:t>
        <a:bodyPr/>
        <a:lstStyle/>
        <a:p>
          <a:endParaRPr lang="en-US"/>
        </a:p>
      </dgm:t>
    </dgm:pt>
    <dgm:pt modelId="{FFD6674C-4170-4088-B353-C9DEB2E5D5E9}" type="pres">
      <dgm:prSet presAssocID="{111037C1-519A-49B4-AD70-8A00AAA1B540}" presName="root" presStyleCnt="0">
        <dgm:presLayoutVars>
          <dgm:dir/>
          <dgm:resizeHandles val="exact"/>
        </dgm:presLayoutVars>
      </dgm:prSet>
      <dgm:spPr/>
    </dgm:pt>
    <dgm:pt modelId="{8993E0F9-A3C2-41BA-B735-B654CC70D1EA}" type="pres">
      <dgm:prSet presAssocID="{CC266F07-A02B-4975-8969-81AC44C00C87}" presName="compNode" presStyleCnt="0"/>
      <dgm:spPr/>
    </dgm:pt>
    <dgm:pt modelId="{973DEE99-AA2E-4DD8-ADB4-B6559CB52F9B}" type="pres">
      <dgm:prSet presAssocID="{CC266F07-A02B-4975-8969-81AC44C00C87}" presName="bgRect" presStyleLbl="bgShp" presStyleIdx="0" presStyleCnt="2"/>
      <dgm:spPr/>
    </dgm:pt>
    <dgm:pt modelId="{0563DD72-EA34-4A3E-9648-8C38808A8E4D}" type="pres">
      <dgm:prSet presAssocID="{CC266F07-A02B-4975-8969-81AC44C00C87}"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rteau d'officiel"/>
        </a:ext>
      </dgm:extLst>
    </dgm:pt>
    <dgm:pt modelId="{8657EFA6-725D-4EC9-8601-33A4A3D01389}" type="pres">
      <dgm:prSet presAssocID="{CC266F07-A02B-4975-8969-81AC44C00C87}" presName="spaceRect" presStyleCnt="0"/>
      <dgm:spPr/>
    </dgm:pt>
    <dgm:pt modelId="{92C3328C-39C3-4B9C-82C8-896C9AE7C732}" type="pres">
      <dgm:prSet presAssocID="{CC266F07-A02B-4975-8969-81AC44C00C87}" presName="parTx" presStyleLbl="revTx" presStyleIdx="0" presStyleCnt="3">
        <dgm:presLayoutVars>
          <dgm:chMax val="0"/>
          <dgm:chPref val="0"/>
        </dgm:presLayoutVars>
      </dgm:prSet>
      <dgm:spPr/>
    </dgm:pt>
    <dgm:pt modelId="{AF473E5A-4E72-4C88-9F81-7F7D58CC01B4}" type="pres">
      <dgm:prSet presAssocID="{CC266F07-A02B-4975-8969-81AC44C00C87}" presName="desTx" presStyleLbl="revTx" presStyleIdx="1" presStyleCnt="3">
        <dgm:presLayoutVars/>
      </dgm:prSet>
      <dgm:spPr/>
    </dgm:pt>
    <dgm:pt modelId="{5AF93B73-592B-4039-9FDC-03569224F938}" type="pres">
      <dgm:prSet presAssocID="{D93CB0A8-C426-49DD-B46D-CF2021FD0A67}" presName="sibTrans" presStyleCnt="0"/>
      <dgm:spPr/>
    </dgm:pt>
    <dgm:pt modelId="{67226202-C84F-4589-BA67-066491A3F40F}" type="pres">
      <dgm:prSet presAssocID="{0911E77A-E597-4DA2-8564-9F5B509FFDDC}" presName="compNode" presStyleCnt="0"/>
      <dgm:spPr/>
    </dgm:pt>
    <dgm:pt modelId="{590FA826-F838-42BF-B085-16DF2E2D8175}" type="pres">
      <dgm:prSet presAssocID="{0911E77A-E597-4DA2-8564-9F5B509FFDDC}" presName="bgRect" presStyleLbl="bgShp" presStyleIdx="1" presStyleCnt="2"/>
      <dgm:spPr/>
    </dgm:pt>
    <dgm:pt modelId="{74C148DD-8B26-4E58-A2F7-C6F42A4DA06A}" type="pres">
      <dgm:prSet presAssocID="{0911E77A-E597-4DA2-8564-9F5B509FFDDC}"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Question mark"/>
        </a:ext>
      </dgm:extLst>
    </dgm:pt>
    <dgm:pt modelId="{104E345E-62B5-43AC-AD89-A6881D3728E6}" type="pres">
      <dgm:prSet presAssocID="{0911E77A-E597-4DA2-8564-9F5B509FFDDC}" presName="spaceRect" presStyleCnt="0"/>
      <dgm:spPr/>
    </dgm:pt>
    <dgm:pt modelId="{B0A03633-B576-439C-933E-6974C3FF636E}" type="pres">
      <dgm:prSet presAssocID="{0911E77A-E597-4DA2-8564-9F5B509FFDDC}" presName="parTx" presStyleLbl="revTx" presStyleIdx="2" presStyleCnt="3">
        <dgm:presLayoutVars>
          <dgm:chMax val="0"/>
          <dgm:chPref val="0"/>
        </dgm:presLayoutVars>
      </dgm:prSet>
      <dgm:spPr/>
    </dgm:pt>
  </dgm:ptLst>
  <dgm:cxnLst>
    <dgm:cxn modelId="{CC693808-4A31-4BD2-B732-ABBE67B1BE45}" type="presOf" srcId="{111037C1-519A-49B4-AD70-8A00AAA1B540}" destId="{FFD6674C-4170-4088-B353-C9DEB2E5D5E9}" srcOrd="0" destOrd="0" presId="urn:microsoft.com/office/officeart/2018/2/layout/IconVerticalSolidList"/>
    <dgm:cxn modelId="{8393B82B-DDD9-4806-99D8-365167ACE2DC}" type="presOf" srcId="{CC266F07-A02B-4975-8969-81AC44C00C87}" destId="{92C3328C-39C3-4B9C-82C8-896C9AE7C732}" srcOrd="0" destOrd="0" presId="urn:microsoft.com/office/officeart/2018/2/layout/IconVerticalSolidList"/>
    <dgm:cxn modelId="{637A5246-8E14-437B-8DA2-6CA3A87B3D02}" srcId="{111037C1-519A-49B4-AD70-8A00AAA1B540}" destId="{0911E77A-E597-4DA2-8564-9F5B509FFDDC}" srcOrd="1" destOrd="0" parTransId="{02DB0E3B-EAC8-46A0-905E-B20BAF91DA72}" sibTransId="{EC036627-8DF8-4106-8024-02219B5FC096}"/>
    <dgm:cxn modelId="{0450E087-29CA-4D79-8BE3-2EF60149910F}" srcId="{CC266F07-A02B-4975-8969-81AC44C00C87}" destId="{AAD6058E-064C-4AD4-B73E-AC2F8B0ACA05}" srcOrd="0" destOrd="0" parTransId="{474C0E30-C127-4C79-B191-98B3C2CE7CEB}" sibTransId="{8EB00201-E0AB-456D-9624-8892299E3C61}"/>
    <dgm:cxn modelId="{4D2E1194-CDB2-4A10-83CB-72912377D971}" type="presOf" srcId="{AAD6058E-064C-4AD4-B73E-AC2F8B0ACA05}" destId="{AF473E5A-4E72-4C88-9F81-7F7D58CC01B4}" srcOrd="0" destOrd="0" presId="urn:microsoft.com/office/officeart/2018/2/layout/IconVerticalSolidList"/>
    <dgm:cxn modelId="{6E624F99-090D-4629-884F-70A808383857}" type="presOf" srcId="{0911E77A-E597-4DA2-8564-9F5B509FFDDC}" destId="{B0A03633-B576-439C-933E-6974C3FF636E}" srcOrd="0" destOrd="0" presId="urn:microsoft.com/office/officeart/2018/2/layout/IconVerticalSolidList"/>
    <dgm:cxn modelId="{FA8296E2-B49D-4BC7-BC04-7701CD966754}" srcId="{111037C1-519A-49B4-AD70-8A00AAA1B540}" destId="{CC266F07-A02B-4975-8969-81AC44C00C87}" srcOrd="0" destOrd="0" parTransId="{57394EF7-E626-453C-AA88-135BED06A033}" sibTransId="{D93CB0A8-C426-49DD-B46D-CF2021FD0A67}"/>
    <dgm:cxn modelId="{C518EA0F-6EC9-40AD-BC73-7BFB2CABD2C9}" type="presParOf" srcId="{FFD6674C-4170-4088-B353-C9DEB2E5D5E9}" destId="{8993E0F9-A3C2-41BA-B735-B654CC70D1EA}" srcOrd="0" destOrd="0" presId="urn:microsoft.com/office/officeart/2018/2/layout/IconVerticalSolidList"/>
    <dgm:cxn modelId="{C5B96FDF-6D1B-4F30-96AF-E84BBE6F9DE2}" type="presParOf" srcId="{8993E0F9-A3C2-41BA-B735-B654CC70D1EA}" destId="{973DEE99-AA2E-4DD8-ADB4-B6559CB52F9B}" srcOrd="0" destOrd="0" presId="urn:microsoft.com/office/officeart/2018/2/layout/IconVerticalSolidList"/>
    <dgm:cxn modelId="{5C543EA5-4866-43C8-9829-256F65CDB576}" type="presParOf" srcId="{8993E0F9-A3C2-41BA-B735-B654CC70D1EA}" destId="{0563DD72-EA34-4A3E-9648-8C38808A8E4D}" srcOrd="1" destOrd="0" presId="urn:microsoft.com/office/officeart/2018/2/layout/IconVerticalSolidList"/>
    <dgm:cxn modelId="{C9B3D833-72B6-46FA-80D6-B12A0473EFB8}" type="presParOf" srcId="{8993E0F9-A3C2-41BA-B735-B654CC70D1EA}" destId="{8657EFA6-725D-4EC9-8601-33A4A3D01389}" srcOrd="2" destOrd="0" presId="urn:microsoft.com/office/officeart/2018/2/layout/IconVerticalSolidList"/>
    <dgm:cxn modelId="{4C85BA9A-9789-4AAC-AA29-7D85058B44AF}" type="presParOf" srcId="{8993E0F9-A3C2-41BA-B735-B654CC70D1EA}" destId="{92C3328C-39C3-4B9C-82C8-896C9AE7C732}" srcOrd="3" destOrd="0" presId="urn:microsoft.com/office/officeart/2018/2/layout/IconVerticalSolidList"/>
    <dgm:cxn modelId="{782F4ED5-C64D-4F2A-B1E3-57273525555A}" type="presParOf" srcId="{8993E0F9-A3C2-41BA-B735-B654CC70D1EA}" destId="{AF473E5A-4E72-4C88-9F81-7F7D58CC01B4}" srcOrd="4" destOrd="0" presId="urn:microsoft.com/office/officeart/2018/2/layout/IconVerticalSolidList"/>
    <dgm:cxn modelId="{8394BA85-0B0B-47A7-A50A-9D208BB47823}" type="presParOf" srcId="{FFD6674C-4170-4088-B353-C9DEB2E5D5E9}" destId="{5AF93B73-592B-4039-9FDC-03569224F938}" srcOrd="1" destOrd="0" presId="urn:microsoft.com/office/officeart/2018/2/layout/IconVerticalSolidList"/>
    <dgm:cxn modelId="{3522EB52-BE27-43A1-80EA-9B63DDA21952}" type="presParOf" srcId="{FFD6674C-4170-4088-B353-C9DEB2E5D5E9}" destId="{67226202-C84F-4589-BA67-066491A3F40F}" srcOrd="2" destOrd="0" presId="urn:microsoft.com/office/officeart/2018/2/layout/IconVerticalSolidList"/>
    <dgm:cxn modelId="{FAC32817-F827-4926-8A4B-AE594988B032}" type="presParOf" srcId="{67226202-C84F-4589-BA67-066491A3F40F}" destId="{590FA826-F838-42BF-B085-16DF2E2D8175}" srcOrd="0" destOrd="0" presId="urn:microsoft.com/office/officeart/2018/2/layout/IconVerticalSolidList"/>
    <dgm:cxn modelId="{02321B69-86DE-4169-AE6F-E98D5D799FF0}" type="presParOf" srcId="{67226202-C84F-4589-BA67-066491A3F40F}" destId="{74C148DD-8B26-4E58-A2F7-C6F42A4DA06A}" srcOrd="1" destOrd="0" presId="urn:microsoft.com/office/officeart/2018/2/layout/IconVerticalSolidList"/>
    <dgm:cxn modelId="{74196E1C-7611-4107-9F74-DEC21B21761C}" type="presParOf" srcId="{67226202-C84F-4589-BA67-066491A3F40F}" destId="{104E345E-62B5-43AC-AD89-A6881D3728E6}" srcOrd="2" destOrd="0" presId="urn:microsoft.com/office/officeart/2018/2/layout/IconVerticalSolidList"/>
    <dgm:cxn modelId="{96E1D9E2-45D3-4CB3-ACC1-3809003D5571}" type="presParOf" srcId="{67226202-C84F-4589-BA67-066491A3F40F}" destId="{B0A03633-B576-439C-933E-6974C3FF636E}"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E19383B-19B7-4F72-81EA-41AE9EE997A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CA06A8D-569E-49A1-A158-E673B0CE265D}">
      <dgm:prSet/>
      <dgm:spPr/>
      <dgm:t>
        <a:bodyPr/>
        <a:lstStyle/>
        <a:p>
          <a:r>
            <a:rPr lang="fr-FR" dirty="0"/>
            <a:t>IDENTIFICATION →PRÉSERVATION →COLLECTE → ANALYSE → RAPPORT</a:t>
          </a:r>
          <a:endParaRPr lang="en-US" dirty="0"/>
        </a:p>
      </dgm:t>
    </dgm:pt>
    <dgm:pt modelId="{77D61D48-CEDB-4029-B2BB-CB4F40C2D6C8}" type="parTrans" cxnId="{80D927B7-AF24-4B55-816F-92C6CF72D2BC}">
      <dgm:prSet/>
      <dgm:spPr/>
      <dgm:t>
        <a:bodyPr/>
        <a:lstStyle/>
        <a:p>
          <a:endParaRPr lang="en-US"/>
        </a:p>
      </dgm:t>
    </dgm:pt>
    <dgm:pt modelId="{FB58FF8D-E025-451E-A0CF-C3003A9EED3E}" type="sibTrans" cxnId="{80D927B7-AF24-4B55-816F-92C6CF72D2BC}">
      <dgm:prSet/>
      <dgm:spPr/>
      <dgm:t>
        <a:bodyPr/>
        <a:lstStyle/>
        <a:p>
          <a:endParaRPr lang="en-US"/>
        </a:p>
      </dgm:t>
    </dgm:pt>
    <dgm:pt modelId="{813C4DA3-6B8A-4CE2-9C5E-567BF1363268}">
      <dgm:prSet/>
      <dgm:spPr/>
      <dgm:t>
        <a:bodyPr/>
        <a:lstStyle/>
        <a:p>
          <a:r>
            <a:rPr lang="fr-FR" dirty="0"/>
            <a:t>               ↓                    ↓                          ↓               ↓            ↓</a:t>
          </a:r>
          <a:endParaRPr lang="en-US" dirty="0"/>
        </a:p>
      </dgm:t>
    </dgm:pt>
    <dgm:pt modelId="{F8503C61-B700-4101-A490-56C1A58FD2CA}" type="parTrans" cxnId="{7A8FA95A-7F09-4FD4-9737-9AC7E96C8F15}">
      <dgm:prSet/>
      <dgm:spPr/>
      <dgm:t>
        <a:bodyPr/>
        <a:lstStyle/>
        <a:p>
          <a:endParaRPr lang="en-US"/>
        </a:p>
      </dgm:t>
    </dgm:pt>
    <dgm:pt modelId="{260CE535-3BDC-4BCC-A17B-A2A8741109E1}" type="sibTrans" cxnId="{7A8FA95A-7F09-4FD4-9737-9AC7E96C8F15}">
      <dgm:prSet/>
      <dgm:spPr/>
      <dgm:t>
        <a:bodyPr/>
        <a:lstStyle/>
        <a:p>
          <a:endParaRPr lang="en-US"/>
        </a:p>
      </dgm:t>
    </dgm:pt>
    <dgm:pt modelId="{06C5E2D3-8092-42B1-992A-E3F9CBDAEF11}">
      <dgm:prSet/>
      <dgm:spPr/>
      <dgm:t>
        <a:bodyPr/>
        <a:lstStyle/>
        <a:p>
          <a:r>
            <a:rPr lang="fr-FR" dirty="0"/>
            <a:t>      Que s'est-il        Figer l'état         Extraire les   Révéler     Présenter</a:t>
          </a:r>
          <a:endParaRPr lang="en-US" dirty="0"/>
        </a:p>
      </dgm:t>
    </dgm:pt>
    <dgm:pt modelId="{89B3EA71-C9C1-4D71-8806-3A1781F6655D}" type="parTrans" cxnId="{36158085-C3A5-4BC1-A7CC-E2BF5933F6BE}">
      <dgm:prSet/>
      <dgm:spPr/>
      <dgm:t>
        <a:bodyPr/>
        <a:lstStyle/>
        <a:p>
          <a:endParaRPr lang="en-US"/>
        </a:p>
      </dgm:t>
    </dgm:pt>
    <dgm:pt modelId="{9ACA309A-3333-426A-A1A2-7F40D0F8FFF6}" type="sibTrans" cxnId="{36158085-C3A5-4BC1-A7CC-E2BF5933F6BE}">
      <dgm:prSet/>
      <dgm:spPr/>
      <dgm:t>
        <a:bodyPr/>
        <a:lstStyle/>
        <a:p>
          <a:endParaRPr lang="en-US"/>
        </a:p>
      </dgm:t>
    </dgm:pt>
    <dgm:pt modelId="{CE8ED1C4-161D-4609-B71B-BF94548EA44B}">
      <dgm:prSet/>
      <dgm:spPr/>
      <dgm:t>
        <a:bodyPr/>
        <a:lstStyle/>
        <a:p>
          <a:r>
            <a:rPr lang="fr-FR" dirty="0"/>
            <a:t>          passé ?           des systèmes      preuves        les faits    les preuves</a:t>
          </a:r>
          <a:endParaRPr lang="en-US" dirty="0"/>
        </a:p>
      </dgm:t>
    </dgm:pt>
    <dgm:pt modelId="{21C09EB1-2637-4412-9F2D-E983A5401AA6}" type="parTrans" cxnId="{1D59F136-8E12-4F08-BF9B-591AFF6E2A73}">
      <dgm:prSet/>
      <dgm:spPr/>
      <dgm:t>
        <a:bodyPr/>
        <a:lstStyle/>
        <a:p>
          <a:endParaRPr lang="en-US"/>
        </a:p>
      </dgm:t>
    </dgm:pt>
    <dgm:pt modelId="{5869B8C4-6D54-47F2-B011-7A6300ABAD32}" type="sibTrans" cxnId="{1D59F136-8E12-4F08-BF9B-591AFF6E2A73}">
      <dgm:prSet/>
      <dgm:spPr/>
      <dgm:t>
        <a:bodyPr/>
        <a:lstStyle/>
        <a:p>
          <a:endParaRPr lang="en-US"/>
        </a:p>
      </dgm:t>
    </dgm:pt>
    <dgm:pt modelId="{35C20708-DB18-4F92-B1D8-7C1870A04CE1}" type="pres">
      <dgm:prSet presAssocID="{1E19383B-19B7-4F72-81EA-41AE9EE997A4}" presName="linear" presStyleCnt="0">
        <dgm:presLayoutVars>
          <dgm:animLvl val="lvl"/>
          <dgm:resizeHandles val="exact"/>
        </dgm:presLayoutVars>
      </dgm:prSet>
      <dgm:spPr/>
    </dgm:pt>
    <dgm:pt modelId="{BFD9D1E2-9B5E-441D-887B-C1AAE8F67015}" type="pres">
      <dgm:prSet presAssocID="{6CA06A8D-569E-49A1-A158-E673B0CE265D}" presName="parentText" presStyleLbl="node1" presStyleIdx="0" presStyleCnt="4">
        <dgm:presLayoutVars>
          <dgm:chMax val="0"/>
          <dgm:bulletEnabled val="1"/>
        </dgm:presLayoutVars>
      </dgm:prSet>
      <dgm:spPr/>
    </dgm:pt>
    <dgm:pt modelId="{C9C56A56-3A1A-4200-A887-A86A01E301AC}" type="pres">
      <dgm:prSet presAssocID="{FB58FF8D-E025-451E-A0CF-C3003A9EED3E}" presName="spacer" presStyleCnt="0"/>
      <dgm:spPr/>
    </dgm:pt>
    <dgm:pt modelId="{9B4B7232-202D-443C-BB54-8FA05DA4EF69}" type="pres">
      <dgm:prSet presAssocID="{813C4DA3-6B8A-4CE2-9C5E-567BF1363268}" presName="parentText" presStyleLbl="node1" presStyleIdx="1" presStyleCnt="4">
        <dgm:presLayoutVars>
          <dgm:chMax val="0"/>
          <dgm:bulletEnabled val="1"/>
        </dgm:presLayoutVars>
      </dgm:prSet>
      <dgm:spPr/>
    </dgm:pt>
    <dgm:pt modelId="{7DF471C4-817B-4416-BC38-D9BFF51EB97A}" type="pres">
      <dgm:prSet presAssocID="{260CE535-3BDC-4BCC-A17B-A2A8741109E1}" presName="spacer" presStyleCnt="0"/>
      <dgm:spPr/>
    </dgm:pt>
    <dgm:pt modelId="{CC896B77-4BD0-482E-9967-783DDDA732DF}" type="pres">
      <dgm:prSet presAssocID="{06C5E2D3-8092-42B1-992A-E3F9CBDAEF11}" presName="parentText" presStyleLbl="node1" presStyleIdx="2" presStyleCnt="4">
        <dgm:presLayoutVars>
          <dgm:chMax val="0"/>
          <dgm:bulletEnabled val="1"/>
        </dgm:presLayoutVars>
      </dgm:prSet>
      <dgm:spPr/>
    </dgm:pt>
    <dgm:pt modelId="{4DB69038-EBF7-4D58-AB2B-E986276798E2}" type="pres">
      <dgm:prSet presAssocID="{9ACA309A-3333-426A-A1A2-7F40D0F8FFF6}" presName="spacer" presStyleCnt="0"/>
      <dgm:spPr/>
    </dgm:pt>
    <dgm:pt modelId="{C308780B-4CD8-46C0-822D-70BDFB979E27}" type="pres">
      <dgm:prSet presAssocID="{CE8ED1C4-161D-4609-B71B-BF94548EA44B}" presName="parentText" presStyleLbl="node1" presStyleIdx="3" presStyleCnt="4">
        <dgm:presLayoutVars>
          <dgm:chMax val="0"/>
          <dgm:bulletEnabled val="1"/>
        </dgm:presLayoutVars>
      </dgm:prSet>
      <dgm:spPr/>
    </dgm:pt>
  </dgm:ptLst>
  <dgm:cxnLst>
    <dgm:cxn modelId="{47690C30-61C6-4261-AAE2-F543418B3160}" type="presOf" srcId="{6CA06A8D-569E-49A1-A158-E673B0CE265D}" destId="{BFD9D1E2-9B5E-441D-887B-C1AAE8F67015}" srcOrd="0" destOrd="0" presId="urn:microsoft.com/office/officeart/2005/8/layout/vList2"/>
    <dgm:cxn modelId="{1D59F136-8E12-4F08-BF9B-591AFF6E2A73}" srcId="{1E19383B-19B7-4F72-81EA-41AE9EE997A4}" destId="{CE8ED1C4-161D-4609-B71B-BF94548EA44B}" srcOrd="3" destOrd="0" parTransId="{21C09EB1-2637-4412-9F2D-E983A5401AA6}" sibTransId="{5869B8C4-6D54-47F2-B011-7A6300ABAD32}"/>
    <dgm:cxn modelId="{68F5243E-58E8-4B6E-87C9-9DD17C1CCA11}" type="presOf" srcId="{813C4DA3-6B8A-4CE2-9C5E-567BF1363268}" destId="{9B4B7232-202D-443C-BB54-8FA05DA4EF69}" srcOrd="0" destOrd="0" presId="urn:microsoft.com/office/officeart/2005/8/layout/vList2"/>
    <dgm:cxn modelId="{006E874F-2D2D-41DA-8395-615D272EABAE}" type="presOf" srcId="{1E19383B-19B7-4F72-81EA-41AE9EE997A4}" destId="{35C20708-DB18-4F92-B1D8-7C1870A04CE1}" srcOrd="0" destOrd="0" presId="urn:microsoft.com/office/officeart/2005/8/layout/vList2"/>
    <dgm:cxn modelId="{7A8FA95A-7F09-4FD4-9737-9AC7E96C8F15}" srcId="{1E19383B-19B7-4F72-81EA-41AE9EE997A4}" destId="{813C4DA3-6B8A-4CE2-9C5E-567BF1363268}" srcOrd="1" destOrd="0" parTransId="{F8503C61-B700-4101-A490-56C1A58FD2CA}" sibTransId="{260CE535-3BDC-4BCC-A17B-A2A8741109E1}"/>
    <dgm:cxn modelId="{36158085-C3A5-4BC1-A7CC-E2BF5933F6BE}" srcId="{1E19383B-19B7-4F72-81EA-41AE9EE997A4}" destId="{06C5E2D3-8092-42B1-992A-E3F9CBDAEF11}" srcOrd="2" destOrd="0" parTransId="{89B3EA71-C9C1-4D71-8806-3A1781F6655D}" sibTransId="{9ACA309A-3333-426A-A1A2-7F40D0F8FFF6}"/>
    <dgm:cxn modelId="{80D927B7-AF24-4B55-816F-92C6CF72D2BC}" srcId="{1E19383B-19B7-4F72-81EA-41AE9EE997A4}" destId="{6CA06A8D-569E-49A1-A158-E673B0CE265D}" srcOrd="0" destOrd="0" parTransId="{77D61D48-CEDB-4029-B2BB-CB4F40C2D6C8}" sibTransId="{FB58FF8D-E025-451E-A0CF-C3003A9EED3E}"/>
    <dgm:cxn modelId="{9E92F4EB-92B1-4B07-9EE3-5D1CFFDDD10A}" type="presOf" srcId="{06C5E2D3-8092-42B1-992A-E3F9CBDAEF11}" destId="{CC896B77-4BD0-482E-9967-783DDDA732DF}" srcOrd="0" destOrd="0" presId="urn:microsoft.com/office/officeart/2005/8/layout/vList2"/>
    <dgm:cxn modelId="{6E551EFB-2886-4A04-B817-29BEB6621243}" type="presOf" srcId="{CE8ED1C4-161D-4609-B71B-BF94548EA44B}" destId="{C308780B-4CD8-46C0-822D-70BDFB979E27}" srcOrd="0" destOrd="0" presId="urn:microsoft.com/office/officeart/2005/8/layout/vList2"/>
    <dgm:cxn modelId="{EE933496-3A8A-468B-8F76-DFABE32B3D47}" type="presParOf" srcId="{35C20708-DB18-4F92-B1D8-7C1870A04CE1}" destId="{BFD9D1E2-9B5E-441D-887B-C1AAE8F67015}" srcOrd="0" destOrd="0" presId="urn:microsoft.com/office/officeart/2005/8/layout/vList2"/>
    <dgm:cxn modelId="{CA64041C-5F96-48B9-9466-90CD11AC2F2B}" type="presParOf" srcId="{35C20708-DB18-4F92-B1D8-7C1870A04CE1}" destId="{C9C56A56-3A1A-4200-A887-A86A01E301AC}" srcOrd="1" destOrd="0" presId="urn:microsoft.com/office/officeart/2005/8/layout/vList2"/>
    <dgm:cxn modelId="{0DFBB1BB-980F-4786-A1EA-CD84A3FDF575}" type="presParOf" srcId="{35C20708-DB18-4F92-B1D8-7C1870A04CE1}" destId="{9B4B7232-202D-443C-BB54-8FA05DA4EF69}" srcOrd="2" destOrd="0" presId="urn:microsoft.com/office/officeart/2005/8/layout/vList2"/>
    <dgm:cxn modelId="{45A23F7B-C67A-4824-AC0A-71D9B7A4A028}" type="presParOf" srcId="{35C20708-DB18-4F92-B1D8-7C1870A04CE1}" destId="{7DF471C4-817B-4416-BC38-D9BFF51EB97A}" srcOrd="3" destOrd="0" presId="urn:microsoft.com/office/officeart/2005/8/layout/vList2"/>
    <dgm:cxn modelId="{D7FE4840-48A7-4835-B3C4-3552B2EF7CA9}" type="presParOf" srcId="{35C20708-DB18-4F92-B1D8-7C1870A04CE1}" destId="{CC896B77-4BD0-482E-9967-783DDDA732DF}" srcOrd="4" destOrd="0" presId="urn:microsoft.com/office/officeart/2005/8/layout/vList2"/>
    <dgm:cxn modelId="{4850376C-A243-4AEA-B470-9CD1D1764ADA}" type="presParOf" srcId="{35C20708-DB18-4F92-B1D8-7C1870A04CE1}" destId="{4DB69038-EBF7-4D58-AB2B-E986276798E2}" srcOrd="5" destOrd="0" presId="urn:microsoft.com/office/officeart/2005/8/layout/vList2"/>
    <dgm:cxn modelId="{D8E2F483-D656-4395-9D99-D7881966B97D}" type="presParOf" srcId="{35C20708-DB18-4F92-B1D8-7C1870A04CE1}" destId="{C308780B-4CD8-46C0-822D-70BDFB979E27}"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A58BA1-B166-4F7D-BDFF-5E440717566D}">
      <dsp:nvSpPr>
        <dsp:cNvPr id="0" name=""/>
        <dsp:cNvSpPr/>
      </dsp:nvSpPr>
      <dsp:spPr>
        <a:xfrm>
          <a:off x="582441" y="869014"/>
          <a:ext cx="1247033" cy="1247033"/>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8E41C0-CEC6-4DAF-B718-C1473BB963E0}">
      <dsp:nvSpPr>
        <dsp:cNvPr id="0" name=""/>
        <dsp:cNvSpPr/>
      </dsp:nvSpPr>
      <dsp:spPr>
        <a:xfrm>
          <a:off x="848202" y="1134775"/>
          <a:ext cx="715510" cy="71551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56C8258-02FF-4D84-961B-8B48543A216A}">
      <dsp:nvSpPr>
        <dsp:cNvPr id="0" name=""/>
        <dsp:cNvSpPr/>
      </dsp:nvSpPr>
      <dsp:spPr>
        <a:xfrm>
          <a:off x="183800" y="2504467"/>
          <a:ext cx="204431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fr-FR" sz="1800" kern="1200"/>
            <a:t>Présentation du Forensic</a:t>
          </a:r>
          <a:endParaRPr lang="en-US" sz="1800" kern="1200"/>
        </a:p>
      </dsp:txBody>
      <dsp:txXfrm>
        <a:off x="183800" y="2504467"/>
        <a:ext cx="2044316" cy="720000"/>
      </dsp:txXfrm>
    </dsp:sp>
    <dsp:sp modelId="{3D3340FC-32DA-4905-A2CA-AFBBD5D816D5}">
      <dsp:nvSpPr>
        <dsp:cNvPr id="0" name=""/>
        <dsp:cNvSpPr/>
      </dsp:nvSpPr>
      <dsp:spPr>
        <a:xfrm>
          <a:off x="2984513" y="869014"/>
          <a:ext cx="1247033" cy="1247033"/>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3AC1EC-6BFC-4A98-A6F0-F50DA80F37D7}">
      <dsp:nvSpPr>
        <dsp:cNvPr id="0" name=""/>
        <dsp:cNvSpPr/>
      </dsp:nvSpPr>
      <dsp:spPr>
        <a:xfrm>
          <a:off x="3250275" y="1134775"/>
          <a:ext cx="715510" cy="71551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906C7E2-30A8-42E8-A6D6-324FEEAAA065}">
      <dsp:nvSpPr>
        <dsp:cNvPr id="0" name=""/>
        <dsp:cNvSpPr/>
      </dsp:nvSpPr>
      <dsp:spPr>
        <a:xfrm>
          <a:off x="2585872" y="2504467"/>
          <a:ext cx="204431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fr-FR" sz="1800" kern="1200"/>
            <a:t>Les méthodes d’usages</a:t>
          </a:r>
          <a:endParaRPr lang="en-US" sz="1800" kern="1200"/>
        </a:p>
      </dsp:txBody>
      <dsp:txXfrm>
        <a:off x="2585872" y="2504467"/>
        <a:ext cx="2044316" cy="720000"/>
      </dsp:txXfrm>
    </dsp:sp>
    <dsp:sp modelId="{A1C1531D-2C3B-48A2-9B9C-B9E57C18BE9F}">
      <dsp:nvSpPr>
        <dsp:cNvPr id="0" name=""/>
        <dsp:cNvSpPr/>
      </dsp:nvSpPr>
      <dsp:spPr>
        <a:xfrm>
          <a:off x="5386585" y="869014"/>
          <a:ext cx="1247033" cy="1247033"/>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2DCB9B-21CB-435E-B000-EE0D7E6905E6}">
      <dsp:nvSpPr>
        <dsp:cNvPr id="0" name=""/>
        <dsp:cNvSpPr/>
      </dsp:nvSpPr>
      <dsp:spPr>
        <a:xfrm>
          <a:off x="5652347" y="1134775"/>
          <a:ext cx="715510" cy="71551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2624227-0DEF-4CF6-9D72-F43995D3B901}">
      <dsp:nvSpPr>
        <dsp:cNvPr id="0" name=""/>
        <dsp:cNvSpPr/>
      </dsp:nvSpPr>
      <dsp:spPr>
        <a:xfrm>
          <a:off x="4987944" y="2504467"/>
          <a:ext cx="204431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fr-FR" sz="1800" kern="1200"/>
            <a:t>Les cas pratiques</a:t>
          </a:r>
          <a:endParaRPr lang="en-US" sz="1800" kern="1200"/>
        </a:p>
      </dsp:txBody>
      <dsp:txXfrm>
        <a:off x="4987944" y="2504467"/>
        <a:ext cx="2044316" cy="720000"/>
      </dsp:txXfrm>
    </dsp:sp>
    <dsp:sp modelId="{2AE2C0C7-12E9-456A-9CA5-DF41BF44CAE2}">
      <dsp:nvSpPr>
        <dsp:cNvPr id="0" name=""/>
        <dsp:cNvSpPr/>
      </dsp:nvSpPr>
      <dsp:spPr>
        <a:xfrm>
          <a:off x="7788658" y="869014"/>
          <a:ext cx="1247033" cy="1247033"/>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1CED22-9532-4BBA-BFF3-4FCFDDDF7649}">
      <dsp:nvSpPr>
        <dsp:cNvPr id="0" name=""/>
        <dsp:cNvSpPr/>
      </dsp:nvSpPr>
      <dsp:spPr>
        <a:xfrm>
          <a:off x="8054419" y="1134775"/>
          <a:ext cx="715510" cy="71551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22AFC07-6F24-45B0-A6E0-2A32F4E91FC4}">
      <dsp:nvSpPr>
        <dsp:cNvPr id="0" name=""/>
        <dsp:cNvSpPr/>
      </dsp:nvSpPr>
      <dsp:spPr>
        <a:xfrm>
          <a:off x="7390016" y="2504467"/>
          <a:ext cx="204431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fr-FR" sz="1800" kern="1200"/>
            <a:t>Avancées du Forensic et de l’IA</a:t>
          </a:r>
          <a:endParaRPr lang="en-US" sz="1800" kern="1200"/>
        </a:p>
      </dsp:txBody>
      <dsp:txXfrm>
        <a:off x="7390016" y="2504467"/>
        <a:ext cx="2044316"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3DEE99-AA2E-4DD8-ADB4-B6559CB52F9B}">
      <dsp:nvSpPr>
        <dsp:cNvPr id="0" name=""/>
        <dsp:cNvSpPr/>
      </dsp:nvSpPr>
      <dsp:spPr>
        <a:xfrm>
          <a:off x="0" y="809181"/>
          <a:ext cx="6628804" cy="149387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563DD72-EA34-4A3E-9648-8C38808A8E4D}">
      <dsp:nvSpPr>
        <dsp:cNvPr id="0" name=""/>
        <dsp:cNvSpPr/>
      </dsp:nvSpPr>
      <dsp:spPr>
        <a:xfrm>
          <a:off x="451896" y="1145303"/>
          <a:ext cx="821630" cy="8216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2C3328C-39C3-4B9C-82C8-896C9AE7C732}">
      <dsp:nvSpPr>
        <dsp:cNvPr id="0" name=""/>
        <dsp:cNvSpPr/>
      </dsp:nvSpPr>
      <dsp:spPr>
        <a:xfrm>
          <a:off x="1725424" y="809181"/>
          <a:ext cx="2982961" cy="1493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02" tIns="158102" rIns="158102" bIns="158102" numCol="1" spcCol="1270" anchor="ctr" anchorCtr="0">
          <a:noAutofit/>
        </a:bodyPr>
        <a:lstStyle/>
        <a:p>
          <a:pPr marL="0" lvl="0" indent="0" algn="l" defTabSz="1066800">
            <a:lnSpc>
              <a:spcPct val="90000"/>
            </a:lnSpc>
            <a:spcBef>
              <a:spcPct val="0"/>
            </a:spcBef>
            <a:spcAft>
              <a:spcPct val="35000"/>
            </a:spcAft>
            <a:buNone/>
          </a:pPr>
          <a:r>
            <a:rPr lang="fr-FR" sz="2400" b="1" kern="1200"/>
            <a:t>2016 : Piratage du Comité National Démocrate (USA)</a:t>
          </a:r>
          <a:endParaRPr lang="en-US" sz="2400" kern="1200"/>
        </a:p>
      </dsp:txBody>
      <dsp:txXfrm>
        <a:off x="1725424" y="809181"/>
        <a:ext cx="2982961" cy="1493874"/>
      </dsp:txXfrm>
    </dsp:sp>
    <dsp:sp modelId="{AF473E5A-4E72-4C88-9F81-7F7D58CC01B4}">
      <dsp:nvSpPr>
        <dsp:cNvPr id="0" name=""/>
        <dsp:cNvSpPr/>
      </dsp:nvSpPr>
      <dsp:spPr>
        <a:xfrm>
          <a:off x="4708386" y="809181"/>
          <a:ext cx="1920417" cy="1493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02" tIns="158102" rIns="158102" bIns="158102" numCol="1" spcCol="1270" anchor="ctr" anchorCtr="0">
          <a:noAutofit/>
        </a:bodyPr>
        <a:lstStyle/>
        <a:p>
          <a:pPr marL="0" lvl="0" indent="0" algn="l" defTabSz="800100">
            <a:lnSpc>
              <a:spcPct val="90000"/>
            </a:lnSpc>
            <a:spcBef>
              <a:spcPct val="0"/>
            </a:spcBef>
            <a:spcAft>
              <a:spcPct val="35000"/>
            </a:spcAft>
            <a:buNone/>
          </a:pPr>
          <a:r>
            <a:rPr lang="fr-FR" sz="1800" kern="1200"/>
            <a:t>19 000 emails volés, élection présidentielle compromise</a:t>
          </a:r>
          <a:endParaRPr lang="en-US" sz="1800" kern="1200"/>
        </a:p>
      </dsp:txBody>
      <dsp:txXfrm>
        <a:off x="4708386" y="809181"/>
        <a:ext cx="1920417" cy="1493874"/>
      </dsp:txXfrm>
    </dsp:sp>
    <dsp:sp modelId="{590FA826-F838-42BF-B085-16DF2E2D8175}">
      <dsp:nvSpPr>
        <dsp:cNvPr id="0" name=""/>
        <dsp:cNvSpPr/>
      </dsp:nvSpPr>
      <dsp:spPr>
        <a:xfrm>
          <a:off x="0" y="2676524"/>
          <a:ext cx="6628804" cy="149387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C148DD-8B26-4E58-A2F7-C6F42A4DA06A}">
      <dsp:nvSpPr>
        <dsp:cNvPr id="0" name=""/>
        <dsp:cNvSpPr/>
      </dsp:nvSpPr>
      <dsp:spPr>
        <a:xfrm>
          <a:off x="451896" y="3012646"/>
          <a:ext cx="821630" cy="8216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0A03633-B576-439C-933E-6974C3FF636E}">
      <dsp:nvSpPr>
        <dsp:cNvPr id="0" name=""/>
        <dsp:cNvSpPr/>
      </dsp:nvSpPr>
      <dsp:spPr>
        <a:xfrm>
          <a:off x="1725424" y="2676524"/>
          <a:ext cx="4903379" cy="1493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02" tIns="158102" rIns="158102" bIns="158102" numCol="1" spcCol="1270" anchor="ctr" anchorCtr="0">
          <a:noAutofit/>
        </a:bodyPr>
        <a:lstStyle/>
        <a:p>
          <a:pPr marL="0" lvl="0" indent="0" algn="l" defTabSz="1066800">
            <a:lnSpc>
              <a:spcPct val="90000"/>
            </a:lnSpc>
            <a:spcBef>
              <a:spcPct val="0"/>
            </a:spcBef>
            <a:spcAft>
              <a:spcPct val="35000"/>
            </a:spcAft>
            <a:buNone/>
          </a:pPr>
          <a:r>
            <a:rPr lang="fr-FR" sz="2400" b="1" kern="1200"/>
            <a:t>La question : </a:t>
          </a:r>
          <a:r>
            <a:rPr lang="fr-FR" sz="2400" kern="1200"/>
            <a:t>Comment prouver qui était derrière ?</a:t>
          </a:r>
          <a:endParaRPr lang="en-US" sz="2400" kern="1200"/>
        </a:p>
      </dsp:txBody>
      <dsp:txXfrm>
        <a:off x="1725424" y="2676524"/>
        <a:ext cx="4903379" cy="14938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D9D1E2-9B5E-441D-887B-C1AAE8F67015}">
      <dsp:nvSpPr>
        <dsp:cNvPr id="0" name=""/>
        <dsp:cNvSpPr/>
      </dsp:nvSpPr>
      <dsp:spPr>
        <a:xfrm>
          <a:off x="0" y="828131"/>
          <a:ext cx="11633454" cy="631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fr-FR" sz="2700" kern="1200" dirty="0"/>
            <a:t>IDENTIFICATION →PRÉSERVATION →COLLECTE → ANALYSE → RAPPORT</a:t>
          </a:r>
          <a:endParaRPr lang="en-US" sz="2700" kern="1200" dirty="0"/>
        </a:p>
      </dsp:txBody>
      <dsp:txXfrm>
        <a:off x="30842" y="858973"/>
        <a:ext cx="11571770" cy="570116"/>
      </dsp:txXfrm>
    </dsp:sp>
    <dsp:sp modelId="{9B4B7232-202D-443C-BB54-8FA05DA4EF69}">
      <dsp:nvSpPr>
        <dsp:cNvPr id="0" name=""/>
        <dsp:cNvSpPr/>
      </dsp:nvSpPr>
      <dsp:spPr>
        <a:xfrm>
          <a:off x="0" y="1537691"/>
          <a:ext cx="11633454" cy="631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fr-FR" sz="2700" kern="1200" dirty="0"/>
            <a:t>               ↓                    ↓                          ↓               ↓            ↓</a:t>
          </a:r>
          <a:endParaRPr lang="en-US" sz="2700" kern="1200" dirty="0"/>
        </a:p>
      </dsp:txBody>
      <dsp:txXfrm>
        <a:off x="30842" y="1568533"/>
        <a:ext cx="11571770" cy="570116"/>
      </dsp:txXfrm>
    </dsp:sp>
    <dsp:sp modelId="{CC896B77-4BD0-482E-9967-783DDDA732DF}">
      <dsp:nvSpPr>
        <dsp:cNvPr id="0" name=""/>
        <dsp:cNvSpPr/>
      </dsp:nvSpPr>
      <dsp:spPr>
        <a:xfrm>
          <a:off x="0" y="2247251"/>
          <a:ext cx="11633454" cy="631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fr-FR" sz="2700" kern="1200" dirty="0"/>
            <a:t>      Que s'est-il        Figer l'état         Extraire les   Révéler     Présenter</a:t>
          </a:r>
          <a:endParaRPr lang="en-US" sz="2700" kern="1200" dirty="0"/>
        </a:p>
      </dsp:txBody>
      <dsp:txXfrm>
        <a:off x="30842" y="2278093"/>
        <a:ext cx="11571770" cy="570116"/>
      </dsp:txXfrm>
    </dsp:sp>
    <dsp:sp modelId="{C308780B-4CD8-46C0-822D-70BDFB979E27}">
      <dsp:nvSpPr>
        <dsp:cNvPr id="0" name=""/>
        <dsp:cNvSpPr/>
      </dsp:nvSpPr>
      <dsp:spPr>
        <a:xfrm>
          <a:off x="0" y="2956811"/>
          <a:ext cx="11633454" cy="631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fr-FR" sz="2700" kern="1200" dirty="0"/>
            <a:t>          passé ?           des systèmes      preuves        les faits    les preuves</a:t>
          </a:r>
          <a:endParaRPr lang="en-US" sz="2700" kern="1200" dirty="0"/>
        </a:p>
      </dsp:txBody>
      <dsp:txXfrm>
        <a:off x="30842" y="2987653"/>
        <a:ext cx="11571770" cy="570116"/>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92F642-B6EE-4039-8256-0949305A4925}" type="datetimeFigureOut">
              <a:rPr lang="fr-FR" smtClean="0"/>
              <a:t>21/08/2025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E7399C-7024-4256-88E9-4A331E79C7CB}" type="slidenum">
              <a:rPr lang="fr-FR" smtClean="0"/>
              <a:t>‹#›</a:t>
            </a:fld>
            <a:endParaRPr lang="fr-FR"/>
          </a:p>
        </p:txBody>
      </p:sp>
    </p:spTree>
    <p:extLst>
      <p:ext uri="{BB962C8B-B14F-4D97-AF65-F5344CB8AC3E}">
        <p14:creationId xmlns:p14="http://schemas.microsoft.com/office/powerpoint/2010/main" val="2759861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effectLst/>
                <a:latin typeface="+mn-lt"/>
                <a:ea typeface="+mn-ea"/>
                <a:cs typeface="+mn-cs"/>
              </a:rPr>
              <a:t>Mesdames et messieurs, imaginez : ce matin, votre organisation découvre que 50 Go de données sensibles ont été exfiltrés. Les logs montrent une activité suspecte à 3h du matin. Comment retrouver le coupable ? Comment prouver ce qui s'est passé ? C'est exactement le défi du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numérique. Aujourd'hui, 95% des preuves dans les enquêtes criminelles sont numériques. Chaque clic, chaque connexion, chaque fichier supprimé laisse une trace - et ces traces sont autant de preuves potentielles qui peuvent faire la différence entre l'impunité et la justice.</a:t>
            </a:r>
          </a:p>
          <a:p>
            <a:endParaRPr lang="fr-FR" dirty="0"/>
          </a:p>
        </p:txBody>
      </p:sp>
      <p:sp>
        <p:nvSpPr>
          <p:cNvPr id="4" name="Espace réservé du numéro de diapositive 3"/>
          <p:cNvSpPr>
            <a:spLocks noGrp="1"/>
          </p:cNvSpPr>
          <p:nvPr>
            <p:ph type="sldNum" sz="quarter" idx="5"/>
          </p:nvPr>
        </p:nvSpPr>
        <p:spPr/>
        <p:txBody>
          <a:bodyPr/>
          <a:lstStyle/>
          <a:p>
            <a:fld id="{B7E7399C-7024-4256-88E9-4A331E79C7CB}" type="slidenum">
              <a:rPr lang="fr-FR" smtClean="0"/>
              <a:t>1</a:t>
            </a:fld>
            <a:endParaRPr lang="fr-FR"/>
          </a:p>
        </p:txBody>
      </p:sp>
    </p:spTree>
    <p:extLst>
      <p:ext uri="{BB962C8B-B14F-4D97-AF65-F5344CB8AC3E}">
        <p14:creationId xmlns:p14="http://schemas.microsoft.com/office/powerpoint/2010/main" val="19779289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2EFD8F-110C-22FE-CB80-08877B6F324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DED7923-D613-C63F-D832-7C4CC7A5A24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991D9FA-1AD6-1405-397F-DF8AD6C9B74A}"/>
              </a:ext>
            </a:extLst>
          </p:cNvPr>
          <p:cNvSpPr>
            <a:spLocks noGrp="1"/>
          </p:cNvSpPr>
          <p:nvPr>
            <p:ph type="body" idx="1"/>
          </p:nvPr>
        </p:nvSpPr>
        <p:spPr/>
        <p:txBody>
          <a:bodyPr/>
          <a:lstStyle/>
          <a:p>
            <a:r>
              <a:rPr lang="fr-FR" sz="1200" b="0" kern="1200" dirty="0">
                <a:solidFill>
                  <a:schemeClr val="tx1"/>
                </a:solidFill>
                <a:effectLst/>
                <a:latin typeface="+mn-lt"/>
                <a:ea typeface="+mn-ea"/>
                <a:cs typeface="+mn-cs"/>
              </a:rPr>
              <a:t>"L'analyse, c'est notre phase 'Sherlock Holmes'. Nous devons reconstituer une histoire cohérente à partir d'indices épars. Prenons un exemple : vous trouvez un fichier suspect créé à 14h32. Mais en analysant les logs réseau, vous découvrez une connexion vers un serveur russe à 14h31. Coïncidence ? L'analyse des métadonnées du fichier révèle qu'il contient des données client. Soudain, vous avez peut-être une exfiltration en cours."</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**Piège cognitif :**</a:t>
            </a:r>
            <a:r>
              <a:rPr lang="fr-FR" sz="1200" b="0" kern="1200" dirty="0">
                <a:solidFill>
                  <a:schemeClr val="tx1"/>
                </a:solidFill>
                <a:effectLst/>
                <a:latin typeface="+mn-lt"/>
                <a:ea typeface="+mn-ea"/>
                <a:cs typeface="+mn-cs"/>
              </a:rPr>
              <a:t> "Attention au biais de confirmation ! Il est tentant de chercher des preuves qui confirment notre première hypothèse. Un bon investigateur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remet constamment en question ses conclusions et cherche des explications alternatives."</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**Cas concret récent :**</a:t>
            </a:r>
            <a:r>
              <a:rPr lang="fr-FR" sz="1200" b="0" kern="1200" dirty="0">
                <a:solidFill>
                  <a:schemeClr val="tx1"/>
                </a:solidFill>
                <a:effectLst/>
                <a:latin typeface="+mn-lt"/>
                <a:ea typeface="+mn-ea"/>
                <a:cs typeface="+mn-cs"/>
              </a:rPr>
              <a:t> "En 2023, nous avons eu une enquête sur ce qui semblait être une attaque ransomware. L'analyse approfondie a révélé que c'était en fait une tentative de dissimuler un vol interne - l'employé avait utilisé un ransomware pour masquer le vol de données client."</a:t>
            </a:r>
          </a:p>
        </p:txBody>
      </p:sp>
      <p:sp>
        <p:nvSpPr>
          <p:cNvPr id="4" name="Espace réservé du numéro de diapositive 3">
            <a:extLst>
              <a:ext uri="{FF2B5EF4-FFF2-40B4-BE49-F238E27FC236}">
                <a16:creationId xmlns:a16="http://schemas.microsoft.com/office/drawing/2014/main" id="{42602FDD-AE04-A79B-6D9C-5ABE3B4196A8}"/>
              </a:ext>
            </a:extLst>
          </p:cNvPr>
          <p:cNvSpPr>
            <a:spLocks noGrp="1"/>
          </p:cNvSpPr>
          <p:nvPr>
            <p:ph type="sldNum" sz="quarter" idx="5"/>
          </p:nvPr>
        </p:nvSpPr>
        <p:spPr/>
        <p:txBody>
          <a:bodyPr/>
          <a:lstStyle/>
          <a:p>
            <a:fld id="{B7E7399C-7024-4256-88E9-4A331E79C7CB}" type="slidenum">
              <a:rPr lang="fr-FR" smtClean="0"/>
              <a:t>13</a:t>
            </a:fld>
            <a:endParaRPr lang="fr-FR"/>
          </a:p>
        </p:txBody>
      </p:sp>
    </p:spTree>
    <p:extLst>
      <p:ext uri="{BB962C8B-B14F-4D97-AF65-F5344CB8AC3E}">
        <p14:creationId xmlns:p14="http://schemas.microsoft.com/office/powerpoint/2010/main" val="3746265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FAE78-E0F8-C2DD-87F3-2E6143979DA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261E2D7-7CA0-4237-BDE5-36353570A74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D277D27-A2E9-B2FC-E81B-0915BC5608D7}"/>
              </a:ext>
            </a:extLst>
          </p:cNvPr>
          <p:cNvSpPr>
            <a:spLocks noGrp="1"/>
          </p:cNvSpPr>
          <p:nvPr>
            <p:ph type="body" idx="1"/>
          </p:nvPr>
        </p:nvSpPr>
        <p:spPr/>
        <p:txBody>
          <a:bodyPr/>
          <a:lstStyle/>
          <a:p>
            <a:r>
              <a:rPr lang="fr-FR" sz="1200" b="1" kern="1200" dirty="0">
                <a:solidFill>
                  <a:schemeClr val="tx1"/>
                </a:solidFill>
                <a:effectLst/>
                <a:latin typeface="+mn-lt"/>
                <a:ea typeface="+mn-ea"/>
                <a:cs typeface="+mn-cs"/>
              </a:rPr>
              <a:t>Validation des hypothèses**</a:t>
            </a:r>
            <a:endParaRPr lang="fr-FR" sz="1200" b="0" kern="1200" dirty="0">
              <a:solidFill>
                <a:schemeClr val="tx1"/>
              </a:solidFill>
              <a:effectLst/>
              <a:latin typeface="+mn-lt"/>
              <a:ea typeface="+mn-ea"/>
              <a:cs typeface="+mn-cs"/>
            </a:endParaRPr>
          </a:p>
          <a:p>
            <a:r>
              <a:rPr lang="fr-FR" sz="1200" b="0" kern="1200" dirty="0">
                <a:solidFill>
                  <a:schemeClr val="tx1"/>
                </a:solidFill>
                <a:effectLst/>
                <a:latin typeface="+mn-lt"/>
                <a:ea typeface="+mn-ea"/>
                <a:cs typeface="+mn-cs"/>
              </a:rPr>
              <a:t>- Recherche de preuves contradictoires</a:t>
            </a:r>
          </a:p>
          <a:p>
            <a:r>
              <a:rPr lang="fr-FR" sz="1200" b="0" kern="1200" dirty="0">
                <a:solidFill>
                  <a:schemeClr val="tx1"/>
                </a:solidFill>
                <a:effectLst/>
                <a:latin typeface="+mn-lt"/>
                <a:ea typeface="+mn-ea"/>
                <a:cs typeface="+mn-cs"/>
              </a:rPr>
              <a:t>- Tests sur environnement similaire</a:t>
            </a:r>
          </a:p>
          <a:p>
            <a:r>
              <a:rPr lang="fr-FR" sz="1200" b="0" kern="1200" dirty="0">
                <a:solidFill>
                  <a:schemeClr val="tx1"/>
                </a:solidFill>
                <a:effectLst/>
                <a:latin typeface="+mn-lt"/>
                <a:ea typeface="+mn-ea"/>
                <a:cs typeface="+mn-cs"/>
              </a:rPr>
              <a:t>- Peer </a:t>
            </a:r>
            <a:r>
              <a:rPr lang="fr-FR" sz="1200" b="0" kern="1200" dirty="0" err="1">
                <a:solidFill>
                  <a:schemeClr val="tx1"/>
                </a:solidFill>
                <a:effectLst/>
                <a:latin typeface="+mn-lt"/>
                <a:ea typeface="+mn-ea"/>
                <a:cs typeface="+mn-cs"/>
              </a:rPr>
              <a:t>review</a:t>
            </a:r>
            <a:r>
              <a:rPr lang="fr-FR" sz="1200" b="0" kern="1200" dirty="0">
                <a:solidFill>
                  <a:schemeClr val="tx1"/>
                </a:solidFill>
                <a:effectLst/>
                <a:latin typeface="+mn-lt"/>
                <a:ea typeface="+mn-ea"/>
                <a:cs typeface="+mn-cs"/>
              </a:rPr>
              <a:t> avec d'autres experts</a:t>
            </a:r>
          </a:p>
          <a:p>
            <a:r>
              <a:rPr lang="fr-FR" sz="1200" b="0" kern="1200" dirty="0">
                <a:solidFill>
                  <a:schemeClr val="tx1"/>
                </a:solidFill>
                <a:effectLst/>
                <a:latin typeface="+mn-lt"/>
                <a:ea typeface="+mn-ea"/>
                <a:cs typeface="+mn-cs"/>
              </a:rPr>
              <a:t>- </a:t>
            </a:r>
            <a:r>
              <a:rPr lang="fr-FR" sz="1200" b="1" kern="1200" dirty="0">
                <a:solidFill>
                  <a:schemeClr val="tx1"/>
                </a:solidFill>
                <a:effectLst/>
                <a:latin typeface="+mn-lt"/>
                <a:ea typeface="+mn-ea"/>
                <a:cs typeface="+mn-cs"/>
              </a:rPr>
              <a:t>**Principe :**</a:t>
            </a:r>
            <a:r>
              <a:rPr lang="fr-FR" sz="1200" b="0" kern="1200" dirty="0">
                <a:solidFill>
                  <a:schemeClr val="tx1"/>
                </a:solidFill>
                <a:effectLst/>
                <a:latin typeface="+mn-lt"/>
                <a:ea typeface="+mn-ea"/>
                <a:cs typeface="+mn-cs"/>
              </a:rPr>
              <a:t> Une seule preuve ne fait pas une certitude</a:t>
            </a:r>
          </a:p>
          <a:p>
            <a:endParaRPr lang="fr-FR" sz="1200" b="0" kern="1200" dirty="0">
              <a:solidFill>
                <a:schemeClr val="tx1"/>
              </a:solidFill>
              <a:effectLst/>
              <a:latin typeface="+mn-lt"/>
              <a:ea typeface="+mn-ea"/>
              <a:cs typeface="+mn-cs"/>
            </a:endParaRPr>
          </a:p>
          <a:p>
            <a:endParaRPr lang="fr-FR" sz="1200" b="0" kern="1200" dirty="0">
              <a:solidFill>
                <a:schemeClr val="tx1"/>
              </a:solidFill>
              <a:effectLst/>
              <a:latin typeface="+mn-lt"/>
              <a:ea typeface="+mn-ea"/>
              <a:cs typeface="+mn-cs"/>
            </a:endParaRPr>
          </a:p>
          <a:p>
            <a:r>
              <a:rPr lang="fr-FR" sz="1200" b="0" kern="1200" dirty="0">
                <a:solidFill>
                  <a:schemeClr val="tx1"/>
                </a:solidFill>
                <a:effectLst/>
                <a:latin typeface="+mn-lt"/>
                <a:ea typeface="+mn-ea"/>
                <a:cs typeface="+mn-cs"/>
              </a:rPr>
              <a:t>"L'interprétation, c'est où l'expertise fait la différence. N'importe qui peut lancer </a:t>
            </a:r>
            <a:r>
              <a:rPr lang="fr-FR" sz="1200" b="0" kern="1200" dirty="0" err="1">
                <a:solidFill>
                  <a:schemeClr val="tx1"/>
                </a:solidFill>
                <a:effectLst/>
                <a:latin typeface="+mn-lt"/>
                <a:ea typeface="+mn-ea"/>
                <a:cs typeface="+mn-cs"/>
              </a:rPr>
              <a:t>Autopsy</a:t>
            </a:r>
            <a:r>
              <a:rPr lang="fr-FR" sz="1200" b="0" kern="1200" dirty="0">
                <a:solidFill>
                  <a:schemeClr val="tx1"/>
                </a:solidFill>
                <a:effectLst/>
                <a:latin typeface="+mn-lt"/>
                <a:ea typeface="+mn-ea"/>
                <a:cs typeface="+mn-cs"/>
              </a:rPr>
              <a:t> et voir des fichiers. Mais comprendre que tel processus anormal lancé à 3h du matin correspond à une technique d'évasion documentée par le groupe Lazarus - ça, c'est de l'expertise."</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**Exemple de corrélation complexe :**</a:t>
            </a:r>
            <a:r>
              <a:rPr lang="fr-FR" sz="1200" b="0" kern="1200" dirty="0">
                <a:solidFill>
                  <a:schemeClr val="tx1"/>
                </a:solidFill>
                <a:effectLst/>
                <a:latin typeface="+mn-lt"/>
                <a:ea typeface="+mn-ea"/>
                <a:cs typeface="+mn-cs"/>
              </a:rPr>
              <a:t> "Nous avions un cas où l'attaquant avait soigneusement effacé ses traces. Mais il avait oublié un détail : les logs de l'imprimante réseau. En corrélant les heures d'impression avec les logs de connexion, nous avons pu identifier qu'il imprimait des documents sensibles pendant ses intrusions nocturnes."</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**Erreur fréquente :**</a:t>
            </a:r>
            <a:r>
              <a:rPr lang="fr-FR" sz="1200" b="0" kern="1200" dirty="0">
                <a:solidFill>
                  <a:schemeClr val="tx1"/>
                </a:solidFill>
                <a:effectLst/>
                <a:latin typeface="+mn-lt"/>
                <a:ea typeface="+mn-ea"/>
                <a:cs typeface="+mn-cs"/>
              </a:rPr>
              <a:t> "Confondre corrélation et causalité. Deux événements simultanés ne sont pas forcément liés. Il faut toujours chercher le mécanisme causal qui les relie."</a:t>
            </a:r>
          </a:p>
        </p:txBody>
      </p:sp>
      <p:sp>
        <p:nvSpPr>
          <p:cNvPr id="4" name="Espace réservé du numéro de diapositive 3">
            <a:extLst>
              <a:ext uri="{FF2B5EF4-FFF2-40B4-BE49-F238E27FC236}">
                <a16:creationId xmlns:a16="http://schemas.microsoft.com/office/drawing/2014/main" id="{ACC26892-D7C5-B820-AAC3-50953D8ADB31}"/>
              </a:ext>
            </a:extLst>
          </p:cNvPr>
          <p:cNvSpPr>
            <a:spLocks noGrp="1"/>
          </p:cNvSpPr>
          <p:nvPr>
            <p:ph type="sldNum" sz="quarter" idx="5"/>
          </p:nvPr>
        </p:nvSpPr>
        <p:spPr/>
        <p:txBody>
          <a:bodyPr/>
          <a:lstStyle/>
          <a:p>
            <a:fld id="{B7E7399C-7024-4256-88E9-4A331E79C7CB}" type="slidenum">
              <a:rPr lang="fr-FR" smtClean="0"/>
              <a:t>14</a:t>
            </a:fld>
            <a:endParaRPr lang="fr-FR"/>
          </a:p>
        </p:txBody>
      </p:sp>
    </p:spTree>
    <p:extLst>
      <p:ext uri="{BB962C8B-B14F-4D97-AF65-F5344CB8AC3E}">
        <p14:creationId xmlns:p14="http://schemas.microsoft.com/office/powerpoint/2010/main" val="41228516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kern="1200" dirty="0">
                <a:solidFill>
                  <a:schemeClr val="tx1"/>
                </a:solidFill>
                <a:effectLst/>
                <a:latin typeface="+mn-lt"/>
                <a:ea typeface="+mn-ea"/>
                <a:cs typeface="+mn-cs"/>
              </a:rPr>
              <a:t>"Le meilleur rapport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du monde est inutile s'il n'est pas compris. J'ai appris  qu'un juge ne s'intéresse pas à la beauté technique de votre analyse de malware - il veut savoir si l'accusé est coupable ou non, avec quel degré de certitude."</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**Règle d'or :**</a:t>
            </a:r>
            <a:r>
              <a:rPr lang="fr-FR" sz="1200" b="0" kern="1200" dirty="0">
                <a:solidFill>
                  <a:schemeClr val="tx1"/>
                </a:solidFill>
                <a:effectLst/>
                <a:latin typeface="+mn-lt"/>
                <a:ea typeface="+mn-ea"/>
                <a:cs typeface="+mn-cs"/>
              </a:rPr>
              <a:t> "Un rapport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doit pouvoir être relu par un autre expert dans 5 ans et aboutir aux mêmes conclusions. C'est le test de la reproductibilité scientifique."</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**Piège de l'</a:t>
            </a:r>
            <a:r>
              <a:rPr lang="fr-FR" sz="1200" b="1" kern="1200" dirty="0" err="1">
                <a:solidFill>
                  <a:schemeClr val="tx1"/>
                </a:solidFill>
                <a:effectLst/>
                <a:latin typeface="+mn-lt"/>
                <a:ea typeface="+mn-ea"/>
                <a:cs typeface="+mn-cs"/>
              </a:rPr>
              <a:t>overconfidence</a:t>
            </a:r>
            <a:r>
              <a:rPr lang="fr-FR" sz="1200" b="1" kern="1200" dirty="0">
                <a:solidFill>
                  <a:schemeClr val="tx1"/>
                </a:solidFill>
                <a:effectLst/>
                <a:latin typeface="+mn-lt"/>
                <a:ea typeface="+mn-ea"/>
                <a:cs typeface="+mn-cs"/>
              </a:rPr>
              <a:t> :**</a:t>
            </a:r>
            <a:r>
              <a:rPr lang="fr-FR" sz="1200" b="0" kern="1200" dirty="0">
                <a:solidFill>
                  <a:schemeClr val="tx1"/>
                </a:solidFill>
                <a:effectLst/>
                <a:latin typeface="+mn-lt"/>
                <a:ea typeface="+mn-ea"/>
                <a:cs typeface="+mn-cs"/>
              </a:rPr>
              <a:t> "Attention aux conclusions trop tranchées. Dans notre domaine, il y a rarement 100% de certitude. Mieux vaut dire 'les éléments convergent vers...' que 'il est certain que...'. Un bon expert sait exprimer ses doutes."</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**Conseil pratique :**</a:t>
            </a:r>
            <a:r>
              <a:rPr lang="fr-FR" sz="1200" b="0" kern="1200" dirty="0">
                <a:solidFill>
                  <a:schemeClr val="tx1"/>
                </a:solidFill>
                <a:effectLst/>
                <a:latin typeface="+mn-lt"/>
                <a:ea typeface="+mn-ea"/>
                <a:cs typeface="+mn-cs"/>
              </a:rPr>
              <a:t> "Préparez toujours une version 'ascenseur' de vos conclusions - 30 secondes pour convaincre un décideur. Si vous n'arrivez pas à résumer votre enquête en une minute, c'est que vous ne l'avez pas assez comprise."</a:t>
            </a:r>
          </a:p>
          <a:p>
            <a:endParaRPr lang="fr-FR" dirty="0"/>
          </a:p>
        </p:txBody>
      </p:sp>
      <p:sp>
        <p:nvSpPr>
          <p:cNvPr id="4" name="Espace réservé du numéro de diapositive 3"/>
          <p:cNvSpPr>
            <a:spLocks noGrp="1"/>
          </p:cNvSpPr>
          <p:nvPr>
            <p:ph type="sldNum" sz="quarter" idx="5"/>
          </p:nvPr>
        </p:nvSpPr>
        <p:spPr/>
        <p:txBody>
          <a:bodyPr/>
          <a:lstStyle/>
          <a:p>
            <a:fld id="{B7E7399C-7024-4256-88E9-4A331E79C7CB}" type="slidenum">
              <a:rPr lang="fr-FR" smtClean="0"/>
              <a:t>15</a:t>
            </a:fld>
            <a:endParaRPr lang="fr-FR"/>
          </a:p>
        </p:txBody>
      </p:sp>
    </p:spTree>
    <p:extLst>
      <p:ext uri="{BB962C8B-B14F-4D97-AF65-F5344CB8AC3E}">
        <p14:creationId xmlns:p14="http://schemas.microsoft.com/office/powerpoint/2010/main" val="7051885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kern="1200" dirty="0">
                <a:solidFill>
                  <a:schemeClr val="tx1"/>
                </a:solidFill>
                <a:effectLst/>
                <a:latin typeface="+mn-lt"/>
                <a:ea typeface="+mn-ea"/>
                <a:cs typeface="+mn-cs"/>
              </a:rPr>
              <a:t>"Le choix d'outils est crucial, mais attention au piège de la surenchère technologique. J'ai vu des équipes avec  10 000€ incapables de mener une enquête basique, et d'autres avec </a:t>
            </a:r>
            <a:r>
              <a:rPr lang="fr-FR" sz="1200" b="0" kern="1200" dirty="0" err="1">
                <a:solidFill>
                  <a:schemeClr val="tx1"/>
                </a:solidFill>
                <a:effectLst/>
                <a:latin typeface="+mn-lt"/>
                <a:ea typeface="+mn-ea"/>
                <a:cs typeface="+mn-cs"/>
              </a:rPr>
              <a:t>Autopsy</a:t>
            </a:r>
            <a:r>
              <a:rPr lang="fr-FR" sz="1200" b="0" kern="1200" dirty="0">
                <a:solidFill>
                  <a:schemeClr val="tx1"/>
                </a:solidFill>
                <a:effectLst/>
                <a:latin typeface="+mn-lt"/>
                <a:ea typeface="+mn-ea"/>
                <a:cs typeface="+mn-cs"/>
              </a:rPr>
              <a:t> gratuit résoudre des affaires complexes. L'outil ne fait pas l'expert - c'est l'inverse."</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**Recommandation HELIOS :**</a:t>
            </a:r>
            <a:r>
              <a:rPr lang="fr-FR" sz="1200" b="0" kern="1200" dirty="0">
                <a:solidFill>
                  <a:schemeClr val="tx1"/>
                </a:solidFill>
                <a:effectLst/>
                <a:latin typeface="+mn-lt"/>
                <a:ea typeface="+mn-ea"/>
                <a:cs typeface="+mn-cs"/>
              </a:rPr>
              <a:t> "Commencez par maîtriser </a:t>
            </a:r>
            <a:r>
              <a:rPr lang="fr-FR" sz="1200" b="0" kern="1200" dirty="0" err="1">
                <a:solidFill>
                  <a:schemeClr val="tx1"/>
                </a:solidFill>
                <a:effectLst/>
                <a:latin typeface="+mn-lt"/>
                <a:ea typeface="+mn-ea"/>
                <a:cs typeface="+mn-cs"/>
              </a:rPr>
              <a:t>Autopsy</a:t>
            </a:r>
            <a:r>
              <a:rPr lang="fr-FR" sz="1200" b="0" kern="1200" dirty="0">
                <a:solidFill>
                  <a:schemeClr val="tx1"/>
                </a:solidFill>
                <a:effectLst/>
                <a:latin typeface="+mn-lt"/>
                <a:ea typeface="+mn-ea"/>
                <a:cs typeface="+mn-cs"/>
              </a:rPr>
              <a:t> et </a:t>
            </a:r>
            <a:r>
              <a:rPr lang="fr-FR" sz="1200" b="0" kern="1200" dirty="0" err="1">
                <a:solidFill>
                  <a:schemeClr val="tx1"/>
                </a:solidFill>
                <a:effectLst/>
                <a:latin typeface="+mn-lt"/>
                <a:ea typeface="+mn-ea"/>
                <a:cs typeface="+mn-cs"/>
              </a:rPr>
              <a:t>Volatility</a:t>
            </a:r>
            <a:r>
              <a:rPr lang="fr-FR" sz="1200" b="0" kern="1200" dirty="0">
                <a:solidFill>
                  <a:schemeClr val="tx1"/>
                </a:solidFill>
                <a:effectLst/>
                <a:latin typeface="+mn-lt"/>
                <a:ea typeface="+mn-ea"/>
                <a:cs typeface="+mn-cs"/>
              </a:rPr>
              <a:t>. Ils couvrent 80% des besoins, sont gratuits, et disposent d'une excellente documentation. Une fois l'expertise acquise, vous pourrez justifier l'investissement dans des outils commerciaux."</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**Piège </a:t>
            </a:r>
            <a:r>
              <a:rPr lang="fr-FR" sz="1200" b="1" kern="1200" dirty="0" err="1">
                <a:solidFill>
                  <a:schemeClr val="tx1"/>
                </a:solidFill>
                <a:effectLst/>
                <a:latin typeface="+mn-lt"/>
                <a:ea typeface="+mn-ea"/>
                <a:cs typeface="+mn-cs"/>
              </a:rPr>
              <a:t>licensing</a:t>
            </a:r>
            <a:r>
              <a:rPr lang="fr-FR" sz="1200" b="1" kern="1200" dirty="0">
                <a:solidFill>
                  <a:schemeClr val="tx1"/>
                </a:solidFill>
                <a:effectLst/>
                <a:latin typeface="+mn-lt"/>
                <a:ea typeface="+mn-ea"/>
                <a:cs typeface="+mn-cs"/>
              </a:rPr>
              <a:t> :**</a:t>
            </a:r>
            <a:r>
              <a:rPr lang="fr-FR" sz="1200" b="0" kern="1200" dirty="0">
                <a:solidFill>
                  <a:schemeClr val="tx1"/>
                </a:solidFill>
                <a:effectLst/>
                <a:latin typeface="+mn-lt"/>
                <a:ea typeface="+mn-ea"/>
                <a:cs typeface="+mn-cs"/>
              </a:rPr>
              <a:t> "Attention aux modèles économiques. </a:t>
            </a:r>
            <a:r>
              <a:rPr lang="fr-FR" sz="1200" b="0" kern="1200" dirty="0" err="1">
                <a:solidFill>
                  <a:schemeClr val="tx1"/>
                </a:solidFill>
                <a:effectLst/>
                <a:latin typeface="+mn-lt"/>
                <a:ea typeface="+mn-ea"/>
                <a:cs typeface="+mn-cs"/>
              </a:rPr>
              <a:t>EnCase</a:t>
            </a:r>
            <a:r>
              <a:rPr lang="fr-FR" sz="1200" b="0" kern="1200" dirty="0">
                <a:solidFill>
                  <a:schemeClr val="tx1"/>
                </a:solidFill>
                <a:effectLst/>
                <a:latin typeface="+mn-lt"/>
                <a:ea typeface="+mn-ea"/>
                <a:cs typeface="+mn-cs"/>
              </a:rPr>
              <a:t> coûte cher à l'achat mais inclut le support et les mises à jour. X-</a:t>
            </a:r>
            <a:r>
              <a:rPr lang="fr-FR" sz="1200" b="0" kern="1200" dirty="0" err="1">
                <a:solidFill>
                  <a:schemeClr val="tx1"/>
                </a:solidFill>
                <a:effectLst/>
                <a:latin typeface="+mn-lt"/>
                <a:ea typeface="+mn-ea"/>
                <a:cs typeface="+mn-cs"/>
              </a:rPr>
              <a:t>Ways</a:t>
            </a:r>
            <a:r>
              <a:rPr lang="fr-FR" sz="1200" b="0" kern="1200" dirty="0">
                <a:solidFill>
                  <a:schemeClr val="tx1"/>
                </a:solidFill>
                <a:effectLst/>
                <a:latin typeface="+mn-lt"/>
                <a:ea typeface="+mn-ea"/>
                <a:cs typeface="+mn-cs"/>
              </a:rPr>
              <a:t> est moins cher mais chaque évolution majeure se paie. Calculez le TCO (Total Cost of </a:t>
            </a:r>
            <a:r>
              <a:rPr lang="fr-FR" sz="1200" b="0" kern="1200" dirty="0" err="1">
                <a:solidFill>
                  <a:schemeClr val="tx1"/>
                </a:solidFill>
                <a:effectLst/>
                <a:latin typeface="+mn-lt"/>
                <a:ea typeface="+mn-ea"/>
                <a:cs typeface="+mn-cs"/>
              </a:rPr>
              <a:t>Ownership</a:t>
            </a:r>
            <a:r>
              <a:rPr lang="fr-FR" sz="1200" b="0" kern="1200" dirty="0">
                <a:solidFill>
                  <a:schemeClr val="tx1"/>
                </a:solidFill>
                <a:effectLst/>
                <a:latin typeface="+mn-lt"/>
                <a:ea typeface="+mn-ea"/>
                <a:cs typeface="+mn-cs"/>
              </a:rPr>
              <a:t>) sur 3 ans."</a:t>
            </a:r>
          </a:p>
          <a:p>
            <a:br>
              <a:rPr lang="fr-FR" sz="1200" b="0" kern="1200" dirty="0">
                <a:solidFill>
                  <a:schemeClr val="tx1"/>
                </a:solidFill>
                <a:effectLst/>
                <a:latin typeface="+mn-lt"/>
                <a:ea typeface="+mn-ea"/>
                <a:cs typeface="+mn-cs"/>
              </a:rPr>
            </a:br>
            <a:endParaRPr lang="fr-FR" sz="1200" b="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5"/>
          </p:nvPr>
        </p:nvSpPr>
        <p:spPr/>
        <p:txBody>
          <a:bodyPr/>
          <a:lstStyle/>
          <a:p>
            <a:fld id="{B7E7399C-7024-4256-88E9-4A331E79C7CB}" type="slidenum">
              <a:rPr lang="fr-FR" smtClean="0"/>
              <a:t>16</a:t>
            </a:fld>
            <a:endParaRPr lang="fr-FR"/>
          </a:p>
        </p:txBody>
      </p:sp>
    </p:spTree>
    <p:extLst>
      <p:ext uri="{BB962C8B-B14F-4D97-AF65-F5344CB8AC3E}">
        <p14:creationId xmlns:p14="http://schemas.microsoft.com/office/powerpoint/2010/main" val="9336524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kern="1200" dirty="0">
                <a:solidFill>
                  <a:schemeClr val="tx1"/>
                </a:solidFill>
                <a:effectLst/>
                <a:latin typeface="+mn-lt"/>
                <a:ea typeface="+mn-ea"/>
                <a:cs typeface="+mn-cs"/>
              </a:rPr>
              <a:t>"Le choix d'outils est crucial, mais attention au piège de la surenchère technologique. J'ai vu des équipes avec </a:t>
            </a:r>
            <a:r>
              <a:rPr lang="fr-FR" sz="1200" b="0" kern="1200" dirty="0" err="1">
                <a:solidFill>
                  <a:schemeClr val="tx1"/>
                </a:solidFill>
                <a:effectLst/>
                <a:latin typeface="+mn-lt"/>
                <a:ea typeface="+mn-ea"/>
                <a:cs typeface="+mn-cs"/>
              </a:rPr>
              <a:t>EnCase</a:t>
            </a:r>
            <a:r>
              <a:rPr lang="fr-FR" sz="1200" b="0" kern="1200" dirty="0">
                <a:solidFill>
                  <a:schemeClr val="tx1"/>
                </a:solidFill>
                <a:effectLst/>
                <a:latin typeface="+mn-lt"/>
                <a:ea typeface="+mn-ea"/>
                <a:cs typeface="+mn-cs"/>
              </a:rPr>
              <a:t> à 10 000€ incapables de mener une enquête basique, et d'autres avec </a:t>
            </a:r>
            <a:r>
              <a:rPr lang="fr-FR" sz="1200" b="0" kern="1200" dirty="0" err="1">
                <a:solidFill>
                  <a:schemeClr val="tx1"/>
                </a:solidFill>
                <a:effectLst/>
                <a:latin typeface="+mn-lt"/>
                <a:ea typeface="+mn-ea"/>
                <a:cs typeface="+mn-cs"/>
              </a:rPr>
              <a:t>Autopsy</a:t>
            </a:r>
            <a:r>
              <a:rPr lang="fr-FR" sz="1200" b="0" kern="1200" dirty="0">
                <a:solidFill>
                  <a:schemeClr val="tx1"/>
                </a:solidFill>
                <a:effectLst/>
                <a:latin typeface="+mn-lt"/>
                <a:ea typeface="+mn-ea"/>
                <a:cs typeface="+mn-cs"/>
              </a:rPr>
              <a:t> gratuit résoudre des affaires complexes. L'outil ne fait pas l'expert - c'est l'inverse."</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**Recommandation ELIOS :**</a:t>
            </a:r>
            <a:r>
              <a:rPr lang="fr-FR" sz="1200" b="0" kern="1200" dirty="0">
                <a:solidFill>
                  <a:schemeClr val="tx1"/>
                </a:solidFill>
                <a:effectLst/>
                <a:latin typeface="+mn-lt"/>
                <a:ea typeface="+mn-ea"/>
                <a:cs typeface="+mn-cs"/>
              </a:rPr>
              <a:t> "Commencez par maîtriser </a:t>
            </a:r>
            <a:r>
              <a:rPr lang="fr-FR" sz="1200" b="0" kern="1200" dirty="0" err="1">
                <a:solidFill>
                  <a:schemeClr val="tx1"/>
                </a:solidFill>
                <a:effectLst/>
                <a:latin typeface="+mn-lt"/>
                <a:ea typeface="+mn-ea"/>
                <a:cs typeface="+mn-cs"/>
              </a:rPr>
              <a:t>Autopsy</a:t>
            </a:r>
            <a:r>
              <a:rPr lang="fr-FR" sz="1200" b="0" kern="1200" dirty="0">
                <a:solidFill>
                  <a:schemeClr val="tx1"/>
                </a:solidFill>
                <a:effectLst/>
                <a:latin typeface="+mn-lt"/>
                <a:ea typeface="+mn-ea"/>
                <a:cs typeface="+mn-cs"/>
              </a:rPr>
              <a:t> et </a:t>
            </a:r>
            <a:r>
              <a:rPr lang="fr-FR" sz="1200" b="0" kern="1200" dirty="0" err="1">
                <a:solidFill>
                  <a:schemeClr val="tx1"/>
                </a:solidFill>
                <a:effectLst/>
                <a:latin typeface="+mn-lt"/>
                <a:ea typeface="+mn-ea"/>
                <a:cs typeface="+mn-cs"/>
              </a:rPr>
              <a:t>Volatility</a:t>
            </a:r>
            <a:r>
              <a:rPr lang="fr-FR" sz="1200" b="0" kern="1200" dirty="0">
                <a:solidFill>
                  <a:schemeClr val="tx1"/>
                </a:solidFill>
                <a:effectLst/>
                <a:latin typeface="+mn-lt"/>
                <a:ea typeface="+mn-ea"/>
                <a:cs typeface="+mn-cs"/>
              </a:rPr>
              <a:t>. Ils couvrent 80% des besoins, sont gratuits, et disposent d'une excellente documentation. Une fois l'expertise acquise, vous pourrez justifier l'investissement dans des outils commerciaux."</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**Piège </a:t>
            </a:r>
            <a:r>
              <a:rPr lang="fr-FR" sz="1200" b="1" kern="1200" dirty="0" err="1">
                <a:solidFill>
                  <a:schemeClr val="tx1"/>
                </a:solidFill>
                <a:effectLst/>
                <a:latin typeface="+mn-lt"/>
                <a:ea typeface="+mn-ea"/>
                <a:cs typeface="+mn-cs"/>
              </a:rPr>
              <a:t>licensing</a:t>
            </a:r>
            <a:r>
              <a:rPr lang="fr-FR" sz="1200" b="1" kern="1200" dirty="0">
                <a:solidFill>
                  <a:schemeClr val="tx1"/>
                </a:solidFill>
                <a:effectLst/>
                <a:latin typeface="+mn-lt"/>
                <a:ea typeface="+mn-ea"/>
                <a:cs typeface="+mn-cs"/>
              </a:rPr>
              <a:t> :**</a:t>
            </a:r>
            <a:r>
              <a:rPr lang="fr-FR" sz="1200" b="0" kern="1200" dirty="0">
                <a:solidFill>
                  <a:schemeClr val="tx1"/>
                </a:solidFill>
                <a:effectLst/>
                <a:latin typeface="+mn-lt"/>
                <a:ea typeface="+mn-ea"/>
                <a:cs typeface="+mn-cs"/>
              </a:rPr>
              <a:t> "Attention aux modèles économiques. </a:t>
            </a:r>
            <a:r>
              <a:rPr lang="fr-FR" sz="1200" b="0" kern="1200" dirty="0" err="1">
                <a:solidFill>
                  <a:schemeClr val="tx1"/>
                </a:solidFill>
                <a:effectLst/>
                <a:latin typeface="+mn-lt"/>
                <a:ea typeface="+mn-ea"/>
                <a:cs typeface="+mn-cs"/>
              </a:rPr>
              <a:t>EnCase</a:t>
            </a:r>
            <a:r>
              <a:rPr lang="fr-FR" sz="1200" b="0" kern="1200" dirty="0">
                <a:solidFill>
                  <a:schemeClr val="tx1"/>
                </a:solidFill>
                <a:effectLst/>
                <a:latin typeface="+mn-lt"/>
                <a:ea typeface="+mn-ea"/>
                <a:cs typeface="+mn-cs"/>
              </a:rPr>
              <a:t> coûte cher à l'achat mais inclut le support et les mises à jour. X-</a:t>
            </a:r>
            <a:r>
              <a:rPr lang="fr-FR" sz="1200" b="0" kern="1200" dirty="0" err="1">
                <a:solidFill>
                  <a:schemeClr val="tx1"/>
                </a:solidFill>
                <a:effectLst/>
                <a:latin typeface="+mn-lt"/>
                <a:ea typeface="+mn-ea"/>
                <a:cs typeface="+mn-cs"/>
              </a:rPr>
              <a:t>Ways</a:t>
            </a:r>
            <a:r>
              <a:rPr lang="fr-FR" sz="1200" b="0" kern="1200" dirty="0">
                <a:solidFill>
                  <a:schemeClr val="tx1"/>
                </a:solidFill>
                <a:effectLst/>
                <a:latin typeface="+mn-lt"/>
                <a:ea typeface="+mn-ea"/>
                <a:cs typeface="+mn-cs"/>
              </a:rPr>
              <a:t> est moins cher mais chaque évolution majeure se paie. Calculez le TCO (Total Cost of </a:t>
            </a:r>
            <a:r>
              <a:rPr lang="fr-FR" sz="1200" b="0" kern="1200" dirty="0" err="1">
                <a:solidFill>
                  <a:schemeClr val="tx1"/>
                </a:solidFill>
                <a:effectLst/>
                <a:latin typeface="+mn-lt"/>
                <a:ea typeface="+mn-ea"/>
                <a:cs typeface="+mn-cs"/>
              </a:rPr>
              <a:t>Ownership</a:t>
            </a:r>
            <a:r>
              <a:rPr lang="fr-FR" sz="1200" b="0" kern="1200" dirty="0">
                <a:solidFill>
                  <a:schemeClr val="tx1"/>
                </a:solidFill>
                <a:effectLst/>
                <a:latin typeface="+mn-lt"/>
                <a:ea typeface="+mn-ea"/>
                <a:cs typeface="+mn-cs"/>
              </a:rPr>
              <a:t>) sur 3 ans."</a:t>
            </a:r>
          </a:p>
          <a:p>
            <a:br>
              <a:rPr lang="fr-FR" sz="1200" b="0" kern="1200" dirty="0">
                <a:solidFill>
                  <a:schemeClr val="tx1"/>
                </a:solidFill>
                <a:effectLst/>
                <a:latin typeface="+mn-lt"/>
                <a:ea typeface="+mn-ea"/>
                <a:cs typeface="+mn-cs"/>
              </a:rPr>
            </a:br>
            <a:endParaRPr lang="fr-FR" sz="1200" b="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5"/>
          </p:nvPr>
        </p:nvSpPr>
        <p:spPr/>
        <p:txBody>
          <a:bodyPr/>
          <a:lstStyle/>
          <a:p>
            <a:fld id="{B7E7399C-7024-4256-88E9-4A331E79C7CB}" type="slidenum">
              <a:rPr lang="fr-FR" smtClean="0"/>
              <a:t>17</a:t>
            </a:fld>
            <a:endParaRPr lang="fr-FR"/>
          </a:p>
        </p:txBody>
      </p:sp>
    </p:spTree>
    <p:extLst>
      <p:ext uri="{BB962C8B-B14F-4D97-AF65-F5344CB8AC3E}">
        <p14:creationId xmlns:p14="http://schemas.microsoft.com/office/powerpoint/2010/main" val="21957985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9DA72-FE3F-D39D-46FD-46100CF3BA6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90533B7-0A91-31FB-BAC7-84F6B05AC52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D8E6616-7254-AF59-45AF-88D51FFB8B97}"/>
              </a:ext>
            </a:extLst>
          </p:cNvPr>
          <p:cNvSpPr>
            <a:spLocks noGrp="1"/>
          </p:cNvSpPr>
          <p:nvPr>
            <p:ph type="body" idx="1"/>
          </p:nvPr>
        </p:nvSpPr>
        <p:spPr/>
        <p:txBody>
          <a:bodyPr/>
          <a:lstStyle/>
          <a:p>
            <a:r>
              <a:rPr lang="fr-FR" sz="1200" b="0" kern="1200" dirty="0">
                <a:solidFill>
                  <a:schemeClr val="tx1"/>
                </a:solidFill>
                <a:effectLst/>
                <a:latin typeface="+mn-lt"/>
                <a:ea typeface="+mn-ea"/>
                <a:cs typeface="+mn-cs"/>
              </a:rPr>
              <a:t>"Ce cas illustre parfaitement la puissance de l'analyse temporelle. Marie était très intelligente : elle n'agissait que le vendredi soir quand les contrôles étaient relâchés, et rectifiait le lundi matin. Sans l'analyse forensique, cette fraude aurait pu durer des années."</a:t>
            </a:r>
          </a:p>
        </p:txBody>
      </p:sp>
      <p:sp>
        <p:nvSpPr>
          <p:cNvPr id="4" name="Espace réservé du numéro de diapositive 3">
            <a:extLst>
              <a:ext uri="{FF2B5EF4-FFF2-40B4-BE49-F238E27FC236}">
                <a16:creationId xmlns:a16="http://schemas.microsoft.com/office/drawing/2014/main" id="{E739A5D0-1073-C3B9-FB45-6D79B46B910F}"/>
              </a:ext>
            </a:extLst>
          </p:cNvPr>
          <p:cNvSpPr>
            <a:spLocks noGrp="1"/>
          </p:cNvSpPr>
          <p:nvPr>
            <p:ph type="sldNum" sz="quarter" idx="5"/>
          </p:nvPr>
        </p:nvSpPr>
        <p:spPr/>
        <p:txBody>
          <a:bodyPr/>
          <a:lstStyle/>
          <a:p>
            <a:fld id="{B7E7399C-7024-4256-88E9-4A331E79C7CB}" type="slidenum">
              <a:rPr lang="fr-FR" smtClean="0"/>
              <a:t>18</a:t>
            </a:fld>
            <a:endParaRPr lang="fr-FR"/>
          </a:p>
        </p:txBody>
      </p:sp>
    </p:spTree>
    <p:extLst>
      <p:ext uri="{BB962C8B-B14F-4D97-AF65-F5344CB8AC3E}">
        <p14:creationId xmlns:p14="http://schemas.microsoft.com/office/powerpoint/2010/main" val="16016165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EE2A7-E750-F813-8109-F46E951D9F5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9D926B8-D9EF-A8F8-F11A-6CDFB31D1F4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292E466-1D44-DFD2-E816-722C3F0A0997}"/>
              </a:ext>
            </a:extLst>
          </p:cNvPr>
          <p:cNvSpPr>
            <a:spLocks noGrp="1"/>
          </p:cNvSpPr>
          <p:nvPr>
            <p:ph type="body" idx="1"/>
          </p:nvPr>
        </p:nvSpPr>
        <p:spPr/>
        <p:txBody>
          <a:bodyPr/>
          <a:lstStyle/>
          <a:p>
            <a:r>
              <a:rPr lang="fr-FR" sz="1200" b="0" kern="1200" dirty="0">
                <a:solidFill>
                  <a:schemeClr val="tx1"/>
                </a:solidFill>
                <a:effectLst/>
                <a:latin typeface="+mn-lt"/>
                <a:ea typeface="+mn-ea"/>
                <a:cs typeface="+mn-cs"/>
              </a:rPr>
              <a:t>"Ce cas illustre parfaitement la puissance de l'analyse temporelle. Marie était très intelligente : elle n'agissait que le vendredi soir quand les contrôles étaient relâchés, et rectifiait le lundi matin. Sans l'analyse forensique, cette fraude aurait pu durer des années."</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**Leçon technique :**</a:t>
            </a:r>
            <a:r>
              <a:rPr lang="fr-FR" sz="1200" b="0" kern="1200" dirty="0">
                <a:solidFill>
                  <a:schemeClr val="tx1"/>
                </a:solidFill>
                <a:effectLst/>
                <a:latin typeface="+mn-lt"/>
                <a:ea typeface="+mn-ea"/>
                <a:cs typeface="+mn-cs"/>
              </a:rPr>
              <a:t> "L'email 'supprimé' a été récupéré dans un fichier .pst archivé automatiquement par le système de backup. Marie pensait l'avoir effacé définitivement - elle ignorait que Exchange garde des copies multiples."</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**Aspect humain :**</a:t>
            </a:r>
            <a:r>
              <a:rPr lang="fr-FR" sz="1200" b="0" kern="1200" dirty="0">
                <a:solidFill>
                  <a:schemeClr val="tx1"/>
                </a:solidFill>
                <a:effectLst/>
                <a:latin typeface="+mn-lt"/>
                <a:ea typeface="+mn-ea"/>
                <a:cs typeface="+mn-cs"/>
              </a:rPr>
              <a:t> "Marie était respectée de tous, considérée comme irréprochable. Cela nous rappelle que dans le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il faut analyser les faits, pas les préjugés. Les données ne mentent pas - les humains si."</a:t>
            </a:r>
          </a:p>
        </p:txBody>
      </p:sp>
      <p:sp>
        <p:nvSpPr>
          <p:cNvPr id="4" name="Espace réservé du numéro de diapositive 3">
            <a:extLst>
              <a:ext uri="{FF2B5EF4-FFF2-40B4-BE49-F238E27FC236}">
                <a16:creationId xmlns:a16="http://schemas.microsoft.com/office/drawing/2014/main" id="{B95133B8-6686-418A-DF41-CC2AE5CE5EC4}"/>
              </a:ext>
            </a:extLst>
          </p:cNvPr>
          <p:cNvSpPr>
            <a:spLocks noGrp="1"/>
          </p:cNvSpPr>
          <p:nvPr>
            <p:ph type="sldNum" sz="quarter" idx="5"/>
          </p:nvPr>
        </p:nvSpPr>
        <p:spPr/>
        <p:txBody>
          <a:bodyPr/>
          <a:lstStyle/>
          <a:p>
            <a:fld id="{B7E7399C-7024-4256-88E9-4A331E79C7CB}" type="slidenum">
              <a:rPr lang="fr-FR" smtClean="0"/>
              <a:t>19</a:t>
            </a:fld>
            <a:endParaRPr lang="fr-FR"/>
          </a:p>
        </p:txBody>
      </p:sp>
    </p:spTree>
    <p:extLst>
      <p:ext uri="{BB962C8B-B14F-4D97-AF65-F5344CB8AC3E}">
        <p14:creationId xmlns:p14="http://schemas.microsoft.com/office/powerpoint/2010/main" val="37218738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FD93F-169B-A962-86D1-E55BDB952DA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42EB9B0-DEAB-4DDD-DAD2-386D369E10E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705CEDE-B347-E42D-3AB5-A4274EE08AD4}"/>
              </a:ext>
            </a:extLst>
          </p:cNvPr>
          <p:cNvSpPr>
            <a:spLocks noGrp="1"/>
          </p:cNvSpPr>
          <p:nvPr>
            <p:ph type="body" idx="1"/>
          </p:nvPr>
        </p:nvSpPr>
        <p:spPr/>
        <p:txBody>
          <a:bodyPr/>
          <a:lstStyle/>
          <a:p>
            <a:r>
              <a:rPr lang="fr-FR" sz="1200" b="0" kern="1200" dirty="0">
                <a:solidFill>
                  <a:schemeClr val="tx1"/>
                </a:solidFill>
                <a:effectLst/>
                <a:latin typeface="+mn-lt"/>
                <a:ea typeface="+mn-ea"/>
                <a:cs typeface="+mn-cs"/>
              </a:rPr>
              <a:t>"Ce cas montre l'importance cruciale de la rapidité d'intervention. Les 72h de délai imposées par les </a:t>
            </a:r>
            <a:r>
              <a:rPr lang="fr-FR" sz="1200" b="0" kern="1200" dirty="0" err="1">
                <a:solidFill>
                  <a:schemeClr val="tx1"/>
                </a:solidFill>
                <a:effectLst/>
                <a:latin typeface="+mn-lt"/>
                <a:ea typeface="+mn-ea"/>
                <a:cs typeface="+mn-cs"/>
              </a:rPr>
              <a:t>ransomeurs</a:t>
            </a:r>
            <a:r>
              <a:rPr lang="fr-FR" sz="1200" b="0" kern="1200" dirty="0">
                <a:solidFill>
                  <a:schemeClr val="tx1"/>
                </a:solidFill>
                <a:effectLst/>
                <a:latin typeface="+mn-lt"/>
                <a:ea typeface="+mn-ea"/>
                <a:cs typeface="+mn-cs"/>
              </a:rPr>
              <a:t> ne nous laissaient aucun droit à l'erreur. Chaque heure comptait pour déterminer s'il fallait payer ou résister."</a:t>
            </a:r>
          </a:p>
        </p:txBody>
      </p:sp>
      <p:sp>
        <p:nvSpPr>
          <p:cNvPr id="4" name="Espace réservé du numéro de diapositive 3">
            <a:extLst>
              <a:ext uri="{FF2B5EF4-FFF2-40B4-BE49-F238E27FC236}">
                <a16:creationId xmlns:a16="http://schemas.microsoft.com/office/drawing/2014/main" id="{D9565416-D17D-884C-A59F-77601456D9EE}"/>
              </a:ext>
            </a:extLst>
          </p:cNvPr>
          <p:cNvSpPr>
            <a:spLocks noGrp="1"/>
          </p:cNvSpPr>
          <p:nvPr>
            <p:ph type="sldNum" sz="quarter" idx="5"/>
          </p:nvPr>
        </p:nvSpPr>
        <p:spPr/>
        <p:txBody>
          <a:bodyPr/>
          <a:lstStyle/>
          <a:p>
            <a:fld id="{B7E7399C-7024-4256-88E9-4A331E79C7CB}" type="slidenum">
              <a:rPr lang="fr-FR" smtClean="0"/>
              <a:t>20</a:t>
            </a:fld>
            <a:endParaRPr lang="fr-FR"/>
          </a:p>
        </p:txBody>
      </p:sp>
    </p:spTree>
    <p:extLst>
      <p:ext uri="{BB962C8B-B14F-4D97-AF65-F5344CB8AC3E}">
        <p14:creationId xmlns:p14="http://schemas.microsoft.com/office/powerpoint/2010/main" val="38477626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BECF2-1DA3-1DBF-2D0E-352D39A93A3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400B906-EC2C-1E68-B5C6-0644DF8EDBD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00E2856-8F7A-0599-A1DE-424B773508B7}"/>
              </a:ext>
            </a:extLst>
          </p:cNvPr>
          <p:cNvSpPr>
            <a:spLocks noGrp="1"/>
          </p:cNvSpPr>
          <p:nvPr>
            <p:ph type="body" idx="1"/>
          </p:nvPr>
        </p:nvSpPr>
        <p:spPr/>
        <p:txBody>
          <a:bodyPr/>
          <a:lstStyle/>
          <a:p>
            <a:r>
              <a:rPr lang="fr-FR" sz="1200" b="1" kern="1200" dirty="0">
                <a:solidFill>
                  <a:schemeClr val="tx1"/>
                </a:solidFill>
                <a:effectLst/>
                <a:latin typeface="+mn-lt"/>
                <a:ea typeface="+mn-ea"/>
                <a:cs typeface="+mn-cs"/>
              </a:rPr>
              <a:t>**Moment critique :**</a:t>
            </a:r>
            <a:r>
              <a:rPr lang="fr-FR" sz="1200" b="0" kern="1200" dirty="0">
                <a:solidFill>
                  <a:schemeClr val="tx1"/>
                </a:solidFill>
                <a:effectLst/>
                <a:latin typeface="+mn-lt"/>
                <a:ea typeface="+mn-ea"/>
                <a:cs typeface="+mn-cs"/>
              </a:rPr>
              <a:t> "À H+36, nous hésitions encore à recommander le paiement. C'est la découverte des Shadow Copies qui a changé la donne. Sans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approfondi, l'entreprise aurait probablement payé inutilement."</a:t>
            </a:r>
          </a:p>
        </p:txBody>
      </p:sp>
      <p:sp>
        <p:nvSpPr>
          <p:cNvPr id="4" name="Espace réservé du numéro de diapositive 3">
            <a:extLst>
              <a:ext uri="{FF2B5EF4-FFF2-40B4-BE49-F238E27FC236}">
                <a16:creationId xmlns:a16="http://schemas.microsoft.com/office/drawing/2014/main" id="{AAD00AE1-7C0C-2C99-2506-49D12B2CEF5F}"/>
              </a:ext>
            </a:extLst>
          </p:cNvPr>
          <p:cNvSpPr>
            <a:spLocks noGrp="1"/>
          </p:cNvSpPr>
          <p:nvPr>
            <p:ph type="sldNum" sz="quarter" idx="5"/>
          </p:nvPr>
        </p:nvSpPr>
        <p:spPr/>
        <p:txBody>
          <a:bodyPr/>
          <a:lstStyle/>
          <a:p>
            <a:fld id="{B7E7399C-7024-4256-88E9-4A331E79C7CB}" type="slidenum">
              <a:rPr lang="fr-FR" smtClean="0"/>
              <a:t>21</a:t>
            </a:fld>
            <a:endParaRPr lang="fr-FR"/>
          </a:p>
        </p:txBody>
      </p:sp>
    </p:spTree>
    <p:extLst>
      <p:ext uri="{BB962C8B-B14F-4D97-AF65-F5344CB8AC3E}">
        <p14:creationId xmlns:p14="http://schemas.microsoft.com/office/powerpoint/2010/main" val="39814809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AF29A-CFCD-6F2A-6EBB-9DB8F3936F2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7B1D63B-D89D-4454-5977-08702C4691A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8B504F4-51E9-8A36-406C-5CADF3D30308}"/>
              </a:ext>
            </a:extLst>
          </p:cNvPr>
          <p:cNvSpPr>
            <a:spLocks noGrp="1"/>
          </p:cNvSpPr>
          <p:nvPr>
            <p:ph type="body" idx="1"/>
          </p:nvPr>
        </p:nvSpPr>
        <p:spPr/>
        <p:txBody>
          <a:bodyPr/>
          <a:lstStyle/>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**Leçon technique majeure :**</a:t>
            </a:r>
            <a:r>
              <a:rPr lang="fr-FR" sz="1200" b="0" kern="1200" dirty="0">
                <a:solidFill>
                  <a:schemeClr val="tx1"/>
                </a:solidFill>
                <a:effectLst/>
                <a:latin typeface="+mn-lt"/>
                <a:ea typeface="+mn-ea"/>
                <a:cs typeface="+mn-cs"/>
              </a:rPr>
              <a:t> "Le ransomware était programmé pour s'activer le lundi matin - maximum d'impact psychologique. Mais cette 'temporisation' nous a permis d'analyser la phase de reconnaissance qui avait eu lieu le vendredi. Ironie : la stratégie des attaquants a facilité notre enquête."</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**Aspect économique :**</a:t>
            </a:r>
            <a:r>
              <a:rPr lang="fr-FR" sz="1200" b="0" kern="1200" dirty="0">
                <a:solidFill>
                  <a:schemeClr val="tx1"/>
                </a:solidFill>
                <a:effectLst/>
                <a:latin typeface="+mn-lt"/>
                <a:ea typeface="+mn-ea"/>
                <a:cs typeface="+mn-cs"/>
              </a:rPr>
              <a:t> "120 000€ de coût de récupération vs 50 000€ de rançon - mais avec la certitude de récupérer nos données et surtout, de ne pas financer le crime organisé. De plus, payer n'est jamais une garantie de récupération."</a:t>
            </a:r>
          </a:p>
        </p:txBody>
      </p:sp>
      <p:sp>
        <p:nvSpPr>
          <p:cNvPr id="4" name="Espace réservé du numéro de diapositive 3">
            <a:extLst>
              <a:ext uri="{FF2B5EF4-FFF2-40B4-BE49-F238E27FC236}">
                <a16:creationId xmlns:a16="http://schemas.microsoft.com/office/drawing/2014/main" id="{6CE4C413-78C8-ED84-FBA3-35E08845B94F}"/>
              </a:ext>
            </a:extLst>
          </p:cNvPr>
          <p:cNvSpPr>
            <a:spLocks noGrp="1"/>
          </p:cNvSpPr>
          <p:nvPr>
            <p:ph type="sldNum" sz="quarter" idx="5"/>
          </p:nvPr>
        </p:nvSpPr>
        <p:spPr/>
        <p:txBody>
          <a:bodyPr/>
          <a:lstStyle/>
          <a:p>
            <a:fld id="{B7E7399C-7024-4256-88E9-4A331E79C7CB}" type="slidenum">
              <a:rPr lang="fr-FR" smtClean="0"/>
              <a:t>22</a:t>
            </a:fld>
            <a:endParaRPr lang="fr-FR"/>
          </a:p>
        </p:txBody>
      </p:sp>
    </p:spTree>
    <p:extLst>
      <p:ext uri="{BB962C8B-B14F-4D97-AF65-F5344CB8AC3E}">
        <p14:creationId xmlns:p14="http://schemas.microsoft.com/office/powerpoint/2010/main" val="824662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effectLst/>
                <a:latin typeface="+mn-lt"/>
                <a:ea typeface="+mn-ea"/>
                <a:cs typeface="+mn-cs"/>
              </a:rPr>
              <a:t>Commençons par un cas concret qui illustre parfaitement les enjeux. En 2016, le piratage du DNC a bouleversé une élection présidentielle. Mais au-delà du scandale politique, c'est un cas d'école de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Les enquêteurs ont dû analyser des téraoctets de données, reconstituer une chronologie précise, identifier les outils utilisés et remonter aux auteurs - tout en préservant la valeur probante des preuves. Cet exemple nous montre que le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n'est pas juste technique : c'est géopolitique, juridique et stratégique.</a:t>
            </a:r>
          </a:p>
          <a:p>
            <a:endParaRPr lang="fr-FR" dirty="0"/>
          </a:p>
        </p:txBody>
      </p:sp>
      <p:sp>
        <p:nvSpPr>
          <p:cNvPr id="4" name="Espace réservé du numéro de diapositive 3"/>
          <p:cNvSpPr>
            <a:spLocks noGrp="1"/>
          </p:cNvSpPr>
          <p:nvPr>
            <p:ph type="sldNum" sz="quarter" idx="5"/>
          </p:nvPr>
        </p:nvSpPr>
        <p:spPr/>
        <p:txBody>
          <a:bodyPr/>
          <a:lstStyle/>
          <a:p>
            <a:fld id="{B7E7399C-7024-4256-88E9-4A331E79C7CB}" type="slidenum">
              <a:rPr lang="fr-FR" smtClean="0"/>
              <a:t>4</a:t>
            </a:fld>
            <a:endParaRPr lang="fr-FR"/>
          </a:p>
        </p:txBody>
      </p:sp>
    </p:spTree>
    <p:extLst>
      <p:ext uri="{BB962C8B-B14F-4D97-AF65-F5344CB8AC3E}">
        <p14:creationId xmlns:p14="http://schemas.microsoft.com/office/powerpoint/2010/main" val="6406535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96A9A-2133-94A6-1C18-1438AA34F66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D180BB2-A11D-CB66-865F-1E5D34A2C54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D9B35DE-6658-92A7-0782-710893E882FE}"/>
              </a:ext>
            </a:extLst>
          </p:cNvPr>
          <p:cNvSpPr>
            <a:spLocks noGrp="1"/>
          </p:cNvSpPr>
          <p:nvPr>
            <p:ph type="body" idx="1"/>
          </p:nvPr>
        </p:nvSpPr>
        <p:spPr/>
        <p:txBody>
          <a:bodyPr/>
          <a:lstStyle/>
          <a:p>
            <a:r>
              <a:rPr lang="fr-FR" sz="1200" b="0" kern="1200" dirty="0">
                <a:solidFill>
                  <a:schemeClr val="tx1"/>
                </a:solidFill>
                <a:effectLst/>
                <a:latin typeface="+mn-lt"/>
                <a:ea typeface="+mn-ea"/>
                <a:cs typeface="+mn-cs"/>
              </a:rPr>
              <a:t>"Ce cas démontre que même sans traces réseau, le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peut reconstituer une exfiltration. Les systèmes Windows gardent une mémoire très précise de tous les supports USB connectés - beaucoup l'ignorent, y compris les malfaiteurs."</a:t>
            </a:r>
          </a:p>
          <a:p>
            <a:br>
              <a:rPr lang="fr-FR" sz="1200" b="0" kern="1200" dirty="0">
                <a:solidFill>
                  <a:schemeClr val="tx1"/>
                </a:solidFill>
                <a:effectLst/>
                <a:latin typeface="+mn-lt"/>
                <a:ea typeface="+mn-ea"/>
                <a:cs typeface="+mn-cs"/>
              </a:rPr>
            </a:br>
            <a:endParaRPr lang="fr-FR" sz="1200" b="0" kern="1200" dirty="0">
              <a:solidFill>
                <a:schemeClr val="tx1"/>
              </a:solidFill>
              <a:effectLst/>
              <a:latin typeface="+mn-lt"/>
              <a:ea typeface="+mn-ea"/>
              <a:cs typeface="+mn-cs"/>
            </a:endParaRPr>
          </a:p>
        </p:txBody>
      </p:sp>
      <p:sp>
        <p:nvSpPr>
          <p:cNvPr id="4" name="Espace réservé du numéro de diapositive 3">
            <a:extLst>
              <a:ext uri="{FF2B5EF4-FFF2-40B4-BE49-F238E27FC236}">
                <a16:creationId xmlns:a16="http://schemas.microsoft.com/office/drawing/2014/main" id="{7F98ED78-6777-E9AB-64D8-A7639FDB26C2}"/>
              </a:ext>
            </a:extLst>
          </p:cNvPr>
          <p:cNvSpPr>
            <a:spLocks noGrp="1"/>
          </p:cNvSpPr>
          <p:nvPr>
            <p:ph type="sldNum" sz="quarter" idx="5"/>
          </p:nvPr>
        </p:nvSpPr>
        <p:spPr/>
        <p:txBody>
          <a:bodyPr/>
          <a:lstStyle/>
          <a:p>
            <a:fld id="{B7E7399C-7024-4256-88E9-4A331E79C7CB}" type="slidenum">
              <a:rPr lang="fr-FR" smtClean="0"/>
              <a:t>23</a:t>
            </a:fld>
            <a:endParaRPr lang="fr-FR"/>
          </a:p>
        </p:txBody>
      </p:sp>
    </p:spTree>
    <p:extLst>
      <p:ext uri="{BB962C8B-B14F-4D97-AF65-F5344CB8AC3E}">
        <p14:creationId xmlns:p14="http://schemas.microsoft.com/office/powerpoint/2010/main" val="31540839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DE884-5AAF-105A-F572-219072E14C9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1A80332-E4DA-B4E2-B77A-764067B53D3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D0D20A1-DF70-308D-690E-2CC86F96FFE0}"/>
              </a:ext>
            </a:extLst>
          </p:cNvPr>
          <p:cNvSpPr>
            <a:spLocks noGrp="1"/>
          </p:cNvSpPr>
          <p:nvPr>
            <p:ph type="body" idx="1"/>
          </p:nvPr>
        </p:nvSpPr>
        <p:spPr/>
        <p:txBody>
          <a:bodyPr/>
          <a:lstStyle/>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**Technique avancée :**</a:t>
            </a:r>
            <a:r>
              <a:rPr lang="fr-FR" sz="1200" b="0" kern="1200" dirty="0">
                <a:solidFill>
                  <a:schemeClr val="tx1"/>
                </a:solidFill>
                <a:effectLst/>
                <a:latin typeface="+mn-lt"/>
                <a:ea typeface="+mn-ea"/>
                <a:cs typeface="+mn-cs"/>
              </a:rPr>
              <a:t> "Nous avons utilisé l'analyse des 'Volume Shadow Copies' pour récupérer des versions antérieures de fichiers que le suspect croyait avoir effacés. Windows garde automatiquement des snapshots que peu d'utilisateurs connaissent."</a:t>
            </a:r>
          </a:p>
        </p:txBody>
      </p:sp>
      <p:sp>
        <p:nvSpPr>
          <p:cNvPr id="4" name="Espace réservé du numéro de diapositive 3">
            <a:extLst>
              <a:ext uri="{FF2B5EF4-FFF2-40B4-BE49-F238E27FC236}">
                <a16:creationId xmlns:a16="http://schemas.microsoft.com/office/drawing/2014/main" id="{94364A12-7E45-A878-91CF-2888706CE9C5}"/>
              </a:ext>
            </a:extLst>
          </p:cNvPr>
          <p:cNvSpPr>
            <a:spLocks noGrp="1"/>
          </p:cNvSpPr>
          <p:nvPr>
            <p:ph type="sldNum" sz="quarter" idx="5"/>
          </p:nvPr>
        </p:nvSpPr>
        <p:spPr/>
        <p:txBody>
          <a:bodyPr/>
          <a:lstStyle/>
          <a:p>
            <a:fld id="{B7E7399C-7024-4256-88E9-4A331E79C7CB}" type="slidenum">
              <a:rPr lang="fr-FR" smtClean="0"/>
              <a:t>24</a:t>
            </a:fld>
            <a:endParaRPr lang="fr-FR"/>
          </a:p>
        </p:txBody>
      </p:sp>
    </p:spTree>
    <p:extLst>
      <p:ext uri="{BB962C8B-B14F-4D97-AF65-F5344CB8AC3E}">
        <p14:creationId xmlns:p14="http://schemas.microsoft.com/office/powerpoint/2010/main" val="20370532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BB5BD-74B2-9A7B-7C89-A7743062CB6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72A07D9-AA8E-A2CB-8C28-4B7482F8042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70B1C08-AE58-5E41-8D3D-8D737C40B4F1}"/>
              </a:ext>
            </a:extLst>
          </p:cNvPr>
          <p:cNvSpPr>
            <a:spLocks noGrp="1"/>
          </p:cNvSpPr>
          <p:nvPr>
            <p:ph type="body" idx="1"/>
          </p:nvPr>
        </p:nvSpPr>
        <p:spPr/>
        <p:txBody>
          <a:bodyPr/>
          <a:lstStyle/>
          <a:p>
            <a:r>
              <a:rPr lang="fr-FR" sz="1200" b="1" kern="1200" dirty="0">
                <a:solidFill>
                  <a:schemeClr val="tx1"/>
                </a:solidFill>
                <a:effectLst/>
                <a:latin typeface="+mn-lt"/>
                <a:ea typeface="+mn-ea"/>
                <a:cs typeface="+mn-cs"/>
              </a:rPr>
              <a:t>**Aspect psychologique :**</a:t>
            </a:r>
            <a:r>
              <a:rPr lang="fr-FR" sz="1200" b="0" kern="1200" dirty="0">
                <a:solidFill>
                  <a:schemeClr val="tx1"/>
                </a:solidFill>
                <a:effectLst/>
                <a:latin typeface="+mn-lt"/>
                <a:ea typeface="+mn-ea"/>
                <a:cs typeface="+mn-cs"/>
              </a:rPr>
              <a:t> "L'employé était convaincu que sans passage par email ou internet, son action était indétectable. Il ignorait que chaque action sur un système informatique laisse des traces multiples et redondantes."</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**Innovation procédurale :**</a:t>
            </a:r>
            <a:r>
              <a:rPr lang="fr-FR" sz="1200" b="0" kern="1200" dirty="0">
                <a:solidFill>
                  <a:schemeClr val="tx1"/>
                </a:solidFill>
                <a:effectLst/>
                <a:latin typeface="+mn-lt"/>
                <a:ea typeface="+mn-ea"/>
                <a:cs typeface="+mn-cs"/>
              </a:rPr>
              <a:t> "Nous avons développé un script automatique qui corrèle les logs USB, les accès fichiers et les badges physiques. Ce qui prenait des semaines d'analyse manuelle se fait maintenant en quelques heures."</a:t>
            </a:r>
          </a:p>
          <a:p>
            <a:br>
              <a:rPr lang="fr-FR" sz="1200" b="0" kern="1200" dirty="0">
                <a:solidFill>
                  <a:schemeClr val="tx1"/>
                </a:solidFill>
                <a:effectLst/>
                <a:latin typeface="+mn-lt"/>
                <a:ea typeface="+mn-ea"/>
                <a:cs typeface="+mn-cs"/>
              </a:rPr>
            </a:br>
            <a:endParaRPr lang="fr-FR" sz="1200" b="0" kern="1200" dirty="0">
              <a:solidFill>
                <a:schemeClr val="tx1"/>
              </a:solidFill>
              <a:effectLst/>
              <a:latin typeface="+mn-lt"/>
              <a:ea typeface="+mn-ea"/>
              <a:cs typeface="+mn-cs"/>
            </a:endParaRPr>
          </a:p>
        </p:txBody>
      </p:sp>
      <p:sp>
        <p:nvSpPr>
          <p:cNvPr id="4" name="Espace réservé du numéro de diapositive 3">
            <a:extLst>
              <a:ext uri="{FF2B5EF4-FFF2-40B4-BE49-F238E27FC236}">
                <a16:creationId xmlns:a16="http://schemas.microsoft.com/office/drawing/2014/main" id="{BE75FC48-0D59-1205-D105-8629F65A044E}"/>
              </a:ext>
            </a:extLst>
          </p:cNvPr>
          <p:cNvSpPr>
            <a:spLocks noGrp="1"/>
          </p:cNvSpPr>
          <p:nvPr>
            <p:ph type="sldNum" sz="quarter" idx="5"/>
          </p:nvPr>
        </p:nvSpPr>
        <p:spPr/>
        <p:txBody>
          <a:bodyPr/>
          <a:lstStyle/>
          <a:p>
            <a:fld id="{B7E7399C-7024-4256-88E9-4A331E79C7CB}" type="slidenum">
              <a:rPr lang="fr-FR" smtClean="0"/>
              <a:t>25</a:t>
            </a:fld>
            <a:endParaRPr lang="fr-FR"/>
          </a:p>
        </p:txBody>
      </p:sp>
    </p:spTree>
    <p:extLst>
      <p:ext uri="{BB962C8B-B14F-4D97-AF65-F5344CB8AC3E}">
        <p14:creationId xmlns:p14="http://schemas.microsoft.com/office/powerpoint/2010/main" val="6101864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CBAD2-EA3A-4FE4-5219-7B45149CCDD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0FF4A2B-D357-4339-A685-9C729EE489F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0893FE4-EFC7-C00C-193E-ED245EAACF18}"/>
              </a:ext>
            </a:extLst>
          </p:cNvPr>
          <p:cNvSpPr>
            <a:spLocks noGrp="1"/>
          </p:cNvSpPr>
          <p:nvPr>
            <p:ph type="body" idx="1"/>
          </p:nvPr>
        </p:nvSpPr>
        <p:spPr/>
        <p:txBody>
          <a:bodyPr/>
          <a:lstStyle/>
          <a:p>
            <a:r>
              <a:rPr lang="fr-FR" sz="1200" b="0" kern="1200" dirty="0">
                <a:solidFill>
                  <a:schemeClr val="tx1"/>
                </a:solidFill>
                <a:effectLst/>
                <a:latin typeface="+mn-lt"/>
                <a:ea typeface="+mn-ea"/>
                <a:cs typeface="+mn-cs"/>
              </a:rPr>
              <a:t>Nous sommes dans une course technologique permanente avec les cybercriminels. Chaque nouvelle technique que nous développons génère une contre-mesure adverse. C'est l'éternelle bataille du glaive et du bouclier, mais accélérée par l'innovation numérique.</a:t>
            </a:r>
          </a:p>
        </p:txBody>
      </p:sp>
      <p:sp>
        <p:nvSpPr>
          <p:cNvPr id="4" name="Espace réservé du numéro de diapositive 3">
            <a:extLst>
              <a:ext uri="{FF2B5EF4-FFF2-40B4-BE49-F238E27FC236}">
                <a16:creationId xmlns:a16="http://schemas.microsoft.com/office/drawing/2014/main" id="{A10B7A20-57B9-DEA0-8F4B-0A17901B7A58}"/>
              </a:ext>
            </a:extLst>
          </p:cNvPr>
          <p:cNvSpPr>
            <a:spLocks noGrp="1"/>
          </p:cNvSpPr>
          <p:nvPr>
            <p:ph type="sldNum" sz="quarter" idx="5"/>
          </p:nvPr>
        </p:nvSpPr>
        <p:spPr/>
        <p:txBody>
          <a:bodyPr/>
          <a:lstStyle/>
          <a:p>
            <a:fld id="{B7E7399C-7024-4256-88E9-4A331E79C7CB}" type="slidenum">
              <a:rPr lang="fr-FR" smtClean="0"/>
              <a:t>26</a:t>
            </a:fld>
            <a:endParaRPr lang="fr-FR"/>
          </a:p>
        </p:txBody>
      </p:sp>
    </p:spTree>
    <p:extLst>
      <p:ext uri="{BB962C8B-B14F-4D97-AF65-F5344CB8AC3E}">
        <p14:creationId xmlns:p14="http://schemas.microsoft.com/office/powerpoint/2010/main" val="8085987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2B2A1-1085-8608-2E16-92C983EB6C9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C757487-82D2-0934-B4C1-0FDC2E3DDFC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9699F1B-5054-3A07-0182-0E3D31DA3393}"/>
              </a:ext>
            </a:extLst>
          </p:cNvPr>
          <p:cNvSpPr>
            <a:spLocks noGrp="1"/>
          </p:cNvSpPr>
          <p:nvPr>
            <p:ph type="body" idx="1"/>
          </p:nvPr>
        </p:nvSpPr>
        <p:spPr/>
        <p:txBody>
          <a:bodyPr/>
          <a:lstStyle/>
          <a:p>
            <a:r>
              <a:rPr lang="fr-FR" sz="1200" b="0" kern="1200" dirty="0">
                <a:solidFill>
                  <a:schemeClr val="tx1"/>
                </a:solidFill>
                <a:effectLst/>
                <a:latin typeface="+mn-lt"/>
                <a:ea typeface="+mn-ea"/>
                <a:cs typeface="+mn-cs"/>
              </a:rPr>
              <a:t>"Nous sommes dans une course technologique permanente avec les cybercriminels. Chaque nouvelle technique que nous développons génère une contre-mesure adverse. C'est l'éternelle bataille du glaive et du bouclier, mais accélérée par l'innovation numérique."</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**Réalité économique :**</a:t>
            </a:r>
            <a:r>
              <a:rPr lang="fr-FR" sz="1200" b="0" kern="1200" dirty="0">
                <a:solidFill>
                  <a:schemeClr val="tx1"/>
                </a:solidFill>
                <a:effectLst/>
                <a:latin typeface="+mn-lt"/>
                <a:ea typeface="+mn-ea"/>
                <a:cs typeface="+mn-cs"/>
              </a:rPr>
              <a:t> "Le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traditionnel 'artisanal' devient impossible à l'échelle actuelle. Une enquête qui coûtait 10 000€ en 2010 peut en coûter 100 000€ aujourd'hui à cause de la complexité et des volumes."</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**Paradoxe temporel :**</a:t>
            </a:r>
            <a:r>
              <a:rPr lang="fr-FR" sz="1200" b="0" kern="1200" dirty="0">
                <a:solidFill>
                  <a:schemeClr val="tx1"/>
                </a:solidFill>
                <a:effectLst/>
                <a:latin typeface="+mn-lt"/>
                <a:ea typeface="+mn-ea"/>
                <a:cs typeface="+mn-cs"/>
              </a:rPr>
              <a:t> "Plus nous avons d'outils sophistiqués, plus les enquêtes prennent du temps. Pourquoi ? Parce que la quantité de données à analyser croît plus vite que nos capacités d'analyse."</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**Vision prospective :**</a:t>
            </a:r>
            <a:r>
              <a:rPr lang="fr-FR" sz="1200" b="0" kern="1200" dirty="0">
                <a:solidFill>
                  <a:schemeClr val="tx1"/>
                </a:solidFill>
                <a:effectLst/>
                <a:latin typeface="+mn-lt"/>
                <a:ea typeface="+mn-ea"/>
                <a:cs typeface="+mn-cs"/>
              </a:rPr>
              <a:t> "Dans 5 ans, nous analyserons probablement plus avec l'IA qu'avec l'expertise humaine. </a:t>
            </a:r>
            <a:r>
              <a:rPr lang="fr-FR" sz="1200" b="0" kern="1200">
                <a:solidFill>
                  <a:schemeClr val="tx1"/>
                </a:solidFill>
                <a:effectLst/>
                <a:latin typeface="+mn-lt"/>
                <a:ea typeface="+mn-ea"/>
                <a:cs typeface="+mn-cs"/>
              </a:rPr>
              <a:t>Mais l'interprétation finale, l'intuition de l'enquêteur, restera irremplaçable."</a:t>
            </a:r>
          </a:p>
        </p:txBody>
      </p:sp>
      <p:sp>
        <p:nvSpPr>
          <p:cNvPr id="4" name="Espace réservé du numéro de diapositive 3">
            <a:extLst>
              <a:ext uri="{FF2B5EF4-FFF2-40B4-BE49-F238E27FC236}">
                <a16:creationId xmlns:a16="http://schemas.microsoft.com/office/drawing/2014/main" id="{2A36E0E3-EFBA-2C6F-7BB2-8ACC2EC67E4A}"/>
              </a:ext>
            </a:extLst>
          </p:cNvPr>
          <p:cNvSpPr>
            <a:spLocks noGrp="1"/>
          </p:cNvSpPr>
          <p:nvPr>
            <p:ph type="sldNum" sz="quarter" idx="5"/>
          </p:nvPr>
        </p:nvSpPr>
        <p:spPr/>
        <p:txBody>
          <a:bodyPr/>
          <a:lstStyle/>
          <a:p>
            <a:fld id="{B7E7399C-7024-4256-88E9-4A331E79C7CB}" type="slidenum">
              <a:rPr lang="fr-FR" smtClean="0"/>
              <a:t>27</a:t>
            </a:fld>
            <a:endParaRPr lang="fr-FR"/>
          </a:p>
        </p:txBody>
      </p:sp>
    </p:spTree>
    <p:extLst>
      <p:ext uri="{BB962C8B-B14F-4D97-AF65-F5344CB8AC3E}">
        <p14:creationId xmlns:p14="http://schemas.microsoft.com/office/powerpoint/2010/main" val="37367119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4D77E-E8B7-B73B-FD21-D4085A1B002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9C1FF6D-B700-A80A-4775-7B9FB360094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33338E9-CEAD-4B90-4400-8633817E8DBD}"/>
              </a:ext>
            </a:extLst>
          </p:cNvPr>
          <p:cNvSpPr>
            <a:spLocks noGrp="1"/>
          </p:cNvSpPr>
          <p:nvPr>
            <p:ph type="body" idx="1"/>
          </p:nvPr>
        </p:nvSpPr>
        <p:spPr/>
        <p:txBody>
          <a:bodyPr/>
          <a:lstStyle/>
          <a:p>
            <a:r>
              <a:rPr lang="fr-FR" sz="1200" b="0" kern="1200" dirty="0">
                <a:solidFill>
                  <a:schemeClr val="tx1"/>
                </a:solidFill>
                <a:effectLst/>
                <a:latin typeface="+mn-lt"/>
                <a:ea typeface="+mn-ea"/>
                <a:cs typeface="+mn-cs"/>
              </a:rPr>
              <a:t>"L'IA en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c'est comme avoir un assistant surpuissant mais parfois naïf. Elle peut analyser en minutes ce qui nous prendrait des semaines, mais elle peut aussi se tromper spectaculairement sur des détails évidents pour un humain."</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**Exemple concret :**</a:t>
            </a:r>
            <a:r>
              <a:rPr lang="fr-FR" sz="1200" b="0" kern="1200" dirty="0">
                <a:solidFill>
                  <a:schemeClr val="tx1"/>
                </a:solidFill>
                <a:effectLst/>
                <a:latin typeface="+mn-lt"/>
                <a:ea typeface="+mn-ea"/>
                <a:cs typeface="+mn-cs"/>
              </a:rPr>
              <a:t> "Nous avons testé un algorithme de détection de malware qui affichait 99,8% de précision sur notre </a:t>
            </a:r>
            <a:r>
              <a:rPr lang="fr-FR" sz="1200" b="0" kern="1200" dirty="0" err="1">
                <a:solidFill>
                  <a:schemeClr val="tx1"/>
                </a:solidFill>
                <a:effectLst/>
                <a:latin typeface="+mn-lt"/>
                <a:ea typeface="+mn-ea"/>
                <a:cs typeface="+mn-cs"/>
              </a:rPr>
              <a:t>dataset</a:t>
            </a:r>
            <a:r>
              <a:rPr lang="fr-FR" sz="1200" b="0" kern="1200" dirty="0">
                <a:solidFill>
                  <a:schemeClr val="tx1"/>
                </a:solidFill>
                <a:effectLst/>
                <a:latin typeface="+mn-lt"/>
                <a:ea typeface="+mn-ea"/>
                <a:cs typeface="+mn-cs"/>
              </a:rPr>
              <a:t>. Magnifique ! Sauf qu'il classait tous les exécutables Windows comme malveillants parce que notre </a:t>
            </a:r>
            <a:r>
              <a:rPr lang="fr-FR" sz="1200" b="0" kern="1200" dirty="0" err="1">
                <a:solidFill>
                  <a:schemeClr val="tx1"/>
                </a:solidFill>
                <a:effectLst/>
                <a:latin typeface="+mn-lt"/>
                <a:ea typeface="+mn-ea"/>
                <a:cs typeface="+mn-cs"/>
              </a:rPr>
              <a:t>dataset</a:t>
            </a:r>
            <a:r>
              <a:rPr lang="fr-FR" sz="1200" b="0" kern="1200" dirty="0">
                <a:solidFill>
                  <a:schemeClr val="tx1"/>
                </a:solidFill>
                <a:effectLst/>
                <a:latin typeface="+mn-lt"/>
                <a:ea typeface="+mn-ea"/>
                <a:cs typeface="+mn-cs"/>
              </a:rPr>
              <a:t> d'entraînement ne contenait que des malwares..."</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**Perspective réaliste :**</a:t>
            </a:r>
            <a:r>
              <a:rPr lang="fr-FR" sz="1200" b="0" kern="1200" dirty="0">
                <a:solidFill>
                  <a:schemeClr val="tx1"/>
                </a:solidFill>
                <a:effectLst/>
                <a:latin typeface="+mn-lt"/>
                <a:ea typeface="+mn-ea"/>
                <a:cs typeface="+mn-cs"/>
              </a:rPr>
              <a:t> "L'IA ne va pas remplacer l'expert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mais l'expert qui maîtrise l'IA va remplacer celui qui ne la maîtrise pas. C'est un outil, pas une solution miracle."</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**Recommandation stratégique :**</a:t>
            </a:r>
            <a:r>
              <a:rPr lang="fr-FR" sz="1200" b="0" kern="1200" dirty="0">
                <a:solidFill>
                  <a:schemeClr val="tx1"/>
                </a:solidFill>
                <a:effectLst/>
                <a:latin typeface="+mn-lt"/>
                <a:ea typeface="+mn-ea"/>
                <a:cs typeface="+mn-cs"/>
              </a:rPr>
              <a:t> "Investissez dans la formation IA de vos équipes dès maintenant. Dans 3 ans, savoir utiliser ces outils sera aussi indispensable que de savoir utiliser Wireshark aujourd'hui."</a:t>
            </a:r>
          </a:p>
        </p:txBody>
      </p:sp>
      <p:sp>
        <p:nvSpPr>
          <p:cNvPr id="4" name="Espace réservé du numéro de diapositive 3">
            <a:extLst>
              <a:ext uri="{FF2B5EF4-FFF2-40B4-BE49-F238E27FC236}">
                <a16:creationId xmlns:a16="http://schemas.microsoft.com/office/drawing/2014/main" id="{1B276504-914E-E21D-1DDE-3A12E27F388F}"/>
              </a:ext>
            </a:extLst>
          </p:cNvPr>
          <p:cNvSpPr>
            <a:spLocks noGrp="1"/>
          </p:cNvSpPr>
          <p:nvPr>
            <p:ph type="sldNum" sz="quarter" idx="5"/>
          </p:nvPr>
        </p:nvSpPr>
        <p:spPr/>
        <p:txBody>
          <a:bodyPr/>
          <a:lstStyle/>
          <a:p>
            <a:fld id="{B7E7399C-7024-4256-88E9-4A331E79C7CB}" type="slidenum">
              <a:rPr lang="fr-FR" smtClean="0"/>
              <a:t>28</a:t>
            </a:fld>
            <a:endParaRPr lang="fr-FR"/>
          </a:p>
        </p:txBody>
      </p:sp>
    </p:spTree>
    <p:extLst>
      <p:ext uri="{BB962C8B-B14F-4D97-AF65-F5344CB8AC3E}">
        <p14:creationId xmlns:p14="http://schemas.microsoft.com/office/powerpoint/2010/main" val="18934775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87B96-3CFD-6595-2B6E-E819ED8B586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13B4056-6B56-F34D-12DA-02422C552A3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9E41BED-D910-52E2-AD2A-FA377B7CC0B7}"/>
              </a:ext>
            </a:extLst>
          </p:cNvPr>
          <p:cNvSpPr>
            <a:spLocks noGrp="1"/>
          </p:cNvSpPr>
          <p:nvPr>
            <p:ph type="body" idx="1"/>
          </p:nvPr>
        </p:nvSpPr>
        <p:spPr/>
        <p:txBody>
          <a:bodyPr/>
          <a:lstStyle/>
          <a:p>
            <a:r>
              <a:rPr lang="fr-FR" sz="1200" b="0" kern="1200" dirty="0">
                <a:solidFill>
                  <a:schemeClr val="tx1"/>
                </a:solidFill>
                <a:effectLst/>
                <a:latin typeface="+mn-lt"/>
                <a:ea typeface="+mn-ea"/>
                <a:cs typeface="+mn-cs"/>
              </a:rPr>
              <a:t>"L'IA en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c'est comme avoir un assistant surpuissant mais parfois naïf. Elle peut analyser en minutes ce qui nous prendrait des semaines, mais elle peut aussi se tromper spectaculairement sur des détails évidents pour un humain."</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**Exemple concret :**</a:t>
            </a:r>
            <a:r>
              <a:rPr lang="fr-FR" sz="1200" b="0" kern="1200" dirty="0">
                <a:solidFill>
                  <a:schemeClr val="tx1"/>
                </a:solidFill>
                <a:effectLst/>
                <a:latin typeface="+mn-lt"/>
                <a:ea typeface="+mn-ea"/>
                <a:cs typeface="+mn-cs"/>
              </a:rPr>
              <a:t> "Nous avons testé un algorithme de détection de malware qui affichait 99,8% de précision sur notre </a:t>
            </a:r>
            <a:r>
              <a:rPr lang="fr-FR" sz="1200" b="0" kern="1200" dirty="0" err="1">
                <a:solidFill>
                  <a:schemeClr val="tx1"/>
                </a:solidFill>
                <a:effectLst/>
                <a:latin typeface="+mn-lt"/>
                <a:ea typeface="+mn-ea"/>
                <a:cs typeface="+mn-cs"/>
              </a:rPr>
              <a:t>dataset</a:t>
            </a:r>
            <a:r>
              <a:rPr lang="fr-FR" sz="1200" b="0" kern="1200" dirty="0">
                <a:solidFill>
                  <a:schemeClr val="tx1"/>
                </a:solidFill>
                <a:effectLst/>
                <a:latin typeface="+mn-lt"/>
                <a:ea typeface="+mn-ea"/>
                <a:cs typeface="+mn-cs"/>
              </a:rPr>
              <a:t>. Magnifique ! Sauf qu'il classait tous les exécutables Windows comme malveillants parce que notre </a:t>
            </a:r>
            <a:r>
              <a:rPr lang="fr-FR" sz="1200" b="0" kern="1200" dirty="0" err="1">
                <a:solidFill>
                  <a:schemeClr val="tx1"/>
                </a:solidFill>
                <a:effectLst/>
                <a:latin typeface="+mn-lt"/>
                <a:ea typeface="+mn-ea"/>
                <a:cs typeface="+mn-cs"/>
              </a:rPr>
              <a:t>dataset</a:t>
            </a:r>
            <a:r>
              <a:rPr lang="fr-FR" sz="1200" b="0" kern="1200" dirty="0">
                <a:solidFill>
                  <a:schemeClr val="tx1"/>
                </a:solidFill>
                <a:effectLst/>
                <a:latin typeface="+mn-lt"/>
                <a:ea typeface="+mn-ea"/>
                <a:cs typeface="+mn-cs"/>
              </a:rPr>
              <a:t> d'entraînement ne contenait que des malwares..."</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**Perspective réaliste :**</a:t>
            </a:r>
            <a:r>
              <a:rPr lang="fr-FR" sz="1200" b="0" kern="1200" dirty="0">
                <a:solidFill>
                  <a:schemeClr val="tx1"/>
                </a:solidFill>
                <a:effectLst/>
                <a:latin typeface="+mn-lt"/>
                <a:ea typeface="+mn-ea"/>
                <a:cs typeface="+mn-cs"/>
              </a:rPr>
              <a:t> "L'IA ne va pas remplacer l'expert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mais l'expert qui maîtrise l'IA va remplacer celui qui ne la maîtrise pas. C'est un outil, pas une solution miracle."</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**Recommandation stratégique :**</a:t>
            </a:r>
            <a:r>
              <a:rPr lang="fr-FR" sz="1200" b="0" kern="1200" dirty="0">
                <a:solidFill>
                  <a:schemeClr val="tx1"/>
                </a:solidFill>
                <a:effectLst/>
                <a:latin typeface="+mn-lt"/>
                <a:ea typeface="+mn-ea"/>
                <a:cs typeface="+mn-cs"/>
              </a:rPr>
              <a:t> "Investissez dans la formation IA de vos équipes dès maintenant. Dans 3 ans, savoir utiliser ces outils sera aussi indispensable que de savoir utiliser Wireshark aujourd'hui."</a:t>
            </a:r>
          </a:p>
        </p:txBody>
      </p:sp>
      <p:sp>
        <p:nvSpPr>
          <p:cNvPr id="4" name="Espace réservé du numéro de diapositive 3">
            <a:extLst>
              <a:ext uri="{FF2B5EF4-FFF2-40B4-BE49-F238E27FC236}">
                <a16:creationId xmlns:a16="http://schemas.microsoft.com/office/drawing/2014/main" id="{0B776A38-033B-D012-F05B-37BF0EA0170B}"/>
              </a:ext>
            </a:extLst>
          </p:cNvPr>
          <p:cNvSpPr>
            <a:spLocks noGrp="1"/>
          </p:cNvSpPr>
          <p:nvPr>
            <p:ph type="sldNum" sz="quarter" idx="5"/>
          </p:nvPr>
        </p:nvSpPr>
        <p:spPr/>
        <p:txBody>
          <a:bodyPr/>
          <a:lstStyle/>
          <a:p>
            <a:fld id="{B7E7399C-7024-4256-88E9-4A331E79C7CB}" type="slidenum">
              <a:rPr lang="fr-FR" smtClean="0"/>
              <a:t>29</a:t>
            </a:fld>
            <a:endParaRPr lang="fr-FR"/>
          </a:p>
        </p:txBody>
      </p:sp>
    </p:spTree>
    <p:extLst>
      <p:ext uri="{BB962C8B-B14F-4D97-AF65-F5344CB8AC3E}">
        <p14:creationId xmlns:p14="http://schemas.microsoft.com/office/powerpoint/2010/main" val="34283771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BF125-05ED-7762-25F6-E4F699C24D2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E1677EB-70AE-AACE-B208-AE856FAE365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8EDB4E3-8528-DD89-87A9-A6138122D163}"/>
              </a:ext>
            </a:extLst>
          </p:cNvPr>
          <p:cNvSpPr>
            <a:spLocks noGrp="1"/>
          </p:cNvSpPr>
          <p:nvPr>
            <p:ph type="body" idx="1"/>
          </p:nvPr>
        </p:nvSpPr>
        <p:spPr/>
        <p:txBody>
          <a:bodyPr/>
          <a:lstStyle/>
          <a:p>
            <a:endParaRPr lang="fr-FR" sz="1200" b="0" kern="1200" dirty="0">
              <a:solidFill>
                <a:schemeClr val="tx1"/>
              </a:solidFill>
              <a:effectLst/>
              <a:latin typeface="+mn-lt"/>
              <a:ea typeface="+mn-ea"/>
              <a:cs typeface="+mn-cs"/>
            </a:endParaRPr>
          </a:p>
        </p:txBody>
      </p:sp>
      <p:sp>
        <p:nvSpPr>
          <p:cNvPr id="4" name="Espace réservé du numéro de diapositive 3">
            <a:extLst>
              <a:ext uri="{FF2B5EF4-FFF2-40B4-BE49-F238E27FC236}">
                <a16:creationId xmlns:a16="http://schemas.microsoft.com/office/drawing/2014/main" id="{52846CE6-CF29-4B0C-0522-59FBD4BBBACE}"/>
              </a:ext>
            </a:extLst>
          </p:cNvPr>
          <p:cNvSpPr>
            <a:spLocks noGrp="1"/>
          </p:cNvSpPr>
          <p:nvPr>
            <p:ph type="sldNum" sz="quarter" idx="5"/>
          </p:nvPr>
        </p:nvSpPr>
        <p:spPr/>
        <p:txBody>
          <a:bodyPr/>
          <a:lstStyle/>
          <a:p>
            <a:fld id="{B7E7399C-7024-4256-88E9-4A331E79C7CB}" type="slidenum">
              <a:rPr lang="fr-FR" smtClean="0"/>
              <a:t>30</a:t>
            </a:fld>
            <a:endParaRPr lang="fr-FR"/>
          </a:p>
        </p:txBody>
      </p:sp>
    </p:spTree>
    <p:extLst>
      <p:ext uri="{BB962C8B-B14F-4D97-AF65-F5344CB8AC3E}">
        <p14:creationId xmlns:p14="http://schemas.microsoft.com/office/powerpoint/2010/main" val="3140252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effectLst/>
                <a:latin typeface="+mn-lt"/>
                <a:ea typeface="+mn-ea"/>
                <a:cs typeface="+mn-cs"/>
              </a:rPr>
              <a:t>Le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numérique, c'est la criminalistique du 21e siècle. Mais attention - contrairement à la police scientifique traditionnelle, nous travaillons sur des preuves volatiles qui peuvent disparaître en une fraction de seconde. Un redémarrage d'ordinateur peut effacer la RAM, un malware peut s'autodétruire, un suspect peut chiffrer ses données. C'est pourquoi nos méthodes doivent être d'une rigueur absolue. La moindre erreur de procédure peut rendre une preuve irrecevable devant un tribunal.</a:t>
            </a:r>
          </a:p>
          <a:p>
            <a:endParaRPr lang="fr-FR" dirty="0"/>
          </a:p>
        </p:txBody>
      </p:sp>
      <p:sp>
        <p:nvSpPr>
          <p:cNvPr id="4" name="Espace réservé du numéro de diapositive 3"/>
          <p:cNvSpPr>
            <a:spLocks noGrp="1"/>
          </p:cNvSpPr>
          <p:nvPr>
            <p:ph type="sldNum" sz="quarter" idx="5"/>
          </p:nvPr>
        </p:nvSpPr>
        <p:spPr/>
        <p:txBody>
          <a:bodyPr/>
          <a:lstStyle/>
          <a:p>
            <a:fld id="{B7E7399C-7024-4256-88E9-4A331E79C7CB}" type="slidenum">
              <a:rPr lang="fr-FR" smtClean="0"/>
              <a:t>5</a:t>
            </a:fld>
            <a:endParaRPr lang="fr-FR"/>
          </a:p>
        </p:txBody>
      </p:sp>
    </p:spTree>
    <p:extLst>
      <p:ext uri="{BB962C8B-B14F-4D97-AF65-F5344CB8AC3E}">
        <p14:creationId xmlns:p14="http://schemas.microsoft.com/office/powerpoint/2010/main" val="576478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effectLst/>
                <a:latin typeface="+mn-lt"/>
                <a:ea typeface="+mn-ea"/>
                <a:cs typeface="+mn-cs"/>
              </a:rPr>
              <a:t>L'histoire du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reflète l'évolution de notre société numérique. Dans les années 80, analyser un disque dur de 10 Mo prenait des jours. Aujourd'hui, nous devons traiter des téraoctets en quelques heures. L'affaire </a:t>
            </a:r>
            <a:r>
              <a:rPr lang="fr-FR" sz="1200" b="0" kern="1200" dirty="0" err="1">
                <a:solidFill>
                  <a:schemeClr val="tx1"/>
                </a:solidFill>
                <a:effectLst/>
                <a:latin typeface="+mn-lt"/>
                <a:ea typeface="+mn-ea"/>
                <a:cs typeface="+mn-cs"/>
              </a:rPr>
              <a:t>MafiaBoy</a:t>
            </a:r>
            <a:r>
              <a:rPr lang="fr-FR" sz="1200" b="0" kern="1200" dirty="0">
                <a:solidFill>
                  <a:schemeClr val="tx1"/>
                </a:solidFill>
                <a:effectLst/>
                <a:latin typeface="+mn-lt"/>
                <a:ea typeface="+mn-ea"/>
                <a:cs typeface="+mn-cs"/>
              </a:rPr>
              <a:t> est emblématique : un adolescent canadien qui, depuis sa chambre, a causé plus de dégâts que bien des catastrophes naturelles. Cela nous rappelle que dans le cyberespace, la géographie ne compte plus. Un attaquant peut être n'importe où dans le monde - d'où l'importance cruciale des preuves numériques pour établir la responsabilité.</a:t>
            </a:r>
          </a:p>
          <a:p>
            <a:endParaRPr lang="fr-FR" dirty="0"/>
          </a:p>
        </p:txBody>
      </p:sp>
      <p:sp>
        <p:nvSpPr>
          <p:cNvPr id="4" name="Espace réservé du numéro de diapositive 3"/>
          <p:cNvSpPr>
            <a:spLocks noGrp="1"/>
          </p:cNvSpPr>
          <p:nvPr>
            <p:ph type="sldNum" sz="quarter" idx="5"/>
          </p:nvPr>
        </p:nvSpPr>
        <p:spPr/>
        <p:txBody>
          <a:bodyPr/>
          <a:lstStyle/>
          <a:p>
            <a:fld id="{B7E7399C-7024-4256-88E9-4A331E79C7CB}" type="slidenum">
              <a:rPr lang="fr-FR" smtClean="0"/>
              <a:t>6</a:t>
            </a:fld>
            <a:endParaRPr lang="fr-FR"/>
          </a:p>
        </p:txBody>
      </p:sp>
    </p:spTree>
    <p:extLst>
      <p:ext uri="{BB962C8B-B14F-4D97-AF65-F5344CB8AC3E}">
        <p14:creationId xmlns:p14="http://schemas.microsoft.com/office/powerpoint/2010/main" val="2654640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effectLst/>
                <a:latin typeface="+mn-lt"/>
                <a:ea typeface="+mn-ea"/>
                <a:cs typeface="+mn-cs"/>
              </a:rPr>
              <a:t>La distinction civil/militaire s'estompe dans le cyberespace. Prenez </a:t>
            </a:r>
            <a:r>
              <a:rPr lang="fr-FR" sz="1200" b="0" kern="1200" dirty="0" err="1">
                <a:solidFill>
                  <a:schemeClr val="tx1"/>
                </a:solidFill>
                <a:effectLst/>
                <a:latin typeface="+mn-lt"/>
                <a:ea typeface="+mn-ea"/>
                <a:cs typeface="+mn-cs"/>
              </a:rPr>
              <a:t>Stuxnet</a:t>
            </a:r>
            <a:r>
              <a:rPr lang="fr-FR" sz="1200" b="0" kern="1200" dirty="0">
                <a:solidFill>
                  <a:schemeClr val="tx1"/>
                </a:solidFill>
                <a:effectLst/>
                <a:latin typeface="+mn-lt"/>
                <a:ea typeface="+mn-ea"/>
                <a:cs typeface="+mn-cs"/>
              </a:rPr>
              <a:t> : cette </a:t>
            </a:r>
            <a:r>
              <a:rPr lang="fr-FR" sz="1200" b="0" kern="1200" dirty="0" err="1">
                <a:solidFill>
                  <a:schemeClr val="tx1"/>
                </a:solidFill>
                <a:effectLst/>
                <a:latin typeface="+mn-lt"/>
                <a:ea typeface="+mn-ea"/>
                <a:cs typeface="+mn-cs"/>
              </a:rPr>
              <a:t>cyber-arme</a:t>
            </a:r>
            <a:r>
              <a:rPr lang="fr-FR" sz="1200" b="0" kern="1200" dirty="0">
                <a:solidFill>
                  <a:schemeClr val="tx1"/>
                </a:solidFill>
                <a:effectLst/>
                <a:latin typeface="+mn-lt"/>
                <a:ea typeface="+mn-ea"/>
                <a:cs typeface="+mn-cs"/>
              </a:rPr>
              <a:t> développée par les États-Unis et Israël a utilisé des vulnérabilités dans des logiciels civils pour cibler des centrifugeuses iraniennes. Ou Sony Pictures : attaqué prétendument par la Corée du Nord pour un simple film, mais avec des techniques dignes d'un service de renseignement. Cette convergence explique pourquoi les méthodes forensiques développées dans un contexte sont rapidement adaptées dans l'autre. Pour HELIOS, cela signifie que maîtriser le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c'est maîtriser un savoir-faire stratégique transversal.</a:t>
            </a:r>
          </a:p>
          <a:p>
            <a:endParaRPr lang="fr-FR" dirty="0"/>
          </a:p>
        </p:txBody>
      </p:sp>
      <p:sp>
        <p:nvSpPr>
          <p:cNvPr id="4" name="Espace réservé du numéro de diapositive 3"/>
          <p:cNvSpPr>
            <a:spLocks noGrp="1"/>
          </p:cNvSpPr>
          <p:nvPr>
            <p:ph type="sldNum" sz="quarter" idx="5"/>
          </p:nvPr>
        </p:nvSpPr>
        <p:spPr/>
        <p:txBody>
          <a:bodyPr/>
          <a:lstStyle/>
          <a:p>
            <a:fld id="{B7E7399C-7024-4256-88E9-4A331E79C7CB}" type="slidenum">
              <a:rPr lang="fr-FR" smtClean="0"/>
              <a:t>7</a:t>
            </a:fld>
            <a:endParaRPr lang="fr-FR"/>
          </a:p>
        </p:txBody>
      </p:sp>
    </p:spTree>
    <p:extLst>
      <p:ext uri="{BB962C8B-B14F-4D97-AF65-F5344CB8AC3E}">
        <p14:creationId xmlns:p14="http://schemas.microsoft.com/office/powerpoint/2010/main" val="1031361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effectLst/>
                <a:latin typeface="+mn-lt"/>
                <a:ea typeface="+mn-ea"/>
                <a:cs typeface="+mn-cs"/>
              </a:rPr>
              <a:t>Cette méthodologie n'est pas négociable. Chaque étape doit être documentée avec une précision chirurgicale. Pourquoi ? Parce qu'un avocat de la défense compétent cherchera la moindre faille procédurale pour faire rejeter les preuves. J'ai vu des enquêtes de plusieurs mois anéanties parce qu'un hash n'avait pas été correctement calculé ou qu'un transfert de preuve n'était pas documenté. La 'Chain of </a:t>
            </a:r>
            <a:r>
              <a:rPr lang="fr-FR" sz="1200" b="0" kern="1200" dirty="0" err="1">
                <a:solidFill>
                  <a:schemeClr val="tx1"/>
                </a:solidFill>
                <a:effectLst/>
                <a:latin typeface="+mn-lt"/>
                <a:ea typeface="+mn-ea"/>
                <a:cs typeface="+mn-cs"/>
              </a:rPr>
              <a:t>Custody</a:t>
            </a:r>
            <a:r>
              <a:rPr lang="fr-FR" sz="1200" b="0" kern="1200" dirty="0">
                <a:solidFill>
                  <a:schemeClr val="tx1"/>
                </a:solidFill>
                <a:effectLst/>
                <a:latin typeface="+mn-lt"/>
                <a:ea typeface="+mn-ea"/>
                <a:cs typeface="+mn-cs"/>
              </a:rPr>
              <a:t>', c'est notre ADN professionnel. Sans elle, même la preuve la plus accablante devient inutile.</a:t>
            </a:r>
          </a:p>
          <a:p>
            <a:endParaRPr lang="fr-FR" dirty="0"/>
          </a:p>
        </p:txBody>
      </p:sp>
      <p:sp>
        <p:nvSpPr>
          <p:cNvPr id="4" name="Espace réservé du numéro de diapositive 3"/>
          <p:cNvSpPr>
            <a:spLocks noGrp="1"/>
          </p:cNvSpPr>
          <p:nvPr>
            <p:ph type="sldNum" sz="quarter" idx="5"/>
          </p:nvPr>
        </p:nvSpPr>
        <p:spPr/>
        <p:txBody>
          <a:bodyPr/>
          <a:lstStyle/>
          <a:p>
            <a:fld id="{B7E7399C-7024-4256-88E9-4A331E79C7CB}" type="slidenum">
              <a:rPr lang="fr-FR" smtClean="0"/>
              <a:t>9</a:t>
            </a:fld>
            <a:endParaRPr lang="fr-FR"/>
          </a:p>
        </p:txBody>
      </p:sp>
    </p:spTree>
    <p:extLst>
      <p:ext uri="{BB962C8B-B14F-4D97-AF65-F5344CB8AC3E}">
        <p14:creationId xmlns:p14="http://schemas.microsoft.com/office/powerpoint/2010/main" val="32790556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effectLst/>
                <a:latin typeface="+mn-lt"/>
                <a:ea typeface="+mn-ea"/>
                <a:cs typeface="+mn-cs"/>
              </a:rPr>
              <a:t>L'identification, c'est souvent le maillon faible. Savez-vous qu'en moyenne, une intrusion reste indétectée 287 jours ? Imaginez : pendant presque 10 mois, un attaquant peut explorer vos systèmes, voler vos données, installer des portes dérobées. C'est pourquoi les outils comme Splunk ou </a:t>
            </a:r>
            <a:r>
              <a:rPr lang="fr-FR" sz="1200" b="0" kern="1200" dirty="0" err="1">
                <a:solidFill>
                  <a:schemeClr val="tx1"/>
                </a:solidFill>
                <a:effectLst/>
                <a:latin typeface="+mn-lt"/>
                <a:ea typeface="+mn-ea"/>
                <a:cs typeface="+mn-cs"/>
              </a:rPr>
              <a:t>QRadar</a:t>
            </a:r>
            <a:r>
              <a:rPr lang="fr-FR" sz="1200" b="0" kern="1200" dirty="0">
                <a:solidFill>
                  <a:schemeClr val="tx1"/>
                </a:solidFill>
                <a:effectLst/>
                <a:latin typeface="+mn-lt"/>
                <a:ea typeface="+mn-ea"/>
                <a:cs typeface="+mn-cs"/>
              </a:rPr>
              <a:t> sont cruciaux : ils corrèlent automatiquement des milliers d'événements pour détecter des patterns suspects. Mais attention au paradoxe : plus vous avez d'alertes, plus vous risquez de passer à côté de la vraie menace. Un bon analyste </a:t>
            </a:r>
            <a:r>
              <a:rPr lang="fr-FR" sz="1200" b="0" kern="1200" dirty="0" err="1">
                <a:solidFill>
                  <a:schemeClr val="tx1"/>
                </a:solidFill>
                <a:effectLst/>
                <a:latin typeface="+mn-lt"/>
                <a:ea typeface="+mn-ea"/>
                <a:cs typeface="+mn-cs"/>
              </a:rPr>
              <a:t>forensic</a:t>
            </a:r>
            <a:r>
              <a:rPr lang="fr-FR" sz="1200" b="0" kern="1200" dirty="0">
                <a:solidFill>
                  <a:schemeClr val="tx1"/>
                </a:solidFill>
                <a:effectLst/>
                <a:latin typeface="+mn-lt"/>
                <a:ea typeface="+mn-ea"/>
                <a:cs typeface="+mn-cs"/>
              </a:rPr>
              <a:t> doit savoir distinguer le signal du bruit.</a:t>
            </a:r>
          </a:p>
          <a:p>
            <a:endParaRPr lang="fr-FR" dirty="0"/>
          </a:p>
          <a:p>
            <a:r>
              <a:rPr lang="fr-FR" sz="1200" b="1" kern="1200" dirty="0">
                <a:solidFill>
                  <a:schemeClr val="tx1"/>
                </a:solidFill>
                <a:effectLst/>
                <a:latin typeface="+mn-lt"/>
                <a:ea typeface="+mn-ea"/>
                <a:cs typeface="+mn-cs"/>
              </a:rPr>
              <a:t>**Outils essentiels :**</a:t>
            </a:r>
            <a:endParaRPr lang="fr-FR" sz="1200" b="0" kern="1200" dirty="0">
              <a:solidFill>
                <a:schemeClr val="tx1"/>
              </a:solidFill>
              <a:effectLst/>
              <a:latin typeface="+mn-lt"/>
              <a:ea typeface="+mn-ea"/>
              <a:cs typeface="+mn-cs"/>
            </a:endParaRPr>
          </a:p>
          <a:p>
            <a:r>
              <a:rPr lang="fr-FR" sz="1200" b="0" kern="1200" dirty="0">
                <a:solidFill>
                  <a:schemeClr val="tx1"/>
                </a:solidFill>
                <a:effectLst/>
                <a:latin typeface="+mn-lt"/>
                <a:ea typeface="+mn-ea"/>
                <a:cs typeface="+mn-cs"/>
              </a:rPr>
              <a:t>- </a:t>
            </a:r>
            <a:r>
              <a:rPr lang="fr-FR" sz="1200" b="1" kern="1200" dirty="0">
                <a:solidFill>
                  <a:schemeClr val="tx1"/>
                </a:solidFill>
                <a:effectLst/>
                <a:latin typeface="+mn-lt"/>
                <a:ea typeface="+mn-ea"/>
                <a:cs typeface="+mn-cs"/>
              </a:rPr>
              <a:t>**SIEM :**</a:t>
            </a:r>
            <a:r>
              <a:rPr lang="fr-FR" sz="1200" b="0" kern="1200" dirty="0">
                <a:solidFill>
                  <a:schemeClr val="tx1"/>
                </a:solidFill>
                <a:effectLst/>
                <a:latin typeface="+mn-lt"/>
                <a:ea typeface="+mn-ea"/>
                <a:cs typeface="+mn-cs"/>
              </a:rPr>
              <a:t> Splunk, IBM </a:t>
            </a:r>
            <a:r>
              <a:rPr lang="fr-FR" sz="1200" b="0" kern="1200" dirty="0" err="1">
                <a:solidFill>
                  <a:schemeClr val="tx1"/>
                </a:solidFill>
                <a:effectLst/>
                <a:latin typeface="+mn-lt"/>
                <a:ea typeface="+mn-ea"/>
                <a:cs typeface="+mn-cs"/>
              </a:rPr>
              <a:t>QRadar</a:t>
            </a:r>
            <a:r>
              <a:rPr lang="fr-FR" sz="1200" b="0" kern="1200" dirty="0">
                <a:solidFill>
                  <a:schemeClr val="tx1"/>
                </a:solidFill>
                <a:effectLst/>
                <a:latin typeface="+mn-lt"/>
                <a:ea typeface="+mn-ea"/>
                <a:cs typeface="+mn-cs"/>
              </a:rPr>
              <a:t>, </a:t>
            </a:r>
            <a:r>
              <a:rPr lang="fr-FR" sz="1200" b="0" kern="1200" dirty="0" err="1">
                <a:solidFill>
                  <a:schemeClr val="tx1"/>
                </a:solidFill>
                <a:effectLst/>
                <a:latin typeface="+mn-lt"/>
                <a:ea typeface="+mn-ea"/>
                <a:cs typeface="+mn-cs"/>
              </a:rPr>
              <a:t>ArcSight</a:t>
            </a:r>
            <a:endParaRPr lang="fr-FR" sz="1200" b="0" kern="1200" dirty="0">
              <a:solidFill>
                <a:schemeClr val="tx1"/>
              </a:solidFill>
              <a:effectLst/>
              <a:latin typeface="+mn-lt"/>
              <a:ea typeface="+mn-ea"/>
              <a:cs typeface="+mn-cs"/>
            </a:endParaRPr>
          </a:p>
          <a:p>
            <a:r>
              <a:rPr lang="fr-FR" sz="1200" b="0" kern="1200" dirty="0">
                <a:solidFill>
                  <a:schemeClr val="tx1"/>
                </a:solidFill>
                <a:effectLst/>
                <a:latin typeface="+mn-lt"/>
                <a:ea typeface="+mn-ea"/>
                <a:cs typeface="+mn-cs"/>
              </a:rPr>
              <a:t>- </a:t>
            </a:r>
            <a:r>
              <a:rPr lang="fr-FR" sz="1200" b="1" kern="1200" dirty="0">
                <a:solidFill>
                  <a:schemeClr val="tx1"/>
                </a:solidFill>
                <a:effectLst/>
                <a:latin typeface="+mn-lt"/>
                <a:ea typeface="+mn-ea"/>
                <a:cs typeface="+mn-cs"/>
              </a:rPr>
              <a:t>**Network monitoring :**</a:t>
            </a:r>
            <a:r>
              <a:rPr lang="fr-FR" sz="1200" b="0" kern="1200" dirty="0">
                <a:solidFill>
                  <a:schemeClr val="tx1"/>
                </a:solidFill>
                <a:effectLst/>
                <a:latin typeface="+mn-lt"/>
                <a:ea typeface="+mn-ea"/>
                <a:cs typeface="+mn-cs"/>
              </a:rPr>
              <a:t> </a:t>
            </a:r>
            <a:r>
              <a:rPr lang="fr-FR" sz="1200" b="0" kern="1200" dirty="0" err="1">
                <a:solidFill>
                  <a:schemeClr val="tx1"/>
                </a:solidFill>
                <a:effectLst/>
                <a:latin typeface="+mn-lt"/>
                <a:ea typeface="+mn-ea"/>
                <a:cs typeface="+mn-cs"/>
              </a:rPr>
              <a:t>Zeek</a:t>
            </a:r>
            <a:r>
              <a:rPr lang="fr-FR" sz="1200" b="0" kern="1200" dirty="0">
                <a:solidFill>
                  <a:schemeClr val="tx1"/>
                </a:solidFill>
                <a:effectLst/>
                <a:latin typeface="+mn-lt"/>
                <a:ea typeface="+mn-ea"/>
                <a:cs typeface="+mn-cs"/>
              </a:rPr>
              <a:t>, </a:t>
            </a:r>
            <a:r>
              <a:rPr lang="fr-FR" sz="1200" b="0" kern="1200" dirty="0" err="1">
                <a:solidFill>
                  <a:schemeClr val="tx1"/>
                </a:solidFill>
                <a:effectLst/>
                <a:latin typeface="+mn-lt"/>
                <a:ea typeface="+mn-ea"/>
                <a:cs typeface="+mn-cs"/>
              </a:rPr>
              <a:t>Suricata</a:t>
            </a:r>
            <a:r>
              <a:rPr lang="fr-FR" sz="1200" b="0" kern="1200" dirty="0">
                <a:solidFill>
                  <a:schemeClr val="tx1"/>
                </a:solidFill>
                <a:effectLst/>
                <a:latin typeface="+mn-lt"/>
                <a:ea typeface="+mn-ea"/>
                <a:cs typeface="+mn-cs"/>
              </a:rPr>
              <a:t>, Nagios</a:t>
            </a:r>
          </a:p>
          <a:p>
            <a:r>
              <a:rPr lang="fr-FR" sz="1200" b="0" kern="1200" dirty="0">
                <a:solidFill>
                  <a:schemeClr val="tx1"/>
                </a:solidFill>
                <a:effectLst/>
                <a:latin typeface="+mn-lt"/>
                <a:ea typeface="+mn-ea"/>
                <a:cs typeface="+mn-cs"/>
              </a:rPr>
              <a:t>- </a:t>
            </a:r>
            <a:r>
              <a:rPr lang="fr-FR" sz="1200" b="1" kern="1200" dirty="0">
                <a:solidFill>
                  <a:schemeClr val="tx1"/>
                </a:solidFill>
                <a:effectLst/>
                <a:latin typeface="+mn-lt"/>
                <a:ea typeface="+mn-ea"/>
                <a:cs typeface="+mn-cs"/>
              </a:rPr>
              <a:t>**Endpoint </a:t>
            </a:r>
            <a:r>
              <a:rPr lang="fr-FR" sz="1200" b="1" kern="1200" dirty="0" err="1">
                <a:solidFill>
                  <a:schemeClr val="tx1"/>
                </a:solidFill>
                <a:effectLst/>
                <a:latin typeface="+mn-lt"/>
                <a:ea typeface="+mn-ea"/>
                <a:cs typeface="+mn-cs"/>
              </a:rPr>
              <a:t>detection</a:t>
            </a:r>
            <a:r>
              <a:rPr lang="fr-FR" sz="1200" b="1" kern="1200" dirty="0">
                <a:solidFill>
                  <a:schemeClr val="tx1"/>
                </a:solidFill>
                <a:effectLst/>
                <a:latin typeface="+mn-lt"/>
                <a:ea typeface="+mn-ea"/>
                <a:cs typeface="+mn-cs"/>
              </a:rPr>
              <a:t> :**</a:t>
            </a:r>
            <a:r>
              <a:rPr lang="fr-FR" sz="1200" b="0" kern="1200" dirty="0">
                <a:solidFill>
                  <a:schemeClr val="tx1"/>
                </a:solidFill>
                <a:effectLst/>
                <a:latin typeface="+mn-lt"/>
                <a:ea typeface="+mn-ea"/>
                <a:cs typeface="+mn-cs"/>
              </a:rPr>
              <a:t> </a:t>
            </a:r>
            <a:r>
              <a:rPr lang="fr-FR" sz="1200" b="0" kern="1200" dirty="0" err="1">
                <a:solidFill>
                  <a:schemeClr val="tx1"/>
                </a:solidFill>
                <a:effectLst/>
                <a:latin typeface="+mn-lt"/>
                <a:ea typeface="+mn-ea"/>
                <a:cs typeface="+mn-cs"/>
              </a:rPr>
              <a:t>CrowdStrike</a:t>
            </a:r>
            <a:r>
              <a:rPr lang="fr-FR" sz="1200" b="0" kern="1200" dirty="0">
                <a:solidFill>
                  <a:schemeClr val="tx1"/>
                </a:solidFill>
                <a:effectLst/>
                <a:latin typeface="+mn-lt"/>
                <a:ea typeface="+mn-ea"/>
                <a:cs typeface="+mn-cs"/>
              </a:rPr>
              <a:t>, </a:t>
            </a:r>
            <a:r>
              <a:rPr lang="fr-FR" sz="1200" b="0" kern="1200" dirty="0" err="1">
                <a:solidFill>
                  <a:schemeClr val="tx1"/>
                </a:solidFill>
                <a:effectLst/>
                <a:latin typeface="+mn-lt"/>
                <a:ea typeface="+mn-ea"/>
                <a:cs typeface="+mn-cs"/>
              </a:rPr>
              <a:t>SentinelOne</a:t>
            </a:r>
            <a:endParaRPr lang="fr-FR" sz="1200" b="0" kern="1200" dirty="0">
              <a:solidFill>
                <a:schemeClr val="tx1"/>
              </a:solidFill>
              <a:effectLst/>
              <a:latin typeface="+mn-lt"/>
              <a:ea typeface="+mn-ea"/>
              <a:cs typeface="+mn-cs"/>
            </a:endParaRPr>
          </a:p>
          <a:p>
            <a:r>
              <a:rPr lang="fr-FR" sz="1200" b="0" kern="1200" dirty="0">
                <a:solidFill>
                  <a:schemeClr val="tx1"/>
                </a:solidFill>
                <a:effectLst/>
                <a:latin typeface="+mn-lt"/>
                <a:ea typeface="+mn-ea"/>
                <a:cs typeface="+mn-cs"/>
              </a:rPr>
              <a:t>- </a:t>
            </a:r>
            <a:r>
              <a:rPr lang="fr-FR" sz="1200" b="1" kern="1200" dirty="0">
                <a:solidFill>
                  <a:schemeClr val="tx1"/>
                </a:solidFill>
                <a:effectLst/>
                <a:latin typeface="+mn-lt"/>
                <a:ea typeface="+mn-ea"/>
                <a:cs typeface="+mn-cs"/>
              </a:rPr>
              <a:t>**</a:t>
            </a:r>
            <a:r>
              <a:rPr lang="fr-FR" sz="1200" b="1" kern="1200" dirty="0" err="1">
                <a:solidFill>
                  <a:schemeClr val="tx1"/>
                </a:solidFill>
                <a:effectLst/>
                <a:latin typeface="+mn-lt"/>
                <a:ea typeface="+mn-ea"/>
                <a:cs typeface="+mn-cs"/>
              </a:rPr>
              <a:t>Threat</a:t>
            </a:r>
            <a:r>
              <a:rPr lang="fr-FR" sz="1200" b="1" kern="1200" dirty="0">
                <a:solidFill>
                  <a:schemeClr val="tx1"/>
                </a:solidFill>
                <a:effectLst/>
                <a:latin typeface="+mn-lt"/>
                <a:ea typeface="+mn-ea"/>
                <a:cs typeface="+mn-cs"/>
              </a:rPr>
              <a:t> intelligence :**</a:t>
            </a:r>
            <a:r>
              <a:rPr lang="fr-FR" sz="1200" b="0" kern="1200" dirty="0">
                <a:solidFill>
                  <a:schemeClr val="tx1"/>
                </a:solidFill>
                <a:effectLst/>
                <a:latin typeface="+mn-lt"/>
                <a:ea typeface="+mn-ea"/>
                <a:cs typeface="+mn-cs"/>
              </a:rPr>
              <a:t> </a:t>
            </a:r>
            <a:r>
              <a:rPr lang="fr-FR" sz="1200" b="0" kern="1200" dirty="0" err="1">
                <a:solidFill>
                  <a:schemeClr val="tx1"/>
                </a:solidFill>
                <a:effectLst/>
                <a:latin typeface="+mn-lt"/>
                <a:ea typeface="+mn-ea"/>
                <a:cs typeface="+mn-cs"/>
              </a:rPr>
              <a:t>VirusTotal</a:t>
            </a:r>
            <a:r>
              <a:rPr lang="fr-FR" sz="1200" b="0" kern="1200" dirty="0">
                <a:solidFill>
                  <a:schemeClr val="tx1"/>
                </a:solidFill>
                <a:effectLst/>
                <a:latin typeface="+mn-lt"/>
                <a:ea typeface="+mn-ea"/>
                <a:cs typeface="+mn-cs"/>
              </a:rPr>
              <a:t>, MISP, </a:t>
            </a:r>
            <a:r>
              <a:rPr lang="fr-FR" sz="1200" b="0" kern="1200" dirty="0" err="1">
                <a:solidFill>
                  <a:schemeClr val="tx1"/>
                </a:solidFill>
                <a:effectLst/>
                <a:latin typeface="+mn-lt"/>
                <a:ea typeface="+mn-ea"/>
                <a:cs typeface="+mn-cs"/>
              </a:rPr>
              <a:t>AlienVault</a:t>
            </a:r>
            <a:r>
              <a:rPr lang="fr-FR" sz="1200" b="0" kern="1200" dirty="0">
                <a:solidFill>
                  <a:schemeClr val="tx1"/>
                </a:solidFill>
                <a:effectLst/>
                <a:latin typeface="+mn-lt"/>
                <a:ea typeface="+mn-ea"/>
                <a:cs typeface="+mn-cs"/>
              </a:rPr>
              <a:t> OTX</a:t>
            </a:r>
          </a:p>
          <a:p>
            <a:endParaRPr lang="fr-FR" dirty="0"/>
          </a:p>
        </p:txBody>
      </p:sp>
      <p:sp>
        <p:nvSpPr>
          <p:cNvPr id="4" name="Espace réservé du numéro de diapositive 3"/>
          <p:cNvSpPr>
            <a:spLocks noGrp="1"/>
          </p:cNvSpPr>
          <p:nvPr>
            <p:ph type="sldNum" sz="quarter" idx="5"/>
          </p:nvPr>
        </p:nvSpPr>
        <p:spPr/>
        <p:txBody>
          <a:bodyPr/>
          <a:lstStyle/>
          <a:p>
            <a:fld id="{B7E7399C-7024-4256-88E9-4A331E79C7CB}" type="slidenum">
              <a:rPr lang="fr-FR" smtClean="0"/>
              <a:t>10</a:t>
            </a:fld>
            <a:endParaRPr lang="fr-FR"/>
          </a:p>
        </p:txBody>
      </p:sp>
    </p:spTree>
    <p:extLst>
      <p:ext uri="{BB962C8B-B14F-4D97-AF65-F5344CB8AC3E}">
        <p14:creationId xmlns:p14="http://schemas.microsoft.com/office/powerpoint/2010/main" val="8843612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kern="1200" dirty="0">
                <a:solidFill>
                  <a:schemeClr val="tx1"/>
                </a:solidFill>
                <a:effectLst/>
                <a:latin typeface="+mn-lt"/>
                <a:ea typeface="+mn-ea"/>
                <a:cs typeface="+mn-cs"/>
              </a:rPr>
              <a:t>"La préservation, c'est notre moment de vérité. Une fois qu'un système est éteint ou redémarré, certaines preuves disparaissent à jamais. C'est pourquoi nous avons développé un 'ordre de volatilité' : d'abord la RAM, puis les caches, les connexions réseau, etc. J'ai vu des enquêtes échouer parce qu'un technicien bien intentionné avait redémarré un serveur 'pour voir s'il marchait mieux'. Résultat : perte de toutes les preuves en mémoire, y compris potentiellement l'identité de l'attaquant."</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**Piège fréquent :**</a:t>
            </a:r>
            <a:r>
              <a:rPr lang="fr-FR" sz="1200" b="0" kern="1200" dirty="0">
                <a:solidFill>
                  <a:schemeClr val="tx1"/>
                </a:solidFill>
                <a:effectLst/>
                <a:latin typeface="+mn-lt"/>
                <a:ea typeface="+mn-ea"/>
                <a:cs typeface="+mn-cs"/>
              </a:rPr>
              <a:t> "Mais pourquoi ne pas juste copier les fichiers suspects ?" - Erreur fatale ! Une simple copie ne </a:t>
            </a:r>
            <a:r>
              <a:rPr lang="fr-FR" sz="1200" b="0" kern="1200" dirty="0" err="1">
                <a:solidFill>
                  <a:schemeClr val="tx1"/>
                </a:solidFill>
                <a:effectLst/>
                <a:latin typeface="+mn-lt"/>
                <a:ea typeface="+mn-ea"/>
                <a:cs typeface="+mn-cs"/>
              </a:rPr>
              <a:t>preserve</a:t>
            </a:r>
            <a:r>
              <a:rPr lang="fr-FR" sz="1200" b="0" kern="1200" dirty="0">
                <a:solidFill>
                  <a:schemeClr val="tx1"/>
                </a:solidFill>
                <a:effectLst/>
                <a:latin typeface="+mn-lt"/>
                <a:ea typeface="+mn-ea"/>
                <a:cs typeface="+mn-cs"/>
              </a:rPr>
              <a:t> ni les métadonnées complètes, ni l'espace disque non alloué où se cachent souvent les preuves les plus importantes.</a:t>
            </a:r>
          </a:p>
          <a:p>
            <a:endParaRPr lang="fr-FR" dirty="0"/>
          </a:p>
        </p:txBody>
      </p:sp>
      <p:sp>
        <p:nvSpPr>
          <p:cNvPr id="4" name="Espace réservé du numéro de diapositive 3"/>
          <p:cNvSpPr>
            <a:spLocks noGrp="1"/>
          </p:cNvSpPr>
          <p:nvPr>
            <p:ph type="sldNum" sz="quarter" idx="5"/>
          </p:nvPr>
        </p:nvSpPr>
        <p:spPr/>
        <p:txBody>
          <a:bodyPr/>
          <a:lstStyle/>
          <a:p>
            <a:fld id="{B7E7399C-7024-4256-88E9-4A331E79C7CB}" type="slidenum">
              <a:rPr lang="fr-FR" smtClean="0"/>
              <a:t>11</a:t>
            </a:fld>
            <a:endParaRPr lang="fr-FR"/>
          </a:p>
        </p:txBody>
      </p:sp>
    </p:spTree>
    <p:extLst>
      <p:ext uri="{BB962C8B-B14F-4D97-AF65-F5344CB8AC3E}">
        <p14:creationId xmlns:p14="http://schemas.microsoft.com/office/powerpoint/2010/main" val="954743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575D0-6ACD-ECB5-12DD-89561D6823C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4624BAE-2B0E-7C45-19FA-2EBAB298546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CE30B4D-3F80-2E7D-E98D-E6835C3371B6}"/>
              </a:ext>
            </a:extLst>
          </p:cNvPr>
          <p:cNvSpPr>
            <a:spLocks noGrp="1"/>
          </p:cNvSpPr>
          <p:nvPr>
            <p:ph type="body" idx="1"/>
          </p:nvPr>
        </p:nvSpPr>
        <p:spPr/>
        <p:txBody>
          <a:bodyPr/>
          <a:lstStyle/>
          <a:p>
            <a:r>
              <a:rPr lang="fr-FR" sz="1200" b="0" kern="1200" dirty="0">
                <a:solidFill>
                  <a:schemeClr val="tx1"/>
                </a:solidFill>
                <a:effectLst/>
                <a:latin typeface="+mn-lt"/>
                <a:ea typeface="+mn-ea"/>
                <a:cs typeface="+mn-cs"/>
              </a:rPr>
              <a:t>"La collecte, c'est notre phase de 'crime </a:t>
            </a:r>
            <a:r>
              <a:rPr lang="fr-FR" sz="1200" b="0" kern="1200" dirty="0" err="1">
                <a:solidFill>
                  <a:schemeClr val="tx1"/>
                </a:solidFill>
                <a:effectLst/>
                <a:latin typeface="+mn-lt"/>
                <a:ea typeface="+mn-ea"/>
                <a:cs typeface="+mn-cs"/>
              </a:rPr>
              <a:t>scene</a:t>
            </a:r>
            <a:r>
              <a:rPr lang="fr-FR" sz="1200" b="0" kern="1200" dirty="0">
                <a:solidFill>
                  <a:schemeClr val="tx1"/>
                </a:solidFill>
                <a:effectLst/>
                <a:latin typeface="+mn-lt"/>
                <a:ea typeface="+mn-ea"/>
                <a:cs typeface="+mn-cs"/>
              </a:rPr>
              <a:t> investigation' numérique. Mais contrairement à CSI, nos indices ne sont pas visibles à l'œil nu. Saviez-vous qu'un disque dur de 1 To peut contenir jusqu'à 500 millions de pages de texte ? Et que même après suppression, les données restent souvent récupérables pendant des mois ?"</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**Exemple concret :**</a:t>
            </a:r>
            <a:r>
              <a:rPr lang="fr-FR" sz="1200" b="0" kern="1200" dirty="0">
                <a:solidFill>
                  <a:schemeClr val="tx1"/>
                </a:solidFill>
                <a:effectLst/>
                <a:latin typeface="+mn-lt"/>
                <a:ea typeface="+mn-ea"/>
                <a:cs typeface="+mn-cs"/>
              </a:rPr>
              <a:t> "En 2019, lors d'une enquête sur une fraude interne, nous avons découvert que l'employé suspect avait supprimé tous ses emails compromettants. Mais grâce à l'analyse de l'espace disque non alloué, nous avons récupéré non seulement les emails, mais aussi leurs brouillons jamais envoyés - qui contenaient ses véritables intentions."</a:t>
            </a:r>
          </a:p>
          <a:p>
            <a:br>
              <a:rPr lang="fr-FR" sz="1200" b="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**Défi technique majeur :**</a:t>
            </a:r>
            <a:r>
              <a:rPr lang="fr-FR" sz="1200" b="0" kern="1200" dirty="0">
                <a:solidFill>
                  <a:schemeClr val="tx1"/>
                </a:solidFill>
                <a:effectLst/>
                <a:latin typeface="+mn-lt"/>
                <a:ea typeface="+mn-ea"/>
                <a:cs typeface="+mn-cs"/>
              </a:rPr>
              <a:t> Le chiffrement. Un suspect qui utilise BitLocker, </a:t>
            </a:r>
            <a:r>
              <a:rPr lang="fr-FR" sz="1200" b="0" kern="1200" dirty="0" err="1">
                <a:solidFill>
                  <a:schemeClr val="tx1"/>
                </a:solidFill>
                <a:effectLst/>
                <a:latin typeface="+mn-lt"/>
                <a:ea typeface="+mn-ea"/>
                <a:cs typeface="+mn-cs"/>
              </a:rPr>
              <a:t>FileVault</a:t>
            </a:r>
            <a:r>
              <a:rPr lang="fr-FR" sz="1200" b="0" kern="1200" dirty="0">
                <a:solidFill>
                  <a:schemeClr val="tx1"/>
                </a:solidFill>
                <a:effectLst/>
                <a:latin typeface="+mn-lt"/>
                <a:ea typeface="+mn-ea"/>
                <a:cs typeface="+mn-cs"/>
              </a:rPr>
              <a:t> ou </a:t>
            </a:r>
            <a:r>
              <a:rPr lang="fr-FR" sz="1200" b="0" kern="1200" dirty="0" err="1">
                <a:solidFill>
                  <a:schemeClr val="tx1"/>
                </a:solidFill>
                <a:effectLst/>
                <a:latin typeface="+mn-lt"/>
                <a:ea typeface="+mn-ea"/>
                <a:cs typeface="+mn-cs"/>
              </a:rPr>
              <a:t>VeraCrypt</a:t>
            </a:r>
            <a:r>
              <a:rPr lang="fr-FR" sz="1200" b="0" kern="1200" dirty="0">
                <a:solidFill>
                  <a:schemeClr val="tx1"/>
                </a:solidFill>
                <a:effectLst/>
                <a:latin typeface="+mn-lt"/>
                <a:ea typeface="+mn-ea"/>
                <a:cs typeface="+mn-cs"/>
              </a:rPr>
              <a:t> peut rendre ses données inaccessibles. D'où l'importance de la capture mémoire : les clés de chiffrement y sont parfois encore présentes.</a:t>
            </a:r>
          </a:p>
        </p:txBody>
      </p:sp>
      <p:sp>
        <p:nvSpPr>
          <p:cNvPr id="4" name="Espace réservé du numéro de diapositive 3">
            <a:extLst>
              <a:ext uri="{FF2B5EF4-FFF2-40B4-BE49-F238E27FC236}">
                <a16:creationId xmlns:a16="http://schemas.microsoft.com/office/drawing/2014/main" id="{1705AA8B-BD8D-850A-2D26-E6F13830F090}"/>
              </a:ext>
            </a:extLst>
          </p:cNvPr>
          <p:cNvSpPr>
            <a:spLocks noGrp="1"/>
          </p:cNvSpPr>
          <p:nvPr>
            <p:ph type="sldNum" sz="quarter" idx="5"/>
          </p:nvPr>
        </p:nvSpPr>
        <p:spPr/>
        <p:txBody>
          <a:bodyPr/>
          <a:lstStyle/>
          <a:p>
            <a:fld id="{B7E7399C-7024-4256-88E9-4A331E79C7CB}" type="slidenum">
              <a:rPr lang="fr-FR" smtClean="0"/>
              <a:t>12</a:t>
            </a:fld>
            <a:endParaRPr lang="fr-FR"/>
          </a:p>
        </p:txBody>
      </p:sp>
    </p:spTree>
    <p:extLst>
      <p:ext uri="{BB962C8B-B14F-4D97-AF65-F5344CB8AC3E}">
        <p14:creationId xmlns:p14="http://schemas.microsoft.com/office/powerpoint/2010/main" val="11212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166B260-F697-43B9-A243-E8E11C43A9BD}" type="datetimeFigureOut">
              <a:rPr lang="fr-FR" smtClean="0"/>
              <a:t>21/08/2025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3775459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166B260-F697-43B9-A243-E8E11C43A9BD}" type="datetimeFigureOut">
              <a:rPr lang="fr-FR" smtClean="0"/>
              <a:t>21/08/2025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3271430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166B260-F697-43B9-A243-E8E11C43A9BD}" type="datetimeFigureOut">
              <a:rPr lang="fr-FR" smtClean="0"/>
              <a:t>21/08/2025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C40995-DD61-4967-A8A0-4365109C9B42}" type="slidenum">
              <a:rPr lang="fr-FR" smtClean="0"/>
              <a:t>‹#›</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08075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166B260-F697-43B9-A243-E8E11C43A9BD}" type="datetimeFigureOut">
              <a:rPr lang="fr-FR" smtClean="0"/>
              <a:t>21/08/2025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2863419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166B260-F697-43B9-A243-E8E11C43A9BD}" type="datetimeFigureOut">
              <a:rPr lang="fr-FR" smtClean="0"/>
              <a:t>21/08/2025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C40995-DD61-4967-A8A0-4365109C9B42}" type="slidenum">
              <a:rPr lang="fr-FR" smtClean="0"/>
              <a:t>‹#›</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52954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166B260-F697-43B9-A243-E8E11C43A9BD}" type="datetimeFigureOut">
              <a:rPr lang="fr-FR" smtClean="0"/>
              <a:t>21/08/2025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30260732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166B260-F697-43B9-A243-E8E11C43A9BD}" type="datetimeFigureOut">
              <a:rPr lang="fr-FR" smtClean="0"/>
              <a:t>21/08/2025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3621894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166B260-F697-43B9-A243-E8E11C43A9BD}" type="datetimeFigureOut">
              <a:rPr lang="fr-FR" smtClean="0"/>
              <a:t>21/08/2025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3160933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166B260-F697-43B9-A243-E8E11C43A9BD}" type="datetimeFigureOut">
              <a:rPr lang="fr-FR" smtClean="0"/>
              <a:t>21/08/2025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2311435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166B260-F697-43B9-A243-E8E11C43A9BD}" type="datetimeFigureOut">
              <a:rPr lang="fr-FR" smtClean="0"/>
              <a:t>21/08/2025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2540754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166B260-F697-43B9-A243-E8E11C43A9BD}" type="datetimeFigureOut">
              <a:rPr lang="fr-FR" smtClean="0"/>
              <a:t>21/08/2025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3576676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166B260-F697-43B9-A243-E8E11C43A9BD}" type="datetimeFigureOut">
              <a:rPr lang="fr-FR" smtClean="0"/>
              <a:t>21/08/2025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3215335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166B260-F697-43B9-A243-E8E11C43A9BD}" type="datetimeFigureOut">
              <a:rPr lang="fr-FR" smtClean="0"/>
              <a:t>21/08/2025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2484226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66B260-F697-43B9-A243-E8E11C43A9BD}" type="datetimeFigureOut">
              <a:rPr lang="fr-FR" smtClean="0"/>
              <a:t>21/08/2025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1387478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166B260-F697-43B9-A243-E8E11C43A9BD}" type="datetimeFigureOut">
              <a:rPr lang="fr-FR" smtClean="0"/>
              <a:t>21/08/2025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4283792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166B260-F697-43B9-A243-E8E11C43A9BD}" type="datetimeFigureOut">
              <a:rPr lang="fr-FR" smtClean="0"/>
              <a:t>21/08/2025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5C40995-DD61-4967-A8A0-4365109C9B42}" type="slidenum">
              <a:rPr lang="fr-FR" smtClean="0"/>
              <a:t>‹#›</a:t>
            </a:fld>
            <a:endParaRPr lang="fr-FR"/>
          </a:p>
        </p:txBody>
      </p:sp>
    </p:spTree>
    <p:extLst>
      <p:ext uri="{BB962C8B-B14F-4D97-AF65-F5344CB8AC3E}">
        <p14:creationId xmlns:p14="http://schemas.microsoft.com/office/powerpoint/2010/main" val="1966432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166B260-F697-43B9-A243-E8E11C43A9BD}" type="datetimeFigureOut">
              <a:rPr lang="fr-FR" smtClean="0"/>
              <a:t>21/08/2025</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5C40995-DD61-4967-A8A0-4365109C9B42}" type="slidenum">
              <a:rPr lang="fr-FR" smtClean="0"/>
              <a:t>‹#›</a:t>
            </a:fld>
            <a:endParaRPr lang="fr-FR"/>
          </a:p>
        </p:txBody>
      </p:sp>
    </p:spTree>
    <p:extLst>
      <p:ext uri="{BB962C8B-B14F-4D97-AF65-F5344CB8AC3E}">
        <p14:creationId xmlns:p14="http://schemas.microsoft.com/office/powerpoint/2010/main" val="30377826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Verrou sur la carte mère de l’ordinateur">
            <a:extLst>
              <a:ext uri="{FF2B5EF4-FFF2-40B4-BE49-F238E27FC236}">
                <a16:creationId xmlns:a16="http://schemas.microsoft.com/office/drawing/2014/main" id="{05BED466-C6D3-19B0-25D4-EAA8B7255571}"/>
              </a:ext>
            </a:extLst>
          </p:cNvPr>
          <p:cNvPicPr>
            <a:picLocks noChangeAspect="1"/>
          </p:cNvPicPr>
          <p:nvPr/>
        </p:nvPicPr>
        <p:blipFill>
          <a:blip r:embed="rId3"/>
          <a:srcRect l="19394" r="28095" b="-2"/>
          <a:stretch>
            <a:fillRect/>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2" name="Titre 1">
            <a:extLst>
              <a:ext uri="{FF2B5EF4-FFF2-40B4-BE49-F238E27FC236}">
                <a16:creationId xmlns:a16="http://schemas.microsoft.com/office/drawing/2014/main" id="{299BB1D1-16AE-BA8F-2773-77CCDE9614B2}"/>
              </a:ext>
            </a:extLst>
          </p:cNvPr>
          <p:cNvSpPr>
            <a:spLocks noGrp="1"/>
          </p:cNvSpPr>
          <p:nvPr>
            <p:ph type="ctrTitle"/>
          </p:nvPr>
        </p:nvSpPr>
        <p:spPr>
          <a:xfrm>
            <a:off x="5380563" y="1678665"/>
            <a:ext cx="3887839" cy="2372168"/>
          </a:xfrm>
        </p:spPr>
        <p:txBody>
          <a:bodyPr>
            <a:normAutofit/>
          </a:bodyPr>
          <a:lstStyle/>
          <a:p>
            <a:r>
              <a:rPr lang="en-US" dirty="0"/>
              <a:t>Computer Forensics</a:t>
            </a:r>
            <a:endParaRPr lang="fr-FR" dirty="0"/>
          </a:p>
        </p:txBody>
      </p:sp>
      <p:sp>
        <p:nvSpPr>
          <p:cNvPr id="3" name="Sous-titre 2">
            <a:extLst>
              <a:ext uri="{FF2B5EF4-FFF2-40B4-BE49-F238E27FC236}">
                <a16:creationId xmlns:a16="http://schemas.microsoft.com/office/drawing/2014/main" id="{245D9619-5BFD-6504-8708-3AC2A9CA28ED}"/>
              </a:ext>
            </a:extLst>
          </p:cNvPr>
          <p:cNvSpPr>
            <a:spLocks noGrp="1"/>
          </p:cNvSpPr>
          <p:nvPr>
            <p:ph type="subTitle" idx="1"/>
          </p:nvPr>
        </p:nvSpPr>
        <p:spPr>
          <a:xfrm>
            <a:off x="5380563" y="4050833"/>
            <a:ext cx="3893440" cy="1096899"/>
          </a:xfrm>
        </p:spPr>
        <p:txBody>
          <a:bodyPr>
            <a:normAutofit/>
          </a:bodyPr>
          <a:lstStyle/>
          <a:p>
            <a:r>
              <a:rPr lang="en-US" u="sng" dirty="0" err="1"/>
              <a:t>Presente</a:t>
            </a:r>
            <a:r>
              <a:rPr lang="en-US" u="sng" dirty="0"/>
              <a:t> par : M. Hanga jean Francois</a:t>
            </a:r>
          </a:p>
          <a:p>
            <a:endParaRPr lang="fr-FR" dirty="0"/>
          </a:p>
        </p:txBody>
      </p:sp>
    </p:spTree>
    <p:extLst>
      <p:ext uri="{BB962C8B-B14F-4D97-AF65-F5344CB8AC3E}">
        <p14:creationId xmlns:p14="http://schemas.microsoft.com/office/powerpoint/2010/main" val="1136731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6201BE19-6648-2602-235A-AF411E379FD8}"/>
              </a:ext>
            </a:extLst>
          </p:cNvPr>
          <p:cNvSpPr>
            <a:spLocks noGrp="1"/>
          </p:cNvSpPr>
          <p:nvPr>
            <p:ph type="title"/>
          </p:nvPr>
        </p:nvSpPr>
        <p:spPr/>
        <p:txBody>
          <a:bodyPr>
            <a:normAutofit fontScale="90000"/>
          </a:bodyPr>
          <a:lstStyle/>
          <a:p>
            <a:r>
              <a:rPr lang="fr-FR" b="1" dirty="0"/>
              <a:t>Phase critique : les premières heures comptent</a:t>
            </a:r>
            <a:br>
              <a:rPr lang="fr-FR" dirty="0"/>
            </a:br>
            <a:endParaRPr lang="fr-FR" dirty="0"/>
          </a:p>
        </p:txBody>
      </p:sp>
      <p:sp>
        <p:nvSpPr>
          <p:cNvPr id="5" name="Espace réservé du contenu 4">
            <a:extLst>
              <a:ext uri="{FF2B5EF4-FFF2-40B4-BE49-F238E27FC236}">
                <a16:creationId xmlns:a16="http://schemas.microsoft.com/office/drawing/2014/main" id="{81AD7AE1-A0A6-8801-3F60-09CF242FB13A}"/>
              </a:ext>
            </a:extLst>
          </p:cNvPr>
          <p:cNvSpPr>
            <a:spLocks noGrp="1"/>
          </p:cNvSpPr>
          <p:nvPr>
            <p:ph sz="half" idx="1"/>
          </p:nvPr>
        </p:nvSpPr>
        <p:spPr/>
        <p:txBody>
          <a:bodyPr>
            <a:normAutofit fontScale="92500" lnSpcReduction="20000"/>
          </a:bodyPr>
          <a:lstStyle/>
          <a:p>
            <a:r>
              <a:rPr lang="fr-FR" b="1" dirty="0"/>
              <a:t>Sources d'alerte typiques :</a:t>
            </a:r>
            <a:endParaRPr lang="fr-FR" dirty="0"/>
          </a:p>
          <a:p>
            <a:pPr lvl="1"/>
            <a:r>
              <a:rPr lang="fr-FR" dirty="0"/>
              <a:t>Systèmes SIEM (corrélation automatique)</a:t>
            </a:r>
          </a:p>
          <a:p>
            <a:pPr lvl="1"/>
            <a:r>
              <a:rPr lang="fr-FR" dirty="0"/>
              <a:t>Antivirus/EDR (comportements suspects)</a:t>
            </a:r>
          </a:p>
          <a:p>
            <a:pPr lvl="1"/>
            <a:r>
              <a:rPr lang="fr-FR" dirty="0"/>
              <a:t>Utilisateurs (performances dégradées)</a:t>
            </a:r>
          </a:p>
          <a:p>
            <a:pPr lvl="1"/>
            <a:r>
              <a:rPr lang="fr-FR" dirty="0"/>
              <a:t>Audit externe/interne</a:t>
            </a:r>
          </a:p>
          <a:p>
            <a:pPr lvl="1"/>
            <a:r>
              <a:rPr lang="fr-FR" dirty="0"/>
              <a:t>Signalement de tiers (banques, clients)</a:t>
            </a:r>
          </a:p>
          <a:p>
            <a:r>
              <a:rPr lang="fr-FR" b="1" dirty="0"/>
              <a:t>Indicateurs techniques (</a:t>
            </a:r>
            <a:r>
              <a:rPr lang="fr-FR" b="1" dirty="0" err="1"/>
              <a:t>IOCs</a:t>
            </a:r>
            <a:r>
              <a:rPr lang="fr-FR" b="1" dirty="0"/>
              <a:t>) :</a:t>
            </a:r>
            <a:endParaRPr lang="fr-FR" dirty="0"/>
          </a:p>
          <a:p>
            <a:endParaRPr lang="fr-FR" dirty="0"/>
          </a:p>
        </p:txBody>
      </p:sp>
      <p:sp>
        <p:nvSpPr>
          <p:cNvPr id="6" name="Espace réservé du contenu 5">
            <a:extLst>
              <a:ext uri="{FF2B5EF4-FFF2-40B4-BE49-F238E27FC236}">
                <a16:creationId xmlns:a16="http://schemas.microsoft.com/office/drawing/2014/main" id="{4A369E05-12A7-BE91-2AF6-B3CFD1AE6731}"/>
              </a:ext>
            </a:extLst>
          </p:cNvPr>
          <p:cNvSpPr>
            <a:spLocks noGrp="1"/>
          </p:cNvSpPr>
          <p:nvPr>
            <p:ph sz="half" idx="2"/>
          </p:nvPr>
        </p:nvSpPr>
        <p:spPr/>
        <p:txBody>
          <a:bodyPr>
            <a:normAutofit fontScale="92500" lnSpcReduction="20000"/>
          </a:bodyPr>
          <a:lstStyle/>
          <a:p>
            <a:pPr lvl="1"/>
            <a:r>
              <a:rPr lang="fr-FR" dirty="0"/>
              <a:t>Trafic réseau anormal (volume, destinations)</a:t>
            </a:r>
          </a:p>
          <a:p>
            <a:pPr lvl="1"/>
            <a:r>
              <a:rPr lang="fr-FR" dirty="0"/>
              <a:t>Processus inconnus en mémoire</a:t>
            </a:r>
          </a:p>
          <a:p>
            <a:pPr lvl="1"/>
            <a:r>
              <a:rPr lang="fr-FR" dirty="0"/>
              <a:t>Modifications de fichiers système</a:t>
            </a:r>
          </a:p>
          <a:p>
            <a:pPr lvl="1"/>
            <a:r>
              <a:rPr lang="fr-FR" dirty="0"/>
              <a:t>Logs d'authentification suspects</a:t>
            </a:r>
          </a:p>
          <a:p>
            <a:pPr lvl="1"/>
            <a:r>
              <a:rPr lang="fr-FR" dirty="0"/>
              <a:t>Connexions à des IP malveillantes</a:t>
            </a:r>
          </a:p>
          <a:p>
            <a:r>
              <a:rPr lang="fr-FR" b="1" dirty="0"/>
              <a:t>Facteur temps critique :</a:t>
            </a:r>
            <a:endParaRPr lang="fr-FR" dirty="0"/>
          </a:p>
          <a:p>
            <a:pPr lvl="1"/>
            <a:r>
              <a:rPr lang="fr-FR" dirty="0"/>
              <a:t>Preuves volatiles (RAM : quelques minutes)</a:t>
            </a:r>
          </a:p>
          <a:p>
            <a:pPr lvl="1"/>
            <a:r>
              <a:rPr lang="fr-FR" dirty="0" err="1"/>
              <a:t>Auto-destruction</a:t>
            </a:r>
            <a:r>
              <a:rPr lang="fr-FR" dirty="0"/>
              <a:t> de malwares</a:t>
            </a:r>
          </a:p>
          <a:p>
            <a:pPr lvl="1"/>
            <a:r>
              <a:rPr lang="fr-FR" dirty="0"/>
              <a:t>Rotation des logs</a:t>
            </a:r>
          </a:p>
          <a:p>
            <a:pPr lvl="1"/>
            <a:r>
              <a:rPr lang="fr-FR" b="1" dirty="0"/>
              <a:t>Règle d'or :</a:t>
            </a:r>
            <a:r>
              <a:rPr lang="fr-FR" dirty="0"/>
              <a:t> Agir vite, mais sans précipitation</a:t>
            </a:r>
          </a:p>
          <a:p>
            <a:endParaRPr lang="fr-FR" dirty="0"/>
          </a:p>
          <a:p>
            <a:endParaRPr lang="fr-FR" dirty="0"/>
          </a:p>
        </p:txBody>
      </p:sp>
    </p:spTree>
    <p:extLst>
      <p:ext uri="{BB962C8B-B14F-4D97-AF65-F5344CB8AC3E}">
        <p14:creationId xmlns:p14="http://schemas.microsoft.com/office/powerpoint/2010/main" val="1957531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6C16C40-7C29-4ACC-B851-7E08E459B5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CDD733AE-DD5E-4C77-8BCD-72BF12A06B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51DE90A4-932E-4370-BA07-30F43254C01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6A19CA4A-B208-452A-8BE4-BC6940D33D4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B74F8D3E-E618-4DE3-A0CC-B4904BB5D5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4" name="Rectangle 25">
              <a:extLst>
                <a:ext uri="{FF2B5EF4-FFF2-40B4-BE49-F238E27FC236}">
                  <a16:creationId xmlns:a16="http://schemas.microsoft.com/office/drawing/2014/main" id="{299DA406-C54B-4E31-867D-FAF8DCE70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1" name="Isosceles Triangle 14">
              <a:extLst>
                <a:ext uri="{FF2B5EF4-FFF2-40B4-BE49-F238E27FC236}">
                  <a16:creationId xmlns:a16="http://schemas.microsoft.com/office/drawing/2014/main" id="{A1E16883-5140-47C4-A9AD-AD6598AC3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2" name="Rectangle 27">
              <a:extLst>
                <a:ext uri="{FF2B5EF4-FFF2-40B4-BE49-F238E27FC236}">
                  <a16:creationId xmlns:a16="http://schemas.microsoft.com/office/drawing/2014/main" id="{4CD848DC-8A2A-4093-9BDD-7AF4B6A278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7" name="Rectangle 28">
              <a:extLst>
                <a:ext uri="{FF2B5EF4-FFF2-40B4-BE49-F238E27FC236}">
                  <a16:creationId xmlns:a16="http://schemas.microsoft.com/office/drawing/2014/main" id="{34635A4D-E9CE-4B78-912A-479EA4512B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8" name="Rectangle 29">
              <a:extLst>
                <a:ext uri="{FF2B5EF4-FFF2-40B4-BE49-F238E27FC236}">
                  <a16:creationId xmlns:a16="http://schemas.microsoft.com/office/drawing/2014/main" id="{D663A5EE-5581-44F3-8F98-688755F63E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9" name="Isosceles Triangle 18">
              <a:extLst>
                <a:ext uri="{FF2B5EF4-FFF2-40B4-BE49-F238E27FC236}">
                  <a16:creationId xmlns:a16="http://schemas.microsoft.com/office/drawing/2014/main" id="{B1E84E6A-F5AE-4F4D-98F2-82FE4FCC26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0" name="Isosceles Triangle 19">
              <a:extLst>
                <a:ext uri="{FF2B5EF4-FFF2-40B4-BE49-F238E27FC236}">
                  <a16:creationId xmlns:a16="http://schemas.microsoft.com/office/drawing/2014/main" id="{DDE7DDC9-17D4-4686-833D-48F8733B4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2" name="Titre 1">
            <a:extLst>
              <a:ext uri="{FF2B5EF4-FFF2-40B4-BE49-F238E27FC236}">
                <a16:creationId xmlns:a16="http://schemas.microsoft.com/office/drawing/2014/main" id="{3F6CCDAA-7B62-6886-04D6-BDD616B39DC7}"/>
              </a:ext>
            </a:extLst>
          </p:cNvPr>
          <p:cNvSpPr>
            <a:spLocks noGrp="1"/>
          </p:cNvSpPr>
          <p:nvPr>
            <p:ph type="title"/>
          </p:nvPr>
        </p:nvSpPr>
        <p:spPr>
          <a:xfrm>
            <a:off x="677334" y="609600"/>
            <a:ext cx="8596668" cy="1320800"/>
          </a:xfrm>
        </p:spPr>
        <p:txBody>
          <a:bodyPr>
            <a:normAutofit/>
          </a:bodyPr>
          <a:lstStyle/>
          <a:p>
            <a:r>
              <a:rPr lang="fr-FR" b="1"/>
              <a:t>Préserver = Prouver</a:t>
            </a:r>
            <a:br>
              <a:rPr lang="fr-FR"/>
            </a:br>
            <a:endParaRPr lang="fr-FR" dirty="0"/>
          </a:p>
        </p:txBody>
      </p:sp>
      <p:sp>
        <p:nvSpPr>
          <p:cNvPr id="3" name="Espace réservé du contenu 2">
            <a:extLst>
              <a:ext uri="{FF2B5EF4-FFF2-40B4-BE49-F238E27FC236}">
                <a16:creationId xmlns:a16="http://schemas.microsoft.com/office/drawing/2014/main" id="{2E68CBDD-73EB-86CF-F7E4-AE15047BB6C0}"/>
              </a:ext>
            </a:extLst>
          </p:cNvPr>
          <p:cNvSpPr>
            <a:spLocks noGrp="1"/>
          </p:cNvSpPr>
          <p:nvPr>
            <p:ph idx="1"/>
          </p:nvPr>
        </p:nvSpPr>
        <p:spPr>
          <a:xfrm>
            <a:off x="677334" y="2160589"/>
            <a:ext cx="8596668" cy="3880773"/>
          </a:xfrm>
        </p:spPr>
        <p:txBody>
          <a:bodyPr>
            <a:normAutofit fontScale="92500" lnSpcReduction="10000"/>
          </a:bodyPr>
          <a:lstStyle/>
          <a:p>
            <a:pPr>
              <a:lnSpc>
                <a:spcPct val="90000"/>
              </a:lnSpc>
            </a:pPr>
            <a:r>
              <a:rPr lang="fr-FR" sz="1300" b="1"/>
              <a:t>Objectifs impératifs :</a:t>
            </a:r>
            <a:endParaRPr lang="fr-FR" sz="1300"/>
          </a:p>
          <a:p>
            <a:pPr lvl="1">
              <a:lnSpc>
                <a:spcPct val="90000"/>
              </a:lnSpc>
            </a:pPr>
            <a:r>
              <a:rPr lang="fr-FR" sz="1300"/>
              <a:t>Arrêter la dégradation des preuves</a:t>
            </a:r>
          </a:p>
          <a:p>
            <a:pPr lvl="1">
              <a:lnSpc>
                <a:spcPct val="90000"/>
              </a:lnSpc>
            </a:pPr>
            <a:r>
              <a:rPr lang="fr-FR" sz="1300"/>
              <a:t>Empêcher la contamination</a:t>
            </a:r>
          </a:p>
          <a:p>
            <a:pPr lvl="1">
              <a:lnSpc>
                <a:spcPct val="90000"/>
              </a:lnSpc>
            </a:pPr>
            <a:r>
              <a:rPr lang="fr-FR" sz="1300"/>
              <a:t>Maintenir l'état exact au moment de l'incident</a:t>
            </a:r>
          </a:p>
          <a:p>
            <a:pPr lvl="1">
              <a:lnSpc>
                <a:spcPct val="90000"/>
              </a:lnSpc>
            </a:pPr>
            <a:r>
              <a:rPr lang="fr-FR" sz="1300"/>
              <a:t>Créer une "photographie" numérique inaltérable</a:t>
            </a:r>
          </a:p>
          <a:p>
            <a:pPr>
              <a:lnSpc>
                <a:spcPct val="90000"/>
              </a:lnSpc>
            </a:pPr>
            <a:r>
              <a:rPr lang="fr-FR" sz="1300" b="1"/>
              <a:t>Techniques de préservation :</a:t>
            </a:r>
            <a:endParaRPr lang="fr-FR" sz="1300"/>
          </a:p>
          <a:p>
            <a:pPr lvl="1">
              <a:lnSpc>
                <a:spcPct val="90000"/>
              </a:lnSpc>
            </a:pPr>
            <a:r>
              <a:rPr lang="fr-FR" sz="1300" b="1"/>
              <a:t>Mémoire vive (RAM) - URGENCE ABSOLUE**</a:t>
            </a:r>
            <a:endParaRPr lang="fr-FR" sz="1300"/>
          </a:p>
          <a:p>
            <a:pPr lvl="2">
              <a:lnSpc>
                <a:spcPct val="90000"/>
              </a:lnSpc>
            </a:pPr>
            <a:r>
              <a:rPr lang="fr-FR" sz="1300"/>
              <a:t>Extraction avant extinction (ordre de volatilité)</a:t>
            </a:r>
          </a:p>
          <a:p>
            <a:pPr lvl="2">
              <a:lnSpc>
                <a:spcPct val="90000"/>
              </a:lnSpc>
            </a:pPr>
            <a:r>
              <a:rPr lang="fr-FR" sz="1300"/>
              <a:t>Outils : </a:t>
            </a:r>
            <a:r>
              <a:rPr lang="fr-FR" sz="1300" err="1"/>
              <a:t>Volatility</a:t>
            </a:r>
            <a:r>
              <a:rPr lang="fr-FR" sz="1300"/>
              <a:t>, </a:t>
            </a:r>
            <a:r>
              <a:rPr lang="fr-FR" sz="1300" err="1"/>
              <a:t>DumpIt</a:t>
            </a:r>
            <a:r>
              <a:rPr lang="fr-FR" sz="1300"/>
              <a:t>, FTK Imager</a:t>
            </a:r>
          </a:p>
          <a:p>
            <a:pPr lvl="2">
              <a:lnSpc>
                <a:spcPct val="90000"/>
              </a:lnSpc>
            </a:pPr>
            <a:r>
              <a:rPr lang="fr-FR" sz="1300"/>
              <a:t>Temps limite : quelques minutes maximums</a:t>
            </a:r>
          </a:p>
          <a:p>
            <a:pPr lvl="1">
              <a:lnSpc>
                <a:spcPct val="90000"/>
              </a:lnSpc>
            </a:pPr>
            <a:r>
              <a:rPr lang="fr-FR" sz="1300" b="1"/>
              <a:t>Stockage permanent**</a:t>
            </a:r>
            <a:endParaRPr lang="fr-FR" sz="1300"/>
          </a:p>
          <a:p>
            <a:pPr lvl="2">
              <a:lnSpc>
                <a:spcPct val="90000"/>
              </a:lnSpc>
            </a:pPr>
            <a:r>
              <a:rPr lang="fr-FR" sz="1300"/>
              <a:t>Image bit-à-bit (clonage forensique)</a:t>
            </a:r>
          </a:p>
          <a:p>
            <a:pPr lvl="2">
              <a:lnSpc>
                <a:spcPct val="90000"/>
              </a:lnSpc>
            </a:pPr>
            <a:r>
              <a:rPr lang="fr-FR" sz="1300"/>
              <a:t>Write-</a:t>
            </a:r>
            <a:r>
              <a:rPr lang="fr-FR" sz="1300" err="1"/>
              <a:t>blockers</a:t>
            </a:r>
            <a:r>
              <a:rPr lang="fr-FR" sz="1300"/>
              <a:t> matériels obligatoires</a:t>
            </a:r>
          </a:p>
          <a:p>
            <a:pPr lvl="2">
              <a:lnSpc>
                <a:spcPct val="90000"/>
              </a:lnSpc>
            </a:pPr>
            <a:r>
              <a:rPr lang="fr-FR" sz="1300"/>
              <a:t>Calcul d'empreintes cryptographiques</a:t>
            </a:r>
          </a:p>
        </p:txBody>
      </p:sp>
    </p:spTree>
    <p:extLst>
      <p:ext uri="{BB962C8B-B14F-4D97-AF65-F5344CB8AC3E}">
        <p14:creationId xmlns:p14="http://schemas.microsoft.com/office/powerpoint/2010/main" val="3710486008"/>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1B2EF-EF6C-260D-8D73-E3D13193B0F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FDBE980-C981-9876-2B9B-904778D39596}"/>
              </a:ext>
            </a:extLst>
          </p:cNvPr>
          <p:cNvSpPr>
            <a:spLocks noGrp="1"/>
          </p:cNvSpPr>
          <p:nvPr>
            <p:ph type="title"/>
          </p:nvPr>
        </p:nvSpPr>
        <p:spPr/>
        <p:txBody>
          <a:bodyPr/>
          <a:lstStyle/>
          <a:p>
            <a:r>
              <a:rPr lang="fr-FR" b="1" dirty="0"/>
              <a:t>De la donnée brute à la preuve structurée</a:t>
            </a:r>
            <a:endParaRPr lang="fr-FR" dirty="0"/>
          </a:p>
        </p:txBody>
      </p:sp>
      <p:sp>
        <p:nvSpPr>
          <p:cNvPr id="3" name="Espace réservé du contenu 2">
            <a:extLst>
              <a:ext uri="{FF2B5EF4-FFF2-40B4-BE49-F238E27FC236}">
                <a16:creationId xmlns:a16="http://schemas.microsoft.com/office/drawing/2014/main" id="{ADD97FA7-E15B-B299-7D73-C011400406AE}"/>
              </a:ext>
            </a:extLst>
          </p:cNvPr>
          <p:cNvSpPr>
            <a:spLocks noGrp="1"/>
          </p:cNvSpPr>
          <p:nvPr>
            <p:ph idx="1"/>
          </p:nvPr>
        </p:nvSpPr>
        <p:spPr/>
        <p:txBody>
          <a:bodyPr>
            <a:normAutofit fontScale="62500" lnSpcReduction="20000"/>
          </a:bodyPr>
          <a:lstStyle/>
          <a:p>
            <a:r>
              <a:rPr lang="fr-FR" b="1" dirty="0"/>
              <a:t>Sources multiples à investiguer :</a:t>
            </a:r>
            <a:endParaRPr lang="fr-FR" dirty="0"/>
          </a:p>
          <a:p>
            <a:pPr lvl="1"/>
            <a:r>
              <a:rPr lang="fr-FR" b="1" dirty="0"/>
              <a:t>Systèmes locaux</a:t>
            </a:r>
            <a:endParaRPr lang="fr-FR" dirty="0"/>
          </a:p>
          <a:p>
            <a:pPr lvl="2"/>
            <a:r>
              <a:rPr lang="fr-FR" dirty="0"/>
              <a:t>Disques durs/SSD (données actives + effacées)</a:t>
            </a:r>
          </a:p>
          <a:p>
            <a:pPr lvl="2"/>
            <a:r>
              <a:rPr lang="fr-FR" dirty="0"/>
              <a:t>Mémoire vive (processus, connexions, clés de chiffrement)</a:t>
            </a:r>
          </a:p>
          <a:p>
            <a:pPr lvl="2"/>
            <a:r>
              <a:rPr lang="fr-FR" dirty="0"/>
              <a:t>Registres système (Windows) / Logs (Linux/Mac)</a:t>
            </a:r>
          </a:p>
          <a:p>
            <a:pPr lvl="2"/>
            <a:r>
              <a:rPr lang="fr-FR" dirty="0"/>
              <a:t>Fichiers temporaires et caches</a:t>
            </a:r>
          </a:p>
          <a:p>
            <a:pPr lvl="1"/>
            <a:r>
              <a:rPr lang="fr-FR" b="1" dirty="0"/>
              <a:t>Infrastructure réseau</a:t>
            </a:r>
            <a:endParaRPr lang="fr-FR" dirty="0"/>
          </a:p>
          <a:p>
            <a:pPr lvl="2"/>
            <a:r>
              <a:rPr lang="fr-FR" dirty="0"/>
              <a:t>Routeurs, commutateurs, </a:t>
            </a:r>
            <a:r>
              <a:rPr lang="fr-FR" dirty="0" err="1"/>
              <a:t>pare-feux</a:t>
            </a:r>
            <a:endParaRPr lang="fr-FR" dirty="0"/>
          </a:p>
          <a:p>
            <a:pPr lvl="2"/>
            <a:r>
              <a:rPr lang="fr-FR" dirty="0"/>
              <a:t>Serveurs proxy et DNS</a:t>
            </a:r>
          </a:p>
          <a:p>
            <a:pPr lvl="2"/>
            <a:r>
              <a:rPr lang="fr-FR" dirty="0"/>
              <a:t>Systèmes de détection d'intrusion (IDS/IPS)</a:t>
            </a:r>
          </a:p>
          <a:p>
            <a:pPr lvl="2"/>
            <a:r>
              <a:rPr lang="fr-FR" b="1" dirty="0" err="1"/>
              <a:t>Goldmine</a:t>
            </a:r>
            <a:r>
              <a:rPr lang="fr-FR" b="1" dirty="0"/>
              <a:t> :</a:t>
            </a:r>
            <a:r>
              <a:rPr lang="fr-FR" dirty="0"/>
              <a:t>Captures de paquets (PCAP)</a:t>
            </a:r>
          </a:p>
          <a:p>
            <a:pPr lvl="1"/>
            <a:r>
              <a:rPr lang="fr-FR" b="1" dirty="0"/>
              <a:t>Services cloud et externes**</a:t>
            </a:r>
            <a:endParaRPr lang="fr-FR" dirty="0"/>
          </a:p>
          <a:p>
            <a:pPr lvl="2"/>
            <a:r>
              <a:rPr lang="fr-FR" dirty="0"/>
              <a:t>Messagerie (Office 365, Gmail)</a:t>
            </a:r>
          </a:p>
          <a:p>
            <a:pPr lvl="2"/>
            <a:r>
              <a:rPr lang="fr-FR" dirty="0"/>
              <a:t>Stockage cloud (OneDrive, Dropbox)</a:t>
            </a:r>
          </a:p>
          <a:p>
            <a:pPr lvl="2"/>
            <a:r>
              <a:rPr lang="fr-FR" dirty="0"/>
              <a:t>Réseaux sociaux et communications</a:t>
            </a:r>
          </a:p>
          <a:p>
            <a:pPr lvl="2"/>
            <a:r>
              <a:rPr lang="fr-FR" dirty="0"/>
              <a:t>Systèmes de paiement électronique</a:t>
            </a:r>
          </a:p>
        </p:txBody>
      </p:sp>
    </p:spTree>
    <p:extLst>
      <p:ext uri="{BB962C8B-B14F-4D97-AF65-F5344CB8AC3E}">
        <p14:creationId xmlns:p14="http://schemas.microsoft.com/office/powerpoint/2010/main" val="313522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4A9A8-D7F2-34A3-9EAC-8227F86FB66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D49BF7F-F4BC-6B18-963B-D5C04A1A8568}"/>
              </a:ext>
            </a:extLst>
          </p:cNvPr>
          <p:cNvSpPr>
            <a:spLocks noGrp="1"/>
          </p:cNvSpPr>
          <p:nvPr>
            <p:ph type="title"/>
          </p:nvPr>
        </p:nvSpPr>
        <p:spPr/>
        <p:txBody>
          <a:bodyPr/>
          <a:lstStyle/>
          <a:p>
            <a:r>
              <a:rPr lang="fr-FR" b="1" dirty="0"/>
              <a:t> L'art de faire parler les données</a:t>
            </a:r>
            <a:endParaRPr lang="fr-FR" dirty="0"/>
          </a:p>
        </p:txBody>
      </p:sp>
      <p:sp>
        <p:nvSpPr>
          <p:cNvPr id="3" name="Espace réservé du contenu 2">
            <a:extLst>
              <a:ext uri="{FF2B5EF4-FFF2-40B4-BE49-F238E27FC236}">
                <a16:creationId xmlns:a16="http://schemas.microsoft.com/office/drawing/2014/main" id="{32D29C94-FF90-9313-E81D-E0CBDF5B0F69}"/>
              </a:ext>
            </a:extLst>
          </p:cNvPr>
          <p:cNvSpPr>
            <a:spLocks noGrp="1"/>
          </p:cNvSpPr>
          <p:nvPr>
            <p:ph idx="1"/>
          </p:nvPr>
        </p:nvSpPr>
        <p:spPr/>
        <p:txBody>
          <a:bodyPr>
            <a:normAutofit fontScale="62500" lnSpcReduction="20000"/>
          </a:bodyPr>
          <a:lstStyle/>
          <a:p>
            <a:r>
              <a:rPr lang="fr-FR" b="1"/>
              <a:t>Techniques d'investigation avancées :</a:t>
            </a:r>
            <a:endParaRPr lang="fr-FR"/>
          </a:p>
          <a:p>
            <a:pPr lvl="1"/>
            <a:r>
              <a:rPr lang="fr-FR" b="1"/>
              <a:t>Analyse temporelle (Timeline)</a:t>
            </a:r>
            <a:endParaRPr lang="fr-FR"/>
          </a:p>
          <a:p>
            <a:pPr lvl="2"/>
            <a:r>
              <a:rPr lang="fr-FR"/>
              <a:t>Reconstitution chronologique précise</a:t>
            </a:r>
          </a:p>
          <a:p>
            <a:pPr lvl="2"/>
            <a:r>
              <a:rPr lang="fr-FR"/>
              <a:t>Corrélation d'événements multi-sources</a:t>
            </a:r>
          </a:p>
          <a:p>
            <a:pPr lvl="2"/>
            <a:r>
              <a:rPr lang="fr-FR"/>
              <a:t>Identification des patterns suspects</a:t>
            </a:r>
          </a:p>
          <a:p>
            <a:pPr lvl="2"/>
            <a:r>
              <a:rPr lang="fr-FR" b="1"/>
              <a:t>Outil star : </a:t>
            </a:r>
            <a:r>
              <a:rPr lang="fr-FR"/>
              <a:t>Plaso/log2timeline</a:t>
            </a:r>
          </a:p>
          <a:p>
            <a:pPr lvl="1"/>
            <a:r>
              <a:rPr lang="fr-FR" b="1"/>
              <a:t>Recherche de fichiers cachés/effacés</a:t>
            </a:r>
            <a:endParaRPr lang="fr-FR"/>
          </a:p>
          <a:p>
            <a:pPr lvl="2"/>
            <a:r>
              <a:rPr lang="fr-FR"/>
              <a:t>Récupération dans l'espace non alloué</a:t>
            </a:r>
          </a:p>
          <a:p>
            <a:pPr lvl="2"/>
            <a:r>
              <a:rPr lang="fr-FR"/>
              <a:t>Analyse de la table des inodes</a:t>
            </a:r>
          </a:p>
          <a:p>
            <a:pPr lvl="2"/>
            <a:r>
              <a:rPr lang="fr-FR"/>
              <a:t>Reconstruction de fichiers fragmentés</a:t>
            </a:r>
          </a:p>
          <a:p>
            <a:pPr lvl="2"/>
            <a:r>
              <a:rPr lang="fr-FR" b="1"/>
              <a:t>Techniques :</a:t>
            </a:r>
            <a:r>
              <a:rPr lang="fr-FR"/>
              <a:t> File carving, signature analysis</a:t>
            </a:r>
          </a:p>
          <a:p>
            <a:pPr lvl="1"/>
            <a:r>
              <a:rPr lang="fr-FR" b="1"/>
              <a:t>Investigation mémoire</a:t>
            </a:r>
            <a:endParaRPr lang="fr-FR"/>
          </a:p>
          <a:p>
            <a:pPr lvl="2"/>
            <a:r>
              <a:rPr lang="fr-FR"/>
              <a:t>Processus cachés et injectés</a:t>
            </a:r>
          </a:p>
          <a:p>
            <a:pPr lvl="2"/>
            <a:r>
              <a:rPr lang="fr-FR"/>
              <a:t>Connexions réseau masquées</a:t>
            </a:r>
          </a:p>
          <a:p>
            <a:pPr lvl="2"/>
            <a:r>
              <a:rPr lang="fr-FR"/>
              <a:t>Clés de chiffrement en RAM</a:t>
            </a:r>
          </a:p>
          <a:p>
            <a:pPr lvl="2"/>
            <a:r>
              <a:rPr lang="fr-FR"/>
              <a:t>Traces de rootkits</a:t>
            </a:r>
            <a:endParaRPr lang="fr-FR" dirty="0"/>
          </a:p>
        </p:txBody>
      </p:sp>
    </p:spTree>
    <p:extLst>
      <p:ext uri="{BB962C8B-B14F-4D97-AF65-F5344CB8AC3E}">
        <p14:creationId xmlns:p14="http://schemas.microsoft.com/office/powerpoint/2010/main" val="3582557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9C811-C1D6-5D53-4C2E-E32F840AE7C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9C8F59D-E177-2F6E-596A-D8C28F6FC699}"/>
              </a:ext>
            </a:extLst>
          </p:cNvPr>
          <p:cNvSpPr>
            <a:spLocks noGrp="1"/>
          </p:cNvSpPr>
          <p:nvPr>
            <p:ph type="title"/>
          </p:nvPr>
        </p:nvSpPr>
        <p:spPr/>
        <p:txBody>
          <a:bodyPr/>
          <a:lstStyle/>
          <a:p>
            <a:r>
              <a:rPr lang="fr-FR" b="1" dirty="0"/>
              <a:t>Transformer les indices en preuves</a:t>
            </a:r>
            <a:endParaRPr lang="fr-FR" dirty="0"/>
          </a:p>
        </p:txBody>
      </p:sp>
      <p:sp>
        <p:nvSpPr>
          <p:cNvPr id="3" name="Espace réservé du contenu 2">
            <a:extLst>
              <a:ext uri="{FF2B5EF4-FFF2-40B4-BE49-F238E27FC236}">
                <a16:creationId xmlns:a16="http://schemas.microsoft.com/office/drawing/2014/main" id="{9D9117D3-68BC-3BAA-B42A-7C8F2DF0BFF3}"/>
              </a:ext>
            </a:extLst>
          </p:cNvPr>
          <p:cNvSpPr>
            <a:spLocks noGrp="1"/>
          </p:cNvSpPr>
          <p:nvPr>
            <p:ph sz="half" idx="1"/>
          </p:nvPr>
        </p:nvSpPr>
        <p:spPr/>
        <p:txBody>
          <a:bodyPr>
            <a:normAutofit fontScale="77500" lnSpcReduction="20000"/>
          </a:bodyPr>
          <a:lstStyle/>
          <a:p>
            <a:r>
              <a:rPr lang="fr-FR" b="1" dirty="0"/>
              <a:t>Construction du récit d'attaque :</a:t>
            </a:r>
          </a:p>
          <a:p>
            <a:pPr lvl="1"/>
            <a:r>
              <a:rPr lang="en-US" b="1" dirty="0"/>
              <a:t>Kill Chain Analysis (Lockheed Martin)</a:t>
            </a:r>
            <a:endParaRPr lang="fr-FR" dirty="0"/>
          </a:p>
          <a:p>
            <a:pPr lvl="2"/>
            <a:r>
              <a:rPr lang="fr-FR" dirty="0"/>
              <a:t>1. </a:t>
            </a:r>
            <a:r>
              <a:rPr lang="fr-FR" b="1" dirty="0"/>
              <a:t>Reconnaissance</a:t>
            </a:r>
            <a:r>
              <a:rPr lang="fr-FR" dirty="0"/>
              <a:t>- Collecte d'informations</a:t>
            </a:r>
          </a:p>
          <a:p>
            <a:pPr lvl="2"/>
            <a:r>
              <a:rPr lang="fr-FR" dirty="0"/>
              <a:t>2. </a:t>
            </a:r>
            <a:r>
              <a:rPr lang="fr-FR" b="1" dirty="0" err="1"/>
              <a:t>Weaponization</a:t>
            </a:r>
            <a:r>
              <a:rPr lang="fr-FR" dirty="0"/>
              <a:t> - Création de l'arme cyber</a:t>
            </a:r>
          </a:p>
          <a:p>
            <a:pPr lvl="2"/>
            <a:r>
              <a:rPr lang="fr-FR" dirty="0"/>
              <a:t>3. </a:t>
            </a:r>
            <a:r>
              <a:rPr lang="fr-FR" b="1" dirty="0"/>
              <a:t>Delivery</a:t>
            </a:r>
            <a:r>
              <a:rPr lang="fr-FR" dirty="0"/>
              <a:t> - Vecteur d'attaque (email, web, etc.)</a:t>
            </a:r>
          </a:p>
          <a:p>
            <a:pPr lvl="2"/>
            <a:r>
              <a:rPr lang="fr-FR" dirty="0"/>
              <a:t>4. </a:t>
            </a:r>
            <a:r>
              <a:rPr lang="fr-FR" b="1" dirty="0"/>
              <a:t>Exploitation</a:t>
            </a:r>
            <a:r>
              <a:rPr lang="fr-FR" dirty="0"/>
              <a:t> - Exécution du </a:t>
            </a:r>
            <a:r>
              <a:rPr lang="fr-FR" dirty="0" err="1"/>
              <a:t>payload</a:t>
            </a:r>
            <a:endParaRPr lang="fr-FR" dirty="0"/>
          </a:p>
          <a:p>
            <a:pPr lvl="2"/>
            <a:r>
              <a:rPr lang="fr-FR" dirty="0"/>
              <a:t>5. </a:t>
            </a:r>
            <a:r>
              <a:rPr lang="fr-FR" b="1" dirty="0"/>
              <a:t>Installation</a:t>
            </a:r>
            <a:r>
              <a:rPr lang="fr-FR" dirty="0"/>
              <a:t> - Persistance dans le système</a:t>
            </a:r>
          </a:p>
          <a:p>
            <a:pPr lvl="2"/>
            <a:r>
              <a:rPr lang="fr-FR" dirty="0"/>
              <a:t>6. </a:t>
            </a:r>
            <a:r>
              <a:rPr lang="fr-FR" b="1" dirty="0"/>
              <a:t>C2 Communication</a:t>
            </a:r>
            <a:r>
              <a:rPr lang="fr-FR" dirty="0"/>
              <a:t> - Canal de contrôle</a:t>
            </a:r>
          </a:p>
          <a:p>
            <a:pPr lvl="2"/>
            <a:r>
              <a:rPr lang="fr-FR" dirty="0"/>
              <a:t>7. </a:t>
            </a:r>
            <a:r>
              <a:rPr lang="fr-FR" b="1" dirty="0"/>
              <a:t>Actions on Objectives</a:t>
            </a:r>
            <a:r>
              <a:rPr lang="fr-FR" dirty="0"/>
              <a:t> - Exfiltration/destruction</a:t>
            </a:r>
          </a:p>
        </p:txBody>
      </p:sp>
      <p:sp>
        <p:nvSpPr>
          <p:cNvPr id="4" name="Espace réservé du contenu 3">
            <a:extLst>
              <a:ext uri="{FF2B5EF4-FFF2-40B4-BE49-F238E27FC236}">
                <a16:creationId xmlns:a16="http://schemas.microsoft.com/office/drawing/2014/main" id="{81753715-D788-BFA0-4C0E-D7B77E7A614D}"/>
              </a:ext>
            </a:extLst>
          </p:cNvPr>
          <p:cNvSpPr>
            <a:spLocks noGrp="1"/>
          </p:cNvSpPr>
          <p:nvPr>
            <p:ph sz="half" idx="2"/>
          </p:nvPr>
        </p:nvSpPr>
        <p:spPr/>
        <p:txBody>
          <a:bodyPr>
            <a:normAutofit fontScale="77500" lnSpcReduction="20000"/>
          </a:bodyPr>
          <a:lstStyle/>
          <a:p>
            <a:r>
              <a:rPr lang="fr-FR" b="1" dirty="0"/>
              <a:t>MITRE ATT&amp;CK Framework</a:t>
            </a:r>
            <a:endParaRPr lang="fr-FR" dirty="0"/>
          </a:p>
          <a:p>
            <a:pPr lvl="1"/>
            <a:r>
              <a:rPr lang="fr-FR" dirty="0"/>
              <a:t>Cartographie des techniques d'attaque</a:t>
            </a:r>
          </a:p>
          <a:p>
            <a:pPr lvl="1"/>
            <a:r>
              <a:rPr lang="fr-FR" dirty="0"/>
              <a:t>Attribution aux groupes APT connus</a:t>
            </a:r>
          </a:p>
          <a:p>
            <a:pPr lvl="1"/>
            <a:r>
              <a:rPr lang="fr-FR" dirty="0"/>
              <a:t>Identification des </a:t>
            </a:r>
            <a:r>
              <a:rPr lang="fr-FR" dirty="0" err="1"/>
              <a:t>IOCs</a:t>
            </a:r>
            <a:r>
              <a:rPr lang="fr-FR" dirty="0"/>
              <a:t> (</a:t>
            </a:r>
            <a:r>
              <a:rPr lang="fr-FR" dirty="0" err="1"/>
              <a:t>Indicators</a:t>
            </a:r>
            <a:r>
              <a:rPr lang="fr-FR" dirty="0"/>
              <a:t> of Compromise)</a:t>
            </a:r>
          </a:p>
          <a:p>
            <a:pPr lvl="1"/>
            <a:r>
              <a:rPr lang="fr-FR" b="1" dirty="0"/>
              <a:t>Avantage :</a:t>
            </a:r>
            <a:r>
              <a:rPr lang="fr-FR" dirty="0"/>
              <a:t> Langage commun international</a:t>
            </a:r>
          </a:p>
          <a:p>
            <a:r>
              <a:rPr lang="fr-FR" b="1" dirty="0"/>
              <a:t>Timeline reconstruction</a:t>
            </a:r>
            <a:endParaRPr lang="fr-FR" dirty="0"/>
          </a:p>
          <a:p>
            <a:pPr lvl="1"/>
            <a:r>
              <a:rPr lang="fr-FR" dirty="0"/>
              <a:t>T-30j: Email de phishing reçu</a:t>
            </a:r>
          </a:p>
          <a:p>
            <a:pPr lvl="1"/>
            <a:r>
              <a:rPr lang="fr-FR" dirty="0"/>
              <a:t>T-0:   Clic sur lien malveillant</a:t>
            </a:r>
          </a:p>
          <a:p>
            <a:pPr lvl="1"/>
            <a:r>
              <a:rPr lang="fr-FR" dirty="0"/>
              <a:t>T+2min: Téléchargement de malware</a:t>
            </a:r>
          </a:p>
          <a:p>
            <a:pPr lvl="1"/>
            <a:r>
              <a:rPr lang="fr-FR" dirty="0"/>
              <a:t>T+1h:  Élévation de privilèges</a:t>
            </a:r>
          </a:p>
          <a:p>
            <a:pPr lvl="1"/>
            <a:r>
              <a:rPr lang="fr-FR" dirty="0"/>
              <a:t>T+2j:  Installation de backdoor</a:t>
            </a:r>
          </a:p>
          <a:p>
            <a:pPr lvl="1"/>
            <a:r>
              <a:rPr lang="fr-FR" dirty="0"/>
              <a:t>T+1sem: Reconnaissance interne</a:t>
            </a:r>
          </a:p>
          <a:p>
            <a:pPr lvl="1"/>
            <a:r>
              <a:rPr lang="fr-FR" dirty="0"/>
              <a:t>T+2sem: Exfiltration des données</a:t>
            </a:r>
          </a:p>
          <a:p>
            <a:endParaRPr lang="fr-FR" dirty="0"/>
          </a:p>
        </p:txBody>
      </p:sp>
    </p:spTree>
    <p:extLst>
      <p:ext uri="{BB962C8B-B14F-4D97-AF65-F5344CB8AC3E}">
        <p14:creationId xmlns:p14="http://schemas.microsoft.com/office/powerpoint/2010/main" val="3817551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37DAC4-C648-E91C-90B4-707AC588F9AC}"/>
              </a:ext>
            </a:extLst>
          </p:cNvPr>
          <p:cNvSpPr>
            <a:spLocks noGrp="1"/>
          </p:cNvSpPr>
          <p:nvPr>
            <p:ph type="title"/>
          </p:nvPr>
        </p:nvSpPr>
        <p:spPr/>
        <p:txBody>
          <a:bodyPr>
            <a:normAutofit fontScale="90000"/>
          </a:bodyPr>
          <a:lstStyle/>
          <a:p>
            <a:r>
              <a:rPr lang="fr-FR" b="1" dirty="0"/>
              <a:t>Convaincre : de l'expertise technique au discours juridique</a:t>
            </a:r>
            <a:br>
              <a:rPr lang="fr-FR" dirty="0"/>
            </a:br>
            <a:endParaRPr lang="fr-FR" dirty="0"/>
          </a:p>
        </p:txBody>
      </p:sp>
      <p:sp>
        <p:nvSpPr>
          <p:cNvPr id="3" name="Espace réservé du contenu 2">
            <a:extLst>
              <a:ext uri="{FF2B5EF4-FFF2-40B4-BE49-F238E27FC236}">
                <a16:creationId xmlns:a16="http://schemas.microsoft.com/office/drawing/2014/main" id="{33EEAD09-0F8E-0F83-89EA-627E304DF6CC}"/>
              </a:ext>
            </a:extLst>
          </p:cNvPr>
          <p:cNvSpPr>
            <a:spLocks noGrp="1"/>
          </p:cNvSpPr>
          <p:nvPr>
            <p:ph sz="half" idx="1"/>
          </p:nvPr>
        </p:nvSpPr>
        <p:spPr/>
        <p:txBody>
          <a:bodyPr>
            <a:normAutofit fontScale="92500"/>
          </a:bodyPr>
          <a:lstStyle/>
          <a:p>
            <a:r>
              <a:rPr lang="fr-FR" b="1" dirty="0"/>
              <a:t>Structure type du rapport </a:t>
            </a:r>
            <a:r>
              <a:rPr lang="fr-FR" b="1" dirty="0" err="1"/>
              <a:t>forensic</a:t>
            </a:r>
            <a:r>
              <a:rPr lang="fr-FR" b="1" dirty="0"/>
              <a:t> :</a:t>
            </a:r>
            <a:endParaRPr lang="fr-FR" dirty="0"/>
          </a:p>
          <a:p>
            <a:pPr lvl="1"/>
            <a:r>
              <a:rPr lang="fr-FR" b="1" dirty="0"/>
              <a:t>1. </a:t>
            </a:r>
            <a:r>
              <a:rPr lang="fr-FR" b="1" dirty="0" err="1"/>
              <a:t>Executive</a:t>
            </a:r>
            <a:r>
              <a:rPr lang="fr-FR" b="1" dirty="0"/>
              <a:t> </a:t>
            </a:r>
            <a:r>
              <a:rPr lang="fr-FR" b="1" dirty="0" err="1"/>
              <a:t>Summary</a:t>
            </a:r>
            <a:endParaRPr lang="fr-FR" dirty="0"/>
          </a:p>
          <a:p>
            <a:pPr lvl="2"/>
            <a:r>
              <a:rPr lang="fr-FR" dirty="0"/>
              <a:t>Synthèse en langage métier</a:t>
            </a:r>
          </a:p>
          <a:p>
            <a:pPr lvl="2"/>
            <a:r>
              <a:rPr lang="fr-FR" dirty="0"/>
              <a:t>Impact et recommandations prioritaires</a:t>
            </a:r>
          </a:p>
          <a:p>
            <a:pPr lvl="2"/>
            <a:r>
              <a:rPr lang="fr-FR" b="1" dirty="0"/>
              <a:t>Public :</a:t>
            </a:r>
            <a:r>
              <a:rPr lang="fr-FR" dirty="0"/>
              <a:t> Direction, assureurs, juristes</a:t>
            </a:r>
          </a:p>
          <a:p>
            <a:pPr lvl="1"/>
            <a:r>
              <a:rPr lang="fr-FR" b="1" dirty="0"/>
              <a:t>2. Contexte et méthodologie</a:t>
            </a:r>
            <a:endParaRPr lang="fr-FR" dirty="0"/>
          </a:p>
          <a:p>
            <a:pPr lvl="2"/>
            <a:r>
              <a:rPr lang="fr-FR" dirty="0"/>
              <a:t>Circonstances de l'enquête</a:t>
            </a:r>
          </a:p>
          <a:p>
            <a:pPr lvl="2"/>
            <a:r>
              <a:rPr lang="fr-FR" dirty="0"/>
              <a:t>Outils et procédures employés</a:t>
            </a:r>
          </a:p>
          <a:p>
            <a:pPr lvl="2"/>
            <a:r>
              <a:rPr lang="fr-FR" dirty="0"/>
              <a:t>Limites de l'investigation</a:t>
            </a:r>
          </a:p>
          <a:p>
            <a:pPr lvl="2"/>
            <a:r>
              <a:rPr lang="fr-FR" b="1" dirty="0"/>
              <a:t>Objectif :</a:t>
            </a:r>
            <a:r>
              <a:rPr lang="fr-FR" dirty="0"/>
              <a:t> Crédibilité technique</a:t>
            </a:r>
          </a:p>
          <a:p>
            <a:endParaRPr lang="fr-FR" dirty="0"/>
          </a:p>
        </p:txBody>
      </p:sp>
      <p:sp>
        <p:nvSpPr>
          <p:cNvPr id="4" name="Espace réservé du contenu 3">
            <a:extLst>
              <a:ext uri="{FF2B5EF4-FFF2-40B4-BE49-F238E27FC236}">
                <a16:creationId xmlns:a16="http://schemas.microsoft.com/office/drawing/2014/main" id="{0D180DA4-34AB-A950-BD66-76A2A8A27A75}"/>
              </a:ext>
            </a:extLst>
          </p:cNvPr>
          <p:cNvSpPr>
            <a:spLocks noGrp="1"/>
          </p:cNvSpPr>
          <p:nvPr>
            <p:ph sz="half" idx="2"/>
          </p:nvPr>
        </p:nvSpPr>
        <p:spPr/>
        <p:txBody>
          <a:bodyPr>
            <a:normAutofit fontScale="92500"/>
          </a:bodyPr>
          <a:lstStyle/>
          <a:p>
            <a:r>
              <a:rPr lang="fr-FR" b="1" dirty="0"/>
              <a:t>3. </a:t>
            </a:r>
            <a:r>
              <a:rPr lang="fr-FR" b="1" dirty="0" err="1"/>
              <a:t>Findings</a:t>
            </a:r>
            <a:r>
              <a:rPr lang="fr-FR" b="1" dirty="0"/>
              <a:t> détaillés</a:t>
            </a:r>
            <a:endParaRPr lang="fr-FR" dirty="0"/>
          </a:p>
          <a:p>
            <a:pPr lvl="1"/>
            <a:r>
              <a:rPr lang="fr-FR" dirty="0"/>
              <a:t>Chronologie précise des événements</a:t>
            </a:r>
          </a:p>
          <a:p>
            <a:pPr lvl="1"/>
            <a:r>
              <a:rPr lang="fr-FR" dirty="0"/>
              <a:t>Preuves techniques avec références</a:t>
            </a:r>
          </a:p>
          <a:p>
            <a:pPr lvl="1"/>
            <a:r>
              <a:rPr lang="fr-FR" dirty="0"/>
              <a:t>Chain of </a:t>
            </a:r>
            <a:r>
              <a:rPr lang="fr-FR" dirty="0" err="1"/>
              <a:t>custody</a:t>
            </a:r>
            <a:r>
              <a:rPr lang="fr-FR" dirty="0"/>
              <a:t> documentée</a:t>
            </a:r>
          </a:p>
          <a:p>
            <a:pPr lvl="1"/>
            <a:r>
              <a:rPr lang="fr-FR" b="1" dirty="0"/>
              <a:t>Format : </a:t>
            </a:r>
            <a:r>
              <a:rPr lang="fr-FR" dirty="0"/>
              <a:t>Factuel et vérifiable</a:t>
            </a:r>
          </a:p>
          <a:p>
            <a:r>
              <a:rPr lang="fr-FR" b="1" dirty="0"/>
              <a:t>4. Conclusions et recommandations</a:t>
            </a:r>
            <a:endParaRPr lang="fr-FR" dirty="0"/>
          </a:p>
          <a:p>
            <a:pPr lvl="1"/>
            <a:r>
              <a:rPr lang="fr-FR" dirty="0"/>
              <a:t>Attribution (qui, quoi, quand, comment)</a:t>
            </a:r>
          </a:p>
          <a:p>
            <a:pPr lvl="1"/>
            <a:r>
              <a:rPr lang="fr-FR" dirty="0"/>
              <a:t>Mesures correctives immédiates</a:t>
            </a:r>
          </a:p>
          <a:p>
            <a:pPr lvl="1"/>
            <a:r>
              <a:rPr lang="fr-FR" dirty="0"/>
              <a:t>Améliorations de sécurité</a:t>
            </a:r>
          </a:p>
          <a:p>
            <a:pPr lvl="1"/>
            <a:r>
              <a:rPr lang="fr-FR" b="1" dirty="0"/>
              <a:t>Ton : </a:t>
            </a:r>
            <a:r>
              <a:rPr lang="fr-FR" dirty="0"/>
              <a:t>Objectif et constructif</a:t>
            </a:r>
          </a:p>
          <a:p>
            <a:endParaRPr lang="fr-FR" dirty="0"/>
          </a:p>
        </p:txBody>
      </p:sp>
    </p:spTree>
    <p:extLst>
      <p:ext uri="{BB962C8B-B14F-4D97-AF65-F5344CB8AC3E}">
        <p14:creationId xmlns:p14="http://schemas.microsoft.com/office/powerpoint/2010/main" val="1982041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9C9F8F-8B42-6F12-7D23-2D8EB530BCB1}"/>
              </a:ext>
            </a:extLst>
          </p:cNvPr>
          <p:cNvSpPr>
            <a:spLocks noGrp="1"/>
          </p:cNvSpPr>
          <p:nvPr>
            <p:ph type="title"/>
          </p:nvPr>
        </p:nvSpPr>
        <p:spPr/>
        <p:txBody>
          <a:bodyPr>
            <a:normAutofit fontScale="90000"/>
          </a:bodyPr>
          <a:lstStyle/>
          <a:p>
            <a:r>
              <a:rPr lang="fr-FR" b="1" dirty="0"/>
              <a:t>Arsenal technique : choisir la bonne arme</a:t>
            </a:r>
            <a:br>
              <a:rPr lang="fr-FR" dirty="0"/>
            </a:br>
            <a:endParaRPr lang="fr-FR" dirty="0"/>
          </a:p>
        </p:txBody>
      </p:sp>
      <p:sp>
        <p:nvSpPr>
          <p:cNvPr id="3" name="Espace réservé du texte 2">
            <a:extLst>
              <a:ext uri="{FF2B5EF4-FFF2-40B4-BE49-F238E27FC236}">
                <a16:creationId xmlns:a16="http://schemas.microsoft.com/office/drawing/2014/main" id="{33310FBF-3FCE-59F0-8B67-7B96FC2E7B5F}"/>
              </a:ext>
            </a:extLst>
          </p:cNvPr>
          <p:cNvSpPr>
            <a:spLocks noGrp="1"/>
          </p:cNvSpPr>
          <p:nvPr>
            <p:ph type="body" idx="1"/>
          </p:nvPr>
        </p:nvSpPr>
        <p:spPr/>
        <p:txBody>
          <a:bodyPr/>
          <a:lstStyle/>
          <a:p>
            <a:r>
              <a:rPr lang="fr-FR" dirty="0"/>
              <a:t>Solutions intégrées (tout-en-un) :</a:t>
            </a:r>
            <a:endParaRPr lang="fr-FR" b="0" dirty="0"/>
          </a:p>
        </p:txBody>
      </p:sp>
      <p:sp>
        <p:nvSpPr>
          <p:cNvPr id="4" name="Espace réservé du contenu 3">
            <a:extLst>
              <a:ext uri="{FF2B5EF4-FFF2-40B4-BE49-F238E27FC236}">
                <a16:creationId xmlns:a16="http://schemas.microsoft.com/office/drawing/2014/main" id="{A0C57E8D-618A-1CAF-5774-F1C64D29985E}"/>
              </a:ext>
            </a:extLst>
          </p:cNvPr>
          <p:cNvSpPr>
            <a:spLocks noGrp="1"/>
          </p:cNvSpPr>
          <p:nvPr>
            <p:ph sz="half" idx="2"/>
          </p:nvPr>
        </p:nvSpPr>
        <p:spPr/>
        <p:txBody>
          <a:bodyPr>
            <a:normAutofit/>
          </a:bodyPr>
          <a:lstStyle/>
          <a:p>
            <a:r>
              <a:rPr lang="fr-FR" b="1" dirty="0" err="1"/>
              <a:t>Autopsy</a:t>
            </a:r>
            <a:r>
              <a:rPr lang="fr-FR" b="1" dirty="0"/>
              <a:t> (Gratuit/Open Source)</a:t>
            </a:r>
            <a:endParaRPr lang="fr-FR" dirty="0"/>
          </a:p>
          <a:p>
            <a:pPr lvl="1"/>
            <a:r>
              <a:rPr lang="fr-FR" dirty="0"/>
              <a:t>Interface graphique intuitive</a:t>
            </a:r>
          </a:p>
          <a:p>
            <a:pPr lvl="1"/>
            <a:r>
              <a:rPr lang="fr-FR" dirty="0"/>
              <a:t>Plugins extensibles</a:t>
            </a:r>
          </a:p>
          <a:p>
            <a:pPr lvl="1"/>
            <a:r>
              <a:rPr lang="fr-FR" dirty="0"/>
              <a:t>Timeline automatique</a:t>
            </a:r>
          </a:p>
          <a:p>
            <a:pPr lvl="1"/>
            <a:r>
              <a:rPr lang="fr-FR" b="1" dirty="0"/>
              <a:t>Idéal pour :</a:t>
            </a:r>
            <a:r>
              <a:rPr lang="fr-FR" dirty="0"/>
              <a:t> Formation, PME, budgets limités</a:t>
            </a:r>
          </a:p>
          <a:p>
            <a:pPr lvl="1"/>
            <a:r>
              <a:rPr lang="fr-FR" b="1" dirty="0"/>
              <a:t>Limite :</a:t>
            </a:r>
            <a:r>
              <a:rPr lang="fr-FR" dirty="0"/>
              <a:t> Performance sur gros volumes</a:t>
            </a:r>
          </a:p>
          <a:p>
            <a:pPr marL="0" indent="0">
              <a:buNone/>
            </a:pPr>
            <a:endParaRPr lang="fr-FR" dirty="0"/>
          </a:p>
        </p:txBody>
      </p:sp>
      <p:sp>
        <p:nvSpPr>
          <p:cNvPr id="5" name="Espace réservé du texte 4">
            <a:extLst>
              <a:ext uri="{FF2B5EF4-FFF2-40B4-BE49-F238E27FC236}">
                <a16:creationId xmlns:a16="http://schemas.microsoft.com/office/drawing/2014/main" id="{99CC1DD5-8B19-6AAE-C5C3-2A102E1911B5}"/>
              </a:ext>
            </a:extLst>
          </p:cNvPr>
          <p:cNvSpPr>
            <a:spLocks noGrp="1"/>
          </p:cNvSpPr>
          <p:nvPr>
            <p:ph type="body" sz="quarter" idx="3"/>
          </p:nvPr>
        </p:nvSpPr>
        <p:spPr/>
        <p:txBody>
          <a:bodyPr/>
          <a:lstStyle/>
          <a:p>
            <a:endParaRPr lang="fr-FR"/>
          </a:p>
        </p:txBody>
      </p:sp>
      <p:sp>
        <p:nvSpPr>
          <p:cNvPr id="6" name="Espace réservé du contenu 5">
            <a:extLst>
              <a:ext uri="{FF2B5EF4-FFF2-40B4-BE49-F238E27FC236}">
                <a16:creationId xmlns:a16="http://schemas.microsoft.com/office/drawing/2014/main" id="{090788D0-54A9-4AD1-5EE1-9DB228BDEBEE}"/>
              </a:ext>
            </a:extLst>
          </p:cNvPr>
          <p:cNvSpPr>
            <a:spLocks noGrp="1"/>
          </p:cNvSpPr>
          <p:nvPr>
            <p:ph sz="quarter" idx="4"/>
          </p:nvPr>
        </p:nvSpPr>
        <p:spPr/>
        <p:txBody>
          <a:bodyPr>
            <a:normAutofit/>
          </a:bodyPr>
          <a:lstStyle/>
          <a:p>
            <a:r>
              <a:rPr lang="fr-FR" b="1" dirty="0" err="1"/>
              <a:t>EnCase</a:t>
            </a:r>
            <a:r>
              <a:rPr lang="fr-FR" b="1" dirty="0"/>
              <a:t> </a:t>
            </a:r>
            <a:r>
              <a:rPr lang="fr-FR" b="1" dirty="0" err="1"/>
              <a:t>Forensic</a:t>
            </a:r>
            <a:r>
              <a:rPr lang="fr-FR" b="1" dirty="0"/>
              <a:t> (Guidance Software)</a:t>
            </a:r>
            <a:endParaRPr lang="fr-FR" dirty="0"/>
          </a:p>
          <a:p>
            <a:pPr lvl="1"/>
            <a:r>
              <a:rPr lang="fr-FR" dirty="0"/>
              <a:t>Standard de facto judiciaire</a:t>
            </a:r>
          </a:p>
          <a:p>
            <a:pPr lvl="1"/>
            <a:r>
              <a:rPr lang="fr-FR" dirty="0"/>
              <a:t>Scripting avancé (</a:t>
            </a:r>
            <a:r>
              <a:rPr lang="fr-FR" dirty="0" err="1"/>
              <a:t>EnScript</a:t>
            </a:r>
            <a:r>
              <a:rPr lang="fr-FR" dirty="0"/>
              <a:t>)</a:t>
            </a:r>
          </a:p>
          <a:p>
            <a:pPr lvl="1"/>
            <a:r>
              <a:rPr lang="fr-FR" dirty="0"/>
              <a:t>Support court certifié</a:t>
            </a:r>
          </a:p>
          <a:p>
            <a:pPr lvl="1"/>
            <a:r>
              <a:rPr lang="fr-FR" b="1" dirty="0"/>
              <a:t>Prix :</a:t>
            </a:r>
            <a:r>
              <a:rPr lang="fr-FR" dirty="0"/>
              <a:t> ~3 000€/licence</a:t>
            </a:r>
          </a:p>
          <a:p>
            <a:pPr lvl="1"/>
            <a:r>
              <a:rPr lang="fr-FR" b="1" dirty="0"/>
              <a:t>Public :</a:t>
            </a:r>
            <a:r>
              <a:rPr lang="fr-FR" dirty="0"/>
              <a:t> Police, grands cabinets</a:t>
            </a:r>
          </a:p>
          <a:p>
            <a:endParaRPr lang="fr-FR" dirty="0"/>
          </a:p>
        </p:txBody>
      </p:sp>
    </p:spTree>
    <p:extLst>
      <p:ext uri="{BB962C8B-B14F-4D97-AF65-F5344CB8AC3E}">
        <p14:creationId xmlns:p14="http://schemas.microsoft.com/office/powerpoint/2010/main" val="4541137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60206-D007-7E3B-988F-1C115C8B1DD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6C3A0B9-0754-39A2-634E-20D60876E209}"/>
              </a:ext>
            </a:extLst>
          </p:cNvPr>
          <p:cNvSpPr>
            <a:spLocks noGrp="1"/>
          </p:cNvSpPr>
          <p:nvPr>
            <p:ph type="title"/>
          </p:nvPr>
        </p:nvSpPr>
        <p:spPr/>
        <p:txBody>
          <a:bodyPr>
            <a:normAutofit fontScale="90000"/>
          </a:bodyPr>
          <a:lstStyle/>
          <a:p>
            <a:r>
              <a:rPr lang="fr-FR" b="1" dirty="0"/>
              <a:t>Arsenal technique : choisir la bonne arme</a:t>
            </a:r>
            <a:br>
              <a:rPr lang="fr-FR" dirty="0"/>
            </a:br>
            <a:endParaRPr lang="fr-FR" dirty="0"/>
          </a:p>
        </p:txBody>
      </p:sp>
      <p:sp>
        <p:nvSpPr>
          <p:cNvPr id="3" name="Espace réservé du texte 2">
            <a:extLst>
              <a:ext uri="{FF2B5EF4-FFF2-40B4-BE49-F238E27FC236}">
                <a16:creationId xmlns:a16="http://schemas.microsoft.com/office/drawing/2014/main" id="{E7A8023C-D30B-0C1E-5178-11B2A54AEE08}"/>
              </a:ext>
            </a:extLst>
          </p:cNvPr>
          <p:cNvSpPr>
            <a:spLocks noGrp="1"/>
          </p:cNvSpPr>
          <p:nvPr>
            <p:ph type="body" idx="1"/>
          </p:nvPr>
        </p:nvSpPr>
        <p:spPr/>
        <p:txBody>
          <a:bodyPr/>
          <a:lstStyle/>
          <a:p>
            <a:r>
              <a:rPr lang="fr-FR" dirty="0"/>
              <a:t>Solutions intégrées (tout-en-un) :</a:t>
            </a:r>
            <a:endParaRPr lang="fr-FR" b="0" dirty="0"/>
          </a:p>
        </p:txBody>
      </p:sp>
      <p:sp>
        <p:nvSpPr>
          <p:cNvPr id="4" name="Espace réservé du contenu 3">
            <a:extLst>
              <a:ext uri="{FF2B5EF4-FFF2-40B4-BE49-F238E27FC236}">
                <a16:creationId xmlns:a16="http://schemas.microsoft.com/office/drawing/2014/main" id="{852222E3-9D06-E522-A8BC-2D4C2D34EC1D}"/>
              </a:ext>
            </a:extLst>
          </p:cNvPr>
          <p:cNvSpPr>
            <a:spLocks noGrp="1"/>
          </p:cNvSpPr>
          <p:nvPr>
            <p:ph sz="half" idx="2"/>
          </p:nvPr>
        </p:nvSpPr>
        <p:spPr/>
        <p:txBody>
          <a:bodyPr>
            <a:normAutofit fontScale="85000" lnSpcReduction="20000"/>
          </a:bodyPr>
          <a:lstStyle/>
          <a:p>
            <a:r>
              <a:rPr lang="fr-FR" b="1" dirty="0"/>
              <a:t>X-</a:t>
            </a:r>
            <a:r>
              <a:rPr lang="fr-FR" b="1" dirty="0" err="1"/>
              <a:t>Ways</a:t>
            </a:r>
            <a:r>
              <a:rPr lang="fr-FR" b="1" dirty="0"/>
              <a:t> </a:t>
            </a:r>
            <a:r>
              <a:rPr lang="fr-FR" b="1" dirty="0" err="1"/>
              <a:t>Forensics</a:t>
            </a:r>
            <a:endParaRPr lang="fr-FR" dirty="0"/>
          </a:p>
          <a:p>
            <a:pPr lvl="1"/>
            <a:r>
              <a:rPr lang="fr-FR" dirty="0"/>
              <a:t>Rapidité exceptionnelle</a:t>
            </a:r>
          </a:p>
          <a:p>
            <a:pPr lvl="1"/>
            <a:r>
              <a:rPr lang="fr-FR" dirty="0"/>
              <a:t>Faible empreinte mémoire</a:t>
            </a:r>
          </a:p>
          <a:p>
            <a:pPr lvl="1"/>
            <a:r>
              <a:rPr lang="fr-FR" dirty="0"/>
              <a:t>Interface "</a:t>
            </a:r>
            <a:r>
              <a:rPr lang="fr-FR" dirty="0" err="1"/>
              <a:t>old</a:t>
            </a:r>
            <a:r>
              <a:rPr lang="fr-FR" dirty="0"/>
              <a:t> </a:t>
            </a:r>
            <a:r>
              <a:rPr lang="fr-FR" dirty="0" err="1"/>
              <a:t>school</a:t>
            </a:r>
            <a:r>
              <a:rPr lang="fr-FR" dirty="0"/>
              <a:t>" mais efficace</a:t>
            </a:r>
          </a:p>
          <a:p>
            <a:pPr lvl="1"/>
            <a:r>
              <a:rPr lang="fr-FR" b="1" dirty="0"/>
              <a:t>Avantage :</a:t>
            </a:r>
            <a:r>
              <a:rPr lang="fr-FR" dirty="0"/>
              <a:t> Rapport qualité/prix imbattable</a:t>
            </a:r>
          </a:p>
          <a:p>
            <a:pPr marL="0" indent="0">
              <a:buNone/>
            </a:pPr>
            <a:endParaRPr lang="fr-FR" dirty="0"/>
          </a:p>
        </p:txBody>
      </p:sp>
      <p:sp>
        <p:nvSpPr>
          <p:cNvPr id="5" name="Espace réservé du texte 4">
            <a:extLst>
              <a:ext uri="{FF2B5EF4-FFF2-40B4-BE49-F238E27FC236}">
                <a16:creationId xmlns:a16="http://schemas.microsoft.com/office/drawing/2014/main" id="{6C565D09-FDD5-A8C3-A2F6-27F953F17765}"/>
              </a:ext>
            </a:extLst>
          </p:cNvPr>
          <p:cNvSpPr>
            <a:spLocks noGrp="1"/>
          </p:cNvSpPr>
          <p:nvPr>
            <p:ph type="body" sz="quarter" idx="3"/>
          </p:nvPr>
        </p:nvSpPr>
        <p:spPr/>
        <p:txBody>
          <a:bodyPr/>
          <a:lstStyle/>
          <a:p>
            <a:r>
              <a:rPr lang="fr-FR" dirty="0"/>
              <a:t>Outils spécialisés par domaine :</a:t>
            </a:r>
            <a:endParaRPr lang="fr-FR" b="0" dirty="0"/>
          </a:p>
          <a:p>
            <a:endParaRPr lang="fr-FR" dirty="0"/>
          </a:p>
        </p:txBody>
      </p:sp>
      <p:sp>
        <p:nvSpPr>
          <p:cNvPr id="6" name="Espace réservé du contenu 5">
            <a:extLst>
              <a:ext uri="{FF2B5EF4-FFF2-40B4-BE49-F238E27FC236}">
                <a16:creationId xmlns:a16="http://schemas.microsoft.com/office/drawing/2014/main" id="{6B0A89B8-3E32-3235-8F36-D609797E0749}"/>
              </a:ext>
            </a:extLst>
          </p:cNvPr>
          <p:cNvSpPr>
            <a:spLocks noGrp="1"/>
          </p:cNvSpPr>
          <p:nvPr>
            <p:ph sz="quarter" idx="4"/>
          </p:nvPr>
        </p:nvSpPr>
        <p:spPr/>
        <p:txBody>
          <a:bodyPr>
            <a:normAutofit fontScale="85000" lnSpcReduction="20000"/>
          </a:bodyPr>
          <a:lstStyle/>
          <a:p>
            <a:r>
              <a:rPr lang="fr-FR" b="1" dirty="0"/>
              <a:t>Analyse disque/fichiers</a:t>
            </a:r>
            <a:endParaRPr lang="fr-FR" dirty="0"/>
          </a:p>
          <a:p>
            <a:pPr lvl="1"/>
            <a:r>
              <a:rPr lang="fr-FR" b="1" dirty="0"/>
              <a:t>FTK Imager :</a:t>
            </a:r>
            <a:r>
              <a:rPr lang="fr-FR" dirty="0"/>
              <a:t> Acquisition et prévisualisation</a:t>
            </a:r>
          </a:p>
          <a:p>
            <a:pPr lvl="1"/>
            <a:r>
              <a:rPr lang="fr-FR" b="1" dirty="0" err="1"/>
              <a:t>Sleuth</a:t>
            </a:r>
            <a:r>
              <a:rPr lang="fr-FR" b="1" dirty="0"/>
              <a:t> Kit :</a:t>
            </a:r>
            <a:r>
              <a:rPr lang="fr-FR" dirty="0"/>
              <a:t> Analyse filesystem en ligne de commande</a:t>
            </a:r>
          </a:p>
          <a:p>
            <a:pPr lvl="1"/>
            <a:r>
              <a:rPr lang="fr-FR" b="1" dirty="0" err="1"/>
              <a:t>PhotoRec</a:t>
            </a:r>
            <a:r>
              <a:rPr lang="fr-FR" b="1" dirty="0"/>
              <a:t> :</a:t>
            </a:r>
            <a:r>
              <a:rPr lang="fr-FR" dirty="0"/>
              <a:t>Récupération de fichiers par signature</a:t>
            </a:r>
          </a:p>
          <a:p>
            <a:pPr marL="0" indent="0">
              <a:buNone/>
            </a:pPr>
            <a:r>
              <a:rPr lang="fr-FR" b="1" dirty="0"/>
              <a:t>Investigation mémoire</a:t>
            </a:r>
            <a:endParaRPr lang="fr-FR" dirty="0"/>
          </a:p>
          <a:p>
            <a:pPr lvl="1"/>
            <a:r>
              <a:rPr lang="fr-FR" b="1" dirty="0" err="1"/>
              <a:t>Volatility</a:t>
            </a:r>
            <a:r>
              <a:rPr lang="fr-FR" b="1" dirty="0"/>
              <a:t> :</a:t>
            </a:r>
            <a:r>
              <a:rPr lang="fr-FR" dirty="0"/>
              <a:t> Framework d'analyse RAM (Python)</a:t>
            </a:r>
          </a:p>
          <a:p>
            <a:pPr lvl="1"/>
            <a:r>
              <a:rPr lang="fr-FR" b="1" dirty="0" err="1"/>
              <a:t>Rekall</a:t>
            </a:r>
            <a:r>
              <a:rPr lang="fr-FR" b="1" dirty="0"/>
              <a:t> :</a:t>
            </a:r>
            <a:r>
              <a:rPr lang="fr-FR" dirty="0"/>
              <a:t> Fork de </a:t>
            </a:r>
            <a:r>
              <a:rPr lang="fr-FR" dirty="0" err="1"/>
              <a:t>Volatility</a:t>
            </a:r>
            <a:r>
              <a:rPr lang="fr-FR" dirty="0"/>
              <a:t>, plus moderne</a:t>
            </a:r>
          </a:p>
          <a:p>
            <a:pPr lvl="1"/>
            <a:r>
              <a:rPr lang="fr-FR" b="1" dirty="0" err="1"/>
              <a:t>WinDbg</a:t>
            </a:r>
            <a:r>
              <a:rPr lang="fr-FR" b="1" dirty="0"/>
              <a:t> :</a:t>
            </a:r>
            <a:r>
              <a:rPr lang="fr-FR" dirty="0"/>
              <a:t> Debugger Microsoft pour dumps</a:t>
            </a:r>
          </a:p>
          <a:p>
            <a:endParaRPr lang="fr-FR" dirty="0"/>
          </a:p>
        </p:txBody>
      </p:sp>
    </p:spTree>
    <p:extLst>
      <p:ext uri="{BB962C8B-B14F-4D97-AF65-F5344CB8AC3E}">
        <p14:creationId xmlns:p14="http://schemas.microsoft.com/office/powerpoint/2010/main" val="150518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84BCE-E956-64E2-C559-6499BD2987B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BF3DEC7-0736-C81C-ED12-DD523849E82F}"/>
              </a:ext>
            </a:extLst>
          </p:cNvPr>
          <p:cNvSpPr>
            <a:spLocks noGrp="1"/>
          </p:cNvSpPr>
          <p:nvPr>
            <p:ph type="title"/>
          </p:nvPr>
        </p:nvSpPr>
        <p:spPr/>
        <p:txBody>
          <a:bodyPr/>
          <a:lstStyle/>
          <a:p>
            <a:r>
              <a:rPr lang="fr-FR" b="1" dirty="0"/>
              <a:t>Étude de cas : "L'employé modèle"</a:t>
            </a:r>
            <a:endParaRPr lang="fr-FR" dirty="0"/>
          </a:p>
        </p:txBody>
      </p:sp>
      <p:sp>
        <p:nvSpPr>
          <p:cNvPr id="3" name="Espace réservé du texte 2">
            <a:extLst>
              <a:ext uri="{FF2B5EF4-FFF2-40B4-BE49-F238E27FC236}">
                <a16:creationId xmlns:a16="http://schemas.microsoft.com/office/drawing/2014/main" id="{90FA3F85-E347-1B9F-19A7-C06A0912E1B6}"/>
              </a:ext>
            </a:extLst>
          </p:cNvPr>
          <p:cNvSpPr>
            <a:spLocks noGrp="1"/>
          </p:cNvSpPr>
          <p:nvPr>
            <p:ph type="body" idx="1"/>
          </p:nvPr>
        </p:nvSpPr>
        <p:spPr/>
        <p:txBody>
          <a:bodyPr/>
          <a:lstStyle/>
          <a:p>
            <a:r>
              <a:rPr lang="fr-FR" dirty="0"/>
              <a:t>Contexte initial :</a:t>
            </a:r>
            <a:endParaRPr lang="fr-FR" b="0" dirty="0"/>
          </a:p>
        </p:txBody>
      </p:sp>
      <p:sp>
        <p:nvSpPr>
          <p:cNvPr id="4" name="Espace réservé du contenu 3">
            <a:extLst>
              <a:ext uri="{FF2B5EF4-FFF2-40B4-BE49-F238E27FC236}">
                <a16:creationId xmlns:a16="http://schemas.microsoft.com/office/drawing/2014/main" id="{86BE8574-2C7D-B7A1-D952-3329E110717D}"/>
              </a:ext>
            </a:extLst>
          </p:cNvPr>
          <p:cNvSpPr>
            <a:spLocks noGrp="1"/>
          </p:cNvSpPr>
          <p:nvPr>
            <p:ph sz="half" idx="2"/>
          </p:nvPr>
        </p:nvSpPr>
        <p:spPr/>
        <p:txBody>
          <a:bodyPr>
            <a:normAutofit/>
          </a:bodyPr>
          <a:lstStyle/>
          <a:p>
            <a:r>
              <a:rPr lang="fr-FR" b="1" dirty="0"/>
              <a:t>Victime :</a:t>
            </a:r>
            <a:r>
              <a:rPr lang="fr-FR" dirty="0"/>
              <a:t> Banque régionale, 500 employés</a:t>
            </a:r>
          </a:p>
          <a:p>
            <a:r>
              <a:rPr lang="fr-FR" b="1" dirty="0"/>
              <a:t>Alerte :</a:t>
            </a:r>
            <a:r>
              <a:rPr lang="fr-FR" dirty="0"/>
              <a:t> Audit interne détecte des virements suspects</a:t>
            </a:r>
          </a:p>
          <a:p>
            <a:r>
              <a:rPr lang="fr-FR" b="1" dirty="0"/>
              <a:t>Montant :</a:t>
            </a:r>
            <a:r>
              <a:rPr lang="fr-FR" dirty="0"/>
              <a:t> 250 000F sur 18 mois</a:t>
            </a:r>
          </a:p>
          <a:p>
            <a:r>
              <a:rPr lang="fr-FR" b="1" dirty="0"/>
              <a:t>Suspect :</a:t>
            </a:r>
            <a:r>
              <a:rPr lang="fr-FR" dirty="0"/>
              <a:t> Marie D., comptable depuis 15 ans, aucun antécédent</a:t>
            </a:r>
          </a:p>
        </p:txBody>
      </p:sp>
      <p:sp>
        <p:nvSpPr>
          <p:cNvPr id="5" name="Espace réservé du texte 4">
            <a:extLst>
              <a:ext uri="{FF2B5EF4-FFF2-40B4-BE49-F238E27FC236}">
                <a16:creationId xmlns:a16="http://schemas.microsoft.com/office/drawing/2014/main" id="{7AA259E5-C280-3D16-8100-903D01DB4F53}"/>
              </a:ext>
            </a:extLst>
          </p:cNvPr>
          <p:cNvSpPr>
            <a:spLocks noGrp="1"/>
          </p:cNvSpPr>
          <p:nvPr>
            <p:ph type="body" sz="quarter" idx="3"/>
          </p:nvPr>
        </p:nvSpPr>
        <p:spPr/>
        <p:txBody>
          <a:bodyPr/>
          <a:lstStyle/>
          <a:p>
            <a:r>
              <a:rPr lang="fr-FR" dirty="0"/>
              <a:t>Investigation menée :</a:t>
            </a:r>
            <a:endParaRPr lang="fr-FR" b="0" dirty="0"/>
          </a:p>
        </p:txBody>
      </p:sp>
      <p:sp>
        <p:nvSpPr>
          <p:cNvPr id="6" name="Espace réservé du contenu 5">
            <a:extLst>
              <a:ext uri="{FF2B5EF4-FFF2-40B4-BE49-F238E27FC236}">
                <a16:creationId xmlns:a16="http://schemas.microsoft.com/office/drawing/2014/main" id="{A37076C2-CC30-2913-D7A2-07CAE9A60883}"/>
              </a:ext>
            </a:extLst>
          </p:cNvPr>
          <p:cNvSpPr>
            <a:spLocks noGrp="1"/>
          </p:cNvSpPr>
          <p:nvPr>
            <p:ph sz="quarter" idx="4"/>
          </p:nvPr>
        </p:nvSpPr>
        <p:spPr/>
        <p:txBody>
          <a:bodyPr>
            <a:normAutofit/>
          </a:bodyPr>
          <a:lstStyle/>
          <a:p>
            <a:r>
              <a:rPr lang="fr-FR" b="1" dirty="0"/>
              <a:t>Phase 1 : Collecte (J+1 à J+3)</a:t>
            </a:r>
            <a:endParaRPr lang="fr-FR" dirty="0"/>
          </a:p>
          <a:p>
            <a:pPr lvl="1"/>
            <a:r>
              <a:rPr lang="fr-FR" dirty="0"/>
              <a:t>Image forensique du poste de travail</a:t>
            </a:r>
          </a:p>
          <a:p>
            <a:pPr lvl="1"/>
            <a:r>
              <a:rPr lang="fr-FR" dirty="0"/>
              <a:t>Extraction des logs Active Directory (18 mois)</a:t>
            </a:r>
          </a:p>
          <a:p>
            <a:pPr lvl="1"/>
            <a:r>
              <a:rPr lang="fr-FR" dirty="0"/>
              <a:t>Sauvegarde emails Exchange + archives PST</a:t>
            </a:r>
          </a:p>
          <a:p>
            <a:pPr lvl="1"/>
            <a:r>
              <a:rPr lang="fr-FR" dirty="0"/>
              <a:t>Récupération logs applicatifs (système bancaire)</a:t>
            </a:r>
          </a:p>
        </p:txBody>
      </p:sp>
    </p:spTree>
    <p:extLst>
      <p:ext uri="{BB962C8B-B14F-4D97-AF65-F5344CB8AC3E}">
        <p14:creationId xmlns:p14="http://schemas.microsoft.com/office/powerpoint/2010/main" val="7928199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8726C-009A-10CB-9BA8-4BAF9BB459D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D94CF7E-3594-9B5E-F95C-51DDFCD7EFC8}"/>
              </a:ext>
            </a:extLst>
          </p:cNvPr>
          <p:cNvSpPr>
            <a:spLocks noGrp="1"/>
          </p:cNvSpPr>
          <p:nvPr>
            <p:ph type="title"/>
          </p:nvPr>
        </p:nvSpPr>
        <p:spPr/>
        <p:txBody>
          <a:bodyPr/>
          <a:lstStyle/>
          <a:p>
            <a:r>
              <a:rPr lang="fr-FR" b="1" dirty="0"/>
              <a:t>Étude de cas : "L'employé modèle"</a:t>
            </a:r>
            <a:endParaRPr lang="fr-FR" dirty="0"/>
          </a:p>
        </p:txBody>
      </p:sp>
      <p:sp>
        <p:nvSpPr>
          <p:cNvPr id="3" name="Espace réservé du texte 2">
            <a:extLst>
              <a:ext uri="{FF2B5EF4-FFF2-40B4-BE49-F238E27FC236}">
                <a16:creationId xmlns:a16="http://schemas.microsoft.com/office/drawing/2014/main" id="{20046513-F776-2EC4-29E3-5F96EF958A89}"/>
              </a:ext>
            </a:extLst>
          </p:cNvPr>
          <p:cNvSpPr>
            <a:spLocks noGrp="1"/>
          </p:cNvSpPr>
          <p:nvPr>
            <p:ph type="body" idx="1"/>
          </p:nvPr>
        </p:nvSpPr>
        <p:spPr/>
        <p:txBody>
          <a:bodyPr/>
          <a:lstStyle/>
          <a:p>
            <a:endParaRPr lang="fr-FR" b="0" dirty="0"/>
          </a:p>
        </p:txBody>
      </p:sp>
      <p:sp>
        <p:nvSpPr>
          <p:cNvPr id="4" name="Espace réservé du contenu 3">
            <a:extLst>
              <a:ext uri="{FF2B5EF4-FFF2-40B4-BE49-F238E27FC236}">
                <a16:creationId xmlns:a16="http://schemas.microsoft.com/office/drawing/2014/main" id="{D8B26C18-F9E8-91EB-C9F5-404A18F8EE12}"/>
              </a:ext>
            </a:extLst>
          </p:cNvPr>
          <p:cNvSpPr>
            <a:spLocks noGrp="1"/>
          </p:cNvSpPr>
          <p:nvPr>
            <p:ph sz="half" idx="2"/>
          </p:nvPr>
        </p:nvSpPr>
        <p:spPr/>
        <p:txBody>
          <a:bodyPr>
            <a:normAutofit/>
          </a:bodyPr>
          <a:lstStyle/>
          <a:p>
            <a:r>
              <a:rPr lang="fr-FR" b="1" dirty="0"/>
              <a:t>Phase 2 : Analyse (J+4 à J+15)</a:t>
            </a:r>
            <a:endParaRPr lang="fr-FR" dirty="0"/>
          </a:p>
          <a:p>
            <a:pPr lvl="1"/>
            <a:r>
              <a:rPr lang="fr-FR" b="1" dirty="0"/>
              <a:t>Timeline reconstruction :</a:t>
            </a:r>
            <a:r>
              <a:rPr lang="fr-FR" dirty="0"/>
              <a:t> 147 virements suspects identifiés</a:t>
            </a:r>
          </a:p>
          <a:p>
            <a:pPr lvl="1"/>
            <a:r>
              <a:rPr lang="fr-FR" b="1" dirty="0"/>
              <a:t>Pattern </a:t>
            </a:r>
            <a:r>
              <a:rPr lang="fr-FR" b="1" dirty="0" err="1"/>
              <a:t>analysis</a:t>
            </a:r>
            <a:r>
              <a:rPr lang="fr-FR" b="1" dirty="0"/>
              <a:t> :</a:t>
            </a:r>
            <a:r>
              <a:rPr lang="fr-FR" dirty="0"/>
              <a:t> Toujours le vendredi 17h-19h</a:t>
            </a:r>
          </a:p>
          <a:p>
            <a:pPr lvl="1"/>
            <a:r>
              <a:rPr lang="fr-FR" b="1" dirty="0"/>
              <a:t>Corrélation :</a:t>
            </a:r>
            <a:r>
              <a:rPr lang="fr-FR" dirty="0"/>
              <a:t> Emails de justification envoyés le lundi suivant</a:t>
            </a:r>
          </a:p>
          <a:p>
            <a:pPr lvl="1"/>
            <a:r>
              <a:rPr lang="fr-FR" b="1" dirty="0"/>
              <a:t>Découverte :</a:t>
            </a:r>
            <a:r>
              <a:rPr lang="fr-FR" dirty="0"/>
              <a:t> Fichiers Excel cachés avec "comptabilité parallèle"</a:t>
            </a:r>
          </a:p>
        </p:txBody>
      </p:sp>
      <p:sp>
        <p:nvSpPr>
          <p:cNvPr id="5" name="Espace réservé du texte 4">
            <a:extLst>
              <a:ext uri="{FF2B5EF4-FFF2-40B4-BE49-F238E27FC236}">
                <a16:creationId xmlns:a16="http://schemas.microsoft.com/office/drawing/2014/main" id="{4E75064B-1EDC-7B2C-377B-862D1F6A8305}"/>
              </a:ext>
            </a:extLst>
          </p:cNvPr>
          <p:cNvSpPr>
            <a:spLocks noGrp="1"/>
          </p:cNvSpPr>
          <p:nvPr>
            <p:ph type="body" sz="quarter" idx="3"/>
          </p:nvPr>
        </p:nvSpPr>
        <p:spPr/>
        <p:txBody>
          <a:bodyPr/>
          <a:lstStyle/>
          <a:p>
            <a:endParaRPr lang="fr-FR" b="0" dirty="0"/>
          </a:p>
        </p:txBody>
      </p:sp>
      <p:sp>
        <p:nvSpPr>
          <p:cNvPr id="6" name="Espace réservé du contenu 5">
            <a:extLst>
              <a:ext uri="{FF2B5EF4-FFF2-40B4-BE49-F238E27FC236}">
                <a16:creationId xmlns:a16="http://schemas.microsoft.com/office/drawing/2014/main" id="{EDC56DBF-7B98-06A8-F892-6455C44AE878}"/>
              </a:ext>
            </a:extLst>
          </p:cNvPr>
          <p:cNvSpPr>
            <a:spLocks noGrp="1"/>
          </p:cNvSpPr>
          <p:nvPr>
            <p:ph sz="quarter" idx="4"/>
          </p:nvPr>
        </p:nvSpPr>
        <p:spPr/>
        <p:txBody>
          <a:bodyPr>
            <a:normAutofit/>
          </a:bodyPr>
          <a:lstStyle/>
          <a:p>
            <a:r>
              <a:rPr lang="fr-FR" b="1" dirty="0"/>
              <a:t>Phase 3 : Révélation (J+16)</a:t>
            </a:r>
            <a:endParaRPr lang="fr-FR" dirty="0"/>
          </a:p>
          <a:p>
            <a:pPr lvl="1"/>
            <a:r>
              <a:rPr lang="fr-FR" b="1" dirty="0"/>
              <a:t>Smoking gun :</a:t>
            </a:r>
            <a:r>
              <a:rPr lang="fr-FR" dirty="0"/>
              <a:t> Email supprimé contenant RIB personnel</a:t>
            </a:r>
          </a:p>
          <a:p>
            <a:pPr lvl="1"/>
            <a:r>
              <a:rPr lang="fr-FR" b="1" dirty="0"/>
              <a:t>Méthode :</a:t>
            </a:r>
            <a:r>
              <a:rPr lang="fr-FR" dirty="0"/>
              <a:t> Utilisation de comptes dormants clients décédés</a:t>
            </a:r>
          </a:p>
          <a:p>
            <a:pPr lvl="1"/>
            <a:r>
              <a:rPr lang="fr-FR" b="1" dirty="0"/>
              <a:t>Dissimulation :</a:t>
            </a:r>
            <a:r>
              <a:rPr lang="fr-FR" dirty="0"/>
              <a:t> Crédit fictif compensatoire le lundi</a:t>
            </a:r>
          </a:p>
          <a:p>
            <a:endParaRPr lang="fr-FR" dirty="0"/>
          </a:p>
        </p:txBody>
      </p:sp>
    </p:spTree>
    <p:extLst>
      <p:ext uri="{BB962C8B-B14F-4D97-AF65-F5344CB8AC3E}">
        <p14:creationId xmlns:p14="http://schemas.microsoft.com/office/powerpoint/2010/main" val="1975957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BB0D5D62-F611-F78B-53BC-DC0CA45910DB}"/>
              </a:ext>
            </a:extLst>
          </p:cNvPr>
          <p:cNvSpPr>
            <a:spLocks noGrp="1"/>
          </p:cNvSpPr>
          <p:nvPr>
            <p:ph type="title"/>
          </p:nvPr>
        </p:nvSpPr>
        <p:spPr>
          <a:xfrm>
            <a:off x="677334" y="609600"/>
            <a:ext cx="3843375" cy="5175624"/>
          </a:xfrm>
        </p:spPr>
        <p:txBody>
          <a:bodyPr anchor="ctr">
            <a:normAutofit/>
          </a:bodyPr>
          <a:lstStyle/>
          <a:p>
            <a:r>
              <a:rPr lang="fr-FR">
                <a:solidFill>
                  <a:schemeClr val="tx1">
                    <a:lumMod val="85000"/>
                    <a:lumOff val="15000"/>
                  </a:schemeClr>
                </a:solidFill>
              </a:rPr>
              <a:t>Idée maitresse </a:t>
            </a: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Espace réservé du contenu 2">
            <a:extLst>
              <a:ext uri="{FF2B5EF4-FFF2-40B4-BE49-F238E27FC236}">
                <a16:creationId xmlns:a16="http://schemas.microsoft.com/office/drawing/2014/main" id="{295CB99D-24BC-BE07-2FCC-20ABC7FA05AE}"/>
              </a:ext>
            </a:extLst>
          </p:cNvPr>
          <p:cNvSpPr>
            <a:spLocks noGrp="1"/>
          </p:cNvSpPr>
          <p:nvPr>
            <p:ph idx="1"/>
          </p:nvPr>
        </p:nvSpPr>
        <p:spPr>
          <a:xfrm>
            <a:off x="6116084" y="609601"/>
            <a:ext cx="5511296" cy="5175624"/>
          </a:xfrm>
        </p:spPr>
        <p:txBody>
          <a:bodyPr anchor="ctr">
            <a:normAutofit/>
          </a:bodyPr>
          <a:lstStyle/>
          <a:p>
            <a:r>
              <a:rPr lang="fr-FR">
                <a:solidFill>
                  <a:srgbClr val="FFFFFF"/>
                </a:solidFill>
              </a:rPr>
              <a:t>L’objectif est de présenter les méthodes, les processus et l’importance du forensic dans le domaine du numérique, en retraçant son évolution depuis ses origines jusqu’à son rôle dans l’établissement de preuves devant un jury.</a:t>
            </a:r>
          </a:p>
        </p:txBody>
      </p:sp>
    </p:spTree>
    <p:extLst>
      <p:ext uri="{BB962C8B-B14F-4D97-AF65-F5344CB8AC3E}">
        <p14:creationId xmlns:p14="http://schemas.microsoft.com/office/powerpoint/2010/main" val="3096919883"/>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862B6-6EFB-BC2D-A2DA-0CE2F532C92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1749179-6930-0856-84FB-DB41BA4BF03E}"/>
              </a:ext>
            </a:extLst>
          </p:cNvPr>
          <p:cNvSpPr>
            <a:spLocks noGrp="1"/>
          </p:cNvSpPr>
          <p:nvPr>
            <p:ph type="title"/>
          </p:nvPr>
        </p:nvSpPr>
        <p:spPr/>
        <p:txBody>
          <a:bodyPr/>
          <a:lstStyle/>
          <a:p>
            <a:r>
              <a:rPr lang="fr-FR" b="1" dirty="0"/>
              <a:t>Étude de cas : "Le lundi noir"</a:t>
            </a:r>
            <a:endParaRPr lang="fr-FR" dirty="0"/>
          </a:p>
        </p:txBody>
      </p:sp>
      <p:sp>
        <p:nvSpPr>
          <p:cNvPr id="3" name="Espace réservé du texte 2">
            <a:extLst>
              <a:ext uri="{FF2B5EF4-FFF2-40B4-BE49-F238E27FC236}">
                <a16:creationId xmlns:a16="http://schemas.microsoft.com/office/drawing/2014/main" id="{0A9028C8-6A62-B30D-2220-D64BCD69EAA4}"/>
              </a:ext>
            </a:extLst>
          </p:cNvPr>
          <p:cNvSpPr>
            <a:spLocks noGrp="1"/>
          </p:cNvSpPr>
          <p:nvPr>
            <p:ph type="body" idx="1"/>
          </p:nvPr>
        </p:nvSpPr>
        <p:spPr/>
        <p:txBody>
          <a:bodyPr/>
          <a:lstStyle/>
          <a:p>
            <a:r>
              <a:rPr lang="fr-FR" dirty="0"/>
              <a:t>Contexte dramatique :</a:t>
            </a:r>
            <a:endParaRPr lang="fr-FR" b="0" dirty="0"/>
          </a:p>
          <a:p>
            <a:endParaRPr lang="fr-FR" b="0" dirty="0"/>
          </a:p>
        </p:txBody>
      </p:sp>
      <p:sp>
        <p:nvSpPr>
          <p:cNvPr id="4" name="Espace réservé du contenu 3">
            <a:extLst>
              <a:ext uri="{FF2B5EF4-FFF2-40B4-BE49-F238E27FC236}">
                <a16:creationId xmlns:a16="http://schemas.microsoft.com/office/drawing/2014/main" id="{277BBF05-B6EC-B11B-9137-9567CE97762E}"/>
              </a:ext>
            </a:extLst>
          </p:cNvPr>
          <p:cNvSpPr>
            <a:spLocks noGrp="1"/>
          </p:cNvSpPr>
          <p:nvPr>
            <p:ph sz="half" idx="2"/>
          </p:nvPr>
        </p:nvSpPr>
        <p:spPr/>
        <p:txBody>
          <a:bodyPr>
            <a:normAutofit/>
          </a:bodyPr>
          <a:lstStyle/>
          <a:p>
            <a:r>
              <a:rPr lang="fr-FR" b="1" dirty="0"/>
              <a:t>Victime :</a:t>
            </a:r>
            <a:r>
              <a:rPr lang="fr-FR" dirty="0"/>
              <a:t> PME métallurgie, 80 employés, CA 15M€</a:t>
            </a:r>
          </a:p>
          <a:p>
            <a:r>
              <a:rPr lang="fr-FR" b="1" dirty="0"/>
              <a:t>Incident :</a:t>
            </a:r>
            <a:r>
              <a:rPr lang="fr-FR" dirty="0"/>
              <a:t> Lundi 8h : tous fichiers chiffrés (.</a:t>
            </a:r>
            <a:r>
              <a:rPr lang="fr-FR" dirty="0" err="1"/>
              <a:t>locked</a:t>
            </a:r>
            <a:r>
              <a:rPr lang="fr-FR" dirty="0"/>
              <a:t>)</a:t>
            </a:r>
          </a:p>
          <a:p>
            <a:r>
              <a:rPr lang="fr-FR" b="1" dirty="0"/>
              <a:t>Demande :</a:t>
            </a:r>
            <a:r>
              <a:rPr lang="fr-FR" dirty="0"/>
              <a:t> 50 000€ en Bitcoin sous 72h</a:t>
            </a:r>
          </a:p>
          <a:p>
            <a:r>
              <a:rPr lang="fr-FR" b="1" dirty="0"/>
              <a:t>Impact :</a:t>
            </a:r>
            <a:r>
              <a:rPr lang="fr-FR" dirty="0"/>
              <a:t> Production arrêtée, commandes bloquées</a:t>
            </a:r>
          </a:p>
        </p:txBody>
      </p:sp>
      <p:sp>
        <p:nvSpPr>
          <p:cNvPr id="5" name="Espace réservé du texte 4">
            <a:extLst>
              <a:ext uri="{FF2B5EF4-FFF2-40B4-BE49-F238E27FC236}">
                <a16:creationId xmlns:a16="http://schemas.microsoft.com/office/drawing/2014/main" id="{BDA03943-8DBD-6B59-07E0-AFFF59A8F486}"/>
              </a:ext>
            </a:extLst>
          </p:cNvPr>
          <p:cNvSpPr>
            <a:spLocks noGrp="1"/>
          </p:cNvSpPr>
          <p:nvPr>
            <p:ph type="body" sz="quarter" idx="3"/>
          </p:nvPr>
        </p:nvSpPr>
        <p:spPr/>
        <p:txBody>
          <a:bodyPr/>
          <a:lstStyle/>
          <a:p>
            <a:r>
              <a:rPr lang="fr-FR" dirty="0"/>
              <a:t>Course contre la montre (72h) :</a:t>
            </a:r>
            <a:endParaRPr lang="fr-FR" b="0" dirty="0"/>
          </a:p>
          <a:p>
            <a:endParaRPr lang="fr-FR" b="0" dirty="0"/>
          </a:p>
        </p:txBody>
      </p:sp>
      <p:sp>
        <p:nvSpPr>
          <p:cNvPr id="6" name="Espace réservé du contenu 5">
            <a:extLst>
              <a:ext uri="{FF2B5EF4-FFF2-40B4-BE49-F238E27FC236}">
                <a16:creationId xmlns:a16="http://schemas.microsoft.com/office/drawing/2014/main" id="{6FF5CBD7-CC1C-C3A7-623B-3D2296E4BB67}"/>
              </a:ext>
            </a:extLst>
          </p:cNvPr>
          <p:cNvSpPr>
            <a:spLocks noGrp="1"/>
          </p:cNvSpPr>
          <p:nvPr>
            <p:ph sz="quarter" idx="4"/>
          </p:nvPr>
        </p:nvSpPr>
        <p:spPr/>
        <p:txBody>
          <a:bodyPr>
            <a:normAutofit/>
          </a:bodyPr>
          <a:lstStyle/>
          <a:p>
            <a:r>
              <a:rPr lang="fr-FR" b="1" dirty="0"/>
              <a:t>H+2 : </a:t>
            </a:r>
            <a:r>
              <a:rPr lang="fr-FR" b="1" dirty="0" err="1"/>
              <a:t>Containment</a:t>
            </a:r>
            <a:r>
              <a:rPr lang="fr-FR" b="1" dirty="0"/>
              <a:t> d'urgence</a:t>
            </a:r>
            <a:endParaRPr lang="fr-FR" dirty="0"/>
          </a:p>
          <a:p>
            <a:pPr lvl="1"/>
            <a:r>
              <a:rPr lang="fr-FR" dirty="0"/>
              <a:t>Isolation réseau immédiate</a:t>
            </a:r>
          </a:p>
          <a:p>
            <a:pPr lvl="1"/>
            <a:r>
              <a:rPr lang="fr-FR" dirty="0"/>
              <a:t>Image mémoire serveurs critiques (</a:t>
            </a:r>
            <a:r>
              <a:rPr lang="fr-FR" dirty="0" err="1"/>
              <a:t>Volatility</a:t>
            </a:r>
            <a:r>
              <a:rPr lang="fr-FR" dirty="0"/>
              <a:t>)</a:t>
            </a:r>
          </a:p>
          <a:p>
            <a:pPr lvl="1"/>
            <a:r>
              <a:rPr lang="fr-FR" dirty="0"/>
              <a:t>Identification patient zéro : PC-COMPTA-03</a:t>
            </a:r>
          </a:p>
        </p:txBody>
      </p:sp>
    </p:spTree>
    <p:extLst>
      <p:ext uri="{BB962C8B-B14F-4D97-AF65-F5344CB8AC3E}">
        <p14:creationId xmlns:p14="http://schemas.microsoft.com/office/powerpoint/2010/main" val="316770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27E18-9D43-3DEA-AB40-AB48D4E6978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AD9B0E0-8781-2B17-7DC8-37BE3D2B2E6B}"/>
              </a:ext>
            </a:extLst>
          </p:cNvPr>
          <p:cNvSpPr>
            <a:spLocks noGrp="1"/>
          </p:cNvSpPr>
          <p:nvPr>
            <p:ph type="title"/>
          </p:nvPr>
        </p:nvSpPr>
        <p:spPr/>
        <p:txBody>
          <a:bodyPr/>
          <a:lstStyle/>
          <a:p>
            <a:r>
              <a:rPr lang="fr-FR" b="1" dirty="0"/>
              <a:t>Étude de cas : "Le lundi noir"</a:t>
            </a:r>
            <a:endParaRPr lang="fr-FR" dirty="0"/>
          </a:p>
        </p:txBody>
      </p:sp>
      <p:sp>
        <p:nvSpPr>
          <p:cNvPr id="3" name="Espace réservé du texte 2">
            <a:extLst>
              <a:ext uri="{FF2B5EF4-FFF2-40B4-BE49-F238E27FC236}">
                <a16:creationId xmlns:a16="http://schemas.microsoft.com/office/drawing/2014/main" id="{7BAC7019-BDDD-84B2-3A3C-CF154A0A63E5}"/>
              </a:ext>
            </a:extLst>
          </p:cNvPr>
          <p:cNvSpPr>
            <a:spLocks noGrp="1"/>
          </p:cNvSpPr>
          <p:nvPr>
            <p:ph type="body" idx="1"/>
          </p:nvPr>
        </p:nvSpPr>
        <p:spPr/>
        <p:txBody>
          <a:bodyPr/>
          <a:lstStyle/>
          <a:p>
            <a:endParaRPr lang="fr-FR" b="0" dirty="0"/>
          </a:p>
        </p:txBody>
      </p:sp>
      <p:sp>
        <p:nvSpPr>
          <p:cNvPr id="4" name="Espace réservé du contenu 3">
            <a:extLst>
              <a:ext uri="{FF2B5EF4-FFF2-40B4-BE49-F238E27FC236}">
                <a16:creationId xmlns:a16="http://schemas.microsoft.com/office/drawing/2014/main" id="{4C111B0D-6F05-FE69-1676-B5D99510DB14}"/>
              </a:ext>
            </a:extLst>
          </p:cNvPr>
          <p:cNvSpPr>
            <a:spLocks noGrp="1"/>
          </p:cNvSpPr>
          <p:nvPr>
            <p:ph sz="half" idx="2"/>
          </p:nvPr>
        </p:nvSpPr>
        <p:spPr/>
        <p:txBody>
          <a:bodyPr>
            <a:normAutofit/>
          </a:bodyPr>
          <a:lstStyle/>
          <a:p>
            <a:r>
              <a:rPr lang="fr-FR" b="1" dirty="0"/>
              <a:t>H+8 : Analyse initiale</a:t>
            </a:r>
            <a:endParaRPr lang="fr-FR" dirty="0"/>
          </a:p>
          <a:p>
            <a:pPr lvl="1"/>
            <a:r>
              <a:rPr lang="fr-FR" b="1" dirty="0"/>
              <a:t>Vecteur d'infection :</a:t>
            </a:r>
            <a:r>
              <a:rPr lang="fr-FR" dirty="0"/>
              <a:t> Email phishing "facture impayée.pdf.exe"</a:t>
            </a:r>
          </a:p>
          <a:p>
            <a:pPr lvl="1"/>
            <a:r>
              <a:rPr lang="fr-FR" b="1" dirty="0"/>
              <a:t>Malware :</a:t>
            </a:r>
            <a:r>
              <a:rPr lang="fr-FR" dirty="0"/>
              <a:t> Variant de </a:t>
            </a:r>
            <a:r>
              <a:rPr lang="fr-FR" dirty="0" err="1"/>
              <a:t>Ryuk</a:t>
            </a:r>
            <a:r>
              <a:rPr lang="fr-FR" dirty="0"/>
              <a:t> ransomware</a:t>
            </a:r>
          </a:p>
          <a:p>
            <a:pPr lvl="1"/>
            <a:r>
              <a:rPr lang="fr-FR" b="1" dirty="0"/>
              <a:t>Propagation :</a:t>
            </a:r>
            <a:r>
              <a:rPr lang="fr-FR" dirty="0"/>
              <a:t> SMB </a:t>
            </a:r>
            <a:r>
              <a:rPr lang="fr-FR" dirty="0" err="1"/>
              <a:t>lateral</a:t>
            </a:r>
            <a:r>
              <a:rPr lang="fr-FR" dirty="0"/>
              <a:t> </a:t>
            </a:r>
            <a:r>
              <a:rPr lang="fr-FR" dirty="0" err="1"/>
              <a:t>movement</a:t>
            </a:r>
            <a:r>
              <a:rPr lang="fr-FR" dirty="0"/>
              <a:t> (</a:t>
            </a:r>
            <a:r>
              <a:rPr lang="fr-FR" dirty="0" err="1"/>
              <a:t>EternalBlue</a:t>
            </a:r>
            <a:r>
              <a:rPr lang="fr-FR" dirty="0"/>
              <a:t>)</a:t>
            </a:r>
          </a:p>
          <a:p>
            <a:pPr lvl="1"/>
            <a:r>
              <a:rPr lang="fr-FR" b="1" dirty="0"/>
              <a:t>Chiffrement :</a:t>
            </a:r>
            <a:r>
              <a:rPr lang="fr-FR" dirty="0"/>
              <a:t> RSA-2048 + AES-256 (incassable)</a:t>
            </a:r>
          </a:p>
        </p:txBody>
      </p:sp>
      <p:sp>
        <p:nvSpPr>
          <p:cNvPr id="5" name="Espace réservé du texte 4">
            <a:extLst>
              <a:ext uri="{FF2B5EF4-FFF2-40B4-BE49-F238E27FC236}">
                <a16:creationId xmlns:a16="http://schemas.microsoft.com/office/drawing/2014/main" id="{8E757529-D74E-298F-7DCD-896221297C29}"/>
              </a:ext>
            </a:extLst>
          </p:cNvPr>
          <p:cNvSpPr>
            <a:spLocks noGrp="1"/>
          </p:cNvSpPr>
          <p:nvPr>
            <p:ph type="body" sz="quarter" idx="3"/>
          </p:nvPr>
        </p:nvSpPr>
        <p:spPr/>
        <p:txBody>
          <a:bodyPr/>
          <a:lstStyle/>
          <a:p>
            <a:r>
              <a:rPr lang="fr-FR" dirty="0"/>
              <a:t>Course contre la montre (72h) :</a:t>
            </a:r>
            <a:endParaRPr lang="fr-FR" b="0" dirty="0"/>
          </a:p>
          <a:p>
            <a:endParaRPr lang="fr-FR" b="0" dirty="0"/>
          </a:p>
        </p:txBody>
      </p:sp>
      <p:sp>
        <p:nvSpPr>
          <p:cNvPr id="6" name="Espace réservé du contenu 5">
            <a:extLst>
              <a:ext uri="{FF2B5EF4-FFF2-40B4-BE49-F238E27FC236}">
                <a16:creationId xmlns:a16="http://schemas.microsoft.com/office/drawing/2014/main" id="{D035C1A3-2C79-55EB-BE13-C1051AD233BF}"/>
              </a:ext>
            </a:extLst>
          </p:cNvPr>
          <p:cNvSpPr>
            <a:spLocks noGrp="1"/>
          </p:cNvSpPr>
          <p:nvPr>
            <p:ph sz="quarter" idx="4"/>
          </p:nvPr>
        </p:nvSpPr>
        <p:spPr/>
        <p:txBody>
          <a:bodyPr>
            <a:normAutofit/>
          </a:bodyPr>
          <a:lstStyle/>
          <a:p>
            <a:r>
              <a:rPr lang="fr-FR" b="1" dirty="0"/>
              <a:t>H+24 : Investigation approfondie</a:t>
            </a:r>
            <a:endParaRPr lang="fr-FR" dirty="0"/>
          </a:p>
          <a:p>
            <a:pPr lvl="1"/>
            <a:r>
              <a:rPr lang="fr-FR" b="1" dirty="0"/>
              <a:t>Timeline précise : </a:t>
            </a:r>
            <a:r>
              <a:rPr lang="fr-FR" dirty="0"/>
              <a:t>Infection vendredi 16h47, activation lundi 6h30</a:t>
            </a:r>
          </a:p>
          <a:p>
            <a:pPr lvl="1"/>
            <a:r>
              <a:rPr lang="fr-FR" b="1" dirty="0"/>
              <a:t>Exfiltration :</a:t>
            </a:r>
            <a:r>
              <a:rPr lang="fr-FR" dirty="0"/>
              <a:t> 2,3 GB données sensibles vers IP roumaine</a:t>
            </a:r>
          </a:p>
          <a:p>
            <a:pPr lvl="1"/>
            <a:r>
              <a:rPr lang="fr-FR" b="1" dirty="0"/>
              <a:t>Persistance :</a:t>
            </a:r>
            <a:r>
              <a:rPr lang="fr-FR" dirty="0"/>
              <a:t> </a:t>
            </a:r>
            <a:r>
              <a:rPr lang="fr-FR" dirty="0" err="1"/>
              <a:t>Scheduled</a:t>
            </a:r>
            <a:r>
              <a:rPr lang="fr-FR" dirty="0"/>
              <a:t> </a:t>
            </a:r>
            <a:r>
              <a:rPr lang="fr-FR" dirty="0" err="1"/>
              <a:t>task</a:t>
            </a:r>
            <a:r>
              <a:rPr lang="fr-FR" dirty="0"/>
              <a:t> + </a:t>
            </a:r>
            <a:r>
              <a:rPr lang="fr-FR" dirty="0" err="1"/>
              <a:t>Registry</a:t>
            </a:r>
            <a:r>
              <a:rPr lang="fr-FR" dirty="0"/>
              <a:t> keys</a:t>
            </a:r>
          </a:p>
          <a:p>
            <a:pPr lvl="1"/>
            <a:r>
              <a:rPr lang="fr-FR" b="1" dirty="0"/>
              <a:t>Anti-</a:t>
            </a:r>
            <a:r>
              <a:rPr lang="fr-FR" b="1" dirty="0" err="1"/>
              <a:t>forensic</a:t>
            </a:r>
            <a:r>
              <a:rPr lang="fr-FR" b="1" dirty="0"/>
              <a:t> :</a:t>
            </a:r>
            <a:r>
              <a:rPr lang="fr-FR" dirty="0"/>
              <a:t> Tentative d'effacement logs Windows</a:t>
            </a:r>
          </a:p>
        </p:txBody>
      </p:sp>
    </p:spTree>
    <p:extLst>
      <p:ext uri="{BB962C8B-B14F-4D97-AF65-F5344CB8AC3E}">
        <p14:creationId xmlns:p14="http://schemas.microsoft.com/office/powerpoint/2010/main" val="1455640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A9172-859C-E87E-941A-AB3936F7709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0992A06-328F-A313-E410-F632428F626A}"/>
              </a:ext>
            </a:extLst>
          </p:cNvPr>
          <p:cNvSpPr>
            <a:spLocks noGrp="1"/>
          </p:cNvSpPr>
          <p:nvPr>
            <p:ph type="title"/>
          </p:nvPr>
        </p:nvSpPr>
        <p:spPr/>
        <p:txBody>
          <a:bodyPr/>
          <a:lstStyle/>
          <a:p>
            <a:r>
              <a:rPr lang="fr-FR" b="1" dirty="0"/>
              <a:t>Étude de cas : "Le lundi noir"</a:t>
            </a:r>
            <a:endParaRPr lang="fr-FR" dirty="0"/>
          </a:p>
        </p:txBody>
      </p:sp>
      <p:sp>
        <p:nvSpPr>
          <p:cNvPr id="3" name="Espace réservé du texte 2">
            <a:extLst>
              <a:ext uri="{FF2B5EF4-FFF2-40B4-BE49-F238E27FC236}">
                <a16:creationId xmlns:a16="http://schemas.microsoft.com/office/drawing/2014/main" id="{33099C7D-8DDA-2AB9-3902-A60A41BF38BF}"/>
              </a:ext>
            </a:extLst>
          </p:cNvPr>
          <p:cNvSpPr>
            <a:spLocks noGrp="1"/>
          </p:cNvSpPr>
          <p:nvPr>
            <p:ph type="body" idx="1"/>
          </p:nvPr>
        </p:nvSpPr>
        <p:spPr/>
        <p:txBody>
          <a:bodyPr/>
          <a:lstStyle/>
          <a:p>
            <a:endParaRPr lang="fr-FR" b="0" dirty="0"/>
          </a:p>
        </p:txBody>
      </p:sp>
      <p:sp>
        <p:nvSpPr>
          <p:cNvPr id="4" name="Espace réservé du contenu 3">
            <a:extLst>
              <a:ext uri="{FF2B5EF4-FFF2-40B4-BE49-F238E27FC236}">
                <a16:creationId xmlns:a16="http://schemas.microsoft.com/office/drawing/2014/main" id="{D3796EEE-EECB-B44E-0A46-B319A5988DEC}"/>
              </a:ext>
            </a:extLst>
          </p:cNvPr>
          <p:cNvSpPr>
            <a:spLocks noGrp="1"/>
          </p:cNvSpPr>
          <p:nvPr>
            <p:ph sz="half" idx="2"/>
          </p:nvPr>
        </p:nvSpPr>
        <p:spPr/>
        <p:txBody>
          <a:bodyPr>
            <a:normAutofit/>
          </a:bodyPr>
          <a:lstStyle/>
          <a:p>
            <a:r>
              <a:rPr lang="fr-FR" b="1" dirty="0"/>
              <a:t>H+48 : </a:t>
            </a:r>
            <a:r>
              <a:rPr lang="fr-FR" b="1" dirty="0" err="1"/>
              <a:t>Breakthrough</a:t>
            </a:r>
            <a:r>
              <a:rPr lang="fr-FR" b="1" dirty="0"/>
              <a:t> technique</a:t>
            </a:r>
            <a:endParaRPr lang="fr-FR" dirty="0"/>
          </a:p>
          <a:p>
            <a:pPr lvl="1"/>
            <a:r>
              <a:rPr lang="fr-FR" b="1" dirty="0"/>
              <a:t>Découverte :</a:t>
            </a:r>
            <a:r>
              <a:rPr lang="fr-FR" dirty="0"/>
              <a:t> Backup Shadow Copies partiellement préservées</a:t>
            </a:r>
          </a:p>
          <a:p>
            <a:pPr lvl="1"/>
            <a:r>
              <a:rPr lang="fr-FR" b="1" dirty="0"/>
              <a:t>Récupération :</a:t>
            </a:r>
            <a:r>
              <a:rPr lang="fr-FR" dirty="0"/>
              <a:t> 78% des données critiques restaurables</a:t>
            </a:r>
          </a:p>
          <a:p>
            <a:pPr lvl="1"/>
            <a:r>
              <a:rPr lang="fr-FR" b="1" dirty="0"/>
              <a:t>Attribution :</a:t>
            </a:r>
            <a:r>
              <a:rPr lang="fr-FR" dirty="0"/>
              <a:t> Groupe TA505 (</a:t>
            </a:r>
            <a:r>
              <a:rPr lang="fr-FR" dirty="0" err="1"/>
              <a:t>TTPs</a:t>
            </a:r>
            <a:r>
              <a:rPr lang="fr-FR" dirty="0"/>
              <a:t> confirmés par MITRE ATT&amp;CK)</a:t>
            </a:r>
          </a:p>
        </p:txBody>
      </p:sp>
      <p:sp>
        <p:nvSpPr>
          <p:cNvPr id="5" name="Espace réservé du texte 4">
            <a:extLst>
              <a:ext uri="{FF2B5EF4-FFF2-40B4-BE49-F238E27FC236}">
                <a16:creationId xmlns:a16="http://schemas.microsoft.com/office/drawing/2014/main" id="{420E482F-27CA-317B-E590-4F663BA5B1F8}"/>
              </a:ext>
            </a:extLst>
          </p:cNvPr>
          <p:cNvSpPr>
            <a:spLocks noGrp="1"/>
          </p:cNvSpPr>
          <p:nvPr>
            <p:ph type="body" sz="quarter" idx="3"/>
          </p:nvPr>
        </p:nvSpPr>
        <p:spPr/>
        <p:txBody>
          <a:bodyPr/>
          <a:lstStyle/>
          <a:p>
            <a:r>
              <a:rPr lang="fr-FR" dirty="0"/>
              <a:t>Course contre la montre (72h) :</a:t>
            </a:r>
            <a:endParaRPr lang="fr-FR" b="0" dirty="0"/>
          </a:p>
          <a:p>
            <a:endParaRPr lang="fr-FR" b="0" dirty="0"/>
          </a:p>
        </p:txBody>
      </p:sp>
      <p:sp>
        <p:nvSpPr>
          <p:cNvPr id="6" name="Espace réservé du contenu 5">
            <a:extLst>
              <a:ext uri="{FF2B5EF4-FFF2-40B4-BE49-F238E27FC236}">
                <a16:creationId xmlns:a16="http://schemas.microsoft.com/office/drawing/2014/main" id="{51811DE9-9B70-9C4C-332A-5DDB90D04D51}"/>
              </a:ext>
            </a:extLst>
          </p:cNvPr>
          <p:cNvSpPr>
            <a:spLocks noGrp="1"/>
          </p:cNvSpPr>
          <p:nvPr>
            <p:ph sz="quarter" idx="4"/>
          </p:nvPr>
        </p:nvSpPr>
        <p:spPr/>
        <p:txBody>
          <a:bodyPr>
            <a:normAutofit/>
          </a:bodyPr>
          <a:lstStyle/>
          <a:p>
            <a:r>
              <a:rPr lang="fr-FR" b="1" dirty="0"/>
              <a:t>H+72 : Résolution</a:t>
            </a:r>
            <a:endParaRPr lang="fr-FR" dirty="0"/>
          </a:p>
          <a:p>
            <a:pPr lvl="1"/>
            <a:r>
              <a:rPr lang="fr-FR" b="1" dirty="0"/>
              <a:t>Décision :</a:t>
            </a:r>
            <a:r>
              <a:rPr lang="fr-FR" dirty="0"/>
              <a:t> Pas de paiement de rançon</a:t>
            </a:r>
          </a:p>
          <a:p>
            <a:pPr lvl="1"/>
            <a:r>
              <a:rPr lang="fr-FR" b="1" dirty="0"/>
              <a:t>Restauration :</a:t>
            </a:r>
            <a:r>
              <a:rPr lang="fr-FR" dirty="0"/>
              <a:t> 6 jours pour remise en service complète</a:t>
            </a:r>
          </a:p>
          <a:p>
            <a:pPr lvl="1"/>
            <a:r>
              <a:rPr lang="fr-FR" b="1" dirty="0"/>
              <a:t>Coût total :</a:t>
            </a:r>
            <a:r>
              <a:rPr lang="fr-FR" dirty="0"/>
              <a:t> 120 000€ (vs 50 000€ demandés)</a:t>
            </a:r>
          </a:p>
        </p:txBody>
      </p:sp>
    </p:spTree>
    <p:extLst>
      <p:ext uri="{BB962C8B-B14F-4D97-AF65-F5344CB8AC3E}">
        <p14:creationId xmlns:p14="http://schemas.microsoft.com/office/powerpoint/2010/main" val="1472831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FC164-022C-801D-375A-B57DD27E5C6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26A0322-359D-2FAB-A7FF-C4FF62D9AC8E}"/>
              </a:ext>
            </a:extLst>
          </p:cNvPr>
          <p:cNvSpPr>
            <a:spLocks noGrp="1"/>
          </p:cNvSpPr>
          <p:nvPr>
            <p:ph type="title"/>
          </p:nvPr>
        </p:nvSpPr>
        <p:spPr/>
        <p:txBody>
          <a:bodyPr/>
          <a:lstStyle/>
          <a:p>
            <a:r>
              <a:rPr lang="fr-FR" b="1" dirty="0"/>
              <a:t>Étude de cas : "L'espion de proximité"</a:t>
            </a:r>
            <a:endParaRPr lang="fr-FR" dirty="0"/>
          </a:p>
        </p:txBody>
      </p:sp>
      <p:sp>
        <p:nvSpPr>
          <p:cNvPr id="3" name="Espace réservé du texte 2">
            <a:extLst>
              <a:ext uri="{FF2B5EF4-FFF2-40B4-BE49-F238E27FC236}">
                <a16:creationId xmlns:a16="http://schemas.microsoft.com/office/drawing/2014/main" id="{EFAFD964-3CDD-4C0D-C7AE-26C7F7A11465}"/>
              </a:ext>
            </a:extLst>
          </p:cNvPr>
          <p:cNvSpPr>
            <a:spLocks noGrp="1"/>
          </p:cNvSpPr>
          <p:nvPr>
            <p:ph type="body" idx="1"/>
          </p:nvPr>
        </p:nvSpPr>
        <p:spPr/>
        <p:txBody>
          <a:bodyPr/>
          <a:lstStyle/>
          <a:p>
            <a:r>
              <a:rPr lang="fr-FR" dirty="0"/>
              <a:t>Contexte sensible :</a:t>
            </a:r>
            <a:endParaRPr lang="fr-FR" b="0" dirty="0"/>
          </a:p>
          <a:p>
            <a:endParaRPr lang="fr-FR" b="0" dirty="0"/>
          </a:p>
        </p:txBody>
      </p:sp>
      <p:sp>
        <p:nvSpPr>
          <p:cNvPr id="4" name="Espace réservé du contenu 3">
            <a:extLst>
              <a:ext uri="{FF2B5EF4-FFF2-40B4-BE49-F238E27FC236}">
                <a16:creationId xmlns:a16="http://schemas.microsoft.com/office/drawing/2014/main" id="{ACCBE709-D787-63F0-0041-33C27881E342}"/>
              </a:ext>
            </a:extLst>
          </p:cNvPr>
          <p:cNvSpPr>
            <a:spLocks noGrp="1"/>
          </p:cNvSpPr>
          <p:nvPr>
            <p:ph sz="half" idx="2"/>
          </p:nvPr>
        </p:nvSpPr>
        <p:spPr/>
        <p:txBody>
          <a:bodyPr>
            <a:normAutofit/>
          </a:bodyPr>
          <a:lstStyle/>
          <a:p>
            <a:r>
              <a:rPr lang="fr-FR" b="1" dirty="0"/>
              <a:t>Organisation :</a:t>
            </a:r>
            <a:r>
              <a:rPr lang="fr-FR" dirty="0"/>
              <a:t> Ministère, service classification Secret</a:t>
            </a:r>
          </a:p>
          <a:p>
            <a:r>
              <a:rPr lang="fr-FR" b="1" dirty="0"/>
              <a:t>Incident :</a:t>
            </a:r>
            <a:r>
              <a:rPr lang="fr-FR" dirty="0"/>
              <a:t> Documents sensibles retrouvés chez concurrent privé</a:t>
            </a:r>
          </a:p>
          <a:p>
            <a:r>
              <a:rPr lang="fr-FR" b="1" dirty="0"/>
              <a:t>Suspect :</a:t>
            </a:r>
            <a:r>
              <a:rPr lang="fr-FR" dirty="0"/>
              <a:t> Employé récemment muté, accès légitime aux données</a:t>
            </a:r>
          </a:p>
          <a:p>
            <a:r>
              <a:rPr lang="fr-FR" b="1" dirty="0"/>
              <a:t>Défi : </a:t>
            </a:r>
            <a:r>
              <a:rPr lang="fr-FR" dirty="0"/>
              <a:t>Prouver l'exfiltration sans traces réseau</a:t>
            </a:r>
          </a:p>
        </p:txBody>
      </p:sp>
      <p:sp>
        <p:nvSpPr>
          <p:cNvPr id="5" name="Espace réservé du texte 4">
            <a:extLst>
              <a:ext uri="{FF2B5EF4-FFF2-40B4-BE49-F238E27FC236}">
                <a16:creationId xmlns:a16="http://schemas.microsoft.com/office/drawing/2014/main" id="{877EAE4F-739C-44AC-64B2-213C8D282D71}"/>
              </a:ext>
            </a:extLst>
          </p:cNvPr>
          <p:cNvSpPr>
            <a:spLocks noGrp="1"/>
          </p:cNvSpPr>
          <p:nvPr>
            <p:ph type="body" sz="quarter" idx="3"/>
          </p:nvPr>
        </p:nvSpPr>
        <p:spPr/>
        <p:txBody>
          <a:bodyPr/>
          <a:lstStyle/>
          <a:p>
            <a:r>
              <a:rPr lang="fr-FR" dirty="0"/>
              <a:t>Investigation </a:t>
            </a:r>
            <a:r>
              <a:rPr lang="fr-FR" dirty="0" err="1"/>
              <a:t>forensic</a:t>
            </a:r>
            <a:r>
              <a:rPr lang="fr-FR" dirty="0"/>
              <a:t> ciblée :</a:t>
            </a:r>
            <a:endParaRPr lang="fr-FR" b="0" dirty="0"/>
          </a:p>
        </p:txBody>
      </p:sp>
      <p:sp>
        <p:nvSpPr>
          <p:cNvPr id="6" name="Espace réservé du contenu 5">
            <a:extLst>
              <a:ext uri="{FF2B5EF4-FFF2-40B4-BE49-F238E27FC236}">
                <a16:creationId xmlns:a16="http://schemas.microsoft.com/office/drawing/2014/main" id="{0644597E-93D4-EE3C-062D-8875F6FA397B}"/>
              </a:ext>
            </a:extLst>
          </p:cNvPr>
          <p:cNvSpPr>
            <a:spLocks noGrp="1"/>
          </p:cNvSpPr>
          <p:nvPr>
            <p:ph sz="quarter" idx="4"/>
          </p:nvPr>
        </p:nvSpPr>
        <p:spPr/>
        <p:txBody>
          <a:bodyPr>
            <a:normAutofit/>
          </a:bodyPr>
          <a:lstStyle/>
          <a:p>
            <a:r>
              <a:rPr lang="fr-FR" b="1" dirty="0"/>
              <a:t>Phase 1 : Analyse des accès (J+1 à J+5)</a:t>
            </a:r>
            <a:endParaRPr lang="fr-FR" dirty="0"/>
          </a:p>
          <a:p>
            <a:pPr lvl="1"/>
            <a:r>
              <a:rPr lang="fr-FR" b="1" dirty="0"/>
              <a:t>Active Directory logs :</a:t>
            </a:r>
            <a:r>
              <a:rPr lang="fr-FR" dirty="0"/>
              <a:t> Historique connexions 6 mois</a:t>
            </a:r>
          </a:p>
          <a:p>
            <a:pPr lvl="1"/>
            <a:r>
              <a:rPr lang="fr-FR" b="1" dirty="0"/>
              <a:t>DLP (Data </a:t>
            </a:r>
            <a:r>
              <a:rPr lang="fr-FR" b="1" dirty="0" err="1"/>
              <a:t>Loss</a:t>
            </a:r>
            <a:r>
              <a:rPr lang="fr-FR" b="1" dirty="0"/>
              <a:t> Prevention) :</a:t>
            </a:r>
            <a:r>
              <a:rPr lang="fr-FR" dirty="0"/>
              <a:t> Alertes supports amovibles</a:t>
            </a:r>
          </a:p>
          <a:p>
            <a:pPr lvl="1"/>
            <a:r>
              <a:rPr lang="fr-FR" b="1" dirty="0" err="1"/>
              <a:t>Badging</a:t>
            </a:r>
            <a:r>
              <a:rPr lang="fr-FR" b="1" dirty="0"/>
              <a:t> physique :</a:t>
            </a:r>
            <a:r>
              <a:rPr lang="fr-FR" dirty="0"/>
              <a:t> Corrélation présence/accès système</a:t>
            </a:r>
          </a:p>
          <a:p>
            <a:pPr lvl="1"/>
            <a:r>
              <a:rPr lang="fr-FR" b="1" dirty="0"/>
              <a:t>Pattern </a:t>
            </a:r>
            <a:r>
              <a:rPr lang="fr-FR" b="1" dirty="0" err="1"/>
              <a:t>analysis</a:t>
            </a:r>
            <a:r>
              <a:rPr lang="fr-FR" b="1" dirty="0"/>
              <a:t> :</a:t>
            </a:r>
            <a:r>
              <a:rPr lang="fr-FR" dirty="0"/>
              <a:t> Comportement inhabituel identifié</a:t>
            </a:r>
          </a:p>
        </p:txBody>
      </p:sp>
    </p:spTree>
    <p:extLst>
      <p:ext uri="{BB962C8B-B14F-4D97-AF65-F5344CB8AC3E}">
        <p14:creationId xmlns:p14="http://schemas.microsoft.com/office/powerpoint/2010/main" val="1439567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F03D2-D136-5701-5AF3-B5DD155CDD8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86E89A0-864E-766C-EBB5-8DCDABE286A6}"/>
              </a:ext>
            </a:extLst>
          </p:cNvPr>
          <p:cNvSpPr>
            <a:spLocks noGrp="1"/>
          </p:cNvSpPr>
          <p:nvPr>
            <p:ph type="title"/>
          </p:nvPr>
        </p:nvSpPr>
        <p:spPr/>
        <p:txBody>
          <a:bodyPr/>
          <a:lstStyle/>
          <a:p>
            <a:r>
              <a:rPr lang="fr-FR" b="1" dirty="0"/>
              <a:t>Étude de cas : "L'espion de proximité"</a:t>
            </a:r>
            <a:endParaRPr lang="fr-FR" dirty="0"/>
          </a:p>
        </p:txBody>
      </p:sp>
      <p:sp>
        <p:nvSpPr>
          <p:cNvPr id="3" name="Espace réservé du texte 2">
            <a:extLst>
              <a:ext uri="{FF2B5EF4-FFF2-40B4-BE49-F238E27FC236}">
                <a16:creationId xmlns:a16="http://schemas.microsoft.com/office/drawing/2014/main" id="{FAD3AD71-5816-21F2-CCBD-86A488ADCF1C}"/>
              </a:ext>
            </a:extLst>
          </p:cNvPr>
          <p:cNvSpPr>
            <a:spLocks noGrp="1"/>
          </p:cNvSpPr>
          <p:nvPr>
            <p:ph type="body" idx="1"/>
          </p:nvPr>
        </p:nvSpPr>
        <p:spPr/>
        <p:txBody>
          <a:bodyPr/>
          <a:lstStyle/>
          <a:p>
            <a:r>
              <a:rPr lang="fr-FR" dirty="0"/>
              <a:t>Investigation </a:t>
            </a:r>
            <a:r>
              <a:rPr lang="fr-FR" dirty="0" err="1"/>
              <a:t>forensic</a:t>
            </a:r>
            <a:r>
              <a:rPr lang="fr-FR" dirty="0"/>
              <a:t> ciblée :</a:t>
            </a:r>
            <a:endParaRPr lang="fr-FR" b="0" dirty="0"/>
          </a:p>
          <a:p>
            <a:endParaRPr lang="fr-FR" b="0" dirty="0"/>
          </a:p>
        </p:txBody>
      </p:sp>
      <p:sp>
        <p:nvSpPr>
          <p:cNvPr id="4" name="Espace réservé du contenu 3">
            <a:extLst>
              <a:ext uri="{FF2B5EF4-FFF2-40B4-BE49-F238E27FC236}">
                <a16:creationId xmlns:a16="http://schemas.microsoft.com/office/drawing/2014/main" id="{6C08FB2B-4763-1D44-9AB2-FAD53801624A}"/>
              </a:ext>
            </a:extLst>
          </p:cNvPr>
          <p:cNvSpPr>
            <a:spLocks noGrp="1"/>
          </p:cNvSpPr>
          <p:nvPr>
            <p:ph sz="half" idx="2"/>
          </p:nvPr>
        </p:nvSpPr>
        <p:spPr/>
        <p:txBody>
          <a:bodyPr>
            <a:normAutofit fontScale="92500" lnSpcReduction="20000"/>
          </a:bodyPr>
          <a:lstStyle/>
          <a:p>
            <a:r>
              <a:rPr lang="fr-FR" b="1" dirty="0"/>
              <a:t>Phase 2 : Investigation matérielle (J+6 à J+12)</a:t>
            </a:r>
            <a:endParaRPr lang="fr-FR" dirty="0"/>
          </a:p>
          <a:p>
            <a:pPr lvl="1"/>
            <a:r>
              <a:rPr lang="fr-FR" b="1" dirty="0"/>
              <a:t>USB </a:t>
            </a:r>
            <a:r>
              <a:rPr lang="fr-FR" b="1" dirty="0" err="1"/>
              <a:t>forensics</a:t>
            </a:r>
            <a:r>
              <a:rPr lang="fr-FR" b="1" dirty="0"/>
              <a:t> :</a:t>
            </a:r>
            <a:r>
              <a:rPr lang="fr-FR" dirty="0"/>
              <a:t> Analyse registre Windows (USBSTOR)</a:t>
            </a:r>
          </a:p>
          <a:p>
            <a:pPr lvl="1"/>
            <a:r>
              <a:rPr lang="fr-FR" b="1" dirty="0" err="1"/>
              <a:t>Artifacts</a:t>
            </a:r>
            <a:r>
              <a:rPr lang="fr-FR" b="1" dirty="0"/>
              <a:t> </a:t>
            </a:r>
            <a:r>
              <a:rPr lang="fr-FR" b="1" dirty="0" err="1"/>
              <a:t>recovery</a:t>
            </a:r>
            <a:r>
              <a:rPr lang="fr-FR" b="1" dirty="0"/>
              <a:t> :</a:t>
            </a:r>
            <a:r>
              <a:rPr lang="fr-FR" dirty="0"/>
              <a:t> Fichiers supprimés sur postes de travail</a:t>
            </a:r>
          </a:p>
          <a:p>
            <a:pPr lvl="1"/>
            <a:r>
              <a:rPr lang="fr-FR" b="1" dirty="0"/>
              <a:t>Timeline reconstruction :</a:t>
            </a:r>
            <a:r>
              <a:rPr lang="fr-FR" dirty="0"/>
              <a:t> 47 connexions USB suspectes</a:t>
            </a:r>
          </a:p>
          <a:p>
            <a:pPr lvl="1"/>
            <a:r>
              <a:rPr lang="fr-FR" b="1" dirty="0"/>
              <a:t>File </a:t>
            </a:r>
            <a:r>
              <a:rPr lang="fr-FR" b="1" dirty="0" err="1"/>
              <a:t>carving</a:t>
            </a:r>
            <a:r>
              <a:rPr lang="fr-FR" b="1" dirty="0"/>
              <a:t> :</a:t>
            </a:r>
            <a:r>
              <a:rPr lang="fr-FR" dirty="0"/>
              <a:t> Récupération fragments de documents sensibles</a:t>
            </a:r>
          </a:p>
        </p:txBody>
      </p:sp>
      <p:sp>
        <p:nvSpPr>
          <p:cNvPr id="5" name="Espace réservé du texte 4">
            <a:extLst>
              <a:ext uri="{FF2B5EF4-FFF2-40B4-BE49-F238E27FC236}">
                <a16:creationId xmlns:a16="http://schemas.microsoft.com/office/drawing/2014/main" id="{90CB6DEE-1AE1-EEEF-9A3A-1F12893AAD9D}"/>
              </a:ext>
            </a:extLst>
          </p:cNvPr>
          <p:cNvSpPr>
            <a:spLocks noGrp="1"/>
          </p:cNvSpPr>
          <p:nvPr>
            <p:ph type="body" sz="quarter" idx="3"/>
          </p:nvPr>
        </p:nvSpPr>
        <p:spPr/>
        <p:txBody>
          <a:bodyPr/>
          <a:lstStyle/>
          <a:p>
            <a:endParaRPr lang="fr-FR" b="0" dirty="0"/>
          </a:p>
        </p:txBody>
      </p:sp>
      <p:sp>
        <p:nvSpPr>
          <p:cNvPr id="6" name="Espace réservé du contenu 5">
            <a:extLst>
              <a:ext uri="{FF2B5EF4-FFF2-40B4-BE49-F238E27FC236}">
                <a16:creationId xmlns:a16="http://schemas.microsoft.com/office/drawing/2014/main" id="{75D659A6-5820-B451-2874-B737DA2AF9AA}"/>
              </a:ext>
            </a:extLst>
          </p:cNvPr>
          <p:cNvSpPr>
            <a:spLocks noGrp="1"/>
          </p:cNvSpPr>
          <p:nvPr>
            <p:ph sz="quarter" idx="4"/>
          </p:nvPr>
        </p:nvSpPr>
        <p:spPr/>
        <p:txBody>
          <a:bodyPr>
            <a:normAutofit fontScale="92500" lnSpcReduction="20000"/>
          </a:bodyPr>
          <a:lstStyle/>
          <a:p>
            <a:r>
              <a:rPr lang="fr-FR" b="1" dirty="0"/>
              <a:t>Phase 3 : Preuve définitive (J+13 à J+18)</a:t>
            </a:r>
            <a:endParaRPr lang="fr-FR" dirty="0"/>
          </a:p>
          <a:p>
            <a:pPr lvl="1"/>
            <a:r>
              <a:rPr lang="fr-FR" b="1" dirty="0"/>
              <a:t>Smoking gun :</a:t>
            </a:r>
            <a:r>
              <a:rPr lang="fr-FR" dirty="0"/>
              <a:t> Métadonnées document avec </a:t>
            </a:r>
            <a:r>
              <a:rPr lang="fr-FR" dirty="0" err="1"/>
              <a:t>username</a:t>
            </a:r>
            <a:r>
              <a:rPr lang="fr-FR" dirty="0"/>
              <a:t> suspect</a:t>
            </a:r>
          </a:p>
          <a:p>
            <a:pPr lvl="1"/>
            <a:r>
              <a:rPr lang="fr-FR" b="1" dirty="0"/>
              <a:t>Corrélation temporelle :</a:t>
            </a:r>
            <a:r>
              <a:rPr lang="fr-FR" dirty="0"/>
              <a:t> Copie fichier ↔ insertion USB ↔ sortie bâtiment</a:t>
            </a:r>
          </a:p>
          <a:p>
            <a:pPr lvl="1"/>
            <a:r>
              <a:rPr lang="fr-FR" b="1" dirty="0"/>
              <a:t>Validation technique :</a:t>
            </a:r>
            <a:r>
              <a:rPr lang="fr-FR" dirty="0"/>
              <a:t> Test reproduction sur environnement identique</a:t>
            </a:r>
          </a:p>
          <a:p>
            <a:pPr lvl="1"/>
            <a:r>
              <a:rPr lang="fr-FR" b="1" dirty="0"/>
              <a:t>Chain of </a:t>
            </a:r>
            <a:r>
              <a:rPr lang="fr-FR" b="1" dirty="0" err="1"/>
              <a:t>custody</a:t>
            </a:r>
            <a:r>
              <a:rPr lang="fr-FR" b="1" dirty="0"/>
              <a:t> :</a:t>
            </a:r>
            <a:r>
              <a:rPr lang="fr-FR" dirty="0"/>
              <a:t> Documentation complète pour procédure disciplinaire</a:t>
            </a:r>
          </a:p>
        </p:txBody>
      </p:sp>
    </p:spTree>
    <p:extLst>
      <p:ext uri="{BB962C8B-B14F-4D97-AF65-F5344CB8AC3E}">
        <p14:creationId xmlns:p14="http://schemas.microsoft.com/office/powerpoint/2010/main" val="16553237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861584-BAC2-CC6F-33EB-93216812F13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CCB3A94-96F8-1493-0C0E-8B41A1FCE38D}"/>
              </a:ext>
            </a:extLst>
          </p:cNvPr>
          <p:cNvSpPr>
            <a:spLocks noGrp="1"/>
          </p:cNvSpPr>
          <p:nvPr>
            <p:ph type="title"/>
          </p:nvPr>
        </p:nvSpPr>
        <p:spPr/>
        <p:txBody>
          <a:bodyPr/>
          <a:lstStyle/>
          <a:p>
            <a:r>
              <a:rPr lang="fr-FR" b="1" dirty="0"/>
              <a:t>Étude de cas : "L'espion de proximité"</a:t>
            </a:r>
            <a:endParaRPr lang="fr-FR" dirty="0"/>
          </a:p>
        </p:txBody>
      </p:sp>
      <p:sp>
        <p:nvSpPr>
          <p:cNvPr id="3" name="Espace réservé du texte 2">
            <a:extLst>
              <a:ext uri="{FF2B5EF4-FFF2-40B4-BE49-F238E27FC236}">
                <a16:creationId xmlns:a16="http://schemas.microsoft.com/office/drawing/2014/main" id="{5AB10E10-2EFC-5D11-0342-0B99B8551F22}"/>
              </a:ext>
            </a:extLst>
          </p:cNvPr>
          <p:cNvSpPr>
            <a:spLocks noGrp="1"/>
          </p:cNvSpPr>
          <p:nvPr>
            <p:ph type="body" idx="1"/>
          </p:nvPr>
        </p:nvSpPr>
        <p:spPr/>
        <p:txBody>
          <a:bodyPr/>
          <a:lstStyle/>
          <a:p>
            <a:r>
              <a:rPr lang="fr-FR" dirty="0"/>
              <a:t>Éléments probants découverts :</a:t>
            </a:r>
            <a:endParaRPr lang="fr-FR" b="0" dirty="0"/>
          </a:p>
        </p:txBody>
      </p:sp>
      <p:sp>
        <p:nvSpPr>
          <p:cNvPr id="4" name="Espace réservé du contenu 3">
            <a:extLst>
              <a:ext uri="{FF2B5EF4-FFF2-40B4-BE49-F238E27FC236}">
                <a16:creationId xmlns:a16="http://schemas.microsoft.com/office/drawing/2014/main" id="{64C141F4-BC98-00E9-0722-44503671380C}"/>
              </a:ext>
            </a:extLst>
          </p:cNvPr>
          <p:cNvSpPr>
            <a:spLocks noGrp="1"/>
          </p:cNvSpPr>
          <p:nvPr>
            <p:ph sz="half" idx="2"/>
          </p:nvPr>
        </p:nvSpPr>
        <p:spPr/>
        <p:txBody>
          <a:bodyPr>
            <a:normAutofit/>
          </a:bodyPr>
          <a:lstStyle/>
          <a:p>
            <a:r>
              <a:rPr lang="fr-FR" b="1" dirty="0"/>
              <a:t>Sanctions :</a:t>
            </a:r>
            <a:r>
              <a:rPr lang="fr-FR" dirty="0"/>
              <a:t> Révocation habilitation + licenciement</a:t>
            </a:r>
          </a:p>
          <a:p>
            <a:r>
              <a:rPr lang="fr-FR" b="1" dirty="0"/>
              <a:t>Récupération :</a:t>
            </a:r>
            <a:r>
              <a:rPr lang="fr-FR" dirty="0"/>
              <a:t> Documents retirés du domaine public</a:t>
            </a:r>
          </a:p>
          <a:p>
            <a:r>
              <a:rPr lang="fr-FR" b="1" dirty="0"/>
              <a:t>Prévention :</a:t>
            </a:r>
            <a:r>
              <a:rPr lang="fr-FR" dirty="0"/>
              <a:t> Politique USB durcie, chiffrement obligatoire</a:t>
            </a:r>
          </a:p>
          <a:p>
            <a:r>
              <a:rPr lang="fr-FR" b="1" dirty="0"/>
              <a:t>Juridique :</a:t>
            </a:r>
            <a:r>
              <a:rPr lang="fr-FR" dirty="0"/>
              <a:t> Poursuite pénale pour violation secret défense</a:t>
            </a:r>
          </a:p>
        </p:txBody>
      </p:sp>
      <p:sp>
        <p:nvSpPr>
          <p:cNvPr id="5" name="Espace réservé du texte 4">
            <a:extLst>
              <a:ext uri="{FF2B5EF4-FFF2-40B4-BE49-F238E27FC236}">
                <a16:creationId xmlns:a16="http://schemas.microsoft.com/office/drawing/2014/main" id="{9697CFD2-6340-4A58-F20A-2CD5318FB7D3}"/>
              </a:ext>
            </a:extLst>
          </p:cNvPr>
          <p:cNvSpPr>
            <a:spLocks noGrp="1"/>
          </p:cNvSpPr>
          <p:nvPr>
            <p:ph type="body" sz="quarter" idx="3"/>
          </p:nvPr>
        </p:nvSpPr>
        <p:spPr/>
        <p:txBody>
          <a:bodyPr/>
          <a:lstStyle/>
          <a:p>
            <a:r>
              <a:rPr lang="fr-FR" dirty="0"/>
              <a:t>Résolution administrative :</a:t>
            </a:r>
            <a:endParaRPr lang="fr-FR" b="0" dirty="0"/>
          </a:p>
          <a:p>
            <a:endParaRPr lang="fr-FR" b="0" dirty="0"/>
          </a:p>
        </p:txBody>
      </p:sp>
      <p:sp>
        <p:nvSpPr>
          <p:cNvPr id="6" name="Espace réservé du contenu 5">
            <a:extLst>
              <a:ext uri="{FF2B5EF4-FFF2-40B4-BE49-F238E27FC236}">
                <a16:creationId xmlns:a16="http://schemas.microsoft.com/office/drawing/2014/main" id="{019D7849-D4B6-CA95-59DD-C330FF4D6A32}"/>
              </a:ext>
            </a:extLst>
          </p:cNvPr>
          <p:cNvSpPr>
            <a:spLocks noGrp="1"/>
          </p:cNvSpPr>
          <p:nvPr>
            <p:ph sz="quarter" idx="4"/>
          </p:nvPr>
        </p:nvSpPr>
        <p:spPr/>
        <p:txBody>
          <a:bodyPr>
            <a:normAutofit/>
          </a:bodyPr>
          <a:lstStyle/>
          <a:p>
            <a:r>
              <a:rPr lang="fr-FR" b="1" dirty="0"/>
              <a:t>Sanctions :</a:t>
            </a:r>
            <a:r>
              <a:rPr lang="fr-FR" dirty="0"/>
              <a:t> Révocation habilitation + licenciement</a:t>
            </a:r>
          </a:p>
          <a:p>
            <a:r>
              <a:rPr lang="fr-FR" b="1" dirty="0"/>
              <a:t>Récupération :</a:t>
            </a:r>
            <a:r>
              <a:rPr lang="fr-FR" dirty="0"/>
              <a:t> Documents retirés du domaine public</a:t>
            </a:r>
          </a:p>
          <a:p>
            <a:r>
              <a:rPr lang="fr-FR" b="1" dirty="0"/>
              <a:t>Prévention :</a:t>
            </a:r>
            <a:r>
              <a:rPr lang="fr-FR" dirty="0"/>
              <a:t> Politique USB durcie, chiffrement obligatoire</a:t>
            </a:r>
          </a:p>
          <a:p>
            <a:r>
              <a:rPr lang="fr-FR" b="1" dirty="0"/>
              <a:t>Juridique :</a:t>
            </a:r>
            <a:r>
              <a:rPr lang="fr-FR" dirty="0"/>
              <a:t> Poursuite pénale pour violation secret défense</a:t>
            </a:r>
          </a:p>
        </p:txBody>
      </p:sp>
    </p:spTree>
    <p:extLst>
      <p:ext uri="{BB962C8B-B14F-4D97-AF65-F5344CB8AC3E}">
        <p14:creationId xmlns:p14="http://schemas.microsoft.com/office/powerpoint/2010/main" val="15717491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0483E-1862-01EF-5935-973EF7AFEA2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7845738-EB9F-C8B5-F257-1053F85F2E5A}"/>
              </a:ext>
            </a:extLst>
          </p:cNvPr>
          <p:cNvSpPr>
            <a:spLocks noGrp="1"/>
          </p:cNvSpPr>
          <p:nvPr>
            <p:ph type="title"/>
          </p:nvPr>
        </p:nvSpPr>
        <p:spPr/>
        <p:txBody>
          <a:bodyPr/>
          <a:lstStyle/>
          <a:p>
            <a:r>
              <a:rPr lang="fr-FR" b="1" dirty="0"/>
              <a:t>Les nouveaux défis du numérique</a:t>
            </a:r>
            <a:endParaRPr lang="fr-FR" dirty="0"/>
          </a:p>
        </p:txBody>
      </p:sp>
      <p:sp>
        <p:nvSpPr>
          <p:cNvPr id="3" name="Espace réservé du texte 2">
            <a:extLst>
              <a:ext uri="{FF2B5EF4-FFF2-40B4-BE49-F238E27FC236}">
                <a16:creationId xmlns:a16="http://schemas.microsoft.com/office/drawing/2014/main" id="{2AB345D5-B535-43CC-8B64-EACD882D8E9E}"/>
              </a:ext>
            </a:extLst>
          </p:cNvPr>
          <p:cNvSpPr>
            <a:spLocks noGrp="1"/>
          </p:cNvSpPr>
          <p:nvPr>
            <p:ph type="body" idx="1"/>
          </p:nvPr>
        </p:nvSpPr>
        <p:spPr/>
        <p:txBody>
          <a:bodyPr/>
          <a:lstStyle/>
          <a:p>
            <a:r>
              <a:rPr lang="fr-FR" dirty="0"/>
              <a:t>Explosion volumétrique :</a:t>
            </a:r>
            <a:endParaRPr lang="fr-FR" b="0" dirty="0"/>
          </a:p>
        </p:txBody>
      </p:sp>
      <p:sp>
        <p:nvSpPr>
          <p:cNvPr id="4" name="Espace réservé du contenu 3">
            <a:extLst>
              <a:ext uri="{FF2B5EF4-FFF2-40B4-BE49-F238E27FC236}">
                <a16:creationId xmlns:a16="http://schemas.microsoft.com/office/drawing/2014/main" id="{0243699C-B556-A0B7-4743-49F1E9DD6A3D}"/>
              </a:ext>
            </a:extLst>
          </p:cNvPr>
          <p:cNvSpPr>
            <a:spLocks noGrp="1"/>
          </p:cNvSpPr>
          <p:nvPr>
            <p:ph sz="half" idx="2"/>
          </p:nvPr>
        </p:nvSpPr>
        <p:spPr/>
        <p:txBody>
          <a:bodyPr>
            <a:normAutofit/>
          </a:bodyPr>
          <a:lstStyle/>
          <a:p>
            <a:r>
              <a:rPr lang="fr-FR" b="1" dirty="0"/>
              <a:t>Big Data Challenge :</a:t>
            </a:r>
            <a:r>
              <a:rPr lang="fr-FR" dirty="0"/>
              <a:t> Téraoctets à analyser (vs mégaoctets années 2000)</a:t>
            </a:r>
          </a:p>
          <a:p>
            <a:r>
              <a:rPr lang="fr-FR" b="1" dirty="0"/>
              <a:t>Cloud </a:t>
            </a:r>
            <a:r>
              <a:rPr lang="fr-FR" b="1" dirty="0" err="1"/>
              <a:t>complexity</a:t>
            </a:r>
            <a:r>
              <a:rPr lang="fr-FR" b="1" dirty="0"/>
              <a:t> :</a:t>
            </a:r>
            <a:r>
              <a:rPr lang="fr-FR" dirty="0"/>
              <a:t> Données réparties multi-juridictions</a:t>
            </a:r>
          </a:p>
          <a:p>
            <a:r>
              <a:rPr lang="fr-FR" b="1" dirty="0"/>
              <a:t>IoT </a:t>
            </a:r>
            <a:r>
              <a:rPr lang="fr-FR" b="1" dirty="0" err="1"/>
              <a:t>proliferation</a:t>
            </a:r>
            <a:r>
              <a:rPr lang="fr-FR" b="1" dirty="0"/>
              <a:t> :</a:t>
            </a:r>
            <a:r>
              <a:rPr lang="fr-FR" dirty="0"/>
              <a:t> Milliards d'objets connectés = milliards de preuves</a:t>
            </a:r>
          </a:p>
          <a:p>
            <a:r>
              <a:rPr lang="fr-FR" b="1" dirty="0"/>
              <a:t>Real-time </a:t>
            </a:r>
            <a:r>
              <a:rPr lang="fr-FR" b="1" dirty="0" err="1"/>
              <a:t>requirement</a:t>
            </a:r>
            <a:r>
              <a:rPr lang="fr-FR" b="1" dirty="0"/>
              <a:t> :</a:t>
            </a:r>
            <a:r>
              <a:rPr lang="fr-FR" dirty="0"/>
              <a:t> Attentes de résultats immédiats</a:t>
            </a:r>
          </a:p>
        </p:txBody>
      </p:sp>
      <p:sp>
        <p:nvSpPr>
          <p:cNvPr id="5" name="Espace réservé du texte 4">
            <a:extLst>
              <a:ext uri="{FF2B5EF4-FFF2-40B4-BE49-F238E27FC236}">
                <a16:creationId xmlns:a16="http://schemas.microsoft.com/office/drawing/2014/main" id="{69FBEF98-53D7-C7FB-23E0-87178A9D9A09}"/>
              </a:ext>
            </a:extLst>
          </p:cNvPr>
          <p:cNvSpPr>
            <a:spLocks noGrp="1"/>
          </p:cNvSpPr>
          <p:nvPr>
            <p:ph type="body" sz="quarter" idx="3"/>
          </p:nvPr>
        </p:nvSpPr>
        <p:spPr/>
        <p:txBody>
          <a:bodyPr/>
          <a:lstStyle/>
          <a:p>
            <a:r>
              <a:rPr lang="fr-FR" dirty="0"/>
              <a:t>Techniques anti-</a:t>
            </a:r>
            <a:r>
              <a:rPr lang="fr-FR" dirty="0" err="1"/>
              <a:t>forensic</a:t>
            </a:r>
            <a:r>
              <a:rPr lang="fr-FR" dirty="0"/>
              <a:t> adverses :</a:t>
            </a:r>
            <a:endParaRPr lang="fr-FR" b="0" dirty="0"/>
          </a:p>
        </p:txBody>
      </p:sp>
      <p:sp>
        <p:nvSpPr>
          <p:cNvPr id="6" name="Espace réservé du contenu 5">
            <a:extLst>
              <a:ext uri="{FF2B5EF4-FFF2-40B4-BE49-F238E27FC236}">
                <a16:creationId xmlns:a16="http://schemas.microsoft.com/office/drawing/2014/main" id="{02EF38F9-9D1C-F7F5-F5FE-5783887952F7}"/>
              </a:ext>
            </a:extLst>
          </p:cNvPr>
          <p:cNvSpPr>
            <a:spLocks noGrp="1"/>
          </p:cNvSpPr>
          <p:nvPr>
            <p:ph sz="quarter" idx="4"/>
          </p:nvPr>
        </p:nvSpPr>
        <p:spPr/>
        <p:txBody>
          <a:bodyPr>
            <a:normAutofit/>
          </a:bodyPr>
          <a:lstStyle/>
          <a:p>
            <a:r>
              <a:rPr lang="fr-FR" b="1" dirty="0"/>
              <a:t>Chiffrement généralisé</a:t>
            </a:r>
            <a:endParaRPr lang="fr-FR" dirty="0"/>
          </a:p>
          <a:p>
            <a:pPr lvl="1"/>
            <a:r>
              <a:rPr lang="fr-FR" b="1" dirty="0"/>
              <a:t>Full </a:t>
            </a:r>
            <a:r>
              <a:rPr lang="fr-FR" b="1" dirty="0" err="1"/>
              <a:t>disk</a:t>
            </a:r>
            <a:r>
              <a:rPr lang="fr-FR" b="1" dirty="0"/>
              <a:t> </a:t>
            </a:r>
            <a:r>
              <a:rPr lang="fr-FR" b="1" dirty="0" err="1"/>
              <a:t>encryption</a:t>
            </a:r>
            <a:r>
              <a:rPr lang="fr-FR" b="1" dirty="0"/>
              <a:t> :</a:t>
            </a:r>
            <a:r>
              <a:rPr lang="fr-FR" dirty="0"/>
              <a:t> BitLocker, </a:t>
            </a:r>
            <a:r>
              <a:rPr lang="fr-FR" dirty="0" err="1"/>
              <a:t>FileVault</a:t>
            </a:r>
            <a:r>
              <a:rPr lang="fr-FR" dirty="0"/>
              <a:t> omniprésents</a:t>
            </a:r>
          </a:p>
          <a:p>
            <a:pPr lvl="1"/>
            <a:r>
              <a:rPr lang="fr-FR" b="1" dirty="0"/>
              <a:t>Communication chiffrée :</a:t>
            </a:r>
            <a:r>
              <a:rPr lang="fr-FR" dirty="0"/>
              <a:t> Signal, </a:t>
            </a:r>
            <a:r>
              <a:rPr lang="fr-FR" dirty="0" err="1"/>
              <a:t>Telegram</a:t>
            </a:r>
            <a:r>
              <a:rPr lang="fr-FR" dirty="0"/>
              <a:t>, </a:t>
            </a:r>
            <a:r>
              <a:rPr lang="fr-FR" dirty="0" err="1"/>
              <a:t>ProtonMail</a:t>
            </a:r>
            <a:endParaRPr lang="fr-FR" dirty="0"/>
          </a:p>
          <a:p>
            <a:pPr lvl="1"/>
            <a:r>
              <a:rPr lang="fr-FR" b="1" dirty="0" err="1"/>
              <a:t>Perfect</a:t>
            </a:r>
            <a:r>
              <a:rPr lang="fr-FR" b="1" dirty="0"/>
              <a:t> </a:t>
            </a:r>
            <a:r>
              <a:rPr lang="fr-FR" b="1" dirty="0" err="1"/>
              <a:t>Forward</a:t>
            </a:r>
            <a:r>
              <a:rPr lang="fr-FR" b="1" dirty="0"/>
              <a:t> </a:t>
            </a:r>
            <a:r>
              <a:rPr lang="fr-FR" b="1" dirty="0" err="1"/>
              <a:t>Secrecy</a:t>
            </a:r>
            <a:r>
              <a:rPr lang="fr-FR" b="1" dirty="0"/>
              <a:t> :</a:t>
            </a:r>
            <a:r>
              <a:rPr lang="fr-FR" dirty="0"/>
              <a:t> Clés éphémères impossibles à récupérer</a:t>
            </a:r>
          </a:p>
          <a:p>
            <a:pPr lvl="1"/>
            <a:r>
              <a:rPr lang="fr-FR" b="1" dirty="0"/>
              <a:t>Contre-mesure :</a:t>
            </a:r>
            <a:r>
              <a:rPr lang="fr-FR" dirty="0"/>
              <a:t> Cold boot </a:t>
            </a:r>
            <a:r>
              <a:rPr lang="fr-FR" dirty="0" err="1"/>
              <a:t>attacks</a:t>
            </a:r>
            <a:r>
              <a:rPr lang="fr-FR" dirty="0"/>
              <a:t>, TPM bypass, keyloggers</a:t>
            </a:r>
          </a:p>
        </p:txBody>
      </p:sp>
    </p:spTree>
    <p:extLst>
      <p:ext uri="{BB962C8B-B14F-4D97-AF65-F5344CB8AC3E}">
        <p14:creationId xmlns:p14="http://schemas.microsoft.com/office/powerpoint/2010/main" val="24146951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A599A-777B-B303-8DB9-5C131B4F78F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F3DC0BD-F6A0-8AAD-5FA1-B3E70E93B1F7}"/>
              </a:ext>
            </a:extLst>
          </p:cNvPr>
          <p:cNvSpPr>
            <a:spLocks noGrp="1"/>
          </p:cNvSpPr>
          <p:nvPr>
            <p:ph type="title"/>
          </p:nvPr>
        </p:nvSpPr>
        <p:spPr/>
        <p:txBody>
          <a:bodyPr/>
          <a:lstStyle/>
          <a:p>
            <a:r>
              <a:rPr lang="fr-FR" b="1" dirty="0"/>
              <a:t>Les nouveaux défis du numérique</a:t>
            </a:r>
            <a:endParaRPr lang="fr-FR" dirty="0"/>
          </a:p>
        </p:txBody>
      </p:sp>
      <p:sp>
        <p:nvSpPr>
          <p:cNvPr id="3" name="Espace réservé du texte 2">
            <a:extLst>
              <a:ext uri="{FF2B5EF4-FFF2-40B4-BE49-F238E27FC236}">
                <a16:creationId xmlns:a16="http://schemas.microsoft.com/office/drawing/2014/main" id="{2EC20103-F030-D980-002E-D3A8E9159871}"/>
              </a:ext>
            </a:extLst>
          </p:cNvPr>
          <p:cNvSpPr>
            <a:spLocks noGrp="1"/>
          </p:cNvSpPr>
          <p:nvPr>
            <p:ph type="body" idx="1"/>
          </p:nvPr>
        </p:nvSpPr>
        <p:spPr/>
        <p:txBody>
          <a:bodyPr/>
          <a:lstStyle/>
          <a:p>
            <a:r>
              <a:rPr lang="fr-FR" dirty="0"/>
              <a:t>Techniques d'évasion</a:t>
            </a:r>
            <a:endParaRPr lang="fr-FR" b="0" dirty="0"/>
          </a:p>
        </p:txBody>
      </p:sp>
      <p:sp>
        <p:nvSpPr>
          <p:cNvPr id="4" name="Espace réservé du contenu 3">
            <a:extLst>
              <a:ext uri="{FF2B5EF4-FFF2-40B4-BE49-F238E27FC236}">
                <a16:creationId xmlns:a16="http://schemas.microsoft.com/office/drawing/2014/main" id="{7C070BED-D1BB-4DB5-D994-9DB8D24CD362}"/>
              </a:ext>
            </a:extLst>
          </p:cNvPr>
          <p:cNvSpPr>
            <a:spLocks noGrp="1"/>
          </p:cNvSpPr>
          <p:nvPr>
            <p:ph sz="half" idx="2"/>
          </p:nvPr>
        </p:nvSpPr>
        <p:spPr/>
        <p:txBody>
          <a:bodyPr>
            <a:normAutofit/>
          </a:bodyPr>
          <a:lstStyle/>
          <a:p>
            <a:r>
              <a:rPr lang="fr-FR" b="1" dirty="0" err="1"/>
              <a:t>Steganographie</a:t>
            </a:r>
            <a:r>
              <a:rPr lang="fr-FR" b="1" dirty="0"/>
              <a:t> :</a:t>
            </a:r>
            <a:r>
              <a:rPr lang="fr-FR" dirty="0"/>
              <a:t> Données cachées dans images/vidéos</a:t>
            </a:r>
          </a:p>
          <a:p>
            <a:r>
              <a:rPr lang="fr-FR" b="1" dirty="0" err="1"/>
              <a:t>Fileless</a:t>
            </a:r>
            <a:r>
              <a:rPr lang="fr-FR" b="1" dirty="0"/>
              <a:t> malware :</a:t>
            </a:r>
            <a:r>
              <a:rPr lang="fr-FR" dirty="0"/>
              <a:t> Attaques en mémoire uniquement</a:t>
            </a:r>
          </a:p>
          <a:p>
            <a:r>
              <a:rPr lang="fr-FR" b="1" dirty="0"/>
              <a:t>Living off the land :</a:t>
            </a:r>
            <a:r>
              <a:rPr lang="fr-FR" dirty="0"/>
              <a:t> Utilisation d'outils système légitimes</a:t>
            </a:r>
          </a:p>
          <a:p>
            <a:r>
              <a:rPr lang="fr-FR" b="1" dirty="0"/>
              <a:t>Anti-VM :</a:t>
            </a:r>
            <a:r>
              <a:rPr lang="fr-FR" dirty="0"/>
              <a:t> Détection environnements d'analyse</a:t>
            </a:r>
          </a:p>
        </p:txBody>
      </p:sp>
      <p:sp>
        <p:nvSpPr>
          <p:cNvPr id="5" name="Espace réservé du texte 4">
            <a:extLst>
              <a:ext uri="{FF2B5EF4-FFF2-40B4-BE49-F238E27FC236}">
                <a16:creationId xmlns:a16="http://schemas.microsoft.com/office/drawing/2014/main" id="{2C924AD5-EE8C-8EBE-7A94-F2DA4C160D47}"/>
              </a:ext>
            </a:extLst>
          </p:cNvPr>
          <p:cNvSpPr>
            <a:spLocks noGrp="1"/>
          </p:cNvSpPr>
          <p:nvPr>
            <p:ph type="body" sz="quarter" idx="3"/>
          </p:nvPr>
        </p:nvSpPr>
        <p:spPr/>
        <p:txBody>
          <a:bodyPr/>
          <a:lstStyle/>
          <a:p>
            <a:r>
              <a:rPr lang="fr-FR" dirty="0"/>
              <a:t>Destruction automatisée</a:t>
            </a:r>
          </a:p>
        </p:txBody>
      </p:sp>
      <p:sp>
        <p:nvSpPr>
          <p:cNvPr id="6" name="Espace réservé du contenu 5">
            <a:extLst>
              <a:ext uri="{FF2B5EF4-FFF2-40B4-BE49-F238E27FC236}">
                <a16:creationId xmlns:a16="http://schemas.microsoft.com/office/drawing/2014/main" id="{C60D32A2-7C0D-7699-3A35-BBB97611AC88}"/>
              </a:ext>
            </a:extLst>
          </p:cNvPr>
          <p:cNvSpPr>
            <a:spLocks noGrp="1"/>
          </p:cNvSpPr>
          <p:nvPr>
            <p:ph sz="quarter" idx="4"/>
          </p:nvPr>
        </p:nvSpPr>
        <p:spPr/>
        <p:txBody>
          <a:bodyPr>
            <a:normAutofit/>
          </a:bodyPr>
          <a:lstStyle/>
          <a:p>
            <a:r>
              <a:rPr lang="fr-FR" b="1" dirty="0"/>
              <a:t>Auto-</a:t>
            </a:r>
            <a:r>
              <a:rPr lang="fr-FR" b="1" dirty="0" err="1"/>
              <a:t>wiping</a:t>
            </a:r>
            <a:r>
              <a:rPr lang="fr-FR" b="1" dirty="0"/>
              <a:t> malware :</a:t>
            </a:r>
            <a:r>
              <a:rPr lang="fr-FR" dirty="0"/>
              <a:t> Effacement après mission</a:t>
            </a:r>
          </a:p>
          <a:p>
            <a:r>
              <a:rPr lang="fr-FR" b="1" dirty="0"/>
              <a:t>Dead man's switch :</a:t>
            </a:r>
            <a:r>
              <a:rPr lang="fr-FR" dirty="0"/>
              <a:t> Destruction si pas de contact régulier</a:t>
            </a:r>
          </a:p>
          <a:p>
            <a:r>
              <a:rPr lang="fr-FR" b="1" dirty="0"/>
              <a:t>Secure </a:t>
            </a:r>
            <a:r>
              <a:rPr lang="fr-FR" b="1" dirty="0" err="1"/>
              <a:t>deletion</a:t>
            </a:r>
            <a:r>
              <a:rPr lang="fr-FR" b="1" dirty="0"/>
              <a:t> :</a:t>
            </a:r>
            <a:r>
              <a:rPr lang="fr-FR" dirty="0"/>
              <a:t> Outils d'effacement cryptographiquement sûrs</a:t>
            </a:r>
          </a:p>
        </p:txBody>
      </p:sp>
    </p:spTree>
    <p:extLst>
      <p:ext uri="{BB962C8B-B14F-4D97-AF65-F5344CB8AC3E}">
        <p14:creationId xmlns:p14="http://schemas.microsoft.com/office/powerpoint/2010/main" val="6736193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19374-EFA5-2BC3-7C93-5E964E8A3A1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CCB28C1-42A0-1BE6-B522-8CA80C482DBF}"/>
              </a:ext>
            </a:extLst>
          </p:cNvPr>
          <p:cNvSpPr>
            <a:spLocks noGrp="1"/>
          </p:cNvSpPr>
          <p:nvPr>
            <p:ph type="title"/>
          </p:nvPr>
        </p:nvSpPr>
        <p:spPr/>
        <p:txBody>
          <a:bodyPr/>
          <a:lstStyle/>
          <a:p>
            <a:r>
              <a:rPr lang="fr-FR" b="1" dirty="0"/>
              <a:t>L'IA : révolution ou évolution ?</a:t>
            </a:r>
            <a:endParaRPr lang="fr-FR" dirty="0"/>
          </a:p>
        </p:txBody>
      </p:sp>
      <p:sp>
        <p:nvSpPr>
          <p:cNvPr id="3" name="Espace réservé du texte 2">
            <a:extLst>
              <a:ext uri="{FF2B5EF4-FFF2-40B4-BE49-F238E27FC236}">
                <a16:creationId xmlns:a16="http://schemas.microsoft.com/office/drawing/2014/main" id="{C28C4E44-D2AE-4115-3E29-E2D08479DDF5}"/>
              </a:ext>
            </a:extLst>
          </p:cNvPr>
          <p:cNvSpPr>
            <a:spLocks noGrp="1"/>
          </p:cNvSpPr>
          <p:nvPr>
            <p:ph type="body" idx="1"/>
          </p:nvPr>
        </p:nvSpPr>
        <p:spPr/>
        <p:txBody>
          <a:bodyPr/>
          <a:lstStyle/>
          <a:p>
            <a:r>
              <a:rPr lang="fr-FR" b="1" dirty="0"/>
              <a:t>Applications IA prometteuses :</a:t>
            </a:r>
            <a:endParaRPr lang="fr-FR" dirty="0"/>
          </a:p>
        </p:txBody>
      </p:sp>
      <p:sp>
        <p:nvSpPr>
          <p:cNvPr id="4" name="Espace réservé du contenu 3">
            <a:extLst>
              <a:ext uri="{FF2B5EF4-FFF2-40B4-BE49-F238E27FC236}">
                <a16:creationId xmlns:a16="http://schemas.microsoft.com/office/drawing/2014/main" id="{F1CF12C0-7A3A-0BEA-54D5-DE7D764EE8C9}"/>
              </a:ext>
            </a:extLst>
          </p:cNvPr>
          <p:cNvSpPr>
            <a:spLocks noGrp="1"/>
          </p:cNvSpPr>
          <p:nvPr>
            <p:ph sz="half" idx="2"/>
          </p:nvPr>
        </p:nvSpPr>
        <p:spPr/>
        <p:txBody>
          <a:bodyPr>
            <a:normAutofit lnSpcReduction="10000"/>
          </a:bodyPr>
          <a:lstStyle/>
          <a:p>
            <a:r>
              <a:rPr lang="fr-FR" b="1" dirty="0" err="1"/>
              <a:t>Automated</a:t>
            </a:r>
            <a:r>
              <a:rPr lang="fr-FR" b="1" dirty="0"/>
              <a:t> </a:t>
            </a:r>
            <a:r>
              <a:rPr lang="fr-FR" b="1" dirty="0" err="1"/>
              <a:t>Analysis</a:t>
            </a:r>
            <a:endParaRPr lang="fr-FR" dirty="0"/>
          </a:p>
          <a:p>
            <a:pPr lvl="1"/>
            <a:r>
              <a:rPr lang="fr-FR" b="1" dirty="0"/>
              <a:t>Pattern recognition :</a:t>
            </a:r>
            <a:r>
              <a:rPr lang="fr-FR" dirty="0"/>
              <a:t> Détection anomalies dans téraoctets de logs</a:t>
            </a:r>
          </a:p>
          <a:p>
            <a:pPr lvl="1"/>
            <a:r>
              <a:rPr lang="fr-FR" b="1" dirty="0"/>
              <a:t>Malware classification :</a:t>
            </a:r>
            <a:r>
              <a:rPr lang="fr-FR" dirty="0"/>
              <a:t> Identification automatique familles/variants</a:t>
            </a:r>
          </a:p>
          <a:p>
            <a:pPr lvl="1"/>
            <a:r>
              <a:rPr lang="fr-FR" b="1" dirty="0"/>
              <a:t>Timeline reconstruction :</a:t>
            </a:r>
            <a:r>
              <a:rPr lang="fr-FR" dirty="0"/>
              <a:t> Corrélation automatique multi-sources</a:t>
            </a:r>
          </a:p>
          <a:p>
            <a:pPr lvl="1"/>
            <a:r>
              <a:rPr lang="fr-FR" b="1" dirty="0"/>
              <a:t>False positive </a:t>
            </a:r>
            <a:r>
              <a:rPr lang="fr-FR" b="1" dirty="0" err="1"/>
              <a:t>reduction</a:t>
            </a:r>
            <a:r>
              <a:rPr lang="fr-FR" b="1" dirty="0"/>
              <a:t> :</a:t>
            </a:r>
            <a:r>
              <a:rPr lang="fr-FR" dirty="0"/>
              <a:t> Filtrage intelligent des alertes</a:t>
            </a:r>
          </a:p>
        </p:txBody>
      </p:sp>
      <p:sp>
        <p:nvSpPr>
          <p:cNvPr id="5" name="Espace réservé du texte 4">
            <a:extLst>
              <a:ext uri="{FF2B5EF4-FFF2-40B4-BE49-F238E27FC236}">
                <a16:creationId xmlns:a16="http://schemas.microsoft.com/office/drawing/2014/main" id="{3894307D-EAB8-C792-7D82-3A4F62145A1C}"/>
              </a:ext>
            </a:extLst>
          </p:cNvPr>
          <p:cNvSpPr>
            <a:spLocks noGrp="1"/>
          </p:cNvSpPr>
          <p:nvPr>
            <p:ph type="body" sz="quarter" idx="3"/>
          </p:nvPr>
        </p:nvSpPr>
        <p:spPr/>
        <p:txBody>
          <a:bodyPr/>
          <a:lstStyle/>
          <a:p>
            <a:endParaRPr lang="fr-FR" dirty="0"/>
          </a:p>
        </p:txBody>
      </p:sp>
      <p:sp>
        <p:nvSpPr>
          <p:cNvPr id="6" name="Espace réservé du contenu 5">
            <a:extLst>
              <a:ext uri="{FF2B5EF4-FFF2-40B4-BE49-F238E27FC236}">
                <a16:creationId xmlns:a16="http://schemas.microsoft.com/office/drawing/2014/main" id="{2E1DB73B-3D46-650D-5196-106EF96792B3}"/>
              </a:ext>
            </a:extLst>
          </p:cNvPr>
          <p:cNvSpPr>
            <a:spLocks noGrp="1"/>
          </p:cNvSpPr>
          <p:nvPr>
            <p:ph sz="quarter" idx="4"/>
          </p:nvPr>
        </p:nvSpPr>
        <p:spPr/>
        <p:txBody>
          <a:bodyPr>
            <a:normAutofit lnSpcReduction="10000"/>
          </a:bodyPr>
          <a:lstStyle/>
          <a:p>
            <a:r>
              <a:rPr lang="fr-FR" b="1" dirty="0"/>
              <a:t>Natural </a:t>
            </a:r>
            <a:r>
              <a:rPr lang="fr-FR" b="1" dirty="0" err="1"/>
              <a:t>Language</a:t>
            </a:r>
            <a:r>
              <a:rPr lang="fr-FR" b="1" dirty="0"/>
              <a:t> </a:t>
            </a:r>
            <a:r>
              <a:rPr lang="fr-FR" b="1" dirty="0" err="1"/>
              <a:t>Processing</a:t>
            </a:r>
            <a:r>
              <a:rPr lang="fr-FR" b="1" dirty="0"/>
              <a:t>**</a:t>
            </a:r>
            <a:endParaRPr lang="fr-FR" dirty="0"/>
          </a:p>
          <a:p>
            <a:pPr lvl="1"/>
            <a:r>
              <a:rPr lang="fr-FR" b="1" dirty="0"/>
              <a:t>Email </a:t>
            </a:r>
            <a:r>
              <a:rPr lang="fr-FR" b="1" dirty="0" err="1"/>
              <a:t>analysis</a:t>
            </a:r>
            <a:r>
              <a:rPr lang="fr-FR" b="1" dirty="0"/>
              <a:t> :</a:t>
            </a:r>
            <a:r>
              <a:rPr lang="fr-FR" dirty="0"/>
              <a:t> Détection sentiment, intention, tromperie</a:t>
            </a:r>
          </a:p>
          <a:p>
            <a:pPr lvl="1"/>
            <a:r>
              <a:rPr lang="fr-FR" b="1" dirty="0"/>
              <a:t>Chat </a:t>
            </a:r>
            <a:r>
              <a:rPr lang="fr-FR" b="1" dirty="0" err="1"/>
              <a:t>forensics</a:t>
            </a:r>
            <a:r>
              <a:rPr lang="fr-FR" b="1" dirty="0"/>
              <a:t> :</a:t>
            </a:r>
            <a:r>
              <a:rPr lang="fr-FR" dirty="0"/>
              <a:t> Analyse conversations criminelles</a:t>
            </a:r>
          </a:p>
          <a:p>
            <a:pPr lvl="1"/>
            <a:r>
              <a:rPr lang="fr-FR" b="1" dirty="0"/>
              <a:t>Document clustering :</a:t>
            </a:r>
            <a:r>
              <a:rPr lang="fr-FR" dirty="0"/>
              <a:t> Regroupement automatique par thématique</a:t>
            </a:r>
          </a:p>
          <a:p>
            <a:pPr lvl="1"/>
            <a:r>
              <a:rPr lang="fr-FR" b="1" dirty="0" err="1"/>
              <a:t>Multilingual</a:t>
            </a:r>
            <a:r>
              <a:rPr lang="fr-FR" b="1" dirty="0"/>
              <a:t> support :</a:t>
            </a:r>
            <a:r>
              <a:rPr lang="fr-FR" dirty="0"/>
              <a:t> Traduction et analyse cross-linguistique</a:t>
            </a:r>
          </a:p>
        </p:txBody>
      </p:sp>
    </p:spTree>
    <p:extLst>
      <p:ext uri="{BB962C8B-B14F-4D97-AF65-F5344CB8AC3E}">
        <p14:creationId xmlns:p14="http://schemas.microsoft.com/office/powerpoint/2010/main" val="12010910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58AEC-3D51-7A60-4A93-A0A985AA596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6B3422C-E6BD-339C-02AC-9A82F58194B4}"/>
              </a:ext>
            </a:extLst>
          </p:cNvPr>
          <p:cNvSpPr>
            <a:spLocks noGrp="1"/>
          </p:cNvSpPr>
          <p:nvPr>
            <p:ph type="title"/>
          </p:nvPr>
        </p:nvSpPr>
        <p:spPr/>
        <p:txBody>
          <a:bodyPr/>
          <a:lstStyle/>
          <a:p>
            <a:r>
              <a:rPr lang="fr-FR" b="1" dirty="0"/>
              <a:t>L'IA : révolution ou évolution ?</a:t>
            </a:r>
            <a:endParaRPr lang="fr-FR" dirty="0"/>
          </a:p>
        </p:txBody>
      </p:sp>
      <p:sp>
        <p:nvSpPr>
          <p:cNvPr id="3" name="Espace réservé du texte 2">
            <a:extLst>
              <a:ext uri="{FF2B5EF4-FFF2-40B4-BE49-F238E27FC236}">
                <a16:creationId xmlns:a16="http://schemas.microsoft.com/office/drawing/2014/main" id="{EDF9BA99-7064-6716-194D-AC810946F613}"/>
              </a:ext>
            </a:extLst>
          </p:cNvPr>
          <p:cNvSpPr>
            <a:spLocks noGrp="1"/>
          </p:cNvSpPr>
          <p:nvPr>
            <p:ph type="body" idx="1"/>
          </p:nvPr>
        </p:nvSpPr>
        <p:spPr/>
        <p:txBody>
          <a:bodyPr/>
          <a:lstStyle/>
          <a:p>
            <a:r>
              <a:rPr lang="fr-FR" b="1" dirty="0"/>
              <a:t>Limites et risques actuels :</a:t>
            </a:r>
            <a:endParaRPr lang="fr-FR" dirty="0"/>
          </a:p>
        </p:txBody>
      </p:sp>
      <p:sp>
        <p:nvSpPr>
          <p:cNvPr id="4" name="Espace réservé du contenu 3">
            <a:extLst>
              <a:ext uri="{FF2B5EF4-FFF2-40B4-BE49-F238E27FC236}">
                <a16:creationId xmlns:a16="http://schemas.microsoft.com/office/drawing/2014/main" id="{C95B0105-1146-0CBA-3DED-A76F620DE12E}"/>
              </a:ext>
            </a:extLst>
          </p:cNvPr>
          <p:cNvSpPr>
            <a:spLocks noGrp="1"/>
          </p:cNvSpPr>
          <p:nvPr>
            <p:ph sz="half" idx="2"/>
          </p:nvPr>
        </p:nvSpPr>
        <p:spPr/>
        <p:txBody>
          <a:bodyPr>
            <a:normAutofit/>
          </a:bodyPr>
          <a:lstStyle/>
          <a:p>
            <a:r>
              <a:rPr lang="fr-FR" b="1" dirty="0"/>
              <a:t>Biais algorithmiques</a:t>
            </a:r>
            <a:endParaRPr lang="fr-FR" dirty="0"/>
          </a:p>
          <a:p>
            <a:pPr lvl="1"/>
            <a:r>
              <a:rPr lang="fr-FR" b="1" dirty="0"/>
              <a:t>Training data </a:t>
            </a:r>
            <a:r>
              <a:rPr lang="fr-FR" b="1" dirty="0" err="1"/>
              <a:t>bias</a:t>
            </a:r>
            <a:r>
              <a:rPr lang="fr-FR" b="1" dirty="0"/>
              <a:t> :</a:t>
            </a:r>
            <a:r>
              <a:rPr lang="fr-FR" dirty="0"/>
              <a:t> IA reproduit préjugés </a:t>
            </a:r>
            <a:r>
              <a:rPr lang="fr-FR" dirty="0" err="1"/>
              <a:t>datasets</a:t>
            </a:r>
            <a:endParaRPr lang="fr-FR" dirty="0"/>
          </a:p>
          <a:p>
            <a:pPr lvl="1"/>
            <a:r>
              <a:rPr lang="fr-FR" b="1" dirty="0"/>
              <a:t>False confidence :</a:t>
            </a:r>
            <a:r>
              <a:rPr lang="fr-FR" dirty="0"/>
              <a:t> Résultats erronés présentés avec certitude</a:t>
            </a:r>
          </a:p>
          <a:p>
            <a:pPr lvl="1"/>
            <a:r>
              <a:rPr lang="fr-FR" b="1" dirty="0"/>
              <a:t>Black box </a:t>
            </a:r>
            <a:r>
              <a:rPr lang="fr-FR" b="1" dirty="0" err="1"/>
              <a:t>problem</a:t>
            </a:r>
            <a:r>
              <a:rPr lang="fr-FR" b="1" dirty="0"/>
              <a:t> :</a:t>
            </a:r>
            <a:r>
              <a:rPr lang="fr-FR" dirty="0"/>
              <a:t> Impossibilité d'expliquer certaines décisions</a:t>
            </a:r>
          </a:p>
          <a:p>
            <a:pPr lvl="1"/>
            <a:r>
              <a:rPr lang="fr-FR" b="1" dirty="0" err="1"/>
              <a:t>Adversarial</a:t>
            </a:r>
            <a:r>
              <a:rPr lang="fr-FR" b="1" dirty="0"/>
              <a:t> </a:t>
            </a:r>
            <a:r>
              <a:rPr lang="fr-FR" b="1" dirty="0" err="1"/>
              <a:t>attacks</a:t>
            </a:r>
            <a:r>
              <a:rPr lang="fr-FR" b="1" dirty="0"/>
              <a:t> :</a:t>
            </a:r>
            <a:r>
              <a:rPr lang="fr-FR" dirty="0"/>
              <a:t> Manipulation intentionnelle des algorithmes</a:t>
            </a:r>
          </a:p>
        </p:txBody>
      </p:sp>
      <p:sp>
        <p:nvSpPr>
          <p:cNvPr id="5" name="Espace réservé du texte 4">
            <a:extLst>
              <a:ext uri="{FF2B5EF4-FFF2-40B4-BE49-F238E27FC236}">
                <a16:creationId xmlns:a16="http://schemas.microsoft.com/office/drawing/2014/main" id="{45773924-1ECE-BE46-D800-66A086A9702B}"/>
              </a:ext>
            </a:extLst>
          </p:cNvPr>
          <p:cNvSpPr>
            <a:spLocks noGrp="1"/>
          </p:cNvSpPr>
          <p:nvPr>
            <p:ph type="body" sz="quarter" idx="3"/>
          </p:nvPr>
        </p:nvSpPr>
        <p:spPr/>
        <p:txBody>
          <a:bodyPr/>
          <a:lstStyle/>
          <a:p>
            <a:endParaRPr lang="fr-FR" dirty="0"/>
          </a:p>
        </p:txBody>
      </p:sp>
      <p:sp>
        <p:nvSpPr>
          <p:cNvPr id="6" name="Espace réservé du contenu 5">
            <a:extLst>
              <a:ext uri="{FF2B5EF4-FFF2-40B4-BE49-F238E27FC236}">
                <a16:creationId xmlns:a16="http://schemas.microsoft.com/office/drawing/2014/main" id="{CA8801E0-8CFD-0C1E-DC43-8E927E5AAD24}"/>
              </a:ext>
            </a:extLst>
          </p:cNvPr>
          <p:cNvSpPr>
            <a:spLocks noGrp="1"/>
          </p:cNvSpPr>
          <p:nvPr>
            <p:ph sz="quarter" idx="4"/>
          </p:nvPr>
        </p:nvSpPr>
        <p:spPr/>
        <p:txBody>
          <a:bodyPr>
            <a:normAutofit/>
          </a:bodyPr>
          <a:lstStyle/>
          <a:p>
            <a:r>
              <a:rPr lang="fr-FR" b="1" dirty="0"/>
              <a:t>Défis légaux</a:t>
            </a:r>
            <a:endParaRPr lang="fr-FR" dirty="0"/>
          </a:p>
          <a:p>
            <a:pPr lvl="1"/>
            <a:r>
              <a:rPr lang="fr-FR" b="1" dirty="0"/>
              <a:t>Admissibilité :</a:t>
            </a:r>
            <a:r>
              <a:rPr lang="fr-FR" dirty="0"/>
              <a:t> Tribunaux acceptent-ils preuves générées par IA ?</a:t>
            </a:r>
          </a:p>
          <a:p>
            <a:pPr lvl="1"/>
            <a:r>
              <a:rPr lang="fr-FR" b="1" dirty="0"/>
              <a:t>Explicabilité :</a:t>
            </a:r>
            <a:r>
              <a:rPr lang="fr-FR" dirty="0"/>
              <a:t> Comment justifier une conclusion algorithmique ?</a:t>
            </a:r>
          </a:p>
          <a:p>
            <a:pPr lvl="1"/>
            <a:r>
              <a:rPr lang="fr-FR" b="1" dirty="0"/>
              <a:t>Responsabilité :</a:t>
            </a:r>
            <a:r>
              <a:rPr lang="fr-FR" dirty="0"/>
              <a:t> Qui est responsable d'une erreur d'IA ?</a:t>
            </a:r>
          </a:p>
          <a:p>
            <a:pPr lvl="1"/>
            <a:r>
              <a:rPr lang="fr-FR" b="1" dirty="0"/>
              <a:t>Chain of </a:t>
            </a:r>
            <a:r>
              <a:rPr lang="fr-FR" b="1" dirty="0" err="1"/>
              <a:t>custody</a:t>
            </a:r>
            <a:r>
              <a:rPr lang="fr-FR" b="1" dirty="0"/>
              <a:t> :</a:t>
            </a:r>
            <a:r>
              <a:rPr lang="fr-FR" dirty="0"/>
              <a:t> Comment documenter processus automatisé ?</a:t>
            </a:r>
          </a:p>
        </p:txBody>
      </p:sp>
    </p:spTree>
    <p:extLst>
      <p:ext uri="{BB962C8B-B14F-4D97-AF65-F5344CB8AC3E}">
        <p14:creationId xmlns:p14="http://schemas.microsoft.com/office/powerpoint/2010/main" val="2651284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68A6CA59-A1A2-011C-A6C8-4E27CFA5C248}"/>
              </a:ext>
            </a:extLst>
          </p:cNvPr>
          <p:cNvSpPr>
            <a:spLocks noGrp="1"/>
          </p:cNvSpPr>
          <p:nvPr>
            <p:ph type="title"/>
          </p:nvPr>
        </p:nvSpPr>
        <p:spPr>
          <a:xfrm>
            <a:off x="1286933" y="609600"/>
            <a:ext cx="10197494" cy="1099457"/>
          </a:xfrm>
        </p:spPr>
        <p:txBody>
          <a:bodyPr>
            <a:normAutofit/>
          </a:bodyPr>
          <a:lstStyle/>
          <a:p>
            <a:r>
              <a:rPr lang="fr-FR" dirty="0"/>
              <a:t>Plan de la présentation</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aphicFrame>
        <p:nvGraphicFramePr>
          <p:cNvPr id="5" name="Espace réservé du contenu 2">
            <a:extLst>
              <a:ext uri="{FF2B5EF4-FFF2-40B4-BE49-F238E27FC236}">
                <a16:creationId xmlns:a16="http://schemas.microsoft.com/office/drawing/2014/main" id="{8C2B4B22-8FD9-0DFC-7F37-25763B2B520E}"/>
              </a:ext>
            </a:extLst>
          </p:cNvPr>
          <p:cNvGraphicFramePr>
            <a:graphicFrameLocks noGrp="1"/>
          </p:cNvGraphicFramePr>
          <p:nvPr>
            <p:ph idx="1"/>
            <p:extLst>
              <p:ext uri="{D42A27DB-BD31-4B8C-83A1-F6EECF244321}">
                <p14:modId xmlns:p14="http://schemas.microsoft.com/office/powerpoint/2010/main" val="995690297"/>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39701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2AC2B-48A2-48C2-1B2F-A5CEE66B9DF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1CCD98E-8854-A6FC-D7FB-E8B8119020C8}"/>
              </a:ext>
            </a:extLst>
          </p:cNvPr>
          <p:cNvSpPr>
            <a:spLocks noGrp="1"/>
          </p:cNvSpPr>
          <p:nvPr>
            <p:ph type="title"/>
          </p:nvPr>
        </p:nvSpPr>
        <p:spPr/>
        <p:txBody>
          <a:bodyPr/>
          <a:lstStyle/>
          <a:p>
            <a:r>
              <a:rPr lang="fr-FR" b="1" dirty="0"/>
              <a:t>Conclusion : l'avenir du </a:t>
            </a:r>
            <a:r>
              <a:rPr lang="fr-FR" b="1" dirty="0" err="1"/>
              <a:t>forensic</a:t>
            </a:r>
            <a:r>
              <a:rPr lang="fr-FR" b="1" dirty="0"/>
              <a:t> numérique</a:t>
            </a:r>
            <a:endParaRPr lang="fr-FR" dirty="0"/>
          </a:p>
        </p:txBody>
      </p:sp>
      <p:sp>
        <p:nvSpPr>
          <p:cNvPr id="4" name="Espace réservé du contenu 3">
            <a:extLst>
              <a:ext uri="{FF2B5EF4-FFF2-40B4-BE49-F238E27FC236}">
                <a16:creationId xmlns:a16="http://schemas.microsoft.com/office/drawing/2014/main" id="{5790E28F-E0A3-7075-B5AF-DFCB36159F34}"/>
              </a:ext>
            </a:extLst>
          </p:cNvPr>
          <p:cNvSpPr>
            <a:spLocks noGrp="1"/>
          </p:cNvSpPr>
          <p:nvPr>
            <p:ph idx="1"/>
          </p:nvPr>
        </p:nvSpPr>
        <p:spPr/>
        <p:txBody>
          <a:bodyPr>
            <a:normAutofit lnSpcReduction="10000"/>
          </a:bodyPr>
          <a:lstStyle/>
          <a:p>
            <a:r>
              <a:rPr lang="fr-FR" b="1" dirty="0"/>
              <a:t>Tendances technologiques majeures :</a:t>
            </a:r>
            <a:endParaRPr lang="fr-FR" dirty="0"/>
          </a:p>
          <a:p>
            <a:pPr lvl="1"/>
            <a:r>
              <a:rPr lang="fr-FR" b="1" dirty="0"/>
              <a:t>Quantum </a:t>
            </a:r>
            <a:r>
              <a:rPr lang="fr-FR" b="1" dirty="0" err="1"/>
              <a:t>forensics</a:t>
            </a:r>
            <a:endParaRPr lang="fr-FR" dirty="0"/>
          </a:p>
          <a:p>
            <a:pPr lvl="2"/>
            <a:r>
              <a:rPr lang="fr-FR" b="1" dirty="0"/>
              <a:t>Menace :</a:t>
            </a:r>
            <a:r>
              <a:rPr lang="fr-FR" dirty="0"/>
              <a:t> Chiffrement actuel obsolète</a:t>
            </a:r>
          </a:p>
          <a:p>
            <a:pPr lvl="2"/>
            <a:r>
              <a:rPr lang="fr-FR" b="1" dirty="0"/>
              <a:t>Opportunité :</a:t>
            </a:r>
            <a:r>
              <a:rPr lang="fr-FR" dirty="0"/>
              <a:t> Nouvelles capacités d'analyse quantique</a:t>
            </a:r>
          </a:p>
          <a:p>
            <a:pPr lvl="2"/>
            <a:r>
              <a:rPr lang="fr-FR" b="1" dirty="0"/>
              <a:t>Préparation :</a:t>
            </a:r>
            <a:r>
              <a:rPr lang="fr-FR" dirty="0"/>
              <a:t> Migration algorithmes post-quantiques</a:t>
            </a:r>
          </a:p>
          <a:p>
            <a:pPr lvl="2"/>
            <a:r>
              <a:rPr lang="fr-FR" b="1" dirty="0"/>
              <a:t>Timeline :</a:t>
            </a:r>
            <a:r>
              <a:rPr lang="fr-FR" dirty="0"/>
              <a:t> 2030-2035 selon experts</a:t>
            </a:r>
          </a:p>
          <a:p>
            <a:r>
              <a:rPr lang="fr-FR" b="1" dirty="0"/>
              <a:t>AI-native investigations</a:t>
            </a:r>
            <a:endParaRPr lang="fr-FR" dirty="0"/>
          </a:p>
          <a:p>
            <a:pPr lvl="1"/>
            <a:r>
              <a:rPr lang="fr-FR" b="1" dirty="0" err="1"/>
              <a:t>Automated</a:t>
            </a:r>
            <a:r>
              <a:rPr lang="fr-FR" b="1" dirty="0"/>
              <a:t> incident </a:t>
            </a:r>
            <a:r>
              <a:rPr lang="fr-FR" b="1" dirty="0" err="1"/>
              <a:t>response</a:t>
            </a:r>
            <a:r>
              <a:rPr lang="fr-FR" b="1" dirty="0"/>
              <a:t> :</a:t>
            </a:r>
            <a:r>
              <a:rPr lang="fr-FR" dirty="0"/>
              <a:t> IA gère 80% des cas simples</a:t>
            </a:r>
          </a:p>
          <a:p>
            <a:pPr lvl="2"/>
            <a:r>
              <a:rPr lang="fr-FR" b="1" dirty="0"/>
              <a:t>Human-AI collaboration :</a:t>
            </a:r>
            <a:r>
              <a:rPr lang="fr-FR" dirty="0"/>
              <a:t> Expert guide, IA exécute</a:t>
            </a:r>
          </a:p>
          <a:p>
            <a:pPr lvl="2"/>
            <a:r>
              <a:rPr lang="fr-FR" b="1" dirty="0" err="1"/>
              <a:t>Predictive</a:t>
            </a:r>
            <a:r>
              <a:rPr lang="fr-FR" b="1" dirty="0"/>
              <a:t> </a:t>
            </a:r>
            <a:r>
              <a:rPr lang="fr-FR" b="1" dirty="0" err="1"/>
              <a:t>forensics</a:t>
            </a:r>
            <a:r>
              <a:rPr lang="fr-FR" b="1" dirty="0"/>
              <a:t> :</a:t>
            </a:r>
            <a:r>
              <a:rPr lang="fr-FR" dirty="0"/>
              <a:t> Anticiper attaques avant qu'elles arrivent</a:t>
            </a:r>
          </a:p>
          <a:p>
            <a:pPr lvl="2"/>
            <a:r>
              <a:rPr lang="fr-FR" b="1" dirty="0"/>
              <a:t>Real-time </a:t>
            </a:r>
            <a:r>
              <a:rPr lang="fr-FR" b="1" dirty="0" err="1"/>
              <a:t>analysis</a:t>
            </a:r>
            <a:r>
              <a:rPr lang="fr-FR" b="1" dirty="0"/>
              <a:t> :</a:t>
            </a:r>
            <a:r>
              <a:rPr lang="fr-FR" dirty="0"/>
              <a:t> Investigation simultanée à l'attaque</a:t>
            </a:r>
          </a:p>
          <a:p>
            <a:pPr marL="0" indent="0">
              <a:buNone/>
            </a:pPr>
            <a:endParaRPr lang="fr-FR" dirty="0"/>
          </a:p>
          <a:p>
            <a:endParaRPr lang="fr-FR" dirty="0"/>
          </a:p>
        </p:txBody>
      </p:sp>
    </p:spTree>
    <p:extLst>
      <p:ext uri="{BB962C8B-B14F-4D97-AF65-F5344CB8AC3E}">
        <p14:creationId xmlns:p14="http://schemas.microsoft.com/office/powerpoint/2010/main" val="2077496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5E61FE34-4119-015D-D4B3-F06188592E60}"/>
              </a:ext>
            </a:extLst>
          </p:cNvPr>
          <p:cNvSpPr>
            <a:spLocks noGrp="1"/>
          </p:cNvSpPr>
          <p:nvPr>
            <p:ph type="title"/>
          </p:nvPr>
        </p:nvSpPr>
        <p:spPr>
          <a:xfrm>
            <a:off x="652481" y="1382486"/>
            <a:ext cx="3547581" cy="4093028"/>
          </a:xfrm>
        </p:spPr>
        <p:txBody>
          <a:bodyPr anchor="ctr">
            <a:normAutofit/>
          </a:bodyPr>
          <a:lstStyle/>
          <a:p>
            <a:r>
              <a:rPr lang="fr-FR" sz="4400" b="1"/>
              <a:t>Un cas qui a marqué l'histoire</a:t>
            </a:r>
            <a:br>
              <a:rPr lang="fr-FR" sz="4400"/>
            </a:br>
            <a:endParaRPr lang="fr-FR" sz="4400"/>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Espace réservé du contenu 2">
            <a:extLst>
              <a:ext uri="{FF2B5EF4-FFF2-40B4-BE49-F238E27FC236}">
                <a16:creationId xmlns:a16="http://schemas.microsoft.com/office/drawing/2014/main" id="{7FE2BA3A-DE20-DF5B-F0CF-B07E2AF003CF}"/>
              </a:ext>
            </a:extLst>
          </p:cNvPr>
          <p:cNvGraphicFramePr>
            <a:graphicFrameLocks noGrp="1"/>
          </p:cNvGraphicFramePr>
          <p:nvPr>
            <p:ph idx="1"/>
            <p:extLst>
              <p:ext uri="{D42A27DB-BD31-4B8C-83A1-F6EECF244321}">
                <p14:modId xmlns:p14="http://schemas.microsoft.com/office/powerpoint/2010/main" val="2685896398"/>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47508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22DDB1-E2C0-C125-32B6-CD011C7EB825}"/>
              </a:ext>
            </a:extLst>
          </p:cNvPr>
          <p:cNvSpPr>
            <a:spLocks noGrp="1"/>
          </p:cNvSpPr>
          <p:nvPr>
            <p:ph type="title"/>
          </p:nvPr>
        </p:nvSpPr>
        <p:spPr/>
        <p:txBody>
          <a:bodyPr>
            <a:normAutofit fontScale="90000"/>
          </a:bodyPr>
          <a:lstStyle/>
          <a:p>
            <a:r>
              <a:rPr lang="fr-FR" b="1" dirty="0"/>
              <a:t>Digital </a:t>
            </a:r>
            <a:r>
              <a:rPr lang="fr-FR" b="1" dirty="0" err="1"/>
              <a:t>Forensic</a:t>
            </a:r>
            <a:r>
              <a:rPr lang="fr-FR" b="1" dirty="0"/>
              <a:t> = Science de la preuve numérique</a:t>
            </a:r>
            <a:br>
              <a:rPr lang="fr-FR" dirty="0"/>
            </a:br>
            <a:endParaRPr lang="fr-FR" dirty="0"/>
          </a:p>
        </p:txBody>
      </p:sp>
      <p:sp>
        <p:nvSpPr>
          <p:cNvPr id="3" name="Espace réservé du texte 2">
            <a:extLst>
              <a:ext uri="{FF2B5EF4-FFF2-40B4-BE49-F238E27FC236}">
                <a16:creationId xmlns:a16="http://schemas.microsoft.com/office/drawing/2014/main" id="{DB36BD0D-C4DB-513D-FE96-C9A1A16D548B}"/>
              </a:ext>
            </a:extLst>
          </p:cNvPr>
          <p:cNvSpPr>
            <a:spLocks noGrp="1"/>
          </p:cNvSpPr>
          <p:nvPr>
            <p:ph type="body" idx="1"/>
          </p:nvPr>
        </p:nvSpPr>
        <p:spPr/>
        <p:txBody>
          <a:bodyPr/>
          <a:lstStyle/>
          <a:p>
            <a:r>
              <a:rPr lang="fr-FR" dirty="0"/>
              <a:t>4 piliers fondamentaux :</a:t>
            </a:r>
          </a:p>
          <a:p>
            <a:endParaRPr lang="fr-FR" b="0" dirty="0"/>
          </a:p>
        </p:txBody>
      </p:sp>
      <p:sp>
        <p:nvSpPr>
          <p:cNvPr id="4" name="Espace réservé du contenu 3">
            <a:extLst>
              <a:ext uri="{FF2B5EF4-FFF2-40B4-BE49-F238E27FC236}">
                <a16:creationId xmlns:a16="http://schemas.microsoft.com/office/drawing/2014/main" id="{2E4C4947-3181-A779-BF89-8885597A4A32}"/>
              </a:ext>
            </a:extLst>
          </p:cNvPr>
          <p:cNvSpPr>
            <a:spLocks noGrp="1"/>
          </p:cNvSpPr>
          <p:nvPr>
            <p:ph sz="half" idx="2"/>
          </p:nvPr>
        </p:nvSpPr>
        <p:spPr/>
        <p:txBody>
          <a:bodyPr/>
          <a:lstStyle/>
          <a:p>
            <a:r>
              <a:rPr lang="fr-FR" b="1" dirty="0"/>
              <a:t>Collecte - </a:t>
            </a:r>
            <a:r>
              <a:rPr lang="fr-FR" dirty="0"/>
              <a:t>Saisir sans altérer</a:t>
            </a:r>
          </a:p>
          <a:p>
            <a:r>
              <a:rPr lang="fr-FR" b="1" dirty="0"/>
              <a:t>Préservation </a:t>
            </a:r>
            <a:r>
              <a:rPr lang="fr-FR" dirty="0"/>
              <a:t>- Garantir l'intégrité </a:t>
            </a:r>
          </a:p>
          <a:p>
            <a:r>
              <a:rPr lang="fr-FR" b="1" dirty="0"/>
              <a:t>Analyse </a:t>
            </a:r>
            <a:r>
              <a:rPr lang="fr-FR" dirty="0"/>
              <a:t>- Révéler l'invisible</a:t>
            </a:r>
          </a:p>
          <a:p>
            <a:r>
              <a:rPr lang="fr-FR" b="1" dirty="0"/>
              <a:t>Présentation </a:t>
            </a:r>
            <a:r>
              <a:rPr lang="fr-FR" dirty="0"/>
              <a:t>- Convaincre devant un juge</a:t>
            </a:r>
          </a:p>
          <a:p>
            <a:pPr marL="0" indent="0">
              <a:buNone/>
            </a:pPr>
            <a:endParaRPr lang="fr-FR" dirty="0"/>
          </a:p>
          <a:p>
            <a:endParaRPr lang="fr-FR" dirty="0"/>
          </a:p>
          <a:p>
            <a:endParaRPr lang="fr-FR" dirty="0"/>
          </a:p>
        </p:txBody>
      </p:sp>
      <p:sp>
        <p:nvSpPr>
          <p:cNvPr id="5" name="Espace réservé du texte 4">
            <a:extLst>
              <a:ext uri="{FF2B5EF4-FFF2-40B4-BE49-F238E27FC236}">
                <a16:creationId xmlns:a16="http://schemas.microsoft.com/office/drawing/2014/main" id="{A6950510-05C3-B77E-8911-2D5FCCC33875}"/>
              </a:ext>
            </a:extLst>
          </p:cNvPr>
          <p:cNvSpPr>
            <a:spLocks noGrp="1"/>
          </p:cNvSpPr>
          <p:nvPr>
            <p:ph type="body" sz="quarter" idx="3"/>
          </p:nvPr>
        </p:nvSpPr>
        <p:spPr/>
        <p:txBody>
          <a:bodyPr/>
          <a:lstStyle/>
          <a:p>
            <a:r>
              <a:rPr lang="fr-FR" dirty="0"/>
              <a:t>Contexte actuel explosive :</a:t>
            </a:r>
            <a:endParaRPr lang="fr-FR" b="0" dirty="0"/>
          </a:p>
          <a:p>
            <a:endParaRPr lang="fr-FR" dirty="0"/>
          </a:p>
        </p:txBody>
      </p:sp>
      <p:sp>
        <p:nvSpPr>
          <p:cNvPr id="6" name="Espace réservé du contenu 5">
            <a:extLst>
              <a:ext uri="{FF2B5EF4-FFF2-40B4-BE49-F238E27FC236}">
                <a16:creationId xmlns:a16="http://schemas.microsoft.com/office/drawing/2014/main" id="{65402AD0-D4CA-583A-2CE6-CAB5B6C068DB}"/>
              </a:ext>
            </a:extLst>
          </p:cNvPr>
          <p:cNvSpPr>
            <a:spLocks noGrp="1"/>
          </p:cNvSpPr>
          <p:nvPr>
            <p:ph sz="quarter" idx="4"/>
          </p:nvPr>
        </p:nvSpPr>
        <p:spPr/>
        <p:txBody>
          <a:bodyPr/>
          <a:lstStyle/>
          <a:p>
            <a:r>
              <a:rPr lang="fr-FR" dirty="0"/>
              <a:t>4 milliards de cyberattaques/jour (Kaspersky 2024)</a:t>
            </a:r>
          </a:p>
          <a:p>
            <a:r>
              <a:rPr lang="fr-FR" dirty="0"/>
              <a:t>95% des preuves criminelles sont numériques</a:t>
            </a:r>
          </a:p>
          <a:p>
            <a:r>
              <a:rPr lang="fr-FR" dirty="0"/>
              <a:t>Coût moyen d'une violation : 4,45M$ (IBM 2024)</a:t>
            </a:r>
          </a:p>
          <a:p>
            <a:endParaRPr lang="fr-FR" dirty="0"/>
          </a:p>
        </p:txBody>
      </p:sp>
    </p:spTree>
    <p:extLst>
      <p:ext uri="{BB962C8B-B14F-4D97-AF65-F5344CB8AC3E}">
        <p14:creationId xmlns:p14="http://schemas.microsoft.com/office/powerpoint/2010/main" val="775272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A57E7A-4495-E632-D5BB-0027EE6C89EE}"/>
              </a:ext>
            </a:extLst>
          </p:cNvPr>
          <p:cNvSpPr>
            <a:spLocks noGrp="1"/>
          </p:cNvSpPr>
          <p:nvPr>
            <p:ph type="title"/>
          </p:nvPr>
        </p:nvSpPr>
        <p:spPr/>
        <p:txBody>
          <a:bodyPr>
            <a:normAutofit fontScale="90000"/>
          </a:bodyPr>
          <a:lstStyle/>
          <a:p>
            <a:r>
              <a:rPr lang="fr-FR" b="1" dirty="0"/>
              <a:t>D'hier à aujourd'hui : une discipline en mutation</a:t>
            </a:r>
            <a:br>
              <a:rPr lang="fr-FR" dirty="0"/>
            </a:br>
            <a:endParaRPr lang="fr-FR" dirty="0"/>
          </a:p>
        </p:txBody>
      </p:sp>
      <p:sp>
        <p:nvSpPr>
          <p:cNvPr id="3" name="Espace réservé du contenu 2">
            <a:extLst>
              <a:ext uri="{FF2B5EF4-FFF2-40B4-BE49-F238E27FC236}">
                <a16:creationId xmlns:a16="http://schemas.microsoft.com/office/drawing/2014/main" id="{1707A652-9ADC-ABB1-ECEB-12FDEB819C27}"/>
              </a:ext>
            </a:extLst>
          </p:cNvPr>
          <p:cNvSpPr>
            <a:spLocks noGrp="1"/>
          </p:cNvSpPr>
          <p:nvPr>
            <p:ph sz="half" idx="1"/>
          </p:nvPr>
        </p:nvSpPr>
        <p:spPr/>
        <p:txBody>
          <a:bodyPr>
            <a:normAutofit fontScale="92500" lnSpcReduction="10000"/>
          </a:bodyPr>
          <a:lstStyle/>
          <a:p>
            <a:r>
              <a:rPr lang="fr-FR" b="1" dirty="0"/>
              <a:t>📚 1980s : Les pionniers</a:t>
            </a:r>
          </a:p>
          <a:p>
            <a:pPr lvl="1"/>
            <a:r>
              <a:rPr lang="fr-FR" dirty="0"/>
              <a:t>Premiers ordinateurs personnels</a:t>
            </a:r>
          </a:p>
          <a:p>
            <a:pPr lvl="1"/>
            <a:r>
              <a:rPr lang="fr-FR" dirty="0"/>
              <a:t>Méthodes artisanales</a:t>
            </a:r>
          </a:p>
          <a:p>
            <a:pPr lvl="1"/>
            <a:r>
              <a:rPr lang="fr-FR" b="1" dirty="0"/>
              <a:t>Cas fondateur : </a:t>
            </a:r>
            <a:r>
              <a:rPr lang="fr-FR" dirty="0"/>
              <a:t>Affaire "414s" (1983) - premiers hackers poursuivis</a:t>
            </a:r>
          </a:p>
          <a:p>
            <a:pPr lvl="1"/>
            <a:endParaRPr lang="fr-FR" b="1" dirty="0"/>
          </a:p>
          <a:p>
            <a:r>
              <a:rPr lang="fr-FR" b="1" dirty="0"/>
              <a:t>💾 1990s-2000s : Professionnalisation</a:t>
            </a:r>
            <a:endParaRPr lang="fr-FR" dirty="0"/>
          </a:p>
          <a:p>
            <a:pPr lvl="1"/>
            <a:r>
              <a:rPr lang="fr-FR" dirty="0"/>
              <a:t>Standardisation des procédures</a:t>
            </a:r>
          </a:p>
          <a:p>
            <a:pPr lvl="1"/>
            <a:r>
              <a:rPr lang="fr-FR" b="1" dirty="0"/>
              <a:t>Cas marquant :</a:t>
            </a:r>
            <a:r>
              <a:rPr lang="fr-FR" dirty="0"/>
              <a:t> </a:t>
            </a:r>
            <a:r>
              <a:rPr lang="fr-FR" dirty="0" err="1"/>
              <a:t>MafiaBoy</a:t>
            </a:r>
            <a:r>
              <a:rPr lang="fr-FR" dirty="0"/>
              <a:t> (2000) - 15 ans, paralyse Yahoo, Amazon, CNN</a:t>
            </a:r>
          </a:p>
          <a:p>
            <a:pPr lvl="1"/>
            <a:r>
              <a:rPr lang="fr-FR" dirty="0"/>
              <a:t>Coût estimé : 1,7 milliard de dollars de pertes</a:t>
            </a:r>
          </a:p>
          <a:p>
            <a:endParaRPr lang="fr-FR" dirty="0"/>
          </a:p>
        </p:txBody>
      </p:sp>
      <p:sp>
        <p:nvSpPr>
          <p:cNvPr id="4" name="Espace réservé du contenu 3">
            <a:extLst>
              <a:ext uri="{FF2B5EF4-FFF2-40B4-BE49-F238E27FC236}">
                <a16:creationId xmlns:a16="http://schemas.microsoft.com/office/drawing/2014/main" id="{F0FAF00F-F314-2FF3-1B01-B2B8E6769FD5}"/>
              </a:ext>
            </a:extLst>
          </p:cNvPr>
          <p:cNvSpPr>
            <a:spLocks noGrp="1"/>
          </p:cNvSpPr>
          <p:nvPr>
            <p:ph sz="half" idx="2"/>
          </p:nvPr>
        </p:nvSpPr>
        <p:spPr/>
        <p:txBody>
          <a:bodyPr>
            <a:normAutofit fontScale="92500" lnSpcReduction="10000"/>
          </a:bodyPr>
          <a:lstStyle/>
          <a:p>
            <a:r>
              <a:rPr lang="fr-FR" b="1" dirty="0"/>
              <a:t>🌐 2010s-aujourd'hui : L'ère du Big Data</a:t>
            </a:r>
            <a:endParaRPr lang="fr-FR" dirty="0"/>
          </a:p>
          <a:p>
            <a:pPr lvl="1"/>
            <a:r>
              <a:rPr lang="fr-FR" dirty="0"/>
              <a:t>Cloud, IoT, IA : nouveaux défis</a:t>
            </a:r>
          </a:p>
          <a:p>
            <a:pPr lvl="1"/>
            <a:r>
              <a:rPr lang="fr-FR" dirty="0"/>
              <a:t>Volumes exponentiels de données</a:t>
            </a:r>
          </a:p>
          <a:p>
            <a:pPr lvl="1"/>
            <a:r>
              <a:rPr lang="fr-FR" b="1" dirty="0"/>
              <a:t>Révolution : </a:t>
            </a:r>
            <a:r>
              <a:rPr lang="fr-FR" dirty="0"/>
              <a:t>Techniques d'analyse automatisée</a:t>
            </a:r>
          </a:p>
          <a:p>
            <a:endParaRPr lang="fr-FR" dirty="0"/>
          </a:p>
        </p:txBody>
      </p:sp>
    </p:spTree>
    <p:extLst>
      <p:ext uri="{BB962C8B-B14F-4D97-AF65-F5344CB8AC3E}">
        <p14:creationId xmlns:p14="http://schemas.microsoft.com/office/powerpoint/2010/main" val="4125293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72761F-8F20-0E39-0943-5E4152655B7E}"/>
              </a:ext>
            </a:extLst>
          </p:cNvPr>
          <p:cNvSpPr>
            <a:spLocks noGrp="1"/>
          </p:cNvSpPr>
          <p:nvPr>
            <p:ph type="title"/>
          </p:nvPr>
        </p:nvSpPr>
        <p:spPr/>
        <p:txBody>
          <a:bodyPr/>
          <a:lstStyle/>
          <a:p>
            <a:r>
              <a:rPr lang="fr-FR" b="1" dirty="0"/>
              <a:t>Enjeux multiples, impacts critiques</a:t>
            </a:r>
            <a:br>
              <a:rPr lang="fr-FR" dirty="0"/>
            </a:br>
            <a:endParaRPr lang="fr-FR" dirty="0"/>
          </a:p>
        </p:txBody>
      </p:sp>
      <p:sp>
        <p:nvSpPr>
          <p:cNvPr id="3" name="Espace réservé du contenu 2">
            <a:extLst>
              <a:ext uri="{FF2B5EF4-FFF2-40B4-BE49-F238E27FC236}">
                <a16:creationId xmlns:a16="http://schemas.microsoft.com/office/drawing/2014/main" id="{1128D516-AE98-96FA-DCAF-9609A6A2FDC2}"/>
              </a:ext>
            </a:extLst>
          </p:cNvPr>
          <p:cNvSpPr>
            <a:spLocks noGrp="1"/>
          </p:cNvSpPr>
          <p:nvPr>
            <p:ph sz="half" idx="1"/>
          </p:nvPr>
        </p:nvSpPr>
        <p:spPr/>
        <p:txBody>
          <a:bodyPr>
            <a:normAutofit fontScale="85000" lnSpcReduction="10000"/>
          </a:bodyPr>
          <a:lstStyle/>
          <a:p>
            <a:r>
              <a:rPr lang="fr-FR" b="1" dirty="0"/>
              <a:t>🏢 Secteur Civil :</a:t>
            </a:r>
          </a:p>
          <a:p>
            <a:pPr lvl="1"/>
            <a:r>
              <a:rPr lang="fr-FR" dirty="0"/>
              <a:t>Protection du patrimoine informationnel</a:t>
            </a:r>
          </a:p>
          <a:p>
            <a:pPr lvl="1"/>
            <a:r>
              <a:rPr lang="fr-FR" dirty="0"/>
              <a:t>Conformité réglementaire (RGPD, SOX, HIPAA)</a:t>
            </a:r>
          </a:p>
          <a:p>
            <a:pPr lvl="1"/>
            <a:r>
              <a:rPr lang="fr-FR" dirty="0"/>
              <a:t>Assurance et responsabilité</a:t>
            </a:r>
          </a:p>
          <a:p>
            <a:pPr lvl="1"/>
            <a:r>
              <a:rPr lang="fr-FR" b="1" dirty="0"/>
              <a:t>Exemple :</a:t>
            </a:r>
            <a:r>
              <a:rPr lang="fr-FR" dirty="0"/>
              <a:t> </a:t>
            </a:r>
            <a:r>
              <a:rPr lang="fr-FR" dirty="0" err="1"/>
              <a:t>Equifax</a:t>
            </a:r>
            <a:r>
              <a:rPr lang="fr-FR" dirty="0"/>
              <a:t> 2017 - 147M de victimes, 700M$ d'amende</a:t>
            </a:r>
          </a:p>
          <a:p>
            <a:r>
              <a:rPr lang="fr-FR" b="1" dirty="0"/>
              <a:t>🎖️ Domaine Militaire/Étatique :</a:t>
            </a:r>
            <a:endParaRPr lang="fr-FR" dirty="0"/>
          </a:p>
          <a:p>
            <a:pPr lvl="1"/>
            <a:r>
              <a:rPr lang="fr-FR" dirty="0"/>
              <a:t>Sécurité nationale et secrets d'État</a:t>
            </a:r>
          </a:p>
          <a:p>
            <a:pPr lvl="1"/>
            <a:r>
              <a:rPr lang="fr-FR" dirty="0"/>
              <a:t>Attribution d'attaques (guerre hybride)</a:t>
            </a:r>
          </a:p>
          <a:p>
            <a:pPr lvl="1"/>
            <a:r>
              <a:rPr lang="fr-FR" dirty="0"/>
              <a:t>Contre-espionnage industriel</a:t>
            </a:r>
          </a:p>
          <a:p>
            <a:pPr lvl="1"/>
            <a:r>
              <a:rPr lang="fr-FR" b="1" dirty="0"/>
              <a:t>Exemple :</a:t>
            </a:r>
            <a:r>
              <a:rPr lang="fr-FR" dirty="0"/>
              <a:t> </a:t>
            </a:r>
            <a:r>
              <a:rPr lang="fr-FR" dirty="0" err="1"/>
              <a:t>Stuxnet</a:t>
            </a:r>
            <a:r>
              <a:rPr lang="fr-FR" dirty="0"/>
              <a:t> (2010) - </a:t>
            </a:r>
            <a:r>
              <a:rPr lang="fr-FR" dirty="0" err="1"/>
              <a:t>cyber-arme</a:t>
            </a:r>
            <a:r>
              <a:rPr lang="fr-FR" dirty="0"/>
              <a:t> contre l'Iran</a:t>
            </a:r>
          </a:p>
          <a:p>
            <a:pPr marL="0" indent="0">
              <a:buNone/>
            </a:pPr>
            <a:endParaRPr lang="fr-FR" dirty="0"/>
          </a:p>
          <a:p>
            <a:endParaRPr lang="fr-FR" dirty="0"/>
          </a:p>
        </p:txBody>
      </p:sp>
      <p:sp>
        <p:nvSpPr>
          <p:cNvPr id="4" name="Espace réservé du contenu 3">
            <a:extLst>
              <a:ext uri="{FF2B5EF4-FFF2-40B4-BE49-F238E27FC236}">
                <a16:creationId xmlns:a16="http://schemas.microsoft.com/office/drawing/2014/main" id="{2F15B08B-40A9-0934-B4F9-C7A3B28BCBC9}"/>
              </a:ext>
            </a:extLst>
          </p:cNvPr>
          <p:cNvSpPr>
            <a:spLocks noGrp="1"/>
          </p:cNvSpPr>
          <p:nvPr>
            <p:ph sz="half" idx="2"/>
          </p:nvPr>
        </p:nvSpPr>
        <p:spPr/>
        <p:txBody>
          <a:bodyPr>
            <a:normAutofit fontScale="85000" lnSpcReduction="10000"/>
          </a:bodyPr>
          <a:lstStyle/>
          <a:p>
            <a:r>
              <a:rPr lang="fr-FR" b="1" dirty="0"/>
              <a:t>🔗 Convergence des enjeux :</a:t>
            </a:r>
            <a:endParaRPr lang="fr-FR" dirty="0"/>
          </a:p>
          <a:p>
            <a:pPr lvl="1"/>
            <a:r>
              <a:rPr lang="fr-FR" dirty="0"/>
              <a:t>Infrastructures critiques communes</a:t>
            </a:r>
          </a:p>
          <a:p>
            <a:pPr lvl="1"/>
            <a:r>
              <a:rPr lang="fr-FR" dirty="0"/>
              <a:t>Menaces transversales (APT)</a:t>
            </a:r>
          </a:p>
          <a:p>
            <a:pPr lvl="1"/>
            <a:r>
              <a:rPr lang="fr-FR" dirty="0"/>
              <a:t>Coopération public/privé nécessaire</a:t>
            </a:r>
          </a:p>
          <a:p>
            <a:endParaRPr lang="fr-FR" dirty="0"/>
          </a:p>
        </p:txBody>
      </p:sp>
    </p:spTree>
    <p:extLst>
      <p:ext uri="{BB962C8B-B14F-4D97-AF65-F5344CB8AC3E}">
        <p14:creationId xmlns:p14="http://schemas.microsoft.com/office/powerpoint/2010/main" val="2656357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95AFAD-3723-AA8C-A557-3CCF41BD694F}"/>
              </a:ext>
            </a:extLst>
          </p:cNvPr>
          <p:cNvSpPr>
            <a:spLocks noGrp="1"/>
          </p:cNvSpPr>
          <p:nvPr>
            <p:ph type="title"/>
          </p:nvPr>
        </p:nvSpPr>
        <p:spPr/>
        <p:txBody>
          <a:bodyPr>
            <a:normAutofit fontScale="90000"/>
          </a:bodyPr>
          <a:lstStyle/>
          <a:p>
            <a:r>
              <a:rPr lang="fr-FR" b="1"/>
              <a:t>La méthode scientifique appliquée au numérique</a:t>
            </a:r>
            <a:br>
              <a:rPr lang="fr-FR"/>
            </a:br>
            <a:endParaRPr lang="fr-FR" dirty="0"/>
          </a:p>
        </p:txBody>
      </p:sp>
      <p:graphicFrame>
        <p:nvGraphicFramePr>
          <p:cNvPr id="5" name="Espace réservé du contenu 2">
            <a:extLst>
              <a:ext uri="{FF2B5EF4-FFF2-40B4-BE49-F238E27FC236}">
                <a16:creationId xmlns:a16="http://schemas.microsoft.com/office/drawing/2014/main" id="{C4665E9E-5910-F8C8-150C-2EF0440D3D05}"/>
              </a:ext>
            </a:extLst>
          </p:cNvPr>
          <p:cNvGraphicFramePr>
            <a:graphicFrameLocks noGrp="1"/>
          </p:cNvGraphicFramePr>
          <p:nvPr>
            <p:ph idx="1"/>
            <p:extLst>
              <p:ext uri="{D42A27DB-BD31-4B8C-83A1-F6EECF244321}">
                <p14:modId xmlns:p14="http://schemas.microsoft.com/office/powerpoint/2010/main" val="3503378630"/>
              </p:ext>
            </p:extLst>
          </p:nvPr>
        </p:nvGraphicFramePr>
        <p:xfrm>
          <a:off x="400050" y="1760220"/>
          <a:ext cx="11633454" cy="441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7280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85D377-9F4D-89C6-2F12-A95B8E855A7E}"/>
              </a:ext>
            </a:extLst>
          </p:cNvPr>
          <p:cNvSpPr>
            <a:spLocks noGrp="1"/>
          </p:cNvSpPr>
          <p:nvPr>
            <p:ph type="title"/>
          </p:nvPr>
        </p:nvSpPr>
        <p:spPr>
          <a:xfrm>
            <a:off x="5536734" y="609600"/>
            <a:ext cx="3737268" cy="1320800"/>
          </a:xfrm>
        </p:spPr>
        <p:txBody>
          <a:bodyPr>
            <a:normAutofit/>
          </a:bodyPr>
          <a:lstStyle/>
          <a:p>
            <a:pPr>
              <a:lnSpc>
                <a:spcPct val="90000"/>
              </a:lnSpc>
            </a:pPr>
            <a:r>
              <a:rPr lang="fr-FR" sz="2300" b="1"/>
              <a:t>La méthode scientifique appliquée au numérique</a:t>
            </a:r>
            <a:br>
              <a:rPr lang="fr-FR" sz="2300"/>
            </a:br>
            <a:endParaRPr lang="fr-FR" sz="2300"/>
          </a:p>
        </p:txBody>
      </p:sp>
      <p:sp>
        <p:nvSpPr>
          <p:cNvPr id="3" name="Espace réservé du contenu 2">
            <a:extLst>
              <a:ext uri="{FF2B5EF4-FFF2-40B4-BE49-F238E27FC236}">
                <a16:creationId xmlns:a16="http://schemas.microsoft.com/office/drawing/2014/main" id="{7CEDA61D-2CF2-A385-3DB5-99DA7B9FA226}"/>
              </a:ext>
            </a:extLst>
          </p:cNvPr>
          <p:cNvSpPr>
            <a:spLocks noGrp="1"/>
          </p:cNvSpPr>
          <p:nvPr>
            <p:ph idx="1"/>
          </p:nvPr>
        </p:nvSpPr>
        <p:spPr>
          <a:xfrm>
            <a:off x="5209563" y="2160589"/>
            <a:ext cx="4064439" cy="3880773"/>
          </a:xfrm>
        </p:spPr>
        <p:txBody>
          <a:bodyPr>
            <a:normAutofit/>
          </a:bodyPr>
          <a:lstStyle/>
          <a:p>
            <a:r>
              <a:rPr lang="en-US" b="1" dirty="0"/>
              <a:t>Principe cardinal : Chain of Custody</a:t>
            </a:r>
            <a:endParaRPr lang="en-US" dirty="0"/>
          </a:p>
          <a:p>
            <a:pPr lvl="1"/>
            <a:r>
              <a:rPr lang="fr-FR" dirty="0"/>
              <a:t>Traçabilité complète de chaque preuve</a:t>
            </a:r>
          </a:p>
          <a:p>
            <a:pPr lvl="1"/>
            <a:r>
              <a:rPr lang="fr-FR" dirty="0"/>
              <a:t>Intégrité cryptographique (</a:t>
            </a:r>
            <a:r>
              <a:rPr lang="fr-FR" dirty="0" err="1"/>
              <a:t>hashs</a:t>
            </a:r>
            <a:r>
              <a:rPr lang="fr-FR" dirty="0"/>
              <a:t> SHA-256)</a:t>
            </a:r>
          </a:p>
          <a:p>
            <a:pPr lvl="1"/>
            <a:r>
              <a:rPr lang="fr-FR" dirty="0"/>
              <a:t>Documentation exhaustive</a:t>
            </a:r>
          </a:p>
          <a:p>
            <a:pPr lvl="1"/>
            <a:r>
              <a:rPr lang="fr-FR" b="1" dirty="0"/>
              <a:t>Objectif :</a:t>
            </a:r>
            <a:r>
              <a:rPr lang="fr-FR" dirty="0"/>
              <a:t>Admissibilité juridique</a:t>
            </a:r>
          </a:p>
          <a:p>
            <a:endParaRPr lang="fr-FR" dirty="0"/>
          </a:p>
        </p:txBody>
      </p:sp>
      <p:pic>
        <p:nvPicPr>
          <p:cNvPr id="5" name="Picture 4" descr="Tableau périodique des éléments">
            <a:extLst>
              <a:ext uri="{FF2B5EF4-FFF2-40B4-BE49-F238E27FC236}">
                <a16:creationId xmlns:a16="http://schemas.microsoft.com/office/drawing/2014/main" id="{4AB0AAFB-49AF-FFA5-D0DE-5C2117FD813B}"/>
              </a:ext>
            </a:extLst>
          </p:cNvPr>
          <p:cNvPicPr>
            <a:picLocks noChangeAspect="1"/>
          </p:cNvPicPr>
          <p:nvPr/>
        </p:nvPicPr>
        <p:blipFill>
          <a:blip r:embed="rId3"/>
          <a:srcRect l="29264" r="20390" b="389"/>
          <a:stretch>
            <a:fillRect/>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9" name="Isosceles Triangle 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Tree>
    <p:extLst>
      <p:ext uri="{BB962C8B-B14F-4D97-AF65-F5344CB8AC3E}">
        <p14:creationId xmlns:p14="http://schemas.microsoft.com/office/powerpoint/2010/main" val="151552235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872</TotalTime>
  <Words>5102</Words>
  <Application>Microsoft Office PowerPoint</Application>
  <PresentationFormat>Widescreen</PresentationFormat>
  <Paragraphs>450</Paragraphs>
  <Slides>30</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Aptos</vt:lpstr>
      <vt:lpstr>Arial</vt:lpstr>
      <vt:lpstr>Trebuchet MS</vt:lpstr>
      <vt:lpstr>Wingdings 3</vt:lpstr>
      <vt:lpstr>Facette</vt:lpstr>
      <vt:lpstr>Computer Forensics</vt:lpstr>
      <vt:lpstr>Idée maitresse </vt:lpstr>
      <vt:lpstr>Plan de la présentation</vt:lpstr>
      <vt:lpstr>Un cas qui a marqué l'histoire </vt:lpstr>
      <vt:lpstr>Digital Forensic = Science de la preuve numérique </vt:lpstr>
      <vt:lpstr>D'hier à aujourd'hui : une discipline en mutation </vt:lpstr>
      <vt:lpstr>Enjeux multiples, impacts critiques </vt:lpstr>
      <vt:lpstr>La méthode scientifique appliquée au numérique </vt:lpstr>
      <vt:lpstr>La méthode scientifique appliquée au numérique </vt:lpstr>
      <vt:lpstr>Phase critique : les premières heures comptent </vt:lpstr>
      <vt:lpstr>Préserver = Prouver </vt:lpstr>
      <vt:lpstr>De la donnée brute à la preuve structurée</vt:lpstr>
      <vt:lpstr> L'art de faire parler les données</vt:lpstr>
      <vt:lpstr>Transformer les indices en preuves</vt:lpstr>
      <vt:lpstr>Convaincre : de l'expertise technique au discours juridique </vt:lpstr>
      <vt:lpstr>Arsenal technique : choisir la bonne arme </vt:lpstr>
      <vt:lpstr>Arsenal technique : choisir la bonne arme </vt:lpstr>
      <vt:lpstr>Étude de cas : "L'employé modèle"</vt:lpstr>
      <vt:lpstr>Étude de cas : "L'employé modèle"</vt:lpstr>
      <vt:lpstr>Étude de cas : "Le lundi noir"</vt:lpstr>
      <vt:lpstr>Étude de cas : "Le lundi noir"</vt:lpstr>
      <vt:lpstr>Étude de cas : "Le lundi noir"</vt:lpstr>
      <vt:lpstr>Étude de cas : "L'espion de proximité"</vt:lpstr>
      <vt:lpstr>Étude de cas : "L'espion de proximité"</vt:lpstr>
      <vt:lpstr>Étude de cas : "L'espion de proximité"</vt:lpstr>
      <vt:lpstr>Les nouveaux défis du numérique</vt:lpstr>
      <vt:lpstr>Les nouveaux défis du numérique</vt:lpstr>
      <vt:lpstr>L'IA : révolution ou évolution ?</vt:lpstr>
      <vt:lpstr>L'IA : révolution ou évolution ?</vt:lpstr>
      <vt:lpstr>Conclusion : l'avenir du forensic numérique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jean hanga</dc:creator>
  <cp:lastModifiedBy>fichier numerique</cp:lastModifiedBy>
  <cp:revision>9</cp:revision>
  <dcterms:created xsi:type="dcterms:W3CDTF">2025-08-19T19:12:39Z</dcterms:created>
  <dcterms:modified xsi:type="dcterms:W3CDTF">2025-08-21T08:21:44Z</dcterms:modified>
</cp:coreProperties>
</file>