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83"/>
  </p:notesMasterIdLst>
  <p:sldIdLst>
    <p:sldId id="256" r:id="rId2"/>
    <p:sldId id="258" r:id="rId3"/>
    <p:sldId id="308" r:id="rId4"/>
    <p:sldId id="272" r:id="rId5"/>
    <p:sldId id="434" r:id="rId6"/>
    <p:sldId id="273"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53" r:id="rId26"/>
    <p:sldId id="454" r:id="rId27"/>
    <p:sldId id="455" r:id="rId28"/>
    <p:sldId id="456" r:id="rId29"/>
    <p:sldId id="355"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2" r:id="rId45"/>
    <p:sldId id="471" r:id="rId46"/>
    <p:sldId id="473" r:id="rId47"/>
    <p:sldId id="400" r:id="rId48"/>
    <p:sldId id="474" r:id="rId49"/>
    <p:sldId id="475" r:id="rId50"/>
    <p:sldId id="476" r:id="rId51"/>
    <p:sldId id="478" r:id="rId52"/>
    <p:sldId id="479" r:id="rId53"/>
    <p:sldId id="480" r:id="rId54"/>
    <p:sldId id="481" r:id="rId55"/>
    <p:sldId id="482" r:id="rId56"/>
    <p:sldId id="477" r:id="rId57"/>
    <p:sldId id="483" r:id="rId58"/>
    <p:sldId id="484" r:id="rId59"/>
    <p:sldId id="485" r:id="rId60"/>
    <p:sldId id="486" r:id="rId61"/>
    <p:sldId id="491" r:id="rId62"/>
    <p:sldId id="487" r:id="rId63"/>
    <p:sldId id="431" r:id="rId64"/>
    <p:sldId id="492" r:id="rId65"/>
    <p:sldId id="493" r:id="rId66"/>
    <p:sldId id="494" r:id="rId67"/>
    <p:sldId id="495" r:id="rId68"/>
    <p:sldId id="496" r:id="rId69"/>
    <p:sldId id="497" r:id="rId70"/>
    <p:sldId id="498" r:id="rId71"/>
    <p:sldId id="499" r:id="rId72"/>
    <p:sldId id="500" r:id="rId73"/>
    <p:sldId id="501" r:id="rId74"/>
    <p:sldId id="502" r:id="rId75"/>
    <p:sldId id="488" r:id="rId76"/>
    <p:sldId id="489" r:id="rId77"/>
    <p:sldId id="504" r:id="rId78"/>
    <p:sldId id="490" r:id="rId79"/>
    <p:sldId id="503" r:id="rId80"/>
    <p:sldId id="269" r:id="rId81"/>
    <p:sldId id="271" r:id="rId82"/>
  </p:sldIdLst>
  <p:sldSz cx="10693400" cy="756285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35" autoAdjust="0"/>
    <p:restoredTop sz="72026" autoAdjust="0"/>
  </p:normalViewPr>
  <p:slideViewPr>
    <p:cSldViewPr snapToGrid="0">
      <p:cViewPr varScale="1">
        <p:scale>
          <a:sx n="51" d="100"/>
          <a:sy n="51" d="100"/>
        </p:scale>
        <p:origin x="2150"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7FC4E5-CE9A-478E-B09E-084021AEFAEB}" type="datetimeFigureOut">
              <a:rPr lang="fr-FR" smtClean="0"/>
              <a:t>13/08/2025</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0A65F-70CE-4C11-9DB6-CADF0E49A1AB}" type="slidenum">
              <a:rPr lang="fr-FR" smtClean="0"/>
              <a:t>‹N°›</a:t>
            </a:fld>
            <a:endParaRPr lang="fr-FR"/>
          </a:p>
        </p:txBody>
      </p:sp>
    </p:spTree>
    <p:extLst>
      <p:ext uri="{BB962C8B-B14F-4D97-AF65-F5344CB8AC3E}">
        <p14:creationId xmlns:p14="http://schemas.microsoft.com/office/powerpoint/2010/main" val="1584098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Web Sémantique ou comment se déploient sur le web les données liées et la sémantique de leurs schémas.</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3</a:t>
            </a:fld>
            <a:endParaRPr lang="fr-FR"/>
          </a:p>
        </p:txBody>
      </p:sp>
    </p:spTree>
    <p:extLst>
      <p:ext uri="{BB962C8B-B14F-4D97-AF65-F5344CB8AC3E}">
        <p14:creationId xmlns:p14="http://schemas.microsoft.com/office/powerpoint/2010/main" val="2371876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F8C76-2AA9-B668-DA01-603C0A58CB0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4AC4B1-7FA6-4114-D660-4ED601D124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0A2BC1-54CE-FBFB-3682-96F14FD49E94}"/>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D8EEE09-76B4-C6B3-E5EC-27D5577BB40A}"/>
              </a:ext>
            </a:extLst>
          </p:cNvPr>
          <p:cNvSpPr>
            <a:spLocks noGrp="1"/>
          </p:cNvSpPr>
          <p:nvPr>
            <p:ph type="sldNum" sz="quarter" idx="5"/>
          </p:nvPr>
        </p:nvSpPr>
        <p:spPr/>
        <p:txBody>
          <a:bodyPr/>
          <a:lstStyle/>
          <a:p>
            <a:fld id="{B4E0A65F-70CE-4C11-9DB6-CADF0E49A1AB}" type="slidenum">
              <a:rPr lang="fr-FR" smtClean="0"/>
              <a:t>14</a:t>
            </a:fld>
            <a:endParaRPr lang="fr-FR"/>
          </a:p>
        </p:txBody>
      </p:sp>
    </p:spTree>
    <p:extLst>
      <p:ext uri="{BB962C8B-B14F-4D97-AF65-F5344CB8AC3E}">
        <p14:creationId xmlns:p14="http://schemas.microsoft.com/office/powerpoint/2010/main" val="187840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2BEB4-C4FE-7F05-5C52-251EEB460D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F9591A7-390C-9752-FA0D-D5DD374942B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2C62E64-583B-4916-C2D8-12A30ACC7A7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6616ACBB-3BB4-89BE-25F8-13E9E433C94F}"/>
              </a:ext>
            </a:extLst>
          </p:cNvPr>
          <p:cNvSpPr>
            <a:spLocks noGrp="1"/>
          </p:cNvSpPr>
          <p:nvPr>
            <p:ph type="sldNum" sz="quarter" idx="5"/>
          </p:nvPr>
        </p:nvSpPr>
        <p:spPr/>
        <p:txBody>
          <a:bodyPr/>
          <a:lstStyle/>
          <a:p>
            <a:fld id="{B4E0A65F-70CE-4C11-9DB6-CADF0E49A1AB}" type="slidenum">
              <a:rPr lang="fr-FR" smtClean="0"/>
              <a:t>15</a:t>
            </a:fld>
            <a:endParaRPr lang="fr-FR"/>
          </a:p>
        </p:txBody>
      </p:sp>
    </p:spTree>
    <p:extLst>
      <p:ext uri="{BB962C8B-B14F-4D97-AF65-F5344CB8AC3E}">
        <p14:creationId xmlns:p14="http://schemas.microsoft.com/office/powerpoint/2010/main" val="4275129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A85E8-9132-B28A-FBBD-C86F2A8743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584FE7C-5F9B-3336-0C33-C34A4CD087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BF6F38-C0B7-B822-5B8B-36EC496C71C7}"/>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4AE9BC8C-5A18-56CC-E26A-D4439A70B884}"/>
              </a:ext>
            </a:extLst>
          </p:cNvPr>
          <p:cNvSpPr>
            <a:spLocks noGrp="1"/>
          </p:cNvSpPr>
          <p:nvPr>
            <p:ph type="sldNum" sz="quarter" idx="5"/>
          </p:nvPr>
        </p:nvSpPr>
        <p:spPr/>
        <p:txBody>
          <a:bodyPr/>
          <a:lstStyle/>
          <a:p>
            <a:fld id="{B4E0A65F-70CE-4C11-9DB6-CADF0E49A1AB}" type="slidenum">
              <a:rPr lang="fr-FR" smtClean="0"/>
              <a:t>16</a:t>
            </a:fld>
            <a:endParaRPr lang="fr-FR"/>
          </a:p>
        </p:txBody>
      </p:sp>
    </p:spTree>
    <p:extLst>
      <p:ext uri="{BB962C8B-B14F-4D97-AF65-F5344CB8AC3E}">
        <p14:creationId xmlns:p14="http://schemas.microsoft.com/office/powerpoint/2010/main" val="93296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E172F-0FDB-97F8-5F24-27B1DB9E35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B9AF0A6-4209-7A07-18AF-3AA214928C6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9CB52B9-3298-61F4-3B6F-74DFBBA9A0FC}"/>
              </a:ext>
            </a:extLst>
          </p:cNvPr>
          <p:cNvSpPr>
            <a:spLocks noGrp="1"/>
          </p:cNvSpPr>
          <p:nvPr>
            <p:ph type="body" idx="1"/>
          </p:nvPr>
        </p:nvSpPr>
        <p:spPr/>
        <p:txBody>
          <a:bodyPr/>
          <a:lstStyle/>
          <a:p>
            <a:pPr algn="l"/>
            <a:endParaRPr lang="fr-FR" dirty="0"/>
          </a:p>
        </p:txBody>
      </p:sp>
      <p:sp>
        <p:nvSpPr>
          <p:cNvPr id="4" name="Espace réservé du numéro de diapositive 3">
            <a:extLst>
              <a:ext uri="{FF2B5EF4-FFF2-40B4-BE49-F238E27FC236}">
                <a16:creationId xmlns:a16="http://schemas.microsoft.com/office/drawing/2014/main" id="{7B302BA7-E779-CC12-2599-2EFBD82F3948}"/>
              </a:ext>
            </a:extLst>
          </p:cNvPr>
          <p:cNvSpPr>
            <a:spLocks noGrp="1"/>
          </p:cNvSpPr>
          <p:nvPr>
            <p:ph type="sldNum" sz="quarter" idx="5"/>
          </p:nvPr>
        </p:nvSpPr>
        <p:spPr/>
        <p:txBody>
          <a:bodyPr/>
          <a:lstStyle/>
          <a:p>
            <a:fld id="{B4E0A65F-70CE-4C11-9DB6-CADF0E49A1AB}" type="slidenum">
              <a:rPr lang="fr-FR" smtClean="0"/>
              <a:t>17</a:t>
            </a:fld>
            <a:endParaRPr lang="fr-FR"/>
          </a:p>
        </p:txBody>
      </p:sp>
    </p:spTree>
    <p:extLst>
      <p:ext uri="{BB962C8B-B14F-4D97-AF65-F5344CB8AC3E}">
        <p14:creationId xmlns:p14="http://schemas.microsoft.com/office/powerpoint/2010/main" val="3007534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59691-1C0A-30F5-6ED0-BA74353EDF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A3FCAB-CF82-6671-AE9E-7F43192BDA9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363EC63-3A35-6F3B-8901-34687BBA972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429E0FD-8FCC-FAAB-ADA3-FF0330794A3A}"/>
              </a:ext>
            </a:extLst>
          </p:cNvPr>
          <p:cNvSpPr>
            <a:spLocks noGrp="1"/>
          </p:cNvSpPr>
          <p:nvPr>
            <p:ph type="sldNum" sz="quarter" idx="5"/>
          </p:nvPr>
        </p:nvSpPr>
        <p:spPr/>
        <p:txBody>
          <a:bodyPr/>
          <a:lstStyle/>
          <a:p>
            <a:fld id="{B4E0A65F-70CE-4C11-9DB6-CADF0E49A1AB}" type="slidenum">
              <a:rPr lang="fr-FR" smtClean="0"/>
              <a:t>18</a:t>
            </a:fld>
            <a:endParaRPr lang="fr-FR"/>
          </a:p>
        </p:txBody>
      </p:sp>
    </p:spTree>
    <p:extLst>
      <p:ext uri="{BB962C8B-B14F-4D97-AF65-F5344CB8AC3E}">
        <p14:creationId xmlns:p14="http://schemas.microsoft.com/office/powerpoint/2010/main" val="3278677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7295B-F297-966B-2964-FC52913D88D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8A54A2-8B3E-7534-F3CB-6504325F497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EB50263-B185-4F5E-55BF-90ECCBB85868}"/>
              </a:ext>
            </a:extLst>
          </p:cNvPr>
          <p:cNvSpPr>
            <a:spLocks noGrp="1"/>
          </p:cNvSpPr>
          <p:nvPr>
            <p:ph type="body" idx="1"/>
          </p:nvPr>
        </p:nvSpPr>
        <p:spPr/>
        <p:txBody>
          <a:bodyPr/>
          <a:lstStyle/>
          <a:p>
            <a:pPr algn="l"/>
            <a:r>
              <a:rPr lang="fr-FR" dirty="0"/>
              <a:t>QR = On note une multiplication des références au Web</a:t>
            </a:r>
            <a:endParaRPr lang="en-US" dirty="0"/>
          </a:p>
        </p:txBody>
      </p:sp>
      <p:sp>
        <p:nvSpPr>
          <p:cNvPr id="4" name="Espace réservé du numéro de diapositive 3">
            <a:extLst>
              <a:ext uri="{FF2B5EF4-FFF2-40B4-BE49-F238E27FC236}">
                <a16:creationId xmlns:a16="http://schemas.microsoft.com/office/drawing/2014/main" id="{3BEF2DCB-D35E-5CBD-6635-3CCFE0325A21}"/>
              </a:ext>
            </a:extLst>
          </p:cNvPr>
          <p:cNvSpPr>
            <a:spLocks noGrp="1"/>
          </p:cNvSpPr>
          <p:nvPr>
            <p:ph type="sldNum" sz="quarter" idx="5"/>
          </p:nvPr>
        </p:nvSpPr>
        <p:spPr/>
        <p:txBody>
          <a:bodyPr/>
          <a:lstStyle/>
          <a:p>
            <a:fld id="{B4E0A65F-70CE-4C11-9DB6-CADF0E49A1AB}" type="slidenum">
              <a:rPr lang="fr-FR" smtClean="0"/>
              <a:t>19</a:t>
            </a:fld>
            <a:endParaRPr lang="fr-FR"/>
          </a:p>
        </p:txBody>
      </p:sp>
    </p:spTree>
    <p:extLst>
      <p:ext uri="{BB962C8B-B14F-4D97-AF65-F5344CB8AC3E}">
        <p14:creationId xmlns:p14="http://schemas.microsoft.com/office/powerpoint/2010/main" val="2822050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AE8CE-6C34-C8E0-7533-CED29A0A11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DDADE0C-2752-BDE7-AE71-78D4619F42C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2FFFB8-9216-98F8-998D-2B3B5D9F9A3C}"/>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9088DC5-7248-A8D5-C0AD-97A5E6D62638}"/>
              </a:ext>
            </a:extLst>
          </p:cNvPr>
          <p:cNvSpPr>
            <a:spLocks noGrp="1"/>
          </p:cNvSpPr>
          <p:nvPr>
            <p:ph type="sldNum" sz="quarter" idx="5"/>
          </p:nvPr>
        </p:nvSpPr>
        <p:spPr/>
        <p:txBody>
          <a:bodyPr/>
          <a:lstStyle/>
          <a:p>
            <a:fld id="{B4E0A65F-70CE-4C11-9DB6-CADF0E49A1AB}" type="slidenum">
              <a:rPr lang="fr-FR" smtClean="0"/>
              <a:t>20</a:t>
            </a:fld>
            <a:endParaRPr lang="fr-FR"/>
          </a:p>
        </p:txBody>
      </p:sp>
    </p:spTree>
    <p:extLst>
      <p:ext uri="{BB962C8B-B14F-4D97-AF65-F5344CB8AC3E}">
        <p14:creationId xmlns:p14="http://schemas.microsoft.com/office/powerpoint/2010/main" val="11511797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0389E-6E9C-F201-5667-67CD844723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7BC6E81-AA42-2DA0-D9CF-9A1CD745C8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63569C5-FFFB-EA9A-52D5-B858BB671C9A}"/>
              </a:ext>
            </a:extLst>
          </p:cNvPr>
          <p:cNvSpPr>
            <a:spLocks noGrp="1"/>
          </p:cNvSpPr>
          <p:nvPr>
            <p:ph type="body" idx="1"/>
          </p:nvPr>
        </p:nvSpPr>
        <p:spPr/>
        <p:txBody>
          <a:bodyPr/>
          <a:lstStyle/>
          <a:p>
            <a:pPr algn="l"/>
            <a:r>
              <a:rPr lang="fr-FR" dirty="0"/>
              <a:t>Ou la recette des données liées</a:t>
            </a:r>
            <a:endParaRPr lang="en-US" dirty="0"/>
          </a:p>
        </p:txBody>
      </p:sp>
      <p:sp>
        <p:nvSpPr>
          <p:cNvPr id="4" name="Espace réservé du numéro de diapositive 3">
            <a:extLst>
              <a:ext uri="{FF2B5EF4-FFF2-40B4-BE49-F238E27FC236}">
                <a16:creationId xmlns:a16="http://schemas.microsoft.com/office/drawing/2014/main" id="{92E18338-0F1C-DA44-0441-8B2C98D40D7A}"/>
              </a:ext>
            </a:extLst>
          </p:cNvPr>
          <p:cNvSpPr>
            <a:spLocks noGrp="1"/>
          </p:cNvSpPr>
          <p:nvPr>
            <p:ph type="sldNum" sz="quarter" idx="5"/>
          </p:nvPr>
        </p:nvSpPr>
        <p:spPr/>
        <p:txBody>
          <a:bodyPr/>
          <a:lstStyle/>
          <a:p>
            <a:fld id="{B4E0A65F-70CE-4C11-9DB6-CADF0E49A1AB}" type="slidenum">
              <a:rPr lang="fr-FR" smtClean="0"/>
              <a:t>21</a:t>
            </a:fld>
            <a:endParaRPr lang="fr-FR"/>
          </a:p>
        </p:txBody>
      </p:sp>
    </p:spTree>
    <p:extLst>
      <p:ext uri="{BB962C8B-B14F-4D97-AF65-F5344CB8AC3E}">
        <p14:creationId xmlns:p14="http://schemas.microsoft.com/office/powerpoint/2010/main" val="1470214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30A5F-DB23-A713-79FE-3919C0D2BB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8DC4B5-9DA1-27E2-1E75-0240B71586F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8D06297-464B-5974-170F-F755FEEB5653}"/>
              </a:ext>
            </a:extLst>
          </p:cNvPr>
          <p:cNvSpPr>
            <a:spLocks noGrp="1"/>
          </p:cNvSpPr>
          <p:nvPr>
            <p:ph type="body" idx="1"/>
          </p:nvPr>
        </p:nvSpPr>
        <p:spPr/>
        <p:txBody>
          <a:bodyPr/>
          <a:lstStyle/>
          <a:p>
            <a:pPr algn="l"/>
            <a:r>
              <a:rPr lang="fr-FR" dirty="0"/>
              <a:t>Ou la recette des données liées</a:t>
            </a:r>
            <a:endParaRPr lang="en-US" dirty="0"/>
          </a:p>
        </p:txBody>
      </p:sp>
      <p:sp>
        <p:nvSpPr>
          <p:cNvPr id="4" name="Espace réservé du numéro de diapositive 3">
            <a:extLst>
              <a:ext uri="{FF2B5EF4-FFF2-40B4-BE49-F238E27FC236}">
                <a16:creationId xmlns:a16="http://schemas.microsoft.com/office/drawing/2014/main" id="{831B58EA-4F3E-4275-4DBC-1083FD3A33A9}"/>
              </a:ext>
            </a:extLst>
          </p:cNvPr>
          <p:cNvSpPr>
            <a:spLocks noGrp="1"/>
          </p:cNvSpPr>
          <p:nvPr>
            <p:ph type="sldNum" sz="quarter" idx="5"/>
          </p:nvPr>
        </p:nvSpPr>
        <p:spPr/>
        <p:txBody>
          <a:bodyPr/>
          <a:lstStyle/>
          <a:p>
            <a:fld id="{B4E0A65F-70CE-4C11-9DB6-CADF0E49A1AB}" type="slidenum">
              <a:rPr lang="fr-FR" smtClean="0"/>
              <a:t>22</a:t>
            </a:fld>
            <a:endParaRPr lang="fr-FR"/>
          </a:p>
        </p:txBody>
      </p:sp>
    </p:spTree>
    <p:extLst>
      <p:ext uri="{BB962C8B-B14F-4D97-AF65-F5344CB8AC3E}">
        <p14:creationId xmlns:p14="http://schemas.microsoft.com/office/powerpoint/2010/main" val="2195369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61EEC-CC7C-D2FE-1A04-2D28959034D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1301233-1363-D9FD-FCE4-0798BF914D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70B30F9-4097-0716-F2B6-8FBBEE1A957C}"/>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363EC1BF-C987-A58B-13D0-DA1D3A9C234D}"/>
              </a:ext>
            </a:extLst>
          </p:cNvPr>
          <p:cNvSpPr>
            <a:spLocks noGrp="1"/>
          </p:cNvSpPr>
          <p:nvPr>
            <p:ph type="sldNum" sz="quarter" idx="5"/>
          </p:nvPr>
        </p:nvSpPr>
        <p:spPr/>
        <p:txBody>
          <a:bodyPr/>
          <a:lstStyle/>
          <a:p>
            <a:fld id="{B4E0A65F-70CE-4C11-9DB6-CADF0E49A1AB}" type="slidenum">
              <a:rPr lang="fr-FR" smtClean="0"/>
              <a:t>23</a:t>
            </a:fld>
            <a:endParaRPr lang="fr-FR"/>
          </a:p>
        </p:txBody>
      </p:sp>
    </p:spTree>
    <p:extLst>
      <p:ext uri="{BB962C8B-B14F-4D97-AF65-F5344CB8AC3E}">
        <p14:creationId xmlns:p14="http://schemas.microsoft.com/office/powerpoint/2010/main" val="6558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br>
              <a:rPr lang="fr-FR" dirty="0"/>
            </a:br>
            <a:r>
              <a:rPr lang="fr-FR" sz="1200" b="0" i="0" kern="1200" dirty="0">
                <a:solidFill>
                  <a:schemeClr val="tx1"/>
                </a:solidFill>
                <a:effectLst/>
                <a:latin typeface="+mn-lt"/>
                <a:ea typeface="+mn-ea"/>
                <a:cs typeface="+mn-cs"/>
              </a:rPr>
              <a:t> </a:t>
            </a:r>
            <a:br>
              <a:rPr lang="fr-FR" dirty="0"/>
            </a:br>
            <a:r>
              <a:rPr lang="fr-FR" sz="1200" b="0" i="0" kern="1200" dirty="0">
                <a:solidFill>
                  <a:schemeClr val="tx1"/>
                </a:solidFill>
                <a:effectLst/>
                <a:latin typeface="+mn-lt"/>
                <a:ea typeface="+mn-ea"/>
                <a:cs typeface="+mn-cs"/>
              </a:rPr>
              <a:t> - un grand monsieur qui s'appelle </a:t>
            </a:r>
            <a:r>
              <a:rPr lang="fr-FR" sz="1200" b="0" i="0" kern="1200" dirty="0" err="1">
                <a:solidFill>
                  <a:schemeClr val="tx1"/>
                </a:solidFill>
                <a:effectLst/>
                <a:latin typeface="+mn-lt"/>
                <a:ea typeface="+mn-ea"/>
                <a:cs typeface="+mn-cs"/>
              </a:rPr>
              <a:t>Vannevar</a:t>
            </a:r>
            <a:r>
              <a:rPr lang="fr-FR" sz="1200" b="0" i="0" kern="1200" dirty="0">
                <a:solidFill>
                  <a:schemeClr val="tx1"/>
                </a:solidFill>
                <a:effectLst/>
                <a:latin typeface="+mn-lt"/>
                <a:ea typeface="+mn-ea"/>
                <a:cs typeface="+mn-cs"/>
              </a:rPr>
              <a:t> Bush qui écrit à</a:t>
            </a:r>
            <a:br>
              <a:rPr lang="fr-FR" dirty="0"/>
            </a:br>
            <a:r>
              <a:rPr lang="fr-FR" sz="1200" b="0" i="0" kern="1200" dirty="0">
                <a:solidFill>
                  <a:schemeClr val="tx1"/>
                </a:solidFill>
                <a:effectLst/>
                <a:latin typeface="+mn-lt"/>
                <a:ea typeface="+mn-ea"/>
                <a:cs typeface="+mn-cs"/>
              </a:rPr>
              <a:t> - l'époque un article qui s'intitule "As </a:t>
            </a:r>
            <a:r>
              <a:rPr lang="fr-FR" sz="1200" b="0" i="0" kern="1200" dirty="0" err="1">
                <a:solidFill>
                  <a:schemeClr val="tx1"/>
                </a:solidFill>
                <a:effectLst/>
                <a:latin typeface="+mn-lt"/>
                <a:ea typeface="+mn-ea"/>
                <a:cs typeface="+mn-cs"/>
              </a:rPr>
              <a:t>we</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may</a:t>
            </a:r>
            <a:r>
              <a:rPr lang="fr-FR" sz="1200" b="0" i="0" kern="1200" dirty="0">
                <a:solidFill>
                  <a:schemeClr val="tx1"/>
                </a:solidFill>
                <a:effectLst/>
                <a:latin typeface="+mn-lt"/>
                <a:ea typeface="+mn-ea"/>
                <a:cs typeface="+mn-cs"/>
              </a:rPr>
              <a:t> </a:t>
            </a:r>
            <a:r>
              <a:rPr lang="fr-FR" sz="1200" b="0" i="0" kern="1200" dirty="0" err="1">
                <a:solidFill>
                  <a:schemeClr val="tx1"/>
                </a:solidFill>
                <a:effectLst/>
                <a:latin typeface="+mn-lt"/>
                <a:ea typeface="+mn-ea"/>
                <a:cs typeface="+mn-cs"/>
              </a:rPr>
              <a:t>think</a:t>
            </a:r>
            <a:r>
              <a:rPr lang="fr-FR" sz="1200" b="0" i="0" kern="1200" dirty="0">
                <a:solidFill>
                  <a:schemeClr val="tx1"/>
                </a:solidFill>
                <a:effectLst/>
                <a:latin typeface="+mn-lt"/>
                <a:ea typeface="+mn-ea"/>
                <a:cs typeface="+mn-cs"/>
              </a:rPr>
              <a:t>".</a:t>
            </a:r>
            <a:br>
              <a:rPr lang="fr-FR" dirty="0"/>
            </a:br>
            <a:r>
              <a:rPr lang="fr-FR" sz="1200" b="0" i="0" kern="1200" dirty="0">
                <a:solidFill>
                  <a:schemeClr val="tx1"/>
                </a:solidFill>
                <a:effectLst/>
                <a:latin typeface="+mn-lt"/>
                <a:ea typeface="+mn-ea"/>
                <a:cs typeface="+mn-cs"/>
              </a:rPr>
              <a:t> -</a:t>
            </a:r>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6</a:t>
            </a:fld>
            <a:endParaRPr lang="fr-FR"/>
          </a:p>
        </p:txBody>
      </p:sp>
    </p:spTree>
    <p:extLst>
      <p:ext uri="{BB962C8B-B14F-4D97-AF65-F5344CB8AC3E}">
        <p14:creationId xmlns:p14="http://schemas.microsoft.com/office/powerpoint/2010/main" val="424722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9161A-4E3E-0DFC-370B-54DB2F63492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650ECDD-E28A-6131-5853-CD9FBF8A93D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F04C221-9708-236E-13F4-7E10E8842B1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67B0FD11-8453-BD70-FCB2-7C558C257246}"/>
              </a:ext>
            </a:extLst>
          </p:cNvPr>
          <p:cNvSpPr>
            <a:spLocks noGrp="1"/>
          </p:cNvSpPr>
          <p:nvPr>
            <p:ph type="sldNum" sz="quarter" idx="5"/>
          </p:nvPr>
        </p:nvSpPr>
        <p:spPr/>
        <p:txBody>
          <a:bodyPr/>
          <a:lstStyle/>
          <a:p>
            <a:fld id="{B4E0A65F-70CE-4C11-9DB6-CADF0E49A1AB}" type="slidenum">
              <a:rPr lang="fr-FR" smtClean="0"/>
              <a:t>24</a:t>
            </a:fld>
            <a:endParaRPr lang="fr-FR"/>
          </a:p>
        </p:txBody>
      </p:sp>
    </p:spTree>
    <p:extLst>
      <p:ext uri="{BB962C8B-B14F-4D97-AF65-F5344CB8AC3E}">
        <p14:creationId xmlns:p14="http://schemas.microsoft.com/office/powerpoint/2010/main" val="37032971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05E9D-6B17-BAD0-9896-94C9C153126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CCD282C-8FA9-70D0-01DC-FE23BDE1E6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93C310C-09A2-97DA-6ADC-12777EC1A93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BF4A8F50-EEA7-84B6-5738-32FDACEE6EBA}"/>
              </a:ext>
            </a:extLst>
          </p:cNvPr>
          <p:cNvSpPr>
            <a:spLocks noGrp="1"/>
          </p:cNvSpPr>
          <p:nvPr>
            <p:ph type="sldNum" sz="quarter" idx="5"/>
          </p:nvPr>
        </p:nvSpPr>
        <p:spPr/>
        <p:txBody>
          <a:bodyPr/>
          <a:lstStyle/>
          <a:p>
            <a:fld id="{B4E0A65F-70CE-4C11-9DB6-CADF0E49A1AB}" type="slidenum">
              <a:rPr lang="fr-FR" smtClean="0"/>
              <a:t>26</a:t>
            </a:fld>
            <a:endParaRPr lang="fr-FR"/>
          </a:p>
        </p:txBody>
      </p:sp>
    </p:spTree>
    <p:extLst>
      <p:ext uri="{BB962C8B-B14F-4D97-AF65-F5344CB8AC3E}">
        <p14:creationId xmlns:p14="http://schemas.microsoft.com/office/powerpoint/2010/main" val="1583092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7AC0C-31FB-933D-4F72-FD7D513C888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FA5142A-B6CD-659F-2F17-5E4D96447C4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B91F804-A2B3-7DD6-05D0-86FDBAB894D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A1FF17C8-2A60-31AA-DE05-4EF8E0FD831C}"/>
              </a:ext>
            </a:extLst>
          </p:cNvPr>
          <p:cNvSpPr>
            <a:spLocks noGrp="1"/>
          </p:cNvSpPr>
          <p:nvPr>
            <p:ph type="sldNum" sz="quarter" idx="5"/>
          </p:nvPr>
        </p:nvSpPr>
        <p:spPr/>
        <p:txBody>
          <a:bodyPr/>
          <a:lstStyle/>
          <a:p>
            <a:fld id="{B4E0A65F-70CE-4C11-9DB6-CADF0E49A1AB}" type="slidenum">
              <a:rPr lang="fr-FR" smtClean="0"/>
              <a:t>27</a:t>
            </a:fld>
            <a:endParaRPr lang="fr-FR"/>
          </a:p>
        </p:txBody>
      </p:sp>
    </p:spTree>
    <p:extLst>
      <p:ext uri="{BB962C8B-B14F-4D97-AF65-F5344CB8AC3E}">
        <p14:creationId xmlns:p14="http://schemas.microsoft.com/office/powerpoint/2010/main" val="3875578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87F84D-FBA7-B28C-45F8-703F382864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F710F8B-0F34-16C3-43A1-334C87886A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1B1DC40-3099-08C2-F121-B747B59B7E4E}"/>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0ED7EC8-3F85-DB89-D012-BC08FDD01E65}"/>
              </a:ext>
            </a:extLst>
          </p:cNvPr>
          <p:cNvSpPr>
            <a:spLocks noGrp="1"/>
          </p:cNvSpPr>
          <p:nvPr>
            <p:ph type="sldNum" sz="quarter" idx="5"/>
          </p:nvPr>
        </p:nvSpPr>
        <p:spPr/>
        <p:txBody>
          <a:bodyPr/>
          <a:lstStyle/>
          <a:p>
            <a:fld id="{B4E0A65F-70CE-4C11-9DB6-CADF0E49A1AB}" type="slidenum">
              <a:rPr lang="fr-FR" smtClean="0"/>
              <a:t>28</a:t>
            </a:fld>
            <a:endParaRPr lang="fr-FR"/>
          </a:p>
        </p:txBody>
      </p:sp>
    </p:spTree>
    <p:extLst>
      <p:ext uri="{BB962C8B-B14F-4D97-AF65-F5344CB8AC3E}">
        <p14:creationId xmlns:p14="http://schemas.microsoft.com/office/powerpoint/2010/main" val="1756925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4AE07-4192-82E9-CCDA-839EFF0748D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DEC434C-801F-4B15-8099-3E6981818B1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2897562-15E9-4A3B-0CC6-598B9A18DC20}"/>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1FC85A1-CB85-5E96-A5C4-BAA323905B41}"/>
              </a:ext>
            </a:extLst>
          </p:cNvPr>
          <p:cNvSpPr>
            <a:spLocks noGrp="1"/>
          </p:cNvSpPr>
          <p:nvPr>
            <p:ph type="sldNum" sz="quarter" idx="5"/>
          </p:nvPr>
        </p:nvSpPr>
        <p:spPr/>
        <p:txBody>
          <a:bodyPr/>
          <a:lstStyle/>
          <a:p>
            <a:fld id="{B4E0A65F-70CE-4C11-9DB6-CADF0E49A1AB}" type="slidenum">
              <a:rPr lang="fr-FR" smtClean="0"/>
              <a:t>29</a:t>
            </a:fld>
            <a:endParaRPr lang="fr-FR"/>
          </a:p>
        </p:txBody>
      </p:sp>
    </p:spTree>
    <p:extLst>
      <p:ext uri="{BB962C8B-B14F-4D97-AF65-F5344CB8AC3E}">
        <p14:creationId xmlns:p14="http://schemas.microsoft.com/office/powerpoint/2010/main" val="3161575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F323-0DD1-16A8-B50E-BA358EF5799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D3D19D-DE16-9E16-0518-EEE38FC3A1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D6DD8C8-017A-AE84-AD7C-E55BD85DC23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CC409FC7-476E-AF5E-E95B-8AB2299AC32E}"/>
              </a:ext>
            </a:extLst>
          </p:cNvPr>
          <p:cNvSpPr>
            <a:spLocks noGrp="1"/>
          </p:cNvSpPr>
          <p:nvPr>
            <p:ph type="sldNum" sz="quarter" idx="5"/>
          </p:nvPr>
        </p:nvSpPr>
        <p:spPr/>
        <p:txBody>
          <a:bodyPr/>
          <a:lstStyle/>
          <a:p>
            <a:fld id="{B4E0A65F-70CE-4C11-9DB6-CADF0E49A1AB}" type="slidenum">
              <a:rPr lang="fr-FR" smtClean="0"/>
              <a:t>30</a:t>
            </a:fld>
            <a:endParaRPr lang="fr-FR"/>
          </a:p>
        </p:txBody>
      </p:sp>
    </p:spTree>
    <p:extLst>
      <p:ext uri="{BB962C8B-B14F-4D97-AF65-F5344CB8AC3E}">
        <p14:creationId xmlns:p14="http://schemas.microsoft.com/office/powerpoint/2010/main" val="4090845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86DC-E959-6137-0D4E-4778CAF7925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1D15744-F29A-81E7-EAFD-D1DB0FC3FD7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A77E58-2CCF-482E-42F9-34A2581BA43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FE4B6E0-9891-73D9-8127-23E31BD35E3D}"/>
              </a:ext>
            </a:extLst>
          </p:cNvPr>
          <p:cNvSpPr>
            <a:spLocks noGrp="1"/>
          </p:cNvSpPr>
          <p:nvPr>
            <p:ph type="sldNum" sz="quarter" idx="5"/>
          </p:nvPr>
        </p:nvSpPr>
        <p:spPr/>
        <p:txBody>
          <a:bodyPr/>
          <a:lstStyle/>
          <a:p>
            <a:fld id="{B4E0A65F-70CE-4C11-9DB6-CADF0E49A1AB}" type="slidenum">
              <a:rPr lang="fr-FR" smtClean="0"/>
              <a:t>31</a:t>
            </a:fld>
            <a:endParaRPr lang="fr-FR"/>
          </a:p>
        </p:txBody>
      </p:sp>
    </p:spTree>
    <p:extLst>
      <p:ext uri="{BB962C8B-B14F-4D97-AF65-F5344CB8AC3E}">
        <p14:creationId xmlns:p14="http://schemas.microsoft.com/office/powerpoint/2010/main" val="1558154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0A247-8370-6CEA-FF66-2B4CEE0F478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DDEB922-5AB7-826E-BBA6-634124E3736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49CE52B-CABE-5B38-0A20-3D46E82922E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FD4D2B6F-2348-98E7-ED44-C59EE8D7295E}"/>
              </a:ext>
            </a:extLst>
          </p:cNvPr>
          <p:cNvSpPr>
            <a:spLocks noGrp="1"/>
          </p:cNvSpPr>
          <p:nvPr>
            <p:ph type="sldNum" sz="quarter" idx="5"/>
          </p:nvPr>
        </p:nvSpPr>
        <p:spPr/>
        <p:txBody>
          <a:bodyPr/>
          <a:lstStyle/>
          <a:p>
            <a:fld id="{B4E0A65F-70CE-4C11-9DB6-CADF0E49A1AB}" type="slidenum">
              <a:rPr lang="fr-FR" smtClean="0"/>
              <a:t>32</a:t>
            </a:fld>
            <a:endParaRPr lang="fr-FR"/>
          </a:p>
        </p:txBody>
      </p:sp>
    </p:spTree>
    <p:extLst>
      <p:ext uri="{BB962C8B-B14F-4D97-AF65-F5344CB8AC3E}">
        <p14:creationId xmlns:p14="http://schemas.microsoft.com/office/powerpoint/2010/main" val="3507005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8DF6-8834-9986-2F53-F5553759F21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D0D002-F16D-616F-BCC3-3A50843741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13DC608-4020-311F-EB30-805ECE69A5CD}"/>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0C6358AB-C2F4-E98C-D52E-738178B3DF4D}"/>
              </a:ext>
            </a:extLst>
          </p:cNvPr>
          <p:cNvSpPr>
            <a:spLocks noGrp="1"/>
          </p:cNvSpPr>
          <p:nvPr>
            <p:ph type="sldNum" sz="quarter" idx="5"/>
          </p:nvPr>
        </p:nvSpPr>
        <p:spPr/>
        <p:txBody>
          <a:bodyPr/>
          <a:lstStyle/>
          <a:p>
            <a:fld id="{B4E0A65F-70CE-4C11-9DB6-CADF0E49A1AB}" type="slidenum">
              <a:rPr lang="fr-FR" smtClean="0"/>
              <a:t>33</a:t>
            </a:fld>
            <a:endParaRPr lang="fr-FR"/>
          </a:p>
        </p:txBody>
      </p:sp>
    </p:spTree>
    <p:extLst>
      <p:ext uri="{BB962C8B-B14F-4D97-AF65-F5344CB8AC3E}">
        <p14:creationId xmlns:p14="http://schemas.microsoft.com/office/powerpoint/2010/main" val="781095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99413-2EE6-BF08-07D7-977F72953E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B3B8D6-8258-5ECC-99C2-F7B8BF9B966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1F4529F-31B9-DC86-F0D1-16DC4279A9E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FF65CB45-010E-E89B-01A7-EDE5D4507EEE}"/>
              </a:ext>
            </a:extLst>
          </p:cNvPr>
          <p:cNvSpPr>
            <a:spLocks noGrp="1"/>
          </p:cNvSpPr>
          <p:nvPr>
            <p:ph type="sldNum" sz="quarter" idx="5"/>
          </p:nvPr>
        </p:nvSpPr>
        <p:spPr/>
        <p:txBody>
          <a:bodyPr/>
          <a:lstStyle/>
          <a:p>
            <a:fld id="{B4E0A65F-70CE-4C11-9DB6-CADF0E49A1AB}" type="slidenum">
              <a:rPr lang="fr-FR" smtClean="0"/>
              <a:t>34</a:t>
            </a:fld>
            <a:endParaRPr lang="fr-FR"/>
          </a:p>
        </p:txBody>
      </p:sp>
    </p:spTree>
    <p:extLst>
      <p:ext uri="{BB962C8B-B14F-4D97-AF65-F5344CB8AC3E}">
        <p14:creationId xmlns:p14="http://schemas.microsoft.com/office/powerpoint/2010/main" val="647335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FECE2-B9BC-1E62-B715-BF62763F822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E0E4EB-1924-AF31-33B6-DC368DA4DEC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49F37B-7B90-BE6D-AAFB-769A3D882F0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C6FCBF47-0154-4DDD-6D22-EB290DB94008}"/>
              </a:ext>
            </a:extLst>
          </p:cNvPr>
          <p:cNvSpPr>
            <a:spLocks noGrp="1"/>
          </p:cNvSpPr>
          <p:nvPr>
            <p:ph type="sldNum" sz="quarter" idx="5"/>
          </p:nvPr>
        </p:nvSpPr>
        <p:spPr/>
        <p:txBody>
          <a:bodyPr/>
          <a:lstStyle/>
          <a:p>
            <a:fld id="{B4E0A65F-70CE-4C11-9DB6-CADF0E49A1AB}" type="slidenum">
              <a:rPr lang="fr-FR" smtClean="0"/>
              <a:t>7</a:t>
            </a:fld>
            <a:endParaRPr lang="fr-FR"/>
          </a:p>
        </p:txBody>
      </p:sp>
    </p:spTree>
    <p:extLst>
      <p:ext uri="{BB962C8B-B14F-4D97-AF65-F5344CB8AC3E}">
        <p14:creationId xmlns:p14="http://schemas.microsoft.com/office/powerpoint/2010/main" val="5384253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4AA30-FC48-58D6-A178-92E545A78A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2F7BF05-3F22-6036-8647-0AA12580D1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579B4BF-139A-AFD2-C6CC-FF5823B10CDF}"/>
              </a:ext>
            </a:extLst>
          </p:cNvPr>
          <p:cNvSpPr>
            <a:spLocks noGrp="1"/>
          </p:cNvSpPr>
          <p:nvPr>
            <p:ph type="body" idx="1"/>
          </p:nvPr>
        </p:nvSpPr>
        <p:spPr/>
        <p:txBody>
          <a:bodyPr/>
          <a:lstStyle/>
          <a:p>
            <a:pPr algn="l"/>
            <a:r>
              <a:rPr lang="fr-FR" dirty="0"/>
              <a:t>Modèle de triplets et de graphes</a:t>
            </a:r>
            <a:endParaRPr lang="en-US" dirty="0"/>
          </a:p>
        </p:txBody>
      </p:sp>
      <p:sp>
        <p:nvSpPr>
          <p:cNvPr id="4" name="Espace réservé du numéro de diapositive 3">
            <a:extLst>
              <a:ext uri="{FF2B5EF4-FFF2-40B4-BE49-F238E27FC236}">
                <a16:creationId xmlns:a16="http://schemas.microsoft.com/office/drawing/2014/main" id="{4C55FDD0-BCF5-357C-4DAA-8899E1A2F2B3}"/>
              </a:ext>
            </a:extLst>
          </p:cNvPr>
          <p:cNvSpPr>
            <a:spLocks noGrp="1"/>
          </p:cNvSpPr>
          <p:nvPr>
            <p:ph type="sldNum" sz="quarter" idx="5"/>
          </p:nvPr>
        </p:nvSpPr>
        <p:spPr/>
        <p:txBody>
          <a:bodyPr/>
          <a:lstStyle/>
          <a:p>
            <a:fld id="{B4E0A65F-70CE-4C11-9DB6-CADF0E49A1AB}" type="slidenum">
              <a:rPr lang="fr-FR" smtClean="0"/>
              <a:t>35</a:t>
            </a:fld>
            <a:endParaRPr lang="fr-FR"/>
          </a:p>
        </p:txBody>
      </p:sp>
    </p:spTree>
    <p:extLst>
      <p:ext uri="{BB962C8B-B14F-4D97-AF65-F5344CB8AC3E}">
        <p14:creationId xmlns:p14="http://schemas.microsoft.com/office/powerpoint/2010/main" val="1072072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2DD31-6C3A-F41B-F63D-6D31E870DFD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B5CB985-B162-5ED9-4E41-5F4D34C2372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1AF64F4-369C-D783-D369-3AD6800081F8}"/>
              </a:ext>
            </a:extLst>
          </p:cNvPr>
          <p:cNvSpPr>
            <a:spLocks noGrp="1"/>
          </p:cNvSpPr>
          <p:nvPr>
            <p:ph type="body" idx="1"/>
          </p:nvPr>
        </p:nvSpPr>
        <p:spPr/>
        <p:txBody>
          <a:bodyPr/>
          <a:lstStyle/>
          <a:p>
            <a:pPr algn="l"/>
            <a:r>
              <a:rPr lang="fr-FR" dirty="0"/>
              <a:t>Modèle de triplets et de graphes</a:t>
            </a:r>
          </a:p>
          <a:p>
            <a:pPr algn="l"/>
            <a:r>
              <a:rPr lang="fr-FR" dirty="0"/>
              <a:t>On peut avoir plusieurs arcs entre mêmes sommets </a:t>
            </a:r>
          </a:p>
          <a:p>
            <a:pPr algn="l"/>
            <a:r>
              <a:rPr lang="en-US" dirty="0"/>
              <a:t>------</a:t>
            </a:r>
          </a:p>
          <a:p>
            <a:pPr algn="l"/>
            <a:r>
              <a:rPr lang="fr-FR" dirty="0"/>
              <a:t>les arcs ont un sens :</a:t>
            </a:r>
          </a:p>
          <a:p>
            <a:pPr algn="l"/>
            <a:r>
              <a:rPr lang="fr-FR" dirty="0"/>
              <a:t>un sommet de départ (sujet)</a:t>
            </a:r>
          </a:p>
          <a:p>
            <a:pPr algn="l"/>
            <a:r>
              <a:rPr lang="fr-FR" dirty="0"/>
              <a:t>un sommet d’arrivée (objet)</a:t>
            </a:r>
          </a:p>
          <a:p>
            <a:pPr algn="l"/>
            <a:r>
              <a:rPr lang="fr-FR" dirty="0"/>
              <a:t>----</a:t>
            </a:r>
          </a:p>
          <a:p>
            <a:pPr algn="l"/>
            <a:r>
              <a:rPr lang="fr-FR" dirty="0"/>
              <a:t>les arcs et sommets portent des étiquettes </a:t>
            </a:r>
          </a:p>
        </p:txBody>
      </p:sp>
      <p:sp>
        <p:nvSpPr>
          <p:cNvPr id="4" name="Espace réservé du numéro de diapositive 3">
            <a:extLst>
              <a:ext uri="{FF2B5EF4-FFF2-40B4-BE49-F238E27FC236}">
                <a16:creationId xmlns:a16="http://schemas.microsoft.com/office/drawing/2014/main" id="{166D156E-A48D-DB0E-7A53-E745F6F849B5}"/>
              </a:ext>
            </a:extLst>
          </p:cNvPr>
          <p:cNvSpPr>
            <a:spLocks noGrp="1"/>
          </p:cNvSpPr>
          <p:nvPr>
            <p:ph type="sldNum" sz="quarter" idx="5"/>
          </p:nvPr>
        </p:nvSpPr>
        <p:spPr/>
        <p:txBody>
          <a:bodyPr/>
          <a:lstStyle/>
          <a:p>
            <a:fld id="{B4E0A65F-70CE-4C11-9DB6-CADF0E49A1AB}" type="slidenum">
              <a:rPr lang="fr-FR" smtClean="0"/>
              <a:t>36</a:t>
            </a:fld>
            <a:endParaRPr lang="fr-FR"/>
          </a:p>
        </p:txBody>
      </p:sp>
    </p:spTree>
    <p:extLst>
      <p:ext uri="{BB962C8B-B14F-4D97-AF65-F5344CB8AC3E}">
        <p14:creationId xmlns:p14="http://schemas.microsoft.com/office/powerpoint/2010/main" val="36125853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19232-056D-66C1-1B83-634007334E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7AF5BF-A9C7-890C-AFEE-5EA00A69592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65E47F2-B279-4A60-C2D9-5085C2B2B8EC}"/>
              </a:ext>
            </a:extLst>
          </p:cNvPr>
          <p:cNvSpPr>
            <a:spLocks noGrp="1"/>
          </p:cNvSpPr>
          <p:nvPr>
            <p:ph type="body" idx="1"/>
          </p:nvPr>
        </p:nvSpPr>
        <p:spPr/>
        <p:txBody>
          <a:bodyPr/>
          <a:lstStyle/>
          <a:p>
            <a:pPr algn="l"/>
            <a:endParaRPr lang="fr-FR" dirty="0"/>
          </a:p>
        </p:txBody>
      </p:sp>
      <p:sp>
        <p:nvSpPr>
          <p:cNvPr id="4" name="Espace réservé du numéro de diapositive 3">
            <a:extLst>
              <a:ext uri="{FF2B5EF4-FFF2-40B4-BE49-F238E27FC236}">
                <a16:creationId xmlns:a16="http://schemas.microsoft.com/office/drawing/2014/main" id="{932AC7F9-0E10-81AF-B6A4-E05C075AFD5B}"/>
              </a:ext>
            </a:extLst>
          </p:cNvPr>
          <p:cNvSpPr>
            <a:spLocks noGrp="1"/>
          </p:cNvSpPr>
          <p:nvPr>
            <p:ph type="sldNum" sz="quarter" idx="5"/>
          </p:nvPr>
        </p:nvSpPr>
        <p:spPr/>
        <p:txBody>
          <a:bodyPr/>
          <a:lstStyle/>
          <a:p>
            <a:fld id="{B4E0A65F-70CE-4C11-9DB6-CADF0E49A1AB}" type="slidenum">
              <a:rPr lang="fr-FR" smtClean="0"/>
              <a:t>37</a:t>
            </a:fld>
            <a:endParaRPr lang="fr-FR"/>
          </a:p>
        </p:txBody>
      </p:sp>
    </p:spTree>
    <p:extLst>
      <p:ext uri="{BB962C8B-B14F-4D97-AF65-F5344CB8AC3E}">
        <p14:creationId xmlns:p14="http://schemas.microsoft.com/office/powerpoint/2010/main" val="37272770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FC78E-29AC-B4FE-BD42-2B5CC934E46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DC5754-735D-3DE8-F0A0-431FAA8BEA4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031AAC9-B2E8-247F-B2E0-AE09C9233737}"/>
              </a:ext>
            </a:extLst>
          </p:cNvPr>
          <p:cNvSpPr>
            <a:spLocks noGrp="1"/>
          </p:cNvSpPr>
          <p:nvPr>
            <p:ph type="body" idx="1"/>
          </p:nvPr>
        </p:nvSpPr>
        <p:spPr/>
        <p:txBody>
          <a:bodyPr/>
          <a:lstStyle/>
          <a:p>
            <a:pPr algn="l"/>
            <a:endParaRPr lang="fr-FR" dirty="0"/>
          </a:p>
        </p:txBody>
      </p:sp>
      <p:sp>
        <p:nvSpPr>
          <p:cNvPr id="4" name="Espace réservé du numéro de diapositive 3">
            <a:extLst>
              <a:ext uri="{FF2B5EF4-FFF2-40B4-BE49-F238E27FC236}">
                <a16:creationId xmlns:a16="http://schemas.microsoft.com/office/drawing/2014/main" id="{13BA5E09-073F-3129-5DFE-4F5581FA31CC}"/>
              </a:ext>
            </a:extLst>
          </p:cNvPr>
          <p:cNvSpPr>
            <a:spLocks noGrp="1"/>
          </p:cNvSpPr>
          <p:nvPr>
            <p:ph type="sldNum" sz="quarter" idx="5"/>
          </p:nvPr>
        </p:nvSpPr>
        <p:spPr/>
        <p:txBody>
          <a:bodyPr/>
          <a:lstStyle/>
          <a:p>
            <a:fld id="{B4E0A65F-70CE-4C11-9DB6-CADF0E49A1AB}" type="slidenum">
              <a:rPr lang="fr-FR" smtClean="0"/>
              <a:t>38</a:t>
            </a:fld>
            <a:endParaRPr lang="fr-FR"/>
          </a:p>
        </p:txBody>
      </p:sp>
    </p:spTree>
    <p:extLst>
      <p:ext uri="{BB962C8B-B14F-4D97-AF65-F5344CB8AC3E}">
        <p14:creationId xmlns:p14="http://schemas.microsoft.com/office/powerpoint/2010/main" val="33564332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64154-9896-74AC-9A35-3FB5F9F0E14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8AF338E-66B3-352D-5338-8CFF2DFDA3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7090169-DC61-4D6E-6293-C68A36B8B6DC}"/>
              </a:ext>
            </a:extLst>
          </p:cNvPr>
          <p:cNvSpPr>
            <a:spLocks noGrp="1"/>
          </p:cNvSpPr>
          <p:nvPr>
            <p:ph type="body" idx="1"/>
          </p:nvPr>
        </p:nvSpPr>
        <p:spPr/>
        <p:txBody>
          <a:bodyPr/>
          <a:lstStyle/>
          <a:p>
            <a:pPr algn="l"/>
            <a:r>
              <a:rPr lang="fr-FR" dirty="0"/>
              <a:t> déclaration des préfixes </a:t>
            </a:r>
          </a:p>
          <a:p>
            <a:pPr algn="l"/>
            <a:r>
              <a:rPr lang="fr-FR" dirty="0"/>
              <a:t> une (.) ou plusieurs propriétés (;) ou valeurs (,) </a:t>
            </a:r>
          </a:p>
        </p:txBody>
      </p:sp>
      <p:sp>
        <p:nvSpPr>
          <p:cNvPr id="4" name="Espace réservé du numéro de diapositive 3">
            <a:extLst>
              <a:ext uri="{FF2B5EF4-FFF2-40B4-BE49-F238E27FC236}">
                <a16:creationId xmlns:a16="http://schemas.microsoft.com/office/drawing/2014/main" id="{30A3F4AD-0F2E-A7E0-F5C3-ADFD21842C76}"/>
              </a:ext>
            </a:extLst>
          </p:cNvPr>
          <p:cNvSpPr>
            <a:spLocks noGrp="1"/>
          </p:cNvSpPr>
          <p:nvPr>
            <p:ph type="sldNum" sz="quarter" idx="5"/>
          </p:nvPr>
        </p:nvSpPr>
        <p:spPr/>
        <p:txBody>
          <a:bodyPr/>
          <a:lstStyle/>
          <a:p>
            <a:fld id="{B4E0A65F-70CE-4C11-9DB6-CADF0E49A1AB}" type="slidenum">
              <a:rPr lang="fr-FR" smtClean="0"/>
              <a:t>39</a:t>
            </a:fld>
            <a:endParaRPr lang="fr-FR"/>
          </a:p>
        </p:txBody>
      </p:sp>
    </p:spTree>
    <p:extLst>
      <p:ext uri="{BB962C8B-B14F-4D97-AF65-F5344CB8AC3E}">
        <p14:creationId xmlns:p14="http://schemas.microsoft.com/office/powerpoint/2010/main" val="3413313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0B02B-27E4-4F89-3903-73A92302750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44C0F84-1DA8-5EC5-F860-D968943AF12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1714FA2-16C6-7F8E-D8B3-2EECC420AD72}"/>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3AACB2DF-7A5B-86E2-1F61-567E5056EC80}"/>
              </a:ext>
            </a:extLst>
          </p:cNvPr>
          <p:cNvSpPr>
            <a:spLocks noGrp="1"/>
          </p:cNvSpPr>
          <p:nvPr>
            <p:ph type="sldNum" sz="quarter" idx="5"/>
          </p:nvPr>
        </p:nvSpPr>
        <p:spPr/>
        <p:txBody>
          <a:bodyPr/>
          <a:lstStyle/>
          <a:p>
            <a:fld id="{B4E0A65F-70CE-4C11-9DB6-CADF0E49A1AB}" type="slidenum">
              <a:rPr lang="fr-FR" smtClean="0"/>
              <a:t>41</a:t>
            </a:fld>
            <a:endParaRPr lang="fr-FR"/>
          </a:p>
        </p:txBody>
      </p:sp>
    </p:spTree>
    <p:extLst>
      <p:ext uri="{BB962C8B-B14F-4D97-AF65-F5344CB8AC3E}">
        <p14:creationId xmlns:p14="http://schemas.microsoft.com/office/powerpoint/2010/main" val="2388043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5FAA55-570A-3468-B737-6C9A093FE3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D3512A-2AC7-CA1C-02D5-F85F0F98CFB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6DCC963-42F8-4FED-DE70-6D399979880A}"/>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C40095A-50A0-1160-AF59-1F630579ED62}"/>
              </a:ext>
            </a:extLst>
          </p:cNvPr>
          <p:cNvSpPr>
            <a:spLocks noGrp="1"/>
          </p:cNvSpPr>
          <p:nvPr>
            <p:ph type="sldNum" sz="quarter" idx="5"/>
          </p:nvPr>
        </p:nvSpPr>
        <p:spPr/>
        <p:txBody>
          <a:bodyPr/>
          <a:lstStyle/>
          <a:p>
            <a:fld id="{B4E0A65F-70CE-4C11-9DB6-CADF0E49A1AB}" type="slidenum">
              <a:rPr lang="fr-FR" smtClean="0"/>
              <a:t>42</a:t>
            </a:fld>
            <a:endParaRPr lang="fr-FR"/>
          </a:p>
        </p:txBody>
      </p:sp>
    </p:spTree>
    <p:extLst>
      <p:ext uri="{BB962C8B-B14F-4D97-AF65-F5344CB8AC3E}">
        <p14:creationId xmlns:p14="http://schemas.microsoft.com/office/powerpoint/2010/main" val="10102779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4514D-CD17-D443-16F7-4B4A969D240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FEB8DA6-4487-0D4C-7803-C125486DA7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A089EC5-FCBB-91CC-0006-731ACE5864FC}"/>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C2B6E96-4527-3FA4-7FF8-47E30DCA6486}"/>
              </a:ext>
            </a:extLst>
          </p:cNvPr>
          <p:cNvSpPr>
            <a:spLocks noGrp="1"/>
          </p:cNvSpPr>
          <p:nvPr>
            <p:ph type="sldNum" sz="quarter" idx="5"/>
          </p:nvPr>
        </p:nvSpPr>
        <p:spPr/>
        <p:txBody>
          <a:bodyPr/>
          <a:lstStyle/>
          <a:p>
            <a:fld id="{B4E0A65F-70CE-4C11-9DB6-CADF0E49A1AB}" type="slidenum">
              <a:rPr lang="fr-FR" smtClean="0"/>
              <a:t>43</a:t>
            </a:fld>
            <a:endParaRPr lang="fr-FR"/>
          </a:p>
        </p:txBody>
      </p:sp>
    </p:spTree>
    <p:extLst>
      <p:ext uri="{BB962C8B-B14F-4D97-AF65-F5344CB8AC3E}">
        <p14:creationId xmlns:p14="http://schemas.microsoft.com/office/powerpoint/2010/main" val="3236347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5BA86-74A8-454D-B5BB-5504E5ADC85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1DE379-DC4E-1728-076C-3E2EBFE9E8D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B66116B-AD25-A950-295F-3EED0ABE944F}"/>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07292A1-EFF5-87B1-C0CB-7E75CB991E4D}"/>
              </a:ext>
            </a:extLst>
          </p:cNvPr>
          <p:cNvSpPr>
            <a:spLocks noGrp="1"/>
          </p:cNvSpPr>
          <p:nvPr>
            <p:ph type="sldNum" sz="quarter" idx="5"/>
          </p:nvPr>
        </p:nvSpPr>
        <p:spPr/>
        <p:txBody>
          <a:bodyPr/>
          <a:lstStyle/>
          <a:p>
            <a:fld id="{B4E0A65F-70CE-4C11-9DB6-CADF0E49A1AB}" type="slidenum">
              <a:rPr lang="fr-FR" smtClean="0"/>
              <a:t>44</a:t>
            </a:fld>
            <a:endParaRPr lang="fr-FR"/>
          </a:p>
        </p:txBody>
      </p:sp>
    </p:spTree>
    <p:extLst>
      <p:ext uri="{BB962C8B-B14F-4D97-AF65-F5344CB8AC3E}">
        <p14:creationId xmlns:p14="http://schemas.microsoft.com/office/powerpoint/2010/main" val="31149728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737E1-46DE-9289-EC63-66FC67E32FF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0ABBF9-59A2-3BE5-D224-9CEBE08944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19EE87E7-7D08-0FE6-E9FD-DBDBE0C93478}"/>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FA14ABB9-2401-F50F-7AC5-BE9250E4704B}"/>
              </a:ext>
            </a:extLst>
          </p:cNvPr>
          <p:cNvSpPr>
            <a:spLocks noGrp="1"/>
          </p:cNvSpPr>
          <p:nvPr>
            <p:ph type="sldNum" sz="quarter" idx="5"/>
          </p:nvPr>
        </p:nvSpPr>
        <p:spPr/>
        <p:txBody>
          <a:bodyPr/>
          <a:lstStyle/>
          <a:p>
            <a:fld id="{B4E0A65F-70CE-4C11-9DB6-CADF0E49A1AB}" type="slidenum">
              <a:rPr lang="fr-FR" smtClean="0"/>
              <a:t>45</a:t>
            </a:fld>
            <a:endParaRPr lang="fr-FR"/>
          </a:p>
        </p:txBody>
      </p:sp>
    </p:spTree>
    <p:extLst>
      <p:ext uri="{BB962C8B-B14F-4D97-AF65-F5344CB8AC3E}">
        <p14:creationId xmlns:p14="http://schemas.microsoft.com/office/powerpoint/2010/main" val="121341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FD424-AAD2-7320-9D52-4BDEE7F1D9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328E77-D75F-BFF2-63FB-D2783881F9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C22D532-D703-D31D-7805-23381EA87996}"/>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AC0B4F17-27A0-E6CF-D1E9-8B4505F38A2B}"/>
              </a:ext>
            </a:extLst>
          </p:cNvPr>
          <p:cNvSpPr>
            <a:spLocks noGrp="1"/>
          </p:cNvSpPr>
          <p:nvPr>
            <p:ph type="sldNum" sz="quarter" idx="5"/>
          </p:nvPr>
        </p:nvSpPr>
        <p:spPr/>
        <p:txBody>
          <a:bodyPr/>
          <a:lstStyle/>
          <a:p>
            <a:fld id="{B4E0A65F-70CE-4C11-9DB6-CADF0E49A1AB}" type="slidenum">
              <a:rPr lang="fr-FR" smtClean="0"/>
              <a:t>8</a:t>
            </a:fld>
            <a:endParaRPr lang="fr-FR"/>
          </a:p>
        </p:txBody>
      </p:sp>
    </p:spTree>
    <p:extLst>
      <p:ext uri="{BB962C8B-B14F-4D97-AF65-F5344CB8AC3E}">
        <p14:creationId xmlns:p14="http://schemas.microsoft.com/office/powerpoint/2010/main" val="1622766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6C60B2-541B-D978-6DC6-C2A0A0E71B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56B305D-26A4-5447-4D1D-7CC7F5BC7C8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E16F75E-6B75-ABE5-DA01-5EA6C4D05B97}"/>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DDBE476C-2E3E-A800-1F05-02D838257807}"/>
              </a:ext>
            </a:extLst>
          </p:cNvPr>
          <p:cNvSpPr>
            <a:spLocks noGrp="1"/>
          </p:cNvSpPr>
          <p:nvPr>
            <p:ph type="sldNum" sz="quarter" idx="5"/>
          </p:nvPr>
        </p:nvSpPr>
        <p:spPr/>
        <p:txBody>
          <a:bodyPr/>
          <a:lstStyle/>
          <a:p>
            <a:fld id="{B4E0A65F-70CE-4C11-9DB6-CADF0E49A1AB}" type="slidenum">
              <a:rPr lang="fr-FR" smtClean="0"/>
              <a:t>47</a:t>
            </a:fld>
            <a:endParaRPr lang="fr-FR"/>
          </a:p>
        </p:txBody>
      </p:sp>
    </p:spTree>
    <p:extLst>
      <p:ext uri="{BB962C8B-B14F-4D97-AF65-F5344CB8AC3E}">
        <p14:creationId xmlns:p14="http://schemas.microsoft.com/office/powerpoint/2010/main" val="5796807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6C94D-6576-422E-B4D8-67363EA546A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CA98DE4-0B01-7814-E021-21872829838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8A405A5-1E68-8DC6-5EA1-565F989A2E39}"/>
              </a:ext>
            </a:extLst>
          </p:cNvPr>
          <p:cNvSpPr>
            <a:spLocks noGrp="1"/>
          </p:cNvSpPr>
          <p:nvPr>
            <p:ph type="body" idx="1"/>
          </p:nvPr>
        </p:nvSpPr>
        <p:spPr/>
        <p:txBody>
          <a:bodyPr/>
          <a:lstStyle/>
          <a:p>
            <a:pPr algn="l"/>
            <a:r>
              <a:rPr lang="fr-FR" dirty="0"/>
              <a:t>Ces ontologies ne sont pas toutes issues du Web sémantique (Dublin </a:t>
            </a:r>
            <a:r>
              <a:rPr lang="fr-FR" dirty="0" err="1"/>
              <a:t>Core</a:t>
            </a:r>
            <a:r>
              <a:rPr lang="fr-FR" dirty="0"/>
              <a:t> et CIDOC-CRM) mais ont une version RDF (RDFS et OWL), qui permet de les exploiter selon les principes du Web sémantique.</a:t>
            </a:r>
            <a:endParaRPr lang="en-US" dirty="0"/>
          </a:p>
        </p:txBody>
      </p:sp>
      <p:sp>
        <p:nvSpPr>
          <p:cNvPr id="4" name="Espace réservé du numéro de diapositive 3">
            <a:extLst>
              <a:ext uri="{FF2B5EF4-FFF2-40B4-BE49-F238E27FC236}">
                <a16:creationId xmlns:a16="http://schemas.microsoft.com/office/drawing/2014/main" id="{995EC008-7939-731D-E624-D1E4DBF8C09B}"/>
              </a:ext>
            </a:extLst>
          </p:cNvPr>
          <p:cNvSpPr>
            <a:spLocks noGrp="1"/>
          </p:cNvSpPr>
          <p:nvPr>
            <p:ph type="sldNum" sz="quarter" idx="5"/>
          </p:nvPr>
        </p:nvSpPr>
        <p:spPr/>
        <p:txBody>
          <a:bodyPr/>
          <a:lstStyle/>
          <a:p>
            <a:fld id="{B4E0A65F-70CE-4C11-9DB6-CADF0E49A1AB}" type="slidenum">
              <a:rPr lang="fr-FR" smtClean="0"/>
              <a:t>48</a:t>
            </a:fld>
            <a:endParaRPr lang="fr-FR"/>
          </a:p>
        </p:txBody>
      </p:sp>
    </p:spTree>
    <p:extLst>
      <p:ext uri="{BB962C8B-B14F-4D97-AF65-F5344CB8AC3E}">
        <p14:creationId xmlns:p14="http://schemas.microsoft.com/office/powerpoint/2010/main" val="16367251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D77F-AA8F-2266-065F-9E9684E20ED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ADDC4C-4C75-048F-6198-0325A08B47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2E2298A-0619-B84A-8A8C-520518FE130B}"/>
              </a:ext>
            </a:extLst>
          </p:cNvPr>
          <p:cNvSpPr>
            <a:spLocks noGrp="1"/>
          </p:cNvSpPr>
          <p:nvPr>
            <p:ph type="body" idx="1"/>
          </p:nvPr>
        </p:nvSpPr>
        <p:spPr/>
        <p:txBody>
          <a:bodyPr/>
          <a:lstStyle/>
          <a:p>
            <a:pPr marL="558800" indent="-520700" algn="just" eaLnBrk="1" hangingPunct="1">
              <a:lnSpc>
                <a:spcPct val="80000"/>
              </a:lnSpc>
              <a:buFontTx/>
              <a:buNone/>
            </a:pPr>
            <a:r>
              <a:rPr lang="fr-FR" altLang="fr-FR" sz="1200" b="1" dirty="0"/>
              <a:t>Les limites de RDF</a:t>
            </a:r>
          </a:p>
          <a:p>
            <a:pPr marL="558800" indent="-520700" algn="just" eaLnBrk="1" hangingPunct="1">
              <a:lnSpc>
                <a:spcPct val="80000"/>
              </a:lnSpc>
              <a:buFontTx/>
              <a:buNone/>
            </a:pPr>
            <a:endParaRPr lang="fr-FR" altLang="fr-FR" sz="1200" b="1" dirty="0"/>
          </a:p>
          <a:p>
            <a:pPr marL="558800" indent="-520700" algn="just" eaLnBrk="1" hangingPunct="1">
              <a:lnSpc>
                <a:spcPct val="80000"/>
              </a:lnSpc>
              <a:buFontTx/>
              <a:buNone/>
            </a:pPr>
            <a:r>
              <a:rPr lang="fr-FR" altLang="fr-FR" sz="1200" b="1" dirty="0"/>
              <a:t>Cependant </a:t>
            </a:r>
          </a:p>
          <a:p>
            <a:pPr marL="558800" indent="-520700" algn="just" eaLnBrk="1" hangingPunct="1">
              <a:lnSpc>
                <a:spcPct val="80000"/>
              </a:lnSpc>
            </a:pPr>
            <a:r>
              <a:rPr lang="fr-FR" altLang="fr-FR" sz="1200" dirty="0"/>
              <a:t>Mais on est en droit d’être plus exigeant. Nous avons besoin de connaître des informations sur les ressources identifiées, comme par exemple ce qu’elles représentent exactement : Si nous avons une propriété représentant un auteur, nous pouvons en effet exiger que la valeur d’une telle propriété fasse référence à une personne (et non une voiture ou une maison). </a:t>
            </a:r>
          </a:p>
          <a:p>
            <a:pPr marL="558800" indent="-520700" algn="just" eaLnBrk="1" hangingPunct="1">
              <a:lnSpc>
                <a:spcPct val="80000"/>
              </a:lnSpc>
              <a:buFontTx/>
              <a:buNone/>
            </a:pPr>
            <a:endParaRPr lang="fr-FR" altLang="fr-FR" sz="1200" dirty="0"/>
          </a:p>
          <a:p>
            <a:pPr marL="558800" indent="-520700" algn="just" eaLnBrk="1" hangingPunct="1">
              <a:lnSpc>
                <a:spcPct val="80000"/>
              </a:lnSpc>
              <a:buFontTx/>
              <a:buNone/>
            </a:pPr>
            <a:r>
              <a:rPr lang="fr-FR" altLang="fr-FR" sz="1200" b="1" dirty="0"/>
              <a:t>C’est pour cela que l’on associe à RDF le standard RDF </a:t>
            </a:r>
          </a:p>
          <a:p>
            <a:pPr marL="558800" indent="-520700" algn="just" eaLnBrk="1" hangingPunct="1">
              <a:lnSpc>
                <a:spcPct val="80000"/>
              </a:lnSpc>
              <a:buFontTx/>
              <a:buNone/>
            </a:pPr>
            <a:r>
              <a:rPr lang="fr-FR" altLang="fr-FR" sz="1200" b="1" dirty="0"/>
              <a:t>Schéma (RDFS), qui est un peu l’équivalent des </a:t>
            </a:r>
            <a:r>
              <a:rPr lang="fr-FR" altLang="fr-FR" sz="1200" b="1" dirty="0" err="1"/>
              <a:t>DTDs</a:t>
            </a:r>
            <a:r>
              <a:rPr lang="fr-FR" altLang="fr-FR" sz="1200" b="1" dirty="0"/>
              <a:t> </a:t>
            </a:r>
          </a:p>
          <a:p>
            <a:pPr marL="558800" indent="-520700" algn="just" eaLnBrk="1" hangingPunct="1">
              <a:lnSpc>
                <a:spcPct val="80000"/>
              </a:lnSpc>
              <a:buFontTx/>
              <a:buNone/>
            </a:pPr>
            <a:r>
              <a:rPr lang="fr-FR" altLang="fr-FR" sz="1200" b="1" dirty="0"/>
              <a:t>(</a:t>
            </a:r>
            <a:r>
              <a:rPr lang="fr-FR" altLang="fr-FR" sz="1200" b="1" i="1" dirty="0"/>
              <a:t>Document Type </a:t>
            </a:r>
            <a:r>
              <a:rPr lang="fr-FR" altLang="fr-FR" sz="1200" b="1" i="1" dirty="0" err="1"/>
              <a:t>Definition</a:t>
            </a:r>
            <a:r>
              <a:rPr lang="fr-FR" altLang="fr-FR" sz="1200" b="1" i="1" dirty="0"/>
              <a:t>)</a:t>
            </a:r>
            <a:r>
              <a:rPr lang="fr-FR" altLang="fr-FR" sz="1200" b="1" dirty="0"/>
              <a:t> pour le XML.</a:t>
            </a:r>
            <a:r>
              <a:rPr lang="fr-FR" altLang="fr-FR" sz="1000" b="1" dirty="0"/>
              <a:t> </a:t>
            </a:r>
          </a:p>
        </p:txBody>
      </p:sp>
      <p:sp>
        <p:nvSpPr>
          <p:cNvPr id="4" name="Espace réservé du numéro de diapositive 3">
            <a:extLst>
              <a:ext uri="{FF2B5EF4-FFF2-40B4-BE49-F238E27FC236}">
                <a16:creationId xmlns:a16="http://schemas.microsoft.com/office/drawing/2014/main" id="{349EF28E-C1C5-44C7-85FD-BC361B64FED0}"/>
              </a:ext>
            </a:extLst>
          </p:cNvPr>
          <p:cNvSpPr>
            <a:spLocks noGrp="1"/>
          </p:cNvSpPr>
          <p:nvPr>
            <p:ph type="sldNum" sz="quarter" idx="5"/>
          </p:nvPr>
        </p:nvSpPr>
        <p:spPr/>
        <p:txBody>
          <a:bodyPr/>
          <a:lstStyle/>
          <a:p>
            <a:fld id="{B4E0A65F-70CE-4C11-9DB6-CADF0E49A1AB}" type="slidenum">
              <a:rPr lang="fr-FR" smtClean="0"/>
              <a:t>49</a:t>
            </a:fld>
            <a:endParaRPr lang="fr-FR"/>
          </a:p>
        </p:txBody>
      </p:sp>
    </p:spTree>
    <p:extLst>
      <p:ext uri="{BB962C8B-B14F-4D97-AF65-F5344CB8AC3E}">
        <p14:creationId xmlns:p14="http://schemas.microsoft.com/office/powerpoint/2010/main" val="41895245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9927DD-CEF8-8C48-295B-C2E04112E15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E4F3B77-A05F-B319-14B7-036DEC88AF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D14276-F51C-4F45-A10D-0D2307F8164B}"/>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4E7955A6-46A0-A1C7-A929-9044B023D71A}"/>
              </a:ext>
            </a:extLst>
          </p:cNvPr>
          <p:cNvSpPr>
            <a:spLocks noGrp="1"/>
          </p:cNvSpPr>
          <p:nvPr>
            <p:ph type="sldNum" sz="quarter" idx="5"/>
          </p:nvPr>
        </p:nvSpPr>
        <p:spPr/>
        <p:txBody>
          <a:bodyPr/>
          <a:lstStyle/>
          <a:p>
            <a:fld id="{B4E0A65F-70CE-4C11-9DB6-CADF0E49A1AB}" type="slidenum">
              <a:rPr lang="fr-FR" smtClean="0"/>
              <a:t>50</a:t>
            </a:fld>
            <a:endParaRPr lang="fr-FR"/>
          </a:p>
        </p:txBody>
      </p:sp>
    </p:spTree>
    <p:extLst>
      <p:ext uri="{BB962C8B-B14F-4D97-AF65-F5344CB8AC3E}">
        <p14:creationId xmlns:p14="http://schemas.microsoft.com/office/powerpoint/2010/main" val="34369203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A746B-8285-EBFD-E91D-2D355DFB20D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146CA4-0F67-3EEB-5C25-A932552257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2D4D0D6-9550-08AD-ACCE-D6E882342B4A}"/>
              </a:ext>
            </a:extLst>
          </p:cNvPr>
          <p:cNvSpPr>
            <a:spLocks noGrp="1"/>
          </p:cNvSpPr>
          <p:nvPr>
            <p:ph type="body" idx="1"/>
          </p:nvPr>
        </p:nvSpPr>
        <p:spPr/>
        <p:txBody>
          <a:bodyPr/>
          <a:lstStyle/>
          <a:p>
            <a:pPr marL="558800" indent="-520700" algn="just" eaLnBrk="1" hangingPunct="1">
              <a:lnSpc>
                <a:spcPct val="80000"/>
              </a:lnSpc>
              <a:buFontTx/>
              <a:buNone/>
            </a:pPr>
            <a:endParaRPr lang="fr-FR" altLang="fr-FR" sz="1000" b="1" dirty="0"/>
          </a:p>
        </p:txBody>
      </p:sp>
      <p:sp>
        <p:nvSpPr>
          <p:cNvPr id="4" name="Espace réservé du numéro de diapositive 3">
            <a:extLst>
              <a:ext uri="{FF2B5EF4-FFF2-40B4-BE49-F238E27FC236}">
                <a16:creationId xmlns:a16="http://schemas.microsoft.com/office/drawing/2014/main" id="{56E96827-EA57-CBF8-7E94-A8BE13394E6C}"/>
              </a:ext>
            </a:extLst>
          </p:cNvPr>
          <p:cNvSpPr>
            <a:spLocks noGrp="1"/>
          </p:cNvSpPr>
          <p:nvPr>
            <p:ph type="sldNum" sz="quarter" idx="5"/>
          </p:nvPr>
        </p:nvSpPr>
        <p:spPr/>
        <p:txBody>
          <a:bodyPr/>
          <a:lstStyle/>
          <a:p>
            <a:fld id="{B4E0A65F-70CE-4C11-9DB6-CADF0E49A1AB}" type="slidenum">
              <a:rPr lang="fr-FR" smtClean="0"/>
              <a:t>51</a:t>
            </a:fld>
            <a:endParaRPr lang="fr-FR"/>
          </a:p>
        </p:txBody>
      </p:sp>
    </p:spTree>
    <p:extLst>
      <p:ext uri="{BB962C8B-B14F-4D97-AF65-F5344CB8AC3E}">
        <p14:creationId xmlns:p14="http://schemas.microsoft.com/office/powerpoint/2010/main" val="113386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714BE-FA89-74F3-E1E9-89FED4B4E19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F2189A-983C-4CCD-3A8F-A40445BB510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634C215-D5A2-B3B2-7228-3312D7323C66}"/>
              </a:ext>
            </a:extLst>
          </p:cNvPr>
          <p:cNvSpPr>
            <a:spLocks noGrp="1"/>
          </p:cNvSpPr>
          <p:nvPr>
            <p:ph type="body" idx="1"/>
          </p:nvPr>
        </p:nvSpPr>
        <p:spPr/>
        <p:txBody>
          <a:bodyPr/>
          <a:lstStyle/>
          <a:p>
            <a:pPr marL="558800" indent="-520700" algn="just" eaLnBrk="1" hangingPunct="1">
              <a:lnSpc>
                <a:spcPct val="80000"/>
              </a:lnSpc>
              <a:buFontTx/>
              <a:buNone/>
            </a:pPr>
            <a:endParaRPr lang="fr-FR" altLang="fr-FR" sz="1000" b="1" dirty="0"/>
          </a:p>
        </p:txBody>
      </p:sp>
      <p:sp>
        <p:nvSpPr>
          <p:cNvPr id="4" name="Espace réservé du numéro de diapositive 3">
            <a:extLst>
              <a:ext uri="{FF2B5EF4-FFF2-40B4-BE49-F238E27FC236}">
                <a16:creationId xmlns:a16="http://schemas.microsoft.com/office/drawing/2014/main" id="{4230548F-69F7-0159-4457-5B84826EEDB6}"/>
              </a:ext>
            </a:extLst>
          </p:cNvPr>
          <p:cNvSpPr>
            <a:spLocks noGrp="1"/>
          </p:cNvSpPr>
          <p:nvPr>
            <p:ph type="sldNum" sz="quarter" idx="5"/>
          </p:nvPr>
        </p:nvSpPr>
        <p:spPr/>
        <p:txBody>
          <a:bodyPr/>
          <a:lstStyle/>
          <a:p>
            <a:fld id="{B4E0A65F-70CE-4C11-9DB6-CADF0E49A1AB}" type="slidenum">
              <a:rPr lang="fr-FR" smtClean="0"/>
              <a:t>52</a:t>
            </a:fld>
            <a:endParaRPr lang="fr-FR"/>
          </a:p>
        </p:txBody>
      </p:sp>
    </p:spTree>
    <p:extLst>
      <p:ext uri="{BB962C8B-B14F-4D97-AF65-F5344CB8AC3E}">
        <p14:creationId xmlns:p14="http://schemas.microsoft.com/office/powerpoint/2010/main" val="11112801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AD843-74B7-76FD-C510-FD8947C7EBC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AD33596-5CD1-C481-729F-C65E2BD2AA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090A8B6-AFF3-595E-466C-94F0DB57500B}"/>
              </a:ext>
            </a:extLst>
          </p:cNvPr>
          <p:cNvSpPr>
            <a:spLocks noGrp="1"/>
          </p:cNvSpPr>
          <p:nvPr>
            <p:ph type="body" idx="1"/>
          </p:nvPr>
        </p:nvSpPr>
        <p:spPr/>
        <p:txBody>
          <a:bodyPr/>
          <a:lstStyle/>
          <a:p>
            <a:pPr marL="558800" indent="-520700" algn="just" eaLnBrk="1" hangingPunct="1">
              <a:lnSpc>
                <a:spcPct val="80000"/>
              </a:lnSpc>
              <a:buFontTx/>
              <a:buNone/>
            </a:pPr>
            <a:endParaRPr lang="fr-FR" altLang="fr-FR" sz="1000" b="1" dirty="0"/>
          </a:p>
        </p:txBody>
      </p:sp>
      <p:sp>
        <p:nvSpPr>
          <p:cNvPr id="4" name="Espace réservé du numéro de diapositive 3">
            <a:extLst>
              <a:ext uri="{FF2B5EF4-FFF2-40B4-BE49-F238E27FC236}">
                <a16:creationId xmlns:a16="http://schemas.microsoft.com/office/drawing/2014/main" id="{E8BB9548-3D72-D78A-80A9-5CE80AAC914D}"/>
              </a:ext>
            </a:extLst>
          </p:cNvPr>
          <p:cNvSpPr>
            <a:spLocks noGrp="1"/>
          </p:cNvSpPr>
          <p:nvPr>
            <p:ph type="sldNum" sz="quarter" idx="5"/>
          </p:nvPr>
        </p:nvSpPr>
        <p:spPr/>
        <p:txBody>
          <a:bodyPr/>
          <a:lstStyle/>
          <a:p>
            <a:fld id="{B4E0A65F-70CE-4C11-9DB6-CADF0E49A1AB}" type="slidenum">
              <a:rPr lang="fr-FR" smtClean="0"/>
              <a:t>53</a:t>
            </a:fld>
            <a:endParaRPr lang="fr-FR"/>
          </a:p>
        </p:txBody>
      </p:sp>
    </p:spTree>
    <p:extLst>
      <p:ext uri="{BB962C8B-B14F-4D97-AF65-F5344CB8AC3E}">
        <p14:creationId xmlns:p14="http://schemas.microsoft.com/office/powerpoint/2010/main" val="4140460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97439-DBE4-A0D6-21F3-A9CA923349D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166C49B-6144-A78D-2C10-0201E8145A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CD73157-252E-3C90-EF8F-EEDD2D6220F2}"/>
              </a:ext>
            </a:extLst>
          </p:cNvPr>
          <p:cNvSpPr>
            <a:spLocks noGrp="1"/>
          </p:cNvSpPr>
          <p:nvPr>
            <p:ph type="body" idx="1"/>
          </p:nvPr>
        </p:nvSpPr>
        <p:spPr/>
        <p:txBody>
          <a:bodyPr/>
          <a:lstStyle/>
          <a:p>
            <a:pPr marL="558800" indent="-520700" algn="just" eaLnBrk="1" hangingPunct="1">
              <a:lnSpc>
                <a:spcPct val="80000"/>
              </a:lnSpc>
              <a:buFontTx/>
              <a:buNone/>
            </a:pPr>
            <a:endParaRPr lang="fr-FR" altLang="fr-FR" sz="1000" b="1" dirty="0"/>
          </a:p>
        </p:txBody>
      </p:sp>
      <p:sp>
        <p:nvSpPr>
          <p:cNvPr id="4" name="Espace réservé du numéro de diapositive 3">
            <a:extLst>
              <a:ext uri="{FF2B5EF4-FFF2-40B4-BE49-F238E27FC236}">
                <a16:creationId xmlns:a16="http://schemas.microsoft.com/office/drawing/2014/main" id="{442612D9-7D52-E8EF-34BB-981137D66874}"/>
              </a:ext>
            </a:extLst>
          </p:cNvPr>
          <p:cNvSpPr>
            <a:spLocks noGrp="1"/>
          </p:cNvSpPr>
          <p:nvPr>
            <p:ph type="sldNum" sz="quarter" idx="5"/>
          </p:nvPr>
        </p:nvSpPr>
        <p:spPr/>
        <p:txBody>
          <a:bodyPr/>
          <a:lstStyle/>
          <a:p>
            <a:fld id="{B4E0A65F-70CE-4C11-9DB6-CADF0E49A1AB}" type="slidenum">
              <a:rPr lang="fr-FR" smtClean="0"/>
              <a:t>54</a:t>
            </a:fld>
            <a:endParaRPr lang="fr-FR"/>
          </a:p>
        </p:txBody>
      </p:sp>
    </p:spTree>
    <p:extLst>
      <p:ext uri="{BB962C8B-B14F-4D97-AF65-F5344CB8AC3E}">
        <p14:creationId xmlns:p14="http://schemas.microsoft.com/office/powerpoint/2010/main" val="29250808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29E70-FB59-C0BC-E192-E237044DAC4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5098D9-B12F-333E-703E-3C0C537EF84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DA5E88D-E69B-FE01-4170-D5436F1306F4}"/>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E686337D-D8E4-C27A-C29A-C64DA1EED663}"/>
              </a:ext>
            </a:extLst>
          </p:cNvPr>
          <p:cNvSpPr>
            <a:spLocks noGrp="1"/>
          </p:cNvSpPr>
          <p:nvPr>
            <p:ph type="sldNum" sz="quarter" idx="5"/>
          </p:nvPr>
        </p:nvSpPr>
        <p:spPr/>
        <p:txBody>
          <a:bodyPr/>
          <a:lstStyle/>
          <a:p>
            <a:fld id="{B4E0A65F-70CE-4C11-9DB6-CADF0E49A1AB}" type="slidenum">
              <a:rPr lang="fr-FR" smtClean="0"/>
              <a:t>56</a:t>
            </a:fld>
            <a:endParaRPr lang="fr-FR"/>
          </a:p>
        </p:txBody>
      </p:sp>
    </p:spTree>
    <p:extLst>
      <p:ext uri="{BB962C8B-B14F-4D97-AF65-F5344CB8AC3E}">
        <p14:creationId xmlns:p14="http://schemas.microsoft.com/office/powerpoint/2010/main" val="30887469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D701B-2560-AF53-2AA9-DAE0BBDA5FB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A48AD3-0372-0D61-005E-B52EBF91EC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E03BD5D-F3DA-DBBF-7BA2-114EF3C2C770}"/>
              </a:ext>
            </a:extLst>
          </p:cNvPr>
          <p:cNvSpPr>
            <a:spLocks noGrp="1"/>
          </p:cNvSpPr>
          <p:nvPr>
            <p:ph type="body" idx="1"/>
          </p:nvPr>
        </p:nvSpPr>
        <p:spPr/>
        <p:txBody>
          <a:bodyPr/>
          <a:lstStyle/>
          <a:p>
            <a:pPr algn="l"/>
            <a:r>
              <a:rPr lang="fr-FR" dirty="0"/>
              <a:t>1. Relations de classes 2. Caractérisation des propriétés 3. Equivalences et alignements 4. Restriction de propriétés 5. Gérer les schémas 6. Profiles OWL </a:t>
            </a:r>
            <a:endParaRPr lang="en-US" dirty="0"/>
          </a:p>
        </p:txBody>
      </p:sp>
      <p:sp>
        <p:nvSpPr>
          <p:cNvPr id="4" name="Espace réservé du numéro de diapositive 3">
            <a:extLst>
              <a:ext uri="{FF2B5EF4-FFF2-40B4-BE49-F238E27FC236}">
                <a16:creationId xmlns:a16="http://schemas.microsoft.com/office/drawing/2014/main" id="{1D008545-471A-3139-E5F3-089C84997CFC}"/>
              </a:ext>
            </a:extLst>
          </p:cNvPr>
          <p:cNvSpPr>
            <a:spLocks noGrp="1"/>
          </p:cNvSpPr>
          <p:nvPr>
            <p:ph type="sldNum" sz="quarter" idx="5"/>
          </p:nvPr>
        </p:nvSpPr>
        <p:spPr/>
        <p:txBody>
          <a:bodyPr/>
          <a:lstStyle/>
          <a:p>
            <a:fld id="{B4E0A65F-70CE-4C11-9DB6-CADF0E49A1AB}" type="slidenum">
              <a:rPr lang="fr-FR" smtClean="0"/>
              <a:t>57</a:t>
            </a:fld>
            <a:endParaRPr lang="fr-FR"/>
          </a:p>
        </p:txBody>
      </p:sp>
    </p:spTree>
    <p:extLst>
      <p:ext uri="{BB962C8B-B14F-4D97-AF65-F5344CB8AC3E}">
        <p14:creationId xmlns:p14="http://schemas.microsoft.com/office/powerpoint/2010/main" val="3120779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03851-65F3-BBBA-B39C-07E580E30B0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40F7315-960A-DFFC-5465-08BA1843E8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3BE1661-1CC2-1290-1C4C-C36298F7E0E4}"/>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50E78F82-018A-7F8F-1E35-32A7301EE9D2}"/>
              </a:ext>
            </a:extLst>
          </p:cNvPr>
          <p:cNvSpPr>
            <a:spLocks noGrp="1"/>
          </p:cNvSpPr>
          <p:nvPr>
            <p:ph type="sldNum" sz="quarter" idx="5"/>
          </p:nvPr>
        </p:nvSpPr>
        <p:spPr/>
        <p:txBody>
          <a:bodyPr/>
          <a:lstStyle/>
          <a:p>
            <a:fld id="{B4E0A65F-70CE-4C11-9DB6-CADF0E49A1AB}" type="slidenum">
              <a:rPr lang="fr-FR" smtClean="0"/>
              <a:t>9</a:t>
            </a:fld>
            <a:endParaRPr lang="fr-FR"/>
          </a:p>
        </p:txBody>
      </p:sp>
    </p:spTree>
    <p:extLst>
      <p:ext uri="{BB962C8B-B14F-4D97-AF65-F5344CB8AC3E}">
        <p14:creationId xmlns:p14="http://schemas.microsoft.com/office/powerpoint/2010/main" val="35506464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D761AB-C438-97E4-00BF-2F3D9D0E6DC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D6DE59-1B13-8A51-8300-2A5CAFA3FF8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453599F-632F-B95C-28A5-9A0A83DF7D9C}"/>
              </a:ext>
            </a:extLst>
          </p:cNvPr>
          <p:cNvSpPr>
            <a:spLocks noGrp="1"/>
          </p:cNvSpPr>
          <p:nvPr>
            <p:ph type="body" idx="1"/>
          </p:nvPr>
        </p:nvSpPr>
        <p:spPr/>
        <p:txBody>
          <a:bodyPr/>
          <a:lstStyle/>
          <a:p>
            <a:pPr algn="l"/>
            <a:r>
              <a:rPr lang="fr-FR" dirty="0"/>
              <a:t>• EL : grand nombre de propriétés et/ou classes et temps polynomial. </a:t>
            </a:r>
          </a:p>
          <a:p>
            <a:pPr algn="l"/>
            <a:r>
              <a:rPr lang="fr-FR" dirty="0"/>
              <a:t>• QL : grand  volume d’instances, requêtes conjonctives avec approches BD relationnelles conventionnelles en LOGSPACE</a:t>
            </a:r>
          </a:p>
          <a:p>
            <a:pPr algn="l"/>
            <a:r>
              <a:rPr lang="fr-FR" dirty="0"/>
              <a:t> • RL : raisonnement passant à l’échelle sans perdre trop d’expressivité; règles d’inférence en temps polynomial </a:t>
            </a:r>
          </a:p>
          <a:p>
            <a:pPr algn="l"/>
            <a:r>
              <a:rPr lang="fr-FR" dirty="0"/>
              <a:t>• DL : la plus expressive </a:t>
            </a:r>
            <a:endParaRPr lang="en-US" dirty="0"/>
          </a:p>
        </p:txBody>
      </p:sp>
      <p:sp>
        <p:nvSpPr>
          <p:cNvPr id="4" name="Espace réservé du numéro de diapositive 3">
            <a:extLst>
              <a:ext uri="{FF2B5EF4-FFF2-40B4-BE49-F238E27FC236}">
                <a16:creationId xmlns:a16="http://schemas.microsoft.com/office/drawing/2014/main" id="{2AF5ED96-ACA1-ED13-F0A7-B2303ECE9B09}"/>
              </a:ext>
            </a:extLst>
          </p:cNvPr>
          <p:cNvSpPr>
            <a:spLocks noGrp="1"/>
          </p:cNvSpPr>
          <p:nvPr>
            <p:ph type="sldNum" sz="quarter" idx="5"/>
          </p:nvPr>
        </p:nvSpPr>
        <p:spPr/>
        <p:txBody>
          <a:bodyPr/>
          <a:lstStyle/>
          <a:p>
            <a:fld id="{B4E0A65F-70CE-4C11-9DB6-CADF0E49A1AB}" type="slidenum">
              <a:rPr lang="fr-FR" smtClean="0"/>
              <a:t>58</a:t>
            </a:fld>
            <a:endParaRPr lang="fr-FR"/>
          </a:p>
        </p:txBody>
      </p:sp>
    </p:spTree>
    <p:extLst>
      <p:ext uri="{BB962C8B-B14F-4D97-AF65-F5344CB8AC3E}">
        <p14:creationId xmlns:p14="http://schemas.microsoft.com/office/powerpoint/2010/main" val="33450107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14CB8-28A0-8AF9-9EB1-61FC1B61DB4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12BA7FA-9E02-1765-03A9-CA0BC2B60C6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28A097-3A99-908D-24BD-2F131379A429}"/>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860262C0-CA2A-7125-DFBF-ABA894C5007F}"/>
              </a:ext>
            </a:extLst>
          </p:cNvPr>
          <p:cNvSpPr>
            <a:spLocks noGrp="1"/>
          </p:cNvSpPr>
          <p:nvPr>
            <p:ph type="sldNum" sz="quarter" idx="5"/>
          </p:nvPr>
        </p:nvSpPr>
        <p:spPr/>
        <p:txBody>
          <a:bodyPr/>
          <a:lstStyle/>
          <a:p>
            <a:fld id="{B4E0A65F-70CE-4C11-9DB6-CADF0E49A1AB}" type="slidenum">
              <a:rPr lang="fr-FR" smtClean="0"/>
              <a:t>59</a:t>
            </a:fld>
            <a:endParaRPr lang="fr-FR"/>
          </a:p>
        </p:txBody>
      </p:sp>
    </p:spTree>
    <p:extLst>
      <p:ext uri="{BB962C8B-B14F-4D97-AF65-F5344CB8AC3E}">
        <p14:creationId xmlns:p14="http://schemas.microsoft.com/office/powerpoint/2010/main" val="25686155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2CCE7F-7147-22DE-800D-E5DAF96BD9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C95B2F0-3E0F-C297-FEB3-956F03919F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6B7A06B-F3F4-3EF2-0145-EA590740BA0B}"/>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BD355770-998D-BBF0-1CDE-D339BF4CA14A}"/>
              </a:ext>
            </a:extLst>
          </p:cNvPr>
          <p:cNvSpPr>
            <a:spLocks noGrp="1"/>
          </p:cNvSpPr>
          <p:nvPr>
            <p:ph type="sldNum" sz="quarter" idx="5"/>
          </p:nvPr>
        </p:nvSpPr>
        <p:spPr/>
        <p:txBody>
          <a:bodyPr/>
          <a:lstStyle/>
          <a:p>
            <a:fld id="{B4E0A65F-70CE-4C11-9DB6-CADF0E49A1AB}" type="slidenum">
              <a:rPr lang="fr-FR" smtClean="0"/>
              <a:t>60</a:t>
            </a:fld>
            <a:endParaRPr lang="fr-FR"/>
          </a:p>
        </p:txBody>
      </p:sp>
    </p:spTree>
    <p:extLst>
      <p:ext uri="{BB962C8B-B14F-4D97-AF65-F5344CB8AC3E}">
        <p14:creationId xmlns:p14="http://schemas.microsoft.com/office/powerpoint/2010/main" val="27436388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170F9-D40C-3C99-B3AC-89F3621A46B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35CDBAA-83E0-DCA7-EDD0-D40FC2FC41E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FFDB4CC-6D63-1E02-2D9F-DD17B5245DF1}"/>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1905CE28-6D2F-C89D-C141-2D4CE92AF2CD}"/>
              </a:ext>
            </a:extLst>
          </p:cNvPr>
          <p:cNvSpPr>
            <a:spLocks noGrp="1"/>
          </p:cNvSpPr>
          <p:nvPr>
            <p:ph type="sldNum" sz="quarter" idx="5"/>
          </p:nvPr>
        </p:nvSpPr>
        <p:spPr/>
        <p:txBody>
          <a:bodyPr/>
          <a:lstStyle/>
          <a:p>
            <a:fld id="{B4E0A65F-70CE-4C11-9DB6-CADF0E49A1AB}" type="slidenum">
              <a:rPr lang="fr-FR" smtClean="0"/>
              <a:t>61</a:t>
            </a:fld>
            <a:endParaRPr lang="fr-FR"/>
          </a:p>
        </p:txBody>
      </p:sp>
    </p:spTree>
    <p:extLst>
      <p:ext uri="{BB962C8B-B14F-4D97-AF65-F5344CB8AC3E}">
        <p14:creationId xmlns:p14="http://schemas.microsoft.com/office/powerpoint/2010/main" val="93507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29889-D3BD-F042-F32A-DEECC032DCF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0DA941-9BF0-D993-D1C3-6015497BE70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35B1618-28B8-5222-E971-EB70A7532B71}"/>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3CEF99FE-41FB-FCD1-F2CE-659695654B98}"/>
              </a:ext>
            </a:extLst>
          </p:cNvPr>
          <p:cNvSpPr>
            <a:spLocks noGrp="1"/>
          </p:cNvSpPr>
          <p:nvPr>
            <p:ph type="sldNum" sz="quarter" idx="5"/>
          </p:nvPr>
        </p:nvSpPr>
        <p:spPr/>
        <p:txBody>
          <a:bodyPr/>
          <a:lstStyle/>
          <a:p>
            <a:fld id="{B4E0A65F-70CE-4C11-9DB6-CADF0E49A1AB}" type="slidenum">
              <a:rPr lang="fr-FR" smtClean="0"/>
              <a:t>63</a:t>
            </a:fld>
            <a:endParaRPr lang="fr-FR"/>
          </a:p>
        </p:txBody>
      </p:sp>
    </p:spTree>
    <p:extLst>
      <p:ext uri="{BB962C8B-B14F-4D97-AF65-F5344CB8AC3E}">
        <p14:creationId xmlns:p14="http://schemas.microsoft.com/office/powerpoint/2010/main" val="27668724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CD21-2AF4-0C6A-F0DB-A7EF0121A59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B152835-8E7E-F663-0090-39891563D5E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E96F52D-C280-AE77-3B26-1CBE2A5BE9E3}"/>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8CEE72C-5AEE-7E63-F673-4E5108ABD323}"/>
              </a:ext>
            </a:extLst>
          </p:cNvPr>
          <p:cNvSpPr>
            <a:spLocks noGrp="1"/>
          </p:cNvSpPr>
          <p:nvPr>
            <p:ph type="sldNum" sz="quarter" idx="5"/>
          </p:nvPr>
        </p:nvSpPr>
        <p:spPr/>
        <p:txBody>
          <a:bodyPr/>
          <a:lstStyle/>
          <a:p>
            <a:fld id="{B4E0A65F-70CE-4C11-9DB6-CADF0E49A1AB}" type="slidenum">
              <a:rPr lang="fr-FR" smtClean="0"/>
              <a:t>64</a:t>
            </a:fld>
            <a:endParaRPr lang="fr-FR"/>
          </a:p>
        </p:txBody>
      </p:sp>
    </p:spTree>
    <p:extLst>
      <p:ext uri="{BB962C8B-B14F-4D97-AF65-F5344CB8AC3E}">
        <p14:creationId xmlns:p14="http://schemas.microsoft.com/office/powerpoint/2010/main" val="42686207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090EC-69D1-3545-7E01-5239DF34B55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355914-91D3-F692-83E3-6555E35D012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A771311-945F-7843-A2E5-7C3206BE37B5}"/>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3DAA3DA-1355-EB04-93C2-37466E10D64B}"/>
              </a:ext>
            </a:extLst>
          </p:cNvPr>
          <p:cNvSpPr>
            <a:spLocks noGrp="1"/>
          </p:cNvSpPr>
          <p:nvPr>
            <p:ph type="sldNum" sz="quarter" idx="5"/>
          </p:nvPr>
        </p:nvSpPr>
        <p:spPr/>
        <p:txBody>
          <a:bodyPr/>
          <a:lstStyle/>
          <a:p>
            <a:fld id="{B4E0A65F-70CE-4C11-9DB6-CADF0E49A1AB}" type="slidenum">
              <a:rPr lang="fr-FR" smtClean="0"/>
              <a:t>65</a:t>
            </a:fld>
            <a:endParaRPr lang="fr-FR"/>
          </a:p>
        </p:txBody>
      </p:sp>
    </p:spTree>
    <p:extLst>
      <p:ext uri="{BB962C8B-B14F-4D97-AF65-F5344CB8AC3E}">
        <p14:creationId xmlns:p14="http://schemas.microsoft.com/office/powerpoint/2010/main" val="41425193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C812F-56B1-515D-9C59-5E46C4ECADA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E6D96D-93F1-CC06-ADF6-F62A39424DE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1FFFA2F-7FBA-8F24-4EB5-B6836FBF360B}"/>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B8A6671-0305-3F2E-257C-9376018F82BB}"/>
              </a:ext>
            </a:extLst>
          </p:cNvPr>
          <p:cNvSpPr>
            <a:spLocks noGrp="1"/>
          </p:cNvSpPr>
          <p:nvPr>
            <p:ph type="sldNum" sz="quarter" idx="5"/>
          </p:nvPr>
        </p:nvSpPr>
        <p:spPr/>
        <p:txBody>
          <a:bodyPr/>
          <a:lstStyle/>
          <a:p>
            <a:fld id="{B4E0A65F-70CE-4C11-9DB6-CADF0E49A1AB}" type="slidenum">
              <a:rPr lang="fr-FR" smtClean="0"/>
              <a:t>66</a:t>
            </a:fld>
            <a:endParaRPr lang="fr-FR"/>
          </a:p>
        </p:txBody>
      </p:sp>
    </p:spTree>
    <p:extLst>
      <p:ext uri="{BB962C8B-B14F-4D97-AF65-F5344CB8AC3E}">
        <p14:creationId xmlns:p14="http://schemas.microsoft.com/office/powerpoint/2010/main" val="20804831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0784D3-0628-A593-4ACA-FA1A36FD94B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90ECE95-0B79-F18F-EFA0-655F563AD7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9C66EE5-14EA-21C1-9AD7-40014D933F6B}"/>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3DA1F65-D6B9-3B30-668E-FEC6D7806AFB}"/>
              </a:ext>
            </a:extLst>
          </p:cNvPr>
          <p:cNvSpPr>
            <a:spLocks noGrp="1"/>
          </p:cNvSpPr>
          <p:nvPr>
            <p:ph type="sldNum" sz="quarter" idx="5"/>
          </p:nvPr>
        </p:nvSpPr>
        <p:spPr/>
        <p:txBody>
          <a:bodyPr/>
          <a:lstStyle/>
          <a:p>
            <a:fld id="{B4E0A65F-70CE-4C11-9DB6-CADF0E49A1AB}" type="slidenum">
              <a:rPr lang="fr-FR" smtClean="0"/>
              <a:t>67</a:t>
            </a:fld>
            <a:endParaRPr lang="fr-FR"/>
          </a:p>
        </p:txBody>
      </p:sp>
    </p:spTree>
    <p:extLst>
      <p:ext uri="{BB962C8B-B14F-4D97-AF65-F5344CB8AC3E}">
        <p14:creationId xmlns:p14="http://schemas.microsoft.com/office/powerpoint/2010/main" val="12167480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B0DB4-FEF4-F2B9-3F91-796ECA1B9A6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C9ECA3F-0E8B-912B-52D6-14201A310CB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104C734-9E44-B022-8086-A51D484DBAC2}"/>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BE23E9A-ABC6-3DDE-0155-D7218285A131}"/>
              </a:ext>
            </a:extLst>
          </p:cNvPr>
          <p:cNvSpPr>
            <a:spLocks noGrp="1"/>
          </p:cNvSpPr>
          <p:nvPr>
            <p:ph type="sldNum" sz="quarter" idx="5"/>
          </p:nvPr>
        </p:nvSpPr>
        <p:spPr/>
        <p:txBody>
          <a:bodyPr/>
          <a:lstStyle/>
          <a:p>
            <a:fld id="{B4E0A65F-70CE-4C11-9DB6-CADF0E49A1AB}" type="slidenum">
              <a:rPr lang="fr-FR" smtClean="0"/>
              <a:t>68</a:t>
            </a:fld>
            <a:endParaRPr lang="fr-FR"/>
          </a:p>
        </p:txBody>
      </p:sp>
    </p:spTree>
    <p:extLst>
      <p:ext uri="{BB962C8B-B14F-4D97-AF65-F5344CB8AC3E}">
        <p14:creationId xmlns:p14="http://schemas.microsoft.com/office/powerpoint/2010/main" val="1786846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AF8360-5519-B454-D6F2-322ECA9337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812214-80CA-85E2-D3AF-4AE58961CFC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A92189A-9837-96C3-EADA-AF77F127F7B5}"/>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7C778FA5-F2B9-C57F-128F-077F5AF3AA92}"/>
              </a:ext>
            </a:extLst>
          </p:cNvPr>
          <p:cNvSpPr>
            <a:spLocks noGrp="1"/>
          </p:cNvSpPr>
          <p:nvPr>
            <p:ph type="sldNum" sz="quarter" idx="5"/>
          </p:nvPr>
        </p:nvSpPr>
        <p:spPr/>
        <p:txBody>
          <a:bodyPr/>
          <a:lstStyle/>
          <a:p>
            <a:fld id="{B4E0A65F-70CE-4C11-9DB6-CADF0E49A1AB}" type="slidenum">
              <a:rPr lang="fr-FR" smtClean="0"/>
              <a:t>10</a:t>
            </a:fld>
            <a:endParaRPr lang="fr-FR"/>
          </a:p>
        </p:txBody>
      </p:sp>
    </p:spTree>
    <p:extLst>
      <p:ext uri="{BB962C8B-B14F-4D97-AF65-F5344CB8AC3E}">
        <p14:creationId xmlns:p14="http://schemas.microsoft.com/office/powerpoint/2010/main" val="307938755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61AC5-C9F1-CB40-1556-8423F3100D3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DAD5E3C-86B3-D0D9-E5B5-5855965CE78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D6B3541-6341-FE12-4DDC-1575E2B96865}"/>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2AF8C72-EB18-B80B-8E01-E696768AF3F4}"/>
              </a:ext>
            </a:extLst>
          </p:cNvPr>
          <p:cNvSpPr>
            <a:spLocks noGrp="1"/>
          </p:cNvSpPr>
          <p:nvPr>
            <p:ph type="sldNum" sz="quarter" idx="5"/>
          </p:nvPr>
        </p:nvSpPr>
        <p:spPr/>
        <p:txBody>
          <a:bodyPr/>
          <a:lstStyle/>
          <a:p>
            <a:fld id="{B4E0A65F-70CE-4C11-9DB6-CADF0E49A1AB}" type="slidenum">
              <a:rPr lang="fr-FR" smtClean="0"/>
              <a:t>69</a:t>
            </a:fld>
            <a:endParaRPr lang="fr-FR"/>
          </a:p>
        </p:txBody>
      </p:sp>
    </p:spTree>
    <p:extLst>
      <p:ext uri="{BB962C8B-B14F-4D97-AF65-F5344CB8AC3E}">
        <p14:creationId xmlns:p14="http://schemas.microsoft.com/office/powerpoint/2010/main" val="264947150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62AE-9519-6BC2-5404-CC6928B63FE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E1F36DF-3BB0-A3DD-5441-BBAEA3234F8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464336-B802-8B9E-BF60-28A89E3A2FCC}"/>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75AA4C3-394D-9572-AF71-6DE1F44CCCAD}"/>
              </a:ext>
            </a:extLst>
          </p:cNvPr>
          <p:cNvSpPr>
            <a:spLocks noGrp="1"/>
          </p:cNvSpPr>
          <p:nvPr>
            <p:ph type="sldNum" sz="quarter" idx="5"/>
          </p:nvPr>
        </p:nvSpPr>
        <p:spPr/>
        <p:txBody>
          <a:bodyPr/>
          <a:lstStyle/>
          <a:p>
            <a:fld id="{B4E0A65F-70CE-4C11-9DB6-CADF0E49A1AB}" type="slidenum">
              <a:rPr lang="fr-FR" smtClean="0"/>
              <a:t>70</a:t>
            </a:fld>
            <a:endParaRPr lang="fr-FR"/>
          </a:p>
        </p:txBody>
      </p:sp>
    </p:spTree>
    <p:extLst>
      <p:ext uri="{BB962C8B-B14F-4D97-AF65-F5344CB8AC3E}">
        <p14:creationId xmlns:p14="http://schemas.microsoft.com/office/powerpoint/2010/main" val="1761025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C52A2-5FFF-52CB-0972-BA897FDA1E0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E86A43D-7DF5-B435-875B-D5562D0FDBA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87D78B1-4E23-1EC8-B385-518549D7EE6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9E6E901-8D28-BADD-B79C-E7DEAA624F2A}"/>
              </a:ext>
            </a:extLst>
          </p:cNvPr>
          <p:cNvSpPr>
            <a:spLocks noGrp="1"/>
          </p:cNvSpPr>
          <p:nvPr>
            <p:ph type="sldNum" sz="quarter" idx="5"/>
          </p:nvPr>
        </p:nvSpPr>
        <p:spPr/>
        <p:txBody>
          <a:bodyPr/>
          <a:lstStyle/>
          <a:p>
            <a:fld id="{B4E0A65F-70CE-4C11-9DB6-CADF0E49A1AB}" type="slidenum">
              <a:rPr lang="fr-FR" smtClean="0"/>
              <a:t>71</a:t>
            </a:fld>
            <a:endParaRPr lang="fr-FR"/>
          </a:p>
        </p:txBody>
      </p:sp>
    </p:spTree>
    <p:extLst>
      <p:ext uri="{BB962C8B-B14F-4D97-AF65-F5344CB8AC3E}">
        <p14:creationId xmlns:p14="http://schemas.microsoft.com/office/powerpoint/2010/main" val="15455440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7EE9F-3938-6B49-B10F-C963BBA3CF0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17E6ED6-183D-9974-1BDB-D95BFC279CF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902A14A-742E-FED2-5E5A-FDE6302B36E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7C1065FC-5AA9-AEE2-EDAD-631C13BEE6C4}"/>
              </a:ext>
            </a:extLst>
          </p:cNvPr>
          <p:cNvSpPr>
            <a:spLocks noGrp="1"/>
          </p:cNvSpPr>
          <p:nvPr>
            <p:ph type="sldNum" sz="quarter" idx="5"/>
          </p:nvPr>
        </p:nvSpPr>
        <p:spPr/>
        <p:txBody>
          <a:bodyPr/>
          <a:lstStyle/>
          <a:p>
            <a:fld id="{B4E0A65F-70CE-4C11-9DB6-CADF0E49A1AB}" type="slidenum">
              <a:rPr lang="fr-FR" smtClean="0"/>
              <a:t>72</a:t>
            </a:fld>
            <a:endParaRPr lang="fr-FR"/>
          </a:p>
        </p:txBody>
      </p:sp>
    </p:spTree>
    <p:extLst>
      <p:ext uri="{BB962C8B-B14F-4D97-AF65-F5344CB8AC3E}">
        <p14:creationId xmlns:p14="http://schemas.microsoft.com/office/powerpoint/2010/main" val="37578982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720E9-A6C0-050C-7967-A5C1659CA0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9D6B283-21EB-FB09-5EB6-423294E4E17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12D601-02B2-F617-206B-BB9CBA82C946}"/>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813334C7-1D4B-EFA2-D660-9439A2A949B5}"/>
              </a:ext>
            </a:extLst>
          </p:cNvPr>
          <p:cNvSpPr>
            <a:spLocks noGrp="1"/>
          </p:cNvSpPr>
          <p:nvPr>
            <p:ph type="sldNum" sz="quarter" idx="5"/>
          </p:nvPr>
        </p:nvSpPr>
        <p:spPr/>
        <p:txBody>
          <a:bodyPr/>
          <a:lstStyle/>
          <a:p>
            <a:fld id="{B4E0A65F-70CE-4C11-9DB6-CADF0E49A1AB}" type="slidenum">
              <a:rPr lang="fr-FR" smtClean="0"/>
              <a:t>73</a:t>
            </a:fld>
            <a:endParaRPr lang="fr-FR"/>
          </a:p>
        </p:txBody>
      </p:sp>
    </p:spTree>
    <p:extLst>
      <p:ext uri="{BB962C8B-B14F-4D97-AF65-F5344CB8AC3E}">
        <p14:creationId xmlns:p14="http://schemas.microsoft.com/office/powerpoint/2010/main" val="394548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3504-C5D4-E417-08AB-FA2367D95F9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D0E8AD2-F7E7-C5A9-0607-EAB0F52EE5F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A5F75A0-50AC-992A-0F7A-83199C19ED09}"/>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8473E84-69F1-BB92-C12D-73A753278BB7}"/>
              </a:ext>
            </a:extLst>
          </p:cNvPr>
          <p:cNvSpPr>
            <a:spLocks noGrp="1"/>
          </p:cNvSpPr>
          <p:nvPr>
            <p:ph type="sldNum" sz="quarter" idx="5"/>
          </p:nvPr>
        </p:nvSpPr>
        <p:spPr/>
        <p:txBody>
          <a:bodyPr/>
          <a:lstStyle/>
          <a:p>
            <a:fld id="{B4E0A65F-70CE-4C11-9DB6-CADF0E49A1AB}" type="slidenum">
              <a:rPr lang="fr-FR" smtClean="0"/>
              <a:t>74</a:t>
            </a:fld>
            <a:endParaRPr lang="fr-FR"/>
          </a:p>
        </p:txBody>
      </p:sp>
    </p:spTree>
    <p:extLst>
      <p:ext uri="{BB962C8B-B14F-4D97-AF65-F5344CB8AC3E}">
        <p14:creationId xmlns:p14="http://schemas.microsoft.com/office/powerpoint/2010/main" val="7537758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E6F27-D6F1-45CB-EE42-AA1267E0F3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6F03054-D782-CDC2-D864-E956562DC61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1D73E2-1ADB-8608-00F4-B1C389C08B6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B0EA1A87-2698-2DD0-B296-181A3284DA99}"/>
              </a:ext>
            </a:extLst>
          </p:cNvPr>
          <p:cNvSpPr>
            <a:spLocks noGrp="1"/>
          </p:cNvSpPr>
          <p:nvPr>
            <p:ph type="sldNum" sz="quarter" idx="5"/>
          </p:nvPr>
        </p:nvSpPr>
        <p:spPr/>
        <p:txBody>
          <a:bodyPr/>
          <a:lstStyle/>
          <a:p>
            <a:fld id="{B4E0A65F-70CE-4C11-9DB6-CADF0E49A1AB}" type="slidenum">
              <a:rPr lang="fr-FR" smtClean="0"/>
              <a:t>76</a:t>
            </a:fld>
            <a:endParaRPr lang="fr-FR"/>
          </a:p>
        </p:txBody>
      </p:sp>
    </p:spTree>
    <p:extLst>
      <p:ext uri="{BB962C8B-B14F-4D97-AF65-F5344CB8AC3E}">
        <p14:creationId xmlns:p14="http://schemas.microsoft.com/office/powerpoint/2010/main" val="479636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B9273E-AE6A-1AE2-B2D6-A7F9E6568D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5777C43-FCEB-5571-D203-B723AF7149E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9B052A-FCE1-8DAD-FD2D-10EBCF60F25C}"/>
              </a:ext>
            </a:extLst>
          </p:cNvPr>
          <p:cNvSpPr>
            <a:spLocks noGrp="1"/>
          </p:cNvSpPr>
          <p:nvPr>
            <p:ph type="body" idx="1"/>
          </p:nvPr>
        </p:nvSpPr>
        <p:spPr/>
        <p:txBody>
          <a:bodyPr/>
          <a:lstStyle/>
          <a:p>
            <a:r>
              <a:rPr lang="fr-FR" dirty="0"/>
              <a:t>Classes à gauche + Propriétés à droite</a:t>
            </a:r>
            <a:endParaRPr lang="en-US" dirty="0"/>
          </a:p>
        </p:txBody>
      </p:sp>
      <p:sp>
        <p:nvSpPr>
          <p:cNvPr id="4" name="Espace réservé du numéro de diapositive 3">
            <a:extLst>
              <a:ext uri="{FF2B5EF4-FFF2-40B4-BE49-F238E27FC236}">
                <a16:creationId xmlns:a16="http://schemas.microsoft.com/office/drawing/2014/main" id="{90FFA5FE-28B0-9414-2218-2E7D059B2E08}"/>
              </a:ext>
            </a:extLst>
          </p:cNvPr>
          <p:cNvSpPr>
            <a:spLocks noGrp="1"/>
          </p:cNvSpPr>
          <p:nvPr>
            <p:ph type="sldNum" sz="quarter" idx="5"/>
          </p:nvPr>
        </p:nvSpPr>
        <p:spPr/>
        <p:txBody>
          <a:bodyPr/>
          <a:lstStyle/>
          <a:p>
            <a:fld id="{B4E0A65F-70CE-4C11-9DB6-CADF0E49A1AB}" type="slidenum">
              <a:rPr lang="fr-FR" smtClean="0"/>
              <a:t>77</a:t>
            </a:fld>
            <a:endParaRPr lang="fr-FR"/>
          </a:p>
        </p:txBody>
      </p:sp>
    </p:spTree>
    <p:extLst>
      <p:ext uri="{BB962C8B-B14F-4D97-AF65-F5344CB8AC3E}">
        <p14:creationId xmlns:p14="http://schemas.microsoft.com/office/powerpoint/2010/main" val="20218846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9C53A-68D7-2629-E559-FBB75708D9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CABB7D1-9795-62C0-9D6B-6523FEF2C62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F48FC7-3A17-740C-85A4-450EC0F223CF}"/>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FA9ED328-8C03-389A-CCF9-16079CAE1A24}"/>
              </a:ext>
            </a:extLst>
          </p:cNvPr>
          <p:cNvSpPr>
            <a:spLocks noGrp="1"/>
          </p:cNvSpPr>
          <p:nvPr>
            <p:ph type="sldNum" sz="quarter" idx="5"/>
          </p:nvPr>
        </p:nvSpPr>
        <p:spPr/>
        <p:txBody>
          <a:bodyPr/>
          <a:lstStyle/>
          <a:p>
            <a:fld id="{B4E0A65F-70CE-4C11-9DB6-CADF0E49A1AB}" type="slidenum">
              <a:rPr lang="fr-FR" smtClean="0"/>
              <a:t>78</a:t>
            </a:fld>
            <a:endParaRPr lang="fr-FR"/>
          </a:p>
        </p:txBody>
      </p:sp>
    </p:spTree>
    <p:extLst>
      <p:ext uri="{BB962C8B-B14F-4D97-AF65-F5344CB8AC3E}">
        <p14:creationId xmlns:p14="http://schemas.microsoft.com/office/powerpoint/2010/main" val="31562929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5B2F0-3CFD-891B-7590-9D740E7B2B7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99C3BE2-D133-E968-6C77-49D7AB7131B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D2E156-6657-BF62-6EEC-0F7250BBB7DD}"/>
              </a:ext>
            </a:extLst>
          </p:cNvPr>
          <p:cNvSpPr>
            <a:spLocks noGrp="1"/>
          </p:cNvSpPr>
          <p:nvPr>
            <p:ph type="body" idx="1"/>
          </p:nvPr>
        </p:nvSpPr>
        <p:spPr/>
        <p:txBody>
          <a:bodyPr/>
          <a:lstStyle/>
          <a:p>
            <a:endParaRPr lang="en-US" dirty="0"/>
          </a:p>
        </p:txBody>
      </p:sp>
      <p:sp>
        <p:nvSpPr>
          <p:cNvPr id="4" name="Espace réservé du numéro de diapositive 3">
            <a:extLst>
              <a:ext uri="{FF2B5EF4-FFF2-40B4-BE49-F238E27FC236}">
                <a16:creationId xmlns:a16="http://schemas.microsoft.com/office/drawing/2014/main" id="{DE0E3C23-1E8F-A057-12B7-4F064482C0BA}"/>
              </a:ext>
            </a:extLst>
          </p:cNvPr>
          <p:cNvSpPr>
            <a:spLocks noGrp="1"/>
          </p:cNvSpPr>
          <p:nvPr>
            <p:ph type="sldNum" sz="quarter" idx="5"/>
          </p:nvPr>
        </p:nvSpPr>
        <p:spPr/>
        <p:txBody>
          <a:bodyPr/>
          <a:lstStyle/>
          <a:p>
            <a:fld id="{B4E0A65F-70CE-4C11-9DB6-CADF0E49A1AB}" type="slidenum">
              <a:rPr lang="fr-FR" smtClean="0"/>
              <a:t>79</a:t>
            </a:fld>
            <a:endParaRPr lang="fr-FR"/>
          </a:p>
        </p:txBody>
      </p:sp>
    </p:spTree>
    <p:extLst>
      <p:ext uri="{BB962C8B-B14F-4D97-AF65-F5344CB8AC3E}">
        <p14:creationId xmlns:p14="http://schemas.microsoft.com/office/powerpoint/2010/main" val="449588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08A9E-CC31-5638-98FB-2AB47D2124F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24DA208-18AB-3215-ADCB-ECA17E6777ED}"/>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B9CC69D-53FB-A5D9-7A53-5713CD83F738}"/>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CD6D3270-B612-5B84-43EF-07BC89C8874E}"/>
              </a:ext>
            </a:extLst>
          </p:cNvPr>
          <p:cNvSpPr>
            <a:spLocks noGrp="1"/>
          </p:cNvSpPr>
          <p:nvPr>
            <p:ph type="sldNum" sz="quarter" idx="5"/>
          </p:nvPr>
        </p:nvSpPr>
        <p:spPr/>
        <p:txBody>
          <a:bodyPr/>
          <a:lstStyle/>
          <a:p>
            <a:fld id="{B4E0A65F-70CE-4C11-9DB6-CADF0E49A1AB}" type="slidenum">
              <a:rPr lang="fr-FR" smtClean="0"/>
              <a:t>11</a:t>
            </a:fld>
            <a:endParaRPr lang="fr-FR"/>
          </a:p>
        </p:txBody>
      </p:sp>
    </p:spTree>
    <p:extLst>
      <p:ext uri="{BB962C8B-B14F-4D97-AF65-F5344CB8AC3E}">
        <p14:creationId xmlns:p14="http://schemas.microsoft.com/office/powerpoint/2010/main" val="21117399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B4E0A65F-70CE-4C11-9DB6-CADF0E49A1AB}" type="slidenum">
              <a:rPr lang="fr-FR" smtClean="0"/>
              <a:t>81</a:t>
            </a:fld>
            <a:endParaRPr lang="fr-FR"/>
          </a:p>
        </p:txBody>
      </p:sp>
    </p:spTree>
    <p:extLst>
      <p:ext uri="{BB962C8B-B14F-4D97-AF65-F5344CB8AC3E}">
        <p14:creationId xmlns:p14="http://schemas.microsoft.com/office/powerpoint/2010/main" val="33065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648D5-2863-A679-9429-D90108E2AD0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B8E8989-12A2-14DF-A70A-A817D2B9F19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FDDEB67-2BE3-107E-35A7-7FE03021A2E7}"/>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0E429B16-DF64-74BF-95FB-2543EBE6456B}"/>
              </a:ext>
            </a:extLst>
          </p:cNvPr>
          <p:cNvSpPr>
            <a:spLocks noGrp="1"/>
          </p:cNvSpPr>
          <p:nvPr>
            <p:ph type="sldNum" sz="quarter" idx="5"/>
          </p:nvPr>
        </p:nvSpPr>
        <p:spPr/>
        <p:txBody>
          <a:bodyPr/>
          <a:lstStyle/>
          <a:p>
            <a:fld id="{B4E0A65F-70CE-4C11-9DB6-CADF0E49A1AB}" type="slidenum">
              <a:rPr lang="fr-FR" smtClean="0"/>
              <a:t>12</a:t>
            </a:fld>
            <a:endParaRPr lang="fr-FR"/>
          </a:p>
        </p:txBody>
      </p:sp>
    </p:spTree>
    <p:extLst>
      <p:ext uri="{BB962C8B-B14F-4D97-AF65-F5344CB8AC3E}">
        <p14:creationId xmlns:p14="http://schemas.microsoft.com/office/powerpoint/2010/main" val="1271204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E77BA-5EF0-CA48-8D1C-AFE0D24F108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A555534-CA31-62C9-97F3-C9AA575995E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E6AB189-A577-3434-4889-073A329D5A83}"/>
              </a:ext>
            </a:extLst>
          </p:cNvPr>
          <p:cNvSpPr>
            <a:spLocks noGrp="1"/>
          </p:cNvSpPr>
          <p:nvPr>
            <p:ph type="body" idx="1"/>
          </p:nvPr>
        </p:nvSpPr>
        <p:spPr/>
        <p:txBody>
          <a:bodyPr/>
          <a:lstStyle/>
          <a:p>
            <a:pPr algn="l"/>
            <a:endParaRPr lang="en-US" dirty="0"/>
          </a:p>
        </p:txBody>
      </p:sp>
      <p:sp>
        <p:nvSpPr>
          <p:cNvPr id="4" name="Espace réservé du numéro de diapositive 3">
            <a:extLst>
              <a:ext uri="{FF2B5EF4-FFF2-40B4-BE49-F238E27FC236}">
                <a16:creationId xmlns:a16="http://schemas.microsoft.com/office/drawing/2014/main" id="{9F1158DE-6A33-0F16-AA7D-3F9E034D542B}"/>
              </a:ext>
            </a:extLst>
          </p:cNvPr>
          <p:cNvSpPr>
            <a:spLocks noGrp="1"/>
          </p:cNvSpPr>
          <p:nvPr>
            <p:ph type="sldNum" sz="quarter" idx="5"/>
          </p:nvPr>
        </p:nvSpPr>
        <p:spPr/>
        <p:txBody>
          <a:bodyPr/>
          <a:lstStyle/>
          <a:p>
            <a:fld id="{B4E0A65F-70CE-4C11-9DB6-CADF0E49A1AB}" type="slidenum">
              <a:rPr lang="fr-FR" smtClean="0"/>
              <a:t>13</a:t>
            </a:fld>
            <a:endParaRPr lang="fr-FR"/>
          </a:p>
        </p:txBody>
      </p:sp>
    </p:spTree>
    <p:extLst>
      <p:ext uri="{BB962C8B-B14F-4D97-AF65-F5344CB8AC3E}">
        <p14:creationId xmlns:p14="http://schemas.microsoft.com/office/powerpoint/2010/main" val="1792126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381810F3-05C8-F096-C9D2-3FC03FBD3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48672" y="6885615"/>
            <a:ext cx="644728" cy="677235"/>
          </a:xfrm>
          <a:prstGeom prst="rect">
            <a:avLst/>
          </a:prstGeom>
        </p:spPr>
      </p:pic>
      <p:pic>
        <p:nvPicPr>
          <p:cNvPr id="4" name="Image 3">
            <a:extLst>
              <a:ext uri="{FF2B5EF4-FFF2-40B4-BE49-F238E27FC236}">
                <a16:creationId xmlns:a16="http://schemas.microsoft.com/office/drawing/2014/main" id="{F5BF56F4-9159-01F8-5FA5-06C9E2EE99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49" y="6892098"/>
            <a:ext cx="644728" cy="677235"/>
          </a:xfrm>
          <a:prstGeom prst="rect">
            <a:avLst/>
          </a:prstGeom>
        </p:spPr>
      </p:pic>
      <p:sp>
        <p:nvSpPr>
          <p:cNvPr id="7" name="Rectangle 6"/>
          <p:cNvSpPr/>
          <p:nvPr userDrawn="1"/>
        </p:nvSpPr>
        <p:spPr>
          <a:xfrm>
            <a:off x="9289915" y="7294480"/>
            <a:ext cx="408561" cy="268369"/>
          </a:xfrm>
          <a:prstGeom prst="rect">
            <a:avLst/>
          </a:prstGeom>
          <a:solidFill>
            <a:srgbClr val="013B53"/>
          </a:solidFill>
        </p:spPr>
        <p:txBody>
          <a:bodyPr wrap="none" lIns="0" tIns="0" rIns="0" bIns="0">
            <a:noAutofit/>
          </a:bodyPr>
          <a:lstStyle/>
          <a:p>
            <a:pPr indent="0"/>
            <a:fld id="{B617CC79-FD00-4B7E-AD77-00347CBAF224}" type="slidenum">
              <a:rPr lang="en-US" sz="1300" b="1" i="1" smtClean="0">
                <a:solidFill>
                  <a:srgbClr val="FFFFFF"/>
                </a:solidFill>
                <a:latin typeface="Arial Black" panose="020B0A04020102020204" pitchFamily="34" charset="0"/>
              </a:rPr>
              <a:t>‹N°›</a:t>
            </a:fld>
            <a:endParaRPr lang="en-US" sz="1300" b="1" i="1" dirty="0">
              <a:solidFill>
                <a:srgbClr val="FFFFFF"/>
              </a:solidFill>
              <a:latin typeface="Arial Black" panose="020B0A04020102020204" pitchFamily="34" charset="0"/>
            </a:endParaRPr>
          </a:p>
        </p:txBody>
      </p:sp>
      <p:sp>
        <p:nvSpPr>
          <p:cNvPr id="6" name="Rectangle 5">
            <a:extLst>
              <a:ext uri="{FF2B5EF4-FFF2-40B4-BE49-F238E27FC236}">
                <a16:creationId xmlns:a16="http://schemas.microsoft.com/office/drawing/2014/main" id="{F1510EE2-713F-2A8C-5A62-C9E4E9F9390B}"/>
              </a:ext>
            </a:extLst>
          </p:cNvPr>
          <p:cNvSpPr/>
          <p:nvPr userDrawn="1"/>
        </p:nvSpPr>
        <p:spPr>
          <a:xfrm>
            <a:off x="804152" y="7294482"/>
            <a:ext cx="5450733" cy="268368"/>
          </a:xfrm>
          <a:prstGeom prst="rect">
            <a:avLst/>
          </a:prstGeom>
          <a:solidFill>
            <a:srgbClr val="013B53"/>
          </a:solidFill>
        </p:spPr>
        <p:txBody>
          <a:bodyPr wrap="none" lIns="0" tIns="0" rIns="0" bIns="0">
            <a:noAutofit/>
          </a:bodyPr>
          <a:lstStyle/>
          <a:p>
            <a:pPr indent="0"/>
            <a:r>
              <a:rPr lang="en-US" sz="1300" b="1" i="1" dirty="0">
                <a:solidFill>
                  <a:srgbClr val="FFFFFF"/>
                </a:solidFill>
                <a:latin typeface="Arial"/>
              </a:rPr>
              <a:t>WEDNES-CYBER-DAY BY FIRST LIEUTENANT MOAMPANDJ OTIS </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heliosc4i.cm/sujets#SSI"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4.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4.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64.png"/><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png"/></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7.png"/></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5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5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5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73.png"/></Relationships>
</file>

<file path=ppt/slides/_rels/slide6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74.png"/></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6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6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78.png"/></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80.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81.png"/></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7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83.png"/></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84.png"/></Relationships>
</file>

<file path=ppt/slides/_rels/slide7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85.png"/></Relationships>
</file>

<file path=ppt/slides/_rels/slide7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7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88.png"/><Relationship Id="rId4" Type="http://schemas.openxmlformats.org/officeDocument/2006/relationships/image" Target="../media/image87.png"/></Relationships>
</file>

<file path=ppt/slides/_rels/slide7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89.png"/></Relationships>
</file>

<file path=ppt/slides/_rels/slide7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92.jpeg"/><Relationship Id="rId4" Type="http://schemas.openxmlformats.org/officeDocument/2006/relationships/image" Target="../media/image9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B233B2-3DDD-E27F-99F4-5D638B2145D6}"/>
              </a:ext>
            </a:extLst>
          </p:cNvPr>
          <p:cNvSpPr/>
          <p:nvPr/>
        </p:nvSpPr>
        <p:spPr>
          <a:xfrm>
            <a:off x="9215718" y="7171765"/>
            <a:ext cx="591670" cy="3910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a:extLst>
              <a:ext uri="{FF2B5EF4-FFF2-40B4-BE49-F238E27FC236}">
                <a16:creationId xmlns:a16="http://schemas.microsoft.com/office/drawing/2014/main" id="{627457D2-F7D0-53DF-35EB-487609C43314}"/>
              </a:ext>
            </a:extLst>
          </p:cNvPr>
          <p:cNvSpPr txBox="1">
            <a:spLocks/>
          </p:cNvSpPr>
          <p:nvPr/>
        </p:nvSpPr>
        <p:spPr>
          <a:xfrm>
            <a:off x="885670" y="3466671"/>
            <a:ext cx="9023318" cy="1029019"/>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7000" b="1" i="1" dirty="0"/>
              <a:t>Ontologies et Web </a:t>
            </a:r>
            <a:r>
              <a:rPr lang="en-GB" sz="7000" b="1" i="1" dirty="0" err="1"/>
              <a:t>Sémantique</a:t>
            </a:r>
            <a:endParaRPr lang="en-GB" sz="7000" b="1" i="1" dirty="0"/>
          </a:p>
        </p:txBody>
      </p:sp>
      <p:sp>
        <p:nvSpPr>
          <p:cNvPr id="3" name="Rounded Rectangle 9">
            <a:extLst>
              <a:ext uri="{FF2B5EF4-FFF2-40B4-BE49-F238E27FC236}">
                <a16:creationId xmlns:a16="http://schemas.microsoft.com/office/drawing/2014/main" id="{A45B48D4-DF0A-A4D7-54FD-52D93B657D79}"/>
              </a:ext>
            </a:extLst>
          </p:cNvPr>
          <p:cNvSpPr/>
          <p:nvPr/>
        </p:nvSpPr>
        <p:spPr>
          <a:xfrm>
            <a:off x="987612" y="2840094"/>
            <a:ext cx="9200204" cy="1882662"/>
          </a:xfrm>
          <a:prstGeom prst="roundRect">
            <a:avLst/>
          </a:prstGeom>
          <a:noFill/>
          <a:ln w="5715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pic>
        <p:nvPicPr>
          <p:cNvPr id="6" name="Image 5">
            <a:extLst>
              <a:ext uri="{FF2B5EF4-FFF2-40B4-BE49-F238E27FC236}">
                <a16:creationId xmlns:a16="http://schemas.microsoft.com/office/drawing/2014/main" id="{C42A7476-DCBB-9211-6CC3-DE1F337E61CB}"/>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329884" y="0"/>
            <a:ext cx="10033632" cy="756285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D7C220B-A60E-3562-26AA-8C3493F3698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025E3CB-30F1-B667-188B-74E86C2E6D3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C969962-D19D-4B50-EF0A-286CA41D19A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0298C0D8-744D-4782-AF9B-0D960440B3F7}"/>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Les trois (03) </a:t>
            </a:r>
            <a:r>
              <a:rPr lang="en-US" sz="2800" b="1" dirty="0" err="1">
                <a:solidFill>
                  <a:srgbClr val="161616"/>
                </a:solidFill>
                <a:latin typeface="Arial"/>
              </a:rPr>
              <a:t>composants</a:t>
            </a:r>
            <a:r>
              <a:rPr lang="en-US" sz="2800" b="1" dirty="0">
                <a:solidFill>
                  <a:srgbClr val="161616"/>
                </a:solidFill>
                <a:latin typeface="Arial"/>
              </a:rPr>
              <a:t> de </a:t>
            </a:r>
            <a:r>
              <a:rPr lang="en-US" sz="2800" b="1" dirty="0" err="1">
                <a:solidFill>
                  <a:srgbClr val="161616"/>
                </a:solidFill>
                <a:latin typeface="Arial"/>
              </a:rPr>
              <a:t>l’architecture</a:t>
            </a:r>
            <a:r>
              <a:rPr lang="en-US" sz="2800" b="1" dirty="0">
                <a:solidFill>
                  <a:srgbClr val="161616"/>
                </a:solidFill>
                <a:latin typeface="Arial"/>
              </a:rPr>
              <a:t> Web</a:t>
            </a:r>
          </a:p>
        </p:txBody>
      </p:sp>
      <p:sp>
        <p:nvSpPr>
          <p:cNvPr id="3" name="ZoneTexte 2">
            <a:extLst>
              <a:ext uri="{FF2B5EF4-FFF2-40B4-BE49-F238E27FC236}">
                <a16:creationId xmlns:a16="http://schemas.microsoft.com/office/drawing/2014/main" id="{34F068C1-1A73-9950-9327-6187BECDE44C}"/>
              </a:ext>
            </a:extLst>
          </p:cNvPr>
          <p:cNvSpPr txBox="1"/>
          <p:nvPr/>
        </p:nvSpPr>
        <p:spPr>
          <a:xfrm>
            <a:off x="155227" y="1797408"/>
            <a:ext cx="7459776" cy="4955203"/>
          </a:xfrm>
          <a:prstGeom prst="rect">
            <a:avLst/>
          </a:prstGeom>
          <a:noFill/>
        </p:spPr>
        <p:txBody>
          <a:bodyPr wrap="square" rtlCol="0">
            <a:spAutoFit/>
          </a:bodyPr>
          <a:lstStyle/>
          <a:p>
            <a:pPr marL="514350" indent="-514350">
              <a:buAutoNum type="arabicPeriod"/>
            </a:pPr>
            <a:r>
              <a:rPr lang="fr-FR" sz="2800" dirty="0">
                <a:latin typeface="Arial" panose="020B0604020202020204" pitchFamily="34" charset="0"/>
                <a:cs typeface="Arial" panose="020B0604020202020204" pitchFamily="34" charset="0"/>
              </a:rPr>
              <a:t>Identification et adressage (URL)</a:t>
            </a:r>
          </a:p>
          <a:p>
            <a:r>
              <a:rPr lang="fr-FR" sz="2400" dirty="0">
                <a:latin typeface="Arial" panose="020B0604020202020204" pitchFamily="34" charset="0"/>
                <a:cs typeface="Arial" panose="020B0604020202020204" pitchFamily="34" charset="0"/>
              </a:rPr>
              <a:t>exemple: http://www.heliosc4i.cm</a:t>
            </a:r>
          </a:p>
          <a:p>
            <a:pPr marL="514350" indent="-514350">
              <a:buAutoNum type="arabicPeriod"/>
            </a:pPr>
            <a:endParaRPr lang="fr-FR" sz="2800" dirty="0">
              <a:latin typeface="Arial" panose="020B0604020202020204" pitchFamily="34" charset="0"/>
              <a:cs typeface="Arial" panose="020B0604020202020204" pitchFamily="34" charset="0"/>
            </a:endParaRPr>
          </a:p>
          <a:p>
            <a:pPr marL="514350" indent="-514350">
              <a:buAutoNum type="arabicPeriod"/>
            </a:pPr>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2. Communication / protocole (HTTP)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GET /pc/</a:t>
            </a:r>
            <a:r>
              <a:rPr kumimoji="0" lang="fr-F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helios</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HTTP/1.1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Host: www.heliosc4i.cm</a:t>
            </a:r>
          </a:p>
          <a:p>
            <a:pPr marL="514350" indent="-514350">
              <a:buAutoNum type="arabicPeriod"/>
            </a:pPr>
            <a:endParaRPr lang="fr-FR" sz="2800" dirty="0">
              <a:latin typeface="Arial" panose="020B0604020202020204" pitchFamily="34" charset="0"/>
              <a:cs typeface="Arial" panose="020B0604020202020204" pitchFamily="34" charset="0"/>
            </a:endParaRPr>
          </a:p>
          <a:p>
            <a:endParaRPr lang="fr-FR" sz="2800" dirty="0">
              <a:latin typeface="Arial" panose="020B0604020202020204" pitchFamily="34" charset="0"/>
              <a:cs typeface="Arial" panose="020B0604020202020204" pitchFamily="34" charset="0"/>
            </a:endParaRPr>
          </a:p>
          <a:p>
            <a:r>
              <a:rPr lang="fr-FR" sz="2800" dirty="0">
                <a:latin typeface="Arial" panose="020B0604020202020204" pitchFamily="34" charset="0"/>
                <a:cs typeface="Arial" panose="020B0604020202020204" pitchFamily="34" charset="0"/>
              </a:rPr>
              <a:t>3. Langage de représentation (HTML)</a:t>
            </a:r>
          </a:p>
          <a:p>
            <a:r>
              <a:rPr lang="fr-FR" sz="2400" dirty="0" err="1">
                <a:latin typeface="Arial" panose="020B0604020202020204" pitchFamily="34" charset="0"/>
                <a:cs typeface="Arial" panose="020B0604020202020204" pitchFamily="34" charset="0"/>
              </a:rPr>
              <a:t>Kelmet</a:t>
            </a:r>
            <a:r>
              <a:rPr lang="fr-FR" sz="2400" dirty="0">
                <a:latin typeface="Arial" panose="020B0604020202020204" pitchFamily="34" charset="0"/>
                <a:cs typeface="Arial" panose="020B0604020202020204" pitchFamily="34" charset="0"/>
              </a:rPr>
              <a:t> travaille chez</a:t>
            </a:r>
          </a:p>
          <a:p>
            <a:r>
              <a:rPr lang="pt-BR" sz="2400" dirty="0">
                <a:latin typeface="Arial" panose="020B0604020202020204" pitchFamily="34" charset="0"/>
                <a:cs typeface="Arial" panose="020B0604020202020204" pitchFamily="34" charset="0"/>
              </a:rPr>
              <a:t>&lt;a ="http ://heliosc4i.cm"&gt; HTTP) HTML) Helios&lt;/a&gt;</a:t>
            </a:r>
            <a:endParaRPr lang="en-US" sz="24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A5066246-F265-A42F-DA74-1AF936911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8279" y="1756231"/>
            <a:ext cx="1876521" cy="1156460"/>
          </a:xfrm>
          <a:prstGeom prst="rect">
            <a:avLst/>
          </a:prstGeom>
        </p:spPr>
      </p:pic>
      <p:pic>
        <p:nvPicPr>
          <p:cNvPr id="9" name="Image 8">
            <a:extLst>
              <a:ext uri="{FF2B5EF4-FFF2-40B4-BE49-F238E27FC236}">
                <a16:creationId xmlns:a16="http://schemas.microsoft.com/office/drawing/2014/main" id="{B6C3C896-BC57-8ACA-2C19-9BA9E00A0A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9002" y="3757571"/>
            <a:ext cx="1811787" cy="1156460"/>
          </a:xfrm>
          <a:prstGeom prst="rect">
            <a:avLst/>
          </a:prstGeom>
        </p:spPr>
      </p:pic>
      <p:pic>
        <p:nvPicPr>
          <p:cNvPr id="17" name="Image 16">
            <a:extLst>
              <a:ext uri="{FF2B5EF4-FFF2-40B4-BE49-F238E27FC236}">
                <a16:creationId xmlns:a16="http://schemas.microsoft.com/office/drawing/2014/main" id="{2DDCDA88-9B1E-BBFC-4F70-7AAD24749F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5003" y="5460385"/>
            <a:ext cx="1483074" cy="1800875"/>
          </a:xfrm>
          <a:prstGeom prst="rect">
            <a:avLst/>
          </a:prstGeom>
        </p:spPr>
      </p:pic>
    </p:spTree>
    <p:extLst>
      <p:ext uri="{BB962C8B-B14F-4D97-AF65-F5344CB8AC3E}">
        <p14:creationId xmlns:p14="http://schemas.microsoft.com/office/powerpoint/2010/main" val="10607205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0C4A46F-4627-F5DD-5D32-994ADBB2EB3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478C54D-BA37-15A0-D646-D8BBF4B31AC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B6DA833-B583-A575-4587-CE54F5C4B63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E41C896D-0ED4-ECF8-E8D5-D48441476DBD}"/>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Les trois (03) </a:t>
            </a:r>
            <a:r>
              <a:rPr lang="en-US" sz="2800" b="1" dirty="0" err="1">
                <a:solidFill>
                  <a:srgbClr val="161616"/>
                </a:solidFill>
                <a:latin typeface="Arial"/>
              </a:rPr>
              <a:t>composants</a:t>
            </a:r>
            <a:r>
              <a:rPr lang="en-US" sz="2800" b="1" dirty="0">
                <a:solidFill>
                  <a:srgbClr val="161616"/>
                </a:solidFill>
                <a:latin typeface="Arial"/>
              </a:rPr>
              <a:t> de </a:t>
            </a:r>
            <a:r>
              <a:rPr lang="en-US" sz="2800" b="1" dirty="0" err="1">
                <a:solidFill>
                  <a:srgbClr val="161616"/>
                </a:solidFill>
                <a:latin typeface="Arial"/>
              </a:rPr>
              <a:t>l’architecture</a:t>
            </a:r>
            <a:r>
              <a:rPr lang="en-US" sz="2800" b="1" dirty="0">
                <a:solidFill>
                  <a:srgbClr val="161616"/>
                </a:solidFill>
                <a:latin typeface="Arial"/>
              </a:rPr>
              <a:t> Web</a:t>
            </a:r>
          </a:p>
        </p:txBody>
      </p:sp>
      <p:pic>
        <p:nvPicPr>
          <p:cNvPr id="6" name="Image 5">
            <a:extLst>
              <a:ext uri="{FF2B5EF4-FFF2-40B4-BE49-F238E27FC236}">
                <a16:creationId xmlns:a16="http://schemas.microsoft.com/office/drawing/2014/main" id="{D130A98A-E384-655C-C410-541E50D80A85}"/>
              </a:ext>
            </a:extLst>
          </p:cNvPr>
          <p:cNvPicPr>
            <a:picLocks noChangeAspect="1"/>
          </p:cNvPicPr>
          <p:nvPr/>
        </p:nvPicPr>
        <p:blipFill>
          <a:blip r:embed="rId4"/>
          <a:stretch>
            <a:fillRect/>
          </a:stretch>
        </p:blipFill>
        <p:spPr>
          <a:xfrm>
            <a:off x="2707809" y="2054000"/>
            <a:ext cx="5277781" cy="4586642"/>
          </a:xfrm>
          <a:prstGeom prst="rect">
            <a:avLst/>
          </a:prstGeom>
        </p:spPr>
      </p:pic>
    </p:spTree>
    <p:extLst>
      <p:ext uri="{BB962C8B-B14F-4D97-AF65-F5344CB8AC3E}">
        <p14:creationId xmlns:p14="http://schemas.microsoft.com/office/powerpoint/2010/main" val="239600665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4A2E798-495C-A00C-2ED9-EE104DC1DFE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2D51DC0-03C8-F4D8-AD37-70B064979DB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55A7C0B-8FEE-0B18-09C1-05DE604DA2D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C78A73DA-3BC5-0EB3-2F59-DF78DF31E831}"/>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Au-</a:t>
            </a:r>
            <a:r>
              <a:rPr lang="en-US" sz="2800" b="1" dirty="0" err="1">
                <a:solidFill>
                  <a:srgbClr val="161616"/>
                </a:solidFill>
                <a:latin typeface="Arial"/>
              </a:rPr>
              <a:t>delà</a:t>
            </a:r>
            <a:r>
              <a:rPr lang="en-US" sz="2800" b="1" dirty="0">
                <a:solidFill>
                  <a:srgbClr val="161616"/>
                </a:solidFill>
                <a:latin typeface="Arial"/>
              </a:rPr>
              <a:t> des representations </a:t>
            </a:r>
            <a:r>
              <a:rPr lang="en-US" sz="2800" b="1" dirty="0" err="1">
                <a:solidFill>
                  <a:srgbClr val="161616"/>
                </a:solidFill>
                <a:latin typeface="Arial"/>
              </a:rPr>
              <a:t>documentaires</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80B0FE64-FD50-7BFF-B8C3-32D69187462C}"/>
              </a:ext>
            </a:extLst>
          </p:cNvPr>
          <p:cNvPicPr>
            <a:picLocks noChangeAspect="1"/>
          </p:cNvPicPr>
          <p:nvPr/>
        </p:nvPicPr>
        <p:blipFill>
          <a:blip r:embed="rId4"/>
          <a:stretch>
            <a:fillRect/>
          </a:stretch>
        </p:blipFill>
        <p:spPr>
          <a:xfrm>
            <a:off x="2159437" y="1774983"/>
            <a:ext cx="5986637" cy="5108163"/>
          </a:xfrm>
          <a:prstGeom prst="rect">
            <a:avLst/>
          </a:prstGeom>
        </p:spPr>
      </p:pic>
    </p:spTree>
    <p:extLst>
      <p:ext uri="{BB962C8B-B14F-4D97-AF65-F5344CB8AC3E}">
        <p14:creationId xmlns:p14="http://schemas.microsoft.com/office/powerpoint/2010/main" val="118263806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09E8699-D706-B488-F8F9-5D66116FB0A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00FC1A9-B73A-4910-9F94-B62834974CA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86364DB-45C7-7241-FED4-E1CF4E680FE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0C022C93-6953-C198-6770-FCD65C81F3E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Standardisation</a:t>
            </a: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91B77ECA-4E92-CA86-EA79-72D5B57F8C73}"/>
              </a:ext>
            </a:extLst>
          </p:cNvPr>
          <p:cNvPicPr>
            <a:picLocks noChangeAspect="1"/>
          </p:cNvPicPr>
          <p:nvPr/>
        </p:nvPicPr>
        <p:blipFill>
          <a:blip r:embed="rId4"/>
          <a:stretch>
            <a:fillRect/>
          </a:stretch>
        </p:blipFill>
        <p:spPr>
          <a:xfrm>
            <a:off x="268701" y="2593886"/>
            <a:ext cx="4393240" cy="3043362"/>
          </a:xfrm>
          <a:prstGeom prst="rect">
            <a:avLst/>
          </a:prstGeom>
        </p:spPr>
      </p:pic>
      <p:pic>
        <p:nvPicPr>
          <p:cNvPr id="8" name="Image 7">
            <a:extLst>
              <a:ext uri="{FF2B5EF4-FFF2-40B4-BE49-F238E27FC236}">
                <a16:creationId xmlns:a16="http://schemas.microsoft.com/office/drawing/2014/main" id="{793BDED0-920F-01E3-AF12-79899B6F9189}"/>
              </a:ext>
            </a:extLst>
          </p:cNvPr>
          <p:cNvPicPr>
            <a:picLocks noChangeAspect="1"/>
          </p:cNvPicPr>
          <p:nvPr/>
        </p:nvPicPr>
        <p:blipFill>
          <a:blip r:embed="rId5"/>
          <a:stretch>
            <a:fillRect/>
          </a:stretch>
        </p:blipFill>
        <p:spPr>
          <a:xfrm>
            <a:off x="4872082" y="3228863"/>
            <a:ext cx="5248132" cy="1773408"/>
          </a:xfrm>
          <a:prstGeom prst="rect">
            <a:avLst/>
          </a:prstGeom>
        </p:spPr>
      </p:pic>
      <p:sp>
        <p:nvSpPr>
          <p:cNvPr id="9" name="ZoneTexte 8">
            <a:extLst>
              <a:ext uri="{FF2B5EF4-FFF2-40B4-BE49-F238E27FC236}">
                <a16:creationId xmlns:a16="http://schemas.microsoft.com/office/drawing/2014/main" id="{BC83C6BE-C98B-A3B4-A3CF-88E287478C94}"/>
              </a:ext>
            </a:extLst>
          </p:cNvPr>
          <p:cNvSpPr txBox="1"/>
          <p:nvPr/>
        </p:nvSpPr>
        <p:spPr>
          <a:xfrm>
            <a:off x="48768" y="5816184"/>
            <a:ext cx="4892549"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Nombre de serveurs Web chaque année</a:t>
            </a:r>
            <a:endParaRPr lang="en-US" sz="2000"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EBEBD10B-F5F7-9746-0124-E185741A2C3C}"/>
              </a:ext>
            </a:extLst>
          </p:cNvPr>
          <p:cNvSpPr txBox="1"/>
          <p:nvPr/>
        </p:nvSpPr>
        <p:spPr>
          <a:xfrm>
            <a:off x="5344668" y="5009117"/>
            <a:ext cx="4892549" cy="400110"/>
          </a:xfrm>
          <a:prstGeom prst="rect">
            <a:avLst/>
          </a:prstGeom>
          <a:noFill/>
        </p:spPr>
        <p:txBody>
          <a:bodyPr wrap="square" rtlCol="0">
            <a:spAutoFit/>
          </a:bodyPr>
          <a:lstStyle/>
          <a:p>
            <a:pPr algn="ctr"/>
            <a:r>
              <a:rPr lang="fr-FR" sz="2000" dirty="0">
                <a:latin typeface="Arial" panose="020B0604020202020204" pitchFamily="34" charset="0"/>
                <a:cs typeface="Arial" panose="020B0604020202020204" pitchFamily="34" charset="0"/>
              </a:rPr>
              <a:t>La guerre des navigateurs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695633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A939436-5BA1-1186-CAD9-FE860105DDC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E05240C-4BED-6591-0A40-EFF7E1A58DC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767F26F-7A3C-D9EE-D58C-A3E6510FF764}"/>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2EB4CD54-12F2-8CE2-D2CB-BB570286F72E}"/>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Standardisation</a:t>
            </a:r>
            <a:endParaRPr lang="en-US" sz="2800" b="1" dirty="0">
              <a:solidFill>
                <a:srgbClr val="161616"/>
              </a:solidFill>
              <a:latin typeface="Arial"/>
            </a:endParaRPr>
          </a:p>
        </p:txBody>
      </p:sp>
      <p:sp>
        <p:nvSpPr>
          <p:cNvPr id="9" name="ZoneTexte 8">
            <a:extLst>
              <a:ext uri="{FF2B5EF4-FFF2-40B4-BE49-F238E27FC236}">
                <a16:creationId xmlns:a16="http://schemas.microsoft.com/office/drawing/2014/main" id="{BF9F6651-B6E2-4033-A0EA-9FA98AAB72B4}"/>
              </a:ext>
            </a:extLst>
          </p:cNvPr>
          <p:cNvSpPr txBox="1"/>
          <p:nvPr/>
        </p:nvSpPr>
        <p:spPr>
          <a:xfrm>
            <a:off x="48769" y="5816184"/>
            <a:ext cx="4758560" cy="954107"/>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1994 – Création du World Wide Web Consortium</a:t>
            </a:r>
            <a:endParaRPr lang="en-US" sz="2800" b="1" dirty="0">
              <a:latin typeface="Arial" panose="020B0604020202020204" pitchFamily="34" charset="0"/>
              <a:cs typeface="Arial" panose="020B0604020202020204" pitchFamily="34" charset="0"/>
            </a:endParaRPr>
          </a:p>
        </p:txBody>
      </p:sp>
      <p:sp>
        <p:nvSpPr>
          <p:cNvPr id="10" name="ZoneTexte 9">
            <a:extLst>
              <a:ext uri="{FF2B5EF4-FFF2-40B4-BE49-F238E27FC236}">
                <a16:creationId xmlns:a16="http://schemas.microsoft.com/office/drawing/2014/main" id="{E04CECC6-5A65-896E-7A17-CD029ED9A20C}"/>
              </a:ext>
            </a:extLst>
          </p:cNvPr>
          <p:cNvSpPr txBox="1"/>
          <p:nvPr/>
        </p:nvSpPr>
        <p:spPr>
          <a:xfrm>
            <a:off x="48768" y="2003959"/>
            <a:ext cx="5437632" cy="461665"/>
          </a:xfrm>
          <a:prstGeom prst="rect">
            <a:avLst/>
          </a:prstGeom>
          <a:noFill/>
        </p:spPr>
        <p:txBody>
          <a:bodyPr wrap="square" rtlCol="0">
            <a:spAutoFit/>
          </a:bodyPr>
          <a:lstStyle/>
          <a:p>
            <a:pPr algn="ctr"/>
            <a:r>
              <a:rPr lang="fr-FR" sz="2400" i="1" dirty="0">
                <a:latin typeface="Arial" panose="020B0604020202020204" pitchFamily="34" charset="0"/>
                <a:cs typeface="Arial" panose="020B0604020202020204" pitchFamily="34" charset="0"/>
              </a:rPr>
              <a:t>Harmonisation des évolutions du Web</a:t>
            </a:r>
            <a:endParaRPr lang="en-US" sz="2400" i="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095FD708-9E44-CA22-0F52-F07084E9A42D}"/>
              </a:ext>
            </a:extLst>
          </p:cNvPr>
          <p:cNvPicPr>
            <a:picLocks noChangeAspect="1"/>
          </p:cNvPicPr>
          <p:nvPr/>
        </p:nvPicPr>
        <p:blipFill>
          <a:blip r:embed="rId4"/>
          <a:stretch>
            <a:fillRect/>
          </a:stretch>
        </p:blipFill>
        <p:spPr>
          <a:xfrm>
            <a:off x="54548" y="2777860"/>
            <a:ext cx="4758559" cy="2690852"/>
          </a:xfrm>
          <a:prstGeom prst="rect">
            <a:avLst/>
          </a:prstGeom>
        </p:spPr>
      </p:pic>
      <p:pic>
        <p:nvPicPr>
          <p:cNvPr id="11" name="Image 10">
            <a:extLst>
              <a:ext uri="{FF2B5EF4-FFF2-40B4-BE49-F238E27FC236}">
                <a16:creationId xmlns:a16="http://schemas.microsoft.com/office/drawing/2014/main" id="{34E08D39-E4C3-FEBE-A54C-C1383C1B80F7}"/>
              </a:ext>
            </a:extLst>
          </p:cNvPr>
          <p:cNvPicPr>
            <a:picLocks noChangeAspect="1"/>
          </p:cNvPicPr>
          <p:nvPr/>
        </p:nvPicPr>
        <p:blipFill>
          <a:blip r:embed="rId5"/>
          <a:stretch>
            <a:fillRect/>
          </a:stretch>
        </p:blipFill>
        <p:spPr>
          <a:xfrm>
            <a:off x="5551170" y="3091245"/>
            <a:ext cx="4825321" cy="2948808"/>
          </a:xfrm>
          <a:prstGeom prst="rect">
            <a:avLst/>
          </a:prstGeom>
        </p:spPr>
      </p:pic>
      <p:sp>
        <p:nvSpPr>
          <p:cNvPr id="13" name="ZoneTexte 12">
            <a:extLst>
              <a:ext uri="{FF2B5EF4-FFF2-40B4-BE49-F238E27FC236}">
                <a16:creationId xmlns:a16="http://schemas.microsoft.com/office/drawing/2014/main" id="{893D508D-5B98-D094-D130-C4064CD79855}"/>
              </a:ext>
            </a:extLst>
          </p:cNvPr>
          <p:cNvSpPr txBox="1"/>
          <p:nvPr/>
        </p:nvSpPr>
        <p:spPr>
          <a:xfrm>
            <a:off x="5288810" y="2285992"/>
            <a:ext cx="5350042" cy="523220"/>
          </a:xfrm>
          <a:prstGeom prst="rect">
            <a:avLst/>
          </a:prstGeom>
          <a:noFill/>
        </p:spPr>
        <p:txBody>
          <a:bodyPr wrap="square">
            <a:spAutoFit/>
          </a:bodyPr>
          <a:lstStyle/>
          <a:p>
            <a:pPr algn="ctr"/>
            <a:r>
              <a:rPr lang="fr-FR" sz="2800" b="1" dirty="0">
                <a:latin typeface="Arial" panose="020B0604020202020204" pitchFamily="34" charset="0"/>
                <a:cs typeface="Arial" panose="020B0604020202020204" pitchFamily="34" charset="0"/>
              </a:rPr>
              <a:t>Statut des standards</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940117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F5A26D6-A51D-5FDE-FD36-59A9927F681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FCDE3C9-BFF2-1093-A503-AFB1A260A6B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15F7F52-E612-CC2B-2698-5191FF20481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8DA64A5B-CAFA-31EE-A1E7-C806F86991DB}"/>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Standardisation</a:t>
            </a:r>
            <a:endParaRPr lang="en-US" sz="2800" b="1" dirty="0">
              <a:solidFill>
                <a:srgbClr val="161616"/>
              </a:solidFill>
              <a:latin typeface="Arial"/>
            </a:endParaRPr>
          </a:p>
        </p:txBody>
      </p:sp>
      <p:sp>
        <p:nvSpPr>
          <p:cNvPr id="10" name="ZoneTexte 9">
            <a:extLst>
              <a:ext uri="{FF2B5EF4-FFF2-40B4-BE49-F238E27FC236}">
                <a16:creationId xmlns:a16="http://schemas.microsoft.com/office/drawing/2014/main" id="{D363E817-D250-A735-BCB8-57DD2B900F25}"/>
              </a:ext>
            </a:extLst>
          </p:cNvPr>
          <p:cNvSpPr txBox="1"/>
          <p:nvPr/>
        </p:nvSpPr>
        <p:spPr>
          <a:xfrm>
            <a:off x="48768" y="2003959"/>
            <a:ext cx="5437632" cy="461665"/>
          </a:xfrm>
          <a:prstGeom prst="rect">
            <a:avLst/>
          </a:prstGeom>
          <a:noFill/>
        </p:spPr>
        <p:txBody>
          <a:bodyPr wrap="square" rtlCol="0">
            <a:spAutoFit/>
          </a:bodyPr>
          <a:lstStyle/>
          <a:p>
            <a:pPr algn="ctr"/>
            <a:r>
              <a:rPr lang="fr-FR" sz="2400" b="1" i="1" dirty="0">
                <a:latin typeface="Arial" panose="020B0604020202020204" pitchFamily="34" charset="0"/>
                <a:cs typeface="Arial" panose="020B0604020202020204" pitchFamily="34" charset="0"/>
              </a:rPr>
              <a:t>Au W3C, tout n’est pas standard</a:t>
            </a:r>
            <a:endParaRPr lang="en-US" sz="2400" b="1" i="1"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A951891B-6312-092C-1F72-BC320943DC94}"/>
              </a:ext>
            </a:extLst>
          </p:cNvPr>
          <p:cNvSpPr txBox="1"/>
          <p:nvPr/>
        </p:nvSpPr>
        <p:spPr>
          <a:xfrm>
            <a:off x="3894724" y="2427152"/>
            <a:ext cx="5350042" cy="523220"/>
          </a:xfrm>
          <a:prstGeom prst="rect">
            <a:avLst/>
          </a:prstGeom>
          <a:noFill/>
        </p:spPr>
        <p:txBody>
          <a:bodyPr wrap="square">
            <a:spAutoFit/>
          </a:bodyPr>
          <a:lstStyle/>
          <a:p>
            <a:pPr algn="ctr"/>
            <a:r>
              <a:rPr lang="fr-FR" sz="2800" b="1" dirty="0">
                <a:latin typeface="Arial" panose="020B0604020202020204" pitchFamily="34" charset="0"/>
                <a:cs typeface="Arial" panose="020B0604020202020204" pitchFamily="34" charset="0"/>
              </a:rPr>
              <a:t>Différentes activités</a:t>
            </a:r>
            <a:endParaRPr lang="en-US" sz="2800"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FB054B44-DD03-B453-1A73-989646F0517B}"/>
              </a:ext>
            </a:extLst>
          </p:cNvPr>
          <p:cNvPicPr>
            <a:picLocks noChangeAspect="1"/>
          </p:cNvPicPr>
          <p:nvPr/>
        </p:nvPicPr>
        <p:blipFill>
          <a:blip r:embed="rId4"/>
          <a:stretch>
            <a:fillRect/>
          </a:stretch>
        </p:blipFill>
        <p:spPr>
          <a:xfrm>
            <a:off x="69180" y="2668013"/>
            <a:ext cx="3219899" cy="2429214"/>
          </a:xfrm>
          <a:prstGeom prst="rect">
            <a:avLst/>
          </a:prstGeom>
        </p:spPr>
      </p:pic>
      <p:pic>
        <p:nvPicPr>
          <p:cNvPr id="8" name="Image 7">
            <a:extLst>
              <a:ext uri="{FF2B5EF4-FFF2-40B4-BE49-F238E27FC236}">
                <a16:creationId xmlns:a16="http://schemas.microsoft.com/office/drawing/2014/main" id="{8AF639EC-6FB8-96F4-9CE5-A78C8958AE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5008" y="2911900"/>
            <a:ext cx="6520584" cy="4045961"/>
          </a:xfrm>
          <a:prstGeom prst="rect">
            <a:avLst/>
          </a:prstGeom>
        </p:spPr>
      </p:pic>
    </p:spTree>
    <p:extLst>
      <p:ext uri="{BB962C8B-B14F-4D97-AF65-F5344CB8AC3E}">
        <p14:creationId xmlns:p14="http://schemas.microsoft.com/office/powerpoint/2010/main" val="2848963899"/>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626E3F3-8178-F14D-8D52-CD78B6E2E56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3012B2B-3957-CCAB-C42D-7C3DF131EC5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B195358-CB50-4EE3-525B-06F39EEA862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EE432961-F849-5AEE-6A65-EF3AE95D1835}"/>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Séparation</a:t>
            </a:r>
            <a:r>
              <a:rPr lang="en-US" sz="2800" b="1" dirty="0">
                <a:solidFill>
                  <a:srgbClr val="161616"/>
                </a:solidFill>
                <a:latin typeface="Arial"/>
              </a:rPr>
              <a:t> du fond de la </a:t>
            </a:r>
            <a:r>
              <a:rPr lang="en-US" sz="2800" b="1" dirty="0" err="1">
                <a:solidFill>
                  <a:srgbClr val="161616"/>
                </a:solidFill>
                <a:latin typeface="Arial"/>
              </a:rPr>
              <a:t>forme</a:t>
            </a:r>
            <a:endParaRPr lang="en-US" sz="2800" b="1" dirty="0">
              <a:solidFill>
                <a:srgbClr val="161616"/>
              </a:solidFill>
              <a:latin typeface="Arial"/>
            </a:endParaRPr>
          </a:p>
        </p:txBody>
      </p:sp>
      <p:pic>
        <p:nvPicPr>
          <p:cNvPr id="5" name="Image 4">
            <a:extLst>
              <a:ext uri="{FF2B5EF4-FFF2-40B4-BE49-F238E27FC236}">
                <a16:creationId xmlns:a16="http://schemas.microsoft.com/office/drawing/2014/main" id="{4049AE30-68F9-EBD1-8961-36C5A90A31B6}"/>
              </a:ext>
            </a:extLst>
          </p:cNvPr>
          <p:cNvPicPr>
            <a:picLocks noChangeAspect="1"/>
          </p:cNvPicPr>
          <p:nvPr/>
        </p:nvPicPr>
        <p:blipFill>
          <a:blip r:embed="rId4"/>
          <a:stretch>
            <a:fillRect/>
          </a:stretch>
        </p:blipFill>
        <p:spPr>
          <a:xfrm>
            <a:off x="701906" y="1995753"/>
            <a:ext cx="9285524" cy="3946348"/>
          </a:xfrm>
          <a:prstGeom prst="rect">
            <a:avLst/>
          </a:prstGeom>
        </p:spPr>
      </p:pic>
    </p:spTree>
    <p:extLst>
      <p:ext uri="{BB962C8B-B14F-4D97-AF65-F5344CB8AC3E}">
        <p14:creationId xmlns:p14="http://schemas.microsoft.com/office/powerpoint/2010/main" val="2894145170"/>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45B7A6E-222F-082A-7286-8568E01DF94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A011ADB-89EC-21ED-783B-E6E924CDB56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2DD2333-C5EF-3BA0-1150-C957552CE6D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8712941D-A7FA-0B93-F9FF-4BCB72FDA1EF}"/>
              </a:ext>
            </a:extLst>
          </p:cNvPr>
          <p:cNvSpPr/>
          <p:nvPr/>
        </p:nvSpPr>
        <p:spPr>
          <a:xfrm>
            <a:off x="2110175" y="1027176"/>
            <a:ext cx="3234493" cy="365760"/>
          </a:xfrm>
          <a:prstGeom prst="rect">
            <a:avLst/>
          </a:prstGeom>
        </p:spPr>
        <p:txBody>
          <a:bodyPr wrap="none" lIns="0" tIns="0" rIns="0" bIns="0">
            <a:noAutofit/>
          </a:bodyPr>
          <a:lstStyle/>
          <a:p>
            <a:pPr indent="0" algn="ctr"/>
            <a:r>
              <a:rPr lang="en-US" sz="2400" b="1" dirty="0">
                <a:solidFill>
                  <a:srgbClr val="161616"/>
                </a:solidFill>
                <a:latin typeface="Arial"/>
              </a:rPr>
              <a:t>Proposer </a:t>
            </a:r>
            <a:r>
              <a:rPr lang="en-US" sz="2400" b="1" dirty="0" err="1">
                <a:solidFill>
                  <a:srgbClr val="161616"/>
                </a:solidFill>
                <a:latin typeface="Arial"/>
              </a:rPr>
              <a:t>ses</a:t>
            </a:r>
            <a:r>
              <a:rPr lang="en-US" sz="2400" b="1" dirty="0">
                <a:solidFill>
                  <a:srgbClr val="161616"/>
                </a:solidFill>
                <a:latin typeface="Arial"/>
              </a:rPr>
              <a:t> </a:t>
            </a:r>
            <a:r>
              <a:rPr lang="en-US" sz="2400" b="1" dirty="0" err="1">
                <a:solidFill>
                  <a:srgbClr val="161616"/>
                </a:solidFill>
                <a:latin typeface="Arial"/>
              </a:rPr>
              <a:t>propres</a:t>
            </a:r>
            <a:r>
              <a:rPr lang="en-US" sz="2400" b="1" dirty="0">
                <a:solidFill>
                  <a:srgbClr val="161616"/>
                </a:solidFill>
                <a:latin typeface="Arial"/>
              </a:rPr>
              <a:t> </a:t>
            </a:r>
            <a:r>
              <a:rPr lang="en-US" sz="2400" b="1" dirty="0" err="1">
                <a:solidFill>
                  <a:srgbClr val="161616"/>
                </a:solidFill>
                <a:latin typeface="Arial"/>
              </a:rPr>
              <a:t>langages</a:t>
            </a:r>
            <a:r>
              <a:rPr lang="en-US" sz="2400" b="1" dirty="0">
                <a:solidFill>
                  <a:srgbClr val="161616"/>
                </a:solidFill>
                <a:latin typeface="Arial"/>
              </a:rPr>
              <a:t> (XML)</a:t>
            </a:r>
          </a:p>
        </p:txBody>
      </p:sp>
      <p:pic>
        <p:nvPicPr>
          <p:cNvPr id="8" name="Image 7">
            <a:extLst>
              <a:ext uri="{FF2B5EF4-FFF2-40B4-BE49-F238E27FC236}">
                <a16:creationId xmlns:a16="http://schemas.microsoft.com/office/drawing/2014/main" id="{B63BD7A4-7ED1-0E83-403D-DD2441271B28}"/>
              </a:ext>
            </a:extLst>
          </p:cNvPr>
          <p:cNvPicPr>
            <a:picLocks noChangeAspect="1"/>
          </p:cNvPicPr>
          <p:nvPr/>
        </p:nvPicPr>
        <p:blipFill>
          <a:blip r:embed="rId4">
            <a:duotone>
              <a:schemeClr val="accent1">
                <a:shade val="45000"/>
                <a:satMod val="135000"/>
              </a:schemeClr>
              <a:prstClr val="white"/>
            </a:duotone>
          </a:blip>
          <a:stretch>
            <a:fillRect/>
          </a:stretch>
        </p:blipFill>
        <p:spPr>
          <a:xfrm>
            <a:off x="263584" y="1543950"/>
            <a:ext cx="7140700" cy="2439387"/>
          </a:xfrm>
          <a:prstGeom prst="rect">
            <a:avLst/>
          </a:prstGeom>
        </p:spPr>
      </p:pic>
      <p:pic>
        <p:nvPicPr>
          <p:cNvPr id="10" name="Image 9">
            <a:extLst>
              <a:ext uri="{FF2B5EF4-FFF2-40B4-BE49-F238E27FC236}">
                <a16:creationId xmlns:a16="http://schemas.microsoft.com/office/drawing/2014/main" id="{073D1C19-1D65-B0E3-EBE6-258CA18DC86D}"/>
              </a:ext>
            </a:extLst>
          </p:cNvPr>
          <p:cNvPicPr>
            <a:picLocks noChangeAspect="1"/>
          </p:cNvPicPr>
          <p:nvPr/>
        </p:nvPicPr>
        <p:blipFill>
          <a:blip r:embed="rId5"/>
          <a:stretch>
            <a:fillRect/>
          </a:stretch>
        </p:blipFill>
        <p:spPr>
          <a:xfrm>
            <a:off x="7047128" y="3983337"/>
            <a:ext cx="3646272" cy="1950254"/>
          </a:xfrm>
          <a:prstGeom prst="rect">
            <a:avLst/>
          </a:prstGeom>
        </p:spPr>
      </p:pic>
      <p:pic>
        <p:nvPicPr>
          <p:cNvPr id="12" name="Image 11">
            <a:extLst>
              <a:ext uri="{FF2B5EF4-FFF2-40B4-BE49-F238E27FC236}">
                <a16:creationId xmlns:a16="http://schemas.microsoft.com/office/drawing/2014/main" id="{5A50059F-F114-4121-7113-2F05CB7B06F3}"/>
              </a:ext>
            </a:extLst>
          </p:cNvPr>
          <p:cNvPicPr>
            <a:picLocks noChangeAspect="1"/>
          </p:cNvPicPr>
          <p:nvPr/>
        </p:nvPicPr>
        <p:blipFill>
          <a:blip r:embed="rId6">
            <a:duotone>
              <a:schemeClr val="accent1">
                <a:shade val="45000"/>
                <a:satMod val="135000"/>
              </a:schemeClr>
              <a:prstClr val="white"/>
            </a:duotone>
          </a:blip>
          <a:stretch>
            <a:fillRect/>
          </a:stretch>
        </p:blipFill>
        <p:spPr>
          <a:xfrm>
            <a:off x="750443" y="4134351"/>
            <a:ext cx="5953956" cy="2981741"/>
          </a:xfrm>
          <a:prstGeom prst="rect">
            <a:avLst/>
          </a:prstGeom>
        </p:spPr>
      </p:pic>
    </p:spTree>
    <p:extLst>
      <p:ext uri="{BB962C8B-B14F-4D97-AF65-F5344CB8AC3E}">
        <p14:creationId xmlns:p14="http://schemas.microsoft.com/office/powerpoint/2010/main" val="159636540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ECE4202-733D-722F-781C-0A228331FC1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70FF58B-6D67-04AA-32D9-2B9B48C0422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EC45F8A-761D-28AE-CAC7-1B5C78B7FE1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53263FC5-6FE7-79FA-A76E-38202B32E625}"/>
              </a:ext>
            </a:extLst>
          </p:cNvPr>
          <p:cNvSpPr/>
          <p:nvPr/>
        </p:nvSpPr>
        <p:spPr>
          <a:xfrm>
            <a:off x="2110175" y="1027176"/>
            <a:ext cx="3234493" cy="365760"/>
          </a:xfrm>
          <a:prstGeom prst="rect">
            <a:avLst/>
          </a:prstGeom>
        </p:spPr>
        <p:txBody>
          <a:bodyPr wrap="none" lIns="0" tIns="0" rIns="0" bIns="0">
            <a:noAutofit/>
          </a:bodyPr>
          <a:lstStyle/>
          <a:p>
            <a:pPr indent="0" algn="ctr"/>
            <a:r>
              <a:rPr lang="en-US" sz="2400" b="1" dirty="0" err="1">
                <a:solidFill>
                  <a:srgbClr val="161616"/>
                </a:solidFill>
                <a:latin typeface="Arial"/>
              </a:rPr>
              <a:t>Localiser</a:t>
            </a:r>
            <a:r>
              <a:rPr lang="en-US" sz="2400" b="1" dirty="0">
                <a:solidFill>
                  <a:srgbClr val="161616"/>
                </a:solidFill>
                <a:latin typeface="Arial"/>
              </a:rPr>
              <a:t> </a:t>
            </a:r>
            <a:r>
              <a:rPr lang="en-US" sz="2400" b="1" dirty="0" err="1">
                <a:solidFill>
                  <a:srgbClr val="161616"/>
                </a:solidFill>
                <a:latin typeface="Arial"/>
              </a:rPr>
              <a:t>une</a:t>
            </a:r>
            <a:r>
              <a:rPr lang="en-US" sz="2400" b="1" dirty="0">
                <a:solidFill>
                  <a:srgbClr val="161616"/>
                </a:solidFill>
                <a:latin typeface="Arial"/>
              </a:rPr>
              <a:t> page (URL)</a:t>
            </a:r>
          </a:p>
        </p:txBody>
      </p:sp>
      <p:pic>
        <p:nvPicPr>
          <p:cNvPr id="5" name="Image 4">
            <a:extLst>
              <a:ext uri="{FF2B5EF4-FFF2-40B4-BE49-F238E27FC236}">
                <a16:creationId xmlns:a16="http://schemas.microsoft.com/office/drawing/2014/main" id="{A0B2C6BD-0847-1B15-EE4A-A41AE82DD8D4}"/>
              </a:ext>
            </a:extLst>
          </p:cNvPr>
          <p:cNvPicPr>
            <a:picLocks noChangeAspect="1"/>
          </p:cNvPicPr>
          <p:nvPr/>
        </p:nvPicPr>
        <p:blipFill>
          <a:blip r:embed="rId4"/>
          <a:stretch>
            <a:fillRect/>
          </a:stretch>
        </p:blipFill>
        <p:spPr>
          <a:xfrm>
            <a:off x="7284421" y="1392936"/>
            <a:ext cx="3100165" cy="4045338"/>
          </a:xfrm>
          <a:prstGeom prst="rect">
            <a:avLst/>
          </a:prstGeom>
        </p:spPr>
      </p:pic>
    </p:spTree>
    <p:extLst>
      <p:ext uri="{BB962C8B-B14F-4D97-AF65-F5344CB8AC3E}">
        <p14:creationId xmlns:p14="http://schemas.microsoft.com/office/powerpoint/2010/main" val="87175900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5657A4F-E6A0-707B-53AC-9207E07B197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1CBED01-B416-5A59-2F8A-6170884D00E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524F3D8-9503-6F3E-34CA-C3DCABEA50F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6C949DA3-9D1E-739A-9147-9B236433942F}"/>
              </a:ext>
            </a:extLst>
          </p:cNvPr>
          <p:cNvSpPr/>
          <p:nvPr/>
        </p:nvSpPr>
        <p:spPr>
          <a:xfrm>
            <a:off x="3371912" y="1204232"/>
            <a:ext cx="3234493" cy="365760"/>
          </a:xfrm>
          <a:prstGeom prst="rect">
            <a:avLst/>
          </a:prstGeom>
        </p:spPr>
        <p:txBody>
          <a:bodyPr wrap="none" lIns="0" tIns="0" rIns="0" bIns="0">
            <a:noAutofit/>
          </a:bodyPr>
          <a:lstStyle/>
          <a:p>
            <a:pPr indent="0" algn="ctr"/>
            <a:r>
              <a:rPr lang="en-US" sz="2400" b="1" dirty="0" err="1">
                <a:solidFill>
                  <a:srgbClr val="161616"/>
                </a:solidFill>
                <a:latin typeface="Arial"/>
              </a:rPr>
              <a:t>Changement</a:t>
            </a:r>
            <a:r>
              <a:rPr lang="en-US" sz="2400" b="1" dirty="0">
                <a:solidFill>
                  <a:srgbClr val="161616"/>
                </a:solidFill>
                <a:latin typeface="Arial"/>
              </a:rPr>
              <a:t> de </a:t>
            </a:r>
            <a:r>
              <a:rPr lang="en-US" sz="2400" b="1" dirty="0" err="1">
                <a:solidFill>
                  <a:srgbClr val="161616"/>
                </a:solidFill>
                <a:latin typeface="Arial"/>
              </a:rPr>
              <a:t>statut</a:t>
            </a:r>
            <a:r>
              <a:rPr lang="en-US" sz="2400" b="1" dirty="0">
                <a:solidFill>
                  <a:srgbClr val="161616"/>
                </a:solidFill>
                <a:latin typeface="Arial"/>
              </a:rPr>
              <a:t> de la </a:t>
            </a:r>
            <a:r>
              <a:rPr lang="en-US" sz="2400" b="1" dirty="0" err="1">
                <a:solidFill>
                  <a:srgbClr val="161616"/>
                </a:solidFill>
                <a:latin typeface="Arial"/>
              </a:rPr>
              <a:t>référence</a:t>
            </a:r>
            <a:endParaRPr lang="en-US" sz="2400" b="1" dirty="0">
              <a:solidFill>
                <a:srgbClr val="161616"/>
              </a:solidFill>
              <a:latin typeface="Arial"/>
            </a:endParaRPr>
          </a:p>
        </p:txBody>
      </p:sp>
      <p:pic>
        <p:nvPicPr>
          <p:cNvPr id="6" name="Image 5">
            <a:extLst>
              <a:ext uri="{FF2B5EF4-FFF2-40B4-BE49-F238E27FC236}">
                <a16:creationId xmlns:a16="http://schemas.microsoft.com/office/drawing/2014/main" id="{CD0B8EB3-9F19-6E48-33F0-09A7F12FF45F}"/>
              </a:ext>
            </a:extLst>
          </p:cNvPr>
          <p:cNvPicPr>
            <a:picLocks noChangeAspect="1"/>
          </p:cNvPicPr>
          <p:nvPr/>
        </p:nvPicPr>
        <p:blipFill>
          <a:blip r:embed="rId4"/>
          <a:stretch>
            <a:fillRect/>
          </a:stretch>
        </p:blipFill>
        <p:spPr>
          <a:xfrm>
            <a:off x="782340" y="1862873"/>
            <a:ext cx="8413638" cy="4541135"/>
          </a:xfrm>
          <a:prstGeom prst="rect">
            <a:avLst/>
          </a:prstGeom>
        </p:spPr>
      </p:pic>
    </p:spTree>
    <p:extLst>
      <p:ext uri="{BB962C8B-B14F-4D97-AF65-F5344CB8AC3E}">
        <p14:creationId xmlns:p14="http://schemas.microsoft.com/office/powerpoint/2010/main" val="225629721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82752"/>
            <a:ext cx="10591800" cy="225552"/>
          </a:xfrm>
          <a:prstGeom prst="rect">
            <a:avLst/>
          </a:prstGeom>
        </p:spPr>
      </p:pic>
      <p:sp>
        <p:nvSpPr>
          <p:cNvPr id="4" name="Rectangle 3"/>
          <p:cNvSpPr/>
          <p:nvPr/>
        </p:nvSpPr>
        <p:spPr>
          <a:xfrm>
            <a:off x="445008" y="213360"/>
            <a:ext cx="862584" cy="295656"/>
          </a:xfrm>
          <a:prstGeom prst="rect">
            <a:avLst/>
          </a:prstGeom>
        </p:spPr>
        <p:txBody>
          <a:bodyPr wrap="none" lIns="0" tIns="0" rIns="0" bIns="0">
            <a:noAutofit/>
          </a:bodyPr>
          <a:lstStyle/>
          <a:p>
            <a:pPr indent="0"/>
            <a:r>
              <a:rPr lang="en-US" sz="2700" b="1" dirty="0">
                <a:solidFill>
                  <a:srgbClr val="161616"/>
                </a:solidFill>
                <a:latin typeface="Arial"/>
              </a:rPr>
              <a:t>Hello HELIOS </a:t>
            </a:r>
            <a:r>
              <a:rPr lang="en-CA" sz="2700" b="1" dirty="0">
                <a:solidFill>
                  <a:srgbClr val="161616"/>
                </a:solidFill>
                <a:latin typeface="Arial"/>
              </a:rPr>
              <a:t>!</a:t>
            </a:r>
            <a:endParaRPr lang="en-US" sz="2700" b="1" dirty="0">
              <a:solidFill>
                <a:srgbClr val="161616"/>
              </a:solidFill>
              <a:latin typeface="Arial"/>
            </a:endParaRPr>
          </a:p>
        </p:txBody>
      </p:sp>
      <p:sp>
        <p:nvSpPr>
          <p:cNvPr id="5" name="Rectangle 4"/>
          <p:cNvSpPr/>
          <p:nvPr/>
        </p:nvSpPr>
        <p:spPr>
          <a:xfrm>
            <a:off x="1075944" y="1508760"/>
            <a:ext cx="6284080" cy="3642360"/>
          </a:xfrm>
          <a:prstGeom prst="rect">
            <a:avLst/>
          </a:prstGeom>
        </p:spPr>
        <p:txBody>
          <a:bodyPr lIns="0" tIns="0" rIns="0" bIns="0">
            <a:noAutofit/>
          </a:bodyPr>
          <a:lstStyle/>
          <a:p>
            <a:pPr indent="0" algn="just">
              <a:lnSpc>
                <a:spcPts val="3132"/>
              </a:lnSpc>
            </a:pPr>
            <a:r>
              <a:rPr lang="en-US" sz="2100" b="1" dirty="0">
                <a:latin typeface="Arial"/>
              </a:rPr>
              <a:t>-    M. Sc. Otis MOAMPANDJ</a:t>
            </a:r>
          </a:p>
          <a:p>
            <a:pPr marL="342900" indent="-342900" algn="just">
              <a:lnSpc>
                <a:spcPts val="3132"/>
              </a:lnSpc>
              <a:buFontTx/>
              <a:buChar char="-"/>
            </a:pPr>
            <a:r>
              <a:rPr lang="en-US" sz="1900" dirty="0">
                <a:latin typeface="Arial"/>
              </a:rPr>
              <a:t>Computer Science Engineer (ISDS)</a:t>
            </a:r>
          </a:p>
          <a:p>
            <a:pPr marL="342900" indent="-342900" algn="just">
              <a:lnSpc>
                <a:spcPts val="3132"/>
              </a:lnSpc>
              <a:buFontTx/>
              <a:buChar char="-"/>
            </a:pPr>
            <a:r>
              <a:rPr lang="en-US" sz="1900" dirty="0">
                <a:latin typeface="Arial"/>
              </a:rPr>
              <a:t>Young Officer</a:t>
            </a:r>
          </a:p>
          <a:p>
            <a:pPr marL="342900" indent="-342900" algn="just">
              <a:lnSpc>
                <a:spcPts val="3132"/>
              </a:lnSpc>
              <a:buFontTx/>
              <a:buChar char="-"/>
            </a:pPr>
            <a:r>
              <a:rPr lang="en-US" sz="1900" dirty="0">
                <a:latin typeface="Arial"/>
              </a:rPr>
              <a:t>Certified NSE, </a:t>
            </a:r>
            <a:r>
              <a:rPr lang="en-US" sz="1900" dirty="0" err="1">
                <a:latin typeface="Arial"/>
              </a:rPr>
              <a:t>Cyberdiplomacy</a:t>
            </a:r>
            <a:r>
              <a:rPr lang="en-US" sz="1900" dirty="0">
                <a:latin typeface="Arial"/>
              </a:rPr>
              <a:t>  (UNADER)</a:t>
            </a:r>
          </a:p>
          <a:p>
            <a:pPr indent="0" algn="just">
              <a:lnSpc>
                <a:spcPts val="3132"/>
              </a:lnSpc>
            </a:pPr>
            <a:r>
              <a:rPr lang="en-US" sz="1900" dirty="0">
                <a:latin typeface="Arial"/>
              </a:rPr>
              <a:t>-    Research Interests:</a:t>
            </a:r>
          </a:p>
          <a:p>
            <a:pPr marL="520700" indent="0" algn="just">
              <a:spcAft>
                <a:spcPts val="630"/>
              </a:spcAft>
            </a:pPr>
            <a:r>
              <a:rPr lang="en-US" sz="1700" dirty="0">
                <a:latin typeface="Arial"/>
              </a:rPr>
              <a:t>•    Deep Learning</a:t>
            </a:r>
          </a:p>
          <a:p>
            <a:pPr marL="520700" indent="0" algn="just">
              <a:spcAft>
                <a:spcPts val="1050"/>
              </a:spcAft>
            </a:pPr>
            <a:r>
              <a:rPr lang="en-US" sz="1700" dirty="0">
                <a:latin typeface="Arial"/>
              </a:rPr>
              <a:t>•    Big Data Analytics</a:t>
            </a:r>
          </a:p>
          <a:p>
            <a:pPr marL="520700" algn="just">
              <a:spcAft>
                <a:spcPts val="1050"/>
              </a:spcAft>
            </a:pPr>
            <a:r>
              <a:rPr lang="en-US" sz="1700" dirty="0">
                <a:latin typeface="Arial"/>
              </a:rPr>
              <a:t>•    Information Retrieval</a:t>
            </a:r>
          </a:p>
          <a:p>
            <a:pPr marL="520700" algn="just">
              <a:spcAft>
                <a:spcPts val="1050"/>
              </a:spcAft>
            </a:pPr>
            <a:r>
              <a:rPr lang="en-US" sz="1700" dirty="0">
                <a:latin typeface="Arial"/>
              </a:rPr>
              <a:t>•    Cybersecurity</a:t>
            </a:r>
          </a:p>
          <a:p>
            <a:pPr indent="0" algn="just">
              <a:spcAft>
                <a:spcPts val="1050"/>
              </a:spcAft>
            </a:pPr>
            <a:r>
              <a:rPr lang="en-US" sz="1900" dirty="0">
                <a:latin typeface="Arial"/>
              </a:rPr>
              <a:t>-    Room: Situation Room PC HELIOS</a:t>
            </a:r>
          </a:p>
          <a:p>
            <a:pPr marL="342900" indent="-342900" algn="just">
              <a:spcAft>
                <a:spcPts val="2940"/>
              </a:spcAft>
              <a:buFontTx/>
              <a:buChar char="-"/>
            </a:pPr>
            <a:r>
              <a:rPr lang="en-US" sz="1900" dirty="0" err="1">
                <a:latin typeface="Arial"/>
              </a:rPr>
              <a:t>eMail</a:t>
            </a:r>
            <a:r>
              <a:rPr lang="en-US" sz="1900" dirty="0">
                <a:latin typeface="Arial"/>
              </a:rPr>
              <a:t>: moampandjotis@heliosc4i.cm</a:t>
            </a:r>
          </a:p>
        </p:txBody>
      </p:sp>
      <p:pic>
        <p:nvPicPr>
          <p:cNvPr id="13" name="Image 12">
            <a:extLst>
              <a:ext uri="{FF2B5EF4-FFF2-40B4-BE49-F238E27FC236}">
                <a16:creationId xmlns:a16="http://schemas.microsoft.com/office/drawing/2014/main" id="{094057CC-A5F2-5BED-2E79-D61A0FFAA90E}"/>
              </a:ext>
            </a:extLst>
          </p:cNvPr>
          <p:cNvPicPr>
            <a:picLocks noChangeAspect="1"/>
          </p:cNvPicPr>
          <p:nvPr/>
        </p:nvPicPr>
        <p:blipFill rotWithShape="1">
          <a:blip r:embed="rId3">
            <a:extLst>
              <a:ext uri="{28A0092B-C50C-407E-A947-70E740481C1C}">
                <a14:useLocalDpi xmlns:a14="http://schemas.microsoft.com/office/drawing/2010/main" val="0"/>
              </a:ext>
            </a:extLst>
          </a:blip>
          <a:srcRect l="14648" t="15616" r="14795" b="12158"/>
          <a:stretch/>
        </p:blipFill>
        <p:spPr>
          <a:xfrm>
            <a:off x="6902825" y="1810872"/>
            <a:ext cx="2465294" cy="2574642"/>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A0300CF-B6CA-7088-A7E0-F597FC1EEDE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245F16C-C5EC-01D0-8E2E-35B4C938BBE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ECE46F9-807B-C4A1-138E-1E044AEF6F5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90A33457-2E27-45C5-850F-E9877EE052BA}"/>
              </a:ext>
            </a:extLst>
          </p:cNvPr>
          <p:cNvSpPr/>
          <p:nvPr/>
        </p:nvSpPr>
        <p:spPr>
          <a:xfrm>
            <a:off x="816581" y="1204231"/>
            <a:ext cx="3234493" cy="365760"/>
          </a:xfrm>
          <a:prstGeom prst="rect">
            <a:avLst/>
          </a:prstGeom>
        </p:spPr>
        <p:txBody>
          <a:bodyPr wrap="none" lIns="0" tIns="0" rIns="0" bIns="0">
            <a:noAutofit/>
          </a:bodyPr>
          <a:lstStyle/>
          <a:p>
            <a:pPr indent="0" algn="ctr"/>
            <a:r>
              <a:rPr lang="en-US" sz="2400" b="1" dirty="0">
                <a:solidFill>
                  <a:srgbClr val="161616"/>
                </a:solidFill>
                <a:latin typeface="Arial"/>
              </a:rPr>
              <a:t>La notion de </a:t>
            </a:r>
            <a:r>
              <a:rPr lang="en-US" sz="2400" b="1" dirty="0" err="1">
                <a:solidFill>
                  <a:srgbClr val="161616"/>
                </a:solidFill>
                <a:latin typeface="Arial"/>
              </a:rPr>
              <a:t>ressource</a:t>
            </a:r>
            <a:endParaRPr lang="en-US" sz="2400" b="1" dirty="0">
              <a:solidFill>
                <a:srgbClr val="161616"/>
              </a:solidFill>
              <a:latin typeface="Arial"/>
            </a:endParaRPr>
          </a:p>
        </p:txBody>
      </p:sp>
      <p:pic>
        <p:nvPicPr>
          <p:cNvPr id="5" name="Image 4">
            <a:extLst>
              <a:ext uri="{FF2B5EF4-FFF2-40B4-BE49-F238E27FC236}">
                <a16:creationId xmlns:a16="http://schemas.microsoft.com/office/drawing/2014/main" id="{69B52B22-5500-7467-3993-1F46A0B5BA45}"/>
              </a:ext>
            </a:extLst>
          </p:cNvPr>
          <p:cNvPicPr>
            <a:picLocks noChangeAspect="1"/>
          </p:cNvPicPr>
          <p:nvPr/>
        </p:nvPicPr>
        <p:blipFill>
          <a:blip r:embed="rId4">
            <a:duotone>
              <a:schemeClr val="accent1">
                <a:shade val="45000"/>
                <a:satMod val="135000"/>
              </a:schemeClr>
              <a:prstClr val="white"/>
            </a:duotone>
          </a:blip>
          <a:stretch>
            <a:fillRect/>
          </a:stretch>
        </p:blipFill>
        <p:spPr>
          <a:xfrm>
            <a:off x="454152" y="1862871"/>
            <a:ext cx="4372180" cy="2115571"/>
          </a:xfrm>
          <a:prstGeom prst="rect">
            <a:avLst/>
          </a:prstGeom>
        </p:spPr>
      </p:pic>
      <p:sp>
        <p:nvSpPr>
          <p:cNvPr id="8" name="ZoneTexte 7">
            <a:extLst>
              <a:ext uri="{FF2B5EF4-FFF2-40B4-BE49-F238E27FC236}">
                <a16:creationId xmlns:a16="http://schemas.microsoft.com/office/drawing/2014/main" id="{6A999DC5-17C0-9591-3F6F-988B69A8485E}"/>
              </a:ext>
            </a:extLst>
          </p:cNvPr>
          <p:cNvSpPr txBox="1"/>
          <p:nvPr/>
        </p:nvSpPr>
        <p:spPr>
          <a:xfrm>
            <a:off x="204537" y="4452493"/>
            <a:ext cx="5350042" cy="1815882"/>
          </a:xfrm>
          <a:prstGeom prst="rect">
            <a:avLst/>
          </a:prstGeom>
          <a:noFill/>
        </p:spPr>
        <p:txBody>
          <a:bodyPr wrap="square">
            <a:spAutoFit/>
          </a:bodyPr>
          <a:lstStyle/>
          <a:p>
            <a:r>
              <a:rPr lang="en-US" sz="2800" i="1" dirty="0">
                <a:latin typeface="Arial" panose="020B0604020202020204" pitchFamily="34" charset="0"/>
                <a:cs typeface="Arial" panose="020B0604020202020204" pitchFamily="34" charset="0"/>
              </a:rPr>
              <a:t>ex. </a:t>
            </a:r>
            <a:r>
              <a:rPr lang="en-US" sz="2800" i="1" dirty="0" err="1">
                <a:latin typeface="Arial" panose="020B0604020202020204" pitchFamily="34" charset="0"/>
                <a:cs typeface="Arial" panose="020B0604020202020204" pitchFamily="34" charset="0"/>
              </a:rPr>
              <a:t>une</a:t>
            </a:r>
            <a:r>
              <a:rPr lang="en-US" sz="2800" i="1" dirty="0">
                <a:latin typeface="Arial" panose="020B0604020202020204" pitchFamily="34" charset="0"/>
                <a:cs typeface="Arial" panose="020B0604020202020204" pitchFamily="34" charset="0"/>
              </a:rPr>
              <a:t> page, </a:t>
            </a:r>
            <a:r>
              <a:rPr lang="en-US" sz="2800" i="1" dirty="0" err="1">
                <a:latin typeface="Arial" panose="020B0604020202020204" pitchFamily="34" charset="0"/>
                <a:cs typeface="Arial" panose="020B0604020202020204" pitchFamily="34" charset="0"/>
              </a:rPr>
              <a:t>une</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personne</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une</a:t>
            </a:r>
            <a:r>
              <a:rPr lang="en-US" sz="2800" i="1" dirty="0">
                <a:latin typeface="Arial" panose="020B0604020202020204" pitchFamily="34" charset="0"/>
                <a:cs typeface="Arial" panose="020B0604020202020204" pitchFamily="34" charset="0"/>
              </a:rPr>
              <a:t> voiture, un </a:t>
            </a:r>
            <a:r>
              <a:rPr lang="en-US" sz="2800" i="1" dirty="0" err="1">
                <a:latin typeface="Arial" panose="020B0604020202020204" pitchFamily="34" charset="0"/>
                <a:cs typeface="Arial" panose="020B0604020202020204" pitchFamily="34" charset="0"/>
              </a:rPr>
              <a:t>chien</a:t>
            </a:r>
            <a:r>
              <a:rPr lang="en-US" sz="2800" i="1" dirty="0">
                <a:latin typeface="Arial" panose="020B0604020202020204" pitchFamily="34" charset="0"/>
                <a:cs typeface="Arial" panose="020B0604020202020204" pitchFamily="34" charset="0"/>
              </a:rPr>
              <a:t>, </a:t>
            </a:r>
            <a:r>
              <a:rPr lang="en-US" sz="2800" i="1" dirty="0" err="1">
                <a:latin typeface="Arial" panose="020B0604020202020204" pitchFamily="34" charset="0"/>
                <a:cs typeface="Arial" panose="020B0604020202020204" pitchFamily="34" charset="0"/>
              </a:rPr>
              <a:t>une</a:t>
            </a:r>
            <a:r>
              <a:rPr lang="en-US" sz="2800" i="1" dirty="0">
                <a:latin typeface="Arial" panose="020B0604020202020204" pitchFamily="34" charset="0"/>
                <a:cs typeface="Arial" panose="020B0604020202020204" pitchFamily="34" charset="0"/>
              </a:rPr>
              <a:t> idée, un pays, un </a:t>
            </a:r>
            <a:r>
              <a:rPr lang="en-US" sz="2800" i="1" dirty="0" err="1">
                <a:latin typeface="Arial" panose="020B0604020202020204" pitchFamily="34" charset="0"/>
                <a:cs typeface="Arial" panose="020B0604020202020204" pitchFamily="34" charset="0"/>
              </a:rPr>
              <a:t>produit</a:t>
            </a:r>
            <a:r>
              <a:rPr lang="en-US" sz="2800" i="1" dirty="0">
                <a:latin typeface="Arial" panose="020B0604020202020204" pitchFamily="34" charset="0"/>
                <a:cs typeface="Arial" panose="020B0604020202020204" pitchFamily="34" charset="0"/>
              </a:rPr>
              <a:t>, un service…</a:t>
            </a:r>
          </a:p>
        </p:txBody>
      </p:sp>
      <p:sp>
        <p:nvSpPr>
          <p:cNvPr id="9" name="ZoneTexte 8">
            <a:extLst>
              <a:ext uri="{FF2B5EF4-FFF2-40B4-BE49-F238E27FC236}">
                <a16:creationId xmlns:a16="http://schemas.microsoft.com/office/drawing/2014/main" id="{3FBDC723-5BEC-35DF-C8EE-17C872645278}"/>
              </a:ext>
            </a:extLst>
          </p:cNvPr>
          <p:cNvSpPr txBox="1"/>
          <p:nvPr/>
        </p:nvSpPr>
        <p:spPr>
          <a:xfrm>
            <a:off x="454152" y="4040488"/>
            <a:ext cx="4922099" cy="461665"/>
          </a:xfrm>
          <a:prstGeom prst="rect">
            <a:avLst/>
          </a:prstGeom>
          <a:noFill/>
        </p:spPr>
        <p:txBody>
          <a:bodyPr wrap="square" rtlCol="0">
            <a:spAutoFit/>
          </a:bodyPr>
          <a:lstStyle/>
          <a:p>
            <a:r>
              <a:rPr lang="fr-FR" sz="2400" i="1" dirty="0">
                <a:solidFill>
                  <a:srgbClr val="FF0000"/>
                </a:solidFill>
                <a:latin typeface="Arial" panose="020B0604020202020204" pitchFamily="34" charset="0"/>
                <a:cs typeface="Arial" panose="020B0604020202020204" pitchFamily="34" charset="0"/>
              </a:rPr>
              <a:t>http://larry.info/objets#mavoiture</a:t>
            </a:r>
            <a:endParaRPr lang="en-US" sz="2400" i="1" dirty="0">
              <a:solidFill>
                <a:srgbClr val="FF0000"/>
              </a:solidFill>
              <a:latin typeface="Arial" panose="020B0604020202020204" pitchFamily="34" charset="0"/>
              <a:cs typeface="Arial" panose="020B0604020202020204" pitchFamily="34" charset="0"/>
            </a:endParaRPr>
          </a:p>
        </p:txBody>
      </p:sp>
      <p:pic>
        <p:nvPicPr>
          <p:cNvPr id="11" name="Image 10">
            <a:extLst>
              <a:ext uri="{FF2B5EF4-FFF2-40B4-BE49-F238E27FC236}">
                <a16:creationId xmlns:a16="http://schemas.microsoft.com/office/drawing/2014/main" id="{3D088F10-AD0A-1E29-4800-825FC3C83C84}"/>
              </a:ext>
            </a:extLst>
          </p:cNvPr>
          <p:cNvPicPr>
            <a:picLocks noChangeAspect="1"/>
          </p:cNvPicPr>
          <p:nvPr/>
        </p:nvPicPr>
        <p:blipFill>
          <a:blip r:embed="rId5"/>
          <a:stretch>
            <a:fillRect/>
          </a:stretch>
        </p:blipFill>
        <p:spPr>
          <a:xfrm>
            <a:off x="5625866" y="1953457"/>
            <a:ext cx="4845340" cy="2115571"/>
          </a:xfrm>
          <a:prstGeom prst="rect">
            <a:avLst/>
          </a:prstGeom>
        </p:spPr>
      </p:pic>
      <p:sp>
        <p:nvSpPr>
          <p:cNvPr id="14" name="Rectangle 13">
            <a:extLst>
              <a:ext uri="{FF2B5EF4-FFF2-40B4-BE49-F238E27FC236}">
                <a16:creationId xmlns:a16="http://schemas.microsoft.com/office/drawing/2014/main" id="{D829E387-FD08-2967-C306-E108081187D3}"/>
              </a:ext>
            </a:extLst>
          </p:cNvPr>
          <p:cNvSpPr/>
          <p:nvPr/>
        </p:nvSpPr>
        <p:spPr>
          <a:xfrm>
            <a:off x="6515350" y="1266691"/>
            <a:ext cx="3234493" cy="365760"/>
          </a:xfrm>
          <a:prstGeom prst="rect">
            <a:avLst/>
          </a:prstGeom>
        </p:spPr>
        <p:txBody>
          <a:bodyPr wrap="none" lIns="0" tIns="0" rIns="0" bIns="0">
            <a:noAutofit/>
          </a:bodyPr>
          <a:lstStyle/>
          <a:p>
            <a:pPr indent="0" algn="ctr"/>
            <a:r>
              <a:rPr lang="en-US" sz="2400" b="1" dirty="0">
                <a:solidFill>
                  <a:srgbClr val="161616"/>
                </a:solidFill>
                <a:latin typeface="Arial"/>
              </a:rPr>
              <a:t>La notion </a:t>
            </a:r>
            <a:r>
              <a:rPr lang="en-US" sz="2400" b="1" dirty="0" err="1">
                <a:solidFill>
                  <a:srgbClr val="161616"/>
                </a:solidFill>
                <a:latin typeface="Arial"/>
              </a:rPr>
              <a:t>d’espace</a:t>
            </a:r>
            <a:r>
              <a:rPr lang="en-US" sz="2400" b="1" dirty="0">
                <a:solidFill>
                  <a:srgbClr val="161616"/>
                </a:solidFill>
                <a:latin typeface="Arial"/>
              </a:rPr>
              <a:t> de </a:t>
            </a:r>
            <a:r>
              <a:rPr lang="en-US" sz="2400" b="1" dirty="0" err="1">
                <a:solidFill>
                  <a:srgbClr val="161616"/>
                </a:solidFill>
                <a:latin typeface="Arial"/>
              </a:rPr>
              <a:t>nommage</a:t>
            </a:r>
            <a:r>
              <a:rPr lang="en-US" sz="2400" b="1" dirty="0">
                <a:solidFill>
                  <a:srgbClr val="161616"/>
                </a:solidFill>
                <a:latin typeface="Arial"/>
              </a:rPr>
              <a:t> </a:t>
            </a:r>
          </a:p>
          <a:p>
            <a:pPr indent="0" algn="ctr"/>
            <a:r>
              <a:rPr lang="en-US" sz="2400" b="1" dirty="0">
                <a:solidFill>
                  <a:srgbClr val="161616"/>
                </a:solidFill>
                <a:latin typeface="Arial"/>
              </a:rPr>
              <a:t>(namespace)</a:t>
            </a:r>
          </a:p>
        </p:txBody>
      </p:sp>
      <p:sp>
        <p:nvSpPr>
          <p:cNvPr id="17" name="ZoneTexte 16">
            <a:extLst>
              <a:ext uri="{FF2B5EF4-FFF2-40B4-BE49-F238E27FC236}">
                <a16:creationId xmlns:a16="http://schemas.microsoft.com/office/drawing/2014/main" id="{EFADAEC5-BB2A-0097-1343-98D876E88B59}"/>
              </a:ext>
            </a:extLst>
          </p:cNvPr>
          <p:cNvSpPr txBox="1"/>
          <p:nvPr/>
        </p:nvSpPr>
        <p:spPr>
          <a:xfrm>
            <a:off x="5625865" y="4787967"/>
            <a:ext cx="4961663" cy="1815882"/>
          </a:xfrm>
          <a:prstGeom prst="rect">
            <a:avLst/>
          </a:prstGeom>
          <a:noFill/>
        </p:spPr>
        <p:txBody>
          <a:bodyPr wrap="square">
            <a:spAutoFit/>
          </a:bodyPr>
          <a:lstStyle/>
          <a:p>
            <a:r>
              <a:rPr lang="en-US" sz="2800" i="1" dirty="0">
                <a:latin typeface="Arial" panose="020B0604020202020204" pitchFamily="34" charset="0"/>
                <a:cs typeface="Arial" panose="020B0604020202020204" pitchFamily="34" charset="0"/>
              </a:rPr>
              <a:t>ex. un </a:t>
            </a:r>
            <a:r>
              <a:rPr lang="en-US" sz="2800" i="1" dirty="0" err="1">
                <a:latin typeface="Arial" panose="020B0604020202020204" pitchFamily="34" charset="0"/>
                <a:cs typeface="Arial" panose="020B0604020202020204" pitchFamily="34" charset="0"/>
              </a:rPr>
              <a:t>dictionnaire</a:t>
            </a:r>
            <a:r>
              <a:rPr lang="en-US" sz="2800" i="1" dirty="0">
                <a:latin typeface="Arial" panose="020B0604020202020204" pitchFamily="34" charset="0"/>
                <a:cs typeface="Arial" panose="020B0604020202020204" pitchFamily="34" charset="0"/>
              </a:rPr>
              <a:t>, un index de bibliothèque, un </a:t>
            </a:r>
            <a:r>
              <a:rPr lang="en-US" sz="2800" i="1" dirty="0" err="1">
                <a:latin typeface="Arial" panose="020B0604020202020204" pitchFamily="34" charset="0"/>
                <a:cs typeface="Arial" panose="020B0604020202020204" pitchFamily="34" charset="0"/>
              </a:rPr>
              <a:t>lexique</a:t>
            </a:r>
            <a:r>
              <a:rPr lang="en-US" sz="2800" i="1" dirty="0">
                <a:latin typeface="Arial" panose="020B0604020202020204" pitchFamily="34" charset="0"/>
                <a:cs typeface="Arial" panose="020B0604020202020204" pitchFamily="34" charset="0"/>
              </a:rPr>
              <a:t>, un standard, un </a:t>
            </a:r>
            <a:r>
              <a:rPr lang="en-US" sz="2800" i="1" dirty="0" err="1">
                <a:latin typeface="Arial" panose="020B0604020202020204" pitchFamily="34" charset="0"/>
                <a:cs typeface="Arial" panose="020B0604020202020204" pitchFamily="34" charset="0"/>
              </a:rPr>
              <a:t>référentiel</a:t>
            </a:r>
            <a:r>
              <a:rPr lang="en-US" sz="2800" i="1" dirty="0">
                <a:latin typeface="Arial" panose="020B0604020202020204" pitchFamily="34" charset="0"/>
                <a:cs typeface="Arial" panose="020B0604020202020204" pitchFamily="34" charset="0"/>
              </a:rPr>
              <a:t> métier…</a:t>
            </a:r>
          </a:p>
        </p:txBody>
      </p:sp>
      <p:sp>
        <p:nvSpPr>
          <p:cNvPr id="19" name="ZoneTexte 18">
            <a:extLst>
              <a:ext uri="{FF2B5EF4-FFF2-40B4-BE49-F238E27FC236}">
                <a16:creationId xmlns:a16="http://schemas.microsoft.com/office/drawing/2014/main" id="{97BF7584-AADA-55E6-96BA-29201D3D5DD2}"/>
              </a:ext>
            </a:extLst>
          </p:cNvPr>
          <p:cNvSpPr txBox="1"/>
          <p:nvPr/>
        </p:nvSpPr>
        <p:spPr>
          <a:xfrm>
            <a:off x="6011779" y="4132821"/>
            <a:ext cx="5350042" cy="707886"/>
          </a:xfrm>
          <a:prstGeom prst="rect">
            <a:avLst/>
          </a:prstGeom>
          <a:noFill/>
        </p:spPr>
        <p:txBody>
          <a:bodyPr wrap="square">
            <a:spAutoFit/>
          </a:bodyPr>
          <a:lstStyle/>
          <a:p>
            <a:r>
              <a:rPr lang="fr-FR" sz="2000" i="1" dirty="0">
                <a:solidFill>
                  <a:srgbClr val="FF0000"/>
                </a:solidFill>
                <a:latin typeface="Arial" panose="020B0604020202020204" pitchFamily="34" charset="0"/>
                <a:cs typeface="Arial" panose="020B0604020202020204" pitchFamily="34" charset="0"/>
                <a:hlinkClick r:id="rId6"/>
              </a:rPr>
              <a:t>http://heliosc4i.cm/sujets#SSI</a:t>
            </a:r>
            <a:endParaRPr lang="fr-FR" sz="2000" i="1" dirty="0">
              <a:solidFill>
                <a:srgbClr val="FF0000"/>
              </a:solidFill>
              <a:latin typeface="Arial" panose="020B0604020202020204" pitchFamily="34" charset="0"/>
              <a:cs typeface="Arial" panose="020B0604020202020204" pitchFamily="34" charset="0"/>
            </a:endParaRPr>
          </a:p>
          <a:p>
            <a:r>
              <a:rPr lang="fr-FR" sz="2000" i="1" dirty="0">
                <a:solidFill>
                  <a:srgbClr val="FF0000"/>
                </a:solidFill>
                <a:latin typeface="Arial" panose="020B0604020202020204" pitchFamily="34" charset="0"/>
                <a:cs typeface="Arial" panose="020B0604020202020204" pitchFamily="34" charset="0"/>
              </a:rPr>
              <a:t>http://mit,edu/org/Lab</a:t>
            </a:r>
            <a:endParaRPr lang="en-US" sz="2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3804612"/>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44117BA-CF63-48E0-FE3F-2D88CDCD956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4F70462-C878-9556-B762-F7A4650A223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683727C-B167-DBF0-1A19-E2A00C4A31E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pic>
        <p:nvPicPr>
          <p:cNvPr id="6" name="Image 5">
            <a:extLst>
              <a:ext uri="{FF2B5EF4-FFF2-40B4-BE49-F238E27FC236}">
                <a16:creationId xmlns:a16="http://schemas.microsoft.com/office/drawing/2014/main" id="{7E140488-3BF2-769E-674F-56F91CA35A46}"/>
              </a:ext>
            </a:extLst>
          </p:cNvPr>
          <p:cNvPicPr>
            <a:picLocks noChangeAspect="1"/>
          </p:cNvPicPr>
          <p:nvPr/>
        </p:nvPicPr>
        <p:blipFill>
          <a:blip r:embed="rId4"/>
          <a:stretch>
            <a:fillRect/>
          </a:stretch>
        </p:blipFill>
        <p:spPr>
          <a:xfrm>
            <a:off x="6456361" y="2333423"/>
            <a:ext cx="3620005" cy="2896004"/>
          </a:xfrm>
          <a:prstGeom prst="rect">
            <a:avLst/>
          </a:prstGeom>
        </p:spPr>
      </p:pic>
      <p:pic>
        <p:nvPicPr>
          <p:cNvPr id="10" name="Image 9">
            <a:extLst>
              <a:ext uri="{FF2B5EF4-FFF2-40B4-BE49-F238E27FC236}">
                <a16:creationId xmlns:a16="http://schemas.microsoft.com/office/drawing/2014/main" id="{CBB79867-8608-0ED9-AA50-F7583C3510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52" y="2469034"/>
            <a:ext cx="4686954" cy="2924583"/>
          </a:xfrm>
          <a:prstGeom prst="rect">
            <a:avLst/>
          </a:prstGeom>
        </p:spPr>
      </p:pic>
      <p:sp>
        <p:nvSpPr>
          <p:cNvPr id="12" name="Rectangle 11">
            <a:extLst>
              <a:ext uri="{FF2B5EF4-FFF2-40B4-BE49-F238E27FC236}">
                <a16:creationId xmlns:a16="http://schemas.microsoft.com/office/drawing/2014/main" id="{ABEBAA39-D7E7-1089-95AD-824B406D033E}"/>
              </a:ext>
            </a:extLst>
          </p:cNvPr>
          <p:cNvSpPr/>
          <p:nvPr/>
        </p:nvSpPr>
        <p:spPr>
          <a:xfrm>
            <a:off x="1015893" y="1677803"/>
            <a:ext cx="3234493" cy="365760"/>
          </a:xfrm>
          <a:prstGeom prst="rect">
            <a:avLst/>
          </a:prstGeom>
        </p:spPr>
        <p:txBody>
          <a:bodyPr wrap="none" lIns="0" tIns="0" rIns="0" bIns="0">
            <a:noAutofit/>
          </a:bodyPr>
          <a:lstStyle/>
          <a:p>
            <a:pPr indent="0" algn="ctr"/>
            <a:r>
              <a:rPr lang="en-US" sz="2400" b="1" dirty="0">
                <a:solidFill>
                  <a:srgbClr val="161616"/>
                </a:solidFill>
                <a:latin typeface="Arial"/>
              </a:rPr>
              <a:t>ratatouille.fr</a:t>
            </a:r>
          </a:p>
        </p:txBody>
      </p:sp>
      <p:sp>
        <p:nvSpPr>
          <p:cNvPr id="13" name="Rectangle 12">
            <a:extLst>
              <a:ext uri="{FF2B5EF4-FFF2-40B4-BE49-F238E27FC236}">
                <a16:creationId xmlns:a16="http://schemas.microsoft.com/office/drawing/2014/main" id="{4902EF53-5EC1-CE84-5D08-299B11D19BA4}"/>
              </a:ext>
            </a:extLst>
          </p:cNvPr>
          <p:cNvSpPr/>
          <p:nvPr/>
        </p:nvSpPr>
        <p:spPr>
          <a:xfrm>
            <a:off x="6456361" y="1677803"/>
            <a:ext cx="3234493" cy="365760"/>
          </a:xfrm>
          <a:prstGeom prst="rect">
            <a:avLst/>
          </a:prstGeom>
        </p:spPr>
        <p:txBody>
          <a:bodyPr wrap="none" lIns="0" tIns="0" rIns="0" bIns="0">
            <a:noAutofit/>
          </a:bodyPr>
          <a:lstStyle/>
          <a:p>
            <a:pPr indent="0" algn="ctr"/>
            <a:r>
              <a:rPr lang="en-US" sz="2400" b="1" dirty="0">
                <a:solidFill>
                  <a:srgbClr val="161616"/>
                </a:solidFill>
                <a:latin typeface="Arial"/>
              </a:rPr>
              <a:t>datatouille.cm</a:t>
            </a:r>
          </a:p>
        </p:txBody>
      </p:sp>
    </p:spTree>
    <p:extLst>
      <p:ext uri="{BB962C8B-B14F-4D97-AF65-F5344CB8AC3E}">
        <p14:creationId xmlns:p14="http://schemas.microsoft.com/office/powerpoint/2010/main" val="1962249042"/>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013AB14-8514-06A4-B1E1-55574729638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DEF63C9-088A-9742-FEE5-8E1FF0A6F28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ACAAE4B-8A3F-FE46-61AA-065C93F6FCB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2" name="Rectangle 11">
            <a:extLst>
              <a:ext uri="{FF2B5EF4-FFF2-40B4-BE49-F238E27FC236}">
                <a16:creationId xmlns:a16="http://schemas.microsoft.com/office/drawing/2014/main" id="{9BA52188-F966-9B08-1E4F-C74FCF62C2EC}"/>
              </a:ext>
            </a:extLst>
          </p:cNvPr>
          <p:cNvSpPr/>
          <p:nvPr/>
        </p:nvSpPr>
        <p:spPr>
          <a:xfrm>
            <a:off x="3919514" y="1228624"/>
            <a:ext cx="3234493" cy="365760"/>
          </a:xfrm>
          <a:prstGeom prst="rect">
            <a:avLst/>
          </a:prstGeom>
        </p:spPr>
        <p:txBody>
          <a:bodyPr wrap="none" lIns="0" tIns="0" rIns="0" bIns="0">
            <a:noAutofit/>
          </a:bodyPr>
          <a:lstStyle/>
          <a:p>
            <a:pPr indent="0" algn="ctr"/>
            <a:r>
              <a:rPr lang="en-US" sz="2400" b="1">
                <a:solidFill>
                  <a:srgbClr val="161616"/>
                </a:solidFill>
                <a:latin typeface="Arial"/>
              </a:rPr>
              <a:t>Principes techniques : le web appliqué aux données</a:t>
            </a:r>
            <a:endParaRPr lang="en-US" sz="2400" b="1" dirty="0">
              <a:solidFill>
                <a:srgbClr val="161616"/>
              </a:solidFill>
              <a:latin typeface="Arial"/>
            </a:endParaRPr>
          </a:p>
        </p:txBody>
      </p:sp>
      <p:sp>
        <p:nvSpPr>
          <p:cNvPr id="5" name="ZoneTexte 4">
            <a:extLst>
              <a:ext uri="{FF2B5EF4-FFF2-40B4-BE49-F238E27FC236}">
                <a16:creationId xmlns:a16="http://schemas.microsoft.com/office/drawing/2014/main" id="{DAAE907F-511C-54B7-A97F-603972A8AB88}"/>
              </a:ext>
            </a:extLst>
          </p:cNvPr>
          <p:cNvSpPr txBox="1"/>
          <p:nvPr/>
        </p:nvSpPr>
        <p:spPr>
          <a:xfrm>
            <a:off x="186717" y="1911656"/>
            <a:ext cx="6967290" cy="3970318"/>
          </a:xfrm>
          <a:prstGeom prst="rect">
            <a:avLst/>
          </a:prstGeom>
          <a:noFill/>
        </p:spPr>
        <p:txBody>
          <a:bodyPr wrap="square">
            <a:spAutoFit/>
          </a:bodyPr>
          <a:lstStyle/>
          <a:p>
            <a:pPr marL="457200" indent="-457200">
              <a:buAutoNum type="arabicPeriod"/>
            </a:pPr>
            <a:r>
              <a:rPr lang="en-US" sz="2800" b="1" dirty="0" err="1">
                <a:latin typeface="Arial" panose="020B0604020202020204" pitchFamily="34" charset="0"/>
                <a:cs typeface="Arial" panose="020B0604020202020204" pitchFamily="34" charset="0"/>
              </a:rPr>
              <a:t>Utiliser</a:t>
            </a:r>
            <a:r>
              <a:rPr lang="en-US" sz="2800" b="1" dirty="0">
                <a:latin typeface="Arial" panose="020B0604020202020204" pitchFamily="34" charset="0"/>
                <a:cs typeface="Arial" panose="020B0604020202020204" pitchFamily="34" charset="0"/>
              </a:rPr>
              <a:t> des URI HTTP ( URL) </a:t>
            </a:r>
          </a:p>
          <a:p>
            <a:r>
              <a:rPr lang="en-US" sz="2800" b="1" dirty="0">
                <a:latin typeface="Arial" panose="020B0604020202020204" pitchFamily="34" charset="0"/>
                <a:cs typeface="Arial" panose="020B0604020202020204" pitchFamily="34" charset="0"/>
              </a:rPr>
              <a:t>pour que </a:t>
            </a:r>
            <a:r>
              <a:rPr lang="en-US" sz="2800" b="1" dirty="0" err="1">
                <a:latin typeface="Arial" panose="020B0604020202020204" pitchFamily="34" charset="0"/>
                <a:cs typeface="Arial" panose="020B0604020202020204" pitchFamily="34" charset="0"/>
              </a:rPr>
              <a:t>l’on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puisse</a:t>
            </a:r>
            <a:r>
              <a:rPr lang="en-US" sz="2800" b="1" dirty="0">
                <a:latin typeface="Arial" panose="020B0604020202020204" pitchFamily="34" charset="0"/>
                <a:cs typeface="Arial" panose="020B0604020202020204" pitchFamily="34" charset="0"/>
              </a:rPr>
              <a:t> les </a:t>
            </a:r>
            <a:r>
              <a:rPr lang="en-US" sz="2800" b="1" dirty="0" err="1">
                <a:latin typeface="Arial" panose="020B0604020202020204" pitchFamily="34" charset="0"/>
                <a:cs typeface="Arial" panose="020B0604020202020204" pitchFamily="34" charset="0"/>
              </a:rPr>
              <a:t>suivre</a:t>
            </a:r>
            <a:r>
              <a:rPr lang="en-US" sz="2800" b="1"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ex. http://chercheurs.cm/kousmaila </a:t>
            </a:r>
          </a:p>
          <a:p>
            <a:endParaRPr lang="en-US" sz="2800"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2. </a:t>
            </a:r>
            <a:r>
              <a:rPr lang="en-US" sz="2800" b="1" dirty="0" err="1">
                <a:latin typeface="Arial" panose="020B0604020202020204" pitchFamily="34" charset="0"/>
                <a:cs typeface="Arial" panose="020B0604020202020204" pitchFamily="34" charset="0"/>
              </a:rPr>
              <a:t>Lorsqu’un</a:t>
            </a:r>
            <a:r>
              <a:rPr lang="en-US" sz="2800" b="1" dirty="0">
                <a:latin typeface="Arial" panose="020B0604020202020204" pitchFamily="34" charset="0"/>
                <a:cs typeface="Arial" panose="020B0604020202020204" pitchFamily="34" charset="0"/>
              </a:rPr>
              <a:t> URI </a:t>
            </a:r>
            <a:r>
              <a:rPr lang="en-US" sz="2800" b="1" dirty="0" err="1">
                <a:latin typeface="Arial" panose="020B0604020202020204" pitchFamily="34" charset="0"/>
                <a:cs typeface="Arial" panose="020B0604020202020204" pitchFamily="34" charset="0"/>
              </a:rPr>
              <a:t>est</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suivi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renvoyer</a:t>
            </a:r>
            <a:r>
              <a:rPr lang="en-US" sz="2800" b="1" dirty="0">
                <a:latin typeface="Arial" panose="020B0604020202020204" pitchFamily="34" charset="0"/>
                <a:cs typeface="Arial" panose="020B0604020202020204" pitchFamily="34" charset="0"/>
              </a:rPr>
              <a:t> des données sur </a:t>
            </a:r>
            <a:r>
              <a:rPr lang="en-US" sz="2800" b="1" dirty="0" err="1">
                <a:latin typeface="Arial" panose="020B0604020202020204" pitchFamily="34" charset="0"/>
                <a:cs typeface="Arial" panose="020B0604020202020204" pitchFamily="34" charset="0"/>
              </a:rPr>
              <a:t>ce</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qu’il</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représente</a:t>
            </a:r>
            <a:r>
              <a:rPr lang="en-US" sz="2800" b="1" dirty="0">
                <a:latin typeface="Arial" panose="020B0604020202020204" pitchFamily="34" charset="0"/>
                <a:cs typeface="Arial" panose="020B0604020202020204" pitchFamily="34" charset="0"/>
              </a:rPr>
              <a:t> (HTTP) </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3. </a:t>
            </a:r>
            <a:r>
              <a:rPr lang="en-US" sz="2800" b="1" dirty="0" err="1">
                <a:latin typeface="Arial" panose="020B0604020202020204" pitchFamily="34" charset="0"/>
                <a:cs typeface="Arial" panose="020B0604020202020204" pitchFamily="34" charset="0"/>
              </a:rPr>
              <a:t>Inclure</a:t>
            </a:r>
            <a:r>
              <a:rPr lang="en-US" sz="2800" b="1" dirty="0">
                <a:latin typeface="Arial" panose="020B0604020202020204" pitchFamily="34" charset="0"/>
                <a:cs typeface="Arial" panose="020B0604020202020204" pitchFamily="34" charset="0"/>
              </a:rPr>
              <a:t> dans </a:t>
            </a:r>
            <a:r>
              <a:rPr lang="en-US" sz="2800" b="1" dirty="0" err="1">
                <a:latin typeface="Arial" panose="020B0604020202020204" pitchFamily="34" charset="0"/>
                <a:cs typeface="Arial" panose="020B0604020202020204" pitchFamily="34" charset="0"/>
              </a:rPr>
              <a:t>ces</a:t>
            </a:r>
            <a:r>
              <a:rPr lang="en-US" sz="2800" b="1" dirty="0">
                <a:latin typeface="Arial" panose="020B0604020202020204" pitchFamily="34" charset="0"/>
                <a:cs typeface="Arial" panose="020B0604020202020204" pitchFamily="34" charset="0"/>
              </a:rPr>
              <a:t> données des liens </a:t>
            </a:r>
            <a:r>
              <a:rPr lang="en-US" sz="2800" b="1" dirty="0" err="1">
                <a:latin typeface="Arial" panose="020B0604020202020204" pitchFamily="34" charset="0"/>
                <a:cs typeface="Arial" panose="020B0604020202020204" pitchFamily="34" charset="0"/>
              </a:rPr>
              <a:t>vers</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d’autres</a:t>
            </a:r>
            <a:r>
              <a:rPr lang="en-US" sz="2800" b="1" dirty="0">
                <a:latin typeface="Arial" panose="020B0604020202020204" pitchFamily="34" charset="0"/>
                <a:cs typeface="Arial" panose="020B0604020202020204" pitchFamily="34" charset="0"/>
              </a:rPr>
              <a:t> données (Web)</a:t>
            </a:r>
            <a:endParaRPr lang="en-US" sz="2000" b="1" dirty="0"/>
          </a:p>
        </p:txBody>
      </p:sp>
    </p:spTree>
    <p:extLst>
      <p:ext uri="{BB962C8B-B14F-4D97-AF65-F5344CB8AC3E}">
        <p14:creationId xmlns:p14="http://schemas.microsoft.com/office/powerpoint/2010/main" val="296353615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2AD82F3-EE67-4369-2D54-EF89320FF72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E73AEDF-36BC-38B1-379E-6FAAE175B93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E7E1E84-3B61-DA8A-F39A-24009A3D48B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2" name="Rectangle 11">
            <a:extLst>
              <a:ext uri="{FF2B5EF4-FFF2-40B4-BE49-F238E27FC236}">
                <a16:creationId xmlns:a16="http://schemas.microsoft.com/office/drawing/2014/main" id="{FDB0359D-9FBE-E52C-7014-D7B4ADB1F1F2}"/>
              </a:ext>
            </a:extLst>
          </p:cNvPr>
          <p:cNvSpPr/>
          <p:nvPr/>
        </p:nvSpPr>
        <p:spPr>
          <a:xfrm>
            <a:off x="3919514" y="1228624"/>
            <a:ext cx="3234493" cy="365760"/>
          </a:xfrm>
          <a:prstGeom prst="rect">
            <a:avLst/>
          </a:prstGeom>
        </p:spPr>
        <p:txBody>
          <a:bodyPr wrap="none" lIns="0" tIns="0" rIns="0" bIns="0">
            <a:noAutofit/>
          </a:bodyPr>
          <a:lstStyle/>
          <a:p>
            <a:pPr indent="0" algn="ctr"/>
            <a:r>
              <a:rPr lang="en-US" sz="2400" b="1">
                <a:solidFill>
                  <a:srgbClr val="161616"/>
                </a:solidFill>
                <a:latin typeface="Arial"/>
              </a:rPr>
              <a:t>Principes techniques : le web appliqué aux données</a:t>
            </a:r>
            <a:endParaRPr lang="en-US" sz="2400" b="1" dirty="0">
              <a:solidFill>
                <a:srgbClr val="161616"/>
              </a:solidFill>
              <a:latin typeface="Arial"/>
            </a:endParaRPr>
          </a:p>
        </p:txBody>
      </p:sp>
      <p:pic>
        <p:nvPicPr>
          <p:cNvPr id="6" name="Image 5">
            <a:extLst>
              <a:ext uri="{FF2B5EF4-FFF2-40B4-BE49-F238E27FC236}">
                <a16:creationId xmlns:a16="http://schemas.microsoft.com/office/drawing/2014/main" id="{9ABAE14E-CC38-7C36-8834-DAAFE3997D9C}"/>
              </a:ext>
            </a:extLst>
          </p:cNvPr>
          <p:cNvPicPr>
            <a:picLocks noChangeAspect="1"/>
          </p:cNvPicPr>
          <p:nvPr/>
        </p:nvPicPr>
        <p:blipFill>
          <a:blip r:embed="rId4">
            <a:duotone>
              <a:schemeClr val="accent1">
                <a:shade val="45000"/>
                <a:satMod val="135000"/>
              </a:schemeClr>
              <a:prstClr val="white"/>
            </a:duotone>
          </a:blip>
          <a:stretch>
            <a:fillRect/>
          </a:stretch>
        </p:blipFill>
        <p:spPr>
          <a:xfrm>
            <a:off x="3022295" y="1846886"/>
            <a:ext cx="3919655" cy="1934539"/>
          </a:xfrm>
          <a:prstGeom prst="rect">
            <a:avLst/>
          </a:prstGeom>
        </p:spPr>
      </p:pic>
      <p:pic>
        <p:nvPicPr>
          <p:cNvPr id="8" name="Image 7">
            <a:extLst>
              <a:ext uri="{FF2B5EF4-FFF2-40B4-BE49-F238E27FC236}">
                <a16:creationId xmlns:a16="http://schemas.microsoft.com/office/drawing/2014/main" id="{8890662D-95F8-85AC-7464-DDFC5A614049}"/>
              </a:ext>
            </a:extLst>
          </p:cNvPr>
          <p:cNvPicPr>
            <a:picLocks noChangeAspect="1"/>
          </p:cNvPicPr>
          <p:nvPr/>
        </p:nvPicPr>
        <p:blipFill>
          <a:blip r:embed="rId5">
            <a:duotone>
              <a:schemeClr val="accent1">
                <a:shade val="45000"/>
                <a:satMod val="135000"/>
              </a:schemeClr>
              <a:prstClr val="white"/>
            </a:duotone>
          </a:blip>
          <a:srcRect r="31591"/>
          <a:stretch>
            <a:fillRect/>
          </a:stretch>
        </p:blipFill>
        <p:spPr>
          <a:xfrm>
            <a:off x="493849" y="4033927"/>
            <a:ext cx="3531770" cy="1925912"/>
          </a:xfrm>
          <a:prstGeom prst="rect">
            <a:avLst/>
          </a:prstGeom>
        </p:spPr>
      </p:pic>
      <p:pic>
        <p:nvPicPr>
          <p:cNvPr id="10" name="Image 9">
            <a:extLst>
              <a:ext uri="{FF2B5EF4-FFF2-40B4-BE49-F238E27FC236}">
                <a16:creationId xmlns:a16="http://schemas.microsoft.com/office/drawing/2014/main" id="{7F0766A8-ED3B-C0DD-7B30-08D6A51C7EE4}"/>
              </a:ext>
            </a:extLst>
          </p:cNvPr>
          <p:cNvPicPr>
            <a:picLocks noChangeAspect="1"/>
          </p:cNvPicPr>
          <p:nvPr/>
        </p:nvPicPr>
        <p:blipFill>
          <a:blip r:embed="rId6">
            <a:duotone>
              <a:schemeClr val="accent1">
                <a:shade val="45000"/>
                <a:satMod val="135000"/>
              </a:schemeClr>
              <a:prstClr val="white"/>
            </a:duotone>
          </a:blip>
          <a:stretch>
            <a:fillRect/>
          </a:stretch>
        </p:blipFill>
        <p:spPr>
          <a:xfrm>
            <a:off x="4883936" y="4167992"/>
            <a:ext cx="1305648" cy="2715154"/>
          </a:xfrm>
          <a:prstGeom prst="rect">
            <a:avLst/>
          </a:prstGeom>
        </p:spPr>
      </p:pic>
      <p:sp>
        <p:nvSpPr>
          <p:cNvPr id="11" name="ZoneTexte 10">
            <a:extLst>
              <a:ext uri="{FF2B5EF4-FFF2-40B4-BE49-F238E27FC236}">
                <a16:creationId xmlns:a16="http://schemas.microsoft.com/office/drawing/2014/main" id="{B021D8D4-EEBB-B848-E9B1-5A3CD20723B9}"/>
              </a:ext>
            </a:extLst>
          </p:cNvPr>
          <p:cNvSpPr txBox="1"/>
          <p:nvPr/>
        </p:nvSpPr>
        <p:spPr>
          <a:xfrm>
            <a:off x="1349115" y="3781425"/>
            <a:ext cx="4946754"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http://</a:t>
            </a:r>
            <a:r>
              <a:rPr lang="fr-FR" sz="2000" b="1" dirty="0">
                <a:solidFill>
                  <a:schemeClr val="accent1"/>
                </a:solidFill>
                <a:latin typeface="Arial" panose="020B0604020202020204" pitchFamily="34" charset="0"/>
                <a:cs typeface="Arial" panose="020B0604020202020204" pitchFamily="34" charset="0"/>
              </a:rPr>
              <a:t>ns.heliosc4i.cm</a:t>
            </a:r>
            <a:r>
              <a:rPr lang="fr-FR" sz="2000" b="1" dirty="0">
                <a:latin typeface="Arial" panose="020B0604020202020204" pitchFamily="34" charset="0"/>
                <a:cs typeface="Arial" panose="020B0604020202020204" pitchFamily="34" charset="0"/>
              </a:rPr>
              <a:t>/marie.azang#me</a:t>
            </a:r>
            <a:endParaRPr lang="en-US" sz="2000" b="1"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4822962B-95E6-AEE3-7730-FAE4712DFB49}"/>
              </a:ext>
            </a:extLst>
          </p:cNvPr>
          <p:cNvSpPr txBox="1"/>
          <p:nvPr/>
        </p:nvSpPr>
        <p:spPr>
          <a:xfrm>
            <a:off x="4269954" y="4347627"/>
            <a:ext cx="5343992" cy="369332"/>
          </a:xfrm>
          <a:prstGeom prst="rect">
            <a:avLst/>
          </a:prstGeom>
          <a:noFill/>
        </p:spPr>
        <p:txBody>
          <a:bodyPr wrap="square">
            <a:spAutoFit/>
          </a:bodyPr>
          <a:lstStyle/>
          <a:p>
            <a:r>
              <a:rPr lang="fr-FR" sz="1800" b="1" dirty="0">
                <a:solidFill>
                  <a:schemeClr val="accent1"/>
                </a:solidFill>
                <a:latin typeface="Arial" panose="020B0604020202020204" pitchFamily="34" charset="0"/>
                <a:cs typeface="Arial" panose="020B0604020202020204" pitchFamily="34" charset="0"/>
              </a:rPr>
              <a:t>cm</a:t>
            </a:r>
            <a:endParaRPr lang="en-US" dirty="0"/>
          </a:p>
        </p:txBody>
      </p:sp>
      <p:sp>
        <p:nvSpPr>
          <p:cNvPr id="16" name="ZoneTexte 15">
            <a:extLst>
              <a:ext uri="{FF2B5EF4-FFF2-40B4-BE49-F238E27FC236}">
                <a16:creationId xmlns:a16="http://schemas.microsoft.com/office/drawing/2014/main" id="{FB97A2AD-E8B9-17B0-5405-F21E9C860175}"/>
              </a:ext>
            </a:extLst>
          </p:cNvPr>
          <p:cNvSpPr txBox="1"/>
          <p:nvPr/>
        </p:nvSpPr>
        <p:spPr>
          <a:xfrm>
            <a:off x="3623873" y="5346632"/>
            <a:ext cx="5343992" cy="369332"/>
          </a:xfrm>
          <a:prstGeom prst="rect">
            <a:avLst/>
          </a:prstGeom>
          <a:noFill/>
        </p:spPr>
        <p:txBody>
          <a:bodyPr wrap="square">
            <a:spAutoFit/>
          </a:bodyPr>
          <a:lstStyle/>
          <a:p>
            <a:r>
              <a:rPr lang="fr-FR" sz="1800" b="1" dirty="0">
                <a:solidFill>
                  <a:schemeClr val="accent1"/>
                </a:solidFill>
                <a:latin typeface="Arial" panose="020B0604020202020204" pitchFamily="34" charset="0"/>
                <a:cs typeface="Arial" panose="020B0604020202020204" pitchFamily="34" charset="0"/>
              </a:rPr>
              <a:t>heliosc4i</a:t>
            </a:r>
            <a:endParaRPr lang="en-US" dirty="0"/>
          </a:p>
        </p:txBody>
      </p:sp>
      <p:sp>
        <p:nvSpPr>
          <p:cNvPr id="18" name="ZoneTexte 17">
            <a:extLst>
              <a:ext uri="{FF2B5EF4-FFF2-40B4-BE49-F238E27FC236}">
                <a16:creationId xmlns:a16="http://schemas.microsoft.com/office/drawing/2014/main" id="{A45D8135-1185-71DD-63EB-CB07B4EFCF12}"/>
              </a:ext>
            </a:extLst>
          </p:cNvPr>
          <p:cNvSpPr txBox="1"/>
          <p:nvPr/>
        </p:nvSpPr>
        <p:spPr>
          <a:xfrm>
            <a:off x="4413504" y="6350002"/>
            <a:ext cx="5343992" cy="369332"/>
          </a:xfrm>
          <a:prstGeom prst="rect">
            <a:avLst/>
          </a:prstGeom>
          <a:noFill/>
        </p:spPr>
        <p:txBody>
          <a:bodyPr wrap="square">
            <a:spAutoFit/>
          </a:bodyPr>
          <a:lstStyle/>
          <a:p>
            <a:r>
              <a:rPr lang="fr-FR" sz="1800" b="1" dirty="0">
                <a:solidFill>
                  <a:schemeClr val="accent1"/>
                </a:solidFill>
                <a:latin typeface="Arial" panose="020B0604020202020204" pitchFamily="34" charset="0"/>
                <a:cs typeface="Arial" panose="020B0604020202020204" pitchFamily="34" charset="0"/>
              </a:rPr>
              <a:t>ns</a:t>
            </a:r>
            <a:endParaRPr lang="en-US" dirty="0"/>
          </a:p>
        </p:txBody>
      </p:sp>
      <p:sp>
        <p:nvSpPr>
          <p:cNvPr id="19" name="ZoneTexte 18">
            <a:extLst>
              <a:ext uri="{FF2B5EF4-FFF2-40B4-BE49-F238E27FC236}">
                <a16:creationId xmlns:a16="http://schemas.microsoft.com/office/drawing/2014/main" id="{8F2C5E7B-C2C8-0F49-0E2A-E000ABD315E1}"/>
              </a:ext>
            </a:extLst>
          </p:cNvPr>
          <p:cNvSpPr txBox="1"/>
          <p:nvPr/>
        </p:nvSpPr>
        <p:spPr>
          <a:xfrm>
            <a:off x="7047901" y="4716959"/>
            <a:ext cx="2566045" cy="1384995"/>
          </a:xfrm>
          <a:prstGeom prst="rect">
            <a:avLst/>
          </a:prstGeom>
          <a:noFill/>
        </p:spPr>
        <p:txBody>
          <a:bodyPr wrap="square" rtlCol="0">
            <a:spAutoFit/>
          </a:bodyPr>
          <a:lstStyle/>
          <a:p>
            <a:pPr algn="ctr"/>
            <a:r>
              <a:rPr lang="fr-FR" sz="2800" b="1" dirty="0">
                <a:latin typeface="Arial" panose="020B0604020202020204" pitchFamily="34" charset="0"/>
                <a:cs typeface="Arial" panose="020B0604020202020204" pitchFamily="34" charset="0"/>
              </a:rPr>
              <a:t>Importance du nom de domaine</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890899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4420804-4187-3008-5AD4-DA07B014709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F3B2D82-F420-7668-1CED-8FB4883191C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9BBEB6D-8B23-A661-16A9-6138DF86D16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2" name="Rectangle 11">
            <a:extLst>
              <a:ext uri="{FF2B5EF4-FFF2-40B4-BE49-F238E27FC236}">
                <a16:creationId xmlns:a16="http://schemas.microsoft.com/office/drawing/2014/main" id="{A00D9826-5862-6C01-8398-3282E19FA148}"/>
              </a:ext>
            </a:extLst>
          </p:cNvPr>
          <p:cNvSpPr/>
          <p:nvPr/>
        </p:nvSpPr>
        <p:spPr>
          <a:xfrm>
            <a:off x="3919514" y="1228624"/>
            <a:ext cx="3234493" cy="365760"/>
          </a:xfrm>
          <a:prstGeom prst="rect">
            <a:avLst/>
          </a:prstGeom>
        </p:spPr>
        <p:txBody>
          <a:bodyPr wrap="none" lIns="0" tIns="0" rIns="0" bIns="0">
            <a:noAutofit/>
          </a:bodyPr>
          <a:lstStyle/>
          <a:p>
            <a:pPr indent="0" algn="ctr"/>
            <a:endParaRPr lang="en-US" sz="2400" b="1" dirty="0">
              <a:solidFill>
                <a:srgbClr val="161616"/>
              </a:solidFill>
              <a:latin typeface="Arial"/>
            </a:endParaRPr>
          </a:p>
        </p:txBody>
      </p:sp>
      <p:pic>
        <p:nvPicPr>
          <p:cNvPr id="5" name="Image 4">
            <a:extLst>
              <a:ext uri="{FF2B5EF4-FFF2-40B4-BE49-F238E27FC236}">
                <a16:creationId xmlns:a16="http://schemas.microsoft.com/office/drawing/2014/main" id="{C67D819E-EE86-98A0-CDE5-E7BC7C266FAA}"/>
              </a:ext>
            </a:extLst>
          </p:cNvPr>
          <p:cNvPicPr>
            <a:picLocks noChangeAspect="1"/>
          </p:cNvPicPr>
          <p:nvPr/>
        </p:nvPicPr>
        <p:blipFill>
          <a:blip r:embed="rId4">
            <a:duotone>
              <a:schemeClr val="accent1">
                <a:shade val="45000"/>
                <a:satMod val="135000"/>
              </a:schemeClr>
              <a:prstClr val="white"/>
            </a:duotone>
          </a:blip>
          <a:stretch>
            <a:fillRect/>
          </a:stretch>
        </p:blipFill>
        <p:spPr>
          <a:xfrm>
            <a:off x="354610" y="1334697"/>
            <a:ext cx="9859730" cy="4893456"/>
          </a:xfrm>
          <a:prstGeom prst="rect">
            <a:avLst/>
          </a:prstGeom>
        </p:spPr>
      </p:pic>
      <p:sp>
        <p:nvSpPr>
          <p:cNvPr id="7" name="ZoneTexte 6">
            <a:extLst>
              <a:ext uri="{FF2B5EF4-FFF2-40B4-BE49-F238E27FC236}">
                <a16:creationId xmlns:a16="http://schemas.microsoft.com/office/drawing/2014/main" id="{18825FF5-F191-349E-55D8-6826DA70C653}"/>
              </a:ext>
            </a:extLst>
          </p:cNvPr>
          <p:cNvSpPr txBox="1"/>
          <p:nvPr/>
        </p:nvSpPr>
        <p:spPr>
          <a:xfrm>
            <a:off x="549480" y="6334226"/>
            <a:ext cx="1543987" cy="369332"/>
          </a:xfrm>
          <a:prstGeom prst="rect">
            <a:avLst/>
          </a:prstGeom>
          <a:noFill/>
        </p:spPr>
        <p:txBody>
          <a:bodyPr wrap="square" rtlCol="0">
            <a:spAutoFit/>
          </a:bodyPr>
          <a:lstStyle/>
          <a:p>
            <a:r>
              <a:rPr lang="fr-FR" b="1" dirty="0">
                <a:solidFill>
                  <a:schemeClr val="accent1"/>
                </a:solidFill>
                <a:latin typeface="Arial" panose="020B0604020202020204" pitchFamily="34" charset="0"/>
                <a:cs typeface="Arial" panose="020B0604020202020204" pitchFamily="34" charset="0"/>
              </a:rPr>
              <a:t>01/05/2007</a:t>
            </a:r>
            <a:endParaRPr lang="en-US" b="1" dirty="0">
              <a:solidFill>
                <a:schemeClr val="accent1"/>
              </a:solidFill>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15ACC3F-CDFC-40AA-C8FD-6F9E6FF59067}"/>
              </a:ext>
            </a:extLst>
          </p:cNvPr>
          <p:cNvSpPr txBox="1"/>
          <p:nvPr/>
        </p:nvSpPr>
        <p:spPr>
          <a:xfrm>
            <a:off x="2088311" y="6362377"/>
            <a:ext cx="1543987" cy="369332"/>
          </a:xfrm>
          <a:prstGeom prst="rect">
            <a:avLst/>
          </a:prstGeom>
          <a:noFill/>
        </p:spPr>
        <p:txBody>
          <a:bodyPr wrap="square" rtlCol="0">
            <a:spAutoFit/>
          </a:bodyPr>
          <a:lstStyle/>
          <a:p>
            <a:r>
              <a:rPr lang="fr-FR" b="1" dirty="0">
                <a:solidFill>
                  <a:schemeClr val="accent1"/>
                </a:solidFill>
                <a:latin typeface="Arial" panose="020B0604020202020204" pitchFamily="34" charset="0"/>
                <a:cs typeface="Arial" panose="020B0604020202020204" pitchFamily="34" charset="0"/>
              </a:rPr>
              <a:t>01/05/2008</a:t>
            </a:r>
            <a:endParaRPr lang="en-US" b="1" dirty="0">
              <a:solidFill>
                <a:schemeClr val="accent1"/>
              </a:solidFill>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FD3E66D1-2CA6-3E10-D0E0-A67CE518E509}"/>
              </a:ext>
            </a:extLst>
          </p:cNvPr>
          <p:cNvSpPr txBox="1"/>
          <p:nvPr/>
        </p:nvSpPr>
        <p:spPr>
          <a:xfrm>
            <a:off x="3740488" y="6324641"/>
            <a:ext cx="1543987" cy="369332"/>
          </a:xfrm>
          <a:prstGeom prst="rect">
            <a:avLst/>
          </a:prstGeom>
          <a:noFill/>
        </p:spPr>
        <p:txBody>
          <a:bodyPr wrap="square" rtlCol="0">
            <a:spAutoFit/>
          </a:bodyPr>
          <a:lstStyle/>
          <a:p>
            <a:r>
              <a:rPr lang="fr-FR" b="1" dirty="0">
                <a:solidFill>
                  <a:schemeClr val="accent1"/>
                </a:solidFill>
                <a:latin typeface="Arial" panose="020B0604020202020204" pitchFamily="34" charset="0"/>
                <a:cs typeface="Arial" panose="020B0604020202020204" pitchFamily="34" charset="0"/>
              </a:rPr>
              <a:t>01/05/2010</a:t>
            </a:r>
            <a:endParaRPr lang="en-US" b="1" dirty="0">
              <a:solidFill>
                <a:schemeClr val="accent1"/>
              </a:solidFill>
              <a:latin typeface="Arial" panose="020B0604020202020204" pitchFamily="34" charset="0"/>
              <a:cs typeface="Arial" panose="020B0604020202020204" pitchFamily="34" charset="0"/>
            </a:endParaRPr>
          </a:p>
        </p:txBody>
      </p:sp>
      <p:sp>
        <p:nvSpPr>
          <p:cNvPr id="15" name="ZoneTexte 14">
            <a:extLst>
              <a:ext uri="{FF2B5EF4-FFF2-40B4-BE49-F238E27FC236}">
                <a16:creationId xmlns:a16="http://schemas.microsoft.com/office/drawing/2014/main" id="{362616C7-A848-0AD4-E4FB-023AA1A40A9B}"/>
              </a:ext>
            </a:extLst>
          </p:cNvPr>
          <p:cNvSpPr txBox="1"/>
          <p:nvPr/>
        </p:nvSpPr>
        <p:spPr>
          <a:xfrm>
            <a:off x="6382013" y="6361169"/>
            <a:ext cx="1543987" cy="369332"/>
          </a:xfrm>
          <a:prstGeom prst="rect">
            <a:avLst/>
          </a:prstGeom>
          <a:noFill/>
        </p:spPr>
        <p:txBody>
          <a:bodyPr wrap="square" rtlCol="0">
            <a:spAutoFit/>
          </a:bodyPr>
          <a:lstStyle/>
          <a:p>
            <a:r>
              <a:rPr lang="fr-FR" b="1" dirty="0">
                <a:solidFill>
                  <a:schemeClr val="accent1"/>
                </a:solidFill>
                <a:latin typeface="Arial" panose="020B0604020202020204" pitchFamily="34" charset="0"/>
                <a:cs typeface="Arial" panose="020B0604020202020204" pitchFamily="34" charset="0"/>
              </a:rPr>
              <a:t>01/05/2020</a:t>
            </a:r>
            <a:endParaRPr lang="en-US" b="1" dirty="0">
              <a:solidFill>
                <a:schemeClr val="accent1"/>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6FC3AD45-204A-2DD7-6EC4-49FC0A4AAF77}"/>
              </a:ext>
            </a:extLst>
          </p:cNvPr>
          <p:cNvSpPr txBox="1"/>
          <p:nvPr/>
        </p:nvSpPr>
        <p:spPr>
          <a:xfrm>
            <a:off x="8732652" y="6324641"/>
            <a:ext cx="1543987" cy="369332"/>
          </a:xfrm>
          <a:prstGeom prst="rect">
            <a:avLst/>
          </a:prstGeom>
          <a:noFill/>
        </p:spPr>
        <p:txBody>
          <a:bodyPr wrap="square" rtlCol="0">
            <a:spAutoFit/>
          </a:bodyPr>
          <a:lstStyle/>
          <a:p>
            <a:r>
              <a:rPr lang="fr-FR" b="1" dirty="0">
                <a:solidFill>
                  <a:schemeClr val="accent1"/>
                </a:solidFill>
                <a:latin typeface="Arial" panose="020B0604020202020204" pitchFamily="34" charset="0"/>
                <a:cs typeface="Arial" panose="020B0604020202020204" pitchFamily="34" charset="0"/>
              </a:rPr>
              <a:t>01/05/2025</a:t>
            </a:r>
            <a:endParaRPr lang="en-US" b="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709703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AED1F29-C2BF-178C-0AF4-A9D3D92355A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2DCD014-5FCB-E41C-14C2-040EA4EDC043}"/>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EE9A0048-E569-F3B6-16B3-842E30D48C6A}"/>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20804210-1595-6764-CFFA-17166E15C71E}"/>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333789534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6D662D-BBC4-5486-7EAE-4C14D6E1F03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C24DEE4-6F17-E4A9-8EB7-8D6DF8F54BB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20F01F9-BCD4-1A2A-BF7A-FA0A75E51D7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sp>
        <p:nvSpPr>
          <p:cNvPr id="9" name="Rectangle 8">
            <a:extLst>
              <a:ext uri="{FF2B5EF4-FFF2-40B4-BE49-F238E27FC236}">
                <a16:creationId xmlns:a16="http://schemas.microsoft.com/office/drawing/2014/main" id="{B5CB398E-C347-7569-7186-F0350D8D9B32}"/>
              </a:ext>
            </a:extLst>
          </p:cNvPr>
          <p:cNvSpPr/>
          <p:nvPr/>
        </p:nvSpPr>
        <p:spPr>
          <a:xfrm>
            <a:off x="713312" y="1058959"/>
            <a:ext cx="5365267" cy="365760"/>
          </a:xfrm>
          <a:prstGeom prst="rect">
            <a:avLst/>
          </a:prstGeom>
        </p:spPr>
        <p:txBody>
          <a:bodyPr wrap="none" lIns="0" tIns="0" rIns="0" bIns="0">
            <a:noAutofit/>
          </a:bodyPr>
          <a:lstStyle/>
          <a:p>
            <a:pPr indent="0"/>
            <a:r>
              <a:rPr lang="fr-FR" sz="2400" b="1" i="1" dirty="0">
                <a:solidFill>
                  <a:srgbClr val="161616"/>
                </a:solidFill>
                <a:latin typeface="Arial"/>
              </a:rPr>
              <a:t>P</a:t>
            </a:r>
            <a:r>
              <a:rPr lang="en-US" sz="2400" b="1" i="1" dirty="0" err="1">
                <a:solidFill>
                  <a:srgbClr val="161616"/>
                </a:solidFill>
                <a:latin typeface="Arial"/>
              </a:rPr>
              <a:t>roposition</a:t>
            </a:r>
            <a:r>
              <a:rPr lang="en-US" sz="2400" b="1" i="1" dirty="0">
                <a:solidFill>
                  <a:srgbClr val="161616"/>
                </a:solidFill>
                <a:latin typeface="Arial"/>
              </a:rPr>
              <a:t> de </a:t>
            </a:r>
            <a:r>
              <a:rPr lang="en-US" sz="2400" b="1" i="1" dirty="0" err="1">
                <a:solidFill>
                  <a:srgbClr val="161616"/>
                </a:solidFill>
                <a:latin typeface="Arial"/>
              </a:rPr>
              <a:t>départ</a:t>
            </a:r>
            <a:endParaRPr lang="en-US" sz="2400" b="1" i="1" dirty="0">
              <a:solidFill>
                <a:srgbClr val="161616"/>
              </a:solidFill>
              <a:latin typeface="Arial"/>
            </a:endParaRPr>
          </a:p>
        </p:txBody>
      </p:sp>
      <p:pic>
        <p:nvPicPr>
          <p:cNvPr id="6" name="Image 5">
            <a:extLst>
              <a:ext uri="{FF2B5EF4-FFF2-40B4-BE49-F238E27FC236}">
                <a16:creationId xmlns:a16="http://schemas.microsoft.com/office/drawing/2014/main" id="{F0515FF5-0361-17D6-9EC2-BE6AD69042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925" y="1938086"/>
            <a:ext cx="3419952" cy="4706007"/>
          </a:xfrm>
          <a:prstGeom prst="rect">
            <a:avLst/>
          </a:prstGeom>
        </p:spPr>
      </p:pic>
      <p:sp>
        <p:nvSpPr>
          <p:cNvPr id="3" name="Rectangle 2">
            <a:extLst>
              <a:ext uri="{FF2B5EF4-FFF2-40B4-BE49-F238E27FC236}">
                <a16:creationId xmlns:a16="http://schemas.microsoft.com/office/drawing/2014/main" id="{6B668FB0-F1E0-7334-5B04-810DC2BD1175}"/>
              </a:ext>
            </a:extLst>
          </p:cNvPr>
          <p:cNvSpPr/>
          <p:nvPr/>
        </p:nvSpPr>
        <p:spPr>
          <a:xfrm>
            <a:off x="6885899" y="1113613"/>
            <a:ext cx="5365267" cy="365760"/>
          </a:xfrm>
          <a:prstGeom prst="rect">
            <a:avLst/>
          </a:prstGeom>
        </p:spPr>
        <p:txBody>
          <a:bodyPr wrap="none" lIns="0" tIns="0" rIns="0" bIns="0">
            <a:noAutofit/>
          </a:bodyPr>
          <a:lstStyle/>
          <a:p>
            <a:pPr indent="0"/>
            <a:r>
              <a:rPr lang="fr-FR" sz="2400" b="1" i="1" dirty="0">
                <a:solidFill>
                  <a:srgbClr val="161616"/>
                </a:solidFill>
                <a:latin typeface="Arial"/>
              </a:rPr>
              <a:t>Schéma</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FF3AFB04-9E25-7E7B-D297-AB50C9593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5056" y="1643965"/>
            <a:ext cx="5245032" cy="5000128"/>
          </a:xfrm>
          <a:prstGeom prst="rect">
            <a:avLst/>
          </a:prstGeom>
        </p:spPr>
      </p:pic>
    </p:spTree>
    <p:extLst>
      <p:ext uri="{BB962C8B-B14F-4D97-AF65-F5344CB8AC3E}">
        <p14:creationId xmlns:p14="http://schemas.microsoft.com/office/powerpoint/2010/main" val="161819319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1DC0014-923D-C55C-7211-7A16004B1FA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647CFFC-FBB6-7CA8-66E8-AA17757B6EE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822C2C9-739E-1C4B-05F9-2B7FFEF603B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sp>
        <p:nvSpPr>
          <p:cNvPr id="9" name="Rectangle 8">
            <a:extLst>
              <a:ext uri="{FF2B5EF4-FFF2-40B4-BE49-F238E27FC236}">
                <a16:creationId xmlns:a16="http://schemas.microsoft.com/office/drawing/2014/main" id="{97BE5CD7-7F06-2635-3BB7-B4FA829A6649}"/>
              </a:ext>
            </a:extLst>
          </p:cNvPr>
          <p:cNvSpPr/>
          <p:nvPr/>
        </p:nvSpPr>
        <p:spPr>
          <a:xfrm>
            <a:off x="454152" y="1044327"/>
            <a:ext cx="5365267" cy="365760"/>
          </a:xfrm>
          <a:prstGeom prst="rect">
            <a:avLst/>
          </a:prstGeom>
        </p:spPr>
        <p:txBody>
          <a:bodyPr wrap="none" lIns="0" tIns="0" rIns="0" bIns="0">
            <a:noAutofit/>
          </a:bodyPr>
          <a:lstStyle/>
          <a:p>
            <a:pPr indent="0"/>
            <a:r>
              <a:rPr lang="fr-FR" sz="2400" b="1" i="1" dirty="0">
                <a:solidFill>
                  <a:srgbClr val="161616"/>
                </a:solidFill>
                <a:latin typeface="Arial"/>
              </a:rPr>
              <a:t>Toile de ressources</a:t>
            </a:r>
            <a:endParaRPr lang="en-US" sz="2400" b="1" i="1" dirty="0">
              <a:solidFill>
                <a:srgbClr val="161616"/>
              </a:solidFill>
              <a:latin typeface="Arial"/>
            </a:endParaRPr>
          </a:p>
        </p:txBody>
      </p:sp>
      <p:pic>
        <p:nvPicPr>
          <p:cNvPr id="5" name="Image 4">
            <a:extLst>
              <a:ext uri="{FF2B5EF4-FFF2-40B4-BE49-F238E27FC236}">
                <a16:creationId xmlns:a16="http://schemas.microsoft.com/office/drawing/2014/main" id="{502C0D8B-B148-317F-5B06-144FE84C5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50" y="1812516"/>
            <a:ext cx="4839375" cy="4706007"/>
          </a:xfrm>
          <a:prstGeom prst="rect">
            <a:avLst/>
          </a:prstGeom>
        </p:spPr>
      </p:pic>
      <p:sp>
        <p:nvSpPr>
          <p:cNvPr id="6" name="Rectangle 5">
            <a:extLst>
              <a:ext uri="{FF2B5EF4-FFF2-40B4-BE49-F238E27FC236}">
                <a16:creationId xmlns:a16="http://schemas.microsoft.com/office/drawing/2014/main" id="{08928AC2-7B00-7E51-99FE-DFEAAF469688}"/>
              </a:ext>
            </a:extLst>
          </p:cNvPr>
          <p:cNvSpPr/>
          <p:nvPr/>
        </p:nvSpPr>
        <p:spPr>
          <a:xfrm>
            <a:off x="6694388" y="1062662"/>
            <a:ext cx="2610033" cy="231648"/>
          </a:xfrm>
          <a:prstGeom prst="rect">
            <a:avLst/>
          </a:prstGeom>
        </p:spPr>
        <p:txBody>
          <a:bodyPr wrap="none" lIns="0" tIns="0" rIns="0" bIns="0">
            <a:noAutofit/>
          </a:bodyPr>
          <a:lstStyle/>
          <a:p>
            <a:pPr indent="0"/>
            <a:r>
              <a:rPr lang="fr-FR" sz="2400" b="1" i="1" dirty="0">
                <a:solidFill>
                  <a:srgbClr val="161616"/>
                </a:solidFill>
                <a:latin typeface="Arial"/>
              </a:rPr>
              <a:t>Différents liens</a:t>
            </a:r>
            <a:endParaRPr lang="en-US" sz="2400" b="1" i="1" dirty="0">
              <a:solidFill>
                <a:srgbClr val="161616"/>
              </a:solidFill>
              <a:latin typeface="Arial"/>
            </a:endParaRPr>
          </a:p>
        </p:txBody>
      </p:sp>
      <p:pic>
        <p:nvPicPr>
          <p:cNvPr id="7" name="Image 6">
            <a:extLst>
              <a:ext uri="{FF2B5EF4-FFF2-40B4-BE49-F238E27FC236}">
                <a16:creationId xmlns:a16="http://schemas.microsoft.com/office/drawing/2014/main" id="{95BE44A4-314D-B2F2-0E3F-A3A650853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195" y="1812516"/>
            <a:ext cx="4848902" cy="4782217"/>
          </a:xfrm>
          <a:prstGeom prst="rect">
            <a:avLst/>
          </a:prstGeom>
        </p:spPr>
      </p:pic>
    </p:spTree>
    <p:extLst>
      <p:ext uri="{BB962C8B-B14F-4D97-AF65-F5344CB8AC3E}">
        <p14:creationId xmlns:p14="http://schemas.microsoft.com/office/powerpoint/2010/main" val="10688078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C95B2B6-77F2-EF58-52C5-36CAAC090D2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37B06C1-C59B-9396-27FE-348F0CAE7E8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8543087-A0A6-A507-9E9A-91FBE5385DA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8" name="Image 7">
            <a:extLst>
              <a:ext uri="{FF2B5EF4-FFF2-40B4-BE49-F238E27FC236}">
                <a16:creationId xmlns:a16="http://schemas.microsoft.com/office/drawing/2014/main" id="{95B4DFC9-5AB8-99A4-3FBF-96D0F2F52D9C}"/>
              </a:ext>
            </a:extLst>
          </p:cNvPr>
          <p:cNvPicPr>
            <a:picLocks noChangeAspect="1"/>
          </p:cNvPicPr>
          <p:nvPr/>
        </p:nvPicPr>
        <p:blipFill>
          <a:blip r:embed="rId4"/>
          <a:stretch>
            <a:fillRect/>
          </a:stretch>
        </p:blipFill>
        <p:spPr>
          <a:xfrm>
            <a:off x="454152" y="1716731"/>
            <a:ext cx="4229690" cy="3829584"/>
          </a:xfrm>
          <a:prstGeom prst="rect">
            <a:avLst/>
          </a:prstGeom>
        </p:spPr>
      </p:pic>
      <p:sp>
        <p:nvSpPr>
          <p:cNvPr id="11" name="ZoneTexte 10">
            <a:extLst>
              <a:ext uri="{FF2B5EF4-FFF2-40B4-BE49-F238E27FC236}">
                <a16:creationId xmlns:a16="http://schemas.microsoft.com/office/drawing/2014/main" id="{353D8B1B-641B-44DC-F3AE-82833267B8CC}"/>
              </a:ext>
            </a:extLst>
          </p:cNvPr>
          <p:cNvSpPr txBox="1"/>
          <p:nvPr/>
        </p:nvSpPr>
        <p:spPr>
          <a:xfrm>
            <a:off x="918148" y="1129375"/>
            <a:ext cx="5343992" cy="461665"/>
          </a:xfrm>
          <a:prstGeom prst="rect">
            <a:avLst/>
          </a:prstGeom>
          <a:noFill/>
        </p:spPr>
        <p:txBody>
          <a:bodyPr wrap="square">
            <a:spAutoFit/>
          </a:bodyPr>
          <a:lstStyle/>
          <a:p>
            <a:pPr indent="0"/>
            <a:r>
              <a:rPr lang="fr-FR" sz="2400" b="1" i="1" dirty="0">
                <a:solidFill>
                  <a:srgbClr val="161616"/>
                </a:solidFill>
                <a:latin typeface="Arial"/>
              </a:rPr>
              <a:t>Décrire les ressources</a:t>
            </a:r>
            <a:endParaRPr lang="en-US" sz="2400" b="1" i="1" dirty="0">
              <a:solidFill>
                <a:srgbClr val="161616"/>
              </a:solidFill>
              <a:latin typeface="Arial"/>
            </a:endParaRPr>
          </a:p>
        </p:txBody>
      </p:sp>
      <p:pic>
        <p:nvPicPr>
          <p:cNvPr id="13" name="Image 12">
            <a:extLst>
              <a:ext uri="{FF2B5EF4-FFF2-40B4-BE49-F238E27FC236}">
                <a16:creationId xmlns:a16="http://schemas.microsoft.com/office/drawing/2014/main" id="{CE2BBB1B-F4C5-45C1-7012-D814070862EB}"/>
              </a:ext>
            </a:extLst>
          </p:cNvPr>
          <p:cNvPicPr>
            <a:picLocks noChangeAspect="1"/>
          </p:cNvPicPr>
          <p:nvPr/>
        </p:nvPicPr>
        <p:blipFill>
          <a:blip r:embed="rId5">
            <a:duotone>
              <a:schemeClr val="accent1">
                <a:shade val="45000"/>
                <a:satMod val="135000"/>
              </a:schemeClr>
              <a:prstClr val="white"/>
            </a:duotone>
          </a:blip>
          <a:stretch>
            <a:fillRect/>
          </a:stretch>
        </p:blipFill>
        <p:spPr>
          <a:xfrm>
            <a:off x="5761414" y="1442278"/>
            <a:ext cx="4229690" cy="4678294"/>
          </a:xfrm>
          <a:prstGeom prst="rect">
            <a:avLst/>
          </a:prstGeom>
        </p:spPr>
      </p:pic>
    </p:spTree>
    <p:extLst>
      <p:ext uri="{BB962C8B-B14F-4D97-AF65-F5344CB8AC3E}">
        <p14:creationId xmlns:p14="http://schemas.microsoft.com/office/powerpoint/2010/main" val="306831084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771D57E-A44E-141E-EE8C-43379908D31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E633CCC-F233-510B-27DB-28C7CC8EB82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CDBD5E46-010D-1856-8F8C-4C2C959E08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17" name="Image 16">
            <a:extLst>
              <a:ext uri="{FF2B5EF4-FFF2-40B4-BE49-F238E27FC236}">
                <a16:creationId xmlns:a16="http://schemas.microsoft.com/office/drawing/2014/main" id="{D4890869-20A0-7E47-ACBD-B34AB52BD395}"/>
              </a:ext>
            </a:extLst>
          </p:cNvPr>
          <p:cNvPicPr>
            <a:picLocks noChangeAspect="1"/>
          </p:cNvPicPr>
          <p:nvPr/>
        </p:nvPicPr>
        <p:blipFill>
          <a:blip r:embed="rId4"/>
          <a:stretch>
            <a:fillRect/>
          </a:stretch>
        </p:blipFill>
        <p:spPr>
          <a:xfrm>
            <a:off x="454152" y="1351369"/>
            <a:ext cx="4667901" cy="4620270"/>
          </a:xfrm>
          <a:prstGeom prst="rect">
            <a:avLst/>
          </a:prstGeom>
        </p:spPr>
      </p:pic>
      <p:pic>
        <p:nvPicPr>
          <p:cNvPr id="19" name="Image 18">
            <a:extLst>
              <a:ext uri="{FF2B5EF4-FFF2-40B4-BE49-F238E27FC236}">
                <a16:creationId xmlns:a16="http://schemas.microsoft.com/office/drawing/2014/main" id="{9A8642BA-95E6-7FB2-958F-8C5BD0998BC0}"/>
              </a:ext>
            </a:extLst>
          </p:cNvPr>
          <p:cNvPicPr>
            <a:picLocks noChangeAspect="1"/>
          </p:cNvPicPr>
          <p:nvPr/>
        </p:nvPicPr>
        <p:blipFill>
          <a:blip r:embed="rId5"/>
          <a:stretch>
            <a:fillRect/>
          </a:stretch>
        </p:blipFill>
        <p:spPr>
          <a:xfrm>
            <a:off x="5571349" y="1351369"/>
            <a:ext cx="4401164" cy="4172532"/>
          </a:xfrm>
          <a:prstGeom prst="rect">
            <a:avLst/>
          </a:prstGeom>
        </p:spPr>
      </p:pic>
    </p:spTree>
    <p:extLst>
      <p:ext uri="{BB962C8B-B14F-4D97-AF65-F5344CB8AC3E}">
        <p14:creationId xmlns:p14="http://schemas.microsoft.com/office/powerpoint/2010/main" val="208783558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Id</a:t>
            </a:r>
            <a:r>
              <a:rPr lang="fr-FR" sz="2600" b="1" dirty="0" err="1">
                <a:solidFill>
                  <a:srgbClr val="161616"/>
                </a:solidFill>
                <a:latin typeface="Arial"/>
              </a:rPr>
              <a:t>ée</a:t>
            </a:r>
            <a:r>
              <a:rPr lang="fr-FR" sz="2600" b="1" dirty="0">
                <a:solidFill>
                  <a:srgbClr val="161616"/>
                </a:solidFill>
                <a:latin typeface="Arial"/>
              </a:rPr>
              <a:t> </a:t>
            </a:r>
            <a:r>
              <a:rPr lang="en-CA" sz="2600" b="1" dirty="0" err="1">
                <a:solidFill>
                  <a:srgbClr val="161616"/>
                </a:solidFill>
                <a:latin typeface="Arial"/>
              </a:rPr>
              <a:t>Maitresse</a:t>
            </a:r>
            <a:endParaRPr lang="en-US" sz="2600" b="1" dirty="0">
              <a:solidFill>
                <a:srgbClr val="161616"/>
              </a:solidFill>
              <a:latin typeface="Arial"/>
            </a:endParaRPr>
          </a:p>
        </p:txBody>
      </p:sp>
      <p:sp>
        <p:nvSpPr>
          <p:cNvPr id="5" name="Rectangle 4"/>
          <p:cNvSpPr/>
          <p:nvPr/>
        </p:nvSpPr>
        <p:spPr>
          <a:xfrm>
            <a:off x="518160" y="1207008"/>
            <a:ext cx="7825740" cy="5660136"/>
          </a:xfrm>
          <a:prstGeom prst="rect">
            <a:avLst/>
          </a:prstGeom>
        </p:spPr>
        <p:txBody>
          <a:bodyPr lIns="0" tIns="0" rIns="0" bIns="0">
            <a:noAutofit/>
          </a:bodyPr>
          <a:lstStyle/>
          <a:p>
            <a:pPr marL="393192" indent="-457200">
              <a:lnSpc>
                <a:spcPts val="2856"/>
              </a:lnSpc>
              <a:spcAft>
                <a:spcPts val="1050"/>
              </a:spcAft>
            </a:pPr>
            <a:endParaRPr lang="en-US" sz="1900" dirty="0">
              <a:latin typeface="Arial"/>
            </a:endParaRPr>
          </a:p>
        </p:txBody>
      </p:sp>
      <p:sp>
        <p:nvSpPr>
          <p:cNvPr id="3" name="Rectangle : en biseau 2">
            <a:extLst>
              <a:ext uri="{FF2B5EF4-FFF2-40B4-BE49-F238E27FC236}">
                <a16:creationId xmlns:a16="http://schemas.microsoft.com/office/drawing/2014/main" id="{4DD122C9-1071-9C7B-5D97-3F3409BB55A7}"/>
              </a:ext>
            </a:extLst>
          </p:cNvPr>
          <p:cNvSpPr/>
          <p:nvPr/>
        </p:nvSpPr>
        <p:spPr>
          <a:xfrm>
            <a:off x="903111" y="1486460"/>
            <a:ext cx="9064978" cy="5196562"/>
          </a:xfrm>
          <a:prstGeom prst="bevel">
            <a:avLst/>
          </a:prstGeom>
          <a:solidFill>
            <a:schemeClr val="bg1"/>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fr-FR" sz="2800" i="1" dirty="0">
                <a:solidFill>
                  <a:schemeClr val="tx1"/>
                </a:solidFill>
                <a:latin typeface="Arial" panose="020B0604020202020204" pitchFamily="34" charset="0"/>
                <a:cs typeface="Arial" panose="020B0604020202020204" pitchFamily="34" charset="0"/>
              </a:rPr>
              <a:t>	Le Web sémantique, à travers les ontologies, permet de structurer et de donner un sens aux données du Web pour qu’elles soient comprises non seulement par les humains mais aussi par les machines, ouvrant la voie à une automatisation intelligente et à une interopérabilité accrue. </a:t>
            </a:r>
          </a:p>
        </p:txBody>
      </p:sp>
    </p:spTree>
    <p:extLst>
      <p:ext uri="{BB962C8B-B14F-4D97-AF65-F5344CB8AC3E}">
        <p14:creationId xmlns:p14="http://schemas.microsoft.com/office/powerpoint/2010/main" val="2597297786"/>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F04F190-AF6F-5187-ED0C-F4A914FA889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2D7EEDA-DC68-2F95-B96A-5537B6EA653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FAA6A64-AA91-E45C-2633-1EEDF7B788F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sp>
        <p:nvSpPr>
          <p:cNvPr id="7" name="ZoneTexte 6">
            <a:extLst>
              <a:ext uri="{FF2B5EF4-FFF2-40B4-BE49-F238E27FC236}">
                <a16:creationId xmlns:a16="http://schemas.microsoft.com/office/drawing/2014/main" id="{F7B5894A-5546-D1E1-D386-1637AAA5D360}"/>
              </a:ext>
            </a:extLst>
          </p:cNvPr>
          <p:cNvSpPr txBox="1"/>
          <p:nvPr/>
        </p:nvSpPr>
        <p:spPr>
          <a:xfrm>
            <a:off x="244289" y="2442597"/>
            <a:ext cx="7580577" cy="2677656"/>
          </a:xfrm>
          <a:prstGeom prst="rect">
            <a:avLst/>
          </a:prstGeom>
          <a:noFill/>
        </p:spPr>
        <p:txBody>
          <a:bodyPr wrap="square">
            <a:spAutoFit/>
          </a:bodyPr>
          <a:lstStyle/>
          <a:p>
            <a:r>
              <a:rPr lang="en-US" sz="2800" b="1" i="1" dirty="0">
                <a:latin typeface="Arial" panose="020B0604020202020204" pitchFamily="34" charset="0"/>
                <a:cs typeface="Arial" panose="020B0604020202020204" pitchFamily="34" charset="0"/>
              </a:rPr>
              <a:t>Resource : </a:t>
            </a:r>
            <a:r>
              <a:rPr lang="en-US" sz="2800" dirty="0">
                <a:latin typeface="Arial" panose="020B0604020202020204" pitchFamily="34" charset="0"/>
                <a:cs typeface="Arial" panose="020B0604020202020204" pitchFamily="34" charset="0"/>
              </a:rPr>
              <a:t>pages, chaises, </a:t>
            </a:r>
            <a:r>
              <a:rPr lang="en-US" sz="2800" dirty="0" err="1">
                <a:latin typeface="Arial" panose="020B0604020202020204" pitchFamily="34" charset="0"/>
                <a:cs typeface="Arial" panose="020B0604020202020204" pitchFamily="34" charset="0"/>
              </a:rPr>
              <a:t>idées</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tout </a:t>
            </a:r>
            <a:r>
              <a:rPr lang="en-US" sz="2800" dirty="0" err="1">
                <a:latin typeface="Arial" panose="020B0604020202020204" pitchFamily="34" charset="0"/>
                <a:cs typeface="Arial" panose="020B0604020202020204" pitchFamily="34" charset="0"/>
              </a:rPr>
              <a:t>ce</a:t>
            </a:r>
            <a:r>
              <a:rPr lang="en-US" sz="2800" dirty="0">
                <a:latin typeface="Arial" panose="020B0604020202020204" pitchFamily="34" charset="0"/>
                <a:cs typeface="Arial" panose="020B0604020202020204" pitchFamily="34" charset="0"/>
              </a:rPr>
              <a:t> qui </a:t>
            </a:r>
            <a:r>
              <a:rPr lang="en-US" sz="2800" dirty="0" err="1">
                <a:latin typeface="Arial" panose="020B0604020202020204" pitchFamily="34" charset="0"/>
                <a:cs typeface="Arial" panose="020B0604020202020204" pitchFamily="34" charset="0"/>
              </a:rPr>
              <a:t>peut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avoir</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une</a:t>
            </a:r>
            <a:r>
              <a:rPr lang="en-US" sz="2800" dirty="0">
                <a:latin typeface="Arial" panose="020B0604020202020204" pitchFamily="34" charset="0"/>
                <a:cs typeface="Arial" panose="020B0604020202020204" pitchFamily="34" charset="0"/>
              </a:rPr>
              <a:t> URI </a:t>
            </a:r>
          </a:p>
          <a:p>
            <a:r>
              <a:rPr lang="en-US" sz="2800" b="1" i="1" dirty="0">
                <a:latin typeface="Arial" panose="020B0604020202020204" pitchFamily="34" charset="0"/>
                <a:cs typeface="Arial" panose="020B0604020202020204" pitchFamily="34" charset="0"/>
              </a:rPr>
              <a:t>Description : </a:t>
            </a:r>
            <a:r>
              <a:rPr lang="en-US" sz="2800" dirty="0" err="1">
                <a:latin typeface="Arial" panose="020B0604020202020204" pitchFamily="34" charset="0"/>
                <a:cs typeface="Arial" panose="020B0604020202020204" pitchFamily="34" charset="0"/>
              </a:rPr>
              <a:t>attributs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caractéristiques</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	et relations entre </a:t>
            </a:r>
            <a:r>
              <a:rPr lang="en-US" sz="2800" dirty="0" err="1">
                <a:latin typeface="Arial" panose="020B0604020202020204" pitchFamily="34" charset="0"/>
                <a:cs typeface="Arial" panose="020B0604020202020204" pitchFamily="34" charset="0"/>
              </a:rPr>
              <a:t>ressources</a:t>
            </a:r>
            <a:r>
              <a:rPr lang="en-US" sz="2800" dirty="0">
                <a:latin typeface="Arial" panose="020B0604020202020204" pitchFamily="34" charset="0"/>
                <a:cs typeface="Arial" panose="020B0604020202020204" pitchFamily="34" charset="0"/>
              </a:rPr>
              <a:t> </a:t>
            </a:r>
          </a:p>
          <a:p>
            <a:r>
              <a:rPr lang="en-US" sz="2800" b="1" i="1" dirty="0">
                <a:latin typeface="Arial" panose="020B0604020202020204" pitchFamily="34" charset="0"/>
                <a:cs typeface="Arial" panose="020B0604020202020204" pitchFamily="34" charset="0"/>
              </a:rPr>
              <a:t>Framework : </a:t>
            </a:r>
            <a:r>
              <a:rPr lang="en-US" sz="2800" dirty="0" err="1">
                <a:latin typeface="Arial" panose="020B0604020202020204" pitchFamily="34" charset="0"/>
                <a:cs typeface="Arial" panose="020B0604020202020204" pitchFamily="34" charset="0"/>
              </a:rPr>
              <a:t>modèle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langage</a:t>
            </a:r>
            <a:r>
              <a:rPr lang="en-US" sz="2800" dirty="0">
                <a:latin typeface="Arial" panose="020B0604020202020204" pitchFamily="34" charset="0"/>
                <a:cs typeface="Arial" panose="020B0604020202020204" pitchFamily="34" charset="0"/>
              </a:rPr>
              <a:t> et </a:t>
            </a:r>
          </a:p>
          <a:p>
            <a:r>
              <a:rPr lang="en-US" sz="2800" dirty="0">
                <a:latin typeface="Arial" panose="020B0604020202020204" pitchFamily="34" charset="0"/>
                <a:cs typeface="Arial" panose="020B0604020202020204" pitchFamily="34" charset="0"/>
              </a:rPr>
              <a:t>	syntaxes pour </a:t>
            </a:r>
            <a:r>
              <a:rPr lang="en-US" sz="2800" dirty="0" err="1">
                <a:latin typeface="Arial" panose="020B0604020202020204" pitchFamily="34" charset="0"/>
                <a:cs typeface="Arial" panose="020B0604020202020204" pitchFamily="34" charset="0"/>
              </a:rPr>
              <a:t>ces</a:t>
            </a:r>
            <a:r>
              <a:rPr lang="en-US" sz="2800" dirty="0">
                <a:latin typeface="Arial" panose="020B0604020202020204" pitchFamily="34" charset="0"/>
                <a:cs typeface="Arial" panose="020B0604020202020204" pitchFamily="34" charset="0"/>
              </a:rPr>
              <a:t> descriptions</a:t>
            </a:r>
          </a:p>
        </p:txBody>
      </p:sp>
      <p:pic>
        <p:nvPicPr>
          <p:cNvPr id="9" name="Image 8">
            <a:extLst>
              <a:ext uri="{FF2B5EF4-FFF2-40B4-BE49-F238E27FC236}">
                <a16:creationId xmlns:a16="http://schemas.microsoft.com/office/drawing/2014/main" id="{B904B7B2-BD7C-9B33-EE39-57FFF7369191}"/>
              </a:ext>
            </a:extLst>
          </p:cNvPr>
          <p:cNvPicPr>
            <a:picLocks noChangeAspect="1"/>
          </p:cNvPicPr>
          <p:nvPr/>
        </p:nvPicPr>
        <p:blipFill>
          <a:blip r:embed="rId4"/>
          <a:stretch>
            <a:fillRect/>
          </a:stretch>
        </p:blipFill>
        <p:spPr>
          <a:xfrm>
            <a:off x="244289" y="1323492"/>
            <a:ext cx="3000794" cy="771633"/>
          </a:xfrm>
          <a:prstGeom prst="rect">
            <a:avLst/>
          </a:prstGeom>
        </p:spPr>
      </p:pic>
      <p:pic>
        <p:nvPicPr>
          <p:cNvPr id="11" name="Image 10">
            <a:extLst>
              <a:ext uri="{FF2B5EF4-FFF2-40B4-BE49-F238E27FC236}">
                <a16:creationId xmlns:a16="http://schemas.microsoft.com/office/drawing/2014/main" id="{69BCD714-70F9-769E-38CF-11CD0F98FBBA}"/>
              </a:ext>
            </a:extLst>
          </p:cNvPr>
          <p:cNvPicPr>
            <a:picLocks noChangeAspect="1"/>
          </p:cNvPicPr>
          <p:nvPr/>
        </p:nvPicPr>
        <p:blipFill>
          <a:blip r:embed="rId5"/>
          <a:stretch>
            <a:fillRect/>
          </a:stretch>
        </p:blipFill>
        <p:spPr>
          <a:xfrm>
            <a:off x="7824866" y="2625714"/>
            <a:ext cx="1950925" cy="2311422"/>
          </a:xfrm>
          <a:prstGeom prst="rect">
            <a:avLst/>
          </a:prstGeom>
        </p:spPr>
      </p:pic>
    </p:spTree>
    <p:extLst>
      <p:ext uri="{BB962C8B-B14F-4D97-AF65-F5344CB8AC3E}">
        <p14:creationId xmlns:p14="http://schemas.microsoft.com/office/powerpoint/2010/main" val="2555283211"/>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DC92590-E3FA-B3EF-62E4-CDC418F9E56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C25C9EC-634A-0408-62FF-EE11C9E3AFA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11FEFD5-8112-16F7-7A86-76339F02497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11" name="Image 10">
            <a:extLst>
              <a:ext uri="{FF2B5EF4-FFF2-40B4-BE49-F238E27FC236}">
                <a16:creationId xmlns:a16="http://schemas.microsoft.com/office/drawing/2014/main" id="{A7EF0230-49D2-EF3B-616A-37A44A59BFE2}"/>
              </a:ext>
            </a:extLst>
          </p:cNvPr>
          <p:cNvPicPr>
            <a:picLocks noChangeAspect="1"/>
          </p:cNvPicPr>
          <p:nvPr/>
        </p:nvPicPr>
        <p:blipFill>
          <a:blip r:embed="rId4"/>
          <a:stretch>
            <a:fillRect/>
          </a:stretch>
        </p:blipFill>
        <p:spPr>
          <a:xfrm>
            <a:off x="7824866" y="2625714"/>
            <a:ext cx="1950925" cy="2311422"/>
          </a:xfrm>
          <a:prstGeom prst="rect">
            <a:avLst/>
          </a:prstGeom>
        </p:spPr>
      </p:pic>
      <p:pic>
        <p:nvPicPr>
          <p:cNvPr id="5" name="Image 4">
            <a:extLst>
              <a:ext uri="{FF2B5EF4-FFF2-40B4-BE49-F238E27FC236}">
                <a16:creationId xmlns:a16="http://schemas.microsoft.com/office/drawing/2014/main" id="{ECE0644C-7D3A-4EFA-59F1-C8737D52DA91}"/>
              </a:ext>
            </a:extLst>
          </p:cNvPr>
          <p:cNvPicPr>
            <a:picLocks noChangeAspect="1"/>
          </p:cNvPicPr>
          <p:nvPr/>
        </p:nvPicPr>
        <p:blipFill>
          <a:blip r:embed="rId5"/>
          <a:stretch>
            <a:fillRect/>
          </a:stretch>
        </p:blipFill>
        <p:spPr>
          <a:xfrm>
            <a:off x="244289" y="1138779"/>
            <a:ext cx="7247320" cy="1856567"/>
          </a:xfrm>
          <a:prstGeom prst="rect">
            <a:avLst/>
          </a:prstGeom>
        </p:spPr>
      </p:pic>
      <p:pic>
        <p:nvPicPr>
          <p:cNvPr id="8" name="Image 7">
            <a:extLst>
              <a:ext uri="{FF2B5EF4-FFF2-40B4-BE49-F238E27FC236}">
                <a16:creationId xmlns:a16="http://schemas.microsoft.com/office/drawing/2014/main" id="{0A417CB0-843F-F2F2-C424-C06CEBD86865}"/>
              </a:ext>
            </a:extLst>
          </p:cNvPr>
          <p:cNvPicPr>
            <a:picLocks noChangeAspect="1"/>
          </p:cNvPicPr>
          <p:nvPr/>
        </p:nvPicPr>
        <p:blipFill>
          <a:blip r:embed="rId6"/>
          <a:stretch>
            <a:fillRect/>
          </a:stretch>
        </p:blipFill>
        <p:spPr>
          <a:xfrm>
            <a:off x="161830" y="3781425"/>
            <a:ext cx="7284477" cy="2001969"/>
          </a:xfrm>
          <a:prstGeom prst="rect">
            <a:avLst/>
          </a:prstGeom>
        </p:spPr>
      </p:pic>
    </p:spTree>
    <p:extLst>
      <p:ext uri="{BB962C8B-B14F-4D97-AF65-F5344CB8AC3E}">
        <p14:creationId xmlns:p14="http://schemas.microsoft.com/office/powerpoint/2010/main" val="164419804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2B73A9B-0868-420E-2BC0-2203108629C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4458EFF-2790-1529-C0BC-48C076F3E783}"/>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309768C-5BA1-47BB-AD2F-2CE465F4B64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11" name="Image 10">
            <a:extLst>
              <a:ext uri="{FF2B5EF4-FFF2-40B4-BE49-F238E27FC236}">
                <a16:creationId xmlns:a16="http://schemas.microsoft.com/office/drawing/2014/main" id="{3A36EE0C-B61F-705D-3A4B-40F5AC429CE0}"/>
              </a:ext>
            </a:extLst>
          </p:cNvPr>
          <p:cNvPicPr>
            <a:picLocks noChangeAspect="1"/>
          </p:cNvPicPr>
          <p:nvPr/>
        </p:nvPicPr>
        <p:blipFill>
          <a:blip r:embed="rId4"/>
          <a:stretch>
            <a:fillRect/>
          </a:stretch>
        </p:blipFill>
        <p:spPr>
          <a:xfrm>
            <a:off x="7824866" y="2625714"/>
            <a:ext cx="1950925" cy="2311422"/>
          </a:xfrm>
          <a:prstGeom prst="rect">
            <a:avLst/>
          </a:prstGeom>
        </p:spPr>
      </p:pic>
      <p:pic>
        <p:nvPicPr>
          <p:cNvPr id="5" name="Image 4">
            <a:extLst>
              <a:ext uri="{FF2B5EF4-FFF2-40B4-BE49-F238E27FC236}">
                <a16:creationId xmlns:a16="http://schemas.microsoft.com/office/drawing/2014/main" id="{372604CD-2FB7-029D-C3C2-801E0E32127D}"/>
              </a:ext>
            </a:extLst>
          </p:cNvPr>
          <p:cNvPicPr>
            <a:picLocks noChangeAspect="1"/>
          </p:cNvPicPr>
          <p:nvPr/>
        </p:nvPicPr>
        <p:blipFill>
          <a:blip r:embed="rId5"/>
          <a:stretch>
            <a:fillRect/>
          </a:stretch>
        </p:blipFill>
        <p:spPr>
          <a:xfrm>
            <a:off x="244289" y="1138779"/>
            <a:ext cx="7247320" cy="1856567"/>
          </a:xfrm>
          <a:prstGeom prst="rect">
            <a:avLst/>
          </a:prstGeom>
        </p:spPr>
      </p:pic>
      <p:pic>
        <p:nvPicPr>
          <p:cNvPr id="9" name="Image 8">
            <a:extLst>
              <a:ext uri="{FF2B5EF4-FFF2-40B4-BE49-F238E27FC236}">
                <a16:creationId xmlns:a16="http://schemas.microsoft.com/office/drawing/2014/main" id="{24AF6D07-57E3-240D-DFFB-FF51FDC2E2A7}"/>
              </a:ext>
            </a:extLst>
          </p:cNvPr>
          <p:cNvPicPr>
            <a:picLocks noChangeAspect="1"/>
          </p:cNvPicPr>
          <p:nvPr/>
        </p:nvPicPr>
        <p:blipFill>
          <a:blip r:embed="rId6"/>
          <a:stretch>
            <a:fillRect/>
          </a:stretch>
        </p:blipFill>
        <p:spPr>
          <a:xfrm>
            <a:off x="171226" y="4131393"/>
            <a:ext cx="7393446" cy="2751753"/>
          </a:xfrm>
          <a:prstGeom prst="rect">
            <a:avLst/>
          </a:prstGeom>
        </p:spPr>
      </p:pic>
    </p:spTree>
    <p:extLst>
      <p:ext uri="{BB962C8B-B14F-4D97-AF65-F5344CB8AC3E}">
        <p14:creationId xmlns:p14="http://schemas.microsoft.com/office/powerpoint/2010/main" val="286067679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10616CF-627B-BC94-B437-21C37E05CBB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6C17C4A6-B73C-FC4D-E2AA-EC1564D2461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702A280-A5D4-E344-F0FB-62288C02BB9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11" name="Image 10">
            <a:extLst>
              <a:ext uri="{FF2B5EF4-FFF2-40B4-BE49-F238E27FC236}">
                <a16:creationId xmlns:a16="http://schemas.microsoft.com/office/drawing/2014/main" id="{57A15C2F-9D54-E14F-145D-90E8CE492303}"/>
              </a:ext>
            </a:extLst>
          </p:cNvPr>
          <p:cNvPicPr>
            <a:picLocks noChangeAspect="1"/>
          </p:cNvPicPr>
          <p:nvPr/>
        </p:nvPicPr>
        <p:blipFill>
          <a:blip r:embed="rId4"/>
          <a:stretch>
            <a:fillRect/>
          </a:stretch>
        </p:blipFill>
        <p:spPr>
          <a:xfrm>
            <a:off x="7824866" y="2625714"/>
            <a:ext cx="1950925" cy="2311422"/>
          </a:xfrm>
          <a:prstGeom prst="rect">
            <a:avLst/>
          </a:prstGeom>
        </p:spPr>
      </p:pic>
      <p:pic>
        <p:nvPicPr>
          <p:cNvPr id="5" name="Image 4">
            <a:extLst>
              <a:ext uri="{FF2B5EF4-FFF2-40B4-BE49-F238E27FC236}">
                <a16:creationId xmlns:a16="http://schemas.microsoft.com/office/drawing/2014/main" id="{CC4C2CF4-6EC6-5C91-8EFE-47EA1EABCA64}"/>
              </a:ext>
            </a:extLst>
          </p:cNvPr>
          <p:cNvPicPr>
            <a:picLocks noChangeAspect="1"/>
          </p:cNvPicPr>
          <p:nvPr/>
        </p:nvPicPr>
        <p:blipFill>
          <a:blip r:embed="rId5"/>
          <a:stretch>
            <a:fillRect/>
          </a:stretch>
        </p:blipFill>
        <p:spPr>
          <a:xfrm>
            <a:off x="244289" y="1138779"/>
            <a:ext cx="7247320" cy="1856567"/>
          </a:xfrm>
          <a:prstGeom prst="rect">
            <a:avLst/>
          </a:prstGeom>
        </p:spPr>
      </p:pic>
      <p:pic>
        <p:nvPicPr>
          <p:cNvPr id="6" name="Image 5">
            <a:extLst>
              <a:ext uri="{FF2B5EF4-FFF2-40B4-BE49-F238E27FC236}">
                <a16:creationId xmlns:a16="http://schemas.microsoft.com/office/drawing/2014/main" id="{46771B94-0A7F-5D99-0B84-385011F399E6}"/>
              </a:ext>
            </a:extLst>
          </p:cNvPr>
          <p:cNvPicPr>
            <a:picLocks noChangeAspect="1"/>
          </p:cNvPicPr>
          <p:nvPr/>
        </p:nvPicPr>
        <p:blipFill>
          <a:blip r:embed="rId6"/>
          <a:stretch>
            <a:fillRect/>
          </a:stretch>
        </p:blipFill>
        <p:spPr>
          <a:xfrm>
            <a:off x="454152" y="3781425"/>
            <a:ext cx="6849345" cy="2457898"/>
          </a:xfrm>
          <a:prstGeom prst="rect">
            <a:avLst/>
          </a:prstGeom>
        </p:spPr>
      </p:pic>
    </p:spTree>
    <p:extLst>
      <p:ext uri="{BB962C8B-B14F-4D97-AF65-F5344CB8AC3E}">
        <p14:creationId xmlns:p14="http://schemas.microsoft.com/office/powerpoint/2010/main" val="107165874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8F7B21BB-D3EC-E5B8-F37C-D9BB8C7D46E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3BD14C7-1032-B13F-7381-B00D19169F3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6D71C45-4937-383D-2DAB-F28BB547266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7" name="Image 6">
            <a:extLst>
              <a:ext uri="{FF2B5EF4-FFF2-40B4-BE49-F238E27FC236}">
                <a16:creationId xmlns:a16="http://schemas.microsoft.com/office/drawing/2014/main" id="{AC4BBA12-6687-83CC-26D6-1BF18B41FE8E}"/>
              </a:ext>
            </a:extLst>
          </p:cNvPr>
          <p:cNvPicPr>
            <a:picLocks noChangeAspect="1"/>
          </p:cNvPicPr>
          <p:nvPr/>
        </p:nvPicPr>
        <p:blipFill>
          <a:blip r:embed="rId4"/>
          <a:stretch>
            <a:fillRect/>
          </a:stretch>
        </p:blipFill>
        <p:spPr>
          <a:xfrm>
            <a:off x="661956" y="1225367"/>
            <a:ext cx="8811828" cy="5657779"/>
          </a:xfrm>
          <a:prstGeom prst="rect">
            <a:avLst/>
          </a:prstGeom>
        </p:spPr>
      </p:pic>
      <p:pic>
        <p:nvPicPr>
          <p:cNvPr id="9" name="Image 8">
            <a:extLst>
              <a:ext uri="{FF2B5EF4-FFF2-40B4-BE49-F238E27FC236}">
                <a16:creationId xmlns:a16="http://schemas.microsoft.com/office/drawing/2014/main" id="{03EEB52A-0E5D-E759-E321-133E86458E21}"/>
              </a:ext>
            </a:extLst>
          </p:cNvPr>
          <p:cNvPicPr>
            <a:picLocks noChangeAspect="1"/>
          </p:cNvPicPr>
          <p:nvPr/>
        </p:nvPicPr>
        <p:blipFill>
          <a:blip r:embed="rId5"/>
          <a:stretch>
            <a:fillRect/>
          </a:stretch>
        </p:blipFill>
        <p:spPr>
          <a:xfrm>
            <a:off x="661956" y="6549071"/>
            <a:ext cx="676369" cy="562053"/>
          </a:xfrm>
          <a:prstGeom prst="rect">
            <a:avLst/>
          </a:prstGeom>
        </p:spPr>
      </p:pic>
    </p:spTree>
    <p:extLst>
      <p:ext uri="{BB962C8B-B14F-4D97-AF65-F5344CB8AC3E}">
        <p14:creationId xmlns:p14="http://schemas.microsoft.com/office/powerpoint/2010/main" val="206668906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3AF2900-13B6-436D-7B53-F7A6B5B94DE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A63CC17-2B8F-E747-A524-F7C0A2BE71B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4FAC065-2815-4BBF-D245-4A943070E71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5" name="Image 4">
            <a:extLst>
              <a:ext uri="{FF2B5EF4-FFF2-40B4-BE49-F238E27FC236}">
                <a16:creationId xmlns:a16="http://schemas.microsoft.com/office/drawing/2014/main" id="{A68432E6-C499-3DB4-A891-BB301C8EFD47}"/>
              </a:ext>
            </a:extLst>
          </p:cNvPr>
          <p:cNvPicPr>
            <a:picLocks noChangeAspect="1"/>
          </p:cNvPicPr>
          <p:nvPr/>
        </p:nvPicPr>
        <p:blipFill>
          <a:blip r:embed="rId4"/>
          <a:stretch>
            <a:fillRect/>
          </a:stretch>
        </p:blipFill>
        <p:spPr>
          <a:xfrm>
            <a:off x="283367" y="1364105"/>
            <a:ext cx="10207072" cy="4796851"/>
          </a:xfrm>
          <a:prstGeom prst="rect">
            <a:avLst/>
          </a:prstGeom>
        </p:spPr>
      </p:pic>
    </p:spTree>
    <p:extLst>
      <p:ext uri="{BB962C8B-B14F-4D97-AF65-F5344CB8AC3E}">
        <p14:creationId xmlns:p14="http://schemas.microsoft.com/office/powerpoint/2010/main" val="59991139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904EBC62-ED1C-67A8-E21C-33C77A674DD5}"/>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7F16301-FD01-F973-5A9F-47710A2CC6C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F94BD07-5801-646D-D4AF-9737C7E4FA61}"/>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6" name="Image 5">
            <a:extLst>
              <a:ext uri="{FF2B5EF4-FFF2-40B4-BE49-F238E27FC236}">
                <a16:creationId xmlns:a16="http://schemas.microsoft.com/office/drawing/2014/main" id="{38704FF5-908C-0352-0C34-3A2219923C33}"/>
              </a:ext>
            </a:extLst>
          </p:cNvPr>
          <p:cNvPicPr>
            <a:picLocks noChangeAspect="1"/>
          </p:cNvPicPr>
          <p:nvPr/>
        </p:nvPicPr>
        <p:blipFill>
          <a:blip r:embed="rId4"/>
          <a:stretch>
            <a:fillRect/>
          </a:stretch>
        </p:blipFill>
        <p:spPr>
          <a:xfrm>
            <a:off x="678339" y="1313787"/>
            <a:ext cx="9336722" cy="5251906"/>
          </a:xfrm>
          <a:prstGeom prst="rect">
            <a:avLst/>
          </a:prstGeom>
        </p:spPr>
      </p:pic>
      <p:pic>
        <p:nvPicPr>
          <p:cNvPr id="8" name="Image 7">
            <a:extLst>
              <a:ext uri="{FF2B5EF4-FFF2-40B4-BE49-F238E27FC236}">
                <a16:creationId xmlns:a16="http://schemas.microsoft.com/office/drawing/2014/main" id="{EF4BA8B3-9D97-01CE-5821-1A23EC46A462}"/>
              </a:ext>
            </a:extLst>
          </p:cNvPr>
          <p:cNvPicPr>
            <a:picLocks noChangeAspect="1"/>
          </p:cNvPicPr>
          <p:nvPr/>
        </p:nvPicPr>
        <p:blipFill>
          <a:blip r:embed="rId5"/>
          <a:stretch>
            <a:fillRect/>
          </a:stretch>
        </p:blipFill>
        <p:spPr>
          <a:xfrm>
            <a:off x="678339" y="6138667"/>
            <a:ext cx="676369" cy="562053"/>
          </a:xfrm>
          <a:prstGeom prst="rect">
            <a:avLst/>
          </a:prstGeom>
        </p:spPr>
      </p:pic>
      <p:sp>
        <p:nvSpPr>
          <p:cNvPr id="10" name="ZoneTexte 9">
            <a:extLst>
              <a:ext uri="{FF2B5EF4-FFF2-40B4-BE49-F238E27FC236}">
                <a16:creationId xmlns:a16="http://schemas.microsoft.com/office/drawing/2014/main" id="{9BF14B81-7626-95A4-C055-2209A952D123}"/>
              </a:ext>
            </a:extLst>
          </p:cNvPr>
          <p:cNvSpPr txBox="1"/>
          <p:nvPr/>
        </p:nvSpPr>
        <p:spPr>
          <a:xfrm>
            <a:off x="5100404" y="3973624"/>
            <a:ext cx="5343992" cy="369332"/>
          </a:xfrm>
          <a:prstGeom prst="rect">
            <a:avLst/>
          </a:prstGeom>
          <a:noFill/>
        </p:spPr>
        <p:txBody>
          <a:bodyPr wrap="square">
            <a:spAutoFit/>
          </a:bodyPr>
          <a:lstStyle/>
          <a:p>
            <a:r>
              <a:rPr lang="en-US" dirty="0" err="1"/>
              <a:t>est</a:t>
            </a:r>
            <a:r>
              <a:rPr lang="en-US" dirty="0"/>
              <a:t> un </a:t>
            </a:r>
            <a:r>
              <a:rPr lang="en-US" dirty="0" err="1"/>
              <a:t>modèle</a:t>
            </a:r>
            <a:r>
              <a:rPr lang="en-US" dirty="0"/>
              <a:t> de multi-</a:t>
            </a:r>
            <a:r>
              <a:rPr lang="en-US" dirty="0" err="1"/>
              <a:t>graphe</a:t>
            </a:r>
            <a:r>
              <a:rPr lang="en-US" dirty="0"/>
              <a:t> </a:t>
            </a:r>
            <a:r>
              <a:rPr lang="en-US" dirty="0" err="1"/>
              <a:t>orienté</a:t>
            </a:r>
            <a:r>
              <a:rPr lang="en-US" dirty="0"/>
              <a:t> et </a:t>
            </a:r>
            <a:r>
              <a:rPr lang="en-US" dirty="0" err="1"/>
              <a:t>étiqueté</a:t>
            </a:r>
            <a:r>
              <a:rPr lang="en-US" dirty="0"/>
              <a:t> </a:t>
            </a:r>
          </a:p>
        </p:txBody>
      </p:sp>
    </p:spTree>
    <p:extLst>
      <p:ext uri="{BB962C8B-B14F-4D97-AF65-F5344CB8AC3E}">
        <p14:creationId xmlns:p14="http://schemas.microsoft.com/office/powerpoint/2010/main" val="242486055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2182FCF-66B8-3AEB-19F4-52DA3D361A3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B404006-64AF-6497-05F0-16634D21664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D647C22-36B8-6137-2F8D-36A39E61039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8" name="Image 7">
            <a:extLst>
              <a:ext uri="{FF2B5EF4-FFF2-40B4-BE49-F238E27FC236}">
                <a16:creationId xmlns:a16="http://schemas.microsoft.com/office/drawing/2014/main" id="{FE485AB6-65DB-ABCB-E985-C88803F7459D}"/>
              </a:ext>
            </a:extLst>
          </p:cNvPr>
          <p:cNvPicPr>
            <a:picLocks noChangeAspect="1"/>
          </p:cNvPicPr>
          <p:nvPr/>
        </p:nvPicPr>
        <p:blipFill>
          <a:blip r:embed="rId4"/>
          <a:stretch>
            <a:fillRect/>
          </a:stretch>
        </p:blipFill>
        <p:spPr>
          <a:xfrm>
            <a:off x="678339" y="6138667"/>
            <a:ext cx="676369" cy="562053"/>
          </a:xfrm>
          <a:prstGeom prst="rect">
            <a:avLst/>
          </a:prstGeom>
        </p:spPr>
      </p:pic>
      <p:pic>
        <p:nvPicPr>
          <p:cNvPr id="5" name="Image 4">
            <a:extLst>
              <a:ext uri="{FF2B5EF4-FFF2-40B4-BE49-F238E27FC236}">
                <a16:creationId xmlns:a16="http://schemas.microsoft.com/office/drawing/2014/main" id="{1CC4667D-AD1F-CC37-93BB-F403AFF736E8}"/>
              </a:ext>
            </a:extLst>
          </p:cNvPr>
          <p:cNvPicPr>
            <a:picLocks noChangeAspect="1"/>
          </p:cNvPicPr>
          <p:nvPr/>
        </p:nvPicPr>
        <p:blipFill>
          <a:blip r:embed="rId5"/>
          <a:stretch>
            <a:fillRect/>
          </a:stretch>
        </p:blipFill>
        <p:spPr>
          <a:xfrm>
            <a:off x="570558" y="1193701"/>
            <a:ext cx="9416887" cy="5327019"/>
          </a:xfrm>
          <a:prstGeom prst="rect">
            <a:avLst/>
          </a:prstGeom>
        </p:spPr>
      </p:pic>
      <p:pic>
        <p:nvPicPr>
          <p:cNvPr id="7" name="Image 6">
            <a:extLst>
              <a:ext uri="{FF2B5EF4-FFF2-40B4-BE49-F238E27FC236}">
                <a16:creationId xmlns:a16="http://schemas.microsoft.com/office/drawing/2014/main" id="{59B42251-82C1-6498-C49B-A65FEC8AC241}"/>
              </a:ext>
            </a:extLst>
          </p:cNvPr>
          <p:cNvPicPr>
            <a:picLocks noChangeAspect="1"/>
          </p:cNvPicPr>
          <p:nvPr/>
        </p:nvPicPr>
        <p:blipFill>
          <a:blip r:embed="rId4"/>
          <a:stretch>
            <a:fillRect/>
          </a:stretch>
        </p:blipFill>
        <p:spPr>
          <a:xfrm>
            <a:off x="555434" y="5844403"/>
            <a:ext cx="922178" cy="766317"/>
          </a:xfrm>
          <a:prstGeom prst="rect">
            <a:avLst/>
          </a:prstGeom>
        </p:spPr>
      </p:pic>
    </p:spTree>
    <p:extLst>
      <p:ext uri="{BB962C8B-B14F-4D97-AF65-F5344CB8AC3E}">
        <p14:creationId xmlns:p14="http://schemas.microsoft.com/office/powerpoint/2010/main" val="2938870848"/>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E0676BB-D745-39F3-8873-3FDD97CE479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4D2D75B-5A2B-77E4-B1AB-99B6E49E555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AB4ED13-5AC4-89A2-B462-DE057FFD6A3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8" name="Image 7">
            <a:extLst>
              <a:ext uri="{FF2B5EF4-FFF2-40B4-BE49-F238E27FC236}">
                <a16:creationId xmlns:a16="http://schemas.microsoft.com/office/drawing/2014/main" id="{9AB76169-3F49-0DDE-0A85-01BC3B26DA15}"/>
              </a:ext>
            </a:extLst>
          </p:cNvPr>
          <p:cNvPicPr>
            <a:picLocks noChangeAspect="1"/>
          </p:cNvPicPr>
          <p:nvPr/>
        </p:nvPicPr>
        <p:blipFill>
          <a:blip r:embed="rId4"/>
          <a:stretch>
            <a:fillRect/>
          </a:stretch>
        </p:blipFill>
        <p:spPr>
          <a:xfrm>
            <a:off x="678339" y="6138667"/>
            <a:ext cx="676369" cy="562053"/>
          </a:xfrm>
          <a:prstGeom prst="rect">
            <a:avLst/>
          </a:prstGeom>
        </p:spPr>
      </p:pic>
      <p:pic>
        <p:nvPicPr>
          <p:cNvPr id="7" name="Image 6">
            <a:extLst>
              <a:ext uri="{FF2B5EF4-FFF2-40B4-BE49-F238E27FC236}">
                <a16:creationId xmlns:a16="http://schemas.microsoft.com/office/drawing/2014/main" id="{6851BD87-A796-F41E-538F-CE718B5350AD}"/>
              </a:ext>
            </a:extLst>
          </p:cNvPr>
          <p:cNvPicPr>
            <a:picLocks noChangeAspect="1"/>
          </p:cNvPicPr>
          <p:nvPr/>
        </p:nvPicPr>
        <p:blipFill>
          <a:blip r:embed="rId4"/>
          <a:stretch>
            <a:fillRect/>
          </a:stretch>
        </p:blipFill>
        <p:spPr>
          <a:xfrm>
            <a:off x="555434" y="5844403"/>
            <a:ext cx="922178" cy="766317"/>
          </a:xfrm>
          <a:prstGeom prst="rect">
            <a:avLst/>
          </a:prstGeom>
        </p:spPr>
      </p:pic>
      <p:pic>
        <p:nvPicPr>
          <p:cNvPr id="6" name="Image 5">
            <a:extLst>
              <a:ext uri="{FF2B5EF4-FFF2-40B4-BE49-F238E27FC236}">
                <a16:creationId xmlns:a16="http://schemas.microsoft.com/office/drawing/2014/main" id="{BD85A70E-DFE1-8A09-0E0D-01F21EF72995}"/>
              </a:ext>
            </a:extLst>
          </p:cNvPr>
          <p:cNvPicPr>
            <a:picLocks noChangeAspect="1"/>
          </p:cNvPicPr>
          <p:nvPr/>
        </p:nvPicPr>
        <p:blipFill>
          <a:blip r:embed="rId5"/>
          <a:stretch>
            <a:fillRect/>
          </a:stretch>
        </p:blipFill>
        <p:spPr>
          <a:xfrm>
            <a:off x="631645" y="2238687"/>
            <a:ext cx="5963482" cy="2619741"/>
          </a:xfrm>
          <a:prstGeom prst="rect">
            <a:avLst/>
          </a:prstGeom>
        </p:spPr>
      </p:pic>
      <p:pic>
        <p:nvPicPr>
          <p:cNvPr id="10" name="Image 9">
            <a:extLst>
              <a:ext uri="{FF2B5EF4-FFF2-40B4-BE49-F238E27FC236}">
                <a16:creationId xmlns:a16="http://schemas.microsoft.com/office/drawing/2014/main" id="{5C0466EC-646D-9FE9-DEEA-870507369A51}"/>
              </a:ext>
            </a:extLst>
          </p:cNvPr>
          <p:cNvPicPr>
            <a:picLocks noChangeAspect="1"/>
          </p:cNvPicPr>
          <p:nvPr/>
        </p:nvPicPr>
        <p:blipFill>
          <a:blip r:embed="rId6"/>
          <a:stretch>
            <a:fillRect/>
          </a:stretch>
        </p:blipFill>
        <p:spPr>
          <a:xfrm>
            <a:off x="3537175" y="4858428"/>
            <a:ext cx="6115904" cy="1971950"/>
          </a:xfrm>
          <a:prstGeom prst="rect">
            <a:avLst/>
          </a:prstGeom>
        </p:spPr>
      </p:pic>
      <p:pic>
        <p:nvPicPr>
          <p:cNvPr id="12" name="Image 11">
            <a:extLst>
              <a:ext uri="{FF2B5EF4-FFF2-40B4-BE49-F238E27FC236}">
                <a16:creationId xmlns:a16="http://schemas.microsoft.com/office/drawing/2014/main" id="{B64B4794-9AE8-ED49-091F-B1A53D70B98E}"/>
              </a:ext>
            </a:extLst>
          </p:cNvPr>
          <p:cNvPicPr>
            <a:picLocks noChangeAspect="1"/>
          </p:cNvPicPr>
          <p:nvPr/>
        </p:nvPicPr>
        <p:blipFill>
          <a:blip r:embed="rId7"/>
          <a:stretch>
            <a:fillRect/>
          </a:stretch>
        </p:blipFill>
        <p:spPr>
          <a:xfrm>
            <a:off x="2043300" y="1344799"/>
            <a:ext cx="5887272" cy="552527"/>
          </a:xfrm>
          <a:prstGeom prst="rect">
            <a:avLst/>
          </a:prstGeom>
        </p:spPr>
      </p:pic>
    </p:spTree>
    <p:extLst>
      <p:ext uri="{BB962C8B-B14F-4D97-AF65-F5344CB8AC3E}">
        <p14:creationId xmlns:p14="http://schemas.microsoft.com/office/powerpoint/2010/main" val="359100095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8B45555-E0BA-E2B7-CA1F-C5340401A3F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55F3FC0-B29F-6E50-E4F0-D9AD33364D35}"/>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F4DBE78-393B-260A-0A5A-2ED978A21B3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2. </a:t>
            </a:r>
            <a:r>
              <a:rPr lang="en-US" sz="2600" b="1" dirty="0" err="1">
                <a:solidFill>
                  <a:srgbClr val="161616"/>
                </a:solidFill>
                <a:latin typeface="Arial"/>
              </a:rPr>
              <a:t>Modèle</a:t>
            </a:r>
            <a:r>
              <a:rPr lang="en-US" sz="2600" b="1" dirty="0">
                <a:solidFill>
                  <a:srgbClr val="161616"/>
                </a:solidFill>
                <a:latin typeface="Arial"/>
              </a:rPr>
              <a:t> de données RDF</a:t>
            </a:r>
          </a:p>
        </p:txBody>
      </p:sp>
      <p:pic>
        <p:nvPicPr>
          <p:cNvPr id="8" name="Image 7">
            <a:extLst>
              <a:ext uri="{FF2B5EF4-FFF2-40B4-BE49-F238E27FC236}">
                <a16:creationId xmlns:a16="http://schemas.microsoft.com/office/drawing/2014/main" id="{2CECD916-7203-06A9-A646-902F98918474}"/>
              </a:ext>
            </a:extLst>
          </p:cNvPr>
          <p:cNvPicPr>
            <a:picLocks noChangeAspect="1"/>
          </p:cNvPicPr>
          <p:nvPr/>
        </p:nvPicPr>
        <p:blipFill>
          <a:blip r:embed="rId4"/>
          <a:stretch>
            <a:fillRect/>
          </a:stretch>
        </p:blipFill>
        <p:spPr>
          <a:xfrm>
            <a:off x="678339" y="6138667"/>
            <a:ext cx="676369" cy="562053"/>
          </a:xfrm>
          <a:prstGeom prst="rect">
            <a:avLst/>
          </a:prstGeom>
        </p:spPr>
      </p:pic>
      <p:pic>
        <p:nvPicPr>
          <p:cNvPr id="7" name="Image 6">
            <a:extLst>
              <a:ext uri="{FF2B5EF4-FFF2-40B4-BE49-F238E27FC236}">
                <a16:creationId xmlns:a16="http://schemas.microsoft.com/office/drawing/2014/main" id="{CF9042B6-D1A2-844E-C1AA-B70A1BF31C11}"/>
              </a:ext>
            </a:extLst>
          </p:cNvPr>
          <p:cNvPicPr>
            <a:picLocks noChangeAspect="1"/>
          </p:cNvPicPr>
          <p:nvPr/>
        </p:nvPicPr>
        <p:blipFill>
          <a:blip r:embed="rId4"/>
          <a:stretch>
            <a:fillRect/>
          </a:stretch>
        </p:blipFill>
        <p:spPr>
          <a:xfrm>
            <a:off x="555434" y="5844403"/>
            <a:ext cx="922178" cy="766317"/>
          </a:xfrm>
          <a:prstGeom prst="rect">
            <a:avLst/>
          </a:prstGeom>
        </p:spPr>
      </p:pic>
      <p:pic>
        <p:nvPicPr>
          <p:cNvPr id="5" name="Image 4">
            <a:extLst>
              <a:ext uri="{FF2B5EF4-FFF2-40B4-BE49-F238E27FC236}">
                <a16:creationId xmlns:a16="http://schemas.microsoft.com/office/drawing/2014/main" id="{DEE1F22A-9527-9914-BBF0-BAFAB989F391}"/>
              </a:ext>
            </a:extLst>
          </p:cNvPr>
          <p:cNvPicPr>
            <a:picLocks noChangeAspect="1"/>
          </p:cNvPicPr>
          <p:nvPr/>
        </p:nvPicPr>
        <p:blipFill>
          <a:blip r:embed="rId5"/>
          <a:stretch>
            <a:fillRect/>
          </a:stretch>
        </p:blipFill>
        <p:spPr>
          <a:xfrm>
            <a:off x="153699" y="1121233"/>
            <a:ext cx="5790723" cy="3943376"/>
          </a:xfrm>
          <a:prstGeom prst="rect">
            <a:avLst/>
          </a:prstGeom>
        </p:spPr>
      </p:pic>
      <p:pic>
        <p:nvPicPr>
          <p:cNvPr id="11" name="Image 10">
            <a:extLst>
              <a:ext uri="{FF2B5EF4-FFF2-40B4-BE49-F238E27FC236}">
                <a16:creationId xmlns:a16="http://schemas.microsoft.com/office/drawing/2014/main" id="{8C63D7CA-7745-40E5-F6F8-EC9B44CBFA50}"/>
              </a:ext>
            </a:extLst>
          </p:cNvPr>
          <p:cNvPicPr>
            <a:picLocks noChangeAspect="1"/>
          </p:cNvPicPr>
          <p:nvPr/>
        </p:nvPicPr>
        <p:blipFill>
          <a:blip r:embed="rId6"/>
          <a:stretch>
            <a:fillRect/>
          </a:stretch>
        </p:blipFill>
        <p:spPr>
          <a:xfrm>
            <a:off x="3049060" y="5332690"/>
            <a:ext cx="6287377" cy="1762371"/>
          </a:xfrm>
          <a:prstGeom prst="rect">
            <a:avLst/>
          </a:prstGeom>
        </p:spPr>
      </p:pic>
    </p:spTree>
    <p:extLst>
      <p:ext uri="{BB962C8B-B14F-4D97-AF65-F5344CB8AC3E}">
        <p14:creationId xmlns:p14="http://schemas.microsoft.com/office/powerpoint/2010/main" val="163717028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48768" y="679704"/>
            <a:ext cx="10591800" cy="231648"/>
          </a:xfrm>
          <a:prstGeom prst="rect">
            <a:avLst/>
          </a:prstGeom>
        </p:spPr>
      </p:pic>
      <p:sp>
        <p:nvSpPr>
          <p:cNvPr id="3" name="Rectangle 2"/>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latin typeface="Arial"/>
              </a:rPr>
              <a:t>1.  </a:t>
            </a:r>
            <a:r>
              <a:rPr lang="en-US" sz="2800" b="1" dirty="0" err="1">
                <a:latin typeface="Arial"/>
              </a:rPr>
              <a:t>Vers</a:t>
            </a:r>
            <a:r>
              <a:rPr lang="en-US" sz="2800" b="1" dirty="0">
                <a:latin typeface="Arial"/>
              </a:rPr>
              <a:t> un web de données </a:t>
            </a:r>
            <a:r>
              <a:rPr lang="en-US" sz="2800" b="1" dirty="0" err="1">
                <a:latin typeface="Arial"/>
              </a:rPr>
              <a:t>liées</a:t>
            </a:r>
            <a:endParaRPr lang="en-US" sz="2800" b="1" dirty="0">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CC6AF44-D6A4-F05F-33D0-575F6E60362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E8F8B39-44D6-5FE1-1994-E1DF7C91DC59}"/>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90AC4D61-BAAF-821C-ED27-3E9EFEC84A1E}"/>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88412D5F-AC7A-61B5-D7F8-F16DFC70B6D9}"/>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7110751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B45F4BA-6F9F-D1DC-0946-9E04BB7DA46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202364D-EDD7-2808-8C01-C5C1C2E2088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9C2E9BEE-9B7F-4017-1BCD-E71A3C00CB9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Langage</a:t>
            </a:r>
            <a:r>
              <a:rPr lang="en-US" sz="2600" b="1" dirty="0">
                <a:solidFill>
                  <a:srgbClr val="161616"/>
                </a:solidFill>
                <a:latin typeface="Arial"/>
              </a:rPr>
              <a:t> SPARQL</a:t>
            </a:r>
          </a:p>
        </p:txBody>
      </p:sp>
      <p:sp>
        <p:nvSpPr>
          <p:cNvPr id="9" name="Rectangle 8">
            <a:extLst>
              <a:ext uri="{FF2B5EF4-FFF2-40B4-BE49-F238E27FC236}">
                <a16:creationId xmlns:a16="http://schemas.microsoft.com/office/drawing/2014/main" id="{2082ED1B-9F7D-81AF-AE38-06A9C1F3A77D}"/>
              </a:ext>
            </a:extLst>
          </p:cNvPr>
          <p:cNvSpPr/>
          <p:nvPr/>
        </p:nvSpPr>
        <p:spPr>
          <a:xfrm>
            <a:off x="2201988" y="1140203"/>
            <a:ext cx="5365267" cy="365760"/>
          </a:xfrm>
          <a:prstGeom prst="rect">
            <a:avLst/>
          </a:prstGeom>
        </p:spPr>
        <p:txBody>
          <a:bodyPr wrap="none" lIns="0" tIns="0" rIns="0" bIns="0">
            <a:noAutofit/>
          </a:bodyPr>
          <a:lstStyle/>
          <a:p>
            <a:pPr indent="0"/>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6D76D8CD-C36D-E01F-702D-058864D6F119}"/>
              </a:ext>
            </a:extLst>
          </p:cNvPr>
          <p:cNvSpPr txBox="1"/>
          <p:nvPr/>
        </p:nvSpPr>
        <p:spPr>
          <a:xfrm>
            <a:off x="173061" y="1207110"/>
            <a:ext cx="10343213" cy="5107873"/>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b="1" dirty="0">
                <a:solidFill>
                  <a:schemeClr val="tx2"/>
                </a:solidFill>
                <a:latin typeface="Arial" panose="020B0604020202020204" pitchFamily="34" charset="0"/>
                <a:cs typeface="Arial" panose="020B0604020202020204" pitchFamily="34" charset="0"/>
              </a:rPr>
              <a:t>SPARQL </a:t>
            </a:r>
            <a:r>
              <a:rPr lang="fr-FR" sz="2200" b="1" dirty="0">
                <a:latin typeface="Arial" panose="020B0604020202020204" pitchFamily="34" charset="0"/>
                <a:cs typeface="Arial" panose="020B0604020202020204" pitchFamily="34" charset="0"/>
              </a:rPr>
              <a:t>pour Simple Protocol and RDF </a:t>
            </a:r>
            <a:r>
              <a:rPr lang="fr-FR" sz="2200" b="1" dirty="0" err="1">
                <a:latin typeface="Arial" panose="020B0604020202020204" pitchFamily="34" charset="0"/>
                <a:cs typeface="Arial" panose="020B0604020202020204" pitchFamily="34" charset="0"/>
              </a:rPr>
              <a:t>Query</a:t>
            </a:r>
            <a:r>
              <a:rPr lang="fr-FR" sz="2200" b="1" dirty="0">
                <a:latin typeface="Arial" panose="020B0604020202020204" pitchFamily="34" charset="0"/>
                <a:cs typeface="Arial" panose="020B0604020202020204" pitchFamily="34" charset="0"/>
              </a:rPr>
              <a:t> </a:t>
            </a:r>
            <a:r>
              <a:rPr lang="fr-FR" sz="2200" b="1" dirty="0" err="1">
                <a:latin typeface="Arial" panose="020B0604020202020204" pitchFamily="34" charset="0"/>
                <a:cs typeface="Arial" panose="020B0604020202020204" pitchFamily="34" charset="0"/>
              </a:rPr>
              <a:t>Language</a:t>
            </a:r>
            <a:endParaRPr lang="fr-FR" sz="2200" b="1" dirty="0">
              <a:latin typeface="Arial" panose="020B0604020202020204" pitchFamily="34" charset="0"/>
              <a:cs typeface="Arial" panose="020B0604020202020204" pitchFamily="34" charset="0"/>
            </a:endParaRPr>
          </a:p>
          <a:p>
            <a:pPr marL="285750" indent="-285750" algn="just">
              <a:lnSpc>
                <a:spcPct val="150000"/>
              </a:lnSpc>
              <a:buFont typeface="Arial" panose="020B0604020202020204" pitchFamily="34" charset="0"/>
              <a:buChar char="•"/>
            </a:pPr>
            <a:r>
              <a:rPr lang="fr-FR" sz="2200" b="1" dirty="0">
                <a:solidFill>
                  <a:schemeClr val="tx2"/>
                </a:solidFill>
                <a:latin typeface="Arial" panose="020B0604020202020204" pitchFamily="34" charset="0"/>
                <a:cs typeface="Arial" panose="020B0604020202020204" pitchFamily="34" charset="0"/>
              </a:rPr>
              <a:t>Standard W3C 2008 </a:t>
            </a:r>
            <a:r>
              <a:rPr lang="fr-FR" sz="2200" b="1" dirty="0">
                <a:latin typeface="Arial" panose="020B0604020202020204" pitchFamily="34" charset="0"/>
                <a:cs typeface="Arial" panose="020B0604020202020204" pitchFamily="34" charset="0"/>
              </a:rPr>
              <a:t>pour faciliter l’interrogation de sources de données RDF distribuées</a:t>
            </a:r>
          </a:p>
          <a:p>
            <a:pPr marL="285750" indent="-285750" algn="just">
              <a:lnSpc>
                <a:spcPct val="15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SPARQL c’est : </a:t>
            </a:r>
          </a:p>
          <a:p>
            <a:pPr marL="742950" lvl="1" indent="-285750" algn="just">
              <a:lnSpc>
                <a:spcPct val="15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Un </a:t>
            </a:r>
            <a:r>
              <a:rPr lang="fr-FR" sz="2200" b="1" dirty="0">
                <a:solidFill>
                  <a:schemeClr val="tx2"/>
                </a:solidFill>
                <a:latin typeface="Arial" panose="020B0604020202020204" pitchFamily="34" charset="0"/>
                <a:cs typeface="Arial" panose="020B0604020202020204" pitchFamily="34" charset="0"/>
              </a:rPr>
              <a:t>langage de requête pour RDF</a:t>
            </a:r>
          </a:p>
          <a:p>
            <a:pPr marL="742950" lvl="1" indent="-285750" algn="just">
              <a:lnSpc>
                <a:spcPct val="15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Un </a:t>
            </a:r>
            <a:r>
              <a:rPr lang="fr-FR" sz="2200" b="1" dirty="0">
                <a:solidFill>
                  <a:schemeClr val="tx2"/>
                </a:solidFill>
                <a:latin typeface="Arial" panose="020B0604020202020204" pitchFamily="34" charset="0"/>
                <a:cs typeface="Arial" panose="020B0604020202020204" pitchFamily="34" charset="0"/>
              </a:rPr>
              <a:t>protocole</a:t>
            </a:r>
            <a:r>
              <a:rPr lang="fr-FR" sz="2200" b="1" dirty="0">
                <a:latin typeface="Arial" panose="020B0604020202020204" pitchFamily="34" charset="0"/>
                <a:cs typeface="Arial" panose="020B0604020202020204" pitchFamily="34" charset="0"/>
              </a:rPr>
              <a:t> : spécification pour émettre et envoyer des requêtes SPARQL (services Web) vers des serveurs dédiés et en recevoir les résultats</a:t>
            </a:r>
          </a:p>
          <a:p>
            <a:pPr marL="742950" lvl="1" indent="-285750" algn="just">
              <a:lnSpc>
                <a:spcPct val="150000"/>
              </a:lnSpc>
              <a:buFont typeface="Arial" panose="020B0604020202020204" pitchFamily="34" charset="0"/>
              <a:buChar char="•"/>
            </a:pPr>
            <a:r>
              <a:rPr lang="fr-FR" sz="2200" b="1" dirty="0">
                <a:latin typeface="Arial" panose="020B0604020202020204" pitchFamily="34" charset="0"/>
                <a:cs typeface="Arial" panose="020B0604020202020204" pitchFamily="34" charset="0"/>
              </a:rPr>
              <a:t>Un </a:t>
            </a:r>
            <a:r>
              <a:rPr lang="fr-FR" sz="2200" b="1" dirty="0">
                <a:solidFill>
                  <a:schemeClr val="tx2"/>
                </a:solidFill>
                <a:latin typeface="Arial" panose="020B0604020202020204" pitchFamily="34" charset="0"/>
                <a:cs typeface="Arial" panose="020B0604020202020204" pitchFamily="34" charset="0"/>
              </a:rPr>
              <a:t>format XML pour l’affichage des résultats obtenus </a:t>
            </a:r>
            <a:r>
              <a:rPr lang="fr-FR" sz="2200" b="1" dirty="0">
                <a:latin typeface="Arial" panose="020B0604020202020204" pitchFamily="34" charset="0"/>
                <a:cs typeface="Arial" panose="020B0604020202020204" pitchFamily="34" charset="0"/>
              </a:rPr>
              <a:t>(requêtes de type SELECT et ASK)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197795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3C38340-9871-BFC5-1640-5490B50DF60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A1FD27E-7CD8-AE96-EAA4-4D3F7CA7E1A9}"/>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52B5E08-4A89-6835-61FE-BA725F1C196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Langage</a:t>
            </a:r>
            <a:r>
              <a:rPr lang="en-US" sz="2600" b="1" dirty="0">
                <a:solidFill>
                  <a:srgbClr val="161616"/>
                </a:solidFill>
                <a:latin typeface="Arial"/>
              </a:rPr>
              <a:t> SPARQL</a:t>
            </a:r>
          </a:p>
        </p:txBody>
      </p:sp>
      <p:sp>
        <p:nvSpPr>
          <p:cNvPr id="9" name="Rectangle 8">
            <a:extLst>
              <a:ext uri="{FF2B5EF4-FFF2-40B4-BE49-F238E27FC236}">
                <a16:creationId xmlns:a16="http://schemas.microsoft.com/office/drawing/2014/main" id="{D056FB99-864E-1DF2-5DFE-2069E33F1F54}"/>
              </a:ext>
            </a:extLst>
          </p:cNvPr>
          <p:cNvSpPr/>
          <p:nvPr/>
        </p:nvSpPr>
        <p:spPr>
          <a:xfrm>
            <a:off x="2201988" y="1140203"/>
            <a:ext cx="5365267" cy="365760"/>
          </a:xfrm>
          <a:prstGeom prst="rect">
            <a:avLst/>
          </a:prstGeom>
        </p:spPr>
        <p:txBody>
          <a:bodyPr wrap="none" lIns="0" tIns="0" rIns="0" bIns="0">
            <a:noAutofit/>
          </a:bodyPr>
          <a:lstStyle/>
          <a:p>
            <a:pPr indent="0"/>
            <a:r>
              <a:rPr lang="fr-FR" sz="2400" b="1" i="1" dirty="0">
                <a:solidFill>
                  <a:srgbClr val="161616"/>
                </a:solidFill>
                <a:latin typeface="Arial"/>
              </a:rPr>
              <a:t>Place de SPARQL dans le gâteau du Web Sémantique</a:t>
            </a:r>
            <a:endParaRPr lang="en-US" sz="2400" b="1" i="1" dirty="0">
              <a:solidFill>
                <a:srgbClr val="161616"/>
              </a:solidFill>
              <a:latin typeface="Arial"/>
            </a:endParaRPr>
          </a:p>
        </p:txBody>
      </p:sp>
      <p:pic>
        <p:nvPicPr>
          <p:cNvPr id="7" name="Image 6">
            <a:extLst>
              <a:ext uri="{FF2B5EF4-FFF2-40B4-BE49-F238E27FC236}">
                <a16:creationId xmlns:a16="http://schemas.microsoft.com/office/drawing/2014/main" id="{D58B4961-46B0-94C1-2035-E7A4E166E0D0}"/>
              </a:ext>
            </a:extLst>
          </p:cNvPr>
          <p:cNvPicPr>
            <a:picLocks noChangeAspect="1"/>
          </p:cNvPicPr>
          <p:nvPr/>
        </p:nvPicPr>
        <p:blipFill>
          <a:blip r:embed="rId4"/>
          <a:stretch>
            <a:fillRect/>
          </a:stretch>
        </p:blipFill>
        <p:spPr>
          <a:xfrm>
            <a:off x="3226781" y="1802376"/>
            <a:ext cx="5133147" cy="5080769"/>
          </a:xfrm>
          <a:prstGeom prst="rect">
            <a:avLst/>
          </a:prstGeom>
        </p:spPr>
      </p:pic>
      <p:sp>
        <p:nvSpPr>
          <p:cNvPr id="10" name="Cadre 9">
            <a:extLst>
              <a:ext uri="{FF2B5EF4-FFF2-40B4-BE49-F238E27FC236}">
                <a16:creationId xmlns:a16="http://schemas.microsoft.com/office/drawing/2014/main" id="{B3FEE0C5-E041-8F74-4EB2-F6F84870A982}"/>
              </a:ext>
            </a:extLst>
          </p:cNvPr>
          <p:cNvSpPr/>
          <p:nvPr/>
        </p:nvSpPr>
        <p:spPr>
          <a:xfrm>
            <a:off x="3612630" y="3781425"/>
            <a:ext cx="1019331" cy="116532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188726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5CB2B73-3514-85B5-7D5B-ADC843E7C0B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78BBFF6-F378-95B5-E8EE-2018BA40105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EF225581-D54E-4F92-4E98-24BF1841437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Langage</a:t>
            </a:r>
            <a:r>
              <a:rPr lang="en-US" sz="2600" b="1" dirty="0">
                <a:solidFill>
                  <a:srgbClr val="161616"/>
                </a:solidFill>
                <a:latin typeface="Arial"/>
              </a:rPr>
              <a:t> SPARQL</a:t>
            </a:r>
          </a:p>
        </p:txBody>
      </p:sp>
      <p:sp>
        <p:nvSpPr>
          <p:cNvPr id="9" name="Rectangle 8">
            <a:extLst>
              <a:ext uri="{FF2B5EF4-FFF2-40B4-BE49-F238E27FC236}">
                <a16:creationId xmlns:a16="http://schemas.microsoft.com/office/drawing/2014/main" id="{724850C5-B2CD-DB57-CCE3-F78C43DDE6B8}"/>
              </a:ext>
            </a:extLst>
          </p:cNvPr>
          <p:cNvSpPr/>
          <p:nvPr/>
        </p:nvSpPr>
        <p:spPr>
          <a:xfrm>
            <a:off x="2201988" y="1140203"/>
            <a:ext cx="5365267" cy="365760"/>
          </a:xfrm>
          <a:prstGeom prst="rect">
            <a:avLst/>
          </a:prstGeom>
        </p:spPr>
        <p:txBody>
          <a:bodyPr wrap="none" lIns="0" tIns="0" rIns="0" bIns="0">
            <a:noAutofit/>
          </a:bodyPr>
          <a:lstStyle/>
          <a:p>
            <a:pPr indent="0"/>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D5C73208-FCFA-6907-2099-A907C93854F0}"/>
              </a:ext>
            </a:extLst>
          </p:cNvPr>
          <p:cNvSpPr txBox="1"/>
          <p:nvPr/>
        </p:nvSpPr>
        <p:spPr>
          <a:xfrm>
            <a:off x="173061" y="1207110"/>
            <a:ext cx="10343213" cy="5849422"/>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100" b="1" dirty="0">
                <a:latin typeface="Arial" panose="020B0604020202020204" pitchFamily="34" charset="0"/>
                <a:cs typeface="Arial" panose="020B0604020202020204" pitchFamily="34" charset="0"/>
              </a:rPr>
              <a:t>SPARQL = langage de </a:t>
            </a:r>
            <a:r>
              <a:rPr lang="fr-FR" sz="2100" b="1" dirty="0">
                <a:solidFill>
                  <a:schemeClr val="tx2"/>
                </a:solidFill>
                <a:latin typeface="Arial" panose="020B0604020202020204" pitchFamily="34" charset="0"/>
                <a:cs typeface="Arial" panose="020B0604020202020204" pitchFamily="34" charset="0"/>
              </a:rPr>
              <a:t>requêtes standardisé d’interrogation de graphes RDF</a:t>
            </a:r>
          </a:p>
          <a:p>
            <a:pPr marL="285750" indent="-285750" algn="just">
              <a:lnSpc>
                <a:spcPct val="150000"/>
              </a:lnSpc>
              <a:buFont typeface="Arial" panose="020B0604020202020204" pitchFamily="34" charset="0"/>
              <a:buChar char="•"/>
            </a:pPr>
            <a:r>
              <a:rPr lang="fr-FR" sz="2100" b="1" dirty="0">
                <a:latin typeface="Arial" panose="020B0604020202020204" pitchFamily="34" charset="0"/>
                <a:cs typeface="Arial" panose="020B0604020202020204" pitchFamily="34" charset="0"/>
              </a:rPr>
              <a:t>Comme SQL est le langage d’interrogation de bases de données relationnelles : </a:t>
            </a:r>
          </a:p>
          <a:p>
            <a:pPr marL="742950" lvl="1" indent="-285750" algn="just">
              <a:lnSpc>
                <a:spcPct val="15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SQL : </a:t>
            </a:r>
            <a:r>
              <a:rPr lang="fr-FR" sz="2100" b="1" dirty="0">
                <a:latin typeface="Arial" panose="020B0604020202020204" pitchFamily="34" charset="0"/>
                <a:cs typeface="Arial" panose="020B0604020202020204" pitchFamily="34" charset="0"/>
              </a:rPr>
              <a:t>interrogation de BD relationnelles : </a:t>
            </a:r>
          </a:p>
          <a:p>
            <a:pPr lvl="2" algn="just">
              <a:lnSpc>
                <a:spcPct val="150000"/>
              </a:lnSpc>
            </a:pPr>
            <a:r>
              <a:rPr lang="fr-FR" sz="2100" b="1" dirty="0">
                <a:latin typeface="Arial" panose="020B0604020202020204" pitchFamily="34" charset="0"/>
                <a:cs typeface="Arial" panose="020B0604020202020204" pitchFamily="34" charset="0"/>
              </a:rPr>
              <a:t>•   basé sur le </a:t>
            </a:r>
            <a:r>
              <a:rPr lang="fr-FR" sz="2100" b="1" dirty="0">
                <a:solidFill>
                  <a:schemeClr val="tx2"/>
                </a:solidFill>
                <a:latin typeface="Arial" panose="020B0604020202020204" pitchFamily="34" charset="0"/>
                <a:cs typeface="Arial" panose="020B0604020202020204" pitchFamily="34" charset="0"/>
              </a:rPr>
              <a:t>calcul relationnel </a:t>
            </a:r>
          </a:p>
          <a:p>
            <a:pPr lvl="2" algn="just">
              <a:lnSpc>
                <a:spcPct val="150000"/>
              </a:lnSpc>
            </a:pPr>
            <a:r>
              <a:rPr lang="fr-FR" sz="2100" b="1" dirty="0">
                <a:latin typeface="Arial" panose="020B0604020202020204" pitchFamily="34" charset="0"/>
                <a:cs typeface="Arial" panose="020B0604020202020204" pitchFamily="34" charset="0"/>
              </a:rPr>
              <a:t>• les requêtes sont exprimées dans un </a:t>
            </a:r>
            <a:r>
              <a:rPr lang="fr-FR" sz="2100" b="1" dirty="0">
                <a:solidFill>
                  <a:schemeClr val="tx2"/>
                </a:solidFill>
                <a:latin typeface="Arial" panose="020B0604020202020204" pitchFamily="34" charset="0"/>
                <a:cs typeface="Arial" panose="020B0604020202020204" pitchFamily="34" charset="0"/>
              </a:rPr>
              <a:t>langage logique de description du résultat </a:t>
            </a:r>
            <a:r>
              <a:rPr lang="fr-FR" sz="2100" b="1" dirty="0">
                <a:latin typeface="Arial" panose="020B0604020202020204" pitchFamily="34" charset="0"/>
                <a:cs typeface="Arial" panose="020B0604020202020204" pitchFamily="34" charset="0"/>
              </a:rPr>
              <a:t>: les champs sélectionnés, les jointures, les filtrages, les groupes et les opérations de groupe,</a:t>
            </a:r>
          </a:p>
          <a:p>
            <a:pPr marL="906463" lvl="3" indent="-342900" algn="just">
              <a:lnSpc>
                <a:spcPct val="15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SPARQL : </a:t>
            </a:r>
            <a:r>
              <a:rPr lang="fr-FR" sz="2100" b="1" dirty="0">
                <a:latin typeface="Arial" panose="020B0604020202020204" pitchFamily="34" charset="0"/>
                <a:cs typeface="Arial" panose="020B0604020202020204" pitchFamily="34" charset="0"/>
              </a:rPr>
              <a:t>interrogation de BD RDF :</a:t>
            </a:r>
          </a:p>
          <a:p>
            <a:pPr lvl="2" algn="just">
              <a:lnSpc>
                <a:spcPct val="150000"/>
              </a:lnSpc>
            </a:pPr>
            <a:r>
              <a:rPr lang="fr-FR" sz="2100" b="1" dirty="0">
                <a:latin typeface="Arial" panose="020B0604020202020204" pitchFamily="34" charset="0"/>
                <a:cs typeface="Arial" panose="020B0604020202020204" pitchFamily="34" charset="0"/>
              </a:rPr>
              <a:t>	 • basé sur la notion de </a:t>
            </a:r>
            <a:r>
              <a:rPr lang="fr-FR" sz="2100" b="1" dirty="0">
                <a:solidFill>
                  <a:schemeClr val="tx2"/>
                </a:solidFill>
                <a:latin typeface="Arial" panose="020B0604020202020204" pitchFamily="34" charset="0"/>
                <a:cs typeface="Arial" panose="020B0604020202020204" pitchFamily="34" charset="0"/>
              </a:rPr>
              <a:t>graphes de triplets  </a:t>
            </a:r>
          </a:p>
          <a:p>
            <a:pPr lvl="2" algn="just">
              <a:lnSpc>
                <a:spcPct val="150000"/>
              </a:lnSpc>
            </a:pPr>
            <a:r>
              <a:rPr lang="fr-FR" sz="2100" b="1" dirty="0">
                <a:latin typeface="Arial" panose="020B0604020202020204" pitchFamily="34" charset="0"/>
                <a:cs typeface="Arial" panose="020B0604020202020204" pitchFamily="34" charset="0"/>
              </a:rPr>
              <a:t>	• les requêtes sont décrites par des </a:t>
            </a:r>
            <a:r>
              <a:rPr lang="fr-FR" sz="2100" b="1" dirty="0">
                <a:solidFill>
                  <a:schemeClr val="tx2"/>
                </a:solidFill>
                <a:latin typeface="Arial" panose="020B0604020202020204" pitchFamily="34" charset="0"/>
                <a:cs typeface="Arial" panose="020B0604020202020204" pitchFamily="34" charset="0"/>
              </a:rPr>
              <a:t>motifs (patterns) </a:t>
            </a:r>
            <a:r>
              <a:rPr lang="fr-FR" sz="2100" b="1" dirty="0">
                <a:latin typeface="Arial" panose="020B0604020202020204" pitchFamily="34" charset="0"/>
                <a:cs typeface="Arial" panose="020B0604020202020204" pitchFamily="34" charset="0"/>
              </a:rPr>
              <a:t>et des </a:t>
            </a:r>
            <a:r>
              <a:rPr lang="fr-FR" sz="2100" b="1" dirty="0">
                <a:solidFill>
                  <a:schemeClr val="tx2"/>
                </a:solidFill>
                <a:latin typeface="Arial" panose="020B0604020202020204" pitchFamily="34" charset="0"/>
                <a:cs typeface="Arial" panose="020B0604020202020204" pitchFamily="34" charset="0"/>
              </a:rPr>
              <a:t>variables. </a:t>
            </a:r>
            <a:endParaRPr lang="en-US" sz="21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72011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1D9A4EF-5B7F-AE1B-D134-B612FC56C75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6654D74-B7B6-F7BC-7974-39B5EC7C07E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04EE929-27AE-7697-03F6-3CF9BF876C5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Langage</a:t>
            </a:r>
            <a:r>
              <a:rPr lang="en-US" sz="2600" b="1" dirty="0">
                <a:solidFill>
                  <a:srgbClr val="161616"/>
                </a:solidFill>
                <a:latin typeface="Arial"/>
              </a:rPr>
              <a:t> SPARQL – </a:t>
            </a:r>
            <a:r>
              <a:rPr lang="en-US" sz="2600" b="1" dirty="0" err="1">
                <a:solidFill>
                  <a:srgbClr val="161616"/>
                </a:solidFill>
                <a:latin typeface="Arial"/>
              </a:rPr>
              <a:t>Forme</a:t>
            </a:r>
            <a:r>
              <a:rPr lang="en-US" sz="2600" b="1" dirty="0">
                <a:solidFill>
                  <a:srgbClr val="161616"/>
                </a:solidFill>
                <a:latin typeface="Arial"/>
              </a:rPr>
              <a:t> </a:t>
            </a:r>
            <a:r>
              <a:rPr lang="en-US" sz="2600" b="1" dirty="0" err="1">
                <a:solidFill>
                  <a:srgbClr val="161616"/>
                </a:solidFill>
                <a:latin typeface="Arial"/>
              </a:rPr>
              <a:t>générale</a:t>
            </a:r>
            <a:r>
              <a:rPr lang="en-US" sz="2600" b="1" dirty="0">
                <a:solidFill>
                  <a:srgbClr val="161616"/>
                </a:solidFill>
                <a:latin typeface="Arial"/>
              </a:rPr>
              <a:t> des </a:t>
            </a:r>
            <a:r>
              <a:rPr lang="en-US" sz="2600" b="1" dirty="0" err="1">
                <a:solidFill>
                  <a:srgbClr val="161616"/>
                </a:solidFill>
                <a:latin typeface="Arial"/>
              </a:rPr>
              <a:t>requêtes</a:t>
            </a:r>
            <a:r>
              <a:rPr lang="en-US" sz="2600" b="1" dirty="0">
                <a:solidFill>
                  <a:srgbClr val="161616"/>
                </a:solidFill>
                <a:latin typeface="Arial"/>
              </a:rPr>
              <a:t> </a:t>
            </a:r>
          </a:p>
        </p:txBody>
      </p:sp>
      <p:sp>
        <p:nvSpPr>
          <p:cNvPr id="9" name="Rectangle 8">
            <a:extLst>
              <a:ext uri="{FF2B5EF4-FFF2-40B4-BE49-F238E27FC236}">
                <a16:creationId xmlns:a16="http://schemas.microsoft.com/office/drawing/2014/main" id="{855B8150-613E-FB67-1A78-463F5839BF3A}"/>
              </a:ext>
            </a:extLst>
          </p:cNvPr>
          <p:cNvSpPr/>
          <p:nvPr/>
        </p:nvSpPr>
        <p:spPr>
          <a:xfrm>
            <a:off x="2201988" y="1140203"/>
            <a:ext cx="5365267" cy="365760"/>
          </a:xfrm>
          <a:prstGeom prst="rect">
            <a:avLst/>
          </a:prstGeom>
        </p:spPr>
        <p:txBody>
          <a:bodyPr wrap="none" lIns="0" tIns="0" rIns="0" bIns="0">
            <a:noAutofit/>
          </a:bodyPr>
          <a:lstStyle/>
          <a:p>
            <a:pPr indent="0"/>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9D80D84F-EF3F-7181-ACB1-7EAA5040DE77}"/>
              </a:ext>
            </a:extLst>
          </p:cNvPr>
          <p:cNvSpPr txBox="1"/>
          <p:nvPr/>
        </p:nvSpPr>
        <p:spPr>
          <a:xfrm>
            <a:off x="173061" y="1207110"/>
            <a:ext cx="10343213" cy="5485861"/>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2100" dirty="0" err="1">
                <a:latin typeface="Arial" panose="020B0604020202020204" pitchFamily="34" charset="0"/>
                <a:cs typeface="Arial" panose="020B0604020202020204" pitchFamily="34" charset="0"/>
              </a:rPr>
              <a:t>Forme</a:t>
            </a:r>
            <a:r>
              <a:rPr lang="en-US" sz="2100" dirty="0">
                <a:latin typeface="Arial" panose="020B0604020202020204" pitchFamily="34" charset="0"/>
                <a:cs typeface="Arial" panose="020B0604020202020204" pitchFamily="34" charset="0"/>
              </a:rPr>
              <a:t> la plus courante </a:t>
            </a:r>
            <a:r>
              <a:rPr lang="en-US" sz="2100" dirty="0" err="1">
                <a:latin typeface="Arial" panose="020B0604020202020204" pitchFamily="34" charset="0"/>
                <a:cs typeface="Arial" panose="020B0604020202020204" pitchFamily="34" charset="0"/>
              </a:rPr>
              <a:t>d’une</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requête</a:t>
            </a:r>
            <a:r>
              <a:rPr lang="en-US" sz="2100" dirty="0">
                <a:latin typeface="Arial" panose="020B0604020202020204" pitchFamily="34" charset="0"/>
                <a:cs typeface="Arial" panose="020B0604020202020204" pitchFamily="34" charset="0"/>
              </a:rPr>
              <a:t> SPARQL (SELECT) : </a:t>
            </a:r>
          </a:p>
          <a:p>
            <a:pPr lvl="1" algn="just">
              <a:lnSpc>
                <a:spcPct val="150000"/>
              </a:lnSpc>
            </a:pPr>
            <a:r>
              <a:rPr lang="en-US" sz="2100" dirty="0">
                <a:solidFill>
                  <a:schemeClr val="tx2"/>
                </a:solidFill>
                <a:latin typeface="Arial" panose="020B0604020202020204" pitchFamily="34" charset="0"/>
                <a:cs typeface="Arial" panose="020B0604020202020204" pitchFamily="34" charset="0"/>
              </a:rPr>
              <a:t>	</a:t>
            </a:r>
            <a:r>
              <a:rPr lang="en-US" sz="2100" b="1" dirty="0">
                <a:solidFill>
                  <a:schemeClr val="tx2"/>
                </a:solidFill>
                <a:latin typeface="Arial" panose="020B0604020202020204" pitchFamily="34" charset="0"/>
                <a:cs typeface="Arial" panose="020B0604020202020204" pitchFamily="34" charset="0"/>
              </a:rPr>
              <a:t>SELECT [DISTINCT] ?var1 ?var2 ... ?</a:t>
            </a:r>
            <a:r>
              <a:rPr lang="en-US" sz="2100" b="1" dirty="0" err="1">
                <a:solidFill>
                  <a:schemeClr val="tx2"/>
                </a:solidFill>
                <a:latin typeface="Arial" panose="020B0604020202020204" pitchFamily="34" charset="0"/>
                <a:cs typeface="Arial" panose="020B0604020202020204" pitchFamily="34" charset="0"/>
              </a:rPr>
              <a:t>varm</a:t>
            </a:r>
            <a:r>
              <a:rPr lang="en-US" sz="2100" b="1" dirty="0">
                <a:solidFill>
                  <a:schemeClr val="tx2"/>
                </a:solidFill>
                <a:latin typeface="Arial" panose="020B0604020202020204" pitchFamily="34" charset="0"/>
                <a:cs typeface="Arial" panose="020B0604020202020204" pitchFamily="34" charset="0"/>
              </a:rPr>
              <a:t>  </a:t>
            </a:r>
          </a:p>
          <a:p>
            <a:pPr lvl="1" algn="just">
              <a:lnSpc>
                <a:spcPct val="150000"/>
              </a:lnSpc>
            </a:pPr>
            <a:r>
              <a:rPr lang="en-US" sz="2100" b="1" dirty="0">
                <a:solidFill>
                  <a:schemeClr val="tx2"/>
                </a:solidFill>
                <a:latin typeface="Arial" panose="020B0604020202020204" pitchFamily="34" charset="0"/>
                <a:cs typeface="Arial" panose="020B0604020202020204" pitchFamily="34" charset="0"/>
              </a:rPr>
              <a:t>	WHERE { pattern</a:t>
            </a:r>
            <a:r>
              <a:rPr lang="en-US" sz="1600" b="1" dirty="0">
                <a:solidFill>
                  <a:schemeClr val="tx2"/>
                </a:solidFill>
                <a:latin typeface="Arial" panose="020B0604020202020204" pitchFamily="34" charset="0"/>
                <a:cs typeface="Arial" panose="020B0604020202020204" pitchFamily="34" charset="0"/>
              </a:rPr>
              <a:t>1</a:t>
            </a:r>
            <a:r>
              <a:rPr lang="en-US" sz="2100" b="1" dirty="0">
                <a:solidFill>
                  <a:schemeClr val="tx2"/>
                </a:solidFill>
                <a:latin typeface="Arial" panose="020B0604020202020204" pitchFamily="34" charset="0"/>
                <a:cs typeface="Arial" panose="020B0604020202020204" pitchFamily="34" charset="0"/>
              </a:rPr>
              <a:t> . </a:t>
            </a:r>
          </a:p>
          <a:p>
            <a:pPr lvl="1" algn="just">
              <a:lnSpc>
                <a:spcPct val="150000"/>
              </a:lnSpc>
            </a:pPr>
            <a:r>
              <a:rPr lang="en-US" sz="2100" b="1" dirty="0">
                <a:solidFill>
                  <a:schemeClr val="tx2"/>
                </a:solidFill>
                <a:latin typeface="Arial" panose="020B0604020202020204" pitchFamily="34" charset="0"/>
                <a:cs typeface="Arial" panose="020B0604020202020204" pitchFamily="34" charset="0"/>
              </a:rPr>
              <a:t>                       pattern</a:t>
            </a:r>
            <a:r>
              <a:rPr lang="en-US" sz="1600" b="1" dirty="0">
                <a:solidFill>
                  <a:schemeClr val="tx2"/>
                </a:solidFill>
                <a:latin typeface="Arial" panose="020B0604020202020204" pitchFamily="34" charset="0"/>
                <a:cs typeface="Arial" panose="020B0604020202020204" pitchFamily="34" charset="0"/>
              </a:rPr>
              <a:t>2</a:t>
            </a:r>
            <a:r>
              <a:rPr lang="en-US" sz="2100" b="1" dirty="0">
                <a:solidFill>
                  <a:schemeClr val="tx2"/>
                </a:solidFill>
                <a:latin typeface="Arial" panose="020B0604020202020204" pitchFamily="34" charset="0"/>
                <a:cs typeface="Arial" panose="020B0604020202020204" pitchFamily="34" charset="0"/>
              </a:rPr>
              <a:t> . </a:t>
            </a:r>
          </a:p>
          <a:p>
            <a:pPr lvl="1" algn="just">
              <a:lnSpc>
                <a:spcPct val="150000"/>
              </a:lnSpc>
            </a:pPr>
            <a:r>
              <a:rPr lang="en-US" sz="2100" b="1" dirty="0">
                <a:solidFill>
                  <a:schemeClr val="tx2"/>
                </a:solidFill>
                <a:latin typeface="Arial" panose="020B0604020202020204" pitchFamily="34" charset="0"/>
                <a:cs typeface="Arial" panose="020B0604020202020204" pitchFamily="34" charset="0"/>
              </a:rPr>
              <a:t>                       ...           </a:t>
            </a:r>
          </a:p>
          <a:p>
            <a:pPr lvl="1" algn="just">
              <a:lnSpc>
                <a:spcPct val="150000"/>
              </a:lnSpc>
            </a:pPr>
            <a:r>
              <a:rPr lang="en-US" sz="2100" b="1" dirty="0">
                <a:solidFill>
                  <a:schemeClr val="tx2"/>
                </a:solidFill>
                <a:latin typeface="Arial" panose="020B0604020202020204" pitchFamily="34" charset="0"/>
                <a:cs typeface="Arial" panose="020B0604020202020204" pitchFamily="34" charset="0"/>
              </a:rPr>
              <a:t>                       </a:t>
            </a:r>
            <a:r>
              <a:rPr lang="en-US" sz="2100" b="1" dirty="0" err="1">
                <a:solidFill>
                  <a:schemeClr val="tx2"/>
                </a:solidFill>
                <a:latin typeface="Arial" panose="020B0604020202020204" pitchFamily="34" charset="0"/>
                <a:cs typeface="Arial" panose="020B0604020202020204" pitchFamily="34" charset="0"/>
              </a:rPr>
              <a:t>pattern</a:t>
            </a:r>
            <a:r>
              <a:rPr lang="en-US" sz="1600" b="1" dirty="0" err="1">
                <a:solidFill>
                  <a:schemeClr val="tx2"/>
                </a:solidFill>
                <a:latin typeface="Arial" panose="020B0604020202020204" pitchFamily="34" charset="0"/>
                <a:cs typeface="Arial" panose="020B0604020202020204" pitchFamily="34" charset="0"/>
              </a:rPr>
              <a:t>n</a:t>
            </a:r>
            <a:r>
              <a:rPr lang="en-US" sz="2100" b="1" dirty="0">
                <a:solidFill>
                  <a:schemeClr val="tx2"/>
                </a:solidFill>
                <a:latin typeface="Arial" panose="020B0604020202020204" pitchFamily="34" charset="0"/>
                <a:cs typeface="Arial" panose="020B0604020202020204" pitchFamily="34" charset="0"/>
              </a:rPr>
              <a:t> }   </a:t>
            </a:r>
          </a:p>
          <a:p>
            <a:pPr marL="800100" lvl="1" indent="-342900" algn="just">
              <a:lnSpc>
                <a:spcPct val="200000"/>
              </a:lnSpc>
              <a:buFont typeface="Arial" panose="020B0604020202020204" pitchFamily="34" charset="0"/>
              <a:buChar char="•"/>
            </a:pPr>
            <a:r>
              <a:rPr lang="en-US" sz="2100" dirty="0">
                <a:solidFill>
                  <a:schemeClr val="tx2"/>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Les </a:t>
            </a:r>
            <a:r>
              <a:rPr lang="en-US" sz="2100" b="1" dirty="0">
                <a:solidFill>
                  <a:schemeClr val="tx2"/>
                </a:solidFill>
                <a:latin typeface="Arial" panose="020B0604020202020204" pitchFamily="34" charset="0"/>
                <a:cs typeface="Arial" panose="020B0604020202020204" pitchFamily="34" charset="0"/>
              </a:rPr>
              <a:t>« patterns » </a:t>
            </a:r>
            <a:r>
              <a:rPr lang="en-US" sz="2100" dirty="0" err="1">
                <a:latin typeface="Arial" panose="020B0604020202020204" pitchFamily="34" charset="0"/>
                <a:cs typeface="Arial" panose="020B0604020202020204" pitchFamily="34" charset="0"/>
              </a:rPr>
              <a:t>sont</a:t>
            </a:r>
            <a:r>
              <a:rPr lang="en-US" sz="2100" dirty="0">
                <a:latin typeface="Arial" panose="020B0604020202020204" pitchFamily="34" charset="0"/>
                <a:cs typeface="Arial" panose="020B0604020202020204" pitchFamily="34" charset="0"/>
              </a:rPr>
              <a:t> des triplets </a:t>
            </a:r>
            <a:r>
              <a:rPr lang="en-US" sz="2100" dirty="0" err="1">
                <a:latin typeface="Arial" panose="020B0604020202020204" pitchFamily="34" charset="0"/>
                <a:cs typeface="Arial" panose="020B0604020202020204" pitchFamily="34" charset="0"/>
              </a:rPr>
              <a:t>en</a:t>
            </a:r>
            <a:r>
              <a:rPr lang="en-US" sz="2100" dirty="0">
                <a:latin typeface="Arial" panose="020B0604020202020204" pitchFamily="34" charset="0"/>
                <a:cs typeface="Arial" panose="020B0604020202020204" pitchFamily="34" charset="0"/>
              </a:rPr>
              <a:t> format </a:t>
            </a:r>
            <a:r>
              <a:rPr lang="en-US" sz="2100" b="1" dirty="0">
                <a:solidFill>
                  <a:schemeClr val="tx2"/>
                </a:solidFill>
                <a:latin typeface="Arial" panose="020B0604020202020204" pitchFamily="34" charset="0"/>
                <a:cs typeface="Arial" panose="020B0604020202020204" pitchFamily="34" charset="0"/>
              </a:rPr>
              <a:t>TURTLE (pas RDF/XML)</a:t>
            </a:r>
          </a:p>
          <a:p>
            <a:pPr marL="800100" lvl="1" indent="-342900" algn="just">
              <a:lnSpc>
                <a:spcPct val="200000"/>
              </a:lnSpc>
              <a:buFont typeface="Arial" panose="020B0604020202020204" pitchFamily="34" charset="0"/>
              <a:buChar char="•"/>
            </a:pPr>
            <a:r>
              <a:rPr lang="en-US" sz="2100" dirty="0">
                <a:latin typeface="Arial" panose="020B0604020202020204" pitchFamily="34" charset="0"/>
                <a:cs typeface="Arial" panose="020B0604020202020204" pitchFamily="34" charset="0"/>
              </a:rPr>
              <a:t>Les </a:t>
            </a:r>
            <a:r>
              <a:rPr lang="en-US" sz="2100" b="1" dirty="0">
                <a:solidFill>
                  <a:schemeClr val="tx2"/>
                </a:solidFill>
                <a:latin typeface="Arial" panose="020B0604020202020204" pitchFamily="34" charset="0"/>
                <a:cs typeface="Arial" panose="020B0604020202020204" pitchFamily="34" charset="0"/>
              </a:rPr>
              <a:t>variables</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apparaissent</a:t>
            </a:r>
            <a:r>
              <a:rPr lang="en-US" sz="2100" dirty="0">
                <a:latin typeface="Arial" panose="020B0604020202020204" pitchFamily="34" charset="0"/>
                <a:cs typeface="Arial" panose="020B0604020202020204" pitchFamily="34" charset="0"/>
              </a:rPr>
              <a:t> dans les patterns</a:t>
            </a:r>
          </a:p>
          <a:p>
            <a:pPr marL="800100" lvl="1" indent="-342900" algn="just">
              <a:lnSpc>
                <a:spcPct val="200000"/>
              </a:lnSpc>
              <a:buFont typeface="Arial" panose="020B0604020202020204" pitchFamily="34" charset="0"/>
              <a:buChar char="•"/>
            </a:pPr>
            <a:r>
              <a:rPr lang="en-US" sz="2100" dirty="0" err="1">
                <a:latin typeface="Arial" panose="020B0604020202020204" pitchFamily="34" charset="0"/>
                <a:cs typeface="Arial" panose="020B0604020202020204" pitchFamily="34" charset="0"/>
              </a:rPr>
              <a:t>Requêtes</a:t>
            </a:r>
            <a:r>
              <a:rPr lang="en-US" sz="2100" dirty="0">
                <a:latin typeface="Arial" panose="020B0604020202020204" pitchFamily="34" charset="0"/>
                <a:cs typeface="Arial" panose="020B0604020202020204" pitchFamily="34" charset="0"/>
              </a:rPr>
              <a:t> </a:t>
            </a:r>
            <a:r>
              <a:rPr lang="en-US" sz="2100" dirty="0" err="1">
                <a:latin typeface="Arial" panose="020B0604020202020204" pitchFamily="34" charset="0"/>
                <a:cs typeface="Arial" panose="020B0604020202020204" pitchFamily="34" charset="0"/>
              </a:rPr>
              <a:t>conjonctives</a:t>
            </a:r>
            <a:r>
              <a:rPr lang="en-US" sz="2100" dirty="0">
                <a:latin typeface="Arial" panose="020B0604020202020204" pitchFamily="34" charset="0"/>
                <a:cs typeface="Arial" panose="020B0604020202020204" pitchFamily="34" charset="0"/>
              </a:rPr>
              <a:t> (</a:t>
            </a:r>
            <a:r>
              <a:rPr lang="en-US" sz="2100" b="1" dirty="0">
                <a:solidFill>
                  <a:schemeClr val="tx2"/>
                </a:solidFill>
                <a:latin typeface="Arial" panose="020B0604020202020204" pitchFamily="34" charset="0"/>
                <a:cs typeface="Arial" panose="020B0604020202020204" pitchFamily="34" charset="0"/>
              </a:rPr>
              <a:t>et</a:t>
            </a:r>
            <a:r>
              <a:rPr lang="en-US" sz="2100" dirty="0">
                <a:latin typeface="Arial" panose="020B0604020202020204" pitchFamily="34" charset="0"/>
                <a:cs typeface="Arial" panose="020B0604020202020204" pitchFamily="34" charset="0"/>
              </a:rPr>
              <a:t>) </a:t>
            </a:r>
          </a:p>
          <a:p>
            <a:pPr marL="800100" lvl="1" indent="-342900" algn="just">
              <a:lnSpc>
                <a:spcPct val="200000"/>
              </a:lnSpc>
              <a:buFont typeface="Arial" panose="020B0604020202020204" pitchFamily="34" charset="0"/>
              <a:buChar char="•"/>
            </a:pPr>
            <a:r>
              <a:rPr lang="en-US" sz="2100" b="1" dirty="0" err="1">
                <a:solidFill>
                  <a:schemeClr val="tx2"/>
                </a:solidFill>
                <a:latin typeface="Arial" panose="020B0604020202020204" pitchFamily="34" charset="0"/>
                <a:cs typeface="Arial" panose="020B0604020202020204" pitchFamily="34" charset="0"/>
              </a:rPr>
              <a:t>Résultat</a:t>
            </a:r>
            <a:r>
              <a:rPr lang="en-US" sz="2100" b="1" dirty="0">
                <a:solidFill>
                  <a:schemeClr val="tx2"/>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table de </a:t>
            </a:r>
            <a:r>
              <a:rPr lang="en-US" sz="2100" dirty="0" err="1">
                <a:latin typeface="Arial" panose="020B0604020202020204" pitchFamily="34" charset="0"/>
                <a:cs typeface="Arial" panose="020B0604020202020204" pitchFamily="34" charset="0"/>
              </a:rPr>
              <a:t>valeurs</a:t>
            </a:r>
            <a:r>
              <a:rPr lang="en-US" sz="2100" dirty="0">
                <a:latin typeface="Arial" panose="020B0604020202020204" pitchFamily="34" charset="0"/>
                <a:cs typeface="Arial" panose="020B0604020202020204" pitchFamily="34" charset="0"/>
              </a:rPr>
              <a:t> (bindings) </a:t>
            </a:r>
            <a:r>
              <a:rPr lang="en-US" sz="2100" dirty="0" err="1">
                <a:latin typeface="Arial" panose="020B0604020202020204" pitchFamily="34" charset="0"/>
                <a:cs typeface="Arial" panose="020B0604020202020204" pitchFamily="34" charset="0"/>
              </a:rPr>
              <a:t>correspondant</a:t>
            </a:r>
            <a:r>
              <a:rPr lang="en-US" sz="2100" dirty="0">
                <a:latin typeface="Arial" panose="020B0604020202020204" pitchFamily="34" charset="0"/>
                <a:cs typeface="Arial" panose="020B0604020202020204" pitchFamily="34" charset="0"/>
              </a:rPr>
              <a:t> à </a:t>
            </a:r>
            <a:r>
              <a:rPr lang="en-US" sz="2100" b="1" dirty="0">
                <a:solidFill>
                  <a:schemeClr val="tx2"/>
                </a:solidFill>
                <a:latin typeface="Arial" panose="020B0604020202020204" pitchFamily="34" charset="0"/>
                <a:cs typeface="Arial" panose="020B0604020202020204" pitchFamily="34" charset="0"/>
              </a:rPr>
              <a:t>( ?var</a:t>
            </a:r>
            <a:r>
              <a:rPr lang="en-US" sz="1600" b="1" dirty="0">
                <a:solidFill>
                  <a:schemeClr val="tx2"/>
                </a:solidFill>
                <a:latin typeface="Arial" panose="020B0604020202020204" pitchFamily="34" charset="0"/>
                <a:cs typeface="Arial" panose="020B0604020202020204" pitchFamily="34" charset="0"/>
              </a:rPr>
              <a:t>1</a:t>
            </a:r>
            <a:r>
              <a:rPr lang="en-US" sz="2100" b="1" dirty="0">
                <a:solidFill>
                  <a:schemeClr val="tx2"/>
                </a:solidFill>
                <a:latin typeface="Arial" panose="020B0604020202020204" pitchFamily="34" charset="0"/>
                <a:cs typeface="Arial" panose="020B0604020202020204" pitchFamily="34" charset="0"/>
              </a:rPr>
              <a:t> ?var2 ... ?</a:t>
            </a:r>
            <a:r>
              <a:rPr lang="en-US" sz="2100" b="1" dirty="0" err="1">
                <a:solidFill>
                  <a:schemeClr val="tx2"/>
                </a:solidFill>
                <a:latin typeface="Arial" panose="020B0604020202020204" pitchFamily="34" charset="0"/>
                <a:cs typeface="Arial" panose="020B0604020202020204" pitchFamily="34" charset="0"/>
              </a:rPr>
              <a:t>var</a:t>
            </a:r>
            <a:r>
              <a:rPr lang="en-US" sz="1600" b="1" dirty="0" err="1">
                <a:solidFill>
                  <a:schemeClr val="tx2"/>
                </a:solidFill>
                <a:latin typeface="Arial" panose="020B0604020202020204" pitchFamily="34" charset="0"/>
                <a:cs typeface="Arial" panose="020B0604020202020204" pitchFamily="34" charset="0"/>
              </a:rPr>
              <a:t>m</a:t>
            </a:r>
            <a:r>
              <a:rPr lang="en-US" sz="2100" b="1"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8191448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B59FE21-2D52-12AB-B17C-0130E82D7A3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225E4EE-F809-5D05-2EDE-C5D613D6E79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D11E7FD-3C95-F73D-1C49-9D0F6A56A88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3. </a:t>
            </a:r>
            <a:r>
              <a:rPr lang="en-US" sz="2600" b="1" dirty="0" err="1">
                <a:solidFill>
                  <a:srgbClr val="161616"/>
                </a:solidFill>
                <a:latin typeface="Arial"/>
              </a:rPr>
              <a:t>Langage</a:t>
            </a:r>
            <a:r>
              <a:rPr lang="en-US" sz="2600" b="1" dirty="0">
                <a:solidFill>
                  <a:srgbClr val="161616"/>
                </a:solidFill>
                <a:latin typeface="Arial"/>
              </a:rPr>
              <a:t> SPARQL – Types de </a:t>
            </a:r>
            <a:r>
              <a:rPr lang="en-US" sz="2600" b="1" dirty="0" err="1">
                <a:solidFill>
                  <a:srgbClr val="161616"/>
                </a:solidFill>
                <a:latin typeface="Arial"/>
              </a:rPr>
              <a:t>requêtage</a:t>
            </a:r>
            <a:r>
              <a:rPr lang="en-US" sz="2600" b="1" dirty="0">
                <a:solidFill>
                  <a:srgbClr val="161616"/>
                </a:solidFill>
                <a:latin typeface="Arial"/>
              </a:rPr>
              <a:t> </a:t>
            </a:r>
          </a:p>
        </p:txBody>
      </p:sp>
      <p:sp>
        <p:nvSpPr>
          <p:cNvPr id="9" name="Rectangle 8">
            <a:extLst>
              <a:ext uri="{FF2B5EF4-FFF2-40B4-BE49-F238E27FC236}">
                <a16:creationId xmlns:a16="http://schemas.microsoft.com/office/drawing/2014/main" id="{288AFE9F-6A8C-D997-D2C7-4B081455D80A}"/>
              </a:ext>
            </a:extLst>
          </p:cNvPr>
          <p:cNvSpPr/>
          <p:nvPr/>
        </p:nvSpPr>
        <p:spPr>
          <a:xfrm>
            <a:off x="2201988" y="1140203"/>
            <a:ext cx="5365267" cy="365760"/>
          </a:xfrm>
          <a:prstGeom prst="rect">
            <a:avLst/>
          </a:prstGeom>
        </p:spPr>
        <p:txBody>
          <a:bodyPr wrap="none" lIns="0" tIns="0" rIns="0" bIns="0">
            <a:noAutofit/>
          </a:bodyPr>
          <a:lstStyle/>
          <a:p>
            <a:pPr indent="0"/>
            <a:endParaRPr lang="en-US" sz="2400" b="1" i="1" dirty="0">
              <a:solidFill>
                <a:srgbClr val="161616"/>
              </a:solidFill>
              <a:latin typeface="Arial"/>
            </a:endParaRPr>
          </a:p>
        </p:txBody>
      </p:sp>
      <p:sp>
        <p:nvSpPr>
          <p:cNvPr id="3" name="ZoneTexte 2">
            <a:extLst>
              <a:ext uri="{FF2B5EF4-FFF2-40B4-BE49-F238E27FC236}">
                <a16:creationId xmlns:a16="http://schemas.microsoft.com/office/drawing/2014/main" id="{C671284F-09D4-7F79-2DD5-71FD130435C3}"/>
              </a:ext>
            </a:extLst>
          </p:cNvPr>
          <p:cNvSpPr txBox="1"/>
          <p:nvPr/>
        </p:nvSpPr>
        <p:spPr>
          <a:xfrm>
            <a:off x="173061" y="1207110"/>
            <a:ext cx="10343213" cy="5809026"/>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4 Types de requêtage </a:t>
            </a:r>
            <a:r>
              <a:rPr lang="fr-FR" sz="2100" dirty="0">
                <a:latin typeface="Arial" panose="020B0604020202020204" pitchFamily="34" charset="0"/>
                <a:cs typeface="Arial" panose="020B0604020202020204" pitchFamily="34" charset="0"/>
              </a:rPr>
              <a:t>mais uniquement du </a:t>
            </a:r>
            <a:r>
              <a:rPr lang="fr-FR" sz="2100" b="1" dirty="0">
                <a:solidFill>
                  <a:schemeClr val="tx2"/>
                </a:solidFill>
                <a:latin typeface="Arial" panose="020B0604020202020204" pitchFamily="34" charset="0"/>
                <a:cs typeface="Arial" panose="020B0604020202020204" pitchFamily="34" charset="0"/>
              </a:rPr>
              <a:t>requêtage</a:t>
            </a:r>
            <a:r>
              <a:rPr lang="fr-FR" sz="2100" dirty="0">
                <a:latin typeface="Arial" panose="020B0604020202020204" pitchFamily="34" charset="0"/>
                <a:cs typeface="Arial" panose="020B0604020202020204" pitchFamily="34" charset="0"/>
              </a:rPr>
              <a:t> à la différence de SQL (LDD + LMD) : </a:t>
            </a:r>
          </a:p>
          <a:p>
            <a:pPr marL="742950" lvl="1" indent="-285750" algn="just">
              <a:lnSpc>
                <a:spcPct val="20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SELECT : </a:t>
            </a:r>
            <a:r>
              <a:rPr lang="fr-FR" sz="2100" dirty="0">
                <a:latin typeface="Arial" panose="020B0604020202020204" pitchFamily="34" charset="0"/>
                <a:cs typeface="Arial" panose="020B0604020202020204" pitchFamily="34" charset="0"/>
              </a:rPr>
              <a:t>rechercher de ressources du modèle, résultats restitués sous un format tabulaire  </a:t>
            </a:r>
          </a:p>
          <a:p>
            <a:pPr marL="742950" lvl="1" indent="-285750" algn="just">
              <a:lnSpc>
                <a:spcPct val="20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ASK : </a:t>
            </a:r>
            <a:r>
              <a:rPr lang="fr-FR" sz="2100" dirty="0">
                <a:latin typeface="Arial" panose="020B0604020202020204" pitchFamily="34" charset="0"/>
                <a:cs typeface="Arial" panose="020B0604020202020204" pitchFamily="34" charset="0"/>
              </a:rPr>
              <a:t>indiquer si la requête retourne un résultat non vide (test de vacuité) </a:t>
            </a:r>
          </a:p>
          <a:p>
            <a:pPr marL="742950" lvl="1" indent="-285750" algn="just">
              <a:lnSpc>
                <a:spcPct val="20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DESCRIBE : </a:t>
            </a:r>
            <a:r>
              <a:rPr lang="fr-FR" sz="2100" dirty="0">
                <a:latin typeface="Arial" panose="020B0604020202020204" pitchFamily="34" charset="0"/>
                <a:cs typeface="Arial" panose="020B0604020202020204" pitchFamily="34" charset="0"/>
              </a:rPr>
              <a:t>obtenir des informations à propos de ressources présentes dans le modèle (le moins exploité des quatre)</a:t>
            </a:r>
          </a:p>
          <a:p>
            <a:pPr marL="742950" lvl="1" indent="-285750" algn="just">
              <a:lnSpc>
                <a:spcPct val="200000"/>
              </a:lnSpc>
              <a:buFont typeface="Arial" panose="020B0604020202020204" pitchFamily="34" charset="0"/>
              <a:buChar char="•"/>
            </a:pPr>
            <a:r>
              <a:rPr lang="fr-FR" sz="2100" b="1" dirty="0">
                <a:solidFill>
                  <a:schemeClr val="tx2"/>
                </a:solidFill>
                <a:latin typeface="Arial" panose="020B0604020202020204" pitchFamily="34" charset="0"/>
                <a:cs typeface="Arial" panose="020B0604020202020204" pitchFamily="34" charset="0"/>
              </a:rPr>
              <a:t>CONSTRUCT : </a:t>
            </a:r>
            <a:r>
              <a:rPr lang="fr-FR" sz="2100" dirty="0">
                <a:latin typeface="Arial" panose="020B0604020202020204" pitchFamily="34" charset="0"/>
                <a:cs typeface="Arial" panose="020B0604020202020204" pitchFamily="34" charset="0"/>
              </a:rPr>
              <a:t>construire de nouveaux graphes RDF à partir des résultats de la requête servant de ”</a:t>
            </a:r>
            <a:r>
              <a:rPr lang="fr-FR" sz="2100" dirty="0" err="1">
                <a:latin typeface="Arial" panose="020B0604020202020204" pitchFamily="34" charset="0"/>
                <a:cs typeface="Arial" panose="020B0604020202020204" pitchFamily="34" charset="0"/>
              </a:rPr>
              <a:t>template</a:t>
            </a:r>
            <a:r>
              <a:rPr lang="fr-FR" sz="2100" dirty="0">
                <a:latin typeface="Arial" panose="020B0604020202020204" pitchFamily="34" charset="0"/>
                <a:cs typeface="Arial" panose="020B0604020202020204" pitchFamily="34" charset="0"/>
              </a:rPr>
              <a:t>”</a:t>
            </a:r>
            <a:endParaRPr lang="en-US" sz="21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365192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49231C8-2C32-EB4D-A2AA-E73C99E297C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1C949F3-F705-6F52-2EC1-311349BC6D48}"/>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74475678-2CED-9AD3-40D5-32BCC0642590}"/>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BB2DD7A3-DAC0-49F6-E17E-080A0C2634BD}"/>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1650882405"/>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92EBDC0-E49B-79FD-0863-6B27D6F9EA7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F6844888-4A49-2342-DB83-B9828C478D5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04B3B05-F676-FFAE-07F1-02496623854F}"/>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7" name="ZoneTexte 6">
            <a:extLst>
              <a:ext uri="{FF2B5EF4-FFF2-40B4-BE49-F238E27FC236}">
                <a16:creationId xmlns:a16="http://schemas.microsoft.com/office/drawing/2014/main" id="{F1797C38-F3D0-0C9B-D42A-B132688A027B}"/>
              </a:ext>
            </a:extLst>
          </p:cNvPr>
          <p:cNvSpPr txBox="1"/>
          <p:nvPr/>
        </p:nvSpPr>
        <p:spPr>
          <a:xfrm>
            <a:off x="147869" y="1168675"/>
            <a:ext cx="10393597" cy="1384995"/>
          </a:xfrm>
          <a:prstGeom prst="rect">
            <a:avLst/>
          </a:prstGeom>
          <a:noFill/>
        </p:spPr>
        <p:txBody>
          <a:bodyPr wrap="square">
            <a:spAutoFit/>
          </a:bodyPr>
          <a:lstStyle/>
          <a:p>
            <a:pPr algn="just"/>
            <a:r>
              <a:rPr lang="en-US" sz="2800" dirty="0">
                <a:latin typeface="Arial" panose="020B0604020202020204" pitchFamily="34" charset="0"/>
                <a:cs typeface="Arial" panose="020B0604020202020204" pitchFamily="34" charset="0"/>
              </a:rPr>
              <a:t>	Les </a:t>
            </a:r>
            <a:r>
              <a:rPr lang="en-US" sz="2800" b="1" dirty="0">
                <a:latin typeface="Arial" panose="020B0604020202020204" pitchFamily="34" charset="0"/>
                <a:cs typeface="Arial" panose="020B0604020202020204" pitchFamily="34" charset="0"/>
              </a:rPr>
              <a:t>ontologies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définissent</a:t>
            </a:r>
            <a:r>
              <a:rPr lang="en-US" sz="2800" dirty="0">
                <a:latin typeface="Arial" panose="020B0604020202020204" pitchFamily="34" charset="0"/>
                <a:cs typeface="Arial" panose="020B0604020202020204" pitchFamily="34" charset="0"/>
              </a:rPr>
              <a:t> un ensemble de classes, sous-classes et </a:t>
            </a:r>
            <a:r>
              <a:rPr lang="en-US" sz="2800" dirty="0" err="1">
                <a:latin typeface="Arial" panose="020B0604020202020204" pitchFamily="34" charset="0"/>
                <a:cs typeface="Arial" panose="020B0604020202020204" pitchFamily="34" charset="0"/>
              </a:rPr>
              <a:t>propriétés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permettant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d’exprimer</a:t>
            </a:r>
            <a:r>
              <a:rPr lang="en-US" sz="2800" dirty="0">
                <a:latin typeface="Arial" panose="020B0604020202020204" pitchFamily="34" charset="0"/>
                <a:cs typeface="Arial" panose="020B0604020202020204" pitchFamily="34" charset="0"/>
              </a:rPr>
              <a:t> des </a:t>
            </a:r>
            <a:r>
              <a:rPr lang="en-US" sz="2800" dirty="0" err="1">
                <a:latin typeface="Arial" panose="020B0604020202020204" pitchFamily="34" charset="0"/>
                <a:cs typeface="Arial" panose="020B0604020202020204" pitchFamily="34" charset="0"/>
              </a:rPr>
              <a:t>informations</a:t>
            </a:r>
            <a:r>
              <a:rPr lang="en-US" sz="2800" dirty="0">
                <a:latin typeface="Arial" panose="020B0604020202020204" pitchFamily="34" charset="0"/>
                <a:cs typeface="Arial" panose="020B0604020202020204" pitchFamily="34" charset="0"/>
              </a:rPr>
              <a:t> dans un </a:t>
            </a:r>
            <a:r>
              <a:rPr lang="en-US" sz="2800" dirty="0" err="1">
                <a:latin typeface="Arial" panose="020B0604020202020204" pitchFamily="34" charset="0"/>
                <a:cs typeface="Arial" panose="020B0604020202020204" pitchFamily="34" charset="0"/>
              </a:rPr>
              <a:t>ou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plusieurs</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domaine</a:t>
            </a:r>
            <a:r>
              <a:rPr lang="en-US" sz="2800" dirty="0">
                <a:latin typeface="Arial" panose="020B0604020202020204" pitchFamily="34" charset="0"/>
                <a:cs typeface="Arial" panose="020B0604020202020204" pitchFamily="34" charset="0"/>
              </a:rPr>
              <a:t> de la </a:t>
            </a:r>
            <a:r>
              <a:rPr lang="en-US" sz="2800" dirty="0" err="1">
                <a:latin typeface="Arial" panose="020B0604020202020204" pitchFamily="34" charset="0"/>
                <a:cs typeface="Arial" panose="020B0604020202020204" pitchFamily="34" charset="0"/>
              </a:rPr>
              <a:t>connaissance</a:t>
            </a:r>
            <a:r>
              <a:rPr lang="en-US" sz="2800" dirty="0">
                <a:latin typeface="Arial" panose="020B0604020202020204" pitchFamily="34" charset="0"/>
                <a:cs typeface="Arial" panose="020B0604020202020204" pitchFamily="34" charset="0"/>
              </a:rPr>
              <a:t>.</a:t>
            </a:r>
          </a:p>
        </p:txBody>
      </p:sp>
      <p:sp>
        <p:nvSpPr>
          <p:cNvPr id="10" name="ZoneTexte 9">
            <a:extLst>
              <a:ext uri="{FF2B5EF4-FFF2-40B4-BE49-F238E27FC236}">
                <a16:creationId xmlns:a16="http://schemas.microsoft.com/office/drawing/2014/main" id="{CC233E8A-73CD-AA0E-02F3-9F5B98546AFC}"/>
              </a:ext>
            </a:extLst>
          </p:cNvPr>
          <p:cNvSpPr txBox="1"/>
          <p:nvPr/>
        </p:nvSpPr>
        <p:spPr>
          <a:xfrm>
            <a:off x="-95721" y="2810993"/>
            <a:ext cx="10789121" cy="2246769"/>
          </a:xfrm>
          <a:prstGeom prst="rect">
            <a:avLst/>
          </a:prstGeom>
          <a:noFill/>
        </p:spPr>
        <p:txBody>
          <a:bodyPr wrap="square">
            <a:spAutoFit/>
          </a:bodyPr>
          <a:lstStyle/>
          <a:p>
            <a:r>
              <a:rPr lang="en-US" sz="2800" dirty="0"/>
              <a:t>	Les </a:t>
            </a:r>
            <a:r>
              <a:rPr lang="en-US" sz="2800" dirty="0" err="1"/>
              <a:t>ressources</a:t>
            </a:r>
            <a:r>
              <a:rPr lang="en-US" sz="2800" dirty="0"/>
              <a:t> </a:t>
            </a:r>
            <a:r>
              <a:rPr lang="en-US" sz="2800" dirty="0" err="1"/>
              <a:t>identifiées</a:t>
            </a:r>
            <a:r>
              <a:rPr lang="en-US" sz="2800" dirty="0"/>
              <a:t> par des </a:t>
            </a:r>
            <a:r>
              <a:rPr lang="en-US" sz="2800" b="1" dirty="0"/>
              <a:t>URI</a:t>
            </a:r>
            <a:r>
              <a:rPr lang="en-US" sz="2800" dirty="0"/>
              <a:t> </a:t>
            </a:r>
            <a:r>
              <a:rPr lang="en-US" sz="2800" dirty="0" err="1"/>
              <a:t>appartiennent</a:t>
            </a:r>
            <a:r>
              <a:rPr lang="en-US" sz="2800" dirty="0"/>
              <a:t> </a:t>
            </a:r>
            <a:r>
              <a:rPr lang="en-US" sz="2800" dirty="0" err="1"/>
              <a:t>en</a:t>
            </a:r>
            <a:r>
              <a:rPr lang="en-US" sz="2800" dirty="0"/>
              <a:t> </a:t>
            </a:r>
            <a:r>
              <a:rPr lang="en-US" sz="2800" dirty="0" err="1"/>
              <a:t>général</a:t>
            </a:r>
            <a:r>
              <a:rPr lang="en-US" sz="2800" dirty="0"/>
              <a:t> à </a:t>
            </a:r>
            <a:r>
              <a:rPr lang="en-US" sz="2800" dirty="0" err="1"/>
              <a:t>une</a:t>
            </a:r>
            <a:r>
              <a:rPr lang="en-US" sz="2800" dirty="0"/>
              <a:t> </a:t>
            </a:r>
            <a:r>
              <a:rPr lang="en-US" sz="2800" dirty="0" err="1"/>
              <a:t>classe</a:t>
            </a:r>
            <a:r>
              <a:rPr lang="en-US" sz="2800" dirty="0"/>
              <a:t> (de manière </a:t>
            </a:r>
            <a:r>
              <a:rPr lang="en-US" sz="2800" dirty="0" err="1"/>
              <a:t>explicite</a:t>
            </a:r>
            <a:r>
              <a:rPr lang="en-US" sz="2800" dirty="0"/>
              <a:t> avec </a:t>
            </a:r>
            <a:r>
              <a:rPr lang="en-US" sz="2800" b="1" dirty="0" err="1"/>
              <a:t>rdf:type</a:t>
            </a:r>
            <a:r>
              <a:rPr lang="en-US" sz="2800" b="1" dirty="0"/>
              <a:t> </a:t>
            </a:r>
            <a:r>
              <a:rPr lang="en-US" sz="2800" dirty="0" err="1"/>
              <a:t>ou</a:t>
            </a:r>
            <a:r>
              <a:rPr lang="en-US" sz="2800" dirty="0"/>
              <a:t> </a:t>
            </a:r>
            <a:r>
              <a:rPr lang="en-US" sz="2800" dirty="0" err="1"/>
              <a:t>implicite</a:t>
            </a:r>
            <a:r>
              <a:rPr lang="en-US" sz="2800" dirty="0"/>
              <a:t>). </a:t>
            </a:r>
          </a:p>
          <a:p>
            <a:endParaRPr lang="en-US" sz="2800" dirty="0"/>
          </a:p>
          <a:p>
            <a:r>
              <a:rPr lang="fr-FR" sz="2800" dirty="0"/>
              <a:t>	Ces ressources sont liées entre elles par des </a:t>
            </a:r>
            <a:r>
              <a:rPr lang="fr-FR" sz="2800" b="1" dirty="0"/>
              <a:t>propriétés</a:t>
            </a:r>
            <a:r>
              <a:rPr lang="fr-FR" sz="2800" dirty="0"/>
              <a:t> (le prédicat des triplets).</a:t>
            </a:r>
            <a:endParaRPr lang="en-US" sz="2800" dirty="0"/>
          </a:p>
        </p:txBody>
      </p:sp>
    </p:spTree>
    <p:extLst>
      <p:ext uri="{BB962C8B-B14F-4D97-AF65-F5344CB8AC3E}">
        <p14:creationId xmlns:p14="http://schemas.microsoft.com/office/powerpoint/2010/main" val="97638993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1D7297F-5F4E-C57A-7EAE-BA5340C8B67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07EC536-52EF-FABB-92DD-A1C6E6E8195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6FA78F2-9D97-F64D-015C-456F7890393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E9F67227-B213-501E-7DAC-51541A186E2B}"/>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sp>
        <p:nvSpPr>
          <p:cNvPr id="12" name="ZoneTexte 11">
            <a:extLst>
              <a:ext uri="{FF2B5EF4-FFF2-40B4-BE49-F238E27FC236}">
                <a16:creationId xmlns:a16="http://schemas.microsoft.com/office/drawing/2014/main" id="{D33E1E40-130F-B3CA-2186-1F47C8A9E111}"/>
              </a:ext>
            </a:extLst>
          </p:cNvPr>
          <p:cNvSpPr txBox="1"/>
          <p:nvPr/>
        </p:nvSpPr>
        <p:spPr>
          <a:xfrm>
            <a:off x="2061411" y="1027176"/>
            <a:ext cx="7499684" cy="646331"/>
          </a:xfrm>
          <a:prstGeom prst="rect">
            <a:avLst/>
          </a:prstGeom>
          <a:noFill/>
        </p:spPr>
        <p:txBody>
          <a:bodyPr wrap="square">
            <a:spAutoFit/>
          </a:bodyPr>
          <a:lstStyle/>
          <a:p>
            <a:r>
              <a:rPr lang="en-US" sz="3600" b="1" dirty="0" err="1"/>
              <a:t>Pourquoi</a:t>
            </a:r>
            <a:r>
              <a:rPr lang="en-US" sz="3600" b="1" dirty="0"/>
              <a:t> </a:t>
            </a:r>
            <a:r>
              <a:rPr lang="en-US" sz="3600" b="1" dirty="0" err="1"/>
              <a:t>utiliser</a:t>
            </a:r>
            <a:r>
              <a:rPr lang="en-US" sz="3600" b="1" dirty="0"/>
              <a:t> des ontologies ?</a:t>
            </a:r>
          </a:p>
        </p:txBody>
      </p:sp>
      <p:sp>
        <p:nvSpPr>
          <p:cNvPr id="5" name="ZoneTexte 4">
            <a:extLst>
              <a:ext uri="{FF2B5EF4-FFF2-40B4-BE49-F238E27FC236}">
                <a16:creationId xmlns:a16="http://schemas.microsoft.com/office/drawing/2014/main" id="{50EBE0B7-866F-FDF0-3AB3-4B64CE17F7B3}"/>
              </a:ext>
            </a:extLst>
          </p:cNvPr>
          <p:cNvSpPr txBox="1"/>
          <p:nvPr/>
        </p:nvSpPr>
        <p:spPr>
          <a:xfrm>
            <a:off x="337149" y="1905283"/>
            <a:ext cx="9923379" cy="1569660"/>
          </a:xfrm>
          <a:prstGeom prst="rect">
            <a:avLst/>
          </a:prstGeom>
          <a:noFill/>
        </p:spPr>
        <p:txBody>
          <a:bodyPr wrap="square">
            <a:spAutoFit/>
          </a:bodyPr>
          <a:lstStyle/>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Parce </a:t>
            </a:r>
            <a:r>
              <a:rPr lang="en-US" sz="2400" dirty="0" err="1">
                <a:latin typeface="Arial" panose="020B0604020202020204" pitchFamily="34" charset="0"/>
                <a:cs typeface="Arial" panose="020B0604020202020204" pitchFamily="34" charset="0"/>
              </a:rPr>
              <a:t>qu’elles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permettent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d’exprimer</a:t>
            </a:r>
            <a:r>
              <a:rPr lang="en-US" sz="2400" dirty="0">
                <a:latin typeface="Arial" panose="020B0604020202020204" pitchFamily="34" charset="0"/>
                <a:cs typeface="Arial" panose="020B0604020202020204" pitchFamily="34" charset="0"/>
              </a:rPr>
              <a:t> des </a:t>
            </a:r>
            <a:r>
              <a:rPr lang="en-US" sz="2400" dirty="0" err="1">
                <a:latin typeface="Arial" panose="020B0604020202020204" pitchFamily="34" charset="0"/>
                <a:cs typeface="Arial" panose="020B0604020202020204" pitchFamily="34" charset="0"/>
              </a:rPr>
              <a:t>informations</a:t>
            </a:r>
            <a:r>
              <a:rPr lang="en-US" sz="2400" dirty="0">
                <a:latin typeface="Arial" panose="020B0604020202020204" pitchFamily="34" charset="0"/>
                <a:cs typeface="Arial" panose="020B0604020202020204" pitchFamily="34" charset="0"/>
              </a:rPr>
              <a:t> avec des </a:t>
            </a:r>
            <a:r>
              <a:rPr lang="en-US" sz="2400" dirty="0" err="1">
                <a:latin typeface="Arial" panose="020B0604020202020204" pitchFamily="34" charset="0"/>
                <a:cs typeface="Arial" panose="020B0604020202020204" pitchFamily="34" charset="0"/>
              </a:rPr>
              <a:t>termes</a:t>
            </a:r>
            <a:r>
              <a:rPr lang="en-US" sz="2400" dirty="0">
                <a:latin typeface="Arial" panose="020B0604020202020204" pitchFamily="34" charset="0"/>
                <a:cs typeface="Arial" panose="020B0604020202020204" pitchFamily="34" charset="0"/>
              </a:rPr>
              <a:t> qui </a:t>
            </a:r>
            <a:r>
              <a:rPr lang="en-US" sz="2400" dirty="0" err="1">
                <a:latin typeface="Arial" panose="020B0604020202020204" pitchFamily="34" charset="0"/>
                <a:cs typeface="Arial" panose="020B0604020202020204" pitchFamily="34" charset="0"/>
              </a:rPr>
              <a:t>ont</a:t>
            </a:r>
            <a:r>
              <a:rPr lang="en-US" sz="2400" dirty="0">
                <a:latin typeface="Arial" panose="020B0604020202020204" pitchFamily="34" charset="0"/>
                <a:cs typeface="Arial" panose="020B0604020202020204" pitchFamily="34" charset="0"/>
              </a:rPr>
              <a:t> fait consensus dans </a:t>
            </a:r>
            <a:r>
              <a:rPr lang="en-US" sz="2400" dirty="0" err="1">
                <a:latin typeface="Arial" panose="020B0604020202020204" pitchFamily="34" charset="0"/>
                <a:cs typeface="Arial" panose="020B0604020202020204" pitchFamily="34" charset="0"/>
              </a:rPr>
              <a:t>leur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communauté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d’origine</a:t>
            </a:r>
            <a:r>
              <a:rPr lang="en-US"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en-US" sz="2400" dirty="0">
                <a:latin typeface="Arial" panose="020B0604020202020204" pitchFamily="34" charset="0"/>
                <a:cs typeface="Arial" panose="020B0604020202020204" pitchFamily="34" charset="0"/>
              </a:rPr>
              <a:t>Parce </a:t>
            </a:r>
            <a:r>
              <a:rPr lang="en-US" sz="2400" dirty="0" err="1">
                <a:latin typeface="Arial" panose="020B0604020202020204" pitchFamily="34" charset="0"/>
                <a:cs typeface="Arial" panose="020B0604020202020204" pitchFamily="34" charset="0"/>
              </a:rPr>
              <a:t>qu’elles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permettent</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créer</a:t>
            </a:r>
            <a:r>
              <a:rPr lang="en-US" sz="2400" dirty="0">
                <a:latin typeface="Arial" panose="020B0604020202020204" pitchFamily="34" charset="0"/>
                <a:cs typeface="Arial" panose="020B0604020202020204" pitchFamily="34" charset="0"/>
              </a:rPr>
              <a:t> de “</a:t>
            </a:r>
            <a:r>
              <a:rPr lang="en-US" sz="2400" dirty="0" err="1">
                <a:latin typeface="Arial" panose="020B0604020202020204" pitchFamily="34" charset="0"/>
                <a:cs typeface="Arial" panose="020B0604020202020204" pitchFamily="34" charset="0"/>
              </a:rPr>
              <a:t>nouvelles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connaissances</a:t>
            </a:r>
            <a:r>
              <a:rPr lang="en-US" sz="2400" dirty="0">
                <a:latin typeface="Arial" panose="020B0604020202020204" pitchFamily="34" charset="0"/>
                <a:cs typeface="Arial" panose="020B0604020202020204" pitchFamily="34" charset="0"/>
              </a:rPr>
              <a:t>” (notion </a:t>
            </a:r>
            <a:r>
              <a:rPr lang="en-US" sz="2400" dirty="0" err="1">
                <a:latin typeface="Arial" panose="020B0604020202020204" pitchFamily="34" charset="0"/>
                <a:cs typeface="Arial" panose="020B0604020202020204" pitchFamily="34" charset="0"/>
              </a:rPr>
              <a:t>d’inférence</a:t>
            </a:r>
            <a:r>
              <a:rPr lang="en-US" sz="2400" dirty="0">
                <a:latin typeface="Arial" panose="020B0604020202020204" pitchFamily="34" charset="0"/>
                <a:cs typeface="Arial" panose="020B0604020202020204" pitchFamily="34" charset="0"/>
              </a:rPr>
              <a:t>).</a:t>
            </a:r>
          </a:p>
        </p:txBody>
      </p:sp>
      <p:sp>
        <p:nvSpPr>
          <p:cNvPr id="8" name="ZoneTexte 7">
            <a:extLst>
              <a:ext uri="{FF2B5EF4-FFF2-40B4-BE49-F238E27FC236}">
                <a16:creationId xmlns:a16="http://schemas.microsoft.com/office/drawing/2014/main" id="{A2FD31CB-021C-8CCC-D316-FFB360238436}"/>
              </a:ext>
            </a:extLst>
          </p:cNvPr>
          <p:cNvSpPr txBox="1"/>
          <p:nvPr/>
        </p:nvSpPr>
        <p:spPr>
          <a:xfrm>
            <a:off x="3303311" y="3735874"/>
            <a:ext cx="5398168" cy="461665"/>
          </a:xfrm>
          <a:prstGeom prst="rect">
            <a:avLst/>
          </a:prstGeom>
          <a:noFill/>
        </p:spPr>
        <p:txBody>
          <a:bodyPr wrap="square">
            <a:spAutoFit/>
          </a:bodyPr>
          <a:lstStyle/>
          <a:p>
            <a:r>
              <a:rPr lang="fr-FR" sz="2400" b="1" dirty="0">
                <a:solidFill>
                  <a:schemeClr val="tx2"/>
                </a:solidFill>
                <a:latin typeface="Arial" panose="020B0604020202020204" pitchFamily="34" charset="0"/>
                <a:cs typeface="Arial" panose="020B0604020202020204" pitchFamily="34" charset="0"/>
              </a:rPr>
              <a:t>Quelques exemples d’ontologies</a:t>
            </a:r>
            <a:endParaRPr lang="en-US" sz="2400" b="1" dirty="0">
              <a:solidFill>
                <a:schemeClr val="tx2"/>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a16="http://schemas.microsoft.com/office/drawing/2014/main" id="{97F4987B-3AA3-6874-51D8-348C9F0C4ECB}"/>
              </a:ext>
            </a:extLst>
          </p:cNvPr>
          <p:cNvSpPr txBox="1"/>
          <p:nvPr/>
        </p:nvSpPr>
        <p:spPr>
          <a:xfrm>
            <a:off x="337149" y="4288905"/>
            <a:ext cx="10186416" cy="2246769"/>
          </a:xfrm>
          <a:prstGeom prst="rect">
            <a:avLst/>
          </a:prstGeom>
          <a:noFill/>
        </p:spPr>
        <p:txBody>
          <a:bodyPr wrap="square">
            <a:spAutoFit/>
          </a:bodyPr>
          <a:lstStyle/>
          <a:p>
            <a:pPr marL="285750" indent="-285750">
              <a:buFont typeface="Arial" panose="020B0604020202020204" pitchFamily="34" charset="0"/>
              <a:buChar char="•"/>
            </a:pPr>
            <a:r>
              <a:rPr lang="en-US" sz="2000" b="1" i="1" dirty="0">
                <a:solidFill>
                  <a:schemeClr val="tx2"/>
                </a:solidFill>
                <a:latin typeface="Arial" panose="020B0604020202020204" pitchFamily="34" charset="0"/>
                <a:cs typeface="Arial" panose="020B0604020202020204" pitchFamily="34" charset="0"/>
              </a:rPr>
              <a:t>FOAF (Friend of a Friend</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connaissances</a:t>
            </a:r>
            <a:r>
              <a:rPr lang="en-US" sz="2000" dirty="0">
                <a:latin typeface="Arial" panose="020B0604020202020204" pitchFamily="34" charset="0"/>
                <a:cs typeface="Arial" panose="020B0604020202020204" pitchFamily="34" charset="0"/>
              </a:rPr>
              <a:t> sur des </a:t>
            </a:r>
            <a:r>
              <a:rPr lang="en-US" sz="2000" dirty="0" err="1">
                <a:latin typeface="Arial" panose="020B0604020202020204" pitchFamily="34" charset="0"/>
                <a:cs typeface="Arial" panose="020B0604020202020204" pitchFamily="34" charset="0"/>
              </a:rPr>
              <a:t>individus</a:t>
            </a:r>
            <a:r>
              <a:rPr lang="en-US" sz="2000" dirty="0">
                <a:latin typeface="Arial" panose="020B0604020202020204" pitchFamily="34" charset="0"/>
                <a:cs typeface="Arial" panose="020B0604020202020204" pitchFamily="34" charset="0"/>
              </a:rPr>
              <a:t> et les relations </a:t>
            </a:r>
            <a:r>
              <a:rPr lang="en-US" sz="2000" dirty="0" err="1">
                <a:latin typeface="Arial" panose="020B0604020202020204" pitchFamily="34" charset="0"/>
                <a:cs typeface="Arial" panose="020B0604020202020204" pitchFamily="34" charset="0"/>
              </a:rPr>
              <a:t>qu’ils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entretiennent</a:t>
            </a:r>
            <a:r>
              <a:rPr lang="en-US" sz="2000" dirty="0">
                <a:latin typeface="Arial" panose="020B0604020202020204" pitchFamily="34" charset="0"/>
                <a:cs typeface="Arial" panose="020B0604020202020204" pitchFamily="34" charset="0"/>
              </a:rPr>
              <a:t> entre </a:t>
            </a:r>
            <a:r>
              <a:rPr lang="en-US" sz="2000" dirty="0" err="1">
                <a:latin typeface="Arial" panose="020B0604020202020204" pitchFamily="34" charset="0"/>
                <a:cs typeface="Arial" panose="020B0604020202020204" pitchFamily="34" charset="0"/>
              </a:rPr>
              <a:t>eux</a:t>
            </a:r>
            <a:r>
              <a:rPr lang="en-US" sz="2000"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000" b="1" i="1" dirty="0">
                <a:solidFill>
                  <a:schemeClr val="tx2"/>
                </a:solidFill>
                <a:latin typeface="Arial" panose="020B0604020202020204" pitchFamily="34" charset="0"/>
                <a:cs typeface="Arial" panose="020B0604020202020204" pitchFamily="34" charset="0"/>
              </a:rPr>
              <a:t>BIO : </a:t>
            </a:r>
            <a:r>
              <a:rPr lang="en-US" sz="2000" dirty="0" err="1">
                <a:latin typeface="Arial" panose="020B0604020202020204" pitchFamily="34" charset="0"/>
                <a:cs typeface="Arial" panose="020B0604020202020204" pitchFamily="34" charset="0"/>
              </a:rPr>
              <a:t>informations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biographiques</a:t>
            </a:r>
            <a:r>
              <a:rPr lang="en-US" sz="2000" dirty="0">
                <a:latin typeface="Arial" panose="020B0604020202020204" pitchFamily="34" charset="0"/>
                <a:cs typeface="Arial" panose="020B0604020202020204" pitchFamily="34" charset="0"/>
              </a:rPr>
              <a:t> sur des </a:t>
            </a:r>
            <a:r>
              <a:rPr lang="en-US" sz="2000" dirty="0" err="1">
                <a:latin typeface="Arial" panose="020B0604020202020204" pitchFamily="34" charset="0"/>
                <a:cs typeface="Arial" panose="020B0604020202020204" pitchFamily="34" charset="0"/>
              </a:rPr>
              <a:t>individus</a:t>
            </a:r>
            <a:r>
              <a:rPr lang="en-US" sz="2000" dirty="0">
                <a:latin typeface="Arial" panose="020B0604020202020204" pitchFamily="34" charset="0"/>
                <a:cs typeface="Arial" panose="020B0604020202020204" pitchFamily="34" charset="0"/>
              </a:rPr>
              <a:t> (naissance, </a:t>
            </a:r>
            <a:r>
              <a:rPr lang="en-US" sz="2000" dirty="0" err="1">
                <a:latin typeface="Arial" panose="020B0604020202020204" pitchFamily="34" charset="0"/>
                <a:cs typeface="Arial" panose="020B0604020202020204" pitchFamily="34" charset="0"/>
              </a:rPr>
              <a:t>décès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mariage</a:t>
            </a:r>
            <a:r>
              <a:rPr lang="en-US" sz="2000" dirty="0">
                <a:latin typeface="Arial" panose="020B0604020202020204" pitchFamily="34" charset="0"/>
                <a:cs typeface="Arial" panose="020B0604020202020204" pitchFamily="34" charset="0"/>
              </a:rPr>
              <a:t>, etc.) </a:t>
            </a:r>
          </a:p>
          <a:p>
            <a:pPr marL="285750" indent="-285750">
              <a:buFont typeface="Arial" panose="020B0604020202020204" pitchFamily="34" charset="0"/>
              <a:buChar char="•"/>
            </a:pPr>
            <a:r>
              <a:rPr lang="en-US" sz="2000" b="1" i="1" dirty="0">
                <a:solidFill>
                  <a:schemeClr val="tx2"/>
                </a:solidFill>
                <a:latin typeface="Arial" panose="020B0604020202020204" pitchFamily="34" charset="0"/>
                <a:cs typeface="Arial" panose="020B0604020202020204" pitchFamily="34" charset="0"/>
              </a:rPr>
              <a:t>Dublin Core : </a:t>
            </a:r>
            <a:r>
              <a:rPr lang="en-US" sz="2000" dirty="0" err="1">
                <a:latin typeface="Arial" panose="020B0604020202020204" pitchFamily="34" charset="0"/>
                <a:cs typeface="Arial" panose="020B0604020202020204" pitchFamily="34" charset="0"/>
              </a:rPr>
              <a:t>connaissance</a:t>
            </a:r>
            <a:r>
              <a:rPr lang="en-US" sz="2000" dirty="0">
                <a:latin typeface="Arial" panose="020B0604020202020204" pitchFamily="34" charset="0"/>
                <a:cs typeface="Arial" panose="020B0604020202020204" pitchFamily="34" charset="0"/>
              </a:rPr>
              <a:t> sur des documents physiques et </a:t>
            </a:r>
            <a:r>
              <a:rPr lang="en-US" sz="2000" dirty="0" err="1">
                <a:latin typeface="Arial" panose="020B0604020202020204" pitchFamily="34" charset="0"/>
                <a:cs typeface="Arial" panose="020B0604020202020204" pitchFamily="34" charset="0"/>
              </a:rPr>
              <a:t>électroniques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titre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créateurs</a:t>
            </a:r>
            <a:r>
              <a:rPr lang="en-US" sz="2000" dirty="0">
                <a:latin typeface="Arial" panose="020B0604020202020204" pitchFamily="34" charset="0"/>
                <a:cs typeface="Arial" panose="020B0604020202020204" pitchFamily="34" charset="0"/>
              </a:rPr>
              <a:t>, formats, date, type, etc.)</a:t>
            </a:r>
          </a:p>
          <a:p>
            <a:pPr marL="285750" indent="-285750">
              <a:buFont typeface="Arial" panose="020B0604020202020204" pitchFamily="34" charset="0"/>
              <a:buChar char="•"/>
            </a:pPr>
            <a:r>
              <a:rPr lang="en-US" sz="2000" b="1" i="1" dirty="0">
                <a:solidFill>
                  <a:schemeClr val="tx2"/>
                </a:solidFill>
                <a:latin typeface="Arial" panose="020B0604020202020204" pitchFamily="34" charset="0"/>
                <a:cs typeface="Arial" panose="020B0604020202020204" pitchFamily="34" charset="0"/>
              </a:rPr>
              <a:t>BIBO </a:t>
            </a:r>
            <a:r>
              <a:rPr lang="en-US" sz="2000" b="1" i="1"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BIBliographic</a:t>
            </a:r>
            <a:r>
              <a:rPr lang="en-US" sz="2000" dirty="0">
                <a:latin typeface="Arial" panose="020B0604020202020204" pitchFamily="34" charset="0"/>
                <a:cs typeface="Arial" panose="020B0604020202020204" pitchFamily="34" charset="0"/>
              </a:rPr>
              <a:t> Ontology : </a:t>
            </a:r>
            <a:r>
              <a:rPr lang="en-US" sz="2000" dirty="0" err="1">
                <a:latin typeface="Arial" panose="020B0604020202020204" pitchFamily="34" charset="0"/>
                <a:cs typeface="Arial" panose="020B0604020202020204" pitchFamily="34" charset="0"/>
              </a:rPr>
              <a:t>connaissances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bibliographiques</a:t>
            </a:r>
            <a:r>
              <a:rPr lang="en-US" sz="2000" dirty="0">
                <a:latin typeface="Arial" panose="020B0604020202020204" pitchFamily="34" charset="0"/>
                <a:cs typeface="Arial" panose="020B0604020202020204" pitchFamily="34" charset="0"/>
              </a:rPr>
              <a:t> sur des documents </a:t>
            </a:r>
          </a:p>
          <a:p>
            <a:pPr marL="285750" indent="-285750">
              <a:buFont typeface="Arial" panose="020B0604020202020204" pitchFamily="34" charset="0"/>
              <a:buChar char="•"/>
            </a:pPr>
            <a:r>
              <a:rPr lang="en-US" sz="2000" b="1" i="1" dirty="0" err="1">
                <a:solidFill>
                  <a:schemeClr val="tx2"/>
                </a:solidFill>
                <a:latin typeface="Arial" panose="020B0604020202020204" pitchFamily="34" charset="0"/>
                <a:cs typeface="Arial" panose="020B0604020202020204" pitchFamily="34" charset="0"/>
              </a:rPr>
              <a:t>DBPedia</a:t>
            </a:r>
            <a:r>
              <a:rPr lang="en-US" sz="2000" b="1" i="1" dirty="0">
                <a:solidFill>
                  <a:schemeClr val="tx2"/>
                </a:solidFill>
                <a:latin typeface="Arial" panose="020B0604020202020204" pitchFamily="34" charset="0"/>
                <a:cs typeface="Arial" panose="020B0604020202020204" pitchFamily="34" charset="0"/>
              </a:rPr>
              <a:t> Ontology : </a:t>
            </a:r>
            <a:r>
              <a:rPr lang="en-US" sz="2000" dirty="0" err="1">
                <a:latin typeface="Arial" panose="020B0604020202020204" pitchFamily="34" charset="0"/>
                <a:cs typeface="Arial" panose="020B0604020202020204" pitchFamily="34" charset="0"/>
              </a:rPr>
              <a:t>ontologie</a:t>
            </a:r>
            <a:r>
              <a:rPr lang="en-US" sz="2000" dirty="0">
                <a:latin typeface="Arial" panose="020B0604020202020204" pitchFamily="34" charset="0"/>
                <a:cs typeface="Arial" panose="020B0604020202020204" pitchFamily="34" charset="0"/>
              </a:rPr>
              <a:t> du </a:t>
            </a:r>
            <a:r>
              <a:rPr lang="en-US" sz="2000" dirty="0" err="1">
                <a:latin typeface="Arial" panose="020B0604020202020204" pitchFamily="34" charset="0"/>
                <a:cs typeface="Arial" panose="020B0604020202020204" pitchFamily="34" charset="0"/>
              </a:rPr>
              <a:t>projet</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DBPedia</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442489"/>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9F8733B-5599-82F3-64CC-CC6C84B278C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E83EAA9-FCD8-7BA9-6F50-D39A2DDA9FB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0AFF5BD-F58B-9A72-A797-54CD238BB26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18442E11-5851-B11A-38D8-3F766664C74D}"/>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sp>
        <p:nvSpPr>
          <p:cNvPr id="12" name="ZoneTexte 11">
            <a:extLst>
              <a:ext uri="{FF2B5EF4-FFF2-40B4-BE49-F238E27FC236}">
                <a16:creationId xmlns:a16="http://schemas.microsoft.com/office/drawing/2014/main" id="{DCE6EF91-7B77-40DC-85CD-479FCFBD9D82}"/>
              </a:ext>
            </a:extLst>
          </p:cNvPr>
          <p:cNvSpPr txBox="1"/>
          <p:nvPr/>
        </p:nvSpPr>
        <p:spPr>
          <a:xfrm>
            <a:off x="2433828" y="844136"/>
            <a:ext cx="7499684" cy="584775"/>
          </a:xfrm>
          <a:prstGeom prst="rect">
            <a:avLst/>
          </a:prstGeom>
          <a:noFill/>
        </p:spPr>
        <p:txBody>
          <a:bodyPr wrap="square">
            <a:spAutoFit/>
          </a:bodyPr>
          <a:lstStyle/>
          <a:p>
            <a:r>
              <a:rPr lang="en-US" sz="3200" b="1" i="1" dirty="0" err="1">
                <a:latin typeface="Arial" panose="020B0604020202020204" pitchFamily="34" charset="0"/>
                <a:cs typeface="Arial" panose="020B0604020202020204" pitchFamily="34" charset="0"/>
              </a:rPr>
              <a:t>Sémantique</a:t>
            </a:r>
            <a:r>
              <a:rPr lang="en-US" sz="3200" b="1" i="1" dirty="0">
                <a:latin typeface="Arial" panose="020B0604020202020204" pitchFamily="34" charset="0"/>
                <a:cs typeface="Arial" panose="020B0604020202020204" pitchFamily="34" charset="0"/>
              </a:rPr>
              <a:t> d’un </a:t>
            </a:r>
            <a:r>
              <a:rPr lang="en-US" sz="3200" b="1" i="1" dirty="0" err="1">
                <a:latin typeface="Arial" panose="020B0604020202020204" pitchFamily="34" charset="0"/>
                <a:cs typeface="Arial" panose="020B0604020202020204" pitchFamily="34" charset="0"/>
              </a:rPr>
              <a:t>vocabulaire</a:t>
            </a:r>
            <a:endParaRPr lang="en-US" sz="3200" b="1" i="1" dirty="0">
              <a:latin typeface="Arial" panose="020B0604020202020204" pitchFamily="34" charset="0"/>
              <a:cs typeface="Arial" panose="020B0604020202020204" pitchFamily="34" charset="0"/>
            </a:endParaRPr>
          </a:p>
        </p:txBody>
      </p:sp>
      <p:sp>
        <p:nvSpPr>
          <p:cNvPr id="5" name="ZoneTexte 4">
            <a:extLst>
              <a:ext uri="{FF2B5EF4-FFF2-40B4-BE49-F238E27FC236}">
                <a16:creationId xmlns:a16="http://schemas.microsoft.com/office/drawing/2014/main" id="{4835D628-30FD-21D0-6A03-911F3FF220A3}"/>
              </a:ext>
            </a:extLst>
          </p:cNvPr>
          <p:cNvSpPr txBox="1"/>
          <p:nvPr/>
        </p:nvSpPr>
        <p:spPr>
          <a:xfrm>
            <a:off x="382978" y="1597148"/>
            <a:ext cx="9923379" cy="5262979"/>
          </a:xfrm>
          <a:prstGeom prst="rect">
            <a:avLst/>
          </a:prstGeom>
          <a:noFill/>
        </p:spPr>
        <p:txBody>
          <a:bodyPr wrap="square">
            <a:spAutoFit/>
          </a:bodyPr>
          <a:lstStyle/>
          <a:p>
            <a:pPr marL="457200" indent="-457200" algn="just">
              <a:buFont typeface="Arial" panose="020B0604020202020204" pitchFamily="34" charset="0"/>
              <a:buChar char="•"/>
            </a:pPr>
            <a:r>
              <a:rPr lang="fr-FR" sz="2400" b="1" dirty="0">
                <a:solidFill>
                  <a:schemeClr val="tx2"/>
                </a:solidFill>
                <a:latin typeface="Arial" panose="020B0604020202020204" pitchFamily="34" charset="0"/>
                <a:cs typeface="Arial" panose="020B0604020202020204" pitchFamily="34" charset="0"/>
              </a:rPr>
              <a:t>RDF</a:t>
            </a:r>
            <a:r>
              <a:rPr lang="fr-FR" sz="2400" dirty="0">
                <a:latin typeface="Arial" panose="020B0604020202020204" pitchFamily="34" charset="0"/>
                <a:cs typeface="Arial" panose="020B0604020202020204" pitchFamily="34" charset="0"/>
              </a:rPr>
              <a:t> permet de définir des graphes étiquetés - </a:t>
            </a:r>
            <a:r>
              <a:rPr lang="fr-FR" sz="2400" b="1" dirty="0">
                <a:solidFill>
                  <a:schemeClr val="tx2"/>
                </a:solidFill>
                <a:latin typeface="Arial" panose="020B0604020202020204" pitchFamily="34" charset="0"/>
                <a:cs typeface="Arial" panose="020B0604020202020204" pitchFamily="34" charset="0"/>
              </a:rPr>
              <a:t>Graphes RDF</a:t>
            </a:r>
            <a:r>
              <a:rPr lang="fr-FR" sz="2400" dirty="0">
                <a:latin typeface="Arial" panose="020B0604020202020204" pitchFamily="34" charset="0"/>
                <a:cs typeface="Arial" panose="020B0604020202020204" pitchFamily="34" charset="0"/>
              </a:rPr>
              <a:t>, en utilisant des ressources du web </a:t>
            </a:r>
            <a:r>
              <a:rPr lang="fr-FR" sz="2400" b="1" dirty="0">
                <a:solidFill>
                  <a:schemeClr val="tx2"/>
                </a:solidFill>
                <a:latin typeface="Arial" panose="020B0604020202020204" pitchFamily="34" charset="0"/>
                <a:cs typeface="Arial" panose="020B0604020202020204" pitchFamily="34" charset="0"/>
              </a:rPr>
              <a:t>sans vraiment de sémantique</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Pour donner de la sémantique des étiquettes du graphe RDF, il faut des </a:t>
            </a:r>
            <a:r>
              <a:rPr lang="fr-FR" sz="2400" b="1" dirty="0">
                <a:solidFill>
                  <a:schemeClr val="tx2"/>
                </a:solidFill>
                <a:latin typeface="Arial" panose="020B0604020202020204" pitchFamily="34" charset="0"/>
                <a:cs typeface="Arial" panose="020B0604020202020204" pitchFamily="34" charset="0"/>
              </a:rPr>
              <a:t>vocabulaires plus riches</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Ces vocabulaires permettront : </a:t>
            </a:r>
          </a:p>
          <a:p>
            <a:pPr marL="1371600" lvl="2"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d’améliorer l’indexation des contenus en ligne,</a:t>
            </a:r>
          </a:p>
          <a:p>
            <a:pPr marL="1371600" lvl="2"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un traitement plus efficace des requêtes,</a:t>
            </a:r>
          </a:p>
          <a:p>
            <a:pPr marL="1371600" lvl="2"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des réponses plus pertinentes, et une meilleure interopérabilité des systèmes, …</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Pour formaliser cette sémantique on utilisera des </a:t>
            </a:r>
            <a:r>
              <a:rPr lang="fr-FR" sz="2400" dirty="0">
                <a:solidFill>
                  <a:schemeClr val="tx2"/>
                </a:solidFill>
                <a:latin typeface="Arial" panose="020B0604020202020204" pitchFamily="34" charset="0"/>
                <a:cs typeface="Arial" panose="020B0604020202020204" pitchFamily="34" charset="0"/>
              </a:rPr>
              <a:t>ontologies</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Les ontologies permettent aussi un enrichissement des données en utilisant de l’inférence (données intentionnelles vs extensionnelles)</a:t>
            </a:r>
          </a:p>
          <a:p>
            <a:pPr lvl="1" algn="ctr"/>
            <a:r>
              <a:rPr lang="fr-FR" sz="2400" dirty="0">
                <a:latin typeface="Arial" panose="020B0604020202020204" pitchFamily="34" charset="0"/>
                <a:cs typeface="Arial" panose="020B0604020202020204" pitchFamily="34" charset="0"/>
              </a:rPr>
              <a:t> 	</a:t>
            </a:r>
            <a:r>
              <a:rPr lang="fr-FR" sz="2000" b="1" dirty="0">
                <a:solidFill>
                  <a:schemeClr val="tx2"/>
                </a:solidFill>
                <a:latin typeface="Arial" panose="020B0604020202020204" pitchFamily="34" charset="0"/>
                <a:cs typeface="Arial" panose="020B0604020202020204" pitchFamily="34" charset="0"/>
              </a:rPr>
              <a:t>RDFS (RDF-</a:t>
            </a:r>
            <a:r>
              <a:rPr lang="fr-FR" sz="2000" b="1" dirty="0" err="1">
                <a:solidFill>
                  <a:schemeClr val="tx2"/>
                </a:solidFill>
                <a:latin typeface="Arial" panose="020B0604020202020204" pitchFamily="34" charset="0"/>
                <a:cs typeface="Arial" panose="020B0604020202020204" pitchFamily="34" charset="0"/>
              </a:rPr>
              <a:t>Schema</a:t>
            </a:r>
            <a:r>
              <a:rPr lang="fr-FR" sz="2000" b="1" dirty="0">
                <a:solidFill>
                  <a:schemeClr val="tx2"/>
                </a:solidFill>
                <a:latin typeface="Arial" panose="020B0604020202020204" pitchFamily="34" charset="0"/>
                <a:cs typeface="Arial" panose="020B0604020202020204" pitchFamily="34" charset="0"/>
              </a:rPr>
              <a:t>), extension de RDF, permet de construire des ontologies légères basées sur RDF </a:t>
            </a:r>
            <a:endParaRPr lang="en-US" sz="2400" b="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192364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1E7E31F4-AE3A-B88C-8CF2-0054F689AD1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3ABE78D-DE47-5BC9-ED52-3878FC190A70}"/>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B1C3FF06-8634-325C-D2C9-ADCE768D3239}"/>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8EFB4B39-46B4-721C-1D5E-F1D233A792FE}"/>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1963694239"/>
      </p:ext>
    </p:extLst>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E4AA9BB9-EDBB-5194-4DC1-CA76C0B9D02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74B2581-F143-562D-55EE-635E960D12B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29C0A0B-059C-6B23-C0A3-05359391950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9" name="Rectangle 8">
            <a:extLst>
              <a:ext uri="{FF2B5EF4-FFF2-40B4-BE49-F238E27FC236}">
                <a16:creationId xmlns:a16="http://schemas.microsoft.com/office/drawing/2014/main" id="{4774B4B5-14D1-EBDB-67E0-431835FC07CC}"/>
              </a:ext>
            </a:extLst>
          </p:cNvPr>
          <p:cNvSpPr/>
          <p:nvPr/>
        </p:nvSpPr>
        <p:spPr>
          <a:xfrm>
            <a:off x="2201988" y="1140203"/>
            <a:ext cx="5365267" cy="365760"/>
          </a:xfrm>
          <a:prstGeom prst="rect">
            <a:avLst/>
          </a:prstGeom>
        </p:spPr>
        <p:txBody>
          <a:bodyPr wrap="none" lIns="0" tIns="0" rIns="0" bIns="0">
            <a:noAutofit/>
          </a:bodyPr>
          <a:lstStyle/>
          <a:p>
            <a:pPr indent="0"/>
            <a:r>
              <a:rPr lang="fr-FR" sz="2400" b="1" i="1" dirty="0">
                <a:solidFill>
                  <a:srgbClr val="161616"/>
                </a:solidFill>
                <a:latin typeface="Arial"/>
              </a:rPr>
              <a:t>Place de RDFS dans le gâteau du Web Sémantique</a:t>
            </a:r>
            <a:endParaRPr lang="en-US" sz="2400" b="1" i="1" dirty="0">
              <a:solidFill>
                <a:srgbClr val="161616"/>
              </a:solidFill>
              <a:latin typeface="Arial"/>
            </a:endParaRPr>
          </a:p>
        </p:txBody>
      </p:sp>
      <p:pic>
        <p:nvPicPr>
          <p:cNvPr id="7" name="Image 6">
            <a:extLst>
              <a:ext uri="{FF2B5EF4-FFF2-40B4-BE49-F238E27FC236}">
                <a16:creationId xmlns:a16="http://schemas.microsoft.com/office/drawing/2014/main" id="{B531BB0E-0753-0594-0A98-46604C8F56FE}"/>
              </a:ext>
            </a:extLst>
          </p:cNvPr>
          <p:cNvPicPr>
            <a:picLocks noChangeAspect="1"/>
          </p:cNvPicPr>
          <p:nvPr/>
        </p:nvPicPr>
        <p:blipFill>
          <a:blip r:embed="rId4"/>
          <a:stretch>
            <a:fillRect/>
          </a:stretch>
        </p:blipFill>
        <p:spPr>
          <a:xfrm>
            <a:off x="3226781" y="1802376"/>
            <a:ext cx="5133147" cy="5080769"/>
          </a:xfrm>
          <a:prstGeom prst="rect">
            <a:avLst/>
          </a:prstGeom>
        </p:spPr>
      </p:pic>
      <p:sp>
        <p:nvSpPr>
          <p:cNvPr id="10" name="Cadre 9">
            <a:extLst>
              <a:ext uri="{FF2B5EF4-FFF2-40B4-BE49-F238E27FC236}">
                <a16:creationId xmlns:a16="http://schemas.microsoft.com/office/drawing/2014/main" id="{C005175C-4DB2-D607-8189-C4BC94DCFC57}"/>
              </a:ext>
            </a:extLst>
          </p:cNvPr>
          <p:cNvSpPr/>
          <p:nvPr/>
        </p:nvSpPr>
        <p:spPr>
          <a:xfrm>
            <a:off x="4554233" y="4302177"/>
            <a:ext cx="2011459" cy="62324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1988445"/>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5BAF50C-1FE0-79F8-3CB8-7453F79F2FD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D5CE777-BD04-43D9-B750-D05E82F1D0D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A517669-9255-3B7D-4B5F-E8BA7899E4B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B9AE721A-E00B-041C-5357-93168B179683}"/>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sp>
        <p:nvSpPr>
          <p:cNvPr id="5" name="ZoneTexte 4">
            <a:extLst>
              <a:ext uri="{FF2B5EF4-FFF2-40B4-BE49-F238E27FC236}">
                <a16:creationId xmlns:a16="http://schemas.microsoft.com/office/drawing/2014/main" id="{65DDF274-458F-7498-C0A4-E031A6D11B6A}"/>
              </a:ext>
            </a:extLst>
          </p:cNvPr>
          <p:cNvSpPr txBox="1"/>
          <p:nvPr/>
        </p:nvSpPr>
        <p:spPr>
          <a:xfrm>
            <a:off x="454152" y="1328825"/>
            <a:ext cx="9923379" cy="5262979"/>
          </a:xfrm>
          <a:prstGeom prst="rect">
            <a:avLst/>
          </a:prstGeom>
          <a:noFill/>
        </p:spPr>
        <p:txBody>
          <a:bodyPr wrap="square">
            <a:spAutoFit/>
          </a:bodyPr>
          <a:lstStyle/>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Recommandation du W3C depuis 2004</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Permet de définir des vocabulaires RDF, en nommant : </a:t>
            </a:r>
          </a:p>
          <a:p>
            <a:pPr marL="914400" lvl="1"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des </a:t>
            </a:r>
            <a:r>
              <a:rPr lang="fr-FR" sz="2400" dirty="0">
                <a:solidFill>
                  <a:schemeClr val="tx2"/>
                </a:solidFill>
                <a:latin typeface="Arial" panose="020B0604020202020204" pitchFamily="34" charset="0"/>
                <a:cs typeface="Arial" panose="020B0604020202020204" pitchFamily="34" charset="0"/>
              </a:rPr>
              <a:t>classes</a:t>
            </a:r>
          </a:p>
          <a:p>
            <a:pPr marL="914400" lvl="1"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des </a:t>
            </a:r>
            <a:r>
              <a:rPr lang="fr-FR" sz="2400" dirty="0">
                <a:solidFill>
                  <a:schemeClr val="tx2"/>
                </a:solidFill>
                <a:latin typeface="Arial" panose="020B0604020202020204" pitchFamily="34" charset="0"/>
                <a:cs typeface="Arial" panose="020B0604020202020204" pitchFamily="34" charset="0"/>
              </a:rPr>
              <a:t>relations de sous-classe</a:t>
            </a:r>
          </a:p>
          <a:p>
            <a:pPr marL="914400" lvl="1"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des </a:t>
            </a:r>
            <a:r>
              <a:rPr lang="fr-FR" sz="2400" dirty="0">
                <a:solidFill>
                  <a:schemeClr val="tx2"/>
                </a:solidFill>
                <a:latin typeface="Arial" panose="020B0604020202020204" pitchFamily="34" charset="0"/>
                <a:cs typeface="Arial" panose="020B0604020202020204" pitchFamily="34" charset="0"/>
              </a:rPr>
              <a:t>relations de sous-propriété  </a:t>
            </a:r>
          </a:p>
          <a:p>
            <a:pPr marL="914400" lvl="1"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le </a:t>
            </a:r>
            <a:r>
              <a:rPr lang="fr-FR" sz="2400" dirty="0">
                <a:solidFill>
                  <a:schemeClr val="tx2"/>
                </a:solidFill>
                <a:latin typeface="Arial" panose="020B0604020202020204" pitchFamily="34" charset="0"/>
                <a:cs typeface="Arial" panose="020B0604020202020204" pitchFamily="34" charset="0"/>
              </a:rPr>
              <a:t>typage des prédicats </a:t>
            </a:r>
            <a:r>
              <a:rPr lang="fr-FR" sz="2400" dirty="0">
                <a:latin typeface="Arial" panose="020B0604020202020204" pitchFamily="34" charset="0"/>
                <a:cs typeface="Arial" panose="020B0604020202020204" pitchFamily="34" charset="0"/>
              </a:rPr>
              <a:t>: domaine, </a:t>
            </a:r>
            <a:r>
              <a:rPr lang="fr-FR" sz="2400" dirty="0" err="1">
                <a:latin typeface="Arial" panose="020B0604020202020204" pitchFamily="34" charset="0"/>
                <a:cs typeface="Arial" panose="020B0604020202020204" pitchFamily="34" charset="0"/>
              </a:rPr>
              <a:t>co-domaine</a:t>
            </a:r>
            <a:r>
              <a:rPr lang="fr-FR" sz="2400" dirty="0">
                <a:latin typeface="Arial" panose="020B0604020202020204" pitchFamily="34" charset="0"/>
                <a:cs typeface="Arial" panose="020B0604020202020204" pitchFamily="34" charset="0"/>
              </a:rPr>
              <a:t>, …</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Permet de définir une </a:t>
            </a:r>
            <a:r>
              <a:rPr lang="fr-FR" sz="2400" dirty="0">
                <a:solidFill>
                  <a:schemeClr val="tx2"/>
                </a:solidFill>
                <a:latin typeface="Arial" panose="020B0604020202020204" pitchFamily="34" charset="0"/>
                <a:cs typeface="Arial" panose="020B0604020202020204" pitchFamily="34" charset="0"/>
              </a:rPr>
              <a:t>organisation hiérarchique</a:t>
            </a:r>
            <a:r>
              <a:rPr lang="fr-FR" sz="2400" dirty="0">
                <a:latin typeface="Arial" panose="020B0604020202020204" pitchFamily="34" charset="0"/>
                <a:cs typeface="Arial" panose="020B0604020202020204" pitchFamily="34" charset="0"/>
              </a:rPr>
              <a:t> des classes et des propriétés</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RDFS est donc un premier langage de définition d’ontologie</a:t>
            </a:r>
          </a:p>
          <a:p>
            <a:pPr marL="457200" indent="-457200" algn="just">
              <a:buFont typeface="Arial" panose="020B0604020202020204" pitchFamily="34" charset="0"/>
              <a:buChar char="•"/>
            </a:pPr>
            <a:r>
              <a:rPr lang="fr-FR" sz="2400" dirty="0">
                <a:latin typeface="Arial" panose="020B0604020202020204" pitchFamily="34" charset="0"/>
                <a:cs typeface="Arial" panose="020B0604020202020204" pitchFamily="34" charset="0"/>
              </a:rPr>
              <a:t>RDFS a </a:t>
            </a:r>
            <a:r>
              <a:rPr lang="fr-FR" sz="2400" dirty="0">
                <a:solidFill>
                  <a:schemeClr val="tx2"/>
                </a:solidFill>
                <a:latin typeface="Arial" panose="020B0604020202020204" pitchFamily="34" charset="0"/>
                <a:cs typeface="Arial" panose="020B0604020202020204" pitchFamily="34" charset="0"/>
              </a:rPr>
              <a:t>une expressivité réduite</a:t>
            </a:r>
            <a:r>
              <a:rPr lang="fr-FR" sz="2400" dirty="0">
                <a:latin typeface="Arial" panose="020B0604020202020204" pitchFamily="34" charset="0"/>
                <a:cs typeface="Arial" panose="020B0604020202020204" pitchFamily="34" charset="0"/>
              </a:rPr>
              <a:t>, permet des </a:t>
            </a:r>
            <a:r>
              <a:rPr lang="fr-FR" sz="2400" dirty="0">
                <a:solidFill>
                  <a:schemeClr val="tx2"/>
                </a:solidFill>
                <a:latin typeface="Arial" panose="020B0604020202020204" pitchFamily="34" charset="0"/>
                <a:cs typeface="Arial" panose="020B0604020202020204" pitchFamily="34" charset="0"/>
              </a:rPr>
              <a:t>inférences simples </a:t>
            </a:r>
            <a:r>
              <a:rPr lang="fr-FR" sz="2400" dirty="0">
                <a:latin typeface="Arial" panose="020B0604020202020204" pitchFamily="34" charset="0"/>
                <a:cs typeface="Arial" panose="020B0604020202020204" pitchFamily="34" charset="0"/>
              </a:rPr>
              <a:t>(par rapport à d’autres langage de définition d’ontologie comme OWL), mais trop d’expressivité n’est pas forcément une qualité </a:t>
            </a:r>
            <a:r>
              <a:rPr lang="fr-FR" sz="2400" b="1" dirty="0">
                <a:latin typeface="Arial" panose="020B0604020202020204" pitchFamily="34" charset="0"/>
                <a:cs typeface="Arial" panose="020B0604020202020204" pitchFamily="34" charset="0"/>
              </a:rPr>
              <a:t>...   </a:t>
            </a:r>
          </a:p>
          <a:p>
            <a:pPr algn="just"/>
            <a:endParaRPr lang="fr-FR" sz="2400" b="1" i="1" dirty="0">
              <a:solidFill>
                <a:schemeClr val="tx2"/>
              </a:solidFill>
              <a:latin typeface="Arial" panose="020B0604020202020204" pitchFamily="34" charset="0"/>
              <a:cs typeface="Arial" panose="020B0604020202020204" pitchFamily="34" charset="0"/>
            </a:endParaRPr>
          </a:p>
          <a:p>
            <a:pPr algn="ctr"/>
            <a:r>
              <a:rPr lang="fr-FR" sz="2400" i="1" dirty="0">
                <a:solidFill>
                  <a:schemeClr val="tx2"/>
                </a:solidFill>
                <a:latin typeface="Arial" panose="020B0604020202020204" pitchFamily="34" charset="0"/>
                <a:cs typeface="Arial" panose="020B0604020202020204" pitchFamily="34" charset="0"/>
              </a:rPr>
              <a:t>Ainsi RDFS étend RDF à la description d’ontologies (légères) </a:t>
            </a:r>
            <a:endParaRPr lang="en-US" sz="2400" i="1"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92659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D2120ED-D046-C539-C634-ED5B5CA0178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C5F1D1C-61A1-8A2D-EDA5-092F4775246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78F94503-8A63-C1C8-24CD-65442783913E}"/>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737B3D8A-6EFF-A48F-7F79-9C4846C77E08}"/>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pic>
        <p:nvPicPr>
          <p:cNvPr id="6" name="Image 5">
            <a:extLst>
              <a:ext uri="{FF2B5EF4-FFF2-40B4-BE49-F238E27FC236}">
                <a16:creationId xmlns:a16="http://schemas.microsoft.com/office/drawing/2014/main" id="{602E9C61-8DFB-8661-72B4-63D374901751}"/>
              </a:ext>
            </a:extLst>
          </p:cNvPr>
          <p:cNvPicPr>
            <a:picLocks noChangeAspect="1"/>
          </p:cNvPicPr>
          <p:nvPr/>
        </p:nvPicPr>
        <p:blipFill>
          <a:blip r:embed="rId4"/>
          <a:stretch>
            <a:fillRect/>
          </a:stretch>
        </p:blipFill>
        <p:spPr>
          <a:xfrm>
            <a:off x="5299568" y="1828303"/>
            <a:ext cx="5341000" cy="3298333"/>
          </a:xfrm>
          <a:prstGeom prst="rect">
            <a:avLst/>
          </a:prstGeom>
        </p:spPr>
      </p:pic>
      <p:pic>
        <p:nvPicPr>
          <p:cNvPr id="8" name="Image 7">
            <a:extLst>
              <a:ext uri="{FF2B5EF4-FFF2-40B4-BE49-F238E27FC236}">
                <a16:creationId xmlns:a16="http://schemas.microsoft.com/office/drawing/2014/main" id="{88EFDDDF-AAA3-BE67-B368-7DC585362152}"/>
              </a:ext>
            </a:extLst>
          </p:cNvPr>
          <p:cNvPicPr>
            <a:picLocks noChangeAspect="1"/>
          </p:cNvPicPr>
          <p:nvPr/>
        </p:nvPicPr>
        <p:blipFill>
          <a:blip r:embed="rId5">
            <a:duotone>
              <a:schemeClr val="accent4">
                <a:shade val="45000"/>
                <a:satMod val="135000"/>
              </a:schemeClr>
              <a:prstClr val="white"/>
            </a:duotone>
          </a:blip>
          <a:stretch>
            <a:fillRect/>
          </a:stretch>
        </p:blipFill>
        <p:spPr>
          <a:xfrm>
            <a:off x="157976" y="1493975"/>
            <a:ext cx="5088759" cy="4120375"/>
          </a:xfrm>
          <a:prstGeom prst="rect">
            <a:avLst/>
          </a:prstGeom>
        </p:spPr>
      </p:pic>
      <p:sp>
        <p:nvSpPr>
          <p:cNvPr id="11" name="ZoneTexte 10">
            <a:extLst>
              <a:ext uri="{FF2B5EF4-FFF2-40B4-BE49-F238E27FC236}">
                <a16:creationId xmlns:a16="http://schemas.microsoft.com/office/drawing/2014/main" id="{50F24C50-A2DE-D42F-233B-A783A1C8F336}"/>
              </a:ext>
            </a:extLst>
          </p:cNvPr>
          <p:cNvSpPr txBox="1"/>
          <p:nvPr/>
        </p:nvSpPr>
        <p:spPr>
          <a:xfrm>
            <a:off x="3886578" y="1017997"/>
            <a:ext cx="5388964" cy="369332"/>
          </a:xfrm>
          <a:prstGeom prst="rect">
            <a:avLst/>
          </a:prstGeom>
          <a:noFill/>
        </p:spPr>
        <p:txBody>
          <a:bodyPr wrap="square">
            <a:spAutoFit/>
          </a:bodyPr>
          <a:lstStyle/>
          <a:p>
            <a:r>
              <a:rPr lang="fr-FR" b="1" i="1" dirty="0">
                <a:latin typeface="Arial" panose="020B0604020202020204" pitchFamily="34" charset="0"/>
                <a:cs typeface="Arial" panose="020B0604020202020204" pitchFamily="34" charset="0"/>
              </a:rPr>
              <a:t>L</a:t>
            </a:r>
            <a:r>
              <a:rPr lang="en-US" b="1" i="1" dirty="0">
                <a:latin typeface="Arial" panose="020B0604020202020204" pitchFamily="34" charset="0"/>
                <a:cs typeface="Arial" panose="020B0604020202020204" pitchFamily="34" charset="0"/>
              </a:rPr>
              <a:t>es classes RDF/RDFS</a:t>
            </a:r>
            <a:endParaRPr lang="en-US" sz="1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56839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4DACFB7-5DAC-1D0B-0B8C-35B8D2892D94}"/>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248B91B-9DAD-F608-BD3F-ACEA5244AFC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A8BAD0D-31AC-4563-28C5-EBECE3A9C82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84AA3B19-38FB-81C3-90BA-6A45A9CEC2BB}"/>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sp>
        <p:nvSpPr>
          <p:cNvPr id="11" name="ZoneTexte 10">
            <a:extLst>
              <a:ext uri="{FF2B5EF4-FFF2-40B4-BE49-F238E27FC236}">
                <a16:creationId xmlns:a16="http://schemas.microsoft.com/office/drawing/2014/main" id="{BE585D02-BAA6-A547-DA43-5A97B6DA80BE}"/>
              </a:ext>
            </a:extLst>
          </p:cNvPr>
          <p:cNvSpPr txBox="1"/>
          <p:nvPr/>
        </p:nvSpPr>
        <p:spPr>
          <a:xfrm>
            <a:off x="3886578" y="1017997"/>
            <a:ext cx="5388964" cy="369332"/>
          </a:xfrm>
          <a:prstGeom prst="rect">
            <a:avLst/>
          </a:prstGeom>
          <a:noFill/>
        </p:spPr>
        <p:txBody>
          <a:bodyPr wrap="square">
            <a:spAutoFit/>
          </a:bodyPr>
          <a:lstStyle/>
          <a:p>
            <a:r>
              <a:rPr lang="fr-FR" b="1" i="1" dirty="0">
                <a:latin typeface="Arial" panose="020B0604020202020204" pitchFamily="34" charset="0"/>
                <a:cs typeface="Arial" panose="020B0604020202020204" pitchFamily="34" charset="0"/>
              </a:rPr>
              <a:t>L</a:t>
            </a:r>
            <a:r>
              <a:rPr lang="en-US" b="1" i="1" dirty="0">
                <a:latin typeface="Arial" panose="020B0604020202020204" pitchFamily="34" charset="0"/>
                <a:cs typeface="Arial" panose="020B0604020202020204" pitchFamily="34" charset="0"/>
              </a:rPr>
              <a:t>es </a:t>
            </a:r>
            <a:r>
              <a:rPr lang="en-US" b="1" i="1" dirty="0" err="1">
                <a:latin typeface="Arial" panose="020B0604020202020204" pitchFamily="34" charset="0"/>
                <a:cs typeface="Arial" panose="020B0604020202020204" pitchFamily="34" charset="0"/>
              </a:rPr>
              <a:t>propriétés</a:t>
            </a:r>
            <a:r>
              <a:rPr lang="en-US" b="1" i="1" dirty="0">
                <a:latin typeface="Arial" panose="020B0604020202020204" pitchFamily="34" charset="0"/>
                <a:cs typeface="Arial" panose="020B0604020202020204" pitchFamily="34" charset="0"/>
              </a:rPr>
              <a:t> RDF/RDFS</a:t>
            </a:r>
            <a:endParaRPr lang="en-US" sz="1800" b="1" i="1"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BBB0CF86-3B68-A7E4-425A-D9736900F8DC}"/>
              </a:ext>
            </a:extLst>
          </p:cNvPr>
          <p:cNvPicPr>
            <a:picLocks noChangeAspect="1"/>
          </p:cNvPicPr>
          <p:nvPr/>
        </p:nvPicPr>
        <p:blipFill>
          <a:blip r:embed="rId4"/>
          <a:stretch>
            <a:fillRect/>
          </a:stretch>
        </p:blipFill>
        <p:spPr>
          <a:xfrm>
            <a:off x="5824399" y="2383182"/>
            <a:ext cx="4816169" cy="2796485"/>
          </a:xfrm>
          <a:prstGeom prst="rect">
            <a:avLst/>
          </a:prstGeom>
        </p:spPr>
      </p:pic>
      <p:pic>
        <p:nvPicPr>
          <p:cNvPr id="9" name="Image 8">
            <a:extLst>
              <a:ext uri="{FF2B5EF4-FFF2-40B4-BE49-F238E27FC236}">
                <a16:creationId xmlns:a16="http://schemas.microsoft.com/office/drawing/2014/main" id="{3C8ECE5E-8C18-9527-B385-E5C92FAF56A5}"/>
              </a:ext>
            </a:extLst>
          </p:cNvPr>
          <p:cNvPicPr>
            <a:picLocks noChangeAspect="1"/>
          </p:cNvPicPr>
          <p:nvPr/>
        </p:nvPicPr>
        <p:blipFill>
          <a:blip r:embed="rId5">
            <a:duotone>
              <a:schemeClr val="accent4">
                <a:shade val="45000"/>
                <a:satMod val="135000"/>
              </a:schemeClr>
              <a:prstClr val="white"/>
            </a:duotone>
          </a:blip>
          <a:stretch>
            <a:fillRect/>
          </a:stretch>
        </p:blipFill>
        <p:spPr>
          <a:xfrm>
            <a:off x="187441" y="1804938"/>
            <a:ext cx="5353797" cy="4305901"/>
          </a:xfrm>
          <a:prstGeom prst="rect">
            <a:avLst/>
          </a:prstGeom>
        </p:spPr>
      </p:pic>
    </p:spTree>
    <p:extLst>
      <p:ext uri="{BB962C8B-B14F-4D97-AF65-F5344CB8AC3E}">
        <p14:creationId xmlns:p14="http://schemas.microsoft.com/office/powerpoint/2010/main" val="426955173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56FB4F0C-177F-738E-8111-E1DDEA634D1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4A52AD6-84C3-3E75-D122-B3E9916D7AA1}"/>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CF66681-D63D-826B-0EC3-EBB500B4BA3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4. Ontologies et </a:t>
            </a:r>
            <a:r>
              <a:rPr lang="en-US" sz="2600" b="1" dirty="0" err="1">
                <a:solidFill>
                  <a:srgbClr val="161616"/>
                </a:solidFill>
                <a:latin typeface="Arial"/>
              </a:rPr>
              <a:t>schémas</a:t>
            </a:r>
            <a:r>
              <a:rPr lang="en-US" sz="2600" b="1" dirty="0">
                <a:solidFill>
                  <a:srgbClr val="161616"/>
                </a:solidFill>
                <a:latin typeface="Arial"/>
              </a:rPr>
              <a:t> RDFS </a:t>
            </a:r>
          </a:p>
        </p:txBody>
      </p:sp>
      <p:sp>
        <p:nvSpPr>
          <p:cNvPr id="10" name="ZoneTexte 9">
            <a:extLst>
              <a:ext uri="{FF2B5EF4-FFF2-40B4-BE49-F238E27FC236}">
                <a16:creationId xmlns:a16="http://schemas.microsoft.com/office/drawing/2014/main" id="{F93223F9-8D28-62D5-E27B-623E39A59352}"/>
              </a:ext>
            </a:extLst>
          </p:cNvPr>
          <p:cNvSpPr txBox="1"/>
          <p:nvPr/>
        </p:nvSpPr>
        <p:spPr>
          <a:xfrm>
            <a:off x="-95721" y="2810993"/>
            <a:ext cx="10789121" cy="523220"/>
          </a:xfrm>
          <a:prstGeom prst="rect">
            <a:avLst/>
          </a:prstGeom>
          <a:noFill/>
        </p:spPr>
        <p:txBody>
          <a:bodyPr wrap="square">
            <a:spAutoFit/>
          </a:bodyPr>
          <a:lstStyle/>
          <a:p>
            <a:r>
              <a:rPr lang="en-US" sz="2800" dirty="0"/>
              <a:t>	</a:t>
            </a:r>
          </a:p>
        </p:txBody>
      </p:sp>
      <p:sp>
        <p:nvSpPr>
          <p:cNvPr id="11" name="ZoneTexte 10">
            <a:extLst>
              <a:ext uri="{FF2B5EF4-FFF2-40B4-BE49-F238E27FC236}">
                <a16:creationId xmlns:a16="http://schemas.microsoft.com/office/drawing/2014/main" id="{6F85FC0A-4E40-1ECF-FF95-3CA242F6521C}"/>
              </a:ext>
            </a:extLst>
          </p:cNvPr>
          <p:cNvSpPr txBox="1"/>
          <p:nvPr/>
        </p:nvSpPr>
        <p:spPr>
          <a:xfrm>
            <a:off x="3886578" y="1017997"/>
            <a:ext cx="5388964" cy="369332"/>
          </a:xfrm>
          <a:prstGeom prst="rect">
            <a:avLst/>
          </a:prstGeom>
          <a:noFill/>
        </p:spPr>
        <p:txBody>
          <a:bodyPr wrap="square">
            <a:spAutoFit/>
          </a:bodyPr>
          <a:lstStyle/>
          <a:p>
            <a:r>
              <a:rPr lang="fr-FR" b="1" i="1" dirty="0">
                <a:latin typeface="Arial" panose="020B0604020202020204" pitchFamily="34" charset="0"/>
                <a:cs typeface="Arial" panose="020B0604020202020204" pitchFamily="34" charset="0"/>
              </a:rPr>
              <a:t>Méta-modèle</a:t>
            </a:r>
            <a:r>
              <a:rPr lang="en-US" b="1" i="1" dirty="0">
                <a:latin typeface="Arial" panose="020B0604020202020204" pitchFamily="34" charset="0"/>
                <a:cs typeface="Arial" panose="020B0604020202020204" pitchFamily="34" charset="0"/>
              </a:rPr>
              <a:t> RDFS </a:t>
            </a:r>
            <a:r>
              <a:rPr lang="en-US" b="1" i="1" dirty="0" err="1">
                <a:latin typeface="Arial" panose="020B0604020202020204" pitchFamily="34" charset="0"/>
                <a:cs typeface="Arial" panose="020B0604020202020204" pitchFamily="34" charset="0"/>
              </a:rPr>
              <a:t>général</a:t>
            </a:r>
            <a:endParaRPr lang="en-US" sz="1800" b="1" i="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A05E9072-0485-B651-E176-98F6063236AA}"/>
              </a:ext>
            </a:extLst>
          </p:cNvPr>
          <p:cNvPicPr>
            <a:picLocks noChangeAspect="1"/>
          </p:cNvPicPr>
          <p:nvPr/>
        </p:nvPicPr>
        <p:blipFill>
          <a:blip r:embed="rId4"/>
          <a:stretch>
            <a:fillRect/>
          </a:stretch>
        </p:blipFill>
        <p:spPr>
          <a:xfrm>
            <a:off x="1740984" y="1542737"/>
            <a:ext cx="7211431" cy="4477375"/>
          </a:xfrm>
          <a:prstGeom prst="rect">
            <a:avLst/>
          </a:prstGeom>
        </p:spPr>
      </p:pic>
    </p:spTree>
    <p:extLst>
      <p:ext uri="{BB962C8B-B14F-4D97-AF65-F5344CB8AC3E}">
        <p14:creationId xmlns:p14="http://schemas.microsoft.com/office/powerpoint/2010/main" val="3410043927"/>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E1442-8F37-40F6-D105-666996D999C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09787BA-5F88-00FC-6C28-3B85E83FD87B}"/>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6A136503-FACF-2013-B286-FF219CF95458}"/>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94D3B770-FDA0-0E68-2E69-73781093FAFA}"/>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32909809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B3FFF02-6184-1EC5-C6B0-E805F53AF2E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4DE845C-72E9-9D32-9713-C8B627CB638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899FC95C-25EC-ACA7-7114-457E91AD452C}"/>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sp>
        <p:nvSpPr>
          <p:cNvPr id="9" name="Rectangle 8">
            <a:extLst>
              <a:ext uri="{FF2B5EF4-FFF2-40B4-BE49-F238E27FC236}">
                <a16:creationId xmlns:a16="http://schemas.microsoft.com/office/drawing/2014/main" id="{3B041BCB-D7BC-398C-1BF5-40E14935E42F}"/>
              </a:ext>
            </a:extLst>
          </p:cNvPr>
          <p:cNvSpPr/>
          <p:nvPr/>
        </p:nvSpPr>
        <p:spPr>
          <a:xfrm>
            <a:off x="2201988" y="1140203"/>
            <a:ext cx="5365267" cy="365760"/>
          </a:xfrm>
          <a:prstGeom prst="rect">
            <a:avLst/>
          </a:prstGeom>
        </p:spPr>
        <p:txBody>
          <a:bodyPr wrap="none" lIns="0" tIns="0" rIns="0" bIns="0">
            <a:noAutofit/>
          </a:bodyPr>
          <a:lstStyle/>
          <a:p>
            <a:pPr indent="0"/>
            <a:r>
              <a:rPr lang="fr-FR" sz="2400" b="1" i="1" dirty="0">
                <a:solidFill>
                  <a:srgbClr val="161616"/>
                </a:solidFill>
                <a:latin typeface="Arial"/>
              </a:rPr>
              <a:t>Place de OWL dans le gâteau du Web Sémantique</a:t>
            </a:r>
            <a:endParaRPr lang="en-US" sz="2400" b="1" i="1" dirty="0">
              <a:solidFill>
                <a:srgbClr val="161616"/>
              </a:solidFill>
              <a:latin typeface="Arial"/>
            </a:endParaRPr>
          </a:p>
        </p:txBody>
      </p:sp>
      <p:pic>
        <p:nvPicPr>
          <p:cNvPr id="7" name="Image 6">
            <a:extLst>
              <a:ext uri="{FF2B5EF4-FFF2-40B4-BE49-F238E27FC236}">
                <a16:creationId xmlns:a16="http://schemas.microsoft.com/office/drawing/2014/main" id="{9B3B9420-3BAF-99E0-8E38-769A504741F5}"/>
              </a:ext>
            </a:extLst>
          </p:cNvPr>
          <p:cNvPicPr>
            <a:picLocks noChangeAspect="1"/>
          </p:cNvPicPr>
          <p:nvPr/>
        </p:nvPicPr>
        <p:blipFill>
          <a:blip r:embed="rId4"/>
          <a:stretch>
            <a:fillRect/>
          </a:stretch>
        </p:blipFill>
        <p:spPr>
          <a:xfrm>
            <a:off x="3226781" y="1802376"/>
            <a:ext cx="5133147" cy="5080769"/>
          </a:xfrm>
          <a:prstGeom prst="rect">
            <a:avLst/>
          </a:prstGeom>
        </p:spPr>
      </p:pic>
      <p:sp>
        <p:nvSpPr>
          <p:cNvPr id="10" name="Cadre 9">
            <a:extLst>
              <a:ext uri="{FF2B5EF4-FFF2-40B4-BE49-F238E27FC236}">
                <a16:creationId xmlns:a16="http://schemas.microsoft.com/office/drawing/2014/main" id="{81CA846D-67F2-412A-D38D-85A8284C31EA}"/>
              </a:ext>
            </a:extLst>
          </p:cNvPr>
          <p:cNvSpPr/>
          <p:nvPr/>
        </p:nvSpPr>
        <p:spPr>
          <a:xfrm flipV="1">
            <a:off x="4554233" y="3781425"/>
            <a:ext cx="2011459" cy="625682"/>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1075734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34470DC-510E-C5FB-17C3-B04566C44CC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4A028515-657B-3A03-1ECE-8CF81795613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B5947E8-93C8-BD61-606C-95BF2C6184A8}"/>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sp>
        <p:nvSpPr>
          <p:cNvPr id="5" name="ZoneTexte 4">
            <a:extLst>
              <a:ext uri="{FF2B5EF4-FFF2-40B4-BE49-F238E27FC236}">
                <a16:creationId xmlns:a16="http://schemas.microsoft.com/office/drawing/2014/main" id="{32BF4F33-39F7-DAB2-14E2-84C5EE296BB9}"/>
              </a:ext>
            </a:extLst>
          </p:cNvPr>
          <p:cNvSpPr txBox="1"/>
          <p:nvPr/>
        </p:nvSpPr>
        <p:spPr>
          <a:xfrm>
            <a:off x="222312" y="1101538"/>
            <a:ext cx="7677504" cy="2805320"/>
          </a:xfrm>
          <a:prstGeom prst="rect">
            <a:avLst/>
          </a:prstGeom>
          <a:noFill/>
        </p:spPr>
        <p:txBody>
          <a:bodyPr wrap="square">
            <a:spAutoFit/>
          </a:bodyPr>
          <a:lstStyle/>
          <a:p>
            <a:pPr algn="just">
              <a:lnSpc>
                <a:spcPct val="150000"/>
              </a:lnSpc>
            </a:pPr>
            <a:r>
              <a:rPr lang="en-US" sz="2000" dirty="0">
                <a:latin typeface="Arial" panose="020B0604020202020204" pitchFamily="34" charset="0"/>
                <a:cs typeface="Arial" panose="020B0604020202020204" pitchFamily="34" charset="0"/>
              </a:rPr>
              <a:t>Les trois ontologies </a:t>
            </a:r>
            <a:r>
              <a:rPr lang="en-US" sz="2000" dirty="0" err="1">
                <a:latin typeface="Arial" panose="020B0604020202020204" pitchFamily="34" charset="0"/>
                <a:cs typeface="Arial" panose="020B0604020202020204" pitchFamily="34" charset="0"/>
              </a:rPr>
              <a:t>pilier</a:t>
            </a:r>
            <a:r>
              <a:rPr lang="en-US" sz="2000" dirty="0">
                <a:latin typeface="Arial" panose="020B0604020202020204" pitchFamily="34" charset="0"/>
                <a:cs typeface="Arial" panose="020B0604020202020204" pitchFamily="34" charset="0"/>
              </a:rPr>
              <a:t> du Web </a:t>
            </a:r>
            <a:r>
              <a:rPr lang="en-US" sz="2000" dirty="0" err="1">
                <a:latin typeface="Arial" panose="020B0604020202020204" pitchFamily="34" charset="0"/>
                <a:cs typeface="Arial" panose="020B0604020202020204" pitchFamily="34" charset="0"/>
              </a:rPr>
              <a:t>sémantique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S’il</a:t>
            </a:r>
            <a:r>
              <a:rPr lang="en-US" sz="2000" dirty="0">
                <a:latin typeface="Arial" panose="020B0604020202020204" pitchFamily="34" charset="0"/>
                <a:cs typeface="Arial" panose="020B0604020202020204" pitchFamily="34" charset="0"/>
              </a:rPr>
              <a:t> y </a:t>
            </a:r>
            <a:r>
              <a:rPr lang="en-US" sz="2000" dirty="0" err="1">
                <a:latin typeface="Arial" panose="020B0604020202020204" pitchFamily="34" charset="0"/>
                <a:cs typeface="Arial" panose="020B0604020202020204" pitchFamily="34" charset="0"/>
              </a:rPr>
              <a:t>avait</a:t>
            </a:r>
            <a:r>
              <a:rPr lang="en-US" sz="2000" dirty="0">
                <a:latin typeface="Arial" panose="020B0604020202020204" pitchFamily="34" charset="0"/>
                <a:cs typeface="Arial" panose="020B0604020202020204" pitchFamily="34" charset="0"/>
              </a:rPr>
              <a:t> trois documents à </a:t>
            </a:r>
            <a:r>
              <a:rPr lang="en-US" sz="2000" dirty="0" err="1">
                <a:latin typeface="Arial" panose="020B0604020202020204" pitchFamily="34" charset="0"/>
                <a:cs typeface="Arial" panose="020B0604020202020204" pitchFamily="34" charset="0"/>
              </a:rPr>
              <a:t>retenir</a:t>
            </a:r>
            <a:r>
              <a:rPr lang="en-US" sz="2000" dirty="0">
                <a:latin typeface="Arial" panose="020B0604020202020204" pitchFamily="34" charset="0"/>
                <a:cs typeface="Arial" panose="020B0604020202020204" pitchFamily="34" charset="0"/>
              </a:rPr>
              <a:t> pour </a:t>
            </a:r>
            <a:r>
              <a:rPr lang="en-US" sz="2000" dirty="0" err="1">
                <a:latin typeface="Arial" panose="020B0604020202020204" pitchFamily="34" charset="0"/>
                <a:cs typeface="Arial" panose="020B0604020202020204" pitchFamily="34" charset="0"/>
              </a:rPr>
              <a:t>comprendre</a:t>
            </a:r>
            <a:r>
              <a:rPr lang="en-US" sz="2000" dirty="0">
                <a:latin typeface="Arial" panose="020B0604020202020204" pitchFamily="34" charset="0"/>
                <a:cs typeface="Arial" panose="020B0604020202020204" pitchFamily="34" charset="0"/>
              </a:rPr>
              <a:t> le Web </a:t>
            </a:r>
            <a:r>
              <a:rPr lang="en-US" sz="2000" dirty="0" err="1">
                <a:latin typeface="Arial" panose="020B0604020202020204" pitchFamily="34" charset="0"/>
                <a:cs typeface="Arial" panose="020B0604020202020204" pitchFamily="34" charset="0"/>
              </a:rPr>
              <a:t>sémantique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serait</a:t>
            </a:r>
            <a:r>
              <a:rPr lang="en-US" sz="2000" dirty="0">
                <a:latin typeface="Arial" panose="020B0604020202020204" pitchFamily="34" charset="0"/>
                <a:cs typeface="Arial" panose="020B0604020202020204" pitchFamily="34" charset="0"/>
              </a:rPr>
              <a:t> les trois ontologies </a:t>
            </a:r>
            <a:r>
              <a:rPr lang="en-US" sz="2000" dirty="0" err="1">
                <a:latin typeface="Arial" panose="020B0604020202020204" pitchFamily="34" charset="0"/>
                <a:cs typeface="Arial" panose="020B0604020202020204" pitchFamily="34" charset="0"/>
              </a:rPr>
              <a:t>suivantes</a:t>
            </a:r>
            <a:r>
              <a:rPr lang="en-US" sz="2000" dirty="0">
                <a:latin typeface="Arial" panose="020B0604020202020204" pitchFamily="34" charset="0"/>
                <a:cs typeface="Arial" panose="020B0604020202020204" pitchFamily="34" charset="0"/>
              </a:rPr>
              <a:t> : </a:t>
            </a:r>
          </a:p>
          <a:p>
            <a:pPr algn="just">
              <a:lnSpc>
                <a:spcPct val="150000"/>
              </a:lnSpc>
            </a:pPr>
            <a:r>
              <a:rPr lang="en-US" sz="2000" dirty="0">
                <a:latin typeface="Arial" panose="020B0604020202020204" pitchFamily="34" charset="0"/>
                <a:cs typeface="Arial" panose="020B0604020202020204" pitchFamily="34" charset="0"/>
              </a:rPr>
              <a:t>● The RDF Concepts Vocabulary (RDF) </a:t>
            </a:r>
          </a:p>
          <a:p>
            <a:pPr algn="just">
              <a:lnSpc>
                <a:spcPct val="150000"/>
              </a:lnSpc>
            </a:pPr>
            <a:r>
              <a:rPr lang="en-US" sz="2000" dirty="0">
                <a:latin typeface="Arial" panose="020B0604020202020204" pitchFamily="34" charset="0"/>
                <a:cs typeface="Arial" panose="020B0604020202020204" pitchFamily="34" charset="0"/>
              </a:rPr>
              <a:t>● The RDF Schema vocabulary (RDFS) </a:t>
            </a:r>
          </a:p>
          <a:p>
            <a:pPr algn="just">
              <a:lnSpc>
                <a:spcPct val="150000"/>
              </a:lnSpc>
            </a:pPr>
            <a:r>
              <a:rPr lang="en-US" sz="2000" dirty="0">
                <a:latin typeface="Arial" panose="020B0604020202020204" pitchFamily="34" charset="0"/>
                <a:cs typeface="Arial" panose="020B0604020202020204" pitchFamily="34" charset="0"/>
              </a:rPr>
              <a:t>● The OWL 2 Schema vocabulary (OWL 2)</a:t>
            </a:r>
          </a:p>
        </p:txBody>
      </p:sp>
      <p:pic>
        <p:nvPicPr>
          <p:cNvPr id="8" name="Image 7">
            <a:extLst>
              <a:ext uri="{FF2B5EF4-FFF2-40B4-BE49-F238E27FC236}">
                <a16:creationId xmlns:a16="http://schemas.microsoft.com/office/drawing/2014/main" id="{D9DA5872-0216-BD5E-39DD-D3EE6F2528E8}"/>
              </a:ext>
            </a:extLst>
          </p:cNvPr>
          <p:cNvPicPr>
            <a:picLocks noChangeAspect="1"/>
          </p:cNvPicPr>
          <p:nvPr/>
        </p:nvPicPr>
        <p:blipFill>
          <a:blip r:embed="rId4">
            <a:duotone>
              <a:schemeClr val="accent1">
                <a:shade val="45000"/>
                <a:satMod val="135000"/>
              </a:schemeClr>
              <a:prstClr val="white"/>
            </a:duotone>
          </a:blip>
          <a:stretch>
            <a:fillRect/>
          </a:stretch>
        </p:blipFill>
        <p:spPr>
          <a:xfrm>
            <a:off x="1679748" y="4203259"/>
            <a:ext cx="7968386" cy="2679887"/>
          </a:xfrm>
          <a:prstGeom prst="rect">
            <a:avLst/>
          </a:prstGeom>
        </p:spPr>
      </p:pic>
    </p:spTree>
    <p:extLst>
      <p:ext uri="{BB962C8B-B14F-4D97-AF65-F5344CB8AC3E}">
        <p14:creationId xmlns:p14="http://schemas.microsoft.com/office/powerpoint/2010/main" val="3712376922"/>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0F51A25A-4192-F79F-C2DB-35F2E90C27F6}"/>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A973B71-ECAC-BF47-80E0-838D495D606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0093FA8-2381-8575-922B-507E824ECA93}"/>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sp>
        <p:nvSpPr>
          <p:cNvPr id="5" name="ZoneTexte 4">
            <a:extLst>
              <a:ext uri="{FF2B5EF4-FFF2-40B4-BE49-F238E27FC236}">
                <a16:creationId xmlns:a16="http://schemas.microsoft.com/office/drawing/2014/main" id="{D381CED2-F40B-0D92-F76F-9E42A7E011AF}"/>
              </a:ext>
            </a:extLst>
          </p:cNvPr>
          <p:cNvSpPr txBox="1"/>
          <p:nvPr/>
        </p:nvSpPr>
        <p:spPr>
          <a:xfrm>
            <a:off x="222312" y="1056567"/>
            <a:ext cx="10150881" cy="2554545"/>
          </a:xfrm>
          <a:prstGeom prst="rect">
            <a:avLst/>
          </a:prstGeom>
          <a:noFill/>
        </p:spPr>
        <p:txBody>
          <a:bodyPr wrap="square">
            <a:spAutoFit/>
          </a:bodyPr>
          <a:lstStyle/>
          <a:p>
            <a:pPr algn="just"/>
            <a:r>
              <a:rPr lang="fr-FR" sz="2000" dirty="0">
                <a:latin typeface="Arial" panose="020B0604020202020204" pitchFamily="34" charset="0"/>
                <a:cs typeface="Arial" panose="020B0604020202020204" pitchFamily="34" charset="0"/>
              </a:rPr>
              <a:t>OWL (Web </a:t>
            </a:r>
            <a:r>
              <a:rPr lang="fr-FR" sz="2000" dirty="0" err="1">
                <a:latin typeface="Arial" panose="020B0604020202020204" pitchFamily="34" charset="0"/>
                <a:cs typeface="Arial" panose="020B0604020202020204" pitchFamily="34" charset="0"/>
              </a:rPr>
              <a:t>Ontology</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Language</a:t>
            </a:r>
            <a:r>
              <a:rPr lang="fr-FR" sz="2000" dirty="0">
                <a:latin typeface="Arial" panose="020B0604020202020204" pitchFamily="34" charset="0"/>
                <a:cs typeface="Arial" panose="020B0604020202020204" pitchFamily="34" charset="0"/>
              </a:rPr>
              <a:t>) a été recommandé par le W3C en 2004, et sa version 2 en 2009.</a:t>
            </a:r>
          </a:p>
          <a:p>
            <a:pPr algn="just"/>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C’est un méta-vocabulaire (comme RDF-S) inspiré des logiques de descriptions avec valeurs concrètes (littéraux)</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Il définit plusieurs profils offrant des compromis différents en terme d’expressivité et de complexité.</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Il mime les capacités de méta-modélisation de RDF-S </a:t>
            </a:r>
            <a:endParaRPr lang="en-US" sz="2000"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BBEB7449-5F01-2EED-4320-0D69AD0DB423}"/>
              </a:ext>
            </a:extLst>
          </p:cNvPr>
          <p:cNvPicPr>
            <a:picLocks noChangeAspect="1"/>
          </p:cNvPicPr>
          <p:nvPr/>
        </p:nvPicPr>
        <p:blipFill>
          <a:blip r:embed="rId4">
            <a:duotone>
              <a:schemeClr val="accent1">
                <a:shade val="45000"/>
                <a:satMod val="135000"/>
              </a:schemeClr>
              <a:prstClr val="white"/>
            </a:duotone>
          </a:blip>
          <a:stretch>
            <a:fillRect/>
          </a:stretch>
        </p:blipFill>
        <p:spPr>
          <a:xfrm>
            <a:off x="3195562" y="3611112"/>
            <a:ext cx="4298211" cy="3304724"/>
          </a:xfrm>
          <a:prstGeom prst="rect">
            <a:avLst/>
          </a:prstGeom>
        </p:spPr>
      </p:pic>
    </p:spTree>
    <p:extLst>
      <p:ext uri="{BB962C8B-B14F-4D97-AF65-F5344CB8AC3E}">
        <p14:creationId xmlns:p14="http://schemas.microsoft.com/office/powerpoint/2010/main" val="244082755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582E930-6280-235D-A5A5-AF4264B6FC9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A85FB3F-DFDE-7746-F18F-4899F755CD10}"/>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1EBAC33-D60A-E98B-10FF-584C9CF1F558}"/>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sp>
        <p:nvSpPr>
          <p:cNvPr id="5" name="ZoneTexte 4">
            <a:extLst>
              <a:ext uri="{FF2B5EF4-FFF2-40B4-BE49-F238E27FC236}">
                <a16:creationId xmlns:a16="http://schemas.microsoft.com/office/drawing/2014/main" id="{6420DD7C-EA85-0547-6490-C882CDF29585}"/>
              </a:ext>
            </a:extLst>
          </p:cNvPr>
          <p:cNvSpPr txBox="1"/>
          <p:nvPr/>
        </p:nvSpPr>
        <p:spPr>
          <a:xfrm>
            <a:off x="222312" y="1056567"/>
            <a:ext cx="10150881" cy="1938992"/>
          </a:xfrm>
          <a:prstGeom prst="rect">
            <a:avLst/>
          </a:prstGeom>
          <a:noFill/>
        </p:spPr>
        <p:txBody>
          <a:bodyPr wrap="square">
            <a:spAutoFit/>
          </a:bodyPr>
          <a:lstStyle/>
          <a:p>
            <a:pPr algn="just"/>
            <a:r>
              <a:rPr lang="fr-FR" sz="2000" dirty="0">
                <a:latin typeface="Arial" panose="020B0604020202020204" pitchFamily="34" charset="0"/>
                <a:cs typeface="Arial" panose="020B0604020202020204" pitchFamily="34" charset="0"/>
              </a:rPr>
              <a:t>OWL offre des axiomes « de haut niveau » qui visent à</a:t>
            </a:r>
          </a:p>
          <a:p>
            <a:pPr algn="just"/>
            <a:endParaRPr lang="fr-FR"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Améliorer la lisibilité de la base de connaissance</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Optimiser le raisonnement</a:t>
            </a:r>
          </a:p>
          <a:p>
            <a:pPr marL="342900" indent="-342900" algn="just">
              <a:buFont typeface="Arial" panose="020B0604020202020204" pitchFamily="34" charset="0"/>
              <a:buChar char="•"/>
            </a:pPr>
            <a:r>
              <a:rPr lang="fr-FR" sz="2000" dirty="0">
                <a:latin typeface="Arial" panose="020B0604020202020204" pitchFamily="34" charset="0"/>
                <a:cs typeface="Arial" panose="020B0604020202020204" pitchFamily="34" charset="0"/>
              </a:rPr>
              <a:t>Contraindre l’utilisation de certains constructeurs à certaines formes d’axiome selon les profils (e.g. </a:t>
            </a:r>
            <a:r>
              <a:rPr lang="fr-FR" sz="2000" dirty="0" err="1">
                <a:latin typeface="Arial" panose="020B0604020202020204" pitchFamily="34" charset="0"/>
                <a:cs typeface="Arial" panose="020B0604020202020204" pitchFamily="34" charset="0"/>
              </a:rPr>
              <a:t>Property</a:t>
            </a:r>
            <a:r>
              <a:rPr lang="fr-FR" sz="2000" dirty="0">
                <a:latin typeface="Arial" panose="020B0604020202020204" pitchFamily="34" charset="0"/>
                <a:cs typeface="Arial" panose="020B0604020202020204" pitchFamily="34" charset="0"/>
              </a:rPr>
              <a:t> Chain)</a:t>
            </a:r>
            <a:endParaRPr lang="en-US" sz="20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2E5482A5-858C-1069-46C7-AACE06EB399E}"/>
              </a:ext>
            </a:extLst>
          </p:cNvPr>
          <p:cNvPicPr>
            <a:picLocks noChangeAspect="1"/>
          </p:cNvPicPr>
          <p:nvPr/>
        </p:nvPicPr>
        <p:blipFill>
          <a:blip r:embed="rId4"/>
          <a:stretch>
            <a:fillRect/>
          </a:stretch>
        </p:blipFill>
        <p:spPr>
          <a:xfrm>
            <a:off x="48768" y="3933698"/>
            <a:ext cx="5335891" cy="1757038"/>
          </a:xfrm>
          <a:prstGeom prst="rect">
            <a:avLst/>
          </a:prstGeom>
        </p:spPr>
      </p:pic>
      <p:pic>
        <p:nvPicPr>
          <p:cNvPr id="9" name="Image 8">
            <a:extLst>
              <a:ext uri="{FF2B5EF4-FFF2-40B4-BE49-F238E27FC236}">
                <a16:creationId xmlns:a16="http://schemas.microsoft.com/office/drawing/2014/main" id="{628DEACC-09A2-043F-4895-8EACD83AA9B0}"/>
              </a:ext>
            </a:extLst>
          </p:cNvPr>
          <p:cNvPicPr>
            <a:picLocks noChangeAspect="1"/>
          </p:cNvPicPr>
          <p:nvPr/>
        </p:nvPicPr>
        <p:blipFill>
          <a:blip r:embed="rId5"/>
          <a:srcRect r="13025"/>
          <a:stretch>
            <a:fillRect/>
          </a:stretch>
        </p:blipFill>
        <p:spPr>
          <a:xfrm>
            <a:off x="4762952" y="2655954"/>
            <a:ext cx="5262429" cy="2555488"/>
          </a:xfrm>
          <a:prstGeom prst="rect">
            <a:avLst/>
          </a:prstGeom>
        </p:spPr>
      </p:pic>
      <p:pic>
        <p:nvPicPr>
          <p:cNvPr id="11" name="Image 10">
            <a:extLst>
              <a:ext uri="{FF2B5EF4-FFF2-40B4-BE49-F238E27FC236}">
                <a16:creationId xmlns:a16="http://schemas.microsoft.com/office/drawing/2014/main" id="{809CF12A-956B-B519-4B0A-EBCC7DB2E990}"/>
              </a:ext>
            </a:extLst>
          </p:cNvPr>
          <p:cNvPicPr>
            <a:picLocks noChangeAspect="1"/>
          </p:cNvPicPr>
          <p:nvPr/>
        </p:nvPicPr>
        <p:blipFill>
          <a:blip r:embed="rId6"/>
          <a:stretch>
            <a:fillRect/>
          </a:stretch>
        </p:blipFill>
        <p:spPr>
          <a:xfrm>
            <a:off x="5006715" y="5191317"/>
            <a:ext cx="5018666" cy="1812810"/>
          </a:xfrm>
          <a:prstGeom prst="rect">
            <a:avLst/>
          </a:prstGeom>
        </p:spPr>
      </p:pic>
    </p:spTree>
    <p:extLst>
      <p:ext uri="{BB962C8B-B14F-4D97-AF65-F5344CB8AC3E}">
        <p14:creationId xmlns:p14="http://schemas.microsoft.com/office/powerpoint/2010/main" val="2322470270"/>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sp>
        <p:nvSpPr>
          <p:cNvPr id="4" name="Rectangle 3"/>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749B9851-1431-D97B-3508-C64F19B2ED09}"/>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Bref</a:t>
            </a:r>
            <a:r>
              <a:rPr lang="en-US" sz="2800" b="1" dirty="0">
                <a:solidFill>
                  <a:srgbClr val="161616"/>
                </a:solidFill>
                <a:latin typeface="Arial"/>
              </a:rPr>
              <a:t> </a:t>
            </a:r>
            <a:r>
              <a:rPr lang="en-US" sz="2800" b="1" dirty="0" err="1">
                <a:solidFill>
                  <a:srgbClr val="161616"/>
                </a:solidFill>
                <a:latin typeface="Arial"/>
              </a:rPr>
              <a:t>historique</a:t>
            </a:r>
            <a:r>
              <a:rPr lang="en-US" sz="2800" b="1" dirty="0">
                <a:solidFill>
                  <a:srgbClr val="161616"/>
                </a:solidFill>
                <a:latin typeface="Arial"/>
              </a:rPr>
              <a:t> du web</a:t>
            </a:r>
          </a:p>
        </p:txBody>
      </p:sp>
      <p:sp>
        <p:nvSpPr>
          <p:cNvPr id="3" name="ZoneTexte 2">
            <a:extLst>
              <a:ext uri="{FF2B5EF4-FFF2-40B4-BE49-F238E27FC236}">
                <a16:creationId xmlns:a16="http://schemas.microsoft.com/office/drawing/2014/main" id="{B15ABA5E-D355-B7F6-7069-DB7841A75E32}"/>
              </a:ext>
            </a:extLst>
          </p:cNvPr>
          <p:cNvSpPr txBox="1"/>
          <p:nvPr/>
        </p:nvSpPr>
        <p:spPr>
          <a:xfrm>
            <a:off x="159966" y="3902437"/>
            <a:ext cx="4996650" cy="2060885"/>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dirty="0" err="1">
                <a:latin typeface="Arial" panose="020B0604020202020204" pitchFamily="34" charset="0"/>
                <a:cs typeface="Arial" panose="020B0604020202020204" pitchFamily="34" charset="0"/>
              </a:rPr>
              <a:t>Vannevar</a:t>
            </a:r>
            <a:r>
              <a:rPr lang="fr-FR" sz="2200" dirty="0">
                <a:latin typeface="Arial" panose="020B0604020202020204" pitchFamily="34" charset="0"/>
                <a:cs typeface="Arial" panose="020B0604020202020204" pitchFamily="34" charset="0"/>
              </a:rPr>
              <a:t> BUSH, 1890-1974</a:t>
            </a:r>
          </a:p>
          <a:p>
            <a:pPr marL="285750" indent="-285750" algn="just">
              <a:lnSpc>
                <a:spcPct val="150000"/>
              </a:lnSpc>
              <a:buFont typeface="Arial" panose="020B0604020202020204" pitchFamily="34" charset="0"/>
              <a:buChar char="•"/>
            </a:pPr>
            <a:r>
              <a:rPr lang="fr-FR" sz="2200" dirty="0" err="1">
                <a:latin typeface="Arial" panose="020B0604020202020204" pitchFamily="34" charset="0"/>
                <a:cs typeface="Arial" panose="020B0604020202020204" pitchFamily="34" charset="0"/>
              </a:rPr>
              <a:t>Memex</a:t>
            </a:r>
            <a:endParaRPr lang="fr-FR" sz="2200" dirty="0">
              <a:latin typeface="Arial" panose="020B0604020202020204" pitchFamily="34" charset="0"/>
              <a:cs typeface="Arial" panose="020B0604020202020204" pitchFamily="34" charset="0"/>
            </a:endParaRPr>
          </a:p>
          <a:p>
            <a:pPr marL="742950" lvl="1" indent="-28575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Externaliser les associations</a:t>
            </a:r>
          </a:p>
          <a:p>
            <a:pPr marL="742950" lvl="1" indent="-285750">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Assister à la (re)mémorisation</a:t>
            </a:r>
            <a:endParaRPr lang="en-US" sz="2200"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67E7B05D-4EB6-B7ED-2704-1005B804D4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076" y="1745263"/>
            <a:ext cx="2870289" cy="2157174"/>
          </a:xfrm>
          <a:prstGeom prst="rect">
            <a:avLst/>
          </a:prstGeom>
        </p:spPr>
      </p:pic>
      <p:pic>
        <p:nvPicPr>
          <p:cNvPr id="9" name="Image 8">
            <a:extLst>
              <a:ext uri="{FF2B5EF4-FFF2-40B4-BE49-F238E27FC236}">
                <a16:creationId xmlns:a16="http://schemas.microsoft.com/office/drawing/2014/main" id="{08EC1F38-093E-3AFE-799B-9815AF661C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5280" y="2632343"/>
            <a:ext cx="5271513" cy="4040940"/>
          </a:xfrm>
          <a:prstGeom prst="rect">
            <a:avLst/>
          </a:prstGeom>
        </p:spPr>
      </p:pic>
      <p:sp>
        <p:nvSpPr>
          <p:cNvPr id="10" name="ZoneTexte 9">
            <a:extLst>
              <a:ext uri="{FF2B5EF4-FFF2-40B4-BE49-F238E27FC236}">
                <a16:creationId xmlns:a16="http://schemas.microsoft.com/office/drawing/2014/main" id="{97AC8116-F479-7F74-1B45-A671EABD317A}"/>
              </a:ext>
            </a:extLst>
          </p:cNvPr>
          <p:cNvSpPr txBox="1"/>
          <p:nvPr/>
        </p:nvSpPr>
        <p:spPr>
          <a:xfrm>
            <a:off x="5152756" y="2023672"/>
            <a:ext cx="4665801"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Déléguer la gestion des liens</a:t>
            </a:r>
            <a:endParaRPr lang="en-US" sz="2400" b="1"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C23CC9B8-1E9B-DE73-6963-B6C80010061B}"/>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B49D4DCA-8531-FD0E-FEB1-C71547BCFA1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CD5EE72-5408-F3F9-3573-9A4BAAF8E9C8}"/>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pic>
        <p:nvPicPr>
          <p:cNvPr id="6" name="Image 5">
            <a:extLst>
              <a:ext uri="{FF2B5EF4-FFF2-40B4-BE49-F238E27FC236}">
                <a16:creationId xmlns:a16="http://schemas.microsoft.com/office/drawing/2014/main" id="{C558D40B-4FEE-9086-A943-7C5DBC42F4BC}"/>
              </a:ext>
            </a:extLst>
          </p:cNvPr>
          <p:cNvPicPr>
            <a:picLocks noChangeAspect="1"/>
          </p:cNvPicPr>
          <p:nvPr/>
        </p:nvPicPr>
        <p:blipFill>
          <a:blip r:embed="rId4"/>
          <a:stretch>
            <a:fillRect/>
          </a:stretch>
        </p:blipFill>
        <p:spPr>
          <a:xfrm>
            <a:off x="2098765" y="997218"/>
            <a:ext cx="6774723" cy="5568413"/>
          </a:xfrm>
          <a:prstGeom prst="rect">
            <a:avLst/>
          </a:prstGeom>
        </p:spPr>
      </p:pic>
    </p:spTree>
    <p:extLst>
      <p:ext uri="{BB962C8B-B14F-4D97-AF65-F5344CB8AC3E}">
        <p14:creationId xmlns:p14="http://schemas.microsoft.com/office/powerpoint/2010/main" val="1338433934"/>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F3C7A86A-3046-ACA4-6013-3ACA058C254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BBE879C-B84A-35EB-11EE-5608764110F7}"/>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5DD25913-A70A-BDF7-0D54-B326ABBCDE6D}"/>
              </a:ext>
            </a:extLst>
          </p:cNvPr>
          <p:cNvSpPr/>
          <p:nvPr/>
        </p:nvSpPr>
        <p:spPr>
          <a:xfrm>
            <a:off x="222312" y="16639"/>
            <a:ext cx="3959352" cy="365760"/>
          </a:xfrm>
          <a:prstGeom prst="rect">
            <a:avLst/>
          </a:prstGeom>
        </p:spPr>
        <p:txBody>
          <a:bodyPr wrap="none" lIns="0" tIns="0" rIns="0" bIns="0">
            <a:noAutofit/>
          </a:bodyPr>
          <a:lstStyle/>
          <a:p>
            <a:pPr algn="just">
              <a:lnSpc>
                <a:spcPts val="4656"/>
              </a:lnSpc>
            </a:pPr>
            <a:r>
              <a:rPr lang="en-US" sz="2400" b="1" dirty="0">
                <a:latin typeface="Arial"/>
              </a:rPr>
              <a:t>5. </a:t>
            </a:r>
            <a:r>
              <a:rPr lang="en-US" sz="2400" b="1" dirty="0" err="1">
                <a:latin typeface="Arial"/>
              </a:rPr>
              <a:t>Formalisation</a:t>
            </a:r>
            <a:r>
              <a:rPr lang="en-US" sz="2400" b="1" dirty="0">
                <a:latin typeface="Arial"/>
              </a:rPr>
              <a:t> </a:t>
            </a:r>
            <a:r>
              <a:rPr lang="en-US" sz="2400" b="1" dirty="0" err="1">
                <a:latin typeface="Arial"/>
              </a:rPr>
              <a:t>en</a:t>
            </a:r>
            <a:r>
              <a:rPr lang="en-US" sz="2400" b="1" dirty="0">
                <a:latin typeface="Arial"/>
              </a:rPr>
              <a:t> OWL</a:t>
            </a:r>
          </a:p>
        </p:txBody>
      </p:sp>
      <p:sp>
        <p:nvSpPr>
          <p:cNvPr id="5" name="ZoneTexte 4">
            <a:extLst>
              <a:ext uri="{FF2B5EF4-FFF2-40B4-BE49-F238E27FC236}">
                <a16:creationId xmlns:a16="http://schemas.microsoft.com/office/drawing/2014/main" id="{DB18B875-4A81-0D1B-E2FB-4EEBFF31D935}"/>
              </a:ext>
            </a:extLst>
          </p:cNvPr>
          <p:cNvSpPr txBox="1"/>
          <p:nvPr/>
        </p:nvSpPr>
        <p:spPr>
          <a:xfrm>
            <a:off x="672017" y="1818294"/>
            <a:ext cx="10195852" cy="4893647"/>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Une</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classe</a:t>
            </a:r>
            <a:r>
              <a:rPr lang="en-US" sz="2400" dirty="0">
                <a:solidFill>
                  <a:schemeClr val="tx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owl:Ontology</a:t>
            </a:r>
            <a:r>
              <a:rPr lang="en-US" sz="2400" dirty="0">
                <a:latin typeface="Arial" panose="020B0604020202020204" pitchFamily="34" charset="0"/>
                <a:cs typeface="Arial" panose="020B0604020202020204" pitchFamily="34" charset="0"/>
              </a:rPr>
              <a:t>) et </a:t>
            </a:r>
            <a:r>
              <a:rPr lang="en-US" sz="2400" dirty="0" err="1">
                <a:solidFill>
                  <a:schemeClr val="tx2"/>
                </a:solidFill>
                <a:latin typeface="Arial" panose="020B0604020202020204" pitchFamily="34" charset="0"/>
                <a:cs typeface="Arial" panose="020B0604020202020204" pitchFamily="34" charset="0"/>
              </a:rPr>
              <a:t>plusieurs</a:t>
            </a:r>
            <a:r>
              <a:rPr lang="en-US" sz="2400" dirty="0">
                <a:solidFill>
                  <a:schemeClr val="tx2"/>
                </a:solidFill>
                <a:latin typeface="Arial" panose="020B0604020202020204" pitchFamily="34" charset="0"/>
                <a:cs typeface="Arial" panose="020B0604020202020204" pitchFamily="34" charset="0"/>
              </a:rPr>
              <a:t> </a:t>
            </a:r>
            <a:r>
              <a:rPr lang="en-US" sz="2400" dirty="0" err="1">
                <a:solidFill>
                  <a:schemeClr val="tx2"/>
                </a:solidFill>
                <a:latin typeface="Arial" panose="020B0604020202020204" pitchFamily="34" charset="0"/>
                <a:cs typeface="Arial" panose="020B0604020202020204" pitchFamily="34" charset="0"/>
              </a:rPr>
              <a:t>propriétés</a:t>
            </a:r>
            <a:r>
              <a:rPr lang="en-US" sz="2400" dirty="0">
                <a:solidFill>
                  <a:schemeClr val="tx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owl:imports</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owl:versionInfo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owl:priorVersion</a:t>
            </a:r>
            <a:r>
              <a:rPr lang="en-US" sz="2400" dirty="0">
                <a:latin typeface="Arial" panose="020B0604020202020204" pitchFamily="34" charset="0"/>
                <a:cs typeface="Arial" panose="020B0604020202020204" pitchFamily="34" charset="0"/>
              </a:rPr>
              <a: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&lt;</a:t>
            </a:r>
            <a:r>
              <a:rPr lang="en-US" sz="2400" dirty="0" err="1">
                <a:latin typeface="Arial" panose="020B0604020202020204" pitchFamily="34" charset="0"/>
                <a:cs typeface="Arial" panose="020B0604020202020204" pitchFamily="34" charset="0"/>
              </a:rPr>
              <a:t>rdf:RDF</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xml:base</a:t>
            </a:r>
            <a:r>
              <a:rPr lang="en-US" sz="2400" dirty="0">
                <a:latin typeface="Arial" panose="020B0604020202020204" pitchFamily="34" charset="0"/>
                <a:cs typeface="Arial" panose="020B0604020202020204" pitchFamily="34" charset="0"/>
              </a:rPr>
              <a:t>="</a:t>
            </a:r>
            <a:r>
              <a:rPr lang="en-US" sz="2400" dirty="0">
                <a:solidFill>
                  <a:schemeClr val="tx2"/>
                </a:solidFill>
                <a:latin typeface="Arial" panose="020B0604020202020204" pitchFamily="34" charset="0"/>
                <a:cs typeface="Arial" panose="020B0604020202020204" pitchFamily="34" charset="0"/>
              </a:rPr>
              <a:t>http://heliosc4i.cm/2025/operators/"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xmlns:rdf</a:t>
            </a:r>
            <a:r>
              <a:rPr lang="en-US" sz="2400" dirty="0">
                <a:latin typeface="Arial" panose="020B0604020202020204" pitchFamily="34" charset="0"/>
                <a:cs typeface="Arial" panose="020B0604020202020204" pitchFamily="34" charset="0"/>
              </a:rPr>
              <a:t> ="http://www.w3.org/1999/02/22-rdf-syntax-ns#"  	</a:t>
            </a:r>
            <a:r>
              <a:rPr lang="en-US" sz="2400" dirty="0" err="1">
                <a:latin typeface="Arial" panose="020B0604020202020204" pitchFamily="34" charset="0"/>
                <a:cs typeface="Arial" panose="020B0604020202020204" pitchFamily="34" charset="0"/>
              </a:rPr>
              <a:t>xmlns:rdfs</a:t>
            </a:r>
            <a:r>
              <a:rPr lang="en-US" sz="2400" dirty="0">
                <a:latin typeface="Arial" panose="020B0604020202020204" pitchFamily="34" charset="0"/>
                <a:cs typeface="Arial" panose="020B0604020202020204" pitchFamily="34" charset="0"/>
              </a:rPr>
              <a:t>="http://www.w3.org/2000/01/rdf-schema#" </a:t>
            </a:r>
          </a:p>
          <a:p>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xmlns:owl</a:t>
            </a:r>
            <a:r>
              <a:rPr lang="en-US" sz="2400" dirty="0">
                <a:latin typeface="Arial" panose="020B0604020202020204" pitchFamily="34" charset="0"/>
                <a:cs typeface="Arial" panose="020B0604020202020204" pitchFamily="34" charset="0"/>
              </a:rPr>
              <a:t> ="http://www.w3.org/2002/07/owl#"&gt;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&lt;</a:t>
            </a:r>
            <a:r>
              <a:rPr lang="en-US" sz="2400" dirty="0" err="1">
                <a:latin typeface="Arial" panose="020B0604020202020204" pitchFamily="34" charset="0"/>
                <a:cs typeface="Arial" panose="020B0604020202020204" pitchFamily="34" charset="0"/>
              </a:rPr>
              <a:t>owl:Ontology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rdf:about</a:t>
            </a:r>
            <a:r>
              <a:rPr lang="en-US" sz="2400" dirty="0">
                <a:latin typeface="Arial" panose="020B0604020202020204" pitchFamily="34" charset="0"/>
                <a:cs typeface="Arial" panose="020B0604020202020204" pitchFamily="34" charset="0"/>
              </a:rPr>
              <a:t>=" </a:t>
            </a:r>
            <a:r>
              <a:rPr lang="en-US" sz="2400" dirty="0">
                <a:solidFill>
                  <a:schemeClr val="tx2"/>
                </a:solidFill>
                <a:latin typeface="Arial" panose="020B0604020202020204" pitchFamily="34" charset="0"/>
                <a:cs typeface="Arial" panose="020B0604020202020204" pitchFamily="34" charset="0"/>
              </a:rPr>
              <a:t>http://heliosc4i.cm/2025/operator/”&gt; </a:t>
            </a:r>
          </a:p>
          <a:p>
            <a:r>
              <a:rPr lang="en-US" sz="2400" dirty="0">
                <a:latin typeface="Arial" panose="020B0604020202020204" pitchFamily="34" charset="0"/>
                <a:cs typeface="Arial" panose="020B0604020202020204" pitchFamily="34" charset="0"/>
              </a:rPr>
              <a:t> 	&lt;</a:t>
            </a:r>
            <a:r>
              <a:rPr lang="en-US" sz="2400" dirty="0" err="1">
                <a:latin typeface="Arial" panose="020B0604020202020204" pitchFamily="34" charset="0"/>
                <a:cs typeface="Arial" panose="020B0604020202020204" pitchFamily="34" charset="0"/>
              </a:rPr>
              <a:t>rdfs:comment</a:t>
            </a:r>
            <a:r>
              <a:rPr lang="en-US" sz="2400" dirty="0">
                <a:latin typeface="Arial" panose="020B0604020202020204" pitchFamily="34" charset="0"/>
                <a:cs typeface="Arial" panose="020B0604020202020204" pitchFamily="34" charset="0"/>
              </a:rPr>
              <a:t>&gt;An example OWL ontology&lt;/</a:t>
            </a:r>
            <a:r>
              <a:rPr lang="en-US" sz="2400" dirty="0" err="1">
                <a:latin typeface="Arial" panose="020B0604020202020204" pitchFamily="34" charset="0"/>
                <a:cs typeface="Arial" panose="020B0604020202020204" pitchFamily="34" charset="0"/>
              </a:rPr>
              <a:t>rdfs:comment</a:t>
            </a:r>
            <a:r>
              <a:rPr lang="en-US" sz="2400" dirty="0">
                <a:latin typeface="Arial" panose="020B0604020202020204" pitchFamily="34" charset="0"/>
                <a:cs typeface="Arial" panose="020B0604020202020204" pitchFamily="34" charset="0"/>
              </a:rPr>
              <a:t>&gt;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&lt;/</a:t>
            </a:r>
            <a:r>
              <a:rPr lang="en-US" sz="2400" dirty="0" err="1">
                <a:latin typeface="Arial" panose="020B0604020202020204" pitchFamily="34" charset="0"/>
                <a:cs typeface="Arial" panose="020B0604020202020204" pitchFamily="34" charset="0"/>
              </a:rPr>
              <a:t>owl:Ontology</a:t>
            </a:r>
            <a:r>
              <a:rPr lang="en-US" sz="2400" dirty="0">
                <a:latin typeface="Arial" panose="020B0604020202020204" pitchFamily="34" charset="0"/>
                <a:cs typeface="Arial" panose="020B0604020202020204" pitchFamily="34" charset="0"/>
              </a:rPr>
              <a:t>&gt; </a:t>
            </a:r>
          </a:p>
          <a:p>
            <a:r>
              <a:rPr lang="en-US" sz="2400" dirty="0">
                <a:latin typeface="Arial" panose="020B0604020202020204" pitchFamily="34" charset="0"/>
                <a:cs typeface="Arial" panose="020B0604020202020204" pitchFamily="34" charset="0"/>
              </a:rPr>
              <a:t>&lt;/</a:t>
            </a:r>
            <a:r>
              <a:rPr lang="en-US" sz="2400" dirty="0" err="1">
                <a:latin typeface="Arial" panose="020B0604020202020204" pitchFamily="34" charset="0"/>
                <a:cs typeface="Arial" panose="020B0604020202020204" pitchFamily="34" charset="0"/>
              </a:rPr>
              <a:t>rdf:RDF</a:t>
            </a:r>
            <a:r>
              <a:rPr lang="en-US" sz="2400" dirty="0">
                <a:latin typeface="Arial" panose="020B0604020202020204" pitchFamily="34" charset="0"/>
                <a:cs typeface="Arial" panose="020B0604020202020204" pitchFamily="34" charset="0"/>
              </a:rPr>
              <a:t>&gt; </a:t>
            </a:r>
          </a:p>
        </p:txBody>
      </p:sp>
      <p:sp>
        <p:nvSpPr>
          <p:cNvPr id="7" name="ZoneTexte 6">
            <a:extLst>
              <a:ext uri="{FF2B5EF4-FFF2-40B4-BE49-F238E27FC236}">
                <a16:creationId xmlns:a16="http://schemas.microsoft.com/office/drawing/2014/main" id="{B56B25F9-2C1D-CE31-10DD-0EB9CB4509C5}"/>
              </a:ext>
            </a:extLst>
          </p:cNvPr>
          <p:cNvSpPr txBox="1"/>
          <p:nvPr/>
        </p:nvSpPr>
        <p:spPr>
          <a:xfrm>
            <a:off x="3177915" y="1139252"/>
            <a:ext cx="5081665" cy="523220"/>
          </a:xfrm>
          <a:prstGeom prst="rect">
            <a:avLst/>
          </a:prstGeom>
          <a:noFill/>
        </p:spPr>
        <p:txBody>
          <a:bodyPr wrap="square" rtlCol="0">
            <a:spAutoFit/>
          </a:bodyPr>
          <a:lstStyle/>
          <a:p>
            <a:r>
              <a:rPr lang="fr-FR" sz="2800" b="1" i="1" dirty="0">
                <a:latin typeface="Arial" panose="020B0604020202020204" pitchFamily="34" charset="0"/>
                <a:cs typeface="Arial" panose="020B0604020202020204" pitchFamily="34" charset="0"/>
              </a:rPr>
              <a:t>Description de l’ontologie</a:t>
            </a:r>
            <a:endParaRPr lang="en-US"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73846"/>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71E335-3B68-299D-373E-E340E4F25987}"/>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6CD8301-6D02-7EC0-4098-5D12E2C75F68}"/>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556AD6F8-AFE5-6CE1-A605-F3D8EA47BA86}"/>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966AEFC8-789F-8ED3-D322-CBAA0A36D28F}"/>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3847402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1D11C-7D1C-74C4-E40D-6F3DF6B7C71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00EFF5B8-CC39-6723-2523-C62000ADF0D4}"/>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8E3983A-FB74-ED60-6C41-43A793D33B36}"/>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7" name="Image 6">
            <a:extLst>
              <a:ext uri="{FF2B5EF4-FFF2-40B4-BE49-F238E27FC236}">
                <a16:creationId xmlns:a16="http://schemas.microsoft.com/office/drawing/2014/main" id="{43286E44-BD65-16EB-0359-529BC06952D7}"/>
              </a:ext>
            </a:extLst>
          </p:cNvPr>
          <p:cNvPicPr>
            <a:picLocks noChangeAspect="1"/>
          </p:cNvPicPr>
          <p:nvPr/>
        </p:nvPicPr>
        <p:blipFill>
          <a:blip r:embed="rId4">
            <a:duotone>
              <a:schemeClr val="accent1">
                <a:shade val="45000"/>
                <a:satMod val="135000"/>
              </a:schemeClr>
              <a:prstClr val="white"/>
            </a:duotone>
          </a:blip>
          <a:stretch>
            <a:fillRect/>
          </a:stretch>
        </p:blipFill>
        <p:spPr>
          <a:xfrm>
            <a:off x="391100" y="1252378"/>
            <a:ext cx="9911199" cy="4841823"/>
          </a:xfrm>
          <a:prstGeom prst="rect">
            <a:avLst/>
          </a:prstGeom>
        </p:spPr>
      </p:pic>
    </p:spTree>
    <p:extLst>
      <p:ext uri="{BB962C8B-B14F-4D97-AF65-F5344CB8AC3E}">
        <p14:creationId xmlns:p14="http://schemas.microsoft.com/office/powerpoint/2010/main" val="33847961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5301C-4A6D-DEA2-F532-FFE80FA2C2A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42ECC9B-0EB5-282A-8D7A-383CE606B37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F492143-4202-3A96-DEEB-F7890924D46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58174D02-0C25-2962-074B-4E38E4590915}"/>
              </a:ext>
            </a:extLst>
          </p:cNvPr>
          <p:cNvPicPr>
            <a:picLocks noChangeAspect="1"/>
          </p:cNvPicPr>
          <p:nvPr/>
        </p:nvPicPr>
        <p:blipFill>
          <a:blip r:embed="rId4">
            <a:duotone>
              <a:schemeClr val="accent1">
                <a:shade val="45000"/>
                <a:satMod val="135000"/>
              </a:schemeClr>
              <a:prstClr val="white"/>
            </a:duotone>
          </a:blip>
          <a:stretch>
            <a:fillRect/>
          </a:stretch>
        </p:blipFill>
        <p:spPr>
          <a:xfrm>
            <a:off x="454152" y="1424066"/>
            <a:ext cx="10075886" cy="4991723"/>
          </a:xfrm>
          <a:prstGeom prst="rect">
            <a:avLst/>
          </a:prstGeom>
        </p:spPr>
      </p:pic>
    </p:spTree>
    <p:extLst>
      <p:ext uri="{BB962C8B-B14F-4D97-AF65-F5344CB8AC3E}">
        <p14:creationId xmlns:p14="http://schemas.microsoft.com/office/powerpoint/2010/main" val="28089156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1C1F-ED7F-5DCD-0DCA-9D15A6BA1C7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5778845-4C0D-7B81-B08B-B23879547B4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08ED435-C971-3F72-28CB-4E9B75812B90}"/>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6" name="Image 5">
            <a:extLst>
              <a:ext uri="{FF2B5EF4-FFF2-40B4-BE49-F238E27FC236}">
                <a16:creationId xmlns:a16="http://schemas.microsoft.com/office/drawing/2014/main" id="{B3BDA5F3-6F2D-F614-37BF-D0898469F425}"/>
              </a:ext>
            </a:extLst>
          </p:cNvPr>
          <p:cNvPicPr>
            <a:picLocks noChangeAspect="1"/>
          </p:cNvPicPr>
          <p:nvPr/>
        </p:nvPicPr>
        <p:blipFill>
          <a:blip r:embed="rId4">
            <a:duotone>
              <a:schemeClr val="accent1">
                <a:shade val="45000"/>
                <a:satMod val="135000"/>
              </a:schemeClr>
              <a:prstClr val="white"/>
            </a:duotone>
          </a:blip>
          <a:stretch>
            <a:fillRect/>
          </a:stretch>
        </p:blipFill>
        <p:spPr>
          <a:xfrm>
            <a:off x="261932" y="1220558"/>
            <a:ext cx="9736507" cy="5360124"/>
          </a:xfrm>
          <a:prstGeom prst="rect">
            <a:avLst/>
          </a:prstGeom>
        </p:spPr>
      </p:pic>
    </p:spTree>
    <p:extLst>
      <p:ext uri="{BB962C8B-B14F-4D97-AF65-F5344CB8AC3E}">
        <p14:creationId xmlns:p14="http://schemas.microsoft.com/office/powerpoint/2010/main" val="223690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66787B-4C8B-EDB8-1D89-1A29FB68939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F7D0100-F41E-74BB-D00B-AA5D18F2F96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E418959-CA23-2A76-83EF-6CA7E72ACF9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79325CF7-1100-85C5-EEF0-84E48F5AC961}"/>
              </a:ext>
            </a:extLst>
          </p:cNvPr>
          <p:cNvPicPr>
            <a:picLocks noChangeAspect="1"/>
          </p:cNvPicPr>
          <p:nvPr/>
        </p:nvPicPr>
        <p:blipFill>
          <a:blip r:embed="rId4">
            <a:duotone>
              <a:schemeClr val="accent1">
                <a:shade val="45000"/>
                <a:satMod val="135000"/>
              </a:schemeClr>
              <a:prstClr val="white"/>
            </a:duotone>
          </a:blip>
          <a:stretch>
            <a:fillRect/>
          </a:stretch>
        </p:blipFill>
        <p:spPr>
          <a:xfrm>
            <a:off x="314104" y="1229193"/>
            <a:ext cx="10011597" cy="5276538"/>
          </a:xfrm>
          <a:prstGeom prst="rect">
            <a:avLst/>
          </a:prstGeom>
        </p:spPr>
      </p:pic>
    </p:spTree>
    <p:extLst>
      <p:ext uri="{BB962C8B-B14F-4D97-AF65-F5344CB8AC3E}">
        <p14:creationId xmlns:p14="http://schemas.microsoft.com/office/powerpoint/2010/main" val="1923407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F1FF9-47D5-8269-1621-7584E76A7B6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DBB82EA-1239-19F4-082A-507B4580510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0EABE1A-6F14-E0E9-F3A1-2796CF98E28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6" name="Image 5">
            <a:extLst>
              <a:ext uri="{FF2B5EF4-FFF2-40B4-BE49-F238E27FC236}">
                <a16:creationId xmlns:a16="http://schemas.microsoft.com/office/drawing/2014/main" id="{C2CD6384-899B-6EB7-A05F-841C98826AFF}"/>
              </a:ext>
            </a:extLst>
          </p:cNvPr>
          <p:cNvPicPr>
            <a:picLocks noChangeAspect="1"/>
          </p:cNvPicPr>
          <p:nvPr/>
        </p:nvPicPr>
        <p:blipFill>
          <a:blip r:embed="rId4">
            <a:duotone>
              <a:schemeClr val="accent1">
                <a:shade val="45000"/>
                <a:satMod val="135000"/>
              </a:schemeClr>
              <a:prstClr val="white"/>
            </a:duotone>
          </a:blip>
          <a:stretch>
            <a:fillRect/>
          </a:stretch>
        </p:blipFill>
        <p:spPr>
          <a:xfrm>
            <a:off x="295452" y="1469036"/>
            <a:ext cx="10022600" cy="4661941"/>
          </a:xfrm>
          <a:prstGeom prst="rect">
            <a:avLst/>
          </a:prstGeom>
        </p:spPr>
      </p:pic>
    </p:spTree>
    <p:extLst>
      <p:ext uri="{BB962C8B-B14F-4D97-AF65-F5344CB8AC3E}">
        <p14:creationId xmlns:p14="http://schemas.microsoft.com/office/powerpoint/2010/main" val="3981443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263C6-631A-119A-61C5-624B38E848F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F6C3C43-8562-1DB6-9B30-4648395C59BF}"/>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C471A68-A8FB-75F0-35C5-0625E0858D4D}"/>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26E952A8-B4B0-465B-96CE-9EBA3F155459}"/>
              </a:ext>
            </a:extLst>
          </p:cNvPr>
          <p:cNvPicPr>
            <a:picLocks noChangeAspect="1"/>
          </p:cNvPicPr>
          <p:nvPr/>
        </p:nvPicPr>
        <p:blipFill>
          <a:blip r:embed="rId4">
            <a:duotone>
              <a:schemeClr val="accent1">
                <a:shade val="45000"/>
                <a:satMod val="135000"/>
              </a:schemeClr>
              <a:prstClr val="white"/>
            </a:duotone>
          </a:blip>
          <a:stretch>
            <a:fillRect/>
          </a:stretch>
        </p:blipFill>
        <p:spPr>
          <a:xfrm>
            <a:off x="402416" y="1204507"/>
            <a:ext cx="9888567" cy="5153835"/>
          </a:xfrm>
          <a:prstGeom prst="rect">
            <a:avLst/>
          </a:prstGeom>
        </p:spPr>
      </p:pic>
    </p:spTree>
    <p:extLst>
      <p:ext uri="{BB962C8B-B14F-4D97-AF65-F5344CB8AC3E}">
        <p14:creationId xmlns:p14="http://schemas.microsoft.com/office/powerpoint/2010/main" val="317404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F2A29-722F-9737-D29A-19FDBF933CD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C453120E-2111-E536-1F13-8500D51BECA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CF6267F-C95F-10D4-F714-FDB6E4044EC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6" name="Image 5">
            <a:extLst>
              <a:ext uri="{FF2B5EF4-FFF2-40B4-BE49-F238E27FC236}">
                <a16:creationId xmlns:a16="http://schemas.microsoft.com/office/drawing/2014/main" id="{F7727DA6-4B80-F205-939B-6F46C6048EA6}"/>
              </a:ext>
            </a:extLst>
          </p:cNvPr>
          <p:cNvPicPr>
            <a:picLocks noChangeAspect="1"/>
          </p:cNvPicPr>
          <p:nvPr/>
        </p:nvPicPr>
        <p:blipFill>
          <a:blip r:embed="rId4">
            <a:duotone>
              <a:schemeClr val="accent1">
                <a:shade val="45000"/>
                <a:satMod val="135000"/>
              </a:schemeClr>
              <a:prstClr val="white"/>
            </a:duotone>
          </a:blip>
          <a:stretch>
            <a:fillRect/>
          </a:stretch>
        </p:blipFill>
        <p:spPr>
          <a:xfrm>
            <a:off x="157263" y="1115099"/>
            <a:ext cx="10185949" cy="5435603"/>
          </a:xfrm>
          <a:prstGeom prst="rect">
            <a:avLst/>
          </a:prstGeom>
        </p:spPr>
      </p:pic>
    </p:spTree>
    <p:extLst>
      <p:ext uri="{BB962C8B-B14F-4D97-AF65-F5344CB8AC3E}">
        <p14:creationId xmlns:p14="http://schemas.microsoft.com/office/powerpoint/2010/main" val="1597921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B27149B2-1B4C-7DDC-A5F5-1A196CB2DA6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2E9F9EB4-0188-F843-E545-B21A7F2D18B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A309599B-7EDD-C3D2-413C-56EA1D6E424B}"/>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35482D87-638D-803B-E1CB-4C305FE6ED9E}"/>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Bref</a:t>
            </a:r>
            <a:r>
              <a:rPr lang="en-US" sz="2800" b="1" dirty="0">
                <a:solidFill>
                  <a:srgbClr val="161616"/>
                </a:solidFill>
                <a:latin typeface="Arial"/>
              </a:rPr>
              <a:t> </a:t>
            </a:r>
            <a:r>
              <a:rPr lang="en-US" sz="2800" b="1" dirty="0" err="1">
                <a:solidFill>
                  <a:srgbClr val="161616"/>
                </a:solidFill>
                <a:latin typeface="Arial"/>
              </a:rPr>
              <a:t>historique</a:t>
            </a:r>
            <a:r>
              <a:rPr lang="en-US" sz="2800" b="1" dirty="0">
                <a:solidFill>
                  <a:srgbClr val="161616"/>
                </a:solidFill>
                <a:latin typeface="Arial"/>
              </a:rPr>
              <a:t> du web</a:t>
            </a:r>
          </a:p>
        </p:txBody>
      </p:sp>
      <p:sp>
        <p:nvSpPr>
          <p:cNvPr id="3" name="ZoneTexte 2">
            <a:extLst>
              <a:ext uri="{FF2B5EF4-FFF2-40B4-BE49-F238E27FC236}">
                <a16:creationId xmlns:a16="http://schemas.microsoft.com/office/drawing/2014/main" id="{FB75A87B-4922-803D-4B82-CF312F867A4B}"/>
              </a:ext>
            </a:extLst>
          </p:cNvPr>
          <p:cNvSpPr txBox="1"/>
          <p:nvPr/>
        </p:nvSpPr>
        <p:spPr>
          <a:xfrm>
            <a:off x="159966" y="3902437"/>
            <a:ext cx="4996650" cy="15530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Ted Nelson</a:t>
            </a:r>
          </a:p>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Hypertexte</a:t>
            </a:r>
          </a:p>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Hypermédia</a:t>
            </a:r>
          </a:p>
        </p:txBody>
      </p:sp>
      <p:sp>
        <p:nvSpPr>
          <p:cNvPr id="10" name="ZoneTexte 9">
            <a:extLst>
              <a:ext uri="{FF2B5EF4-FFF2-40B4-BE49-F238E27FC236}">
                <a16:creationId xmlns:a16="http://schemas.microsoft.com/office/drawing/2014/main" id="{1713F583-312A-9B57-8996-22A9C280C26B}"/>
              </a:ext>
            </a:extLst>
          </p:cNvPr>
          <p:cNvSpPr txBox="1"/>
          <p:nvPr/>
        </p:nvSpPr>
        <p:spPr>
          <a:xfrm>
            <a:off x="5152756" y="2023672"/>
            <a:ext cx="5280398"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Relier les documents numériques</a:t>
            </a:r>
            <a:endParaRPr lang="en-US" sz="2400" b="1"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88258BA0-B130-0425-F888-75BC89935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010" y="1393569"/>
            <a:ext cx="1705536" cy="2205136"/>
          </a:xfrm>
          <a:prstGeom prst="rect">
            <a:avLst/>
          </a:prstGeom>
        </p:spPr>
      </p:pic>
      <p:pic>
        <p:nvPicPr>
          <p:cNvPr id="11" name="Image 10">
            <a:extLst>
              <a:ext uri="{FF2B5EF4-FFF2-40B4-BE49-F238E27FC236}">
                <a16:creationId xmlns:a16="http://schemas.microsoft.com/office/drawing/2014/main" id="{F44E60D8-9F7B-0494-8CA4-5C90DD139B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9288" y="2485337"/>
            <a:ext cx="6253866" cy="4530709"/>
          </a:xfrm>
          <a:prstGeom prst="rect">
            <a:avLst/>
          </a:prstGeom>
        </p:spPr>
      </p:pic>
    </p:spTree>
    <p:extLst>
      <p:ext uri="{BB962C8B-B14F-4D97-AF65-F5344CB8AC3E}">
        <p14:creationId xmlns:p14="http://schemas.microsoft.com/office/powerpoint/2010/main" val="3822123719"/>
      </p:ext>
    </p:extLst>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9F169-C420-2BBA-29DF-4247CB8A750A}"/>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FF17B18-F3DD-904C-702B-0FF8961B4D28}"/>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03C88220-0057-9614-9B87-8B005B62B148}"/>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345DA91C-038D-7012-2F2F-B22F20CE449E}"/>
              </a:ext>
            </a:extLst>
          </p:cNvPr>
          <p:cNvPicPr>
            <a:picLocks noChangeAspect="1"/>
          </p:cNvPicPr>
          <p:nvPr/>
        </p:nvPicPr>
        <p:blipFill>
          <a:blip r:embed="rId4">
            <a:duotone>
              <a:schemeClr val="accent1">
                <a:shade val="45000"/>
                <a:satMod val="135000"/>
              </a:schemeClr>
              <a:prstClr val="white"/>
            </a:duotone>
          </a:blip>
          <a:stretch>
            <a:fillRect/>
          </a:stretch>
        </p:blipFill>
        <p:spPr>
          <a:xfrm>
            <a:off x="205883" y="1310152"/>
            <a:ext cx="10182298" cy="5240550"/>
          </a:xfrm>
          <a:prstGeom prst="rect">
            <a:avLst/>
          </a:prstGeom>
        </p:spPr>
      </p:pic>
    </p:spTree>
    <p:extLst>
      <p:ext uri="{BB962C8B-B14F-4D97-AF65-F5344CB8AC3E}">
        <p14:creationId xmlns:p14="http://schemas.microsoft.com/office/powerpoint/2010/main" val="18080387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A2B0F-683A-8B46-F68F-E77D5874A88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A5DE7C8-7F6D-AA7D-FFE3-74C7F7955F2C}"/>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46A72B5F-6673-A035-B0E6-AC49DC126A4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6" name="Image 5">
            <a:extLst>
              <a:ext uri="{FF2B5EF4-FFF2-40B4-BE49-F238E27FC236}">
                <a16:creationId xmlns:a16="http://schemas.microsoft.com/office/drawing/2014/main" id="{7BF77F42-8575-E40E-145A-2BB5F8D68923}"/>
              </a:ext>
            </a:extLst>
          </p:cNvPr>
          <p:cNvPicPr>
            <a:picLocks noChangeAspect="1"/>
          </p:cNvPicPr>
          <p:nvPr/>
        </p:nvPicPr>
        <p:blipFill>
          <a:blip r:embed="rId4">
            <a:duotone>
              <a:schemeClr val="accent1">
                <a:shade val="45000"/>
                <a:satMod val="135000"/>
              </a:schemeClr>
              <a:prstClr val="white"/>
            </a:duotone>
          </a:blip>
          <a:stretch>
            <a:fillRect/>
          </a:stretch>
        </p:blipFill>
        <p:spPr>
          <a:xfrm>
            <a:off x="223746" y="1559139"/>
            <a:ext cx="10245907" cy="4444571"/>
          </a:xfrm>
          <a:prstGeom prst="rect">
            <a:avLst/>
          </a:prstGeom>
        </p:spPr>
      </p:pic>
    </p:spTree>
    <p:extLst>
      <p:ext uri="{BB962C8B-B14F-4D97-AF65-F5344CB8AC3E}">
        <p14:creationId xmlns:p14="http://schemas.microsoft.com/office/powerpoint/2010/main" val="3612485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9AF62-5F5D-6F40-0A15-722E9D555609}"/>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D7989025-F7CF-51BC-D065-D91820E46D5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255EF063-1DE9-6609-353A-3461A9B8D7A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26D1731F-3AC9-729E-2F53-EDEE0EBBD6C8}"/>
              </a:ext>
            </a:extLst>
          </p:cNvPr>
          <p:cNvPicPr>
            <a:picLocks noChangeAspect="1"/>
          </p:cNvPicPr>
          <p:nvPr/>
        </p:nvPicPr>
        <p:blipFill>
          <a:blip r:embed="rId4">
            <a:duotone>
              <a:schemeClr val="accent1">
                <a:shade val="45000"/>
                <a:satMod val="135000"/>
              </a:schemeClr>
              <a:prstClr val="white"/>
            </a:duotone>
          </a:blip>
          <a:stretch>
            <a:fillRect/>
          </a:stretch>
        </p:blipFill>
        <p:spPr>
          <a:xfrm>
            <a:off x="119802" y="1405209"/>
            <a:ext cx="9968578" cy="4995591"/>
          </a:xfrm>
          <a:prstGeom prst="rect">
            <a:avLst/>
          </a:prstGeom>
        </p:spPr>
      </p:pic>
    </p:spTree>
    <p:extLst>
      <p:ext uri="{BB962C8B-B14F-4D97-AF65-F5344CB8AC3E}">
        <p14:creationId xmlns:p14="http://schemas.microsoft.com/office/powerpoint/2010/main" val="3313030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5FDA5-D411-785C-0CAB-275280172EFD}"/>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102992D6-0E58-B429-DE6B-EEE013AB8BC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62801F14-98B0-3F93-4298-1FEFF2242CE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6" name="Image 5">
            <a:extLst>
              <a:ext uri="{FF2B5EF4-FFF2-40B4-BE49-F238E27FC236}">
                <a16:creationId xmlns:a16="http://schemas.microsoft.com/office/drawing/2014/main" id="{05ECAA2B-2E16-FBA1-D5A0-E08E3ECDFF26}"/>
              </a:ext>
            </a:extLst>
          </p:cNvPr>
          <p:cNvPicPr>
            <a:picLocks noChangeAspect="1"/>
          </p:cNvPicPr>
          <p:nvPr/>
        </p:nvPicPr>
        <p:blipFill>
          <a:blip r:embed="rId4">
            <a:duotone>
              <a:schemeClr val="accent1">
                <a:shade val="45000"/>
                <a:satMod val="135000"/>
              </a:schemeClr>
              <a:prstClr val="white"/>
            </a:duotone>
          </a:blip>
          <a:stretch>
            <a:fillRect/>
          </a:stretch>
        </p:blipFill>
        <p:spPr>
          <a:xfrm>
            <a:off x="250982" y="1317013"/>
            <a:ext cx="10002290" cy="5023826"/>
          </a:xfrm>
          <a:prstGeom prst="rect">
            <a:avLst/>
          </a:prstGeom>
        </p:spPr>
      </p:pic>
    </p:spTree>
    <p:extLst>
      <p:ext uri="{BB962C8B-B14F-4D97-AF65-F5344CB8AC3E}">
        <p14:creationId xmlns:p14="http://schemas.microsoft.com/office/powerpoint/2010/main" val="13067424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EF841-4EB8-1EBB-3CC7-9F73AFCBAC98}"/>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725A55F9-F604-E0C1-8F66-43E4B19FF5C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1D0507E1-75C2-CD12-1B16-8B44B761DE87}"/>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6. </a:t>
            </a:r>
            <a:r>
              <a:rPr lang="en-US" sz="2600" b="1" dirty="0" err="1">
                <a:solidFill>
                  <a:srgbClr val="161616"/>
                </a:solidFill>
                <a:latin typeface="Arial"/>
              </a:rPr>
              <a:t>Schémas</a:t>
            </a:r>
            <a:r>
              <a:rPr lang="en-US" sz="2600" b="1" dirty="0">
                <a:solidFill>
                  <a:srgbClr val="161616"/>
                </a:solidFill>
                <a:latin typeface="Arial"/>
              </a:rPr>
              <a:t> Particuliers</a:t>
            </a:r>
          </a:p>
        </p:txBody>
      </p:sp>
      <p:pic>
        <p:nvPicPr>
          <p:cNvPr id="5" name="Image 4">
            <a:extLst>
              <a:ext uri="{FF2B5EF4-FFF2-40B4-BE49-F238E27FC236}">
                <a16:creationId xmlns:a16="http://schemas.microsoft.com/office/drawing/2014/main" id="{2DDD8F09-4919-31A6-D181-DE43F60DE2AB}"/>
              </a:ext>
            </a:extLst>
          </p:cNvPr>
          <p:cNvPicPr>
            <a:picLocks noChangeAspect="1"/>
          </p:cNvPicPr>
          <p:nvPr/>
        </p:nvPicPr>
        <p:blipFill>
          <a:blip r:embed="rId4">
            <a:duotone>
              <a:schemeClr val="accent1">
                <a:shade val="45000"/>
                <a:satMod val="135000"/>
              </a:schemeClr>
              <a:prstClr val="white"/>
            </a:duotone>
          </a:blip>
          <a:stretch>
            <a:fillRect/>
          </a:stretch>
        </p:blipFill>
        <p:spPr>
          <a:xfrm>
            <a:off x="174295" y="1288039"/>
            <a:ext cx="9959056" cy="5187711"/>
          </a:xfrm>
          <a:prstGeom prst="rect">
            <a:avLst/>
          </a:prstGeom>
        </p:spPr>
      </p:pic>
    </p:spTree>
    <p:extLst>
      <p:ext uri="{BB962C8B-B14F-4D97-AF65-F5344CB8AC3E}">
        <p14:creationId xmlns:p14="http://schemas.microsoft.com/office/powerpoint/2010/main" val="1491247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053B2-9591-9026-5506-17BA5133D9B3}"/>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8F014BD7-E817-A815-9B82-3FFEBCD966F5}"/>
              </a:ext>
            </a:extLst>
          </p:cNvPr>
          <p:cNvPicPr>
            <a:picLocks noChangeAspect="1"/>
          </p:cNvPicPr>
          <p:nvPr/>
        </p:nvPicPr>
        <p:blipFill>
          <a:blip r:embed="rId2"/>
          <a:stretch>
            <a:fillRect/>
          </a:stretch>
        </p:blipFill>
        <p:spPr>
          <a:xfrm>
            <a:off x="48768" y="679704"/>
            <a:ext cx="10591800" cy="231648"/>
          </a:xfrm>
          <a:prstGeom prst="rect">
            <a:avLst/>
          </a:prstGeom>
        </p:spPr>
      </p:pic>
      <p:sp>
        <p:nvSpPr>
          <p:cNvPr id="3" name="Rectangle 2">
            <a:extLst>
              <a:ext uri="{FF2B5EF4-FFF2-40B4-BE49-F238E27FC236}">
                <a16:creationId xmlns:a16="http://schemas.microsoft.com/office/drawing/2014/main" id="{62665FFD-A706-7F33-BC53-C561719FD95F}"/>
              </a:ext>
            </a:extLst>
          </p:cNvPr>
          <p:cNvSpPr/>
          <p:nvPr/>
        </p:nvSpPr>
        <p:spPr>
          <a:xfrm>
            <a:off x="435864" y="198120"/>
            <a:ext cx="6019800" cy="365760"/>
          </a:xfrm>
          <a:prstGeom prst="rect">
            <a:avLst/>
          </a:prstGeom>
        </p:spPr>
        <p:txBody>
          <a:bodyPr wrap="none" lIns="0" tIns="0" rIns="0" bIns="0">
            <a:noAutofit/>
          </a:bodyPr>
          <a:lstStyle/>
          <a:p>
            <a:pPr indent="0"/>
            <a:r>
              <a:rPr lang="en-US" sz="2700" b="1" dirty="0">
                <a:solidFill>
                  <a:srgbClr val="161616"/>
                </a:solidFill>
                <a:latin typeface="Arial"/>
              </a:rPr>
              <a:t>Overview of Presentation</a:t>
            </a:r>
          </a:p>
        </p:txBody>
      </p:sp>
      <p:sp>
        <p:nvSpPr>
          <p:cNvPr id="4" name="Rectangle 3">
            <a:extLst>
              <a:ext uri="{FF2B5EF4-FFF2-40B4-BE49-F238E27FC236}">
                <a16:creationId xmlns:a16="http://schemas.microsoft.com/office/drawing/2014/main" id="{E0BF4F00-DA45-B925-2439-5ABD5822456D}"/>
              </a:ext>
            </a:extLst>
          </p:cNvPr>
          <p:cNvSpPr/>
          <p:nvPr/>
        </p:nvSpPr>
        <p:spPr>
          <a:xfrm>
            <a:off x="1641290" y="2050105"/>
            <a:ext cx="7997941" cy="1520952"/>
          </a:xfrm>
          <a:prstGeom prst="rect">
            <a:avLst/>
          </a:prstGeom>
        </p:spPr>
        <p:txBody>
          <a:bodyPr lIns="0" tIns="0" rIns="0" bIns="0">
            <a:noAutofit/>
          </a:bodyPr>
          <a:lstStyle/>
          <a:p>
            <a:pPr indent="0" algn="just">
              <a:lnSpc>
                <a:spcPts val="4656"/>
              </a:lnSpc>
            </a:pPr>
            <a:r>
              <a:rPr lang="en-US" sz="2800" b="1" dirty="0">
                <a:solidFill>
                  <a:srgbClr val="FF0000"/>
                </a:solidFill>
                <a:latin typeface="Arial"/>
              </a:rPr>
              <a:t>1.  </a:t>
            </a:r>
            <a:r>
              <a:rPr lang="en-US" sz="2800" b="1" dirty="0" err="1">
                <a:solidFill>
                  <a:srgbClr val="FF0000"/>
                </a:solidFill>
                <a:latin typeface="Arial"/>
              </a:rPr>
              <a:t>Vers</a:t>
            </a:r>
            <a:r>
              <a:rPr lang="en-US" sz="2800" b="1" dirty="0">
                <a:solidFill>
                  <a:srgbClr val="FF0000"/>
                </a:solidFill>
                <a:latin typeface="Arial"/>
              </a:rPr>
              <a:t> un web de données </a:t>
            </a:r>
            <a:r>
              <a:rPr lang="en-US" sz="2800" b="1" dirty="0" err="1">
                <a:solidFill>
                  <a:srgbClr val="FF0000"/>
                </a:solidFill>
                <a:latin typeface="Arial"/>
              </a:rPr>
              <a:t>liées</a:t>
            </a:r>
            <a:endParaRPr lang="en-US" sz="2800" b="1" dirty="0">
              <a:solidFill>
                <a:srgbClr val="FF0000"/>
              </a:solidFill>
              <a:latin typeface="Arial"/>
            </a:endParaRPr>
          </a:p>
          <a:p>
            <a:pPr indent="0" algn="just">
              <a:lnSpc>
                <a:spcPts val="4656"/>
              </a:lnSpc>
            </a:pPr>
            <a:r>
              <a:rPr lang="en-US" sz="2800" b="1" dirty="0">
                <a:latin typeface="Arial"/>
              </a:rPr>
              <a:t>2.  Le </a:t>
            </a:r>
            <a:r>
              <a:rPr lang="en-US" sz="2800" b="1" dirty="0" err="1">
                <a:latin typeface="Arial"/>
              </a:rPr>
              <a:t>modèle</a:t>
            </a:r>
            <a:r>
              <a:rPr lang="en-US" sz="2800" b="1" dirty="0">
                <a:latin typeface="Arial"/>
              </a:rPr>
              <a:t> de données RDF</a:t>
            </a:r>
          </a:p>
          <a:p>
            <a:pPr marL="514350" indent="-514350" algn="just">
              <a:lnSpc>
                <a:spcPts val="4656"/>
              </a:lnSpc>
              <a:buAutoNum type="arabicPeriod" startAt="3"/>
            </a:pPr>
            <a:r>
              <a:rPr lang="en-US" sz="2800" b="1" dirty="0">
                <a:latin typeface="Arial"/>
              </a:rPr>
              <a:t>Le </a:t>
            </a:r>
            <a:r>
              <a:rPr lang="en-US" sz="2800" b="1" dirty="0" err="1">
                <a:latin typeface="Arial"/>
              </a:rPr>
              <a:t>langage</a:t>
            </a:r>
            <a:r>
              <a:rPr lang="en-US" sz="2800" b="1" dirty="0">
                <a:latin typeface="Arial"/>
              </a:rPr>
              <a:t> de </a:t>
            </a:r>
            <a:r>
              <a:rPr lang="en-US" sz="2800" b="1" dirty="0" err="1">
                <a:latin typeface="Arial"/>
              </a:rPr>
              <a:t>requête</a:t>
            </a:r>
            <a:r>
              <a:rPr lang="en-US" sz="2800" b="1" dirty="0">
                <a:latin typeface="Arial"/>
              </a:rPr>
              <a:t> SPARQL</a:t>
            </a:r>
          </a:p>
          <a:p>
            <a:pPr marL="514350" indent="-514350" algn="just">
              <a:lnSpc>
                <a:spcPts val="4656"/>
              </a:lnSpc>
              <a:buAutoNum type="arabicPeriod" startAt="3"/>
            </a:pPr>
            <a:r>
              <a:rPr lang="en-US" sz="2800" b="1" dirty="0">
                <a:latin typeface="Arial"/>
              </a:rPr>
              <a:t>Ontologies et </a:t>
            </a:r>
            <a:r>
              <a:rPr lang="en-US" sz="2800" b="1" dirty="0" err="1">
                <a:latin typeface="Arial"/>
              </a:rPr>
              <a:t>schémas</a:t>
            </a:r>
            <a:r>
              <a:rPr lang="en-US" sz="2800" b="1" dirty="0">
                <a:latin typeface="Arial"/>
              </a:rPr>
              <a:t> RDFS</a:t>
            </a:r>
          </a:p>
          <a:p>
            <a:pPr marL="514350" indent="-514350" algn="just">
              <a:lnSpc>
                <a:spcPts val="4656"/>
              </a:lnSpc>
              <a:buAutoNum type="arabicPeriod" startAt="3"/>
            </a:pPr>
            <a:r>
              <a:rPr lang="en-US" sz="2800" b="1" dirty="0" err="1">
                <a:latin typeface="Arial"/>
              </a:rPr>
              <a:t>Formalisation</a:t>
            </a:r>
            <a:r>
              <a:rPr lang="en-US" sz="2800" b="1" dirty="0">
                <a:latin typeface="Arial"/>
              </a:rPr>
              <a:t> </a:t>
            </a:r>
            <a:r>
              <a:rPr lang="en-US" sz="2800" b="1" dirty="0" err="1">
                <a:latin typeface="Arial"/>
              </a:rPr>
              <a:t>en</a:t>
            </a:r>
            <a:r>
              <a:rPr lang="en-US" sz="2800" b="1" dirty="0">
                <a:latin typeface="Arial"/>
              </a:rPr>
              <a:t> OWL</a:t>
            </a:r>
          </a:p>
          <a:p>
            <a:pPr marL="514350" indent="-514350" algn="just">
              <a:lnSpc>
                <a:spcPts val="4656"/>
              </a:lnSpc>
              <a:buAutoNum type="arabicPeriod" startAt="3"/>
            </a:pPr>
            <a:r>
              <a:rPr lang="en-US" sz="2800" b="1" dirty="0">
                <a:latin typeface="Arial"/>
              </a:rPr>
              <a:t>Des </a:t>
            </a:r>
            <a:r>
              <a:rPr lang="en-US" sz="2800" b="1" dirty="0" err="1">
                <a:latin typeface="Arial"/>
              </a:rPr>
              <a:t>schémas</a:t>
            </a:r>
            <a:r>
              <a:rPr lang="en-US" sz="2800" b="1" dirty="0">
                <a:latin typeface="Arial"/>
              </a:rPr>
              <a:t> </a:t>
            </a:r>
            <a:r>
              <a:rPr lang="en-US" sz="2800" b="1" dirty="0" err="1">
                <a:latin typeface="Arial"/>
              </a:rPr>
              <a:t>particuliers</a:t>
            </a:r>
            <a:endParaRPr lang="en-US" sz="2800" b="1" dirty="0">
              <a:latin typeface="Arial"/>
            </a:endParaRPr>
          </a:p>
          <a:p>
            <a:pPr marL="514350" indent="-514350" algn="just">
              <a:lnSpc>
                <a:spcPts val="4656"/>
              </a:lnSpc>
              <a:buAutoNum type="arabicPeriod" startAt="3"/>
            </a:pPr>
            <a:r>
              <a:rPr lang="en-US" sz="2800" b="1" dirty="0" err="1">
                <a:latin typeface="Arial"/>
              </a:rPr>
              <a:t>Vers</a:t>
            </a:r>
            <a:r>
              <a:rPr lang="en-US" sz="2800" b="1" dirty="0">
                <a:latin typeface="Arial"/>
              </a:rPr>
              <a:t> plus </a:t>
            </a:r>
            <a:r>
              <a:rPr lang="en-US" sz="2800" b="1" dirty="0" err="1">
                <a:latin typeface="Arial"/>
              </a:rPr>
              <a:t>d’intégration</a:t>
            </a:r>
            <a:r>
              <a:rPr lang="en-US" sz="2800" b="1" dirty="0">
                <a:latin typeface="Arial"/>
              </a:rPr>
              <a:t> de données</a:t>
            </a:r>
          </a:p>
        </p:txBody>
      </p:sp>
    </p:spTree>
    <p:extLst>
      <p:ext uri="{BB962C8B-B14F-4D97-AF65-F5344CB8AC3E}">
        <p14:creationId xmlns:p14="http://schemas.microsoft.com/office/powerpoint/2010/main" val="350733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D752D-E09E-D01A-1D5D-9C9F112E5D3C}"/>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37971524-20D3-CED1-F701-EC8B13F3D3DB}"/>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BD9133C3-8A61-C8B8-10AB-6E99D437E222}"/>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7. </a:t>
            </a:r>
            <a:r>
              <a:rPr lang="en-US" sz="2600" b="1" dirty="0" err="1">
                <a:solidFill>
                  <a:srgbClr val="161616"/>
                </a:solidFill>
                <a:latin typeface="Arial"/>
              </a:rPr>
              <a:t>Vers</a:t>
            </a:r>
            <a:r>
              <a:rPr lang="en-US" sz="2600" b="1" dirty="0">
                <a:solidFill>
                  <a:srgbClr val="161616"/>
                </a:solidFill>
                <a:latin typeface="Arial"/>
              </a:rPr>
              <a:t> plus </a:t>
            </a:r>
            <a:r>
              <a:rPr lang="en-US" sz="2600" b="1" dirty="0" err="1">
                <a:solidFill>
                  <a:srgbClr val="161616"/>
                </a:solidFill>
                <a:latin typeface="Arial"/>
              </a:rPr>
              <a:t>d’intégration</a:t>
            </a:r>
            <a:endParaRPr lang="en-US" sz="2600" b="1" dirty="0">
              <a:solidFill>
                <a:srgbClr val="161616"/>
              </a:solidFill>
              <a:latin typeface="Arial"/>
            </a:endParaRPr>
          </a:p>
        </p:txBody>
      </p:sp>
      <p:pic>
        <p:nvPicPr>
          <p:cNvPr id="7" name="Image 6">
            <a:extLst>
              <a:ext uri="{FF2B5EF4-FFF2-40B4-BE49-F238E27FC236}">
                <a16:creationId xmlns:a16="http://schemas.microsoft.com/office/drawing/2014/main" id="{71789DDE-3050-AC9D-CC42-9DFF3A4DA729}"/>
              </a:ext>
            </a:extLst>
          </p:cNvPr>
          <p:cNvPicPr>
            <a:picLocks noChangeAspect="1"/>
          </p:cNvPicPr>
          <p:nvPr/>
        </p:nvPicPr>
        <p:blipFill>
          <a:blip r:embed="rId4">
            <a:duotone>
              <a:schemeClr val="accent1">
                <a:shade val="45000"/>
                <a:satMod val="135000"/>
              </a:schemeClr>
              <a:prstClr val="white"/>
            </a:duotone>
          </a:blip>
          <a:stretch>
            <a:fillRect/>
          </a:stretch>
        </p:blipFill>
        <p:spPr>
          <a:xfrm>
            <a:off x="393943" y="1595492"/>
            <a:ext cx="9905514" cy="3570065"/>
          </a:xfrm>
          <a:prstGeom prst="rect">
            <a:avLst/>
          </a:prstGeom>
        </p:spPr>
      </p:pic>
    </p:spTree>
    <p:extLst>
      <p:ext uri="{BB962C8B-B14F-4D97-AF65-F5344CB8AC3E}">
        <p14:creationId xmlns:p14="http://schemas.microsoft.com/office/powerpoint/2010/main" val="35683193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A4FD1-C51D-BA36-F397-6DC50B57FBEF}"/>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A062A5D3-2F6A-5D7A-0E17-1EE0A18C2282}"/>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3002ABE4-9A3B-5A4B-AB62-0DB7CB734C5C}"/>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7. </a:t>
            </a:r>
            <a:r>
              <a:rPr lang="en-US" sz="2600" b="1" dirty="0" err="1">
                <a:solidFill>
                  <a:srgbClr val="161616"/>
                </a:solidFill>
                <a:latin typeface="Arial"/>
              </a:rPr>
              <a:t>Vers</a:t>
            </a:r>
            <a:r>
              <a:rPr lang="en-US" sz="2600" b="1" dirty="0">
                <a:solidFill>
                  <a:srgbClr val="161616"/>
                </a:solidFill>
                <a:latin typeface="Arial"/>
              </a:rPr>
              <a:t> plus </a:t>
            </a:r>
            <a:r>
              <a:rPr lang="en-US" sz="2600" b="1" dirty="0" err="1">
                <a:solidFill>
                  <a:srgbClr val="161616"/>
                </a:solidFill>
                <a:latin typeface="Arial"/>
              </a:rPr>
              <a:t>d’intégration</a:t>
            </a:r>
            <a:endParaRPr lang="en-US" sz="2600" b="1" dirty="0">
              <a:solidFill>
                <a:srgbClr val="161616"/>
              </a:solidFill>
              <a:latin typeface="Arial"/>
            </a:endParaRPr>
          </a:p>
        </p:txBody>
      </p:sp>
      <p:sp>
        <p:nvSpPr>
          <p:cNvPr id="10" name="ZoneTexte 9">
            <a:extLst>
              <a:ext uri="{FF2B5EF4-FFF2-40B4-BE49-F238E27FC236}">
                <a16:creationId xmlns:a16="http://schemas.microsoft.com/office/drawing/2014/main" id="{70F81B5C-6D1E-D4ED-EE27-5098ECDF2F8F}"/>
              </a:ext>
            </a:extLst>
          </p:cNvPr>
          <p:cNvSpPr txBox="1"/>
          <p:nvPr/>
        </p:nvSpPr>
        <p:spPr>
          <a:xfrm>
            <a:off x="663315" y="1027176"/>
            <a:ext cx="5343992" cy="6001643"/>
          </a:xfrm>
          <a:prstGeom prst="rect">
            <a:avLst/>
          </a:prstGeom>
          <a:noFill/>
        </p:spPr>
        <p:txBody>
          <a:bodyPr wrap="square">
            <a:spAutoFit/>
          </a:bodyPr>
          <a:lstStyle/>
          <a:p>
            <a:r>
              <a:rPr lang="en-US" sz="1200" dirty="0" err="1"/>
              <a:t>CyberThreat</a:t>
            </a:r>
            <a:endParaRPr lang="en-US" sz="1200" dirty="0"/>
          </a:p>
          <a:p>
            <a:r>
              <a:rPr lang="en-US" sz="1200" dirty="0"/>
              <a:t>  ├── Malware</a:t>
            </a:r>
          </a:p>
          <a:p>
            <a:r>
              <a:rPr lang="en-US" sz="1200" dirty="0"/>
              <a:t>  │     ├── Virus</a:t>
            </a:r>
          </a:p>
          <a:p>
            <a:r>
              <a:rPr lang="en-US" sz="1200" dirty="0"/>
              <a:t>  │     ├── Worm</a:t>
            </a:r>
          </a:p>
          <a:p>
            <a:r>
              <a:rPr lang="en-US" sz="1200" dirty="0"/>
              <a:t>  │     └── Trojan</a:t>
            </a:r>
          </a:p>
          <a:p>
            <a:r>
              <a:rPr lang="en-US" sz="1200" dirty="0"/>
              <a:t>  ├── Phishing</a:t>
            </a:r>
          </a:p>
          <a:p>
            <a:r>
              <a:rPr lang="en-US" sz="1200" dirty="0"/>
              <a:t>  ├── </a:t>
            </a:r>
            <a:r>
              <a:rPr lang="en-US" sz="1200" dirty="0" err="1"/>
              <a:t>DenialOfService</a:t>
            </a:r>
            <a:endParaRPr lang="en-US" sz="1200" dirty="0"/>
          </a:p>
          <a:p>
            <a:r>
              <a:rPr lang="en-US" sz="1200" dirty="0"/>
              <a:t>  │     └── DDoS</a:t>
            </a:r>
          </a:p>
          <a:p>
            <a:r>
              <a:rPr lang="en-US" sz="1200" dirty="0"/>
              <a:t>  └── </a:t>
            </a:r>
            <a:r>
              <a:rPr lang="en-US" sz="1200" dirty="0" err="1"/>
              <a:t>InsiderThreat</a:t>
            </a:r>
            <a:endParaRPr lang="en-US" sz="1200" dirty="0"/>
          </a:p>
          <a:p>
            <a:endParaRPr lang="en-US" sz="1200" dirty="0"/>
          </a:p>
          <a:p>
            <a:r>
              <a:rPr lang="en-US" sz="1200" dirty="0" err="1"/>
              <a:t>SecurityControl</a:t>
            </a:r>
            <a:endParaRPr lang="en-US" sz="1200" dirty="0"/>
          </a:p>
          <a:p>
            <a:r>
              <a:rPr lang="en-US" sz="1200" dirty="0"/>
              <a:t>  ├── Firewall</a:t>
            </a:r>
          </a:p>
          <a:p>
            <a:r>
              <a:rPr lang="en-US" sz="1200" dirty="0"/>
              <a:t>  ├── Antivirus  ├── IDS (Intrusion Detection System)</a:t>
            </a:r>
          </a:p>
          <a:p>
            <a:r>
              <a:rPr lang="en-US" sz="1200" dirty="0"/>
              <a:t>  ├── </a:t>
            </a:r>
            <a:r>
              <a:rPr lang="en-US" sz="1200" dirty="0" err="1"/>
              <a:t>AccessControl</a:t>
            </a:r>
            <a:endParaRPr lang="en-US" sz="1200" dirty="0"/>
          </a:p>
          <a:p>
            <a:r>
              <a:rPr lang="en-US" sz="1200" dirty="0"/>
              <a:t>  └── Encryption</a:t>
            </a:r>
          </a:p>
          <a:p>
            <a:endParaRPr lang="en-US" sz="1200" dirty="0"/>
          </a:p>
          <a:p>
            <a:r>
              <a:rPr lang="en-US" sz="1200" dirty="0"/>
              <a:t>Asset</a:t>
            </a:r>
          </a:p>
          <a:p>
            <a:r>
              <a:rPr lang="en-US" sz="1200" dirty="0"/>
              <a:t>  ├── Server</a:t>
            </a:r>
          </a:p>
          <a:p>
            <a:r>
              <a:rPr lang="en-US" sz="1200" dirty="0"/>
              <a:t>  ├── Database</a:t>
            </a:r>
          </a:p>
          <a:p>
            <a:r>
              <a:rPr lang="en-US" sz="1200" dirty="0"/>
              <a:t>  ├── </a:t>
            </a:r>
            <a:r>
              <a:rPr lang="en-US" sz="1200" dirty="0" err="1"/>
              <a:t>UserAccount</a:t>
            </a:r>
            <a:endParaRPr lang="en-US" sz="1200" dirty="0"/>
          </a:p>
          <a:p>
            <a:r>
              <a:rPr lang="en-US" sz="1200" dirty="0"/>
              <a:t>  └── Network</a:t>
            </a:r>
          </a:p>
          <a:p>
            <a:endParaRPr lang="en-US" sz="1200" dirty="0"/>
          </a:p>
          <a:p>
            <a:r>
              <a:rPr lang="en-US" sz="1200" dirty="0"/>
              <a:t>Vulnerability</a:t>
            </a:r>
          </a:p>
          <a:p>
            <a:r>
              <a:rPr lang="en-US" sz="1200" dirty="0"/>
              <a:t>  ├── </a:t>
            </a:r>
            <a:r>
              <a:rPr lang="en-US" sz="1200" dirty="0" err="1"/>
              <a:t>SoftwareBug</a:t>
            </a:r>
            <a:endParaRPr lang="en-US" sz="1200" dirty="0"/>
          </a:p>
          <a:p>
            <a:r>
              <a:rPr lang="en-US" sz="1200" dirty="0"/>
              <a:t>  ├── Misconfiguration</a:t>
            </a:r>
          </a:p>
          <a:p>
            <a:r>
              <a:rPr lang="en-US" sz="1200" dirty="0"/>
              <a:t>  └── </a:t>
            </a:r>
            <a:r>
              <a:rPr lang="en-US" sz="1200" dirty="0" err="1"/>
              <a:t>WeakPassword</a:t>
            </a:r>
            <a:endParaRPr lang="en-US" sz="1200" dirty="0"/>
          </a:p>
          <a:p>
            <a:endParaRPr lang="en-US" sz="1200" dirty="0"/>
          </a:p>
          <a:p>
            <a:r>
              <a:rPr lang="en-US" sz="1200" dirty="0"/>
              <a:t>Attack</a:t>
            </a:r>
          </a:p>
          <a:p>
            <a:r>
              <a:rPr lang="en-US" sz="1200" dirty="0"/>
              <a:t>  ├── </a:t>
            </a:r>
            <a:r>
              <a:rPr lang="en-US" sz="1200" dirty="0" err="1"/>
              <a:t>MalwareAttack</a:t>
            </a:r>
            <a:endParaRPr lang="en-US" sz="1200" dirty="0"/>
          </a:p>
          <a:p>
            <a:r>
              <a:rPr lang="en-US" sz="1200" dirty="0"/>
              <a:t>  ├── </a:t>
            </a:r>
            <a:r>
              <a:rPr lang="en-US" sz="1200" dirty="0" err="1"/>
              <a:t>PhishingAttack</a:t>
            </a:r>
            <a:endParaRPr lang="en-US" sz="1200" dirty="0"/>
          </a:p>
          <a:p>
            <a:r>
              <a:rPr lang="en-US" sz="1200" dirty="0"/>
              <a:t>  └── </a:t>
            </a:r>
            <a:r>
              <a:rPr lang="en-US" sz="1200" dirty="0" err="1"/>
              <a:t>BruteForceAttack</a:t>
            </a:r>
            <a:endParaRPr lang="en-US" sz="1200" dirty="0"/>
          </a:p>
        </p:txBody>
      </p:sp>
      <p:sp>
        <p:nvSpPr>
          <p:cNvPr id="12" name="ZoneTexte 11">
            <a:extLst>
              <a:ext uri="{FF2B5EF4-FFF2-40B4-BE49-F238E27FC236}">
                <a16:creationId xmlns:a16="http://schemas.microsoft.com/office/drawing/2014/main" id="{F05995BB-692C-D680-9E73-120E026C5B55}"/>
              </a:ext>
            </a:extLst>
          </p:cNvPr>
          <p:cNvSpPr txBox="1"/>
          <p:nvPr/>
        </p:nvSpPr>
        <p:spPr>
          <a:xfrm>
            <a:off x="3526437" y="1178603"/>
            <a:ext cx="5343992" cy="369332"/>
          </a:xfrm>
          <a:prstGeom prst="rect">
            <a:avLst/>
          </a:prstGeom>
          <a:noFill/>
        </p:spPr>
        <p:txBody>
          <a:bodyPr wrap="square">
            <a:spAutoFit/>
          </a:bodyPr>
          <a:lstStyle/>
          <a:p>
            <a:pPr algn="l">
              <a:spcBef>
                <a:spcPts val="900"/>
              </a:spcBef>
              <a:spcAft>
                <a:spcPts val="900"/>
              </a:spcAft>
              <a:buNone/>
            </a:pPr>
            <a:r>
              <a:rPr lang="fr-FR" b="1" i="0" dirty="0">
                <a:solidFill>
                  <a:srgbClr val="2C2C36"/>
                </a:solidFill>
                <a:effectLst/>
                <a:latin typeface="system-ui"/>
              </a:rPr>
              <a:t>Modélisation du domaine Cybersécurité</a:t>
            </a:r>
          </a:p>
        </p:txBody>
      </p:sp>
      <p:pic>
        <p:nvPicPr>
          <p:cNvPr id="19" name="Image 18">
            <a:extLst>
              <a:ext uri="{FF2B5EF4-FFF2-40B4-BE49-F238E27FC236}">
                <a16:creationId xmlns:a16="http://schemas.microsoft.com/office/drawing/2014/main" id="{C03E15C2-343A-11C0-BA47-91090A1F7BD7}"/>
              </a:ext>
            </a:extLst>
          </p:cNvPr>
          <p:cNvPicPr>
            <a:picLocks noChangeAspect="1"/>
          </p:cNvPicPr>
          <p:nvPr/>
        </p:nvPicPr>
        <p:blipFill>
          <a:blip r:embed="rId4"/>
          <a:stretch>
            <a:fillRect/>
          </a:stretch>
        </p:blipFill>
        <p:spPr>
          <a:xfrm>
            <a:off x="4413504" y="2890384"/>
            <a:ext cx="5920130" cy="3360834"/>
          </a:xfrm>
          <a:prstGeom prst="rect">
            <a:avLst/>
          </a:prstGeom>
        </p:spPr>
      </p:pic>
      <p:pic>
        <p:nvPicPr>
          <p:cNvPr id="21" name="Image 20">
            <a:extLst>
              <a:ext uri="{FF2B5EF4-FFF2-40B4-BE49-F238E27FC236}">
                <a16:creationId xmlns:a16="http://schemas.microsoft.com/office/drawing/2014/main" id="{5BCFB866-8E57-B7CB-C618-4492C660E8F0}"/>
              </a:ext>
            </a:extLst>
          </p:cNvPr>
          <p:cNvPicPr>
            <a:picLocks noChangeAspect="1"/>
          </p:cNvPicPr>
          <p:nvPr/>
        </p:nvPicPr>
        <p:blipFill>
          <a:blip r:embed="rId5"/>
          <a:stretch>
            <a:fillRect/>
          </a:stretch>
        </p:blipFill>
        <p:spPr>
          <a:xfrm>
            <a:off x="6198433" y="1681463"/>
            <a:ext cx="1543265" cy="1143160"/>
          </a:xfrm>
          <a:prstGeom prst="rect">
            <a:avLst/>
          </a:prstGeom>
        </p:spPr>
      </p:pic>
    </p:spTree>
    <p:extLst>
      <p:ext uri="{BB962C8B-B14F-4D97-AF65-F5344CB8AC3E}">
        <p14:creationId xmlns:p14="http://schemas.microsoft.com/office/powerpoint/2010/main" val="3177270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8F13D-8651-5FE7-CBBC-1F9237A9B942}"/>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C0D998B-DECC-83C6-E9ED-7FBA3077C87E}"/>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F7E55367-48AF-9259-DFF8-C135D5551643}"/>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In fine …</a:t>
            </a:r>
          </a:p>
        </p:txBody>
      </p:sp>
      <p:sp>
        <p:nvSpPr>
          <p:cNvPr id="6" name="ZoneTexte 5">
            <a:extLst>
              <a:ext uri="{FF2B5EF4-FFF2-40B4-BE49-F238E27FC236}">
                <a16:creationId xmlns:a16="http://schemas.microsoft.com/office/drawing/2014/main" id="{B0F18CAD-CEBB-00EC-F8DE-5D08977F459C}"/>
              </a:ext>
            </a:extLst>
          </p:cNvPr>
          <p:cNvSpPr txBox="1"/>
          <p:nvPr/>
        </p:nvSpPr>
        <p:spPr>
          <a:xfrm>
            <a:off x="344773" y="795528"/>
            <a:ext cx="10093793" cy="261610"/>
          </a:xfrm>
          <a:prstGeom prst="rect">
            <a:avLst/>
          </a:prstGeom>
          <a:noFill/>
        </p:spPr>
        <p:txBody>
          <a:bodyPr wrap="square">
            <a:spAutoFit/>
          </a:bodyPr>
          <a:lstStyle/>
          <a:p>
            <a:pPr algn="just"/>
            <a:endParaRPr lang="en-US" sz="1100" b="0" i="0" u="none" strike="noStrike" baseline="0" dirty="0">
              <a:solidFill>
                <a:srgbClr val="000000"/>
              </a:solidFill>
              <a:latin typeface="Arial" panose="020B0604020202020204" pitchFamily="34" charset="0"/>
            </a:endParaRPr>
          </a:p>
        </p:txBody>
      </p:sp>
      <p:pic>
        <p:nvPicPr>
          <p:cNvPr id="7" name="Image 6">
            <a:extLst>
              <a:ext uri="{FF2B5EF4-FFF2-40B4-BE49-F238E27FC236}">
                <a16:creationId xmlns:a16="http://schemas.microsoft.com/office/drawing/2014/main" id="{C14985A9-0720-9759-DC53-094A71FC57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425" y="1289065"/>
            <a:ext cx="8154549" cy="5594081"/>
          </a:xfrm>
          <a:prstGeom prst="rect">
            <a:avLst/>
          </a:prstGeom>
        </p:spPr>
      </p:pic>
    </p:spTree>
    <p:extLst>
      <p:ext uri="{BB962C8B-B14F-4D97-AF65-F5344CB8AC3E}">
        <p14:creationId xmlns:p14="http://schemas.microsoft.com/office/powerpoint/2010/main" val="725361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01B58-FC69-EF72-95A5-55724EF7B021}"/>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53F51B3D-2245-E065-15D2-006E3D16453A}"/>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EF77747-E0B1-A16B-68E6-0430AB90E02A}"/>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In fine …</a:t>
            </a:r>
          </a:p>
        </p:txBody>
      </p:sp>
      <p:sp>
        <p:nvSpPr>
          <p:cNvPr id="6" name="ZoneTexte 5">
            <a:extLst>
              <a:ext uri="{FF2B5EF4-FFF2-40B4-BE49-F238E27FC236}">
                <a16:creationId xmlns:a16="http://schemas.microsoft.com/office/drawing/2014/main" id="{B8576138-8C71-C393-7C8F-E7A0BA487D18}"/>
              </a:ext>
            </a:extLst>
          </p:cNvPr>
          <p:cNvSpPr txBox="1"/>
          <p:nvPr/>
        </p:nvSpPr>
        <p:spPr>
          <a:xfrm>
            <a:off x="344773" y="795528"/>
            <a:ext cx="10093793" cy="5282921"/>
          </a:xfrm>
          <a:prstGeom prst="rect">
            <a:avLst/>
          </a:prstGeom>
          <a:noFill/>
        </p:spPr>
        <p:txBody>
          <a:bodyPr wrap="square">
            <a:spAutoFit/>
          </a:bodyPr>
          <a:lstStyle/>
          <a:p>
            <a:pPr algn="just"/>
            <a:endParaRPr lang="en-US" sz="1100" b="0" i="0" u="none" strike="noStrike" baseline="0" dirty="0">
              <a:solidFill>
                <a:srgbClr val="000000"/>
              </a:solidFill>
              <a:latin typeface="Arial" panose="020B0604020202020204" pitchFamily="34" charset="0"/>
            </a:endParaRP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permettent d’exprimer la nature d’une ressource (notice bibliographique, personne, livre, etc.) de manière explicite ou implicite.</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sont des ressources</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définissent des classes (</a:t>
            </a:r>
            <a:r>
              <a:rPr lang="fr-FR" sz="2000" dirty="0" err="1">
                <a:solidFill>
                  <a:schemeClr val="tx2"/>
                </a:solidFill>
                <a:latin typeface="Arial" panose="020B0604020202020204" pitchFamily="34" charset="0"/>
              </a:rPr>
              <a:t>bibo:Book</a:t>
            </a:r>
            <a:r>
              <a:rPr lang="fr-FR" sz="2000" dirty="0">
                <a:solidFill>
                  <a:schemeClr val="tx2"/>
                </a:solidFill>
                <a:latin typeface="Arial" panose="020B0604020202020204" pitchFamily="34" charset="0"/>
              </a:rPr>
              <a:t>) et des propriétés (bibo:isbn10)</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classes et les propriétés sont des ressources (elles ont des URI) </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classes et les propriétés sont définies avec des triplets RDF</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définissent les </a:t>
            </a:r>
            <a:r>
              <a:rPr lang="fr-FR" sz="2000" dirty="0" err="1">
                <a:solidFill>
                  <a:schemeClr val="tx2"/>
                </a:solidFill>
                <a:latin typeface="Arial" panose="020B0604020202020204" pitchFamily="34" charset="0"/>
              </a:rPr>
              <a:t>domain</a:t>
            </a:r>
            <a:r>
              <a:rPr lang="fr-FR" sz="2000" dirty="0">
                <a:solidFill>
                  <a:schemeClr val="tx2"/>
                </a:solidFill>
                <a:latin typeface="Arial" panose="020B0604020202020204" pitchFamily="34" charset="0"/>
              </a:rPr>
              <a:t> et les range des propriétés.</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permettent de contrôler la conformité des données avec certaines règles </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Les ontologies permettent de faire des inférences</a:t>
            </a:r>
          </a:p>
          <a:p>
            <a:pPr marL="457200" indent="-457200" algn="just">
              <a:lnSpc>
                <a:spcPct val="150000"/>
              </a:lnSpc>
              <a:buFont typeface="Arial" panose="020B0604020202020204" pitchFamily="34" charset="0"/>
              <a:buChar char="•"/>
            </a:pPr>
            <a:r>
              <a:rPr lang="fr-FR" sz="2000" dirty="0">
                <a:solidFill>
                  <a:schemeClr val="tx2"/>
                </a:solidFill>
                <a:latin typeface="Arial" panose="020B0604020202020204" pitchFamily="34" charset="0"/>
              </a:rPr>
              <a:t>Plusieurs ontologies peuvent être utilisées avec le même jeu de données</a:t>
            </a:r>
            <a:endParaRPr lang="en-US" sz="2000" b="0" i="0" u="none" strike="noStrike" baseline="0" dirty="0">
              <a:solidFill>
                <a:schemeClr val="tx2"/>
              </a:solidFill>
              <a:latin typeface="Arial" panose="020B0604020202020204" pitchFamily="34" charset="0"/>
            </a:endParaRPr>
          </a:p>
        </p:txBody>
      </p:sp>
    </p:spTree>
    <p:extLst>
      <p:ext uri="{BB962C8B-B14F-4D97-AF65-F5344CB8AC3E}">
        <p14:creationId xmlns:p14="http://schemas.microsoft.com/office/powerpoint/2010/main" val="796081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64D11C8-C999-1B78-CFEE-971AAF6ED630}"/>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901A7CDE-F459-A7E2-FB5A-037E8A0CDE16}"/>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6582BC2-9D1C-0EAE-EF7A-FC428EFAEDA5}"/>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339CEDE7-746F-A459-CA9A-F707DFCC52DF}"/>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err="1">
                <a:solidFill>
                  <a:srgbClr val="161616"/>
                </a:solidFill>
                <a:latin typeface="Arial"/>
              </a:rPr>
              <a:t>Bref</a:t>
            </a:r>
            <a:r>
              <a:rPr lang="en-US" sz="2800" b="1" dirty="0">
                <a:solidFill>
                  <a:srgbClr val="161616"/>
                </a:solidFill>
                <a:latin typeface="Arial"/>
              </a:rPr>
              <a:t> </a:t>
            </a:r>
            <a:r>
              <a:rPr lang="en-US" sz="2800" b="1" dirty="0" err="1">
                <a:solidFill>
                  <a:srgbClr val="161616"/>
                </a:solidFill>
                <a:latin typeface="Arial"/>
              </a:rPr>
              <a:t>historique</a:t>
            </a:r>
            <a:r>
              <a:rPr lang="en-US" sz="2800" b="1" dirty="0">
                <a:solidFill>
                  <a:srgbClr val="161616"/>
                </a:solidFill>
                <a:latin typeface="Arial"/>
              </a:rPr>
              <a:t> du web</a:t>
            </a:r>
          </a:p>
        </p:txBody>
      </p:sp>
      <p:sp>
        <p:nvSpPr>
          <p:cNvPr id="3" name="ZoneTexte 2">
            <a:extLst>
              <a:ext uri="{FF2B5EF4-FFF2-40B4-BE49-F238E27FC236}">
                <a16:creationId xmlns:a16="http://schemas.microsoft.com/office/drawing/2014/main" id="{9A5C2D08-B7AA-02CE-4BCE-6F23D3EF84A6}"/>
              </a:ext>
            </a:extLst>
          </p:cNvPr>
          <p:cNvSpPr txBox="1"/>
          <p:nvPr/>
        </p:nvSpPr>
        <p:spPr>
          <a:xfrm>
            <a:off x="159966" y="3902437"/>
            <a:ext cx="4019322" cy="155305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Tim Berners-Lee</a:t>
            </a:r>
          </a:p>
          <a:p>
            <a:pPr marL="285750" indent="-285750" algn="just">
              <a:lnSpc>
                <a:spcPct val="150000"/>
              </a:lnSpc>
              <a:buFont typeface="Arial" panose="020B0604020202020204" pitchFamily="34" charset="0"/>
              <a:buChar char="•"/>
            </a:pPr>
            <a:r>
              <a:rPr lang="fr-FR" sz="2200" dirty="0">
                <a:latin typeface="Arial" panose="020B0604020202020204" pitchFamily="34" charset="0"/>
                <a:cs typeface="Arial" panose="020B0604020202020204" pitchFamily="34" charset="0"/>
              </a:rPr>
              <a:t>Identifier et lier sur les réseaux</a:t>
            </a:r>
          </a:p>
        </p:txBody>
      </p:sp>
      <p:sp>
        <p:nvSpPr>
          <p:cNvPr id="10" name="ZoneTexte 9">
            <a:extLst>
              <a:ext uri="{FF2B5EF4-FFF2-40B4-BE49-F238E27FC236}">
                <a16:creationId xmlns:a16="http://schemas.microsoft.com/office/drawing/2014/main" id="{EA2CB08A-83BB-034D-0FAE-D866E6E98577}"/>
              </a:ext>
            </a:extLst>
          </p:cNvPr>
          <p:cNvSpPr txBox="1"/>
          <p:nvPr/>
        </p:nvSpPr>
        <p:spPr>
          <a:xfrm>
            <a:off x="5152756" y="2023672"/>
            <a:ext cx="5280398"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Lier à travers le réseau</a:t>
            </a:r>
            <a:endParaRPr lang="en-US" sz="2400" b="1"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DD37E8FA-933B-D5B2-0D82-6BCA2554F1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246" y="1832783"/>
            <a:ext cx="2702497" cy="1948642"/>
          </a:xfrm>
          <a:prstGeom prst="rect">
            <a:avLst/>
          </a:prstGeom>
        </p:spPr>
      </p:pic>
      <p:pic>
        <p:nvPicPr>
          <p:cNvPr id="9" name="Image 8">
            <a:extLst>
              <a:ext uri="{FF2B5EF4-FFF2-40B4-BE49-F238E27FC236}">
                <a16:creationId xmlns:a16="http://schemas.microsoft.com/office/drawing/2014/main" id="{1A4A0F55-51AD-66B4-BE4B-B55B3CB46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3504" y="2485337"/>
            <a:ext cx="5280397" cy="4562382"/>
          </a:xfrm>
          <a:prstGeom prst="rect">
            <a:avLst/>
          </a:prstGeom>
        </p:spPr>
      </p:pic>
    </p:spTree>
    <p:extLst>
      <p:ext uri="{BB962C8B-B14F-4D97-AF65-F5344CB8AC3E}">
        <p14:creationId xmlns:p14="http://schemas.microsoft.com/office/powerpoint/2010/main" val="415961276"/>
      </p:ext>
    </p:extLst>
  </p:cSld>
  <p:clrMapOvr>
    <a:overrideClrMapping bg1="lt1" tx1="dk1" bg2="lt2" tx2="dk2" accent1="accent1" accent2="accent2" accent3="accent3" accent4="accent4" accent5="accent5" accent6="accent6" hlink="hlink" folHlink="folHlink"/>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0212" y="681835"/>
            <a:ext cx="10589598" cy="229922"/>
          </a:xfrm>
          <a:prstGeom prst="rect">
            <a:avLst/>
          </a:prstGeom>
        </p:spPr>
      </p:pic>
      <p:sp>
        <p:nvSpPr>
          <p:cNvPr id="5" name="Rectangle 4"/>
          <p:cNvSpPr/>
          <p:nvPr/>
        </p:nvSpPr>
        <p:spPr>
          <a:xfrm>
            <a:off x="428129" y="195565"/>
            <a:ext cx="4297151" cy="301276"/>
          </a:xfrm>
          <a:prstGeom prst="rect">
            <a:avLst/>
          </a:prstGeom>
        </p:spPr>
        <p:txBody>
          <a:bodyPr wrap="none" lIns="0" tIns="0" rIns="0" bIns="0">
            <a:noAutofit/>
          </a:bodyPr>
          <a:lstStyle/>
          <a:p>
            <a:pPr indent="0"/>
            <a:r>
              <a:rPr lang="en-US" sz="2600" b="1" dirty="0">
                <a:solidFill>
                  <a:srgbClr val="161616"/>
                </a:solidFill>
                <a:latin typeface="Arial"/>
              </a:rPr>
              <a:t>Textbooks as References</a:t>
            </a:r>
          </a:p>
        </p:txBody>
      </p:sp>
      <p:sp>
        <p:nvSpPr>
          <p:cNvPr id="3" name="ZoneTexte 2">
            <a:extLst>
              <a:ext uri="{FF2B5EF4-FFF2-40B4-BE49-F238E27FC236}">
                <a16:creationId xmlns:a16="http://schemas.microsoft.com/office/drawing/2014/main" id="{279ECEE5-4FE7-6535-AAE4-85CEF46AE366}"/>
              </a:ext>
            </a:extLst>
          </p:cNvPr>
          <p:cNvSpPr txBox="1"/>
          <p:nvPr/>
        </p:nvSpPr>
        <p:spPr>
          <a:xfrm>
            <a:off x="50212" y="1096751"/>
            <a:ext cx="10211681" cy="3416320"/>
          </a:xfrm>
          <a:prstGeom prst="rect">
            <a:avLst/>
          </a:prstGeom>
          <a:noFill/>
        </p:spPr>
        <p:txBody>
          <a:bodyPr wrap="square" rtlCol="0">
            <a:spAutoFit/>
          </a:bodyPr>
          <a:lstStyle/>
          <a:p>
            <a:pPr marL="285750" indent="-285750">
              <a:buFont typeface="Arial" panose="020B0604020202020204" pitchFamily="34" charset="0"/>
              <a:buChar char="•"/>
            </a:pPr>
            <a:r>
              <a:rPr lang="fr-FR" sz="2400" i="1" dirty="0"/>
              <a:t>"Uniform Resource </a:t>
            </a:r>
            <a:r>
              <a:rPr lang="fr-FR" sz="2400" i="1" dirty="0" err="1"/>
              <a:t>Locators</a:t>
            </a:r>
            <a:r>
              <a:rPr lang="fr-FR" sz="2400" i="1" dirty="0"/>
              <a:t> (URL), RFC </a:t>
            </a:r>
            <a:r>
              <a:rPr lang="fr-FR" sz="2400" i="1" dirty="0" err="1"/>
              <a:t>Request</a:t>
            </a:r>
            <a:r>
              <a:rPr lang="fr-FR" sz="2400" i="1" dirty="0"/>
              <a:t> for </a:t>
            </a:r>
            <a:r>
              <a:rPr lang="fr-FR" sz="2400" i="1" dirty="0" err="1"/>
              <a:t>Comments</a:t>
            </a:r>
            <a:r>
              <a:rPr lang="fr-FR" sz="2400" i="1" dirty="0"/>
              <a:t> 1738", T. Berners-Lee L. </a:t>
            </a:r>
            <a:r>
              <a:rPr lang="fr-FR" sz="2400" i="1" dirty="0" err="1"/>
              <a:t>Masinter</a:t>
            </a:r>
            <a:r>
              <a:rPr lang="fr-FR" sz="2400" i="1" dirty="0"/>
              <a:t>, M. </a:t>
            </a:r>
            <a:r>
              <a:rPr lang="fr-FR" sz="2400" i="1" dirty="0" err="1"/>
              <a:t>McCahill</a:t>
            </a:r>
            <a:r>
              <a:rPr lang="fr-FR" sz="2400" i="1" dirty="0"/>
              <a:t>, IETF, 1994</a:t>
            </a:r>
          </a:p>
          <a:p>
            <a:pPr marL="285750" indent="-285750">
              <a:buFont typeface="Arial" panose="020B0604020202020204" pitchFamily="34" charset="0"/>
              <a:buChar char="•"/>
            </a:pPr>
            <a:r>
              <a:rPr lang="fr-FR" sz="2400" i="1" dirty="0"/>
              <a:t>URL Document at W3C</a:t>
            </a:r>
          </a:p>
          <a:p>
            <a:pPr marL="285750" indent="-285750">
              <a:buFont typeface="Arial" panose="020B0604020202020204" pitchFamily="34" charset="0"/>
              <a:buChar char="•"/>
            </a:pPr>
            <a:r>
              <a:rPr lang="fr-FR" sz="2400" i="1" dirty="0"/>
              <a:t>"The Original HTTP as </a:t>
            </a:r>
            <a:r>
              <a:rPr lang="fr-FR" sz="2400" i="1" dirty="0" err="1"/>
              <a:t>defined</a:t>
            </a:r>
            <a:r>
              <a:rPr lang="fr-FR" sz="2400" i="1" dirty="0"/>
              <a:t> in 1991", T. Berners-Lee</a:t>
            </a:r>
          </a:p>
          <a:p>
            <a:pPr marL="285750" indent="-285750">
              <a:buFont typeface="Arial" panose="020B0604020202020204" pitchFamily="34" charset="0"/>
              <a:buChar char="•"/>
            </a:pPr>
            <a:r>
              <a:rPr lang="fr-FR" sz="2400" i="1" dirty="0"/>
              <a:t>"</a:t>
            </a:r>
            <a:r>
              <a:rPr lang="fr-FR" sz="2400" i="1" dirty="0" err="1"/>
              <a:t>Hypertext</a:t>
            </a:r>
            <a:r>
              <a:rPr lang="fr-FR" sz="2400" i="1" dirty="0"/>
              <a:t> Transfer Protocol -- HTTP/1.0, RFC </a:t>
            </a:r>
            <a:r>
              <a:rPr lang="fr-FR" sz="2400" i="1" dirty="0" err="1"/>
              <a:t>Request</a:t>
            </a:r>
            <a:r>
              <a:rPr lang="fr-FR" sz="2400" i="1" dirty="0"/>
              <a:t> for </a:t>
            </a:r>
            <a:r>
              <a:rPr lang="fr-FR" sz="2400" i="1" dirty="0" err="1"/>
              <a:t>Comments</a:t>
            </a:r>
            <a:r>
              <a:rPr lang="fr-FR" sz="2400" i="1" dirty="0"/>
              <a:t> 1945", T. Berners-Lee, R. Fielding, H. </a:t>
            </a:r>
            <a:r>
              <a:rPr lang="fr-FR" sz="2400" i="1" dirty="0" err="1"/>
              <a:t>Frystyk</a:t>
            </a:r>
            <a:r>
              <a:rPr lang="fr-FR" sz="2400" i="1" dirty="0"/>
              <a:t>, IETF, 1996</a:t>
            </a:r>
          </a:p>
          <a:p>
            <a:pPr marL="285750" indent="-285750">
              <a:buFont typeface="Arial" panose="020B0604020202020204" pitchFamily="34" charset="0"/>
              <a:buChar char="•"/>
            </a:pPr>
            <a:r>
              <a:rPr lang="fr-FR" sz="2400" i="1" dirty="0"/>
              <a:t>ANF « Initiation au SPARQL et à la diffusion de données en RDF » 7-8 décembre 2020 Jean-Baptiste Pressac (CRBC/CNRS)</a:t>
            </a:r>
          </a:p>
          <a:p>
            <a:pPr marL="285750" indent="-285750">
              <a:buFont typeface="Arial" panose="020B0604020202020204" pitchFamily="34" charset="0"/>
              <a:buChar char="•"/>
            </a:pPr>
            <a:r>
              <a:rPr lang="fr-FR" sz="2400" i="1" dirty="0"/>
              <a:t>Web sémantique et Web de données – MOOC INRIA sur Fun MOOC </a:t>
            </a:r>
          </a:p>
        </p:txBody>
      </p:sp>
    </p:spTree>
  </p:cSld>
  <p:clrMapOvr>
    <a:overrideClrMapping bg1="lt1" tx1="dk1" bg2="lt2" tx2="dk2" accent1="accent1" accent2="accent2" accent3="accent3" accent4="accent4" accent5="accent5" accent6="accent6" hlink="hlink" folHlink="folHlink"/>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48768" y="679704"/>
            <a:ext cx="10591800" cy="231648"/>
          </a:xfrm>
          <a:prstGeom prst="rect">
            <a:avLst/>
          </a:prstGeom>
        </p:spPr>
      </p:pic>
      <p:pic>
        <p:nvPicPr>
          <p:cNvPr id="3" name="Image 2"/>
          <p:cNvPicPr>
            <a:picLocks noChangeAspect="1"/>
          </p:cNvPicPr>
          <p:nvPr/>
        </p:nvPicPr>
        <p:blipFill>
          <a:blip r:embed="rId4"/>
          <a:stretch>
            <a:fillRect/>
          </a:stretch>
        </p:blipFill>
        <p:spPr>
          <a:xfrm>
            <a:off x="6108640" y="1075944"/>
            <a:ext cx="4453128" cy="4977384"/>
          </a:xfrm>
          <a:prstGeom prst="rect">
            <a:avLst/>
          </a:prstGeom>
        </p:spPr>
      </p:pic>
      <p:sp>
        <p:nvSpPr>
          <p:cNvPr id="4" name="Rectangle 3"/>
          <p:cNvSpPr/>
          <p:nvPr/>
        </p:nvSpPr>
        <p:spPr>
          <a:xfrm>
            <a:off x="4349496" y="198120"/>
            <a:ext cx="1950720" cy="316992"/>
          </a:xfrm>
          <a:prstGeom prst="rect">
            <a:avLst/>
          </a:prstGeom>
        </p:spPr>
        <p:txBody>
          <a:bodyPr wrap="none" lIns="0" tIns="0" rIns="0" bIns="0">
            <a:noAutofit/>
          </a:bodyPr>
          <a:lstStyle/>
          <a:p>
            <a:pPr indent="0"/>
            <a:r>
              <a:rPr lang="en-US" sz="2600" b="1">
                <a:solidFill>
                  <a:srgbClr val="161616"/>
                </a:solidFill>
                <a:latin typeface="Arial"/>
              </a:rPr>
              <a:t>Questions?</a:t>
            </a:r>
          </a:p>
        </p:txBody>
      </p:sp>
      <p:sp>
        <p:nvSpPr>
          <p:cNvPr id="10" name="ZoneTexte 9">
            <a:extLst>
              <a:ext uri="{FF2B5EF4-FFF2-40B4-BE49-F238E27FC236}">
                <a16:creationId xmlns:a16="http://schemas.microsoft.com/office/drawing/2014/main" id="{9148C1A7-40C8-B527-433E-ED5DBC68AFC4}"/>
              </a:ext>
            </a:extLst>
          </p:cNvPr>
          <p:cNvSpPr txBox="1"/>
          <p:nvPr/>
        </p:nvSpPr>
        <p:spPr>
          <a:xfrm>
            <a:off x="2292038" y="3763032"/>
            <a:ext cx="2292723" cy="523220"/>
          </a:xfrm>
          <a:prstGeom prst="rect">
            <a:avLst/>
          </a:prstGeom>
          <a:noFill/>
        </p:spPr>
        <p:txBody>
          <a:bodyPr wrap="square">
            <a:spAutoFit/>
          </a:bodyPr>
          <a:lstStyle/>
          <a:p>
            <a:pPr indent="0"/>
            <a:r>
              <a:rPr lang="en-US" sz="2800" b="1" dirty="0">
                <a:solidFill>
                  <a:srgbClr val="161616"/>
                </a:solidFill>
                <a:latin typeface="Arial"/>
              </a:rPr>
              <a:t>Thank you!</a:t>
            </a:r>
          </a:p>
        </p:txBody>
      </p:sp>
      <p:sp>
        <p:nvSpPr>
          <p:cNvPr id="12" name="ZoneTexte 11">
            <a:extLst>
              <a:ext uri="{FF2B5EF4-FFF2-40B4-BE49-F238E27FC236}">
                <a16:creationId xmlns:a16="http://schemas.microsoft.com/office/drawing/2014/main" id="{A550F48C-A90E-F54F-287D-B0F697497127}"/>
              </a:ext>
            </a:extLst>
          </p:cNvPr>
          <p:cNvSpPr txBox="1"/>
          <p:nvPr/>
        </p:nvSpPr>
        <p:spPr>
          <a:xfrm>
            <a:off x="573743" y="6217920"/>
            <a:ext cx="9834282" cy="923330"/>
          </a:xfrm>
          <a:prstGeom prst="rect">
            <a:avLst/>
          </a:prstGeom>
          <a:noFill/>
        </p:spPr>
        <p:txBody>
          <a:bodyPr wrap="square">
            <a:spAutoFit/>
          </a:bodyPr>
          <a:lstStyle/>
          <a:p>
            <a:pPr algn="ctr"/>
            <a:r>
              <a:rPr lang="fr-FR" sz="5400" b="1" i="1" dirty="0">
                <a:latin typeface="Amiri" panose="00000500000000000000" pitchFamily="2" charset="-78"/>
                <a:ea typeface="Amiri" panose="00000500000000000000" pitchFamily="2" charset="-78"/>
                <a:cs typeface="Amiri" panose="00000500000000000000" pitchFamily="2" charset="-78"/>
              </a:rPr>
              <a:t>F</a:t>
            </a:r>
            <a:r>
              <a:rPr lang="en-CA" sz="5400" b="1" i="1" dirty="0" err="1">
                <a:latin typeface="Amiri" panose="00000500000000000000" pitchFamily="2" charset="-78"/>
                <a:ea typeface="Amiri" panose="00000500000000000000" pitchFamily="2" charset="-78"/>
                <a:cs typeface="Amiri" panose="00000500000000000000" pitchFamily="2" charset="-78"/>
              </a:rPr>
              <a:t>abricando</a:t>
            </a:r>
            <a:r>
              <a:rPr lang="en-CA" sz="5400" b="1" i="1" dirty="0">
                <a:latin typeface="Amiri" panose="00000500000000000000" pitchFamily="2" charset="-78"/>
                <a:ea typeface="Amiri" panose="00000500000000000000" pitchFamily="2" charset="-78"/>
                <a:cs typeface="Amiri" panose="00000500000000000000" pitchFamily="2" charset="-78"/>
              </a:rPr>
              <a:t> Fit Faber</a:t>
            </a:r>
            <a:endParaRPr lang="fr-FR" sz="5400" b="1" i="1" dirty="0">
              <a:latin typeface="Amiri" panose="00000500000000000000" pitchFamily="2" charset="-78"/>
              <a:ea typeface="Amiri" panose="00000500000000000000" pitchFamily="2" charset="-78"/>
              <a:cs typeface="Amiri" panose="00000500000000000000" pitchFamily="2" charset="-78"/>
            </a:endParaRPr>
          </a:p>
        </p:txBody>
      </p:sp>
      <p:pic>
        <p:nvPicPr>
          <p:cNvPr id="6" name="Image 5">
            <a:extLst>
              <a:ext uri="{FF2B5EF4-FFF2-40B4-BE49-F238E27FC236}">
                <a16:creationId xmlns:a16="http://schemas.microsoft.com/office/drawing/2014/main" id="{E2DDE078-6B4D-2228-97BD-B12B1E3B59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4241" y="1218433"/>
            <a:ext cx="6025975" cy="2380007"/>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63103DAB-9F60-6E43-E819-6DA035D3C1AE}"/>
            </a:ext>
          </a:extLst>
        </p:cNvPr>
        <p:cNvGrpSpPr/>
        <p:nvPr/>
      </p:nvGrpSpPr>
      <p:grpSpPr>
        <a:xfrm>
          <a:off x="0" y="0"/>
          <a:ext cx="0" cy="0"/>
          <a:chOff x="0" y="0"/>
          <a:chExt cx="0" cy="0"/>
        </a:xfrm>
      </p:grpSpPr>
      <p:pic>
        <p:nvPicPr>
          <p:cNvPr id="2" name="Image 1">
            <a:extLst>
              <a:ext uri="{FF2B5EF4-FFF2-40B4-BE49-F238E27FC236}">
                <a16:creationId xmlns:a16="http://schemas.microsoft.com/office/drawing/2014/main" id="{EA7BFD81-76C8-79CE-1BF8-9F69E8D6392D}"/>
              </a:ext>
            </a:extLst>
          </p:cNvPr>
          <p:cNvPicPr>
            <a:picLocks noChangeAspect="1"/>
          </p:cNvPicPr>
          <p:nvPr/>
        </p:nvPicPr>
        <p:blipFill>
          <a:blip r:embed="rId3"/>
          <a:stretch>
            <a:fillRect/>
          </a:stretch>
        </p:blipFill>
        <p:spPr>
          <a:xfrm>
            <a:off x="48768" y="679704"/>
            <a:ext cx="10591800" cy="231648"/>
          </a:xfrm>
          <a:prstGeom prst="rect">
            <a:avLst/>
          </a:prstGeom>
        </p:spPr>
      </p:pic>
      <p:sp>
        <p:nvSpPr>
          <p:cNvPr id="4" name="Rectangle 3">
            <a:extLst>
              <a:ext uri="{FF2B5EF4-FFF2-40B4-BE49-F238E27FC236}">
                <a16:creationId xmlns:a16="http://schemas.microsoft.com/office/drawing/2014/main" id="{DC9E8531-6AB5-B509-B4EF-658BB66AA159}"/>
              </a:ext>
            </a:extLst>
          </p:cNvPr>
          <p:cNvSpPr/>
          <p:nvPr/>
        </p:nvSpPr>
        <p:spPr>
          <a:xfrm>
            <a:off x="454152" y="198120"/>
            <a:ext cx="3959352" cy="365760"/>
          </a:xfrm>
          <a:prstGeom prst="rect">
            <a:avLst/>
          </a:prstGeom>
        </p:spPr>
        <p:txBody>
          <a:bodyPr wrap="none" lIns="0" tIns="0" rIns="0" bIns="0">
            <a:noAutofit/>
          </a:bodyPr>
          <a:lstStyle/>
          <a:p>
            <a:pPr indent="0"/>
            <a:r>
              <a:rPr lang="en-US" sz="2600" b="1" dirty="0">
                <a:solidFill>
                  <a:srgbClr val="161616"/>
                </a:solidFill>
                <a:latin typeface="Arial"/>
              </a:rPr>
              <a:t>1. </a:t>
            </a:r>
            <a:r>
              <a:rPr lang="en-US" sz="2600" b="1" dirty="0" err="1">
                <a:solidFill>
                  <a:srgbClr val="161616"/>
                </a:solidFill>
                <a:latin typeface="Arial"/>
              </a:rPr>
              <a:t>Vers</a:t>
            </a:r>
            <a:r>
              <a:rPr lang="en-US" sz="2600" b="1" dirty="0">
                <a:solidFill>
                  <a:srgbClr val="161616"/>
                </a:solidFill>
                <a:latin typeface="Arial"/>
              </a:rPr>
              <a:t> un web de Linked Data</a:t>
            </a:r>
          </a:p>
        </p:txBody>
      </p:sp>
      <p:sp>
        <p:nvSpPr>
          <p:cNvPr id="15" name="Rectangle 14">
            <a:extLst>
              <a:ext uri="{FF2B5EF4-FFF2-40B4-BE49-F238E27FC236}">
                <a16:creationId xmlns:a16="http://schemas.microsoft.com/office/drawing/2014/main" id="{CAA04803-A1D7-8D28-1B63-6CD182D2D918}"/>
              </a:ext>
            </a:extLst>
          </p:cNvPr>
          <p:cNvSpPr/>
          <p:nvPr/>
        </p:nvSpPr>
        <p:spPr>
          <a:xfrm>
            <a:off x="3535510" y="1171500"/>
            <a:ext cx="3234493" cy="365760"/>
          </a:xfrm>
          <a:prstGeom prst="rect">
            <a:avLst/>
          </a:prstGeom>
        </p:spPr>
        <p:txBody>
          <a:bodyPr wrap="none" lIns="0" tIns="0" rIns="0" bIns="0">
            <a:noAutofit/>
          </a:bodyPr>
          <a:lstStyle/>
          <a:p>
            <a:pPr indent="0" algn="ctr"/>
            <a:r>
              <a:rPr lang="en-US" sz="2800" b="1" dirty="0">
                <a:solidFill>
                  <a:srgbClr val="161616"/>
                </a:solidFill>
                <a:latin typeface="Arial"/>
              </a:rPr>
              <a:t>Principes </a:t>
            </a:r>
            <a:r>
              <a:rPr lang="en-US" sz="2800" b="1" dirty="0" err="1">
                <a:solidFill>
                  <a:srgbClr val="161616"/>
                </a:solidFill>
                <a:latin typeface="Arial"/>
              </a:rPr>
              <a:t>architecturaux</a:t>
            </a:r>
            <a:endParaRPr lang="en-US" sz="2800" b="1" dirty="0">
              <a:solidFill>
                <a:srgbClr val="161616"/>
              </a:solidFill>
              <a:latin typeface="Arial"/>
            </a:endParaRPr>
          </a:p>
        </p:txBody>
      </p:sp>
      <p:pic>
        <p:nvPicPr>
          <p:cNvPr id="6" name="Image 5">
            <a:extLst>
              <a:ext uri="{FF2B5EF4-FFF2-40B4-BE49-F238E27FC236}">
                <a16:creationId xmlns:a16="http://schemas.microsoft.com/office/drawing/2014/main" id="{A5276A3E-3A41-441B-49C2-2303C8A8AC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49" y="1735808"/>
            <a:ext cx="5839374" cy="4425150"/>
          </a:xfrm>
          <a:prstGeom prst="rect">
            <a:avLst/>
          </a:prstGeom>
        </p:spPr>
      </p:pic>
      <p:pic>
        <p:nvPicPr>
          <p:cNvPr id="11" name="Image 10">
            <a:extLst>
              <a:ext uri="{FF2B5EF4-FFF2-40B4-BE49-F238E27FC236}">
                <a16:creationId xmlns:a16="http://schemas.microsoft.com/office/drawing/2014/main" id="{6796C48F-EB18-82AD-376E-193715EAC6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72644" y="4062334"/>
            <a:ext cx="1735422" cy="1487506"/>
          </a:xfrm>
          <a:prstGeom prst="rect">
            <a:avLst/>
          </a:prstGeom>
        </p:spPr>
      </p:pic>
      <p:sp>
        <p:nvSpPr>
          <p:cNvPr id="12" name="ZoneTexte 11">
            <a:extLst>
              <a:ext uri="{FF2B5EF4-FFF2-40B4-BE49-F238E27FC236}">
                <a16:creationId xmlns:a16="http://schemas.microsoft.com/office/drawing/2014/main" id="{475F0EA3-C936-193B-779A-70F5AF8F4521}"/>
              </a:ext>
            </a:extLst>
          </p:cNvPr>
          <p:cNvSpPr txBox="1"/>
          <p:nvPr/>
        </p:nvSpPr>
        <p:spPr>
          <a:xfrm>
            <a:off x="8883187" y="5951094"/>
            <a:ext cx="142086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Serveur</a:t>
            </a:r>
          </a:p>
          <a:p>
            <a:r>
              <a:rPr lang="fr-FR" dirty="0">
                <a:latin typeface="Arial" panose="020B0604020202020204" pitchFamily="34" charset="0"/>
                <a:cs typeface="Arial" panose="020B0604020202020204" pitchFamily="34" charset="0"/>
              </a:rPr>
              <a:t>(Web)</a:t>
            </a:r>
            <a:endParaRPr lang="en-US" dirty="0">
              <a:latin typeface="Arial" panose="020B060402020202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5939D76B-25F4-2D67-D599-0F6790BA1ED9}"/>
              </a:ext>
            </a:extLst>
          </p:cNvPr>
          <p:cNvSpPr txBox="1"/>
          <p:nvPr/>
        </p:nvSpPr>
        <p:spPr>
          <a:xfrm>
            <a:off x="3249379" y="6103494"/>
            <a:ext cx="142086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Client</a:t>
            </a:r>
          </a:p>
          <a:p>
            <a:r>
              <a:rPr lang="fr-FR" dirty="0">
                <a:latin typeface="Arial" panose="020B0604020202020204" pitchFamily="34" charset="0"/>
                <a:cs typeface="Arial" panose="020B0604020202020204" pitchFamily="34" charset="0"/>
              </a:rPr>
              <a:t>(navigateur)</a:t>
            </a:r>
            <a:endParaRPr lang="en-US" dirty="0">
              <a:latin typeface="Arial" panose="020B0604020202020204" pitchFamily="34" charset="0"/>
              <a:cs typeface="Arial" panose="020B0604020202020204" pitchFamily="34" charset="0"/>
            </a:endParaRPr>
          </a:p>
        </p:txBody>
      </p:sp>
      <p:sp>
        <p:nvSpPr>
          <p:cNvPr id="14" name="Flèche : gauche 13">
            <a:extLst>
              <a:ext uri="{FF2B5EF4-FFF2-40B4-BE49-F238E27FC236}">
                <a16:creationId xmlns:a16="http://schemas.microsoft.com/office/drawing/2014/main" id="{04ABA665-E0CA-9CD8-DE4B-627768A29C05}"/>
              </a:ext>
            </a:extLst>
          </p:cNvPr>
          <p:cNvSpPr/>
          <p:nvPr/>
        </p:nvSpPr>
        <p:spPr>
          <a:xfrm>
            <a:off x="1077268" y="2126130"/>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èche : double flèche horizontale 15">
            <a:extLst>
              <a:ext uri="{FF2B5EF4-FFF2-40B4-BE49-F238E27FC236}">
                <a16:creationId xmlns:a16="http://schemas.microsoft.com/office/drawing/2014/main" id="{98AEFA0B-F1E6-200F-F39F-1AEBB36F989F}"/>
              </a:ext>
            </a:extLst>
          </p:cNvPr>
          <p:cNvSpPr/>
          <p:nvPr/>
        </p:nvSpPr>
        <p:spPr>
          <a:xfrm>
            <a:off x="6688244" y="4482921"/>
            <a:ext cx="1735422" cy="646332"/>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424708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3916</TotalTime>
  <Words>3112</Words>
  <Application>Microsoft Office PowerPoint</Application>
  <PresentationFormat>Personnalisé</PresentationFormat>
  <Paragraphs>491</Paragraphs>
  <Slides>81</Slides>
  <Notes>70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81</vt:i4>
      </vt:variant>
    </vt:vector>
  </HeadingPairs>
  <TitlesOfParts>
    <vt:vector size="87" baseType="lpstr">
      <vt:lpstr>Amiri</vt:lpstr>
      <vt:lpstr>Arial</vt:lpstr>
      <vt:lpstr>Arial Black</vt:lpstr>
      <vt:lpstr>Calibri</vt:lpstr>
      <vt:lpstr>system-ui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DMI00-Intro-FSS2024.pptx</dc:title>
  <dc:subject/>
  <dc:creator>Christian Bizer</dc:creator>
  <cp:keywords/>
  <cp:lastModifiedBy>Otis Ange MOAMPANDJ</cp:lastModifiedBy>
  <cp:revision>101</cp:revision>
  <dcterms:modified xsi:type="dcterms:W3CDTF">2025-08-13T13:40:07Z</dcterms:modified>
</cp:coreProperties>
</file>