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43"/>
  </p:notesMasterIdLst>
  <p:sldIdLst>
    <p:sldId id="256" r:id="rId3"/>
    <p:sldId id="258" r:id="rId4"/>
    <p:sldId id="257" r:id="rId5"/>
    <p:sldId id="259" r:id="rId6"/>
    <p:sldId id="312" r:id="rId7"/>
    <p:sldId id="564" r:id="rId8"/>
    <p:sldId id="565" r:id="rId9"/>
    <p:sldId id="566" r:id="rId10"/>
    <p:sldId id="511" r:id="rId11"/>
    <p:sldId id="567" r:id="rId12"/>
    <p:sldId id="568" r:id="rId13"/>
    <p:sldId id="571" r:id="rId14"/>
    <p:sldId id="570" r:id="rId15"/>
    <p:sldId id="572" r:id="rId16"/>
    <p:sldId id="573" r:id="rId17"/>
    <p:sldId id="574" r:id="rId18"/>
    <p:sldId id="575" r:id="rId19"/>
    <p:sldId id="576" r:id="rId20"/>
    <p:sldId id="577" r:id="rId21"/>
    <p:sldId id="579" r:id="rId22"/>
    <p:sldId id="578" r:id="rId23"/>
    <p:sldId id="580" r:id="rId24"/>
    <p:sldId id="512" r:id="rId25"/>
    <p:sldId id="581" r:id="rId26"/>
    <p:sldId id="594" r:id="rId27"/>
    <p:sldId id="595" r:id="rId28"/>
    <p:sldId id="596" r:id="rId29"/>
    <p:sldId id="582" r:id="rId30"/>
    <p:sldId id="584" r:id="rId31"/>
    <p:sldId id="591" r:id="rId32"/>
    <p:sldId id="593" r:id="rId33"/>
    <p:sldId id="592" r:id="rId34"/>
    <p:sldId id="583" r:id="rId35"/>
    <p:sldId id="590" r:id="rId36"/>
    <p:sldId id="588" r:id="rId37"/>
    <p:sldId id="589" r:id="rId38"/>
    <p:sldId id="586" r:id="rId39"/>
    <p:sldId id="585" r:id="rId40"/>
    <p:sldId id="478" r:id="rId41"/>
    <p:sldId id="289"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18343C0-5F59-47F6-B540-FCAECF2F735D}">
          <p14:sldIdLst>
            <p14:sldId id="256"/>
            <p14:sldId id="258"/>
            <p14:sldId id="257"/>
            <p14:sldId id="259"/>
            <p14:sldId id="312"/>
            <p14:sldId id="564"/>
            <p14:sldId id="565"/>
            <p14:sldId id="566"/>
            <p14:sldId id="511"/>
            <p14:sldId id="567"/>
            <p14:sldId id="568"/>
            <p14:sldId id="571"/>
            <p14:sldId id="570"/>
            <p14:sldId id="572"/>
            <p14:sldId id="573"/>
            <p14:sldId id="574"/>
            <p14:sldId id="575"/>
            <p14:sldId id="576"/>
            <p14:sldId id="577"/>
            <p14:sldId id="579"/>
            <p14:sldId id="578"/>
            <p14:sldId id="580"/>
            <p14:sldId id="512"/>
            <p14:sldId id="581"/>
            <p14:sldId id="594"/>
            <p14:sldId id="595"/>
            <p14:sldId id="596"/>
            <p14:sldId id="582"/>
            <p14:sldId id="584"/>
            <p14:sldId id="591"/>
            <p14:sldId id="593"/>
            <p14:sldId id="592"/>
            <p14:sldId id="583"/>
            <p14:sldId id="590"/>
            <p14:sldId id="588"/>
            <p14:sldId id="589"/>
            <p14:sldId id="586"/>
            <p14:sldId id="585"/>
            <p14:sldId id="478"/>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8C"/>
    <a:srgbClr val="E45E5E"/>
    <a:srgbClr val="FCEFEE"/>
    <a:srgbClr val="FBF0EF"/>
    <a:srgbClr val="0F172A"/>
    <a:srgbClr val="2E74B5"/>
    <a:srgbClr val="92C5F7"/>
    <a:srgbClr val="D1E3F8"/>
    <a:srgbClr val="475569"/>
    <a:srgbClr val="CBD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5039" autoAdjust="0"/>
  </p:normalViewPr>
  <p:slideViewPr>
    <p:cSldViewPr snapToGrid="0">
      <p:cViewPr varScale="1">
        <p:scale>
          <a:sx n="78" d="100"/>
          <a:sy n="78" d="100"/>
        </p:scale>
        <p:origin x="1080" y="91"/>
      </p:cViewPr>
      <p:guideLst/>
    </p:cSldViewPr>
  </p:slideViewPr>
  <p:notesTextViewPr>
    <p:cViewPr>
      <p:scale>
        <a:sx n="1" d="1"/>
        <a:sy n="1" d="1"/>
      </p:scale>
      <p:origin x="0" y="0"/>
    </p:cViewPr>
  </p:notesTextViewPr>
  <p:sorterViewPr>
    <p:cViewPr>
      <p:scale>
        <a:sx n="100" d="100"/>
        <a:sy n="100" d="100"/>
      </p:scale>
      <p:origin x="0" y="-7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541D0-EA52-4EBA-BC10-321B1699160C}"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27918005-9D0A-46FA-9718-812CE8810174}">
      <dgm:prSet phldrT="[Texte]"/>
      <dgm:spPr/>
      <dgm:t>
        <a:bodyPr/>
        <a:lstStyle/>
        <a:p>
          <a:r>
            <a:rPr lang="fr-FR" dirty="0"/>
            <a:t>Collecte</a:t>
          </a:r>
          <a:endParaRPr lang="en-US" dirty="0"/>
        </a:p>
      </dgm:t>
    </dgm:pt>
    <dgm:pt modelId="{BF9DD2F0-88A9-4FD6-93BA-6ECB9130E732}" type="parTrans" cxnId="{F0346740-9E99-4E1F-9370-EFFA25FE273F}">
      <dgm:prSet/>
      <dgm:spPr/>
      <dgm:t>
        <a:bodyPr/>
        <a:lstStyle/>
        <a:p>
          <a:endParaRPr lang="en-US"/>
        </a:p>
      </dgm:t>
    </dgm:pt>
    <dgm:pt modelId="{1E8CAB63-92D7-4FC0-9500-F4A118CE4CDD}" type="sibTrans" cxnId="{F0346740-9E99-4E1F-9370-EFFA25FE273F}">
      <dgm:prSet/>
      <dgm:spPr/>
      <dgm:t>
        <a:bodyPr/>
        <a:lstStyle/>
        <a:p>
          <a:endParaRPr lang="en-US"/>
        </a:p>
      </dgm:t>
    </dgm:pt>
    <dgm:pt modelId="{39804E85-257E-4F60-B65D-91E03F5CB87C}">
      <dgm:prSet phldrT="[Texte]"/>
      <dgm:spPr/>
      <dgm:t>
        <a:bodyPr/>
        <a:lstStyle/>
        <a:p>
          <a:r>
            <a:rPr lang="fr-FR" dirty="0"/>
            <a:t>Analyse</a:t>
          </a:r>
          <a:endParaRPr lang="en-US" dirty="0"/>
        </a:p>
      </dgm:t>
    </dgm:pt>
    <dgm:pt modelId="{D068C2D8-75E7-408B-9D77-F53FFA981AC0}" type="parTrans" cxnId="{AD804204-758C-45C0-B848-6954E7818129}">
      <dgm:prSet/>
      <dgm:spPr/>
      <dgm:t>
        <a:bodyPr/>
        <a:lstStyle/>
        <a:p>
          <a:endParaRPr lang="en-US"/>
        </a:p>
      </dgm:t>
    </dgm:pt>
    <dgm:pt modelId="{AC82BE37-9ED5-4D16-86C4-5DC58A077B33}" type="sibTrans" cxnId="{AD804204-758C-45C0-B848-6954E7818129}">
      <dgm:prSet/>
      <dgm:spPr/>
      <dgm:t>
        <a:bodyPr/>
        <a:lstStyle/>
        <a:p>
          <a:endParaRPr lang="en-US"/>
        </a:p>
      </dgm:t>
    </dgm:pt>
    <dgm:pt modelId="{0027C589-32A5-409D-BE5B-99339448245D}">
      <dgm:prSet phldrT="[Texte]"/>
      <dgm:spPr/>
      <dgm:t>
        <a:bodyPr/>
        <a:lstStyle/>
        <a:p>
          <a:r>
            <a:rPr lang="fr-FR" dirty="0"/>
            <a:t>Restitution</a:t>
          </a:r>
          <a:endParaRPr lang="en-US" dirty="0"/>
        </a:p>
      </dgm:t>
    </dgm:pt>
    <dgm:pt modelId="{A3967C20-1061-4BEC-A7EF-DD57B6EB10EA}" type="parTrans" cxnId="{4A1A7556-BA97-4832-840F-DEAE9D4AC12B}">
      <dgm:prSet/>
      <dgm:spPr/>
      <dgm:t>
        <a:bodyPr/>
        <a:lstStyle/>
        <a:p>
          <a:endParaRPr lang="en-US"/>
        </a:p>
      </dgm:t>
    </dgm:pt>
    <dgm:pt modelId="{C405159B-F8C0-4B8C-A757-1D555B66AFDA}" type="sibTrans" cxnId="{4A1A7556-BA97-4832-840F-DEAE9D4AC12B}">
      <dgm:prSet/>
      <dgm:spPr/>
      <dgm:t>
        <a:bodyPr/>
        <a:lstStyle/>
        <a:p>
          <a:endParaRPr lang="en-US"/>
        </a:p>
      </dgm:t>
    </dgm:pt>
    <dgm:pt modelId="{A8E26CAF-F7FF-4C3F-AAC8-D8F59381A64C}" type="pres">
      <dgm:prSet presAssocID="{B64541D0-EA52-4EBA-BC10-321B1699160C}" presName="cycle" presStyleCnt="0">
        <dgm:presLayoutVars>
          <dgm:dir/>
          <dgm:resizeHandles val="exact"/>
        </dgm:presLayoutVars>
      </dgm:prSet>
      <dgm:spPr/>
    </dgm:pt>
    <dgm:pt modelId="{E562D0F9-5B28-4F2E-9ACA-19A5DC6B8C6C}" type="pres">
      <dgm:prSet presAssocID="{27918005-9D0A-46FA-9718-812CE8810174}" presName="node" presStyleLbl="node1" presStyleIdx="0" presStyleCnt="3">
        <dgm:presLayoutVars>
          <dgm:bulletEnabled val="1"/>
        </dgm:presLayoutVars>
      </dgm:prSet>
      <dgm:spPr/>
    </dgm:pt>
    <dgm:pt modelId="{A0165EEC-5EB4-401A-8B87-AAD284075355}" type="pres">
      <dgm:prSet presAssocID="{1E8CAB63-92D7-4FC0-9500-F4A118CE4CDD}" presName="sibTrans" presStyleLbl="sibTrans2D1" presStyleIdx="0" presStyleCnt="3"/>
      <dgm:spPr/>
    </dgm:pt>
    <dgm:pt modelId="{AB92D07E-EC02-431D-A656-5197B9BB1A07}" type="pres">
      <dgm:prSet presAssocID="{1E8CAB63-92D7-4FC0-9500-F4A118CE4CDD}" presName="connectorText" presStyleLbl="sibTrans2D1" presStyleIdx="0" presStyleCnt="3"/>
      <dgm:spPr/>
    </dgm:pt>
    <dgm:pt modelId="{B7072388-4F54-40C6-8C3B-D47D7FF0F3F3}" type="pres">
      <dgm:prSet presAssocID="{39804E85-257E-4F60-B65D-91E03F5CB87C}" presName="node" presStyleLbl="node1" presStyleIdx="1" presStyleCnt="3">
        <dgm:presLayoutVars>
          <dgm:bulletEnabled val="1"/>
        </dgm:presLayoutVars>
      </dgm:prSet>
      <dgm:spPr/>
    </dgm:pt>
    <dgm:pt modelId="{22975B78-A7A5-44A6-8B21-5DA881703125}" type="pres">
      <dgm:prSet presAssocID="{AC82BE37-9ED5-4D16-86C4-5DC58A077B33}" presName="sibTrans" presStyleLbl="sibTrans2D1" presStyleIdx="1" presStyleCnt="3"/>
      <dgm:spPr/>
    </dgm:pt>
    <dgm:pt modelId="{2F5B04E2-66F0-482D-94D2-533802E5B4CC}" type="pres">
      <dgm:prSet presAssocID="{AC82BE37-9ED5-4D16-86C4-5DC58A077B33}" presName="connectorText" presStyleLbl="sibTrans2D1" presStyleIdx="1" presStyleCnt="3"/>
      <dgm:spPr/>
    </dgm:pt>
    <dgm:pt modelId="{035773BE-6F29-463E-BC7A-434FC9CC10E7}" type="pres">
      <dgm:prSet presAssocID="{0027C589-32A5-409D-BE5B-99339448245D}" presName="node" presStyleLbl="node1" presStyleIdx="2" presStyleCnt="3">
        <dgm:presLayoutVars>
          <dgm:bulletEnabled val="1"/>
        </dgm:presLayoutVars>
      </dgm:prSet>
      <dgm:spPr/>
    </dgm:pt>
    <dgm:pt modelId="{774B1F6D-3090-4B68-B8AD-5E334566ED77}" type="pres">
      <dgm:prSet presAssocID="{C405159B-F8C0-4B8C-A757-1D555B66AFDA}" presName="sibTrans" presStyleLbl="sibTrans2D1" presStyleIdx="2" presStyleCnt="3"/>
      <dgm:spPr/>
    </dgm:pt>
    <dgm:pt modelId="{A9B00087-8E1D-408F-99E1-9A129648EB19}" type="pres">
      <dgm:prSet presAssocID="{C405159B-F8C0-4B8C-A757-1D555B66AFDA}" presName="connectorText" presStyleLbl="sibTrans2D1" presStyleIdx="2" presStyleCnt="3"/>
      <dgm:spPr/>
    </dgm:pt>
  </dgm:ptLst>
  <dgm:cxnLst>
    <dgm:cxn modelId="{AD804204-758C-45C0-B848-6954E7818129}" srcId="{B64541D0-EA52-4EBA-BC10-321B1699160C}" destId="{39804E85-257E-4F60-B65D-91E03F5CB87C}" srcOrd="1" destOrd="0" parTransId="{D068C2D8-75E7-408B-9D77-F53FFA981AC0}" sibTransId="{AC82BE37-9ED5-4D16-86C4-5DC58A077B33}"/>
    <dgm:cxn modelId="{E248B11C-7ECB-4B26-860F-E43C3F4817C5}" type="presOf" srcId="{B64541D0-EA52-4EBA-BC10-321B1699160C}" destId="{A8E26CAF-F7FF-4C3F-AAC8-D8F59381A64C}" srcOrd="0" destOrd="0" presId="urn:microsoft.com/office/officeart/2005/8/layout/cycle2"/>
    <dgm:cxn modelId="{725C403C-FD44-448F-AE7D-D1B03E804C6D}" type="presOf" srcId="{0027C589-32A5-409D-BE5B-99339448245D}" destId="{035773BE-6F29-463E-BC7A-434FC9CC10E7}" srcOrd="0" destOrd="0" presId="urn:microsoft.com/office/officeart/2005/8/layout/cycle2"/>
    <dgm:cxn modelId="{F0346740-9E99-4E1F-9370-EFFA25FE273F}" srcId="{B64541D0-EA52-4EBA-BC10-321B1699160C}" destId="{27918005-9D0A-46FA-9718-812CE8810174}" srcOrd="0" destOrd="0" parTransId="{BF9DD2F0-88A9-4FD6-93BA-6ECB9130E732}" sibTransId="{1E8CAB63-92D7-4FC0-9500-F4A118CE4CDD}"/>
    <dgm:cxn modelId="{B8C1B443-93A6-40A2-8CEE-F30F0E34E1F3}" type="presOf" srcId="{39804E85-257E-4F60-B65D-91E03F5CB87C}" destId="{B7072388-4F54-40C6-8C3B-D47D7FF0F3F3}" srcOrd="0" destOrd="0" presId="urn:microsoft.com/office/officeart/2005/8/layout/cycle2"/>
    <dgm:cxn modelId="{7FC76046-3091-4AE2-ADA2-9E2128467294}" type="presOf" srcId="{C405159B-F8C0-4B8C-A757-1D555B66AFDA}" destId="{A9B00087-8E1D-408F-99E1-9A129648EB19}" srcOrd="1" destOrd="0" presId="urn:microsoft.com/office/officeart/2005/8/layout/cycle2"/>
    <dgm:cxn modelId="{91F6C84B-2E5A-4AD6-80C3-663718B3C9A0}" type="presOf" srcId="{AC82BE37-9ED5-4D16-86C4-5DC58A077B33}" destId="{2F5B04E2-66F0-482D-94D2-533802E5B4CC}" srcOrd="1" destOrd="0" presId="urn:microsoft.com/office/officeart/2005/8/layout/cycle2"/>
    <dgm:cxn modelId="{4A1A7556-BA97-4832-840F-DEAE9D4AC12B}" srcId="{B64541D0-EA52-4EBA-BC10-321B1699160C}" destId="{0027C589-32A5-409D-BE5B-99339448245D}" srcOrd="2" destOrd="0" parTransId="{A3967C20-1061-4BEC-A7EF-DD57B6EB10EA}" sibTransId="{C405159B-F8C0-4B8C-A757-1D555B66AFDA}"/>
    <dgm:cxn modelId="{CB8666AB-0C77-4AAE-BF0C-EFAB4E2EE24A}" type="presOf" srcId="{27918005-9D0A-46FA-9718-812CE8810174}" destId="{E562D0F9-5B28-4F2E-9ACA-19A5DC6B8C6C}" srcOrd="0" destOrd="0" presId="urn:microsoft.com/office/officeart/2005/8/layout/cycle2"/>
    <dgm:cxn modelId="{50414EB4-A1A3-4AF8-B409-A905689C0035}" type="presOf" srcId="{1E8CAB63-92D7-4FC0-9500-F4A118CE4CDD}" destId="{A0165EEC-5EB4-401A-8B87-AAD284075355}" srcOrd="0" destOrd="0" presId="urn:microsoft.com/office/officeart/2005/8/layout/cycle2"/>
    <dgm:cxn modelId="{D31B2BC9-B499-427F-AB0B-A7F2297AB0C5}" type="presOf" srcId="{1E8CAB63-92D7-4FC0-9500-F4A118CE4CDD}" destId="{AB92D07E-EC02-431D-A656-5197B9BB1A07}" srcOrd="1" destOrd="0" presId="urn:microsoft.com/office/officeart/2005/8/layout/cycle2"/>
    <dgm:cxn modelId="{ACFD0FDC-CA83-4F47-AAD0-E6543CA867CC}" type="presOf" srcId="{C405159B-F8C0-4B8C-A757-1D555B66AFDA}" destId="{774B1F6D-3090-4B68-B8AD-5E334566ED77}" srcOrd="0" destOrd="0" presId="urn:microsoft.com/office/officeart/2005/8/layout/cycle2"/>
    <dgm:cxn modelId="{7B0A74EC-8A68-4516-BBA1-5AFD72FD355F}" type="presOf" srcId="{AC82BE37-9ED5-4D16-86C4-5DC58A077B33}" destId="{22975B78-A7A5-44A6-8B21-5DA881703125}" srcOrd="0" destOrd="0" presId="urn:microsoft.com/office/officeart/2005/8/layout/cycle2"/>
    <dgm:cxn modelId="{94B715F4-9E4B-4D1B-AF17-C78108288C64}" type="presParOf" srcId="{A8E26CAF-F7FF-4C3F-AAC8-D8F59381A64C}" destId="{E562D0F9-5B28-4F2E-9ACA-19A5DC6B8C6C}" srcOrd="0" destOrd="0" presId="urn:microsoft.com/office/officeart/2005/8/layout/cycle2"/>
    <dgm:cxn modelId="{A0CF8136-F15C-4F33-BFFC-D32C62F30773}" type="presParOf" srcId="{A8E26CAF-F7FF-4C3F-AAC8-D8F59381A64C}" destId="{A0165EEC-5EB4-401A-8B87-AAD284075355}" srcOrd="1" destOrd="0" presId="urn:microsoft.com/office/officeart/2005/8/layout/cycle2"/>
    <dgm:cxn modelId="{06E0C6F7-10F2-43A8-A16D-8371C0FF578D}" type="presParOf" srcId="{A0165EEC-5EB4-401A-8B87-AAD284075355}" destId="{AB92D07E-EC02-431D-A656-5197B9BB1A07}" srcOrd="0" destOrd="0" presId="urn:microsoft.com/office/officeart/2005/8/layout/cycle2"/>
    <dgm:cxn modelId="{EDE95C52-6B26-419D-BAB5-89AB5195AE51}" type="presParOf" srcId="{A8E26CAF-F7FF-4C3F-AAC8-D8F59381A64C}" destId="{B7072388-4F54-40C6-8C3B-D47D7FF0F3F3}" srcOrd="2" destOrd="0" presId="urn:microsoft.com/office/officeart/2005/8/layout/cycle2"/>
    <dgm:cxn modelId="{E96CB993-9CB6-4BB5-B7D1-A8AD4FF7C639}" type="presParOf" srcId="{A8E26CAF-F7FF-4C3F-AAC8-D8F59381A64C}" destId="{22975B78-A7A5-44A6-8B21-5DA881703125}" srcOrd="3" destOrd="0" presId="urn:microsoft.com/office/officeart/2005/8/layout/cycle2"/>
    <dgm:cxn modelId="{EB23E94B-86B4-4169-A6D3-4BBAAC305BB3}" type="presParOf" srcId="{22975B78-A7A5-44A6-8B21-5DA881703125}" destId="{2F5B04E2-66F0-482D-94D2-533802E5B4CC}" srcOrd="0" destOrd="0" presId="urn:microsoft.com/office/officeart/2005/8/layout/cycle2"/>
    <dgm:cxn modelId="{D63FE684-2E3D-46B8-9D93-A6D78D7E667E}" type="presParOf" srcId="{A8E26CAF-F7FF-4C3F-AAC8-D8F59381A64C}" destId="{035773BE-6F29-463E-BC7A-434FC9CC10E7}" srcOrd="4" destOrd="0" presId="urn:microsoft.com/office/officeart/2005/8/layout/cycle2"/>
    <dgm:cxn modelId="{12B13F61-303B-4DCA-B501-50188EE1A1D5}" type="presParOf" srcId="{A8E26CAF-F7FF-4C3F-AAC8-D8F59381A64C}" destId="{774B1F6D-3090-4B68-B8AD-5E334566ED77}" srcOrd="5" destOrd="0" presId="urn:microsoft.com/office/officeart/2005/8/layout/cycle2"/>
    <dgm:cxn modelId="{D564CED7-5260-4731-8F7E-AF3A6B996EB6}" type="presParOf" srcId="{774B1F6D-3090-4B68-B8AD-5E334566ED77}" destId="{A9B00087-8E1D-408F-99E1-9A129648EB1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4EF830-94FA-450A-AA3A-BA3F708871C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FD7BF8A-49E9-4053-9E1C-11BAE824BBC6}">
      <dgm:prSet phldrT="[Texte]" custT="1"/>
      <dgm:spPr/>
      <dgm:t>
        <a:bodyPr/>
        <a:lstStyle/>
        <a:p>
          <a:pPr>
            <a:buFont typeface="Arial" panose="020B0604020202020204" pitchFamily="34" charset="0"/>
            <a:buChar char="•"/>
          </a:pPr>
          <a:r>
            <a:rPr lang="fr-FR" sz="3200" b="1" i="0" dirty="0"/>
            <a:t>Assurance de la Qualité de Service (QoS)</a:t>
          </a:r>
          <a:endParaRPr lang="en-US" sz="3200" dirty="0"/>
        </a:p>
      </dgm:t>
    </dgm:pt>
    <dgm:pt modelId="{36B8E0A4-8590-4D6F-8030-D63D4EBC6B33}" type="parTrans" cxnId="{9845977D-411E-474F-8310-BDE15EE32541}">
      <dgm:prSet/>
      <dgm:spPr/>
      <dgm:t>
        <a:bodyPr/>
        <a:lstStyle/>
        <a:p>
          <a:endParaRPr lang="en-US"/>
        </a:p>
      </dgm:t>
    </dgm:pt>
    <dgm:pt modelId="{F5625120-43C1-4133-A689-9D9ED0FBBEAE}" type="sibTrans" cxnId="{9845977D-411E-474F-8310-BDE15EE32541}">
      <dgm:prSet/>
      <dgm:spPr/>
      <dgm:t>
        <a:bodyPr/>
        <a:lstStyle/>
        <a:p>
          <a:endParaRPr lang="en-US"/>
        </a:p>
      </dgm:t>
    </dgm:pt>
    <dgm:pt modelId="{1296ED98-4078-4D60-94B5-F1B9B2CF96A6}">
      <dgm:prSet custT="1"/>
      <dgm:spPr/>
      <dgm:t>
        <a:bodyPr/>
        <a:lstStyle/>
        <a:p>
          <a:pPr>
            <a:buFont typeface="Arial" panose="020B0604020202020204" pitchFamily="34" charset="0"/>
            <a:buChar char="•"/>
          </a:pPr>
          <a:r>
            <a:rPr lang="fr-FR" sz="3200" b="1" i="0" dirty="0"/>
            <a:t>Optimisation de l'Expérience Utilisateur (UX)</a:t>
          </a:r>
          <a:endParaRPr lang="fr-FR" sz="3200" b="0" i="0" dirty="0"/>
        </a:p>
      </dgm:t>
    </dgm:pt>
    <dgm:pt modelId="{33DC39FA-4250-4A7F-9EB3-E55DFA8C2D8C}" type="parTrans" cxnId="{5A2F6092-0CF6-499D-9268-23A883D82E74}">
      <dgm:prSet/>
      <dgm:spPr/>
      <dgm:t>
        <a:bodyPr/>
        <a:lstStyle/>
        <a:p>
          <a:endParaRPr lang="en-US"/>
        </a:p>
      </dgm:t>
    </dgm:pt>
    <dgm:pt modelId="{7EBA83B6-7584-492B-A837-4ED8F4AC828A}" type="sibTrans" cxnId="{5A2F6092-0CF6-499D-9268-23A883D82E74}">
      <dgm:prSet/>
      <dgm:spPr/>
      <dgm:t>
        <a:bodyPr/>
        <a:lstStyle/>
        <a:p>
          <a:endParaRPr lang="en-US"/>
        </a:p>
      </dgm:t>
    </dgm:pt>
    <dgm:pt modelId="{CFA37F22-2478-47FB-8ED2-2118D8CEB1C9}">
      <dgm:prSet phldrT="[Texte]" custT="1"/>
      <dgm:spPr/>
      <dgm:t>
        <a:bodyPr/>
        <a:lstStyle/>
        <a:p>
          <a:pPr>
            <a:buFont typeface="Arial" panose="020B0604020202020204" pitchFamily="34" charset="0"/>
            <a:buChar char="•"/>
          </a:pPr>
          <a:r>
            <a:rPr lang="fr-FR" sz="2400" b="0" i="0"/>
            <a:t>Garantir que les applications critiques disposent des ressources réseau nécessaires.</a:t>
          </a:r>
          <a:endParaRPr lang="en-US" sz="2400" dirty="0"/>
        </a:p>
      </dgm:t>
    </dgm:pt>
    <dgm:pt modelId="{842443C6-6C2C-43D8-9B1C-4C4911C0BB96}" type="parTrans" cxnId="{47AC5595-A45D-42FF-B460-BA479E8D7AD5}">
      <dgm:prSet/>
      <dgm:spPr/>
      <dgm:t>
        <a:bodyPr/>
        <a:lstStyle/>
        <a:p>
          <a:endParaRPr lang="en-US"/>
        </a:p>
      </dgm:t>
    </dgm:pt>
    <dgm:pt modelId="{8D37F808-C15D-41EE-8A06-982C52D11B0F}" type="sibTrans" cxnId="{47AC5595-A45D-42FF-B460-BA479E8D7AD5}">
      <dgm:prSet/>
      <dgm:spPr/>
      <dgm:t>
        <a:bodyPr/>
        <a:lstStyle/>
        <a:p>
          <a:endParaRPr lang="en-US"/>
        </a:p>
      </dgm:t>
    </dgm:pt>
    <dgm:pt modelId="{FBCF63FA-E7A5-4628-AA6E-ABD368A60FF7}">
      <dgm:prSet custT="1"/>
      <dgm:spPr/>
      <dgm:t>
        <a:bodyPr/>
        <a:lstStyle/>
        <a:p>
          <a:pPr>
            <a:buFont typeface="Arial" panose="020B0604020202020204" pitchFamily="34" charset="0"/>
            <a:buChar char="•"/>
          </a:pPr>
          <a:r>
            <a:rPr lang="fr-FR" sz="2400" b="0" i="0" dirty="0"/>
            <a:t>Un réseau performant est la base d'applications réactives et d'utilisateurs productifs.</a:t>
          </a:r>
        </a:p>
      </dgm:t>
    </dgm:pt>
    <dgm:pt modelId="{54BAFCA2-BBBF-4949-90E7-630105468B2D}" type="parTrans" cxnId="{96B73A9D-1455-47CA-99DF-CFFD30DE12B9}">
      <dgm:prSet/>
      <dgm:spPr/>
      <dgm:t>
        <a:bodyPr/>
        <a:lstStyle/>
        <a:p>
          <a:endParaRPr lang="en-US"/>
        </a:p>
      </dgm:t>
    </dgm:pt>
    <dgm:pt modelId="{7EDA3950-7E5E-49A2-B0A1-C418AC17DF95}" type="sibTrans" cxnId="{96B73A9D-1455-47CA-99DF-CFFD30DE12B9}">
      <dgm:prSet/>
      <dgm:spPr/>
      <dgm:t>
        <a:bodyPr/>
        <a:lstStyle/>
        <a:p>
          <a:endParaRPr lang="en-US"/>
        </a:p>
      </dgm:t>
    </dgm:pt>
    <dgm:pt modelId="{732412B8-F424-42CC-97BA-CC849219E414}">
      <dgm:prSet custT="1"/>
      <dgm:spPr/>
      <dgm:t>
        <a:bodyPr/>
        <a:lstStyle/>
        <a:p>
          <a:pPr>
            <a:buFont typeface="Arial" panose="020B0604020202020204" pitchFamily="34" charset="0"/>
            <a:buChar char="•"/>
          </a:pPr>
          <a:r>
            <a:rPr lang="fr-FR" sz="2400" b="0" i="0" dirty="0"/>
            <a:t>SLA (Service </a:t>
          </a:r>
          <a:r>
            <a:rPr lang="fr-FR" sz="2400" b="0" i="0" dirty="0" err="1"/>
            <a:t>Level</a:t>
          </a:r>
          <a:r>
            <a:rPr lang="fr-FR" sz="2400" b="0" i="0" dirty="0"/>
            <a:t> Agreement)</a:t>
          </a:r>
        </a:p>
      </dgm:t>
    </dgm:pt>
    <dgm:pt modelId="{EBCC8CD9-054D-4A22-BCAC-97AAC5A1EC8B}" type="parTrans" cxnId="{773706D1-2DFC-42FE-AE24-D06DC2B5993C}">
      <dgm:prSet/>
      <dgm:spPr/>
      <dgm:t>
        <a:bodyPr/>
        <a:lstStyle/>
        <a:p>
          <a:endParaRPr lang="en-US"/>
        </a:p>
      </dgm:t>
    </dgm:pt>
    <dgm:pt modelId="{6510A014-4447-427F-9F05-3E2157129267}" type="sibTrans" cxnId="{773706D1-2DFC-42FE-AE24-D06DC2B5993C}">
      <dgm:prSet/>
      <dgm:spPr/>
      <dgm:t>
        <a:bodyPr/>
        <a:lstStyle/>
        <a:p>
          <a:endParaRPr lang="en-US"/>
        </a:p>
      </dgm:t>
    </dgm:pt>
    <dgm:pt modelId="{928FEA1D-387D-4F34-A7CB-36C1FD2EB122}">
      <dgm:prSet custT="1"/>
      <dgm:spPr/>
      <dgm:t>
        <a:bodyPr/>
        <a:lstStyle/>
        <a:p>
          <a:pPr>
            <a:buFont typeface="Arial" panose="020B0604020202020204" pitchFamily="34" charset="0"/>
            <a:buChar char="•"/>
          </a:pPr>
          <a:r>
            <a:rPr lang="fr-FR" sz="2400" b="0" i="0" dirty="0" err="1"/>
            <a:t>Verification</a:t>
          </a:r>
          <a:r>
            <a:rPr lang="fr-FR" sz="2400" b="0" i="0" dirty="0"/>
            <a:t> du respect des clauses du Contrat</a:t>
          </a:r>
        </a:p>
      </dgm:t>
    </dgm:pt>
    <dgm:pt modelId="{C636D4E7-67C6-46D5-BA5A-479E6F35D220}" type="parTrans" cxnId="{2D5D86FE-175A-4A71-94A9-2AB2F3DFF724}">
      <dgm:prSet/>
      <dgm:spPr/>
      <dgm:t>
        <a:bodyPr/>
        <a:lstStyle/>
        <a:p>
          <a:endParaRPr lang="en-US"/>
        </a:p>
      </dgm:t>
    </dgm:pt>
    <dgm:pt modelId="{575B3E17-8C9D-48D7-9737-BA36FA13E49A}" type="sibTrans" cxnId="{2D5D86FE-175A-4A71-94A9-2AB2F3DFF724}">
      <dgm:prSet/>
      <dgm:spPr/>
      <dgm:t>
        <a:bodyPr/>
        <a:lstStyle/>
        <a:p>
          <a:endParaRPr lang="en-US"/>
        </a:p>
      </dgm:t>
    </dgm:pt>
    <dgm:pt modelId="{3CAF3C77-170F-4643-AC59-A6814DE4DC25}" type="pres">
      <dgm:prSet presAssocID="{DC4EF830-94FA-450A-AA3A-BA3F708871C6}" presName="linear" presStyleCnt="0">
        <dgm:presLayoutVars>
          <dgm:animLvl val="lvl"/>
          <dgm:resizeHandles val="exact"/>
        </dgm:presLayoutVars>
      </dgm:prSet>
      <dgm:spPr/>
    </dgm:pt>
    <dgm:pt modelId="{0DE27845-045B-4E5D-8E21-680B4227D2CB}" type="pres">
      <dgm:prSet presAssocID="{DFD7BF8A-49E9-4053-9E1C-11BAE824BBC6}" presName="parentText" presStyleLbl="node1" presStyleIdx="0" presStyleCnt="3">
        <dgm:presLayoutVars>
          <dgm:chMax val="0"/>
          <dgm:bulletEnabled val="1"/>
        </dgm:presLayoutVars>
      </dgm:prSet>
      <dgm:spPr/>
    </dgm:pt>
    <dgm:pt modelId="{2C8398D2-2415-4E7A-B5A7-2229E23788A9}" type="pres">
      <dgm:prSet presAssocID="{DFD7BF8A-49E9-4053-9E1C-11BAE824BBC6}" presName="childText" presStyleLbl="revTx" presStyleIdx="0" presStyleCnt="3">
        <dgm:presLayoutVars>
          <dgm:bulletEnabled val="1"/>
        </dgm:presLayoutVars>
      </dgm:prSet>
      <dgm:spPr/>
    </dgm:pt>
    <dgm:pt modelId="{CC81A430-C0E1-464B-A51C-31871B43C156}" type="pres">
      <dgm:prSet presAssocID="{1296ED98-4078-4D60-94B5-F1B9B2CF96A6}" presName="parentText" presStyleLbl="node1" presStyleIdx="1" presStyleCnt="3">
        <dgm:presLayoutVars>
          <dgm:chMax val="0"/>
          <dgm:bulletEnabled val="1"/>
        </dgm:presLayoutVars>
      </dgm:prSet>
      <dgm:spPr/>
    </dgm:pt>
    <dgm:pt modelId="{54FA172F-EE99-4463-A23C-A2C0C6E6B395}" type="pres">
      <dgm:prSet presAssocID="{1296ED98-4078-4D60-94B5-F1B9B2CF96A6}" presName="childText" presStyleLbl="revTx" presStyleIdx="1" presStyleCnt="3">
        <dgm:presLayoutVars>
          <dgm:bulletEnabled val="1"/>
        </dgm:presLayoutVars>
      </dgm:prSet>
      <dgm:spPr/>
    </dgm:pt>
    <dgm:pt modelId="{186D3FDA-5E61-4780-90A7-F200346C2792}" type="pres">
      <dgm:prSet presAssocID="{732412B8-F424-42CC-97BA-CC849219E414}" presName="parentText" presStyleLbl="node1" presStyleIdx="2" presStyleCnt="3">
        <dgm:presLayoutVars>
          <dgm:chMax val="0"/>
          <dgm:bulletEnabled val="1"/>
        </dgm:presLayoutVars>
      </dgm:prSet>
      <dgm:spPr/>
    </dgm:pt>
    <dgm:pt modelId="{D1A029A1-CB64-4BF4-B841-8688FA2976C0}" type="pres">
      <dgm:prSet presAssocID="{732412B8-F424-42CC-97BA-CC849219E414}" presName="childText" presStyleLbl="revTx" presStyleIdx="2" presStyleCnt="3">
        <dgm:presLayoutVars>
          <dgm:bulletEnabled val="1"/>
        </dgm:presLayoutVars>
      </dgm:prSet>
      <dgm:spPr/>
    </dgm:pt>
  </dgm:ptLst>
  <dgm:cxnLst>
    <dgm:cxn modelId="{DBACD806-DE9B-48B3-84FD-1C677D9767FC}" type="presOf" srcId="{CFA37F22-2478-47FB-8ED2-2118D8CEB1C9}" destId="{2C8398D2-2415-4E7A-B5A7-2229E23788A9}" srcOrd="0" destOrd="0" presId="urn:microsoft.com/office/officeart/2005/8/layout/vList2"/>
    <dgm:cxn modelId="{FA3E030E-066F-479D-B71B-1BAB55861CC4}" type="presOf" srcId="{DC4EF830-94FA-450A-AA3A-BA3F708871C6}" destId="{3CAF3C77-170F-4643-AC59-A6814DE4DC25}" srcOrd="0" destOrd="0" presId="urn:microsoft.com/office/officeart/2005/8/layout/vList2"/>
    <dgm:cxn modelId="{5C69804F-B37A-4142-96DE-0078022CFAEA}" type="presOf" srcId="{732412B8-F424-42CC-97BA-CC849219E414}" destId="{186D3FDA-5E61-4780-90A7-F200346C2792}" srcOrd="0" destOrd="0" presId="urn:microsoft.com/office/officeart/2005/8/layout/vList2"/>
    <dgm:cxn modelId="{89A6F655-8E96-4588-BACC-CCDAEEE2AEB4}" type="presOf" srcId="{DFD7BF8A-49E9-4053-9E1C-11BAE824BBC6}" destId="{0DE27845-045B-4E5D-8E21-680B4227D2CB}" srcOrd="0" destOrd="0" presId="urn:microsoft.com/office/officeart/2005/8/layout/vList2"/>
    <dgm:cxn modelId="{9845977D-411E-474F-8310-BDE15EE32541}" srcId="{DC4EF830-94FA-450A-AA3A-BA3F708871C6}" destId="{DFD7BF8A-49E9-4053-9E1C-11BAE824BBC6}" srcOrd="0" destOrd="0" parTransId="{36B8E0A4-8590-4D6F-8030-D63D4EBC6B33}" sibTransId="{F5625120-43C1-4133-A689-9D9ED0FBBEAE}"/>
    <dgm:cxn modelId="{5A2F6092-0CF6-499D-9268-23A883D82E74}" srcId="{DC4EF830-94FA-450A-AA3A-BA3F708871C6}" destId="{1296ED98-4078-4D60-94B5-F1B9B2CF96A6}" srcOrd="1" destOrd="0" parTransId="{33DC39FA-4250-4A7F-9EB3-E55DFA8C2D8C}" sibTransId="{7EBA83B6-7584-492B-A837-4ED8F4AC828A}"/>
    <dgm:cxn modelId="{47AC5595-A45D-42FF-B460-BA479E8D7AD5}" srcId="{DFD7BF8A-49E9-4053-9E1C-11BAE824BBC6}" destId="{CFA37F22-2478-47FB-8ED2-2118D8CEB1C9}" srcOrd="0" destOrd="0" parTransId="{842443C6-6C2C-43D8-9B1C-4C4911C0BB96}" sibTransId="{8D37F808-C15D-41EE-8A06-982C52D11B0F}"/>
    <dgm:cxn modelId="{96B73A9D-1455-47CA-99DF-CFFD30DE12B9}" srcId="{1296ED98-4078-4D60-94B5-F1B9B2CF96A6}" destId="{FBCF63FA-E7A5-4628-AA6E-ABD368A60FF7}" srcOrd="0" destOrd="0" parTransId="{54BAFCA2-BBBF-4949-90E7-630105468B2D}" sibTransId="{7EDA3950-7E5E-49A2-B0A1-C418AC17DF95}"/>
    <dgm:cxn modelId="{EF936CAF-5497-4EF9-A0C7-D1E1B96A0653}" type="presOf" srcId="{1296ED98-4078-4D60-94B5-F1B9B2CF96A6}" destId="{CC81A430-C0E1-464B-A51C-31871B43C156}" srcOrd="0" destOrd="0" presId="urn:microsoft.com/office/officeart/2005/8/layout/vList2"/>
    <dgm:cxn modelId="{773706D1-2DFC-42FE-AE24-D06DC2B5993C}" srcId="{DC4EF830-94FA-450A-AA3A-BA3F708871C6}" destId="{732412B8-F424-42CC-97BA-CC849219E414}" srcOrd="2" destOrd="0" parTransId="{EBCC8CD9-054D-4A22-BCAC-97AAC5A1EC8B}" sibTransId="{6510A014-4447-427F-9F05-3E2157129267}"/>
    <dgm:cxn modelId="{490344D3-0090-41F6-8BFF-0B453309B712}" type="presOf" srcId="{FBCF63FA-E7A5-4628-AA6E-ABD368A60FF7}" destId="{54FA172F-EE99-4463-A23C-A2C0C6E6B395}" srcOrd="0" destOrd="0" presId="urn:microsoft.com/office/officeart/2005/8/layout/vList2"/>
    <dgm:cxn modelId="{0BE01FF9-8DA6-4CD6-82D1-FADF1E8E4A49}" type="presOf" srcId="{928FEA1D-387D-4F34-A7CB-36C1FD2EB122}" destId="{D1A029A1-CB64-4BF4-B841-8688FA2976C0}" srcOrd="0" destOrd="0" presId="urn:microsoft.com/office/officeart/2005/8/layout/vList2"/>
    <dgm:cxn modelId="{2D5D86FE-175A-4A71-94A9-2AB2F3DFF724}" srcId="{732412B8-F424-42CC-97BA-CC849219E414}" destId="{928FEA1D-387D-4F34-A7CB-36C1FD2EB122}" srcOrd="0" destOrd="0" parTransId="{C636D4E7-67C6-46D5-BA5A-479E6F35D220}" sibTransId="{575B3E17-8C9D-48D7-9737-BA36FA13E49A}"/>
    <dgm:cxn modelId="{26A66D11-C0A1-4EA7-9020-3193903920D9}" type="presParOf" srcId="{3CAF3C77-170F-4643-AC59-A6814DE4DC25}" destId="{0DE27845-045B-4E5D-8E21-680B4227D2CB}" srcOrd="0" destOrd="0" presId="urn:microsoft.com/office/officeart/2005/8/layout/vList2"/>
    <dgm:cxn modelId="{992F5BA4-BC4F-481A-A20E-7DAE58A4221F}" type="presParOf" srcId="{3CAF3C77-170F-4643-AC59-A6814DE4DC25}" destId="{2C8398D2-2415-4E7A-B5A7-2229E23788A9}" srcOrd="1" destOrd="0" presId="urn:microsoft.com/office/officeart/2005/8/layout/vList2"/>
    <dgm:cxn modelId="{8060EEF9-19B3-4833-BF1B-8FA59DDF0C30}" type="presParOf" srcId="{3CAF3C77-170F-4643-AC59-A6814DE4DC25}" destId="{CC81A430-C0E1-464B-A51C-31871B43C156}" srcOrd="2" destOrd="0" presId="urn:microsoft.com/office/officeart/2005/8/layout/vList2"/>
    <dgm:cxn modelId="{4E5FB7EA-1A04-4616-AC17-41105EB8F2A9}" type="presParOf" srcId="{3CAF3C77-170F-4643-AC59-A6814DE4DC25}" destId="{54FA172F-EE99-4463-A23C-A2C0C6E6B395}" srcOrd="3" destOrd="0" presId="urn:microsoft.com/office/officeart/2005/8/layout/vList2"/>
    <dgm:cxn modelId="{640F5E94-3C9B-4AEE-90A9-2D55567F5895}" type="presParOf" srcId="{3CAF3C77-170F-4643-AC59-A6814DE4DC25}" destId="{186D3FDA-5E61-4780-90A7-F200346C2792}" srcOrd="4" destOrd="0" presId="urn:microsoft.com/office/officeart/2005/8/layout/vList2"/>
    <dgm:cxn modelId="{1B0849A6-A401-4A20-8390-A97C9539DA50}" type="presParOf" srcId="{3CAF3C77-170F-4643-AC59-A6814DE4DC25}" destId="{D1A029A1-CB64-4BF4-B841-8688FA2976C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8FA48-C6A9-4C3B-B80B-536A0BCBCB2D}"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78EB1147-92ED-43DA-9067-9586909BB6E7}">
      <dgm:prSet phldrT="[Texte]"/>
      <dgm:spPr/>
      <dgm:t>
        <a:bodyPr/>
        <a:lstStyle/>
        <a:p>
          <a:pPr>
            <a:buFont typeface="Arial" panose="020B0604020202020204" pitchFamily="34" charset="0"/>
            <a:buChar char="•"/>
          </a:pPr>
          <a:r>
            <a:rPr lang="fr-FR" b="1" i="0" dirty="0"/>
            <a:t>Analyse de Tendances</a:t>
          </a:r>
          <a:endParaRPr lang="en-US" dirty="0"/>
        </a:p>
      </dgm:t>
    </dgm:pt>
    <dgm:pt modelId="{F0391EBE-E0A2-4FA6-A1A3-6327BF45B721}" type="parTrans" cxnId="{F385195B-4ABD-4BE7-83B3-99D6D25FD0F5}">
      <dgm:prSet/>
      <dgm:spPr/>
      <dgm:t>
        <a:bodyPr/>
        <a:lstStyle/>
        <a:p>
          <a:endParaRPr lang="en-US"/>
        </a:p>
      </dgm:t>
    </dgm:pt>
    <dgm:pt modelId="{DA804CB3-CBBD-4E47-A075-C05288AB06B1}" type="sibTrans" cxnId="{F385195B-4ABD-4BE7-83B3-99D6D25FD0F5}">
      <dgm:prSet/>
      <dgm:spPr/>
      <dgm:t>
        <a:bodyPr/>
        <a:lstStyle/>
        <a:p>
          <a:endParaRPr lang="en-US"/>
        </a:p>
      </dgm:t>
    </dgm:pt>
    <dgm:pt modelId="{9099A26E-70F9-40AE-925F-0C975E453C70}">
      <dgm:prSet/>
      <dgm:spPr/>
      <dgm:t>
        <a:bodyPr/>
        <a:lstStyle/>
        <a:p>
          <a:pPr>
            <a:buFont typeface="Arial" panose="020B0604020202020204" pitchFamily="34" charset="0"/>
            <a:buChar char="•"/>
          </a:pPr>
          <a:r>
            <a:rPr lang="fr-FR" b="1" i="0" dirty="0"/>
            <a:t>Justification des Investissements</a:t>
          </a:r>
          <a:endParaRPr lang="fr-FR" b="0" i="0" dirty="0"/>
        </a:p>
      </dgm:t>
    </dgm:pt>
    <dgm:pt modelId="{4370601F-F54F-4F22-9709-A5272F9B864A}" type="parTrans" cxnId="{BFB73CE0-9FE1-40A1-BD16-98D968D790C8}">
      <dgm:prSet/>
      <dgm:spPr/>
      <dgm:t>
        <a:bodyPr/>
        <a:lstStyle/>
        <a:p>
          <a:endParaRPr lang="en-US"/>
        </a:p>
      </dgm:t>
    </dgm:pt>
    <dgm:pt modelId="{680E63C6-003A-4C0A-89EA-1F0FE3030548}" type="sibTrans" cxnId="{BFB73CE0-9FE1-40A1-BD16-98D968D790C8}">
      <dgm:prSet/>
      <dgm:spPr/>
      <dgm:t>
        <a:bodyPr/>
        <a:lstStyle/>
        <a:p>
          <a:endParaRPr lang="en-US"/>
        </a:p>
      </dgm:t>
    </dgm:pt>
    <dgm:pt modelId="{754B354F-DBA5-4965-B232-8681771E50CD}">
      <dgm:prSet/>
      <dgm:spPr/>
      <dgm:t>
        <a:bodyPr/>
        <a:lstStyle/>
        <a:p>
          <a:pPr>
            <a:buFont typeface="Arial" panose="020B0604020202020204" pitchFamily="34" charset="0"/>
            <a:buChar char="•"/>
          </a:pPr>
          <a:r>
            <a:rPr lang="fr-FR" b="1" i="0" dirty="0"/>
            <a:t>Éviter le Sur-provisionnement</a:t>
          </a:r>
          <a:endParaRPr lang="fr-FR" b="0" i="0" dirty="0"/>
        </a:p>
      </dgm:t>
    </dgm:pt>
    <dgm:pt modelId="{792BD3E9-5E57-4F57-9F27-FD9FD72F6AC0}" type="parTrans" cxnId="{DCABDC3E-22E7-4B87-8A01-0FA6A45955F7}">
      <dgm:prSet/>
      <dgm:spPr/>
      <dgm:t>
        <a:bodyPr/>
        <a:lstStyle/>
        <a:p>
          <a:endParaRPr lang="en-US"/>
        </a:p>
      </dgm:t>
    </dgm:pt>
    <dgm:pt modelId="{EE9941E3-5A07-4AFB-9E62-A296B76B0069}" type="sibTrans" cxnId="{DCABDC3E-22E7-4B87-8A01-0FA6A45955F7}">
      <dgm:prSet/>
      <dgm:spPr/>
      <dgm:t>
        <a:bodyPr/>
        <a:lstStyle/>
        <a:p>
          <a:endParaRPr lang="en-US"/>
        </a:p>
      </dgm:t>
    </dgm:pt>
    <dgm:pt modelId="{4746EE51-94A3-41A1-96A6-70FF414DE0FD}">
      <dgm:prSet/>
      <dgm:spPr/>
      <dgm:t>
        <a:bodyPr/>
        <a:lstStyle/>
        <a:p>
          <a:pPr algn="ctr">
            <a:buFont typeface="Arial" panose="020B0604020202020204" pitchFamily="34" charset="0"/>
            <a:buChar char="•"/>
          </a:pPr>
          <a:r>
            <a:rPr lang="fr-FR" b="0" i="0" dirty="0"/>
            <a:t>Les données de supervision fournissent des preuves tangibles pour justifier des dépenses (ex: augmentation d'une liaison Internet, achat de nouveaux serveurs).</a:t>
          </a:r>
        </a:p>
      </dgm:t>
    </dgm:pt>
    <dgm:pt modelId="{7EC4A526-80F1-44AB-9C25-9B6F33BBCD9A}" type="parTrans" cxnId="{16C6F486-29DE-40B7-93BD-F58D31AE9040}">
      <dgm:prSet/>
      <dgm:spPr/>
      <dgm:t>
        <a:bodyPr/>
        <a:lstStyle/>
        <a:p>
          <a:endParaRPr lang="en-US"/>
        </a:p>
      </dgm:t>
    </dgm:pt>
    <dgm:pt modelId="{BD89B4F2-4AE1-478C-9AE9-B5FF113A7504}" type="sibTrans" cxnId="{16C6F486-29DE-40B7-93BD-F58D31AE9040}">
      <dgm:prSet/>
      <dgm:spPr/>
      <dgm:t>
        <a:bodyPr/>
        <a:lstStyle/>
        <a:p>
          <a:endParaRPr lang="en-US"/>
        </a:p>
      </dgm:t>
    </dgm:pt>
    <dgm:pt modelId="{9ADCFA30-3EE7-47C9-803A-F08E70DAF54E}">
      <dgm:prSet/>
      <dgm:spPr/>
      <dgm:t>
        <a:bodyPr/>
        <a:lstStyle/>
        <a:p>
          <a:pPr algn="ctr">
            <a:buFont typeface="Arial" panose="020B0604020202020204" pitchFamily="34" charset="0"/>
            <a:buChar char="•"/>
          </a:pPr>
          <a:r>
            <a:rPr lang="fr-FR" b="0" i="0" dirty="0"/>
            <a:t>Permet un dimensionnement au plus juste des infrastructures, évitant des dépenses inutiles.</a:t>
          </a:r>
        </a:p>
      </dgm:t>
    </dgm:pt>
    <dgm:pt modelId="{33263342-5847-4FD7-85AF-CDA4E4F82635}" type="parTrans" cxnId="{22EF68E2-D471-4B50-8A44-627512406391}">
      <dgm:prSet/>
      <dgm:spPr/>
      <dgm:t>
        <a:bodyPr/>
        <a:lstStyle/>
        <a:p>
          <a:endParaRPr lang="en-US"/>
        </a:p>
      </dgm:t>
    </dgm:pt>
    <dgm:pt modelId="{5DAA82DC-B694-4568-9341-5C380375C93F}" type="sibTrans" cxnId="{22EF68E2-D471-4B50-8A44-627512406391}">
      <dgm:prSet/>
      <dgm:spPr/>
      <dgm:t>
        <a:bodyPr/>
        <a:lstStyle/>
        <a:p>
          <a:endParaRPr lang="en-US"/>
        </a:p>
      </dgm:t>
    </dgm:pt>
    <dgm:pt modelId="{6C8C5AAE-47BA-475C-9D3C-A49CB6DD0EC6}">
      <dgm:prSet phldrT="[Texte]"/>
      <dgm:spPr/>
      <dgm:t>
        <a:bodyPr/>
        <a:lstStyle/>
        <a:p>
          <a:pPr algn="ctr">
            <a:buFont typeface="Arial" panose="020B0604020202020204" pitchFamily="34" charset="0"/>
            <a:buChar char="•"/>
          </a:pPr>
          <a:r>
            <a:rPr lang="fr-FR" b="0" i="0" dirty="0"/>
            <a:t>En analysant l'évolution de l'utilisation des ressources (bande passante, stockage, CPU) sur des mois, on peut prédire les futurs besoins.</a:t>
          </a:r>
          <a:endParaRPr lang="en-US" dirty="0"/>
        </a:p>
      </dgm:t>
    </dgm:pt>
    <dgm:pt modelId="{ACEBFDDE-E55E-48B7-9DDC-9C9ECDDBC3A1}" type="parTrans" cxnId="{3E57EADA-E8A7-43D0-9061-A322E72F8315}">
      <dgm:prSet/>
      <dgm:spPr/>
      <dgm:t>
        <a:bodyPr/>
        <a:lstStyle/>
        <a:p>
          <a:endParaRPr lang="en-US"/>
        </a:p>
      </dgm:t>
    </dgm:pt>
    <dgm:pt modelId="{39E8F3FF-4757-4A28-9DA6-67D1DD7768D9}" type="sibTrans" cxnId="{3E57EADA-E8A7-43D0-9061-A322E72F8315}">
      <dgm:prSet/>
      <dgm:spPr/>
      <dgm:t>
        <a:bodyPr/>
        <a:lstStyle/>
        <a:p>
          <a:endParaRPr lang="en-US"/>
        </a:p>
      </dgm:t>
    </dgm:pt>
    <dgm:pt modelId="{497B2ECD-85E8-4617-ABA6-C29DCBC7079B}" type="pres">
      <dgm:prSet presAssocID="{F798FA48-C6A9-4C3B-B80B-536A0BCBCB2D}" presName="theList" presStyleCnt="0">
        <dgm:presLayoutVars>
          <dgm:dir/>
          <dgm:animLvl val="lvl"/>
          <dgm:resizeHandles val="exact"/>
        </dgm:presLayoutVars>
      </dgm:prSet>
      <dgm:spPr/>
    </dgm:pt>
    <dgm:pt modelId="{DDC4F472-8DFE-4473-9C78-7EB2553E07CB}" type="pres">
      <dgm:prSet presAssocID="{78EB1147-92ED-43DA-9067-9586909BB6E7}" presName="compNode" presStyleCnt="0"/>
      <dgm:spPr/>
    </dgm:pt>
    <dgm:pt modelId="{352D112C-FEC9-4EE6-908E-FC016C137717}" type="pres">
      <dgm:prSet presAssocID="{78EB1147-92ED-43DA-9067-9586909BB6E7}" presName="aNode" presStyleLbl="bgShp" presStyleIdx="0" presStyleCnt="3"/>
      <dgm:spPr/>
    </dgm:pt>
    <dgm:pt modelId="{A3FC9B9E-8A69-4239-A11D-D35B9BF08DE6}" type="pres">
      <dgm:prSet presAssocID="{78EB1147-92ED-43DA-9067-9586909BB6E7}" presName="textNode" presStyleLbl="bgShp" presStyleIdx="0" presStyleCnt="3"/>
      <dgm:spPr/>
    </dgm:pt>
    <dgm:pt modelId="{D35107C2-60C3-4EE1-BCAC-F7446A2DA193}" type="pres">
      <dgm:prSet presAssocID="{78EB1147-92ED-43DA-9067-9586909BB6E7}" presName="compChildNode" presStyleCnt="0"/>
      <dgm:spPr/>
    </dgm:pt>
    <dgm:pt modelId="{AC085628-60DA-45D6-9CE9-7617D6F7AA87}" type="pres">
      <dgm:prSet presAssocID="{78EB1147-92ED-43DA-9067-9586909BB6E7}" presName="theInnerList" presStyleCnt="0"/>
      <dgm:spPr/>
    </dgm:pt>
    <dgm:pt modelId="{CC583533-65AA-4B3B-A184-69ED1787D76F}" type="pres">
      <dgm:prSet presAssocID="{6C8C5AAE-47BA-475C-9D3C-A49CB6DD0EC6}" presName="childNode" presStyleLbl="node1" presStyleIdx="0" presStyleCnt="3">
        <dgm:presLayoutVars>
          <dgm:bulletEnabled val="1"/>
        </dgm:presLayoutVars>
      </dgm:prSet>
      <dgm:spPr/>
    </dgm:pt>
    <dgm:pt modelId="{AC4A3362-CD3D-45E7-B6CD-1816CE789CF0}" type="pres">
      <dgm:prSet presAssocID="{78EB1147-92ED-43DA-9067-9586909BB6E7}" presName="aSpace" presStyleCnt="0"/>
      <dgm:spPr/>
    </dgm:pt>
    <dgm:pt modelId="{794CFBE4-D0D7-4887-AAFB-DFB490C07F09}" type="pres">
      <dgm:prSet presAssocID="{9099A26E-70F9-40AE-925F-0C975E453C70}" presName="compNode" presStyleCnt="0"/>
      <dgm:spPr/>
    </dgm:pt>
    <dgm:pt modelId="{3521DE71-7F3F-46B0-AAF0-83C10EE1BABE}" type="pres">
      <dgm:prSet presAssocID="{9099A26E-70F9-40AE-925F-0C975E453C70}" presName="aNode" presStyleLbl="bgShp" presStyleIdx="1" presStyleCnt="3"/>
      <dgm:spPr/>
    </dgm:pt>
    <dgm:pt modelId="{0CAD781B-A1F5-4A5F-BC47-7B11CDEBA51A}" type="pres">
      <dgm:prSet presAssocID="{9099A26E-70F9-40AE-925F-0C975E453C70}" presName="textNode" presStyleLbl="bgShp" presStyleIdx="1" presStyleCnt="3"/>
      <dgm:spPr/>
    </dgm:pt>
    <dgm:pt modelId="{826D6B05-388F-4D4F-AD6C-7F5CF0B8BDEF}" type="pres">
      <dgm:prSet presAssocID="{9099A26E-70F9-40AE-925F-0C975E453C70}" presName="compChildNode" presStyleCnt="0"/>
      <dgm:spPr/>
    </dgm:pt>
    <dgm:pt modelId="{CCD3E9C9-2E3F-4E3F-8E75-4A007AF85AA5}" type="pres">
      <dgm:prSet presAssocID="{9099A26E-70F9-40AE-925F-0C975E453C70}" presName="theInnerList" presStyleCnt="0"/>
      <dgm:spPr/>
    </dgm:pt>
    <dgm:pt modelId="{D41592E5-906D-4176-8F95-3B13F939AC86}" type="pres">
      <dgm:prSet presAssocID="{4746EE51-94A3-41A1-96A6-70FF414DE0FD}" presName="childNode" presStyleLbl="node1" presStyleIdx="1" presStyleCnt="3">
        <dgm:presLayoutVars>
          <dgm:bulletEnabled val="1"/>
        </dgm:presLayoutVars>
      </dgm:prSet>
      <dgm:spPr/>
    </dgm:pt>
    <dgm:pt modelId="{7ECFC039-66A4-40AE-9E74-0E219484693D}" type="pres">
      <dgm:prSet presAssocID="{9099A26E-70F9-40AE-925F-0C975E453C70}" presName="aSpace" presStyleCnt="0"/>
      <dgm:spPr/>
    </dgm:pt>
    <dgm:pt modelId="{C29AECD2-8227-42F8-85A1-A063E7926E4F}" type="pres">
      <dgm:prSet presAssocID="{754B354F-DBA5-4965-B232-8681771E50CD}" presName="compNode" presStyleCnt="0"/>
      <dgm:spPr/>
    </dgm:pt>
    <dgm:pt modelId="{C208D7C8-6901-495A-8F20-1567F979F193}" type="pres">
      <dgm:prSet presAssocID="{754B354F-DBA5-4965-B232-8681771E50CD}" presName="aNode" presStyleLbl="bgShp" presStyleIdx="2" presStyleCnt="3"/>
      <dgm:spPr/>
    </dgm:pt>
    <dgm:pt modelId="{01D43007-A42E-4D69-9EED-164785B942BB}" type="pres">
      <dgm:prSet presAssocID="{754B354F-DBA5-4965-B232-8681771E50CD}" presName="textNode" presStyleLbl="bgShp" presStyleIdx="2" presStyleCnt="3"/>
      <dgm:spPr/>
    </dgm:pt>
    <dgm:pt modelId="{05F49B10-FF4A-49E3-BCE1-01003681CFC4}" type="pres">
      <dgm:prSet presAssocID="{754B354F-DBA5-4965-B232-8681771E50CD}" presName="compChildNode" presStyleCnt="0"/>
      <dgm:spPr/>
    </dgm:pt>
    <dgm:pt modelId="{7C34CEF9-5C7F-4760-BFFD-DBE7417E81F3}" type="pres">
      <dgm:prSet presAssocID="{754B354F-DBA5-4965-B232-8681771E50CD}" presName="theInnerList" presStyleCnt="0"/>
      <dgm:spPr/>
    </dgm:pt>
    <dgm:pt modelId="{A9C80724-1D5F-454A-8A7C-3B2EC92E1146}" type="pres">
      <dgm:prSet presAssocID="{9ADCFA30-3EE7-47C9-803A-F08E70DAF54E}" presName="childNode" presStyleLbl="node1" presStyleIdx="2" presStyleCnt="3">
        <dgm:presLayoutVars>
          <dgm:bulletEnabled val="1"/>
        </dgm:presLayoutVars>
      </dgm:prSet>
      <dgm:spPr/>
    </dgm:pt>
  </dgm:ptLst>
  <dgm:cxnLst>
    <dgm:cxn modelId="{EC52B52E-AC55-401D-B3EA-505B1F493D11}" type="presOf" srcId="{754B354F-DBA5-4965-B232-8681771E50CD}" destId="{C208D7C8-6901-495A-8F20-1567F979F193}" srcOrd="0" destOrd="0" presId="urn:microsoft.com/office/officeart/2005/8/layout/lProcess2"/>
    <dgm:cxn modelId="{DCABDC3E-22E7-4B87-8A01-0FA6A45955F7}" srcId="{F798FA48-C6A9-4C3B-B80B-536A0BCBCB2D}" destId="{754B354F-DBA5-4965-B232-8681771E50CD}" srcOrd="2" destOrd="0" parTransId="{792BD3E9-5E57-4F57-9F27-FD9FD72F6AC0}" sibTransId="{EE9941E3-5A07-4AFB-9E62-A296B76B0069}"/>
    <dgm:cxn modelId="{F385195B-4ABD-4BE7-83B3-99D6D25FD0F5}" srcId="{F798FA48-C6A9-4C3B-B80B-536A0BCBCB2D}" destId="{78EB1147-92ED-43DA-9067-9586909BB6E7}" srcOrd="0" destOrd="0" parTransId="{F0391EBE-E0A2-4FA6-A1A3-6327BF45B721}" sibTransId="{DA804CB3-CBBD-4E47-A075-C05288AB06B1}"/>
    <dgm:cxn modelId="{06C93B62-F706-41CE-9922-A080956527D5}" type="presOf" srcId="{F798FA48-C6A9-4C3B-B80B-536A0BCBCB2D}" destId="{497B2ECD-85E8-4617-ABA6-C29DCBC7079B}" srcOrd="0" destOrd="0" presId="urn:microsoft.com/office/officeart/2005/8/layout/lProcess2"/>
    <dgm:cxn modelId="{39E43454-DCAD-4AAA-9B07-3F1BB5286B79}" type="presOf" srcId="{6C8C5AAE-47BA-475C-9D3C-A49CB6DD0EC6}" destId="{CC583533-65AA-4B3B-A184-69ED1787D76F}" srcOrd="0" destOrd="0" presId="urn:microsoft.com/office/officeart/2005/8/layout/lProcess2"/>
    <dgm:cxn modelId="{16C6F486-29DE-40B7-93BD-F58D31AE9040}" srcId="{9099A26E-70F9-40AE-925F-0C975E453C70}" destId="{4746EE51-94A3-41A1-96A6-70FF414DE0FD}" srcOrd="0" destOrd="0" parTransId="{7EC4A526-80F1-44AB-9C25-9B6F33BBCD9A}" sibTransId="{BD89B4F2-4AE1-478C-9AE9-B5FF113A7504}"/>
    <dgm:cxn modelId="{15BB6698-7211-46CA-AA75-4E3486E20F75}" type="presOf" srcId="{78EB1147-92ED-43DA-9067-9586909BB6E7}" destId="{352D112C-FEC9-4EE6-908E-FC016C137717}" srcOrd="0" destOrd="0" presId="urn:microsoft.com/office/officeart/2005/8/layout/lProcess2"/>
    <dgm:cxn modelId="{D87361A8-B00F-4B22-8606-B74F7BD50C02}" type="presOf" srcId="{9ADCFA30-3EE7-47C9-803A-F08E70DAF54E}" destId="{A9C80724-1D5F-454A-8A7C-3B2EC92E1146}" srcOrd="0" destOrd="0" presId="urn:microsoft.com/office/officeart/2005/8/layout/lProcess2"/>
    <dgm:cxn modelId="{BBCD4CC4-F7CD-42FC-9A3F-393561537492}" type="presOf" srcId="{9099A26E-70F9-40AE-925F-0C975E453C70}" destId="{0CAD781B-A1F5-4A5F-BC47-7B11CDEBA51A}" srcOrd="1" destOrd="0" presId="urn:microsoft.com/office/officeart/2005/8/layout/lProcess2"/>
    <dgm:cxn modelId="{3E57EADA-E8A7-43D0-9061-A322E72F8315}" srcId="{78EB1147-92ED-43DA-9067-9586909BB6E7}" destId="{6C8C5AAE-47BA-475C-9D3C-A49CB6DD0EC6}" srcOrd="0" destOrd="0" parTransId="{ACEBFDDE-E55E-48B7-9DDC-9C9ECDDBC3A1}" sibTransId="{39E8F3FF-4757-4A28-9DA6-67D1DD7768D9}"/>
    <dgm:cxn modelId="{BFB73CE0-9FE1-40A1-BD16-98D968D790C8}" srcId="{F798FA48-C6A9-4C3B-B80B-536A0BCBCB2D}" destId="{9099A26E-70F9-40AE-925F-0C975E453C70}" srcOrd="1" destOrd="0" parTransId="{4370601F-F54F-4F22-9709-A5272F9B864A}" sibTransId="{680E63C6-003A-4C0A-89EA-1F0FE3030548}"/>
    <dgm:cxn modelId="{22EF68E2-D471-4B50-8A44-627512406391}" srcId="{754B354F-DBA5-4965-B232-8681771E50CD}" destId="{9ADCFA30-3EE7-47C9-803A-F08E70DAF54E}" srcOrd="0" destOrd="0" parTransId="{33263342-5847-4FD7-85AF-CDA4E4F82635}" sibTransId="{5DAA82DC-B694-4568-9341-5C380375C93F}"/>
    <dgm:cxn modelId="{4A4180E5-0220-4A34-9DD7-34A4E573CD46}" type="presOf" srcId="{4746EE51-94A3-41A1-96A6-70FF414DE0FD}" destId="{D41592E5-906D-4176-8F95-3B13F939AC86}" srcOrd="0" destOrd="0" presId="urn:microsoft.com/office/officeart/2005/8/layout/lProcess2"/>
    <dgm:cxn modelId="{523BE8E9-3141-4A7A-8023-3D9D18C67915}" type="presOf" srcId="{9099A26E-70F9-40AE-925F-0C975E453C70}" destId="{3521DE71-7F3F-46B0-AAF0-83C10EE1BABE}" srcOrd="0" destOrd="0" presId="urn:microsoft.com/office/officeart/2005/8/layout/lProcess2"/>
    <dgm:cxn modelId="{EB3B96ED-CB49-4AE1-BB5E-582F7BDB365F}" type="presOf" srcId="{754B354F-DBA5-4965-B232-8681771E50CD}" destId="{01D43007-A42E-4D69-9EED-164785B942BB}" srcOrd="1" destOrd="0" presId="urn:microsoft.com/office/officeart/2005/8/layout/lProcess2"/>
    <dgm:cxn modelId="{6435CEEF-0BB2-4ED1-8F18-4778351EF9DE}" type="presOf" srcId="{78EB1147-92ED-43DA-9067-9586909BB6E7}" destId="{A3FC9B9E-8A69-4239-A11D-D35B9BF08DE6}" srcOrd="1" destOrd="0" presId="urn:microsoft.com/office/officeart/2005/8/layout/lProcess2"/>
    <dgm:cxn modelId="{5C127C7E-5D3E-4DD3-805D-40DF733261DB}" type="presParOf" srcId="{497B2ECD-85E8-4617-ABA6-C29DCBC7079B}" destId="{DDC4F472-8DFE-4473-9C78-7EB2553E07CB}" srcOrd="0" destOrd="0" presId="urn:microsoft.com/office/officeart/2005/8/layout/lProcess2"/>
    <dgm:cxn modelId="{166B6AC0-1B28-4594-BD1A-3ADB55C662B8}" type="presParOf" srcId="{DDC4F472-8DFE-4473-9C78-7EB2553E07CB}" destId="{352D112C-FEC9-4EE6-908E-FC016C137717}" srcOrd="0" destOrd="0" presId="urn:microsoft.com/office/officeart/2005/8/layout/lProcess2"/>
    <dgm:cxn modelId="{4FB7C9E1-9752-4950-813C-6B7D85F11688}" type="presParOf" srcId="{DDC4F472-8DFE-4473-9C78-7EB2553E07CB}" destId="{A3FC9B9E-8A69-4239-A11D-D35B9BF08DE6}" srcOrd="1" destOrd="0" presId="urn:microsoft.com/office/officeart/2005/8/layout/lProcess2"/>
    <dgm:cxn modelId="{F295D8A9-E8F3-4FAD-8A12-FD0C4648A291}" type="presParOf" srcId="{DDC4F472-8DFE-4473-9C78-7EB2553E07CB}" destId="{D35107C2-60C3-4EE1-BCAC-F7446A2DA193}" srcOrd="2" destOrd="0" presId="urn:microsoft.com/office/officeart/2005/8/layout/lProcess2"/>
    <dgm:cxn modelId="{5E62BD85-B3D3-4C16-B43C-C9F49905E38B}" type="presParOf" srcId="{D35107C2-60C3-4EE1-BCAC-F7446A2DA193}" destId="{AC085628-60DA-45D6-9CE9-7617D6F7AA87}" srcOrd="0" destOrd="0" presId="urn:microsoft.com/office/officeart/2005/8/layout/lProcess2"/>
    <dgm:cxn modelId="{CA604B7F-5236-41BD-AB8A-5CF95F6981D3}" type="presParOf" srcId="{AC085628-60DA-45D6-9CE9-7617D6F7AA87}" destId="{CC583533-65AA-4B3B-A184-69ED1787D76F}" srcOrd="0" destOrd="0" presId="urn:microsoft.com/office/officeart/2005/8/layout/lProcess2"/>
    <dgm:cxn modelId="{E17FB0E6-EFFC-4893-8719-3D0B9625EFBE}" type="presParOf" srcId="{497B2ECD-85E8-4617-ABA6-C29DCBC7079B}" destId="{AC4A3362-CD3D-45E7-B6CD-1816CE789CF0}" srcOrd="1" destOrd="0" presId="urn:microsoft.com/office/officeart/2005/8/layout/lProcess2"/>
    <dgm:cxn modelId="{15300858-48F1-4687-A3D6-65C4DB7CD43F}" type="presParOf" srcId="{497B2ECD-85E8-4617-ABA6-C29DCBC7079B}" destId="{794CFBE4-D0D7-4887-AAFB-DFB490C07F09}" srcOrd="2" destOrd="0" presId="urn:microsoft.com/office/officeart/2005/8/layout/lProcess2"/>
    <dgm:cxn modelId="{0F0179FB-6713-40B2-A13C-A82A96CEBAC3}" type="presParOf" srcId="{794CFBE4-D0D7-4887-AAFB-DFB490C07F09}" destId="{3521DE71-7F3F-46B0-AAF0-83C10EE1BABE}" srcOrd="0" destOrd="0" presId="urn:microsoft.com/office/officeart/2005/8/layout/lProcess2"/>
    <dgm:cxn modelId="{ED115241-80A5-45B4-8973-511CFCCF1AE0}" type="presParOf" srcId="{794CFBE4-D0D7-4887-AAFB-DFB490C07F09}" destId="{0CAD781B-A1F5-4A5F-BC47-7B11CDEBA51A}" srcOrd="1" destOrd="0" presId="urn:microsoft.com/office/officeart/2005/8/layout/lProcess2"/>
    <dgm:cxn modelId="{4CDF871F-1CA9-401A-A8AA-3797CBA69933}" type="presParOf" srcId="{794CFBE4-D0D7-4887-AAFB-DFB490C07F09}" destId="{826D6B05-388F-4D4F-AD6C-7F5CF0B8BDEF}" srcOrd="2" destOrd="0" presId="urn:microsoft.com/office/officeart/2005/8/layout/lProcess2"/>
    <dgm:cxn modelId="{83B95AE4-F0AB-4243-9287-2F765B6BB718}" type="presParOf" srcId="{826D6B05-388F-4D4F-AD6C-7F5CF0B8BDEF}" destId="{CCD3E9C9-2E3F-4E3F-8E75-4A007AF85AA5}" srcOrd="0" destOrd="0" presId="urn:microsoft.com/office/officeart/2005/8/layout/lProcess2"/>
    <dgm:cxn modelId="{7F5B8005-57CB-4BC6-BF0F-1CD2CF3A9EBB}" type="presParOf" srcId="{CCD3E9C9-2E3F-4E3F-8E75-4A007AF85AA5}" destId="{D41592E5-906D-4176-8F95-3B13F939AC86}" srcOrd="0" destOrd="0" presId="urn:microsoft.com/office/officeart/2005/8/layout/lProcess2"/>
    <dgm:cxn modelId="{B50A7C31-240D-43D2-9D30-B3D21F470236}" type="presParOf" srcId="{497B2ECD-85E8-4617-ABA6-C29DCBC7079B}" destId="{7ECFC039-66A4-40AE-9E74-0E219484693D}" srcOrd="3" destOrd="0" presId="urn:microsoft.com/office/officeart/2005/8/layout/lProcess2"/>
    <dgm:cxn modelId="{7430BF9C-FF8F-4178-9879-01B3B0C2E4F8}" type="presParOf" srcId="{497B2ECD-85E8-4617-ABA6-C29DCBC7079B}" destId="{C29AECD2-8227-42F8-85A1-A063E7926E4F}" srcOrd="4" destOrd="0" presId="urn:microsoft.com/office/officeart/2005/8/layout/lProcess2"/>
    <dgm:cxn modelId="{CD1E8AF0-D5D0-4CCD-B19E-F6A710DABDCB}" type="presParOf" srcId="{C29AECD2-8227-42F8-85A1-A063E7926E4F}" destId="{C208D7C8-6901-495A-8F20-1567F979F193}" srcOrd="0" destOrd="0" presId="urn:microsoft.com/office/officeart/2005/8/layout/lProcess2"/>
    <dgm:cxn modelId="{CA5B5E4C-FCD0-44BD-BEB4-612D95593BF1}" type="presParOf" srcId="{C29AECD2-8227-42F8-85A1-A063E7926E4F}" destId="{01D43007-A42E-4D69-9EED-164785B942BB}" srcOrd="1" destOrd="0" presId="urn:microsoft.com/office/officeart/2005/8/layout/lProcess2"/>
    <dgm:cxn modelId="{36CEE982-4E0D-4992-8D5D-69E2E048A433}" type="presParOf" srcId="{C29AECD2-8227-42F8-85A1-A063E7926E4F}" destId="{05F49B10-FF4A-49E3-BCE1-01003681CFC4}" srcOrd="2" destOrd="0" presId="urn:microsoft.com/office/officeart/2005/8/layout/lProcess2"/>
    <dgm:cxn modelId="{287A2E39-1EE4-4FBB-9A5F-3715C21B9245}" type="presParOf" srcId="{05F49B10-FF4A-49E3-BCE1-01003681CFC4}" destId="{7C34CEF9-5C7F-4760-BFFD-DBE7417E81F3}" srcOrd="0" destOrd="0" presId="urn:microsoft.com/office/officeart/2005/8/layout/lProcess2"/>
    <dgm:cxn modelId="{11A823D1-66F7-4A80-B61A-6800CF024019}" type="presParOf" srcId="{7C34CEF9-5C7F-4760-BFFD-DBE7417E81F3}" destId="{A9C80724-1D5F-454A-8A7C-3B2EC92E114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48D22C-FB7C-437D-AA99-01F4E94C212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C5CDAEC-BB94-4123-9F2A-8FBED842925A}">
      <dgm:prSet phldrT="[Texte]"/>
      <dgm:spPr/>
      <dgm:t>
        <a:bodyPr/>
        <a:lstStyle/>
        <a:p>
          <a:pPr>
            <a:buFont typeface="Arial" panose="020B0604020202020204" pitchFamily="34" charset="0"/>
            <a:buChar char="•"/>
          </a:pPr>
          <a:r>
            <a:rPr lang="fr-FR" b="1" dirty="0"/>
            <a:t>Infrastructure Réseau</a:t>
          </a:r>
          <a:endParaRPr lang="en-US" dirty="0"/>
        </a:p>
      </dgm:t>
    </dgm:pt>
    <dgm:pt modelId="{50DE1F55-70DE-4ACE-88EF-D10D1B28D774}" type="parTrans" cxnId="{2AE252F8-B1BF-40AA-87E1-010865CE3BD7}">
      <dgm:prSet/>
      <dgm:spPr/>
      <dgm:t>
        <a:bodyPr/>
        <a:lstStyle/>
        <a:p>
          <a:endParaRPr lang="en-US"/>
        </a:p>
      </dgm:t>
    </dgm:pt>
    <dgm:pt modelId="{8857673D-7E00-445B-AE87-CE58E9390563}" type="sibTrans" cxnId="{2AE252F8-B1BF-40AA-87E1-010865CE3BD7}">
      <dgm:prSet/>
      <dgm:spPr/>
      <dgm:t>
        <a:bodyPr/>
        <a:lstStyle/>
        <a:p>
          <a:endParaRPr lang="en-US"/>
        </a:p>
      </dgm:t>
    </dgm:pt>
    <dgm:pt modelId="{B73FCE75-5916-4008-B3DF-20F689DD31FE}">
      <dgm:prSet/>
      <dgm:spPr/>
      <dgm:t>
        <a:bodyPr/>
        <a:lstStyle/>
        <a:p>
          <a:pPr>
            <a:buFont typeface="Arial" panose="020B0604020202020204" pitchFamily="34" charset="0"/>
            <a:buChar char="•"/>
          </a:pPr>
          <a:r>
            <a:rPr lang="fr-FR" b="1" dirty="0"/>
            <a:t>Serveurs et Systèmes</a:t>
          </a:r>
          <a:endParaRPr lang="fr-FR" dirty="0"/>
        </a:p>
      </dgm:t>
    </dgm:pt>
    <dgm:pt modelId="{982ACD50-45BE-4E5C-AD56-D0A9DCC0DDB2}" type="parTrans" cxnId="{F7DFC5A5-5D47-426C-A2B5-B1378C1E0F30}">
      <dgm:prSet/>
      <dgm:spPr/>
      <dgm:t>
        <a:bodyPr/>
        <a:lstStyle/>
        <a:p>
          <a:endParaRPr lang="en-US"/>
        </a:p>
      </dgm:t>
    </dgm:pt>
    <dgm:pt modelId="{2B94B937-F91A-4953-86E7-E7F9E9CA3565}" type="sibTrans" cxnId="{F7DFC5A5-5D47-426C-A2B5-B1378C1E0F30}">
      <dgm:prSet/>
      <dgm:spPr/>
      <dgm:t>
        <a:bodyPr/>
        <a:lstStyle/>
        <a:p>
          <a:endParaRPr lang="en-US"/>
        </a:p>
      </dgm:t>
    </dgm:pt>
    <dgm:pt modelId="{B5D96677-B835-4FC1-AF8F-1FBCDCC98286}">
      <dgm:prSet/>
      <dgm:spPr/>
      <dgm:t>
        <a:bodyPr/>
        <a:lstStyle/>
        <a:p>
          <a:pPr>
            <a:buFont typeface="Arial" panose="020B0604020202020204" pitchFamily="34" charset="0"/>
            <a:buChar char="•"/>
          </a:pPr>
          <a:r>
            <a:rPr lang="fr-FR" b="1" dirty="0"/>
            <a:t>Services et Protocoles Réseaux</a:t>
          </a:r>
          <a:endParaRPr lang="fr-FR" dirty="0"/>
        </a:p>
      </dgm:t>
    </dgm:pt>
    <dgm:pt modelId="{82DE57C9-3C76-4220-AEEF-9176DFAE1DD7}" type="parTrans" cxnId="{165A4BD3-86D3-4D15-9F8B-9232ECD6FFF0}">
      <dgm:prSet/>
      <dgm:spPr/>
      <dgm:t>
        <a:bodyPr/>
        <a:lstStyle/>
        <a:p>
          <a:endParaRPr lang="en-US"/>
        </a:p>
      </dgm:t>
    </dgm:pt>
    <dgm:pt modelId="{F55B9D95-84BE-4247-AD2E-CFAE22ECA3B7}" type="sibTrans" cxnId="{165A4BD3-86D3-4D15-9F8B-9232ECD6FFF0}">
      <dgm:prSet/>
      <dgm:spPr/>
      <dgm:t>
        <a:bodyPr/>
        <a:lstStyle/>
        <a:p>
          <a:endParaRPr lang="en-US"/>
        </a:p>
      </dgm:t>
    </dgm:pt>
    <dgm:pt modelId="{3B087952-1717-4EC3-9859-C1E626E19FAE}">
      <dgm:prSet/>
      <dgm:spPr/>
      <dgm:t>
        <a:bodyPr/>
        <a:lstStyle/>
        <a:p>
          <a:pPr>
            <a:buFont typeface="Arial" panose="020B0604020202020204" pitchFamily="34" charset="0"/>
            <a:buChar char="•"/>
          </a:pPr>
          <a:r>
            <a:rPr lang="fr-FR" b="1" dirty="0"/>
            <a:t>Applications Métier</a:t>
          </a:r>
          <a:endParaRPr lang="fr-FR" dirty="0"/>
        </a:p>
      </dgm:t>
    </dgm:pt>
    <dgm:pt modelId="{83F5794F-C097-4322-A02B-41801699B0C0}" type="parTrans" cxnId="{18C042D1-85EC-47BC-8682-1E2AC82FA742}">
      <dgm:prSet/>
      <dgm:spPr/>
      <dgm:t>
        <a:bodyPr/>
        <a:lstStyle/>
        <a:p>
          <a:endParaRPr lang="en-US"/>
        </a:p>
      </dgm:t>
    </dgm:pt>
    <dgm:pt modelId="{7516BEBF-270E-4170-8D77-31CD88D78E8E}" type="sibTrans" cxnId="{18C042D1-85EC-47BC-8682-1E2AC82FA742}">
      <dgm:prSet/>
      <dgm:spPr/>
      <dgm:t>
        <a:bodyPr/>
        <a:lstStyle/>
        <a:p>
          <a:endParaRPr lang="en-US"/>
        </a:p>
      </dgm:t>
    </dgm:pt>
    <dgm:pt modelId="{20ADFE0A-E47B-4EF6-98B8-AB970B391C2B}">
      <dgm:prSet/>
      <dgm:spPr/>
      <dgm:t>
        <a:bodyPr/>
        <a:lstStyle/>
        <a:p>
          <a:pPr>
            <a:buFont typeface="Arial" panose="020B0604020202020204" pitchFamily="34" charset="0"/>
            <a:buChar char="•"/>
          </a:pPr>
          <a:r>
            <a:rPr lang="fr-FR" b="1" dirty="0"/>
            <a:t>Périphériques Connectés</a:t>
          </a:r>
          <a:endParaRPr lang="fr-FR" dirty="0"/>
        </a:p>
      </dgm:t>
    </dgm:pt>
    <dgm:pt modelId="{F837A168-A575-4594-9FD1-8A21F7A7846F}" type="parTrans" cxnId="{36B111B5-2251-4986-A16B-1D4AAD097700}">
      <dgm:prSet/>
      <dgm:spPr/>
      <dgm:t>
        <a:bodyPr/>
        <a:lstStyle/>
        <a:p>
          <a:endParaRPr lang="en-US"/>
        </a:p>
      </dgm:t>
    </dgm:pt>
    <dgm:pt modelId="{68FA63E3-1FA5-4A82-AC75-3D5BBD4093CF}" type="sibTrans" cxnId="{36B111B5-2251-4986-A16B-1D4AAD097700}">
      <dgm:prSet/>
      <dgm:spPr/>
      <dgm:t>
        <a:bodyPr/>
        <a:lstStyle/>
        <a:p>
          <a:endParaRPr lang="en-US"/>
        </a:p>
      </dgm:t>
    </dgm:pt>
    <dgm:pt modelId="{2FE7C565-190D-4F3F-B01A-8C93E47C39B6}">
      <dgm:prSet phldrT="[Texte]"/>
      <dgm:spPr/>
      <dgm:t>
        <a:bodyPr/>
        <a:lstStyle/>
        <a:p>
          <a:pPr>
            <a:buFont typeface="Arial" panose="020B0604020202020204" pitchFamily="34" charset="0"/>
            <a:buChar char="•"/>
          </a:pPr>
          <a:r>
            <a:rPr lang="fr-FR" dirty="0"/>
            <a:t>C'est le socle de la connectivité. Il est essentiel de surveiller les </a:t>
          </a:r>
          <a:r>
            <a:rPr lang="fr-FR" b="1" dirty="0"/>
            <a:t>routeurs</a:t>
          </a:r>
          <a:r>
            <a:rPr lang="fr-FR" dirty="0"/>
            <a:t>, les </a:t>
          </a:r>
          <a:r>
            <a:rPr lang="fr-FR" b="1" dirty="0"/>
            <a:t>commutateurs</a:t>
          </a:r>
          <a:r>
            <a:rPr lang="fr-FR" dirty="0"/>
            <a:t>, les pares-feux, les </a:t>
          </a:r>
          <a:r>
            <a:rPr lang="fr-FR" b="1" dirty="0"/>
            <a:t>points d'accès Wi-Fi</a:t>
          </a:r>
          <a:r>
            <a:rPr lang="fr-FR" dirty="0"/>
            <a:t>, les </a:t>
          </a:r>
          <a:r>
            <a:rPr lang="fr-FR" b="1" dirty="0"/>
            <a:t>équilibreurs de charge</a:t>
          </a:r>
          <a:r>
            <a:rPr lang="fr-FR" dirty="0"/>
            <a:t> (</a:t>
          </a:r>
          <a:r>
            <a:rPr lang="fr-FR" i="1" dirty="0" err="1"/>
            <a:t>load</a:t>
          </a:r>
          <a:r>
            <a:rPr lang="fr-FR" i="1" dirty="0"/>
            <a:t> </a:t>
          </a:r>
          <a:r>
            <a:rPr lang="fr-FR" i="1" dirty="0" err="1"/>
            <a:t>balancers</a:t>
          </a:r>
          <a:r>
            <a:rPr lang="fr-FR" dirty="0"/>
            <a:t>) et les </a:t>
          </a:r>
          <a:r>
            <a:rPr lang="fr-FR" b="1" dirty="0"/>
            <a:t>modems</a:t>
          </a:r>
          <a:r>
            <a:rPr lang="fr-FR" dirty="0"/>
            <a:t>. </a:t>
          </a:r>
          <a:endParaRPr lang="en-US" dirty="0"/>
        </a:p>
      </dgm:t>
    </dgm:pt>
    <dgm:pt modelId="{2CE0885F-DEA4-4927-891D-527650C237EB}" type="parTrans" cxnId="{C15C9255-4B40-4CF6-A161-28A3A74B538C}">
      <dgm:prSet/>
      <dgm:spPr/>
      <dgm:t>
        <a:bodyPr/>
        <a:lstStyle/>
        <a:p>
          <a:endParaRPr lang="en-US"/>
        </a:p>
      </dgm:t>
    </dgm:pt>
    <dgm:pt modelId="{9786DE30-DFFE-4B3E-AE86-E214DD68D66F}" type="sibTrans" cxnId="{C15C9255-4B40-4CF6-A161-28A3A74B538C}">
      <dgm:prSet/>
      <dgm:spPr/>
      <dgm:t>
        <a:bodyPr/>
        <a:lstStyle/>
        <a:p>
          <a:endParaRPr lang="en-US"/>
        </a:p>
      </dgm:t>
    </dgm:pt>
    <dgm:pt modelId="{1F3829EC-01DC-437B-8698-6F457F3B5C4A}">
      <dgm:prSet/>
      <dgm:spPr/>
      <dgm:t>
        <a:bodyPr/>
        <a:lstStyle/>
        <a:p>
          <a:pPr>
            <a:buFont typeface="Arial" panose="020B0604020202020204" pitchFamily="34" charset="0"/>
            <a:buChar char="•"/>
          </a:pPr>
          <a:r>
            <a:rPr lang="fr-FR" dirty="0"/>
            <a:t>Qu'ils soient physiques ou virtuels, les serveurs hébergent les applications et les données. </a:t>
          </a:r>
        </a:p>
      </dgm:t>
    </dgm:pt>
    <dgm:pt modelId="{D25DA2E5-BFB2-497C-9555-8497918C0E33}" type="parTrans" cxnId="{5ADE8748-B38A-451B-8DA4-DA349C15B9EE}">
      <dgm:prSet/>
      <dgm:spPr/>
      <dgm:t>
        <a:bodyPr/>
        <a:lstStyle/>
        <a:p>
          <a:endParaRPr lang="en-US"/>
        </a:p>
      </dgm:t>
    </dgm:pt>
    <dgm:pt modelId="{ED30E031-8BDC-43C3-821A-60F533AA7527}" type="sibTrans" cxnId="{5ADE8748-B38A-451B-8DA4-DA349C15B9EE}">
      <dgm:prSet/>
      <dgm:spPr/>
      <dgm:t>
        <a:bodyPr/>
        <a:lstStyle/>
        <a:p>
          <a:endParaRPr lang="en-US"/>
        </a:p>
      </dgm:t>
    </dgm:pt>
    <dgm:pt modelId="{6E8F0B51-62B6-4463-AAF0-447A8CA74D51}">
      <dgm:prSet/>
      <dgm:spPr/>
      <dgm:t>
        <a:bodyPr/>
        <a:lstStyle/>
        <a:p>
          <a:pPr>
            <a:buFont typeface="Arial" panose="020B0604020202020204" pitchFamily="34" charset="0"/>
            <a:buChar char="•"/>
          </a:pPr>
          <a:r>
            <a:rPr lang="fr-FR" dirty="0"/>
            <a:t>Il est crucial de vérifier la disponibilité et le temps de réponse de services comme le </a:t>
          </a:r>
          <a:r>
            <a:rPr lang="fr-FR" b="1" dirty="0"/>
            <a:t>DNS</a:t>
          </a:r>
          <a:r>
            <a:rPr lang="fr-FR" dirty="0"/>
            <a:t> (résolution de noms), le </a:t>
          </a:r>
          <a:r>
            <a:rPr lang="fr-FR" b="1" dirty="0"/>
            <a:t>DHCP</a:t>
          </a:r>
          <a:r>
            <a:rPr lang="fr-FR" dirty="0"/>
            <a:t> (attribution d'adresses IP), </a:t>
          </a:r>
          <a:r>
            <a:rPr lang="fr-FR" b="1" dirty="0"/>
            <a:t>HTTP/HTTPS</a:t>
          </a:r>
          <a:r>
            <a:rPr lang="fr-FR" dirty="0"/>
            <a:t> (accès web), </a:t>
          </a:r>
          <a:r>
            <a:rPr lang="fr-FR" b="1" dirty="0"/>
            <a:t>SMTP/IMAP</a:t>
          </a:r>
          <a:r>
            <a:rPr lang="fr-FR" dirty="0"/>
            <a:t> (messagerie) et les </a:t>
          </a:r>
          <a:r>
            <a:rPr lang="fr-FR" b="1" dirty="0"/>
            <a:t>VPN</a:t>
          </a:r>
          <a:r>
            <a:rPr lang="fr-FR" dirty="0"/>
            <a:t> (accès distant).   </a:t>
          </a:r>
        </a:p>
      </dgm:t>
    </dgm:pt>
    <dgm:pt modelId="{8B254F99-3BB5-4179-AA6D-BD10213EEA28}" type="parTrans" cxnId="{DC2EA7A3-501E-46EF-82BE-3B2520D32F30}">
      <dgm:prSet/>
      <dgm:spPr/>
      <dgm:t>
        <a:bodyPr/>
        <a:lstStyle/>
        <a:p>
          <a:endParaRPr lang="en-US"/>
        </a:p>
      </dgm:t>
    </dgm:pt>
    <dgm:pt modelId="{6B3E119C-0899-40F7-B68A-7DD0D3A68E43}" type="sibTrans" cxnId="{DC2EA7A3-501E-46EF-82BE-3B2520D32F30}">
      <dgm:prSet/>
      <dgm:spPr/>
      <dgm:t>
        <a:bodyPr/>
        <a:lstStyle/>
        <a:p>
          <a:endParaRPr lang="en-US"/>
        </a:p>
      </dgm:t>
    </dgm:pt>
    <dgm:pt modelId="{DE813D36-986C-4A90-90E1-E8B8FC7561CF}">
      <dgm:prSet/>
      <dgm:spPr/>
      <dgm:t>
        <a:bodyPr/>
        <a:lstStyle/>
        <a:p>
          <a:pPr>
            <a:buFont typeface="Arial" panose="020B0604020202020204" pitchFamily="34" charset="0"/>
            <a:buChar char="•"/>
          </a:pPr>
          <a:r>
            <a:rPr lang="fr-FR" dirty="0"/>
            <a:t> La finalité de l'infrastructure est de faire fonctionner les applications de l'entreprise. La supervision applicative permet de corréler directement un problème réseau (ex: latence élevée) à son impact métier, offrant une vision orientée service.   </a:t>
          </a:r>
        </a:p>
      </dgm:t>
    </dgm:pt>
    <dgm:pt modelId="{2AE48627-67BE-46D8-A9E6-006BF2A66B7C}" type="parTrans" cxnId="{F37BB980-17CC-4987-A99B-04412DD9BAE3}">
      <dgm:prSet/>
      <dgm:spPr/>
      <dgm:t>
        <a:bodyPr/>
        <a:lstStyle/>
        <a:p>
          <a:endParaRPr lang="en-US"/>
        </a:p>
      </dgm:t>
    </dgm:pt>
    <dgm:pt modelId="{94D21014-B928-4EE8-8BB8-EA51962C5B93}" type="sibTrans" cxnId="{F37BB980-17CC-4987-A99B-04412DD9BAE3}">
      <dgm:prSet/>
      <dgm:spPr/>
      <dgm:t>
        <a:bodyPr/>
        <a:lstStyle/>
        <a:p>
          <a:endParaRPr lang="en-US"/>
        </a:p>
      </dgm:t>
    </dgm:pt>
    <dgm:pt modelId="{EFEAF397-2184-4E58-98D8-D9078742422C}">
      <dgm:prSet/>
      <dgm:spPr/>
      <dgm:t>
        <a:bodyPr/>
        <a:lstStyle/>
        <a:p>
          <a:pPr>
            <a:buFont typeface="Arial" panose="020B0604020202020204" pitchFamily="34" charset="0"/>
            <a:buChar char="•"/>
          </a:pPr>
          <a:r>
            <a:rPr lang="fr-FR" dirty="0"/>
            <a:t>La supervision peut s'étendre aux </a:t>
          </a:r>
          <a:r>
            <a:rPr lang="fr-FR" b="1" dirty="0"/>
            <a:t>imprimantes réseau</a:t>
          </a:r>
          <a:r>
            <a:rPr lang="fr-FR" dirty="0"/>
            <a:t> (pour surveiller les niveaux de consommables), aux </a:t>
          </a:r>
          <a:r>
            <a:rPr lang="fr-FR" b="1" dirty="0"/>
            <a:t>caméras IP…</a:t>
          </a:r>
          <a:endParaRPr lang="fr-FR" dirty="0"/>
        </a:p>
      </dgm:t>
    </dgm:pt>
    <dgm:pt modelId="{C3618B08-7E7A-4BE1-A9BF-928C5BBC4968}" type="parTrans" cxnId="{3C7B0A6C-3268-4DAF-81FF-DABA9796778E}">
      <dgm:prSet/>
      <dgm:spPr/>
      <dgm:t>
        <a:bodyPr/>
        <a:lstStyle/>
        <a:p>
          <a:endParaRPr lang="en-US"/>
        </a:p>
      </dgm:t>
    </dgm:pt>
    <dgm:pt modelId="{CDC3A8A4-7EE5-4A76-8557-89F96CB5B08D}" type="sibTrans" cxnId="{3C7B0A6C-3268-4DAF-81FF-DABA9796778E}">
      <dgm:prSet/>
      <dgm:spPr/>
      <dgm:t>
        <a:bodyPr/>
        <a:lstStyle/>
        <a:p>
          <a:endParaRPr lang="en-US"/>
        </a:p>
      </dgm:t>
    </dgm:pt>
    <dgm:pt modelId="{5AA2499B-F71C-4929-98A5-20B560F9B5D1}" type="pres">
      <dgm:prSet presAssocID="{8348D22C-FB7C-437D-AA99-01F4E94C2127}" presName="linear" presStyleCnt="0">
        <dgm:presLayoutVars>
          <dgm:dir/>
          <dgm:animLvl val="lvl"/>
          <dgm:resizeHandles val="exact"/>
        </dgm:presLayoutVars>
      </dgm:prSet>
      <dgm:spPr/>
    </dgm:pt>
    <dgm:pt modelId="{6048AD7F-2C5C-4CB8-8D16-D9CFCC051E74}" type="pres">
      <dgm:prSet presAssocID="{EC5CDAEC-BB94-4123-9F2A-8FBED842925A}" presName="parentLin" presStyleCnt="0"/>
      <dgm:spPr/>
    </dgm:pt>
    <dgm:pt modelId="{CE17DC54-9D99-415B-85ED-602295276036}" type="pres">
      <dgm:prSet presAssocID="{EC5CDAEC-BB94-4123-9F2A-8FBED842925A}" presName="parentLeftMargin" presStyleLbl="node1" presStyleIdx="0" presStyleCnt="5"/>
      <dgm:spPr/>
    </dgm:pt>
    <dgm:pt modelId="{936A169E-FF51-45FD-87CC-D7A835A8AB67}" type="pres">
      <dgm:prSet presAssocID="{EC5CDAEC-BB94-4123-9F2A-8FBED842925A}" presName="parentText" presStyleLbl="node1" presStyleIdx="0" presStyleCnt="5">
        <dgm:presLayoutVars>
          <dgm:chMax val="0"/>
          <dgm:bulletEnabled val="1"/>
        </dgm:presLayoutVars>
      </dgm:prSet>
      <dgm:spPr/>
    </dgm:pt>
    <dgm:pt modelId="{DE10A8B8-B23A-40EE-A367-41A1494ED535}" type="pres">
      <dgm:prSet presAssocID="{EC5CDAEC-BB94-4123-9F2A-8FBED842925A}" presName="negativeSpace" presStyleCnt="0"/>
      <dgm:spPr/>
    </dgm:pt>
    <dgm:pt modelId="{A1170111-C16C-4020-887C-CA3616AB3550}" type="pres">
      <dgm:prSet presAssocID="{EC5CDAEC-BB94-4123-9F2A-8FBED842925A}" presName="childText" presStyleLbl="conFgAcc1" presStyleIdx="0" presStyleCnt="5">
        <dgm:presLayoutVars>
          <dgm:bulletEnabled val="1"/>
        </dgm:presLayoutVars>
      </dgm:prSet>
      <dgm:spPr/>
    </dgm:pt>
    <dgm:pt modelId="{F3C2ABEA-5362-44AC-8772-CB263B5A5BCE}" type="pres">
      <dgm:prSet presAssocID="{8857673D-7E00-445B-AE87-CE58E9390563}" presName="spaceBetweenRectangles" presStyleCnt="0"/>
      <dgm:spPr/>
    </dgm:pt>
    <dgm:pt modelId="{099A6993-1FD7-4994-B4CD-A6DBC6C1DD2C}" type="pres">
      <dgm:prSet presAssocID="{B73FCE75-5916-4008-B3DF-20F689DD31FE}" presName="parentLin" presStyleCnt="0"/>
      <dgm:spPr/>
    </dgm:pt>
    <dgm:pt modelId="{259586DE-36DF-462F-85F7-A9D5F0654966}" type="pres">
      <dgm:prSet presAssocID="{B73FCE75-5916-4008-B3DF-20F689DD31FE}" presName="parentLeftMargin" presStyleLbl="node1" presStyleIdx="0" presStyleCnt="5"/>
      <dgm:spPr/>
    </dgm:pt>
    <dgm:pt modelId="{97A2EBCC-F7BC-4B67-B7FB-1A107F36528E}" type="pres">
      <dgm:prSet presAssocID="{B73FCE75-5916-4008-B3DF-20F689DD31FE}" presName="parentText" presStyleLbl="node1" presStyleIdx="1" presStyleCnt="5">
        <dgm:presLayoutVars>
          <dgm:chMax val="0"/>
          <dgm:bulletEnabled val="1"/>
        </dgm:presLayoutVars>
      </dgm:prSet>
      <dgm:spPr/>
    </dgm:pt>
    <dgm:pt modelId="{77B8A3F3-E9D2-460F-A780-52F7FE426B44}" type="pres">
      <dgm:prSet presAssocID="{B73FCE75-5916-4008-B3DF-20F689DD31FE}" presName="negativeSpace" presStyleCnt="0"/>
      <dgm:spPr/>
    </dgm:pt>
    <dgm:pt modelId="{338E81CA-69B2-42FB-A907-26DE35B97A86}" type="pres">
      <dgm:prSet presAssocID="{B73FCE75-5916-4008-B3DF-20F689DD31FE}" presName="childText" presStyleLbl="conFgAcc1" presStyleIdx="1" presStyleCnt="5">
        <dgm:presLayoutVars>
          <dgm:bulletEnabled val="1"/>
        </dgm:presLayoutVars>
      </dgm:prSet>
      <dgm:spPr/>
    </dgm:pt>
    <dgm:pt modelId="{2A80336B-6074-4039-92EF-2167AAAD3343}" type="pres">
      <dgm:prSet presAssocID="{2B94B937-F91A-4953-86E7-E7F9E9CA3565}" presName="spaceBetweenRectangles" presStyleCnt="0"/>
      <dgm:spPr/>
    </dgm:pt>
    <dgm:pt modelId="{22C5E186-795E-4D1D-822E-7420EF953771}" type="pres">
      <dgm:prSet presAssocID="{B5D96677-B835-4FC1-AF8F-1FBCDCC98286}" presName="parentLin" presStyleCnt="0"/>
      <dgm:spPr/>
    </dgm:pt>
    <dgm:pt modelId="{91594E58-A8C6-4C4D-ADEB-AD27F23FFDC5}" type="pres">
      <dgm:prSet presAssocID="{B5D96677-B835-4FC1-AF8F-1FBCDCC98286}" presName="parentLeftMargin" presStyleLbl="node1" presStyleIdx="1" presStyleCnt="5"/>
      <dgm:spPr/>
    </dgm:pt>
    <dgm:pt modelId="{48C87D07-680F-4E46-B9EB-3B10F4DCD985}" type="pres">
      <dgm:prSet presAssocID="{B5D96677-B835-4FC1-AF8F-1FBCDCC98286}" presName="parentText" presStyleLbl="node1" presStyleIdx="2" presStyleCnt="5">
        <dgm:presLayoutVars>
          <dgm:chMax val="0"/>
          <dgm:bulletEnabled val="1"/>
        </dgm:presLayoutVars>
      </dgm:prSet>
      <dgm:spPr/>
    </dgm:pt>
    <dgm:pt modelId="{B4DAEFB3-E564-4664-B599-DCB5F698DEEE}" type="pres">
      <dgm:prSet presAssocID="{B5D96677-B835-4FC1-AF8F-1FBCDCC98286}" presName="negativeSpace" presStyleCnt="0"/>
      <dgm:spPr/>
    </dgm:pt>
    <dgm:pt modelId="{621F01DD-D4D8-443B-8052-84B755C6A28F}" type="pres">
      <dgm:prSet presAssocID="{B5D96677-B835-4FC1-AF8F-1FBCDCC98286}" presName="childText" presStyleLbl="conFgAcc1" presStyleIdx="2" presStyleCnt="5">
        <dgm:presLayoutVars>
          <dgm:bulletEnabled val="1"/>
        </dgm:presLayoutVars>
      </dgm:prSet>
      <dgm:spPr/>
    </dgm:pt>
    <dgm:pt modelId="{516A11D2-11E6-4388-B60F-33C4718F5409}" type="pres">
      <dgm:prSet presAssocID="{F55B9D95-84BE-4247-AD2E-CFAE22ECA3B7}" presName="spaceBetweenRectangles" presStyleCnt="0"/>
      <dgm:spPr/>
    </dgm:pt>
    <dgm:pt modelId="{8DE99D0C-7C7E-4007-8FAB-F17AB0EAAB5D}" type="pres">
      <dgm:prSet presAssocID="{3B087952-1717-4EC3-9859-C1E626E19FAE}" presName="parentLin" presStyleCnt="0"/>
      <dgm:spPr/>
    </dgm:pt>
    <dgm:pt modelId="{7871ADC4-2FD1-4DFB-8645-B1151E744464}" type="pres">
      <dgm:prSet presAssocID="{3B087952-1717-4EC3-9859-C1E626E19FAE}" presName="parentLeftMargin" presStyleLbl="node1" presStyleIdx="2" presStyleCnt="5"/>
      <dgm:spPr/>
    </dgm:pt>
    <dgm:pt modelId="{549B0EBE-DDE1-432D-985C-F90E21CDCE29}" type="pres">
      <dgm:prSet presAssocID="{3B087952-1717-4EC3-9859-C1E626E19FAE}" presName="parentText" presStyleLbl="node1" presStyleIdx="3" presStyleCnt="5">
        <dgm:presLayoutVars>
          <dgm:chMax val="0"/>
          <dgm:bulletEnabled val="1"/>
        </dgm:presLayoutVars>
      </dgm:prSet>
      <dgm:spPr/>
    </dgm:pt>
    <dgm:pt modelId="{008A6FBE-B500-46BB-95E7-13FF56159C44}" type="pres">
      <dgm:prSet presAssocID="{3B087952-1717-4EC3-9859-C1E626E19FAE}" presName="negativeSpace" presStyleCnt="0"/>
      <dgm:spPr/>
    </dgm:pt>
    <dgm:pt modelId="{4F4F5103-627D-4F88-8245-2AA77823A847}" type="pres">
      <dgm:prSet presAssocID="{3B087952-1717-4EC3-9859-C1E626E19FAE}" presName="childText" presStyleLbl="conFgAcc1" presStyleIdx="3" presStyleCnt="5">
        <dgm:presLayoutVars>
          <dgm:bulletEnabled val="1"/>
        </dgm:presLayoutVars>
      </dgm:prSet>
      <dgm:spPr/>
    </dgm:pt>
    <dgm:pt modelId="{3031EDC5-567A-4148-A014-407DD8C4D01E}" type="pres">
      <dgm:prSet presAssocID="{7516BEBF-270E-4170-8D77-31CD88D78E8E}" presName="spaceBetweenRectangles" presStyleCnt="0"/>
      <dgm:spPr/>
    </dgm:pt>
    <dgm:pt modelId="{61B59C40-EEEA-4FDC-9767-8D36F4E196CF}" type="pres">
      <dgm:prSet presAssocID="{20ADFE0A-E47B-4EF6-98B8-AB970B391C2B}" presName="parentLin" presStyleCnt="0"/>
      <dgm:spPr/>
    </dgm:pt>
    <dgm:pt modelId="{1A09B094-2ACF-46E8-8AF1-88D31AF3CD19}" type="pres">
      <dgm:prSet presAssocID="{20ADFE0A-E47B-4EF6-98B8-AB970B391C2B}" presName="parentLeftMargin" presStyleLbl="node1" presStyleIdx="3" presStyleCnt="5"/>
      <dgm:spPr/>
    </dgm:pt>
    <dgm:pt modelId="{43D414A4-FFAF-4CA6-8FD4-46FF6734C81E}" type="pres">
      <dgm:prSet presAssocID="{20ADFE0A-E47B-4EF6-98B8-AB970B391C2B}" presName="parentText" presStyleLbl="node1" presStyleIdx="4" presStyleCnt="5">
        <dgm:presLayoutVars>
          <dgm:chMax val="0"/>
          <dgm:bulletEnabled val="1"/>
        </dgm:presLayoutVars>
      </dgm:prSet>
      <dgm:spPr/>
    </dgm:pt>
    <dgm:pt modelId="{1C1ABBD1-3C0E-4661-B248-C094918E8E84}" type="pres">
      <dgm:prSet presAssocID="{20ADFE0A-E47B-4EF6-98B8-AB970B391C2B}" presName="negativeSpace" presStyleCnt="0"/>
      <dgm:spPr/>
    </dgm:pt>
    <dgm:pt modelId="{1C95BF23-F24A-40BF-B896-11E2EF2F080B}" type="pres">
      <dgm:prSet presAssocID="{20ADFE0A-E47B-4EF6-98B8-AB970B391C2B}" presName="childText" presStyleLbl="conFgAcc1" presStyleIdx="4" presStyleCnt="5">
        <dgm:presLayoutVars>
          <dgm:bulletEnabled val="1"/>
        </dgm:presLayoutVars>
      </dgm:prSet>
      <dgm:spPr/>
    </dgm:pt>
  </dgm:ptLst>
  <dgm:cxnLst>
    <dgm:cxn modelId="{7F62DB03-B5B2-46C0-9EF9-42346F6C4A3A}" type="presOf" srcId="{3B087952-1717-4EC3-9859-C1E626E19FAE}" destId="{7871ADC4-2FD1-4DFB-8645-B1151E744464}" srcOrd="0" destOrd="0" presId="urn:microsoft.com/office/officeart/2005/8/layout/list1"/>
    <dgm:cxn modelId="{67F53D10-6C4F-4268-B0F0-F707F1AD5760}" type="presOf" srcId="{20ADFE0A-E47B-4EF6-98B8-AB970B391C2B}" destId="{43D414A4-FFAF-4CA6-8FD4-46FF6734C81E}" srcOrd="1" destOrd="0" presId="urn:microsoft.com/office/officeart/2005/8/layout/list1"/>
    <dgm:cxn modelId="{2CB6F321-17CC-4AC7-9362-46A30267564E}" type="presOf" srcId="{3B087952-1717-4EC3-9859-C1E626E19FAE}" destId="{549B0EBE-DDE1-432D-985C-F90E21CDCE29}" srcOrd="1" destOrd="0" presId="urn:microsoft.com/office/officeart/2005/8/layout/list1"/>
    <dgm:cxn modelId="{63C77D25-E0F4-43E5-8EFA-0F5FAEE24D0E}" type="presOf" srcId="{2FE7C565-190D-4F3F-B01A-8C93E47C39B6}" destId="{A1170111-C16C-4020-887C-CA3616AB3550}" srcOrd="0" destOrd="0" presId="urn:microsoft.com/office/officeart/2005/8/layout/list1"/>
    <dgm:cxn modelId="{60045028-2996-47D9-8E2B-227D4BAFA0B9}" type="presOf" srcId="{8348D22C-FB7C-437D-AA99-01F4E94C2127}" destId="{5AA2499B-F71C-4929-98A5-20B560F9B5D1}" srcOrd="0" destOrd="0" presId="urn:microsoft.com/office/officeart/2005/8/layout/list1"/>
    <dgm:cxn modelId="{B006DC29-49F7-44FD-92E1-FBED1E1D2730}" type="presOf" srcId="{1F3829EC-01DC-437B-8698-6F457F3B5C4A}" destId="{338E81CA-69B2-42FB-A907-26DE35B97A86}" srcOrd="0" destOrd="0" presId="urn:microsoft.com/office/officeart/2005/8/layout/list1"/>
    <dgm:cxn modelId="{B5CF0038-4DF4-4CBA-9543-CACD51DB67A9}" type="presOf" srcId="{DE813D36-986C-4A90-90E1-E8B8FC7561CF}" destId="{4F4F5103-627D-4F88-8245-2AA77823A847}" srcOrd="0" destOrd="0" presId="urn:microsoft.com/office/officeart/2005/8/layout/list1"/>
    <dgm:cxn modelId="{B93F8665-4409-4E86-87E8-1D08F0A36113}" type="presOf" srcId="{B73FCE75-5916-4008-B3DF-20F689DD31FE}" destId="{259586DE-36DF-462F-85F7-A9D5F0654966}" srcOrd="0" destOrd="0" presId="urn:microsoft.com/office/officeart/2005/8/layout/list1"/>
    <dgm:cxn modelId="{C8149E45-5C0E-448C-8B0D-8C592D9894BE}" type="presOf" srcId="{20ADFE0A-E47B-4EF6-98B8-AB970B391C2B}" destId="{1A09B094-2ACF-46E8-8AF1-88D31AF3CD19}" srcOrd="0" destOrd="0" presId="urn:microsoft.com/office/officeart/2005/8/layout/list1"/>
    <dgm:cxn modelId="{5229BA67-E4B2-439F-BB76-7C21FE58F8FA}" type="presOf" srcId="{EC5CDAEC-BB94-4123-9F2A-8FBED842925A}" destId="{CE17DC54-9D99-415B-85ED-602295276036}" srcOrd="0" destOrd="0" presId="urn:microsoft.com/office/officeart/2005/8/layout/list1"/>
    <dgm:cxn modelId="{5ADE8748-B38A-451B-8DA4-DA349C15B9EE}" srcId="{B73FCE75-5916-4008-B3DF-20F689DD31FE}" destId="{1F3829EC-01DC-437B-8698-6F457F3B5C4A}" srcOrd="0" destOrd="0" parTransId="{D25DA2E5-BFB2-497C-9555-8497918C0E33}" sibTransId="{ED30E031-8BDC-43C3-821A-60F533AA7527}"/>
    <dgm:cxn modelId="{3C7B0A6C-3268-4DAF-81FF-DABA9796778E}" srcId="{20ADFE0A-E47B-4EF6-98B8-AB970B391C2B}" destId="{EFEAF397-2184-4E58-98D8-D9078742422C}" srcOrd="0" destOrd="0" parTransId="{C3618B08-7E7A-4BE1-A9BF-928C5BBC4968}" sibTransId="{CDC3A8A4-7EE5-4A76-8557-89F96CB5B08D}"/>
    <dgm:cxn modelId="{08295752-47D2-4AB9-87B0-9BF3F02200F4}" type="presOf" srcId="{6E8F0B51-62B6-4463-AAF0-447A8CA74D51}" destId="{621F01DD-D4D8-443B-8052-84B755C6A28F}" srcOrd="0" destOrd="0" presId="urn:microsoft.com/office/officeart/2005/8/layout/list1"/>
    <dgm:cxn modelId="{C15C9255-4B40-4CF6-A161-28A3A74B538C}" srcId="{EC5CDAEC-BB94-4123-9F2A-8FBED842925A}" destId="{2FE7C565-190D-4F3F-B01A-8C93E47C39B6}" srcOrd="0" destOrd="0" parTransId="{2CE0885F-DEA4-4927-891D-527650C237EB}" sibTransId="{9786DE30-DFFE-4B3E-AE86-E214DD68D66F}"/>
    <dgm:cxn modelId="{E20A6656-1F30-416D-9778-5EE3C32D16F3}" type="presOf" srcId="{EC5CDAEC-BB94-4123-9F2A-8FBED842925A}" destId="{936A169E-FF51-45FD-87CC-D7A835A8AB67}" srcOrd="1" destOrd="0" presId="urn:microsoft.com/office/officeart/2005/8/layout/list1"/>
    <dgm:cxn modelId="{FD08777B-705C-4943-A8E2-2DD04BB88303}" type="presOf" srcId="{B5D96677-B835-4FC1-AF8F-1FBCDCC98286}" destId="{91594E58-A8C6-4C4D-ADEB-AD27F23FFDC5}" srcOrd="0" destOrd="0" presId="urn:microsoft.com/office/officeart/2005/8/layout/list1"/>
    <dgm:cxn modelId="{F37BB980-17CC-4987-A99B-04412DD9BAE3}" srcId="{3B087952-1717-4EC3-9859-C1E626E19FAE}" destId="{DE813D36-986C-4A90-90E1-E8B8FC7561CF}" srcOrd="0" destOrd="0" parTransId="{2AE48627-67BE-46D8-A9E6-006BF2A66B7C}" sibTransId="{94D21014-B928-4EE8-8BB8-EA51962C5B93}"/>
    <dgm:cxn modelId="{6F0D5E86-C1C7-48E8-A035-A543438D95F6}" type="presOf" srcId="{EFEAF397-2184-4E58-98D8-D9078742422C}" destId="{1C95BF23-F24A-40BF-B896-11E2EF2F080B}" srcOrd="0" destOrd="0" presId="urn:microsoft.com/office/officeart/2005/8/layout/list1"/>
    <dgm:cxn modelId="{DC2EA7A3-501E-46EF-82BE-3B2520D32F30}" srcId="{B5D96677-B835-4FC1-AF8F-1FBCDCC98286}" destId="{6E8F0B51-62B6-4463-AAF0-447A8CA74D51}" srcOrd="0" destOrd="0" parTransId="{8B254F99-3BB5-4179-AA6D-BD10213EEA28}" sibTransId="{6B3E119C-0899-40F7-B68A-7DD0D3A68E43}"/>
    <dgm:cxn modelId="{F7DFC5A5-5D47-426C-A2B5-B1378C1E0F30}" srcId="{8348D22C-FB7C-437D-AA99-01F4E94C2127}" destId="{B73FCE75-5916-4008-B3DF-20F689DD31FE}" srcOrd="1" destOrd="0" parTransId="{982ACD50-45BE-4E5C-AD56-D0A9DCC0DDB2}" sibTransId="{2B94B937-F91A-4953-86E7-E7F9E9CA3565}"/>
    <dgm:cxn modelId="{7E3890B2-8183-466D-AE8C-6EBF857F5FAF}" type="presOf" srcId="{B73FCE75-5916-4008-B3DF-20F689DD31FE}" destId="{97A2EBCC-F7BC-4B67-B7FB-1A107F36528E}" srcOrd="1" destOrd="0" presId="urn:microsoft.com/office/officeart/2005/8/layout/list1"/>
    <dgm:cxn modelId="{36B111B5-2251-4986-A16B-1D4AAD097700}" srcId="{8348D22C-FB7C-437D-AA99-01F4E94C2127}" destId="{20ADFE0A-E47B-4EF6-98B8-AB970B391C2B}" srcOrd="4" destOrd="0" parTransId="{F837A168-A575-4594-9FD1-8A21F7A7846F}" sibTransId="{68FA63E3-1FA5-4A82-AC75-3D5BBD4093CF}"/>
    <dgm:cxn modelId="{18C042D1-85EC-47BC-8682-1E2AC82FA742}" srcId="{8348D22C-FB7C-437D-AA99-01F4E94C2127}" destId="{3B087952-1717-4EC3-9859-C1E626E19FAE}" srcOrd="3" destOrd="0" parTransId="{83F5794F-C097-4322-A02B-41801699B0C0}" sibTransId="{7516BEBF-270E-4170-8D77-31CD88D78E8E}"/>
    <dgm:cxn modelId="{165A4BD3-86D3-4D15-9F8B-9232ECD6FFF0}" srcId="{8348D22C-FB7C-437D-AA99-01F4E94C2127}" destId="{B5D96677-B835-4FC1-AF8F-1FBCDCC98286}" srcOrd="2" destOrd="0" parTransId="{82DE57C9-3C76-4220-AEEF-9176DFAE1DD7}" sibTransId="{F55B9D95-84BE-4247-AD2E-CFAE22ECA3B7}"/>
    <dgm:cxn modelId="{2AE252F8-B1BF-40AA-87E1-010865CE3BD7}" srcId="{8348D22C-FB7C-437D-AA99-01F4E94C2127}" destId="{EC5CDAEC-BB94-4123-9F2A-8FBED842925A}" srcOrd="0" destOrd="0" parTransId="{50DE1F55-70DE-4ACE-88EF-D10D1B28D774}" sibTransId="{8857673D-7E00-445B-AE87-CE58E9390563}"/>
    <dgm:cxn modelId="{A03F0AFA-C8C3-4E2F-AB74-A621C17C7885}" type="presOf" srcId="{B5D96677-B835-4FC1-AF8F-1FBCDCC98286}" destId="{48C87D07-680F-4E46-B9EB-3B10F4DCD985}" srcOrd="1" destOrd="0" presId="urn:microsoft.com/office/officeart/2005/8/layout/list1"/>
    <dgm:cxn modelId="{0072966F-A468-4240-920A-B4F533769424}" type="presParOf" srcId="{5AA2499B-F71C-4929-98A5-20B560F9B5D1}" destId="{6048AD7F-2C5C-4CB8-8D16-D9CFCC051E74}" srcOrd="0" destOrd="0" presId="urn:microsoft.com/office/officeart/2005/8/layout/list1"/>
    <dgm:cxn modelId="{33CE4C35-49A3-4F6F-AA6E-DC7E5DD7C698}" type="presParOf" srcId="{6048AD7F-2C5C-4CB8-8D16-D9CFCC051E74}" destId="{CE17DC54-9D99-415B-85ED-602295276036}" srcOrd="0" destOrd="0" presId="urn:microsoft.com/office/officeart/2005/8/layout/list1"/>
    <dgm:cxn modelId="{69EFD5AF-F812-40DF-A1C7-D1A7E587A35E}" type="presParOf" srcId="{6048AD7F-2C5C-4CB8-8D16-D9CFCC051E74}" destId="{936A169E-FF51-45FD-87CC-D7A835A8AB67}" srcOrd="1" destOrd="0" presId="urn:microsoft.com/office/officeart/2005/8/layout/list1"/>
    <dgm:cxn modelId="{4BBBAAB4-A8AE-40BA-BA1B-9D632846C974}" type="presParOf" srcId="{5AA2499B-F71C-4929-98A5-20B560F9B5D1}" destId="{DE10A8B8-B23A-40EE-A367-41A1494ED535}" srcOrd="1" destOrd="0" presId="urn:microsoft.com/office/officeart/2005/8/layout/list1"/>
    <dgm:cxn modelId="{88E63016-1FFD-49C7-82F8-4712900CA519}" type="presParOf" srcId="{5AA2499B-F71C-4929-98A5-20B560F9B5D1}" destId="{A1170111-C16C-4020-887C-CA3616AB3550}" srcOrd="2" destOrd="0" presId="urn:microsoft.com/office/officeart/2005/8/layout/list1"/>
    <dgm:cxn modelId="{85DB7993-539B-4BBA-BC95-1CF23D0B53FE}" type="presParOf" srcId="{5AA2499B-F71C-4929-98A5-20B560F9B5D1}" destId="{F3C2ABEA-5362-44AC-8772-CB263B5A5BCE}" srcOrd="3" destOrd="0" presId="urn:microsoft.com/office/officeart/2005/8/layout/list1"/>
    <dgm:cxn modelId="{A715C946-4CE7-491C-B15D-23D6BEAC4719}" type="presParOf" srcId="{5AA2499B-F71C-4929-98A5-20B560F9B5D1}" destId="{099A6993-1FD7-4994-B4CD-A6DBC6C1DD2C}" srcOrd="4" destOrd="0" presId="urn:microsoft.com/office/officeart/2005/8/layout/list1"/>
    <dgm:cxn modelId="{E03030BF-576B-4262-B79A-65F3B9C3A42C}" type="presParOf" srcId="{099A6993-1FD7-4994-B4CD-A6DBC6C1DD2C}" destId="{259586DE-36DF-462F-85F7-A9D5F0654966}" srcOrd="0" destOrd="0" presId="urn:microsoft.com/office/officeart/2005/8/layout/list1"/>
    <dgm:cxn modelId="{76C2675E-6EF2-4F7B-9107-864C4445EEA6}" type="presParOf" srcId="{099A6993-1FD7-4994-B4CD-A6DBC6C1DD2C}" destId="{97A2EBCC-F7BC-4B67-B7FB-1A107F36528E}" srcOrd="1" destOrd="0" presId="urn:microsoft.com/office/officeart/2005/8/layout/list1"/>
    <dgm:cxn modelId="{D347F436-372D-49F7-84FB-CC979CE57075}" type="presParOf" srcId="{5AA2499B-F71C-4929-98A5-20B560F9B5D1}" destId="{77B8A3F3-E9D2-460F-A780-52F7FE426B44}" srcOrd="5" destOrd="0" presId="urn:microsoft.com/office/officeart/2005/8/layout/list1"/>
    <dgm:cxn modelId="{1CDAA73D-D63D-46E0-9FC2-57F5CAB5A590}" type="presParOf" srcId="{5AA2499B-F71C-4929-98A5-20B560F9B5D1}" destId="{338E81CA-69B2-42FB-A907-26DE35B97A86}" srcOrd="6" destOrd="0" presId="urn:microsoft.com/office/officeart/2005/8/layout/list1"/>
    <dgm:cxn modelId="{632F3BFF-06E9-4684-BBF1-48D70C012714}" type="presParOf" srcId="{5AA2499B-F71C-4929-98A5-20B560F9B5D1}" destId="{2A80336B-6074-4039-92EF-2167AAAD3343}" srcOrd="7" destOrd="0" presId="urn:microsoft.com/office/officeart/2005/8/layout/list1"/>
    <dgm:cxn modelId="{B906E3BC-D6BE-4A28-98C4-0DF38D75F394}" type="presParOf" srcId="{5AA2499B-F71C-4929-98A5-20B560F9B5D1}" destId="{22C5E186-795E-4D1D-822E-7420EF953771}" srcOrd="8" destOrd="0" presId="urn:microsoft.com/office/officeart/2005/8/layout/list1"/>
    <dgm:cxn modelId="{C0872B40-5BA7-4341-A6E3-188E5F60C25B}" type="presParOf" srcId="{22C5E186-795E-4D1D-822E-7420EF953771}" destId="{91594E58-A8C6-4C4D-ADEB-AD27F23FFDC5}" srcOrd="0" destOrd="0" presId="urn:microsoft.com/office/officeart/2005/8/layout/list1"/>
    <dgm:cxn modelId="{34A109DC-D474-4830-BCFA-9E57AC8DD2ED}" type="presParOf" srcId="{22C5E186-795E-4D1D-822E-7420EF953771}" destId="{48C87D07-680F-4E46-B9EB-3B10F4DCD985}" srcOrd="1" destOrd="0" presId="urn:microsoft.com/office/officeart/2005/8/layout/list1"/>
    <dgm:cxn modelId="{93B2F9F8-E78C-4DFF-A235-4A799B6CE163}" type="presParOf" srcId="{5AA2499B-F71C-4929-98A5-20B560F9B5D1}" destId="{B4DAEFB3-E564-4664-B599-DCB5F698DEEE}" srcOrd="9" destOrd="0" presId="urn:microsoft.com/office/officeart/2005/8/layout/list1"/>
    <dgm:cxn modelId="{FFEAAA01-0A65-446A-8678-5B075092D524}" type="presParOf" srcId="{5AA2499B-F71C-4929-98A5-20B560F9B5D1}" destId="{621F01DD-D4D8-443B-8052-84B755C6A28F}" srcOrd="10" destOrd="0" presId="urn:microsoft.com/office/officeart/2005/8/layout/list1"/>
    <dgm:cxn modelId="{038FF6BA-9769-487A-A3DE-DCC26FF52171}" type="presParOf" srcId="{5AA2499B-F71C-4929-98A5-20B560F9B5D1}" destId="{516A11D2-11E6-4388-B60F-33C4718F5409}" srcOrd="11" destOrd="0" presId="urn:microsoft.com/office/officeart/2005/8/layout/list1"/>
    <dgm:cxn modelId="{78D80972-D9A3-42DA-8461-07B7151FC26E}" type="presParOf" srcId="{5AA2499B-F71C-4929-98A5-20B560F9B5D1}" destId="{8DE99D0C-7C7E-4007-8FAB-F17AB0EAAB5D}" srcOrd="12" destOrd="0" presId="urn:microsoft.com/office/officeart/2005/8/layout/list1"/>
    <dgm:cxn modelId="{BC665698-E640-4F09-A1DB-C5FBCC9C0505}" type="presParOf" srcId="{8DE99D0C-7C7E-4007-8FAB-F17AB0EAAB5D}" destId="{7871ADC4-2FD1-4DFB-8645-B1151E744464}" srcOrd="0" destOrd="0" presId="urn:microsoft.com/office/officeart/2005/8/layout/list1"/>
    <dgm:cxn modelId="{E3A8C93C-CD43-49E7-957A-862C29577099}" type="presParOf" srcId="{8DE99D0C-7C7E-4007-8FAB-F17AB0EAAB5D}" destId="{549B0EBE-DDE1-432D-985C-F90E21CDCE29}" srcOrd="1" destOrd="0" presId="urn:microsoft.com/office/officeart/2005/8/layout/list1"/>
    <dgm:cxn modelId="{31E24D17-E9CE-4873-90E5-3A2C41CAC224}" type="presParOf" srcId="{5AA2499B-F71C-4929-98A5-20B560F9B5D1}" destId="{008A6FBE-B500-46BB-95E7-13FF56159C44}" srcOrd="13" destOrd="0" presId="urn:microsoft.com/office/officeart/2005/8/layout/list1"/>
    <dgm:cxn modelId="{18A4550B-2D2C-4EDE-8372-8D6D2716AD03}" type="presParOf" srcId="{5AA2499B-F71C-4929-98A5-20B560F9B5D1}" destId="{4F4F5103-627D-4F88-8245-2AA77823A847}" srcOrd="14" destOrd="0" presId="urn:microsoft.com/office/officeart/2005/8/layout/list1"/>
    <dgm:cxn modelId="{9628EA9C-5B32-4D51-84C3-ECE387D7D8A2}" type="presParOf" srcId="{5AA2499B-F71C-4929-98A5-20B560F9B5D1}" destId="{3031EDC5-567A-4148-A014-407DD8C4D01E}" srcOrd="15" destOrd="0" presId="urn:microsoft.com/office/officeart/2005/8/layout/list1"/>
    <dgm:cxn modelId="{45548BD2-E1BF-49BC-AB7B-52841BA6E5F6}" type="presParOf" srcId="{5AA2499B-F71C-4929-98A5-20B560F9B5D1}" destId="{61B59C40-EEEA-4FDC-9767-8D36F4E196CF}" srcOrd="16" destOrd="0" presId="urn:microsoft.com/office/officeart/2005/8/layout/list1"/>
    <dgm:cxn modelId="{520A447A-80FC-4AAD-827E-5460909EDB34}" type="presParOf" srcId="{61B59C40-EEEA-4FDC-9767-8D36F4E196CF}" destId="{1A09B094-2ACF-46E8-8AF1-88D31AF3CD19}" srcOrd="0" destOrd="0" presId="urn:microsoft.com/office/officeart/2005/8/layout/list1"/>
    <dgm:cxn modelId="{584340B1-D3DD-4B3D-83F7-CFF1B9DF1FB4}" type="presParOf" srcId="{61B59C40-EEEA-4FDC-9767-8D36F4E196CF}" destId="{43D414A4-FFAF-4CA6-8FD4-46FF6734C81E}" srcOrd="1" destOrd="0" presId="urn:microsoft.com/office/officeart/2005/8/layout/list1"/>
    <dgm:cxn modelId="{01B0C1AD-613C-45FC-ADF7-A732531B5E84}" type="presParOf" srcId="{5AA2499B-F71C-4929-98A5-20B560F9B5D1}" destId="{1C1ABBD1-3C0E-4661-B248-C094918E8E84}" srcOrd="17" destOrd="0" presId="urn:microsoft.com/office/officeart/2005/8/layout/list1"/>
    <dgm:cxn modelId="{1B641D3E-9AD4-4F02-A0EE-FFF6FD8C7C1C}" type="presParOf" srcId="{5AA2499B-F71C-4929-98A5-20B560F9B5D1}" destId="{1C95BF23-F24A-40BF-B896-11E2EF2F080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BC9656-92D3-4397-B62E-95EB5C956D1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CF8314D7-9834-4C6A-9E87-B3957465D975}">
      <dgm:prSet phldrT="[Texte]"/>
      <dgm:spPr/>
      <dgm:t>
        <a:bodyPr/>
        <a:lstStyle/>
        <a:p>
          <a:pPr>
            <a:buNone/>
          </a:pPr>
          <a:r>
            <a:rPr lang="fr-FR" b="1" dirty="0" err="1"/>
            <a:t>NetFlow</a:t>
          </a:r>
          <a:endParaRPr lang="en-US" dirty="0"/>
        </a:p>
      </dgm:t>
    </dgm:pt>
    <dgm:pt modelId="{86555E7A-E10B-49D1-B9AD-C10C466A1FC9}" type="parTrans" cxnId="{E8343BD3-5D87-443E-B7A0-A42AECEB4324}">
      <dgm:prSet/>
      <dgm:spPr/>
      <dgm:t>
        <a:bodyPr/>
        <a:lstStyle/>
        <a:p>
          <a:endParaRPr lang="en-US"/>
        </a:p>
      </dgm:t>
    </dgm:pt>
    <dgm:pt modelId="{69A654CD-4835-4692-A903-E24060FDA2F1}" type="sibTrans" cxnId="{E8343BD3-5D87-443E-B7A0-A42AECEB4324}">
      <dgm:prSet/>
      <dgm:spPr/>
      <dgm:t>
        <a:bodyPr/>
        <a:lstStyle/>
        <a:p>
          <a:endParaRPr lang="en-US"/>
        </a:p>
      </dgm:t>
    </dgm:pt>
    <dgm:pt modelId="{5A2278D4-8CDB-40E8-A45F-9415A30FF1BE}">
      <dgm:prSet/>
      <dgm:spPr/>
      <dgm:t>
        <a:bodyPr/>
        <a:lstStyle/>
        <a:p>
          <a:r>
            <a:rPr lang="fr-FR" b="1" dirty="0" err="1"/>
            <a:t>sFlow</a:t>
          </a:r>
          <a:endParaRPr lang="fr-FR" dirty="0"/>
        </a:p>
      </dgm:t>
    </dgm:pt>
    <dgm:pt modelId="{770A0F6B-A854-41D9-B29B-5CCBACD5E838}" type="parTrans" cxnId="{3FA999A7-04B8-4D21-B2EB-2A9605295826}">
      <dgm:prSet/>
      <dgm:spPr/>
      <dgm:t>
        <a:bodyPr/>
        <a:lstStyle/>
        <a:p>
          <a:endParaRPr lang="en-US"/>
        </a:p>
      </dgm:t>
    </dgm:pt>
    <dgm:pt modelId="{59B6D38A-52E7-4A7F-BDF8-35A7686EDBD6}" type="sibTrans" cxnId="{3FA999A7-04B8-4D21-B2EB-2A9605295826}">
      <dgm:prSet/>
      <dgm:spPr/>
      <dgm:t>
        <a:bodyPr/>
        <a:lstStyle/>
        <a:p>
          <a:endParaRPr lang="en-US"/>
        </a:p>
      </dgm:t>
    </dgm:pt>
    <dgm:pt modelId="{9A40BA61-3868-4F91-8D74-464DF3F97FA8}">
      <dgm:prSet phldrT="[Texte]"/>
      <dgm:spPr/>
      <dgm:t>
        <a:bodyPr/>
        <a:lstStyle/>
        <a:p>
          <a:pPr algn="just">
            <a:buFont typeface="Arial" panose="020B0604020202020204" pitchFamily="34" charset="0"/>
            <a:buChar char="•"/>
          </a:pPr>
          <a:r>
            <a:rPr lang="fr-FR" dirty="0"/>
            <a:t>Développé par Cisco, </a:t>
          </a:r>
          <a:r>
            <a:rPr lang="fr-FR" dirty="0" err="1"/>
            <a:t>NetFlow</a:t>
          </a:r>
          <a:r>
            <a:rPr lang="fr-FR" dirty="0"/>
            <a:t> est un protocole "</a:t>
          </a:r>
          <a:r>
            <a:rPr lang="fr-FR" dirty="0" err="1"/>
            <a:t>stateful</a:t>
          </a:r>
          <a:r>
            <a:rPr lang="fr-FR" dirty="0"/>
            <a:t>". Il observe tous les paquets transitant par une interface et les regroupe en </a:t>
          </a:r>
          <a:r>
            <a:rPr lang="fr-FR" b="1" dirty="0"/>
            <a:t>flux</a:t>
          </a:r>
          <a:r>
            <a:rPr lang="fr-FR" dirty="0"/>
            <a:t>. Lorsqu'un flux est terminé le routeur exporte un enregistrement détaillé de ce flux vers un collecteur. Cela fournit une vision </a:t>
          </a:r>
          <a:r>
            <a:rPr lang="fr-FR" b="1" dirty="0"/>
            <a:t>100 % précise</a:t>
          </a:r>
          <a:r>
            <a:rPr lang="fr-FR" dirty="0"/>
            <a:t> de toutes les conversations qui ont eu lieu. </a:t>
          </a:r>
          <a:endParaRPr lang="en-US" dirty="0"/>
        </a:p>
      </dgm:t>
    </dgm:pt>
    <dgm:pt modelId="{E60826EF-55A1-429B-BCE5-72316DB33888}" type="parTrans" cxnId="{FA67A409-1792-4401-9740-1E1290B5B1B7}">
      <dgm:prSet/>
      <dgm:spPr/>
      <dgm:t>
        <a:bodyPr/>
        <a:lstStyle/>
        <a:p>
          <a:endParaRPr lang="en-US"/>
        </a:p>
      </dgm:t>
    </dgm:pt>
    <dgm:pt modelId="{857F2335-B94F-49FD-B4B8-5A2A9A309DBB}" type="sibTrans" cxnId="{FA67A409-1792-4401-9740-1E1290B5B1B7}">
      <dgm:prSet/>
      <dgm:spPr/>
      <dgm:t>
        <a:bodyPr/>
        <a:lstStyle/>
        <a:p>
          <a:endParaRPr lang="en-US"/>
        </a:p>
      </dgm:t>
    </dgm:pt>
    <dgm:pt modelId="{AFFC6E8C-3EA8-414A-A584-2F32B5817E45}">
      <dgm:prSet/>
      <dgm:spPr/>
      <dgm:t>
        <a:bodyPr/>
        <a:lstStyle/>
        <a:p>
          <a:pPr algn="just"/>
          <a:r>
            <a:rPr lang="fr-FR" dirty="0"/>
            <a:t>"</a:t>
          </a:r>
          <a:r>
            <a:rPr lang="fr-FR" dirty="0" err="1"/>
            <a:t>Sampled</a:t>
          </a:r>
          <a:r>
            <a:rPr lang="fr-FR" dirty="0"/>
            <a:t> Flow" est un standard multi-vendeur qui adopte une approche statistique. Au lieu de suivre chaque flux, </a:t>
          </a:r>
          <a:r>
            <a:rPr lang="fr-FR" dirty="0" err="1"/>
            <a:t>sFlow</a:t>
          </a:r>
          <a:r>
            <a:rPr lang="fr-FR" dirty="0"/>
            <a:t> effectue deux types d'</a:t>
          </a:r>
          <a:r>
            <a:rPr lang="fr-FR" b="1" dirty="0"/>
            <a:t>échantillonnage</a:t>
          </a:r>
          <a:r>
            <a:rPr lang="fr-FR" dirty="0"/>
            <a:t> : il prélève un paquet au hasard sur N et collecte périodiquement les compteurs d'interface (octets, paquets). </a:t>
          </a:r>
        </a:p>
      </dgm:t>
    </dgm:pt>
    <dgm:pt modelId="{7F1130B2-2690-4938-898E-98ECDF8FDCCA}" type="parTrans" cxnId="{FDC73578-4B38-4906-8418-B2C90199693A}">
      <dgm:prSet/>
      <dgm:spPr/>
      <dgm:t>
        <a:bodyPr/>
        <a:lstStyle/>
        <a:p>
          <a:endParaRPr lang="en-US"/>
        </a:p>
      </dgm:t>
    </dgm:pt>
    <dgm:pt modelId="{816798F3-B53E-430C-9228-3A2791EA210E}" type="sibTrans" cxnId="{FDC73578-4B38-4906-8418-B2C90199693A}">
      <dgm:prSet/>
      <dgm:spPr/>
      <dgm:t>
        <a:bodyPr/>
        <a:lstStyle/>
        <a:p>
          <a:endParaRPr lang="en-US"/>
        </a:p>
      </dgm:t>
    </dgm:pt>
    <dgm:pt modelId="{D342FEEB-C4EA-4A26-BE90-A6D16539FF31}" type="pres">
      <dgm:prSet presAssocID="{0CBC9656-92D3-4397-B62E-95EB5C956D17}" presName="Name0" presStyleCnt="0">
        <dgm:presLayoutVars>
          <dgm:dir/>
          <dgm:animLvl val="lvl"/>
          <dgm:resizeHandles val="exact"/>
        </dgm:presLayoutVars>
      </dgm:prSet>
      <dgm:spPr/>
    </dgm:pt>
    <dgm:pt modelId="{E4711B8B-40FE-4B80-B0BA-778564D3D8C9}" type="pres">
      <dgm:prSet presAssocID="{CF8314D7-9834-4C6A-9E87-B3957465D975}" presName="composite" presStyleCnt="0"/>
      <dgm:spPr/>
    </dgm:pt>
    <dgm:pt modelId="{E27D47BF-1F5A-4438-8207-A4F6C3ACCD16}" type="pres">
      <dgm:prSet presAssocID="{CF8314D7-9834-4C6A-9E87-B3957465D975}" presName="parTx" presStyleLbl="alignNode1" presStyleIdx="0" presStyleCnt="2">
        <dgm:presLayoutVars>
          <dgm:chMax val="0"/>
          <dgm:chPref val="0"/>
          <dgm:bulletEnabled val="1"/>
        </dgm:presLayoutVars>
      </dgm:prSet>
      <dgm:spPr/>
    </dgm:pt>
    <dgm:pt modelId="{87AD6CC5-572D-4454-9997-BD4E6D8498B7}" type="pres">
      <dgm:prSet presAssocID="{CF8314D7-9834-4C6A-9E87-B3957465D975}" presName="desTx" presStyleLbl="alignAccFollowNode1" presStyleIdx="0" presStyleCnt="2">
        <dgm:presLayoutVars>
          <dgm:bulletEnabled val="1"/>
        </dgm:presLayoutVars>
      </dgm:prSet>
      <dgm:spPr/>
    </dgm:pt>
    <dgm:pt modelId="{BA064C9E-4813-4C92-BD0C-206011BDE498}" type="pres">
      <dgm:prSet presAssocID="{69A654CD-4835-4692-A903-E24060FDA2F1}" presName="space" presStyleCnt="0"/>
      <dgm:spPr/>
    </dgm:pt>
    <dgm:pt modelId="{A0BADA63-8BA1-4F8F-86BF-A078D1F65203}" type="pres">
      <dgm:prSet presAssocID="{5A2278D4-8CDB-40E8-A45F-9415A30FF1BE}" presName="composite" presStyleCnt="0"/>
      <dgm:spPr/>
    </dgm:pt>
    <dgm:pt modelId="{2E473962-4896-41E8-B175-34F3B2ADF6FF}" type="pres">
      <dgm:prSet presAssocID="{5A2278D4-8CDB-40E8-A45F-9415A30FF1BE}" presName="parTx" presStyleLbl="alignNode1" presStyleIdx="1" presStyleCnt="2">
        <dgm:presLayoutVars>
          <dgm:chMax val="0"/>
          <dgm:chPref val="0"/>
          <dgm:bulletEnabled val="1"/>
        </dgm:presLayoutVars>
      </dgm:prSet>
      <dgm:spPr/>
    </dgm:pt>
    <dgm:pt modelId="{428C69C0-BB0C-4180-9B60-6A68441BC6D0}" type="pres">
      <dgm:prSet presAssocID="{5A2278D4-8CDB-40E8-A45F-9415A30FF1BE}" presName="desTx" presStyleLbl="alignAccFollowNode1" presStyleIdx="1" presStyleCnt="2">
        <dgm:presLayoutVars>
          <dgm:bulletEnabled val="1"/>
        </dgm:presLayoutVars>
      </dgm:prSet>
      <dgm:spPr/>
    </dgm:pt>
  </dgm:ptLst>
  <dgm:cxnLst>
    <dgm:cxn modelId="{FA67A409-1792-4401-9740-1E1290B5B1B7}" srcId="{CF8314D7-9834-4C6A-9E87-B3957465D975}" destId="{9A40BA61-3868-4F91-8D74-464DF3F97FA8}" srcOrd="0" destOrd="0" parTransId="{E60826EF-55A1-429B-BCE5-72316DB33888}" sibTransId="{857F2335-B94F-49FD-B4B8-5A2A9A309DBB}"/>
    <dgm:cxn modelId="{60AAC50D-D547-4EF9-9938-42FE8B5A97BD}" type="presOf" srcId="{5A2278D4-8CDB-40E8-A45F-9415A30FF1BE}" destId="{2E473962-4896-41E8-B175-34F3B2ADF6FF}" srcOrd="0" destOrd="0" presId="urn:microsoft.com/office/officeart/2005/8/layout/hList1"/>
    <dgm:cxn modelId="{ABF3CD0F-11A3-4A4A-9E74-03B15D468AE6}" type="presOf" srcId="{CF8314D7-9834-4C6A-9E87-B3957465D975}" destId="{E27D47BF-1F5A-4438-8207-A4F6C3ACCD16}" srcOrd="0" destOrd="0" presId="urn:microsoft.com/office/officeart/2005/8/layout/hList1"/>
    <dgm:cxn modelId="{2076C01B-35C1-4AEF-999D-76BEE5D8DA05}" type="presOf" srcId="{AFFC6E8C-3EA8-414A-A584-2F32B5817E45}" destId="{428C69C0-BB0C-4180-9B60-6A68441BC6D0}" srcOrd="0" destOrd="0" presId="urn:microsoft.com/office/officeart/2005/8/layout/hList1"/>
    <dgm:cxn modelId="{FDC73578-4B38-4906-8418-B2C90199693A}" srcId="{5A2278D4-8CDB-40E8-A45F-9415A30FF1BE}" destId="{AFFC6E8C-3EA8-414A-A584-2F32B5817E45}" srcOrd="0" destOrd="0" parTransId="{7F1130B2-2690-4938-898E-98ECDF8FDCCA}" sibTransId="{816798F3-B53E-430C-9228-3A2791EA210E}"/>
    <dgm:cxn modelId="{9C04ED90-39C9-4436-8D8B-1DF9FBE56F74}" type="presOf" srcId="{0CBC9656-92D3-4397-B62E-95EB5C956D17}" destId="{D342FEEB-C4EA-4A26-BE90-A6D16539FF31}" srcOrd="0" destOrd="0" presId="urn:microsoft.com/office/officeart/2005/8/layout/hList1"/>
    <dgm:cxn modelId="{3FA999A7-04B8-4D21-B2EB-2A9605295826}" srcId="{0CBC9656-92D3-4397-B62E-95EB5C956D17}" destId="{5A2278D4-8CDB-40E8-A45F-9415A30FF1BE}" srcOrd="1" destOrd="0" parTransId="{770A0F6B-A854-41D9-B29B-5CCBACD5E838}" sibTransId="{59B6D38A-52E7-4A7F-BDF8-35A7686EDBD6}"/>
    <dgm:cxn modelId="{E8343BD3-5D87-443E-B7A0-A42AECEB4324}" srcId="{0CBC9656-92D3-4397-B62E-95EB5C956D17}" destId="{CF8314D7-9834-4C6A-9E87-B3957465D975}" srcOrd="0" destOrd="0" parTransId="{86555E7A-E10B-49D1-B9AD-C10C466A1FC9}" sibTransId="{69A654CD-4835-4692-A903-E24060FDA2F1}"/>
    <dgm:cxn modelId="{9710EBFC-44BC-4D2D-91CE-A14DD91531C7}" type="presOf" srcId="{9A40BA61-3868-4F91-8D74-464DF3F97FA8}" destId="{87AD6CC5-572D-4454-9997-BD4E6D8498B7}" srcOrd="0" destOrd="0" presId="urn:microsoft.com/office/officeart/2005/8/layout/hList1"/>
    <dgm:cxn modelId="{C8793C54-948E-43D0-9CCB-2F5857F70478}" type="presParOf" srcId="{D342FEEB-C4EA-4A26-BE90-A6D16539FF31}" destId="{E4711B8B-40FE-4B80-B0BA-778564D3D8C9}" srcOrd="0" destOrd="0" presId="urn:microsoft.com/office/officeart/2005/8/layout/hList1"/>
    <dgm:cxn modelId="{0341D16D-C180-4B8F-AA9A-2BCEA15A1444}" type="presParOf" srcId="{E4711B8B-40FE-4B80-B0BA-778564D3D8C9}" destId="{E27D47BF-1F5A-4438-8207-A4F6C3ACCD16}" srcOrd="0" destOrd="0" presId="urn:microsoft.com/office/officeart/2005/8/layout/hList1"/>
    <dgm:cxn modelId="{2CDEFD49-CDE2-47B2-AEA5-F09310E2E6D3}" type="presParOf" srcId="{E4711B8B-40FE-4B80-B0BA-778564D3D8C9}" destId="{87AD6CC5-572D-4454-9997-BD4E6D8498B7}" srcOrd="1" destOrd="0" presId="urn:microsoft.com/office/officeart/2005/8/layout/hList1"/>
    <dgm:cxn modelId="{9CAEE5E3-32DC-4777-955B-1FCD5F3E9326}" type="presParOf" srcId="{D342FEEB-C4EA-4A26-BE90-A6D16539FF31}" destId="{BA064C9E-4813-4C92-BD0C-206011BDE498}" srcOrd="1" destOrd="0" presId="urn:microsoft.com/office/officeart/2005/8/layout/hList1"/>
    <dgm:cxn modelId="{548BBABF-B71A-4A1F-86C3-D803E3B2F30E}" type="presParOf" srcId="{D342FEEB-C4EA-4A26-BE90-A6D16539FF31}" destId="{A0BADA63-8BA1-4F8F-86BF-A078D1F65203}" srcOrd="2" destOrd="0" presId="urn:microsoft.com/office/officeart/2005/8/layout/hList1"/>
    <dgm:cxn modelId="{7B96264C-81AF-40FD-B5AE-252F7516B6D7}" type="presParOf" srcId="{A0BADA63-8BA1-4F8F-86BF-A078D1F65203}" destId="{2E473962-4896-41E8-B175-34F3B2ADF6FF}" srcOrd="0" destOrd="0" presId="urn:microsoft.com/office/officeart/2005/8/layout/hList1"/>
    <dgm:cxn modelId="{44E063C2-BA32-43C9-83CB-6C71A6475603}" type="presParOf" srcId="{A0BADA63-8BA1-4F8F-86BF-A078D1F65203}" destId="{428C69C0-BB0C-4180-9B60-6A68441BC6D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8DB676-C160-4776-846D-C957C3BABDF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E5F6B48-DE47-47AF-852E-02936B0F6D0E}">
      <dgm:prSet phldrT="[Texte]"/>
      <dgm:spPr/>
      <dgm:t>
        <a:bodyPr/>
        <a:lstStyle/>
        <a:p>
          <a:pPr>
            <a:buFont typeface="+mj-lt"/>
            <a:buAutoNum type="arabicPeriod"/>
          </a:pPr>
          <a:r>
            <a:rPr lang="fr-FR" b="1" i="0" dirty="0"/>
            <a:t>Détection d'Anomalies Intelligente</a:t>
          </a:r>
          <a:endParaRPr lang="en-US" dirty="0"/>
        </a:p>
      </dgm:t>
    </dgm:pt>
    <dgm:pt modelId="{36D200B2-115E-4684-BC17-2210A8326337}" type="parTrans" cxnId="{EF84CA2D-FADA-4D72-ADC1-07309A3D10B8}">
      <dgm:prSet/>
      <dgm:spPr/>
      <dgm:t>
        <a:bodyPr/>
        <a:lstStyle/>
        <a:p>
          <a:endParaRPr lang="en-US"/>
        </a:p>
      </dgm:t>
    </dgm:pt>
    <dgm:pt modelId="{CA0563BF-F59B-4D95-B575-41A9A4904481}" type="sibTrans" cxnId="{EF84CA2D-FADA-4D72-ADC1-07309A3D10B8}">
      <dgm:prSet/>
      <dgm:spPr/>
      <dgm:t>
        <a:bodyPr/>
        <a:lstStyle/>
        <a:p>
          <a:endParaRPr lang="en-US"/>
        </a:p>
      </dgm:t>
    </dgm:pt>
    <dgm:pt modelId="{F7A16591-7807-4F37-B112-0CA8BCB97839}">
      <dgm:prSet/>
      <dgm:spPr/>
      <dgm:t>
        <a:bodyPr/>
        <a:lstStyle/>
        <a:p>
          <a:pPr>
            <a:buFont typeface="+mj-lt"/>
            <a:buAutoNum type="arabicPeriod"/>
          </a:pPr>
          <a:r>
            <a:rPr lang="fr-FR" b="1" i="0" dirty="0"/>
            <a:t>Corrélation et Analyse de la Cause Racine</a:t>
          </a:r>
          <a:endParaRPr lang="fr-FR" b="0" i="0" dirty="0"/>
        </a:p>
      </dgm:t>
    </dgm:pt>
    <dgm:pt modelId="{9CFE81D3-BCB0-486A-98F6-9BEAFFC3B4EB}" type="parTrans" cxnId="{96BCC3D3-CA2F-495F-A6C3-769D0DE72404}">
      <dgm:prSet/>
      <dgm:spPr/>
      <dgm:t>
        <a:bodyPr/>
        <a:lstStyle/>
        <a:p>
          <a:endParaRPr lang="en-US"/>
        </a:p>
      </dgm:t>
    </dgm:pt>
    <dgm:pt modelId="{0E21EAAE-7499-4578-BBE5-A526969D3B7B}" type="sibTrans" cxnId="{96BCC3D3-CA2F-495F-A6C3-769D0DE72404}">
      <dgm:prSet/>
      <dgm:spPr/>
      <dgm:t>
        <a:bodyPr/>
        <a:lstStyle/>
        <a:p>
          <a:endParaRPr lang="en-US"/>
        </a:p>
      </dgm:t>
    </dgm:pt>
    <dgm:pt modelId="{B78D6B96-55D8-4060-A6D7-A3EBD3B4D06D}">
      <dgm:prSet/>
      <dgm:spPr/>
      <dgm:t>
        <a:bodyPr/>
        <a:lstStyle/>
        <a:p>
          <a:pPr>
            <a:buFont typeface="+mj-lt"/>
            <a:buAutoNum type="arabicPeriod"/>
          </a:pPr>
          <a:r>
            <a:rPr lang="fr-FR" b="1" i="0" dirty="0"/>
            <a:t>Analyse Prédictive</a:t>
          </a:r>
          <a:endParaRPr lang="fr-FR" b="0" i="0" dirty="0"/>
        </a:p>
      </dgm:t>
    </dgm:pt>
    <dgm:pt modelId="{3F36319C-CB1B-4496-8334-8D61487D68FE}" type="parTrans" cxnId="{00B50C24-ABAB-4713-828B-CF0CF77E6A7D}">
      <dgm:prSet/>
      <dgm:spPr/>
      <dgm:t>
        <a:bodyPr/>
        <a:lstStyle/>
        <a:p>
          <a:endParaRPr lang="en-US"/>
        </a:p>
      </dgm:t>
    </dgm:pt>
    <dgm:pt modelId="{2A4A9ECE-84F6-47C7-A216-ABF147072FEF}" type="sibTrans" cxnId="{00B50C24-ABAB-4713-828B-CF0CF77E6A7D}">
      <dgm:prSet/>
      <dgm:spPr/>
      <dgm:t>
        <a:bodyPr/>
        <a:lstStyle/>
        <a:p>
          <a:endParaRPr lang="en-US"/>
        </a:p>
      </dgm:t>
    </dgm:pt>
    <dgm:pt modelId="{B14B0CA6-A3FE-4F7B-8A7A-867504703E72}">
      <dgm:prSet phldrT="[Texte]"/>
      <dgm:spPr/>
      <dgm:t>
        <a:bodyPr/>
        <a:lstStyle/>
        <a:p>
          <a:pPr algn="just">
            <a:buFont typeface="+mj-lt"/>
            <a:buNone/>
          </a:pPr>
          <a:r>
            <a:rPr lang="fr-FR" b="0" i="0" dirty="0"/>
            <a:t>Au lieu de seuils fixes, l'IA apprend le comportement "normal" du système et détecte les déviations statistiques subtiles.</a:t>
          </a:r>
          <a:endParaRPr lang="en-US" dirty="0"/>
        </a:p>
      </dgm:t>
    </dgm:pt>
    <dgm:pt modelId="{1F1049E5-DC36-4114-884A-55ECB1505F88}" type="parTrans" cxnId="{070BF716-CBDA-45C7-9D1A-19D886D30B5A}">
      <dgm:prSet/>
      <dgm:spPr/>
      <dgm:t>
        <a:bodyPr/>
        <a:lstStyle/>
        <a:p>
          <a:endParaRPr lang="en-US"/>
        </a:p>
      </dgm:t>
    </dgm:pt>
    <dgm:pt modelId="{64E3CD46-D2A3-43CE-B567-1AB8185E0630}" type="sibTrans" cxnId="{070BF716-CBDA-45C7-9D1A-19D886D30B5A}">
      <dgm:prSet/>
      <dgm:spPr/>
      <dgm:t>
        <a:bodyPr/>
        <a:lstStyle/>
        <a:p>
          <a:endParaRPr lang="en-US"/>
        </a:p>
      </dgm:t>
    </dgm:pt>
    <dgm:pt modelId="{CD2D6923-991D-4585-9C52-CCBAF0CDA468}">
      <dgm:prSet/>
      <dgm:spPr/>
      <dgm:t>
        <a:bodyPr/>
        <a:lstStyle/>
        <a:p>
          <a:pPr algn="just">
            <a:buFont typeface="+mj-lt"/>
            <a:buNone/>
          </a:pPr>
          <a:r>
            <a:rPr lang="fr-FR" b="0" i="0" dirty="0"/>
            <a:t>L'IA analyse des milliers d'alertes et de logs provenant de sources multiples pour identifier l'événement causal initial et regrouper les alertes symptomatiques.</a:t>
          </a:r>
        </a:p>
      </dgm:t>
    </dgm:pt>
    <dgm:pt modelId="{9E1F1D3A-A348-4AF3-A417-6009077E5BD7}" type="parTrans" cxnId="{54425B63-640C-4D2C-A15A-907B05A8BE4C}">
      <dgm:prSet/>
      <dgm:spPr/>
      <dgm:t>
        <a:bodyPr/>
        <a:lstStyle/>
        <a:p>
          <a:endParaRPr lang="en-US"/>
        </a:p>
      </dgm:t>
    </dgm:pt>
    <dgm:pt modelId="{E20F1891-52E5-4CBE-B2B9-989E69621365}" type="sibTrans" cxnId="{54425B63-640C-4D2C-A15A-907B05A8BE4C}">
      <dgm:prSet/>
      <dgm:spPr/>
      <dgm:t>
        <a:bodyPr/>
        <a:lstStyle/>
        <a:p>
          <a:endParaRPr lang="en-US"/>
        </a:p>
      </dgm:t>
    </dgm:pt>
    <dgm:pt modelId="{59BB7156-EE3A-4FEA-B5D5-0B5EA8C048E6}">
      <dgm:prSet/>
      <dgm:spPr/>
      <dgm:t>
        <a:bodyPr/>
        <a:lstStyle/>
        <a:p>
          <a:pPr algn="just">
            <a:buFont typeface="+mj-lt"/>
            <a:buNone/>
          </a:pPr>
          <a:r>
            <a:rPr lang="fr-FR" b="0" i="0" dirty="0"/>
            <a:t>En se basant sur les tendances historiques, l'IA peut prédire des pannes imminentes ("La tendance de remplissage de ce disque indique une saturation probable dans les 48 heures").</a:t>
          </a:r>
        </a:p>
      </dgm:t>
    </dgm:pt>
    <dgm:pt modelId="{F596CFCA-6936-4978-A756-211251ADAEA6}" type="parTrans" cxnId="{6DA4D6C4-C36D-467E-9095-89A9AAF159AE}">
      <dgm:prSet/>
      <dgm:spPr/>
      <dgm:t>
        <a:bodyPr/>
        <a:lstStyle/>
        <a:p>
          <a:endParaRPr lang="en-US"/>
        </a:p>
      </dgm:t>
    </dgm:pt>
    <dgm:pt modelId="{873646E5-2F55-4450-A86D-09B40B693DD9}" type="sibTrans" cxnId="{6DA4D6C4-C36D-467E-9095-89A9AAF159AE}">
      <dgm:prSet/>
      <dgm:spPr/>
      <dgm:t>
        <a:bodyPr/>
        <a:lstStyle/>
        <a:p>
          <a:endParaRPr lang="en-US"/>
        </a:p>
      </dgm:t>
    </dgm:pt>
    <dgm:pt modelId="{B648A448-BAB1-45D4-8374-B8CB00B3F321}">
      <dgm:prSet/>
      <dgm:spPr/>
      <dgm:t>
        <a:bodyPr/>
        <a:lstStyle/>
        <a:p>
          <a:pPr>
            <a:buNone/>
          </a:pPr>
          <a:r>
            <a:rPr lang="en-US" b="1" dirty="0" err="1"/>
            <a:t>Automatisation</a:t>
          </a:r>
          <a:r>
            <a:rPr lang="en-US" b="1" dirty="0"/>
            <a:t> de la </a:t>
          </a:r>
          <a:r>
            <a:rPr lang="en-US" b="1" dirty="0" err="1"/>
            <a:t>Remédiation</a:t>
          </a:r>
          <a:r>
            <a:rPr lang="en-US" dirty="0"/>
            <a:t>   </a:t>
          </a:r>
          <a:endParaRPr lang="fr-FR" b="0" i="0" dirty="0"/>
        </a:p>
      </dgm:t>
    </dgm:pt>
    <dgm:pt modelId="{5C8EA5C0-8ED5-48A8-9EF5-F777A99FC60C}" type="parTrans" cxnId="{E41D02C7-67B6-447A-B8BD-87AD3C284040}">
      <dgm:prSet/>
      <dgm:spPr/>
      <dgm:t>
        <a:bodyPr/>
        <a:lstStyle/>
        <a:p>
          <a:endParaRPr lang="en-US"/>
        </a:p>
      </dgm:t>
    </dgm:pt>
    <dgm:pt modelId="{BC3E6CD0-A96E-436B-A2CC-1F8750BC801F}" type="sibTrans" cxnId="{E41D02C7-67B6-447A-B8BD-87AD3C284040}">
      <dgm:prSet/>
      <dgm:spPr/>
      <dgm:t>
        <a:bodyPr/>
        <a:lstStyle/>
        <a:p>
          <a:endParaRPr lang="en-US"/>
        </a:p>
      </dgm:t>
    </dgm:pt>
    <dgm:pt modelId="{9B31E8DE-5462-4389-858D-671149059916}">
      <dgm:prSet/>
      <dgm:spPr/>
      <dgm:t>
        <a:bodyPr/>
        <a:lstStyle/>
        <a:p>
          <a:pPr algn="just">
            <a:buNone/>
          </a:pPr>
          <a:r>
            <a:rPr lang="fr-FR" b="0" i="0" dirty="0"/>
            <a:t>Pour les incidents connus et récurrents, l'</a:t>
          </a:r>
          <a:r>
            <a:rPr lang="fr-FR" b="0" i="0" dirty="0" err="1"/>
            <a:t>AIOps</a:t>
          </a:r>
          <a:r>
            <a:rPr lang="fr-FR" b="0" i="0" dirty="0"/>
            <a:t> peut déclencher des actions de remédiation automatiques (ex: redémarrer un service, augmenter une capacité), réduisant ainsi le temps moyen de résolution (MTTR) et libérant les équipes des tâches répétitives.</a:t>
          </a:r>
        </a:p>
      </dgm:t>
    </dgm:pt>
    <dgm:pt modelId="{0872E09D-3CA3-41DB-92A0-572F95D75E75}" type="parTrans" cxnId="{74A70B51-1331-426A-9AEC-07CEA6763AAD}">
      <dgm:prSet/>
      <dgm:spPr/>
      <dgm:t>
        <a:bodyPr/>
        <a:lstStyle/>
        <a:p>
          <a:endParaRPr lang="en-US"/>
        </a:p>
      </dgm:t>
    </dgm:pt>
    <dgm:pt modelId="{2597CBB0-710C-47D2-849C-D371F6EC5C6F}" type="sibTrans" cxnId="{74A70B51-1331-426A-9AEC-07CEA6763AAD}">
      <dgm:prSet/>
      <dgm:spPr/>
      <dgm:t>
        <a:bodyPr/>
        <a:lstStyle/>
        <a:p>
          <a:endParaRPr lang="en-US"/>
        </a:p>
      </dgm:t>
    </dgm:pt>
    <dgm:pt modelId="{FA669CEC-73F8-449E-9CB1-3550E501A17D}" type="pres">
      <dgm:prSet presAssocID="{748DB676-C160-4776-846D-C957C3BABDFB}" presName="linear" presStyleCnt="0">
        <dgm:presLayoutVars>
          <dgm:dir/>
          <dgm:animLvl val="lvl"/>
          <dgm:resizeHandles val="exact"/>
        </dgm:presLayoutVars>
      </dgm:prSet>
      <dgm:spPr/>
    </dgm:pt>
    <dgm:pt modelId="{F2A790F7-AE36-45D1-A8B1-62A7DADF6CA7}" type="pres">
      <dgm:prSet presAssocID="{6E5F6B48-DE47-47AF-852E-02936B0F6D0E}" presName="parentLin" presStyleCnt="0"/>
      <dgm:spPr/>
    </dgm:pt>
    <dgm:pt modelId="{B977398C-FFA5-45EB-AD0B-9BBF1416F9C3}" type="pres">
      <dgm:prSet presAssocID="{6E5F6B48-DE47-47AF-852E-02936B0F6D0E}" presName="parentLeftMargin" presStyleLbl="node1" presStyleIdx="0" presStyleCnt="4"/>
      <dgm:spPr/>
    </dgm:pt>
    <dgm:pt modelId="{58F68553-6179-4DDB-A33D-37132301D142}" type="pres">
      <dgm:prSet presAssocID="{6E5F6B48-DE47-47AF-852E-02936B0F6D0E}" presName="parentText" presStyleLbl="node1" presStyleIdx="0" presStyleCnt="4">
        <dgm:presLayoutVars>
          <dgm:chMax val="0"/>
          <dgm:bulletEnabled val="1"/>
        </dgm:presLayoutVars>
      </dgm:prSet>
      <dgm:spPr/>
    </dgm:pt>
    <dgm:pt modelId="{933EE6AE-879F-4F4D-BCBD-3F39EF5409DA}" type="pres">
      <dgm:prSet presAssocID="{6E5F6B48-DE47-47AF-852E-02936B0F6D0E}" presName="negativeSpace" presStyleCnt="0"/>
      <dgm:spPr/>
    </dgm:pt>
    <dgm:pt modelId="{21EB6C9E-4915-425F-8680-0CBFFF9CEEF0}" type="pres">
      <dgm:prSet presAssocID="{6E5F6B48-DE47-47AF-852E-02936B0F6D0E}" presName="childText" presStyleLbl="conFgAcc1" presStyleIdx="0" presStyleCnt="4">
        <dgm:presLayoutVars>
          <dgm:bulletEnabled val="1"/>
        </dgm:presLayoutVars>
      </dgm:prSet>
      <dgm:spPr/>
    </dgm:pt>
    <dgm:pt modelId="{F04E942C-376E-4D77-AD2A-632B366E07B2}" type="pres">
      <dgm:prSet presAssocID="{CA0563BF-F59B-4D95-B575-41A9A4904481}" presName="spaceBetweenRectangles" presStyleCnt="0"/>
      <dgm:spPr/>
    </dgm:pt>
    <dgm:pt modelId="{98FAC597-BAE9-46F2-8B96-ED76AECE63C2}" type="pres">
      <dgm:prSet presAssocID="{F7A16591-7807-4F37-B112-0CA8BCB97839}" presName="parentLin" presStyleCnt="0"/>
      <dgm:spPr/>
    </dgm:pt>
    <dgm:pt modelId="{9FEAE503-ECA8-43D2-993C-18C0A727A734}" type="pres">
      <dgm:prSet presAssocID="{F7A16591-7807-4F37-B112-0CA8BCB97839}" presName="parentLeftMargin" presStyleLbl="node1" presStyleIdx="0" presStyleCnt="4"/>
      <dgm:spPr/>
    </dgm:pt>
    <dgm:pt modelId="{C7C342DE-1AC6-4B2B-8679-0EA566AE8BB5}" type="pres">
      <dgm:prSet presAssocID="{F7A16591-7807-4F37-B112-0CA8BCB97839}" presName="parentText" presStyleLbl="node1" presStyleIdx="1" presStyleCnt="4">
        <dgm:presLayoutVars>
          <dgm:chMax val="0"/>
          <dgm:bulletEnabled val="1"/>
        </dgm:presLayoutVars>
      </dgm:prSet>
      <dgm:spPr/>
    </dgm:pt>
    <dgm:pt modelId="{3700D16B-3EA4-4902-950E-4D91444A84FA}" type="pres">
      <dgm:prSet presAssocID="{F7A16591-7807-4F37-B112-0CA8BCB97839}" presName="negativeSpace" presStyleCnt="0"/>
      <dgm:spPr/>
    </dgm:pt>
    <dgm:pt modelId="{0D936913-55DF-4614-8826-27784A64E857}" type="pres">
      <dgm:prSet presAssocID="{F7A16591-7807-4F37-B112-0CA8BCB97839}" presName="childText" presStyleLbl="conFgAcc1" presStyleIdx="1" presStyleCnt="4">
        <dgm:presLayoutVars>
          <dgm:bulletEnabled val="1"/>
        </dgm:presLayoutVars>
      </dgm:prSet>
      <dgm:spPr/>
    </dgm:pt>
    <dgm:pt modelId="{DDDC3054-C6A7-4CBF-BA42-60C83B6A5EF3}" type="pres">
      <dgm:prSet presAssocID="{0E21EAAE-7499-4578-BBE5-A526969D3B7B}" presName="spaceBetweenRectangles" presStyleCnt="0"/>
      <dgm:spPr/>
    </dgm:pt>
    <dgm:pt modelId="{50F32F91-DAC9-4516-80A5-88A613F6EA78}" type="pres">
      <dgm:prSet presAssocID="{B78D6B96-55D8-4060-A6D7-A3EBD3B4D06D}" presName="parentLin" presStyleCnt="0"/>
      <dgm:spPr/>
    </dgm:pt>
    <dgm:pt modelId="{23A998EE-A1AD-4BEC-809F-3BBC3ABFB803}" type="pres">
      <dgm:prSet presAssocID="{B78D6B96-55D8-4060-A6D7-A3EBD3B4D06D}" presName="parentLeftMargin" presStyleLbl="node1" presStyleIdx="1" presStyleCnt="4"/>
      <dgm:spPr/>
    </dgm:pt>
    <dgm:pt modelId="{BECB4017-570C-4CB6-90AD-4B3970B405CE}" type="pres">
      <dgm:prSet presAssocID="{B78D6B96-55D8-4060-A6D7-A3EBD3B4D06D}" presName="parentText" presStyleLbl="node1" presStyleIdx="2" presStyleCnt="4">
        <dgm:presLayoutVars>
          <dgm:chMax val="0"/>
          <dgm:bulletEnabled val="1"/>
        </dgm:presLayoutVars>
      </dgm:prSet>
      <dgm:spPr/>
    </dgm:pt>
    <dgm:pt modelId="{A93DEF66-9DF0-4BA2-B5EE-47B99ABF4BCF}" type="pres">
      <dgm:prSet presAssocID="{B78D6B96-55D8-4060-A6D7-A3EBD3B4D06D}" presName="negativeSpace" presStyleCnt="0"/>
      <dgm:spPr/>
    </dgm:pt>
    <dgm:pt modelId="{4480E8BA-29EA-4A09-80D7-4DEF5B2D4D24}" type="pres">
      <dgm:prSet presAssocID="{B78D6B96-55D8-4060-A6D7-A3EBD3B4D06D}" presName="childText" presStyleLbl="conFgAcc1" presStyleIdx="2" presStyleCnt="4">
        <dgm:presLayoutVars>
          <dgm:bulletEnabled val="1"/>
        </dgm:presLayoutVars>
      </dgm:prSet>
      <dgm:spPr/>
    </dgm:pt>
    <dgm:pt modelId="{DEC480DD-78C6-46EC-92C0-F7564DE152A8}" type="pres">
      <dgm:prSet presAssocID="{2A4A9ECE-84F6-47C7-A216-ABF147072FEF}" presName="spaceBetweenRectangles" presStyleCnt="0"/>
      <dgm:spPr/>
    </dgm:pt>
    <dgm:pt modelId="{62F34051-93A2-4CA8-915B-CBCEA8F3DEFC}" type="pres">
      <dgm:prSet presAssocID="{B648A448-BAB1-45D4-8374-B8CB00B3F321}" presName="parentLin" presStyleCnt="0"/>
      <dgm:spPr/>
    </dgm:pt>
    <dgm:pt modelId="{2472C6A1-66A9-4AA3-BA6A-C89B77C6DE40}" type="pres">
      <dgm:prSet presAssocID="{B648A448-BAB1-45D4-8374-B8CB00B3F321}" presName="parentLeftMargin" presStyleLbl="node1" presStyleIdx="2" presStyleCnt="4"/>
      <dgm:spPr/>
    </dgm:pt>
    <dgm:pt modelId="{CB977E4C-0558-407E-9D9B-AFDF301A0261}" type="pres">
      <dgm:prSet presAssocID="{B648A448-BAB1-45D4-8374-B8CB00B3F321}" presName="parentText" presStyleLbl="node1" presStyleIdx="3" presStyleCnt="4">
        <dgm:presLayoutVars>
          <dgm:chMax val="0"/>
          <dgm:bulletEnabled val="1"/>
        </dgm:presLayoutVars>
      </dgm:prSet>
      <dgm:spPr/>
    </dgm:pt>
    <dgm:pt modelId="{791E717B-4E06-49CB-8249-B4C13D90641A}" type="pres">
      <dgm:prSet presAssocID="{B648A448-BAB1-45D4-8374-B8CB00B3F321}" presName="negativeSpace" presStyleCnt="0"/>
      <dgm:spPr/>
    </dgm:pt>
    <dgm:pt modelId="{F46EEBE4-F5E7-4748-93F2-2275631FE348}" type="pres">
      <dgm:prSet presAssocID="{B648A448-BAB1-45D4-8374-B8CB00B3F321}" presName="childText" presStyleLbl="conFgAcc1" presStyleIdx="3" presStyleCnt="4">
        <dgm:presLayoutVars>
          <dgm:bulletEnabled val="1"/>
        </dgm:presLayoutVars>
      </dgm:prSet>
      <dgm:spPr/>
    </dgm:pt>
  </dgm:ptLst>
  <dgm:cxnLst>
    <dgm:cxn modelId="{3560C713-1B0A-41CD-8781-C474545B3371}" type="presOf" srcId="{748DB676-C160-4776-846D-C957C3BABDFB}" destId="{FA669CEC-73F8-449E-9CB1-3550E501A17D}" srcOrd="0" destOrd="0" presId="urn:microsoft.com/office/officeart/2005/8/layout/list1"/>
    <dgm:cxn modelId="{070BF716-CBDA-45C7-9D1A-19D886D30B5A}" srcId="{6E5F6B48-DE47-47AF-852E-02936B0F6D0E}" destId="{B14B0CA6-A3FE-4F7B-8A7A-867504703E72}" srcOrd="0" destOrd="0" parTransId="{1F1049E5-DC36-4114-884A-55ECB1505F88}" sibTransId="{64E3CD46-D2A3-43CE-B567-1AB8185E0630}"/>
    <dgm:cxn modelId="{00B50C24-ABAB-4713-828B-CF0CF77E6A7D}" srcId="{748DB676-C160-4776-846D-C957C3BABDFB}" destId="{B78D6B96-55D8-4060-A6D7-A3EBD3B4D06D}" srcOrd="2" destOrd="0" parTransId="{3F36319C-CB1B-4496-8334-8D61487D68FE}" sibTransId="{2A4A9ECE-84F6-47C7-A216-ABF147072FEF}"/>
    <dgm:cxn modelId="{F9601424-A47D-4925-9B5B-B44D660491A1}" type="presOf" srcId="{B648A448-BAB1-45D4-8374-B8CB00B3F321}" destId="{2472C6A1-66A9-4AA3-BA6A-C89B77C6DE40}" srcOrd="0" destOrd="0" presId="urn:microsoft.com/office/officeart/2005/8/layout/list1"/>
    <dgm:cxn modelId="{774A4726-EEBC-4EB1-BFA3-DC9BC7DAD735}" type="presOf" srcId="{F7A16591-7807-4F37-B112-0CA8BCB97839}" destId="{9FEAE503-ECA8-43D2-993C-18C0A727A734}" srcOrd="0" destOrd="0" presId="urn:microsoft.com/office/officeart/2005/8/layout/list1"/>
    <dgm:cxn modelId="{EF84CA2D-FADA-4D72-ADC1-07309A3D10B8}" srcId="{748DB676-C160-4776-846D-C957C3BABDFB}" destId="{6E5F6B48-DE47-47AF-852E-02936B0F6D0E}" srcOrd="0" destOrd="0" parTransId="{36D200B2-115E-4684-BC17-2210A8326337}" sibTransId="{CA0563BF-F59B-4D95-B575-41A9A4904481}"/>
    <dgm:cxn modelId="{97856C34-1400-4D1F-A9D9-4FCFE7BAFFCC}" type="presOf" srcId="{F7A16591-7807-4F37-B112-0CA8BCB97839}" destId="{C7C342DE-1AC6-4B2B-8679-0EA566AE8BB5}" srcOrd="1" destOrd="0" presId="urn:microsoft.com/office/officeart/2005/8/layout/list1"/>
    <dgm:cxn modelId="{54425B63-640C-4D2C-A15A-907B05A8BE4C}" srcId="{F7A16591-7807-4F37-B112-0CA8BCB97839}" destId="{CD2D6923-991D-4585-9C52-CCBAF0CDA468}" srcOrd="0" destOrd="0" parTransId="{9E1F1D3A-A348-4AF3-A417-6009077E5BD7}" sibTransId="{E20F1891-52E5-4CBE-B2B9-989E69621365}"/>
    <dgm:cxn modelId="{3F93384B-F75B-4305-81A7-75634683198C}" type="presOf" srcId="{9B31E8DE-5462-4389-858D-671149059916}" destId="{F46EEBE4-F5E7-4748-93F2-2275631FE348}" srcOrd="0" destOrd="0" presId="urn:microsoft.com/office/officeart/2005/8/layout/list1"/>
    <dgm:cxn modelId="{348AC26B-2B7E-43FE-9F20-D2AD331C5962}" type="presOf" srcId="{6E5F6B48-DE47-47AF-852E-02936B0F6D0E}" destId="{B977398C-FFA5-45EB-AD0B-9BBF1416F9C3}" srcOrd="0" destOrd="0" presId="urn:microsoft.com/office/officeart/2005/8/layout/list1"/>
    <dgm:cxn modelId="{74A70B51-1331-426A-9AEC-07CEA6763AAD}" srcId="{B648A448-BAB1-45D4-8374-B8CB00B3F321}" destId="{9B31E8DE-5462-4389-858D-671149059916}" srcOrd="0" destOrd="0" parTransId="{0872E09D-3CA3-41DB-92A0-572F95D75E75}" sibTransId="{2597CBB0-710C-47D2-849C-D371F6EC5C6F}"/>
    <dgm:cxn modelId="{8372118F-C769-4176-A001-1E42B7A5E19F}" type="presOf" srcId="{B648A448-BAB1-45D4-8374-B8CB00B3F321}" destId="{CB977E4C-0558-407E-9D9B-AFDF301A0261}" srcOrd="1" destOrd="0" presId="urn:microsoft.com/office/officeart/2005/8/layout/list1"/>
    <dgm:cxn modelId="{BA398B92-030C-4E2A-906A-57E8787F45B0}" type="presOf" srcId="{B14B0CA6-A3FE-4F7B-8A7A-867504703E72}" destId="{21EB6C9E-4915-425F-8680-0CBFFF9CEEF0}" srcOrd="0" destOrd="0" presId="urn:microsoft.com/office/officeart/2005/8/layout/list1"/>
    <dgm:cxn modelId="{BAC11394-FBE3-402F-AE7A-D47423C1C4D1}" type="presOf" srcId="{B78D6B96-55D8-4060-A6D7-A3EBD3B4D06D}" destId="{BECB4017-570C-4CB6-90AD-4B3970B405CE}" srcOrd="1" destOrd="0" presId="urn:microsoft.com/office/officeart/2005/8/layout/list1"/>
    <dgm:cxn modelId="{E375AEAC-5EE3-4C5E-95D6-B3023CF7B7C7}" type="presOf" srcId="{6E5F6B48-DE47-47AF-852E-02936B0F6D0E}" destId="{58F68553-6179-4DDB-A33D-37132301D142}" srcOrd="1" destOrd="0" presId="urn:microsoft.com/office/officeart/2005/8/layout/list1"/>
    <dgm:cxn modelId="{B0FF23C2-65A1-4618-B409-CC81B4972E34}" type="presOf" srcId="{B78D6B96-55D8-4060-A6D7-A3EBD3B4D06D}" destId="{23A998EE-A1AD-4BEC-809F-3BBC3ABFB803}" srcOrd="0" destOrd="0" presId="urn:microsoft.com/office/officeart/2005/8/layout/list1"/>
    <dgm:cxn modelId="{6DA4D6C4-C36D-467E-9095-89A9AAF159AE}" srcId="{B78D6B96-55D8-4060-A6D7-A3EBD3B4D06D}" destId="{59BB7156-EE3A-4FEA-B5D5-0B5EA8C048E6}" srcOrd="0" destOrd="0" parTransId="{F596CFCA-6936-4978-A756-211251ADAEA6}" sibTransId="{873646E5-2F55-4450-A86D-09B40B693DD9}"/>
    <dgm:cxn modelId="{E41D02C7-67B6-447A-B8BD-87AD3C284040}" srcId="{748DB676-C160-4776-846D-C957C3BABDFB}" destId="{B648A448-BAB1-45D4-8374-B8CB00B3F321}" srcOrd="3" destOrd="0" parTransId="{5C8EA5C0-8ED5-48A8-9EF5-F777A99FC60C}" sibTransId="{BC3E6CD0-A96E-436B-A2CC-1F8750BC801F}"/>
    <dgm:cxn modelId="{5268BFCA-22DE-4794-B33F-7A711324898A}" type="presOf" srcId="{CD2D6923-991D-4585-9C52-CCBAF0CDA468}" destId="{0D936913-55DF-4614-8826-27784A64E857}" srcOrd="0" destOrd="0" presId="urn:microsoft.com/office/officeart/2005/8/layout/list1"/>
    <dgm:cxn modelId="{B8702BCF-DFD8-462C-8EE9-9A53D06C5DAF}" type="presOf" srcId="{59BB7156-EE3A-4FEA-B5D5-0B5EA8C048E6}" destId="{4480E8BA-29EA-4A09-80D7-4DEF5B2D4D24}" srcOrd="0" destOrd="0" presId="urn:microsoft.com/office/officeart/2005/8/layout/list1"/>
    <dgm:cxn modelId="{96BCC3D3-CA2F-495F-A6C3-769D0DE72404}" srcId="{748DB676-C160-4776-846D-C957C3BABDFB}" destId="{F7A16591-7807-4F37-B112-0CA8BCB97839}" srcOrd="1" destOrd="0" parTransId="{9CFE81D3-BCB0-486A-98F6-9BEAFFC3B4EB}" sibTransId="{0E21EAAE-7499-4578-BBE5-A526969D3B7B}"/>
    <dgm:cxn modelId="{FEA53BD7-73A2-44EF-885D-3AD2E8CE0C66}" type="presParOf" srcId="{FA669CEC-73F8-449E-9CB1-3550E501A17D}" destId="{F2A790F7-AE36-45D1-A8B1-62A7DADF6CA7}" srcOrd="0" destOrd="0" presId="urn:microsoft.com/office/officeart/2005/8/layout/list1"/>
    <dgm:cxn modelId="{31B50EDA-0ED7-4A38-A166-94E05A0844D2}" type="presParOf" srcId="{F2A790F7-AE36-45D1-A8B1-62A7DADF6CA7}" destId="{B977398C-FFA5-45EB-AD0B-9BBF1416F9C3}" srcOrd="0" destOrd="0" presId="urn:microsoft.com/office/officeart/2005/8/layout/list1"/>
    <dgm:cxn modelId="{9F5C43E6-721A-42C9-BC76-6ADC4165DA5B}" type="presParOf" srcId="{F2A790F7-AE36-45D1-A8B1-62A7DADF6CA7}" destId="{58F68553-6179-4DDB-A33D-37132301D142}" srcOrd="1" destOrd="0" presId="urn:microsoft.com/office/officeart/2005/8/layout/list1"/>
    <dgm:cxn modelId="{C941D025-CC68-40DC-A179-B9729B5043F9}" type="presParOf" srcId="{FA669CEC-73F8-449E-9CB1-3550E501A17D}" destId="{933EE6AE-879F-4F4D-BCBD-3F39EF5409DA}" srcOrd="1" destOrd="0" presId="urn:microsoft.com/office/officeart/2005/8/layout/list1"/>
    <dgm:cxn modelId="{7CD9AA30-6EB1-414F-A403-AF4906F54DC4}" type="presParOf" srcId="{FA669CEC-73F8-449E-9CB1-3550E501A17D}" destId="{21EB6C9E-4915-425F-8680-0CBFFF9CEEF0}" srcOrd="2" destOrd="0" presId="urn:microsoft.com/office/officeart/2005/8/layout/list1"/>
    <dgm:cxn modelId="{01BDAB16-93C1-4739-A09A-B24E8B227022}" type="presParOf" srcId="{FA669CEC-73F8-449E-9CB1-3550E501A17D}" destId="{F04E942C-376E-4D77-AD2A-632B366E07B2}" srcOrd="3" destOrd="0" presId="urn:microsoft.com/office/officeart/2005/8/layout/list1"/>
    <dgm:cxn modelId="{9492D0CA-F04D-4CB6-A5B9-1F2BB9DFAA56}" type="presParOf" srcId="{FA669CEC-73F8-449E-9CB1-3550E501A17D}" destId="{98FAC597-BAE9-46F2-8B96-ED76AECE63C2}" srcOrd="4" destOrd="0" presId="urn:microsoft.com/office/officeart/2005/8/layout/list1"/>
    <dgm:cxn modelId="{75D52204-0554-410F-9F9D-3053B8BC0ED4}" type="presParOf" srcId="{98FAC597-BAE9-46F2-8B96-ED76AECE63C2}" destId="{9FEAE503-ECA8-43D2-993C-18C0A727A734}" srcOrd="0" destOrd="0" presId="urn:microsoft.com/office/officeart/2005/8/layout/list1"/>
    <dgm:cxn modelId="{7697367A-52F3-4826-A612-3B3EF2110058}" type="presParOf" srcId="{98FAC597-BAE9-46F2-8B96-ED76AECE63C2}" destId="{C7C342DE-1AC6-4B2B-8679-0EA566AE8BB5}" srcOrd="1" destOrd="0" presId="urn:microsoft.com/office/officeart/2005/8/layout/list1"/>
    <dgm:cxn modelId="{720157CF-58DA-4146-8F26-FC176047BF54}" type="presParOf" srcId="{FA669CEC-73F8-449E-9CB1-3550E501A17D}" destId="{3700D16B-3EA4-4902-950E-4D91444A84FA}" srcOrd="5" destOrd="0" presId="urn:microsoft.com/office/officeart/2005/8/layout/list1"/>
    <dgm:cxn modelId="{9966357A-4A51-46E7-A30B-03BEBB964337}" type="presParOf" srcId="{FA669CEC-73F8-449E-9CB1-3550E501A17D}" destId="{0D936913-55DF-4614-8826-27784A64E857}" srcOrd="6" destOrd="0" presId="urn:microsoft.com/office/officeart/2005/8/layout/list1"/>
    <dgm:cxn modelId="{93151CB2-4AC7-48CF-B0F5-3C857ADAE626}" type="presParOf" srcId="{FA669CEC-73F8-449E-9CB1-3550E501A17D}" destId="{DDDC3054-C6A7-4CBF-BA42-60C83B6A5EF3}" srcOrd="7" destOrd="0" presId="urn:microsoft.com/office/officeart/2005/8/layout/list1"/>
    <dgm:cxn modelId="{5163C586-0EB6-45B1-8FCD-F39FDFFADD36}" type="presParOf" srcId="{FA669CEC-73F8-449E-9CB1-3550E501A17D}" destId="{50F32F91-DAC9-4516-80A5-88A613F6EA78}" srcOrd="8" destOrd="0" presId="urn:microsoft.com/office/officeart/2005/8/layout/list1"/>
    <dgm:cxn modelId="{54FC637F-F715-4949-A0B4-B2426902616A}" type="presParOf" srcId="{50F32F91-DAC9-4516-80A5-88A613F6EA78}" destId="{23A998EE-A1AD-4BEC-809F-3BBC3ABFB803}" srcOrd="0" destOrd="0" presId="urn:microsoft.com/office/officeart/2005/8/layout/list1"/>
    <dgm:cxn modelId="{14C25CB5-D6CE-4C9A-96A1-FA1025072921}" type="presParOf" srcId="{50F32F91-DAC9-4516-80A5-88A613F6EA78}" destId="{BECB4017-570C-4CB6-90AD-4B3970B405CE}" srcOrd="1" destOrd="0" presId="urn:microsoft.com/office/officeart/2005/8/layout/list1"/>
    <dgm:cxn modelId="{4DC5EA63-23C2-4845-A056-D0C589649A39}" type="presParOf" srcId="{FA669CEC-73F8-449E-9CB1-3550E501A17D}" destId="{A93DEF66-9DF0-4BA2-B5EE-47B99ABF4BCF}" srcOrd="9" destOrd="0" presId="urn:microsoft.com/office/officeart/2005/8/layout/list1"/>
    <dgm:cxn modelId="{EF7F9814-3611-4055-A578-8AA7330BE573}" type="presParOf" srcId="{FA669CEC-73F8-449E-9CB1-3550E501A17D}" destId="{4480E8BA-29EA-4A09-80D7-4DEF5B2D4D24}" srcOrd="10" destOrd="0" presId="urn:microsoft.com/office/officeart/2005/8/layout/list1"/>
    <dgm:cxn modelId="{93E52C56-CC4D-4E25-9927-BEC81848EC59}" type="presParOf" srcId="{FA669CEC-73F8-449E-9CB1-3550E501A17D}" destId="{DEC480DD-78C6-46EC-92C0-F7564DE152A8}" srcOrd="11" destOrd="0" presId="urn:microsoft.com/office/officeart/2005/8/layout/list1"/>
    <dgm:cxn modelId="{6F1079F5-09EC-4876-A14E-CD4561473598}" type="presParOf" srcId="{FA669CEC-73F8-449E-9CB1-3550E501A17D}" destId="{62F34051-93A2-4CA8-915B-CBCEA8F3DEFC}" srcOrd="12" destOrd="0" presId="urn:microsoft.com/office/officeart/2005/8/layout/list1"/>
    <dgm:cxn modelId="{CA410999-329E-4EED-986C-231FEB104649}" type="presParOf" srcId="{62F34051-93A2-4CA8-915B-CBCEA8F3DEFC}" destId="{2472C6A1-66A9-4AA3-BA6A-C89B77C6DE40}" srcOrd="0" destOrd="0" presId="urn:microsoft.com/office/officeart/2005/8/layout/list1"/>
    <dgm:cxn modelId="{113292BB-4DC3-4CAD-A4A4-7320592BFC43}" type="presParOf" srcId="{62F34051-93A2-4CA8-915B-CBCEA8F3DEFC}" destId="{CB977E4C-0558-407E-9D9B-AFDF301A0261}" srcOrd="1" destOrd="0" presId="urn:microsoft.com/office/officeart/2005/8/layout/list1"/>
    <dgm:cxn modelId="{D42F6142-CB69-4E93-983C-B20A42110269}" type="presParOf" srcId="{FA669CEC-73F8-449E-9CB1-3550E501A17D}" destId="{791E717B-4E06-49CB-8249-B4C13D90641A}" srcOrd="13" destOrd="0" presId="urn:microsoft.com/office/officeart/2005/8/layout/list1"/>
    <dgm:cxn modelId="{A795CF15-0710-4E96-8728-4E4F093CAA76}" type="presParOf" srcId="{FA669CEC-73F8-449E-9CB1-3550E501A17D}" destId="{F46EEBE4-F5E7-4748-93F2-2275631FE34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2D0F9-5B28-4F2E-9ACA-19A5DC6B8C6C}">
      <dsp:nvSpPr>
        <dsp:cNvPr id="0" name=""/>
        <dsp:cNvSpPr/>
      </dsp:nvSpPr>
      <dsp:spPr>
        <a:xfrm>
          <a:off x="2185971" y="392"/>
          <a:ext cx="1727334" cy="17273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Collecte</a:t>
          </a:r>
          <a:endParaRPr lang="en-US" sz="2000" kern="1200" dirty="0"/>
        </a:p>
      </dsp:txBody>
      <dsp:txXfrm>
        <a:off x="2438933" y="253354"/>
        <a:ext cx="1221410" cy="1221410"/>
      </dsp:txXfrm>
    </dsp:sp>
    <dsp:sp modelId="{A0165EEC-5EB4-401A-8B87-AAD284075355}">
      <dsp:nvSpPr>
        <dsp:cNvPr id="0" name=""/>
        <dsp:cNvSpPr/>
      </dsp:nvSpPr>
      <dsp:spPr>
        <a:xfrm rot="3600000">
          <a:off x="3462005" y="1683945"/>
          <a:ext cx="458570" cy="58297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496398" y="1740970"/>
        <a:ext cx="320999" cy="349785"/>
      </dsp:txXfrm>
    </dsp:sp>
    <dsp:sp modelId="{B7072388-4F54-40C6-8C3B-D47D7FF0F3F3}">
      <dsp:nvSpPr>
        <dsp:cNvPr id="0" name=""/>
        <dsp:cNvSpPr/>
      </dsp:nvSpPr>
      <dsp:spPr>
        <a:xfrm>
          <a:off x="3482252" y="2245617"/>
          <a:ext cx="1727334" cy="17273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Analyse</a:t>
          </a:r>
          <a:endParaRPr lang="en-US" sz="2000" kern="1200" dirty="0"/>
        </a:p>
      </dsp:txBody>
      <dsp:txXfrm>
        <a:off x="3735214" y="2498579"/>
        <a:ext cx="1221410" cy="1221410"/>
      </dsp:txXfrm>
    </dsp:sp>
    <dsp:sp modelId="{22975B78-A7A5-44A6-8B21-5DA881703125}">
      <dsp:nvSpPr>
        <dsp:cNvPr id="0" name=""/>
        <dsp:cNvSpPr/>
      </dsp:nvSpPr>
      <dsp:spPr>
        <a:xfrm rot="10800000">
          <a:off x="2833332" y="2817797"/>
          <a:ext cx="458570" cy="58297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970903" y="2934392"/>
        <a:ext cx="320999" cy="349785"/>
      </dsp:txXfrm>
    </dsp:sp>
    <dsp:sp modelId="{035773BE-6F29-463E-BC7A-434FC9CC10E7}">
      <dsp:nvSpPr>
        <dsp:cNvPr id="0" name=""/>
        <dsp:cNvSpPr/>
      </dsp:nvSpPr>
      <dsp:spPr>
        <a:xfrm>
          <a:off x="889690" y="2245617"/>
          <a:ext cx="1727334" cy="17273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Restitution</a:t>
          </a:r>
          <a:endParaRPr lang="en-US" sz="2000" kern="1200" dirty="0"/>
        </a:p>
      </dsp:txBody>
      <dsp:txXfrm>
        <a:off x="1142652" y="2498579"/>
        <a:ext cx="1221410" cy="1221410"/>
      </dsp:txXfrm>
    </dsp:sp>
    <dsp:sp modelId="{774B1F6D-3090-4B68-B8AD-5E334566ED77}">
      <dsp:nvSpPr>
        <dsp:cNvPr id="0" name=""/>
        <dsp:cNvSpPr/>
      </dsp:nvSpPr>
      <dsp:spPr>
        <a:xfrm rot="18000000">
          <a:off x="2165723" y="1706424"/>
          <a:ext cx="458570" cy="58297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200116" y="1882589"/>
        <a:ext cx="320999" cy="349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27845-045B-4E5D-8E21-680B4227D2CB}">
      <dsp:nvSpPr>
        <dsp:cNvPr id="0" name=""/>
        <dsp:cNvSpPr/>
      </dsp:nvSpPr>
      <dsp:spPr>
        <a:xfrm>
          <a:off x="0" y="10413"/>
          <a:ext cx="8128000" cy="95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fr-FR" sz="3200" b="1" i="0" kern="1200" dirty="0"/>
            <a:t>Assurance de la Qualité de Service (QoS)</a:t>
          </a:r>
          <a:endParaRPr lang="en-US" sz="3200" kern="1200" dirty="0"/>
        </a:p>
      </dsp:txBody>
      <dsp:txXfrm>
        <a:off x="46606" y="57019"/>
        <a:ext cx="8034788" cy="861508"/>
      </dsp:txXfrm>
    </dsp:sp>
    <dsp:sp modelId="{2C8398D2-2415-4E7A-B5A7-2229E23788A9}">
      <dsp:nvSpPr>
        <dsp:cNvPr id="0" name=""/>
        <dsp:cNvSpPr/>
      </dsp:nvSpPr>
      <dsp:spPr>
        <a:xfrm>
          <a:off x="0" y="965133"/>
          <a:ext cx="812800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228600" lvl="1" indent="-228600" algn="l" defTabSz="1066800">
            <a:lnSpc>
              <a:spcPct val="90000"/>
            </a:lnSpc>
            <a:spcBef>
              <a:spcPct val="0"/>
            </a:spcBef>
            <a:spcAft>
              <a:spcPct val="20000"/>
            </a:spcAft>
            <a:buFont typeface="Arial" panose="020B0604020202020204" pitchFamily="34" charset="0"/>
            <a:buChar char="•"/>
          </a:pPr>
          <a:r>
            <a:rPr lang="fr-FR" sz="2400" b="0" i="0" kern="1200"/>
            <a:t>Garantir que les applications critiques disposent des ressources réseau nécessaires.</a:t>
          </a:r>
          <a:endParaRPr lang="en-US" sz="2400" kern="1200" dirty="0"/>
        </a:p>
      </dsp:txBody>
      <dsp:txXfrm>
        <a:off x="0" y="965133"/>
        <a:ext cx="8128000" cy="844560"/>
      </dsp:txXfrm>
    </dsp:sp>
    <dsp:sp modelId="{CC81A430-C0E1-464B-A51C-31871B43C156}">
      <dsp:nvSpPr>
        <dsp:cNvPr id="0" name=""/>
        <dsp:cNvSpPr/>
      </dsp:nvSpPr>
      <dsp:spPr>
        <a:xfrm>
          <a:off x="0" y="1809693"/>
          <a:ext cx="8128000" cy="9547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fr-FR" sz="3200" b="1" i="0" kern="1200" dirty="0"/>
            <a:t>Optimisation de l'Expérience Utilisateur (UX)</a:t>
          </a:r>
          <a:endParaRPr lang="fr-FR" sz="3200" b="0" i="0" kern="1200" dirty="0"/>
        </a:p>
      </dsp:txBody>
      <dsp:txXfrm>
        <a:off x="46606" y="1856299"/>
        <a:ext cx="8034788" cy="861508"/>
      </dsp:txXfrm>
    </dsp:sp>
    <dsp:sp modelId="{54FA172F-EE99-4463-A23C-A2C0C6E6B395}">
      <dsp:nvSpPr>
        <dsp:cNvPr id="0" name=""/>
        <dsp:cNvSpPr/>
      </dsp:nvSpPr>
      <dsp:spPr>
        <a:xfrm>
          <a:off x="0" y="2764413"/>
          <a:ext cx="812800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228600" lvl="1" indent="-228600" algn="l" defTabSz="1066800">
            <a:lnSpc>
              <a:spcPct val="90000"/>
            </a:lnSpc>
            <a:spcBef>
              <a:spcPct val="0"/>
            </a:spcBef>
            <a:spcAft>
              <a:spcPct val="20000"/>
            </a:spcAft>
            <a:buFont typeface="Arial" panose="020B0604020202020204" pitchFamily="34" charset="0"/>
            <a:buChar char="•"/>
          </a:pPr>
          <a:r>
            <a:rPr lang="fr-FR" sz="2400" b="0" i="0" kern="1200" dirty="0"/>
            <a:t>Un réseau performant est la base d'applications réactives et d'utilisateurs productifs.</a:t>
          </a:r>
        </a:p>
      </dsp:txBody>
      <dsp:txXfrm>
        <a:off x="0" y="2764413"/>
        <a:ext cx="8128000" cy="844560"/>
      </dsp:txXfrm>
    </dsp:sp>
    <dsp:sp modelId="{186D3FDA-5E61-4780-90A7-F200346C2792}">
      <dsp:nvSpPr>
        <dsp:cNvPr id="0" name=""/>
        <dsp:cNvSpPr/>
      </dsp:nvSpPr>
      <dsp:spPr>
        <a:xfrm>
          <a:off x="0" y="3608973"/>
          <a:ext cx="8128000" cy="9547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fr-FR" sz="2400" b="0" i="0" kern="1200" dirty="0"/>
            <a:t>SLA (Service </a:t>
          </a:r>
          <a:r>
            <a:rPr lang="fr-FR" sz="2400" b="0" i="0" kern="1200" dirty="0" err="1"/>
            <a:t>Level</a:t>
          </a:r>
          <a:r>
            <a:rPr lang="fr-FR" sz="2400" b="0" i="0" kern="1200" dirty="0"/>
            <a:t> Agreement)</a:t>
          </a:r>
        </a:p>
      </dsp:txBody>
      <dsp:txXfrm>
        <a:off x="46606" y="3655579"/>
        <a:ext cx="8034788" cy="861508"/>
      </dsp:txXfrm>
    </dsp:sp>
    <dsp:sp modelId="{D1A029A1-CB64-4BF4-B841-8688FA2976C0}">
      <dsp:nvSpPr>
        <dsp:cNvPr id="0" name=""/>
        <dsp:cNvSpPr/>
      </dsp:nvSpPr>
      <dsp:spPr>
        <a:xfrm>
          <a:off x="0" y="4563693"/>
          <a:ext cx="812800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228600" lvl="1" indent="-228600" algn="l" defTabSz="1066800">
            <a:lnSpc>
              <a:spcPct val="90000"/>
            </a:lnSpc>
            <a:spcBef>
              <a:spcPct val="0"/>
            </a:spcBef>
            <a:spcAft>
              <a:spcPct val="20000"/>
            </a:spcAft>
            <a:buFont typeface="Arial" panose="020B0604020202020204" pitchFamily="34" charset="0"/>
            <a:buChar char="•"/>
          </a:pPr>
          <a:r>
            <a:rPr lang="fr-FR" sz="2400" b="0" i="0" kern="1200" dirty="0" err="1"/>
            <a:t>Verification</a:t>
          </a:r>
          <a:r>
            <a:rPr lang="fr-FR" sz="2400" b="0" i="0" kern="1200" dirty="0"/>
            <a:t> du respect des clauses du Contrat</a:t>
          </a:r>
        </a:p>
      </dsp:txBody>
      <dsp:txXfrm>
        <a:off x="0" y="4563693"/>
        <a:ext cx="8128000" cy="844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D112C-FEC9-4EE6-908E-FC016C137717}">
      <dsp:nvSpPr>
        <dsp:cNvPr id="0" name=""/>
        <dsp:cNvSpPr/>
      </dsp:nvSpPr>
      <dsp:spPr>
        <a:xfrm>
          <a:off x="1320" y="0"/>
          <a:ext cx="3434419" cy="37760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fr-FR" sz="3100" b="1" i="0" kern="1200" dirty="0"/>
            <a:t>Analyse de Tendances</a:t>
          </a:r>
          <a:endParaRPr lang="en-US" sz="3100" kern="1200" dirty="0"/>
        </a:p>
      </dsp:txBody>
      <dsp:txXfrm>
        <a:off x="1320" y="0"/>
        <a:ext cx="3434419" cy="1132816"/>
      </dsp:txXfrm>
    </dsp:sp>
    <dsp:sp modelId="{CC583533-65AA-4B3B-A184-69ED1787D76F}">
      <dsp:nvSpPr>
        <dsp:cNvPr id="0" name=""/>
        <dsp:cNvSpPr/>
      </dsp:nvSpPr>
      <dsp:spPr>
        <a:xfrm>
          <a:off x="344762" y="1132816"/>
          <a:ext cx="2747535" cy="245443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fr-FR" sz="2000" b="0" i="0" kern="1200" dirty="0"/>
            <a:t>En analysant l'évolution de l'utilisation des ressources (bande passante, stockage, CPU) sur des mois, on peut prédire les futurs besoins.</a:t>
          </a:r>
          <a:endParaRPr lang="en-US" sz="2000" kern="1200" dirty="0"/>
        </a:p>
      </dsp:txBody>
      <dsp:txXfrm>
        <a:off x="416650" y="1204704"/>
        <a:ext cx="2603759" cy="2310660"/>
      </dsp:txXfrm>
    </dsp:sp>
    <dsp:sp modelId="{3521DE71-7F3F-46B0-AAF0-83C10EE1BABE}">
      <dsp:nvSpPr>
        <dsp:cNvPr id="0" name=""/>
        <dsp:cNvSpPr/>
      </dsp:nvSpPr>
      <dsp:spPr>
        <a:xfrm>
          <a:off x="3693321" y="0"/>
          <a:ext cx="3434419" cy="37760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fr-FR" sz="3100" b="1" i="0" kern="1200" dirty="0"/>
            <a:t>Justification des Investissements</a:t>
          </a:r>
          <a:endParaRPr lang="fr-FR" sz="3100" b="0" i="0" kern="1200" dirty="0"/>
        </a:p>
      </dsp:txBody>
      <dsp:txXfrm>
        <a:off x="3693321" y="0"/>
        <a:ext cx="3434419" cy="1132816"/>
      </dsp:txXfrm>
    </dsp:sp>
    <dsp:sp modelId="{D41592E5-906D-4176-8F95-3B13F939AC86}">
      <dsp:nvSpPr>
        <dsp:cNvPr id="0" name=""/>
        <dsp:cNvSpPr/>
      </dsp:nvSpPr>
      <dsp:spPr>
        <a:xfrm>
          <a:off x="4036763" y="1132816"/>
          <a:ext cx="2747535" cy="245443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fr-FR" sz="2000" b="0" i="0" kern="1200" dirty="0"/>
            <a:t>Les données de supervision fournissent des preuves tangibles pour justifier des dépenses (ex: augmentation d'une liaison Internet, achat de nouveaux serveurs).</a:t>
          </a:r>
        </a:p>
      </dsp:txBody>
      <dsp:txXfrm>
        <a:off x="4108651" y="1204704"/>
        <a:ext cx="2603759" cy="2310660"/>
      </dsp:txXfrm>
    </dsp:sp>
    <dsp:sp modelId="{C208D7C8-6901-495A-8F20-1567F979F193}">
      <dsp:nvSpPr>
        <dsp:cNvPr id="0" name=""/>
        <dsp:cNvSpPr/>
      </dsp:nvSpPr>
      <dsp:spPr>
        <a:xfrm>
          <a:off x="7385321" y="0"/>
          <a:ext cx="3434419" cy="37760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fr-FR" sz="3100" b="1" i="0" kern="1200" dirty="0"/>
            <a:t>Éviter le Sur-provisionnement</a:t>
          </a:r>
          <a:endParaRPr lang="fr-FR" sz="3100" b="0" i="0" kern="1200" dirty="0"/>
        </a:p>
      </dsp:txBody>
      <dsp:txXfrm>
        <a:off x="7385321" y="0"/>
        <a:ext cx="3434419" cy="1132816"/>
      </dsp:txXfrm>
    </dsp:sp>
    <dsp:sp modelId="{A9C80724-1D5F-454A-8A7C-3B2EC92E1146}">
      <dsp:nvSpPr>
        <dsp:cNvPr id="0" name=""/>
        <dsp:cNvSpPr/>
      </dsp:nvSpPr>
      <dsp:spPr>
        <a:xfrm>
          <a:off x="7728763" y="1132816"/>
          <a:ext cx="2747535" cy="245443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fr-FR" sz="2000" b="0" i="0" kern="1200" dirty="0"/>
            <a:t>Permet un dimensionnement au plus juste des infrastructures, évitant des dépenses inutiles.</a:t>
          </a:r>
        </a:p>
      </dsp:txBody>
      <dsp:txXfrm>
        <a:off x="7800651" y="1204704"/>
        <a:ext cx="2603759" cy="2310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70111-C16C-4020-887C-CA3616AB3550}">
      <dsp:nvSpPr>
        <dsp:cNvPr id="0" name=""/>
        <dsp:cNvSpPr/>
      </dsp:nvSpPr>
      <dsp:spPr>
        <a:xfrm>
          <a:off x="0" y="387704"/>
          <a:ext cx="9595581" cy="850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4724" tIns="312420" rIns="744724"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fr-FR" sz="1500" kern="1200" dirty="0"/>
            <a:t>C'est le socle de la connectivité. Il est essentiel de surveiller les </a:t>
          </a:r>
          <a:r>
            <a:rPr lang="fr-FR" sz="1500" b="1" kern="1200" dirty="0"/>
            <a:t>routeurs</a:t>
          </a:r>
          <a:r>
            <a:rPr lang="fr-FR" sz="1500" kern="1200" dirty="0"/>
            <a:t>, les </a:t>
          </a:r>
          <a:r>
            <a:rPr lang="fr-FR" sz="1500" b="1" kern="1200" dirty="0"/>
            <a:t>commutateurs</a:t>
          </a:r>
          <a:r>
            <a:rPr lang="fr-FR" sz="1500" kern="1200" dirty="0"/>
            <a:t>, les pares-feux, les </a:t>
          </a:r>
          <a:r>
            <a:rPr lang="fr-FR" sz="1500" b="1" kern="1200" dirty="0"/>
            <a:t>points d'accès Wi-Fi</a:t>
          </a:r>
          <a:r>
            <a:rPr lang="fr-FR" sz="1500" kern="1200" dirty="0"/>
            <a:t>, les </a:t>
          </a:r>
          <a:r>
            <a:rPr lang="fr-FR" sz="1500" b="1" kern="1200" dirty="0"/>
            <a:t>équilibreurs de charge</a:t>
          </a:r>
          <a:r>
            <a:rPr lang="fr-FR" sz="1500" kern="1200" dirty="0"/>
            <a:t> (</a:t>
          </a:r>
          <a:r>
            <a:rPr lang="fr-FR" sz="1500" i="1" kern="1200" dirty="0" err="1"/>
            <a:t>load</a:t>
          </a:r>
          <a:r>
            <a:rPr lang="fr-FR" sz="1500" i="1" kern="1200" dirty="0"/>
            <a:t> </a:t>
          </a:r>
          <a:r>
            <a:rPr lang="fr-FR" sz="1500" i="1" kern="1200" dirty="0" err="1"/>
            <a:t>balancers</a:t>
          </a:r>
          <a:r>
            <a:rPr lang="fr-FR" sz="1500" kern="1200" dirty="0"/>
            <a:t>) et les </a:t>
          </a:r>
          <a:r>
            <a:rPr lang="fr-FR" sz="1500" b="1" kern="1200" dirty="0"/>
            <a:t>modems</a:t>
          </a:r>
          <a:r>
            <a:rPr lang="fr-FR" sz="1500" kern="1200" dirty="0"/>
            <a:t>. </a:t>
          </a:r>
          <a:endParaRPr lang="en-US" sz="1500" kern="1200" dirty="0"/>
        </a:p>
      </dsp:txBody>
      <dsp:txXfrm>
        <a:off x="0" y="387704"/>
        <a:ext cx="9595581" cy="850500"/>
      </dsp:txXfrm>
    </dsp:sp>
    <dsp:sp modelId="{936A169E-FF51-45FD-87CC-D7A835A8AB67}">
      <dsp:nvSpPr>
        <dsp:cNvPr id="0" name=""/>
        <dsp:cNvSpPr/>
      </dsp:nvSpPr>
      <dsp:spPr>
        <a:xfrm>
          <a:off x="479779" y="166304"/>
          <a:ext cx="6716906"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83" tIns="0" rIns="253883"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fr-FR" sz="1500" b="1" kern="1200" dirty="0"/>
            <a:t>Infrastructure Réseau</a:t>
          </a:r>
          <a:endParaRPr lang="en-US" sz="1500" kern="1200" dirty="0"/>
        </a:p>
      </dsp:txBody>
      <dsp:txXfrm>
        <a:off x="501395" y="187920"/>
        <a:ext cx="6673674" cy="399568"/>
      </dsp:txXfrm>
    </dsp:sp>
    <dsp:sp modelId="{338E81CA-69B2-42FB-A907-26DE35B97A86}">
      <dsp:nvSpPr>
        <dsp:cNvPr id="0" name=""/>
        <dsp:cNvSpPr/>
      </dsp:nvSpPr>
      <dsp:spPr>
        <a:xfrm>
          <a:off x="0" y="1540604"/>
          <a:ext cx="9595581" cy="6378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4724" tIns="312420" rIns="744724"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fr-FR" sz="1500" kern="1200" dirty="0"/>
            <a:t>Qu'ils soient physiques ou virtuels, les serveurs hébergent les applications et les données. </a:t>
          </a:r>
        </a:p>
      </dsp:txBody>
      <dsp:txXfrm>
        <a:off x="0" y="1540604"/>
        <a:ext cx="9595581" cy="637875"/>
      </dsp:txXfrm>
    </dsp:sp>
    <dsp:sp modelId="{97A2EBCC-F7BC-4B67-B7FB-1A107F36528E}">
      <dsp:nvSpPr>
        <dsp:cNvPr id="0" name=""/>
        <dsp:cNvSpPr/>
      </dsp:nvSpPr>
      <dsp:spPr>
        <a:xfrm>
          <a:off x="479779" y="1319204"/>
          <a:ext cx="6716906"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83" tIns="0" rIns="253883"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fr-FR" sz="1500" b="1" kern="1200" dirty="0"/>
            <a:t>Serveurs et Systèmes</a:t>
          </a:r>
          <a:endParaRPr lang="fr-FR" sz="1500" kern="1200" dirty="0"/>
        </a:p>
      </dsp:txBody>
      <dsp:txXfrm>
        <a:off x="501395" y="1340820"/>
        <a:ext cx="6673674" cy="399568"/>
      </dsp:txXfrm>
    </dsp:sp>
    <dsp:sp modelId="{621F01DD-D4D8-443B-8052-84B755C6A28F}">
      <dsp:nvSpPr>
        <dsp:cNvPr id="0" name=""/>
        <dsp:cNvSpPr/>
      </dsp:nvSpPr>
      <dsp:spPr>
        <a:xfrm>
          <a:off x="0" y="2480879"/>
          <a:ext cx="9595581" cy="10631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4724" tIns="312420" rIns="744724"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fr-FR" sz="1500" kern="1200" dirty="0"/>
            <a:t>Il est crucial de vérifier la disponibilité et le temps de réponse de services comme le </a:t>
          </a:r>
          <a:r>
            <a:rPr lang="fr-FR" sz="1500" b="1" kern="1200" dirty="0"/>
            <a:t>DNS</a:t>
          </a:r>
          <a:r>
            <a:rPr lang="fr-FR" sz="1500" kern="1200" dirty="0"/>
            <a:t> (résolution de noms), le </a:t>
          </a:r>
          <a:r>
            <a:rPr lang="fr-FR" sz="1500" b="1" kern="1200" dirty="0"/>
            <a:t>DHCP</a:t>
          </a:r>
          <a:r>
            <a:rPr lang="fr-FR" sz="1500" kern="1200" dirty="0"/>
            <a:t> (attribution d'adresses IP), </a:t>
          </a:r>
          <a:r>
            <a:rPr lang="fr-FR" sz="1500" b="1" kern="1200" dirty="0"/>
            <a:t>HTTP/HTTPS</a:t>
          </a:r>
          <a:r>
            <a:rPr lang="fr-FR" sz="1500" kern="1200" dirty="0"/>
            <a:t> (accès web), </a:t>
          </a:r>
          <a:r>
            <a:rPr lang="fr-FR" sz="1500" b="1" kern="1200" dirty="0"/>
            <a:t>SMTP/IMAP</a:t>
          </a:r>
          <a:r>
            <a:rPr lang="fr-FR" sz="1500" kern="1200" dirty="0"/>
            <a:t> (messagerie) et les </a:t>
          </a:r>
          <a:r>
            <a:rPr lang="fr-FR" sz="1500" b="1" kern="1200" dirty="0"/>
            <a:t>VPN</a:t>
          </a:r>
          <a:r>
            <a:rPr lang="fr-FR" sz="1500" kern="1200" dirty="0"/>
            <a:t> (accès distant).   </a:t>
          </a:r>
        </a:p>
      </dsp:txBody>
      <dsp:txXfrm>
        <a:off x="0" y="2480879"/>
        <a:ext cx="9595581" cy="1063125"/>
      </dsp:txXfrm>
    </dsp:sp>
    <dsp:sp modelId="{48C87D07-680F-4E46-B9EB-3B10F4DCD985}">
      <dsp:nvSpPr>
        <dsp:cNvPr id="0" name=""/>
        <dsp:cNvSpPr/>
      </dsp:nvSpPr>
      <dsp:spPr>
        <a:xfrm>
          <a:off x="479779" y="2259480"/>
          <a:ext cx="6716906" cy="442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83" tIns="0" rIns="253883"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fr-FR" sz="1500" b="1" kern="1200" dirty="0"/>
            <a:t>Services et Protocoles Réseaux</a:t>
          </a:r>
          <a:endParaRPr lang="fr-FR" sz="1500" kern="1200" dirty="0"/>
        </a:p>
      </dsp:txBody>
      <dsp:txXfrm>
        <a:off x="501395" y="2281096"/>
        <a:ext cx="6673674" cy="399568"/>
      </dsp:txXfrm>
    </dsp:sp>
    <dsp:sp modelId="{4F4F5103-627D-4F88-8245-2AA77823A847}">
      <dsp:nvSpPr>
        <dsp:cNvPr id="0" name=""/>
        <dsp:cNvSpPr/>
      </dsp:nvSpPr>
      <dsp:spPr>
        <a:xfrm>
          <a:off x="0" y="3846405"/>
          <a:ext cx="9595581" cy="10631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4724" tIns="312420" rIns="744724"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fr-FR" sz="1500" kern="1200" dirty="0"/>
            <a:t> La finalité de l'infrastructure est de faire fonctionner les applications de l'entreprise. La supervision applicative permet de corréler directement un problème réseau (ex: latence élevée) à son impact métier, offrant une vision orientée service.   </a:t>
          </a:r>
        </a:p>
      </dsp:txBody>
      <dsp:txXfrm>
        <a:off x="0" y="3846405"/>
        <a:ext cx="9595581" cy="1063125"/>
      </dsp:txXfrm>
    </dsp:sp>
    <dsp:sp modelId="{549B0EBE-DDE1-432D-985C-F90E21CDCE29}">
      <dsp:nvSpPr>
        <dsp:cNvPr id="0" name=""/>
        <dsp:cNvSpPr/>
      </dsp:nvSpPr>
      <dsp:spPr>
        <a:xfrm>
          <a:off x="479779" y="3625005"/>
          <a:ext cx="6716906"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83" tIns="0" rIns="253883"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fr-FR" sz="1500" b="1" kern="1200" dirty="0"/>
            <a:t>Applications Métier</a:t>
          </a:r>
          <a:endParaRPr lang="fr-FR" sz="1500" kern="1200" dirty="0"/>
        </a:p>
      </dsp:txBody>
      <dsp:txXfrm>
        <a:off x="501395" y="3646621"/>
        <a:ext cx="6673674" cy="399568"/>
      </dsp:txXfrm>
    </dsp:sp>
    <dsp:sp modelId="{1C95BF23-F24A-40BF-B896-11E2EF2F080B}">
      <dsp:nvSpPr>
        <dsp:cNvPr id="0" name=""/>
        <dsp:cNvSpPr/>
      </dsp:nvSpPr>
      <dsp:spPr>
        <a:xfrm>
          <a:off x="0" y="5211930"/>
          <a:ext cx="9595581" cy="8505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4724" tIns="312420" rIns="744724" bIns="106680"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fr-FR" sz="1500" kern="1200" dirty="0"/>
            <a:t>La supervision peut s'étendre aux </a:t>
          </a:r>
          <a:r>
            <a:rPr lang="fr-FR" sz="1500" b="1" kern="1200" dirty="0"/>
            <a:t>imprimantes réseau</a:t>
          </a:r>
          <a:r>
            <a:rPr lang="fr-FR" sz="1500" kern="1200" dirty="0"/>
            <a:t> (pour surveiller les niveaux de consommables), aux </a:t>
          </a:r>
          <a:r>
            <a:rPr lang="fr-FR" sz="1500" b="1" kern="1200" dirty="0"/>
            <a:t>caméras IP…</a:t>
          </a:r>
          <a:endParaRPr lang="fr-FR" sz="1500" kern="1200" dirty="0"/>
        </a:p>
      </dsp:txBody>
      <dsp:txXfrm>
        <a:off x="0" y="5211930"/>
        <a:ext cx="9595581" cy="850500"/>
      </dsp:txXfrm>
    </dsp:sp>
    <dsp:sp modelId="{43D414A4-FFAF-4CA6-8FD4-46FF6734C81E}">
      <dsp:nvSpPr>
        <dsp:cNvPr id="0" name=""/>
        <dsp:cNvSpPr/>
      </dsp:nvSpPr>
      <dsp:spPr>
        <a:xfrm>
          <a:off x="479779" y="4990530"/>
          <a:ext cx="6716906" cy="4428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883" tIns="0" rIns="253883" bIns="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fr-FR" sz="1500" b="1" kern="1200" dirty="0"/>
            <a:t>Périphériques Connectés</a:t>
          </a:r>
          <a:endParaRPr lang="fr-FR" sz="1500" kern="1200" dirty="0"/>
        </a:p>
      </dsp:txBody>
      <dsp:txXfrm>
        <a:off x="501395" y="5012146"/>
        <a:ext cx="6673674"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D47BF-1F5A-4438-8207-A4F6C3ACCD16}">
      <dsp:nvSpPr>
        <dsp:cNvPr id="0" name=""/>
        <dsp:cNvSpPr/>
      </dsp:nvSpPr>
      <dsp:spPr>
        <a:xfrm>
          <a:off x="39" y="80162"/>
          <a:ext cx="3816160" cy="576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err="1"/>
            <a:t>NetFlow</a:t>
          </a:r>
          <a:endParaRPr lang="en-US" sz="2000" kern="1200" dirty="0"/>
        </a:p>
      </dsp:txBody>
      <dsp:txXfrm>
        <a:off x="39" y="80162"/>
        <a:ext cx="3816160" cy="576000"/>
      </dsp:txXfrm>
    </dsp:sp>
    <dsp:sp modelId="{87AD6CC5-572D-4454-9997-BD4E6D8498B7}">
      <dsp:nvSpPr>
        <dsp:cNvPr id="0" name=""/>
        <dsp:cNvSpPr/>
      </dsp:nvSpPr>
      <dsp:spPr>
        <a:xfrm>
          <a:off x="39" y="656162"/>
          <a:ext cx="3816160" cy="36233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Font typeface="Arial" panose="020B0604020202020204" pitchFamily="34" charset="0"/>
            <a:buChar char="•"/>
          </a:pPr>
          <a:r>
            <a:rPr lang="fr-FR" sz="2000" kern="1200" dirty="0"/>
            <a:t>Développé par Cisco, </a:t>
          </a:r>
          <a:r>
            <a:rPr lang="fr-FR" sz="2000" kern="1200" dirty="0" err="1"/>
            <a:t>NetFlow</a:t>
          </a:r>
          <a:r>
            <a:rPr lang="fr-FR" sz="2000" kern="1200" dirty="0"/>
            <a:t> est un protocole "</a:t>
          </a:r>
          <a:r>
            <a:rPr lang="fr-FR" sz="2000" kern="1200" dirty="0" err="1"/>
            <a:t>stateful</a:t>
          </a:r>
          <a:r>
            <a:rPr lang="fr-FR" sz="2000" kern="1200" dirty="0"/>
            <a:t>". Il observe tous les paquets transitant par une interface et les regroupe en </a:t>
          </a:r>
          <a:r>
            <a:rPr lang="fr-FR" sz="2000" b="1" kern="1200" dirty="0"/>
            <a:t>flux</a:t>
          </a:r>
          <a:r>
            <a:rPr lang="fr-FR" sz="2000" kern="1200" dirty="0"/>
            <a:t>. Lorsqu'un flux est terminé le routeur exporte un enregistrement détaillé de ce flux vers un collecteur. Cela fournit une vision </a:t>
          </a:r>
          <a:r>
            <a:rPr lang="fr-FR" sz="2000" b="1" kern="1200" dirty="0"/>
            <a:t>100 % précise</a:t>
          </a:r>
          <a:r>
            <a:rPr lang="fr-FR" sz="2000" kern="1200" dirty="0"/>
            <a:t> de toutes les conversations qui ont eu lieu. </a:t>
          </a:r>
          <a:endParaRPr lang="en-US" sz="2000" kern="1200" dirty="0"/>
        </a:p>
      </dsp:txBody>
      <dsp:txXfrm>
        <a:off x="39" y="656162"/>
        <a:ext cx="3816160" cy="3623399"/>
      </dsp:txXfrm>
    </dsp:sp>
    <dsp:sp modelId="{2E473962-4896-41E8-B175-34F3B2ADF6FF}">
      <dsp:nvSpPr>
        <dsp:cNvPr id="0" name=""/>
        <dsp:cNvSpPr/>
      </dsp:nvSpPr>
      <dsp:spPr>
        <a:xfrm>
          <a:off x="4350462" y="80162"/>
          <a:ext cx="3816160" cy="5760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err="1"/>
            <a:t>sFlow</a:t>
          </a:r>
          <a:endParaRPr lang="fr-FR" sz="2000" kern="1200" dirty="0"/>
        </a:p>
      </dsp:txBody>
      <dsp:txXfrm>
        <a:off x="4350462" y="80162"/>
        <a:ext cx="3816160" cy="576000"/>
      </dsp:txXfrm>
    </dsp:sp>
    <dsp:sp modelId="{428C69C0-BB0C-4180-9B60-6A68441BC6D0}">
      <dsp:nvSpPr>
        <dsp:cNvPr id="0" name=""/>
        <dsp:cNvSpPr/>
      </dsp:nvSpPr>
      <dsp:spPr>
        <a:xfrm>
          <a:off x="4350462" y="656162"/>
          <a:ext cx="3816160" cy="3623399"/>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fr-FR" sz="2000" kern="1200" dirty="0"/>
            <a:t>"</a:t>
          </a:r>
          <a:r>
            <a:rPr lang="fr-FR" sz="2000" kern="1200" dirty="0" err="1"/>
            <a:t>Sampled</a:t>
          </a:r>
          <a:r>
            <a:rPr lang="fr-FR" sz="2000" kern="1200" dirty="0"/>
            <a:t> Flow" est un standard multi-vendeur qui adopte une approche statistique. Au lieu de suivre chaque flux, </a:t>
          </a:r>
          <a:r>
            <a:rPr lang="fr-FR" sz="2000" kern="1200" dirty="0" err="1"/>
            <a:t>sFlow</a:t>
          </a:r>
          <a:r>
            <a:rPr lang="fr-FR" sz="2000" kern="1200" dirty="0"/>
            <a:t> effectue deux types d'</a:t>
          </a:r>
          <a:r>
            <a:rPr lang="fr-FR" sz="2000" b="1" kern="1200" dirty="0"/>
            <a:t>échantillonnage</a:t>
          </a:r>
          <a:r>
            <a:rPr lang="fr-FR" sz="2000" kern="1200" dirty="0"/>
            <a:t> : il prélève un paquet au hasard sur N et collecte périodiquement les compteurs d'interface (octets, paquets). </a:t>
          </a:r>
        </a:p>
      </dsp:txBody>
      <dsp:txXfrm>
        <a:off x="4350462" y="656162"/>
        <a:ext cx="3816160" cy="3623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B6C9E-4915-425F-8680-0CBFFF9CEEF0}">
      <dsp:nvSpPr>
        <dsp:cNvPr id="0" name=""/>
        <dsp:cNvSpPr/>
      </dsp:nvSpPr>
      <dsp:spPr>
        <a:xfrm>
          <a:off x="0" y="295477"/>
          <a:ext cx="10729066" cy="1020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2695" tIns="374904" rIns="832695" bIns="128016" numCol="1" spcCol="1270" anchor="t" anchorCtr="0">
          <a:noAutofit/>
        </a:bodyPr>
        <a:lstStyle/>
        <a:p>
          <a:pPr marL="171450" lvl="1" indent="-171450" algn="just" defTabSz="800100">
            <a:lnSpc>
              <a:spcPct val="90000"/>
            </a:lnSpc>
            <a:spcBef>
              <a:spcPct val="0"/>
            </a:spcBef>
            <a:spcAft>
              <a:spcPct val="15000"/>
            </a:spcAft>
            <a:buFont typeface="+mj-lt"/>
            <a:buNone/>
          </a:pPr>
          <a:r>
            <a:rPr lang="fr-FR" sz="1800" b="0" i="0" kern="1200" dirty="0"/>
            <a:t>Au lieu de seuils fixes, l'IA apprend le comportement "normal" du système et détecte les déviations statistiques subtiles.</a:t>
          </a:r>
          <a:endParaRPr lang="en-US" sz="1800" kern="1200" dirty="0"/>
        </a:p>
      </dsp:txBody>
      <dsp:txXfrm>
        <a:off x="0" y="295477"/>
        <a:ext cx="10729066" cy="1020600"/>
      </dsp:txXfrm>
    </dsp:sp>
    <dsp:sp modelId="{58F68553-6179-4DDB-A33D-37132301D142}">
      <dsp:nvSpPr>
        <dsp:cNvPr id="0" name=""/>
        <dsp:cNvSpPr/>
      </dsp:nvSpPr>
      <dsp:spPr>
        <a:xfrm>
          <a:off x="536453" y="29797"/>
          <a:ext cx="7510346"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73" tIns="0" rIns="283873" bIns="0" numCol="1" spcCol="1270" anchor="ctr" anchorCtr="0">
          <a:noAutofit/>
        </a:bodyPr>
        <a:lstStyle/>
        <a:p>
          <a:pPr marL="0" lvl="0" indent="0" algn="l" defTabSz="800100">
            <a:lnSpc>
              <a:spcPct val="90000"/>
            </a:lnSpc>
            <a:spcBef>
              <a:spcPct val="0"/>
            </a:spcBef>
            <a:spcAft>
              <a:spcPct val="35000"/>
            </a:spcAft>
            <a:buFont typeface="+mj-lt"/>
            <a:buNone/>
          </a:pPr>
          <a:r>
            <a:rPr lang="fr-FR" sz="1800" b="1" i="0" kern="1200" dirty="0"/>
            <a:t>Détection d'Anomalies Intelligente</a:t>
          </a:r>
          <a:endParaRPr lang="en-US" sz="1800" kern="1200" dirty="0"/>
        </a:p>
      </dsp:txBody>
      <dsp:txXfrm>
        <a:off x="562392" y="55736"/>
        <a:ext cx="7458468" cy="479482"/>
      </dsp:txXfrm>
    </dsp:sp>
    <dsp:sp modelId="{0D936913-55DF-4614-8826-27784A64E857}">
      <dsp:nvSpPr>
        <dsp:cNvPr id="0" name=""/>
        <dsp:cNvSpPr/>
      </dsp:nvSpPr>
      <dsp:spPr>
        <a:xfrm>
          <a:off x="0" y="1678957"/>
          <a:ext cx="10729066" cy="1020600"/>
        </a:xfrm>
        <a:prstGeom prst="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2695" tIns="374904" rIns="832695" bIns="128016" numCol="1" spcCol="1270" anchor="t" anchorCtr="0">
          <a:noAutofit/>
        </a:bodyPr>
        <a:lstStyle/>
        <a:p>
          <a:pPr marL="171450" lvl="1" indent="-171450" algn="just" defTabSz="800100">
            <a:lnSpc>
              <a:spcPct val="90000"/>
            </a:lnSpc>
            <a:spcBef>
              <a:spcPct val="0"/>
            </a:spcBef>
            <a:spcAft>
              <a:spcPct val="15000"/>
            </a:spcAft>
            <a:buFont typeface="+mj-lt"/>
            <a:buNone/>
          </a:pPr>
          <a:r>
            <a:rPr lang="fr-FR" sz="1800" b="0" i="0" kern="1200" dirty="0"/>
            <a:t>L'IA analyse des milliers d'alertes et de logs provenant de sources multiples pour identifier l'événement causal initial et regrouper les alertes symptomatiques.</a:t>
          </a:r>
        </a:p>
      </dsp:txBody>
      <dsp:txXfrm>
        <a:off x="0" y="1678957"/>
        <a:ext cx="10729066" cy="1020600"/>
      </dsp:txXfrm>
    </dsp:sp>
    <dsp:sp modelId="{C7C342DE-1AC6-4B2B-8679-0EA566AE8BB5}">
      <dsp:nvSpPr>
        <dsp:cNvPr id="0" name=""/>
        <dsp:cNvSpPr/>
      </dsp:nvSpPr>
      <dsp:spPr>
        <a:xfrm>
          <a:off x="536453" y="1413277"/>
          <a:ext cx="7510346" cy="53136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73" tIns="0" rIns="283873" bIns="0" numCol="1" spcCol="1270" anchor="ctr" anchorCtr="0">
          <a:noAutofit/>
        </a:bodyPr>
        <a:lstStyle/>
        <a:p>
          <a:pPr marL="0" lvl="0" indent="0" algn="l" defTabSz="800100">
            <a:lnSpc>
              <a:spcPct val="90000"/>
            </a:lnSpc>
            <a:spcBef>
              <a:spcPct val="0"/>
            </a:spcBef>
            <a:spcAft>
              <a:spcPct val="35000"/>
            </a:spcAft>
            <a:buFont typeface="+mj-lt"/>
            <a:buNone/>
          </a:pPr>
          <a:r>
            <a:rPr lang="fr-FR" sz="1800" b="1" i="0" kern="1200" dirty="0"/>
            <a:t>Corrélation et Analyse de la Cause Racine</a:t>
          </a:r>
          <a:endParaRPr lang="fr-FR" sz="1800" b="0" i="0" kern="1200" dirty="0"/>
        </a:p>
      </dsp:txBody>
      <dsp:txXfrm>
        <a:off x="562392" y="1439216"/>
        <a:ext cx="7458468" cy="479482"/>
      </dsp:txXfrm>
    </dsp:sp>
    <dsp:sp modelId="{4480E8BA-29EA-4A09-80D7-4DEF5B2D4D24}">
      <dsp:nvSpPr>
        <dsp:cNvPr id="0" name=""/>
        <dsp:cNvSpPr/>
      </dsp:nvSpPr>
      <dsp:spPr>
        <a:xfrm>
          <a:off x="0" y="3062438"/>
          <a:ext cx="10729066" cy="1020600"/>
        </a:xfrm>
        <a:prstGeom prst="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2695" tIns="374904" rIns="832695" bIns="128016" numCol="1" spcCol="1270" anchor="t" anchorCtr="0">
          <a:noAutofit/>
        </a:bodyPr>
        <a:lstStyle/>
        <a:p>
          <a:pPr marL="171450" lvl="1" indent="-171450" algn="just" defTabSz="800100">
            <a:lnSpc>
              <a:spcPct val="90000"/>
            </a:lnSpc>
            <a:spcBef>
              <a:spcPct val="0"/>
            </a:spcBef>
            <a:spcAft>
              <a:spcPct val="15000"/>
            </a:spcAft>
            <a:buFont typeface="+mj-lt"/>
            <a:buNone/>
          </a:pPr>
          <a:r>
            <a:rPr lang="fr-FR" sz="1800" b="0" i="0" kern="1200" dirty="0"/>
            <a:t>En se basant sur les tendances historiques, l'IA peut prédire des pannes imminentes ("La tendance de remplissage de ce disque indique une saturation probable dans les 48 heures").</a:t>
          </a:r>
        </a:p>
      </dsp:txBody>
      <dsp:txXfrm>
        <a:off x="0" y="3062438"/>
        <a:ext cx="10729066" cy="1020600"/>
      </dsp:txXfrm>
    </dsp:sp>
    <dsp:sp modelId="{BECB4017-570C-4CB6-90AD-4B3970B405CE}">
      <dsp:nvSpPr>
        <dsp:cNvPr id="0" name=""/>
        <dsp:cNvSpPr/>
      </dsp:nvSpPr>
      <dsp:spPr>
        <a:xfrm>
          <a:off x="536453" y="2796758"/>
          <a:ext cx="7510346" cy="53136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73" tIns="0" rIns="283873" bIns="0" numCol="1" spcCol="1270" anchor="ctr" anchorCtr="0">
          <a:noAutofit/>
        </a:bodyPr>
        <a:lstStyle/>
        <a:p>
          <a:pPr marL="0" lvl="0" indent="0" algn="l" defTabSz="800100">
            <a:lnSpc>
              <a:spcPct val="90000"/>
            </a:lnSpc>
            <a:spcBef>
              <a:spcPct val="0"/>
            </a:spcBef>
            <a:spcAft>
              <a:spcPct val="35000"/>
            </a:spcAft>
            <a:buFont typeface="+mj-lt"/>
            <a:buNone/>
          </a:pPr>
          <a:r>
            <a:rPr lang="fr-FR" sz="1800" b="1" i="0" kern="1200" dirty="0"/>
            <a:t>Analyse Prédictive</a:t>
          </a:r>
          <a:endParaRPr lang="fr-FR" sz="1800" b="0" i="0" kern="1200" dirty="0"/>
        </a:p>
      </dsp:txBody>
      <dsp:txXfrm>
        <a:off x="562392" y="2822697"/>
        <a:ext cx="7458468" cy="479482"/>
      </dsp:txXfrm>
    </dsp:sp>
    <dsp:sp modelId="{F46EEBE4-F5E7-4748-93F2-2275631FE348}">
      <dsp:nvSpPr>
        <dsp:cNvPr id="0" name=""/>
        <dsp:cNvSpPr/>
      </dsp:nvSpPr>
      <dsp:spPr>
        <a:xfrm>
          <a:off x="0" y="4445918"/>
          <a:ext cx="10729066" cy="127575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2695" tIns="374904" rIns="832695" bIns="128016" numCol="1" spcCol="1270" anchor="t" anchorCtr="0">
          <a:noAutofit/>
        </a:bodyPr>
        <a:lstStyle/>
        <a:p>
          <a:pPr marL="171450" lvl="1" indent="-171450" algn="just" defTabSz="800100">
            <a:lnSpc>
              <a:spcPct val="90000"/>
            </a:lnSpc>
            <a:spcBef>
              <a:spcPct val="0"/>
            </a:spcBef>
            <a:spcAft>
              <a:spcPct val="15000"/>
            </a:spcAft>
            <a:buNone/>
          </a:pPr>
          <a:r>
            <a:rPr lang="fr-FR" sz="1800" b="0" i="0" kern="1200" dirty="0"/>
            <a:t>Pour les incidents connus et récurrents, l'</a:t>
          </a:r>
          <a:r>
            <a:rPr lang="fr-FR" sz="1800" b="0" i="0" kern="1200" dirty="0" err="1"/>
            <a:t>AIOps</a:t>
          </a:r>
          <a:r>
            <a:rPr lang="fr-FR" sz="1800" b="0" i="0" kern="1200" dirty="0"/>
            <a:t> peut déclencher des actions de remédiation automatiques (ex: redémarrer un service, augmenter une capacité), réduisant ainsi le temps moyen de résolution (MTTR) et libérant les équipes des tâches répétitives.</a:t>
          </a:r>
        </a:p>
      </dsp:txBody>
      <dsp:txXfrm>
        <a:off x="0" y="4445918"/>
        <a:ext cx="10729066" cy="1275750"/>
      </dsp:txXfrm>
    </dsp:sp>
    <dsp:sp modelId="{CB977E4C-0558-407E-9D9B-AFDF301A0261}">
      <dsp:nvSpPr>
        <dsp:cNvPr id="0" name=""/>
        <dsp:cNvSpPr/>
      </dsp:nvSpPr>
      <dsp:spPr>
        <a:xfrm>
          <a:off x="536453" y="4180238"/>
          <a:ext cx="7510346" cy="5313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73" tIns="0" rIns="283873" bIns="0" numCol="1" spcCol="1270" anchor="ctr" anchorCtr="0">
          <a:noAutofit/>
        </a:bodyPr>
        <a:lstStyle/>
        <a:p>
          <a:pPr marL="0" lvl="0" indent="0" algn="l" defTabSz="800100">
            <a:lnSpc>
              <a:spcPct val="90000"/>
            </a:lnSpc>
            <a:spcBef>
              <a:spcPct val="0"/>
            </a:spcBef>
            <a:spcAft>
              <a:spcPct val="35000"/>
            </a:spcAft>
            <a:buNone/>
          </a:pPr>
          <a:r>
            <a:rPr lang="en-US" sz="1800" b="1" kern="1200" dirty="0" err="1"/>
            <a:t>Automatisation</a:t>
          </a:r>
          <a:r>
            <a:rPr lang="en-US" sz="1800" b="1" kern="1200" dirty="0"/>
            <a:t> de la </a:t>
          </a:r>
          <a:r>
            <a:rPr lang="en-US" sz="1800" b="1" kern="1200" dirty="0" err="1"/>
            <a:t>Remédiation</a:t>
          </a:r>
          <a:r>
            <a:rPr lang="en-US" sz="1800" kern="1200" dirty="0"/>
            <a:t>   </a:t>
          </a:r>
          <a:endParaRPr lang="fr-FR" sz="1800" b="0" i="0" kern="1200" dirty="0"/>
        </a:p>
      </dsp:txBody>
      <dsp:txXfrm>
        <a:off x="562392" y="4206177"/>
        <a:ext cx="745846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A4959-A08D-4DCF-8D40-80358F11339F}" type="datetimeFigureOut">
              <a:rPr lang="fr-FR" smtClean="0"/>
              <a:t>29/07/2025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E0D7A-5609-414E-9F38-E571C61F4397}" type="slidenum">
              <a:rPr lang="fr-FR" smtClean="0"/>
              <a:t>‹N°›</a:t>
            </a:fld>
            <a:endParaRPr lang="fr-FR" dirty="0"/>
          </a:p>
        </p:txBody>
      </p:sp>
    </p:spTree>
    <p:extLst>
      <p:ext uri="{BB962C8B-B14F-4D97-AF65-F5344CB8AC3E}">
        <p14:creationId xmlns:p14="http://schemas.microsoft.com/office/powerpoint/2010/main" val="388695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442E0D7A-5609-414E-9F38-E571C61F4397}" type="slidenum">
              <a:rPr lang="fr-FR" smtClean="0"/>
              <a:t>1</a:t>
            </a:fld>
            <a:endParaRPr lang="fr-FR" dirty="0"/>
          </a:p>
        </p:txBody>
      </p:sp>
    </p:spTree>
    <p:extLst>
      <p:ext uri="{BB962C8B-B14F-4D97-AF65-F5344CB8AC3E}">
        <p14:creationId xmlns:p14="http://schemas.microsoft.com/office/powerpoint/2010/main" val="241847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345DCB2-0369-4B5F-B186-9A17C753C594}" type="datetime1">
              <a:rPr lang="fr-FR" smtClean="0"/>
              <a:t>29/07/2025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2747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6BDFCF-ED2E-4558-9923-BF0E9FDCF27A}" type="datetime1">
              <a:rPr lang="fr-FR" smtClean="0"/>
              <a:t>29/07/2025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55633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8D842C9-098C-4678-8D31-23FFE4EEE077}" type="datetime1">
              <a:rPr lang="fr-FR" smtClean="0"/>
              <a:t>29/07/2025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01756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7EB03F2-62C6-4C50-A600-C831986CFBE1}" type="datetime1">
              <a:rPr lang="fr-FR" smtClean="0"/>
              <a:t>29/07/2025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32335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D9AD2D-78B5-4117-8A36-767A5C147845}" type="datetime1">
              <a:rPr lang="fr-FR" smtClean="0"/>
              <a:t>29/07/2025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73594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8AA0BBB-B6D0-4F9B-8101-D23CC578C61D}" type="datetime1">
              <a:rPr lang="fr-FR" smtClean="0"/>
              <a:t>29/07/2025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265325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0EAC1557-9331-4F57-AE25-C32529FD8F6F}" type="datetime1">
              <a:rPr lang="fr-FR" smtClean="0"/>
              <a:t>29/07/2025</a:t>
            </a:fld>
            <a:endParaRPr lang="fr-FR" dirty="0"/>
          </a:p>
        </p:txBody>
      </p:sp>
      <p:sp>
        <p:nvSpPr>
          <p:cNvPr id="9" name="Footer Placeholder 8"/>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81614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54582B46-C806-4478-BD6F-14A229599718}" type="datetime1">
              <a:rPr lang="fr-FR" smtClean="0"/>
              <a:t>29/07/2025</a:t>
            </a:fld>
            <a:endParaRPr lang="fr-FR" dirty="0"/>
          </a:p>
        </p:txBody>
      </p:sp>
      <p:sp>
        <p:nvSpPr>
          <p:cNvPr id="11" name="Footer Placeholder 10"/>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2" name="Slide Number Placeholder 11"/>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9569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1C30F9D2-082C-4D97-B3FB-0E49D25FC7FE}" type="datetime1">
              <a:rPr lang="fr-FR" smtClean="0"/>
              <a:t>29/07/2025</a:t>
            </a:fld>
            <a:endParaRPr lang="fr-FR" dirty="0"/>
          </a:p>
        </p:txBody>
      </p:sp>
      <p:sp>
        <p:nvSpPr>
          <p:cNvPr id="7" name="Footer Placeholder 6"/>
          <p:cNvSpPr>
            <a:spLocks noGrp="1"/>
          </p:cNvSpPr>
          <p:nvPr>
            <p:ph type="ftr" sz="quarter" idx="11"/>
          </p:nvPr>
        </p:nvSpPr>
        <p:spPr/>
        <p:txBody>
          <a:bodyPr/>
          <a:lstStyle/>
          <a:p>
            <a:r>
              <a:rPr lang="fr-FR"/>
              <a:t>#MercrediCyber11 - Analyse prédictive: Fondements et applications dans l'IA</a:t>
            </a:r>
            <a:endParaRPr lang="fr-FR" dirty="0"/>
          </a:p>
        </p:txBody>
      </p:sp>
      <p:sp>
        <p:nvSpPr>
          <p:cNvPr id="8" name="Slide Number Placeholder 7"/>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48616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EC51C9-23AD-4B16-89D4-939EA6E23657}" type="datetime1">
              <a:rPr lang="fr-FR" smtClean="0"/>
              <a:t>29/07/2025</a:t>
            </a:fld>
            <a:endParaRPr lang="fr-FR" dirty="0"/>
          </a:p>
        </p:txBody>
      </p:sp>
      <p:sp>
        <p:nvSpPr>
          <p:cNvPr id="6" name="Footer Placeholder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Slide Number Placeholder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34691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791F5B89-D2FC-4FD7-9B3C-110D51A7B7F0}" type="datetime1">
              <a:rPr lang="fr-FR" smtClean="0"/>
              <a:t>29/07/2025</a:t>
            </a:fld>
            <a:endParaRPr lang="fr-FR" dirty="0"/>
          </a:p>
        </p:txBody>
      </p:sp>
      <p:sp>
        <p:nvSpPr>
          <p:cNvPr id="9" name="Footer Placeholder 8"/>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37442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2899BD-B1B8-435B-83FB-0BAA897157E8}" type="datetime1">
              <a:rPr lang="fr-FR" smtClean="0"/>
              <a:t>29/07/2025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889306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22667D71-9127-45A7-9A33-8189C8A2BD43}" type="datetime1">
              <a:rPr lang="fr-FR" smtClean="0"/>
              <a:t>29/07/2025</a:t>
            </a:fld>
            <a:endParaRPr lang="fr-FR" dirty="0"/>
          </a:p>
        </p:txBody>
      </p:sp>
      <p:sp>
        <p:nvSpPr>
          <p:cNvPr id="9" name="Footer Placeholder 8"/>
          <p:cNvSpPr>
            <a:spLocks noGrp="1"/>
          </p:cNvSpPr>
          <p:nvPr>
            <p:ph type="ftr" sz="quarter" idx="11"/>
          </p:nvPr>
        </p:nvSpPr>
        <p:spPr>
          <a:xfrm>
            <a:off x="3499101" y="6356350"/>
            <a:ext cx="5911517" cy="365125"/>
          </a:xfrm>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058833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34F7231-B05D-4FF4-A49A-B9FB11FDD109}" type="datetime1">
              <a:rPr lang="fr-FR" smtClean="0"/>
              <a:t>29/07/2025</a:t>
            </a:fld>
            <a:endParaRPr lang="fr-FR" dirty="0"/>
          </a:p>
        </p:txBody>
      </p:sp>
      <p:sp>
        <p:nvSpPr>
          <p:cNvPr id="8" name="Footer Placeholder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Slide Number Placeholder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94128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12F497-FAD4-40EA-ADC5-8AB45775AE19}" type="datetime1">
              <a:rPr lang="fr-FR" smtClean="0"/>
              <a:t>29/07/2025</a:t>
            </a:fld>
            <a:endParaRPr lang="fr-FR" dirty="0"/>
          </a:p>
        </p:txBody>
      </p:sp>
      <p:sp>
        <p:nvSpPr>
          <p:cNvPr id="8" name="Footer Placeholder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Slide Number Placeholder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8075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B8A451-7089-48CE-8E96-4D960849A2F6}" type="datetime1">
              <a:rPr lang="fr-FR" smtClean="0"/>
              <a:t>29/07/2025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85568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5A72962-066C-43AA-B97A-7594B7705128}" type="datetime1">
              <a:rPr lang="fr-FR" smtClean="0"/>
              <a:t>29/07/2025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29975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EC315A9-FC57-485E-8EAA-64A82DA4234F}" type="datetime1">
              <a:rPr lang="fr-FR" smtClean="0"/>
              <a:t>29/07/2025</a:t>
            </a:fld>
            <a:endParaRPr lang="fr-FR" dirty="0"/>
          </a:p>
        </p:txBody>
      </p:sp>
      <p:sp>
        <p:nvSpPr>
          <p:cNvPr id="8" name="Espace réservé du pied de page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Espace réservé du numéro de diapositive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404085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9FFF386-863F-403B-90DE-DE10564A9136}" type="datetime1">
              <a:rPr lang="fr-FR" smtClean="0"/>
              <a:t>29/07/2025</a:t>
            </a:fld>
            <a:endParaRPr lang="fr-FR" dirty="0"/>
          </a:p>
        </p:txBody>
      </p:sp>
      <p:sp>
        <p:nvSpPr>
          <p:cNvPr id="4" name="Espace réservé du pied de page 3"/>
          <p:cNvSpPr>
            <a:spLocks noGrp="1"/>
          </p:cNvSpPr>
          <p:nvPr>
            <p:ph type="ftr" sz="quarter" idx="11"/>
          </p:nvPr>
        </p:nvSpPr>
        <p:spPr/>
        <p:txBody>
          <a:bodyPr/>
          <a:lstStyle/>
          <a:p>
            <a:r>
              <a:rPr lang="fr-FR"/>
              <a:t>#MercrediCyber11 - Analyse prédictive: Fondements et applications dans l'IA</a:t>
            </a:r>
            <a:endParaRPr lang="fr-FR" dirty="0"/>
          </a:p>
        </p:txBody>
      </p:sp>
      <p:sp>
        <p:nvSpPr>
          <p:cNvPr id="5" name="Espace réservé du numéro de diapositive 4"/>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60953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C9430B-B0FF-4797-B88B-6C0298B966D4}" type="datetime1">
              <a:rPr lang="fr-FR" smtClean="0"/>
              <a:t>29/07/2025</a:t>
            </a:fld>
            <a:endParaRPr lang="fr-FR" dirty="0"/>
          </a:p>
        </p:txBody>
      </p:sp>
      <p:sp>
        <p:nvSpPr>
          <p:cNvPr id="3" name="Espace réservé du pied de page 2"/>
          <p:cNvSpPr>
            <a:spLocks noGrp="1"/>
          </p:cNvSpPr>
          <p:nvPr>
            <p:ph type="ftr" sz="quarter" idx="11"/>
          </p:nvPr>
        </p:nvSpPr>
        <p:spPr/>
        <p:txBody>
          <a:bodyPr/>
          <a:lstStyle/>
          <a:p>
            <a:r>
              <a:rPr lang="fr-FR"/>
              <a:t>#MercrediCyber11 - Analyse prédictive: Fondements et applications dans l'IA</a:t>
            </a:r>
            <a:endParaRPr lang="fr-FR" dirty="0"/>
          </a:p>
        </p:txBody>
      </p:sp>
      <p:sp>
        <p:nvSpPr>
          <p:cNvPr id="4" name="Espace réservé du numéro de diapositive 3"/>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69055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1705CC7-45B8-4150-BECF-4F02A2B4072F}" type="datetime1">
              <a:rPr lang="fr-FR" smtClean="0"/>
              <a:t>29/07/2025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40845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92E81C9-88CF-4BA7-BF3A-19D64315F136}" type="datetime1">
              <a:rPr lang="fr-FR" smtClean="0"/>
              <a:t>29/07/2025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789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625B-E483-4A24-96E2-212AD7107205}" type="datetime1">
              <a:rPr lang="fr-FR" smtClean="0"/>
              <a:t>29/07/2025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D5D2-75C6-44E1-8C95-B32A4179B28A}" type="slidenum">
              <a:rPr lang="fr-FR" smtClean="0"/>
              <a:t>‹N°›</a:t>
            </a:fld>
            <a:endParaRPr lang="fr-FR" dirty="0"/>
          </a:p>
        </p:txBody>
      </p:sp>
    </p:spTree>
    <p:extLst>
      <p:ext uri="{BB962C8B-B14F-4D97-AF65-F5344CB8AC3E}">
        <p14:creationId xmlns:p14="http://schemas.microsoft.com/office/powerpoint/2010/main" val="2774399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90BE096-020B-4D59-AF6A-78DD3DBF172A}" type="datetime1">
              <a:rPr lang="fr-FR" smtClean="0"/>
              <a:t>29/07/2025</a:t>
            </a:fld>
            <a:endParaRPr lang="fr-FR"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r-FR"/>
              <a:t>#MercrediCyber11 - Analyse prédictive: Fondements et applications dans l'IA</a:t>
            </a:r>
            <a:endParaRPr lang="fr-FR"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489D5D2-75C6-44E1-8C95-B32A4179B28A}" type="slidenum">
              <a:rPr lang="fr-FR" smtClean="0"/>
              <a:t>‹N°›</a:t>
            </a:fld>
            <a:endParaRPr lang="fr-FR" dirty="0"/>
          </a:p>
        </p:txBody>
      </p:sp>
    </p:spTree>
    <p:extLst>
      <p:ext uri="{BB962C8B-B14F-4D97-AF65-F5344CB8AC3E}">
        <p14:creationId xmlns:p14="http://schemas.microsoft.com/office/powerpoint/2010/main" val="16648304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flipH="1">
            <a:off x="10057395" y="4487927"/>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845624" y="2705046"/>
            <a:ext cx="10493828" cy="998805"/>
          </a:xfrm>
        </p:spPr>
        <p:txBody>
          <a:bodyPr>
            <a:normAutofit/>
          </a:bodyPr>
          <a:lstStyle/>
          <a:p>
            <a:r>
              <a:rPr lang="fr-FR" b="1" dirty="0">
                <a:solidFill>
                  <a:srgbClr val="FFC000"/>
                </a:solidFill>
              </a:rPr>
              <a:t>Network Monitoring</a:t>
            </a:r>
          </a:p>
        </p:txBody>
      </p:sp>
      <p:sp>
        <p:nvSpPr>
          <p:cNvPr id="3" name="Sous-titre 2"/>
          <p:cNvSpPr>
            <a:spLocks noGrp="1"/>
          </p:cNvSpPr>
          <p:nvPr>
            <p:ph type="subTitle" idx="1"/>
          </p:nvPr>
        </p:nvSpPr>
        <p:spPr>
          <a:xfrm>
            <a:off x="1518806" y="4346291"/>
            <a:ext cx="9152415" cy="1780303"/>
          </a:xfrm>
        </p:spPr>
        <p:txBody>
          <a:bodyPr>
            <a:normAutofit/>
          </a:bodyPr>
          <a:lstStyle/>
          <a:p>
            <a:r>
              <a:rPr lang="fr-FR" sz="1800" dirty="0"/>
              <a:t>Présenté par:</a:t>
            </a:r>
          </a:p>
          <a:p>
            <a:r>
              <a:rPr lang="fr-FR" b="1" dirty="0"/>
              <a:t>LT AMBARA Christian Evrard</a:t>
            </a:r>
          </a:p>
          <a:p>
            <a:endParaRPr lang="fr-FR" sz="1400" b="1" dirty="0"/>
          </a:p>
          <a:p>
            <a:r>
              <a:rPr lang="fr-FR" i="1" dirty="0"/>
              <a:t>#MercrediCyber58</a:t>
            </a:r>
          </a:p>
        </p:txBody>
      </p:sp>
      <p:sp>
        <p:nvSpPr>
          <p:cNvPr id="4" name="Rectangle 3"/>
          <p:cNvSpPr/>
          <p:nvPr/>
        </p:nvSpPr>
        <p:spPr>
          <a:xfrm flipH="1">
            <a:off x="537363" y="296050"/>
            <a:ext cx="169816" cy="2298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5" name="Rectangle 4"/>
          <p:cNvSpPr/>
          <p:nvPr/>
        </p:nvSpPr>
        <p:spPr>
          <a:xfrm rot="16200000" flipH="1">
            <a:off x="1898468" y="-1110344"/>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670577" y="6040622"/>
            <a:ext cx="2848874" cy="369332"/>
          </a:xfrm>
          <a:prstGeom prst="rect">
            <a:avLst/>
          </a:prstGeom>
          <a:noFill/>
        </p:spPr>
        <p:txBody>
          <a:bodyPr wrap="square" rtlCol="0">
            <a:spAutoFit/>
          </a:bodyPr>
          <a:lstStyle/>
          <a:p>
            <a:pPr algn="ctr"/>
            <a:r>
              <a:rPr lang="fr-FR" b="1" dirty="0">
                <a:solidFill>
                  <a:srgbClr val="FFC000"/>
                </a:solidFill>
                <a:latin typeface="Arial" pitchFamily="34" charset="0"/>
                <a:cs typeface="Arial" pitchFamily="34" charset="0"/>
              </a:rPr>
              <a:t>PROJET HELIOS | 2025</a:t>
            </a:r>
          </a:p>
        </p:txBody>
      </p:sp>
      <p:pic>
        <p:nvPicPr>
          <p:cNvPr id="10" name="Picture 4">
            <a:extLst>
              <a:ext uri="{FF2B5EF4-FFF2-40B4-BE49-F238E27FC236}">
                <a16:creationId xmlns:a16="http://schemas.microsoft.com/office/drawing/2014/main" id="{154246BC-E9D1-4700-A549-BD1243CCCBF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982260" y="297462"/>
            <a:ext cx="2220556" cy="1810340"/>
          </a:xfrm>
          <a:prstGeom prst="rect">
            <a:avLst/>
          </a:prstGeom>
        </p:spPr>
      </p:pic>
      <p:sp>
        <p:nvSpPr>
          <p:cNvPr id="16" name="Rectangle 15">
            <a:extLst>
              <a:ext uri="{FF2B5EF4-FFF2-40B4-BE49-F238E27FC236}">
                <a16:creationId xmlns:a16="http://schemas.microsoft.com/office/drawing/2014/main" id="{147406A7-E2B6-4E48-A6D1-BF253E16CFE7}"/>
              </a:ext>
            </a:extLst>
          </p:cNvPr>
          <p:cNvSpPr/>
          <p:nvPr/>
        </p:nvSpPr>
        <p:spPr>
          <a:xfrm rot="16200000" flipH="1">
            <a:off x="1964788" y="4487928"/>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31BBD149-97D7-485B-B12B-921BEA8ADD5A}"/>
              </a:ext>
            </a:extLst>
          </p:cNvPr>
          <p:cNvSpPr/>
          <p:nvPr/>
        </p:nvSpPr>
        <p:spPr>
          <a:xfrm flipH="1">
            <a:off x="537363" y="4162529"/>
            <a:ext cx="189506" cy="2389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944EC02-A2F6-4283-86F7-365747322607}"/>
              </a:ext>
            </a:extLst>
          </p:cNvPr>
          <p:cNvSpPr/>
          <p:nvPr/>
        </p:nvSpPr>
        <p:spPr>
          <a:xfrm flipH="1">
            <a:off x="11477897" y="4198815"/>
            <a:ext cx="189506" cy="2389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A5566E7-EA8D-43D3-A3EA-4189FA5D5914}"/>
              </a:ext>
            </a:extLst>
          </p:cNvPr>
          <p:cNvSpPr/>
          <p:nvPr/>
        </p:nvSpPr>
        <p:spPr>
          <a:xfrm flipH="1">
            <a:off x="11477897" y="296049"/>
            <a:ext cx="169816" cy="2298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Rectangle 19">
            <a:extLst>
              <a:ext uri="{FF2B5EF4-FFF2-40B4-BE49-F238E27FC236}">
                <a16:creationId xmlns:a16="http://schemas.microsoft.com/office/drawing/2014/main" id="{E2574D06-0162-4981-BF79-D1EE98569D76}"/>
              </a:ext>
            </a:extLst>
          </p:cNvPr>
          <p:cNvSpPr/>
          <p:nvPr/>
        </p:nvSpPr>
        <p:spPr>
          <a:xfrm rot="16200000" flipH="1">
            <a:off x="10057395" y="-1095074"/>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9899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0A73C-94E4-7FEF-59EE-BEE91EFF20B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0BF9360-29CA-377A-DAAA-53899BBEBCD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7AC6108-F758-2A4A-B16A-A5070D896F65}"/>
              </a:ext>
            </a:extLst>
          </p:cNvPr>
          <p:cNvSpPr/>
          <p:nvPr/>
        </p:nvSpPr>
        <p:spPr>
          <a:xfrm>
            <a:off x="718456" y="185783"/>
            <a:ext cx="8484537"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Contribution à la Performance Opérationnelle</a:t>
            </a:r>
          </a:p>
        </p:txBody>
      </p:sp>
      <p:sp>
        <p:nvSpPr>
          <p:cNvPr id="11" name="ZoneTexte 10">
            <a:extLst>
              <a:ext uri="{FF2B5EF4-FFF2-40B4-BE49-F238E27FC236}">
                <a16:creationId xmlns:a16="http://schemas.microsoft.com/office/drawing/2014/main" id="{9C061412-6F4C-0853-7A09-7ACBCAA463C9}"/>
              </a:ext>
            </a:extLst>
          </p:cNvPr>
          <p:cNvSpPr txBox="1"/>
          <p:nvPr/>
        </p:nvSpPr>
        <p:spPr>
          <a:xfrm rot="16200000">
            <a:off x="-3054022" y="2599034"/>
            <a:ext cx="7192259" cy="954107"/>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L'Importance Stratégique de la Supervision Réseau</a:t>
            </a:r>
          </a:p>
        </p:txBody>
      </p:sp>
      <p:graphicFrame>
        <p:nvGraphicFramePr>
          <p:cNvPr id="3" name="Diagramme 2">
            <a:extLst>
              <a:ext uri="{FF2B5EF4-FFF2-40B4-BE49-F238E27FC236}">
                <a16:creationId xmlns:a16="http://schemas.microsoft.com/office/drawing/2014/main" id="{D0C10447-6CE3-9F20-89C8-E4021C22ECAD}"/>
              </a:ext>
            </a:extLst>
          </p:cNvPr>
          <p:cNvGraphicFramePr/>
          <p:nvPr>
            <p:extLst>
              <p:ext uri="{D42A27DB-BD31-4B8C-83A1-F6EECF244321}">
                <p14:modId xmlns:p14="http://schemas.microsoft.com/office/powerpoint/2010/main" val="1932558290"/>
              </p:ext>
            </p:extLst>
          </p:nvPr>
        </p:nvGraphicFramePr>
        <p:xfrm>
          <a:off x="2307303" y="11913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16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FA61B-457C-7184-8555-1E31E8B1C14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9AE7F64-2D1F-689A-31E6-71A5E3FA344D}"/>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2591423-BDF9-5618-9C34-89CE7F128CD1}"/>
              </a:ext>
            </a:extLst>
          </p:cNvPr>
          <p:cNvSpPr/>
          <p:nvPr/>
        </p:nvSpPr>
        <p:spPr>
          <a:xfrm>
            <a:off x="718456" y="185783"/>
            <a:ext cx="9851221"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Contribution à la Sécurité des Systèmes d'Information</a:t>
            </a:r>
          </a:p>
        </p:txBody>
      </p:sp>
      <p:sp>
        <p:nvSpPr>
          <p:cNvPr id="11" name="ZoneTexte 10">
            <a:extLst>
              <a:ext uri="{FF2B5EF4-FFF2-40B4-BE49-F238E27FC236}">
                <a16:creationId xmlns:a16="http://schemas.microsoft.com/office/drawing/2014/main" id="{B4FF1817-440A-4425-251B-F41E7CDEF623}"/>
              </a:ext>
            </a:extLst>
          </p:cNvPr>
          <p:cNvSpPr txBox="1"/>
          <p:nvPr/>
        </p:nvSpPr>
        <p:spPr>
          <a:xfrm rot="16200000">
            <a:off x="-3054022" y="2599034"/>
            <a:ext cx="7192259" cy="954107"/>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L'Importance Stratégique de la Supervision Réseau</a:t>
            </a:r>
          </a:p>
        </p:txBody>
      </p:sp>
      <p:sp>
        <p:nvSpPr>
          <p:cNvPr id="15" name="ZoneTexte 14">
            <a:extLst>
              <a:ext uri="{FF2B5EF4-FFF2-40B4-BE49-F238E27FC236}">
                <a16:creationId xmlns:a16="http://schemas.microsoft.com/office/drawing/2014/main" id="{3E0138D6-1579-2407-2141-B3F095130DE1}"/>
              </a:ext>
            </a:extLst>
          </p:cNvPr>
          <p:cNvSpPr txBox="1"/>
          <p:nvPr/>
        </p:nvSpPr>
        <p:spPr>
          <a:xfrm>
            <a:off x="1248697" y="1545665"/>
            <a:ext cx="6410632" cy="4524315"/>
          </a:xfrm>
          <a:prstGeom prst="rect">
            <a:avLst/>
          </a:prstGeom>
          <a:noFill/>
        </p:spPr>
        <p:txBody>
          <a:bodyPr wrap="square">
            <a:spAutoFit/>
          </a:bodyPr>
          <a:lstStyle/>
          <a:p>
            <a:pPr marL="285750" indent="-285750" algn="just">
              <a:buFont typeface="Arial" panose="020B0604020202020204" pitchFamily="34" charset="0"/>
              <a:buChar char="•"/>
            </a:pPr>
            <a:r>
              <a:rPr lang="fr-FR" sz="2400" b="1" dirty="0"/>
              <a:t>Détection d'Anomalies : </a:t>
            </a:r>
            <a:r>
              <a:rPr lang="fr-FR" sz="2400" dirty="0"/>
              <a:t>La supervision est la première à détecter des comportements anormaux qui peuvent indiquer une menace :</a:t>
            </a:r>
          </a:p>
          <a:p>
            <a:pPr marL="742950" lvl="1" indent="-285750" algn="just">
              <a:buFont typeface="Arial" panose="020B0604020202020204" pitchFamily="34" charset="0"/>
              <a:buChar char="•"/>
            </a:pPr>
            <a:r>
              <a:rPr lang="fr-FR" sz="2400" dirty="0"/>
              <a:t>Pics de trafic inhabituels (DDoS, exfiltration de données).</a:t>
            </a:r>
          </a:p>
          <a:p>
            <a:pPr marL="742950" lvl="1" indent="-285750" algn="just">
              <a:buFont typeface="Arial" panose="020B0604020202020204" pitchFamily="34" charset="0"/>
              <a:buChar char="•"/>
            </a:pPr>
            <a:r>
              <a:rPr lang="fr-FR" sz="2400" dirty="0"/>
              <a:t>Scans de ports.</a:t>
            </a:r>
          </a:p>
          <a:p>
            <a:pPr marL="742950" lvl="1" indent="-285750" algn="just">
              <a:buFont typeface="Arial" panose="020B0604020202020204" pitchFamily="34" charset="0"/>
              <a:buChar char="•"/>
            </a:pPr>
            <a:r>
              <a:rPr lang="fr-FR" sz="2400" dirty="0"/>
              <a:t>Apparition de nouveaux services ou équipements non autorisés.</a:t>
            </a:r>
          </a:p>
          <a:p>
            <a:pPr marL="285750" indent="-285750" algn="just">
              <a:buFont typeface="Arial" panose="020B0604020202020204" pitchFamily="34" charset="0"/>
              <a:buChar char="•"/>
            </a:pPr>
            <a:r>
              <a:rPr lang="fr-FR" sz="2400" b="1" dirty="0"/>
              <a:t>Investigation Post-Incident (</a:t>
            </a:r>
            <a:r>
              <a:rPr lang="fr-FR" sz="2400" b="1" dirty="0" err="1"/>
              <a:t>Forensics</a:t>
            </a:r>
            <a:r>
              <a:rPr lang="fr-FR" sz="2400" b="1" dirty="0"/>
              <a:t>) : </a:t>
            </a:r>
            <a:r>
              <a:rPr lang="fr-FR" sz="2400" dirty="0"/>
              <a:t>Les données historiques de supervision sont essentielles pour comprendre le déroulement d'une attaque.</a:t>
            </a:r>
            <a:endParaRPr lang="en-US" sz="2400" dirty="0"/>
          </a:p>
        </p:txBody>
      </p:sp>
      <p:pic>
        <p:nvPicPr>
          <p:cNvPr id="17" name="Image 16">
            <a:extLst>
              <a:ext uri="{FF2B5EF4-FFF2-40B4-BE49-F238E27FC236}">
                <a16:creationId xmlns:a16="http://schemas.microsoft.com/office/drawing/2014/main" id="{DB4ACEAE-D806-4026-B7EF-9E4503B4F6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083" y="1814331"/>
            <a:ext cx="3986981" cy="3986981"/>
          </a:xfrm>
          <a:prstGeom prst="rect">
            <a:avLst/>
          </a:prstGeom>
        </p:spPr>
      </p:pic>
    </p:spTree>
    <p:extLst>
      <p:ext uri="{BB962C8B-B14F-4D97-AF65-F5344CB8AC3E}">
        <p14:creationId xmlns:p14="http://schemas.microsoft.com/office/powerpoint/2010/main" val="186420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81379-0E8B-01CB-33F0-F12EAB746D7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C30A2AE-522A-B152-4965-3F91404FCC17}"/>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BF89A4D-8ED7-8285-1C1C-CACCFFE22CB8}"/>
              </a:ext>
            </a:extLst>
          </p:cNvPr>
          <p:cNvSpPr/>
          <p:nvPr/>
        </p:nvSpPr>
        <p:spPr>
          <a:xfrm>
            <a:off x="718456" y="185783"/>
            <a:ext cx="10598473"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atin typeface="+mj-lt"/>
              </a:rPr>
              <a:t>Outil d'Aide à la Décision pour la Planification (</a:t>
            </a:r>
            <a:r>
              <a:rPr lang="fr-FR" sz="3200" b="1" dirty="0" err="1">
                <a:latin typeface="+mj-lt"/>
              </a:rPr>
              <a:t>Capacity</a:t>
            </a:r>
            <a:r>
              <a:rPr lang="fr-FR" sz="3200" b="1" dirty="0">
                <a:latin typeface="+mj-lt"/>
              </a:rPr>
              <a:t> Planning)</a:t>
            </a:r>
          </a:p>
        </p:txBody>
      </p:sp>
      <p:sp>
        <p:nvSpPr>
          <p:cNvPr id="11" name="ZoneTexte 10">
            <a:extLst>
              <a:ext uri="{FF2B5EF4-FFF2-40B4-BE49-F238E27FC236}">
                <a16:creationId xmlns:a16="http://schemas.microsoft.com/office/drawing/2014/main" id="{8C43FCD4-D4BD-CFAF-2327-C51D4AB3EBF9}"/>
              </a:ext>
            </a:extLst>
          </p:cNvPr>
          <p:cNvSpPr txBox="1"/>
          <p:nvPr/>
        </p:nvSpPr>
        <p:spPr>
          <a:xfrm rot="16200000">
            <a:off x="-3054022" y="2599034"/>
            <a:ext cx="7192259" cy="954107"/>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L'Importance Stratégique de la Supervision Réseau</a:t>
            </a:r>
          </a:p>
        </p:txBody>
      </p:sp>
      <p:graphicFrame>
        <p:nvGraphicFramePr>
          <p:cNvPr id="2" name="Diagramme 1">
            <a:extLst>
              <a:ext uri="{FF2B5EF4-FFF2-40B4-BE49-F238E27FC236}">
                <a16:creationId xmlns:a16="http://schemas.microsoft.com/office/drawing/2014/main" id="{841842E4-43E0-A5CA-4622-05CFE4435D4B}"/>
              </a:ext>
            </a:extLst>
          </p:cNvPr>
          <p:cNvGraphicFramePr/>
          <p:nvPr>
            <p:extLst>
              <p:ext uri="{D42A27DB-BD31-4B8C-83A1-F6EECF244321}">
                <p14:modId xmlns:p14="http://schemas.microsoft.com/office/powerpoint/2010/main" val="1678707778"/>
              </p:ext>
            </p:extLst>
          </p:nvPr>
        </p:nvGraphicFramePr>
        <p:xfrm>
          <a:off x="1305885" y="1051583"/>
          <a:ext cx="10821062" cy="377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a:extLst>
              <a:ext uri="{FF2B5EF4-FFF2-40B4-BE49-F238E27FC236}">
                <a16:creationId xmlns:a16="http://schemas.microsoft.com/office/drawing/2014/main" id="{5FBF05AD-B0FA-6C2E-B6A2-B7A39DAD9453}"/>
              </a:ext>
            </a:extLst>
          </p:cNvPr>
          <p:cNvPicPr>
            <a:picLocks noChangeAspect="1"/>
          </p:cNvPicPr>
          <p:nvPr/>
        </p:nvPicPr>
        <p:blipFill>
          <a:blip r:embed="rId7" cstate="print">
            <a:extLst>
              <a:ext uri="{28A0092B-C50C-407E-A947-70E740481C1C}">
                <a14:useLocalDpi xmlns:a14="http://schemas.microsoft.com/office/drawing/2010/main" val="0"/>
              </a:ext>
            </a:extLst>
          </a:blip>
          <a:srcRect t="32545" b="32186"/>
          <a:stretch>
            <a:fillRect/>
          </a:stretch>
        </p:blipFill>
        <p:spPr>
          <a:xfrm>
            <a:off x="3287416" y="4935793"/>
            <a:ext cx="6858000" cy="1922206"/>
          </a:xfrm>
          <a:prstGeom prst="rect">
            <a:avLst/>
          </a:prstGeom>
        </p:spPr>
      </p:pic>
    </p:spTree>
    <p:extLst>
      <p:ext uri="{BB962C8B-B14F-4D97-AF65-F5344CB8AC3E}">
        <p14:creationId xmlns:p14="http://schemas.microsoft.com/office/powerpoint/2010/main" val="409565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1FB72-293F-91E3-B837-53596E3DD134}"/>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4DD91F34-1BE8-C634-9AB3-36AC234F9B5F}"/>
              </a:ext>
            </a:extLst>
          </p:cNvPr>
          <p:cNvSpPr txBox="1"/>
          <p:nvPr/>
        </p:nvSpPr>
        <p:spPr>
          <a:xfrm>
            <a:off x="3590538" y="2752037"/>
            <a:ext cx="8601462" cy="671851"/>
          </a:xfrm>
          <a:prstGeom prst="rect">
            <a:avLst/>
          </a:prstGeom>
          <a:noFill/>
        </p:spPr>
        <p:txBody>
          <a:bodyPr wrap="square" rtlCol="0">
            <a:spAutoFit/>
          </a:bodyPr>
          <a:lstStyle/>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3 - Composants et Indicateurs de Performance (KPIs)</a:t>
            </a:r>
          </a:p>
        </p:txBody>
      </p:sp>
      <p:sp>
        <p:nvSpPr>
          <p:cNvPr id="4" name="ZoneTexte 3">
            <a:extLst>
              <a:ext uri="{FF2B5EF4-FFF2-40B4-BE49-F238E27FC236}">
                <a16:creationId xmlns:a16="http://schemas.microsoft.com/office/drawing/2014/main" id="{80543E2B-3C81-FCB4-EE63-140CD3A8EC48}"/>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3</a:t>
            </a:r>
          </a:p>
        </p:txBody>
      </p:sp>
      <p:pic>
        <p:nvPicPr>
          <p:cNvPr id="3" name="Image 2">
            <a:extLst>
              <a:ext uri="{FF2B5EF4-FFF2-40B4-BE49-F238E27FC236}">
                <a16:creationId xmlns:a16="http://schemas.microsoft.com/office/drawing/2014/main" id="{B6F99F5F-C1CF-E4CF-A958-67C8CC2F0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783" y="2652582"/>
            <a:ext cx="1542612" cy="1542612"/>
          </a:xfrm>
          <a:prstGeom prst="rect">
            <a:avLst/>
          </a:prstGeom>
        </p:spPr>
      </p:pic>
    </p:spTree>
    <p:extLst>
      <p:ext uri="{BB962C8B-B14F-4D97-AF65-F5344CB8AC3E}">
        <p14:creationId xmlns:p14="http://schemas.microsoft.com/office/powerpoint/2010/main" val="13395409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1C0DA-6DB1-1159-35D9-E75CD477809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C870D4F-6F7E-F068-4003-8D9AA01FECE2}"/>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911179DD-0CA7-5794-7905-DDFAEA795802}"/>
              </a:ext>
            </a:extLst>
          </p:cNvPr>
          <p:cNvSpPr/>
          <p:nvPr/>
        </p:nvSpPr>
        <p:spPr>
          <a:xfrm>
            <a:off x="718457" y="185783"/>
            <a:ext cx="711785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atin typeface="+mj-lt"/>
              </a:rPr>
              <a:t> Identification du Périmètre de Surveillance</a:t>
            </a:r>
          </a:p>
        </p:txBody>
      </p:sp>
      <p:sp>
        <p:nvSpPr>
          <p:cNvPr id="11" name="ZoneTexte 10">
            <a:extLst>
              <a:ext uri="{FF2B5EF4-FFF2-40B4-BE49-F238E27FC236}">
                <a16:creationId xmlns:a16="http://schemas.microsoft.com/office/drawing/2014/main" id="{47D742B4-17B2-6B86-FC45-688E4D9E93F7}"/>
              </a:ext>
            </a:extLst>
          </p:cNvPr>
          <p:cNvSpPr txBox="1"/>
          <p:nvPr/>
        </p:nvSpPr>
        <p:spPr>
          <a:xfrm rot="16200000">
            <a:off x="-3054022" y="2599034"/>
            <a:ext cx="7192259" cy="954107"/>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Composants et Indicateurs de Performance (KPIs)</a:t>
            </a:r>
          </a:p>
        </p:txBody>
      </p:sp>
      <p:graphicFrame>
        <p:nvGraphicFramePr>
          <p:cNvPr id="7" name="Diagramme 6">
            <a:extLst>
              <a:ext uri="{FF2B5EF4-FFF2-40B4-BE49-F238E27FC236}">
                <a16:creationId xmlns:a16="http://schemas.microsoft.com/office/drawing/2014/main" id="{8735108D-1916-EF96-8FE4-5BA7A080F32D}"/>
              </a:ext>
            </a:extLst>
          </p:cNvPr>
          <p:cNvGraphicFramePr/>
          <p:nvPr>
            <p:extLst>
              <p:ext uri="{D42A27DB-BD31-4B8C-83A1-F6EECF244321}">
                <p14:modId xmlns:p14="http://schemas.microsoft.com/office/powerpoint/2010/main" val="1370277229"/>
              </p:ext>
            </p:extLst>
          </p:nvPr>
        </p:nvGraphicFramePr>
        <p:xfrm>
          <a:off x="1877962" y="786581"/>
          <a:ext cx="9595581" cy="6228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1009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9FB39-4C8D-B2C5-0665-7E36F0D7475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4106822-AB3B-6CF7-8CC2-CC7E0102BD5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A25BB04-86A7-F4DE-9063-8AA9EB0A158B}"/>
              </a:ext>
            </a:extLst>
          </p:cNvPr>
          <p:cNvSpPr/>
          <p:nvPr/>
        </p:nvSpPr>
        <p:spPr>
          <a:xfrm>
            <a:off x="718457" y="185783"/>
            <a:ext cx="711785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atin typeface="+mj-lt"/>
              </a:rPr>
              <a:t>KPI n°1 - La Disponibilité (</a:t>
            </a:r>
            <a:r>
              <a:rPr lang="fr-FR" sz="3200" b="1" dirty="0" err="1">
                <a:latin typeface="+mj-lt"/>
              </a:rPr>
              <a:t>Availability</a:t>
            </a:r>
            <a:r>
              <a:rPr lang="fr-FR" sz="3200" b="1" dirty="0">
                <a:latin typeface="+mj-lt"/>
              </a:rPr>
              <a:t>)</a:t>
            </a:r>
          </a:p>
        </p:txBody>
      </p:sp>
      <p:sp>
        <p:nvSpPr>
          <p:cNvPr id="11" name="ZoneTexte 10">
            <a:extLst>
              <a:ext uri="{FF2B5EF4-FFF2-40B4-BE49-F238E27FC236}">
                <a16:creationId xmlns:a16="http://schemas.microsoft.com/office/drawing/2014/main" id="{60C38C06-9E24-11C4-6443-612C20820401}"/>
              </a:ext>
            </a:extLst>
          </p:cNvPr>
          <p:cNvSpPr txBox="1"/>
          <p:nvPr/>
        </p:nvSpPr>
        <p:spPr>
          <a:xfrm rot="16200000">
            <a:off x="-3054022" y="2599034"/>
            <a:ext cx="7192259" cy="954107"/>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Composants et Indicateurs de Performance (KPIs)</a:t>
            </a:r>
          </a:p>
        </p:txBody>
      </p:sp>
      <p:sp>
        <p:nvSpPr>
          <p:cNvPr id="8" name="ZoneTexte 7">
            <a:extLst>
              <a:ext uri="{FF2B5EF4-FFF2-40B4-BE49-F238E27FC236}">
                <a16:creationId xmlns:a16="http://schemas.microsoft.com/office/drawing/2014/main" id="{90E965DF-831D-81C3-4B2F-946D7693BD1B}"/>
              </a:ext>
            </a:extLst>
          </p:cNvPr>
          <p:cNvSpPr txBox="1"/>
          <p:nvPr/>
        </p:nvSpPr>
        <p:spPr>
          <a:xfrm>
            <a:off x="1212845" y="1367927"/>
            <a:ext cx="6129078" cy="3416320"/>
          </a:xfrm>
          <a:prstGeom prst="rect">
            <a:avLst/>
          </a:prstGeom>
          <a:noFill/>
        </p:spPr>
        <p:txBody>
          <a:bodyPr wrap="square">
            <a:spAutoFit/>
          </a:bodyPr>
          <a:lstStyle/>
          <a:p>
            <a:pPr marL="285750" indent="-285750" algn="just">
              <a:buFont typeface="Arial" panose="020B0604020202020204" pitchFamily="34" charset="0"/>
              <a:buChar char="•"/>
            </a:pPr>
            <a:r>
              <a:rPr lang="fr-FR" sz="2400" dirty="0"/>
              <a:t>La</a:t>
            </a:r>
            <a:r>
              <a:rPr lang="fr-FR" sz="2400" b="1" dirty="0"/>
              <a:t> disponibilité </a:t>
            </a:r>
            <a:r>
              <a:rPr lang="fr-FR" sz="2400" dirty="0"/>
              <a:t>représente</a:t>
            </a:r>
            <a:r>
              <a:rPr lang="fr-FR" sz="2400" b="1" dirty="0"/>
              <a:t> </a:t>
            </a:r>
            <a:r>
              <a:rPr lang="fr-FR" sz="2400" dirty="0"/>
              <a:t>le pourcentage de temps durant lequel un composant ou un service remplit la fonction pour laquelle il a été conçu, dans des conditions normales d'opération.</a:t>
            </a:r>
          </a:p>
          <a:p>
            <a:pPr marL="285750" indent="-285750" algn="just">
              <a:buFont typeface="Arial" panose="020B0604020202020204" pitchFamily="34" charset="0"/>
              <a:buChar char="•"/>
            </a:pPr>
            <a:r>
              <a:rPr lang="fr-FR" sz="2400" b="1" dirty="0"/>
              <a:t>Mesure : </a:t>
            </a:r>
            <a:r>
              <a:rPr lang="fr-FR" sz="2400" dirty="0"/>
              <a:t>Typiquement par un test de connectivité simple (ex: ping ICMP) ou un test applicatif de base (ex: requête HTTP qui doit retourner un code 200 OK).</a:t>
            </a:r>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F4987AA3-2BEE-BFAB-CF6C-296EF96A02A7}"/>
                  </a:ext>
                </a:extLst>
              </p:cNvPr>
              <p:cNvSpPr txBox="1"/>
              <p:nvPr/>
            </p:nvSpPr>
            <p:spPr>
              <a:xfrm>
                <a:off x="1955723" y="5208745"/>
                <a:ext cx="4643322" cy="63806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𝑇𝑒𝑚𝑝𝑠</m:t>
                          </m:r>
                          <m:r>
                            <a:rPr lang="en-US" sz="2000" i="1">
                              <a:latin typeface="Cambria Math" panose="02040503050406030204" pitchFamily="18" charset="0"/>
                            </a:rPr>
                            <m:t> </m:t>
                          </m:r>
                          <m:r>
                            <a:rPr lang="en-US" sz="2000" i="1">
                              <a:latin typeface="Cambria Math" panose="02040503050406030204" pitchFamily="18" charset="0"/>
                            </a:rPr>
                            <m:t>𝑇𝑜𝑡𝑎𝑙</m:t>
                          </m:r>
                          <m:r>
                            <a:rPr lang="en-US" sz="2000" i="1">
                              <a:latin typeface="Cambria Math" panose="02040503050406030204" pitchFamily="18" charset="0"/>
                            </a:rPr>
                            <m:t> - </m:t>
                          </m:r>
                          <m:r>
                            <a:rPr lang="en-US" sz="2000" i="1">
                              <a:latin typeface="Cambria Math" panose="02040503050406030204" pitchFamily="18" charset="0"/>
                            </a:rPr>
                            <m:t>𝑇𝑒𝑚𝑝𝑠</m:t>
                          </m:r>
                          <m:r>
                            <a:rPr lang="en-US" sz="2000" i="1">
                              <a:latin typeface="Cambria Math" panose="02040503050406030204" pitchFamily="18" charset="0"/>
                            </a:rPr>
                            <m:t> </m:t>
                          </m:r>
                          <m:r>
                            <a:rPr lang="en-US" sz="2000" i="1">
                              <a:latin typeface="Cambria Math" panose="02040503050406030204" pitchFamily="18" charset="0"/>
                            </a:rPr>
                            <m:t>𝑑</m:t>
                          </m:r>
                          <m:r>
                            <a:rPr lang="en-US" sz="2000" i="1">
                              <a:latin typeface="Cambria Math" panose="02040503050406030204" pitchFamily="18" charset="0"/>
                            </a:rPr>
                            <m:t>'</m:t>
                          </m:r>
                          <m:r>
                            <a:rPr lang="en-US" sz="2000" i="1">
                              <a:latin typeface="Cambria Math" panose="02040503050406030204" pitchFamily="18" charset="0"/>
                            </a:rPr>
                            <m:t>𝐼𝑛𝑑𝑖𝑠𝑝𝑜𝑛𝑖𝑏𝑖𝑙𝑖𝑡</m:t>
                          </m:r>
                          <m:r>
                            <a:rPr lang="en-US" sz="2000" i="1">
                              <a:latin typeface="Cambria Math" panose="02040503050406030204" pitchFamily="18" charset="0"/>
                            </a:rPr>
                            <m:t>é)</m:t>
                          </m:r>
                        </m:num>
                        <m:den>
                          <m:r>
                            <a:rPr lang="en-US" sz="2000" i="1">
                              <a:latin typeface="Cambria Math" panose="02040503050406030204" pitchFamily="18" charset="0"/>
                            </a:rPr>
                            <m:t>𝑇𝑒𝑚𝑝𝑠</m:t>
                          </m:r>
                          <m:r>
                            <a:rPr lang="en-US" sz="2000" i="1">
                              <a:latin typeface="Cambria Math" panose="02040503050406030204" pitchFamily="18" charset="0"/>
                            </a:rPr>
                            <m:t> </m:t>
                          </m:r>
                          <m:r>
                            <a:rPr lang="en-US" sz="2000" i="1">
                              <a:latin typeface="Cambria Math" panose="02040503050406030204" pitchFamily="18" charset="0"/>
                            </a:rPr>
                            <m:t>𝑇𝑜𝑡𝑎𝑙</m:t>
                          </m:r>
                        </m:den>
                      </m:f>
                    </m:oMath>
                  </m:oMathPara>
                </a14:m>
                <a:endParaRPr lang="en-US" dirty="0"/>
              </a:p>
            </p:txBody>
          </p:sp>
        </mc:Choice>
        <mc:Fallback>
          <p:sp>
            <p:nvSpPr>
              <p:cNvPr id="10" name="ZoneTexte 9">
                <a:extLst>
                  <a:ext uri="{FF2B5EF4-FFF2-40B4-BE49-F238E27FC236}">
                    <a16:creationId xmlns:a16="http://schemas.microsoft.com/office/drawing/2014/main" id="{F4987AA3-2BEE-BFAB-CF6C-296EF96A02A7}"/>
                  </a:ext>
                </a:extLst>
              </p:cNvPr>
              <p:cNvSpPr txBox="1">
                <a:spLocks noRot="1" noChangeAspect="1" noMove="1" noResize="1" noEditPoints="1" noAdjustHandles="1" noChangeArrowheads="1" noChangeShapeType="1" noTextEdit="1"/>
              </p:cNvSpPr>
              <p:nvPr/>
            </p:nvSpPr>
            <p:spPr>
              <a:xfrm>
                <a:off x="1955723" y="5208745"/>
                <a:ext cx="4643322" cy="638060"/>
              </a:xfrm>
              <a:prstGeom prst="rect">
                <a:avLst/>
              </a:prstGeom>
              <a:blipFill>
                <a:blip r:embed="rId2"/>
                <a:stretch>
                  <a:fillRect/>
                </a:stretch>
              </a:blipFill>
            </p:spPr>
            <p:txBody>
              <a:bodyPr/>
              <a:lstStyle/>
              <a:p>
                <a:r>
                  <a:rPr lang="en-US">
                    <a:noFill/>
                  </a:rPr>
                  <a:t> </a:t>
                </a:r>
              </a:p>
            </p:txBody>
          </p:sp>
        </mc:Fallback>
      </mc:AlternateContent>
      <p:pic>
        <p:nvPicPr>
          <p:cNvPr id="13" name="Image 12">
            <a:extLst>
              <a:ext uri="{FF2B5EF4-FFF2-40B4-BE49-F238E27FC236}">
                <a16:creationId xmlns:a16="http://schemas.microsoft.com/office/drawing/2014/main" id="{BD4140AE-F714-6FA1-5462-8F284D31C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6890" y="1530349"/>
            <a:ext cx="4316456" cy="4316456"/>
          </a:xfrm>
          <a:prstGeom prst="rect">
            <a:avLst/>
          </a:prstGeom>
        </p:spPr>
      </p:pic>
    </p:spTree>
    <p:extLst>
      <p:ext uri="{BB962C8B-B14F-4D97-AF65-F5344CB8AC3E}">
        <p14:creationId xmlns:p14="http://schemas.microsoft.com/office/powerpoint/2010/main" val="235367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69B89-F78B-A35E-09DB-CC28A83412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E104CB-6E34-A290-1DB4-2FC7A6CA6A23}"/>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E47E277-F71B-50BD-C337-ED674D0ED5AD}"/>
              </a:ext>
            </a:extLst>
          </p:cNvPr>
          <p:cNvSpPr/>
          <p:nvPr/>
        </p:nvSpPr>
        <p:spPr>
          <a:xfrm>
            <a:off x="718457" y="185783"/>
            <a:ext cx="8769672"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atin typeface="+mj-lt"/>
              </a:rPr>
              <a:t>KPI n°2 - La Performance (Latence et Bande Passante)</a:t>
            </a:r>
          </a:p>
        </p:txBody>
      </p:sp>
      <p:sp>
        <p:nvSpPr>
          <p:cNvPr id="11" name="ZoneTexte 10">
            <a:extLst>
              <a:ext uri="{FF2B5EF4-FFF2-40B4-BE49-F238E27FC236}">
                <a16:creationId xmlns:a16="http://schemas.microsoft.com/office/drawing/2014/main" id="{FBD2FB5F-9306-4D0F-8C8C-104FFE20ADD1}"/>
              </a:ext>
            </a:extLst>
          </p:cNvPr>
          <p:cNvSpPr txBox="1"/>
          <p:nvPr/>
        </p:nvSpPr>
        <p:spPr>
          <a:xfrm rot="16200000">
            <a:off x="-3054022" y="2599034"/>
            <a:ext cx="7192259" cy="954107"/>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Composants et Indicateurs de Performance (KPIs)</a:t>
            </a:r>
          </a:p>
        </p:txBody>
      </p:sp>
      <p:sp>
        <p:nvSpPr>
          <p:cNvPr id="7" name="ZoneTexte 6">
            <a:extLst>
              <a:ext uri="{FF2B5EF4-FFF2-40B4-BE49-F238E27FC236}">
                <a16:creationId xmlns:a16="http://schemas.microsoft.com/office/drawing/2014/main" id="{5BE1654A-0D9E-D825-A4B8-7ECA12227B74}"/>
              </a:ext>
            </a:extLst>
          </p:cNvPr>
          <p:cNvSpPr txBox="1"/>
          <p:nvPr/>
        </p:nvSpPr>
        <p:spPr>
          <a:xfrm>
            <a:off x="2251588" y="1095496"/>
            <a:ext cx="4010262" cy="2862322"/>
          </a:xfrm>
          <a:prstGeom prst="rect">
            <a:avLst/>
          </a:prstGeom>
          <a:noFill/>
        </p:spPr>
        <p:txBody>
          <a:bodyPr wrap="square">
            <a:spAutoFit/>
          </a:bodyPr>
          <a:lstStyle/>
          <a:p>
            <a:pPr algn="ctr"/>
            <a:r>
              <a:rPr lang="fr-FR" sz="2000" b="1" dirty="0"/>
              <a:t>La Latence (</a:t>
            </a:r>
            <a:r>
              <a:rPr lang="fr-FR" sz="2000" b="1" dirty="0" err="1"/>
              <a:t>Latency</a:t>
            </a:r>
            <a:r>
              <a:rPr lang="fr-FR" sz="2000" b="1" dirty="0"/>
              <a:t>/RTT - Round Trip Time) </a:t>
            </a:r>
          </a:p>
          <a:p>
            <a:pPr marL="342900" indent="-342900" algn="just">
              <a:buFont typeface="Arial" panose="020B0604020202020204" pitchFamily="34" charset="0"/>
              <a:buChar char="•"/>
            </a:pPr>
            <a:r>
              <a:rPr lang="fr-FR" sz="2000" b="1" dirty="0"/>
              <a:t>Définition : </a:t>
            </a:r>
            <a:r>
              <a:rPr lang="fr-FR" sz="2000" dirty="0"/>
              <a:t>Le temps nécessaire à un paquet pour faire un aller-retour entre la source et la destination (en ms).</a:t>
            </a:r>
          </a:p>
          <a:p>
            <a:pPr marL="342900" indent="-342900" algn="just">
              <a:buFont typeface="Arial" panose="020B0604020202020204" pitchFamily="34" charset="0"/>
              <a:buChar char="•"/>
            </a:pPr>
            <a:r>
              <a:rPr lang="fr-FR" sz="2000" b="1" dirty="0"/>
              <a:t>Impact : </a:t>
            </a:r>
            <a:r>
              <a:rPr lang="fr-FR" sz="2000" dirty="0"/>
              <a:t>Une latence élevée est directement perçue comme une lenteur par les utilisateurs.</a:t>
            </a:r>
          </a:p>
        </p:txBody>
      </p:sp>
      <p:sp>
        <p:nvSpPr>
          <p:cNvPr id="12" name="ZoneTexte 11">
            <a:extLst>
              <a:ext uri="{FF2B5EF4-FFF2-40B4-BE49-F238E27FC236}">
                <a16:creationId xmlns:a16="http://schemas.microsoft.com/office/drawing/2014/main" id="{EAD9B9EF-9A21-7853-8570-FBF395C8173C}"/>
              </a:ext>
            </a:extLst>
          </p:cNvPr>
          <p:cNvSpPr txBox="1"/>
          <p:nvPr/>
        </p:nvSpPr>
        <p:spPr>
          <a:xfrm>
            <a:off x="6472435" y="1138940"/>
            <a:ext cx="4010262" cy="2862322"/>
          </a:xfrm>
          <a:prstGeom prst="rect">
            <a:avLst/>
          </a:prstGeom>
          <a:noFill/>
        </p:spPr>
        <p:txBody>
          <a:bodyPr wrap="square">
            <a:spAutoFit/>
          </a:bodyPr>
          <a:lstStyle/>
          <a:p>
            <a:pPr algn="ctr"/>
            <a:r>
              <a:rPr lang="fr-FR" sz="2000" b="1" dirty="0"/>
              <a:t>L'Utilisation de la Bande Passante (</a:t>
            </a:r>
            <a:r>
              <a:rPr lang="fr-FR" sz="2000" b="1" dirty="0" err="1"/>
              <a:t>Bandwidth</a:t>
            </a:r>
            <a:r>
              <a:rPr lang="fr-FR" sz="2000" b="1" dirty="0"/>
              <a:t>) </a:t>
            </a:r>
          </a:p>
          <a:p>
            <a:pPr marL="342900" indent="-342900" algn="just">
              <a:buFont typeface="Arial" panose="020B0604020202020204" pitchFamily="34" charset="0"/>
              <a:buChar char="•"/>
            </a:pPr>
            <a:r>
              <a:rPr lang="fr-FR" sz="2000" b="1" dirty="0"/>
              <a:t>Définition : </a:t>
            </a:r>
            <a:r>
              <a:rPr lang="fr-FR" sz="2000" dirty="0"/>
              <a:t>La quantité de données (en bit/s) qui transite par un lien.</a:t>
            </a:r>
          </a:p>
          <a:p>
            <a:pPr marL="342900" indent="-342900" algn="just">
              <a:buFont typeface="Arial" panose="020B0604020202020204" pitchFamily="34" charset="0"/>
              <a:buChar char="•"/>
            </a:pPr>
            <a:r>
              <a:rPr lang="fr-FR" sz="2000" b="1" dirty="0"/>
              <a:t>Impact : </a:t>
            </a:r>
            <a:r>
              <a:rPr lang="fr-FR" sz="2000" dirty="0"/>
              <a:t>Une utilisation proche de 100% (saturation) cause une augmentation de la latence et une perte de paquets.</a:t>
            </a:r>
            <a:endParaRPr lang="en-US" sz="2000" dirty="0"/>
          </a:p>
        </p:txBody>
      </p:sp>
      <p:pic>
        <p:nvPicPr>
          <p:cNvPr id="14" name="Image 13">
            <a:extLst>
              <a:ext uri="{FF2B5EF4-FFF2-40B4-BE49-F238E27FC236}">
                <a16:creationId xmlns:a16="http://schemas.microsoft.com/office/drawing/2014/main" id="{EB8C538E-7C0D-25F1-8795-A8CBA733F124}"/>
              </a:ext>
            </a:extLst>
          </p:cNvPr>
          <p:cNvPicPr>
            <a:picLocks noChangeAspect="1"/>
          </p:cNvPicPr>
          <p:nvPr/>
        </p:nvPicPr>
        <p:blipFill>
          <a:blip r:embed="rId2" cstate="print">
            <a:extLst>
              <a:ext uri="{28A0092B-C50C-407E-A947-70E740481C1C}">
                <a14:useLocalDpi xmlns:a14="http://schemas.microsoft.com/office/drawing/2010/main" val="0"/>
              </a:ext>
            </a:extLst>
          </a:blip>
          <a:srcRect t="21362" b="23298"/>
          <a:stretch>
            <a:fillRect/>
          </a:stretch>
        </p:blipFill>
        <p:spPr>
          <a:xfrm>
            <a:off x="3043435" y="4109885"/>
            <a:ext cx="6858000" cy="2669458"/>
          </a:xfrm>
          <a:prstGeom prst="rect">
            <a:avLst/>
          </a:prstGeom>
        </p:spPr>
      </p:pic>
    </p:spTree>
    <p:extLst>
      <p:ext uri="{BB962C8B-B14F-4D97-AF65-F5344CB8AC3E}">
        <p14:creationId xmlns:p14="http://schemas.microsoft.com/office/powerpoint/2010/main" val="94523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964D-4334-F085-6C6D-4769293C99F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1FE672-6F7C-8DBB-A7C0-1EA2D65E807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970AB7D-2836-8929-659D-58BE465C6609}"/>
              </a:ext>
            </a:extLst>
          </p:cNvPr>
          <p:cNvSpPr/>
          <p:nvPr/>
        </p:nvSpPr>
        <p:spPr>
          <a:xfrm>
            <a:off x="718457" y="185783"/>
            <a:ext cx="8769672"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atin typeface="+mj-lt"/>
              </a:rPr>
              <a:t> KPI n°3 - La Qualité (Erreurs et Perte de Paquets)</a:t>
            </a:r>
          </a:p>
        </p:txBody>
      </p:sp>
      <p:sp>
        <p:nvSpPr>
          <p:cNvPr id="11" name="ZoneTexte 10">
            <a:extLst>
              <a:ext uri="{FF2B5EF4-FFF2-40B4-BE49-F238E27FC236}">
                <a16:creationId xmlns:a16="http://schemas.microsoft.com/office/drawing/2014/main" id="{B5B5FE6B-6EF9-043D-2914-06245DE248E0}"/>
              </a:ext>
            </a:extLst>
          </p:cNvPr>
          <p:cNvSpPr txBox="1"/>
          <p:nvPr/>
        </p:nvSpPr>
        <p:spPr>
          <a:xfrm rot="16200000">
            <a:off x="-3054022" y="2599034"/>
            <a:ext cx="7192259" cy="954107"/>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Composants et Indicateurs de Performance (KPIs)</a:t>
            </a:r>
          </a:p>
        </p:txBody>
      </p:sp>
      <p:sp>
        <p:nvSpPr>
          <p:cNvPr id="7" name="ZoneTexte 6">
            <a:extLst>
              <a:ext uri="{FF2B5EF4-FFF2-40B4-BE49-F238E27FC236}">
                <a16:creationId xmlns:a16="http://schemas.microsoft.com/office/drawing/2014/main" id="{6EA64B9F-689D-B865-EC72-8F0D9F009627}"/>
              </a:ext>
            </a:extLst>
          </p:cNvPr>
          <p:cNvSpPr txBox="1"/>
          <p:nvPr/>
        </p:nvSpPr>
        <p:spPr>
          <a:xfrm>
            <a:off x="2688175" y="1173755"/>
            <a:ext cx="3524513" cy="2554545"/>
          </a:xfrm>
          <a:prstGeom prst="rect">
            <a:avLst/>
          </a:prstGeom>
          <a:noFill/>
        </p:spPr>
        <p:txBody>
          <a:bodyPr wrap="square">
            <a:spAutoFit/>
          </a:bodyPr>
          <a:lstStyle/>
          <a:p>
            <a:pPr algn="ctr"/>
            <a:r>
              <a:rPr lang="fr-FR" sz="2000" b="1" dirty="0"/>
              <a:t>Taux d'Erreurs d'Interface </a:t>
            </a:r>
          </a:p>
          <a:p>
            <a:pPr marL="342900" indent="-342900" algn="just">
              <a:buFont typeface="Arial" panose="020B0604020202020204" pitchFamily="34" charset="0"/>
              <a:buChar char="•"/>
            </a:pPr>
            <a:r>
              <a:rPr lang="fr-FR" sz="2000" b="1" dirty="0"/>
              <a:t>Définition : </a:t>
            </a:r>
            <a:r>
              <a:rPr lang="fr-FR" sz="2000" dirty="0"/>
              <a:t>Pourcentage de paquets reçus par une interface réseau qui sont endommagés ou malformés.</a:t>
            </a:r>
          </a:p>
          <a:p>
            <a:pPr marL="342900" indent="-342900" algn="just">
              <a:buFont typeface="Arial" panose="020B0604020202020204" pitchFamily="34" charset="0"/>
              <a:buChar char="•"/>
            </a:pPr>
            <a:r>
              <a:rPr lang="fr-FR" sz="2000" b="1" dirty="0"/>
              <a:t>Cause possible : </a:t>
            </a:r>
            <a:r>
              <a:rPr lang="fr-FR" sz="2000" dirty="0"/>
              <a:t>Problème de câblage, interface matérielle défectueuse.</a:t>
            </a:r>
          </a:p>
        </p:txBody>
      </p:sp>
      <p:sp>
        <p:nvSpPr>
          <p:cNvPr id="12" name="ZoneTexte 11">
            <a:extLst>
              <a:ext uri="{FF2B5EF4-FFF2-40B4-BE49-F238E27FC236}">
                <a16:creationId xmlns:a16="http://schemas.microsoft.com/office/drawing/2014/main" id="{19645DE9-78B8-D490-D327-F47BFF990C72}"/>
              </a:ext>
            </a:extLst>
          </p:cNvPr>
          <p:cNvSpPr txBox="1"/>
          <p:nvPr/>
        </p:nvSpPr>
        <p:spPr>
          <a:xfrm>
            <a:off x="6584345" y="1129212"/>
            <a:ext cx="3524513" cy="2554545"/>
          </a:xfrm>
          <a:prstGeom prst="rect">
            <a:avLst/>
          </a:prstGeom>
          <a:noFill/>
        </p:spPr>
        <p:txBody>
          <a:bodyPr wrap="square">
            <a:spAutoFit/>
          </a:bodyPr>
          <a:lstStyle/>
          <a:p>
            <a:pPr algn="ctr"/>
            <a:r>
              <a:rPr lang="fr-FR" sz="2000" b="1" dirty="0"/>
              <a:t>Perte de Paquets (</a:t>
            </a:r>
            <a:r>
              <a:rPr lang="fr-FR" sz="2000" b="1" dirty="0" err="1"/>
              <a:t>Packet</a:t>
            </a:r>
            <a:r>
              <a:rPr lang="fr-FR" sz="2000" b="1" dirty="0"/>
              <a:t> </a:t>
            </a:r>
            <a:r>
              <a:rPr lang="fr-FR" sz="2000" b="1" dirty="0" err="1"/>
              <a:t>Loss</a:t>
            </a:r>
            <a:r>
              <a:rPr lang="fr-FR" sz="2000" b="1" dirty="0"/>
              <a:t>) </a:t>
            </a:r>
            <a:endParaRPr lang="fr-FR" sz="2000" dirty="0"/>
          </a:p>
          <a:p>
            <a:pPr marL="342900" indent="-342900" algn="just">
              <a:buFont typeface="Arial" panose="020B0604020202020204" pitchFamily="34" charset="0"/>
              <a:buChar char="•"/>
            </a:pPr>
            <a:r>
              <a:rPr lang="fr-FR" sz="2000" b="1" dirty="0"/>
              <a:t>Définition : </a:t>
            </a:r>
            <a:r>
              <a:rPr lang="fr-FR" sz="2000" dirty="0"/>
              <a:t>Pourcentage de paquets qui n'atteignent jamais leur destination.</a:t>
            </a:r>
          </a:p>
          <a:p>
            <a:pPr marL="342900" indent="-342900" algn="just">
              <a:buFont typeface="Arial" panose="020B0604020202020204" pitchFamily="34" charset="0"/>
              <a:buChar char="•"/>
            </a:pPr>
            <a:r>
              <a:rPr lang="fr-FR" sz="2000" b="1" dirty="0"/>
              <a:t>Cause possible : </a:t>
            </a:r>
            <a:r>
              <a:rPr lang="fr-FR" sz="2000" dirty="0"/>
              <a:t>Congestion réseau (les équipements "jettent" des paquets car leurs tampons sont pleins)</a:t>
            </a:r>
          </a:p>
        </p:txBody>
      </p:sp>
      <p:pic>
        <p:nvPicPr>
          <p:cNvPr id="2" name="Image 1">
            <a:extLst>
              <a:ext uri="{FF2B5EF4-FFF2-40B4-BE49-F238E27FC236}">
                <a16:creationId xmlns:a16="http://schemas.microsoft.com/office/drawing/2014/main" id="{1FCDB6C4-3439-043B-F59E-EF6E8F296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545" y="3958626"/>
            <a:ext cx="9753600" cy="2395185"/>
          </a:xfrm>
          <a:prstGeom prst="rect">
            <a:avLst/>
          </a:prstGeom>
        </p:spPr>
      </p:pic>
    </p:spTree>
    <p:extLst>
      <p:ext uri="{BB962C8B-B14F-4D97-AF65-F5344CB8AC3E}">
        <p14:creationId xmlns:p14="http://schemas.microsoft.com/office/powerpoint/2010/main" val="81618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A6FCC-D3C1-B0C1-BB4F-BF24A70112E3}"/>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9FD76792-115D-E162-F72D-8927A4C72C97}"/>
              </a:ext>
            </a:extLst>
          </p:cNvPr>
          <p:cNvSpPr txBox="1"/>
          <p:nvPr/>
        </p:nvSpPr>
        <p:spPr>
          <a:xfrm>
            <a:off x="3590538" y="2752037"/>
            <a:ext cx="8601462" cy="671851"/>
          </a:xfrm>
          <a:prstGeom prst="rect">
            <a:avLst/>
          </a:prstGeom>
          <a:noFill/>
        </p:spPr>
        <p:txBody>
          <a:bodyPr wrap="square" rtlCol="0">
            <a:spAutoFit/>
          </a:bodyPr>
          <a:lstStyle/>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4 - Architecture des Systèmes de Supervision</a:t>
            </a:r>
          </a:p>
        </p:txBody>
      </p:sp>
      <p:sp>
        <p:nvSpPr>
          <p:cNvPr id="4" name="ZoneTexte 3">
            <a:extLst>
              <a:ext uri="{FF2B5EF4-FFF2-40B4-BE49-F238E27FC236}">
                <a16:creationId xmlns:a16="http://schemas.microsoft.com/office/drawing/2014/main" id="{6CBF3D78-BE78-2AE9-E1D4-6A26A0726876}"/>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4</a:t>
            </a:r>
          </a:p>
        </p:txBody>
      </p:sp>
      <p:pic>
        <p:nvPicPr>
          <p:cNvPr id="6" name="Image 5">
            <a:extLst>
              <a:ext uri="{FF2B5EF4-FFF2-40B4-BE49-F238E27FC236}">
                <a16:creationId xmlns:a16="http://schemas.microsoft.com/office/drawing/2014/main" id="{473A9C6B-F8DE-6234-D45B-C0B6294BA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298" y="2583726"/>
            <a:ext cx="1522238" cy="1522238"/>
          </a:xfrm>
          <a:prstGeom prst="rect">
            <a:avLst/>
          </a:prstGeom>
        </p:spPr>
      </p:pic>
    </p:spTree>
    <p:extLst>
      <p:ext uri="{BB962C8B-B14F-4D97-AF65-F5344CB8AC3E}">
        <p14:creationId xmlns:p14="http://schemas.microsoft.com/office/powerpoint/2010/main" val="113853652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67650-A71B-BBF1-AC38-7462A0E3B98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3CA467-24AD-22EB-9D1B-070C1FA03FAD}"/>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BDAB084-8D2C-6D33-B092-0E96477C52E3}"/>
              </a:ext>
            </a:extLst>
          </p:cNvPr>
          <p:cNvSpPr/>
          <p:nvPr/>
        </p:nvSpPr>
        <p:spPr>
          <a:xfrm>
            <a:off x="718458" y="185783"/>
            <a:ext cx="4876098"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mj-lt"/>
              </a:rPr>
              <a:t>Modèle Architectural d'une Solution de Supervision</a:t>
            </a:r>
          </a:p>
        </p:txBody>
      </p:sp>
      <p:sp>
        <p:nvSpPr>
          <p:cNvPr id="11" name="ZoneTexte 10">
            <a:extLst>
              <a:ext uri="{FF2B5EF4-FFF2-40B4-BE49-F238E27FC236}">
                <a16:creationId xmlns:a16="http://schemas.microsoft.com/office/drawing/2014/main" id="{D39C2B3E-67C3-FF5C-9079-74ED0633565B}"/>
              </a:ext>
            </a:extLst>
          </p:cNvPr>
          <p:cNvSpPr txBox="1"/>
          <p:nvPr/>
        </p:nvSpPr>
        <p:spPr>
          <a:xfrm rot="16200000">
            <a:off x="-3139283" y="2814478"/>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Architecture des Systèmes de Supervision</a:t>
            </a:r>
          </a:p>
        </p:txBody>
      </p:sp>
      <p:sp>
        <p:nvSpPr>
          <p:cNvPr id="13" name="ZoneTexte 12">
            <a:extLst>
              <a:ext uri="{FF2B5EF4-FFF2-40B4-BE49-F238E27FC236}">
                <a16:creationId xmlns:a16="http://schemas.microsoft.com/office/drawing/2014/main" id="{A278F036-3B6C-9415-797C-2A16EBE75C56}"/>
              </a:ext>
            </a:extLst>
          </p:cNvPr>
          <p:cNvSpPr txBox="1"/>
          <p:nvPr/>
        </p:nvSpPr>
        <p:spPr>
          <a:xfrm>
            <a:off x="1084217" y="1300829"/>
            <a:ext cx="4333357" cy="5355312"/>
          </a:xfrm>
          <a:prstGeom prst="rect">
            <a:avLst/>
          </a:prstGeom>
          <a:noFill/>
        </p:spPr>
        <p:txBody>
          <a:bodyPr wrap="square">
            <a:spAutoFit/>
          </a:bodyPr>
          <a:lstStyle/>
          <a:p>
            <a:pPr marL="342900" indent="-342900" algn="just">
              <a:buFont typeface="Arial" panose="020B0604020202020204" pitchFamily="34" charset="0"/>
              <a:buChar char="•"/>
            </a:pPr>
            <a:r>
              <a:rPr lang="fr-FR" b="1" dirty="0"/>
              <a:t>Le Collecteur (</a:t>
            </a:r>
            <a:r>
              <a:rPr lang="fr-FR" b="1" dirty="0" err="1"/>
              <a:t>Poller</a:t>
            </a:r>
            <a:r>
              <a:rPr lang="fr-FR" b="1" dirty="0"/>
              <a:t>) : </a:t>
            </a:r>
            <a:r>
              <a:rPr lang="fr-FR" dirty="0"/>
              <a:t>Le moteur qui exécute les requêtes de collecte de données (les "sondes").</a:t>
            </a:r>
          </a:p>
          <a:p>
            <a:pPr marL="342900" indent="-342900" algn="just">
              <a:buFont typeface="Arial" panose="020B0604020202020204" pitchFamily="34" charset="0"/>
              <a:buChar char="•"/>
            </a:pPr>
            <a:r>
              <a:rPr lang="fr-FR" b="1" dirty="0"/>
              <a:t>Le Trappeur (Trap </a:t>
            </a:r>
            <a:r>
              <a:rPr lang="fr-FR" b="1" dirty="0" err="1"/>
              <a:t>Receiver</a:t>
            </a:r>
            <a:r>
              <a:rPr lang="fr-FR" b="1" dirty="0"/>
              <a:t>) : </a:t>
            </a:r>
            <a:r>
              <a:rPr lang="fr-FR" dirty="0"/>
              <a:t>Le service qui écoute les alertes envoyées spontanément par les équipements.</a:t>
            </a:r>
          </a:p>
          <a:p>
            <a:pPr marL="342900" indent="-342900" algn="just">
              <a:buFont typeface="Arial" panose="020B0604020202020204" pitchFamily="34" charset="0"/>
              <a:buChar char="•"/>
            </a:pPr>
            <a:r>
              <a:rPr lang="fr-FR" b="1" dirty="0"/>
              <a:t>La Base de Données (TSDB) : </a:t>
            </a:r>
            <a:r>
              <a:rPr lang="fr-FR" dirty="0"/>
              <a:t>Le système de stockage optimisé pour les données temporelles.</a:t>
            </a:r>
          </a:p>
          <a:p>
            <a:pPr marL="342900" indent="-342900" algn="just">
              <a:buFont typeface="Arial" panose="020B0604020202020204" pitchFamily="34" charset="0"/>
              <a:buChar char="•"/>
            </a:pPr>
            <a:r>
              <a:rPr lang="fr-FR" b="1" dirty="0"/>
              <a:t>Le Moteur de Corrélation et de Règles : </a:t>
            </a:r>
            <a:r>
              <a:rPr lang="fr-FR" dirty="0"/>
              <a:t>Le cerveau qui analyse les données, détecte les dépassements de seuils et les dépendances.</a:t>
            </a:r>
          </a:p>
          <a:p>
            <a:pPr marL="342900" indent="-342900" algn="just">
              <a:buFont typeface="Arial" panose="020B0604020202020204" pitchFamily="34" charset="0"/>
              <a:buChar char="•"/>
            </a:pPr>
            <a:r>
              <a:rPr lang="fr-FR" b="1" dirty="0"/>
              <a:t>Le Module de Notification : </a:t>
            </a:r>
            <a:r>
              <a:rPr lang="fr-FR" dirty="0"/>
              <a:t>Le composant qui envoie les alertes par différents canaux (email, SMS...).</a:t>
            </a:r>
          </a:p>
          <a:p>
            <a:pPr marL="342900" indent="-342900" algn="just">
              <a:buFont typeface="Arial" panose="020B0604020202020204" pitchFamily="34" charset="0"/>
              <a:buChar char="•"/>
            </a:pPr>
            <a:r>
              <a:rPr lang="fr-FR" b="1" dirty="0"/>
              <a:t>L'Interface de Présentation (GUI/Dashboard) : </a:t>
            </a:r>
            <a:r>
              <a:rPr lang="fr-FR" dirty="0"/>
              <a:t>Le portail web qui affiche les cartes, graphiques et états.</a:t>
            </a:r>
            <a:endParaRPr lang="en-US" dirty="0"/>
          </a:p>
        </p:txBody>
      </p:sp>
      <p:pic>
        <p:nvPicPr>
          <p:cNvPr id="14" name="Image 13">
            <a:extLst>
              <a:ext uri="{FF2B5EF4-FFF2-40B4-BE49-F238E27FC236}">
                <a16:creationId xmlns:a16="http://schemas.microsoft.com/office/drawing/2014/main" id="{66D2EF40-FE41-0D32-5C2B-5CC0014FAB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6065" y="121458"/>
            <a:ext cx="6685935" cy="6615084"/>
          </a:xfrm>
          <a:prstGeom prst="rect">
            <a:avLst/>
          </a:prstGeom>
        </p:spPr>
      </p:pic>
    </p:spTree>
    <p:extLst>
      <p:ext uri="{BB962C8B-B14F-4D97-AF65-F5344CB8AC3E}">
        <p14:creationId xmlns:p14="http://schemas.microsoft.com/office/powerpoint/2010/main" val="217734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222068"/>
            <a:ext cx="658368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IDEE MAÎTRESSE</a:t>
            </a:r>
          </a:p>
        </p:txBody>
      </p:sp>
      <p:sp>
        <p:nvSpPr>
          <p:cNvPr id="2" name="ZoneTexte 1"/>
          <p:cNvSpPr txBox="1"/>
          <p:nvPr/>
        </p:nvSpPr>
        <p:spPr>
          <a:xfrm>
            <a:off x="1330684" y="1311397"/>
            <a:ext cx="10580696" cy="5324535"/>
          </a:xfrm>
          <a:prstGeom prst="rect">
            <a:avLst/>
          </a:prstGeom>
          <a:noFill/>
        </p:spPr>
        <p:txBody>
          <a:bodyPr wrap="square" rtlCol="0">
            <a:spAutoFit/>
          </a:bodyPr>
          <a:lstStyle/>
          <a:p>
            <a:pPr algn="just"/>
            <a:r>
              <a:rPr lang="fr-FR" sz="3400" b="1" i="1" dirty="0"/>
              <a:t>Au-delà de la simple détection de pannes, la surveillance réseau s'est affirmée comme une discipline proactive et stratégique, constituant un véritable outil d'aide à la décision. Elle est essentielle pour les forces armées, les acteurs étatiques et les entreprises privées, car elle permet d'anticiper les défaillances pour garantir activement une performance optimale des systèmes, de renforcer la posture de sécurité face aux menaces, et d'assurer sans interruption la continuité des opérations vitales et des services critiques.</a:t>
            </a:r>
          </a:p>
        </p:txBody>
      </p:sp>
      <p:sp>
        <p:nvSpPr>
          <p:cNvPr id="6" name="Espace réservé du numéro de diapositive 5">
            <a:extLst>
              <a:ext uri="{FF2B5EF4-FFF2-40B4-BE49-F238E27FC236}">
                <a16:creationId xmlns:a16="http://schemas.microsoft.com/office/drawing/2014/main" id="{23974708-31DF-4036-BF9D-A72E24586186}"/>
              </a:ext>
            </a:extLst>
          </p:cNvPr>
          <p:cNvSpPr>
            <a:spLocks noGrp="1"/>
          </p:cNvSpPr>
          <p:nvPr>
            <p:ph type="sldNum" sz="quarter" idx="12"/>
          </p:nvPr>
        </p:nvSpPr>
        <p:spPr/>
        <p:txBody>
          <a:bodyPr/>
          <a:lstStyle/>
          <a:p>
            <a:fld id="{5489D5D2-75C6-44E1-8C95-B32A4179B28A}" type="slidenum">
              <a:rPr lang="fr-FR" smtClean="0"/>
              <a:t>2</a:t>
            </a:fld>
            <a:endParaRPr lang="fr-FR" dirty="0"/>
          </a:p>
        </p:txBody>
      </p:sp>
    </p:spTree>
    <p:extLst>
      <p:ext uri="{BB962C8B-B14F-4D97-AF65-F5344CB8AC3E}">
        <p14:creationId xmlns:p14="http://schemas.microsoft.com/office/powerpoint/2010/main" val="7399843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46DE4-54BE-B585-45BA-69BF4673023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5327E24-068D-483F-675B-FCAFC972006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75247E6-7F59-855D-A83F-C95E0A5619D1}"/>
              </a:ext>
            </a:extLst>
          </p:cNvPr>
          <p:cNvSpPr/>
          <p:nvPr/>
        </p:nvSpPr>
        <p:spPr>
          <a:xfrm>
            <a:off x="718458" y="185783"/>
            <a:ext cx="6537748"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mj-lt"/>
              </a:rPr>
              <a:t>Architecture Centralisée</a:t>
            </a:r>
          </a:p>
        </p:txBody>
      </p:sp>
      <p:sp>
        <p:nvSpPr>
          <p:cNvPr id="11" name="ZoneTexte 10">
            <a:extLst>
              <a:ext uri="{FF2B5EF4-FFF2-40B4-BE49-F238E27FC236}">
                <a16:creationId xmlns:a16="http://schemas.microsoft.com/office/drawing/2014/main" id="{496DF25C-0864-F55F-F9F9-54C146A27B3F}"/>
              </a:ext>
            </a:extLst>
          </p:cNvPr>
          <p:cNvSpPr txBox="1"/>
          <p:nvPr/>
        </p:nvSpPr>
        <p:spPr>
          <a:xfrm rot="16200000">
            <a:off x="-3139283" y="2814478"/>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Architecture des Systèmes de Supervision</a:t>
            </a:r>
          </a:p>
        </p:txBody>
      </p:sp>
      <p:sp>
        <p:nvSpPr>
          <p:cNvPr id="2" name="ZoneTexte 1">
            <a:extLst>
              <a:ext uri="{FF2B5EF4-FFF2-40B4-BE49-F238E27FC236}">
                <a16:creationId xmlns:a16="http://schemas.microsoft.com/office/drawing/2014/main" id="{D99A6F1A-339D-699B-DBCF-0758F11C8104}"/>
              </a:ext>
            </a:extLst>
          </p:cNvPr>
          <p:cNvSpPr txBox="1"/>
          <p:nvPr/>
        </p:nvSpPr>
        <p:spPr>
          <a:xfrm>
            <a:off x="2018282" y="1176562"/>
            <a:ext cx="9193160" cy="1323439"/>
          </a:xfrm>
          <a:prstGeom prst="rect">
            <a:avLst/>
          </a:prstGeom>
          <a:noFill/>
        </p:spPr>
        <p:txBody>
          <a:bodyPr wrap="square">
            <a:spAutoFit/>
          </a:bodyPr>
          <a:lstStyle/>
          <a:p>
            <a:pPr marL="342900" indent="-342900" algn="just">
              <a:buFont typeface="Arial" panose="020B0604020202020204" pitchFamily="34" charset="0"/>
              <a:buChar char="•"/>
            </a:pPr>
            <a:r>
              <a:rPr lang="fr-FR" sz="2000" b="1" dirty="0"/>
              <a:t>Description : </a:t>
            </a:r>
            <a:r>
              <a:rPr lang="fr-FR" sz="2000" dirty="0"/>
              <a:t>Un seul serveur de supervision gère tout le réseau.</a:t>
            </a:r>
          </a:p>
          <a:p>
            <a:pPr marL="342900" indent="-342900" algn="just">
              <a:buFont typeface="Arial" panose="020B0604020202020204" pitchFamily="34" charset="0"/>
              <a:buChar char="•"/>
            </a:pPr>
            <a:r>
              <a:rPr lang="fr-FR" sz="2000" b="1" dirty="0"/>
              <a:t>Avantages : </a:t>
            </a:r>
            <a:r>
              <a:rPr lang="fr-FR" sz="2000" dirty="0"/>
              <a:t>Simple à déployer et à maintenir.</a:t>
            </a:r>
          </a:p>
          <a:p>
            <a:pPr marL="342900" indent="-342900" algn="just">
              <a:buFont typeface="Arial" panose="020B0604020202020204" pitchFamily="34" charset="0"/>
              <a:buChar char="•"/>
            </a:pPr>
            <a:r>
              <a:rPr lang="fr-FR" sz="2000" b="1" dirty="0"/>
              <a:t>Inconvénients : </a:t>
            </a:r>
            <a:r>
              <a:rPr lang="fr-FR" sz="2000" dirty="0"/>
              <a:t>Ne s'adapte pas aux grands réseaux (problème de charge), point de défaillance unique (SPOF).</a:t>
            </a:r>
          </a:p>
        </p:txBody>
      </p:sp>
      <p:pic>
        <p:nvPicPr>
          <p:cNvPr id="7" name="Image 6">
            <a:extLst>
              <a:ext uri="{FF2B5EF4-FFF2-40B4-BE49-F238E27FC236}">
                <a16:creationId xmlns:a16="http://schemas.microsoft.com/office/drawing/2014/main" id="{92291944-D575-5808-9E8A-A9C398ECBA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688" y="2733134"/>
            <a:ext cx="10530348" cy="3819525"/>
          </a:xfrm>
          <a:prstGeom prst="rect">
            <a:avLst/>
          </a:prstGeom>
        </p:spPr>
      </p:pic>
    </p:spTree>
    <p:extLst>
      <p:ext uri="{BB962C8B-B14F-4D97-AF65-F5344CB8AC3E}">
        <p14:creationId xmlns:p14="http://schemas.microsoft.com/office/powerpoint/2010/main" val="341981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5C30-A726-C780-2C0D-E388DFDB98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174D5B6-F721-590B-199F-01AE4E23C837}"/>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6263273-25E5-37F5-E623-B33BE84E2786}"/>
              </a:ext>
            </a:extLst>
          </p:cNvPr>
          <p:cNvSpPr/>
          <p:nvPr/>
        </p:nvSpPr>
        <p:spPr>
          <a:xfrm>
            <a:off x="718458" y="185783"/>
            <a:ext cx="6537748"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mj-lt"/>
              </a:rPr>
              <a:t>Architecture Distribuée (ou Hiérarchique)</a:t>
            </a:r>
          </a:p>
        </p:txBody>
      </p:sp>
      <p:sp>
        <p:nvSpPr>
          <p:cNvPr id="11" name="ZoneTexte 10">
            <a:extLst>
              <a:ext uri="{FF2B5EF4-FFF2-40B4-BE49-F238E27FC236}">
                <a16:creationId xmlns:a16="http://schemas.microsoft.com/office/drawing/2014/main" id="{3272809F-FF99-7525-7E6B-157B9CD77755}"/>
              </a:ext>
            </a:extLst>
          </p:cNvPr>
          <p:cNvSpPr txBox="1"/>
          <p:nvPr/>
        </p:nvSpPr>
        <p:spPr>
          <a:xfrm rot="16200000">
            <a:off x="-3139283" y="2814478"/>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Architecture des Systèmes de Supervision</a:t>
            </a:r>
          </a:p>
        </p:txBody>
      </p:sp>
      <p:sp>
        <p:nvSpPr>
          <p:cNvPr id="9" name="ZoneTexte 8">
            <a:extLst>
              <a:ext uri="{FF2B5EF4-FFF2-40B4-BE49-F238E27FC236}">
                <a16:creationId xmlns:a16="http://schemas.microsoft.com/office/drawing/2014/main" id="{E3A78DE5-4881-A3C9-62BA-82C25D8BA834}"/>
              </a:ext>
            </a:extLst>
          </p:cNvPr>
          <p:cNvSpPr txBox="1"/>
          <p:nvPr/>
        </p:nvSpPr>
        <p:spPr>
          <a:xfrm>
            <a:off x="1681316" y="1138940"/>
            <a:ext cx="9851923" cy="1323439"/>
          </a:xfrm>
          <a:prstGeom prst="rect">
            <a:avLst/>
          </a:prstGeom>
          <a:noFill/>
        </p:spPr>
        <p:txBody>
          <a:bodyPr wrap="square">
            <a:spAutoFit/>
          </a:bodyPr>
          <a:lstStyle/>
          <a:p>
            <a:pPr algn="just"/>
            <a:r>
              <a:rPr lang="fr-FR" sz="2000" b="1" dirty="0"/>
              <a:t>Description : </a:t>
            </a:r>
            <a:r>
              <a:rPr lang="fr-FR" sz="2000" dirty="0"/>
              <a:t>Des collecteurs ("</a:t>
            </a:r>
            <a:r>
              <a:rPr lang="fr-FR" sz="2000" dirty="0" err="1"/>
              <a:t>pollers</a:t>
            </a:r>
            <a:r>
              <a:rPr lang="fr-FR" sz="2000" dirty="0"/>
              <a:t>" ou "</a:t>
            </a:r>
            <a:r>
              <a:rPr lang="fr-FR" sz="2000" dirty="0" err="1"/>
              <a:t>proxies</a:t>
            </a:r>
            <a:r>
              <a:rPr lang="fr-FR" sz="2000" dirty="0"/>
              <a:t>") sont déployés sur des sites distants. Ils collectent les données localement et les transmettent à un serveur central.</a:t>
            </a:r>
          </a:p>
          <a:p>
            <a:pPr algn="just"/>
            <a:r>
              <a:rPr lang="fr-FR" sz="2000" b="1" dirty="0"/>
              <a:t>Avantages : </a:t>
            </a:r>
            <a:r>
              <a:rPr lang="fr-FR" sz="2000" dirty="0"/>
              <a:t>Passage à l'échelle (</a:t>
            </a:r>
            <a:r>
              <a:rPr lang="fr-FR" sz="2000" dirty="0" err="1"/>
              <a:t>Scalability</a:t>
            </a:r>
            <a:r>
              <a:rPr lang="fr-FR" sz="2000" dirty="0"/>
              <a:t>), tolérance aux pannes réseau, réduction du trafic de supervision sur les liens WAN.</a:t>
            </a:r>
          </a:p>
        </p:txBody>
      </p:sp>
      <p:pic>
        <p:nvPicPr>
          <p:cNvPr id="16" name="Image 15">
            <a:extLst>
              <a:ext uri="{FF2B5EF4-FFF2-40B4-BE49-F238E27FC236}">
                <a16:creationId xmlns:a16="http://schemas.microsoft.com/office/drawing/2014/main" id="{D3E2A2B0-8AC8-F9CF-A01B-5374C49C9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206" y="2890684"/>
            <a:ext cx="11031794" cy="3352800"/>
          </a:xfrm>
          <a:prstGeom prst="rect">
            <a:avLst/>
          </a:prstGeom>
        </p:spPr>
      </p:pic>
    </p:spTree>
    <p:extLst>
      <p:ext uri="{BB962C8B-B14F-4D97-AF65-F5344CB8AC3E}">
        <p14:creationId xmlns:p14="http://schemas.microsoft.com/office/powerpoint/2010/main" val="1934951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78655-1947-71FB-B5D9-F1987E577333}"/>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39CF2868-9452-2866-BD23-15E835B39C3A}"/>
              </a:ext>
            </a:extLst>
          </p:cNvPr>
          <p:cNvSpPr txBox="1"/>
          <p:nvPr/>
        </p:nvSpPr>
        <p:spPr>
          <a:xfrm>
            <a:off x="3590538" y="2764191"/>
            <a:ext cx="8601462" cy="754694"/>
          </a:xfrm>
          <a:prstGeom prst="rect">
            <a:avLst/>
          </a:prstGeom>
          <a:noFill/>
        </p:spPr>
        <p:txBody>
          <a:bodyPr wrap="square" rtlCol="0">
            <a:spAutoFit/>
          </a:bodyPr>
          <a:lstStyle/>
          <a:p>
            <a:pPr algn="just">
              <a:lnSpc>
                <a:spcPct val="150000"/>
              </a:lnSpc>
            </a:pPr>
            <a:r>
              <a:rPr lang="fr-FR" sz="3200" b="1" dirty="0">
                <a:solidFill>
                  <a:srgbClr val="FFC000"/>
                </a:solidFill>
                <a:latin typeface="Calibri Light" panose="020F0302020204030204" pitchFamily="34" charset="0"/>
                <a:cs typeface="Calibri Light" panose="020F0302020204030204" pitchFamily="34" charset="0"/>
              </a:rPr>
              <a:t>5 - Analyse Technique Détaillée des Protocoles</a:t>
            </a:r>
          </a:p>
        </p:txBody>
      </p:sp>
      <p:sp>
        <p:nvSpPr>
          <p:cNvPr id="4" name="ZoneTexte 3">
            <a:extLst>
              <a:ext uri="{FF2B5EF4-FFF2-40B4-BE49-F238E27FC236}">
                <a16:creationId xmlns:a16="http://schemas.microsoft.com/office/drawing/2014/main" id="{58AD6045-59B9-D941-3DA8-0118C304713A}"/>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5</a:t>
            </a:r>
          </a:p>
        </p:txBody>
      </p:sp>
      <p:pic>
        <p:nvPicPr>
          <p:cNvPr id="8" name="Image 7">
            <a:extLst>
              <a:ext uri="{FF2B5EF4-FFF2-40B4-BE49-F238E27FC236}">
                <a16:creationId xmlns:a16="http://schemas.microsoft.com/office/drawing/2014/main" id="{5BAA7E1E-B270-E3B6-A7D4-0994E67667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99" y="2764191"/>
            <a:ext cx="1531374" cy="1531374"/>
          </a:xfrm>
          <a:prstGeom prst="rect">
            <a:avLst/>
          </a:prstGeom>
        </p:spPr>
      </p:pic>
    </p:spTree>
    <p:extLst>
      <p:ext uri="{BB962C8B-B14F-4D97-AF65-F5344CB8AC3E}">
        <p14:creationId xmlns:p14="http://schemas.microsoft.com/office/powerpoint/2010/main" val="22272748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104EF-C301-304D-4681-BC3B39F53FE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95B337E-F300-86C5-B9AF-700B424D8B10}"/>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2EF84BB-CA4D-ABCF-56E7-BD782569FB0D}"/>
              </a:ext>
            </a:extLst>
          </p:cNvPr>
          <p:cNvSpPr/>
          <p:nvPr/>
        </p:nvSpPr>
        <p:spPr>
          <a:xfrm>
            <a:off x="718457" y="185783"/>
            <a:ext cx="632144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Le Protocole Fondamental - SNMP</a:t>
            </a:r>
          </a:p>
        </p:txBody>
      </p:sp>
      <p:sp>
        <p:nvSpPr>
          <p:cNvPr id="11" name="ZoneTexte 10">
            <a:extLst>
              <a:ext uri="{FF2B5EF4-FFF2-40B4-BE49-F238E27FC236}">
                <a16:creationId xmlns:a16="http://schemas.microsoft.com/office/drawing/2014/main" id="{324F4916-A667-E3B8-7F4D-B63A729210DF}"/>
              </a:ext>
            </a:extLst>
          </p:cNvPr>
          <p:cNvSpPr txBox="1"/>
          <p:nvPr/>
        </p:nvSpPr>
        <p:spPr>
          <a:xfrm rot="16200000">
            <a:off x="-3139283" y="2897386"/>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Analyse Technique Détaillée des Protocoles</a:t>
            </a:r>
          </a:p>
        </p:txBody>
      </p:sp>
      <p:sp>
        <p:nvSpPr>
          <p:cNvPr id="13" name="ZoneTexte 12">
            <a:extLst>
              <a:ext uri="{FF2B5EF4-FFF2-40B4-BE49-F238E27FC236}">
                <a16:creationId xmlns:a16="http://schemas.microsoft.com/office/drawing/2014/main" id="{AD731DD4-A186-188F-57C0-2E40F95C869A}"/>
              </a:ext>
            </a:extLst>
          </p:cNvPr>
          <p:cNvSpPr txBox="1"/>
          <p:nvPr/>
        </p:nvSpPr>
        <p:spPr>
          <a:xfrm>
            <a:off x="1084217" y="1242576"/>
            <a:ext cx="5955680" cy="5262979"/>
          </a:xfrm>
          <a:prstGeom prst="rect">
            <a:avLst/>
          </a:prstGeom>
          <a:noFill/>
        </p:spPr>
        <p:txBody>
          <a:bodyPr wrap="square">
            <a:spAutoFit/>
          </a:bodyPr>
          <a:lstStyle/>
          <a:p>
            <a:pPr algn="just"/>
            <a:r>
              <a:rPr lang="fr-FR" sz="2400" b="1" dirty="0"/>
              <a:t>Simple Network Management Protocol</a:t>
            </a:r>
          </a:p>
          <a:p>
            <a:pPr algn="just"/>
            <a:r>
              <a:rPr lang="fr-FR" sz="2400" b="1" dirty="0"/>
              <a:t>Rôles :</a:t>
            </a:r>
          </a:p>
          <a:p>
            <a:pPr marL="342900" indent="-342900" algn="just">
              <a:buFont typeface="Arial" panose="020B0604020202020204" pitchFamily="34" charset="0"/>
              <a:buChar char="•"/>
            </a:pPr>
            <a:r>
              <a:rPr lang="fr-FR" sz="2400" b="1" dirty="0"/>
              <a:t>Manager (NMS) : </a:t>
            </a:r>
            <a:r>
              <a:rPr lang="fr-FR" sz="2400" dirty="0"/>
              <a:t>Le serveur de supervision qui envoie les requêtes.</a:t>
            </a:r>
          </a:p>
          <a:p>
            <a:pPr marL="342900" indent="-342900" algn="just">
              <a:buFont typeface="Arial" panose="020B0604020202020204" pitchFamily="34" charset="0"/>
              <a:buChar char="•"/>
            </a:pPr>
            <a:r>
              <a:rPr lang="fr-FR" sz="2400" b="1" dirty="0"/>
              <a:t>Agent : </a:t>
            </a:r>
            <a:r>
              <a:rPr lang="fr-FR" sz="2400" dirty="0"/>
              <a:t>Le logiciel embarqué dans l'équipement réseau qui répond aux requêtes.</a:t>
            </a:r>
          </a:p>
          <a:p>
            <a:pPr algn="just"/>
            <a:r>
              <a:rPr lang="fr-FR" sz="2400" b="1" dirty="0"/>
              <a:t>Opérations de Base :</a:t>
            </a:r>
          </a:p>
          <a:p>
            <a:pPr marL="342900" indent="-342900" algn="just">
              <a:buFont typeface="Arial" panose="020B0604020202020204" pitchFamily="34" charset="0"/>
              <a:buChar char="•"/>
            </a:pPr>
            <a:r>
              <a:rPr lang="fr-FR" sz="2400" b="1" dirty="0"/>
              <a:t>GET : </a:t>
            </a:r>
            <a:r>
              <a:rPr lang="fr-FR" sz="2400" dirty="0"/>
              <a:t>Récupérer la valeur d'une variable spécifique.</a:t>
            </a:r>
          </a:p>
          <a:p>
            <a:pPr marL="342900" indent="-342900" algn="just">
              <a:buFont typeface="Arial" panose="020B0604020202020204" pitchFamily="34" charset="0"/>
              <a:buChar char="•"/>
            </a:pPr>
            <a:r>
              <a:rPr lang="fr-FR" sz="2400" b="1" dirty="0"/>
              <a:t>SET : </a:t>
            </a:r>
            <a:r>
              <a:rPr lang="fr-FR" sz="2400" dirty="0"/>
              <a:t>Modifier la valeur d'une variable (usage rare et risqué).</a:t>
            </a:r>
          </a:p>
          <a:p>
            <a:pPr marL="342900" indent="-342900" algn="just">
              <a:buFont typeface="Arial" panose="020B0604020202020204" pitchFamily="34" charset="0"/>
              <a:buChar char="•"/>
            </a:pPr>
            <a:r>
              <a:rPr lang="fr-FR" sz="2400" b="1" dirty="0"/>
              <a:t>TRAP : </a:t>
            </a:r>
            <a:r>
              <a:rPr lang="fr-FR" sz="2400" dirty="0"/>
              <a:t>Notification asynchrone envoyée par l'agent au manager.</a:t>
            </a:r>
          </a:p>
        </p:txBody>
      </p:sp>
      <p:pic>
        <p:nvPicPr>
          <p:cNvPr id="39" name="Image 38">
            <a:extLst>
              <a:ext uri="{FF2B5EF4-FFF2-40B4-BE49-F238E27FC236}">
                <a16:creationId xmlns:a16="http://schemas.microsoft.com/office/drawing/2014/main" id="{D5275FF3-DE99-09DE-CFEE-69449EA27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8595" y="0"/>
            <a:ext cx="5053406" cy="6858000"/>
          </a:xfrm>
          <a:prstGeom prst="rect">
            <a:avLst/>
          </a:prstGeom>
        </p:spPr>
      </p:pic>
    </p:spTree>
    <p:extLst>
      <p:ext uri="{BB962C8B-B14F-4D97-AF65-F5344CB8AC3E}">
        <p14:creationId xmlns:p14="http://schemas.microsoft.com/office/powerpoint/2010/main" val="2056550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5C38-8613-4052-3400-0E3F1229D7D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4163F96-3669-9D70-91E5-1944C0ACADA5}"/>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03AB671-4791-0DBF-82DB-E1D5344F2DB5}"/>
              </a:ext>
            </a:extLst>
          </p:cNvPr>
          <p:cNvSpPr/>
          <p:nvPr/>
        </p:nvSpPr>
        <p:spPr>
          <a:xfrm>
            <a:off x="718457" y="185783"/>
            <a:ext cx="632144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Le Protocole Fondamental - SNMP</a:t>
            </a:r>
          </a:p>
        </p:txBody>
      </p:sp>
      <p:sp>
        <p:nvSpPr>
          <p:cNvPr id="11" name="ZoneTexte 10">
            <a:extLst>
              <a:ext uri="{FF2B5EF4-FFF2-40B4-BE49-F238E27FC236}">
                <a16:creationId xmlns:a16="http://schemas.microsoft.com/office/drawing/2014/main" id="{BBFF0C9D-AF89-CED2-EDC8-E32BBCA255E0}"/>
              </a:ext>
            </a:extLst>
          </p:cNvPr>
          <p:cNvSpPr txBox="1"/>
          <p:nvPr/>
        </p:nvSpPr>
        <p:spPr>
          <a:xfrm rot="16200000">
            <a:off x="-3139283" y="2897386"/>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Analyse Technique Détaillée des Protocoles</a:t>
            </a:r>
          </a:p>
        </p:txBody>
      </p:sp>
      <p:sp>
        <p:nvSpPr>
          <p:cNvPr id="13" name="ZoneTexte 12">
            <a:extLst>
              <a:ext uri="{FF2B5EF4-FFF2-40B4-BE49-F238E27FC236}">
                <a16:creationId xmlns:a16="http://schemas.microsoft.com/office/drawing/2014/main" id="{37B9C00B-9EC9-A08D-20D9-4567661CA33E}"/>
              </a:ext>
            </a:extLst>
          </p:cNvPr>
          <p:cNvSpPr txBox="1"/>
          <p:nvPr/>
        </p:nvSpPr>
        <p:spPr>
          <a:xfrm>
            <a:off x="1084217" y="1272072"/>
            <a:ext cx="10989796" cy="1200329"/>
          </a:xfrm>
          <a:prstGeom prst="rect">
            <a:avLst/>
          </a:prstGeom>
          <a:noFill/>
        </p:spPr>
        <p:txBody>
          <a:bodyPr wrap="square">
            <a:spAutoFit/>
          </a:bodyPr>
          <a:lstStyle/>
          <a:p>
            <a:pPr algn="just"/>
            <a:r>
              <a:rPr lang="fr-FR" sz="2400" dirty="0"/>
              <a:t>La </a:t>
            </a:r>
            <a:r>
              <a:rPr lang="fr-FR" sz="2400" b="1" dirty="0"/>
              <a:t>MIB (Management Information Base) </a:t>
            </a:r>
            <a:r>
              <a:rPr lang="fr-FR" sz="2400" dirty="0"/>
              <a:t>: Structure de données arborescente et standardisée décrivant toutes les variables </a:t>
            </a:r>
            <a:r>
              <a:rPr lang="fr-FR" sz="2400" dirty="0" err="1"/>
              <a:t>supervisables</a:t>
            </a:r>
            <a:r>
              <a:rPr lang="fr-FR" sz="2400" dirty="0"/>
              <a:t> d'un équipement. Chaque variable est identifiée par un OID (Object Identifier).</a:t>
            </a:r>
            <a:endParaRPr lang="en-US" sz="2400" dirty="0"/>
          </a:p>
        </p:txBody>
      </p:sp>
      <p:pic>
        <p:nvPicPr>
          <p:cNvPr id="3" name="Image 2">
            <a:extLst>
              <a:ext uri="{FF2B5EF4-FFF2-40B4-BE49-F238E27FC236}">
                <a16:creationId xmlns:a16="http://schemas.microsoft.com/office/drawing/2014/main" id="{0ED48E25-BA3C-FD09-C4E6-C72A1EBFA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217" y="3158996"/>
            <a:ext cx="11107783" cy="2248822"/>
          </a:xfrm>
          <a:prstGeom prst="rect">
            <a:avLst/>
          </a:prstGeom>
        </p:spPr>
      </p:pic>
    </p:spTree>
    <p:extLst>
      <p:ext uri="{BB962C8B-B14F-4D97-AF65-F5344CB8AC3E}">
        <p14:creationId xmlns:p14="http://schemas.microsoft.com/office/powerpoint/2010/main" val="381588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9B31F-6102-DFFB-BDFC-D792B139A9B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1B56414-2C57-7041-63A9-974FE81AD79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571BA90-68D4-7F88-7D1F-DB1653932537}"/>
              </a:ext>
            </a:extLst>
          </p:cNvPr>
          <p:cNvSpPr/>
          <p:nvPr/>
        </p:nvSpPr>
        <p:spPr>
          <a:xfrm>
            <a:off x="718456" y="185783"/>
            <a:ext cx="7737285"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ICMP (Internet Control Message Protocol)</a:t>
            </a:r>
          </a:p>
        </p:txBody>
      </p:sp>
      <p:sp>
        <p:nvSpPr>
          <p:cNvPr id="11" name="ZoneTexte 10">
            <a:extLst>
              <a:ext uri="{FF2B5EF4-FFF2-40B4-BE49-F238E27FC236}">
                <a16:creationId xmlns:a16="http://schemas.microsoft.com/office/drawing/2014/main" id="{AB4340FC-CB6E-E548-833B-A00E7878240E}"/>
              </a:ext>
            </a:extLst>
          </p:cNvPr>
          <p:cNvSpPr txBox="1"/>
          <p:nvPr/>
        </p:nvSpPr>
        <p:spPr>
          <a:xfrm rot="16200000">
            <a:off x="-3139283" y="2897386"/>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Analyse Technique Détaillée des Protocoles</a:t>
            </a:r>
          </a:p>
        </p:txBody>
      </p:sp>
      <p:sp>
        <p:nvSpPr>
          <p:cNvPr id="13" name="ZoneTexte 12">
            <a:extLst>
              <a:ext uri="{FF2B5EF4-FFF2-40B4-BE49-F238E27FC236}">
                <a16:creationId xmlns:a16="http://schemas.microsoft.com/office/drawing/2014/main" id="{A791DF72-FCFE-9114-9B85-B1F726080CB5}"/>
              </a:ext>
            </a:extLst>
          </p:cNvPr>
          <p:cNvSpPr txBox="1"/>
          <p:nvPr/>
        </p:nvSpPr>
        <p:spPr>
          <a:xfrm>
            <a:off x="1084217" y="1129212"/>
            <a:ext cx="10989796" cy="1569660"/>
          </a:xfrm>
          <a:prstGeom prst="rect">
            <a:avLst/>
          </a:prstGeom>
          <a:noFill/>
        </p:spPr>
        <p:txBody>
          <a:bodyPr wrap="square">
            <a:spAutoFit/>
          </a:bodyPr>
          <a:lstStyle/>
          <a:p>
            <a:pPr algn="just"/>
            <a:r>
              <a:rPr lang="fr-FR" sz="2400" b="1" dirty="0"/>
              <a:t>ICMP</a:t>
            </a:r>
            <a:r>
              <a:rPr lang="fr-FR" sz="2400" dirty="0"/>
              <a:t> est un protocole de support de la couche réseau (Couche 3), dont le rôle n'est pas de transporter des données utilisateur, mais de signaler des erreurs et de fournir des informations de diagnostic sur la communication IP. C'est un outil fondamental pour les tests de connectivité de base.</a:t>
            </a:r>
            <a:endParaRPr lang="en-US" sz="2400" dirty="0"/>
          </a:p>
        </p:txBody>
      </p:sp>
      <p:pic>
        <p:nvPicPr>
          <p:cNvPr id="6" name="Image 5">
            <a:extLst>
              <a:ext uri="{FF2B5EF4-FFF2-40B4-BE49-F238E27FC236}">
                <a16:creationId xmlns:a16="http://schemas.microsoft.com/office/drawing/2014/main" id="{8D21518B-B8DB-E6EF-81E3-1AA7FB9924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17" y="2698872"/>
            <a:ext cx="11107783" cy="4056254"/>
          </a:xfrm>
          <a:prstGeom prst="rect">
            <a:avLst/>
          </a:prstGeom>
        </p:spPr>
      </p:pic>
    </p:spTree>
    <p:extLst>
      <p:ext uri="{BB962C8B-B14F-4D97-AF65-F5344CB8AC3E}">
        <p14:creationId xmlns:p14="http://schemas.microsoft.com/office/powerpoint/2010/main" val="56730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D6AD-4FC5-3B1D-B1E0-B16B2871637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8A1F39-96C3-13F1-5540-1529668893D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741FCD0-9379-9FE8-6C3B-4A571EB8FB49}"/>
              </a:ext>
            </a:extLst>
          </p:cNvPr>
          <p:cNvSpPr/>
          <p:nvPr/>
        </p:nvSpPr>
        <p:spPr>
          <a:xfrm>
            <a:off x="718456" y="185783"/>
            <a:ext cx="7737285"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ICMP (Internet Control Message Protocol)</a:t>
            </a:r>
          </a:p>
        </p:txBody>
      </p:sp>
      <p:sp>
        <p:nvSpPr>
          <p:cNvPr id="11" name="ZoneTexte 10">
            <a:extLst>
              <a:ext uri="{FF2B5EF4-FFF2-40B4-BE49-F238E27FC236}">
                <a16:creationId xmlns:a16="http://schemas.microsoft.com/office/drawing/2014/main" id="{8DA477B5-8043-6AFD-B00F-13A6F37ACCE7}"/>
              </a:ext>
            </a:extLst>
          </p:cNvPr>
          <p:cNvSpPr txBox="1"/>
          <p:nvPr/>
        </p:nvSpPr>
        <p:spPr>
          <a:xfrm rot="16200000">
            <a:off x="-3139283" y="2897386"/>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Analyse Technique Détaillée des Protocoles</a:t>
            </a:r>
          </a:p>
        </p:txBody>
      </p:sp>
      <p:sp>
        <p:nvSpPr>
          <p:cNvPr id="13" name="ZoneTexte 12">
            <a:extLst>
              <a:ext uri="{FF2B5EF4-FFF2-40B4-BE49-F238E27FC236}">
                <a16:creationId xmlns:a16="http://schemas.microsoft.com/office/drawing/2014/main" id="{44430DCC-6B25-122F-B001-75238656C1FE}"/>
              </a:ext>
            </a:extLst>
          </p:cNvPr>
          <p:cNvSpPr txBox="1"/>
          <p:nvPr/>
        </p:nvSpPr>
        <p:spPr>
          <a:xfrm>
            <a:off x="1084217" y="1129212"/>
            <a:ext cx="10989796" cy="1200329"/>
          </a:xfrm>
          <a:prstGeom prst="rect">
            <a:avLst/>
          </a:prstGeom>
          <a:noFill/>
        </p:spPr>
        <p:txBody>
          <a:bodyPr wrap="square">
            <a:spAutoFit/>
          </a:bodyPr>
          <a:lstStyle/>
          <a:p>
            <a:pPr algn="just"/>
            <a:r>
              <a:rPr lang="fr-FR" sz="2400" dirty="0"/>
              <a:t>SNMP et ICMP se concentrent sur la </a:t>
            </a:r>
            <a:r>
              <a:rPr lang="fr-FR" sz="2400" b="1" dirty="0"/>
              <a:t>santé</a:t>
            </a:r>
            <a:r>
              <a:rPr lang="fr-FR" sz="2400" dirty="0"/>
              <a:t> des équipements ("Est-ce que ça fonctionne?"), les protocoles de flux se concentrent sur le </a:t>
            </a:r>
            <a:r>
              <a:rPr lang="fr-FR" sz="2400" b="1" dirty="0"/>
              <a:t>comportement</a:t>
            </a:r>
            <a:r>
              <a:rPr lang="fr-FR" sz="2400" dirty="0"/>
              <a:t> du trafic ("Qu'est-ce qui se passe sur le réseau?").</a:t>
            </a:r>
            <a:endParaRPr lang="en-US" sz="2400" dirty="0"/>
          </a:p>
        </p:txBody>
      </p:sp>
      <p:graphicFrame>
        <p:nvGraphicFramePr>
          <p:cNvPr id="2" name="Diagramme 1">
            <a:extLst>
              <a:ext uri="{FF2B5EF4-FFF2-40B4-BE49-F238E27FC236}">
                <a16:creationId xmlns:a16="http://schemas.microsoft.com/office/drawing/2014/main" id="{A607F3A3-3C80-567B-F1EB-1DEEB609EE72}"/>
              </a:ext>
            </a:extLst>
          </p:cNvPr>
          <p:cNvGraphicFramePr/>
          <p:nvPr>
            <p:extLst>
              <p:ext uri="{D42A27DB-BD31-4B8C-83A1-F6EECF244321}">
                <p14:modId xmlns:p14="http://schemas.microsoft.com/office/powerpoint/2010/main" val="2963028690"/>
              </p:ext>
            </p:extLst>
          </p:nvPr>
        </p:nvGraphicFramePr>
        <p:xfrm>
          <a:off x="2806137" y="2395402"/>
          <a:ext cx="8166663" cy="4359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7982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0F478-C1AB-1874-EADE-F5B09D5DD3D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D32619-347D-80DC-30BB-3545D5C050D5}"/>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67074C2-1CE4-0E06-5311-E9B33AF3A47D}"/>
              </a:ext>
            </a:extLst>
          </p:cNvPr>
          <p:cNvSpPr/>
          <p:nvPr/>
        </p:nvSpPr>
        <p:spPr>
          <a:xfrm>
            <a:off x="718456" y="185783"/>
            <a:ext cx="833705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Comparaison Technique : </a:t>
            </a:r>
            <a:r>
              <a:rPr lang="fr-FR" sz="3600" b="1" dirty="0" err="1">
                <a:latin typeface="+mj-lt"/>
              </a:rPr>
              <a:t>NetFlow</a:t>
            </a:r>
            <a:r>
              <a:rPr lang="fr-FR" sz="3600" b="1" dirty="0">
                <a:latin typeface="+mj-lt"/>
              </a:rPr>
              <a:t> vs. </a:t>
            </a:r>
            <a:r>
              <a:rPr lang="fr-FR" sz="3600" b="1" dirty="0" err="1">
                <a:latin typeface="+mj-lt"/>
              </a:rPr>
              <a:t>sFlow</a:t>
            </a:r>
            <a:endParaRPr lang="fr-FR" sz="3600" b="1" dirty="0">
              <a:latin typeface="+mj-lt"/>
            </a:endParaRPr>
          </a:p>
        </p:txBody>
      </p:sp>
      <p:sp>
        <p:nvSpPr>
          <p:cNvPr id="11" name="ZoneTexte 10">
            <a:extLst>
              <a:ext uri="{FF2B5EF4-FFF2-40B4-BE49-F238E27FC236}">
                <a16:creationId xmlns:a16="http://schemas.microsoft.com/office/drawing/2014/main" id="{FED845DC-D887-600A-0CFE-179A131E43F8}"/>
              </a:ext>
            </a:extLst>
          </p:cNvPr>
          <p:cNvSpPr txBox="1"/>
          <p:nvPr/>
        </p:nvSpPr>
        <p:spPr>
          <a:xfrm rot="16200000">
            <a:off x="-3139283" y="2897386"/>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Analyse Technique Détaillée des Protocoles</a:t>
            </a:r>
          </a:p>
        </p:txBody>
      </p:sp>
      <p:graphicFrame>
        <p:nvGraphicFramePr>
          <p:cNvPr id="3" name="Tableau 2">
            <a:extLst>
              <a:ext uri="{FF2B5EF4-FFF2-40B4-BE49-F238E27FC236}">
                <a16:creationId xmlns:a16="http://schemas.microsoft.com/office/drawing/2014/main" id="{9FABCA5C-5FC2-D6E9-0A1E-EBDB120FE3B9}"/>
              </a:ext>
            </a:extLst>
          </p:cNvPr>
          <p:cNvGraphicFramePr>
            <a:graphicFrameLocks noGrp="1"/>
          </p:cNvGraphicFramePr>
          <p:nvPr>
            <p:extLst>
              <p:ext uri="{D42A27DB-BD31-4B8C-83A1-F6EECF244321}">
                <p14:modId xmlns:p14="http://schemas.microsoft.com/office/powerpoint/2010/main" val="3221125791"/>
              </p:ext>
            </p:extLst>
          </p:nvPr>
        </p:nvGraphicFramePr>
        <p:xfrm>
          <a:off x="1279453" y="974634"/>
          <a:ext cx="10717311" cy="5852160"/>
        </p:xfrm>
        <a:graphic>
          <a:graphicData uri="http://schemas.openxmlformats.org/drawingml/2006/table">
            <a:tbl>
              <a:tblPr firstRow="1" bandRow="1">
                <a:tableStyleId>{5C22544A-7EE6-4342-B048-85BDC9FD1C3A}</a:tableStyleId>
              </a:tblPr>
              <a:tblGrid>
                <a:gridCol w="3572437">
                  <a:extLst>
                    <a:ext uri="{9D8B030D-6E8A-4147-A177-3AD203B41FA5}">
                      <a16:colId xmlns:a16="http://schemas.microsoft.com/office/drawing/2014/main" val="3385135099"/>
                    </a:ext>
                  </a:extLst>
                </a:gridCol>
                <a:gridCol w="3572437">
                  <a:extLst>
                    <a:ext uri="{9D8B030D-6E8A-4147-A177-3AD203B41FA5}">
                      <a16:colId xmlns:a16="http://schemas.microsoft.com/office/drawing/2014/main" val="896256847"/>
                    </a:ext>
                  </a:extLst>
                </a:gridCol>
                <a:gridCol w="3572437">
                  <a:extLst>
                    <a:ext uri="{9D8B030D-6E8A-4147-A177-3AD203B41FA5}">
                      <a16:colId xmlns:a16="http://schemas.microsoft.com/office/drawing/2014/main" val="3784706887"/>
                    </a:ext>
                  </a:extLst>
                </a:gridCol>
              </a:tblGrid>
              <a:tr h="282855">
                <a:tc>
                  <a:txBody>
                    <a:bodyPr/>
                    <a:lstStyle/>
                    <a:p>
                      <a:pPr algn="ctr"/>
                      <a:r>
                        <a:rPr lang="en-US" dirty="0" err="1"/>
                        <a:t>Critère</a:t>
                      </a:r>
                      <a:endParaRPr lang="en-US" dirty="0"/>
                    </a:p>
                  </a:txBody>
                  <a:tcPr anchor="ctr"/>
                </a:tc>
                <a:tc>
                  <a:txBody>
                    <a:bodyPr/>
                    <a:lstStyle/>
                    <a:p>
                      <a:pPr algn="ctr"/>
                      <a:r>
                        <a:rPr lang="en-US" dirty="0"/>
                        <a:t>NetFlow</a:t>
                      </a:r>
                    </a:p>
                  </a:txBody>
                  <a:tcPr anchor="ctr"/>
                </a:tc>
                <a:tc>
                  <a:txBody>
                    <a:bodyPr/>
                    <a:lstStyle/>
                    <a:p>
                      <a:pPr algn="ctr"/>
                      <a:r>
                        <a:rPr lang="en-US" dirty="0" err="1"/>
                        <a:t>sFlow</a:t>
                      </a:r>
                      <a:endParaRPr lang="en-US" dirty="0"/>
                    </a:p>
                  </a:txBody>
                  <a:tcPr anchor="ctr"/>
                </a:tc>
                <a:extLst>
                  <a:ext uri="{0D108BD9-81ED-4DB2-BD59-A6C34878D82A}">
                    <a16:rowId xmlns:a16="http://schemas.microsoft.com/office/drawing/2014/main" val="2420396994"/>
                  </a:ext>
                </a:extLst>
              </a:tr>
              <a:tr h="494996">
                <a:tc>
                  <a:txBody>
                    <a:bodyPr/>
                    <a:lstStyle/>
                    <a:p>
                      <a:r>
                        <a:rPr lang="en-US" b="1"/>
                        <a:t>Méthode de collecte</a:t>
                      </a:r>
                      <a:endParaRPr lang="en-US"/>
                    </a:p>
                  </a:txBody>
                  <a:tcPr anchor="ctr"/>
                </a:tc>
                <a:tc>
                  <a:txBody>
                    <a:bodyPr/>
                    <a:lstStyle/>
                    <a:p>
                      <a:r>
                        <a:rPr lang="fr-FR"/>
                        <a:t>Analyse de tous les paquets et agrégation en "flux" (stateful).</a:t>
                      </a:r>
                    </a:p>
                  </a:txBody>
                  <a:tcPr anchor="ctr"/>
                </a:tc>
                <a:tc>
                  <a:txBody>
                    <a:bodyPr/>
                    <a:lstStyle/>
                    <a:p>
                      <a:r>
                        <a:rPr lang="fr-FR" dirty="0"/>
                        <a:t>Échantillonnage statistique de paquets et de compteurs (</a:t>
                      </a:r>
                      <a:r>
                        <a:rPr lang="fr-FR" dirty="0" err="1"/>
                        <a:t>stateless</a:t>
                      </a:r>
                      <a:r>
                        <a:rPr lang="fr-FR" dirty="0"/>
                        <a:t>).</a:t>
                      </a:r>
                    </a:p>
                  </a:txBody>
                  <a:tcPr anchor="ctr"/>
                </a:tc>
                <a:extLst>
                  <a:ext uri="{0D108BD9-81ED-4DB2-BD59-A6C34878D82A}">
                    <a16:rowId xmlns:a16="http://schemas.microsoft.com/office/drawing/2014/main" val="211745830"/>
                  </a:ext>
                </a:extLst>
              </a:tr>
              <a:tr h="707137">
                <a:tc>
                  <a:txBody>
                    <a:bodyPr/>
                    <a:lstStyle/>
                    <a:p>
                      <a:r>
                        <a:rPr lang="en-US" b="1"/>
                        <a:t>Précision</a:t>
                      </a:r>
                      <a:endParaRPr lang="en-US"/>
                    </a:p>
                  </a:txBody>
                  <a:tcPr anchor="ctr"/>
                </a:tc>
                <a:tc>
                  <a:txBody>
                    <a:bodyPr/>
                    <a:lstStyle/>
                    <a:p>
                      <a:r>
                        <a:rPr lang="fr-FR" dirty="0"/>
                        <a:t>Très élevée ; capture 100 % des conversations.</a:t>
                      </a:r>
                    </a:p>
                  </a:txBody>
                  <a:tcPr anchor="ctr"/>
                </a:tc>
                <a:tc>
                  <a:txBody>
                    <a:bodyPr/>
                    <a:lstStyle/>
                    <a:p>
                      <a:r>
                        <a:rPr lang="fr-FR"/>
                        <a:t>Statistique ; peut manquer des flux de courte durée. La précision dépend du taux d'échantillonnage.</a:t>
                      </a:r>
                    </a:p>
                  </a:txBody>
                  <a:tcPr anchor="ctr"/>
                </a:tc>
                <a:extLst>
                  <a:ext uri="{0D108BD9-81ED-4DB2-BD59-A6C34878D82A}">
                    <a16:rowId xmlns:a16="http://schemas.microsoft.com/office/drawing/2014/main" val="147278229"/>
                  </a:ext>
                </a:extLst>
              </a:tr>
              <a:tr h="707137">
                <a:tc>
                  <a:txBody>
                    <a:bodyPr/>
                    <a:lstStyle/>
                    <a:p>
                      <a:r>
                        <a:rPr lang="en-US" b="1" dirty="0"/>
                        <a:t>Impact sur les performances</a:t>
                      </a:r>
                      <a:endParaRPr lang="en-US" dirty="0"/>
                    </a:p>
                  </a:txBody>
                  <a:tcPr anchor="ctr"/>
                </a:tc>
                <a:tc>
                  <a:txBody>
                    <a:bodyPr/>
                    <a:lstStyle/>
                    <a:p>
                      <a:r>
                        <a:rPr lang="fr-FR" dirty="0"/>
                        <a:t>Élevé ; nécessite des ressources CPU et mémoire sur l'équipement pour maintenir la table des flux.</a:t>
                      </a:r>
                    </a:p>
                  </a:txBody>
                  <a:tcPr anchor="ctr"/>
                </a:tc>
                <a:tc>
                  <a:txBody>
                    <a:bodyPr/>
                    <a:lstStyle/>
                    <a:p>
                      <a:r>
                        <a:rPr lang="fr-FR"/>
                        <a:t>Très faible ; l'échantillonnage est souvent implémenté en matériel (ASIC).</a:t>
                      </a:r>
                    </a:p>
                  </a:txBody>
                  <a:tcPr anchor="ctr"/>
                </a:tc>
                <a:extLst>
                  <a:ext uri="{0D108BD9-81ED-4DB2-BD59-A6C34878D82A}">
                    <a16:rowId xmlns:a16="http://schemas.microsoft.com/office/drawing/2014/main" val="3306557721"/>
                  </a:ext>
                </a:extLst>
              </a:tr>
              <a:tr h="707137">
                <a:tc>
                  <a:txBody>
                    <a:bodyPr/>
                    <a:lstStyle/>
                    <a:p>
                      <a:r>
                        <a:rPr lang="en-US" b="1"/>
                        <a:t>Scalabilité</a:t>
                      </a:r>
                      <a:endParaRPr lang="en-US"/>
                    </a:p>
                  </a:txBody>
                  <a:tcPr anchor="ctr"/>
                </a:tc>
                <a:tc>
                  <a:txBody>
                    <a:bodyPr/>
                    <a:lstStyle/>
                    <a:p>
                      <a:r>
                        <a:rPr lang="fr-FR"/>
                        <a:t>Moins scalable sur les réseaux à très haut débit en raison de la charge de traitement.</a:t>
                      </a:r>
                    </a:p>
                  </a:txBody>
                  <a:tcPr anchor="ctr"/>
                </a:tc>
                <a:tc>
                  <a:txBody>
                    <a:bodyPr/>
                    <a:lstStyle/>
                    <a:p>
                      <a:r>
                        <a:rPr lang="fr-FR"/>
                        <a:t>Très scalable, conçu pour les réseaux à haute vitesse (Gbps et plus).</a:t>
                      </a:r>
                    </a:p>
                  </a:txBody>
                  <a:tcPr anchor="ctr"/>
                </a:tc>
                <a:extLst>
                  <a:ext uri="{0D108BD9-81ED-4DB2-BD59-A6C34878D82A}">
                    <a16:rowId xmlns:a16="http://schemas.microsoft.com/office/drawing/2014/main" val="2124362928"/>
                  </a:ext>
                </a:extLst>
              </a:tr>
              <a:tr h="707137">
                <a:tc>
                  <a:txBody>
                    <a:bodyPr/>
                    <a:lstStyle/>
                    <a:p>
                      <a:r>
                        <a:rPr lang="en-US" b="1"/>
                        <a:t>Support multi-vendeur</a:t>
                      </a:r>
                      <a:endParaRPr lang="en-US"/>
                    </a:p>
                  </a:txBody>
                  <a:tcPr anchor="ctr"/>
                </a:tc>
                <a:tc>
                  <a:txBody>
                    <a:bodyPr/>
                    <a:lstStyle/>
                    <a:p>
                      <a:r>
                        <a:rPr lang="fr-FR"/>
                        <a:t>Initialement propriétaire Cisco, maintenant largement supporté (via IPFIX).</a:t>
                      </a:r>
                    </a:p>
                  </a:txBody>
                  <a:tcPr anchor="ctr"/>
                </a:tc>
                <a:tc>
                  <a:txBody>
                    <a:bodyPr/>
                    <a:lstStyle/>
                    <a:p>
                      <a:r>
                        <a:rPr lang="fr-FR"/>
                        <a:t>Standard de l'industrie, supporté par une grande variété de constructeurs.</a:t>
                      </a:r>
                    </a:p>
                  </a:txBody>
                  <a:tcPr anchor="ctr"/>
                </a:tc>
                <a:extLst>
                  <a:ext uri="{0D108BD9-81ED-4DB2-BD59-A6C34878D82A}">
                    <a16:rowId xmlns:a16="http://schemas.microsoft.com/office/drawing/2014/main" val="3136561341"/>
                  </a:ext>
                </a:extLst>
              </a:tr>
              <a:tr h="919279">
                <a:tc>
                  <a:txBody>
                    <a:bodyPr/>
                    <a:lstStyle/>
                    <a:p>
                      <a:r>
                        <a:rPr lang="en-US" b="1"/>
                        <a:t>Cas d'usage idéal</a:t>
                      </a:r>
                      <a:endParaRPr lang="en-US"/>
                    </a:p>
                  </a:txBody>
                  <a:tcPr anchor="ctr"/>
                </a:tc>
                <a:tc>
                  <a:txBody>
                    <a:bodyPr/>
                    <a:lstStyle/>
                    <a:p>
                      <a:r>
                        <a:rPr lang="fr-FR" dirty="0"/>
                        <a:t>Analyse de sécurité, analyse forensique, facturation, comptabilité du trafic.</a:t>
                      </a:r>
                    </a:p>
                  </a:txBody>
                  <a:tcPr anchor="ctr"/>
                </a:tc>
                <a:tc>
                  <a:txBody>
                    <a:bodyPr/>
                    <a:lstStyle/>
                    <a:p>
                      <a:r>
                        <a:rPr lang="fr-FR" dirty="0"/>
                        <a:t>Surveillance en temps réel, détection d'anomalies à grande échelle, planification de capacité sur des réseaux rapides.</a:t>
                      </a:r>
                    </a:p>
                  </a:txBody>
                  <a:tcPr anchor="ctr"/>
                </a:tc>
                <a:extLst>
                  <a:ext uri="{0D108BD9-81ED-4DB2-BD59-A6C34878D82A}">
                    <a16:rowId xmlns:a16="http://schemas.microsoft.com/office/drawing/2014/main" val="2674297926"/>
                  </a:ext>
                </a:extLst>
              </a:tr>
            </a:tbl>
          </a:graphicData>
        </a:graphic>
      </p:graphicFrame>
    </p:spTree>
    <p:extLst>
      <p:ext uri="{BB962C8B-B14F-4D97-AF65-F5344CB8AC3E}">
        <p14:creationId xmlns:p14="http://schemas.microsoft.com/office/powerpoint/2010/main" val="661043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4CE51-213C-0729-277B-2F190B45EA00}"/>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A4B83260-BDA7-552A-BDE7-F45DA6BFB556}"/>
              </a:ext>
            </a:extLst>
          </p:cNvPr>
          <p:cNvSpPr txBox="1"/>
          <p:nvPr/>
        </p:nvSpPr>
        <p:spPr>
          <a:xfrm>
            <a:off x="3590538" y="2764191"/>
            <a:ext cx="8601462" cy="754694"/>
          </a:xfrm>
          <a:prstGeom prst="rect">
            <a:avLst/>
          </a:prstGeom>
          <a:noFill/>
        </p:spPr>
        <p:txBody>
          <a:bodyPr wrap="square" rtlCol="0">
            <a:spAutoFit/>
          </a:bodyPr>
          <a:lstStyle/>
          <a:p>
            <a:pPr algn="just">
              <a:lnSpc>
                <a:spcPct val="150000"/>
              </a:lnSpc>
            </a:pPr>
            <a:r>
              <a:rPr lang="fr-FR" sz="3200" b="1" dirty="0">
                <a:solidFill>
                  <a:srgbClr val="FFC000"/>
                </a:solidFill>
                <a:latin typeface="Calibri Light" panose="020F0302020204030204" pitchFamily="34" charset="0"/>
                <a:cs typeface="Calibri Light" panose="020F0302020204030204" pitchFamily="34" charset="0"/>
              </a:rPr>
              <a:t>6 - Outils de supervision</a:t>
            </a:r>
          </a:p>
        </p:txBody>
      </p:sp>
      <p:sp>
        <p:nvSpPr>
          <p:cNvPr id="4" name="ZoneTexte 3">
            <a:extLst>
              <a:ext uri="{FF2B5EF4-FFF2-40B4-BE49-F238E27FC236}">
                <a16:creationId xmlns:a16="http://schemas.microsoft.com/office/drawing/2014/main" id="{FA8CCF22-D193-225D-28B7-6C249AC78687}"/>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6</a:t>
            </a:r>
          </a:p>
        </p:txBody>
      </p:sp>
      <p:pic>
        <p:nvPicPr>
          <p:cNvPr id="3" name="Image 2">
            <a:extLst>
              <a:ext uri="{FF2B5EF4-FFF2-40B4-BE49-F238E27FC236}">
                <a16:creationId xmlns:a16="http://schemas.microsoft.com/office/drawing/2014/main" id="{D0E5E1B3-4222-671D-A28D-B8441612F9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66" y="2657080"/>
            <a:ext cx="1543840" cy="1543840"/>
          </a:xfrm>
          <a:prstGeom prst="rect">
            <a:avLst/>
          </a:prstGeom>
        </p:spPr>
      </p:pic>
    </p:spTree>
    <p:extLst>
      <p:ext uri="{BB962C8B-B14F-4D97-AF65-F5344CB8AC3E}">
        <p14:creationId xmlns:p14="http://schemas.microsoft.com/office/powerpoint/2010/main" val="209443390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77A08-4E85-E9AD-9264-5BB66323B25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CAEE453-10CA-755C-2781-44E2BBFF4DD3}"/>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A8CEDF8-6659-90B7-67A7-18D019A92828}"/>
              </a:ext>
            </a:extLst>
          </p:cNvPr>
          <p:cNvSpPr/>
          <p:nvPr/>
        </p:nvSpPr>
        <p:spPr>
          <a:xfrm>
            <a:off x="718456" y="185783"/>
            <a:ext cx="9792227"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Outils de Supervision Open Source</a:t>
            </a:r>
          </a:p>
        </p:txBody>
      </p:sp>
      <p:sp>
        <p:nvSpPr>
          <p:cNvPr id="11" name="ZoneTexte 10">
            <a:extLst>
              <a:ext uri="{FF2B5EF4-FFF2-40B4-BE49-F238E27FC236}">
                <a16:creationId xmlns:a16="http://schemas.microsoft.com/office/drawing/2014/main" id="{9E65135C-01F9-9301-F805-C90BD689610A}"/>
              </a:ext>
            </a:extLst>
          </p:cNvPr>
          <p:cNvSpPr txBox="1"/>
          <p:nvPr/>
        </p:nvSpPr>
        <p:spPr>
          <a:xfrm rot="16200000">
            <a:off x="-3139283" y="2928164"/>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6 - Outils de supervision</a:t>
            </a:r>
          </a:p>
        </p:txBody>
      </p:sp>
      <p:pic>
        <p:nvPicPr>
          <p:cNvPr id="35" name="Image 34">
            <a:extLst>
              <a:ext uri="{FF2B5EF4-FFF2-40B4-BE49-F238E27FC236}">
                <a16:creationId xmlns:a16="http://schemas.microsoft.com/office/drawing/2014/main" id="{8A05DE1B-9FEA-244A-C73A-E34291DE6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230" y="943429"/>
            <a:ext cx="5634983" cy="2513173"/>
          </a:xfrm>
          <a:prstGeom prst="rect">
            <a:avLst/>
          </a:prstGeom>
        </p:spPr>
      </p:pic>
      <p:pic>
        <p:nvPicPr>
          <p:cNvPr id="1034" name="Picture 10" descr="Network Monitoring - Zabbix">
            <a:extLst>
              <a:ext uri="{FF2B5EF4-FFF2-40B4-BE49-F238E27FC236}">
                <a16:creationId xmlns:a16="http://schemas.microsoft.com/office/drawing/2014/main" id="{865B9812-D8D7-98D8-DBCD-DA8D67D1A6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226" y="1042967"/>
            <a:ext cx="4794761" cy="23860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rver Monitoring using Prometheus and Grafana | by Sumit Sah | Medium">
            <a:extLst>
              <a:ext uri="{FF2B5EF4-FFF2-40B4-BE49-F238E27FC236}">
                <a16:creationId xmlns:a16="http://schemas.microsoft.com/office/drawing/2014/main" id="{4F9EC269-613D-8427-E061-0D2B27F06C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4245" y="3897825"/>
            <a:ext cx="5161935" cy="2513172"/>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1A2F727E-F392-8661-5C25-0249AF8607F9}"/>
              </a:ext>
            </a:extLst>
          </p:cNvPr>
          <p:cNvSpPr txBox="1"/>
          <p:nvPr/>
        </p:nvSpPr>
        <p:spPr>
          <a:xfrm>
            <a:off x="1701429" y="3456602"/>
            <a:ext cx="4852583" cy="369332"/>
          </a:xfrm>
          <a:prstGeom prst="rect">
            <a:avLst/>
          </a:prstGeom>
          <a:noFill/>
        </p:spPr>
        <p:txBody>
          <a:bodyPr wrap="square" rtlCol="0">
            <a:spAutoFit/>
          </a:bodyPr>
          <a:lstStyle/>
          <a:p>
            <a:pPr algn="ctr"/>
            <a:r>
              <a:rPr lang="en-US" b="1" dirty="0"/>
              <a:t>Nagios Core</a:t>
            </a:r>
            <a:r>
              <a:rPr lang="en-US" dirty="0"/>
              <a:t> </a:t>
            </a:r>
            <a:endParaRPr lang="en-US" b="1" dirty="0"/>
          </a:p>
        </p:txBody>
      </p:sp>
      <p:sp>
        <p:nvSpPr>
          <p:cNvPr id="37" name="ZoneTexte 36">
            <a:extLst>
              <a:ext uri="{FF2B5EF4-FFF2-40B4-BE49-F238E27FC236}">
                <a16:creationId xmlns:a16="http://schemas.microsoft.com/office/drawing/2014/main" id="{6FE83F33-837C-8269-ADE0-62ACCCFEB7E3}"/>
              </a:ext>
            </a:extLst>
          </p:cNvPr>
          <p:cNvSpPr txBox="1"/>
          <p:nvPr/>
        </p:nvSpPr>
        <p:spPr>
          <a:xfrm>
            <a:off x="7099888" y="3429000"/>
            <a:ext cx="4852583" cy="369332"/>
          </a:xfrm>
          <a:prstGeom prst="rect">
            <a:avLst/>
          </a:prstGeom>
          <a:noFill/>
        </p:spPr>
        <p:txBody>
          <a:bodyPr wrap="square" rtlCol="0">
            <a:spAutoFit/>
          </a:bodyPr>
          <a:lstStyle/>
          <a:p>
            <a:pPr algn="ctr"/>
            <a:r>
              <a:rPr lang="en-US" b="1" dirty="0"/>
              <a:t>Zabbix</a:t>
            </a:r>
          </a:p>
        </p:txBody>
      </p:sp>
      <p:sp>
        <p:nvSpPr>
          <p:cNvPr id="38" name="ZoneTexte 37">
            <a:extLst>
              <a:ext uri="{FF2B5EF4-FFF2-40B4-BE49-F238E27FC236}">
                <a16:creationId xmlns:a16="http://schemas.microsoft.com/office/drawing/2014/main" id="{38853C18-22A5-E3BF-A7B3-B9F133A6FBB9}"/>
              </a:ext>
            </a:extLst>
          </p:cNvPr>
          <p:cNvSpPr txBox="1"/>
          <p:nvPr/>
        </p:nvSpPr>
        <p:spPr>
          <a:xfrm>
            <a:off x="4518920" y="6467474"/>
            <a:ext cx="4852583" cy="369332"/>
          </a:xfrm>
          <a:prstGeom prst="rect">
            <a:avLst/>
          </a:prstGeom>
          <a:noFill/>
        </p:spPr>
        <p:txBody>
          <a:bodyPr wrap="square" rtlCol="0">
            <a:spAutoFit/>
          </a:bodyPr>
          <a:lstStyle/>
          <a:p>
            <a:pPr algn="ctr"/>
            <a:r>
              <a:rPr lang="en-US" b="1" dirty="0"/>
              <a:t>Prometheus</a:t>
            </a:r>
          </a:p>
        </p:txBody>
      </p:sp>
    </p:spTree>
    <p:extLst>
      <p:ext uri="{BB962C8B-B14F-4D97-AF65-F5344CB8AC3E}">
        <p14:creationId xmlns:p14="http://schemas.microsoft.com/office/powerpoint/2010/main" val="272831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766" y="2343442"/>
            <a:ext cx="2171114" cy="2171114"/>
          </a:xfrm>
        </p:spPr>
      </p:pic>
      <p:sp>
        <p:nvSpPr>
          <p:cNvPr id="9" name="ZoneTexte 8"/>
          <p:cNvSpPr txBox="1"/>
          <p:nvPr/>
        </p:nvSpPr>
        <p:spPr>
          <a:xfrm>
            <a:off x="3819731" y="507750"/>
            <a:ext cx="7577079" cy="5842497"/>
          </a:xfrm>
          <a:prstGeom prst="rect">
            <a:avLst/>
          </a:prstGeom>
          <a:noFill/>
        </p:spPr>
        <p:txBody>
          <a:bodyPr wrap="square" rtlCol="0">
            <a:spAutoFit/>
          </a:bodyPr>
          <a:lstStyle/>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1 - Introduction aux Concepts Fondamentaux</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2 - L'Importance Stratégique de la Supervision Réseau</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3 - Composants et Indicateurs de Performance (KPIs)</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4 - Architecture des Systèmes de Supervision</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5 - Analyse Technique Détaillée des Protocoles</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6 – Outils de supervision</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7 - Perspectives d'Avenir et Évolutions Technologiques</a:t>
            </a:r>
          </a:p>
        </p:txBody>
      </p:sp>
      <p:sp>
        <p:nvSpPr>
          <p:cNvPr id="10" name="ZoneTexte 9"/>
          <p:cNvSpPr txBox="1"/>
          <p:nvPr/>
        </p:nvSpPr>
        <p:spPr>
          <a:xfrm>
            <a:off x="574766" y="1512445"/>
            <a:ext cx="2171114" cy="830997"/>
          </a:xfrm>
          <a:prstGeom prst="rect">
            <a:avLst/>
          </a:prstGeom>
          <a:noFill/>
        </p:spPr>
        <p:txBody>
          <a:bodyPr wrap="square" rtlCol="0">
            <a:spAutoFit/>
          </a:bodyPr>
          <a:lstStyle/>
          <a:p>
            <a:pPr algn="ctr"/>
            <a:r>
              <a:rPr lang="fr-FR" sz="4800" b="1" dirty="0">
                <a:solidFill>
                  <a:schemeClr val="bg1"/>
                </a:solidFill>
                <a:latin typeface="Adobe Devanagari" panose="02040503050201020203" pitchFamily="18" charset="0"/>
                <a:cs typeface="Adobe Devanagari" panose="02040503050201020203" pitchFamily="18" charset="0"/>
              </a:rPr>
              <a:t>Plan </a:t>
            </a:r>
          </a:p>
        </p:txBody>
      </p:sp>
    </p:spTree>
    <p:extLst>
      <p:ext uri="{BB962C8B-B14F-4D97-AF65-F5344CB8AC3E}">
        <p14:creationId xmlns:p14="http://schemas.microsoft.com/office/powerpoint/2010/main" val="2977344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11012-FD2A-486B-B54E-A805CE048BD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455289-439C-1705-CB87-94393F4F2DE4}"/>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78114B0-3A4A-7A95-7C3C-A7CD780B9A1E}"/>
              </a:ext>
            </a:extLst>
          </p:cNvPr>
          <p:cNvSpPr/>
          <p:nvPr/>
        </p:nvSpPr>
        <p:spPr>
          <a:xfrm>
            <a:off x="718456" y="185783"/>
            <a:ext cx="9792227"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Comparatif des Outils de Supervision Open Source</a:t>
            </a:r>
            <a:endParaRPr lang="fr-FR" sz="3600" b="1" dirty="0">
              <a:latin typeface="+mj-lt"/>
            </a:endParaRPr>
          </a:p>
        </p:txBody>
      </p:sp>
      <p:sp>
        <p:nvSpPr>
          <p:cNvPr id="11" name="ZoneTexte 10">
            <a:extLst>
              <a:ext uri="{FF2B5EF4-FFF2-40B4-BE49-F238E27FC236}">
                <a16:creationId xmlns:a16="http://schemas.microsoft.com/office/drawing/2014/main" id="{B0978565-3473-CC4D-6448-02A2082C90B6}"/>
              </a:ext>
            </a:extLst>
          </p:cNvPr>
          <p:cNvSpPr txBox="1"/>
          <p:nvPr/>
        </p:nvSpPr>
        <p:spPr>
          <a:xfrm rot="16200000">
            <a:off x="-3139283" y="2928164"/>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6 - Outils de supervision</a:t>
            </a:r>
          </a:p>
        </p:txBody>
      </p:sp>
      <p:graphicFrame>
        <p:nvGraphicFramePr>
          <p:cNvPr id="2" name="Tableau 1">
            <a:extLst>
              <a:ext uri="{FF2B5EF4-FFF2-40B4-BE49-F238E27FC236}">
                <a16:creationId xmlns:a16="http://schemas.microsoft.com/office/drawing/2014/main" id="{708406E8-FC64-7702-81D4-219F8A0B4310}"/>
              </a:ext>
            </a:extLst>
          </p:cNvPr>
          <p:cNvGraphicFramePr>
            <a:graphicFrameLocks noGrp="1"/>
          </p:cNvGraphicFramePr>
          <p:nvPr>
            <p:extLst>
              <p:ext uri="{D42A27DB-BD31-4B8C-83A1-F6EECF244321}">
                <p14:modId xmlns:p14="http://schemas.microsoft.com/office/powerpoint/2010/main" val="2755712662"/>
              </p:ext>
            </p:extLst>
          </p:nvPr>
        </p:nvGraphicFramePr>
        <p:xfrm>
          <a:off x="1340593" y="974634"/>
          <a:ext cx="10625394" cy="5852160"/>
        </p:xfrm>
        <a:graphic>
          <a:graphicData uri="http://schemas.openxmlformats.org/drawingml/2006/table">
            <a:tbl>
              <a:tblPr firstRow="1" bandRow="1">
                <a:tableStyleId>{5C22544A-7EE6-4342-B048-85BDC9FD1C3A}</a:tableStyleId>
              </a:tblPr>
              <a:tblGrid>
                <a:gridCol w="1770899">
                  <a:extLst>
                    <a:ext uri="{9D8B030D-6E8A-4147-A177-3AD203B41FA5}">
                      <a16:colId xmlns:a16="http://schemas.microsoft.com/office/drawing/2014/main" val="1571154308"/>
                    </a:ext>
                  </a:extLst>
                </a:gridCol>
                <a:gridCol w="1770899">
                  <a:extLst>
                    <a:ext uri="{9D8B030D-6E8A-4147-A177-3AD203B41FA5}">
                      <a16:colId xmlns:a16="http://schemas.microsoft.com/office/drawing/2014/main" val="1696052668"/>
                    </a:ext>
                  </a:extLst>
                </a:gridCol>
                <a:gridCol w="1770899">
                  <a:extLst>
                    <a:ext uri="{9D8B030D-6E8A-4147-A177-3AD203B41FA5}">
                      <a16:colId xmlns:a16="http://schemas.microsoft.com/office/drawing/2014/main" val="1296333657"/>
                    </a:ext>
                  </a:extLst>
                </a:gridCol>
                <a:gridCol w="1770899">
                  <a:extLst>
                    <a:ext uri="{9D8B030D-6E8A-4147-A177-3AD203B41FA5}">
                      <a16:colId xmlns:a16="http://schemas.microsoft.com/office/drawing/2014/main" val="1747578601"/>
                    </a:ext>
                  </a:extLst>
                </a:gridCol>
                <a:gridCol w="1770899">
                  <a:extLst>
                    <a:ext uri="{9D8B030D-6E8A-4147-A177-3AD203B41FA5}">
                      <a16:colId xmlns:a16="http://schemas.microsoft.com/office/drawing/2014/main" val="1364003592"/>
                    </a:ext>
                  </a:extLst>
                </a:gridCol>
                <a:gridCol w="1770899">
                  <a:extLst>
                    <a:ext uri="{9D8B030D-6E8A-4147-A177-3AD203B41FA5}">
                      <a16:colId xmlns:a16="http://schemas.microsoft.com/office/drawing/2014/main" val="2598848997"/>
                    </a:ext>
                  </a:extLst>
                </a:gridCol>
              </a:tblGrid>
              <a:tr h="370840">
                <a:tc>
                  <a:txBody>
                    <a:bodyPr/>
                    <a:lstStyle/>
                    <a:p>
                      <a:pPr algn="ctr"/>
                      <a:r>
                        <a:rPr lang="en-US" dirty="0" err="1"/>
                        <a:t>Outil</a:t>
                      </a:r>
                      <a:endParaRPr lang="en-US" dirty="0"/>
                    </a:p>
                  </a:txBody>
                  <a:tcPr anchor="ctr"/>
                </a:tc>
                <a:tc>
                  <a:txBody>
                    <a:bodyPr/>
                    <a:lstStyle/>
                    <a:p>
                      <a:pPr algn="ctr"/>
                      <a:r>
                        <a:rPr lang="en-US"/>
                        <a:t>Architecture</a:t>
                      </a:r>
                    </a:p>
                  </a:txBody>
                  <a:tcPr anchor="ctr"/>
                </a:tc>
                <a:tc>
                  <a:txBody>
                    <a:bodyPr/>
                    <a:lstStyle/>
                    <a:p>
                      <a:pPr algn="ctr"/>
                      <a:r>
                        <a:rPr lang="en-US" dirty="0" err="1"/>
                        <a:t>Collecte</a:t>
                      </a:r>
                      <a:r>
                        <a:rPr lang="en-US" dirty="0"/>
                        <a:t> de Données</a:t>
                      </a:r>
                    </a:p>
                  </a:txBody>
                  <a:tcPr anchor="ctr"/>
                </a:tc>
                <a:tc>
                  <a:txBody>
                    <a:bodyPr/>
                    <a:lstStyle/>
                    <a:p>
                      <a:pPr algn="ctr"/>
                      <a:r>
                        <a:rPr lang="en-US"/>
                        <a:t>Facilité d'Utilisation</a:t>
                      </a:r>
                    </a:p>
                  </a:txBody>
                  <a:tcPr anchor="ctr"/>
                </a:tc>
                <a:tc>
                  <a:txBody>
                    <a:bodyPr/>
                    <a:lstStyle/>
                    <a:p>
                      <a:pPr algn="ctr"/>
                      <a:r>
                        <a:rPr lang="en-US"/>
                        <a:t>Visualisation</a:t>
                      </a:r>
                    </a:p>
                  </a:txBody>
                  <a:tcPr anchor="ctr"/>
                </a:tc>
                <a:tc>
                  <a:txBody>
                    <a:bodyPr/>
                    <a:lstStyle/>
                    <a:p>
                      <a:pPr algn="ctr"/>
                      <a:r>
                        <a:rPr lang="en-US" dirty="0"/>
                        <a:t>Cas </a:t>
                      </a:r>
                      <a:r>
                        <a:rPr lang="en-US" dirty="0" err="1"/>
                        <a:t>d'Usage</a:t>
                      </a:r>
                      <a:r>
                        <a:rPr lang="en-US" dirty="0"/>
                        <a:t> </a:t>
                      </a:r>
                      <a:r>
                        <a:rPr lang="en-US" dirty="0" err="1"/>
                        <a:t>Idéal</a:t>
                      </a:r>
                      <a:endParaRPr lang="en-US" dirty="0"/>
                    </a:p>
                  </a:txBody>
                  <a:tcPr anchor="ctr"/>
                </a:tc>
                <a:extLst>
                  <a:ext uri="{0D108BD9-81ED-4DB2-BD59-A6C34878D82A}">
                    <a16:rowId xmlns:a16="http://schemas.microsoft.com/office/drawing/2014/main" val="1111837052"/>
                  </a:ext>
                </a:extLst>
              </a:tr>
              <a:tr h="370840">
                <a:tc>
                  <a:txBody>
                    <a:bodyPr/>
                    <a:lstStyle/>
                    <a:p>
                      <a:r>
                        <a:rPr lang="en-US" b="1" dirty="0"/>
                        <a:t>Nagios Core</a:t>
                      </a:r>
                      <a:endParaRPr lang="en-US" dirty="0"/>
                    </a:p>
                  </a:txBody>
                  <a:tcPr anchor="ctr"/>
                </a:tc>
                <a:tc>
                  <a:txBody>
                    <a:bodyPr/>
                    <a:lstStyle/>
                    <a:p>
                      <a:r>
                        <a:rPr lang="en-US"/>
                        <a:t>Centralisée avec plugins.</a:t>
                      </a:r>
                    </a:p>
                  </a:txBody>
                  <a:tcPr anchor="ctr"/>
                </a:tc>
                <a:tc>
                  <a:txBody>
                    <a:bodyPr/>
                    <a:lstStyle/>
                    <a:p>
                      <a:r>
                        <a:rPr lang="fr-FR"/>
                        <a:t>Principalement via des plugins (actifs/passifs).</a:t>
                      </a:r>
                    </a:p>
                  </a:txBody>
                  <a:tcPr anchor="ctr"/>
                </a:tc>
                <a:tc>
                  <a:txBody>
                    <a:bodyPr/>
                    <a:lstStyle/>
                    <a:p>
                      <a:r>
                        <a:rPr lang="fr-FR" dirty="0"/>
                        <a:t>Faible (configuration via fichiers texte).</a:t>
                      </a:r>
                    </a:p>
                  </a:txBody>
                  <a:tcPr anchor="ctr"/>
                </a:tc>
                <a:tc>
                  <a:txBody>
                    <a:bodyPr/>
                    <a:lstStyle/>
                    <a:p>
                      <a:r>
                        <a:rPr lang="fr-FR"/>
                        <a:t>Limitée (nécessite des addons comme NagVis).</a:t>
                      </a:r>
                    </a:p>
                  </a:txBody>
                  <a:tcPr anchor="ctr"/>
                </a:tc>
                <a:tc>
                  <a:txBody>
                    <a:bodyPr/>
                    <a:lstStyle/>
                    <a:p>
                      <a:r>
                        <a:rPr lang="fr-FR"/>
                        <a:t>Infrastructures stables et traditionnelles où une grande extensibilité est requise.</a:t>
                      </a:r>
                    </a:p>
                  </a:txBody>
                  <a:tcPr anchor="ctr"/>
                </a:tc>
                <a:extLst>
                  <a:ext uri="{0D108BD9-81ED-4DB2-BD59-A6C34878D82A}">
                    <a16:rowId xmlns:a16="http://schemas.microsoft.com/office/drawing/2014/main" val="468860095"/>
                  </a:ext>
                </a:extLst>
              </a:tr>
              <a:tr h="370840">
                <a:tc>
                  <a:txBody>
                    <a:bodyPr/>
                    <a:lstStyle/>
                    <a:p>
                      <a:r>
                        <a:rPr lang="en-US" b="1"/>
                        <a:t>Zabbix</a:t>
                      </a:r>
                      <a:endParaRPr lang="en-US"/>
                    </a:p>
                  </a:txBody>
                  <a:tcPr anchor="ctr"/>
                </a:tc>
                <a:tc>
                  <a:txBody>
                    <a:bodyPr/>
                    <a:lstStyle/>
                    <a:p>
                      <a:r>
                        <a:rPr lang="en-US"/>
                        <a:t>Distribuée avec des proxys.</a:t>
                      </a:r>
                    </a:p>
                  </a:txBody>
                  <a:tcPr anchor="ctr"/>
                </a:tc>
                <a:tc>
                  <a:txBody>
                    <a:bodyPr/>
                    <a:lstStyle/>
                    <a:p>
                      <a:r>
                        <a:rPr lang="en-US"/>
                        <a:t>Agents, SNMP, ICMP, scripts.</a:t>
                      </a:r>
                    </a:p>
                  </a:txBody>
                  <a:tcPr anchor="ctr"/>
                </a:tc>
                <a:tc>
                  <a:txBody>
                    <a:bodyPr/>
                    <a:lstStyle/>
                    <a:p>
                      <a:r>
                        <a:rPr lang="fr-FR"/>
                        <a:t>Moyenne à élevée (interface web complète).</a:t>
                      </a:r>
                    </a:p>
                  </a:txBody>
                  <a:tcPr anchor="ctr"/>
                </a:tc>
                <a:tc>
                  <a:txBody>
                    <a:bodyPr/>
                    <a:lstStyle/>
                    <a:p>
                      <a:r>
                        <a:rPr lang="fr-FR"/>
                        <a:t>Bonne (tableaux de bord, cartes, graphiques natifs).</a:t>
                      </a:r>
                    </a:p>
                  </a:txBody>
                  <a:tcPr anchor="ctr"/>
                </a:tc>
                <a:tc>
                  <a:txBody>
                    <a:bodyPr/>
                    <a:lstStyle/>
                    <a:p>
                      <a:r>
                        <a:rPr lang="fr-FR"/>
                        <a:t>Environnements hétérogènes (serveurs, réseau, cloud) de PME aux grandes entreprises.</a:t>
                      </a:r>
                    </a:p>
                  </a:txBody>
                  <a:tcPr anchor="ctr"/>
                </a:tc>
                <a:extLst>
                  <a:ext uri="{0D108BD9-81ED-4DB2-BD59-A6C34878D82A}">
                    <a16:rowId xmlns:a16="http://schemas.microsoft.com/office/drawing/2014/main" val="1839325969"/>
                  </a:ext>
                </a:extLst>
              </a:tr>
              <a:tr h="370840">
                <a:tc>
                  <a:txBody>
                    <a:bodyPr/>
                    <a:lstStyle/>
                    <a:p>
                      <a:r>
                        <a:rPr lang="en-US" b="1"/>
                        <a:t>Prometheus</a:t>
                      </a:r>
                      <a:endParaRPr lang="en-US"/>
                    </a:p>
                  </a:txBody>
                  <a:tcPr anchor="ctr"/>
                </a:tc>
                <a:tc>
                  <a:txBody>
                    <a:bodyPr/>
                    <a:lstStyle/>
                    <a:p>
                      <a:r>
                        <a:rPr lang="en-US"/>
                        <a:t>Distribuée et décentralisée.</a:t>
                      </a:r>
                    </a:p>
                  </a:txBody>
                  <a:tcPr anchor="ctr"/>
                </a:tc>
                <a:tc>
                  <a:txBody>
                    <a:bodyPr/>
                    <a:lstStyle/>
                    <a:p>
                      <a:r>
                        <a:rPr lang="en-US"/>
                        <a:t>Modèle "pull" via HTTP.</a:t>
                      </a:r>
                    </a:p>
                  </a:txBody>
                  <a:tcPr anchor="ctr"/>
                </a:tc>
                <a:tc>
                  <a:txBody>
                    <a:bodyPr/>
                    <a:lstStyle/>
                    <a:p>
                      <a:r>
                        <a:rPr lang="fr-FR"/>
                        <a:t>Moyenne (courbe d'apprentissage pour PromQL).</a:t>
                      </a:r>
                    </a:p>
                  </a:txBody>
                  <a:tcPr anchor="ctr"/>
                </a:tc>
                <a:tc>
                  <a:txBody>
                    <a:bodyPr/>
                    <a:lstStyle/>
                    <a:p>
                      <a:r>
                        <a:rPr lang="fr-FR"/>
                        <a:t>Limitée (souvent couplé à Grafana).</a:t>
                      </a:r>
                    </a:p>
                  </a:txBody>
                  <a:tcPr anchor="ctr"/>
                </a:tc>
                <a:tc>
                  <a:txBody>
                    <a:bodyPr/>
                    <a:lstStyle/>
                    <a:p>
                      <a:r>
                        <a:rPr lang="fr-FR" dirty="0"/>
                        <a:t>Environnements Cloud-Natifs, </a:t>
                      </a:r>
                      <a:r>
                        <a:rPr lang="fr-FR" dirty="0" err="1"/>
                        <a:t>microservices</a:t>
                      </a:r>
                      <a:r>
                        <a:rPr lang="fr-FR" dirty="0"/>
                        <a:t>, conteneurs (</a:t>
                      </a:r>
                      <a:r>
                        <a:rPr lang="fr-FR" dirty="0" err="1"/>
                        <a:t>Kubernetes</a:t>
                      </a:r>
                      <a:r>
                        <a:rPr lang="fr-FR" dirty="0"/>
                        <a:t>).</a:t>
                      </a:r>
                    </a:p>
                  </a:txBody>
                  <a:tcPr anchor="ctr"/>
                </a:tc>
                <a:extLst>
                  <a:ext uri="{0D108BD9-81ED-4DB2-BD59-A6C34878D82A}">
                    <a16:rowId xmlns:a16="http://schemas.microsoft.com/office/drawing/2014/main" val="2156423637"/>
                  </a:ext>
                </a:extLst>
              </a:tr>
            </a:tbl>
          </a:graphicData>
        </a:graphic>
      </p:graphicFrame>
    </p:spTree>
    <p:extLst>
      <p:ext uri="{BB962C8B-B14F-4D97-AF65-F5344CB8AC3E}">
        <p14:creationId xmlns:p14="http://schemas.microsoft.com/office/powerpoint/2010/main" val="3626139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875EA-26A7-B703-70DC-45845D7A812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B3E0FF-F146-A9A3-E6AD-482883D4DA04}"/>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5545471-FECA-3BED-0E37-6296D020942C}"/>
              </a:ext>
            </a:extLst>
          </p:cNvPr>
          <p:cNvSpPr/>
          <p:nvPr/>
        </p:nvSpPr>
        <p:spPr>
          <a:xfrm>
            <a:off x="718456" y="185783"/>
            <a:ext cx="9792227"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Outils de Supervision Commerciaux</a:t>
            </a:r>
          </a:p>
        </p:txBody>
      </p:sp>
      <p:sp>
        <p:nvSpPr>
          <p:cNvPr id="11" name="ZoneTexte 10">
            <a:extLst>
              <a:ext uri="{FF2B5EF4-FFF2-40B4-BE49-F238E27FC236}">
                <a16:creationId xmlns:a16="http://schemas.microsoft.com/office/drawing/2014/main" id="{40F1B39A-791B-0CC9-AB6F-856DB97C5FFD}"/>
              </a:ext>
            </a:extLst>
          </p:cNvPr>
          <p:cNvSpPr txBox="1"/>
          <p:nvPr/>
        </p:nvSpPr>
        <p:spPr>
          <a:xfrm rot="16200000">
            <a:off x="-3139283" y="2928164"/>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6 - Outils de supervision</a:t>
            </a:r>
          </a:p>
        </p:txBody>
      </p:sp>
      <p:pic>
        <p:nvPicPr>
          <p:cNvPr id="1026" name="Picture 2" descr="Paessler PRTG Network Monitor 19.4 review: Outstanding cloud monitoring |  IT Pro">
            <a:extLst>
              <a:ext uri="{FF2B5EF4-FFF2-40B4-BE49-F238E27FC236}">
                <a16:creationId xmlns:a16="http://schemas.microsoft.com/office/drawing/2014/main" id="{92909DD4-3F25-6B30-A091-EA3E4C2899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3390" y="1008767"/>
            <a:ext cx="568037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twork Performance Monitor | Features | SolarWinds">
            <a:extLst>
              <a:ext uri="{FF2B5EF4-FFF2-40B4-BE49-F238E27FC236}">
                <a16:creationId xmlns:a16="http://schemas.microsoft.com/office/drawing/2014/main" id="{0C9BF65D-FD88-51B5-CF81-E55EAE3C9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708" y="1050554"/>
            <a:ext cx="5352682" cy="3345426"/>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7F78D0DC-C967-F8C0-4D9D-286A4E999E8E}"/>
              </a:ext>
            </a:extLst>
          </p:cNvPr>
          <p:cNvSpPr txBox="1"/>
          <p:nvPr/>
        </p:nvSpPr>
        <p:spPr>
          <a:xfrm>
            <a:off x="7206186" y="4723801"/>
            <a:ext cx="4234786" cy="2031325"/>
          </a:xfrm>
          <a:prstGeom prst="rect">
            <a:avLst/>
          </a:prstGeom>
          <a:noFill/>
        </p:spPr>
        <p:txBody>
          <a:bodyPr wrap="square" rtlCol="0">
            <a:spAutoFit/>
          </a:bodyPr>
          <a:lstStyle/>
          <a:p>
            <a:pPr algn="ctr"/>
            <a:r>
              <a:rPr lang="en-US" b="1" dirty="0" err="1"/>
              <a:t>Paessler</a:t>
            </a:r>
            <a:r>
              <a:rPr lang="en-US" b="1" dirty="0"/>
              <a:t> PRTG Network Monitor </a:t>
            </a:r>
          </a:p>
          <a:p>
            <a:pPr algn="just"/>
            <a:r>
              <a:rPr lang="fr-FR" dirty="0"/>
              <a:t>Solution "tout-en-un", simple à déployer et à utiliser. Son modèle de licence unique est basé sur le nombre de "capteurs" (une métrique individuelle sur un appareil), ce qui le rend souvent plus prévisible et rentable.</a:t>
            </a:r>
            <a:endParaRPr lang="en-US" dirty="0"/>
          </a:p>
        </p:txBody>
      </p:sp>
      <p:sp>
        <p:nvSpPr>
          <p:cNvPr id="30" name="ZoneTexte 29">
            <a:extLst>
              <a:ext uri="{FF2B5EF4-FFF2-40B4-BE49-F238E27FC236}">
                <a16:creationId xmlns:a16="http://schemas.microsoft.com/office/drawing/2014/main" id="{5E2D0F27-280C-5945-A110-9A228D5B4872}"/>
              </a:ext>
            </a:extLst>
          </p:cNvPr>
          <p:cNvSpPr txBox="1"/>
          <p:nvPr/>
        </p:nvSpPr>
        <p:spPr>
          <a:xfrm>
            <a:off x="1499057" y="4503105"/>
            <a:ext cx="4852583" cy="2308324"/>
          </a:xfrm>
          <a:prstGeom prst="rect">
            <a:avLst/>
          </a:prstGeom>
          <a:noFill/>
        </p:spPr>
        <p:txBody>
          <a:bodyPr wrap="square" rtlCol="0">
            <a:spAutoFit/>
          </a:bodyPr>
          <a:lstStyle/>
          <a:p>
            <a:pPr algn="ctr"/>
            <a:r>
              <a:rPr lang="en-US" b="1" dirty="0"/>
              <a:t>SolarWinds Network Performance Monitor (NPM)</a:t>
            </a:r>
          </a:p>
          <a:p>
            <a:pPr algn="just"/>
            <a:r>
              <a:rPr lang="fr-FR" dirty="0"/>
              <a:t>Leader du marché, reconnue pour sa convivialité, sa puissante fonction d'auto-découverte qui génère des cartes de topologie dynamiques, et ses tableaux de bord avancés comme </a:t>
            </a:r>
            <a:r>
              <a:rPr lang="fr-FR" dirty="0" err="1"/>
              <a:t>PerfStack</a:t>
            </a:r>
            <a:r>
              <a:rPr lang="fr-FR" dirty="0"/>
              <a:t>, qui permettent de corréler différentes métriques de performance.</a:t>
            </a:r>
            <a:endParaRPr lang="en-US" b="1" dirty="0"/>
          </a:p>
        </p:txBody>
      </p:sp>
    </p:spTree>
    <p:extLst>
      <p:ext uri="{BB962C8B-B14F-4D97-AF65-F5344CB8AC3E}">
        <p14:creationId xmlns:p14="http://schemas.microsoft.com/office/powerpoint/2010/main" val="127973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42F25-2D34-2E6C-AA4A-62D0C7BE0AE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F2A2FAE-1544-21F6-899D-2621BBF75DC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306479E-4A65-633D-3E20-086B2AFB06CC}"/>
              </a:ext>
            </a:extLst>
          </p:cNvPr>
          <p:cNvSpPr/>
          <p:nvPr/>
        </p:nvSpPr>
        <p:spPr>
          <a:xfrm>
            <a:off x="718456" y="185783"/>
            <a:ext cx="9792227"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Comparatif des Outils de Supervision Commerciaux</a:t>
            </a:r>
          </a:p>
        </p:txBody>
      </p:sp>
      <p:sp>
        <p:nvSpPr>
          <p:cNvPr id="11" name="ZoneTexte 10">
            <a:extLst>
              <a:ext uri="{FF2B5EF4-FFF2-40B4-BE49-F238E27FC236}">
                <a16:creationId xmlns:a16="http://schemas.microsoft.com/office/drawing/2014/main" id="{963BBD5F-E130-BC58-38F7-3C935DAEB2B2}"/>
              </a:ext>
            </a:extLst>
          </p:cNvPr>
          <p:cNvSpPr txBox="1"/>
          <p:nvPr/>
        </p:nvSpPr>
        <p:spPr>
          <a:xfrm rot="16200000">
            <a:off x="-3139283" y="2928164"/>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6 - Outils de supervision</a:t>
            </a:r>
          </a:p>
        </p:txBody>
      </p:sp>
      <p:graphicFrame>
        <p:nvGraphicFramePr>
          <p:cNvPr id="28" name="Tableau 27">
            <a:extLst>
              <a:ext uri="{FF2B5EF4-FFF2-40B4-BE49-F238E27FC236}">
                <a16:creationId xmlns:a16="http://schemas.microsoft.com/office/drawing/2014/main" id="{959EC64F-DF6F-430B-2BB0-4E4335B74CDA}"/>
              </a:ext>
            </a:extLst>
          </p:cNvPr>
          <p:cNvGraphicFramePr>
            <a:graphicFrameLocks noGrp="1"/>
          </p:cNvGraphicFramePr>
          <p:nvPr/>
        </p:nvGraphicFramePr>
        <p:xfrm>
          <a:off x="2533445" y="1431834"/>
          <a:ext cx="8128000" cy="49377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608677000"/>
                    </a:ext>
                  </a:extLst>
                </a:gridCol>
                <a:gridCol w="1625600">
                  <a:extLst>
                    <a:ext uri="{9D8B030D-6E8A-4147-A177-3AD203B41FA5}">
                      <a16:colId xmlns:a16="http://schemas.microsoft.com/office/drawing/2014/main" val="3316170388"/>
                    </a:ext>
                  </a:extLst>
                </a:gridCol>
                <a:gridCol w="1625600">
                  <a:extLst>
                    <a:ext uri="{9D8B030D-6E8A-4147-A177-3AD203B41FA5}">
                      <a16:colId xmlns:a16="http://schemas.microsoft.com/office/drawing/2014/main" val="3351867865"/>
                    </a:ext>
                  </a:extLst>
                </a:gridCol>
                <a:gridCol w="1625600">
                  <a:extLst>
                    <a:ext uri="{9D8B030D-6E8A-4147-A177-3AD203B41FA5}">
                      <a16:colId xmlns:a16="http://schemas.microsoft.com/office/drawing/2014/main" val="2726285379"/>
                    </a:ext>
                  </a:extLst>
                </a:gridCol>
                <a:gridCol w="1625600">
                  <a:extLst>
                    <a:ext uri="{9D8B030D-6E8A-4147-A177-3AD203B41FA5}">
                      <a16:colId xmlns:a16="http://schemas.microsoft.com/office/drawing/2014/main" val="1350208744"/>
                    </a:ext>
                  </a:extLst>
                </a:gridCol>
              </a:tblGrid>
              <a:tr h="370840">
                <a:tc>
                  <a:txBody>
                    <a:bodyPr/>
                    <a:lstStyle/>
                    <a:p>
                      <a:pPr algn="ctr"/>
                      <a:r>
                        <a:rPr lang="en-US" dirty="0" err="1"/>
                        <a:t>Outil</a:t>
                      </a:r>
                      <a:endParaRPr lang="en-US" dirty="0"/>
                    </a:p>
                  </a:txBody>
                  <a:tcPr anchor="ctr"/>
                </a:tc>
                <a:tc>
                  <a:txBody>
                    <a:bodyPr/>
                    <a:lstStyle/>
                    <a:p>
                      <a:pPr algn="ctr"/>
                      <a:r>
                        <a:rPr lang="en-US" dirty="0" err="1"/>
                        <a:t>Modèle</a:t>
                      </a:r>
                      <a:r>
                        <a:rPr lang="en-US" dirty="0"/>
                        <a:t> de Prix</a:t>
                      </a:r>
                    </a:p>
                  </a:txBody>
                  <a:tcPr anchor="ctr"/>
                </a:tc>
                <a:tc>
                  <a:txBody>
                    <a:bodyPr/>
                    <a:lstStyle/>
                    <a:p>
                      <a:pPr algn="ctr"/>
                      <a:r>
                        <a:rPr lang="en-US" dirty="0" err="1"/>
                        <a:t>Déploiement</a:t>
                      </a:r>
                      <a:endParaRPr lang="en-US" dirty="0"/>
                    </a:p>
                  </a:txBody>
                  <a:tcPr anchor="ctr"/>
                </a:tc>
                <a:tc>
                  <a:txBody>
                    <a:bodyPr/>
                    <a:lstStyle/>
                    <a:p>
                      <a:pPr algn="ctr"/>
                      <a:r>
                        <a:rPr lang="en-US"/>
                        <a:t>Fonctionnalités Clés</a:t>
                      </a:r>
                    </a:p>
                  </a:txBody>
                  <a:tcPr anchor="ctr"/>
                </a:tc>
                <a:tc>
                  <a:txBody>
                    <a:bodyPr/>
                    <a:lstStyle/>
                    <a:p>
                      <a:pPr algn="ctr"/>
                      <a:r>
                        <a:rPr lang="en-US" dirty="0" err="1"/>
                        <a:t>Cible</a:t>
                      </a:r>
                      <a:r>
                        <a:rPr lang="en-US" dirty="0"/>
                        <a:t> </a:t>
                      </a:r>
                      <a:r>
                        <a:rPr lang="en-US" dirty="0" err="1"/>
                        <a:t>Principale</a:t>
                      </a:r>
                      <a:endParaRPr lang="en-US" dirty="0"/>
                    </a:p>
                  </a:txBody>
                  <a:tcPr anchor="ctr"/>
                </a:tc>
                <a:extLst>
                  <a:ext uri="{0D108BD9-81ED-4DB2-BD59-A6C34878D82A}">
                    <a16:rowId xmlns:a16="http://schemas.microsoft.com/office/drawing/2014/main" val="1197845982"/>
                  </a:ext>
                </a:extLst>
              </a:tr>
              <a:tr h="370840">
                <a:tc>
                  <a:txBody>
                    <a:bodyPr/>
                    <a:lstStyle/>
                    <a:p>
                      <a:pPr algn="ctr"/>
                      <a:r>
                        <a:rPr lang="en-US" b="1" dirty="0"/>
                        <a:t>SolarWinds NPM</a:t>
                      </a:r>
                      <a:endParaRPr lang="en-US" dirty="0"/>
                    </a:p>
                  </a:txBody>
                  <a:tcPr anchor="ctr"/>
                </a:tc>
                <a:tc>
                  <a:txBody>
                    <a:bodyPr/>
                    <a:lstStyle/>
                    <a:p>
                      <a:r>
                        <a:rPr lang="fr-FR" dirty="0"/>
                        <a:t>Basé sur le nombre d'éléments (nœuds, interfaces).</a:t>
                      </a:r>
                    </a:p>
                  </a:txBody>
                  <a:tcPr anchor="ctr"/>
                </a:tc>
                <a:tc>
                  <a:txBody>
                    <a:bodyPr/>
                    <a:lstStyle/>
                    <a:p>
                      <a:r>
                        <a:rPr lang="fr-FR" dirty="0"/>
                        <a:t>Plus exigeant (nécessite une base de données SQL Server).</a:t>
                      </a:r>
                    </a:p>
                  </a:txBody>
                  <a:tcPr anchor="ctr"/>
                </a:tc>
                <a:tc>
                  <a:txBody>
                    <a:bodyPr/>
                    <a:lstStyle/>
                    <a:p>
                      <a:r>
                        <a:rPr lang="fr-FR"/>
                        <a:t>Auto-découverte avancée, PerfStack, alertes intelligentes, intégration écosystème.</a:t>
                      </a:r>
                    </a:p>
                  </a:txBody>
                  <a:tcPr anchor="ctr"/>
                </a:tc>
                <a:tc>
                  <a:txBody>
                    <a:bodyPr/>
                    <a:lstStyle/>
                    <a:p>
                      <a:r>
                        <a:rPr lang="fr-FR" dirty="0"/>
                        <a:t>Moyennes et grandes entreprises avec des réseaux complexes.</a:t>
                      </a:r>
                    </a:p>
                  </a:txBody>
                  <a:tcPr anchor="ctr"/>
                </a:tc>
                <a:extLst>
                  <a:ext uri="{0D108BD9-81ED-4DB2-BD59-A6C34878D82A}">
                    <a16:rowId xmlns:a16="http://schemas.microsoft.com/office/drawing/2014/main" val="704539033"/>
                  </a:ext>
                </a:extLst>
              </a:tr>
              <a:tr h="370840">
                <a:tc>
                  <a:txBody>
                    <a:bodyPr/>
                    <a:lstStyle/>
                    <a:p>
                      <a:pPr algn="ctr"/>
                      <a:r>
                        <a:rPr lang="en-US" b="1" dirty="0"/>
                        <a:t>PRTG Network Monitor</a:t>
                      </a:r>
                      <a:endParaRPr lang="en-US" dirty="0"/>
                    </a:p>
                  </a:txBody>
                  <a:tcPr anchor="ctr"/>
                </a:tc>
                <a:tc>
                  <a:txBody>
                    <a:bodyPr/>
                    <a:lstStyle/>
                    <a:p>
                      <a:r>
                        <a:rPr lang="fr-FR"/>
                        <a:t>Basé sur le nombre de capteurs. Version gratuite jusqu'à 100 capteurs.</a:t>
                      </a:r>
                    </a:p>
                  </a:txBody>
                  <a:tcPr anchor="ctr"/>
                </a:tc>
                <a:tc>
                  <a:txBody>
                    <a:bodyPr/>
                    <a:lstStyle/>
                    <a:p>
                      <a:r>
                        <a:rPr lang="fr-FR" dirty="0"/>
                        <a:t>Simple et rapide (base de données propriétaire intégrée).</a:t>
                      </a:r>
                    </a:p>
                  </a:txBody>
                  <a:tcPr anchor="ctr"/>
                </a:tc>
                <a:tc>
                  <a:txBody>
                    <a:bodyPr/>
                    <a:lstStyle/>
                    <a:p>
                      <a:r>
                        <a:rPr lang="fr-FR"/>
                        <a:t>Tout-en-un, interface intuitive, cartes personnalisables, alertes flexibles.</a:t>
                      </a:r>
                    </a:p>
                  </a:txBody>
                  <a:tcPr anchor="ctr"/>
                </a:tc>
                <a:tc>
                  <a:txBody>
                    <a:bodyPr/>
                    <a:lstStyle/>
                    <a:p>
                      <a:r>
                        <a:rPr lang="fr-FR" dirty="0"/>
                        <a:t>PME et grandes entreprises recherchant une solution simple et complète.</a:t>
                      </a:r>
                    </a:p>
                  </a:txBody>
                  <a:tcPr anchor="ctr"/>
                </a:tc>
                <a:extLst>
                  <a:ext uri="{0D108BD9-81ED-4DB2-BD59-A6C34878D82A}">
                    <a16:rowId xmlns:a16="http://schemas.microsoft.com/office/drawing/2014/main" val="225734444"/>
                  </a:ext>
                </a:extLst>
              </a:tr>
            </a:tbl>
          </a:graphicData>
        </a:graphic>
      </p:graphicFrame>
    </p:spTree>
    <p:extLst>
      <p:ext uri="{BB962C8B-B14F-4D97-AF65-F5344CB8AC3E}">
        <p14:creationId xmlns:p14="http://schemas.microsoft.com/office/powerpoint/2010/main" val="951522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FF8C3-97D3-E8B5-6DAE-5099E73E6A2F}"/>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D3E812C5-832F-808A-3D13-BA9A324DCC84}"/>
              </a:ext>
            </a:extLst>
          </p:cNvPr>
          <p:cNvSpPr txBox="1"/>
          <p:nvPr/>
        </p:nvSpPr>
        <p:spPr>
          <a:xfrm>
            <a:off x="3590538" y="2764191"/>
            <a:ext cx="8601462" cy="671851"/>
          </a:xfrm>
          <a:prstGeom prst="rect">
            <a:avLst/>
          </a:prstGeom>
          <a:noFill/>
        </p:spPr>
        <p:txBody>
          <a:bodyPr wrap="square" rtlCol="0">
            <a:spAutoFit/>
          </a:bodyPr>
          <a:lstStyle/>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7 - Perspectives d'Avenir et Évolutions Technologiques</a:t>
            </a:r>
          </a:p>
        </p:txBody>
      </p:sp>
      <p:sp>
        <p:nvSpPr>
          <p:cNvPr id="4" name="ZoneTexte 3">
            <a:extLst>
              <a:ext uri="{FF2B5EF4-FFF2-40B4-BE49-F238E27FC236}">
                <a16:creationId xmlns:a16="http://schemas.microsoft.com/office/drawing/2014/main" id="{47BEC464-80C9-FD2B-8AB3-54B13234E486}"/>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278038738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F113-6EED-0FF7-0D8E-FF5EF5F31DF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5FFB452-D902-A1FB-0B6C-F0DA7B4C715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6920420-7D0D-261D-AAAF-BFDC5E5C46D7}"/>
              </a:ext>
            </a:extLst>
          </p:cNvPr>
          <p:cNvSpPr/>
          <p:nvPr/>
        </p:nvSpPr>
        <p:spPr>
          <a:xfrm>
            <a:off x="718457" y="185783"/>
            <a:ext cx="710802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Les Limites du Monitoring Traditionnel</a:t>
            </a:r>
          </a:p>
        </p:txBody>
      </p:sp>
      <p:sp>
        <p:nvSpPr>
          <p:cNvPr id="11" name="ZoneTexte 10">
            <a:extLst>
              <a:ext uri="{FF2B5EF4-FFF2-40B4-BE49-F238E27FC236}">
                <a16:creationId xmlns:a16="http://schemas.microsoft.com/office/drawing/2014/main" id="{3813B889-51C2-61E0-B28C-DEE90F975685}"/>
              </a:ext>
            </a:extLst>
          </p:cNvPr>
          <p:cNvSpPr txBox="1"/>
          <p:nvPr/>
        </p:nvSpPr>
        <p:spPr>
          <a:xfrm rot="16200000">
            <a:off x="-3139283" y="2928164"/>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7 - L'Intégration de l'Intelligence Artificielle - L'</a:t>
            </a:r>
            <a:r>
              <a:rPr lang="fr-FR" sz="2400" b="1" dirty="0" err="1">
                <a:solidFill>
                  <a:schemeClr val="bg1"/>
                </a:solidFill>
                <a:latin typeface="Calibri Light" panose="020F0302020204030204" pitchFamily="34" charset="0"/>
                <a:cs typeface="Calibri Light" panose="020F0302020204030204" pitchFamily="34" charset="0"/>
              </a:rPr>
              <a:t>AIOps</a:t>
            </a:r>
            <a:endParaRPr lang="fr-FR" sz="2400" b="1" dirty="0">
              <a:solidFill>
                <a:schemeClr val="bg1"/>
              </a:solidFill>
              <a:latin typeface="Calibri Light" panose="020F0302020204030204" pitchFamily="34" charset="0"/>
              <a:cs typeface="Calibri Light" panose="020F0302020204030204" pitchFamily="34" charset="0"/>
            </a:endParaRPr>
          </a:p>
        </p:txBody>
      </p:sp>
      <p:sp>
        <p:nvSpPr>
          <p:cNvPr id="24" name="ZoneTexte 23">
            <a:extLst>
              <a:ext uri="{FF2B5EF4-FFF2-40B4-BE49-F238E27FC236}">
                <a16:creationId xmlns:a16="http://schemas.microsoft.com/office/drawing/2014/main" id="{6BDE750D-1E29-B280-249F-6E2BD0990AE4}"/>
              </a:ext>
            </a:extLst>
          </p:cNvPr>
          <p:cNvSpPr txBox="1"/>
          <p:nvPr/>
        </p:nvSpPr>
        <p:spPr>
          <a:xfrm>
            <a:off x="1219200" y="952991"/>
            <a:ext cx="10746788" cy="2585323"/>
          </a:xfrm>
          <a:prstGeom prst="rect">
            <a:avLst/>
          </a:prstGeom>
          <a:noFill/>
        </p:spPr>
        <p:txBody>
          <a:bodyPr wrap="square">
            <a:spAutoFit/>
          </a:bodyPr>
          <a:lstStyle/>
          <a:p>
            <a:pPr marL="285750" indent="-285750" algn="just">
              <a:buFont typeface="Arial" panose="020B0604020202020204" pitchFamily="34" charset="0"/>
              <a:buChar char="•"/>
            </a:pPr>
            <a:r>
              <a:rPr lang="fr-FR" b="1" dirty="0"/>
              <a:t>Problématique des environnements modernes : </a:t>
            </a:r>
            <a:r>
              <a:rPr lang="fr-FR" dirty="0"/>
              <a:t>Cloud, conteneurs (Docker, </a:t>
            </a:r>
            <a:r>
              <a:rPr lang="fr-FR" dirty="0" err="1"/>
              <a:t>Kubernetes</a:t>
            </a:r>
            <a:r>
              <a:rPr lang="fr-FR" dirty="0"/>
              <a:t>), </a:t>
            </a:r>
            <a:r>
              <a:rPr lang="fr-FR" dirty="0" err="1"/>
              <a:t>microservices</a:t>
            </a:r>
            <a:r>
              <a:rPr lang="fr-FR" dirty="0"/>
              <a:t>... Les infrastructures ne sont plus statiques mais dynamiques et éphémères.</a:t>
            </a:r>
          </a:p>
          <a:p>
            <a:pPr marL="285750" indent="-285750" algn="just">
              <a:buFont typeface="Arial" panose="020B0604020202020204" pitchFamily="34" charset="0"/>
              <a:buChar char="•"/>
            </a:pPr>
            <a:r>
              <a:rPr lang="fr-FR" b="1" dirty="0"/>
              <a:t>La supervision traditionnelle est conçue pour des systèmes connus et prévisibles. </a:t>
            </a:r>
            <a:r>
              <a:rPr lang="fr-FR" dirty="0"/>
              <a:t>Elle répond à des questions que l'on a déjà anticipées : "Le CPU est-il au-dessus de 90% ?".</a:t>
            </a:r>
          </a:p>
          <a:p>
            <a:pPr marL="285750" indent="-285750" algn="just">
              <a:buFont typeface="Arial" panose="020B0604020202020204" pitchFamily="34" charset="0"/>
              <a:buChar char="•"/>
            </a:pPr>
            <a:r>
              <a:rPr lang="fr-FR" b="1" dirty="0"/>
              <a:t>Le problème des "Inconnues </a:t>
            </a:r>
            <a:r>
              <a:rPr lang="fr-FR" b="1" dirty="0" err="1"/>
              <a:t>Inconnues</a:t>
            </a:r>
            <a:r>
              <a:rPr lang="fr-FR" b="1" dirty="0"/>
              <a:t>" (</a:t>
            </a:r>
            <a:r>
              <a:rPr lang="fr-FR" b="1" dirty="0" err="1"/>
              <a:t>Unknown</a:t>
            </a:r>
            <a:r>
              <a:rPr lang="fr-FR" b="1" dirty="0"/>
              <a:t> </a:t>
            </a:r>
            <a:r>
              <a:rPr lang="fr-FR" b="1" dirty="0" err="1"/>
              <a:t>Unknowns</a:t>
            </a:r>
            <a:r>
              <a:rPr lang="fr-FR" b="1" dirty="0"/>
              <a:t>) :</a:t>
            </a:r>
            <a:r>
              <a:rPr lang="fr-FR" dirty="0"/>
              <a:t> Dans un système avec des centaines de </a:t>
            </a:r>
            <a:r>
              <a:rPr lang="fr-FR" dirty="0" err="1"/>
              <a:t>microservices</a:t>
            </a:r>
            <a:r>
              <a:rPr lang="fr-FR" dirty="0"/>
              <a:t> qui interagissent, il est impossible de prédéfinir toutes les pannes possibles. La supervision classique est "aveugle" aux pannes qu'elle n'a pas été explicitement configurée pour détecter.</a:t>
            </a:r>
          </a:p>
          <a:p>
            <a:pPr marL="285750" indent="-285750" algn="just">
              <a:buFont typeface="Arial" panose="020B0604020202020204" pitchFamily="34" charset="0"/>
              <a:buChar char="•"/>
            </a:pPr>
            <a:r>
              <a:rPr lang="fr-FR" b="1" dirty="0"/>
              <a:t>Surcharge d'alertes ("</a:t>
            </a:r>
            <a:r>
              <a:rPr lang="fr-FR" b="1" dirty="0" err="1"/>
              <a:t>Alert</a:t>
            </a:r>
            <a:r>
              <a:rPr lang="fr-FR" b="1" dirty="0"/>
              <a:t> Fatigue") : </a:t>
            </a:r>
            <a:r>
              <a:rPr lang="fr-FR" dirty="0"/>
              <a:t>Dans des systèmes complexes, une seule panne peut déclencher des centaines d'alertes en cascade, noyant les opérateurs et rendant le diagnostic difficile.</a:t>
            </a:r>
            <a:endParaRPr lang="en-US" dirty="0"/>
          </a:p>
        </p:txBody>
      </p:sp>
      <p:pic>
        <p:nvPicPr>
          <p:cNvPr id="26" name="Image 25">
            <a:extLst>
              <a:ext uri="{FF2B5EF4-FFF2-40B4-BE49-F238E27FC236}">
                <a16:creationId xmlns:a16="http://schemas.microsoft.com/office/drawing/2014/main" id="{936F994E-33A2-570D-9BD1-30F840DE8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949" y="3717623"/>
            <a:ext cx="9537290" cy="2954594"/>
          </a:xfrm>
          <a:prstGeom prst="rect">
            <a:avLst/>
          </a:prstGeom>
        </p:spPr>
      </p:pic>
    </p:spTree>
    <p:extLst>
      <p:ext uri="{BB962C8B-B14F-4D97-AF65-F5344CB8AC3E}">
        <p14:creationId xmlns:p14="http://schemas.microsoft.com/office/powerpoint/2010/main" val="1941061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6ED78-78F4-6AAC-44DF-81B9C093F7B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1F39AA5-DA56-00CC-B193-A3F511D76513}"/>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1FDA7C7-1863-DDF2-E098-5BEF36E9F24E}"/>
              </a:ext>
            </a:extLst>
          </p:cNvPr>
          <p:cNvSpPr/>
          <p:nvPr/>
        </p:nvSpPr>
        <p:spPr>
          <a:xfrm>
            <a:off x="718457" y="185783"/>
            <a:ext cx="710802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Les Limites du Monitoring Traditionnel</a:t>
            </a:r>
          </a:p>
        </p:txBody>
      </p:sp>
      <p:sp>
        <p:nvSpPr>
          <p:cNvPr id="11" name="ZoneTexte 10">
            <a:extLst>
              <a:ext uri="{FF2B5EF4-FFF2-40B4-BE49-F238E27FC236}">
                <a16:creationId xmlns:a16="http://schemas.microsoft.com/office/drawing/2014/main" id="{E2762EDF-4A6D-6496-459F-77C7CCE1CAA3}"/>
              </a:ext>
            </a:extLst>
          </p:cNvPr>
          <p:cNvSpPr txBox="1"/>
          <p:nvPr/>
        </p:nvSpPr>
        <p:spPr>
          <a:xfrm rot="16200000">
            <a:off x="-3139283" y="2928164"/>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7 - L'Intégration de l'Intelligence Artificielle - L'</a:t>
            </a:r>
            <a:r>
              <a:rPr lang="fr-FR" sz="2400" b="1" dirty="0" err="1">
                <a:solidFill>
                  <a:schemeClr val="bg1"/>
                </a:solidFill>
                <a:latin typeface="Calibri Light" panose="020F0302020204030204" pitchFamily="34" charset="0"/>
                <a:cs typeface="Calibri Light" panose="020F0302020204030204" pitchFamily="34" charset="0"/>
              </a:rPr>
              <a:t>AIOps</a:t>
            </a:r>
            <a:endParaRPr lang="fr-FR" sz="2400" b="1" dirty="0">
              <a:solidFill>
                <a:schemeClr val="bg1"/>
              </a:solidFill>
              <a:latin typeface="Calibri Light" panose="020F0302020204030204" pitchFamily="34" charset="0"/>
              <a:cs typeface="Calibri Light" panose="020F0302020204030204" pitchFamily="34" charset="0"/>
            </a:endParaRPr>
          </a:p>
        </p:txBody>
      </p:sp>
      <p:pic>
        <p:nvPicPr>
          <p:cNvPr id="18" name="Image 17">
            <a:extLst>
              <a:ext uri="{FF2B5EF4-FFF2-40B4-BE49-F238E27FC236}">
                <a16:creationId xmlns:a16="http://schemas.microsoft.com/office/drawing/2014/main" id="{0E00F02C-2D7D-672D-226E-710F65EB1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2204" y="943429"/>
            <a:ext cx="10989796" cy="5912129"/>
          </a:xfrm>
          <a:prstGeom prst="rect">
            <a:avLst/>
          </a:prstGeom>
        </p:spPr>
      </p:pic>
    </p:spTree>
    <p:extLst>
      <p:ext uri="{BB962C8B-B14F-4D97-AF65-F5344CB8AC3E}">
        <p14:creationId xmlns:p14="http://schemas.microsoft.com/office/powerpoint/2010/main" val="4074638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7B17A-2C55-047A-9B2F-73745C71419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22E84FB-30D9-44EC-C032-8C1D0B30056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E7E755D-31AA-403A-2A77-AD7E23DC645F}"/>
              </a:ext>
            </a:extLst>
          </p:cNvPr>
          <p:cNvSpPr/>
          <p:nvPr/>
        </p:nvSpPr>
        <p:spPr>
          <a:xfrm>
            <a:off x="718457" y="185783"/>
            <a:ext cx="710802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L’observabilité</a:t>
            </a:r>
          </a:p>
        </p:txBody>
      </p:sp>
      <p:sp>
        <p:nvSpPr>
          <p:cNvPr id="11" name="ZoneTexte 10">
            <a:extLst>
              <a:ext uri="{FF2B5EF4-FFF2-40B4-BE49-F238E27FC236}">
                <a16:creationId xmlns:a16="http://schemas.microsoft.com/office/drawing/2014/main" id="{83A740F2-9739-159F-E69D-BFB17AF0F72B}"/>
              </a:ext>
            </a:extLst>
          </p:cNvPr>
          <p:cNvSpPr txBox="1"/>
          <p:nvPr/>
        </p:nvSpPr>
        <p:spPr>
          <a:xfrm rot="16200000">
            <a:off x="-3139283" y="2928164"/>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7 - L'Intégration de l'Intelligence Artificielle - L'</a:t>
            </a:r>
            <a:r>
              <a:rPr lang="fr-FR" sz="2400" b="1" dirty="0" err="1">
                <a:solidFill>
                  <a:schemeClr val="bg1"/>
                </a:solidFill>
                <a:latin typeface="Calibri Light" panose="020F0302020204030204" pitchFamily="34" charset="0"/>
                <a:cs typeface="Calibri Light" panose="020F0302020204030204" pitchFamily="34" charset="0"/>
              </a:rPr>
              <a:t>AIOps</a:t>
            </a:r>
            <a:endParaRPr lang="fr-FR" sz="2400" b="1" dirty="0">
              <a:solidFill>
                <a:schemeClr val="bg1"/>
              </a:solidFill>
              <a:latin typeface="Calibri Light" panose="020F0302020204030204" pitchFamily="34" charset="0"/>
              <a:cs typeface="Calibri Light" panose="020F0302020204030204" pitchFamily="34" charset="0"/>
            </a:endParaRPr>
          </a:p>
        </p:txBody>
      </p:sp>
      <p:pic>
        <p:nvPicPr>
          <p:cNvPr id="6" name="Image 5">
            <a:extLst>
              <a:ext uri="{FF2B5EF4-FFF2-40B4-BE49-F238E27FC236}">
                <a16:creationId xmlns:a16="http://schemas.microsoft.com/office/drawing/2014/main" id="{13EB4070-6938-DEF2-69A2-C21F2913A4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284" y="2522639"/>
            <a:ext cx="9277802" cy="4149578"/>
          </a:xfrm>
          <a:prstGeom prst="rect">
            <a:avLst/>
          </a:prstGeom>
        </p:spPr>
      </p:pic>
      <p:sp>
        <p:nvSpPr>
          <p:cNvPr id="10" name="ZoneTexte 9">
            <a:extLst>
              <a:ext uri="{FF2B5EF4-FFF2-40B4-BE49-F238E27FC236}">
                <a16:creationId xmlns:a16="http://schemas.microsoft.com/office/drawing/2014/main" id="{CDD3B44D-3D34-29AF-D904-EC672AF60CEA}"/>
              </a:ext>
            </a:extLst>
          </p:cNvPr>
          <p:cNvSpPr txBox="1"/>
          <p:nvPr/>
        </p:nvSpPr>
        <p:spPr>
          <a:xfrm>
            <a:off x="1310230" y="1129212"/>
            <a:ext cx="10793280" cy="1015663"/>
          </a:xfrm>
          <a:prstGeom prst="rect">
            <a:avLst/>
          </a:prstGeom>
          <a:noFill/>
        </p:spPr>
        <p:txBody>
          <a:bodyPr wrap="square">
            <a:spAutoFit/>
          </a:bodyPr>
          <a:lstStyle/>
          <a:p>
            <a:pPr algn="just"/>
            <a:r>
              <a:rPr lang="fr-FR" sz="2000" dirty="0"/>
              <a:t>L'</a:t>
            </a:r>
            <a:r>
              <a:rPr lang="fr-FR" sz="2000" b="1" dirty="0"/>
              <a:t>observabilité</a:t>
            </a:r>
            <a:r>
              <a:rPr lang="fr-FR" sz="2000" dirty="0"/>
              <a:t> est une propriété d'un système qui mesure sa capacité à déduire son état interne à partir de ses sorties externes. En pratique, c'est la capacité à poser n'importe quelle question sur son système sans avoir à prédéfinir cette question à l'avance.</a:t>
            </a:r>
            <a:endParaRPr lang="en-US" sz="2000" dirty="0"/>
          </a:p>
        </p:txBody>
      </p:sp>
    </p:spTree>
    <p:extLst>
      <p:ext uri="{BB962C8B-B14F-4D97-AF65-F5344CB8AC3E}">
        <p14:creationId xmlns:p14="http://schemas.microsoft.com/office/powerpoint/2010/main" val="815439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5ABD2-6C32-84B4-887A-D0CFDAC4A2E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A204EAC-E327-B33B-0BD1-F661B97FF9C0}"/>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6F4D5F1-1274-100A-8BE8-9420B39C8C5B}"/>
              </a:ext>
            </a:extLst>
          </p:cNvPr>
          <p:cNvSpPr/>
          <p:nvPr/>
        </p:nvSpPr>
        <p:spPr>
          <a:xfrm>
            <a:off x="718457" y="185783"/>
            <a:ext cx="9015478"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L'Intégration de l'Intelligence Artificielle - L'</a:t>
            </a:r>
            <a:r>
              <a:rPr lang="fr-FR" sz="3600" b="1" dirty="0" err="1">
                <a:latin typeface="+mj-lt"/>
              </a:rPr>
              <a:t>AIOps</a:t>
            </a:r>
            <a:endParaRPr lang="fr-FR" sz="3600" b="1" dirty="0">
              <a:latin typeface="+mj-lt"/>
            </a:endParaRPr>
          </a:p>
        </p:txBody>
      </p:sp>
      <p:sp>
        <p:nvSpPr>
          <p:cNvPr id="11" name="ZoneTexte 10">
            <a:extLst>
              <a:ext uri="{FF2B5EF4-FFF2-40B4-BE49-F238E27FC236}">
                <a16:creationId xmlns:a16="http://schemas.microsoft.com/office/drawing/2014/main" id="{49749039-A6A3-22D0-5BF8-D63DD2E12801}"/>
              </a:ext>
            </a:extLst>
          </p:cNvPr>
          <p:cNvSpPr txBox="1"/>
          <p:nvPr/>
        </p:nvSpPr>
        <p:spPr>
          <a:xfrm rot="16200000">
            <a:off x="-3139283" y="2928164"/>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7 - L'Intégration de l'Intelligence Artificielle - L'</a:t>
            </a:r>
            <a:r>
              <a:rPr lang="fr-FR" sz="2400" b="1" dirty="0" err="1">
                <a:solidFill>
                  <a:schemeClr val="bg1"/>
                </a:solidFill>
                <a:latin typeface="Calibri Light" panose="020F0302020204030204" pitchFamily="34" charset="0"/>
                <a:cs typeface="Calibri Light" panose="020F0302020204030204" pitchFamily="34" charset="0"/>
              </a:rPr>
              <a:t>AIOps</a:t>
            </a:r>
            <a:endParaRPr lang="fr-FR" sz="2400" b="1" dirty="0">
              <a:solidFill>
                <a:schemeClr val="bg1"/>
              </a:solidFill>
              <a:latin typeface="Calibri Light" panose="020F0302020204030204" pitchFamily="34" charset="0"/>
              <a:cs typeface="Calibri Light" panose="020F0302020204030204" pitchFamily="34" charset="0"/>
            </a:endParaRPr>
          </a:p>
        </p:txBody>
      </p:sp>
      <p:sp>
        <p:nvSpPr>
          <p:cNvPr id="13" name="ZoneTexte 12">
            <a:extLst>
              <a:ext uri="{FF2B5EF4-FFF2-40B4-BE49-F238E27FC236}">
                <a16:creationId xmlns:a16="http://schemas.microsoft.com/office/drawing/2014/main" id="{FE164098-28F9-F5DD-6DE1-FBFCD3C2F654}"/>
              </a:ext>
            </a:extLst>
          </p:cNvPr>
          <p:cNvSpPr txBox="1"/>
          <p:nvPr/>
        </p:nvSpPr>
        <p:spPr>
          <a:xfrm>
            <a:off x="1084217" y="1232743"/>
            <a:ext cx="10989796" cy="1569660"/>
          </a:xfrm>
          <a:prstGeom prst="rect">
            <a:avLst/>
          </a:prstGeom>
          <a:noFill/>
        </p:spPr>
        <p:txBody>
          <a:bodyPr wrap="square">
            <a:spAutoFit/>
          </a:bodyPr>
          <a:lstStyle/>
          <a:p>
            <a:pPr algn="just"/>
            <a:r>
              <a:rPr lang="fr-FR" sz="2400" dirty="0"/>
              <a:t>L'</a:t>
            </a:r>
            <a:r>
              <a:rPr lang="fr-FR" sz="2400" b="1" dirty="0" err="1"/>
              <a:t>AIOps</a:t>
            </a:r>
            <a:r>
              <a:rPr lang="fr-FR" sz="2400" b="1" dirty="0"/>
              <a:t> (</a:t>
            </a:r>
            <a:r>
              <a:rPr lang="fr-FR" sz="2400" b="1" dirty="0" err="1"/>
              <a:t>Artificial</a:t>
            </a:r>
            <a:r>
              <a:rPr lang="fr-FR" sz="2400" b="1" dirty="0"/>
              <a:t> Intelligence for IT Operations) </a:t>
            </a:r>
            <a:r>
              <a:rPr lang="fr-FR" sz="2400" dirty="0"/>
              <a:t>est l'application des capacités de l'intelligence artificielle, notamment l'apprentissage automatique (Machine Learning), aux données IT opérationnelles (issues du monitoring et de l'observabilité) dans le but d'automatiser et d'améliorer les processus.</a:t>
            </a:r>
            <a:endParaRPr lang="en-US" sz="2400" dirty="0"/>
          </a:p>
        </p:txBody>
      </p:sp>
      <p:pic>
        <p:nvPicPr>
          <p:cNvPr id="10" name="Image 9">
            <a:extLst>
              <a:ext uri="{FF2B5EF4-FFF2-40B4-BE49-F238E27FC236}">
                <a16:creationId xmlns:a16="http://schemas.microsoft.com/office/drawing/2014/main" id="{8E8F28D6-CC14-7597-4A38-C615A4EADC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4379" y="3418781"/>
            <a:ext cx="9409471" cy="2822841"/>
          </a:xfrm>
          <a:prstGeom prst="rect">
            <a:avLst/>
          </a:prstGeom>
        </p:spPr>
      </p:pic>
    </p:spTree>
    <p:extLst>
      <p:ext uri="{BB962C8B-B14F-4D97-AF65-F5344CB8AC3E}">
        <p14:creationId xmlns:p14="http://schemas.microsoft.com/office/powerpoint/2010/main" val="3605150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3F61-D96D-D1AD-FFBB-41735FFCBCB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496C954-29C4-D3BA-E301-D9CED20428F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5769774-4ADC-20AA-9F62-7B2326B1E0D8}"/>
              </a:ext>
            </a:extLst>
          </p:cNvPr>
          <p:cNvSpPr/>
          <p:nvPr/>
        </p:nvSpPr>
        <p:spPr>
          <a:xfrm>
            <a:off x="718457" y="185783"/>
            <a:ext cx="9015478"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L'Intégration de l'Intelligence Artificielle - L'</a:t>
            </a:r>
            <a:r>
              <a:rPr lang="fr-FR" sz="3600" b="1" dirty="0" err="1">
                <a:latin typeface="+mj-lt"/>
              </a:rPr>
              <a:t>AIOps</a:t>
            </a:r>
            <a:endParaRPr lang="fr-FR" sz="3600" b="1" dirty="0">
              <a:latin typeface="+mj-lt"/>
            </a:endParaRPr>
          </a:p>
        </p:txBody>
      </p:sp>
      <p:sp>
        <p:nvSpPr>
          <p:cNvPr id="11" name="ZoneTexte 10">
            <a:extLst>
              <a:ext uri="{FF2B5EF4-FFF2-40B4-BE49-F238E27FC236}">
                <a16:creationId xmlns:a16="http://schemas.microsoft.com/office/drawing/2014/main" id="{92BD654F-5242-34E1-B5FE-65C617F1F196}"/>
              </a:ext>
            </a:extLst>
          </p:cNvPr>
          <p:cNvSpPr txBox="1"/>
          <p:nvPr/>
        </p:nvSpPr>
        <p:spPr>
          <a:xfrm rot="16200000">
            <a:off x="-3139283" y="2928164"/>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7 - L'Intégration de l'Intelligence Artificielle - L'</a:t>
            </a:r>
            <a:r>
              <a:rPr lang="fr-FR" sz="2400" b="1" dirty="0" err="1">
                <a:solidFill>
                  <a:schemeClr val="bg1"/>
                </a:solidFill>
                <a:latin typeface="Calibri Light" panose="020F0302020204030204" pitchFamily="34" charset="0"/>
                <a:cs typeface="Calibri Light" panose="020F0302020204030204" pitchFamily="34" charset="0"/>
              </a:rPr>
              <a:t>AIOps</a:t>
            </a:r>
            <a:endParaRPr lang="fr-FR" sz="2400" b="1" dirty="0">
              <a:solidFill>
                <a:schemeClr val="bg1"/>
              </a:solidFill>
              <a:latin typeface="Calibri Light" panose="020F0302020204030204" pitchFamily="34" charset="0"/>
              <a:cs typeface="Calibri Light" panose="020F0302020204030204" pitchFamily="34" charset="0"/>
            </a:endParaRPr>
          </a:p>
        </p:txBody>
      </p:sp>
      <p:graphicFrame>
        <p:nvGraphicFramePr>
          <p:cNvPr id="8" name="Diagramme 7">
            <a:extLst>
              <a:ext uri="{FF2B5EF4-FFF2-40B4-BE49-F238E27FC236}">
                <a16:creationId xmlns:a16="http://schemas.microsoft.com/office/drawing/2014/main" id="{FFA0A0B0-A2E6-8B2C-DDEC-55DC163CE81B}"/>
              </a:ext>
            </a:extLst>
          </p:cNvPr>
          <p:cNvGraphicFramePr/>
          <p:nvPr>
            <p:extLst>
              <p:ext uri="{D42A27DB-BD31-4B8C-83A1-F6EECF244321}">
                <p14:modId xmlns:p14="http://schemas.microsoft.com/office/powerpoint/2010/main" val="3790521439"/>
              </p:ext>
            </p:extLst>
          </p:nvPr>
        </p:nvGraphicFramePr>
        <p:xfrm>
          <a:off x="1236921" y="1024981"/>
          <a:ext cx="10729066" cy="5751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867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7E44-234E-CCF9-4D14-AFEEA69173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31F834C-16E9-E8F4-6DF9-A74D611F379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A6AD6C1-D82E-04AC-F2C5-36F837D598AD}"/>
              </a:ext>
            </a:extLst>
          </p:cNvPr>
          <p:cNvSpPr/>
          <p:nvPr/>
        </p:nvSpPr>
        <p:spPr>
          <a:xfrm>
            <a:off x="718457" y="185783"/>
            <a:ext cx="8114992"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Calibri Light" panose="020F0302020204030204"/>
                <a:ea typeface="+mn-ea"/>
                <a:cs typeface="+mn-cs"/>
              </a:rPr>
              <a:t>Conclusion</a:t>
            </a:r>
          </a:p>
        </p:txBody>
      </p:sp>
      <p:sp>
        <p:nvSpPr>
          <p:cNvPr id="10" name="Espace réservé du numéro de diapositive 9">
            <a:extLst>
              <a:ext uri="{FF2B5EF4-FFF2-40B4-BE49-F238E27FC236}">
                <a16:creationId xmlns:a16="http://schemas.microsoft.com/office/drawing/2014/main" id="{8F9E8040-FEF3-FB0D-0F5A-8B5FFD12CB5C}"/>
              </a:ext>
            </a:extLst>
          </p:cNvPr>
          <p:cNvSpPr>
            <a:spLocks noGrp="1"/>
          </p:cNvSpPr>
          <p:nvPr>
            <p:ph type="sldNum" sz="quarter" idx="12"/>
          </p:nvPr>
        </p:nvSpPr>
        <p:spPr>
          <a:xfrm>
            <a:off x="8560345" y="648965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9D5D2-75C6-44E1-8C95-B32A4179B28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957DE22E-0FB1-9D55-3CEE-70DF9FC44633}"/>
              </a:ext>
            </a:extLst>
          </p:cNvPr>
          <p:cNvSpPr txBox="1"/>
          <p:nvPr/>
        </p:nvSpPr>
        <p:spPr>
          <a:xfrm>
            <a:off x="1447634" y="1163015"/>
            <a:ext cx="10310326" cy="5509200"/>
          </a:xfrm>
          <a:prstGeom prst="rect">
            <a:avLst/>
          </a:prstGeom>
          <a:noFill/>
        </p:spPr>
        <p:txBody>
          <a:bodyPr wrap="square" rtlCol="0">
            <a:spAutoFit/>
          </a:bodyPr>
          <a:lstStyle/>
          <a:p>
            <a:pPr lvl="0" algn="just"/>
            <a:r>
              <a:rPr lang="fr-FR" sz="3200" b="1" i="1" dirty="0">
                <a:solidFill>
                  <a:prstClr val="black"/>
                </a:solidFill>
              </a:rPr>
              <a:t>En somme, un réseau non supervisé est une boîte noire : un passif qui expose l'organisation à des risques imprévisibles et à des défaillances subies. Un réseau correctement supervisé est, à l'inverse, un atout stratégique maîtrisé. Il devient un livre ouvert qui, non seulement nous alerte des tensions imminentes, mais révèle aussi ses faiblesses structurelles et fournit les données factuelles pour le fortifier en continu. C'est ce processus qui opère la transformation fondamentale : il convertit l'incertitude en information exploitable, et cette information en un levier décisif d'avantage opérationnel.</a:t>
            </a:r>
            <a:endParaRPr kumimoji="0" lang="fr-FR" sz="3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648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90538" y="2764191"/>
            <a:ext cx="8601462" cy="837473"/>
          </a:xfrm>
          <a:prstGeom prst="rect">
            <a:avLst/>
          </a:prstGeom>
          <a:noFill/>
        </p:spPr>
        <p:txBody>
          <a:bodyPr wrap="square" rtlCol="0">
            <a:spAutoFit/>
          </a:bodyPr>
          <a:lstStyle/>
          <a:p>
            <a:pPr algn="just">
              <a:lnSpc>
                <a:spcPct val="150000"/>
              </a:lnSpc>
            </a:pPr>
            <a:r>
              <a:rPr lang="fr-FR" sz="3600" b="1" dirty="0">
                <a:solidFill>
                  <a:srgbClr val="FFC000"/>
                </a:solidFill>
                <a:latin typeface="Calibri Light" panose="020F0302020204030204" pitchFamily="34" charset="0"/>
                <a:cs typeface="Calibri Light" panose="020F0302020204030204" pitchFamily="34" charset="0"/>
              </a:rPr>
              <a:t>Introduction aux Concepts Fondamentaux</a:t>
            </a:r>
          </a:p>
        </p:txBody>
      </p:sp>
      <p:sp>
        <p:nvSpPr>
          <p:cNvPr id="4" name="ZoneTexte 3">
            <a:extLst>
              <a:ext uri="{FF2B5EF4-FFF2-40B4-BE49-F238E27FC236}">
                <a16:creationId xmlns:a16="http://schemas.microsoft.com/office/drawing/2014/main" id="{B00D562C-F572-4632-9F19-EF963521C397}"/>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1</a:t>
            </a:r>
          </a:p>
        </p:txBody>
      </p:sp>
      <p:pic>
        <p:nvPicPr>
          <p:cNvPr id="3" name="Image 2">
            <a:extLst>
              <a:ext uri="{FF2B5EF4-FFF2-40B4-BE49-F238E27FC236}">
                <a16:creationId xmlns:a16="http://schemas.microsoft.com/office/drawing/2014/main" id="{0470370D-FF28-E5C9-05B1-D14D28356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846" y="2675303"/>
            <a:ext cx="1497170" cy="1497170"/>
          </a:xfrm>
          <a:prstGeom prst="rect">
            <a:avLst/>
          </a:prstGeom>
        </p:spPr>
      </p:pic>
    </p:spTree>
    <p:extLst>
      <p:ext uri="{BB962C8B-B14F-4D97-AF65-F5344CB8AC3E}">
        <p14:creationId xmlns:p14="http://schemas.microsoft.com/office/powerpoint/2010/main" val="142557849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DFEE705-8B19-470A-8505-1A8B99E5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361" y="2397989"/>
            <a:ext cx="2577277" cy="2577277"/>
          </a:xfrm>
          <a:prstGeom prst="rect">
            <a:avLst/>
          </a:prstGeom>
        </p:spPr>
      </p:pic>
      <p:sp>
        <p:nvSpPr>
          <p:cNvPr id="5" name="ZoneTexte 4">
            <a:extLst>
              <a:ext uri="{FF2B5EF4-FFF2-40B4-BE49-F238E27FC236}">
                <a16:creationId xmlns:a16="http://schemas.microsoft.com/office/drawing/2014/main" id="{DC60CB2E-2F70-41FF-B9F5-9EF22DB46A4A}"/>
              </a:ext>
            </a:extLst>
          </p:cNvPr>
          <p:cNvSpPr txBox="1"/>
          <p:nvPr/>
        </p:nvSpPr>
        <p:spPr>
          <a:xfrm>
            <a:off x="3051629" y="1624919"/>
            <a:ext cx="60887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ED7D31"/>
                </a:solidFill>
                <a:effectLst/>
                <a:uLnTx/>
                <a:uFillTx/>
                <a:latin typeface="Calibri" panose="020F0502020204030204"/>
                <a:ea typeface="+mn-ea"/>
                <a:cs typeface="+mn-cs"/>
              </a:rPr>
              <a:t>Merci de votre attention!</a:t>
            </a:r>
          </a:p>
        </p:txBody>
      </p:sp>
      <p:sp>
        <p:nvSpPr>
          <p:cNvPr id="3" name="Espace réservé du numéro de diapositive 2">
            <a:extLst>
              <a:ext uri="{FF2B5EF4-FFF2-40B4-BE49-F238E27FC236}">
                <a16:creationId xmlns:a16="http://schemas.microsoft.com/office/drawing/2014/main" id="{32E3F626-0A43-4A2E-847F-67824C198E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9D5D2-75C6-44E1-8C95-B32A4179B28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57792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Réseaux informatiques</a:t>
            </a:r>
          </a:p>
        </p:txBody>
      </p:sp>
      <p:sp>
        <p:nvSpPr>
          <p:cNvPr id="11" name="ZoneTexte 10">
            <a:extLst>
              <a:ext uri="{FF2B5EF4-FFF2-40B4-BE49-F238E27FC236}">
                <a16:creationId xmlns:a16="http://schemas.microsoft.com/office/drawing/2014/main" id="{0E7AC38C-5BA4-4E04-B54B-D5DD9E803507}"/>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Introduction aux Concepts Fondamentaux</a:t>
            </a:r>
          </a:p>
        </p:txBody>
      </p:sp>
      <p:sp>
        <p:nvSpPr>
          <p:cNvPr id="7" name="ZoneTexte 6">
            <a:extLst>
              <a:ext uri="{FF2B5EF4-FFF2-40B4-BE49-F238E27FC236}">
                <a16:creationId xmlns:a16="http://schemas.microsoft.com/office/drawing/2014/main" id="{9E4E1F23-E2EB-81A0-98A6-CCFB66C21440}"/>
              </a:ext>
            </a:extLst>
          </p:cNvPr>
          <p:cNvSpPr txBox="1"/>
          <p:nvPr/>
        </p:nvSpPr>
        <p:spPr>
          <a:xfrm>
            <a:off x="1280861" y="1223720"/>
            <a:ext cx="10560735" cy="1200329"/>
          </a:xfrm>
          <a:prstGeom prst="rect">
            <a:avLst/>
          </a:prstGeom>
          <a:noFill/>
        </p:spPr>
        <p:txBody>
          <a:bodyPr wrap="square">
            <a:spAutoFit/>
          </a:bodyPr>
          <a:lstStyle/>
          <a:p>
            <a:pPr algn="just"/>
            <a:r>
              <a:rPr lang="fr-FR" sz="2400" dirty="0"/>
              <a:t>Un </a:t>
            </a:r>
            <a:r>
              <a:rPr lang="fr-FR" sz="2400" b="1" dirty="0"/>
              <a:t>réseau informatique </a:t>
            </a:r>
            <a:r>
              <a:rPr lang="fr-FR" sz="2400" dirty="0"/>
              <a:t>est un ensemble d'équipements et de dispositifs (nœuds) connectés entre eux par des liaisons de communication (liens) dans le but de partager des informations et des ressources.</a:t>
            </a:r>
          </a:p>
        </p:txBody>
      </p:sp>
      <p:pic>
        <p:nvPicPr>
          <p:cNvPr id="9" name="Image 8">
            <a:extLst>
              <a:ext uri="{FF2B5EF4-FFF2-40B4-BE49-F238E27FC236}">
                <a16:creationId xmlns:a16="http://schemas.microsoft.com/office/drawing/2014/main" id="{22DCE08A-6BF2-CE41-2B28-AE08C4E449AE}"/>
              </a:ext>
            </a:extLst>
          </p:cNvPr>
          <p:cNvPicPr>
            <a:picLocks noChangeAspect="1"/>
          </p:cNvPicPr>
          <p:nvPr/>
        </p:nvPicPr>
        <p:blipFill>
          <a:blip r:embed="rId2" cstate="print">
            <a:extLst>
              <a:ext uri="{28A0092B-C50C-407E-A947-70E740481C1C}">
                <a14:useLocalDpi xmlns:a14="http://schemas.microsoft.com/office/drawing/2010/main" val="0"/>
              </a:ext>
            </a:extLst>
          </a:blip>
          <a:srcRect l="15919" t="21068" r="15523" b="21019"/>
          <a:stretch>
            <a:fillRect/>
          </a:stretch>
        </p:blipFill>
        <p:spPr>
          <a:xfrm>
            <a:off x="1466511" y="3115911"/>
            <a:ext cx="2649600" cy="2238200"/>
          </a:xfrm>
          <a:prstGeom prst="rect">
            <a:avLst/>
          </a:prstGeom>
        </p:spPr>
      </p:pic>
      <p:pic>
        <p:nvPicPr>
          <p:cNvPr id="12" name="Image 11">
            <a:extLst>
              <a:ext uri="{FF2B5EF4-FFF2-40B4-BE49-F238E27FC236}">
                <a16:creationId xmlns:a16="http://schemas.microsoft.com/office/drawing/2014/main" id="{044CC5F2-B683-4E8B-90EA-55A66066D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893" y="2896019"/>
            <a:ext cx="2649772" cy="2649772"/>
          </a:xfrm>
          <a:prstGeom prst="rect">
            <a:avLst/>
          </a:prstGeom>
        </p:spPr>
      </p:pic>
      <p:sp>
        <p:nvSpPr>
          <p:cNvPr id="13" name="ZoneTexte 12">
            <a:extLst>
              <a:ext uri="{FF2B5EF4-FFF2-40B4-BE49-F238E27FC236}">
                <a16:creationId xmlns:a16="http://schemas.microsoft.com/office/drawing/2014/main" id="{6FC7C4DD-9A05-1B9E-1B89-507F6DF1F8CA}"/>
              </a:ext>
            </a:extLst>
          </p:cNvPr>
          <p:cNvSpPr txBox="1"/>
          <p:nvPr/>
        </p:nvSpPr>
        <p:spPr>
          <a:xfrm>
            <a:off x="1577677" y="5545791"/>
            <a:ext cx="2468625" cy="369332"/>
          </a:xfrm>
          <a:prstGeom prst="rect">
            <a:avLst/>
          </a:prstGeom>
          <a:noFill/>
        </p:spPr>
        <p:txBody>
          <a:bodyPr wrap="none" rtlCol="0">
            <a:spAutoFit/>
          </a:bodyPr>
          <a:lstStyle/>
          <a:p>
            <a:r>
              <a:rPr lang="en-US" b="1" dirty="0" err="1"/>
              <a:t>Équipements</a:t>
            </a:r>
            <a:r>
              <a:rPr lang="fr-FR" dirty="0"/>
              <a:t> </a:t>
            </a:r>
            <a:r>
              <a:rPr lang="fr-FR" b="1" dirty="0"/>
              <a:t>terminaux</a:t>
            </a:r>
            <a:endParaRPr lang="en-US" b="1" dirty="0"/>
          </a:p>
        </p:txBody>
      </p:sp>
      <p:sp>
        <p:nvSpPr>
          <p:cNvPr id="14" name="ZoneTexte 13">
            <a:extLst>
              <a:ext uri="{FF2B5EF4-FFF2-40B4-BE49-F238E27FC236}">
                <a16:creationId xmlns:a16="http://schemas.microsoft.com/office/drawing/2014/main" id="{B55C9E99-1983-FCA5-58B9-206BBC74921D}"/>
              </a:ext>
            </a:extLst>
          </p:cNvPr>
          <p:cNvSpPr txBox="1"/>
          <p:nvPr/>
        </p:nvSpPr>
        <p:spPr>
          <a:xfrm>
            <a:off x="4766534" y="5545791"/>
            <a:ext cx="3096489" cy="369332"/>
          </a:xfrm>
          <a:prstGeom prst="rect">
            <a:avLst/>
          </a:prstGeom>
          <a:noFill/>
        </p:spPr>
        <p:txBody>
          <a:bodyPr wrap="none" rtlCol="0">
            <a:spAutoFit/>
          </a:bodyPr>
          <a:lstStyle/>
          <a:p>
            <a:pPr algn="ctr"/>
            <a:r>
              <a:rPr lang="en-US" b="1" dirty="0" err="1"/>
              <a:t>Équipements</a:t>
            </a:r>
            <a:r>
              <a:rPr lang="en-US" b="1" dirty="0"/>
              <a:t> </a:t>
            </a:r>
            <a:r>
              <a:rPr lang="en-US" b="1" dirty="0" err="1"/>
              <a:t>d'interconnexion</a:t>
            </a:r>
            <a:endParaRPr lang="en-US" dirty="0"/>
          </a:p>
        </p:txBody>
      </p:sp>
      <p:pic>
        <p:nvPicPr>
          <p:cNvPr id="18" name="Image 17">
            <a:extLst>
              <a:ext uri="{FF2B5EF4-FFF2-40B4-BE49-F238E27FC236}">
                <a16:creationId xmlns:a16="http://schemas.microsoft.com/office/drawing/2014/main" id="{C45E8676-ABA4-80AC-F917-8D1E3B525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5899" y="2986592"/>
            <a:ext cx="2468626" cy="2468626"/>
          </a:xfrm>
          <a:prstGeom prst="rect">
            <a:avLst/>
          </a:prstGeom>
        </p:spPr>
      </p:pic>
      <p:sp>
        <p:nvSpPr>
          <p:cNvPr id="20" name="ZoneTexte 19">
            <a:extLst>
              <a:ext uri="{FF2B5EF4-FFF2-40B4-BE49-F238E27FC236}">
                <a16:creationId xmlns:a16="http://schemas.microsoft.com/office/drawing/2014/main" id="{B2D78A50-FF6B-635E-BB0A-A1B2B6FA8B62}"/>
              </a:ext>
            </a:extLst>
          </p:cNvPr>
          <p:cNvSpPr txBox="1"/>
          <p:nvPr/>
        </p:nvSpPr>
        <p:spPr>
          <a:xfrm>
            <a:off x="8849308" y="5449614"/>
            <a:ext cx="2871492" cy="369332"/>
          </a:xfrm>
          <a:prstGeom prst="rect">
            <a:avLst/>
          </a:prstGeom>
          <a:noFill/>
        </p:spPr>
        <p:txBody>
          <a:bodyPr wrap="none" rtlCol="0">
            <a:spAutoFit/>
          </a:bodyPr>
          <a:lstStyle/>
          <a:p>
            <a:pPr algn="ctr"/>
            <a:r>
              <a:rPr lang="en-US" b="1" dirty="0"/>
              <a:t>Supports de communication</a:t>
            </a:r>
            <a:endParaRPr lang="en-US" dirty="0"/>
          </a:p>
        </p:txBody>
      </p:sp>
      <p:sp>
        <p:nvSpPr>
          <p:cNvPr id="23" name="ZoneTexte 22">
            <a:extLst>
              <a:ext uri="{FF2B5EF4-FFF2-40B4-BE49-F238E27FC236}">
                <a16:creationId xmlns:a16="http://schemas.microsoft.com/office/drawing/2014/main" id="{9569F3FA-5773-B751-2098-931DA9B51312}"/>
              </a:ext>
            </a:extLst>
          </p:cNvPr>
          <p:cNvSpPr txBox="1"/>
          <p:nvPr/>
        </p:nvSpPr>
        <p:spPr>
          <a:xfrm>
            <a:off x="1466511" y="6106803"/>
            <a:ext cx="10560735" cy="461665"/>
          </a:xfrm>
          <a:prstGeom prst="rect">
            <a:avLst/>
          </a:prstGeom>
          <a:noFill/>
        </p:spPr>
        <p:txBody>
          <a:bodyPr wrap="square">
            <a:spAutoFit/>
          </a:bodyPr>
          <a:lstStyle/>
          <a:p>
            <a:pPr algn="just"/>
            <a:r>
              <a:rPr lang="fr-FR" sz="2400" b="1" dirty="0"/>
              <a:t>PAN, LAN, MAN, WAN</a:t>
            </a:r>
          </a:p>
        </p:txBody>
      </p:sp>
    </p:spTree>
    <p:extLst>
      <p:ext uri="{BB962C8B-B14F-4D97-AF65-F5344CB8AC3E}">
        <p14:creationId xmlns:p14="http://schemas.microsoft.com/office/powerpoint/2010/main" val="423372065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A30F8-A393-6F03-E261-9E9CB593A6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9159B56-5314-1C5D-41A4-7BA46B4F7D3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2C14A60-3BF1-E1D2-28A2-E69DE1706D75}"/>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Introduction aux Concepts Fondamentaux</a:t>
            </a:r>
          </a:p>
        </p:txBody>
      </p:sp>
      <p:pic>
        <p:nvPicPr>
          <p:cNvPr id="10" name="Image 9">
            <a:extLst>
              <a:ext uri="{FF2B5EF4-FFF2-40B4-BE49-F238E27FC236}">
                <a16:creationId xmlns:a16="http://schemas.microsoft.com/office/drawing/2014/main" id="{1F2F1EA3-881B-40DF-3B2D-CEF15BD98A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2524" y="1273524"/>
            <a:ext cx="3600000" cy="3600000"/>
          </a:xfrm>
          <a:prstGeom prst="rect">
            <a:avLst/>
          </a:prstGeom>
        </p:spPr>
      </p:pic>
      <p:pic>
        <p:nvPicPr>
          <p:cNvPr id="16" name="Image 15">
            <a:extLst>
              <a:ext uri="{FF2B5EF4-FFF2-40B4-BE49-F238E27FC236}">
                <a16:creationId xmlns:a16="http://schemas.microsoft.com/office/drawing/2014/main" id="{74C4CF17-876B-DCD3-C709-7CB790180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986" y="1273524"/>
            <a:ext cx="3600000" cy="3600000"/>
          </a:xfrm>
          <a:prstGeom prst="rect">
            <a:avLst/>
          </a:prstGeom>
        </p:spPr>
      </p:pic>
      <p:pic>
        <p:nvPicPr>
          <p:cNvPr id="19" name="Image 18">
            <a:extLst>
              <a:ext uri="{FF2B5EF4-FFF2-40B4-BE49-F238E27FC236}">
                <a16:creationId xmlns:a16="http://schemas.microsoft.com/office/drawing/2014/main" id="{4F3FED2A-53EF-1122-DC8F-6064206A7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9755" y="1273524"/>
            <a:ext cx="3600000" cy="3600000"/>
          </a:xfrm>
          <a:prstGeom prst="rect">
            <a:avLst/>
          </a:prstGeom>
        </p:spPr>
      </p:pic>
      <p:sp>
        <p:nvSpPr>
          <p:cNvPr id="21" name="ZoneTexte 20">
            <a:extLst>
              <a:ext uri="{FF2B5EF4-FFF2-40B4-BE49-F238E27FC236}">
                <a16:creationId xmlns:a16="http://schemas.microsoft.com/office/drawing/2014/main" id="{1FDD1BFA-875A-B947-A405-D2C08F0E7CE3}"/>
              </a:ext>
            </a:extLst>
          </p:cNvPr>
          <p:cNvSpPr txBox="1"/>
          <p:nvPr/>
        </p:nvSpPr>
        <p:spPr>
          <a:xfrm>
            <a:off x="2081808" y="4959752"/>
            <a:ext cx="1791773" cy="369332"/>
          </a:xfrm>
          <a:prstGeom prst="rect">
            <a:avLst/>
          </a:prstGeom>
          <a:noFill/>
        </p:spPr>
        <p:txBody>
          <a:bodyPr wrap="none" rtlCol="0">
            <a:spAutoFit/>
          </a:bodyPr>
          <a:lstStyle/>
          <a:p>
            <a:r>
              <a:rPr lang="fr-FR" b="1" dirty="0"/>
              <a:t>Topologie en bus</a:t>
            </a:r>
            <a:endParaRPr lang="en-US" b="1" dirty="0"/>
          </a:p>
        </p:txBody>
      </p:sp>
      <p:sp>
        <p:nvSpPr>
          <p:cNvPr id="22" name="ZoneTexte 21">
            <a:extLst>
              <a:ext uri="{FF2B5EF4-FFF2-40B4-BE49-F238E27FC236}">
                <a16:creationId xmlns:a16="http://schemas.microsoft.com/office/drawing/2014/main" id="{4796B709-4EBD-2F2E-0155-F020AA47A215}"/>
              </a:ext>
            </a:extLst>
          </p:cNvPr>
          <p:cNvSpPr txBox="1"/>
          <p:nvPr/>
        </p:nvSpPr>
        <p:spPr>
          <a:xfrm>
            <a:off x="5580231" y="5006766"/>
            <a:ext cx="2166875" cy="369332"/>
          </a:xfrm>
          <a:prstGeom prst="rect">
            <a:avLst/>
          </a:prstGeom>
          <a:noFill/>
        </p:spPr>
        <p:txBody>
          <a:bodyPr wrap="none" rtlCol="0">
            <a:spAutoFit/>
          </a:bodyPr>
          <a:lstStyle/>
          <a:p>
            <a:r>
              <a:rPr lang="fr-FR" b="1" dirty="0"/>
              <a:t>Topologie en anneau</a:t>
            </a:r>
            <a:endParaRPr lang="en-US" b="1" dirty="0"/>
          </a:p>
        </p:txBody>
      </p:sp>
      <p:sp>
        <p:nvSpPr>
          <p:cNvPr id="23" name="ZoneTexte 22">
            <a:extLst>
              <a:ext uri="{FF2B5EF4-FFF2-40B4-BE49-F238E27FC236}">
                <a16:creationId xmlns:a16="http://schemas.microsoft.com/office/drawing/2014/main" id="{C3A8925C-9D25-F652-C994-E7FE713CA0F4}"/>
              </a:ext>
            </a:extLst>
          </p:cNvPr>
          <p:cNvSpPr txBox="1"/>
          <p:nvPr/>
        </p:nvSpPr>
        <p:spPr>
          <a:xfrm>
            <a:off x="9348088" y="5006766"/>
            <a:ext cx="1996316" cy="369332"/>
          </a:xfrm>
          <a:prstGeom prst="rect">
            <a:avLst/>
          </a:prstGeom>
          <a:noFill/>
        </p:spPr>
        <p:txBody>
          <a:bodyPr wrap="none" rtlCol="0">
            <a:spAutoFit/>
          </a:bodyPr>
          <a:lstStyle/>
          <a:p>
            <a:r>
              <a:rPr lang="fr-FR" b="1" dirty="0"/>
              <a:t>Topologie en étoile</a:t>
            </a:r>
            <a:endParaRPr lang="en-US" b="1" dirty="0"/>
          </a:p>
        </p:txBody>
      </p:sp>
    </p:spTree>
    <p:extLst>
      <p:ext uri="{BB962C8B-B14F-4D97-AF65-F5344CB8AC3E}">
        <p14:creationId xmlns:p14="http://schemas.microsoft.com/office/powerpoint/2010/main" val="99731989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AC459-FFDE-CD0F-CBB5-A395D8A3928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8EE4B3E-56BD-6CFC-CBD5-6E08611ED795}"/>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3ECA7ED-7B96-C779-C827-824066A1614E}"/>
              </a:ext>
            </a:extLst>
          </p:cNvPr>
          <p:cNvSpPr/>
          <p:nvPr/>
        </p:nvSpPr>
        <p:spPr>
          <a:xfrm>
            <a:off x="718456" y="185783"/>
            <a:ext cx="7737285"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La supervision d’un réseau informatique</a:t>
            </a:r>
          </a:p>
        </p:txBody>
      </p:sp>
      <p:sp>
        <p:nvSpPr>
          <p:cNvPr id="11" name="ZoneTexte 10">
            <a:extLst>
              <a:ext uri="{FF2B5EF4-FFF2-40B4-BE49-F238E27FC236}">
                <a16:creationId xmlns:a16="http://schemas.microsoft.com/office/drawing/2014/main" id="{DAEDDA66-D8DE-6C02-F83A-0FECFA7CF499}"/>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Introduction aux Concepts Fondamentaux</a:t>
            </a:r>
          </a:p>
        </p:txBody>
      </p:sp>
      <p:sp>
        <p:nvSpPr>
          <p:cNvPr id="7" name="ZoneTexte 6">
            <a:extLst>
              <a:ext uri="{FF2B5EF4-FFF2-40B4-BE49-F238E27FC236}">
                <a16:creationId xmlns:a16="http://schemas.microsoft.com/office/drawing/2014/main" id="{36A44930-D841-64ED-F333-4D06CF9A8D5F}"/>
              </a:ext>
            </a:extLst>
          </p:cNvPr>
          <p:cNvSpPr txBox="1"/>
          <p:nvPr/>
        </p:nvSpPr>
        <p:spPr>
          <a:xfrm>
            <a:off x="1280861" y="1129212"/>
            <a:ext cx="10714495" cy="1569660"/>
          </a:xfrm>
          <a:prstGeom prst="rect">
            <a:avLst/>
          </a:prstGeom>
          <a:noFill/>
        </p:spPr>
        <p:txBody>
          <a:bodyPr wrap="square">
            <a:spAutoFit/>
          </a:bodyPr>
          <a:lstStyle/>
          <a:p>
            <a:pPr algn="just"/>
            <a:r>
              <a:rPr lang="fr-FR" sz="2400" dirty="0"/>
              <a:t>La </a:t>
            </a:r>
            <a:r>
              <a:rPr lang="fr-FR" sz="2400" b="1" dirty="0"/>
              <a:t>supervision réseau (Network Monitoring)</a:t>
            </a:r>
            <a:r>
              <a:rPr lang="fr-FR" sz="2400" dirty="0"/>
              <a:t> est une discipline de l'administration IT qui consiste en l'utilisation d'un système logiciel et matériel pour </a:t>
            </a:r>
            <a:r>
              <a:rPr lang="fr-FR" sz="2400" b="1" dirty="0"/>
              <a:t>observer</a:t>
            </a:r>
            <a:r>
              <a:rPr lang="fr-FR" sz="2400" dirty="0"/>
              <a:t>, </a:t>
            </a:r>
            <a:r>
              <a:rPr lang="fr-FR" sz="2400" b="1" dirty="0"/>
              <a:t>mesurer</a:t>
            </a:r>
            <a:r>
              <a:rPr lang="fr-FR" sz="2400" dirty="0"/>
              <a:t>, </a:t>
            </a:r>
            <a:r>
              <a:rPr lang="fr-FR" sz="2400" b="1" dirty="0"/>
              <a:t>analyser</a:t>
            </a:r>
            <a:r>
              <a:rPr lang="fr-FR" sz="2400" dirty="0"/>
              <a:t> et </a:t>
            </a:r>
            <a:r>
              <a:rPr lang="fr-FR" sz="2400" b="1" dirty="0"/>
              <a:t>rapporter de manière continue</a:t>
            </a:r>
            <a:r>
              <a:rPr lang="fr-FR" sz="2400" dirty="0"/>
              <a:t> la disponibilité, le fonctionnement et la performance d'une infrastructure réseau.</a:t>
            </a:r>
            <a:endParaRPr lang="en-US" sz="2400" dirty="0"/>
          </a:p>
        </p:txBody>
      </p:sp>
      <p:sp>
        <p:nvSpPr>
          <p:cNvPr id="12" name="ZoneTexte 11">
            <a:extLst>
              <a:ext uri="{FF2B5EF4-FFF2-40B4-BE49-F238E27FC236}">
                <a16:creationId xmlns:a16="http://schemas.microsoft.com/office/drawing/2014/main" id="{4B5FF287-173C-C08A-B009-146948DE0037}"/>
              </a:ext>
            </a:extLst>
          </p:cNvPr>
          <p:cNvSpPr txBox="1"/>
          <p:nvPr/>
        </p:nvSpPr>
        <p:spPr>
          <a:xfrm>
            <a:off x="1280860" y="3023551"/>
            <a:ext cx="6398133" cy="3046988"/>
          </a:xfrm>
          <a:prstGeom prst="rect">
            <a:avLst/>
          </a:prstGeom>
          <a:noFill/>
        </p:spPr>
        <p:txBody>
          <a:bodyPr wrap="square">
            <a:spAutoFit/>
          </a:bodyPr>
          <a:lstStyle/>
          <a:p>
            <a:pPr algn="just"/>
            <a:r>
              <a:rPr lang="fr-FR" sz="2400" b="1" dirty="0"/>
              <a:t>Collecte de Données : </a:t>
            </a:r>
            <a:r>
              <a:rPr lang="fr-FR" sz="2400" dirty="0"/>
              <a:t>Acquisition systématique des métriques.</a:t>
            </a:r>
          </a:p>
          <a:p>
            <a:pPr algn="just"/>
            <a:r>
              <a:rPr lang="fr-FR" sz="2400" b="1" dirty="0"/>
              <a:t>Analyse et Corrélation : </a:t>
            </a:r>
            <a:r>
              <a:rPr lang="fr-FR" sz="2400" dirty="0"/>
              <a:t>Traitement des données, comparaison à des seuils et identification d'anomalies.</a:t>
            </a:r>
          </a:p>
          <a:p>
            <a:pPr algn="just"/>
            <a:r>
              <a:rPr lang="fr-FR" sz="2400" b="1" dirty="0"/>
              <a:t>Restitution et </a:t>
            </a:r>
            <a:r>
              <a:rPr lang="fr-FR" sz="2400" b="1" dirty="0" err="1"/>
              <a:t>Alerting</a:t>
            </a:r>
            <a:r>
              <a:rPr lang="fr-FR" sz="2400" b="1" dirty="0"/>
              <a:t> : </a:t>
            </a:r>
            <a:r>
              <a:rPr lang="fr-FR" sz="2400" dirty="0"/>
              <a:t>Présentation des informations (tableaux de bord) et génération de notifications en cas d'événement.</a:t>
            </a:r>
            <a:endParaRPr lang="en-US" sz="2400" dirty="0"/>
          </a:p>
        </p:txBody>
      </p:sp>
      <p:graphicFrame>
        <p:nvGraphicFramePr>
          <p:cNvPr id="13" name="Diagramme 12">
            <a:extLst>
              <a:ext uri="{FF2B5EF4-FFF2-40B4-BE49-F238E27FC236}">
                <a16:creationId xmlns:a16="http://schemas.microsoft.com/office/drawing/2014/main" id="{109911D8-C49D-C11D-30B0-27CDFE4FC1E5}"/>
              </a:ext>
            </a:extLst>
          </p:cNvPr>
          <p:cNvGraphicFramePr/>
          <p:nvPr>
            <p:extLst>
              <p:ext uri="{D42A27DB-BD31-4B8C-83A1-F6EECF244321}">
                <p14:modId xmlns:p14="http://schemas.microsoft.com/office/powerpoint/2010/main" val="2212964146"/>
              </p:ext>
            </p:extLst>
          </p:nvPr>
        </p:nvGraphicFramePr>
        <p:xfrm>
          <a:off x="6872748" y="2560372"/>
          <a:ext cx="6099278" cy="3973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44575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25C67-B0D0-749C-FE70-9DA60C30C748}"/>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91310886-4AB2-1F13-F2BF-B14B05FFE116}"/>
              </a:ext>
            </a:extLst>
          </p:cNvPr>
          <p:cNvSpPr txBox="1"/>
          <p:nvPr/>
        </p:nvSpPr>
        <p:spPr>
          <a:xfrm>
            <a:off x="3590538" y="2752037"/>
            <a:ext cx="8601462" cy="671851"/>
          </a:xfrm>
          <a:prstGeom prst="rect">
            <a:avLst/>
          </a:prstGeom>
          <a:noFill/>
        </p:spPr>
        <p:txBody>
          <a:bodyPr wrap="square" rtlCol="0">
            <a:spAutoFit/>
          </a:bodyPr>
          <a:lstStyle/>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2 - L'Importance Stratégique de la Supervision Réseau</a:t>
            </a:r>
          </a:p>
        </p:txBody>
      </p:sp>
      <p:sp>
        <p:nvSpPr>
          <p:cNvPr id="4" name="ZoneTexte 3">
            <a:extLst>
              <a:ext uri="{FF2B5EF4-FFF2-40B4-BE49-F238E27FC236}">
                <a16:creationId xmlns:a16="http://schemas.microsoft.com/office/drawing/2014/main" id="{3D693675-596A-905B-A6DF-24B9291983FB}"/>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2</a:t>
            </a:r>
          </a:p>
        </p:txBody>
      </p:sp>
      <p:pic>
        <p:nvPicPr>
          <p:cNvPr id="5" name="Image 4">
            <a:extLst>
              <a:ext uri="{FF2B5EF4-FFF2-40B4-BE49-F238E27FC236}">
                <a16:creationId xmlns:a16="http://schemas.microsoft.com/office/drawing/2014/main" id="{8A05D249-5514-FE24-AE1F-8ADF114481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512" y="2583726"/>
            <a:ext cx="1362067" cy="1362067"/>
          </a:xfrm>
          <a:prstGeom prst="rect">
            <a:avLst/>
          </a:prstGeom>
        </p:spPr>
      </p:pic>
    </p:spTree>
    <p:extLst>
      <p:ext uri="{BB962C8B-B14F-4D97-AF65-F5344CB8AC3E}">
        <p14:creationId xmlns:p14="http://schemas.microsoft.com/office/powerpoint/2010/main" val="302605689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CA21-154E-95F2-624A-382F0990B39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28B5A37-915C-CD4F-739A-F294E7E0A8F9}"/>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EDD64DE-4ECE-A78F-E162-735A780BBB0C}"/>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De la Réactivité à la Proactivité</a:t>
            </a:r>
          </a:p>
        </p:txBody>
      </p:sp>
      <p:sp>
        <p:nvSpPr>
          <p:cNvPr id="11" name="ZoneTexte 10">
            <a:extLst>
              <a:ext uri="{FF2B5EF4-FFF2-40B4-BE49-F238E27FC236}">
                <a16:creationId xmlns:a16="http://schemas.microsoft.com/office/drawing/2014/main" id="{67A0C8BB-D57B-8689-9EF4-CBB79327F4C5}"/>
              </a:ext>
            </a:extLst>
          </p:cNvPr>
          <p:cNvSpPr txBox="1"/>
          <p:nvPr/>
        </p:nvSpPr>
        <p:spPr>
          <a:xfrm rot="16200000">
            <a:off x="-3054022" y="2599034"/>
            <a:ext cx="7192259" cy="954107"/>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L'Importance Stratégique de la Supervision Réseau</a:t>
            </a:r>
          </a:p>
        </p:txBody>
      </p:sp>
      <p:graphicFrame>
        <p:nvGraphicFramePr>
          <p:cNvPr id="2" name="Tableau 1">
            <a:extLst>
              <a:ext uri="{FF2B5EF4-FFF2-40B4-BE49-F238E27FC236}">
                <a16:creationId xmlns:a16="http://schemas.microsoft.com/office/drawing/2014/main" id="{AE08447E-9944-6BB6-9C5F-ECB3682AF084}"/>
              </a:ext>
            </a:extLst>
          </p:cNvPr>
          <p:cNvGraphicFramePr>
            <a:graphicFrameLocks noGrp="1"/>
          </p:cNvGraphicFramePr>
          <p:nvPr>
            <p:extLst>
              <p:ext uri="{D42A27DB-BD31-4B8C-83A1-F6EECF244321}">
                <p14:modId xmlns:p14="http://schemas.microsoft.com/office/powerpoint/2010/main" val="1721074346"/>
              </p:ext>
            </p:extLst>
          </p:nvPr>
        </p:nvGraphicFramePr>
        <p:xfrm>
          <a:off x="2032000" y="1781549"/>
          <a:ext cx="9029290" cy="3350888"/>
        </p:xfrm>
        <a:graphic>
          <a:graphicData uri="http://schemas.openxmlformats.org/drawingml/2006/table">
            <a:tbl>
              <a:tblPr firstRow="1" bandRow="1">
                <a:tableStyleId>{5C22544A-7EE6-4342-B048-85BDC9FD1C3A}</a:tableStyleId>
              </a:tblPr>
              <a:tblGrid>
                <a:gridCol w="4514645">
                  <a:extLst>
                    <a:ext uri="{9D8B030D-6E8A-4147-A177-3AD203B41FA5}">
                      <a16:colId xmlns:a16="http://schemas.microsoft.com/office/drawing/2014/main" val="3172945534"/>
                    </a:ext>
                  </a:extLst>
                </a:gridCol>
                <a:gridCol w="4514645">
                  <a:extLst>
                    <a:ext uri="{9D8B030D-6E8A-4147-A177-3AD203B41FA5}">
                      <a16:colId xmlns:a16="http://schemas.microsoft.com/office/drawing/2014/main" val="3959814819"/>
                    </a:ext>
                  </a:extLst>
                </a:gridCol>
              </a:tblGrid>
              <a:tr h="837722">
                <a:tc>
                  <a:txBody>
                    <a:bodyPr/>
                    <a:lstStyle/>
                    <a:p>
                      <a:pPr algn="ctr"/>
                      <a:r>
                        <a:rPr lang="fr-FR" sz="2000" b="1" i="0" kern="1200" dirty="0">
                          <a:solidFill>
                            <a:schemeClr val="lt1"/>
                          </a:solidFill>
                          <a:effectLst/>
                          <a:latin typeface="+mn-lt"/>
                          <a:ea typeface="+mn-ea"/>
                          <a:cs typeface="+mn-cs"/>
                        </a:rPr>
                        <a:t>Modèle Réactif (sans supervision efficace) </a:t>
                      </a:r>
                      <a:endParaRPr lang="en-US" sz="2000" dirty="0"/>
                    </a:p>
                  </a:txBody>
                  <a:tcPr anchor="ctr"/>
                </a:tc>
                <a:tc>
                  <a:txBody>
                    <a:bodyPr/>
                    <a:lstStyle/>
                    <a:p>
                      <a:pPr algn="ctr"/>
                      <a:r>
                        <a:rPr lang="fr-FR" sz="2000" b="1" i="0" kern="1200" dirty="0">
                          <a:solidFill>
                            <a:schemeClr val="lt1"/>
                          </a:solidFill>
                          <a:effectLst/>
                          <a:latin typeface="+mn-lt"/>
                          <a:ea typeface="+mn-ea"/>
                          <a:cs typeface="+mn-cs"/>
                        </a:rPr>
                        <a:t>Modèle Proactif (avec supervision efficace) </a:t>
                      </a:r>
                      <a:endParaRPr lang="en-US" sz="2000" dirty="0"/>
                    </a:p>
                  </a:txBody>
                  <a:tcPr anchor="ctr"/>
                </a:tc>
                <a:extLst>
                  <a:ext uri="{0D108BD9-81ED-4DB2-BD59-A6C34878D82A}">
                    <a16:rowId xmlns:a16="http://schemas.microsoft.com/office/drawing/2014/main" val="3083257573"/>
                  </a:ext>
                </a:extLst>
              </a:tr>
              <a:tr h="837722">
                <a:tc>
                  <a:txBody>
                    <a:bodyPr/>
                    <a:lstStyle/>
                    <a:p>
                      <a:pPr algn="ctr"/>
                      <a:r>
                        <a:rPr lang="fr-FR" sz="2000" b="0" i="0" kern="1200" dirty="0">
                          <a:solidFill>
                            <a:schemeClr val="dk1"/>
                          </a:solidFill>
                          <a:effectLst/>
                          <a:latin typeface="+mn-lt"/>
                          <a:ea typeface="+mn-ea"/>
                          <a:cs typeface="+mn-cs"/>
                        </a:rPr>
                        <a:t>Découverte des pannes par les utilisateurs.</a:t>
                      </a:r>
                    </a:p>
                  </a:txBody>
                  <a:tcPr anchor="ctr"/>
                </a:tc>
                <a:tc>
                  <a:txBody>
                    <a:bodyPr/>
                    <a:lstStyle/>
                    <a:p>
                      <a:pPr algn="ctr"/>
                      <a:r>
                        <a:rPr lang="fr-FR" sz="2000" b="0" i="0" kern="1200" dirty="0">
                          <a:solidFill>
                            <a:schemeClr val="dk1"/>
                          </a:solidFill>
                          <a:effectLst/>
                          <a:latin typeface="+mn-lt"/>
                          <a:ea typeface="+mn-ea"/>
                          <a:cs typeface="+mn-cs"/>
                        </a:rPr>
                        <a:t>Détection des dégradations avant la panne.</a:t>
                      </a:r>
                    </a:p>
                  </a:txBody>
                  <a:tcPr anchor="ctr"/>
                </a:tc>
                <a:extLst>
                  <a:ext uri="{0D108BD9-81ED-4DB2-BD59-A6C34878D82A}">
                    <a16:rowId xmlns:a16="http://schemas.microsoft.com/office/drawing/2014/main" val="87476342"/>
                  </a:ext>
                </a:extLst>
              </a:tr>
              <a:tr h="8377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Temps Moyen de Détection (MTTD) et de Résolution (MTTR) élevés.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Alertes automatisées vers les équipes techniques.</a:t>
                      </a:r>
                    </a:p>
                  </a:txBody>
                  <a:tcPr anchor="ctr"/>
                </a:tc>
                <a:extLst>
                  <a:ext uri="{0D108BD9-81ED-4DB2-BD59-A6C34878D82A}">
                    <a16:rowId xmlns:a16="http://schemas.microsoft.com/office/drawing/2014/main" val="712567133"/>
                  </a:ext>
                </a:extLst>
              </a:tr>
              <a:tr h="8377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Impact sur la productivité et la continuité.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Réduction significative du MTTR et de l'impact métier/opérationnel.</a:t>
                      </a:r>
                    </a:p>
                  </a:txBody>
                  <a:tcPr anchor="ctr"/>
                </a:tc>
                <a:extLst>
                  <a:ext uri="{0D108BD9-81ED-4DB2-BD59-A6C34878D82A}">
                    <a16:rowId xmlns:a16="http://schemas.microsoft.com/office/drawing/2014/main" val="2073671186"/>
                  </a:ext>
                </a:extLst>
              </a:tr>
            </a:tbl>
          </a:graphicData>
        </a:graphic>
      </p:graphicFrame>
    </p:spTree>
    <p:extLst>
      <p:ext uri="{BB962C8B-B14F-4D97-AF65-F5344CB8AC3E}">
        <p14:creationId xmlns:p14="http://schemas.microsoft.com/office/powerpoint/2010/main" val="1099215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dre">
  <a:themeElements>
    <a:clrScheme name="Personnalisé 2">
      <a:dk1>
        <a:srgbClr val="000000"/>
      </a:dk1>
      <a:lt1>
        <a:srgbClr val="FFFFFF"/>
      </a:lt1>
      <a:dk2>
        <a:srgbClr val="545454"/>
      </a:dk2>
      <a:lt2>
        <a:srgbClr val="BFBFBF"/>
      </a:lt2>
      <a:accent1>
        <a:srgbClr val="000000"/>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20328</TotalTime>
  <Words>2903</Words>
  <Application>Microsoft Office PowerPoint</Application>
  <PresentationFormat>Grand écran</PresentationFormat>
  <Paragraphs>264</Paragraphs>
  <Slides>40</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40</vt:i4>
      </vt:variant>
    </vt:vector>
  </HeadingPairs>
  <TitlesOfParts>
    <vt:vector size="49" baseType="lpstr">
      <vt:lpstr>Adobe Devanagari</vt:lpstr>
      <vt:lpstr>Arial</vt:lpstr>
      <vt:lpstr>Calibri</vt:lpstr>
      <vt:lpstr>Calibri Light</vt:lpstr>
      <vt:lpstr>Cambria Math</vt:lpstr>
      <vt:lpstr>Corbel</vt:lpstr>
      <vt:lpstr>Wingdings 2</vt:lpstr>
      <vt:lpstr>Thème Office</vt:lpstr>
      <vt:lpstr>Cadre</vt:lpstr>
      <vt:lpstr>Network Monitoring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Algorithmes distribués randomisés</dc:title>
  <dc:creator>Evrard Ambara</dc:creator>
  <cp:lastModifiedBy>Evrard Ambara</cp:lastModifiedBy>
  <cp:revision>435</cp:revision>
  <dcterms:created xsi:type="dcterms:W3CDTF">2018-11-03T18:13:16Z</dcterms:created>
  <dcterms:modified xsi:type="dcterms:W3CDTF">2025-07-30T13:13:41Z</dcterms:modified>
</cp:coreProperties>
</file>