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19" r:id="rId1"/>
  </p:sldMasterIdLst>
  <p:notesMasterIdLst>
    <p:notesMasterId r:id="rId38"/>
  </p:notesMasterIdLst>
  <p:sldIdLst>
    <p:sldId id="256" r:id="rId2"/>
    <p:sldId id="257" r:id="rId3"/>
    <p:sldId id="275" r:id="rId4"/>
    <p:sldId id="274" r:id="rId5"/>
    <p:sldId id="258" r:id="rId6"/>
    <p:sldId id="311" r:id="rId7"/>
    <p:sldId id="314" r:id="rId8"/>
    <p:sldId id="295" r:id="rId9"/>
    <p:sldId id="294" r:id="rId10"/>
    <p:sldId id="313" r:id="rId11"/>
    <p:sldId id="310" r:id="rId12"/>
    <p:sldId id="288" r:id="rId13"/>
    <p:sldId id="312" r:id="rId14"/>
    <p:sldId id="296" r:id="rId15"/>
    <p:sldId id="321" r:id="rId16"/>
    <p:sldId id="322" r:id="rId17"/>
    <p:sldId id="323" r:id="rId18"/>
    <p:sldId id="320" r:id="rId19"/>
    <p:sldId id="306" r:id="rId20"/>
    <p:sldId id="284" r:id="rId21"/>
    <p:sldId id="315" r:id="rId22"/>
    <p:sldId id="290" r:id="rId23"/>
    <p:sldId id="305" r:id="rId24"/>
    <p:sldId id="319" r:id="rId25"/>
    <p:sldId id="285" r:id="rId26"/>
    <p:sldId id="304" r:id="rId27"/>
    <p:sldId id="317" r:id="rId28"/>
    <p:sldId id="289" r:id="rId29"/>
    <p:sldId id="309" r:id="rId30"/>
    <p:sldId id="287" r:id="rId31"/>
    <p:sldId id="318" r:id="rId32"/>
    <p:sldId id="259" r:id="rId33"/>
    <p:sldId id="297" r:id="rId34"/>
    <p:sldId id="325" r:id="rId35"/>
    <p:sldId id="301" r:id="rId36"/>
    <p:sldId id="308" r:id="rId37"/>
  </p:sldIdLst>
  <p:sldSz cx="12192000" cy="6858000"/>
  <p:notesSz cx="6858000" cy="9144000"/>
  <p:defaultTextStyle>
    <a:defPPr>
      <a:defRPr lang="en-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01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1424"/>
  </p:normalViewPr>
  <p:slideViewPr>
    <p:cSldViewPr snapToGrid="0">
      <p:cViewPr varScale="1">
        <p:scale>
          <a:sx n="90" d="100"/>
          <a:sy n="90" d="100"/>
        </p:scale>
        <p:origin x="232" y="3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98EDF1-0207-BE43-BF49-B98A87BBD0F2}" type="datetimeFigureOut">
              <a:rPr lang="fr-FR" smtClean="0"/>
              <a:t>14/07/2025</a:t>
            </a:fld>
            <a:endParaRPr lang="fr-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973C7B-C2A2-054D-8B36-2ACC72363A83}" type="slidenum">
              <a:rPr lang="fr-FR" smtClean="0"/>
              <a:t>‹#›</a:t>
            </a:fld>
            <a:endParaRPr lang="fr-FR"/>
          </a:p>
        </p:txBody>
      </p:sp>
    </p:spTree>
    <p:extLst>
      <p:ext uri="{BB962C8B-B14F-4D97-AF65-F5344CB8AC3E}">
        <p14:creationId xmlns:p14="http://schemas.microsoft.com/office/powerpoint/2010/main" val="2230063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CBBDA-6868-8688-B4E5-2F0B2F33D3E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fr-FR"/>
          </a:p>
        </p:txBody>
      </p:sp>
      <p:sp>
        <p:nvSpPr>
          <p:cNvPr id="3" name="Subtitle 2">
            <a:extLst>
              <a:ext uri="{FF2B5EF4-FFF2-40B4-BE49-F238E27FC236}">
                <a16:creationId xmlns:a16="http://schemas.microsoft.com/office/drawing/2014/main" id="{D21B3B5A-63D3-8E88-6AA6-C97B20CE60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fr-FR"/>
          </a:p>
        </p:txBody>
      </p:sp>
      <p:sp>
        <p:nvSpPr>
          <p:cNvPr id="4" name="Date Placeholder 3">
            <a:extLst>
              <a:ext uri="{FF2B5EF4-FFF2-40B4-BE49-F238E27FC236}">
                <a16:creationId xmlns:a16="http://schemas.microsoft.com/office/drawing/2014/main" id="{38D499C1-04F6-7351-D28F-5FBD6E544C96}"/>
              </a:ext>
            </a:extLst>
          </p:cNvPr>
          <p:cNvSpPr>
            <a:spLocks noGrp="1"/>
          </p:cNvSpPr>
          <p:nvPr>
            <p:ph type="dt" sz="half" idx="10"/>
          </p:nvPr>
        </p:nvSpPr>
        <p:spPr/>
        <p:txBody>
          <a:bodyPr/>
          <a:lstStyle/>
          <a:p>
            <a:fld id="{3846215E-43C4-1D40-95F8-023AE389A37C}" type="datetimeFigureOut">
              <a:rPr lang="fr-FR" smtClean="0"/>
              <a:t>14/07/2025</a:t>
            </a:fld>
            <a:endParaRPr lang="fr-FR"/>
          </a:p>
        </p:txBody>
      </p:sp>
      <p:sp>
        <p:nvSpPr>
          <p:cNvPr id="5" name="Footer Placeholder 4">
            <a:extLst>
              <a:ext uri="{FF2B5EF4-FFF2-40B4-BE49-F238E27FC236}">
                <a16:creationId xmlns:a16="http://schemas.microsoft.com/office/drawing/2014/main" id="{3425F2FF-EAF5-219D-961F-1B52D8BF734B}"/>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9E2FBECF-8C71-FA22-DF73-D0F53A89748B}"/>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3551452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50A60-5D5D-290B-F91D-ABD78DC77DE9}"/>
              </a:ext>
            </a:extLst>
          </p:cNvPr>
          <p:cNvSpPr>
            <a:spLocks noGrp="1"/>
          </p:cNvSpPr>
          <p:nvPr>
            <p:ph type="title"/>
          </p:nvPr>
        </p:nvSpPr>
        <p:spPr/>
        <p:txBody>
          <a:bodyPr/>
          <a:lstStyle/>
          <a:p>
            <a:r>
              <a:rPr lang="en-GB"/>
              <a:t>Click to edit Master title style</a:t>
            </a:r>
            <a:endParaRPr lang="fr-FR"/>
          </a:p>
        </p:txBody>
      </p:sp>
      <p:sp>
        <p:nvSpPr>
          <p:cNvPr id="3" name="Vertical Text Placeholder 2">
            <a:extLst>
              <a:ext uri="{FF2B5EF4-FFF2-40B4-BE49-F238E27FC236}">
                <a16:creationId xmlns:a16="http://schemas.microsoft.com/office/drawing/2014/main" id="{FF650231-8F1E-D34D-4521-37596E51559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Date Placeholder 3">
            <a:extLst>
              <a:ext uri="{FF2B5EF4-FFF2-40B4-BE49-F238E27FC236}">
                <a16:creationId xmlns:a16="http://schemas.microsoft.com/office/drawing/2014/main" id="{1CE1497F-9587-88FA-9D29-9DDB82DE4EF4}"/>
              </a:ext>
            </a:extLst>
          </p:cNvPr>
          <p:cNvSpPr>
            <a:spLocks noGrp="1"/>
          </p:cNvSpPr>
          <p:nvPr>
            <p:ph type="dt" sz="half" idx="10"/>
          </p:nvPr>
        </p:nvSpPr>
        <p:spPr/>
        <p:txBody>
          <a:bodyPr/>
          <a:lstStyle/>
          <a:p>
            <a:fld id="{3846215E-43C4-1D40-95F8-023AE389A37C}" type="datetimeFigureOut">
              <a:rPr lang="fr-FR" smtClean="0"/>
              <a:t>15/07/2025</a:t>
            </a:fld>
            <a:endParaRPr lang="fr-FR"/>
          </a:p>
        </p:txBody>
      </p:sp>
      <p:sp>
        <p:nvSpPr>
          <p:cNvPr id="5" name="Footer Placeholder 4">
            <a:extLst>
              <a:ext uri="{FF2B5EF4-FFF2-40B4-BE49-F238E27FC236}">
                <a16:creationId xmlns:a16="http://schemas.microsoft.com/office/drawing/2014/main" id="{3347C277-82A8-158B-12CB-51971CAEE5C9}"/>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AA34BFEF-A35B-72FF-8003-3240B477DAA5}"/>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2289641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1C7804A-44DD-0DE3-4CA8-BBD71876908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fr-FR"/>
          </a:p>
        </p:txBody>
      </p:sp>
      <p:sp>
        <p:nvSpPr>
          <p:cNvPr id="3" name="Vertical Text Placeholder 2">
            <a:extLst>
              <a:ext uri="{FF2B5EF4-FFF2-40B4-BE49-F238E27FC236}">
                <a16:creationId xmlns:a16="http://schemas.microsoft.com/office/drawing/2014/main" id="{D474F712-6479-5713-C148-192B49F6F9F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Date Placeholder 3">
            <a:extLst>
              <a:ext uri="{FF2B5EF4-FFF2-40B4-BE49-F238E27FC236}">
                <a16:creationId xmlns:a16="http://schemas.microsoft.com/office/drawing/2014/main" id="{A08E17AD-84B4-935E-009C-BA8A148580CF}"/>
              </a:ext>
            </a:extLst>
          </p:cNvPr>
          <p:cNvSpPr>
            <a:spLocks noGrp="1"/>
          </p:cNvSpPr>
          <p:nvPr>
            <p:ph type="dt" sz="half" idx="10"/>
          </p:nvPr>
        </p:nvSpPr>
        <p:spPr/>
        <p:txBody>
          <a:bodyPr/>
          <a:lstStyle/>
          <a:p>
            <a:fld id="{3846215E-43C4-1D40-95F8-023AE389A37C}" type="datetimeFigureOut">
              <a:rPr lang="fr-FR" smtClean="0"/>
              <a:t>15/07/2025</a:t>
            </a:fld>
            <a:endParaRPr lang="fr-FR"/>
          </a:p>
        </p:txBody>
      </p:sp>
      <p:sp>
        <p:nvSpPr>
          <p:cNvPr id="5" name="Footer Placeholder 4">
            <a:extLst>
              <a:ext uri="{FF2B5EF4-FFF2-40B4-BE49-F238E27FC236}">
                <a16:creationId xmlns:a16="http://schemas.microsoft.com/office/drawing/2014/main" id="{9082CB8E-16D1-4440-34CD-CD94236B92F1}"/>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2F5A4B72-E02E-56EA-0726-21B90CBD75C4}"/>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2727196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A38A8-058E-71D3-58FB-E03B5ED27B6A}"/>
              </a:ext>
            </a:extLst>
          </p:cNvPr>
          <p:cNvSpPr>
            <a:spLocks noGrp="1"/>
          </p:cNvSpPr>
          <p:nvPr>
            <p:ph type="title"/>
          </p:nvPr>
        </p:nvSpPr>
        <p:spPr/>
        <p:txBody>
          <a:bodyPr/>
          <a:lstStyle/>
          <a:p>
            <a:r>
              <a:rPr lang="en-GB"/>
              <a:t>Click to edit Master title style</a:t>
            </a:r>
            <a:endParaRPr lang="fr-FR"/>
          </a:p>
        </p:txBody>
      </p:sp>
      <p:sp>
        <p:nvSpPr>
          <p:cNvPr id="3" name="Content Placeholder 2">
            <a:extLst>
              <a:ext uri="{FF2B5EF4-FFF2-40B4-BE49-F238E27FC236}">
                <a16:creationId xmlns:a16="http://schemas.microsoft.com/office/drawing/2014/main" id="{EF2DED7D-1437-AE26-74A8-1010497F203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Date Placeholder 3">
            <a:extLst>
              <a:ext uri="{FF2B5EF4-FFF2-40B4-BE49-F238E27FC236}">
                <a16:creationId xmlns:a16="http://schemas.microsoft.com/office/drawing/2014/main" id="{F97A3F04-9564-DC1C-5416-E247E3408511}"/>
              </a:ext>
            </a:extLst>
          </p:cNvPr>
          <p:cNvSpPr>
            <a:spLocks noGrp="1"/>
          </p:cNvSpPr>
          <p:nvPr>
            <p:ph type="dt" sz="half" idx="10"/>
          </p:nvPr>
        </p:nvSpPr>
        <p:spPr/>
        <p:txBody>
          <a:bodyPr/>
          <a:lstStyle/>
          <a:p>
            <a:fld id="{3846215E-43C4-1D40-95F8-023AE389A37C}" type="datetimeFigureOut">
              <a:rPr lang="fr-FR" smtClean="0"/>
              <a:t>14/07/2025</a:t>
            </a:fld>
            <a:endParaRPr lang="fr-FR"/>
          </a:p>
        </p:txBody>
      </p:sp>
      <p:sp>
        <p:nvSpPr>
          <p:cNvPr id="5" name="Footer Placeholder 4">
            <a:extLst>
              <a:ext uri="{FF2B5EF4-FFF2-40B4-BE49-F238E27FC236}">
                <a16:creationId xmlns:a16="http://schemas.microsoft.com/office/drawing/2014/main" id="{AF8A388B-352D-527E-0482-26E91F1AB4D2}"/>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4C8135E1-7F87-94E7-FC05-AC5B751A0FC2}"/>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2178367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BE242-A1C0-0C31-B5C7-BF526DBB02D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fr-FR"/>
          </a:p>
        </p:txBody>
      </p:sp>
      <p:sp>
        <p:nvSpPr>
          <p:cNvPr id="3" name="Text Placeholder 2">
            <a:extLst>
              <a:ext uri="{FF2B5EF4-FFF2-40B4-BE49-F238E27FC236}">
                <a16:creationId xmlns:a16="http://schemas.microsoft.com/office/drawing/2014/main" id="{A6C2203C-7F85-90C7-A83F-5E1C630449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1DB1236-C4D0-FA36-6A27-33856F2B26BA}"/>
              </a:ext>
            </a:extLst>
          </p:cNvPr>
          <p:cNvSpPr>
            <a:spLocks noGrp="1"/>
          </p:cNvSpPr>
          <p:nvPr>
            <p:ph type="dt" sz="half" idx="10"/>
          </p:nvPr>
        </p:nvSpPr>
        <p:spPr/>
        <p:txBody>
          <a:bodyPr/>
          <a:lstStyle/>
          <a:p>
            <a:fld id="{3846215E-43C4-1D40-95F8-023AE389A37C}" type="datetimeFigureOut">
              <a:rPr lang="fr-FR" smtClean="0"/>
              <a:t>15/07/2025</a:t>
            </a:fld>
            <a:endParaRPr lang="fr-FR"/>
          </a:p>
        </p:txBody>
      </p:sp>
      <p:sp>
        <p:nvSpPr>
          <p:cNvPr id="5" name="Footer Placeholder 4">
            <a:extLst>
              <a:ext uri="{FF2B5EF4-FFF2-40B4-BE49-F238E27FC236}">
                <a16:creationId xmlns:a16="http://schemas.microsoft.com/office/drawing/2014/main" id="{0C671E1A-1B92-B79C-AD2D-1291D8BBD82F}"/>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112753FA-2215-2548-73E6-02DF8B6718E2}"/>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3448877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1745B-CC93-9233-6C23-13866447E836}"/>
              </a:ext>
            </a:extLst>
          </p:cNvPr>
          <p:cNvSpPr>
            <a:spLocks noGrp="1"/>
          </p:cNvSpPr>
          <p:nvPr>
            <p:ph type="title"/>
          </p:nvPr>
        </p:nvSpPr>
        <p:spPr/>
        <p:txBody>
          <a:bodyPr/>
          <a:lstStyle/>
          <a:p>
            <a:r>
              <a:rPr lang="en-GB"/>
              <a:t>Click to edit Master title style</a:t>
            </a:r>
            <a:endParaRPr lang="fr-FR"/>
          </a:p>
        </p:txBody>
      </p:sp>
      <p:sp>
        <p:nvSpPr>
          <p:cNvPr id="3" name="Content Placeholder 2">
            <a:extLst>
              <a:ext uri="{FF2B5EF4-FFF2-40B4-BE49-F238E27FC236}">
                <a16:creationId xmlns:a16="http://schemas.microsoft.com/office/drawing/2014/main" id="{7BC46C5B-9794-B80C-1354-9406779D1D0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Content Placeholder 3">
            <a:extLst>
              <a:ext uri="{FF2B5EF4-FFF2-40B4-BE49-F238E27FC236}">
                <a16:creationId xmlns:a16="http://schemas.microsoft.com/office/drawing/2014/main" id="{811B4A41-06F7-7A62-C6ED-C0E7357C97C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5" name="Date Placeholder 4">
            <a:extLst>
              <a:ext uri="{FF2B5EF4-FFF2-40B4-BE49-F238E27FC236}">
                <a16:creationId xmlns:a16="http://schemas.microsoft.com/office/drawing/2014/main" id="{43D20385-4A94-67CD-4B0D-5DD0BAF914A3}"/>
              </a:ext>
            </a:extLst>
          </p:cNvPr>
          <p:cNvSpPr>
            <a:spLocks noGrp="1"/>
          </p:cNvSpPr>
          <p:nvPr>
            <p:ph type="dt" sz="half" idx="10"/>
          </p:nvPr>
        </p:nvSpPr>
        <p:spPr/>
        <p:txBody>
          <a:bodyPr/>
          <a:lstStyle/>
          <a:p>
            <a:fld id="{3846215E-43C4-1D40-95F8-023AE389A37C}" type="datetimeFigureOut">
              <a:rPr lang="fr-FR" smtClean="0"/>
              <a:t>14/07/2025</a:t>
            </a:fld>
            <a:endParaRPr lang="fr-FR"/>
          </a:p>
        </p:txBody>
      </p:sp>
      <p:sp>
        <p:nvSpPr>
          <p:cNvPr id="6" name="Footer Placeholder 5">
            <a:extLst>
              <a:ext uri="{FF2B5EF4-FFF2-40B4-BE49-F238E27FC236}">
                <a16:creationId xmlns:a16="http://schemas.microsoft.com/office/drawing/2014/main" id="{48DD4F06-B416-7E1F-8EC1-C2C7470ECBFF}"/>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5079D60E-93A8-2299-D6E9-F19637E32324}"/>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2136021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2BCBD-5356-2F82-8C1B-6B41BFE2DEF9}"/>
              </a:ext>
            </a:extLst>
          </p:cNvPr>
          <p:cNvSpPr>
            <a:spLocks noGrp="1"/>
          </p:cNvSpPr>
          <p:nvPr>
            <p:ph type="title"/>
          </p:nvPr>
        </p:nvSpPr>
        <p:spPr>
          <a:xfrm>
            <a:off x="839788" y="365125"/>
            <a:ext cx="10515600" cy="1325563"/>
          </a:xfrm>
        </p:spPr>
        <p:txBody>
          <a:bodyPr/>
          <a:lstStyle/>
          <a:p>
            <a:r>
              <a:rPr lang="en-GB"/>
              <a:t>Click to edit Master title style</a:t>
            </a:r>
            <a:endParaRPr lang="fr-FR"/>
          </a:p>
        </p:txBody>
      </p:sp>
      <p:sp>
        <p:nvSpPr>
          <p:cNvPr id="3" name="Text Placeholder 2">
            <a:extLst>
              <a:ext uri="{FF2B5EF4-FFF2-40B4-BE49-F238E27FC236}">
                <a16:creationId xmlns:a16="http://schemas.microsoft.com/office/drawing/2014/main" id="{24B37298-B34F-E2D4-1939-49589E9767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B491F80-37EC-FE6D-16D8-2C33B907534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5" name="Text Placeholder 4">
            <a:extLst>
              <a:ext uri="{FF2B5EF4-FFF2-40B4-BE49-F238E27FC236}">
                <a16:creationId xmlns:a16="http://schemas.microsoft.com/office/drawing/2014/main" id="{A2FED394-F700-C94B-A696-D6F94A0F09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D935864-88D7-5110-28B1-6E8F1590745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7" name="Date Placeholder 6">
            <a:extLst>
              <a:ext uri="{FF2B5EF4-FFF2-40B4-BE49-F238E27FC236}">
                <a16:creationId xmlns:a16="http://schemas.microsoft.com/office/drawing/2014/main" id="{20001AA9-6477-8DA3-336D-E7B3A5F9AEA8}"/>
              </a:ext>
            </a:extLst>
          </p:cNvPr>
          <p:cNvSpPr>
            <a:spLocks noGrp="1"/>
          </p:cNvSpPr>
          <p:nvPr>
            <p:ph type="dt" sz="half" idx="10"/>
          </p:nvPr>
        </p:nvSpPr>
        <p:spPr/>
        <p:txBody>
          <a:bodyPr/>
          <a:lstStyle/>
          <a:p>
            <a:fld id="{3846215E-43C4-1D40-95F8-023AE389A37C}" type="datetimeFigureOut">
              <a:rPr lang="fr-FR" smtClean="0"/>
              <a:t>15/07/2025</a:t>
            </a:fld>
            <a:endParaRPr lang="fr-FR"/>
          </a:p>
        </p:txBody>
      </p:sp>
      <p:sp>
        <p:nvSpPr>
          <p:cNvPr id="8" name="Footer Placeholder 7">
            <a:extLst>
              <a:ext uri="{FF2B5EF4-FFF2-40B4-BE49-F238E27FC236}">
                <a16:creationId xmlns:a16="http://schemas.microsoft.com/office/drawing/2014/main" id="{3D9E68D1-42A2-E806-F993-6E6FE945F9CE}"/>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53A152B9-8756-E9AD-A65F-50C62E40970A}"/>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516282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20DB6-31F8-8758-D961-70C20C9941DE}"/>
              </a:ext>
            </a:extLst>
          </p:cNvPr>
          <p:cNvSpPr>
            <a:spLocks noGrp="1"/>
          </p:cNvSpPr>
          <p:nvPr>
            <p:ph type="title"/>
          </p:nvPr>
        </p:nvSpPr>
        <p:spPr/>
        <p:txBody>
          <a:bodyPr/>
          <a:lstStyle/>
          <a:p>
            <a:r>
              <a:rPr lang="en-GB"/>
              <a:t>Click to edit Master title style</a:t>
            </a:r>
            <a:endParaRPr lang="fr-FR"/>
          </a:p>
        </p:txBody>
      </p:sp>
      <p:sp>
        <p:nvSpPr>
          <p:cNvPr id="3" name="Date Placeholder 2">
            <a:extLst>
              <a:ext uri="{FF2B5EF4-FFF2-40B4-BE49-F238E27FC236}">
                <a16:creationId xmlns:a16="http://schemas.microsoft.com/office/drawing/2014/main" id="{CBA309B5-03A1-6090-C0B3-D4F251DAF9A2}"/>
              </a:ext>
            </a:extLst>
          </p:cNvPr>
          <p:cNvSpPr>
            <a:spLocks noGrp="1"/>
          </p:cNvSpPr>
          <p:nvPr>
            <p:ph type="dt" sz="half" idx="10"/>
          </p:nvPr>
        </p:nvSpPr>
        <p:spPr/>
        <p:txBody>
          <a:bodyPr/>
          <a:lstStyle/>
          <a:p>
            <a:fld id="{3846215E-43C4-1D40-95F8-023AE389A37C}" type="datetimeFigureOut">
              <a:rPr lang="fr-FR" smtClean="0"/>
              <a:t>15/07/2025</a:t>
            </a:fld>
            <a:endParaRPr lang="fr-FR"/>
          </a:p>
        </p:txBody>
      </p:sp>
      <p:sp>
        <p:nvSpPr>
          <p:cNvPr id="4" name="Footer Placeholder 3">
            <a:extLst>
              <a:ext uri="{FF2B5EF4-FFF2-40B4-BE49-F238E27FC236}">
                <a16:creationId xmlns:a16="http://schemas.microsoft.com/office/drawing/2014/main" id="{ABC0EFBB-FD79-6E4C-F62F-46FBFAE09472}"/>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1C6E5308-F086-1CD5-8ADA-44E9DC7DA658}"/>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754776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480981-9A7F-60A4-780B-19D1B01126F1}"/>
              </a:ext>
            </a:extLst>
          </p:cNvPr>
          <p:cNvSpPr>
            <a:spLocks noGrp="1"/>
          </p:cNvSpPr>
          <p:nvPr>
            <p:ph type="dt" sz="half" idx="10"/>
          </p:nvPr>
        </p:nvSpPr>
        <p:spPr/>
        <p:txBody>
          <a:bodyPr/>
          <a:lstStyle/>
          <a:p>
            <a:fld id="{3846215E-43C4-1D40-95F8-023AE389A37C}" type="datetimeFigureOut">
              <a:rPr lang="fr-FR" smtClean="0"/>
              <a:t>15/07/2025</a:t>
            </a:fld>
            <a:endParaRPr lang="fr-FR"/>
          </a:p>
        </p:txBody>
      </p:sp>
      <p:sp>
        <p:nvSpPr>
          <p:cNvPr id="3" name="Footer Placeholder 2">
            <a:extLst>
              <a:ext uri="{FF2B5EF4-FFF2-40B4-BE49-F238E27FC236}">
                <a16:creationId xmlns:a16="http://schemas.microsoft.com/office/drawing/2014/main" id="{97BA8D7B-F1AC-1237-145E-206489053553}"/>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30FA2ED6-420B-4807-8112-8914EA3E2B67}"/>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169413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1E3F3-FD70-6EE7-EFE2-75602EA70CA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fr-FR"/>
          </a:p>
        </p:txBody>
      </p:sp>
      <p:sp>
        <p:nvSpPr>
          <p:cNvPr id="3" name="Content Placeholder 2">
            <a:extLst>
              <a:ext uri="{FF2B5EF4-FFF2-40B4-BE49-F238E27FC236}">
                <a16:creationId xmlns:a16="http://schemas.microsoft.com/office/drawing/2014/main" id="{C22DB4C0-7894-652A-B02B-3572754DA4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Text Placeholder 3">
            <a:extLst>
              <a:ext uri="{FF2B5EF4-FFF2-40B4-BE49-F238E27FC236}">
                <a16:creationId xmlns:a16="http://schemas.microsoft.com/office/drawing/2014/main" id="{4CB1D747-C894-C760-D6B7-39A0545B1F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DDCF896-8F41-B012-A554-D52DB799A303}"/>
              </a:ext>
            </a:extLst>
          </p:cNvPr>
          <p:cNvSpPr>
            <a:spLocks noGrp="1"/>
          </p:cNvSpPr>
          <p:nvPr>
            <p:ph type="dt" sz="half" idx="10"/>
          </p:nvPr>
        </p:nvSpPr>
        <p:spPr/>
        <p:txBody>
          <a:bodyPr/>
          <a:lstStyle/>
          <a:p>
            <a:fld id="{3846215E-43C4-1D40-95F8-023AE389A37C}" type="datetimeFigureOut">
              <a:rPr lang="fr-FR" smtClean="0"/>
              <a:t>15/07/2025</a:t>
            </a:fld>
            <a:endParaRPr lang="fr-FR"/>
          </a:p>
        </p:txBody>
      </p:sp>
      <p:sp>
        <p:nvSpPr>
          <p:cNvPr id="6" name="Footer Placeholder 5">
            <a:extLst>
              <a:ext uri="{FF2B5EF4-FFF2-40B4-BE49-F238E27FC236}">
                <a16:creationId xmlns:a16="http://schemas.microsoft.com/office/drawing/2014/main" id="{018D172F-B138-FD22-3798-E9C74EE544A8}"/>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12B94764-CF1A-D9C5-0C68-4FA31FA2710D}"/>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445427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BCC38-1B19-0EE9-CB8D-BCDBEA49427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fr-FR"/>
          </a:p>
        </p:txBody>
      </p:sp>
      <p:sp>
        <p:nvSpPr>
          <p:cNvPr id="3" name="Picture Placeholder 2">
            <a:extLst>
              <a:ext uri="{FF2B5EF4-FFF2-40B4-BE49-F238E27FC236}">
                <a16:creationId xmlns:a16="http://schemas.microsoft.com/office/drawing/2014/main" id="{59F007A4-8D2C-DDCB-65B8-8A49E5E16E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6E7BD369-6465-66F7-0C03-BD2F08C0E6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2E70D57-CF34-EA60-7E78-E79F6C61D4FE}"/>
              </a:ext>
            </a:extLst>
          </p:cNvPr>
          <p:cNvSpPr>
            <a:spLocks noGrp="1"/>
          </p:cNvSpPr>
          <p:nvPr>
            <p:ph type="dt" sz="half" idx="10"/>
          </p:nvPr>
        </p:nvSpPr>
        <p:spPr/>
        <p:txBody>
          <a:bodyPr/>
          <a:lstStyle/>
          <a:p>
            <a:fld id="{3846215E-43C4-1D40-95F8-023AE389A37C}" type="datetimeFigureOut">
              <a:rPr lang="fr-FR" smtClean="0"/>
              <a:t>15/07/2025</a:t>
            </a:fld>
            <a:endParaRPr lang="fr-FR"/>
          </a:p>
        </p:txBody>
      </p:sp>
      <p:sp>
        <p:nvSpPr>
          <p:cNvPr id="6" name="Footer Placeholder 5">
            <a:extLst>
              <a:ext uri="{FF2B5EF4-FFF2-40B4-BE49-F238E27FC236}">
                <a16:creationId xmlns:a16="http://schemas.microsoft.com/office/drawing/2014/main" id="{3E1AB88C-50D0-2F30-2DAC-4B4925A69906}"/>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7EF65710-89F2-0DA1-8C31-3F233968987B}"/>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3467110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FC1189-0783-6BF2-9389-469564AE7F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fr-FR"/>
          </a:p>
        </p:txBody>
      </p:sp>
      <p:sp>
        <p:nvSpPr>
          <p:cNvPr id="3" name="Text Placeholder 2">
            <a:extLst>
              <a:ext uri="{FF2B5EF4-FFF2-40B4-BE49-F238E27FC236}">
                <a16:creationId xmlns:a16="http://schemas.microsoft.com/office/drawing/2014/main" id="{1EAD25A8-61C2-E776-1562-3EE5A5EE9B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Date Placeholder 3">
            <a:extLst>
              <a:ext uri="{FF2B5EF4-FFF2-40B4-BE49-F238E27FC236}">
                <a16:creationId xmlns:a16="http://schemas.microsoft.com/office/drawing/2014/main" id="{A7689E6F-BECE-80C1-A71C-C0B7BC0BFB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46215E-43C4-1D40-95F8-023AE389A37C}" type="datetimeFigureOut">
              <a:rPr lang="fr-FR" smtClean="0"/>
              <a:t>14/07/2025</a:t>
            </a:fld>
            <a:endParaRPr lang="fr-FR"/>
          </a:p>
        </p:txBody>
      </p:sp>
      <p:sp>
        <p:nvSpPr>
          <p:cNvPr id="5" name="Footer Placeholder 4">
            <a:extLst>
              <a:ext uri="{FF2B5EF4-FFF2-40B4-BE49-F238E27FC236}">
                <a16:creationId xmlns:a16="http://schemas.microsoft.com/office/drawing/2014/main" id="{0AE74F5E-1756-7FE0-E4C9-3A56ECED6F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a:extLst>
              <a:ext uri="{FF2B5EF4-FFF2-40B4-BE49-F238E27FC236}">
                <a16:creationId xmlns:a16="http://schemas.microsoft.com/office/drawing/2014/main" id="{5B0F3158-7DEF-A20B-504A-441E39D68C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FAD601-DAC5-E644-8F8F-A3E4DE8A0D15}" type="slidenum">
              <a:rPr lang="fr-FR" smtClean="0"/>
              <a:t>‹#›</a:t>
            </a:fld>
            <a:endParaRPr lang="fr-FR"/>
          </a:p>
        </p:txBody>
      </p:sp>
    </p:spTree>
    <p:extLst>
      <p:ext uri="{BB962C8B-B14F-4D97-AF65-F5344CB8AC3E}">
        <p14:creationId xmlns:p14="http://schemas.microsoft.com/office/powerpoint/2010/main" val="2225077037"/>
      </p:ext>
    </p:extLst>
  </p:cSld>
  <p:clrMap bg1="lt1" tx1="dk1" bg2="lt2" tx2="dk2" accent1="accent1" accent2="accent2" accent3="accent3" accent4="accent4" accent5="accent5" accent6="accent6" hlink="hlink" folHlink="folHlink"/>
  <p:sldLayoutIdLst>
    <p:sldLayoutId id="2147484120" r:id="rId1"/>
    <p:sldLayoutId id="2147484121" r:id="rId2"/>
    <p:sldLayoutId id="2147484122" r:id="rId3"/>
    <p:sldLayoutId id="2147484123" r:id="rId4"/>
    <p:sldLayoutId id="2147484124" r:id="rId5"/>
    <p:sldLayoutId id="2147484125" r:id="rId6"/>
    <p:sldLayoutId id="2147484126" r:id="rId7"/>
    <p:sldLayoutId id="2147484127" r:id="rId8"/>
    <p:sldLayoutId id="2147484128" r:id="rId9"/>
    <p:sldLayoutId id="2147484129" r:id="rId10"/>
    <p:sldLayoutId id="214748413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20F34-76AF-52DD-ABD6-18A52B4E5D27}"/>
              </a:ext>
            </a:extLst>
          </p:cNvPr>
          <p:cNvSpPr>
            <a:spLocks noGrp="1"/>
          </p:cNvSpPr>
          <p:nvPr>
            <p:ph type="ctrTitle"/>
          </p:nvPr>
        </p:nvSpPr>
        <p:spPr>
          <a:xfrm>
            <a:off x="484909" y="444628"/>
            <a:ext cx="9864436" cy="3230294"/>
          </a:xfrm>
        </p:spPr>
        <p:txBody>
          <a:bodyPr>
            <a:noAutofit/>
          </a:bodyPr>
          <a:lstStyle/>
          <a:p>
            <a:pPr algn="ctr"/>
            <a:r>
              <a:rPr lang="fr-FR" sz="8000" b="1" dirty="0">
                <a:solidFill>
                  <a:schemeClr val="tx2">
                    <a:lumMod val="50000"/>
                  </a:schemeClr>
                </a:solidFill>
                <a:latin typeface="+mn-lt"/>
              </a:rPr>
              <a:t>CLOUD COMPUTING SECURITY</a:t>
            </a:r>
            <a:r>
              <a:rPr lang="fr-FR" sz="6000" b="1" dirty="0">
                <a:solidFill>
                  <a:schemeClr val="tx2">
                    <a:lumMod val="50000"/>
                  </a:schemeClr>
                </a:solidFill>
                <a:latin typeface="+mn-lt"/>
              </a:rPr>
              <a:t>:</a:t>
            </a:r>
            <a:br>
              <a:rPr lang="fr-FR" sz="6600" b="1" dirty="0">
                <a:solidFill>
                  <a:schemeClr val="tx2">
                    <a:lumMod val="50000"/>
                  </a:schemeClr>
                </a:solidFill>
                <a:latin typeface="+mn-lt"/>
              </a:rPr>
            </a:br>
            <a:r>
              <a:rPr lang="fr-FR" sz="4000" b="1" dirty="0">
                <a:solidFill>
                  <a:schemeClr val="tx2">
                    <a:lumMod val="50000"/>
                  </a:schemeClr>
                </a:solidFill>
                <a:latin typeface="+mn-lt"/>
              </a:rPr>
              <a:t>State of the Art,  perspectives and Challenges.</a:t>
            </a:r>
          </a:p>
        </p:txBody>
      </p:sp>
      <p:sp>
        <p:nvSpPr>
          <p:cNvPr id="3" name="Subtitle 2">
            <a:extLst>
              <a:ext uri="{FF2B5EF4-FFF2-40B4-BE49-F238E27FC236}">
                <a16:creationId xmlns:a16="http://schemas.microsoft.com/office/drawing/2014/main" id="{6CC94DDA-8E41-9F81-B8C2-5B68245A3022}"/>
              </a:ext>
            </a:extLst>
          </p:cNvPr>
          <p:cNvSpPr>
            <a:spLocks noGrp="1"/>
          </p:cNvSpPr>
          <p:nvPr>
            <p:ph type="subTitle" idx="1"/>
          </p:nvPr>
        </p:nvSpPr>
        <p:spPr>
          <a:xfrm>
            <a:off x="3067652" y="4777273"/>
            <a:ext cx="8876924" cy="1750403"/>
          </a:xfrm>
        </p:spPr>
        <p:txBody>
          <a:bodyPr>
            <a:normAutofit fontScale="85000" lnSpcReduction="20000"/>
          </a:bodyPr>
          <a:lstStyle/>
          <a:p>
            <a:pPr algn="r"/>
            <a:r>
              <a:rPr lang="fr-FR" dirty="0">
                <a:solidFill>
                  <a:schemeClr val="tx1"/>
                </a:solidFill>
              </a:rPr>
              <a:t>By </a:t>
            </a:r>
            <a:r>
              <a:rPr lang="fr-FR" sz="3100" i="1" dirty="0">
                <a:solidFill>
                  <a:schemeClr val="tx1"/>
                </a:solidFill>
              </a:rPr>
              <a:t>Colonel</a:t>
            </a:r>
            <a:r>
              <a:rPr lang="fr-FR" sz="3100" dirty="0">
                <a:solidFill>
                  <a:schemeClr val="tx1"/>
                </a:solidFill>
              </a:rPr>
              <a:t> </a:t>
            </a:r>
            <a:r>
              <a:rPr lang="fr-FR" dirty="0">
                <a:solidFill>
                  <a:schemeClr val="tx1"/>
                </a:solidFill>
              </a:rPr>
              <a:t> </a:t>
            </a:r>
            <a:r>
              <a:rPr lang="fr-FR" sz="2800" b="1" i="1" u="sng" dirty="0">
                <a:solidFill>
                  <a:schemeClr val="tx1"/>
                </a:solidFill>
              </a:rPr>
              <a:t>MBECK MOMENDENG Jean Levrai</a:t>
            </a:r>
            <a:r>
              <a:rPr lang="fr-FR" dirty="0">
                <a:solidFill>
                  <a:schemeClr val="tx1"/>
                </a:solidFill>
              </a:rPr>
              <a:t>,</a:t>
            </a:r>
          </a:p>
          <a:p>
            <a:pPr algn="r"/>
            <a:r>
              <a:rPr lang="fr-FR" i="1" dirty="0">
                <a:solidFill>
                  <a:schemeClr val="tx1"/>
                </a:solidFill>
              </a:rPr>
              <a:t>HELIOS Project </a:t>
            </a:r>
            <a:r>
              <a:rPr lang="fr-FR" i="1" dirty="0" err="1">
                <a:solidFill>
                  <a:schemeClr val="tx1"/>
                </a:solidFill>
              </a:rPr>
              <a:t>Executive</a:t>
            </a:r>
            <a:r>
              <a:rPr lang="fr-FR" i="1" dirty="0">
                <a:solidFill>
                  <a:schemeClr val="tx1"/>
                </a:solidFill>
              </a:rPr>
              <a:t> Manager</a:t>
            </a:r>
          </a:p>
          <a:p>
            <a:pPr algn="r"/>
            <a:r>
              <a:rPr lang="fr-FR" sz="2000" dirty="0">
                <a:solidFill>
                  <a:schemeClr val="tx1"/>
                </a:solidFill>
              </a:rPr>
              <a:t>ICCF-</a:t>
            </a:r>
            <a:r>
              <a:rPr lang="fr-FR" sz="2000" dirty="0" err="1">
                <a:solidFill>
                  <a:schemeClr val="tx1"/>
                </a:solidFill>
              </a:rPr>
              <a:t>eMBA</a:t>
            </a:r>
            <a:r>
              <a:rPr lang="fr-FR" sz="2000" dirty="0">
                <a:solidFill>
                  <a:schemeClr val="tx1"/>
                </a:solidFill>
              </a:rPr>
              <a:t> @HEC Paris </a:t>
            </a:r>
          </a:p>
          <a:p>
            <a:pPr algn="r"/>
            <a:r>
              <a:rPr lang="fr-FR" sz="2000" dirty="0">
                <a:solidFill>
                  <a:schemeClr val="tx1"/>
                </a:solidFill>
              </a:rPr>
              <a:t>CSEP-ASEP-CISM – CISSP-CISO</a:t>
            </a:r>
          </a:p>
          <a:p>
            <a:pPr algn="r"/>
            <a:r>
              <a:rPr lang="fr-FR" sz="2000" dirty="0">
                <a:solidFill>
                  <a:schemeClr val="tx1"/>
                </a:solidFill>
              </a:rPr>
              <a:t>ISO/IEC 27005-EBIOS 27005 </a:t>
            </a:r>
            <a:r>
              <a:rPr lang="fr-FR" sz="2000" dirty="0" err="1">
                <a:solidFill>
                  <a:schemeClr val="tx1"/>
                </a:solidFill>
              </a:rPr>
              <a:t>Certified</a:t>
            </a:r>
            <a:r>
              <a:rPr lang="fr-FR" sz="1200" dirty="0">
                <a:solidFill>
                  <a:schemeClr val="tx1"/>
                </a:solidFill>
              </a:rPr>
              <a:t> </a:t>
            </a:r>
          </a:p>
          <a:p>
            <a:endParaRPr lang="fr-FR" dirty="0"/>
          </a:p>
          <a:p>
            <a:endParaRPr lang="fr-FR" dirty="0"/>
          </a:p>
        </p:txBody>
      </p:sp>
      <p:pic>
        <p:nvPicPr>
          <p:cNvPr id="4" name="Picture 3">
            <a:extLst>
              <a:ext uri="{FF2B5EF4-FFF2-40B4-BE49-F238E27FC236}">
                <a16:creationId xmlns:a16="http://schemas.microsoft.com/office/drawing/2014/main" id="{58D0EFFE-6F9B-B403-13BE-213D8E60C75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70214" y="61909"/>
            <a:ext cx="1360170" cy="1095375"/>
          </a:xfrm>
          <a:prstGeom prst="rect">
            <a:avLst/>
          </a:prstGeom>
          <a:noFill/>
        </p:spPr>
      </p:pic>
      <p:sp>
        <p:nvSpPr>
          <p:cNvPr id="9" name="TextBox 8">
            <a:extLst>
              <a:ext uri="{FF2B5EF4-FFF2-40B4-BE49-F238E27FC236}">
                <a16:creationId xmlns:a16="http://schemas.microsoft.com/office/drawing/2014/main" id="{81DC52E8-7200-02A9-DEC9-FD46859AB048}"/>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20941892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BF620-E57B-27BA-AE8A-54210C5D5705}"/>
              </a:ext>
            </a:extLst>
          </p:cNvPr>
          <p:cNvSpPr>
            <a:spLocks noGrp="1"/>
          </p:cNvSpPr>
          <p:nvPr>
            <p:ph type="title"/>
          </p:nvPr>
        </p:nvSpPr>
        <p:spPr>
          <a:xfrm>
            <a:off x="1454727" y="360210"/>
            <a:ext cx="10002981" cy="1320800"/>
          </a:xfrm>
        </p:spPr>
        <p:txBody>
          <a:bodyPr>
            <a:normAutofit/>
          </a:bodyPr>
          <a:lstStyle/>
          <a:p>
            <a:r>
              <a:rPr lang="fr-FR" sz="4000" b="1" cap="all" dirty="0">
                <a:solidFill>
                  <a:schemeClr val="bg2">
                    <a:lumMod val="10000"/>
                  </a:schemeClr>
                </a:solidFill>
                <a:latin typeface="+mn-lt"/>
              </a:rPr>
              <a:t>2-1</a:t>
            </a:r>
            <a:r>
              <a:rPr lang="fr-FR" b="1" dirty="0">
                <a:solidFill>
                  <a:schemeClr val="tx2">
                    <a:lumMod val="50000"/>
                  </a:schemeClr>
                </a:solidFill>
                <a:latin typeface="+mn-lt"/>
              </a:rPr>
              <a:t>. </a:t>
            </a:r>
            <a:r>
              <a:rPr lang="en-US" sz="4000" b="1" cap="all" dirty="0">
                <a:solidFill>
                  <a:schemeClr val="bg2">
                    <a:lumMod val="10000"/>
                  </a:schemeClr>
                </a:solidFill>
                <a:latin typeface="+mn-lt"/>
              </a:rPr>
              <a:t>SECURITY</a:t>
            </a:r>
            <a:r>
              <a:rPr lang="en-US" b="1" cap="all" dirty="0">
                <a:solidFill>
                  <a:schemeClr val="tx2">
                    <a:lumMod val="50000"/>
                  </a:schemeClr>
                </a:solidFill>
                <a:latin typeface="+mn-lt"/>
              </a:rPr>
              <a:t> </a:t>
            </a:r>
            <a:r>
              <a:rPr lang="en-US" sz="4000" b="1" cap="all" dirty="0">
                <a:solidFill>
                  <a:schemeClr val="bg2">
                    <a:lumMod val="10000"/>
                  </a:schemeClr>
                </a:solidFill>
                <a:latin typeface="+mn-lt"/>
              </a:rPr>
              <a:t>ISSUES IN CLOUD COMPUTING</a:t>
            </a:r>
            <a:endParaRPr lang="fr-FR" sz="40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F85F129A-B235-D20C-3284-B05500C4BA2F}"/>
              </a:ext>
            </a:extLst>
          </p:cNvPr>
          <p:cNvSpPr>
            <a:spLocks noGrp="1"/>
          </p:cNvSpPr>
          <p:nvPr>
            <p:ph sz="half" idx="1"/>
          </p:nvPr>
        </p:nvSpPr>
        <p:spPr>
          <a:xfrm>
            <a:off x="838200" y="1936465"/>
            <a:ext cx="5181600" cy="4351338"/>
          </a:xfrm>
        </p:spPr>
        <p:txBody>
          <a:bodyPr>
            <a:normAutofit lnSpcReduction="10000"/>
          </a:bodyPr>
          <a:lstStyle/>
          <a:p>
            <a:pPr marL="342900" lvl="0" indent="-342900">
              <a:lnSpc>
                <a:spcPct val="115000"/>
              </a:lnSpc>
              <a:buFont typeface="Calibri" panose="020F0502020204030204" pitchFamily="34" charset="0"/>
              <a:buChar char="-"/>
            </a:pPr>
            <a:r>
              <a:rPr lang="en-US" sz="1800" cap="all" dirty="0"/>
              <a:t>DATA LOSS  OR DATA BREACHES</a:t>
            </a:r>
          </a:p>
          <a:p>
            <a:pPr marL="342900" lvl="0" indent="-342900">
              <a:lnSpc>
                <a:spcPct val="115000"/>
              </a:lnSpc>
              <a:buFont typeface="Calibri" panose="020F0502020204030204" pitchFamily="34" charset="0"/>
              <a:buChar char="-"/>
            </a:pPr>
            <a:r>
              <a:rPr lang="en-US" sz="1800" cap="all" dirty="0"/>
              <a:t>INTERFERENCE OF HACKERS AND INSECURE API’S;</a:t>
            </a:r>
          </a:p>
          <a:p>
            <a:pPr marL="342900" lvl="0" indent="-342900">
              <a:lnSpc>
                <a:spcPct val="115000"/>
              </a:lnSpc>
              <a:buFont typeface="Calibri" panose="020F0502020204030204" pitchFamily="34" charset="0"/>
              <a:buChar char="-"/>
            </a:pPr>
            <a:r>
              <a:rPr lang="en-US" sz="1800" cap="all" dirty="0"/>
              <a:t>USER ACCOUNT HIJACKING</a:t>
            </a:r>
          </a:p>
          <a:p>
            <a:pPr marL="342900" lvl="0" indent="-342900">
              <a:lnSpc>
                <a:spcPct val="115000"/>
              </a:lnSpc>
              <a:buFont typeface="Calibri" panose="020F0502020204030204" pitchFamily="34" charset="0"/>
              <a:buChar char="-"/>
            </a:pPr>
            <a:r>
              <a:rPr lang="en-US" sz="1800" cap="all" dirty="0"/>
              <a:t>CHANGING SERVICE PROVIDER</a:t>
            </a:r>
          </a:p>
          <a:p>
            <a:pPr marL="342900" lvl="0" indent="-342900">
              <a:lnSpc>
                <a:spcPct val="115000"/>
              </a:lnSpc>
              <a:buFont typeface="Calibri" panose="020F0502020204030204" pitchFamily="34" charset="0"/>
              <a:buChar char="-"/>
            </a:pPr>
            <a:r>
              <a:rPr lang="en-US" sz="1800" cap="all" dirty="0"/>
              <a:t>LACK OF SKILL</a:t>
            </a:r>
          </a:p>
          <a:p>
            <a:pPr marL="342900" lvl="0" indent="-342900">
              <a:lnSpc>
                <a:spcPct val="115000"/>
              </a:lnSpc>
              <a:buFont typeface="Calibri" panose="020F0502020204030204" pitchFamily="34" charset="0"/>
              <a:buChar char="-"/>
            </a:pPr>
            <a:r>
              <a:rPr lang="en-US" sz="1800" cap="all" dirty="0"/>
              <a:t>DOS ATTACK</a:t>
            </a:r>
          </a:p>
          <a:p>
            <a:pPr marL="342900" lvl="0" indent="-342900">
              <a:lnSpc>
                <a:spcPct val="115000"/>
              </a:lnSpc>
              <a:buFont typeface="Calibri" panose="020F0502020204030204" pitchFamily="34" charset="0"/>
              <a:buChar char="-"/>
            </a:pPr>
            <a:r>
              <a:rPr lang="en-US" sz="1800" cap="all" dirty="0"/>
              <a:t>SHARED RESOURCES</a:t>
            </a:r>
          </a:p>
          <a:p>
            <a:pPr marL="342900" lvl="0" indent="-342900">
              <a:lnSpc>
                <a:spcPct val="115000"/>
              </a:lnSpc>
              <a:buFont typeface="Calibri" panose="020F0502020204030204" pitchFamily="34" charset="0"/>
              <a:buChar char="-"/>
            </a:pPr>
            <a:r>
              <a:rPr lang="en-US" sz="1800" cap="all" dirty="0"/>
              <a:t>COMPLIANCE AND LEGAL ISSUES</a:t>
            </a:r>
          </a:p>
          <a:p>
            <a:pPr marL="0" indent="0">
              <a:buNone/>
            </a:pPr>
            <a:endParaRPr lang="fr-FR" dirty="0"/>
          </a:p>
        </p:txBody>
      </p:sp>
      <p:sp>
        <p:nvSpPr>
          <p:cNvPr id="4" name="Content Placeholder 3">
            <a:extLst>
              <a:ext uri="{FF2B5EF4-FFF2-40B4-BE49-F238E27FC236}">
                <a16:creationId xmlns:a16="http://schemas.microsoft.com/office/drawing/2014/main" id="{0A6E9638-D005-7607-FAF9-A6417DC84AC6}"/>
              </a:ext>
            </a:extLst>
          </p:cNvPr>
          <p:cNvSpPr>
            <a:spLocks noGrp="1"/>
          </p:cNvSpPr>
          <p:nvPr>
            <p:ph sz="half" idx="2"/>
          </p:nvPr>
        </p:nvSpPr>
        <p:spPr/>
        <p:txBody>
          <a:bodyPr>
            <a:normAutofit lnSpcReduction="10000"/>
          </a:bodyPr>
          <a:lstStyle/>
          <a:p>
            <a:pPr marL="342900" lvl="0" indent="-342900">
              <a:lnSpc>
                <a:spcPct val="115000"/>
              </a:lnSpc>
              <a:buFont typeface="Calibri" panose="020F0502020204030204" pitchFamily="34" charset="0"/>
              <a:buChar char="-"/>
            </a:pPr>
            <a:r>
              <a:rPr lang="en-US" sz="1800" cap="all" dirty="0"/>
              <a:t>DATA LOCATION AND SOVEREIGNTY</a:t>
            </a:r>
          </a:p>
          <a:p>
            <a:pPr marL="342900" lvl="0" indent="-342900">
              <a:lnSpc>
                <a:spcPct val="115000"/>
              </a:lnSpc>
              <a:buFont typeface="Calibri" panose="020F0502020204030204" pitchFamily="34" charset="0"/>
              <a:buChar char="-"/>
            </a:pPr>
            <a:r>
              <a:rPr lang="en-US" sz="1800" cap="all" dirty="0"/>
              <a:t>LOSS OF CONTROL</a:t>
            </a:r>
          </a:p>
          <a:p>
            <a:pPr marL="342900" lvl="0" indent="-342900">
              <a:lnSpc>
                <a:spcPct val="115000"/>
              </a:lnSpc>
              <a:buFont typeface="Calibri" panose="020F0502020204030204" pitchFamily="34" charset="0"/>
              <a:buChar char="-"/>
            </a:pPr>
            <a:r>
              <a:rPr lang="en-US" sz="1800" cap="all" dirty="0"/>
              <a:t>INCIDENT RESPONSE AND FORENSICS</a:t>
            </a:r>
          </a:p>
          <a:p>
            <a:pPr marL="342900" lvl="0" indent="-342900">
              <a:lnSpc>
                <a:spcPct val="115000"/>
              </a:lnSpc>
              <a:buFont typeface="Calibri" panose="020F0502020204030204" pitchFamily="34" charset="0"/>
              <a:buChar char="-"/>
            </a:pPr>
            <a:r>
              <a:rPr lang="en-US" sz="1800" cap="all" dirty="0"/>
              <a:t>DATA BACKUP AND RECOVERY</a:t>
            </a:r>
          </a:p>
          <a:p>
            <a:pPr marL="342900" lvl="0" indent="-342900">
              <a:lnSpc>
                <a:spcPct val="115000"/>
              </a:lnSpc>
              <a:buFont typeface="Calibri" panose="020F0502020204030204" pitchFamily="34" charset="0"/>
              <a:buChar char="-"/>
            </a:pPr>
            <a:r>
              <a:rPr lang="en-US" sz="1800" cap="all" dirty="0"/>
              <a:t>VENDOR SECURITY PRACTICES</a:t>
            </a:r>
          </a:p>
          <a:p>
            <a:pPr marL="342900" lvl="0" indent="-342900">
              <a:lnSpc>
                <a:spcPct val="115000"/>
              </a:lnSpc>
              <a:buFont typeface="Calibri" panose="020F0502020204030204" pitchFamily="34" charset="0"/>
              <a:buChar char="-"/>
            </a:pPr>
            <a:r>
              <a:rPr lang="en-US" sz="1800" cap="all" dirty="0"/>
              <a:t>-IOT DEVICES AND EDGE COMPUTING</a:t>
            </a:r>
          </a:p>
          <a:p>
            <a:pPr marL="342900" lvl="0" indent="-342900">
              <a:lnSpc>
                <a:spcPct val="115000"/>
              </a:lnSpc>
              <a:buFont typeface="Calibri" panose="020F0502020204030204" pitchFamily="34" charset="0"/>
              <a:buChar char="-"/>
            </a:pPr>
            <a:r>
              <a:rPr lang="en-US" sz="1800" cap="all" dirty="0"/>
              <a:t>SOCIAL ENGINEERING AND PHISHING</a:t>
            </a:r>
          </a:p>
          <a:p>
            <a:pPr marL="342900" lvl="0" indent="-342900">
              <a:lnSpc>
                <a:spcPct val="115000"/>
              </a:lnSpc>
              <a:buFont typeface="Calibri" panose="020F0502020204030204" pitchFamily="34" charset="0"/>
              <a:buChar char="-"/>
            </a:pPr>
            <a:r>
              <a:rPr lang="en-US" sz="1800" cap="all" dirty="0"/>
              <a:t>INADEQUATE SECURITY MONITORING</a:t>
            </a:r>
          </a:p>
          <a:p>
            <a:pPr marL="342900" lvl="0" indent="-342900">
              <a:lnSpc>
                <a:spcPct val="115000"/>
              </a:lnSpc>
              <a:buFont typeface="Calibri" panose="020F0502020204030204" pitchFamily="34" charset="0"/>
              <a:buChar char="-"/>
            </a:pPr>
            <a:r>
              <a:rPr lang="en-US" sz="1800" cap="all" dirty="0"/>
              <a:t>DATA ENCRYPTION</a:t>
            </a:r>
          </a:p>
          <a:p>
            <a:pPr marL="342900" lvl="0" indent="-342900">
              <a:lnSpc>
                <a:spcPct val="115000"/>
              </a:lnSpc>
              <a:buFont typeface="Calibri" panose="020F0502020204030204" pitchFamily="34" charset="0"/>
              <a:buChar char="-"/>
            </a:pPr>
            <a:r>
              <a:rPr lang="en-US" sz="1800" cap="all" dirty="0"/>
              <a:t>INSIDER THREATS</a:t>
            </a:r>
          </a:p>
          <a:p>
            <a:pPr marL="0" indent="0">
              <a:buNone/>
            </a:pPr>
            <a:endParaRPr lang="fr-FR" dirty="0"/>
          </a:p>
        </p:txBody>
      </p:sp>
      <p:pic>
        <p:nvPicPr>
          <p:cNvPr id="5" name="Picture 4">
            <a:extLst>
              <a:ext uri="{FF2B5EF4-FFF2-40B4-BE49-F238E27FC236}">
                <a16:creationId xmlns:a16="http://schemas.microsoft.com/office/drawing/2014/main" id="{B8B73B0A-15C6-DB2E-EDDA-6922BFB87FF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Tree>
    <p:extLst>
      <p:ext uri="{BB962C8B-B14F-4D97-AF65-F5344CB8AC3E}">
        <p14:creationId xmlns:p14="http://schemas.microsoft.com/office/powerpoint/2010/main" val="175491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63CEC6-C20E-3948-3F22-5D018BF6D21B}"/>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4FBF298C-D0F2-CE9E-B352-1EC5FE21514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051"/>
            <a:ext cx="1109663" cy="897522"/>
          </a:xfrm>
          <a:prstGeom prst="rect">
            <a:avLst/>
          </a:prstGeom>
          <a:noFill/>
        </p:spPr>
      </p:pic>
      <p:sp>
        <p:nvSpPr>
          <p:cNvPr id="4" name="TextBox 3">
            <a:extLst>
              <a:ext uri="{FF2B5EF4-FFF2-40B4-BE49-F238E27FC236}">
                <a16:creationId xmlns:a16="http://schemas.microsoft.com/office/drawing/2014/main" id="{B6B7CD34-BA91-1693-66A9-09D55223626D}"/>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90169"/>
                </a:solidFill>
              </a:rPr>
              <a:t>« I  AM HELIOS ELITE, SOLDIER OF THE DIGITAL »</a:t>
            </a:r>
          </a:p>
        </p:txBody>
      </p:sp>
      <p:sp>
        <p:nvSpPr>
          <p:cNvPr id="23" name="Title 1">
            <a:extLst>
              <a:ext uri="{FF2B5EF4-FFF2-40B4-BE49-F238E27FC236}">
                <a16:creationId xmlns:a16="http://schemas.microsoft.com/office/drawing/2014/main" id="{BE634061-45BE-D1EA-49D8-8572E8A7C69E}"/>
              </a:ext>
            </a:extLst>
          </p:cNvPr>
          <p:cNvSpPr>
            <a:spLocks noGrp="1"/>
          </p:cNvSpPr>
          <p:nvPr>
            <p:ph type="title"/>
          </p:nvPr>
        </p:nvSpPr>
        <p:spPr>
          <a:xfrm>
            <a:off x="720508" y="22547"/>
            <a:ext cx="11471492" cy="1175521"/>
          </a:xfrm>
        </p:spPr>
        <p:txBody>
          <a:bodyPr>
            <a:normAutofit fontScale="90000"/>
          </a:bodyPr>
          <a:lstStyle/>
          <a:p>
            <a:pPr algn="ctr"/>
            <a:r>
              <a:rPr lang="en-US" sz="4000" b="1" cap="all" dirty="0">
                <a:solidFill>
                  <a:schemeClr val="bg2">
                    <a:lumMod val="10000"/>
                  </a:schemeClr>
                </a:solidFill>
                <a:latin typeface="+mn-lt"/>
              </a:rPr>
              <a:t>2.2- REQUIREMENTS FOR A CLOUD SECURITY SOLUTION</a:t>
            </a:r>
            <a:endParaRPr lang="fr-FR" sz="4000" b="1" cap="all" dirty="0">
              <a:solidFill>
                <a:schemeClr val="bg2">
                  <a:lumMod val="10000"/>
                </a:schemeClr>
              </a:solidFill>
              <a:latin typeface="+mn-lt"/>
            </a:endParaRPr>
          </a:p>
        </p:txBody>
      </p:sp>
      <p:sp>
        <p:nvSpPr>
          <p:cNvPr id="24" name="Content Placeholder 2">
            <a:extLst>
              <a:ext uri="{FF2B5EF4-FFF2-40B4-BE49-F238E27FC236}">
                <a16:creationId xmlns:a16="http://schemas.microsoft.com/office/drawing/2014/main" id="{1CFA31C1-B326-4073-1402-0D130CC8D89B}"/>
              </a:ext>
            </a:extLst>
          </p:cNvPr>
          <p:cNvSpPr>
            <a:spLocks noGrp="1"/>
          </p:cNvSpPr>
          <p:nvPr>
            <p:ph idx="1"/>
          </p:nvPr>
        </p:nvSpPr>
        <p:spPr>
          <a:xfrm>
            <a:off x="484981" y="1658560"/>
            <a:ext cx="11471492" cy="4518306"/>
          </a:xfrm>
        </p:spPr>
        <p:txBody>
          <a:bodyPr>
            <a:normAutofit lnSpcReduction="10000"/>
          </a:bodyPr>
          <a:lstStyle/>
          <a:p>
            <a:pPr marL="342900" lvl="0" indent="-342900">
              <a:lnSpc>
                <a:spcPct val="150000"/>
              </a:lnSpc>
              <a:buFont typeface="Symbol" pitchFamily="2" charset="2"/>
              <a:buChar char=""/>
            </a:pPr>
            <a:r>
              <a:rPr lang="en-US" sz="2500" cap="all" dirty="0"/>
              <a:t>Deep visibility to asset inventory</a:t>
            </a:r>
            <a:endParaRPr lang="en-FR" sz="2500" cap="all" dirty="0"/>
          </a:p>
          <a:p>
            <a:pPr marL="342900" lvl="0" indent="-342900">
              <a:lnSpc>
                <a:spcPct val="150000"/>
              </a:lnSpc>
              <a:buFont typeface="Symbol" pitchFamily="2" charset="2"/>
              <a:buChar char=""/>
            </a:pPr>
            <a:r>
              <a:rPr lang="en-US" sz="2500" cap="all" dirty="0"/>
              <a:t>Real-time Risk Exposure alongside Cloud threat detection and prevention</a:t>
            </a:r>
            <a:endParaRPr lang="en-FR" sz="2500" cap="all" dirty="0"/>
          </a:p>
          <a:p>
            <a:pPr marL="342900" lvl="0" indent="-342900">
              <a:lnSpc>
                <a:spcPct val="150000"/>
              </a:lnSpc>
              <a:buFont typeface="Symbol" pitchFamily="2" charset="2"/>
              <a:buChar char=""/>
            </a:pPr>
            <a:r>
              <a:rPr lang="en-US" sz="2500" cap="all" dirty="0"/>
              <a:t>Unified platform to span across development, operations and runtime </a:t>
            </a:r>
            <a:endParaRPr lang="en-FR" sz="2500" cap="all" dirty="0"/>
          </a:p>
          <a:p>
            <a:pPr marL="342900" lvl="0" indent="-342900">
              <a:lnSpc>
                <a:spcPct val="150000"/>
              </a:lnSpc>
              <a:buFont typeface="Symbol" pitchFamily="2" charset="2"/>
              <a:buChar char=""/>
            </a:pPr>
            <a:r>
              <a:rPr lang="en-US" sz="2500" cap="all" dirty="0"/>
              <a:t>Leverage both agent-based and agentless technologies</a:t>
            </a:r>
            <a:endParaRPr lang="en-FR" sz="2500" cap="all" dirty="0"/>
          </a:p>
          <a:p>
            <a:pPr marL="342900" lvl="0" indent="-342900">
              <a:lnSpc>
                <a:spcPct val="150000"/>
              </a:lnSpc>
              <a:buFont typeface="Symbol" pitchFamily="2" charset="2"/>
              <a:buChar char=""/>
            </a:pPr>
            <a:r>
              <a:rPr lang="en-US" sz="2500" cap="all" dirty="0"/>
              <a:t>Native high-fidelity threat intelligence </a:t>
            </a:r>
            <a:endParaRPr lang="en-FR" sz="2500" cap="all" dirty="0"/>
          </a:p>
          <a:p>
            <a:pPr marL="342900" lvl="0" indent="-342900">
              <a:lnSpc>
                <a:spcPct val="150000"/>
              </a:lnSpc>
              <a:spcAft>
                <a:spcPts val="800"/>
              </a:spcAft>
              <a:buFont typeface="Symbol" pitchFamily="2" charset="2"/>
              <a:buChar char=""/>
            </a:pPr>
            <a:r>
              <a:rPr lang="en-US" sz="2500" cap="all" dirty="0"/>
              <a:t>MDR (Management and Detection Response)</a:t>
            </a:r>
            <a:endParaRPr lang="en-FR" sz="2500" cap="all" dirty="0"/>
          </a:p>
        </p:txBody>
      </p:sp>
    </p:spTree>
    <p:extLst>
      <p:ext uri="{BB962C8B-B14F-4D97-AF65-F5344CB8AC3E}">
        <p14:creationId xmlns:p14="http://schemas.microsoft.com/office/powerpoint/2010/main" val="4161959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F6B0D-ED14-4C04-B14F-014AE78A8DA8}"/>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E8D78B59-CEA0-5017-DA83-23B934B30D0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051"/>
            <a:ext cx="1109663" cy="897522"/>
          </a:xfrm>
          <a:prstGeom prst="rect">
            <a:avLst/>
          </a:prstGeom>
          <a:noFill/>
        </p:spPr>
      </p:pic>
      <p:sp>
        <p:nvSpPr>
          <p:cNvPr id="4" name="TextBox 3">
            <a:extLst>
              <a:ext uri="{FF2B5EF4-FFF2-40B4-BE49-F238E27FC236}">
                <a16:creationId xmlns:a16="http://schemas.microsoft.com/office/drawing/2014/main" id="{78E64D53-56C4-C44E-2E10-A5A03F06BE1F}"/>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90169"/>
                </a:solidFill>
              </a:rPr>
              <a:t>« I  AM HELIOS ELITE, SOLDIER OF THE DIGITAL »</a:t>
            </a:r>
          </a:p>
        </p:txBody>
      </p:sp>
      <p:sp>
        <p:nvSpPr>
          <p:cNvPr id="23" name="Title 1">
            <a:extLst>
              <a:ext uri="{FF2B5EF4-FFF2-40B4-BE49-F238E27FC236}">
                <a16:creationId xmlns:a16="http://schemas.microsoft.com/office/drawing/2014/main" id="{BA45E490-6ECB-F732-BCCB-F3D97360CEC4}"/>
              </a:ext>
            </a:extLst>
          </p:cNvPr>
          <p:cNvSpPr>
            <a:spLocks noGrp="1"/>
          </p:cNvSpPr>
          <p:nvPr>
            <p:ph type="title"/>
          </p:nvPr>
        </p:nvSpPr>
        <p:spPr>
          <a:xfrm>
            <a:off x="1109663" y="300547"/>
            <a:ext cx="10860664" cy="897522"/>
          </a:xfrm>
        </p:spPr>
        <p:txBody>
          <a:bodyPr>
            <a:normAutofit fontScale="90000"/>
          </a:bodyPr>
          <a:lstStyle/>
          <a:p>
            <a:pPr algn="ctr"/>
            <a:br>
              <a:rPr lang="en-US" b="1" cap="all" dirty="0">
                <a:solidFill>
                  <a:schemeClr val="bg2">
                    <a:lumMod val="10000"/>
                  </a:schemeClr>
                </a:solidFill>
                <a:latin typeface="+mn-lt"/>
              </a:rPr>
            </a:br>
            <a:r>
              <a:rPr lang="en-US" b="1" cap="all" dirty="0">
                <a:solidFill>
                  <a:schemeClr val="bg2">
                    <a:lumMod val="10000"/>
                  </a:schemeClr>
                </a:solidFill>
                <a:latin typeface="+mn-lt"/>
              </a:rPr>
              <a:t>2.3- Key considerations for Cloud Security </a:t>
            </a:r>
            <a:br>
              <a:rPr lang="en-FR" sz="1800" kern="100" cap="all" dirty="0">
                <a:solidFill>
                  <a:schemeClr val="bg2">
                    <a:lumMod val="10000"/>
                  </a:schemeClr>
                </a:solidFill>
                <a:effectLst/>
                <a:latin typeface="+mn-lt"/>
                <a:ea typeface="Calibri" panose="020F0502020204030204" pitchFamily="34" charset="0"/>
                <a:cs typeface="Times New Roman" panose="02020603050405020304" pitchFamily="18" charset="0"/>
              </a:rPr>
            </a:br>
            <a:endParaRPr lang="fr-FR" b="1" cap="all" dirty="0">
              <a:solidFill>
                <a:schemeClr val="bg2">
                  <a:lumMod val="10000"/>
                </a:schemeClr>
              </a:solidFill>
              <a:latin typeface="+mn-lt"/>
            </a:endParaRPr>
          </a:p>
        </p:txBody>
      </p:sp>
      <p:sp>
        <p:nvSpPr>
          <p:cNvPr id="24" name="Content Placeholder 2">
            <a:extLst>
              <a:ext uri="{FF2B5EF4-FFF2-40B4-BE49-F238E27FC236}">
                <a16:creationId xmlns:a16="http://schemas.microsoft.com/office/drawing/2014/main" id="{04D20C85-A24F-BCE6-A2AE-8CC5875B136D}"/>
              </a:ext>
            </a:extLst>
          </p:cNvPr>
          <p:cNvSpPr>
            <a:spLocks noGrp="1"/>
          </p:cNvSpPr>
          <p:nvPr>
            <p:ph idx="1"/>
          </p:nvPr>
        </p:nvSpPr>
        <p:spPr>
          <a:xfrm>
            <a:off x="484981" y="1658560"/>
            <a:ext cx="9816016" cy="4518306"/>
          </a:xfrm>
        </p:spPr>
        <p:txBody>
          <a:bodyPr>
            <a:normAutofit fontScale="85000" lnSpcReduction="20000"/>
          </a:bodyPr>
          <a:lstStyle/>
          <a:p>
            <a:pPr marL="342900" lvl="0" indent="-342900">
              <a:lnSpc>
                <a:spcPct val="220000"/>
              </a:lnSpc>
              <a:buFont typeface="Symbol" pitchFamily="2" charset="2"/>
              <a:buChar char=""/>
            </a:pPr>
            <a:r>
              <a:rPr lang="en-US" sz="2500" b="1" cap="all" dirty="0">
                <a:solidFill>
                  <a:schemeClr val="accent1"/>
                </a:solidFill>
              </a:rPr>
              <a:t>Geo-</a:t>
            </a:r>
            <a:r>
              <a:rPr lang="en-US" sz="2500" b="1" cap="all" dirty="0" err="1">
                <a:solidFill>
                  <a:schemeClr val="accent1"/>
                </a:solidFill>
              </a:rPr>
              <a:t>resiliciency</a:t>
            </a:r>
            <a:endParaRPr lang="en-FR" sz="2500" b="1" cap="all" dirty="0">
              <a:solidFill>
                <a:schemeClr val="accent1"/>
              </a:solidFill>
            </a:endParaRPr>
          </a:p>
          <a:p>
            <a:pPr marL="342900" lvl="0" indent="-342900">
              <a:lnSpc>
                <a:spcPct val="220000"/>
              </a:lnSpc>
              <a:buFont typeface="Symbol" pitchFamily="2" charset="2"/>
              <a:buChar char=""/>
            </a:pPr>
            <a:r>
              <a:rPr lang="en-US" sz="2500" b="1" cap="all" dirty="0">
                <a:solidFill>
                  <a:schemeClr val="accent1"/>
                </a:solidFill>
              </a:rPr>
              <a:t>Advanced networking options</a:t>
            </a:r>
            <a:endParaRPr lang="en-FR" sz="2500" b="1" cap="all" dirty="0">
              <a:solidFill>
                <a:schemeClr val="accent1"/>
              </a:solidFill>
            </a:endParaRPr>
          </a:p>
          <a:p>
            <a:pPr marL="342900" lvl="0" indent="-342900">
              <a:lnSpc>
                <a:spcPct val="220000"/>
              </a:lnSpc>
              <a:buFont typeface="Symbol" pitchFamily="2" charset="2"/>
              <a:buChar char=""/>
            </a:pPr>
            <a:r>
              <a:rPr lang="en-US" sz="2500" b="1" cap="all" dirty="0">
                <a:solidFill>
                  <a:schemeClr val="accent1"/>
                </a:solidFill>
              </a:rPr>
              <a:t>Data isolation with an offline version</a:t>
            </a:r>
            <a:endParaRPr lang="en-FR" sz="2500" b="1" cap="all" dirty="0">
              <a:solidFill>
                <a:schemeClr val="accent1"/>
              </a:solidFill>
            </a:endParaRPr>
          </a:p>
          <a:p>
            <a:pPr marL="342900" lvl="0" indent="-342900">
              <a:lnSpc>
                <a:spcPct val="220000"/>
              </a:lnSpc>
              <a:buFont typeface="Symbol" pitchFamily="2" charset="2"/>
              <a:buChar char=""/>
            </a:pPr>
            <a:r>
              <a:rPr lang="en-US" sz="2500" b="1" cap="all" dirty="0">
                <a:solidFill>
                  <a:schemeClr val="accent1"/>
                </a:solidFill>
              </a:rPr>
              <a:t>Data encryption in transit and at rest</a:t>
            </a:r>
            <a:endParaRPr lang="en-FR" sz="2500" b="1" cap="all" dirty="0">
              <a:solidFill>
                <a:schemeClr val="accent1"/>
              </a:solidFill>
            </a:endParaRPr>
          </a:p>
          <a:p>
            <a:pPr marL="342900" lvl="0" indent="-342900">
              <a:lnSpc>
                <a:spcPct val="220000"/>
              </a:lnSpc>
              <a:buFont typeface="Symbol" pitchFamily="2" charset="2"/>
              <a:buChar char=""/>
            </a:pPr>
            <a:r>
              <a:rPr lang="en-US" sz="2500" b="1" cap="all" dirty="0">
                <a:solidFill>
                  <a:schemeClr val="accent1"/>
                </a:solidFill>
              </a:rPr>
              <a:t>Role-based access controls</a:t>
            </a:r>
            <a:endParaRPr lang="en-FR" sz="2500" b="1" cap="all" dirty="0">
              <a:solidFill>
                <a:schemeClr val="accent1"/>
              </a:solidFill>
            </a:endParaRPr>
          </a:p>
          <a:p>
            <a:pPr marL="342900" lvl="0" indent="-342900">
              <a:lnSpc>
                <a:spcPct val="220000"/>
              </a:lnSpc>
              <a:spcAft>
                <a:spcPts val="800"/>
              </a:spcAft>
              <a:buFont typeface="Symbol" pitchFamily="2" charset="2"/>
              <a:buChar char=""/>
            </a:pPr>
            <a:r>
              <a:rPr lang="en-US" sz="2500" b="1" cap="all" dirty="0">
                <a:solidFill>
                  <a:schemeClr val="accent1"/>
                </a:solidFill>
              </a:rPr>
              <a:t>Flexibility in deployment models</a:t>
            </a:r>
            <a:endParaRPr lang="en-FR" sz="2500" b="1" cap="all" dirty="0">
              <a:solidFill>
                <a:schemeClr val="accent1"/>
              </a:solidFill>
            </a:endParaRPr>
          </a:p>
        </p:txBody>
      </p:sp>
    </p:spTree>
    <p:extLst>
      <p:ext uri="{BB962C8B-B14F-4D97-AF65-F5344CB8AC3E}">
        <p14:creationId xmlns:p14="http://schemas.microsoft.com/office/powerpoint/2010/main" val="213400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3229A-AE0B-17B8-4DD5-0AB52470BF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B2D2F8-4C98-BDD9-A7EF-3235EDD4CE1D}"/>
              </a:ext>
            </a:extLst>
          </p:cNvPr>
          <p:cNvSpPr>
            <a:spLocks noGrp="1"/>
          </p:cNvSpPr>
          <p:nvPr>
            <p:ph type="title"/>
          </p:nvPr>
        </p:nvSpPr>
        <p:spPr>
          <a:xfrm>
            <a:off x="1109663" y="137777"/>
            <a:ext cx="10679113" cy="886301"/>
          </a:xfrm>
        </p:spPr>
        <p:txBody>
          <a:bodyPr>
            <a:normAutofit fontScale="90000"/>
          </a:bodyPr>
          <a:lstStyle/>
          <a:p>
            <a:pPr algn="ctr"/>
            <a:r>
              <a:rPr lang="fr-FR" b="1" cap="all" dirty="0">
                <a:solidFill>
                  <a:schemeClr val="bg2">
                    <a:lumMod val="10000"/>
                  </a:schemeClr>
                </a:solidFill>
                <a:latin typeface="+mn-lt"/>
              </a:rPr>
              <a:t>2-4</a:t>
            </a:r>
            <a:r>
              <a:rPr lang="fr-FR" b="1" dirty="0">
                <a:solidFill>
                  <a:schemeClr val="tx2">
                    <a:lumMod val="50000"/>
                  </a:schemeClr>
                </a:solidFill>
                <a:latin typeface="+mn-lt"/>
              </a:rPr>
              <a:t>. </a:t>
            </a:r>
            <a:r>
              <a:rPr lang="en-US" b="1" cap="all" dirty="0">
                <a:solidFill>
                  <a:schemeClr val="bg2">
                    <a:lumMod val="10000"/>
                  </a:schemeClr>
                </a:solidFill>
                <a:latin typeface="+mn-lt"/>
              </a:rPr>
              <a:t>SECURITY</a:t>
            </a:r>
            <a:r>
              <a:rPr lang="en-US" b="1" cap="all" dirty="0">
                <a:solidFill>
                  <a:schemeClr val="tx2">
                    <a:lumMod val="50000"/>
                  </a:schemeClr>
                </a:solidFill>
                <a:latin typeface="+mn-lt"/>
              </a:rPr>
              <a:t> </a:t>
            </a:r>
            <a:r>
              <a:rPr lang="en-US" b="1" cap="all" dirty="0">
                <a:solidFill>
                  <a:schemeClr val="bg2">
                    <a:lumMod val="10000"/>
                  </a:schemeClr>
                </a:solidFill>
                <a:latin typeface="+mn-lt"/>
              </a:rPr>
              <a:t>CONTROLS IN CLOUD COMPUTING</a:t>
            </a:r>
            <a:endParaRPr lang="fr-FR"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3C9A9146-0F52-BAB1-A409-8705A0EF782C}"/>
              </a:ext>
            </a:extLst>
          </p:cNvPr>
          <p:cNvSpPr>
            <a:spLocks noGrp="1"/>
          </p:cNvSpPr>
          <p:nvPr>
            <p:ph idx="1"/>
          </p:nvPr>
        </p:nvSpPr>
        <p:spPr>
          <a:xfrm>
            <a:off x="365902" y="1191491"/>
            <a:ext cx="11422874" cy="5070763"/>
          </a:xfrm>
        </p:spPr>
        <p:txBody>
          <a:bodyPr>
            <a:normAutofit/>
          </a:bodyPr>
          <a:lstStyle/>
          <a:p>
            <a:pPr lvl="0">
              <a:lnSpc>
                <a:spcPct val="115000"/>
              </a:lnSpc>
              <a:buFontTx/>
              <a:buChar char="-"/>
            </a:pPr>
            <a:r>
              <a:rPr lang="en-US" b="1" cap="all" dirty="0">
                <a:solidFill>
                  <a:schemeClr val="accent1"/>
                </a:solidFill>
              </a:rPr>
              <a:t>Deterrent controls</a:t>
            </a:r>
            <a:r>
              <a:rPr lang="en-US" cap="all" dirty="0"/>
              <a:t>, </a:t>
            </a:r>
            <a:r>
              <a:rPr lang="en-US" dirty="0"/>
              <a:t> Ex: Insider Threat </a:t>
            </a:r>
            <a:r>
              <a:rPr lang="en-US" cap="all" dirty="0"/>
              <a:t>;</a:t>
            </a:r>
          </a:p>
          <a:p>
            <a:pPr marL="0" lvl="0" indent="0">
              <a:lnSpc>
                <a:spcPct val="115000"/>
              </a:lnSpc>
              <a:buNone/>
            </a:pPr>
            <a:endParaRPr lang="en-US" cap="all" dirty="0"/>
          </a:p>
          <a:p>
            <a:pPr lvl="0">
              <a:lnSpc>
                <a:spcPct val="115000"/>
              </a:lnSpc>
              <a:buFontTx/>
              <a:buChar char="-"/>
            </a:pPr>
            <a:r>
              <a:rPr lang="en-US" b="1" cap="all" dirty="0">
                <a:solidFill>
                  <a:schemeClr val="accent1"/>
                </a:solidFill>
              </a:rPr>
              <a:t>Preventive controls</a:t>
            </a:r>
            <a:r>
              <a:rPr lang="en-US" cap="all" dirty="0"/>
              <a:t>, </a:t>
            </a:r>
            <a:r>
              <a:rPr lang="en-US" dirty="0"/>
              <a:t>Ex: Antivirus, IPS/IDS</a:t>
            </a:r>
            <a:r>
              <a:rPr lang="en-US" cap="all" dirty="0"/>
              <a:t>;</a:t>
            </a:r>
          </a:p>
          <a:p>
            <a:pPr marL="0" lvl="0" indent="0">
              <a:lnSpc>
                <a:spcPct val="115000"/>
              </a:lnSpc>
              <a:buNone/>
            </a:pPr>
            <a:endParaRPr lang="en-US" cap="all" dirty="0"/>
          </a:p>
          <a:p>
            <a:pPr lvl="0">
              <a:lnSpc>
                <a:spcPct val="115000"/>
              </a:lnSpc>
              <a:buFontTx/>
              <a:buChar char="-"/>
            </a:pPr>
            <a:r>
              <a:rPr lang="en-US" b="1" cap="all" dirty="0">
                <a:solidFill>
                  <a:schemeClr val="accent1"/>
                </a:solidFill>
              </a:rPr>
              <a:t>Detective controls, </a:t>
            </a:r>
            <a:r>
              <a:rPr lang="en-US" dirty="0"/>
              <a:t>Ex: Antivirus, AntiSpam, EDR, </a:t>
            </a:r>
            <a:r>
              <a:rPr lang="en-US" cap="all" dirty="0"/>
              <a:t>;</a:t>
            </a:r>
          </a:p>
          <a:p>
            <a:pPr marL="0" lvl="0" indent="0">
              <a:lnSpc>
                <a:spcPct val="115000"/>
              </a:lnSpc>
              <a:buNone/>
            </a:pPr>
            <a:endParaRPr lang="en-US" cap="all" dirty="0"/>
          </a:p>
          <a:p>
            <a:pPr lvl="0">
              <a:lnSpc>
                <a:spcPct val="115000"/>
              </a:lnSpc>
              <a:buFontTx/>
              <a:buChar char="-"/>
            </a:pPr>
            <a:r>
              <a:rPr lang="en-US" b="1" cap="all" dirty="0">
                <a:solidFill>
                  <a:schemeClr val="accent1"/>
                </a:solidFill>
              </a:rPr>
              <a:t>Corrective controls, </a:t>
            </a:r>
            <a:r>
              <a:rPr lang="en-US" cap="all" dirty="0"/>
              <a:t>Ex: AV, EDR, XDR, ...</a:t>
            </a:r>
          </a:p>
          <a:p>
            <a:pPr marL="342900" lvl="0" indent="-342900">
              <a:lnSpc>
                <a:spcPct val="115000"/>
              </a:lnSpc>
              <a:buFont typeface="Calibri" panose="020F0502020204030204" pitchFamily="34" charset="0"/>
              <a:buChar char="-"/>
            </a:pPr>
            <a:endParaRPr lang="en-FR" sz="2500" cap="all" dirty="0">
              <a:latin typeface="+mj-lt"/>
            </a:endParaRPr>
          </a:p>
        </p:txBody>
      </p:sp>
      <p:sp>
        <p:nvSpPr>
          <p:cNvPr id="5" name="TextBox 4">
            <a:extLst>
              <a:ext uri="{FF2B5EF4-FFF2-40B4-BE49-F238E27FC236}">
                <a16:creationId xmlns:a16="http://schemas.microsoft.com/office/drawing/2014/main" id="{EAA915B1-A68D-9DA8-FFC8-B28E5A4AC347}"/>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pic>
        <p:nvPicPr>
          <p:cNvPr id="6" name="Picture 5">
            <a:extLst>
              <a:ext uri="{FF2B5EF4-FFF2-40B4-BE49-F238E27FC236}">
                <a16:creationId xmlns:a16="http://schemas.microsoft.com/office/drawing/2014/main" id="{CF7BA6CB-1F9F-6A70-A754-608BCCBD51E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Tree>
    <p:extLst>
      <p:ext uri="{BB962C8B-B14F-4D97-AF65-F5344CB8AC3E}">
        <p14:creationId xmlns:p14="http://schemas.microsoft.com/office/powerpoint/2010/main" val="2549905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E2D463-4D27-7158-96E2-DA4C1837EE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021B6B-3950-6C4B-352A-2ED2AD69AF98}"/>
              </a:ext>
            </a:extLst>
          </p:cNvPr>
          <p:cNvSpPr>
            <a:spLocks noGrp="1"/>
          </p:cNvSpPr>
          <p:nvPr>
            <p:ph type="title"/>
          </p:nvPr>
        </p:nvSpPr>
        <p:spPr>
          <a:xfrm>
            <a:off x="3686175" y="632211"/>
            <a:ext cx="4398137" cy="1325563"/>
          </a:xfrm>
        </p:spPr>
        <p:txBody>
          <a:bodyPr>
            <a:normAutofit/>
          </a:bodyPr>
          <a:lstStyle/>
          <a:p>
            <a:pPr algn="ctr"/>
            <a:r>
              <a:rPr lang="fr-FR" sz="6000" b="1" dirty="0"/>
              <a:t>PART 3</a:t>
            </a:r>
          </a:p>
        </p:txBody>
      </p:sp>
      <p:sp>
        <p:nvSpPr>
          <p:cNvPr id="3" name="Content Placeholder 2">
            <a:extLst>
              <a:ext uri="{FF2B5EF4-FFF2-40B4-BE49-F238E27FC236}">
                <a16:creationId xmlns:a16="http://schemas.microsoft.com/office/drawing/2014/main" id="{6BCF6BB8-4976-6D0B-5CF4-864A2DF99D08}"/>
              </a:ext>
            </a:extLst>
          </p:cNvPr>
          <p:cNvSpPr>
            <a:spLocks noGrp="1"/>
          </p:cNvSpPr>
          <p:nvPr>
            <p:ph idx="1"/>
          </p:nvPr>
        </p:nvSpPr>
        <p:spPr>
          <a:xfrm>
            <a:off x="408992" y="2428875"/>
            <a:ext cx="10744200" cy="2124465"/>
          </a:xfrm>
        </p:spPr>
        <p:txBody>
          <a:bodyPr>
            <a:normAutofit/>
          </a:bodyPr>
          <a:lstStyle/>
          <a:p>
            <a:pPr marL="0" indent="0" algn="ctr">
              <a:buNone/>
            </a:pPr>
            <a:r>
              <a:rPr lang="fr-FR" sz="6000" b="1" dirty="0">
                <a:solidFill>
                  <a:schemeClr val="accent2">
                    <a:lumMod val="50000"/>
                  </a:schemeClr>
                </a:solidFill>
              </a:rPr>
              <a:t> </a:t>
            </a:r>
            <a:r>
              <a:rPr lang="en-US" sz="6000" b="1" dirty="0">
                <a:solidFill>
                  <a:schemeClr val="accent2">
                    <a:lumMod val="50000"/>
                  </a:schemeClr>
                </a:solidFill>
              </a:rPr>
              <a:t> CLOUD COMPUTING SECURITY APPLICATIONS</a:t>
            </a:r>
            <a:endParaRPr lang="en-FR" sz="6000" b="1" dirty="0">
              <a:solidFill>
                <a:schemeClr val="accent2">
                  <a:lumMod val="50000"/>
                </a:schemeClr>
              </a:solidFill>
            </a:endParaRPr>
          </a:p>
        </p:txBody>
      </p:sp>
      <p:pic>
        <p:nvPicPr>
          <p:cNvPr id="6" name="Picture 5">
            <a:extLst>
              <a:ext uri="{FF2B5EF4-FFF2-40B4-BE49-F238E27FC236}">
                <a16:creationId xmlns:a16="http://schemas.microsoft.com/office/drawing/2014/main" id="{1E87E1A1-F315-7249-FEE4-CAB70A5AAEF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4" name="TextBox 3">
            <a:extLst>
              <a:ext uri="{FF2B5EF4-FFF2-40B4-BE49-F238E27FC236}">
                <a16:creationId xmlns:a16="http://schemas.microsoft.com/office/drawing/2014/main" id="{4D58988E-7CE3-A01A-802F-B928AD537B2A}"/>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HELIOS ELITE, SOLDIER OF THE DIGITAL »</a:t>
            </a:r>
          </a:p>
        </p:txBody>
      </p:sp>
    </p:spTree>
    <p:extLst>
      <p:ext uri="{BB962C8B-B14F-4D97-AF65-F5344CB8AC3E}">
        <p14:creationId xmlns:p14="http://schemas.microsoft.com/office/powerpoint/2010/main" val="2800606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
                                        <p:tgtEl>
                                          <p:spTgt spid="3">
                                            <p:txEl>
                                              <p:pRg st="0" end="0"/>
                                            </p:txEl>
                                          </p:spTgt>
                                        </p:tgtEl>
                                      </p:cBhvr>
                                    </p:animEffect>
                                    <p:anim calcmode="lin" valueType="num">
                                      <p:cBhvr>
                                        <p:cTn id="8"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70967-C176-9C73-7DBE-66BB0F155D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34930F-7119-08B4-1E55-98264B2482F2}"/>
              </a:ext>
            </a:extLst>
          </p:cNvPr>
          <p:cNvSpPr>
            <a:spLocks noGrp="1"/>
          </p:cNvSpPr>
          <p:nvPr>
            <p:ph type="title"/>
          </p:nvPr>
        </p:nvSpPr>
        <p:spPr>
          <a:xfrm>
            <a:off x="1485901" y="1771652"/>
            <a:ext cx="9758362" cy="2657712"/>
          </a:xfrm>
        </p:spPr>
        <p:txBody>
          <a:bodyPr>
            <a:normAutofit/>
          </a:bodyPr>
          <a:lstStyle/>
          <a:p>
            <a:pPr lvl="0">
              <a:lnSpc>
                <a:spcPct val="115000"/>
              </a:lnSpc>
              <a:spcAft>
                <a:spcPts val="800"/>
              </a:spcAft>
            </a:pPr>
            <a:r>
              <a:rPr lang="en-US" sz="6000" b="1" dirty="0">
                <a:solidFill>
                  <a:schemeClr val="accent2">
                    <a:lumMod val="50000"/>
                  </a:schemeClr>
                </a:solidFill>
                <a:latin typeface="+mn-lt"/>
                <a:ea typeface="+mn-ea"/>
                <a:cs typeface="+mn-cs"/>
              </a:rPr>
              <a:t>3.1- </a:t>
            </a:r>
            <a:r>
              <a:rPr lang="en-US" sz="3200" b="1" cap="all" dirty="0">
                <a:solidFill>
                  <a:schemeClr val="bg2">
                    <a:lumMod val="10000"/>
                  </a:schemeClr>
                </a:solidFill>
                <a:latin typeface="+mn-lt"/>
              </a:rPr>
              <a:t> </a:t>
            </a:r>
            <a:r>
              <a:rPr lang="en-US" sz="6000" b="1" dirty="0">
                <a:solidFill>
                  <a:schemeClr val="accent2">
                    <a:lumMod val="50000"/>
                  </a:schemeClr>
                </a:solidFill>
                <a:latin typeface="+mn-lt"/>
                <a:ea typeface="+mn-ea"/>
                <a:cs typeface="+mn-cs"/>
              </a:rPr>
              <a:t>SECURING</a:t>
            </a:r>
            <a:r>
              <a:rPr lang="en-US" sz="3200" b="1" cap="all" dirty="0">
                <a:solidFill>
                  <a:schemeClr val="bg2">
                    <a:lumMod val="10000"/>
                  </a:schemeClr>
                </a:solidFill>
                <a:latin typeface="+mn-lt"/>
              </a:rPr>
              <a:t> </a:t>
            </a:r>
            <a:r>
              <a:rPr lang="en-US" sz="6000" b="1" dirty="0">
                <a:solidFill>
                  <a:schemeClr val="accent2">
                    <a:lumMod val="50000"/>
                  </a:schemeClr>
                </a:solidFill>
                <a:latin typeface="+mn-lt"/>
                <a:ea typeface="+mn-ea"/>
                <a:cs typeface="+mn-cs"/>
              </a:rPr>
              <a:t>PUBLIC CLOUD</a:t>
            </a:r>
            <a:endParaRPr lang="en-FR" sz="6000" b="1" dirty="0">
              <a:solidFill>
                <a:schemeClr val="accent2">
                  <a:lumMod val="50000"/>
                </a:schemeClr>
              </a:solidFill>
              <a:latin typeface="+mn-lt"/>
              <a:ea typeface="+mn-ea"/>
              <a:cs typeface="+mn-cs"/>
            </a:endParaRPr>
          </a:p>
        </p:txBody>
      </p:sp>
      <p:pic>
        <p:nvPicPr>
          <p:cNvPr id="6" name="Picture 5">
            <a:extLst>
              <a:ext uri="{FF2B5EF4-FFF2-40B4-BE49-F238E27FC236}">
                <a16:creationId xmlns:a16="http://schemas.microsoft.com/office/drawing/2014/main" id="{1D5BCC75-8312-72AC-BB69-4913B5E962C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
        <p:nvSpPr>
          <p:cNvPr id="4" name="TextBox 3">
            <a:extLst>
              <a:ext uri="{FF2B5EF4-FFF2-40B4-BE49-F238E27FC236}">
                <a16:creationId xmlns:a16="http://schemas.microsoft.com/office/drawing/2014/main" id="{5EDB7571-C365-B8F7-8720-184BE121A861}"/>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ELITE, SOLDIER OF THE DIGITAL » HELIOS</a:t>
            </a:r>
          </a:p>
        </p:txBody>
      </p:sp>
    </p:spTree>
    <p:extLst>
      <p:ext uri="{BB962C8B-B14F-4D97-AF65-F5344CB8AC3E}">
        <p14:creationId xmlns:p14="http://schemas.microsoft.com/office/powerpoint/2010/main" val="934313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9BFB7-7463-E01C-67E1-F8BE3CAA6385}"/>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82F44B3E-BB59-3132-2A24-BB648DC63C3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051"/>
            <a:ext cx="1109663" cy="897522"/>
          </a:xfrm>
          <a:prstGeom prst="rect">
            <a:avLst/>
          </a:prstGeom>
          <a:noFill/>
        </p:spPr>
      </p:pic>
      <p:sp>
        <p:nvSpPr>
          <p:cNvPr id="4" name="TextBox 3">
            <a:extLst>
              <a:ext uri="{FF2B5EF4-FFF2-40B4-BE49-F238E27FC236}">
                <a16:creationId xmlns:a16="http://schemas.microsoft.com/office/drawing/2014/main" id="{611F9BC1-6910-1218-E60A-14EDFB15B1DD}"/>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HELIOS ELITE, SOLDIER OF THE DIGITAL »</a:t>
            </a:r>
          </a:p>
        </p:txBody>
      </p:sp>
      <p:sp>
        <p:nvSpPr>
          <p:cNvPr id="11" name="Title 1">
            <a:extLst>
              <a:ext uri="{FF2B5EF4-FFF2-40B4-BE49-F238E27FC236}">
                <a16:creationId xmlns:a16="http://schemas.microsoft.com/office/drawing/2014/main" id="{43D0F41E-1F7A-61B7-C6D5-947CFC7B1BDA}"/>
              </a:ext>
            </a:extLst>
          </p:cNvPr>
          <p:cNvSpPr>
            <a:spLocks noGrp="1"/>
          </p:cNvSpPr>
          <p:nvPr>
            <p:ph type="title"/>
          </p:nvPr>
        </p:nvSpPr>
        <p:spPr>
          <a:xfrm>
            <a:off x="970385" y="137777"/>
            <a:ext cx="10818392" cy="886301"/>
          </a:xfrm>
        </p:spPr>
        <p:txBody>
          <a:bodyPr>
            <a:normAutofit/>
          </a:bodyPr>
          <a:lstStyle/>
          <a:p>
            <a:pPr algn="ctr"/>
            <a:r>
              <a:rPr lang="fr-FR" b="1" cap="all" dirty="0">
                <a:solidFill>
                  <a:schemeClr val="accent2">
                    <a:lumMod val="50000"/>
                  </a:schemeClr>
                </a:solidFill>
              </a:rPr>
              <a:t> </a:t>
            </a:r>
            <a:r>
              <a:rPr lang="fr-FR" sz="3600" b="1" cap="all" dirty="0">
                <a:solidFill>
                  <a:schemeClr val="bg2">
                    <a:lumMod val="10000"/>
                  </a:schemeClr>
                </a:solidFill>
                <a:latin typeface="+mn-lt"/>
              </a:rPr>
              <a:t>3.1.1</a:t>
            </a:r>
            <a:r>
              <a:rPr lang="fr-FR" b="1" cap="all" dirty="0">
                <a:solidFill>
                  <a:schemeClr val="accent2">
                    <a:lumMod val="50000"/>
                  </a:schemeClr>
                </a:solidFill>
              </a:rPr>
              <a:t> </a:t>
            </a:r>
            <a:r>
              <a:rPr lang="en-US" sz="3600" b="1" cap="all" dirty="0">
                <a:solidFill>
                  <a:schemeClr val="bg2">
                    <a:lumMod val="10000"/>
                  </a:schemeClr>
                </a:solidFill>
                <a:latin typeface="+mn-lt"/>
              </a:rPr>
              <a:t>Risks</a:t>
            </a:r>
            <a:r>
              <a:rPr lang="en-US" b="1" cap="all" dirty="0">
                <a:solidFill>
                  <a:schemeClr val="accent2">
                    <a:lumMod val="50000"/>
                  </a:schemeClr>
                </a:solidFill>
              </a:rPr>
              <a:t> </a:t>
            </a:r>
            <a:r>
              <a:rPr lang="en-US" sz="3600" b="1" cap="all" dirty="0">
                <a:solidFill>
                  <a:schemeClr val="bg2">
                    <a:lumMod val="10000"/>
                  </a:schemeClr>
                </a:solidFill>
                <a:latin typeface="+mn-lt"/>
              </a:rPr>
              <a:t>associated with </a:t>
            </a:r>
            <a:r>
              <a:rPr lang="en-US" sz="3600" b="1" cap="all" dirty="0" err="1">
                <a:solidFill>
                  <a:schemeClr val="bg2">
                    <a:lumMod val="10000"/>
                  </a:schemeClr>
                </a:solidFill>
                <a:latin typeface="+mn-lt"/>
              </a:rPr>
              <a:t>pUBLIC</a:t>
            </a:r>
            <a:r>
              <a:rPr lang="en-US" sz="3600" b="1" cap="all" dirty="0">
                <a:solidFill>
                  <a:schemeClr val="bg2">
                    <a:lumMod val="10000"/>
                  </a:schemeClr>
                </a:solidFill>
                <a:latin typeface="+mn-lt"/>
              </a:rPr>
              <a:t> cloud </a:t>
            </a:r>
            <a:endParaRPr lang="fr-FR" sz="3600" b="1" cap="all" dirty="0">
              <a:solidFill>
                <a:schemeClr val="bg2">
                  <a:lumMod val="10000"/>
                </a:schemeClr>
              </a:solidFill>
              <a:latin typeface="+mn-lt"/>
            </a:endParaRPr>
          </a:p>
        </p:txBody>
      </p:sp>
      <p:sp>
        <p:nvSpPr>
          <p:cNvPr id="12" name="Content Placeholder 2">
            <a:extLst>
              <a:ext uri="{FF2B5EF4-FFF2-40B4-BE49-F238E27FC236}">
                <a16:creationId xmlns:a16="http://schemas.microsoft.com/office/drawing/2014/main" id="{2F09131A-6C87-01CA-5E6E-8665D4ADB5C9}"/>
              </a:ext>
            </a:extLst>
          </p:cNvPr>
          <p:cNvSpPr>
            <a:spLocks noGrp="1"/>
          </p:cNvSpPr>
          <p:nvPr>
            <p:ph idx="1"/>
          </p:nvPr>
        </p:nvSpPr>
        <p:spPr>
          <a:xfrm>
            <a:off x="403224" y="1024078"/>
            <a:ext cx="11536985" cy="5503598"/>
          </a:xfrm>
        </p:spPr>
        <p:txBody>
          <a:bodyPr>
            <a:normAutofit/>
          </a:bodyPr>
          <a:lstStyle/>
          <a:p>
            <a:pPr lvl="0">
              <a:lnSpc>
                <a:spcPct val="115000"/>
              </a:lnSpc>
              <a:buFont typeface="Wingdings" pitchFamily="2" charset="2"/>
              <a:buChar char="Ø"/>
            </a:pPr>
            <a:r>
              <a:rPr lang="en-US" kern="100" cap="all" dirty="0">
                <a:effectLst/>
                <a:latin typeface="Calibri" panose="020F0502020204030204" pitchFamily="34" charset="0"/>
                <a:ea typeface="Calibri" panose="020F0502020204030204" pitchFamily="34" charset="0"/>
                <a:cs typeface="Times New Roman" panose="02020603050405020304" pitchFamily="18" charset="0"/>
              </a:rPr>
              <a:t>Breach of DATA PUBLIC Clouds ARE LESS secure, LESS reliability;</a:t>
            </a:r>
            <a:endParaRPr lang="en-FR" kern="100" cap="all"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buFont typeface="Wingdings" pitchFamily="2" charset="2"/>
              <a:buChar char="Ø"/>
            </a:pPr>
            <a:r>
              <a:rPr lang="en-US" kern="100" cap="all" dirty="0">
                <a:effectLst/>
                <a:latin typeface="Calibri" panose="020F0502020204030204" pitchFamily="34" charset="0"/>
                <a:ea typeface="Calibri" panose="020F0502020204030204" pitchFamily="34" charset="0"/>
                <a:cs typeface="Times New Roman" panose="02020603050405020304" pitchFamily="18" charset="0"/>
              </a:rPr>
              <a:t>DATA LOSS DUE TO SHARED INFRASTRUCTURE;</a:t>
            </a:r>
          </a:p>
          <a:p>
            <a:pPr lvl="0">
              <a:lnSpc>
                <a:spcPct val="115000"/>
              </a:lnSpc>
              <a:buFont typeface="Wingdings" pitchFamily="2" charset="2"/>
              <a:buChar char="Ø"/>
            </a:pPr>
            <a:r>
              <a:rPr lang="en-US" kern="100" cap="all" dirty="0">
                <a:latin typeface="Calibri" panose="020F0502020204030204" pitchFamily="34" charset="0"/>
                <a:ea typeface="Calibri" panose="020F0502020204030204" pitchFamily="34" charset="0"/>
                <a:cs typeface="Times New Roman" panose="02020603050405020304" pitchFamily="18" charset="0"/>
              </a:rPr>
              <a:t>DATA LEAKAGE;</a:t>
            </a:r>
            <a:endParaRPr lang="en-FR" kern="100" cap="all"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buFont typeface="Wingdings" pitchFamily="2" charset="2"/>
              <a:buChar char="Ø"/>
            </a:pPr>
            <a:r>
              <a:rPr lang="en-US" kern="100" cap="all" dirty="0" err="1">
                <a:effectLst/>
                <a:latin typeface="Calibri" panose="020F0502020204030204" pitchFamily="34" charset="0"/>
                <a:ea typeface="Calibri" panose="020F0502020204030204" pitchFamily="34" charset="0"/>
                <a:cs typeface="Times New Roman" panose="02020603050405020304" pitchFamily="18" charset="0"/>
              </a:rPr>
              <a:t>uNAUTHORIZED</a:t>
            </a:r>
            <a:r>
              <a:rPr lang="en-US" kern="100" cap="all" dirty="0">
                <a:effectLst/>
                <a:latin typeface="Calibri" panose="020F0502020204030204" pitchFamily="34" charset="0"/>
                <a:ea typeface="Calibri" panose="020F0502020204030204" pitchFamily="34" charset="0"/>
                <a:cs typeface="Times New Roman" panose="02020603050405020304" pitchFamily="18" charset="0"/>
              </a:rPr>
              <a:t> ACCESS;</a:t>
            </a:r>
          </a:p>
          <a:p>
            <a:pPr lvl="0">
              <a:lnSpc>
                <a:spcPct val="115000"/>
              </a:lnSpc>
              <a:buFont typeface="Wingdings" pitchFamily="2" charset="2"/>
              <a:buChar char="Ø"/>
            </a:pPr>
            <a:r>
              <a:rPr lang="en-US" kern="100" cap="all" dirty="0">
                <a:latin typeface="Calibri" panose="020F0502020204030204" pitchFamily="34" charset="0"/>
                <a:ea typeface="Calibri" panose="020F0502020204030204" pitchFamily="34" charset="0"/>
                <a:cs typeface="Times New Roman" panose="02020603050405020304" pitchFamily="18" charset="0"/>
              </a:rPr>
              <a:t>UNSECURED INTERFACES AND APIS;</a:t>
            </a:r>
          </a:p>
          <a:p>
            <a:pPr lvl="0">
              <a:lnSpc>
                <a:spcPct val="115000"/>
              </a:lnSpc>
              <a:buFont typeface="Wingdings" pitchFamily="2" charset="2"/>
              <a:buChar char="Ø"/>
            </a:pPr>
            <a:r>
              <a:rPr lang="en-US" kern="100" cap="all" dirty="0">
                <a:effectLst/>
                <a:latin typeface="Calibri" panose="020F0502020204030204" pitchFamily="34" charset="0"/>
                <a:ea typeface="Calibri" panose="020F0502020204030204" pitchFamily="34" charset="0"/>
                <a:cs typeface="Times New Roman" panose="02020603050405020304" pitchFamily="18" charset="0"/>
              </a:rPr>
              <a:t>MISCONFIGURATIONS;</a:t>
            </a:r>
            <a:endParaRPr lang="en-FR" kern="100" cap="all"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buFont typeface="Wingdings" pitchFamily="2" charset="2"/>
              <a:buChar char="Ø"/>
            </a:pPr>
            <a:r>
              <a:rPr lang="en-US" kern="100" cap="all" dirty="0">
                <a:effectLst/>
                <a:latin typeface="Calibri" panose="020F0502020204030204" pitchFamily="34" charset="0"/>
                <a:ea typeface="Calibri" panose="020F0502020204030204" pitchFamily="34" charset="0"/>
                <a:cs typeface="Times New Roman" panose="02020603050405020304" pitchFamily="18" charset="0"/>
              </a:rPr>
              <a:t>COMPLIANCE ISSUES.</a:t>
            </a:r>
            <a:endParaRPr lang="en-FR" kern="100" cap="all"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705242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A2B25-E739-69DC-68F7-6191A6A3A1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362AE6-687D-3CF0-468C-8159749CB038}"/>
              </a:ext>
            </a:extLst>
          </p:cNvPr>
          <p:cNvSpPr>
            <a:spLocks noGrp="1"/>
          </p:cNvSpPr>
          <p:nvPr>
            <p:ph type="title"/>
          </p:nvPr>
        </p:nvSpPr>
        <p:spPr>
          <a:xfrm>
            <a:off x="1657351" y="137777"/>
            <a:ext cx="10131425" cy="886301"/>
          </a:xfrm>
        </p:spPr>
        <p:txBody>
          <a:bodyPr>
            <a:normAutofit fontScale="90000"/>
          </a:bodyPr>
          <a:lstStyle/>
          <a:p>
            <a:pPr algn="ctr">
              <a:lnSpc>
                <a:spcPct val="150000"/>
              </a:lnSpc>
              <a:spcAft>
                <a:spcPts val="800"/>
              </a:spcAft>
            </a:pPr>
            <a:r>
              <a:rPr lang="en-US" sz="3600" b="1" cap="all" dirty="0">
                <a:solidFill>
                  <a:schemeClr val="bg2">
                    <a:lumMod val="10000"/>
                  </a:schemeClr>
                </a:solidFill>
                <a:latin typeface="+mn-lt"/>
              </a:rPr>
              <a:t>3.1.2- APPROACH</a:t>
            </a:r>
            <a:r>
              <a:rPr lang="en-US" b="1" cap="all" dirty="0">
                <a:solidFill>
                  <a:schemeClr val="accent2">
                    <a:lumMod val="50000"/>
                  </a:schemeClr>
                </a:solidFill>
              </a:rPr>
              <a:t> </a:t>
            </a:r>
            <a:r>
              <a:rPr lang="en-US" sz="3600" b="1" cap="all" dirty="0">
                <a:solidFill>
                  <a:schemeClr val="bg2">
                    <a:lumMod val="10000"/>
                  </a:schemeClr>
                </a:solidFill>
                <a:latin typeface="+mn-lt"/>
              </a:rPr>
              <a:t>TO SECURE PUBLIC CLOUD</a:t>
            </a:r>
            <a:br>
              <a:rPr lang="en-FR" sz="3600" b="1" cap="all" dirty="0">
                <a:solidFill>
                  <a:schemeClr val="bg2">
                    <a:lumMod val="10000"/>
                  </a:schemeClr>
                </a:solidFill>
                <a:latin typeface="+mn-lt"/>
              </a:rPr>
            </a:br>
            <a:endParaRPr lang="en-FR" sz="36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9AE649E9-2287-7BE0-4E9D-9ABF79101A41}"/>
              </a:ext>
            </a:extLst>
          </p:cNvPr>
          <p:cNvSpPr>
            <a:spLocks noGrp="1"/>
          </p:cNvSpPr>
          <p:nvPr>
            <p:ph idx="1"/>
          </p:nvPr>
        </p:nvSpPr>
        <p:spPr>
          <a:xfrm>
            <a:off x="403224" y="1024078"/>
            <a:ext cx="11536985" cy="5503598"/>
          </a:xfrm>
        </p:spPr>
        <p:txBody>
          <a:bodyPr>
            <a:normAutofit fontScale="40000" lnSpcReduction="20000"/>
          </a:bodyPr>
          <a:lstStyle/>
          <a:p>
            <a:pPr marL="0" lvl="0" indent="0">
              <a:lnSpc>
                <a:spcPct val="115000"/>
              </a:lnSpc>
              <a:buNone/>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20000"/>
              </a:lnSpc>
              <a:buFont typeface="Symbol" pitchFamily="2" charset="2"/>
              <a:buChar char=""/>
            </a:pPr>
            <a:r>
              <a:rPr lang="en-US" sz="7400" kern="100" dirty="0">
                <a:effectLst/>
                <a:latin typeface="Calibri" panose="020F0502020204030204" pitchFamily="34" charset="0"/>
                <a:ea typeface="Calibri" panose="020F0502020204030204" pitchFamily="34" charset="0"/>
                <a:cs typeface="Times New Roman" panose="02020603050405020304" pitchFamily="18" charset="0"/>
              </a:rPr>
              <a:t>USE A STRONG PASSWORD FOR ACCOUNTS PROTECTION;</a:t>
            </a:r>
          </a:p>
          <a:p>
            <a:pPr marL="342900" lvl="0" indent="-342900">
              <a:lnSpc>
                <a:spcPct val="120000"/>
              </a:lnSpc>
              <a:buFont typeface="Symbol" pitchFamily="2" charset="2"/>
              <a:buChar char=""/>
            </a:pPr>
            <a:r>
              <a:rPr lang="en-US" sz="7400" kern="100" dirty="0">
                <a:effectLst/>
                <a:latin typeface="Calibri" panose="020F0502020204030204" pitchFamily="34" charset="0"/>
                <a:ea typeface="Calibri" panose="020F0502020204030204" pitchFamily="34" charset="0"/>
                <a:cs typeface="Times New Roman" panose="02020603050405020304" pitchFamily="18" charset="0"/>
              </a:rPr>
              <a:t>ENABLE MFA;</a:t>
            </a:r>
            <a:endParaRPr lang="en-FR" sz="7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20000"/>
              </a:lnSpc>
              <a:buFont typeface="Symbol" pitchFamily="2" charset="2"/>
              <a:buChar char=""/>
            </a:pPr>
            <a:r>
              <a:rPr lang="en-US" sz="7400" kern="100" dirty="0">
                <a:effectLst/>
                <a:latin typeface="Calibri" panose="020F0502020204030204" pitchFamily="34" charset="0"/>
                <a:ea typeface="Calibri" panose="020F0502020204030204" pitchFamily="34" charset="0"/>
                <a:cs typeface="Times New Roman" panose="02020603050405020304" pitchFamily="18" charset="0"/>
              </a:rPr>
              <a:t>AVOIDANCE OF  MISSION-CRITICAL DATA STORAGE;</a:t>
            </a:r>
            <a:endParaRPr lang="en-FR" sz="7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20000"/>
              </a:lnSpc>
              <a:spcAft>
                <a:spcPts val="800"/>
              </a:spcAft>
              <a:buFont typeface="Symbol" pitchFamily="2" charset="2"/>
              <a:buChar char=""/>
            </a:pPr>
            <a:r>
              <a:rPr lang="en-US" sz="7400" kern="100" dirty="0">
                <a:effectLst/>
                <a:latin typeface="Calibri" panose="020F0502020204030204" pitchFamily="34" charset="0"/>
                <a:ea typeface="Calibri" panose="020F0502020204030204" pitchFamily="34" charset="0"/>
                <a:cs typeface="Times New Roman" panose="02020603050405020304" pitchFamily="18" charset="0"/>
              </a:rPr>
              <a:t>ENCRYPT DATA BEFORE ANY UPLOAD;</a:t>
            </a:r>
          </a:p>
          <a:p>
            <a:pPr marL="342900" lvl="0" indent="-342900">
              <a:lnSpc>
                <a:spcPct val="120000"/>
              </a:lnSpc>
              <a:spcAft>
                <a:spcPts val="800"/>
              </a:spcAft>
              <a:buFont typeface="Symbol" pitchFamily="2" charset="2"/>
              <a:buChar char=""/>
            </a:pPr>
            <a:r>
              <a:rPr lang="en-US" sz="7400" kern="100" dirty="0">
                <a:effectLst/>
                <a:latin typeface="Calibri" panose="020F0502020204030204" pitchFamily="34" charset="0"/>
                <a:ea typeface="Calibri" panose="020F0502020204030204" pitchFamily="34" charset="0"/>
                <a:cs typeface="Times New Roman" panose="02020603050405020304" pitchFamily="18" charset="0"/>
              </a:rPr>
              <a:t>SELECT A SECURE CLOUD STORAGE PROVIDER;</a:t>
            </a:r>
          </a:p>
          <a:p>
            <a:pPr marL="342900" lvl="0" indent="-342900">
              <a:lnSpc>
                <a:spcPct val="120000"/>
              </a:lnSpc>
              <a:spcAft>
                <a:spcPts val="800"/>
              </a:spcAft>
              <a:buFont typeface="Symbol" pitchFamily="2" charset="2"/>
              <a:buChar char=""/>
            </a:pPr>
            <a:r>
              <a:rPr lang="en-US" sz="7400" kern="100" dirty="0">
                <a:effectLst/>
                <a:latin typeface="Calibri" panose="020F0502020204030204" pitchFamily="34" charset="0"/>
                <a:ea typeface="Calibri" panose="020F0502020204030204" pitchFamily="34" charset="0"/>
                <a:cs typeface="Times New Roman" panose="02020603050405020304" pitchFamily="18" charset="0"/>
              </a:rPr>
              <a:t>MANAGE SHARED FILES ACTIVELY;</a:t>
            </a:r>
          </a:p>
          <a:p>
            <a:pPr marL="342900" lvl="0" indent="-342900">
              <a:lnSpc>
                <a:spcPct val="120000"/>
              </a:lnSpc>
              <a:spcAft>
                <a:spcPts val="800"/>
              </a:spcAft>
              <a:buFont typeface="Symbol" pitchFamily="2" charset="2"/>
              <a:buChar char=""/>
            </a:pPr>
            <a:r>
              <a:rPr lang="en-US" sz="7400" kern="100" dirty="0">
                <a:effectLst/>
                <a:latin typeface="Calibri" panose="020F0502020204030204" pitchFamily="34" charset="0"/>
                <a:ea typeface="Calibri" panose="020F0502020204030204" pitchFamily="34" charset="0"/>
                <a:cs typeface="Times New Roman" panose="02020603050405020304" pitchFamily="18" charset="0"/>
              </a:rPr>
              <a:t>MANAGE CLOUD STORAGE TO ACCESS DEVICES;</a:t>
            </a:r>
          </a:p>
          <a:p>
            <a:pPr marL="342900" lvl="0" indent="-342900">
              <a:lnSpc>
                <a:spcPct val="120000"/>
              </a:lnSpc>
              <a:spcAft>
                <a:spcPts val="800"/>
              </a:spcAft>
              <a:buFont typeface="Symbol" pitchFamily="2" charset="2"/>
              <a:buChar char=""/>
            </a:pPr>
            <a:r>
              <a:rPr lang="en-US" sz="7400" kern="100" dirty="0">
                <a:effectLst/>
                <a:latin typeface="Calibri" panose="020F0502020204030204" pitchFamily="34" charset="0"/>
                <a:ea typeface="Calibri" panose="020F0502020204030204" pitchFamily="34" charset="0"/>
                <a:cs typeface="Times New Roman" panose="02020603050405020304" pitchFamily="18" charset="0"/>
              </a:rPr>
              <a:t>REVIEW THE POLICIES OF YOUR CLOUD STORAGE PROVIDER.</a:t>
            </a:r>
          </a:p>
          <a:p>
            <a:pPr marL="342900" lvl="0" indent="-342900">
              <a:lnSpc>
                <a:spcPct val="115000"/>
              </a:lnSpc>
              <a:spcAft>
                <a:spcPts val="800"/>
              </a:spcAft>
              <a:buFont typeface="Symbol" pitchFamily="2" charset="2"/>
              <a:buChar char=""/>
            </a:pPr>
            <a:endParaRPr lang="en-F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0E4718A5-5441-8242-EEF5-AFAEEA9DCBE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
        <p:nvSpPr>
          <p:cNvPr id="4" name="TextBox 3">
            <a:extLst>
              <a:ext uri="{FF2B5EF4-FFF2-40B4-BE49-F238E27FC236}">
                <a16:creationId xmlns:a16="http://schemas.microsoft.com/office/drawing/2014/main" id="{970CEB60-7C2F-AC9B-6C21-1A6E344FA55C}"/>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HELIOS ELITE, SOLDIER OF THE DIGITAL »</a:t>
            </a:r>
          </a:p>
        </p:txBody>
      </p:sp>
    </p:spTree>
    <p:extLst>
      <p:ext uri="{BB962C8B-B14F-4D97-AF65-F5344CB8AC3E}">
        <p14:creationId xmlns:p14="http://schemas.microsoft.com/office/powerpoint/2010/main" val="37926888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B47B75-17AB-EC83-B873-53C432506E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5D49E4-0255-6D66-3FE3-274ADF87DB8F}"/>
              </a:ext>
            </a:extLst>
          </p:cNvPr>
          <p:cNvSpPr>
            <a:spLocks noGrp="1"/>
          </p:cNvSpPr>
          <p:nvPr>
            <p:ph type="title"/>
          </p:nvPr>
        </p:nvSpPr>
        <p:spPr>
          <a:xfrm>
            <a:off x="1109663" y="1771652"/>
            <a:ext cx="10220325" cy="2657712"/>
          </a:xfrm>
        </p:spPr>
        <p:txBody>
          <a:bodyPr>
            <a:normAutofit/>
          </a:bodyPr>
          <a:lstStyle/>
          <a:p>
            <a:pPr lvl="0">
              <a:lnSpc>
                <a:spcPct val="115000"/>
              </a:lnSpc>
              <a:spcAft>
                <a:spcPts val="800"/>
              </a:spcAft>
            </a:pPr>
            <a:r>
              <a:rPr lang="en-US" sz="6000" b="1" dirty="0">
                <a:solidFill>
                  <a:schemeClr val="accent2">
                    <a:lumMod val="50000"/>
                  </a:schemeClr>
                </a:solidFill>
                <a:latin typeface="+mn-lt"/>
                <a:ea typeface="+mn-ea"/>
                <a:cs typeface="+mn-cs"/>
              </a:rPr>
              <a:t>3.2 -</a:t>
            </a:r>
            <a:r>
              <a:rPr lang="en-US" sz="3200" b="1" cap="all" dirty="0">
                <a:solidFill>
                  <a:schemeClr val="bg2">
                    <a:lumMod val="10000"/>
                  </a:schemeClr>
                </a:solidFill>
                <a:latin typeface="+mn-lt"/>
              </a:rPr>
              <a:t> </a:t>
            </a:r>
            <a:r>
              <a:rPr lang="en-US" sz="6000" b="1" dirty="0">
                <a:solidFill>
                  <a:schemeClr val="accent2">
                    <a:lumMod val="50000"/>
                  </a:schemeClr>
                </a:solidFill>
                <a:latin typeface="+mn-lt"/>
                <a:ea typeface="+mn-ea"/>
                <a:cs typeface="+mn-cs"/>
              </a:rPr>
              <a:t>SECURING</a:t>
            </a:r>
            <a:r>
              <a:rPr lang="en-US" sz="3200" b="1" cap="all" dirty="0">
                <a:solidFill>
                  <a:schemeClr val="bg2">
                    <a:lumMod val="10000"/>
                  </a:schemeClr>
                </a:solidFill>
                <a:latin typeface="+mn-lt"/>
              </a:rPr>
              <a:t> </a:t>
            </a:r>
            <a:r>
              <a:rPr lang="en-US" sz="6000" b="1" dirty="0">
                <a:solidFill>
                  <a:schemeClr val="accent2">
                    <a:lumMod val="50000"/>
                  </a:schemeClr>
                </a:solidFill>
                <a:latin typeface="+mn-lt"/>
                <a:ea typeface="+mn-ea"/>
                <a:cs typeface="+mn-cs"/>
              </a:rPr>
              <a:t>PRIVATE CLOUD</a:t>
            </a:r>
            <a:endParaRPr lang="en-FR" sz="6000" b="1" dirty="0">
              <a:solidFill>
                <a:schemeClr val="accent2">
                  <a:lumMod val="50000"/>
                </a:schemeClr>
              </a:solidFill>
              <a:latin typeface="+mn-lt"/>
              <a:ea typeface="+mn-ea"/>
              <a:cs typeface="+mn-cs"/>
            </a:endParaRPr>
          </a:p>
        </p:txBody>
      </p:sp>
      <p:pic>
        <p:nvPicPr>
          <p:cNvPr id="6" name="Picture 5">
            <a:extLst>
              <a:ext uri="{FF2B5EF4-FFF2-40B4-BE49-F238E27FC236}">
                <a16:creationId xmlns:a16="http://schemas.microsoft.com/office/drawing/2014/main" id="{8262C86E-7D6E-0352-5CB1-8B49CB7C2D6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
        <p:nvSpPr>
          <p:cNvPr id="4" name="TextBox 3">
            <a:extLst>
              <a:ext uri="{FF2B5EF4-FFF2-40B4-BE49-F238E27FC236}">
                <a16:creationId xmlns:a16="http://schemas.microsoft.com/office/drawing/2014/main" id="{E1AA8C2D-94A1-4095-CE95-7BF1733EBD8E}"/>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ELITE, SOLDIER OF THE DIGITAL » HELIOS</a:t>
            </a:r>
          </a:p>
        </p:txBody>
      </p:sp>
    </p:spTree>
    <p:extLst>
      <p:ext uri="{BB962C8B-B14F-4D97-AF65-F5344CB8AC3E}">
        <p14:creationId xmlns:p14="http://schemas.microsoft.com/office/powerpoint/2010/main" val="3521765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00F1D-55A6-F65E-C633-7D040519B72C}"/>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FCA9D179-D498-F25B-C6BA-AB0181B9FFB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051"/>
            <a:ext cx="1109663" cy="897522"/>
          </a:xfrm>
          <a:prstGeom prst="rect">
            <a:avLst/>
          </a:prstGeom>
          <a:noFill/>
        </p:spPr>
      </p:pic>
      <p:sp>
        <p:nvSpPr>
          <p:cNvPr id="4" name="TextBox 3">
            <a:extLst>
              <a:ext uri="{FF2B5EF4-FFF2-40B4-BE49-F238E27FC236}">
                <a16:creationId xmlns:a16="http://schemas.microsoft.com/office/drawing/2014/main" id="{39954285-3456-F8D3-BEA5-DF03380CCF08}"/>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HELIOS ELITE, SOLDIER OF THE DIGITAL »</a:t>
            </a:r>
          </a:p>
        </p:txBody>
      </p:sp>
      <p:sp>
        <p:nvSpPr>
          <p:cNvPr id="11" name="Title 1">
            <a:extLst>
              <a:ext uri="{FF2B5EF4-FFF2-40B4-BE49-F238E27FC236}">
                <a16:creationId xmlns:a16="http://schemas.microsoft.com/office/drawing/2014/main" id="{81067D97-8620-6639-2BFF-69FAE64D5DAB}"/>
              </a:ext>
            </a:extLst>
          </p:cNvPr>
          <p:cNvSpPr>
            <a:spLocks noGrp="1"/>
          </p:cNvSpPr>
          <p:nvPr>
            <p:ph type="title"/>
          </p:nvPr>
        </p:nvSpPr>
        <p:spPr>
          <a:xfrm>
            <a:off x="970385" y="137777"/>
            <a:ext cx="10818392" cy="886301"/>
          </a:xfrm>
        </p:spPr>
        <p:txBody>
          <a:bodyPr>
            <a:normAutofit/>
          </a:bodyPr>
          <a:lstStyle/>
          <a:p>
            <a:pPr algn="ctr"/>
            <a:r>
              <a:rPr lang="fr-FR" b="1" cap="all" dirty="0">
                <a:solidFill>
                  <a:schemeClr val="accent2">
                    <a:lumMod val="50000"/>
                  </a:schemeClr>
                </a:solidFill>
              </a:rPr>
              <a:t> </a:t>
            </a:r>
            <a:r>
              <a:rPr lang="fr-FR" sz="3600" b="1" cap="all" dirty="0">
                <a:solidFill>
                  <a:schemeClr val="bg2">
                    <a:lumMod val="10000"/>
                  </a:schemeClr>
                </a:solidFill>
                <a:latin typeface="+mn-lt"/>
              </a:rPr>
              <a:t>3.2.1</a:t>
            </a:r>
            <a:r>
              <a:rPr lang="fr-FR" b="1" cap="all" dirty="0">
                <a:solidFill>
                  <a:schemeClr val="accent2">
                    <a:lumMod val="50000"/>
                  </a:schemeClr>
                </a:solidFill>
              </a:rPr>
              <a:t> </a:t>
            </a:r>
            <a:r>
              <a:rPr lang="en-US" sz="3600" b="1" cap="all" dirty="0">
                <a:solidFill>
                  <a:schemeClr val="bg2">
                    <a:lumMod val="10000"/>
                  </a:schemeClr>
                </a:solidFill>
                <a:latin typeface="+mn-lt"/>
              </a:rPr>
              <a:t>Risks</a:t>
            </a:r>
            <a:r>
              <a:rPr lang="en-US" b="1" cap="all" dirty="0">
                <a:solidFill>
                  <a:schemeClr val="accent2">
                    <a:lumMod val="50000"/>
                  </a:schemeClr>
                </a:solidFill>
              </a:rPr>
              <a:t> </a:t>
            </a:r>
            <a:r>
              <a:rPr lang="en-US" sz="3600" b="1" cap="all" dirty="0">
                <a:solidFill>
                  <a:schemeClr val="bg2">
                    <a:lumMod val="10000"/>
                  </a:schemeClr>
                </a:solidFill>
                <a:latin typeface="+mn-lt"/>
              </a:rPr>
              <a:t>associated with private cloud </a:t>
            </a:r>
            <a:endParaRPr lang="fr-FR" sz="3600" b="1" cap="all" dirty="0">
              <a:solidFill>
                <a:schemeClr val="bg2">
                  <a:lumMod val="10000"/>
                </a:schemeClr>
              </a:solidFill>
              <a:latin typeface="+mn-lt"/>
            </a:endParaRPr>
          </a:p>
        </p:txBody>
      </p:sp>
      <p:sp>
        <p:nvSpPr>
          <p:cNvPr id="12" name="Content Placeholder 2">
            <a:extLst>
              <a:ext uri="{FF2B5EF4-FFF2-40B4-BE49-F238E27FC236}">
                <a16:creationId xmlns:a16="http://schemas.microsoft.com/office/drawing/2014/main" id="{2FDB27A4-CAFE-31F4-5A2F-CE9AB669BF00}"/>
              </a:ext>
            </a:extLst>
          </p:cNvPr>
          <p:cNvSpPr>
            <a:spLocks noGrp="1"/>
          </p:cNvSpPr>
          <p:nvPr>
            <p:ph idx="1"/>
          </p:nvPr>
        </p:nvSpPr>
        <p:spPr>
          <a:xfrm>
            <a:off x="403224" y="1024078"/>
            <a:ext cx="11536985" cy="5503598"/>
          </a:xfrm>
        </p:spPr>
        <p:txBody>
          <a:bodyPr>
            <a:normAutofit/>
          </a:bodyPr>
          <a:lstStyle/>
          <a:p>
            <a:pPr lvl="0">
              <a:lnSpc>
                <a:spcPct val="115000"/>
              </a:lnSpc>
              <a:buFont typeface="Wingdings" pitchFamily="2" charset="2"/>
              <a:buChar char="Ø"/>
            </a:pPr>
            <a:r>
              <a:rPr lang="en-US" kern="100" cap="all" dirty="0">
                <a:effectLst/>
                <a:latin typeface="Calibri" panose="020F0502020204030204" pitchFamily="34" charset="0"/>
                <a:ea typeface="Calibri" panose="020F0502020204030204" pitchFamily="34" charset="0"/>
                <a:cs typeface="Times New Roman" panose="02020603050405020304" pitchFamily="18" charset="0"/>
              </a:rPr>
              <a:t>Breach of security VPGs (Virtual Private Clouds) more secure, more reliability</a:t>
            </a:r>
            <a:endParaRPr lang="en-FR" kern="100" cap="all"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buFont typeface="Wingdings" pitchFamily="2" charset="2"/>
              <a:buChar char="Ø"/>
            </a:pPr>
            <a:r>
              <a:rPr lang="en-US" kern="100" cap="all" dirty="0">
                <a:effectLst/>
                <a:latin typeface="Calibri" panose="020F0502020204030204" pitchFamily="34" charset="0"/>
                <a:ea typeface="Calibri" panose="020F0502020204030204" pitchFamily="34" charset="0"/>
                <a:cs typeface="Times New Roman" panose="02020603050405020304" pitchFamily="18" charset="0"/>
              </a:rPr>
              <a:t>Concerns about physical safety : DVR motion cameras, MFA, Fire protection standards, geo-redundant datacenters </a:t>
            </a:r>
            <a:endParaRPr lang="en-FR" kern="100" cap="all"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buFont typeface="Wingdings" pitchFamily="2" charset="2"/>
              <a:buChar char="Ø"/>
            </a:pPr>
            <a:r>
              <a:rPr lang="en-US" kern="100" cap="all" dirty="0">
                <a:effectLst/>
                <a:latin typeface="Calibri" panose="020F0502020204030204" pitchFamily="34" charset="0"/>
                <a:ea typeface="Calibri" panose="020F0502020204030204" pitchFamily="34" charset="0"/>
                <a:cs typeface="Times New Roman" panose="02020603050405020304" pitchFamily="18" charset="0"/>
              </a:rPr>
              <a:t>Capacity purchased too much or too little </a:t>
            </a:r>
            <a:endParaRPr lang="en-FR" kern="100" cap="all"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buFont typeface="Wingdings" pitchFamily="2" charset="2"/>
              <a:buChar char="Ø"/>
            </a:pPr>
            <a:r>
              <a:rPr lang="en-US" kern="100" cap="all" dirty="0">
                <a:effectLst/>
                <a:latin typeface="Calibri" panose="020F0502020204030204" pitchFamily="34" charset="0"/>
                <a:ea typeface="Calibri" panose="020F0502020204030204" pitchFamily="34" charset="0"/>
                <a:cs typeface="Times New Roman" panose="02020603050405020304" pitchFamily="18" charset="0"/>
              </a:rPr>
              <a:t>Concerns about compliance : on-premise hardware well-defined, regulatory-aware IT team, ex CIJS and PCI DSS, HIPAA, PCI DDS</a:t>
            </a:r>
            <a:endParaRPr lang="en-FR" kern="100" cap="all"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800"/>
              </a:spcAft>
              <a:buFont typeface="Wingdings" pitchFamily="2" charset="2"/>
              <a:buChar char="Ø"/>
            </a:pPr>
            <a:r>
              <a:rPr lang="en-US" kern="100" cap="all" dirty="0">
                <a:effectLst/>
                <a:latin typeface="Calibri" panose="020F0502020204030204" pitchFamily="34" charset="0"/>
                <a:ea typeface="Calibri" panose="020F0502020204030204" pitchFamily="34" charset="0"/>
                <a:cs typeface="Times New Roman" panose="02020603050405020304" pitchFamily="18" charset="0"/>
              </a:rPr>
              <a:t>Issues with productivity: new software versions, frequent update, </a:t>
            </a:r>
            <a:endParaRPr lang="en-FR" kern="100" cap="all"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buNone/>
            </a:pPr>
            <a:endParaRPr lang="en-FR" sz="2400" cap="all" dirty="0">
              <a:latin typeface="+mj-lt"/>
            </a:endParaRPr>
          </a:p>
        </p:txBody>
      </p:sp>
    </p:spTree>
    <p:extLst>
      <p:ext uri="{BB962C8B-B14F-4D97-AF65-F5344CB8AC3E}">
        <p14:creationId xmlns:p14="http://schemas.microsoft.com/office/powerpoint/2010/main" val="849436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ABA45-D081-F762-AD98-B63AFF9153C8}"/>
              </a:ext>
            </a:extLst>
          </p:cNvPr>
          <p:cNvSpPr>
            <a:spLocks noGrp="1"/>
          </p:cNvSpPr>
          <p:nvPr>
            <p:ph type="title"/>
          </p:nvPr>
        </p:nvSpPr>
        <p:spPr>
          <a:xfrm>
            <a:off x="2943225" y="0"/>
            <a:ext cx="5129213" cy="748145"/>
          </a:xfrm>
        </p:spPr>
        <p:txBody>
          <a:bodyPr>
            <a:noAutofit/>
          </a:bodyPr>
          <a:lstStyle/>
          <a:p>
            <a:pPr algn="ctr"/>
            <a:r>
              <a:rPr lang="fr-FR" sz="6000" b="1" u="sng" dirty="0">
                <a:solidFill>
                  <a:schemeClr val="tx2">
                    <a:lumMod val="50000"/>
                  </a:schemeClr>
                </a:solidFill>
                <a:latin typeface="+mn-lt"/>
              </a:rPr>
              <a:t>AIM</a:t>
            </a:r>
          </a:p>
        </p:txBody>
      </p:sp>
      <p:sp>
        <p:nvSpPr>
          <p:cNvPr id="3" name="Content Placeholder 2">
            <a:extLst>
              <a:ext uri="{FF2B5EF4-FFF2-40B4-BE49-F238E27FC236}">
                <a16:creationId xmlns:a16="http://schemas.microsoft.com/office/drawing/2014/main" id="{80C9BF50-AF90-A556-8CC8-96264EA4F85A}"/>
              </a:ext>
            </a:extLst>
          </p:cNvPr>
          <p:cNvSpPr>
            <a:spLocks noGrp="1"/>
          </p:cNvSpPr>
          <p:nvPr>
            <p:ph idx="1"/>
          </p:nvPr>
        </p:nvSpPr>
        <p:spPr>
          <a:xfrm>
            <a:off x="42860" y="862449"/>
            <a:ext cx="12149140" cy="5846344"/>
          </a:xfrm>
        </p:spPr>
        <p:txBody>
          <a:bodyPr>
            <a:normAutofit fontScale="25000" lnSpcReduction="20000"/>
          </a:bodyPr>
          <a:lstStyle/>
          <a:p>
            <a:pPr algn="just">
              <a:lnSpc>
                <a:spcPct val="115000"/>
              </a:lnSpc>
              <a:spcAft>
                <a:spcPts val="800"/>
              </a:spcAft>
              <a:buNone/>
            </a:pPr>
            <a:r>
              <a:rPr lang="en-US" sz="4200" kern="100" dirty="0">
                <a:effectLst/>
                <a:latin typeface="Calibri" panose="020F0502020204030204" pitchFamily="34" charset="0"/>
                <a:ea typeface="Calibri" panose="020F0502020204030204" pitchFamily="34" charset="0"/>
                <a:cs typeface="Times New Roman" panose="02020603050405020304" pitchFamily="18" charset="0"/>
              </a:rPr>
              <a:t>   </a:t>
            </a:r>
          </a:p>
          <a:p>
            <a:pPr marL="12700" indent="0" algn="just">
              <a:lnSpc>
                <a:spcPct val="115000"/>
              </a:lnSpc>
              <a:spcAft>
                <a:spcPts val="800"/>
              </a:spcAft>
              <a:buNone/>
            </a:pPr>
            <a:r>
              <a:rPr lang="en-US" sz="4200" kern="100" cap="all" dirty="0">
                <a:effectLst/>
                <a:latin typeface="Calibri" panose="020F0502020204030204" pitchFamily="34" charset="0"/>
                <a:ea typeface="Calibri" panose="020F0502020204030204" pitchFamily="34" charset="0"/>
                <a:cs typeface="Times New Roman" panose="02020603050405020304" pitchFamily="18" charset="0"/>
              </a:rPr>
              <a:t>     </a:t>
            </a:r>
            <a:r>
              <a:rPr lang="en-US" sz="8000" b="1" kern="100" cap="all" dirty="0">
                <a:effectLst/>
                <a:latin typeface="Calibri" panose="020F0502020204030204" pitchFamily="34" charset="0"/>
                <a:ea typeface="Calibri" panose="020F0502020204030204" pitchFamily="34" charset="0"/>
                <a:cs typeface="Times New Roman" panose="02020603050405020304" pitchFamily="18" charset="0"/>
              </a:rPr>
              <a:t>The Shift of the whole world towards Cloud, by 2028 Cloud computing will be to technology disruptor to maintain business competitiveness, then </a:t>
            </a:r>
            <a:r>
              <a:rPr lang="en-US" sz="8000" b="1" kern="100" cap="all" dirty="0" err="1">
                <a:effectLst/>
                <a:latin typeface="Calibri" panose="020F0502020204030204" pitchFamily="34" charset="0"/>
                <a:ea typeface="Calibri" panose="020F0502020204030204" pitchFamily="34" charset="0"/>
                <a:cs typeface="Times New Roman" panose="02020603050405020304" pitchFamily="18" charset="0"/>
              </a:rPr>
              <a:t>upcomes</a:t>
            </a:r>
            <a:r>
              <a:rPr lang="en-US" sz="8000" b="1" kern="100" cap="all" dirty="0">
                <a:effectLst/>
                <a:latin typeface="Calibri" panose="020F0502020204030204" pitchFamily="34" charset="0"/>
                <a:ea typeface="Calibri" panose="020F0502020204030204" pitchFamily="34" charset="0"/>
                <a:cs typeface="Times New Roman" panose="02020603050405020304" pitchFamily="18" charset="0"/>
              </a:rPr>
              <a:t> a need to understand It better and stitch them into our security ecosystem in </a:t>
            </a:r>
            <a:r>
              <a:rPr lang="en-US" sz="8000" b="1" kern="100" cap="all" dirty="0" err="1">
                <a:effectLst/>
                <a:latin typeface="Calibri" panose="020F0502020204030204" pitchFamily="34" charset="0"/>
                <a:ea typeface="Calibri" panose="020F0502020204030204" pitchFamily="34" charset="0"/>
                <a:cs typeface="Times New Roman" panose="02020603050405020304" pitchFamily="18" charset="0"/>
              </a:rPr>
              <a:t>uder</a:t>
            </a:r>
            <a:r>
              <a:rPr lang="en-US" sz="8000" b="1" kern="100" cap="all" dirty="0">
                <a:effectLst/>
                <a:latin typeface="Calibri" panose="020F0502020204030204" pitchFamily="34" charset="0"/>
                <a:ea typeface="Calibri" panose="020F0502020204030204" pitchFamily="34" charset="0"/>
                <a:cs typeface="Times New Roman" panose="02020603050405020304" pitchFamily="18" charset="0"/>
              </a:rPr>
              <a:t> to deal with it</a:t>
            </a:r>
            <a:r>
              <a:rPr lang="en-US" sz="8000" b="1" kern="100" cap="all" dirty="0">
                <a:latin typeface="Calibri" panose="020F0502020204030204" pitchFamily="34" charset="0"/>
                <a:ea typeface="Calibri" panose="020F0502020204030204" pitchFamily="34" charset="0"/>
                <a:cs typeface="Times New Roman" panose="02020603050405020304" pitchFamily="18" charset="0"/>
              </a:rPr>
              <a:t>.</a:t>
            </a:r>
          </a:p>
          <a:p>
            <a:pPr marL="12700" indent="0" algn="just">
              <a:lnSpc>
                <a:spcPct val="115000"/>
              </a:lnSpc>
              <a:spcAft>
                <a:spcPts val="800"/>
              </a:spcAft>
              <a:buNone/>
            </a:pPr>
            <a:r>
              <a:rPr lang="en-US" sz="8000" b="1" kern="100" cap="all" dirty="0">
                <a:latin typeface="Calibri" panose="020F0502020204030204" pitchFamily="34" charset="0"/>
                <a:ea typeface="Calibri" panose="020F0502020204030204" pitchFamily="34" charset="0"/>
                <a:cs typeface="Times New Roman" panose="02020603050405020304" pitchFamily="18" charset="0"/>
              </a:rPr>
              <a:t>  Illustrate different cloud components at the infrastructure layer that need to be secured to maintain and uplift the security posture </a:t>
            </a:r>
            <a:r>
              <a:rPr lang="en-US" sz="8000" b="1" kern="100" cap="all" dirty="0" err="1">
                <a:latin typeface="Calibri" panose="020F0502020204030204" pitchFamily="34" charset="0"/>
                <a:ea typeface="Calibri" panose="020F0502020204030204" pitchFamily="34" charset="0"/>
                <a:cs typeface="Times New Roman" panose="02020603050405020304" pitchFamily="18" charset="0"/>
              </a:rPr>
              <a:t>ot</a:t>
            </a:r>
            <a:r>
              <a:rPr lang="en-US" sz="8000" b="1" kern="100" cap="all" dirty="0">
                <a:latin typeface="Calibri" panose="020F0502020204030204" pitchFamily="34" charset="0"/>
                <a:ea typeface="Calibri" panose="020F0502020204030204" pitchFamily="34" charset="0"/>
                <a:cs typeface="Times New Roman" panose="02020603050405020304" pitchFamily="18" charset="0"/>
              </a:rPr>
              <a:t> the organization, 80% of Businesses migrated to the Cloud have been submitted to Cyberattack. For Gartner, by 2025, 99% of the Incident in the Cloud will be caused by social engineering.</a:t>
            </a:r>
            <a:endParaRPr lang="en-FR" sz="8000" b="1" kern="100" cap="all" dirty="0">
              <a:effectLst/>
              <a:latin typeface="Calibri" panose="020F0502020204030204" pitchFamily="34" charset="0"/>
              <a:ea typeface="Calibri" panose="020F0502020204030204" pitchFamily="34" charset="0"/>
              <a:cs typeface="Times New Roman" panose="02020603050405020304" pitchFamily="18" charset="0"/>
            </a:endParaRPr>
          </a:p>
          <a:p>
            <a:pPr marL="12700" indent="0" algn="just">
              <a:lnSpc>
                <a:spcPct val="115000"/>
              </a:lnSpc>
              <a:spcAft>
                <a:spcPts val="800"/>
              </a:spcAft>
              <a:buNone/>
            </a:pPr>
            <a:r>
              <a:rPr lang="en-US" sz="8000" b="1" kern="100" cap="all" dirty="0">
                <a:latin typeface="Calibri" panose="020F0502020204030204" pitchFamily="34" charset="0"/>
                <a:ea typeface="Calibri" panose="020F0502020204030204" pitchFamily="34" charset="0"/>
                <a:cs typeface="Times New Roman" panose="02020603050405020304" pitchFamily="18" charset="0"/>
              </a:rPr>
              <a:t> Public cloud technology exposed to public networks, not located into secure network perimeter is more vulnerable than on-premises infrastructure meanwhile, security in a private or hybrid cloud remains a difficulty, highly automated structure environment. And various integration points with public cloud systems raise multiple security risks. </a:t>
            </a:r>
          </a:p>
          <a:p>
            <a:pPr marL="12700" indent="0" algn="just">
              <a:lnSpc>
                <a:spcPct val="115000"/>
              </a:lnSpc>
              <a:spcAft>
                <a:spcPts val="800"/>
              </a:spcAft>
              <a:buNone/>
            </a:pPr>
            <a:r>
              <a:rPr lang="en-US" sz="8000" b="1" kern="100" cap="all" dirty="0">
                <a:effectLst/>
                <a:latin typeface="Calibri" panose="020F0502020204030204" pitchFamily="34" charset="0"/>
                <a:ea typeface="Calibri" panose="020F0502020204030204" pitchFamily="34" charset="0"/>
                <a:cs typeface="Times New Roman" panose="02020603050405020304" pitchFamily="18" charset="0"/>
              </a:rPr>
              <a:t>We project to understand various parts acting as a block in Cloud and their associated security and to understand the security to adopt and key considerations for private cloud, hybrid cloud and multi-cloud setup and in-depth comprehension of how data classification plays a critical role in overall ecosystem. </a:t>
            </a:r>
            <a:endParaRPr lang="en-FR" sz="8000" b="1" kern="100" cap="all"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en-US" sz="80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FR" sz="8000" b="1"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526A8623-2EF9-EA44-929A-AF12B47B1DB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2860" y="0"/>
            <a:ext cx="1257300" cy="1016934"/>
          </a:xfrm>
          <a:prstGeom prst="rect">
            <a:avLst/>
          </a:prstGeom>
          <a:noFill/>
        </p:spPr>
      </p:pic>
      <p:sp>
        <p:nvSpPr>
          <p:cNvPr id="8" name="TextBox 7">
            <a:extLst>
              <a:ext uri="{FF2B5EF4-FFF2-40B4-BE49-F238E27FC236}">
                <a16:creationId xmlns:a16="http://schemas.microsoft.com/office/drawing/2014/main" id="{894EEE8A-1748-A62E-7BDB-B8ECBE4C3B29}"/>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30533026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0F6603-D438-856D-259D-9289442673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90A670-6913-6200-416A-F6B514E78CC9}"/>
              </a:ext>
            </a:extLst>
          </p:cNvPr>
          <p:cNvSpPr>
            <a:spLocks noGrp="1"/>
          </p:cNvSpPr>
          <p:nvPr>
            <p:ph type="title"/>
          </p:nvPr>
        </p:nvSpPr>
        <p:spPr>
          <a:xfrm>
            <a:off x="1657351" y="137777"/>
            <a:ext cx="10131425" cy="886301"/>
          </a:xfrm>
        </p:spPr>
        <p:txBody>
          <a:bodyPr>
            <a:normAutofit fontScale="90000"/>
          </a:bodyPr>
          <a:lstStyle/>
          <a:p>
            <a:pPr algn="ctr">
              <a:lnSpc>
                <a:spcPct val="150000"/>
              </a:lnSpc>
              <a:spcAft>
                <a:spcPts val="800"/>
              </a:spcAft>
            </a:pPr>
            <a:r>
              <a:rPr lang="en-US" sz="3600" b="1" cap="all" dirty="0">
                <a:solidFill>
                  <a:schemeClr val="bg2">
                    <a:lumMod val="10000"/>
                  </a:schemeClr>
                </a:solidFill>
                <a:latin typeface="+mn-lt"/>
              </a:rPr>
              <a:t>3.2.2- APPROACH</a:t>
            </a:r>
            <a:r>
              <a:rPr lang="en-US" b="1" cap="all" dirty="0">
                <a:solidFill>
                  <a:schemeClr val="accent2">
                    <a:lumMod val="50000"/>
                  </a:schemeClr>
                </a:solidFill>
              </a:rPr>
              <a:t> </a:t>
            </a:r>
            <a:r>
              <a:rPr lang="en-US" sz="3600" b="1" cap="all" dirty="0">
                <a:solidFill>
                  <a:schemeClr val="bg2">
                    <a:lumMod val="10000"/>
                  </a:schemeClr>
                </a:solidFill>
                <a:latin typeface="+mn-lt"/>
              </a:rPr>
              <a:t>TO SECURE PRIVATE CLOUD</a:t>
            </a:r>
            <a:br>
              <a:rPr lang="en-FR" sz="3600" b="1" cap="all" dirty="0">
                <a:solidFill>
                  <a:schemeClr val="bg2">
                    <a:lumMod val="10000"/>
                  </a:schemeClr>
                </a:solidFill>
                <a:latin typeface="+mn-lt"/>
              </a:rPr>
            </a:br>
            <a:endParaRPr lang="en-FR" sz="36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CA5D1BDA-86FD-A807-B986-82C690FE5112}"/>
              </a:ext>
            </a:extLst>
          </p:cNvPr>
          <p:cNvSpPr>
            <a:spLocks noGrp="1"/>
          </p:cNvSpPr>
          <p:nvPr>
            <p:ph idx="1"/>
          </p:nvPr>
        </p:nvSpPr>
        <p:spPr>
          <a:xfrm>
            <a:off x="403224" y="1024078"/>
            <a:ext cx="11536985" cy="5503598"/>
          </a:xfrm>
        </p:spPr>
        <p:txBody>
          <a:bodyPr>
            <a:normAutofit/>
          </a:bodyPr>
          <a:lstStyle/>
          <a:p>
            <a:pPr marL="0" lvl="0" indent="0">
              <a:lnSpc>
                <a:spcPct val="115000"/>
              </a:lnSpc>
              <a:buNone/>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200000"/>
              </a:lnSpc>
              <a:buFont typeface="Symbol" pitchFamily="2" charset="2"/>
              <a:buChar char=""/>
            </a:pPr>
            <a:r>
              <a:rPr lang="en-US" kern="100" dirty="0">
                <a:effectLst/>
                <a:latin typeface="Calibri" panose="020F0502020204030204" pitchFamily="34" charset="0"/>
                <a:ea typeface="Calibri" panose="020F0502020204030204" pitchFamily="34" charset="0"/>
                <a:cs typeface="Times New Roman" panose="02020603050405020304" pitchFamily="18" charset="0"/>
              </a:rPr>
              <a:t>ENSURE THAT YOUR VIRTUAL SECURITY SYSTEM IS OPERATING AT PEAK EFFICIENCY</a:t>
            </a:r>
          </a:p>
          <a:p>
            <a:pPr marL="342900" lvl="0" indent="-342900">
              <a:lnSpc>
                <a:spcPct val="200000"/>
              </a:lnSpc>
              <a:buFont typeface="Symbol" pitchFamily="2" charset="2"/>
              <a:buChar char=""/>
            </a:pPr>
            <a:r>
              <a:rPr lang="en-US" kern="100" dirty="0">
                <a:effectLst/>
                <a:latin typeface="Calibri" panose="020F0502020204030204" pitchFamily="34" charset="0"/>
                <a:ea typeface="Calibri" panose="020F0502020204030204" pitchFamily="34" charset="0"/>
                <a:cs typeface="Times New Roman" panose="02020603050405020304" pitchFamily="18" charset="0"/>
              </a:rPr>
              <a:t>SELECT AN APPROPRIATE FIREWALL</a:t>
            </a:r>
            <a:endParaRPr lang="en-FR"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200000"/>
              </a:lnSpc>
              <a:buFont typeface="Symbol" pitchFamily="2" charset="2"/>
              <a:buChar char=""/>
            </a:pPr>
            <a:r>
              <a:rPr lang="en-US" kern="100" dirty="0">
                <a:effectLst/>
                <a:latin typeface="Calibri" panose="020F0502020204030204" pitchFamily="34" charset="0"/>
                <a:ea typeface="Calibri" panose="020F0502020204030204" pitchFamily="34" charset="0"/>
                <a:cs typeface="Times New Roman" panose="02020603050405020304" pitchFamily="18" charset="0"/>
              </a:rPr>
              <a:t>CLOUD SECURITY CAN BE AUTOMATED</a:t>
            </a:r>
            <a:endParaRPr lang="en-FR"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200000"/>
              </a:lnSpc>
              <a:spcAft>
                <a:spcPts val="800"/>
              </a:spcAft>
              <a:buFont typeface="Symbol" pitchFamily="2" charset="2"/>
              <a:buChar char=""/>
            </a:pPr>
            <a:r>
              <a:rPr lang="en-US" kern="100" dirty="0">
                <a:effectLst/>
                <a:latin typeface="Calibri" panose="020F0502020204030204" pitchFamily="34" charset="0"/>
                <a:ea typeface="Calibri" panose="020F0502020204030204" pitchFamily="34" charset="0"/>
                <a:cs typeface="Times New Roman" panose="02020603050405020304" pitchFamily="18" charset="0"/>
              </a:rPr>
              <a:t>SECURE THE DYNAMIC CLOUD BY INTEGRATING SECURITY</a:t>
            </a:r>
          </a:p>
          <a:p>
            <a:pPr marL="342900" lvl="0" indent="-342900">
              <a:lnSpc>
                <a:spcPct val="115000"/>
              </a:lnSpc>
              <a:spcAft>
                <a:spcPts val="800"/>
              </a:spcAft>
              <a:buFont typeface="Symbol" pitchFamily="2" charset="2"/>
              <a:buChar char=""/>
            </a:pPr>
            <a:endParaRPr lang="en-F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90D08181-1157-4715-3656-1E3F2C5FFB1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
        <p:nvSpPr>
          <p:cNvPr id="4" name="TextBox 3">
            <a:extLst>
              <a:ext uri="{FF2B5EF4-FFF2-40B4-BE49-F238E27FC236}">
                <a16:creationId xmlns:a16="http://schemas.microsoft.com/office/drawing/2014/main" id="{EFD8594B-2DC0-0415-6387-5DADA8399FFE}"/>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HELIOS ELITE, SOLDIER OF THE DIGITAL »</a:t>
            </a:r>
          </a:p>
        </p:txBody>
      </p:sp>
    </p:spTree>
    <p:extLst>
      <p:ext uri="{BB962C8B-B14F-4D97-AF65-F5344CB8AC3E}">
        <p14:creationId xmlns:p14="http://schemas.microsoft.com/office/powerpoint/2010/main" val="9223122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0057E-42DF-876D-09AD-8DD4467CBA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6CC05A-650F-87AE-F03A-43E647A03C1A}"/>
              </a:ext>
            </a:extLst>
          </p:cNvPr>
          <p:cNvSpPr>
            <a:spLocks noGrp="1"/>
          </p:cNvSpPr>
          <p:nvPr>
            <p:ph type="title"/>
          </p:nvPr>
        </p:nvSpPr>
        <p:spPr>
          <a:xfrm>
            <a:off x="1094509" y="-18256"/>
            <a:ext cx="11097490" cy="1348650"/>
          </a:xfrm>
        </p:spPr>
        <p:txBody>
          <a:bodyPr>
            <a:noAutofit/>
          </a:bodyPr>
          <a:lstStyle/>
          <a:p>
            <a:pPr algn="ctr"/>
            <a:br>
              <a:rPr lang="fr-FR" sz="3200" b="1" dirty="0">
                <a:solidFill>
                  <a:schemeClr val="tx2">
                    <a:lumMod val="50000"/>
                  </a:schemeClr>
                </a:solidFill>
              </a:rPr>
            </a:br>
            <a:r>
              <a:rPr lang="fr-FR" sz="3600" b="1" cap="all" dirty="0">
                <a:solidFill>
                  <a:schemeClr val="bg2">
                    <a:lumMod val="10000"/>
                  </a:schemeClr>
                </a:solidFill>
                <a:latin typeface="+mn-lt"/>
              </a:rPr>
              <a:t>3.2.3- </a:t>
            </a:r>
            <a:r>
              <a:rPr lang="en-US" sz="3600" b="1" cap="all" dirty="0">
                <a:solidFill>
                  <a:schemeClr val="bg2">
                    <a:lumMod val="10000"/>
                  </a:schemeClr>
                </a:solidFill>
                <a:latin typeface="+mn-lt"/>
              </a:rPr>
              <a:t>COMPONENTS OF A PRIVATE CLOUD INFRASTRUCTURE: STORAGE</a:t>
            </a:r>
            <a:br>
              <a:rPr lang="en-FR" sz="3600" b="1" cap="all" dirty="0">
                <a:solidFill>
                  <a:schemeClr val="bg2">
                    <a:lumMod val="10000"/>
                  </a:schemeClr>
                </a:solidFill>
                <a:latin typeface="+mn-lt"/>
              </a:rPr>
            </a:br>
            <a:endParaRPr lang="fr-FR" sz="36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D9DFAFD5-14CC-124B-0AC4-8E01E11D988F}"/>
              </a:ext>
            </a:extLst>
          </p:cNvPr>
          <p:cNvSpPr>
            <a:spLocks noGrp="1"/>
          </p:cNvSpPr>
          <p:nvPr>
            <p:ph idx="1"/>
          </p:nvPr>
        </p:nvSpPr>
        <p:spPr>
          <a:xfrm>
            <a:off x="130629" y="1099615"/>
            <a:ext cx="12061371" cy="5827096"/>
          </a:xfrm>
        </p:spPr>
        <p:txBody>
          <a:bodyPr>
            <a:normAutofit fontScale="77500" lnSpcReduction="20000"/>
          </a:bodyPr>
          <a:lstStyle/>
          <a:p>
            <a:pPr lvl="0">
              <a:lnSpc>
                <a:spcPct val="115000"/>
              </a:lnSpc>
              <a:buFont typeface="Wingdings" pitchFamily="2" charset="2"/>
              <a:buChar char="q"/>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u="sng" kern="100" cap="all" dirty="0">
                <a:latin typeface="Calibri" panose="020F0502020204030204" pitchFamily="34" charset="0"/>
                <a:cs typeface="Times New Roman" panose="02020603050405020304" pitchFamily="18" charset="0"/>
              </a:rPr>
              <a:t>STORAGE EXPANSION &amp; ALLOCATION</a:t>
            </a:r>
            <a:r>
              <a:rPr lang="en-US" kern="100" dirty="0">
                <a:latin typeface="Calibri" panose="020F0502020204030204" pitchFamily="34" charset="0"/>
                <a:ea typeface="Calibri" panose="020F0502020204030204" pitchFamily="34" charset="0"/>
                <a:cs typeface="Times New Roman" panose="02020603050405020304" pitchFamily="18" charset="0"/>
              </a:rPr>
              <a:t>: C</a:t>
            </a:r>
            <a:r>
              <a:rPr lang="en-US" kern="100" dirty="0">
                <a:effectLst/>
                <a:latin typeface="Calibri" panose="020F0502020204030204" pitchFamily="34" charset="0"/>
                <a:ea typeface="Calibri" panose="020F0502020204030204" pitchFamily="34" charset="0"/>
                <a:cs typeface="Times New Roman" panose="02020603050405020304" pitchFamily="18" charset="0"/>
              </a:rPr>
              <a:t>rucial component of the cloud infrastructure stack is the platform and storage system. Cloud data centers preserve backups, expand storage allocation across users, and store data across a variety of storage types and devices. Storage formats are:</a:t>
            </a:r>
            <a:endParaRPr lang="en-FR" kern="1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buFont typeface="Wingdings" pitchFamily="2" charset="2"/>
              <a:buChar char="q"/>
            </a:pPr>
            <a:r>
              <a:rPr lang="en-US" b="1" u="sng" kern="100" cap="all" dirty="0">
                <a:latin typeface="Calibri" panose="020F0502020204030204" pitchFamily="34" charset="0"/>
                <a:cs typeface="Times New Roman" panose="02020603050405020304" pitchFamily="18" charset="0"/>
              </a:rPr>
              <a:t>Block storage </a:t>
            </a:r>
            <a:r>
              <a:rPr lang="en-US" kern="100" dirty="0">
                <a:effectLst/>
                <a:latin typeface="Calibri" panose="020F0502020204030204" pitchFamily="34" charset="0"/>
                <a:ea typeface="Calibri" panose="020F0502020204030204" pitchFamily="34" charset="0"/>
                <a:cs typeface="Times New Roman" panose="02020603050405020304" pitchFamily="18" charset="0"/>
              </a:rPr>
              <a:t>dividing data into blocks, saved in various storage systems across several server’s arrays. Data separated from the hardware it is stored on. </a:t>
            </a:r>
            <a:endParaRPr lang="en-FR" kern="1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buFont typeface="Wingdings" pitchFamily="2" charset="2"/>
              <a:buChar char="q"/>
            </a:pPr>
            <a:r>
              <a:rPr lang="en-US" b="1" u="sng" kern="100" cap="all" dirty="0">
                <a:effectLst/>
                <a:latin typeface="Calibri" panose="020F0502020204030204" pitchFamily="34" charset="0"/>
                <a:ea typeface="Calibri" panose="020F0502020204030204" pitchFamily="34" charset="0"/>
                <a:cs typeface="Times New Roman" panose="02020603050405020304" pitchFamily="18" charset="0"/>
              </a:rPr>
              <a:t>Object storage</a:t>
            </a:r>
            <a:r>
              <a:rPr lang="en-US" kern="100" dirty="0">
                <a:effectLst/>
                <a:latin typeface="Calibri" panose="020F0502020204030204" pitchFamily="34" charset="0"/>
                <a:ea typeface="Calibri" panose="020F0502020204030204" pitchFamily="34" charset="0"/>
                <a:cs typeface="Times New Roman" panose="02020603050405020304" pitchFamily="18" charset="0"/>
              </a:rPr>
              <a:t>: Data files are split down into chunks and stored as uncompressed, unencrypted data objects, each with its own metadata identity. Possible of customization of metadata information, ideal for data assets that change often.</a:t>
            </a:r>
            <a:endParaRPr lang="en-FR" kern="1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buFont typeface="Wingdings" pitchFamily="2" charset="2"/>
              <a:buChar char="q"/>
            </a:pPr>
            <a:r>
              <a:rPr lang="en-US" b="1" u="sng" kern="100" cap="all" dirty="0">
                <a:latin typeface="Calibri" panose="020F0502020204030204" pitchFamily="34" charset="0"/>
                <a:cs typeface="Times New Roman" panose="02020603050405020304" pitchFamily="18" charset="0"/>
              </a:rPr>
              <a:t>File storage</a:t>
            </a:r>
            <a:r>
              <a:rPr lang="en-US" kern="100" dirty="0">
                <a:effectLst/>
                <a:latin typeface="Calibri" panose="020F0502020204030204" pitchFamily="34" charset="0"/>
                <a:ea typeface="Calibri" panose="020F0502020204030204" pitchFamily="34" charset="0"/>
                <a:cs typeface="Times New Roman" panose="02020603050405020304" pitchFamily="18" charset="0"/>
              </a:rPr>
              <a:t>: related to NAS (Network Access Storage) and is like the local hardware device storage on your computer, easily adjustable within a single data path.</a:t>
            </a:r>
            <a:endParaRPr lang="en-FR" kern="1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buFont typeface="Wingdings" pitchFamily="2" charset="2"/>
              <a:buChar char="q"/>
            </a:pPr>
            <a:r>
              <a:rPr lang="en-US" b="1" u="sng" kern="100" cap="all" dirty="0">
                <a:latin typeface="Calibri" panose="020F0502020204030204" pitchFamily="34" charset="0"/>
                <a:cs typeface="Times New Roman" panose="02020603050405020304" pitchFamily="18" charset="0"/>
              </a:rPr>
              <a:t>Virtualization: </a:t>
            </a:r>
            <a:r>
              <a:rPr lang="en-US" kern="100" dirty="0">
                <a:effectLst/>
                <a:latin typeface="Calibri" panose="020F0502020204030204" pitchFamily="34" charset="0"/>
                <a:ea typeface="Calibri" panose="020F0502020204030204" pitchFamily="34" charset="0"/>
                <a:cs typeface="Times New Roman" panose="02020603050405020304" pitchFamily="18" charset="0"/>
              </a:rPr>
              <a:t>or other software-defined computing architecture it is divorced from its hardware resources such as processing power and storage. Accessibility of virtual version of hardware resources like platform, processor, storage, and networking using a software system that emulates hardware functions</a:t>
            </a:r>
            <a:endParaRPr lang="en-FR"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Calibri" panose="020F050202020403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p:txBody>
      </p:sp>
      <p:pic>
        <p:nvPicPr>
          <p:cNvPr id="9" name="Picture 8">
            <a:extLst>
              <a:ext uri="{FF2B5EF4-FFF2-40B4-BE49-F238E27FC236}">
                <a16:creationId xmlns:a16="http://schemas.microsoft.com/office/drawing/2014/main" id="{42352095-9B0B-EDE9-E2F2-F03A0010B9C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5420" y="32212"/>
            <a:ext cx="1257300" cy="1016934"/>
          </a:xfrm>
          <a:prstGeom prst="rect">
            <a:avLst/>
          </a:prstGeom>
          <a:noFill/>
        </p:spPr>
      </p:pic>
      <p:sp>
        <p:nvSpPr>
          <p:cNvPr id="10" name="TextBox 9">
            <a:extLst>
              <a:ext uri="{FF2B5EF4-FFF2-40B4-BE49-F238E27FC236}">
                <a16:creationId xmlns:a16="http://schemas.microsoft.com/office/drawing/2014/main" id="{EAE3C8DB-DDC0-403A-44AE-1E6F76EA199B}"/>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18712161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DC99D-8B69-6399-5783-B5D06E84F611}"/>
              </a:ext>
            </a:extLst>
          </p:cNvPr>
          <p:cNvSpPr>
            <a:spLocks noGrp="1"/>
          </p:cNvSpPr>
          <p:nvPr>
            <p:ph type="title"/>
          </p:nvPr>
        </p:nvSpPr>
        <p:spPr>
          <a:xfrm>
            <a:off x="1731817" y="74648"/>
            <a:ext cx="10127673" cy="1106889"/>
          </a:xfrm>
        </p:spPr>
        <p:txBody>
          <a:bodyPr>
            <a:noAutofit/>
          </a:bodyPr>
          <a:lstStyle/>
          <a:p>
            <a:pPr algn="ctr"/>
            <a:br>
              <a:rPr lang="fr-FR" sz="3200" b="1" cap="all" dirty="0">
                <a:solidFill>
                  <a:schemeClr val="accent2">
                    <a:lumMod val="50000"/>
                  </a:schemeClr>
                </a:solidFill>
              </a:rPr>
            </a:br>
            <a:r>
              <a:rPr lang="fr-FR" sz="3600" b="1" cap="all" dirty="0">
                <a:solidFill>
                  <a:schemeClr val="bg2">
                    <a:lumMod val="10000"/>
                  </a:schemeClr>
                </a:solidFill>
                <a:latin typeface="+mn-lt"/>
              </a:rPr>
              <a:t>3.2.4</a:t>
            </a:r>
            <a:r>
              <a:rPr lang="fr-FR" sz="3200" b="1" cap="all" dirty="0">
                <a:solidFill>
                  <a:schemeClr val="accent2">
                    <a:lumMod val="50000"/>
                  </a:schemeClr>
                </a:solidFill>
              </a:rPr>
              <a:t>  </a:t>
            </a:r>
            <a:r>
              <a:rPr lang="en-US" sz="3600" b="1" cap="all" dirty="0">
                <a:solidFill>
                  <a:schemeClr val="bg2">
                    <a:lumMod val="10000"/>
                  </a:schemeClr>
                </a:solidFill>
                <a:latin typeface="+mn-lt"/>
              </a:rPr>
              <a:t>COMPONENTS</a:t>
            </a:r>
            <a:r>
              <a:rPr lang="en-US" sz="3200" b="1" cap="all" dirty="0">
                <a:solidFill>
                  <a:schemeClr val="accent2">
                    <a:lumMod val="50000"/>
                  </a:schemeClr>
                </a:solidFill>
              </a:rPr>
              <a:t> </a:t>
            </a:r>
            <a:r>
              <a:rPr lang="en-US" sz="3600" b="1" cap="all" dirty="0">
                <a:solidFill>
                  <a:schemeClr val="bg2">
                    <a:lumMod val="10000"/>
                  </a:schemeClr>
                </a:solidFill>
                <a:latin typeface="+mn-lt"/>
              </a:rPr>
              <a:t>OF A PRIVATE CLOUD INFRASTRUCTURE: CLIENT-SIDE</a:t>
            </a:r>
            <a:br>
              <a:rPr lang="en-FR" sz="3600" b="1" cap="all" dirty="0">
                <a:solidFill>
                  <a:schemeClr val="bg2">
                    <a:lumMod val="10000"/>
                  </a:schemeClr>
                </a:solidFill>
                <a:latin typeface="+mn-lt"/>
              </a:rPr>
            </a:br>
            <a:endParaRPr lang="fr-FR" sz="36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59B5E446-154E-B33E-F113-86441A7FCE4C}"/>
              </a:ext>
            </a:extLst>
          </p:cNvPr>
          <p:cNvSpPr>
            <a:spLocks noGrp="1"/>
          </p:cNvSpPr>
          <p:nvPr>
            <p:ph idx="1"/>
          </p:nvPr>
        </p:nvSpPr>
        <p:spPr>
          <a:xfrm>
            <a:off x="1" y="839757"/>
            <a:ext cx="12067308" cy="5796570"/>
          </a:xfrm>
        </p:spPr>
        <p:txBody>
          <a:bodyPr>
            <a:normAutofit fontScale="92500" lnSpcReduction="20000"/>
          </a:bodyPr>
          <a:lstStyle/>
          <a:p>
            <a:pPr marL="0" indent="0">
              <a:buNone/>
            </a:pPr>
            <a:endParaRPr lang="fr-FR" dirty="0"/>
          </a:p>
          <a:p>
            <a:pPr algn="just">
              <a:lnSpc>
                <a:spcPct val="115000"/>
              </a:lnSpc>
              <a:spcAft>
                <a:spcPts val="800"/>
              </a:spcAft>
              <a:buFont typeface="Wingdings" pitchFamily="2" charset="2"/>
              <a:buChar char="q"/>
            </a:pPr>
            <a:r>
              <a:rPr lang="en-US" sz="2400" b="1" u="sng" kern="100" cap="all" dirty="0">
                <a:latin typeface="Calibri" panose="020F0502020204030204" pitchFamily="34" charset="0"/>
                <a:cs typeface="Times New Roman" panose="02020603050405020304" pitchFamily="18" charset="0"/>
              </a:rPr>
              <a:t>PCs, tablets, and other devices </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that communicate with </a:t>
            </a:r>
            <a:r>
              <a:rPr lang="en-US" sz="2600" kern="100" dirty="0" err="1">
                <a:effectLst/>
                <a:latin typeface="Calibri" panose="020F0502020204030204" pitchFamily="34" charset="0"/>
                <a:ea typeface="Calibri" panose="020F0502020204030204" pitchFamily="34" charset="0"/>
                <a:cs typeface="Times New Roman" panose="02020603050405020304" pitchFamily="18" charset="0"/>
              </a:rPr>
              <a:t>backedn</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data center components over the internet.</a:t>
            </a:r>
            <a:endParaRPr lang="en-FR" sz="26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buFont typeface="Wingdings" pitchFamily="2" charset="2"/>
              <a:buChar char="q"/>
            </a:pPr>
            <a:r>
              <a:rPr lang="en-US" sz="2400" b="1" u="sng" kern="100" cap="all" dirty="0">
                <a:latin typeface="Calibri" panose="020F0502020204030204" pitchFamily="34" charset="0"/>
                <a:cs typeface="Times New Roman" panose="02020603050405020304" pitchFamily="18" charset="0"/>
              </a:rPr>
              <a:t>Hardware</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virtual hosts, preconfigured set of physical hardware components, used to access cloud computing. End users have no influence over the management and operation of hardware at the physical layer, many hardware assets are common to all data centers, whether cloud or on-premise: Servers, processor units, GPUs, Power supplies, memory, and other hardware components are common hardware components. Cloud service architecture, virtualization, and levels of abstraction are used to expand these physical resources across users and IT workloads, redundancy and flexibility built-in these systems avoid dependance of cloud service architecture, virtualization and levels of abstraction</a:t>
            </a:r>
            <a:endParaRPr lang="en-FR" sz="26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buFont typeface="Wingdings" pitchFamily="2" charset="2"/>
              <a:buChar char="q"/>
            </a:pPr>
            <a:r>
              <a:rPr lang="en-US" sz="2400" b="1" u="sng" kern="100" cap="all" dirty="0">
                <a:latin typeface="Calibri" panose="020F0502020204030204" pitchFamily="34" charset="0"/>
                <a:cs typeface="Times New Roman" panose="02020603050405020304" pitchFamily="18" charset="0"/>
              </a:rPr>
              <a:t>Network</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conduit through which data travels from back-end cloud servers to front-end client devices, cloud date site is off-site, connection is made through private or public networks. The network is made up of routers, cables, and switches, as well as software programs, and hardware and firmware that enable data transfer. </a:t>
            </a:r>
            <a:endParaRPr lang="en-FR" sz="2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FR" dirty="0"/>
          </a:p>
          <a:p>
            <a:pPr marL="0" indent="0">
              <a:buNone/>
            </a:pPr>
            <a:endParaRPr lang="fr-FR" dirty="0"/>
          </a:p>
          <a:p>
            <a:pPr marL="0" indent="0">
              <a:buNone/>
            </a:pPr>
            <a:endParaRPr lang="fr-FR" dirty="0"/>
          </a:p>
          <a:p>
            <a:pPr marL="0" indent="0">
              <a:buNone/>
            </a:pPr>
            <a:endParaRPr lang="fr-FR" dirty="0"/>
          </a:p>
        </p:txBody>
      </p:sp>
      <p:pic>
        <p:nvPicPr>
          <p:cNvPr id="9" name="Picture 8">
            <a:extLst>
              <a:ext uri="{FF2B5EF4-FFF2-40B4-BE49-F238E27FC236}">
                <a16:creationId xmlns:a16="http://schemas.microsoft.com/office/drawing/2014/main" id="{4864D0FE-0F17-CA73-16C1-B2F25E2C375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8256"/>
            <a:ext cx="1257300" cy="1016934"/>
          </a:xfrm>
          <a:prstGeom prst="rect">
            <a:avLst/>
          </a:prstGeom>
          <a:noFill/>
        </p:spPr>
      </p:pic>
      <p:sp>
        <p:nvSpPr>
          <p:cNvPr id="10" name="TextBox 9">
            <a:extLst>
              <a:ext uri="{FF2B5EF4-FFF2-40B4-BE49-F238E27FC236}">
                <a16:creationId xmlns:a16="http://schemas.microsoft.com/office/drawing/2014/main" id="{BF33BB7E-C800-5E8B-861B-890D85F8F3AE}"/>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19672261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C6D3D-F1CF-E628-0EFF-42F6FFCD23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E9B9C1-7ABA-833D-0125-92E731F368DB}"/>
              </a:ext>
            </a:extLst>
          </p:cNvPr>
          <p:cNvSpPr>
            <a:spLocks noGrp="1"/>
          </p:cNvSpPr>
          <p:nvPr>
            <p:ph type="title"/>
          </p:nvPr>
        </p:nvSpPr>
        <p:spPr>
          <a:xfrm>
            <a:off x="1427014" y="121407"/>
            <a:ext cx="10387797" cy="1012732"/>
          </a:xfrm>
        </p:spPr>
        <p:txBody>
          <a:bodyPr>
            <a:normAutofit fontScale="90000"/>
          </a:bodyPr>
          <a:lstStyle/>
          <a:p>
            <a:pPr algn="ctr">
              <a:lnSpc>
                <a:spcPct val="115000"/>
              </a:lnSpc>
              <a:spcAft>
                <a:spcPts val="800"/>
              </a:spcAft>
            </a:pPr>
            <a:br>
              <a:rPr lang="en-FR" sz="3600" b="1" cap="all" dirty="0">
                <a:solidFill>
                  <a:schemeClr val="bg2">
                    <a:lumMod val="10000"/>
                  </a:schemeClr>
                </a:solidFill>
                <a:latin typeface="+mn-lt"/>
              </a:rPr>
            </a:br>
            <a:r>
              <a:rPr lang="en-FR" sz="3600" b="1" cap="all" dirty="0">
                <a:solidFill>
                  <a:schemeClr val="bg2">
                    <a:lumMod val="10000"/>
                  </a:schemeClr>
                </a:solidFill>
                <a:latin typeface="+mn-lt"/>
              </a:rPr>
              <a:t>3.2.5-  </a:t>
            </a:r>
            <a:r>
              <a:rPr lang="en-US" sz="3600" b="1" cap="all" dirty="0">
                <a:solidFill>
                  <a:schemeClr val="bg2">
                    <a:lumMod val="10000"/>
                  </a:schemeClr>
                </a:solidFill>
                <a:latin typeface="+mn-lt"/>
              </a:rPr>
              <a:t>Securing private cloud</a:t>
            </a:r>
            <a:br>
              <a:rPr lang="en-FR" sz="3600" b="1" cap="all" dirty="0">
                <a:solidFill>
                  <a:schemeClr val="bg2">
                    <a:lumMod val="10000"/>
                  </a:schemeClr>
                </a:solidFill>
                <a:latin typeface="+mn-lt"/>
              </a:rPr>
            </a:br>
            <a:endParaRPr lang="en-FR" sz="36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BB66A00C-7450-C1B7-B516-3344D00DA417}"/>
              </a:ext>
            </a:extLst>
          </p:cNvPr>
          <p:cNvSpPr>
            <a:spLocks noGrp="1"/>
          </p:cNvSpPr>
          <p:nvPr>
            <p:ph idx="1"/>
          </p:nvPr>
        </p:nvSpPr>
        <p:spPr>
          <a:xfrm>
            <a:off x="1" y="1232997"/>
            <a:ext cx="11921298" cy="5503598"/>
          </a:xfrm>
        </p:spPr>
        <p:txBody>
          <a:bodyPr>
            <a:normAutofit fontScale="92500"/>
          </a:bodyPr>
          <a:lstStyle/>
          <a:p>
            <a:pPr lvl="0" algn="just">
              <a:lnSpc>
                <a:spcPct val="115000"/>
              </a:lnSpc>
              <a:buFont typeface="Wingdings" pitchFamily="2" charset="2"/>
              <a:buChar char="v"/>
            </a:pPr>
            <a:r>
              <a:rPr lang="en-US" sz="2400" b="1" u="sng" kern="100" cap="all" dirty="0">
                <a:latin typeface="Calibri" panose="020F0502020204030204" pitchFamily="34" charset="0"/>
                <a:cs typeface="Times New Roman" panose="02020603050405020304" pitchFamily="18" charset="0"/>
              </a:rPr>
              <a:t>Access control</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server-side authentication, vary levels of access and privileges; data accessibility to your cloud administrator, different identification procedures usage to secure your cloud data</a:t>
            </a:r>
            <a:endParaRPr lang="en-FR" sz="24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buFont typeface="Wingdings" pitchFamily="2" charset="2"/>
              <a:buChar char="v"/>
            </a:pPr>
            <a:r>
              <a:rPr lang="en-US" sz="2400" b="1" u="sng" kern="100" cap="all" dirty="0">
                <a:latin typeface="Calibri" panose="020F0502020204030204" pitchFamily="34" charset="0"/>
                <a:cs typeface="Times New Roman" panose="02020603050405020304" pitchFamily="18" charset="0"/>
              </a:rPr>
              <a:t>Vulnerability management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regular vulnerability checks, various solutions to scan your cloud network, penetration test to determine the level of risk associated with vulnerabilities, security audits and vulnerabilities scanning regularly to ensure that your server is safe from cyberattacks</a:t>
            </a:r>
            <a:endParaRPr lang="en-FR" sz="24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buFont typeface="Wingdings" pitchFamily="2" charset="2"/>
              <a:buChar char="v"/>
            </a:pPr>
            <a:r>
              <a:rPr lang="en-US" sz="2400" b="1" u="sng" kern="100" cap="all" dirty="0">
                <a:latin typeface="Calibri" panose="020F0502020204030204" pitchFamily="34" charset="0"/>
                <a:cs typeface="Times New Roman" panose="02020603050405020304" pitchFamily="18" charset="0"/>
              </a:rPr>
              <a:t>Authentication and authorization</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users identification, utilize an authentication technique, user and admin credentials safely saved in your cloud, one-way data encryption, </a:t>
            </a:r>
            <a:endParaRPr lang="en-FR" sz="24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spcAft>
                <a:spcPts val="800"/>
              </a:spcAft>
              <a:buFont typeface="Wingdings" pitchFamily="2" charset="2"/>
              <a:buChar char="v"/>
            </a:pPr>
            <a:r>
              <a:rPr lang="en-US" sz="2400" b="1" u="sng" kern="100" cap="all" dirty="0">
                <a:latin typeface="Calibri" panose="020F0502020204030204" pitchFamily="34" charset="0"/>
                <a:cs typeface="Times New Roman" panose="02020603050405020304" pitchFamily="18" charset="0"/>
              </a:rPr>
              <a:t>Application security</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Virtual machine Firewall policy ( no open ports on VM, … limited number of ports), Construct your private networks ( in private cloud, entirely decoupled from one another, don’t wait for an IP subnet range to be assigned to you by a network administrator), VM can be run behind a perimeter firewall </a:t>
            </a:r>
            <a:endParaRPr lang="en-F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en-FR" sz="2200" cap="all" dirty="0">
              <a:latin typeface="+mj-lt"/>
            </a:endParaRPr>
          </a:p>
        </p:txBody>
      </p:sp>
      <p:pic>
        <p:nvPicPr>
          <p:cNvPr id="6" name="Picture 5">
            <a:extLst>
              <a:ext uri="{FF2B5EF4-FFF2-40B4-BE49-F238E27FC236}">
                <a16:creationId xmlns:a16="http://schemas.microsoft.com/office/drawing/2014/main" id="{99439FB0-60A2-CDD5-9955-CFD85F6729E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051"/>
            <a:ext cx="1109663" cy="897522"/>
          </a:xfrm>
          <a:prstGeom prst="rect">
            <a:avLst/>
          </a:prstGeom>
          <a:noFill/>
        </p:spPr>
      </p:pic>
      <p:sp>
        <p:nvSpPr>
          <p:cNvPr id="4" name="TextBox 3">
            <a:extLst>
              <a:ext uri="{FF2B5EF4-FFF2-40B4-BE49-F238E27FC236}">
                <a16:creationId xmlns:a16="http://schemas.microsoft.com/office/drawing/2014/main" id="{433151AA-80B1-CB2D-D803-AFE8813EBAB4}"/>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HELIOS ELITE, SOLDIER OF THE DIGITAL »</a:t>
            </a:r>
          </a:p>
        </p:txBody>
      </p:sp>
    </p:spTree>
    <p:extLst>
      <p:ext uri="{BB962C8B-B14F-4D97-AF65-F5344CB8AC3E}">
        <p14:creationId xmlns:p14="http://schemas.microsoft.com/office/powerpoint/2010/main" val="41978293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C95278-042A-F066-42BA-E3A61B4781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040D8D-E762-7A2B-B53D-D98C89115841}"/>
              </a:ext>
            </a:extLst>
          </p:cNvPr>
          <p:cNvSpPr>
            <a:spLocks noGrp="1"/>
          </p:cNvSpPr>
          <p:nvPr>
            <p:ph type="title"/>
          </p:nvPr>
        </p:nvSpPr>
        <p:spPr>
          <a:xfrm>
            <a:off x="1109663" y="1771652"/>
            <a:ext cx="10206037" cy="2657712"/>
          </a:xfrm>
        </p:spPr>
        <p:txBody>
          <a:bodyPr>
            <a:normAutofit/>
          </a:bodyPr>
          <a:lstStyle/>
          <a:p>
            <a:pPr lvl="0">
              <a:lnSpc>
                <a:spcPct val="115000"/>
              </a:lnSpc>
              <a:spcAft>
                <a:spcPts val="800"/>
              </a:spcAft>
            </a:pPr>
            <a:r>
              <a:rPr lang="en-US" sz="6000" b="1" dirty="0">
                <a:solidFill>
                  <a:schemeClr val="accent2">
                    <a:lumMod val="50000"/>
                  </a:schemeClr>
                </a:solidFill>
                <a:latin typeface="+mn-lt"/>
                <a:ea typeface="+mn-ea"/>
                <a:cs typeface="+mn-cs"/>
              </a:rPr>
              <a:t>3.3- SECURING HYBRID CLOUD</a:t>
            </a:r>
            <a:endParaRPr lang="en-FR" sz="6000" b="1" dirty="0">
              <a:solidFill>
                <a:schemeClr val="accent2">
                  <a:lumMod val="50000"/>
                </a:schemeClr>
              </a:solidFill>
              <a:latin typeface="+mn-lt"/>
              <a:ea typeface="+mn-ea"/>
              <a:cs typeface="+mn-cs"/>
            </a:endParaRPr>
          </a:p>
        </p:txBody>
      </p:sp>
      <p:pic>
        <p:nvPicPr>
          <p:cNvPr id="6" name="Picture 5">
            <a:extLst>
              <a:ext uri="{FF2B5EF4-FFF2-40B4-BE49-F238E27FC236}">
                <a16:creationId xmlns:a16="http://schemas.microsoft.com/office/drawing/2014/main" id="{17A7969D-EE22-6C08-589E-88A5EF84477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
        <p:nvSpPr>
          <p:cNvPr id="4" name="TextBox 3">
            <a:extLst>
              <a:ext uri="{FF2B5EF4-FFF2-40B4-BE49-F238E27FC236}">
                <a16:creationId xmlns:a16="http://schemas.microsoft.com/office/drawing/2014/main" id="{30318F2B-7023-B78D-FA66-FB363A1C543B}"/>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ELITE, SOLDIER OF THE DIGITAL » HELIOS</a:t>
            </a:r>
          </a:p>
        </p:txBody>
      </p:sp>
    </p:spTree>
    <p:extLst>
      <p:ext uri="{BB962C8B-B14F-4D97-AF65-F5344CB8AC3E}">
        <p14:creationId xmlns:p14="http://schemas.microsoft.com/office/powerpoint/2010/main" val="34049997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F5AC7-36A5-C2C6-09D7-9F0754BFF7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A2B65D-C571-2BF1-664A-08082CB6FCC5}"/>
              </a:ext>
            </a:extLst>
          </p:cNvPr>
          <p:cNvSpPr>
            <a:spLocks noGrp="1"/>
          </p:cNvSpPr>
          <p:nvPr>
            <p:ph type="title"/>
          </p:nvPr>
        </p:nvSpPr>
        <p:spPr>
          <a:xfrm>
            <a:off x="1657351" y="137777"/>
            <a:ext cx="10131425" cy="886301"/>
          </a:xfrm>
        </p:spPr>
        <p:txBody>
          <a:bodyPr>
            <a:normAutofit/>
          </a:bodyPr>
          <a:lstStyle/>
          <a:p>
            <a:pPr lvl="0">
              <a:lnSpc>
                <a:spcPct val="115000"/>
              </a:lnSpc>
              <a:spcAft>
                <a:spcPts val="800"/>
              </a:spcAft>
            </a:pPr>
            <a:r>
              <a:rPr lang="en-US" sz="3200" b="1" cap="all" dirty="0">
                <a:solidFill>
                  <a:schemeClr val="bg2">
                    <a:lumMod val="10000"/>
                  </a:schemeClr>
                </a:solidFill>
                <a:latin typeface="+mn-lt"/>
              </a:rPr>
              <a:t>3.3.1 HYBRID</a:t>
            </a:r>
            <a:r>
              <a:rPr lang="en-US" sz="3200" b="1" cap="all" dirty="0">
                <a:solidFill>
                  <a:schemeClr val="accent2">
                    <a:lumMod val="50000"/>
                  </a:schemeClr>
                </a:solidFill>
              </a:rPr>
              <a:t> </a:t>
            </a:r>
            <a:r>
              <a:rPr lang="en-US" sz="3200" b="1" cap="all" dirty="0">
                <a:solidFill>
                  <a:schemeClr val="bg2">
                    <a:lumMod val="10000"/>
                  </a:schemeClr>
                </a:solidFill>
                <a:latin typeface="+mn-lt"/>
              </a:rPr>
              <a:t>CLOUD</a:t>
            </a:r>
            <a:r>
              <a:rPr lang="en-US" sz="3200" b="1" cap="all" dirty="0">
                <a:solidFill>
                  <a:schemeClr val="accent2">
                    <a:lumMod val="50000"/>
                  </a:schemeClr>
                </a:solidFill>
              </a:rPr>
              <a:t> </a:t>
            </a:r>
            <a:r>
              <a:rPr lang="en-US" sz="3200" b="1" cap="all" dirty="0">
                <a:solidFill>
                  <a:schemeClr val="bg2">
                    <a:lumMod val="10000"/>
                  </a:schemeClr>
                </a:solidFill>
                <a:latin typeface="+mn-lt"/>
              </a:rPr>
              <a:t>SECURITY</a:t>
            </a:r>
            <a:endParaRPr lang="en-FR" sz="32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FD2B86F9-BB2A-7E3F-945B-98AE11FF77C7}"/>
              </a:ext>
            </a:extLst>
          </p:cNvPr>
          <p:cNvSpPr>
            <a:spLocks noGrp="1"/>
          </p:cNvSpPr>
          <p:nvPr>
            <p:ph idx="1"/>
          </p:nvPr>
        </p:nvSpPr>
        <p:spPr>
          <a:xfrm>
            <a:off x="0" y="1024078"/>
            <a:ext cx="12103100" cy="5503598"/>
          </a:xfrm>
        </p:spPr>
        <p:txBody>
          <a:bodyPr>
            <a:normAutofit/>
          </a:bodyPr>
          <a:lstStyle/>
          <a:p>
            <a:pPr marL="514350" indent="-285750">
              <a:lnSpc>
                <a:spcPct val="250000"/>
              </a:lnSpc>
              <a:buFont typeface="Wingdings" pitchFamily="2" charset="2"/>
              <a:buChar char="Ø"/>
            </a:pPr>
            <a:r>
              <a:rPr lang="en-US" kern="100" cap="all" dirty="0">
                <a:effectLst/>
                <a:latin typeface="Calibri" panose="020F0502020204030204" pitchFamily="34" charset="0"/>
                <a:ea typeface="Calibri" panose="020F0502020204030204" pitchFamily="34" charset="0"/>
                <a:cs typeface="Times New Roman" panose="02020603050405020304" pitchFamily="18" charset="0"/>
              </a:rPr>
              <a:t>Governance and compliance</a:t>
            </a:r>
          </a:p>
          <a:p>
            <a:pPr marL="514350" indent="-285750">
              <a:lnSpc>
                <a:spcPct val="250000"/>
              </a:lnSpc>
              <a:buFont typeface="Wingdings" pitchFamily="2" charset="2"/>
              <a:buChar char="Ø"/>
            </a:pPr>
            <a:r>
              <a:rPr lang="en-US" kern="100" cap="all" dirty="0">
                <a:effectLst/>
                <a:latin typeface="Calibri" panose="020F0502020204030204" pitchFamily="34" charset="0"/>
                <a:ea typeface="Calibri" panose="020F0502020204030204" pitchFamily="34" charset="0"/>
                <a:cs typeface="Times New Roman" panose="02020603050405020304" pitchFamily="18" charset="0"/>
              </a:rPr>
              <a:t>Data </a:t>
            </a:r>
            <a:r>
              <a:rPr lang="en-US" kern="100" cap="all" dirty="0" err="1">
                <a:effectLst/>
                <a:latin typeface="Calibri" panose="020F0502020204030204" pitchFamily="34" charset="0"/>
                <a:ea typeface="Calibri" panose="020F0502020204030204" pitchFamily="34" charset="0"/>
                <a:cs typeface="Times New Roman" panose="02020603050405020304" pitchFamily="18" charset="0"/>
              </a:rPr>
              <a:t>leekage</a:t>
            </a:r>
            <a:endParaRPr lang="en-US" kern="100" cap="all"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250000"/>
              </a:lnSpc>
              <a:buFont typeface="Wingdings" pitchFamily="2" charset="2"/>
              <a:buChar char="Ø"/>
            </a:pPr>
            <a:r>
              <a:rPr lang="en-US" kern="100" cap="all" dirty="0">
                <a:effectLst/>
                <a:latin typeface="Calibri" panose="020F0502020204030204" pitchFamily="34" charset="0"/>
                <a:ea typeface="Calibri" panose="020F0502020204030204" pitchFamily="34" charset="0"/>
                <a:cs typeface="Times New Roman" panose="02020603050405020304" pitchFamily="18" charset="0"/>
              </a:rPr>
              <a:t> Visibility and control </a:t>
            </a:r>
            <a:endParaRPr lang="en-FR" kern="100" cap="all"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250000"/>
              </a:lnSpc>
              <a:buFont typeface="Wingdings" pitchFamily="2" charset="2"/>
              <a:buChar char="Ø"/>
            </a:pPr>
            <a:endParaRPr lang="en-US" kern="100" cap="all"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15000"/>
              </a:lnSpc>
              <a:buNone/>
            </a:pPr>
            <a:endParaRPr lang="en-FR" sz="1800" kern="100" cap="all"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C847AA1A-F754-03D6-D171-E6D2E4BFFCA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
        <p:nvSpPr>
          <p:cNvPr id="4" name="TextBox 3">
            <a:extLst>
              <a:ext uri="{FF2B5EF4-FFF2-40B4-BE49-F238E27FC236}">
                <a16:creationId xmlns:a16="http://schemas.microsoft.com/office/drawing/2014/main" id="{04B139BC-B9A5-B96E-D58E-324903580100}"/>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ELITE, SOLDIER OF THE DIGITAL » HELIOS</a:t>
            </a:r>
          </a:p>
        </p:txBody>
      </p:sp>
    </p:spTree>
    <p:extLst>
      <p:ext uri="{BB962C8B-B14F-4D97-AF65-F5344CB8AC3E}">
        <p14:creationId xmlns:p14="http://schemas.microsoft.com/office/powerpoint/2010/main" val="21206711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3A26F-A52A-0797-7E52-7733C9E67A57}"/>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0B9C2C04-D19B-FD4D-840A-B865616880E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
        <p:nvSpPr>
          <p:cNvPr id="4" name="TextBox 3">
            <a:extLst>
              <a:ext uri="{FF2B5EF4-FFF2-40B4-BE49-F238E27FC236}">
                <a16:creationId xmlns:a16="http://schemas.microsoft.com/office/drawing/2014/main" id="{28B19273-D651-C641-BCAE-82E5BE0AE803}"/>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
        <p:nvSpPr>
          <p:cNvPr id="10" name="Title 1">
            <a:extLst>
              <a:ext uri="{FF2B5EF4-FFF2-40B4-BE49-F238E27FC236}">
                <a16:creationId xmlns:a16="http://schemas.microsoft.com/office/drawing/2014/main" id="{3170C726-F6C1-D689-99AB-785A46854CDF}"/>
              </a:ext>
            </a:extLst>
          </p:cNvPr>
          <p:cNvSpPr>
            <a:spLocks noGrp="1"/>
          </p:cNvSpPr>
          <p:nvPr>
            <p:ph type="title"/>
          </p:nvPr>
        </p:nvSpPr>
        <p:spPr>
          <a:xfrm>
            <a:off x="1657352" y="137777"/>
            <a:ext cx="8593592" cy="886301"/>
          </a:xfrm>
        </p:spPr>
        <p:txBody>
          <a:bodyPr>
            <a:normAutofit fontScale="90000"/>
          </a:bodyPr>
          <a:lstStyle/>
          <a:p>
            <a:pPr algn="ctr"/>
            <a:r>
              <a:rPr lang="en-US" sz="3200" b="1" cap="all" dirty="0">
                <a:solidFill>
                  <a:schemeClr val="bg2">
                    <a:lumMod val="10000"/>
                  </a:schemeClr>
                </a:solidFill>
                <a:latin typeface="+mn-lt"/>
              </a:rPr>
              <a:t>3.3.2 HYBRID</a:t>
            </a:r>
            <a:r>
              <a:rPr lang="en-US" sz="3200" b="1" cap="all" dirty="0">
                <a:solidFill>
                  <a:schemeClr val="accent2">
                    <a:lumMod val="50000"/>
                  </a:schemeClr>
                </a:solidFill>
              </a:rPr>
              <a:t> </a:t>
            </a:r>
            <a:r>
              <a:rPr lang="en-US" sz="3200" b="1" cap="all" dirty="0">
                <a:solidFill>
                  <a:schemeClr val="bg2">
                    <a:lumMod val="10000"/>
                  </a:schemeClr>
                </a:solidFill>
                <a:latin typeface="+mn-lt"/>
              </a:rPr>
              <a:t>CLOUD SECURITY RECOMMENDATIONS</a:t>
            </a:r>
            <a:endParaRPr lang="fr-FR" sz="3200" b="1" cap="all" dirty="0">
              <a:solidFill>
                <a:schemeClr val="bg2">
                  <a:lumMod val="10000"/>
                </a:schemeClr>
              </a:solidFill>
              <a:latin typeface="+mn-lt"/>
            </a:endParaRPr>
          </a:p>
        </p:txBody>
      </p:sp>
      <p:sp>
        <p:nvSpPr>
          <p:cNvPr id="11" name="Content Placeholder 2">
            <a:extLst>
              <a:ext uri="{FF2B5EF4-FFF2-40B4-BE49-F238E27FC236}">
                <a16:creationId xmlns:a16="http://schemas.microsoft.com/office/drawing/2014/main" id="{ABC7D27C-B150-87E5-E041-AAFE3CEB2E36}"/>
              </a:ext>
            </a:extLst>
          </p:cNvPr>
          <p:cNvSpPr>
            <a:spLocks noGrp="1"/>
          </p:cNvSpPr>
          <p:nvPr>
            <p:ph idx="1"/>
          </p:nvPr>
        </p:nvSpPr>
        <p:spPr>
          <a:xfrm>
            <a:off x="403225" y="1024078"/>
            <a:ext cx="11469688" cy="5503598"/>
          </a:xfrm>
        </p:spPr>
        <p:txBody>
          <a:bodyPr>
            <a:normAutofit fontScale="85000" lnSpcReduction="20000"/>
          </a:bodyPr>
          <a:lstStyle/>
          <a:p>
            <a:pPr marL="342900" lvl="0" indent="-342900">
              <a:lnSpc>
                <a:spcPct val="115000"/>
              </a:lnSpc>
              <a:buFont typeface="Symbol" pitchFamily="2" charset="2"/>
              <a:buChar char=""/>
            </a:pPr>
            <a:r>
              <a:rPr lang="en-US" sz="3200" kern="100" cap="all" dirty="0">
                <a:latin typeface="Calibri" panose="020F0502020204030204" pitchFamily="34" charset="0"/>
                <a:cs typeface="Times New Roman" panose="02020603050405020304" pitchFamily="18" charset="0"/>
              </a:rPr>
              <a:t>Hybrid cloud security strategy: Processes should be standardized, </a:t>
            </a:r>
            <a:r>
              <a:rPr lang="en-US" sz="3200" kern="100" cap="all" dirty="0" err="1">
                <a:latin typeface="Calibri" panose="020F0502020204030204" pitchFamily="34" charset="0"/>
                <a:cs typeface="Times New Roman" panose="02020603050405020304" pitchFamily="18" charset="0"/>
              </a:rPr>
              <a:t>EncryPt</a:t>
            </a:r>
            <a:r>
              <a:rPr lang="en-US" sz="3200" kern="100" cap="all" dirty="0">
                <a:latin typeface="Calibri" panose="020F0502020204030204" pitchFamily="34" charset="0"/>
                <a:cs typeface="Times New Roman" panose="02020603050405020304" pitchFamily="18" charset="0"/>
              </a:rPr>
              <a:t> data on a regular basis, configure cloud-based security tools and processes, Setting up business continuity and disaster recovery policy </a:t>
            </a:r>
            <a:endParaRPr lang="en-FR" sz="3200" kern="100" cap="all" dirty="0">
              <a:latin typeface="Calibri" panose="020F0502020204030204" pitchFamily="34" charset="0"/>
              <a:cs typeface="Times New Roman" panose="02020603050405020304" pitchFamily="18" charset="0"/>
            </a:endParaRPr>
          </a:p>
          <a:p>
            <a:pPr marL="342900" lvl="0" indent="-342900">
              <a:lnSpc>
                <a:spcPct val="115000"/>
              </a:lnSpc>
              <a:buFont typeface="Symbol" pitchFamily="2" charset="2"/>
              <a:buChar char=""/>
            </a:pPr>
            <a:r>
              <a:rPr lang="en-US" sz="3200" kern="100" cap="all" dirty="0">
                <a:latin typeface="Calibri" panose="020F0502020204030204" pitchFamily="34" charset="0"/>
                <a:cs typeface="Times New Roman" panose="02020603050405020304" pitchFamily="18" charset="0"/>
              </a:rPr>
              <a:t>Uniform access management across the entire landscape </a:t>
            </a:r>
            <a:endParaRPr lang="en-FR" sz="3200" kern="100" cap="all" dirty="0">
              <a:latin typeface="Calibri" panose="020F0502020204030204" pitchFamily="34" charset="0"/>
              <a:cs typeface="Times New Roman" panose="02020603050405020304" pitchFamily="18" charset="0"/>
            </a:endParaRPr>
          </a:p>
          <a:p>
            <a:pPr marL="342900" lvl="0" indent="-342900">
              <a:lnSpc>
                <a:spcPct val="115000"/>
              </a:lnSpc>
              <a:buFont typeface="Symbol" pitchFamily="2" charset="2"/>
              <a:buChar char=""/>
            </a:pPr>
            <a:r>
              <a:rPr lang="en-US" sz="3200" kern="100" cap="all" dirty="0">
                <a:latin typeface="Calibri" panose="020F0502020204030204" pitchFamily="34" charset="0"/>
                <a:cs typeface="Times New Roman" panose="02020603050405020304" pitchFamily="18" charset="0"/>
              </a:rPr>
              <a:t>Identification and segregation of crown jewels</a:t>
            </a:r>
            <a:endParaRPr lang="en-FR" sz="3200" kern="100" cap="all" dirty="0">
              <a:latin typeface="Calibri" panose="020F0502020204030204" pitchFamily="34" charset="0"/>
              <a:cs typeface="Times New Roman" panose="02020603050405020304" pitchFamily="18" charset="0"/>
            </a:endParaRPr>
          </a:p>
          <a:p>
            <a:pPr marL="342900" lvl="0" indent="-342900">
              <a:lnSpc>
                <a:spcPct val="115000"/>
              </a:lnSpc>
              <a:buFont typeface="Symbol" pitchFamily="2" charset="2"/>
              <a:buChar char=""/>
            </a:pPr>
            <a:r>
              <a:rPr lang="en-US" sz="3200" kern="100" cap="all" dirty="0">
                <a:latin typeface="Calibri" panose="020F0502020204030204" pitchFamily="34" charset="0"/>
                <a:cs typeface="Times New Roman" panose="02020603050405020304" pitchFamily="18" charset="0"/>
              </a:rPr>
              <a:t>Adoption of CSPM (Cloud SECURITY  POSTURE MANAGEMENT), </a:t>
            </a:r>
            <a:endParaRPr lang="en-FR" sz="3200" kern="100" cap="all" dirty="0">
              <a:latin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itchFamily="2" charset="2"/>
              <a:buChar char=""/>
            </a:pPr>
            <a:r>
              <a:rPr lang="en-US" sz="3200" kern="100" cap="all" dirty="0">
                <a:latin typeface="Calibri" panose="020F0502020204030204" pitchFamily="34" charset="0"/>
                <a:cs typeface="Times New Roman" panose="02020603050405020304" pitchFamily="18" charset="0"/>
              </a:rPr>
              <a:t>Adoption of CWPP (CLOUD WORLOAD PROTECTION PLATFORM), malware and attacks</a:t>
            </a:r>
          </a:p>
          <a:p>
            <a:pPr marL="0" lvl="0" indent="0">
              <a:lnSpc>
                <a:spcPct val="115000"/>
              </a:lnSpc>
              <a:spcAft>
                <a:spcPts val="800"/>
              </a:spcAft>
              <a:buNone/>
            </a:pPr>
            <a:r>
              <a:rPr lang="en-US" sz="3200" kern="100" cap="all" dirty="0">
                <a:latin typeface="Calibri" panose="020F0502020204030204" pitchFamily="34" charset="0"/>
                <a:cs typeface="Times New Roman" panose="02020603050405020304" pitchFamily="18" charset="0"/>
              </a:rPr>
              <a:t>N.B: CSPM is an overall security compliance  while CWPP focuses on workloads and applications.</a:t>
            </a:r>
            <a:endParaRPr lang="en-FR" sz="3200" kern="100" cap="all"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21766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6C7DA7-A209-D589-A15C-40373B753AD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D149FF-2650-F0E5-AFD2-BDD15847CD2F}"/>
              </a:ext>
            </a:extLst>
          </p:cNvPr>
          <p:cNvSpPr>
            <a:spLocks noGrp="1"/>
          </p:cNvSpPr>
          <p:nvPr>
            <p:ph idx="1"/>
          </p:nvPr>
        </p:nvSpPr>
        <p:spPr>
          <a:xfrm>
            <a:off x="408992" y="3038388"/>
            <a:ext cx="10744200" cy="1514952"/>
          </a:xfrm>
        </p:spPr>
        <p:txBody>
          <a:bodyPr>
            <a:normAutofit/>
          </a:bodyPr>
          <a:lstStyle/>
          <a:p>
            <a:pPr marL="0" indent="0" algn="ctr">
              <a:buNone/>
            </a:pPr>
            <a:r>
              <a:rPr lang="fr-FR" sz="6000" b="1" dirty="0">
                <a:solidFill>
                  <a:schemeClr val="accent2">
                    <a:lumMod val="50000"/>
                  </a:schemeClr>
                </a:solidFill>
              </a:rPr>
              <a:t> 3.4- </a:t>
            </a:r>
            <a:r>
              <a:rPr lang="en-US" sz="6000" b="1" dirty="0">
                <a:solidFill>
                  <a:schemeClr val="accent2">
                    <a:lumMod val="50000"/>
                  </a:schemeClr>
                </a:solidFill>
              </a:rPr>
              <a:t>SECURE MULTI-CLOUD</a:t>
            </a:r>
            <a:endParaRPr lang="en-FR" sz="6000" b="1" dirty="0">
              <a:solidFill>
                <a:schemeClr val="accent2">
                  <a:lumMod val="50000"/>
                </a:schemeClr>
              </a:solidFill>
            </a:endParaRPr>
          </a:p>
        </p:txBody>
      </p:sp>
      <p:pic>
        <p:nvPicPr>
          <p:cNvPr id="6" name="Picture 5">
            <a:extLst>
              <a:ext uri="{FF2B5EF4-FFF2-40B4-BE49-F238E27FC236}">
                <a16:creationId xmlns:a16="http://schemas.microsoft.com/office/drawing/2014/main" id="{19A7FDBE-E7CB-1B81-3A56-B1BCD1688BE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4" name="TextBox 3">
            <a:extLst>
              <a:ext uri="{FF2B5EF4-FFF2-40B4-BE49-F238E27FC236}">
                <a16:creationId xmlns:a16="http://schemas.microsoft.com/office/drawing/2014/main" id="{862C793B-4EB3-6B07-5424-6763363AA507}"/>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HELIOS ELITE, SOLDIER OF THE DIGITAL »</a:t>
            </a:r>
          </a:p>
        </p:txBody>
      </p:sp>
    </p:spTree>
    <p:extLst>
      <p:ext uri="{BB962C8B-B14F-4D97-AF65-F5344CB8AC3E}">
        <p14:creationId xmlns:p14="http://schemas.microsoft.com/office/powerpoint/2010/main" val="1523624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
                                        <p:tgtEl>
                                          <p:spTgt spid="3">
                                            <p:txEl>
                                              <p:pRg st="0" end="0"/>
                                            </p:txEl>
                                          </p:spTgt>
                                        </p:tgtEl>
                                      </p:cBhvr>
                                    </p:animEffect>
                                    <p:anim calcmode="lin" valueType="num">
                                      <p:cBhvr>
                                        <p:cTn id="8"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4E8D7-78E7-F339-0C72-A8B66A61D1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02009F-BB09-A599-13A3-14E5352FD17B}"/>
              </a:ext>
            </a:extLst>
          </p:cNvPr>
          <p:cNvSpPr>
            <a:spLocks noGrp="1"/>
          </p:cNvSpPr>
          <p:nvPr>
            <p:ph type="title"/>
          </p:nvPr>
        </p:nvSpPr>
        <p:spPr>
          <a:xfrm>
            <a:off x="967409" y="137777"/>
            <a:ext cx="11357113" cy="886301"/>
          </a:xfrm>
        </p:spPr>
        <p:txBody>
          <a:bodyPr>
            <a:normAutofit fontScale="90000"/>
          </a:bodyPr>
          <a:lstStyle/>
          <a:p>
            <a:pPr marL="228600">
              <a:lnSpc>
                <a:spcPct val="115000"/>
              </a:lnSpc>
              <a:spcAft>
                <a:spcPts val="800"/>
              </a:spcAft>
            </a:pPr>
            <a:r>
              <a:rPr lang="en-US" sz="3200" b="1" cap="all" dirty="0">
                <a:solidFill>
                  <a:schemeClr val="bg2">
                    <a:lumMod val="10000"/>
                  </a:schemeClr>
                </a:solidFill>
                <a:latin typeface="+mn-lt"/>
              </a:rPr>
              <a:t>3.4.1- Recommendations</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3200" b="1" cap="all" dirty="0">
                <a:solidFill>
                  <a:schemeClr val="bg2">
                    <a:lumMod val="10000"/>
                  </a:schemeClr>
                </a:solidFill>
                <a:latin typeface="+mn-lt"/>
              </a:rPr>
              <a:t>to improve multi-cloud security</a:t>
            </a:r>
            <a:endParaRPr lang="en-FR" sz="32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B166CD35-A105-0818-0C7D-20DCE989DD58}"/>
              </a:ext>
            </a:extLst>
          </p:cNvPr>
          <p:cNvSpPr>
            <a:spLocks noGrp="1"/>
          </p:cNvSpPr>
          <p:nvPr>
            <p:ph idx="1"/>
          </p:nvPr>
        </p:nvSpPr>
        <p:spPr>
          <a:xfrm>
            <a:off x="403225" y="1024078"/>
            <a:ext cx="10233673" cy="5503598"/>
          </a:xfrm>
        </p:spPr>
        <p:txBody>
          <a:bodyPr>
            <a:normAutofit fontScale="77500" lnSpcReduction="20000"/>
          </a:bodyPr>
          <a:lstStyle/>
          <a:p>
            <a:pPr marL="342900" lvl="0" indent="-342900">
              <a:lnSpc>
                <a:spcPct val="250000"/>
              </a:lnSpc>
              <a:buFont typeface="Symbol" pitchFamily="2" charset="2"/>
              <a:buChar char=""/>
            </a:pPr>
            <a:r>
              <a:rPr lang="en-US" sz="3200" kern="100" cap="all" dirty="0">
                <a:latin typeface="Calibri" panose="020F0502020204030204" pitchFamily="34" charset="0"/>
                <a:cs typeface="Times New Roman" panose="02020603050405020304" pitchFamily="18" charset="0"/>
              </a:rPr>
              <a:t>Coordinate policies</a:t>
            </a:r>
            <a:endParaRPr lang="en-FR" sz="3200" kern="100" cap="all" dirty="0">
              <a:latin typeface="Calibri" panose="020F0502020204030204" pitchFamily="34" charset="0"/>
              <a:cs typeface="Times New Roman" panose="02020603050405020304" pitchFamily="18" charset="0"/>
            </a:endParaRPr>
          </a:p>
          <a:p>
            <a:pPr marL="342900" lvl="0" indent="-342900">
              <a:lnSpc>
                <a:spcPct val="250000"/>
              </a:lnSpc>
              <a:buFont typeface="Symbol" pitchFamily="2" charset="2"/>
              <a:buChar char=""/>
            </a:pPr>
            <a:r>
              <a:rPr lang="en-US" sz="3200" kern="100" cap="all" dirty="0">
                <a:latin typeface="Calibri" panose="020F0502020204030204" pitchFamily="34" charset="0"/>
                <a:cs typeface="Times New Roman" panose="02020603050405020304" pitchFamily="18" charset="0"/>
              </a:rPr>
              <a:t>Customize security policies for specific services</a:t>
            </a:r>
            <a:endParaRPr lang="en-FR" sz="3200" kern="100" cap="all" dirty="0">
              <a:latin typeface="Calibri" panose="020F0502020204030204" pitchFamily="34" charset="0"/>
              <a:cs typeface="Times New Roman" panose="02020603050405020304" pitchFamily="18" charset="0"/>
            </a:endParaRPr>
          </a:p>
          <a:p>
            <a:pPr marL="342900" lvl="0" indent="-342900">
              <a:lnSpc>
                <a:spcPct val="250000"/>
              </a:lnSpc>
              <a:buFont typeface="Symbol" pitchFamily="2" charset="2"/>
              <a:buChar char=""/>
            </a:pPr>
            <a:r>
              <a:rPr lang="en-US" sz="3200" kern="100" cap="all" dirty="0">
                <a:latin typeface="Calibri" panose="020F0502020204030204" pitchFamily="34" charset="0"/>
                <a:cs typeface="Times New Roman" panose="02020603050405020304" pitchFamily="18" charset="0"/>
              </a:rPr>
              <a:t>Security should be automated</a:t>
            </a:r>
            <a:endParaRPr lang="en-FR" sz="3200" kern="100" cap="all" dirty="0">
              <a:latin typeface="Calibri" panose="020F0502020204030204" pitchFamily="34" charset="0"/>
              <a:cs typeface="Times New Roman" panose="02020603050405020304" pitchFamily="18" charset="0"/>
            </a:endParaRPr>
          </a:p>
          <a:p>
            <a:pPr marL="342900" lvl="0" indent="-342900">
              <a:lnSpc>
                <a:spcPct val="250000"/>
              </a:lnSpc>
              <a:buFont typeface="Symbol" pitchFamily="2" charset="2"/>
              <a:buChar char=""/>
            </a:pPr>
            <a:r>
              <a:rPr lang="en-US" sz="3200" kern="100" cap="all" dirty="0">
                <a:latin typeface="Calibri" panose="020F0502020204030204" pitchFamily="34" charset="0"/>
                <a:cs typeface="Times New Roman" panose="02020603050405020304" pitchFamily="18" charset="0"/>
              </a:rPr>
              <a:t>Monitor in one place</a:t>
            </a:r>
            <a:endParaRPr lang="en-FR" sz="3200" kern="100" cap="all" dirty="0">
              <a:latin typeface="Calibri" panose="020F0502020204030204" pitchFamily="34" charset="0"/>
              <a:cs typeface="Times New Roman" panose="02020603050405020304" pitchFamily="18" charset="0"/>
            </a:endParaRPr>
          </a:p>
          <a:p>
            <a:pPr marL="342900" lvl="0" indent="-342900">
              <a:lnSpc>
                <a:spcPct val="250000"/>
              </a:lnSpc>
              <a:spcAft>
                <a:spcPts val="800"/>
              </a:spcAft>
              <a:buFont typeface="Symbol" pitchFamily="2" charset="2"/>
              <a:buChar char=""/>
            </a:pPr>
            <a:r>
              <a:rPr lang="en-US" sz="3200" kern="100" cap="all" dirty="0">
                <a:latin typeface="Calibri" panose="020F0502020204030204" pitchFamily="34" charset="0"/>
                <a:cs typeface="Times New Roman" panose="02020603050405020304" pitchFamily="18" charset="0"/>
              </a:rPr>
              <a:t>Cloud compatibility</a:t>
            </a:r>
            <a:endParaRPr lang="en-FR" sz="3200" kern="100" cap="all" dirty="0">
              <a:latin typeface="Calibri" panose="020F0502020204030204" pitchFamily="34" charset="0"/>
              <a:cs typeface="Times New Roman" panose="02020603050405020304" pitchFamily="18" charset="0"/>
            </a:endParaRPr>
          </a:p>
          <a:p>
            <a:pPr>
              <a:buNone/>
            </a:pPr>
            <a:r>
              <a:rPr lang="en-FR" sz="2200" cap="all" dirty="0">
                <a:latin typeface="+mj-lt"/>
              </a:rPr>
              <a:t> </a:t>
            </a:r>
          </a:p>
        </p:txBody>
      </p:sp>
      <p:pic>
        <p:nvPicPr>
          <p:cNvPr id="6" name="Picture 5">
            <a:extLst>
              <a:ext uri="{FF2B5EF4-FFF2-40B4-BE49-F238E27FC236}">
                <a16:creationId xmlns:a16="http://schemas.microsoft.com/office/drawing/2014/main" id="{C8DA663D-3F68-91D9-381E-00BAE7F7AE0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
        <p:nvSpPr>
          <p:cNvPr id="4" name="TextBox 3">
            <a:extLst>
              <a:ext uri="{FF2B5EF4-FFF2-40B4-BE49-F238E27FC236}">
                <a16:creationId xmlns:a16="http://schemas.microsoft.com/office/drawing/2014/main" id="{054FFB13-8B9F-9FBE-5540-44791DDD4DA1}"/>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16641637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05EFE-8BFA-CB16-B14E-98645C8F3D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F99F56-8E35-39BA-E53F-51846E31AF54}"/>
              </a:ext>
            </a:extLst>
          </p:cNvPr>
          <p:cNvSpPr>
            <a:spLocks noGrp="1"/>
          </p:cNvSpPr>
          <p:nvPr>
            <p:ph type="title"/>
          </p:nvPr>
        </p:nvSpPr>
        <p:spPr>
          <a:xfrm>
            <a:off x="403225" y="137777"/>
            <a:ext cx="11539393" cy="886301"/>
          </a:xfrm>
        </p:spPr>
        <p:txBody>
          <a:bodyPr>
            <a:normAutofit fontScale="90000"/>
          </a:bodyPr>
          <a:lstStyle/>
          <a:p>
            <a:pPr marL="685800">
              <a:lnSpc>
                <a:spcPct val="115000"/>
              </a:lnSpc>
              <a:spcAft>
                <a:spcPts val="800"/>
              </a:spcAft>
            </a:pPr>
            <a:r>
              <a:rPr lang="en-US" sz="3200" b="1" cap="all" dirty="0">
                <a:solidFill>
                  <a:schemeClr val="bg2">
                    <a:lumMod val="10000"/>
                  </a:schemeClr>
                </a:solidFill>
                <a:latin typeface="+mn-lt"/>
              </a:rPr>
              <a:t>3.4.2- Key</a:t>
            </a:r>
            <a:r>
              <a:rPr lang="en-US" sz="3200" b="1" cap="all" dirty="0">
                <a:solidFill>
                  <a:schemeClr val="accent2">
                    <a:lumMod val="50000"/>
                  </a:schemeClr>
                </a:solidFill>
              </a:rPr>
              <a:t> </a:t>
            </a:r>
            <a:r>
              <a:rPr lang="en-US" sz="3200" b="1" cap="all" dirty="0">
                <a:solidFill>
                  <a:schemeClr val="bg2">
                    <a:lumMod val="10000"/>
                  </a:schemeClr>
                </a:solidFill>
                <a:latin typeface="+mn-lt"/>
              </a:rPr>
              <a:t>security considerations for </a:t>
            </a:r>
            <a:r>
              <a:rPr lang="en-US" sz="3200" b="1" cap="all" dirty="0" err="1">
                <a:solidFill>
                  <a:schemeClr val="bg2">
                    <a:lumMod val="10000"/>
                  </a:schemeClr>
                </a:solidFill>
                <a:latin typeface="+mn-lt"/>
              </a:rPr>
              <a:t>multicloud</a:t>
            </a:r>
            <a:r>
              <a:rPr lang="en-US" sz="3200" b="1" cap="all" dirty="0">
                <a:solidFill>
                  <a:schemeClr val="bg2">
                    <a:lumMod val="10000"/>
                  </a:schemeClr>
                </a:solidFill>
                <a:latin typeface="+mn-lt"/>
              </a:rPr>
              <a:t> strategy</a:t>
            </a:r>
            <a:endParaRPr lang="en-FR" sz="32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13DB28B0-E216-CAB5-179F-2F5E59FAAE25}"/>
              </a:ext>
            </a:extLst>
          </p:cNvPr>
          <p:cNvSpPr>
            <a:spLocks noGrp="1"/>
          </p:cNvSpPr>
          <p:nvPr>
            <p:ph idx="1"/>
          </p:nvPr>
        </p:nvSpPr>
        <p:spPr>
          <a:xfrm>
            <a:off x="403225" y="1024078"/>
            <a:ext cx="11539393" cy="5503598"/>
          </a:xfrm>
        </p:spPr>
        <p:txBody>
          <a:bodyPr>
            <a:normAutofit fontScale="77500" lnSpcReduction="20000"/>
          </a:bodyPr>
          <a:lstStyle/>
          <a:p>
            <a:pPr lvl="0">
              <a:lnSpc>
                <a:spcPct val="250000"/>
              </a:lnSpc>
              <a:buFont typeface="Wingdings" pitchFamily="2" charset="2"/>
              <a:buChar char="Ø"/>
            </a:pPr>
            <a:r>
              <a:rPr lang="en-US" sz="3200" kern="100" cap="all" dirty="0" err="1">
                <a:effectLst/>
                <a:latin typeface="Calibri" panose="020F0502020204030204" pitchFamily="34" charset="0"/>
                <a:ea typeface="Calibri" panose="020F0502020204030204" pitchFamily="34" charset="0"/>
                <a:cs typeface="Times New Roman" panose="02020603050405020304" pitchFamily="18" charset="0"/>
              </a:rPr>
              <a:t>Authentification</a:t>
            </a:r>
            <a:r>
              <a:rPr lang="en-US" sz="3200" kern="100" cap="all" dirty="0">
                <a:effectLst/>
                <a:latin typeface="Calibri" panose="020F0502020204030204" pitchFamily="34" charset="0"/>
                <a:ea typeface="Calibri" panose="020F0502020204030204" pitchFamily="34" charset="0"/>
                <a:cs typeface="Times New Roman" panose="02020603050405020304" pitchFamily="18" charset="0"/>
              </a:rPr>
              <a:t> and authorization</a:t>
            </a:r>
            <a:endParaRPr lang="en-FR" sz="3200" kern="100" cap="all"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250000"/>
              </a:lnSpc>
              <a:buFont typeface="Wingdings" pitchFamily="2" charset="2"/>
              <a:buChar char="Ø"/>
            </a:pPr>
            <a:r>
              <a:rPr lang="en-US" sz="3200" kern="100" cap="all" dirty="0">
                <a:effectLst/>
                <a:latin typeface="Calibri" panose="020F0502020204030204" pitchFamily="34" charset="0"/>
                <a:ea typeface="Calibri" panose="020F0502020204030204" pitchFamily="34" charset="0"/>
                <a:cs typeface="Times New Roman" panose="02020603050405020304" pitchFamily="18" charset="0"/>
              </a:rPr>
              <a:t>Upgrades and patching</a:t>
            </a:r>
            <a:endParaRPr lang="en-FR" sz="3200" kern="100" cap="all"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250000"/>
              </a:lnSpc>
              <a:buFont typeface="Wingdings" pitchFamily="2" charset="2"/>
              <a:buChar char="Ø"/>
            </a:pPr>
            <a:r>
              <a:rPr lang="en-US" sz="3200" kern="100" cap="all" dirty="0">
                <a:effectLst/>
                <a:latin typeface="Calibri" panose="020F0502020204030204" pitchFamily="34" charset="0"/>
                <a:ea typeface="Calibri" panose="020F0502020204030204" pitchFamily="34" charset="0"/>
                <a:cs typeface="Times New Roman" panose="02020603050405020304" pitchFamily="18" charset="0"/>
              </a:rPr>
              <a:t>Application and infrastructure component hardening</a:t>
            </a:r>
            <a:endParaRPr lang="en-FR" sz="3200" kern="100" cap="all"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250000"/>
              </a:lnSpc>
              <a:buFont typeface="Wingdings" pitchFamily="2" charset="2"/>
              <a:buChar char="Ø"/>
            </a:pPr>
            <a:r>
              <a:rPr lang="en-US" sz="3200" kern="100" cap="all" dirty="0">
                <a:effectLst/>
                <a:latin typeface="Calibri" panose="020F0502020204030204" pitchFamily="34" charset="0"/>
                <a:ea typeface="Calibri" panose="020F0502020204030204" pitchFamily="34" charset="0"/>
                <a:cs typeface="Times New Roman" panose="02020603050405020304" pitchFamily="18" charset="0"/>
              </a:rPr>
              <a:t>Monitoring and visibility</a:t>
            </a:r>
            <a:endParaRPr lang="en-FR" sz="3200" kern="100" cap="all"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250000"/>
              </a:lnSpc>
              <a:spcAft>
                <a:spcPts val="800"/>
              </a:spcAft>
              <a:buFont typeface="Wingdings" pitchFamily="2" charset="2"/>
              <a:buChar char="Ø"/>
            </a:pPr>
            <a:r>
              <a:rPr lang="en-US" sz="3200" kern="100" cap="all" dirty="0">
                <a:effectLst/>
                <a:latin typeface="Calibri" panose="020F0502020204030204" pitchFamily="34" charset="0"/>
                <a:ea typeface="Calibri" panose="020F0502020204030204" pitchFamily="34" charset="0"/>
                <a:cs typeface="Times New Roman" panose="02020603050405020304" pitchFamily="18" charset="0"/>
              </a:rPr>
              <a:t>Multi-cloud storage</a:t>
            </a:r>
            <a:endParaRPr lang="en-FR" sz="3200" kern="100" cap="all" dirty="0">
              <a:effectLst/>
              <a:latin typeface="Calibri" panose="020F0502020204030204" pitchFamily="34" charset="0"/>
              <a:ea typeface="Calibri" panose="020F0502020204030204" pitchFamily="34" charset="0"/>
              <a:cs typeface="Times New Roman" panose="02020603050405020304" pitchFamily="18" charset="0"/>
            </a:endParaRPr>
          </a:p>
          <a:p>
            <a:pPr>
              <a:buNone/>
            </a:pPr>
            <a:r>
              <a:rPr lang="en-FR" sz="2200" cap="all" dirty="0">
                <a:latin typeface="+mj-lt"/>
              </a:rPr>
              <a:t> </a:t>
            </a:r>
          </a:p>
        </p:txBody>
      </p:sp>
      <p:pic>
        <p:nvPicPr>
          <p:cNvPr id="6" name="Picture 5">
            <a:extLst>
              <a:ext uri="{FF2B5EF4-FFF2-40B4-BE49-F238E27FC236}">
                <a16:creationId xmlns:a16="http://schemas.microsoft.com/office/drawing/2014/main" id="{163FE46A-BACF-9EAE-5FFD-5DD3513E5ED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
        <p:nvSpPr>
          <p:cNvPr id="4" name="TextBox 3">
            <a:extLst>
              <a:ext uri="{FF2B5EF4-FFF2-40B4-BE49-F238E27FC236}">
                <a16:creationId xmlns:a16="http://schemas.microsoft.com/office/drawing/2014/main" id="{907805F2-78D4-9585-F910-4F46D66EC3CB}"/>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894529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61FAE-0F6D-D74A-7797-6FA8DE2760DE}"/>
              </a:ext>
            </a:extLst>
          </p:cNvPr>
          <p:cNvSpPr>
            <a:spLocks noGrp="1"/>
          </p:cNvSpPr>
          <p:nvPr>
            <p:ph type="title"/>
          </p:nvPr>
        </p:nvSpPr>
        <p:spPr>
          <a:xfrm>
            <a:off x="838200" y="122609"/>
            <a:ext cx="10515600" cy="1095375"/>
          </a:xfrm>
        </p:spPr>
        <p:txBody>
          <a:bodyPr>
            <a:normAutofit/>
          </a:bodyPr>
          <a:lstStyle/>
          <a:p>
            <a:pPr algn="ctr"/>
            <a:r>
              <a:rPr lang="fr-FR" sz="6000" b="1" u="sng" dirty="0">
                <a:solidFill>
                  <a:schemeClr val="tx2">
                    <a:lumMod val="50000"/>
                  </a:schemeClr>
                </a:solidFill>
                <a:latin typeface="+mn-lt"/>
              </a:rPr>
              <a:t>PLAN</a:t>
            </a:r>
          </a:p>
        </p:txBody>
      </p:sp>
      <p:sp>
        <p:nvSpPr>
          <p:cNvPr id="3" name="Content Placeholder 2">
            <a:extLst>
              <a:ext uri="{FF2B5EF4-FFF2-40B4-BE49-F238E27FC236}">
                <a16:creationId xmlns:a16="http://schemas.microsoft.com/office/drawing/2014/main" id="{1B3E0DCA-D1C4-2E84-7087-83AC28176D9E}"/>
              </a:ext>
            </a:extLst>
          </p:cNvPr>
          <p:cNvSpPr>
            <a:spLocks noGrp="1"/>
          </p:cNvSpPr>
          <p:nvPr>
            <p:ph idx="1"/>
          </p:nvPr>
        </p:nvSpPr>
        <p:spPr>
          <a:xfrm>
            <a:off x="138540" y="1595301"/>
            <a:ext cx="12053460" cy="963738"/>
          </a:xfrm>
        </p:spPr>
        <p:txBody>
          <a:bodyPr>
            <a:noAutofit/>
          </a:bodyPr>
          <a:lstStyle/>
          <a:p>
            <a:pPr marL="0" indent="0">
              <a:buNone/>
            </a:pPr>
            <a:r>
              <a:rPr lang="fr-FR" sz="4000" b="1" cap="all" dirty="0">
                <a:solidFill>
                  <a:schemeClr val="bg2">
                    <a:lumMod val="10000"/>
                  </a:schemeClr>
                </a:solidFill>
                <a:ea typeface="+mj-ea"/>
                <a:cs typeface="+mj-cs"/>
              </a:rPr>
              <a:t>1-</a:t>
            </a:r>
            <a:r>
              <a:rPr lang="fr-FR" sz="3000" b="1" cap="none" dirty="0">
                <a:solidFill>
                  <a:schemeClr val="tx1"/>
                </a:solidFill>
                <a:effectLst/>
                <a:latin typeface="+mj-lt"/>
              </a:rPr>
              <a:t> </a:t>
            </a:r>
            <a:r>
              <a:rPr lang="en-US" sz="4000" b="1" cap="all" dirty="0">
                <a:solidFill>
                  <a:schemeClr val="bg2">
                    <a:lumMod val="10000"/>
                  </a:schemeClr>
                </a:solidFill>
                <a:ea typeface="+mj-ea"/>
                <a:cs typeface="+mj-cs"/>
              </a:rPr>
              <a:t>CLOUD  COMPUTING ECOSYSTEM</a:t>
            </a:r>
            <a:endParaRPr lang="en-FR" sz="4000" b="1" cap="all" dirty="0">
              <a:solidFill>
                <a:schemeClr val="bg2">
                  <a:lumMod val="10000"/>
                </a:schemeClr>
              </a:solidFill>
              <a:ea typeface="+mj-ea"/>
              <a:cs typeface="+mj-cs"/>
            </a:endParaRPr>
          </a:p>
          <a:p>
            <a:pPr marL="0" indent="0">
              <a:buNone/>
            </a:pPr>
            <a:endParaRPr lang="fr-FR" sz="3000" b="1" cap="none" dirty="0">
              <a:solidFill>
                <a:schemeClr val="tx1"/>
              </a:solidFill>
              <a:effectLst/>
              <a:latin typeface="+mj-lt"/>
            </a:endParaRPr>
          </a:p>
        </p:txBody>
      </p:sp>
      <p:sp>
        <p:nvSpPr>
          <p:cNvPr id="6" name="Content Placeholder 2">
            <a:extLst>
              <a:ext uri="{FF2B5EF4-FFF2-40B4-BE49-F238E27FC236}">
                <a16:creationId xmlns:a16="http://schemas.microsoft.com/office/drawing/2014/main" id="{A61B755C-1D44-ADC6-7F27-5BD64DF92509}"/>
              </a:ext>
            </a:extLst>
          </p:cNvPr>
          <p:cNvSpPr txBox="1">
            <a:spLocks/>
          </p:cNvSpPr>
          <p:nvPr/>
        </p:nvSpPr>
        <p:spPr>
          <a:xfrm>
            <a:off x="952853" y="2786990"/>
            <a:ext cx="9964529" cy="760666"/>
          </a:xfrm>
          <a:prstGeom prst="rect">
            <a:avLst/>
          </a:prstGeom>
        </p:spPr>
        <p:txBody>
          <a:bodyPr vert="horz" lIns="91440" tIns="45720" rIns="91440" bIns="45720" rtlCol="0" anchor="ctr">
            <a:no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marL="0" indent="0">
              <a:buNone/>
            </a:pPr>
            <a:r>
              <a:rPr lang="fr-FR" sz="4000" b="1" cap="all" dirty="0">
                <a:solidFill>
                  <a:schemeClr val="bg2">
                    <a:lumMod val="10000"/>
                  </a:schemeClr>
                </a:solidFill>
                <a:ea typeface="+mj-ea"/>
                <a:cs typeface="+mj-cs"/>
              </a:rPr>
              <a:t>2-</a:t>
            </a:r>
            <a:r>
              <a:rPr lang="fr-FR" sz="3000" b="1" dirty="0">
                <a:latin typeface="+mj-lt"/>
              </a:rPr>
              <a:t> </a:t>
            </a:r>
            <a:r>
              <a:rPr lang="fr-FR" sz="4000" b="1" cap="all" dirty="0">
                <a:solidFill>
                  <a:schemeClr val="bg2">
                    <a:lumMod val="10000"/>
                  </a:schemeClr>
                </a:solidFill>
              </a:rPr>
              <a:t>CLOUD</a:t>
            </a:r>
            <a:r>
              <a:rPr lang="fr-FR" sz="3200" b="1" dirty="0"/>
              <a:t> </a:t>
            </a:r>
            <a:r>
              <a:rPr lang="fr-FR" sz="4000" b="1" cap="all" dirty="0">
                <a:solidFill>
                  <a:schemeClr val="bg2">
                    <a:lumMod val="10000"/>
                  </a:schemeClr>
                </a:solidFill>
              </a:rPr>
              <a:t>COMPUTING</a:t>
            </a:r>
            <a:r>
              <a:rPr lang="fr-FR" sz="3200" b="1" dirty="0"/>
              <a:t> </a:t>
            </a:r>
            <a:r>
              <a:rPr lang="fr-FR" sz="4000" b="1" cap="all" dirty="0">
                <a:solidFill>
                  <a:schemeClr val="bg2">
                    <a:lumMod val="10000"/>
                  </a:schemeClr>
                </a:solidFill>
              </a:rPr>
              <a:t>SECURITY PRINCIPLES  </a:t>
            </a:r>
            <a:endParaRPr lang="fr-FR" sz="4000" b="1" cap="all" dirty="0">
              <a:solidFill>
                <a:schemeClr val="bg2">
                  <a:lumMod val="10000"/>
                </a:schemeClr>
              </a:solidFill>
              <a:ea typeface="+mj-ea"/>
              <a:cs typeface="+mj-cs"/>
            </a:endParaRPr>
          </a:p>
        </p:txBody>
      </p:sp>
      <p:sp>
        <p:nvSpPr>
          <p:cNvPr id="7" name="Content Placeholder 2">
            <a:extLst>
              <a:ext uri="{FF2B5EF4-FFF2-40B4-BE49-F238E27FC236}">
                <a16:creationId xmlns:a16="http://schemas.microsoft.com/office/drawing/2014/main" id="{7519323C-B544-B62C-49AC-F5E7A208C3EB}"/>
              </a:ext>
            </a:extLst>
          </p:cNvPr>
          <p:cNvSpPr txBox="1">
            <a:spLocks/>
          </p:cNvSpPr>
          <p:nvPr/>
        </p:nvSpPr>
        <p:spPr>
          <a:xfrm>
            <a:off x="-30822" y="3823808"/>
            <a:ext cx="11435938" cy="760666"/>
          </a:xfrm>
          <a:prstGeom prst="rect">
            <a:avLst/>
          </a:prstGeom>
        </p:spPr>
        <p:txBody>
          <a:bodyPr vert="horz" lIns="91440" tIns="45720" rIns="91440" bIns="45720" rtlCol="0" anchor="ctr">
            <a:no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marL="0" indent="0">
              <a:buNone/>
            </a:pPr>
            <a:r>
              <a:rPr lang="fr-FR" sz="4000" b="1" cap="all" dirty="0">
                <a:solidFill>
                  <a:schemeClr val="bg2">
                    <a:lumMod val="10000"/>
                  </a:schemeClr>
                </a:solidFill>
                <a:ea typeface="+mj-ea"/>
                <a:cs typeface="+mj-cs"/>
              </a:rPr>
              <a:t>3- CLOUD COMPUTING SECURITY APPLICATIONS</a:t>
            </a:r>
          </a:p>
        </p:txBody>
      </p:sp>
      <p:pic>
        <p:nvPicPr>
          <p:cNvPr id="9" name="Picture 8">
            <a:extLst>
              <a:ext uri="{FF2B5EF4-FFF2-40B4-BE49-F238E27FC236}">
                <a16:creationId xmlns:a16="http://schemas.microsoft.com/office/drawing/2014/main" id="{9B7D00B2-CC1B-270E-3EA0-D13A159FF38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11" name="Content Placeholder 2">
            <a:extLst>
              <a:ext uri="{FF2B5EF4-FFF2-40B4-BE49-F238E27FC236}">
                <a16:creationId xmlns:a16="http://schemas.microsoft.com/office/drawing/2014/main" id="{4EACC116-5AFC-9896-9541-C04387BA5AFB}"/>
              </a:ext>
            </a:extLst>
          </p:cNvPr>
          <p:cNvSpPr txBox="1">
            <a:spLocks/>
          </p:cNvSpPr>
          <p:nvPr/>
        </p:nvSpPr>
        <p:spPr>
          <a:xfrm>
            <a:off x="1049835" y="4874481"/>
            <a:ext cx="10355281" cy="1028700"/>
          </a:xfrm>
          <a:prstGeom prst="rect">
            <a:avLst/>
          </a:prstGeom>
        </p:spPr>
        <p:txBody>
          <a:bodyPr vert="horz" lIns="91440" tIns="45720" rIns="91440" bIns="45720" rtlCol="0" anchor="ctr">
            <a:no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marL="0" indent="0">
              <a:buNone/>
            </a:pPr>
            <a:r>
              <a:rPr lang="fr-FR" sz="4000" b="1" cap="all" dirty="0">
                <a:solidFill>
                  <a:schemeClr val="bg2">
                    <a:lumMod val="10000"/>
                  </a:schemeClr>
                </a:solidFill>
                <a:ea typeface="+mj-ea"/>
                <a:cs typeface="+mj-cs"/>
              </a:rPr>
              <a:t>4-</a:t>
            </a:r>
            <a:r>
              <a:rPr lang="fr-FR" sz="3200" dirty="0">
                <a:latin typeface="+mj-lt"/>
              </a:rPr>
              <a:t> </a:t>
            </a:r>
            <a:r>
              <a:rPr lang="fr-FR" sz="4000" b="1" cap="all" dirty="0">
                <a:solidFill>
                  <a:schemeClr val="bg2">
                    <a:lumMod val="10000"/>
                  </a:schemeClr>
                </a:solidFill>
                <a:ea typeface="+mj-ea"/>
                <a:cs typeface="+mj-cs"/>
              </a:rPr>
              <a:t>CLOUD</a:t>
            </a:r>
            <a:r>
              <a:rPr lang="fr-FR" sz="3200" b="1" dirty="0">
                <a:latin typeface="+mj-lt"/>
              </a:rPr>
              <a:t> </a:t>
            </a:r>
            <a:r>
              <a:rPr lang="fr-FR" sz="4000" b="1" cap="all" dirty="0">
                <a:solidFill>
                  <a:schemeClr val="bg2">
                    <a:lumMod val="10000"/>
                  </a:schemeClr>
                </a:solidFill>
                <a:ea typeface="+mj-ea"/>
                <a:cs typeface="+mj-cs"/>
              </a:rPr>
              <a:t>SECURITY CHALLENGES. </a:t>
            </a:r>
          </a:p>
        </p:txBody>
      </p:sp>
      <p:sp>
        <p:nvSpPr>
          <p:cNvPr id="13" name="TextBox 12">
            <a:extLst>
              <a:ext uri="{FF2B5EF4-FFF2-40B4-BE49-F238E27FC236}">
                <a16:creationId xmlns:a16="http://schemas.microsoft.com/office/drawing/2014/main" id="{CBC29998-A7C9-79E5-4970-CF2856365AE5}"/>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3236307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7" grpId="0"/>
      <p:bldP spid="1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F18537-19DC-C5A6-BD02-3CD77E7947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233895-B8EF-ED7F-C7A8-48E0438D7572}"/>
              </a:ext>
            </a:extLst>
          </p:cNvPr>
          <p:cNvSpPr>
            <a:spLocks noGrp="1"/>
          </p:cNvSpPr>
          <p:nvPr>
            <p:ph type="title"/>
          </p:nvPr>
        </p:nvSpPr>
        <p:spPr>
          <a:xfrm>
            <a:off x="1657351" y="137777"/>
            <a:ext cx="10131425" cy="886301"/>
          </a:xfrm>
        </p:spPr>
        <p:txBody>
          <a:bodyPr>
            <a:normAutofit/>
          </a:bodyPr>
          <a:lstStyle/>
          <a:p>
            <a:pPr>
              <a:lnSpc>
                <a:spcPct val="115000"/>
              </a:lnSpc>
              <a:spcAft>
                <a:spcPts val="800"/>
              </a:spcAft>
            </a:pPr>
            <a:r>
              <a:rPr lang="en-US" sz="3200" b="1" cap="all" dirty="0">
                <a:solidFill>
                  <a:schemeClr val="bg2">
                    <a:lumMod val="10000"/>
                  </a:schemeClr>
                </a:solidFill>
                <a:latin typeface="+mn-lt"/>
              </a:rPr>
              <a:t>3.4.3- BENEFITS OF Multi-cloud</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3200" b="1" cap="all" dirty="0">
                <a:solidFill>
                  <a:schemeClr val="bg2">
                    <a:lumMod val="10000"/>
                  </a:schemeClr>
                </a:solidFill>
                <a:latin typeface="+mn-lt"/>
              </a:rPr>
              <a:t>security</a:t>
            </a:r>
            <a:endParaRPr lang="en-FR" sz="32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B1AC7106-252F-1445-81A0-28E9D4405368}"/>
              </a:ext>
            </a:extLst>
          </p:cNvPr>
          <p:cNvSpPr>
            <a:spLocks noGrp="1"/>
          </p:cNvSpPr>
          <p:nvPr>
            <p:ph idx="1"/>
          </p:nvPr>
        </p:nvSpPr>
        <p:spPr>
          <a:xfrm>
            <a:off x="403224" y="1024078"/>
            <a:ext cx="11536985" cy="5503598"/>
          </a:xfrm>
        </p:spPr>
        <p:txBody>
          <a:bodyPr>
            <a:normAutofit/>
          </a:bodyPr>
          <a:lstStyle/>
          <a:p>
            <a:pPr marL="342900" lvl="0" indent="-342900">
              <a:lnSpc>
                <a:spcPct val="300000"/>
              </a:lnSpc>
              <a:buFont typeface="Symbol" pitchFamily="2" charset="2"/>
              <a:buChar char=""/>
            </a:pPr>
            <a:r>
              <a:rPr lang="en-US" sz="3200" kern="100" cap="all" dirty="0">
                <a:latin typeface="Calibri" panose="020F0502020204030204" pitchFamily="34" charset="0"/>
                <a:cs typeface="Times New Roman" panose="02020603050405020304" pitchFamily="18" charset="0"/>
              </a:rPr>
              <a:t>Specialization</a:t>
            </a:r>
            <a:endParaRPr lang="en-FR" sz="3200" kern="100" cap="all" dirty="0">
              <a:latin typeface="Calibri" panose="020F0502020204030204" pitchFamily="34" charset="0"/>
              <a:cs typeface="Times New Roman" panose="02020603050405020304" pitchFamily="18" charset="0"/>
            </a:endParaRPr>
          </a:p>
          <a:p>
            <a:pPr marL="342900" lvl="0" indent="-342900">
              <a:lnSpc>
                <a:spcPct val="300000"/>
              </a:lnSpc>
              <a:buFont typeface="Symbol" pitchFamily="2" charset="2"/>
              <a:buChar char=""/>
            </a:pPr>
            <a:r>
              <a:rPr lang="en-US" sz="3200" kern="100" cap="all" dirty="0">
                <a:latin typeface="Calibri" panose="020F0502020204030204" pitchFamily="34" charset="0"/>
                <a:cs typeface="Times New Roman" panose="02020603050405020304" pitchFamily="18" charset="0"/>
              </a:rPr>
              <a:t>Cost and financial leverage</a:t>
            </a:r>
            <a:endParaRPr lang="en-FR" sz="3200" kern="100" cap="all" dirty="0">
              <a:latin typeface="Calibri" panose="020F0502020204030204" pitchFamily="34" charset="0"/>
              <a:cs typeface="Times New Roman" panose="02020603050405020304" pitchFamily="18" charset="0"/>
            </a:endParaRPr>
          </a:p>
          <a:p>
            <a:pPr marL="342900" lvl="0" indent="-342900">
              <a:lnSpc>
                <a:spcPct val="300000"/>
              </a:lnSpc>
              <a:spcAft>
                <a:spcPts val="800"/>
              </a:spcAft>
              <a:buFont typeface="Symbol" pitchFamily="2" charset="2"/>
              <a:buChar char=""/>
            </a:pPr>
            <a:r>
              <a:rPr lang="en-US" sz="3200" kern="100" cap="all" dirty="0">
                <a:latin typeface="Calibri" panose="020F0502020204030204" pitchFamily="34" charset="0"/>
                <a:cs typeface="Times New Roman" panose="02020603050405020304" pitchFamily="18" charset="0"/>
              </a:rPr>
              <a:t>Disaster recovery</a:t>
            </a:r>
            <a:endParaRPr lang="en-FR" sz="3200" kern="100" cap="all" dirty="0">
              <a:latin typeface="Calibri" panose="020F0502020204030204" pitchFamily="34" charset="0"/>
              <a:cs typeface="Times New Roman" panose="02020603050405020304" pitchFamily="18" charset="0"/>
            </a:endParaRPr>
          </a:p>
          <a:p>
            <a:pPr>
              <a:lnSpc>
                <a:spcPct val="115000"/>
              </a:lnSpc>
              <a:spcAft>
                <a:spcPts val="800"/>
              </a:spcAft>
              <a:buNone/>
            </a:pPr>
            <a:endParaRPr lang="en-FR" sz="3200" kern="100" cap="all" dirty="0">
              <a:latin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24ED38B8-A94A-94DC-F74B-0900BC8DCE5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
        <p:nvSpPr>
          <p:cNvPr id="4" name="TextBox 3">
            <a:extLst>
              <a:ext uri="{FF2B5EF4-FFF2-40B4-BE49-F238E27FC236}">
                <a16:creationId xmlns:a16="http://schemas.microsoft.com/office/drawing/2014/main" id="{85F851CA-417D-218C-9FA9-C81BD8B1B96A}"/>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30240195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5AE7E7-CE0F-7BC3-CEE5-9E36F0F5BD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01A549-CE82-0BF6-3183-F1BCF11050CA}"/>
              </a:ext>
            </a:extLst>
          </p:cNvPr>
          <p:cNvSpPr>
            <a:spLocks noGrp="1"/>
          </p:cNvSpPr>
          <p:nvPr>
            <p:ph type="title"/>
          </p:nvPr>
        </p:nvSpPr>
        <p:spPr>
          <a:xfrm>
            <a:off x="3686175" y="1246580"/>
            <a:ext cx="4398137" cy="1325563"/>
          </a:xfrm>
        </p:spPr>
        <p:txBody>
          <a:bodyPr>
            <a:normAutofit/>
          </a:bodyPr>
          <a:lstStyle/>
          <a:p>
            <a:pPr algn="ctr"/>
            <a:r>
              <a:rPr lang="fr-FR" sz="6000" b="1" dirty="0"/>
              <a:t>PART 4</a:t>
            </a:r>
          </a:p>
        </p:txBody>
      </p:sp>
      <p:sp>
        <p:nvSpPr>
          <p:cNvPr id="3" name="Content Placeholder 2">
            <a:extLst>
              <a:ext uri="{FF2B5EF4-FFF2-40B4-BE49-F238E27FC236}">
                <a16:creationId xmlns:a16="http://schemas.microsoft.com/office/drawing/2014/main" id="{D7B6CFFE-DF38-DF48-17B5-2AA8C94FC1BC}"/>
              </a:ext>
            </a:extLst>
          </p:cNvPr>
          <p:cNvSpPr>
            <a:spLocks noGrp="1"/>
          </p:cNvSpPr>
          <p:nvPr>
            <p:ph idx="1"/>
          </p:nvPr>
        </p:nvSpPr>
        <p:spPr>
          <a:xfrm>
            <a:off x="408992" y="3038388"/>
            <a:ext cx="10744200" cy="1514952"/>
          </a:xfrm>
        </p:spPr>
        <p:txBody>
          <a:bodyPr>
            <a:normAutofit/>
          </a:bodyPr>
          <a:lstStyle/>
          <a:p>
            <a:pPr marL="0" indent="0" algn="ctr">
              <a:buNone/>
            </a:pPr>
            <a:r>
              <a:rPr lang="fr-FR" sz="6000" b="1" dirty="0">
                <a:solidFill>
                  <a:schemeClr val="accent2">
                    <a:lumMod val="50000"/>
                  </a:schemeClr>
                </a:solidFill>
              </a:rPr>
              <a:t> CLOUD SECURITY </a:t>
            </a:r>
            <a:r>
              <a:rPr lang="en-US" sz="6000" b="1" dirty="0">
                <a:solidFill>
                  <a:schemeClr val="accent2">
                    <a:lumMod val="50000"/>
                  </a:schemeClr>
                </a:solidFill>
              </a:rPr>
              <a:t>CHALLENGES</a:t>
            </a:r>
            <a:endParaRPr lang="en-FR" sz="6000" b="1" dirty="0">
              <a:solidFill>
                <a:schemeClr val="accent2">
                  <a:lumMod val="50000"/>
                </a:schemeClr>
              </a:solidFill>
            </a:endParaRPr>
          </a:p>
        </p:txBody>
      </p:sp>
      <p:pic>
        <p:nvPicPr>
          <p:cNvPr id="6" name="Picture 5">
            <a:extLst>
              <a:ext uri="{FF2B5EF4-FFF2-40B4-BE49-F238E27FC236}">
                <a16:creationId xmlns:a16="http://schemas.microsoft.com/office/drawing/2014/main" id="{D39A7B8C-6855-9A19-4ED8-464C8D237A2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4" name="TextBox 3">
            <a:extLst>
              <a:ext uri="{FF2B5EF4-FFF2-40B4-BE49-F238E27FC236}">
                <a16:creationId xmlns:a16="http://schemas.microsoft.com/office/drawing/2014/main" id="{B8368AA3-9C69-51AB-06D4-BE86763297B4}"/>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HELIOS ELITE, SOLDIER OF THE DIGITAL »</a:t>
            </a:r>
          </a:p>
        </p:txBody>
      </p:sp>
    </p:spTree>
    <p:extLst>
      <p:ext uri="{BB962C8B-B14F-4D97-AF65-F5344CB8AC3E}">
        <p14:creationId xmlns:p14="http://schemas.microsoft.com/office/powerpoint/2010/main" val="862043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
                                        <p:tgtEl>
                                          <p:spTgt spid="3">
                                            <p:txEl>
                                              <p:pRg st="0" end="0"/>
                                            </p:txEl>
                                          </p:spTgt>
                                        </p:tgtEl>
                                      </p:cBhvr>
                                    </p:animEffect>
                                    <p:anim calcmode="lin" valueType="num">
                                      <p:cBhvr>
                                        <p:cTn id="8"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44D5D-8D01-7793-AFA6-0F695C9AC16B}"/>
              </a:ext>
            </a:extLst>
          </p:cNvPr>
          <p:cNvSpPr>
            <a:spLocks noGrp="1"/>
          </p:cNvSpPr>
          <p:nvPr>
            <p:ph type="title"/>
          </p:nvPr>
        </p:nvSpPr>
        <p:spPr/>
        <p:txBody>
          <a:bodyPr>
            <a:normAutofit fontScale="90000"/>
          </a:bodyPr>
          <a:lstStyle/>
          <a:p>
            <a:pPr algn="ctr"/>
            <a:r>
              <a:rPr lang="fr-FR" sz="4000" b="1" cap="all" dirty="0">
                <a:solidFill>
                  <a:schemeClr val="bg2">
                    <a:lumMod val="10000"/>
                  </a:schemeClr>
                </a:solidFill>
                <a:latin typeface="+mn-lt"/>
              </a:rPr>
              <a:t>4.1-</a:t>
            </a:r>
            <a:r>
              <a:rPr lang="fr-FR" sz="3200" b="1" dirty="0">
                <a:solidFill>
                  <a:schemeClr val="tx2">
                    <a:lumMod val="50000"/>
                  </a:schemeClr>
                </a:solidFill>
              </a:rPr>
              <a:t> </a:t>
            </a:r>
            <a:r>
              <a:rPr lang="fr-FR" b="1" dirty="0">
                <a:solidFill>
                  <a:srgbClr val="FFFF00"/>
                </a:solidFill>
              </a:rPr>
              <a:t> </a:t>
            </a:r>
            <a:r>
              <a:rPr lang="en-US" sz="4000" b="1" cap="all" dirty="0">
                <a:solidFill>
                  <a:schemeClr val="bg2">
                    <a:lumMod val="10000"/>
                  </a:schemeClr>
                </a:solidFill>
                <a:latin typeface="+mn-lt"/>
              </a:rPr>
              <a:t>SECURE</a:t>
            </a:r>
            <a:r>
              <a:rPr lang="en-US" sz="4000" b="1" dirty="0">
                <a:solidFill>
                  <a:schemeClr val="tx2">
                    <a:lumMod val="50000"/>
                  </a:schemeClr>
                </a:solidFill>
              </a:rPr>
              <a:t> </a:t>
            </a:r>
            <a:r>
              <a:rPr lang="en-US" sz="4000" b="1" cap="all" dirty="0">
                <a:solidFill>
                  <a:schemeClr val="bg2">
                    <a:lumMod val="10000"/>
                  </a:schemeClr>
                </a:solidFill>
                <a:latin typeface="+mn-lt"/>
              </a:rPr>
              <a:t>YOUR CLOUD COMPONENTS</a:t>
            </a:r>
            <a:r>
              <a:rPr lang="en-US" sz="4000" b="1" dirty="0">
                <a:solidFill>
                  <a:schemeClr val="tx2">
                    <a:lumMod val="50000"/>
                  </a:schemeClr>
                </a:solidFill>
              </a:rPr>
              <a:t>: </a:t>
            </a:r>
            <a:r>
              <a:rPr lang="en-US" sz="4000" b="1" i="1"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Security of data center and private cloud</a:t>
            </a:r>
            <a:br>
              <a:rPr lang="en-FR" sz="4000" b="1" kern="100" dirty="0">
                <a:effectLst/>
                <a:latin typeface="Calibri" panose="020F0502020204030204" pitchFamily="34" charset="0"/>
                <a:ea typeface="Calibri" panose="020F0502020204030204" pitchFamily="34" charset="0"/>
                <a:cs typeface="Times New Roman" panose="02020603050405020304" pitchFamily="18" charset="0"/>
              </a:rPr>
            </a:br>
            <a:endParaRPr lang="fr-FR" sz="4000" b="1" dirty="0">
              <a:solidFill>
                <a:schemeClr val="tx2">
                  <a:lumMod val="50000"/>
                </a:schemeClr>
              </a:solidFill>
            </a:endParaRPr>
          </a:p>
        </p:txBody>
      </p:sp>
      <p:sp>
        <p:nvSpPr>
          <p:cNvPr id="3" name="Content Placeholder 2">
            <a:extLst>
              <a:ext uri="{FF2B5EF4-FFF2-40B4-BE49-F238E27FC236}">
                <a16:creationId xmlns:a16="http://schemas.microsoft.com/office/drawing/2014/main" id="{C84E92C6-9433-95B3-1A77-34F12205F039}"/>
              </a:ext>
            </a:extLst>
          </p:cNvPr>
          <p:cNvSpPr>
            <a:spLocks noGrp="1"/>
          </p:cNvSpPr>
          <p:nvPr>
            <p:ph sz="half" idx="1"/>
          </p:nvPr>
        </p:nvSpPr>
        <p:spPr>
          <a:xfrm>
            <a:off x="838200" y="1579418"/>
            <a:ext cx="5181600" cy="4597545"/>
          </a:xfrm>
        </p:spPr>
        <p:txBody>
          <a:bodyPr>
            <a:normAutofit fontScale="70000" lnSpcReduction="20000"/>
          </a:bodyPr>
          <a:lstStyle/>
          <a:p>
            <a:pPr marL="0" lvl="0" indent="0">
              <a:lnSpc>
                <a:spcPct val="115000"/>
              </a:lnSpc>
              <a:buNone/>
            </a:pPr>
            <a:endParaRPr lang="en-US" sz="25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itchFamily="2" charset="2"/>
              <a:buChar char=""/>
            </a:pPr>
            <a:r>
              <a:rPr lang="en-US" sz="2500" b="1" kern="100" dirty="0">
                <a:effectLst/>
                <a:latin typeface="Calibri" panose="020F0502020204030204" pitchFamily="34" charset="0"/>
                <a:ea typeface="Calibri" panose="020F0502020204030204" pitchFamily="34" charset="0"/>
                <a:cs typeface="Times New Roman" panose="02020603050405020304" pitchFamily="18" charset="0"/>
              </a:rPr>
              <a:t>Physical access </a:t>
            </a:r>
            <a:endParaRPr lang="en-FR" sz="25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itchFamily="2" charset="2"/>
              <a:buChar char=""/>
            </a:pPr>
            <a:r>
              <a:rPr lang="en-US" sz="2500" b="1" kern="100" dirty="0">
                <a:effectLst/>
                <a:latin typeface="Calibri" panose="020F0502020204030204" pitchFamily="34" charset="0"/>
                <a:ea typeface="Calibri" panose="020F0502020204030204" pitchFamily="34" charset="0"/>
                <a:cs typeface="Times New Roman" panose="02020603050405020304" pitchFamily="18" charset="0"/>
              </a:rPr>
              <a:t>Secure network through zones</a:t>
            </a:r>
            <a:endParaRPr lang="en-FR" sz="25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itchFamily="2" charset="2"/>
              <a:buChar char=""/>
            </a:pPr>
            <a:r>
              <a:rPr lang="en-US" sz="2500" b="1" kern="100" dirty="0">
                <a:effectLst/>
                <a:latin typeface="Calibri" panose="020F0502020204030204" pitchFamily="34" charset="0"/>
                <a:ea typeface="Calibri" panose="020F0502020204030204" pitchFamily="34" charset="0"/>
                <a:cs typeface="Times New Roman" panose="02020603050405020304" pitchFamily="18" charset="0"/>
              </a:rPr>
              <a:t>Servers and hosts security</a:t>
            </a:r>
            <a:endParaRPr lang="en-FR" sz="25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itchFamily="2" charset="2"/>
              <a:buChar char=""/>
            </a:pPr>
            <a:r>
              <a:rPr lang="en-US" sz="2500" b="1" kern="100" dirty="0">
                <a:effectLst/>
                <a:latin typeface="Calibri" panose="020F0502020204030204" pitchFamily="34" charset="0"/>
                <a:ea typeface="Calibri" panose="020F0502020204030204" pitchFamily="34" charset="0"/>
                <a:cs typeface="Times New Roman" panose="02020603050405020304" pitchFamily="18" charset="0"/>
              </a:rPr>
              <a:t>Application scan vulnerabilities</a:t>
            </a:r>
            <a:endParaRPr lang="en-FR" sz="25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itchFamily="2" charset="2"/>
              <a:buChar char=""/>
            </a:pPr>
            <a:r>
              <a:rPr lang="en-US" sz="2500" b="1" kern="100" dirty="0">
                <a:effectLst/>
                <a:latin typeface="Calibri" panose="020F0502020204030204" pitchFamily="34" charset="0"/>
                <a:ea typeface="Calibri" panose="020F0502020204030204" pitchFamily="34" charset="0"/>
                <a:cs typeface="Times New Roman" panose="02020603050405020304" pitchFamily="18" charset="0"/>
              </a:rPr>
              <a:t>Virtualization layers security</a:t>
            </a:r>
            <a:endParaRPr lang="en-FR" sz="25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Calibri" panose="020F0502020204030204" pitchFamily="34" charset="0"/>
              <a:buChar char="-"/>
            </a:pPr>
            <a:r>
              <a:rPr lang="en-US" sz="2500" b="1" kern="100" dirty="0" err="1">
                <a:effectLst/>
                <a:latin typeface="Calibri" panose="020F0502020204030204" pitchFamily="34" charset="0"/>
                <a:ea typeface="Calibri" panose="020F0502020204030204" pitchFamily="34" charset="0"/>
                <a:cs typeface="Times New Roman" panose="02020603050405020304" pitchFamily="18" charset="0"/>
              </a:rPr>
              <a:t>Sprayl</a:t>
            </a:r>
            <a:r>
              <a:rPr lang="en-US" sz="2500" b="1" kern="100" dirty="0">
                <a:effectLst/>
                <a:latin typeface="Calibri" panose="020F0502020204030204" pitchFamily="34" charset="0"/>
                <a:ea typeface="Calibri" panose="020F0502020204030204" pitchFamily="34" charset="0"/>
                <a:cs typeface="Times New Roman" panose="02020603050405020304" pitchFamily="18" charset="0"/>
              </a:rPr>
              <a:t> VM </a:t>
            </a:r>
            <a:endParaRPr lang="en-FR" sz="25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itchFamily="2" charset="2"/>
              <a:buChar char=""/>
            </a:pPr>
            <a:r>
              <a:rPr lang="en-US" sz="2500" b="1" kern="100" dirty="0">
                <a:effectLst/>
                <a:latin typeface="Calibri" panose="020F0502020204030204" pitchFamily="34" charset="0"/>
                <a:ea typeface="Calibri" panose="020F0502020204030204" pitchFamily="34" charset="0"/>
                <a:cs typeface="Times New Roman" panose="02020603050405020304" pitchFamily="18" charset="0"/>
              </a:rPr>
              <a:t>High sensitivity data in VM</a:t>
            </a:r>
            <a:endParaRPr lang="en-FR" sz="25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itchFamily="2" charset="2"/>
              <a:buChar char=""/>
            </a:pPr>
            <a:r>
              <a:rPr lang="fr-FR" sz="2500" b="1" kern="100" dirty="0">
                <a:effectLst/>
                <a:latin typeface="Calibri" panose="020F0502020204030204" pitchFamily="34" charset="0"/>
                <a:ea typeface="Calibri" panose="020F0502020204030204" pitchFamily="34" charset="0"/>
                <a:cs typeface="Times New Roman" panose="02020603050405020304" pitchFamily="18" charset="0"/>
              </a:rPr>
              <a:t>Offline and dormant </a:t>
            </a:r>
            <a:r>
              <a:rPr lang="fr-FR" sz="2500" b="1" kern="100" dirty="0" err="1">
                <a:effectLst/>
                <a:latin typeface="Calibri" panose="020F0502020204030204" pitchFamily="34" charset="0"/>
                <a:ea typeface="Calibri" panose="020F0502020204030204" pitchFamily="34" charset="0"/>
                <a:cs typeface="Times New Roman" panose="02020603050405020304" pitchFamily="18" charset="0"/>
              </a:rPr>
              <a:t>VMs</a:t>
            </a:r>
            <a:r>
              <a:rPr lang="fr-FR" sz="2500" b="1" kern="100" dirty="0">
                <a:effectLst/>
                <a:latin typeface="Calibri" panose="020F0502020204030204" pitchFamily="34" charset="0"/>
                <a:ea typeface="Calibri" panose="020F0502020204030204" pitchFamily="34" charset="0"/>
                <a:cs typeface="Times New Roman" panose="02020603050405020304" pitchFamily="18" charset="0"/>
              </a:rPr>
              <a:t> </a:t>
            </a:r>
            <a:r>
              <a:rPr lang="fr-FR" sz="2500" b="1" kern="100" dirty="0" err="1">
                <a:effectLst/>
                <a:latin typeface="Calibri" panose="020F0502020204030204" pitchFamily="34" charset="0"/>
                <a:ea typeface="Calibri" panose="020F0502020204030204" pitchFamily="34" charset="0"/>
                <a:cs typeface="Times New Roman" panose="02020603050405020304" pitchFamily="18" charset="0"/>
              </a:rPr>
              <a:t>security</a:t>
            </a:r>
            <a:r>
              <a:rPr lang="fr-FR" sz="25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FR" sz="25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itchFamily="2" charset="2"/>
              <a:buChar char=""/>
            </a:pPr>
            <a:r>
              <a:rPr lang="en-US" sz="2500" b="1" kern="100" dirty="0">
                <a:effectLst/>
                <a:latin typeface="Calibri" panose="020F0502020204030204" pitchFamily="34" charset="0"/>
                <a:ea typeface="Calibri" panose="020F0502020204030204" pitchFamily="34" charset="0"/>
                <a:cs typeface="Times New Roman" panose="02020603050405020304" pitchFamily="18" charset="0"/>
              </a:rPr>
              <a:t>Security of active VMs and pre-configured (golden image) VMs;</a:t>
            </a:r>
            <a:endParaRPr lang="en-FR" sz="2500"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Content Placeholder 4">
            <a:extLst>
              <a:ext uri="{FF2B5EF4-FFF2-40B4-BE49-F238E27FC236}">
                <a16:creationId xmlns:a16="http://schemas.microsoft.com/office/drawing/2014/main" id="{937BFE6A-01B1-D079-EFC4-7C3322C35101}"/>
              </a:ext>
            </a:extLst>
          </p:cNvPr>
          <p:cNvSpPr>
            <a:spLocks noGrp="1"/>
          </p:cNvSpPr>
          <p:nvPr>
            <p:ph sz="half" idx="2"/>
          </p:nvPr>
        </p:nvSpPr>
        <p:spPr/>
        <p:txBody>
          <a:bodyPr>
            <a:normAutofit fontScale="70000" lnSpcReduction="20000"/>
          </a:bodyPr>
          <a:lstStyle/>
          <a:p>
            <a:pPr marL="342900" lvl="0" indent="-342900">
              <a:lnSpc>
                <a:spcPct val="115000"/>
              </a:lnSpc>
              <a:buFont typeface="Symbol" pitchFamily="2" charset="2"/>
              <a:buChar char=""/>
            </a:pPr>
            <a:r>
              <a:rPr lang="en-US" sz="2800" b="1" kern="100" dirty="0" err="1">
                <a:effectLst/>
                <a:latin typeface="Calibri" panose="020F0502020204030204" pitchFamily="34" charset="0"/>
                <a:ea typeface="Calibri" panose="020F0502020204030204" pitchFamily="34" charset="0"/>
                <a:cs typeface="Times New Roman" panose="02020603050405020304" pitchFamily="18" charset="0"/>
              </a:rPr>
              <a:t>Virtuals</a:t>
            </a:r>
            <a:r>
              <a:rPr lang="en-US" sz="2800" b="1" kern="100" dirty="0">
                <a:effectLst/>
                <a:latin typeface="Calibri" panose="020F0502020204030204" pitchFamily="34" charset="0"/>
                <a:ea typeface="Calibri" panose="020F0502020204030204" pitchFamily="34" charset="0"/>
                <a:cs typeface="Times New Roman" panose="02020603050405020304" pitchFamily="18" charset="0"/>
              </a:rPr>
              <a:t> networks lack of visibility</a:t>
            </a:r>
            <a:endParaRPr lang="en-FR" sz="28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itchFamily="2" charset="2"/>
              <a:buChar char=""/>
            </a:pPr>
            <a:r>
              <a:rPr lang="en-US" sz="2800" b="1" kern="100" dirty="0">
                <a:effectLst/>
                <a:latin typeface="Calibri" panose="020F0502020204030204" pitchFamily="34" charset="0"/>
                <a:ea typeface="Calibri" panose="020F0502020204030204" pitchFamily="34" charset="0"/>
                <a:cs typeface="Times New Roman" panose="02020603050405020304" pitchFamily="18" charset="0"/>
              </a:rPr>
              <a:t>Exhaustion of resources</a:t>
            </a:r>
            <a:endParaRPr lang="en-FR" sz="28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itchFamily="2" charset="2"/>
              <a:buChar char=""/>
            </a:pPr>
            <a:r>
              <a:rPr lang="en-US" sz="2800" b="1" kern="100" dirty="0">
                <a:effectLst/>
                <a:latin typeface="Calibri" panose="020F0502020204030204" pitchFamily="34" charset="0"/>
                <a:ea typeface="Calibri" panose="020F0502020204030204" pitchFamily="34" charset="0"/>
                <a:cs typeface="Times New Roman" panose="02020603050405020304" pitchFamily="18" charset="0"/>
              </a:rPr>
              <a:t>Hypervisor protection</a:t>
            </a:r>
            <a:endParaRPr lang="en-FR" sz="28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itchFamily="2" charset="2"/>
              <a:buChar char=""/>
            </a:pPr>
            <a:r>
              <a:rPr lang="en-US" sz="2800" b="1" kern="100" dirty="0">
                <a:effectLst/>
                <a:latin typeface="Calibri" panose="020F0502020204030204" pitchFamily="34" charset="0"/>
                <a:ea typeface="Calibri" panose="020F0502020204030204" pitchFamily="34" charset="0"/>
                <a:cs typeface="Times New Roman" panose="02020603050405020304" pitchFamily="18" charset="0"/>
              </a:rPr>
              <a:t>Unauthorized hypervisor access</a:t>
            </a:r>
            <a:endParaRPr lang="en-FR" sz="28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itchFamily="2" charset="2"/>
              <a:buChar char=""/>
            </a:pPr>
            <a:r>
              <a:rPr lang="en-US" sz="2800" b="1" kern="100" dirty="0">
                <a:effectLst/>
                <a:latin typeface="Calibri" panose="020F0502020204030204" pitchFamily="34" charset="0"/>
                <a:ea typeface="Calibri" panose="020F0502020204030204" pitchFamily="34" charset="0"/>
                <a:cs typeface="Times New Roman" panose="02020603050405020304" pitchFamily="18" charset="0"/>
              </a:rPr>
              <a:t>Using the self-service portal to hijack an account or a service</a:t>
            </a:r>
            <a:endParaRPr lang="en-FR" sz="28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itchFamily="2" charset="2"/>
              <a:buChar char=""/>
            </a:pPr>
            <a:r>
              <a:rPr lang="en-US" sz="2800" b="1" kern="100" dirty="0">
                <a:effectLst/>
                <a:latin typeface="Calibri" panose="020F0502020204030204" pitchFamily="34" charset="0"/>
                <a:ea typeface="Calibri" panose="020F0502020204030204" pitchFamily="34" charset="0"/>
                <a:cs typeface="Times New Roman" panose="02020603050405020304" pitchFamily="18" charset="0"/>
              </a:rPr>
              <a:t>Workloads with varying levels of trust on the same server </a:t>
            </a:r>
            <a:endParaRPr lang="en-FR" sz="28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itchFamily="2" charset="2"/>
              <a:buChar char=""/>
            </a:pPr>
            <a:r>
              <a:rPr lang="en-US" sz="2800" b="1" kern="100" dirty="0">
                <a:effectLst/>
                <a:latin typeface="Calibri" panose="020F0502020204030204" pitchFamily="34" charset="0"/>
                <a:ea typeface="Calibri" panose="020F0502020204030204" pitchFamily="34" charset="0"/>
                <a:cs typeface="Times New Roman" panose="02020603050405020304" pitchFamily="18" charset="0"/>
              </a:rPr>
              <a:t>APIs from CSP (Cloud Service Provider) pose a threat</a:t>
            </a:r>
            <a:endParaRPr lang="en-FR" sz="28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itchFamily="2" charset="2"/>
              <a:buChar char=""/>
            </a:pPr>
            <a:r>
              <a:rPr lang="en-US" sz="2800" b="1" kern="100" dirty="0">
                <a:effectLst/>
                <a:latin typeface="Calibri" panose="020F0502020204030204" pitchFamily="34" charset="0"/>
                <a:ea typeface="Calibri" panose="020F0502020204030204" pitchFamily="34" charset="0"/>
                <a:cs typeface="Times New Roman" panose="02020603050405020304" pitchFamily="18" charset="0"/>
              </a:rPr>
              <a:t>Storage services on the public cloud </a:t>
            </a:r>
            <a:endParaRPr lang="en-FR" sz="28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60000"/>
              </a:lnSpc>
              <a:buNone/>
            </a:pPr>
            <a:endParaRPr lang="en-GB" sz="2800" cap="all" dirty="0">
              <a:latin typeface="+mj-lt"/>
            </a:endParaRPr>
          </a:p>
          <a:p>
            <a:pPr marL="0" indent="0">
              <a:buNone/>
            </a:pPr>
            <a:endParaRPr lang="fr-FR" dirty="0"/>
          </a:p>
        </p:txBody>
      </p:sp>
      <p:pic>
        <p:nvPicPr>
          <p:cNvPr id="6" name="Picture 5">
            <a:extLst>
              <a:ext uri="{FF2B5EF4-FFF2-40B4-BE49-F238E27FC236}">
                <a16:creationId xmlns:a16="http://schemas.microsoft.com/office/drawing/2014/main" id="{A13368DF-9146-DDC4-416E-6061A353CB5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
        <p:nvSpPr>
          <p:cNvPr id="4" name="TextBox 3">
            <a:extLst>
              <a:ext uri="{FF2B5EF4-FFF2-40B4-BE49-F238E27FC236}">
                <a16:creationId xmlns:a16="http://schemas.microsoft.com/office/drawing/2014/main" id="{64F8AEDE-1EE9-6D66-F349-7EEBB9367D87}"/>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26403816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74C64-B1E8-8B23-45BC-0378DCF822B4}"/>
              </a:ext>
            </a:extLst>
          </p:cNvPr>
          <p:cNvSpPr>
            <a:spLocks noGrp="1"/>
          </p:cNvSpPr>
          <p:nvPr>
            <p:ph type="title"/>
          </p:nvPr>
        </p:nvSpPr>
        <p:spPr>
          <a:xfrm>
            <a:off x="1141413" y="11666"/>
            <a:ext cx="9905998" cy="752667"/>
          </a:xfrm>
        </p:spPr>
        <p:txBody>
          <a:bodyPr>
            <a:normAutofit/>
          </a:bodyPr>
          <a:lstStyle/>
          <a:p>
            <a:pPr algn="ctr"/>
            <a:r>
              <a:rPr lang="fr-FR" sz="3200" b="1" cap="all" dirty="0">
                <a:solidFill>
                  <a:schemeClr val="bg2">
                    <a:lumMod val="10000"/>
                  </a:schemeClr>
                </a:solidFill>
                <a:latin typeface="+mn-lt"/>
              </a:rPr>
              <a:t>3.1- BUILDING A MODERN CLOUD SECURITY PROGRAM</a:t>
            </a:r>
          </a:p>
        </p:txBody>
      </p:sp>
      <p:sp>
        <p:nvSpPr>
          <p:cNvPr id="5" name="Content Placeholder 4">
            <a:extLst>
              <a:ext uri="{FF2B5EF4-FFF2-40B4-BE49-F238E27FC236}">
                <a16:creationId xmlns:a16="http://schemas.microsoft.com/office/drawing/2014/main" id="{886E01F9-E35F-03B5-F2EE-9702688FA336}"/>
              </a:ext>
            </a:extLst>
          </p:cNvPr>
          <p:cNvSpPr>
            <a:spLocks noGrp="1"/>
          </p:cNvSpPr>
          <p:nvPr>
            <p:ph idx="1"/>
          </p:nvPr>
        </p:nvSpPr>
        <p:spPr>
          <a:xfrm>
            <a:off x="838199" y="1143000"/>
            <a:ext cx="11353801" cy="5286375"/>
          </a:xfrm>
        </p:spPr>
        <p:txBody>
          <a:bodyPr>
            <a:normAutofit fontScale="77500" lnSpcReduction="20000"/>
          </a:bodyPr>
          <a:lstStyle/>
          <a:p>
            <a:pPr>
              <a:lnSpc>
                <a:spcPct val="220000"/>
              </a:lnSpc>
              <a:buFont typeface="Wingdings" pitchFamily="2" charset="2"/>
              <a:buChar char="v"/>
            </a:pPr>
            <a:r>
              <a:rPr lang="fr-FR" b="1" cap="all" dirty="0">
                <a:solidFill>
                  <a:schemeClr val="accent1">
                    <a:lumMod val="50000"/>
                  </a:schemeClr>
                </a:solidFill>
              </a:rPr>
              <a:t> Gain real-time </a:t>
            </a:r>
            <a:r>
              <a:rPr lang="fr-FR" b="1" cap="all" dirty="0" err="1">
                <a:solidFill>
                  <a:schemeClr val="accent1">
                    <a:lumMod val="50000"/>
                  </a:schemeClr>
                </a:solidFill>
              </a:rPr>
              <a:t>visibility</a:t>
            </a:r>
            <a:r>
              <a:rPr lang="fr-FR" b="1" cap="all" dirty="0">
                <a:solidFill>
                  <a:schemeClr val="accent1">
                    <a:lumMod val="50000"/>
                  </a:schemeClr>
                </a:solidFill>
              </a:rPr>
              <a:t>, </a:t>
            </a:r>
            <a:r>
              <a:rPr lang="fr-FR" b="1" cap="all" dirty="0" err="1">
                <a:solidFill>
                  <a:schemeClr val="accent1">
                    <a:lumMod val="50000"/>
                  </a:schemeClr>
                </a:solidFill>
              </a:rPr>
              <a:t>from</a:t>
            </a:r>
            <a:r>
              <a:rPr lang="fr-FR" b="1" cap="all" dirty="0">
                <a:solidFill>
                  <a:schemeClr val="accent1">
                    <a:lumMod val="50000"/>
                  </a:schemeClr>
                </a:solidFill>
              </a:rPr>
              <a:t> Code to Cloud, </a:t>
            </a:r>
            <a:r>
              <a:rPr lang="fr-FR" b="1" cap="all" dirty="0" err="1">
                <a:solidFill>
                  <a:schemeClr val="accent1">
                    <a:lumMod val="50000"/>
                  </a:schemeClr>
                </a:solidFill>
              </a:rPr>
              <a:t>into</a:t>
            </a:r>
            <a:r>
              <a:rPr lang="fr-FR" b="1" cap="all" dirty="0">
                <a:solidFill>
                  <a:schemeClr val="accent1">
                    <a:lumMod val="50000"/>
                  </a:schemeClr>
                </a:solidFill>
              </a:rPr>
              <a:t> </a:t>
            </a:r>
            <a:r>
              <a:rPr lang="fr-FR" b="1" cap="all" dirty="0" err="1">
                <a:solidFill>
                  <a:schemeClr val="accent1">
                    <a:lumMod val="50000"/>
                  </a:schemeClr>
                </a:solidFill>
              </a:rPr>
              <a:t>Your</a:t>
            </a:r>
            <a:r>
              <a:rPr lang="fr-FR" b="1" cap="all" dirty="0">
                <a:solidFill>
                  <a:schemeClr val="accent1">
                    <a:lumMod val="50000"/>
                  </a:schemeClr>
                </a:solidFill>
              </a:rPr>
              <a:t> Cloud </a:t>
            </a:r>
            <a:r>
              <a:rPr lang="fr-FR" b="1" cap="all" dirty="0" err="1">
                <a:solidFill>
                  <a:schemeClr val="accent1">
                    <a:lumMod val="50000"/>
                  </a:schemeClr>
                </a:solidFill>
              </a:rPr>
              <a:t>Environment</a:t>
            </a:r>
            <a:r>
              <a:rPr lang="fr-FR" b="1" cap="all" dirty="0">
                <a:solidFill>
                  <a:schemeClr val="accent1">
                    <a:lumMod val="50000"/>
                  </a:schemeClr>
                </a:solidFill>
              </a:rPr>
              <a:t>;</a:t>
            </a:r>
          </a:p>
          <a:p>
            <a:pPr>
              <a:lnSpc>
                <a:spcPct val="220000"/>
              </a:lnSpc>
              <a:buFont typeface="Wingdings" pitchFamily="2" charset="2"/>
              <a:buChar char="v"/>
            </a:pPr>
            <a:r>
              <a:rPr lang="fr-FR" b="1" cap="all" dirty="0">
                <a:solidFill>
                  <a:schemeClr val="accent1">
                    <a:lumMod val="50000"/>
                  </a:schemeClr>
                </a:solidFill>
              </a:rPr>
              <a:t> </a:t>
            </a:r>
            <a:r>
              <a:rPr lang="fr-FR" b="1" cap="all" dirty="0" err="1">
                <a:solidFill>
                  <a:schemeClr val="accent1">
                    <a:lumMod val="50000"/>
                  </a:schemeClr>
                </a:solidFill>
              </a:rPr>
              <a:t>Build</a:t>
            </a:r>
            <a:r>
              <a:rPr lang="fr-FR" b="1" cap="all" dirty="0">
                <a:solidFill>
                  <a:schemeClr val="accent1">
                    <a:lumMod val="50000"/>
                  </a:schemeClr>
                </a:solidFill>
              </a:rPr>
              <a:t> a </a:t>
            </a:r>
            <a:r>
              <a:rPr lang="fr-FR" b="1" cap="all" dirty="0" err="1">
                <a:solidFill>
                  <a:schemeClr val="accent1">
                    <a:lumMod val="50000"/>
                  </a:schemeClr>
                </a:solidFill>
              </a:rPr>
              <a:t>risk</a:t>
            </a:r>
            <a:r>
              <a:rPr lang="fr-FR" b="1" cap="all" dirty="0">
                <a:solidFill>
                  <a:schemeClr val="accent1">
                    <a:lumMod val="50000"/>
                  </a:schemeClr>
                </a:solidFill>
              </a:rPr>
              <a:t> </a:t>
            </a:r>
            <a:r>
              <a:rPr lang="fr-FR" b="1" cap="all" dirty="0" err="1">
                <a:solidFill>
                  <a:schemeClr val="accent1">
                    <a:lumMod val="50000"/>
                  </a:schemeClr>
                </a:solidFill>
              </a:rPr>
              <a:t>prioritization</a:t>
            </a:r>
            <a:r>
              <a:rPr lang="fr-FR" b="1" cap="all" dirty="0">
                <a:solidFill>
                  <a:schemeClr val="accent1">
                    <a:lumMod val="50000"/>
                  </a:schemeClr>
                </a:solidFill>
              </a:rPr>
              <a:t> </a:t>
            </a:r>
            <a:r>
              <a:rPr lang="fr-FR" b="1" cap="all" dirty="0" err="1">
                <a:solidFill>
                  <a:schemeClr val="accent1">
                    <a:lumMod val="50000"/>
                  </a:schemeClr>
                </a:solidFill>
              </a:rPr>
              <a:t>strategy</a:t>
            </a:r>
            <a:r>
              <a:rPr lang="fr-FR" b="1" cap="all" dirty="0">
                <a:solidFill>
                  <a:schemeClr val="accent1">
                    <a:lumMod val="50000"/>
                  </a:schemeClr>
                </a:solidFill>
              </a:rPr>
              <a:t>;</a:t>
            </a:r>
          </a:p>
          <a:p>
            <a:pPr>
              <a:lnSpc>
                <a:spcPct val="220000"/>
              </a:lnSpc>
              <a:buFont typeface="Wingdings" pitchFamily="2" charset="2"/>
              <a:buChar char="v"/>
            </a:pPr>
            <a:r>
              <a:rPr lang="fr-FR" b="1" cap="all" dirty="0">
                <a:solidFill>
                  <a:schemeClr val="accent1">
                    <a:lumMod val="50000"/>
                  </a:schemeClr>
                </a:solidFill>
              </a:rPr>
              <a:t> </a:t>
            </a:r>
            <a:r>
              <a:rPr lang="fr-FR" b="1" cap="all" dirty="0" err="1">
                <a:solidFill>
                  <a:schemeClr val="accent1">
                    <a:lumMod val="50000"/>
                  </a:schemeClr>
                </a:solidFill>
              </a:rPr>
              <a:t>Incorporate</a:t>
            </a:r>
            <a:r>
              <a:rPr lang="fr-FR" b="1" cap="all" dirty="0">
                <a:solidFill>
                  <a:schemeClr val="accent1">
                    <a:lumMod val="50000"/>
                  </a:schemeClr>
                </a:solidFill>
              </a:rPr>
              <a:t> Runtime Protection to Stop </a:t>
            </a:r>
            <a:r>
              <a:rPr lang="fr-FR" b="1" cap="all" dirty="0" err="1">
                <a:solidFill>
                  <a:schemeClr val="accent1">
                    <a:lumMod val="50000"/>
                  </a:schemeClr>
                </a:solidFill>
              </a:rPr>
              <a:t>Breaches</a:t>
            </a:r>
            <a:r>
              <a:rPr lang="fr-FR" b="1" cap="all" dirty="0">
                <a:solidFill>
                  <a:schemeClr val="accent1">
                    <a:lumMod val="50000"/>
                  </a:schemeClr>
                </a:solidFill>
              </a:rPr>
              <a:t>;</a:t>
            </a:r>
          </a:p>
          <a:p>
            <a:pPr>
              <a:lnSpc>
                <a:spcPct val="220000"/>
              </a:lnSpc>
              <a:buFont typeface="Wingdings" pitchFamily="2" charset="2"/>
              <a:buChar char="v"/>
            </a:pPr>
            <a:r>
              <a:rPr lang="fr-FR" b="1" cap="all" dirty="0">
                <a:solidFill>
                  <a:schemeClr val="accent1">
                    <a:lumMod val="50000"/>
                  </a:schemeClr>
                </a:solidFill>
              </a:rPr>
              <a:t> </a:t>
            </a:r>
            <a:r>
              <a:rPr lang="fr-FR" b="1" cap="all" dirty="0" err="1">
                <a:solidFill>
                  <a:schemeClr val="accent1">
                    <a:lumMod val="50000"/>
                  </a:schemeClr>
                </a:solidFill>
              </a:rPr>
              <a:t>Harness</a:t>
            </a:r>
            <a:r>
              <a:rPr lang="fr-FR" b="1" cap="all" dirty="0">
                <a:solidFill>
                  <a:schemeClr val="accent1">
                    <a:lumMod val="50000"/>
                  </a:schemeClr>
                </a:solidFill>
              </a:rPr>
              <a:t> Elite Expertise </a:t>
            </a:r>
            <a:r>
              <a:rPr lang="fr-FR" b="1" cap="all" dirty="0" err="1">
                <a:solidFill>
                  <a:schemeClr val="accent1">
                    <a:lumMod val="50000"/>
                  </a:schemeClr>
                </a:solidFill>
              </a:rPr>
              <a:t>Combined</a:t>
            </a:r>
            <a:r>
              <a:rPr lang="fr-FR" b="1" cap="all" dirty="0">
                <a:solidFill>
                  <a:schemeClr val="accent1">
                    <a:lumMod val="50000"/>
                  </a:schemeClr>
                </a:solidFill>
              </a:rPr>
              <a:t> </a:t>
            </a:r>
            <a:r>
              <a:rPr lang="fr-FR" b="1" cap="all" dirty="0" err="1">
                <a:solidFill>
                  <a:schemeClr val="accent1">
                    <a:lumMod val="50000"/>
                  </a:schemeClr>
                </a:solidFill>
              </a:rPr>
              <a:t>with</a:t>
            </a:r>
            <a:r>
              <a:rPr lang="fr-FR" b="1" cap="all" dirty="0">
                <a:solidFill>
                  <a:schemeClr val="accent1">
                    <a:lumMod val="50000"/>
                  </a:schemeClr>
                </a:solidFill>
              </a:rPr>
              <a:t> Cloud-native </a:t>
            </a:r>
            <a:r>
              <a:rPr lang="fr-FR" b="1" cap="all" dirty="0" err="1">
                <a:solidFill>
                  <a:schemeClr val="accent1">
                    <a:lumMod val="50000"/>
                  </a:schemeClr>
                </a:solidFill>
              </a:rPr>
              <a:t>Detection</a:t>
            </a:r>
            <a:r>
              <a:rPr lang="fr-FR" b="1" cap="all" dirty="0">
                <a:solidFill>
                  <a:schemeClr val="accent1">
                    <a:lumMod val="50000"/>
                  </a:schemeClr>
                </a:solidFill>
              </a:rPr>
              <a:t> and </a:t>
            </a:r>
            <a:r>
              <a:rPr lang="fr-FR" b="1" cap="all" dirty="0" err="1">
                <a:solidFill>
                  <a:schemeClr val="accent1">
                    <a:lumMod val="50000"/>
                  </a:schemeClr>
                </a:solidFill>
              </a:rPr>
              <a:t>Response</a:t>
            </a:r>
            <a:r>
              <a:rPr lang="fr-FR" b="1" cap="all" dirty="0">
                <a:solidFill>
                  <a:schemeClr val="accent1">
                    <a:lumMod val="50000"/>
                  </a:schemeClr>
                </a:solidFill>
              </a:rPr>
              <a:t>;</a:t>
            </a:r>
          </a:p>
          <a:p>
            <a:pPr>
              <a:lnSpc>
                <a:spcPct val="220000"/>
              </a:lnSpc>
              <a:buFont typeface="Wingdings" pitchFamily="2" charset="2"/>
              <a:buChar char="v"/>
            </a:pPr>
            <a:r>
              <a:rPr lang="fr-FR" b="1" cap="all" dirty="0">
                <a:solidFill>
                  <a:schemeClr val="accent1">
                    <a:lumMod val="50000"/>
                  </a:schemeClr>
                </a:solidFill>
              </a:rPr>
              <a:t> </a:t>
            </a:r>
            <a:r>
              <a:rPr lang="fr-FR" b="1" cap="all" dirty="0" err="1">
                <a:solidFill>
                  <a:schemeClr val="accent1">
                    <a:lumMod val="50000"/>
                  </a:schemeClr>
                </a:solidFill>
              </a:rPr>
              <a:t>Centralize</a:t>
            </a:r>
            <a:r>
              <a:rPr lang="fr-FR" b="1" cap="all" dirty="0">
                <a:solidFill>
                  <a:schemeClr val="accent1">
                    <a:lumMod val="50000"/>
                  </a:schemeClr>
                </a:solidFill>
              </a:rPr>
              <a:t> Security </a:t>
            </a:r>
            <a:r>
              <a:rPr lang="fr-FR" b="1" cap="all" dirty="0" err="1">
                <a:solidFill>
                  <a:schemeClr val="accent1">
                    <a:lumMod val="50000"/>
                  </a:schemeClr>
                </a:solidFill>
              </a:rPr>
              <a:t>Processes</a:t>
            </a:r>
            <a:r>
              <a:rPr lang="fr-FR" b="1" cap="all" dirty="0">
                <a:solidFill>
                  <a:schemeClr val="accent1">
                    <a:lumMod val="50000"/>
                  </a:schemeClr>
                </a:solidFill>
              </a:rPr>
              <a:t> </a:t>
            </a:r>
            <a:r>
              <a:rPr lang="fr-FR" b="1" cap="all" dirty="0" err="1">
                <a:solidFill>
                  <a:schemeClr val="accent1">
                    <a:lumMod val="50000"/>
                  </a:schemeClr>
                </a:solidFill>
              </a:rPr>
              <a:t>into</a:t>
            </a:r>
            <a:r>
              <a:rPr lang="fr-FR" b="1" cap="all" dirty="0">
                <a:solidFill>
                  <a:schemeClr val="accent1">
                    <a:lumMod val="50000"/>
                  </a:schemeClr>
                </a:solidFill>
              </a:rPr>
              <a:t> One </a:t>
            </a:r>
            <a:r>
              <a:rPr lang="fr-FR" b="1" cap="all" dirty="0" err="1">
                <a:solidFill>
                  <a:schemeClr val="accent1">
                    <a:lumMod val="50000"/>
                  </a:schemeClr>
                </a:solidFill>
              </a:rPr>
              <a:t>WorkStream</a:t>
            </a:r>
            <a:r>
              <a:rPr lang="fr-FR" b="1" cap="all" dirty="0">
                <a:solidFill>
                  <a:schemeClr val="accent1">
                    <a:lumMod val="50000"/>
                  </a:schemeClr>
                </a:solidFill>
              </a:rPr>
              <a:t> </a:t>
            </a:r>
            <a:r>
              <a:rPr lang="fr-FR" b="1" cap="all" dirty="0" err="1">
                <a:solidFill>
                  <a:schemeClr val="accent1">
                    <a:lumMod val="50000"/>
                  </a:schemeClr>
                </a:solidFill>
              </a:rPr>
              <a:t>Between</a:t>
            </a:r>
            <a:r>
              <a:rPr lang="fr-FR" b="1" cap="all" dirty="0">
                <a:solidFill>
                  <a:schemeClr val="accent1">
                    <a:lumMod val="50000"/>
                  </a:schemeClr>
                </a:solidFill>
              </a:rPr>
              <a:t> DevOps, Engineering and Security Teams</a:t>
            </a:r>
          </a:p>
          <a:p>
            <a:pPr marL="0" indent="0">
              <a:buNone/>
            </a:pPr>
            <a:endParaRPr lang="fr-FR" dirty="0"/>
          </a:p>
        </p:txBody>
      </p:sp>
      <p:pic>
        <p:nvPicPr>
          <p:cNvPr id="6" name="Picture 5">
            <a:extLst>
              <a:ext uri="{FF2B5EF4-FFF2-40B4-BE49-F238E27FC236}">
                <a16:creationId xmlns:a16="http://schemas.microsoft.com/office/drawing/2014/main" id="{BA1E0094-544F-D1F3-E39A-3E01BB0BE54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844"/>
            <a:ext cx="1109663" cy="897522"/>
          </a:xfrm>
          <a:prstGeom prst="rect">
            <a:avLst/>
          </a:prstGeom>
          <a:noFill/>
        </p:spPr>
      </p:pic>
    </p:spTree>
    <p:extLst>
      <p:ext uri="{BB962C8B-B14F-4D97-AF65-F5344CB8AC3E}">
        <p14:creationId xmlns:p14="http://schemas.microsoft.com/office/powerpoint/2010/main" val="2160242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633FE3-40DF-6A16-4AF0-6958935AD0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F556EA-D15F-9ECE-E9FA-5C69B4E767BE}"/>
              </a:ext>
            </a:extLst>
          </p:cNvPr>
          <p:cNvSpPr>
            <a:spLocks noGrp="1"/>
          </p:cNvSpPr>
          <p:nvPr>
            <p:ph type="title"/>
          </p:nvPr>
        </p:nvSpPr>
        <p:spPr>
          <a:xfrm>
            <a:off x="1141413" y="11666"/>
            <a:ext cx="9905998" cy="752667"/>
          </a:xfrm>
        </p:spPr>
        <p:txBody>
          <a:bodyPr>
            <a:normAutofit/>
          </a:bodyPr>
          <a:lstStyle/>
          <a:p>
            <a:pPr algn="ctr"/>
            <a:r>
              <a:rPr lang="fr-FR" sz="3200" b="1" cap="all" dirty="0">
                <a:solidFill>
                  <a:schemeClr val="bg2">
                    <a:lumMod val="10000"/>
                  </a:schemeClr>
                </a:solidFill>
                <a:latin typeface="+mn-lt"/>
              </a:rPr>
              <a:t>3.2- CLOUD COMPUTING BEST PRACTICES</a:t>
            </a:r>
          </a:p>
        </p:txBody>
      </p:sp>
      <p:sp>
        <p:nvSpPr>
          <p:cNvPr id="5" name="Content Placeholder 4">
            <a:extLst>
              <a:ext uri="{FF2B5EF4-FFF2-40B4-BE49-F238E27FC236}">
                <a16:creationId xmlns:a16="http://schemas.microsoft.com/office/drawing/2014/main" id="{4F7195AC-BA76-4582-769B-F5B98F4F804E}"/>
              </a:ext>
            </a:extLst>
          </p:cNvPr>
          <p:cNvSpPr>
            <a:spLocks noGrp="1"/>
          </p:cNvSpPr>
          <p:nvPr>
            <p:ph idx="1"/>
          </p:nvPr>
        </p:nvSpPr>
        <p:spPr>
          <a:xfrm>
            <a:off x="838200" y="917366"/>
            <a:ext cx="10934700" cy="5259597"/>
          </a:xfrm>
        </p:spPr>
        <p:txBody>
          <a:bodyPr>
            <a:normAutofit fontScale="77500" lnSpcReduction="20000"/>
          </a:bodyPr>
          <a:lstStyle/>
          <a:p>
            <a:pPr>
              <a:lnSpc>
                <a:spcPct val="200000"/>
              </a:lnSpc>
              <a:buFont typeface="Wingdings" pitchFamily="2" charset="2"/>
              <a:buChar char="v"/>
            </a:pPr>
            <a:r>
              <a:rPr lang="fr-FR" b="1" cap="all" dirty="0">
                <a:solidFill>
                  <a:schemeClr val="accent1">
                    <a:lumMod val="50000"/>
                  </a:schemeClr>
                </a:solidFill>
              </a:rPr>
              <a:t> ENCRYPT DATA IN TRANSIT, AT REST, AND IN USE;</a:t>
            </a:r>
          </a:p>
          <a:p>
            <a:pPr>
              <a:lnSpc>
                <a:spcPct val="200000"/>
              </a:lnSpc>
              <a:buFont typeface="Wingdings" pitchFamily="2" charset="2"/>
              <a:buChar char="v"/>
            </a:pPr>
            <a:r>
              <a:rPr lang="fr-FR" b="1" cap="all" dirty="0">
                <a:solidFill>
                  <a:schemeClr val="accent1">
                    <a:lumMod val="50000"/>
                  </a:schemeClr>
                </a:solidFill>
              </a:rPr>
              <a:t> USE MULTIFACTOR AUTHENTICATION (MFA);</a:t>
            </a:r>
          </a:p>
          <a:p>
            <a:pPr>
              <a:lnSpc>
                <a:spcPct val="200000"/>
              </a:lnSpc>
              <a:buFont typeface="Wingdings" pitchFamily="2" charset="2"/>
              <a:buChar char="v"/>
            </a:pPr>
            <a:r>
              <a:rPr lang="fr-FR" b="1" cap="all" dirty="0">
                <a:solidFill>
                  <a:schemeClr val="accent1">
                    <a:lumMod val="50000"/>
                  </a:schemeClr>
                </a:solidFill>
              </a:rPr>
              <a:t> IMPLEMENT CLOUD EDGE SECURITY MEASURES: FIREWALL, IPS, ...</a:t>
            </a:r>
          </a:p>
          <a:p>
            <a:pPr>
              <a:lnSpc>
                <a:spcPct val="200000"/>
              </a:lnSpc>
              <a:buFont typeface="Wingdings" pitchFamily="2" charset="2"/>
              <a:buChar char="v"/>
            </a:pPr>
            <a:r>
              <a:rPr lang="fr-FR" b="1" cap="all" dirty="0">
                <a:solidFill>
                  <a:schemeClr val="accent1">
                    <a:lumMod val="50000"/>
                  </a:schemeClr>
                </a:solidFill>
              </a:rPr>
              <a:t> ISOLATE CLOUD DATA BACKUPS, </a:t>
            </a:r>
            <a:r>
              <a:rPr lang="fr-FR" b="1" cap="all" dirty="0" err="1">
                <a:solidFill>
                  <a:schemeClr val="accent1">
                    <a:lumMod val="50000"/>
                  </a:schemeClr>
                </a:solidFill>
              </a:rPr>
              <a:t>avoiding</a:t>
            </a:r>
            <a:r>
              <a:rPr lang="fr-FR" b="1" cap="all" dirty="0">
                <a:solidFill>
                  <a:schemeClr val="accent1">
                    <a:lumMod val="50000"/>
                  </a:schemeClr>
                </a:solidFill>
              </a:rPr>
              <a:t> RANSOMWARE, ...</a:t>
            </a:r>
          </a:p>
          <a:p>
            <a:pPr>
              <a:lnSpc>
                <a:spcPct val="200000"/>
              </a:lnSpc>
              <a:buFont typeface="Wingdings" pitchFamily="2" charset="2"/>
              <a:buChar char="v"/>
            </a:pPr>
            <a:r>
              <a:rPr lang="fr-FR" b="1" cap="all" dirty="0">
                <a:solidFill>
                  <a:schemeClr val="accent1">
                    <a:lumMod val="50000"/>
                  </a:schemeClr>
                </a:solidFill>
              </a:rPr>
              <a:t> VISIBILITY ON DATA LOCATION;</a:t>
            </a:r>
          </a:p>
          <a:p>
            <a:pPr>
              <a:lnSpc>
                <a:spcPct val="200000"/>
              </a:lnSpc>
              <a:buFont typeface="Wingdings" pitchFamily="2" charset="2"/>
              <a:buChar char="v"/>
            </a:pPr>
            <a:r>
              <a:rPr lang="fr-FR" b="1" cap="all" dirty="0">
                <a:solidFill>
                  <a:schemeClr val="accent1">
                    <a:lumMod val="50000"/>
                  </a:schemeClr>
                </a:solidFill>
              </a:rPr>
              <a:t> LOG AND MONITOR DATA ACCESS, ADDITIONS &amp; MODIFICATIONS;</a:t>
            </a:r>
          </a:p>
          <a:p>
            <a:pPr>
              <a:lnSpc>
                <a:spcPct val="200000"/>
              </a:lnSpc>
              <a:buFont typeface="Wingdings" pitchFamily="2" charset="2"/>
              <a:buChar char="v"/>
            </a:pPr>
            <a:r>
              <a:rPr lang="fr-FR" b="1" cap="all" dirty="0">
                <a:solidFill>
                  <a:schemeClr val="accent1">
                    <a:lumMod val="50000"/>
                  </a:schemeClr>
                </a:solidFill>
              </a:rPr>
              <a:t> ...</a:t>
            </a:r>
          </a:p>
          <a:p>
            <a:pPr marL="0" indent="0">
              <a:buNone/>
            </a:pPr>
            <a:endParaRPr lang="fr-FR" b="1" cap="all" dirty="0">
              <a:solidFill>
                <a:schemeClr val="accent1">
                  <a:lumMod val="50000"/>
                </a:schemeClr>
              </a:solidFill>
            </a:endParaRPr>
          </a:p>
          <a:p>
            <a:pPr marL="0" indent="0">
              <a:buNone/>
            </a:pPr>
            <a:endParaRPr lang="fr-FR" dirty="0"/>
          </a:p>
        </p:txBody>
      </p:sp>
      <p:pic>
        <p:nvPicPr>
          <p:cNvPr id="6" name="Picture 5">
            <a:extLst>
              <a:ext uri="{FF2B5EF4-FFF2-40B4-BE49-F238E27FC236}">
                <a16:creationId xmlns:a16="http://schemas.microsoft.com/office/drawing/2014/main" id="{48134651-DFB7-DD21-033F-FDDEE1FA7DA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844"/>
            <a:ext cx="1109663" cy="897522"/>
          </a:xfrm>
          <a:prstGeom prst="rect">
            <a:avLst/>
          </a:prstGeom>
          <a:noFill/>
        </p:spPr>
      </p:pic>
    </p:spTree>
    <p:extLst>
      <p:ext uri="{BB962C8B-B14F-4D97-AF65-F5344CB8AC3E}">
        <p14:creationId xmlns:p14="http://schemas.microsoft.com/office/powerpoint/2010/main" val="1107883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4BF2B-943E-DCD0-2CCC-318D440704D4}"/>
              </a:ext>
            </a:extLst>
          </p:cNvPr>
          <p:cNvSpPr>
            <a:spLocks noGrp="1"/>
          </p:cNvSpPr>
          <p:nvPr>
            <p:ph type="title"/>
          </p:nvPr>
        </p:nvSpPr>
        <p:spPr>
          <a:xfrm>
            <a:off x="2171699" y="215900"/>
            <a:ext cx="8875711" cy="914400"/>
          </a:xfrm>
        </p:spPr>
        <p:txBody>
          <a:bodyPr>
            <a:normAutofit/>
          </a:bodyPr>
          <a:lstStyle/>
          <a:p>
            <a:pPr algn="ctr"/>
            <a:r>
              <a:rPr lang="fr-FR" sz="6000" b="1" u="sng" dirty="0">
                <a:solidFill>
                  <a:schemeClr val="accent2">
                    <a:lumMod val="50000"/>
                  </a:schemeClr>
                </a:solidFill>
                <a:latin typeface="+mn-lt"/>
                <a:ea typeface="+mn-ea"/>
                <a:cs typeface="+mn-cs"/>
              </a:rPr>
              <a:t>CONCLUSION</a:t>
            </a:r>
          </a:p>
        </p:txBody>
      </p:sp>
      <p:sp>
        <p:nvSpPr>
          <p:cNvPr id="3" name="Content Placeholder 2">
            <a:extLst>
              <a:ext uri="{FF2B5EF4-FFF2-40B4-BE49-F238E27FC236}">
                <a16:creationId xmlns:a16="http://schemas.microsoft.com/office/drawing/2014/main" id="{CD7CFF32-4966-E5EA-2BFD-E73BAA570A13}"/>
              </a:ext>
            </a:extLst>
          </p:cNvPr>
          <p:cNvSpPr>
            <a:spLocks noGrp="1"/>
          </p:cNvSpPr>
          <p:nvPr>
            <p:ph idx="1"/>
          </p:nvPr>
        </p:nvSpPr>
        <p:spPr>
          <a:xfrm>
            <a:off x="205272" y="1024079"/>
            <a:ext cx="11986727" cy="5503598"/>
          </a:xfrm>
        </p:spPr>
        <p:txBody>
          <a:bodyPr>
            <a:normAutofit fontScale="85000" lnSpcReduction="10000"/>
          </a:bodyPr>
          <a:lstStyle/>
          <a:p>
            <a:pPr marL="0" indent="0">
              <a:buNone/>
            </a:pPr>
            <a:endParaRPr lang="fr-FR" sz="2200" cap="all" dirty="0">
              <a:latin typeface="+mj-lt"/>
            </a:endParaRPr>
          </a:p>
          <a:p>
            <a:pPr marL="0" indent="0" algn="just">
              <a:lnSpc>
                <a:spcPct val="200000"/>
              </a:lnSpc>
              <a:buNone/>
            </a:pPr>
            <a:r>
              <a:rPr lang="fr-FR" sz="2200" b="1" cap="all" dirty="0">
                <a:solidFill>
                  <a:schemeClr val="accent1">
                    <a:lumMod val="50000"/>
                  </a:schemeClr>
                </a:solidFill>
              </a:rPr>
              <a:t>WITH THE CONTINUOUS GROW OF IT SOLUTIONS AND EQUIPMENTS, CLOUD COMPUTING  IS ON EXPONENTIALLY DEVELOPMENT CURVE, NO MORE GREEN SCREENS IN STOREHOUSES AND LOGISTICS CENTERS, GIVE PLACE SOFTWARE ON-DEMAND, STORAGE ON-DEMAND, </a:t>
            </a:r>
          </a:p>
          <a:p>
            <a:pPr marL="0" indent="0" algn="just">
              <a:lnSpc>
                <a:spcPct val="200000"/>
              </a:lnSpc>
              <a:buNone/>
            </a:pPr>
            <a:r>
              <a:rPr lang="fr-FR" sz="2200" b="1" cap="all" dirty="0">
                <a:solidFill>
                  <a:schemeClr val="accent1">
                    <a:lumMod val="50000"/>
                  </a:schemeClr>
                </a:solidFill>
              </a:rPr>
              <a:t>SOME INCOMING CHALLENGES ARE  UNIVERSITY RESEARCHERS AND MULTINATIONALS R&amp;D DEPARTEMENTS </a:t>
            </a:r>
            <a:r>
              <a:rPr lang="fr-FR" dirty="0"/>
              <a:t>: </a:t>
            </a:r>
            <a:r>
              <a:rPr lang="fr-FR" sz="2800" b="1" i="1" dirty="0">
                <a:solidFill>
                  <a:schemeClr val="accent5">
                    <a:lumMod val="60000"/>
                    <a:lumOff val="40000"/>
                  </a:schemeClr>
                </a:solidFill>
              </a:rPr>
              <a:t>VISIBILITY, MODERNIZING THROUGH TECH AND DIGITAL, LABOR AND SKILLS SHORTAGES, COST REDUCTION, AI AND GENERATIVE AI ACCROS SUPPLY CHAINS FUNCTION... </a:t>
            </a:r>
          </a:p>
          <a:p>
            <a:pPr marL="0" indent="0" algn="just">
              <a:lnSpc>
                <a:spcPct val="200000"/>
              </a:lnSpc>
              <a:buNone/>
            </a:pPr>
            <a:r>
              <a:rPr lang="fr-FR" sz="2200" b="1" cap="all" dirty="0">
                <a:solidFill>
                  <a:schemeClr val="accent1">
                    <a:lumMod val="50000"/>
                  </a:schemeClr>
                </a:solidFill>
              </a:rPr>
              <a:t>... THE IT SOLUTIONS AND DIGITAL SERVICES PROVIDER STILL HAVE TOO MUCH TO FULFILL THE NEEDS IN THAT AREA.</a:t>
            </a:r>
            <a:br>
              <a:rPr lang="fr-FR" sz="2200" b="1" cap="all" dirty="0">
                <a:solidFill>
                  <a:schemeClr val="accent1">
                    <a:lumMod val="50000"/>
                  </a:schemeClr>
                </a:solidFill>
              </a:rPr>
            </a:br>
            <a:endParaRPr lang="fr-FR" sz="2200" b="1" cap="all" dirty="0">
              <a:solidFill>
                <a:schemeClr val="accent1">
                  <a:lumMod val="50000"/>
                </a:schemeClr>
              </a:solidFill>
            </a:endParaRPr>
          </a:p>
        </p:txBody>
      </p:sp>
      <p:pic>
        <p:nvPicPr>
          <p:cNvPr id="4" name="Picture 3">
            <a:extLst>
              <a:ext uri="{FF2B5EF4-FFF2-40B4-BE49-F238E27FC236}">
                <a16:creationId xmlns:a16="http://schemas.microsoft.com/office/drawing/2014/main" id="{859E6A74-4F2C-C4FC-DF7A-E8A16B0E4E5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5" name="TextBox 4">
            <a:extLst>
              <a:ext uri="{FF2B5EF4-FFF2-40B4-BE49-F238E27FC236}">
                <a16:creationId xmlns:a16="http://schemas.microsoft.com/office/drawing/2014/main" id="{8A20F0DE-B0A1-355F-8E2E-64807E71E197}"/>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6335635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9A484-BF31-ED09-6122-1FAA29FD45C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8181CC-8720-F2BD-4D56-EFC28C3A0DFE}"/>
              </a:ext>
            </a:extLst>
          </p:cNvPr>
          <p:cNvSpPr>
            <a:spLocks noGrp="1"/>
          </p:cNvSpPr>
          <p:nvPr>
            <p:ph idx="1"/>
          </p:nvPr>
        </p:nvSpPr>
        <p:spPr>
          <a:xfrm>
            <a:off x="205272" y="1024077"/>
            <a:ext cx="11696215" cy="5227433"/>
          </a:xfrm>
        </p:spPr>
        <p:txBody>
          <a:bodyPr>
            <a:normAutofit fontScale="92500" lnSpcReduction="10000"/>
          </a:bodyPr>
          <a:lstStyle/>
          <a:p>
            <a:pPr marL="0" indent="0">
              <a:buNone/>
            </a:pPr>
            <a:endParaRPr lang="fr-FR" sz="2200" cap="all" dirty="0">
              <a:latin typeface="+mj-lt"/>
            </a:endParaRPr>
          </a:p>
          <a:p>
            <a:pPr marL="0" indent="0">
              <a:buNone/>
            </a:pPr>
            <a:endParaRPr lang="fr-FR" sz="2200" cap="all" dirty="0">
              <a:latin typeface="+mj-lt"/>
            </a:endParaRPr>
          </a:p>
          <a:p>
            <a:pPr marL="0" indent="0" algn="ctr">
              <a:buNone/>
            </a:pPr>
            <a:r>
              <a:rPr lang="fr-FR" sz="5400" cap="all" dirty="0">
                <a:latin typeface="Bauhaus 93" pitchFamily="82" charset="77"/>
              </a:rPr>
              <a:t>THANK YOU FOR YOUR KIND ATTENTION, ....</a:t>
            </a:r>
          </a:p>
          <a:p>
            <a:pPr marL="0" indent="0">
              <a:buNone/>
            </a:pPr>
            <a:r>
              <a:rPr lang="fr-FR" sz="2200" b="1" i="1" cap="all" dirty="0">
                <a:solidFill>
                  <a:srgbClr val="002060"/>
                </a:solidFill>
                <a:latin typeface="+mj-lt"/>
              </a:rPr>
              <a:t> </a:t>
            </a:r>
          </a:p>
          <a:p>
            <a:pPr marL="0" indent="0">
              <a:buNone/>
            </a:pPr>
            <a:r>
              <a:rPr lang="fr-FR" sz="6000" b="1" i="1" cap="all" dirty="0">
                <a:solidFill>
                  <a:srgbClr val="002060"/>
                </a:solidFill>
                <a:latin typeface="APPLE CHANCERY" panose="03020702040506060504" pitchFamily="66" charset="-79"/>
                <a:cs typeface="APPLE CHANCERY" panose="03020702040506060504" pitchFamily="66" charset="-79"/>
              </a:rPr>
              <a:t>{</a:t>
            </a:r>
            <a:r>
              <a:rPr lang="fr-FR" sz="2200" b="1" i="1" cap="all" dirty="0">
                <a:solidFill>
                  <a:srgbClr val="002060"/>
                </a:solidFill>
                <a:latin typeface="+mj-lt"/>
              </a:rPr>
              <a:t>....</a:t>
            </a:r>
          </a:p>
          <a:p>
            <a:pPr marL="0" indent="0">
              <a:buNone/>
            </a:pPr>
            <a:endParaRPr lang="fr-FR" sz="2200" b="1" i="1" cap="all" dirty="0">
              <a:solidFill>
                <a:srgbClr val="002060"/>
              </a:solidFill>
              <a:latin typeface="+mj-lt"/>
            </a:endParaRPr>
          </a:p>
          <a:p>
            <a:pPr marL="0" indent="0" algn="ctr">
              <a:buNone/>
            </a:pPr>
            <a:r>
              <a:rPr lang="fr-FR" sz="6000" b="1" i="1" cap="all" dirty="0">
                <a:solidFill>
                  <a:srgbClr val="002060"/>
                </a:solidFill>
                <a:latin typeface="APPLE CHANCERY" panose="03020702040506060504" pitchFamily="66" charset="-79"/>
                <a:cs typeface="APPLE CHANCERY" panose="03020702040506060504" pitchFamily="66" charset="-79"/>
              </a:rPr>
              <a:t>QUESTIONS?</a:t>
            </a:r>
            <a:br>
              <a:rPr lang="fr-FR" sz="6000" b="1" i="1" cap="all" dirty="0">
                <a:solidFill>
                  <a:srgbClr val="002060"/>
                </a:solidFill>
                <a:latin typeface="APPLE CHANCERY" panose="03020702040506060504" pitchFamily="66" charset="-79"/>
                <a:cs typeface="APPLE CHANCERY" panose="03020702040506060504" pitchFamily="66" charset="-79"/>
              </a:rPr>
            </a:br>
            <a:r>
              <a:rPr lang="fr-FR" sz="6000" b="1" i="1" cap="all" dirty="0">
                <a:solidFill>
                  <a:srgbClr val="002060"/>
                </a:solidFill>
                <a:latin typeface="APPLE CHANCERY" panose="03020702040506060504" pitchFamily="66" charset="-79"/>
                <a:cs typeface="APPLE CHANCERY" panose="03020702040506060504" pitchFamily="66" charset="-79"/>
              </a:rPr>
              <a:t>}</a:t>
            </a:r>
          </a:p>
        </p:txBody>
      </p:sp>
      <p:pic>
        <p:nvPicPr>
          <p:cNvPr id="4" name="Picture 3">
            <a:extLst>
              <a:ext uri="{FF2B5EF4-FFF2-40B4-BE49-F238E27FC236}">
                <a16:creationId xmlns:a16="http://schemas.microsoft.com/office/drawing/2014/main" id="{25700C61-27A8-F0E5-86CA-26B406DB526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5" name="TextBox 4">
            <a:extLst>
              <a:ext uri="{FF2B5EF4-FFF2-40B4-BE49-F238E27FC236}">
                <a16:creationId xmlns:a16="http://schemas.microsoft.com/office/drawing/2014/main" id="{13709A74-6D69-6DAE-41A9-39F0B8B9BB39}"/>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860214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28DD8-EA08-533C-A83B-1CAADE1397A9}"/>
              </a:ext>
            </a:extLst>
          </p:cNvPr>
          <p:cNvSpPr>
            <a:spLocks noGrp="1"/>
          </p:cNvSpPr>
          <p:nvPr>
            <p:ph type="title"/>
          </p:nvPr>
        </p:nvSpPr>
        <p:spPr>
          <a:xfrm>
            <a:off x="3829051" y="176665"/>
            <a:ext cx="4398137" cy="1325563"/>
          </a:xfrm>
        </p:spPr>
        <p:txBody>
          <a:bodyPr>
            <a:normAutofit/>
          </a:bodyPr>
          <a:lstStyle/>
          <a:p>
            <a:pPr algn="ctr"/>
            <a:r>
              <a:rPr lang="fr-FR" sz="6000" b="1" u="sng" dirty="0"/>
              <a:t>PART 1</a:t>
            </a:r>
          </a:p>
        </p:txBody>
      </p:sp>
      <p:sp>
        <p:nvSpPr>
          <p:cNvPr id="3" name="Content Placeholder 2">
            <a:extLst>
              <a:ext uri="{FF2B5EF4-FFF2-40B4-BE49-F238E27FC236}">
                <a16:creationId xmlns:a16="http://schemas.microsoft.com/office/drawing/2014/main" id="{8F0525B6-B3A9-8793-4420-A88F734C442F}"/>
              </a:ext>
            </a:extLst>
          </p:cNvPr>
          <p:cNvSpPr>
            <a:spLocks noGrp="1"/>
          </p:cNvSpPr>
          <p:nvPr>
            <p:ph idx="1"/>
          </p:nvPr>
        </p:nvSpPr>
        <p:spPr>
          <a:xfrm>
            <a:off x="931506" y="1939570"/>
            <a:ext cx="10744200" cy="3194463"/>
          </a:xfrm>
        </p:spPr>
        <p:txBody>
          <a:bodyPr>
            <a:normAutofit/>
          </a:bodyPr>
          <a:lstStyle/>
          <a:p>
            <a:pPr marL="0" indent="0" algn="ctr">
              <a:buNone/>
            </a:pPr>
            <a:endParaRPr lang="en-US" sz="6000" b="1" dirty="0">
              <a:solidFill>
                <a:schemeClr val="tx1"/>
              </a:solidFill>
            </a:endParaRPr>
          </a:p>
          <a:p>
            <a:pPr marL="0" indent="0" algn="ctr">
              <a:buNone/>
            </a:pPr>
            <a:r>
              <a:rPr lang="en-US" sz="6000" b="1" dirty="0">
                <a:solidFill>
                  <a:schemeClr val="tx1"/>
                </a:solidFill>
              </a:rPr>
              <a:t>CLOUD COMPUTING ECOSYSTEM</a:t>
            </a:r>
            <a:endParaRPr lang="en-FR" sz="6000" b="1" dirty="0">
              <a:solidFill>
                <a:schemeClr val="tx1"/>
              </a:solidFill>
            </a:endParaRPr>
          </a:p>
        </p:txBody>
      </p:sp>
      <p:pic>
        <p:nvPicPr>
          <p:cNvPr id="6" name="Picture 5">
            <a:extLst>
              <a:ext uri="{FF2B5EF4-FFF2-40B4-BE49-F238E27FC236}">
                <a16:creationId xmlns:a16="http://schemas.microsoft.com/office/drawing/2014/main" id="{73A39F28-749F-4435-0121-C800C7F365E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4" name="TextBox 3">
            <a:extLst>
              <a:ext uri="{FF2B5EF4-FFF2-40B4-BE49-F238E27FC236}">
                <a16:creationId xmlns:a16="http://schemas.microsoft.com/office/drawing/2014/main" id="{365895BE-2A4F-66E6-9208-961979B77EBF}"/>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2728458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
                                        <p:tgtEl>
                                          <p:spTgt spid="3">
                                            <p:txEl>
                                              <p:pRg st="1" end="1"/>
                                            </p:txEl>
                                          </p:spTgt>
                                        </p:tgtEl>
                                      </p:cBhvr>
                                    </p:animEffect>
                                    <p:anim calcmode="lin" valueType="num">
                                      <p:cBhvr>
                                        <p:cTn id="8" dur="4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1" end="1"/>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8F173-35E8-410E-28B4-3316E5DD948D}"/>
              </a:ext>
            </a:extLst>
          </p:cNvPr>
          <p:cNvSpPr>
            <a:spLocks noGrp="1"/>
          </p:cNvSpPr>
          <p:nvPr>
            <p:ph type="title"/>
          </p:nvPr>
        </p:nvSpPr>
        <p:spPr>
          <a:xfrm>
            <a:off x="2614613" y="65734"/>
            <a:ext cx="8067242" cy="1016934"/>
          </a:xfrm>
        </p:spPr>
        <p:txBody>
          <a:bodyPr>
            <a:normAutofit/>
          </a:bodyPr>
          <a:lstStyle/>
          <a:p>
            <a:r>
              <a:rPr lang="fr-FR" sz="4000" b="1" u="sng" cap="all" dirty="0">
                <a:solidFill>
                  <a:schemeClr val="bg2">
                    <a:lumMod val="10000"/>
                  </a:schemeClr>
                </a:solidFill>
                <a:latin typeface="+mn-lt"/>
              </a:rPr>
              <a:t>1.1- WHAT IS CLOUD COMPUTING?</a:t>
            </a:r>
          </a:p>
        </p:txBody>
      </p:sp>
      <p:sp>
        <p:nvSpPr>
          <p:cNvPr id="3" name="Content Placeholder 2">
            <a:extLst>
              <a:ext uri="{FF2B5EF4-FFF2-40B4-BE49-F238E27FC236}">
                <a16:creationId xmlns:a16="http://schemas.microsoft.com/office/drawing/2014/main" id="{B7A1E78E-D2C3-28EE-2DE8-76859C47B0FB}"/>
              </a:ext>
            </a:extLst>
          </p:cNvPr>
          <p:cNvSpPr>
            <a:spLocks noGrp="1"/>
          </p:cNvSpPr>
          <p:nvPr>
            <p:ph idx="1"/>
          </p:nvPr>
        </p:nvSpPr>
        <p:spPr>
          <a:xfrm>
            <a:off x="292359" y="1151015"/>
            <a:ext cx="11794866" cy="5318071"/>
          </a:xfrm>
        </p:spPr>
        <p:txBody>
          <a:bodyPr>
            <a:normAutofit fontScale="85000" lnSpcReduction="10000"/>
          </a:bodyPr>
          <a:lstStyle/>
          <a:p>
            <a:pPr marL="0" indent="0">
              <a:lnSpc>
                <a:spcPct val="200000"/>
              </a:lnSpc>
              <a:spcAft>
                <a:spcPts val="800"/>
              </a:spcAft>
              <a:buNone/>
            </a:pPr>
            <a:r>
              <a:rPr lang="en-US" cap="all" dirty="0">
                <a:latin typeface="+mj-lt"/>
              </a:rPr>
              <a:t>Hosted on the internet and accessible from anywhere in the world, the hardware resources are virtualized and abstracted to enable resource scaling, sharing, and provisioning among end users in different parts of the world. IT PROVIDES REMOTE SERVICES ON THE INTERNET TO MANAGE, ACCESS, AND STORE DATA, SERVERLESS TECHNOLOGY.</a:t>
            </a:r>
          </a:p>
          <a:p>
            <a:pPr marL="0" indent="0">
              <a:lnSpc>
                <a:spcPct val="200000"/>
              </a:lnSpc>
              <a:spcAft>
                <a:spcPts val="800"/>
              </a:spcAft>
              <a:buNone/>
            </a:pPr>
            <a:r>
              <a:rPr lang="en-US" cap="all" dirty="0">
                <a:latin typeface="+mj-lt"/>
              </a:rPr>
              <a:t>ALSO ENABLE TO CREATE, CONFIGURE AND CUSTOMIZE APPLICATIONS THROUGH AN INTERNET CONNECTION, DEVELOPMENT PLATFORM, HARD DRIVE, SOFTWARE AND DATABASE.</a:t>
            </a:r>
            <a:endParaRPr lang="en-FR" cap="all" dirty="0">
              <a:latin typeface="+mj-lt"/>
            </a:endParaRPr>
          </a:p>
          <a:p>
            <a:pPr marL="0" indent="0" algn="just">
              <a:lnSpc>
                <a:spcPct val="150000"/>
              </a:lnSpc>
              <a:buNone/>
            </a:pPr>
            <a:endParaRPr lang="en-GB" sz="2400" i="1" dirty="0">
              <a:solidFill>
                <a:schemeClr val="accent1">
                  <a:lumMod val="75000"/>
                </a:schemeClr>
              </a:solidFill>
              <a:effectLst/>
              <a:latin typeface="+mj-lt"/>
            </a:endParaRPr>
          </a:p>
          <a:p>
            <a:pPr marL="0" indent="0">
              <a:buNone/>
            </a:pPr>
            <a:endParaRPr lang="fr-FR" dirty="0"/>
          </a:p>
        </p:txBody>
      </p:sp>
      <p:pic>
        <p:nvPicPr>
          <p:cNvPr id="6" name="Picture 5">
            <a:extLst>
              <a:ext uri="{FF2B5EF4-FFF2-40B4-BE49-F238E27FC236}">
                <a16:creationId xmlns:a16="http://schemas.microsoft.com/office/drawing/2014/main" id="{389C5D6D-B40A-E4C0-0F4B-AC240FDD6C5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4" name="TextBox 3">
            <a:extLst>
              <a:ext uri="{FF2B5EF4-FFF2-40B4-BE49-F238E27FC236}">
                <a16:creationId xmlns:a16="http://schemas.microsoft.com/office/drawing/2014/main" id="{CFFEF9A9-4521-DDDA-4C4F-4838B58A63AD}"/>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3575734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D6DE7-EEA4-444F-382E-DC5EE1BAED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BF473C-9B6F-E17F-57DF-4E3EB4CA5717}"/>
              </a:ext>
            </a:extLst>
          </p:cNvPr>
          <p:cNvSpPr>
            <a:spLocks noGrp="1"/>
          </p:cNvSpPr>
          <p:nvPr>
            <p:ph type="title"/>
          </p:nvPr>
        </p:nvSpPr>
        <p:spPr>
          <a:xfrm>
            <a:off x="1454727" y="65734"/>
            <a:ext cx="7878468" cy="1016934"/>
          </a:xfrm>
        </p:spPr>
        <p:txBody>
          <a:bodyPr>
            <a:normAutofit fontScale="90000"/>
          </a:bodyPr>
          <a:lstStyle/>
          <a:p>
            <a:r>
              <a:rPr lang="fr-FR" b="1" cap="all" dirty="0">
                <a:solidFill>
                  <a:schemeClr val="bg2">
                    <a:lumMod val="10000"/>
                  </a:schemeClr>
                </a:solidFill>
                <a:latin typeface="+mn-lt"/>
              </a:rPr>
              <a:t>1.2- NEED OF CLOUD COMPUTING</a:t>
            </a:r>
            <a:r>
              <a:rPr lang="fr-FR" b="1" dirty="0">
                <a:solidFill>
                  <a:schemeClr val="tx2">
                    <a:lumMod val="50000"/>
                  </a:schemeClr>
                </a:solidFill>
              </a:rPr>
              <a:t>?</a:t>
            </a:r>
          </a:p>
        </p:txBody>
      </p:sp>
      <p:sp>
        <p:nvSpPr>
          <p:cNvPr id="3" name="Content Placeholder 2">
            <a:extLst>
              <a:ext uri="{FF2B5EF4-FFF2-40B4-BE49-F238E27FC236}">
                <a16:creationId xmlns:a16="http://schemas.microsoft.com/office/drawing/2014/main" id="{141FA0B1-5CFE-BBE1-0910-6999FBBFD3B2}"/>
              </a:ext>
            </a:extLst>
          </p:cNvPr>
          <p:cNvSpPr>
            <a:spLocks noGrp="1"/>
          </p:cNvSpPr>
          <p:nvPr>
            <p:ph idx="1"/>
          </p:nvPr>
        </p:nvSpPr>
        <p:spPr>
          <a:xfrm>
            <a:off x="292358" y="1228729"/>
            <a:ext cx="11709141" cy="5300662"/>
          </a:xfrm>
        </p:spPr>
        <p:txBody>
          <a:bodyPr>
            <a:normAutofit fontScale="62500" lnSpcReduction="20000"/>
          </a:bodyPr>
          <a:lstStyle/>
          <a:p>
            <a:pPr marL="0" indent="0">
              <a:lnSpc>
                <a:spcPct val="115000"/>
              </a:lnSpc>
              <a:spcAft>
                <a:spcPts val="800"/>
              </a:spcAft>
              <a:buNone/>
            </a:pPr>
            <a:r>
              <a:rPr lang="en-US" sz="3300" cap="all" dirty="0">
                <a:latin typeface="+mj-lt"/>
              </a:rPr>
              <a:t>INSTEAD OF HAVING DATABASE SERVER, MAIL SERVER, FIREWALLS, ROUTERS, MODEMS, HIGH SPEED INTERNET ACCESS AND TO HAVE COST REDUCTION AND TO FOCUS ON THE COMPANY BUSINESS.</a:t>
            </a:r>
          </a:p>
          <a:p>
            <a:pPr marL="0" indent="0">
              <a:lnSpc>
                <a:spcPct val="115000"/>
              </a:lnSpc>
              <a:spcAft>
                <a:spcPts val="800"/>
              </a:spcAft>
              <a:buNone/>
            </a:pPr>
            <a:r>
              <a:rPr lang="en-US" sz="3300" cap="all" dirty="0">
                <a:latin typeface="+mj-lt"/>
              </a:rPr>
              <a:t>WE HAVE THESE SERVICES:</a:t>
            </a:r>
          </a:p>
          <a:p>
            <a:pPr marL="0" indent="0">
              <a:lnSpc>
                <a:spcPct val="115000"/>
              </a:lnSpc>
              <a:spcAft>
                <a:spcPts val="800"/>
              </a:spcAft>
              <a:buNone/>
            </a:pPr>
            <a:r>
              <a:rPr lang="en-US" sz="3300" cap="all" dirty="0">
                <a:latin typeface="+mj-lt"/>
              </a:rPr>
              <a:t>IAAS,SAAS, PaaS, CLOUD-BASED VIRTUAL DESKTOPS, CLOUD BACKUP and cloud storage, cloud disaster recovery, …</a:t>
            </a:r>
          </a:p>
          <a:p>
            <a:pPr marL="0" indent="0">
              <a:lnSpc>
                <a:spcPct val="115000"/>
              </a:lnSpc>
              <a:spcAft>
                <a:spcPts val="800"/>
              </a:spcAft>
              <a:buNone/>
            </a:pPr>
            <a:r>
              <a:rPr lang="en-US" sz="3300" cap="all" dirty="0">
                <a:latin typeface="+mj-lt"/>
              </a:rPr>
              <a:t>WHY?</a:t>
            </a:r>
          </a:p>
          <a:p>
            <a:pPr>
              <a:lnSpc>
                <a:spcPct val="115000"/>
              </a:lnSpc>
              <a:spcAft>
                <a:spcPts val="800"/>
              </a:spcAft>
              <a:buFontTx/>
              <a:buChar char="-"/>
            </a:pPr>
            <a:r>
              <a:rPr lang="en-US" sz="3300" cap="all" dirty="0" err="1">
                <a:latin typeface="+mj-lt"/>
              </a:rPr>
              <a:t>SCAlABILITY</a:t>
            </a:r>
            <a:r>
              <a:rPr lang="en-US" sz="3300" cap="all" dirty="0">
                <a:latin typeface="+mj-lt"/>
              </a:rPr>
              <a:t>;</a:t>
            </a:r>
          </a:p>
          <a:p>
            <a:pPr>
              <a:lnSpc>
                <a:spcPct val="115000"/>
              </a:lnSpc>
              <a:spcAft>
                <a:spcPts val="800"/>
              </a:spcAft>
              <a:buFontTx/>
              <a:buChar char="-"/>
            </a:pPr>
            <a:r>
              <a:rPr lang="en-US" sz="3300" cap="all" dirty="0">
                <a:latin typeface="+mj-lt"/>
              </a:rPr>
              <a:t>ACCESSIBILITY;</a:t>
            </a:r>
          </a:p>
          <a:p>
            <a:pPr>
              <a:lnSpc>
                <a:spcPct val="115000"/>
              </a:lnSpc>
              <a:spcAft>
                <a:spcPts val="800"/>
              </a:spcAft>
              <a:buFontTx/>
              <a:buChar char="-"/>
            </a:pPr>
            <a:r>
              <a:rPr lang="en-US" sz="3300" cap="all" dirty="0">
                <a:latin typeface="+mj-lt"/>
              </a:rPr>
              <a:t>SECURITY;</a:t>
            </a:r>
          </a:p>
          <a:p>
            <a:pPr>
              <a:lnSpc>
                <a:spcPct val="115000"/>
              </a:lnSpc>
              <a:spcAft>
                <a:spcPts val="800"/>
              </a:spcAft>
              <a:buFontTx/>
              <a:buChar char="-"/>
            </a:pPr>
            <a:r>
              <a:rPr lang="en-US" sz="3300" cap="all" dirty="0">
                <a:latin typeface="+mj-lt"/>
              </a:rPr>
              <a:t>COST-EFFECTIVENESS</a:t>
            </a:r>
          </a:p>
          <a:p>
            <a:pPr marL="0" indent="0">
              <a:lnSpc>
                <a:spcPct val="115000"/>
              </a:lnSpc>
              <a:spcAft>
                <a:spcPts val="800"/>
              </a:spcAft>
              <a:buNone/>
            </a:pPr>
            <a:endParaRPr lang="en-US" sz="2500" cap="all" dirty="0">
              <a:latin typeface="+mj-lt"/>
            </a:endParaRPr>
          </a:p>
          <a:p>
            <a:pPr marL="0" indent="0">
              <a:lnSpc>
                <a:spcPct val="115000"/>
              </a:lnSpc>
              <a:spcAft>
                <a:spcPts val="800"/>
              </a:spcAft>
              <a:buNone/>
            </a:pPr>
            <a:endParaRPr lang="en-FR" sz="2500" cap="all" dirty="0">
              <a:latin typeface="+mj-lt"/>
            </a:endParaRPr>
          </a:p>
          <a:p>
            <a:pPr marL="0" indent="0" algn="just">
              <a:lnSpc>
                <a:spcPct val="150000"/>
              </a:lnSpc>
              <a:buNone/>
            </a:pPr>
            <a:endParaRPr lang="en-GB" sz="2400" i="1" dirty="0">
              <a:solidFill>
                <a:schemeClr val="accent1">
                  <a:lumMod val="75000"/>
                </a:schemeClr>
              </a:solidFill>
              <a:effectLst/>
              <a:latin typeface="+mj-lt"/>
            </a:endParaRPr>
          </a:p>
          <a:p>
            <a:pPr marL="0" indent="0">
              <a:buNone/>
            </a:pPr>
            <a:endParaRPr lang="fr-FR" dirty="0"/>
          </a:p>
        </p:txBody>
      </p:sp>
      <p:pic>
        <p:nvPicPr>
          <p:cNvPr id="6" name="Picture 5">
            <a:extLst>
              <a:ext uri="{FF2B5EF4-FFF2-40B4-BE49-F238E27FC236}">
                <a16:creationId xmlns:a16="http://schemas.microsoft.com/office/drawing/2014/main" id="{AEEF88D5-2428-A5BD-C03D-64BA761C56F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4" name="TextBox 3">
            <a:extLst>
              <a:ext uri="{FF2B5EF4-FFF2-40B4-BE49-F238E27FC236}">
                <a16:creationId xmlns:a16="http://schemas.microsoft.com/office/drawing/2014/main" id="{30CA329F-2754-BA13-5AD4-7A87C8D63640}"/>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2894777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A0EAF0-BD9E-7CAF-4F24-EB8ED1278F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B49FAC-DC12-47D2-CCA8-557B1A8D4561}"/>
              </a:ext>
            </a:extLst>
          </p:cNvPr>
          <p:cNvSpPr>
            <a:spLocks noGrp="1"/>
          </p:cNvSpPr>
          <p:nvPr>
            <p:ph type="title"/>
          </p:nvPr>
        </p:nvSpPr>
        <p:spPr>
          <a:xfrm>
            <a:off x="828674" y="137777"/>
            <a:ext cx="11224781" cy="1192259"/>
          </a:xfrm>
        </p:spPr>
        <p:txBody>
          <a:bodyPr>
            <a:normAutofit/>
          </a:bodyPr>
          <a:lstStyle/>
          <a:p>
            <a:pPr algn="ctr"/>
            <a:r>
              <a:rPr lang="fr-FR" sz="4000" b="1" cap="all" dirty="0">
                <a:solidFill>
                  <a:schemeClr val="bg2">
                    <a:lumMod val="10000"/>
                  </a:schemeClr>
                </a:solidFill>
                <a:latin typeface="+mn-lt"/>
              </a:rPr>
              <a:t>1-3. </a:t>
            </a:r>
            <a:r>
              <a:rPr lang="en-US" sz="4000" b="1" cap="all" dirty="0">
                <a:solidFill>
                  <a:schemeClr val="bg2">
                    <a:lumMod val="10000"/>
                  </a:schemeClr>
                </a:solidFill>
                <a:latin typeface="+mn-lt"/>
              </a:rPr>
              <a:t>Cloud infrastructure deployments models</a:t>
            </a:r>
            <a:endParaRPr lang="fr-FR" sz="40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733064E3-BE5E-4C1A-B823-BCE8913AE571}"/>
              </a:ext>
            </a:extLst>
          </p:cNvPr>
          <p:cNvSpPr>
            <a:spLocks noGrp="1"/>
          </p:cNvSpPr>
          <p:nvPr>
            <p:ph idx="1"/>
          </p:nvPr>
        </p:nvSpPr>
        <p:spPr>
          <a:xfrm>
            <a:off x="365902" y="1185863"/>
            <a:ext cx="11382753" cy="5104101"/>
          </a:xfrm>
        </p:spPr>
        <p:txBody>
          <a:bodyPr>
            <a:normAutofit fontScale="92500" lnSpcReduction="10000"/>
          </a:bodyPr>
          <a:lstStyle/>
          <a:p>
            <a:pPr marL="342900" lvl="0" indent="-342900">
              <a:lnSpc>
                <a:spcPct val="115000"/>
              </a:lnSpc>
              <a:buFont typeface="Calibri" panose="020F0502020204030204" pitchFamily="34" charset="0"/>
              <a:buChar char="-"/>
            </a:pPr>
            <a:r>
              <a:rPr lang="en-US" sz="2500" b="1" cap="all" dirty="0">
                <a:solidFill>
                  <a:schemeClr val="accent1"/>
                </a:solidFill>
                <a:latin typeface="+mj-lt"/>
              </a:rPr>
              <a:t>Public cloud</a:t>
            </a:r>
            <a:r>
              <a:rPr lang="en-US" sz="2500" cap="all" dirty="0">
                <a:latin typeface="+mj-lt"/>
              </a:rPr>
              <a:t>: Service by as-needed basis and is priced on a pay-as-you-go basis, the vendor is charged of the public cloud’s outside of its firewall, pools of virtualized resources is shared;</a:t>
            </a:r>
            <a:endParaRPr lang="en-FR" sz="2500" cap="all" dirty="0">
              <a:latin typeface="+mj-lt"/>
            </a:endParaRPr>
          </a:p>
          <a:p>
            <a:pPr marL="342900" lvl="0" indent="-342900">
              <a:lnSpc>
                <a:spcPct val="115000"/>
              </a:lnSpc>
              <a:buFont typeface="Calibri" panose="020F0502020204030204" pitchFamily="34" charset="0"/>
              <a:buChar char="-"/>
            </a:pPr>
            <a:r>
              <a:rPr lang="en-US" sz="2500" b="1" cap="all" dirty="0">
                <a:solidFill>
                  <a:schemeClr val="accent1"/>
                </a:solidFill>
                <a:latin typeface="+mj-lt"/>
              </a:rPr>
              <a:t>Private cloud</a:t>
            </a:r>
            <a:r>
              <a:rPr lang="en-US" sz="2500" cap="all" dirty="0">
                <a:latin typeface="+mj-lt"/>
              </a:rPr>
              <a:t>: access to cloud environments through their firewall, setup as virtualized on-premise data centers.</a:t>
            </a:r>
            <a:endParaRPr lang="en-FR" sz="2500" cap="all" dirty="0">
              <a:latin typeface="+mj-lt"/>
            </a:endParaRPr>
          </a:p>
          <a:p>
            <a:pPr marL="342900" lvl="0" indent="-342900">
              <a:lnSpc>
                <a:spcPct val="115000"/>
              </a:lnSpc>
              <a:spcAft>
                <a:spcPts val="800"/>
              </a:spcAft>
              <a:buFont typeface="Calibri" panose="020F0502020204030204" pitchFamily="34" charset="0"/>
              <a:buChar char="-"/>
            </a:pPr>
            <a:r>
              <a:rPr lang="en-US" sz="2500" b="1" cap="all" dirty="0">
                <a:solidFill>
                  <a:schemeClr val="accent1"/>
                </a:solidFill>
                <a:latin typeface="+mj-lt"/>
              </a:rPr>
              <a:t>Hybrid cloud</a:t>
            </a:r>
            <a:r>
              <a:rPr lang="en-US" sz="2500" cap="all" dirty="0">
                <a:latin typeface="+mj-lt"/>
              </a:rPr>
              <a:t>: created by combining public, for cost-sensitive workloads, and private clouds,  for security-sensitive workloads because they are transferable across the hybrid cloud.</a:t>
            </a:r>
          </a:p>
          <a:p>
            <a:pPr marL="342900" indent="-342900">
              <a:lnSpc>
                <a:spcPct val="115000"/>
              </a:lnSpc>
              <a:spcAft>
                <a:spcPts val="800"/>
              </a:spcAft>
              <a:buFont typeface="Calibri" panose="020F0502020204030204" pitchFamily="34" charset="0"/>
              <a:buChar char="-"/>
            </a:pPr>
            <a:r>
              <a:rPr lang="en-FR" sz="2500" b="1" cap="all" dirty="0">
                <a:solidFill>
                  <a:schemeClr val="accent1"/>
                </a:solidFill>
                <a:latin typeface="+mj-lt"/>
              </a:rPr>
              <a:t>MULTI</a:t>
            </a:r>
            <a:r>
              <a:rPr lang="en-FR" sz="2500" b="1" cap="all" dirty="0">
                <a:solidFill>
                  <a:schemeClr val="accent1"/>
                </a:solidFill>
              </a:rPr>
              <a:t> </a:t>
            </a:r>
            <a:r>
              <a:rPr lang="en-FR" sz="2500" b="1" cap="all" dirty="0">
                <a:solidFill>
                  <a:schemeClr val="accent1"/>
                </a:solidFill>
                <a:latin typeface="+mj-lt"/>
              </a:rPr>
              <a:t>CLOUD</a:t>
            </a:r>
            <a:r>
              <a:rPr lang="en-FR" sz="2500" b="1" cap="all" dirty="0">
                <a:solidFill>
                  <a:schemeClr val="accent1"/>
                </a:solidFill>
              </a:rPr>
              <a:t> </a:t>
            </a:r>
            <a:r>
              <a:rPr lang="en-FR" sz="2500" b="1" cap="all" dirty="0">
                <a:solidFill>
                  <a:schemeClr val="accent1"/>
                </a:solidFill>
                <a:latin typeface="+mj-lt"/>
              </a:rPr>
              <a:t>COMPUTING</a:t>
            </a:r>
            <a:r>
              <a:rPr lang="en-FR" sz="2500" cap="all" dirty="0"/>
              <a:t>: </a:t>
            </a:r>
            <a:r>
              <a:rPr lang="en-FR" sz="2500" cap="all" dirty="0">
                <a:latin typeface="+mj-lt"/>
              </a:rPr>
              <a:t>COMBINING MULTIPLE PUBLIC CLOUD SOLUTIONS.</a:t>
            </a:r>
          </a:p>
          <a:p>
            <a:pPr marL="342900" lvl="0" indent="-342900">
              <a:lnSpc>
                <a:spcPct val="115000"/>
              </a:lnSpc>
              <a:spcAft>
                <a:spcPts val="800"/>
              </a:spcAft>
              <a:buFont typeface="Calibri" panose="020F0502020204030204" pitchFamily="34" charset="0"/>
              <a:buChar char="-"/>
            </a:pPr>
            <a:r>
              <a:rPr lang="en-US" sz="2500" cap="all" dirty="0">
                <a:latin typeface="+mj-lt"/>
              </a:rPr>
              <a:t>…</a:t>
            </a:r>
          </a:p>
          <a:p>
            <a:pPr marL="342900" lvl="0" indent="-342900">
              <a:lnSpc>
                <a:spcPct val="115000"/>
              </a:lnSpc>
              <a:spcAft>
                <a:spcPts val="800"/>
              </a:spcAft>
              <a:buFont typeface="Calibri" panose="020F0502020204030204" pitchFamily="34" charset="0"/>
              <a:buChar char="-"/>
            </a:pPr>
            <a:r>
              <a:rPr lang="en-FR" sz="2500" b="1" cap="all" dirty="0">
                <a:solidFill>
                  <a:schemeClr val="accent1"/>
                </a:solidFill>
                <a:latin typeface="+mj-lt"/>
              </a:rPr>
              <a:t>COMMUNITY CLOUD COMPUTING</a:t>
            </a:r>
            <a:r>
              <a:rPr lang="en-FR" sz="2500" cap="all" dirty="0">
                <a:latin typeface="+mj-lt"/>
              </a:rPr>
              <a:t>: Created by a community.</a:t>
            </a:r>
          </a:p>
        </p:txBody>
      </p:sp>
      <p:sp>
        <p:nvSpPr>
          <p:cNvPr id="5" name="TextBox 4">
            <a:extLst>
              <a:ext uri="{FF2B5EF4-FFF2-40B4-BE49-F238E27FC236}">
                <a16:creationId xmlns:a16="http://schemas.microsoft.com/office/drawing/2014/main" id="{55738BDD-0D18-DC37-93F4-1B3F0A2ED6C7}"/>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pic>
        <p:nvPicPr>
          <p:cNvPr id="6" name="Picture 5">
            <a:extLst>
              <a:ext uri="{FF2B5EF4-FFF2-40B4-BE49-F238E27FC236}">
                <a16:creationId xmlns:a16="http://schemas.microsoft.com/office/drawing/2014/main" id="{F94BE72A-F2A4-C97E-F68F-2FE34CD2A32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Tree>
    <p:extLst>
      <p:ext uri="{BB962C8B-B14F-4D97-AF65-F5344CB8AC3E}">
        <p14:creationId xmlns:p14="http://schemas.microsoft.com/office/powerpoint/2010/main" val="2313331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5A2FB3-8DBF-4231-0CD3-FEDF21E78F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34762E-AF49-A4CA-076D-E720D11FE9AC}"/>
              </a:ext>
            </a:extLst>
          </p:cNvPr>
          <p:cNvSpPr>
            <a:spLocks noGrp="1"/>
          </p:cNvSpPr>
          <p:nvPr>
            <p:ph type="title"/>
          </p:nvPr>
        </p:nvSpPr>
        <p:spPr>
          <a:xfrm>
            <a:off x="838200" y="365125"/>
            <a:ext cx="11298385" cy="1325563"/>
          </a:xfrm>
        </p:spPr>
        <p:txBody>
          <a:bodyPr>
            <a:normAutofit/>
          </a:bodyPr>
          <a:lstStyle/>
          <a:p>
            <a:pPr algn="ctr"/>
            <a:r>
              <a:rPr lang="fr-FR" sz="4000" b="1" cap="all" dirty="0">
                <a:solidFill>
                  <a:schemeClr val="bg2">
                    <a:lumMod val="10000"/>
                  </a:schemeClr>
                </a:solidFill>
                <a:latin typeface="+mn-lt"/>
              </a:rPr>
              <a:t>1-3. </a:t>
            </a:r>
            <a:r>
              <a:rPr lang="en-US" sz="4000" b="1" cap="all" dirty="0">
                <a:solidFill>
                  <a:schemeClr val="bg2">
                    <a:lumMod val="10000"/>
                  </a:schemeClr>
                </a:solidFill>
                <a:latin typeface="+mn-lt"/>
              </a:rPr>
              <a:t>Cloud infrastructure deployments models</a:t>
            </a:r>
            <a:endParaRPr lang="fr-FR" sz="40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53E41B1B-7421-BEE7-045C-52C25F72A60D}"/>
              </a:ext>
            </a:extLst>
          </p:cNvPr>
          <p:cNvSpPr>
            <a:spLocks noGrp="1"/>
          </p:cNvSpPr>
          <p:nvPr>
            <p:ph sz="half" idx="1"/>
          </p:nvPr>
        </p:nvSpPr>
        <p:spPr>
          <a:xfrm>
            <a:off x="838200" y="1825625"/>
            <a:ext cx="4315691" cy="4351338"/>
          </a:xfrm>
        </p:spPr>
        <p:txBody>
          <a:bodyPr>
            <a:normAutofit/>
          </a:bodyPr>
          <a:lstStyle/>
          <a:p>
            <a:pPr marL="342900" lvl="0" indent="-342900">
              <a:lnSpc>
                <a:spcPct val="115000"/>
              </a:lnSpc>
              <a:buFont typeface="Calibri" panose="020F0502020204030204" pitchFamily="34" charset="0"/>
              <a:buChar char="-"/>
            </a:pPr>
            <a:r>
              <a:rPr lang="en-US" sz="2500" b="1" cap="all" dirty="0">
                <a:latin typeface="+mj-lt"/>
              </a:rPr>
              <a:t>FRONT END </a:t>
            </a:r>
            <a:r>
              <a:rPr lang="en-US" sz="2500" cap="all" dirty="0">
                <a:latin typeface="+mj-lt"/>
              </a:rPr>
              <a:t>(Fat client, thin client)</a:t>
            </a:r>
            <a:endParaRPr lang="en-FR" sz="2500" cap="all" dirty="0">
              <a:latin typeface="+mj-lt"/>
            </a:endParaRPr>
          </a:p>
          <a:p>
            <a:pPr marL="342900" lvl="0" indent="-342900">
              <a:lnSpc>
                <a:spcPct val="115000"/>
              </a:lnSpc>
              <a:buFont typeface="Calibri" panose="020F0502020204030204" pitchFamily="34" charset="0"/>
              <a:buChar char="-"/>
            </a:pPr>
            <a:r>
              <a:rPr lang="en-US" sz="2500" b="1" cap="all" dirty="0">
                <a:latin typeface="+mj-lt"/>
              </a:rPr>
              <a:t>BACK-END PLATFORMS </a:t>
            </a:r>
            <a:r>
              <a:rPr lang="en-US" sz="2500" cap="all" dirty="0">
                <a:latin typeface="+mj-lt"/>
              </a:rPr>
              <a:t>(SERVERS, STORAGE)</a:t>
            </a:r>
            <a:endParaRPr lang="en-FR" sz="2500" cap="all" dirty="0">
              <a:latin typeface="+mj-lt"/>
            </a:endParaRPr>
          </a:p>
          <a:p>
            <a:pPr marL="342900" lvl="0" indent="-342900">
              <a:lnSpc>
                <a:spcPct val="115000"/>
              </a:lnSpc>
              <a:spcAft>
                <a:spcPts val="800"/>
              </a:spcAft>
              <a:buFont typeface="Calibri" panose="020F0502020204030204" pitchFamily="34" charset="0"/>
              <a:buChar char="-"/>
            </a:pPr>
            <a:r>
              <a:rPr lang="en-US" sz="2500" b="1" cap="all" dirty="0">
                <a:latin typeface="+mj-lt"/>
              </a:rPr>
              <a:t>CLOUD-BASED DELIVERY AND A NETWORK </a:t>
            </a:r>
            <a:r>
              <a:rPr lang="en-US" sz="2500" cap="all" dirty="0">
                <a:latin typeface="+mj-lt"/>
              </a:rPr>
              <a:t>(Intra, internet, intracloud)</a:t>
            </a:r>
            <a:endParaRPr lang="en-FR" sz="2500" cap="all" dirty="0">
              <a:latin typeface="+mj-lt"/>
            </a:endParaRPr>
          </a:p>
        </p:txBody>
      </p:sp>
      <p:sp>
        <p:nvSpPr>
          <p:cNvPr id="5" name="TextBox 4">
            <a:extLst>
              <a:ext uri="{FF2B5EF4-FFF2-40B4-BE49-F238E27FC236}">
                <a16:creationId xmlns:a16="http://schemas.microsoft.com/office/drawing/2014/main" id="{C421FD77-D5B5-57C0-3D6D-B2D872AA26B3}"/>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pic>
        <p:nvPicPr>
          <p:cNvPr id="6" name="Picture 5">
            <a:extLst>
              <a:ext uri="{FF2B5EF4-FFF2-40B4-BE49-F238E27FC236}">
                <a16:creationId xmlns:a16="http://schemas.microsoft.com/office/drawing/2014/main" id="{1F7C8BB9-BCCD-1C26-465C-FDB5275294D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pic>
        <p:nvPicPr>
          <p:cNvPr id="1026" name="Picture 2" descr="Qu'est-ce que le cloud computing ? Aperçu du cloud | Atlassian">
            <a:extLst>
              <a:ext uri="{FF2B5EF4-FFF2-40B4-BE49-F238E27FC236}">
                <a16:creationId xmlns:a16="http://schemas.microsoft.com/office/drawing/2014/main" id="{13BFE81A-F73B-EE88-51D7-520B869E5BC8}"/>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5814251" y="1825625"/>
            <a:ext cx="5539549" cy="40872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6687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FCCF99-4429-86D7-CF97-7D240E4B3E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C8E12D-6B52-70B4-FD13-F389F2C9DC33}"/>
              </a:ext>
            </a:extLst>
          </p:cNvPr>
          <p:cNvSpPr>
            <a:spLocks noGrp="1"/>
          </p:cNvSpPr>
          <p:nvPr>
            <p:ph type="title"/>
          </p:nvPr>
        </p:nvSpPr>
        <p:spPr>
          <a:xfrm>
            <a:off x="3686175" y="649422"/>
            <a:ext cx="4398137" cy="1325563"/>
          </a:xfrm>
        </p:spPr>
        <p:txBody>
          <a:bodyPr>
            <a:normAutofit/>
          </a:bodyPr>
          <a:lstStyle/>
          <a:p>
            <a:pPr algn="ctr"/>
            <a:r>
              <a:rPr lang="fr-FR" sz="6000" b="1" dirty="0"/>
              <a:t>PART 2</a:t>
            </a:r>
          </a:p>
        </p:txBody>
      </p:sp>
      <p:sp>
        <p:nvSpPr>
          <p:cNvPr id="3" name="Content Placeholder 2">
            <a:extLst>
              <a:ext uri="{FF2B5EF4-FFF2-40B4-BE49-F238E27FC236}">
                <a16:creationId xmlns:a16="http://schemas.microsoft.com/office/drawing/2014/main" id="{90F71940-902D-7455-FC67-2D91D28CA5D5}"/>
              </a:ext>
            </a:extLst>
          </p:cNvPr>
          <p:cNvSpPr>
            <a:spLocks noGrp="1"/>
          </p:cNvSpPr>
          <p:nvPr>
            <p:ph idx="1"/>
          </p:nvPr>
        </p:nvSpPr>
        <p:spPr>
          <a:xfrm>
            <a:off x="838200" y="2833112"/>
            <a:ext cx="10744200" cy="3194463"/>
          </a:xfrm>
        </p:spPr>
        <p:txBody>
          <a:bodyPr>
            <a:normAutofit/>
          </a:bodyPr>
          <a:lstStyle/>
          <a:p>
            <a:pPr marL="0" indent="0" algn="ctr">
              <a:buNone/>
            </a:pPr>
            <a:r>
              <a:rPr lang="fr-FR" sz="6000" b="1" dirty="0">
                <a:solidFill>
                  <a:schemeClr val="accent2">
                    <a:lumMod val="50000"/>
                  </a:schemeClr>
                </a:solidFill>
              </a:rPr>
              <a:t>CLOUD COMPUTING SECURITY PRINCIPLES</a:t>
            </a:r>
          </a:p>
          <a:p>
            <a:pPr marL="0" indent="0" algn="ctr">
              <a:buNone/>
            </a:pPr>
            <a:endParaRPr lang="fr-FR" sz="6000" b="1" dirty="0">
              <a:solidFill>
                <a:schemeClr val="accent2">
                  <a:lumMod val="50000"/>
                </a:schemeClr>
              </a:solidFill>
            </a:endParaRPr>
          </a:p>
        </p:txBody>
      </p:sp>
      <p:pic>
        <p:nvPicPr>
          <p:cNvPr id="6" name="Picture 5">
            <a:extLst>
              <a:ext uri="{FF2B5EF4-FFF2-40B4-BE49-F238E27FC236}">
                <a16:creationId xmlns:a16="http://schemas.microsoft.com/office/drawing/2014/main" id="{049FF1CE-E6E3-5F03-AB97-FAC5EEC06BA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4" name="TextBox 3">
            <a:extLst>
              <a:ext uri="{FF2B5EF4-FFF2-40B4-BE49-F238E27FC236}">
                <a16:creationId xmlns:a16="http://schemas.microsoft.com/office/drawing/2014/main" id="{588CF4C5-0682-BDDE-E6A7-B98B4B977492}"/>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HELIOS ELITE, SOLDIER OF THE DIGITAL »</a:t>
            </a:r>
          </a:p>
        </p:txBody>
      </p:sp>
    </p:spTree>
    <p:extLst>
      <p:ext uri="{BB962C8B-B14F-4D97-AF65-F5344CB8AC3E}">
        <p14:creationId xmlns:p14="http://schemas.microsoft.com/office/powerpoint/2010/main" val="2463811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
                                        <p:tgtEl>
                                          <p:spTgt spid="3">
                                            <p:txEl>
                                              <p:pRg st="0" end="0"/>
                                            </p:txEl>
                                          </p:spTgt>
                                        </p:tgtEl>
                                      </p:cBhvr>
                                    </p:animEffect>
                                    <p:anim calcmode="lin" valueType="num">
                                      <p:cBhvr>
                                        <p:cTn id="8"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54487</TotalTime>
  <Words>2460</Words>
  <Application>Microsoft Macintosh PowerPoint</Application>
  <PresentationFormat>Widescreen</PresentationFormat>
  <Paragraphs>256</Paragraphs>
  <Slides>36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36</vt:i4>
      </vt:variant>
    </vt:vector>
  </HeadingPairs>
  <TitlesOfParts>
    <vt:vector size="44" baseType="lpstr">
      <vt:lpstr>APPLE CHANCERY</vt:lpstr>
      <vt:lpstr>Arial</vt:lpstr>
      <vt:lpstr>Bauhaus 93</vt:lpstr>
      <vt:lpstr>Calibri</vt:lpstr>
      <vt:lpstr>Calibri Light</vt:lpstr>
      <vt:lpstr>Symbol</vt:lpstr>
      <vt:lpstr>Wingdings</vt:lpstr>
      <vt:lpstr>Office Theme</vt:lpstr>
      <vt:lpstr>CLOUD COMPUTING SECURITY: State of the Art,  perspectives and Challenges.</vt:lpstr>
      <vt:lpstr>AIM</vt:lpstr>
      <vt:lpstr>PLAN</vt:lpstr>
      <vt:lpstr>PART 1</vt:lpstr>
      <vt:lpstr>1.1- WHAT IS CLOUD COMPUTING?</vt:lpstr>
      <vt:lpstr>1.2- NEED OF CLOUD COMPUTING?</vt:lpstr>
      <vt:lpstr>1-3. Cloud infrastructure deployments models</vt:lpstr>
      <vt:lpstr>1-3. Cloud infrastructure deployments models</vt:lpstr>
      <vt:lpstr>PART 2</vt:lpstr>
      <vt:lpstr>2-1. SECURITY ISSUES IN CLOUD COMPUTING</vt:lpstr>
      <vt:lpstr>2.2- REQUIREMENTS FOR A CLOUD SECURITY SOLUTION</vt:lpstr>
      <vt:lpstr> 2.3- Key considerations for Cloud Security  </vt:lpstr>
      <vt:lpstr>2-4. SECURITY CONTROLS IN CLOUD COMPUTING</vt:lpstr>
      <vt:lpstr>PART 3</vt:lpstr>
      <vt:lpstr>3.1-  SECURING PUBLIC CLOUD</vt:lpstr>
      <vt:lpstr> 3.1.1 Risks associated with pUBLIC cloud </vt:lpstr>
      <vt:lpstr>3.1.2- APPROACH TO SECURE PUBLIC CLOUD </vt:lpstr>
      <vt:lpstr>3.2 - SECURING PRIVATE CLOUD</vt:lpstr>
      <vt:lpstr> 3.2.1 Risks associated with private cloud </vt:lpstr>
      <vt:lpstr>3.2.2- APPROACH TO SECURE PRIVATE CLOUD </vt:lpstr>
      <vt:lpstr> 3.2.3- COMPONENTS OF A PRIVATE CLOUD INFRASTRUCTURE: STORAGE </vt:lpstr>
      <vt:lpstr> 3.2.4  COMPONENTS OF A PRIVATE CLOUD INFRASTRUCTURE: CLIENT-SIDE </vt:lpstr>
      <vt:lpstr> 3.2.5-  Securing private cloud </vt:lpstr>
      <vt:lpstr>3.3- SECURING HYBRID CLOUD</vt:lpstr>
      <vt:lpstr>3.3.1 HYBRID CLOUD SECURITY</vt:lpstr>
      <vt:lpstr>3.3.2 HYBRID CLOUD SECURITY RECOMMENDATIONS</vt:lpstr>
      <vt:lpstr>PowerPoint Presentation</vt:lpstr>
      <vt:lpstr>3.4.1- Recommendations to improve multi-cloud security</vt:lpstr>
      <vt:lpstr>3.4.2- Key security considerations for multicloud strategy</vt:lpstr>
      <vt:lpstr>3.4.3- BENEFITS OF Multi-cloud security</vt:lpstr>
      <vt:lpstr>PART 4</vt:lpstr>
      <vt:lpstr>4.1-  SECURE YOUR CLOUD COMPONENTS: Security of data center and private cloud </vt:lpstr>
      <vt:lpstr>3.1- BUILDING A MODERN CLOUD SECURITY PROGRAM</vt:lpstr>
      <vt:lpstr>3.2- CLOUD COMPUTING BEST PRACTICES</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PASSI LEVRAI</dc:creator>
  <cp:lastModifiedBy>PASSI LEVRAI</cp:lastModifiedBy>
  <cp:revision>39</cp:revision>
  <dcterms:created xsi:type="dcterms:W3CDTF">2025-02-22T17:16:04Z</dcterms:created>
  <dcterms:modified xsi:type="dcterms:W3CDTF">2025-07-16T09:55:28Z</dcterms:modified>
</cp:coreProperties>
</file>