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9"/>
  </p:notesMasterIdLst>
  <p:sldIdLst>
    <p:sldId id="256" r:id="rId2"/>
    <p:sldId id="258" r:id="rId3"/>
    <p:sldId id="308" r:id="rId4"/>
    <p:sldId id="272" r:id="rId5"/>
    <p:sldId id="432" r:id="rId6"/>
    <p:sldId id="273" r:id="rId7"/>
    <p:sldId id="397" r:id="rId8"/>
    <p:sldId id="398" r:id="rId9"/>
    <p:sldId id="399" r:id="rId10"/>
    <p:sldId id="355" r:id="rId11"/>
    <p:sldId id="400" r:id="rId12"/>
    <p:sldId id="401" r:id="rId13"/>
    <p:sldId id="402" r:id="rId14"/>
    <p:sldId id="403" r:id="rId15"/>
    <p:sldId id="433" r:id="rId16"/>
    <p:sldId id="404" r:id="rId17"/>
    <p:sldId id="405" r:id="rId18"/>
    <p:sldId id="406" r:id="rId19"/>
    <p:sldId id="407" r:id="rId20"/>
    <p:sldId id="408" r:id="rId21"/>
    <p:sldId id="409" r:id="rId22"/>
    <p:sldId id="410" r:id="rId23"/>
    <p:sldId id="411" r:id="rId24"/>
    <p:sldId id="412" r:id="rId25"/>
    <p:sldId id="413" r:id="rId26"/>
    <p:sldId id="414" r:id="rId27"/>
    <p:sldId id="359" r:id="rId28"/>
    <p:sldId id="416" r:id="rId29"/>
    <p:sldId id="415" r:id="rId30"/>
    <p:sldId id="417" r:id="rId31"/>
    <p:sldId id="418" r:id="rId32"/>
    <p:sldId id="419" r:id="rId33"/>
    <p:sldId id="420" r:id="rId34"/>
    <p:sldId id="312" r:id="rId35"/>
    <p:sldId id="421" r:id="rId36"/>
    <p:sldId id="422" r:id="rId37"/>
    <p:sldId id="425" r:id="rId38"/>
    <p:sldId id="423" r:id="rId39"/>
    <p:sldId id="424" r:id="rId40"/>
    <p:sldId id="426" r:id="rId41"/>
    <p:sldId id="427" r:id="rId42"/>
    <p:sldId id="428" r:id="rId43"/>
    <p:sldId id="430" r:id="rId44"/>
    <p:sldId id="429" r:id="rId45"/>
    <p:sldId id="431" r:id="rId46"/>
    <p:sldId id="269" r:id="rId47"/>
    <p:sldId id="271" r:id="rId48"/>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026" autoAdjust="0"/>
  </p:normalViewPr>
  <p:slideViewPr>
    <p:cSldViewPr snapToGrid="0">
      <p:cViewPr varScale="1">
        <p:scale>
          <a:sx n="51" d="100"/>
          <a:sy n="51" d="100"/>
        </p:scale>
        <p:origin x="197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11/07/2025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norme va bien au-delà des exigences techniques : </a:t>
            </a:r>
          </a:p>
          <a:p>
            <a:r>
              <a:rPr lang="fr-FR" dirty="0"/>
              <a:t>elle engage la direction, </a:t>
            </a:r>
          </a:p>
          <a:p>
            <a:r>
              <a:rPr lang="fr-FR" dirty="0"/>
              <a:t>structure les responsabilités, </a:t>
            </a:r>
          </a:p>
          <a:p>
            <a:r>
              <a:rPr lang="fr-FR" dirty="0"/>
              <a:t>intègre la gestion des risques, </a:t>
            </a:r>
          </a:p>
          <a:p>
            <a:r>
              <a:rPr lang="fr-FR" dirty="0"/>
              <a:t>et permet à l'organisation de répondre à la fois aux menaces internes, aux obligations de conformité, et aux attentes des parties prenantes (clients, partenaires, auditeurs…).</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a:t>
            </a:fld>
            <a:endParaRPr lang="fr-FR"/>
          </a:p>
        </p:txBody>
      </p:sp>
    </p:spTree>
    <p:extLst>
      <p:ext uri="{BB962C8B-B14F-4D97-AF65-F5344CB8AC3E}">
        <p14:creationId xmlns:p14="http://schemas.microsoft.com/office/powerpoint/2010/main" val="237187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F6B3-129D-170D-11F5-D9C02BDA2A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4AC706-C3C4-C8E3-AAF7-8BE71952D9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31848B-8AE8-17CD-75F8-41BCD8B8B49C}"/>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8AB52FD-9761-345E-1971-79EE8A492A03}"/>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73541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1044-8E1C-7D0B-E4FA-F2519B67F1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19C9AF-8D54-7093-FF42-12328FD37D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B230170-9A2A-4504-9902-DF8F7D2EEDC3}"/>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4E69BE8-F08D-F072-CEAD-BABCBAA9436D}"/>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418477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EBB5A-1024-0D56-3824-63EC8A7D8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4519C8-4A61-769F-8403-A549CBF7AE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33DD70-9D76-2636-2569-973A20C061A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63BEF23B-1F47-4AF9-D118-F2C653F9C29A}"/>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58974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327B5-3D90-3534-4B60-B4E00725D5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26F65D-AF4D-F8AB-1A79-BF47D16D73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0A8D93B-DAEE-40E4-CD0F-D0514749F8B9}"/>
              </a:ext>
            </a:extLst>
          </p:cNvPr>
          <p:cNvSpPr>
            <a:spLocks noGrp="1"/>
          </p:cNvSpPr>
          <p:nvPr>
            <p:ph type="body" idx="1"/>
          </p:nvPr>
        </p:nvSpPr>
        <p:spPr/>
        <p:txBody>
          <a:bodyPr/>
          <a:lstStyle/>
          <a:p>
            <a:pPr algn="l"/>
            <a:r>
              <a:rPr lang="fr-FR" dirty="0"/>
              <a:t>Roue de </a:t>
            </a:r>
            <a:r>
              <a:rPr lang="fr-FR" dirty="0" err="1"/>
              <a:t>Demming</a:t>
            </a:r>
            <a:endParaRPr lang="en-US" dirty="0"/>
          </a:p>
        </p:txBody>
      </p:sp>
      <p:sp>
        <p:nvSpPr>
          <p:cNvPr id="4" name="Espace réservé du numéro de diapositive 3">
            <a:extLst>
              <a:ext uri="{FF2B5EF4-FFF2-40B4-BE49-F238E27FC236}">
                <a16:creationId xmlns:a16="http://schemas.microsoft.com/office/drawing/2014/main" id="{A8AC573C-8C7A-FE6C-BF34-D200DF93C9B8}"/>
              </a:ext>
            </a:extLst>
          </p:cNvPr>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221786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F843-EE43-6EBF-D215-A70F039AF7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3D54FE-3943-2F22-BAF3-B0144C727D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1DF16F-4975-D811-8313-F59403F42178}"/>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F218F9D-9914-72B6-8387-21637097E15D}"/>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112441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A9A44-EEC7-BB4F-821A-8B342BA3E0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6C3535-5A1C-CE4D-3E80-8AD1940330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92064F-8828-AAB0-F537-6FF6960B6DE7}"/>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algn="l"/>
            <a:endParaRPr lang="en-US" dirty="0"/>
          </a:p>
        </p:txBody>
      </p:sp>
      <p:sp>
        <p:nvSpPr>
          <p:cNvPr id="4" name="Espace réservé du numéro de diapositive 3">
            <a:extLst>
              <a:ext uri="{FF2B5EF4-FFF2-40B4-BE49-F238E27FC236}">
                <a16:creationId xmlns:a16="http://schemas.microsoft.com/office/drawing/2014/main" id="{B18AF2D7-FC3B-AFB0-DF3A-E2F7DA70B698}"/>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226714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9F879-D7F3-58F4-7930-3FE1D0529C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423FB2-595E-8A98-0FDB-E1BB29FD46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CC26B82-C144-9F8F-6F96-AA03739CCAE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B8A3368-5813-E570-85E2-70C87D7FAAB1}"/>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314479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9FC19-2B58-1913-846C-A5501D2D4B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6C6B86-FF63-390E-0025-2499FC7386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9A740C-8A63-E8A5-1F8E-DB38FB1933CA}"/>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031D7D51-02A6-0F06-B867-2F234AB3025D}"/>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269909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CDD4-7154-80CD-B7FC-1AC937E5DB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CF4159-D3F8-4B86-F70E-B7F43B14C2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71F7B7-9BED-B232-367B-594ADC2FD68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2AE48A71-2011-1C34-10A0-80185FAFF5D4}"/>
              </a:ext>
            </a:extLst>
          </p:cNvPr>
          <p:cNvSpPr>
            <a:spLocks noGrp="1"/>
          </p:cNvSpPr>
          <p:nvPr>
            <p:ph type="sldNum" sz="quarter" idx="5"/>
          </p:nvPr>
        </p:nvSpPr>
        <p:spPr/>
        <p:txBody>
          <a:bodyPr/>
          <a:lstStyle/>
          <a:p>
            <a:fld id="{B4E0A65F-70CE-4C11-9DB6-CADF0E49A1AB}" type="slidenum">
              <a:rPr lang="fr-FR" smtClean="0"/>
              <a:t>24</a:t>
            </a:fld>
            <a:endParaRPr lang="fr-FR"/>
          </a:p>
        </p:txBody>
      </p:sp>
    </p:spTree>
    <p:extLst>
      <p:ext uri="{BB962C8B-B14F-4D97-AF65-F5344CB8AC3E}">
        <p14:creationId xmlns:p14="http://schemas.microsoft.com/office/powerpoint/2010/main" val="315251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F9B5-A912-79F7-F8B0-98842A1531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4ACAB4-CDAA-344F-BEC3-FEBD7FF928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C3AA26-03D1-F8A7-7CF7-C4151133FC88}"/>
              </a:ext>
            </a:extLst>
          </p:cNvPr>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cycle </a:t>
            </a:r>
            <a:r>
              <a:rPr lang="fr-FR" sz="1200" b="1" i="0" u="none" strike="noStrike" kern="1200" baseline="0" dirty="0">
                <a:solidFill>
                  <a:schemeClr val="tx1"/>
                </a:solidFill>
                <a:latin typeface="+mn-lt"/>
                <a:ea typeface="+mn-ea"/>
                <a:cs typeface="+mn-cs"/>
              </a:rPr>
              <a:t>PDCA (Plan-Do-Check-</a:t>
            </a:r>
            <a:r>
              <a:rPr lang="fr-FR" sz="1200" b="1" i="0" u="none" strike="noStrike" kern="1200" baseline="0" dirty="0" err="1">
                <a:solidFill>
                  <a:schemeClr val="tx1"/>
                </a:solidFill>
                <a:latin typeface="+mn-lt"/>
                <a:ea typeface="+mn-ea"/>
                <a:cs typeface="+mn-cs"/>
              </a:rPr>
              <a:t>Act</a:t>
            </a:r>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est une approche</a:t>
            </a:r>
          </a:p>
          <a:p>
            <a:r>
              <a:rPr lang="fr-FR" sz="1200" b="0" i="0" u="none" strike="noStrike" kern="1200" baseline="0" dirty="0">
                <a:solidFill>
                  <a:schemeClr val="tx1"/>
                </a:solidFill>
                <a:latin typeface="+mn-lt"/>
                <a:ea typeface="+mn-ea"/>
                <a:cs typeface="+mn-cs"/>
              </a:rPr>
              <a:t>systématique pour l'amélioration continue du SMSI :</a:t>
            </a:r>
            <a:endParaRPr lang="en-US" sz="1200" b="0" i="0" u="none" strike="noStrike" kern="1200" baseline="0" dirty="0">
              <a:solidFill>
                <a:schemeClr val="tx1"/>
              </a:solidFill>
              <a:latin typeface="+mn-lt"/>
              <a:ea typeface="+mn-ea"/>
              <a:cs typeface="+mn-cs"/>
            </a:endParaRPr>
          </a:p>
        </p:txBody>
      </p:sp>
      <p:sp>
        <p:nvSpPr>
          <p:cNvPr id="4" name="Espace réservé du numéro de diapositive 3">
            <a:extLst>
              <a:ext uri="{FF2B5EF4-FFF2-40B4-BE49-F238E27FC236}">
                <a16:creationId xmlns:a16="http://schemas.microsoft.com/office/drawing/2014/main" id="{955F4064-C02D-653B-06D1-934AAB6D5A08}"/>
              </a:ext>
            </a:extLst>
          </p:cNvPr>
          <p:cNvSpPr>
            <a:spLocks noGrp="1"/>
          </p:cNvSpPr>
          <p:nvPr>
            <p:ph type="sldNum" sz="quarter" idx="5"/>
          </p:nvPr>
        </p:nvSpPr>
        <p:spPr/>
        <p:txBody>
          <a:bodyPr/>
          <a:lstStyle/>
          <a:p>
            <a:fld id="{B4E0A65F-70CE-4C11-9DB6-CADF0E49A1AB}" type="slidenum">
              <a:rPr lang="fr-FR" smtClean="0"/>
              <a:t>25</a:t>
            </a:fld>
            <a:endParaRPr lang="fr-FR"/>
          </a:p>
        </p:txBody>
      </p:sp>
    </p:spTree>
    <p:extLst>
      <p:ext uri="{BB962C8B-B14F-4D97-AF65-F5344CB8AC3E}">
        <p14:creationId xmlns:p14="http://schemas.microsoft.com/office/powerpoint/2010/main" val="22002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424722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83775-FE9C-648D-ADCF-380E8293F1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82EC6F-745D-EA6B-CF0F-F5D94595E0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BF4F2C-51CB-AB5C-2C09-C067BD72B8E8}"/>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278D8C45-61F5-FB3A-869B-83FF7A6C4EDB}"/>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318941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52E8-F474-3349-1DDE-06A0F0EFEF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F75123-ECE5-4315-73B6-CF89A88944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CB6386-7648-C6FA-0A33-F2FA1DC789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4388B"/>
                </a:solidFill>
                <a:latin typeface="Arial" panose="020B0604020202020204" pitchFamily="34" charset="0"/>
              </a:rPr>
              <a:t>Dans un monde numérique en constante évolution, cette certification est un </a:t>
            </a:r>
            <a:r>
              <a:rPr lang="fr-FR" sz="1200" b="1" i="0" u="none" strike="noStrike" baseline="0" dirty="0">
                <a:solidFill>
                  <a:srgbClr val="04388B"/>
                </a:solidFill>
                <a:latin typeface="Arial" panose="020B0604020202020204" pitchFamily="34" charset="0"/>
              </a:rPr>
              <a:t>atout incontournable </a:t>
            </a:r>
            <a:r>
              <a:rPr lang="fr-FR" sz="1200" b="0" i="0" u="none" strike="noStrike" baseline="0" dirty="0">
                <a:solidFill>
                  <a:srgbClr val="04388B"/>
                </a:solidFill>
                <a:latin typeface="Arial" panose="020B0604020202020204" pitchFamily="34" charset="0"/>
              </a:rPr>
              <a:t>pour booster la carrière </a:t>
            </a:r>
          </a:p>
          <a:p>
            <a:pPr algn="l"/>
            <a:endParaRPr lang="en-US" dirty="0"/>
          </a:p>
        </p:txBody>
      </p:sp>
      <p:sp>
        <p:nvSpPr>
          <p:cNvPr id="4" name="Espace réservé du numéro de diapositive 3">
            <a:extLst>
              <a:ext uri="{FF2B5EF4-FFF2-40B4-BE49-F238E27FC236}">
                <a16:creationId xmlns:a16="http://schemas.microsoft.com/office/drawing/2014/main" id="{7A80144C-1D9A-E28C-EB22-92AC4428381C}"/>
              </a:ext>
            </a:extLst>
          </p:cNvPr>
          <p:cNvSpPr>
            <a:spLocks noGrp="1"/>
          </p:cNvSpPr>
          <p:nvPr>
            <p:ph type="sldNum" sz="quarter" idx="5"/>
          </p:nvPr>
        </p:nvSpPr>
        <p:spPr/>
        <p:txBody>
          <a:bodyPr/>
          <a:lstStyle/>
          <a:p>
            <a:fld id="{B4E0A65F-70CE-4C11-9DB6-CADF0E49A1AB}" type="slidenum">
              <a:rPr lang="fr-FR" smtClean="0"/>
              <a:t>28</a:t>
            </a:fld>
            <a:endParaRPr lang="fr-FR"/>
          </a:p>
        </p:txBody>
      </p:sp>
    </p:spTree>
    <p:extLst>
      <p:ext uri="{BB962C8B-B14F-4D97-AF65-F5344CB8AC3E}">
        <p14:creationId xmlns:p14="http://schemas.microsoft.com/office/powerpoint/2010/main" val="168417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9C588-7B00-6FA0-7DD0-8A75EB6EB5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89B348-8554-BCC4-D865-04CA7C7FA4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5DE963-466C-4B5B-AFC0-53AFCBC7337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54B98DB-6430-498B-7204-FB86B1B24471}"/>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360437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5BAD-DF2F-5BFA-F58E-7755DF26CD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D9340-A6BD-DE40-58D7-12830D453D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C71DD0-CB62-ECC6-571F-A32E60640878}"/>
              </a:ext>
            </a:extLst>
          </p:cNvPr>
          <p:cNvSpPr>
            <a:spLocks noGrp="1"/>
          </p:cNvSpPr>
          <p:nvPr>
            <p:ph type="body" idx="1"/>
          </p:nvPr>
        </p:nvSpPr>
        <p:spPr/>
        <p:txBody>
          <a:bodyPr/>
          <a:lstStyle/>
          <a:p>
            <a:pPr algn="l"/>
            <a:r>
              <a:rPr lang="fr-FR" sz="1800" b="0" i="1" u="none" strike="noStrike" baseline="0" dirty="0">
                <a:solidFill>
                  <a:srgbClr val="66669A"/>
                </a:solidFill>
                <a:latin typeface="Verdana-Italic"/>
              </a:rPr>
              <a:t>Vous comprenez l’urgence que j’ai de me certifier</a:t>
            </a:r>
            <a:endParaRPr lang="en-US" dirty="0"/>
          </a:p>
        </p:txBody>
      </p:sp>
      <p:sp>
        <p:nvSpPr>
          <p:cNvPr id="4" name="Espace réservé du numéro de diapositive 3">
            <a:extLst>
              <a:ext uri="{FF2B5EF4-FFF2-40B4-BE49-F238E27FC236}">
                <a16:creationId xmlns:a16="http://schemas.microsoft.com/office/drawing/2014/main" id="{A989A011-3EEA-9514-DC68-76A8BA458136}"/>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72985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0FB5-B948-928F-55D2-0BB847B43F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6FB427-9D21-9F88-B3E2-41A789F3EA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E525C0-8312-1C1E-3C3E-DF0D3268460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3ECCC6E-C11A-43AE-D21B-445786DBEED6}"/>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288693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46B78-56A0-3D07-F841-0AD95F636B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F7FEE1-E2BD-DD97-493B-48C9185962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F1D5DC-C229-7481-334A-F9EBDF08FDA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33BFF896-2A01-89C1-13FC-128FD5B0ABF2}"/>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3329993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D7A2-A3F4-FCF9-771C-3717510330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1ED140-AB81-A2F7-F19D-86FC428AB6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D7824F-069C-B328-FD0C-5C447007A21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6D414AE-34A8-2CA3-C9A2-29F584F29C60}"/>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34273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73F08-69B9-F91F-10F6-DE5D84D8A2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857959-4670-4B72-92F5-0A80D2FB73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90BD44-B9E0-6781-397D-87001CB9D7B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26B979A-0AB4-8C93-2001-33CE236B1446}"/>
              </a:ext>
            </a:extLst>
          </p:cNvPr>
          <p:cNvSpPr>
            <a:spLocks noGrp="1"/>
          </p:cNvSpPr>
          <p:nvPr>
            <p:ph type="sldNum" sz="quarter" idx="5"/>
          </p:nvPr>
        </p:nvSpPr>
        <p:spPr/>
        <p:txBody>
          <a:bodyPr/>
          <a:lstStyle/>
          <a:p>
            <a:fld id="{B4E0A65F-70CE-4C11-9DB6-CADF0E49A1AB}" type="slidenum">
              <a:rPr lang="fr-FR" smtClean="0"/>
              <a:t>35</a:t>
            </a:fld>
            <a:endParaRPr lang="fr-FR"/>
          </a:p>
        </p:txBody>
      </p:sp>
    </p:spTree>
    <p:extLst>
      <p:ext uri="{BB962C8B-B14F-4D97-AF65-F5344CB8AC3E}">
        <p14:creationId xmlns:p14="http://schemas.microsoft.com/office/powerpoint/2010/main" val="295517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DD8D-2E1C-057E-8CCD-1FD32EA515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A03FFE-6FAB-6B00-18DE-E4DA568F4B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5BAA77-D528-46E9-037D-49C6025E9BB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E78C59C-25F4-926A-AEF2-F846BB0FB298}"/>
              </a:ext>
            </a:extLst>
          </p:cNvPr>
          <p:cNvSpPr>
            <a:spLocks noGrp="1"/>
          </p:cNvSpPr>
          <p:nvPr>
            <p:ph type="sldNum" sz="quarter" idx="5"/>
          </p:nvPr>
        </p:nvSpPr>
        <p:spPr/>
        <p:txBody>
          <a:bodyPr/>
          <a:lstStyle/>
          <a:p>
            <a:fld id="{B4E0A65F-70CE-4C11-9DB6-CADF0E49A1AB}" type="slidenum">
              <a:rPr lang="fr-FR" smtClean="0"/>
              <a:t>36</a:t>
            </a:fld>
            <a:endParaRPr lang="fr-FR"/>
          </a:p>
        </p:txBody>
      </p:sp>
    </p:spTree>
    <p:extLst>
      <p:ext uri="{BB962C8B-B14F-4D97-AF65-F5344CB8AC3E}">
        <p14:creationId xmlns:p14="http://schemas.microsoft.com/office/powerpoint/2010/main" val="3792795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2479-1900-7949-61BC-D7E629D0E5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683C3D-3742-E9A2-075D-76B92570B9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881C35-E057-9FEB-E3E2-C0170CFC2A8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316E357-E6FD-DCED-E6B6-163EFE5607A4}"/>
              </a:ext>
            </a:extLst>
          </p:cNvPr>
          <p:cNvSpPr>
            <a:spLocks noGrp="1"/>
          </p:cNvSpPr>
          <p:nvPr>
            <p:ph type="sldNum" sz="quarter" idx="5"/>
          </p:nvPr>
        </p:nvSpPr>
        <p:spPr/>
        <p:txBody>
          <a:bodyPr/>
          <a:lstStyle/>
          <a:p>
            <a:fld id="{B4E0A65F-70CE-4C11-9DB6-CADF0E49A1AB}" type="slidenum">
              <a:rPr lang="fr-FR" smtClean="0"/>
              <a:t>37</a:t>
            </a:fld>
            <a:endParaRPr lang="fr-FR"/>
          </a:p>
        </p:txBody>
      </p:sp>
    </p:spTree>
    <p:extLst>
      <p:ext uri="{BB962C8B-B14F-4D97-AF65-F5344CB8AC3E}">
        <p14:creationId xmlns:p14="http://schemas.microsoft.com/office/powerpoint/2010/main" val="32901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78870-D246-BB00-699B-26344162DB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C0BCAF-79FF-7C2B-24A5-7F1723B52C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E9A7A40-386A-8AE6-68B7-48491AFBF5BE}"/>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CC238139-F859-4186-622C-2A3F8DEED24A}"/>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372254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EB9C-CFD1-F9A0-C80C-48F8900BBE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4C1B2-F745-40A8-E7B6-02E334093B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343DF6-8BE4-FD21-F3EE-0F0B5498437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08394C6-3417-790F-917D-355ACA5D1CB8}"/>
              </a:ext>
            </a:extLst>
          </p:cNvPr>
          <p:cNvSpPr>
            <a:spLocks noGrp="1"/>
          </p:cNvSpPr>
          <p:nvPr>
            <p:ph type="sldNum" sz="quarter" idx="5"/>
          </p:nvPr>
        </p:nvSpPr>
        <p:spPr/>
        <p:txBody>
          <a:bodyPr/>
          <a:lstStyle/>
          <a:p>
            <a:fld id="{B4E0A65F-70CE-4C11-9DB6-CADF0E49A1AB}" type="slidenum">
              <a:rPr lang="fr-FR" smtClean="0"/>
              <a:t>38</a:t>
            </a:fld>
            <a:endParaRPr lang="fr-FR"/>
          </a:p>
        </p:txBody>
      </p:sp>
    </p:spTree>
    <p:extLst>
      <p:ext uri="{BB962C8B-B14F-4D97-AF65-F5344CB8AC3E}">
        <p14:creationId xmlns:p14="http://schemas.microsoft.com/office/powerpoint/2010/main" val="44393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ECABE-4758-5CB7-B118-EF8739E709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8EBE0E-B9F6-3B9A-1D7B-59C4E1B944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33872C-5716-D307-0607-1051DAC2D2E4}"/>
              </a:ext>
            </a:extLst>
          </p:cNvPr>
          <p:cNvSpPr>
            <a:spLocks noGrp="1"/>
          </p:cNvSpPr>
          <p:nvPr>
            <p:ph type="body" idx="1"/>
          </p:nvPr>
        </p:nvSpPr>
        <p:spPr/>
        <p:txBody>
          <a:bodyPr/>
          <a:lstStyle/>
          <a:p>
            <a:r>
              <a:rPr lang="fr-FR" dirty="0"/>
              <a:t>Ces </a:t>
            </a:r>
            <a:r>
              <a:rPr lang="fr-FR" dirty="0" err="1"/>
              <a:t>controles</a:t>
            </a:r>
            <a:r>
              <a:rPr lang="fr-FR" dirty="0"/>
              <a:t> sont chronophages</a:t>
            </a:r>
            <a:endParaRPr lang="en-US" dirty="0"/>
          </a:p>
        </p:txBody>
      </p:sp>
      <p:sp>
        <p:nvSpPr>
          <p:cNvPr id="4" name="Espace réservé du numéro de diapositive 3">
            <a:extLst>
              <a:ext uri="{FF2B5EF4-FFF2-40B4-BE49-F238E27FC236}">
                <a16:creationId xmlns:a16="http://schemas.microsoft.com/office/drawing/2014/main" id="{10B62F9A-A8CD-CA3B-5F91-8811FCD71963}"/>
              </a:ext>
            </a:extLst>
          </p:cNvPr>
          <p:cNvSpPr>
            <a:spLocks noGrp="1"/>
          </p:cNvSpPr>
          <p:nvPr>
            <p:ph type="sldNum" sz="quarter" idx="5"/>
          </p:nvPr>
        </p:nvSpPr>
        <p:spPr/>
        <p:txBody>
          <a:bodyPr/>
          <a:lstStyle/>
          <a:p>
            <a:fld id="{B4E0A65F-70CE-4C11-9DB6-CADF0E49A1AB}" type="slidenum">
              <a:rPr lang="fr-FR" smtClean="0"/>
              <a:t>39</a:t>
            </a:fld>
            <a:endParaRPr lang="fr-FR"/>
          </a:p>
        </p:txBody>
      </p:sp>
    </p:spTree>
    <p:extLst>
      <p:ext uri="{BB962C8B-B14F-4D97-AF65-F5344CB8AC3E}">
        <p14:creationId xmlns:p14="http://schemas.microsoft.com/office/powerpoint/2010/main" val="3476465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2317-6240-0B85-F812-44D413498E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8D8ECF-9B04-6F2C-85BD-D59FCD2990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90F525-28D1-D3AF-A79C-3820AADA2236}"/>
              </a:ext>
            </a:extLst>
          </p:cNvPr>
          <p:cNvSpPr>
            <a:spLocks noGrp="1"/>
          </p:cNvSpPr>
          <p:nvPr>
            <p:ph type="body" idx="1"/>
          </p:nvPr>
        </p:nvSpPr>
        <p:spPr/>
        <p:txBody>
          <a:bodyPr/>
          <a:lstStyle/>
          <a:p>
            <a:r>
              <a:rPr lang="fr-FR" dirty="0"/>
              <a:t>J’ai l’honneur de m’occuper de cela au Projet HELIOS avec une équipe, une machine tournante (AZANG-ENAMA-ANSCHOUO-HANGA-MEKOUA-KATCHIEU)</a:t>
            </a:r>
          </a:p>
          <a:p>
            <a:r>
              <a:rPr lang="fr-FR" dirty="0"/>
              <a:t>Sans oublier le Leadership de mon N+1, le DSI CNE NZIE (C’est pas facile) et le CSPH (Qui comprend mieux les enjeux que la plupart des CEO Camerounais, certainement parce qu’il a eu à effectuer des travaux similaires) </a:t>
            </a:r>
            <a:endParaRPr lang="en-US" dirty="0"/>
          </a:p>
        </p:txBody>
      </p:sp>
      <p:sp>
        <p:nvSpPr>
          <p:cNvPr id="4" name="Espace réservé du numéro de diapositive 3">
            <a:extLst>
              <a:ext uri="{FF2B5EF4-FFF2-40B4-BE49-F238E27FC236}">
                <a16:creationId xmlns:a16="http://schemas.microsoft.com/office/drawing/2014/main" id="{06D5C57E-EB1B-7C49-7B44-7AFBB03713FC}"/>
              </a:ext>
            </a:extLst>
          </p:cNvPr>
          <p:cNvSpPr>
            <a:spLocks noGrp="1"/>
          </p:cNvSpPr>
          <p:nvPr>
            <p:ph type="sldNum" sz="quarter" idx="5"/>
          </p:nvPr>
        </p:nvSpPr>
        <p:spPr/>
        <p:txBody>
          <a:bodyPr/>
          <a:lstStyle/>
          <a:p>
            <a:fld id="{B4E0A65F-70CE-4C11-9DB6-CADF0E49A1AB}" type="slidenum">
              <a:rPr lang="fr-FR" smtClean="0"/>
              <a:t>40</a:t>
            </a:fld>
            <a:endParaRPr lang="fr-FR"/>
          </a:p>
        </p:txBody>
      </p:sp>
    </p:spTree>
    <p:extLst>
      <p:ext uri="{BB962C8B-B14F-4D97-AF65-F5344CB8AC3E}">
        <p14:creationId xmlns:p14="http://schemas.microsoft.com/office/powerpoint/2010/main" val="3817194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CC540-C153-EC3A-C21C-B3F363FE3F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26F5B6-02AB-EAF4-376C-DD203848599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921919-8568-511B-1E96-36124B15E9C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A3C61ADB-1402-C8F6-9348-CFCA9AB6BA7F}"/>
              </a:ext>
            </a:extLst>
          </p:cNvPr>
          <p:cNvSpPr>
            <a:spLocks noGrp="1"/>
          </p:cNvSpPr>
          <p:nvPr>
            <p:ph type="sldNum" sz="quarter" idx="5"/>
          </p:nvPr>
        </p:nvSpPr>
        <p:spPr/>
        <p:txBody>
          <a:bodyPr/>
          <a:lstStyle/>
          <a:p>
            <a:fld id="{B4E0A65F-70CE-4C11-9DB6-CADF0E49A1AB}" type="slidenum">
              <a:rPr lang="fr-FR" smtClean="0"/>
              <a:t>41</a:t>
            </a:fld>
            <a:endParaRPr lang="fr-FR"/>
          </a:p>
        </p:txBody>
      </p:sp>
    </p:spTree>
    <p:extLst>
      <p:ext uri="{BB962C8B-B14F-4D97-AF65-F5344CB8AC3E}">
        <p14:creationId xmlns:p14="http://schemas.microsoft.com/office/powerpoint/2010/main" val="298481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6678F-7FF7-4EBB-EBAF-1BCBFA47F7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9BDF954-90A8-EB9C-CDAD-8B69B457BF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12AD90-E7ED-F556-BAB2-184C240AFBC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3A38AF7-CEC0-65B6-3EAB-B1D34382ABAE}"/>
              </a:ext>
            </a:extLst>
          </p:cNvPr>
          <p:cNvSpPr>
            <a:spLocks noGrp="1"/>
          </p:cNvSpPr>
          <p:nvPr>
            <p:ph type="sldNum" sz="quarter" idx="5"/>
          </p:nvPr>
        </p:nvSpPr>
        <p:spPr/>
        <p:txBody>
          <a:bodyPr/>
          <a:lstStyle/>
          <a:p>
            <a:fld id="{B4E0A65F-70CE-4C11-9DB6-CADF0E49A1AB}" type="slidenum">
              <a:rPr lang="fr-FR" smtClean="0"/>
              <a:t>42</a:t>
            </a:fld>
            <a:endParaRPr lang="fr-FR"/>
          </a:p>
        </p:txBody>
      </p:sp>
    </p:spTree>
    <p:extLst>
      <p:ext uri="{BB962C8B-B14F-4D97-AF65-F5344CB8AC3E}">
        <p14:creationId xmlns:p14="http://schemas.microsoft.com/office/powerpoint/2010/main" val="3588366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C8B7-365B-FBB7-0A58-4CED8BD848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0E1C42-00F0-D581-A955-0DB6C54294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CDE29A-7DB8-BDBB-1C46-16B895DA515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2E9D4F9-BF93-169F-2E03-FBFCA050F8AF}"/>
              </a:ext>
            </a:extLst>
          </p:cNvPr>
          <p:cNvSpPr>
            <a:spLocks noGrp="1"/>
          </p:cNvSpPr>
          <p:nvPr>
            <p:ph type="sldNum" sz="quarter" idx="5"/>
          </p:nvPr>
        </p:nvSpPr>
        <p:spPr/>
        <p:txBody>
          <a:bodyPr/>
          <a:lstStyle/>
          <a:p>
            <a:fld id="{B4E0A65F-70CE-4C11-9DB6-CADF0E49A1AB}" type="slidenum">
              <a:rPr lang="fr-FR" smtClean="0"/>
              <a:t>43</a:t>
            </a:fld>
            <a:endParaRPr lang="fr-FR"/>
          </a:p>
        </p:txBody>
      </p:sp>
    </p:spTree>
    <p:extLst>
      <p:ext uri="{BB962C8B-B14F-4D97-AF65-F5344CB8AC3E}">
        <p14:creationId xmlns:p14="http://schemas.microsoft.com/office/powerpoint/2010/main" val="1262299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A09CF-AF17-3557-D5EF-693B54B399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0EA583-C0C3-99B2-1BF6-5EE7B6CBC8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3F0DC5-5BD3-6E71-C1E2-B1BACF2A822F}"/>
              </a:ext>
            </a:extLst>
          </p:cNvPr>
          <p:cNvSpPr>
            <a:spLocks noGrp="1"/>
          </p:cNvSpPr>
          <p:nvPr>
            <p:ph type="body" idx="1"/>
          </p:nvPr>
        </p:nvSpPr>
        <p:spPr/>
        <p:txBody>
          <a:bodyPr/>
          <a:lstStyle/>
          <a:p>
            <a:r>
              <a:rPr lang="fr-FR" dirty="0"/>
              <a:t>IA – On en parlait encore lors des CONIA 2025 comme si c’était hier</a:t>
            </a:r>
            <a:endParaRPr lang="en-US" dirty="0"/>
          </a:p>
        </p:txBody>
      </p:sp>
      <p:sp>
        <p:nvSpPr>
          <p:cNvPr id="4" name="Espace réservé du numéro de diapositive 3">
            <a:extLst>
              <a:ext uri="{FF2B5EF4-FFF2-40B4-BE49-F238E27FC236}">
                <a16:creationId xmlns:a16="http://schemas.microsoft.com/office/drawing/2014/main" id="{D9592166-F54E-25DF-B7AB-496BA29D361A}"/>
              </a:ext>
            </a:extLst>
          </p:cNvPr>
          <p:cNvSpPr>
            <a:spLocks noGrp="1"/>
          </p:cNvSpPr>
          <p:nvPr>
            <p:ph type="sldNum" sz="quarter" idx="5"/>
          </p:nvPr>
        </p:nvSpPr>
        <p:spPr/>
        <p:txBody>
          <a:bodyPr/>
          <a:lstStyle/>
          <a:p>
            <a:fld id="{B4E0A65F-70CE-4C11-9DB6-CADF0E49A1AB}" type="slidenum">
              <a:rPr lang="fr-FR" smtClean="0"/>
              <a:t>44</a:t>
            </a:fld>
            <a:endParaRPr lang="fr-FR"/>
          </a:p>
        </p:txBody>
      </p:sp>
    </p:spTree>
    <p:extLst>
      <p:ext uri="{BB962C8B-B14F-4D97-AF65-F5344CB8AC3E}">
        <p14:creationId xmlns:p14="http://schemas.microsoft.com/office/powerpoint/2010/main" val="4236459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9889-D3BD-F042-F32A-DEECC032DC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0DA941-9BF0-D993-D1C3-6015497BE7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5B1618-28B8-5222-E971-EB70A7532B7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CEF99FE-41FB-FCD1-F2CE-659695654B98}"/>
              </a:ext>
            </a:extLst>
          </p:cNvPr>
          <p:cNvSpPr>
            <a:spLocks noGrp="1"/>
          </p:cNvSpPr>
          <p:nvPr>
            <p:ph type="sldNum" sz="quarter" idx="5"/>
          </p:nvPr>
        </p:nvSpPr>
        <p:spPr/>
        <p:txBody>
          <a:bodyPr/>
          <a:lstStyle/>
          <a:p>
            <a:fld id="{B4E0A65F-70CE-4C11-9DB6-CADF0E49A1AB}" type="slidenum">
              <a:rPr lang="fr-FR" smtClean="0"/>
              <a:t>45</a:t>
            </a:fld>
            <a:endParaRPr lang="fr-FR"/>
          </a:p>
        </p:txBody>
      </p:sp>
    </p:spTree>
    <p:extLst>
      <p:ext uri="{BB962C8B-B14F-4D97-AF65-F5344CB8AC3E}">
        <p14:creationId xmlns:p14="http://schemas.microsoft.com/office/powerpoint/2010/main" val="2766872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47</a:t>
            </a:fld>
            <a:endParaRPr lang="fr-FR"/>
          </a:p>
        </p:txBody>
      </p:sp>
    </p:spTree>
    <p:extLst>
      <p:ext uri="{BB962C8B-B14F-4D97-AF65-F5344CB8AC3E}">
        <p14:creationId xmlns:p14="http://schemas.microsoft.com/office/powerpoint/2010/main" val="33065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225B-4688-A43F-CB18-AB37EE7DE0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72E102-087B-78BF-8FE4-ACFC824F7F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6EB1A4-6D8A-A13C-7C2E-68F6E926A22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451D89D-7D20-D4D0-3C7A-03144641A7C7}"/>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84390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E07-4192-82E9-CCDA-839EFF0748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EC434C-801F-4B15-8099-3E6981818B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897562-15E9-4A3B-0CC6-598B9A18DC2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1FC85A1-CB85-5E96-A5C4-BAA323905B41}"/>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316157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60B2-541B-D978-6DC6-C2A0A0E71B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6B305D-26A4-5447-4D1D-7CC7F5BC7C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16F75E-6B75-ABE5-DA01-5EA6C4D05B97}"/>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DBE476C-2E3E-A800-1F05-02D838257807}"/>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57968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6E579-C06D-0836-37A4-FB52F64015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62ACD2-F5A5-809B-5BA7-60280E440B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803E6B3-8FD4-234F-8BEB-EC3D1AABED5F}"/>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2313ACB-70CE-1B47-AD9A-5A59E275E4A6}"/>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400291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D14D3-DD20-FFE4-E239-2DB70B1CE5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D3E366-9FC1-BFEA-3BD4-97AAA71BEBD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7CCBC7-38F4-095C-6BCD-69DBD1B22E0C}"/>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8D20B72-0648-3AE5-7EDB-2F77DE115198}"/>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406956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4350-CC8A-E4AE-25E2-4FD8B0B0FE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7154BF-810A-0CCF-9CAE-4F7610CC2F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5C8FB3-3839-908C-216A-183AA53AAB14}"/>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35E938C-56EB-8031-2577-42355BC434CC}"/>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2495707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27457D2-F7D0-53DF-35EB-487609C43314}"/>
              </a:ext>
            </a:extLst>
          </p:cNvPr>
          <p:cNvSpPr txBox="1">
            <a:spLocks/>
          </p:cNvSpPr>
          <p:nvPr/>
        </p:nvSpPr>
        <p:spPr>
          <a:xfrm>
            <a:off x="885670" y="3466671"/>
            <a:ext cx="9023318" cy="102901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000" b="1" i="1" dirty="0"/>
              <a:t>ISO 27001 Lead Implementer</a:t>
            </a:r>
          </a:p>
        </p:txBody>
      </p:sp>
      <p:sp>
        <p:nvSpPr>
          <p:cNvPr id="3" name="Rounded Rectangle 9">
            <a:extLst>
              <a:ext uri="{FF2B5EF4-FFF2-40B4-BE49-F238E27FC236}">
                <a16:creationId xmlns:a16="http://schemas.microsoft.com/office/drawing/2014/main" id="{A45B48D4-DF0A-A4D7-54FD-52D93B657D79}"/>
              </a:ext>
            </a:extLst>
          </p:cNvPr>
          <p:cNvSpPr/>
          <p:nvPr/>
        </p:nvSpPr>
        <p:spPr>
          <a:xfrm>
            <a:off x="987612" y="2840094"/>
            <a:ext cx="9200204" cy="1882662"/>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A4E8DC14-F49B-B5EA-ABA0-D10C2A509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274" y="469903"/>
            <a:ext cx="2143125" cy="214312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71D57E-A44E-141E-EE8C-43379908D31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E633CCC-F233-510B-27DB-28C7CC8EB82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DBD5E46-010D-1856-8F8C-4C2C959E08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6B668FB0-F1E0-7334-5B04-810DC2BD1175}"/>
              </a:ext>
            </a:extLst>
          </p:cNvPr>
          <p:cNvSpPr/>
          <p:nvPr/>
        </p:nvSpPr>
        <p:spPr>
          <a:xfrm>
            <a:off x="2662034" y="1179054"/>
            <a:ext cx="5365267" cy="365760"/>
          </a:xfrm>
          <a:prstGeom prst="rect">
            <a:avLst/>
          </a:prstGeom>
        </p:spPr>
        <p:txBody>
          <a:bodyPr wrap="none" lIns="0" tIns="0" rIns="0" bIns="0">
            <a:noAutofit/>
          </a:bodyPr>
          <a:lstStyle/>
          <a:p>
            <a:pPr indent="0"/>
            <a:r>
              <a:rPr lang="en-US" sz="2400" b="1" i="1" dirty="0" err="1">
                <a:solidFill>
                  <a:srgbClr val="161616"/>
                </a:solidFill>
                <a:latin typeface="Arial"/>
              </a:rPr>
              <a:t>Qu’est-ce</a:t>
            </a:r>
            <a:r>
              <a:rPr lang="en-US" sz="2400" b="1" i="1" dirty="0">
                <a:solidFill>
                  <a:srgbClr val="161616"/>
                </a:solidFill>
                <a:latin typeface="Arial"/>
              </a:rPr>
              <a:t> que la </a:t>
            </a:r>
            <a:r>
              <a:rPr lang="en-US" sz="2400" b="1" i="1" dirty="0" err="1">
                <a:solidFill>
                  <a:srgbClr val="161616"/>
                </a:solidFill>
                <a:latin typeface="Arial"/>
              </a:rPr>
              <a:t>famille</a:t>
            </a:r>
            <a:r>
              <a:rPr lang="en-US" sz="2400" b="1" i="1" dirty="0">
                <a:solidFill>
                  <a:srgbClr val="161616"/>
                </a:solidFill>
                <a:latin typeface="Arial"/>
              </a:rPr>
              <a:t> ISO 27000 ?</a:t>
            </a:r>
          </a:p>
        </p:txBody>
      </p:sp>
      <p:sp>
        <p:nvSpPr>
          <p:cNvPr id="3" name="ZoneTexte 2">
            <a:extLst>
              <a:ext uri="{FF2B5EF4-FFF2-40B4-BE49-F238E27FC236}">
                <a16:creationId xmlns:a16="http://schemas.microsoft.com/office/drawing/2014/main" id="{5AB9A164-808C-FC0C-ED22-ADDBB83A4D9F}"/>
              </a:ext>
            </a:extLst>
          </p:cNvPr>
          <p:cNvSpPr txBox="1"/>
          <p:nvPr/>
        </p:nvSpPr>
        <p:spPr>
          <a:xfrm>
            <a:off x="179882" y="1734814"/>
            <a:ext cx="10343213" cy="4937698"/>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fr-FR" sz="2300" dirty="0">
                <a:latin typeface="Arial" panose="020B0604020202020204" pitchFamily="34" charset="0"/>
                <a:cs typeface="Arial" panose="020B0604020202020204" pitchFamily="34" charset="0"/>
              </a:rPr>
              <a:t>La famille </a:t>
            </a:r>
            <a:r>
              <a:rPr lang="fr-FR" sz="2300" b="1" dirty="0">
                <a:solidFill>
                  <a:schemeClr val="tx2"/>
                </a:solidFill>
                <a:latin typeface="Arial" panose="020B0604020202020204" pitchFamily="34" charset="0"/>
                <a:cs typeface="Arial" panose="020B0604020202020204" pitchFamily="34" charset="0"/>
              </a:rPr>
              <a:t>ISO 27000 </a:t>
            </a:r>
            <a:r>
              <a:rPr lang="fr-FR" sz="2300" dirty="0">
                <a:latin typeface="Arial" panose="020B0604020202020204" pitchFamily="34" charset="0"/>
                <a:cs typeface="Arial" panose="020B0604020202020204" pitchFamily="34" charset="0"/>
              </a:rPr>
              <a:t>est un </a:t>
            </a:r>
            <a:r>
              <a:rPr lang="fr-FR" sz="2300" b="1" dirty="0">
                <a:latin typeface="Arial" panose="020B0604020202020204" pitchFamily="34" charset="0"/>
                <a:cs typeface="Arial" panose="020B0604020202020204" pitchFamily="34" charset="0"/>
              </a:rPr>
              <a:t>ensemble</a:t>
            </a:r>
            <a:r>
              <a:rPr lang="fr-FR" sz="2300" dirty="0">
                <a:latin typeface="Arial" panose="020B0604020202020204" pitchFamily="34" charset="0"/>
                <a:cs typeface="Arial" panose="020B0604020202020204" pitchFamily="34" charset="0"/>
              </a:rPr>
              <a:t> de </a:t>
            </a:r>
            <a:r>
              <a:rPr lang="fr-FR" sz="2300" b="1" dirty="0">
                <a:latin typeface="Arial" panose="020B0604020202020204" pitchFamily="34" charset="0"/>
                <a:cs typeface="Arial" panose="020B0604020202020204" pitchFamily="34" charset="0"/>
              </a:rPr>
              <a:t>normes internationales </a:t>
            </a:r>
            <a:r>
              <a:rPr lang="fr-FR" sz="2300" dirty="0">
                <a:latin typeface="Arial" panose="020B0604020202020204" pitchFamily="34" charset="0"/>
                <a:cs typeface="Arial" panose="020B0604020202020204" pitchFamily="34" charset="0"/>
              </a:rPr>
              <a:t>dédiées à la </a:t>
            </a:r>
            <a:r>
              <a:rPr lang="fr-FR" sz="2300" b="1" dirty="0">
                <a:solidFill>
                  <a:schemeClr val="tx2"/>
                </a:solidFill>
                <a:latin typeface="Arial" panose="020B0604020202020204" pitchFamily="34" charset="0"/>
                <a:cs typeface="Arial" panose="020B0604020202020204" pitchFamily="34" charset="0"/>
              </a:rPr>
              <a:t>gestion de la sécurité de l’information</a:t>
            </a:r>
            <a:r>
              <a:rPr lang="fr-FR" sz="2300" dirty="0">
                <a:latin typeface="Arial" panose="020B0604020202020204" pitchFamily="34" charset="0"/>
                <a:cs typeface="Arial" panose="020B0604020202020204" pitchFamily="34" charset="0"/>
              </a:rPr>
              <a:t>.</a:t>
            </a:r>
          </a:p>
          <a:p>
            <a:pPr marL="285750" indent="-285750" algn="just">
              <a:lnSpc>
                <a:spcPct val="200000"/>
              </a:lnSpc>
              <a:buFont typeface="Arial" panose="020B0604020202020204" pitchFamily="34" charset="0"/>
              <a:buChar char="•"/>
            </a:pPr>
            <a:r>
              <a:rPr lang="fr-FR" sz="2300" dirty="0">
                <a:latin typeface="Arial" panose="020B0604020202020204" pitchFamily="34" charset="0"/>
                <a:cs typeface="Arial" panose="020B0604020202020204" pitchFamily="34" charset="0"/>
              </a:rPr>
              <a:t>Son </a:t>
            </a:r>
            <a:r>
              <a:rPr lang="fr-FR" sz="2300" b="1" dirty="0">
                <a:solidFill>
                  <a:schemeClr val="tx2"/>
                </a:solidFill>
                <a:latin typeface="Arial" panose="020B0604020202020204" pitchFamily="34" charset="0"/>
                <a:cs typeface="Arial" panose="020B0604020202020204" pitchFamily="34" charset="0"/>
              </a:rPr>
              <a:t>objectif principal </a:t>
            </a:r>
            <a:r>
              <a:rPr lang="fr-FR" sz="2300" dirty="0">
                <a:latin typeface="Arial" panose="020B0604020202020204" pitchFamily="34" charset="0"/>
                <a:cs typeface="Arial" panose="020B0604020202020204" pitchFamily="34" charset="0"/>
              </a:rPr>
              <a:t>est d’</a:t>
            </a:r>
            <a:r>
              <a:rPr lang="fr-FR" sz="2300" b="1" dirty="0">
                <a:latin typeface="Arial" panose="020B0604020202020204" pitchFamily="34" charset="0"/>
                <a:cs typeface="Arial" panose="020B0604020202020204" pitchFamily="34" charset="0"/>
              </a:rPr>
              <a:t>appuyer</a:t>
            </a:r>
            <a:r>
              <a:rPr lang="fr-FR" sz="2300" dirty="0">
                <a:latin typeface="Arial" panose="020B0604020202020204" pitchFamily="34" charset="0"/>
                <a:cs typeface="Arial" panose="020B0604020202020204" pitchFamily="34" charset="0"/>
              </a:rPr>
              <a:t> les organisations à </a:t>
            </a:r>
            <a:r>
              <a:rPr lang="fr-FR" sz="2300" b="1" dirty="0">
                <a:latin typeface="Arial" panose="020B0604020202020204" pitchFamily="34" charset="0"/>
                <a:cs typeface="Arial" panose="020B0604020202020204" pitchFamily="34" charset="0"/>
              </a:rPr>
              <a:t>protéger</a:t>
            </a:r>
            <a:r>
              <a:rPr lang="fr-FR" sz="2300" dirty="0">
                <a:latin typeface="Arial" panose="020B0604020202020204" pitchFamily="34" charset="0"/>
                <a:cs typeface="Arial" panose="020B0604020202020204" pitchFamily="34" charset="0"/>
              </a:rPr>
              <a:t> leurs </a:t>
            </a:r>
            <a:r>
              <a:rPr lang="fr-FR" sz="2300" b="1" dirty="0">
                <a:latin typeface="Arial" panose="020B0604020202020204" pitchFamily="34" charset="0"/>
                <a:cs typeface="Arial" panose="020B0604020202020204" pitchFamily="34" charset="0"/>
              </a:rPr>
              <a:t>informations</a:t>
            </a:r>
            <a:r>
              <a:rPr lang="fr-FR" sz="2300" dirty="0">
                <a:latin typeface="Arial" panose="020B0604020202020204" pitchFamily="34" charset="0"/>
                <a:cs typeface="Arial" panose="020B0604020202020204" pitchFamily="34" charset="0"/>
              </a:rPr>
              <a:t> contre les </a:t>
            </a:r>
            <a:r>
              <a:rPr lang="fr-FR" sz="2300" b="1" dirty="0">
                <a:solidFill>
                  <a:schemeClr val="tx2"/>
                </a:solidFill>
                <a:latin typeface="Arial" panose="020B0604020202020204" pitchFamily="34" charset="0"/>
                <a:cs typeface="Arial" panose="020B0604020202020204" pitchFamily="34" charset="0"/>
              </a:rPr>
              <a:t>menaces internes </a:t>
            </a:r>
            <a:r>
              <a:rPr lang="fr-FR" sz="2300" dirty="0">
                <a:latin typeface="Arial" panose="020B0604020202020204" pitchFamily="34" charset="0"/>
                <a:cs typeface="Arial" panose="020B0604020202020204" pitchFamily="34" charset="0"/>
              </a:rPr>
              <a:t>et </a:t>
            </a:r>
            <a:r>
              <a:rPr lang="fr-FR" sz="2300" b="1" dirty="0">
                <a:solidFill>
                  <a:schemeClr val="tx2"/>
                </a:solidFill>
                <a:latin typeface="Arial" panose="020B0604020202020204" pitchFamily="34" charset="0"/>
                <a:cs typeface="Arial" panose="020B0604020202020204" pitchFamily="34" charset="0"/>
              </a:rPr>
              <a:t>externes</a:t>
            </a:r>
            <a:r>
              <a:rPr lang="fr-FR" sz="2300" dirty="0">
                <a:latin typeface="Arial" panose="020B0604020202020204" pitchFamily="34" charset="0"/>
                <a:cs typeface="Arial" panose="020B0604020202020204" pitchFamily="34" charset="0"/>
              </a:rPr>
              <a:t> tout en assurant leur </a:t>
            </a:r>
            <a:r>
              <a:rPr lang="fr-FR" sz="2300" b="1" dirty="0">
                <a:solidFill>
                  <a:schemeClr val="tx2"/>
                </a:solidFill>
                <a:latin typeface="Arial" panose="020B0604020202020204" pitchFamily="34" charset="0"/>
                <a:cs typeface="Arial" panose="020B0604020202020204" pitchFamily="34" charset="0"/>
              </a:rPr>
              <a:t>confidentialité</a:t>
            </a:r>
            <a:r>
              <a:rPr lang="fr-FR" sz="2300" dirty="0">
                <a:latin typeface="Arial" panose="020B0604020202020204" pitchFamily="34" charset="0"/>
                <a:cs typeface="Arial" panose="020B0604020202020204" pitchFamily="34" charset="0"/>
              </a:rPr>
              <a:t>, </a:t>
            </a:r>
            <a:r>
              <a:rPr lang="fr-FR" sz="2300" b="1" dirty="0">
                <a:solidFill>
                  <a:schemeClr val="tx2"/>
                </a:solidFill>
                <a:latin typeface="Arial" panose="020B0604020202020204" pitchFamily="34" charset="0"/>
                <a:cs typeface="Arial" panose="020B0604020202020204" pitchFamily="34" charset="0"/>
              </a:rPr>
              <a:t>intégrité</a:t>
            </a:r>
            <a:r>
              <a:rPr lang="fr-FR" sz="2300" dirty="0">
                <a:latin typeface="Arial" panose="020B0604020202020204" pitchFamily="34" charset="0"/>
                <a:cs typeface="Arial" panose="020B0604020202020204" pitchFamily="34" charset="0"/>
              </a:rPr>
              <a:t> et </a:t>
            </a:r>
            <a:r>
              <a:rPr lang="fr-FR" sz="2300" b="1" dirty="0">
                <a:solidFill>
                  <a:schemeClr val="tx2"/>
                </a:solidFill>
                <a:latin typeface="Arial" panose="020B0604020202020204" pitchFamily="34" charset="0"/>
                <a:cs typeface="Arial" panose="020B0604020202020204" pitchFamily="34" charset="0"/>
              </a:rPr>
              <a:t>disponibilité.</a:t>
            </a:r>
            <a:endParaRPr lang="fr-FR" sz="2300" dirty="0">
              <a:latin typeface="Arial" panose="020B0604020202020204" pitchFamily="34" charset="0"/>
              <a:cs typeface="Arial" panose="020B0604020202020204" pitchFamily="34" charset="0"/>
            </a:endParaRPr>
          </a:p>
          <a:p>
            <a:pPr marL="285750" indent="-285750" algn="just">
              <a:lnSpc>
                <a:spcPct val="200000"/>
              </a:lnSpc>
              <a:buFont typeface="Arial" panose="020B0604020202020204" pitchFamily="34" charset="0"/>
              <a:buChar char="•"/>
            </a:pPr>
            <a:r>
              <a:rPr lang="fr-FR" sz="2300" dirty="0">
                <a:latin typeface="Arial" panose="020B0604020202020204" pitchFamily="34" charset="0"/>
                <a:cs typeface="Arial" panose="020B0604020202020204" pitchFamily="34" charset="0"/>
              </a:rPr>
              <a:t>Elle définit un </a:t>
            </a:r>
            <a:r>
              <a:rPr lang="fr-FR" sz="2300" b="1" dirty="0">
                <a:solidFill>
                  <a:schemeClr val="tx2"/>
                </a:solidFill>
                <a:latin typeface="Arial" panose="020B0604020202020204" pitchFamily="34" charset="0"/>
                <a:cs typeface="Arial" panose="020B0604020202020204" pitchFamily="34" charset="0"/>
              </a:rPr>
              <a:t>cadre</a:t>
            </a:r>
            <a:r>
              <a:rPr lang="fr-FR" sz="2300" dirty="0">
                <a:latin typeface="Arial" panose="020B0604020202020204" pitchFamily="34" charset="0"/>
                <a:cs typeface="Arial" panose="020B0604020202020204" pitchFamily="34" charset="0"/>
              </a:rPr>
              <a:t> pour mettre en place un </a:t>
            </a:r>
            <a:r>
              <a:rPr lang="fr-FR" sz="2300" b="1" dirty="0">
                <a:latin typeface="Arial" panose="020B0604020202020204" pitchFamily="34" charset="0"/>
                <a:cs typeface="Arial" panose="020B0604020202020204" pitchFamily="34" charset="0"/>
              </a:rPr>
              <a:t>SMSI,</a:t>
            </a:r>
            <a:r>
              <a:rPr lang="fr-FR" sz="2300" dirty="0">
                <a:latin typeface="Arial" panose="020B0604020202020204" pitchFamily="34" charset="0"/>
                <a:cs typeface="Arial" panose="020B0604020202020204" pitchFamily="34" charset="0"/>
              </a:rPr>
              <a:t> permettant aux entreprises de </a:t>
            </a:r>
            <a:r>
              <a:rPr lang="fr-FR" sz="2300" b="1" dirty="0">
                <a:latin typeface="Arial" panose="020B0604020202020204" pitchFamily="34" charset="0"/>
                <a:cs typeface="Arial" panose="020B0604020202020204" pitchFamily="34" charset="0"/>
              </a:rPr>
              <a:t>gére</a:t>
            </a:r>
            <a:r>
              <a:rPr lang="fr-FR" sz="2300" dirty="0">
                <a:latin typeface="Arial" panose="020B0604020202020204" pitchFamily="34" charset="0"/>
                <a:cs typeface="Arial" panose="020B0604020202020204" pitchFamily="34" charset="0"/>
              </a:rPr>
              <a:t>r efficacement les </a:t>
            </a:r>
            <a:r>
              <a:rPr lang="fr-FR" sz="2300" b="1" dirty="0">
                <a:solidFill>
                  <a:schemeClr val="tx2"/>
                </a:solidFill>
                <a:latin typeface="Arial" panose="020B0604020202020204" pitchFamily="34" charset="0"/>
                <a:cs typeface="Arial" panose="020B0604020202020204" pitchFamily="34" charset="0"/>
              </a:rPr>
              <a:t>risques</a:t>
            </a:r>
            <a:r>
              <a:rPr lang="fr-FR" sz="2300" dirty="0">
                <a:latin typeface="Arial" panose="020B0604020202020204" pitchFamily="34" charset="0"/>
                <a:cs typeface="Arial" panose="020B0604020202020204" pitchFamily="34" charset="0"/>
              </a:rPr>
              <a:t> liés à la </a:t>
            </a:r>
            <a:r>
              <a:rPr lang="fr-FR" sz="2300" b="1" dirty="0">
                <a:solidFill>
                  <a:schemeClr val="tx2"/>
                </a:solidFill>
                <a:latin typeface="Arial" panose="020B0604020202020204" pitchFamily="34" charset="0"/>
                <a:cs typeface="Arial" panose="020B0604020202020204" pitchFamily="34" charset="0"/>
              </a:rPr>
              <a:t>cybersécurité.</a:t>
            </a:r>
            <a:endParaRPr lang="en-US" sz="23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83558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92EBDC0-E49B-79FD-0863-6B27D6F9EA7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6844888-4A49-2342-DB83-B9828C478D5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04B3B05-F676-FFAE-07F1-02496623854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84DC4222-0646-6083-CB54-3E517B4ED4D1}"/>
              </a:ext>
            </a:extLst>
          </p:cNvPr>
          <p:cNvSpPr/>
          <p:nvPr/>
        </p:nvSpPr>
        <p:spPr>
          <a:xfrm>
            <a:off x="2201988" y="1140203"/>
            <a:ext cx="5365267" cy="365760"/>
          </a:xfrm>
          <a:prstGeom prst="rect">
            <a:avLst/>
          </a:prstGeom>
        </p:spPr>
        <p:txBody>
          <a:bodyPr wrap="none" lIns="0" tIns="0" rIns="0" bIns="0">
            <a:noAutofit/>
          </a:bodyPr>
          <a:lstStyle/>
          <a:p>
            <a:pPr indent="0"/>
            <a:r>
              <a:rPr lang="fr-FR" sz="2400" b="1" i="1" dirty="0">
                <a:solidFill>
                  <a:srgbClr val="161616"/>
                </a:solidFill>
                <a:latin typeface="Arial"/>
              </a:rPr>
              <a:t>C</a:t>
            </a:r>
            <a:r>
              <a:rPr lang="en-US" sz="2400" b="1" i="1" dirty="0" err="1">
                <a:solidFill>
                  <a:srgbClr val="161616"/>
                </a:solidFill>
                <a:latin typeface="Arial"/>
              </a:rPr>
              <a:t>aractéristiques</a:t>
            </a:r>
            <a:r>
              <a:rPr lang="en-US" sz="2400" b="1" i="1" dirty="0">
                <a:solidFill>
                  <a:srgbClr val="161616"/>
                </a:solidFill>
                <a:latin typeface="Arial"/>
              </a:rPr>
              <a:t> </a:t>
            </a:r>
            <a:r>
              <a:rPr lang="en-US" sz="2400" b="1" i="1" dirty="0" err="1">
                <a:solidFill>
                  <a:srgbClr val="161616"/>
                </a:solidFill>
                <a:latin typeface="Arial"/>
              </a:rPr>
              <a:t>clés</a:t>
            </a:r>
            <a:r>
              <a:rPr lang="en-US" sz="2400" b="1" i="1" dirty="0">
                <a:solidFill>
                  <a:srgbClr val="161616"/>
                </a:solidFill>
                <a:latin typeface="Arial"/>
              </a:rPr>
              <a:t> de la </a:t>
            </a:r>
            <a:r>
              <a:rPr lang="en-US" sz="2400" b="1" i="1" dirty="0" err="1">
                <a:solidFill>
                  <a:srgbClr val="161616"/>
                </a:solidFill>
                <a:latin typeface="Arial"/>
              </a:rPr>
              <a:t>famille</a:t>
            </a:r>
            <a:r>
              <a:rPr lang="en-US" sz="2400" b="1" i="1" dirty="0">
                <a:solidFill>
                  <a:srgbClr val="161616"/>
                </a:solidFill>
                <a:latin typeface="Arial"/>
              </a:rPr>
              <a:t> ISO 27000</a:t>
            </a:r>
          </a:p>
        </p:txBody>
      </p:sp>
      <p:sp>
        <p:nvSpPr>
          <p:cNvPr id="3" name="ZoneTexte 2">
            <a:extLst>
              <a:ext uri="{FF2B5EF4-FFF2-40B4-BE49-F238E27FC236}">
                <a16:creationId xmlns:a16="http://schemas.microsoft.com/office/drawing/2014/main" id="{A1B7B3EE-F790-3157-B563-FB1236220251}"/>
              </a:ext>
            </a:extLst>
          </p:cNvPr>
          <p:cNvSpPr txBox="1"/>
          <p:nvPr/>
        </p:nvSpPr>
        <p:spPr>
          <a:xfrm>
            <a:off x="173061" y="1505963"/>
            <a:ext cx="10343213" cy="510787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b="1" dirty="0">
                <a:solidFill>
                  <a:schemeClr val="tx2"/>
                </a:solidFill>
                <a:latin typeface="Arial" panose="020B0604020202020204" pitchFamily="34" charset="0"/>
                <a:cs typeface="Arial" panose="020B0604020202020204" pitchFamily="34" charset="0"/>
              </a:rPr>
              <a:t>Normes</a:t>
            </a:r>
            <a:r>
              <a:rPr lang="fr-FR" sz="2200" dirty="0">
                <a:latin typeface="Arial" panose="020B0604020202020204" pitchFamily="34" charset="0"/>
                <a:cs typeface="Arial" panose="020B0604020202020204" pitchFamily="34" charset="0"/>
              </a:rPr>
              <a:t> reconnues </a:t>
            </a:r>
            <a:r>
              <a:rPr lang="fr-FR" sz="2200" b="1" dirty="0">
                <a:solidFill>
                  <a:schemeClr val="tx2"/>
                </a:solidFill>
                <a:latin typeface="Arial" panose="020B0604020202020204" pitchFamily="34" charset="0"/>
                <a:cs typeface="Arial" panose="020B0604020202020204" pitchFamily="34" charset="0"/>
              </a:rPr>
              <a:t>mondialement</a:t>
            </a:r>
            <a:r>
              <a:rPr lang="fr-FR" sz="2200" dirty="0">
                <a:latin typeface="Arial" panose="020B0604020202020204" pitchFamily="34" charset="0"/>
                <a:cs typeface="Arial" panose="020B0604020202020204" pitchFamily="34" charset="0"/>
              </a:rPr>
              <a:t> pour la </a:t>
            </a:r>
            <a:r>
              <a:rPr lang="fr-FR" sz="2200" b="1" dirty="0">
                <a:latin typeface="Arial" panose="020B0604020202020204" pitchFamily="34" charset="0"/>
                <a:cs typeface="Arial" panose="020B0604020202020204" pitchFamily="34" charset="0"/>
              </a:rPr>
              <a:t>gestion</a:t>
            </a:r>
            <a:r>
              <a:rPr lang="fr-FR" sz="2200" dirty="0">
                <a:latin typeface="Arial" panose="020B0604020202020204" pitchFamily="34" charset="0"/>
                <a:cs typeface="Arial" panose="020B0604020202020204" pitchFamily="34" charset="0"/>
              </a:rPr>
              <a:t> de la </a:t>
            </a:r>
            <a:r>
              <a:rPr lang="fr-FR" sz="2200" b="1" dirty="0">
                <a:latin typeface="Arial" panose="020B0604020202020204" pitchFamily="34" charset="0"/>
                <a:cs typeface="Arial" panose="020B0604020202020204" pitchFamily="34" charset="0"/>
              </a:rPr>
              <a:t>sécurité</a:t>
            </a:r>
            <a:r>
              <a:rPr lang="fr-FR" sz="2200" dirty="0">
                <a:latin typeface="Arial" panose="020B0604020202020204" pitchFamily="34" charset="0"/>
                <a:cs typeface="Arial" panose="020B0604020202020204" pitchFamily="34" charset="0"/>
              </a:rPr>
              <a:t> de </a:t>
            </a:r>
            <a:r>
              <a:rPr lang="fr-FR" sz="2200" b="1" dirty="0">
                <a:latin typeface="Arial" panose="020B0604020202020204" pitchFamily="34" charset="0"/>
                <a:cs typeface="Arial" panose="020B0604020202020204" pitchFamily="34" charset="0"/>
              </a:rPr>
              <a:t>l’information</a:t>
            </a:r>
          </a:p>
          <a:p>
            <a:pPr marL="285750" indent="-285750" algn="just">
              <a:lnSpc>
                <a:spcPct val="15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Applicable</a:t>
            </a:r>
            <a:r>
              <a:rPr lang="fr-FR" sz="2200" dirty="0">
                <a:latin typeface="Arial" panose="020B0604020202020204" pitchFamily="34" charset="0"/>
                <a:cs typeface="Arial" panose="020B0604020202020204" pitchFamily="34" charset="0"/>
              </a:rPr>
              <a:t> à toutes les </a:t>
            </a:r>
            <a:r>
              <a:rPr lang="fr-FR" sz="2200" b="1" dirty="0">
                <a:latin typeface="Arial" panose="020B0604020202020204" pitchFamily="34" charset="0"/>
                <a:cs typeface="Arial" panose="020B0604020202020204" pitchFamily="34" charset="0"/>
              </a:rPr>
              <a:t>organisations</a:t>
            </a:r>
            <a:r>
              <a:rPr lang="fr-FR" sz="2200" dirty="0">
                <a:latin typeface="Arial" panose="020B0604020202020204" pitchFamily="34" charset="0"/>
                <a:cs typeface="Arial" panose="020B0604020202020204" pitchFamily="34" charset="0"/>
              </a:rPr>
              <a:t>, </a:t>
            </a:r>
            <a:r>
              <a:rPr lang="fr-FR" sz="2200" b="1" dirty="0">
                <a:latin typeface="Arial" panose="020B0604020202020204" pitchFamily="34" charset="0"/>
                <a:cs typeface="Arial" panose="020B0604020202020204" pitchFamily="34" charset="0"/>
              </a:rPr>
              <a:t>indépendamment</a:t>
            </a:r>
            <a:r>
              <a:rPr lang="fr-FR" sz="2200" dirty="0">
                <a:latin typeface="Arial" panose="020B0604020202020204" pitchFamily="34" charset="0"/>
                <a:cs typeface="Arial" panose="020B0604020202020204" pitchFamily="34" charset="0"/>
              </a:rPr>
              <a:t> de leur </a:t>
            </a:r>
            <a:r>
              <a:rPr lang="fr-FR" sz="2200" b="1" dirty="0">
                <a:latin typeface="Arial" panose="020B0604020202020204" pitchFamily="34" charset="0"/>
                <a:cs typeface="Arial" panose="020B0604020202020204" pitchFamily="34" charset="0"/>
              </a:rPr>
              <a:t>taille</a:t>
            </a:r>
            <a:r>
              <a:rPr lang="fr-FR" sz="2200" dirty="0">
                <a:latin typeface="Arial" panose="020B0604020202020204" pitchFamily="34" charset="0"/>
                <a:cs typeface="Arial" panose="020B0604020202020204" pitchFamily="34" charset="0"/>
              </a:rPr>
              <a:t> ou secteur</a:t>
            </a:r>
          </a:p>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Basée sur une </a:t>
            </a:r>
            <a:r>
              <a:rPr lang="fr-FR" sz="2200" b="1" dirty="0">
                <a:solidFill>
                  <a:schemeClr val="tx2"/>
                </a:solidFill>
                <a:latin typeface="Arial" panose="020B0604020202020204" pitchFamily="34" charset="0"/>
                <a:cs typeface="Arial" panose="020B0604020202020204" pitchFamily="34" charset="0"/>
              </a:rPr>
              <a:t>approche de gestion des risques</a:t>
            </a:r>
            <a:r>
              <a:rPr lang="fr-FR" sz="2200" dirty="0">
                <a:latin typeface="Arial" panose="020B0604020202020204" pitchFamily="34" charset="0"/>
                <a:cs typeface="Arial" panose="020B0604020202020204" pitchFamily="34" charset="0"/>
              </a:rPr>
              <a:t>, incluant</a:t>
            </a:r>
          </a:p>
          <a:p>
            <a:pPr marL="1257300" lvl="2" indent="-342900" algn="just">
              <a:lnSpc>
                <a:spcPct val="150000"/>
              </a:lnSpc>
              <a:buFont typeface="Wingdings" panose="05000000000000000000" pitchFamily="2" charset="2"/>
              <a:buChar char="v"/>
            </a:pPr>
            <a:r>
              <a:rPr lang="fr-FR" sz="2200" dirty="0">
                <a:latin typeface="Arial" panose="020B0604020202020204" pitchFamily="34" charset="0"/>
                <a:cs typeface="Arial" panose="020B0604020202020204" pitchFamily="34" charset="0"/>
              </a:rPr>
              <a:t>des </a:t>
            </a:r>
            <a:r>
              <a:rPr lang="fr-FR" sz="2200" b="1" dirty="0">
                <a:solidFill>
                  <a:schemeClr val="tx2"/>
                </a:solidFill>
                <a:latin typeface="Arial" panose="020B0604020202020204" pitchFamily="34" charset="0"/>
                <a:cs typeface="Arial" panose="020B0604020202020204" pitchFamily="34" charset="0"/>
              </a:rPr>
              <a:t>bonnes pratiques</a:t>
            </a:r>
          </a:p>
          <a:p>
            <a:pPr marL="1257300" lvl="2" indent="-342900" algn="just">
              <a:lnSpc>
                <a:spcPct val="150000"/>
              </a:lnSpc>
              <a:buFont typeface="Wingdings" panose="05000000000000000000" pitchFamily="2" charset="2"/>
              <a:buChar char="v"/>
            </a:pPr>
            <a:r>
              <a:rPr lang="fr-FR" sz="2200" dirty="0">
                <a:latin typeface="Arial" panose="020B0604020202020204" pitchFamily="34" charset="0"/>
                <a:cs typeface="Arial" panose="020B0604020202020204" pitchFamily="34" charset="0"/>
              </a:rPr>
              <a:t>et des </a:t>
            </a:r>
            <a:r>
              <a:rPr lang="fr-FR" sz="2200" b="1" dirty="0">
                <a:solidFill>
                  <a:schemeClr val="tx2"/>
                </a:solidFill>
                <a:latin typeface="Arial" panose="020B0604020202020204" pitchFamily="34" charset="0"/>
                <a:cs typeface="Arial" panose="020B0604020202020204" pitchFamily="34" charset="0"/>
              </a:rPr>
              <a:t>exigences de conformité</a:t>
            </a:r>
          </a:p>
          <a:p>
            <a:pPr marL="285750" indent="-285750" algn="just">
              <a:lnSpc>
                <a:spcPct val="150000"/>
              </a:lnSpc>
              <a:buFont typeface="Arial" panose="020B0604020202020204" pitchFamily="34" charset="0"/>
              <a:buChar char="•"/>
            </a:pPr>
            <a:r>
              <a:rPr lang="fr-FR" sz="2200" b="1" dirty="0">
                <a:solidFill>
                  <a:schemeClr val="tx2"/>
                </a:solidFill>
                <a:latin typeface="Arial" panose="020B0604020202020204" pitchFamily="34" charset="0"/>
                <a:cs typeface="Arial" panose="020B0604020202020204" pitchFamily="34" charset="0"/>
              </a:rPr>
              <a:t>Évolutive et adaptable</a:t>
            </a:r>
            <a:r>
              <a:rPr lang="fr-FR" sz="2200" dirty="0">
                <a:latin typeface="Arial" panose="020B0604020202020204" pitchFamily="34" charset="0"/>
                <a:cs typeface="Arial" panose="020B0604020202020204" pitchFamily="34" charset="0"/>
              </a:rPr>
              <a:t>, s’intégrant facilement aux autres normes ISO comme</a:t>
            </a:r>
          </a:p>
          <a:p>
            <a:pPr marL="1200150" lvl="2" indent="-285750" algn="just">
              <a:lnSpc>
                <a:spcPct val="150000"/>
              </a:lnSpc>
              <a:buFont typeface="Wingdings" panose="05000000000000000000" pitchFamily="2" charset="2"/>
              <a:buChar char="v"/>
            </a:pPr>
            <a:r>
              <a:rPr lang="fr-FR" sz="2200" b="1" dirty="0">
                <a:solidFill>
                  <a:schemeClr val="tx2"/>
                </a:solidFill>
                <a:latin typeface="Arial" panose="020B0604020202020204" pitchFamily="34" charset="0"/>
                <a:cs typeface="Arial" panose="020B0604020202020204" pitchFamily="34" charset="0"/>
              </a:rPr>
              <a:t>ISO 9001 </a:t>
            </a:r>
            <a:r>
              <a:rPr lang="fr-FR" sz="2200" dirty="0">
                <a:latin typeface="Arial" panose="020B0604020202020204" pitchFamily="34" charset="0"/>
                <a:cs typeface="Arial" panose="020B0604020202020204" pitchFamily="34" charset="0"/>
              </a:rPr>
              <a:t>(</a:t>
            </a:r>
            <a:r>
              <a:rPr lang="fr-FR" sz="2200" b="1" dirty="0">
                <a:latin typeface="Arial" panose="020B0604020202020204" pitchFamily="34" charset="0"/>
                <a:cs typeface="Arial" panose="020B0604020202020204" pitchFamily="34" charset="0"/>
              </a:rPr>
              <a:t>qualité</a:t>
            </a:r>
            <a:r>
              <a:rPr lang="fr-FR" sz="2200" dirty="0">
                <a:latin typeface="Arial" panose="020B0604020202020204" pitchFamily="34" charset="0"/>
                <a:cs typeface="Arial" panose="020B0604020202020204" pitchFamily="34" charset="0"/>
              </a:rPr>
              <a:t>)</a:t>
            </a:r>
          </a:p>
          <a:p>
            <a:pPr marL="1200150" lvl="2" indent="-285750" algn="just">
              <a:lnSpc>
                <a:spcPct val="150000"/>
              </a:lnSpc>
              <a:buFont typeface="Wingdings" panose="05000000000000000000" pitchFamily="2" charset="2"/>
              <a:buChar char="v"/>
            </a:pPr>
            <a:r>
              <a:rPr lang="fr-FR" sz="2200" b="1" dirty="0">
                <a:solidFill>
                  <a:schemeClr val="tx2"/>
                </a:solidFill>
                <a:latin typeface="Arial" panose="020B0604020202020204" pitchFamily="34" charset="0"/>
                <a:cs typeface="Arial" panose="020B0604020202020204" pitchFamily="34" charset="0"/>
              </a:rPr>
              <a:t>ISO 22301 </a:t>
            </a:r>
            <a:r>
              <a:rPr lang="fr-FR" sz="2200" dirty="0">
                <a:latin typeface="Arial" panose="020B0604020202020204" pitchFamily="34" charset="0"/>
                <a:cs typeface="Arial" panose="020B0604020202020204" pitchFamily="34" charset="0"/>
              </a:rPr>
              <a:t>(</a:t>
            </a:r>
            <a:r>
              <a:rPr lang="fr-FR" sz="2200" b="1" dirty="0">
                <a:latin typeface="Arial" panose="020B0604020202020204" pitchFamily="34" charset="0"/>
                <a:cs typeface="Arial" panose="020B0604020202020204" pitchFamily="34" charset="0"/>
              </a:rPr>
              <a:t>continuité d’activité</a:t>
            </a:r>
            <a:r>
              <a:rPr lang="fr-FR"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38993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BFC59AE-50FF-A3D2-2DC3-2D1C1BF739B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A2E5DE7-39CF-F74D-2326-4BDEAA2DF81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43C2CEC-572D-D9F5-5A3F-B816735A462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91A6F222-2830-55BF-1C90-960A23FA9FD2}"/>
              </a:ext>
            </a:extLst>
          </p:cNvPr>
          <p:cNvSpPr/>
          <p:nvPr/>
        </p:nvSpPr>
        <p:spPr>
          <a:xfrm>
            <a:off x="1615150" y="1190343"/>
            <a:ext cx="5365267" cy="365760"/>
          </a:xfrm>
          <a:prstGeom prst="rect">
            <a:avLst/>
          </a:prstGeom>
        </p:spPr>
        <p:txBody>
          <a:bodyPr wrap="none" lIns="0" tIns="0" rIns="0" bIns="0">
            <a:noAutofit/>
          </a:bodyPr>
          <a:lstStyle/>
          <a:p>
            <a:pPr indent="0"/>
            <a:r>
              <a:rPr lang="fr-FR" sz="2400" b="1" i="1" dirty="0">
                <a:solidFill>
                  <a:srgbClr val="161616"/>
                </a:solidFill>
                <a:latin typeface="Arial"/>
              </a:rPr>
              <a:t>Quelques normes importantes </a:t>
            </a:r>
            <a:r>
              <a:rPr lang="en-US" sz="2400" b="1" i="1" dirty="0">
                <a:solidFill>
                  <a:srgbClr val="161616"/>
                </a:solidFill>
                <a:latin typeface="Arial"/>
              </a:rPr>
              <a:t>de la </a:t>
            </a:r>
            <a:r>
              <a:rPr lang="en-US" sz="2400" b="1" i="1" dirty="0" err="1">
                <a:solidFill>
                  <a:srgbClr val="161616"/>
                </a:solidFill>
                <a:latin typeface="Arial"/>
              </a:rPr>
              <a:t>famille</a:t>
            </a:r>
            <a:r>
              <a:rPr lang="en-US" sz="2400" b="1" i="1" dirty="0">
                <a:solidFill>
                  <a:srgbClr val="161616"/>
                </a:solidFill>
                <a:latin typeface="Arial"/>
              </a:rPr>
              <a:t> ISO 27000</a:t>
            </a:r>
          </a:p>
        </p:txBody>
      </p:sp>
      <p:pic>
        <p:nvPicPr>
          <p:cNvPr id="5" name="Image 4">
            <a:extLst>
              <a:ext uri="{FF2B5EF4-FFF2-40B4-BE49-F238E27FC236}">
                <a16:creationId xmlns:a16="http://schemas.microsoft.com/office/drawing/2014/main" id="{F62F044F-1648-6F35-D2EE-0EF69A2053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171103" y="2076325"/>
            <a:ext cx="10469465" cy="4296182"/>
          </a:xfrm>
          <a:prstGeom prst="rect">
            <a:avLst/>
          </a:prstGeom>
          <a:ln>
            <a:noFill/>
          </a:ln>
          <a:effectLst>
            <a:softEdge rad="112500"/>
          </a:effectLst>
        </p:spPr>
      </p:pic>
    </p:spTree>
    <p:extLst>
      <p:ext uri="{BB962C8B-B14F-4D97-AF65-F5344CB8AC3E}">
        <p14:creationId xmlns:p14="http://schemas.microsoft.com/office/powerpoint/2010/main" val="17491669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398FF1-A045-B800-2B3F-5069348F73E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86C6EB0-BE87-3BDA-84D1-BFAB9603CA0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BDFBB2D-27B3-C3CE-4D4E-008EFB54880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202D4806-3556-1BD5-A238-A50F28C7EEB7}"/>
              </a:ext>
            </a:extLst>
          </p:cNvPr>
          <p:cNvSpPr/>
          <p:nvPr/>
        </p:nvSpPr>
        <p:spPr>
          <a:xfrm>
            <a:off x="3101397" y="1163324"/>
            <a:ext cx="5365267" cy="365760"/>
          </a:xfrm>
          <a:prstGeom prst="rect">
            <a:avLst/>
          </a:prstGeom>
        </p:spPr>
        <p:txBody>
          <a:bodyPr wrap="none" lIns="0" tIns="0" rIns="0" bIns="0">
            <a:noAutofit/>
          </a:bodyPr>
          <a:lstStyle/>
          <a:p>
            <a:pPr indent="0"/>
            <a:r>
              <a:rPr lang="fr-FR" sz="2400" b="1" i="1" dirty="0">
                <a:solidFill>
                  <a:srgbClr val="161616"/>
                </a:solidFill>
                <a:latin typeface="Arial"/>
              </a:rPr>
              <a:t>Pourquoi adopter ISO 27000 ?</a:t>
            </a:r>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EBCF6FBC-4D32-17FF-56E9-92A4A81B3290}"/>
              </a:ext>
            </a:extLst>
          </p:cNvPr>
          <p:cNvSpPr txBox="1"/>
          <p:nvPr/>
        </p:nvSpPr>
        <p:spPr>
          <a:xfrm>
            <a:off x="363837" y="2019627"/>
            <a:ext cx="9710605" cy="4219168"/>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Sécuriser</a:t>
            </a:r>
            <a:r>
              <a:rPr lang="fr-FR" sz="2200" dirty="0">
                <a:latin typeface="Arial" panose="020B0604020202020204" pitchFamily="34" charset="0"/>
                <a:cs typeface="Arial" panose="020B0604020202020204" pitchFamily="34" charset="0"/>
              </a:rPr>
              <a:t> les </a:t>
            </a:r>
            <a:r>
              <a:rPr lang="fr-FR" sz="2200" b="1" dirty="0">
                <a:latin typeface="Arial" panose="020B0604020202020204" pitchFamily="34" charset="0"/>
                <a:cs typeface="Arial" panose="020B0604020202020204" pitchFamily="34" charset="0"/>
              </a:rPr>
              <a:t>données</a:t>
            </a:r>
            <a:r>
              <a:rPr lang="fr-FR" sz="2200" dirty="0">
                <a:latin typeface="Arial" panose="020B0604020202020204" pitchFamily="34" charset="0"/>
                <a:cs typeface="Arial" panose="020B0604020202020204" pitchFamily="34" charset="0"/>
              </a:rPr>
              <a:t> sensibles et </a:t>
            </a:r>
            <a:r>
              <a:rPr lang="fr-FR" sz="2200" b="1" dirty="0">
                <a:solidFill>
                  <a:schemeClr val="tx2"/>
                </a:solidFill>
                <a:latin typeface="Arial" panose="020B0604020202020204" pitchFamily="34" charset="0"/>
                <a:cs typeface="Arial" panose="020B0604020202020204" pitchFamily="34" charset="0"/>
              </a:rPr>
              <a:t>minimiser</a:t>
            </a:r>
            <a:r>
              <a:rPr lang="fr-FR" sz="2200" dirty="0">
                <a:latin typeface="Arial" panose="020B0604020202020204" pitchFamily="34" charset="0"/>
                <a:cs typeface="Arial" panose="020B0604020202020204" pitchFamily="34" charset="0"/>
              </a:rPr>
              <a:t> les </a:t>
            </a:r>
            <a:r>
              <a:rPr lang="fr-FR" sz="2200" b="1" dirty="0">
                <a:latin typeface="Arial" panose="020B0604020202020204" pitchFamily="34" charset="0"/>
                <a:cs typeface="Arial" panose="020B0604020202020204" pitchFamily="34" charset="0"/>
              </a:rPr>
              <a:t>cyber-risques</a:t>
            </a:r>
          </a:p>
          <a:p>
            <a:pPr marL="285750" indent="-285750" algn="just">
              <a:lnSpc>
                <a:spcPct val="200000"/>
              </a:lnSpc>
              <a:buFont typeface="Arial" panose="020B0604020202020204" pitchFamily="34" charset="0"/>
              <a:buChar char="•"/>
            </a:pPr>
            <a:r>
              <a:rPr lang="fr-FR" sz="2200" dirty="0">
                <a:latin typeface="Arial" panose="020B0604020202020204" pitchFamily="34" charset="0"/>
                <a:cs typeface="Arial" panose="020B0604020202020204" pitchFamily="34" charset="0"/>
              </a:rPr>
              <a:t>Répondre aux exigences réglementaires telles que :</a:t>
            </a:r>
          </a:p>
          <a:p>
            <a:pPr marL="1257300" lvl="2" indent="-342900" algn="just">
              <a:lnSpc>
                <a:spcPct val="150000"/>
              </a:lnSpc>
              <a:buFont typeface="Wingdings" panose="05000000000000000000" pitchFamily="2" charset="2"/>
              <a:buChar char="v"/>
            </a:pPr>
            <a:r>
              <a:rPr lang="fr-FR" sz="2200" b="1" dirty="0">
                <a:latin typeface="Arial" panose="020B0604020202020204" pitchFamily="34" charset="0"/>
                <a:cs typeface="Arial" panose="020B0604020202020204" pitchFamily="34" charset="0"/>
              </a:rPr>
              <a:t>RGPD</a:t>
            </a:r>
            <a:r>
              <a:rPr lang="fr-FR" sz="2200" dirty="0">
                <a:latin typeface="Arial" panose="020B0604020202020204" pitchFamily="34" charset="0"/>
                <a:cs typeface="Arial" panose="020B0604020202020204" pitchFamily="34" charset="0"/>
              </a:rPr>
              <a:t> : Règlement </a:t>
            </a:r>
            <a:r>
              <a:rPr lang="fr-FR" sz="2200" dirty="0" err="1">
                <a:latin typeface="Arial" panose="020B0604020202020204" pitchFamily="34" charset="0"/>
                <a:cs typeface="Arial" panose="020B0604020202020204" pitchFamily="34" charset="0"/>
              </a:rPr>
              <a:t>Géneral</a:t>
            </a:r>
            <a:r>
              <a:rPr lang="fr-FR" sz="2200" dirty="0">
                <a:latin typeface="Arial" panose="020B0604020202020204" pitchFamily="34" charset="0"/>
                <a:cs typeface="Arial" panose="020B0604020202020204" pitchFamily="34" charset="0"/>
              </a:rPr>
              <a:t> sur la Protection des Données</a:t>
            </a:r>
          </a:p>
          <a:p>
            <a:pPr marL="1257300" lvl="2" indent="-342900" algn="just">
              <a:lnSpc>
                <a:spcPct val="150000"/>
              </a:lnSpc>
              <a:buFont typeface="Wingdings" panose="05000000000000000000" pitchFamily="2" charset="2"/>
              <a:buChar char="v"/>
            </a:pPr>
            <a:r>
              <a:rPr lang="fr-FR" sz="2200" b="1" dirty="0">
                <a:latin typeface="Arial" panose="020B0604020202020204" pitchFamily="34" charset="0"/>
                <a:cs typeface="Arial" panose="020B0604020202020204" pitchFamily="34" charset="0"/>
              </a:rPr>
              <a:t>NIS2</a:t>
            </a:r>
            <a:r>
              <a:rPr lang="fr-FR" sz="2200" dirty="0">
                <a:latin typeface="Arial" panose="020B0604020202020204" pitchFamily="34" charset="0"/>
                <a:cs typeface="Arial" panose="020B0604020202020204" pitchFamily="34" charset="0"/>
              </a:rPr>
              <a:t> : Network and Information Security Directive 2</a:t>
            </a:r>
          </a:p>
          <a:p>
            <a:pPr marL="1257300" lvl="2" indent="-342900" algn="just">
              <a:lnSpc>
                <a:spcPct val="150000"/>
              </a:lnSpc>
              <a:buFont typeface="Wingdings" panose="05000000000000000000" pitchFamily="2" charset="2"/>
              <a:buChar char="v"/>
            </a:pPr>
            <a:r>
              <a:rPr lang="fr-FR" sz="2200" b="1" dirty="0">
                <a:latin typeface="Arial" panose="020B0604020202020204" pitchFamily="34" charset="0"/>
                <a:cs typeface="Arial" panose="020B0604020202020204" pitchFamily="34" charset="0"/>
              </a:rPr>
              <a:t>DORA</a:t>
            </a:r>
            <a:r>
              <a:rPr lang="fr-FR" sz="2200" dirty="0">
                <a:latin typeface="Arial" panose="020B0604020202020204" pitchFamily="34" charset="0"/>
                <a:cs typeface="Arial" panose="020B0604020202020204" pitchFamily="34" charset="0"/>
              </a:rPr>
              <a:t> : Digital </a:t>
            </a:r>
            <a:r>
              <a:rPr lang="fr-FR" sz="2200" dirty="0" err="1">
                <a:latin typeface="Arial" panose="020B0604020202020204" pitchFamily="34" charset="0"/>
                <a:cs typeface="Arial" panose="020B0604020202020204" pitchFamily="34" charset="0"/>
              </a:rPr>
              <a:t>Operational</a:t>
            </a: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Resilience</a:t>
            </a: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Act</a:t>
            </a:r>
            <a:endParaRPr lang="fr-FR" sz="2200" dirty="0">
              <a:latin typeface="Arial" panose="020B0604020202020204" pitchFamily="34" charset="0"/>
              <a:cs typeface="Arial" panose="020B0604020202020204" pitchFamily="34" charset="0"/>
            </a:endParaRPr>
          </a:p>
          <a:p>
            <a:pPr marL="285750" indent="-285750" algn="just">
              <a:lnSpc>
                <a:spcPct val="20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Standardiser</a:t>
            </a:r>
            <a:r>
              <a:rPr lang="fr-FR" sz="2200" dirty="0">
                <a:latin typeface="Arial" panose="020B0604020202020204" pitchFamily="34" charset="0"/>
                <a:cs typeface="Arial" panose="020B0604020202020204" pitchFamily="34" charset="0"/>
              </a:rPr>
              <a:t> la gestion de la </a:t>
            </a:r>
            <a:r>
              <a:rPr lang="fr-FR" sz="2200" b="1" dirty="0">
                <a:solidFill>
                  <a:schemeClr val="tx2"/>
                </a:solidFill>
                <a:latin typeface="Arial" panose="020B0604020202020204" pitchFamily="34" charset="0"/>
                <a:cs typeface="Arial" panose="020B0604020202020204" pitchFamily="34" charset="0"/>
              </a:rPr>
              <a:t>sécurité</a:t>
            </a:r>
            <a:r>
              <a:rPr lang="fr-FR" sz="2200" dirty="0">
                <a:latin typeface="Arial" panose="020B0604020202020204" pitchFamily="34" charset="0"/>
                <a:cs typeface="Arial" panose="020B0604020202020204" pitchFamily="34" charset="0"/>
              </a:rPr>
              <a:t> pour une meilleure </a:t>
            </a:r>
            <a:r>
              <a:rPr lang="fr-FR" sz="2200" b="1" dirty="0">
                <a:solidFill>
                  <a:schemeClr val="tx2"/>
                </a:solidFill>
                <a:latin typeface="Arial" panose="020B0604020202020204" pitchFamily="34" charset="0"/>
                <a:cs typeface="Arial" panose="020B0604020202020204" pitchFamily="34" charset="0"/>
              </a:rPr>
              <a:t>gouvernance</a:t>
            </a:r>
          </a:p>
          <a:p>
            <a:pPr marL="285750" indent="-285750" algn="just">
              <a:lnSpc>
                <a:spcPct val="20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Gagner</a:t>
            </a:r>
            <a:r>
              <a:rPr lang="fr-FR" sz="2200" dirty="0">
                <a:latin typeface="Arial" panose="020B0604020202020204" pitchFamily="34" charset="0"/>
                <a:cs typeface="Arial" panose="020B0604020202020204" pitchFamily="34" charset="0"/>
              </a:rPr>
              <a:t> en </a:t>
            </a:r>
            <a:r>
              <a:rPr lang="fr-FR" sz="2200" b="1" dirty="0">
                <a:solidFill>
                  <a:schemeClr val="tx2"/>
                </a:solidFill>
                <a:latin typeface="Arial" panose="020B0604020202020204" pitchFamily="34" charset="0"/>
                <a:cs typeface="Arial" panose="020B0604020202020204" pitchFamily="34" charset="0"/>
              </a:rPr>
              <a:t>crédibilité</a:t>
            </a:r>
            <a:r>
              <a:rPr lang="fr-FR" sz="2200" dirty="0">
                <a:latin typeface="Arial" panose="020B0604020202020204" pitchFamily="34" charset="0"/>
                <a:cs typeface="Arial" panose="020B0604020202020204" pitchFamily="34" charset="0"/>
              </a:rPr>
              <a:t> auprès des </a:t>
            </a:r>
            <a:r>
              <a:rPr lang="fr-FR" sz="2200" b="1" dirty="0">
                <a:latin typeface="Arial" panose="020B0604020202020204" pitchFamily="34" charset="0"/>
                <a:cs typeface="Arial" panose="020B0604020202020204" pitchFamily="34" charset="0"/>
              </a:rPr>
              <a:t>clients, partenaires </a:t>
            </a:r>
            <a:r>
              <a:rPr lang="fr-FR" sz="2200" dirty="0">
                <a:latin typeface="Arial" panose="020B0604020202020204" pitchFamily="34" charset="0"/>
                <a:cs typeface="Arial" panose="020B0604020202020204" pitchFamily="34" charset="0"/>
              </a:rPr>
              <a:t>et </a:t>
            </a:r>
            <a:r>
              <a:rPr lang="fr-FR" sz="2200" b="1" dirty="0">
                <a:latin typeface="Arial" panose="020B0604020202020204" pitchFamily="34" charset="0"/>
                <a:cs typeface="Arial" panose="020B0604020202020204" pitchFamily="34" charset="0"/>
              </a:rPr>
              <a:t>autorités</a:t>
            </a:r>
          </a:p>
        </p:txBody>
      </p:sp>
    </p:spTree>
    <p:extLst>
      <p:ext uri="{BB962C8B-B14F-4D97-AF65-F5344CB8AC3E}">
        <p14:creationId xmlns:p14="http://schemas.microsoft.com/office/powerpoint/2010/main" val="338484016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1D4480D-AA42-0724-53AA-75DFEB2C3F4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C6027C5-D577-92E3-13FE-FEA22919F6B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18E1C99-DC38-69E3-0749-85E1B185867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D04C1362-3F96-4549-1631-85A838834388}"/>
              </a:ext>
            </a:extLst>
          </p:cNvPr>
          <p:cNvSpPr/>
          <p:nvPr/>
        </p:nvSpPr>
        <p:spPr>
          <a:xfrm>
            <a:off x="3166540" y="1025599"/>
            <a:ext cx="5365267" cy="365760"/>
          </a:xfrm>
          <a:prstGeom prst="rect">
            <a:avLst/>
          </a:prstGeom>
        </p:spPr>
        <p:txBody>
          <a:bodyPr wrap="none" lIns="0" tIns="0" rIns="0" bIns="0">
            <a:noAutofit/>
          </a:bodyPr>
          <a:lstStyle/>
          <a:p>
            <a:pPr indent="0"/>
            <a:r>
              <a:rPr lang="fr-FR" sz="2400" b="1" i="1" dirty="0">
                <a:solidFill>
                  <a:srgbClr val="161616"/>
                </a:solidFill>
                <a:latin typeface="Arial"/>
              </a:rPr>
              <a:t>ISO 27000 et la CIA </a:t>
            </a:r>
            <a:r>
              <a:rPr lang="fr-FR" sz="2400" b="1" i="1" dirty="0" err="1">
                <a:solidFill>
                  <a:srgbClr val="161616"/>
                </a:solidFill>
                <a:latin typeface="Arial"/>
              </a:rPr>
              <a:t>Triad</a:t>
            </a:r>
            <a:endParaRPr lang="en-US" sz="2400" b="1" i="1" dirty="0">
              <a:solidFill>
                <a:srgbClr val="161616"/>
              </a:solidFill>
              <a:latin typeface="Arial"/>
            </a:endParaRPr>
          </a:p>
        </p:txBody>
      </p:sp>
      <p:sp>
        <p:nvSpPr>
          <p:cNvPr id="5" name="ZoneTexte 4">
            <a:extLst>
              <a:ext uri="{FF2B5EF4-FFF2-40B4-BE49-F238E27FC236}">
                <a16:creationId xmlns:a16="http://schemas.microsoft.com/office/drawing/2014/main" id="{2E25DBF9-16DF-BFF6-C240-96D760D698F4}"/>
              </a:ext>
            </a:extLst>
          </p:cNvPr>
          <p:cNvSpPr txBox="1"/>
          <p:nvPr/>
        </p:nvSpPr>
        <p:spPr>
          <a:xfrm>
            <a:off x="3539677" y="1919970"/>
            <a:ext cx="6818526" cy="4832092"/>
          </a:xfrm>
          <a:prstGeom prst="rect">
            <a:avLst/>
          </a:prstGeom>
          <a:noFill/>
        </p:spPr>
        <p:txBody>
          <a:bodyPr wrap="square">
            <a:spAutoFit/>
          </a:bodyPr>
          <a:lstStyle/>
          <a:p>
            <a:pPr marL="342900" indent="-342900" algn="just">
              <a:buFont typeface="Arial" panose="020B0604020202020204" pitchFamily="34" charset="0"/>
              <a:buChar char="•"/>
            </a:pPr>
            <a:r>
              <a:rPr lang="fr-FR" sz="2200" b="1" dirty="0">
                <a:solidFill>
                  <a:schemeClr val="tx2"/>
                </a:solidFill>
                <a:latin typeface="Arial" panose="020B0604020202020204" pitchFamily="34" charset="0"/>
                <a:cs typeface="Arial" panose="020B0604020202020204" pitchFamily="34" charset="0"/>
              </a:rPr>
              <a:t>L'ISO 27000 </a:t>
            </a:r>
            <a:r>
              <a:rPr lang="fr-FR" sz="2200" dirty="0">
                <a:latin typeface="Arial" panose="020B0604020202020204" pitchFamily="34" charset="0"/>
                <a:cs typeface="Arial" panose="020B0604020202020204" pitchFamily="34" charset="0"/>
              </a:rPr>
              <a:t>est un </a:t>
            </a:r>
            <a:r>
              <a:rPr lang="fr-FR" sz="2200" b="1" dirty="0">
                <a:latin typeface="Arial" panose="020B0604020202020204" pitchFamily="34" charset="0"/>
                <a:cs typeface="Arial" panose="020B0604020202020204" pitchFamily="34" charset="0"/>
              </a:rPr>
              <a:t>cadre universel </a:t>
            </a:r>
            <a:r>
              <a:rPr lang="fr-FR" sz="2200" dirty="0">
                <a:latin typeface="Arial" panose="020B0604020202020204" pitchFamily="34" charset="0"/>
                <a:cs typeface="Arial" panose="020B0604020202020204" pitchFamily="34" charset="0"/>
              </a:rPr>
              <a:t>qui s'applique à </a:t>
            </a:r>
            <a:r>
              <a:rPr lang="fr-FR" sz="2200" b="1" dirty="0">
                <a:latin typeface="Arial" panose="020B0604020202020204" pitchFamily="34" charset="0"/>
                <a:cs typeface="Arial" panose="020B0604020202020204" pitchFamily="34" charset="0"/>
              </a:rPr>
              <a:t>tout type d'organisation</a:t>
            </a:r>
            <a:r>
              <a:rPr lang="fr-FR" sz="22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fr-FR"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200" dirty="0">
                <a:latin typeface="Arial" panose="020B0604020202020204" pitchFamily="34" charset="0"/>
                <a:cs typeface="Arial" panose="020B0604020202020204" pitchFamily="34" charset="0"/>
              </a:rPr>
              <a:t>Une </a:t>
            </a:r>
            <a:r>
              <a:rPr lang="fr-FR" sz="2200" b="1" dirty="0">
                <a:latin typeface="Arial" panose="020B0604020202020204" pitchFamily="34" charset="0"/>
                <a:cs typeface="Arial" panose="020B0604020202020204" pitchFamily="34" charset="0"/>
              </a:rPr>
              <a:t>organisation </a:t>
            </a:r>
            <a:r>
              <a:rPr lang="fr-FR" sz="2200" dirty="0">
                <a:latin typeface="Arial" panose="020B0604020202020204" pitchFamily="34" charset="0"/>
                <a:cs typeface="Arial" panose="020B0604020202020204" pitchFamily="34" charset="0"/>
              </a:rPr>
              <a:t>doit </a:t>
            </a:r>
            <a:r>
              <a:rPr lang="fr-FR" sz="2200" b="1" dirty="0">
                <a:latin typeface="Arial" panose="020B0604020202020204" pitchFamily="34" charset="0"/>
                <a:cs typeface="Arial" panose="020B0604020202020204" pitchFamily="34" charset="0"/>
              </a:rPr>
              <a:t>identifier </a:t>
            </a:r>
            <a:r>
              <a:rPr lang="fr-FR" sz="2200" dirty="0">
                <a:latin typeface="Arial" panose="020B0604020202020204" pitchFamily="34" charset="0"/>
                <a:cs typeface="Arial" panose="020B0604020202020204" pitchFamily="34" charset="0"/>
              </a:rPr>
              <a:t>les </a:t>
            </a:r>
            <a:r>
              <a:rPr lang="fr-FR" sz="2200" b="1" dirty="0">
                <a:solidFill>
                  <a:schemeClr val="tx2"/>
                </a:solidFill>
                <a:latin typeface="Arial" panose="020B0604020202020204" pitchFamily="34" charset="0"/>
                <a:cs typeface="Arial" panose="020B0604020202020204" pitchFamily="34" charset="0"/>
              </a:rPr>
              <a:t>domaines</a:t>
            </a:r>
            <a:r>
              <a:rPr lang="fr-FR" sz="2200" dirty="0">
                <a:latin typeface="Arial" panose="020B0604020202020204" pitchFamily="34" charset="0"/>
                <a:cs typeface="Arial" panose="020B0604020202020204" pitchFamily="34" charset="0"/>
              </a:rPr>
              <a:t>, les </a:t>
            </a:r>
            <a:r>
              <a:rPr lang="fr-FR" sz="2200" b="1" dirty="0">
                <a:solidFill>
                  <a:schemeClr val="tx2"/>
                </a:solidFill>
                <a:latin typeface="Arial" panose="020B0604020202020204" pitchFamily="34" charset="0"/>
                <a:cs typeface="Arial" panose="020B0604020202020204" pitchFamily="34" charset="0"/>
              </a:rPr>
              <a:t>objectifs</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de </a:t>
            </a:r>
            <a:r>
              <a:rPr lang="fr-FR" sz="2200" b="1" dirty="0">
                <a:solidFill>
                  <a:schemeClr val="tx2"/>
                </a:solidFill>
                <a:latin typeface="Arial" panose="020B0604020202020204" pitchFamily="34" charset="0"/>
                <a:cs typeface="Arial" panose="020B0604020202020204" pitchFamily="34" charset="0"/>
              </a:rPr>
              <a:t>contrôle</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et les </a:t>
            </a:r>
            <a:r>
              <a:rPr lang="fr-FR" sz="2200" b="1" dirty="0">
                <a:solidFill>
                  <a:schemeClr val="tx2"/>
                </a:solidFill>
                <a:latin typeface="Arial" panose="020B0604020202020204" pitchFamily="34" charset="0"/>
                <a:cs typeface="Arial" panose="020B0604020202020204" pitchFamily="34" charset="0"/>
              </a:rPr>
              <a:t>contrôles </a:t>
            </a:r>
            <a:r>
              <a:rPr lang="fr-FR" sz="2200" dirty="0">
                <a:latin typeface="Arial" panose="020B0604020202020204" pitchFamily="34" charset="0"/>
                <a:cs typeface="Arial" panose="020B0604020202020204" pitchFamily="34" charset="0"/>
              </a:rPr>
              <a:t>qui </a:t>
            </a:r>
            <a:r>
              <a:rPr lang="fr-FR" sz="2200" b="1" dirty="0">
                <a:latin typeface="Arial" panose="020B0604020202020204" pitchFamily="34" charset="0"/>
                <a:cs typeface="Arial" panose="020B0604020202020204" pitchFamily="34" charset="0"/>
              </a:rPr>
              <a:t>s'appliquent </a:t>
            </a:r>
            <a:r>
              <a:rPr lang="fr-FR" sz="2200" dirty="0">
                <a:latin typeface="Arial" panose="020B0604020202020204" pitchFamily="34" charset="0"/>
                <a:cs typeface="Arial" panose="020B0604020202020204" pitchFamily="34" charset="0"/>
              </a:rPr>
              <a:t>à son </a:t>
            </a:r>
            <a:r>
              <a:rPr lang="fr-FR" sz="2200" b="1" dirty="0">
                <a:latin typeface="Arial" panose="020B0604020202020204" pitchFamily="34" charset="0"/>
                <a:cs typeface="Arial" panose="020B0604020202020204" pitchFamily="34" charset="0"/>
              </a:rPr>
              <a:t>environnement </a:t>
            </a:r>
            <a:r>
              <a:rPr lang="fr-FR" sz="2200" dirty="0">
                <a:latin typeface="Arial" panose="020B0604020202020204" pitchFamily="34" charset="0"/>
                <a:cs typeface="Arial" panose="020B0604020202020204" pitchFamily="34" charset="0"/>
              </a:rPr>
              <a:t>et à ses </a:t>
            </a:r>
            <a:r>
              <a:rPr lang="fr-FR" sz="2200" b="1" dirty="0">
                <a:latin typeface="Arial" panose="020B0604020202020204" pitchFamily="34" charset="0"/>
                <a:cs typeface="Arial" panose="020B0604020202020204" pitchFamily="34" charset="0"/>
              </a:rPr>
              <a:t>opérations, </a:t>
            </a:r>
            <a:r>
              <a:rPr lang="fr-FR" sz="2200" dirty="0">
                <a:latin typeface="Arial" panose="020B0604020202020204" pitchFamily="34" charset="0"/>
                <a:cs typeface="Arial" panose="020B0604020202020204" pitchFamily="34" charset="0"/>
              </a:rPr>
              <a:t>pour les </a:t>
            </a:r>
            <a:r>
              <a:rPr lang="fr-FR" sz="2200" b="1" dirty="0">
                <a:latin typeface="Arial" panose="020B0604020202020204" pitchFamily="34" charset="0"/>
                <a:cs typeface="Arial" panose="020B0604020202020204" pitchFamily="34" charset="0"/>
              </a:rPr>
              <a:t>utiliser efficacement</a:t>
            </a:r>
            <a:r>
              <a:rPr lang="fr-FR" sz="22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fr-FR"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200" dirty="0">
                <a:latin typeface="Arial" panose="020B0604020202020204" pitchFamily="34" charset="0"/>
                <a:cs typeface="Arial" panose="020B0604020202020204" pitchFamily="34" charset="0"/>
              </a:rPr>
              <a:t>Pour ce faire, la plupart des entreprises produisent une </a:t>
            </a:r>
            <a:r>
              <a:rPr lang="fr-FR" sz="2200" b="1" dirty="0">
                <a:latin typeface="Arial" panose="020B0604020202020204" pitchFamily="34" charset="0"/>
                <a:cs typeface="Arial" panose="020B0604020202020204" pitchFamily="34" charset="0"/>
              </a:rPr>
              <a:t>déclaration d'applicabilité </a:t>
            </a:r>
            <a:r>
              <a:rPr lang="fr-FR" sz="2200" dirty="0">
                <a:solidFill>
                  <a:schemeClr val="tx2"/>
                </a:solidFill>
                <a:latin typeface="Arial" panose="020B0604020202020204" pitchFamily="34" charset="0"/>
                <a:cs typeface="Arial" panose="020B0604020202020204" pitchFamily="34" charset="0"/>
              </a:rPr>
              <a:t>(</a:t>
            </a:r>
            <a:r>
              <a:rPr lang="fr-FR" sz="2200" b="1" dirty="0">
                <a:solidFill>
                  <a:schemeClr val="tx2"/>
                </a:solidFill>
                <a:latin typeface="Arial" panose="020B0604020202020204" pitchFamily="34" charset="0"/>
                <a:cs typeface="Arial" panose="020B0604020202020204" pitchFamily="34" charset="0"/>
              </a:rPr>
              <a:t>SOA</a:t>
            </a:r>
            <a:r>
              <a:rPr lang="fr-FR" sz="2200" dirty="0">
                <a:latin typeface="Arial" panose="020B0604020202020204" pitchFamily="34" charset="0"/>
                <a:cs typeface="Arial" panose="020B0604020202020204" pitchFamily="34" charset="0"/>
              </a:rPr>
              <a:t>) qui leur permet </a:t>
            </a:r>
            <a:r>
              <a:rPr lang="fr-FR" sz="2200" b="1" dirty="0">
                <a:latin typeface="Arial" panose="020B0604020202020204" pitchFamily="34" charset="0"/>
                <a:cs typeface="Arial" panose="020B0604020202020204" pitchFamily="34" charset="0"/>
              </a:rPr>
              <a:t>d'adapter </a:t>
            </a:r>
            <a:r>
              <a:rPr lang="fr-FR" sz="2200" dirty="0">
                <a:latin typeface="Arial" panose="020B0604020202020204" pitchFamily="34" charset="0"/>
                <a:cs typeface="Arial" panose="020B0604020202020204" pitchFamily="34" charset="0"/>
              </a:rPr>
              <a:t>les </a:t>
            </a:r>
            <a:r>
              <a:rPr lang="fr-FR" sz="2200" b="1" dirty="0">
                <a:latin typeface="Arial" panose="020B0604020202020204" pitchFamily="34" charset="0"/>
                <a:cs typeface="Arial" panose="020B0604020202020204" pitchFamily="34" charset="0"/>
              </a:rPr>
              <a:t>objectifs </a:t>
            </a:r>
            <a:r>
              <a:rPr lang="fr-FR" sz="2200" dirty="0">
                <a:latin typeface="Arial" panose="020B0604020202020204" pitchFamily="34" charset="0"/>
                <a:cs typeface="Arial" panose="020B0604020202020204" pitchFamily="34" charset="0"/>
              </a:rPr>
              <a:t>et les </a:t>
            </a:r>
            <a:r>
              <a:rPr lang="fr-FR" sz="2200" b="1" dirty="0">
                <a:latin typeface="Arial" panose="020B0604020202020204" pitchFamily="34" charset="0"/>
                <a:cs typeface="Arial" panose="020B0604020202020204" pitchFamily="34" charset="0"/>
              </a:rPr>
              <a:t>contrôles disponibles </a:t>
            </a:r>
            <a:r>
              <a:rPr lang="fr-FR" sz="2200" dirty="0">
                <a:latin typeface="Arial" panose="020B0604020202020204" pitchFamily="34" charset="0"/>
                <a:cs typeface="Arial" panose="020B0604020202020204" pitchFamily="34" charset="0"/>
              </a:rPr>
              <a:t>pour </a:t>
            </a:r>
            <a:r>
              <a:rPr lang="fr-FR" sz="2200" b="1" dirty="0">
                <a:latin typeface="Arial" panose="020B0604020202020204" pitchFamily="34" charset="0"/>
                <a:cs typeface="Arial" panose="020B0604020202020204" pitchFamily="34" charset="0"/>
              </a:rPr>
              <a:t>répondre </a:t>
            </a:r>
            <a:r>
              <a:rPr lang="fr-FR" sz="2200" dirty="0">
                <a:latin typeface="Arial" panose="020B0604020202020204" pitchFamily="34" charset="0"/>
                <a:cs typeface="Arial" panose="020B0604020202020204" pitchFamily="34" charset="0"/>
              </a:rPr>
              <a:t>au mieux à leurs </a:t>
            </a:r>
            <a:r>
              <a:rPr lang="fr-FR" sz="2200" b="1" dirty="0">
                <a:solidFill>
                  <a:schemeClr val="tx2"/>
                </a:solidFill>
                <a:latin typeface="Arial" panose="020B0604020202020204" pitchFamily="34" charset="0"/>
                <a:cs typeface="Arial" panose="020B0604020202020204" pitchFamily="34" charset="0"/>
              </a:rPr>
              <a:t>priorités</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en </a:t>
            </a:r>
            <a:r>
              <a:rPr lang="fr-FR" sz="2200" b="1" dirty="0">
                <a:latin typeface="Arial" panose="020B0604020202020204" pitchFamily="34" charset="0"/>
                <a:cs typeface="Arial" panose="020B0604020202020204" pitchFamily="34" charset="0"/>
              </a:rPr>
              <a:t>matière </a:t>
            </a:r>
            <a:r>
              <a:rPr lang="fr-FR" sz="2200" dirty="0">
                <a:latin typeface="Arial" panose="020B0604020202020204" pitchFamily="34" charset="0"/>
                <a:cs typeface="Arial" panose="020B0604020202020204" pitchFamily="34" charset="0"/>
              </a:rPr>
              <a:t>de </a:t>
            </a:r>
            <a:r>
              <a:rPr lang="fr-FR" sz="2200" b="1" dirty="0">
                <a:latin typeface="Arial" panose="020B0604020202020204" pitchFamily="34" charset="0"/>
                <a:cs typeface="Arial" panose="020B0604020202020204" pitchFamily="34" charset="0"/>
              </a:rPr>
              <a:t>confidentialité</a:t>
            </a:r>
            <a:r>
              <a:rPr lang="fr-FR" sz="2200" dirty="0">
                <a:latin typeface="Arial" panose="020B0604020202020204" pitchFamily="34" charset="0"/>
                <a:cs typeface="Arial" panose="020B0604020202020204" pitchFamily="34" charset="0"/>
              </a:rPr>
              <a:t>, d'</a:t>
            </a:r>
            <a:r>
              <a:rPr lang="fr-FR" sz="2200" b="1" dirty="0">
                <a:latin typeface="Arial" panose="020B0604020202020204" pitchFamily="34" charset="0"/>
                <a:cs typeface="Arial" panose="020B0604020202020204" pitchFamily="34" charset="0"/>
              </a:rPr>
              <a:t>intégrité </a:t>
            </a:r>
            <a:r>
              <a:rPr lang="fr-FR" sz="2200" dirty="0">
                <a:latin typeface="Arial" panose="020B0604020202020204" pitchFamily="34" charset="0"/>
                <a:cs typeface="Arial" panose="020B0604020202020204" pitchFamily="34" charset="0"/>
              </a:rPr>
              <a:t>et de </a:t>
            </a:r>
            <a:r>
              <a:rPr lang="fr-FR" sz="2200" b="1" dirty="0">
                <a:latin typeface="Arial" panose="020B0604020202020204" pitchFamily="34" charset="0"/>
                <a:cs typeface="Arial" panose="020B0604020202020204" pitchFamily="34" charset="0"/>
              </a:rPr>
              <a:t>disponibilité.</a:t>
            </a:r>
            <a:endParaRPr lang="fr-FR" sz="22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69C3C45-89CC-79C6-C4EB-9585466E015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8768" y="2908790"/>
            <a:ext cx="3490909" cy="2856198"/>
          </a:xfrm>
          <a:prstGeom prst="rect">
            <a:avLst/>
          </a:prstGeom>
        </p:spPr>
      </p:pic>
    </p:spTree>
    <p:extLst>
      <p:ext uri="{BB962C8B-B14F-4D97-AF65-F5344CB8AC3E}">
        <p14:creationId xmlns:p14="http://schemas.microsoft.com/office/powerpoint/2010/main" val="20827403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7B00A6E-D38E-8AA4-3BBF-F0F56330840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927E0E3-63B5-10E5-55CB-A631AB91CAA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62BFB31-ADB8-3B5C-BBEC-C2E62471425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CEB65162-4EC9-1054-45FC-90646AE33C7D}"/>
              </a:ext>
            </a:extLst>
          </p:cNvPr>
          <p:cNvSpPr/>
          <p:nvPr/>
        </p:nvSpPr>
        <p:spPr>
          <a:xfrm>
            <a:off x="3391392" y="1025599"/>
            <a:ext cx="5365267" cy="365760"/>
          </a:xfrm>
          <a:prstGeom prst="rect">
            <a:avLst/>
          </a:prstGeom>
        </p:spPr>
        <p:txBody>
          <a:bodyPr wrap="none" lIns="0" tIns="0" rIns="0" bIns="0">
            <a:noAutofit/>
          </a:bodyPr>
          <a:lstStyle/>
          <a:p>
            <a:pPr indent="0"/>
            <a:r>
              <a:rPr lang="fr-FR" sz="2400" b="1" i="1" dirty="0">
                <a:solidFill>
                  <a:srgbClr val="161616"/>
                </a:solidFill>
                <a:latin typeface="Arial"/>
              </a:rPr>
              <a:t>SOA = </a:t>
            </a:r>
            <a:r>
              <a:rPr lang="fr-FR" sz="2400" b="1" i="1" dirty="0" err="1">
                <a:solidFill>
                  <a:srgbClr val="161616"/>
                </a:solidFill>
                <a:latin typeface="Arial"/>
              </a:rPr>
              <a:t>Statement</a:t>
            </a:r>
            <a:r>
              <a:rPr lang="fr-FR" sz="2400" b="1" i="1" dirty="0">
                <a:solidFill>
                  <a:srgbClr val="161616"/>
                </a:solidFill>
                <a:latin typeface="Arial"/>
              </a:rPr>
              <a:t> of </a:t>
            </a:r>
            <a:r>
              <a:rPr lang="fr-FR" sz="2400" b="1" i="1" dirty="0" err="1">
                <a:solidFill>
                  <a:srgbClr val="161616"/>
                </a:solidFill>
                <a:latin typeface="Arial"/>
              </a:rPr>
              <a:t>Applicability</a:t>
            </a:r>
            <a:endParaRPr lang="en-US" sz="2400" b="1" i="1" dirty="0">
              <a:solidFill>
                <a:srgbClr val="161616"/>
              </a:solidFill>
              <a:latin typeface="Arial"/>
            </a:endParaRPr>
          </a:p>
        </p:txBody>
      </p:sp>
      <p:pic>
        <p:nvPicPr>
          <p:cNvPr id="6" name="Image 5">
            <a:extLst>
              <a:ext uri="{FF2B5EF4-FFF2-40B4-BE49-F238E27FC236}">
                <a16:creationId xmlns:a16="http://schemas.microsoft.com/office/drawing/2014/main" id="{70B9D358-B2A4-11B5-6EDA-FAE1921F0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67" y="1505606"/>
            <a:ext cx="9178001" cy="5488478"/>
          </a:xfrm>
          <a:prstGeom prst="rect">
            <a:avLst/>
          </a:prstGeom>
        </p:spPr>
      </p:pic>
    </p:spTree>
    <p:extLst>
      <p:ext uri="{BB962C8B-B14F-4D97-AF65-F5344CB8AC3E}">
        <p14:creationId xmlns:p14="http://schemas.microsoft.com/office/powerpoint/2010/main" val="43060784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FC32BB-A922-2EF6-6B20-937A886A74D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B0D6D15-4979-FAA9-9F7E-B39405A0F06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6490167-13DB-4353-A550-97B9A43FDE4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5D4CDC2D-9326-2544-EC6E-4A1A2C95D95B}"/>
              </a:ext>
            </a:extLst>
          </p:cNvPr>
          <p:cNvSpPr/>
          <p:nvPr/>
        </p:nvSpPr>
        <p:spPr>
          <a:xfrm>
            <a:off x="3169131" y="1101807"/>
            <a:ext cx="5365267" cy="365760"/>
          </a:xfrm>
          <a:prstGeom prst="rect">
            <a:avLst/>
          </a:prstGeom>
        </p:spPr>
        <p:txBody>
          <a:bodyPr wrap="none" lIns="0" tIns="0" rIns="0" bIns="0">
            <a:noAutofit/>
          </a:bodyPr>
          <a:lstStyle/>
          <a:p>
            <a:pPr indent="0"/>
            <a:r>
              <a:rPr lang="fr-FR" sz="2400" b="1" i="1" dirty="0">
                <a:solidFill>
                  <a:srgbClr val="161616"/>
                </a:solidFill>
                <a:latin typeface="Arial"/>
              </a:rPr>
              <a:t>ISO 27000 et l’état des données</a:t>
            </a:r>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55B7BDD6-2A7D-4448-AAD5-3411A2EE087F}"/>
              </a:ext>
            </a:extLst>
          </p:cNvPr>
          <p:cNvSpPr txBox="1"/>
          <p:nvPr/>
        </p:nvSpPr>
        <p:spPr>
          <a:xfrm>
            <a:off x="196869" y="1658022"/>
            <a:ext cx="7178292" cy="5324535"/>
          </a:xfrm>
          <a:prstGeom prst="rect">
            <a:avLst/>
          </a:prstGeom>
          <a:noFill/>
        </p:spPr>
        <p:txBody>
          <a:bodyPr wrap="square">
            <a:spAutoFit/>
          </a:bodyPr>
          <a:lstStyle/>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Les </a:t>
            </a:r>
            <a:r>
              <a:rPr lang="fr-FR" sz="2000" b="1" dirty="0">
                <a:solidFill>
                  <a:schemeClr val="tx2"/>
                </a:solidFill>
                <a:latin typeface="Arial" panose="020B0604020202020204" pitchFamily="34" charset="0"/>
                <a:cs typeface="Arial" panose="020B0604020202020204" pitchFamily="34" charset="0"/>
              </a:rPr>
              <a:t>contrôles ISO </a:t>
            </a:r>
            <a:r>
              <a:rPr lang="fr-FR" sz="2000" b="1" dirty="0">
                <a:latin typeface="Arial" panose="020B0604020202020204" pitchFamily="34" charset="0"/>
                <a:cs typeface="Arial" panose="020B0604020202020204" pitchFamily="34" charset="0"/>
              </a:rPr>
              <a:t>traitent </a:t>
            </a:r>
            <a:r>
              <a:rPr lang="fr-FR" sz="2000" dirty="0">
                <a:latin typeface="Arial" panose="020B0604020202020204" pitchFamily="34" charset="0"/>
                <a:cs typeface="Arial" panose="020B0604020202020204" pitchFamily="34" charset="0"/>
              </a:rPr>
              <a:t>spécifiquement des </a:t>
            </a:r>
            <a:r>
              <a:rPr lang="fr-FR" sz="2000" b="1" dirty="0">
                <a:solidFill>
                  <a:schemeClr val="tx2"/>
                </a:solidFill>
                <a:latin typeface="Arial" panose="020B0604020202020204" pitchFamily="34" charset="0"/>
                <a:cs typeface="Arial" panose="020B0604020202020204" pitchFamily="34" charset="0"/>
              </a:rPr>
              <a:t>objectifs </a:t>
            </a:r>
            <a:r>
              <a:rPr lang="fr-FR" sz="2000" dirty="0">
                <a:solidFill>
                  <a:schemeClr val="tx2"/>
                </a:solidFill>
                <a:latin typeface="Arial" panose="020B0604020202020204" pitchFamily="34" charset="0"/>
                <a:cs typeface="Arial" panose="020B0604020202020204" pitchFamily="34" charset="0"/>
              </a:rPr>
              <a:t>de </a:t>
            </a:r>
            <a:r>
              <a:rPr lang="fr-FR" sz="2000" b="1" dirty="0">
                <a:solidFill>
                  <a:schemeClr val="tx2"/>
                </a:solidFill>
                <a:latin typeface="Arial" panose="020B0604020202020204" pitchFamily="34" charset="0"/>
                <a:cs typeface="Arial" panose="020B0604020202020204" pitchFamily="34" charset="0"/>
              </a:rPr>
              <a:t>sécurité </a:t>
            </a:r>
            <a:r>
              <a:rPr lang="fr-FR" sz="2000" dirty="0">
                <a:latin typeface="Arial" panose="020B0604020202020204" pitchFamily="34" charset="0"/>
                <a:cs typeface="Arial" panose="020B0604020202020204" pitchFamily="34" charset="0"/>
              </a:rPr>
              <a:t>pour les </a:t>
            </a:r>
            <a:r>
              <a:rPr lang="fr-FR" sz="2000" b="1" dirty="0">
                <a:latin typeface="Arial" panose="020B0604020202020204" pitchFamily="34" charset="0"/>
                <a:cs typeface="Arial" panose="020B0604020202020204" pitchFamily="34" charset="0"/>
              </a:rPr>
              <a:t>données </a:t>
            </a:r>
            <a:r>
              <a:rPr lang="fr-FR" sz="2000" dirty="0">
                <a:latin typeface="Arial" panose="020B0604020202020204" pitchFamily="34" charset="0"/>
                <a:cs typeface="Arial" panose="020B0604020202020204" pitchFamily="34" charset="0"/>
              </a:rPr>
              <a:t>dans chacun des </a:t>
            </a:r>
            <a:r>
              <a:rPr lang="fr-FR" sz="2000" b="1" dirty="0">
                <a:latin typeface="Arial" panose="020B0604020202020204" pitchFamily="34" charset="0"/>
                <a:cs typeface="Arial" panose="020B0604020202020204" pitchFamily="34" charset="0"/>
              </a:rPr>
              <a:t>trois états </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en cours de traitement</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au repos </a:t>
            </a:r>
            <a:r>
              <a:rPr lang="fr-FR" sz="2000" dirty="0">
                <a:latin typeface="Arial" panose="020B0604020202020204" pitchFamily="34" charset="0"/>
                <a:cs typeface="Arial" panose="020B0604020202020204" pitchFamily="34" charset="0"/>
              </a:rPr>
              <a:t>(en stockage) et </a:t>
            </a:r>
            <a:r>
              <a:rPr lang="fr-FR" sz="2000" b="1" dirty="0">
                <a:latin typeface="Arial" panose="020B0604020202020204" pitchFamily="34" charset="0"/>
                <a:cs typeface="Arial" panose="020B0604020202020204" pitchFamily="34" charset="0"/>
              </a:rPr>
              <a:t>en transit</a:t>
            </a:r>
            <a:r>
              <a:rPr lang="fr-FR" sz="2000" dirty="0">
                <a:latin typeface="Arial" panose="020B0604020202020204" pitchFamily="34" charset="0"/>
                <a:cs typeface="Arial" panose="020B0604020202020204" pitchFamily="34" charset="0"/>
              </a:rPr>
              <a:t>. </a:t>
            </a:r>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La </a:t>
            </a:r>
            <a:r>
              <a:rPr lang="fr-FR" sz="2000" b="1" dirty="0">
                <a:latin typeface="Arial" panose="020B0604020202020204" pitchFamily="34" charset="0"/>
                <a:cs typeface="Arial" panose="020B0604020202020204" pitchFamily="34" charset="0"/>
              </a:rPr>
              <a:t>responsabilité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l'identification </a:t>
            </a:r>
            <a:r>
              <a:rPr lang="fr-FR" sz="2000" dirty="0">
                <a:latin typeface="Arial" panose="020B0604020202020204" pitchFamily="34" charset="0"/>
                <a:cs typeface="Arial" panose="020B0604020202020204" pitchFamily="34" charset="0"/>
              </a:rPr>
              <a:t>et de la mise en </a:t>
            </a:r>
            <a:r>
              <a:rPr lang="fr-FR" sz="2000" dirty="0" err="1">
                <a:latin typeface="Arial" panose="020B0604020202020204" pitchFamily="34" charset="0"/>
                <a:cs typeface="Arial" panose="020B0604020202020204" pitchFamily="34" charset="0"/>
              </a:rPr>
              <a:t>oeuvre</a:t>
            </a:r>
            <a:r>
              <a:rPr lang="fr-FR" sz="2000" dirty="0">
                <a:latin typeface="Arial" panose="020B0604020202020204" pitchFamily="34" charset="0"/>
                <a:cs typeface="Arial" panose="020B0604020202020204" pitchFamily="34" charset="0"/>
              </a:rPr>
              <a:t> des </a:t>
            </a:r>
            <a:r>
              <a:rPr lang="fr-FR" sz="2000" b="1" dirty="0">
                <a:latin typeface="Arial" panose="020B0604020202020204" pitchFamily="34" charset="0"/>
                <a:cs typeface="Arial" panose="020B0604020202020204" pitchFamily="34" charset="0"/>
              </a:rPr>
              <a:t>contrôles </a:t>
            </a:r>
            <a:r>
              <a:rPr lang="fr-FR" sz="2000" dirty="0">
                <a:latin typeface="Arial" panose="020B0604020202020204" pitchFamily="34" charset="0"/>
                <a:cs typeface="Arial" panose="020B0604020202020204" pitchFamily="34" charset="0"/>
              </a:rPr>
              <a:t>pertinents peut </a:t>
            </a:r>
            <a:r>
              <a:rPr lang="fr-FR" sz="2000" b="1" dirty="0">
                <a:latin typeface="Arial" panose="020B0604020202020204" pitchFamily="34" charset="0"/>
                <a:cs typeface="Arial" panose="020B0604020202020204" pitchFamily="34" charset="0"/>
              </a:rPr>
              <a:t>incomber </a:t>
            </a:r>
            <a:r>
              <a:rPr lang="fr-FR" sz="2000" dirty="0">
                <a:latin typeface="Arial" panose="020B0604020202020204" pitchFamily="34" charset="0"/>
                <a:cs typeface="Arial" panose="020B0604020202020204" pitchFamily="34" charset="0"/>
              </a:rPr>
              <a:t>à différents </a:t>
            </a:r>
            <a:r>
              <a:rPr lang="fr-FR" sz="2000" b="1" dirty="0">
                <a:latin typeface="Arial" panose="020B0604020202020204" pitchFamily="34" charset="0"/>
                <a:cs typeface="Arial" panose="020B0604020202020204" pitchFamily="34" charset="0"/>
              </a:rPr>
              <a:t>groupes </a:t>
            </a:r>
            <a:r>
              <a:rPr lang="fr-FR" sz="2000" dirty="0">
                <a:latin typeface="Arial" panose="020B0604020202020204" pitchFamily="34" charset="0"/>
                <a:cs typeface="Arial" panose="020B0604020202020204" pitchFamily="34" charset="0"/>
              </a:rPr>
              <a:t>dans l'entreprise. </a:t>
            </a:r>
          </a:p>
          <a:p>
            <a:pPr algn="just"/>
            <a:r>
              <a:rPr lang="en-US" sz="2000" b="1" dirty="0">
                <a:latin typeface="Arial" panose="020B0604020202020204" pitchFamily="34" charset="0"/>
                <a:cs typeface="Arial" panose="020B0604020202020204" pitchFamily="34" charset="0"/>
              </a:rPr>
              <a:t>Par </a:t>
            </a:r>
            <a:r>
              <a:rPr lang="en-US" sz="2000" b="1" dirty="0" err="1">
                <a:latin typeface="Arial" panose="020B0604020202020204" pitchFamily="34" charset="0"/>
                <a:cs typeface="Arial" panose="020B0604020202020204" pitchFamily="34" charset="0"/>
              </a:rPr>
              <a:t>exemple</a:t>
            </a:r>
            <a:r>
              <a:rPr lang="en-US"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une </a:t>
            </a:r>
            <a:r>
              <a:rPr lang="fr-FR" sz="2000" b="1" dirty="0">
                <a:latin typeface="Arial" panose="020B0604020202020204" pitchFamily="34" charset="0"/>
                <a:cs typeface="Arial" panose="020B0604020202020204" pitchFamily="34" charset="0"/>
              </a:rPr>
              <a:t>équipe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sécurité </a:t>
            </a:r>
            <a:r>
              <a:rPr lang="fr-FR" sz="2000" dirty="0">
                <a:latin typeface="Arial" panose="020B0604020202020204" pitchFamily="34" charset="0"/>
                <a:cs typeface="Arial" panose="020B0604020202020204" pitchFamily="34" charset="0"/>
              </a:rPr>
              <a:t>du </a:t>
            </a:r>
            <a:r>
              <a:rPr lang="fr-FR" sz="2000" b="1" dirty="0">
                <a:latin typeface="Arial" panose="020B0604020202020204" pitchFamily="34" charset="0"/>
                <a:cs typeface="Arial" panose="020B0604020202020204" pitchFamily="34" charset="0"/>
              </a:rPr>
              <a:t>réseau </a:t>
            </a:r>
            <a:r>
              <a:rPr lang="fr-FR" sz="2000" dirty="0">
                <a:latin typeface="Arial" panose="020B0604020202020204" pitchFamily="34" charset="0"/>
                <a:cs typeface="Arial" panose="020B0604020202020204" pitchFamily="34" charset="0"/>
              </a:rPr>
              <a:t>peut être </a:t>
            </a:r>
            <a:r>
              <a:rPr lang="fr-FR" sz="2000" b="1" dirty="0">
                <a:latin typeface="Arial" panose="020B0604020202020204" pitchFamily="34" charset="0"/>
                <a:cs typeface="Arial" panose="020B0604020202020204" pitchFamily="34" charset="0"/>
              </a:rPr>
              <a:t>responsable </a:t>
            </a:r>
            <a:r>
              <a:rPr lang="fr-FR" sz="2000" dirty="0">
                <a:latin typeface="Arial" panose="020B0604020202020204" pitchFamily="34" charset="0"/>
                <a:cs typeface="Arial" panose="020B0604020202020204" pitchFamily="34" charset="0"/>
              </a:rPr>
              <a:t>des </a:t>
            </a:r>
            <a:r>
              <a:rPr lang="fr-FR" sz="2000" b="1" dirty="0">
                <a:latin typeface="Arial" panose="020B0604020202020204" pitchFamily="34" charset="0"/>
                <a:cs typeface="Arial" panose="020B0604020202020204" pitchFamily="34" charset="0"/>
              </a:rPr>
              <a:t>contrôles </a:t>
            </a:r>
            <a:r>
              <a:rPr lang="fr-FR" sz="2000" dirty="0">
                <a:latin typeface="Arial" panose="020B0604020202020204" pitchFamily="34" charset="0"/>
                <a:cs typeface="Arial" panose="020B0604020202020204" pitchFamily="34" charset="0"/>
              </a:rPr>
              <a:t>qui assurent la </a:t>
            </a:r>
            <a:r>
              <a:rPr lang="fr-FR" sz="2000" b="1" dirty="0">
                <a:latin typeface="Arial" panose="020B0604020202020204" pitchFamily="34" charset="0"/>
                <a:cs typeface="Arial" panose="020B0604020202020204" pitchFamily="34" charset="0"/>
              </a:rPr>
              <a:t>confidentialité</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l'intégrité </a:t>
            </a:r>
            <a:r>
              <a:rPr lang="fr-FR" sz="2000" dirty="0">
                <a:latin typeface="Arial" panose="020B0604020202020204" pitchFamily="34" charset="0"/>
                <a:cs typeface="Arial" panose="020B0604020202020204" pitchFamily="34" charset="0"/>
              </a:rPr>
              <a:t>et la </a:t>
            </a:r>
            <a:r>
              <a:rPr lang="fr-FR" sz="2000" b="1" dirty="0">
                <a:latin typeface="Arial" panose="020B0604020202020204" pitchFamily="34" charset="0"/>
                <a:cs typeface="Arial" panose="020B0604020202020204" pitchFamily="34" charset="0"/>
              </a:rPr>
              <a:t>disponibilité </a:t>
            </a:r>
            <a:r>
              <a:rPr lang="fr-FR" sz="2000" dirty="0">
                <a:latin typeface="Arial" panose="020B0604020202020204" pitchFamily="34" charset="0"/>
                <a:cs typeface="Arial" panose="020B0604020202020204" pitchFamily="34" charset="0"/>
              </a:rPr>
              <a:t>de toutes les </a:t>
            </a:r>
            <a:r>
              <a:rPr lang="fr-FR" sz="2000" b="1" dirty="0">
                <a:solidFill>
                  <a:schemeClr val="tx2"/>
                </a:solidFill>
                <a:latin typeface="Arial" panose="020B0604020202020204" pitchFamily="34" charset="0"/>
                <a:cs typeface="Arial" panose="020B0604020202020204" pitchFamily="34" charset="0"/>
              </a:rPr>
              <a:t>données transmises </a:t>
            </a:r>
            <a:r>
              <a:rPr lang="fr-FR" sz="2000" dirty="0">
                <a:latin typeface="Arial" panose="020B0604020202020204" pitchFamily="34" charset="0"/>
                <a:cs typeface="Arial" panose="020B0604020202020204" pitchFamily="34" charset="0"/>
              </a:rPr>
              <a:t>(données en transit),</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les </a:t>
            </a:r>
            <a:r>
              <a:rPr lang="fr-FR" sz="2000" b="1" dirty="0">
                <a:latin typeface="Arial" panose="020B0604020202020204" pitchFamily="34" charset="0"/>
                <a:cs typeface="Arial" panose="020B0604020202020204" pitchFamily="34" charset="0"/>
              </a:rPr>
              <a:t>programmeurs </a:t>
            </a:r>
            <a:r>
              <a:rPr lang="fr-FR" sz="2000" dirty="0">
                <a:latin typeface="Arial" panose="020B0604020202020204" pitchFamily="34" charset="0"/>
                <a:cs typeface="Arial" panose="020B0604020202020204" pitchFamily="34" charset="0"/>
              </a:rPr>
              <a:t>et les </a:t>
            </a:r>
            <a:r>
              <a:rPr lang="fr-FR" sz="2000" b="1" dirty="0">
                <a:latin typeface="Arial" panose="020B0604020202020204" pitchFamily="34" charset="0"/>
                <a:cs typeface="Arial" panose="020B0604020202020204" pitchFamily="34" charset="0"/>
              </a:rPr>
              <a:t>analystes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données </a:t>
            </a:r>
            <a:r>
              <a:rPr lang="fr-FR" sz="2000" dirty="0">
                <a:latin typeface="Arial" panose="020B0604020202020204" pitchFamily="34" charset="0"/>
                <a:cs typeface="Arial" panose="020B0604020202020204" pitchFamily="34" charset="0"/>
              </a:rPr>
              <a:t>pour les </a:t>
            </a:r>
            <a:r>
              <a:rPr lang="fr-FR" sz="2000" b="1" dirty="0">
                <a:latin typeface="Arial" panose="020B0604020202020204" pitchFamily="34" charset="0"/>
                <a:cs typeface="Arial" panose="020B0604020202020204" pitchFamily="34" charset="0"/>
              </a:rPr>
              <a:t>données </a:t>
            </a:r>
            <a:r>
              <a:rPr lang="fr-FR" sz="2000" dirty="0">
                <a:latin typeface="Arial" panose="020B0604020202020204" pitchFamily="34" charset="0"/>
                <a:cs typeface="Arial" panose="020B0604020202020204" pitchFamily="34" charset="0"/>
              </a:rPr>
              <a:t>en </a:t>
            </a:r>
            <a:r>
              <a:rPr lang="fr-FR" sz="2000" b="1" dirty="0">
                <a:latin typeface="Arial" panose="020B0604020202020204" pitchFamily="34" charset="0"/>
                <a:cs typeface="Arial" panose="020B0604020202020204" pitchFamily="34" charset="0"/>
              </a:rPr>
              <a:t>cours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traitement</a:t>
            </a:r>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et les spécialistes de </a:t>
            </a:r>
            <a:r>
              <a:rPr lang="fr-FR" sz="2000" b="1" dirty="0">
                <a:latin typeface="Arial" panose="020B0604020202020204" pitchFamily="34" charset="0"/>
                <a:cs typeface="Arial" panose="020B0604020202020204" pitchFamily="34" charset="0"/>
              </a:rPr>
              <a:t>l'assistance matérielle </a:t>
            </a:r>
            <a:r>
              <a:rPr lang="fr-FR" sz="2000" dirty="0">
                <a:latin typeface="Arial" panose="020B0604020202020204" pitchFamily="34" charset="0"/>
                <a:cs typeface="Arial" panose="020B0604020202020204" pitchFamily="34" charset="0"/>
              </a:rPr>
              <a:t>pour les </a:t>
            </a:r>
            <a:r>
              <a:rPr lang="fr-FR" sz="2000" b="1" dirty="0">
                <a:latin typeface="Arial" panose="020B0604020202020204" pitchFamily="34" charset="0"/>
                <a:cs typeface="Arial" panose="020B0604020202020204" pitchFamily="34" charset="0"/>
              </a:rPr>
              <a:t>données stockées</a:t>
            </a:r>
            <a:r>
              <a:rPr lang="fr-FR" sz="2000" dirty="0">
                <a:latin typeface="Arial" panose="020B0604020202020204" pitchFamily="34" charset="0"/>
                <a:cs typeface="Arial" panose="020B0604020202020204" pitchFamily="34" charset="0"/>
              </a:rPr>
              <a:t>. (données au repos/en stockage). </a:t>
            </a:r>
          </a:p>
        </p:txBody>
      </p:sp>
      <p:pic>
        <p:nvPicPr>
          <p:cNvPr id="6" name="Image 5">
            <a:extLst>
              <a:ext uri="{FF2B5EF4-FFF2-40B4-BE49-F238E27FC236}">
                <a16:creationId xmlns:a16="http://schemas.microsoft.com/office/drawing/2014/main" id="{5DDF834F-D0EF-A6E4-35F8-E4864D34145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6100"/>
          <a:stretch>
            <a:fillRect/>
          </a:stretch>
        </p:blipFill>
        <p:spPr>
          <a:xfrm>
            <a:off x="7375161" y="2655330"/>
            <a:ext cx="3318239" cy="2804401"/>
          </a:xfrm>
          <a:prstGeom prst="rect">
            <a:avLst/>
          </a:prstGeom>
        </p:spPr>
      </p:pic>
    </p:spTree>
    <p:extLst>
      <p:ext uri="{BB962C8B-B14F-4D97-AF65-F5344CB8AC3E}">
        <p14:creationId xmlns:p14="http://schemas.microsoft.com/office/powerpoint/2010/main" val="108428871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E6F1A4-B2DD-5AD8-40CB-6019E477E73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DF4594D-2570-7178-8E50-55228BAE277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15E2044-43DA-5A74-8D66-01034FE06CA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D62F0CFF-1435-8992-6E74-A313A44174BA}"/>
              </a:ext>
            </a:extLst>
          </p:cNvPr>
          <p:cNvSpPr/>
          <p:nvPr/>
        </p:nvSpPr>
        <p:spPr>
          <a:xfrm>
            <a:off x="3184121" y="1027176"/>
            <a:ext cx="5365267" cy="365760"/>
          </a:xfrm>
          <a:prstGeom prst="rect">
            <a:avLst/>
          </a:prstGeom>
        </p:spPr>
        <p:txBody>
          <a:bodyPr wrap="none" lIns="0" tIns="0" rIns="0" bIns="0">
            <a:noAutofit/>
          </a:bodyPr>
          <a:lstStyle/>
          <a:p>
            <a:pPr indent="0"/>
            <a:r>
              <a:rPr lang="fr-FR" sz="2400" b="1" i="1" dirty="0">
                <a:solidFill>
                  <a:srgbClr val="161616"/>
                </a:solidFill>
                <a:latin typeface="Arial"/>
              </a:rPr>
              <a:t>Les garants de l’ISO 27000</a:t>
            </a:r>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CEECB9D0-1AA6-75C1-A0A8-C215616B13F2}"/>
              </a:ext>
            </a:extLst>
          </p:cNvPr>
          <p:cNvSpPr txBox="1"/>
          <p:nvPr/>
        </p:nvSpPr>
        <p:spPr>
          <a:xfrm>
            <a:off x="148912" y="1392936"/>
            <a:ext cx="7541042" cy="5509200"/>
          </a:xfrm>
          <a:prstGeom prst="rect">
            <a:avLst/>
          </a:prstGeom>
          <a:noFill/>
        </p:spPr>
        <p:txBody>
          <a:bodyPr wrap="square">
            <a:spAutoFit/>
          </a:bodyPr>
          <a:lstStyle/>
          <a:p>
            <a:pPr marL="342900" indent="-342900" algn="just">
              <a:buFont typeface="Arial" panose="020B0604020202020204" pitchFamily="34" charset="0"/>
              <a:buChar char="•"/>
            </a:pPr>
            <a:r>
              <a:rPr lang="fr-FR" sz="2200" dirty="0">
                <a:latin typeface="Arial" panose="020B0604020202020204" pitchFamily="34" charset="0"/>
                <a:cs typeface="Arial" panose="020B0604020202020204" pitchFamily="34" charset="0"/>
              </a:rPr>
              <a:t>Les </a:t>
            </a:r>
            <a:r>
              <a:rPr lang="fr-FR" sz="2200" b="1" dirty="0">
                <a:latin typeface="Arial" panose="020B0604020202020204" pitchFamily="34" charset="0"/>
                <a:cs typeface="Arial" panose="020B0604020202020204" pitchFamily="34" charset="0"/>
              </a:rPr>
              <a:t>contrôles ISO </a:t>
            </a:r>
            <a:r>
              <a:rPr lang="fr-FR" sz="2200" dirty="0">
                <a:latin typeface="Arial" panose="020B0604020202020204" pitchFamily="34" charset="0"/>
                <a:cs typeface="Arial" panose="020B0604020202020204" pitchFamily="34" charset="0"/>
              </a:rPr>
              <a:t>fournissent également une </a:t>
            </a:r>
            <a:r>
              <a:rPr lang="fr-FR" sz="2200" b="1" dirty="0">
                <a:latin typeface="Arial" panose="020B0604020202020204" pitchFamily="34" charset="0"/>
                <a:cs typeface="Arial" panose="020B0604020202020204" pitchFamily="34" charset="0"/>
              </a:rPr>
              <a:t>orientation technique </a:t>
            </a:r>
            <a:r>
              <a:rPr lang="fr-FR" sz="2200" dirty="0">
                <a:latin typeface="Arial" panose="020B0604020202020204" pitchFamily="34" charset="0"/>
                <a:cs typeface="Arial" panose="020B0604020202020204" pitchFamily="34" charset="0"/>
              </a:rPr>
              <a:t>pour les </a:t>
            </a:r>
            <a:r>
              <a:rPr lang="fr-FR" sz="2200" b="1" dirty="0">
                <a:solidFill>
                  <a:schemeClr val="tx2"/>
                </a:solidFill>
                <a:latin typeface="Arial" panose="020B0604020202020204" pitchFamily="34" charset="0"/>
                <a:cs typeface="Arial" panose="020B0604020202020204" pitchFamily="34" charset="0"/>
              </a:rPr>
              <a:t>objectifs</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de </a:t>
            </a:r>
            <a:r>
              <a:rPr lang="fr-FR" sz="2200" b="1" dirty="0">
                <a:solidFill>
                  <a:schemeClr val="tx2"/>
                </a:solidFill>
                <a:latin typeface="Arial" panose="020B0604020202020204" pitchFamily="34" charset="0"/>
                <a:cs typeface="Arial" panose="020B0604020202020204" pitchFamily="34" charset="0"/>
              </a:rPr>
              <a:t>contrôle</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liés aux </a:t>
            </a:r>
            <a:r>
              <a:rPr lang="fr-FR" sz="2200" b="1" dirty="0">
                <a:solidFill>
                  <a:schemeClr val="tx2"/>
                </a:solidFill>
                <a:latin typeface="Arial" panose="020B0604020202020204" pitchFamily="34" charset="0"/>
                <a:cs typeface="Arial" panose="020B0604020202020204" pitchFamily="34" charset="0"/>
              </a:rPr>
              <a:t>politiques</a:t>
            </a:r>
            <a:r>
              <a:rPr lang="fr-FR" sz="2200" dirty="0">
                <a:solidFill>
                  <a:schemeClr val="tx2"/>
                </a:solidFill>
                <a:latin typeface="Arial" panose="020B0604020202020204" pitchFamily="34" charset="0"/>
                <a:cs typeface="Arial" panose="020B0604020202020204" pitchFamily="34" charset="0"/>
              </a:rPr>
              <a:t>, </a:t>
            </a:r>
            <a:r>
              <a:rPr lang="fr-FR" sz="2200" b="1" dirty="0">
                <a:solidFill>
                  <a:schemeClr val="tx2"/>
                </a:solidFill>
                <a:latin typeface="Arial" panose="020B0604020202020204" pitchFamily="34" charset="0"/>
                <a:cs typeface="Arial" panose="020B0604020202020204" pitchFamily="34" charset="0"/>
              </a:rPr>
              <a:t>procédures </a:t>
            </a:r>
            <a:r>
              <a:rPr lang="fr-FR" sz="2200" dirty="0">
                <a:latin typeface="Arial" panose="020B0604020202020204" pitchFamily="34" charset="0"/>
                <a:cs typeface="Arial" panose="020B0604020202020204" pitchFamily="34" charset="0"/>
              </a:rPr>
              <a:t>et </a:t>
            </a:r>
            <a:r>
              <a:rPr lang="fr-FR" sz="2200" b="1" dirty="0">
                <a:solidFill>
                  <a:schemeClr val="tx2"/>
                </a:solidFill>
                <a:latin typeface="Arial" panose="020B0604020202020204" pitchFamily="34" charset="0"/>
                <a:cs typeface="Arial" panose="020B0604020202020204" pitchFamily="34" charset="0"/>
              </a:rPr>
              <a:t>directives</a:t>
            </a:r>
            <a:r>
              <a:rPr lang="fr-FR" sz="2200" b="1" dirty="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de </a:t>
            </a:r>
            <a:r>
              <a:rPr lang="fr-FR" sz="2200" b="1" dirty="0">
                <a:latin typeface="Arial" panose="020B0604020202020204" pitchFamily="34" charset="0"/>
                <a:cs typeface="Arial" panose="020B0604020202020204" pitchFamily="34" charset="0"/>
              </a:rPr>
              <a:t>cybersécurité </a:t>
            </a:r>
            <a:r>
              <a:rPr lang="fr-FR" sz="2200" dirty="0">
                <a:latin typeface="Arial" panose="020B0604020202020204" pitchFamily="34" charset="0"/>
                <a:cs typeface="Arial" panose="020B0604020202020204" pitchFamily="34" charset="0"/>
              </a:rPr>
              <a:t>définies par la </a:t>
            </a:r>
            <a:r>
              <a:rPr lang="fr-FR" sz="2200" b="1" dirty="0">
                <a:latin typeface="Arial" panose="020B0604020202020204" pitchFamily="34" charset="0"/>
                <a:cs typeface="Arial" panose="020B0604020202020204" pitchFamily="34" charset="0"/>
              </a:rPr>
              <a:t>direction </a:t>
            </a:r>
            <a:r>
              <a:rPr lang="fr-FR" sz="2200" dirty="0">
                <a:latin typeface="Arial" panose="020B0604020202020204" pitchFamily="34" charset="0"/>
                <a:cs typeface="Arial" panose="020B0604020202020204" pitchFamily="34" charset="0"/>
              </a:rPr>
              <a:t>d'une entreprise.</a:t>
            </a:r>
          </a:p>
          <a:p>
            <a:pPr algn="just"/>
            <a:endParaRPr lang="en-U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200" b="1" dirty="0">
                <a:latin typeface="Arial" panose="020B0604020202020204" pitchFamily="34" charset="0"/>
                <a:cs typeface="Arial" panose="020B0604020202020204" pitchFamily="34" charset="0"/>
              </a:rPr>
              <a:t>Par exemple</a:t>
            </a:r>
            <a:r>
              <a:rPr lang="fr-FR" sz="2200" dirty="0">
                <a:latin typeface="Arial" panose="020B0604020202020204" pitchFamily="34" charset="0"/>
                <a:cs typeface="Arial" panose="020B0604020202020204" pitchFamily="34" charset="0"/>
              </a:rPr>
              <a:t>, </a:t>
            </a:r>
            <a:r>
              <a:rPr lang="fr-FR" sz="2200" b="1" dirty="0">
                <a:latin typeface="Arial" panose="020B0604020202020204" pitchFamily="34" charset="0"/>
                <a:cs typeface="Arial" panose="020B0604020202020204" pitchFamily="34" charset="0"/>
              </a:rPr>
              <a:t>imaginons </a:t>
            </a:r>
            <a:r>
              <a:rPr lang="fr-FR" sz="2200" dirty="0">
                <a:latin typeface="Arial" panose="020B0604020202020204" pitchFamily="34" charset="0"/>
                <a:cs typeface="Arial" panose="020B0604020202020204" pitchFamily="34" charset="0"/>
              </a:rPr>
              <a:t>qu'une </a:t>
            </a:r>
            <a:r>
              <a:rPr lang="fr-FR" sz="2200" b="1" dirty="0">
                <a:latin typeface="Arial" panose="020B0604020202020204" pitchFamily="34" charset="0"/>
                <a:cs typeface="Arial" panose="020B0604020202020204" pitchFamily="34" charset="0"/>
              </a:rPr>
              <a:t>équipe </a:t>
            </a:r>
            <a:r>
              <a:rPr lang="fr-FR" sz="2200" dirty="0">
                <a:latin typeface="Arial" panose="020B0604020202020204" pitchFamily="34" charset="0"/>
                <a:cs typeface="Arial" panose="020B0604020202020204" pitchFamily="34" charset="0"/>
              </a:rPr>
              <a:t>de </a:t>
            </a:r>
            <a:r>
              <a:rPr lang="fr-FR" sz="2200" b="1" dirty="0">
                <a:latin typeface="Arial" panose="020B0604020202020204" pitchFamily="34" charset="0"/>
                <a:cs typeface="Arial" panose="020B0604020202020204" pitchFamily="34" charset="0"/>
              </a:rPr>
              <a:t>direction </a:t>
            </a:r>
            <a:r>
              <a:rPr lang="fr-FR" sz="2200" dirty="0">
                <a:latin typeface="Arial" panose="020B0604020202020204" pitchFamily="34" charset="0"/>
                <a:cs typeface="Arial" panose="020B0604020202020204" pitchFamily="34" charset="0"/>
              </a:rPr>
              <a:t>établisse une </a:t>
            </a:r>
            <a:r>
              <a:rPr lang="fr-FR" sz="2200" b="1" dirty="0">
                <a:latin typeface="Arial" panose="020B0604020202020204" pitchFamily="34" charset="0"/>
                <a:cs typeface="Arial" panose="020B0604020202020204" pitchFamily="34" charset="0"/>
              </a:rPr>
              <a:t>politique </a:t>
            </a:r>
            <a:r>
              <a:rPr lang="fr-FR" sz="2200" dirty="0">
                <a:latin typeface="Arial" panose="020B0604020202020204" pitchFamily="34" charset="0"/>
                <a:cs typeface="Arial" panose="020B0604020202020204" pitchFamily="34" charset="0"/>
              </a:rPr>
              <a:t>pour </a:t>
            </a:r>
            <a:r>
              <a:rPr lang="fr-FR" sz="2200" b="1" dirty="0">
                <a:latin typeface="Arial" panose="020B0604020202020204" pitchFamily="34" charset="0"/>
                <a:cs typeface="Arial" panose="020B0604020202020204" pitchFamily="34" charset="0"/>
              </a:rPr>
              <a:t>protéger </a:t>
            </a:r>
            <a:r>
              <a:rPr lang="fr-FR" sz="2200" dirty="0">
                <a:latin typeface="Arial" panose="020B0604020202020204" pitchFamily="34" charset="0"/>
                <a:cs typeface="Arial" panose="020B0604020202020204" pitchFamily="34" charset="0"/>
              </a:rPr>
              <a:t>toutes les </a:t>
            </a:r>
            <a:r>
              <a:rPr lang="fr-FR" sz="2200" b="1" dirty="0">
                <a:latin typeface="Arial" panose="020B0604020202020204" pitchFamily="34" charset="0"/>
                <a:cs typeface="Arial" panose="020B0604020202020204" pitchFamily="34" charset="0"/>
              </a:rPr>
              <a:t>données entrantes </a:t>
            </a:r>
            <a:r>
              <a:rPr lang="fr-FR" sz="2200" dirty="0">
                <a:latin typeface="Arial" panose="020B0604020202020204" pitchFamily="34" charset="0"/>
                <a:cs typeface="Arial" panose="020B0604020202020204" pitchFamily="34" charset="0"/>
              </a:rPr>
              <a:t>ou </a:t>
            </a:r>
            <a:r>
              <a:rPr lang="fr-FR" sz="2200" b="1" dirty="0">
                <a:latin typeface="Arial" panose="020B0604020202020204" pitchFamily="34" charset="0"/>
                <a:cs typeface="Arial" panose="020B0604020202020204" pitchFamily="34" charset="0"/>
              </a:rPr>
              <a:t>sortantes </a:t>
            </a:r>
            <a:r>
              <a:rPr lang="fr-FR" sz="2200" dirty="0">
                <a:latin typeface="Arial" panose="020B0604020202020204" pitchFamily="34" charset="0"/>
                <a:cs typeface="Arial" panose="020B0604020202020204" pitchFamily="34" charset="0"/>
              </a:rPr>
              <a:t>d'une entreprise. </a:t>
            </a:r>
          </a:p>
          <a:p>
            <a:pPr algn="just"/>
            <a:endParaRPr lang="fr-FR"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200" dirty="0">
                <a:latin typeface="Arial" panose="020B0604020202020204" pitchFamily="34" charset="0"/>
                <a:cs typeface="Arial" panose="020B0604020202020204" pitchFamily="34" charset="0"/>
              </a:rPr>
              <a:t>La </a:t>
            </a:r>
            <a:r>
              <a:rPr lang="fr-FR" sz="2200" b="1" dirty="0">
                <a:solidFill>
                  <a:schemeClr val="tx2"/>
                </a:solidFill>
                <a:latin typeface="Arial" panose="020B0604020202020204" pitchFamily="34" charset="0"/>
                <a:cs typeface="Arial" panose="020B0604020202020204" pitchFamily="34" charset="0"/>
              </a:rPr>
              <a:t>responsabilité </a:t>
            </a:r>
            <a:r>
              <a:rPr lang="fr-FR" sz="2200" dirty="0">
                <a:latin typeface="Arial" panose="020B0604020202020204" pitchFamily="34" charset="0"/>
                <a:cs typeface="Arial" panose="020B0604020202020204" pitchFamily="34" charset="0"/>
              </a:rPr>
              <a:t>de la </a:t>
            </a:r>
            <a:r>
              <a:rPr lang="fr-FR" sz="2200" b="1" dirty="0">
                <a:latin typeface="Arial" panose="020B0604020202020204" pitchFamily="34" charset="0"/>
                <a:cs typeface="Arial" panose="020B0604020202020204" pitchFamily="34" charset="0"/>
              </a:rPr>
              <a:t>mise </a:t>
            </a:r>
            <a:r>
              <a:rPr lang="fr-FR" sz="2200" dirty="0">
                <a:latin typeface="Arial" panose="020B0604020202020204" pitchFamily="34" charset="0"/>
                <a:cs typeface="Arial" panose="020B0604020202020204" pitchFamily="34" charset="0"/>
              </a:rPr>
              <a:t>en </a:t>
            </a:r>
            <a:r>
              <a:rPr lang="fr-FR" sz="2200" b="1" dirty="0">
                <a:latin typeface="Arial" panose="020B0604020202020204" pitchFamily="34" charset="0"/>
                <a:cs typeface="Arial" panose="020B0604020202020204" pitchFamily="34" charset="0"/>
              </a:rPr>
              <a:t>œuvre </a:t>
            </a:r>
            <a:r>
              <a:rPr lang="fr-FR" sz="2200" dirty="0">
                <a:latin typeface="Arial" panose="020B0604020202020204" pitchFamily="34" charset="0"/>
                <a:cs typeface="Arial" panose="020B0604020202020204" pitchFamily="34" charset="0"/>
              </a:rPr>
              <a:t>et de la </a:t>
            </a:r>
            <a:r>
              <a:rPr lang="fr-FR" sz="2200" b="1" dirty="0">
                <a:latin typeface="Arial" panose="020B0604020202020204" pitchFamily="34" charset="0"/>
                <a:cs typeface="Arial" panose="020B0604020202020204" pitchFamily="34" charset="0"/>
              </a:rPr>
              <a:t>configuration </a:t>
            </a:r>
            <a:r>
              <a:rPr lang="fr-FR" sz="2200" dirty="0">
                <a:latin typeface="Arial" panose="020B0604020202020204" pitchFamily="34" charset="0"/>
                <a:cs typeface="Arial" panose="020B0604020202020204" pitchFamily="34" charset="0"/>
              </a:rPr>
              <a:t>des </a:t>
            </a:r>
            <a:r>
              <a:rPr lang="fr-FR" sz="2200" b="1" dirty="0">
                <a:latin typeface="Arial" panose="020B0604020202020204" pitchFamily="34" charset="0"/>
                <a:cs typeface="Arial" panose="020B0604020202020204" pitchFamily="34" charset="0"/>
              </a:rPr>
              <a:t>réseaux</a:t>
            </a:r>
            <a:r>
              <a:rPr lang="fr-FR" sz="2200" dirty="0">
                <a:latin typeface="Arial" panose="020B0604020202020204" pitchFamily="34" charset="0"/>
                <a:cs typeface="Arial" panose="020B0604020202020204" pitchFamily="34" charset="0"/>
              </a:rPr>
              <a:t>, des </a:t>
            </a:r>
            <a:r>
              <a:rPr lang="fr-FR" sz="2200" b="1" dirty="0">
                <a:latin typeface="Arial" panose="020B0604020202020204" pitchFamily="34" charset="0"/>
                <a:cs typeface="Arial" panose="020B0604020202020204" pitchFamily="34" charset="0"/>
              </a:rPr>
              <a:t>systèmes </a:t>
            </a:r>
            <a:r>
              <a:rPr lang="fr-FR" sz="2200" dirty="0">
                <a:latin typeface="Arial" panose="020B0604020202020204" pitchFamily="34" charset="0"/>
                <a:cs typeface="Arial" panose="020B0604020202020204" pitchFamily="34" charset="0"/>
              </a:rPr>
              <a:t>et des </a:t>
            </a:r>
            <a:r>
              <a:rPr lang="fr-FR" sz="2200" b="1" dirty="0">
                <a:latin typeface="Arial" panose="020B0604020202020204" pitchFamily="34" charset="0"/>
                <a:cs typeface="Arial" panose="020B0604020202020204" pitchFamily="34" charset="0"/>
              </a:rPr>
              <a:t>équipements </a:t>
            </a:r>
            <a:r>
              <a:rPr lang="fr-FR" sz="2200" dirty="0">
                <a:latin typeface="Arial" panose="020B0604020202020204" pitchFamily="34" charset="0"/>
                <a:cs typeface="Arial" panose="020B0604020202020204" pitchFamily="34" charset="0"/>
              </a:rPr>
              <a:t>pour </a:t>
            </a:r>
            <a:r>
              <a:rPr lang="fr-FR" sz="2200" b="1" dirty="0">
                <a:latin typeface="Arial" panose="020B0604020202020204" pitchFamily="34" charset="0"/>
                <a:cs typeface="Arial" panose="020B0604020202020204" pitchFamily="34" charset="0"/>
              </a:rPr>
              <a:t>respecter </a:t>
            </a:r>
            <a:r>
              <a:rPr lang="fr-FR" sz="2200" dirty="0">
                <a:latin typeface="Arial" panose="020B0604020202020204" pitchFamily="34" charset="0"/>
                <a:cs typeface="Arial" panose="020B0604020202020204" pitchFamily="34" charset="0"/>
              </a:rPr>
              <a:t>les </a:t>
            </a:r>
            <a:r>
              <a:rPr lang="fr-FR" sz="2200" b="1" dirty="0">
                <a:latin typeface="Arial" panose="020B0604020202020204" pitchFamily="34" charset="0"/>
                <a:cs typeface="Arial" panose="020B0604020202020204" pitchFamily="34" charset="0"/>
              </a:rPr>
              <a:t>directives </a:t>
            </a:r>
            <a:r>
              <a:rPr lang="fr-FR" sz="2200" dirty="0">
                <a:latin typeface="Arial" panose="020B0604020202020204" pitchFamily="34" charset="0"/>
                <a:cs typeface="Arial" panose="020B0604020202020204" pitchFamily="34" charset="0"/>
              </a:rPr>
              <a:t>de la </a:t>
            </a:r>
            <a:r>
              <a:rPr lang="fr-FR" sz="2200" b="1" dirty="0">
                <a:latin typeface="Arial" panose="020B0604020202020204" pitchFamily="34" charset="0"/>
                <a:cs typeface="Arial" panose="020B0604020202020204" pitchFamily="34" charset="0"/>
              </a:rPr>
              <a:t>politique </a:t>
            </a:r>
            <a:r>
              <a:rPr lang="fr-FR" sz="2200" dirty="0">
                <a:latin typeface="Arial" panose="020B0604020202020204" pitchFamily="34" charset="0"/>
                <a:cs typeface="Arial" panose="020B0604020202020204" pitchFamily="34" charset="0"/>
              </a:rPr>
              <a:t>incombe aux </a:t>
            </a:r>
            <a:r>
              <a:rPr lang="fr-FR" sz="2200" b="1" dirty="0">
                <a:latin typeface="Arial" panose="020B0604020202020204" pitchFamily="34" charset="0"/>
                <a:cs typeface="Arial" panose="020B0604020202020204" pitchFamily="34" charset="0"/>
              </a:rPr>
              <a:t>professionnels </a:t>
            </a:r>
            <a:r>
              <a:rPr lang="fr-FR" sz="2200" dirty="0">
                <a:latin typeface="Arial" panose="020B0604020202020204" pitchFamily="34" charset="0"/>
                <a:cs typeface="Arial" panose="020B0604020202020204" pitchFamily="34" charset="0"/>
              </a:rPr>
              <a:t>de </a:t>
            </a:r>
            <a:r>
              <a:rPr lang="fr-FR" sz="2200" b="1" dirty="0">
                <a:latin typeface="Arial" panose="020B0604020202020204" pitchFamily="34" charset="0"/>
                <a:cs typeface="Arial" panose="020B0604020202020204" pitchFamily="34" charset="0"/>
              </a:rPr>
              <a:t>l'IT </a:t>
            </a:r>
            <a:r>
              <a:rPr lang="fr-FR" sz="2200" dirty="0">
                <a:latin typeface="Arial" panose="020B0604020202020204" pitchFamily="34" charset="0"/>
                <a:cs typeface="Arial" panose="020B0604020202020204" pitchFamily="34" charset="0"/>
              </a:rPr>
              <a:t>compétents au sein de l'entreprise, et non à l'équipe de direction. </a:t>
            </a:r>
          </a:p>
        </p:txBody>
      </p:sp>
      <p:pic>
        <p:nvPicPr>
          <p:cNvPr id="6" name="Image 5">
            <a:extLst>
              <a:ext uri="{FF2B5EF4-FFF2-40B4-BE49-F238E27FC236}">
                <a16:creationId xmlns:a16="http://schemas.microsoft.com/office/drawing/2014/main" id="{ADBC33DC-4DB5-915C-70AF-E62A4D36E54F}"/>
              </a:ext>
            </a:extLst>
          </p:cNvPr>
          <p:cNvPicPr>
            <a:picLocks noChangeAspect="1"/>
          </p:cNvPicPr>
          <p:nvPr/>
        </p:nvPicPr>
        <p:blipFill>
          <a:blip r:embed="rId4">
            <a:extLst>
              <a:ext uri="{28A0092B-C50C-407E-A947-70E740481C1C}">
                <a14:useLocalDpi xmlns:a14="http://schemas.microsoft.com/office/drawing/2010/main" val="0"/>
              </a:ext>
            </a:extLst>
          </a:blip>
          <a:srcRect l="9069" t="8518" r="7882" b="4616"/>
          <a:stretch>
            <a:fillRect/>
          </a:stretch>
        </p:blipFill>
        <p:spPr>
          <a:xfrm>
            <a:off x="7635355" y="2732112"/>
            <a:ext cx="3058045" cy="2454483"/>
          </a:xfrm>
          <a:prstGeom prst="rect">
            <a:avLst/>
          </a:prstGeom>
        </p:spPr>
      </p:pic>
      <p:sp>
        <p:nvSpPr>
          <p:cNvPr id="7" name="Étoile : 5 branches 6">
            <a:extLst>
              <a:ext uri="{FF2B5EF4-FFF2-40B4-BE49-F238E27FC236}">
                <a16:creationId xmlns:a16="http://schemas.microsoft.com/office/drawing/2014/main" id="{B5517E26-A85E-7712-3E22-4D6CE26112D0}"/>
              </a:ext>
            </a:extLst>
          </p:cNvPr>
          <p:cNvSpPr/>
          <p:nvPr/>
        </p:nvSpPr>
        <p:spPr>
          <a:xfrm>
            <a:off x="8679305" y="3895536"/>
            <a:ext cx="252000" cy="252000"/>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4936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BD6A38A-4494-9C78-69E3-D1017DA5F66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90BFBE5-4442-54BD-D784-A5119F52664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7F2DEDD-EDC4-0B9F-07E4-3B441D91082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Introduction à la </a:t>
            </a:r>
            <a:r>
              <a:rPr lang="en-US" sz="2600" b="1" dirty="0" err="1">
                <a:solidFill>
                  <a:srgbClr val="161616"/>
                </a:solidFill>
                <a:latin typeface="Arial"/>
              </a:rPr>
              <a:t>famille</a:t>
            </a:r>
            <a:r>
              <a:rPr lang="en-US" sz="2600" b="1" dirty="0">
                <a:solidFill>
                  <a:srgbClr val="161616"/>
                </a:solidFill>
                <a:latin typeface="Arial"/>
              </a:rPr>
              <a:t> ISO 27000</a:t>
            </a:r>
          </a:p>
        </p:txBody>
      </p:sp>
      <p:sp>
        <p:nvSpPr>
          <p:cNvPr id="9" name="Rectangle 8">
            <a:extLst>
              <a:ext uri="{FF2B5EF4-FFF2-40B4-BE49-F238E27FC236}">
                <a16:creationId xmlns:a16="http://schemas.microsoft.com/office/drawing/2014/main" id="{9248C999-8E7F-B90A-7D04-6444D9108FE0}"/>
              </a:ext>
            </a:extLst>
          </p:cNvPr>
          <p:cNvSpPr/>
          <p:nvPr/>
        </p:nvSpPr>
        <p:spPr>
          <a:xfrm>
            <a:off x="3169131" y="991053"/>
            <a:ext cx="5365267" cy="365760"/>
          </a:xfrm>
          <a:prstGeom prst="rect">
            <a:avLst/>
          </a:prstGeom>
        </p:spPr>
        <p:txBody>
          <a:bodyPr wrap="none" lIns="0" tIns="0" rIns="0" bIns="0">
            <a:noAutofit/>
          </a:bodyPr>
          <a:lstStyle/>
          <a:p>
            <a:pPr indent="0"/>
            <a:r>
              <a:rPr lang="fr-FR" sz="2400" b="1" i="1" dirty="0">
                <a:solidFill>
                  <a:srgbClr val="161616"/>
                </a:solidFill>
                <a:latin typeface="Arial"/>
              </a:rPr>
              <a:t>Qu’est ce que l’ISO/IEC 27001 ?</a:t>
            </a:r>
            <a:endParaRPr lang="en-US" sz="2400" b="1" i="1" dirty="0">
              <a:solidFill>
                <a:srgbClr val="161616"/>
              </a:solidFill>
              <a:latin typeface="Arial"/>
            </a:endParaRPr>
          </a:p>
        </p:txBody>
      </p:sp>
      <p:sp>
        <p:nvSpPr>
          <p:cNvPr id="7" name="ZoneTexte 6">
            <a:extLst>
              <a:ext uri="{FF2B5EF4-FFF2-40B4-BE49-F238E27FC236}">
                <a16:creationId xmlns:a16="http://schemas.microsoft.com/office/drawing/2014/main" id="{C7BF2A9C-AFD4-CA5A-8EF5-33AC4516A996}"/>
              </a:ext>
            </a:extLst>
          </p:cNvPr>
          <p:cNvSpPr txBox="1"/>
          <p:nvPr/>
        </p:nvSpPr>
        <p:spPr>
          <a:xfrm>
            <a:off x="101600" y="1796279"/>
            <a:ext cx="10591800" cy="5262979"/>
          </a:xfrm>
          <a:prstGeom prst="rect">
            <a:avLst/>
          </a:prstGeom>
          <a:noFill/>
        </p:spPr>
        <p:txBody>
          <a:bodyPr wrap="square">
            <a:spAutoFit/>
          </a:bodyPr>
          <a:lstStyle/>
          <a:p>
            <a:pPr algn="just"/>
            <a:r>
              <a:rPr lang="fr-FR" sz="2400" dirty="0">
                <a:solidFill>
                  <a:schemeClr val="tx2"/>
                </a:solidFill>
                <a:latin typeface="Arial" panose="020B0604020202020204" pitchFamily="34" charset="0"/>
                <a:cs typeface="Arial" panose="020B0604020202020204" pitchFamily="34" charset="0"/>
              </a:rPr>
              <a:t>L'</a:t>
            </a:r>
            <a:r>
              <a:rPr lang="fr-FR" sz="2400" b="1" dirty="0">
                <a:solidFill>
                  <a:schemeClr val="tx2"/>
                </a:solidFill>
                <a:latin typeface="Arial" panose="020B0604020202020204" pitchFamily="34" charset="0"/>
                <a:cs typeface="Arial" panose="020B0604020202020204" pitchFamily="34" charset="0"/>
              </a:rPr>
              <a:t>ISO/IEC 27001 </a:t>
            </a:r>
            <a:r>
              <a:rPr lang="fr-FR" sz="2400" dirty="0">
                <a:latin typeface="Arial" panose="020B0604020202020204" pitchFamily="34" charset="0"/>
                <a:cs typeface="Arial" panose="020B0604020202020204" pitchFamily="34" charset="0"/>
              </a:rPr>
              <a:t>est la </a:t>
            </a:r>
            <a:r>
              <a:rPr lang="fr-FR" sz="2400" b="1" dirty="0">
                <a:solidFill>
                  <a:schemeClr val="tx2"/>
                </a:solidFill>
                <a:latin typeface="Arial" panose="020B0604020202020204" pitchFamily="34" charset="0"/>
                <a:cs typeface="Arial" panose="020B0604020202020204" pitchFamily="34" charset="0"/>
              </a:rPr>
              <a:t>norme internationale</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de référence pour la </a:t>
            </a:r>
            <a:r>
              <a:rPr lang="fr-FR" sz="2400" b="1" dirty="0">
                <a:solidFill>
                  <a:schemeClr val="tx2"/>
                </a:solidFill>
                <a:latin typeface="Arial" panose="020B0604020202020204" pitchFamily="34" charset="0"/>
                <a:cs typeface="Arial" panose="020B0604020202020204" pitchFamily="34" charset="0"/>
              </a:rPr>
              <a:t>gestion</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de la </a:t>
            </a:r>
            <a:r>
              <a:rPr lang="fr-FR" sz="2400" b="1" dirty="0">
                <a:solidFill>
                  <a:schemeClr val="tx2"/>
                </a:solidFill>
                <a:latin typeface="Arial" panose="020B0604020202020204" pitchFamily="34" charset="0"/>
                <a:cs typeface="Arial" panose="020B0604020202020204" pitchFamily="34" charset="0"/>
              </a:rPr>
              <a:t>sécurité</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de </a:t>
            </a:r>
            <a:r>
              <a:rPr lang="fr-FR" sz="2400" b="1" dirty="0">
                <a:solidFill>
                  <a:schemeClr val="tx2"/>
                </a:solidFill>
                <a:latin typeface="Arial" panose="020B0604020202020204" pitchFamily="34" charset="0"/>
                <a:cs typeface="Arial" panose="020B0604020202020204" pitchFamily="34" charset="0"/>
              </a:rPr>
              <a:t>0</a:t>
            </a:r>
            <a:endParaRPr lang="fr-FR" sz="2400" dirty="0">
              <a:solidFill>
                <a:schemeClr val="tx2"/>
              </a:solidFill>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400" dirty="0">
                <a:latin typeface="Arial" panose="020B0604020202020204" pitchFamily="34" charset="0"/>
                <a:cs typeface="Arial" panose="020B0604020202020204" pitchFamily="34" charset="0"/>
              </a:rPr>
              <a:t>Elle définit un </a:t>
            </a:r>
            <a:r>
              <a:rPr lang="fr-FR" sz="2400" b="1" dirty="0">
                <a:latin typeface="Arial" panose="020B0604020202020204" pitchFamily="34" charset="0"/>
                <a:cs typeface="Arial" panose="020B0604020202020204" pitchFamily="34" charset="0"/>
              </a:rPr>
              <a:t>cadre méthodologique </a:t>
            </a:r>
            <a:r>
              <a:rPr lang="fr-FR" sz="2400" dirty="0">
                <a:latin typeface="Arial" panose="020B0604020202020204" pitchFamily="34" charset="0"/>
                <a:cs typeface="Arial" panose="020B0604020202020204" pitchFamily="34" charset="0"/>
              </a:rPr>
              <a:t>permettant aux entreprises de </a:t>
            </a:r>
            <a:r>
              <a:rPr lang="fr-FR" sz="2400" b="1" dirty="0">
                <a:solidFill>
                  <a:schemeClr val="tx2"/>
                </a:solidFill>
                <a:latin typeface="Arial" panose="020B0604020202020204" pitchFamily="34" charset="0"/>
                <a:cs typeface="Arial" panose="020B0604020202020204" pitchFamily="34" charset="0"/>
              </a:rPr>
              <a:t>protéger</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leurs </a:t>
            </a:r>
            <a:r>
              <a:rPr lang="fr-FR" sz="2400" b="1" dirty="0">
                <a:latin typeface="Arial" panose="020B0604020202020204" pitchFamily="34" charset="0"/>
                <a:cs typeface="Arial" panose="020B0604020202020204" pitchFamily="34" charset="0"/>
              </a:rPr>
              <a:t>données </a:t>
            </a:r>
            <a:r>
              <a:rPr lang="fr-FR" sz="2400" dirty="0">
                <a:latin typeface="Arial" panose="020B0604020202020204" pitchFamily="34" charset="0"/>
                <a:cs typeface="Arial" panose="020B0604020202020204" pitchFamily="34" charset="0"/>
              </a:rPr>
              <a:t>et leurs </a:t>
            </a:r>
            <a:r>
              <a:rPr lang="fr-FR" sz="2400" b="1" dirty="0">
                <a:latin typeface="Arial" panose="020B0604020202020204" pitchFamily="34" charset="0"/>
                <a:cs typeface="Arial" panose="020B0604020202020204" pitchFamily="34" charset="0"/>
              </a:rPr>
              <a:t>systèmes </a:t>
            </a:r>
            <a:r>
              <a:rPr lang="fr-FR" sz="2400" dirty="0">
                <a:latin typeface="Arial" panose="020B0604020202020204" pitchFamily="34" charset="0"/>
                <a:cs typeface="Arial" panose="020B0604020202020204" pitchFamily="34" charset="0"/>
              </a:rPr>
              <a:t>contre es </a:t>
            </a:r>
            <a:r>
              <a:rPr lang="fr-FR" sz="2400" b="1" dirty="0">
                <a:latin typeface="Arial" panose="020B0604020202020204" pitchFamily="34" charset="0"/>
                <a:cs typeface="Arial" panose="020B0604020202020204" pitchFamily="34" charset="0"/>
              </a:rPr>
              <a:t>cybermenaces.</a:t>
            </a:r>
          </a:p>
          <a:p>
            <a:pPr algn="just"/>
            <a:endParaRPr lang="fr-F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400" b="1" dirty="0">
                <a:latin typeface="Arial" panose="020B0604020202020204" pitchFamily="34" charset="0"/>
                <a:cs typeface="Arial" panose="020B0604020202020204" pitchFamily="34" charset="0"/>
              </a:rPr>
              <a:t>Objectifs de l’ISO 27001 :</a:t>
            </a:r>
          </a:p>
          <a:p>
            <a:pPr marL="800100" lvl="1"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Confidentialité </a:t>
            </a:r>
            <a:r>
              <a:rPr lang="fr-FR" sz="2400" dirty="0">
                <a:latin typeface="Arial" panose="020B0604020202020204" pitchFamily="34" charset="0"/>
                <a:cs typeface="Arial" panose="020B0604020202020204" pitchFamily="34" charset="0"/>
              </a:rPr>
              <a:t>: Protéger l'accès aux informations sensibles</a:t>
            </a:r>
          </a:p>
          <a:p>
            <a:pPr marL="800100" lvl="1"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Intégrité </a:t>
            </a:r>
            <a:r>
              <a:rPr lang="fr-FR" sz="2400" dirty="0">
                <a:latin typeface="Arial" panose="020B0604020202020204" pitchFamily="34" charset="0"/>
                <a:cs typeface="Arial" panose="020B0604020202020204" pitchFamily="34" charset="0"/>
              </a:rPr>
              <a:t>: Garantir l'exactitude et la fiabilité des données</a:t>
            </a:r>
          </a:p>
          <a:p>
            <a:pPr marL="800100" lvl="1"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Disponibilité </a:t>
            </a:r>
            <a:r>
              <a:rPr lang="fr-FR" sz="2400" dirty="0">
                <a:latin typeface="Arial" panose="020B0604020202020204" pitchFamily="34" charset="0"/>
                <a:cs typeface="Arial" panose="020B0604020202020204" pitchFamily="34" charset="0"/>
              </a:rPr>
              <a:t>: Assurer l’accès aux informations en cas de besoin</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400" dirty="0">
                <a:latin typeface="Arial" panose="020B0604020202020204" pitchFamily="34" charset="0"/>
                <a:cs typeface="Arial" panose="020B0604020202020204" pitchFamily="34" charset="0"/>
              </a:rPr>
              <a:t>Elle est basée sur l’approche </a:t>
            </a:r>
            <a:r>
              <a:rPr lang="fr-FR" sz="2400" b="1" dirty="0">
                <a:solidFill>
                  <a:schemeClr val="tx2"/>
                </a:solidFill>
                <a:latin typeface="Arial" panose="020B0604020202020204" pitchFamily="34" charset="0"/>
                <a:cs typeface="Arial" panose="020B0604020202020204" pitchFamily="34" charset="0"/>
              </a:rPr>
              <a:t>PDCA</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a:t>
            </a:r>
            <a:r>
              <a:rPr lang="fr-FR" sz="2400" b="1" dirty="0">
                <a:latin typeface="Arial" panose="020B0604020202020204" pitchFamily="34" charset="0"/>
                <a:cs typeface="Arial" panose="020B0604020202020204" pitchFamily="34" charset="0"/>
              </a:rPr>
              <a:t>Plan-Do-Check-</a:t>
            </a:r>
            <a:r>
              <a:rPr lang="fr-FR" sz="2400" b="1" dirty="0" err="1">
                <a:latin typeface="Arial" panose="020B0604020202020204" pitchFamily="34" charset="0"/>
                <a:cs typeface="Arial" panose="020B0604020202020204" pitchFamily="34" charset="0"/>
              </a:rPr>
              <a:t>Act</a:t>
            </a:r>
            <a:r>
              <a:rPr lang="fr-FR" sz="2400" dirty="0">
                <a:latin typeface="Arial" panose="020B0604020202020204" pitchFamily="34" charset="0"/>
                <a:cs typeface="Arial" panose="020B0604020202020204" pitchFamily="34" charset="0"/>
              </a:rPr>
              <a:t>) et impose la mise en place de </a:t>
            </a:r>
            <a:r>
              <a:rPr lang="fr-FR" sz="2400" b="1" dirty="0">
                <a:solidFill>
                  <a:schemeClr val="tx2"/>
                </a:solidFill>
                <a:latin typeface="Arial" panose="020B0604020202020204" pitchFamily="34" charset="0"/>
                <a:cs typeface="Arial" panose="020B0604020202020204" pitchFamily="34" charset="0"/>
              </a:rPr>
              <a:t>93 (</a:t>
            </a:r>
            <a:r>
              <a:rPr lang="fr-FR" sz="2400" b="1" dirty="0" err="1">
                <a:solidFill>
                  <a:schemeClr val="tx2"/>
                </a:solidFill>
                <a:latin typeface="Arial" panose="020B0604020202020204" pitchFamily="34" charset="0"/>
                <a:cs typeface="Arial" panose="020B0604020202020204" pitchFamily="34" charset="0"/>
              </a:rPr>
              <a:t>précedemment</a:t>
            </a:r>
            <a:r>
              <a:rPr lang="fr-FR" sz="2400" b="1" dirty="0">
                <a:solidFill>
                  <a:schemeClr val="tx2"/>
                </a:solidFill>
                <a:latin typeface="Arial" panose="020B0604020202020204" pitchFamily="34" charset="0"/>
                <a:cs typeface="Arial" panose="020B0604020202020204" pitchFamily="34" charset="0"/>
              </a:rPr>
              <a:t> 114) contrôles </a:t>
            </a:r>
            <a:r>
              <a:rPr lang="fr-FR" sz="2400" dirty="0">
                <a:latin typeface="Arial" panose="020B0604020202020204" pitchFamily="34" charset="0"/>
                <a:cs typeface="Arial" panose="020B0604020202020204" pitchFamily="34" charset="0"/>
              </a:rPr>
              <a:t>de </a:t>
            </a:r>
            <a:r>
              <a:rPr lang="fr-FR" sz="2400" b="1" dirty="0">
                <a:latin typeface="Arial" panose="020B0604020202020204" pitchFamily="34" charset="0"/>
                <a:cs typeface="Arial" panose="020B0604020202020204" pitchFamily="34" charset="0"/>
              </a:rPr>
              <a:t>sécurité </a:t>
            </a:r>
            <a:r>
              <a:rPr lang="fr-FR" sz="2400" dirty="0">
                <a:latin typeface="Arial" panose="020B0604020202020204" pitchFamily="34" charset="0"/>
                <a:cs typeface="Arial" panose="020B0604020202020204" pitchFamily="34" charset="0"/>
              </a:rPr>
              <a:t>définis dans </a:t>
            </a:r>
            <a:r>
              <a:rPr lang="fr-FR" sz="2400" b="1" dirty="0">
                <a:solidFill>
                  <a:schemeClr val="tx2"/>
                </a:solidFill>
                <a:latin typeface="Arial" panose="020B0604020202020204" pitchFamily="34" charset="0"/>
                <a:cs typeface="Arial" panose="020B0604020202020204" pitchFamily="34" charset="0"/>
              </a:rPr>
              <a:t>ISO 27002</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828469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CC72301-B0EE-597C-835B-56C1FFA812A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3AF420F-6BF5-C22F-F6F1-6A2E1D7C827B}"/>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2EC98D9F-392E-5510-5F53-79D6F70D04E7}"/>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A7C8E5C-3F0D-451E-58BC-BDACD2C091C2}"/>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Généralités</a:t>
            </a:r>
            <a:endParaRPr lang="en-US" sz="2800" b="1" dirty="0">
              <a:latin typeface="Arial"/>
            </a:endParaRPr>
          </a:p>
          <a:p>
            <a:pPr indent="0" algn="just">
              <a:lnSpc>
                <a:spcPts val="4656"/>
              </a:lnSpc>
            </a:pPr>
            <a:r>
              <a:rPr lang="en-US" sz="2800" b="1" dirty="0">
                <a:latin typeface="Arial"/>
              </a:rPr>
              <a:t>2.  Introduction à la </a:t>
            </a:r>
            <a:r>
              <a:rPr lang="en-US" sz="2800" b="1" dirty="0" err="1">
                <a:latin typeface="Arial"/>
              </a:rPr>
              <a:t>famille</a:t>
            </a:r>
            <a:r>
              <a:rPr lang="en-US" sz="2800" b="1" dirty="0">
                <a:latin typeface="Arial"/>
              </a:rPr>
              <a:t> ISO 27000</a:t>
            </a:r>
          </a:p>
          <a:p>
            <a:pPr marL="514350" indent="-514350" algn="just">
              <a:lnSpc>
                <a:spcPts val="4656"/>
              </a:lnSpc>
              <a:buAutoNum type="arabicPeriod" startAt="3"/>
            </a:pPr>
            <a:r>
              <a:rPr lang="en-US" sz="2800" b="1" dirty="0">
                <a:solidFill>
                  <a:srgbClr val="FF0000"/>
                </a:solidFill>
                <a:latin typeface="Arial"/>
              </a:rPr>
              <a:t>La </a:t>
            </a:r>
            <a:r>
              <a:rPr lang="en-US" sz="2800" b="1" dirty="0" err="1">
                <a:solidFill>
                  <a:srgbClr val="FF0000"/>
                </a:solidFill>
                <a:latin typeface="Arial"/>
              </a:rPr>
              <a:t>norme</a:t>
            </a:r>
            <a:r>
              <a:rPr lang="en-US" sz="2800" b="1" dirty="0">
                <a:solidFill>
                  <a:srgbClr val="FF0000"/>
                </a:solidFill>
                <a:latin typeface="Arial"/>
              </a:rPr>
              <a:t> ISO/IEC 27001 LI</a:t>
            </a:r>
          </a:p>
          <a:p>
            <a:pPr marL="514350" indent="-514350" algn="just">
              <a:lnSpc>
                <a:spcPts val="4656"/>
              </a:lnSpc>
              <a:buAutoNum type="arabicPeriod" startAt="3"/>
            </a:pPr>
            <a:r>
              <a:rPr lang="en-US" sz="2800" b="1" dirty="0" err="1">
                <a:latin typeface="Arial"/>
              </a:rPr>
              <a:t>Statistiques</a:t>
            </a:r>
            <a:r>
              <a:rPr lang="en-US" sz="2800" b="1" dirty="0">
                <a:latin typeface="Arial"/>
              </a:rPr>
              <a:t> et tendances </a:t>
            </a:r>
            <a:r>
              <a:rPr lang="en-US" sz="2800" b="1" dirty="0" err="1">
                <a:latin typeface="Arial"/>
              </a:rPr>
              <a:t>mondiales</a:t>
            </a:r>
            <a:endParaRPr lang="en-US" sz="2800" b="1" dirty="0">
              <a:latin typeface="Arial"/>
            </a:endParaRPr>
          </a:p>
          <a:p>
            <a:pPr marL="514350" indent="-514350" algn="just">
              <a:lnSpc>
                <a:spcPts val="4656"/>
              </a:lnSpc>
              <a:buAutoNum type="arabicPeriod" startAt="3"/>
            </a:pPr>
            <a:r>
              <a:rPr lang="en-US" sz="2800" b="1" dirty="0">
                <a:latin typeface="Arial"/>
              </a:rPr>
              <a:t>Etude de Cas</a:t>
            </a:r>
          </a:p>
        </p:txBody>
      </p:sp>
    </p:spTree>
    <p:extLst>
      <p:ext uri="{BB962C8B-B14F-4D97-AF65-F5344CB8AC3E}">
        <p14:creationId xmlns:p14="http://schemas.microsoft.com/office/powerpoint/2010/main" val="35528927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a:t>
            </a:r>
          </a:p>
          <a:p>
            <a:pPr marL="342900" indent="-342900" algn="just">
              <a:lnSpc>
                <a:spcPts val="3132"/>
              </a:lnSpc>
              <a:buFontTx/>
              <a:buChar char="-"/>
            </a:pPr>
            <a:r>
              <a:rPr lang="en-US" sz="1900" dirty="0">
                <a:latin typeface="Arial"/>
              </a:rPr>
              <a:t>Certified NSE, </a:t>
            </a:r>
            <a:r>
              <a:rPr lang="en-US" sz="1900" dirty="0" err="1">
                <a:latin typeface="Arial"/>
              </a:rPr>
              <a:t>Cyberdiplomacy</a:t>
            </a:r>
            <a:r>
              <a:rPr lang="en-US" sz="1900" dirty="0">
                <a:latin typeface="Arial"/>
              </a:rPr>
              <a:t>  (UNADER)</a:t>
            </a:r>
          </a:p>
          <a:p>
            <a:pPr indent="0" algn="just">
              <a:lnSpc>
                <a:spcPts val="3132"/>
              </a:lnSpc>
            </a:pPr>
            <a:r>
              <a:rPr lang="en-US" sz="1900" dirty="0">
                <a:latin typeface="Arial"/>
              </a:rPr>
              <a:t>-    Research Interests:</a:t>
            </a:r>
          </a:p>
          <a:p>
            <a:pPr marL="520700" indent="0" algn="just">
              <a:spcAft>
                <a:spcPts val="630"/>
              </a:spcAft>
            </a:pPr>
            <a:r>
              <a:rPr lang="en-US" sz="1700" dirty="0">
                <a:latin typeface="Arial"/>
              </a:rPr>
              <a:t>•    Deep Learning</a:t>
            </a:r>
          </a:p>
          <a:p>
            <a:pPr marL="520700" indent="0" algn="just">
              <a:spcAft>
                <a:spcPts val="1050"/>
              </a:spcAft>
            </a:pPr>
            <a:r>
              <a:rPr lang="en-US" sz="1700" dirty="0">
                <a:latin typeface="Arial"/>
              </a:rPr>
              <a:t>•    Big Data Analytics</a:t>
            </a:r>
          </a:p>
          <a:p>
            <a:pPr marL="520700" algn="just">
              <a:spcAft>
                <a:spcPts val="1050"/>
              </a:spcAft>
            </a:pPr>
            <a:r>
              <a:rPr lang="en-US" sz="1700" dirty="0">
                <a:latin typeface="Arial"/>
              </a:rPr>
              <a:t>•    Information Retrieval</a:t>
            </a:r>
          </a:p>
          <a:p>
            <a:pPr marL="520700" algn="just">
              <a:spcAft>
                <a:spcPts val="1050"/>
              </a:spcAft>
            </a:pPr>
            <a:r>
              <a:rPr lang="en-US" sz="1700" dirty="0">
                <a:latin typeface="Arial"/>
              </a:rPr>
              <a:t>•    Cybersecurity</a:t>
            </a:r>
          </a:p>
          <a:p>
            <a:pPr indent="0" algn="just">
              <a:spcAft>
                <a:spcPts val="1050"/>
              </a:spcAft>
            </a:pPr>
            <a:r>
              <a:rPr lang="en-US" sz="1900" dirty="0">
                <a:latin typeface="Arial"/>
              </a:rPr>
              <a:t>-    Room: Situation Room PC HELIOS</a:t>
            </a:r>
          </a:p>
          <a:p>
            <a:pPr marL="342900" indent="-342900" algn="just">
              <a:spcAft>
                <a:spcPts val="2940"/>
              </a:spcAft>
              <a:buFontTx/>
              <a:buChar char="-"/>
            </a:pPr>
            <a:r>
              <a:rPr lang="en-US" sz="1900" dirty="0" err="1">
                <a:latin typeface="Arial"/>
              </a:rPr>
              <a:t>eMail</a:t>
            </a:r>
            <a:r>
              <a:rPr lang="en-US" sz="1900" dirty="0">
                <a:latin typeface="Arial"/>
              </a:rPr>
              <a:t>: 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5C09E79-84E8-03FA-D94B-AC27267182B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882CF57-A927-A048-5883-EB07DF989C9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2994805-F499-7DDE-EFA3-B34E8E5F579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895AF0E4-5FBC-A910-D02C-CDC8809550D7}"/>
              </a:ext>
            </a:extLst>
          </p:cNvPr>
          <p:cNvSpPr/>
          <p:nvPr/>
        </p:nvSpPr>
        <p:spPr>
          <a:xfrm>
            <a:off x="1550248" y="1208478"/>
            <a:ext cx="5365267" cy="365760"/>
          </a:xfrm>
          <a:prstGeom prst="rect">
            <a:avLst/>
          </a:prstGeom>
        </p:spPr>
        <p:txBody>
          <a:bodyPr wrap="none" lIns="0" tIns="0" rIns="0" bIns="0">
            <a:noAutofit/>
          </a:bodyPr>
          <a:lstStyle/>
          <a:p>
            <a:pPr indent="0"/>
            <a:r>
              <a:rPr lang="fr-FR" sz="2400" b="1" i="1" dirty="0">
                <a:solidFill>
                  <a:srgbClr val="161616"/>
                </a:solidFill>
                <a:latin typeface="Arial"/>
              </a:rPr>
              <a:t>Renforcer la Sécurité de l’Information avec ISO 27001</a:t>
            </a:r>
            <a:endParaRPr lang="en-US" sz="2400" b="1" i="1" dirty="0">
              <a:solidFill>
                <a:srgbClr val="161616"/>
              </a:solidFill>
              <a:latin typeface="Arial"/>
            </a:endParaRPr>
          </a:p>
        </p:txBody>
      </p:sp>
      <p:pic>
        <p:nvPicPr>
          <p:cNvPr id="7" name="Image 6">
            <a:extLst>
              <a:ext uri="{FF2B5EF4-FFF2-40B4-BE49-F238E27FC236}">
                <a16:creationId xmlns:a16="http://schemas.microsoft.com/office/drawing/2014/main" id="{D0E29307-6084-9F32-E071-23D47192ADFE}"/>
              </a:ext>
            </a:extLst>
          </p:cNvPr>
          <p:cNvPicPr>
            <a:picLocks noChangeAspect="1"/>
          </p:cNvPicPr>
          <p:nvPr/>
        </p:nvPicPr>
        <p:blipFill>
          <a:blip r:embed="rId4"/>
          <a:stretch>
            <a:fillRect/>
          </a:stretch>
        </p:blipFill>
        <p:spPr>
          <a:xfrm>
            <a:off x="1357687" y="1871364"/>
            <a:ext cx="7678222" cy="5144218"/>
          </a:xfrm>
          <a:prstGeom prst="rect">
            <a:avLst/>
          </a:prstGeom>
        </p:spPr>
      </p:pic>
    </p:spTree>
    <p:extLst>
      <p:ext uri="{BB962C8B-B14F-4D97-AF65-F5344CB8AC3E}">
        <p14:creationId xmlns:p14="http://schemas.microsoft.com/office/powerpoint/2010/main" val="58221898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CF3446D-0A77-A394-CA81-725C8A2F6AA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33081FD-E1FB-7736-978A-4D2D77648DF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C68BD1B-75CA-47BA-B281-CDFC017D488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0A488241-B2A1-9A7A-D80A-F31ACE70ABFF}"/>
              </a:ext>
            </a:extLst>
          </p:cNvPr>
          <p:cNvSpPr/>
          <p:nvPr/>
        </p:nvSpPr>
        <p:spPr>
          <a:xfrm>
            <a:off x="1730870" y="1174611"/>
            <a:ext cx="5365267" cy="365760"/>
          </a:xfrm>
          <a:prstGeom prst="rect">
            <a:avLst/>
          </a:prstGeom>
        </p:spPr>
        <p:txBody>
          <a:bodyPr wrap="none" lIns="0" tIns="0" rIns="0" bIns="0">
            <a:noAutofit/>
          </a:bodyPr>
          <a:lstStyle/>
          <a:p>
            <a:pPr indent="0"/>
            <a:r>
              <a:rPr lang="fr-FR" sz="2400" b="1" i="1" dirty="0">
                <a:solidFill>
                  <a:srgbClr val="161616"/>
                </a:solidFill>
                <a:latin typeface="Arial"/>
              </a:rPr>
              <a:t>Rôles et responsabilités du Lead Implementer (LI)</a:t>
            </a:r>
            <a:endParaRPr lang="en-US" sz="2400" b="1" i="1" dirty="0">
              <a:solidFill>
                <a:srgbClr val="161616"/>
              </a:solidFill>
              <a:latin typeface="Arial"/>
            </a:endParaRPr>
          </a:p>
        </p:txBody>
      </p:sp>
      <p:sp>
        <p:nvSpPr>
          <p:cNvPr id="5" name="ZoneTexte 4">
            <a:extLst>
              <a:ext uri="{FF2B5EF4-FFF2-40B4-BE49-F238E27FC236}">
                <a16:creationId xmlns:a16="http://schemas.microsoft.com/office/drawing/2014/main" id="{44E34C90-558D-4326-372B-B752D558DE16}"/>
              </a:ext>
            </a:extLst>
          </p:cNvPr>
          <p:cNvSpPr txBox="1"/>
          <p:nvPr/>
        </p:nvSpPr>
        <p:spPr>
          <a:xfrm>
            <a:off x="149502" y="1915125"/>
            <a:ext cx="10390332" cy="4401205"/>
          </a:xfrm>
          <a:prstGeom prst="rect">
            <a:avLst/>
          </a:prstGeom>
          <a:noFill/>
        </p:spPr>
        <p:txBody>
          <a:bodyPr wrap="square">
            <a:spAutoFit/>
          </a:bodyPr>
          <a:lstStyle/>
          <a:p>
            <a:pPr marL="342900" indent="-342900" algn="just">
              <a:buFont typeface="Arial" panose="020B0604020202020204" pitchFamily="34" charset="0"/>
              <a:buChar char="•"/>
            </a:pPr>
            <a:r>
              <a:rPr lang="fr-FR" sz="2000" b="0" i="0" u="none" strike="noStrike" baseline="0" dirty="0">
                <a:latin typeface="Arial" panose="020B0604020202020204" pitchFamily="34" charset="0"/>
              </a:rPr>
              <a:t>Un </a:t>
            </a:r>
            <a:r>
              <a:rPr lang="fr-FR" sz="2000" b="1" i="1" u="none" strike="noStrike" baseline="0" dirty="0">
                <a:latin typeface="Arial" panose="020B0604020202020204" pitchFamily="34" charset="0"/>
              </a:rPr>
              <a:t>ISO 27001 </a:t>
            </a:r>
            <a:r>
              <a:rPr lang="fr-FR" sz="2000" b="1" i="1" u="none" strike="noStrike" baseline="0" dirty="0">
                <a:solidFill>
                  <a:schemeClr val="tx2"/>
                </a:solidFill>
                <a:latin typeface="Arial" panose="020B0604020202020204" pitchFamily="34" charset="0"/>
              </a:rPr>
              <a:t>Lead </a:t>
            </a:r>
            <a:r>
              <a:rPr lang="fr-FR" sz="2000" b="1" i="1" u="none" strike="noStrike" baseline="0" dirty="0" err="1">
                <a:solidFill>
                  <a:schemeClr val="tx2"/>
                </a:solidFill>
                <a:latin typeface="Arial" panose="020B0604020202020204" pitchFamily="34" charset="0"/>
              </a:rPr>
              <a:t>Implementer</a:t>
            </a:r>
            <a:r>
              <a:rPr lang="fr-FR" sz="2000" b="1" i="1" u="none" strike="noStrike" baseline="0" dirty="0">
                <a:solidFill>
                  <a:schemeClr val="tx2"/>
                </a:solidFill>
                <a:latin typeface="Arial" panose="020B0604020202020204" pitchFamily="34" charset="0"/>
              </a:rPr>
              <a:t> </a:t>
            </a:r>
            <a:r>
              <a:rPr lang="fr-FR" sz="2000" b="0" i="0" u="none" strike="noStrike" baseline="0" dirty="0">
                <a:latin typeface="Arial" panose="020B0604020202020204" pitchFamily="34" charset="0"/>
              </a:rPr>
              <a:t>est </a:t>
            </a:r>
            <a:r>
              <a:rPr lang="fr-FR" sz="2000" b="1" i="0" u="none" strike="noStrike" baseline="0" dirty="0">
                <a:solidFill>
                  <a:schemeClr val="tx2"/>
                </a:solidFill>
                <a:latin typeface="Arial" panose="020B0604020202020204" pitchFamily="34" charset="0"/>
              </a:rPr>
              <a:t>responsable</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de la </a:t>
            </a:r>
            <a:r>
              <a:rPr lang="fr-FR" sz="2000" b="1" i="0" u="none" strike="noStrike" baseline="0" dirty="0">
                <a:latin typeface="Arial" panose="020B0604020202020204" pitchFamily="34" charset="0"/>
              </a:rPr>
              <a:t>mise </a:t>
            </a:r>
            <a:r>
              <a:rPr lang="fr-FR" sz="2000" b="0" i="0" u="none" strike="noStrike" baseline="0" dirty="0">
                <a:latin typeface="Arial" panose="020B0604020202020204" pitchFamily="34" charset="0"/>
              </a:rPr>
              <a:t>en </a:t>
            </a:r>
            <a:r>
              <a:rPr lang="fr-FR" sz="2000" b="1" i="0" u="none" strike="noStrike" baseline="0" dirty="0" err="1">
                <a:latin typeface="Arial" panose="020B0604020202020204" pitchFamily="34" charset="0"/>
              </a:rPr>
              <a:t>oeuvre</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et de la </a:t>
            </a:r>
            <a:r>
              <a:rPr lang="fr-FR" sz="2000" b="1" i="0" u="none" strike="noStrike" baseline="0" dirty="0">
                <a:latin typeface="Arial" panose="020B0604020202020204" pitchFamily="34" charset="0"/>
              </a:rPr>
              <a:t>gestion </a:t>
            </a:r>
            <a:r>
              <a:rPr lang="fr-FR" sz="2000" b="0" i="0" u="none" strike="noStrike" baseline="0" dirty="0">
                <a:latin typeface="Arial" panose="020B0604020202020204" pitchFamily="34" charset="0"/>
              </a:rPr>
              <a:t>d'un </a:t>
            </a:r>
            <a:r>
              <a:rPr lang="fr-FR" sz="2000" b="1" i="0" u="none" strike="noStrike" baseline="0" dirty="0">
                <a:latin typeface="Arial" panose="020B0604020202020204" pitchFamily="34" charset="0"/>
              </a:rPr>
              <a:t>SMSI</a:t>
            </a:r>
            <a:r>
              <a:rPr lang="fr-FR" sz="2000" b="0" i="0" u="none" strike="noStrike" baseline="0" dirty="0">
                <a:latin typeface="Arial" panose="020B0604020202020204" pitchFamily="34" charset="0"/>
              </a:rPr>
              <a:t> conforme à </a:t>
            </a:r>
            <a:r>
              <a:rPr lang="fr-FR" sz="2000" b="1" i="0" u="none" strike="noStrike" baseline="0" dirty="0">
                <a:latin typeface="Arial" panose="020B0604020202020204" pitchFamily="34" charset="0"/>
              </a:rPr>
              <a:t>ISO 27001</a:t>
            </a:r>
            <a:r>
              <a:rPr lang="fr-FR" sz="2000" b="0" i="0" u="none" strike="noStrike" baseline="0" dirty="0">
                <a:latin typeface="Arial" panose="020B0604020202020204" pitchFamily="34" charset="0"/>
              </a:rPr>
              <a:t>.</a:t>
            </a:r>
          </a:p>
          <a:p>
            <a:endParaRPr lang="en-US" sz="2000" dirty="0"/>
          </a:p>
          <a:p>
            <a:pPr algn="just"/>
            <a:r>
              <a:rPr lang="fr-FR" sz="2000" b="1" u="sng" dirty="0">
                <a:latin typeface="Arial" panose="020B0604020202020204" pitchFamily="34" charset="0"/>
                <a:cs typeface="Arial" panose="020B0604020202020204" pitchFamily="34" charset="0"/>
              </a:rPr>
              <a:t>Missions clés d’un Lead </a:t>
            </a:r>
            <a:r>
              <a:rPr lang="fr-FR" sz="2000" b="1" u="sng" dirty="0" err="1">
                <a:latin typeface="Arial" panose="020B0604020202020204" pitchFamily="34" charset="0"/>
                <a:cs typeface="Arial" panose="020B0604020202020204" pitchFamily="34" charset="0"/>
              </a:rPr>
              <a:t>Implementer</a:t>
            </a:r>
            <a:r>
              <a:rPr lang="fr-FR" sz="2000" b="1" u="sng"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a:t>
            </a:r>
          </a:p>
          <a:p>
            <a:pPr algn="just"/>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b="1" dirty="0">
                <a:latin typeface="Arial" panose="020B0604020202020204" pitchFamily="34" charset="0"/>
                <a:cs typeface="Arial" panose="020B0604020202020204" pitchFamily="34" charset="0"/>
              </a:rPr>
              <a:t>Définir </a:t>
            </a:r>
            <a:r>
              <a:rPr lang="fr-FR" sz="2000" dirty="0">
                <a:latin typeface="Arial" panose="020B0604020202020204" pitchFamily="34" charset="0"/>
                <a:cs typeface="Arial" panose="020B0604020202020204" pitchFamily="34" charset="0"/>
              </a:rPr>
              <a:t>la</a:t>
            </a:r>
            <a:r>
              <a:rPr lang="fr-FR" sz="2000" dirty="0">
                <a:solidFill>
                  <a:schemeClr val="tx2"/>
                </a:solidFill>
                <a:latin typeface="Arial" panose="020B0604020202020204" pitchFamily="34" charset="0"/>
                <a:cs typeface="Arial" panose="020B0604020202020204" pitchFamily="34" charset="0"/>
              </a:rPr>
              <a:t> </a:t>
            </a:r>
            <a:r>
              <a:rPr lang="fr-FR" sz="2000" b="1" dirty="0">
                <a:solidFill>
                  <a:schemeClr val="tx2"/>
                </a:solidFill>
                <a:latin typeface="Arial" panose="020B0604020202020204" pitchFamily="34" charset="0"/>
                <a:cs typeface="Arial" panose="020B0604020202020204" pitchFamily="34" charset="0"/>
              </a:rPr>
              <a:t>stratégie </a:t>
            </a:r>
            <a:r>
              <a:rPr lang="fr-FR" sz="2000" dirty="0">
                <a:latin typeface="Arial" panose="020B0604020202020204" pitchFamily="34" charset="0"/>
                <a:cs typeface="Arial" panose="020B0604020202020204" pitchFamily="34" charset="0"/>
              </a:rPr>
              <a:t>de sécurité de l’organisation</a:t>
            </a:r>
          </a:p>
          <a:p>
            <a:pPr marL="342900" indent="-342900" algn="just">
              <a:buFont typeface="Arial" panose="020B0604020202020204" pitchFamily="34" charset="0"/>
              <a:buChar char="•"/>
            </a:pPr>
            <a:r>
              <a:rPr lang="fr-FR" sz="2000" b="1" dirty="0">
                <a:latin typeface="Arial" panose="020B0604020202020204" pitchFamily="34" charset="0"/>
                <a:cs typeface="Arial" panose="020B0604020202020204" pitchFamily="34" charset="0"/>
              </a:rPr>
              <a:t>Effectuer </a:t>
            </a:r>
            <a:r>
              <a:rPr lang="fr-FR" sz="2000" dirty="0">
                <a:latin typeface="Arial" panose="020B0604020202020204" pitchFamily="34" charset="0"/>
                <a:cs typeface="Arial" panose="020B0604020202020204" pitchFamily="34" charset="0"/>
              </a:rPr>
              <a:t>une </a:t>
            </a:r>
            <a:r>
              <a:rPr lang="fr-FR" sz="2000" b="1" dirty="0">
                <a:solidFill>
                  <a:schemeClr val="tx2"/>
                </a:solidFill>
                <a:latin typeface="Arial" panose="020B0604020202020204" pitchFamily="34" charset="0"/>
                <a:cs typeface="Arial" panose="020B0604020202020204" pitchFamily="34" charset="0"/>
              </a:rPr>
              <a:t>analyse des risques </a:t>
            </a:r>
            <a:r>
              <a:rPr lang="fr-FR" sz="2000" dirty="0">
                <a:latin typeface="Arial" panose="020B0604020202020204" pitchFamily="34" charset="0"/>
                <a:cs typeface="Arial" panose="020B0604020202020204" pitchFamily="34" charset="0"/>
              </a:rPr>
              <a:t>(ISO 27005) et </a:t>
            </a:r>
            <a:r>
              <a:rPr lang="fr-FR" sz="2000" b="1" dirty="0">
                <a:latin typeface="Arial" panose="020B0604020202020204" pitchFamily="34" charset="0"/>
                <a:cs typeface="Arial" panose="020B0604020202020204" pitchFamily="34" charset="0"/>
              </a:rPr>
              <a:t>proposer </a:t>
            </a:r>
            <a:r>
              <a:rPr lang="fr-FR" sz="2000" dirty="0">
                <a:latin typeface="Arial" panose="020B0604020202020204" pitchFamily="34" charset="0"/>
                <a:cs typeface="Arial" panose="020B0604020202020204" pitchFamily="34" charset="0"/>
              </a:rPr>
              <a:t>des </a:t>
            </a:r>
            <a:r>
              <a:rPr lang="fr-FR" sz="2000" b="1" dirty="0">
                <a:latin typeface="Arial" panose="020B0604020202020204" pitchFamily="34" charset="0"/>
                <a:cs typeface="Arial" panose="020B0604020202020204" pitchFamily="34" charset="0"/>
              </a:rPr>
              <a:t>mesures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mitigation</a:t>
            </a:r>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b="1" dirty="0">
                <a:latin typeface="Arial" panose="020B0604020202020204" pitchFamily="34" charset="0"/>
                <a:cs typeface="Arial" panose="020B0604020202020204" pitchFamily="34" charset="0"/>
              </a:rPr>
              <a:t>Élaborer </a:t>
            </a:r>
            <a:r>
              <a:rPr lang="fr-FR" sz="2000" dirty="0">
                <a:latin typeface="Arial" panose="020B0604020202020204" pitchFamily="34" charset="0"/>
                <a:cs typeface="Arial" panose="020B0604020202020204" pitchFamily="34" charset="0"/>
              </a:rPr>
              <a:t>les </a:t>
            </a:r>
            <a:r>
              <a:rPr lang="fr-FR" sz="2000" b="1" dirty="0">
                <a:solidFill>
                  <a:schemeClr val="tx2"/>
                </a:solidFill>
                <a:latin typeface="Arial" panose="020B0604020202020204" pitchFamily="34" charset="0"/>
                <a:cs typeface="Arial" panose="020B0604020202020204" pitchFamily="34" charset="0"/>
              </a:rPr>
              <a:t>politiques </a:t>
            </a:r>
            <a:r>
              <a:rPr lang="fr-FR" sz="2000" dirty="0">
                <a:solidFill>
                  <a:schemeClr val="tx2"/>
                </a:solidFill>
                <a:latin typeface="Arial" panose="020B0604020202020204" pitchFamily="34" charset="0"/>
                <a:cs typeface="Arial" panose="020B0604020202020204" pitchFamily="34" charset="0"/>
              </a:rPr>
              <a:t>et </a:t>
            </a:r>
            <a:r>
              <a:rPr lang="fr-FR" sz="2000" b="1" dirty="0">
                <a:solidFill>
                  <a:schemeClr val="tx2"/>
                </a:solidFill>
                <a:latin typeface="Arial" panose="020B0604020202020204" pitchFamily="34" charset="0"/>
                <a:cs typeface="Arial" panose="020B0604020202020204" pitchFamily="34" charset="0"/>
              </a:rPr>
              <a:t>procédures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sécurité</a:t>
            </a:r>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b="1" dirty="0">
                <a:latin typeface="Arial" panose="020B0604020202020204" pitchFamily="34" charset="0"/>
                <a:cs typeface="Arial" panose="020B0604020202020204" pitchFamily="34" charset="0"/>
              </a:rPr>
              <a:t>Superviser </a:t>
            </a:r>
            <a:r>
              <a:rPr lang="fr-FR" sz="2000" dirty="0">
                <a:latin typeface="Arial" panose="020B0604020202020204" pitchFamily="34" charset="0"/>
                <a:cs typeface="Arial" panose="020B0604020202020204" pitchFamily="34" charset="0"/>
              </a:rPr>
              <a:t>la </a:t>
            </a:r>
            <a:r>
              <a:rPr lang="fr-FR" sz="2000" b="1" dirty="0">
                <a:solidFill>
                  <a:schemeClr val="tx2"/>
                </a:solidFill>
                <a:latin typeface="Arial" panose="020B0604020202020204" pitchFamily="34" charset="0"/>
                <a:cs typeface="Arial" panose="020B0604020202020204" pitchFamily="34" charset="0"/>
              </a:rPr>
              <a:t>mise en </a:t>
            </a:r>
            <a:r>
              <a:rPr lang="fr-FR" sz="2000" b="1" dirty="0" err="1">
                <a:solidFill>
                  <a:schemeClr val="tx2"/>
                </a:solidFill>
                <a:latin typeface="Arial" panose="020B0604020202020204" pitchFamily="34" charset="0"/>
                <a:cs typeface="Arial" panose="020B0604020202020204" pitchFamily="34" charset="0"/>
              </a:rPr>
              <a:t>oeuvre</a:t>
            </a:r>
            <a:r>
              <a:rPr lang="fr-FR" sz="2000" b="1" dirty="0">
                <a:solidFill>
                  <a:schemeClr val="tx2"/>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des </a:t>
            </a:r>
            <a:r>
              <a:rPr lang="fr-FR" sz="2000" b="1" dirty="0">
                <a:latin typeface="Arial" panose="020B0604020202020204" pitchFamily="34" charset="0"/>
                <a:cs typeface="Arial" panose="020B0604020202020204" pitchFamily="34" charset="0"/>
              </a:rPr>
              <a:t>contrôles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sécurité</a:t>
            </a:r>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b="1" dirty="0">
                <a:latin typeface="Arial" panose="020B0604020202020204" pitchFamily="34" charset="0"/>
                <a:cs typeface="Arial" panose="020B0604020202020204" pitchFamily="34" charset="0"/>
              </a:rPr>
              <a:t>Préparer l’organisation </a:t>
            </a:r>
            <a:r>
              <a:rPr lang="fr-FR" sz="2000" dirty="0">
                <a:latin typeface="Arial" panose="020B0604020202020204" pitchFamily="34" charset="0"/>
                <a:cs typeface="Arial" panose="020B0604020202020204" pitchFamily="34" charset="0"/>
              </a:rPr>
              <a:t>à </a:t>
            </a:r>
            <a:r>
              <a:rPr lang="fr-FR" sz="2000" b="1" dirty="0">
                <a:latin typeface="Arial" panose="020B0604020202020204" pitchFamily="34" charset="0"/>
                <a:cs typeface="Arial" panose="020B0604020202020204" pitchFamily="34" charset="0"/>
              </a:rPr>
              <a:t>l’audit </a:t>
            </a:r>
            <a:r>
              <a:rPr lang="fr-FR" sz="2000" dirty="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certification</a:t>
            </a:r>
            <a:endParaRPr lang="fr-FR"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Le </a:t>
            </a:r>
            <a:r>
              <a:rPr lang="fr-FR" sz="2000" b="1" dirty="0">
                <a:solidFill>
                  <a:schemeClr val="tx2"/>
                </a:solidFill>
                <a:latin typeface="Arial" panose="020B0604020202020204" pitchFamily="34" charset="0"/>
                <a:cs typeface="Arial" panose="020B0604020202020204" pitchFamily="34" charset="0"/>
              </a:rPr>
              <a:t>Lead </a:t>
            </a:r>
            <a:r>
              <a:rPr lang="fr-FR" sz="2000" b="1" dirty="0" err="1">
                <a:solidFill>
                  <a:schemeClr val="tx2"/>
                </a:solidFill>
                <a:latin typeface="Arial" panose="020B0604020202020204" pitchFamily="34" charset="0"/>
                <a:cs typeface="Arial" panose="020B0604020202020204" pitchFamily="34" charset="0"/>
              </a:rPr>
              <a:t>Implementer</a:t>
            </a:r>
            <a:r>
              <a:rPr lang="fr-FR" sz="2000" b="1" dirty="0">
                <a:solidFill>
                  <a:schemeClr val="tx2"/>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doit également </a:t>
            </a:r>
            <a:r>
              <a:rPr lang="fr-FR" sz="2000" b="1" dirty="0">
                <a:latin typeface="Arial" panose="020B0604020202020204" pitchFamily="34" charset="0"/>
                <a:cs typeface="Arial" panose="020B0604020202020204" pitchFamily="34" charset="0"/>
              </a:rPr>
              <a:t>assurer </a:t>
            </a:r>
            <a:r>
              <a:rPr lang="fr-FR" sz="2000" dirty="0">
                <a:latin typeface="Arial" panose="020B0604020202020204" pitchFamily="34" charset="0"/>
                <a:cs typeface="Arial" panose="020B0604020202020204" pitchFamily="34" charset="0"/>
              </a:rPr>
              <a:t>la </a:t>
            </a:r>
            <a:r>
              <a:rPr lang="fr-FR" sz="2000" b="1" dirty="0">
                <a:solidFill>
                  <a:schemeClr val="tx2"/>
                </a:solidFill>
                <a:latin typeface="Arial" panose="020B0604020202020204" pitchFamily="34" charset="0"/>
                <a:cs typeface="Arial" panose="020B0604020202020204" pitchFamily="34" charset="0"/>
              </a:rPr>
              <a:t>formation</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et la </a:t>
            </a:r>
            <a:r>
              <a:rPr lang="fr-FR" sz="2000" b="1" dirty="0">
                <a:solidFill>
                  <a:schemeClr val="tx2"/>
                </a:solidFill>
                <a:latin typeface="Arial" panose="020B0604020202020204" pitchFamily="34" charset="0"/>
                <a:cs typeface="Arial" panose="020B0604020202020204" pitchFamily="34" charset="0"/>
              </a:rPr>
              <a:t>sensibilisation</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des </a:t>
            </a:r>
            <a:r>
              <a:rPr lang="fr-FR" sz="2000" b="1" dirty="0">
                <a:latin typeface="Arial" panose="020B0604020202020204" pitchFamily="34" charset="0"/>
                <a:cs typeface="Arial" panose="020B0604020202020204" pitchFamily="34" charset="0"/>
              </a:rPr>
              <a:t>équipes </a:t>
            </a:r>
            <a:r>
              <a:rPr lang="fr-FR" sz="2000" dirty="0">
                <a:latin typeface="Arial" panose="020B0604020202020204" pitchFamily="34" charset="0"/>
                <a:cs typeface="Arial" panose="020B0604020202020204" pitchFamily="34" charset="0"/>
              </a:rPr>
              <a:t>et </a:t>
            </a:r>
            <a:r>
              <a:rPr lang="fr-FR" sz="2000" b="1" dirty="0">
                <a:solidFill>
                  <a:schemeClr val="tx2"/>
                </a:solidFill>
                <a:latin typeface="Arial" panose="020B0604020202020204" pitchFamily="34" charset="0"/>
                <a:cs typeface="Arial" panose="020B0604020202020204" pitchFamily="34" charset="0"/>
              </a:rPr>
              <a:t>garantir</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la </a:t>
            </a:r>
            <a:r>
              <a:rPr lang="fr-FR" sz="2000" b="1" dirty="0">
                <a:latin typeface="Arial" panose="020B0604020202020204" pitchFamily="34" charset="0"/>
                <a:cs typeface="Arial" panose="020B0604020202020204" pitchFamily="34" charset="0"/>
              </a:rPr>
              <a:t>conformité </a:t>
            </a:r>
            <a:r>
              <a:rPr lang="fr-FR" sz="2000" dirty="0">
                <a:latin typeface="Arial" panose="020B0604020202020204" pitchFamily="34" charset="0"/>
                <a:cs typeface="Arial" panose="020B0604020202020204" pitchFamily="34" charset="0"/>
              </a:rPr>
              <a:t>aux </a:t>
            </a:r>
            <a:r>
              <a:rPr lang="fr-FR" sz="2000" b="1" dirty="0">
                <a:latin typeface="Arial" panose="020B0604020202020204" pitchFamily="34" charset="0"/>
                <a:cs typeface="Arial" panose="020B0604020202020204" pitchFamily="34" charset="0"/>
              </a:rPr>
              <a:t>exigences légales </a:t>
            </a:r>
            <a:r>
              <a:rPr lang="fr-FR" sz="2000" dirty="0">
                <a:latin typeface="Arial" panose="020B0604020202020204" pitchFamily="34" charset="0"/>
                <a:cs typeface="Arial" panose="020B0604020202020204" pitchFamily="34" charset="0"/>
              </a:rPr>
              <a:t>et </a:t>
            </a:r>
            <a:r>
              <a:rPr lang="fr-FR" sz="2000" b="1" dirty="0">
                <a:latin typeface="Arial" panose="020B0604020202020204" pitchFamily="34" charset="0"/>
                <a:cs typeface="Arial" panose="020B0604020202020204" pitchFamily="34" charset="0"/>
              </a:rPr>
              <a:t>réglementaires.</a:t>
            </a:r>
            <a:endParaRPr lang="fr-FR" sz="20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33351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00C111B-DFDA-E572-FCDB-04DEE9423BF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7F0584A-96A0-3800-8F02-ED989EF9895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3EE035A-BA90-D87E-35BA-073EF20EA93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6252DAE8-219B-6034-905A-4E9AE56276A4}"/>
              </a:ext>
            </a:extLst>
          </p:cNvPr>
          <p:cNvSpPr/>
          <p:nvPr/>
        </p:nvSpPr>
        <p:spPr>
          <a:xfrm>
            <a:off x="1030959" y="1208478"/>
            <a:ext cx="5365267" cy="365760"/>
          </a:xfrm>
          <a:prstGeom prst="rect">
            <a:avLst/>
          </a:prstGeom>
        </p:spPr>
        <p:txBody>
          <a:bodyPr wrap="none" lIns="0" tIns="0" rIns="0" bIns="0">
            <a:noAutofit/>
          </a:bodyPr>
          <a:lstStyle/>
          <a:p>
            <a:pPr indent="0"/>
            <a:r>
              <a:rPr lang="fr-FR" sz="2400" b="1" i="1" dirty="0">
                <a:solidFill>
                  <a:srgbClr val="161616"/>
                </a:solidFill>
                <a:latin typeface="Arial"/>
              </a:rPr>
              <a:t>Différence entre Lead Implementer (LI) et Lead Auditor (LA)</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F0AA3091-641E-7EB6-A180-A7C25F4EFFE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6768" y="2380117"/>
            <a:ext cx="10179863" cy="3621946"/>
          </a:xfrm>
          <a:prstGeom prst="rect">
            <a:avLst/>
          </a:prstGeom>
        </p:spPr>
      </p:pic>
    </p:spTree>
    <p:extLst>
      <p:ext uri="{BB962C8B-B14F-4D97-AF65-F5344CB8AC3E}">
        <p14:creationId xmlns:p14="http://schemas.microsoft.com/office/powerpoint/2010/main" val="90850152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E70222A-4C11-DF19-0E79-2862649C1C0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7084660-DB58-62AC-6F60-FD4CFAA4616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A58A71A-D71C-B18F-17C1-59B431ABDBD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B011489E-B1A7-C55D-F8B5-476DBBB75B59}"/>
              </a:ext>
            </a:extLst>
          </p:cNvPr>
          <p:cNvSpPr/>
          <p:nvPr/>
        </p:nvSpPr>
        <p:spPr>
          <a:xfrm>
            <a:off x="1730870" y="1208478"/>
            <a:ext cx="5365267" cy="365760"/>
          </a:xfrm>
          <a:prstGeom prst="rect">
            <a:avLst/>
          </a:prstGeom>
        </p:spPr>
        <p:txBody>
          <a:bodyPr wrap="none" lIns="0" tIns="0" rIns="0" bIns="0">
            <a:noAutofit/>
          </a:bodyPr>
          <a:lstStyle/>
          <a:p>
            <a:pPr indent="0"/>
            <a:r>
              <a:rPr lang="fr-FR" sz="2400" b="1" i="1" dirty="0">
                <a:solidFill>
                  <a:srgbClr val="161616"/>
                </a:solidFill>
                <a:latin typeface="Arial"/>
              </a:rPr>
              <a:t>Pourquoi devenir ISO 27001 Lead Implementer ?</a:t>
            </a:r>
            <a:endParaRPr lang="en-US" sz="2400" b="1" i="1" dirty="0">
              <a:solidFill>
                <a:srgbClr val="161616"/>
              </a:solidFill>
              <a:latin typeface="Arial"/>
            </a:endParaRPr>
          </a:p>
        </p:txBody>
      </p:sp>
      <p:sp>
        <p:nvSpPr>
          <p:cNvPr id="7" name="ZoneTexte 6">
            <a:extLst>
              <a:ext uri="{FF2B5EF4-FFF2-40B4-BE49-F238E27FC236}">
                <a16:creationId xmlns:a16="http://schemas.microsoft.com/office/drawing/2014/main" id="{378FB409-5642-275D-43AC-2669163734C6}"/>
              </a:ext>
            </a:extLst>
          </p:cNvPr>
          <p:cNvSpPr txBox="1"/>
          <p:nvPr/>
        </p:nvSpPr>
        <p:spPr>
          <a:xfrm>
            <a:off x="4924538" y="2051054"/>
            <a:ext cx="5615163" cy="4832092"/>
          </a:xfrm>
          <a:prstGeom prst="rect">
            <a:avLst/>
          </a:prstGeom>
          <a:noFill/>
        </p:spPr>
        <p:txBody>
          <a:bodyPr wrap="square">
            <a:spAutoFit/>
          </a:bodyPr>
          <a:lstStyle/>
          <a:p>
            <a:pPr marL="342900" indent="-342900" algn="just">
              <a:buFont typeface="Arial" panose="020B0604020202020204" pitchFamily="34" charset="0"/>
              <a:buChar char="•"/>
            </a:pPr>
            <a:r>
              <a:rPr lang="fr-FR" sz="2200" b="1" i="0" u="none" strike="noStrike" baseline="0" dirty="0">
                <a:latin typeface="Arial" panose="020B0604020202020204" pitchFamily="34" charset="0"/>
              </a:rPr>
              <a:t>Acquérir une expertise reconnue </a:t>
            </a:r>
            <a:r>
              <a:rPr lang="fr-FR" sz="2200" i="0" u="none" strike="noStrike" baseline="0" dirty="0">
                <a:latin typeface="Arial" panose="020B0604020202020204" pitchFamily="34" charset="0"/>
              </a:rPr>
              <a:t>en cybersécurité. et gestion des risques. </a:t>
            </a:r>
          </a:p>
          <a:p>
            <a:pPr marL="342900" indent="-342900" algn="just">
              <a:buFont typeface="Arial" panose="020B0604020202020204" pitchFamily="34" charset="0"/>
              <a:buChar char="•"/>
            </a:pPr>
            <a:r>
              <a:rPr lang="fr-FR" sz="2200" b="1" i="0" u="none" strike="noStrike" baseline="0" dirty="0">
                <a:latin typeface="Arial" panose="020B0604020202020204" pitchFamily="34" charset="0"/>
              </a:rPr>
              <a:t>Accéder à des opportunités de carrière </a:t>
            </a:r>
            <a:r>
              <a:rPr lang="fr-FR" sz="2200" i="0" u="none" strike="noStrike" baseline="0" dirty="0">
                <a:latin typeface="Arial" panose="020B0604020202020204" pitchFamily="34" charset="0"/>
              </a:rPr>
              <a:t>en tant que RSSI, consultant IT ou expert en conformité. </a:t>
            </a:r>
          </a:p>
          <a:p>
            <a:pPr marL="342900" indent="-342900" algn="just">
              <a:buFont typeface="Arial" panose="020B0604020202020204" pitchFamily="34" charset="0"/>
              <a:buChar char="•"/>
            </a:pPr>
            <a:r>
              <a:rPr lang="fr-FR" sz="2200" b="1" i="0" u="none" strike="noStrike" baseline="0" dirty="0">
                <a:latin typeface="Arial" panose="020B0604020202020204" pitchFamily="34" charset="0"/>
              </a:rPr>
              <a:t>Piloter la mise en place d’un SMSI </a:t>
            </a:r>
            <a:r>
              <a:rPr lang="fr-FR" sz="2200" i="0" u="none" strike="noStrike" baseline="0" dirty="0">
                <a:latin typeface="Arial" panose="020B0604020202020204" pitchFamily="34" charset="0"/>
              </a:rPr>
              <a:t>et accompagner les entreprises vers la certification ISO 27001. </a:t>
            </a:r>
          </a:p>
          <a:p>
            <a:pPr marL="342900" indent="-342900" algn="just">
              <a:buFont typeface="Arial" panose="020B0604020202020204" pitchFamily="34" charset="0"/>
              <a:buChar char="•"/>
            </a:pPr>
            <a:r>
              <a:rPr lang="fr-FR" sz="2200" b="1" i="0" u="none" strike="noStrike" baseline="0" dirty="0">
                <a:latin typeface="Arial" panose="020B0604020202020204" pitchFamily="34" charset="0"/>
              </a:rPr>
              <a:t>Maîtriser les meilleures pratiques de sécurité </a:t>
            </a:r>
            <a:r>
              <a:rPr lang="fr-FR" sz="2200" i="0" u="none" strike="noStrike" baseline="0" dirty="0">
                <a:latin typeface="Arial" panose="020B0604020202020204" pitchFamily="34" charset="0"/>
              </a:rPr>
              <a:t>et renforcer la protection des données. </a:t>
            </a:r>
          </a:p>
          <a:p>
            <a:pPr marL="342900" indent="-342900" algn="just">
              <a:buFont typeface="Arial" panose="020B0604020202020204" pitchFamily="34" charset="0"/>
              <a:buChar char="•"/>
            </a:pPr>
            <a:r>
              <a:rPr lang="fr-FR" sz="2200" b="1" i="0" u="none" strike="noStrike" baseline="0" dirty="0">
                <a:latin typeface="Arial" panose="020B0604020202020204" pitchFamily="34" charset="0"/>
              </a:rPr>
              <a:t>Valoriser son profil professionnel </a:t>
            </a:r>
            <a:r>
              <a:rPr lang="fr-FR" sz="2200" i="0" u="none" strike="noStrike" baseline="0" dirty="0">
                <a:latin typeface="Arial" panose="020B0604020202020204" pitchFamily="34" charset="0"/>
              </a:rPr>
              <a:t>avec une certification recherchée par les entreprises.</a:t>
            </a:r>
            <a:endParaRPr lang="en-US" sz="2200" dirty="0"/>
          </a:p>
        </p:txBody>
      </p:sp>
      <p:pic>
        <p:nvPicPr>
          <p:cNvPr id="11" name="Image 10">
            <a:extLst>
              <a:ext uri="{FF2B5EF4-FFF2-40B4-BE49-F238E27FC236}">
                <a16:creationId xmlns:a16="http://schemas.microsoft.com/office/drawing/2014/main" id="{E476B402-0B53-3DA2-1E27-FB709C324653}"/>
              </a:ext>
            </a:extLst>
          </p:cNvPr>
          <p:cNvPicPr>
            <a:picLocks noChangeAspect="1"/>
          </p:cNvPicPr>
          <p:nvPr/>
        </p:nvPicPr>
        <p:blipFill>
          <a:blip r:embed="rId4"/>
          <a:stretch>
            <a:fillRect/>
          </a:stretch>
        </p:blipFill>
        <p:spPr>
          <a:xfrm>
            <a:off x="153699" y="2713940"/>
            <a:ext cx="4811843" cy="3511142"/>
          </a:xfrm>
          <a:prstGeom prst="rect">
            <a:avLst/>
          </a:prstGeom>
        </p:spPr>
      </p:pic>
    </p:spTree>
    <p:extLst>
      <p:ext uri="{BB962C8B-B14F-4D97-AF65-F5344CB8AC3E}">
        <p14:creationId xmlns:p14="http://schemas.microsoft.com/office/powerpoint/2010/main" val="398158693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2E49A2E-84CC-67A7-A8B5-DC0504CE5B1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51A4EAE-22F6-D8F3-17BB-1EA3FCFE481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964B5EF-91E8-C129-7628-027559743D1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136F4C2E-9E55-0902-06FA-DF55148CCD39}"/>
              </a:ext>
            </a:extLst>
          </p:cNvPr>
          <p:cNvSpPr/>
          <p:nvPr/>
        </p:nvSpPr>
        <p:spPr>
          <a:xfrm>
            <a:off x="3311315" y="1152034"/>
            <a:ext cx="5365267" cy="365760"/>
          </a:xfrm>
          <a:prstGeom prst="rect">
            <a:avLst/>
          </a:prstGeom>
        </p:spPr>
        <p:txBody>
          <a:bodyPr wrap="none" lIns="0" tIns="0" rIns="0" bIns="0">
            <a:noAutofit/>
          </a:bodyPr>
          <a:lstStyle/>
          <a:p>
            <a:pPr indent="0"/>
            <a:r>
              <a:rPr lang="fr-FR" sz="2400" b="1" i="1" dirty="0">
                <a:solidFill>
                  <a:srgbClr val="161616"/>
                </a:solidFill>
                <a:latin typeface="Arial"/>
              </a:rPr>
              <a:t>Mise en œuvre d’un SMSI</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D565E436-D3D2-CDD5-6E6F-39FD3201FFF0}"/>
              </a:ext>
            </a:extLst>
          </p:cNvPr>
          <p:cNvPicPr>
            <a:picLocks noChangeAspect="1"/>
          </p:cNvPicPr>
          <p:nvPr/>
        </p:nvPicPr>
        <p:blipFill>
          <a:blip r:embed="rId4"/>
          <a:stretch>
            <a:fillRect/>
          </a:stretch>
        </p:blipFill>
        <p:spPr>
          <a:xfrm>
            <a:off x="0" y="2328316"/>
            <a:ext cx="10693400" cy="4125414"/>
          </a:xfrm>
          <a:prstGeom prst="rect">
            <a:avLst/>
          </a:prstGeom>
        </p:spPr>
      </p:pic>
    </p:spTree>
    <p:extLst>
      <p:ext uri="{BB962C8B-B14F-4D97-AF65-F5344CB8AC3E}">
        <p14:creationId xmlns:p14="http://schemas.microsoft.com/office/powerpoint/2010/main" val="323234078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B13954-E644-09A0-E048-C2C5E25C91D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6B02A3B-0461-3190-96D3-753A09D6D9C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379D516-2CAB-A563-857A-D9711B61DB0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La </a:t>
            </a:r>
            <a:r>
              <a:rPr lang="en-US" sz="2600" b="1" dirty="0" err="1">
                <a:solidFill>
                  <a:srgbClr val="161616"/>
                </a:solidFill>
                <a:latin typeface="Arial"/>
              </a:rPr>
              <a:t>norme</a:t>
            </a:r>
            <a:r>
              <a:rPr lang="en-US" sz="2600" b="1" dirty="0">
                <a:solidFill>
                  <a:srgbClr val="161616"/>
                </a:solidFill>
                <a:latin typeface="Arial"/>
              </a:rPr>
              <a:t> ISO/IEC 27001 LI</a:t>
            </a:r>
          </a:p>
        </p:txBody>
      </p:sp>
      <p:sp>
        <p:nvSpPr>
          <p:cNvPr id="9" name="Rectangle 8">
            <a:extLst>
              <a:ext uri="{FF2B5EF4-FFF2-40B4-BE49-F238E27FC236}">
                <a16:creationId xmlns:a16="http://schemas.microsoft.com/office/drawing/2014/main" id="{B501225E-430B-E9EB-6CCC-2E157E6CCCCA}"/>
              </a:ext>
            </a:extLst>
          </p:cNvPr>
          <p:cNvSpPr/>
          <p:nvPr/>
        </p:nvSpPr>
        <p:spPr>
          <a:xfrm>
            <a:off x="3100343" y="1027176"/>
            <a:ext cx="5365267" cy="365760"/>
          </a:xfrm>
          <a:prstGeom prst="rect">
            <a:avLst/>
          </a:prstGeom>
        </p:spPr>
        <p:txBody>
          <a:bodyPr wrap="none" lIns="0" tIns="0" rIns="0" bIns="0">
            <a:noAutofit/>
          </a:bodyPr>
          <a:lstStyle/>
          <a:p>
            <a:pPr indent="0"/>
            <a:r>
              <a:rPr lang="fr-FR" sz="2400" b="1" i="1" dirty="0">
                <a:solidFill>
                  <a:srgbClr val="161616"/>
                </a:solidFill>
                <a:latin typeface="Arial"/>
              </a:rPr>
              <a:t>Le cycle PDCA appliqué au SMSI</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D5C38D3C-E429-21EF-9FF2-EFD06BDFFC1E}"/>
              </a:ext>
            </a:extLst>
          </p:cNvPr>
          <p:cNvPicPr>
            <a:picLocks noChangeAspect="1"/>
          </p:cNvPicPr>
          <p:nvPr/>
        </p:nvPicPr>
        <p:blipFill>
          <a:blip r:embed="rId4"/>
          <a:stretch>
            <a:fillRect/>
          </a:stretch>
        </p:blipFill>
        <p:spPr>
          <a:xfrm>
            <a:off x="5966086" y="2475770"/>
            <a:ext cx="4674482" cy="3580256"/>
          </a:xfrm>
          <a:prstGeom prst="rect">
            <a:avLst/>
          </a:prstGeom>
        </p:spPr>
      </p:pic>
      <p:sp>
        <p:nvSpPr>
          <p:cNvPr id="7" name="ZoneTexte 6">
            <a:extLst>
              <a:ext uri="{FF2B5EF4-FFF2-40B4-BE49-F238E27FC236}">
                <a16:creationId xmlns:a16="http://schemas.microsoft.com/office/drawing/2014/main" id="{C7A2F495-DD8B-1BAE-C003-14E52C591A12}"/>
              </a:ext>
            </a:extLst>
          </p:cNvPr>
          <p:cNvSpPr txBox="1"/>
          <p:nvPr/>
        </p:nvSpPr>
        <p:spPr>
          <a:xfrm>
            <a:off x="48768" y="1508760"/>
            <a:ext cx="6112189" cy="557267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fr-FR" sz="2400" b="1" i="0" u="none" strike="noStrike" baseline="0" dirty="0">
                <a:solidFill>
                  <a:srgbClr val="000000"/>
                </a:solidFill>
                <a:latin typeface="Arial" panose="020B0604020202020204" pitchFamily="34" charset="0"/>
              </a:rPr>
              <a:t>Plan (Planifier) : </a:t>
            </a:r>
            <a:r>
              <a:rPr lang="fr-FR" sz="2400" b="0" i="0" u="none" strike="noStrike" baseline="0" dirty="0">
                <a:solidFill>
                  <a:srgbClr val="000000"/>
                </a:solidFill>
                <a:latin typeface="Arial" panose="020B0604020202020204" pitchFamily="34" charset="0"/>
              </a:rPr>
              <a:t>Identifier les objectifs, les risques et les mesures de sécurité nécessaires.</a:t>
            </a:r>
          </a:p>
          <a:p>
            <a:pPr marL="342900" indent="-342900" algn="just">
              <a:lnSpc>
                <a:spcPct val="150000"/>
              </a:lnSpc>
              <a:buFont typeface="Arial" panose="020B0604020202020204" pitchFamily="34" charset="0"/>
              <a:buChar char="•"/>
            </a:pPr>
            <a:r>
              <a:rPr lang="fr-FR" sz="2400" b="1" i="0" u="none" strike="noStrike" baseline="0" dirty="0">
                <a:solidFill>
                  <a:srgbClr val="000000"/>
                </a:solidFill>
                <a:latin typeface="Arial" panose="020B0604020202020204" pitchFamily="34" charset="0"/>
              </a:rPr>
              <a:t>Do (Déployer) : </a:t>
            </a:r>
            <a:r>
              <a:rPr lang="fr-FR" sz="2400" b="0" i="0" u="none" strike="noStrike" baseline="0" dirty="0">
                <a:solidFill>
                  <a:srgbClr val="000000"/>
                </a:solidFill>
                <a:latin typeface="Arial" panose="020B0604020202020204" pitchFamily="34" charset="0"/>
              </a:rPr>
              <a:t>Mettre en place les processus et contrôles de sécurité.</a:t>
            </a:r>
          </a:p>
          <a:p>
            <a:pPr marL="342900" indent="-342900" algn="just">
              <a:lnSpc>
                <a:spcPct val="150000"/>
              </a:lnSpc>
              <a:buFont typeface="Arial" panose="020B0604020202020204" pitchFamily="34" charset="0"/>
              <a:buChar char="•"/>
            </a:pPr>
            <a:r>
              <a:rPr lang="fr-FR" sz="2400" b="1" i="0" u="none" strike="noStrike" baseline="0" dirty="0">
                <a:solidFill>
                  <a:srgbClr val="000000"/>
                </a:solidFill>
                <a:latin typeface="Arial" panose="020B0604020202020204" pitchFamily="34" charset="0"/>
              </a:rPr>
              <a:t>Check (Contrôler/Vérifier) : </a:t>
            </a:r>
            <a:r>
              <a:rPr lang="fr-FR" sz="2400" b="0" i="0" u="none" strike="noStrike" baseline="0" dirty="0">
                <a:solidFill>
                  <a:srgbClr val="000000"/>
                </a:solidFill>
                <a:latin typeface="Arial" panose="020B0604020202020204" pitchFamily="34" charset="0"/>
              </a:rPr>
              <a:t>Suivre et auditer les performances du SMSI.</a:t>
            </a:r>
          </a:p>
          <a:p>
            <a:pPr marL="342900" indent="-342900" algn="just">
              <a:lnSpc>
                <a:spcPct val="150000"/>
              </a:lnSpc>
              <a:buFont typeface="Arial" panose="020B0604020202020204" pitchFamily="34" charset="0"/>
              <a:buChar char="•"/>
            </a:pPr>
            <a:r>
              <a:rPr lang="fr-FR" sz="2400" b="1" i="0" u="none" strike="noStrike" baseline="0" dirty="0" err="1">
                <a:solidFill>
                  <a:srgbClr val="000000"/>
                </a:solidFill>
                <a:latin typeface="Arial" panose="020B0604020202020204" pitchFamily="34" charset="0"/>
              </a:rPr>
              <a:t>Act</a:t>
            </a:r>
            <a:r>
              <a:rPr lang="fr-FR" sz="2400" b="1" i="0" u="none" strike="noStrike" baseline="0" dirty="0">
                <a:solidFill>
                  <a:srgbClr val="000000"/>
                </a:solidFill>
                <a:latin typeface="Arial" panose="020B0604020202020204" pitchFamily="34" charset="0"/>
              </a:rPr>
              <a:t> (Agir/Améliorer) : </a:t>
            </a:r>
            <a:r>
              <a:rPr lang="fr-FR" sz="2400" b="0" i="0" u="none" strike="noStrike" baseline="0" dirty="0">
                <a:solidFill>
                  <a:srgbClr val="000000"/>
                </a:solidFill>
                <a:latin typeface="Arial" panose="020B0604020202020204" pitchFamily="34" charset="0"/>
              </a:rPr>
              <a:t>Prendre des actions correctives pour optimiser la sécurité et réduire les risques.</a:t>
            </a:r>
            <a:endParaRPr lang="en-US" sz="3200" dirty="0"/>
          </a:p>
        </p:txBody>
      </p:sp>
    </p:spTree>
    <p:extLst>
      <p:ext uri="{BB962C8B-B14F-4D97-AF65-F5344CB8AC3E}">
        <p14:creationId xmlns:p14="http://schemas.microsoft.com/office/powerpoint/2010/main" val="124080410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55A9-79C6-8248-96B1-8DBB4F666F8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8F9B0B3-D45B-AA12-75A7-113931773D52}"/>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BEBBC3B4-5631-D8CB-563A-63A8DDE64585}"/>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D8338473-BCAA-F44D-9503-B2438FC8780F}"/>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Généralités</a:t>
            </a:r>
            <a:endParaRPr lang="en-US" sz="2800" b="1" dirty="0">
              <a:latin typeface="Arial"/>
            </a:endParaRPr>
          </a:p>
          <a:p>
            <a:pPr indent="0" algn="just">
              <a:lnSpc>
                <a:spcPts val="4656"/>
              </a:lnSpc>
            </a:pPr>
            <a:r>
              <a:rPr lang="en-US" sz="2800" b="1" dirty="0">
                <a:latin typeface="Arial"/>
              </a:rPr>
              <a:t>2.  Introduction à la </a:t>
            </a:r>
            <a:r>
              <a:rPr lang="en-US" sz="2800" b="1" dirty="0" err="1">
                <a:latin typeface="Arial"/>
              </a:rPr>
              <a:t>famille</a:t>
            </a:r>
            <a:r>
              <a:rPr lang="en-US" sz="2800" b="1" dirty="0">
                <a:latin typeface="Arial"/>
              </a:rPr>
              <a:t> ISO 27000</a:t>
            </a:r>
          </a:p>
          <a:p>
            <a:pPr marL="514350" indent="-514350" algn="just">
              <a:lnSpc>
                <a:spcPts val="4656"/>
              </a:lnSpc>
              <a:buAutoNum type="arabicPeriod" startAt="3"/>
            </a:pPr>
            <a:r>
              <a:rPr lang="en-US" sz="2800" b="1" dirty="0">
                <a:latin typeface="Arial"/>
              </a:rPr>
              <a:t>La </a:t>
            </a:r>
            <a:r>
              <a:rPr lang="en-US" sz="2800" b="1" dirty="0" err="1">
                <a:latin typeface="Arial"/>
              </a:rPr>
              <a:t>norme</a:t>
            </a:r>
            <a:r>
              <a:rPr lang="en-US" sz="2800" b="1" dirty="0">
                <a:latin typeface="Arial"/>
              </a:rPr>
              <a:t> ISO/IEC 27001 LI</a:t>
            </a:r>
          </a:p>
          <a:p>
            <a:pPr marL="514350" indent="-514350" algn="just">
              <a:lnSpc>
                <a:spcPts val="4656"/>
              </a:lnSpc>
              <a:buAutoNum type="arabicPeriod" startAt="3"/>
            </a:pPr>
            <a:r>
              <a:rPr lang="en-US" sz="2800" b="1" dirty="0" err="1">
                <a:solidFill>
                  <a:srgbClr val="FF0000"/>
                </a:solidFill>
                <a:latin typeface="Arial"/>
              </a:rPr>
              <a:t>Statistiques</a:t>
            </a:r>
            <a:r>
              <a:rPr lang="en-US" sz="2800" b="1" dirty="0">
                <a:solidFill>
                  <a:srgbClr val="FF0000"/>
                </a:solidFill>
                <a:latin typeface="Arial"/>
              </a:rPr>
              <a:t> et tendances </a:t>
            </a:r>
            <a:r>
              <a:rPr lang="en-US" sz="2800" b="1" dirty="0" err="1">
                <a:solidFill>
                  <a:srgbClr val="FF0000"/>
                </a:solidFill>
                <a:latin typeface="Arial"/>
              </a:rPr>
              <a:t>mondiales</a:t>
            </a:r>
            <a:endParaRPr lang="en-US" sz="2800" b="1" dirty="0">
              <a:solidFill>
                <a:srgbClr val="FF0000"/>
              </a:solidFill>
              <a:latin typeface="Arial"/>
            </a:endParaRPr>
          </a:p>
          <a:p>
            <a:pPr marL="514350" indent="-514350" algn="just">
              <a:lnSpc>
                <a:spcPts val="4656"/>
              </a:lnSpc>
              <a:buAutoNum type="arabicPeriod" startAt="3"/>
            </a:pPr>
            <a:r>
              <a:rPr lang="en-US" sz="2800" b="1" dirty="0">
                <a:latin typeface="Arial"/>
              </a:rPr>
              <a:t>Etude de Cas</a:t>
            </a:r>
          </a:p>
        </p:txBody>
      </p:sp>
    </p:spTree>
    <p:extLst>
      <p:ext uri="{BB962C8B-B14F-4D97-AF65-F5344CB8AC3E}">
        <p14:creationId xmlns:p14="http://schemas.microsoft.com/office/powerpoint/2010/main" val="129858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7DD0AE-DD8E-AA8D-72EF-30EAC498C2F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751DDEF-E213-0690-92D7-ADDC3CC90A9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8F5C562-5AC6-470F-17E4-CF2DB67A62B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5A3012FC-7535-DC5E-B48D-BED91FC7A272}"/>
              </a:ext>
            </a:extLst>
          </p:cNvPr>
          <p:cNvSpPr txBox="1"/>
          <p:nvPr/>
        </p:nvSpPr>
        <p:spPr>
          <a:xfrm>
            <a:off x="1668723" y="1203866"/>
            <a:ext cx="7351889" cy="461665"/>
          </a:xfrm>
          <a:prstGeom prst="rect">
            <a:avLst/>
          </a:prstGeom>
          <a:noFill/>
        </p:spPr>
        <p:txBody>
          <a:bodyPr wrap="square">
            <a:spAutoFit/>
          </a:bodyPr>
          <a:lstStyle/>
          <a:p>
            <a:pPr indent="0"/>
            <a:r>
              <a:rPr lang="fr-FR" sz="2400" b="1" i="1" dirty="0">
                <a:solidFill>
                  <a:srgbClr val="161616"/>
                </a:solidFill>
                <a:latin typeface="Arial"/>
              </a:rPr>
              <a:t>Demande croissante de professionnels certifiés</a:t>
            </a:r>
            <a:endParaRPr lang="en-US" sz="2400" b="1" i="1" dirty="0">
              <a:solidFill>
                <a:srgbClr val="161616"/>
              </a:solidFill>
              <a:latin typeface="Arial"/>
            </a:endParaRPr>
          </a:p>
        </p:txBody>
      </p:sp>
      <p:sp>
        <p:nvSpPr>
          <p:cNvPr id="8" name="ZoneTexte 7">
            <a:extLst>
              <a:ext uri="{FF2B5EF4-FFF2-40B4-BE49-F238E27FC236}">
                <a16:creationId xmlns:a16="http://schemas.microsoft.com/office/drawing/2014/main" id="{8296A23D-5491-3A6E-5CF5-C7D958223292}"/>
              </a:ext>
            </a:extLst>
          </p:cNvPr>
          <p:cNvSpPr txBox="1"/>
          <p:nvPr/>
        </p:nvSpPr>
        <p:spPr>
          <a:xfrm>
            <a:off x="229300" y="1620167"/>
            <a:ext cx="10233834" cy="5021311"/>
          </a:xfrm>
          <a:prstGeom prst="rect">
            <a:avLst/>
          </a:prstGeom>
          <a:noFill/>
        </p:spPr>
        <p:txBody>
          <a:bodyPr wrap="square">
            <a:spAutoFit/>
          </a:bodyPr>
          <a:lstStyle/>
          <a:p>
            <a:pPr algn="l"/>
            <a:endParaRPr lang="en-US" sz="1200" b="0" i="0" u="none" strike="noStrike" baseline="0" dirty="0">
              <a:solidFill>
                <a:srgbClr val="000000"/>
              </a:solidFill>
              <a:latin typeface="Arial" panose="020B0604020202020204" pitchFamily="34" charset="0"/>
            </a:endParaRPr>
          </a:p>
          <a:p>
            <a:endParaRPr lang="en-US" sz="1200" b="0" i="0" u="none" strike="noStrike" baseline="0" dirty="0">
              <a:latin typeface="Arial" panose="020B0604020202020204" pitchFamily="34" charset="0"/>
            </a:endParaRPr>
          </a:p>
          <a:p>
            <a:pPr marL="285750" indent="-285750" algn="just">
              <a:lnSpc>
                <a:spcPct val="150000"/>
              </a:lnSpc>
              <a:buFont typeface="Arial" panose="020B0604020202020204" pitchFamily="34" charset="0"/>
              <a:buChar char="•"/>
            </a:pPr>
            <a:r>
              <a:rPr lang="fr-FR" sz="2000" b="0" i="0" u="none" strike="noStrike" baseline="0" dirty="0">
                <a:latin typeface="Arial" panose="020B0604020202020204" pitchFamily="34" charset="0"/>
              </a:rPr>
              <a:t>Avec </a:t>
            </a:r>
            <a:r>
              <a:rPr lang="fr-FR" sz="2000" b="1" i="0" u="none" strike="noStrike" baseline="0" dirty="0">
                <a:latin typeface="Arial" panose="020B0604020202020204" pitchFamily="34" charset="0"/>
              </a:rPr>
              <a:t>l'augmentation </a:t>
            </a:r>
            <a:r>
              <a:rPr lang="fr-FR" sz="2000" b="0" i="0" u="none" strike="noStrike" baseline="0" dirty="0">
                <a:latin typeface="Arial" panose="020B0604020202020204" pitchFamily="34" charset="0"/>
              </a:rPr>
              <a:t>des </a:t>
            </a:r>
            <a:r>
              <a:rPr lang="fr-FR" sz="2000" b="1" i="0" u="none" strike="noStrike" baseline="0" dirty="0">
                <a:solidFill>
                  <a:schemeClr val="tx2"/>
                </a:solidFill>
                <a:latin typeface="Arial" panose="020B0604020202020204" pitchFamily="34" charset="0"/>
              </a:rPr>
              <a:t>cybermenaces</a:t>
            </a:r>
            <a:r>
              <a:rPr lang="fr-FR" sz="2000" b="0" i="0" u="none" strike="noStrike" baseline="0" dirty="0">
                <a:solidFill>
                  <a:schemeClr val="tx2"/>
                </a:solidFill>
                <a:latin typeface="Arial" panose="020B0604020202020204" pitchFamily="34" charset="0"/>
              </a:rPr>
              <a:t>, </a:t>
            </a:r>
            <a:r>
              <a:rPr lang="fr-FR" sz="2000" b="0" i="0" u="none" strike="noStrike" baseline="0" dirty="0">
                <a:latin typeface="Arial" panose="020B0604020202020204" pitchFamily="34" charset="0"/>
              </a:rPr>
              <a:t>les entreprises </a:t>
            </a:r>
            <a:r>
              <a:rPr lang="fr-FR" sz="2000" b="1" i="0" u="none" strike="noStrike" baseline="0" dirty="0">
                <a:latin typeface="Arial" panose="020B0604020202020204" pitchFamily="34" charset="0"/>
              </a:rPr>
              <a:t>recherchent activement </a:t>
            </a:r>
            <a:r>
              <a:rPr lang="fr-FR" sz="2000" b="0" i="0" u="none" strike="noStrike" baseline="0" dirty="0">
                <a:latin typeface="Arial" panose="020B0604020202020204" pitchFamily="34" charset="0"/>
              </a:rPr>
              <a:t>des </a:t>
            </a:r>
            <a:r>
              <a:rPr lang="fr-FR" sz="2000" b="1" i="0" u="none" strike="noStrike" baseline="0" dirty="0">
                <a:solidFill>
                  <a:schemeClr val="tx2"/>
                </a:solidFill>
                <a:latin typeface="Arial" panose="020B0604020202020204" pitchFamily="34" charset="0"/>
              </a:rPr>
              <a:t>experts</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capables de </a:t>
            </a:r>
            <a:r>
              <a:rPr lang="fr-FR" sz="2000" i="0" u="none" strike="noStrike" baseline="0" dirty="0">
                <a:latin typeface="Arial" panose="020B0604020202020204" pitchFamily="34" charset="0"/>
              </a:rPr>
              <a:t>mettre en place </a:t>
            </a:r>
            <a:r>
              <a:rPr lang="fr-FR" sz="2000" b="0" i="0" u="none" strike="noStrike" baseline="0" dirty="0">
                <a:latin typeface="Arial" panose="020B0604020202020204" pitchFamily="34" charset="0"/>
              </a:rPr>
              <a:t>des </a:t>
            </a:r>
            <a:r>
              <a:rPr lang="fr-FR" sz="2000" b="1" i="0" u="none" strike="noStrike" baseline="0" dirty="0">
                <a:latin typeface="Arial" panose="020B0604020202020204" pitchFamily="34" charset="0"/>
              </a:rPr>
              <a:t>SMSI robustes</a:t>
            </a:r>
            <a:r>
              <a:rPr lang="fr-FR" sz="2000" b="0" i="0" u="none" strike="noStrike" baseline="0" dirty="0">
                <a:latin typeface="Arial" panose="020B0604020202020204" pitchFamily="34" charset="0"/>
              </a:rPr>
              <a:t>.</a:t>
            </a:r>
          </a:p>
          <a:p>
            <a:pPr marL="285750" indent="-285750" algn="just">
              <a:lnSpc>
                <a:spcPct val="150000"/>
              </a:lnSpc>
              <a:buFont typeface="Arial" panose="020B0604020202020204" pitchFamily="34" charset="0"/>
              <a:buChar char="•"/>
            </a:pP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professionnels certifiés </a:t>
            </a:r>
            <a:r>
              <a:rPr lang="fr-FR" sz="2000" b="1" i="0" u="none" strike="noStrike" baseline="0" dirty="0">
                <a:solidFill>
                  <a:schemeClr val="tx2"/>
                </a:solidFill>
                <a:latin typeface="Arial" panose="020B0604020202020204" pitchFamily="34" charset="0"/>
              </a:rPr>
              <a:t>ISO/IEC 27001 Lead </a:t>
            </a:r>
            <a:r>
              <a:rPr lang="fr-FR" sz="2000" b="1" i="0" u="none" strike="noStrike" baseline="0" dirty="0" err="1">
                <a:solidFill>
                  <a:schemeClr val="tx2"/>
                </a:solidFill>
                <a:latin typeface="Arial" panose="020B0604020202020204" pitchFamily="34" charset="0"/>
              </a:rPr>
              <a:t>Implementer</a:t>
            </a:r>
            <a:r>
              <a:rPr lang="fr-FR" sz="2000" b="1" i="0" u="none" strike="noStrike" baseline="0" dirty="0">
                <a:solidFill>
                  <a:schemeClr val="tx2"/>
                </a:solidFill>
                <a:latin typeface="Arial" panose="020B0604020202020204" pitchFamily="34" charset="0"/>
              </a:rPr>
              <a:t> </a:t>
            </a:r>
            <a:r>
              <a:rPr lang="fr-FR" sz="2000" b="0" i="0" u="none" strike="noStrike" baseline="0" dirty="0">
                <a:latin typeface="Arial" panose="020B0604020202020204" pitchFamily="34" charset="0"/>
              </a:rPr>
              <a:t>sont particulièrement </a:t>
            </a:r>
            <a:r>
              <a:rPr lang="fr-FR" sz="2000" b="1" i="0" u="none" strike="noStrike" baseline="0" dirty="0">
                <a:latin typeface="Arial" panose="020B0604020202020204" pitchFamily="34" charset="0"/>
              </a:rPr>
              <a:t>recherchés </a:t>
            </a:r>
            <a:r>
              <a:rPr lang="fr-FR" sz="2000" b="0" i="0" u="none" strike="noStrike" baseline="0" dirty="0">
                <a:latin typeface="Arial" panose="020B0604020202020204" pitchFamily="34" charset="0"/>
              </a:rPr>
              <a:t>pour leur </a:t>
            </a:r>
            <a:r>
              <a:rPr lang="fr-FR" sz="2000" b="1" i="0" u="none" strike="noStrike" baseline="0" dirty="0">
                <a:latin typeface="Arial" panose="020B0604020202020204" pitchFamily="34" charset="0"/>
              </a:rPr>
              <a:t>expertise </a:t>
            </a:r>
            <a:r>
              <a:rPr lang="fr-FR" sz="2000" b="0" i="0" u="none" strike="noStrike" baseline="0" dirty="0">
                <a:latin typeface="Arial" panose="020B0604020202020204" pitchFamily="34" charset="0"/>
              </a:rPr>
              <a:t>en </a:t>
            </a:r>
            <a:r>
              <a:rPr lang="fr-FR" sz="2000" b="1" i="0" u="none" strike="noStrike" baseline="0" dirty="0">
                <a:latin typeface="Arial" panose="020B0604020202020204" pitchFamily="34" charset="0"/>
              </a:rPr>
              <a:t>gestion </a:t>
            </a:r>
            <a:r>
              <a:rPr lang="fr-FR" sz="2000" b="0" i="0" u="none" strike="noStrike" baseline="0" dirty="0">
                <a:latin typeface="Arial" panose="020B0604020202020204" pitchFamily="34" charset="0"/>
              </a:rPr>
              <a:t>de la </a:t>
            </a:r>
            <a:r>
              <a:rPr lang="fr-FR" sz="2000" b="1" i="0" u="none" strike="noStrike" baseline="0" dirty="0">
                <a:solidFill>
                  <a:schemeClr val="tx2"/>
                </a:solidFill>
                <a:latin typeface="Arial" panose="020B0604020202020204" pitchFamily="34" charset="0"/>
              </a:rPr>
              <a:t>sécurité</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de </a:t>
            </a:r>
            <a:r>
              <a:rPr lang="fr-FR" sz="2000" b="1" i="0" u="none" strike="noStrike" baseline="0" dirty="0">
                <a:latin typeface="Arial" panose="020B0604020202020204" pitchFamily="34" charset="0"/>
              </a:rPr>
              <a:t>l'information</a:t>
            </a:r>
            <a:r>
              <a:rPr lang="fr-FR" sz="2000" b="0" i="0" u="none" strike="noStrike" baseline="0" dirty="0">
                <a:latin typeface="Arial" panose="020B0604020202020204" pitchFamily="34" charset="0"/>
              </a:rPr>
              <a:t>.</a:t>
            </a:r>
          </a:p>
          <a:p>
            <a:pPr marL="285750" indent="-285750" algn="just">
              <a:lnSpc>
                <a:spcPct val="150000"/>
              </a:lnSpc>
              <a:buFont typeface="Arial" panose="020B0604020202020204" pitchFamily="34" charset="0"/>
              <a:buChar char="•"/>
            </a:pPr>
            <a:r>
              <a:rPr lang="fr-FR" sz="2000" b="1" i="0" u="none" strike="noStrike" baseline="0" dirty="0">
                <a:solidFill>
                  <a:schemeClr val="tx2"/>
                </a:solidFill>
                <a:latin typeface="Arial" panose="020B0604020202020204" pitchFamily="34" charset="0"/>
              </a:rPr>
              <a:t>Nombre de certificats :</a:t>
            </a:r>
            <a:r>
              <a:rPr lang="fr-FR" sz="2000" b="1" i="0" u="none" strike="noStrike" baseline="0" dirty="0">
                <a:latin typeface="Arial" panose="020B0604020202020204" pitchFamily="34" charset="0"/>
              </a:rPr>
              <a:t> En 2022, environ 72 000 certificats ISO 27001 ont été recensés à l'échelle mondiale, couvrant plus de 120 000 sites</a:t>
            </a:r>
            <a:r>
              <a:rPr lang="fr-FR" sz="1600" b="0" i="0" u="none" strike="noStrike" baseline="0" dirty="0">
                <a:latin typeface="Arial" panose="020B0604020202020204" pitchFamily="34" charset="0"/>
              </a:rPr>
              <a:t>. </a:t>
            </a:r>
          </a:p>
          <a:p>
            <a:pPr marL="285750" indent="-285750" algn="just">
              <a:lnSpc>
                <a:spcPct val="150000"/>
              </a:lnSpc>
              <a:buFont typeface="Arial" panose="020B0604020202020204" pitchFamily="34" charset="0"/>
              <a:buChar char="•"/>
            </a:pPr>
            <a:r>
              <a:rPr lang="fr-FR" sz="2000" b="1" i="0" u="none" strike="noStrike" baseline="0" dirty="0">
                <a:solidFill>
                  <a:schemeClr val="tx2"/>
                </a:solidFill>
                <a:latin typeface="Arial" panose="020B0604020202020204" pitchFamily="34" charset="0"/>
              </a:rPr>
              <a:t>Croissance annuelle : </a:t>
            </a:r>
            <a:r>
              <a:rPr lang="fr-FR" sz="2000" b="1" i="0" u="none" strike="noStrike" baseline="0" dirty="0">
                <a:latin typeface="Arial" panose="020B0604020202020204" pitchFamily="34" charset="0"/>
              </a:rPr>
              <a:t>Bien que les chiffres exacts pour 2024 ne soient pas disponibles indiquent une tendance de hausse de 20% du nombre de certifications ISO 27001.</a:t>
            </a:r>
            <a:endParaRPr lang="fr-FR" sz="2000" b="0" i="0" u="none" strike="noStrike" baseline="0" dirty="0">
              <a:latin typeface="Arial" panose="020B0604020202020204" pitchFamily="34" charset="0"/>
            </a:endParaRPr>
          </a:p>
        </p:txBody>
      </p:sp>
    </p:spTree>
    <p:extLst>
      <p:ext uri="{BB962C8B-B14F-4D97-AF65-F5344CB8AC3E}">
        <p14:creationId xmlns:p14="http://schemas.microsoft.com/office/powerpoint/2010/main" val="386362110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D4DF11A-CDBB-A15E-4AF6-5C746D6A5C4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5DFC882-C954-6BA4-2A02-CED434BCF9C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96BDE08-A39E-54CF-0026-7FFA76AF768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92F9CCE1-A64F-117C-833A-B0198038AC42}"/>
              </a:ext>
            </a:extLst>
          </p:cNvPr>
          <p:cNvSpPr txBox="1"/>
          <p:nvPr/>
        </p:nvSpPr>
        <p:spPr>
          <a:xfrm>
            <a:off x="2433828" y="1226444"/>
            <a:ext cx="7351889" cy="461665"/>
          </a:xfrm>
          <a:prstGeom prst="rect">
            <a:avLst/>
          </a:prstGeom>
          <a:noFill/>
        </p:spPr>
        <p:txBody>
          <a:bodyPr wrap="square">
            <a:spAutoFit/>
          </a:bodyPr>
          <a:lstStyle/>
          <a:p>
            <a:pPr indent="0"/>
            <a:r>
              <a:rPr lang="fr-FR" sz="2400" b="1" i="1" dirty="0">
                <a:solidFill>
                  <a:srgbClr val="161616"/>
                </a:solidFill>
                <a:latin typeface="Arial"/>
              </a:rPr>
              <a:t>Avantage d’être certifié ISO/IEC 27001</a:t>
            </a:r>
            <a:endParaRPr lang="en-US" sz="2400" b="1" i="1" dirty="0">
              <a:solidFill>
                <a:srgbClr val="161616"/>
              </a:solidFill>
              <a:latin typeface="Arial"/>
            </a:endParaRPr>
          </a:p>
        </p:txBody>
      </p:sp>
      <p:sp>
        <p:nvSpPr>
          <p:cNvPr id="5" name="ZoneTexte 4">
            <a:extLst>
              <a:ext uri="{FF2B5EF4-FFF2-40B4-BE49-F238E27FC236}">
                <a16:creationId xmlns:a16="http://schemas.microsoft.com/office/drawing/2014/main" id="{5F86725B-00CE-B390-F842-F1910180D048}"/>
              </a:ext>
            </a:extLst>
          </p:cNvPr>
          <p:cNvSpPr txBox="1"/>
          <p:nvPr/>
        </p:nvSpPr>
        <p:spPr>
          <a:xfrm>
            <a:off x="152475" y="1457276"/>
            <a:ext cx="10384386" cy="5538760"/>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endParaRPr lang="en-US" sz="1400" b="0" i="0" u="none" strike="noStrike" baseline="0" dirty="0">
              <a:latin typeface="Arial" panose="020B0604020202020204" pitchFamily="34" charset="0"/>
            </a:endParaRPr>
          </a:p>
          <a:p>
            <a:pPr marL="285750" indent="-285750" algn="just">
              <a:lnSpc>
                <a:spcPct val="150000"/>
              </a:lnSpc>
              <a:buFont typeface="Arial" panose="020B0604020202020204" pitchFamily="34" charset="0"/>
              <a:buChar char="•"/>
            </a:pPr>
            <a:r>
              <a:rPr lang="fr-FR" sz="2200" b="0" i="0" u="none" strike="noStrike" baseline="0" dirty="0">
                <a:latin typeface="Arial" panose="020B0604020202020204" pitchFamily="34" charset="0"/>
              </a:rPr>
              <a:t>Devenir </a:t>
            </a:r>
            <a:r>
              <a:rPr lang="fr-FR" sz="2200" b="1" i="0" u="none" strike="noStrike" baseline="0" dirty="0">
                <a:latin typeface="Arial" panose="020B0604020202020204" pitchFamily="34" charset="0"/>
              </a:rPr>
              <a:t>ISO 27001 Lead </a:t>
            </a:r>
            <a:r>
              <a:rPr lang="fr-FR" sz="2200" b="1" i="0" u="none" strike="noStrike" baseline="0" dirty="0" err="1">
                <a:latin typeface="Arial" panose="020B0604020202020204" pitchFamily="34" charset="0"/>
              </a:rPr>
              <a:t>Implementer</a:t>
            </a:r>
            <a:r>
              <a:rPr lang="fr-FR" sz="2200" b="0" i="0" u="none" strike="noStrike" baseline="0" dirty="0">
                <a:latin typeface="Arial" panose="020B0604020202020204" pitchFamily="34" charset="0"/>
              </a:rPr>
              <a:t>, c'est saisir une opportunité unique dans un secteur en pleine expansion, avec une </a:t>
            </a:r>
            <a:r>
              <a:rPr lang="fr-FR" sz="2200" b="1" i="0" u="none" strike="noStrike" baseline="0" dirty="0">
                <a:latin typeface="Arial" panose="020B0604020202020204" pitchFamily="34" charset="0"/>
              </a:rPr>
              <a:t>demande en hausse de plus de 20% par an </a:t>
            </a:r>
            <a:r>
              <a:rPr lang="fr-FR" sz="2200" b="0" i="0" u="none" strike="noStrike" baseline="0" dirty="0">
                <a:latin typeface="Arial" panose="020B0604020202020204" pitchFamily="34" charset="0"/>
              </a:rPr>
              <a:t>pour les experts en </a:t>
            </a:r>
            <a:r>
              <a:rPr lang="fr-FR" sz="2200" b="1" i="0" u="none" strike="noStrike" baseline="0" dirty="0">
                <a:latin typeface="Arial" panose="020B0604020202020204" pitchFamily="34" charset="0"/>
              </a:rPr>
              <a:t>sécurité de l’information et conformité réglementaire</a:t>
            </a:r>
            <a:r>
              <a:rPr lang="fr-FR" sz="2200" b="0" i="0" u="none" strike="noStrike" baseline="0" dirty="0">
                <a:latin typeface="Arial" panose="020B0604020202020204" pitchFamily="34" charset="0"/>
              </a:rPr>
              <a:t>.</a:t>
            </a:r>
          </a:p>
          <a:p>
            <a:pPr marL="285750" indent="-285750" algn="just">
              <a:lnSpc>
                <a:spcPct val="150000"/>
              </a:lnSpc>
              <a:buFont typeface="Arial" panose="020B0604020202020204" pitchFamily="34" charset="0"/>
              <a:buChar char="•"/>
            </a:pPr>
            <a:r>
              <a:rPr lang="fr-FR" sz="2200" b="1" i="0" u="none" strike="noStrike" baseline="0" dirty="0">
                <a:latin typeface="Arial" panose="020B0604020202020204" pitchFamily="34" charset="0"/>
              </a:rPr>
              <a:t>+35 % d'opportunités </a:t>
            </a:r>
            <a:r>
              <a:rPr lang="fr-FR" sz="2200" b="0" i="0" u="none" strike="noStrike" baseline="0" dirty="0">
                <a:latin typeface="Arial" panose="020B0604020202020204" pitchFamily="34" charset="0"/>
              </a:rPr>
              <a:t>pour les RSSI, consultants IT et auditeurs ISO 27001.</a:t>
            </a:r>
          </a:p>
          <a:p>
            <a:pPr marL="285750" indent="-285750" algn="just">
              <a:lnSpc>
                <a:spcPct val="150000"/>
              </a:lnSpc>
              <a:buFont typeface="Arial" panose="020B0604020202020204" pitchFamily="34" charset="0"/>
              <a:buChar char="•"/>
            </a:pPr>
            <a:r>
              <a:rPr lang="fr-FR" sz="2200" b="1" i="0" u="none" strike="noStrike" baseline="0" dirty="0">
                <a:latin typeface="Arial" panose="020B0604020202020204" pitchFamily="34" charset="0"/>
              </a:rPr>
              <a:t>Jusqu'à 30 % de salaire en plus </a:t>
            </a:r>
            <a:r>
              <a:rPr lang="fr-FR" sz="2200" b="0" i="0" u="none" strike="noStrike" baseline="0" dirty="0">
                <a:latin typeface="Arial" panose="020B0604020202020204" pitchFamily="34" charset="0"/>
              </a:rPr>
              <a:t>pour les professionnels certifiés</a:t>
            </a:r>
          </a:p>
          <a:p>
            <a:pPr marL="285750" indent="-285750" algn="just">
              <a:lnSpc>
                <a:spcPct val="150000"/>
              </a:lnSpc>
              <a:buFont typeface="Arial" panose="020B0604020202020204" pitchFamily="34" charset="0"/>
              <a:buChar char="•"/>
            </a:pPr>
            <a:r>
              <a:rPr lang="fr-FR" sz="2200" b="1" i="0" u="none" strike="noStrike" baseline="0" dirty="0">
                <a:latin typeface="Arial" panose="020B0604020202020204" pitchFamily="34" charset="0"/>
              </a:rPr>
              <a:t>90 % des entreprises </a:t>
            </a:r>
            <a:r>
              <a:rPr lang="fr-FR" sz="2200" b="0" i="0" u="none" strike="noStrike" baseline="0" dirty="0">
                <a:latin typeface="Arial" panose="020B0604020202020204" pitchFamily="34" charset="0"/>
              </a:rPr>
              <a:t>considèrent la cybersécurité comme une priorité stratégique.</a:t>
            </a:r>
          </a:p>
          <a:p>
            <a:pPr marL="285750" indent="-285750" algn="just">
              <a:lnSpc>
                <a:spcPct val="150000"/>
              </a:lnSpc>
              <a:buFont typeface="Arial" panose="020B0604020202020204" pitchFamily="34" charset="0"/>
              <a:buChar char="•"/>
            </a:pPr>
            <a:r>
              <a:rPr lang="fr-FR" sz="2200" b="1" i="0" u="none" strike="noStrike" baseline="0" dirty="0">
                <a:latin typeface="Arial" panose="020B0604020202020204" pitchFamily="34" charset="0"/>
              </a:rPr>
              <a:t>100 % indispensable </a:t>
            </a:r>
            <a:r>
              <a:rPr lang="fr-FR" sz="2200" b="0" i="0" u="none" strike="noStrike" baseline="0" dirty="0">
                <a:latin typeface="Arial" panose="020B0604020202020204" pitchFamily="34" charset="0"/>
              </a:rPr>
              <a:t>pour accompagner les organisations vers la conformité et renforcer la protection des données.</a:t>
            </a:r>
          </a:p>
        </p:txBody>
      </p:sp>
    </p:spTree>
    <p:extLst>
      <p:ext uri="{BB962C8B-B14F-4D97-AF65-F5344CB8AC3E}">
        <p14:creationId xmlns:p14="http://schemas.microsoft.com/office/powerpoint/2010/main" val="220552697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E5AC2DB-6AE3-4248-7E70-391D6A910F8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C97C62E-0EC1-4A4D-BED0-DC1F884874D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092D167-EA31-B808-FB92-25D15877571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77D4F37E-342B-C373-58D4-AE3F261FE2A8}"/>
              </a:ext>
            </a:extLst>
          </p:cNvPr>
          <p:cNvSpPr txBox="1"/>
          <p:nvPr/>
        </p:nvSpPr>
        <p:spPr>
          <a:xfrm>
            <a:off x="1993562" y="1136133"/>
            <a:ext cx="7351889" cy="461665"/>
          </a:xfrm>
          <a:prstGeom prst="rect">
            <a:avLst/>
          </a:prstGeom>
          <a:noFill/>
        </p:spPr>
        <p:txBody>
          <a:bodyPr wrap="square">
            <a:spAutoFit/>
          </a:bodyPr>
          <a:lstStyle/>
          <a:p>
            <a:pPr indent="0"/>
            <a:r>
              <a:rPr lang="fr-FR" sz="2400" b="1" i="1" dirty="0">
                <a:solidFill>
                  <a:srgbClr val="161616"/>
                </a:solidFill>
                <a:latin typeface="Arial"/>
              </a:rPr>
              <a:t>Raisons de suivre la certification ISO 27001 LI</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1927F105-56A6-A1B4-7897-63769488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97467"/>
            <a:ext cx="10693400" cy="3957261"/>
          </a:xfrm>
          <a:prstGeom prst="rect">
            <a:avLst/>
          </a:prstGeom>
        </p:spPr>
      </p:pic>
    </p:spTree>
    <p:extLst>
      <p:ext uri="{BB962C8B-B14F-4D97-AF65-F5344CB8AC3E}">
        <p14:creationId xmlns:p14="http://schemas.microsoft.com/office/powerpoint/2010/main" val="41583216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3" name="Rectangle : en biseau 2">
            <a:extLst>
              <a:ext uri="{FF2B5EF4-FFF2-40B4-BE49-F238E27FC236}">
                <a16:creationId xmlns:a16="http://schemas.microsoft.com/office/drawing/2014/main" id="{4DD122C9-1071-9C7B-5D97-3F3409BB55A7}"/>
              </a:ext>
            </a:extLst>
          </p:cNvPr>
          <p:cNvSpPr/>
          <p:nvPr/>
        </p:nvSpPr>
        <p:spPr>
          <a:xfrm>
            <a:off x="903111" y="1486460"/>
            <a:ext cx="9064978" cy="5196562"/>
          </a:xfrm>
          <a:prstGeom prst="bevel">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800" i="1" dirty="0">
                <a:solidFill>
                  <a:schemeClr val="tx1"/>
                </a:solidFill>
                <a:latin typeface="Arial" panose="020B0604020202020204" pitchFamily="34" charset="0"/>
                <a:cs typeface="Arial" panose="020B0604020202020204" pitchFamily="34" charset="0"/>
              </a:rPr>
              <a:t>	La norme ISO/IEC 27001 constitue le socle international de référence pour établir, mettre en œuvre et améliorer un système de management de la sécurité de l'information (SMSI), permettant aux organisations de protéger leurs actifs informationnels de manière structurée, mesurable et continue.</a:t>
            </a: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2DF7EF7-4405-1FAB-7469-AB958BA6007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2E173FB-B1AC-0587-4A6F-662F561E602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E597605-78BF-C8DE-C144-79A9456B78E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62B3EF23-248F-2720-7AF7-25E52457BDDF}"/>
              </a:ext>
            </a:extLst>
          </p:cNvPr>
          <p:cNvSpPr txBox="1"/>
          <p:nvPr/>
        </p:nvSpPr>
        <p:spPr>
          <a:xfrm>
            <a:off x="3686894" y="1192577"/>
            <a:ext cx="7351889" cy="461665"/>
          </a:xfrm>
          <a:prstGeom prst="rect">
            <a:avLst/>
          </a:prstGeom>
          <a:noFill/>
        </p:spPr>
        <p:txBody>
          <a:bodyPr wrap="square">
            <a:spAutoFit/>
          </a:bodyPr>
          <a:lstStyle/>
          <a:p>
            <a:pPr indent="0"/>
            <a:r>
              <a:rPr lang="fr-FR" sz="2400" b="1" i="1" dirty="0">
                <a:solidFill>
                  <a:srgbClr val="161616"/>
                </a:solidFill>
                <a:latin typeface="Arial"/>
              </a:rPr>
              <a:t>Avantages financiers</a:t>
            </a:r>
            <a:endParaRPr lang="en-US" sz="2400" b="1" i="1" dirty="0">
              <a:solidFill>
                <a:srgbClr val="161616"/>
              </a:solidFill>
              <a:latin typeface="Arial"/>
            </a:endParaRPr>
          </a:p>
        </p:txBody>
      </p:sp>
      <p:sp>
        <p:nvSpPr>
          <p:cNvPr id="5" name="ZoneTexte 4">
            <a:extLst>
              <a:ext uri="{FF2B5EF4-FFF2-40B4-BE49-F238E27FC236}">
                <a16:creationId xmlns:a16="http://schemas.microsoft.com/office/drawing/2014/main" id="{C1AED218-7200-FB5A-2941-83D2EFF9C21E}"/>
              </a:ext>
            </a:extLst>
          </p:cNvPr>
          <p:cNvSpPr txBox="1"/>
          <p:nvPr/>
        </p:nvSpPr>
        <p:spPr>
          <a:xfrm>
            <a:off x="225527" y="1654242"/>
            <a:ext cx="10238282" cy="1477328"/>
          </a:xfrm>
          <a:prstGeom prst="rect">
            <a:avLst/>
          </a:prstGeom>
          <a:noFill/>
        </p:spPr>
        <p:txBody>
          <a:bodyPr wrap="square">
            <a:spAutoFit/>
          </a:bodyPr>
          <a:lstStyle/>
          <a:p>
            <a:pPr algn="l"/>
            <a:endParaRPr lang="en-US" sz="1200" b="0" i="0" u="none" strike="noStrike" baseline="0" dirty="0">
              <a:solidFill>
                <a:srgbClr val="000000"/>
              </a:solidFill>
              <a:latin typeface="Arial" panose="020B0604020202020204" pitchFamily="34" charset="0"/>
            </a:endParaRPr>
          </a:p>
          <a:p>
            <a:endParaRPr lang="en-US" sz="12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200" b="0" i="0" u="none" strike="noStrike" baseline="0" dirty="0">
                <a:latin typeface="Arial" panose="020B0604020202020204" pitchFamily="34" charset="0"/>
              </a:rPr>
              <a:t>Les </a:t>
            </a:r>
            <a:r>
              <a:rPr lang="fr-FR" sz="2200" b="1" i="0" u="none" strike="noStrike" baseline="0" dirty="0">
                <a:latin typeface="Arial" panose="020B0604020202020204" pitchFamily="34" charset="0"/>
              </a:rPr>
              <a:t>professionnels certifiés </a:t>
            </a:r>
            <a:r>
              <a:rPr lang="fr-FR" sz="2200" b="1" i="0" u="none" strike="noStrike" baseline="0" dirty="0">
                <a:solidFill>
                  <a:schemeClr val="tx2"/>
                </a:solidFill>
                <a:latin typeface="Arial" panose="020B0604020202020204" pitchFamily="34" charset="0"/>
              </a:rPr>
              <a:t>ISO/IEC 27001 Lead </a:t>
            </a:r>
            <a:r>
              <a:rPr lang="fr-FR" sz="2200" b="1" i="0" u="none" strike="noStrike" baseline="0" dirty="0" err="1">
                <a:solidFill>
                  <a:schemeClr val="tx2"/>
                </a:solidFill>
                <a:latin typeface="Arial" panose="020B0604020202020204" pitchFamily="34" charset="0"/>
              </a:rPr>
              <a:t>Implementer</a:t>
            </a:r>
            <a:r>
              <a:rPr lang="fr-FR" sz="2200" b="1" i="0" u="none" strike="noStrike" baseline="0" dirty="0">
                <a:solidFill>
                  <a:schemeClr val="tx2"/>
                </a:solidFill>
                <a:latin typeface="Arial" panose="020B0604020202020204" pitchFamily="34" charset="0"/>
              </a:rPr>
              <a:t> </a:t>
            </a:r>
            <a:r>
              <a:rPr lang="fr-FR" sz="2200" b="0" i="0" u="none" strike="noStrike" baseline="0" dirty="0">
                <a:latin typeface="Arial" panose="020B0604020202020204" pitchFamily="34" charset="0"/>
              </a:rPr>
              <a:t>bénéficient généralement d'une </a:t>
            </a:r>
            <a:r>
              <a:rPr lang="fr-FR" sz="2200" b="1" i="0" u="none" strike="noStrike" baseline="0" dirty="0">
                <a:solidFill>
                  <a:schemeClr val="tx2"/>
                </a:solidFill>
                <a:latin typeface="Arial" panose="020B0604020202020204" pitchFamily="34" charset="0"/>
              </a:rPr>
              <a:t>rémunération supérieure </a:t>
            </a:r>
            <a:r>
              <a:rPr lang="fr-FR" sz="2200" b="0" i="0" u="none" strike="noStrike" baseline="0" dirty="0">
                <a:latin typeface="Arial" panose="020B0604020202020204" pitchFamily="34" charset="0"/>
              </a:rPr>
              <a:t>à celle de leurs </a:t>
            </a:r>
            <a:r>
              <a:rPr lang="fr-FR" sz="2200" b="1" i="0" u="none" strike="noStrike" baseline="0" dirty="0">
                <a:latin typeface="Arial" panose="020B0604020202020204" pitchFamily="34" charset="0"/>
              </a:rPr>
              <a:t>homologues non certifiés</a:t>
            </a:r>
            <a:r>
              <a:rPr lang="fr-FR" sz="2200" b="0" i="0" u="none" strike="noStrike" baseline="0" dirty="0">
                <a:latin typeface="Arial" panose="020B0604020202020204" pitchFamily="34" charset="0"/>
              </a:rPr>
              <a:t>. </a:t>
            </a:r>
          </a:p>
        </p:txBody>
      </p:sp>
      <p:pic>
        <p:nvPicPr>
          <p:cNvPr id="8" name="Image 7">
            <a:extLst>
              <a:ext uri="{FF2B5EF4-FFF2-40B4-BE49-F238E27FC236}">
                <a16:creationId xmlns:a16="http://schemas.microsoft.com/office/drawing/2014/main" id="{59CD3CEC-5E23-27EE-8750-A819F9F2A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820" y="3593235"/>
            <a:ext cx="7849695" cy="3629532"/>
          </a:xfrm>
          <a:prstGeom prst="rect">
            <a:avLst/>
          </a:prstGeom>
        </p:spPr>
      </p:pic>
    </p:spTree>
    <p:extLst>
      <p:ext uri="{BB962C8B-B14F-4D97-AF65-F5344CB8AC3E}">
        <p14:creationId xmlns:p14="http://schemas.microsoft.com/office/powerpoint/2010/main" val="253515555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9987232-3817-F595-76D3-44E86CA7CD3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6F9B2D0-59B3-3B8D-C947-773A4E8A843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5B7BE62-DA1B-D7F1-AAB8-E11EB9833CB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39A3E18E-A31A-1B38-E882-C36323CADE66}"/>
              </a:ext>
            </a:extLst>
          </p:cNvPr>
          <p:cNvSpPr txBox="1"/>
          <p:nvPr/>
        </p:nvSpPr>
        <p:spPr>
          <a:xfrm>
            <a:off x="2953117" y="1237733"/>
            <a:ext cx="7351889" cy="461665"/>
          </a:xfrm>
          <a:prstGeom prst="rect">
            <a:avLst/>
          </a:prstGeom>
          <a:noFill/>
        </p:spPr>
        <p:txBody>
          <a:bodyPr wrap="square">
            <a:spAutoFit/>
          </a:bodyPr>
          <a:lstStyle/>
          <a:p>
            <a:pPr indent="0"/>
            <a:r>
              <a:rPr lang="fr-FR" sz="2400" b="1" i="1" dirty="0">
                <a:solidFill>
                  <a:srgbClr val="161616"/>
                </a:solidFill>
                <a:latin typeface="Arial"/>
              </a:rPr>
              <a:t>Opportunités de carrière (1)</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65E7995C-3531-48D9-8568-E8DC4C9D8EE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 r="950"/>
          <a:stretch>
            <a:fillRect/>
          </a:stretch>
        </p:blipFill>
        <p:spPr>
          <a:xfrm>
            <a:off x="48768" y="2342113"/>
            <a:ext cx="10591800" cy="4541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37224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3FC781D-85DC-C08E-D75D-B7CA96BE782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9D993C6-A2D6-10CA-034E-BEED28A9F5A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628CAF5-0CDB-F350-CFB7-B8CC48BB14A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a:t>
            </a:r>
            <a:r>
              <a:rPr lang="en-US" sz="2600" b="1" dirty="0" err="1">
                <a:solidFill>
                  <a:srgbClr val="161616"/>
                </a:solidFill>
                <a:latin typeface="Arial"/>
              </a:rPr>
              <a:t>Statistiques</a:t>
            </a:r>
            <a:r>
              <a:rPr lang="en-US" sz="2600" b="1" dirty="0">
                <a:solidFill>
                  <a:srgbClr val="161616"/>
                </a:solidFill>
                <a:latin typeface="Arial"/>
              </a:rPr>
              <a:t> et tendances </a:t>
            </a:r>
            <a:r>
              <a:rPr lang="en-US" sz="2600" b="1" dirty="0" err="1">
                <a:solidFill>
                  <a:srgbClr val="161616"/>
                </a:solidFill>
                <a:latin typeface="Arial"/>
              </a:rPr>
              <a:t>mondiales</a:t>
            </a:r>
            <a:endParaRPr lang="en-US" sz="2600" b="1" dirty="0">
              <a:solidFill>
                <a:srgbClr val="161616"/>
              </a:solidFill>
              <a:latin typeface="Arial"/>
            </a:endParaRPr>
          </a:p>
        </p:txBody>
      </p:sp>
      <p:sp>
        <p:nvSpPr>
          <p:cNvPr id="7" name="ZoneTexte 6">
            <a:extLst>
              <a:ext uri="{FF2B5EF4-FFF2-40B4-BE49-F238E27FC236}">
                <a16:creationId xmlns:a16="http://schemas.microsoft.com/office/drawing/2014/main" id="{A37E2E26-FFB5-CFD2-3BCB-F3D5F0ED102D}"/>
              </a:ext>
            </a:extLst>
          </p:cNvPr>
          <p:cNvSpPr txBox="1"/>
          <p:nvPr/>
        </p:nvSpPr>
        <p:spPr>
          <a:xfrm>
            <a:off x="2953117" y="1237733"/>
            <a:ext cx="7351889" cy="461665"/>
          </a:xfrm>
          <a:prstGeom prst="rect">
            <a:avLst/>
          </a:prstGeom>
          <a:noFill/>
        </p:spPr>
        <p:txBody>
          <a:bodyPr wrap="square">
            <a:spAutoFit/>
          </a:bodyPr>
          <a:lstStyle/>
          <a:p>
            <a:pPr indent="0"/>
            <a:r>
              <a:rPr lang="fr-FR" sz="2400" b="1" i="1" dirty="0">
                <a:solidFill>
                  <a:srgbClr val="161616"/>
                </a:solidFill>
                <a:latin typeface="Arial"/>
              </a:rPr>
              <a:t>Opportunités de carrière (2)</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06931354-4F43-4779-06A4-62AA6A1DC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83" y="1954228"/>
            <a:ext cx="8442300" cy="5126647"/>
          </a:xfrm>
          <a:prstGeom prst="rect">
            <a:avLst/>
          </a:prstGeom>
        </p:spPr>
      </p:pic>
    </p:spTree>
    <p:extLst>
      <p:ext uri="{BB962C8B-B14F-4D97-AF65-F5344CB8AC3E}">
        <p14:creationId xmlns:p14="http://schemas.microsoft.com/office/powerpoint/2010/main" val="191832989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49A6-1D77-4A81-D8FD-FF05197361A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E5BEC04-AC4F-7A66-5770-B25CEDB85EDE}"/>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F8E6A2F2-059D-434D-B675-22D98AC4054A}"/>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13734F6-C78C-33F2-2D8B-1772C3BB536A}"/>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Généralités</a:t>
            </a:r>
            <a:endParaRPr lang="en-US" sz="2800" b="1" dirty="0">
              <a:latin typeface="Arial"/>
            </a:endParaRPr>
          </a:p>
          <a:p>
            <a:pPr indent="0" algn="just">
              <a:lnSpc>
                <a:spcPts val="4656"/>
              </a:lnSpc>
            </a:pPr>
            <a:r>
              <a:rPr lang="en-US" sz="2800" b="1" dirty="0">
                <a:latin typeface="Arial"/>
              </a:rPr>
              <a:t>2.  Introduction à la </a:t>
            </a:r>
            <a:r>
              <a:rPr lang="en-US" sz="2800" b="1" dirty="0" err="1">
                <a:latin typeface="Arial"/>
              </a:rPr>
              <a:t>famille</a:t>
            </a:r>
            <a:r>
              <a:rPr lang="en-US" sz="2800" b="1" dirty="0">
                <a:latin typeface="Arial"/>
              </a:rPr>
              <a:t> ISO 27000</a:t>
            </a:r>
          </a:p>
          <a:p>
            <a:pPr marL="514350" indent="-514350" algn="just">
              <a:lnSpc>
                <a:spcPts val="4656"/>
              </a:lnSpc>
              <a:buAutoNum type="arabicPeriod" startAt="3"/>
            </a:pPr>
            <a:r>
              <a:rPr lang="en-US" sz="2800" b="1" dirty="0">
                <a:latin typeface="Arial"/>
              </a:rPr>
              <a:t>La </a:t>
            </a:r>
            <a:r>
              <a:rPr lang="en-US" sz="2800" b="1" dirty="0" err="1">
                <a:latin typeface="Arial"/>
              </a:rPr>
              <a:t>norme</a:t>
            </a:r>
            <a:r>
              <a:rPr lang="en-US" sz="2800" b="1" dirty="0">
                <a:latin typeface="Arial"/>
              </a:rPr>
              <a:t> ISO/IEC 27001 LI</a:t>
            </a:r>
          </a:p>
          <a:p>
            <a:pPr marL="514350" indent="-514350" algn="just">
              <a:lnSpc>
                <a:spcPts val="4656"/>
              </a:lnSpc>
              <a:buAutoNum type="arabicPeriod" startAt="3"/>
            </a:pPr>
            <a:r>
              <a:rPr lang="en-US" sz="2800" b="1" dirty="0" err="1">
                <a:latin typeface="Arial"/>
              </a:rPr>
              <a:t>Statistiques</a:t>
            </a:r>
            <a:r>
              <a:rPr lang="en-US" sz="2800" b="1" dirty="0">
                <a:latin typeface="Arial"/>
              </a:rPr>
              <a:t> et tendances </a:t>
            </a:r>
            <a:r>
              <a:rPr lang="en-US" sz="2800" b="1" dirty="0" err="1">
                <a:latin typeface="Arial"/>
              </a:rPr>
              <a:t>mondiales</a:t>
            </a:r>
            <a:endParaRPr lang="en-US" sz="2800" b="1" dirty="0">
              <a:latin typeface="Arial"/>
            </a:endParaRPr>
          </a:p>
          <a:p>
            <a:pPr marL="514350" indent="-514350" algn="just">
              <a:lnSpc>
                <a:spcPts val="4656"/>
              </a:lnSpc>
              <a:buAutoNum type="arabicPeriod" startAt="3"/>
            </a:pPr>
            <a:r>
              <a:rPr lang="en-US" sz="2800" b="1" dirty="0">
                <a:solidFill>
                  <a:srgbClr val="FF0000"/>
                </a:solidFill>
                <a:latin typeface="Arial"/>
              </a:rPr>
              <a:t>Etude de Cas</a:t>
            </a:r>
          </a:p>
        </p:txBody>
      </p:sp>
    </p:spTree>
    <p:extLst>
      <p:ext uri="{BB962C8B-B14F-4D97-AF65-F5344CB8AC3E}">
        <p14:creationId xmlns:p14="http://schemas.microsoft.com/office/powerpoint/2010/main" val="227448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92D347-17E9-FD9E-1326-99E8C3BEAF0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C64892E-5EC2-5414-1FB9-7857EBB5E5F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2109545-9BA9-B480-4C76-9DD3718F0F6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8B7C368C-B6F0-3832-17A2-D0335853DD0A}"/>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(1)</a:t>
            </a:r>
            <a:endParaRPr lang="en-US" sz="2400" b="1" i="1" dirty="0">
              <a:solidFill>
                <a:srgbClr val="161616"/>
              </a:solidFill>
              <a:latin typeface="Arial"/>
            </a:endParaRPr>
          </a:p>
        </p:txBody>
      </p:sp>
      <p:sp>
        <p:nvSpPr>
          <p:cNvPr id="8" name="ZoneTexte 7">
            <a:extLst>
              <a:ext uri="{FF2B5EF4-FFF2-40B4-BE49-F238E27FC236}">
                <a16:creationId xmlns:a16="http://schemas.microsoft.com/office/drawing/2014/main" id="{93F82A73-6780-FECE-3B5E-1B0EBDE26476}"/>
              </a:ext>
            </a:extLst>
          </p:cNvPr>
          <p:cNvSpPr txBox="1"/>
          <p:nvPr/>
        </p:nvSpPr>
        <p:spPr>
          <a:xfrm>
            <a:off x="114325" y="1497056"/>
            <a:ext cx="10460686" cy="5170646"/>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endParaRPr lang="en-US" sz="1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000" b="0" i="0" u="none" strike="noStrike" baseline="0" dirty="0">
                <a:latin typeface="Arial" panose="020B0604020202020204" pitchFamily="34" charset="0"/>
              </a:rPr>
              <a:t>Cette </a:t>
            </a:r>
            <a:r>
              <a:rPr lang="fr-FR" sz="2000" b="1" i="0" u="none" strike="noStrike" baseline="0" dirty="0">
                <a:latin typeface="Arial" panose="020B0604020202020204" pitchFamily="34" charset="0"/>
              </a:rPr>
              <a:t>étude </a:t>
            </a:r>
            <a:r>
              <a:rPr lang="fr-FR" sz="2000" b="0" i="0" u="none" strike="noStrike" baseline="0" dirty="0">
                <a:latin typeface="Arial" panose="020B0604020202020204" pitchFamily="34" charset="0"/>
              </a:rPr>
              <a:t>de cas est </a:t>
            </a:r>
            <a:r>
              <a:rPr lang="fr-FR" sz="2000" b="1" i="0" u="none" strike="noStrike" baseline="0" dirty="0">
                <a:solidFill>
                  <a:schemeClr val="tx2"/>
                </a:solidFill>
                <a:latin typeface="Arial" panose="020B0604020202020204" pitchFamily="34" charset="0"/>
              </a:rPr>
              <a:t>fictive</a:t>
            </a:r>
            <a:r>
              <a:rPr lang="fr-FR" sz="2000" b="0" i="0" u="none" strike="noStrike" baseline="0" dirty="0">
                <a:solidFill>
                  <a:schemeClr val="tx2"/>
                </a:solidFill>
                <a:latin typeface="Arial" panose="020B0604020202020204" pitchFamily="34" charset="0"/>
              </a:rPr>
              <a:t>,</a:t>
            </a:r>
          </a:p>
          <a:p>
            <a:pPr marL="342900" indent="-342900" algn="just">
              <a:buFont typeface="Arial" panose="020B0604020202020204" pitchFamily="34" charset="0"/>
              <a:buChar char="•"/>
            </a:pPr>
            <a:r>
              <a:rPr lang="fr-FR" sz="2000" dirty="0">
                <a:latin typeface="Arial" panose="020B0604020202020204" pitchFamily="34" charset="0"/>
              </a:rPr>
              <a:t>M</a:t>
            </a:r>
            <a:r>
              <a:rPr lang="fr-FR" sz="2000" b="0" i="0" u="none" strike="noStrike" baseline="0" dirty="0">
                <a:latin typeface="Arial" panose="020B0604020202020204" pitchFamily="34" charset="0"/>
              </a:rPr>
              <a:t>ais </a:t>
            </a:r>
            <a:r>
              <a:rPr lang="fr-FR" sz="2000" b="1" i="0" u="none" strike="noStrike" baseline="0" dirty="0">
                <a:latin typeface="Arial" panose="020B0604020202020204" pitchFamily="34" charset="0"/>
              </a:rPr>
              <a:t>basée </a:t>
            </a:r>
            <a:r>
              <a:rPr lang="fr-FR" sz="2000" b="0" i="0" u="none" strike="noStrike" baseline="0" dirty="0">
                <a:latin typeface="Arial" panose="020B0604020202020204" pitchFamily="34" charset="0"/>
              </a:rPr>
              <a:t>sur des </a:t>
            </a:r>
            <a:r>
              <a:rPr lang="fr-FR" sz="2000" b="1" i="0" u="none" strike="noStrike" baseline="0" dirty="0">
                <a:latin typeface="Arial" panose="020B0604020202020204" pitchFamily="34" charset="0"/>
              </a:rPr>
              <a:t>scénarios </a:t>
            </a:r>
            <a:r>
              <a:rPr lang="fr-FR" sz="2000" b="1" i="0" u="none" strike="noStrike" baseline="0" dirty="0">
                <a:solidFill>
                  <a:schemeClr val="tx2"/>
                </a:solidFill>
                <a:latin typeface="Arial" panose="020B0604020202020204" pitchFamily="34" charset="0"/>
              </a:rPr>
              <a:t>réels</a:t>
            </a:r>
            <a:endParaRPr lang="fr-FR" sz="2000" dirty="0">
              <a:solidFill>
                <a:schemeClr val="tx2"/>
              </a:solidFill>
              <a:latin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rPr>
              <a:t>P</a:t>
            </a:r>
            <a:r>
              <a:rPr lang="fr-FR" sz="2000" b="0" i="0" u="none" strike="noStrike" baseline="0" dirty="0">
                <a:latin typeface="Arial" panose="020B0604020202020204" pitchFamily="34" charset="0"/>
              </a:rPr>
              <a:t>our </a:t>
            </a:r>
            <a:r>
              <a:rPr lang="fr-FR" sz="2000" b="1" i="0" u="none" strike="noStrike" baseline="0" dirty="0">
                <a:latin typeface="Arial" panose="020B0604020202020204" pitchFamily="34" charset="0"/>
              </a:rPr>
              <a:t>illustrer </a:t>
            </a:r>
            <a:r>
              <a:rPr lang="fr-FR" sz="2000" b="0" i="0" u="none" strike="noStrike" baseline="0" dirty="0">
                <a:latin typeface="Arial" panose="020B0604020202020204" pitchFamily="34" charset="0"/>
              </a:rPr>
              <a:t>les </a:t>
            </a:r>
            <a:r>
              <a:rPr lang="fr-FR" sz="2000" b="1" i="0" u="none" strike="noStrike" baseline="0" dirty="0">
                <a:solidFill>
                  <a:schemeClr val="tx2"/>
                </a:solidFill>
                <a:latin typeface="Arial" panose="020B0604020202020204" pitchFamily="34" charset="0"/>
              </a:rPr>
              <a:t>étapes</a:t>
            </a:r>
            <a:r>
              <a:rPr lang="fr-FR" sz="2000" b="1" i="0" u="none" strike="noStrike" baseline="0" dirty="0">
                <a:latin typeface="Arial" panose="020B0604020202020204" pitchFamily="34" charset="0"/>
              </a:rPr>
              <a:t> clés </a:t>
            </a:r>
            <a:r>
              <a:rPr lang="fr-FR" sz="2000" b="0" i="0" u="none" strike="noStrike" baseline="0" dirty="0">
                <a:latin typeface="Arial" panose="020B0604020202020204" pitchFamily="34" charset="0"/>
              </a:rPr>
              <a:t>et les </a:t>
            </a:r>
            <a:r>
              <a:rPr lang="fr-FR" sz="2000" b="1" i="0" u="none" strike="noStrike" baseline="0" dirty="0">
                <a:solidFill>
                  <a:schemeClr val="tx2"/>
                </a:solidFill>
                <a:latin typeface="Arial" panose="020B0604020202020204" pitchFamily="34" charset="0"/>
              </a:rPr>
              <a:t>bonnes pratiques</a:t>
            </a:r>
            <a:r>
              <a:rPr lang="fr-FR" sz="2000" b="0" i="0" u="none" strike="noStrike" baseline="0" dirty="0">
                <a:latin typeface="Arial" panose="020B0604020202020204" pitchFamily="34" charset="0"/>
              </a:rPr>
              <a:t>.</a:t>
            </a:r>
          </a:p>
          <a:p>
            <a:pPr algn="just"/>
            <a:endParaRPr lang="fr-FR" sz="2000" b="0" i="0" u="none" strike="noStrike" baseline="0" dirty="0">
              <a:latin typeface="Arial" panose="020B0604020202020204" pitchFamily="34" charset="0"/>
            </a:endParaRPr>
          </a:p>
          <a:p>
            <a:pPr algn="just"/>
            <a:r>
              <a:rPr lang="en-US" sz="2800" b="1" i="0" u="none" strike="noStrike" baseline="0" dirty="0" err="1">
                <a:solidFill>
                  <a:schemeClr val="tx2"/>
                </a:solidFill>
                <a:latin typeface="Arial" panose="020B0604020202020204" pitchFamily="34" charset="0"/>
              </a:rPr>
              <a:t>Contexte</a:t>
            </a:r>
            <a:r>
              <a:rPr lang="en-US" sz="2800" b="1" i="0" u="none" strike="noStrike" baseline="0" dirty="0">
                <a:solidFill>
                  <a:schemeClr val="tx2"/>
                </a:solidFill>
                <a:latin typeface="Arial" panose="020B0604020202020204" pitchFamily="34" charset="0"/>
              </a:rPr>
              <a:t> de </a:t>
            </a:r>
            <a:r>
              <a:rPr lang="en-US" sz="2800" b="1" i="0" u="none" strike="noStrike" baseline="0" dirty="0" err="1">
                <a:solidFill>
                  <a:schemeClr val="tx2"/>
                </a:solidFill>
                <a:latin typeface="Arial" panose="020B0604020202020204" pitchFamily="34" charset="0"/>
              </a:rPr>
              <a:t>l'entreprise</a:t>
            </a:r>
            <a:endParaRPr lang="en-US" sz="2800" b="1" i="0" u="none" strike="noStrike" baseline="0" dirty="0">
              <a:solidFill>
                <a:schemeClr val="tx2"/>
              </a:solidFill>
              <a:latin typeface="Arial" panose="020B0604020202020204" pitchFamily="34" charset="0"/>
            </a:endParaRPr>
          </a:p>
          <a:p>
            <a:pPr algn="just"/>
            <a:endParaRPr lang="en-US" sz="1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000" b="1" i="0" u="none" strike="noStrike" baseline="0" dirty="0">
                <a:latin typeface="Arial" panose="020B0604020202020204" pitchFamily="34" charset="0"/>
              </a:rPr>
              <a:t>Nom de l'entreprise </a:t>
            </a:r>
            <a:r>
              <a:rPr lang="fr-FR" sz="2000" b="0" i="0" u="none" strike="noStrike" baseline="0" dirty="0">
                <a:latin typeface="Arial" panose="020B0604020202020204" pitchFamily="34" charset="0"/>
              </a:rPr>
              <a:t>: </a:t>
            </a:r>
            <a:r>
              <a:rPr lang="fr-FR" sz="2000" b="0" i="0" u="none" strike="noStrike" baseline="0" dirty="0" err="1">
                <a:latin typeface="Arial" panose="020B0604020202020204" pitchFamily="34" charset="0"/>
              </a:rPr>
              <a:t>TechStudio</a:t>
            </a:r>
            <a:r>
              <a:rPr lang="fr-FR" sz="2000" b="0" i="0" u="none" strike="noStrike" baseline="0" dirty="0">
                <a:latin typeface="Arial" panose="020B0604020202020204" pitchFamily="34" charset="0"/>
              </a:rPr>
              <a:t> 237</a:t>
            </a:r>
            <a:endParaRPr lang="fr-FR" sz="2000" dirty="0">
              <a:latin typeface="Arial" panose="020B0604020202020204" pitchFamily="34" charset="0"/>
            </a:endParaRPr>
          </a:p>
          <a:p>
            <a:pPr marL="342900" indent="-342900" algn="just">
              <a:buFont typeface="Arial" panose="020B0604020202020204" pitchFamily="34" charset="0"/>
              <a:buChar char="•"/>
            </a:pPr>
            <a:r>
              <a:rPr lang="fr-FR" sz="2000" b="1" i="0" u="none" strike="noStrike" baseline="0" dirty="0">
                <a:latin typeface="Arial" panose="020B0604020202020204" pitchFamily="34" charset="0"/>
              </a:rPr>
              <a:t>Secteur </a:t>
            </a:r>
            <a:r>
              <a:rPr lang="fr-FR" sz="2000" b="0" i="0" u="none" strike="noStrike" baseline="0" dirty="0">
                <a:latin typeface="Arial" panose="020B0604020202020204" pitchFamily="34" charset="0"/>
              </a:rPr>
              <a:t>: Développement de logiciels sur mesure pour les secteurs bancaire, santé et éducation.</a:t>
            </a:r>
          </a:p>
          <a:p>
            <a:pPr marL="342900" indent="-342900" algn="just">
              <a:buFont typeface="Arial" panose="020B0604020202020204" pitchFamily="34" charset="0"/>
              <a:buChar char="•"/>
            </a:pPr>
            <a:r>
              <a:rPr lang="en-US" sz="2000" b="1" i="0" u="none" strike="noStrike" baseline="0" dirty="0">
                <a:latin typeface="Arial" panose="020B0604020202020204" pitchFamily="34" charset="0"/>
              </a:rPr>
              <a:t>Taille </a:t>
            </a:r>
            <a:r>
              <a:rPr lang="en-US" sz="2000" b="0" i="0" u="none" strike="noStrike" baseline="0" dirty="0">
                <a:latin typeface="Arial" panose="020B0604020202020204" pitchFamily="34" charset="0"/>
              </a:rPr>
              <a:t>: 150 </a:t>
            </a:r>
            <a:r>
              <a:rPr lang="en-US" sz="2000" b="0" i="0" u="none" strike="noStrike" baseline="0" dirty="0" err="1">
                <a:latin typeface="Arial" panose="020B0604020202020204" pitchFamily="34" charset="0"/>
              </a:rPr>
              <a:t>employés</a:t>
            </a:r>
            <a:r>
              <a:rPr lang="en-US" sz="2000" b="0" i="0" u="none" strike="noStrike" baseline="0" dirty="0">
                <a:latin typeface="Arial" panose="020B0604020202020204" pitchFamily="34" charset="0"/>
              </a:rPr>
              <a:t>.</a:t>
            </a:r>
          </a:p>
          <a:p>
            <a:pPr marL="342900" indent="-342900" algn="just">
              <a:buFont typeface="Arial" panose="020B0604020202020204" pitchFamily="34" charset="0"/>
              <a:buChar char="•"/>
            </a:pPr>
            <a:r>
              <a:rPr lang="fr-FR" sz="2000" b="1" i="0" u="none" strike="noStrike" baseline="0" dirty="0">
                <a:latin typeface="Arial" panose="020B0604020202020204" pitchFamily="34" charset="0"/>
              </a:rPr>
              <a:t>Localisation </a:t>
            </a:r>
            <a:r>
              <a:rPr lang="fr-FR" sz="2000" b="0" i="0" u="none" strike="noStrike" baseline="0" dirty="0">
                <a:latin typeface="Arial" panose="020B0604020202020204" pitchFamily="34" charset="0"/>
              </a:rPr>
              <a:t>: Siège social à </a:t>
            </a:r>
            <a:r>
              <a:rPr lang="fr-FR" sz="2000" dirty="0">
                <a:latin typeface="Arial" panose="020B0604020202020204" pitchFamily="34" charset="0"/>
              </a:rPr>
              <a:t>Douala</a:t>
            </a:r>
            <a:r>
              <a:rPr lang="fr-FR" sz="2000" b="0" i="0" u="none" strike="noStrike" baseline="0" dirty="0">
                <a:latin typeface="Arial" panose="020B0604020202020204" pitchFamily="34" charset="0"/>
              </a:rPr>
              <a:t>, Cameroun, avec des clients en Afrique et en Europe.</a:t>
            </a:r>
          </a:p>
          <a:p>
            <a:pPr marL="342900" indent="-342900" algn="just">
              <a:buFont typeface="Arial" panose="020B0604020202020204" pitchFamily="34" charset="0"/>
              <a:buChar char="•"/>
            </a:pPr>
            <a:r>
              <a:rPr lang="fr-FR" sz="2000" b="1" i="0" u="none" strike="noStrike" baseline="0" dirty="0">
                <a:latin typeface="Arial" panose="020B0604020202020204" pitchFamily="34" charset="0"/>
              </a:rPr>
              <a:t>Problématique </a:t>
            </a:r>
            <a:r>
              <a:rPr lang="fr-FR" sz="2000" b="0" i="0" u="none" strike="noStrike" baseline="0" dirty="0">
                <a:latin typeface="Arial" panose="020B0604020202020204" pitchFamily="34" charset="0"/>
              </a:rPr>
              <a:t>: </a:t>
            </a:r>
            <a:r>
              <a:rPr lang="fr-FR" sz="2000" b="0" i="0" u="none" strike="noStrike" baseline="0" dirty="0" err="1">
                <a:latin typeface="Arial" panose="020B0604020202020204" pitchFamily="34" charset="0"/>
              </a:rPr>
              <a:t>TechStudio</a:t>
            </a:r>
            <a:r>
              <a:rPr lang="fr-FR" sz="2000" b="0" i="0" u="none" strike="noStrike" baseline="0" dirty="0">
                <a:latin typeface="Arial" panose="020B0604020202020204" pitchFamily="34" charset="0"/>
              </a:rPr>
              <a:t> 237 cherchait à </a:t>
            </a:r>
            <a:r>
              <a:rPr lang="fr-FR" sz="2000" b="1" i="0" u="none" strike="noStrike" baseline="0" dirty="0">
                <a:latin typeface="Arial" panose="020B0604020202020204" pitchFamily="34" charset="0"/>
              </a:rPr>
              <a:t>renforcer </a:t>
            </a:r>
            <a:r>
              <a:rPr lang="fr-FR" sz="2000" b="0" i="0" u="none" strike="noStrike" baseline="0" dirty="0">
                <a:latin typeface="Arial" panose="020B0604020202020204" pitchFamily="34" charset="0"/>
              </a:rPr>
              <a:t>la </a:t>
            </a:r>
            <a:r>
              <a:rPr lang="fr-FR" sz="2000" b="1" i="0" u="none" strike="noStrike" baseline="0" dirty="0">
                <a:latin typeface="Arial" panose="020B0604020202020204" pitchFamily="34" charset="0"/>
              </a:rPr>
              <a:t>confiance </a:t>
            </a:r>
            <a:r>
              <a:rPr lang="fr-FR" sz="2000" b="0" i="0" u="none" strike="noStrike" baseline="0" dirty="0">
                <a:latin typeface="Arial" panose="020B0604020202020204" pitchFamily="34" charset="0"/>
              </a:rPr>
              <a:t>de ses </a:t>
            </a:r>
            <a:r>
              <a:rPr lang="fr-FR" sz="2000" b="1" i="0" u="none" strike="noStrike" baseline="0" dirty="0">
                <a:latin typeface="Arial" panose="020B0604020202020204" pitchFamily="34" charset="0"/>
              </a:rPr>
              <a:t>clients </a:t>
            </a:r>
            <a:r>
              <a:rPr lang="fr-FR" sz="2000" b="0" i="0" u="none" strike="noStrike" baseline="0" dirty="0">
                <a:latin typeface="Arial" panose="020B0604020202020204" pitchFamily="34" charset="0"/>
              </a:rPr>
              <a:t>en </a:t>
            </a:r>
            <a:r>
              <a:rPr lang="fr-FR" sz="2000" b="1" i="0" u="none" strike="noStrike" baseline="0" dirty="0">
                <a:latin typeface="Arial" panose="020B0604020202020204" pitchFamily="34" charset="0"/>
              </a:rPr>
              <a:t>améliorant </a:t>
            </a:r>
            <a:r>
              <a:rPr lang="fr-FR" sz="2000" b="0" i="0" u="none" strike="noStrike" baseline="0" dirty="0">
                <a:latin typeface="Arial" panose="020B0604020202020204" pitchFamily="34" charset="0"/>
              </a:rPr>
              <a:t>la </a:t>
            </a:r>
            <a:r>
              <a:rPr lang="fr-FR" sz="2000" b="1" i="0" u="none" strike="noStrike" baseline="0" dirty="0">
                <a:latin typeface="Arial" panose="020B0604020202020204" pitchFamily="34" charset="0"/>
              </a:rPr>
              <a:t>sécurité </a:t>
            </a:r>
            <a:r>
              <a:rPr lang="fr-FR" sz="2000" b="0" i="0" u="none" strike="noStrike" baseline="0" dirty="0">
                <a:latin typeface="Arial" panose="020B0604020202020204" pitchFamily="34" charset="0"/>
              </a:rPr>
              <a:t>de ses </a:t>
            </a:r>
            <a:r>
              <a:rPr lang="fr-FR" sz="2000" b="1" i="0" u="none" strike="noStrike" baseline="0" dirty="0">
                <a:latin typeface="Arial" panose="020B0604020202020204" pitchFamily="34" charset="0"/>
              </a:rPr>
              <a:t>systèmes d'information </a:t>
            </a:r>
            <a:r>
              <a:rPr lang="fr-FR" sz="2000" b="0" i="0" u="none" strike="noStrike" baseline="0" dirty="0">
                <a:latin typeface="Arial" panose="020B0604020202020204" pitchFamily="34" charset="0"/>
              </a:rPr>
              <a:t>et en </a:t>
            </a:r>
            <a:r>
              <a:rPr lang="fr-FR" sz="2000" b="1" i="0" u="none" strike="noStrike" baseline="0" dirty="0">
                <a:latin typeface="Arial" panose="020B0604020202020204" pitchFamily="34" charset="0"/>
              </a:rPr>
              <a:t>obtenant </a:t>
            </a:r>
            <a:r>
              <a:rPr lang="fr-FR" sz="2000" b="0" i="0" u="none" strike="noStrike" baseline="0" dirty="0">
                <a:latin typeface="Arial" panose="020B0604020202020204" pitchFamily="34" charset="0"/>
              </a:rPr>
              <a:t>la </a:t>
            </a:r>
            <a:r>
              <a:rPr lang="fr-FR" sz="2000" b="1" i="0" u="none" strike="noStrike" baseline="0" dirty="0">
                <a:latin typeface="Arial" panose="020B0604020202020204" pitchFamily="34" charset="0"/>
              </a:rPr>
              <a:t>certification ISO 27001</a:t>
            </a:r>
            <a:r>
              <a:rPr lang="fr-FR" sz="2000" b="0" i="0" u="none" strike="noStrike" baseline="0" dirty="0">
                <a:latin typeface="Arial" panose="020B0604020202020204" pitchFamily="34" charset="0"/>
              </a:rPr>
              <a:t>.</a:t>
            </a:r>
          </a:p>
        </p:txBody>
      </p:sp>
    </p:spTree>
    <p:extLst>
      <p:ext uri="{BB962C8B-B14F-4D97-AF65-F5344CB8AC3E}">
        <p14:creationId xmlns:p14="http://schemas.microsoft.com/office/powerpoint/2010/main" val="247018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CD031B-ED99-CC7C-094B-554B61B74AB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5C13985-56A0-AAE4-FBC6-4AABC1E2A87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4D1D696-EDB4-D821-7937-C8876F84371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6B121145-C2DB-F2DA-9C42-AB042CE47ACE}"/>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(2)</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CB97D35D-1EF1-A976-9407-F4DA93DC7ADF}"/>
              </a:ext>
            </a:extLst>
          </p:cNvPr>
          <p:cNvSpPr txBox="1"/>
          <p:nvPr/>
        </p:nvSpPr>
        <p:spPr>
          <a:xfrm>
            <a:off x="48768" y="1853120"/>
            <a:ext cx="10459337" cy="5016758"/>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pPr algn="just"/>
            <a:r>
              <a:rPr lang="fr-FR" sz="2400" b="1" i="0" u="none" strike="noStrike" baseline="0" dirty="0">
                <a:solidFill>
                  <a:schemeClr val="tx2"/>
                </a:solidFill>
                <a:latin typeface="Arial" panose="020B0604020202020204" pitchFamily="34" charset="0"/>
              </a:rPr>
              <a:t>Objectifs de la mise en </a:t>
            </a:r>
            <a:r>
              <a:rPr lang="fr-FR" sz="2400" b="1" i="0" u="none" strike="noStrike" baseline="0" dirty="0" err="1">
                <a:solidFill>
                  <a:schemeClr val="tx2"/>
                </a:solidFill>
                <a:latin typeface="Arial" panose="020B0604020202020204" pitchFamily="34" charset="0"/>
              </a:rPr>
              <a:t>oeuvre</a:t>
            </a:r>
            <a:r>
              <a:rPr lang="fr-FR" sz="2400" b="1" i="0" u="none" strike="noStrike" baseline="0" dirty="0">
                <a:solidFill>
                  <a:schemeClr val="tx2"/>
                </a:solidFill>
                <a:latin typeface="Arial" panose="020B0604020202020204" pitchFamily="34" charset="0"/>
              </a:rPr>
              <a:t> de l'ISO 27001</a:t>
            </a:r>
          </a:p>
          <a:p>
            <a:pPr algn="just"/>
            <a:endParaRPr lang="fr-FR" sz="2400" b="0" i="0" u="none" strike="noStrike" baseline="0" dirty="0">
              <a:latin typeface="Arial" panose="020B0604020202020204" pitchFamily="34" charset="0"/>
            </a:endParaRPr>
          </a:p>
          <a:p>
            <a:pPr marL="285750"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Améliorer la sécurité des informations </a:t>
            </a:r>
            <a:r>
              <a:rPr lang="fr-FR" sz="2000" b="0" i="0" u="none" strike="noStrike" baseline="0" dirty="0">
                <a:latin typeface="Arial" panose="020B0604020202020204" pitchFamily="34" charset="0"/>
              </a:rPr>
              <a:t>: </a:t>
            </a:r>
            <a:r>
              <a:rPr lang="fr-FR" sz="2000" b="1" i="0" u="none" strike="noStrike" baseline="0" dirty="0">
                <a:latin typeface="Arial" panose="020B0604020202020204" pitchFamily="34" charset="0"/>
              </a:rPr>
              <a:t>Protéger </a:t>
            </a:r>
            <a:r>
              <a:rPr lang="fr-FR" sz="2000" b="0" i="0" u="none" strike="noStrike" baseline="0" dirty="0">
                <a:latin typeface="Arial" panose="020B0604020202020204" pitchFamily="34" charset="0"/>
              </a:rPr>
              <a:t>les données </a:t>
            </a:r>
            <a:r>
              <a:rPr lang="fr-FR" sz="2000" b="1" i="0" u="none" strike="noStrike" baseline="0" dirty="0">
                <a:solidFill>
                  <a:schemeClr val="tx2"/>
                </a:solidFill>
                <a:latin typeface="Arial" panose="020B0604020202020204" pitchFamily="34" charset="0"/>
              </a:rPr>
              <a:t>sensibles</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des clients et de l'entreprise.</a:t>
            </a:r>
          </a:p>
          <a:p>
            <a:pPr marL="285750" indent="-285750" algn="just">
              <a:lnSpc>
                <a:spcPct val="150000"/>
              </a:lnSpc>
              <a:buFont typeface="Arial" panose="020B0604020202020204" pitchFamily="34" charset="0"/>
              <a:buChar char="•"/>
            </a:pPr>
            <a:r>
              <a:rPr lang="fr-FR" sz="2000" b="1" dirty="0">
                <a:latin typeface="Arial" panose="020B0604020202020204" pitchFamily="34" charset="0"/>
              </a:rPr>
              <a:t>Réduire les risques de cybersécurité </a:t>
            </a:r>
            <a:r>
              <a:rPr lang="fr-FR" sz="2000" dirty="0">
                <a:latin typeface="Arial" panose="020B0604020202020204" pitchFamily="34" charset="0"/>
              </a:rPr>
              <a:t>: </a:t>
            </a:r>
            <a:r>
              <a:rPr lang="fr-FR" sz="2000" b="1" dirty="0">
                <a:latin typeface="Arial" panose="020B0604020202020204" pitchFamily="34" charset="0"/>
              </a:rPr>
              <a:t>Identifier </a:t>
            </a:r>
            <a:r>
              <a:rPr lang="fr-FR" sz="2000" dirty="0">
                <a:latin typeface="Arial" panose="020B0604020202020204" pitchFamily="34" charset="0"/>
              </a:rPr>
              <a:t>et </a:t>
            </a:r>
            <a:r>
              <a:rPr lang="fr-FR" sz="2000" b="1" dirty="0">
                <a:latin typeface="Arial" panose="020B0604020202020204" pitchFamily="34" charset="0"/>
              </a:rPr>
              <a:t>atténuer </a:t>
            </a:r>
            <a:r>
              <a:rPr lang="fr-FR" sz="2000" dirty="0">
                <a:latin typeface="Arial" panose="020B0604020202020204" pitchFamily="34" charset="0"/>
              </a:rPr>
              <a:t>les </a:t>
            </a:r>
            <a:r>
              <a:rPr lang="fr-FR" sz="2000" b="1" dirty="0">
                <a:latin typeface="Arial" panose="020B0604020202020204" pitchFamily="34" charset="0"/>
              </a:rPr>
              <a:t>risques </a:t>
            </a:r>
            <a:r>
              <a:rPr lang="fr-FR" sz="2000" dirty="0">
                <a:latin typeface="Arial" panose="020B0604020202020204" pitchFamily="34" charset="0"/>
              </a:rPr>
              <a:t>liés à la </a:t>
            </a:r>
            <a:r>
              <a:rPr lang="fr-FR" sz="2000" b="1" dirty="0">
                <a:latin typeface="Arial" panose="020B0604020202020204" pitchFamily="34" charset="0"/>
              </a:rPr>
              <a:t>sécurité </a:t>
            </a:r>
            <a:r>
              <a:rPr lang="fr-FR" sz="2000" dirty="0">
                <a:latin typeface="Arial" panose="020B0604020202020204" pitchFamily="34" charset="0"/>
              </a:rPr>
              <a:t>de l'information</a:t>
            </a:r>
          </a:p>
          <a:p>
            <a:pPr marL="285750"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Se conformer aux exigences réglementaires </a:t>
            </a:r>
            <a:r>
              <a:rPr lang="fr-FR" sz="2000" b="0" i="0" u="none" strike="noStrike" baseline="0" dirty="0">
                <a:latin typeface="Arial" panose="020B0604020202020204" pitchFamily="34" charset="0"/>
              </a:rPr>
              <a:t>: </a:t>
            </a:r>
            <a:r>
              <a:rPr lang="fr-FR" sz="2000" b="1" i="0" u="none" strike="noStrike" baseline="0" dirty="0">
                <a:latin typeface="Arial" panose="020B0604020202020204" pitchFamily="34" charset="0"/>
              </a:rPr>
              <a:t>Respecter </a:t>
            </a:r>
            <a:r>
              <a:rPr lang="fr-FR" sz="2000" b="0" i="0" u="none" strike="noStrike" baseline="0" dirty="0">
                <a:latin typeface="Arial" panose="020B0604020202020204" pitchFamily="34" charset="0"/>
              </a:rPr>
              <a:t>les </a:t>
            </a:r>
            <a:r>
              <a:rPr lang="fr-FR" sz="2000" b="1" i="0" u="none" strike="noStrike" baseline="0" dirty="0">
                <a:solidFill>
                  <a:schemeClr val="tx2"/>
                </a:solidFill>
                <a:latin typeface="Arial" panose="020B0604020202020204" pitchFamily="34" charset="0"/>
              </a:rPr>
              <a:t>lois locales </a:t>
            </a:r>
            <a:r>
              <a:rPr lang="fr-FR" sz="2000" b="0" i="0" u="none" strike="noStrike" baseline="0" dirty="0">
                <a:latin typeface="Arial" panose="020B0604020202020204" pitchFamily="34" charset="0"/>
              </a:rPr>
              <a:t>et </a:t>
            </a:r>
            <a:r>
              <a:rPr lang="fr-FR" sz="2000" b="1" i="0" u="none" strike="noStrike" baseline="0" dirty="0">
                <a:solidFill>
                  <a:schemeClr val="tx2"/>
                </a:solidFill>
                <a:latin typeface="Arial" panose="020B0604020202020204" pitchFamily="34" charset="0"/>
              </a:rPr>
              <a:t>internationales</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sur la protection des données (RGPD, etc.).</a:t>
            </a:r>
          </a:p>
          <a:p>
            <a:pPr marL="285750"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Gagner la confiance des clients </a:t>
            </a:r>
            <a:r>
              <a:rPr lang="fr-FR" sz="2000" b="0" i="0" u="none" strike="noStrike" baseline="0" dirty="0">
                <a:latin typeface="Arial" panose="020B0604020202020204" pitchFamily="34" charset="0"/>
              </a:rPr>
              <a:t>: </a:t>
            </a:r>
            <a:r>
              <a:rPr lang="fr-FR" sz="2000" b="1" i="0" u="none" strike="noStrike" baseline="0" dirty="0">
                <a:latin typeface="Arial" panose="020B0604020202020204" pitchFamily="34" charset="0"/>
              </a:rPr>
              <a:t>Obtenir </a:t>
            </a:r>
            <a:r>
              <a:rPr lang="fr-FR" sz="2000" b="0" i="0" u="none" strike="noStrike" baseline="0" dirty="0">
                <a:latin typeface="Arial" panose="020B0604020202020204" pitchFamily="34" charset="0"/>
              </a:rPr>
              <a:t>un </a:t>
            </a:r>
            <a:r>
              <a:rPr lang="fr-FR" sz="2000" b="1" i="0" u="none" strike="noStrike" baseline="0" dirty="0">
                <a:latin typeface="Arial" panose="020B0604020202020204" pitchFamily="34" charset="0"/>
              </a:rPr>
              <a:t>avantage concurrentiel </a:t>
            </a:r>
            <a:r>
              <a:rPr lang="fr-FR" sz="2000" b="0" i="0" u="none" strike="noStrike" baseline="0" dirty="0">
                <a:latin typeface="Arial" panose="020B0604020202020204" pitchFamily="34" charset="0"/>
              </a:rPr>
              <a:t>en démontrant un </a:t>
            </a:r>
            <a:r>
              <a:rPr lang="fr-FR" sz="2000" b="1" i="0" u="none" strike="noStrike" baseline="0" dirty="0">
                <a:solidFill>
                  <a:schemeClr val="tx2"/>
                </a:solidFill>
                <a:latin typeface="Arial" panose="020B0604020202020204" pitchFamily="34" charset="0"/>
              </a:rPr>
              <a:t>engagement</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envers la </a:t>
            </a:r>
            <a:r>
              <a:rPr lang="fr-FR" sz="2000" b="1" i="0" u="none" strike="noStrike" baseline="0" dirty="0">
                <a:latin typeface="Arial" panose="020B0604020202020204" pitchFamily="34" charset="0"/>
              </a:rPr>
              <a:t>sécurité</a:t>
            </a:r>
            <a:r>
              <a:rPr lang="fr-FR" sz="2000" b="0" i="0" u="none" strike="noStrike" baseline="0" dirty="0">
                <a:latin typeface="Arial" panose="020B0604020202020204" pitchFamily="34" charset="0"/>
              </a:rPr>
              <a:t>.</a:t>
            </a:r>
          </a:p>
          <a:p>
            <a:pPr algn="just"/>
            <a:r>
              <a:rPr lang="fr-FR" sz="1800" b="0" i="0" u="none" strike="noStrike" baseline="0" dirty="0">
                <a:latin typeface="Arial" panose="020B0604020202020204" pitchFamily="34" charset="0"/>
              </a:rPr>
              <a:t>.</a:t>
            </a:r>
          </a:p>
        </p:txBody>
      </p:sp>
    </p:spTree>
    <p:extLst>
      <p:ext uri="{BB962C8B-B14F-4D97-AF65-F5344CB8AC3E}">
        <p14:creationId xmlns:p14="http://schemas.microsoft.com/office/powerpoint/2010/main" val="1498805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6650-640D-5337-7B41-C18304F0CC1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BACB2D6-ACDC-248A-2073-D08CFFE2C85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AA72383-08A7-8905-9E06-4DC928948D2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F224DB0D-99B5-CD3B-5F7F-B4F91F9D9CCF}"/>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(3)</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F084EA80-F1CE-E2C0-06EA-3599B7B15FE2}"/>
              </a:ext>
            </a:extLst>
          </p:cNvPr>
          <p:cNvSpPr txBox="1"/>
          <p:nvPr/>
        </p:nvSpPr>
        <p:spPr>
          <a:xfrm>
            <a:off x="121820" y="1620376"/>
            <a:ext cx="10445696" cy="5632311"/>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r>
              <a:rPr lang="fr-FR" sz="2800" b="1" i="0" u="none" strike="noStrike" baseline="0" dirty="0">
                <a:solidFill>
                  <a:schemeClr val="tx2"/>
                </a:solidFill>
                <a:latin typeface="Arial" panose="020B0604020202020204" pitchFamily="34" charset="0"/>
              </a:rPr>
              <a:t>Étapes de la mise en œuvre</a:t>
            </a:r>
            <a:endParaRPr lang="fr-FR" sz="2800" b="0" i="0" u="none" strike="noStrike" baseline="0" dirty="0">
              <a:solidFill>
                <a:schemeClr val="tx2"/>
              </a:solidFill>
              <a:latin typeface="Arial" panose="020B0604020202020204" pitchFamily="34" charset="0"/>
            </a:endParaRPr>
          </a:p>
          <a:p>
            <a:r>
              <a:rPr lang="fr-FR" sz="2000" b="1" i="0" u="none" strike="noStrike" baseline="0" dirty="0">
                <a:solidFill>
                  <a:schemeClr val="tx2"/>
                </a:solidFill>
                <a:latin typeface="Arial" panose="020B0604020202020204" pitchFamily="34" charset="0"/>
              </a:rPr>
              <a:t>1. Engagement de la direction</a:t>
            </a:r>
            <a:endParaRPr lang="fr-FR" sz="2000" b="0" i="0" u="none" strike="noStrike" baseline="0" dirty="0">
              <a:solidFill>
                <a:schemeClr val="tx2"/>
              </a:solidFill>
              <a:latin typeface="Arial" panose="020B0604020202020204" pitchFamily="34" charset="0"/>
            </a:endParaRPr>
          </a:p>
          <a:p>
            <a:pPr marL="342900"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La </a:t>
            </a:r>
            <a:r>
              <a:rPr lang="fr-FR" sz="2000" b="1" i="0" u="none" strike="noStrike" baseline="0" dirty="0">
                <a:latin typeface="Arial" panose="020B0604020202020204" pitchFamily="34" charset="0"/>
              </a:rPr>
              <a:t>direction </a:t>
            </a:r>
            <a:r>
              <a:rPr lang="fr-FR" sz="2000" b="0" i="0" u="none" strike="noStrike" baseline="0" dirty="0">
                <a:latin typeface="Arial" panose="020B0604020202020204" pitchFamily="34" charset="0"/>
              </a:rPr>
              <a:t>de </a:t>
            </a:r>
            <a:r>
              <a:rPr lang="fr-FR" sz="2000" b="1" dirty="0" err="1">
                <a:latin typeface="Arial" panose="020B0604020202020204" pitchFamily="34" charset="0"/>
              </a:rPr>
              <a:t>TechStudio</a:t>
            </a:r>
            <a:r>
              <a:rPr lang="fr-FR" sz="2000" b="1" dirty="0">
                <a:latin typeface="Arial" panose="020B0604020202020204" pitchFamily="34" charset="0"/>
              </a:rPr>
              <a:t> 237</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a nommé un </a:t>
            </a:r>
            <a:r>
              <a:rPr lang="fr-FR" sz="2000" b="1" i="0" u="none" strike="noStrike" baseline="0" dirty="0">
                <a:latin typeface="Arial" panose="020B0604020202020204" pitchFamily="34" charset="0"/>
              </a:rPr>
              <a:t>responsable </a:t>
            </a:r>
            <a:r>
              <a:rPr lang="fr-FR" sz="2000" b="0" i="0" u="none" strike="noStrike" baseline="0" dirty="0">
                <a:latin typeface="Arial" panose="020B0604020202020204" pitchFamily="34" charset="0"/>
              </a:rPr>
              <a:t>de la </a:t>
            </a:r>
            <a:r>
              <a:rPr lang="fr-FR" sz="2000" b="1" i="0" u="none" strike="noStrike" baseline="0" dirty="0">
                <a:latin typeface="Arial" panose="020B0604020202020204" pitchFamily="34" charset="0"/>
              </a:rPr>
              <a:t>sécurité </a:t>
            </a:r>
            <a:r>
              <a:rPr lang="fr-FR" sz="2000" b="0" i="0" u="none" strike="noStrike" baseline="0" dirty="0">
                <a:latin typeface="Arial" panose="020B0604020202020204" pitchFamily="34" charset="0"/>
              </a:rPr>
              <a:t>des </a:t>
            </a:r>
            <a:r>
              <a:rPr lang="fr-FR" sz="2000" b="1" i="0" u="none" strike="noStrike" baseline="0" dirty="0">
                <a:latin typeface="Arial" panose="020B0604020202020204" pitchFamily="34" charset="0"/>
              </a:rPr>
              <a:t>systèmes</a:t>
            </a:r>
            <a:r>
              <a:rPr lang="fr-FR" sz="2000" b="0" i="0" u="none" strike="noStrike" baseline="0" dirty="0">
                <a:latin typeface="Arial" panose="020B0604020202020204" pitchFamily="34" charset="0"/>
              </a:rPr>
              <a:t> </a:t>
            </a:r>
            <a:r>
              <a:rPr lang="fr-FR" sz="2000" b="1" dirty="0">
                <a:latin typeface="Arial" panose="020B0604020202020204" pitchFamily="34" charset="0"/>
              </a:rPr>
              <a:t>d</a:t>
            </a:r>
            <a:r>
              <a:rPr lang="fr-FR" sz="2000" b="1" i="0" u="none" strike="noStrike" baseline="0" dirty="0">
                <a:latin typeface="Arial" panose="020B0604020202020204" pitchFamily="34" charset="0"/>
              </a:rPr>
              <a:t>'information </a:t>
            </a:r>
            <a:r>
              <a:rPr lang="fr-FR" sz="2000" b="0" i="0" u="none" strike="noStrike" baseline="0" dirty="0">
                <a:latin typeface="Arial" panose="020B0604020202020204" pitchFamily="34" charset="0"/>
              </a:rPr>
              <a:t>(RSSI) pour </a:t>
            </a:r>
            <a:r>
              <a:rPr lang="fr-FR" sz="2000" b="1" i="0" u="none" strike="noStrike" baseline="0" dirty="0">
                <a:latin typeface="Arial" panose="020B0604020202020204" pitchFamily="34" charset="0"/>
              </a:rPr>
              <a:t>piloter </a:t>
            </a:r>
            <a:r>
              <a:rPr lang="fr-FR" sz="2000" b="0" i="0" u="none" strike="noStrike" baseline="0" dirty="0">
                <a:latin typeface="Arial" panose="020B0604020202020204" pitchFamily="34" charset="0"/>
              </a:rPr>
              <a:t>le </a:t>
            </a:r>
            <a:r>
              <a:rPr lang="fr-FR" sz="2000" b="1" i="0" u="none" strike="noStrike" baseline="0" dirty="0">
                <a:latin typeface="Arial" panose="020B0604020202020204" pitchFamily="34" charset="0"/>
              </a:rPr>
              <a:t>projet</a:t>
            </a:r>
            <a:r>
              <a:rPr lang="fr-FR" sz="2000" b="0" i="0" u="none" strike="noStrike" baseline="0" dirty="0">
                <a:latin typeface="Arial" panose="020B0604020202020204" pitchFamily="34" charset="0"/>
              </a:rPr>
              <a:t>.</a:t>
            </a:r>
          </a:p>
          <a:p>
            <a:pPr marL="342900"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Un </a:t>
            </a:r>
            <a:r>
              <a:rPr lang="fr-FR" sz="2000" b="1" i="0" u="none" strike="noStrike" baseline="0" dirty="0">
                <a:latin typeface="Arial" panose="020B0604020202020204" pitchFamily="34" charset="0"/>
              </a:rPr>
              <a:t>budget </a:t>
            </a:r>
            <a:r>
              <a:rPr lang="fr-FR" sz="2000" b="0" i="0" u="none" strike="noStrike" baseline="0" dirty="0">
                <a:latin typeface="Arial" panose="020B0604020202020204" pitchFamily="34" charset="0"/>
              </a:rPr>
              <a:t>a été </a:t>
            </a:r>
            <a:r>
              <a:rPr lang="fr-FR" sz="2000" b="1" i="0" u="none" strike="noStrike" baseline="0" dirty="0">
                <a:latin typeface="Arial" panose="020B0604020202020204" pitchFamily="34" charset="0"/>
              </a:rPr>
              <a:t>alloué </a:t>
            </a:r>
            <a:r>
              <a:rPr lang="fr-FR" sz="2000" b="0" i="0" u="none" strike="noStrike" baseline="0" dirty="0">
                <a:latin typeface="Arial" panose="020B0604020202020204" pitchFamily="34" charset="0"/>
              </a:rPr>
              <a:t>pour la </a:t>
            </a:r>
            <a:r>
              <a:rPr lang="fr-FR" sz="2000" b="1" i="0" u="none" strike="noStrike" baseline="0" dirty="0">
                <a:latin typeface="Arial" panose="020B0604020202020204" pitchFamily="34" charset="0"/>
              </a:rPr>
              <a:t>formation</a:t>
            </a:r>
            <a:r>
              <a:rPr lang="fr-FR" sz="2000" b="0" i="0" u="none" strike="noStrike" baseline="0" dirty="0">
                <a:latin typeface="Arial" panose="020B0604020202020204" pitchFamily="34" charset="0"/>
              </a:rPr>
              <a:t>, les </a:t>
            </a:r>
            <a:r>
              <a:rPr lang="fr-FR" sz="2000" b="1" i="0" u="none" strike="noStrike" baseline="0" dirty="0">
                <a:latin typeface="Arial" panose="020B0604020202020204" pitchFamily="34" charset="0"/>
              </a:rPr>
              <a:t>outils </a:t>
            </a:r>
            <a:r>
              <a:rPr lang="fr-FR" sz="2000" b="0" i="0" u="none" strike="noStrike" baseline="0" dirty="0">
                <a:latin typeface="Arial" panose="020B0604020202020204" pitchFamily="34" charset="0"/>
              </a:rPr>
              <a:t>et </a:t>
            </a:r>
            <a:r>
              <a:rPr lang="fr-FR" sz="2000" b="1" i="0" u="none" strike="noStrike" baseline="0" dirty="0">
                <a:latin typeface="Arial" panose="020B0604020202020204" pitchFamily="34" charset="0"/>
              </a:rPr>
              <a:t>l'audit externe</a:t>
            </a:r>
            <a:r>
              <a:rPr lang="fr-FR" sz="2000" b="0" i="0" u="none" strike="noStrike" baseline="0" dirty="0">
                <a:latin typeface="Arial" panose="020B0604020202020204" pitchFamily="34" charset="0"/>
              </a:rPr>
              <a:t>.</a:t>
            </a:r>
          </a:p>
          <a:p>
            <a:pPr>
              <a:lnSpc>
                <a:spcPct val="150000"/>
              </a:lnSpc>
            </a:pPr>
            <a:endParaRPr lang="en-US" sz="2000" b="0" i="0" u="none" strike="noStrike" baseline="0" dirty="0">
              <a:latin typeface="Arial" panose="020B0604020202020204" pitchFamily="34" charset="0"/>
            </a:endParaRPr>
          </a:p>
          <a:p>
            <a:r>
              <a:rPr lang="fr-FR" sz="2000" b="1" i="0" u="none" strike="noStrike" baseline="0" dirty="0">
                <a:solidFill>
                  <a:schemeClr val="tx2"/>
                </a:solidFill>
                <a:latin typeface="Arial" panose="020B0604020202020204" pitchFamily="34" charset="0"/>
              </a:rPr>
              <a:t>2. Définition du périmètre du SMSI</a:t>
            </a:r>
            <a:endParaRPr lang="fr-FR" sz="2000" b="0" i="0" u="none" strike="noStrike" baseline="0" dirty="0">
              <a:solidFill>
                <a:schemeClr val="tx2"/>
              </a:solidFill>
              <a:latin typeface="Arial" panose="020B0604020202020204" pitchFamily="34" charset="0"/>
            </a:endParaRPr>
          </a:p>
          <a:p>
            <a:pPr marL="342900" indent="-342900">
              <a:buFont typeface="Arial" panose="020B0604020202020204" pitchFamily="34" charset="0"/>
              <a:buChar char="•"/>
            </a:pPr>
            <a:r>
              <a:rPr lang="fr-FR" sz="2000" b="0" i="0" u="none" strike="noStrike" baseline="0" dirty="0">
                <a:latin typeface="Arial" panose="020B0604020202020204" pitchFamily="34" charset="0"/>
              </a:rPr>
              <a:t>Le </a:t>
            </a:r>
            <a:r>
              <a:rPr lang="fr-FR" sz="2000" b="1" i="0" u="none" strike="noStrike" baseline="0" dirty="0">
                <a:latin typeface="Arial" panose="020B0604020202020204" pitchFamily="34" charset="0"/>
              </a:rPr>
              <a:t>périmètre </a:t>
            </a:r>
            <a:r>
              <a:rPr lang="fr-FR" sz="2000" b="0" i="0" u="none" strike="noStrike" baseline="0" dirty="0">
                <a:latin typeface="Arial" panose="020B0604020202020204" pitchFamily="34" charset="0"/>
              </a:rPr>
              <a:t>a été défini pour </a:t>
            </a:r>
            <a:r>
              <a:rPr lang="fr-FR" sz="2000" b="1" i="0" u="none" strike="noStrike" baseline="0" dirty="0">
                <a:latin typeface="Arial" panose="020B0604020202020204" pitchFamily="34" charset="0"/>
              </a:rPr>
              <a:t>inclure </a:t>
            </a:r>
            <a:r>
              <a:rPr lang="fr-FR" sz="2000" b="0" i="0" u="none" strike="noStrike" baseline="0" dirty="0">
                <a:latin typeface="Arial" panose="020B0604020202020204" pitchFamily="34" charset="0"/>
              </a:rPr>
              <a:t>:</a:t>
            </a:r>
          </a:p>
          <a:p>
            <a:pPr marL="800100" lvl="1"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systèmes </a:t>
            </a:r>
            <a:r>
              <a:rPr lang="fr-FR" sz="2000" b="0" i="0" u="none" strike="noStrike" baseline="0" dirty="0">
                <a:latin typeface="Arial" panose="020B0604020202020204" pitchFamily="34" charset="0"/>
              </a:rPr>
              <a:t>de </a:t>
            </a:r>
            <a:r>
              <a:rPr lang="fr-FR" sz="2000" b="1" i="0" u="none" strike="noStrike" baseline="0" dirty="0">
                <a:solidFill>
                  <a:schemeClr val="tx2"/>
                </a:solidFill>
                <a:latin typeface="Arial" panose="020B0604020202020204" pitchFamily="34" charset="0"/>
              </a:rPr>
              <a:t>développement</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de </a:t>
            </a:r>
            <a:r>
              <a:rPr lang="fr-FR" sz="2000" b="1" i="0" u="none" strike="noStrike" baseline="0" dirty="0">
                <a:solidFill>
                  <a:schemeClr val="tx2"/>
                </a:solidFill>
                <a:latin typeface="Arial" panose="020B0604020202020204" pitchFamily="34" charset="0"/>
              </a:rPr>
              <a:t>logiciels</a:t>
            </a:r>
            <a:r>
              <a:rPr lang="fr-FR" sz="2000" b="0" i="0" u="none" strike="noStrike" baseline="0" dirty="0">
                <a:solidFill>
                  <a:schemeClr val="tx2"/>
                </a:solidFill>
                <a:latin typeface="Arial" panose="020B0604020202020204" pitchFamily="34" charset="0"/>
              </a:rPr>
              <a:t>.</a:t>
            </a:r>
            <a:r>
              <a:rPr lang="fr-FR" sz="2000" b="0" i="0" u="none" strike="noStrike" baseline="0" dirty="0">
                <a:latin typeface="Arial" panose="020B0604020202020204" pitchFamily="34" charset="0"/>
              </a:rPr>
              <a:t>	</a:t>
            </a:r>
          </a:p>
          <a:p>
            <a:pPr marL="800100" lvl="1"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données clients, </a:t>
            </a:r>
            <a:r>
              <a:rPr lang="fr-FR" sz="2000" b="1" i="0" u="none" strike="noStrike" baseline="0" dirty="0">
                <a:solidFill>
                  <a:schemeClr val="tx2"/>
                </a:solidFill>
                <a:latin typeface="Arial" panose="020B0604020202020204" pitchFamily="34" charset="0"/>
              </a:rPr>
              <a:t>stockées </a:t>
            </a:r>
            <a:r>
              <a:rPr lang="fr-FR" sz="2000" b="0" i="0" u="none" strike="noStrike" baseline="0" dirty="0">
                <a:latin typeface="Arial" panose="020B0604020202020204" pitchFamily="34" charset="0"/>
              </a:rPr>
              <a:t>dans le </a:t>
            </a:r>
            <a:r>
              <a:rPr lang="fr-FR" sz="2000" b="1" i="0" u="none" strike="noStrike" baseline="0" dirty="0">
                <a:solidFill>
                  <a:schemeClr val="tx2"/>
                </a:solidFill>
                <a:latin typeface="Arial" panose="020B0604020202020204" pitchFamily="34" charset="0"/>
              </a:rPr>
              <a:t>cloud</a:t>
            </a:r>
            <a:r>
              <a:rPr lang="fr-FR" sz="2000" b="0" i="0" u="none" strike="noStrike" baseline="0" dirty="0">
                <a:solidFill>
                  <a:schemeClr val="tx2"/>
                </a:solidFill>
                <a:latin typeface="Arial" panose="020B0604020202020204" pitchFamily="34" charset="0"/>
              </a:rPr>
              <a:t>.</a:t>
            </a:r>
          </a:p>
          <a:p>
            <a:pPr marL="800100" lvl="1"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infrastructures réseau </a:t>
            </a:r>
            <a:r>
              <a:rPr lang="fr-FR" sz="2000" b="0" i="0" u="none" strike="noStrike" baseline="0" dirty="0">
                <a:latin typeface="Arial" panose="020B0604020202020204" pitchFamily="34" charset="0"/>
              </a:rPr>
              <a:t>et </a:t>
            </a:r>
            <a:r>
              <a:rPr lang="fr-FR" sz="2000" b="1" i="0" u="none" strike="noStrike" baseline="0" dirty="0">
                <a:solidFill>
                  <a:schemeClr val="tx2"/>
                </a:solidFill>
                <a:latin typeface="Arial" panose="020B0604020202020204" pitchFamily="34" charset="0"/>
              </a:rPr>
              <a:t>serveurs</a:t>
            </a:r>
            <a:r>
              <a:rPr lang="fr-FR" sz="2000" b="0" i="0" u="none" strike="noStrike" baseline="0" dirty="0">
                <a:solidFill>
                  <a:schemeClr val="tx2"/>
                </a:solidFill>
                <a:latin typeface="Arial" panose="020B0604020202020204" pitchFamily="34" charset="0"/>
              </a:rPr>
              <a:t>.</a:t>
            </a:r>
          </a:p>
          <a:p>
            <a:pPr marL="800100" lvl="1" indent="-342900">
              <a:lnSpc>
                <a:spcPct val="150000"/>
              </a:lnSpc>
              <a:buFont typeface="Arial" panose="020B0604020202020204" pitchFamily="34" charset="0"/>
              <a:buChar char="•"/>
            </a:pP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services </a:t>
            </a:r>
            <a:r>
              <a:rPr lang="fr-FR" sz="2000" b="1" i="0" u="none" strike="noStrike" baseline="0" dirty="0">
                <a:solidFill>
                  <a:schemeClr val="tx2"/>
                </a:solidFill>
                <a:latin typeface="Arial" panose="020B0604020202020204" pitchFamily="34" charset="0"/>
              </a:rPr>
              <a:t>administratifs </a:t>
            </a:r>
            <a:r>
              <a:rPr lang="fr-FR" sz="2000" b="0" i="0" u="none" strike="noStrike" baseline="0" dirty="0">
                <a:latin typeface="Arial" panose="020B0604020202020204" pitchFamily="34" charset="0"/>
              </a:rPr>
              <a:t>(RH, comptabilité) ont été </a:t>
            </a:r>
            <a:r>
              <a:rPr lang="fr-FR" sz="2000" b="1" i="0" u="none" strike="noStrike" baseline="0" dirty="0">
                <a:solidFill>
                  <a:schemeClr val="tx2"/>
                </a:solidFill>
                <a:latin typeface="Arial" panose="020B0604020202020204" pitchFamily="34" charset="0"/>
              </a:rPr>
              <a:t>exclus </a:t>
            </a:r>
            <a:r>
              <a:rPr lang="fr-FR" sz="2000" b="0" i="0" u="none" strike="noStrike" baseline="0" dirty="0">
                <a:latin typeface="Arial" panose="020B0604020202020204" pitchFamily="34" charset="0"/>
              </a:rPr>
              <a:t>du </a:t>
            </a:r>
            <a:r>
              <a:rPr lang="fr-FR" sz="2000" b="1" i="0" u="none" strike="noStrike" baseline="0" dirty="0">
                <a:latin typeface="Arial" panose="020B0604020202020204" pitchFamily="34" charset="0"/>
              </a:rPr>
              <a:t>périmètre </a:t>
            </a:r>
            <a:r>
              <a:rPr lang="fr-FR" sz="2000" b="1" i="0" u="none" strike="noStrike" baseline="0" dirty="0">
                <a:solidFill>
                  <a:schemeClr val="tx2"/>
                </a:solidFill>
                <a:latin typeface="Arial" panose="020B0604020202020204" pitchFamily="34" charset="0"/>
              </a:rPr>
              <a:t>initial</a:t>
            </a:r>
            <a:r>
              <a:rPr lang="fr-FR" sz="2000" b="0" i="0" u="none" strike="noStrike" baseline="0" dirty="0">
                <a:latin typeface="Arial" panose="020B0604020202020204" pitchFamily="34" charset="0"/>
              </a:rPr>
              <a:t>.</a:t>
            </a:r>
          </a:p>
          <a:p>
            <a:endParaRPr lang="en-US" sz="1800" b="0" i="0" u="none" strike="noStrike" baseline="0" dirty="0">
              <a:solidFill>
                <a:srgbClr val="2A5F99"/>
              </a:solidFill>
              <a:latin typeface="Arial" panose="020B0604020202020204" pitchFamily="34" charset="0"/>
            </a:endParaRPr>
          </a:p>
        </p:txBody>
      </p:sp>
    </p:spTree>
    <p:extLst>
      <p:ext uri="{BB962C8B-B14F-4D97-AF65-F5344CB8AC3E}">
        <p14:creationId xmlns:p14="http://schemas.microsoft.com/office/powerpoint/2010/main" val="74347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324E-4050-47ED-9F49-1697722FAF8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6D1CA27-118F-0353-643B-9AE0FBAE604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DB8504B-E868-8246-36D2-C21396EE663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45B597EF-3BB2-24D6-E1BB-ACE0BB9EDE08}"/>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(4)</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D14EC22A-B997-709F-E169-D0D157BC5AB7}"/>
              </a:ext>
            </a:extLst>
          </p:cNvPr>
          <p:cNvSpPr txBox="1"/>
          <p:nvPr/>
        </p:nvSpPr>
        <p:spPr>
          <a:xfrm>
            <a:off x="80368" y="1620376"/>
            <a:ext cx="10613031" cy="5232202"/>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pPr algn="just"/>
            <a:r>
              <a:rPr lang="en-US" sz="2400" b="1" i="0" u="none" strike="noStrike" baseline="0" dirty="0">
                <a:solidFill>
                  <a:schemeClr val="tx2"/>
                </a:solidFill>
                <a:latin typeface="Arial" panose="020B0604020202020204" pitchFamily="34" charset="0"/>
              </a:rPr>
              <a:t>3. </a:t>
            </a:r>
            <a:r>
              <a:rPr lang="en-US" sz="2400" b="1" i="0" u="none" strike="noStrike" baseline="0" dirty="0" err="1">
                <a:solidFill>
                  <a:schemeClr val="tx2"/>
                </a:solidFill>
                <a:latin typeface="Arial" panose="020B0604020202020204" pitchFamily="34" charset="0"/>
              </a:rPr>
              <a:t>Évaluation</a:t>
            </a:r>
            <a:r>
              <a:rPr lang="en-US" sz="2400" b="1" i="0" u="none" strike="noStrike" baseline="0" dirty="0">
                <a:solidFill>
                  <a:schemeClr val="tx2"/>
                </a:solidFill>
                <a:latin typeface="Arial" panose="020B0604020202020204" pitchFamily="34" charset="0"/>
              </a:rPr>
              <a:t> des </a:t>
            </a:r>
            <a:r>
              <a:rPr lang="en-US" sz="2400" b="1" i="0" u="none" strike="noStrike" baseline="0" dirty="0" err="1">
                <a:solidFill>
                  <a:schemeClr val="tx2"/>
                </a:solidFill>
                <a:latin typeface="Arial" panose="020B0604020202020204" pitchFamily="34" charset="0"/>
              </a:rPr>
              <a:t>risques</a:t>
            </a:r>
            <a:endParaRPr lang="en-US" sz="2400" b="0" i="0" u="none" strike="noStrike" baseline="0" dirty="0">
              <a:solidFill>
                <a:schemeClr val="tx2"/>
              </a:solidFill>
              <a:latin typeface="Arial" panose="020B0604020202020204" pitchFamily="34" charset="0"/>
            </a:endParaRPr>
          </a:p>
          <a:p>
            <a:pPr algn="just"/>
            <a:r>
              <a:rPr lang="fr-FR" sz="2000" b="0" i="0" u="none" strike="noStrike" baseline="0" dirty="0">
                <a:latin typeface="Arial" panose="020B0604020202020204" pitchFamily="34" charset="0"/>
              </a:rPr>
              <a:t>Une </a:t>
            </a:r>
            <a:r>
              <a:rPr lang="fr-FR" sz="2000" b="1" i="0" u="none" strike="noStrike" baseline="0" dirty="0">
                <a:latin typeface="Arial" panose="020B0604020202020204" pitchFamily="34" charset="0"/>
              </a:rPr>
              <a:t>analyse </a:t>
            </a:r>
            <a:r>
              <a:rPr lang="fr-FR" sz="2000" b="0" i="0" u="none" strike="noStrike" baseline="0" dirty="0">
                <a:latin typeface="Arial" panose="020B0604020202020204" pitchFamily="34" charset="0"/>
              </a:rPr>
              <a:t>des </a:t>
            </a:r>
            <a:r>
              <a:rPr lang="fr-FR" sz="2000" b="1" i="0" u="none" strike="noStrike" baseline="0" dirty="0">
                <a:latin typeface="Arial" panose="020B0604020202020204" pitchFamily="34" charset="0"/>
              </a:rPr>
              <a:t>risques </a:t>
            </a:r>
            <a:r>
              <a:rPr lang="fr-FR" sz="2000" b="0" i="0" u="none" strike="noStrike" baseline="0" dirty="0">
                <a:latin typeface="Arial" panose="020B0604020202020204" pitchFamily="34" charset="0"/>
              </a:rPr>
              <a:t>a été </a:t>
            </a:r>
            <a:r>
              <a:rPr lang="fr-FR" sz="2000" b="1" i="0" u="none" strike="noStrike" baseline="0" dirty="0">
                <a:latin typeface="Arial" panose="020B0604020202020204" pitchFamily="34" charset="0"/>
              </a:rPr>
              <a:t>réalisée </a:t>
            </a:r>
            <a:r>
              <a:rPr lang="fr-FR" sz="2000" b="0" i="0" u="none" strike="noStrike" baseline="0" dirty="0">
                <a:latin typeface="Arial" panose="020B0604020202020204" pitchFamily="34" charset="0"/>
              </a:rPr>
              <a:t>pour </a:t>
            </a:r>
            <a:r>
              <a:rPr lang="fr-FR" sz="2000" b="1" i="0" u="none" strike="noStrike" baseline="0" dirty="0">
                <a:latin typeface="Arial" panose="020B0604020202020204" pitchFamily="34" charset="0"/>
              </a:rPr>
              <a:t>identifier </a:t>
            </a: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menaces </a:t>
            </a:r>
            <a:r>
              <a:rPr lang="fr-FR" sz="2000" b="0" i="0" u="none" strike="noStrike" baseline="0" dirty="0">
                <a:latin typeface="Arial" panose="020B0604020202020204" pitchFamily="34" charset="0"/>
              </a:rPr>
              <a:t>et les </a:t>
            </a:r>
            <a:r>
              <a:rPr lang="fr-FR" sz="2000" b="1" i="0" u="none" strike="noStrike" baseline="0" dirty="0">
                <a:latin typeface="Arial" panose="020B0604020202020204" pitchFamily="34" charset="0"/>
              </a:rPr>
              <a:t>vulnérabilités </a:t>
            </a:r>
            <a:r>
              <a:rPr lang="fr-FR" sz="2000" b="0" i="0" u="none" strike="noStrike" baseline="0" dirty="0">
                <a:latin typeface="Arial" panose="020B0604020202020204" pitchFamily="34" charset="0"/>
              </a:rPr>
              <a:t>:</a:t>
            </a:r>
          </a:p>
          <a:p>
            <a:pPr marL="742950" lvl="1" indent="-285750" algn="just">
              <a:buFont typeface="Wingdings" panose="05000000000000000000" pitchFamily="2" charset="2"/>
              <a:buChar char="v"/>
            </a:pPr>
            <a:r>
              <a:rPr lang="fr-FR" sz="2000" b="1" i="0" u="none" strike="noStrike" baseline="0" dirty="0">
                <a:solidFill>
                  <a:schemeClr val="tx2"/>
                </a:solidFill>
                <a:latin typeface="Arial" panose="020B0604020202020204" pitchFamily="34" charset="0"/>
              </a:rPr>
              <a:t>Menaces : </a:t>
            </a:r>
          </a:p>
          <a:p>
            <a:pPr marL="1200150" lvl="2" indent="-285750" algn="just">
              <a:lnSpc>
                <a:spcPct val="150000"/>
              </a:lnSpc>
              <a:buFont typeface="Wingdings" panose="05000000000000000000" pitchFamily="2" charset="2"/>
              <a:buChar char="v"/>
            </a:pPr>
            <a:r>
              <a:rPr lang="fr-FR" b="1" i="0" u="none" strike="noStrike" baseline="0" dirty="0">
                <a:latin typeface="Arial" panose="020B0604020202020204" pitchFamily="34" charset="0"/>
              </a:rPr>
              <a:t>Cyberattaques,</a:t>
            </a:r>
            <a:endParaRPr lang="fr-FR" dirty="0">
              <a:latin typeface="Arial" panose="020B0604020202020204" pitchFamily="34" charset="0"/>
            </a:endParaRPr>
          </a:p>
          <a:p>
            <a:pPr marL="1200150" lvl="2" indent="-285750" algn="just">
              <a:lnSpc>
                <a:spcPct val="150000"/>
              </a:lnSpc>
              <a:buFont typeface="Wingdings" panose="05000000000000000000" pitchFamily="2" charset="2"/>
              <a:buChar char="v"/>
            </a:pPr>
            <a:r>
              <a:rPr lang="en-US" b="1" dirty="0" err="1">
                <a:latin typeface="Arial" panose="020B0604020202020204" pitchFamily="34" charset="0"/>
              </a:rPr>
              <a:t>F</a:t>
            </a:r>
            <a:r>
              <a:rPr lang="en-US" sz="1800" b="1" i="0" u="none" strike="noStrike" baseline="0" dirty="0" err="1">
                <a:latin typeface="Arial" panose="020B0604020202020204" pitchFamily="34" charset="0"/>
              </a:rPr>
              <a:t>uites</a:t>
            </a:r>
            <a:r>
              <a:rPr lang="en-US" sz="1800" b="1" i="0" u="none" strike="noStrike" baseline="0" dirty="0">
                <a:latin typeface="Arial" panose="020B0604020202020204" pitchFamily="34" charset="0"/>
              </a:rPr>
              <a:t> </a:t>
            </a:r>
            <a:r>
              <a:rPr lang="en-US" sz="1800" b="0" i="0" u="none" strike="noStrike" baseline="0" dirty="0">
                <a:latin typeface="Arial" panose="020B0604020202020204" pitchFamily="34" charset="0"/>
              </a:rPr>
              <a:t>de code source, </a:t>
            </a:r>
          </a:p>
          <a:p>
            <a:pPr marL="1200150" lvl="2" indent="-285750" algn="just">
              <a:lnSpc>
                <a:spcPct val="150000"/>
              </a:lnSpc>
              <a:buFont typeface="Wingdings" panose="05000000000000000000" pitchFamily="2" charset="2"/>
              <a:buChar char="v"/>
            </a:pPr>
            <a:r>
              <a:rPr lang="en-US" b="1" dirty="0" err="1">
                <a:latin typeface="Arial" panose="020B0604020202020204" pitchFamily="34" charset="0"/>
              </a:rPr>
              <a:t>E</a:t>
            </a:r>
            <a:r>
              <a:rPr lang="en-US" sz="1800" b="1" i="0" u="none" strike="noStrike" baseline="0" dirty="0" err="1">
                <a:latin typeface="Arial" panose="020B0604020202020204" pitchFamily="34" charset="0"/>
              </a:rPr>
              <a:t>rreurs</a:t>
            </a:r>
            <a:r>
              <a:rPr lang="en-US" sz="1800" b="1" i="0" u="none" strike="noStrike" baseline="0" dirty="0">
                <a:latin typeface="Arial" panose="020B0604020202020204" pitchFamily="34" charset="0"/>
              </a:rPr>
              <a:t> </a:t>
            </a:r>
            <a:r>
              <a:rPr lang="en-US" sz="1800" b="0" i="0" u="none" strike="noStrike" baseline="0" dirty="0" err="1">
                <a:latin typeface="Arial" panose="020B0604020202020204" pitchFamily="34" charset="0"/>
              </a:rPr>
              <a:t>humaines</a:t>
            </a:r>
            <a:r>
              <a:rPr lang="en-US" sz="1800" b="0" i="0" u="none" strike="noStrike" baseline="0" dirty="0">
                <a:latin typeface="Arial" panose="020B0604020202020204" pitchFamily="34" charset="0"/>
              </a:rPr>
              <a:t>.</a:t>
            </a:r>
          </a:p>
          <a:p>
            <a:pPr algn="just"/>
            <a:endParaRPr lang="en-US" sz="1800" b="0" i="0" u="none" strike="noStrike" baseline="0" dirty="0">
              <a:latin typeface="Arial" panose="020B0604020202020204" pitchFamily="34" charset="0"/>
            </a:endParaRPr>
          </a:p>
          <a:p>
            <a:pPr marL="742950" lvl="1" indent="-285750" algn="just">
              <a:buFont typeface="Wingdings" panose="05000000000000000000" pitchFamily="2" charset="2"/>
              <a:buChar char="v"/>
            </a:pPr>
            <a:r>
              <a:rPr lang="fr-FR" sz="2000" b="1" i="0" u="none" strike="noStrike" baseline="0" dirty="0">
                <a:solidFill>
                  <a:schemeClr val="tx2"/>
                </a:solidFill>
                <a:latin typeface="Arial" panose="020B0604020202020204" pitchFamily="34" charset="0"/>
              </a:rPr>
              <a:t>Vulnérabilités : </a:t>
            </a:r>
          </a:p>
          <a:p>
            <a:pPr marL="1200150" lvl="2" indent="-285750" algn="just">
              <a:lnSpc>
                <a:spcPct val="150000"/>
              </a:lnSpc>
              <a:buFont typeface="Wingdings" panose="05000000000000000000" pitchFamily="2" charset="2"/>
              <a:buChar char="v"/>
            </a:pPr>
            <a:r>
              <a:rPr lang="fr-FR" b="1" i="0" u="none" strike="noStrike" baseline="0" dirty="0">
                <a:latin typeface="Arial" panose="020B0604020202020204" pitchFamily="34" charset="0"/>
              </a:rPr>
              <a:t>Absence </a:t>
            </a:r>
            <a:r>
              <a:rPr lang="fr-FR" b="0" i="0" u="none" strike="noStrike" baseline="0" dirty="0">
                <a:latin typeface="Arial" panose="020B0604020202020204" pitchFamily="34" charset="0"/>
              </a:rPr>
              <a:t>de </a:t>
            </a:r>
            <a:r>
              <a:rPr lang="fr-FR" b="1" i="0" u="none" strike="noStrike" baseline="0" dirty="0">
                <a:latin typeface="Arial" panose="020B0604020202020204" pitchFamily="34" charset="0"/>
              </a:rPr>
              <a:t>chiffrement </a:t>
            </a:r>
            <a:r>
              <a:rPr lang="fr-FR" b="0" i="0" u="none" strike="noStrike" baseline="0" dirty="0">
                <a:latin typeface="Arial" panose="020B0604020202020204" pitchFamily="34" charset="0"/>
              </a:rPr>
              <a:t>des données, </a:t>
            </a:r>
          </a:p>
          <a:p>
            <a:pPr marL="1200150" lvl="2" indent="-285750" algn="just">
              <a:lnSpc>
                <a:spcPct val="150000"/>
              </a:lnSpc>
              <a:buFont typeface="Wingdings" panose="05000000000000000000" pitchFamily="2" charset="2"/>
              <a:buChar char="v"/>
            </a:pPr>
            <a:r>
              <a:rPr lang="en-US" b="1" dirty="0">
                <a:latin typeface="Arial" panose="020B0604020202020204" pitchFamily="34" charset="0"/>
              </a:rPr>
              <a:t>M</a:t>
            </a:r>
            <a:r>
              <a:rPr lang="en-US" sz="1800" b="1" i="0" u="none" strike="noStrike" baseline="0" dirty="0">
                <a:latin typeface="Arial" panose="020B0604020202020204" pitchFamily="34" charset="0"/>
              </a:rPr>
              <a:t>ots </a:t>
            </a:r>
            <a:r>
              <a:rPr lang="en-US" sz="1800" b="0" i="0" u="none" strike="noStrike" baseline="0" dirty="0">
                <a:latin typeface="Arial" panose="020B0604020202020204" pitchFamily="34" charset="0"/>
              </a:rPr>
              <a:t>de </a:t>
            </a:r>
            <a:r>
              <a:rPr lang="en-US" sz="1800" b="1" i="0" u="none" strike="noStrike" baseline="0" dirty="0">
                <a:latin typeface="Arial" panose="020B0604020202020204" pitchFamily="34" charset="0"/>
              </a:rPr>
              <a:t>passe </a:t>
            </a:r>
            <a:r>
              <a:rPr lang="en-US" sz="1800" b="1" i="0" u="none" strike="noStrike" baseline="0" dirty="0" err="1">
                <a:latin typeface="Arial" panose="020B0604020202020204" pitchFamily="34" charset="0"/>
              </a:rPr>
              <a:t>faibles</a:t>
            </a:r>
            <a:r>
              <a:rPr lang="en-US" sz="1800" b="0" i="0" u="none" strike="noStrike" baseline="0" dirty="0">
                <a:latin typeface="Arial" panose="020B0604020202020204" pitchFamily="34" charset="0"/>
              </a:rPr>
              <a:t>, </a:t>
            </a:r>
          </a:p>
          <a:p>
            <a:pPr marL="1200150" lvl="2" indent="-285750" algn="just">
              <a:lnSpc>
                <a:spcPct val="150000"/>
              </a:lnSpc>
              <a:buFont typeface="Wingdings" panose="05000000000000000000" pitchFamily="2" charset="2"/>
              <a:buChar char="v"/>
            </a:pPr>
            <a:r>
              <a:rPr lang="en-US" b="1" dirty="0">
                <a:latin typeface="Arial" panose="020B0604020202020204" pitchFamily="34" charset="0"/>
              </a:rPr>
              <a:t>A</a:t>
            </a:r>
            <a:r>
              <a:rPr lang="en-US" sz="1800" b="1" i="0" u="none" strike="noStrike" baseline="0" dirty="0">
                <a:latin typeface="Arial" panose="020B0604020202020204" pitchFamily="34" charset="0"/>
              </a:rPr>
              <a:t>bsence </a:t>
            </a:r>
            <a:r>
              <a:rPr lang="en-US" sz="1800" b="0" i="0" u="none" strike="noStrike" baseline="0" dirty="0">
                <a:latin typeface="Arial" panose="020B0604020202020204" pitchFamily="34" charset="0"/>
              </a:rPr>
              <a:t>de </a:t>
            </a:r>
            <a:r>
              <a:rPr lang="en-US" sz="1800" b="1" i="0" u="none" strike="noStrike" baseline="0" dirty="0" err="1">
                <a:latin typeface="Arial" panose="020B0604020202020204" pitchFamily="34" charset="0"/>
              </a:rPr>
              <a:t>sauvegardes</a:t>
            </a:r>
            <a:r>
              <a:rPr lang="en-US" sz="1800" b="1" i="0" u="none" strike="noStrike" baseline="0" dirty="0">
                <a:latin typeface="Arial" panose="020B0604020202020204" pitchFamily="34" charset="0"/>
              </a:rPr>
              <a:t> </a:t>
            </a:r>
            <a:r>
              <a:rPr lang="en-US" sz="1800" b="0" i="0" u="none" strike="noStrike" baseline="0" dirty="0" err="1">
                <a:latin typeface="Arial" panose="020B0604020202020204" pitchFamily="34" charset="0"/>
              </a:rPr>
              <a:t>régulières</a:t>
            </a:r>
            <a:r>
              <a:rPr lang="en-US" sz="1800" b="0" i="0" u="none" strike="noStrike" baseline="0" dirty="0">
                <a:latin typeface="Arial" panose="020B0604020202020204" pitchFamily="34" charset="0"/>
              </a:rPr>
              <a:t>.</a:t>
            </a:r>
          </a:p>
          <a:p>
            <a:pPr algn="just"/>
            <a:endParaRPr lang="en-US" sz="1800" b="0" i="0" u="none" strike="noStrike" baseline="0" dirty="0">
              <a:latin typeface="Arial" panose="020B0604020202020204" pitchFamily="34" charset="0"/>
            </a:endParaRPr>
          </a:p>
          <a:p>
            <a:pPr algn="just"/>
            <a:endParaRPr lang="fr-FR" sz="1800" b="0" i="0" u="none" strike="noStrike" baseline="0" dirty="0">
              <a:latin typeface="Arial" panose="020B0604020202020204" pitchFamily="34" charset="0"/>
            </a:endParaRPr>
          </a:p>
          <a:p>
            <a:pPr algn="just"/>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risques </a:t>
            </a:r>
            <a:r>
              <a:rPr lang="fr-FR" sz="2000" b="0" i="0" u="none" strike="noStrike" baseline="0" dirty="0">
                <a:latin typeface="Arial" panose="020B0604020202020204" pitchFamily="34" charset="0"/>
              </a:rPr>
              <a:t>ont été </a:t>
            </a:r>
            <a:r>
              <a:rPr lang="fr-FR" sz="2000" b="1" i="0" u="none" strike="noStrike" baseline="0" dirty="0">
                <a:latin typeface="Arial" panose="020B0604020202020204" pitchFamily="34" charset="0"/>
              </a:rPr>
              <a:t>évalués </a:t>
            </a:r>
            <a:r>
              <a:rPr lang="fr-FR" sz="2000" b="0" i="0" u="none" strike="noStrike" baseline="0" dirty="0">
                <a:latin typeface="Arial" panose="020B0604020202020204" pitchFamily="34" charset="0"/>
              </a:rPr>
              <a:t>en fonction de leur </a:t>
            </a:r>
            <a:r>
              <a:rPr lang="fr-FR" sz="2000" b="1" i="0" u="none" strike="noStrike" baseline="0" dirty="0">
                <a:solidFill>
                  <a:schemeClr val="tx2"/>
                </a:solidFill>
                <a:latin typeface="Arial" panose="020B0604020202020204" pitchFamily="34" charset="0"/>
              </a:rPr>
              <a:t>probabilité</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et de leur </a:t>
            </a:r>
            <a:r>
              <a:rPr lang="fr-FR" sz="2000" b="1" i="0" u="none" strike="noStrike" baseline="0" dirty="0">
                <a:solidFill>
                  <a:schemeClr val="tx2"/>
                </a:solidFill>
                <a:latin typeface="Arial" panose="020B0604020202020204" pitchFamily="34" charset="0"/>
              </a:rPr>
              <a:t>impact</a:t>
            </a:r>
            <a:r>
              <a:rPr lang="fr-FR" sz="2000" b="0" i="0" u="none" strike="noStrike" baseline="0" dirty="0">
                <a:solidFill>
                  <a:schemeClr val="tx2"/>
                </a:solidFill>
                <a:latin typeface="Arial" panose="020B0604020202020204" pitchFamily="34" charset="0"/>
              </a:rPr>
              <a:t>.</a:t>
            </a:r>
          </a:p>
        </p:txBody>
      </p:sp>
      <p:pic>
        <p:nvPicPr>
          <p:cNvPr id="8" name="Image 7">
            <a:extLst>
              <a:ext uri="{FF2B5EF4-FFF2-40B4-BE49-F238E27FC236}">
                <a16:creationId xmlns:a16="http://schemas.microsoft.com/office/drawing/2014/main" id="{A1582CBD-7972-BD85-04B9-6A994AABDB5F}"/>
              </a:ext>
            </a:extLst>
          </p:cNvPr>
          <p:cNvPicPr>
            <a:picLocks noChangeAspect="1"/>
          </p:cNvPicPr>
          <p:nvPr/>
        </p:nvPicPr>
        <p:blipFill>
          <a:blip r:embed="rId4">
            <a:lum bright="-20000" contrast="40000"/>
          </a:blip>
          <a:srcRect l="13172" r="10658"/>
          <a:stretch>
            <a:fillRect/>
          </a:stretch>
        </p:blipFill>
        <p:spPr>
          <a:xfrm>
            <a:off x="6610656" y="3057591"/>
            <a:ext cx="4002375" cy="2976664"/>
          </a:xfrm>
          <a:prstGeom prst="rect">
            <a:avLst/>
          </a:prstGeom>
        </p:spPr>
      </p:pic>
    </p:spTree>
    <p:extLst>
      <p:ext uri="{BB962C8B-B14F-4D97-AF65-F5344CB8AC3E}">
        <p14:creationId xmlns:p14="http://schemas.microsoft.com/office/powerpoint/2010/main" val="2684065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8F2B6-C1B0-E80B-1890-A176F4E0D72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7D433D2-A2EE-96B5-E742-1B2A38CDD3E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73BB030-468A-EE12-2280-9DFF5919E51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DEA25772-1928-2BC5-584F-C12E88DDEB88}"/>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(5)</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B93FB169-F4F0-F38A-BDC8-42C3FD0F17B2}"/>
              </a:ext>
            </a:extLst>
          </p:cNvPr>
          <p:cNvSpPr txBox="1"/>
          <p:nvPr/>
        </p:nvSpPr>
        <p:spPr>
          <a:xfrm>
            <a:off x="240517" y="1389543"/>
            <a:ext cx="10208302" cy="5478423"/>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pPr algn="just"/>
            <a:r>
              <a:rPr lang="en-US" sz="2400" b="1" i="0" u="none" strike="noStrike" baseline="0" dirty="0">
                <a:latin typeface="Arial" panose="020B0604020202020204" pitchFamily="34" charset="0"/>
              </a:rPr>
              <a:t>3. </a:t>
            </a:r>
            <a:r>
              <a:rPr lang="en-US" sz="2400" b="1" i="0" u="none" strike="noStrike" baseline="0" dirty="0" err="1">
                <a:latin typeface="Arial" panose="020B0604020202020204" pitchFamily="34" charset="0"/>
              </a:rPr>
              <a:t>Évaluation</a:t>
            </a:r>
            <a:r>
              <a:rPr lang="en-US" sz="2400" b="1" i="0" u="none" strike="noStrike" baseline="0" dirty="0">
                <a:latin typeface="Arial" panose="020B0604020202020204" pitchFamily="34" charset="0"/>
              </a:rPr>
              <a:t> des </a:t>
            </a:r>
            <a:r>
              <a:rPr lang="en-US" sz="2400" b="1" i="0" u="none" strike="noStrike" baseline="0" dirty="0" err="1">
                <a:latin typeface="Arial" panose="020B0604020202020204" pitchFamily="34" charset="0"/>
              </a:rPr>
              <a:t>risques</a:t>
            </a:r>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400" b="1" i="0" u="none" strike="noStrike" baseline="0" dirty="0">
                <a:latin typeface="Arial" panose="020B0604020202020204" pitchFamily="34" charset="0"/>
              </a:rPr>
              <a:t>Analyse </a:t>
            </a:r>
            <a:r>
              <a:rPr lang="fr-FR" sz="2400" b="0" i="0" u="none" strike="noStrike" baseline="0" dirty="0">
                <a:latin typeface="Arial" panose="020B0604020202020204" pitchFamily="34" charset="0"/>
              </a:rPr>
              <a:t>des </a:t>
            </a:r>
            <a:r>
              <a:rPr lang="fr-FR" sz="2400" b="1" i="0" u="none" strike="noStrike" baseline="0" dirty="0">
                <a:latin typeface="Arial" panose="020B0604020202020204" pitchFamily="34" charset="0"/>
              </a:rPr>
              <a:t>risques </a:t>
            </a:r>
            <a:r>
              <a:rPr lang="fr-FR" sz="2400" b="0" i="0" u="none" strike="noStrike" baseline="0" dirty="0">
                <a:latin typeface="Arial" panose="020B0604020202020204" pitchFamily="34" charset="0"/>
              </a:rPr>
              <a:t>avec </a:t>
            </a:r>
            <a:r>
              <a:rPr lang="fr-FR" sz="2400" b="1" i="0" u="none" strike="noStrike" baseline="0" dirty="0">
                <a:latin typeface="Arial" panose="020B0604020202020204" pitchFamily="34" charset="0"/>
              </a:rPr>
              <a:t>matrice chiffrée:</a:t>
            </a:r>
          </a:p>
          <a:p>
            <a:pPr algn="just"/>
            <a:endParaRPr lang="fr-FR" sz="2400" b="1" dirty="0">
              <a:latin typeface="Arial" panose="020B0604020202020204" pitchFamily="34" charset="0"/>
            </a:endParaRPr>
          </a:p>
          <a:p>
            <a:pPr algn="just"/>
            <a:endParaRPr lang="fr-FR" sz="2400" b="1" i="0" u="none" strike="noStrike" baseline="0" dirty="0">
              <a:latin typeface="Arial" panose="020B0604020202020204" pitchFamily="34" charset="0"/>
            </a:endParaRPr>
          </a:p>
          <a:p>
            <a:pPr algn="just"/>
            <a:endParaRPr lang="fr-FR" sz="2400" b="1" dirty="0">
              <a:latin typeface="Arial" panose="020B0604020202020204" pitchFamily="34" charset="0"/>
            </a:endParaRPr>
          </a:p>
          <a:p>
            <a:pPr algn="just"/>
            <a:endParaRPr lang="fr-FR" sz="2400" b="0" i="0" u="none" strike="noStrike" baseline="0" dirty="0">
              <a:latin typeface="Arial" panose="020B0604020202020204" pitchFamily="34" charset="0"/>
            </a:endParaRPr>
          </a:p>
          <a:p>
            <a:pPr algn="just"/>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en-US" sz="2400" b="1" i="0" u="none" strike="noStrike" baseline="0" dirty="0" err="1">
                <a:latin typeface="Arial" panose="020B0604020202020204" pitchFamily="34" charset="0"/>
              </a:rPr>
              <a:t>Seuils</a:t>
            </a:r>
            <a:r>
              <a:rPr lang="en-US" sz="2400" b="1" i="0" u="none" strike="noStrike" baseline="0" dirty="0">
                <a:latin typeface="Arial" panose="020B0604020202020204" pitchFamily="34" charset="0"/>
              </a:rPr>
              <a:t> de </a:t>
            </a:r>
            <a:r>
              <a:rPr lang="en-US" sz="2400" b="1" i="0" u="none" strike="noStrike" baseline="0" dirty="0" err="1">
                <a:latin typeface="Arial" panose="020B0604020202020204" pitchFamily="34" charset="0"/>
              </a:rPr>
              <a:t>risque</a:t>
            </a:r>
            <a:r>
              <a:rPr lang="en-US" sz="2400" b="1" i="0" u="none" strike="noStrike" baseline="0" dirty="0">
                <a:latin typeface="Arial" panose="020B0604020202020204" pitchFamily="34" charset="0"/>
              </a:rPr>
              <a:t> :</a:t>
            </a:r>
            <a:endParaRPr lang="en-US" sz="2400" b="0" i="0" u="none" strike="noStrike" baseline="0" dirty="0">
              <a:latin typeface="Arial" panose="020B0604020202020204" pitchFamily="34" charset="0"/>
            </a:endParaRPr>
          </a:p>
          <a:p>
            <a:pPr marL="800100" lvl="1" indent="-342900" algn="just">
              <a:buFont typeface="Wingdings" panose="05000000000000000000" pitchFamily="2" charset="2"/>
              <a:buChar char="v"/>
            </a:pPr>
            <a:r>
              <a:rPr lang="en-US" sz="2400" b="1" i="0" u="none" strike="noStrike" baseline="0" dirty="0">
                <a:latin typeface="Arial" panose="020B0604020202020204" pitchFamily="34" charset="0"/>
              </a:rPr>
              <a:t>1-5 </a:t>
            </a:r>
            <a:r>
              <a:rPr lang="en-US" sz="2400" b="0" i="0" u="none" strike="noStrike" baseline="0" dirty="0">
                <a:latin typeface="Arial" panose="020B0604020202020204" pitchFamily="34" charset="0"/>
              </a:rPr>
              <a:t>: Risque </a:t>
            </a:r>
            <a:r>
              <a:rPr lang="en-US" sz="2400" b="0" i="0" u="none" strike="noStrike" baseline="0" dirty="0" err="1">
                <a:latin typeface="Arial" panose="020B0604020202020204" pitchFamily="34" charset="0"/>
              </a:rPr>
              <a:t>faible</a:t>
            </a:r>
            <a:r>
              <a:rPr lang="en-US" sz="2400" b="0" i="0" u="none" strike="noStrike" baseline="0" dirty="0">
                <a:latin typeface="Arial" panose="020B0604020202020204" pitchFamily="34" charset="0"/>
              </a:rPr>
              <a:t> (</a:t>
            </a:r>
            <a:r>
              <a:rPr lang="en-US" sz="2400" b="1" i="0" u="none" strike="noStrike" baseline="0" dirty="0">
                <a:solidFill>
                  <a:srgbClr val="00B050"/>
                </a:solidFill>
                <a:latin typeface="Arial" panose="020B0604020202020204" pitchFamily="34" charset="0"/>
              </a:rPr>
              <a:t>Vert</a:t>
            </a:r>
            <a:r>
              <a:rPr lang="en-US" sz="2400" b="0" i="0" u="none" strike="noStrike" baseline="0" dirty="0">
                <a:latin typeface="Arial" panose="020B0604020202020204" pitchFamily="34" charset="0"/>
              </a:rPr>
              <a:t>)</a:t>
            </a:r>
          </a:p>
          <a:p>
            <a:pPr marL="800100" lvl="1" indent="-342900" algn="just">
              <a:buFont typeface="Wingdings" panose="05000000000000000000" pitchFamily="2" charset="2"/>
              <a:buChar char="v"/>
            </a:pPr>
            <a:r>
              <a:rPr lang="en-US" sz="2400" b="1" i="0" u="none" strike="noStrike" baseline="0" dirty="0">
                <a:latin typeface="Arial" panose="020B0604020202020204" pitchFamily="34" charset="0"/>
              </a:rPr>
              <a:t>6-14 </a:t>
            </a:r>
            <a:r>
              <a:rPr lang="en-US" sz="2400" b="0" i="0" u="none" strike="noStrike" baseline="0" dirty="0">
                <a:latin typeface="Arial" panose="020B0604020202020204" pitchFamily="34" charset="0"/>
              </a:rPr>
              <a:t>: Risque </a:t>
            </a:r>
            <a:r>
              <a:rPr lang="en-US" sz="2400" b="0" i="0" u="none" strike="noStrike" baseline="0" dirty="0" err="1">
                <a:latin typeface="Arial" panose="020B0604020202020204" pitchFamily="34" charset="0"/>
              </a:rPr>
              <a:t>modéré</a:t>
            </a:r>
            <a:r>
              <a:rPr lang="en-US" sz="2400" b="0" i="0" u="none" strike="noStrike" baseline="0" dirty="0">
                <a:latin typeface="Arial" panose="020B0604020202020204" pitchFamily="34" charset="0"/>
              </a:rPr>
              <a:t> (</a:t>
            </a:r>
            <a:r>
              <a:rPr lang="en-US" sz="2400" b="1" i="0" u="none" strike="noStrike" baseline="0" dirty="0">
                <a:solidFill>
                  <a:srgbClr val="FFFF00"/>
                </a:solidFill>
                <a:latin typeface="Arial" panose="020B0604020202020204" pitchFamily="34" charset="0"/>
              </a:rPr>
              <a:t>Jaune</a:t>
            </a:r>
            <a:r>
              <a:rPr lang="en-US" sz="2400" b="0" i="0" u="none" strike="noStrike" baseline="0" dirty="0">
                <a:latin typeface="Arial" panose="020B0604020202020204" pitchFamily="34" charset="0"/>
              </a:rPr>
              <a:t>)</a:t>
            </a:r>
          </a:p>
          <a:p>
            <a:pPr marL="800100" lvl="1" indent="-342900" algn="just">
              <a:buFont typeface="Wingdings" panose="05000000000000000000" pitchFamily="2" charset="2"/>
              <a:buChar char="v"/>
            </a:pPr>
            <a:r>
              <a:rPr lang="en-US" sz="2400" b="1" i="0" u="none" strike="noStrike" baseline="0" dirty="0">
                <a:latin typeface="Arial" panose="020B0604020202020204" pitchFamily="34" charset="0"/>
              </a:rPr>
              <a:t>15-25 </a:t>
            </a:r>
            <a:r>
              <a:rPr lang="en-US" sz="2400" b="0" i="0" u="none" strike="noStrike" baseline="0" dirty="0">
                <a:latin typeface="Arial" panose="020B0604020202020204" pitchFamily="34" charset="0"/>
              </a:rPr>
              <a:t>: Risque </a:t>
            </a:r>
            <a:r>
              <a:rPr lang="en-US" sz="2400" b="0" i="0" u="none" strike="noStrike" baseline="0" dirty="0" err="1">
                <a:latin typeface="Arial" panose="020B0604020202020204" pitchFamily="34" charset="0"/>
              </a:rPr>
              <a:t>élevé</a:t>
            </a:r>
            <a:r>
              <a:rPr lang="en-US" sz="2400" b="0" i="0" u="none" strike="noStrike" baseline="0" dirty="0">
                <a:latin typeface="Arial" panose="020B0604020202020204" pitchFamily="34" charset="0"/>
              </a:rPr>
              <a:t> (</a:t>
            </a:r>
            <a:r>
              <a:rPr lang="en-US" sz="2400" b="1" i="0" u="none" strike="noStrike" baseline="0" dirty="0">
                <a:solidFill>
                  <a:srgbClr val="FF0000"/>
                </a:solidFill>
                <a:latin typeface="Arial" panose="020B0604020202020204" pitchFamily="34" charset="0"/>
              </a:rPr>
              <a:t>Rouge</a:t>
            </a:r>
            <a:r>
              <a:rPr lang="en-US" sz="2400" b="0" i="0" u="none" strike="noStrike" baseline="0" dirty="0">
                <a:latin typeface="Arial" panose="020B0604020202020204" pitchFamily="34" charset="0"/>
              </a:rPr>
              <a:t>)</a:t>
            </a:r>
          </a:p>
          <a:p>
            <a:pPr algn="just"/>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400" b="0" i="0" u="none" strike="noStrike" baseline="0" dirty="0">
                <a:latin typeface="Arial" panose="020B0604020202020204" pitchFamily="34" charset="0"/>
              </a:rPr>
              <a:t>Les </a:t>
            </a:r>
            <a:r>
              <a:rPr lang="fr-FR" sz="2400" b="1" i="0" u="none" strike="noStrike" baseline="0" dirty="0">
                <a:latin typeface="Arial" panose="020B0604020202020204" pitchFamily="34" charset="0"/>
              </a:rPr>
              <a:t>menaces </a:t>
            </a:r>
            <a:r>
              <a:rPr lang="fr-FR" sz="2400" b="0" i="0" u="none" strike="noStrike" baseline="0" dirty="0">
                <a:latin typeface="Arial" panose="020B0604020202020204" pitchFamily="34" charset="0"/>
              </a:rPr>
              <a:t>identifiées présentent un </a:t>
            </a:r>
            <a:r>
              <a:rPr lang="fr-FR" sz="2400" b="1" i="0" u="none" strike="noStrike" baseline="0" dirty="0">
                <a:solidFill>
                  <a:schemeClr val="tx2"/>
                </a:solidFill>
                <a:latin typeface="Arial" panose="020B0604020202020204" pitchFamily="34" charset="0"/>
              </a:rPr>
              <a:t>risque élevé </a:t>
            </a:r>
            <a:r>
              <a:rPr lang="fr-FR" sz="2400" b="0" i="0" u="none" strike="noStrike" baseline="0" dirty="0">
                <a:latin typeface="Arial" panose="020B0604020202020204" pitchFamily="34" charset="0"/>
              </a:rPr>
              <a:t>nécessitant des </a:t>
            </a:r>
            <a:r>
              <a:rPr lang="fr-FR" sz="2400" b="1" i="0" u="none" strike="noStrike" baseline="0" dirty="0">
                <a:solidFill>
                  <a:schemeClr val="tx2"/>
                </a:solidFill>
                <a:latin typeface="Arial" panose="020B0604020202020204" pitchFamily="34" charset="0"/>
              </a:rPr>
              <a:t>mesures immédiates</a:t>
            </a:r>
            <a:r>
              <a:rPr lang="fr-FR" sz="1800" b="0" i="0" u="none" strike="noStrike" baseline="0" dirty="0">
                <a:solidFill>
                  <a:schemeClr val="tx2"/>
                </a:solidFill>
                <a:latin typeface="Arial" panose="020B0604020202020204" pitchFamily="34" charset="0"/>
              </a:rPr>
              <a:t>.</a:t>
            </a:r>
            <a:endParaRPr lang="en-US" dirty="0">
              <a:solidFill>
                <a:schemeClr val="tx2"/>
              </a:solidFill>
            </a:endParaRPr>
          </a:p>
        </p:txBody>
      </p:sp>
      <p:pic>
        <p:nvPicPr>
          <p:cNvPr id="8" name="Image 7">
            <a:extLst>
              <a:ext uri="{FF2B5EF4-FFF2-40B4-BE49-F238E27FC236}">
                <a16:creationId xmlns:a16="http://schemas.microsoft.com/office/drawing/2014/main" id="{90096E29-563A-5A7C-8BBF-1BA4D38AB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17" y="2563321"/>
            <a:ext cx="10009457" cy="1575682"/>
          </a:xfrm>
          <a:prstGeom prst="rect">
            <a:avLst/>
          </a:prstGeom>
        </p:spPr>
      </p:pic>
    </p:spTree>
    <p:extLst>
      <p:ext uri="{BB962C8B-B14F-4D97-AF65-F5344CB8AC3E}">
        <p14:creationId xmlns:p14="http://schemas.microsoft.com/office/powerpoint/2010/main" val="1705566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90E83-F09E-F52F-76D1-B3029247BDC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7561968-A3D2-F3D1-A40B-4C1E29FD3C9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D1271CF-54CD-282D-444B-356E705064D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17E8BC97-9307-6324-A17F-43E83213260E}"/>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(6)</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65EE394F-C03F-CED2-A309-D5BDBD13A504}"/>
              </a:ext>
            </a:extLst>
          </p:cNvPr>
          <p:cNvSpPr txBox="1"/>
          <p:nvPr/>
        </p:nvSpPr>
        <p:spPr>
          <a:xfrm>
            <a:off x="48768" y="1389543"/>
            <a:ext cx="10759140" cy="5447645"/>
          </a:xfrm>
          <a:prstGeom prst="rect">
            <a:avLst/>
          </a:prstGeom>
          <a:noFill/>
        </p:spPr>
        <p:txBody>
          <a:bodyPr wrap="square">
            <a:spAutoFit/>
          </a:bodyPr>
          <a:lstStyle/>
          <a:p>
            <a:pPr algn="l">
              <a:lnSpc>
                <a:spcPct val="150000"/>
              </a:lnSpc>
            </a:pPr>
            <a:endParaRPr lang="en-US" sz="1600" b="0" i="0" u="none" strike="noStrike" baseline="0" dirty="0">
              <a:solidFill>
                <a:srgbClr val="000000"/>
              </a:solidFill>
              <a:latin typeface="Arial" panose="020B0604020202020204" pitchFamily="34" charset="0"/>
            </a:endParaRPr>
          </a:p>
          <a:p>
            <a:pPr algn="just">
              <a:lnSpc>
                <a:spcPct val="150000"/>
              </a:lnSpc>
            </a:pPr>
            <a:r>
              <a:rPr lang="fr-FR" sz="2400" b="1" i="0" u="none" strike="noStrike" baseline="0" dirty="0">
                <a:latin typeface="Arial" panose="020B0604020202020204" pitchFamily="34" charset="0"/>
              </a:rPr>
              <a:t>4</a:t>
            </a:r>
            <a:r>
              <a:rPr lang="fr-FR" sz="2400" b="1" i="0" u="none" strike="noStrike" baseline="0" dirty="0">
                <a:solidFill>
                  <a:schemeClr val="tx2"/>
                </a:solidFill>
                <a:latin typeface="Arial" panose="020B0604020202020204" pitchFamily="34" charset="0"/>
              </a:rPr>
              <a:t>. Mise en </a:t>
            </a:r>
            <a:r>
              <a:rPr lang="fr-FR" sz="2400" b="1" i="0" u="none" strike="noStrike" baseline="0" dirty="0" err="1">
                <a:solidFill>
                  <a:schemeClr val="tx2"/>
                </a:solidFill>
                <a:latin typeface="Arial" panose="020B0604020202020204" pitchFamily="34" charset="0"/>
              </a:rPr>
              <a:t>oeuvre</a:t>
            </a:r>
            <a:r>
              <a:rPr lang="fr-FR" sz="2400" b="1" i="0" u="none" strike="noStrike" baseline="0" dirty="0">
                <a:solidFill>
                  <a:schemeClr val="tx2"/>
                </a:solidFill>
                <a:latin typeface="Arial" panose="020B0604020202020204" pitchFamily="34" charset="0"/>
              </a:rPr>
              <a:t> des contrôles de sécurité</a:t>
            </a:r>
            <a:endParaRPr lang="fr-FR" sz="2400" b="0" i="0" u="none" strike="noStrike" baseline="0" dirty="0">
              <a:solidFill>
                <a:schemeClr val="tx2"/>
              </a:solidFill>
              <a:latin typeface="Arial" panose="020B0604020202020204" pitchFamily="34" charset="0"/>
            </a:endParaRPr>
          </a:p>
          <a:p>
            <a:pPr algn="just">
              <a:lnSpc>
                <a:spcPct val="150000"/>
              </a:lnSpc>
            </a:pPr>
            <a:r>
              <a:rPr lang="fr-FR" sz="2000" b="0" i="0" u="none" strike="noStrike" baseline="0" dirty="0">
                <a:latin typeface="Arial" panose="020B0604020202020204" pitchFamily="34" charset="0"/>
              </a:rPr>
              <a:t>Des </a:t>
            </a:r>
            <a:r>
              <a:rPr lang="fr-FR" sz="2000" b="1" i="0" u="none" strike="noStrike" baseline="0" dirty="0">
                <a:latin typeface="Arial" panose="020B0604020202020204" pitchFamily="34" charset="0"/>
              </a:rPr>
              <a:t>contrôles </a:t>
            </a:r>
            <a:r>
              <a:rPr lang="fr-FR" sz="2000" b="0" i="0" u="none" strike="noStrike" baseline="0" dirty="0">
                <a:latin typeface="Arial" panose="020B0604020202020204" pitchFamily="34" charset="0"/>
              </a:rPr>
              <a:t>ont été </a:t>
            </a:r>
            <a:r>
              <a:rPr lang="fr-FR" sz="2000" b="1" i="0" u="none" strike="noStrike" baseline="0" dirty="0">
                <a:latin typeface="Arial" panose="020B0604020202020204" pitchFamily="34" charset="0"/>
              </a:rPr>
              <a:t>mis </a:t>
            </a:r>
            <a:r>
              <a:rPr lang="fr-FR" sz="2000" b="0" i="0" u="none" strike="noStrike" baseline="0" dirty="0">
                <a:latin typeface="Arial" panose="020B0604020202020204" pitchFamily="34" charset="0"/>
              </a:rPr>
              <a:t>en </a:t>
            </a:r>
            <a:r>
              <a:rPr lang="fr-FR" sz="2000" b="1" i="0" u="none" strike="noStrike" baseline="0" dirty="0">
                <a:latin typeface="Arial" panose="020B0604020202020204" pitchFamily="34" charset="0"/>
              </a:rPr>
              <a:t>place </a:t>
            </a:r>
            <a:r>
              <a:rPr lang="fr-FR" sz="2000" b="0" i="0" u="none" strike="noStrike" baseline="0" dirty="0">
                <a:latin typeface="Arial" panose="020B0604020202020204" pitchFamily="34" charset="0"/>
              </a:rPr>
              <a:t>pour </a:t>
            </a:r>
            <a:r>
              <a:rPr lang="fr-FR" sz="2000" b="1" i="0" u="none" strike="noStrike" baseline="0" dirty="0">
                <a:solidFill>
                  <a:schemeClr val="tx2"/>
                </a:solidFill>
                <a:latin typeface="Arial" panose="020B0604020202020204" pitchFamily="34" charset="0"/>
              </a:rPr>
              <a:t>atténuer</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les </a:t>
            </a:r>
            <a:r>
              <a:rPr lang="fr-FR" sz="2000" b="1" i="0" u="none" strike="noStrike" baseline="0" dirty="0">
                <a:latin typeface="Arial" panose="020B0604020202020204" pitchFamily="34" charset="0"/>
              </a:rPr>
              <a:t>risques </a:t>
            </a:r>
            <a:r>
              <a:rPr lang="fr-FR" sz="2000" b="0" i="0" u="none" strike="noStrike" baseline="0" dirty="0">
                <a:latin typeface="Arial" panose="020B0604020202020204" pitchFamily="34" charset="0"/>
              </a:rPr>
              <a:t>identifiés :</a:t>
            </a:r>
          </a:p>
          <a:p>
            <a:pPr marL="342900" indent="-342900" algn="just">
              <a:lnSpc>
                <a:spcPct val="200000"/>
              </a:lnSpc>
              <a:buFont typeface="Wingdings" panose="05000000000000000000" pitchFamily="2" charset="2"/>
              <a:buChar char="v"/>
            </a:pPr>
            <a:r>
              <a:rPr lang="fr-FR" sz="2000" b="1" dirty="0">
                <a:latin typeface="Arial" panose="020B0604020202020204" pitchFamily="34" charset="0"/>
              </a:rPr>
              <a:t>A.9 Contrôle d'accès </a:t>
            </a:r>
            <a:r>
              <a:rPr lang="fr-FR" sz="2000" dirty="0">
                <a:latin typeface="Arial" panose="020B0604020202020204" pitchFamily="34" charset="0"/>
              </a:rPr>
              <a:t>: Authentification à deux facteurs (2FA) pour les accès critiques</a:t>
            </a:r>
            <a:endParaRPr lang="fr-FR" sz="2000" b="0" i="0" u="none" strike="noStrike" baseline="0" dirty="0">
              <a:latin typeface="Arial" panose="020B0604020202020204" pitchFamily="34" charset="0"/>
            </a:endParaRPr>
          </a:p>
          <a:p>
            <a:pPr marL="342900" indent="-342900" algn="just">
              <a:lnSpc>
                <a:spcPct val="200000"/>
              </a:lnSpc>
              <a:buFont typeface="Wingdings" panose="05000000000000000000" pitchFamily="2" charset="2"/>
              <a:buChar char="v"/>
            </a:pPr>
            <a:r>
              <a:rPr lang="fr-FR" sz="2000" b="1" i="0" u="none" strike="noStrike" baseline="0" dirty="0">
                <a:latin typeface="Arial" panose="020B0604020202020204" pitchFamily="34" charset="0"/>
              </a:rPr>
              <a:t>A.12 Gestion des vulnérabilités </a:t>
            </a:r>
            <a:r>
              <a:rPr lang="fr-FR" sz="2000" b="0" i="0" u="none" strike="noStrike" baseline="0" dirty="0">
                <a:latin typeface="Arial" panose="020B0604020202020204" pitchFamily="34" charset="0"/>
              </a:rPr>
              <a:t>: Mises à jour régulières des logiciels et correctifs de sécurité.</a:t>
            </a:r>
          </a:p>
          <a:p>
            <a:pPr marL="342900" indent="-342900" algn="just">
              <a:lnSpc>
                <a:spcPct val="200000"/>
              </a:lnSpc>
              <a:buFont typeface="Wingdings" panose="05000000000000000000" pitchFamily="2" charset="2"/>
              <a:buChar char="v"/>
            </a:pPr>
            <a:r>
              <a:rPr lang="fr-FR" sz="2000" b="1" dirty="0">
                <a:latin typeface="Arial" panose="020B0604020202020204" pitchFamily="34" charset="0"/>
              </a:rPr>
              <a:t>A.13 Sécurité des communications </a:t>
            </a:r>
            <a:r>
              <a:rPr lang="fr-FR" sz="2000" dirty="0">
                <a:latin typeface="Arial" panose="020B0604020202020204" pitchFamily="34" charset="0"/>
              </a:rPr>
              <a:t>: Chiffrement des données en transit (SSL/TLS).</a:t>
            </a:r>
          </a:p>
          <a:p>
            <a:pPr marL="342900" indent="-342900" algn="just">
              <a:lnSpc>
                <a:spcPct val="200000"/>
              </a:lnSpc>
              <a:buFont typeface="Wingdings" panose="05000000000000000000" pitchFamily="2" charset="2"/>
              <a:buChar char="v"/>
            </a:pPr>
            <a:r>
              <a:rPr lang="fr-FR" sz="2000" b="1" i="0" u="none" strike="noStrike" baseline="0" dirty="0">
                <a:latin typeface="Arial" panose="020B0604020202020204" pitchFamily="34" charset="0"/>
              </a:rPr>
              <a:t>A.16 Gestion des incidents </a:t>
            </a:r>
            <a:r>
              <a:rPr lang="fr-FR" sz="2000" b="0" i="0" u="none" strike="noStrike" baseline="0" dirty="0">
                <a:latin typeface="Arial" panose="020B0604020202020204" pitchFamily="34" charset="0"/>
              </a:rPr>
              <a:t>: Mise en place d'un plan de réponse aux incidents.</a:t>
            </a:r>
          </a:p>
          <a:p>
            <a:pPr marL="342900" indent="-342900" algn="just">
              <a:lnSpc>
                <a:spcPct val="200000"/>
              </a:lnSpc>
              <a:buFont typeface="Wingdings" panose="05000000000000000000" pitchFamily="2" charset="2"/>
              <a:buChar char="v"/>
            </a:pPr>
            <a:r>
              <a:rPr lang="fr-FR" sz="2000" b="1" i="0" u="none" strike="noStrike" baseline="0" dirty="0">
                <a:latin typeface="Arial" panose="020B0604020202020204" pitchFamily="34" charset="0"/>
              </a:rPr>
              <a:t>A.18 Conformité </a:t>
            </a:r>
            <a:r>
              <a:rPr lang="fr-FR" sz="2000" b="0" i="0" u="none" strike="noStrike" baseline="0" dirty="0">
                <a:latin typeface="Arial" panose="020B0604020202020204" pitchFamily="34" charset="0"/>
              </a:rPr>
              <a:t>: Revue régulière des exigences légales et réglementaires</a:t>
            </a:r>
          </a:p>
          <a:p>
            <a:endParaRPr lang="en-US" sz="1800" b="0" i="0" u="none" strike="noStrike" baseline="0" dirty="0">
              <a:solidFill>
                <a:srgbClr val="2A5F99"/>
              </a:solidFill>
              <a:latin typeface="Arial" panose="020B0604020202020204" pitchFamily="34" charset="0"/>
            </a:endParaRPr>
          </a:p>
        </p:txBody>
      </p:sp>
    </p:spTree>
    <p:extLst>
      <p:ext uri="{BB962C8B-B14F-4D97-AF65-F5344CB8AC3E}">
        <p14:creationId xmlns:p14="http://schemas.microsoft.com/office/powerpoint/2010/main" val="70248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Généralités</a:t>
            </a:r>
            <a:endParaRPr lang="en-US" sz="2800" b="1" dirty="0">
              <a:latin typeface="Arial"/>
            </a:endParaRPr>
          </a:p>
          <a:p>
            <a:pPr indent="0" algn="just">
              <a:lnSpc>
                <a:spcPts val="4656"/>
              </a:lnSpc>
            </a:pPr>
            <a:r>
              <a:rPr lang="en-US" sz="2800" b="1" dirty="0">
                <a:latin typeface="Arial"/>
              </a:rPr>
              <a:t>2.  Introduction à la </a:t>
            </a:r>
            <a:r>
              <a:rPr lang="en-US" sz="2800" b="1" dirty="0" err="1">
                <a:latin typeface="Arial"/>
              </a:rPr>
              <a:t>famille</a:t>
            </a:r>
            <a:r>
              <a:rPr lang="en-US" sz="2800" b="1" dirty="0">
                <a:latin typeface="Arial"/>
              </a:rPr>
              <a:t> ISO 27000</a:t>
            </a:r>
          </a:p>
          <a:p>
            <a:pPr marL="514350" indent="-514350" algn="just">
              <a:lnSpc>
                <a:spcPts val="4656"/>
              </a:lnSpc>
              <a:buAutoNum type="arabicPeriod" startAt="3"/>
            </a:pPr>
            <a:r>
              <a:rPr lang="en-US" sz="2800" b="1" dirty="0">
                <a:latin typeface="Arial"/>
              </a:rPr>
              <a:t>La </a:t>
            </a:r>
            <a:r>
              <a:rPr lang="en-US" sz="2800" b="1" dirty="0" err="1">
                <a:latin typeface="Arial"/>
              </a:rPr>
              <a:t>norme</a:t>
            </a:r>
            <a:r>
              <a:rPr lang="en-US" sz="2800" b="1" dirty="0">
                <a:latin typeface="Arial"/>
              </a:rPr>
              <a:t> ISO/IEC 27001 LI</a:t>
            </a:r>
          </a:p>
          <a:p>
            <a:pPr marL="514350" indent="-514350" algn="just">
              <a:lnSpc>
                <a:spcPts val="4656"/>
              </a:lnSpc>
              <a:buAutoNum type="arabicPeriod" startAt="3"/>
            </a:pPr>
            <a:r>
              <a:rPr lang="en-US" sz="2800" b="1" dirty="0" err="1">
                <a:latin typeface="Arial"/>
              </a:rPr>
              <a:t>Statistiques</a:t>
            </a:r>
            <a:r>
              <a:rPr lang="en-US" sz="2800" b="1" dirty="0">
                <a:latin typeface="Arial"/>
              </a:rPr>
              <a:t> et tendances </a:t>
            </a:r>
            <a:r>
              <a:rPr lang="en-US" sz="2800" b="1" dirty="0" err="1">
                <a:latin typeface="Arial"/>
              </a:rPr>
              <a:t>mondiales</a:t>
            </a:r>
            <a:endParaRPr lang="en-US" sz="2800" b="1" dirty="0">
              <a:latin typeface="Arial"/>
            </a:endParaRPr>
          </a:p>
          <a:p>
            <a:pPr marL="514350" indent="-514350" algn="just">
              <a:lnSpc>
                <a:spcPts val="4656"/>
              </a:lnSpc>
              <a:buAutoNum type="arabicPeriod" startAt="3"/>
            </a:pPr>
            <a:r>
              <a:rPr lang="en-US" sz="2800" b="1" dirty="0">
                <a:latin typeface="Arial"/>
              </a:rPr>
              <a:t>Etude de Cas</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E051-CC97-220A-8A7F-567FA0A4169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E5BA9E5-6AFA-6B90-BBE5-B8F33BF2F51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E78C49F-14D5-AFA6-46F5-43C141060B7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CBB44B46-80FC-8674-9BF8-AEA60C3D011A}"/>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(7)</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821C0D7A-1D2D-1BFC-AA57-D301D7F4B7FC}"/>
              </a:ext>
            </a:extLst>
          </p:cNvPr>
          <p:cNvSpPr txBox="1"/>
          <p:nvPr/>
        </p:nvSpPr>
        <p:spPr>
          <a:xfrm>
            <a:off x="48768" y="1389334"/>
            <a:ext cx="10115462" cy="5324535"/>
          </a:xfrm>
          <a:prstGeom prst="rect">
            <a:avLst/>
          </a:prstGeom>
          <a:noFill/>
        </p:spPr>
        <p:txBody>
          <a:bodyPr wrap="square">
            <a:spAutoFit/>
          </a:bodyPr>
          <a:lstStyle/>
          <a:p>
            <a:pPr algn="just"/>
            <a:endParaRPr lang="en-US" sz="1400" b="0" i="0" u="none" strike="noStrike" baseline="0" dirty="0">
              <a:solidFill>
                <a:srgbClr val="000000"/>
              </a:solidFill>
              <a:latin typeface="Arial" panose="020B0604020202020204" pitchFamily="34" charset="0"/>
            </a:endParaRPr>
          </a:p>
          <a:p>
            <a:pPr algn="just"/>
            <a:r>
              <a:rPr lang="en-US" sz="2200" b="1" i="0" u="none" strike="noStrike" baseline="0" dirty="0">
                <a:latin typeface="Arial" panose="020B0604020202020204" pitchFamily="34" charset="0"/>
              </a:rPr>
              <a:t>5. </a:t>
            </a:r>
            <a:r>
              <a:rPr lang="en-US" sz="2200" b="1" i="0" u="none" strike="noStrike" baseline="0" dirty="0">
                <a:solidFill>
                  <a:schemeClr val="tx2"/>
                </a:solidFill>
                <a:latin typeface="Arial" panose="020B0604020202020204" pitchFamily="34" charset="0"/>
              </a:rPr>
              <a:t>Formation et </a:t>
            </a:r>
            <a:r>
              <a:rPr lang="en-US" sz="2200" b="1" i="0" u="none" strike="noStrike" baseline="0" dirty="0" err="1">
                <a:solidFill>
                  <a:schemeClr val="tx2"/>
                </a:solidFill>
                <a:latin typeface="Arial" panose="020B0604020202020204" pitchFamily="34" charset="0"/>
              </a:rPr>
              <a:t>sensibilisation</a:t>
            </a:r>
            <a:endParaRPr lang="en-US" sz="2200" b="0" i="0" u="none" strike="noStrike" baseline="0" dirty="0">
              <a:solidFill>
                <a:schemeClr val="tx2"/>
              </a:solidFill>
              <a:latin typeface="Arial" panose="020B0604020202020204" pitchFamily="34" charset="0"/>
            </a:endParaRPr>
          </a:p>
          <a:p>
            <a:pPr marL="285750" indent="-285750" algn="just">
              <a:buFont typeface="Arial" panose="020B0604020202020204" pitchFamily="34" charset="0"/>
              <a:buChar char="•"/>
            </a:pPr>
            <a:r>
              <a:rPr lang="fr-FR" sz="2200" b="0" i="0" u="none" strike="noStrike" baseline="0" dirty="0">
                <a:latin typeface="Arial" panose="020B0604020202020204" pitchFamily="34" charset="0"/>
              </a:rPr>
              <a:t>Des </a:t>
            </a:r>
            <a:r>
              <a:rPr lang="fr-FR" sz="2200" b="1" i="0" u="none" strike="noStrike" baseline="0" dirty="0">
                <a:latin typeface="Arial" panose="020B0604020202020204" pitchFamily="34" charset="0"/>
              </a:rPr>
              <a:t>sessions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formation </a:t>
            </a:r>
            <a:r>
              <a:rPr lang="fr-FR" sz="2200" b="0" i="0" u="none" strike="noStrike" baseline="0" dirty="0">
                <a:latin typeface="Arial" panose="020B0604020202020204" pitchFamily="34" charset="0"/>
              </a:rPr>
              <a:t>ont été organisées pour les </a:t>
            </a:r>
            <a:r>
              <a:rPr lang="fr-FR" sz="2200" b="1" i="0" u="none" strike="noStrike" baseline="0" dirty="0">
                <a:latin typeface="Arial" panose="020B0604020202020204" pitchFamily="34" charset="0"/>
              </a:rPr>
              <a:t>employés </a:t>
            </a:r>
            <a:r>
              <a:rPr lang="fr-FR" sz="2200" b="0" i="0" u="none" strike="noStrike" baseline="0" dirty="0">
                <a:latin typeface="Arial" panose="020B0604020202020204" pitchFamily="34" charset="0"/>
              </a:rPr>
              <a:t>sur :</a:t>
            </a:r>
          </a:p>
          <a:p>
            <a:pPr marL="742950" lvl="1" indent="-285750" algn="just">
              <a:lnSpc>
                <a:spcPct val="150000"/>
              </a:lnSpc>
              <a:buFont typeface="Wingdings" panose="05000000000000000000" pitchFamily="2" charset="2"/>
              <a:buChar char="v"/>
            </a:pPr>
            <a:r>
              <a:rPr lang="fr-FR" sz="2200" b="0" i="0" u="none" strike="noStrike" baseline="0" dirty="0">
                <a:latin typeface="Arial" panose="020B0604020202020204" pitchFamily="34" charset="0"/>
              </a:rPr>
              <a:t>Les </a:t>
            </a:r>
            <a:r>
              <a:rPr lang="fr-FR" sz="2200" b="1" i="0" u="none" strike="noStrike" baseline="0" dirty="0">
                <a:latin typeface="Arial" panose="020B0604020202020204" pitchFamily="34" charset="0"/>
              </a:rPr>
              <a:t>politiques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sécurité</a:t>
            </a:r>
            <a:r>
              <a:rPr lang="fr-FR" sz="2200" b="0" i="0" u="none" strike="noStrike" baseline="0" dirty="0">
                <a:latin typeface="Arial" panose="020B0604020202020204" pitchFamily="34" charset="0"/>
              </a:rPr>
              <a:t>.</a:t>
            </a:r>
          </a:p>
          <a:p>
            <a:pPr marL="742950" lvl="1" indent="-285750" algn="just">
              <a:lnSpc>
                <a:spcPct val="150000"/>
              </a:lnSpc>
              <a:buFont typeface="Wingdings" panose="05000000000000000000" pitchFamily="2" charset="2"/>
              <a:buChar char="v"/>
            </a:pPr>
            <a:r>
              <a:rPr lang="fr-FR" sz="2200" b="0" i="0" u="none" strike="noStrike" baseline="0" dirty="0">
                <a:latin typeface="Arial" panose="020B0604020202020204" pitchFamily="34" charset="0"/>
              </a:rPr>
              <a:t>La </a:t>
            </a:r>
            <a:r>
              <a:rPr lang="fr-FR" sz="2200" b="1" i="0" u="none" strike="noStrike" baseline="0" dirty="0">
                <a:latin typeface="Arial" panose="020B0604020202020204" pitchFamily="34" charset="0"/>
              </a:rPr>
              <a:t>gestion </a:t>
            </a:r>
            <a:r>
              <a:rPr lang="fr-FR" sz="2200" b="0" i="0" u="none" strike="noStrike" baseline="0" dirty="0">
                <a:latin typeface="Arial" panose="020B0604020202020204" pitchFamily="34" charset="0"/>
              </a:rPr>
              <a:t>des </a:t>
            </a:r>
            <a:r>
              <a:rPr lang="fr-FR" sz="2200" b="1" i="0" u="none" strike="noStrike" baseline="0" dirty="0">
                <a:latin typeface="Arial" panose="020B0604020202020204" pitchFamily="34" charset="0"/>
              </a:rPr>
              <a:t>mots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passe</a:t>
            </a:r>
            <a:r>
              <a:rPr lang="fr-FR" sz="2200" b="0" i="0" u="none" strike="noStrike" baseline="0" dirty="0">
                <a:latin typeface="Arial" panose="020B0604020202020204" pitchFamily="34" charset="0"/>
              </a:rPr>
              <a:t>.</a:t>
            </a:r>
          </a:p>
          <a:p>
            <a:pPr marL="742950" lvl="1" indent="-285750" algn="just">
              <a:lnSpc>
                <a:spcPct val="150000"/>
              </a:lnSpc>
              <a:buFont typeface="Wingdings" panose="05000000000000000000" pitchFamily="2" charset="2"/>
              <a:buChar char="v"/>
            </a:pPr>
            <a:r>
              <a:rPr lang="fr-FR" sz="2200" b="0" i="0" u="none" strike="noStrike" baseline="0" dirty="0">
                <a:latin typeface="Arial" panose="020B0604020202020204" pitchFamily="34" charset="0"/>
              </a:rPr>
              <a:t>La </a:t>
            </a:r>
            <a:r>
              <a:rPr lang="fr-FR" sz="2200" b="1" i="0" u="none" strike="noStrike" baseline="0" dirty="0">
                <a:latin typeface="Arial" panose="020B0604020202020204" pitchFamily="34" charset="0"/>
              </a:rPr>
              <a:t>détection </a:t>
            </a:r>
            <a:r>
              <a:rPr lang="fr-FR" sz="2200" b="0" i="0" u="none" strike="noStrike" baseline="0" dirty="0">
                <a:latin typeface="Arial" panose="020B0604020202020204" pitchFamily="34" charset="0"/>
              </a:rPr>
              <a:t>des </a:t>
            </a:r>
            <a:r>
              <a:rPr lang="fr-FR" sz="2200" b="1" i="0" u="none" strike="noStrike" baseline="0" dirty="0">
                <a:latin typeface="Arial" panose="020B0604020202020204" pitchFamily="34" charset="0"/>
              </a:rPr>
              <a:t>menaces </a:t>
            </a:r>
            <a:r>
              <a:rPr lang="fr-FR" sz="2200" b="0" i="0" u="none" strike="noStrike" baseline="0" dirty="0">
                <a:latin typeface="Arial" panose="020B0604020202020204" pitchFamily="34" charset="0"/>
              </a:rPr>
              <a:t>(hameçonnage, logiciels malveillants).</a:t>
            </a:r>
          </a:p>
          <a:p>
            <a:pPr algn="just"/>
            <a:endParaRPr lang="en-US" sz="2200" b="0" i="0" u="none" strike="noStrike" baseline="0" dirty="0">
              <a:latin typeface="Arial" panose="020B0604020202020204" pitchFamily="34" charset="0"/>
            </a:endParaRPr>
          </a:p>
          <a:p>
            <a:pPr algn="just"/>
            <a:r>
              <a:rPr lang="en-US" sz="2200" b="1" i="0" u="none" strike="noStrike" baseline="0" dirty="0">
                <a:latin typeface="Arial" panose="020B0604020202020204" pitchFamily="34" charset="0"/>
              </a:rPr>
              <a:t>6. </a:t>
            </a:r>
            <a:r>
              <a:rPr lang="en-US" sz="2200" b="1" i="0" u="none" strike="noStrike" baseline="0" dirty="0">
                <a:solidFill>
                  <a:schemeClr val="tx2"/>
                </a:solidFill>
                <a:latin typeface="Arial" panose="020B0604020202020204" pitchFamily="34" charset="0"/>
              </a:rPr>
              <a:t>Documentation du SMSI</a:t>
            </a:r>
            <a:endParaRPr lang="en-US" sz="2200" b="0" i="0" u="none" strike="noStrike" baseline="0" dirty="0">
              <a:solidFill>
                <a:schemeClr val="tx2"/>
              </a:solidFill>
              <a:latin typeface="Arial" panose="020B0604020202020204" pitchFamily="34" charset="0"/>
            </a:endParaRPr>
          </a:p>
          <a:p>
            <a:pPr marL="285750" indent="-285750" algn="just">
              <a:buFont typeface="Arial" panose="020B0604020202020204" pitchFamily="34" charset="0"/>
              <a:buChar char="•"/>
            </a:pPr>
            <a:r>
              <a:rPr lang="fr-FR" sz="2200" b="0" i="0" u="none" strike="noStrike" baseline="0" dirty="0">
                <a:latin typeface="Arial" panose="020B0604020202020204" pitchFamily="34" charset="0"/>
              </a:rPr>
              <a:t>Les </a:t>
            </a:r>
            <a:r>
              <a:rPr lang="fr-FR" sz="2200" b="1" i="0" u="none" strike="noStrike" baseline="0" dirty="0">
                <a:latin typeface="Arial" panose="020B0604020202020204" pitchFamily="34" charset="0"/>
              </a:rPr>
              <a:t>documents </a:t>
            </a:r>
            <a:r>
              <a:rPr lang="fr-FR" sz="2200" b="0" i="0" u="none" strike="noStrike" baseline="0" dirty="0">
                <a:latin typeface="Arial" panose="020B0604020202020204" pitchFamily="34" charset="0"/>
              </a:rPr>
              <a:t>suivants ont été </a:t>
            </a:r>
            <a:r>
              <a:rPr lang="fr-FR" sz="2200" b="1" i="0" u="none" strike="noStrike" baseline="0" dirty="0">
                <a:latin typeface="Arial" panose="020B0604020202020204" pitchFamily="34" charset="0"/>
              </a:rPr>
              <a:t>créés </a:t>
            </a:r>
            <a:r>
              <a:rPr lang="fr-FR" sz="2200" b="0" i="0" u="none" strike="noStrike" baseline="0" dirty="0">
                <a:latin typeface="Arial" panose="020B0604020202020204" pitchFamily="34" charset="0"/>
              </a:rPr>
              <a:t>:</a:t>
            </a:r>
          </a:p>
          <a:p>
            <a:pPr marL="742950" lvl="1" indent="-285750" algn="just">
              <a:lnSpc>
                <a:spcPct val="150000"/>
              </a:lnSpc>
              <a:buFont typeface="Wingdings" panose="05000000000000000000" pitchFamily="2" charset="2"/>
              <a:buChar char="v"/>
            </a:pPr>
            <a:r>
              <a:rPr lang="fr-FR" sz="2200" b="1" i="0" u="none" strike="noStrike" baseline="0" dirty="0">
                <a:latin typeface="Arial" panose="020B0604020202020204" pitchFamily="34" charset="0"/>
              </a:rPr>
              <a:t>Politique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sécurité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l'information</a:t>
            </a:r>
            <a:r>
              <a:rPr lang="fr-FR" sz="2200" b="0" i="0" u="none" strike="noStrike" baseline="0" dirty="0">
                <a:latin typeface="Arial" panose="020B0604020202020204" pitchFamily="34" charset="0"/>
              </a:rPr>
              <a:t>.</a:t>
            </a:r>
          </a:p>
          <a:p>
            <a:pPr marL="742950" lvl="1" indent="-285750" algn="just">
              <a:lnSpc>
                <a:spcPct val="150000"/>
              </a:lnSpc>
              <a:buFont typeface="Wingdings" panose="05000000000000000000" pitchFamily="2" charset="2"/>
              <a:buChar char="v"/>
            </a:pPr>
            <a:r>
              <a:rPr lang="fr-FR" sz="2200" b="1" i="0" u="none" strike="noStrike" baseline="0" dirty="0">
                <a:latin typeface="Arial" panose="020B0604020202020204" pitchFamily="34" charset="0"/>
              </a:rPr>
              <a:t>Plan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traitement </a:t>
            </a:r>
            <a:r>
              <a:rPr lang="fr-FR" sz="2200" b="0" i="0" u="none" strike="noStrike" baseline="0" dirty="0">
                <a:latin typeface="Arial" panose="020B0604020202020204" pitchFamily="34" charset="0"/>
              </a:rPr>
              <a:t>des </a:t>
            </a:r>
            <a:r>
              <a:rPr lang="fr-FR" sz="2200" b="1" i="0" u="none" strike="noStrike" baseline="0" dirty="0">
                <a:latin typeface="Arial" panose="020B0604020202020204" pitchFamily="34" charset="0"/>
              </a:rPr>
              <a:t>risques</a:t>
            </a:r>
            <a:r>
              <a:rPr lang="fr-FR" sz="2200" b="0" i="0" u="none" strike="noStrike" baseline="0" dirty="0">
                <a:latin typeface="Arial" panose="020B0604020202020204" pitchFamily="34" charset="0"/>
              </a:rPr>
              <a:t>.</a:t>
            </a:r>
          </a:p>
          <a:p>
            <a:pPr marL="742950" lvl="1" indent="-285750" algn="just">
              <a:lnSpc>
                <a:spcPct val="150000"/>
              </a:lnSpc>
              <a:buFont typeface="Wingdings" panose="05000000000000000000" pitchFamily="2" charset="2"/>
              <a:buChar char="v"/>
            </a:pPr>
            <a:r>
              <a:rPr lang="fr-FR" sz="2200" b="1" i="0" u="none" strike="noStrike" baseline="0" dirty="0">
                <a:latin typeface="Arial" panose="020B0604020202020204" pitchFamily="34" charset="0"/>
              </a:rPr>
              <a:t>Procédures opérationnelles </a:t>
            </a:r>
            <a:r>
              <a:rPr lang="fr-FR" sz="2200" b="0" i="0" u="none" strike="noStrike" baseline="0" dirty="0">
                <a:latin typeface="Arial" panose="020B0604020202020204" pitchFamily="34" charset="0"/>
              </a:rPr>
              <a:t>(gestion des incidents, sauvegardes, etc.).</a:t>
            </a:r>
          </a:p>
          <a:p>
            <a:endParaRPr lang="en-US" sz="1800" b="0" i="0" u="none" strike="noStrike" baseline="0" dirty="0">
              <a:solidFill>
                <a:srgbClr val="2A5F99"/>
              </a:solidFill>
              <a:latin typeface="Arial" panose="020B0604020202020204" pitchFamily="34" charset="0"/>
            </a:endParaRPr>
          </a:p>
        </p:txBody>
      </p:sp>
    </p:spTree>
    <p:extLst>
      <p:ext uri="{BB962C8B-B14F-4D97-AF65-F5344CB8AC3E}">
        <p14:creationId xmlns:p14="http://schemas.microsoft.com/office/powerpoint/2010/main" val="2148936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6528-5346-6A68-D0B7-21923194B51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3A390F8-DB2D-DAFD-52F3-1ECFCC4FD08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58E0E2A-EC1C-91A0-59D3-39C1371ACD8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21B42712-94B3-0D8D-B1E1-F6A4B3037C5B}"/>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(8)</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6C8E6336-8786-B2C9-65DC-9F67C94B1BDA}"/>
              </a:ext>
            </a:extLst>
          </p:cNvPr>
          <p:cNvSpPr txBox="1"/>
          <p:nvPr/>
        </p:nvSpPr>
        <p:spPr>
          <a:xfrm>
            <a:off x="48767" y="1561854"/>
            <a:ext cx="10591799" cy="4770537"/>
          </a:xfrm>
          <a:prstGeom prst="rect">
            <a:avLst/>
          </a:prstGeom>
          <a:noFill/>
        </p:spPr>
        <p:txBody>
          <a:bodyPr wrap="square">
            <a:spAutoFit/>
          </a:bodyPr>
          <a:lstStyle/>
          <a:p>
            <a:pPr algn="l"/>
            <a:endParaRPr lang="en-US" sz="1600" b="0" i="0" u="none" strike="noStrike" baseline="0" dirty="0">
              <a:solidFill>
                <a:srgbClr val="000000"/>
              </a:solidFill>
              <a:latin typeface="Arial" panose="020B0604020202020204" pitchFamily="34" charset="0"/>
            </a:endParaRPr>
          </a:p>
          <a:p>
            <a:r>
              <a:rPr lang="en-US" sz="2400" b="1" i="0" u="none" strike="noStrike" baseline="0" dirty="0">
                <a:solidFill>
                  <a:schemeClr val="tx2"/>
                </a:solidFill>
                <a:latin typeface="Arial" panose="020B0604020202020204" pitchFamily="34" charset="0"/>
              </a:rPr>
              <a:t>7. Audit interne</a:t>
            </a:r>
          </a:p>
          <a:p>
            <a:endParaRPr lang="en-US" sz="2400" b="0" i="0" u="none" strike="noStrike" baseline="0" dirty="0">
              <a:latin typeface="Arial" panose="020B0604020202020204" pitchFamily="34" charset="0"/>
            </a:endParaRPr>
          </a:p>
          <a:p>
            <a:pPr marL="285750" indent="-285750">
              <a:buFont typeface="Arial" panose="020B0604020202020204" pitchFamily="34" charset="0"/>
              <a:buChar char="•"/>
            </a:pPr>
            <a:r>
              <a:rPr lang="fr-FR" sz="2200" b="0" i="0" u="none" strike="noStrike" baseline="0" dirty="0">
                <a:latin typeface="Arial" panose="020B0604020202020204" pitchFamily="34" charset="0"/>
              </a:rPr>
              <a:t>Un </a:t>
            </a:r>
            <a:r>
              <a:rPr lang="fr-FR" sz="2200" b="1" i="0" u="none" strike="noStrike" baseline="0" dirty="0">
                <a:latin typeface="Arial" panose="020B0604020202020204" pitchFamily="34" charset="0"/>
              </a:rPr>
              <a:t>audit interne </a:t>
            </a:r>
            <a:r>
              <a:rPr lang="fr-FR" sz="2200" b="0" i="0" u="none" strike="noStrike" baseline="0" dirty="0">
                <a:latin typeface="Arial" panose="020B0604020202020204" pitchFamily="34" charset="0"/>
              </a:rPr>
              <a:t>a été réalisé pour </a:t>
            </a:r>
            <a:r>
              <a:rPr lang="fr-FR" sz="2200" b="1" i="0" u="none" strike="noStrike" baseline="0" dirty="0">
                <a:latin typeface="Arial" panose="020B0604020202020204" pitchFamily="34" charset="0"/>
              </a:rPr>
              <a:t>vérifier </a:t>
            </a:r>
            <a:r>
              <a:rPr lang="fr-FR" sz="2200" b="0" i="0" u="none" strike="noStrike" baseline="0" dirty="0">
                <a:latin typeface="Arial" panose="020B0604020202020204" pitchFamily="34" charset="0"/>
              </a:rPr>
              <a:t>la </a:t>
            </a:r>
            <a:r>
              <a:rPr lang="fr-FR" sz="2200" b="1" i="0" u="none" strike="noStrike" baseline="0" dirty="0">
                <a:solidFill>
                  <a:schemeClr val="tx2"/>
                </a:solidFill>
                <a:latin typeface="Arial" panose="020B0604020202020204" pitchFamily="34" charset="0"/>
              </a:rPr>
              <a:t>conformité</a:t>
            </a:r>
            <a:r>
              <a:rPr lang="fr-FR" sz="2200" b="1" i="0" u="none" strike="noStrike" baseline="0" dirty="0">
                <a:latin typeface="Arial" panose="020B0604020202020204" pitchFamily="34" charset="0"/>
              </a:rPr>
              <a:t> </a:t>
            </a:r>
            <a:r>
              <a:rPr lang="fr-FR" sz="2200" b="0" i="0" u="none" strike="noStrike" baseline="0" dirty="0">
                <a:latin typeface="Arial" panose="020B0604020202020204" pitchFamily="34" charset="0"/>
              </a:rPr>
              <a:t>avec les </a:t>
            </a:r>
            <a:r>
              <a:rPr lang="fr-FR" sz="2200" b="1" i="0" u="none" strike="noStrike" baseline="0" dirty="0">
                <a:solidFill>
                  <a:schemeClr val="tx2"/>
                </a:solidFill>
                <a:latin typeface="Arial" panose="020B0604020202020204" pitchFamily="34" charset="0"/>
              </a:rPr>
              <a:t>exigences</a:t>
            </a:r>
            <a:r>
              <a:rPr lang="fr-FR" sz="2200" b="1" i="0" u="none" strike="noStrike" baseline="0" dirty="0">
                <a:latin typeface="Arial" panose="020B0604020202020204" pitchFamily="34" charset="0"/>
              </a:rPr>
              <a:t> </a:t>
            </a:r>
            <a:r>
              <a:rPr lang="fr-FR" sz="2200" b="0" i="0" u="none" strike="noStrike" baseline="0" dirty="0">
                <a:latin typeface="Arial" panose="020B0604020202020204" pitchFamily="34" charset="0"/>
              </a:rPr>
              <a:t>de </a:t>
            </a:r>
            <a:r>
              <a:rPr lang="fr-FR" sz="2200" b="1" i="0" u="none" strike="noStrike" baseline="0" dirty="0">
                <a:solidFill>
                  <a:schemeClr val="tx2"/>
                </a:solidFill>
                <a:latin typeface="Arial" panose="020B0604020202020204" pitchFamily="34" charset="0"/>
              </a:rPr>
              <a:t>l'ISO 27001</a:t>
            </a:r>
            <a:r>
              <a:rPr lang="fr-FR" sz="2200" b="0" i="0" u="none" strike="noStrike" baseline="0" dirty="0">
                <a:latin typeface="Arial" panose="020B0604020202020204" pitchFamily="34" charset="0"/>
              </a:rPr>
              <a:t>.</a:t>
            </a:r>
          </a:p>
          <a:p>
            <a:pPr marL="285750" indent="-285750">
              <a:buFont typeface="Arial" panose="020B0604020202020204" pitchFamily="34" charset="0"/>
              <a:buChar char="•"/>
            </a:pPr>
            <a:r>
              <a:rPr lang="fr-FR" sz="2200" b="0" i="0" u="none" strike="noStrike" baseline="0" dirty="0">
                <a:latin typeface="Arial" panose="020B0604020202020204" pitchFamily="34" charset="0"/>
              </a:rPr>
              <a:t>Des </a:t>
            </a:r>
            <a:r>
              <a:rPr lang="fr-FR" sz="2200" b="1" i="0" u="none" strike="noStrike" baseline="0" dirty="0">
                <a:solidFill>
                  <a:schemeClr val="tx2"/>
                </a:solidFill>
                <a:latin typeface="Arial" panose="020B0604020202020204" pitchFamily="34" charset="0"/>
              </a:rPr>
              <a:t>écarts</a:t>
            </a:r>
            <a:r>
              <a:rPr lang="fr-FR" sz="2200" b="1" i="0" u="none" strike="noStrike" baseline="0" dirty="0">
                <a:latin typeface="Arial" panose="020B0604020202020204" pitchFamily="34" charset="0"/>
              </a:rPr>
              <a:t> mineurs </a:t>
            </a:r>
            <a:r>
              <a:rPr lang="fr-FR" sz="2200" b="0" i="0" u="none" strike="noStrike" baseline="0" dirty="0">
                <a:latin typeface="Arial" panose="020B0604020202020204" pitchFamily="34" charset="0"/>
              </a:rPr>
              <a:t>ont été </a:t>
            </a:r>
            <a:r>
              <a:rPr lang="fr-FR" sz="2200" b="1" i="0" u="none" strike="noStrike" baseline="0" dirty="0">
                <a:latin typeface="Arial" panose="020B0604020202020204" pitchFamily="34" charset="0"/>
              </a:rPr>
              <a:t>identifiés </a:t>
            </a:r>
            <a:r>
              <a:rPr lang="fr-FR" sz="2200" b="0" i="0" u="none" strike="noStrike" baseline="0" dirty="0">
                <a:latin typeface="Arial" panose="020B0604020202020204" pitchFamily="34" charset="0"/>
              </a:rPr>
              <a:t>et </a:t>
            </a:r>
            <a:r>
              <a:rPr lang="fr-FR" sz="2200" b="1" i="0" u="none" strike="noStrike" baseline="0" dirty="0">
                <a:latin typeface="Arial" panose="020B0604020202020204" pitchFamily="34" charset="0"/>
              </a:rPr>
              <a:t>corrigés </a:t>
            </a:r>
            <a:r>
              <a:rPr lang="fr-FR" sz="2200" b="0" i="0" u="none" strike="noStrike" baseline="0" dirty="0">
                <a:latin typeface="Arial" panose="020B0604020202020204" pitchFamily="34" charset="0"/>
              </a:rPr>
              <a:t>avant </a:t>
            </a:r>
            <a:r>
              <a:rPr lang="fr-FR" sz="2200" b="1" i="0" u="none" strike="noStrike" baseline="0" dirty="0">
                <a:latin typeface="Arial" panose="020B0604020202020204" pitchFamily="34" charset="0"/>
              </a:rPr>
              <a:t>l'audit </a:t>
            </a:r>
            <a:r>
              <a:rPr lang="fr-FR" sz="2200" b="0" i="0" u="none" strike="noStrike" baseline="0" dirty="0">
                <a:latin typeface="Arial" panose="020B0604020202020204" pitchFamily="34" charset="0"/>
              </a:rPr>
              <a:t>de </a:t>
            </a:r>
            <a:r>
              <a:rPr lang="fr-FR" sz="2200" b="1" i="0" u="none" strike="noStrike" baseline="0" dirty="0">
                <a:solidFill>
                  <a:schemeClr val="tx2"/>
                </a:solidFill>
                <a:latin typeface="Arial" panose="020B0604020202020204" pitchFamily="34" charset="0"/>
              </a:rPr>
              <a:t>certification</a:t>
            </a:r>
            <a:r>
              <a:rPr lang="fr-FR" sz="2200" b="0" i="0" u="none" strike="noStrike" baseline="0" dirty="0">
                <a:latin typeface="Arial" panose="020B0604020202020204" pitchFamily="34" charset="0"/>
              </a:rPr>
              <a:t>.</a:t>
            </a:r>
          </a:p>
          <a:p>
            <a:endParaRPr lang="en-US" sz="2000" b="0" i="0" u="none" strike="noStrike" baseline="0" dirty="0">
              <a:latin typeface="Arial" panose="020B0604020202020204" pitchFamily="34" charset="0"/>
            </a:endParaRPr>
          </a:p>
          <a:p>
            <a:r>
              <a:rPr lang="en-US" sz="2400" b="1" i="0" u="none" strike="noStrike" baseline="0" dirty="0">
                <a:solidFill>
                  <a:schemeClr val="tx2"/>
                </a:solidFill>
                <a:latin typeface="Arial" panose="020B0604020202020204" pitchFamily="34" charset="0"/>
              </a:rPr>
              <a:t>8. Audit de certification</a:t>
            </a:r>
            <a:endParaRPr lang="en-US" sz="2400" b="0" i="0" u="none" strike="noStrike" baseline="0" dirty="0">
              <a:solidFill>
                <a:schemeClr val="tx2"/>
              </a:solidFill>
              <a:latin typeface="Arial" panose="020B0604020202020204" pitchFamily="34" charset="0"/>
            </a:endParaRPr>
          </a:p>
          <a:p>
            <a:pPr marL="285750" indent="-285750">
              <a:buFont typeface="Arial" panose="020B0604020202020204" pitchFamily="34" charset="0"/>
              <a:buChar char="•"/>
            </a:pPr>
            <a:r>
              <a:rPr lang="fr-FR" sz="2200" b="0" i="0" u="none" strike="noStrike" baseline="0" dirty="0">
                <a:latin typeface="Arial" panose="020B0604020202020204" pitchFamily="34" charset="0"/>
              </a:rPr>
              <a:t>Un </a:t>
            </a:r>
            <a:r>
              <a:rPr lang="fr-FR" sz="2200" b="1" i="0" u="none" strike="noStrike" baseline="0" dirty="0">
                <a:latin typeface="Arial" panose="020B0604020202020204" pitchFamily="34" charset="0"/>
              </a:rPr>
              <a:t>organisme </a:t>
            </a:r>
            <a:r>
              <a:rPr lang="fr-FR" sz="2200" b="0" i="0" u="none" strike="noStrike" baseline="0" dirty="0">
                <a:latin typeface="Arial" panose="020B0604020202020204" pitchFamily="34" charset="0"/>
              </a:rPr>
              <a:t>de </a:t>
            </a:r>
            <a:r>
              <a:rPr lang="fr-FR" sz="2200" b="1" i="0" u="none" strike="noStrike" baseline="0" dirty="0">
                <a:latin typeface="Arial" panose="020B0604020202020204" pitchFamily="34" charset="0"/>
              </a:rPr>
              <a:t>certification accrédité </a:t>
            </a:r>
            <a:r>
              <a:rPr lang="fr-FR" sz="2200" b="0" i="0" u="none" strike="noStrike" baseline="0" dirty="0">
                <a:latin typeface="Arial" panose="020B0604020202020204" pitchFamily="34" charset="0"/>
              </a:rPr>
              <a:t>a réalisé un </a:t>
            </a:r>
            <a:r>
              <a:rPr lang="fr-FR" sz="2200" b="1" i="0" u="none" strike="noStrike" baseline="0" dirty="0">
                <a:latin typeface="Arial" panose="020B0604020202020204" pitchFamily="34" charset="0"/>
              </a:rPr>
              <a:t>audit </a:t>
            </a:r>
            <a:r>
              <a:rPr lang="fr-FR" sz="2200" b="0" i="0" u="none" strike="noStrike" baseline="0" dirty="0">
                <a:latin typeface="Arial" panose="020B0604020202020204" pitchFamily="34" charset="0"/>
              </a:rPr>
              <a:t>en </a:t>
            </a:r>
            <a:r>
              <a:rPr lang="fr-FR" sz="2200" b="1" i="0" u="none" strike="noStrike" baseline="0" dirty="0">
                <a:latin typeface="Arial" panose="020B0604020202020204" pitchFamily="34" charset="0"/>
              </a:rPr>
              <a:t>deux étapes </a:t>
            </a:r>
            <a:r>
              <a:rPr lang="fr-FR" sz="2200" b="0" i="0" u="none" strike="noStrike" baseline="0" dirty="0">
                <a:latin typeface="Arial" panose="020B0604020202020204" pitchFamily="34" charset="0"/>
              </a:rPr>
              <a:t>:</a:t>
            </a:r>
          </a:p>
          <a:p>
            <a:pPr marL="742950" lvl="1" indent="-285750">
              <a:buFont typeface="Arial" panose="020B0604020202020204" pitchFamily="34" charset="0"/>
              <a:buChar char="•"/>
            </a:pPr>
            <a:r>
              <a:rPr lang="fr-FR" sz="2200" b="1" i="0" u="none" strike="noStrike" baseline="0" dirty="0">
                <a:latin typeface="Arial" panose="020B0604020202020204" pitchFamily="34" charset="0"/>
              </a:rPr>
              <a:t>Étape 1 </a:t>
            </a:r>
            <a:r>
              <a:rPr lang="fr-FR" sz="2200" b="0" i="0" u="none" strike="noStrike" baseline="0" dirty="0">
                <a:latin typeface="Arial" panose="020B0604020202020204" pitchFamily="34" charset="0"/>
              </a:rPr>
              <a:t>: </a:t>
            </a:r>
            <a:r>
              <a:rPr lang="fr-FR" sz="2200" b="1" i="0" u="none" strike="noStrike" baseline="0" dirty="0">
                <a:latin typeface="Arial" panose="020B0604020202020204" pitchFamily="34" charset="0"/>
              </a:rPr>
              <a:t>Revue </a:t>
            </a:r>
            <a:r>
              <a:rPr lang="fr-FR" sz="2200" b="0" i="0" u="none" strike="noStrike" baseline="0" dirty="0">
                <a:latin typeface="Arial" panose="020B0604020202020204" pitchFamily="34" charset="0"/>
              </a:rPr>
              <a:t>documentaire.</a:t>
            </a:r>
          </a:p>
          <a:p>
            <a:pPr marL="742950" lvl="1" indent="-285750">
              <a:buFont typeface="Arial" panose="020B0604020202020204" pitchFamily="34" charset="0"/>
              <a:buChar char="•"/>
            </a:pPr>
            <a:r>
              <a:rPr lang="fr-FR" sz="2200" b="1" i="0" u="none" strike="noStrike" baseline="0" dirty="0">
                <a:latin typeface="Arial" panose="020B0604020202020204" pitchFamily="34" charset="0"/>
              </a:rPr>
              <a:t>Étape 2 :</a:t>
            </a:r>
            <a:r>
              <a:rPr lang="fr-FR" sz="2200" b="0" i="0" u="none" strike="noStrike" baseline="0" dirty="0">
                <a:latin typeface="Arial" panose="020B0604020202020204" pitchFamily="34" charset="0"/>
              </a:rPr>
              <a:t> </a:t>
            </a:r>
            <a:r>
              <a:rPr lang="fr-FR" sz="2200" b="1" i="0" u="none" strike="noStrike" baseline="0" dirty="0">
                <a:latin typeface="Arial" panose="020B0604020202020204" pitchFamily="34" charset="0"/>
              </a:rPr>
              <a:t>Audit </a:t>
            </a:r>
            <a:r>
              <a:rPr lang="fr-FR" sz="2200" b="0" i="0" u="none" strike="noStrike" baseline="0" dirty="0">
                <a:latin typeface="Arial" panose="020B0604020202020204" pitchFamily="34" charset="0"/>
              </a:rPr>
              <a:t>sur site pour </a:t>
            </a:r>
            <a:r>
              <a:rPr lang="fr-FR" sz="2200" b="1" i="0" u="none" strike="noStrike" baseline="0" dirty="0">
                <a:latin typeface="Arial" panose="020B0604020202020204" pitchFamily="34" charset="0"/>
              </a:rPr>
              <a:t>vérifier </a:t>
            </a:r>
            <a:r>
              <a:rPr lang="fr-FR" sz="2200" b="0" i="0" u="none" strike="noStrike" baseline="0" dirty="0">
                <a:latin typeface="Arial" panose="020B0604020202020204" pitchFamily="34" charset="0"/>
              </a:rPr>
              <a:t>la mise en </a:t>
            </a:r>
            <a:r>
              <a:rPr lang="fr-FR" sz="2200" b="0" i="0" u="none" strike="noStrike" baseline="0" dirty="0" err="1">
                <a:latin typeface="Arial" panose="020B0604020202020204" pitchFamily="34" charset="0"/>
              </a:rPr>
              <a:t>oeuvre</a:t>
            </a:r>
            <a:r>
              <a:rPr lang="fr-FR" sz="2200" b="0" i="0" u="none" strike="noStrike" baseline="0" dirty="0">
                <a:latin typeface="Arial" panose="020B0604020202020204" pitchFamily="34" charset="0"/>
              </a:rPr>
              <a:t> des contrôles</a:t>
            </a:r>
            <a:r>
              <a:rPr lang="fr-FR" sz="2000" b="0" i="0" u="none" strike="noStrike" baseline="0" dirty="0">
                <a:latin typeface="Arial" panose="020B0604020202020204" pitchFamily="34" charset="0"/>
              </a:rPr>
              <a:t>.</a:t>
            </a:r>
          </a:p>
          <a:p>
            <a:endParaRPr lang="en-US" sz="2000" b="0" i="0" u="none" strike="noStrike" baseline="0" dirty="0">
              <a:latin typeface="Arial" panose="020B0604020202020204" pitchFamily="34" charset="0"/>
            </a:endParaRPr>
          </a:p>
          <a:p>
            <a:pPr marL="285750" indent="-285750">
              <a:buFont typeface="Arial" panose="020B0604020202020204" pitchFamily="34" charset="0"/>
              <a:buChar char="•"/>
            </a:pPr>
            <a:r>
              <a:rPr lang="fr-FR" sz="2200" b="1" i="0" u="none" strike="noStrike" baseline="0" dirty="0">
                <a:latin typeface="Arial" panose="020B0604020202020204" pitchFamily="34" charset="0"/>
              </a:rPr>
              <a:t>Tech Studio 237 </a:t>
            </a:r>
            <a:r>
              <a:rPr lang="fr-FR" sz="2200" b="0" i="0" u="none" strike="noStrike" baseline="0" dirty="0">
                <a:latin typeface="Arial" panose="020B0604020202020204" pitchFamily="34" charset="0"/>
              </a:rPr>
              <a:t>a obtenu la </a:t>
            </a:r>
            <a:r>
              <a:rPr lang="fr-FR" sz="2200" b="1" i="0" u="none" strike="noStrike" baseline="0" dirty="0">
                <a:latin typeface="Arial" panose="020B0604020202020204" pitchFamily="34" charset="0"/>
              </a:rPr>
              <a:t>certification </a:t>
            </a:r>
            <a:r>
              <a:rPr lang="fr-FR" sz="2200" b="1" i="0" u="none" strike="noStrike" baseline="0" dirty="0">
                <a:solidFill>
                  <a:schemeClr val="tx2"/>
                </a:solidFill>
                <a:latin typeface="Arial" panose="020B0604020202020204" pitchFamily="34" charset="0"/>
              </a:rPr>
              <a:t>ISO 27001 </a:t>
            </a:r>
            <a:r>
              <a:rPr lang="fr-FR" sz="2200" b="0" i="0" u="none" strike="noStrike" baseline="0" dirty="0">
                <a:latin typeface="Arial" panose="020B0604020202020204" pitchFamily="34" charset="0"/>
              </a:rPr>
              <a:t>après avoir </a:t>
            </a:r>
            <a:r>
              <a:rPr lang="fr-FR" sz="2200" b="1" i="0" u="none" strike="noStrike" baseline="0" dirty="0">
                <a:latin typeface="Arial" panose="020B0604020202020204" pitchFamily="34" charset="0"/>
              </a:rPr>
              <a:t>résolu </a:t>
            </a:r>
            <a:r>
              <a:rPr lang="fr-FR" sz="2200" b="0" i="0" u="none" strike="noStrike" baseline="0" dirty="0">
                <a:latin typeface="Arial" panose="020B0604020202020204" pitchFamily="34" charset="0"/>
              </a:rPr>
              <a:t>les non-conformités </a:t>
            </a:r>
            <a:r>
              <a:rPr lang="fr-FR" sz="2200" b="1" i="0" u="none" strike="noStrike" baseline="0" dirty="0">
                <a:latin typeface="Arial" panose="020B0604020202020204" pitchFamily="34" charset="0"/>
              </a:rPr>
              <a:t>mineures</a:t>
            </a:r>
            <a:endParaRPr lang="fr-FR" sz="2200" b="0" i="0" u="none" strike="noStrike" baseline="0" dirty="0">
              <a:latin typeface="Arial" panose="020B0604020202020204" pitchFamily="34" charset="0"/>
            </a:endParaRPr>
          </a:p>
        </p:txBody>
      </p:sp>
    </p:spTree>
    <p:extLst>
      <p:ext uri="{BB962C8B-B14F-4D97-AF65-F5344CB8AC3E}">
        <p14:creationId xmlns:p14="http://schemas.microsoft.com/office/powerpoint/2010/main" val="357403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7DD8-935F-15B4-D7F8-500F71C79DB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226C534-9307-5C46-D754-796113B1082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532ADFF-C8DA-382B-E417-E1686C6786B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3FBBCEFE-42F0-B919-C9B1-FBE7FA801A01}"/>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(9)</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C9819141-2A1A-5992-5680-F9359489BC10}"/>
              </a:ext>
            </a:extLst>
          </p:cNvPr>
          <p:cNvSpPr txBox="1"/>
          <p:nvPr/>
        </p:nvSpPr>
        <p:spPr>
          <a:xfrm>
            <a:off x="48768" y="1389543"/>
            <a:ext cx="10693400" cy="5847755"/>
          </a:xfrm>
          <a:prstGeom prst="rect">
            <a:avLst/>
          </a:prstGeom>
          <a:noFill/>
        </p:spPr>
        <p:txBody>
          <a:bodyPr wrap="square">
            <a:spAutoFit/>
          </a:bodyPr>
          <a:lstStyle/>
          <a:p>
            <a:pPr algn="l"/>
            <a:endParaRPr lang="en-US" sz="1400" b="0" i="0" u="none" strike="noStrike" baseline="0" dirty="0">
              <a:solidFill>
                <a:srgbClr val="000000"/>
              </a:solidFill>
              <a:latin typeface="Arial" panose="020B0604020202020204" pitchFamily="34" charset="0"/>
            </a:endParaRPr>
          </a:p>
          <a:p>
            <a:r>
              <a:rPr lang="en-US" sz="2400" b="1" i="0" u="none" strike="noStrike" baseline="0" dirty="0" err="1">
                <a:solidFill>
                  <a:schemeClr val="tx2"/>
                </a:solidFill>
                <a:latin typeface="Arial" panose="020B0604020202020204" pitchFamily="34" charset="0"/>
              </a:rPr>
              <a:t>Résultats</a:t>
            </a:r>
            <a:r>
              <a:rPr lang="en-US" sz="2400" b="1" i="0" u="none" strike="noStrike" baseline="0" dirty="0">
                <a:solidFill>
                  <a:schemeClr val="tx2"/>
                </a:solidFill>
                <a:latin typeface="Arial" panose="020B0604020202020204" pitchFamily="34" charset="0"/>
              </a:rPr>
              <a:t> </a:t>
            </a:r>
            <a:r>
              <a:rPr lang="en-US" sz="2400" b="1" i="0" u="none" strike="noStrike" baseline="0" dirty="0" err="1">
                <a:solidFill>
                  <a:schemeClr val="tx2"/>
                </a:solidFill>
                <a:latin typeface="Arial" panose="020B0604020202020204" pitchFamily="34" charset="0"/>
              </a:rPr>
              <a:t>obtenus</a:t>
            </a:r>
            <a:endParaRPr lang="en-US" sz="2400" b="1" i="0" u="none" strike="noStrike" baseline="0" dirty="0">
              <a:solidFill>
                <a:schemeClr val="tx2"/>
              </a:solidFill>
              <a:latin typeface="Arial" panose="020B0604020202020204" pitchFamily="34" charset="0"/>
            </a:endParaRPr>
          </a:p>
          <a:p>
            <a:endParaRPr lang="en-US" sz="20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100" b="1" i="0" u="none" strike="noStrike" baseline="0" dirty="0">
                <a:latin typeface="Arial" panose="020B0604020202020204" pitchFamily="34" charset="0"/>
              </a:rPr>
              <a:t>Amélioration de la sécurité :</a:t>
            </a:r>
          </a:p>
          <a:p>
            <a:pPr marL="742950" lvl="1" indent="-285750" algn="just">
              <a:buFont typeface="Arial" panose="020B0604020202020204" pitchFamily="34" charset="0"/>
              <a:buChar char="•"/>
            </a:pPr>
            <a:r>
              <a:rPr lang="fr-FR" sz="2100" b="1" i="0" u="none" strike="noStrike" baseline="0" dirty="0">
                <a:latin typeface="Arial" panose="020B0604020202020204" pitchFamily="34" charset="0"/>
              </a:rPr>
              <a:t>Réduction </a:t>
            </a:r>
            <a:r>
              <a:rPr lang="fr-FR" sz="2100" b="0" i="0" u="none" strike="noStrike" baseline="0" dirty="0">
                <a:latin typeface="Arial" panose="020B0604020202020204" pitchFamily="34" charset="0"/>
              </a:rPr>
              <a:t>des </a:t>
            </a:r>
            <a:r>
              <a:rPr lang="fr-FR" sz="2100" b="1" i="0" u="none" strike="noStrike" baseline="0" dirty="0">
                <a:solidFill>
                  <a:schemeClr val="tx2"/>
                </a:solidFill>
                <a:latin typeface="Arial" panose="020B0604020202020204" pitchFamily="34" charset="0"/>
              </a:rPr>
              <a:t>incidents</a:t>
            </a:r>
            <a:r>
              <a:rPr lang="fr-FR" sz="2100" b="1" i="0" u="none" strike="noStrike" baseline="0" dirty="0">
                <a:latin typeface="Arial" panose="020B0604020202020204" pitchFamily="34" charset="0"/>
              </a:rPr>
              <a:t> </a:t>
            </a:r>
            <a:r>
              <a:rPr lang="fr-FR" sz="2100" b="0" i="0" u="none" strike="noStrike" baseline="0" dirty="0">
                <a:latin typeface="Arial" panose="020B0604020202020204" pitchFamily="34" charset="0"/>
              </a:rPr>
              <a:t>de sécurité de 60 % en un an.</a:t>
            </a:r>
          </a:p>
          <a:p>
            <a:pPr marL="742950" lvl="1" indent="-285750" algn="just">
              <a:buFont typeface="Arial" panose="020B0604020202020204" pitchFamily="34" charset="0"/>
              <a:buChar char="•"/>
            </a:pPr>
            <a:r>
              <a:rPr lang="fr-FR" sz="2100" b="0" i="0" u="none" strike="noStrike" baseline="0" dirty="0">
                <a:latin typeface="Arial" panose="020B0604020202020204" pitchFamily="34" charset="0"/>
              </a:rPr>
              <a:t>Mise en place de </a:t>
            </a:r>
            <a:r>
              <a:rPr lang="fr-FR" sz="2100" b="1" i="0" u="none" strike="noStrike" baseline="0" dirty="0">
                <a:solidFill>
                  <a:schemeClr val="tx2"/>
                </a:solidFill>
                <a:latin typeface="Arial" panose="020B0604020202020204" pitchFamily="34" charset="0"/>
              </a:rPr>
              <a:t>sauvegardes automatisées </a:t>
            </a:r>
            <a:r>
              <a:rPr lang="fr-FR" sz="2100" b="0" i="0" u="none" strike="noStrike" baseline="0" dirty="0">
                <a:solidFill>
                  <a:schemeClr val="tx2"/>
                </a:solidFill>
                <a:latin typeface="Arial" panose="020B0604020202020204" pitchFamily="34" charset="0"/>
              </a:rPr>
              <a:t>et </a:t>
            </a:r>
            <a:r>
              <a:rPr lang="fr-FR" sz="2100" b="1" i="0" u="none" strike="noStrike" baseline="0" dirty="0">
                <a:solidFill>
                  <a:schemeClr val="tx2"/>
                </a:solidFill>
                <a:latin typeface="Arial" panose="020B0604020202020204" pitchFamily="34" charset="0"/>
              </a:rPr>
              <a:t>chiffrées</a:t>
            </a:r>
            <a:r>
              <a:rPr lang="fr-FR" sz="2100" b="0" i="0" u="none" strike="noStrike" baseline="0" dirty="0">
                <a:latin typeface="Arial" panose="020B0604020202020204" pitchFamily="34" charset="0"/>
              </a:rPr>
              <a:t>.</a:t>
            </a:r>
            <a:endParaRPr lang="fr-FR" sz="2100" dirty="0">
              <a:latin typeface="Arial" panose="020B0604020202020204" pitchFamily="34" charset="0"/>
            </a:endParaRPr>
          </a:p>
          <a:p>
            <a:pPr marL="285750" indent="-285750" algn="just">
              <a:buFont typeface="Arial" panose="020B0604020202020204" pitchFamily="34" charset="0"/>
              <a:buChar char="•"/>
            </a:pPr>
            <a:r>
              <a:rPr lang="fr-FR" sz="2100" b="1" i="0" u="none" strike="noStrike" baseline="0" dirty="0">
                <a:latin typeface="Arial" panose="020B0604020202020204" pitchFamily="34" charset="0"/>
              </a:rPr>
              <a:t>Conformité réglementaire :</a:t>
            </a:r>
          </a:p>
          <a:p>
            <a:pPr marL="742950" lvl="1" indent="-285750" algn="just">
              <a:buFont typeface="Arial" panose="020B0604020202020204" pitchFamily="34" charset="0"/>
              <a:buChar char="•"/>
            </a:pPr>
            <a:r>
              <a:rPr lang="fr-FR" sz="2100" b="1" i="0" u="none" strike="noStrike" baseline="0" dirty="0">
                <a:latin typeface="Arial" panose="020B0604020202020204" pitchFamily="34" charset="0"/>
              </a:rPr>
              <a:t>Conformité </a:t>
            </a:r>
            <a:r>
              <a:rPr lang="fr-FR" sz="2100" b="0" i="0" u="none" strike="noStrike" baseline="0" dirty="0">
                <a:latin typeface="Arial" panose="020B0604020202020204" pitchFamily="34" charset="0"/>
              </a:rPr>
              <a:t>avec le </a:t>
            </a:r>
            <a:r>
              <a:rPr lang="fr-FR" sz="2100" b="1" i="0" u="none" strike="noStrike" baseline="0" dirty="0">
                <a:solidFill>
                  <a:schemeClr val="tx2"/>
                </a:solidFill>
                <a:latin typeface="Arial" panose="020B0604020202020204" pitchFamily="34" charset="0"/>
              </a:rPr>
              <a:t>RGPD</a:t>
            </a:r>
            <a:r>
              <a:rPr lang="fr-FR" sz="2100" b="1" i="0" u="none" strike="noStrike" baseline="0" dirty="0">
                <a:latin typeface="Arial" panose="020B0604020202020204" pitchFamily="34" charset="0"/>
              </a:rPr>
              <a:t> </a:t>
            </a:r>
            <a:r>
              <a:rPr lang="fr-FR" sz="2100" b="0" i="0" u="none" strike="noStrike" baseline="0" dirty="0">
                <a:latin typeface="Arial" panose="020B0604020202020204" pitchFamily="34" charset="0"/>
              </a:rPr>
              <a:t>pour les clients européens.</a:t>
            </a:r>
          </a:p>
          <a:p>
            <a:pPr marL="742950" lvl="1" indent="-285750" algn="just">
              <a:buFont typeface="Arial" panose="020B0604020202020204" pitchFamily="34" charset="0"/>
              <a:buChar char="•"/>
            </a:pPr>
            <a:r>
              <a:rPr lang="fr-FR" sz="2100" b="1" i="0" u="none" strike="noStrike" baseline="0" dirty="0">
                <a:latin typeface="Arial" panose="020B0604020202020204" pitchFamily="34" charset="0"/>
              </a:rPr>
              <a:t>Respect </a:t>
            </a:r>
            <a:r>
              <a:rPr lang="fr-FR" sz="2100" b="0" i="0" u="none" strike="noStrike" baseline="0" dirty="0">
                <a:latin typeface="Arial" panose="020B0604020202020204" pitchFamily="34" charset="0"/>
              </a:rPr>
              <a:t>des </a:t>
            </a:r>
            <a:r>
              <a:rPr lang="fr-FR" sz="2100" b="1" i="0" u="none" strike="noStrike" baseline="0" dirty="0">
                <a:solidFill>
                  <a:schemeClr val="tx2"/>
                </a:solidFill>
                <a:latin typeface="Arial" panose="020B0604020202020204" pitchFamily="34" charset="0"/>
              </a:rPr>
              <a:t>lois </a:t>
            </a:r>
            <a:r>
              <a:rPr lang="fr-FR" sz="2100" b="0" i="0" u="none" strike="noStrike" baseline="0" dirty="0">
                <a:latin typeface="Arial" panose="020B0604020202020204" pitchFamily="34" charset="0"/>
              </a:rPr>
              <a:t>locales sur la protection des données.</a:t>
            </a:r>
          </a:p>
          <a:p>
            <a:pPr algn="just"/>
            <a:endParaRPr lang="en-US" sz="21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100" b="1" i="0" u="none" strike="noStrike" baseline="0" dirty="0">
                <a:latin typeface="Arial" panose="020B0604020202020204" pitchFamily="34" charset="0"/>
              </a:rPr>
              <a:t>Avantage concurrentiel :</a:t>
            </a:r>
          </a:p>
          <a:p>
            <a:pPr marL="742950" lvl="1" indent="-285750" algn="just">
              <a:buFont typeface="Arial" panose="020B0604020202020204" pitchFamily="34" charset="0"/>
              <a:buChar char="•"/>
            </a:pPr>
            <a:r>
              <a:rPr lang="fr-FR" sz="2100" b="0" i="0" u="none" strike="noStrike" baseline="0" dirty="0">
                <a:latin typeface="Arial" panose="020B0604020202020204" pitchFamily="34" charset="0"/>
              </a:rPr>
              <a:t>La certification a permis à Tech Studio 237 de </a:t>
            </a:r>
            <a:r>
              <a:rPr lang="fr-FR" sz="2100" b="1" i="0" u="none" strike="noStrike" baseline="0" dirty="0">
                <a:latin typeface="Arial" panose="020B0604020202020204" pitchFamily="34" charset="0"/>
              </a:rPr>
              <a:t>remporter </a:t>
            </a:r>
            <a:r>
              <a:rPr lang="fr-FR" sz="2100" b="0" i="0" u="none" strike="noStrike" baseline="0" dirty="0">
                <a:latin typeface="Arial" panose="020B0604020202020204" pitchFamily="34" charset="0"/>
              </a:rPr>
              <a:t>de </a:t>
            </a:r>
            <a:r>
              <a:rPr lang="fr-FR" sz="2100" b="1" i="0" u="none" strike="noStrike" baseline="0" dirty="0">
                <a:latin typeface="Arial" panose="020B0604020202020204" pitchFamily="34" charset="0"/>
              </a:rPr>
              <a:t>nouveaux contrats</a:t>
            </a:r>
            <a:r>
              <a:rPr lang="fr-FR" sz="2100" b="0" i="0" u="none" strike="noStrike" baseline="0" dirty="0">
                <a:latin typeface="Arial" panose="020B0604020202020204" pitchFamily="34" charset="0"/>
              </a:rPr>
              <a:t>, notamment avec des </a:t>
            </a:r>
            <a:r>
              <a:rPr lang="fr-FR" sz="2100" b="1" i="0" u="none" strike="noStrike" baseline="0" dirty="0">
                <a:latin typeface="Arial" panose="020B0604020202020204" pitchFamily="34" charset="0"/>
              </a:rPr>
              <a:t>clients internationaux</a:t>
            </a:r>
            <a:r>
              <a:rPr lang="fr-FR" sz="2100" b="0" i="0" u="none" strike="noStrike" baseline="0" dirty="0">
                <a:latin typeface="Arial" panose="020B0604020202020204" pitchFamily="34" charset="0"/>
              </a:rPr>
              <a:t>.</a:t>
            </a:r>
          </a:p>
          <a:p>
            <a:pPr algn="just"/>
            <a:endParaRPr lang="en-US" sz="21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100" b="1" i="0" u="none" strike="noStrike" baseline="0" dirty="0">
                <a:latin typeface="Arial" panose="020B0604020202020204" pitchFamily="34" charset="0"/>
              </a:rPr>
              <a:t>Confiance des clients :</a:t>
            </a:r>
          </a:p>
          <a:p>
            <a:pPr marL="742950" lvl="1" indent="-285750" algn="just">
              <a:buFont typeface="Arial" panose="020B0604020202020204" pitchFamily="34" charset="0"/>
              <a:buChar char="•"/>
            </a:pPr>
            <a:r>
              <a:rPr lang="fr-FR" sz="2100" b="0" i="0" u="none" strike="noStrike" baseline="0" dirty="0">
                <a:latin typeface="Arial" panose="020B0604020202020204" pitchFamily="34" charset="0"/>
              </a:rPr>
              <a:t>Les </a:t>
            </a:r>
            <a:r>
              <a:rPr lang="fr-FR" sz="2100" b="1" i="0" u="none" strike="noStrike" baseline="0" dirty="0">
                <a:latin typeface="Arial" panose="020B0604020202020204" pitchFamily="34" charset="0"/>
              </a:rPr>
              <a:t>clients </a:t>
            </a:r>
            <a:r>
              <a:rPr lang="fr-FR" sz="2100" b="0" i="0" u="none" strike="noStrike" baseline="0" dirty="0">
                <a:latin typeface="Arial" panose="020B0604020202020204" pitchFamily="34" charset="0"/>
              </a:rPr>
              <a:t>ont exprimé une plus grande </a:t>
            </a:r>
            <a:r>
              <a:rPr lang="fr-FR" sz="2100" b="1" i="0" u="none" strike="noStrike" baseline="0" dirty="0">
                <a:solidFill>
                  <a:schemeClr val="tx2"/>
                </a:solidFill>
                <a:latin typeface="Arial" panose="020B0604020202020204" pitchFamily="34" charset="0"/>
              </a:rPr>
              <a:t>confiance</a:t>
            </a:r>
            <a:r>
              <a:rPr lang="fr-FR" sz="2100" b="1" i="0" u="none" strike="noStrike" baseline="0" dirty="0">
                <a:latin typeface="Arial" panose="020B0604020202020204" pitchFamily="34" charset="0"/>
              </a:rPr>
              <a:t> </a:t>
            </a:r>
            <a:r>
              <a:rPr lang="fr-FR" sz="2100" b="0" i="0" u="none" strike="noStrike" baseline="0" dirty="0">
                <a:latin typeface="Arial" panose="020B0604020202020204" pitchFamily="34" charset="0"/>
              </a:rPr>
              <a:t>dans la </a:t>
            </a:r>
            <a:r>
              <a:rPr lang="fr-FR" sz="2100" b="1" i="0" u="none" strike="noStrike" baseline="0" dirty="0">
                <a:latin typeface="Arial" panose="020B0604020202020204" pitchFamily="34" charset="0"/>
              </a:rPr>
              <a:t>gestion </a:t>
            </a:r>
            <a:r>
              <a:rPr lang="fr-FR" sz="2100" b="0" i="0" u="none" strike="noStrike" baseline="0" dirty="0">
                <a:latin typeface="Arial" panose="020B0604020202020204" pitchFamily="34" charset="0"/>
              </a:rPr>
              <a:t>de leurs </a:t>
            </a:r>
            <a:r>
              <a:rPr lang="fr-FR" sz="2100" b="1" i="0" u="none" strike="noStrike" baseline="0" dirty="0">
                <a:latin typeface="Arial" panose="020B0604020202020204" pitchFamily="34" charset="0"/>
              </a:rPr>
              <a:t>données</a:t>
            </a:r>
            <a:endParaRPr lang="fr-FR" sz="2100" b="0" i="0" u="none" strike="noStrike" baseline="0" dirty="0">
              <a:latin typeface="Arial" panose="020B0604020202020204" pitchFamily="34" charset="0"/>
            </a:endParaRPr>
          </a:p>
          <a:p>
            <a:endParaRPr lang="en-US" sz="1800" b="0" i="0" u="none" strike="noStrike" baseline="0" dirty="0">
              <a:solidFill>
                <a:srgbClr val="2A5F99"/>
              </a:solidFill>
              <a:latin typeface="Arial" panose="020B0604020202020204" pitchFamily="34" charset="0"/>
            </a:endParaRPr>
          </a:p>
        </p:txBody>
      </p:sp>
    </p:spTree>
    <p:extLst>
      <p:ext uri="{BB962C8B-B14F-4D97-AF65-F5344CB8AC3E}">
        <p14:creationId xmlns:p14="http://schemas.microsoft.com/office/powerpoint/2010/main" val="2313860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E723-5A52-1DFA-A22F-C99E6F9AD5B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FCA72EA-75B5-8B79-1E07-2764B954C68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E2A2A92-039F-E8C1-B28A-4D9DB9E695A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A8AA845E-B3DC-297E-D3FD-CC2209AD178A}"/>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(10)</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27C420C4-9372-A378-C30B-3A1E78B188A9}"/>
              </a:ext>
            </a:extLst>
          </p:cNvPr>
          <p:cNvSpPr txBox="1"/>
          <p:nvPr/>
        </p:nvSpPr>
        <p:spPr>
          <a:xfrm>
            <a:off x="48768" y="1620376"/>
            <a:ext cx="10591800" cy="5416868"/>
          </a:xfrm>
          <a:prstGeom prst="rect">
            <a:avLst/>
          </a:prstGeom>
          <a:noFill/>
        </p:spPr>
        <p:txBody>
          <a:bodyPr wrap="square">
            <a:spAutoFit/>
          </a:bodyPr>
          <a:lstStyle/>
          <a:p>
            <a:pPr algn="just"/>
            <a:r>
              <a:rPr lang="en-US" sz="2400" b="1" i="0" u="none" strike="noStrike" baseline="0" dirty="0" err="1">
                <a:solidFill>
                  <a:schemeClr val="tx2"/>
                </a:solidFill>
                <a:latin typeface="Arial" panose="020B0604020202020204" pitchFamily="34" charset="0"/>
              </a:rPr>
              <a:t>Défis</a:t>
            </a:r>
            <a:r>
              <a:rPr lang="en-US" sz="2400" b="1" i="0" u="none" strike="noStrike" baseline="0" dirty="0">
                <a:solidFill>
                  <a:schemeClr val="tx2"/>
                </a:solidFill>
                <a:latin typeface="Arial" panose="020B0604020202020204" pitchFamily="34" charset="0"/>
              </a:rPr>
              <a:t> </a:t>
            </a:r>
            <a:r>
              <a:rPr lang="en-US" sz="2400" b="1" i="0" u="none" strike="noStrike" baseline="0" dirty="0" err="1">
                <a:solidFill>
                  <a:schemeClr val="tx2"/>
                </a:solidFill>
                <a:latin typeface="Arial" panose="020B0604020202020204" pitchFamily="34" charset="0"/>
              </a:rPr>
              <a:t>rencontrés</a:t>
            </a:r>
            <a:endParaRPr lang="en-US" sz="2400" b="1" i="0" u="none" strike="noStrike" baseline="0" dirty="0">
              <a:solidFill>
                <a:schemeClr val="tx2"/>
              </a:solidFill>
              <a:latin typeface="Arial" panose="020B0604020202020204" pitchFamily="34" charset="0"/>
            </a:endParaRPr>
          </a:p>
          <a:p>
            <a:pPr algn="just"/>
            <a:endParaRPr lang="en-US" sz="24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000" b="1" i="0" u="none" strike="noStrike" baseline="0" dirty="0">
                <a:latin typeface="Arial" panose="020B0604020202020204" pitchFamily="34" charset="0"/>
              </a:rPr>
              <a:t>Résistance au changement :</a:t>
            </a:r>
          </a:p>
          <a:p>
            <a:pPr marL="742950" lvl="1" indent="-285750" algn="just">
              <a:lnSpc>
                <a:spcPct val="150000"/>
              </a:lnSpc>
              <a:buFont typeface="Arial" panose="020B0604020202020204" pitchFamily="34" charset="0"/>
              <a:buChar char="•"/>
            </a:pPr>
            <a:r>
              <a:rPr lang="fr-FR" sz="2000" b="0" i="0" u="none" strike="noStrike" baseline="0" dirty="0">
                <a:latin typeface="Arial" panose="020B0604020202020204" pitchFamily="34" charset="0"/>
              </a:rPr>
              <a:t>Certains </a:t>
            </a:r>
            <a:r>
              <a:rPr lang="fr-FR" sz="2000" b="1" i="0" u="none" strike="noStrike" baseline="0" dirty="0">
                <a:latin typeface="Arial" panose="020B0604020202020204" pitchFamily="34" charset="0"/>
              </a:rPr>
              <a:t>employés </a:t>
            </a:r>
            <a:r>
              <a:rPr lang="fr-FR" sz="2000" b="0" i="0" u="none" strike="noStrike" baseline="0" dirty="0">
                <a:latin typeface="Arial" panose="020B0604020202020204" pitchFamily="34" charset="0"/>
              </a:rPr>
              <a:t>étaient </a:t>
            </a:r>
            <a:r>
              <a:rPr lang="fr-FR" sz="2000" b="1" i="0" u="none" strike="noStrike" baseline="0" dirty="0">
                <a:solidFill>
                  <a:schemeClr val="tx2"/>
                </a:solidFill>
                <a:latin typeface="Arial" panose="020B0604020202020204" pitchFamily="34" charset="0"/>
              </a:rPr>
              <a:t>réticents</a:t>
            </a:r>
            <a:r>
              <a:rPr lang="fr-FR" sz="2000" b="1" i="0" u="none" strike="noStrike" baseline="0" dirty="0">
                <a:latin typeface="Arial" panose="020B0604020202020204" pitchFamily="34" charset="0"/>
              </a:rPr>
              <a:t> </a:t>
            </a:r>
            <a:r>
              <a:rPr lang="fr-FR" sz="2000" b="0" i="0" u="none" strike="noStrike" baseline="0" dirty="0">
                <a:latin typeface="Arial" panose="020B0604020202020204" pitchFamily="34" charset="0"/>
              </a:rPr>
              <a:t>à adopter de nouvelles </a:t>
            </a:r>
            <a:r>
              <a:rPr lang="fr-FR" sz="2000" b="1" i="0" u="none" strike="noStrike" baseline="0" dirty="0">
                <a:solidFill>
                  <a:schemeClr val="tx2"/>
                </a:solidFill>
                <a:latin typeface="Arial" panose="020B0604020202020204" pitchFamily="34" charset="0"/>
              </a:rPr>
              <a:t>procédures </a:t>
            </a:r>
            <a:r>
              <a:rPr lang="fr-FR" sz="2000" b="0" i="0" u="none" strike="noStrike" baseline="0" dirty="0">
                <a:solidFill>
                  <a:schemeClr val="tx2"/>
                </a:solidFill>
                <a:latin typeface="Arial" panose="020B0604020202020204" pitchFamily="34" charset="0"/>
              </a:rPr>
              <a:t>de </a:t>
            </a:r>
            <a:r>
              <a:rPr lang="fr-FR" sz="2000" b="1" i="0" u="none" strike="noStrike" baseline="0" dirty="0">
                <a:solidFill>
                  <a:schemeClr val="tx2"/>
                </a:solidFill>
                <a:latin typeface="Arial" panose="020B0604020202020204" pitchFamily="34" charset="0"/>
              </a:rPr>
              <a:t>sécurité</a:t>
            </a:r>
            <a:endParaRPr lang="fr-FR" sz="2000" dirty="0">
              <a:solidFill>
                <a:schemeClr val="tx2"/>
              </a:solidFill>
              <a:latin typeface="Arial" panose="020B0604020202020204" pitchFamily="34" charset="0"/>
            </a:endParaRPr>
          </a:p>
          <a:p>
            <a:pPr marL="742950" lvl="1"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Solution </a:t>
            </a:r>
            <a:r>
              <a:rPr lang="fr-FR" sz="2000" b="0" i="0" u="none" strike="noStrike" baseline="0" dirty="0">
                <a:latin typeface="Arial" panose="020B0604020202020204" pitchFamily="34" charset="0"/>
              </a:rPr>
              <a:t>: Campagnes de </a:t>
            </a:r>
            <a:r>
              <a:rPr lang="fr-FR" sz="2000" b="1" i="0" u="none" strike="noStrike" baseline="0" dirty="0">
                <a:latin typeface="Arial" panose="020B0604020202020204" pitchFamily="34" charset="0"/>
              </a:rPr>
              <a:t>sensibilisation </a:t>
            </a:r>
            <a:r>
              <a:rPr lang="fr-FR" sz="2000" b="0" i="0" u="none" strike="noStrike" baseline="0" dirty="0">
                <a:latin typeface="Arial" panose="020B0604020202020204" pitchFamily="34" charset="0"/>
              </a:rPr>
              <a:t>et </a:t>
            </a:r>
            <a:r>
              <a:rPr lang="fr-FR" sz="2000" b="1" i="0" u="none" strike="noStrike" baseline="0" dirty="0">
                <a:latin typeface="Arial" panose="020B0604020202020204" pitchFamily="34" charset="0"/>
              </a:rPr>
              <a:t>formation </a:t>
            </a:r>
            <a:r>
              <a:rPr lang="fr-FR" sz="2000" b="0" i="0" u="none" strike="noStrike" baseline="0" dirty="0">
                <a:latin typeface="Arial" panose="020B0604020202020204" pitchFamily="34" charset="0"/>
              </a:rPr>
              <a:t>continue.</a:t>
            </a:r>
          </a:p>
          <a:p>
            <a:pPr algn="just"/>
            <a:endParaRPr lang="en-US" sz="20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000" b="1" i="0" u="none" strike="noStrike" baseline="0" dirty="0">
                <a:latin typeface="Arial" panose="020B0604020202020204" pitchFamily="34" charset="0"/>
              </a:rPr>
              <a:t>Coûts initiaux élevés :</a:t>
            </a:r>
          </a:p>
          <a:p>
            <a:pPr marL="742950" lvl="1"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L'investissement </a:t>
            </a:r>
            <a:r>
              <a:rPr lang="fr-FR" sz="2000" b="0" i="0" u="none" strike="noStrike" baseline="0" dirty="0">
                <a:latin typeface="Arial" panose="020B0604020202020204" pitchFamily="34" charset="0"/>
              </a:rPr>
              <a:t>dans des </a:t>
            </a:r>
            <a:r>
              <a:rPr lang="fr-FR" sz="2000" b="1" i="0" u="none" strike="noStrike" baseline="0" dirty="0">
                <a:latin typeface="Arial" panose="020B0604020202020204" pitchFamily="34" charset="0"/>
              </a:rPr>
              <a:t>outils </a:t>
            </a:r>
            <a:r>
              <a:rPr lang="fr-FR" sz="2000" b="0" i="0" u="none" strike="noStrike" baseline="0" dirty="0">
                <a:latin typeface="Arial" panose="020B0604020202020204" pitchFamily="34" charset="0"/>
              </a:rPr>
              <a:t>de </a:t>
            </a:r>
            <a:r>
              <a:rPr lang="fr-FR" sz="2000" b="1" i="0" u="none" strike="noStrike" baseline="0" dirty="0">
                <a:solidFill>
                  <a:schemeClr val="tx2"/>
                </a:solidFill>
                <a:latin typeface="Arial" panose="020B0604020202020204" pitchFamily="34" charset="0"/>
              </a:rPr>
              <a:t>sécurité </a:t>
            </a:r>
            <a:r>
              <a:rPr lang="fr-FR" sz="2000" b="0" i="0" u="none" strike="noStrike" baseline="0" dirty="0">
                <a:solidFill>
                  <a:schemeClr val="tx2"/>
                </a:solidFill>
                <a:latin typeface="Arial" panose="020B0604020202020204" pitchFamily="34" charset="0"/>
              </a:rPr>
              <a:t>et </a:t>
            </a:r>
            <a:r>
              <a:rPr lang="fr-FR" sz="2000" b="1" i="0" u="none" strike="noStrike" baseline="0" dirty="0">
                <a:solidFill>
                  <a:schemeClr val="tx2"/>
                </a:solidFill>
                <a:latin typeface="Arial" panose="020B0604020202020204" pitchFamily="34" charset="0"/>
              </a:rPr>
              <a:t>l'audit </a:t>
            </a:r>
            <a:r>
              <a:rPr lang="fr-FR" sz="2000" b="0" i="0" u="none" strike="noStrike" baseline="0" dirty="0">
                <a:latin typeface="Arial" panose="020B0604020202020204" pitchFamily="34" charset="0"/>
              </a:rPr>
              <a:t>externe a été </a:t>
            </a:r>
            <a:r>
              <a:rPr lang="fr-FR" sz="2000" b="1" i="0" u="none" strike="noStrike" baseline="0" dirty="0">
                <a:latin typeface="Arial" panose="020B0604020202020204" pitchFamily="34" charset="0"/>
              </a:rPr>
              <a:t>significatif</a:t>
            </a:r>
            <a:r>
              <a:rPr lang="fr-FR" sz="2000" b="0" i="0" u="none" strike="noStrike" baseline="0" dirty="0">
                <a:latin typeface="Arial" panose="020B0604020202020204" pitchFamily="34" charset="0"/>
              </a:rPr>
              <a:t>.</a:t>
            </a:r>
          </a:p>
          <a:p>
            <a:pPr marL="742950" lvl="1"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Solution </a:t>
            </a:r>
            <a:r>
              <a:rPr lang="fr-FR" sz="2000" b="0" i="0" u="none" strike="noStrike" baseline="0" dirty="0">
                <a:latin typeface="Arial" panose="020B0604020202020204" pitchFamily="34" charset="0"/>
              </a:rPr>
              <a:t>: </a:t>
            </a:r>
            <a:r>
              <a:rPr lang="fr-FR" sz="2000" b="1" i="0" u="none" strike="noStrike" baseline="0" dirty="0">
                <a:solidFill>
                  <a:schemeClr val="tx2"/>
                </a:solidFill>
                <a:latin typeface="Arial" panose="020B0604020202020204" pitchFamily="34" charset="0"/>
              </a:rPr>
              <a:t>Budget </a:t>
            </a:r>
            <a:r>
              <a:rPr lang="fr-FR" sz="2000" b="0" i="0" u="none" strike="noStrike" baseline="0" dirty="0">
                <a:latin typeface="Arial" panose="020B0604020202020204" pitchFamily="34" charset="0"/>
              </a:rPr>
              <a:t>alloué sur </a:t>
            </a:r>
            <a:r>
              <a:rPr lang="fr-FR" sz="2000" b="1" i="0" u="none" strike="noStrike" baseline="0" dirty="0">
                <a:latin typeface="Arial" panose="020B0604020202020204" pitchFamily="34" charset="0"/>
              </a:rPr>
              <a:t>plusieurs années </a:t>
            </a:r>
            <a:r>
              <a:rPr lang="fr-FR" sz="2000" b="0" i="0" u="none" strike="noStrike" baseline="0" dirty="0">
                <a:latin typeface="Arial" panose="020B0604020202020204" pitchFamily="34" charset="0"/>
              </a:rPr>
              <a:t>pour répartir les coûts.</a:t>
            </a:r>
          </a:p>
          <a:p>
            <a:pPr algn="just"/>
            <a:endParaRPr lang="en-US" sz="2000" b="0" i="0" u="none" strike="noStrike" baseline="0" dirty="0">
              <a:latin typeface="Arial" panose="020B0604020202020204" pitchFamily="34" charset="0"/>
            </a:endParaRPr>
          </a:p>
          <a:p>
            <a:pPr marL="285750" indent="-285750" algn="just">
              <a:buFont typeface="Arial" panose="020B0604020202020204" pitchFamily="34" charset="0"/>
              <a:buChar char="•"/>
            </a:pPr>
            <a:r>
              <a:rPr lang="fr-FR" sz="2000" b="1" i="0" u="none" strike="noStrike" baseline="0" dirty="0">
                <a:latin typeface="Arial" panose="020B0604020202020204" pitchFamily="34" charset="0"/>
              </a:rPr>
              <a:t>Complexité de la documentation :</a:t>
            </a:r>
          </a:p>
          <a:p>
            <a:pPr marL="742950" lvl="1" indent="-285750" algn="just">
              <a:lnSpc>
                <a:spcPct val="150000"/>
              </a:lnSpc>
              <a:buFont typeface="Arial" panose="020B0604020202020204" pitchFamily="34" charset="0"/>
              <a:buChar char="•"/>
            </a:pPr>
            <a:r>
              <a:rPr lang="fr-FR" sz="2000" b="0" i="0" u="none" strike="noStrike" baseline="0" dirty="0">
                <a:latin typeface="Arial" panose="020B0604020202020204" pitchFamily="34" charset="0"/>
              </a:rPr>
              <a:t>La </a:t>
            </a:r>
            <a:r>
              <a:rPr lang="fr-FR" sz="2000" b="1" i="0" u="none" strike="noStrike" baseline="0" dirty="0">
                <a:latin typeface="Arial" panose="020B0604020202020204" pitchFamily="34" charset="0"/>
              </a:rPr>
              <a:t>création </a:t>
            </a:r>
            <a:r>
              <a:rPr lang="fr-FR" sz="2000" b="0" i="0" u="none" strike="noStrike" baseline="0" dirty="0">
                <a:latin typeface="Arial" panose="020B0604020202020204" pitchFamily="34" charset="0"/>
              </a:rPr>
              <a:t>et la </a:t>
            </a:r>
            <a:r>
              <a:rPr lang="fr-FR" sz="2000" b="1" i="0" u="none" strike="noStrike" baseline="0" dirty="0">
                <a:latin typeface="Arial" panose="020B0604020202020204" pitchFamily="34" charset="0"/>
              </a:rPr>
              <a:t>maintenance </a:t>
            </a:r>
            <a:r>
              <a:rPr lang="fr-FR" sz="2000" b="0" i="0" u="none" strike="noStrike" baseline="0" dirty="0">
                <a:latin typeface="Arial" panose="020B0604020202020204" pitchFamily="34" charset="0"/>
              </a:rPr>
              <a:t>des </a:t>
            </a:r>
            <a:r>
              <a:rPr lang="fr-FR" sz="2000" b="1" i="0" u="none" strike="noStrike" baseline="0" dirty="0">
                <a:latin typeface="Arial" panose="020B0604020202020204" pitchFamily="34" charset="0"/>
              </a:rPr>
              <a:t>documents </a:t>
            </a:r>
            <a:r>
              <a:rPr lang="fr-FR" sz="2000" b="0" i="0" u="none" strike="noStrike" baseline="0" dirty="0">
                <a:latin typeface="Arial" panose="020B0604020202020204" pitchFamily="34" charset="0"/>
              </a:rPr>
              <a:t>du SMSI ont été </a:t>
            </a:r>
            <a:r>
              <a:rPr lang="fr-FR" sz="2000" b="1" i="0" u="none" strike="noStrike" baseline="0" dirty="0">
                <a:solidFill>
                  <a:schemeClr val="tx2"/>
                </a:solidFill>
                <a:latin typeface="Arial" panose="020B0604020202020204" pitchFamily="34" charset="0"/>
              </a:rPr>
              <a:t>chronophages</a:t>
            </a:r>
            <a:r>
              <a:rPr lang="fr-FR" sz="2000" b="0" i="0" u="none" strike="noStrike" baseline="0" dirty="0">
                <a:solidFill>
                  <a:schemeClr val="tx2"/>
                </a:solidFill>
                <a:latin typeface="Arial" panose="020B0604020202020204" pitchFamily="34" charset="0"/>
              </a:rPr>
              <a:t>.</a:t>
            </a:r>
            <a:r>
              <a:rPr lang="fr-FR" sz="2000" b="0" i="0" u="none" strike="noStrike" baseline="0" dirty="0">
                <a:latin typeface="Arial" panose="020B0604020202020204" pitchFamily="34" charset="0"/>
              </a:rPr>
              <a:t>	</a:t>
            </a:r>
          </a:p>
          <a:p>
            <a:pPr marL="742950" lvl="1" indent="-285750" algn="just">
              <a:lnSpc>
                <a:spcPct val="150000"/>
              </a:lnSpc>
              <a:buFont typeface="Arial" panose="020B0604020202020204" pitchFamily="34" charset="0"/>
              <a:buChar char="•"/>
            </a:pPr>
            <a:r>
              <a:rPr lang="fr-FR" sz="2000" b="1" i="0" u="none" strike="noStrike" baseline="0" dirty="0">
                <a:latin typeface="Arial" panose="020B0604020202020204" pitchFamily="34" charset="0"/>
              </a:rPr>
              <a:t>Solution </a:t>
            </a:r>
            <a:r>
              <a:rPr lang="fr-FR" sz="2000" b="0" i="0" u="none" strike="noStrike" baseline="0" dirty="0">
                <a:latin typeface="Arial" panose="020B0604020202020204" pitchFamily="34" charset="0"/>
              </a:rPr>
              <a:t>: Utilisation d'un </a:t>
            </a:r>
            <a:r>
              <a:rPr lang="fr-FR" sz="2000" b="1" i="0" u="none" strike="noStrike" baseline="0" dirty="0">
                <a:latin typeface="Arial" panose="020B0604020202020204" pitchFamily="34" charset="0"/>
              </a:rPr>
              <a:t>logiciel </a:t>
            </a:r>
            <a:r>
              <a:rPr lang="fr-FR" sz="2000" b="0" i="0" u="none" strike="noStrike" baseline="0" dirty="0">
                <a:latin typeface="Arial" panose="020B0604020202020204" pitchFamily="34" charset="0"/>
              </a:rPr>
              <a:t>de </a:t>
            </a:r>
            <a:r>
              <a:rPr lang="fr-FR" sz="2000" b="1" i="0" u="none" strike="noStrike" baseline="0" dirty="0">
                <a:latin typeface="Arial" panose="020B0604020202020204" pitchFamily="34" charset="0"/>
              </a:rPr>
              <a:t>gestion </a:t>
            </a:r>
            <a:r>
              <a:rPr lang="fr-FR" sz="2000" b="0" i="0" u="none" strike="noStrike" baseline="0" dirty="0">
                <a:latin typeface="Arial" panose="020B0604020202020204" pitchFamily="34" charset="0"/>
              </a:rPr>
              <a:t>de la </a:t>
            </a:r>
            <a:r>
              <a:rPr lang="fr-FR" sz="2000" b="1" i="0" u="none" strike="noStrike" baseline="0" dirty="0">
                <a:solidFill>
                  <a:schemeClr val="tx2"/>
                </a:solidFill>
                <a:latin typeface="Arial" panose="020B0604020202020204" pitchFamily="34" charset="0"/>
              </a:rPr>
              <a:t>conformité</a:t>
            </a:r>
            <a:r>
              <a:rPr lang="fr-FR" sz="2000" b="0" i="0" u="none" strike="noStrike" baseline="0" dirty="0">
                <a:solidFill>
                  <a:schemeClr val="tx2"/>
                </a:solidFill>
                <a:latin typeface="Arial" panose="020B0604020202020204" pitchFamily="34" charset="0"/>
              </a:rPr>
              <a:t>.</a:t>
            </a:r>
          </a:p>
          <a:p>
            <a:endParaRPr lang="en-US" sz="1800" b="0" i="0" u="none" strike="noStrike" baseline="0" dirty="0">
              <a:solidFill>
                <a:srgbClr val="2A5F99"/>
              </a:solidFill>
              <a:latin typeface="Arial" panose="020B0604020202020204" pitchFamily="34" charset="0"/>
            </a:endParaRPr>
          </a:p>
        </p:txBody>
      </p:sp>
    </p:spTree>
    <p:extLst>
      <p:ext uri="{BB962C8B-B14F-4D97-AF65-F5344CB8AC3E}">
        <p14:creationId xmlns:p14="http://schemas.microsoft.com/office/powerpoint/2010/main" val="388897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78B3-CD46-1257-8F8A-67BE8F755D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C199538-7234-7E50-CE63-4C7172E3C5E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BD7D89B-EDC2-8062-1B7C-65E709C55F0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FAD2E524-B5FF-48CA-5312-21C573E2135A}"/>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(11)</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6BF8D487-D247-29C2-8C3D-7B004E43016B}"/>
              </a:ext>
            </a:extLst>
          </p:cNvPr>
          <p:cNvSpPr txBox="1"/>
          <p:nvPr/>
        </p:nvSpPr>
        <p:spPr>
          <a:xfrm>
            <a:off x="48769" y="1620376"/>
            <a:ext cx="10591799" cy="5246373"/>
          </a:xfrm>
          <a:prstGeom prst="rect">
            <a:avLst/>
          </a:prstGeom>
          <a:noFill/>
        </p:spPr>
        <p:txBody>
          <a:bodyPr wrap="square">
            <a:spAutoFit/>
          </a:bodyPr>
          <a:lstStyle/>
          <a:p>
            <a:r>
              <a:rPr lang="en-US" sz="2800" b="1" i="0" u="none" strike="noStrike" baseline="0" dirty="0" err="1">
                <a:latin typeface="Arial" panose="020B0604020202020204" pitchFamily="34" charset="0"/>
              </a:rPr>
              <a:t>Recommandations</a:t>
            </a:r>
            <a:r>
              <a:rPr lang="en-US" sz="2800" b="1" i="0" u="none" strike="noStrike" baseline="0" dirty="0">
                <a:latin typeface="Arial" panose="020B0604020202020204" pitchFamily="34" charset="0"/>
              </a:rPr>
              <a:t>:</a:t>
            </a:r>
          </a:p>
          <a:p>
            <a:endParaRPr lang="en-US" sz="1100" b="0" i="0" u="none" strike="noStrike" baseline="0" dirty="0">
              <a:latin typeface="Arial" panose="020B0604020202020204" pitchFamily="34" charset="0"/>
            </a:endParaRPr>
          </a:p>
          <a:p>
            <a:pPr marL="342900"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Maintenir la certification :</a:t>
            </a:r>
          </a:p>
          <a:p>
            <a:pPr marL="800100" lvl="1"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Réaliser </a:t>
            </a:r>
            <a:r>
              <a:rPr lang="fr-FR" sz="2200" b="0" i="0" u="none" strike="noStrike" baseline="0" dirty="0">
                <a:latin typeface="Arial" panose="020B0604020202020204" pitchFamily="34" charset="0"/>
              </a:rPr>
              <a:t>des </a:t>
            </a:r>
            <a:r>
              <a:rPr lang="fr-FR" sz="2200" b="1" i="0" u="none" strike="noStrike" baseline="0" dirty="0">
                <a:solidFill>
                  <a:schemeClr val="tx2"/>
                </a:solidFill>
                <a:latin typeface="Arial" panose="020B0604020202020204" pitchFamily="34" charset="0"/>
              </a:rPr>
              <a:t>audits</a:t>
            </a:r>
            <a:r>
              <a:rPr lang="fr-FR" sz="2200" b="1" i="0" u="none" strike="noStrike" baseline="0" dirty="0">
                <a:latin typeface="Arial" panose="020B0604020202020204" pitchFamily="34" charset="0"/>
              </a:rPr>
              <a:t> </a:t>
            </a:r>
            <a:r>
              <a:rPr lang="fr-FR" sz="2200" b="0" i="0" u="none" strike="noStrike" baseline="0" dirty="0">
                <a:latin typeface="Arial" panose="020B0604020202020204" pitchFamily="34" charset="0"/>
              </a:rPr>
              <a:t>internes </a:t>
            </a:r>
            <a:r>
              <a:rPr lang="fr-FR" sz="2200" b="1" i="0" u="none" strike="noStrike" baseline="0" dirty="0">
                <a:solidFill>
                  <a:schemeClr val="tx2"/>
                </a:solidFill>
                <a:latin typeface="Arial" panose="020B0604020202020204" pitchFamily="34" charset="0"/>
              </a:rPr>
              <a:t>réguliers</a:t>
            </a:r>
            <a:r>
              <a:rPr lang="fr-FR" sz="2200" b="0" i="0" u="none" strike="noStrike" baseline="0" dirty="0">
                <a:solidFill>
                  <a:schemeClr val="tx2"/>
                </a:solidFill>
                <a:latin typeface="Arial" panose="020B0604020202020204" pitchFamily="34" charset="0"/>
              </a:rPr>
              <a:t>.</a:t>
            </a:r>
            <a:r>
              <a:rPr lang="fr-FR" sz="2200" b="0" i="0" u="none" strike="noStrike" baseline="0" dirty="0">
                <a:latin typeface="Arial" panose="020B0604020202020204" pitchFamily="34" charset="0"/>
              </a:rPr>
              <a:t>	</a:t>
            </a:r>
          </a:p>
          <a:p>
            <a:pPr marL="800100" lvl="1"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Mettre </a:t>
            </a:r>
            <a:r>
              <a:rPr lang="fr-FR" sz="2200" b="0" i="0" u="none" strike="noStrike" baseline="0" dirty="0">
                <a:latin typeface="Arial" panose="020B0604020202020204" pitchFamily="34" charset="0"/>
              </a:rPr>
              <a:t>à </a:t>
            </a:r>
            <a:r>
              <a:rPr lang="fr-FR" sz="2200" b="1" i="0" u="none" strike="noStrike" baseline="0" dirty="0">
                <a:latin typeface="Arial" panose="020B0604020202020204" pitchFamily="34" charset="0"/>
              </a:rPr>
              <a:t>jour </a:t>
            </a:r>
            <a:r>
              <a:rPr lang="fr-FR" sz="2200" b="0" i="0" u="none" strike="noStrike" baseline="0" dirty="0">
                <a:latin typeface="Arial" panose="020B0604020202020204" pitchFamily="34" charset="0"/>
              </a:rPr>
              <a:t>le </a:t>
            </a:r>
            <a:r>
              <a:rPr lang="fr-FR" sz="2200" b="1" i="0" u="none" strike="noStrike" baseline="0" dirty="0">
                <a:latin typeface="Arial" panose="020B0604020202020204" pitchFamily="34" charset="0"/>
              </a:rPr>
              <a:t>SMSI </a:t>
            </a:r>
            <a:r>
              <a:rPr lang="fr-FR" sz="2200" b="0" i="0" u="none" strike="noStrike" baseline="0" dirty="0">
                <a:latin typeface="Arial" panose="020B0604020202020204" pitchFamily="34" charset="0"/>
              </a:rPr>
              <a:t>en fonction des </a:t>
            </a:r>
            <a:r>
              <a:rPr lang="fr-FR" sz="2200" b="1" i="0" u="none" strike="noStrike" baseline="0" dirty="0">
                <a:latin typeface="Arial" panose="020B0604020202020204" pitchFamily="34" charset="0"/>
              </a:rPr>
              <a:t>nouveaux </a:t>
            </a:r>
            <a:r>
              <a:rPr lang="fr-FR" sz="2200" b="1" i="0" u="none" strike="noStrike" baseline="0" dirty="0">
                <a:solidFill>
                  <a:schemeClr val="tx2"/>
                </a:solidFill>
                <a:latin typeface="Arial" panose="020B0604020202020204" pitchFamily="34" charset="0"/>
              </a:rPr>
              <a:t>risques</a:t>
            </a:r>
            <a:r>
              <a:rPr lang="fr-FR" sz="2200" b="0" i="0" u="none" strike="noStrike" baseline="0" dirty="0">
                <a:solidFill>
                  <a:schemeClr val="tx2"/>
                </a:solidFill>
                <a:latin typeface="Arial" panose="020B0604020202020204" pitchFamily="34" charset="0"/>
              </a:rPr>
              <a:t>.</a:t>
            </a:r>
          </a:p>
          <a:p>
            <a:pPr>
              <a:lnSpc>
                <a:spcPct val="150000"/>
              </a:lnSpc>
            </a:pPr>
            <a:endParaRPr lang="en-US" sz="1050" b="0" i="0" u="none" strike="noStrike" baseline="0" dirty="0">
              <a:latin typeface="Arial" panose="020B0604020202020204" pitchFamily="34" charset="0"/>
            </a:endParaRPr>
          </a:p>
          <a:p>
            <a:pPr marL="342900"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Étendre le périmètre :</a:t>
            </a:r>
          </a:p>
          <a:p>
            <a:pPr marL="800100" lvl="1"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Inclure </a:t>
            </a:r>
            <a:r>
              <a:rPr lang="fr-FR" sz="2200" b="0" i="0" u="none" strike="noStrike" baseline="0" dirty="0">
                <a:latin typeface="Arial" panose="020B0604020202020204" pitchFamily="34" charset="0"/>
              </a:rPr>
              <a:t>les </a:t>
            </a:r>
            <a:r>
              <a:rPr lang="fr-FR" sz="2200" b="1" i="0" u="none" strike="noStrike" baseline="0" dirty="0">
                <a:latin typeface="Arial" panose="020B0604020202020204" pitchFamily="34" charset="0"/>
              </a:rPr>
              <a:t>services </a:t>
            </a:r>
            <a:r>
              <a:rPr lang="fr-FR" sz="2200" b="1" i="0" u="none" strike="noStrike" baseline="0" dirty="0">
                <a:solidFill>
                  <a:schemeClr val="tx2"/>
                </a:solidFill>
                <a:latin typeface="Arial" panose="020B0604020202020204" pitchFamily="34" charset="0"/>
              </a:rPr>
              <a:t>administratifs</a:t>
            </a:r>
            <a:r>
              <a:rPr lang="fr-FR" sz="2200" b="1" i="0" u="none" strike="noStrike" baseline="0" dirty="0">
                <a:latin typeface="Arial" panose="020B0604020202020204" pitchFamily="34" charset="0"/>
              </a:rPr>
              <a:t> </a:t>
            </a:r>
            <a:r>
              <a:rPr lang="fr-FR" sz="2200" b="0" i="0" u="none" strike="noStrike" baseline="0" dirty="0">
                <a:latin typeface="Arial" panose="020B0604020202020204" pitchFamily="34" charset="0"/>
              </a:rPr>
              <a:t>dans le </a:t>
            </a:r>
            <a:r>
              <a:rPr lang="fr-FR" sz="2200" b="1" i="0" u="none" strike="noStrike" baseline="0" dirty="0">
                <a:latin typeface="Arial" panose="020B0604020202020204" pitchFamily="34" charset="0"/>
              </a:rPr>
              <a:t>SMSI</a:t>
            </a:r>
            <a:r>
              <a:rPr lang="fr-FR" sz="2200" b="0" i="0" u="none" strike="noStrike" baseline="0" dirty="0">
                <a:latin typeface="Arial" panose="020B0604020202020204" pitchFamily="34" charset="0"/>
              </a:rPr>
              <a:t>.</a:t>
            </a:r>
          </a:p>
          <a:p>
            <a:pPr>
              <a:lnSpc>
                <a:spcPct val="150000"/>
              </a:lnSpc>
            </a:pPr>
            <a:endParaRPr lang="en-US" sz="800" b="0" i="0" u="none" strike="noStrike" baseline="0" dirty="0">
              <a:latin typeface="Arial" panose="020B0604020202020204" pitchFamily="34" charset="0"/>
            </a:endParaRPr>
          </a:p>
          <a:p>
            <a:pPr marL="342900"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Adopter des technologies de pointe :</a:t>
            </a:r>
          </a:p>
          <a:p>
            <a:pPr marL="800100" lvl="1" indent="-342900">
              <a:lnSpc>
                <a:spcPct val="150000"/>
              </a:lnSpc>
              <a:buFont typeface="Arial" panose="020B0604020202020204" pitchFamily="34" charset="0"/>
              <a:buChar char="•"/>
            </a:pPr>
            <a:r>
              <a:rPr lang="fr-FR" sz="2200" b="0" i="0" u="none" strike="noStrike" baseline="0" dirty="0">
                <a:latin typeface="Arial" panose="020B0604020202020204" pitchFamily="34" charset="0"/>
              </a:rPr>
              <a:t>Utiliser </a:t>
            </a:r>
            <a:r>
              <a:rPr lang="fr-FR" sz="2200" b="1" i="0" u="none" strike="noStrike" baseline="0" dirty="0">
                <a:latin typeface="Arial" panose="020B0604020202020204" pitchFamily="34" charset="0"/>
              </a:rPr>
              <a:t>l'IA </a:t>
            </a:r>
            <a:r>
              <a:rPr lang="fr-FR" sz="2200" b="0" i="0" u="none" strike="noStrike" baseline="0" dirty="0">
                <a:latin typeface="Arial" panose="020B0604020202020204" pitchFamily="34" charset="0"/>
              </a:rPr>
              <a:t>pour la </a:t>
            </a:r>
            <a:r>
              <a:rPr lang="fr-FR" sz="2200" b="1" i="0" u="none" strike="noStrike" baseline="0" dirty="0">
                <a:latin typeface="Arial" panose="020B0604020202020204" pitchFamily="34" charset="0"/>
              </a:rPr>
              <a:t>détection </a:t>
            </a:r>
            <a:r>
              <a:rPr lang="fr-FR" sz="2200" b="0" i="0" u="none" strike="noStrike" baseline="0" dirty="0">
                <a:latin typeface="Arial" panose="020B0604020202020204" pitchFamily="34" charset="0"/>
              </a:rPr>
              <a:t>des </a:t>
            </a:r>
            <a:r>
              <a:rPr lang="fr-FR" sz="2200" b="1" i="0" u="none" strike="noStrike" baseline="0" dirty="0">
                <a:latin typeface="Arial" panose="020B0604020202020204" pitchFamily="34" charset="0"/>
              </a:rPr>
              <a:t>menaces</a:t>
            </a:r>
            <a:r>
              <a:rPr lang="fr-FR" sz="2200" b="0" i="0" u="none" strike="noStrike" baseline="0" dirty="0">
                <a:latin typeface="Arial" panose="020B0604020202020204" pitchFamily="34" charset="0"/>
              </a:rPr>
              <a:t>.</a:t>
            </a:r>
          </a:p>
          <a:p>
            <a:pPr marL="800100" lvl="1" indent="-342900">
              <a:lnSpc>
                <a:spcPct val="150000"/>
              </a:lnSpc>
              <a:buFont typeface="Arial" panose="020B0604020202020204" pitchFamily="34" charset="0"/>
              <a:buChar char="•"/>
            </a:pPr>
            <a:r>
              <a:rPr lang="fr-FR" sz="2200" b="1" i="0" u="none" strike="noStrike" baseline="0" dirty="0">
                <a:latin typeface="Arial" panose="020B0604020202020204" pitchFamily="34" charset="0"/>
              </a:rPr>
              <a:t>Mettre </a:t>
            </a:r>
            <a:r>
              <a:rPr lang="fr-FR" sz="2200" b="0" i="0" u="none" strike="noStrike" baseline="0" dirty="0">
                <a:latin typeface="Arial" panose="020B0604020202020204" pitchFamily="34" charset="0"/>
              </a:rPr>
              <a:t>en </a:t>
            </a:r>
            <a:r>
              <a:rPr lang="fr-FR" sz="2200" b="1" i="0" u="none" strike="noStrike" baseline="0" dirty="0" err="1">
                <a:latin typeface="Arial" panose="020B0604020202020204" pitchFamily="34" charset="0"/>
              </a:rPr>
              <a:t>oeuvre</a:t>
            </a:r>
            <a:r>
              <a:rPr lang="fr-FR" sz="2200" b="1" i="0" u="none" strike="noStrike" baseline="0" dirty="0">
                <a:latin typeface="Arial" panose="020B0604020202020204" pitchFamily="34" charset="0"/>
              </a:rPr>
              <a:t> </a:t>
            </a:r>
            <a:r>
              <a:rPr lang="fr-FR" sz="2200" b="0" i="0" u="none" strike="noStrike" baseline="0" dirty="0">
                <a:latin typeface="Arial" panose="020B0604020202020204" pitchFamily="34" charset="0"/>
              </a:rPr>
              <a:t>des solutions de </a:t>
            </a:r>
            <a:r>
              <a:rPr lang="fr-FR" sz="2200" b="1" i="0" u="none" strike="noStrike" baseline="0" dirty="0">
                <a:latin typeface="Arial" panose="020B0604020202020204" pitchFamily="34" charset="0"/>
              </a:rPr>
              <a:t>sécurité </a:t>
            </a:r>
            <a:r>
              <a:rPr lang="fr-FR" sz="2200" b="1" i="0" u="none" strike="noStrike" baseline="0" dirty="0" err="1">
                <a:solidFill>
                  <a:schemeClr val="tx2"/>
                </a:solidFill>
                <a:latin typeface="Arial" panose="020B0604020202020204" pitchFamily="34" charset="0"/>
              </a:rPr>
              <a:t>Zero</a:t>
            </a:r>
            <a:r>
              <a:rPr lang="fr-FR" sz="2200" b="1" i="0" u="none" strike="noStrike" baseline="0" dirty="0">
                <a:solidFill>
                  <a:schemeClr val="tx2"/>
                </a:solidFill>
                <a:latin typeface="Arial" panose="020B0604020202020204" pitchFamily="34" charset="0"/>
              </a:rPr>
              <a:t> Trust</a:t>
            </a:r>
            <a:r>
              <a:rPr lang="fr-FR" sz="2200" b="0" i="0" u="none" strike="noStrike" baseline="0" dirty="0">
                <a:latin typeface="Arial" panose="020B0604020202020204" pitchFamily="34" charset="0"/>
              </a:rPr>
              <a:t>.</a:t>
            </a:r>
          </a:p>
        </p:txBody>
      </p:sp>
    </p:spTree>
    <p:extLst>
      <p:ext uri="{BB962C8B-B14F-4D97-AF65-F5344CB8AC3E}">
        <p14:creationId xmlns:p14="http://schemas.microsoft.com/office/powerpoint/2010/main" val="2382804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D11C-7D1C-74C4-E40D-6F3DF6B7C71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0EFF5B8-CC39-6723-2523-C62000ADF0D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8E3983A-FB74-ED60-6C41-43A793D33B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5. Study Case</a:t>
            </a:r>
          </a:p>
        </p:txBody>
      </p:sp>
      <p:sp>
        <p:nvSpPr>
          <p:cNvPr id="5" name="ZoneTexte 4">
            <a:extLst>
              <a:ext uri="{FF2B5EF4-FFF2-40B4-BE49-F238E27FC236}">
                <a16:creationId xmlns:a16="http://schemas.microsoft.com/office/drawing/2014/main" id="{F31C4F0F-04F2-5FAB-C958-F195E35EB5F0}"/>
              </a:ext>
            </a:extLst>
          </p:cNvPr>
          <p:cNvSpPr txBox="1"/>
          <p:nvPr/>
        </p:nvSpPr>
        <p:spPr>
          <a:xfrm>
            <a:off x="3812823" y="1158711"/>
            <a:ext cx="5345288" cy="461665"/>
          </a:xfrm>
          <a:prstGeom prst="rect">
            <a:avLst/>
          </a:prstGeom>
          <a:noFill/>
        </p:spPr>
        <p:txBody>
          <a:bodyPr wrap="square">
            <a:spAutoFit/>
          </a:bodyPr>
          <a:lstStyle/>
          <a:p>
            <a:pPr indent="0"/>
            <a:r>
              <a:rPr lang="fr-FR" sz="2400" b="1" i="1" dirty="0">
                <a:solidFill>
                  <a:srgbClr val="161616"/>
                </a:solidFill>
                <a:latin typeface="Arial"/>
              </a:rPr>
              <a:t>Etude de cas (12)</a:t>
            </a:r>
            <a:endParaRPr lang="en-US" sz="2400" b="1" i="1" dirty="0">
              <a:solidFill>
                <a:srgbClr val="161616"/>
              </a:solidFill>
              <a:latin typeface="Arial"/>
            </a:endParaRPr>
          </a:p>
        </p:txBody>
      </p:sp>
      <p:sp>
        <p:nvSpPr>
          <p:cNvPr id="6" name="ZoneTexte 5">
            <a:extLst>
              <a:ext uri="{FF2B5EF4-FFF2-40B4-BE49-F238E27FC236}">
                <a16:creationId xmlns:a16="http://schemas.microsoft.com/office/drawing/2014/main" id="{19342895-9DCA-74FD-62F0-740837B61857}"/>
              </a:ext>
            </a:extLst>
          </p:cNvPr>
          <p:cNvSpPr txBox="1"/>
          <p:nvPr/>
        </p:nvSpPr>
        <p:spPr>
          <a:xfrm>
            <a:off x="48768" y="1867735"/>
            <a:ext cx="10591800" cy="4570482"/>
          </a:xfrm>
          <a:prstGeom prst="rect">
            <a:avLst/>
          </a:prstGeom>
          <a:noFill/>
        </p:spPr>
        <p:txBody>
          <a:bodyPr wrap="square">
            <a:spAutoFit/>
          </a:bodyPr>
          <a:lstStyle/>
          <a:p>
            <a:pPr algn="just"/>
            <a:endParaRPr lang="en-US" sz="1100" b="0" i="0" u="none" strike="noStrike" baseline="0" dirty="0">
              <a:solidFill>
                <a:srgbClr val="000000"/>
              </a:solidFill>
              <a:latin typeface="Arial" panose="020B0604020202020204" pitchFamily="34" charset="0"/>
            </a:endParaRPr>
          </a:p>
          <a:p>
            <a:pPr algn="just"/>
            <a:r>
              <a:rPr lang="en-US" sz="2800" b="1" i="0" u="none" strike="noStrike" baseline="0" dirty="0">
                <a:solidFill>
                  <a:schemeClr val="tx2"/>
                </a:solidFill>
                <a:latin typeface="Arial" panose="020B0604020202020204" pitchFamily="34" charset="0"/>
              </a:rPr>
              <a:t>Conclusion:</a:t>
            </a:r>
          </a:p>
          <a:p>
            <a:pPr algn="just"/>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400" b="0" i="0" u="none" strike="noStrike" baseline="0" dirty="0">
                <a:latin typeface="Arial" panose="020B0604020202020204" pitchFamily="34" charset="0"/>
              </a:rPr>
              <a:t>La </a:t>
            </a:r>
            <a:r>
              <a:rPr lang="fr-FR" sz="2400" b="1" i="0" u="none" strike="noStrike" baseline="0" dirty="0">
                <a:latin typeface="Arial" panose="020B0604020202020204" pitchFamily="34" charset="0"/>
              </a:rPr>
              <a:t>mise </a:t>
            </a:r>
            <a:r>
              <a:rPr lang="fr-FR" sz="2400" b="0" i="0" u="none" strike="noStrike" baseline="0" dirty="0">
                <a:latin typeface="Arial" panose="020B0604020202020204" pitchFamily="34" charset="0"/>
              </a:rPr>
              <a:t>en </a:t>
            </a:r>
            <a:r>
              <a:rPr lang="fr-FR" sz="2400" b="1" i="0" u="none" strike="noStrike" baseline="0" dirty="0" err="1">
                <a:latin typeface="Arial" panose="020B0604020202020204" pitchFamily="34" charset="0"/>
              </a:rPr>
              <a:t>oeuvre</a:t>
            </a:r>
            <a:r>
              <a:rPr lang="fr-FR" sz="2400" b="1" i="0" u="none" strike="noStrike" baseline="0" dirty="0">
                <a:latin typeface="Arial" panose="020B0604020202020204" pitchFamily="34" charset="0"/>
              </a:rPr>
              <a:t> </a:t>
            </a:r>
            <a:r>
              <a:rPr lang="fr-FR" sz="2400" b="0" i="0" u="none" strike="noStrike" baseline="0" dirty="0">
                <a:latin typeface="Arial" panose="020B0604020202020204" pitchFamily="34" charset="0"/>
              </a:rPr>
              <a:t>de </a:t>
            </a:r>
            <a:r>
              <a:rPr lang="fr-FR" sz="2400" b="1" i="0" u="none" strike="noStrike" baseline="0" dirty="0">
                <a:latin typeface="Arial" panose="020B0604020202020204" pitchFamily="34" charset="0"/>
              </a:rPr>
              <a:t>l'ISO/IEC 27001 </a:t>
            </a:r>
            <a:r>
              <a:rPr lang="fr-FR" sz="2400" b="0" i="0" u="none" strike="noStrike" baseline="0" dirty="0">
                <a:latin typeface="Arial" panose="020B0604020202020204" pitchFamily="34" charset="0"/>
              </a:rPr>
              <a:t>a permis à Tech Studio 237 </a:t>
            </a:r>
          </a:p>
          <a:p>
            <a:pPr marL="800100" lvl="1" indent="-342900" algn="just">
              <a:lnSpc>
                <a:spcPct val="150000"/>
              </a:lnSpc>
              <a:buFont typeface="Arial" panose="020B0604020202020204" pitchFamily="34" charset="0"/>
              <a:buChar char="•"/>
            </a:pPr>
            <a:r>
              <a:rPr lang="fr-FR" sz="2400" dirty="0">
                <a:latin typeface="Arial" panose="020B0604020202020204" pitchFamily="34" charset="0"/>
              </a:rPr>
              <a:t>D</a:t>
            </a:r>
            <a:r>
              <a:rPr lang="fr-FR" sz="2400" b="0" i="0" u="none" strike="noStrike" baseline="0" dirty="0">
                <a:latin typeface="Arial" panose="020B0604020202020204" pitchFamily="34" charset="0"/>
              </a:rPr>
              <a:t>e </a:t>
            </a:r>
            <a:r>
              <a:rPr lang="fr-FR" sz="2400" b="1" i="0" u="none" strike="noStrike" baseline="0" dirty="0">
                <a:solidFill>
                  <a:schemeClr val="tx2"/>
                </a:solidFill>
                <a:latin typeface="Arial" panose="020B0604020202020204" pitchFamily="34" charset="0"/>
              </a:rPr>
              <a:t>renforcer </a:t>
            </a:r>
            <a:r>
              <a:rPr lang="fr-FR" sz="2400" b="0" i="0" u="none" strike="noStrike" baseline="0" dirty="0">
                <a:latin typeface="Arial" panose="020B0604020202020204" pitchFamily="34" charset="0"/>
              </a:rPr>
              <a:t>sa </a:t>
            </a:r>
            <a:r>
              <a:rPr lang="fr-FR" sz="2400" b="1" i="0" u="none" strike="noStrike" baseline="0" dirty="0">
                <a:latin typeface="Arial" panose="020B0604020202020204" pitchFamily="34" charset="0"/>
              </a:rPr>
              <a:t>sécurité</a:t>
            </a:r>
            <a:r>
              <a:rPr lang="fr-FR" sz="2400" b="0" i="0" u="none" strike="noStrike" baseline="0" dirty="0">
                <a:latin typeface="Arial" panose="020B0604020202020204" pitchFamily="34" charset="0"/>
              </a:rPr>
              <a:t>, </a:t>
            </a:r>
          </a:p>
          <a:p>
            <a:pPr marL="800100" lvl="1" indent="-342900" algn="just">
              <a:lnSpc>
                <a:spcPct val="150000"/>
              </a:lnSpc>
              <a:buFont typeface="Arial" panose="020B0604020202020204" pitchFamily="34" charset="0"/>
              <a:buChar char="•"/>
            </a:pPr>
            <a:r>
              <a:rPr lang="fr-FR" sz="2400" dirty="0">
                <a:latin typeface="Arial" panose="020B0604020202020204" pitchFamily="34" charset="0"/>
              </a:rPr>
              <a:t>D</a:t>
            </a:r>
            <a:r>
              <a:rPr lang="fr-FR" sz="2400" b="0" i="0" u="none" strike="noStrike" baseline="0" dirty="0">
                <a:latin typeface="Arial" panose="020B0604020202020204" pitchFamily="34" charset="0"/>
              </a:rPr>
              <a:t>e </a:t>
            </a:r>
            <a:r>
              <a:rPr lang="fr-FR" sz="2400" b="1" i="0" u="none" strike="noStrike" baseline="0" dirty="0">
                <a:solidFill>
                  <a:schemeClr val="tx2"/>
                </a:solidFill>
                <a:latin typeface="Arial" panose="020B0604020202020204" pitchFamily="34" charset="0"/>
              </a:rPr>
              <a:t>se conformer </a:t>
            </a:r>
            <a:r>
              <a:rPr lang="fr-FR" sz="2400" b="0" i="0" u="none" strike="noStrike" baseline="0" dirty="0">
                <a:latin typeface="Arial" panose="020B0604020202020204" pitchFamily="34" charset="0"/>
              </a:rPr>
              <a:t>aux exigences </a:t>
            </a:r>
            <a:r>
              <a:rPr lang="fr-FR" sz="2400" b="1" i="0" u="none" strike="noStrike" baseline="0" dirty="0">
                <a:latin typeface="Arial" panose="020B0604020202020204" pitchFamily="34" charset="0"/>
              </a:rPr>
              <a:t>réglementaires </a:t>
            </a:r>
            <a:endParaRPr lang="fr-FR" sz="2400" dirty="0">
              <a:latin typeface="Arial" panose="020B0604020202020204" pitchFamily="34" charset="0"/>
            </a:endParaRPr>
          </a:p>
          <a:p>
            <a:pPr marL="800100" lvl="1" indent="-342900" algn="just">
              <a:lnSpc>
                <a:spcPct val="150000"/>
              </a:lnSpc>
              <a:buFont typeface="Arial" panose="020B0604020202020204" pitchFamily="34" charset="0"/>
              <a:buChar char="•"/>
            </a:pPr>
            <a:r>
              <a:rPr lang="fr-FR" sz="2400" dirty="0">
                <a:latin typeface="Arial" panose="020B0604020202020204" pitchFamily="34" charset="0"/>
              </a:rPr>
              <a:t>E</a:t>
            </a:r>
            <a:r>
              <a:rPr lang="fr-FR" sz="2400" b="0" i="0" u="none" strike="noStrike" baseline="0" dirty="0">
                <a:latin typeface="Arial" panose="020B0604020202020204" pitchFamily="34" charset="0"/>
              </a:rPr>
              <a:t>t de </a:t>
            </a:r>
            <a:r>
              <a:rPr lang="fr-FR" sz="2400" b="1" i="0" u="none" strike="noStrike" baseline="0" dirty="0">
                <a:solidFill>
                  <a:schemeClr val="tx2"/>
                </a:solidFill>
                <a:latin typeface="Arial" panose="020B0604020202020204" pitchFamily="34" charset="0"/>
              </a:rPr>
              <a:t>gagner</a:t>
            </a:r>
            <a:r>
              <a:rPr lang="fr-FR" sz="2400" b="1" i="0" u="none" strike="noStrike" baseline="0" dirty="0">
                <a:latin typeface="Arial" panose="020B0604020202020204" pitchFamily="34" charset="0"/>
              </a:rPr>
              <a:t> </a:t>
            </a:r>
            <a:r>
              <a:rPr lang="fr-FR" sz="2400" b="0" i="0" u="none" strike="noStrike" baseline="0" dirty="0">
                <a:latin typeface="Arial" panose="020B0604020202020204" pitchFamily="34" charset="0"/>
              </a:rPr>
              <a:t>la </a:t>
            </a:r>
            <a:r>
              <a:rPr lang="fr-FR" sz="2400" b="1" i="0" u="none" strike="noStrike" baseline="0" dirty="0">
                <a:latin typeface="Arial" panose="020B0604020202020204" pitchFamily="34" charset="0"/>
              </a:rPr>
              <a:t>confiance </a:t>
            </a:r>
            <a:r>
              <a:rPr lang="fr-FR" sz="2400" b="0" i="0" u="none" strike="noStrike" baseline="0" dirty="0">
                <a:latin typeface="Arial" panose="020B0604020202020204" pitchFamily="34" charset="0"/>
              </a:rPr>
              <a:t>de ses clients. </a:t>
            </a:r>
          </a:p>
          <a:p>
            <a:pPr algn="just"/>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fr-FR" sz="2400" b="0" i="0" u="none" strike="noStrike" baseline="0" dirty="0">
                <a:latin typeface="Arial" panose="020B0604020202020204" pitchFamily="34" charset="0"/>
              </a:rPr>
              <a:t>Bien que le </a:t>
            </a:r>
            <a:r>
              <a:rPr lang="fr-FR" sz="2400" b="1" i="0" u="none" strike="noStrike" baseline="0" dirty="0">
                <a:solidFill>
                  <a:schemeClr val="tx2"/>
                </a:solidFill>
                <a:latin typeface="Arial" panose="020B0604020202020204" pitchFamily="34" charset="0"/>
              </a:rPr>
              <a:t>processus</a:t>
            </a:r>
            <a:r>
              <a:rPr lang="fr-FR" sz="2400" b="1" i="0" u="none" strike="noStrike" baseline="0" dirty="0">
                <a:latin typeface="Arial" panose="020B0604020202020204" pitchFamily="34" charset="0"/>
              </a:rPr>
              <a:t> </a:t>
            </a:r>
            <a:r>
              <a:rPr lang="fr-FR" sz="2400" b="0" i="0" u="none" strike="noStrike" baseline="0" dirty="0">
                <a:latin typeface="Arial" panose="020B0604020202020204" pitchFamily="34" charset="0"/>
              </a:rPr>
              <a:t>ait été </a:t>
            </a:r>
            <a:r>
              <a:rPr lang="fr-FR" sz="2400" b="1" i="0" u="none" strike="noStrike" baseline="0" dirty="0">
                <a:latin typeface="Arial" panose="020B0604020202020204" pitchFamily="34" charset="0"/>
              </a:rPr>
              <a:t>exigeant</a:t>
            </a:r>
            <a:r>
              <a:rPr lang="fr-FR" sz="2400" b="0" i="0" u="none" strike="noStrike" baseline="0" dirty="0">
                <a:latin typeface="Arial" panose="020B0604020202020204" pitchFamily="34" charset="0"/>
              </a:rPr>
              <a:t>, les </a:t>
            </a:r>
            <a:r>
              <a:rPr lang="fr-FR" sz="2400" b="1" i="0" u="none" strike="noStrike" baseline="0" dirty="0">
                <a:latin typeface="Arial" panose="020B0604020202020204" pitchFamily="34" charset="0"/>
              </a:rPr>
              <a:t>bénéfices </a:t>
            </a:r>
            <a:r>
              <a:rPr lang="fr-FR" sz="2400" b="0" i="0" u="none" strike="noStrike" baseline="0" dirty="0">
                <a:latin typeface="Arial" panose="020B0604020202020204" pitchFamily="34" charset="0"/>
              </a:rPr>
              <a:t>à </a:t>
            </a:r>
            <a:r>
              <a:rPr lang="fr-FR" sz="2400" b="1" i="0" u="none" strike="noStrike" baseline="0" dirty="0">
                <a:solidFill>
                  <a:schemeClr val="tx2"/>
                </a:solidFill>
                <a:latin typeface="Arial" panose="020B0604020202020204" pitchFamily="34" charset="0"/>
              </a:rPr>
              <a:t>long terme </a:t>
            </a:r>
            <a:r>
              <a:rPr lang="fr-FR" sz="2400" b="0" i="0" u="none" strike="noStrike" baseline="0" dirty="0">
                <a:latin typeface="Arial" panose="020B0604020202020204" pitchFamily="34" charset="0"/>
              </a:rPr>
              <a:t>en termes de </a:t>
            </a:r>
            <a:r>
              <a:rPr lang="fr-FR" sz="2400" b="1" i="0" u="none" strike="noStrike" baseline="0" dirty="0">
                <a:solidFill>
                  <a:schemeClr val="tx2"/>
                </a:solidFill>
                <a:latin typeface="Arial" panose="020B0604020202020204" pitchFamily="34" charset="0"/>
              </a:rPr>
              <a:t>réduction </a:t>
            </a:r>
            <a:r>
              <a:rPr lang="fr-FR" sz="2400" b="0" i="0" u="none" strike="noStrike" baseline="0" dirty="0">
                <a:solidFill>
                  <a:schemeClr val="tx2"/>
                </a:solidFill>
                <a:latin typeface="Arial" panose="020B0604020202020204" pitchFamily="34" charset="0"/>
              </a:rPr>
              <a:t>des </a:t>
            </a:r>
            <a:r>
              <a:rPr lang="fr-FR" sz="2400" b="1" i="0" u="none" strike="noStrike" baseline="0" dirty="0">
                <a:solidFill>
                  <a:schemeClr val="tx2"/>
                </a:solidFill>
                <a:latin typeface="Arial" panose="020B0604020202020204" pitchFamily="34" charset="0"/>
              </a:rPr>
              <a:t>risques </a:t>
            </a:r>
            <a:r>
              <a:rPr lang="fr-FR" sz="2400" b="0" i="0" u="none" strike="noStrike" baseline="0" dirty="0">
                <a:latin typeface="Arial" panose="020B0604020202020204" pitchFamily="34" charset="0"/>
              </a:rPr>
              <a:t>et </a:t>
            </a:r>
            <a:r>
              <a:rPr lang="fr-FR" sz="2400" b="1" i="0" u="none" strike="noStrike" baseline="0" dirty="0">
                <a:latin typeface="Arial" panose="020B0604020202020204" pitchFamily="34" charset="0"/>
              </a:rPr>
              <a:t>d'avantage concurrentiel </a:t>
            </a:r>
            <a:r>
              <a:rPr lang="fr-FR" sz="2400" b="0" i="0" u="none" strike="noStrike" baseline="0" dirty="0">
                <a:latin typeface="Arial" panose="020B0604020202020204" pitchFamily="34" charset="0"/>
              </a:rPr>
              <a:t>justifient </a:t>
            </a:r>
            <a:r>
              <a:rPr lang="fr-FR" sz="2400" b="1" i="0" u="none" strike="noStrike" baseline="0" dirty="0">
                <a:latin typeface="Arial" panose="020B0604020202020204" pitchFamily="34" charset="0"/>
              </a:rPr>
              <a:t>l'investissement</a:t>
            </a:r>
            <a:r>
              <a:rPr lang="fr-FR" sz="2400" b="0" i="0" u="none" strike="noStrike" baseline="0" dirty="0">
                <a:latin typeface="Arial" panose="020B0604020202020204" pitchFamily="34" charset="0"/>
              </a:rPr>
              <a:t>.</a:t>
            </a:r>
          </a:p>
        </p:txBody>
      </p:sp>
    </p:spTree>
    <p:extLst>
      <p:ext uri="{BB962C8B-B14F-4D97-AF65-F5344CB8AC3E}">
        <p14:creationId xmlns:p14="http://schemas.microsoft.com/office/powerpoint/2010/main" val="338479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12" y="681835"/>
            <a:ext cx="10589598" cy="229922"/>
          </a:xfrm>
          <a:prstGeom prst="rect">
            <a:avLst/>
          </a:prstGeom>
        </p:spPr>
      </p:pic>
      <p:sp>
        <p:nvSpPr>
          <p:cNvPr id="5" name="Rectangle 4"/>
          <p:cNvSpPr/>
          <p:nvPr/>
        </p:nvSpPr>
        <p:spPr>
          <a:xfrm>
            <a:off x="428129" y="195565"/>
            <a:ext cx="4297151" cy="301276"/>
          </a:xfrm>
          <a:prstGeom prst="rect">
            <a:avLst/>
          </a:prstGeom>
        </p:spPr>
        <p:txBody>
          <a:bodyPr wrap="none" lIns="0" tIns="0" rIns="0" bIns="0">
            <a:noAutofit/>
          </a:bodyPr>
          <a:lstStyle/>
          <a:p>
            <a:pPr indent="0"/>
            <a:r>
              <a:rPr lang="en-US" sz="2600" b="1" dirty="0">
                <a:solidFill>
                  <a:srgbClr val="161616"/>
                </a:solidFill>
                <a:latin typeface="Arial"/>
              </a:rPr>
              <a:t>Textbooks as References</a:t>
            </a:r>
          </a:p>
        </p:txBody>
      </p:sp>
      <p:sp>
        <p:nvSpPr>
          <p:cNvPr id="3" name="ZoneTexte 2">
            <a:extLst>
              <a:ext uri="{FF2B5EF4-FFF2-40B4-BE49-F238E27FC236}">
                <a16:creationId xmlns:a16="http://schemas.microsoft.com/office/drawing/2014/main" id="{279ECEE5-4FE7-6535-AAE4-85CEF46AE366}"/>
              </a:ext>
            </a:extLst>
          </p:cNvPr>
          <p:cNvSpPr txBox="1"/>
          <p:nvPr/>
        </p:nvSpPr>
        <p:spPr>
          <a:xfrm>
            <a:off x="428129" y="1467556"/>
            <a:ext cx="5205027" cy="461665"/>
          </a:xfrm>
          <a:prstGeom prst="rect">
            <a:avLst/>
          </a:prstGeom>
          <a:noFill/>
        </p:spPr>
        <p:txBody>
          <a:bodyPr wrap="square" rtlCol="0">
            <a:spAutoFit/>
          </a:bodyPr>
          <a:lstStyle/>
          <a:p>
            <a:pPr marL="285750" indent="-285750">
              <a:buFont typeface="Arial" panose="020B0604020202020204" pitchFamily="34" charset="0"/>
              <a:buChar char="•"/>
            </a:pPr>
            <a:r>
              <a:rPr lang="fr-FR" sz="2400" i="1" dirty="0"/>
              <a:t>Norme ISO/IEC 27001-2022</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pic>
        <p:nvPicPr>
          <p:cNvPr id="3" name="Image 2"/>
          <p:cNvPicPr>
            <a:picLocks noChangeAspect="1"/>
          </p:cNvPicPr>
          <p:nvPr/>
        </p:nvPicPr>
        <p:blipFill>
          <a:blip r:embed="rId4"/>
          <a:stretch>
            <a:fillRect/>
          </a:stretch>
        </p:blipFill>
        <p:spPr>
          <a:xfrm>
            <a:off x="6108640" y="1075944"/>
            <a:ext cx="4453128" cy="4977384"/>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9148C1A7-40C8-B527-433E-ED5DBC68AFC4}"/>
              </a:ext>
            </a:extLst>
          </p:cNvPr>
          <p:cNvSpPr txBox="1"/>
          <p:nvPr/>
        </p:nvSpPr>
        <p:spPr>
          <a:xfrm>
            <a:off x="2673724" y="3598440"/>
            <a:ext cx="2292723" cy="523220"/>
          </a:xfrm>
          <a:prstGeom prst="rect">
            <a:avLst/>
          </a:prstGeom>
          <a:noFill/>
        </p:spPr>
        <p:txBody>
          <a:bodyPr wrap="square">
            <a:spAutoFit/>
          </a:bodyPr>
          <a:lstStyle/>
          <a:p>
            <a:pPr indent="0"/>
            <a:r>
              <a:rPr lang="en-US" sz="2800" b="1" dirty="0">
                <a:solidFill>
                  <a:srgbClr val="161616"/>
                </a:solidFill>
                <a:latin typeface="Arial"/>
              </a:rPr>
              <a:t>Thank you!</a:t>
            </a:r>
          </a:p>
        </p:txBody>
      </p:sp>
      <p:sp>
        <p:nvSpPr>
          <p:cNvPr id="12" name="ZoneTexte 11">
            <a:extLst>
              <a:ext uri="{FF2B5EF4-FFF2-40B4-BE49-F238E27FC236}">
                <a16:creationId xmlns:a16="http://schemas.microsoft.com/office/drawing/2014/main" id="{A550F48C-A90E-F54F-287D-B0F697497127}"/>
              </a:ext>
            </a:extLst>
          </p:cNvPr>
          <p:cNvSpPr txBox="1"/>
          <p:nvPr/>
        </p:nvSpPr>
        <p:spPr>
          <a:xfrm>
            <a:off x="573743" y="6217920"/>
            <a:ext cx="9834282" cy="923330"/>
          </a:xfrm>
          <a:prstGeom prst="rect">
            <a:avLst/>
          </a:prstGeom>
          <a:noFill/>
        </p:spPr>
        <p:txBody>
          <a:bodyPr wrap="square">
            <a:spAutoFit/>
          </a:bodyPr>
          <a:lstStyle/>
          <a:p>
            <a:pPr algn="ctr"/>
            <a:r>
              <a:rPr lang="fr-FR" sz="5400" b="1" i="1" dirty="0">
                <a:latin typeface="Amiri" panose="00000500000000000000" pitchFamily="2" charset="-78"/>
                <a:ea typeface="Amiri" panose="00000500000000000000" pitchFamily="2" charset="-78"/>
                <a:cs typeface="Amiri" panose="00000500000000000000" pitchFamily="2" charset="-78"/>
              </a:rPr>
              <a:t>F</a:t>
            </a:r>
            <a:r>
              <a:rPr lang="en-CA" sz="5400" b="1" i="1" dirty="0" err="1">
                <a:latin typeface="Amiri" panose="00000500000000000000" pitchFamily="2" charset="-78"/>
                <a:ea typeface="Amiri" panose="00000500000000000000" pitchFamily="2" charset="-78"/>
                <a:cs typeface="Amiri" panose="00000500000000000000" pitchFamily="2" charset="-78"/>
              </a:rPr>
              <a:t>abricando</a:t>
            </a:r>
            <a:r>
              <a:rPr lang="en-CA" sz="5400" b="1" i="1" dirty="0">
                <a:latin typeface="Amiri" panose="00000500000000000000" pitchFamily="2" charset="-78"/>
                <a:ea typeface="Amiri" panose="00000500000000000000" pitchFamily="2" charset="-78"/>
                <a:cs typeface="Amiri" panose="00000500000000000000" pitchFamily="2" charset="-78"/>
              </a:rPr>
              <a:t> Fit Faber</a:t>
            </a:r>
            <a:endParaRPr lang="fr-FR" sz="5400" b="1" i="1" dirty="0">
              <a:latin typeface="Amiri" panose="00000500000000000000" pitchFamily="2" charset="-78"/>
              <a:ea typeface="Amiri" panose="00000500000000000000" pitchFamily="2" charset="-78"/>
              <a:cs typeface="Amiri" panose="00000500000000000000" pitchFamily="2" charset="-78"/>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2ADA20-A462-AE0A-AE10-1C944C83F1F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42F51BF-0626-6192-4926-61436D24F5E9}"/>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FD956EF7-77DD-BE63-C1CE-5C48CCB38C4B}"/>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1732BA9F-E1B2-3316-9275-8F1144D3B053}"/>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Généralités</a:t>
            </a:r>
            <a:endParaRPr lang="en-US" sz="2800" b="1" dirty="0">
              <a:solidFill>
                <a:srgbClr val="FF0000"/>
              </a:solidFill>
              <a:latin typeface="Arial"/>
            </a:endParaRPr>
          </a:p>
          <a:p>
            <a:pPr indent="0" algn="just">
              <a:lnSpc>
                <a:spcPts val="4656"/>
              </a:lnSpc>
            </a:pPr>
            <a:r>
              <a:rPr lang="en-US" sz="2800" b="1" dirty="0">
                <a:latin typeface="Arial"/>
              </a:rPr>
              <a:t>2.  Introduction à la </a:t>
            </a:r>
            <a:r>
              <a:rPr lang="en-US" sz="2800" b="1" dirty="0" err="1">
                <a:latin typeface="Arial"/>
              </a:rPr>
              <a:t>famille</a:t>
            </a:r>
            <a:r>
              <a:rPr lang="en-US" sz="2800" b="1" dirty="0">
                <a:latin typeface="Arial"/>
              </a:rPr>
              <a:t> ISO 27000</a:t>
            </a:r>
          </a:p>
          <a:p>
            <a:pPr marL="514350" indent="-514350" algn="just">
              <a:lnSpc>
                <a:spcPts val="4656"/>
              </a:lnSpc>
              <a:buAutoNum type="arabicPeriod" startAt="3"/>
            </a:pPr>
            <a:r>
              <a:rPr lang="en-US" sz="2800" b="1" dirty="0">
                <a:latin typeface="Arial"/>
              </a:rPr>
              <a:t>La </a:t>
            </a:r>
            <a:r>
              <a:rPr lang="en-US" sz="2800" b="1" dirty="0" err="1">
                <a:latin typeface="Arial"/>
              </a:rPr>
              <a:t>norme</a:t>
            </a:r>
            <a:r>
              <a:rPr lang="en-US" sz="2800" b="1" dirty="0">
                <a:latin typeface="Arial"/>
              </a:rPr>
              <a:t> ISO/IEC 27001 LI</a:t>
            </a:r>
          </a:p>
          <a:p>
            <a:pPr marL="514350" indent="-514350" algn="just">
              <a:lnSpc>
                <a:spcPts val="4656"/>
              </a:lnSpc>
              <a:buAutoNum type="arabicPeriod" startAt="3"/>
            </a:pPr>
            <a:r>
              <a:rPr lang="en-US" sz="2800" b="1" dirty="0" err="1">
                <a:latin typeface="Arial"/>
              </a:rPr>
              <a:t>Statistiques</a:t>
            </a:r>
            <a:r>
              <a:rPr lang="en-US" sz="2800" b="1" dirty="0">
                <a:latin typeface="Arial"/>
              </a:rPr>
              <a:t> et tendances </a:t>
            </a:r>
            <a:r>
              <a:rPr lang="en-US" sz="2800" b="1" dirty="0" err="1">
                <a:latin typeface="Arial"/>
              </a:rPr>
              <a:t>mondiales</a:t>
            </a:r>
            <a:endParaRPr lang="en-US" sz="2800" b="1" dirty="0">
              <a:latin typeface="Arial"/>
            </a:endParaRPr>
          </a:p>
          <a:p>
            <a:pPr marL="514350" indent="-514350" algn="just">
              <a:lnSpc>
                <a:spcPts val="4656"/>
              </a:lnSpc>
              <a:buAutoNum type="arabicPeriod" startAt="3"/>
            </a:pPr>
            <a:r>
              <a:rPr lang="en-US" sz="2800" b="1" dirty="0">
                <a:latin typeface="Arial"/>
              </a:rPr>
              <a:t>Etude de Cas</a:t>
            </a:r>
          </a:p>
        </p:txBody>
      </p:sp>
    </p:spTree>
    <p:extLst>
      <p:ext uri="{BB962C8B-B14F-4D97-AF65-F5344CB8AC3E}">
        <p14:creationId xmlns:p14="http://schemas.microsoft.com/office/powerpoint/2010/main" val="278135600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Généralités</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749B9851-1431-D97B-3508-C64F19B2ED09}"/>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Les normes ISO</a:t>
            </a:r>
          </a:p>
        </p:txBody>
      </p:sp>
      <p:sp>
        <p:nvSpPr>
          <p:cNvPr id="3" name="ZoneTexte 2">
            <a:extLst>
              <a:ext uri="{FF2B5EF4-FFF2-40B4-BE49-F238E27FC236}">
                <a16:creationId xmlns:a16="http://schemas.microsoft.com/office/drawing/2014/main" id="{B15ABA5E-D355-B7F6-7069-DB7841A75E32}"/>
              </a:ext>
            </a:extLst>
          </p:cNvPr>
          <p:cNvSpPr txBox="1"/>
          <p:nvPr/>
        </p:nvSpPr>
        <p:spPr>
          <a:xfrm>
            <a:off x="248012" y="1797408"/>
            <a:ext cx="10193312" cy="358437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Les normes </a:t>
            </a:r>
            <a:r>
              <a:rPr lang="fr-FR" sz="2200" b="1" dirty="0">
                <a:solidFill>
                  <a:schemeClr val="tx2"/>
                </a:solidFill>
                <a:latin typeface="Arial" panose="020B0604020202020204" pitchFamily="34" charset="0"/>
                <a:cs typeface="Arial" panose="020B0604020202020204" pitchFamily="34" charset="0"/>
              </a:rPr>
              <a:t>ISO</a:t>
            </a:r>
            <a:r>
              <a:rPr lang="fr-FR" sz="2200" dirty="0">
                <a:latin typeface="Arial" panose="020B0604020202020204" pitchFamily="34" charset="0"/>
                <a:cs typeface="Arial" panose="020B0604020202020204" pitchFamily="34" charset="0"/>
              </a:rPr>
              <a:t> (</a:t>
            </a:r>
            <a:r>
              <a:rPr lang="fr-FR" sz="2200" b="1" dirty="0">
                <a:solidFill>
                  <a:schemeClr val="tx2"/>
                </a:solidFill>
                <a:latin typeface="Arial" panose="020B0604020202020204" pitchFamily="34" charset="0"/>
                <a:cs typeface="Arial" panose="020B0604020202020204" pitchFamily="34" charset="0"/>
              </a:rPr>
              <a:t>Organisation Internationale de Normalisation</a:t>
            </a:r>
            <a:r>
              <a:rPr lang="fr-FR" sz="2200" dirty="0">
                <a:latin typeface="Arial" panose="020B0604020202020204" pitchFamily="34" charset="0"/>
                <a:cs typeface="Arial" panose="020B0604020202020204" pitchFamily="34" charset="0"/>
              </a:rPr>
              <a:t>) sont des </a:t>
            </a:r>
            <a:r>
              <a:rPr lang="fr-FR" sz="2200" b="1" dirty="0">
                <a:latin typeface="Arial" panose="020B0604020202020204" pitchFamily="34" charset="0"/>
                <a:cs typeface="Arial" panose="020B0604020202020204" pitchFamily="34" charset="0"/>
              </a:rPr>
              <a:t>standards internationaux </a:t>
            </a:r>
            <a:r>
              <a:rPr lang="fr-FR" sz="2200" dirty="0">
                <a:latin typeface="Arial" panose="020B0604020202020204" pitchFamily="34" charset="0"/>
                <a:cs typeface="Arial" panose="020B0604020202020204" pitchFamily="34" charset="0"/>
              </a:rPr>
              <a:t>qui fournissent des </a:t>
            </a:r>
            <a:r>
              <a:rPr lang="fr-FR" sz="2200" b="1" dirty="0">
                <a:latin typeface="Arial" panose="020B0604020202020204" pitchFamily="34" charset="0"/>
                <a:cs typeface="Arial" panose="020B0604020202020204" pitchFamily="34" charset="0"/>
              </a:rPr>
              <a:t>lignes directrices </a:t>
            </a:r>
            <a:r>
              <a:rPr lang="fr-FR" sz="2200" dirty="0">
                <a:latin typeface="Arial" panose="020B0604020202020204" pitchFamily="34" charset="0"/>
                <a:cs typeface="Arial" panose="020B0604020202020204" pitchFamily="34" charset="0"/>
              </a:rPr>
              <a:t>et des </a:t>
            </a:r>
            <a:r>
              <a:rPr lang="fr-FR" sz="2200" b="1" dirty="0">
                <a:latin typeface="Arial" panose="020B0604020202020204" pitchFamily="34" charset="0"/>
                <a:cs typeface="Arial" panose="020B0604020202020204" pitchFamily="34" charset="0"/>
              </a:rPr>
              <a:t>exigences</a:t>
            </a:r>
            <a:r>
              <a:rPr lang="fr-FR" sz="2200" dirty="0">
                <a:latin typeface="Arial" panose="020B0604020202020204" pitchFamily="34" charset="0"/>
                <a:cs typeface="Arial" panose="020B0604020202020204" pitchFamily="34" charset="0"/>
              </a:rPr>
              <a:t> pour diverses pratiques, </a:t>
            </a:r>
            <a:r>
              <a:rPr lang="fr-FR" sz="2200" b="1" dirty="0">
                <a:latin typeface="Arial" panose="020B0604020202020204" pitchFamily="34" charset="0"/>
                <a:cs typeface="Arial" panose="020B0604020202020204" pitchFamily="34" charset="0"/>
              </a:rPr>
              <a:t>processus</a:t>
            </a:r>
            <a:r>
              <a:rPr lang="fr-FR" sz="2200" dirty="0">
                <a:latin typeface="Arial" panose="020B0604020202020204" pitchFamily="34" charset="0"/>
                <a:cs typeface="Arial" panose="020B0604020202020204" pitchFamily="34" charset="0"/>
              </a:rPr>
              <a:t> et </a:t>
            </a:r>
            <a:r>
              <a:rPr lang="fr-FR" sz="2200" b="1" dirty="0">
                <a:latin typeface="Arial" panose="020B0604020202020204" pitchFamily="34" charset="0"/>
                <a:cs typeface="Arial" panose="020B0604020202020204" pitchFamily="34" charset="0"/>
              </a:rPr>
              <a:t>systèmes</a:t>
            </a:r>
            <a:r>
              <a:rPr lang="fr-FR" sz="2200" dirty="0">
                <a:latin typeface="Arial" panose="020B0604020202020204" pitchFamily="34" charset="0"/>
                <a:cs typeface="Arial" panose="020B0604020202020204" pitchFamily="34" charset="0"/>
              </a:rPr>
              <a:t> et ce, dans différents domaines.</a:t>
            </a:r>
          </a:p>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Ces normes sont mises en place pour assurer la </a:t>
            </a:r>
            <a:r>
              <a:rPr lang="fr-FR" sz="2200" b="1" dirty="0">
                <a:solidFill>
                  <a:schemeClr val="tx2"/>
                </a:solidFill>
                <a:latin typeface="Arial" panose="020B0604020202020204" pitchFamily="34" charset="0"/>
                <a:cs typeface="Arial" panose="020B0604020202020204" pitchFamily="34" charset="0"/>
              </a:rPr>
              <a:t>qualité</a:t>
            </a:r>
            <a:r>
              <a:rPr lang="fr-FR" sz="2200" dirty="0">
                <a:latin typeface="Arial" panose="020B0604020202020204" pitchFamily="34" charset="0"/>
                <a:cs typeface="Arial" panose="020B0604020202020204" pitchFamily="34" charset="0"/>
              </a:rPr>
              <a:t>, l’</a:t>
            </a:r>
            <a:r>
              <a:rPr lang="fr-FR" sz="2200" b="1" dirty="0">
                <a:solidFill>
                  <a:schemeClr val="tx2"/>
                </a:solidFill>
                <a:latin typeface="Arial" panose="020B0604020202020204" pitchFamily="34" charset="0"/>
                <a:cs typeface="Arial" panose="020B0604020202020204" pitchFamily="34" charset="0"/>
              </a:rPr>
              <a:t>efficacité</a:t>
            </a:r>
            <a:r>
              <a:rPr lang="fr-FR" sz="2200" dirty="0">
                <a:latin typeface="Arial" panose="020B0604020202020204" pitchFamily="34" charset="0"/>
                <a:cs typeface="Arial" panose="020B0604020202020204" pitchFamily="34" charset="0"/>
              </a:rPr>
              <a:t> et la </a:t>
            </a:r>
            <a:r>
              <a:rPr lang="fr-FR" sz="2200" b="1" dirty="0">
                <a:solidFill>
                  <a:schemeClr val="tx2"/>
                </a:solidFill>
                <a:latin typeface="Arial" panose="020B0604020202020204" pitchFamily="34" charset="0"/>
                <a:cs typeface="Arial" panose="020B0604020202020204" pitchFamily="34" charset="0"/>
              </a:rPr>
              <a:t>sécurité</a:t>
            </a:r>
            <a:r>
              <a:rPr lang="fr-FR" sz="2200" dirty="0">
                <a:latin typeface="Arial" panose="020B0604020202020204" pitchFamily="34" charset="0"/>
                <a:cs typeface="Arial" panose="020B0604020202020204" pitchFamily="34" charset="0"/>
              </a:rPr>
              <a:t> des produits, services et systèmes tout en facilitant le commerce international.</a:t>
            </a:r>
            <a:endParaRPr lang="en-US" sz="22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43604CBD-4254-F2F3-A170-7B83EB08433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28135" b="30339"/>
          <a:stretch>
            <a:fillRect/>
          </a:stretch>
        </p:blipFill>
        <p:spPr>
          <a:xfrm>
            <a:off x="3224936" y="5036695"/>
            <a:ext cx="5089820" cy="2113613"/>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6CCE3B-C7A9-4FAB-86C6-0718219C607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FEF105F-DC8F-69EA-5DB1-E635FEDF1D2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1F750D4-00F5-D5A8-3773-1116FA058F9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Généralités</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F539FFE9-A50D-DDEF-3DFC-49B66293CA26}"/>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chemeClr val="tx2"/>
                </a:solidFill>
                <a:latin typeface="Arial"/>
              </a:rPr>
              <a:t>Les normes ISO</a:t>
            </a:r>
          </a:p>
        </p:txBody>
      </p:sp>
      <p:sp>
        <p:nvSpPr>
          <p:cNvPr id="3" name="ZoneTexte 2">
            <a:extLst>
              <a:ext uri="{FF2B5EF4-FFF2-40B4-BE49-F238E27FC236}">
                <a16:creationId xmlns:a16="http://schemas.microsoft.com/office/drawing/2014/main" id="{B6035489-9770-0AD6-9790-998C3B11CAF7}"/>
              </a:ext>
            </a:extLst>
          </p:cNvPr>
          <p:cNvSpPr txBox="1"/>
          <p:nvPr/>
        </p:nvSpPr>
        <p:spPr>
          <a:xfrm>
            <a:off x="405409" y="1797408"/>
            <a:ext cx="9878518" cy="496366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fr-FR" sz="2200" b="1" dirty="0">
                <a:latin typeface="Arial" panose="020B0604020202020204" pitchFamily="34" charset="0"/>
                <a:cs typeface="Arial" panose="020B0604020202020204" pitchFamily="34" charset="0"/>
              </a:rPr>
              <a:t>But des normes ISO :</a:t>
            </a:r>
          </a:p>
          <a:p>
            <a:pPr marL="1257300" lvl="2" indent="-342900" algn="just">
              <a:lnSpc>
                <a:spcPct val="150000"/>
              </a:lnSpc>
              <a:buFont typeface="Wingdings" panose="05000000000000000000" pitchFamily="2" charset="2"/>
              <a:buChar char="Ø"/>
            </a:pPr>
            <a:r>
              <a:rPr lang="fr-FR" sz="2400" b="1" dirty="0">
                <a:solidFill>
                  <a:schemeClr val="tx2"/>
                </a:solidFill>
                <a:latin typeface="Arial" panose="020B0604020202020204" pitchFamily="34" charset="0"/>
                <a:cs typeface="Arial" panose="020B0604020202020204" pitchFamily="34" charset="0"/>
              </a:rPr>
              <a:t>Garantir la qualité : </a:t>
            </a:r>
            <a:r>
              <a:rPr lang="fr-FR" sz="2400" dirty="0">
                <a:latin typeface="Arial" panose="020B0604020202020204" pitchFamily="34" charset="0"/>
                <a:cs typeface="Arial" panose="020B0604020202020204" pitchFamily="34" charset="0"/>
              </a:rPr>
              <a:t>Les normes assurent que les produits et services respectent des critères de qualité définis.</a:t>
            </a:r>
          </a:p>
          <a:p>
            <a:pPr marL="1257300" lvl="2" indent="-342900" algn="just">
              <a:lnSpc>
                <a:spcPct val="150000"/>
              </a:lnSpc>
              <a:buFont typeface="Wingdings" panose="05000000000000000000" pitchFamily="2" charset="2"/>
              <a:buChar char="Ø"/>
            </a:pPr>
            <a:r>
              <a:rPr lang="fr-FR" sz="2400" b="1" dirty="0">
                <a:solidFill>
                  <a:schemeClr val="tx2"/>
                </a:solidFill>
                <a:latin typeface="Arial" panose="020B0604020202020204" pitchFamily="34" charset="0"/>
                <a:cs typeface="Arial" panose="020B0604020202020204" pitchFamily="34" charset="0"/>
              </a:rPr>
              <a:t>Réduire les risques : </a:t>
            </a:r>
            <a:r>
              <a:rPr lang="fr-FR" sz="2400" dirty="0">
                <a:latin typeface="Arial" panose="020B0604020202020204" pitchFamily="34" charset="0"/>
                <a:cs typeface="Arial" panose="020B0604020202020204" pitchFamily="34" charset="0"/>
              </a:rPr>
              <a:t>Elles nous aident à identifier, analyser et gérer les risques potentiels dans diverses activités professionnelles.</a:t>
            </a:r>
          </a:p>
          <a:p>
            <a:pPr marL="1257300" lvl="2" indent="-342900" algn="just">
              <a:lnSpc>
                <a:spcPct val="150000"/>
              </a:lnSpc>
              <a:buFont typeface="Wingdings" panose="05000000000000000000" pitchFamily="2" charset="2"/>
              <a:buChar char="Ø"/>
            </a:pPr>
            <a:r>
              <a:rPr lang="fr-FR" sz="2400" b="1" dirty="0">
                <a:solidFill>
                  <a:schemeClr val="tx2"/>
                </a:solidFill>
                <a:latin typeface="Arial" panose="020B0604020202020204" pitchFamily="34" charset="0"/>
                <a:cs typeface="Arial" panose="020B0604020202020204" pitchFamily="34" charset="0"/>
              </a:rPr>
              <a:t>Faciliter l’harmonisation internationale : </a:t>
            </a:r>
            <a:r>
              <a:rPr lang="fr-FR" sz="2400" dirty="0">
                <a:latin typeface="Arial" panose="020B0604020202020204" pitchFamily="34" charset="0"/>
                <a:cs typeface="Arial" panose="020B0604020202020204" pitchFamily="34" charset="0"/>
              </a:rPr>
              <a:t>ces normes permettent de standardiser des processus dans divers pays, facilitant ainsi le commerce et la coopération entre les nations.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6717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F05B73-FABE-0309-DA5D-A608BB1F44C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9879EB6-CF5C-CD1F-30E1-DD0E17100D5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7F7EA62-2932-77B3-6C3D-C37BA3789E2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Généralités</a:t>
            </a:r>
            <a:endParaRPr lang="en-US" sz="2600" b="1" dirty="0">
              <a:solidFill>
                <a:srgbClr val="161616"/>
              </a:solidFill>
              <a:latin typeface="Arial"/>
            </a:endParaRPr>
          </a:p>
        </p:txBody>
      </p:sp>
      <p:sp>
        <p:nvSpPr>
          <p:cNvPr id="15" name="Rectangle 14">
            <a:extLst>
              <a:ext uri="{FF2B5EF4-FFF2-40B4-BE49-F238E27FC236}">
                <a16:creationId xmlns:a16="http://schemas.microsoft.com/office/drawing/2014/main" id="{EC75587C-59E6-B708-FB26-7559E142845C}"/>
              </a:ext>
            </a:extLst>
          </p:cNvPr>
          <p:cNvSpPr/>
          <p:nvPr/>
        </p:nvSpPr>
        <p:spPr>
          <a:xfrm>
            <a:off x="3727421" y="1027176"/>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Contexte</a:t>
            </a:r>
            <a:r>
              <a:rPr lang="en-US" sz="2800" b="1" dirty="0">
                <a:solidFill>
                  <a:srgbClr val="161616"/>
                </a:solidFill>
                <a:latin typeface="Arial"/>
              </a:rPr>
              <a:t> et </a:t>
            </a:r>
            <a:r>
              <a:rPr lang="en-US" sz="2800" b="1" dirty="0" err="1">
                <a:solidFill>
                  <a:srgbClr val="161616"/>
                </a:solidFill>
                <a:latin typeface="Arial"/>
              </a:rPr>
              <a:t>enjeux</a:t>
            </a:r>
            <a:r>
              <a:rPr lang="en-US" sz="2800" b="1" dirty="0">
                <a:solidFill>
                  <a:srgbClr val="161616"/>
                </a:solidFill>
                <a:latin typeface="Arial"/>
              </a:rPr>
              <a:t> de la </a:t>
            </a:r>
            <a:r>
              <a:rPr lang="en-US" sz="2800" b="1" dirty="0" err="1">
                <a:solidFill>
                  <a:srgbClr val="161616"/>
                </a:solidFill>
                <a:latin typeface="Arial"/>
              </a:rPr>
              <a:t>sécurité</a:t>
            </a:r>
            <a:r>
              <a:rPr lang="en-US" sz="2800" b="1" dirty="0">
                <a:solidFill>
                  <a:srgbClr val="161616"/>
                </a:solidFill>
                <a:latin typeface="Arial"/>
              </a:rPr>
              <a:t> de </a:t>
            </a:r>
            <a:r>
              <a:rPr lang="en-US" sz="2800" b="1" dirty="0" err="1">
                <a:solidFill>
                  <a:srgbClr val="161616"/>
                </a:solidFill>
                <a:latin typeface="Arial"/>
              </a:rPr>
              <a:t>l’information</a:t>
            </a:r>
            <a:endParaRPr lang="en-US" sz="2800" b="1" dirty="0">
              <a:solidFill>
                <a:srgbClr val="161616"/>
              </a:solidFill>
              <a:latin typeface="Arial"/>
            </a:endParaRPr>
          </a:p>
        </p:txBody>
      </p:sp>
      <p:sp>
        <p:nvSpPr>
          <p:cNvPr id="3" name="ZoneTexte 2">
            <a:extLst>
              <a:ext uri="{FF2B5EF4-FFF2-40B4-BE49-F238E27FC236}">
                <a16:creationId xmlns:a16="http://schemas.microsoft.com/office/drawing/2014/main" id="{4B049E8F-A21F-10EB-29D4-0D2F5844A807}"/>
              </a:ext>
            </a:extLst>
          </p:cNvPr>
          <p:cNvSpPr txBox="1"/>
          <p:nvPr/>
        </p:nvSpPr>
        <p:spPr>
          <a:xfrm>
            <a:off x="248011" y="1686268"/>
            <a:ext cx="7606835" cy="536467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100" dirty="0">
                <a:latin typeface="Arial" panose="020B0604020202020204" pitchFamily="34" charset="0"/>
                <a:cs typeface="Arial" panose="020B0604020202020204" pitchFamily="34" charset="0"/>
              </a:rPr>
              <a:t>Dans un monde où les </a:t>
            </a:r>
            <a:r>
              <a:rPr lang="fr-FR" sz="2100" b="1" dirty="0">
                <a:solidFill>
                  <a:schemeClr val="tx2"/>
                </a:solidFill>
                <a:latin typeface="Arial" panose="020B0604020202020204" pitchFamily="34" charset="0"/>
                <a:cs typeface="Arial" panose="020B0604020202020204" pitchFamily="34" charset="0"/>
              </a:rPr>
              <a:t>cyberattaques</a:t>
            </a:r>
            <a:r>
              <a:rPr lang="fr-FR" sz="2100" dirty="0">
                <a:latin typeface="Arial" panose="020B0604020202020204" pitchFamily="34" charset="0"/>
                <a:cs typeface="Arial" panose="020B0604020202020204" pitchFamily="34" charset="0"/>
              </a:rPr>
              <a:t> sont en constante augmentation, la </a:t>
            </a:r>
            <a:r>
              <a:rPr lang="fr-FR" sz="2100" b="1" dirty="0">
                <a:solidFill>
                  <a:schemeClr val="tx2"/>
                </a:solidFill>
                <a:latin typeface="Arial" panose="020B0604020202020204" pitchFamily="34" charset="0"/>
                <a:cs typeface="Arial" panose="020B0604020202020204" pitchFamily="34" charset="0"/>
              </a:rPr>
              <a:t>protection des données </a:t>
            </a:r>
            <a:r>
              <a:rPr lang="fr-FR" sz="2100" dirty="0">
                <a:latin typeface="Arial" panose="020B0604020202020204" pitchFamily="34" charset="0"/>
                <a:cs typeface="Arial" panose="020B0604020202020204" pitchFamily="34" charset="0"/>
              </a:rPr>
              <a:t>est devenue une </a:t>
            </a:r>
            <a:r>
              <a:rPr lang="fr-FR" sz="2100" b="1" dirty="0">
                <a:solidFill>
                  <a:schemeClr val="tx2"/>
                </a:solidFill>
                <a:latin typeface="Arial" panose="020B0604020202020204" pitchFamily="34" charset="0"/>
                <a:cs typeface="Arial" panose="020B0604020202020204" pitchFamily="34" charset="0"/>
              </a:rPr>
              <a:t>priorité absolue </a:t>
            </a:r>
            <a:r>
              <a:rPr lang="fr-FR" sz="2100" dirty="0">
                <a:latin typeface="Arial" panose="020B0604020202020204" pitchFamily="34" charset="0"/>
                <a:cs typeface="Arial" panose="020B0604020202020204" pitchFamily="34" charset="0"/>
              </a:rPr>
              <a:t>pour les </a:t>
            </a:r>
            <a:r>
              <a:rPr lang="fr-FR" sz="2100" b="1" dirty="0">
                <a:latin typeface="Arial" panose="020B0604020202020204" pitchFamily="34" charset="0"/>
                <a:cs typeface="Arial" panose="020B0604020202020204" pitchFamily="34" charset="0"/>
              </a:rPr>
              <a:t>entreprises</a:t>
            </a:r>
            <a:r>
              <a:rPr lang="fr-FR" sz="2100" dirty="0">
                <a:latin typeface="Arial" panose="020B0604020202020204" pitchFamily="34" charset="0"/>
                <a:cs typeface="Arial" panose="020B0604020202020204" pitchFamily="34" charset="0"/>
              </a:rPr>
              <a:t> et </a:t>
            </a:r>
            <a:r>
              <a:rPr lang="fr-FR" sz="2100" b="1" dirty="0">
                <a:latin typeface="Arial" panose="020B0604020202020204" pitchFamily="34" charset="0"/>
                <a:cs typeface="Arial" panose="020B0604020202020204" pitchFamily="34" charset="0"/>
              </a:rPr>
              <a:t>organisations</a:t>
            </a:r>
            <a:r>
              <a:rPr lang="fr-FR" sz="2100" dirty="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fr-FR" sz="2100" dirty="0">
                <a:latin typeface="Arial" panose="020B0604020202020204" pitchFamily="34" charset="0"/>
                <a:cs typeface="Arial" panose="020B0604020202020204" pitchFamily="34" charset="0"/>
              </a:rPr>
              <a:t>En </a:t>
            </a:r>
            <a:r>
              <a:rPr lang="fr-FR" sz="2100" b="1" dirty="0">
                <a:latin typeface="Arial" panose="020B0604020202020204" pitchFamily="34" charset="0"/>
                <a:cs typeface="Arial" panose="020B0604020202020204" pitchFamily="34" charset="0"/>
              </a:rPr>
              <a:t>2024</a:t>
            </a:r>
            <a:r>
              <a:rPr lang="fr-FR" sz="2100" dirty="0">
                <a:latin typeface="Arial" panose="020B0604020202020204" pitchFamily="34" charset="0"/>
                <a:cs typeface="Arial" panose="020B0604020202020204" pitchFamily="34" charset="0"/>
              </a:rPr>
              <a:t>, une étude d’IBM a révélé que le coût moyen d’une </a:t>
            </a:r>
            <a:r>
              <a:rPr lang="fr-FR" sz="2100" b="1" dirty="0">
                <a:latin typeface="Arial" panose="020B0604020202020204" pitchFamily="34" charset="0"/>
                <a:cs typeface="Arial" panose="020B0604020202020204" pitchFamily="34" charset="0"/>
              </a:rPr>
              <a:t>violation de données </a:t>
            </a:r>
            <a:r>
              <a:rPr lang="fr-FR" sz="2100" dirty="0">
                <a:latin typeface="Arial" panose="020B0604020202020204" pitchFamily="34" charset="0"/>
                <a:cs typeface="Arial" panose="020B0604020202020204" pitchFamily="34" charset="0"/>
              </a:rPr>
              <a:t>était </a:t>
            </a:r>
            <a:r>
              <a:rPr lang="fr-FR" sz="2100" b="1" dirty="0">
                <a:latin typeface="Arial" panose="020B0604020202020204" pitchFamily="34" charset="0"/>
                <a:cs typeface="Arial" panose="020B0604020202020204" pitchFamily="34" charset="0"/>
              </a:rPr>
              <a:t>de 4,88 millions de dollars</a:t>
            </a:r>
            <a:r>
              <a:rPr lang="fr-FR" sz="2100" dirty="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fr-FR" sz="2100" dirty="0">
                <a:latin typeface="Arial" panose="020B0604020202020204" pitchFamily="34" charset="0"/>
                <a:cs typeface="Arial" panose="020B0604020202020204" pitchFamily="34" charset="0"/>
              </a:rPr>
              <a:t>De plus, il est estimé qu’une </a:t>
            </a:r>
            <a:r>
              <a:rPr lang="fr-FR" sz="2100" b="1" dirty="0">
                <a:latin typeface="Arial" panose="020B0604020202020204" pitchFamily="34" charset="0"/>
                <a:cs typeface="Arial" panose="020B0604020202020204" pitchFamily="34" charset="0"/>
              </a:rPr>
              <a:t>cyberattaque</a:t>
            </a:r>
            <a:r>
              <a:rPr lang="fr-FR" sz="2100" dirty="0">
                <a:latin typeface="Arial" panose="020B0604020202020204" pitchFamily="34" charset="0"/>
                <a:cs typeface="Arial" panose="020B0604020202020204" pitchFamily="34" charset="0"/>
              </a:rPr>
              <a:t> a lieu toutes les </a:t>
            </a:r>
            <a:r>
              <a:rPr lang="fr-FR" sz="2100" b="1" dirty="0">
                <a:latin typeface="Arial" panose="020B0604020202020204" pitchFamily="34" charset="0"/>
                <a:cs typeface="Arial" panose="020B0604020202020204" pitchFamily="34" charset="0"/>
              </a:rPr>
              <a:t>40 secondes </a:t>
            </a:r>
            <a:r>
              <a:rPr lang="fr-FR" sz="2100" dirty="0">
                <a:latin typeface="Arial" panose="020B0604020202020204" pitchFamily="34" charset="0"/>
                <a:cs typeface="Arial" panose="020B0604020202020204" pitchFamily="34" charset="0"/>
              </a:rPr>
              <a:t>à travers le monde.</a:t>
            </a:r>
          </a:p>
          <a:p>
            <a:pPr marL="285750" indent="-285750" algn="just">
              <a:lnSpc>
                <a:spcPct val="150000"/>
              </a:lnSpc>
              <a:buFont typeface="Arial" panose="020B0604020202020204" pitchFamily="34" charset="0"/>
              <a:buChar char="•"/>
            </a:pPr>
            <a:r>
              <a:rPr lang="fr-FR" sz="2100" dirty="0">
                <a:latin typeface="Arial" panose="020B0604020202020204" pitchFamily="34" charset="0"/>
                <a:cs typeface="Arial" panose="020B0604020202020204" pitchFamily="34" charset="0"/>
              </a:rPr>
              <a:t>Face à ces menaces, la mise en place d’un </a:t>
            </a:r>
            <a:r>
              <a:rPr lang="fr-FR" sz="2100" b="1" dirty="0">
                <a:solidFill>
                  <a:schemeClr val="tx2"/>
                </a:solidFill>
                <a:latin typeface="Arial" panose="020B0604020202020204" pitchFamily="34" charset="0"/>
                <a:cs typeface="Arial" panose="020B0604020202020204" pitchFamily="34" charset="0"/>
              </a:rPr>
              <a:t>SMSI</a:t>
            </a:r>
            <a:r>
              <a:rPr lang="fr-FR" sz="2100" dirty="0">
                <a:latin typeface="Arial" panose="020B0604020202020204" pitchFamily="34" charset="0"/>
                <a:cs typeface="Arial" panose="020B0604020202020204" pitchFamily="34" charset="0"/>
              </a:rPr>
              <a:t> (Système de Management des </a:t>
            </a:r>
            <a:r>
              <a:rPr lang="fr-FR" sz="2100" dirty="0" err="1">
                <a:latin typeface="Arial" panose="020B0604020202020204" pitchFamily="34" charset="0"/>
                <a:cs typeface="Arial" panose="020B0604020202020204" pitchFamily="34" charset="0"/>
              </a:rPr>
              <a:t>Sytèmes</a:t>
            </a:r>
            <a:r>
              <a:rPr lang="fr-FR" sz="2100" dirty="0">
                <a:latin typeface="Arial" panose="020B0604020202020204" pitchFamily="34" charset="0"/>
                <a:cs typeface="Arial" panose="020B0604020202020204" pitchFamily="34" charset="0"/>
              </a:rPr>
              <a:t> d’Information) est cruciale pour garantir la </a:t>
            </a:r>
            <a:r>
              <a:rPr lang="fr-FR" sz="2100" b="1" dirty="0">
                <a:latin typeface="Arial" panose="020B0604020202020204" pitchFamily="34" charset="0"/>
                <a:cs typeface="Arial" panose="020B0604020202020204" pitchFamily="34" charset="0"/>
              </a:rPr>
              <a:t>confidentialité</a:t>
            </a:r>
            <a:r>
              <a:rPr lang="fr-FR" sz="2100" dirty="0">
                <a:latin typeface="Arial" panose="020B0604020202020204" pitchFamily="34" charset="0"/>
                <a:cs typeface="Arial" panose="020B0604020202020204" pitchFamily="34" charset="0"/>
              </a:rPr>
              <a:t>, l’</a:t>
            </a:r>
            <a:r>
              <a:rPr lang="fr-FR" sz="2100" b="1" dirty="0">
                <a:latin typeface="Arial" panose="020B0604020202020204" pitchFamily="34" charset="0"/>
                <a:cs typeface="Arial" panose="020B0604020202020204" pitchFamily="34" charset="0"/>
              </a:rPr>
              <a:t>intégrité</a:t>
            </a:r>
            <a:r>
              <a:rPr lang="fr-FR" sz="2100" dirty="0">
                <a:latin typeface="Arial" panose="020B0604020202020204" pitchFamily="34" charset="0"/>
                <a:cs typeface="Arial" panose="020B0604020202020204" pitchFamily="34" charset="0"/>
              </a:rPr>
              <a:t> et la </a:t>
            </a:r>
            <a:r>
              <a:rPr lang="fr-FR" sz="2100" b="1" dirty="0">
                <a:latin typeface="Arial" panose="020B0604020202020204" pitchFamily="34" charset="0"/>
                <a:cs typeface="Arial" panose="020B0604020202020204" pitchFamily="34" charset="0"/>
              </a:rPr>
              <a:t>disponibilité</a:t>
            </a:r>
            <a:r>
              <a:rPr lang="fr-FR" sz="2100" dirty="0">
                <a:latin typeface="Arial" panose="020B0604020202020204" pitchFamily="34" charset="0"/>
                <a:cs typeface="Arial" panose="020B0604020202020204" pitchFamily="34" charset="0"/>
              </a:rPr>
              <a:t> des informations sensibles.</a:t>
            </a:r>
            <a:endParaRPr lang="en-US" sz="21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EBF3623E-AE34-008B-39BC-590E4438A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987" y="2622710"/>
            <a:ext cx="2500402" cy="2473943"/>
          </a:xfrm>
          <a:prstGeom prst="rect">
            <a:avLst/>
          </a:prstGeom>
        </p:spPr>
      </p:pic>
    </p:spTree>
    <p:extLst>
      <p:ext uri="{BB962C8B-B14F-4D97-AF65-F5344CB8AC3E}">
        <p14:creationId xmlns:p14="http://schemas.microsoft.com/office/powerpoint/2010/main" val="158882805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0A31162-A9E3-356A-1FD3-5FA6AE32DF9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BC7D0EC-7D56-9341-6A23-633CC5ED38EA}"/>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426C0677-DA18-C1FE-0B42-2CBDF560A89F}"/>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26DFD483-19E5-7659-4323-C4D8BD8F99D3}"/>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Généralités</a:t>
            </a:r>
            <a:endParaRPr lang="en-US" sz="2800" b="1" dirty="0">
              <a:latin typeface="Arial"/>
            </a:endParaRPr>
          </a:p>
          <a:p>
            <a:pPr indent="0" algn="just">
              <a:lnSpc>
                <a:spcPts val="4656"/>
              </a:lnSpc>
            </a:pPr>
            <a:r>
              <a:rPr lang="en-US" sz="2800" b="1" dirty="0">
                <a:solidFill>
                  <a:srgbClr val="FF0000"/>
                </a:solidFill>
                <a:latin typeface="Arial"/>
              </a:rPr>
              <a:t>2.  Introduction à la </a:t>
            </a:r>
            <a:r>
              <a:rPr lang="en-US" sz="2800" b="1" dirty="0" err="1">
                <a:solidFill>
                  <a:srgbClr val="FF0000"/>
                </a:solidFill>
                <a:latin typeface="Arial"/>
              </a:rPr>
              <a:t>famille</a:t>
            </a:r>
            <a:r>
              <a:rPr lang="en-US" sz="2800" b="1" dirty="0">
                <a:solidFill>
                  <a:srgbClr val="FF0000"/>
                </a:solidFill>
                <a:latin typeface="Arial"/>
              </a:rPr>
              <a:t> ISO 27000</a:t>
            </a:r>
          </a:p>
          <a:p>
            <a:pPr marL="514350" indent="-514350" algn="just">
              <a:lnSpc>
                <a:spcPts val="4656"/>
              </a:lnSpc>
              <a:buAutoNum type="arabicPeriod" startAt="3"/>
            </a:pPr>
            <a:r>
              <a:rPr lang="en-US" sz="2800" b="1" dirty="0">
                <a:latin typeface="Arial"/>
              </a:rPr>
              <a:t>La </a:t>
            </a:r>
            <a:r>
              <a:rPr lang="en-US" sz="2800" b="1" dirty="0" err="1">
                <a:latin typeface="Arial"/>
              </a:rPr>
              <a:t>norme</a:t>
            </a:r>
            <a:r>
              <a:rPr lang="en-US" sz="2800" b="1" dirty="0">
                <a:latin typeface="Arial"/>
              </a:rPr>
              <a:t> ISO/IEC 27001 LI</a:t>
            </a:r>
          </a:p>
          <a:p>
            <a:pPr marL="514350" indent="-514350" algn="just">
              <a:lnSpc>
                <a:spcPts val="4656"/>
              </a:lnSpc>
              <a:buAutoNum type="arabicPeriod" startAt="3"/>
            </a:pPr>
            <a:r>
              <a:rPr lang="en-US" sz="2800" b="1" dirty="0" err="1">
                <a:latin typeface="Arial"/>
              </a:rPr>
              <a:t>Statistiques</a:t>
            </a:r>
            <a:r>
              <a:rPr lang="en-US" sz="2800" b="1" dirty="0">
                <a:latin typeface="Arial"/>
              </a:rPr>
              <a:t> et tendances </a:t>
            </a:r>
            <a:r>
              <a:rPr lang="en-US" sz="2800" b="1" dirty="0" err="1">
                <a:latin typeface="Arial"/>
              </a:rPr>
              <a:t>mondiales</a:t>
            </a:r>
            <a:endParaRPr lang="en-US" sz="2800" b="1" dirty="0">
              <a:latin typeface="Arial"/>
            </a:endParaRPr>
          </a:p>
          <a:p>
            <a:pPr marL="514350" indent="-514350" algn="just">
              <a:lnSpc>
                <a:spcPts val="4656"/>
              </a:lnSpc>
              <a:buAutoNum type="arabicPeriod" startAt="3"/>
            </a:pPr>
            <a:r>
              <a:rPr lang="en-US" sz="2800" b="1" dirty="0">
                <a:latin typeface="Arial"/>
              </a:rPr>
              <a:t>Etude de Cas</a:t>
            </a:r>
          </a:p>
        </p:txBody>
      </p:sp>
    </p:spTree>
    <p:extLst>
      <p:ext uri="{BB962C8B-B14F-4D97-AF65-F5344CB8AC3E}">
        <p14:creationId xmlns:p14="http://schemas.microsoft.com/office/powerpoint/2010/main" val="377996988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3378</TotalTime>
  <Words>3201</Words>
  <Application>Microsoft Office PowerPoint</Application>
  <PresentationFormat>Personnalisé</PresentationFormat>
  <Paragraphs>414</Paragraphs>
  <Slides>47</Slides>
  <Notes>38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47</vt:i4>
      </vt:variant>
    </vt:vector>
  </HeadingPairs>
  <TitlesOfParts>
    <vt:vector size="54" baseType="lpstr">
      <vt:lpstr>Amiri</vt:lpstr>
      <vt:lpstr>Arial</vt:lpstr>
      <vt:lpstr>Arial Black</vt:lpstr>
      <vt:lpstr>Calibri</vt:lpstr>
      <vt:lpstr>Verdana-Italic</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92</cp:revision>
  <dcterms:modified xsi:type="dcterms:W3CDTF">2025-07-11T10:49:39Z</dcterms:modified>
</cp:coreProperties>
</file>