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6" r:id="rId8"/>
    <p:sldId id="268" r:id="rId9"/>
    <p:sldId id="267" r:id="rId10"/>
    <p:sldId id="265" r:id="rId11"/>
    <p:sldId id="269" r:id="rId12"/>
    <p:sldId id="270" r:id="rId13"/>
    <p:sldId id="271" r:id="rId14"/>
    <p:sldId id="272" r:id="rId15"/>
    <p:sldId id="273" r:id="rId16"/>
    <p:sldId id="274" r:id="rId17"/>
    <p:sldId id="275" r:id="rId18"/>
    <p:sldId id="264" r:id="rId19"/>
    <p:sldId id="277" r:id="rId20"/>
    <p:sldId id="262" r:id="rId21"/>
    <p:sldId id="263" r:id="rId22"/>
    <p:sldId id="278" r:id="rId23"/>
  </p:sldIdLst>
  <p:sldSz cx="18288000" cy="10287000"/>
  <p:notesSz cx="6858000" cy="9144000"/>
  <p:embeddedFontLst>
    <p:embeddedFont>
      <p:font typeface="Helios Extended Bold" panose="020B0604020202020204" charset="0"/>
      <p:regular r:id="rId24"/>
    </p:embeddedFont>
    <p:embeddedFont>
      <p:font typeface="Montserrat" panose="00000500000000000000" pitchFamily="2" charset="0"/>
      <p:regular r:id="rId25"/>
      <p:bold r:id="rId26"/>
      <p:italic r:id="rId27"/>
      <p:boldItalic r:id="rId28"/>
    </p:embeddedFont>
    <p:embeddedFont>
      <p:font typeface="Posterama" panose="020B0502040204020203" pitchFamily="34" charset="0"/>
      <p:regular r:id="rId29"/>
      <p:bold r:id="rId30"/>
      <p:italic r:id="rId31"/>
      <p:boldItalic r:id="rId32"/>
    </p:embeddedFont>
    <p:embeddedFont>
      <p:font typeface="Posterama Bold" panose="020B060402020202020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4CBB5-1AEA-4A2A-AD5F-74FB8AAF07A3}" v="97" dt="2024-01-17T13:11:38.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1.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3.gif"/><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90.jpeg"/></Relationships>
</file>

<file path=ppt/slides/_rels/slide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3.sv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2.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5" Type="http://schemas.openxmlformats.org/officeDocument/2006/relationships/image" Target="../media/image67.sv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80.svg"/><Relationship Id="rId7" Type="http://schemas.openxmlformats.org/officeDocument/2006/relationships/image" Target="../media/image96.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2.png"/><Relationship Id="rId9" Type="http://schemas.openxmlformats.org/officeDocument/2006/relationships/image" Target="../media/image9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png"/><Relationship Id="rId10" Type="http://schemas.openxmlformats.org/officeDocument/2006/relationships/image" Target="../media/image12.sv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4.sv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svg"/><Relationship Id="rId15" Type="http://schemas.openxmlformats.org/officeDocument/2006/relationships/image" Target="../media/image2.pn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svg"/></Relationships>
</file>

<file path=ppt/slides/_rels/slide21.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4.sv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svg"/><Relationship Id="rId15" Type="http://schemas.openxmlformats.org/officeDocument/2006/relationships/image" Target="../media/image2.pn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svg"/></Relationships>
</file>

<file path=ppt/slides/_rels/slide2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2.png"/><Relationship Id="rId7" Type="http://schemas.openxmlformats.org/officeDocument/2006/relationships/image" Target="../media/image119.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jpeg"/><Relationship Id="rId9"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sv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2.png"/><Relationship Id="rId2" Type="http://schemas.openxmlformats.org/officeDocument/2006/relationships/image" Target="../media/image40.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sv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svg"/></Relationships>
</file>

<file path=ppt/slides/_rels/slide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2.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5" Type="http://schemas.openxmlformats.org/officeDocument/2006/relationships/image" Target="../media/image67.sv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69.svg"/><Relationship Id="rId7" Type="http://schemas.openxmlformats.org/officeDocument/2006/relationships/image" Target="../media/image45.png"/><Relationship Id="rId12" Type="http://schemas.openxmlformats.org/officeDocument/2006/relationships/image" Target="../media/image72.svg"/><Relationship Id="rId17" Type="http://schemas.openxmlformats.org/officeDocument/2006/relationships/image" Target="../media/image2.png"/><Relationship Id="rId2" Type="http://schemas.openxmlformats.org/officeDocument/2006/relationships/image" Target="../media/image68.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1.png"/><Relationship Id="rId5" Type="http://schemas.openxmlformats.org/officeDocument/2006/relationships/image" Target="../media/image43.sv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69.svg"/><Relationship Id="rId7" Type="http://schemas.openxmlformats.org/officeDocument/2006/relationships/image" Target="../media/image45.png"/><Relationship Id="rId12" Type="http://schemas.openxmlformats.org/officeDocument/2006/relationships/image" Target="../media/image72.svg"/><Relationship Id="rId17" Type="http://schemas.openxmlformats.org/officeDocument/2006/relationships/image" Target="../media/image2.png"/><Relationship Id="rId2" Type="http://schemas.openxmlformats.org/officeDocument/2006/relationships/image" Target="../media/image68.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1.png"/><Relationship Id="rId5" Type="http://schemas.openxmlformats.org/officeDocument/2006/relationships/image" Target="../media/image43.sv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3"/>
            <a:stretch>
              <a:fillRect l="-52035" r="-45866" b="-78477"/>
            </a:stretch>
          </a:blipFill>
        </p:spPr>
        <p:txBody>
          <a:bodyPr/>
          <a:lstStyle/>
          <a:p>
            <a:endParaRPr lang="en-US"/>
          </a:p>
        </p:txBody>
      </p:sp>
      <p:sp>
        <p:nvSpPr>
          <p:cNvPr id="4" name="Freeform 4"/>
          <p:cNvSpPr/>
          <p:nvPr/>
        </p:nvSpPr>
        <p:spPr>
          <a:xfrm>
            <a:off x="5176472" y="5486660"/>
            <a:ext cx="13227113" cy="4800340"/>
          </a:xfrm>
          <a:custGeom>
            <a:avLst/>
            <a:gdLst/>
            <a:ahLst/>
            <a:cxnLst/>
            <a:rect l="l" t="t" r="r" b="b"/>
            <a:pathLst>
              <a:path w="13227113" h="4800340">
                <a:moveTo>
                  <a:pt x="0" y="0"/>
                </a:moveTo>
                <a:lnTo>
                  <a:pt x="13227113" y="0"/>
                </a:lnTo>
                <a:lnTo>
                  <a:pt x="13227113" y="4800340"/>
                </a:lnTo>
                <a:lnTo>
                  <a:pt x="0" y="480034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133795" y="2263481"/>
            <a:ext cx="16020411" cy="1760393"/>
          </a:xfrm>
          <a:prstGeom prst="rect">
            <a:avLst/>
          </a:prstGeom>
        </p:spPr>
        <p:txBody>
          <a:bodyPr lIns="0" tIns="0" rIns="0" bIns="0" rtlCol="0" anchor="t">
            <a:spAutoFit/>
          </a:bodyPr>
          <a:lstStyle/>
          <a:p>
            <a:pPr algn="ctr">
              <a:lnSpc>
                <a:spcPts val="14405"/>
              </a:lnSpc>
            </a:pPr>
            <a:r>
              <a:rPr lang="en-US" sz="10289" dirty="0">
                <a:solidFill>
                  <a:srgbClr val="FFFFFF"/>
                </a:solidFill>
                <a:latin typeface="Posterama Bold"/>
              </a:rPr>
              <a:t>Personal Cybersecurity</a:t>
            </a:r>
          </a:p>
        </p:txBody>
      </p:sp>
      <p:sp>
        <p:nvSpPr>
          <p:cNvPr id="6" name="TextBox 6"/>
          <p:cNvSpPr txBox="1"/>
          <p:nvPr/>
        </p:nvSpPr>
        <p:spPr>
          <a:xfrm>
            <a:off x="2898518" y="4042297"/>
            <a:ext cx="12490964" cy="875432"/>
          </a:xfrm>
          <a:prstGeom prst="rect">
            <a:avLst/>
          </a:prstGeom>
        </p:spPr>
        <p:txBody>
          <a:bodyPr lIns="0" tIns="0" rIns="0" bIns="0" rtlCol="0" anchor="t">
            <a:spAutoFit/>
          </a:bodyPr>
          <a:lstStyle/>
          <a:p>
            <a:pPr algn="ctr">
              <a:lnSpc>
                <a:spcPts val="7279"/>
              </a:lnSpc>
            </a:pPr>
            <a:r>
              <a:rPr lang="en-US" sz="5199" dirty="0">
                <a:solidFill>
                  <a:srgbClr val="FFFFFF"/>
                </a:solidFill>
                <a:latin typeface="Posterama"/>
              </a:rPr>
              <a:t>Protecting Your Digital Life</a:t>
            </a:r>
          </a:p>
        </p:txBody>
      </p:sp>
      <p:sp>
        <p:nvSpPr>
          <p:cNvPr id="7" name="AutoShape 7"/>
          <p:cNvSpPr/>
          <p:nvPr/>
        </p:nvSpPr>
        <p:spPr>
          <a:xfrm>
            <a:off x="-3593722" y="4562045"/>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AutoShape 8"/>
          <p:cNvSpPr/>
          <p:nvPr/>
        </p:nvSpPr>
        <p:spPr>
          <a:xfrm>
            <a:off x="15389482" y="4562045"/>
            <a:ext cx="6492240" cy="0"/>
          </a:xfrm>
          <a:prstGeom prst="line">
            <a:avLst/>
          </a:prstGeom>
          <a:ln w="38100" cap="flat">
            <a:solidFill>
              <a:srgbClr val="FFFFFF"/>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AutoShape 2"/>
          <p:cNvSpPr/>
          <p:nvPr/>
        </p:nvSpPr>
        <p:spPr>
          <a:xfrm>
            <a:off x="6709071" y="2103690"/>
            <a:ext cx="0" cy="7602708"/>
          </a:xfrm>
          <a:prstGeom prst="line">
            <a:avLst/>
          </a:prstGeom>
          <a:ln w="47625" cap="flat">
            <a:solidFill>
              <a:srgbClr val="FFFFFF"/>
            </a:solidFill>
            <a:prstDash val="solid"/>
            <a:headEnd type="none" w="sm" len="sm"/>
            <a:tailEnd type="none" w="sm" len="sm"/>
          </a:ln>
        </p:spPr>
        <p:txBody>
          <a:bodyPr/>
          <a:lstStyle/>
          <a:p>
            <a:endParaRPr lang="en-US"/>
          </a:p>
        </p:txBody>
      </p:sp>
      <p:sp>
        <p:nvSpPr>
          <p:cNvPr id="3" name="Freeform 3"/>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2"/>
            <a:stretch>
              <a:fillRect l="-52035" r="-45866" b="-78477"/>
            </a:stretch>
          </a:blipFill>
        </p:spPr>
        <p:txBody>
          <a:bodyPr/>
          <a:lstStyle/>
          <a:p>
            <a:endParaRPr lang="en-US"/>
          </a:p>
        </p:txBody>
      </p:sp>
      <p:sp>
        <p:nvSpPr>
          <p:cNvPr id="19" name="TextBox 19"/>
          <p:cNvSpPr txBox="1"/>
          <p:nvPr/>
        </p:nvSpPr>
        <p:spPr>
          <a:xfrm>
            <a:off x="682959" y="439440"/>
            <a:ext cx="15241360" cy="1120775"/>
          </a:xfrm>
          <a:prstGeom prst="rect">
            <a:avLst/>
          </a:prstGeom>
        </p:spPr>
        <p:txBody>
          <a:bodyPr lIns="0" tIns="0" rIns="0" bIns="0" rtlCol="0" anchor="t">
            <a:spAutoFit/>
          </a:bodyPr>
          <a:lstStyle/>
          <a:p>
            <a:pPr algn="ctr">
              <a:lnSpc>
                <a:spcPts val="9100"/>
              </a:lnSpc>
            </a:pPr>
            <a:r>
              <a:rPr lang="en-US" sz="6500">
                <a:solidFill>
                  <a:srgbClr val="FFCB00"/>
                </a:solidFill>
                <a:latin typeface="Posterama Bold"/>
              </a:rPr>
              <a:t>LOCKING YOUR ACCOUNTS DOWN​</a:t>
            </a:r>
          </a:p>
        </p:txBody>
      </p:sp>
      <p:grpSp>
        <p:nvGrpSpPr>
          <p:cNvPr id="27" name="Group 26">
            <a:extLst>
              <a:ext uri="{FF2B5EF4-FFF2-40B4-BE49-F238E27FC236}">
                <a16:creationId xmlns:a16="http://schemas.microsoft.com/office/drawing/2014/main" id="{43CF6815-A130-A7F0-0D2B-555F0C2D2558}"/>
              </a:ext>
            </a:extLst>
          </p:cNvPr>
          <p:cNvGrpSpPr/>
          <p:nvPr/>
        </p:nvGrpSpPr>
        <p:grpSpPr>
          <a:xfrm>
            <a:off x="446165" y="1918319"/>
            <a:ext cx="5950469" cy="7231059"/>
            <a:chOff x="446166" y="1918319"/>
            <a:chExt cx="5432736" cy="7231059"/>
          </a:xfrm>
        </p:grpSpPr>
        <p:grpSp>
          <p:nvGrpSpPr>
            <p:cNvPr id="4" name="Group 4"/>
            <p:cNvGrpSpPr/>
            <p:nvPr/>
          </p:nvGrpSpPr>
          <p:grpSpPr>
            <a:xfrm>
              <a:off x="2586080" y="1918319"/>
              <a:ext cx="1248436" cy="1248436"/>
              <a:chOff x="0" y="0"/>
              <a:chExt cx="1664581" cy="1664581"/>
            </a:xfrm>
          </p:grpSpPr>
          <p:grpSp>
            <p:nvGrpSpPr>
              <p:cNvPr id="5" name="Group 5"/>
              <p:cNvGrpSpPr/>
              <p:nvPr/>
            </p:nvGrpSpPr>
            <p:grpSpPr>
              <a:xfrm>
                <a:off x="0" y="0"/>
                <a:ext cx="1664581" cy="16645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114300"/>
                  <a:ext cx="660400" cy="850900"/>
                </a:xfrm>
                <a:prstGeom prst="rect">
                  <a:avLst/>
                </a:prstGeom>
              </p:spPr>
              <p:txBody>
                <a:bodyPr lIns="50800" tIns="50800" rIns="50800" bIns="50800" rtlCol="0" anchor="ctr"/>
                <a:lstStyle/>
                <a:p>
                  <a:pPr algn="ctr">
                    <a:lnSpc>
                      <a:spcPts val="4321"/>
                    </a:lnSpc>
                  </a:pPr>
                  <a:endParaRPr/>
                </a:p>
              </p:txBody>
            </p:sp>
          </p:grpSp>
          <p:sp>
            <p:nvSpPr>
              <p:cNvPr id="8" name="Freeform 8"/>
              <p:cNvSpPr/>
              <p:nvPr/>
            </p:nvSpPr>
            <p:spPr>
              <a:xfrm>
                <a:off x="491734" y="392152"/>
                <a:ext cx="681114" cy="880276"/>
              </a:xfrm>
              <a:custGeom>
                <a:avLst/>
                <a:gdLst/>
                <a:ahLst/>
                <a:cxnLst/>
                <a:rect l="l" t="t" r="r" b="b"/>
                <a:pathLst>
                  <a:path w="681114" h="880276">
                    <a:moveTo>
                      <a:pt x="0" y="0"/>
                    </a:moveTo>
                    <a:lnTo>
                      <a:pt x="681113" y="0"/>
                    </a:lnTo>
                    <a:lnTo>
                      <a:pt x="681113" y="880276"/>
                    </a:lnTo>
                    <a:lnTo>
                      <a:pt x="0" y="880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0" name="TextBox 20"/>
            <p:cNvSpPr txBox="1"/>
            <p:nvPr/>
          </p:nvSpPr>
          <p:spPr>
            <a:xfrm>
              <a:off x="1080091" y="3333307"/>
              <a:ext cx="4260413" cy="492633"/>
            </a:xfrm>
            <a:prstGeom prst="rect">
              <a:avLst/>
            </a:prstGeom>
          </p:spPr>
          <p:txBody>
            <a:bodyPr lIns="0" tIns="0" rIns="0" bIns="0" rtlCol="0" anchor="t">
              <a:spAutoFit/>
            </a:bodyPr>
            <a:lstStyle/>
            <a:p>
              <a:pPr algn="ctr">
                <a:lnSpc>
                  <a:spcPts val="3936"/>
                </a:lnSpc>
              </a:pPr>
              <a:r>
                <a:rPr lang="en-US" sz="3200">
                  <a:solidFill>
                    <a:srgbClr val="FFFFFF"/>
                  </a:solidFill>
                  <a:latin typeface="Posterama Bold"/>
                </a:rPr>
                <a:t>PASSWORDS</a:t>
              </a:r>
            </a:p>
          </p:txBody>
        </p:sp>
        <p:sp>
          <p:nvSpPr>
            <p:cNvPr id="21" name="TextBox 21"/>
            <p:cNvSpPr txBox="1"/>
            <p:nvPr/>
          </p:nvSpPr>
          <p:spPr>
            <a:xfrm>
              <a:off x="446166" y="3997390"/>
              <a:ext cx="5432736" cy="5151988"/>
            </a:xfrm>
            <a:prstGeom prst="rect">
              <a:avLst/>
            </a:prstGeom>
          </p:spPr>
          <p:txBody>
            <a:bodyPr wrap="square" lIns="0" tIns="0" rIns="0" bIns="0" rtlCol="0" anchor="t">
              <a:spAutoFit/>
            </a:bodyPr>
            <a:lstStyle/>
            <a:p>
              <a:pPr marL="539749" lvl="1" indent="-269875">
                <a:lnSpc>
                  <a:spcPts val="3074"/>
                </a:lnSpc>
                <a:buFont typeface="Arial"/>
                <a:buChar char="•"/>
              </a:pPr>
              <a:r>
                <a:rPr lang="en-US" sz="2499" dirty="0">
                  <a:solidFill>
                    <a:srgbClr val="FFFFFF"/>
                  </a:solidFill>
                  <a:latin typeface="Posterama"/>
                </a:rPr>
                <a:t>Use a unique, random password consisting of 15+ character for each account.​</a:t>
              </a:r>
            </a:p>
            <a:p>
              <a:pPr marL="539749" lvl="1" indent="-269875">
                <a:lnSpc>
                  <a:spcPts val="3074"/>
                </a:lnSpc>
                <a:buFont typeface="Arial"/>
                <a:buChar char="•"/>
              </a:pPr>
              <a:r>
                <a:rPr lang="en-US" sz="2499" dirty="0">
                  <a:solidFill>
                    <a:srgbClr val="FFFFFF"/>
                  </a:solidFill>
                  <a:latin typeface="Posterama"/>
                </a:rPr>
                <a:t>Include uppercase, lowercase, numbers, and characters.​</a:t>
              </a:r>
            </a:p>
            <a:p>
              <a:pPr marL="539749" lvl="1" indent="-269875">
                <a:lnSpc>
                  <a:spcPts val="3074"/>
                </a:lnSpc>
                <a:buFont typeface="Arial"/>
                <a:buChar char="•"/>
              </a:pPr>
              <a:r>
                <a:rPr lang="en-US" sz="2499" dirty="0">
                  <a:solidFill>
                    <a:srgbClr val="FFFFFF"/>
                  </a:solidFill>
                  <a:latin typeface="Posterama"/>
                </a:rPr>
                <a:t>Use password phrases instead of dictionary words​</a:t>
              </a:r>
            </a:p>
            <a:p>
              <a:pPr marL="539749" lvl="1" indent="-269875">
                <a:lnSpc>
                  <a:spcPts val="3074"/>
                </a:lnSpc>
                <a:buFont typeface="Arial"/>
                <a:buChar char="•"/>
              </a:pPr>
              <a:r>
                <a:rPr lang="en-US" sz="2499" dirty="0">
                  <a:solidFill>
                    <a:srgbClr val="FFFFFF"/>
                  </a:solidFill>
                  <a:latin typeface="Posterama"/>
                </a:rPr>
                <a:t>Avoid anything that relates back to you​</a:t>
              </a:r>
            </a:p>
            <a:p>
              <a:pPr marL="539749" lvl="1" indent="-269875">
                <a:lnSpc>
                  <a:spcPts val="3074"/>
                </a:lnSpc>
                <a:buFont typeface="Arial"/>
                <a:buChar char="•"/>
              </a:pPr>
              <a:r>
                <a:rPr lang="en-US" sz="2499" dirty="0">
                  <a:solidFill>
                    <a:srgbClr val="FFFFFF"/>
                  </a:solidFill>
                  <a:latin typeface="Posterama"/>
                </a:rPr>
                <a:t>Change all the passwords at least once per year.​</a:t>
              </a:r>
            </a:p>
            <a:p>
              <a:pPr marL="539749" lvl="1" indent="-269875">
                <a:lnSpc>
                  <a:spcPts val="3074"/>
                </a:lnSpc>
                <a:buFont typeface="Arial"/>
                <a:buChar char="•"/>
              </a:pPr>
              <a:r>
                <a:rPr lang="en-US" sz="2499" dirty="0">
                  <a:solidFill>
                    <a:srgbClr val="FFFFFF"/>
                  </a:solidFill>
                  <a:latin typeface="Posterama"/>
                </a:rPr>
                <a:t>Lie on your password reset questions</a:t>
              </a:r>
            </a:p>
          </p:txBody>
        </p:sp>
      </p:grpSp>
      <p:grpSp>
        <p:nvGrpSpPr>
          <p:cNvPr id="28" name="Group 27">
            <a:extLst>
              <a:ext uri="{FF2B5EF4-FFF2-40B4-BE49-F238E27FC236}">
                <a16:creationId xmlns:a16="http://schemas.microsoft.com/office/drawing/2014/main" id="{469D0A14-D42F-1B61-A813-15D28B155324}"/>
              </a:ext>
            </a:extLst>
          </p:cNvPr>
          <p:cNvGrpSpPr/>
          <p:nvPr/>
        </p:nvGrpSpPr>
        <p:grpSpPr>
          <a:xfrm>
            <a:off x="7211508" y="1918319"/>
            <a:ext cx="5920903" cy="7271409"/>
            <a:chOff x="7211508" y="1918319"/>
            <a:chExt cx="5920903" cy="7271409"/>
          </a:xfrm>
        </p:grpSpPr>
        <p:grpSp>
          <p:nvGrpSpPr>
            <p:cNvPr id="9" name="Group 9"/>
            <p:cNvGrpSpPr/>
            <p:nvPr/>
          </p:nvGrpSpPr>
          <p:grpSpPr>
            <a:xfrm>
              <a:off x="9477836" y="1918319"/>
              <a:ext cx="1248436" cy="1248436"/>
              <a:chOff x="0" y="0"/>
              <a:chExt cx="1664581" cy="1664581"/>
            </a:xfrm>
          </p:grpSpPr>
          <p:grpSp>
            <p:nvGrpSpPr>
              <p:cNvPr id="10" name="Group 10"/>
              <p:cNvGrpSpPr/>
              <p:nvPr/>
            </p:nvGrpSpPr>
            <p:grpSpPr>
              <a:xfrm>
                <a:off x="0" y="0"/>
                <a:ext cx="1664581" cy="166458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2" name="TextBox 12"/>
                <p:cNvSpPr txBox="1"/>
                <p:nvPr/>
              </p:nvSpPr>
              <p:spPr>
                <a:xfrm>
                  <a:off x="76200" y="-114300"/>
                  <a:ext cx="660400" cy="850900"/>
                </a:xfrm>
                <a:prstGeom prst="rect">
                  <a:avLst/>
                </a:prstGeom>
              </p:spPr>
              <p:txBody>
                <a:bodyPr lIns="50800" tIns="50800" rIns="50800" bIns="50800" rtlCol="0" anchor="ctr"/>
                <a:lstStyle/>
                <a:p>
                  <a:pPr algn="ctr">
                    <a:lnSpc>
                      <a:spcPts val="4321"/>
                    </a:lnSpc>
                  </a:pPr>
                  <a:endParaRPr/>
                </a:p>
              </p:txBody>
            </p:sp>
          </p:grpSp>
          <p:sp>
            <p:nvSpPr>
              <p:cNvPr id="13" name="Freeform 13"/>
              <p:cNvSpPr/>
              <p:nvPr/>
            </p:nvSpPr>
            <p:spPr>
              <a:xfrm>
                <a:off x="337947" y="321637"/>
                <a:ext cx="1021306" cy="1021306"/>
              </a:xfrm>
              <a:custGeom>
                <a:avLst/>
                <a:gdLst/>
                <a:ahLst/>
                <a:cxnLst/>
                <a:rect l="l" t="t" r="r" b="b"/>
                <a:pathLst>
                  <a:path w="1021306" h="1021306">
                    <a:moveTo>
                      <a:pt x="0" y="0"/>
                    </a:moveTo>
                    <a:lnTo>
                      <a:pt x="1021307" y="0"/>
                    </a:lnTo>
                    <a:lnTo>
                      <a:pt x="1021307" y="1021307"/>
                    </a:lnTo>
                    <a:lnTo>
                      <a:pt x="0" y="10213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2" name="TextBox 22"/>
            <p:cNvSpPr txBox="1"/>
            <p:nvPr/>
          </p:nvSpPr>
          <p:spPr>
            <a:xfrm>
              <a:off x="7539242" y="3333307"/>
              <a:ext cx="4985187" cy="492633"/>
            </a:xfrm>
            <a:prstGeom prst="rect">
              <a:avLst/>
            </a:prstGeom>
          </p:spPr>
          <p:txBody>
            <a:bodyPr lIns="0" tIns="0" rIns="0" bIns="0" rtlCol="0" anchor="t">
              <a:spAutoFit/>
            </a:bodyPr>
            <a:lstStyle/>
            <a:p>
              <a:pPr algn="ctr">
                <a:lnSpc>
                  <a:spcPts val="3936"/>
                </a:lnSpc>
              </a:pPr>
              <a:r>
                <a:rPr lang="en-US" sz="3200">
                  <a:solidFill>
                    <a:srgbClr val="FFFFFF"/>
                  </a:solidFill>
                  <a:latin typeface="Posterama Bold"/>
                </a:rPr>
                <a:t>PASSWORD MANAGER​</a:t>
              </a:r>
            </a:p>
          </p:txBody>
        </p:sp>
        <p:sp>
          <p:nvSpPr>
            <p:cNvPr id="23" name="TextBox 23"/>
            <p:cNvSpPr txBox="1"/>
            <p:nvPr/>
          </p:nvSpPr>
          <p:spPr>
            <a:xfrm>
              <a:off x="7211508" y="4037740"/>
              <a:ext cx="5920903" cy="5151988"/>
            </a:xfrm>
            <a:prstGeom prst="rect">
              <a:avLst/>
            </a:prstGeom>
          </p:spPr>
          <p:txBody>
            <a:bodyPr wrap="square" lIns="0" tIns="0" rIns="0" bIns="0" rtlCol="0" anchor="t">
              <a:spAutoFit/>
            </a:bodyPr>
            <a:lstStyle/>
            <a:p>
              <a:pPr marL="539749" lvl="1" indent="-269875">
                <a:lnSpc>
                  <a:spcPts val="3074"/>
                </a:lnSpc>
                <a:buFont typeface="Arial"/>
                <a:buChar char="•"/>
              </a:pPr>
              <a:r>
                <a:rPr lang="en-US" sz="2499" dirty="0">
                  <a:solidFill>
                    <a:srgbClr val="FFFFFF"/>
                  </a:solidFill>
                  <a:latin typeface="Posterama"/>
                </a:rPr>
                <a:t>I highly recommend migrating all your password to one, and systematically going through the to change every password to a unique random one.​</a:t>
              </a:r>
            </a:p>
            <a:p>
              <a:pPr marL="539749" lvl="1" indent="-269875">
                <a:lnSpc>
                  <a:spcPts val="3074"/>
                </a:lnSpc>
                <a:buFont typeface="Arial"/>
                <a:buChar char="•"/>
              </a:pPr>
              <a:r>
                <a:rPr lang="en-US" sz="2499" dirty="0">
                  <a:solidFill>
                    <a:srgbClr val="FFFFFF"/>
                  </a:solidFill>
                  <a:latin typeface="Posterama"/>
                </a:rPr>
                <a:t>Every new account you create can also have a unique random password tracked by the system.​</a:t>
              </a:r>
            </a:p>
            <a:p>
              <a:pPr marL="539749" lvl="1" indent="-269875">
                <a:lnSpc>
                  <a:spcPts val="3074"/>
                </a:lnSpc>
                <a:buFont typeface="Arial"/>
                <a:buChar char="•"/>
              </a:pPr>
              <a:r>
                <a:rPr lang="en-US" sz="2499" dirty="0">
                  <a:solidFill>
                    <a:srgbClr val="FFFFFF"/>
                  </a:solidFill>
                  <a:latin typeface="Posterama"/>
                </a:rPr>
                <a:t>if you already have password manager, change the master password.​</a:t>
              </a:r>
            </a:p>
            <a:p>
              <a:pPr marL="539749" lvl="1" indent="-269875">
                <a:lnSpc>
                  <a:spcPts val="3074"/>
                </a:lnSpc>
                <a:buFont typeface="Arial"/>
                <a:buChar char="•"/>
              </a:pPr>
              <a:r>
                <a:rPr lang="en-US" sz="2499" dirty="0">
                  <a:solidFill>
                    <a:srgbClr val="FFFFFF"/>
                  </a:solidFill>
                  <a:latin typeface="Posterama"/>
                </a:rPr>
                <a:t>Change the password on every account in your password manager.</a:t>
              </a:r>
            </a:p>
          </p:txBody>
        </p:sp>
      </p:grpSp>
      <p:sp>
        <p:nvSpPr>
          <p:cNvPr id="24" name="AutoShape 24"/>
          <p:cNvSpPr/>
          <p:nvPr/>
        </p:nvSpPr>
        <p:spPr>
          <a:xfrm>
            <a:off x="13807473" y="2103690"/>
            <a:ext cx="0" cy="7602708"/>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29" name="Group 28">
            <a:extLst>
              <a:ext uri="{FF2B5EF4-FFF2-40B4-BE49-F238E27FC236}">
                <a16:creationId xmlns:a16="http://schemas.microsoft.com/office/drawing/2014/main" id="{84979F58-A3EE-5E3E-C31C-77E6F64EB717}"/>
              </a:ext>
            </a:extLst>
          </p:cNvPr>
          <p:cNvGrpSpPr/>
          <p:nvPr/>
        </p:nvGrpSpPr>
        <p:grpSpPr>
          <a:xfrm>
            <a:off x="13393063" y="1918319"/>
            <a:ext cx="4985187" cy="3608431"/>
            <a:chOff x="13393063" y="1918319"/>
            <a:chExt cx="4985187" cy="3608431"/>
          </a:xfrm>
        </p:grpSpPr>
        <p:grpSp>
          <p:nvGrpSpPr>
            <p:cNvPr id="14" name="Group 14"/>
            <p:cNvGrpSpPr/>
            <p:nvPr/>
          </p:nvGrpSpPr>
          <p:grpSpPr>
            <a:xfrm>
              <a:off x="15252476" y="1918319"/>
              <a:ext cx="1248436" cy="1248436"/>
              <a:chOff x="0" y="0"/>
              <a:chExt cx="1664581" cy="1664581"/>
            </a:xfrm>
          </p:grpSpPr>
          <p:grpSp>
            <p:nvGrpSpPr>
              <p:cNvPr id="15" name="Group 15"/>
              <p:cNvGrpSpPr/>
              <p:nvPr/>
            </p:nvGrpSpPr>
            <p:grpSpPr>
              <a:xfrm>
                <a:off x="0" y="0"/>
                <a:ext cx="1664581" cy="16645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7" name="TextBox 17"/>
                <p:cNvSpPr txBox="1"/>
                <p:nvPr/>
              </p:nvSpPr>
              <p:spPr>
                <a:xfrm>
                  <a:off x="76200" y="-114300"/>
                  <a:ext cx="660400" cy="850900"/>
                </a:xfrm>
                <a:prstGeom prst="rect">
                  <a:avLst/>
                </a:prstGeom>
              </p:spPr>
              <p:txBody>
                <a:bodyPr lIns="50800" tIns="50800" rIns="50800" bIns="50800" rtlCol="0" anchor="ctr"/>
                <a:lstStyle/>
                <a:p>
                  <a:pPr algn="ctr">
                    <a:lnSpc>
                      <a:spcPts val="4321"/>
                    </a:lnSpc>
                  </a:pPr>
                  <a:endParaRPr/>
                </a:p>
              </p:txBody>
            </p:sp>
          </p:grpSp>
          <p:sp>
            <p:nvSpPr>
              <p:cNvPr id="18" name="Freeform 18"/>
              <p:cNvSpPr/>
              <p:nvPr/>
            </p:nvSpPr>
            <p:spPr>
              <a:xfrm>
                <a:off x="318868" y="481757"/>
                <a:ext cx="1026846" cy="790671"/>
              </a:xfrm>
              <a:custGeom>
                <a:avLst/>
                <a:gdLst/>
                <a:ahLst/>
                <a:cxnLst/>
                <a:rect l="l" t="t" r="r" b="b"/>
                <a:pathLst>
                  <a:path w="1026846" h="790671">
                    <a:moveTo>
                      <a:pt x="0" y="0"/>
                    </a:moveTo>
                    <a:lnTo>
                      <a:pt x="1026845" y="0"/>
                    </a:lnTo>
                    <a:lnTo>
                      <a:pt x="1026845" y="790671"/>
                    </a:lnTo>
                    <a:lnTo>
                      <a:pt x="0" y="790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5" name="TextBox 25"/>
            <p:cNvSpPr txBox="1"/>
            <p:nvPr/>
          </p:nvSpPr>
          <p:spPr>
            <a:xfrm>
              <a:off x="13393063" y="3333307"/>
              <a:ext cx="4985187" cy="492633"/>
            </a:xfrm>
            <a:prstGeom prst="rect">
              <a:avLst/>
            </a:prstGeom>
          </p:spPr>
          <p:txBody>
            <a:bodyPr lIns="0" tIns="0" rIns="0" bIns="0" rtlCol="0" anchor="t">
              <a:spAutoFit/>
            </a:bodyPr>
            <a:lstStyle/>
            <a:p>
              <a:pPr algn="ctr">
                <a:lnSpc>
                  <a:spcPts val="3936"/>
                </a:lnSpc>
              </a:pPr>
              <a:r>
                <a:rPr lang="en-US" sz="3200">
                  <a:solidFill>
                    <a:srgbClr val="FFFFFF"/>
                  </a:solidFill>
                  <a:latin typeface="Posterama Bold"/>
                </a:rPr>
                <a:t>2FA</a:t>
              </a:r>
            </a:p>
          </p:txBody>
        </p:sp>
        <p:sp>
          <p:nvSpPr>
            <p:cNvPr id="26" name="TextBox 26"/>
            <p:cNvSpPr txBox="1"/>
            <p:nvPr/>
          </p:nvSpPr>
          <p:spPr>
            <a:xfrm>
              <a:off x="13831286" y="4012275"/>
              <a:ext cx="4090816" cy="1514475"/>
            </a:xfrm>
            <a:prstGeom prst="rect">
              <a:avLst/>
            </a:prstGeom>
          </p:spPr>
          <p:txBody>
            <a:bodyPr lIns="0" tIns="0" rIns="0" bIns="0" rtlCol="0" anchor="t">
              <a:spAutoFit/>
            </a:bodyPr>
            <a:lstStyle/>
            <a:p>
              <a:pPr marL="539749" lvl="1" indent="-269875">
                <a:lnSpc>
                  <a:spcPts val="3074"/>
                </a:lnSpc>
                <a:buFont typeface="Arial"/>
                <a:buChar char="•"/>
              </a:pPr>
              <a:r>
                <a:rPr lang="en-US" sz="2499">
                  <a:solidFill>
                    <a:srgbClr val="FFFFFF"/>
                  </a:solidFill>
                  <a:latin typeface="Posterama"/>
                </a:rPr>
                <a:t>IMPLEMENT 2-FACTOR AUTHENTICATION (2FA) FOR ALL SITES THAT OFFER it. ​</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grpSp>
        <p:nvGrpSpPr>
          <p:cNvPr id="2" name="Group 2"/>
          <p:cNvGrpSpPr/>
          <p:nvPr/>
        </p:nvGrpSpPr>
        <p:grpSpPr>
          <a:xfrm>
            <a:off x="-698290" y="-280358"/>
            <a:ext cx="18981141" cy="6707593"/>
            <a:chOff x="0" y="0"/>
            <a:chExt cx="5516023" cy="1692770"/>
          </a:xfrm>
        </p:grpSpPr>
        <p:sp>
          <p:nvSpPr>
            <p:cNvPr id="3" name="Freeform 3"/>
            <p:cNvSpPr/>
            <p:nvPr/>
          </p:nvSpPr>
          <p:spPr>
            <a:xfrm>
              <a:off x="0" y="0"/>
              <a:ext cx="5516023" cy="1692770"/>
            </a:xfrm>
            <a:custGeom>
              <a:avLst/>
              <a:gdLst/>
              <a:ahLst/>
              <a:cxnLst/>
              <a:rect l="l" t="t" r="r" b="b"/>
              <a:pathLst>
                <a:path w="5516023" h="1692770">
                  <a:moveTo>
                    <a:pt x="0" y="0"/>
                  </a:moveTo>
                  <a:lnTo>
                    <a:pt x="5516023" y="0"/>
                  </a:lnTo>
                  <a:lnTo>
                    <a:pt x="5516023" y="1692770"/>
                  </a:lnTo>
                  <a:lnTo>
                    <a:pt x="0" y="1692770"/>
                  </a:lnTo>
                  <a:close/>
                </a:path>
              </a:pathLst>
            </a:custGeom>
            <a:solidFill>
              <a:srgbClr val="FFFFFF"/>
            </a:solidFill>
          </p:spPr>
          <p:txBody>
            <a:bodyPr/>
            <a:lstStyle/>
            <a:p>
              <a:endParaRPr lang="en-US"/>
            </a:p>
          </p:txBody>
        </p:sp>
        <p:sp>
          <p:nvSpPr>
            <p:cNvPr id="4" name="TextBox 4"/>
            <p:cNvSpPr txBox="1"/>
            <p:nvPr/>
          </p:nvSpPr>
          <p:spPr>
            <a:xfrm>
              <a:off x="0" y="-47625"/>
              <a:ext cx="5516023" cy="1740395"/>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4"/>
            <a:stretch>
              <a:fillRect l="-52035" r="-45866" b="-78477"/>
            </a:stretch>
          </a:blipFill>
        </p:spPr>
        <p:txBody>
          <a:bodyPr/>
          <a:lstStyle/>
          <a:p>
            <a:endParaRPr lang="en-US"/>
          </a:p>
        </p:txBody>
      </p:sp>
      <p:pic>
        <p:nvPicPr>
          <p:cNvPr id="7" name="Picture 7"/>
          <p:cNvPicPr>
            <a:picLocks noChangeAspect="1"/>
          </p:cNvPicPr>
          <p:nvPr/>
        </p:nvPicPr>
        <p:blipFill>
          <a:blip r:embed="rId5"/>
          <a:srcRect/>
          <a:stretch>
            <a:fillRect/>
          </a:stretch>
        </p:blipFill>
        <p:spPr>
          <a:xfrm>
            <a:off x="8133579" y="7307402"/>
            <a:ext cx="2020841" cy="2020841"/>
          </a:xfrm>
          <a:prstGeom prst="rect">
            <a:avLst/>
          </a:prstGeom>
        </p:spPr>
      </p:pic>
      <p:pic>
        <p:nvPicPr>
          <p:cNvPr id="8" name="Picture 8"/>
          <p:cNvPicPr>
            <a:picLocks noChangeAspect="1"/>
          </p:cNvPicPr>
          <p:nvPr/>
        </p:nvPicPr>
        <p:blipFill>
          <a:blip r:embed="rId6"/>
          <a:srcRect/>
          <a:stretch>
            <a:fillRect/>
          </a:stretch>
        </p:blipFill>
        <p:spPr>
          <a:xfrm>
            <a:off x="7659260" y="6833083"/>
            <a:ext cx="2969480" cy="2969480"/>
          </a:xfrm>
          <a:prstGeom prst="rect">
            <a:avLst/>
          </a:prstGeom>
        </p:spPr>
      </p:pic>
      <p:pic>
        <p:nvPicPr>
          <p:cNvPr id="9" name="Picture 9"/>
          <p:cNvPicPr>
            <a:picLocks noChangeAspect="1"/>
          </p:cNvPicPr>
          <p:nvPr/>
        </p:nvPicPr>
        <p:blipFill>
          <a:blip r:embed="rId7"/>
          <a:srcRect/>
          <a:stretch>
            <a:fillRect/>
          </a:stretch>
        </p:blipFill>
        <p:spPr>
          <a:xfrm>
            <a:off x="11594560" y="8075525"/>
            <a:ext cx="5664740" cy="679769"/>
          </a:xfrm>
          <a:prstGeom prst="rect">
            <a:avLst/>
          </a:prstGeom>
        </p:spPr>
      </p:pic>
      <p:sp>
        <p:nvSpPr>
          <p:cNvPr id="10" name="TextBox 10"/>
          <p:cNvSpPr txBox="1"/>
          <p:nvPr/>
        </p:nvSpPr>
        <p:spPr>
          <a:xfrm>
            <a:off x="1523320" y="1417340"/>
            <a:ext cx="15241360" cy="1344533"/>
          </a:xfrm>
          <a:prstGeom prst="rect">
            <a:avLst/>
          </a:prstGeom>
        </p:spPr>
        <p:txBody>
          <a:bodyPr lIns="0" tIns="0" rIns="0" bIns="0" rtlCol="0" anchor="t">
            <a:spAutoFit/>
          </a:bodyPr>
          <a:lstStyle/>
          <a:p>
            <a:pPr algn="ctr">
              <a:lnSpc>
                <a:spcPts val="11094"/>
              </a:lnSpc>
            </a:pPr>
            <a:r>
              <a:rPr lang="en-US" sz="7924">
                <a:solidFill>
                  <a:srgbClr val="302F2F"/>
                </a:solidFill>
                <a:latin typeface="Posterama Bold"/>
              </a:rPr>
              <a:t>RUN A SECURITY CHALLENGE</a:t>
            </a:r>
          </a:p>
        </p:txBody>
      </p:sp>
      <p:sp>
        <p:nvSpPr>
          <p:cNvPr id="11" name="TextBox 11"/>
          <p:cNvSpPr txBox="1"/>
          <p:nvPr/>
        </p:nvSpPr>
        <p:spPr>
          <a:xfrm>
            <a:off x="2304009" y="3046385"/>
            <a:ext cx="13679983" cy="2798445"/>
          </a:xfrm>
          <a:prstGeom prst="rect">
            <a:avLst/>
          </a:prstGeom>
        </p:spPr>
        <p:txBody>
          <a:bodyPr lIns="0" tIns="0" rIns="0" bIns="0" rtlCol="0" anchor="t">
            <a:spAutoFit/>
          </a:bodyPr>
          <a:lstStyle/>
          <a:p>
            <a:pPr algn="ctr">
              <a:lnSpc>
                <a:spcPts val="3690"/>
              </a:lnSpc>
            </a:pPr>
            <a:r>
              <a:rPr lang="en-US" sz="3000">
                <a:solidFill>
                  <a:srgbClr val="302F2F"/>
                </a:solidFill>
                <a:latin typeface="Posterama Bold"/>
              </a:rPr>
              <a:t>UPON COMPLETING THE PREVIOUS TASKS, IT'S ADVISABLE TO PERFORM A SECURITY CHALLENGE, WHICH IS MADE EASIER IF YOU ALREADY USE A PASSWORD MANAGER. THIS CHALLENGE INVOLVES TESTING AND STRENGTHENING YOUR DIGITAL SECURITY TO IDENTIFY AND ADDRESS VULNERABILITIES IN YOUR ONLINE ACCOUNTS AND PERSONAL INFORMATION PROTECTION.</a:t>
            </a:r>
          </a:p>
        </p:txBody>
      </p:sp>
      <p:pic>
        <p:nvPicPr>
          <p:cNvPr id="12" name="Picture 12"/>
          <p:cNvPicPr>
            <a:picLocks noChangeAspect="1"/>
          </p:cNvPicPr>
          <p:nvPr/>
        </p:nvPicPr>
        <p:blipFill>
          <a:blip r:embed="rId7"/>
          <a:srcRect/>
          <a:stretch>
            <a:fillRect/>
          </a:stretch>
        </p:blipFill>
        <p:spPr>
          <a:xfrm>
            <a:off x="1028700" y="8075525"/>
            <a:ext cx="5664740" cy="67976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4000"/>
            </a:blip>
            <a:stretch>
              <a:fillRect l="-391" t="-19372" r="-391"/>
            </a:stretch>
          </a:blipFill>
        </p:spPr>
        <p:txBody>
          <a:bodyPr/>
          <a:lstStyle/>
          <a:p>
            <a:endParaRPr lang="en-US"/>
          </a:p>
        </p:txBody>
      </p:sp>
      <p:sp>
        <p:nvSpPr>
          <p:cNvPr id="3" name="Freeform 3"/>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12000"/>
            </a:blip>
            <a:stretch>
              <a:fillRect/>
            </a:stretch>
          </a:blipFill>
        </p:spPr>
        <p:txBody>
          <a:bodyPr/>
          <a:lstStyle/>
          <a:p>
            <a:endParaRPr lang="en-US"/>
          </a:p>
        </p:txBody>
      </p:sp>
      <p:sp>
        <p:nvSpPr>
          <p:cNvPr id="4" name="Freeform 4"/>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4"/>
            <a:stretch>
              <a:fillRect l="-52035" r="-45866" b="-78477"/>
            </a:stretch>
          </a:blipFill>
        </p:spPr>
        <p:txBody>
          <a:bodyPr/>
          <a:lstStyle/>
          <a:p>
            <a:endParaRPr lang="en-US"/>
          </a:p>
        </p:txBody>
      </p:sp>
      <p:sp>
        <p:nvSpPr>
          <p:cNvPr id="7" name="TextBox 7"/>
          <p:cNvSpPr txBox="1"/>
          <p:nvPr/>
        </p:nvSpPr>
        <p:spPr>
          <a:xfrm>
            <a:off x="1552164" y="1075013"/>
            <a:ext cx="12307972" cy="1131068"/>
          </a:xfrm>
          <a:prstGeom prst="rect">
            <a:avLst/>
          </a:prstGeom>
        </p:spPr>
        <p:txBody>
          <a:bodyPr lIns="0" tIns="0" rIns="0" bIns="0" rtlCol="0" anchor="t">
            <a:spAutoFit/>
          </a:bodyPr>
          <a:lstStyle/>
          <a:p>
            <a:pPr>
              <a:lnSpc>
                <a:spcPts val="9252"/>
              </a:lnSpc>
            </a:pPr>
            <a:r>
              <a:rPr lang="en-US" sz="6609">
                <a:solidFill>
                  <a:srgbClr val="FFCB00"/>
                </a:solidFill>
                <a:latin typeface="Posterama Bold"/>
              </a:rPr>
              <a:t>SECURITY CHALLENGE​</a:t>
            </a:r>
          </a:p>
        </p:txBody>
      </p:sp>
      <p:grpSp>
        <p:nvGrpSpPr>
          <p:cNvPr id="12" name="Group 11">
            <a:extLst>
              <a:ext uri="{FF2B5EF4-FFF2-40B4-BE49-F238E27FC236}">
                <a16:creationId xmlns:a16="http://schemas.microsoft.com/office/drawing/2014/main" id="{0B4D8B50-2FDD-2ABC-9FFF-D9BDCAF783F7}"/>
              </a:ext>
            </a:extLst>
          </p:cNvPr>
          <p:cNvGrpSpPr/>
          <p:nvPr/>
        </p:nvGrpSpPr>
        <p:grpSpPr>
          <a:xfrm>
            <a:off x="1762460" y="2623054"/>
            <a:ext cx="15357794" cy="6590202"/>
            <a:chOff x="1762460" y="2623054"/>
            <a:chExt cx="15357794" cy="6590202"/>
          </a:xfrm>
        </p:grpSpPr>
        <p:sp>
          <p:nvSpPr>
            <p:cNvPr id="5" name="TextBox 5"/>
            <p:cNvSpPr txBox="1"/>
            <p:nvPr/>
          </p:nvSpPr>
          <p:spPr>
            <a:xfrm>
              <a:off x="2713253" y="2623054"/>
              <a:ext cx="14407001" cy="6590202"/>
            </a:xfrm>
            <a:prstGeom prst="rect">
              <a:avLst/>
            </a:prstGeom>
          </p:spPr>
          <p:txBody>
            <a:bodyPr lIns="0" tIns="0" rIns="0" bIns="0" rtlCol="0" anchor="t">
              <a:spAutoFit/>
            </a:bodyPr>
            <a:lstStyle/>
            <a:p>
              <a:pPr>
                <a:lnSpc>
                  <a:spcPts val="4657"/>
                </a:lnSpc>
              </a:pPr>
              <a:r>
                <a:rPr lang="en-US" sz="3326" dirty="0">
                  <a:solidFill>
                    <a:srgbClr val="FFFFFF"/>
                  </a:solidFill>
                  <a:latin typeface="Posterama"/>
                </a:rPr>
                <a:t>CHECK IF ANY OF YOUR ACCOUNTS RE-USE THE SAME PASSWORD.</a:t>
              </a:r>
            </a:p>
            <a:p>
              <a:pPr>
                <a:lnSpc>
                  <a:spcPts val="4657"/>
                </a:lnSpc>
              </a:pPr>
              <a:r>
                <a:rPr lang="en-US" sz="3326" dirty="0">
                  <a:solidFill>
                    <a:srgbClr val="FFFFFF"/>
                  </a:solidFill>
                  <a:latin typeface="Posterama"/>
                </a:rPr>
                <a:t>​</a:t>
              </a:r>
            </a:p>
            <a:p>
              <a:pPr>
                <a:lnSpc>
                  <a:spcPts val="4657"/>
                </a:lnSpc>
              </a:pPr>
              <a:r>
                <a:rPr lang="en-US" sz="3326" dirty="0">
                  <a:solidFill>
                    <a:srgbClr val="FFFFFF"/>
                  </a:solidFill>
                  <a:latin typeface="Posterama"/>
                </a:rPr>
                <a:t>CHECK IF ANY HAVE BEEN INVOLVED IN A KNOWN COMPROMISE (I.E., THE SERVER OF THE COMPANY GOT HACKED). ​</a:t>
              </a:r>
            </a:p>
            <a:p>
              <a:pPr>
                <a:lnSpc>
                  <a:spcPts val="4657"/>
                </a:lnSpc>
              </a:pPr>
              <a:endParaRPr lang="en-US" sz="3326" dirty="0">
                <a:solidFill>
                  <a:srgbClr val="FFFFFF"/>
                </a:solidFill>
                <a:latin typeface="Posterama"/>
              </a:endParaRPr>
            </a:p>
            <a:p>
              <a:pPr>
                <a:lnSpc>
                  <a:spcPts val="4657"/>
                </a:lnSpc>
              </a:pPr>
              <a:r>
                <a:rPr lang="en-US" sz="3326" dirty="0">
                  <a:solidFill>
                    <a:srgbClr val="FFFFFF"/>
                  </a:solidFill>
                  <a:latin typeface="Posterama"/>
                </a:rPr>
                <a:t>ONE OF THE WAY YOU CAN CHECK IS THROUGH GOOGLE. TYPE ALLINTEXT: (YOUR EMAIL) OR GO TO HAVEIBEENPWNED.COM​</a:t>
              </a:r>
            </a:p>
            <a:p>
              <a:pPr>
                <a:lnSpc>
                  <a:spcPts val="4657"/>
                </a:lnSpc>
              </a:pPr>
              <a:endParaRPr lang="en-US" sz="3326" dirty="0">
                <a:solidFill>
                  <a:srgbClr val="FFFFFF"/>
                </a:solidFill>
                <a:latin typeface="Posterama"/>
              </a:endParaRPr>
            </a:p>
            <a:p>
              <a:pPr>
                <a:lnSpc>
                  <a:spcPts val="4657"/>
                </a:lnSpc>
              </a:pPr>
              <a:r>
                <a:rPr lang="en-US" sz="3326" dirty="0">
                  <a:solidFill>
                    <a:srgbClr val="FFFFFF"/>
                  </a:solidFill>
                  <a:latin typeface="Posterama"/>
                </a:rPr>
                <a:t>CHECK IF ANY OF THE PASSWORDS ARE OLD.​</a:t>
              </a:r>
            </a:p>
            <a:p>
              <a:pPr>
                <a:lnSpc>
                  <a:spcPts val="4657"/>
                </a:lnSpc>
              </a:pPr>
              <a:endParaRPr lang="en-US" sz="3326" dirty="0">
                <a:solidFill>
                  <a:srgbClr val="FFFFFF"/>
                </a:solidFill>
                <a:latin typeface="Posterama"/>
              </a:endParaRPr>
            </a:p>
            <a:p>
              <a:pPr>
                <a:lnSpc>
                  <a:spcPts val="4657"/>
                </a:lnSpc>
              </a:pPr>
              <a:r>
                <a:rPr lang="en-US" sz="3326" dirty="0">
                  <a:solidFill>
                    <a:srgbClr val="FFFFFF"/>
                  </a:solidFill>
                  <a:latin typeface="Posterama"/>
                </a:rPr>
                <a:t>CHECK IF ANY OF THE PASSWORDS ARE INSECURE (TOO SHORT, ETC.).</a:t>
              </a:r>
            </a:p>
          </p:txBody>
        </p:sp>
        <p:sp>
          <p:nvSpPr>
            <p:cNvPr id="6" name="Freeform 6"/>
            <p:cNvSpPr/>
            <p:nvPr/>
          </p:nvSpPr>
          <p:spPr>
            <a:xfrm>
              <a:off x="1762460" y="2680204"/>
              <a:ext cx="731719" cy="600924"/>
            </a:xfrm>
            <a:custGeom>
              <a:avLst/>
              <a:gdLst/>
              <a:ahLst/>
              <a:cxnLst/>
              <a:rect l="l" t="t" r="r" b="b"/>
              <a:pathLst>
                <a:path w="731719" h="600924">
                  <a:moveTo>
                    <a:pt x="0" y="0"/>
                  </a:moveTo>
                  <a:lnTo>
                    <a:pt x="731719" y="0"/>
                  </a:lnTo>
                  <a:lnTo>
                    <a:pt x="731719" y="600924"/>
                  </a:lnTo>
                  <a:lnTo>
                    <a:pt x="0" y="600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762460" y="3783791"/>
              <a:ext cx="731719" cy="600924"/>
            </a:xfrm>
            <a:custGeom>
              <a:avLst/>
              <a:gdLst/>
              <a:ahLst/>
              <a:cxnLst/>
              <a:rect l="l" t="t" r="r" b="b"/>
              <a:pathLst>
                <a:path w="731719" h="600924">
                  <a:moveTo>
                    <a:pt x="0" y="0"/>
                  </a:moveTo>
                  <a:lnTo>
                    <a:pt x="731719" y="0"/>
                  </a:lnTo>
                  <a:lnTo>
                    <a:pt x="731719" y="600924"/>
                  </a:lnTo>
                  <a:lnTo>
                    <a:pt x="0" y="600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807776" y="5553383"/>
              <a:ext cx="731719" cy="600924"/>
            </a:xfrm>
            <a:custGeom>
              <a:avLst/>
              <a:gdLst/>
              <a:ahLst/>
              <a:cxnLst/>
              <a:rect l="l" t="t" r="r" b="b"/>
              <a:pathLst>
                <a:path w="731719" h="600924">
                  <a:moveTo>
                    <a:pt x="0" y="0"/>
                  </a:moveTo>
                  <a:lnTo>
                    <a:pt x="731719" y="0"/>
                  </a:lnTo>
                  <a:lnTo>
                    <a:pt x="731719" y="600924"/>
                  </a:lnTo>
                  <a:lnTo>
                    <a:pt x="0" y="600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807776" y="7183007"/>
              <a:ext cx="731719" cy="600924"/>
            </a:xfrm>
            <a:custGeom>
              <a:avLst/>
              <a:gdLst/>
              <a:ahLst/>
              <a:cxnLst/>
              <a:rect l="l" t="t" r="r" b="b"/>
              <a:pathLst>
                <a:path w="731719" h="600924">
                  <a:moveTo>
                    <a:pt x="0" y="0"/>
                  </a:moveTo>
                  <a:lnTo>
                    <a:pt x="731719" y="0"/>
                  </a:lnTo>
                  <a:lnTo>
                    <a:pt x="731719" y="600924"/>
                  </a:lnTo>
                  <a:lnTo>
                    <a:pt x="0" y="600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762460" y="8404972"/>
              <a:ext cx="731719" cy="600924"/>
            </a:xfrm>
            <a:custGeom>
              <a:avLst/>
              <a:gdLst/>
              <a:ahLst/>
              <a:cxnLst/>
              <a:rect l="l" t="t" r="r" b="b"/>
              <a:pathLst>
                <a:path w="731719" h="600924">
                  <a:moveTo>
                    <a:pt x="0" y="0"/>
                  </a:moveTo>
                  <a:lnTo>
                    <a:pt x="731719" y="0"/>
                  </a:lnTo>
                  <a:lnTo>
                    <a:pt x="731719" y="600925"/>
                  </a:lnTo>
                  <a:lnTo>
                    <a:pt x="0" y="6009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grpSp>
        <p:nvGrpSpPr>
          <p:cNvPr id="2" name="Group 2"/>
          <p:cNvGrpSpPr/>
          <p:nvPr/>
        </p:nvGrpSpPr>
        <p:grpSpPr>
          <a:xfrm>
            <a:off x="0" y="1942266"/>
            <a:ext cx="18288000" cy="7119629"/>
            <a:chOff x="0" y="0"/>
            <a:chExt cx="5516023" cy="1875129"/>
          </a:xfrm>
        </p:grpSpPr>
        <p:sp>
          <p:nvSpPr>
            <p:cNvPr id="3" name="Freeform 3"/>
            <p:cNvSpPr/>
            <p:nvPr/>
          </p:nvSpPr>
          <p:spPr>
            <a:xfrm>
              <a:off x="0" y="0"/>
              <a:ext cx="5516023" cy="1875129"/>
            </a:xfrm>
            <a:custGeom>
              <a:avLst/>
              <a:gdLst/>
              <a:ahLst/>
              <a:cxnLst/>
              <a:rect l="l" t="t" r="r" b="b"/>
              <a:pathLst>
                <a:path w="5516023" h="1875129">
                  <a:moveTo>
                    <a:pt x="0" y="0"/>
                  </a:moveTo>
                  <a:lnTo>
                    <a:pt x="5516023" y="0"/>
                  </a:lnTo>
                  <a:lnTo>
                    <a:pt x="5516023" y="1875129"/>
                  </a:lnTo>
                  <a:lnTo>
                    <a:pt x="0" y="1875129"/>
                  </a:lnTo>
                  <a:close/>
                </a:path>
              </a:pathLst>
            </a:custGeom>
            <a:solidFill>
              <a:srgbClr val="FFFFFF"/>
            </a:solidFill>
          </p:spPr>
          <p:txBody>
            <a:bodyPr/>
            <a:lstStyle/>
            <a:p>
              <a:endParaRPr lang="en-US"/>
            </a:p>
          </p:txBody>
        </p:sp>
        <p:sp>
          <p:nvSpPr>
            <p:cNvPr id="4" name="TextBox 4"/>
            <p:cNvSpPr txBox="1"/>
            <p:nvPr/>
          </p:nvSpPr>
          <p:spPr>
            <a:xfrm>
              <a:off x="0" y="-47625"/>
              <a:ext cx="5516023" cy="1922754"/>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0861640" y="1855456"/>
            <a:ext cx="7206439" cy="7206439"/>
          </a:xfrm>
          <a:custGeom>
            <a:avLst/>
            <a:gdLst/>
            <a:ahLst/>
            <a:cxnLst/>
            <a:rect l="l" t="t" r="r" b="b"/>
            <a:pathLst>
              <a:path w="7206439" h="7206439">
                <a:moveTo>
                  <a:pt x="0" y="0"/>
                </a:moveTo>
                <a:lnTo>
                  <a:pt x="7206439" y="0"/>
                </a:lnTo>
                <a:lnTo>
                  <a:pt x="7206439" y="7206439"/>
                </a:lnTo>
                <a:lnTo>
                  <a:pt x="0" y="7206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a:grpSpLocks noChangeAspect="1"/>
          </p:cNvGrpSpPr>
          <p:nvPr/>
        </p:nvGrpSpPr>
        <p:grpSpPr>
          <a:xfrm>
            <a:off x="11583406" y="2555543"/>
            <a:ext cx="5806288" cy="580626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06" r="-24906"/>
              </a:stretch>
            </a:blipFill>
          </p:spPr>
          <p:txBody>
            <a:bodyPr/>
            <a:lstStyle/>
            <a:p>
              <a:endParaRPr lang="en-US"/>
            </a:p>
          </p:txBody>
        </p:sp>
      </p:grpSp>
      <p:sp>
        <p:nvSpPr>
          <p:cNvPr id="8" name="Freeform 8"/>
          <p:cNvSpPr/>
          <p:nvPr/>
        </p:nvSpPr>
        <p:spPr>
          <a:xfrm>
            <a:off x="83358" y="1465318"/>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7"/>
            <a:stretch>
              <a:fillRect l="-52035" r="-45866" b="-78477"/>
            </a:stretch>
          </a:blipFill>
        </p:spPr>
        <p:txBody>
          <a:bodyPr/>
          <a:lstStyle/>
          <a:p>
            <a:endParaRPr lang="en-US"/>
          </a:p>
        </p:txBody>
      </p:sp>
      <p:sp>
        <p:nvSpPr>
          <p:cNvPr id="10" name="TextBox 10"/>
          <p:cNvSpPr txBox="1"/>
          <p:nvPr/>
        </p:nvSpPr>
        <p:spPr>
          <a:xfrm>
            <a:off x="-581660" y="210895"/>
            <a:ext cx="10091813" cy="1120775"/>
          </a:xfrm>
          <a:prstGeom prst="rect">
            <a:avLst/>
          </a:prstGeom>
        </p:spPr>
        <p:txBody>
          <a:bodyPr lIns="0" tIns="0" rIns="0" bIns="0" rtlCol="0" anchor="t">
            <a:spAutoFit/>
          </a:bodyPr>
          <a:lstStyle/>
          <a:p>
            <a:pPr algn="ctr">
              <a:lnSpc>
                <a:spcPts val="9100"/>
              </a:lnSpc>
            </a:pPr>
            <a:r>
              <a:rPr lang="en-US" sz="6500">
                <a:solidFill>
                  <a:srgbClr val="FFFFFF"/>
                </a:solidFill>
                <a:latin typeface="Posterama Bold"/>
              </a:rPr>
              <a:t>SEARCH YOURSELF​</a:t>
            </a:r>
          </a:p>
        </p:txBody>
      </p:sp>
      <p:sp>
        <p:nvSpPr>
          <p:cNvPr id="11" name="TextBox 11"/>
          <p:cNvSpPr txBox="1"/>
          <p:nvPr/>
        </p:nvSpPr>
        <p:spPr>
          <a:xfrm>
            <a:off x="593628" y="2168330"/>
            <a:ext cx="9983682" cy="6912085"/>
          </a:xfrm>
          <a:prstGeom prst="rect">
            <a:avLst/>
          </a:prstGeom>
        </p:spPr>
        <p:txBody>
          <a:bodyPr lIns="0" tIns="0" rIns="0" bIns="0" rtlCol="0" anchor="t">
            <a:spAutoFit/>
          </a:bodyPr>
          <a:lstStyle/>
          <a:p>
            <a:pPr>
              <a:lnSpc>
                <a:spcPts val="2999"/>
              </a:lnSpc>
            </a:pPr>
            <a:r>
              <a:rPr lang="en-US" sz="2499" dirty="0">
                <a:solidFill>
                  <a:srgbClr val="302F2F"/>
                </a:solidFill>
                <a:latin typeface="Posterama"/>
              </a:rPr>
              <a:t>A </a:t>
            </a:r>
            <a:r>
              <a:rPr lang="en-US" sz="2499" b="1" dirty="0">
                <a:solidFill>
                  <a:srgbClr val="302F2F"/>
                </a:solidFill>
                <a:latin typeface="Posterama"/>
              </a:rPr>
              <a:t>PERSONAL CYBERSECURITY CHECK </a:t>
            </a:r>
            <a:r>
              <a:rPr lang="en-US" sz="2499" dirty="0">
                <a:solidFill>
                  <a:srgbClr val="302F2F"/>
                </a:solidFill>
                <a:latin typeface="Posterama"/>
              </a:rPr>
              <a:t>ISN’T COMPLETE WITHOUT​ SEARCHING YOURSELF TO SEE WHAT PUBLIC​ INFORMATION IS AVAILABLE ABOUT YOU​.</a:t>
            </a:r>
          </a:p>
          <a:p>
            <a:pPr>
              <a:lnSpc>
                <a:spcPts val="2999"/>
              </a:lnSpc>
            </a:pPr>
            <a:r>
              <a:rPr lang="en-US" sz="2499" dirty="0">
                <a:solidFill>
                  <a:srgbClr val="302F2F"/>
                </a:solidFill>
                <a:latin typeface="Posterama"/>
              </a:rPr>
              <a:t>​</a:t>
            </a:r>
          </a:p>
          <a:p>
            <a:pPr>
              <a:lnSpc>
                <a:spcPts val="2999"/>
              </a:lnSpc>
            </a:pPr>
            <a:r>
              <a:rPr lang="en-US" sz="2499" dirty="0">
                <a:solidFill>
                  <a:srgbClr val="302F2F"/>
                </a:solidFill>
                <a:latin typeface="Posterama"/>
              </a:rPr>
              <a:t>THERE ARE TWO BROAD CATEGORIES OF INFORMATION AVAILABLE TO PEOPLE SEARCHING FOR YOU: </a:t>
            </a:r>
          </a:p>
          <a:p>
            <a:pPr>
              <a:lnSpc>
                <a:spcPts val="2999"/>
              </a:lnSpc>
            </a:pPr>
            <a:endParaRPr lang="en-US" sz="2499" dirty="0">
              <a:solidFill>
                <a:srgbClr val="302F2F"/>
              </a:solidFill>
              <a:latin typeface="Posterama"/>
            </a:endParaRPr>
          </a:p>
          <a:p>
            <a:pPr marL="539749" lvl="1" indent="-269875">
              <a:lnSpc>
                <a:spcPts val="2999"/>
              </a:lnSpc>
              <a:buFont typeface="Arial"/>
              <a:buChar char="•"/>
            </a:pPr>
            <a:r>
              <a:rPr lang="en-US" sz="2499" dirty="0">
                <a:solidFill>
                  <a:srgbClr val="302F2F"/>
                </a:solidFill>
                <a:latin typeface="Posterama"/>
              </a:rPr>
              <a:t>INFORMATION YOU PUT OUT ABOUT YOURSELF (THROUGH SOCIAL MEDIA, YOUR WEBSITE, ETC.); AND</a:t>
            </a:r>
          </a:p>
          <a:p>
            <a:pPr marL="539749" lvl="1" indent="-269875">
              <a:lnSpc>
                <a:spcPts val="2999"/>
              </a:lnSpc>
              <a:buFont typeface="Arial"/>
              <a:buChar char="•"/>
            </a:pPr>
            <a:endParaRPr lang="en-US" sz="2499" dirty="0">
              <a:solidFill>
                <a:srgbClr val="302F2F"/>
              </a:solidFill>
              <a:latin typeface="Posterama"/>
            </a:endParaRPr>
          </a:p>
          <a:p>
            <a:pPr marL="539749" lvl="1" indent="-269875">
              <a:lnSpc>
                <a:spcPts val="2999"/>
              </a:lnSpc>
              <a:buFont typeface="Arial"/>
              <a:buChar char="•"/>
            </a:pPr>
            <a:r>
              <a:rPr lang="en-US" sz="2499" dirty="0">
                <a:solidFill>
                  <a:srgbClr val="302F2F"/>
                </a:solidFill>
                <a:latin typeface="Posterama"/>
              </a:rPr>
              <a:t>INFORMATION PUT OUT ABOUT YOU BY THIRD PARTIES (NEWS ARTICLES, DATA BROKERS,ETC.).​​</a:t>
            </a:r>
          </a:p>
          <a:p>
            <a:pPr>
              <a:lnSpc>
                <a:spcPts val="2999"/>
              </a:lnSpc>
            </a:pPr>
            <a:endParaRPr lang="en-US" sz="2499" dirty="0">
              <a:solidFill>
                <a:srgbClr val="302F2F"/>
              </a:solidFill>
              <a:latin typeface="Posterama"/>
            </a:endParaRPr>
          </a:p>
          <a:p>
            <a:pPr>
              <a:lnSpc>
                <a:spcPts val="2999"/>
              </a:lnSpc>
            </a:pPr>
            <a:r>
              <a:rPr lang="en-US" sz="2499" dirty="0">
                <a:solidFill>
                  <a:srgbClr val="302F2F"/>
                </a:solidFill>
                <a:latin typeface="Posterama"/>
              </a:rPr>
              <a:t>IT’S A GOOD PRACTICE TO DO A “BACKGROUND CHECK” ON YOURSELF TO SEE WHAT YOU FIND. A COUPLE PLACES TO TRY:​</a:t>
            </a:r>
          </a:p>
          <a:p>
            <a:pPr>
              <a:lnSpc>
                <a:spcPts val="2999"/>
              </a:lnSpc>
            </a:pPr>
            <a:r>
              <a:rPr lang="en-US" sz="2499" dirty="0">
                <a:solidFill>
                  <a:srgbClr val="302F2F"/>
                </a:solidFill>
                <a:latin typeface="Posterama"/>
              </a:rPr>
              <a:t>1. GOOGLE​</a:t>
            </a:r>
          </a:p>
          <a:p>
            <a:pPr>
              <a:lnSpc>
                <a:spcPts val="2999"/>
              </a:lnSpc>
            </a:pPr>
            <a:r>
              <a:rPr lang="en-US" sz="2499" dirty="0">
                <a:solidFill>
                  <a:srgbClr val="302F2F"/>
                </a:solidFill>
                <a:latin typeface="Posterama"/>
              </a:rPr>
              <a:t>2. BING​</a:t>
            </a:r>
          </a:p>
          <a:p>
            <a:pPr>
              <a:lnSpc>
                <a:spcPts val="2999"/>
              </a:lnSpc>
            </a:pPr>
            <a:r>
              <a:rPr lang="en-US" sz="2499" dirty="0">
                <a:solidFill>
                  <a:srgbClr val="302F2F"/>
                </a:solidFill>
                <a:latin typeface="Posterama"/>
              </a:rPr>
              <a:t>3. SPOKEO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4000"/>
            </a:blip>
            <a:stretch>
              <a:fillRect l="-391" t="-19372" r="-391"/>
            </a:stretch>
          </a:blipFill>
        </p:spPr>
        <p:txBody>
          <a:bodyPr/>
          <a:lstStyle/>
          <a:p>
            <a:endParaRPr lang="en-US"/>
          </a:p>
        </p:txBody>
      </p:sp>
      <p:sp>
        <p:nvSpPr>
          <p:cNvPr id="3" name="Freeform 3"/>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5000"/>
            </a:blip>
            <a:stretch>
              <a:fillRect/>
            </a:stretch>
          </a:blipFill>
        </p:spPr>
        <p:txBody>
          <a:bodyPr/>
          <a:lstStyle/>
          <a:p>
            <a:endParaRPr lang="en-US"/>
          </a:p>
        </p:txBody>
      </p:sp>
      <p:sp>
        <p:nvSpPr>
          <p:cNvPr id="4" name="Freeform 4"/>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4"/>
            <a:stretch>
              <a:fillRect l="-52035" r="-45866" b="-78477"/>
            </a:stretch>
          </a:blipFill>
        </p:spPr>
        <p:txBody>
          <a:bodyPr/>
          <a:lstStyle/>
          <a:p>
            <a:endParaRPr lang="en-US"/>
          </a:p>
        </p:txBody>
      </p:sp>
      <p:sp>
        <p:nvSpPr>
          <p:cNvPr id="5" name="TextBox 5"/>
          <p:cNvSpPr txBox="1"/>
          <p:nvPr/>
        </p:nvSpPr>
        <p:spPr>
          <a:xfrm>
            <a:off x="3593109" y="914400"/>
            <a:ext cx="11173485" cy="1028700"/>
          </a:xfrm>
          <a:prstGeom prst="rect">
            <a:avLst/>
          </a:prstGeom>
        </p:spPr>
        <p:txBody>
          <a:bodyPr lIns="0" tIns="0" rIns="0" bIns="0" rtlCol="0" anchor="t">
            <a:spAutoFit/>
          </a:bodyPr>
          <a:lstStyle/>
          <a:p>
            <a:pPr algn="ctr">
              <a:lnSpc>
                <a:spcPts val="8400"/>
              </a:lnSpc>
            </a:pPr>
            <a:r>
              <a:rPr lang="en-US" sz="6000">
                <a:solidFill>
                  <a:srgbClr val="FFCB00"/>
                </a:solidFill>
                <a:latin typeface="Posterama Bold"/>
              </a:rPr>
              <a:t>HOW TO SEARCH YOURSELF</a:t>
            </a:r>
          </a:p>
        </p:txBody>
      </p:sp>
      <p:grpSp>
        <p:nvGrpSpPr>
          <p:cNvPr id="9" name="Group 8">
            <a:extLst>
              <a:ext uri="{FF2B5EF4-FFF2-40B4-BE49-F238E27FC236}">
                <a16:creationId xmlns:a16="http://schemas.microsoft.com/office/drawing/2014/main" id="{B83712AE-3364-2DE9-5E8D-B0C76048A7F9}"/>
              </a:ext>
            </a:extLst>
          </p:cNvPr>
          <p:cNvGrpSpPr/>
          <p:nvPr/>
        </p:nvGrpSpPr>
        <p:grpSpPr>
          <a:xfrm>
            <a:off x="1290269" y="2292625"/>
            <a:ext cx="15707463" cy="6965675"/>
            <a:chOff x="1290269" y="2292625"/>
            <a:chExt cx="15707463" cy="6965675"/>
          </a:xfrm>
        </p:grpSpPr>
        <p:sp>
          <p:nvSpPr>
            <p:cNvPr id="6" name="TextBox 6"/>
            <p:cNvSpPr txBox="1"/>
            <p:nvPr/>
          </p:nvSpPr>
          <p:spPr>
            <a:xfrm>
              <a:off x="1679552" y="2292625"/>
              <a:ext cx="15000600" cy="15906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​To begin, search for your name on various search engines such as Google, DuckDuckGo, Bing, and Yandex. To refine your search and retrieve more specific information, use the following search terms:​</a:t>
              </a:r>
            </a:p>
          </p:txBody>
        </p:sp>
        <p:sp>
          <p:nvSpPr>
            <p:cNvPr id="7" name="TextBox 7"/>
            <p:cNvSpPr txBox="1"/>
            <p:nvPr/>
          </p:nvSpPr>
          <p:spPr>
            <a:xfrm>
              <a:off x="1290269" y="8201025"/>
              <a:ext cx="15707463" cy="10572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​If you find no relevant results, try repeating the search with no quotation marks. Remember to repeat the process periodically, as the information available may change.</a:t>
              </a:r>
            </a:p>
          </p:txBody>
        </p:sp>
        <p:sp>
          <p:nvSpPr>
            <p:cNvPr id="8" name="TextBox 8"/>
            <p:cNvSpPr txBox="1"/>
            <p:nvPr/>
          </p:nvSpPr>
          <p:spPr>
            <a:xfrm>
              <a:off x="4864814" y="4181475"/>
              <a:ext cx="10435510" cy="37242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Posterama"/>
                </a:rPr>
                <a:t>“First &amp; Last Name “Zip code”​</a:t>
              </a:r>
            </a:p>
            <a:p>
              <a:pPr marL="647700" lvl="1" indent="-323850">
                <a:lnSpc>
                  <a:spcPts val="4200"/>
                </a:lnSpc>
                <a:buFont typeface="Arial"/>
                <a:buChar char="•"/>
              </a:pPr>
              <a:r>
                <a:rPr lang="en-US" sz="3000">
                  <a:solidFill>
                    <a:srgbClr val="FFFFFF"/>
                  </a:solidFill>
                  <a:latin typeface="Posterama"/>
                </a:rPr>
                <a:t>“First &amp; Last Name “number and street address”</a:t>
              </a:r>
            </a:p>
            <a:p>
              <a:pPr marL="647700" lvl="1" indent="-323850">
                <a:lnSpc>
                  <a:spcPts val="4200"/>
                </a:lnSpc>
                <a:buFont typeface="Arial"/>
                <a:buChar char="•"/>
              </a:pPr>
              <a:r>
                <a:rPr lang="en-US" sz="3000">
                  <a:solidFill>
                    <a:srgbClr val="FFFFFF"/>
                  </a:solidFill>
                  <a:latin typeface="Posterama"/>
                </a:rPr>
                <a:t>“First &amp; Last Name”” some part of your phone number”​</a:t>
              </a:r>
            </a:p>
            <a:p>
              <a:pPr marL="647700" lvl="1" indent="-323850">
                <a:lnSpc>
                  <a:spcPts val="4200"/>
                </a:lnSpc>
                <a:buFont typeface="Arial"/>
                <a:buChar char="•"/>
              </a:pPr>
              <a:r>
                <a:rPr lang="en-US" sz="3000">
                  <a:solidFill>
                    <a:srgbClr val="FFFFFF"/>
                  </a:solidFill>
                  <a:latin typeface="Posterama"/>
                </a:rPr>
                <a:t>“Last Name” ”number and street address”​</a:t>
              </a:r>
            </a:p>
            <a:p>
              <a:pPr marL="647700" lvl="1" indent="-323850">
                <a:lnSpc>
                  <a:spcPts val="4200"/>
                </a:lnSpc>
                <a:buFont typeface="Arial"/>
                <a:buChar char="•"/>
              </a:pPr>
              <a:r>
                <a:rPr lang="en-US" sz="3000">
                  <a:solidFill>
                    <a:srgbClr val="FFFFFF"/>
                  </a:solidFill>
                  <a:latin typeface="Posterama"/>
                </a:rPr>
                <a:t>“Last Name” ”Some part of your phone number”​</a:t>
              </a:r>
            </a:p>
            <a:p>
              <a:pPr marL="647700" lvl="1" indent="-323850">
                <a:lnSpc>
                  <a:spcPts val="4200"/>
                </a:lnSpc>
                <a:buFont typeface="Arial"/>
                <a:buChar char="•"/>
              </a:pPr>
              <a:r>
                <a:rPr lang="en-US" sz="3000">
                  <a:solidFill>
                    <a:srgbClr val="FFFFFF"/>
                  </a:solidFill>
                  <a:latin typeface="Posterama"/>
                </a:rPr>
                <a:t>“First &amp; Last Name” “profession”​</a:t>
              </a:r>
            </a:p>
            <a:p>
              <a:pPr marL="647700" lvl="1" indent="-323850">
                <a:lnSpc>
                  <a:spcPts val="4200"/>
                </a:lnSpc>
                <a:buFont typeface="Arial"/>
                <a:buChar char="•"/>
              </a:pPr>
              <a:r>
                <a:rPr lang="en-US" sz="3000">
                  <a:solidFill>
                    <a:srgbClr val="FFFFFF"/>
                  </a:solidFill>
                  <a:latin typeface="Posterama"/>
                </a:rPr>
                <a:t>“First &amp; Last Name”” Business Name”​</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4000"/>
            </a:blip>
            <a:stretch>
              <a:fillRect l="-391" t="-19372" r="-391"/>
            </a:stretch>
          </a:blipFill>
        </p:spPr>
        <p:txBody>
          <a:bodyPr/>
          <a:lstStyle/>
          <a:p>
            <a:endParaRPr lang="en-US"/>
          </a:p>
        </p:txBody>
      </p:sp>
      <p:sp>
        <p:nvSpPr>
          <p:cNvPr id="3" name="Freeform 3"/>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5000"/>
            </a:blip>
            <a:stretch>
              <a:fillRect/>
            </a:stretch>
          </a:blipFill>
        </p:spPr>
        <p:txBody>
          <a:bodyPr/>
          <a:lstStyle/>
          <a:p>
            <a:endParaRPr lang="en-US"/>
          </a:p>
        </p:txBody>
      </p:sp>
      <p:sp>
        <p:nvSpPr>
          <p:cNvPr id="4" name="Freeform 4"/>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4"/>
            <a:stretch>
              <a:fillRect l="-52035" r="-45866" b="-78477"/>
            </a:stretch>
          </a:blipFill>
        </p:spPr>
        <p:txBody>
          <a:bodyPr/>
          <a:lstStyle/>
          <a:p>
            <a:endParaRPr lang="en-US"/>
          </a:p>
        </p:txBody>
      </p:sp>
      <p:sp>
        <p:nvSpPr>
          <p:cNvPr id="5" name="TextBox 5"/>
          <p:cNvSpPr txBox="1"/>
          <p:nvPr/>
        </p:nvSpPr>
        <p:spPr>
          <a:xfrm>
            <a:off x="3593109" y="914400"/>
            <a:ext cx="11173485" cy="1028700"/>
          </a:xfrm>
          <a:prstGeom prst="rect">
            <a:avLst/>
          </a:prstGeom>
        </p:spPr>
        <p:txBody>
          <a:bodyPr lIns="0" tIns="0" rIns="0" bIns="0" rtlCol="0" anchor="t">
            <a:spAutoFit/>
          </a:bodyPr>
          <a:lstStyle/>
          <a:p>
            <a:pPr algn="ctr">
              <a:lnSpc>
                <a:spcPts val="8400"/>
              </a:lnSpc>
            </a:pPr>
            <a:r>
              <a:rPr lang="en-US" sz="6000">
                <a:solidFill>
                  <a:srgbClr val="FFCB00"/>
                </a:solidFill>
                <a:latin typeface="Posterama Bold"/>
              </a:rPr>
              <a:t>HOW TO SEARCH YOURSELF</a:t>
            </a:r>
          </a:p>
        </p:txBody>
      </p:sp>
      <p:grpSp>
        <p:nvGrpSpPr>
          <p:cNvPr id="8" name="Group 7">
            <a:extLst>
              <a:ext uri="{FF2B5EF4-FFF2-40B4-BE49-F238E27FC236}">
                <a16:creationId xmlns:a16="http://schemas.microsoft.com/office/drawing/2014/main" id="{43FDFD30-4EC6-0C9A-E79C-132D879B3C75}"/>
              </a:ext>
            </a:extLst>
          </p:cNvPr>
          <p:cNvGrpSpPr/>
          <p:nvPr/>
        </p:nvGrpSpPr>
        <p:grpSpPr>
          <a:xfrm>
            <a:off x="1679552" y="2292625"/>
            <a:ext cx="15000600" cy="5533979"/>
            <a:chOff x="1679552" y="2292625"/>
            <a:chExt cx="15000600" cy="5533979"/>
          </a:xfrm>
        </p:grpSpPr>
        <p:sp>
          <p:nvSpPr>
            <p:cNvPr id="6" name="TextBox 6"/>
            <p:cNvSpPr txBox="1"/>
            <p:nvPr/>
          </p:nvSpPr>
          <p:spPr>
            <a:xfrm>
              <a:off x="1679552" y="2292625"/>
              <a:ext cx="15000600" cy="5238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Google Dork examples: </a:t>
              </a:r>
            </a:p>
          </p:txBody>
        </p:sp>
        <p:sp>
          <p:nvSpPr>
            <p:cNvPr id="7" name="TextBox 7"/>
            <p:cNvSpPr txBox="1"/>
            <p:nvPr/>
          </p:nvSpPr>
          <p:spPr>
            <a:xfrm>
              <a:off x="2374583" y="3013748"/>
              <a:ext cx="14163403" cy="4812856"/>
            </a:xfrm>
            <a:prstGeom prst="rect">
              <a:avLst/>
            </a:prstGeom>
          </p:spPr>
          <p:txBody>
            <a:bodyPr lIns="0" tIns="0" rIns="0" bIns="0" rtlCol="0" anchor="t">
              <a:spAutoFit/>
            </a:bodyPr>
            <a:lstStyle/>
            <a:p>
              <a:pPr marL="647700" lvl="1" indent="-323850">
                <a:lnSpc>
                  <a:spcPts val="4200"/>
                </a:lnSpc>
                <a:buFont typeface="Arial"/>
                <a:buChar char="•"/>
              </a:pPr>
              <a:r>
                <a:rPr lang="en-US" sz="3000" dirty="0" err="1">
                  <a:solidFill>
                    <a:srgbClr val="FFCB00"/>
                  </a:solidFill>
                  <a:latin typeface="Posterama"/>
                </a:rPr>
                <a:t>allintext</a:t>
              </a:r>
              <a:r>
                <a:rPr lang="en-US" sz="3000" dirty="0">
                  <a:solidFill>
                    <a:srgbClr val="FFCB00"/>
                  </a:solidFill>
                  <a:latin typeface="Posterama"/>
                </a:rPr>
                <a:t>: (username)</a:t>
              </a:r>
              <a:r>
                <a:rPr lang="en-US" sz="3000" dirty="0">
                  <a:solidFill>
                    <a:srgbClr val="FFFFFF"/>
                  </a:solidFill>
                  <a:latin typeface="Posterama"/>
                </a:rPr>
                <a:t> - searches for specific text on any web page​</a:t>
              </a:r>
            </a:p>
            <a:p>
              <a:pPr marL="647700" lvl="1" indent="-323850">
                <a:lnSpc>
                  <a:spcPts val="4200"/>
                </a:lnSpc>
                <a:buFont typeface="Arial"/>
                <a:buChar char="•"/>
              </a:pPr>
              <a:r>
                <a:rPr lang="en-US" sz="3000" dirty="0" err="1">
                  <a:solidFill>
                    <a:srgbClr val="FFCB00"/>
                  </a:solidFill>
                  <a:latin typeface="Posterama"/>
                </a:rPr>
                <a:t>allintitle</a:t>
              </a:r>
              <a:r>
                <a:rPr lang="en-US" sz="3000" dirty="0">
                  <a:solidFill>
                    <a:srgbClr val="FFCB00"/>
                  </a:solidFill>
                  <a:latin typeface="Posterama"/>
                </a:rPr>
                <a:t>: "full name"</a:t>
              </a:r>
              <a:r>
                <a:rPr lang="en-US" sz="3000" dirty="0">
                  <a:solidFill>
                    <a:srgbClr val="FFFFFF"/>
                  </a:solidFill>
                  <a:latin typeface="Posterama"/>
                </a:rPr>
                <a:t> - searches for pages that contain titles with specific text​</a:t>
              </a:r>
              <a:endParaRPr lang="en-US" sz="3000" dirty="0">
                <a:solidFill>
                  <a:srgbClr val="FFFFFF"/>
                </a:solidFill>
                <a:latin typeface="Posterama"/>
                <a:cs typeface="Posterama"/>
              </a:endParaRPr>
            </a:p>
            <a:p>
              <a:pPr marL="647700" lvl="1" indent="-323850">
                <a:lnSpc>
                  <a:spcPts val="4200"/>
                </a:lnSpc>
                <a:buFont typeface="Arial"/>
                <a:buChar char="•"/>
              </a:pPr>
              <a:r>
                <a:rPr lang="en-US" sz="3000" dirty="0">
                  <a:solidFill>
                    <a:srgbClr val="FFCB00"/>
                  </a:solidFill>
                  <a:latin typeface="Posterama"/>
                </a:rPr>
                <a:t>filetype: (email) filetype: pdf </a:t>
              </a:r>
              <a:r>
                <a:rPr lang="en-US" sz="3000" dirty="0">
                  <a:solidFill>
                    <a:srgbClr val="FFFFFF"/>
                  </a:solidFill>
                  <a:latin typeface="Posterama"/>
                </a:rPr>
                <a:t>- searches for pdf files that contain specific text​</a:t>
              </a:r>
              <a:endParaRPr lang="en-US" sz="3000" dirty="0">
                <a:solidFill>
                  <a:srgbClr val="FFFFFF"/>
                </a:solidFill>
                <a:latin typeface="Posterama"/>
                <a:cs typeface="Posterama"/>
              </a:endParaRPr>
            </a:p>
            <a:p>
              <a:pPr marL="647700" lvl="1" indent="-323850">
                <a:lnSpc>
                  <a:spcPts val="4200"/>
                </a:lnSpc>
                <a:buFont typeface="Arial"/>
                <a:buChar char="•"/>
              </a:pPr>
              <a:r>
                <a:rPr lang="en-US" sz="3000" dirty="0">
                  <a:solidFill>
                    <a:srgbClr val="FFCB00"/>
                  </a:solidFill>
                  <a:latin typeface="Posterama"/>
                </a:rPr>
                <a:t>intitle: (your name) (your email)</a:t>
              </a:r>
              <a:r>
                <a:rPr lang="en-US" sz="3000" dirty="0">
                  <a:solidFill>
                    <a:srgbClr val="FFFFFF"/>
                  </a:solidFill>
                  <a:latin typeface="Posterama"/>
                </a:rPr>
                <a:t> - searches for titles that begin with "your name" but "your email" can be anywhere else in the page.​</a:t>
              </a:r>
              <a:endParaRPr lang="en-US" sz="3000" dirty="0">
                <a:solidFill>
                  <a:srgbClr val="FFFFFF"/>
                </a:solidFill>
                <a:latin typeface="Posterama"/>
                <a:cs typeface="Posterama"/>
              </a:endParaRPr>
            </a:p>
            <a:p>
              <a:pPr marL="647700" lvl="1" indent="-323850">
                <a:lnSpc>
                  <a:spcPts val="4200"/>
                </a:lnSpc>
                <a:buFont typeface="Arial"/>
                <a:buChar char="•"/>
              </a:pPr>
              <a:r>
                <a:rPr lang="en-US" sz="3000" dirty="0" err="1">
                  <a:solidFill>
                    <a:srgbClr val="FFCB00"/>
                  </a:solidFill>
                  <a:latin typeface="Posterama"/>
                </a:rPr>
                <a:t>inanchor</a:t>
              </a:r>
              <a:r>
                <a:rPr lang="en-US" sz="3000" dirty="0">
                  <a:solidFill>
                    <a:srgbClr val="FFCB00"/>
                  </a:solidFill>
                  <a:latin typeface="Posterama"/>
                </a:rPr>
                <a:t>: "your name"</a:t>
              </a:r>
              <a:r>
                <a:rPr lang="en-US" sz="3000" dirty="0">
                  <a:solidFill>
                    <a:srgbClr val="FFFFFF"/>
                  </a:solidFill>
                  <a:latin typeface="Posterama"/>
                </a:rPr>
                <a:t> - searches for an exact anchor text used on any links    ​</a:t>
              </a:r>
              <a:endParaRPr lang="en-US" sz="3000" dirty="0">
                <a:solidFill>
                  <a:srgbClr val="FFFFFF"/>
                </a:solidFill>
                <a:latin typeface="Posterama"/>
                <a:cs typeface="Posterama"/>
              </a:endParaRPr>
            </a:p>
            <a:p>
              <a:pPr marL="647700" lvl="1" indent="-323850">
                <a:lnSpc>
                  <a:spcPts val="4200"/>
                </a:lnSpc>
                <a:buFont typeface="Arial"/>
                <a:buChar char="•"/>
              </a:pPr>
              <a:r>
                <a:rPr lang="en-US" sz="3000" dirty="0">
                  <a:solidFill>
                    <a:srgbClr val="FFCB00"/>
                  </a:solidFill>
                  <a:latin typeface="Posterama"/>
                </a:rPr>
                <a:t>intext: (your name)</a:t>
              </a:r>
              <a:r>
                <a:rPr lang="en-US" sz="3000" dirty="0">
                  <a:solidFill>
                    <a:srgbClr val="FFFFFF"/>
                  </a:solidFill>
                  <a:latin typeface="Posterama"/>
                </a:rPr>
                <a:t> - searches for pages that contain certain characters or strings inside their text</a:t>
              </a:r>
              <a:endParaRPr lang="en-US" sz="3000" dirty="0">
                <a:solidFill>
                  <a:srgbClr val="FFFFFF"/>
                </a:solidFill>
                <a:latin typeface="Posterama"/>
                <a:cs typeface="Posterama"/>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2"/>
            <a:stretch>
              <a:fillRect l="-52035" r="-45866" b="-78477"/>
            </a:stretch>
          </a:blipFill>
        </p:spPr>
        <p:txBody>
          <a:bodyPr/>
          <a:lstStyle/>
          <a:p>
            <a:endParaRPr lang="en-US"/>
          </a:p>
        </p:txBody>
      </p:sp>
      <p:sp>
        <p:nvSpPr>
          <p:cNvPr id="3" name="Freeform 3"/>
          <p:cNvSpPr/>
          <p:nvPr/>
        </p:nvSpPr>
        <p:spPr>
          <a:xfrm>
            <a:off x="-92399" y="0"/>
            <a:ext cx="18544501" cy="10379308"/>
          </a:xfrm>
          <a:custGeom>
            <a:avLst/>
            <a:gdLst/>
            <a:ahLst/>
            <a:cxnLst/>
            <a:rect l="l" t="t" r="r" b="b"/>
            <a:pathLst>
              <a:path w="18544501" h="10379308">
                <a:moveTo>
                  <a:pt x="0" y="0"/>
                </a:moveTo>
                <a:lnTo>
                  <a:pt x="18544501" y="0"/>
                </a:lnTo>
                <a:lnTo>
                  <a:pt x="18544501" y="10379308"/>
                </a:lnTo>
                <a:lnTo>
                  <a:pt x="0" y="10379308"/>
                </a:lnTo>
                <a:lnTo>
                  <a:pt x="0" y="0"/>
                </a:lnTo>
                <a:close/>
              </a:path>
            </a:pathLst>
          </a:custGeom>
          <a:blipFill>
            <a:blip r:embed="rId3">
              <a:alphaModFix amt="20999"/>
            </a:blip>
            <a:stretch>
              <a:fillRect t="-250" b="-250"/>
            </a:stretch>
          </a:blipFill>
        </p:spPr>
        <p:txBody>
          <a:bodyPr/>
          <a:lstStyle/>
          <a:p>
            <a:endParaRPr lang="en-US"/>
          </a:p>
        </p:txBody>
      </p:sp>
      <p:sp>
        <p:nvSpPr>
          <p:cNvPr id="10" name="TextBox 10"/>
          <p:cNvSpPr txBox="1"/>
          <p:nvPr/>
        </p:nvSpPr>
        <p:spPr>
          <a:xfrm>
            <a:off x="3593109" y="719694"/>
            <a:ext cx="11173485" cy="2095500"/>
          </a:xfrm>
          <a:prstGeom prst="rect">
            <a:avLst/>
          </a:prstGeom>
        </p:spPr>
        <p:txBody>
          <a:bodyPr lIns="0" tIns="0" rIns="0" bIns="0" rtlCol="0" anchor="t">
            <a:spAutoFit/>
          </a:bodyPr>
          <a:lstStyle/>
          <a:p>
            <a:pPr algn="ctr">
              <a:lnSpc>
                <a:spcPts val="8400"/>
              </a:lnSpc>
            </a:pPr>
            <a:r>
              <a:rPr lang="en-US" sz="6000">
                <a:solidFill>
                  <a:srgbClr val="FFCB00"/>
                </a:solidFill>
                <a:latin typeface="Posterama Bold"/>
              </a:rPr>
              <a:t>YOUR DATA THROUGH ​</a:t>
            </a:r>
          </a:p>
          <a:p>
            <a:pPr algn="ctr">
              <a:lnSpc>
                <a:spcPts val="8400"/>
              </a:lnSpc>
            </a:pPr>
            <a:r>
              <a:rPr lang="en-US" sz="6000">
                <a:solidFill>
                  <a:srgbClr val="FFCB00"/>
                </a:solidFill>
                <a:latin typeface="Posterama Bold"/>
              </a:rPr>
              <a:t>THE EYES OF AN HACKER</a:t>
            </a:r>
          </a:p>
        </p:txBody>
      </p:sp>
      <p:grpSp>
        <p:nvGrpSpPr>
          <p:cNvPr id="28" name="Group 27">
            <a:extLst>
              <a:ext uri="{FF2B5EF4-FFF2-40B4-BE49-F238E27FC236}">
                <a16:creationId xmlns:a16="http://schemas.microsoft.com/office/drawing/2014/main" id="{DB7592BC-CD9E-A1B7-67DB-8F834C03A351}"/>
              </a:ext>
            </a:extLst>
          </p:cNvPr>
          <p:cNvGrpSpPr/>
          <p:nvPr/>
        </p:nvGrpSpPr>
        <p:grpSpPr>
          <a:xfrm>
            <a:off x="1934660" y="3079958"/>
            <a:ext cx="13633981" cy="5839648"/>
            <a:chOff x="1934660" y="3079958"/>
            <a:chExt cx="13633981" cy="5839648"/>
          </a:xfrm>
        </p:grpSpPr>
        <p:sp>
          <p:nvSpPr>
            <p:cNvPr id="4" name="Freeform 4"/>
            <p:cNvSpPr/>
            <p:nvPr/>
          </p:nvSpPr>
          <p:spPr>
            <a:xfrm flipV="1">
              <a:off x="7763141" y="4902435"/>
              <a:ext cx="1920887" cy="542650"/>
            </a:xfrm>
            <a:custGeom>
              <a:avLst/>
              <a:gdLst/>
              <a:ahLst/>
              <a:cxnLst/>
              <a:rect l="l" t="t" r="r" b="b"/>
              <a:pathLst>
                <a:path w="1920887" h="542650">
                  <a:moveTo>
                    <a:pt x="0" y="542651"/>
                  </a:moveTo>
                  <a:lnTo>
                    <a:pt x="1920887" y="542651"/>
                  </a:lnTo>
                  <a:lnTo>
                    <a:pt x="1920887" y="0"/>
                  </a:lnTo>
                  <a:lnTo>
                    <a:pt x="0" y="0"/>
                  </a:lnTo>
                  <a:lnTo>
                    <a:pt x="0" y="54265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4816842" flipV="1">
              <a:off x="14336872" y="5913634"/>
              <a:ext cx="1920887" cy="542650"/>
            </a:xfrm>
            <a:custGeom>
              <a:avLst/>
              <a:gdLst/>
              <a:ahLst/>
              <a:cxnLst/>
              <a:rect l="l" t="t" r="r" b="b"/>
              <a:pathLst>
                <a:path w="1920887" h="542650">
                  <a:moveTo>
                    <a:pt x="0" y="542651"/>
                  </a:moveTo>
                  <a:lnTo>
                    <a:pt x="1920886" y="542651"/>
                  </a:lnTo>
                  <a:lnTo>
                    <a:pt x="1920886" y="0"/>
                  </a:lnTo>
                  <a:lnTo>
                    <a:pt x="0" y="0"/>
                  </a:lnTo>
                  <a:lnTo>
                    <a:pt x="0" y="54265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1044642" flipV="1">
              <a:off x="7763141" y="8013606"/>
              <a:ext cx="1920887" cy="542650"/>
            </a:xfrm>
            <a:custGeom>
              <a:avLst/>
              <a:gdLst/>
              <a:ahLst/>
              <a:cxnLst/>
              <a:rect l="l" t="t" r="r" b="b"/>
              <a:pathLst>
                <a:path w="1920887" h="542650">
                  <a:moveTo>
                    <a:pt x="0" y="542650"/>
                  </a:moveTo>
                  <a:lnTo>
                    <a:pt x="1920887" y="542650"/>
                  </a:lnTo>
                  <a:lnTo>
                    <a:pt x="1920887" y="0"/>
                  </a:lnTo>
                  <a:lnTo>
                    <a:pt x="0" y="0"/>
                  </a:lnTo>
                  <a:lnTo>
                    <a:pt x="0" y="54265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4159142" y="3223018"/>
              <a:ext cx="1168719" cy="843085"/>
              <a:chOff x="0" y="0"/>
              <a:chExt cx="307811" cy="222047"/>
            </a:xfrm>
          </p:grpSpPr>
          <p:sp>
            <p:nvSpPr>
              <p:cNvPr id="8" name="Freeform 8"/>
              <p:cNvSpPr/>
              <p:nvPr/>
            </p:nvSpPr>
            <p:spPr>
              <a:xfrm>
                <a:off x="0" y="0"/>
                <a:ext cx="307811" cy="222047"/>
              </a:xfrm>
              <a:custGeom>
                <a:avLst/>
                <a:gdLst/>
                <a:ahLst/>
                <a:cxnLst/>
                <a:rect l="l" t="t" r="r" b="b"/>
                <a:pathLst>
                  <a:path w="307811" h="222047">
                    <a:moveTo>
                      <a:pt x="0" y="0"/>
                    </a:moveTo>
                    <a:lnTo>
                      <a:pt x="307811" y="0"/>
                    </a:lnTo>
                    <a:lnTo>
                      <a:pt x="307811" y="222047"/>
                    </a:lnTo>
                    <a:lnTo>
                      <a:pt x="0" y="222047"/>
                    </a:lnTo>
                    <a:close/>
                  </a:path>
                </a:pathLst>
              </a:custGeom>
              <a:solidFill>
                <a:srgbClr val="FFCB00"/>
              </a:solidFill>
            </p:spPr>
            <p:txBody>
              <a:bodyPr/>
              <a:lstStyle/>
              <a:p>
                <a:endParaRPr lang="en-US"/>
              </a:p>
            </p:txBody>
          </p:sp>
          <p:sp>
            <p:nvSpPr>
              <p:cNvPr id="9" name="TextBox 9"/>
              <p:cNvSpPr txBox="1"/>
              <p:nvPr/>
            </p:nvSpPr>
            <p:spPr>
              <a:xfrm>
                <a:off x="0" y="-190500"/>
                <a:ext cx="307811" cy="412547"/>
              </a:xfrm>
              <a:prstGeom prst="rect">
                <a:avLst/>
              </a:prstGeom>
            </p:spPr>
            <p:txBody>
              <a:bodyPr lIns="50800" tIns="50800" rIns="50800" bIns="50800" rtlCol="0" anchor="ctr"/>
              <a:lstStyle/>
              <a:p>
                <a:pPr algn="ctr">
                  <a:lnSpc>
                    <a:spcPts val="4321"/>
                  </a:lnSpc>
                </a:pPr>
                <a:endParaRPr/>
              </a:p>
            </p:txBody>
          </p:sp>
        </p:grpSp>
        <p:sp>
          <p:nvSpPr>
            <p:cNvPr id="11" name="TextBox 11"/>
            <p:cNvSpPr txBox="1"/>
            <p:nvPr/>
          </p:nvSpPr>
          <p:spPr>
            <a:xfrm>
              <a:off x="2290073" y="4314825"/>
              <a:ext cx="4669913" cy="15906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INFORMATION THAT WILL HELP THEM CRACK YOUR PASSWORD​</a:t>
              </a:r>
            </a:p>
          </p:txBody>
        </p:sp>
        <p:sp>
          <p:nvSpPr>
            <p:cNvPr id="12" name="TextBox 12"/>
            <p:cNvSpPr txBox="1"/>
            <p:nvPr/>
          </p:nvSpPr>
          <p:spPr>
            <a:xfrm>
              <a:off x="10264090" y="4363821"/>
              <a:ext cx="4432971" cy="15906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INFORMATION THAT THEY CAN USE TO IMPERSONATE YOU​</a:t>
              </a:r>
            </a:p>
          </p:txBody>
        </p:sp>
        <p:sp>
          <p:nvSpPr>
            <p:cNvPr id="13" name="TextBox 13"/>
            <p:cNvSpPr txBox="1"/>
            <p:nvPr/>
          </p:nvSpPr>
          <p:spPr>
            <a:xfrm>
              <a:off x="10027148" y="7328931"/>
              <a:ext cx="5270167" cy="15906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INFORMATION THEY CAN USE TO GET MORE INFORMATION OUT OF YOU​</a:t>
              </a:r>
            </a:p>
          </p:txBody>
        </p:sp>
        <p:sp>
          <p:nvSpPr>
            <p:cNvPr id="14" name="TextBox 14"/>
            <p:cNvSpPr txBox="1"/>
            <p:nvPr/>
          </p:nvSpPr>
          <p:spPr>
            <a:xfrm>
              <a:off x="1934660" y="7328931"/>
              <a:ext cx="5617683" cy="1590675"/>
            </a:xfrm>
            <a:prstGeom prst="rect">
              <a:avLst/>
            </a:prstGeom>
          </p:spPr>
          <p:txBody>
            <a:bodyPr lIns="0" tIns="0" rIns="0" bIns="0" rtlCol="0" anchor="t">
              <a:spAutoFit/>
            </a:bodyPr>
            <a:lstStyle/>
            <a:p>
              <a:pPr algn="ctr">
                <a:lnSpc>
                  <a:spcPts val="4200"/>
                </a:lnSpc>
              </a:pPr>
              <a:r>
                <a:rPr lang="en-US" sz="3000">
                  <a:solidFill>
                    <a:srgbClr val="FFFFFF"/>
                  </a:solidFill>
                  <a:latin typeface="Posterama"/>
                </a:rPr>
                <a:t>INFORMATION THAT REVEALS THE TYPE OF SYSTEM/</a:t>
              </a:r>
            </a:p>
            <a:p>
              <a:pPr algn="ctr">
                <a:lnSpc>
                  <a:spcPts val="4200"/>
                </a:lnSpc>
              </a:pPr>
              <a:r>
                <a:rPr lang="en-US" sz="3000">
                  <a:solidFill>
                    <a:srgbClr val="FFFFFF"/>
                  </a:solidFill>
                  <a:latin typeface="Posterama"/>
                </a:rPr>
                <a:t>SOFTWARE YOU USE ​</a:t>
              </a:r>
            </a:p>
          </p:txBody>
        </p:sp>
        <p:grpSp>
          <p:nvGrpSpPr>
            <p:cNvPr id="15" name="Group 15"/>
            <p:cNvGrpSpPr/>
            <p:nvPr/>
          </p:nvGrpSpPr>
          <p:grpSpPr>
            <a:xfrm>
              <a:off x="12061793" y="3187361"/>
              <a:ext cx="1168719" cy="843085"/>
              <a:chOff x="0" y="0"/>
              <a:chExt cx="307811" cy="222047"/>
            </a:xfrm>
          </p:grpSpPr>
          <p:sp>
            <p:nvSpPr>
              <p:cNvPr id="16" name="Freeform 16"/>
              <p:cNvSpPr/>
              <p:nvPr/>
            </p:nvSpPr>
            <p:spPr>
              <a:xfrm>
                <a:off x="0" y="0"/>
                <a:ext cx="307811" cy="222047"/>
              </a:xfrm>
              <a:custGeom>
                <a:avLst/>
                <a:gdLst/>
                <a:ahLst/>
                <a:cxnLst/>
                <a:rect l="l" t="t" r="r" b="b"/>
                <a:pathLst>
                  <a:path w="307811" h="222047">
                    <a:moveTo>
                      <a:pt x="0" y="0"/>
                    </a:moveTo>
                    <a:lnTo>
                      <a:pt x="307811" y="0"/>
                    </a:lnTo>
                    <a:lnTo>
                      <a:pt x="307811" y="222047"/>
                    </a:lnTo>
                    <a:lnTo>
                      <a:pt x="0" y="222047"/>
                    </a:lnTo>
                    <a:close/>
                  </a:path>
                </a:pathLst>
              </a:custGeom>
              <a:solidFill>
                <a:srgbClr val="FFCB00"/>
              </a:solidFill>
            </p:spPr>
            <p:txBody>
              <a:bodyPr/>
              <a:lstStyle/>
              <a:p>
                <a:endParaRPr lang="en-US"/>
              </a:p>
            </p:txBody>
          </p:sp>
          <p:sp>
            <p:nvSpPr>
              <p:cNvPr id="17" name="TextBox 17"/>
              <p:cNvSpPr txBox="1"/>
              <p:nvPr/>
            </p:nvSpPr>
            <p:spPr>
              <a:xfrm>
                <a:off x="0" y="-190500"/>
                <a:ext cx="307811" cy="412547"/>
              </a:xfrm>
              <a:prstGeom prst="rect">
                <a:avLst/>
              </a:prstGeom>
            </p:spPr>
            <p:txBody>
              <a:bodyPr lIns="50800" tIns="50800" rIns="50800" bIns="50800" rtlCol="0" anchor="ctr"/>
              <a:lstStyle/>
              <a:p>
                <a:pPr algn="ctr">
                  <a:lnSpc>
                    <a:spcPts val="4321"/>
                  </a:lnSpc>
                </a:pPr>
                <a:endParaRPr/>
              </a:p>
            </p:txBody>
          </p:sp>
        </p:grpSp>
        <p:grpSp>
          <p:nvGrpSpPr>
            <p:cNvPr id="18" name="Group 18"/>
            <p:cNvGrpSpPr/>
            <p:nvPr/>
          </p:nvGrpSpPr>
          <p:grpSpPr>
            <a:xfrm>
              <a:off x="4159142" y="6444911"/>
              <a:ext cx="1168719" cy="843085"/>
              <a:chOff x="0" y="0"/>
              <a:chExt cx="307811" cy="222047"/>
            </a:xfrm>
          </p:grpSpPr>
          <p:sp>
            <p:nvSpPr>
              <p:cNvPr id="19" name="Freeform 19"/>
              <p:cNvSpPr/>
              <p:nvPr/>
            </p:nvSpPr>
            <p:spPr>
              <a:xfrm>
                <a:off x="0" y="0"/>
                <a:ext cx="307811" cy="222047"/>
              </a:xfrm>
              <a:custGeom>
                <a:avLst/>
                <a:gdLst/>
                <a:ahLst/>
                <a:cxnLst/>
                <a:rect l="l" t="t" r="r" b="b"/>
                <a:pathLst>
                  <a:path w="307811" h="222047">
                    <a:moveTo>
                      <a:pt x="0" y="0"/>
                    </a:moveTo>
                    <a:lnTo>
                      <a:pt x="307811" y="0"/>
                    </a:lnTo>
                    <a:lnTo>
                      <a:pt x="307811" y="222047"/>
                    </a:lnTo>
                    <a:lnTo>
                      <a:pt x="0" y="222047"/>
                    </a:lnTo>
                    <a:close/>
                  </a:path>
                </a:pathLst>
              </a:custGeom>
              <a:solidFill>
                <a:srgbClr val="FFCB00"/>
              </a:solidFill>
            </p:spPr>
            <p:txBody>
              <a:bodyPr/>
              <a:lstStyle/>
              <a:p>
                <a:endParaRPr lang="en-US"/>
              </a:p>
            </p:txBody>
          </p:sp>
          <p:sp>
            <p:nvSpPr>
              <p:cNvPr id="20" name="TextBox 20"/>
              <p:cNvSpPr txBox="1"/>
              <p:nvPr/>
            </p:nvSpPr>
            <p:spPr>
              <a:xfrm>
                <a:off x="0" y="-190500"/>
                <a:ext cx="307811" cy="412547"/>
              </a:xfrm>
              <a:prstGeom prst="rect">
                <a:avLst/>
              </a:prstGeom>
            </p:spPr>
            <p:txBody>
              <a:bodyPr lIns="50800" tIns="50800" rIns="50800" bIns="50800" rtlCol="0" anchor="ctr"/>
              <a:lstStyle/>
              <a:p>
                <a:pPr algn="ctr">
                  <a:lnSpc>
                    <a:spcPts val="4321"/>
                  </a:lnSpc>
                </a:pPr>
                <a:endParaRPr/>
              </a:p>
            </p:txBody>
          </p:sp>
        </p:grpSp>
        <p:grpSp>
          <p:nvGrpSpPr>
            <p:cNvPr id="21" name="Group 21"/>
            <p:cNvGrpSpPr/>
            <p:nvPr/>
          </p:nvGrpSpPr>
          <p:grpSpPr>
            <a:xfrm>
              <a:off x="12061793" y="6409253"/>
              <a:ext cx="1168719" cy="843085"/>
              <a:chOff x="0" y="0"/>
              <a:chExt cx="307811" cy="222047"/>
            </a:xfrm>
          </p:grpSpPr>
          <p:sp>
            <p:nvSpPr>
              <p:cNvPr id="22" name="Freeform 22"/>
              <p:cNvSpPr/>
              <p:nvPr/>
            </p:nvSpPr>
            <p:spPr>
              <a:xfrm>
                <a:off x="0" y="0"/>
                <a:ext cx="307811" cy="222047"/>
              </a:xfrm>
              <a:custGeom>
                <a:avLst/>
                <a:gdLst/>
                <a:ahLst/>
                <a:cxnLst/>
                <a:rect l="l" t="t" r="r" b="b"/>
                <a:pathLst>
                  <a:path w="307811" h="222047">
                    <a:moveTo>
                      <a:pt x="0" y="0"/>
                    </a:moveTo>
                    <a:lnTo>
                      <a:pt x="307811" y="0"/>
                    </a:lnTo>
                    <a:lnTo>
                      <a:pt x="307811" y="222047"/>
                    </a:lnTo>
                    <a:lnTo>
                      <a:pt x="0" y="222047"/>
                    </a:lnTo>
                    <a:close/>
                  </a:path>
                </a:pathLst>
              </a:custGeom>
              <a:solidFill>
                <a:srgbClr val="FFCB00"/>
              </a:solidFill>
            </p:spPr>
            <p:txBody>
              <a:bodyPr/>
              <a:lstStyle/>
              <a:p>
                <a:endParaRPr lang="en-US"/>
              </a:p>
            </p:txBody>
          </p:sp>
          <p:sp>
            <p:nvSpPr>
              <p:cNvPr id="23" name="TextBox 23"/>
              <p:cNvSpPr txBox="1"/>
              <p:nvPr/>
            </p:nvSpPr>
            <p:spPr>
              <a:xfrm>
                <a:off x="0" y="-190500"/>
                <a:ext cx="307811" cy="412547"/>
              </a:xfrm>
              <a:prstGeom prst="rect">
                <a:avLst/>
              </a:prstGeom>
            </p:spPr>
            <p:txBody>
              <a:bodyPr lIns="50800" tIns="50800" rIns="50800" bIns="50800" rtlCol="0" anchor="ctr"/>
              <a:lstStyle/>
              <a:p>
                <a:pPr algn="ctr">
                  <a:lnSpc>
                    <a:spcPts val="4321"/>
                  </a:lnSpc>
                </a:pPr>
                <a:endParaRPr/>
              </a:p>
            </p:txBody>
          </p:sp>
        </p:grpSp>
        <p:sp>
          <p:nvSpPr>
            <p:cNvPr id="24" name="TextBox 24"/>
            <p:cNvSpPr txBox="1"/>
            <p:nvPr/>
          </p:nvSpPr>
          <p:spPr>
            <a:xfrm>
              <a:off x="3901385" y="3101283"/>
              <a:ext cx="1444342" cy="1000478"/>
            </a:xfrm>
            <a:prstGeom prst="rect">
              <a:avLst/>
            </a:prstGeom>
          </p:spPr>
          <p:txBody>
            <a:bodyPr wrap="square" lIns="0" tIns="0" rIns="0" bIns="0" rtlCol="0" anchor="t">
              <a:spAutoFit/>
            </a:bodyPr>
            <a:lstStyle/>
            <a:p>
              <a:pPr algn="ctr">
                <a:lnSpc>
                  <a:spcPts val="8400"/>
                </a:lnSpc>
              </a:pPr>
              <a:r>
                <a:rPr lang="en-US" sz="6000">
                  <a:solidFill>
                    <a:srgbClr val="302F2F"/>
                  </a:solidFill>
                  <a:latin typeface="Posterama Bold"/>
                </a:rPr>
                <a:t>01</a:t>
              </a:r>
            </a:p>
          </p:txBody>
        </p:sp>
        <p:sp>
          <p:nvSpPr>
            <p:cNvPr id="25" name="TextBox 25"/>
            <p:cNvSpPr txBox="1"/>
            <p:nvPr/>
          </p:nvSpPr>
          <p:spPr>
            <a:xfrm>
              <a:off x="12033571" y="3079958"/>
              <a:ext cx="1200877"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02</a:t>
              </a:r>
            </a:p>
          </p:txBody>
        </p:sp>
        <p:sp>
          <p:nvSpPr>
            <p:cNvPr id="26" name="TextBox 26"/>
            <p:cNvSpPr txBox="1"/>
            <p:nvPr/>
          </p:nvSpPr>
          <p:spPr>
            <a:xfrm>
              <a:off x="4206247" y="6349790"/>
              <a:ext cx="1074507"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04</a:t>
              </a:r>
            </a:p>
          </p:txBody>
        </p:sp>
        <p:sp>
          <p:nvSpPr>
            <p:cNvPr id="27" name="TextBox 27"/>
            <p:cNvSpPr txBox="1"/>
            <p:nvPr/>
          </p:nvSpPr>
          <p:spPr>
            <a:xfrm>
              <a:off x="12047682" y="6349790"/>
              <a:ext cx="1200877"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6951753" y="9565847"/>
            <a:ext cx="4033397" cy="3418304"/>
          </a:xfrm>
          <a:custGeom>
            <a:avLst/>
            <a:gdLst/>
            <a:ahLst/>
            <a:cxnLst/>
            <a:rect l="l" t="t" r="r" b="b"/>
            <a:pathLst>
              <a:path w="4033397" h="3418304">
                <a:moveTo>
                  <a:pt x="0" y="0"/>
                </a:moveTo>
                <a:lnTo>
                  <a:pt x="4033398" y="0"/>
                </a:lnTo>
                <a:lnTo>
                  <a:pt x="4033398" y="3418304"/>
                </a:lnTo>
                <a:lnTo>
                  <a:pt x="0" y="3418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228" y="2695231"/>
            <a:ext cx="2144282" cy="3222887"/>
          </a:xfrm>
          <a:custGeom>
            <a:avLst/>
            <a:gdLst/>
            <a:ahLst/>
            <a:cxnLst/>
            <a:rect l="l" t="t" r="r" b="b"/>
            <a:pathLst>
              <a:path w="3222887" h="3222887">
                <a:moveTo>
                  <a:pt x="0" y="0"/>
                </a:moveTo>
                <a:lnTo>
                  <a:pt x="3222887" y="0"/>
                </a:lnTo>
                <a:lnTo>
                  <a:pt x="3222887" y="3222887"/>
                </a:lnTo>
                <a:lnTo>
                  <a:pt x="0" y="3222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758895" y="-992127"/>
            <a:ext cx="2344217" cy="2974347"/>
          </a:xfrm>
          <a:custGeom>
            <a:avLst/>
            <a:gdLst/>
            <a:ahLst/>
            <a:cxnLst/>
            <a:rect l="l" t="t" r="r" b="b"/>
            <a:pathLst>
              <a:path w="2328119" h="3151431">
                <a:moveTo>
                  <a:pt x="0" y="0"/>
                </a:moveTo>
                <a:lnTo>
                  <a:pt x="2328119" y="0"/>
                </a:lnTo>
                <a:lnTo>
                  <a:pt x="2328119" y="3151430"/>
                </a:lnTo>
                <a:lnTo>
                  <a:pt x="0" y="3151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39937" y="680180"/>
            <a:ext cx="6169943" cy="4311385"/>
          </a:xfrm>
          <a:custGeom>
            <a:avLst/>
            <a:gdLst/>
            <a:ahLst/>
            <a:cxnLst/>
            <a:rect l="l" t="t" r="r" b="b"/>
            <a:pathLst>
              <a:path w="6169943" h="4311385">
                <a:moveTo>
                  <a:pt x="0" y="0"/>
                </a:moveTo>
                <a:lnTo>
                  <a:pt x="6169943" y="0"/>
                </a:lnTo>
                <a:lnTo>
                  <a:pt x="6169943" y="4311385"/>
                </a:lnTo>
                <a:lnTo>
                  <a:pt x="0" y="4311385"/>
                </a:lnTo>
                <a:lnTo>
                  <a:pt x="0" y="0"/>
                </a:lnTo>
                <a:close/>
              </a:path>
            </a:pathLst>
          </a:custGeom>
          <a:blipFill>
            <a:blip r:embed="rId8"/>
            <a:stretch>
              <a:fillRect l="-16392" t="-3829" r="-16392" b="-2188"/>
            </a:stretch>
          </a:blipFill>
        </p:spPr>
        <p:txBody>
          <a:bodyPr/>
          <a:lstStyle/>
          <a:p>
            <a:endParaRPr lang="en-US"/>
          </a:p>
        </p:txBody>
      </p:sp>
      <p:sp>
        <p:nvSpPr>
          <p:cNvPr id="6" name="Freeform 6"/>
          <p:cNvSpPr/>
          <p:nvPr/>
        </p:nvSpPr>
        <p:spPr>
          <a:xfrm>
            <a:off x="6545737" y="2412167"/>
            <a:ext cx="454819" cy="286536"/>
          </a:xfrm>
          <a:custGeom>
            <a:avLst/>
            <a:gdLst/>
            <a:ahLst/>
            <a:cxnLst/>
            <a:rect l="l" t="t" r="r" b="b"/>
            <a:pathLst>
              <a:path w="454819" h="286536">
                <a:moveTo>
                  <a:pt x="0" y="0"/>
                </a:moveTo>
                <a:lnTo>
                  <a:pt x="454819" y="0"/>
                </a:lnTo>
                <a:lnTo>
                  <a:pt x="454819" y="286536"/>
                </a:lnTo>
                <a:lnTo>
                  <a:pt x="0" y="286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7493161" y="4337669"/>
            <a:ext cx="593853" cy="374128"/>
          </a:xfrm>
          <a:custGeom>
            <a:avLst/>
            <a:gdLst/>
            <a:ahLst/>
            <a:cxnLst/>
            <a:rect l="l" t="t" r="r" b="b"/>
            <a:pathLst>
              <a:path w="593853" h="374128">
                <a:moveTo>
                  <a:pt x="0" y="0"/>
                </a:moveTo>
                <a:lnTo>
                  <a:pt x="593853" y="0"/>
                </a:lnTo>
                <a:lnTo>
                  <a:pt x="593853" y="374127"/>
                </a:lnTo>
                <a:lnTo>
                  <a:pt x="0" y="37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493161" y="3963541"/>
            <a:ext cx="593853" cy="374128"/>
          </a:xfrm>
          <a:custGeom>
            <a:avLst/>
            <a:gdLst/>
            <a:ahLst/>
            <a:cxnLst/>
            <a:rect l="l" t="t" r="r" b="b"/>
            <a:pathLst>
              <a:path w="593853" h="374128">
                <a:moveTo>
                  <a:pt x="0" y="0"/>
                </a:moveTo>
                <a:lnTo>
                  <a:pt x="593853" y="0"/>
                </a:lnTo>
                <a:lnTo>
                  <a:pt x="593853" y="374128"/>
                </a:lnTo>
                <a:lnTo>
                  <a:pt x="0" y="3741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7493161" y="3589414"/>
            <a:ext cx="593853" cy="374128"/>
          </a:xfrm>
          <a:custGeom>
            <a:avLst/>
            <a:gdLst/>
            <a:ahLst/>
            <a:cxnLst/>
            <a:rect l="l" t="t" r="r" b="b"/>
            <a:pathLst>
              <a:path w="593853" h="374128">
                <a:moveTo>
                  <a:pt x="0" y="0"/>
                </a:moveTo>
                <a:lnTo>
                  <a:pt x="593853" y="0"/>
                </a:lnTo>
                <a:lnTo>
                  <a:pt x="593853" y="374127"/>
                </a:lnTo>
                <a:lnTo>
                  <a:pt x="0" y="37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7493161" y="3215286"/>
            <a:ext cx="593853" cy="374128"/>
          </a:xfrm>
          <a:custGeom>
            <a:avLst/>
            <a:gdLst/>
            <a:ahLst/>
            <a:cxnLst/>
            <a:rect l="l" t="t" r="r" b="b"/>
            <a:pathLst>
              <a:path w="593853" h="374128">
                <a:moveTo>
                  <a:pt x="0" y="0"/>
                </a:moveTo>
                <a:lnTo>
                  <a:pt x="593853" y="0"/>
                </a:lnTo>
                <a:lnTo>
                  <a:pt x="593853" y="374128"/>
                </a:lnTo>
                <a:lnTo>
                  <a:pt x="0" y="3741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7493161" y="2835873"/>
            <a:ext cx="593853" cy="374128"/>
          </a:xfrm>
          <a:custGeom>
            <a:avLst/>
            <a:gdLst/>
            <a:ahLst/>
            <a:cxnLst/>
            <a:rect l="l" t="t" r="r" b="b"/>
            <a:pathLst>
              <a:path w="593853" h="374128">
                <a:moveTo>
                  <a:pt x="0" y="0"/>
                </a:moveTo>
                <a:lnTo>
                  <a:pt x="593853" y="0"/>
                </a:lnTo>
                <a:lnTo>
                  <a:pt x="593853" y="374127"/>
                </a:lnTo>
                <a:lnTo>
                  <a:pt x="0" y="37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6545737" y="2985239"/>
            <a:ext cx="454819" cy="286536"/>
          </a:xfrm>
          <a:custGeom>
            <a:avLst/>
            <a:gdLst/>
            <a:ahLst/>
            <a:cxnLst/>
            <a:rect l="l" t="t" r="r" b="b"/>
            <a:pathLst>
              <a:path w="454819" h="286536">
                <a:moveTo>
                  <a:pt x="0" y="0"/>
                </a:moveTo>
                <a:lnTo>
                  <a:pt x="454819" y="0"/>
                </a:lnTo>
                <a:lnTo>
                  <a:pt x="454819" y="286535"/>
                </a:lnTo>
                <a:lnTo>
                  <a:pt x="0" y="2865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6545737" y="2698703"/>
            <a:ext cx="454819" cy="286536"/>
          </a:xfrm>
          <a:custGeom>
            <a:avLst/>
            <a:gdLst/>
            <a:ahLst/>
            <a:cxnLst/>
            <a:rect l="l" t="t" r="r" b="b"/>
            <a:pathLst>
              <a:path w="454819" h="286536">
                <a:moveTo>
                  <a:pt x="0" y="0"/>
                </a:moveTo>
                <a:lnTo>
                  <a:pt x="454819" y="0"/>
                </a:lnTo>
                <a:lnTo>
                  <a:pt x="454819" y="286536"/>
                </a:lnTo>
                <a:lnTo>
                  <a:pt x="0" y="286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3"/>
            <a:stretch>
              <a:fillRect l="-52035" r="-45866" b="-78477"/>
            </a:stretch>
          </a:blipFill>
        </p:spPr>
        <p:txBody>
          <a:bodyPr/>
          <a:lstStyle/>
          <a:p>
            <a:endParaRPr lang="en-US"/>
          </a:p>
        </p:txBody>
      </p:sp>
      <p:sp>
        <p:nvSpPr>
          <p:cNvPr id="15" name="Freeform 15"/>
          <p:cNvSpPr/>
          <p:nvPr/>
        </p:nvSpPr>
        <p:spPr>
          <a:xfrm>
            <a:off x="696981" y="5377171"/>
            <a:ext cx="3634330" cy="3302698"/>
          </a:xfrm>
          <a:custGeom>
            <a:avLst/>
            <a:gdLst/>
            <a:ahLst/>
            <a:cxnLst/>
            <a:rect l="l" t="t" r="r" b="b"/>
            <a:pathLst>
              <a:path w="3634330" h="3302698">
                <a:moveTo>
                  <a:pt x="0" y="0"/>
                </a:moveTo>
                <a:lnTo>
                  <a:pt x="3634330" y="0"/>
                </a:lnTo>
                <a:lnTo>
                  <a:pt x="3634330" y="3302698"/>
                </a:lnTo>
                <a:lnTo>
                  <a:pt x="0" y="33026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TextBox 16"/>
          <p:cNvSpPr txBox="1"/>
          <p:nvPr/>
        </p:nvSpPr>
        <p:spPr>
          <a:xfrm>
            <a:off x="8570142" y="2850139"/>
            <a:ext cx="8550112" cy="3089361"/>
          </a:xfrm>
          <a:prstGeom prst="rect">
            <a:avLst/>
          </a:prstGeom>
        </p:spPr>
        <p:txBody>
          <a:bodyPr lIns="0" tIns="0" rIns="0" bIns="0" rtlCol="0" anchor="t">
            <a:spAutoFit/>
          </a:bodyPr>
          <a:lstStyle/>
          <a:p>
            <a:pPr>
              <a:lnSpc>
                <a:spcPts val="8054"/>
              </a:lnSpc>
            </a:pPr>
            <a:r>
              <a:rPr lang="en-US" sz="7671">
                <a:solidFill>
                  <a:srgbClr val="302F2F"/>
                </a:solidFill>
                <a:latin typeface="Posterama Bold"/>
              </a:rPr>
              <a:t>REMOVING PERSONAL INFO FROM THE WEB​</a:t>
            </a:r>
          </a:p>
        </p:txBody>
      </p:sp>
      <p:sp>
        <p:nvSpPr>
          <p:cNvPr id="17" name="TextBox 17"/>
          <p:cNvSpPr txBox="1"/>
          <p:nvPr/>
        </p:nvSpPr>
        <p:spPr>
          <a:xfrm>
            <a:off x="2167608" y="6489618"/>
            <a:ext cx="14952646" cy="2798445"/>
          </a:xfrm>
          <a:prstGeom prst="rect">
            <a:avLst/>
          </a:prstGeom>
        </p:spPr>
        <p:txBody>
          <a:bodyPr lIns="0" tIns="0" rIns="0" bIns="0" rtlCol="0" anchor="t">
            <a:spAutoFit/>
          </a:bodyPr>
          <a:lstStyle/>
          <a:p>
            <a:pPr algn="just">
              <a:lnSpc>
                <a:spcPts val="3690"/>
              </a:lnSpc>
            </a:pPr>
            <a:r>
              <a:rPr lang="en-US" sz="3000">
                <a:solidFill>
                  <a:srgbClr val="302F2F"/>
                </a:solidFill>
                <a:latin typeface="Posterama Bold"/>
              </a:rPr>
              <a:t>MANY COMPANIES WILL HAVE A DESIGNATED WEBPAGE OR FORM FOR MAKING DATA REMOVAL REQUESTS. TO INITIATE THE PROCESS, SIMPLY NAVIGATE TO THE PRIVACY POLICY PAGE OF THE RELEVANT WEBSITE AND LOOK FOR INSTRUCTIONS ON HOW TO SUBMIT A REQUEST FOR THE REMOVAL OF YOUR INFORMATION. THE WEBSITE WILL GUIDE YOU THROUGH THE PROCESS AND PROVIDE YOU WITH ALL THE DETAILS.​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5410200" y="1200704"/>
            <a:ext cx="6873872" cy="162473"/>
          </a:xfrm>
          <a:custGeom>
            <a:avLst/>
            <a:gdLst/>
            <a:ahLst/>
            <a:cxnLst/>
            <a:rect l="l" t="t" r="r" b="b"/>
            <a:pathLst>
              <a:path w="6873872" h="162473">
                <a:moveTo>
                  <a:pt x="0" y="0"/>
                </a:moveTo>
                <a:lnTo>
                  <a:pt x="6873872" y="0"/>
                </a:lnTo>
                <a:lnTo>
                  <a:pt x="6873872" y="162473"/>
                </a:lnTo>
                <a:lnTo>
                  <a:pt x="0" y="162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067872" y="524782"/>
            <a:ext cx="14472675" cy="1344533"/>
          </a:xfrm>
          <a:prstGeom prst="rect">
            <a:avLst/>
          </a:prstGeom>
        </p:spPr>
        <p:txBody>
          <a:bodyPr wrap="square" lIns="0" tIns="0" rIns="0" bIns="0" rtlCol="0" anchor="t">
            <a:spAutoFit/>
          </a:bodyPr>
          <a:lstStyle/>
          <a:p>
            <a:pPr algn="ctr">
              <a:lnSpc>
                <a:spcPts val="11094"/>
              </a:lnSpc>
            </a:pPr>
            <a:r>
              <a:rPr lang="en-US" sz="7924" dirty="0">
                <a:solidFill>
                  <a:srgbClr val="302F2F"/>
                </a:solidFill>
                <a:latin typeface="Posterama Bold"/>
              </a:rPr>
              <a:t>PERSONAL THREAT MODEL</a:t>
            </a:r>
          </a:p>
        </p:txBody>
      </p:sp>
      <p:sp>
        <p:nvSpPr>
          <p:cNvPr id="10" name="Freeform 10"/>
          <p:cNvSpPr/>
          <p:nvPr/>
        </p:nvSpPr>
        <p:spPr>
          <a:xfrm>
            <a:off x="14805507" y="1205302"/>
            <a:ext cx="5346345" cy="126368"/>
          </a:xfrm>
          <a:custGeom>
            <a:avLst/>
            <a:gdLst/>
            <a:ahLst/>
            <a:cxnLst/>
            <a:rect l="l" t="t" r="r" b="b"/>
            <a:pathLst>
              <a:path w="5346345" h="126368">
                <a:moveTo>
                  <a:pt x="0" y="0"/>
                </a:moveTo>
                <a:lnTo>
                  <a:pt x="5346345" y="0"/>
                </a:lnTo>
                <a:lnTo>
                  <a:pt x="5346345" y="126368"/>
                </a:lnTo>
                <a:lnTo>
                  <a:pt x="0" y="126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1"/>
          <p:cNvGrpSpPr/>
          <p:nvPr/>
        </p:nvGrpSpPr>
        <p:grpSpPr>
          <a:xfrm>
            <a:off x="15810056" y="-146920"/>
            <a:ext cx="2517438" cy="2687935"/>
            <a:chOff x="0" y="0"/>
            <a:chExt cx="663029" cy="812800"/>
          </a:xfrm>
        </p:grpSpPr>
        <p:sp>
          <p:nvSpPr>
            <p:cNvPr id="12" name="Freeform 12"/>
            <p:cNvSpPr/>
            <p:nvPr/>
          </p:nvSpPr>
          <p:spPr>
            <a:xfrm>
              <a:off x="0" y="0"/>
              <a:ext cx="663029" cy="812800"/>
            </a:xfrm>
            <a:custGeom>
              <a:avLst/>
              <a:gdLst/>
              <a:ahLst/>
              <a:cxnLst/>
              <a:rect l="l" t="t" r="r" b="b"/>
              <a:pathLst>
                <a:path w="663029" h="812800">
                  <a:moveTo>
                    <a:pt x="0" y="0"/>
                  </a:moveTo>
                  <a:lnTo>
                    <a:pt x="663029" y="0"/>
                  </a:lnTo>
                  <a:lnTo>
                    <a:pt x="663029" y="812800"/>
                  </a:lnTo>
                  <a:lnTo>
                    <a:pt x="0" y="812800"/>
                  </a:lnTo>
                  <a:close/>
                </a:path>
              </a:pathLst>
            </a:custGeom>
            <a:solidFill>
              <a:srgbClr val="FFFFFF"/>
            </a:solidFill>
          </p:spPr>
          <p:txBody>
            <a:bodyPr/>
            <a:lstStyle/>
            <a:p>
              <a:endParaRPr lang="en-US"/>
            </a:p>
          </p:txBody>
        </p:sp>
        <p:sp>
          <p:nvSpPr>
            <p:cNvPr id="13" name="TextBox 13"/>
            <p:cNvSpPr txBox="1"/>
            <p:nvPr/>
          </p:nvSpPr>
          <p:spPr>
            <a:xfrm>
              <a:off x="0" y="-190500"/>
              <a:ext cx="663029" cy="1003300"/>
            </a:xfrm>
            <a:prstGeom prst="rect">
              <a:avLst/>
            </a:prstGeom>
          </p:spPr>
          <p:txBody>
            <a:bodyPr lIns="50800" tIns="50800" rIns="50800" bIns="50800" rtlCol="0" anchor="ctr"/>
            <a:lstStyle/>
            <a:p>
              <a:pPr algn="ctr">
                <a:lnSpc>
                  <a:spcPts val="4321"/>
                </a:lnSpc>
              </a:pPr>
              <a:endParaRPr/>
            </a:p>
          </p:txBody>
        </p:sp>
      </p:grpSp>
      <p:sp>
        <p:nvSpPr>
          <p:cNvPr id="14" name="Freeform 14"/>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4"/>
            <a:stretch>
              <a:fillRect l="-52035" r="-45866" b="-78477"/>
            </a:stretch>
          </a:blipFill>
        </p:spPr>
        <p:txBody>
          <a:bodyPr/>
          <a:lstStyle/>
          <a:p>
            <a:endParaRPr lang="en-US"/>
          </a:p>
        </p:txBody>
      </p:sp>
      <p:grpSp>
        <p:nvGrpSpPr>
          <p:cNvPr id="21" name="Group 20">
            <a:extLst>
              <a:ext uri="{FF2B5EF4-FFF2-40B4-BE49-F238E27FC236}">
                <a16:creationId xmlns:a16="http://schemas.microsoft.com/office/drawing/2014/main" id="{8884E41E-6430-8691-A0D6-9D94A8FF850B}"/>
              </a:ext>
            </a:extLst>
          </p:cNvPr>
          <p:cNvGrpSpPr/>
          <p:nvPr/>
        </p:nvGrpSpPr>
        <p:grpSpPr>
          <a:xfrm>
            <a:off x="593166" y="2181207"/>
            <a:ext cx="5440514" cy="6825654"/>
            <a:chOff x="593166" y="2181207"/>
            <a:chExt cx="5440514" cy="6825654"/>
          </a:xfrm>
        </p:grpSpPr>
        <p:sp>
          <p:nvSpPr>
            <p:cNvPr id="4" name="Freeform 4"/>
            <p:cNvSpPr/>
            <p:nvPr/>
          </p:nvSpPr>
          <p:spPr>
            <a:xfrm>
              <a:off x="1067873" y="2181207"/>
              <a:ext cx="4491099" cy="2911536"/>
            </a:xfrm>
            <a:custGeom>
              <a:avLst/>
              <a:gdLst/>
              <a:ahLst/>
              <a:cxnLst/>
              <a:rect l="l" t="t" r="r" b="b"/>
              <a:pathLst>
                <a:path w="4491099" h="2911536">
                  <a:moveTo>
                    <a:pt x="0" y="0"/>
                  </a:moveTo>
                  <a:lnTo>
                    <a:pt x="4491099" y="0"/>
                  </a:lnTo>
                  <a:lnTo>
                    <a:pt x="4491099" y="2911535"/>
                  </a:lnTo>
                  <a:lnTo>
                    <a:pt x="0" y="2911535"/>
                  </a:lnTo>
                  <a:lnTo>
                    <a:pt x="0" y="0"/>
                  </a:lnTo>
                  <a:close/>
                </a:path>
              </a:pathLst>
            </a:custGeom>
            <a:blipFill>
              <a:blip r:embed="rId5"/>
              <a:stretch>
                <a:fillRect l="-1819" t="-6509" r="-1819"/>
              </a:stretch>
            </a:blipFill>
            <a:ln w="114300" cap="sq">
              <a:solidFill>
                <a:srgbClr val="050E5D"/>
              </a:solidFill>
              <a:prstDash val="solid"/>
              <a:miter/>
            </a:ln>
          </p:spPr>
          <p:txBody>
            <a:bodyPr/>
            <a:lstStyle/>
            <a:p>
              <a:endParaRPr lang="en-US"/>
            </a:p>
          </p:txBody>
        </p:sp>
        <p:sp>
          <p:nvSpPr>
            <p:cNvPr id="5" name="Freeform 5"/>
            <p:cNvSpPr/>
            <p:nvPr/>
          </p:nvSpPr>
          <p:spPr>
            <a:xfrm>
              <a:off x="593166" y="4659053"/>
              <a:ext cx="5440514" cy="1711289"/>
            </a:xfrm>
            <a:custGeom>
              <a:avLst/>
              <a:gdLst/>
              <a:ahLst/>
              <a:cxnLst/>
              <a:rect l="l" t="t" r="r" b="b"/>
              <a:pathLst>
                <a:path w="5440514" h="1711289">
                  <a:moveTo>
                    <a:pt x="0" y="0"/>
                  </a:moveTo>
                  <a:lnTo>
                    <a:pt x="5440514" y="0"/>
                  </a:lnTo>
                  <a:lnTo>
                    <a:pt x="5440514" y="1711288"/>
                  </a:lnTo>
                  <a:lnTo>
                    <a:pt x="0" y="1711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183216" y="5015968"/>
              <a:ext cx="4260413" cy="987933"/>
            </a:xfrm>
            <a:prstGeom prst="rect">
              <a:avLst/>
            </a:prstGeom>
          </p:spPr>
          <p:txBody>
            <a:bodyPr lIns="0" tIns="0" rIns="0" bIns="0" rtlCol="0" anchor="t">
              <a:spAutoFit/>
            </a:bodyPr>
            <a:lstStyle/>
            <a:p>
              <a:pPr algn="ctr">
                <a:lnSpc>
                  <a:spcPts val="3936"/>
                </a:lnSpc>
              </a:pPr>
              <a:r>
                <a:rPr lang="en-US" sz="3200">
                  <a:solidFill>
                    <a:srgbClr val="FFFFFF"/>
                  </a:solidFill>
                  <a:latin typeface="Posterama Bold"/>
                </a:rPr>
                <a:t>WHAT ARE YOU PROTECTING</a:t>
              </a:r>
            </a:p>
          </p:txBody>
        </p:sp>
        <p:sp>
          <p:nvSpPr>
            <p:cNvPr id="18" name="TextBox 18"/>
            <p:cNvSpPr txBox="1"/>
            <p:nvPr/>
          </p:nvSpPr>
          <p:spPr>
            <a:xfrm>
              <a:off x="904253" y="6675141"/>
              <a:ext cx="4818339" cy="2331720"/>
            </a:xfrm>
            <a:prstGeom prst="rect">
              <a:avLst/>
            </a:prstGeom>
          </p:spPr>
          <p:txBody>
            <a:bodyPr lIns="0" tIns="0" rIns="0" bIns="0" rtlCol="0" anchor="t">
              <a:spAutoFit/>
            </a:bodyPr>
            <a:lstStyle/>
            <a:p>
              <a:pPr marL="647702" lvl="1" indent="-323851">
                <a:lnSpc>
                  <a:spcPts val="3690"/>
                </a:lnSpc>
                <a:buFont typeface="Arial"/>
                <a:buChar char="•"/>
              </a:pPr>
              <a:r>
                <a:rPr lang="en-US" sz="3000" dirty="0">
                  <a:solidFill>
                    <a:srgbClr val="302F2F"/>
                  </a:solidFill>
                  <a:latin typeface="Posterama Bold"/>
                </a:rPr>
                <a:t>Email</a:t>
              </a:r>
            </a:p>
            <a:p>
              <a:pPr marL="647702" lvl="1" indent="-323851">
                <a:lnSpc>
                  <a:spcPts val="3690"/>
                </a:lnSpc>
                <a:buFont typeface="Arial"/>
                <a:buChar char="•"/>
              </a:pPr>
              <a:r>
                <a:rPr lang="en-US" sz="3000" dirty="0">
                  <a:solidFill>
                    <a:srgbClr val="302F2F"/>
                  </a:solidFill>
                  <a:latin typeface="Posterama Bold"/>
                </a:rPr>
                <a:t>Online accounts</a:t>
              </a:r>
            </a:p>
            <a:p>
              <a:pPr marL="647702" lvl="1" indent="-323851">
                <a:lnSpc>
                  <a:spcPts val="3690"/>
                </a:lnSpc>
                <a:buFont typeface="Arial"/>
                <a:buChar char="•"/>
              </a:pPr>
              <a:r>
                <a:rPr lang="en-US" sz="3000" dirty="0">
                  <a:solidFill>
                    <a:srgbClr val="302F2F"/>
                  </a:solidFill>
                  <a:latin typeface="Posterama Bold"/>
                </a:rPr>
                <a:t>location</a:t>
              </a:r>
            </a:p>
            <a:p>
              <a:pPr marL="647702" lvl="1" indent="-323851">
                <a:lnSpc>
                  <a:spcPts val="3690"/>
                </a:lnSpc>
                <a:buFont typeface="Arial"/>
                <a:buChar char="•"/>
              </a:pPr>
              <a:r>
                <a:rPr lang="en-US" sz="3000" dirty="0">
                  <a:solidFill>
                    <a:srgbClr val="302F2F"/>
                  </a:solidFill>
                  <a:latin typeface="Posterama Bold"/>
                </a:rPr>
                <a:t>business​ assets </a:t>
              </a:r>
            </a:p>
            <a:p>
              <a:pPr marL="647702" lvl="1" indent="-323851">
                <a:lnSpc>
                  <a:spcPts val="3690"/>
                </a:lnSpc>
                <a:buFont typeface="Arial"/>
                <a:buChar char="•"/>
              </a:pPr>
              <a:r>
                <a:rPr lang="en-US" sz="3000" dirty="0">
                  <a:solidFill>
                    <a:srgbClr val="302F2F"/>
                  </a:solidFill>
                  <a:latin typeface="Posterama Bold"/>
                </a:rPr>
                <a:t>etc.</a:t>
              </a:r>
            </a:p>
          </p:txBody>
        </p:sp>
      </p:grpSp>
      <p:grpSp>
        <p:nvGrpSpPr>
          <p:cNvPr id="23" name="Group 22">
            <a:extLst>
              <a:ext uri="{FF2B5EF4-FFF2-40B4-BE49-F238E27FC236}">
                <a16:creationId xmlns:a16="http://schemas.microsoft.com/office/drawing/2014/main" id="{2D136500-8C49-3DFB-0629-AA39A49627C0}"/>
              </a:ext>
            </a:extLst>
          </p:cNvPr>
          <p:cNvGrpSpPr/>
          <p:nvPr/>
        </p:nvGrpSpPr>
        <p:grpSpPr>
          <a:xfrm>
            <a:off x="6423281" y="2181207"/>
            <a:ext cx="5440514" cy="6825654"/>
            <a:chOff x="6423281" y="2181207"/>
            <a:chExt cx="5440514" cy="6825654"/>
          </a:xfrm>
        </p:grpSpPr>
        <p:sp>
          <p:nvSpPr>
            <p:cNvPr id="2" name="Freeform 2"/>
            <p:cNvSpPr/>
            <p:nvPr/>
          </p:nvSpPr>
          <p:spPr>
            <a:xfrm>
              <a:off x="6789710" y="2181207"/>
              <a:ext cx="4491099" cy="2911536"/>
            </a:xfrm>
            <a:custGeom>
              <a:avLst/>
              <a:gdLst/>
              <a:ahLst/>
              <a:cxnLst/>
              <a:rect l="l" t="t" r="r" b="b"/>
              <a:pathLst>
                <a:path w="4491099" h="2911536">
                  <a:moveTo>
                    <a:pt x="0" y="0"/>
                  </a:moveTo>
                  <a:lnTo>
                    <a:pt x="4491100" y="0"/>
                  </a:lnTo>
                  <a:lnTo>
                    <a:pt x="4491100" y="2911535"/>
                  </a:lnTo>
                  <a:lnTo>
                    <a:pt x="0" y="2911535"/>
                  </a:lnTo>
                  <a:lnTo>
                    <a:pt x="0" y="0"/>
                  </a:lnTo>
                  <a:close/>
                </a:path>
              </a:pathLst>
            </a:custGeom>
            <a:blipFill>
              <a:blip r:embed="rId8"/>
              <a:stretch>
                <a:fillRect l="-8868" r="-70589"/>
              </a:stretch>
            </a:blipFill>
            <a:ln w="114300" cap="sq">
              <a:solidFill>
                <a:srgbClr val="050E5D"/>
              </a:solidFill>
              <a:prstDash val="solid"/>
              <a:miter/>
            </a:ln>
          </p:spPr>
          <p:txBody>
            <a:bodyPr/>
            <a:lstStyle/>
            <a:p>
              <a:endParaRPr lang="en-US"/>
            </a:p>
          </p:txBody>
        </p:sp>
        <p:sp>
          <p:nvSpPr>
            <p:cNvPr id="7" name="Freeform 7"/>
            <p:cNvSpPr/>
            <p:nvPr/>
          </p:nvSpPr>
          <p:spPr>
            <a:xfrm>
              <a:off x="6423281" y="4659053"/>
              <a:ext cx="5440514" cy="1711289"/>
            </a:xfrm>
            <a:custGeom>
              <a:avLst/>
              <a:gdLst/>
              <a:ahLst/>
              <a:cxnLst/>
              <a:rect l="l" t="t" r="r" b="b"/>
              <a:pathLst>
                <a:path w="5440514" h="1711289">
                  <a:moveTo>
                    <a:pt x="0" y="0"/>
                  </a:moveTo>
                  <a:lnTo>
                    <a:pt x="5440514" y="0"/>
                  </a:lnTo>
                  <a:lnTo>
                    <a:pt x="5440514" y="1711288"/>
                  </a:lnTo>
                  <a:lnTo>
                    <a:pt x="0" y="1711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6592070" y="5015968"/>
              <a:ext cx="5102936" cy="987933"/>
            </a:xfrm>
            <a:prstGeom prst="rect">
              <a:avLst/>
            </a:prstGeom>
          </p:spPr>
          <p:txBody>
            <a:bodyPr lIns="0" tIns="0" rIns="0" bIns="0" rtlCol="0" anchor="t">
              <a:spAutoFit/>
            </a:bodyPr>
            <a:lstStyle/>
            <a:p>
              <a:pPr algn="ctr">
                <a:lnSpc>
                  <a:spcPts val="3936"/>
                </a:lnSpc>
              </a:pPr>
              <a:r>
                <a:rPr lang="en-US" sz="3200">
                  <a:solidFill>
                    <a:srgbClr val="FFFFFF"/>
                  </a:solidFill>
                  <a:latin typeface="Posterama Bold"/>
                </a:rPr>
                <a:t>WHO ARE YOU PROTECTING IT FROM​</a:t>
              </a:r>
            </a:p>
          </p:txBody>
        </p:sp>
        <p:sp>
          <p:nvSpPr>
            <p:cNvPr id="19" name="TextBox 19"/>
            <p:cNvSpPr txBox="1"/>
            <p:nvPr/>
          </p:nvSpPr>
          <p:spPr>
            <a:xfrm>
              <a:off x="6734831" y="6675141"/>
              <a:ext cx="4818339" cy="2331720"/>
            </a:xfrm>
            <a:prstGeom prst="rect">
              <a:avLst/>
            </a:prstGeom>
          </p:spPr>
          <p:txBody>
            <a:bodyPr lIns="0" tIns="0" rIns="0" bIns="0" rtlCol="0" anchor="t">
              <a:spAutoFit/>
            </a:bodyPr>
            <a:lstStyle/>
            <a:p>
              <a:pPr marL="647702" lvl="1" indent="-323851">
                <a:lnSpc>
                  <a:spcPts val="3690"/>
                </a:lnSpc>
                <a:buFont typeface="Arial"/>
                <a:buChar char="•"/>
              </a:pPr>
              <a:r>
                <a:rPr lang="en-US" sz="3000" dirty="0">
                  <a:solidFill>
                    <a:srgbClr val="302F2F"/>
                  </a:solidFill>
                  <a:latin typeface="Posterama Bold"/>
                </a:rPr>
                <a:t>Hackers</a:t>
              </a:r>
            </a:p>
            <a:p>
              <a:pPr marL="647702" lvl="1" indent="-323851">
                <a:lnSpc>
                  <a:spcPts val="3690"/>
                </a:lnSpc>
                <a:buFont typeface="Arial"/>
                <a:buChar char="•"/>
              </a:pPr>
              <a:r>
                <a:rPr lang="en-US" sz="3000" dirty="0">
                  <a:solidFill>
                    <a:srgbClr val="302F2F"/>
                  </a:solidFill>
                  <a:latin typeface="Posterama Bold"/>
                </a:rPr>
                <a:t>Advertiser</a:t>
              </a:r>
            </a:p>
            <a:p>
              <a:pPr marL="647702" lvl="1" indent="-323851">
                <a:lnSpc>
                  <a:spcPts val="3690"/>
                </a:lnSpc>
                <a:buFont typeface="Arial"/>
                <a:buChar char="•"/>
              </a:pPr>
              <a:r>
                <a:rPr lang="en-US" sz="3000" dirty="0">
                  <a:solidFill>
                    <a:srgbClr val="302F2F"/>
                  </a:solidFill>
                  <a:latin typeface="Posterama Bold"/>
                </a:rPr>
                <a:t>government</a:t>
              </a:r>
            </a:p>
            <a:p>
              <a:pPr marL="647702" lvl="1" indent="-323851">
                <a:lnSpc>
                  <a:spcPts val="3690"/>
                </a:lnSpc>
                <a:buFont typeface="Arial"/>
                <a:buChar char="•"/>
              </a:pPr>
              <a:r>
                <a:rPr lang="en-US" sz="3000" dirty="0">
                  <a:solidFill>
                    <a:srgbClr val="302F2F"/>
                  </a:solidFill>
                  <a:latin typeface="Posterama Bold"/>
                </a:rPr>
                <a:t>stalkers </a:t>
              </a:r>
            </a:p>
            <a:p>
              <a:pPr marL="647702" lvl="1" indent="-323851">
                <a:lnSpc>
                  <a:spcPts val="3690"/>
                </a:lnSpc>
                <a:buFont typeface="Arial"/>
                <a:buChar char="•"/>
              </a:pPr>
              <a:r>
                <a:rPr lang="en-US" sz="3000" dirty="0">
                  <a:solidFill>
                    <a:srgbClr val="302F2F"/>
                  </a:solidFill>
                  <a:latin typeface="Posterama Bold"/>
                </a:rPr>
                <a:t>etc.</a:t>
              </a:r>
            </a:p>
          </p:txBody>
        </p:sp>
      </p:grpSp>
      <p:grpSp>
        <p:nvGrpSpPr>
          <p:cNvPr id="22" name="Group 21">
            <a:extLst>
              <a:ext uri="{FF2B5EF4-FFF2-40B4-BE49-F238E27FC236}">
                <a16:creationId xmlns:a16="http://schemas.microsoft.com/office/drawing/2014/main" id="{2AA8CC9B-5820-FB60-1D84-F50C5E546329}"/>
              </a:ext>
            </a:extLst>
          </p:cNvPr>
          <p:cNvGrpSpPr/>
          <p:nvPr/>
        </p:nvGrpSpPr>
        <p:grpSpPr>
          <a:xfrm>
            <a:off x="12254320" y="2201165"/>
            <a:ext cx="5903305" cy="7272421"/>
            <a:chOff x="12254320" y="2201165"/>
            <a:chExt cx="5903305" cy="7272421"/>
          </a:xfrm>
        </p:grpSpPr>
        <p:sp>
          <p:nvSpPr>
            <p:cNvPr id="3" name="Freeform 3"/>
            <p:cNvSpPr/>
            <p:nvPr/>
          </p:nvSpPr>
          <p:spPr>
            <a:xfrm>
              <a:off x="12767739" y="2201165"/>
              <a:ext cx="4491099" cy="2911536"/>
            </a:xfrm>
            <a:custGeom>
              <a:avLst/>
              <a:gdLst/>
              <a:ahLst/>
              <a:cxnLst/>
              <a:rect l="l" t="t" r="r" b="b"/>
              <a:pathLst>
                <a:path w="4491099" h="2911536">
                  <a:moveTo>
                    <a:pt x="0" y="0"/>
                  </a:moveTo>
                  <a:lnTo>
                    <a:pt x="4491099" y="0"/>
                  </a:lnTo>
                  <a:lnTo>
                    <a:pt x="4491099" y="2911535"/>
                  </a:lnTo>
                  <a:lnTo>
                    <a:pt x="0" y="2911535"/>
                  </a:lnTo>
                  <a:lnTo>
                    <a:pt x="0" y="0"/>
                  </a:lnTo>
                  <a:close/>
                </a:path>
              </a:pathLst>
            </a:custGeom>
            <a:blipFill>
              <a:blip r:embed="rId9"/>
              <a:stretch>
                <a:fillRect t="-742" b="-742"/>
              </a:stretch>
            </a:blipFill>
            <a:ln w="114300" cap="sq">
              <a:solidFill>
                <a:srgbClr val="050E5D"/>
              </a:solidFill>
              <a:prstDash val="solid"/>
              <a:miter/>
            </a:ln>
          </p:spPr>
          <p:txBody>
            <a:bodyPr/>
            <a:lstStyle/>
            <a:p>
              <a:endParaRPr lang="en-US"/>
            </a:p>
          </p:txBody>
        </p:sp>
        <p:sp>
          <p:nvSpPr>
            <p:cNvPr id="8" name="Freeform 8"/>
            <p:cNvSpPr/>
            <p:nvPr/>
          </p:nvSpPr>
          <p:spPr>
            <a:xfrm>
              <a:off x="12254320" y="4659053"/>
              <a:ext cx="5440514" cy="1711289"/>
            </a:xfrm>
            <a:custGeom>
              <a:avLst/>
              <a:gdLst/>
              <a:ahLst/>
              <a:cxnLst/>
              <a:rect l="l" t="t" r="r" b="b"/>
              <a:pathLst>
                <a:path w="5440514" h="1711289">
                  <a:moveTo>
                    <a:pt x="0" y="0"/>
                  </a:moveTo>
                  <a:lnTo>
                    <a:pt x="5440514" y="0"/>
                  </a:lnTo>
                  <a:lnTo>
                    <a:pt x="5440514" y="1711288"/>
                  </a:lnTo>
                  <a:lnTo>
                    <a:pt x="0" y="1711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12423109" y="5015968"/>
              <a:ext cx="5102936" cy="987933"/>
            </a:xfrm>
            <a:prstGeom prst="rect">
              <a:avLst/>
            </a:prstGeom>
          </p:spPr>
          <p:txBody>
            <a:bodyPr lIns="0" tIns="0" rIns="0" bIns="0" rtlCol="0" anchor="t">
              <a:spAutoFit/>
            </a:bodyPr>
            <a:lstStyle/>
            <a:p>
              <a:pPr algn="ctr">
                <a:lnSpc>
                  <a:spcPts val="3936"/>
                </a:lnSpc>
              </a:pPr>
              <a:r>
                <a:rPr lang="en-US" sz="3200">
                  <a:solidFill>
                    <a:srgbClr val="FFFFFF"/>
                  </a:solidFill>
                  <a:latin typeface="Posterama Bold"/>
                </a:rPr>
                <a:t>WHAT MEASURES CAN​</a:t>
              </a:r>
            </a:p>
            <a:p>
              <a:pPr algn="ctr">
                <a:lnSpc>
                  <a:spcPts val="3936"/>
                </a:lnSpc>
              </a:pPr>
              <a:r>
                <a:rPr lang="en-US" sz="3200">
                  <a:solidFill>
                    <a:srgbClr val="FFFFFF"/>
                  </a:solidFill>
                  <a:latin typeface="Posterama Bold"/>
                </a:rPr>
                <a:t>YOU PUT IN PLACE​</a:t>
              </a:r>
            </a:p>
          </p:txBody>
        </p:sp>
        <p:sp>
          <p:nvSpPr>
            <p:cNvPr id="20" name="TextBox 20"/>
            <p:cNvSpPr txBox="1"/>
            <p:nvPr/>
          </p:nvSpPr>
          <p:spPr>
            <a:xfrm>
              <a:off x="12423109" y="6675141"/>
              <a:ext cx="5734516" cy="2798445"/>
            </a:xfrm>
            <a:prstGeom prst="rect">
              <a:avLst/>
            </a:prstGeom>
          </p:spPr>
          <p:txBody>
            <a:bodyPr lIns="0" tIns="0" rIns="0" bIns="0" rtlCol="0" anchor="t">
              <a:spAutoFit/>
            </a:bodyPr>
            <a:lstStyle/>
            <a:p>
              <a:pPr marL="647702" lvl="1" indent="-323851">
                <a:lnSpc>
                  <a:spcPts val="3690"/>
                </a:lnSpc>
                <a:buFont typeface="Arial"/>
                <a:buChar char="•"/>
              </a:pPr>
              <a:r>
                <a:rPr lang="en-US" sz="3000" dirty="0">
                  <a:solidFill>
                    <a:srgbClr val="302F2F"/>
                  </a:solidFill>
                  <a:latin typeface="Posterama Bold"/>
                </a:rPr>
                <a:t>Secure password</a:t>
              </a:r>
            </a:p>
            <a:p>
              <a:pPr marL="647702" lvl="1" indent="-323851">
                <a:lnSpc>
                  <a:spcPts val="3690"/>
                </a:lnSpc>
                <a:buFont typeface="Arial"/>
                <a:buChar char="•"/>
              </a:pPr>
              <a:r>
                <a:rPr lang="en-US" sz="3000" dirty="0">
                  <a:solidFill>
                    <a:srgbClr val="302F2F"/>
                  </a:solidFill>
                  <a:latin typeface="Posterama Bold"/>
                </a:rPr>
                <a:t>TWO-FACTOR AUTHENTICATION (2FA)</a:t>
              </a:r>
            </a:p>
            <a:p>
              <a:pPr marL="647702" lvl="1" indent="-323851">
                <a:lnSpc>
                  <a:spcPts val="3690"/>
                </a:lnSpc>
                <a:buFont typeface="Arial"/>
                <a:buChar char="•"/>
              </a:pPr>
              <a:r>
                <a:rPr lang="en-US" sz="3000" dirty="0">
                  <a:solidFill>
                    <a:srgbClr val="302F2F"/>
                  </a:solidFill>
                  <a:latin typeface="Posterama Bold"/>
                </a:rPr>
                <a:t>VPN</a:t>
              </a:r>
            </a:p>
            <a:p>
              <a:pPr marL="647702" lvl="1" indent="-323851">
                <a:lnSpc>
                  <a:spcPts val="3690"/>
                </a:lnSpc>
                <a:buFont typeface="Arial"/>
                <a:buChar char="•"/>
              </a:pPr>
              <a:r>
                <a:rPr lang="en-US" sz="3000" dirty="0">
                  <a:solidFill>
                    <a:srgbClr val="302F2F"/>
                  </a:solidFill>
                  <a:latin typeface="Posterama Bold"/>
                </a:rPr>
                <a:t>AD​ </a:t>
              </a:r>
              <a:r>
                <a:rPr lang="en-US" sz="3000" dirty="0" err="1">
                  <a:solidFill>
                    <a:srgbClr val="302F2F"/>
                  </a:solidFill>
                  <a:latin typeface="Posterama Bold"/>
                </a:rPr>
                <a:t>blockerS</a:t>
              </a:r>
              <a:r>
                <a:rPr lang="en-US" sz="3000" dirty="0">
                  <a:solidFill>
                    <a:srgbClr val="302F2F"/>
                  </a:solidFill>
                  <a:latin typeface="Posterama Bold"/>
                </a:rPr>
                <a:t> </a:t>
              </a:r>
            </a:p>
            <a:p>
              <a:pPr marL="647702" lvl="1" indent="-323851">
                <a:lnSpc>
                  <a:spcPts val="3690"/>
                </a:lnSpc>
                <a:buFont typeface="Arial"/>
                <a:buChar char="•"/>
              </a:pPr>
              <a:r>
                <a:rPr lang="en-US" sz="3000" dirty="0">
                  <a:solidFill>
                    <a:srgbClr val="302F2F"/>
                  </a:solidFill>
                  <a:latin typeface="Posterama Bold"/>
                </a:rPr>
                <a:t>etc.</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99"/>
            </a:blip>
            <a:stretch>
              <a:fillRect t="-9222" b="-9222"/>
            </a:stretch>
          </a:blipFill>
        </p:spPr>
        <p:txBody>
          <a:bodyPr/>
          <a:lstStyle/>
          <a:p>
            <a:endParaRPr lang="en-US"/>
          </a:p>
        </p:txBody>
      </p:sp>
      <p:sp>
        <p:nvSpPr>
          <p:cNvPr id="3" name="Freeform 3"/>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3"/>
            <a:stretch>
              <a:fillRect l="-52035" r="-45866" b="-78477"/>
            </a:stretch>
          </a:blipFill>
        </p:spPr>
        <p:txBody>
          <a:bodyPr/>
          <a:lstStyle/>
          <a:p>
            <a:endParaRPr lang="en-US"/>
          </a:p>
        </p:txBody>
      </p:sp>
      <p:grpSp>
        <p:nvGrpSpPr>
          <p:cNvPr id="4" name="Group 4"/>
          <p:cNvGrpSpPr/>
          <p:nvPr/>
        </p:nvGrpSpPr>
        <p:grpSpPr>
          <a:xfrm>
            <a:off x="-1627004" y="9258300"/>
            <a:ext cx="22704926" cy="1854000"/>
            <a:chOff x="0" y="0"/>
            <a:chExt cx="5979898" cy="488296"/>
          </a:xfrm>
        </p:grpSpPr>
        <p:sp>
          <p:nvSpPr>
            <p:cNvPr id="5" name="Freeform 5"/>
            <p:cNvSpPr/>
            <p:nvPr/>
          </p:nvSpPr>
          <p:spPr>
            <a:xfrm>
              <a:off x="0" y="0"/>
              <a:ext cx="5979898" cy="488296"/>
            </a:xfrm>
            <a:custGeom>
              <a:avLst/>
              <a:gdLst/>
              <a:ahLst/>
              <a:cxnLst/>
              <a:rect l="l" t="t" r="r" b="b"/>
              <a:pathLst>
                <a:path w="5979898" h="488296">
                  <a:moveTo>
                    <a:pt x="0" y="0"/>
                  </a:moveTo>
                  <a:lnTo>
                    <a:pt x="5979898" y="0"/>
                  </a:lnTo>
                  <a:lnTo>
                    <a:pt x="5979898" y="488296"/>
                  </a:lnTo>
                  <a:lnTo>
                    <a:pt x="0" y="488296"/>
                  </a:lnTo>
                  <a:close/>
                </a:path>
              </a:pathLst>
            </a:custGeom>
            <a:solidFill>
              <a:srgbClr val="FFFFFF"/>
            </a:solidFill>
          </p:spPr>
          <p:txBody>
            <a:bodyPr/>
            <a:lstStyle/>
            <a:p>
              <a:endParaRPr lang="en-US"/>
            </a:p>
          </p:txBody>
        </p:sp>
        <p:sp>
          <p:nvSpPr>
            <p:cNvPr id="6" name="TextBox 6"/>
            <p:cNvSpPr txBox="1"/>
            <p:nvPr/>
          </p:nvSpPr>
          <p:spPr>
            <a:xfrm>
              <a:off x="0" y="-190500"/>
              <a:ext cx="5979898" cy="678796"/>
            </a:xfrm>
            <a:prstGeom prst="rect">
              <a:avLst/>
            </a:prstGeom>
          </p:spPr>
          <p:txBody>
            <a:bodyPr lIns="50800" tIns="50800" rIns="50800" bIns="50800" rtlCol="0" anchor="ctr"/>
            <a:lstStyle/>
            <a:p>
              <a:pPr algn="ctr">
                <a:lnSpc>
                  <a:spcPts val="4321"/>
                </a:lnSpc>
              </a:pPr>
              <a:endParaRPr/>
            </a:p>
          </p:txBody>
        </p:sp>
      </p:grpSp>
      <p:sp>
        <p:nvSpPr>
          <p:cNvPr id="7" name="Freeform 7"/>
          <p:cNvSpPr/>
          <p:nvPr/>
        </p:nvSpPr>
        <p:spPr>
          <a:xfrm>
            <a:off x="12375030" y="9439278"/>
            <a:ext cx="641031" cy="641031"/>
          </a:xfrm>
          <a:custGeom>
            <a:avLst/>
            <a:gdLst/>
            <a:ahLst/>
            <a:cxnLst/>
            <a:rect l="l" t="t" r="r" b="b"/>
            <a:pathLst>
              <a:path w="641031" h="641031">
                <a:moveTo>
                  <a:pt x="0" y="0"/>
                </a:moveTo>
                <a:lnTo>
                  <a:pt x="641031" y="0"/>
                </a:lnTo>
                <a:lnTo>
                  <a:pt x="641031" y="641031"/>
                </a:lnTo>
                <a:lnTo>
                  <a:pt x="0" y="641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6490158" y="616817"/>
            <a:ext cx="5307685" cy="2154181"/>
          </a:xfrm>
          <a:prstGeom prst="rect">
            <a:avLst/>
          </a:prstGeom>
        </p:spPr>
        <p:txBody>
          <a:bodyPr lIns="0" tIns="0" rIns="0" bIns="0" rtlCol="0" anchor="t">
            <a:spAutoFit/>
          </a:bodyPr>
          <a:lstStyle/>
          <a:p>
            <a:pPr algn="ctr">
              <a:lnSpc>
                <a:spcPts val="17601"/>
              </a:lnSpc>
            </a:pPr>
            <a:r>
              <a:rPr lang="en-US" sz="12572">
                <a:solidFill>
                  <a:srgbClr val="FFCB00"/>
                </a:solidFill>
                <a:latin typeface="Posterama Bold"/>
              </a:rPr>
              <a:t>Q &amp; A</a:t>
            </a:r>
          </a:p>
        </p:txBody>
      </p:sp>
      <p:sp>
        <p:nvSpPr>
          <p:cNvPr id="9" name="TextBox 9"/>
          <p:cNvSpPr txBox="1"/>
          <p:nvPr/>
        </p:nvSpPr>
        <p:spPr>
          <a:xfrm>
            <a:off x="202216" y="9353553"/>
            <a:ext cx="12243973" cy="726756"/>
          </a:xfrm>
          <a:prstGeom prst="rect">
            <a:avLst/>
          </a:prstGeom>
        </p:spPr>
        <p:txBody>
          <a:bodyPr lIns="0" tIns="0" rIns="0" bIns="0" rtlCol="0" anchor="t">
            <a:spAutoFit/>
          </a:bodyPr>
          <a:lstStyle/>
          <a:p>
            <a:pPr algn="ctr">
              <a:lnSpc>
                <a:spcPts val="5913"/>
              </a:lnSpc>
            </a:pPr>
            <a:r>
              <a:rPr lang="en-US" sz="4223">
                <a:solidFill>
                  <a:srgbClr val="302F2F"/>
                </a:solidFill>
                <a:latin typeface="Posterama Bold"/>
              </a:rPr>
              <a:t>FOR MORE CYBERSECURITY TIPS, FOLLOW </a:t>
            </a:r>
          </a:p>
        </p:txBody>
      </p:sp>
      <p:sp>
        <p:nvSpPr>
          <p:cNvPr id="10" name="TextBox 10"/>
          <p:cNvSpPr txBox="1"/>
          <p:nvPr/>
        </p:nvSpPr>
        <p:spPr>
          <a:xfrm>
            <a:off x="13117910" y="9353553"/>
            <a:ext cx="4709207" cy="721389"/>
          </a:xfrm>
          <a:prstGeom prst="rect">
            <a:avLst/>
          </a:prstGeom>
        </p:spPr>
        <p:txBody>
          <a:bodyPr lIns="0" tIns="0" rIns="0" bIns="0" rtlCol="0" anchor="t">
            <a:spAutoFit/>
          </a:bodyPr>
          <a:lstStyle/>
          <a:p>
            <a:pPr algn="ctr">
              <a:lnSpc>
                <a:spcPts val="5913"/>
              </a:lnSpc>
            </a:pPr>
            <a:r>
              <a:rPr lang="en-US" sz="4223">
                <a:solidFill>
                  <a:srgbClr val="302F2F"/>
                </a:solidFill>
                <a:latin typeface="Posterama Bold"/>
              </a:rPr>
              <a:t>@CYBERCILELLC</a:t>
            </a:r>
          </a:p>
        </p:txBody>
      </p:sp>
      <p:pic>
        <p:nvPicPr>
          <p:cNvPr id="11" name="Picture 10" descr="A cartoon of a robot reading a book&#10;&#10;Description automatically generated">
            <a:extLst>
              <a:ext uri="{FF2B5EF4-FFF2-40B4-BE49-F238E27FC236}">
                <a16:creationId xmlns:a16="http://schemas.microsoft.com/office/drawing/2014/main" id="{052F2EEC-C15C-124E-AB3F-1AFACDBDF62F}"/>
              </a:ext>
            </a:extLst>
          </p:cNvPr>
          <p:cNvPicPr>
            <a:picLocks noChangeAspect="1"/>
          </p:cNvPicPr>
          <p:nvPr/>
        </p:nvPicPr>
        <p:blipFill rotWithShape="1">
          <a:blip r:embed="rId6"/>
          <a:srcRect l="23077" t="28358" r="18527" b="11605"/>
          <a:stretch/>
        </p:blipFill>
        <p:spPr>
          <a:xfrm>
            <a:off x="3898399" y="2571750"/>
            <a:ext cx="11208512" cy="646732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813214" y="7603451"/>
            <a:ext cx="7626427" cy="5367098"/>
          </a:xfrm>
          <a:custGeom>
            <a:avLst/>
            <a:gdLst/>
            <a:ahLst/>
            <a:cxnLst/>
            <a:rect l="l" t="t" r="r" b="b"/>
            <a:pathLst>
              <a:path w="7626427" h="5367098">
                <a:moveTo>
                  <a:pt x="0" y="0"/>
                </a:moveTo>
                <a:lnTo>
                  <a:pt x="7626428" y="0"/>
                </a:lnTo>
                <a:lnTo>
                  <a:pt x="7626428" y="5367098"/>
                </a:lnTo>
                <a:lnTo>
                  <a:pt x="0" y="53670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5745519" cy="8229600"/>
            <a:chOff x="0" y="0"/>
            <a:chExt cx="7660692" cy="10972800"/>
          </a:xfrm>
        </p:grpSpPr>
        <p:pic>
          <p:nvPicPr>
            <p:cNvPr id="4" name="Picture 4"/>
            <p:cNvPicPr>
              <a:picLocks noChangeAspect="1"/>
            </p:cNvPicPr>
            <p:nvPr/>
          </p:nvPicPr>
          <p:blipFill>
            <a:blip r:embed="rId4"/>
            <a:srcRect l="22646" r="40343" b="13450"/>
            <a:stretch>
              <a:fillRect/>
            </a:stretch>
          </p:blipFill>
          <p:spPr>
            <a:xfrm>
              <a:off x="0" y="0"/>
              <a:ext cx="7660692" cy="10972800"/>
            </a:xfrm>
            <a:prstGeom prst="rect">
              <a:avLst/>
            </a:prstGeom>
          </p:spPr>
        </p:pic>
      </p:grpSp>
      <p:sp>
        <p:nvSpPr>
          <p:cNvPr id="5" name="Freeform 5"/>
          <p:cNvSpPr/>
          <p:nvPr/>
        </p:nvSpPr>
        <p:spPr>
          <a:xfrm rot="-10800000">
            <a:off x="17407575" y="497593"/>
            <a:ext cx="417825" cy="347839"/>
          </a:xfrm>
          <a:custGeom>
            <a:avLst/>
            <a:gdLst/>
            <a:ahLst/>
            <a:cxnLst/>
            <a:rect l="l" t="t" r="r" b="b"/>
            <a:pathLst>
              <a:path w="417825" h="347839">
                <a:moveTo>
                  <a:pt x="0" y="0"/>
                </a:moveTo>
                <a:lnTo>
                  <a:pt x="417825" y="0"/>
                </a:lnTo>
                <a:lnTo>
                  <a:pt x="417825" y="347839"/>
                </a:lnTo>
                <a:lnTo>
                  <a:pt x="0" y="347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5400000">
            <a:off x="4213329" y="-881636"/>
            <a:ext cx="3887806" cy="2250067"/>
          </a:xfrm>
          <a:custGeom>
            <a:avLst/>
            <a:gdLst/>
            <a:ahLst/>
            <a:cxnLst/>
            <a:rect l="l" t="t" r="r" b="b"/>
            <a:pathLst>
              <a:path w="3887806" h="2250067">
                <a:moveTo>
                  <a:pt x="0" y="0"/>
                </a:moveTo>
                <a:lnTo>
                  <a:pt x="3887806" y="0"/>
                </a:lnTo>
                <a:lnTo>
                  <a:pt x="3887806" y="2250067"/>
                </a:lnTo>
                <a:lnTo>
                  <a:pt x="0" y="22500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661595" y="9653685"/>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7713031" y="9653685"/>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7190749" y="9653685"/>
            <a:ext cx="265625" cy="260644"/>
          </a:xfrm>
          <a:custGeom>
            <a:avLst/>
            <a:gdLst/>
            <a:ahLst/>
            <a:cxnLst/>
            <a:rect l="l" t="t" r="r" b="b"/>
            <a:pathLst>
              <a:path w="265625" h="260644">
                <a:moveTo>
                  <a:pt x="0" y="0"/>
                </a:moveTo>
                <a:lnTo>
                  <a:pt x="265625" y="0"/>
                </a:lnTo>
                <a:lnTo>
                  <a:pt x="265625" y="260644"/>
                </a:lnTo>
                <a:lnTo>
                  <a:pt x="0" y="2606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5"/>
            <a:stretch>
              <a:fillRect l="-52035" r="-45866" b="-78477"/>
            </a:stretch>
          </a:blipFill>
        </p:spPr>
        <p:txBody>
          <a:bodyPr/>
          <a:lstStyle/>
          <a:p>
            <a:endParaRPr lang="en-US"/>
          </a:p>
        </p:txBody>
      </p:sp>
      <p:sp>
        <p:nvSpPr>
          <p:cNvPr id="11" name="TextBox 11"/>
          <p:cNvSpPr txBox="1"/>
          <p:nvPr/>
        </p:nvSpPr>
        <p:spPr>
          <a:xfrm>
            <a:off x="7667260" y="1863170"/>
            <a:ext cx="6886940" cy="1576070"/>
          </a:xfrm>
          <a:prstGeom prst="rect">
            <a:avLst/>
          </a:prstGeom>
        </p:spPr>
        <p:txBody>
          <a:bodyPr wrap="square" lIns="0" tIns="0" rIns="0" bIns="0" rtlCol="0" anchor="t">
            <a:spAutoFit/>
          </a:bodyPr>
          <a:lstStyle/>
          <a:p>
            <a:pPr algn="ctr">
              <a:lnSpc>
                <a:spcPts val="12880"/>
              </a:lnSpc>
            </a:pPr>
            <a:r>
              <a:rPr lang="en-US" sz="9200" dirty="0">
                <a:solidFill>
                  <a:srgbClr val="302F2F"/>
                </a:solidFill>
                <a:latin typeface="Posterama Bold"/>
              </a:rPr>
              <a:t>OBJECTIVE</a:t>
            </a:r>
          </a:p>
        </p:txBody>
      </p:sp>
      <p:sp>
        <p:nvSpPr>
          <p:cNvPr id="12" name="TextBox 12"/>
          <p:cNvSpPr txBox="1"/>
          <p:nvPr/>
        </p:nvSpPr>
        <p:spPr>
          <a:xfrm>
            <a:off x="7435006" y="3908004"/>
            <a:ext cx="10278024" cy="2394792"/>
          </a:xfrm>
          <a:prstGeom prst="rect">
            <a:avLst/>
          </a:prstGeom>
        </p:spPr>
        <p:txBody>
          <a:bodyPr lIns="0" tIns="0" rIns="0" bIns="0" rtlCol="0" anchor="t">
            <a:spAutoFit/>
          </a:bodyPr>
          <a:lstStyle/>
          <a:p>
            <a:pPr marL="493056" lvl="1">
              <a:lnSpc>
                <a:spcPts val="6394"/>
              </a:lnSpc>
            </a:pPr>
            <a:r>
              <a:rPr lang="en-US" sz="4567" dirty="0">
                <a:solidFill>
                  <a:srgbClr val="302F2F"/>
                </a:solidFill>
                <a:latin typeface="Posterama"/>
              </a:rPr>
              <a:t>To give you all the tools you need to review, secure, and protect your personal digital life.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4072"/>
        </a:solidFill>
        <a:effectLst/>
      </p:bgPr>
    </p:bg>
    <p:spTree>
      <p:nvGrpSpPr>
        <p:cNvPr id="1" name=""/>
        <p:cNvGrpSpPr/>
        <p:nvPr/>
      </p:nvGrpSpPr>
      <p:grpSpPr>
        <a:xfrm>
          <a:off x="0" y="0"/>
          <a:ext cx="0" cy="0"/>
          <a:chOff x="0" y="0"/>
          <a:chExt cx="0" cy="0"/>
        </a:xfrm>
      </p:grpSpPr>
      <p:sp>
        <p:nvSpPr>
          <p:cNvPr id="2" name="Freeform 2"/>
          <p:cNvSpPr/>
          <p:nvPr/>
        </p:nvSpPr>
        <p:spPr>
          <a:xfrm>
            <a:off x="2302021" y="2768557"/>
            <a:ext cx="2798764" cy="2798764"/>
          </a:xfrm>
          <a:custGeom>
            <a:avLst/>
            <a:gdLst/>
            <a:ahLst/>
            <a:cxnLst/>
            <a:rect l="l" t="t" r="r" b="b"/>
            <a:pathLst>
              <a:path w="2798764" h="2798764">
                <a:moveTo>
                  <a:pt x="0" y="0"/>
                </a:moveTo>
                <a:lnTo>
                  <a:pt x="2798764" y="0"/>
                </a:lnTo>
                <a:lnTo>
                  <a:pt x="2798764" y="2798764"/>
                </a:lnTo>
                <a:lnTo>
                  <a:pt x="0" y="27987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08974" y="4298355"/>
            <a:ext cx="2798764" cy="2798764"/>
          </a:xfrm>
          <a:custGeom>
            <a:avLst/>
            <a:gdLst/>
            <a:ahLst/>
            <a:cxnLst/>
            <a:rect l="l" t="t" r="r" b="b"/>
            <a:pathLst>
              <a:path w="2798764" h="2798764">
                <a:moveTo>
                  <a:pt x="0" y="0"/>
                </a:moveTo>
                <a:lnTo>
                  <a:pt x="2798764" y="0"/>
                </a:lnTo>
                <a:lnTo>
                  <a:pt x="2798764" y="2798764"/>
                </a:lnTo>
                <a:lnTo>
                  <a:pt x="0" y="2798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299425" y="5743440"/>
            <a:ext cx="2798764" cy="2798764"/>
          </a:xfrm>
          <a:custGeom>
            <a:avLst/>
            <a:gdLst/>
            <a:ahLst/>
            <a:cxnLst/>
            <a:rect l="l" t="t" r="r" b="b"/>
            <a:pathLst>
              <a:path w="2798764" h="2798764">
                <a:moveTo>
                  <a:pt x="0" y="0"/>
                </a:moveTo>
                <a:lnTo>
                  <a:pt x="2798764" y="0"/>
                </a:lnTo>
                <a:lnTo>
                  <a:pt x="2798764" y="2798765"/>
                </a:lnTo>
                <a:lnTo>
                  <a:pt x="0" y="2798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77104" y="4298355"/>
            <a:ext cx="2798764" cy="2798764"/>
          </a:xfrm>
          <a:custGeom>
            <a:avLst/>
            <a:gdLst/>
            <a:ahLst/>
            <a:cxnLst/>
            <a:rect l="l" t="t" r="r" b="b"/>
            <a:pathLst>
              <a:path w="2798764" h="2798764">
                <a:moveTo>
                  <a:pt x="0" y="0"/>
                </a:moveTo>
                <a:lnTo>
                  <a:pt x="2798764" y="0"/>
                </a:lnTo>
                <a:lnTo>
                  <a:pt x="2798764" y="2798764"/>
                </a:lnTo>
                <a:lnTo>
                  <a:pt x="0" y="2798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900191" y="-3935015"/>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6"/>
            <a:stretch>
              <a:fillRect/>
            </a:stretch>
          </a:blipFill>
        </p:spPr>
        <p:txBody>
          <a:bodyPr/>
          <a:lstStyle/>
          <a:p>
            <a:endParaRPr lang="en-US"/>
          </a:p>
        </p:txBody>
      </p:sp>
      <p:sp>
        <p:nvSpPr>
          <p:cNvPr id="7" name="Freeform 7"/>
          <p:cNvSpPr/>
          <p:nvPr/>
        </p:nvSpPr>
        <p:spPr>
          <a:xfrm>
            <a:off x="3195963" y="3730060"/>
            <a:ext cx="1005687" cy="1005687"/>
          </a:xfrm>
          <a:custGeom>
            <a:avLst/>
            <a:gdLst/>
            <a:ahLst/>
            <a:cxnLst/>
            <a:rect l="l" t="t" r="r" b="b"/>
            <a:pathLst>
              <a:path w="1005687" h="1005687">
                <a:moveTo>
                  <a:pt x="0" y="0"/>
                </a:moveTo>
                <a:lnTo>
                  <a:pt x="1005687" y="0"/>
                </a:lnTo>
                <a:lnTo>
                  <a:pt x="1005687" y="1005687"/>
                </a:lnTo>
                <a:lnTo>
                  <a:pt x="0" y="10056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677523" y="5170219"/>
            <a:ext cx="1061666" cy="1005687"/>
          </a:xfrm>
          <a:custGeom>
            <a:avLst/>
            <a:gdLst/>
            <a:ahLst/>
            <a:cxnLst/>
            <a:rect l="l" t="t" r="r" b="b"/>
            <a:pathLst>
              <a:path w="1061666" h="1005687">
                <a:moveTo>
                  <a:pt x="0" y="0"/>
                </a:moveTo>
                <a:lnTo>
                  <a:pt x="1061666" y="0"/>
                </a:lnTo>
                <a:lnTo>
                  <a:pt x="1061666" y="1005687"/>
                </a:lnTo>
                <a:lnTo>
                  <a:pt x="0" y="100568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a:off x="1620568" y="5121927"/>
            <a:ext cx="1111836" cy="1151619"/>
          </a:xfrm>
          <a:custGeom>
            <a:avLst/>
            <a:gdLst/>
            <a:ahLst/>
            <a:cxnLst/>
            <a:rect l="l" t="t" r="r" b="b"/>
            <a:pathLst>
              <a:path w="1111836" h="1151619">
                <a:moveTo>
                  <a:pt x="0" y="0"/>
                </a:moveTo>
                <a:lnTo>
                  <a:pt x="1111836" y="0"/>
                </a:lnTo>
                <a:lnTo>
                  <a:pt x="1111836" y="1151619"/>
                </a:lnTo>
                <a:lnTo>
                  <a:pt x="0" y="1151619"/>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0" name="Freeform 10"/>
          <p:cNvSpPr/>
          <p:nvPr/>
        </p:nvSpPr>
        <p:spPr>
          <a:xfrm>
            <a:off x="3188390" y="6635442"/>
            <a:ext cx="1241167" cy="963597"/>
          </a:xfrm>
          <a:custGeom>
            <a:avLst/>
            <a:gdLst/>
            <a:ahLst/>
            <a:cxnLst/>
            <a:rect l="l" t="t" r="r" b="b"/>
            <a:pathLst>
              <a:path w="1241167" h="963597">
                <a:moveTo>
                  <a:pt x="0" y="0"/>
                </a:moveTo>
                <a:lnTo>
                  <a:pt x="1241167" y="0"/>
                </a:lnTo>
                <a:lnTo>
                  <a:pt x="1241167" y="963597"/>
                </a:lnTo>
                <a:lnTo>
                  <a:pt x="0" y="963597"/>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1" name="Freeform 11"/>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5"/>
            <a:stretch>
              <a:fillRect l="-52035" r="-45866" b="-78477"/>
            </a:stretch>
          </a:blipFill>
        </p:spPr>
        <p:txBody>
          <a:bodyPr/>
          <a:lstStyle/>
          <a:p>
            <a:endParaRPr lang="en-US"/>
          </a:p>
        </p:txBody>
      </p:sp>
      <p:sp>
        <p:nvSpPr>
          <p:cNvPr id="12" name="TextBox 12"/>
          <p:cNvSpPr txBox="1"/>
          <p:nvPr/>
        </p:nvSpPr>
        <p:spPr>
          <a:xfrm>
            <a:off x="3195963" y="837553"/>
            <a:ext cx="12712588" cy="1292924"/>
          </a:xfrm>
          <a:prstGeom prst="rect">
            <a:avLst/>
          </a:prstGeom>
        </p:spPr>
        <p:txBody>
          <a:bodyPr lIns="0" tIns="0" rIns="0" bIns="0" rtlCol="0" anchor="t">
            <a:spAutoFit/>
          </a:bodyPr>
          <a:lstStyle/>
          <a:p>
            <a:pPr algn="ctr">
              <a:lnSpc>
                <a:spcPts val="10529"/>
              </a:lnSpc>
            </a:pPr>
            <a:r>
              <a:rPr lang="en-US" sz="7521">
                <a:solidFill>
                  <a:srgbClr val="FFCB00"/>
                </a:solidFill>
                <a:latin typeface="Posterama Bold"/>
              </a:rPr>
              <a:t>THINGS TO KEEP IN MIND</a:t>
            </a:r>
          </a:p>
        </p:txBody>
      </p:sp>
      <p:sp>
        <p:nvSpPr>
          <p:cNvPr id="13" name="TextBox 13"/>
          <p:cNvSpPr txBox="1"/>
          <p:nvPr/>
        </p:nvSpPr>
        <p:spPr>
          <a:xfrm>
            <a:off x="5801938" y="2250953"/>
            <a:ext cx="12087928" cy="7849906"/>
          </a:xfrm>
          <a:prstGeom prst="rect">
            <a:avLst/>
          </a:prstGeom>
        </p:spPr>
        <p:txBody>
          <a:bodyPr wrap="square" lIns="0" tIns="0" rIns="0" bIns="0" rtlCol="0" anchor="t">
            <a:spAutoFit/>
          </a:bodyPr>
          <a:lstStyle/>
          <a:p>
            <a:pPr marL="863599" lvl="1" indent="-431800">
              <a:lnSpc>
                <a:spcPts val="5599"/>
              </a:lnSpc>
              <a:buFont typeface="Arial"/>
              <a:buChar char="•"/>
            </a:pPr>
            <a:r>
              <a:rPr lang="en-US" sz="3999" dirty="0">
                <a:solidFill>
                  <a:srgbClr val="FFFFFF"/>
                </a:solidFill>
                <a:latin typeface="Posterama"/>
              </a:rPr>
              <a:t>Everyone's starting point for digital security is different, so it's important to begin where you are.​</a:t>
            </a:r>
          </a:p>
          <a:p>
            <a:pPr marL="863599" lvl="1" indent="-431800">
              <a:lnSpc>
                <a:spcPts val="5599"/>
              </a:lnSpc>
              <a:buFont typeface="Arial"/>
              <a:buChar char="•"/>
            </a:pPr>
            <a:endParaRPr lang="en-US" sz="3999" dirty="0">
              <a:solidFill>
                <a:srgbClr val="FFFFFF"/>
              </a:solidFill>
              <a:latin typeface="Posterama"/>
            </a:endParaRPr>
          </a:p>
          <a:p>
            <a:pPr marL="863599" lvl="1" indent="-431800">
              <a:lnSpc>
                <a:spcPts val="5599"/>
              </a:lnSpc>
              <a:buFont typeface="Arial"/>
              <a:buChar char="•"/>
            </a:pPr>
            <a:r>
              <a:rPr lang="en-US" sz="3999" dirty="0">
                <a:solidFill>
                  <a:srgbClr val="FFFFFF"/>
                </a:solidFill>
                <a:latin typeface="Posterama"/>
              </a:rPr>
              <a:t>Commitment to an annual digital security review can be a helpful practice in staying on top of your digital security.​</a:t>
            </a:r>
          </a:p>
          <a:p>
            <a:pPr marL="863599" lvl="1" indent="-431800">
              <a:lnSpc>
                <a:spcPts val="5599"/>
              </a:lnSpc>
              <a:buFont typeface="Arial"/>
              <a:buChar char="•"/>
            </a:pPr>
            <a:endParaRPr lang="en-US" sz="3999" dirty="0">
              <a:solidFill>
                <a:srgbClr val="FFFFFF"/>
              </a:solidFill>
              <a:latin typeface="Posterama"/>
            </a:endParaRPr>
          </a:p>
          <a:p>
            <a:pPr marL="863599" lvl="1" indent="-431800">
              <a:lnSpc>
                <a:spcPts val="5599"/>
              </a:lnSpc>
              <a:buFont typeface="Arial"/>
              <a:buChar char="•"/>
            </a:pPr>
            <a:r>
              <a:rPr lang="en-US" sz="3999" dirty="0">
                <a:solidFill>
                  <a:srgbClr val="FFFFFF"/>
                </a:solidFill>
                <a:latin typeface="Posterama"/>
              </a:rPr>
              <a:t>Some steps outlined in this presentation may take time, but any effort will be beneficial in improving your digital security.​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4072"/>
        </a:solidFill>
        <a:effectLst/>
      </p:bgPr>
    </p:bg>
    <p:spTree>
      <p:nvGrpSpPr>
        <p:cNvPr id="1" name=""/>
        <p:cNvGrpSpPr/>
        <p:nvPr/>
      </p:nvGrpSpPr>
      <p:grpSpPr>
        <a:xfrm>
          <a:off x="0" y="0"/>
          <a:ext cx="0" cy="0"/>
          <a:chOff x="0" y="0"/>
          <a:chExt cx="0" cy="0"/>
        </a:xfrm>
      </p:grpSpPr>
      <p:sp>
        <p:nvSpPr>
          <p:cNvPr id="2" name="Freeform 2"/>
          <p:cNvSpPr/>
          <p:nvPr/>
        </p:nvSpPr>
        <p:spPr>
          <a:xfrm>
            <a:off x="2302021" y="2768557"/>
            <a:ext cx="2798764" cy="2798764"/>
          </a:xfrm>
          <a:custGeom>
            <a:avLst/>
            <a:gdLst/>
            <a:ahLst/>
            <a:cxnLst/>
            <a:rect l="l" t="t" r="r" b="b"/>
            <a:pathLst>
              <a:path w="2798764" h="2798764">
                <a:moveTo>
                  <a:pt x="0" y="0"/>
                </a:moveTo>
                <a:lnTo>
                  <a:pt x="2798764" y="0"/>
                </a:lnTo>
                <a:lnTo>
                  <a:pt x="2798764" y="2798764"/>
                </a:lnTo>
                <a:lnTo>
                  <a:pt x="0" y="27987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299425" y="5743440"/>
            <a:ext cx="2798764" cy="2798764"/>
          </a:xfrm>
          <a:custGeom>
            <a:avLst/>
            <a:gdLst/>
            <a:ahLst/>
            <a:cxnLst/>
            <a:rect l="l" t="t" r="r" b="b"/>
            <a:pathLst>
              <a:path w="2798764" h="2798764">
                <a:moveTo>
                  <a:pt x="0" y="0"/>
                </a:moveTo>
                <a:lnTo>
                  <a:pt x="2798764" y="0"/>
                </a:lnTo>
                <a:lnTo>
                  <a:pt x="2798764" y="2798765"/>
                </a:lnTo>
                <a:lnTo>
                  <a:pt x="0" y="2798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77104" y="4298355"/>
            <a:ext cx="2798764" cy="2798764"/>
          </a:xfrm>
          <a:custGeom>
            <a:avLst/>
            <a:gdLst/>
            <a:ahLst/>
            <a:cxnLst/>
            <a:rect l="l" t="t" r="r" b="b"/>
            <a:pathLst>
              <a:path w="2798764" h="2798764">
                <a:moveTo>
                  <a:pt x="0" y="0"/>
                </a:moveTo>
                <a:lnTo>
                  <a:pt x="2798764" y="0"/>
                </a:lnTo>
                <a:lnTo>
                  <a:pt x="2798764" y="2798764"/>
                </a:lnTo>
                <a:lnTo>
                  <a:pt x="0" y="2798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900191" y="-3935015"/>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6"/>
            <a:stretch>
              <a:fillRect/>
            </a:stretch>
          </a:blipFill>
        </p:spPr>
        <p:txBody>
          <a:bodyPr/>
          <a:lstStyle/>
          <a:p>
            <a:endParaRPr lang="en-US"/>
          </a:p>
        </p:txBody>
      </p:sp>
      <p:sp>
        <p:nvSpPr>
          <p:cNvPr id="7" name="Freeform 7"/>
          <p:cNvSpPr/>
          <p:nvPr/>
        </p:nvSpPr>
        <p:spPr>
          <a:xfrm>
            <a:off x="3195963" y="3730060"/>
            <a:ext cx="1005687" cy="1005687"/>
          </a:xfrm>
          <a:custGeom>
            <a:avLst/>
            <a:gdLst/>
            <a:ahLst/>
            <a:cxnLst/>
            <a:rect l="l" t="t" r="r" b="b"/>
            <a:pathLst>
              <a:path w="1005687" h="1005687">
                <a:moveTo>
                  <a:pt x="0" y="0"/>
                </a:moveTo>
                <a:lnTo>
                  <a:pt x="1005687" y="0"/>
                </a:lnTo>
                <a:lnTo>
                  <a:pt x="1005687" y="1005687"/>
                </a:lnTo>
                <a:lnTo>
                  <a:pt x="0" y="10056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D86A8890-C06C-02D3-53AE-2A9C2BAFF2D3}"/>
              </a:ext>
            </a:extLst>
          </p:cNvPr>
          <p:cNvGrpSpPr/>
          <p:nvPr/>
        </p:nvGrpSpPr>
        <p:grpSpPr>
          <a:xfrm>
            <a:off x="3808974" y="4298355"/>
            <a:ext cx="2798764" cy="2798764"/>
            <a:chOff x="3808974" y="4298355"/>
            <a:chExt cx="2798764" cy="2798764"/>
          </a:xfrm>
        </p:grpSpPr>
        <p:sp>
          <p:nvSpPr>
            <p:cNvPr id="3" name="Freeform 3"/>
            <p:cNvSpPr/>
            <p:nvPr/>
          </p:nvSpPr>
          <p:spPr>
            <a:xfrm>
              <a:off x="3808974" y="4298355"/>
              <a:ext cx="2798764" cy="2798764"/>
            </a:xfrm>
            <a:custGeom>
              <a:avLst/>
              <a:gdLst/>
              <a:ahLst/>
              <a:cxnLst/>
              <a:rect l="l" t="t" r="r" b="b"/>
              <a:pathLst>
                <a:path w="2798764" h="2798764">
                  <a:moveTo>
                    <a:pt x="0" y="0"/>
                  </a:moveTo>
                  <a:lnTo>
                    <a:pt x="2798764" y="0"/>
                  </a:lnTo>
                  <a:lnTo>
                    <a:pt x="2798764" y="2798764"/>
                  </a:lnTo>
                  <a:lnTo>
                    <a:pt x="0" y="2798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4677523" y="5170219"/>
              <a:ext cx="1061666" cy="1005687"/>
            </a:xfrm>
            <a:custGeom>
              <a:avLst/>
              <a:gdLst/>
              <a:ahLst/>
              <a:cxnLst/>
              <a:rect l="l" t="t" r="r" b="b"/>
              <a:pathLst>
                <a:path w="1061666" h="1005687">
                  <a:moveTo>
                    <a:pt x="0" y="0"/>
                  </a:moveTo>
                  <a:lnTo>
                    <a:pt x="1061666" y="0"/>
                  </a:lnTo>
                  <a:lnTo>
                    <a:pt x="1061666" y="1005687"/>
                  </a:lnTo>
                  <a:lnTo>
                    <a:pt x="0" y="100568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grpSp>
      <p:sp>
        <p:nvSpPr>
          <p:cNvPr id="9" name="Freeform 9"/>
          <p:cNvSpPr/>
          <p:nvPr/>
        </p:nvSpPr>
        <p:spPr>
          <a:xfrm>
            <a:off x="1620568" y="5121927"/>
            <a:ext cx="1111836" cy="1151619"/>
          </a:xfrm>
          <a:custGeom>
            <a:avLst/>
            <a:gdLst/>
            <a:ahLst/>
            <a:cxnLst/>
            <a:rect l="l" t="t" r="r" b="b"/>
            <a:pathLst>
              <a:path w="1111836" h="1151619">
                <a:moveTo>
                  <a:pt x="0" y="0"/>
                </a:moveTo>
                <a:lnTo>
                  <a:pt x="1111836" y="0"/>
                </a:lnTo>
                <a:lnTo>
                  <a:pt x="1111836" y="1151619"/>
                </a:lnTo>
                <a:lnTo>
                  <a:pt x="0" y="1151619"/>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0" name="Freeform 10"/>
          <p:cNvSpPr/>
          <p:nvPr/>
        </p:nvSpPr>
        <p:spPr>
          <a:xfrm>
            <a:off x="3188390" y="6635442"/>
            <a:ext cx="1241167" cy="963597"/>
          </a:xfrm>
          <a:custGeom>
            <a:avLst/>
            <a:gdLst/>
            <a:ahLst/>
            <a:cxnLst/>
            <a:rect l="l" t="t" r="r" b="b"/>
            <a:pathLst>
              <a:path w="1241167" h="963597">
                <a:moveTo>
                  <a:pt x="0" y="0"/>
                </a:moveTo>
                <a:lnTo>
                  <a:pt x="1241167" y="0"/>
                </a:lnTo>
                <a:lnTo>
                  <a:pt x="1241167" y="963597"/>
                </a:lnTo>
                <a:lnTo>
                  <a:pt x="0" y="963597"/>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1" name="Freeform 11"/>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5"/>
            <a:stretch>
              <a:fillRect l="-52035" r="-45866" b="-78477"/>
            </a:stretch>
          </a:blipFill>
        </p:spPr>
        <p:txBody>
          <a:bodyPr/>
          <a:lstStyle/>
          <a:p>
            <a:endParaRPr lang="en-US"/>
          </a:p>
        </p:txBody>
      </p:sp>
      <p:sp>
        <p:nvSpPr>
          <p:cNvPr id="12" name="TextBox 12"/>
          <p:cNvSpPr txBox="1"/>
          <p:nvPr/>
        </p:nvSpPr>
        <p:spPr>
          <a:xfrm>
            <a:off x="3195963" y="837553"/>
            <a:ext cx="12712588" cy="1292924"/>
          </a:xfrm>
          <a:prstGeom prst="rect">
            <a:avLst/>
          </a:prstGeom>
        </p:spPr>
        <p:txBody>
          <a:bodyPr lIns="0" tIns="0" rIns="0" bIns="0" rtlCol="0" anchor="t">
            <a:spAutoFit/>
          </a:bodyPr>
          <a:lstStyle/>
          <a:p>
            <a:pPr algn="ctr">
              <a:lnSpc>
                <a:spcPts val="10529"/>
              </a:lnSpc>
            </a:pPr>
            <a:r>
              <a:rPr lang="en-US" sz="7521">
                <a:solidFill>
                  <a:srgbClr val="FFCB00"/>
                </a:solidFill>
                <a:latin typeface="Posterama Bold"/>
              </a:rPr>
              <a:t>THINGS TO KEEP IN MIND</a:t>
            </a:r>
          </a:p>
        </p:txBody>
      </p:sp>
      <p:sp>
        <p:nvSpPr>
          <p:cNvPr id="13" name="TextBox 13"/>
          <p:cNvSpPr txBox="1"/>
          <p:nvPr/>
        </p:nvSpPr>
        <p:spPr>
          <a:xfrm>
            <a:off x="6836338" y="2591256"/>
            <a:ext cx="10920097" cy="7135223"/>
          </a:xfrm>
          <a:prstGeom prst="rect">
            <a:avLst/>
          </a:prstGeom>
        </p:spPr>
        <p:txBody>
          <a:bodyPr lIns="0" tIns="0" rIns="0" bIns="0" rtlCol="0" anchor="t">
            <a:spAutoFit/>
          </a:bodyPr>
          <a:lstStyle/>
          <a:p>
            <a:pPr marL="863599" lvl="1" indent="-431800">
              <a:lnSpc>
                <a:spcPts val="5599"/>
              </a:lnSpc>
              <a:buFont typeface="Arial"/>
              <a:buChar char="•"/>
            </a:pPr>
            <a:r>
              <a:rPr lang="en-US" sz="3999" dirty="0">
                <a:solidFill>
                  <a:srgbClr val="FFFFFF"/>
                </a:solidFill>
                <a:latin typeface="Posterama"/>
              </a:rPr>
              <a:t>Security decisions often involve a trade-off between convenience and security. It's important to make these choices consciously and understand that everyone's preferences may be different.​</a:t>
            </a:r>
          </a:p>
          <a:p>
            <a:pPr marL="863599" lvl="1" indent="-431800">
              <a:lnSpc>
                <a:spcPts val="5599"/>
              </a:lnSpc>
              <a:buFont typeface="Arial"/>
              <a:buChar char="•"/>
            </a:pPr>
            <a:endParaRPr lang="en-US" sz="3999" dirty="0">
              <a:solidFill>
                <a:srgbClr val="FFFFFF"/>
              </a:solidFill>
              <a:latin typeface="Posterama"/>
            </a:endParaRPr>
          </a:p>
          <a:p>
            <a:pPr marL="863599" lvl="1" indent="-431800">
              <a:lnSpc>
                <a:spcPts val="5599"/>
              </a:lnSpc>
              <a:buFont typeface="Arial"/>
              <a:buChar char="•"/>
            </a:pPr>
            <a:r>
              <a:rPr lang="en-US" sz="3999" dirty="0">
                <a:solidFill>
                  <a:srgbClr val="FFFFFF"/>
                </a:solidFill>
                <a:latin typeface="Posterama"/>
              </a:rPr>
              <a:t>The practices outlined in this presentation are what I am comfortable with and may not be perfect, but they are effective in improving digital security.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99"/>
            </a:blip>
            <a:stretch>
              <a:fillRect t="-9222" b="-9222"/>
            </a:stretch>
          </a:blipFill>
        </p:spPr>
        <p:txBody>
          <a:bodyPr/>
          <a:lstStyle/>
          <a:p>
            <a:endParaRPr lang="en-US"/>
          </a:p>
        </p:txBody>
      </p:sp>
      <p:sp>
        <p:nvSpPr>
          <p:cNvPr id="3" name="Freeform 3"/>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3"/>
            <a:stretch>
              <a:fillRect l="-52035" r="-45866" b="-78477"/>
            </a:stretch>
          </a:blipFill>
        </p:spPr>
        <p:txBody>
          <a:bodyPr/>
          <a:lstStyle/>
          <a:p>
            <a:endParaRPr lang="en-US"/>
          </a:p>
        </p:txBody>
      </p:sp>
      <p:grpSp>
        <p:nvGrpSpPr>
          <p:cNvPr id="4" name="Group 4"/>
          <p:cNvGrpSpPr>
            <a:grpSpLocks noChangeAspect="1"/>
          </p:cNvGrpSpPr>
          <p:nvPr/>
        </p:nvGrpSpPr>
        <p:grpSpPr>
          <a:xfrm rot="187210">
            <a:off x="13659958" y="3643342"/>
            <a:ext cx="2292464" cy="4536034"/>
            <a:chOff x="0" y="0"/>
            <a:chExt cx="2620010" cy="5184140"/>
          </a:xfrm>
        </p:grpSpPr>
        <p:sp>
          <p:nvSpPr>
            <p:cNvPr id="5" name="Freeform 5"/>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6" name="Freeform 6"/>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t="-22" b="-22"/>
              </a:stretch>
            </a:blipFill>
          </p:spPr>
          <p:txBody>
            <a:bodyPr/>
            <a:lstStyle/>
            <a:p>
              <a:endParaRPr lang="en-US"/>
            </a:p>
          </p:txBody>
        </p:sp>
        <p:sp>
          <p:nvSpPr>
            <p:cNvPr id="7" name="Freeform 7"/>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8" name="Freeform 8"/>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US"/>
            </a:p>
          </p:txBody>
        </p:sp>
        <p:sp>
          <p:nvSpPr>
            <p:cNvPr id="9" name="Freeform 9"/>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US"/>
            </a:p>
          </p:txBody>
        </p:sp>
        <p:sp>
          <p:nvSpPr>
            <p:cNvPr id="10" name="Freeform 10"/>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US"/>
            </a:p>
          </p:txBody>
        </p:sp>
        <p:sp>
          <p:nvSpPr>
            <p:cNvPr id="11" name="Freeform 11"/>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US"/>
            </a:p>
          </p:txBody>
        </p:sp>
        <p:sp>
          <p:nvSpPr>
            <p:cNvPr id="12" name="Freeform 12"/>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US"/>
            </a:p>
          </p:txBody>
        </p:sp>
        <p:sp>
          <p:nvSpPr>
            <p:cNvPr id="13" name="Freeform 13"/>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US"/>
            </a:p>
          </p:txBody>
        </p:sp>
      </p:grpSp>
      <p:sp>
        <p:nvSpPr>
          <p:cNvPr id="14" name="Freeform 14"/>
          <p:cNvSpPr/>
          <p:nvPr/>
        </p:nvSpPr>
        <p:spPr>
          <a:xfrm rot="-2600236">
            <a:off x="3488034" y="2002040"/>
            <a:ext cx="6091006" cy="6948719"/>
          </a:xfrm>
          <a:custGeom>
            <a:avLst/>
            <a:gdLst/>
            <a:ahLst/>
            <a:cxnLst/>
            <a:rect l="l" t="t" r="r" b="b"/>
            <a:pathLst>
              <a:path w="6091006" h="6948719">
                <a:moveTo>
                  <a:pt x="0" y="0"/>
                </a:moveTo>
                <a:lnTo>
                  <a:pt x="6091006" y="0"/>
                </a:lnTo>
                <a:lnTo>
                  <a:pt x="6091006" y="6948719"/>
                </a:lnTo>
                <a:lnTo>
                  <a:pt x="0" y="6948719"/>
                </a:lnTo>
                <a:lnTo>
                  <a:pt x="0" y="0"/>
                </a:lnTo>
                <a:close/>
              </a:path>
            </a:pathLst>
          </a:custGeom>
          <a:blipFill>
            <a:blip r:embed="rId5"/>
            <a:stretch>
              <a:fillRect/>
            </a:stretch>
          </a:blipFill>
        </p:spPr>
        <p:txBody>
          <a:bodyPr/>
          <a:lstStyle/>
          <a:p>
            <a:endParaRPr lang="en-US"/>
          </a:p>
        </p:txBody>
      </p:sp>
      <p:grpSp>
        <p:nvGrpSpPr>
          <p:cNvPr id="15" name="Group 15"/>
          <p:cNvGrpSpPr>
            <a:grpSpLocks noChangeAspect="1"/>
          </p:cNvGrpSpPr>
          <p:nvPr/>
        </p:nvGrpSpPr>
        <p:grpSpPr>
          <a:xfrm>
            <a:off x="6606908" y="3910246"/>
            <a:ext cx="7545763" cy="4328158"/>
            <a:chOff x="0" y="0"/>
            <a:chExt cx="7981950" cy="4578350"/>
          </a:xfrm>
        </p:grpSpPr>
        <p:sp>
          <p:nvSpPr>
            <p:cNvPr id="16" name="Freeform 1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a:p>
          </p:txBody>
        </p:sp>
        <p:sp>
          <p:nvSpPr>
            <p:cNvPr id="17" name="Freeform 1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FCE9D8"/>
            </a:solidFill>
          </p:spPr>
          <p:txBody>
            <a:bodyPr/>
            <a:lstStyle/>
            <a:p>
              <a:endParaRPr lang="en-US"/>
            </a:p>
          </p:txBody>
        </p:sp>
        <p:sp>
          <p:nvSpPr>
            <p:cNvPr id="18" name="Freeform 1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E4C8B0"/>
            </a:solidFill>
          </p:spPr>
          <p:txBody>
            <a:bodyPr/>
            <a:lstStyle/>
            <a:p>
              <a:endParaRPr lang="en-US"/>
            </a:p>
          </p:txBody>
        </p:sp>
        <p:sp>
          <p:nvSpPr>
            <p:cNvPr id="19" name="Freeform 1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E4C8B0"/>
            </a:solidFill>
          </p:spPr>
          <p:txBody>
            <a:bodyPr/>
            <a:lstStyle/>
            <a:p>
              <a:endParaRPr lang="en-US"/>
            </a:p>
          </p:txBody>
        </p:sp>
        <p:sp>
          <p:nvSpPr>
            <p:cNvPr id="20" name="Freeform 20"/>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l="-5630" r="-5630"/>
              </a:stretch>
            </a:blipFill>
          </p:spPr>
          <p:txBody>
            <a:bodyPr/>
            <a:lstStyle/>
            <a:p>
              <a:endParaRPr lang="en-US"/>
            </a:p>
          </p:txBody>
        </p:sp>
      </p:grpSp>
      <p:sp>
        <p:nvSpPr>
          <p:cNvPr id="21" name="Freeform 21"/>
          <p:cNvSpPr/>
          <p:nvPr/>
        </p:nvSpPr>
        <p:spPr>
          <a:xfrm rot="8255203" flipH="1">
            <a:off x="8871454" y="2946708"/>
            <a:ext cx="1387182" cy="478043"/>
          </a:xfrm>
          <a:custGeom>
            <a:avLst/>
            <a:gdLst/>
            <a:ahLst/>
            <a:cxnLst/>
            <a:rect l="l" t="t" r="r" b="b"/>
            <a:pathLst>
              <a:path w="1387182" h="478043">
                <a:moveTo>
                  <a:pt x="1387183" y="0"/>
                </a:moveTo>
                <a:lnTo>
                  <a:pt x="0" y="0"/>
                </a:lnTo>
                <a:lnTo>
                  <a:pt x="0" y="478043"/>
                </a:lnTo>
                <a:lnTo>
                  <a:pt x="1387183" y="478043"/>
                </a:lnTo>
                <a:lnTo>
                  <a:pt x="13871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3219384" flipH="1">
            <a:off x="13960405" y="8656457"/>
            <a:ext cx="1257130" cy="433225"/>
          </a:xfrm>
          <a:custGeom>
            <a:avLst/>
            <a:gdLst/>
            <a:ahLst/>
            <a:cxnLst/>
            <a:rect l="l" t="t" r="r" b="b"/>
            <a:pathLst>
              <a:path w="1257130" h="433225">
                <a:moveTo>
                  <a:pt x="1257130" y="0"/>
                </a:moveTo>
                <a:lnTo>
                  <a:pt x="0" y="0"/>
                </a:lnTo>
                <a:lnTo>
                  <a:pt x="0" y="433225"/>
                </a:lnTo>
                <a:lnTo>
                  <a:pt x="1257130" y="433225"/>
                </a:lnTo>
                <a:lnTo>
                  <a:pt x="125713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831975" flipH="1" flipV="1">
            <a:off x="2104670" y="3277265"/>
            <a:ext cx="1335172" cy="603106"/>
          </a:xfrm>
          <a:custGeom>
            <a:avLst/>
            <a:gdLst/>
            <a:ahLst/>
            <a:cxnLst/>
            <a:rect l="l" t="t" r="r" b="b"/>
            <a:pathLst>
              <a:path w="1335172" h="603106">
                <a:moveTo>
                  <a:pt x="1335172" y="603106"/>
                </a:moveTo>
                <a:lnTo>
                  <a:pt x="0" y="603106"/>
                </a:lnTo>
                <a:lnTo>
                  <a:pt x="0" y="0"/>
                </a:lnTo>
                <a:lnTo>
                  <a:pt x="1335172" y="0"/>
                </a:lnTo>
                <a:lnTo>
                  <a:pt x="1335172" y="603106"/>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4"/>
          <p:cNvSpPr txBox="1"/>
          <p:nvPr/>
        </p:nvSpPr>
        <p:spPr>
          <a:xfrm>
            <a:off x="4583187" y="423811"/>
            <a:ext cx="8749031" cy="1623695"/>
          </a:xfrm>
          <a:prstGeom prst="rect">
            <a:avLst/>
          </a:prstGeom>
        </p:spPr>
        <p:txBody>
          <a:bodyPr lIns="0" tIns="0" rIns="0" bIns="0" rtlCol="0" anchor="t">
            <a:spAutoFit/>
          </a:bodyPr>
          <a:lstStyle/>
          <a:p>
            <a:pPr algn="ctr">
              <a:lnSpc>
                <a:spcPts val="12880"/>
              </a:lnSpc>
            </a:pPr>
            <a:r>
              <a:rPr lang="en-US" sz="9200">
                <a:solidFill>
                  <a:srgbClr val="FFFFFF"/>
                </a:solidFill>
                <a:latin typeface="Helios Extended Bold"/>
              </a:rPr>
              <a:t>THANK YOU!</a:t>
            </a:r>
          </a:p>
        </p:txBody>
      </p:sp>
      <p:sp>
        <p:nvSpPr>
          <p:cNvPr id="25" name="TextBox 25"/>
          <p:cNvSpPr txBox="1"/>
          <p:nvPr/>
        </p:nvSpPr>
        <p:spPr>
          <a:xfrm>
            <a:off x="10379790" y="2678682"/>
            <a:ext cx="5815965" cy="372745"/>
          </a:xfrm>
          <a:prstGeom prst="rect">
            <a:avLst/>
          </a:prstGeom>
        </p:spPr>
        <p:txBody>
          <a:bodyPr lIns="0" tIns="0" rIns="0" bIns="0" rtlCol="0" anchor="t">
            <a:spAutoFit/>
          </a:bodyPr>
          <a:lstStyle/>
          <a:p>
            <a:pPr algn="ctr">
              <a:lnSpc>
                <a:spcPts val="3079"/>
              </a:lnSpc>
            </a:pPr>
            <a:r>
              <a:rPr lang="en-US" sz="2199">
                <a:solidFill>
                  <a:srgbClr val="FFFFFF"/>
                </a:solidFill>
                <a:latin typeface="Montserrat"/>
              </a:rPr>
              <a:t>LEARN MORE AT </a:t>
            </a:r>
            <a:r>
              <a:rPr lang="en-US" sz="2199">
                <a:solidFill>
                  <a:srgbClr val="5CE1E6"/>
                </a:solidFill>
                <a:latin typeface="Montserrat"/>
              </a:rPr>
              <a:t>WWW.CYBERCILE.COM</a:t>
            </a:r>
          </a:p>
        </p:txBody>
      </p:sp>
      <p:sp>
        <p:nvSpPr>
          <p:cNvPr id="26" name="TextBox 26"/>
          <p:cNvSpPr txBox="1"/>
          <p:nvPr/>
        </p:nvSpPr>
        <p:spPr>
          <a:xfrm>
            <a:off x="6533537" y="8834969"/>
            <a:ext cx="7209530" cy="763270"/>
          </a:xfrm>
          <a:prstGeom prst="rect">
            <a:avLst/>
          </a:prstGeom>
        </p:spPr>
        <p:txBody>
          <a:bodyPr lIns="0" tIns="0" rIns="0" bIns="0" rtlCol="0" anchor="t">
            <a:spAutoFit/>
          </a:bodyPr>
          <a:lstStyle/>
          <a:p>
            <a:pPr algn="r">
              <a:lnSpc>
                <a:spcPts val="3079"/>
              </a:lnSpc>
            </a:pPr>
            <a:r>
              <a:rPr lang="en-US" sz="2199" dirty="0">
                <a:solidFill>
                  <a:srgbClr val="FFFFFF"/>
                </a:solidFill>
                <a:latin typeface="Montserrat"/>
              </a:rPr>
              <a:t>BE UPDATED! </a:t>
            </a:r>
          </a:p>
          <a:p>
            <a:pPr algn="r">
              <a:lnSpc>
                <a:spcPts val="3079"/>
              </a:lnSpc>
            </a:pPr>
            <a:r>
              <a:rPr lang="en-US" sz="2199" dirty="0">
                <a:solidFill>
                  <a:srgbClr val="FFFFFF"/>
                </a:solidFill>
                <a:latin typeface="Montserrat"/>
              </a:rPr>
              <a:t>FOLLOW ME</a:t>
            </a:r>
            <a:r>
              <a:rPr lang="en-US" sz="2199" dirty="0">
                <a:solidFill>
                  <a:srgbClr val="FFAF00"/>
                </a:solidFill>
                <a:latin typeface="Montserrat"/>
              </a:rPr>
              <a:t> </a:t>
            </a:r>
            <a:r>
              <a:rPr lang="en-US" sz="2199" dirty="0">
                <a:solidFill>
                  <a:srgbClr val="5CE1E6"/>
                </a:solidFill>
                <a:latin typeface="Montserrat"/>
              </a:rPr>
              <a:t>@CYBERCILE</a:t>
            </a:r>
            <a:r>
              <a:rPr lang="en-US" sz="2199" dirty="0">
                <a:solidFill>
                  <a:srgbClr val="FFFFFF"/>
                </a:solidFill>
                <a:latin typeface="Montserrat"/>
              </a:rPr>
              <a:t>ON </a:t>
            </a:r>
            <a:r>
              <a:rPr lang="en-US" sz="2199" dirty="0">
                <a:solidFill>
                  <a:srgbClr val="5CE1E6"/>
                </a:solidFill>
                <a:latin typeface="Montserrat"/>
              </a:rPr>
              <a:t>INSTAGRAM</a:t>
            </a:r>
            <a:r>
              <a:rPr lang="en-US" sz="2199" dirty="0">
                <a:solidFill>
                  <a:srgbClr val="FFFFFF"/>
                </a:solidFill>
                <a:latin typeface="Montserrat"/>
              </a:rPr>
              <a:t>!</a:t>
            </a:r>
          </a:p>
        </p:txBody>
      </p:sp>
      <p:sp>
        <p:nvSpPr>
          <p:cNvPr id="27" name="TextBox 27"/>
          <p:cNvSpPr txBox="1"/>
          <p:nvPr/>
        </p:nvSpPr>
        <p:spPr>
          <a:xfrm>
            <a:off x="843903" y="2140766"/>
            <a:ext cx="4069080" cy="763270"/>
          </a:xfrm>
          <a:prstGeom prst="rect">
            <a:avLst/>
          </a:prstGeom>
        </p:spPr>
        <p:txBody>
          <a:bodyPr lIns="0" tIns="0" rIns="0" bIns="0" rtlCol="0" anchor="t">
            <a:spAutoFit/>
          </a:bodyPr>
          <a:lstStyle/>
          <a:p>
            <a:pPr algn="just">
              <a:lnSpc>
                <a:spcPts val="3079"/>
              </a:lnSpc>
            </a:pPr>
            <a:r>
              <a:rPr lang="en-US" sz="2199">
                <a:solidFill>
                  <a:srgbClr val="FFFFFF"/>
                </a:solidFill>
                <a:latin typeface="Montserrat"/>
              </a:rPr>
              <a:t>BUY MY</a:t>
            </a:r>
            <a:r>
              <a:rPr lang="en-US" sz="2199">
                <a:solidFill>
                  <a:srgbClr val="FFAF00"/>
                </a:solidFill>
                <a:latin typeface="Montserrat"/>
              </a:rPr>
              <a:t> </a:t>
            </a:r>
            <a:r>
              <a:rPr lang="en-US" sz="2199">
                <a:solidFill>
                  <a:srgbClr val="5CE1E6"/>
                </a:solidFill>
                <a:latin typeface="Montserrat"/>
              </a:rPr>
              <a:t>BOOK</a:t>
            </a:r>
            <a:r>
              <a:rPr lang="en-US" sz="2199">
                <a:solidFill>
                  <a:srgbClr val="FFFFFF"/>
                </a:solidFill>
                <a:latin typeface="Montserrat"/>
              </a:rPr>
              <a:t> ON </a:t>
            </a:r>
            <a:r>
              <a:rPr lang="en-US" sz="2199">
                <a:solidFill>
                  <a:srgbClr val="5CE1E6"/>
                </a:solidFill>
                <a:latin typeface="Montserrat"/>
              </a:rPr>
              <a:t>AMAZON </a:t>
            </a:r>
          </a:p>
          <a:p>
            <a:pPr algn="just">
              <a:lnSpc>
                <a:spcPts val="3079"/>
              </a:lnSpc>
            </a:pPr>
            <a:r>
              <a:rPr lang="en-US" sz="2199">
                <a:solidFill>
                  <a:srgbClr val="FFFFFF"/>
                </a:solidFill>
                <a:latin typeface="Montserrat"/>
              </a:rPr>
              <a:t>AND STAY DIGITALLY SAFE!!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82" b="-5184"/>
            </a:stretch>
          </a:blipFill>
        </p:spPr>
        <p:txBody>
          <a:bodyPr/>
          <a:lstStyle/>
          <a:p>
            <a:endParaRPr lang="en-US"/>
          </a:p>
        </p:txBody>
      </p:sp>
      <p:sp>
        <p:nvSpPr>
          <p:cNvPr id="3" name="Freeform 3"/>
          <p:cNvSpPr/>
          <p:nvPr/>
        </p:nvSpPr>
        <p:spPr>
          <a:xfrm rot="-10800000">
            <a:off x="0" y="-1813729"/>
            <a:ext cx="5317997" cy="41148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a:off x="-4575330" y="2060135"/>
            <a:ext cx="12081753" cy="7052723"/>
          </a:xfrm>
          <a:custGeom>
            <a:avLst/>
            <a:gdLst/>
            <a:ahLst/>
            <a:cxnLst/>
            <a:rect l="l" t="t" r="r" b="b"/>
            <a:pathLst>
              <a:path w="12081753" h="7052723">
                <a:moveTo>
                  <a:pt x="0" y="0"/>
                </a:moveTo>
                <a:lnTo>
                  <a:pt x="12081753" y="0"/>
                </a:lnTo>
                <a:lnTo>
                  <a:pt x="12081753" y="7052724"/>
                </a:lnTo>
                <a:lnTo>
                  <a:pt x="0" y="7052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665830" y="9661860"/>
            <a:ext cx="1186940" cy="201780"/>
          </a:xfrm>
          <a:custGeom>
            <a:avLst/>
            <a:gdLst/>
            <a:ahLst/>
            <a:cxnLst/>
            <a:rect l="l" t="t" r="r" b="b"/>
            <a:pathLst>
              <a:path w="1186940" h="201780">
                <a:moveTo>
                  <a:pt x="0" y="0"/>
                </a:moveTo>
                <a:lnTo>
                  <a:pt x="1186940" y="0"/>
                </a:lnTo>
                <a:lnTo>
                  <a:pt x="1186940" y="201779"/>
                </a:lnTo>
                <a:lnTo>
                  <a:pt x="0" y="2017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6665830" y="9460080"/>
            <a:ext cx="1186940" cy="201780"/>
          </a:xfrm>
          <a:custGeom>
            <a:avLst/>
            <a:gdLst/>
            <a:ahLst/>
            <a:cxnLst/>
            <a:rect l="l" t="t" r="r" b="b"/>
            <a:pathLst>
              <a:path w="1186940" h="201780">
                <a:moveTo>
                  <a:pt x="0" y="0"/>
                </a:moveTo>
                <a:lnTo>
                  <a:pt x="1186940" y="0"/>
                </a:lnTo>
                <a:lnTo>
                  <a:pt x="1186940" y="201780"/>
                </a:lnTo>
                <a:lnTo>
                  <a:pt x="0" y="2017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6665830" y="9258300"/>
            <a:ext cx="1186940" cy="201780"/>
          </a:xfrm>
          <a:custGeom>
            <a:avLst/>
            <a:gdLst/>
            <a:ahLst/>
            <a:cxnLst/>
            <a:rect l="l" t="t" r="r" b="b"/>
            <a:pathLst>
              <a:path w="1186940" h="201780">
                <a:moveTo>
                  <a:pt x="0" y="0"/>
                </a:moveTo>
                <a:lnTo>
                  <a:pt x="1186940" y="0"/>
                </a:lnTo>
                <a:lnTo>
                  <a:pt x="1186940" y="201780"/>
                </a:lnTo>
                <a:lnTo>
                  <a:pt x="0" y="2017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23395" y="2646269"/>
            <a:ext cx="8266914" cy="8266914"/>
          </a:xfrm>
          <a:custGeom>
            <a:avLst/>
            <a:gdLst/>
            <a:ahLst/>
            <a:cxnLst/>
            <a:rect l="l" t="t" r="r" b="b"/>
            <a:pathLst>
              <a:path w="8266914" h="8266914">
                <a:moveTo>
                  <a:pt x="0" y="0"/>
                </a:moveTo>
                <a:lnTo>
                  <a:pt x="8266914" y="0"/>
                </a:lnTo>
                <a:lnTo>
                  <a:pt x="8266914" y="8266914"/>
                </a:lnTo>
                <a:lnTo>
                  <a:pt x="0" y="8266914"/>
                </a:lnTo>
                <a:lnTo>
                  <a:pt x="0" y="0"/>
                </a:lnTo>
                <a:close/>
              </a:path>
            </a:pathLst>
          </a:custGeom>
          <a:blipFill>
            <a:blip r:embed="rId11"/>
            <a:stretch>
              <a:fillRect/>
            </a:stretch>
          </a:blipFill>
        </p:spPr>
        <p:txBody>
          <a:bodyPr/>
          <a:lstStyle/>
          <a:p>
            <a:endParaRPr lang="en-US"/>
          </a:p>
        </p:txBody>
      </p:sp>
      <p:sp>
        <p:nvSpPr>
          <p:cNvPr id="9" name="Freeform 9"/>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2"/>
            <a:stretch>
              <a:fillRect l="-52035" r="-45866" b="-78477"/>
            </a:stretch>
          </a:blipFill>
        </p:spPr>
        <p:txBody>
          <a:bodyPr/>
          <a:lstStyle/>
          <a:p>
            <a:endParaRPr lang="en-US"/>
          </a:p>
        </p:txBody>
      </p:sp>
      <p:sp>
        <p:nvSpPr>
          <p:cNvPr id="10" name="TextBox 10"/>
          <p:cNvSpPr txBox="1"/>
          <p:nvPr/>
        </p:nvSpPr>
        <p:spPr>
          <a:xfrm>
            <a:off x="7702344" y="1863170"/>
            <a:ext cx="6240463" cy="1576070"/>
          </a:xfrm>
          <a:prstGeom prst="rect">
            <a:avLst/>
          </a:prstGeom>
        </p:spPr>
        <p:txBody>
          <a:bodyPr lIns="0" tIns="0" rIns="0" bIns="0" rtlCol="0" anchor="t">
            <a:spAutoFit/>
          </a:bodyPr>
          <a:lstStyle/>
          <a:p>
            <a:pPr algn="ctr">
              <a:lnSpc>
                <a:spcPts val="12880"/>
              </a:lnSpc>
            </a:pPr>
            <a:r>
              <a:rPr lang="en-US" sz="9200">
                <a:solidFill>
                  <a:srgbClr val="FFCB00"/>
                </a:solidFill>
                <a:latin typeface="Posterama Bold"/>
              </a:rPr>
              <a:t>ABOUT ME</a:t>
            </a:r>
          </a:p>
        </p:txBody>
      </p:sp>
      <p:sp>
        <p:nvSpPr>
          <p:cNvPr id="11" name="TextBox 11"/>
          <p:cNvSpPr txBox="1"/>
          <p:nvPr/>
        </p:nvSpPr>
        <p:spPr>
          <a:xfrm>
            <a:off x="7332348" y="3908004"/>
            <a:ext cx="10494770" cy="3229987"/>
          </a:xfrm>
          <a:prstGeom prst="rect">
            <a:avLst/>
          </a:prstGeom>
        </p:spPr>
        <p:txBody>
          <a:bodyPr wrap="square" lIns="0" tIns="0" rIns="0" bIns="0" rtlCol="0" anchor="t">
            <a:spAutoFit/>
          </a:bodyPr>
          <a:lstStyle/>
          <a:p>
            <a:pPr marL="986112" lvl="1" indent="-493056">
              <a:lnSpc>
                <a:spcPts val="6394"/>
              </a:lnSpc>
              <a:buFont typeface="Arial"/>
              <a:buChar char="•"/>
            </a:pPr>
            <a:r>
              <a:rPr lang="en-US" sz="4567" dirty="0">
                <a:solidFill>
                  <a:srgbClr val="FFFFFF"/>
                </a:solidFill>
                <a:latin typeface="Posterama"/>
              </a:rPr>
              <a:t>Ex-HACKER AT IBM X-FORCE RED</a:t>
            </a:r>
          </a:p>
          <a:p>
            <a:pPr marL="986112" lvl="1" indent="-493056">
              <a:lnSpc>
                <a:spcPts val="6394"/>
              </a:lnSpc>
              <a:buFont typeface="Arial"/>
              <a:buChar char="•"/>
            </a:pPr>
            <a:r>
              <a:rPr lang="en-US" sz="4567" dirty="0">
                <a:solidFill>
                  <a:srgbClr val="FFFFFF"/>
                </a:solidFill>
                <a:latin typeface="Posterama"/>
              </a:rPr>
              <a:t>FOUDER AT CYBERCILE​</a:t>
            </a:r>
          </a:p>
          <a:p>
            <a:pPr marL="986112" lvl="1" indent="-493056">
              <a:lnSpc>
                <a:spcPts val="6394"/>
              </a:lnSpc>
              <a:buFont typeface="Arial"/>
              <a:buChar char="•"/>
            </a:pPr>
            <a:r>
              <a:rPr lang="en-US" sz="4567" dirty="0">
                <a:solidFill>
                  <a:srgbClr val="FFFFFF"/>
                </a:solidFill>
                <a:latin typeface="Posterama"/>
              </a:rPr>
              <a:t>HACHED VICTIM TURNED HACKER​</a:t>
            </a:r>
          </a:p>
          <a:p>
            <a:pPr marL="986112" lvl="1" indent="-493056">
              <a:lnSpc>
                <a:spcPts val="6394"/>
              </a:lnSpc>
              <a:buFont typeface="Arial"/>
              <a:buChar char="•"/>
            </a:pPr>
            <a:r>
              <a:rPr lang="en-US" sz="4567" dirty="0">
                <a:solidFill>
                  <a:srgbClr val="FFFFFF"/>
                </a:solidFill>
                <a:latin typeface="Posterama"/>
              </a:rPr>
              <a:t>ONLINE PRIVACY ENTHUSIAST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0568" y="-1456954"/>
            <a:ext cx="4193168" cy="2966667"/>
          </a:xfrm>
          <a:custGeom>
            <a:avLst/>
            <a:gdLst/>
            <a:ahLst/>
            <a:cxnLst/>
            <a:rect l="l" t="t" r="r" b="b"/>
            <a:pathLst>
              <a:path w="4193168" h="2966667">
                <a:moveTo>
                  <a:pt x="0" y="0"/>
                </a:moveTo>
                <a:lnTo>
                  <a:pt x="4193169" y="0"/>
                </a:lnTo>
                <a:lnTo>
                  <a:pt x="4193169" y="2966667"/>
                </a:lnTo>
                <a:lnTo>
                  <a:pt x="0" y="2966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259300" y="8617846"/>
            <a:ext cx="1642777" cy="1907433"/>
          </a:xfrm>
          <a:custGeom>
            <a:avLst/>
            <a:gdLst/>
            <a:ahLst/>
            <a:cxnLst/>
            <a:rect l="l" t="t" r="r" b="b"/>
            <a:pathLst>
              <a:path w="1642777" h="1907433">
                <a:moveTo>
                  <a:pt x="0" y="0"/>
                </a:moveTo>
                <a:lnTo>
                  <a:pt x="1642777" y="0"/>
                </a:lnTo>
                <a:lnTo>
                  <a:pt x="1642777" y="1907433"/>
                </a:lnTo>
                <a:lnTo>
                  <a:pt x="0" y="1907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3341771" y="648227"/>
            <a:ext cx="2931944" cy="206554"/>
            <a:chOff x="0" y="0"/>
            <a:chExt cx="3909258" cy="275405"/>
          </a:xfrm>
        </p:grpSpPr>
        <p:sp>
          <p:nvSpPr>
            <p:cNvPr id="5" name="Freeform 5"/>
            <p:cNvSpPr/>
            <p:nvPr/>
          </p:nvSpPr>
          <p:spPr>
            <a:xfrm>
              <a:off x="0" y="0"/>
              <a:ext cx="483167" cy="275405"/>
            </a:xfrm>
            <a:custGeom>
              <a:avLst/>
              <a:gdLst/>
              <a:ahLst/>
              <a:cxnLst/>
              <a:rect l="l" t="t" r="r" b="b"/>
              <a:pathLst>
                <a:path w="483167" h="275405">
                  <a:moveTo>
                    <a:pt x="0" y="0"/>
                  </a:moveTo>
                  <a:lnTo>
                    <a:pt x="483167" y="0"/>
                  </a:lnTo>
                  <a:lnTo>
                    <a:pt x="483167" y="275405"/>
                  </a:lnTo>
                  <a:lnTo>
                    <a:pt x="0" y="275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483167" y="0"/>
              <a:ext cx="483167" cy="275405"/>
            </a:xfrm>
            <a:custGeom>
              <a:avLst/>
              <a:gdLst/>
              <a:ahLst/>
              <a:cxnLst/>
              <a:rect l="l" t="t" r="r" b="b"/>
              <a:pathLst>
                <a:path w="483167" h="275405">
                  <a:moveTo>
                    <a:pt x="0" y="0"/>
                  </a:moveTo>
                  <a:lnTo>
                    <a:pt x="483168" y="0"/>
                  </a:lnTo>
                  <a:lnTo>
                    <a:pt x="483168"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984135" y="0"/>
              <a:ext cx="483167" cy="275405"/>
            </a:xfrm>
            <a:custGeom>
              <a:avLst/>
              <a:gdLst/>
              <a:ahLst/>
              <a:cxnLst/>
              <a:rect l="l" t="t" r="r" b="b"/>
              <a:pathLst>
                <a:path w="483167" h="275405">
                  <a:moveTo>
                    <a:pt x="0" y="0"/>
                  </a:moveTo>
                  <a:lnTo>
                    <a:pt x="483168" y="0"/>
                  </a:lnTo>
                  <a:lnTo>
                    <a:pt x="483168"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67303" y="0"/>
              <a:ext cx="483167" cy="275405"/>
            </a:xfrm>
            <a:custGeom>
              <a:avLst/>
              <a:gdLst/>
              <a:ahLst/>
              <a:cxnLst/>
              <a:rect l="l" t="t" r="r" b="b"/>
              <a:pathLst>
                <a:path w="483167" h="275405">
                  <a:moveTo>
                    <a:pt x="0" y="0"/>
                  </a:moveTo>
                  <a:lnTo>
                    <a:pt x="483167" y="0"/>
                  </a:lnTo>
                  <a:lnTo>
                    <a:pt x="483167"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3426091" y="0"/>
              <a:ext cx="483167" cy="275405"/>
            </a:xfrm>
            <a:custGeom>
              <a:avLst/>
              <a:gdLst/>
              <a:ahLst/>
              <a:cxnLst/>
              <a:rect l="l" t="t" r="r" b="b"/>
              <a:pathLst>
                <a:path w="483167" h="275405">
                  <a:moveTo>
                    <a:pt x="0" y="0"/>
                  </a:moveTo>
                  <a:lnTo>
                    <a:pt x="483167" y="0"/>
                  </a:lnTo>
                  <a:lnTo>
                    <a:pt x="483167"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942924" y="0"/>
              <a:ext cx="483167" cy="275405"/>
            </a:xfrm>
            <a:custGeom>
              <a:avLst/>
              <a:gdLst/>
              <a:ahLst/>
              <a:cxnLst/>
              <a:rect l="l" t="t" r="r" b="b"/>
              <a:pathLst>
                <a:path w="483167" h="275405">
                  <a:moveTo>
                    <a:pt x="0" y="0"/>
                  </a:moveTo>
                  <a:lnTo>
                    <a:pt x="483167" y="0"/>
                  </a:lnTo>
                  <a:lnTo>
                    <a:pt x="483167"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2459757" y="0"/>
              <a:ext cx="483167" cy="275405"/>
            </a:xfrm>
            <a:custGeom>
              <a:avLst/>
              <a:gdLst/>
              <a:ahLst/>
              <a:cxnLst/>
              <a:rect l="l" t="t" r="r" b="b"/>
              <a:pathLst>
                <a:path w="483167" h="275405">
                  <a:moveTo>
                    <a:pt x="0" y="0"/>
                  </a:moveTo>
                  <a:lnTo>
                    <a:pt x="483167" y="0"/>
                  </a:lnTo>
                  <a:lnTo>
                    <a:pt x="483167"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950470" y="0"/>
              <a:ext cx="483167" cy="275405"/>
            </a:xfrm>
            <a:custGeom>
              <a:avLst/>
              <a:gdLst/>
              <a:ahLst/>
              <a:cxnLst/>
              <a:rect l="l" t="t" r="r" b="b"/>
              <a:pathLst>
                <a:path w="483167" h="275405">
                  <a:moveTo>
                    <a:pt x="0" y="0"/>
                  </a:moveTo>
                  <a:lnTo>
                    <a:pt x="483167" y="0"/>
                  </a:lnTo>
                  <a:lnTo>
                    <a:pt x="483167" y="275405"/>
                  </a:lnTo>
                  <a:lnTo>
                    <a:pt x="0" y="275405"/>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3" name="Freeform 13"/>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9"/>
            <a:stretch>
              <a:fillRect l="-52035" r="-45866" b="-78477"/>
            </a:stretch>
          </a:blipFill>
        </p:spPr>
        <p:txBody>
          <a:bodyPr/>
          <a:lstStyle/>
          <a:p>
            <a:endParaRPr lang="en-US"/>
          </a:p>
        </p:txBody>
      </p:sp>
      <p:sp>
        <p:nvSpPr>
          <p:cNvPr id="14" name="TextBox 14"/>
          <p:cNvSpPr txBox="1"/>
          <p:nvPr/>
        </p:nvSpPr>
        <p:spPr>
          <a:xfrm>
            <a:off x="2664628" y="681693"/>
            <a:ext cx="5083810" cy="1576070"/>
          </a:xfrm>
          <a:prstGeom prst="rect">
            <a:avLst/>
          </a:prstGeom>
        </p:spPr>
        <p:txBody>
          <a:bodyPr lIns="0" tIns="0" rIns="0" bIns="0" rtlCol="0" anchor="t">
            <a:spAutoFit/>
          </a:bodyPr>
          <a:lstStyle/>
          <a:p>
            <a:pPr algn="ctr">
              <a:lnSpc>
                <a:spcPts val="12880"/>
              </a:lnSpc>
            </a:pPr>
            <a:r>
              <a:rPr lang="en-US" sz="9200">
                <a:solidFill>
                  <a:srgbClr val="302F2F"/>
                </a:solidFill>
                <a:latin typeface="Posterama Bold"/>
              </a:rPr>
              <a:t>AGENDA</a:t>
            </a:r>
          </a:p>
        </p:txBody>
      </p:sp>
      <p:grpSp>
        <p:nvGrpSpPr>
          <p:cNvPr id="67" name="Group 66">
            <a:extLst>
              <a:ext uri="{FF2B5EF4-FFF2-40B4-BE49-F238E27FC236}">
                <a16:creationId xmlns:a16="http://schemas.microsoft.com/office/drawing/2014/main" id="{ABF6D7BE-E922-A5FC-6C4A-C4AEBE772EA7}"/>
              </a:ext>
            </a:extLst>
          </p:cNvPr>
          <p:cNvGrpSpPr/>
          <p:nvPr/>
        </p:nvGrpSpPr>
        <p:grpSpPr>
          <a:xfrm>
            <a:off x="855963" y="2525250"/>
            <a:ext cx="16517637" cy="6625731"/>
            <a:chOff x="855963" y="2525250"/>
            <a:chExt cx="16517637" cy="6625731"/>
          </a:xfrm>
        </p:grpSpPr>
        <p:sp>
          <p:nvSpPr>
            <p:cNvPr id="24" name="TextBox 24"/>
            <p:cNvSpPr txBox="1"/>
            <p:nvPr/>
          </p:nvSpPr>
          <p:spPr>
            <a:xfrm>
              <a:off x="3084693" y="4216398"/>
              <a:ext cx="4454582" cy="520575"/>
            </a:xfrm>
            <a:prstGeom prst="rect">
              <a:avLst/>
            </a:prstGeom>
          </p:spPr>
          <p:txBody>
            <a:bodyPr lIns="0" tIns="0" rIns="0" bIns="0" rtlCol="0" anchor="t">
              <a:spAutoFit/>
            </a:bodyPr>
            <a:lstStyle/>
            <a:p>
              <a:pPr>
                <a:lnSpc>
                  <a:spcPts val="4140"/>
                </a:lnSpc>
              </a:pPr>
              <a:r>
                <a:rPr lang="en-US" sz="3366">
                  <a:solidFill>
                    <a:srgbClr val="302F2F"/>
                  </a:solidFill>
                  <a:latin typeface="Posterama"/>
                </a:rPr>
                <a:t>STATISTICS</a:t>
              </a:r>
            </a:p>
          </p:txBody>
        </p:sp>
        <p:sp>
          <p:nvSpPr>
            <p:cNvPr id="29" name="TextBox 29"/>
            <p:cNvSpPr txBox="1"/>
            <p:nvPr/>
          </p:nvSpPr>
          <p:spPr>
            <a:xfrm>
              <a:off x="3084693" y="5356881"/>
              <a:ext cx="4454582" cy="1044450"/>
            </a:xfrm>
            <a:prstGeom prst="rect">
              <a:avLst/>
            </a:prstGeom>
          </p:spPr>
          <p:txBody>
            <a:bodyPr lIns="0" tIns="0" rIns="0" bIns="0" rtlCol="0" anchor="t">
              <a:spAutoFit/>
            </a:bodyPr>
            <a:lstStyle/>
            <a:p>
              <a:pPr>
                <a:lnSpc>
                  <a:spcPts val="4140"/>
                </a:lnSpc>
              </a:pPr>
              <a:r>
                <a:rPr lang="en-US" sz="3366">
                  <a:solidFill>
                    <a:srgbClr val="302F2F"/>
                  </a:solidFill>
                  <a:latin typeface="Posterama"/>
                </a:rPr>
                <a:t>IDENTIFYING YOUR ONLINE ACCOUNTS</a:t>
              </a:r>
            </a:p>
          </p:txBody>
        </p:sp>
        <p:sp>
          <p:nvSpPr>
            <p:cNvPr id="34" name="TextBox 34"/>
            <p:cNvSpPr txBox="1"/>
            <p:nvPr/>
          </p:nvSpPr>
          <p:spPr>
            <a:xfrm>
              <a:off x="3084693" y="6721834"/>
              <a:ext cx="6365917" cy="1044450"/>
            </a:xfrm>
            <a:prstGeom prst="rect">
              <a:avLst/>
            </a:prstGeom>
          </p:spPr>
          <p:txBody>
            <a:bodyPr lIns="0" tIns="0" rIns="0" bIns="0" rtlCol="0" anchor="t">
              <a:spAutoFit/>
            </a:bodyPr>
            <a:lstStyle/>
            <a:p>
              <a:pPr>
                <a:lnSpc>
                  <a:spcPts val="4140"/>
                </a:lnSpc>
              </a:pPr>
              <a:r>
                <a:rPr lang="en-US" sz="3366">
                  <a:solidFill>
                    <a:srgbClr val="302F2F"/>
                  </a:solidFill>
                  <a:latin typeface="Posterama"/>
                </a:rPr>
                <a:t>LOCKING DOWN YOUR ACCOUNTS​</a:t>
              </a:r>
            </a:p>
          </p:txBody>
        </p:sp>
        <p:grpSp>
          <p:nvGrpSpPr>
            <p:cNvPr id="66" name="Group 65">
              <a:extLst>
                <a:ext uri="{FF2B5EF4-FFF2-40B4-BE49-F238E27FC236}">
                  <a16:creationId xmlns:a16="http://schemas.microsoft.com/office/drawing/2014/main" id="{72B44F53-F1F1-9E38-CA6B-AA31507107D3}"/>
                </a:ext>
              </a:extLst>
            </p:cNvPr>
            <p:cNvGrpSpPr/>
            <p:nvPr/>
          </p:nvGrpSpPr>
          <p:grpSpPr>
            <a:xfrm>
              <a:off x="855963" y="2525250"/>
              <a:ext cx="6683312" cy="6625730"/>
              <a:chOff x="855963" y="2525250"/>
              <a:chExt cx="6683312" cy="6625730"/>
            </a:xfrm>
          </p:grpSpPr>
          <p:grpSp>
            <p:nvGrpSpPr>
              <p:cNvPr id="65" name="Group 64">
                <a:extLst>
                  <a:ext uri="{FF2B5EF4-FFF2-40B4-BE49-F238E27FC236}">
                    <a16:creationId xmlns:a16="http://schemas.microsoft.com/office/drawing/2014/main" id="{9BE890A1-4273-9FBA-FC36-D15F6BE4C485}"/>
                  </a:ext>
                </a:extLst>
              </p:cNvPr>
              <p:cNvGrpSpPr/>
              <p:nvPr/>
            </p:nvGrpSpPr>
            <p:grpSpPr>
              <a:xfrm>
                <a:off x="855963" y="2525250"/>
                <a:ext cx="6683312" cy="1106687"/>
                <a:chOff x="855963" y="2525250"/>
                <a:chExt cx="6683312" cy="1106687"/>
              </a:xfrm>
            </p:grpSpPr>
            <p:grpSp>
              <p:nvGrpSpPr>
                <p:cNvPr id="15" name="Group 15"/>
                <p:cNvGrpSpPr/>
                <p:nvPr/>
              </p:nvGrpSpPr>
              <p:grpSpPr>
                <a:xfrm>
                  <a:off x="1972412" y="2561564"/>
                  <a:ext cx="956501" cy="1070372"/>
                  <a:chOff x="0" y="0"/>
                  <a:chExt cx="251918" cy="281909"/>
                </a:xfrm>
              </p:grpSpPr>
              <p:sp>
                <p:nvSpPr>
                  <p:cNvPr id="16" name="Freeform 16"/>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17" name="TextBox 17"/>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18" name="TextBox 18"/>
                <p:cNvSpPr txBox="1"/>
                <p:nvPr/>
              </p:nvSpPr>
              <p:spPr>
                <a:xfrm>
                  <a:off x="855963" y="2525250"/>
                  <a:ext cx="2649112" cy="1007905"/>
                </a:xfrm>
                <a:prstGeom prst="rect">
                  <a:avLst/>
                </a:prstGeom>
              </p:spPr>
              <p:txBody>
                <a:bodyPr wrap="square" lIns="0" tIns="0" rIns="0" bIns="0" rtlCol="0" anchor="t">
                  <a:spAutoFit/>
                </a:bodyPr>
                <a:lstStyle/>
                <a:p>
                  <a:pPr algn="ctr">
                    <a:lnSpc>
                      <a:spcPts val="8400"/>
                    </a:lnSpc>
                  </a:pPr>
                  <a:r>
                    <a:rPr lang="en-US" sz="6000" dirty="0">
                      <a:solidFill>
                        <a:srgbClr val="302F2F"/>
                      </a:solidFill>
                      <a:latin typeface="Posterama Bold"/>
                    </a:rPr>
                    <a:t>01</a:t>
                  </a:r>
                </a:p>
              </p:txBody>
            </p:sp>
            <p:sp>
              <p:nvSpPr>
                <p:cNvPr id="19" name="TextBox 19"/>
                <p:cNvSpPr txBox="1"/>
                <p:nvPr/>
              </p:nvSpPr>
              <p:spPr>
                <a:xfrm>
                  <a:off x="3084693" y="2587487"/>
                  <a:ext cx="4454582" cy="1044450"/>
                </a:xfrm>
                <a:prstGeom prst="rect">
                  <a:avLst/>
                </a:prstGeom>
              </p:spPr>
              <p:txBody>
                <a:bodyPr lIns="0" tIns="0" rIns="0" bIns="0" rtlCol="0" anchor="t">
                  <a:spAutoFit/>
                </a:bodyPr>
                <a:lstStyle/>
                <a:p>
                  <a:pPr>
                    <a:lnSpc>
                      <a:spcPts val="4140"/>
                    </a:lnSpc>
                  </a:pPr>
                  <a:r>
                    <a:rPr lang="en-US" sz="3366">
                      <a:solidFill>
                        <a:srgbClr val="302F2F"/>
                      </a:solidFill>
                      <a:latin typeface="Posterama"/>
                    </a:rPr>
                    <a:t>ONLINE SECURITY VS ONLINE PRIVACY</a:t>
                  </a:r>
                </a:p>
              </p:txBody>
            </p:sp>
          </p:grpSp>
          <p:grpSp>
            <p:nvGrpSpPr>
              <p:cNvPr id="20" name="Group 20"/>
              <p:cNvGrpSpPr/>
              <p:nvPr/>
            </p:nvGrpSpPr>
            <p:grpSpPr>
              <a:xfrm>
                <a:off x="1972412" y="3946261"/>
                <a:ext cx="956501" cy="1070372"/>
                <a:chOff x="0" y="0"/>
                <a:chExt cx="251918" cy="281909"/>
              </a:xfrm>
            </p:grpSpPr>
            <p:sp>
              <p:nvSpPr>
                <p:cNvPr id="21" name="Freeform 21"/>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22" name="TextBox 22"/>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23" name="TextBox 23"/>
              <p:cNvSpPr txBox="1"/>
              <p:nvPr/>
            </p:nvSpPr>
            <p:spPr>
              <a:xfrm>
                <a:off x="1750384" y="3909948"/>
                <a:ext cx="1119061"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02</a:t>
                </a:r>
              </a:p>
            </p:txBody>
          </p:sp>
          <p:grpSp>
            <p:nvGrpSpPr>
              <p:cNvPr id="25" name="Group 25"/>
              <p:cNvGrpSpPr/>
              <p:nvPr/>
            </p:nvGrpSpPr>
            <p:grpSpPr>
              <a:xfrm>
                <a:off x="1972412" y="5330959"/>
                <a:ext cx="956501" cy="1070372"/>
                <a:chOff x="0" y="0"/>
                <a:chExt cx="251918" cy="281909"/>
              </a:xfrm>
            </p:grpSpPr>
            <p:sp>
              <p:nvSpPr>
                <p:cNvPr id="26" name="Freeform 26"/>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27" name="TextBox 27"/>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28" name="TextBox 28"/>
              <p:cNvSpPr txBox="1"/>
              <p:nvPr/>
            </p:nvSpPr>
            <p:spPr>
              <a:xfrm>
                <a:off x="1750384" y="5294645"/>
                <a:ext cx="1119061"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03</a:t>
                </a:r>
              </a:p>
            </p:txBody>
          </p:sp>
          <p:grpSp>
            <p:nvGrpSpPr>
              <p:cNvPr id="30" name="Group 30"/>
              <p:cNvGrpSpPr/>
              <p:nvPr/>
            </p:nvGrpSpPr>
            <p:grpSpPr>
              <a:xfrm>
                <a:off x="1972412" y="6695911"/>
                <a:ext cx="956501" cy="1070372"/>
                <a:chOff x="0" y="0"/>
                <a:chExt cx="251918" cy="281909"/>
              </a:xfrm>
            </p:grpSpPr>
            <p:sp>
              <p:nvSpPr>
                <p:cNvPr id="31" name="Freeform 31"/>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32" name="TextBox 32"/>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33" name="TextBox 33"/>
              <p:cNvSpPr txBox="1"/>
              <p:nvPr/>
            </p:nvSpPr>
            <p:spPr>
              <a:xfrm>
                <a:off x="1750384" y="6659597"/>
                <a:ext cx="1119061"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04</a:t>
                </a:r>
              </a:p>
            </p:txBody>
          </p:sp>
          <p:grpSp>
            <p:nvGrpSpPr>
              <p:cNvPr id="35" name="Group 35"/>
              <p:cNvGrpSpPr/>
              <p:nvPr/>
            </p:nvGrpSpPr>
            <p:grpSpPr>
              <a:xfrm>
                <a:off x="1972412" y="8080608"/>
                <a:ext cx="956501" cy="1070372"/>
                <a:chOff x="0" y="0"/>
                <a:chExt cx="251918" cy="281909"/>
              </a:xfrm>
            </p:grpSpPr>
            <p:sp>
              <p:nvSpPr>
                <p:cNvPr id="36" name="Freeform 36"/>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37" name="TextBox 37"/>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38" name="TextBox 38"/>
              <p:cNvSpPr txBox="1"/>
              <p:nvPr/>
            </p:nvSpPr>
            <p:spPr>
              <a:xfrm>
                <a:off x="1750384" y="8044295"/>
                <a:ext cx="1119061"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05</a:t>
                </a:r>
              </a:p>
            </p:txBody>
          </p:sp>
        </p:grpSp>
        <p:sp>
          <p:nvSpPr>
            <p:cNvPr id="39" name="TextBox 39"/>
            <p:cNvSpPr txBox="1"/>
            <p:nvPr/>
          </p:nvSpPr>
          <p:spPr>
            <a:xfrm>
              <a:off x="3084693" y="8106531"/>
              <a:ext cx="6365917" cy="1044450"/>
            </a:xfrm>
            <a:prstGeom prst="rect">
              <a:avLst/>
            </a:prstGeom>
          </p:spPr>
          <p:txBody>
            <a:bodyPr lIns="0" tIns="0" rIns="0" bIns="0" rtlCol="0" anchor="t">
              <a:spAutoFit/>
            </a:bodyPr>
            <a:lstStyle/>
            <a:p>
              <a:pPr>
                <a:lnSpc>
                  <a:spcPts val="4140"/>
                </a:lnSpc>
              </a:pPr>
              <a:r>
                <a:rPr lang="en-US" sz="3366">
                  <a:solidFill>
                    <a:srgbClr val="302F2F"/>
                  </a:solidFill>
                  <a:latin typeface="Posterama"/>
                </a:rPr>
                <a:t>RUNNING A SECURITY CHECK ON YOUR ONLINE ACCOUNTS</a:t>
              </a:r>
            </a:p>
          </p:txBody>
        </p:sp>
        <p:grpSp>
          <p:nvGrpSpPr>
            <p:cNvPr id="40" name="Group 40"/>
            <p:cNvGrpSpPr/>
            <p:nvPr/>
          </p:nvGrpSpPr>
          <p:grpSpPr>
            <a:xfrm>
              <a:off x="10018044" y="2561564"/>
              <a:ext cx="956501" cy="1070372"/>
              <a:chOff x="0" y="0"/>
              <a:chExt cx="251918" cy="281909"/>
            </a:xfrm>
          </p:grpSpPr>
          <p:sp>
            <p:nvSpPr>
              <p:cNvPr id="41" name="Freeform 41"/>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42" name="TextBox 42"/>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43" name="TextBox 43"/>
            <p:cNvSpPr txBox="1"/>
            <p:nvPr/>
          </p:nvSpPr>
          <p:spPr>
            <a:xfrm>
              <a:off x="9872162" y="2525250"/>
              <a:ext cx="1042915"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06</a:t>
              </a:r>
            </a:p>
          </p:txBody>
        </p:sp>
        <p:sp>
          <p:nvSpPr>
            <p:cNvPr id="44" name="TextBox 44"/>
            <p:cNvSpPr txBox="1"/>
            <p:nvPr/>
          </p:nvSpPr>
          <p:spPr>
            <a:xfrm>
              <a:off x="11130326" y="2587487"/>
              <a:ext cx="6128974" cy="1044450"/>
            </a:xfrm>
            <a:prstGeom prst="rect">
              <a:avLst/>
            </a:prstGeom>
          </p:spPr>
          <p:txBody>
            <a:bodyPr lIns="0" tIns="0" rIns="0" bIns="0" rtlCol="0" anchor="t">
              <a:spAutoFit/>
            </a:bodyPr>
            <a:lstStyle/>
            <a:p>
              <a:pPr>
                <a:lnSpc>
                  <a:spcPts val="4140"/>
                </a:lnSpc>
              </a:pPr>
              <a:r>
                <a:rPr lang="en-US" sz="3366">
                  <a:solidFill>
                    <a:srgbClr val="302F2F"/>
                  </a:solidFill>
                  <a:latin typeface="Posterama"/>
                </a:rPr>
                <a:t>MINIMISING YOUR ONLINE FOOTPRINTS​</a:t>
              </a:r>
            </a:p>
          </p:txBody>
        </p:sp>
        <p:grpSp>
          <p:nvGrpSpPr>
            <p:cNvPr id="45" name="Group 45"/>
            <p:cNvGrpSpPr/>
            <p:nvPr/>
          </p:nvGrpSpPr>
          <p:grpSpPr>
            <a:xfrm>
              <a:off x="10018044" y="3946261"/>
              <a:ext cx="956501" cy="1070372"/>
              <a:chOff x="0" y="0"/>
              <a:chExt cx="251918" cy="281909"/>
            </a:xfrm>
          </p:grpSpPr>
          <p:sp>
            <p:nvSpPr>
              <p:cNvPr id="46" name="Freeform 46"/>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47" name="TextBox 47"/>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48" name="TextBox 48"/>
            <p:cNvSpPr txBox="1"/>
            <p:nvPr/>
          </p:nvSpPr>
          <p:spPr>
            <a:xfrm>
              <a:off x="9872162" y="3909948"/>
              <a:ext cx="1042915"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07</a:t>
              </a:r>
            </a:p>
          </p:txBody>
        </p:sp>
        <p:sp>
          <p:nvSpPr>
            <p:cNvPr id="49" name="TextBox 49"/>
            <p:cNvSpPr txBox="1"/>
            <p:nvPr/>
          </p:nvSpPr>
          <p:spPr>
            <a:xfrm>
              <a:off x="11130326" y="3972184"/>
              <a:ext cx="6004575" cy="1044450"/>
            </a:xfrm>
            <a:prstGeom prst="rect">
              <a:avLst/>
            </a:prstGeom>
          </p:spPr>
          <p:txBody>
            <a:bodyPr lIns="0" tIns="0" rIns="0" bIns="0" rtlCol="0" anchor="t">
              <a:spAutoFit/>
            </a:bodyPr>
            <a:lstStyle/>
            <a:p>
              <a:pPr>
                <a:lnSpc>
                  <a:spcPts val="4140"/>
                </a:lnSpc>
              </a:pPr>
              <a:r>
                <a:rPr lang="en-US" sz="3366">
                  <a:solidFill>
                    <a:srgbClr val="302F2F"/>
                  </a:solidFill>
                  <a:latin typeface="Posterama"/>
                </a:rPr>
                <a:t>REMOVING PERSONAL INFORMATION ONLINE​</a:t>
              </a:r>
            </a:p>
          </p:txBody>
        </p:sp>
        <p:grpSp>
          <p:nvGrpSpPr>
            <p:cNvPr id="50" name="Group 50"/>
            <p:cNvGrpSpPr/>
            <p:nvPr/>
          </p:nvGrpSpPr>
          <p:grpSpPr>
            <a:xfrm>
              <a:off x="10018044" y="5330959"/>
              <a:ext cx="956501" cy="1070372"/>
              <a:chOff x="0" y="0"/>
              <a:chExt cx="251918" cy="281909"/>
            </a:xfrm>
          </p:grpSpPr>
          <p:sp>
            <p:nvSpPr>
              <p:cNvPr id="51" name="Freeform 51"/>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52" name="TextBox 52"/>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53" name="TextBox 53"/>
            <p:cNvSpPr txBox="1"/>
            <p:nvPr/>
          </p:nvSpPr>
          <p:spPr>
            <a:xfrm>
              <a:off x="9872162" y="5294645"/>
              <a:ext cx="1042915"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08</a:t>
              </a:r>
            </a:p>
          </p:txBody>
        </p:sp>
        <p:sp>
          <p:nvSpPr>
            <p:cNvPr id="54" name="TextBox 54"/>
            <p:cNvSpPr txBox="1"/>
            <p:nvPr/>
          </p:nvSpPr>
          <p:spPr>
            <a:xfrm>
              <a:off x="11130326" y="5601095"/>
              <a:ext cx="6243274" cy="1032270"/>
            </a:xfrm>
            <a:prstGeom prst="rect">
              <a:avLst/>
            </a:prstGeom>
          </p:spPr>
          <p:txBody>
            <a:bodyPr wrap="square" lIns="0" tIns="0" rIns="0" bIns="0" rtlCol="0" anchor="t">
              <a:spAutoFit/>
            </a:bodyPr>
            <a:lstStyle/>
            <a:p>
              <a:pPr>
                <a:lnSpc>
                  <a:spcPts val="4140"/>
                </a:lnSpc>
              </a:pPr>
              <a:r>
                <a:rPr lang="en-US" sz="3366" dirty="0">
                  <a:solidFill>
                    <a:srgbClr val="302F2F"/>
                  </a:solidFill>
                  <a:latin typeface="Posterama"/>
                </a:rPr>
                <a:t>BUILDING YOUR PERSONAL THREAT MODEL</a:t>
              </a:r>
            </a:p>
          </p:txBody>
        </p:sp>
        <p:grpSp>
          <p:nvGrpSpPr>
            <p:cNvPr id="55" name="Group 55"/>
            <p:cNvGrpSpPr/>
            <p:nvPr/>
          </p:nvGrpSpPr>
          <p:grpSpPr>
            <a:xfrm>
              <a:off x="10018044" y="6695911"/>
              <a:ext cx="956501" cy="1070372"/>
              <a:chOff x="0" y="0"/>
              <a:chExt cx="251918" cy="281909"/>
            </a:xfrm>
          </p:grpSpPr>
          <p:sp>
            <p:nvSpPr>
              <p:cNvPr id="56" name="Freeform 56"/>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57" name="TextBox 57"/>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58" name="TextBox 58"/>
            <p:cNvSpPr txBox="1"/>
            <p:nvPr/>
          </p:nvSpPr>
          <p:spPr>
            <a:xfrm>
              <a:off x="9872162" y="6659597"/>
              <a:ext cx="1042915"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09</a:t>
              </a:r>
            </a:p>
          </p:txBody>
        </p:sp>
        <p:sp>
          <p:nvSpPr>
            <p:cNvPr id="59" name="TextBox 59"/>
            <p:cNvSpPr txBox="1"/>
            <p:nvPr/>
          </p:nvSpPr>
          <p:spPr>
            <a:xfrm>
              <a:off x="11130326" y="6966047"/>
              <a:ext cx="4454582" cy="520575"/>
            </a:xfrm>
            <a:prstGeom prst="rect">
              <a:avLst/>
            </a:prstGeom>
          </p:spPr>
          <p:txBody>
            <a:bodyPr lIns="0" tIns="0" rIns="0" bIns="0" rtlCol="0" anchor="t">
              <a:spAutoFit/>
            </a:bodyPr>
            <a:lstStyle/>
            <a:p>
              <a:pPr>
                <a:lnSpc>
                  <a:spcPts val="4140"/>
                </a:lnSpc>
              </a:pPr>
              <a:r>
                <a:rPr lang="en-US" sz="3366">
                  <a:solidFill>
                    <a:srgbClr val="302F2F"/>
                  </a:solidFill>
                  <a:latin typeface="Posterama"/>
                </a:rPr>
                <a:t>Q&amp;A</a:t>
              </a:r>
            </a:p>
          </p:txBody>
        </p:sp>
        <p:grpSp>
          <p:nvGrpSpPr>
            <p:cNvPr id="60" name="Group 60"/>
            <p:cNvGrpSpPr/>
            <p:nvPr/>
          </p:nvGrpSpPr>
          <p:grpSpPr>
            <a:xfrm>
              <a:off x="10018044" y="8080608"/>
              <a:ext cx="956501" cy="1070372"/>
              <a:chOff x="0" y="0"/>
              <a:chExt cx="251918" cy="281909"/>
            </a:xfrm>
          </p:grpSpPr>
          <p:sp>
            <p:nvSpPr>
              <p:cNvPr id="61" name="Freeform 61"/>
              <p:cNvSpPr/>
              <p:nvPr/>
            </p:nvSpPr>
            <p:spPr>
              <a:xfrm>
                <a:off x="0" y="0"/>
                <a:ext cx="251918" cy="281909"/>
              </a:xfrm>
              <a:custGeom>
                <a:avLst/>
                <a:gdLst/>
                <a:ahLst/>
                <a:cxnLst/>
                <a:rect l="l" t="t" r="r" b="b"/>
                <a:pathLst>
                  <a:path w="251918" h="281909">
                    <a:moveTo>
                      <a:pt x="0" y="0"/>
                    </a:moveTo>
                    <a:lnTo>
                      <a:pt x="251918" y="0"/>
                    </a:lnTo>
                    <a:lnTo>
                      <a:pt x="251918" y="281909"/>
                    </a:lnTo>
                    <a:lnTo>
                      <a:pt x="0" y="281909"/>
                    </a:lnTo>
                    <a:close/>
                  </a:path>
                </a:pathLst>
              </a:custGeom>
              <a:solidFill>
                <a:srgbClr val="FFCB00"/>
              </a:solidFill>
            </p:spPr>
            <p:txBody>
              <a:bodyPr/>
              <a:lstStyle/>
              <a:p>
                <a:endParaRPr lang="en-US"/>
              </a:p>
            </p:txBody>
          </p:sp>
          <p:sp>
            <p:nvSpPr>
              <p:cNvPr id="62" name="TextBox 62"/>
              <p:cNvSpPr txBox="1"/>
              <p:nvPr/>
            </p:nvSpPr>
            <p:spPr>
              <a:xfrm>
                <a:off x="0" y="-190500"/>
                <a:ext cx="251918" cy="472409"/>
              </a:xfrm>
              <a:prstGeom prst="rect">
                <a:avLst/>
              </a:prstGeom>
            </p:spPr>
            <p:txBody>
              <a:bodyPr lIns="50800" tIns="50800" rIns="50800" bIns="50800" rtlCol="0" anchor="ctr"/>
              <a:lstStyle/>
              <a:p>
                <a:pPr algn="ctr">
                  <a:lnSpc>
                    <a:spcPts val="4321"/>
                  </a:lnSpc>
                </a:pPr>
                <a:endParaRPr/>
              </a:p>
            </p:txBody>
          </p:sp>
        </p:grpSp>
        <p:sp>
          <p:nvSpPr>
            <p:cNvPr id="63" name="TextBox 63"/>
            <p:cNvSpPr txBox="1"/>
            <p:nvPr/>
          </p:nvSpPr>
          <p:spPr>
            <a:xfrm>
              <a:off x="9714201" y="8044295"/>
              <a:ext cx="1200877" cy="1028700"/>
            </a:xfrm>
            <a:prstGeom prst="rect">
              <a:avLst/>
            </a:prstGeom>
          </p:spPr>
          <p:txBody>
            <a:bodyPr lIns="0" tIns="0" rIns="0" bIns="0" rtlCol="0" anchor="t">
              <a:spAutoFit/>
            </a:bodyPr>
            <a:lstStyle/>
            <a:p>
              <a:pPr algn="ctr">
                <a:lnSpc>
                  <a:spcPts val="8400"/>
                </a:lnSpc>
              </a:pPr>
              <a:r>
                <a:rPr lang="en-US" sz="6000">
                  <a:solidFill>
                    <a:srgbClr val="302F2F"/>
                  </a:solidFill>
                  <a:latin typeface="Posterama Bold"/>
                </a:rPr>
                <a:t>10</a:t>
              </a:r>
            </a:p>
          </p:txBody>
        </p:sp>
        <p:sp>
          <p:nvSpPr>
            <p:cNvPr id="64" name="TextBox 64"/>
            <p:cNvSpPr txBox="1"/>
            <p:nvPr/>
          </p:nvSpPr>
          <p:spPr>
            <a:xfrm>
              <a:off x="11130326" y="8350745"/>
              <a:ext cx="4454582" cy="520575"/>
            </a:xfrm>
            <a:prstGeom prst="rect">
              <a:avLst/>
            </a:prstGeom>
          </p:spPr>
          <p:txBody>
            <a:bodyPr lIns="0" tIns="0" rIns="0" bIns="0" rtlCol="0" anchor="t">
              <a:spAutoFit/>
            </a:bodyPr>
            <a:lstStyle/>
            <a:p>
              <a:pPr>
                <a:lnSpc>
                  <a:spcPts val="4140"/>
                </a:lnSpc>
              </a:pPr>
              <a:r>
                <a:rPr lang="en-US" sz="3366">
                  <a:solidFill>
                    <a:srgbClr val="302F2F"/>
                  </a:solidFill>
                  <a:latin typeface="Posterama"/>
                </a:rPr>
                <a:t>CONCLUSION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407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A96C916-C414-9C36-1859-30CC19D9D5A5}"/>
              </a:ext>
            </a:extLst>
          </p:cNvPr>
          <p:cNvGrpSpPr/>
          <p:nvPr/>
        </p:nvGrpSpPr>
        <p:grpSpPr>
          <a:xfrm>
            <a:off x="6998011" y="4596007"/>
            <a:ext cx="4033186" cy="4399348"/>
            <a:chOff x="7127407" y="4552875"/>
            <a:chExt cx="4033186" cy="4399348"/>
          </a:xfrm>
        </p:grpSpPr>
        <p:grpSp>
          <p:nvGrpSpPr>
            <p:cNvPr id="4" name="Group 4"/>
            <p:cNvGrpSpPr/>
            <p:nvPr/>
          </p:nvGrpSpPr>
          <p:grpSpPr>
            <a:xfrm>
              <a:off x="7127407" y="4919037"/>
              <a:ext cx="4033186" cy="40331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p:spPr>
            <p:txBody>
              <a:bodyPr/>
              <a:lstStyle/>
              <a:p>
                <a:endParaRPr lang="en-US"/>
              </a:p>
            </p:txBody>
          </p:sp>
          <p:sp>
            <p:nvSpPr>
              <p:cNvPr id="6" name="TextBox 6"/>
              <p:cNvSpPr txBox="1"/>
              <p:nvPr/>
            </p:nvSpPr>
            <p:spPr>
              <a:xfrm>
                <a:off x="76200" y="-114300"/>
                <a:ext cx="660400" cy="850900"/>
              </a:xfrm>
              <a:prstGeom prst="rect">
                <a:avLst/>
              </a:prstGeom>
            </p:spPr>
            <p:txBody>
              <a:bodyPr lIns="50800" tIns="50800" rIns="50800" bIns="50800" rtlCol="0" anchor="ctr"/>
              <a:lstStyle/>
              <a:p>
                <a:pPr algn="ctr">
                  <a:lnSpc>
                    <a:spcPts val="4321"/>
                  </a:lnSpc>
                </a:pPr>
                <a:endParaRPr/>
              </a:p>
            </p:txBody>
          </p:sp>
        </p:grpSp>
        <p:sp>
          <p:nvSpPr>
            <p:cNvPr id="7" name="Freeform 7"/>
            <p:cNvSpPr/>
            <p:nvPr/>
          </p:nvSpPr>
          <p:spPr>
            <a:xfrm>
              <a:off x="8229147" y="4552875"/>
              <a:ext cx="2304158" cy="4399347"/>
            </a:xfrm>
            <a:custGeom>
              <a:avLst/>
              <a:gdLst/>
              <a:ahLst/>
              <a:cxnLst/>
              <a:rect l="l" t="t" r="r" b="b"/>
              <a:pathLst>
                <a:path w="2304158" h="4399347">
                  <a:moveTo>
                    <a:pt x="0" y="0"/>
                  </a:moveTo>
                  <a:lnTo>
                    <a:pt x="2304158" y="0"/>
                  </a:lnTo>
                  <a:lnTo>
                    <a:pt x="2304158" y="4399348"/>
                  </a:lnTo>
                  <a:lnTo>
                    <a:pt x="0" y="4399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4"/>
            <a:stretch>
              <a:fillRect l="-52035" r="-45866" b="-78477"/>
            </a:stretch>
          </a:blipFill>
        </p:spPr>
        <p:txBody>
          <a:bodyPr/>
          <a:lstStyle/>
          <a:p>
            <a:endParaRPr lang="en-US"/>
          </a:p>
        </p:txBody>
      </p:sp>
      <p:sp>
        <p:nvSpPr>
          <p:cNvPr id="9" name="TextBox 9"/>
          <p:cNvSpPr txBox="1"/>
          <p:nvPr/>
        </p:nvSpPr>
        <p:spPr>
          <a:xfrm>
            <a:off x="86631" y="1505662"/>
            <a:ext cx="18114739" cy="1184275"/>
          </a:xfrm>
          <a:prstGeom prst="rect">
            <a:avLst/>
          </a:prstGeom>
        </p:spPr>
        <p:txBody>
          <a:bodyPr lIns="0" tIns="0" rIns="0" bIns="0" rtlCol="0" anchor="t">
            <a:spAutoFit/>
          </a:bodyPr>
          <a:lstStyle/>
          <a:p>
            <a:pPr algn="ctr">
              <a:lnSpc>
                <a:spcPts val="9799"/>
              </a:lnSpc>
            </a:pPr>
            <a:r>
              <a:rPr lang="en-US" sz="6999">
                <a:solidFill>
                  <a:srgbClr val="FFCB00"/>
                </a:solidFill>
                <a:latin typeface="Posterama Bold"/>
              </a:rPr>
              <a:t>ONLINE SECURITY VS ONLINE PRIVACY​</a:t>
            </a:r>
          </a:p>
        </p:txBody>
      </p:sp>
      <p:sp>
        <p:nvSpPr>
          <p:cNvPr id="10" name="TextBox 10"/>
          <p:cNvSpPr txBox="1"/>
          <p:nvPr/>
        </p:nvSpPr>
        <p:spPr>
          <a:xfrm>
            <a:off x="856440" y="2623262"/>
            <a:ext cx="16575121" cy="1216025"/>
          </a:xfrm>
          <a:prstGeom prst="rect">
            <a:avLst/>
          </a:prstGeom>
        </p:spPr>
        <p:txBody>
          <a:bodyPr lIns="0" tIns="0" rIns="0" bIns="0" rtlCol="0" anchor="t">
            <a:spAutoFit/>
          </a:bodyPr>
          <a:lstStyle/>
          <a:p>
            <a:pPr algn="ctr">
              <a:lnSpc>
                <a:spcPts val="4900"/>
              </a:lnSpc>
            </a:pPr>
            <a:r>
              <a:rPr lang="en-US" sz="3500">
                <a:solidFill>
                  <a:srgbClr val="FFFFFF"/>
                </a:solidFill>
                <a:latin typeface="Posterama"/>
              </a:rPr>
              <a:t>Online privacy and online security are two important concepts that relate to different aspects of protecting oneself online.</a:t>
            </a:r>
          </a:p>
        </p:txBody>
      </p:sp>
      <p:grpSp>
        <p:nvGrpSpPr>
          <p:cNvPr id="16" name="Group 15">
            <a:extLst>
              <a:ext uri="{FF2B5EF4-FFF2-40B4-BE49-F238E27FC236}">
                <a16:creationId xmlns:a16="http://schemas.microsoft.com/office/drawing/2014/main" id="{B182BD41-D87D-8B10-EC0F-4A6995A63053}"/>
              </a:ext>
            </a:extLst>
          </p:cNvPr>
          <p:cNvGrpSpPr/>
          <p:nvPr/>
        </p:nvGrpSpPr>
        <p:grpSpPr>
          <a:xfrm>
            <a:off x="10714285" y="4115512"/>
            <a:ext cx="12261380" cy="5640235"/>
            <a:chOff x="10714285" y="4115512"/>
            <a:chExt cx="12261380" cy="5640235"/>
          </a:xfrm>
        </p:grpSpPr>
        <p:sp>
          <p:nvSpPr>
            <p:cNvPr id="3" name="Freeform 3"/>
            <p:cNvSpPr/>
            <p:nvPr/>
          </p:nvSpPr>
          <p:spPr>
            <a:xfrm rot="10800000">
              <a:off x="10714285" y="4115512"/>
              <a:ext cx="12261380" cy="5640235"/>
            </a:xfrm>
            <a:custGeom>
              <a:avLst/>
              <a:gdLst/>
              <a:ahLst/>
              <a:cxnLst/>
              <a:rect l="l" t="t" r="r" b="b"/>
              <a:pathLst>
                <a:path w="12261380" h="5640235">
                  <a:moveTo>
                    <a:pt x="0" y="0"/>
                  </a:moveTo>
                  <a:lnTo>
                    <a:pt x="12261380" y="0"/>
                  </a:lnTo>
                  <a:lnTo>
                    <a:pt x="12261380" y="5640235"/>
                  </a:lnTo>
                  <a:lnTo>
                    <a:pt x="0" y="5640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1534139" y="4746467"/>
              <a:ext cx="6118567" cy="4311650"/>
            </a:xfrm>
            <a:prstGeom prst="rect">
              <a:avLst/>
            </a:prstGeom>
          </p:spPr>
          <p:txBody>
            <a:bodyPr lIns="0" tIns="0" rIns="0" bIns="0" rtlCol="0" anchor="t">
              <a:spAutoFit/>
            </a:bodyPr>
            <a:lstStyle/>
            <a:p>
              <a:pPr algn="ctr">
                <a:lnSpc>
                  <a:spcPts val="4900"/>
                </a:lnSpc>
              </a:pPr>
              <a:r>
                <a:rPr lang="en-US" sz="3500" dirty="0">
                  <a:solidFill>
                    <a:srgbClr val="302F2F"/>
                  </a:solidFill>
                  <a:latin typeface="Posterama Bold"/>
                </a:rPr>
                <a:t>ONLINE PRIVACY</a:t>
              </a:r>
              <a:r>
                <a:rPr lang="en-US" sz="3500" dirty="0">
                  <a:solidFill>
                    <a:srgbClr val="302F2F"/>
                  </a:solidFill>
                  <a:latin typeface="Posterama"/>
                </a:rPr>
                <a:t> REFERS TO THE CONTROL AN INDIVIDUAL HAS OVER THEIR PERSONAL DATA AND HOW IT IS COLLECTED, USED, AND SHARED BY OTHERS ONLINE. ​</a:t>
              </a:r>
            </a:p>
          </p:txBody>
        </p:sp>
      </p:grpSp>
      <p:grpSp>
        <p:nvGrpSpPr>
          <p:cNvPr id="13" name="Group 12">
            <a:extLst>
              <a:ext uri="{FF2B5EF4-FFF2-40B4-BE49-F238E27FC236}">
                <a16:creationId xmlns:a16="http://schemas.microsoft.com/office/drawing/2014/main" id="{6555AEB8-EEB2-293C-CB6E-24B0B26FECE0}"/>
              </a:ext>
            </a:extLst>
          </p:cNvPr>
          <p:cNvGrpSpPr/>
          <p:nvPr/>
        </p:nvGrpSpPr>
        <p:grpSpPr>
          <a:xfrm>
            <a:off x="-3307439" y="4439002"/>
            <a:ext cx="10794890" cy="5036386"/>
            <a:chOff x="-3436835" y="4115512"/>
            <a:chExt cx="12261380" cy="5640235"/>
          </a:xfrm>
        </p:grpSpPr>
        <p:sp>
          <p:nvSpPr>
            <p:cNvPr id="2" name="Freeform 2"/>
            <p:cNvSpPr/>
            <p:nvPr/>
          </p:nvSpPr>
          <p:spPr>
            <a:xfrm>
              <a:off x="-3436835" y="4115512"/>
              <a:ext cx="12261380" cy="5640235"/>
            </a:xfrm>
            <a:custGeom>
              <a:avLst/>
              <a:gdLst/>
              <a:ahLst/>
              <a:cxnLst/>
              <a:rect l="l" t="t" r="r" b="b"/>
              <a:pathLst>
                <a:path w="12261380" h="5640235">
                  <a:moveTo>
                    <a:pt x="0" y="0"/>
                  </a:moveTo>
                  <a:lnTo>
                    <a:pt x="12261380" y="0"/>
                  </a:lnTo>
                  <a:lnTo>
                    <a:pt x="12261380" y="5640235"/>
                  </a:lnTo>
                  <a:lnTo>
                    <a:pt x="0" y="56402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905431" y="4456645"/>
              <a:ext cx="6585088" cy="4877340"/>
            </a:xfrm>
            <a:prstGeom prst="rect">
              <a:avLst/>
            </a:prstGeom>
          </p:spPr>
          <p:txBody>
            <a:bodyPr wrap="square" lIns="0" tIns="0" rIns="0" bIns="0" rtlCol="0" anchor="t">
              <a:spAutoFit/>
            </a:bodyPr>
            <a:lstStyle/>
            <a:p>
              <a:pPr algn="ctr">
                <a:lnSpc>
                  <a:spcPts val="4900"/>
                </a:lnSpc>
              </a:pPr>
              <a:r>
                <a:rPr lang="en-US" sz="3500">
                  <a:solidFill>
                    <a:srgbClr val="302F2F"/>
                  </a:solidFill>
                  <a:latin typeface="Posterama Bold"/>
                </a:rPr>
                <a:t>ONLINE SECURITY </a:t>
              </a:r>
              <a:r>
                <a:rPr lang="en-US" sz="3500">
                  <a:solidFill>
                    <a:srgbClr val="302F2F"/>
                  </a:solidFill>
                  <a:latin typeface="Posterama"/>
                </a:rPr>
                <a:t>FOCUSES ON PROTECTING DIGITAL DEVICES AND ACCOUNTS FROM UNAUTHORIZED ACCESS, THEFT, OR DAMAGE BY CYBERCRIMINALS.​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773837" y="2198367"/>
            <a:ext cx="10723741" cy="6327007"/>
          </a:xfrm>
          <a:custGeom>
            <a:avLst/>
            <a:gdLst/>
            <a:ahLst/>
            <a:cxnLst/>
            <a:rect l="l" t="t" r="r" b="b"/>
            <a:pathLst>
              <a:path w="10723741" h="6327007">
                <a:moveTo>
                  <a:pt x="0" y="0"/>
                </a:moveTo>
                <a:lnTo>
                  <a:pt x="10723741" y="0"/>
                </a:lnTo>
                <a:lnTo>
                  <a:pt x="10723741" y="6327007"/>
                </a:lnTo>
                <a:lnTo>
                  <a:pt x="0" y="63270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00000">
            <a:off x="1647488" y="3423693"/>
            <a:ext cx="4208100" cy="4208100"/>
          </a:xfrm>
          <a:custGeom>
            <a:avLst/>
            <a:gdLst/>
            <a:ahLst/>
            <a:cxnLst/>
            <a:rect l="l" t="t" r="r" b="b"/>
            <a:pathLst>
              <a:path w="4208100" h="4208100">
                <a:moveTo>
                  <a:pt x="0" y="0"/>
                </a:moveTo>
                <a:lnTo>
                  <a:pt x="4208099" y="0"/>
                </a:lnTo>
                <a:lnTo>
                  <a:pt x="4208099" y="4208100"/>
                </a:lnTo>
                <a:lnTo>
                  <a:pt x="0" y="4208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2700000">
            <a:off x="1827773" y="3598732"/>
            <a:ext cx="3847529" cy="3858022"/>
            <a:chOff x="0" y="0"/>
            <a:chExt cx="5130039" cy="5144030"/>
          </a:xfrm>
        </p:grpSpPr>
        <p:pic>
          <p:nvPicPr>
            <p:cNvPr id="5" name="Picture 5"/>
            <p:cNvPicPr>
              <a:picLocks noChangeAspect="1"/>
            </p:cNvPicPr>
            <p:nvPr/>
          </p:nvPicPr>
          <p:blipFill>
            <a:blip r:embed="rId6"/>
            <a:srcRect l="21951" r="21951"/>
            <a:stretch>
              <a:fillRect/>
            </a:stretch>
          </p:blipFill>
          <p:spPr>
            <a:xfrm>
              <a:off x="0" y="0"/>
              <a:ext cx="5130039" cy="5144030"/>
            </a:xfrm>
            <a:prstGeom prst="rect">
              <a:avLst/>
            </a:prstGeom>
          </p:spPr>
        </p:pic>
      </p:grpSp>
      <p:sp>
        <p:nvSpPr>
          <p:cNvPr id="6" name="Freeform 6"/>
          <p:cNvSpPr/>
          <p:nvPr/>
        </p:nvSpPr>
        <p:spPr>
          <a:xfrm>
            <a:off x="7692402" y="1560215"/>
            <a:ext cx="5617945" cy="478566"/>
          </a:xfrm>
          <a:custGeom>
            <a:avLst/>
            <a:gdLst/>
            <a:ahLst/>
            <a:cxnLst/>
            <a:rect l="l" t="t" r="r" b="b"/>
            <a:pathLst>
              <a:path w="5617945" h="478566">
                <a:moveTo>
                  <a:pt x="0" y="0"/>
                </a:moveTo>
                <a:lnTo>
                  <a:pt x="5617946" y="0"/>
                </a:lnTo>
                <a:lnTo>
                  <a:pt x="5617946" y="478566"/>
                </a:lnTo>
                <a:lnTo>
                  <a:pt x="0" y="4785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7564756"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40414"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7062696" y="9612476"/>
            <a:ext cx="265625" cy="260644"/>
          </a:xfrm>
          <a:custGeom>
            <a:avLst/>
            <a:gdLst/>
            <a:ahLst/>
            <a:cxnLst/>
            <a:rect l="l" t="t" r="r" b="b"/>
            <a:pathLst>
              <a:path w="265625" h="260644">
                <a:moveTo>
                  <a:pt x="0" y="0"/>
                </a:moveTo>
                <a:lnTo>
                  <a:pt x="265624" y="0"/>
                </a:lnTo>
                <a:lnTo>
                  <a:pt x="265624" y="260644"/>
                </a:lnTo>
                <a:lnTo>
                  <a:pt x="0" y="2606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6011260"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7"/>
            <a:stretch>
              <a:fillRect l="-52035" r="-45866" b="-78477"/>
            </a:stretch>
          </a:blipFill>
        </p:spPr>
        <p:txBody>
          <a:bodyPr/>
          <a:lstStyle/>
          <a:p>
            <a:endParaRPr lang="en-US"/>
          </a:p>
        </p:txBody>
      </p:sp>
      <p:sp>
        <p:nvSpPr>
          <p:cNvPr id="12" name="TextBox 12"/>
          <p:cNvSpPr txBox="1"/>
          <p:nvPr/>
        </p:nvSpPr>
        <p:spPr>
          <a:xfrm>
            <a:off x="4848986" y="681693"/>
            <a:ext cx="8233089" cy="1576070"/>
          </a:xfrm>
          <a:prstGeom prst="rect">
            <a:avLst/>
          </a:prstGeom>
        </p:spPr>
        <p:txBody>
          <a:bodyPr wrap="square" lIns="0" tIns="0" rIns="0" bIns="0" rtlCol="0" anchor="t">
            <a:spAutoFit/>
          </a:bodyPr>
          <a:lstStyle/>
          <a:p>
            <a:pPr algn="ctr">
              <a:lnSpc>
                <a:spcPts val="12880"/>
              </a:lnSpc>
            </a:pPr>
            <a:r>
              <a:rPr lang="en-US" sz="9200">
                <a:solidFill>
                  <a:srgbClr val="302F2F"/>
                </a:solidFill>
                <a:latin typeface="Posterama Bold"/>
              </a:rPr>
              <a:t>STATISTICS</a:t>
            </a:r>
          </a:p>
        </p:txBody>
      </p:sp>
      <p:grpSp>
        <p:nvGrpSpPr>
          <p:cNvPr id="38" name="Group 37">
            <a:extLst>
              <a:ext uri="{FF2B5EF4-FFF2-40B4-BE49-F238E27FC236}">
                <a16:creationId xmlns:a16="http://schemas.microsoft.com/office/drawing/2014/main" id="{8BB20C70-00B2-2CE7-7A72-132D0135AF27}"/>
              </a:ext>
            </a:extLst>
          </p:cNvPr>
          <p:cNvGrpSpPr/>
          <p:nvPr/>
        </p:nvGrpSpPr>
        <p:grpSpPr>
          <a:xfrm>
            <a:off x="7174297" y="2974782"/>
            <a:ext cx="9626761" cy="5528537"/>
            <a:chOff x="7174297" y="2974782"/>
            <a:chExt cx="9626761" cy="5528537"/>
          </a:xfrm>
        </p:grpSpPr>
        <p:grpSp>
          <p:nvGrpSpPr>
            <p:cNvPr id="13" name="Group 13"/>
            <p:cNvGrpSpPr/>
            <p:nvPr/>
          </p:nvGrpSpPr>
          <p:grpSpPr>
            <a:xfrm>
              <a:off x="7218987" y="6442662"/>
              <a:ext cx="1821020" cy="906504"/>
              <a:chOff x="0" y="0"/>
              <a:chExt cx="566309" cy="281909"/>
            </a:xfrm>
          </p:grpSpPr>
          <p:sp>
            <p:nvSpPr>
              <p:cNvPr id="14" name="Freeform 14"/>
              <p:cNvSpPr/>
              <p:nvPr/>
            </p:nvSpPr>
            <p:spPr>
              <a:xfrm>
                <a:off x="0" y="0"/>
                <a:ext cx="566309" cy="281909"/>
              </a:xfrm>
              <a:custGeom>
                <a:avLst/>
                <a:gdLst/>
                <a:ahLst/>
                <a:cxnLst/>
                <a:rect l="l" t="t" r="r" b="b"/>
                <a:pathLst>
                  <a:path w="566309" h="281909">
                    <a:moveTo>
                      <a:pt x="0" y="0"/>
                    </a:moveTo>
                    <a:lnTo>
                      <a:pt x="566309" y="0"/>
                    </a:lnTo>
                    <a:lnTo>
                      <a:pt x="566309" y="281909"/>
                    </a:lnTo>
                    <a:lnTo>
                      <a:pt x="0" y="281909"/>
                    </a:lnTo>
                    <a:close/>
                  </a:path>
                </a:pathLst>
              </a:custGeom>
              <a:solidFill>
                <a:srgbClr val="FFCB00"/>
              </a:solidFill>
            </p:spPr>
            <p:txBody>
              <a:bodyPr/>
              <a:lstStyle/>
              <a:p>
                <a:endParaRPr lang="en-US"/>
              </a:p>
            </p:txBody>
          </p:sp>
          <p:sp>
            <p:nvSpPr>
              <p:cNvPr id="15" name="TextBox 15"/>
              <p:cNvSpPr txBox="1"/>
              <p:nvPr/>
            </p:nvSpPr>
            <p:spPr>
              <a:xfrm>
                <a:off x="0" y="-190500"/>
                <a:ext cx="566309" cy="472409"/>
              </a:xfrm>
              <a:prstGeom prst="rect">
                <a:avLst/>
              </a:prstGeom>
            </p:spPr>
            <p:txBody>
              <a:bodyPr lIns="50800" tIns="50800" rIns="50800" bIns="50800" rtlCol="0" anchor="ctr"/>
              <a:lstStyle/>
              <a:p>
                <a:pPr algn="ctr">
                  <a:lnSpc>
                    <a:spcPts val="4321"/>
                  </a:lnSpc>
                </a:pPr>
                <a:endParaRPr/>
              </a:p>
            </p:txBody>
          </p:sp>
        </p:grpSp>
        <p:sp>
          <p:nvSpPr>
            <p:cNvPr id="16" name="TextBox 16"/>
            <p:cNvSpPr txBox="1"/>
            <p:nvPr/>
          </p:nvSpPr>
          <p:spPr>
            <a:xfrm>
              <a:off x="7488313" y="6377433"/>
              <a:ext cx="1483256" cy="869660"/>
            </a:xfrm>
            <a:prstGeom prst="rect">
              <a:avLst/>
            </a:prstGeom>
          </p:spPr>
          <p:txBody>
            <a:bodyPr lIns="0" tIns="0" rIns="0" bIns="0" rtlCol="0" anchor="t">
              <a:spAutoFit/>
            </a:bodyPr>
            <a:lstStyle/>
            <a:p>
              <a:pPr algn="ctr">
                <a:lnSpc>
                  <a:spcPts val="7114"/>
                </a:lnSpc>
              </a:pPr>
              <a:r>
                <a:rPr lang="en-US" sz="5081">
                  <a:solidFill>
                    <a:srgbClr val="302F2F"/>
                  </a:solidFill>
                  <a:latin typeface="Posterama Bold"/>
                </a:rPr>
                <a:t>39%</a:t>
              </a:r>
            </a:p>
          </p:txBody>
        </p:sp>
        <p:sp>
          <p:nvSpPr>
            <p:cNvPr id="17" name="TextBox 17"/>
            <p:cNvSpPr txBox="1"/>
            <p:nvPr/>
          </p:nvSpPr>
          <p:spPr>
            <a:xfrm>
              <a:off x="9171937" y="6463158"/>
              <a:ext cx="7061304" cy="886008"/>
            </a:xfrm>
            <a:prstGeom prst="rect">
              <a:avLst/>
            </a:prstGeom>
          </p:spPr>
          <p:txBody>
            <a:bodyPr lIns="0" tIns="0" rIns="0" bIns="0" rtlCol="0" anchor="t">
              <a:spAutoFit/>
            </a:bodyPr>
            <a:lstStyle/>
            <a:p>
              <a:pPr>
                <a:lnSpc>
                  <a:spcPts val="3506"/>
                </a:lnSpc>
              </a:pPr>
              <a:r>
                <a:rPr lang="en-US" sz="2850">
                  <a:solidFill>
                    <a:srgbClr val="302F2F"/>
                  </a:solidFill>
                  <a:latin typeface="Posterama"/>
                </a:rPr>
                <a:t>OF DEVICES HAVE MALWARE OR HOME IS EXPOSED</a:t>
              </a:r>
            </a:p>
          </p:txBody>
        </p:sp>
        <p:grpSp>
          <p:nvGrpSpPr>
            <p:cNvPr id="18" name="Group 18"/>
            <p:cNvGrpSpPr/>
            <p:nvPr/>
          </p:nvGrpSpPr>
          <p:grpSpPr>
            <a:xfrm>
              <a:off x="7218987" y="5288508"/>
              <a:ext cx="1821020" cy="906504"/>
              <a:chOff x="0" y="0"/>
              <a:chExt cx="566309" cy="281909"/>
            </a:xfrm>
          </p:grpSpPr>
          <p:sp>
            <p:nvSpPr>
              <p:cNvPr id="19" name="Freeform 19"/>
              <p:cNvSpPr/>
              <p:nvPr/>
            </p:nvSpPr>
            <p:spPr>
              <a:xfrm>
                <a:off x="0" y="0"/>
                <a:ext cx="566309" cy="281909"/>
              </a:xfrm>
              <a:custGeom>
                <a:avLst/>
                <a:gdLst/>
                <a:ahLst/>
                <a:cxnLst/>
                <a:rect l="l" t="t" r="r" b="b"/>
                <a:pathLst>
                  <a:path w="566309" h="281909">
                    <a:moveTo>
                      <a:pt x="0" y="0"/>
                    </a:moveTo>
                    <a:lnTo>
                      <a:pt x="566309" y="0"/>
                    </a:lnTo>
                    <a:lnTo>
                      <a:pt x="566309" y="281909"/>
                    </a:lnTo>
                    <a:lnTo>
                      <a:pt x="0" y="281909"/>
                    </a:lnTo>
                    <a:close/>
                  </a:path>
                </a:pathLst>
              </a:custGeom>
              <a:solidFill>
                <a:srgbClr val="FFCB00"/>
              </a:solidFill>
            </p:spPr>
            <p:txBody>
              <a:bodyPr/>
              <a:lstStyle/>
              <a:p>
                <a:endParaRPr lang="en-US"/>
              </a:p>
            </p:txBody>
          </p:sp>
          <p:sp>
            <p:nvSpPr>
              <p:cNvPr id="20" name="TextBox 20"/>
              <p:cNvSpPr txBox="1"/>
              <p:nvPr/>
            </p:nvSpPr>
            <p:spPr>
              <a:xfrm>
                <a:off x="0" y="-190500"/>
                <a:ext cx="566309" cy="472409"/>
              </a:xfrm>
              <a:prstGeom prst="rect">
                <a:avLst/>
              </a:prstGeom>
            </p:spPr>
            <p:txBody>
              <a:bodyPr lIns="50800" tIns="50800" rIns="50800" bIns="50800" rtlCol="0" anchor="ctr"/>
              <a:lstStyle/>
              <a:p>
                <a:pPr algn="ctr">
                  <a:lnSpc>
                    <a:spcPts val="4321"/>
                  </a:lnSpc>
                </a:pPr>
                <a:endParaRPr/>
              </a:p>
            </p:txBody>
          </p:sp>
        </p:grpSp>
        <p:sp>
          <p:nvSpPr>
            <p:cNvPr id="21" name="TextBox 21"/>
            <p:cNvSpPr txBox="1"/>
            <p:nvPr/>
          </p:nvSpPr>
          <p:spPr>
            <a:xfrm>
              <a:off x="7488313" y="5223279"/>
              <a:ext cx="1483256" cy="869660"/>
            </a:xfrm>
            <a:prstGeom prst="rect">
              <a:avLst/>
            </a:prstGeom>
          </p:spPr>
          <p:txBody>
            <a:bodyPr lIns="0" tIns="0" rIns="0" bIns="0" rtlCol="0" anchor="t">
              <a:spAutoFit/>
            </a:bodyPr>
            <a:lstStyle/>
            <a:p>
              <a:pPr algn="ctr">
                <a:lnSpc>
                  <a:spcPts val="7114"/>
                </a:lnSpc>
              </a:pPr>
              <a:r>
                <a:rPr lang="en-US" sz="5081">
                  <a:solidFill>
                    <a:srgbClr val="302F2F"/>
                  </a:solidFill>
                  <a:latin typeface="Posterama Bold"/>
                </a:rPr>
                <a:t>40%</a:t>
              </a:r>
            </a:p>
          </p:txBody>
        </p:sp>
        <p:sp>
          <p:nvSpPr>
            <p:cNvPr id="22" name="TextBox 22"/>
            <p:cNvSpPr txBox="1"/>
            <p:nvPr/>
          </p:nvSpPr>
          <p:spPr>
            <a:xfrm>
              <a:off x="9171937" y="5309004"/>
              <a:ext cx="7366759" cy="886008"/>
            </a:xfrm>
            <a:prstGeom prst="rect">
              <a:avLst/>
            </a:prstGeom>
          </p:spPr>
          <p:txBody>
            <a:bodyPr lIns="0" tIns="0" rIns="0" bIns="0" rtlCol="0" anchor="t">
              <a:spAutoFit/>
            </a:bodyPr>
            <a:lstStyle/>
            <a:p>
              <a:pPr>
                <a:lnSpc>
                  <a:spcPts val="3506"/>
                </a:lnSpc>
              </a:pPr>
              <a:r>
                <a:rPr lang="en-US" sz="2850">
                  <a:solidFill>
                    <a:srgbClr val="302F2F"/>
                  </a:solidFill>
                  <a:latin typeface="Posterama"/>
                </a:rPr>
                <a:t>OF IP ADDRESSES ARE AVAILABLE ON THE DARK WEB</a:t>
              </a:r>
            </a:p>
          </p:txBody>
        </p:sp>
        <p:grpSp>
          <p:nvGrpSpPr>
            <p:cNvPr id="23" name="Group 23"/>
            <p:cNvGrpSpPr/>
            <p:nvPr/>
          </p:nvGrpSpPr>
          <p:grpSpPr>
            <a:xfrm>
              <a:off x="7174297" y="4162930"/>
              <a:ext cx="1821020" cy="906504"/>
              <a:chOff x="0" y="0"/>
              <a:chExt cx="566309" cy="281909"/>
            </a:xfrm>
          </p:grpSpPr>
          <p:sp>
            <p:nvSpPr>
              <p:cNvPr id="24" name="Freeform 24"/>
              <p:cNvSpPr/>
              <p:nvPr/>
            </p:nvSpPr>
            <p:spPr>
              <a:xfrm>
                <a:off x="0" y="0"/>
                <a:ext cx="566309" cy="281909"/>
              </a:xfrm>
              <a:custGeom>
                <a:avLst/>
                <a:gdLst/>
                <a:ahLst/>
                <a:cxnLst/>
                <a:rect l="l" t="t" r="r" b="b"/>
                <a:pathLst>
                  <a:path w="566309" h="281909">
                    <a:moveTo>
                      <a:pt x="0" y="0"/>
                    </a:moveTo>
                    <a:lnTo>
                      <a:pt x="566309" y="0"/>
                    </a:lnTo>
                    <a:lnTo>
                      <a:pt x="566309" y="281909"/>
                    </a:lnTo>
                    <a:lnTo>
                      <a:pt x="0" y="281909"/>
                    </a:lnTo>
                    <a:close/>
                  </a:path>
                </a:pathLst>
              </a:custGeom>
              <a:solidFill>
                <a:srgbClr val="FFCB00"/>
              </a:solidFill>
            </p:spPr>
            <p:txBody>
              <a:bodyPr/>
              <a:lstStyle/>
              <a:p>
                <a:endParaRPr lang="en-US"/>
              </a:p>
            </p:txBody>
          </p:sp>
          <p:sp>
            <p:nvSpPr>
              <p:cNvPr id="25" name="TextBox 25"/>
              <p:cNvSpPr txBox="1"/>
              <p:nvPr/>
            </p:nvSpPr>
            <p:spPr>
              <a:xfrm>
                <a:off x="0" y="-190500"/>
                <a:ext cx="566309" cy="472409"/>
              </a:xfrm>
              <a:prstGeom prst="rect">
                <a:avLst/>
              </a:prstGeom>
            </p:spPr>
            <p:txBody>
              <a:bodyPr lIns="50800" tIns="50800" rIns="50800" bIns="50800" rtlCol="0" anchor="ctr"/>
              <a:lstStyle/>
              <a:p>
                <a:pPr algn="ctr">
                  <a:lnSpc>
                    <a:spcPts val="4321"/>
                  </a:lnSpc>
                </a:pPr>
                <a:endParaRPr/>
              </a:p>
            </p:txBody>
          </p:sp>
        </p:grpSp>
        <p:sp>
          <p:nvSpPr>
            <p:cNvPr id="26" name="TextBox 26"/>
            <p:cNvSpPr txBox="1"/>
            <p:nvPr/>
          </p:nvSpPr>
          <p:spPr>
            <a:xfrm>
              <a:off x="7443623" y="4097700"/>
              <a:ext cx="1483256" cy="869660"/>
            </a:xfrm>
            <a:prstGeom prst="rect">
              <a:avLst/>
            </a:prstGeom>
          </p:spPr>
          <p:txBody>
            <a:bodyPr lIns="0" tIns="0" rIns="0" bIns="0" rtlCol="0" anchor="t">
              <a:spAutoFit/>
            </a:bodyPr>
            <a:lstStyle/>
            <a:p>
              <a:pPr algn="ctr">
                <a:lnSpc>
                  <a:spcPts val="7114"/>
                </a:lnSpc>
              </a:pPr>
              <a:r>
                <a:rPr lang="en-US" sz="5081">
                  <a:solidFill>
                    <a:srgbClr val="302F2F"/>
                  </a:solidFill>
                  <a:latin typeface="Posterama Bold"/>
                </a:rPr>
                <a:t>75%</a:t>
              </a:r>
            </a:p>
          </p:txBody>
        </p:sp>
        <p:sp>
          <p:nvSpPr>
            <p:cNvPr id="27" name="TextBox 27"/>
            <p:cNvSpPr txBox="1"/>
            <p:nvPr/>
          </p:nvSpPr>
          <p:spPr>
            <a:xfrm>
              <a:off x="9127248" y="4354225"/>
              <a:ext cx="7042201" cy="442336"/>
            </a:xfrm>
            <a:prstGeom prst="rect">
              <a:avLst/>
            </a:prstGeom>
          </p:spPr>
          <p:txBody>
            <a:bodyPr lIns="0" tIns="0" rIns="0" bIns="0" rtlCol="0" anchor="t">
              <a:spAutoFit/>
            </a:bodyPr>
            <a:lstStyle/>
            <a:p>
              <a:pPr>
                <a:lnSpc>
                  <a:spcPts val="3506"/>
                </a:lnSpc>
              </a:pPr>
              <a:r>
                <a:rPr lang="en-US" sz="2850">
                  <a:solidFill>
                    <a:srgbClr val="302F2F"/>
                  </a:solidFill>
                  <a:latin typeface="Posterama"/>
                </a:rPr>
                <a:t>OF DEVICES ARE LEAKING DATA</a:t>
              </a:r>
            </a:p>
          </p:txBody>
        </p:sp>
        <p:grpSp>
          <p:nvGrpSpPr>
            <p:cNvPr id="28" name="Group 28"/>
            <p:cNvGrpSpPr/>
            <p:nvPr/>
          </p:nvGrpSpPr>
          <p:grpSpPr>
            <a:xfrm>
              <a:off x="7174297" y="3040012"/>
              <a:ext cx="1821020" cy="906504"/>
              <a:chOff x="0" y="0"/>
              <a:chExt cx="566309" cy="281909"/>
            </a:xfrm>
          </p:grpSpPr>
          <p:sp>
            <p:nvSpPr>
              <p:cNvPr id="29" name="Freeform 29"/>
              <p:cNvSpPr/>
              <p:nvPr/>
            </p:nvSpPr>
            <p:spPr>
              <a:xfrm>
                <a:off x="0" y="0"/>
                <a:ext cx="566309" cy="281909"/>
              </a:xfrm>
              <a:custGeom>
                <a:avLst/>
                <a:gdLst/>
                <a:ahLst/>
                <a:cxnLst/>
                <a:rect l="l" t="t" r="r" b="b"/>
                <a:pathLst>
                  <a:path w="566309" h="281909">
                    <a:moveTo>
                      <a:pt x="0" y="0"/>
                    </a:moveTo>
                    <a:lnTo>
                      <a:pt x="566309" y="0"/>
                    </a:lnTo>
                    <a:lnTo>
                      <a:pt x="566309" y="281909"/>
                    </a:lnTo>
                    <a:lnTo>
                      <a:pt x="0" y="281909"/>
                    </a:lnTo>
                    <a:close/>
                  </a:path>
                </a:pathLst>
              </a:custGeom>
              <a:solidFill>
                <a:srgbClr val="FFCB00"/>
              </a:solidFill>
            </p:spPr>
            <p:txBody>
              <a:bodyPr/>
              <a:lstStyle/>
              <a:p>
                <a:endParaRPr lang="en-US"/>
              </a:p>
            </p:txBody>
          </p:sp>
          <p:sp>
            <p:nvSpPr>
              <p:cNvPr id="30" name="TextBox 30"/>
              <p:cNvSpPr txBox="1"/>
              <p:nvPr/>
            </p:nvSpPr>
            <p:spPr>
              <a:xfrm>
                <a:off x="0" y="-190500"/>
                <a:ext cx="566309" cy="472409"/>
              </a:xfrm>
              <a:prstGeom prst="rect">
                <a:avLst/>
              </a:prstGeom>
            </p:spPr>
            <p:txBody>
              <a:bodyPr lIns="50800" tIns="50800" rIns="50800" bIns="50800" rtlCol="0" anchor="ctr"/>
              <a:lstStyle/>
              <a:p>
                <a:pPr algn="ctr">
                  <a:lnSpc>
                    <a:spcPts val="4321"/>
                  </a:lnSpc>
                </a:pPr>
                <a:endParaRPr/>
              </a:p>
            </p:txBody>
          </p:sp>
        </p:grpSp>
        <p:sp>
          <p:nvSpPr>
            <p:cNvPr id="31" name="TextBox 31"/>
            <p:cNvSpPr txBox="1"/>
            <p:nvPr/>
          </p:nvSpPr>
          <p:spPr>
            <a:xfrm>
              <a:off x="7443623" y="2974782"/>
              <a:ext cx="1483256" cy="869660"/>
            </a:xfrm>
            <a:prstGeom prst="rect">
              <a:avLst/>
            </a:prstGeom>
          </p:spPr>
          <p:txBody>
            <a:bodyPr lIns="0" tIns="0" rIns="0" bIns="0" rtlCol="0" anchor="t">
              <a:spAutoFit/>
            </a:bodyPr>
            <a:lstStyle/>
            <a:p>
              <a:pPr algn="ctr">
                <a:lnSpc>
                  <a:spcPts val="7114"/>
                </a:lnSpc>
              </a:pPr>
              <a:r>
                <a:rPr lang="en-US" sz="5081">
                  <a:solidFill>
                    <a:srgbClr val="302F2F"/>
                  </a:solidFill>
                  <a:latin typeface="Posterama Bold"/>
                </a:rPr>
                <a:t>87%</a:t>
              </a:r>
            </a:p>
          </p:txBody>
        </p:sp>
        <p:sp>
          <p:nvSpPr>
            <p:cNvPr id="32" name="TextBox 32"/>
            <p:cNvSpPr txBox="1"/>
            <p:nvPr/>
          </p:nvSpPr>
          <p:spPr>
            <a:xfrm>
              <a:off x="9127248" y="3060507"/>
              <a:ext cx="7541771" cy="886008"/>
            </a:xfrm>
            <a:prstGeom prst="rect">
              <a:avLst/>
            </a:prstGeom>
          </p:spPr>
          <p:txBody>
            <a:bodyPr lIns="0" tIns="0" rIns="0" bIns="0" rtlCol="0" anchor="t">
              <a:spAutoFit/>
            </a:bodyPr>
            <a:lstStyle/>
            <a:p>
              <a:pPr>
                <a:lnSpc>
                  <a:spcPts val="3506"/>
                </a:lnSpc>
              </a:pPr>
              <a:r>
                <a:rPr lang="en-US" sz="2850">
                  <a:solidFill>
                    <a:srgbClr val="302F2F"/>
                  </a:solidFill>
                  <a:latin typeface="Posterama"/>
                </a:rPr>
                <a:t>OF PERSONAL DEVICES HAVE NO CYBERSECURITY OR PRIVACY CONTROLS</a:t>
              </a:r>
            </a:p>
          </p:txBody>
        </p:sp>
        <p:grpSp>
          <p:nvGrpSpPr>
            <p:cNvPr id="33" name="Group 33"/>
            <p:cNvGrpSpPr/>
            <p:nvPr/>
          </p:nvGrpSpPr>
          <p:grpSpPr>
            <a:xfrm>
              <a:off x="7218987" y="7596815"/>
              <a:ext cx="1821020" cy="906504"/>
              <a:chOff x="0" y="0"/>
              <a:chExt cx="566309" cy="281909"/>
            </a:xfrm>
          </p:grpSpPr>
          <p:sp>
            <p:nvSpPr>
              <p:cNvPr id="34" name="Freeform 34"/>
              <p:cNvSpPr/>
              <p:nvPr/>
            </p:nvSpPr>
            <p:spPr>
              <a:xfrm>
                <a:off x="0" y="0"/>
                <a:ext cx="566309" cy="281909"/>
              </a:xfrm>
              <a:custGeom>
                <a:avLst/>
                <a:gdLst/>
                <a:ahLst/>
                <a:cxnLst/>
                <a:rect l="l" t="t" r="r" b="b"/>
                <a:pathLst>
                  <a:path w="566309" h="281909">
                    <a:moveTo>
                      <a:pt x="0" y="0"/>
                    </a:moveTo>
                    <a:lnTo>
                      <a:pt x="566309" y="0"/>
                    </a:lnTo>
                    <a:lnTo>
                      <a:pt x="566309" y="281909"/>
                    </a:lnTo>
                    <a:lnTo>
                      <a:pt x="0" y="281909"/>
                    </a:lnTo>
                    <a:close/>
                  </a:path>
                </a:pathLst>
              </a:custGeom>
              <a:solidFill>
                <a:srgbClr val="FFCB00"/>
              </a:solidFill>
            </p:spPr>
            <p:txBody>
              <a:bodyPr/>
              <a:lstStyle/>
              <a:p>
                <a:endParaRPr lang="en-US"/>
              </a:p>
            </p:txBody>
          </p:sp>
          <p:sp>
            <p:nvSpPr>
              <p:cNvPr id="35" name="TextBox 35"/>
              <p:cNvSpPr txBox="1"/>
              <p:nvPr/>
            </p:nvSpPr>
            <p:spPr>
              <a:xfrm>
                <a:off x="0" y="-190500"/>
                <a:ext cx="566309" cy="472409"/>
              </a:xfrm>
              <a:prstGeom prst="rect">
                <a:avLst/>
              </a:prstGeom>
            </p:spPr>
            <p:txBody>
              <a:bodyPr lIns="50800" tIns="50800" rIns="50800" bIns="50800" rtlCol="0" anchor="ctr"/>
              <a:lstStyle/>
              <a:p>
                <a:pPr algn="ctr">
                  <a:lnSpc>
                    <a:spcPts val="4321"/>
                  </a:lnSpc>
                </a:pPr>
                <a:endParaRPr/>
              </a:p>
            </p:txBody>
          </p:sp>
        </p:grpSp>
        <p:sp>
          <p:nvSpPr>
            <p:cNvPr id="36" name="TextBox 36"/>
            <p:cNvSpPr txBox="1"/>
            <p:nvPr/>
          </p:nvSpPr>
          <p:spPr>
            <a:xfrm>
              <a:off x="7488313" y="7531586"/>
              <a:ext cx="1483256" cy="869660"/>
            </a:xfrm>
            <a:prstGeom prst="rect">
              <a:avLst/>
            </a:prstGeom>
          </p:spPr>
          <p:txBody>
            <a:bodyPr lIns="0" tIns="0" rIns="0" bIns="0" rtlCol="0" anchor="t">
              <a:spAutoFit/>
            </a:bodyPr>
            <a:lstStyle/>
            <a:p>
              <a:pPr algn="ctr">
                <a:lnSpc>
                  <a:spcPts val="7114"/>
                </a:lnSpc>
              </a:pPr>
              <a:r>
                <a:rPr lang="en-US" sz="5081">
                  <a:solidFill>
                    <a:srgbClr val="302F2F"/>
                  </a:solidFill>
                  <a:latin typeface="Posterama Bold"/>
                </a:rPr>
                <a:t>23%</a:t>
              </a:r>
            </a:p>
          </p:txBody>
        </p:sp>
        <p:sp>
          <p:nvSpPr>
            <p:cNvPr id="37" name="TextBox 37"/>
            <p:cNvSpPr txBox="1"/>
            <p:nvPr/>
          </p:nvSpPr>
          <p:spPr>
            <a:xfrm>
              <a:off x="9173654" y="7788111"/>
              <a:ext cx="7627404" cy="442336"/>
            </a:xfrm>
            <a:prstGeom prst="rect">
              <a:avLst/>
            </a:prstGeom>
          </p:spPr>
          <p:txBody>
            <a:bodyPr lIns="0" tIns="0" rIns="0" bIns="0" rtlCol="0" anchor="t">
              <a:spAutoFit/>
            </a:bodyPr>
            <a:lstStyle/>
            <a:p>
              <a:pPr>
                <a:lnSpc>
                  <a:spcPts val="3506"/>
                </a:lnSpc>
              </a:pPr>
              <a:r>
                <a:rPr lang="en-US" sz="2850">
                  <a:solidFill>
                    <a:srgbClr val="302F2F"/>
                  </a:solidFill>
                  <a:latin typeface="Posterama"/>
                </a:rPr>
                <a:t>HAVE OPEN PORTS AND HOME NETWORKS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6951753" y="9565847"/>
            <a:ext cx="4033397" cy="3418304"/>
          </a:xfrm>
          <a:custGeom>
            <a:avLst/>
            <a:gdLst/>
            <a:ahLst/>
            <a:cxnLst/>
            <a:rect l="l" t="t" r="r" b="b"/>
            <a:pathLst>
              <a:path w="4033397" h="3418304">
                <a:moveTo>
                  <a:pt x="0" y="0"/>
                </a:moveTo>
                <a:lnTo>
                  <a:pt x="4033398" y="0"/>
                </a:lnTo>
                <a:lnTo>
                  <a:pt x="4033398" y="3418304"/>
                </a:lnTo>
                <a:lnTo>
                  <a:pt x="0" y="3418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5279" y="2695231"/>
            <a:ext cx="3222887" cy="3222887"/>
          </a:xfrm>
          <a:custGeom>
            <a:avLst/>
            <a:gdLst/>
            <a:ahLst/>
            <a:cxnLst/>
            <a:rect l="l" t="t" r="r" b="b"/>
            <a:pathLst>
              <a:path w="3222887" h="3222887">
                <a:moveTo>
                  <a:pt x="0" y="0"/>
                </a:moveTo>
                <a:lnTo>
                  <a:pt x="3222887" y="0"/>
                </a:lnTo>
                <a:lnTo>
                  <a:pt x="3222887" y="3222887"/>
                </a:lnTo>
                <a:lnTo>
                  <a:pt x="0" y="3222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758895" y="-895535"/>
            <a:ext cx="2328119" cy="3151431"/>
          </a:xfrm>
          <a:custGeom>
            <a:avLst/>
            <a:gdLst/>
            <a:ahLst/>
            <a:cxnLst/>
            <a:rect l="l" t="t" r="r" b="b"/>
            <a:pathLst>
              <a:path w="2328119" h="3151431">
                <a:moveTo>
                  <a:pt x="0" y="0"/>
                </a:moveTo>
                <a:lnTo>
                  <a:pt x="2328119" y="0"/>
                </a:lnTo>
                <a:lnTo>
                  <a:pt x="2328119" y="3151430"/>
                </a:lnTo>
                <a:lnTo>
                  <a:pt x="0" y="3151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39937" y="680180"/>
            <a:ext cx="6169943" cy="4311385"/>
          </a:xfrm>
          <a:custGeom>
            <a:avLst/>
            <a:gdLst/>
            <a:ahLst/>
            <a:cxnLst/>
            <a:rect l="l" t="t" r="r" b="b"/>
            <a:pathLst>
              <a:path w="6169943" h="4311385">
                <a:moveTo>
                  <a:pt x="0" y="0"/>
                </a:moveTo>
                <a:lnTo>
                  <a:pt x="6169943" y="0"/>
                </a:lnTo>
                <a:lnTo>
                  <a:pt x="6169943" y="4311385"/>
                </a:lnTo>
                <a:lnTo>
                  <a:pt x="0" y="4311385"/>
                </a:lnTo>
                <a:lnTo>
                  <a:pt x="0" y="0"/>
                </a:lnTo>
                <a:close/>
              </a:path>
            </a:pathLst>
          </a:custGeom>
          <a:blipFill>
            <a:blip r:embed="rId8"/>
            <a:stretch>
              <a:fillRect l="-16392" t="-3829" r="-16392" b="-2188"/>
            </a:stretch>
          </a:blipFill>
        </p:spPr>
        <p:txBody>
          <a:bodyPr/>
          <a:lstStyle/>
          <a:p>
            <a:endParaRPr lang="en-US"/>
          </a:p>
        </p:txBody>
      </p:sp>
      <p:sp>
        <p:nvSpPr>
          <p:cNvPr id="6" name="Freeform 6"/>
          <p:cNvSpPr/>
          <p:nvPr/>
        </p:nvSpPr>
        <p:spPr>
          <a:xfrm>
            <a:off x="6545737" y="2412167"/>
            <a:ext cx="454819" cy="286536"/>
          </a:xfrm>
          <a:custGeom>
            <a:avLst/>
            <a:gdLst/>
            <a:ahLst/>
            <a:cxnLst/>
            <a:rect l="l" t="t" r="r" b="b"/>
            <a:pathLst>
              <a:path w="454819" h="286536">
                <a:moveTo>
                  <a:pt x="0" y="0"/>
                </a:moveTo>
                <a:lnTo>
                  <a:pt x="454819" y="0"/>
                </a:lnTo>
                <a:lnTo>
                  <a:pt x="454819" y="286536"/>
                </a:lnTo>
                <a:lnTo>
                  <a:pt x="0" y="286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7493161" y="4337669"/>
            <a:ext cx="593853" cy="374128"/>
          </a:xfrm>
          <a:custGeom>
            <a:avLst/>
            <a:gdLst/>
            <a:ahLst/>
            <a:cxnLst/>
            <a:rect l="l" t="t" r="r" b="b"/>
            <a:pathLst>
              <a:path w="593853" h="374128">
                <a:moveTo>
                  <a:pt x="0" y="0"/>
                </a:moveTo>
                <a:lnTo>
                  <a:pt x="593853" y="0"/>
                </a:lnTo>
                <a:lnTo>
                  <a:pt x="593853" y="374127"/>
                </a:lnTo>
                <a:lnTo>
                  <a:pt x="0" y="37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493161" y="3963541"/>
            <a:ext cx="593853" cy="374128"/>
          </a:xfrm>
          <a:custGeom>
            <a:avLst/>
            <a:gdLst/>
            <a:ahLst/>
            <a:cxnLst/>
            <a:rect l="l" t="t" r="r" b="b"/>
            <a:pathLst>
              <a:path w="593853" h="374128">
                <a:moveTo>
                  <a:pt x="0" y="0"/>
                </a:moveTo>
                <a:lnTo>
                  <a:pt x="593853" y="0"/>
                </a:lnTo>
                <a:lnTo>
                  <a:pt x="593853" y="374128"/>
                </a:lnTo>
                <a:lnTo>
                  <a:pt x="0" y="3741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7493161" y="3589414"/>
            <a:ext cx="593853" cy="374128"/>
          </a:xfrm>
          <a:custGeom>
            <a:avLst/>
            <a:gdLst/>
            <a:ahLst/>
            <a:cxnLst/>
            <a:rect l="l" t="t" r="r" b="b"/>
            <a:pathLst>
              <a:path w="593853" h="374128">
                <a:moveTo>
                  <a:pt x="0" y="0"/>
                </a:moveTo>
                <a:lnTo>
                  <a:pt x="593853" y="0"/>
                </a:lnTo>
                <a:lnTo>
                  <a:pt x="593853" y="374127"/>
                </a:lnTo>
                <a:lnTo>
                  <a:pt x="0" y="37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7493161" y="3215286"/>
            <a:ext cx="593853" cy="374128"/>
          </a:xfrm>
          <a:custGeom>
            <a:avLst/>
            <a:gdLst/>
            <a:ahLst/>
            <a:cxnLst/>
            <a:rect l="l" t="t" r="r" b="b"/>
            <a:pathLst>
              <a:path w="593853" h="374128">
                <a:moveTo>
                  <a:pt x="0" y="0"/>
                </a:moveTo>
                <a:lnTo>
                  <a:pt x="593853" y="0"/>
                </a:lnTo>
                <a:lnTo>
                  <a:pt x="593853" y="374128"/>
                </a:lnTo>
                <a:lnTo>
                  <a:pt x="0" y="3741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7493161" y="2835873"/>
            <a:ext cx="593853" cy="374128"/>
          </a:xfrm>
          <a:custGeom>
            <a:avLst/>
            <a:gdLst/>
            <a:ahLst/>
            <a:cxnLst/>
            <a:rect l="l" t="t" r="r" b="b"/>
            <a:pathLst>
              <a:path w="593853" h="374128">
                <a:moveTo>
                  <a:pt x="0" y="0"/>
                </a:moveTo>
                <a:lnTo>
                  <a:pt x="593853" y="0"/>
                </a:lnTo>
                <a:lnTo>
                  <a:pt x="593853" y="374127"/>
                </a:lnTo>
                <a:lnTo>
                  <a:pt x="0" y="37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6545737" y="2985239"/>
            <a:ext cx="454819" cy="286536"/>
          </a:xfrm>
          <a:custGeom>
            <a:avLst/>
            <a:gdLst/>
            <a:ahLst/>
            <a:cxnLst/>
            <a:rect l="l" t="t" r="r" b="b"/>
            <a:pathLst>
              <a:path w="454819" h="286536">
                <a:moveTo>
                  <a:pt x="0" y="0"/>
                </a:moveTo>
                <a:lnTo>
                  <a:pt x="454819" y="0"/>
                </a:lnTo>
                <a:lnTo>
                  <a:pt x="454819" y="286535"/>
                </a:lnTo>
                <a:lnTo>
                  <a:pt x="0" y="2865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6545737" y="2698703"/>
            <a:ext cx="454819" cy="286536"/>
          </a:xfrm>
          <a:custGeom>
            <a:avLst/>
            <a:gdLst/>
            <a:ahLst/>
            <a:cxnLst/>
            <a:rect l="l" t="t" r="r" b="b"/>
            <a:pathLst>
              <a:path w="454819" h="286536">
                <a:moveTo>
                  <a:pt x="0" y="0"/>
                </a:moveTo>
                <a:lnTo>
                  <a:pt x="454819" y="0"/>
                </a:lnTo>
                <a:lnTo>
                  <a:pt x="454819" y="286536"/>
                </a:lnTo>
                <a:lnTo>
                  <a:pt x="0" y="286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3"/>
            <a:stretch>
              <a:fillRect l="-52035" r="-45866" b="-78477"/>
            </a:stretch>
          </a:blipFill>
        </p:spPr>
        <p:txBody>
          <a:bodyPr/>
          <a:lstStyle/>
          <a:p>
            <a:endParaRPr lang="en-US"/>
          </a:p>
        </p:txBody>
      </p:sp>
      <p:sp>
        <p:nvSpPr>
          <p:cNvPr id="15" name="Freeform 15"/>
          <p:cNvSpPr/>
          <p:nvPr/>
        </p:nvSpPr>
        <p:spPr>
          <a:xfrm>
            <a:off x="696981" y="5377171"/>
            <a:ext cx="3634330" cy="3302698"/>
          </a:xfrm>
          <a:custGeom>
            <a:avLst/>
            <a:gdLst/>
            <a:ahLst/>
            <a:cxnLst/>
            <a:rect l="l" t="t" r="r" b="b"/>
            <a:pathLst>
              <a:path w="3634330" h="3302698">
                <a:moveTo>
                  <a:pt x="0" y="0"/>
                </a:moveTo>
                <a:lnTo>
                  <a:pt x="3634330" y="0"/>
                </a:lnTo>
                <a:lnTo>
                  <a:pt x="3634330" y="3302698"/>
                </a:lnTo>
                <a:lnTo>
                  <a:pt x="0" y="33026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TextBox 16"/>
          <p:cNvSpPr txBox="1"/>
          <p:nvPr/>
        </p:nvSpPr>
        <p:spPr>
          <a:xfrm>
            <a:off x="8914033" y="2931213"/>
            <a:ext cx="8897627" cy="2060352"/>
          </a:xfrm>
          <a:prstGeom prst="rect">
            <a:avLst/>
          </a:prstGeom>
        </p:spPr>
        <p:txBody>
          <a:bodyPr lIns="0" tIns="0" rIns="0" bIns="0" rtlCol="0" anchor="t">
            <a:spAutoFit/>
          </a:bodyPr>
          <a:lstStyle/>
          <a:p>
            <a:pPr algn="ctr">
              <a:lnSpc>
                <a:spcPts val="8054"/>
              </a:lnSpc>
            </a:pPr>
            <a:r>
              <a:rPr lang="en-US" sz="7671">
                <a:solidFill>
                  <a:srgbClr val="302F2F"/>
                </a:solidFill>
                <a:latin typeface="Posterama Bold"/>
              </a:rPr>
              <a:t>IDENTIFYING ALL YOUR ACCOUNTS</a:t>
            </a:r>
          </a:p>
        </p:txBody>
      </p:sp>
      <p:sp>
        <p:nvSpPr>
          <p:cNvPr id="17" name="TextBox 17"/>
          <p:cNvSpPr txBox="1"/>
          <p:nvPr/>
        </p:nvSpPr>
        <p:spPr>
          <a:xfrm>
            <a:off x="8914033" y="5526405"/>
            <a:ext cx="9225466" cy="3777316"/>
          </a:xfrm>
          <a:prstGeom prst="rect">
            <a:avLst/>
          </a:prstGeom>
        </p:spPr>
        <p:txBody>
          <a:bodyPr lIns="0" tIns="0" rIns="0" bIns="0" rtlCol="0" anchor="t">
            <a:spAutoFit/>
          </a:bodyPr>
          <a:lstStyle/>
          <a:p>
            <a:pPr marL="647700" lvl="1" indent="-323850">
              <a:lnSpc>
                <a:spcPts val="3690"/>
              </a:lnSpc>
              <a:buFont typeface="Arial"/>
              <a:buChar char="•"/>
            </a:pPr>
            <a:r>
              <a:rPr lang="en-US" sz="3000" dirty="0">
                <a:solidFill>
                  <a:srgbClr val="302F2F"/>
                </a:solidFill>
                <a:latin typeface="Posterama Bold"/>
              </a:rPr>
              <a:t>Apps on your phone</a:t>
            </a:r>
            <a:endParaRPr lang="en-US" dirty="0"/>
          </a:p>
          <a:p>
            <a:pPr marL="647700" lvl="1" indent="-323850">
              <a:lnSpc>
                <a:spcPts val="3690"/>
              </a:lnSpc>
              <a:buFont typeface="Arial"/>
              <a:buChar char="•"/>
            </a:pPr>
            <a:r>
              <a:rPr lang="en-US" sz="3000" dirty="0">
                <a:solidFill>
                  <a:srgbClr val="302F2F"/>
                </a:solidFill>
                <a:latin typeface="Posterama Bold"/>
              </a:rPr>
              <a:t>Apps in your email </a:t>
            </a:r>
            <a:endParaRPr lang="en-US" sz="3000" dirty="0">
              <a:solidFill>
                <a:srgbClr val="302F2F"/>
              </a:solidFill>
              <a:latin typeface="Posterama Bold"/>
              <a:cs typeface="Posterama Bold"/>
            </a:endParaRPr>
          </a:p>
          <a:p>
            <a:pPr marL="647700" lvl="1" indent="-323850">
              <a:lnSpc>
                <a:spcPts val="3690"/>
              </a:lnSpc>
              <a:buFont typeface="Arial"/>
              <a:buChar char="•"/>
            </a:pPr>
            <a:r>
              <a:rPr lang="en-US" sz="3000" dirty="0">
                <a:solidFill>
                  <a:srgbClr val="302F2F"/>
                </a:solidFill>
                <a:latin typeface="Posterama Bold"/>
              </a:rPr>
              <a:t>Emails</a:t>
            </a:r>
            <a:endParaRPr lang="en-US" sz="3000">
              <a:solidFill>
                <a:srgbClr val="302F2F"/>
              </a:solidFill>
              <a:latin typeface="Posterama Bold"/>
              <a:cs typeface="Posterama Bold"/>
            </a:endParaRPr>
          </a:p>
          <a:p>
            <a:pPr marL="647700" lvl="1" indent="-323850">
              <a:lnSpc>
                <a:spcPts val="3690"/>
              </a:lnSpc>
              <a:buFont typeface="Arial"/>
              <a:buChar char="•"/>
            </a:pPr>
            <a:r>
              <a:rPr lang="en-US" sz="3000" dirty="0">
                <a:solidFill>
                  <a:srgbClr val="302F2F"/>
                </a:solidFill>
                <a:latin typeface="Posterama Bold"/>
              </a:rPr>
              <a:t>Social Media​</a:t>
            </a:r>
            <a:endParaRPr lang="en-US" sz="3000" dirty="0">
              <a:solidFill>
                <a:srgbClr val="302F2F"/>
              </a:solidFill>
              <a:latin typeface="Posterama Bold"/>
              <a:cs typeface="Posterama Bold"/>
            </a:endParaRPr>
          </a:p>
          <a:p>
            <a:pPr marL="647700" lvl="1" indent="-323850">
              <a:lnSpc>
                <a:spcPts val="3690"/>
              </a:lnSpc>
              <a:buFont typeface="Arial"/>
              <a:buChar char="•"/>
            </a:pPr>
            <a:r>
              <a:rPr lang="en-US" sz="3000" dirty="0">
                <a:solidFill>
                  <a:srgbClr val="302F2F"/>
                </a:solidFill>
                <a:latin typeface="Posterama Bold"/>
              </a:rPr>
              <a:t>Chrome browser saved passwords​</a:t>
            </a:r>
            <a:endParaRPr lang="en-US" sz="3000" dirty="0">
              <a:solidFill>
                <a:srgbClr val="302F2F"/>
              </a:solidFill>
              <a:latin typeface="Posterama Bold"/>
              <a:cs typeface="Posterama Bold"/>
            </a:endParaRPr>
          </a:p>
          <a:p>
            <a:pPr marL="647700" lvl="1" indent="-323850">
              <a:lnSpc>
                <a:spcPts val="3690"/>
              </a:lnSpc>
              <a:buFont typeface="Arial"/>
              <a:buChar char="•"/>
            </a:pPr>
            <a:r>
              <a:rPr lang="en-US" sz="3000" dirty="0">
                <a:solidFill>
                  <a:srgbClr val="302F2F"/>
                </a:solidFill>
                <a:latin typeface="Posterama Bold"/>
              </a:rPr>
              <a:t>Subscriptions​</a:t>
            </a:r>
            <a:endParaRPr lang="en-US" sz="3000" dirty="0">
              <a:solidFill>
                <a:srgbClr val="302F2F"/>
              </a:solidFill>
              <a:latin typeface="Posterama Bold"/>
              <a:cs typeface="Posterama Bold"/>
            </a:endParaRPr>
          </a:p>
          <a:p>
            <a:pPr marL="647700" lvl="1" indent="-323850">
              <a:lnSpc>
                <a:spcPts val="3690"/>
              </a:lnSpc>
              <a:buFont typeface="Arial"/>
              <a:buChar char="•"/>
            </a:pPr>
            <a:r>
              <a:rPr lang="en-US" sz="3000" dirty="0">
                <a:solidFill>
                  <a:srgbClr val="302F2F"/>
                </a:solidFill>
                <a:latin typeface="Posterama Bold"/>
              </a:rPr>
              <a:t>Search name check website ​</a:t>
            </a:r>
            <a:endParaRPr lang="en-US" sz="3000" dirty="0">
              <a:solidFill>
                <a:srgbClr val="302F2F"/>
              </a:solidFill>
              <a:latin typeface="Posterama Bold"/>
              <a:cs typeface="Posterama Bold"/>
            </a:endParaRPr>
          </a:p>
          <a:p>
            <a:pPr marL="647700" lvl="1" indent="-323850">
              <a:lnSpc>
                <a:spcPts val="3690"/>
              </a:lnSpc>
              <a:buFont typeface="Arial"/>
              <a:buChar char="•"/>
            </a:pPr>
            <a:r>
              <a:rPr lang="en-US" sz="3000" dirty="0">
                <a:solidFill>
                  <a:srgbClr val="302F2F"/>
                </a:solidFill>
                <a:latin typeface="Posterama Bold"/>
              </a:rPr>
              <a:t>Credit cards </a:t>
            </a:r>
            <a:r>
              <a:rPr lang="en-US" sz="3000" dirty="0" err="1">
                <a:solidFill>
                  <a:srgbClr val="302F2F"/>
                </a:solidFill>
                <a:latin typeface="Posterama Bold"/>
              </a:rPr>
              <a:t>etc</a:t>
            </a:r>
            <a:endParaRPr lang="en-US" sz="3000" dirty="0">
              <a:solidFill>
                <a:srgbClr val="302F2F"/>
              </a:solidFill>
              <a:latin typeface="Posterama Bold"/>
              <a:cs typeface="Posterama Bold"/>
            </a:endParaRPr>
          </a:p>
        </p:txBody>
      </p:sp>
      <p:sp>
        <p:nvSpPr>
          <p:cNvPr id="18" name="TextBox 18"/>
          <p:cNvSpPr txBox="1"/>
          <p:nvPr/>
        </p:nvSpPr>
        <p:spPr>
          <a:xfrm>
            <a:off x="1944998" y="6422943"/>
            <a:ext cx="6637316" cy="2798445"/>
          </a:xfrm>
          <a:prstGeom prst="rect">
            <a:avLst/>
          </a:prstGeom>
        </p:spPr>
        <p:txBody>
          <a:bodyPr lIns="0" tIns="0" rIns="0" bIns="0" rtlCol="0" anchor="t">
            <a:spAutoFit/>
          </a:bodyPr>
          <a:lstStyle/>
          <a:p>
            <a:pPr>
              <a:lnSpc>
                <a:spcPts val="3690"/>
              </a:lnSpc>
            </a:pPr>
            <a:r>
              <a:rPr lang="en-US" sz="3000">
                <a:solidFill>
                  <a:srgbClr val="302F2F"/>
                </a:solidFill>
                <a:latin typeface="Posterama"/>
              </a:rPr>
              <a:t>YOU CAN NOT PROTECT WHAT YOU DON’T HAVE. THE BEST PRACTICE IS TO IDENTIFY ALL YOUR ONLINE ACCOUNTS AND THE AVERAGE PERSON CAN EASILY HAVE MORE THAN 100 ACCOUNTS​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rot="5400000">
            <a:off x="-5082025"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00000">
            <a:off x="1339299" y="3205322"/>
            <a:ext cx="4208100" cy="4208100"/>
          </a:xfrm>
          <a:custGeom>
            <a:avLst/>
            <a:gdLst/>
            <a:ahLst/>
            <a:cxnLst/>
            <a:rect l="l" t="t" r="r" b="b"/>
            <a:pathLst>
              <a:path w="4208100" h="4208100">
                <a:moveTo>
                  <a:pt x="0" y="0"/>
                </a:moveTo>
                <a:lnTo>
                  <a:pt x="4208100" y="0"/>
                </a:lnTo>
                <a:lnTo>
                  <a:pt x="4208100" y="4208100"/>
                </a:lnTo>
                <a:lnTo>
                  <a:pt x="0" y="4208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2700000">
            <a:off x="1519585" y="3380361"/>
            <a:ext cx="3847529" cy="3858022"/>
            <a:chOff x="0" y="0"/>
            <a:chExt cx="5130039" cy="5144030"/>
          </a:xfrm>
        </p:grpSpPr>
        <p:pic>
          <p:nvPicPr>
            <p:cNvPr id="5" name="Picture 5"/>
            <p:cNvPicPr>
              <a:picLocks noChangeAspect="1"/>
            </p:cNvPicPr>
            <p:nvPr/>
          </p:nvPicPr>
          <p:blipFill>
            <a:blip r:embed="rId6"/>
            <a:srcRect l="34000" t="20960" r="29994" b="14854"/>
            <a:stretch>
              <a:fillRect/>
            </a:stretch>
          </p:blipFill>
          <p:spPr>
            <a:xfrm>
              <a:off x="0" y="0"/>
              <a:ext cx="5130039" cy="5144030"/>
            </a:xfrm>
            <a:prstGeom prst="rect">
              <a:avLst/>
            </a:prstGeom>
          </p:spPr>
        </p:pic>
      </p:grpSp>
      <p:sp>
        <p:nvSpPr>
          <p:cNvPr id="6" name="Freeform 6"/>
          <p:cNvSpPr/>
          <p:nvPr/>
        </p:nvSpPr>
        <p:spPr>
          <a:xfrm>
            <a:off x="2179544" y="9264233"/>
            <a:ext cx="5617945" cy="478566"/>
          </a:xfrm>
          <a:custGeom>
            <a:avLst/>
            <a:gdLst/>
            <a:ahLst/>
            <a:cxnLst/>
            <a:rect l="l" t="t" r="r" b="b"/>
            <a:pathLst>
              <a:path w="5617945" h="478566">
                <a:moveTo>
                  <a:pt x="0" y="0"/>
                </a:moveTo>
                <a:lnTo>
                  <a:pt x="5617945" y="0"/>
                </a:lnTo>
                <a:lnTo>
                  <a:pt x="5617945" y="478565"/>
                </a:lnTo>
                <a:lnTo>
                  <a:pt x="0" y="478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7564756"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40414"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7062696" y="9612476"/>
            <a:ext cx="265625" cy="260644"/>
          </a:xfrm>
          <a:custGeom>
            <a:avLst/>
            <a:gdLst/>
            <a:ahLst/>
            <a:cxnLst/>
            <a:rect l="l" t="t" r="r" b="b"/>
            <a:pathLst>
              <a:path w="265625" h="260644">
                <a:moveTo>
                  <a:pt x="0" y="0"/>
                </a:moveTo>
                <a:lnTo>
                  <a:pt x="265624" y="0"/>
                </a:lnTo>
                <a:lnTo>
                  <a:pt x="265624" y="260644"/>
                </a:lnTo>
                <a:lnTo>
                  <a:pt x="0" y="2606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6011260"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7"/>
            <a:stretch>
              <a:fillRect l="-52035" r="-45866" b="-78477"/>
            </a:stretch>
          </a:blipFill>
        </p:spPr>
        <p:txBody>
          <a:bodyPr/>
          <a:lstStyle/>
          <a:p>
            <a:endParaRPr lang="en-US"/>
          </a:p>
        </p:txBody>
      </p:sp>
      <p:sp>
        <p:nvSpPr>
          <p:cNvPr id="12" name="TextBox 12"/>
          <p:cNvSpPr txBox="1"/>
          <p:nvPr/>
        </p:nvSpPr>
        <p:spPr>
          <a:xfrm>
            <a:off x="4521842" y="455315"/>
            <a:ext cx="11173485" cy="2095500"/>
          </a:xfrm>
          <a:prstGeom prst="rect">
            <a:avLst/>
          </a:prstGeom>
        </p:spPr>
        <p:txBody>
          <a:bodyPr lIns="0" tIns="0" rIns="0" bIns="0" rtlCol="0" anchor="t">
            <a:spAutoFit/>
          </a:bodyPr>
          <a:lstStyle/>
          <a:p>
            <a:pPr>
              <a:lnSpc>
                <a:spcPts val="8400"/>
              </a:lnSpc>
            </a:pPr>
            <a:r>
              <a:rPr lang="en-US" sz="6000">
                <a:solidFill>
                  <a:srgbClr val="FFCB00"/>
                </a:solidFill>
                <a:latin typeface="Posterama Bold"/>
              </a:rPr>
              <a:t>WHAT TO DO WITH THE ACCOUNTS YOU ​IDENTIFIED​</a:t>
            </a:r>
          </a:p>
        </p:txBody>
      </p:sp>
      <p:sp>
        <p:nvSpPr>
          <p:cNvPr id="13" name="TextBox 13"/>
          <p:cNvSpPr txBox="1"/>
          <p:nvPr/>
        </p:nvSpPr>
        <p:spPr>
          <a:xfrm>
            <a:off x="6418925" y="2945249"/>
            <a:ext cx="10909395" cy="6426055"/>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FFFFFF"/>
                </a:solidFill>
                <a:latin typeface="Posterama"/>
              </a:rPr>
              <a:t>REMOVE ANY DUPLICATES OF THE PASSWORD IN YOUR PASSWORD MANAGER, TO MAKE IT CLEAR WHICH ONE TO USE.​</a:t>
            </a:r>
          </a:p>
          <a:p>
            <a:pPr marL="647700" lvl="1" indent="-323850">
              <a:lnSpc>
                <a:spcPts val="4200"/>
              </a:lnSpc>
              <a:buFont typeface="Arial"/>
              <a:buChar char="•"/>
            </a:pPr>
            <a:endParaRPr lang="en-US" sz="3000" dirty="0">
              <a:solidFill>
                <a:srgbClr val="FFFFFF"/>
              </a:solidFill>
              <a:latin typeface="Posterama"/>
            </a:endParaRPr>
          </a:p>
          <a:p>
            <a:pPr marL="647700" lvl="1" indent="-323850">
              <a:lnSpc>
                <a:spcPts val="4200"/>
              </a:lnSpc>
              <a:buFont typeface="Arial"/>
              <a:buChar char="•"/>
            </a:pPr>
            <a:r>
              <a:rPr lang="en-US" sz="3000" dirty="0">
                <a:solidFill>
                  <a:srgbClr val="FFFFFF"/>
                </a:solidFill>
                <a:latin typeface="Posterama"/>
              </a:rPr>
              <a:t>IF THE SITE OFFERS THIRD-PARTY ACCESS TO THE ACCOUNT,CHECK THE LIST OF SITES THAT HAVE AUTHORIZED ACCESS. REVOKE ANY ACCESS THAT ISN’T NEEDED.​</a:t>
            </a:r>
          </a:p>
          <a:p>
            <a:pPr>
              <a:lnSpc>
                <a:spcPts val="4200"/>
              </a:lnSpc>
            </a:pPr>
            <a:endParaRPr lang="en-US" sz="3000" dirty="0">
              <a:solidFill>
                <a:srgbClr val="FFFFFF"/>
              </a:solidFill>
              <a:latin typeface="Posterama"/>
            </a:endParaRPr>
          </a:p>
          <a:p>
            <a:pPr>
              <a:lnSpc>
                <a:spcPts val="4200"/>
              </a:lnSpc>
            </a:pPr>
            <a:r>
              <a:rPr lang="en-US" sz="3000" dirty="0">
                <a:solidFill>
                  <a:srgbClr val="FFFFFF"/>
                </a:solidFill>
                <a:latin typeface="Posterama"/>
              </a:rPr>
              <a:t>IN GENERAL, TAKE NOTE OF THE DATA THAT IS STORED IN THE ACCOUNT. IF THE ACCOUNT WERE TO BE HACKED, HOW BAD WOULD IT BE?​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2E52"/>
        </a:solidFill>
        <a:effectLst/>
      </p:bgPr>
    </p:bg>
    <p:spTree>
      <p:nvGrpSpPr>
        <p:cNvPr id="1" name=""/>
        <p:cNvGrpSpPr/>
        <p:nvPr/>
      </p:nvGrpSpPr>
      <p:grpSpPr>
        <a:xfrm>
          <a:off x="0" y="0"/>
          <a:ext cx="0" cy="0"/>
          <a:chOff x="0" y="0"/>
          <a:chExt cx="0" cy="0"/>
        </a:xfrm>
      </p:grpSpPr>
      <p:sp>
        <p:nvSpPr>
          <p:cNvPr id="2" name="Freeform 2"/>
          <p:cNvSpPr/>
          <p:nvPr/>
        </p:nvSpPr>
        <p:spPr>
          <a:xfrm rot="5400000">
            <a:off x="-5082025"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00000">
            <a:off x="1339299" y="3205322"/>
            <a:ext cx="4208100" cy="4208100"/>
          </a:xfrm>
          <a:custGeom>
            <a:avLst/>
            <a:gdLst/>
            <a:ahLst/>
            <a:cxnLst/>
            <a:rect l="l" t="t" r="r" b="b"/>
            <a:pathLst>
              <a:path w="4208100" h="4208100">
                <a:moveTo>
                  <a:pt x="0" y="0"/>
                </a:moveTo>
                <a:lnTo>
                  <a:pt x="4208100" y="0"/>
                </a:lnTo>
                <a:lnTo>
                  <a:pt x="4208100" y="4208100"/>
                </a:lnTo>
                <a:lnTo>
                  <a:pt x="0" y="4208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2700000">
            <a:off x="1519585" y="3380362"/>
            <a:ext cx="3847529" cy="3858022"/>
            <a:chOff x="0" y="1"/>
            <a:chExt cx="5130039" cy="5144030"/>
          </a:xfrm>
        </p:grpSpPr>
        <p:pic>
          <p:nvPicPr>
            <p:cNvPr id="5" name="Picture 5"/>
            <p:cNvPicPr>
              <a:picLocks noChangeAspect="1"/>
            </p:cNvPicPr>
            <p:nvPr/>
          </p:nvPicPr>
          <p:blipFill>
            <a:blip r:embed="rId6"/>
            <a:srcRect l="34000" t="20960" r="29994" b="14854"/>
            <a:stretch>
              <a:fillRect/>
            </a:stretch>
          </p:blipFill>
          <p:spPr>
            <a:xfrm>
              <a:off x="0" y="1"/>
              <a:ext cx="5130039" cy="5144030"/>
            </a:xfrm>
            <a:prstGeom prst="rect">
              <a:avLst/>
            </a:prstGeom>
          </p:spPr>
        </p:pic>
      </p:grpSp>
      <p:sp>
        <p:nvSpPr>
          <p:cNvPr id="6" name="Freeform 6"/>
          <p:cNvSpPr/>
          <p:nvPr/>
        </p:nvSpPr>
        <p:spPr>
          <a:xfrm>
            <a:off x="2179544" y="9264233"/>
            <a:ext cx="5617945" cy="478566"/>
          </a:xfrm>
          <a:custGeom>
            <a:avLst/>
            <a:gdLst/>
            <a:ahLst/>
            <a:cxnLst/>
            <a:rect l="l" t="t" r="r" b="b"/>
            <a:pathLst>
              <a:path w="5617945" h="478566">
                <a:moveTo>
                  <a:pt x="0" y="0"/>
                </a:moveTo>
                <a:lnTo>
                  <a:pt x="5617945" y="0"/>
                </a:lnTo>
                <a:lnTo>
                  <a:pt x="5617945" y="478565"/>
                </a:lnTo>
                <a:lnTo>
                  <a:pt x="0" y="478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7564756"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40414"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7062696" y="9612476"/>
            <a:ext cx="265625" cy="260644"/>
          </a:xfrm>
          <a:custGeom>
            <a:avLst/>
            <a:gdLst/>
            <a:ahLst/>
            <a:cxnLst/>
            <a:rect l="l" t="t" r="r" b="b"/>
            <a:pathLst>
              <a:path w="265625" h="260644">
                <a:moveTo>
                  <a:pt x="0" y="0"/>
                </a:moveTo>
                <a:lnTo>
                  <a:pt x="265624" y="0"/>
                </a:lnTo>
                <a:lnTo>
                  <a:pt x="265624" y="260644"/>
                </a:lnTo>
                <a:lnTo>
                  <a:pt x="0" y="2606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6011260" y="9612476"/>
            <a:ext cx="260644" cy="260644"/>
          </a:xfrm>
          <a:custGeom>
            <a:avLst/>
            <a:gdLst/>
            <a:ahLst/>
            <a:cxnLst/>
            <a:rect l="l" t="t" r="r" b="b"/>
            <a:pathLst>
              <a:path w="260644" h="260644">
                <a:moveTo>
                  <a:pt x="0" y="0"/>
                </a:moveTo>
                <a:lnTo>
                  <a:pt x="260644" y="0"/>
                </a:lnTo>
                <a:lnTo>
                  <a:pt x="260644" y="260644"/>
                </a:lnTo>
                <a:lnTo>
                  <a:pt x="0" y="2606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16413391" y="497185"/>
            <a:ext cx="1413726" cy="1063031"/>
          </a:xfrm>
          <a:custGeom>
            <a:avLst/>
            <a:gdLst/>
            <a:ahLst/>
            <a:cxnLst/>
            <a:rect l="l" t="t" r="r" b="b"/>
            <a:pathLst>
              <a:path w="1413726" h="1063031">
                <a:moveTo>
                  <a:pt x="0" y="0"/>
                </a:moveTo>
                <a:lnTo>
                  <a:pt x="1413726" y="0"/>
                </a:lnTo>
                <a:lnTo>
                  <a:pt x="1413726" y="1063030"/>
                </a:lnTo>
                <a:lnTo>
                  <a:pt x="0" y="1063030"/>
                </a:lnTo>
                <a:lnTo>
                  <a:pt x="0" y="0"/>
                </a:lnTo>
                <a:close/>
              </a:path>
            </a:pathLst>
          </a:custGeom>
          <a:blipFill>
            <a:blip r:embed="rId17"/>
            <a:stretch>
              <a:fillRect l="-52035" r="-45866" b="-78477"/>
            </a:stretch>
          </a:blipFill>
        </p:spPr>
        <p:txBody>
          <a:bodyPr/>
          <a:lstStyle/>
          <a:p>
            <a:endParaRPr lang="en-US"/>
          </a:p>
        </p:txBody>
      </p:sp>
      <p:sp>
        <p:nvSpPr>
          <p:cNvPr id="12" name="TextBox 12"/>
          <p:cNvSpPr txBox="1"/>
          <p:nvPr/>
        </p:nvSpPr>
        <p:spPr>
          <a:xfrm>
            <a:off x="4521842" y="455315"/>
            <a:ext cx="11173485" cy="2095500"/>
          </a:xfrm>
          <a:prstGeom prst="rect">
            <a:avLst/>
          </a:prstGeom>
        </p:spPr>
        <p:txBody>
          <a:bodyPr lIns="0" tIns="0" rIns="0" bIns="0" rtlCol="0" anchor="t">
            <a:spAutoFit/>
          </a:bodyPr>
          <a:lstStyle/>
          <a:p>
            <a:pPr>
              <a:lnSpc>
                <a:spcPts val="8400"/>
              </a:lnSpc>
            </a:pPr>
            <a:r>
              <a:rPr lang="en-US" sz="6000">
                <a:solidFill>
                  <a:srgbClr val="FFCB00"/>
                </a:solidFill>
                <a:latin typeface="Posterama Bold"/>
              </a:rPr>
              <a:t>WHAT TO DO WITH THE ACCOUNTS YOU ​IDENTIFIED​</a:t>
            </a:r>
          </a:p>
        </p:txBody>
      </p:sp>
      <p:sp>
        <p:nvSpPr>
          <p:cNvPr id="13" name="TextBox 13"/>
          <p:cNvSpPr txBox="1"/>
          <p:nvPr/>
        </p:nvSpPr>
        <p:spPr>
          <a:xfrm>
            <a:off x="6418925" y="2945249"/>
            <a:ext cx="11052909" cy="5857876"/>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Posterama"/>
              </a:rPr>
              <a:t>APPLY BEST PRACTICES IN SECURING ​PASSWORDS </a:t>
            </a:r>
          </a:p>
          <a:p>
            <a:pPr marL="647700" lvl="1" indent="-323850">
              <a:lnSpc>
                <a:spcPts val="4200"/>
              </a:lnSpc>
              <a:buFont typeface="Arial"/>
              <a:buChar char="•"/>
            </a:pPr>
            <a:r>
              <a:rPr lang="en-US" sz="3000">
                <a:solidFill>
                  <a:srgbClr val="FFFFFF"/>
                </a:solidFill>
                <a:latin typeface="Posterama"/>
              </a:rPr>
              <a:t>REMOVE ANY UN-NECESSARY DATA IN YOUR ACCOUNT </a:t>
            </a:r>
          </a:p>
          <a:p>
            <a:pPr marL="647700" lvl="1" indent="-323850">
              <a:lnSpc>
                <a:spcPts val="4200"/>
              </a:lnSpc>
              <a:buFont typeface="Arial"/>
              <a:buChar char="•"/>
            </a:pPr>
            <a:r>
              <a:rPr lang="en-US" sz="3000">
                <a:solidFill>
                  <a:srgbClr val="FFFFFF"/>
                </a:solidFill>
                <a:latin typeface="Posterama"/>
              </a:rPr>
              <a:t>IF YOU NO LONGER USE THE ACCOUNT, HAVE THE ACCOUNT DEACTIVATED OR DELETED.​</a:t>
            </a:r>
          </a:p>
          <a:p>
            <a:pPr marL="647700" lvl="1" indent="-323850">
              <a:lnSpc>
                <a:spcPts val="4200"/>
              </a:lnSpc>
              <a:buFont typeface="Arial"/>
              <a:buChar char="•"/>
            </a:pPr>
            <a:r>
              <a:rPr lang="en-US" sz="3000">
                <a:solidFill>
                  <a:srgbClr val="FFFFFF"/>
                </a:solidFill>
                <a:latin typeface="Posterama"/>
              </a:rPr>
              <a:t>REVIEW THE CONNECTED DEVICES TO YOUR ACCOUNT AND REMOVE ANY DEVICES THAT YOU NO LONGER USE.​</a:t>
            </a:r>
          </a:p>
          <a:p>
            <a:pPr marL="647700" lvl="1" indent="-323850">
              <a:lnSpc>
                <a:spcPts val="4200"/>
              </a:lnSpc>
              <a:buFont typeface="Arial"/>
              <a:buChar char="•"/>
            </a:pPr>
            <a:r>
              <a:rPr lang="en-US" sz="3000">
                <a:solidFill>
                  <a:srgbClr val="FFFFFF"/>
                </a:solidFill>
                <a:latin typeface="Posterama"/>
              </a:rPr>
              <a:t>LOG OUT, AND MAKE SURE THAT YOU CAN LOG BACK IN SUCCESSFULLY WITH THE NEW CREDENTIALS.</a:t>
            </a:r>
          </a:p>
          <a:p>
            <a:pPr marL="647700" lvl="1" indent="-323850">
              <a:lnSpc>
                <a:spcPts val="4200"/>
              </a:lnSpc>
              <a:buFont typeface="Arial"/>
              <a:buChar char="•"/>
            </a:pPr>
            <a:r>
              <a:rPr lang="en-US" sz="3000">
                <a:solidFill>
                  <a:srgbClr val="FFFFFF"/>
                </a:solidFill>
                <a:latin typeface="Posterama"/>
              </a:rPr>
              <a:t>REMOVE ANY DUPLICATES OF THE PASSWORD IN YOUR PASSWORD MANAGER, TO MAKE IT CLEAR WHICH ONE TO USE.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1505</Words>
  <Application>Microsoft Office PowerPoint</Application>
  <PresentationFormat>Custom</PresentationFormat>
  <Paragraphs>178</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Helios Extended Bold</vt:lpstr>
      <vt:lpstr>Posterama</vt:lpstr>
      <vt:lpstr>Posterama Bold</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Security Overhaul - Free Live Training</dc:title>
  <dc:creator>Cecile M</dc:creator>
  <cp:lastModifiedBy>fichier numerique</cp:lastModifiedBy>
  <cp:revision>246</cp:revision>
  <dcterms:created xsi:type="dcterms:W3CDTF">2006-08-16T00:00:00Z</dcterms:created>
  <dcterms:modified xsi:type="dcterms:W3CDTF">2025-07-31T14:46:52Z</dcterms:modified>
  <dc:identifier>DAFyQqv0XAM</dc:identifier>
</cp:coreProperties>
</file>