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30"/>
  </p:notesMasterIdLst>
  <p:sldIdLst>
    <p:sldId id="256" r:id="rId3"/>
    <p:sldId id="258" r:id="rId4"/>
    <p:sldId id="257" r:id="rId5"/>
    <p:sldId id="259" r:id="rId6"/>
    <p:sldId id="312" r:id="rId7"/>
    <p:sldId id="480" r:id="rId8"/>
    <p:sldId id="481" r:id="rId9"/>
    <p:sldId id="492" r:id="rId10"/>
    <p:sldId id="482" r:id="rId11"/>
    <p:sldId id="483" r:id="rId12"/>
    <p:sldId id="493" r:id="rId13"/>
    <p:sldId id="494" r:id="rId14"/>
    <p:sldId id="495" r:id="rId15"/>
    <p:sldId id="496" r:id="rId16"/>
    <p:sldId id="484" r:id="rId17"/>
    <p:sldId id="497" r:id="rId18"/>
    <p:sldId id="487" r:id="rId19"/>
    <p:sldId id="499" r:id="rId20"/>
    <p:sldId id="500" r:id="rId21"/>
    <p:sldId id="485" r:id="rId22"/>
    <p:sldId id="498" r:id="rId23"/>
    <p:sldId id="488" r:id="rId24"/>
    <p:sldId id="489" r:id="rId25"/>
    <p:sldId id="490" r:id="rId26"/>
    <p:sldId id="486" r:id="rId27"/>
    <p:sldId id="478" r:id="rId28"/>
    <p:sldId id="289"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18343C0-5F59-47F6-B540-FCAECF2F735D}">
          <p14:sldIdLst>
            <p14:sldId id="256"/>
            <p14:sldId id="258"/>
            <p14:sldId id="257"/>
            <p14:sldId id="259"/>
            <p14:sldId id="312"/>
            <p14:sldId id="480"/>
            <p14:sldId id="481"/>
            <p14:sldId id="492"/>
            <p14:sldId id="482"/>
            <p14:sldId id="483"/>
            <p14:sldId id="493"/>
            <p14:sldId id="494"/>
            <p14:sldId id="495"/>
            <p14:sldId id="496"/>
            <p14:sldId id="484"/>
            <p14:sldId id="497"/>
            <p14:sldId id="487"/>
            <p14:sldId id="499"/>
            <p14:sldId id="500"/>
            <p14:sldId id="485"/>
            <p14:sldId id="498"/>
            <p14:sldId id="488"/>
            <p14:sldId id="489"/>
            <p14:sldId id="490"/>
            <p14:sldId id="486"/>
            <p14:sldId id="478"/>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8C"/>
    <a:srgbClr val="E45E5E"/>
    <a:srgbClr val="FCEFEE"/>
    <a:srgbClr val="FBF0EF"/>
    <a:srgbClr val="0F172A"/>
    <a:srgbClr val="2E74B5"/>
    <a:srgbClr val="92C5F7"/>
    <a:srgbClr val="D1E3F8"/>
    <a:srgbClr val="475569"/>
    <a:srgbClr val="CBD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5039" autoAdjust="0"/>
  </p:normalViewPr>
  <p:slideViewPr>
    <p:cSldViewPr snapToGrid="0">
      <p:cViewPr varScale="1">
        <p:scale>
          <a:sx n="33" d="100"/>
          <a:sy n="33" d="100"/>
        </p:scale>
        <p:origin x="62" y="1037"/>
      </p:cViewPr>
      <p:guideLst/>
    </p:cSldViewPr>
  </p:slideViewPr>
  <p:notesTextViewPr>
    <p:cViewPr>
      <p:scale>
        <a:sx n="1" d="1"/>
        <a:sy n="1" d="1"/>
      </p:scale>
      <p:origin x="0" y="0"/>
    </p:cViewPr>
  </p:notesTextViewPr>
  <p:sorterViewPr>
    <p:cViewPr>
      <p:scale>
        <a:sx n="100" d="100"/>
        <a:sy n="100" d="100"/>
      </p:scale>
      <p:origin x="0" y="-7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A4959-A08D-4DCF-8D40-80358F11339F}" type="datetimeFigureOut">
              <a:rPr lang="fr-FR" smtClean="0"/>
              <a:t>13/05/2025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E0D7A-5609-414E-9F38-E571C61F4397}" type="slidenum">
              <a:rPr lang="fr-FR" smtClean="0"/>
              <a:t>‹N°›</a:t>
            </a:fld>
            <a:endParaRPr lang="fr-FR" dirty="0"/>
          </a:p>
        </p:txBody>
      </p:sp>
    </p:spTree>
    <p:extLst>
      <p:ext uri="{BB962C8B-B14F-4D97-AF65-F5344CB8AC3E}">
        <p14:creationId xmlns:p14="http://schemas.microsoft.com/office/powerpoint/2010/main" val="388695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442E0D7A-5609-414E-9F38-E571C61F4397}" type="slidenum">
              <a:rPr lang="fr-FR" smtClean="0"/>
              <a:t>1</a:t>
            </a:fld>
            <a:endParaRPr lang="fr-FR" dirty="0"/>
          </a:p>
        </p:txBody>
      </p:sp>
    </p:spTree>
    <p:extLst>
      <p:ext uri="{BB962C8B-B14F-4D97-AF65-F5344CB8AC3E}">
        <p14:creationId xmlns:p14="http://schemas.microsoft.com/office/powerpoint/2010/main" val="2418470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sz="1800" b="1" i="0" u="none" strike="noStrike" baseline="0" dirty="0" err="1">
                <a:latin typeface="LMSans10-Bold"/>
              </a:rPr>
              <a:t>Flexibilité</a:t>
            </a:r>
            <a:r>
              <a:rPr lang="en-US" sz="1800" b="1" i="0" u="none" strike="noStrike" baseline="0" dirty="0">
                <a:latin typeface="LMSans10-Bold"/>
              </a:rPr>
              <a:t> </a:t>
            </a:r>
            <a:r>
              <a:rPr lang="en-US" sz="1800" b="0" i="0" u="none" strike="noStrike" baseline="0" dirty="0">
                <a:latin typeface="LMSans8-Regular"/>
              </a:rPr>
              <a:t>vs </a:t>
            </a:r>
            <a:r>
              <a:rPr lang="en-US" sz="1800" b="1" i="0" u="none" strike="noStrike" baseline="0" dirty="0" err="1">
                <a:latin typeface="LMSans10-Bold"/>
              </a:rPr>
              <a:t>Simplicité</a:t>
            </a:r>
            <a:endParaRPr lang="en-US" sz="1800" b="1" i="0" u="none" strike="noStrike" baseline="0" dirty="0">
              <a:latin typeface="LMSans10-Bold"/>
            </a:endParaRPr>
          </a:p>
          <a:p>
            <a:pPr algn="l"/>
            <a:r>
              <a:rPr lang="en-US" sz="1800" b="1" i="0" u="none" strike="noStrike" baseline="0" dirty="0">
                <a:latin typeface="LMSans10-Bold"/>
              </a:rPr>
              <a:t>Performance </a:t>
            </a:r>
            <a:r>
              <a:rPr lang="en-US" sz="1800" b="0" i="0" u="none" strike="noStrike" baseline="0" dirty="0">
                <a:latin typeface="LMSans8-Regular"/>
              </a:rPr>
              <a:t>vs </a:t>
            </a:r>
            <a:r>
              <a:rPr lang="en-US" sz="1800" b="1" i="0" u="none" strike="noStrike" baseline="0" dirty="0" err="1">
                <a:latin typeface="LMSans10-Bold"/>
              </a:rPr>
              <a:t>Accessibilité</a:t>
            </a:r>
            <a:endParaRPr lang="en-US" sz="1800" b="1" i="0" u="none" strike="noStrike" baseline="0" dirty="0">
              <a:latin typeface="LMSans10-Bold"/>
            </a:endParaRPr>
          </a:p>
          <a:p>
            <a:pPr algn="l"/>
            <a:r>
              <a:rPr lang="en-US" sz="1800" b="1" i="0" u="none" strike="noStrike" baseline="0" dirty="0" err="1">
                <a:latin typeface="LMSans10-Bold"/>
              </a:rPr>
              <a:t>Écosystème</a:t>
            </a:r>
            <a:r>
              <a:rPr lang="en-US" sz="1800" b="1" i="0" u="none" strike="noStrike" baseline="0" dirty="0">
                <a:latin typeface="LMSans10-Bold"/>
              </a:rPr>
              <a:t> </a:t>
            </a:r>
            <a:r>
              <a:rPr lang="en-US" sz="1800" b="0" i="0" u="none" strike="noStrike" baseline="0" dirty="0">
                <a:latin typeface="LMSans8-Regular"/>
              </a:rPr>
              <a:t>vs </a:t>
            </a:r>
            <a:r>
              <a:rPr lang="en-US" sz="1800" b="1" i="0" u="none" strike="noStrike" baseline="0" dirty="0" err="1">
                <a:latin typeface="LMSans10-Bold"/>
              </a:rPr>
              <a:t>Spécialisation</a:t>
            </a:r>
            <a:endParaRPr lang="en-US" sz="1800" b="1" i="0" u="none" strike="noStrike" baseline="0" dirty="0">
              <a:latin typeface="LMSans10-Bold"/>
            </a:endParaRPr>
          </a:p>
          <a:p>
            <a:pPr algn="l"/>
            <a:r>
              <a:rPr lang="en-US" sz="1800" b="1" i="0" u="none" strike="noStrike" baseline="0" dirty="0" err="1">
                <a:latin typeface="LMSans10-Bold"/>
              </a:rPr>
              <a:t>Évolutivité</a:t>
            </a:r>
            <a:r>
              <a:rPr lang="en-US" sz="1800" b="1" i="0" u="none" strike="noStrike" baseline="0" dirty="0">
                <a:latin typeface="LMSans10-Bold"/>
              </a:rPr>
              <a:t> </a:t>
            </a:r>
            <a:r>
              <a:rPr lang="en-US" sz="1800" b="0" i="0" u="none" strike="noStrike" baseline="0" dirty="0">
                <a:latin typeface="LMSans8-Regular"/>
              </a:rPr>
              <a:t>vs </a:t>
            </a:r>
            <a:r>
              <a:rPr lang="en-US" sz="1800" b="1" i="0" u="none" strike="noStrike" baseline="0" dirty="0">
                <a:latin typeface="LMSans10-Bold"/>
              </a:rPr>
              <a:t>Time-to-market</a:t>
            </a:r>
          </a:p>
          <a:p>
            <a:pPr algn="l"/>
            <a:r>
              <a:rPr lang="en-US" sz="1800" b="1" i="0" u="none" strike="noStrike" baseline="0" dirty="0" err="1">
                <a:latin typeface="LMSans10-Bold"/>
              </a:rPr>
              <a:t>Coût</a:t>
            </a:r>
            <a:r>
              <a:rPr lang="en-US" sz="1800" b="1" i="0" u="none" strike="noStrike" baseline="0" dirty="0">
                <a:latin typeface="LMSans10-Bold"/>
              </a:rPr>
              <a:t> </a:t>
            </a:r>
            <a:r>
              <a:rPr lang="en-US" sz="1800" b="0" i="0" u="none" strike="noStrike" baseline="0" dirty="0">
                <a:latin typeface="LMSans8-Regular"/>
              </a:rPr>
              <a:t>vs </a:t>
            </a:r>
            <a:r>
              <a:rPr lang="en-US" sz="1800" b="1" i="0" u="none" strike="noStrike" baseline="0" dirty="0" err="1">
                <a:latin typeface="LMSans10-Bold"/>
              </a:rPr>
              <a:t>Capacités</a:t>
            </a:r>
            <a:endParaRPr lang="en-US" dirty="0"/>
          </a:p>
        </p:txBody>
      </p:sp>
      <p:sp>
        <p:nvSpPr>
          <p:cNvPr id="4" name="Espace réservé du numéro de diapositive 3"/>
          <p:cNvSpPr>
            <a:spLocks noGrp="1"/>
          </p:cNvSpPr>
          <p:nvPr>
            <p:ph type="sldNum" sz="quarter" idx="5"/>
          </p:nvPr>
        </p:nvSpPr>
        <p:spPr/>
        <p:txBody>
          <a:bodyPr/>
          <a:lstStyle/>
          <a:p>
            <a:fld id="{442E0D7A-5609-414E-9F38-E571C61F4397}" type="slidenum">
              <a:rPr lang="fr-FR" smtClean="0"/>
              <a:t>16</a:t>
            </a:fld>
            <a:endParaRPr lang="fr-FR" dirty="0"/>
          </a:p>
        </p:txBody>
      </p:sp>
    </p:spTree>
    <p:extLst>
      <p:ext uri="{BB962C8B-B14F-4D97-AF65-F5344CB8AC3E}">
        <p14:creationId xmlns:p14="http://schemas.microsoft.com/office/powerpoint/2010/main" val="136505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345DCB2-0369-4B5F-B186-9A17C753C594}" type="datetime1">
              <a:rPr lang="fr-FR" smtClean="0"/>
              <a:t>13/05/2025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2747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6BDFCF-ED2E-4558-9923-BF0E9FDCF27A}" type="datetime1">
              <a:rPr lang="fr-FR" smtClean="0"/>
              <a:t>13/05/2025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55633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8D842C9-098C-4678-8D31-23FFE4EEE077}" type="datetime1">
              <a:rPr lang="fr-FR" smtClean="0"/>
              <a:t>13/05/2025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01756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7EB03F2-62C6-4C50-A600-C831986CFBE1}" type="datetime1">
              <a:rPr lang="fr-FR" smtClean="0"/>
              <a:t>13/05/2025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32335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D9AD2D-78B5-4117-8A36-767A5C147845}" type="datetime1">
              <a:rPr lang="fr-FR" smtClean="0"/>
              <a:t>13/05/2025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73594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8AA0BBB-B6D0-4F9B-8101-D23CC578C61D}" type="datetime1">
              <a:rPr lang="fr-FR" smtClean="0"/>
              <a:t>13/05/2025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265325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0EAC1557-9331-4F57-AE25-C32529FD8F6F}" type="datetime1">
              <a:rPr lang="fr-FR" smtClean="0"/>
              <a:t>13/05/2025</a:t>
            </a:fld>
            <a:endParaRPr lang="fr-FR" dirty="0"/>
          </a:p>
        </p:txBody>
      </p:sp>
      <p:sp>
        <p:nvSpPr>
          <p:cNvPr id="9" name="Footer Placeholder 8"/>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81614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54582B46-C806-4478-BD6F-14A229599718}" type="datetime1">
              <a:rPr lang="fr-FR" smtClean="0"/>
              <a:t>13/05/2025</a:t>
            </a:fld>
            <a:endParaRPr lang="fr-FR" dirty="0"/>
          </a:p>
        </p:txBody>
      </p:sp>
      <p:sp>
        <p:nvSpPr>
          <p:cNvPr id="11" name="Footer Placeholder 10"/>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2" name="Slide Number Placeholder 11"/>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9569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1C30F9D2-082C-4D97-B3FB-0E49D25FC7FE}" type="datetime1">
              <a:rPr lang="fr-FR" smtClean="0"/>
              <a:t>13/05/2025</a:t>
            </a:fld>
            <a:endParaRPr lang="fr-FR" dirty="0"/>
          </a:p>
        </p:txBody>
      </p:sp>
      <p:sp>
        <p:nvSpPr>
          <p:cNvPr id="7" name="Footer Placeholder 6"/>
          <p:cNvSpPr>
            <a:spLocks noGrp="1"/>
          </p:cNvSpPr>
          <p:nvPr>
            <p:ph type="ftr" sz="quarter" idx="11"/>
          </p:nvPr>
        </p:nvSpPr>
        <p:spPr/>
        <p:txBody>
          <a:bodyPr/>
          <a:lstStyle/>
          <a:p>
            <a:r>
              <a:rPr lang="fr-FR"/>
              <a:t>#MercrediCyber11 - Analyse prédictive: Fondements et applications dans l'IA</a:t>
            </a:r>
            <a:endParaRPr lang="fr-FR" dirty="0"/>
          </a:p>
        </p:txBody>
      </p:sp>
      <p:sp>
        <p:nvSpPr>
          <p:cNvPr id="8" name="Slide Number Placeholder 7"/>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48616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EC51C9-23AD-4B16-89D4-939EA6E23657}" type="datetime1">
              <a:rPr lang="fr-FR" smtClean="0"/>
              <a:t>13/05/2025</a:t>
            </a:fld>
            <a:endParaRPr lang="fr-FR" dirty="0"/>
          </a:p>
        </p:txBody>
      </p:sp>
      <p:sp>
        <p:nvSpPr>
          <p:cNvPr id="6" name="Footer Placeholder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Slide Number Placeholder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34691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791F5B89-D2FC-4FD7-9B3C-110D51A7B7F0}" type="datetime1">
              <a:rPr lang="fr-FR" smtClean="0"/>
              <a:t>13/05/2025</a:t>
            </a:fld>
            <a:endParaRPr lang="fr-FR" dirty="0"/>
          </a:p>
        </p:txBody>
      </p:sp>
      <p:sp>
        <p:nvSpPr>
          <p:cNvPr id="9" name="Footer Placeholder 8"/>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37442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2899BD-B1B8-435B-83FB-0BAA897157E8}" type="datetime1">
              <a:rPr lang="fr-FR" smtClean="0"/>
              <a:t>13/05/2025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889306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22667D71-9127-45A7-9A33-8189C8A2BD43}" type="datetime1">
              <a:rPr lang="fr-FR" smtClean="0"/>
              <a:t>13/05/2025</a:t>
            </a:fld>
            <a:endParaRPr lang="fr-FR" dirty="0"/>
          </a:p>
        </p:txBody>
      </p:sp>
      <p:sp>
        <p:nvSpPr>
          <p:cNvPr id="9" name="Footer Placeholder 8"/>
          <p:cNvSpPr>
            <a:spLocks noGrp="1"/>
          </p:cNvSpPr>
          <p:nvPr>
            <p:ph type="ftr" sz="quarter" idx="11"/>
          </p:nvPr>
        </p:nvSpPr>
        <p:spPr>
          <a:xfrm>
            <a:off x="3499101" y="6356350"/>
            <a:ext cx="5911517" cy="365125"/>
          </a:xfrm>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058833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34F7231-B05D-4FF4-A49A-B9FB11FDD109}" type="datetime1">
              <a:rPr lang="fr-FR" smtClean="0"/>
              <a:t>13/05/2025</a:t>
            </a:fld>
            <a:endParaRPr lang="fr-FR" dirty="0"/>
          </a:p>
        </p:txBody>
      </p:sp>
      <p:sp>
        <p:nvSpPr>
          <p:cNvPr id="8" name="Footer Placeholder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Slide Number Placeholder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94128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12F497-FAD4-40EA-ADC5-8AB45775AE19}" type="datetime1">
              <a:rPr lang="fr-FR" smtClean="0"/>
              <a:t>13/05/2025</a:t>
            </a:fld>
            <a:endParaRPr lang="fr-FR" dirty="0"/>
          </a:p>
        </p:txBody>
      </p:sp>
      <p:sp>
        <p:nvSpPr>
          <p:cNvPr id="8" name="Footer Placeholder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Slide Number Placeholder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8075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B8A451-7089-48CE-8E96-4D960849A2F6}" type="datetime1">
              <a:rPr lang="fr-FR" smtClean="0"/>
              <a:t>13/05/2025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85568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5A72962-066C-43AA-B97A-7594B7705128}" type="datetime1">
              <a:rPr lang="fr-FR" smtClean="0"/>
              <a:t>13/05/2025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29975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EC315A9-FC57-485E-8EAA-64A82DA4234F}" type="datetime1">
              <a:rPr lang="fr-FR" smtClean="0"/>
              <a:t>13/05/2025</a:t>
            </a:fld>
            <a:endParaRPr lang="fr-FR" dirty="0"/>
          </a:p>
        </p:txBody>
      </p:sp>
      <p:sp>
        <p:nvSpPr>
          <p:cNvPr id="8" name="Espace réservé du pied de page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Espace réservé du numéro de diapositive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404085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9FFF386-863F-403B-90DE-DE10564A9136}" type="datetime1">
              <a:rPr lang="fr-FR" smtClean="0"/>
              <a:t>13/05/2025</a:t>
            </a:fld>
            <a:endParaRPr lang="fr-FR" dirty="0"/>
          </a:p>
        </p:txBody>
      </p:sp>
      <p:sp>
        <p:nvSpPr>
          <p:cNvPr id="4" name="Espace réservé du pied de page 3"/>
          <p:cNvSpPr>
            <a:spLocks noGrp="1"/>
          </p:cNvSpPr>
          <p:nvPr>
            <p:ph type="ftr" sz="quarter" idx="11"/>
          </p:nvPr>
        </p:nvSpPr>
        <p:spPr/>
        <p:txBody>
          <a:bodyPr/>
          <a:lstStyle/>
          <a:p>
            <a:r>
              <a:rPr lang="fr-FR"/>
              <a:t>#MercrediCyber11 - Analyse prédictive: Fondements et applications dans l'IA</a:t>
            </a:r>
            <a:endParaRPr lang="fr-FR" dirty="0"/>
          </a:p>
        </p:txBody>
      </p:sp>
      <p:sp>
        <p:nvSpPr>
          <p:cNvPr id="5" name="Espace réservé du numéro de diapositive 4"/>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60953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C9430B-B0FF-4797-B88B-6C0298B966D4}" type="datetime1">
              <a:rPr lang="fr-FR" smtClean="0"/>
              <a:t>13/05/2025</a:t>
            </a:fld>
            <a:endParaRPr lang="fr-FR" dirty="0"/>
          </a:p>
        </p:txBody>
      </p:sp>
      <p:sp>
        <p:nvSpPr>
          <p:cNvPr id="3" name="Espace réservé du pied de page 2"/>
          <p:cNvSpPr>
            <a:spLocks noGrp="1"/>
          </p:cNvSpPr>
          <p:nvPr>
            <p:ph type="ftr" sz="quarter" idx="11"/>
          </p:nvPr>
        </p:nvSpPr>
        <p:spPr/>
        <p:txBody>
          <a:bodyPr/>
          <a:lstStyle/>
          <a:p>
            <a:r>
              <a:rPr lang="fr-FR"/>
              <a:t>#MercrediCyber11 - Analyse prédictive: Fondements et applications dans l'IA</a:t>
            </a:r>
            <a:endParaRPr lang="fr-FR" dirty="0"/>
          </a:p>
        </p:txBody>
      </p:sp>
      <p:sp>
        <p:nvSpPr>
          <p:cNvPr id="4" name="Espace réservé du numéro de diapositive 3"/>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69055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1705CC7-45B8-4150-BECF-4F02A2B4072F}" type="datetime1">
              <a:rPr lang="fr-FR" smtClean="0"/>
              <a:t>13/05/2025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40845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92E81C9-88CF-4BA7-BF3A-19D64315F136}" type="datetime1">
              <a:rPr lang="fr-FR" smtClean="0"/>
              <a:t>13/05/2025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789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625B-E483-4A24-96E2-212AD7107205}" type="datetime1">
              <a:rPr lang="fr-FR" smtClean="0"/>
              <a:t>13/05/2025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D5D2-75C6-44E1-8C95-B32A4179B28A}" type="slidenum">
              <a:rPr lang="fr-FR" smtClean="0"/>
              <a:t>‹N°›</a:t>
            </a:fld>
            <a:endParaRPr lang="fr-FR" dirty="0"/>
          </a:p>
        </p:txBody>
      </p:sp>
    </p:spTree>
    <p:extLst>
      <p:ext uri="{BB962C8B-B14F-4D97-AF65-F5344CB8AC3E}">
        <p14:creationId xmlns:p14="http://schemas.microsoft.com/office/powerpoint/2010/main" val="2774399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90BE096-020B-4D59-AF6A-78DD3DBF172A}" type="datetime1">
              <a:rPr lang="fr-FR" smtClean="0"/>
              <a:t>13/05/2025</a:t>
            </a:fld>
            <a:endParaRPr lang="fr-FR"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r-FR"/>
              <a:t>#MercrediCyber11 - Analyse prédictive: Fondements et applications dans l'IA</a:t>
            </a:r>
            <a:endParaRPr lang="fr-FR"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489D5D2-75C6-44E1-8C95-B32A4179B28A}" type="slidenum">
              <a:rPr lang="fr-FR" smtClean="0"/>
              <a:t>‹N°›</a:t>
            </a:fld>
            <a:endParaRPr lang="fr-FR" dirty="0"/>
          </a:p>
        </p:txBody>
      </p:sp>
    </p:spTree>
    <p:extLst>
      <p:ext uri="{BB962C8B-B14F-4D97-AF65-F5344CB8AC3E}">
        <p14:creationId xmlns:p14="http://schemas.microsoft.com/office/powerpoint/2010/main" val="16648304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flipH="1">
            <a:off x="10057395" y="4487927"/>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849086" y="2929597"/>
            <a:ext cx="10493828" cy="998805"/>
          </a:xfrm>
        </p:spPr>
        <p:txBody>
          <a:bodyPr>
            <a:normAutofit/>
          </a:bodyPr>
          <a:lstStyle/>
          <a:p>
            <a:r>
              <a:rPr lang="fr-FR" b="1" dirty="0">
                <a:solidFill>
                  <a:srgbClr val="FFC000"/>
                </a:solidFill>
              </a:rPr>
              <a:t>Le No-Code</a:t>
            </a:r>
          </a:p>
        </p:txBody>
      </p:sp>
      <p:sp>
        <p:nvSpPr>
          <p:cNvPr id="3" name="Sous-titre 2"/>
          <p:cNvSpPr>
            <a:spLocks noGrp="1"/>
          </p:cNvSpPr>
          <p:nvPr>
            <p:ph type="subTitle" idx="1"/>
          </p:nvPr>
        </p:nvSpPr>
        <p:spPr>
          <a:xfrm>
            <a:off x="1518806" y="4346291"/>
            <a:ext cx="9152415" cy="1780303"/>
          </a:xfrm>
        </p:spPr>
        <p:txBody>
          <a:bodyPr>
            <a:normAutofit/>
          </a:bodyPr>
          <a:lstStyle/>
          <a:p>
            <a:r>
              <a:rPr lang="fr-FR" sz="1800" dirty="0"/>
              <a:t>Présenté par:</a:t>
            </a:r>
          </a:p>
          <a:p>
            <a:r>
              <a:rPr lang="fr-FR" b="1" dirty="0"/>
              <a:t>LT AMBARA Christian Evrard</a:t>
            </a:r>
          </a:p>
          <a:p>
            <a:endParaRPr lang="fr-FR" sz="1400" b="1" dirty="0"/>
          </a:p>
          <a:p>
            <a:r>
              <a:rPr lang="fr-FR" i="1" dirty="0"/>
              <a:t>#MercrediCyber47</a:t>
            </a:r>
          </a:p>
        </p:txBody>
      </p:sp>
      <p:sp>
        <p:nvSpPr>
          <p:cNvPr id="4" name="Rectangle 3"/>
          <p:cNvSpPr/>
          <p:nvPr/>
        </p:nvSpPr>
        <p:spPr>
          <a:xfrm flipH="1">
            <a:off x="537363" y="296050"/>
            <a:ext cx="169816" cy="2298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5" name="Rectangle 4"/>
          <p:cNvSpPr/>
          <p:nvPr/>
        </p:nvSpPr>
        <p:spPr>
          <a:xfrm rot="16200000" flipH="1">
            <a:off x="1898468" y="-1110344"/>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670577" y="6040622"/>
            <a:ext cx="2848874" cy="369332"/>
          </a:xfrm>
          <a:prstGeom prst="rect">
            <a:avLst/>
          </a:prstGeom>
          <a:noFill/>
        </p:spPr>
        <p:txBody>
          <a:bodyPr wrap="square" rtlCol="0">
            <a:spAutoFit/>
          </a:bodyPr>
          <a:lstStyle/>
          <a:p>
            <a:pPr algn="ctr"/>
            <a:r>
              <a:rPr lang="fr-FR" b="1" dirty="0">
                <a:solidFill>
                  <a:srgbClr val="FFC000"/>
                </a:solidFill>
                <a:latin typeface="Arial" pitchFamily="34" charset="0"/>
                <a:cs typeface="Arial" pitchFamily="34" charset="0"/>
              </a:rPr>
              <a:t>PROJET HELIOS | 2025</a:t>
            </a:r>
          </a:p>
        </p:txBody>
      </p:sp>
      <p:pic>
        <p:nvPicPr>
          <p:cNvPr id="10" name="Picture 4">
            <a:extLst>
              <a:ext uri="{FF2B5EF4-FFF2-40B4-BE49-F238E27FC236}">
                <a16:creationId xmlns:a16="http://schemas.microsoft.com/office/drawing/2014/main" id="{154246BC-E9D1-4700-A549-BD1243CCCBF3}"/>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982260" y="297462"/>
            <a:ext cx="2220556" cy="1810340"/>
          </a:xfrm>
          <a:prstGeom prst="rect">
            <a:avLst/>
          </a:prstGeom>
        </p:spPr>
      </p:pic>
      <p:sp>
        <p:nvSpPr>
          <p:cNvPr id="16" name="Rectangle 15">
            <a:extLst>
              <a:ext uri="{FF2B5EF4-FFF2-40B4-BE49-F238E27FC236}">
                <a16:creationId xmlns:a16="http://schemas.microsoft.com/office/drawing/2014/main" id="{147406A7-E2B6-4E48-A6D1-BF253E16CFE7}"/>
              </a:ext>
            </a:extLst>
          </p:cNvPr>
          <p:cNvSpPr/>
          <p:nvPr/>
        </p:nvSpPr>
        <p:spPr>
          <a:xfrm rot="16200000" flipH="1">
            <a:off x="1964788" y="4487928"/>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31BBD149-97D7-485B-B12B-921BEA8ADD5A}"/>
              </a:ext>
            </a:extLst>
          </p:cNvPr>
          <p:cNvSpPr/>
          <p:nvPr/>
        </p:nvSpPr>
        <p:spPr>
          <a:xfrm flipH="1">
            <a:off x="537363" y="4162529"/>
            <a:ext cx="189506" cy="2389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944EC02-A2F6-4283-86F7-365747322607}"/>
              </a:ext>
            </a:extLst>
          </p:cNvPr>
          <p:cNvSpPr/>
          <p:nvPr/>
        </p:nvSpPr>
        <p:spPr>
          <a:xfrm flipH="1">
            <a:off x="11477897" y="4198815"/>
            <a:ext cx="189506" cy="2389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A5566E7-EA8D-43D3-A3EA-4189FA5D5914}"/>
              </a:ext>
            </a:extLst>
          </p:cNvPr>
          <p:cNvSpPr/>
          <p:nvPr/>
        </p:nvSpPr>
        <p:spPr>
          <a:xfrm flipH="1">
            <a:off x="11477897" y="296049"/>
            <a:ext cx="169816" cy="2298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Rectangle 19">
            <a:extLst>
              <a:ext uri="{FF2B5EF4-FFF2-40B4-BE49-F238E27FC236}">
                <a16:creationId xmlns:a16="http://schemas.microsoft.com/office/drawing/2014/main" id="{E2574D06-0162-4981-BF79-D1EE98569D76}"/>
              </a:ext>
            </a:extLst>
          </p:cNvPr>
          <p:cNvSpPr/>
          <p:nvPr/>
        </p:nvSpPr>
        <p:spPr>
          <a:xfrm rot="16200000" flipH="1">
            <a:off x="10057395" y="-1095074"/>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9899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FDE5F-24C9-D02E-FFFC-2DE456E45507}"/>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C406BC82-4225-A191-60C0-1965AB27E909}"/>
              </a:ext>
            </a:extLst>
          </p:cNvPr>
          <p:cNvSpPr txBox="1"/>
          <p:nvPr/>
        </p:nvSpPr>
        <p:spPr>
          <a:xfrm>
            <a:off x="3511880" y="2754359"/>
            <a:ext cx="8244114" cy="184358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Architecture technique des solutions No-Code</a:t>
            </a:r>
          </a:p>
        </p:txBody>
      </p:sp>
      <p:sp>
        <p:nvSpPr>
          <p:cNvPr id="4" name="ZoneTexte 3">
            <a:extLst>
              <a:ext uri="{FF2B5EF4-FFF2-40B4-BE49-F238E27FC236}">
                <a16:creationId xmlns:a16="http://schemas.microsoft.com/office/drawing/2014/main" id="{80A44887-D13B-B4C5-72DA-0A8B5091FF19}"/>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2</a:t>
            </a:r>
          </a:p>
        </p:txBody>
      </p:sp>
      <p:pic>
        <p:nvPicPr>
          <p:cNvPr id="5" name="Image 4">
            <a:extLst>
              <a:ext uri="{FF2B5EF4-FFF2-40B4-BE49-F238E27FC236}">
                <a16:creationId xmlns:a16="http://schemas.microsoft.com/office/drawing/2014/main" id="{CC65820B-DAFD-9AF5-26C4-09913DA835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586" y="2891350"/>
            <a:ext cx="1569600" cy="1569600"/>
          </a:xfrm>
          <a:prstGeom prst="rect">
            <a:avLst/>
          </a:prstGeom>
        </p:spPr>
      </p:pic>
    </p:spTree>
    <p:extLst>
      <p:ext uri="{BB962C8B-B14F-4D97-AF65-F5344CB8AC3E}">
        <p14:creationId xmlns:p14="http://schemas.microsoft.com/office/powerpoint/2010/main" val="112099124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DB9FF-9E50-B442-E2A0-A8EBDC2ADA2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27A112-0249-BE06-2C32-453A0D58084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C95EC84-59FD-6225-1DDF-551CAD5D7B46}"/>
              </a:ext>
            </a:extLst>
          </p:cNvPr>
          <p:cNvSpPr/>
          <p:nvPr/>
        </p:nvSpPr>
        <p:spPr>
          <a:xfrm>
            <a:off x="718457" y="185783"/>
            <a:ext cx="981580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Architecture technique fondamentale</a:t>
            </a:r>
          </a:p>
        </p:txBody>
      </p:sp>
      <p:sp>
        <p:nvSpPr>
          <p:cNvPr id="10" name="Espace réservé du numéro de diapositive 9">
            <a:extLst>
              <a:ext uri="{FF2B5EF4-FFF2-40B4-BE49-F238E27FC236}">
                <a16:creationId xmlns:a16="http://schemas.microsoft.com/office/drawing/2014/main" id="{B472D709-47C9-D901-7C72-5C2196BA3715}"/>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11</a:t>
            </a:fld>
            <a:endParaRPr lang="fr-FR" dirty="0"/>
          </a:p>
        </p:txBody>
      </p:sp>
      <p:sp>
        <p:nvSpPr>
          <p:cNvPr id="11" name="ZoneTexte 10">
            <a:extLst>
              <a:ext uri="{FF2B5EF4-FFF2-40B4-BE49-F238E27FC236}">
                <a16:creationId xmlns:a16="http://schemas.microsoft.com/office/drawing/2014/main" id="{6E04804E-A9D1-4734-3F59-D611D4EEC107}"/>
              </a:ext>
            </a:extLst>
          </p:cNvPr>
          <p:cNvSpPr txBox="1"/>
          <p:nvPr/>
        </p:nvSpPr>
        <p:spPr>
          <a:xfrm rot="16200000">
            <a:off x="-3190248" y="2542221"/>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2 - Architecture technique des solutions No-Code</a:t>
            </a:r>
          </a:p>
        </p:txBody>
      </p:sp>
      <p:pic>
        <p:nvPicPr>
          <p:cNvPr id="8" name="Image 7">
            <a:extLst>
              <a:ext uri="{FF2B5EF4-FFF2-40B4-BE49-F238E27FC236}">
                <a16:creationId xmlns:a16="http://schemas.microsoft.com/office/drawing/2014/main" id="{CFE5E988-03FE-9CF9-870C-4FDD0031C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349" y="1765499"/>
            <a:ext cx="5999951" cy="4270430"/>
          </a:xfrm>
          <a:prstGeom prst="rect">
            <a:avLst/>
          </a:prstGeom>
        </p:spPr>
      </p:pic>
      <p:sp>
        <p:nvSpPr>
          <p:cNvPr id="9" name="ZoneTexte 8">
            <a:extLst>
              <a:ext uri="{FF2B5EF4-FFF2-40B4-BE49-F238E27FC236}">
                <a16:creationId xmlns:a16="http://schemas.microsoft.com/office/drawing/2014/main" id="{7606CD6C-892F-BC1D-02B7-5E68F797446D}"/>
              </a:ext>
            </a:extLst>
          </p:cNvPr>
          <p:cNvSpPr txBox="1"/>
          <p:nvPr/>
        </p:nvSpPr>
        <p:spPr>
          <a:xfrm>
            <a:off x="7353512" y="2612571"/>
            <a:ext cx="4663439" cy="2554545"/>
          </a:xfrm>
          <a:prstGeom prst="rect">
            <a:avLst/>
          </a:prstGeom>
          <a:noFill/>
        </p:spPr>
        <p:txBody>
          <a:bodyPr wrap="square" rtlCol="0">
            <a:spAutoFit/>
          </a:bodyPr>
          <a:lstStyle/>
          <a:p>
            <a:pPr marL="342900" indent="-342900" algn="just">
              <a:buFont typeface="Arial" panose="020B0604020202020204" pitchFamily="34" charset="0"/>
              <a:buChar char="•"/>
            </a:pPr>
            <a:r>
              <a:rPr lang="en-US" sz="2000" b="1" i="0" u="none" strike="noStrike" baseline="0" dirty="0">
                <a:solidFill>
                  <a:srgbClr val="000000"/>
                </a:solidFill>
                <a:latin typeface="Arial" panose="020B0604020202020204" pitchFamily="34" charset="0"/>
                <a:cs typeface="Arial" panose="020B0604020202020204" pitchFamily="34" charset="0"/>
              </a:rPr>
              <a:t>Interface </a:t>
            </a:r>
            <a:r>
              <a:rPr lang="en-US" sz="2000" b="1" i="0" u="none" strike="noStrike" baseline="0" dirty="0" err="1">
                <a:solidFill>
                  <a:srgbClr val="000000"/>
                </a:solidFill>
                <a:latin typeface="Arial" panose="020B0604020202020204" pitchFamily="34" charset="0"/>
                <a:cs typeface="Arial" panose="020B0604020202020204" pitchFamily="34" charset="0"/>
              </a:rPr>
              <a:t>utilisateur</a:t>
            </a:r>
            <a:r>
              <a:rPr lang="en-US" sz="2000" b="1" dirty="0">
                <a:solidFill>
                  <a:srgbClr val="000000"/>
                </a:solidFill>
                <a:latin typeface="Arial" panose="020B0604020202020204" pitchFamily="34" charset="0"/>
                <a:cs typeface="Arial" panose="020B0604020202020204" pitchFamily="34" charset="0"/>
              </a:rPr>
              <a:t> : </a:t>
            </a:r>
            <a:r>
              <a:rPr lang="en-US" sz="2000" b="0" i="0" u="none" strike="noStrike" baseline="0" dirty="0" err="1">
                <a:solidFill>
                  <a:srgbClr val="000000"/>
                </a:solidFill>
                <a:latin typeface="Arial" panose="020B0604020202020204" pitchFamily="34" charset="0"/>
                <a:cs typeface="Arial" panose="020B0604020202020204" pitchFamily="34" charset="0"/>
              </a:rPr>
              <a:t>Éditeur</a:t>
            </a:r>
            <a:r>
              <a:rPr lang="en-US" sz="2000" b="0" i="0" u="none" strike="noStrike" baseline="0" dirty="0">
                <a:solidFill>
                  <a:srgbClr val="000000"/>
                </a:solidFill>
                <a:latin typeface="Arial" panose="020B0604020202020204" pitchFamily="34" charset="0"/>
                <a:cs typeface="Arial" panose="020B0604020202020204" pitchFamily="34" charset="0"/>
              </a:rPr>
              <a:t> </a:t>
            </a:r>
            <a:r>
              <a:rPr lang="en-US" sz="2000" b="0" i="0" u="none" strike="noStrike" baseline="0" dirty="0" err="1">
                <a:solidFill>
                  <a:srgbClr val="000000"/>
                </a:solidFill>
                <a:latin typeface="Arial" panose="020B0604020202020204" pitchFamily="34" charset="0"/>
                <a:cs typeface="Arial" panose="020B0604020202020204" pitchFamily="34" charset="0"/>
              </a:rPr>
              <a:t>visuel</a:t>
            </a:r>
            <a:endParaRPr lang="en-US" sz="2000" dirty="0">
              <a:solidFill>
                <a:srgbClr val="00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000" b="1" i="0" u="none" strike="noStrike" baseline="0" dirty="0">
                <a:solidFill>
                  <a:srgbClr val="000000"/>
                </a:solidFill>
                <a:latin typeface="Arial" panose="020B0604020202020204" pitchFamily="34" charset="0"/>
                <a:cs typeface="Arial" panose="020B0604020202020204" pitchFamily="34" charset="0"/>
              </a:rPr>
              <a:t>Moteur de transformation : </a:t>
            </a:r>
            <a:r>
              <a:rPr lang="fr-FR" sz="2000" b="0" i="0" u="none" strike="noStrike" baseline="0" dirty="0">
                <a:solidFill>
                  <a:srgbClr val="000000"/>
                </a:solidFill>
                <a:latin typeface="Arial" panose="020B0604020202020204" pitchFamily="34" charset="0"/>
                <a:cs typeface="Arial" panose="020B0604020202020204" pitchFamily="34" charset="0"/>
              </a:rPr>
              <a:t>Conversion des éléments visuels en logique</a:t>
            </a:r>
          </a:p>
          <a:p>
            <a:pPr marL="342900" indent="-342900" algn="just">
              <a:buFont typeface="Arial" panose="020B0604020202020204" pitchFamily="34" charset="0"/>
              <a:buChar char="•"/>
            </a:pPr>
            <a:r>
              <a:rPr lang="fr-FR" sz="2000" b="1" i="0" u="none" strike="noStrike" baseline="0" dirty="0">
                <a:solidFill>
                  <a:srgbClr val="000000"/>
                </a:solidFill>
                <a:latin typeface="Arial" panose="020B0604020202020204" pitchFamily="34" charset="0"/>
                <a:cs typeface="Arial" panose="020B0604020202020204" pitchFamily="34" charset="0"/>
              </a:rPr>
              <a:t>Générateur de code : </a:t>
            </a:r>
            <a:r>
              <a:rPr lang="fr-FR" sz="2000" b="0" i="0" u="none" strike="noStrike" baseline="0" dirty="0">
                <a:solidFill>
                  <a:srgbClr val="000000"/>
                </a:solidFill>
                <a:latin typeface="Arial" panose="020B0604020202020204" pitchFamily="34" charset="0"/>
                <a:cs typeface="Arial" panose="020B0604020202020204" pitchFamily="34" charset="0"/>
              </a:rPr>
              <a:t>Production du code </a:t>
            </a:r>
            <a:r>
              <a:rPr lang="en-US" sz="2000" b="0" i="0" u="none" strike="noStrike" baseline="0" dirty="0">
                <a:solidFill>
                  <a:srgbClr val="000000"/>
                </a:solidFill>
                <a:latin typeface="Arial" panose="020B0604020202020204" pitchFamily="34" charset="0"/>
                <a:cs typeface="Arial" panose="020B0604020202020204" pitchFamily="34" charset="0"/>
              </a:rPr>
              <a:t>sous-jacent</a:t>
            </a:r>
          </a:p>
          <a:p>
            <a:pPr marL="342900" indent="-342900" algn="just">
              <a:buFont typeface="Arial" panose="020B0604020202020204" pitchFamily="34" charset="0"/>
              <a:buChar char="•"/>
            </a:pPr>
            <a:r>
              <a:rPr lang="fr-FR" sz="2000" b="1" i="0" u="none" strike="noStrike" baseline="0" dirty="0">
                <a:solidFill>
                  <a:srgbClr val="000000"/>
                </a:solidFill>
                <a:latin typeface="Arial" panose="020B0604020202020204" pitchFamily="34" charset="0"/>
                <a:cs typeface="Arial" panose="020B0604020202020204" pitchFamily="34" charset="0"/>
              </a:rPr>
              <a:t>Runtime : </a:t>
            </a:r>
            <a:r>
              <a:rPr lang="fr-FR" sz="2000" b="0" i="0" u="none" strike="noStrike" baseline="0" dirty="0">
                <a:solidFill>
                  <a:srgbClr val="000000"/>
                </a:solidFill>
                <a:latin typeface="Arial" panose="020B0604020202020204" pitchFamily="34" charset="0"/>
                <a:cs typeface="Arial" panose="020B0604020202020204" pitchFamily="34" charset="0"/>
              </a:rPr>
              <a:t>Exécution de l’application </a:t>
            </a:r>
            <a:r>
              <a:rPr lang="en-US" sz="2000" b="0" i="0" u="none" strike="noStrike" baseline="0" dirty="0" err="1">
                <a:solidFill>
                  <a:srgbClr val="000000"/>
                </a:solidFill>
                <a:latin typeface="Arial" panose="020B0604020202020204" pitchFamily="34" charset="0"/>
                <a:cs typeface="Arial" panose="020B0604020202020204" pitchFamily="34" charset="0"/>
              </a:rPr>
              <a:t>générée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38678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F8587-BEB8-0506-4DC9-D399AF37A41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7C70884-4B68-6602-09AC-8C2AC7D7734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93A8C294-FBBD-F165-88F2-3E7B10497D3D}"/>
              </a:ext>
            </a:extLst>
          </p:cNvPr>
          <p:cNvSpPr/>
          <p:nvPr/>
        </p:nvSpPr>
        <p:spPr>
          <a:xfrm>
            <a:off x="718457" y="185783"/>
            <a:ext cx="981580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Interface utilisateur et mécanismes</a:t>
            </a:r>
          </a:p>
        </p:txBody>
      </p:sp>
      <p:sp>
        <p:nvSpPr>
          <p:cNvPr id="10" name="Espace réservé du numéro de diapositive 9">
            <a:extLst>
              <a:ext uri="{FF2B5EF4-FFF2-40B4-BE49-F238E27FC236}">
                <a16:creationId xmlns:a16="http://schemas.microsoft.com/office/drawing/2014/main" id="{E42C3E77-A8F3-0520-8784-76FE123AC66E}"/>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12</a:t>
            </a:fld>
            <a:endParaRPr lang="fr-FR" dirty="0"/>
          </a:p>
        </p:txBody>
      </p:sp>
      <p:sp>
        <p:nvSpPr>
          <p:cNvPr id="11" name="ZoneTexte 10">
            <a:extLst>
              <a:ext uri="{FF2B5EF4-FFF2-40B4-BE49-F238E27FC236}">
                <a16:creationId xmlns:a16="http://schemas.microsoft.com/office/drawing/2014/main" id="{CD0666A9-E928-1BC2-5982-67762795654C}"/>
              </a:ext>
            </a:extLst>
          </p:cNvPr>
          <p:cNvSpPr txBox="1"/>
          <p:nvPr/>
        </p:nvSpPr>
        <p:spPr>
          <a:xfrm rot="16200000">
            <a:off x="-3190248" y="2542221"/>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2 - Architecture technique des solutions No-Code</a:t>
            </a:r>
          </a:p>
        </p:txBody>
      </p:sp>
      <p:pic>
        <p:nvPicPr>
          <p:cNvPr id="7170" name="Picture 2" descr="Introduction | Bubble Docs">
            <a:extLst>
              <a:ext uri="{FF2B5EF4-FFF2-40B4-BE49-F238E27FC236}">
                <a16:creationId xmlns:a16="http://schemas.microsoft.com/office/drawing/2014/main" id="{9262B4C1-64CC-090F-1880-E996FDEE71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1865" y="1673999"/>
            <a:ext cx="6787728" cy="427511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EA7DBDF-8E0E-6AC6-A9DF-EE2533306E9C}"/>
              </a:ext>
            </a:extLst>
          </p:cNvPr>
          <p:cNvSpPr txBox="1"/>
          <p:nvPr/>
        </p:nvSpPr>
        <p:spPr>
          <a:xfrm>
            <a:off x="1191170" y="1895890"/>
            <a:ext cx="4033742" cy="1754326"/>
          </a:xfrm>
          <a:prstGeom prst="rect">
            <a:avLst/>
          </a:prstGeom>
          <a:solidFill>
            <a:srgbClr val="F1F5F9"/>
          </a:solidFill>
          <a:ln>
            <a:solidFill>
              <a:srgbClr val="CBD5E1"/>
            </a:solidFill>
          </a:ln>
        </p:spPr>
        <p:txBody>
          <a:bodyPr wrap="square">
            <a:spAutoFit/>
          </a:bodyPr>
          <a:lstStyle/>
          <a:p>
            <a:pPr algn="just"/>
            <a:r>
              <a:rPr lang="en-US" b="1" dirty="0" err="1">
                <a:solidFill>
                  <a:srgbClr val="0F172A"/>
                </a:solidFill>
                <a:latin typeface="Arial" panose="020B0604020202020204" pitchFamily="34" charset="0"/>
                <a:cs typeface="Arial" panose="020B0604020202020204" pitchFamily="34" charset="0"/>
              </a:rPr>
              <a:t>Anatomie</a:t>
            </a:r>
            <a:r>
              <a:rPr lang="en-US" b="1" dirty="0">
                <a:solidFill>
                  <a:srgbClr val="0F172A"/>
                </a:solidFill>
                <a:latin typeface="Arial" panose="020B0604020202020204" pitchFamily="34" charset="0"/>
                <a:cs typeface="Arial" panose="020B0604020202020204" pitchFamily="34" charset="0"/>
              </a:rPr>
              <a:t> </a:t>
            </a:r>
            <a:r>
              <a:rPr lang="en-US" b="1" dirty="0" err="1">
                <a:solidFill>
                  <a:srgbClr val="0F172A"/>
                </a:solidFill>
                <a:latin typeface="Arial" panose="020B0604020202020204" pitchFamily="34" charset="0"/>
                <a:cs typeface="Arial" panose="020B0604020202020204" pitchFamily="34" charset="0"/>
              </a:rPr>
              <a:t>d’une</a:t>
            </a:r>
            <a:r>
              <a:rPr lang="en-US" b="1" dirty="0">
                <a:solidFill>
                  <a:srgbClr val="0F172A"/>
                </a:solidFill>
                <a:latin typeface="Arial" panose="020B0604020202020204" pitchFamily="34" charset="0"/>
                <a:cs typeface="Arial" panose="020B0604020202020204" pitchFamily="34" charset="0"/>
              </a:rPr>
              <a:t> interface No-Code:</a:t>
            </a:r>
          </a:p>
          <a:p>
            <a:pPr marL="285750" indent="-285750">
              <a:buFont typeface="Arial" panose="020B0604020202020204" pitchFamily="34" charset="0"/>
              <a:buChar char="•"/>
            </a:pPr>
            <a:r>
              <a:rPr lang="en-US" dirty="0"/>
              <a:t>Palette </a:t>
            </a:r>
            <a:r>
              <a:rPr lang="en-US" dirty="0" err="1"/>
              <a:t>d’éléments</a:t>
            </a:r>
            <a:r>
              <a:rPr lang="en-US" dirty="0"/>
              <a:t> </a:t>
            </a:r>
            <a:r>
              <a:rPr lang="en-US" dirty="0" err="1"/>
              <a:t>prédéfinis</a:t>
            </a:r>
            <a:endParaRPr lang="en-US" dirty="0"/>
          </a:p>
          <a:p>
            <a:pPr marL="285750" indent="-285750">
              <a:buFont typeface="Arial" panose="020B0604020202020204" pitchFamily="34" charset="0"/>
              <a:buChar char="•"/>
            </a:pPr>
            <a:r>
              <a:rPr lang="en-US" dirty="0"/>
              <a:t>Canvas de construction</a:t>
            </a:r>
          </a:p>
          <a:p>
            <a:pPr marL="285750" indent="-285750">
              <a:buFont typeface="Arial" panose="020B0604020202020204" pitchFamily="34" charset="0"/>
              <a:buChar char="•"/>
            </a:pPr>
            <a:r>
              <a:rPr lang="en-US" dirty="0" err="1"/>
              <a:t>Panneaux</a:t>
            </a:r>
            <a:r>
              <a:rPr lang="en-US" dirty="0"/>
              <a:t> de </a:t>
            </a:r>
            <a:r>
              <a:rPr lang="en-US" dirty="0" err="1"/>
              <a:t>propriétés</a:t>
            </a:r>
            <a:endParaRPr lang="en-US" dirty="0"/>
          </a:p>
          <a:p>
            <a:pPr marL="285750" indent="-285750">
              <a:buFont typeface="Arial" panose="020B0604020202020204" pitchFamily="34" charset="0"/>
              <a:buChar char="•"/>
            </a:pPr>
            <a:r>
              <a:rPr lang="en-US" dirty="0" err="1"/>
              <a:t>Éditeurs</a:t>
            </a:r>
            <a:r>
              <a:rPr lang="en-US" dirty="0"/>
              <a:t> de workflows</a:t>
            </a:r>
          </a:p>
          <a:p>
            <a:pPr marL="285750" indent="-285750">
              <a:buFont typeface="Arial" panose="020B0604020202020204" pitchFamily="34" charset="0"/>
              <a:buChar char="•"/>
            </a:pPr>
            <a:r>
              <a:rPr lang="en-US" dirty="0" err="1"/>
              <a:t>Gestionnaires</a:t>
            </a:r>
            <a:r>
              <a:rPr lang="en-US" dirty="0"/>
              <a:t> de données</a:t>
            </a:r>
            <a:endParaRPr lang="en-US" dirty="0">
              <a:solidFill>
                <a:srgbClr val="0F172A"/>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5C479A7-6BAA-495E-6284-47FC057A0DE0}"/>
              </a:ext>
            </a:extLst>
          </p:cNvPr>
          <p:cNvSpPr txBox="1"/>
          <p:nvPr/>
        </p:nvSpPr>
        <p:spPr>
          <a:xfrm>
            <a:off x="1246803" y="4175986"/>
            <a:ext cx="4033742" cy="1477328"/>
          </a:xfrm>
          <a:prstGeom prst="rect">
            <a:avLst/>
          </a:prstGeom>
          <a:solidFill>
            <a:srgbClr val="F1F5F9"/>
          </a:solidFill>
          <a:ln>
            <a:solidFill>
              <a:srgbClr val="CBD5E1"/>
            </a:solidFill>
          </a:ln>
        </p:spPr>
        <p:txBody>
          <a:bodyPr wrap="square">
            <a:spAutoFit/>
          </a:bodyPr>
          <a:lstStyle/>
          <a:p>
            <a:pPr algn="just"/>
            <a:r>
              <a:rPr lang="en-US" b="1" dirty="0" err="1">
                <a:solidFill>
                  <a:srgbClr val="0F172A"/>
                </a:solidFill>
                <a:latin typeface="Arial" panose="020B0604020202020204" pitchFamily="34" charset="0"/>
                <a:cs typeface="Arial" panose="020B0604020202020204" pitchFamily="34" charset="0"/>
              </a:rPr>
              <a:t>Mécanismes</a:t>
            </a:r>
            <a:r>
              <a:rPr lang="en-US" b="1" dirty="0">
                <a:solidFill>
                  <a:srgbClr val="0F172A"/>
                </a:solidFill>
                <a:latin typeface="Arial" panose="020B0604020202020204" pitchFamily="34" charset="0"/>
                <a:cs typeface="Arial" panose="020B0604020202020204" pitchFamily="34" charset="0"/>
              </a:rPr>
              <a:t> de drag-and-drop</a:t>
            </a:r>
          </a:p>
          <a:p>
            <a:pPr marL="285750" indent="-285750">
              <a:buFont typeface="Arial" panose="020B0604020202020204" pitchFamily="34" charset="0"/>
              <a:buChar char="•"/>
            </a:pPr>
            <a:r>
              <a:rPr lang="en-US" dirty="0" err="1"/>
              <a:t>Sélection</a:t>
            </a:r>
            <a:r>
              <a:rPr lang="en-US" dirty="0"/>
              <a:t> des </a:t>
            </a:r>
            <a:r>
              <a:rPr lang="en-US" dirty="0" err="1"/>
              <a:t>composants</a:t>
            </a:r>
            <a:endParaRPr lang="en-US" dirty="0"/>
          </a:p>
          <a:p>
            <a:pPr marL="285750" indent="-285750">
              <a:buFont typeface="Arial" panose="020B0604020202020204" pitchFamily="34" charset="0"/>
              <a:buChar char="•"/>
            </a:pPr>
            <a:r>
              <a:rPr lang="fr-FR" dirty="0"/>
              <a:t>Positionnement sur le </a:t>
            </a:r>
            <a:r>
              <a:rPr lang="fr-FR" dirty="0" err="1"/>
              <a:t>canvas</a:t>
            </a:r>
            <a:endParaRPr lang="fr-FR" dirty="0"/>
          </a:p>
          <a:p>
            <a:pPr marL="285750" indent="-285750">
              <a:buFont typeface="Arial" panose="020B0604020202020204" pitchFamily="34" charset="0"/>
              <a:buChar char="•"/>
            </a:pPr>
            <a:r>
              <a:rPr lang="en-US" dirty="0" err="1"/>
              <a:t>Définition</a:t>
            </a:r>
            <a:r>
              <a:rPr lang="en-US" dirty="0"/>
              <a:t> des </a:t>
            </a:r>
            <a:r>
              <a:rPr lang="en-US" dirty="0" err="1"/>
              <a:t>propriétés</a:t>
            </a:r>
            <a:endParaRPr lang="en-US" dirty="0"/>
          </a:p>
          <a:p>
            <a:pPr marL="285750" indent="-285750">
              <a:buFont typeface="Arial" panose="020B0604020202020204" pitchFamily="34" charset="0"/>
              <a:buChar char="•"/>
            </a:pPr>
            <a:r>
              <a:rPr lang="en-US" dirty="0"/>
              <a:t>Configuration des interactions</a:t>
            </a:r>
            <a:endParaRPr lang="en-US" dirty="0">
              <a:solidFill>
                <a:srgbClr val="0F17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663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C0B5B-EA54-D185-76C5-74C7FDFC65F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8E859D-8946-86EE-A628-BE25E6CB891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DC22618-1BFA-B1FC-D23A-1AAB378D0215}"/>
              </a:ext>
            </a:extLst>
          </p:cNvPr>
          <p:cNvSpPr/>
          <p:nvPr/>
        </p:nvSpPr>
        <p:spPr>
          <a:xfrm>
            <a:off x="718457" y="185783"/>
            <a:ext cx="981580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Gestion des données</a:t>
            </a:r>
          </a:p>
        </p:txBody>
      </p:sp>
      <p:sp>
        <p:nvSpPr>
          <p:cNvPr id="10" name="Espace réservé du numéro de diapositive 9">
            <a:extLst>
              <a:ext uri="{FF2B5EF4-FFF2-40B4-BE49-F238E27FC236}">
                <a16:creationId xmlns:a16="http://schemas.microsoft.com/office/drawing/2014/main" id="{FC77A093-9294-5FE8-B9B7-195E80D2D3EE}"/>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13</a:t>
            </a:fld>
            <a:endParaRPr lang="fr-FR" dirty="0"/>
          </a:p>
        </p:txBody>
      </p:sp>
      <p:sp>
        <p:nvSpPr>
          <p:cNvPr id="11" name="ZoneTexte 10">
            <a:extLst>
              <a:ext uri="{FF2B5EF4-FFF2-40B4-BE49-F238E27FC236}">
                <a16:creationId xmlns:a16="http://schemas.microsoft.com/office/drawing/2014/main" id="{643C1CE3-3C01-9BAB-4603-5A33137FD8D5}"/>
              </a:ext>
            </a:extLst>
          </p:cNvPr>
          <p:cNvSpPr txBox="1"/>
          <p:nvPr/>
        </p:nvSpPr>
        <p:spPr>
          <a:xfrm rot="16200000">
            <a:off x="-3190248" y="2542221"/>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2 - Architecture technique des solutions No-Code</a:t>
            </a:r>
          </a:p>
        </p:txBody>
      </p:sp>
      <p:pic>
        <p:nvPicPr>
          <p:cNvPr id="8194" name="Picture 2" descr="What Is Airtable and How Does It Work? + Use Cases">
            <a:extLst>
              <a:ext uri="{FF2B5EF4-FFF2-40B4-BE49-F238E27FC236}">
                <a16:creationId xmlns:a16="http://schemas.microsoft.com/office/drawing/2014/main" id="{10662D44-10F0-1824-56A6-712ADE7FEAC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78" r="2061" b="5303"/>
          <a:stretch/>
        </p:blipFill>
        <p:spPr bwMode="auto">
          <a:xfrm>
            <a:off x="1315251" y="1366259"/>
            <a:ext cx="6158533" cy="412548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D6D9EEA4-9A30-071D-21F7-4FF5405097E5}"/>
              </a:ext>
            </a:extLst>
          </p:cNvPr>
          <p:cNvSpPr txBox="1"/>
          <p:nvPr/>
        </p:nvSpPr>
        <p:spPr>
          <a:xfrm>
            <a:off x="7983210" y="1086328"/>
            <a:ext cx="4033742" cy="1754326"/>
          </a:xfrm>
          <a:prstGeom prst="rect">
            <a:avLst/>
          </a:prstGeom>
          <a:solidFill>
            <a:srgbClr val="F1F5F9"/>
          </a:solidFill>
          <a:ln>
            <a:solidFill>
              <a:srgbClr val="CBD5E1"/>
            </a:solidFill>
          </a:ln>
        </p:spPr>
        <p:txBody>
          <a:bodyPr wrap="square">
            <a:spAutoFit/>
          </a:bodyPr>
          <a:lstStyle/>
          <a:p>
            <a:pPr algn="just"/>
            <a:r>
              <a:rPr lang="en-US" b="1" dirty="0" err="1">
                <a:solidFill>
                  <a:srgbClr val="0F172A"/>
                </a:solidFill>
                <a:latin typeface="Arial" panose="020B0604020202020204" pitchFamily="34" charset="0"/>
                <a:cs typeface="Arial" panose="020B0604020202020204" pitchFamily="34" charset="0"/>
              </a:rPr>
              <a:t>Opérations</a:t>
            </a:r>
            <a:r>
              <a:rPr lang="en-US" b="1" dirty="0">
                <a:solidFill>
                  <a:srgbClr val="0F172A"/>
                </a:solidFill>
                <a:latin typeface="Arial" panose="020B0604020202020204" pitchFamily="34" charset="0"/>
                <a:cs typeface="Arial" panose="020B0604020202020204" pitchFamily="34" charset="0"/>
              </a:rPr>
              <a:t> CRUD </a:t>
            </a:r>
            <a:r>
              <a:rPr lang="en-US" b="1" dirty="0" err="1">
                <a:solidFill>
                  <a:srgbClr val="0F172A"/>
                </a:solidFill>
                <a:latin typeface="Arial" panose="020B0604020202020204" pitchFamily="34" charset="0"/>
                <a:cs typeface="Arial" panose="020B0604020202020204" pitchFamily="34" charset="0"/>
              </a:rPr>
              <a:t>visuelles</a:t>
            </a:r>
            <a:endParaRPr lang="en-US" b="1" dirty="0">
              <a:solidFill>
                <a:srgbClr val="0F17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t>Create </a:t>
            </a:r>
            <a:r>
              <a:rPr lang="en-US" dirty="0"/>
              <a:t>– </a:t>
            </a:r>
            <a:r>
              <a:rPr lang="en-US" dirty="0" err="1"/>
              <a:t>Ajouter</a:t>
            </a:r>
            <a:r>
              <a:rPr lang="en-US" dirty="0"/>
              <a:t> un </a:t>
            </a:r>
            <a:r>
              <a:rPr lang="en-US" dirty="0" err="1"/>
              <a:t>enregistrement</a:t>
            </a:r>
            <a:endParaRPr lang="en-US" dirty="0"/>
          </a:p>
          <a:p>
            <a:pPr marL="285750" indent="-285750">
              <a:buFont typeface="Arial" panose="020B0604020202020204" pitchFamily="34" charset="0"/>
              <a:buChar char="•"/>
            </a:pPr>
            <a:r>
              <a:rPr lang="en-US" b="1" dirty="0"/>
              <a:t>Read </a:t>
            </a:r>
            <a:r>
              <a:rPr lang="en-US" dirty="0"/>
              <a:t>– Consulter un </a:t>
            </a:r>
            <a:r>
              <a:rPr lang="en-US" dirty="0" err="1"/>
              <a:t>enregistrement</a:t>
            </a:r>
            <a:endParaRPr lang="en-US" dirty="0"/>
          </a:p>
          <a:p>
            <a:pPr marL="285750" indent="-285750">
              <a:buFont typeface="Arial" panose="020B0604020202020204" pitchFamily="34" charset="0"/>
              <a:buChar char="•"/>
            </a:pPr>
            <a:r>
              <a:rPr lang="en-US" b="1" dirty="0"/>
              <a:t>Update </a:t>
            </a:r>
            <a:r>
              <a:rPr lang="en-US" dirty="0"/>
              <a:t>– Modifier un </a:t>
            </a:r>
            <a:r>
              <a:rPr lang="en-US" dirty="0" err="1"/>
              <a:t>enregistrement</a:t>
            </a:r>
            <a:endParaRPr lang="en-US" dirty="0"/>
          </a:p>
          <a:p>
            <a:pPr marL="285750" indent="-285750">
              <a:buFont typeface="Arial" panose="020B0604020202020204" pitchFamily="34" charset="0"/>
              <a:buChar char="•"/>
            </a:pPr>
            <a:r>
              <a:rPr lang="en-US" b="1" dirty="0"/>
              <a:t>Delete </a:t>
            </a:r>
            <a:r>
              <a:rPr lang="en-US" dirty="0"/>
              <a:t>– </a:t>
            </a:r>
            <a:r>
              <a:rPr lang="en-US" dirty="0" err="1"/>
              <a:t>Supprimer</a:t>
            </a:r>
            <a:r>
              <a:rPr lang="en-US" dirty="0"/>
              <a:t> un </a:t>
            </a:r>
            <a:r>
              <a:rPr lang="en-US" dirty="0" err="1"/>
              <a:t>enregistrement</a:t>
            </a:r>
            <a:endParaRPr lang="en-US" dirty="0"/>
          </a:p>
        </p:txBody>
      </p:sp>
      <p:sp>
        <p:nvSpPr>
          <p:cNvPr id="3" name="ZoneTexte 2">
            <a:extLst>
              <a:ext uri="{FF2B5EF4-FFF2-40B4-BE49-F238E27FC236}">
                <a16:creationId xmlns:a16="http://schemas.microsoft.com/office/drawing/2014/main" id="{B327FCF3-5FF1-7EF9-6AF4-A2FA7654C052}"/>
              </a:ext>
            </a:extLst>
          </p:cNvPr>
          <p:cNvSpPr txBox="1"/>
          <p:nvPr/>
        </p:nvSpPr>
        <p:spPr>
          <a:xfrm>
            <a:off x="7983210" y="2983553"/>
            <a:ext cx="4033742" cy="1754326"/>
          </a:xfrm>
          <a:prstGeom prst="rect">
            <a:avLst/>
          </a:prstGeom>
          <a:solidFill>
            <a:srgbClr val="F1F5F9"/>
          </a:solidFill>
          <a:ln>
            <a:solidFill>
              <a:srgbClr val="CBD5E1"/>
            </a:solidFill>
          </a:ln>
        </p:spPr>
        <p:txBody>
          <a:bodyPr wrap="square">
            <a:spAutoFit/>
          </a:bodyPr>
          <a:lstStyle/>
          <a:p>
            <a:pPr algn="just"/>
            <a:r>
              <a:rPr lang="fr-FR" b="1" dirty="0">
                <a:solidFill>
                  <a:srgbClr val="0F172A"/>
                </a:solidFill>
                <a:latin typeface="Arial" panose="020B0604020202020204" pitchFamily="34" charset="0"/>
                <a:cs typeface="Arial" panose="020B0604020202020204" pitchFamily="34" charset="0"/>
              </a:rPr>
              <a:t>Types de bases de données utilisées</a:t>
            </a:r>
          </a:p>
          <a:p>
            <a:pPr marL="285750" indent="-285750" algn="just">
              <a:buFont typeface="Arial" panose="020B0604020202020204" pitchFamily="34" charset="0"/>
              <a:buChar char="•"/>
            </a:pPr>
            <a:r>
              <a:rPr lang="en-US" dirty="0"/>
              <a:t>Bases NoSQL (MongoDB, Firebase)</a:t>
            </a:r>
          </a:p>
          <a:p>
            <a:pPr marL="285750" indent="-285750">
              <a:buFont typeface="Arial" panose="020B0604020202020204" pitchFamily="34" charset="0"/>
              <a:buChar char="•"/>
            </a:pPr>
            <a:r>
              <a:rPr lang="en-US" dirty="0"/>
              <a:t>SQL </a:t>
            </a:r>
            <a:r>
              <a:rPr lang="en-US" dirty="0" err="1"/>
              <a:t>traditionnelles</a:t>
            </a:r>
            <a:r>
              <a:rPr lang="en-US" dirty="0"/>
              <a:t> (PostgreSQL)</a:t>
            </a:r>
          </a:p>
          <a:p>
            <a:pPr marL="285750" indent="-285750">
              <a:buFont typeface="Arial" panose="020B0604020202020204" pitchFamily="34" charset="0"/>
              <a:buChar char="•"/>
            </a:pPr>
            <a:r>
              <a:rPr lang="en-US" dirty="0"/>
              <a:t>Solutions propriétaires </a:t>
            </a:r>
            <a:r>
              <a:rPr lang="en-US" dirty="0" err="1"/>
              <a:t>intégrées</a:t>
            </a:r>
            <a:endParaRPr lang="en-US" dirty="0"/>
          </a:p>
          <a:p>
            <a:pPr marL="285750" indent="-285750">
              <a:buFont typeface="Arial" panose="020B0604020202020204" pitchFamily="34" charset="0"/>
              <a:buChar char="•"/>
            </a:pPr>
            <a:r>
              <a:rPr lang="en-US" dirty="0"/>
              <a:t>Stockage cloud (AWS, Google Cloud)</a:t>
            </a:r>
          </a:p>
        </p:txBody>
      </p:sp>
      <p:sp>
        <p:nvSpPr>
          <p:cNvPr id="8" name="ZoneTexte 7">
            <a:extLst>
              <a:ext uri="{FF2B5EF4-FFF2-40B4-BE49-F238E27FC236}">
                <a16:creationId xmlns:a16="http://schemas.microsoft.com/office/drawing/2014/main" id="{317EAD97-AE56-8E3E-2796-C763E7E51149}"/>
              </a:ext>
            </a:extLst>
          </p:cNvPr>
          <p:cNvSpPr txBox="1"/>
          <p:nvPr/>
        </p:nvSpPr>
        <p:spPr>
          <a:xfrm>
            <a:off x="7856809" y="4891855"/>
            <a:ext cx="4286544" cy="1477328"/>
          </a:xfrm>
          <a:prstGeom prst="rect">
            <a:avLst/>
          </a:prstGeom>
          <a:solidFill>
            <a:srgbClr val="EC8C8C"/>
          </a:solidFill>
          <a:ln>
            <a:solidFill>
              <a:srgbClr val="CBD5E1"/>
            </a:solidFill>
          </a:ln>
        </p:spPr>
        <p:txBody>
          <a:bodyPr wrap="square">
            <a:spAutoFit/>
          </a:bodyPr>
          <a:lstStyle/>
          <a:p>
            <a:pPr algn="just"/>
            <a:r>
              <a:rPr lang="en-US" b="1" dirty="0" err="1">
                <a:solidFill>
                  <a:srgbClr val="0F172A"/>
                </a:solidFill>
                <a:latin typeface="Arial" panose="020B0604020202020204" pitchFamily="34" charset="0"/>
                <a:cs typeface="Arial" panose="020B0604020202020204" pitchFamily="34" charset="0"/>
              </a:rPr>
              <a:t>Limites</a:t>
            </a:r>
            <a:r>
              <a:rPr lang="en-US" b="1" dirty="0">
                <a:solidFill>
                  <a:srgbClr val="0F172A"/>
                </a:solidFill>
                <a:latin typeface="Arial" panose="020B0604020202020204" pitchFamily="34" charset="0"/>
                <a:cs typeface="Arial" panose="020B0604020202020204" pitchFamily="34" charset="0"/>
              </a:rPr>
              <a:t> de </a:t>
            </a:r>
            <a:r>
              <a:rPr lang="en-US" b="1" dirty="0" err="1">
                <a:solidFill>
                  <a:srgbClr val="0F172A"/>
                </a:solidFill>
                <a:latin typeface="Arial" panose="020B0604020202020204" pitchFamily="34" charset="0"/>
                <a:cs typeface="Arial" panose="020B0604020202020204" pitchFamily="34" charset="0"/>
              </a:rPr>
              <a:t>modélisation</a:t>
            </a:r>
            <a:endParaRPr lang="en-US" b="1" dirty="0">
              <a:solidFill>
                <a:srgbClr val="0F17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t>Relations complexes (N:N avec attributs)</a:t>
            </a:r>
          </a:p>
          <a:p>
            <a:pPr marL="285750" indent="-285750">
              <a:buFont typeface="Arial" panose="020B0604020202020204" pitchFamily="34" charset="0"/>
              <a:buChar char="•"/>
            </a:pPr>
            <a:r>
              <a:rPr lang="en-US" dirty="0" err="1"/>
              <a:t>Optimisation</a:t>
            </a:r>
            <a:r>
              <a:rPr lang="en-US" dirty="0"/>
              <a:t> des </a:t>
            </a:r>
            <a:r>
              <a:rPr lang="en-US" dirty="0" err="1"/>
              <a:t>requêtes</a:t>
            </a:r>
            <a:endParaRPr lang="en-US" dirty="0"/>
          </a:p>
          <a:p>
            <a:pPr marL="285750" indent="-285750">
              <a:buFont typeface="Arial" panose="020B0604020202020204" pitchFamily="34" charset="0"/>
              <a:buChar char="•"/>
            </a:pPr>
            <a:r>
              <a:rPr lang="en-US" dirty="0" err="1"/>
              <a:t>Utilisation</a:t>
            </a:r>
            <a:r>
              <a:rPr lang="en-US" dirty="0"/>
              <a:t> </a:t>
            </a:r>
            <a:r>
              <a:rPr lang="en-US" dirty="0" err="1"/>
              <a:t>avancée</a:t>
            </a:r>
            <a:r>
              <a:rPr lang="en-US" dirty="0"/>
              <a:t> des index</a:t>
            </a:r>
          </a:p>
          <a:p>
            <a:pPr marL="285750" indent="-285750">
              <a:buFont typeface="Arial" panose="020B0604020202020204" pitchFamily="34" charset="0"/>
              <a:buChar char="•"/>
            </a:pPr>
            <a:r>
              <a:rPr lang="en-US" dirty="0"/>
              <a:t>Transactions multi-étapes</a:t>
            </a:r>
            <a:endParaRPr lang="en-US" dirty="0">
              <a:solidFill>
                <a:srgbClr val="0F17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7130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99040-82E6-A6EA-BF87-0FF6E313BE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4A4E1E9-EE7C-7C72-A8EC-76531D2E5EA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989A1928-E8DC-CE79-6E8C-DAAD77AE3D45}"/>
              </a:ext>
            </a:extLst>
          </p:cNvPr>
          <p:cNvSpPr/>
          <p:nvPr/>
        </p:nvSpPr>
        <p:spPr>
          <a:xfrm>
            <a:off x="718457" y="185783"/>
            <a:ext cx="981580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Logique de l’application</a:t>
            </a:r>
          </a:p>
        </p:txBody>
      </p:sp>
      <p:sp>
        <p:nvSpPr>
          <p:cNvPr id="10" name="Espace réservé du numéro de diapositive 9">
            <a:extLst>
              <a:ext uri="{FF2B5EF4-FFF2-40B4-BE49-F238E27FC236}">
                <a16:creationId xmlns:a16="http://schemas.microsoft.com/office/drawing/2014/main" id="{C737FB88-EFFA-22BA-2473-91E55A06EC6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14</a:t>
            </a:fld>
            <a:endParaRPr lang="fr-FR" dirty="0"/>
          </a:p>
        </p:txBody>
      </p:sp>
      <p:sp>
        <p:nvSpPr>
          <p:cNvPr id="11" name="ZoneTexte 10">
            <a:extLst>
              <a:ext uri="{FF2B5EF4-FFF2-40B4-BE49-F238E27FC236}">
                <a16:creationId xmlns:a16="http://schemas.microsoft.com/office/drawing/2014/main" id="{24EE8C22-A80A-391F-24B4-6A41B2096ED1}"/>
              </a:ext>
            </a:extLst>
          </p:cNvPr>
          <p:cNvSpPr txBox="1"/>
          <p:nvPr/>
        </p:nvSpPr>
        <p:spPr>
          <a:xfrm rot="16200000">
            <a:off x="-3190248" y="2542221"/>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2 - Architecture technique des solutions No-Code</a:t>
            </a:r>
          </a:p>
        </p:txBody>
      </p:sp>
      <p:sp>
        <p:nvSpPr>
          <p:cNvPr id="2" name="ZoneTexte 1">
            <a:extLst>
              <a:ext uri="{FF2B5EF4-FFF2-40B4-BE49-F238E27FC236}">
                <a16:creationId xmlns:a16="http://schemas.microsoft.com/office/drawing/2014/main" id="{8B9B33DA-76BB-25D4-63D4-6BB6F7F47F67}"/>
              </a:ext>
            </a:extLst>
          </p:cNvPr>
          <p:cNvSpPr txBox="1"/>
          <p:nvPr/>
        </p:nvSpPr>
        <p:spPr>
          <a:xfrm>
            <a:off x="1462356" y="1345219"/>
            <a:ext cx="4033742" cy="1477328"/>
          </a:xfrm>
          <a:prstGeom prst="rect">
            <a:avLst/>
          </a:prstGeom>
          <a:solidFill>
            <a:srgbClr val="F1F5F9"/>
          </a:solidFill>
          <a:ln>
            <a:solidFill>
              <a:srgbClr val="CBD5E1"/>
            </a:solidFill>
          </a:ln>
        </p:spPr>
        <p:txBody>
          <a:bodyPr wrap="square">
            <a:spAutoFit/>
          </a:bodyPr>
          <a:lstStyle/>
          <a:p>
            <a:pPr algn="just"/>
            <a:r>
              <a:rPr lang="en-US" b="1" dirty="0">
                <a:solidFill>
                  <a:srgbClr val="0F172A"/>
                </a:solidFill>
                <a:latin typeface="Arial" panose="020B0604020202020204" pitchFamily="34" charset="0"/>
                <a:cs typeface="Arial" panose="020B0604020202020204" pitchFamily="34" charset="0"/>
              </a:rPr>
              <a:t>Construction </a:t>
            </a:r>
            <a:r>
              <a:rPr lang="en-US" b="1" dirty="0" err="1">
                <a:solidFill>
                  <a:srgbClr val="0F172A"/>
                </a:solidFill>
                <a:latin typeface="Arial" panose="020B0604020202020204" pitchFamily="34" charset="0"/>
                <a:cs typeface="Arial" panose="020B0604020202020204" pitchFamily="34" charset="0"/>
              </a:rPr>
              <a:t>visuelle</a:t>
            </a:r>
            <a:r>
              <a:rPr lang="en-US" b="1" dirty="0">
                <a:solidFill>
                  <a:srgbClr val="0F172A"/>
                </a:solidFill>
                <a:latin typeface="Arial" panose="020B0604020202020204" pitchFamily="34" charset="0"/>
                <a:cs typeface="Arial" panose="020B0604020202020204" pitchFamily="34" charset="0"/>
              </a:rPr>
              <a:t> de la </a:t>
            </a:r>
            <a:r>
              <a:rPr lang="en-US" b="1" dirty="0" err="1">
                <a:solidFill>
                  <a:srgbClr val="0F172A"/>
                </a:solidFill>
                <a:latin typeface="Arial" panose="020B0604020202020204" pitchFamily="34" charset="0"/>
                <a:cs typeface="Arial" panose="020B0604020202020204" pitchFamily="34" charset="0"/>
              </a:rPr>
              <a:t>logique</a:t>
            </a:r>
            <a:endParaRPr lang="en-US" b="1" dirty="0">
              <a:solidFill>
                <a:srgbClr val="0F17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t>Blocs </a:t>
            </a:r>
            <a:r>
              <a:rPr lang="en-US" dirty="0" err="1"/>
              <a:t>logiques</a:t>
            </a:r>
            <a:r>
              <a:rPr lang="en-US" dirty="0"/>
              <a:t> </a:t>
            </a:r>
            <a:r>
              <a:rPr lang="en-US" dirty="0" err="1"/>
              <a:t>pré-construits</a:t>
            </a:r>
            <a:endParaRPr lang="en-US" dirty="0"/>
          </a:p>
          <a:p>
            <a:pPr marL="285750" indent="-285750">
              <a:buFont typeface="Arial" panose="020B0604020202020204" pitchFamily="34" charset="0"/>
              <a:buChar char="•"/>
            </a:pPr>
            <a:r>
              <a:rPr lang="en-US" dirty="0"/>
              <a:t>États et variables </a:t>
            </a:r>
            <a:r>
              <a:rPr lang="en-US" dirty="0" err="1"/>
              <a:t>visuels</a:t>
            </a:r>
            <a:endParaRPr lang="en-US" dirty="0"/>
          </a:p>
          <a:p>
            <a:pPr marL="285750" indent="-285750">
              <a:buFont typeface="Arial" panose="020B0604020202020204" pitchFamily="34" charset="0"/>
              <a:buChar char="•"/>
            </a:pPr>
            <a:r>
              <a:rPr lang="en-US" dirty="0"/>
              <a:t>Expressions </a:t>
            </a:r>
            <a:r>
              <a:rPr lang="en-US" dirty="0" err="1"/>
              <a:t>conditionnelles</a:t>
            </a:r>
            <a:r>
              <a:rPr lang="en-US" dirty="0"/>
              <a:t> </a:t>
            </a:r>
            <a:r>
              <a:rPr lang="en-US" dirty="0" err="1"/>
              <a:t>simplifiées</a:t>
            </a:r>
            <a:endParaRPr lang="en-US" dirty="0"/>
          </a:p>
        </p:txBody>
      </p:sp>
      <p:sp>
        <p:nvSpPr>
          <p:cNvPr id="6" name="AutoShape 2" descr="5 Scratch code blocks to teach kids how to program a video game |  Opensource.com">
            <a:extLst>
              <a:ext uri="{FF2B5EF4-FFF2-40B4-BE49-F238E27FC236}">
                <a16:creationId xmlns:a16="http://schemas.microsoft.com/office/drawing/2014/main" id="{2BED0173-27B5-F712-67E4-35B2F123BC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Image 8">
            <a:extLst>
              <a:ext uri="{FF2B5EF4-FFF2-40B4-BE49-F238E27FC236}">
                <a16:creationId xmlns:a16="http://schemas.microsoft.com/office/drawing/2014/main" id="{D8C8E495-CE69-F06A-C678-EDFAEBC8A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295725"/>
            <a:ext cx="5541507" cy="1625509"/>
          </a:xfrm>
          <a:prstGeom prst="rect">
            <a:avLst/>
          </a:prstGeom>
        </p:spPr>
      </p:pic>
      <p:pic>
        <p:nvPicPr>
          <p:cNvPr id="9220" name="Picture 4" descr="Conditional Control Flow | Concepts in Programming with Scratch | FreeText  Library">
            <a:extLst>
              <a:ext uri="{FF2B5EF4-FFF2-40B4-BE49-F238E27FC236}">
                <a16:creationId xmlns:a16="http://schemas.microsoft.com/office/drawing/2014/main" id="{0F4C7030-C3A4-190E-6D8B-5D498E79C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007" y="3581400"/>
            <a:ext cx="2398335" cy="221130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omplex Conditional Statement with Six Simple Statements | Download  Scientific Diagram">
            <a:extLst>
              <a:ext uri="{FF2B5EF4-FFF2-40B4-BE49-F238E27FC236}">
                <a16:creationId xmlns:a16="http://schemas.microsoft.com/office/drawing/2014/main" id="{30A2A100-851A-DB51-6094-B397202641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265" y="3749112"/>
            <a:ext cx="3575606" cy="194198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1EB9264E-D8AD-C4F8-4FDD-C8B3DD5197E1}"/>
              </a:ext>
            </a:extLst>
          </p:cNvPr>
          <p:cNvSpPr txBox="1"/>
          <p:nvPr/>
        </p:nvSpPr>
        <p:spPr>
          <a:xfrm>
            <a:off x="8058347" y="3936767"/>
            <a:ext cx="3841785" cy="1754326"/>
          </a:xfrm>
          <a:prstGeom prst="rect">
            <a:avLst/>
          </a:prstGeom>
          <a:solidFill>
            <a:srgbClr val="EC8C8C"/>
          </a:solidFill>
          <a:ln>
            <a:solidFill>
              <a:srgbClr val="CBD5E1"/>
            </a:solidFill>
          </a:ln>
        </p:spPr>
        <p:txBody>
          <a:bodyPr wrap="square">
            <a:spAutoFit/>
          </a:bodyPr>
          <a:lstStyle/>
          <a:p>
            <a:pPr algn="just"/>
            <a:r>
              <a:rPr lang="en-US" b="1" dirty="0">
                <a:solidFill>
                  <a:srgbClr val="0F172A"/>
                </a:solidFill>
                <a:latin typeface="Arial" panose="020B0604020202020204" pitchFamily="34" charset="0"/>
                <a:cs typeface="Arial" panose="020B0604020202020204" pitchFamily="34" charset="0"/>
              </a:rPr>
              <a:t>Limitations </a:t>
            </a:r>
            <a:r>
              <a:rPr lang="en-US" b="1" dirty="0" err="1">
                <a:solidFill>
                  <a:srgbClr val="0F172A"/>
                </a:solidFill>
                <a:latin typeface="Arial" panose="020B0604020202020204" pitchFamily="34" charset="0"/>
                <a:cs typeface="Arial" panose="020B0604020202020204" pitchFamily="34" charset="0"/>
              </a:rPr>
              <a:t>algorithmiques</a:t>
            </a:r>
            <a:endParaRPr lang="en-US" b="1" dirty="0">
              <a:solidFill>
                <a:srgbClr val="0F17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t>Algorithmes récursifs complexes</a:t>
            </a:r>
          </a:p>
          <a:p>
            <a:pPr marL="285750" indent="-285750">
              <a:buFont typeface="Arial" panose="020B0604020202020204" pitchFamily="34" charset="0"/>
              <a:buChar char="•"/>
            </a:pPr>
            <a:r>
              <a:rPr lang="fr-FR" dirty="0"/>
              <a:t>Optimisations de performance</a:t>
            </a:r>
          </a:p>
          <a:p>
            <a:pPr marL="285750" indent="-285750">
              <a:buFont typeface="Arial" panose="020B0604020202020204" pitchFamily="34" charset="0"/>
              <a:buChar char="•"/>
            </a:pPr>
            <a:r>
              <a:rPr lang="fr-FR" dirty="0"/>
              <a:t>Parallélisation des traitements</a:t>
            </a:r>
          </a:p>
          <a:p>
            <a:pPr marL="285750" indent="-285750">
              <a:buFont typeface="Arial" panose="020B0604020202020204" pitchFamily="34" charset="0"/>
              <a:buChar char="•"/>
            </a:pPr>
            <a:r>
              <a:rPr lang="fr-FR" dirty="0"/>
              <a:t>Traitement de grands volumes de données</a:t>
            </a:r>
            <a:endParaRPr lang="en-US" dirty="0">
              <a:solidFill>
                <a:srgbClr val="0F17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399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073C7-A16F-B172-3EB1-E98ACFBBD4EB}"/>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71F1492C-E515-3B82-2AE3-B37A8615A651}"/>
              </a:ext>
            </a:extLst>
          </p:cNvPr>
          <p:cNvSpPr txBox="1"/>
          <p:nvPr/>
        </p:nvSpPr>
        <p:spPr>
          <a:xfrm>
            <a:off x="3511880" y="2754359"/>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Écosystème des plateformes No-Code</a:t>
            </a:r>
          </a:p>
        </p:txBody>
      </p:sp>
      <p:sp>
        <p:nvSpPr>
          <p:cNvPr id="4" name="ZoneTexte 3">
            <a:extLst>
              <a:ext uri="{FF2B5EF4-FFF2-40B4-BE49-F238E27FC236}">
                <a16:creationId xmlns:a16="http://schemas.microsoft.com/office/drawing/2014/main" id="{3745B4A6-667B-83A6-8551-4FC1E4B67CB8}"/>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3</a:t>
            </a:r>
          </a:p>
        </p:txBody>
      </p:sp>
      <p:pic>
        <p:nvPicPr>
          <p:cNvPr id="5" name="Image 4">
            <a:extLst>
              <a:ext uri="{FF2B5EF4-FFF2-40B4-BE49-F238E27FC236}">
                <a16:creationId xmlns:a16="http://schemas.microsoft.com/office/drawing/2014/main" id="{F7857288-4682-393F-993D-736A884958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586" y="2754359"/>
            <a:ext cx="1569600" cy="1569600"/>
          </a:xfrm>
          <a:prstGeom prst="rect">
            <a:avLst/>
          </a:prstGeom>
        </p:spPr>
      </p:pic>
    </p:spTree>
    <p:extLst>
      <p:ext uri="{BB962C8B-B14F-4D97-AF65-F5344CB8AC3E}">
        <p14:creationId xmlns:p14="http://schemas.microsoft.com/office/powerpoint/2010/main" val="294225785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53236-5483-8187-64C5-D8C91C79F64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F2B4696-F316-2EBB-8296-2F67D42C70C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606E390-EA46-8BBB-C16E-72D97CA0D176}"/>
              </a:ext>
            </a:extLst>
          </p:cNvPr>
          <p:cNvSpPr/>
          <p:nvPr/>
        </p:nvSpPr>
        <p:spPr>
          <a:xfrm>
            <a:off x="718457" y="185783"/>
            <a:ext cx="981580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Panorama des plateformes leaders</a:t>
            </a:r>
          </a:p>
        </p:txBody>
      </p:sp>
      <p:sp>
        <p:nvSpPr>
          <p:cNvPr id="10" name="Espace réservé du numéro de diapositive 9">
            <a:extLst>
              <a:ext uri="{FF2B5EF4-FFF2-40B4-BE49-F238E27FC236}">
                <a16:creationId xmlns:a16="http://schemas.microsoft.com/office/drawing/2014/main" id="{4BE7C3F0-39E5-28E7-2DBC-17491E0495C6}"/>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16</a:t>
            </a:fld>
            <a:endParaRPr lang="fr-FR" dirty="0"/>
          </a:p>
        </p:txBody>
      </p:sp>
      <p:sp>
        <p:nvSpPr>
          <p:cNvPr id="11" name="ZoneTexte 10">
            <a:extLst>
              <a:ext uri="{FF2B5EF4-FFF2-40B4-BE49-F238E27FC236}">
                <a16:creationId xmlns:a16="http://schemas.microsoft.com/office/drawing/2014/main" id="{70DFC30B-E8DC-536F-0FD0-16FB21DACDA8}"/>
              </a:ext>
            </a:extLst>
          </p:cNvPr>
          <p:cNvSpPr txBox="1"/>
          <p:nvPr/>
        </p:nvSpPr>
        <p:spPr>
          <a:xfrm rot="16200000">
            <a:off x="-3190248" y="2542221"/>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3 - Écosystème des plateformes No-Code</a:t>
            </a:r>
          </a:p>
        </p:txBody>
      </p:sp>
      <p:sp>
        <p:nvSpPr>
          <p:cNvPr id="6" name="AutoShape 2" descr="5 Scratch code blocks to teach kids how to program a video game |  Opensource.com">
            <a:extLst>
              <a:ext uri="{FF2B5EF4-FFF2-40B4-BE49-F238E27FC236}">
                <a16:creationId xmlns:a16="http://schemas.microsoft.com/office/drawing/2014/main" id="{09B825C9-BFC5-9CC2-7061-704465BF6F2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Image 6">
            <a:extLst>
              <a:ext uri="{FF2B5EF4-FFF2-40B4-BE49-F238E27FC236}">
                <a16:creationId xmlns:a16="http://schemas.microsoft.com/office/drawing/2014/main" id="{485D8320-F3C7-EC36-1D10-5AB85BA18635}"/>
              </a:ext>
            </a:extLst>
          </p:cNvPr>
          <p:cNvPicPr>
            <a:picLocks noChangeAspect="1"/>
          </p:cNvPicPr>
          <p:nvPr/>
        </p:nvPicPr>
        <p:blipFill>
          <a:blip r:embed="rId3"/>
          <a:stretch>
            <a:fillRect/>
          </a:stretch>
        </p:blipFill>
        <p:spPr>
          <a:xfrm>
            <a:off x="1084217" y="1547251"/>
            <a:ext cx="11107783" cy="4728935"/>
          </a:xfrm>
          <a:prstGeom prst="rect">
            <a:avLst/>
          </a:prstGeom>
        </p:spPr>
      </p:pic>
    </p:spTree>
    <p:extLst>
      <p:ext uri="{BB962C8B-B14F-4D97-AF65-F5344CB8AC3E}">
        <p14:creationId xmlns:p14="http://schemas.microsoft.com/office/powerpoint/2010/main" val="370310584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0AB4F-15E7-E00C-C54F-F50F4F44E1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8C0DE1A-65A6-85E3-EAEE-4944E4DF69E5}"/>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93C2CE4-6761-BDC1-1D89-0914B2F6ABC0}"/>
              </a:ext>
            </a:extLst>
          </p:cNvPr>
          <p:cNvSpPr/>
          <p:nvPr/>
        </p:nvSpPr>
        <p:spPr>
          <a:xfrm>
            <a:off x="718457" y="185783"/>
            <a:ext cx="8926988"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Bubble - Création d’applications web complètes</a:t>
            </a:r>
          </a:p>
        </p:txBody>
      </p:sp>
      <p:sp>
        <p:nvSpPr>
          <p:cNvPr id="10" name="Espace réservé du numéro de diapositive 9">
            <a:extLst>
              <a:ext uri="{FF2B5EF4-FFF2-40B4-BE49-F238E27FC236}">
                <a16:creationId xmlns:a16="http://schemas.microsoft.com/office/drawing/2014/main" id="{987D323E-062D-D317-EA0C-0E8469CAA086}"/>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17</a:t>
            </a:fld>
            <a:endParaRPr lang="fr-FR" dirty="0"/>
          </a:p>
        </p:txBody>
      </p:sp>
      <p:sp>
        <p:nvSpPr>
          <p:cNvPr id="2" name="ZoneTexte 1">
            <a:extLst>
              <a:ext uri="{FF2B5EF4-FFF2-40B4-BE49-F238E27FC236}">
                <a16:creationId xmlns:a16="http://schemas.microsoft.com/office/drawing/2014/main" id="{1B198696-623C-6646-AE16-0CA8F7508F71}"/>
              </a:ext>
            </a:extLst>
          </p:cNvPr>
          <p:cNvSpPr txBox="1"/>
          <p:nvPr/>
        </p:nvSpPr>
        <p:spPr>
          <a:xfrm>
            <a:off x="1280862" y="1240200"/>
            <a:ext cx="5256576" cy="1754326"/>
          </a:xfrm>
          <a:prstGeom prst="rect">
            <a:avLst/>
          </a:prstGeom>
          <a:solidFill>
            <a:srgbClr val="F1F5F9"/>
          </a:solidFill>
          <a:ln>
            <a:solidFill>
              <a:srgbClr val="CBD5E1"/>
            </a:solidFill>
          </a:ln>
        </p:spPr>
        <p:txBody>
          <a:bodyPr wrap="square">
            <a:spAutoFit/>
          </a:bodyPr>
          <a:lstStyle/>
          <a:p>
            <a:pPr algn="just"/>
            <a:r>
              <a:rPr lang="en-US" b="1" dirty="0" err="1">
                <a:solidFill>
                  <a:srgbClr val="0F172A"/>
                </a:solidFill>
                <a:latin typeface="Arial" panose="020B0604020202020204" pitchFamily="34" charset="0"/>
                <a:cs typeface="Arial" panose="020B0604020202020204" pitchFamily="34" charset="0"/>
              </a:rPr>
              <a:t>Fonctionnalités</a:t>
            </a:r>
            <a:r>
              <a:rPr lang="en-US" b="1" dirty="0">
                <a:solidFill>
                  <a:srgbClr val="0F172A"/>
                </a:solidFill>
                <a:latin typeface="Arial" panose="020B0604020202020204" pitchFamily="34" charset="0"/>
                <a:cs typeface="Arial" panose="020B0604020202020204" pitchFamily="34" charset="0"/>
              </a:rPr>
              <a:t> distinctives</a:t>
            </a:r>
          </a:p>
          <a:p>
            <a:pPr marL="285750" indent="-285750" algn="just">
              <a:buFont typeface="Arial" panose="020B0604020202020204" pitchFamily="34" charset="0"/>
              <a:buChar char="•"/>
            </a:pPr>
            <a:r>
              <a:rPr lang="en-US" dirty="0" err="1"/>
              <a:t>Éditeur</a:t>
            </a:r>
            <a:r>
              <a:rPr lang="en-US" dirty="0"/>
              <a:t> </a:t>
            </a:r>
            <a:r>
              <a:rPr lang="en-US" dirty="0" err="1"/>
              <a:t>visuel</a:t>
            </a:r>
            <a:r>
              <a:rPr lang="en-US" dirty="0"/>
              <a:t> </a:t>
            </a:r>
            <a:r>
              <a:rPr lang="en-US" dirty="0" err="1"/>
              <a:t>complet</a:t>
            </a:r>
            <a:endParaRPr lang="en-US" dirty="0"/>
          </a:p>
          <a:p>
            <a:pPr marL="285750" indent="-285750">
              <a:buFont typeface="Arial" panose="020B0604020202020204" pitchFamily="34" charset="0"/>
              <a:buChar char="•"/>
            </a:pPr>
            <a:r>
              <a:rPr lang="en-US" dirty="0"/>
              <a:t>Base de données </a:t>
            </a:r>
            <a:r>
              <a:rPr lang="en-US" dirty="0" err="1"/>
              <a:t>intégrée</a:t>
            </a:r>
            <a:endParaRPr lang="en-US" dirty="0"/>
          </a:p>
          <a:p>
            <a:pPr marL="285750" indent="-285750">
              <a:buFont typeface="Arial" panose="020B0604020202020204" pitchFamily="34" charset="0"/>
              <a:buChar char="•"/>
            </a:pPr>
            <a:r>
              <a:rPr lang="en-US" dirty="0" err="1"/>
              <a:t>Logique</a:t>
            </a:r>
            <a:r>
              <a:rPr lang="en-US" dirty="0"/>
              <a:t> </a:t>
            </a:r>
            <a:r>
              <a:rPr lang="en-US" dirty="0" err="1"/>
              <a:t>conditionnelle</a:t>
            </a:r>
            <a:r>
              <a:rPr lang="en-US" dirty="0"/>
              <a:t> </a:t>
            </a:r>
            <a:r>
              <a:rPr lang="en-US" dirty="0" err="1"/>
              <a:t>avancée</a:t>
            </a:r>
            <a:endParaRPr lang="en-US" dirty="0"/>
          </a:p>
          <a:p>
            <a:pPr marL="285750" indent="-285750">
              <a:buFont typeface="Arial" panose="020B0604020202020204" pitchFamily="34" charset="0"/>
              <a:buChar char="•"/>
            </a:pPr>
            <a:r>
              <a:rPr lang="en-US" dirty="0"/>
              <a:t>API connector et plugins</a:t>
            </a:r>
          </a:p>
          <a:p>
            <a:pPr marL="285750" indent="-285750">
              <a:buFont typeface="Arial" panose="020B0604020202020204" pitchFamily="34" charset="0"/>
              <a:buChar char="•"/>
            </a:pPr>
            <a:r>
              <a:rPr lang="en-US" dirty="0" err="1"/>
              <a:t>Déploiement</a:t>
            </a:r>
            <a:r>
              <a:rPr lang="en-US" dirty="0"/>
              <a:t> et </a:t>
            </a:r>
            <a:r>
              <a:rPr lang="en-US" dirty="0" err="1"/>
              <a:t>hébergement</a:t>
            </a:r>
            <a:endParaRPr lang="en-US" dirty="0">
              <a:solidFill>
                <a:srgbClr val="0F172A"/>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827EDC95-5BE5-D703-B1EB-85E37084E5C1}"/>
              </a:ext>
            </a:extLst>
          </p:cNvPr>
          <p:cNvSpPr txBox="1"/>
          <p:nvPr/>
        </p:nvSpPr>
        <p:spPr>
          <a:xfrm>
            <a:off x="1280862" y="3023551"/>
            <a:ext cx="5256576" cy="1754326"/>
          </a:xfrm>
          <a:prstGeom prst="rect">
            <a:avLst/>
          </a:prstGeom>
          <a:solidFill>
            <a:srgbClr val="F1F5F9"/>
          </a:solidFill>
          <a:ln>
            <a:solidFill>
              <a:srgbClr val="CBD5E1"/>
            </a:solidFill>
          </a:ln>
        </p:spPr>
        <p:txBody>
          <a:bodyPr wrap="square">
            <a:spAutoFit/>
          </a:bodyPr>
          <a:lstStyle/>
          <a:p>
            <a:pPr algn="just"/>
            <a:r>
              <a:rPr lang="fr-FR" b="1" dirty="0">
                <a:solidFill>
                  <a:srgbClr val="0F172A"/>
                </a:solidFill>
                <a:latin typeface="Arial" panose="020B0604020202020204" pitchFamily="34" charset="0"/>
                <a:cs typeface="Arial" panose="020B0604020202020204" pitchFamily="34" charset="0"/>
              </a:rPr>
              <a:t>Interface utilisateur et expérience</a:t>
            </a:r>
          </a:p>
          <a:p>
            <a:pPr marL="285750" indent="-285750" algn="just">
              <a:buFont typeface="Arial" panose="020B0604020202020204" pitchFamily="34" charset="0"/>
              <a:buChar char="•"/>
            </a:pPr>
            <a:r>
              <a:rPr lang="fr-FR" dirty="0"/>
              <a:t>Structure en 5 panneaux principaux</a:t>
            </a:r>
          </a:p>
          <a:p>
            <a:pPr marL="285750" indent="-285750">
              <a:buFont typeface="Arial" panose="020B0604020202020204" pitchFamily="34" charset="0"/>
              <a:buChar char="•"/>
            </a:pPr>
            <a:r>
              <a:rPr lang="en-US" dirty="0" err="1"/>
              <a:t>Éditeur</a:t>
            </a:r>
            <a:r>
              <a:rPr lang="en-US" dirty="0"/>
              <a:t> WYSIWYG responsive</a:t>
            </a:r>
          </a:p>
          <a:p>
            <a:pPr marL="285750" indent="-285750">
              <a:buFont typeface="Arial" panose="020B0604020202020204" pitchFamily="34" charset="0"/>
              <a:buChar char="•"/>
            </a:pPr>
            <a:r>
              <a:rPr lang="en-US" dirty="0"/>
              <a:t>Workflow designer</a:t>
            </a:r>
          </a:p>
          <a:p>
            <a:pPr marL="285750" indent="-285750">
              <a:buFont typeface="Arial" panose="020B0604020202020204" pitchFamily="34" charset="0"/>
              <a:buChar char="•"/>
            </a:pPr>
            <a:r>
              <a:rPr lang="en-US" dirty="0"/>
              <a:t>Database builder</a:t>
            </a:r>
          </a:p>
          <a:p>
            <a:pPr marL="285750" indent="-285750">
              <a:buFont typeface="Arial" panose="020B0604020202020204" pitchFamily="34" charset="0"/>
              <a:buChar char="•"/>
            </a:pPr>
            <a:r>
              <a:rPr lang="en-US" dirty="0"/>
              <a:t>Plugin marketplace (2000+ extensions)</a:t>
            </a:r>
            <a:endParaRPr lang="en-US" dirty="0">
              <a:solidFill>
                <a:srgbClr val="0F172A"/>
              </a:solidFill>
              <a:latin typeface="Arial" panose="020B0604020202020204" pitchFamily="34" charset="0"/>
              <a:cs typeface="Arial" panose="020B0604020202020204" pitchFamily="34" charset="0"/>
            </a:endParaRPr>
          </a:p>
        </p:txBody>
      </p:sp>
      <p:pic>
        <p:nvPicPr>
          <p:cNvPr id="9" name="Picture 2" descr="Introduction | Bubble Docs">
            <a:extLst>
              <a:ext uri="{FF2B5EF4-FFF2-40B4-BE49-F238E27FC236}">
                <a16:creationId xmlns:a16="http://schemas.microsoft.com/office/drawing/2014/main" id="{4F7009B3-363A-BF08-5E8F-EB9DE0F314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6214" y="1013282"/>
            <a:ext cx="4937600" cy="3109846"/>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97A54167-62E1-077F-299E-DD1CC2C9535F}"/>
              </a:ext>
            </a:extLst>
          </p:cNvPr>
          <p:cNvSpPr txBox="1"/>
          <p:nvPr/>
        </p:nvSpPr>
        <p:spPr>
          <a:xfrm>
            <a:off x="1280862" y="4806902"/>
            <a:ext cx="5256576" cy="1754326"/>
          </a:xfrm>
          <a:prstGeom prst="rect">
            <a:avLst/>
          </a:prstGeom>
          <a:solidFill>
            <a:srgbClr val="F1F5F9"/>
          </a:solidFill>
          <a:ln>
            <a:solidFill>
              <a:srgbClr val="CBD5E1"/>
            </a:solidFill>
          </a:ln>
        </p:spPr>
        <p:txBody>
          <a:bodyPr wrap="square">
            <a:spAutoFit/>
          </a:bodyPr>
          <a:lstStyle/>
          <a:p>
            <a:pPr algn="just"/>
            <a:r>
              <a:rPr lang="fr-FR" b="1" dirty="0">
                <a:solidFill>
                  <a:srgbClr val="0F172A"/>
                </a:solidFill>
                <a:latin typeface="Arial" panose="020B0604020202020204" pitchFamily="34" charset="0"/>
                <a:cs typeface="Arial" panose="020B0604020202020204" pitchFamily="34" charset="0"/>
              </a:rPr>
              <a:t>Points forts techniques</a:t>
            </a:r>
          </a:p>
          <a:p>
            <a:pPr marL="285750" indent="-285750" algn="just">
              <a:buFont typeface="Arial" panose="020B0604020202020204" pitchFamily="34" charset="0"/>
              <a:buChar char="•"/>
            </a:pPr>
            <a:r>
              <a:rPr lang="fr-FR" dirty="0"/>
              <a:t>Flexibilité proche du développement traditionnel</a:t>
            </a:r>
          </a:p>
          <a:p>
            <a:pPr marL="285750" indent="-285750">
              <a:buFont typeface="Arial" panose="020B0604020202020204" pitchFamily="34" charset="0"/>
              <a:buChar char="•"/>
            </a:pPr>
            <a:r>
              <a:rPr lang="fr-FR" dirty="0"/>
              <a:t>Contrôle précis des données et flux</a:t>
            </a:r>
          </a:p>
          <a:p>
            <a:pPr marL="285750" indent="-285750">
              <a:buFont typeface="Arial" panose="020B0604020202020204" pitchFamily="34" charset="0"/>
              <a:buChar char="•"/>
            </a:pPr>
            <a:r>
              <a:rPr lang="en-US" dirty="0" err="1"/>
              <a:t>Capacités</a:t>
            </a:r>
            <a:r>
              <a:rPr lang="en-US" dirty="0"/>
              <a:t> de </a:t>
            </a:r>
            <a:r>
              <a:rPr lang="en-US" dirty="0" err="1"/>
              <a:t>requêtes</a:t>
            </a:r>
            <a:r>
              <a:rPr lang="en-US" dirty="0"/>
              <a:t> complexes</a:t>
            </a:r>
          </a:p>
          <a:p>
            <a:pPr marL="285750" indent="-285750">
              <a:buFont typeface="Arial" panose="020B0604020202020204" pitchFamily="34" charset="0"/>
              <a:buChar char="•"/>
            </a:pPr>
            <a:r>
              <a:rPr lang="en-US" dirty="0" err="1"/>
              <a:t>Authentification</a:t>
            </a:r>
            <a:r>
              <a:rPr lang="en-US" dirty="0"/>
              <a:t> et </a:t>
            </a:r>
            <a:r>
              <a:rPr lang="en-US" dirty="0" err="1"/>
              <a:t>sécurité</a:t>
            </a:r>
            <a:r>
              <a:rPr lang="en-US" dirty="0"/>
              <a:t> </a:t>
            </a:r>
            <a:r>
              <a:rPr lang="en-US" dirty="0" err="1"/>
              <a:t>avancées</a:t>
            </a:r>
            <a:endParaRPr lang="en-US" dirty="0"/>
          </a:p>
          <a:p>
            <a:pPr marL="285750" indent="-285750">
              <a:buFont typeface="Arial" panose="020B0604020202020204" pitchFamily="34" charset="0"/>
              <a:buChar char="•"/>
            </a:pPr>
            <a:r>
              <a:rPr lang="en-US" dirty="0"/>
              <a:t>API externe et webservices</a:t>
            </a:r>
            <a:endParaRPr lang="en-US" dirty="0">
              <a:solidFill>
                <a:srgbClr val="0F172A"/>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60840720-1DAA-C667-CD8C-8DAF0B875C6D}"/>
              </a:ext>
            </a:extLst>
          </p:cNvPr>
          <p:cNvSpPr txBox="1"/>
          <p:nvPr/>
        </p:nvSpPr>
        <p:spPr>
          <a:xfrm>
            <a:off x="7243273" y="4458328"/>
            <a:ext cx="4463056" cy="2031325"/>
          </a:xfrm>
          <a:prstGeom prst="rect">
            <a:avLst/>
          </a:prstGeom>
          <a:solidFill>
            <a:srgbClr val="EC8C8C"/>
          </a:solidFill>
          <a:ln>
            <a:solidFill>
              <a:srgbClr val="CBD5E1"/>
            </a:solidFill>
          </a:ln>
        </p:spPr>
        <p:txBody>
          <a:bodyPr wrap="square">
            <a:spAutoFit/>
          </a:bodyPr>
          <a:lstStyle/>
          <a:p>
            <a:pPr algn="just"/>
            <a:r>
              <a:rPr lang="en-US" b="1" dirty="0">
                <a:solidFill>
                  <a:srgbClr val="0F172A"/>
                </a:solidFill>
                <a:latin typeface="Arial" panose="020B0604020202020204" pitchFamily="34" charset="0"/>
                <a:cs typeface="Arial" panose="020B0604020202020204" pitchFamily="34" charset="0"/>
              </a:rPr>
              <a:t>Limitations </a:t>
            </a:r>
            <a:endParaRPr lang="fr-FR" b="1" dirty="0">
              <a:solidFill>
                <a:srgbClr val="0F172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t>Courbe d'apprentissage plus longue</a:t>
            </a:r>
          </a:p>
          <a:p>
            <a:pPr marL="285750" indent="-285750">
              <a:buFont typeface="Arial" panose="020B0604020202020204" pitchFamily="34" charset="0"/>
              <a:buChar char="•"/>
            </a:pPr>
            <a:r>
              <a:rPr lang="fr-FR" dirty="0"/>
              <a:t>Performance limitée pour applications à fort trafic</a:t>
            </a:r>
          </a:p>
          <a:p>
            <a:pPr marL="285750" indent="-285750">
              <a:buFont typeface="Arial" panose="020B0604020202020204" pitchFamily="34" charset="0"/>
              <a:buChar char="•"/>
            </a:pPr>
            <a:r>
              <a:rPr lang="fr-FR" dirty="0"/>
              <a:t>Difficulté de migration hors plateforme</a:t>
            </a:r>
          </a:p>
          <a:p>
            <a:pPr marL="285750" indent="-285750">
              <a:buFont typeface="Arial" panose="020B0604020202020204" pitchFamily="34" charset="0"/>
              <a:buChar char="•"/>
            </a:pPr>
            <a:r>
              <a:rPr lang="fr-FR" dirty="0"/>
              <a:t>Coût élevé pour projets complexes</a:t>
            </a:r>
          </a:p>
          <a:p>
            <a:pPr algn="just"/>
            <a:endParaRPr lang="fr-FR" dirty="0"/>
          </a:p>
        </p:txBody>
      </p:sp>
      <p:sp>
        <p:nvSpPr>
          <p:cNvPr id="14" name="ZoneTexte 13">
            <a:extLst>
              <a:ext uri="{FF2B5EF4-FFF2-40B4-BE49-F238E27FC236}">
                <a16:creationId xmlns:a16="http://schemas.microsoft.com/office/drawing/2014/main" id="{6B152007-185D-3D66-6969-8D9E29CCBCBC}"/>
              </a:ext>
            </a:extLst>
          </p:cNvPr>
          <p:cNvSpPr txBox="1"/>
          <p:nvPr/>
        </p:nvSpPr>
        <p:spPr>
          <a:xfrm rot="16200000">
            <a:off x="-3190248" y="2542221"/>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3 - Écosystème des plateformes No-Code</a:t>
            </a:r>
          </a:p>
        </p:txBody>
      </p:sp>
    </p:spTree>
    <p:extLst>
      <p:ext uri="{BB962C8B-B14F-4D97-AF65-F5344CB8AC3E}">
        <p14:creationId xmlns:p14="http://schemas.microsoft.com/office/powerpoint/2010/main" val="204491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480C0-17EE-18FE-B50E-92F57F4A2C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C07F542-B146-BA86-8A46-14CB1D3E8763}"/>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9ACA288-E863-CD22-BFD5-F54523F594F1}"/>
              </a:ext>
            </a:extLst>
          </p:cNvPr>
          <p:cNvSpPr/>
          <p:nvPr/>
        </p:nvSpPr>
        <p:spPr>
          <a:xfrm>
            <a:off x="718457" y="185783"/>
            <a:ext cx="8926988"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latin typeface="+mj-lt"/>
              </a:rPr>
              <a:t>Webflow</a:t>
            </a:r>
            <a:r>
              <a:rPr lang="fr-FR" sz="3600" b="1" dirty="0">
                <a:latin typeface="+mj-lt"/>
              </a:rPr>
              <a:t> - Design et sites web professionnels</a:t>
            </a:r>
          </a:p>
        </p:txBody>
      </p:sp>
      <p:sp>
        <p:nvSpPr>
          <p:cNvPr id="10" name="Espace réservé du numéro de diapositive 9">
            <a:extLst>
              <a:ext uri="{FF2B5EF4-FFF2-40B4-BE49-F238E27FC236}">
                <a16:creationId xmlns:a16="http://schemas.microsoft.com/office/drawing/2014/main" id="{2BE15C55-6DCE-C340-74A6-ADDE47F0A7A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18</a:t>
            </a:fld>
            <a:endParaRPr lang="fr-FR" dirty="0"/>
          </a:p>
        </p:txBody>
      </p:sp>
      <p:sp>
        <p:nvSpPr>
          <p:cNvPr id="2" name="ZoneTexte 1">
            <a:extLst>
              <a:ext uri="{FF2B5EF4-FFF2-40B4-BE49-F238E27FC236}">
                <a16:creationId xmlns:a16="http://schemas.microsoft.com/office/drawing/2014/main" id="{48A8486A-E4B8-767E-7C73-7E4DEA43ED42}"/>
              </a:ext>
            </a:extLst>
          </p:cNvPr>
          <p:cNvSpPr txBox="1"/>
          <p:nvPr/>
        </p:nvSpPr>
        <p:spPr>
          <a:xfrm>
            <a:off x="6538244" y="1674674"/>
            <a:ext cx="5256576" cy="1754326"/>
          </a:xfrm>
          <a:prstGeom prst="rect">
            <a:avLst/>
          </a:prstGeom>
          <a:solidFill>
            <a:srgbClr val="F1F5F9"/>
          </a:solidFill>
          <a:ln>
            <a:solidFill>
              <a:srgbClr val="CBD5E1"/>
            </a:solidFill>
          </a:ln>
        </p:spPr>
        <p:txBody>
          <a:bodyPr wrap="square">
            <a:spAutoFit/>
          </a:bodyPr>
          <a:lstStyle/>
          <a:p>
            <a:pPr algn="just"/>
            <a:r>
              <a:rPr lang="en-US" b="1" dirty="0" err="1">
                <a:solidFill>
                  <a:srgbClr val="0F172A"/>
                </a:solidFill>
                <a:latin typeface="Arial" panose="020B0604020202020204" pitchFamily="34" charset="0"/>
                <a:cs typeface="Arial" panose="020B0604020202020204" pitchFamily="34" charset="0"/>
              </a:rPr>
              <a:t>Approche</a:t>
            </a:r>
            <a:r>
              <a:rPr lang="en-US" b="1" dirty="0">
                <a:solidFill>
                  <a:srgbClr val="0F172A"/>
                </a:solidFill>
                <a:latin typeface="Arial" panose="020B0604020202020204" pitchFamily="34" charset="0"/>
                <a:cs typeface="Arial" panose="020B0604020202020204" pitchFamily="34" charset="0"/>
              </a:rPr>
              <a:t> design-first</a:t>
            </a:r>
          </a:p>
          <a:p>
            <a:pPr marL="285750" indent="-285750" algn="just">
              <a:buFont typeface="Arial" panose="020B0604020202020204" pitchFamily="34" charset="0"/>
              <a:buChar char="•"/>
            </a:pPr>
            <a:r>
              <a:rPr lang="en-US" dirty="0" err="1"/>
              <a:t>Contrôle</a:t>
            </a:r>
            <a:r>
              <a:rPr lang="en-US" dirty="0"/>
              <a:t> pixel-perfect</a:t>
            </a:r>
          </a:p>
          <a:p>
            <a:pPr marL="285750" indent="-285750">
              <a:buFont typeface="Arial" panose="020B0604020202020204" pitchFamily="34" charset="0"/>
              <a:buChar char="•"/>
            </a:pPr>
            <a:r>
              <a:rPr lang="en-US" dirty="0"/>
              <a:t>Système de </a:t>
            </a:r>
            <a:r>
              <a:rPr lang="en-US" dirty="0" err="1"/>
              <a:t>stylisation</a:t>
            </a:r>
            <a:r>
              <a:rPr lang="en-US" dirty="0"/>
              <a:t> </a:t>
            </a:r>
            <a:r>
              <a:rPr lang="en-US" dirty="0" err="1"/>
              <a:t>avancé</a:t>
            </a:r>
            <a:endParaRPr lang="en-US" dirty="0"/>
          </a:p>
          <a:p>
            <a:pPr marL="285750" indent="-285750">
              <a:buFont typeface="Arial" panose="020B0604020202020204" pitchFamily="34" charset="0"/>
              <a:buChar char="•"/>
            </a:pPr>
            <a:r>
              <a:rPr lang="en-US" dirty="0" err="1"/>
              <a:t>Correspondance</a:t>
            </a:r>
            <a:r>
              <a:rPr lang="en-US" dirty="0"/>
              <a:t> </a:t>
            </a:r>
            <a:r>
              <a:rPr lang="en-US" dirty="0" err="1"/>
              <a:t>directe</a:t>
            </a:r>
            <a:r>
              <a:rPr lang="en-US" dirty="0"/>
              <a:t> avec CSS</a:t>
            </a:r>
          </a:p>
          <a:p>
            <a:pPr marL="285750" indent="-285750">
              <a:buFont typeface="Arial" panose="020B0604020202020204" pitchFamily="34" charset="0"/>
              <a:buChar char="•"/>
            </a:pPr>
            <a:r>
              <a:rPr lang="en-US" dirty="0" err="1"/>
              <a:t>Organisation</a:t>
            </a:r>
            <a:r>
              <a:rPr lang="en-US" dirty="0"/>
              <a:t> </a:t>
            </a:r>
            <a:r>
              <a:rPr lang="en-US" dirty="0" err="1"/>
              <a:t>visuelle</a:t>
            </a:r>
            <a:r>
              <a:rPr lang="en-US" dirty="0"/>
              <a:t> propre</a:t>
            </a:r>
          </a:p>
          <a:p>
            <a:pPr marL="285750" indent="-285750">
              <a:buFont typeface="Arial" panose="020B0604020202020204" pitchFamily="34" charset="0"/>
              <a:buChar char="•"/>
            </a:pPr>
            <a:r>
              <a:rPr lang="fr-FR" dirty="0"/>
              <a:t>Export de code propre possible</a:t>
            </a:r>
            <a:endParaRPr lang="en-US" dirty="0">
              <a:solidFill>
                <a:srgbClr val="0F172A"/>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FD8BD7DC-2F9D-D224-5D55-8E70DBAD063C}"/>
              </a:ext>
            </a:extLst>
          </p:cNvPr>
          <p:cNvSpPr txBox="1"/>
          <p:nvPr/>
        </p:nvSpPr>
        <p:spPr>
          <a:xfrm>
            <a:off x="6738780" y="4424933"/>
            <a:ext cx="5256576" cy="1754326"/>
          </a:xfrm>
          <a:prstGeom prst="rect">
            <a:avLst/>
          </a:prstGeom>
          <a:solidFill>
            <a:srgbClr val="F1F5F9"/>
          </a:solidFill>
          <a:ln>
            <a:solidFill>
              <a:srgbClr val="CBD5E1"/>
            </a:solidFill>
          </a:ln>
        </p:spPr>
        <p:txBody>
          <a:bodyPr wrap="square">
            <a:spAutoFit/>
          </a:bodyPr>
          <a:lstStyle/>
          <a:p>
            <a:pPr algn="just"/>
            <a:r>
              <a:rPr lang="fr-FR" b="1" dirty="0">
                <a:solidFill>
                  <a:srgbClr val="0F172A"/>
                </a:solidFill>
                <a:latin typeface="Arial" panose="020B0604020202020204" pitchFamily="34" charset="0"/>
                <a:cs typeface="Arial" panose="020B0604020202020204" pitchFamily="34" charset="0"/>
              </a:rPr>
              <a:t>Système de templating</a:t>
            </a:r>
          </a:p>
          <a:p>
            <a:pPr marL="285750" indent="-285750" algn="just">
              <a:buFont typeface="Arial" panose="020B0604020202020204" pitchFamily="34" charset="0"/>
              <a:buChar char="•"/>
            </a:pPr>
            <a:r>
              <a:rPr lang="fr-FR" dirty="0"/>
              <a:t>Composants réutilisables (symboles)</a:t>
            </a:r>
          </a:p>
          <a:p>
            <a:pPr marL="285750" indent="-285750">
              <a:buFont typeface="Arial" panose="020B0604020202020204" pitchFamily="34" charset="0"/>
              <a:buChar char="•"/>
            </a:pPr>
            <a:r>
              <a:rPr lang="fr-FR" dirty="0"/>
              <a:t>Styles globaux et </a:t>
            </a:r>
            <a:r>
              <a:rPr lang="fr-FR" dirty="0" err="1"/>
              <a:t>override</a:t>
            </a:r>
            <a:r>
              <a:rPr lang="fr-FR" dirty="0"/>
              <a:t> locaux</a:t>
            </a:r>
          </a:p>
          <a:p>
            <a:pPr marL="285750" indent="-285750">
              <a:buFont typeface="Arial" panose="020B0604020202020204" pitchFamily="34" charset="0"/>
              <a:buChar char="•"/>
            </a:pPr>
            <a:r>
              <a:rPr lang="fr-FR" dirty="0"/>
              <a:t>Interactions </a:t>
            </a:r>
            <a:r>
              <a:rPr lang="fr-FR" dirty="0" err="1"/>
              <a:t>nestées</a:t>
            </a:r>
            <a:endParaRPr lang="fr-FR" dirty="0"/>
          </a:p>
          <a:p>
            <a:pPr marL="285750" indent="-285750">
              <a:buFont typeface="Arial" panose="020B0604020202020204" pitchFamily="34" charset="0"/>
              <a:buChar char="•"/>
            </a:pPr>
            <a:r>
              <a:rPr lang="fr-FR" dirty="0"/>
              <a:t>Export/import de composants</a:t>
            </a:r>
          </a:p>
          <a:p>
            <a:pPr marL="285750" indent="-285750">
              <a:buFont typeface="Arial" panose="020B0604020202020204" pitchFamily="34" charset="0"/>
              <a:buChar char="•"/>
            </a:pPr>
            <a:r>
              <a:rPr lang="fr-FR" dirty="0"/>
              <a:t>Marketplace de </a:t>
            </a:r>
            <a:r>
              <a:rPr lang="fr-FR" dirty="0" err="1"/>
              <a:t>templates</a:t>
            </a:r>
            <a:endParaRPr lang="fr-FR" dirty="0"/>
          </a:p>
        </p:txBody>
      </p:sp>
      <p:sp>
        <p:nvSpPr>
          <p:cNvPr id="12" name="ZoneTexte 11">
            <a:extLst>
              <a:ext uri="{FF2B5EF4-FFF2-40B4-BE49-F238E27FC236}">
                <a16:creationId xmlns:a16="http://schemas.microsoft.com/office/drawing/2014/main" id="{B66C35C0-7188-A4E2-5198-B45865B97897}"/>
              </a:ext>
            </a:extLst>
          </p:cNvPr>
          <p:cNvSpPr txBox="1"/>
          <p:nvPr/>
        </p:nvSpPr>
        <p:spPr>
          <a:xfrm>
            <a:off x="1120833" y="4523255"/>
            <a:ext cx="5256576" cy="1754326"/>
          </a:xfrm>
          <a:prstGeom prst="rect">
            <a:avLst/>
          </a:prstGeom>
          <a:solidFill>
            <a:srgbClr val="F1F5F9"/>
          </a:solidFill>
          <a:ln>
            <a:solidFill>
              <a:srgbClr val="CBD5E1"/>
            </a:solidFill>
          </a:ln>
        </p:spPr>
        <p:txBody>
          <a:bodyPr wrap="square">
            <a:spAutoFit/>
          </a:bodyPr>
          <a:lstStyle/>
          <a:p>
            <a:pPr algn="just"/>
            <a:r>
              <a:rPr lang="fr-FR" b="1" dirty="0">
                <a:solidFill>
                  <a:srgbClr val="0F172A"/>
                </a:solidFill>
                <a:latin typeface="Arial" panose="020B0604020202020204" pitchFamily="34" charset="0"/>
                <a:cs typeface="Arial" panose="020B0604020202020204" pitchFamily="34" charset="0"/>
              </a:rPr>
              <a:t>Capacités CMS et interactions</a:t>
            </a:r>
          </a:p>
          <a:p>
            <a:pPr marL="285750" indent="-285750" algn="just">
              <a:buFont typeface="Arial" panose="020B0604020202020204" pitchFamily="34" charset="0"/>
              <a:buChar char="•"/>
            </a:pPr>
            <a:r>
              <a:rPr lang="en-US" dirty="0"/>
              <a:t>CMS </a:t>
            </a:r>
            <a:r>
              <a:rPr lang="en-US" dirty="0" err="1"/>
              <a:t>dynamique</a:t>
            </a:r>
            <a:r>
              <a:rPr lang="en-US" dirty="0"/>
              <a:t> avec collections</a:t>
            </a:r>
          </a:p>
          <a:p>
            <a:pPr marL="285750" indent="-285750">
              <a:buFont typeface="Arial" panose="020B0604020202020204" pitchFamily="34" charset="0"/>
              <a:buChar char="•"/>
            </a:pPr>
            <a:r>
              <a:rPr lang="fr-FR" dirty="0"/>
              <a:t>Relations entre types de contenu</a:t>
            </a:r>
          </a:p>
          <a:p>
            <a:pPr marL="285750" indent="-285750">
              <a:buFont typeface="Arial" panose="020B0604020202020204" pitchFamily="34" charset="0"/>
              <a:buChar char="•"/>
            </a:pPr>
            <a:r>
              <a:rPr lang="en-US" dirty="0" err="1"/>
              <a:t>Filtrage</a:t>
            </a:r>
            <a:r>
              <a:rPr lang="en-US" dirty="0"/>
              <a:t> et tri </a:t>
            </a:r>
            <a:r>
              <a:rPr lang="en-US" dirty="0" err="1"/>
              <a:t>visuels</a:t>
            </a:r>
            <a:endParaRPr lang="en-US" dirty="0"/>
          </a:p>
          <a:p>
            <a:pPr marL="285750" indent="-285750">
              <a:buFont typeface="Arial" panose="020B0604020202020204" pitchFamily="34" charset="0"/>
              <a:buChar char="•"/>
            </a:pPr>
            <a:r>
              <a:rPr lang="en-US" dirty="0"/>
              <a:t>Templates </a:t>
            </a:r>
            <a:r>
              <a:rPr lang="en-US" dirty="0" err="1"/>
              <a:t>conditionnels</a:t>
            </a:r>
            <a:endParaRPr lang="en-US" dirty="0"/>
          </a:p>
          <a:p>
            <a:pPr marL="285750" indent="-285750">
              <a:buFont typeface="Arial" panose="020B0604020202020204" pitchFamily="34" charset="0"/>
              <a:buChar char="•"/>
            </a:pPr>
            <a:r>
              <a:rPr lang="en-US" dirty="0" err="1"/>
              <a:t>Formulaires</a:t>
            </a:r>
            <a:r>
              <a:rPr lang="en-US" dirty="0"/>
              <a:t> et gestion </a:t>
            </a:r>
            <a:r>
              <a:rPr lang="en-US" dirty="0" err="1"/>
              <a:t>utilisateurs</a:t>
            </a:r>
            <a:endParaRPr lang="en-US" dirty="0">
              <a:solidFill>
                <a:srgbClr val="0F172A"/>
              </a:solidFill>
              <a:latin typeface="Arial" panose="020B0604020202020204" pitchFamily="34" charset="0"/>
              <a:cs typeface="Arial" panose="020B0604020202020204" pitchFamily="34" charset="0"/>
            </a:endParaRPr>
          </a:p>
        </p:txBody>
      </p:sp>
      <p:pic>
        <p:nvPicPr>
          <p:cNvPr id="10242" name="Picture 2" descr="How to Use Webflow: A Beginner's Tutorial">
            <a:extLst>
              <a:ext uri="{FF2B5EF4-FFF2-40B4-BE49-F238E27FC236}">
                <a16:creationId xmlns:a16="http://schemas.microsoft.com/office/drawing/2014/main" id="{38B9B697-7894-D8C2-8A93-BEB3363DD3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0833" y="1036584"/>
            <a:ext cx="4865893" cy="286682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45D5685B-F257-15A3-CD12-E9EB06D32F0A}"/>
              </a:ext>
            </a:extLst>
          </p:cNvPr>
          <p:cNvSpPr txBox="1"/>
          <p:nvPr/>
        </p:nvSpPr>
        <p:spPr>
          <a:xfrm rot="16200000">
            <a:off x="-3190248" y="2542221"/>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3 - Écosystème des plateformes No-Code</a:t>
            </a:r>
          </a:p>
        </p:txBody>
      </p:sp>
    </p:spTree>
    <p:extLst>
      <p:ext uri="{BB962C8B-B14F-4D97-AF65-F5344CB8AC3E}">
        <p14:creationId xmlns:p14="http://schemas.microsoft.com/office/powerpoint/2010/main" val="3590054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0506B-A7D0-D181-16D1-5EAF704575D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C327AB-7A7D-9938-2D2E-CA762A67869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5C3AB0B-06CC-E93E-0A8A-080A7054DBD2}"/>
              </a:ext>
            </a:extLst>
          </p:cNvPr>
          <p:cNvSpPr/>
          <p:nvPr/>
        </p:nvSpPr>
        <p:spPr>
          <a:xfrm>
            <a:off x="718457" y="185783"/>
            <a:ext cx="8926988"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err="1">
                <a:latin typeface="+mj-lt"/>
              </a:rPr>
              <a:t>Airtable</a:t>
            </a:r>
            <a:r>
              <a:rPr lang="fr-FR" sz="3600" b="1" dirty="0">
                <a:latin typeface="+mj-lt"/>
              </a:rPr>
              <a:t> - Solutions orientées données</a:t>
            </a:r>
          </a:p>
        </p:txBody>
      </p:sp>
      <p:sp>
        <p:nvSpPr>
          <p:cNvPr id="10" name="Espace réservé du numéro de diapositive 9">
            <a:extLst>
              <a:ext uri="{FF2B5EF4-FFF2-40B4-BE49-F238E27FC236}">
                <a16:creationId xmlns:a16="http://schemas.microsoft.com/office/drawing/2014/main" id="{C35196A5-31A0-65E4-55B0-C2F48990737F}"/>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19</a:t>
            </a:fld>
            <a:endParaRPr lang="fr-FR" dirty="0"/>
          </a:p>
        </p:txBody>
      </p:sp>
      <p:sp>
        <p:nvSpPr>
          <p:cNvPr id="8" name="ZoneTexte 7">
            <a:extLst>
              <a:ext uri="{FF2B5EF4-FFF2-40B4-BE49-F238E27FC236}">
                <a16:creationId xmlns:a16="http://schemas.microsoft.com/office/drawing/2014/main" id="{CC700718-196F-76FF-5838-AAA5B9DB0CC9}"/>
              </a:ext>
            </a:extLst>
          </p:cNvPr>
          <p:cNvSpPr txBox="1"/>
          <p:nvPr/>
        </p:nvSpPr>
        <p:spPr>
          <a:xfrm>
            <a:off x="6738780" y="4843619"/>
            <a:ext cx="5256576" cy="1754326"/>
          </a:xfrm>
          <a:prstGeom prst="rect">
            <a:avLst/>
          </a:prstGeom>
          <a:solidFill>
            <a:srgbClr val="F1F5F9"/>
          </a:solidFill>
          <a:ln>
            <a:solidFill>
              <a:srgbClr val="CBD5E1"/>
            </a:solidFill>
          </a:ln>
        </p:spPr>
        <p:txBody>
          <a:bodyPr wrap="square">
            <a:spAutoFit/>
          </a:bodyPr>
          <a:lstStyle/>
          <a:p>
            <a:pPr algn="just"/>
            <a:r>
              <a:rPr lang="fr-FR" b="1" dirty="0">
                <a:solidFill>
                  <a:srgbClr val="0F172A"/>
                </a:solidFill>
                <a:latin typeface="Arial" panose="020B0604020202020204" pitchFamily="34" charset="0"/>
                <a:cs typeface="Arial" panose="020B0604020202020204" pitchFamily="34" charset="0"/>
              </a:rPr>
              <a:t>Interfaces personnalisables</a:t>
            </a:r>
          </a:p>
          <a:p>
            <a:pPr marL="285750" indent="-285750" algn="just">
              <a:buFont typeface="Arial" panose="020B0604020202020204" pitchFamily="34" charset="0"/>
              <a:buChar char="•"/>
            </a:pPr>
            <a:r>
              <a:rPr lang="en-US" dirty="0" err="1"/>
              <a:t>Formulaires</a:t>
            </a:r>
            <a:r>
              <a:rPr lang="en-US" dirty="0"/>
              <a:t> sur </a:t>
            </a:r>
            <a:r>
              <a:rPr lang="en-US" dirty="0" err="1"/>
              <a:t>mesure</a:t>
            </a:r>
            <a:endParaRPr lang="en-US" dirty="0"/>
          </a:p>
          <a:p>
            <a:pPr marL="285750" indent="-285750">
              <a:buFont typeface="Arial" panose="020B0604020202020204" pitchFamily="34" charset="0"/>
              <a:buChar char="•"/>
            </a:pPr>
            <a:r>
              <a:rPr lang="en-US" dirty="0"/>
              <a:t>Dashboards </a:t>
            </a:r>
            <a:r>
              <a:rPr lang="en-US" dirty="0" err="1"/>
              <a:t>interactifs</a:t>
            </a:r>
            <a:endParaRPr lang="en-US" dirty="0"/>
          </a:p>
          <a:p>
            <a:pPr marL="285750" indent="-285750">
              <a:buFont typeface="Arial" panose="020B0604020202020204" pitchFamily="34" charset="0"/>
              <a:buChar char="•"/>
            </a:pPr>
            <a:r>
              <a:rPr lang="en-US" dirty="0"/>
              <a:t>Interfaces </a:t>
            </a:r>
            <a:r>
              <a:rPr lang="en-US" dirty="0" err="1"/>
              <a:t>d’administration</a:t>
            </a:r>
            <a:endParaRPr lang="en-US" dirty="0"/>
          </a:p>
          <a:p>
            <a:pPr marL="285750" indent="-285750">
              <a:buFont typeface="Arial" panose="020B0604020202020204" pitchFamily="34" charset="0"/>
              <a:buChar char="•"/>
            </a:pPr>
            <a:r>
              <a:rPr lang="en-US" dirty="0"/>
              <a:t>Droits </a:t>
            </a:r>
            <a:r>
              <a:rPr lang="en-US" dirty="0" err="1"/>
              <a:t>d’accès</a:t>
            </a:r>
            <a:r>
              <a:rPr lang="en-US" dirty="0"/>
              <a:t> </a:t>
            </a:r>
            <a:r>
              <a:rPr lang="en-US" dirty="0" err="1"/>
              <a:t>granulaires</a:t>
            </a:r>
            <a:endParaRPr lang="en-US" dirty="0"/>
          </a:p>
          <a:p>
            <a:pPr marL="285750" indent="-285750">
              <a:buFont typeface="Arial" panose="020B0604020202020204" pitchFamily="34" charset="0"/>
              <a:buChar char="•"/>
            </a:pPr>
            <a:r>
              <a:rPr lang="en-US" dirty="0"/>
              <a:t>Partage et collaboration</a:t>
            </a:r>
            <a:endParaRPr lang="fr-FR" dirty="0"/>
          </a:p>
        </p:txBody>
      </p:sp>
      <p:sp>
        <p:nvSpPr>
          <p:cNvPr id="12" name="ZoneTexte 11">
            <a:extLst>
              <a:ext uri="{FF2B5EF4-FFF2-40B4-BE49-F238E27FC236}">
                <a16:creationId xmlns:a16="http://schemas.microsoft.com/office/drawing/2014/main" id="{F6EB4A48-E920-1A50-7502-57E4E2709657}"/>
              </a:ext>
            </a:extLst>
          </p:cNvPr>
          <p:cNvSpPr txBox="1"/>
          <p:nvPr/>
        </p:nvSpPr>
        <p:spPr>
          <a:xfrm>
            <a:off x="1280861" y="4843619"/>
            <a:ext cx="5256576" cy="1754326"/>
          </a:xfrm>
          <a:prstGeom prst="rect">
            <a:avLst/>
          </a:prstGeom>
          <a:solidFill>
            <a:srgbClr val="F1F5F9"/>
          </a:solidFill>
          <a:ln>
            <a:solidFill>
              <a:srgbClr val="CBD5E1"/>
            </a:solidFill>
          </a:ln>
        </p:spPr>
        <p:txBody>
          <a:bodyPr wrap="square">
            <a:spAutoFit/>
          </a:bodyPr>
          <a:lstStyle/>
          <a:p>
            <a:pPr algn="just"/>
            <a:r>
              <a:rPr lang="fr-FR" b="1" dirty="0">
                <a:solidFill>
                  <a:srgbClr val="0F172A"/>
                </a:solidFill>
                <a:latin typeface="Arial" panose="020B0604020202020204" pitchFamily="34" charset="0"/>
                <a:cs typeface="Arial" panose="020B0604020202020204" pitchFamily="34" charset="0"/>
              </a:rPr>
              <a:t>Architecture de données flexible</a:t>
            </a:r>
          </a:p>
          <a:p>
            <a:pPr marL="285750" indent="-285750" algn="just">
              <a:buFont typeface="Arial" panose="020B0604020202020204" pitchFamily="34" charset="0"/>
              <a:buChar char="•"/>
            </a:pPr>
            <a:r>
              <a:rPr lang="en-US" dirty="0"/>
              <a:t>Structure </a:t>
            </a:r>
            <a:r>
              <a:rPr lang="en-US" dirty="0" err="1"/>
              <a:t>hybride</a:t>
            </a:r>
            <a:r>
              <a:rPr lang="en-US" dirty="0"/>
              <a:t> spreadsheet/database</a:t>
            </a:r>
          </a:p>
          <a:p>
            <a:pPr marL="285750" indent="-285750">
              <a:buFont typeface="Arial" panose="020B0604020202020204" pitchFamily="34" charset="0"/>
              <a:buChar char="•"/>
            </a:pPr>
            <a:r>
              <a:rPr lang="fr-FR" dirty="0"/>
              <a:t>Types de données riches (images, fichiers, liens...)</a:t>
            </a:r>
          </a:p>
          <a:p>
            <a:pPr marL="285750" indent="-285750">
              <a:buFont typeface="Arial" panose="020B0604020202020204" pitchFamily="34" charset="0"/>
              <a:buChar char="•"/>
            </a:pPr>
            <a:r>
              <a:rPr lang="en-US" dirty="0"/>
              <a:t>Relations et jointures </a:t>
            </a:r>
            <a:r>
              <a:rPr lang="en-US" dirty="0" err="1"/>
              <a:t>visuelles</a:t>
            </a:r>
            <a:endParaRPr lang="en-US" dirty="0"/>
          </a:p>
          <a:p>
            <a:pPr marL="285750" indent="-285750">
              <a:buFont typeface="Arial" panose="020B0604020202020204" pitchFamily="34" charset="0"/>
              <a:buChar char="•"/>
            </a:pPr>
            <a:r>
              <a:rPr lang="fr-FR" dirty="0"/>
              <a:t>Vues multiples (grille, kanban, calendrier...)</a:t>
            </a:r>
          </a:p>
          <a:p>
            <a:pPr marL="285750" indent="-285750">
              <a:buFont typeface="Arial" panose="020B0604020202020204" pitchFamily="34" charset="0"/>
              <a:buChar char="•"/>
            </a:pPr>
            <a:r>
              <a:rPr lang="en-US" dirty="0" err="1"/>
              <a:t>Filtres</a:t>
            </a:r>
            <a:r>
              <a:rPr lang="en-US" dirty="0"/>
              <a:t> et </a:t>
            </a:r>
            <a:r>
              <a:rPr lang="en-US" dirty="0" err="1"/>
              <a:t>groupements</a:t>
            </a:r>
            <a:r>
              <a:rPr lang="en-US" dirty="0"/>
              <a:t> </a:t>
            </a:r>
            <a:r>
              <a:rPr lang="en-US" dirty="0" err="1"/>
              <a:t>dynamiques</a:t>
            </a:r>
            <a:endParaRPr lang="en-US" dirty="0">
              <a:solidFill>
                <a:srgbClr val="0F172A"/>
              </a:solidFill>
              <a:latin typeface="Arial" panose="020B0604020202020204" pitchFamily="34" charset="0"/>
              <a:cs typeface="Arial" panose="020B0604020202020204" pitchFamily="34" charset="0"/>
            </a:endParaRPr>
          </a:p>
        </p:txBody>
      </p:sp>
      <p:pic>
        <p:nvPicPr>
          <p:cNvPr id="11268" name="Picture 4" descr="Airtable: Database made simpler">
            <a:extLst>
              <a:ext uri="{FF2B5EF4-FFF2-40B4-BE49-F238E27FC236}">
                <a16:creationId xmlns:a16="http://schemas.microsoft.com/office/drawing/2014/main" id="{982160DB-66F6-3788-3ADD-4E80A94C0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6487" y="1056057"/>
            <a:ext cx="7055874" cy="367493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5E43830-1968-2555-68FA-E165C63A8242}"/>
              </a:ext>
            </a:extLst>
          </p:cNvPr>
          <p:cNvSpPr txBox="1"/>
          <p:nvPr/>
        </p:nvSpPr>
        <p:spPr>
          <a:xfrm rot="16200000">
            <a:off x="-3190248" y="2542221"/>
            <a:ext cx="7192259" cy="461665"/>
          </a:xfrm>
          <a:prstGeom prst="rect">
            <a:avLst/>
          </a:prstGeom>
          <a:noFill/>
        </p:spPr>
        <p:txBody>
          <a:bodyPr wrap="square" rtlCol="0">
            <a:spAutoFit/>
          </a:bodyPr>
          <a:lstStyle/>
          <a:p>
            <a:r>
              <a:rPr lang="fr-FR" sz="2400" b="1" dirty="0">
                <a:solidFill>
                  <a:schemeClr val="bg1"/>
                </a:solidFill>
                <a:latin typeface="Calibri Light" panose="020F0302020204030204" pitchFamily="34" charset="0"/>
                <a:cs typeface="Calibri Light" panose="020F0302020204030204" pitchFamily="34" charset="0"/>
              </a:rPr>
              <a:t>3 - Écosystème des plateformes No-Code</a:t>
            </a:r>
          </a:p>
        </p:txBody>
      </p:sp>
    </p:spTree>
    <p:extLst>
      <p:ext uri="{BB962C8B-B14F-4D97-AF65-F5344CB8AC3E}">
        <p14:creationId xmlns:p14="http://schemas.microsoft.com/office/powerpoint/2010/main" val="883406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222068"/>
            <a:ext cx="658368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IDEE MAÎTRESSE</a:t>
            </a:r>
          </a:p>
        </p:txBody>
      </p:sp>
      <p:sp>
        <p:nvSpPr>
          <p:cNvPr id="2" name="ZoneTexte 1"/>
          <p:cNvSpPr txBox="1"/>
          <p:nvPr/>
        </p:nvSpPr>
        <p:spPr>
          <a:xfrm>
            <a:off x="1222529" y="1201782"/>
            <a:ext cx="10580696" cy="5324535"/>
          </a:xfrm>
          <a:prstGeom prst="rect">
            <a:avLst/>
          </a:prstGeom>
          <a:noFill/>
        </p:spPr>
        <p:txBody>
          <a:bodyPr wrap="square" rtlCol="0">
            <a:spAutoFit/>
          </a:bodyPr>
          <a:lstStyle/>
          <a:p>
            <a:pPr algn="just"/>
            <a:r>
              <a:rPr lang="fr-FR" sz="3400" b="1" i="1" dirty="0"/>
              <a:t>Au-delà d'un simple outil, le No-Code se présente comme une véritable transformation de la création numérique qui redéfinit les frontières entre experts techniques et métiers, offrant une démocratisation de l'innovation digitale tout en nécessitant une compréhension fine de ses capacités, limites et implications organisationnelles. En simplifiant des concepts souvent obscurs, il s’impose comme une porte d’entrée idéale dans le domaine du développement logiciel pour tout acteur du domaine du numérique.</a:t>
            </a:r>
          </a:p>
        </p:txBody>
      </p:sp>
      <p:sp>
        <p:nvSpPr>
          <p:cNvPr id="6" name="Espace réservé du numéro de diapositive 5">
            <a:extLst>
              <a:ext uri="{FF2B5EF4-FFF2-40B4-BE49-F238E27FC236}">
                <a16:creationId xmlns:a16="http://schemas.microsoft.com/office/drawing/2014/main" id="{23974708-31DF-4036-BF9D-A72E24586186}"/>
              </a:ext>
            </a:extLst>
          </p:cNvPr>
          <p:cNvSpPr>
            <a:spLocks noGrp="1"/>
          </p:cNvSpPr>
          <p:nvPr>
            <p:ph type="sldNum" sz="quarter" idx="12"/>
          </p:nvPr>
        </p:nvSpPr>
        <p:spPr/>
        <p:txBody>
          <a:bodyPr/>
          <a:lstStyle/>
          <a:p>
            <a:fld id="{5489D5D2-75C6-44E1-8C95-B32A4179B28A}" type="slidenum">
              <a:rPr lang="fr-FR" smtClean="0"/>
              <a:t>2</a:t>
            </a:fld>
            <a:endParaRPr lang="fr-FR" dirty="0"/>
          </a:p>
        </p:txBody>
      </p:sp>
    </p:spTree>
    <p:extLst>
      <p:ext uri="{BB962C8B-B14F-4D97-AF65-F5344CB8AC3E}">
        <p14:creationId xmlns:p14="http://schemas.microsoft.com/office/powerpoint/2010/main" val="7399843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056FE-EFF3-D227-1DC3-2985904683F4}"/>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64B569BB-8332-89C9-752E-3FF4AEEB4447}"/>
              </a:ext>
            </a:extLst>
          </p:cNvPr>
          <p:cNvSpPr txBox="1"/>
          <p:nvPr/>
        </p:nvSpPr>
        <p:spPr>
          <a:xfrm>
            <a:off x="3511880" y="2754359"/>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Domaines d'application</a:t>
            </a:r>
          </a:p>
        </p:txBody>
      </p:sp>
      <p:sp>
        <p:nvSpPr>
          <p:cNvPr id="4" name="ZoneTexte 3">
            <a:extLst>
              <a:ext uri="{FF2B5EF4-FFF2-40B4-BE49-F238E27FC236}">
                <a16:creationId xmlns:a16="http://schemas.microsoft.com/office/drawing/2014/main" id="{ACBC5149-8819-6271-4489-0BB5239D4A04}"/>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4</a:t>
            </a:r>
          </a:p>
        </p:txBody>
      </p:sp>
      <p:pic>
        <p:nvPicPr>
          <p:cNvPr id="5" name="Image 4">
            <a:extLst>
              <a:ext uri="{FF2B5EF4-FFF2-40B4-BE49-F238E27FC236}">
                <a16:creationId xmlns:a16="http://schemas.microsoft.com/office/drawing/2014/main" id="{ECC0C648-8EE6-803F-2B5F-5585868ABB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586" y="2644200"/>
            <a:ext cx="1569600" cy="1569600"/>
          </a:xfrm>
          <a:prstGeom prst="rect">
            <a:avLst/>
          </a:prstGeom>
        </p:spPr>
      </p:pic>
    </p:spTree>
    <p:extLst>
      <p:ext uri="{BB962C8B-B14F-4D97-AF65-F5344CB8AC3E}">
        <p14:creationId xmlns:p14="http://schemas.microsoft.com/office/powerpoint/2010/main" val="180807190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FF838-B81C-FDD9-6F03-4ECD5AAE11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F2CBA3-5DB6-5CCE-4317-2253AE25D949}"/>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D3C6E2E-4D51-227D-7C22-3D6D2F8C7950}"/>
              </a:ext>
            </a:extLst>
          </p:cNvPr>
          <p:cNvSpPr/>
          <p:nvPr/>
        </p:nvSpPr>
        <p:spPr>
          <a:xfrm>
            <a:off x="718457" y="185783"/>
            <a:ext cx="5617029"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Applications métiers internes</a:t>
            </a:r>
          </a:p>
        </p:txBody>
      </p:sp>
      <p:sp>
        <p:nvSpPr>
          <p:cNvPr id="10" name="Espace réservé du numéro de diapositive 9">
            <a:extLst>
              <a:ext uri="{FF2B5EF4-FFF2-40B4-BE49-F238E27FC236}">
                <a16:creationId xmlns:a16="http://schemas.microsoft.com/office/drawing/2014/main" id="{BD2DCD23-73F0-EB6A-ADDD-D5626123A0D1}"/>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21</a:t>
            </a:fld>
            <a:endParaRPr lang="fr-FR" dirty="0"/>
          </a:p>
        </p:txBody>
      </p:sp>
      <p:sp>
        <p:nvSpPr>
          <p:cNvPr id="11" name="ZoneTexte 10">
            <a:extLst>
              <a:ext uri="{FF2B5EF4-FFF2-40B4-BE49-F238E27FC236}">
                <a16:creationId xmlns:a16="http://schemas.microsoft.com/office/drawing/2014/main" id="{34795439-2355-2180-A359-72F019E3F6A7}"/>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Domaines d'application</a:t>
            </a:r>
          </a:p>
        </p:txBody>
      </p:sp>
      <p:sp>
        <p:nvSpPr>
          <p:cNvPr id="2" name="ZoneTexte 1">
            <a:extLst>
              <a:ext uri="{FF2B5EF4-FFF2-40B4-BE49-F238E27FC236}">
                <a16:creationId xmlns:a16="http://schemas.microsoft.com/office/drawing/2014/main" id="{E7877490-45E9-7D0F-5952-D3425AF1543B}"/>
              </a:ext>
            </a:extLst>
          </p:cNvPr>
          <p:cNvSpPr txBox="1"/>
          <p:nvPr/>
        </p:nvSpPr>
        <p:spPr>
          <a:xfrm>
            <a:off x="1280862" y="1240200"/>
            <a:ext cx="5256576" cy="2031325"/>
          </a:xfrm>
          <a:prstGeom prst="rect">
            <a:avLst/>
          </a:prstGeom>
          <a:solidFill>
            <a:srgbClr val="F1F5F9"/>
          </a:solidFill>
          <a:ln>
            <a:solidFill>
              <a:srgbClr val="CBD5E1"/>
            </a:solidFill>
          </a:ln>
        </p:spPr>
        <p:txBody>
          <a:bodyPr wrap="square">
            <a:spAutoFit/>
          </a:bodyPr>
          <a:lstStyle/>
          <a:p>
            <a:pPr algn="just"/>
            <a:r>
              <a:rPr lang="en-US" b="1" dirty="0" err="1">
                <a:solidFill>
                  <a:srgbClr val="0F172A"/>
                </a:solidFill>
                <a:latin typeface="Arial" panose="020B0604020202020204" pitchFamily="34" charset="0"/>
                <a:cs typeface="Arial" panose="020B0604020202020204" pitchFamily="34" charset="0"/>
              </a:rPr>
              <a:t>Exemples</a:t>
            </a:r>
            <a:r>
              <a:rPr lang="en-US" b="1" dirty="0">
                <a:solidFill>
                  <a:srgbClr val="0F172A"/>
                </a:solidFill>
                <a:latin typeface="Arial" panose="020B0604020202020204" pitchFamily="34" charset="0"/>
                <a:cs typeface="Arial" panose="020B0604020202020204" pitchFamily="34" charset="0"/>
              </a:rPr>
              <a:t> </a:t>
            </a:r>
            <a:r>
              <a:rPr lang="en-US" b="1" dirty="0" err="1">
                <a:solidFill>
                  <a:srgbClr val="0F172A"/>
                </a:solidFill>
                <a:latin typeface="Arial" panose="020B0604020202020204" pitchFamily="34" charset="0"/>
                <a:cs typeface="Arial" panose="020B0604020202020204" pitchFamily="34" charset="0"/>
              </a:rPr>
              <a:t>d'applications</a:t>
            </a:r>
            <a:r>
              <a:rPr lang="en-US" b="1" dirty="0">
                <a:solidFill>
                  <a:srgbClr val="0F172A"/>
                </a:solidFill>
                <a:latin typeface="Arial" panose="020B0604020202020204" pitchFamily="34" charset="0"/>
                <a:cs typeface="Arial" panose="020B0604020202020204" pitchFamily="34" charset="0"/>
              </a:rPr>
              <a:t> </a:t>
            </a:r>
            <a:r>
              <a:rPr lang="en-US" b="1" dirty="0" err="1">
                <a:solidFill>
                  <a:srgbClr val="0F172A"/>
                </a:solidFill>
                <a:latin typeface="Arial" panose="020B0604020202020204" pitchFamily="34" charset="0"/>
                <a:cs typeface="Arial" panose="020B0604020202020204" pitchFamily="34" charset="0"/>
              </a:rPr>
              <a:t>réalisables</a:t>
            </a:r>
            <a:r>
              <a:rPr lang="en-US" b="1" dirty="0">
                <a:solidFill>
                  <a:srgbClr val="0F172A"/>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CRM personnalisé</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Gestion de projet interne</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Portail RH et </a:t>
            </a:r>
            <a:r>
              <a:rPr lang="fr-FR" dirty="0" err="1">
                <a:solidFill>
                  <a:srgbClr val="0F172A"/>
                </a:solidFill>
                <a:latin typeface="Arial" panose="020B0604020202020204" pitchFamily="34" charset="0"/>
                <a:cs typeface="Arial" panose="020B0604020202020204" pitchFamily="34" charset="0"/>
              </a:rPr>
              <a:t>onboarding</a:t>
            </a:r>
            <a:endParaRPr lang="fr-FR" dirty="0">
              <a:solidFill>
                <a:srgbClr val="0F172A"/>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Suivi de stocks et inventaire</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Tableau de bord opérationnel</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Gestion documentaire</a:t>
            </a:r>
            <a:endParaRPr lang="en-US" dirty="0">
              <a:solidFill>
                <a:srgbClr val="0F172A"/>
              </a:solidFill>
              <a:latin typeface="Arial" panose="020B0604020202020204" pitchFamily="34" charset="0"/>
              <a:cs typeface="Arial" panose="020B0604020202020204" pitchFamily="34" charset="0"/>
            </a:endParaRPr>
          </a:p>
        </p:txBody>
      </p:sp>
      <p:pic>
        <p:nvPicPr>
          <p:cNvPr id="2050" name="Picture 2" descr="Bubble's No-Code Guide to Building Customer Relationship Management (CRM)  Tools">
            <a:extLst>
              <a:ext uri="{FF2B5EF4-FFF2-40B4-BE49-F238E27FC236}">
                <a16:creationId xmlns:a16="http://schemas.microsoft.com/office/drawing/2014/main" id="{0F49E042-C9CB-FBB4-A99B-5B43B6DA93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8109" y="1084036"/>
            <a:ext cx="5457918" cy="250375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93102F0-DFDE-9719-9545-3AC236CB9D16}"/>
              </a:ext>
            </a:extLst>
          </p:cNvPr>
          <p:cNvSpPr txBox="1"/>
          <p:nvPr/>
        </p:nvSpPr>
        <p:spPr>
          <a:xfrm>
            <a:off x="1280862" y="3864926"/>
            <a:ext cx="5256576" cy="2308324"/>
          </a:xfrm>
          <a:prstGeom prst="rect">
            <a:avLst/>
          </a:prstGeom>
          <a:solidFill>
            <a:srgbClr val="92D050"/>
          </a:solidFill>
          <a:ln>
            <a:solidFill>
              <a:srgbClr val="CBD5E1"/>
            </a:solidFill>
          </a:ln>
        </p:spPr>
        <p:txBody>
          <a:bodyPr wrap="square">
            <a:spAutoFit/>
          </a:bodyPr>
          <a:lstStyle/>
          <a:p>
            <a:pPr algn="just"/>
            <a:r>
              <a:rPr lang="en-US" b="1" dirty="0" err="1">
                <a:solidFill>
                  <a:srgbClr val="0F172A"/>
                </a:solidFill>
                <a:latin typeface="Arial" panose="020B0604020202020204" pitchFamily="34" charset="0"/>
                <a:cs typeface="Arial" panose="020B0604020202020204" pitchFamily="34" charset="0"/>
              </a:rPr>
              <a:t>Fonctionnalités</a:t>
            </a:r>
            <a:r>
              <a:rPr lang="en-US" b="1" dirty="0">
                <a:solidFill>
                  <a:srgbClr val="0F172A"/>
                </a:solidFill>
                <a:latin typeface="Arial" panose="020B0604020202020204" pitchFamily="34" charset="0"/>
                <a:cs typeface="Arial" panose="020B0604020202020204" pitchFamily="34" charset="0"/>
              </a:rPr>
              <a:t> </a:t>
            </a:r>
            <a:r>
              <a:rPr lang="en-US" b="1" dirty="0" err="1">
                <a:solidFill>
                  <a:srgbClr val="0F172A"/>
                </a:solidFill>
                <a:latin typeface="Arial" panose="020B0604020202020204" pitchFamily="34" charset="0"/>
                <a:cs typeface="Arial" panose="020B0604020202020204" pitchFamily="34" charset="0"/>
              </a:rPr>
              <a:t>clés</a:t>
            </a:r>
            <a:r>
              <a:rPr lang="en-US" b="1" dirty="0">
                <a:solidFill>
                  <a:srgbClr val="0F172A"/>
                </a:solidFill>
                <a:latin typeface="Arial" panose="020B0604020202020204" pitchFamily="34" charset="0"/>
                <a:cs typeface="Arial" panose="020B0604020202020204" pitchFamily="34" charset="0"/>
              </a:rPr>
              <a:t> </a:t>
            </a:r>
            <a:r>
              <a:rPr lang="en-US" b="1" dirty="0" err="1">
                <a:solidFill>
                  <a:srgbClr val="0F172A"/>
                </a:solidFill>
                <a:latin typeface="Arial" panose="020B0604020202020204" pitchFamily="34" charset="0"/>
                <a:cs typeface="Arial" panose="020B0604020202020204" pitchFamily="34" charset="0"/>
              </a:rPr>
              <a:t>disponibles</a:t>
            </a:r>
            <a:r>
              <a:rPr lang="en-US" b="1" dirty="0">
                <a:solidFill>
                  <a:srgbClr val="0F172A"/>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Authentifications multi-niveaux</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CRUD complet sur les données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Workflows d’approbation</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Notifications et alertes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Tableaux de bord analytiques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Génération automatique de rapports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Exports de données (CSV, PDF)</a:t>
            </a:r>
            <a:endParaRPr lang="en-US" dirty="0">
              <a:solidFill>
                <a:srgbClr val="0F172A"/>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92FEFD2C-BA8C-1AA8-A430-2F78BE11CF97}"/>
              </a:ext>
            </a:extLst>
          </p:cNvPr>
          <p:cNvSpPr txBox="1"/>
          <p:nvPr/>
        </p:nvSpPr>
        <p:spPr>
          <a:xfrm>
            <a:off x="6738780" y="4161557"/>
            <a:ext cx="5256576" cy="1754326"/>
          </a:xfrm>
          <a:prstGeom prst="rect">
            <a:avLst/>
          </a:prstGeom>
          <a:solidFill>
            <a:srgbClr val="F1F5F9"/>
          </a:solidFill>
          <a:ln>
            <a:solidFill>
              <a:srgbClr val="CBD5E1"/>
            </a:solidFill>
          </a:ln>
        </p:spPr>
        <p:txBody>
          <a:bodyPr wrap="square">
            <a:spAutoFit/>
          </a:bodyPr>
          <a:lstStyle/>
          <a:p>
            <a:pPr algn="just"/>
            <a:r>
              <a:rPr lang="fr-FR" b="1" dirty="0">
                <a:solidFill>
                  <a:srgbClr val="0F172A"/>
                </a:solidFill>
                <a:latin typeface="Arial" panose="020B0604020202020204" pitchFamily="34" charset="0"/>
                <a:cs typeface="Arial" panose="020B0604020202020204" pitchFamily="34" charset="0"/>
              </a:rPr>
              <a:t>Intégration avec les systèmes existants: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SSO et LDAP/Active Directory</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Connecteurs ERP et CRM</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APIs RESTful</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Import/Export de données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Services cloud (GCP, AWS, Azure)</a:t>
            </a:r>
            <a:endParaRPr lang="en-US" dirty="0">
              <a:solidFill>
                <a:srgbClr val="0F17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57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2970C-CAED-F561-1A4F-EE343420057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027E206-5BDA-8210-0DA7-4551C4759C1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959CF220-E0DA-BEF4-91DB-FB0FDFBD9A58}"/>
              </a:ext>
            </a:extLst>
          </p:cNvPr>
          <p:cNvSpPr/>
          <p:nvPr/>
        </p:nvSpPr>
        <p:spPr>
          <a:xfrm>
            <a:off x="718457" y="185783"/>
            <a:ext cx="5010539"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Sites Web et E-Commerce</a:t>
            </a:r>
          </a:p>
        </p:txBody>
      </p:sp>
      <p:sp>
        <p:nvSpPr>
          <p:cNvPr id="10" name="Espace réservé du numéro de diapositive 9">
            <a:extLst>
              <a:ext uri="{FF2B5EF4-FFF2-40B4-BE49-F238E27FC236}">
                <a16:creationId xmlns:a16="http://schemas.microsoft.com/office/drawing/2014/main" id="{AC90553B-47BC-93D3-34EE-7A446441BB72}"/>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22</a:t>
            </a:fld>
            <a:endParaRPr lang="fr-FR" dirty="0"/>
          </a:p>
        </p:txBody>
      </p:sp>
      <p:sp>
        <p:nvSpPr>
          <p:cNvPr id="11" name="ZoneTexte 10">
            <a:extLst>
              <a:ext uri="{FF2B5EF4-FFF2-40B4-BE49-F238E27FC236}">
                <a16:creationId xmlns:a16="http://schemas.microsoft.com/office/drawing/2014/main" id="{C3B9846A-2184-B038-D7F4-EDFFAF21644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Domaines d'application</a:t>
            </a:r>
          </a:p>
        </p:txBody>
      </p:sp>
      <p:sp>
        <p:nvSpPr>
          <p:cNvPr id="2" name="ZoneTexte 1">
            <a:extLst>
              <a:ext uri="{FF2B5EF4-FFF2-40B4-BE49-F238E27FC236}">
                <a16:creationId xmlns:a16="http://schemas.microsoft.com/office/drawing/2014/main" id="{C5FC069C-517E-8453-E349-41EAA3D232D6}"/>
              </a:ext>
            </a:extLst>
          </p:cNvPr>
          <p:cNvSpPr txBox="1"/>
          <p:nvPr/>
        </p:nvSpPr>
        <p:spPr>
          <a:xfrm>
            <a:off x="6738780" y="1101220"/>
            <a:ext cx="5256576" cy="2585323"/>
          </a:xfrm>
          <a:prstGeom prst="rect">
            <a:avLst/>
          </a:prstGeom>
          <a:solidFill>
            <a:srgbClr val="F1F5F9"/>
          </a:solidFill>
          <a:ln>
            <a:solidFill>
              <a:srgbClr val="CBD5E1"/>
            </a:solidFill>
          </a:ln>
        </p:spPr>
        <p:txBody>
          <a:bodyPr wrap="square">
            <a:spAutoFit/>
          </a:bodyPr>
          <a:lstStyle/>
          <a:p>
            <a:pPr algn="just"/>
            <a:r>
              <a:rPr lang="en-US" b="1" dirty="0" err="1">
                <a:solidFill>
                  <a:srgbClr val="0F172A"/>
                </a:solidFill>
                <a:latin typeface="Arial" panose="020B0604020202020204" pitchFamily="34" charset="0"/>
                <a:cs typeface="Arial" panose="020B0604020202020204" pitchFamily="34" charset="0"/>
              </a:rPr>
              <a:t>Fonctionnalités</a:t>
            </a:r>
            <a:r>
              <a:rPr lang="en-US" b="1" dirty="0">
                <a:solidFill>
                  <a:srgbClr val="0F172A"/>
                </a:solidFill>
                <a:latin typeface="Arial" panose="020B0604020202020204" pitchFamily="34" charset="0"/>
                <a:cs typeface="Arial" panose="020B0604020202020204" pitchFamily="34" charset="0"/>
              </a:rPr>
              <a:t> e-commerce:</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Catalogue de produits personnalisable</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Panier et </a:t>
            </a:r>
            <a:r>
              <a:rPr lang="fr-FR" dirty="0" err="1">
                <a:solidFill>
                  <a:srgbClr val="0F172A"/>
                </a:solidFill>
                <a:latin typeface="Arial" panose="020B0604020202020204" pitchFamily="34" charset="0"/>
                <a:cs typeface="Arial" panose="020B0604020202020204" pitchFamily="34" charset="0"/>
              </a:rPr>
              <a:t>checkout</a:t>
            </a:r>
            <a:r>
              <a:rPr lang="fr-FR" dirty="0">
                <a:solidFill>
                  <a:srgbClr val="0F172A"/>
                </a:solidFill>
                <a:latin typeface="Arial" panose="020B0604020202020204" pitchFamily="34" charset="0"/>
                <a:cs typeface="Arial" panose="020B0604020202020204" pitchFamily="34" charset="0"/>
              </a:rPr>
              <a:t> sécurisé</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Passerelles de paiement multiples</a:t>
            </a:r>
          </a:p>
          <a:p>
            <a:pPr marL="285750" indent="-285750" algn="just">
              <a:buFont typeface="Arial" panose="020B0604020202020204" pitchFamily="34" charset="0"/>
              <a:buChar char="•"/>
            </a:pPr>
            <a:r>
              <a:rPr lang="fr-FR" dirty="0" err="1">
                <a:solidFill>
                  <a:srgbClr val="0F172A"/>
                </a:solidFill>
                <a:latin typeface="Arial" panose="020B0604020202020204" pitchFamily="34" charset="0"/>
                <a:cs typeface="Arial" panose="020B0604020202020204" pitchFamily="34" charset="0"/>
              </a:rPr>
              <a:t>Stripe</a:t>
            </a:r>
            <a:r>
              <a:rPr lang="fr-FR" dirty="0">
                <a:solidFill>
                  <a:srgbClr val="0F172A"/>
                </a:solidFill>
                <a:latin typeface="Arial" panose="020B0604020202020204" pitchFamily="34" charset="0"/>
                <a:cs typeface="Arial" panose="020B0604020202020204" pitchFamily="34" charset="0"/>
              </a:rPr>
              <a:t>, PayPal, Mollie, etc.</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Gestion des taxes et frais de livraison</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Système de coupons et promotions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Comptes clients et profils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Suivi de commandes</a:t>
            </a:r>
            <a:endParaRPr lang="en-US" dirty="0">
              <a:solidFill>
                <a:srgbClr val="0F172A"/>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1DB2C37-257C-9D1B-C7B8-CD467B6E6149}"/>
              </a:ext>
            </a:extLst>
          </p:cNvPr>
          <p:cNvSpPr txBox="1"/>
          <p:nvPr/>
        </p:nvSpPr>
        <p:spPr>
          <a:xfrm>
            <a:off x="6788447" y="4528032"/>
            <a:ext cx="5256576" cy="1754326"/>
          </a:xfrm>
          <a:prstGeom prst="rect">
            <a:avLst/>
          </a:prstGeom>
          <a:solidFill>
            <a:srgbClr val="EC8C8C"/>
          </a:solidFill>
          <a:ln>
            <a:solidFill>
              <a:srgbClr val="CBD5E1"/>
            </a:solidFill>
          </a:ln>
        </p:spPr>
        <p:txBody>
          <a:bodyPr wrap="square">
            <a:spAutoFit/>
          </a:bodyPr>
          <a:lstStyle/>
          <a:p>
            <a:pPr algn="just"/>
            <a:r>
              <a:rPr lang="en-US" b="1" dirty="0">
                <a:solidFill>
                  <a:srgbClr val="0F172A"/>
                </a:solidFill>
                <a:latin typeface="Arial" panose="020B0604020202020204" pitchFamily="34" charset="0"/>
                <a:cs typeface="Arial" panose="020B0604020202020204" pitchFamily="34" charset="0"/>
              </a:rPr>
              <a:t>Limitations vs sites </a:t>
            </a:r>
            <a:r>
              <a:rPr lang="en-US" b="1" dirty="0" err="1">
                <a:solidFill>
                  <a:srgbClr val="0F172A"/>
                </a:solidFill>
                <a:latin typeface="Arial" panose="020B0604020202020204" pitchFamily="34" charset="0"/>
                <a:cs typeface="Arial" panose="020B0604020202020204" pitchFamily="34" charset="0"/>
              </a:rPr>
              <a:t>traditionnels</a:t>
            </a:r>
            <a:r>
              <a:rPr lang="en-US" b="1" dirty="0">
                <a:solidFill>
                  <a:srgbClr val="0F172A"/>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Performance sous très forte charge</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Personnalisation extrême du </a:t>
            </a:r>
            <a:r>
              <a:rPr lang="fr-FR" dirty="0" err="1">
                <a:solidFill>
                  <a:srgbClr val="0F172A"/>
                </a:solidFill>
                <a:latin typeface="Arial" panose="020B0604020202020204" pitchFamily="34" charset="0"/>
                <a:cs typeface="Arial" panose="020B0604020202020204" pitchFamily="34" charset="0"/>
              </a:rPr>
              <a:t>checkout</a:t>
            </a:r>
            <a:endParaRPr lang="fr-FR" dirty="0">
              <a:solidFill>
                <a:srgbClr val="0F172A"/>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Intégrations ERP complexes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Algorithmes de recommandation avancé</a:t>
            </a:r>
          </a:p>
          <a:p>
            <a:pPr marL="285750" indent="-285750" algn="just">
              <a:buFont typeface="Arial" panose="020B0604020202020204" pitchFamily="34" charset="0"/>
              <a:buChar char="•"/>
            </a:pPr>
            <a:r>
              <a:rPr lang="en-US" dirty="0">
                <a:solidFill>
                  <a:srgbClr val="0F172A"/>
                </a:solidFill>
                <a:latin typeface="Arial" panose="020B0604020202020204" pitchFamily="34" charset="0"/>
                <a:cs typeface="Arial" panose="020B0604020202020204" pitchFamily="34" charset="0"/>
              </a:rPr>
              <a:t>Solutions multi-devises </a:t>
            </a:r>
            <a:r>
              <a:rPr lang="en-US" dirty="0" err="1">
                <a:solidFill>
                  <a:srgbClr val="0F172A"/>
                </a:solidFill>
                <a:latin typeface="Arial" panose="020B0604020202020204" pitchFamily="34" charset="0"/>
                <a:cs typeface="Arial" panose="020B0604020202020204" pitchFamily="34" charset="0"/>
              </a:rPr>
              <a:t>sophistiquées</a:t>
            </a:r>
            <a:endParaRPr lang="en-US" dirty="0">
              <a:solidFill>
                <a:srgbClr val="0F172A"/>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F8300D16-0EE8-277D-F20B-ED163A6275F6}"/>
              </a:ext>
            </a:extLst>
          </p:cNvPr>
          <p:cNvSpPr txBox="1"/>
          <p:nvPr/>
        </p:nvSpPr>
        <p:spPr>
          <a:xfrm>
            <a:off x="1308044" y="4389533"/>
            <a:ext cx="5256576" cy="2031325"/>
          </a:xfrm>
          <a:prstGeom prst="rect">
            <a:avLst/>
          </a:prstGeom>
          <a:solidFill>
            <a:srgbClr val="F1F5F9"/>
          </a:solidFill>
          <a:ln>
            <a:solidFill>
              <a:srgbClr val="CBD5E1"/>
            </a:solidFill>
          </a:ln>
        </p:spPr>
        <p:txBody>
          <a:bodyPr wrap="square">
            <a:spAutoFit/>
          </a:bodyPr>
          <a:lstStyle/>
          <a:p>
            <a:pPr algn="just"/>
            <a:r>
              <a:rPr lang="fr-FR" b="1" dirty="0">
                <a:solidFill>
                  <a:srgbClr val="0F172A"/>
                </a:solidFill>
                <a:latin typeface="Arial" panose="020B0604020202020204" pitchFamily="34" charset="0"/>
                <a:cs typeface="Arial" panose="020B0604020202020204" pitchFamily="34" charset="0"/>
              </a:rPr>
              <a:t>Capacités techniques des plateformes web:</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Design responsive complet</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Animations et interactions avancées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CMS dynamique intégré</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SEO natif et optimisé</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Intégration de médias riches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Hébergement et déploiement intégrés</a:t>
            </a:r>
            <a:endParaRPr lang="en-US" dirty="0">
              <a:solidFill>
                <a:srgbClr val="0F172A"/>
              </a:solidFill>
              <a:latin typeface="Arial" panose="020B0604020202020204" pitchFamily="34" charset="0"/>
              <a:cs typeface="Arial" panose="020B0604020202020204" pitchFamily="34" charset="0"/>
            </a:endParaRPr>
          </a:p>
        </p:txBody>
      </p:sp>
      <p:pic>
        <p:nvPicPr>
          <p:cNvPr id="3074" name="Picture 2" descr="Les 6 meilleurs templates Webflow pour e-commerce">
            <a:extLst>
              <a:ext uri="{FF2B5EF4-FFF2-40B4-BE49-F238E27FC236}">
                <a16:creationId xmlns:a16="http://schemas.microsoft.com/office/drawing/2014/main" id="{A1AF2BC4-2125-43FE-DAA9-3AD6F95A60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1893" y="1040185"/>
            <a:ext cx="4634108" cy="2896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074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83DED-F076-D6AA-51DA-C155B5743A5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0997373-7F88-9C01-D6A8-23D8831FDEF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584FFDF-B3E5-0014-3078-657A9E7B2BAE}"/>
              </a:ext>
            </a:extLst>
          </p:cNvPr>
          <p:cNvSpPr/>
          <p:nvPr/>
        </p:nvSpPr>
        <p:spPr>
          <a:xfrm>
            <a:off x="718457" y="185783"/>
            <a:ext cx="5617029"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Applications mobiles</a:t>
            </a:r>
          </a:p>
        </p:txBody>
      </p:sp>
      <p:sp>
        <p:nvSpPr>
          <p:cNvPr id="10" name="Espace réservé du numéro de diapositive 9">
            <a:extLst>
              <a:ext uri="{FF2B5EF4-FFF2-40B4-BE49-F238E27FC236}">
                <a16:creationId xmlns:a16="http://schemas.microsoft.com/office/drawing/2014/main" id="{63C7A71A-9933-8312-98BB-6339AAD6C33B}"/>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23</a:t>
            </a:fld>
            <a:endParaRPr lang="fr-FR" dirty="0"/>
          </a:p>
        </p:txBody>
      </p:sp>
      <p:sp>
        <p:nvSpPr>
          <p:cNvPr id="11" name="ZoneTexte 10">
            <a:extLst>
              <a:ext uri="{FF2B5EF4-FFF2-40B4-BE49-F238E27FC236}">
                <a16:creationId xmlns:a16="http://schemas.microsoft.com/office/drawing/2014/main" id="{85BB9B4B-C59F-22CE-F0AB-E636F3F29752}"/>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Domaines d'application</a:t>
            </a:r>
          </a:p>
        </p:txBody>
      </p:sp>
      <p:sp>
        <p:nvSpPr>
          <p:cNvPr id="2" name="ZoneTexte 1">
            <a:extLst>
              <a:ext uri="{FF2B5EF4-FFF2-40B4-BE49-F238E27FC236}">
                <a16:creationId xmlns:a16="http://schemas.microsoft.com/office/drawing/2014/main" id="{10920DEF-9E99-496D-7ED0-5B37F56E2F04}"/>
              </a:ext>
            </a:extLst>
          </p:cNvPr>
          <p:cNvSpPr txBox="1"/>
          <p:nvPr/>
        </p:nvSpPr>
        <p:spPr>
          <a:xfrm>
            <a:off x="1195482" y="1204686"/>
            <a:ext cx="5256576" cy="2308324"/>
          </a:xfrm>
          <a:prstGeom prst="rect">
            <a:avLst/>
          </a:prstGeom>
          <a:solidFill>
            <a:srgbClr val="F1F5F9"/>
          </a:solidFill>
          <a:ln>
            <a:solidFill>
              <a:srgbClr val="CBD5E1"/>
            </a:solidFill>
          </a:ln>
        </p:spPr>
        <p:txBody>
          <a:bodyPr wrap="square">
            <a:spAutoFit/>
          </a:bodyPr>
          <a:lstStyle/>
          <a:p>
            <a:pPr algn="just"/>
            <a:r>
              <a:rPr lang="en-US" b="1" dirty="0" err="1">
                <a:solidFill>
                  <a:srgbClr val="0F172A"/>
                </a:solidFill>
                <a:latin typeface="Arial" panose="020B0604020202020204" pitchFamily="34" charset="0"/>
                <a:cs typeface="Arial" panose="020B0604020202020204" pitchFamily="34" charset="0"/>
              </a:rPr>
              <a:t>Capacités</a:t>
            </a:r>
            <a:r>
              <a:rPr lang="en-US" b="1" dirty="0">
                <a:solidFill>
                  <a:srgbClr val="0F172A"/>
                </a:solidFill>
                <a:latin typeface="Arial" panose="020B0604020202020204" pitchFamily="34" charset="0"/>
                <a:cs typeface="Arial" panose="020B0604020202020204" pitchFamily="34" charset="0"/>
              </a:rPr>
              <a:t> techniques: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UI mobile adaptative</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Accès aux capteurs du dispositif</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Caméra, GPS, accéléromètre</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Stockage local</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Notifications push</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Modes online/offline</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Synchronisation de données</a:t>
            </a:r>
            <a:endParaRPr lang="en-US" dirty="0">
              <a:solidFill>
                <a:srgbClr val="0F172A"/>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D2E52DE4-CA2E-0047-80B9-B1009F589DB6}"/>
              </a:ext>
            </a:extLst>
          </p:cNvPr>
          <p:cNvSpPr txBox="1"/>
          <p:nvPr/>
        </p:nvSpPr>
        <p:spPr>
          <a:xfrm>
            <a:off x="6655715" y="2978896"/>
            <a:ext cx="5256576" cy="3693319"/>
          </a:xfrm>
          <a:prstGeom prst="rect">
            <a:avLst/>
          </a:prstGeom>
          <a:solidFill>
            <a:srgbClr val="92D050"/>
          </a:solidFill>
          <a:ln>
            <a:solidFill>
              <a:srgbClr val="CBD5E1"/>
            </a:solidFill>
          </a:ln>
        </p:spPr>
        <p:txBody>
          <a:bodyPr wrap="square">
            <a:spAutoFit/>
          </a:bodyPr>
          <a:lstStyle/>
          <a:p>
            <a:pPr algn="just"/>
            <a:r>
              <a:rPr lang="en-US" b="1" dirty="0">
                <a:solidFill>
                  <a:srgbClr val="0F172A"/>
                </a:solidFill>
                <a:latin typeface="Arial" panose="020B0604020202020204" pitchFamily="34" charset="0"/>
                <a:cs typeface="Arial" panose="020B0604020202020204" pitchFamily="34" charset="0"/>
              </a:rPr>
              <a:t>Options de </a:t>
            </a:r>
            <a:r>
              <a:rPr lang="en-US" b="1" dirty="0" err="1">
                <a:solidFill>
                  <a:srgbClr val="0F172A"/>
                </a:solidFill>
                <a:latin typeface="Arial" panose="020B0604020202020204" pitchFamily="34" charset="0"/>
                <a:cs typeface="Arial" panose="020B0604020202020204" pitchFamily="34" charset="0"/>
              </a:rPr>
              <a:t>déploiement</a:t>
            </a:r>
            <a:endParaRPr lang="en-US" b="1" dirty="0">
              <a:solidFill>
                <a:srgbClr val="0F172A"/>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Native (compilation réelle)</a:t>
            </a:r>
          </a:p>
          <a:p>
            <a:pPr marL="742950" lvl="1"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Publication sur App Store et Google Play</a:t>
            </a:r>
          </a:p>
          <a:p>
            <a:pPr marL="742950" lvl="1"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Performances optimisées</a:t>
            </a:r>
          </a:p>
          <a:p>
            <a:pPr marL="742950" lvl="1"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Accès complet aux fonctionnalités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Hybride (container web)</a:t>
            </a:r>
          </a:p>
          <a:p>
            <a:pPr marL="742950" lvl="1"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Déploiement plus rapide</a:t>
            </a:r>
          </a:p>
          <a:p>
            <a:pPr marL="742950" lvl="1"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Mise à jour instantanée</a:t>
            </a:r>
          </a:p>
          <a:p>
            <a:pPr marL="742950" lvl="1"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Limitations de performances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Progressive Web App (PWA)</a:t>
            </a:r>
          </a:p>
          <a:p>
            <a:pPr marL="742950" lvl="1"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Installation sans store</a:t>
            </a:r>
          </a:p>
          <a:p>
            <a:pPr marL="742950" lvl="1"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Compatibilité cross-</a:t>
            </a:r>
            <a:r>
              <a:rPr lang="fr-FR" dirty="0" err="1">
                <a:solidFill>
                  <a:srgbClr val="0F172A"/>
                </a:solidFill>
                <a:latin typeface="Arial" panose="020B0604020202020204" pitchFamily="34" charset="0"/>
                <a:cs typeface="Arial" panose="020B0604020202020204" pitchFamily="34" charset="0"/>
              </a:rPr>
              <a:t>device</a:t>
            </a:r>
            <a:endParaRPr lang="fr-FR" dirty="0">
              <a:solidFill>
                <a:srgbClr val="0F172A"/>
              </a:solidFill>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Fonctionnalités limitées</a:t>
            </a:r>
            <a:endParaRPr lang="en-US" dirty="0">
              <a:solidFill>
                <a:srgbClr val="0F172A"/>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8DB264FB-DE61-09D9-F4B6-C3D9280A6102}"/>
              </a:ext>
            </a:extLst>
          </p:cNvPr>
          <p:cNvSpPr txBox="1"/>
          <p:nvPr/>
        </p:nvSpPr>
        <p:spPr>
          <a:xfrm>
            <a:off x="1241678" y="4338772"/>
            <a:ext cx="5256576" cy="1754326"/>
          </a:xfrm>
          <a:prstGeom prst="rect">
            <a:avLst/>
          </a:prstGeom>
          <a:solidFill>
            <a:srgbClr val="F1F5F9"/>
          </a:solidFill>
          <a:ln>
            <a:solidFill>
              <a:srgbClr val="CBD5E1"/>
            </a:solidFill>
          </a:ln>
        </p:spPr>
        <p:txBody>
          <a:bodyPr wrap="square">
            <a:spAutoFit/>
          </a:bodyPr>
          <a:lstStyle/>
          <a:p>
            <a:pPr algn="just"/>
            <a:r>
              <a:rPr lang="fr-FR" b="1" dirty="0">
                <a:solidFill>
                  <a:srgbClr val="0F172A"/>
                </a:solidFill>
                <a:latin typeface="Arial" panose="020B0604020202020204" pitchFamily="34" charset="0"/>
                <a:cs typeface="Arial" panose="020B0604020202020204" pitchFamily="34" charset="0"/>
              </a:rPr>
              <a:t>Plateformes spécialisées:</a:t>
            </a:r>
          </a:p>
          <a:p>
            <a:pPr marL="285750" indent="-285750" algn="just">
              <a:buFont typeface="Arial" panose="020B0604020202020204" pitchFamily="34" charset="0"/>
              <a:buChar char="•"/>
            </a:pPr>
            <a:r>
              <a:rPr lang="fr-FR" dirty="0" err="1">
                <a:solidFill>
                  <a:srgbClr val="0F172A"/>
                </a:solidFill>
                <a:latin typeface="Arial" panose="020B0604020202020204" pitchFamily="34" charset="0"/>
                <a:cs typeface="Arial" panose="020B0604020202020204" pitchFamily="34" charset="0"/>
              </a:rPr>
              <a:t>Adalo</a:t>
            </a:r>
            <a:r>
              <a:rPr lang="fr-FR" dirty="0">
                <a:solidFill>
                  <a:srgbClr val="0F172A"/>
                </a:solidFill>
                <a:latin typeface="Arial" panose="020B0604020202020204" pitchFamily="34" charset="0"/>
                <a:cs typeface="Arial" panose="020B0604020202020204" pitchFamily="34" charset="0"/>
              </a:rPr>
              <a:t> : Applications complètes</a:t>
            </a:r>
          </a:p>
          <a:p>
            <a:pPr marL="285750" indent="-285750" algn="just">
              <a:buFont typeface="Arial" panose="020B0604020202020204" pitchFamily="34" charset="0"/>
              <a:buChar char="•"/>
            </a:pPr>
            <a:r>
              <a:rPr lang="fr-FR" dirty="0">
                <a:solidFill>
                  <a:srgbClr val="0F172A"/>
                </a:solidFill>
                <a:latin typeface="Arial" panose="020B0604020202020204" pitchFamily="34" charset="0"/>
                <a:cs typeface="Arial" panose="020B0604020202020204" pitchFamily="34" charset="0"/>
              </a:rPr>
              <a:t>Glide : Apps depuis Google Sheets</a:t>
            </a:r>
          </a:p>
          <a:p>
            <a:pPr marL="285750" indent="-285750" algn="just">
              <a:buFont typeface="Arial" panose="020B0604020202020204" pitchFamily="34" charset="0"/>
              <a:buChar char="•"/>
            </a:pPr>
            <a:r>
              <a:rPr lang="fr-FR" dirty="0" err="1">
                <a:solidFill>
                  <a:srgbClr val="0F172A"/>
                </a:solidFill>
                <a:latin typeface="Arial" panose="020B0604020202020204" pitchFamily="34" charset="0"/>
                <a:cs typeface="Arial" panose="020B0604020202020204" pitchFamily="34" charset="0"/>
              </a:rPr>
              <a:t>AppGyver</a:t>
            </a:r>
            <a:r>
              <a:rPr lang="fr-FR" dirty="0">
                <a:solidFill>
                  <a:srgbClr val="0F172A"/>
                </a:solidFill>
                <a:latin typeface="Arial" panose="020B0604020202020204" pitchFamily="34" charset="0"/>
                <a:cs typeface="Arial" panose="020B0604020202020204" pitchFamily="34" charset="0"/>
              </a:rPr>
              <a:t> : Performance native</a:t>
            </a:r>
          </a:p>
          <a:p>
            <a:pPr marL="285750" indent="-285750" algn="just">
              <a:buFont typeface="Arial" panose="020B0604020202020204" pitchFamily="34" charset="0"/>
              <a:buChar char="•"/>
            </a:pPr>
            <a:r>
              <a:rPr lang="fr-FR" dirty="0" err="1">
                <a:solidFill>
                  <a:srgbClr val="0F172A"/>
                </a:solidFill>
                <a:latin typeface="Arial" panose="020B0604020202020204" pitchFamily="34" charset="0"/>
                <a:cs typeface="Arial" panose="020B0604020202020204" pitchFamily="34" charset="0"/>
              </a:rPr>
              <a:t>Thunkable</a:t>
            </a:r>
            <a:r>
              <a:rPr lang="fr-FR" dirty="0">
                <a:solidFill>
                  <a:srgbClr val="0F172A"/>
                </a:solidFill>
                <a:latin typeface="Arial" panose="020B0604020202020204" pitchFamily="34" charset="0"/>
                <a:cs typeface="Arial" panose="020B0604020202020204" pitchFamily="34" charset="0"/>
              </a:rPr>
              <a:t> : Multi-platform</a:t>
            </a:r>
          </a:p>
          <a:p>
            <a:pPr marL="285750" indent="-285750" algn="just">
              <a:buFont typeface="Arial" panose="020B0604020202020204" pitchFamily="34" charset="0"/>
              <a:buChar char="•"/>
            </a:pPr>
            <a:r>
              <a:rPr lang="fr-FR" dirty="0" err="1">
                <a:solidFill>
                  <a:srgbClr val="0F172A"/>
                </a:solidFill>
                <a:latin typeface="Arial" panose="020B0604020202020204" pitchFamily="34" charset="0"/>
                <a:cs typeface="Arial" panose="020B0604020202020204" pitchFamily="34" charset="0"/>
              </a:rPr>
              <a:t>FlutterFlow</a:t>
            </a:r>
            <a:r>
              <a:rPr lang="fr-FR" dirty="0">
                <a:solidFill>
                  <a:srgbClr val="0F172A"/>
                </a:solidFill>
                <a:latin typeface="Arial" panose="020B0604020202020204" pitchFamily="34" charset="0"/>
                <a:cs typeface="Arial" panose="020B0604020202020204" pitchFamily="34" charset="0"/>
              </a:rPr>
              <a:t> : UI haute qualité</a:t>
            </a:r>
            <a:endParaRPr lang="en-US" dirty="0">
              <a:solidFill>
                <a:srgbClr val="0F172A"/>
              </a:solidFill>
              <a:latin typeface="Arial" panose="020B0604020202020204" pitchFamily="34" charset="0"/>
              <a:cs typeface="Arial" panose="020B0604020202020204" pitchFamily="34" charset="0"/>
            </a:endParaRPr>
          </a:p>
        </p:txBody>
      </p:sp>
      <p:sp>
        <p:nvSpPr>
          <p:cNvPr id="7" name="AutoShape 4" descr="Adalo - Le #1 Meilleur constructeur d'applications mobiles et Web sans code">
            <a:extLst>
              <a:ext uri="{FF2B5EF4-FFF2-40B4-BE49-F238E27FC236}">
                <a16:creationId xmlns:a16="http://schemas.microsoft.com/office/drawing/2014/main" id="{8DF7D364-5CF1-B39E-907E-51A985F4F85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Image 11">
            <a:extLst>
              <a:ext uri="{FF2B5EF4-FFF2-40B4-BE49-F238E27FC236}">
                <a16:creationId xmlns:a16="http://schemas.microsoft.com/office/drawing/2014/main" id="{ECC3184D-39AE-C4C5-807A-0F547FE47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139" y="107158"/>
            <a:ext cx="4649857" cy="2871738"/>
          </a:xfrm>
          <a:prstGeom prst="rect">
            <a:avLst/>
          </a:prstGeom>
        </p:spPr>
      </p:pic>
    </p:spTree>
    <p:extLst>
      <p:ext uri="{BB962C8B-B14F-4D97-AF65-F5344CB8AC3E}">
        <p14:creationId xmlns:p14="http://schemas.microsoft.com/office/powerpoint/2010/main" val="1039710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B4E82-A58C-2CA6-D0DE-E397217B0C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39A8766-DC1F-8F28-0B83-F3AD1EE7B5E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685651E-02B5-6E5F-666E-875626EDFFB4}"/>
              </a:ext>
            </a:extLst>
          </p:cNvPr>
          <p:cNvSpPr/>
          <p:nvPr/>
        </p:nvSpPr>
        <p:spPr>
          <a:xfrm>
            <a:off x="718457" y="185783"/>
            <a:ext cx="7277878"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Sélection technique d’une plateforme</a:t>
            </a:r>
          </a:p>
        </p:txBody>
      </p:sp>
      <p:sp>
        <p:nvSpPr>
          <p:cNvPr id="10" name="Espace réservé du numéro de diapositive 9">
            <a:extLst>
              <a:ext uri="{FF2B5EF4-FFF2-40B4-BE49-F238E27FC236}">
                <a16:creationId xmlns:a16="http://schemas.microsoft.com/office/drawing/2014/main" id="{FA372F16-4E44-E7FB-20C6-33C192B4B17E}"/>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24</a:t>
            </a:fld>
            <a:endParaRPr lang="fr-FR" dirty="0"/>
          </a:p>
        </p:txBody>
      </p:sp>
      <p:sp>
        <p:nvSpPr>
          <p:cNvPr id="11" name="ZoneTexte 10">
            <a:extLst>
              <a:ext uri="{FF2B5EF4-FFF2-40B4-BE49-F238E27FC236}">
                <a16:creationId xmlns:a16="http://schemas.microsoft.com/office/drawing/2014/main" id="{8D45B09C-430F-085F-F4E5-FBEAE3B32FC9}"/>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Domaines d'application</a:t>
            </a:r>
          </a:p>
        </p:txBody>
      </p:sp>
      <p:sp>
        <p:nvSpPr>
          <p:cNvPr id="7" name="AutoShape 4" descr="Adalo - Le #1 Meilleur constructeur d'applications mobiles et Web sans code">
            <a:extLst>
              <a:ext uri="{FF2B5EF4-FFF2-40B4-BE49-F238E27FC236}">
                <a16:creationId xmlns:a16="http://schemas.microsoft.com/office/drawing/2014/main" id="{1848F82B-0B93-402B-7A46-CBDA96C1D1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Tableau 2">
            <a:extLst>
              <a:ext uri="{FF2B5EF4-FFF2-40B4-BE49-F238E27FC236}">
                <a16:creationId xmlns:a16="http://schemas.microsoft.com/office/drawing/2014/main" id="{7A70CCDC-29C5-CFFF-08C3-717BD23AD7EA}"/>
              </a:ext>
            </a:extLst>
          </p:cNvPr>
          <p:cNvGraphicFramePr>
            <a:graphicFrameLocks noGrp="1"/>
          </p:cNvGraphicFramePr>
          <p:nvPr>
            <p:extLst>
              <p:ext uri="{D42A27DB-BD31-4B8C-83A1-F6EECF244321}">
                <p14:modId xmlns:p14="http://schemas.microsoft.com/office/powerpoint/2010/main" val="1539760786"/>
              </p:ext>
            </p:extLst>
          </p:nvPr>
        </p:nvGraphicFramePr>
        <p:xfrm>
          <a:off x="2498530" y="2181860"/>
          <a:ext cx="8903478" cy="2888940"/>
        </p:xfrm>
        <a:graphic>
          <a:graphicData uri="http://schemas.openxmlformats.org/drawingml/2006/table">
            <a:tbl>
              <a:tblPr firstRow="1" bandRow="1">
                <a:tableStyleId>{5C22544A-7EE6-4342-B048-85BDC9FD1C3A}</a:tableStyleId>
              </a:tblPr>
              <a:tblGrid>
                <a:gridCol w="3202474">
                  <a:extLst>
                    <a:ext uri="{9D8B030D-6E8A-4147-A177-3AD203B41FA5}">
                      <a16:colId xmlns:a16="http://schemas.microsoft.com/office/drawing/2014/main" val="1654897255"/>
                    </a:ext>
                  </a:extLst>
                </a:gridCol>
                <a:gridCol w="5701004">
                  <a:extLst>
                    <a:ext uri="{9D8B030D-6E8A-4147-A177-3AD203B41FA5}">
                      <a16:colId xmlns:a16="http://schemas.microsoft.com/office/drawing/2014/main" val="3700233142"/>
                    </a:ext>
                  </a:extLst>
                </a:gridCol>
              </a:tblGrid>
              <a:tr h="481596">
                <a:tc>
                  <a:txBody>
                    <a:bodyPr/>
                    <a:lstStyle/>
                    <a:p>
                      <a:pPr algn="ctr"/>
                      <a:r>
                        <a:rPr lang="fr-FR" dirty="0">
                          <a:latin typeface="Arial" panose="020B0604020202020204" pitchFamily="34" charset="0"/>
                          <a:cs typeface="Arial" panose="020B0604020202020204" pitchFamily="34" charset="0"/>
                        </a:rPr>
                        <a:t>Critère</a:t>
                      </a:r>
                      <a:endParaRPr lang="en-US" dirty="0">
                        <a:latin typeface="Arial" panose="020B0604020202020204" pitchFamily="34" charset="0"/>
                        <a:cs typeface="Arial" panose="020B0604020202020204" pitchFamily="34" charset="0"/>
                      </a:endParaRPr>
                    </a:p>
                  </a:txBody>
                  <a:tcPr/>
                </a:tc>
                <a:tc>
                  <a:txBody>
                    <a:bodyPr/>
                    <a:lstStyle/>
                    <a:p>
                      <a:pPr algn="ctr"/>
                      <a:r>
                        <a:rPr lang="fr-FR" dirty="0">
                          <a:latin typeface="Arial" panose="020B0604020202020204" pitchFamily="34" charset="0"/>
                          <a:cs typeface="Arial" panose="020B0604020202020204" pitchFamily="34" charset="0"/>
                        </a:rPr>
                        <a:t>Questions clés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3429894"/>
                  </a:ext>
                </a:extLst>
              </a:tr>
              <a:tr h="480960">
                <a:tc>
                  <a:txBody>
                    <a:bodyPr/>
                    <a:lstStyle/>
                    <a:p>
                      <a:pPr algn="ctr"/>
                      <a:r>
                        <a:rPr lang="fr-FR" b="1" dirty="0">
                          <a:latin typeface="Arial" panose="020B0604020202020204" pitchFamily="34" charset="0"/>
                          <a:cs typeface="Arial" panose="020B0604020202020204" pitchFamily="34" charset="0"/>
                        </a:rPr>
                        <a:t>Performance </a:t>
                      </a:r>
                      <a:endParaRPr lang="en-US" b="1" dirty="0">
                        <a:latin typeface="Arial" panose="020B0604020202020204" pitchFamily="34" charset="0"/>
                        <a:cs typeface="Arial" panose="020B0604020202020204" pitchFamily="34" charset="0"/>
                      </a:endParaRPr>
                    </a:p>
                  </a:txBody>
                  <a:tcPr/>
                </a:tc>
                <a:tc>
                  <a:txBody>
                    <a:bodyPr/>
                    <a:lstStyle/>
                    <a:p>
                      <a:r>
                        <a:rPr lang="fr-FR" dirty="0">
                          <a:latin typeface="Arial" panose="020B0604020202020204" pitchFamily="34" charset="0"/>
                          <a:cs typeface="Arial" panose="020B0604020202020204" pitchFamily="34" charset="0"/>
                        </a:rPr>
                        <a:t>Nombre d’utilisateurs? Volume de données?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9776771"/>
                  </a:ext>
                </a:extLst>
              </a:tr>
              <a:tr h="481596">
                <a:tc>
                  <a:txBody>
                    <a:bodyPr/>
                    <a:lstStyle/>
                    <a:p>
                      <a:pPr algn="ctr"/>
                      <a:r>
                        <a:rPr lang="fr-FR" b="1" dirty="0">
                          <a:latin typeface="Arial" panose="020B0604020202020204" pitchFamily="34" charset="0"/>
                          <a:cs typeface="Arial" panose="020B0604020202020204" pitchFamily="34" charset="0"/>
                        </a:rPr>
                        <a:t>Complexité</a:t>
                      </a:r>
                      <a:endParaRPr lang="en-US" b="1" dirty="0">
                        <a:latin typeface="Arial" panose="020B0604020202020204" pitchFamily="34" charset="0"/>
                        <a:cs typeface="Arial" panose="020B0604020202020204" pitchFamily="34" charset="0"/>
                      </a:endParaRPr>
                    </a:p>
                  </a:txBody>
                  <a:tcPr/>
                </a:tc>
                <a:tc>
                  <a:txBody>
                    <a:bodyPr/>
                    <a:lstStyle/>
                    <a:p>
                      <a:r>
                        <a:rPr lang="fr-FR" dirty="0">
                          <a:latin typeface="Arial" panose="020B0604020202020204" pitchFamily="34" charset="0"/>
                          <a:cs typeface="Arial" panose="020B0604020202020204" pitchFamily="34" charset="0"/>
                        </a:rPr>
                        <a:t>Logique métier sophistiquée?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5511441"/>
                  </a:ext>
                </a:extLst>
              </a:tr>
              <a:tr h="481596">
                <a:tc>
                  <a:txBody>
                    <a:bodyPr/>
                    <a:lstStyle/>
                    <a:p>
                      <a:pPr algn="ctr"/>
                      <a:r>
                        <a:rPr lang="fr-FR" b="1" dirty="0">
                          <a:latin typeface="Arial" panose="020B0604020202020204" pitchFamily="34" charset="0"/>
                          <a:cs typeface="Arial" panose="020B0604020202020204" pitchFamily="34" charset="0"/>
                        </a:rPr>
                        <a:t>Intégration</a:t>
                      </a:r>
                      <a:endParaRPr lang="en-US" b="1" dirty="0">
                        <a:latin typeface="Arial" panose="020B0604020202020204" pitchFamily="34" charset="0"/>
                        <a:cs typeface="Arial" panose="020B0604020202020204" pitchFamily="34" charset="0"/>
                      </a:endParaRPr>
                    </a:p>
                  </a:txBody>
                  <a:tcPr/>
                </a:tc>
                <a:tc>
                  <a:txBody>
                    <a:bodyPr/>
                    <a:lstStyle/>
                    <a:p>
                      <a:r>
                        <a:rPr lang="fr-FR" dirty="0">
                          <a:latin typeface="Arial" panose="020B0604020202020204" pitchFamily="34" charset="0"/>
                          <a:cs typeface="Arial" panose="020B0604020202020204" pitchFamily="34" charset="0"/>
                        </a:rPr>
                        <a:t>Systèmes existants? APIs?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34443631"/>
                  </a:ext>
                </a:extLst>
              </a:tr>
              <a:tr h="481596">
                <a:tc>
                  <a:txBody>
                    <a:bodyPr/>
                    <a:lstStyle/>
                    <a:p>
                      <a:pPr algn="ctr"/>
                      <a:r>
                        <a:rPr lang="fr-FR" b="1" dirty="0">
                          <a:latin typeface="Arial" panose="020B0604020202020204" pitchFamily="34" charset="0"/>
                          <a:cs typeface="Arial" panose="020B0604020202020204" pitchFamily="34" charset="0"/>
                        </a:rPr>
                        <a:t>Sécurité </a:t>
                      </a:r>
                      <a:endParaRPr lang="en-US" b="1" dirty="0">
                        <a:latin typeface="Arial" panose="020B0604020202020204" pitchFamily="34" charset="0"/>
                        <a:cs typeface="Arial" panose="020B0604020202020204" pitchFamily="34" charset="0"/>
                      </a:endParaRPr>
                    </a:p>
                  </a:txBody>
                  <a:tcPr/>
                </a:tc>
                <a:tc>
                  <a:txBody>
                    <a:bodyPr/>
                    <a:lstStyle/>
                    <a:p>
                      <a:r>
                        <a:rPr lang="fr-FR" dirty="0">
                          <a:latin typeface="Arial" panose="020B0604020202020204" pitchFamily="34" charset="0"/>
                          <a:cs typeface="Arial" panose="020B0604020202020204" pitchFamily="34" charset="0"/>
                        </a:rPr>
                        <a:t>Données sensibles? Conformité?</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78410442"/>
                  </a:ext>
                </a:extLst>
              </a:tr>
              <a:tr h="481596">
                <a:tc>
                  <a:txBody>
                    <a:bodyPr/>
                    <a:lstStyle/>
                    <a:p>
                      <a:pPr algn="ctr"/>
                      <a:r>
                        <a:rPr lang="fr-FR" b="1" dirty="0">
                          <a:latin typeface="Arial" panose="020B0604020202020204" pitchFamily="34" charset="0"/>
                          <a:cs typeface="Arial" panose="020B0604020202020204" pitchFamily="34" charset="0"/>
                        </a:rPr>
                        <a:t>Évolutivité</a:t>
                      </a:r>
                      <a:endParaRPr lang="en-US" b="1" dirty="0">
                        <a:latin typeface="Arial" panose="020B0604020202020204" pitchFamily="34" charset="0"/>
                        <a:cs typeface="Arial" panose="020B0604020202020204" pitchFamily="34" charset="0"/>
                      </a:endParaRPr>
                    </a:p>
                  </a:txBody>
                  <a:tcPr/>
                </a:tc>
                <a:tc>
                  <a:txBody>
                    <a:bodyPr/>
                    <a:lstStyle/>
                    <a:p>
                      <a:r>
                        <a:rPr lang="fr-FR" dirty="0">
                          <a:latin typeface="Arial" panose="020B0604020202020204" pitchFamily="34" charset="0"/>
                          <a:cs typeface="Arial" panose="020B0604020202020204" pitchFamily="34" charset="0"/>
                        </a:rPr>
                        <a:t>Croissance attendue?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7848076"/>
                  </a:ext>
                </a:extLst>
              </a:tr>
            </a:tbl>
          </a:graphicData>
        </a:graphic>
      </p:graphicFrame>
    </p:spTree>
    <p:extLst>
      <p:ext uri="{BB962C8B-B14F-4D97-AF65-F5344CB8AC3E}">
        <p14:creationId xmlns:p14="http://schemas.microsoft.com/office/powerpoint/2010/main" val="302493263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D3F1B-E45A-88A0-1C55-2DDBC7367026}"/>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51928BC8-5717-6FFB-DFBB-7DB4D0504DAB}"/>
              </a:ext>
            </a:extLst>
          </p:cNvPr>
          <p:cNvSpPr txBox="1"/>
          <p:nvPr/>
        </p:nvSpPr>
        <p:spPr>
          <a:xfrm>
            <a:off x="3511880" y="2754359"/>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Atelier pratique: Démonstration  Bubble</a:t>
            </a:r>
          </a:p>
        </p:txBody>
      </p:sp>
      <p:sp>
        <p:nvSpPr>
          <p:cNvPr id="4" name="ZoneTexte 3">
            <a:extLst>
              <a:ext uri="{FF2B5EF4-FFF2-40B4-BE49-F238E27FC236}">
                <a16:creationId xmlns:a16="http://schemas.microsoft.com/office/drawing/2014/main" id="{4E8987DB-8A43-EDCB-CE57-9A6A772E17FF}"/>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5</a:t>
            </a:r>
          </a:p>
        </p:txBody>
      </p:sp>
      <p:pic>
        <p:nvPicPr>
          <p:cNvPr id="8" name="Image 7">
            <a:extLst>
              <a:ext uri="{FF2B5EF4-FFF2-40B4-BE49-F238E27FC236}">
                <a16:creationId xmlns:a16="http://schemas.microsoft.com/office/drawing/2014/main" id="{E6FD4462-3554-C746-F2C8-4500F2C204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586" y="2583726"/>
            <a:ext cx="1569600" cy="1569600"/>
          </a:xfrm>
          <a:prstGeom prst="rect">
            <a:avLst/>
          </a:prstGeom>
        </p:spPr>
      </p:pic>
    </p:spTree>
    <p:extLst>
      <p:ext uri="{BB962C8B-B14F-4D97-AF65-F5344CB8AC3E}">
        <p14:creationId xmlns:p14="http://schemas.microsoft.com/office/powerpoint/2010/main" val="117831529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7E44-234E-CCF9-4D14-AFEEA69173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31F834C-16E9-E8F4-6DF9-A74D611F379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A6AD6C1-D82E-04AC-F2C5-36F837D598AD}"/>
              </a:ext>
            </a:extLst>
          </p:cNvPr>
          <p:cNvSpPr/>
          <p:nvPr/>
        </p:nvSpPr>
        <p:spPr>
          <a:xfrm>
            <a:off x="718457" y="185783"/>
            <a:ext cx="8114992"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Conclusion</a:t>
            </a:r>
          </a:p>
        </p:txBody>
      </p:sp>
      <p:sp>
        <p:nvSpPr>
          <p:cNvPr id="10" name="Espace réservé du numéro de diapositive 9">
            <a:extLst>
              <a:ext uri="{FF2B5EF4-FFF2-40B4-BE49-F238E27FC236}">
                <a16:creationId xmlns:a16="http://schemas.microsoft.com/office/drawing/2014/main" id="{8F9E8040-FEF3-FB0D-0F5A-8B5FFD12CB5C}"/>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26</a:t>
            </a:fld>
            <a:endParaRPr lang="fr-FR" dirty="0"/>
          </a:p>
        </p:txBody>
      </p:sp>
      <p:sp>
        <p:nvSpPr>
          <p:cNvPr id="2" name="ZoneTexte 1">
            <a:extLst>
              <a:ext uri="{FF2B5EF4-FFF2-40B4-BE49-F238E27FC236}">
                <a16:creationId xmlns:a16="http://schemas.microsoft.com/office/drawing/2014/main" id="{957DE22E-0FB1-9D55-3CEE-70DF9FC44633}"/>
              </a:ext>
            </a:extLst>
          </p:cNvPr>
          <p:cNvSpPr txBox="1"/>
          <p:nvPr/>
        </p:nvSpPr>
        <p:spPr>
          <a:xfrm>
            <a:off x="1418137" y="1700604"/>
            <a:ext cx="10310326" cy="4031873"/>
          </a:xfrm>
          <a:prstGeom prst="rect">
            <a:avLst/>
          </a:prstGeom>
          <a:noFill/>
        </p:spPr>
        <p:txBody>
          <a:bodyPr wrap="square" rtlCol="0">
            <a:spAutoFit/>
          </a:bodyPr>
          <a:lstStyle/>
          <a:p>
            <a:pPr algn="just"/>
            <a:r>
              <a:rPr lang="fr-FR" sz="3200" b="1" i="1" dirty="0"/>
              <a:t>Le No‑Code n’est pas qu’un outil, mais une véritable révolution : il facilite la création d’applications par des interfaces visuelles, accélère le déploiement et rapproche métiers et IT. Pour en tirer le meilleur, il convient cependant de connaître ses limites (sécurité, scalabilité, personnalisation) et d’intégrer ces solutions dans une gouvernance solide. L’atelier pratique vous permettra de mesurer concrètement son potentiel.</a:t>
            </a:r>
          </a:p>
        </p:txBody>
      </p:sp>
    </p:spTree>
    <p:extLst>
      <p:ext uri="{BB962C8B-B14F-4D97-AF65-F5344CB8AC3E}">
        <p14:creationId xmlns:p14="http://schemas.microsoft.com/office/powerpoint/2010/main" val="2375648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DFEE705-8B19-470A-8505-1A8B99E5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361" y="2397989"/>
            <a:ext cx="2577277" cy="2577277"/>
          </a:xfrm>
          <a:prstGeom prst="rect">
            <a:avLst/>
          </a:prstGeom>
        </p:spPr>
      </p:pic>
      <p:sp>
        <p:nvSpPr>
          <p:cNvPr id="5" name="ZoneTexte 4">
            <a:extLst>
              <a:ext uri="{FF2B5EF4-FFF2-40B4-BE49-F238E27FC236}">
                <a16:creationId xmlns:a16="http://schemas.microsoft.com/office/drawing/2014/main" id="{DC60CB2E-2F70-41FF-B9F5-9EF22DB46A4A}"/>
              </a:ext>
            </a:extLst>
          </p:cNvPr>
          <p:cNvSpPr txBox="1"/>
          <p:nvPr/>
        </p:nvSpPr>
        <p:spPr>
          <a:xfrm>
            <a:off x="3051629" y="1624919"/>
            <a:ext cx="6088742" cy="769441"/>
          </a:xfrm>
          <a:prstGeom prst="rect">
            <a:avLst/>
          </a:prstGeom>
          <a:noFill/>
        </p:spPr>
        <p:txBody>
          <a:bodyPr wrap="square" rtlCol="0">
            <a:spAutoFit/>
          </a:bodyPr>
          <a:lstStyle/>
          <a:p>
            <a:pPr algn="ctr"/>
            <a:r>
              <a:rPr lang="fr-FR" sz="4400" b="1" dirty="0">
                <a:solidFill>
                  <a:schemeClr val="accent2"/>
                </a:solidFill>
              </a:rPr>
              <a:t>Merci de votre attention!</a:t>
            </a:r>
          </a:p>
        </p:txBody>
      </p:sp>
      <p:sp>
        <p:nvSpPr>
          <p:cNvPr id="3" name="Espace réservé du numéro de diapositive 2">
            <a:extLst>
              <a:ext uri="{FF2B5EF4-FFF2-40B4-BE49-F238E27FC236}">
                <a16:creationId xmlns:a16="http://schemas.microsoft.com/office/drawing/2014/main" id="{32E3F626-0A43-4A2E-847F-67824C198E10}"/>
              </a:ext>
            </a:extLst>
          </p:cNvPr>
          <p:cNvSpPr>
            <a:spLocks noGrp="1"/>
          </p:cNvSpPr>
          <p:nvPr>
            <p:ph type="sldNum" sz="quarter" idx="12"/>
          </p:nvPr>
        </p:nvSpPr>
        <p:spPr/>
        <p:txBody>
          <a:bodyPr/>
          <a:lstStyle/>
          <a:p>
            <a:fld id="{5489D5D2-75C6-44E1-8C95-B32A4179B28A}" type="slidenum">
              <a:rPr lang="fr-FR" smtClean="0"/>
              <a:t>27</a:t>
            </a:fld>
            <a:endParaRPr lang="fr-FR" dirty="0"/>
          </a:p>
        </p:txBody>
      </p:sp>
    </p:spTree>
    <p:extLst>
      <p:ext uri="{BB962C8B-B14F-4D97-AF65-F5344CB8AC3E}">
        <p14:creationId xmlns:p14="http://schemas.microsoft.com/office/powerpoint/2010/main" val="284057792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766" y="2343442"/>
            <a:ext cx="2171114" cy="2171114"/>
          </a:xfrm>
        </p:spPr>
      </p:pic>
      <p:sp>
        <p:nvSpPr>
          <p:cNvPr id="9" name="ZoneTexte 8"/>
          <p:cNvSpPr txBox="1"/>
          <p:nvPr/>
        </p:nvSpPr>
        <p:spPr>
          <a:xfrm>
            <a:off x="3750905" y="1800412"/>
            <a:ext cx="7577079" cy="3257174"/>
          </a:xfrm>
          <a:prstGeom prst="rect">
            <a:avLst/>
          </a:prstGeom>
          <a:noFill/>
        </p:spPr>
        <p:txBody>
          <a:bodyPr wrap="square" rtlCol="0">
            <a:spAutoFit/>
          </a:bodyPr>
          <a:lstStyle/>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1 - Fondements et évolution du No-Code</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2 - Architecture technique des solutions No-Code</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3 - Écosystème des plateformes No-Code</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4 – Domaines d'application</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5 - Atelier pratique</a:t>
            </a:r>
          </a:p>
        </p:txBody>
      </p:sp>
      <p:sp>
        <p:nvSpPr>
          <p:cNvPr id="10" name="ZoneTexte 9"/>
          <p:cNvSpPr txBox="1"/>
          <p:nvPr/>
        </p:nvSpPr>
        <p:spPr>
          <a:xfrm>
            <a:off x="574766" y="1512445"/>
            <a:ext cx="2171114" cy="830997"/>
          </a:xfrm>
          <a:prstGeom prst="rect">
            <a:avLst/>
          </a:prstGeom>
          <a:noFill/>
        </p:spPr>
        <p:txBody>
          <a:bodyPr wrap="square" rtlCol="0">
            <a:spAutoFit/>
          </a:bodyPr>
          <a:lstStyle/>
          <a:p>
            <a:pPr algn="ctr"/>
            <a:r>
              <a:rPr lang="fr-FR" sz="4800" b="1" dirty="0">
                <a:solidFill>
                  <a:schemeClr val="bg1"/>
                </a:solidFill>
                <a:latin typeface="Adobe Devanagari" panose="02040503050201020203" pitchFamily="18" charset="0"/>
                <a:cs typeface="Adobe Devanagari" panose="02040503050201020203" pitchFamily="18" charset="0"/>
              </a:rPr>
              <a:t>Plan </a:t>
            </a:r>
          </a:p>
        </p:txBody>
      </p:sp>
    </p:spTree>
    <p:extLst>
      <p:ext uri="{BB962C8B-B14F-4D97-AF65-F5344CB8AC3E}">
        <p14:creationId xmlns:p14="http://schemas.microsoft.com/office/powerpoint/2010/main" val="2977344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11880" y="2754359"/>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Fondements et évolution du No-Code</a:t>
            </a:r>
          </a:p>
        </p:txBody>
      </p:sp>
      <p:sp>
        <p:nvSpPr>
          <p:cNvPr id="4" name="ZoneTexte 3">
            <a:extLst>
              <a:ext uri="{FF2B5EF4-FFF2-40B4-BE49-F238E27FC236}">
                <a16:creationId xmlns:a16="http://schemas.microsoft.com/office/drawing/2014/main" id="{B00D562C-F572-4632-9F19-EF963521C397}"/>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1</a:t>
            </a:r>
          </a:p>
        </p:txBody>
      </p:sp>
      <p:pic>
        <p:nvPicPr>
          <p:cNvPr id="3" name="Image 2">
            <a:extLst>
              <a:ext uri="{FF2B5EF4-FFF2-40B4-BE49-F238E27FC236}">
                <a16:creationId xmlns:a16="http://schemas.microsoft.com/office/drawing/2014/main" id="{AD942BAB-0B94-4AFA-6A75-F33E37975B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024" y="2599742"/>
            <a:ext cx="1570912" cy="1570912"/>
          </a:xfrm>
          <a:prstGeom prst="rect">
            <a:avLst/>
          </a:prstGeom>
        </p:spPr>
      </p:pic>
    </p:spTree>
    <p:extLst>
      <p:ext uri="{BB962C8B-B14F-4D97-AF65-F5344CB8AC3E}">
        <p14:creationId xmlns:p14="http://schemas.microsoft.com/office/powerpoint/2010/main" val="142557849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Qu’est-ce que le No-Code?</a:t>
            </a:r>
          </a:p>
        </p:txBody>
      </p:sp>
      <p:sp>
        <p:nvSpPr>
          <p:cNvPr id="10" name="Espace réservé du numéro de diapositive 9">
            <a:extLst>
              <a:ext uri="{FF2B5EF4-FFF2-40B4-BE49-F238E27FC236}">
                <a16:creationId xmlns:a16="http://schemas.microsoft.com/office/drawing/2014/main" id="{2BE063D0-DC62-4CA1-A6DC-3A68346B655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a:t>
            </a:fld>
            <a:endParaRPr lang="fr-FR" dirty="0"/>
          </a:p>
        </p:txBody>
      </p:sp>
      <p:sp>
        <p:nvSpPr>
          <p:cNvPr id="11" name="ZoneTexte 10">
            <a:extLst>
              <a:ext uri="{FF2B5EF4-FFF2-40B4-BE49-F238E27FC236}">
                <a16:creationId xmlns:a16="http://schemas.microsoft.com/office/drawing/2014/main" id="{0E7AC38C-5BA4-4E04-B54B-D5DD9E803507}"/>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Fondements et évolution du No-Code</a:t>
            </a:r>
          </a:p>
        </p:txBody>
      </p:sp>
      <p:sp>
        <p:nvSpPr>
          <p:cNvPr id="14" name="ZoneTexte 13">
            <a:extLst>
              <a:ext uri="{FF2B5EF4-FFF2-40B4-BE49-F238E27FC236}">
                <a16:creationId xmlns:a16="http://schemas.microsoft.com/office/drawing/2014/main" id="{F04CFF40-10C3-EF26-8F04-A811BA75A0B8}"/>
              </a:ext>
            </a:extLst>
          </p:cNvPr>
          <p:cNvSpPr txBox="1"/>
          <p:nvPr/>
        </p:nvSpPr>
        <p:spPr>
          <a:xfrm>
            <a:off x="1280861" y="1129212"/>
            <a:ext cx="10714495" cy="923330"/>
          </a:xfrm>
          <a:prstGeom prst="rect">
            <a:avLst/>
          </a:prstGeom>
          <a:solidFill>
            <a:srgbClr val="F1F5F9"/>
          </a:solidFill>
          <a:ln>
            <a:solidFill>
              <a:srgbClr val="CBD5E1"/>
            </a:solidFill>
          </a:ln>
        </p:spPr>
        <p:txBody>
          <a:bodyPr wrap="square">
            <a:spAutoFit/>
          </a:bodyPr>
          <a:lstStyle/>
          <a:p>
            <a:pPr algn="just"/>
            <a:r>
              <a:rPr lang="fr-FR" dirty="0">
                <a:solidFill>
                  <a:srgbClr val="0F172A"/>
                </a:solidFill>
                <a:latin typeface="Arial" panose="020B0604020202020204" pitchFamily="34" charset="0"/>
                <a:cs typeface="Arial" panose="020B0604020202020204" pitchFamily="34" charset="0"/>
              </a:rPr>
              <a:t>Le </a:t>
            </a:r>
            <a:r>
              <a:rPr lang="fr-FR" b="1" dirty="0">
                <a:solidFill>
                  <a:srgbClr val="0F172A"/>
                </a:solidFill>
                <a:latin typeface="Arial" panose="020B0604020202020204" pitchFamily="34" charset="0"/>
                <a:cs typeface="Arial" panose="020B0604020202020204" pitchFamily="34" charset="0"/>
              </a:rPr>
              <a:t>No-Code</a:t>
            </a:r>
            <a:r>
              <a:rPr lang="fr-FR" dirty="0">
                <a:solidFill>
                  <a:srgbClr val="0F172A"/>
                </a:solidFill>
                <a:latin typeface="Arial" panose="020B0604020202020204" pitchFamily="34" charset="0"/>
                <a:cs typeface="Arial" panose="020B0604020202020204" pitchFamily="34" charset="0"/>
              </a:rPr>
              <a:t> est une approche de développement utilisant des interfaces visuelles permettant à des utilisateurs sans compétences en programmation de créer des applications fonctionnelles via des outils graphiques.</a:t>
            </a:r>
            <a:endParaRPr lang="en-US" sz="2800" dirty="0">
              <a:solidFill>
                <a:srgbClr val="0F172A"/>
              </a:solidFill>
              <a:latin typeface="Arial" panose="020B0604020202020204" pitchFamily="34" charset="0"/>
              <a:cs typeface="Arial" panose="020B0604020202020204" pitchFamily="34" charset="0"/>
            </a:endParaRPr>
          </a:p>
        </p:txBody>
      </p:sp>
      <p:pic>
        <p:nvPicPr>
          <p:cNvPr id="1026" name="Picture 2" descr="Top 4 Graphical Programming Software Comparison">
            <a:extLst>
              <a:ext uri="{FF2B5EF4-FFF2-40B4-BE49-F238E27FC236}">
                <a16:creationId xmlns:a16="http://schemas.microsoft.com/office/drawing/2014/main" id="{3EEA4E8B-19CD-02B7-4676-8CD860DE0F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6056" y="2238325"/>
            <a:ext cx="3720347" cy="288907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5B3C788-F8B9-258D-CA21-6E24AE9AF90E}"/>
              </a:ext>
            </a:extLst>
          </p:cNvPr>
          <p:cNvSpPr txBox="1"/>
          <p:nvPr/>
        </p:nvSpPr>
        <p:spPr>
          <a:xfrm>
            <a:off x="6378603" y="4062989"/>
            <a:ext cx="4673074" cy="369332"/>
          </a:xfrm>
          <a:prstGeom prst="rect">
            <a:avLst/>
          </a:prstGeom>
          <a:noFill/>
        </p:spPr>
        <p:txBody>
          <a:bodyPr wrap="none" rtlCol="0">
            <a:spAutoFit/>
          </a:bodyPr>
          <a:lstStyle/>
          <a:p>
            <a:pPr algn="just"/>
            <a:r>
              <a:rPr lang="en-US" dirty="0" err="1">
                <a:solidFill>
                  <a:srgbClr val="0F172A"/>
                </a:solidFill>
                <a:latin typeface="Arial" panose="020B0604020202020204" pitchFamily="34" charset="0"/>
                <a:cs typeface="Arial" panose="020B0604020202020204" pitchFamily="34" charset="0"/>
              </a:rPr>
              <a:t>Accélération</a:t>
            </a:r>
            <a:r>
              <a:rPr lang="en-US" dirty="0">
                <a:solidFill>
                  <a:srgbClr val="0F172A"/>
                </a:solidFill>
                <a:latin typeface="Arial" panose="020B0604020202020204" pitchFamily="34" charset="0"/>
                <a:cs typeface="Arial" panose="020B0604020202020204" pitchFamily="34" charset="0"/>
              </a:rPr>
              <a:t> significative du </a:t>
            </a:r>
            <a:r>
              <a:rPr lang="en-US" dirty="0" err="1">
                <a:solidFill>
                  <a:srgbClr val="0F172A"/>
                </a:solidFill>
                <a:latin typeface="Arial" panose="020B0604020202020204" pitchFamily="34" charset="0"/>
                <a:cs typeface="Arial" panose="020B0604020202020204" pitchFamily="34" charset="0"/>
              </a:rPr>
              <a:t>développement</a:t>
            </a:r>
            <a:endParaRPr lang="en-US" dirty="0">
              <a:solidFill>
                <a:srgbClr val="0F172A"/>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FC938617-E82B-9F92-5C89-DA1699627867}"/>
              </a:ext>
            </a:extLst>
          </p:cNvPr>
          <p:cNvSpPr txBox="1"/>
          <p:nvPr/>
        </p:nvSpPr>
        <p:spPr>
          <a:xfrm>
            <a:off x="1280861" y="5552878"/>
            <a:ext cx="6097554" cy="830997"/>
          </a:xfrm>
          <a:prstGeom prst="rect">
            <a:avLst/>
          </a:prstGeom>
          <a:solidFill>
            <a:schemeClr val="bg2"/>
          </a:solidFill>
        </p:spPr>
        <p:txBody>
          <a:bodyPr wrap="square">
            <a:spAutoFit/>
          </a:bodyPr>
          <a:lstStyle/>
          <a:p>
            <a:r>
              <a:rPr lang="fr-FR" sz="1600" b="0" i="1" dirty="0">
                <a:solidFill>
                  <a:srgbClr val="475569"/>
                </a:solidFill>
                <a:effectLst/>
                <a:latin typeface="Arial" panose="020B0604020202020204" pitchFamily="34" charset="0"/>
                <a:cs typeface="Arial" panose="020B0604020202020204" pitchFamily="34" charset="0"/>
              </a:rPr>
              <a:t>« Le No-Code est au développement ce que WordPress a été à la création de sites web" - Chris </a:t>
            </a:r>
            <a:r>
              <a:rPr lang="fr-FR" sz="1600" b="0" i="1" dirty="0" err="1">
                <a:solidFill>
                  <a:srgbClr val="475569"/>
                </a:solidFill>
                <a:effectLst/>
                <a:latin typeface="Arial" panose="020B0604020202020204" pitchFamily="34" charset="0"/>
                <a:cs typeface="Arial" panose="020B0604020202020204" pitchFamily="34" charset="0"/>
              </a:rPr>
              <a:t>Wanstrath</a:t>
            </a:r>
            <a:r>
              <a:rPr lang="fr-FR" sz="1600" b="0" i="1" dirty="0">
                <a:solidFill>
                  <a:srgbClr val="475569"/>
                </a:solidFill>
                <a:effectLst/>
                <a:latin typeface="Arial" panose="020B0604020202020204" pitchFamily="34" charset="0"/>
                <a:cs typeface="Arial" panose="020B0604020202020204" pitchFamily="34" charset="0"/>
              </a:rPr>
              <a:t>, co-fondateur de GitHub. »</a:t>
            </a:r>
            <a:endParaRPr lang="en-US" sz="1600" i="1" dirty="0">
              <a:solidFill>
                <a:srgbClr val="475569"/>
              </a:solidFill>
              <a:latin typeface="Arial" panose="020B0604020202020204" pitchFamily="34" charset="0"/>
              <a:cs typeface="Arial" panose="020B0604020202020204" pitchFamily="34" charset="0"/>
            </a:endParaRPr>
          </a:p>
        </p:txBody>
      </p:sp>
      <p:pic>
        <p:nvPicPr>
          <p:cNvPr id="1028" name="Picture 4" descr="What is No-code? A Full Guide to No-code Development | Creatio">
            <a:extLst>
              <a:ext uri="{FF2B5EF4-FFF2-40B4-BE49-F238E27FC236}">
                <a16:creationId xmlns:a16="http://schemas.microsoft.com/office/drawing/2014/main" id="{9C356253-BA05-7BA9-E915-ADE1692DE2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0774" y="4740950"/>
            <a:ext cx="3654512" cy="2057842"/>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que 7" descr="Personne avec une idée avec un remplissage uni">
            <a:extLst>
              <a:ext uri="{FF2B5EF4-FFF2-40B4-BE49-F238E27FC236}">
                <a16:creationId xmlns:a16="http://schemas.microsoft.com/office/drawing/2014/main" id="{D0302F00-AFFC-95EE-A011-D36E50A64A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68342" y="2516382"/>
            <a:ext cx="610261" cy="610261"/>
          </a:xfrm>
          <a:prstGeom prst="rect">
            <a:avLst/>
          </a:prstGeom>
        </p:spPr>
      </p:pic>
      <p:sp>
        <p:nvSpPr>
          <p:cNvPr id="12" name="ZoneTexte 11">
            <a:extLst>
              <a:ext uri="{FF2B5EF4-FFF2-40B4-BE49-F238E27FC236}">
                <a16:creationId xmlns:a16="http://schemas.microsoft.com/office/drawing/2014/main" id="{9FA2730A-0922-378D-155A-E4AD8237BDEC}"/>
              </a:ext>
            </a:extLst>
          </p:cNvPr>
          <p:cNvSpPr txBox="1"/>
          <p:nvPr/>
        </p:nvSpPr>
        <p:spPr>
          <a:xfrm>
            <a:off x="6378603" y="2744228"/>
            <a:ext cx="4126451" cy="369332"/>
          </a:xfrm>
          <a:prstGeom prst="rect">
            <a:avLst/>
          </a:prstGeom>
          <a:noFill/>
        </p:spPr>
        <p:txBody>
          <a:bodyPr wrap="none" rtlCol="0">
            <a:spAutoFit/>
          </a:bodyPr>
          <a:lstStyle/>
          <a:p>
            <a:r>
              <a:rPr lang="en-US" dirty="0" err="1">
                <a:solidFill>
                  <a:srgbClr val="0F172A"/>
                </a:solidFill>
                <a:latin typeface="Arial" panose="020B0604020202020204" pitchFamily="34" charset="0"/>
                <a:cs typeface="Arial" panose="020B0604020202020204" pitchFamily="34" charset="0"/>
              </a:rPr>
              <a:t>Démocratise</a:t>
            </a:r>
            <a:r>
              <a:rPr lang="en-US" dirty="0">
                <a:solidFill>
                  <a:srgbClr val="0F172A"/>
                </a:solidFill>
                <a:latin typeface="Arial" panose="020B0604020202020204" pitchFamily="34" charset="0"/>
                <a:cs typeface="Arial" panose="020B0604020202020204" pitchFamily="34" charset="0"/>
              </a:rPr>
              <a:t> la </a:t>
            </a:r>
            <a:r>
              <a:rPr lang="en-US" dirty="0" err="1">
                <a:solidFill>
                  <a:srgbClr val="0F172A"/>
                </a:solidFill>
                <a:latin typeface="Arial" panose="020B0604020202020204" pitchFamily="34" charset="0"/>
                <a:cs typeface="Arial" panose="020B0604020202020204" pitchFamily="34" charset="0"/>
              </a:rPr>
              <a:t>création</a:t>
            </a:r>
            <a:r>
              <a:rPr lang="en-US" dirty="0">
                <a:solidFill>
                  <a:srgbClr val="0F172A"/>
                </a:solidFill>
                <a:latin typeface="Arial" panose="020B0604020202020204" pitchFamily="34" charset="0"/>
                <a:cs typeface="Arial" panose="020B0604020202020204" pitchFamily="34" charset="0"/>
              </a:rPr>
              <a:t> </a:t>
            </a:r>
            <a:r>
              <a:rPr lang="en-US" dirty="0" err="1">
                <a:solidFill>
                  <a:srgbClr val="0F172A"/>
                </a:solidFill>
                <a:latin typeface="Arial" panose="020B0604020202020204" pitchFamily="34" charset="0"/>
                <a:cs typeface="Arial" panose="020B0604020202020204" pitchFamily="34" charset="0"/>
              </a:rPr>
              <a:t>d'applications</a:t>
            </a:r>
            <a:endParaRPr lang="en-US" dirty="0">
              <a:solidFill>
                <a:srgbClr val="0F172A"/>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AD3AAD3B-2AC9-6124-C0C0-CA9A8867BDC8}"/>
              </a:ext>
            </a:extLst>
          </p:cNvPr>
          <p:cNvSpPr txBox="1"/>
          <p:nvPr/>
        </p:nvSpPr>
        <p:spPr>
          <a:xfrm>
            <a:off x="6378603" y="3348711"/>
            <a:ext cx="5389617" cy="369332"/>
          </a:xfrm>
          <a:prstGeom prst="rect">
            <a:avLst/>
          </a:prstGeom>
          <a:noFill/>
        </p:spPr>
        <p:txBody>
          <a:bodyPr wrap="none" rtlCol="0">
            <a:spAutoFit/>
          </a:bodyPr>
          <a:lstStyle/>
          <a:p>
            <a:r>
              <a:rPr lang="fr-FR" dirty="0">
                <a:solidFill>
                  <a:srgbClr val="0F172A"/>
                </a:solidFill>
                <a:latin typeface="Arial" panose="020B0604020202020204" pitchFamily="34" charset="0"/>
                <a:cs typeface="Arial" panose="020B0604020202020204" pitchFamily="34" charset="0"/>
              </a:rPr>
              <a:t>Interface graphique remplaçant l'écriture de code</a:t>
            </a:r>
          </a:p>
        </p:txBody>
      </p:sp>
      <p:pic>
        <p:nvPicPr>
          <p:cNvPr id="18" name="Graphique 17" descr="Œil avec un remplissage uni">
            <a:extLst>
              <a:ext uri="{FF2B5EF4-FFF2-40B4-BE49-F238E27FC236}">
                <a16:creationId xmlns:a16="http://schemas.microsoft.com/office/drawing/2014/main" id="{ACFF8BE7-8AE3-6CE1-EE32-C12FECDC8EC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88242" y="3227377"/>
            <a:ext cx="612000" cy="612000"/>
          </a:xfrm>
          <a:prstGeom prst="rect">
            <a:avLst/>
          </a:prstGeom>
        </p:spPr>
      </p:pic>
      <p:pic>
        <p:nvPicPr>
          <p:cNvPr id="20" name="Graphique 19" descr="Fusée avec un remplissage uni">
            <a:extLst>
              <a:ext uri="{FF2B5EF4-FFF2-40B4-BE49-F238E27FC236}">
                <a16:creationId xmlns:a16="http://schemas.microsoft.com/office/drawing/2014/main" id="{D6892EE6-9C61-D50C-2648-470F29331E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88242" y="3940111"/>
            <a:ext cx="612000" cy="612000"/>
          </a:xfrm>
          <a:prstGeom prst="rect">
            <a:avLst/>
          </a:prstGeom>
        </p:spPr>
      </p:pic>
    </p:spTree>
    <p:extLst>
      <p:ext uri="{BB962C8B-B14F-4D97-AF65-F5344CB8AC3E}">
        <p14:creationId xmlns:p14="http://schemas.microsoft.com/office/powerpoint/2010/main" val="4233720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6" grpId="0" animBg="1"/>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A2531-ACF1-1D68-A093-E5ED9914A477}"/>
            </a:ext>
          </a:extLst>
        </p:cNvPr>
        <p:cNvGrpSpPr/>
        <p:nvPr/>
      </p:nvGrpSpPr>
      <p:grpSpPr>
        <a:xfrm>
          <a:off x="0" y="0"/>
          <a:ext cx="0" cy="0"/>
          <a:chOff x="0" y="0"/>
          <a:chExt cx="0" cy="0"/>
        </a:xfrm>
      </p:grpSpPr>
      <p:cxnSp>
        <p:nvCxnSpPr>
          <p:cNvPr id="37" name="Connecteur droit 36">
            <a:extLst>
              <a:ext uri="{FF2B5EF4-FFF2-40B4-BE49-F238E27FC236}">
                <a16:creationId xmlns:a16="http://schemas.microsoft.com/office/drawing/2014/main" id="{6030A34E-DE9A-6068-440D-B9336159DC55}"/>
              </a:ext>
            </a:extLst>
          </p:cNvPr>
          <p:cNvCxnSpPr/>
          <p:nvPr/>
        </p:nvCxnSpPr>
        <p:spPr>
          <a:xfrm>
            <a:off x="2609586" y="3069000"/>
            <a:ext cx="0" cy="36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9277984-2B0A-D96F-A080-69A4B44FE13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B96C9BC-BEF4-E4FB-4636-1F1F568EC4C7}"/>
              </a:ext>
            </a:extLst>
          </p:cNvPr>
          <p:cNvSpPr/>
          <p:nvPr/>
        </p:nvSpPr>
        <p:spPr>
          <a:xfrm>
            <a:off x="757015" y="65398"/>
            <a:ext cx="7024914" cy="4477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L'évolution du No-Code</a:t>
            </a:r>
          </a:p>
        </p:txBody>
      </p:sp>
      <p:sp>
        <p:nvSpPr>
          <p:cNvPr id="10" name="Espace réservé du numéro de diapositive 9">
            <a:extLst>
              <a:ext uri="{FF2B5EF4-FFF2-40B4-BE49-F238E27FC236}">
                <a16:creationId xmlns:a16="http://schemas.microsoft.com/office/drawing/2014/main" id="{1C654C54-39DC-B7EF-C8DE-1DFEABA37937}"/>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6</a:t>
            </a:fld>
            <a:endParaRPr lang="fr-FR" dirty="0"/>
          </a:p>
        </p:txBody>
      </p:sp>
      <p:sp>
        <p:nvSpPr>
          <p:cNvPr id="11" name="ZoneTexte 10">
            <a:extLst>
              <a:ext uri="{FF2B5EF4-FFF2-40B4-BE49-F238E27FC236}">
                <a16:creationId xmlns:a16="http://schemas.microsoft.com/office/drawing/2014/main" id="{BB800F8D-AC9A-0A9F-D22E-63D93C9BE31B}"/>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Fondements et évolution du No-Code</a:t>
            </a:r>
          </a:p>
        </p:txBody>
      </p:sp>
      <p:sp>
        <p:nvSpPr>
          <p:cNvPr id="3" name="Rectangle 2">
            <a:extLst>
              <a:ext uri="{FF2B5EF4-FFF2-40B4-BE49-F238E27FC236}">
                <a16:creationId xmlns:a16="http://schemas.microsoft.com/office/drawing/2014/main" id="{13469077-159A-FB6C-88BE-C75C2EA0EE5F}"/>
              </a:ext>
            </a:extLst>
          </p:cNvPr>
          <p:cNvSpPr/>
          <p:nvPr/>
        </p:nvSpPr>
        <p:spPr>
          <a:xfrm>
            <a:off x="2195158" y="3429000"/>
            <a:ext cx="8640000" cy="360000"/>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463D1D-C274-7B00-8718-86F3793CBE8E}"/>
              </a:ext>
            </a:extLst>
          </p:cNvPr>
          <p:cNvSpPr/>
          <p:nvPr/>
        </p:nvSpPr>
        <p:spPr>
          <a:xfrm>
            <a:off x="2195158" y="3429000"/>
            <a:ext cx="3600000" cy="360000"/>
          </a:xfrm>
          <a:prstGeom prst="rect">
            <a:avLst/>
          </a:prstGeom>
          <a:solidFill>
            <a:srgbClr val="D1E3F8"/>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66B290-6548-8277-F919-273687A55C14}"/>
              </a:ext>
            </a:extLst>
          </p:cNvPr>
          <p:cNvSpPr/>
          <p:nvPr/>
        </p:nvSpPr>
        <p:spPr>
          <a:xfrm>
            <a:off x="5795158" y="3429000"/>
            <a:ext cx="2880000" cy="360000"/>
          </a:xfrm>
          <a:prstGeom prst="rect">
            <a:avLst/>
          </a:prstGeom>
          <a:solidFill>
            <a:srgbClr val="92C5F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4BF058-588F-2EE0-C447-B6B592D5C7FC}"/>
              </a:ext>
            </a:extLst>
          </p:cNvPr>
          <p:cNvSpPr/>
          <p:nvPr/>
        </p:nvSpPr>
        <p:spPr>
          <a:xfrm>
            <a:off x="8675158" y="3429000"/>
            <a:ext cx="2160000" cy="360000"/>
          </a:xfrm>
          <a:prstGeom prst="rect">
            <a:avLst/>
          </a:prstGeom>
          <a:solidFill>
            <a:srgbClr val="2E74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eur droit 16">
            <a:extLst>
              <a:ext uri="{FF2B5EF4-FFF2-40B4-BE49-F238E27FC236}">
                <a16:creationId xmlns:a16="http://schemas.microsoft.com/office/drawing/2014/main" id="{DB72BCFA-DE96-67DD-197C-BBB37F6BC29E}"/>
              </a:ext>
            </a:extLst>
          </p:cNvPr>
          <p:cNvCxnSpPr>
            <a:cxnSpLocks/>
          </p:cNvCxnSpPr>
          <p:nvPr/>
        </p:nvCxnSpPr>
        <p:spPr>
          <a:xfrm>
            <a:off x="2203975" y="3789000"/>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E08E3EF-7CF9-5570-6865-B5B3553B2BD0}"/>
              </a:ext>
            </a:extLst>
          </p:cNvPr>
          <p:cNvCxnSpPr>
            <a:cxnSpLocks/>
          </p:cNvCxnSpPr>
          <p:nvPr/>
        </p:nvCxnSpPr>
        <p:spPr>
          <a:xfrm>
            <a:off x="5806461" y="3789000"/>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7AA8129-AA34-CBBC-B7BB-892486C00425}"/>
              </a:ext>
            </a:extLst>
          </p:cNvPr>
          <p:cNvCxnSpPr>
            <a:cxnSpLocks/>
          </p:cNvCxnSpPr>
          <p:nvPr/>
        </p:nvCxnSpPr>
        <p:spPr>
          <a:xfrm>
            <a:off x="10835158" y="3789000"/>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C9D4E5C5-30EF-0D4C-AE0A-23D3570113C8}"/>
              </a:ext>
            </a:extLst>
          </p:cNvPr>
          <p:cNvCxnSpPr>
            <a:cxnSpLocks/>
          </p:cNvCxnSpPr>
          <p:nvPr/>
        </p:nvCxnSpPr>
        <p:spPr>
          <a:xfrm>
            <a:off x="8675158" y="3789000"/>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197706A0-50AF-4D10-F3AB-D3C944F40348}"/>
              </a:ext>
            </a:extLst>
          </p:cNvPr>
          <p:cNvSpPr txBox="1"/>
          <p:nvPr/>
        </p:nvSpPr>
        <p:spPr>
          <a:xfrm>
            <a:off x="1954547" y="3964964"/>
            <a:ext cx="498855" cy="276999"/>
          </a:xfrm>
          <a:prstGeom prst="rect">
            <a:avLst/>
          </a:prstGeom>
          <a:noFill/>
        </p:spPr>
        <p:txBody>
          <a:bodyPr wrap="none" rtlCol="0">
            <a:spAutoFit/>
          </a:bodyPr>
          <a:lstStyle/>
          <a:p>
            <a:r>
              <a:rPr lang="fr-FR" sz="1200" b="1" dirty="0"/>
              <a:t>1990</a:t>
            </a:r>
            <a:endParaRPr lang="en-US" sz="1200" b="1" dirty="0"/>
          </a:p>
        </p:txBody>
      </p:sp>
      <p:sp>
        <p:nvSpPr>
          <p:cNvPr id="27" name="ZoneTexte 26">
            <a:extLst>
              <a:ext uri="{FF2B5EF4-FFF2-40B4-BE49-F238E27FC236}">
                <a16:creationId xmlns:a16="http://schemas.microsoft.com/office/drawing/2014/main" id="{E4339CA4-EF8D-48D9-67D2-EC8873E69617}"/>
              </a:ext>
            </a:extLst>
          </p:cNvPr>
          <p:cNvSpPr txBox="1"/>
          <p:nvPr/>
        </p:nvSpPr>
        <p:spPr>
          <a:xfrm>
            <a:off x="5545730" y="3964962"/>
            <a:ext cx="498855" cy="276999"/>
          </a:xfrm>
          <a:prstGeom prst="rect">
            <a:avLst/>
          </a:prstGeom>
          <a:noFill/>
        </p:spPr>
        <p:txBody>
          <a:bodyPr wrap="none" rtlCol="0">
            <a:spAutoFit/>
          </a:bodyPr>
          <a:lstStyle/>
          <a:p>
            <a:r>
              <a:rPr lang="fr-FR" sz="1200" b="1" dirty="0"/>
              <a:t>2010</a:t>
            </a:r>
            <a:endParaRPr lang="en-US" sz="1200" b="1" dirty="0"/>
          </a:p>
        </p:txBody>
      </p:sp>
      <p:sp>
        <p:nvSpPr>
          <p:cNvPr id="28" name="ZoneTexte 27">
            <a:extLst>
              <a:ext uri="{FF2B5EF4-FFF2-40B4-BE49-F238E27FC236}">
                <a16:creationId xmlns:a16="http://schemas.microsoft.com/office/drawing/2014/main" id="{C02444E3-A14B-91EA-1A68-23E17A9A592A}"/>
              </a:ext>
            </a:extLst>
          </p:cNvPr>
          <p:cNvSpPr txBox="1"/>
          <p:nvPr/>
        </p:nvSpPr>
        <p:spPr>
          <a:xfrm>
            <a:off x="8425730" y="3964963"/>
            <a:ext cx="498855" cy="276999"/>
          </a:xfrm>
          <a:prstGeom prst="rect">
            <a:avLst/>
          </a:prstGeom>
          <a:noFill/>
        </p:spPr>
        <p:txBody>
          <a:bodyPr wrap="none" rtlCol="0">
            <a:spAutoFit/>
          </a:bodyPr>
          <a:lstStyle/>
          <a:p>
            <a:r>
              <a:rPr lang="fr-FR" sz="1200" b="1" dirty="0"/>
              <a:t>2020</a:t>
            </a:r>
            <a:endParaRPr lang="en-US" sz="1200" b="1" dirty="0"/>
          </a:p>
        </p:txBody>
      </p:sp>
      <p:sp>
        <p:nvSpPr>
          <p:cNvPr id="29" name="ZoneTexte 28">
            <a:extLst>
              <a:ext uri="{FF2B5EF4-FFF2-40B4-BE49-F238E27FC236}">
                <a16:creationId xmlns:a16="http://schemas.microsoft.com/office/drawing/2014/main" id="{53AAB9F1-D9F1-119B-D47C-7F66A54BDB27}"/>
              </a:ext>
            </a:extLst>
          </p:cNvPr>
          <p:cNvSpPr txBox="1"/>
          <p:nvPr/>
        </p:nvSpPr>
        <p:spPr>
          <a:xfrm>
            <a:off x="10585730" y="3964961"/>
            <a:ext cx="498855" cy="276999"/>
          </a:xfrm>
          <a:prstGeom prst="rect">
            <a:avLst/>
          </a:prstGeom>
          <a:noFill/>
        </p:spPr>
        <p:txBody>
          <a:bodyPr wrap="none" rtlCol="0">
            <a:spAutoFit/>
          </a:bodyPr>
          <a:lstStyle/>
          <a:p>
            <a:r>
              <a:rPr lang="fr-FR" sz="1200" b="1" dirty="0"/>
              <a:t>2025</a:t>
            </a:r>
            <a:endParaRPr lang="en-US" sz="1200" b="1" dirty="0"/>
          </a:p>
        </p:txBody>
      </p:sp>
      <p:sp>
        <p:nvSpPr>
          <p:cNvPr id="30" name="ZoneTexte 29">
            <a:extLst>
              <a:ext uri="{FF2B5EF4-FFF2-40B4-BE49-F238E27FC236}">
                <a16:creationId xmlns:a16="http://schemas.microsoft.com/office/drawing/2014/main" id="{B56CF99A-888F-60BA-E0A9-51A64F87FADB}"/>
              </a:ext>
            </a:extLst>
          </p:cNvPr>
          <p:cNvSpPr txBox="1"/>
          <p:nvPr/>
        </p:nvSpPr>
        <p:spPr>
          <a:xfrm>
            <a:off x="3321881" y="3779883"/>
            <a:ext cx="1503040" cy="338554"/>
          </a:xfrm>
          <a:prstGeom prst="rect">
            <a:avLst/>
          </a:prstGeom>
          <a:noFill/>
        </p:spPr>
        <p:txBody>
          <a:bodyPr wrap="none" rtlCol="0">
            <a:spAutoFit/>
          </a:bodyPr>
          <a:lstStyle/>
          <a:p>
            <a:r>
              <a:rPr lang="en-US" sz="1600" b="1" i="0" dirty="0">
                <a:effectLst/>
              </a:rPr>
              <a:t>Les précurseurs</a:t>
            </a:r>
            <a:endParaRPr lang="en-US" sz="1600" b="1" dirty="0"/>
          </a:p>
        </p:txBody>
      </p:sp>
      <p:sp>
        <p:nvSpPr>
          <p:cNvPr id="31" name="ZoneTexte 30">
            <a:extLst>
              <a:ext uri="{FF2B5EF4-FFF2-40B4-BE49-F238E27FC236}">
                <a16:creationId xmlns:a16="http://schemas.microsoft.com/office/drawing/2014/main" id="{02E837F3-DAFB-30BF-4F00-AF1B071E01A5}"/>
              </a:ext>
            </a:extLst>
          </p:cNvPr>
          <p:cNvSpPr txBox="1"/>
          <p:nvPr/>
        </p:nvSpPr>
        <p:spPr>
          <a:xfrm>
            <a:off x="6294013" y="3780494"/>
            <a:ext cx="1946559" cy="338554"/>
          </a:xfrm>
          <a:prstGeom prst="rect">
            <a:avLst/>
          </a:prstGeom>
          <a:noFill/>
        </p:spPr>
        <p:txBody>
          <a:bodyPr wrap="none" rtlCol="0">
            <a:spAutoFit/>
          </a:bodyPr>
          <a:lstStyle/>
          <a:p>
            <a:r>
              <a:rPr lang="en-US" sz="1600" b="1" i="0" dirty="0">
                <a:effectLst/>
              </a:rPr>
              <a:t>Emergence moderne</a:t>
            </a:r>
            <a:endParaRPr lang="en-US" sz="1600" b="1" dirty="0"/>
          </a:p>
        </p:txBody>
      </p:sp>
      <p:sp>
        <p:nvSpPr>
          <p:cNvPr id="32" name="ZoneTexte 31">
            <a:extLst>
              <a:ext uri="{FF2B5EF4-FFF2-40B4-BE49-F238E27FC236}">
                <a16:creationId xmlns:a16="http://schemas.microsoft.com/office/drawing/2014/main" id="{2ED1F8F0-3E52-6FC7-AE60-E748122C652B}"/>
              </a:ext>
            </a:extLst>
          </p:cNvPr>
          <p:cNvSpPr txBox="1"/>
          <p:nvPr/>
        </p:nvSpPr>
        <p:spPr>
          <a:xfrm>
            <a:off x="9212681" y="3797968"/>
            <a:ext cx="938462" cy="338554"/>
          </a:xfrm>
          <a:prstGeom prst="rect">
            <a:avLst/>
          </a:prstGeom>
          <a:noFill/>
        </p:spPr>
        <p:txBody>
          <a:bodyPr wrap="none" rtlCol="0">
            <a:spAutoFit/>
          </a:bodyPr>
          <a:lstStyle/>
          <a:p>
            <a:r>
              <a:rPr lang="en-US" sz="1600" b="1" i="0" dirty="0">
                <a:effectLst/>
              </a:rPr>
              <a:t>Maturité</a:t>
            </a:r>
            <a:endParaRPr lang="en-US" sz="1600" b="1" dirty="0"/>
          </a:p>
        </p:txBody>
      </p:sp>
      <p:sp>
        <p:nvSpPr>
          <p:cNvPr id="36" name="Ellipse 35">
            <a:extLst>
              <a:ext uri="{FF2B5EF4-FFF2-40B4-BE49-F238E27FC236}">
                <a16:creationId xmlns:a16="http://schemas.microsoft.com/office/drawing/2014/main" id="{1C156767-67B1-44FB-879D-566EBA18CD8C}"/>
              </a:ext>
            </a:extLst>
          </p:cNvPr>
          <p:cNvSpPr/>
          <p:nvPr/>
        </p:nvSpPr>
        <p:spPr>
          <a:xfrm>
            <a:off x="2555158" y="3069000"/>
            <a:ext cx="108857" cy="13692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ZoneTexte 37">
            <a:extLst>
              <a:ext uri="{FF2B5EF4-FFF2-40B4-BE49-F238E27FC236}">
                <a16:creationId xmlns:a16="http://schemas.microsoft.com/office/drawing/2014/main" id="{CC196C26-B746-7109-5771-9E90F0C6A5CC}"/>
              </a:ext>
            </a:extLst>
          </p:cNvPr>
          <p:cNvSpPr txBox="1"/>
          <p:nvPr/>
        </p:nvSpPr>
        <p:spPr>
          <a:xfrm>
            <a:off x="2158981" y="2671131"/>
            <a:ext cx="901209" cy="430887"/>
          </a:xfrm>
          <a:prstGeom prst="rect">
            <a:avLst/>
          </a:prstGeom>
          <a:noFill/>
        </p:spPr>
        <p:txBody>
          <a:bodyPr wrap="none" rtlCol="0">
            <a:spAutoFit/>
          </a:bodyPr>
          <a:lstStyle/>
          <a:p>
            <a:pPr algn="ctr"/>
            <a:r>
              <a:rPr lang="en-US" sz="1100" b="1" dirty="0"/>
              <a:t>1991</a:t>
            </a:r>
            <a:br>
              <a:rPr lang="en-US" sz="1100" b="1" dirty="0"/>
            </a:br>
            <a:r>
              <a:rPr lang="en-US" sz="1100" b="1" i="0" dirty="0">
                <a:effectLst/>
              </a:rPr>
              <a:t>Visual Basic</a:t>
            </a:r>
            <a:endParaRPr lang="en-US" sz="1100" b="1" dirty="0"/>
          </a:p>
        </p:txBody>
      </p:sp>
      <p:cxnSp>
        <p:nvCxnSpPr>
          <p:cNvPr id="39" name="Connecteur droit 38">
            <a:extLst>
              <a:ext uri="{FF2B5EF4-FFF2-40B4-BE49-F238E27FC236}">
                <a16:creationId xmlns:a16="http://schemas.microsoft.com/office/drawing/2014/main" id="{52354685-75DE-D4D2-59DF-0ABB9B684C37}"/>
              </a:ext>
            </a:extLst>
          </p:cNvPr>
          <p:cNvCxnSpPr/>
          <p:nvPr/>
        </p:nvCxnSpPr>
        <p:spPr>
          <a:xfrm>
            <a:off x="4175158" y="3088147"/>
            <a:ext cx="0" cy="36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Ellipse 39">
            <a:extLst>
              <a:ext uri="{FF2B5EF4-FFF2-40B4-BE49-F238E27FC236}">
                <a16:creationId xmlns:a16="http://schemas.microsoft.com/office/drawing/2014/main" id="{91508101-6607-933E-8C31-545869DD7C04}"/>
              </a:ext>
            </a:extLst>
          </p:cNvPr>
          <p:cNvSpPr/>
          <p:nvPr/>
        </p:nvSpPr>
        <p:spPr>
          <a:xfrm>
            <a:off x="4120729" y="3088147"/>
            <a:ext cx="108857" cy="13692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ZoneTexte 40">
            <a:extLst>
              <a:ext uri="{FF2B5EF4-FFF2-40B4-BE49-F238E27FC236}">
                <a16:creationId xmlns:a16="http://schemas.microsoft.com/office/drawing/2014/main" id="{68E51370-2ED9-2E6A-02D0-6FB12C0AAC69}"/>
              </a:ext>
            </a:extLst>
          </p:cNvPr>
          <p:cNvSpPr txBox="1"/>
          <p:nvPr/>
        </p:nvSpPr>
        <p:spPr>
          <a:xfrm>
            <a:off x="3764627" y="2700453"/>
            <a:ext cx="821059" cy="430887"/>
          </a:xfrm>
          <a:prstGeom prst="rect">
            <a:avLst/>
          </a:prstGeom>
          <a:noFill/>
        </p:spPr>
        <p:txBody>
          <a:bodyPr wrap="none" rtlCol="0">
            <a:spAutoFit/>
          </a:bodyPr>
          <a:lstStyle/>
          <a:p>
            <a:pPr algn="ctr"/>
            <a:r>
              <a:rPr lang="en-US" sz="1100" b="1" dirty="0"/>
              <a:t>2003</a:t>
            </a:r>
            <a:br>
              <a:rPr lang="en-US" sz="1100" b="1" dirty="0"/>
            </a:br>
            <a:r>
              <a:rPr lang="en-US" sz="1100" b="1" dirty="0"/>
              <a:t>WordPress</a:t>
            </a:r>
          </a:p>
        </p:txBody>
      </p:sp>
      <p:cxnSp>
        <p:nvCxnSpPr>
          <p:cNvPr id="42" name="Connecteur droit 41">
            <a:extLst>
              <a:ext uri="{FF2B5EF4-FFF2-40B4-BE49-F238E27FC236}">
                <a16:creationId xmlns:a16="http://schemas.microsoft.com/office/drawing/2014/main" id="{7DA93DCD-ECF4-9E98-87BF-4684D2410050}"/>
              </a:ext>
            </a:extLst>
          </p:cNvPr>
          <p:cNvCxnSpPr/>
          <p:nvPr/>
        </p:nvCxnSpPr>
        <p:spPr>
          <a:xfrm>
            <a:off x="5075158" y="3054682"/>
            <a:ext cx="0" cy="36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Ellipse 42">
            <a:extLst>
              <a:ext uri="{FF2B5EF4-FFF2-40B4-BE49-F238E27FC236}">
                <a16:creationId xmlns:a16="http://schemas.microsoft.com/office/drawing/2014/main" id="{98E4558B-A252-E4DF-1BB3-F0D0F57186FB}"/>
              </a:ext>
            </a:extLst>
          </p:cNvPr>
          <p:cNvSpPr/>
          <p:nvPr/>
        </p:nvSpPr>
        <p:spPr>
          <a:xfrm>
            <a:off x="5015573" y="3026400"/>
            <a:ext cx="108857" cy="13692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ZoneTexte 43">
            <a:extLst>
              <a:ext uri="{FF2B5EF4-FFF2-40B4-BE49-F238E27FC236}">
                <a16:creationId xmlns:a16="http://schemas.microsoft.com/office/drawing/2014/main" id="{3E573451-0780-38D0-95A1-AD75B5407855}"/>
              </a:ext>
            </a:extLst>
          </p:cNvPr>
          <p:cNvSpPr txBox="1"/>
          <p:nvPr/>
        </p:nvSpPr>
        <p:spPr>
          <a:xfrm>
            <a:off x="4499693" y="2607917"/>
            <a:ext cx="1215397" cy="430887"/>
          </a:xfrm>
          <a:prstGeom prst="rect">
            <a:avLst/>
          </a:prstGeom>
          <a:noFill/>
        </p:spPr>
        <p:txBody>
          <a:bodyPr wrap="none" rtlCol="0">
            <a:spAutoFit/>
          </a:bodyPr>
          <a:lstStyle/>
          <a:p>
            <a:pPr algn="ctr"/>
            <a:r>
              <a:rPr lang="en-US" sz="1100" b="1" dirty="0"/>
              <a:t>2006</a:t>
            </a:r>
            <a:br>
              <a:rPr lang="en-US" sz="1100" b="1" dirty="0"/>
            </a:br>
            <a:r>
              <a:rPr lang="en-US" sz="1100" b="1" dirty="0"/>
              <a:t>MIT App Inventor</a:t>
            </a:r>
          </a:p>
        </p:txBody>
      </p:sp>
      <p:cxnSp>
        <p:nvCxnSpPr>
          <p:cNvPr id="45" name="Connecteur droit 44">
            <a:extLst>
              <a:ext uri="{FF2B5EF4-FFF2-40B4-BE49-F238E27FC236}">
                <a16:creationId xmlns:a16="http://schemas.microsoft.com/office/drawing/2014/main" id="{3B2EA720-B3BF-693E-ECFC-EDFBECB436F0}"/>
              </a:ext>
            </a:extLst>
          </p:cNvPr>
          <p:cNvCxnSpPr/>
          <p:nvPr/>
        </p:nvCxnSpPr>
        <p:spPr>
          <a:xfrm>
            <a:off x="6330409" y="3072472"/>
            <a:ext cx="0" cy="36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Ellipse 45">
            <a:extLst>
              <a:ext uri="{FF2B5EF4-FFF2-40B4-BE49-F238E27FC236}">
                <a16:creationId xmlns:a16="http://schemas.microsoft.com/office/drawing/2014/main" id="{209CED8C-C5BD-7BDB-56FB-1785380B7AFE}"/>
              </a:ext>
            </a:extLst>
          </p:cNvPr>
          <p:cNvSpPr/>
          <p:nvPr/>
        </p:nvSpPr>
        <p:spPr>
          <a:xfrm>
            <a:off x="6275980" y="3000539"/>
            <a:ext cx="108857" cy="13692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ZoneTexte 46">
            <a:extLst>
              <a:ext uri="{FF2B5EF4-FFF2-40B4-BE49-F238E27FC236}">
                <a16:creationId xmlns:a16="http://schemas.microsoft.com/office/drawing/2014/main" id="{00D634C5-3395-654F-51DC-03EA226D0DB1}"/>
              </a:ext>
            </a:extLst>
          </p:cNvPr>
          <p:cNvSpPr txBox="1"/>
          <p:nvPr/>
        </p:nvSpPr>
        <p:spPr>
          <a:xfrm>
            <a:off x="6014452" y="2605618"/>
            <a:ext cx="595035" cy="430887"/>
          </a:xfrm>
          <a:prstGeom prst="rect">
            <a:avLst/>
          </a:prstGeom>
          <a:noFill/>
        </p:spPr>
        <p:txBody>
          <a:bodyPr wrap="none" rtlCol="0">
            <a:spAutoFit/>
          </a:bodyPr>
          <a:lstStyle/>
          <a:p>
            <a:pPr algn="ctr"/>
            <a:r>
              <a:rPr lang="en-US" sz="1100" b="1" dirty="0"/>
              <a:t>2012</a:t>
            </a:r>
          </a:p>
          <a:p>
            <a:pPr algn="ctr"/>
            <a:r>
              <a:rPr lang="en-US" sz="1100" b="1" dirty="0"/>
              <a:t>Bubble</a:t>
            </a:r>
          </a:p>
        </p:txBody>
      </p:sp>
      <p:cxnSp>
        <p:nvCxnSpPr>
          <p:cNvPr id="48" name="Connecteur droit 47">
            <a:extLst>
              <a:ext uri="{FF2B5EF4-FFF2-40B4-BE49-F238E27FC236}">
                <a16:creationId xmlns:a16="http://schemas.microsoft.com/office/drawing/2014/main" id="{5CC72413-4A7D-3D10-E88D-F156F36EB0AA}"/>
              </a:ext>
            </a:extLst>
          </p:cNvPr>
          <p:cNvCxnSpPr/>
          <p:nvPr/>
        </p:nvCxnSpPr>
        <p:spPr>
          <a:xfrm>
            <a:off x="7116358" y="3082781"/>
            <a:ext cx="0" cy="36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0AB1D867-EB65-E812-B30C-E67A703CA8E2}"/>
              </a:ext>
            </a:extLst>
          </p:cNvPr>
          <p:cNvSpPr/>
          <p:nvPr/>
        </p:nvSpPr>
        <p:spPr>
          <a:xfrm>
            <a:off x="7072355" y="2992671"/>
            <a:ext cx="108857" cy="13692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ZoneTexte 49">
            <a:extLst>
              <a:ext uri="{FF2B5EF4-FFF2-40B4-BE49-F238E27FC236}">
                <a16:creationId xmlns:a16="http://schemas.microsoft.com/office/drawing/2014/main" id="{0D94AEBB-C02D-9842-9705-F7D27974219E}"/>
              </a:ext>
            </a:extLst>
          </p:cNvPr>
          <p:cNvSpPr txBox="1"/>
          <p:nvPr/>
        </p:nvSpPr>
        <p:spPr>
          <a:xfrm>
            <a:off x="6839119" y="2605618"/>
            <a:ext cx="551754" cy="430887"/>
          </a:xfrm>
          <a:prstGeom prst="rect">
            <a:avLst/>
          </a:prstGeom>
          <a:noFill/>
        </p:spPr>
        <p:txBody>
          <a:bodyPr wrap="none" rtlCol="0">
            <a:spAutoFit/>
          </a:bodyPr>
          <a:lstStyle/>
          <a:p>
            <a:pPr algn="ctr"/>
            <a:r>
              <a:rPr lang="en-US" sz="1100" b="1" dirty="0"/>
              <a:t>2013</a:t>
            </a:r>
          </a:p>
          <a:p>
            <a:pPr algn="ctr"/>
            <a:r>
              <a:rPr lang="en-US" sz="1100" b="1" dirty="0"/>
              <a:t>Zapier</a:t>
            </a:r>
          </a:p>
        </p:txBody>
      </p:sp>
      <p:cxnSp>
        <p:nvCxnSpPr>
          <p:cNvPr id="53" name="Connecteur droit 52">
            <a:extLst>
              <a:ext uri="{FF2B5EF4-FFF2-40B4-BE49-F238E27FC236}">
                <a16:creationId xmlns:a16="http://schemas.microsoft.com/office/drawing/2014/main" id="{2DBF0B5D-BE13-CDD1-06DE-335A8CF82974}"/>
              </a:ext>
            </a:extLst>
          </p:cNvPr>
          <p:cNvCxnSpPr/>
          <p:nvPr/>
        </p:nvCxnSpPr>
        <p:spPr>
          <a:xfrm>
            <a:off x="7836358" y="3060875"/>
            <a:ext cx="0" cy="36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Ellipse 53">
            <a:extLst>
              <a:ext uri="{FF2B5EF4-FFF2-40B4-BE49-F238E27FC236}">
                <a16:creationId xmlns:a16="http://schemas.microsoft.com/office/drawing/2014/main" id="{4A87C78E-6B2A-EF43-FFF4-3F26F10376CF}"/>
              </a:ext>
            </a:extLst>
          </p:cNvPr>
          <p:cNvSpPr/>
          <p:nvPr/>
        </p:nvSpPr>
        <p:spPr>
          <a:xfrm>
            <a:off x="7781929" y="2980205"/>
            <a:ext cx="108857" cy="13692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ZoneTexte 54">
            <a:extLst>
              <a:ext uri="{FF2B5EF4-FFF2-40B4-BE49-F238E27FC236}">
                <a16:creationId xmlns:a16="http://schemas.microsoft.com/office/drawing/2014/main" id="{534981BF-305F-C473-61B7-AC2FCF5EB096}"/>
              </a:ext>
            </a:extLst>
          </p:cNvPr>
          <p:cNvSpPr txBox="1"/>
          <p:nvPr/>
        </p:nvSpPr>
        <p:spPr>
          <a:xfrm>
            <a:off x="7488516" y="2593303"/>
            <a:ext cx="720070" cy="430887"/>
          </a:xfrm>
          <a:prstGeom prst="rect">
            <a:avLst/>
          </a:prstGeom>
          <a:noFill/>
        </p:spPr>
        <p:txBody>
          <a:bodyPr wrap="none" rtlCol="0">
            <a:spAutoFit/>
          </a:bodyPr>
          <a:lstStyle/>
          <a:p>
            <a:pPr algn="ctr"/>
            <a:r>
              <a:rPr lang="en-US" sz="1100" b="1" dirty="0"/>
              <a:t>2016</a:t>
            </a:r>
          </a:p>
          <a:p>
            <a:pPr algn="ctr"/>
            <a:r>
              <a:rPr lang="en-US" sz="1100" b="1" dirty="0" err="1"/>
              <a:t>Webflow</a:t>
            </a:r>
            <a:endParaRPr lang="en-US" sz="1100" b="1" dirty="0"/>
          </a:p>
        </p:txBody>
      </p:sp>
      <p:cxnSp>
        <p:nvCxnSpPr>
          <p:cNvPr id="56" name="Connecteur droit 55">
            <a:extLst>
              <a:ext uri="{FF2B5EF4-FFF2-40B4-BE49-F238E27FC236}">
                <a16:creationId xmlns:a16="http://schemas.microsoft.com/office/drawing/2014/main" id="{465C36A2-E3F4-6257-DDC9-B23501B8E6D3}"/>
              </a:ext>
            </a:extLst>
          </p:cNvPr>
          <p:cNvCxnSpPr/>
          <p:nvPr/>
        </p:nvCxnSpPr>
        <p:spPr>
          <a:xfrm>
            <a:off x="8548698" y="3069000"/>
            <a:ext cx="0" cy="36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Ellipse 56">
            <a:extLst>
              <a:ext uri="{FF2B5EF4-FFF2-40B4-BE49-F238E27FC236}">
                <a16:creationId xmlns:a16="http://schemas.microsoft.com/office/drawing/2014/main" id="{51379149-15F8-A158-7082-94D02ECC0E8C}"/>
              </a:ext>
            </a:extLst>
          </p:cNvPr>
          <p:cNvSpPr/>
          <p:nvPr/>
        </p:nvSpPr>
        <p:spPr>
          <a:xfrm>
            <a:off x="8501555" y="3000539"/>
            <a:ext cx="108857" cy="13692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ZoneTexte 57">
            <a:extLst>
              <a:ext uri="{FF2B5EF4-FFF2-40B4-BE49-F238E27FC236}">
                <a16:creationId xmlns:a16="http://schemas.microsoft.com/office/drawing/2014/main" id="{2F4C5E76-0917-F03D-B12D-E2F34075099F}"/>
              </a:ext>
            </a:extLst>
          </p:cNvPr>
          <p:cNvSpPr txBox="1"/>
          <p:nvPr/>
        </p:nvSpPr>
        <p:spPr>
          <a:xfrm>
            <a:off x="7937020" y="2450572"/>
            <a:ext cx="1255472" cy="600164"/>
          </a:xfrm>
          <a:prstGeom prst="rect">
            <a:avLst/>
          </a:prstGeom>
          <a:noFill/>
        </p:spPr>
        <p:txBody>
          <a:bodyPr wrap="none" rtlCol="0">
            <a:spAutoFit/>
          </a:bodyPr>
          <a:lstStyle/>
          <a:p>
            <a:pPr algn="ctr"/>
            <a:r>
              <a:rPr lang="en-US" sz="1100" b="1" dirty="0"/>
              <a:t>2019</a:t>
            </a:r>
          </a:p>
          <a:p>
            <a:pPr algn="ctr"/>
            <a:r>
              <a:rPr lang="en-US" sz="1100" b="1" dirty="0"/>
              <a:t>Adoption Fortune </a:t>
            </a:r>
          </a:p>
          <a:p>
            <a:pPr algn="ctr"/>
            <a:r>
              <a:rPr lang="en-US" sz="1100" b="1" dirty="0"/>
              <a:t>500</a:t>
            </a:r>
          </a:p>
        </p:txBody>
      </p:sp>
      <p:cxnSp>
        <p:nvCxnSpPr>
          <p:cNvPr id="62" name="Connecteur droit 61">
            <a:extLst>
              <a:ext uri="{FF2B5EF4-FFF2-40B4-BE49-F238E27FC236}">
                <a16:creationId xmlns:a16="http://schemas.microsoft.com/office/drawing/2014/main" id="{9EC0A0C1-0AF8-F7E1-4001-4BE2805C09CA}"/>
              </a:ext>
            </a:extLst>
          </p:cNvPr>
          <p:cNvCxnSpPr/>
          <p:nvPr/>
        </p:nvCxnSpPr>
        <p:spPr>
          <a:xfrm>
            <a:off x="9329412" y="3061533"/>
            <a:ext cx="0" cy="36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0F48934A-AC34-A6F6-7F72-DAF61D414897}"/>
              </a:ext>
            </a:extLst>
          </p:cNvPr>
          <p:cNvSpPr/>
          <p:nvPr/>
        </p:nvSpPr>
        <p:spPr>
          <a:xfrm>
            <a:off x="9282269" y="2993072"/>
            <a:ext cx="108857" cy="13692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ZoneTexte 1023">
            <a:extLst>
              <a:ext uri="{FF2B5EF4-FFF2-40B4-BE49-F238E27FC236}">
                <a16:creationId xmlns:a16="http://schemas.microsoft.com/office/drawing/2014/main" id="{508F9814-562F-AF5D-A5F6-503DDDE0D67D}"/>
              </a:ext>
            </a:extLst>
          </p:cNvPr>
          <p:cNvSpPr txBox="1"/>
          <p:nvPr/>
        </p:nvSpPr>
        <p:spPr>
          <a:xfrm>
            <a:off x="8773882" y="2578466"/>
            <a:ext cx="1125629" cy="430887"/>
          </a:xfrm>
          <a:prstGeom prst="rect">
            <a:avLst/>
          </a:prstGeom>
          <a:noFill/>
        </p:spPr>
        <p:txBody>
          <a:bodyPr wrap="none" rtlCol="0">
            <a:spAutoFit/>
          </a:bodyPr>
          <a:lstStyle/>
          <a:p>
            <a:pPr algn="ctr"/>
            <a:r>
              <a:rPr lang="en-US" sz="1100" b="1" dirty="0"/>
              <a:t>2021</a:t>
            </a:r>
          </a:p>
          <a:p>
            <a:pPr algn="ctr"/>
            <a:r>
              <a:rPr lang="en-US" sz="1100" b="1" dirty="0" err="1"/>
              <a:t>Investissements</a:t>
            </a:r>
            <a:endParaRPr lang="en-US" sz="1100" b="1" dirty="0"/>
          </a:p>
        </p:txBody>
      </p:sp>
      <p:cxnSp>
        <p:nvCxnSpPr>
          <p:cNvPr id="1025" name="Connecteur droit 1024">
            <a:extLst>
              <a:ext uri="{FF2B5EF4-FFF2-40B4-BE49-F238E27FC236}">
                <a16:creationId xmlns:a16="http://schemas.microsoft.com/office/drawing/2014/main" id="{68BABB61-54D5-7F4D-5B6C-E70BDF25EB48}"/>
              </a:ext>
            </a:extLst>
          </p:cNvPr>
          <p:cNvCxnSpPr/>
          <p:nvPr/>
        </p:nvCxnSpPr>
        <p:spPr>
          <a:xfrm>
            <a:off x="10333413" y="3069000"/>
            <a:ext cx="0" cy="36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27" name="Ellipse 1026">
            <a:extLst>
              <a:ext uri="{FF2B5EF4-FFF2-40B4-BE49-F238E27FC236}">
                <a16:creationId xmlns:a16="http://schemas.microsoft.com/office/drawing/2014/main" id="{A62FC526-B8E5-DD78-09D0-82F012F9F915}"/>
              </a:ext>
            </a:extLst>
          </p:cNvPr>
          <p:cNvSpPr/>
          <p:nvPr/>
        </p:nvSpPr>
        <p:spPr>
          <a:xfrm>
            <a:off x="10286270" y="3000539"/>
            <a:ext cx="108857" cy="13692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9" name="ZoneTexte 1028">
            <a:extLst>
              <a:ext uri="{FF2B5EF4-FFF2-40B4-BE49-F238E27FC236}">
                <a16:creationId xmlns:a16="http://schemas.microsoft.com/office/drawing/2014/main" id="{7E25DD9C-6534-24A0-9CC8-49E57B5FD383}"/>
              </a:ext>
            </a:extLst>
          </p:cNvPr>
          <p:cNvSpPr txBox="1"/>
          <p:nvPr/>
        </p:nvSpPr>
        <p:spPr>
          <a:xfrm>
            <a:off x="9842578" y="2576939"/>
            <a:ext cx="992579" cy="430887"/>
          </a:xfrm>
          <a:prstGeom prst="rect">
            <a:avLst/>
          </a:prstGeom>
          <a:noFill/>
        </p:spPr>
        <p:txBody>
          <a:bodyPr wrap="none" rtlCol="0">
            <a:spAutoFit/>
          </a:bodyPr>
          <a:lstStyle/>
          <a:p>
            <a:pPr algn="ctr"/>
            <a:r>
              <a:rPr lang="en-US" sz="1100" b="1" dirty="0"/>
              <a:t>2023</a:t>
            </a:r>
          </a:p>
          <a:p>
            <a:pPr algn="ctr"/>
            <a:r>
              <a:rPr lang="en-US" sz="1100" b="1" dirty="0" err="1"/>
              <a:t>Intégration</a:t>
            </a:r>
            <a:r>
              <a:rPr lang="en-US" sz="1100" b="1" dirty="0"/>
              <a:t> IA</a:t>
            </a:r>
          </a:p>
        </p:txBody>
      </p:sp>
      <p:pic>
        <p:nvPicPr>
          <p:cNvPr id="5122" name="Picture 2" descr="Visual Basic 6 recreated as a cross-platform IDE in modern .NET – just 'for  fun' • DEVCLASS">
            <a:extLst>
              <a:ext uri="{FF2B5EF4-FFF2-40B4-BE49-F238E27FC236}">
                <a16:creationId xmlns:a16="http://schemas.microsoft.com/office/drawing/2014/main" id="{77F1FFA3-0C8D-48A7-7173-3C447BDB69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8369" y="560257"/>
            <a:ext cx="2916212" cy="20419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ordPress - Wikipedia">
            <a:extLst>
              <a:ext uri="{FF2B5EF4-FFF2-40B4-BE49-F238E27FC236}">
                <a16:creationId xmlns:a16="http://schemas.microsoft.com/office/drawing/2014/main" id="{DDFC2A5F-2F6C-F6BE-4BD8-CFF3E8AE94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420" y="643775"/>
            <a:ext cx="2834096" cy="188939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w to Send Data to a Google Sheet with MIT App Inventor">
            <a:extLst>
              <a:ext uri="{FF2B5EF4-FFF2-40B4-BE49-F238E27FC236}">
                <a16:creationId xmlns:a16="http://schemas.microsoft.com/office/drawing/2014/main" id="{34D2312E-6882-17FE-8D4F-4A8626EF25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1932" y="420794"/>
            <a:ext cx="3630075" cy="204191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he No-Code Revolution: Unleashing Business Prosperity with Webflow,  Framer, Bubble.io, and Bravo Studio | by Mohammad Aminur Rahman Maruf |  Bootcamp | Medium">
            <a:extLst>
              <a:ext uri="{FF2B5EF4-FFF2-40B4-BE49-F238E27FC236}">
                <a16:creationId xmlns:a16="http://schemas.microsoft.com/office/drawing/2014/main" id="{C11DD4EA-8830-EAF2-D988-E3E0AA889D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6293" y="4450173"/>
            <a:ext cx="3659976" cy="2160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hat is Zapier AI: everything you need to know about the AI automation tool  | TechRadar">
            <a:extLst>
              <a:ext uri="{FF2B5EF4-FFF2-40B4-BE49-F238E27FC236}">
                <a16:creationId xmlns:a16="http://schemas.microsoft.com/office/drawing/2014/main" id="{A1D74C78-A554-6FCB-9261-AAFABC2E41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1260" y="4364647"/>
            <a:ext cx="3172684" cy="21600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Webflow tutorial: the absolute beginner&amp;#39;s guide">
            <a:extLst>
              <a:ext uri="{FF2B5EF4-FFF2-40B4-BE49-F238E27FC236}">
                <a16:creationId xmlns:a16="http://schemas.microsoft.com/office/drawing/2014/main" id="{A3DA414A-F180-2ED5-562F-B10BFA4E1E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5907" y="4377025"/>
            <a:ext cx="3435011"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49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1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44" grpId="0"/>
      <p:bldP spid="47" grpId="0"/>
      <p:bldP spid="50" grpId="0"/>
      <p:bldP spid="55" grpId="0"/>
      <p:bldP spid="58" grpId="0"/>
      <p:bldP spid="1024" grpId="0"/>
      <p:bldP spid="10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5DE9-4079-5A29-0D59-EE14C00E542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B5FB3E3-6FB0-F289-3154-9EB6BF0B5845}"/>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4CC5EB9-40B2-F1E1-D936-991790882E46}"/>
              </a:ext>
            </a:extLst>
          </p:cNvPr>
          <p:cNvSpPr/>
          <p:nvPr/>
        </p:nvSpPr>
        <p:spPr>
          <a:xfrm>
            <a:off x="718457" y="185783"/>
            <a:ext cx="981580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No-Code vs Low-Code vs Développement traditionnel</a:t>
            </a:r>
          </a:p>
        </p:txBody>
      </p:sp>
      <p:sp>
        <p:nvSpPr>
          <p:cNvPr id="10" name="Espace réservé du numéro de diapositive 9">
            <a:extLst>
              <a:ext uri="{FF2B5EF4-FFF2-40B4-BE49-F238E27FC236}">
                <a16:creationId xmlns:a16="http://schemas.microsoft.com/office/drawing/2014/main" id="{DF2A2841-2991-4457-06D1-447656BAADA3}"/>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7</a:t>
            </a:fld>
            <a:endParaRPr lang="fr-FR" dirty="0"/>
          </a:p>
        </p:txBody>
      </p:sp>
      <p:sp>
        <p:nvSpPr>
          <p:cNvPr id="11" name="ZoneTexte 10">
            <a:extLst>
              <a:ext uri="{FF2B5EF4-FFF2-40B4-BE49-F238E27FC236}">
                <a16:creationId xmlns:a16="http://schemas.microsoft.com/office/drawing/2014/main" id="{7BA00A26-CA03-E173-B6D3-E1E9DC7D20B4}"/>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Fondements et évolution du No-Code</a:t>
            </a:r>
          </a:p>
        </p:txBody>
      </p:sp>
      <p:graphicFrame>
        <p:nvGraphicFramePr>
          <p:cNvPr id="3" name="Tableau 2">
            <a:extLst>
              <a:ext uri="{FF2B5EF4-FFF2-40B4-BE49-F238E27FC236}">
                <a16:creationId xmlns:a16="http://schemas.microsoft.com/office/drawing/2014/main" id="{DCC48881-6E13-F376-3B5F-5A910117F4AC}"/>
              </a:ext>
            </a:extLst>
          </p:cNvPr>
          <p:cNvGraphicFramePr>
            <a:graphicFrameLocks noGrp="1"/>
          </p:cNvGraphicFramePr>
          <p:nvPr>
            <p:extLst>
              <p:ext uri="{D42A27DB-BD31-4B8C-83A1-F6EECF244321}">
                <p14:modId xmlns:p14="http://schemas.microsoft.com/office/powerpoint/2010/main" val="3331613823"/>
              </p:ext>
            </p:extLst>
          </p:nvPr>
        </p:nvGraphicFramePr>
        <p:xfrm>
          <a:off x="1851849" y="1064781"/>
          <a:ext cx="9568820" cy="4759960"/>
        </p:xfrm>
        <a:graphic>
          <a:graphicData uri="http://schemas.openxmlformats.org/drawingml/2006/table">
            <a:tbl>
              <a:tblPr firstRow="1" bandRow="1">
                <a:tableStyleId>{5C22544A-7EE6-4342-B048-85BDC9FD1C3A}</a:tableStyleId>
              </a:tblPr>
              <a:tblGrid>
                <a:gridCol w="2392205">
                  <a:extLst>
                    <a:ext uri="{9D8B030D-6E8A-4147-A177-3AD203B41FA5}">
                      <a16:colId xmlns:a16="http://schemas.microsoft.com/office/drawing/2014/main" val="3056956722"/>
                    </a:ext>
                  </a:extLst>
                </a:gridCol>
                <a:gridCol w="2392205">
                  <a:extLst>
                    <a:ext uri="{9D8B030D-6E8A-4147-A177-3AD203B41FA5}">
                      <a16:colId xmlns:a16="http://schemas.microsoft.com/office/drawing/2014/main" val="678283983"/>
                    </a:ext>
                  </a:extLst>
                </a:gridCol>
                <a:gridCol w="2392205">
                  <a:extLst>
                    <a:ext uri="{9D8B030D-6E8A-4147-A177-3AD203B41FA5}">
                      <a16:colId xmlns:a16="http://schemas.microsoft.com/office/drawing/2014/main" val="454750592"/>
                    </a:ext>
                  </a:extLst>
                </a:gridCol>
                <a:gridCol w="2392205">
                  <a:extLst>
                    <a:ext uri="{9D8B030D-6E8A-4147-A177-3AD203B41FA5}">
                      <a16:colId xmlns:a16="http://schemas.microsoft.com/office/drawing/2014/main" val="1501651812"/>
                    </a:ext>
                  </a:extLst>
                </a:gridCol>
              </a:tblGrid>
              <a:tr h="370840">
                <a:tc>
                  <a:txBody>
                    <a:bodyPr/>
                    <a:lstStyle/>
                    <a:p>
                      <a:pPr algn="ctr"/>
                      <a:r>
                        <a:rPr lang="fr-FR" dirty="0"/>
                        <a:t>Critère </a:t>
                      </a:r>
                      <a:endParaRPr lang="en-US" dirty="0"/>
                    </a:p>
                  </a:txBody>
                  <a:tcPr/>
                </a:tc>
                <a:tc>
                  <a:txBody>
                    <a:bodyPr/>
                    <a:lstStyle/>
                    <a:p>
                      <a:pPr algn="ctr"/>
                      <a:r>
                        <a:rPr lang="fr-FR" dirty="0"/>
                        <a:t>No-Code</a:t>
                      </a:r>
                      <a:endParaRPr lang="en-US" dirty="0"/>
                    </a:p>
                  </a:txBody>
                  <a:tcPr/>
                </a:tc>
                <a:tc>
                  <a:txBody>
                    <a:bodyPr/>
                    <a:lstStyle/>
                    <a:p>
                      <a:pPr algn="ctr"/>
                      <a:r>
                        <a:rPr lang="fr-FR" dirty="0"/>
                        <a:t>Low-Code</a:t>
                      </a:r>
                      <a:endParaRPr lang="en-US" dirty="0"/>
                    </a:p>
                  </a:txBody>
                  <a:tcPr/>
                </a:tc>
                <a:tc>
                  <a:txBody>
                    <a:bodyPr/>
                    <a:lstStyle/>
                    <a:p>
                      <a:pPr algn="ctr"/>
                      <a:r>
                        <a:rPr lang="fr-FR" dirty="0"/>
                        <a:t>Développement traditionnel</a:t>
                      </a:r>
                      <a:endParaRPr lang="en-US" dirty="0"/>
                    </a:p>
                  </a:txBody>
                  <a:tcPr/>
                </a:tc>
                <a:extLst>
                  <a:ext uri="{0D108BD9-81ED-4DB2-BD59-A6C34878D82A}">
                    <a16:rowId xmlns:a16="http://schemas.microsoft.com/office/drawing/2014/main" val="408506563"/>
                  </a:ext>
                </a:extLst>
              </a:tr>
              <a:tr h="370840">
                <a:tc>
                  <a:txBody>
                    <a:bodyPr/>
                    <a:lstStyle/>
                    <a:p>
                      <a:pPr algn="ctr"/>
                      <a:r>
                        <a:rPr lang="fr-FR" b="1" dirty="0"/>
                        <a:t>Public Cible</a:t>
                      </a:r>
                      <a:endParaRPr lang="en-US" b="1" dirty="0"/>
                    </a:p>
                  </a:txBody>
                  <a:tcPr anchor="ctr"/>
                </a:tc>
                <a:tc>
                  <a:txBody>
                    <a:bodyPr/>
                    <a:lstStyle/>
                    <a:p>
                      <a:pPr algn="ctr"/>
                      <a:r>
                        <a:rPr lang="fr-FR" sz="1800" b="0" i="0" kern="1200" dirty="0">
                          <a:solidFill>
                            <a:schemeClr val="dk1"/>
                          </a:solidFill>
                          <a:effectLst/>
                          <a:latin typeface="+mn-lt"/>
                          <a:ea typeface="+mn-ea"/>
                          <a:cs typeface="+mn-cs"/>
                        </a:rPr>
                        <a:t>Non-développeurs, business </a:t>
                      </a:r>
                      <a:r>
                        <a:rPr lang="fr-FR" sz="1800" b="0" i="0" kern="1200" dirty="0" err="1">
                          <a:solidFill>
                            <a:schemeClr val="dk1"/>
                          </a:solidFill>
                          <a:effectLst/>
                          <a:latin typeface="+mn-lt"/>
                          <a:ea typeface="+mn-ea"/>
                          <a:cs typeface="+mn-cs"/>
                        </a:rPr>
                        <a:t>analysts</a:t>
                      </a:r>
                      <a:endParaRPr lang="en-US" dirty="0"/>
                    </a:p>
                  </a:txBody>
                  <a:tcPr anchor="ctr"/>
                </a:tc>
                <a:tc>
                  <a:txBody>
                    <a:bodyPr/>
                    <a:lstStyle/>
                    <a:p>
                      <a:pPr algn="ctr"/>
                      <a:r>
                        <a:rPr lang="fr-FR" sz="1800" b="0" i="0" kern="1200" dirty="0">
                          <a:solidFill>
                            <a:schemeClr val="dk1"/>
                          </a:solidFill>
                          <a:effectLst/>
                          <a:latin typeface="+mn-lt"/>
                          <a:ea typeface="+mn-ea"/>
                          <a:cs typeface="+mn-cs"/>
                        </a:rPr>
                        <a:t>Développeurs, IT avancé </a:t>
                      </a:r>
                      <a:endParaRPr lang="en-US" dirty="0"/>
                    </a:p>
                  </a:txBody>
                  <a:tcPr anchor="ctr"/>
                </a:tc>
                <a:tc>
                  <a:txBody>
                    <a:bodyPr/>
                    <a:lstStyle/>
                    <a:p>
                      <a:pPr algn="ctr"/>
                      <a:r>
                        <a:rPr lang="fr-FR" sz="1800" b="0" i="0" kern="1200" dirty="0">
                          <a:solidFill>
                            <a:schemeClr val="dk1"/>
                          </a:solidFill>
                          <a:effectLst/>
                          <a:latin typeface="+mn-lt"/>
                          <a:ea typeface="+mn-ea"/>
                          <a:cs typeface="+mn-cs"/>
                        </a:rPr>
                        <a:t>Développeurs professionnels</a:t>
                      </a:r>
                      <a:endParaRPr lang="en-US" dirty="0"/>
                    </a:p>
                  </a:txBody>
                  <a:tcPr anchor="ctr"/>
                </a:tc>
                <a:extLst>
                  <a:ext uri="{0D108BD9-81ED-4DB2-BD59-A6C34878D82A}">
                    <a16:rowId xmlns:a16="http://schemas.microsoft.com/office/drawing/2014/main" val="1436507965"/>
                  </a:ext>
                </a:extLst>
              </a:tr>
              <a:tr h="370840">
                <a:tc>
                  <a:txBody>
                    <a:bodyPr/>
                    <a:lstStyle/>
                    <a:p>
                      <a:pPr algn="ctr"/>
                      <a:r>
                        <a:rPr lang="en-US" sz="1800" b="1" i="0" kern="1200" dirty="0" err="1">
                          <a:solidFill>
                            <a:schemeClr val="dk1"/>
                          </a:solidFill>
                          <a:effectLst/>
                          <a:latin typeface="+mn-lt"/>
                          <a:ea typeface="+mn-ea"/>
                          <a:cs typeface="+mn-cs"/>
                        </a:rPr>
                        <a:t>Courbe</a:t>
                      </a:r>
                      <a:r>
                        <a:rPr lang="en-US" sz="1800" b="1" i="0" kern="1200" dirty="0">
                          <a:solidFill>
                            <a:schemeClr val="dk1"/>
                          </a:solidFill>
                          <a:effectLst/>
                          <a:latin typeface="+mn-lt"/>
                          <a:ea typeface="+mn-ea"/>
                          <a:cs typeface="+mn-cs"/>
                        </a:rPr>
                        <a:t> </a:t>
                      </a:r>
                      <a:r>
                        <a:rPr lang="en-US" sz="1800" b="1" i="0" kern="1200" dirty="0" err="1">
                          <a:solidFill>
                            <a:schemeClr val="dk1"/>
                          </a:solidFill>
                          <a:effectLst/>
                          <a:latin typeface="+mn-lt"/>
                          <a:ea typeface="+mn-ea"/>
                          <a:cs typeface="+mn-cs"/>
                        </a:rPr>
                        <a:t>d'apprentissage</a:t>
                      </a:r>
                      <a:endParaRPr lang="en-US" b="1" dirty="0"/>
                    </a:p>
                  </a:txBody>
                  <a:tcPr anchor="ctr"/>
                </a:tc>
                <a:tc>
                  <a:txBody>
                    <a:bodyPr/>
                    <a:lstStyle/>
                    <a:p>
                      <a:pPr algn="ctr"/>
                      <a:r>
                        <a:rPr lang="fr-FR" sz="1800" b="0" i="0" kern="1200" dirty="0">
                          <a:solidFill>
                            <a:schemeClr val="dk1"/>
                          </a:solidFill>
                          <a:effectLst/>
                          <a:latin typeface="+mn-lt"/>
                          <a:ea typeface="+mn-ea"/>
                          <a:cs typeface="+mn-cs"/>
                        </a:rPr>
                        <a:t>1-4 semaines</a:t>
                      </a:r>
                      <a:endParaRPr lang="en-US" dirty="0"/>
                    </a:p>
                  </a:txBody>
                  <a:tcPr anchor="ctr"/>
                </a:tc>
                <a:tc>
                  <a:txBody>
                    <a:bodyPr/>
                    <a:lstStyle/>
                    <a:p>
                      <a:pPr algn="ctr"/>
                      <a:r>
                        <a:rPr lang="fr-FR" sz="1800" b="0" i="0" kern="1200" dirty="0">
                          <a:solidFill>
                            <a:schemeClr val="dk1"/>
                          </a:solidFill>
                          <a:effectLst/>
                          <a:latin typeface="+mn-lt"/>
                          <a:ea typeface="+mn-ea"/>
                          <a:cs typeface="+mn-cs"/>
                        </a:rPr>
                        <a:t>1-3 mois</a:t>
                      </a:r>
                      <a:endParaRPr lang="en-US" dirty="0"/>
                    </a:p>
                  </a:txBody>
                  <a:tcPr anchor="ctr"/>
                </a:tc>
                <a:tc>
                  <a:txBody>
                    <a:bodyPr/>
                    <a:lstStyle/>
                    <a:p>
                      <a:pPr algn="ctr"/>
                      <a:r>
                        <a:rPr lang="fr-FR" sz="1800" b="0" i="0" kern="1200" dirty="0">
                          <a:solidFill>
                            <a:schemeClr val="dk1"/>
                          </a:solidFill>
                          <a:effectLst/>
                          <a:latin typeface="+mn-lt"/>
                          <a:ea typeface="+mn-ea"/>
                          <a:cs typeface="+mn-cs"/>
                        </a:rPr>
                        <a:t>6-24 mois</a:t>
                      </a:r>
                      <a:endParaRPr lang="en-US" dirty="0"/>
                    </a:p>
                  </a:txBody>
                  <a:tcPr anchor="ctr"/>
                </a:tc>
                <a:extLst>
                  <a:ext uri="{0D108BD9-81ED-4DB2-BD59-A6C34878D82A}">
                    <a16:rowId xmlns:a16="http://schemas.microsoft.com/office/drawing/2014/main" val="3898696588"/>
                  </a:ext>
                </a:extLst>
              </a:tr>
              <a:tr h="370840">
                <a:tc>
                  <a:txBody>
                    <a:bodyPr/>
                    <a:lstStyle/>
                    <a:p>
                      <a:pPr algn="ctr"/>
                      <a:r>
                        <a:rPr lang="en-US" sz="1800" b="1" i="0" kern="1200" dirty="0" err="1">
                          <a:solidFill>
                            <a:schemeClr val="dk1"/>
                          </a:solidFill>
                          <a:effectLst/>
                          <a:latin typeface="+mn-lt"/>
                          <a:ea typeface="+mn-ea"/>
                          <a:cs typeface="+mn-cs"/>
                        </a:rPr>
                        <a:t>Personnalisation</a:t>
                      </a:r>
                      <a:r>
                        <a:rPr lang="en-US" sz="1800" b="1" i="0" kern="1200" dirty="0">
                          <a:solidFill>
                            <a:schemeClr val="dk1"/>
                          </a:solidFill>
                          <a:effectLst/>
                          <a:latin typeface="+mn-lt"/>
                          <a:ea typeface="+mn-ea"/>
                          <a:cs typeface="+mn-cs"/>
                        </a:rPr>
                        <a:t> </a:t>
                      </a:r>
                      <a:endParaRPr lang="en-US" b="1" dirty="0"/>
                    </a:p>
                  </a:txBody>
                  <a:tcPr anchor="ctr"/>
                </a:tc>
                <a:tc>
                  <a:txBody>
                    <a:bodyPr/>
                    <a:lstStyle/>
                    <a:p>
                      <a:pPr algn="ctr"/>
                      <a:r>
                        <a:rPr lang="fr-FR" sz="1800" b="0" i="0" kern="1200" dirty="0">
                          <a:solidFill>
                            <a:schemeClr val="dk1"/>
                          </a:solidFill>
                          <a:effectLst/>
                          <a:latin typeface="+mn-lt"/>
                          <a:ea typeface="+mn-ea"/>
                          <a:cs typeface="+mn-cs"/>
                        </a:rPr>
                        <a:t>Limitée aux fonctionnalités de la plateforme</a:t>
                      </a:r>
                      <a:endParaRPr lang="en-US" dirty="0"/>
                    </a:p>
                  </a:txBody>
                  <a:tcPr anchor="ctr"/>
                </a:tc>
                <a:tc>
                  <a:txBody>
                    <a:bodyPr/>
                    <a:lstStyle/>
                    <a:p>
                      <a:pPr algn="ctr"/>
                      <a:r>
                        <a:rPr lang="fr-FR" sz="1800" b="0" i="0" kern="1200" dirty="0">
                          <a:solidFill>
                            <a:schemeClr val="dk1"/>
                          </a:solidFill>
                          <a:effectLst/>
                          <a:latin typeface="+mn-lt"/>
                          <a:ea typeface="+mn-ea"/>
                          <a:cs typeface="+mn-cs"/>
                        </a:rPr>
                        <a:t>Modérée avec extensions code </a:t>
                      </a:r>
                      <a:endParaRPr lang="en-US" dirty="0"/>
                    </a:p>
                  </a:txBody>
                  <a:tcPr anchor="ctr"/>
                </a:tc>
                <a:tc>
                  <a:txBody>
                    <a:bodyPr/>
                    <a:lstStyle/>
                    <a:p>
                      <a:pPr algn="ctr"/>
                      <a:r>
                        <a:rPr lang="fr-FR" sz="1800" b="0" i="0" kern="1200" dirty="0">
                          <a:solidFill>
                            <a:schemeClr val="dk1"/>
                          </a:solidFill>
                          <a:effectLst/>
                          <a:latin typeface="+mn-lt"/>
                          <a:ea typeface="+mn-ea"/>
                          <a:cs typeface="+mn-cs"/>
                        </a:rPr>
                        <a:t>Illimitée</a:t>
                      </a:r>
                      <a:endParaRPr lang="en-US" dirty="0"/>
                    </a:p>
                  </a:txBody>
                  <a:tcPr anchor="ctr"/>
                </a:tc>
                <a:extLst>
                  <a:ext uri="{0D108BD9-81ED-4DB2-BD59-A6C34878D82A}">
                    <a16:rowId xmlns:a16="http://schemas.microsoft.com/office/drawing/2014/main" val="2079715838"/>
                  </a:ext>
                </a:extLst>
              </a:tr>
              <a:tr h="370840">
                <a:tc>
                  <a:txBody>
                    <a:bodyPr/>
                    <a:lstStyle/>
                    <a:p>
                      <a:pPr algn="ctr"/>
                      <a:r>
                        <a:rPr lang="en-US" sz="1800" b="1" i="0" kern="1200" dirty="0" err="1">
                          <a:solidFill>
                            <a:schemeClr val="dk1"/>
                          </a:solidFill>
                          <a:effectLst/>
                          <a:latin typeface="+mn-lt"/>
                          <a:ea typeface="+mn-ea"/>
                          <a:cs typeface="+mn-cs"/>
                        </a:rPr>
                        <a:t>Complexité</a:t>
                      </a:r>
                      <a:r>
                        <a:rPr lang="en-US" sz="1800" b="1" i="0" kern="1200" dirty="0">
                          <a:solidFill>
                            <a:schemeClr val="dk1"/>
                          </a:solidFill>
                          <a:effectLst/>
                          <a:latin typeface="+mn-lt"/>
                          <a:ea typeface="+mn-ea"/>
                          <a:cs typeface="+mn-cs"/>
                        </a:rPr>
                        <a:t> possible</a:t>
                      </a:r>
                      <a:endParaRPr lang="en-US" b="1" dirty="0"/>
                    </a:p>
                  </a:txBody>
                  <a:tcPr anchor="ctr"/>
                </a:tc>
                <a:tc>
                  <a:txBody>
                    <a:bodyPr/>
                    <a:lstStyle/>
                    <a:p>
                      <a:pPr algn="ctr"/>
                      <a:r>
                        <a:rPr lang="fr-FR" sz="1800" b="0" i="0" kern="1200" dirty="0">
                          <a:solidFill>
                            <a:schemeClr val="dk1"/>
                          </a:solidFill>
                          <a:effectLst/>
                          <a:latin typeface="+mn-lt"/>
                          <a:ea typeface="+mn-ea"/>
                          <a:cs typeface="+mn-cs"/>
                        </a:rPr>
                        <a:t>Simple à modérée</a:t>
                      </a:r>
                      <a:endParaRPr lang="en-US" dirty="0"/>
                    </a:p>
                  </a:txBody>
                  <a:tcPr anchor="ctr"/>
                </a:tc>
                <a:tc>
                  <a:txBody>
                    <a:bodyPr/>
                    <a:lstStyle/>
                    <a:p>
                      <a:pPr algn="ctr"/>
                      <a:r>
                        <a:rPr lang="fr-FR" sz="1800" b="0" i="0" kern="1200" dirty="0">
                          <a:solidFill>
                            <a:schemeClr val="dk1"/>
                          </a:solidFill>
                          <a:effectLst/>
                          <a:latin typeface="+mn-lt"/>
                          <a:ea typeface="+mn-ea"/>
                          <a:cs typeface="+mn-cs"/>
                        </a:rPr>
                        <a:t>Modérée à complexe </a:t>
                      </a:r>
                      <a:endParaRPr lang="en-US" dirty="0"/>
                    </a:p>
                  </a:txBody>
                  <a:tcPr anchor="ctr"/>
                </a:tc>
                <a:tc>
                  <a:txBody>
                    <a:bodyPr/>
                    <a:lstStyle/>
                    <a:p>
                      <a:pPr algn="ctr"/>
                      <a:r>
                        <a:rPr lang="fr-FR" sz="1800" b="0" i="0" kern="1200" dirty="0">
                          <a:solidFill>
                            <a:schemeClr val="dk1"/>
                          </a:solidFill>
                          <a:effectLst/>
                          <a:latin typeface="+mn-lt"/>
                          <a:ea typeface="+mn-ea"/>
                          <a:cs typeface="+mn-cs"/>
                        </a:rPr>
                        <a:t>Illimitée</a:t>
                      </a:r>
                      <a:endParaRPr lang="en-US" dirty="0"/>
                    </a:p>
                  </a:txBody>
                  <a:tcPr anchor="ctr"/>
                </a:tc>
                <a:extLst>
                  <a:ext uri="{0D108BD9-81ED-4DB2-BD59-A6C34878D82A}">
                    <a16:rowId xmlns:a16="http://schemas.microsoft.com/office/drawing/2014/main" val="3117667874"/>
                  </a:ext>
                </a:extLst>
              </a:tr>
              <a:tr h="370840">
                <a:tc>
                  <a:txBody>
                    <a:bodyPr/>
                    <a:lstStyle/>
                    <a:p>
                      <a:pPr algn="ctr"/>
                      <a:r>
                        <a:rPr lang="en-US" sz="1800" b="1" i="0" kern="1200" dirty="0">
                          <a:solidFill>
                            <a:schemeClr val="dk1"/>
                          </a:solidFill>
                          <a:effectLst/>
                          <a:latin typeface="+mn-lt"/>
                          <a:ea typeface="+mn-ea"/>
                          <a:cs typeface="+mn-cs"/>
                        </a:rPr>
                        <a:t>Vitesse de </a:t>
                      </a:r>
                      <a:r>
                        <a:rPr lang="en-US" sz="1800" b="1" i="0" kern="1200" dirty="0" err="1">
                          <a:solidFill>
                            <a:schemeClr val="dk1"/>
                          </a:solidFill>
                          <a:effectLst/>
                          <a:latin typeface="+mn-lt"/>
                          <a:ea typeface="+mn-ea"/>
                          <a:cs typeface="+mn-cs"/>
                        </a:rPr>
                        <a:t>développement</a:t>
                      </a:r>
                      <a:r>
                        <a:rPr lang="en-US" sz="1800" b="1" i="0" kern="1200" dirty="0">
                          <a:solidFill>
                            <a:schemeClr val="dk1"/>
                          </a:solidFill>
                          <a:effectLst/>
                          <a:latin typeface="+mn-lt"/>
                          <a:ea typeface="+mn-ea"/>
                          <a:cs typeface="+mn-cs"/>
                        </a:rPr>
                        <a:t> </a:t>
                      </a:r>
                      <a:endParaRPr lang="en-US" b="1" dirty="0"/>
                    </a:p>
                  </a:txBody>
                  <a:tcPr anchor="ctr"/>
                </a:tc>
                <a:tc>
                  <a:txBody>
                    <a:bodyPr/>
                    <a:lstStyle/>
                    <a:p>
                      <a:pPr algn="ctr"/>
                      <a:r>
                        <a:rPr lang="en-US" sz="1800" b="0" i="0" kern="1200" dirty="0">
                          <a:solidFill>
                            <a:schemeClr val="dk1"/>
                          </a:solidFill>
                          <a:effectLst/>
                          <a:latin typeface="+mn-lt"/>
                          <a:ea typeface="+mn-ea"/>
                          <a:cs typeface="+mn-cs"/>
                        </a:rPr>
                        <a:t>Très </a:t>
                      </a:r>
                      <a:r>
                        <a:rPr lang="en-US" sz="1800" b="0" i="0" kern="1200" dirty="0" err="1">
                          <a:solidFill>
                            <a:schemeClr val="dk1"/>
                          </a:solidFill>
                          <a:effectLst/>
                          <a:latin typeface="+mn-lt"/>
                          <a:ea typeface="+mn-ea"/>
                          <a:cs typeface="+mn-cs"/>
                        </a:rPr>
                        <a:t>rapide</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jours</a:t>
                      </a:r>
                      <a:r>
                        <a:rPr lang="en-US" sz="1800" b="0" i="0" kern="1200" dirty="0">
                          <a:solidFill>
                            <a:schemeClr val="dk1"/>
                          </a:solidFill>
                          <a:effectLst/>
                          <a:latin typeface="+mn-lt"/>
                          <a:ea typeface="+mn-ea"/>
                          <a:cs typeface="+mn-cs"/>
                        </a:rPr>
                        <a:t>/</a:t>
                      </a:r>
                      <a:r>
                        <a:rPr lang="en-US" sz="1800" b="0" i="0" kern="1200" dirty="0" err="1">
                          <a:solidFill>
                            <a:schemeClr val="dk1"/>
                          </a:solidFill>
                          <a:effectLst/>
                          <a:latin typeface="+mn-lt"/>
                          <a:ea typeface="+mn-ea"/>
                          <a:cs typeface="+mn-cs"/>
                        </a:rPr>
                        <a:t>semaines</a:t>
                      </a:r>
                      <a:r>
                        <a:rPr lang="en-US" sz="1800" b="0" i="0" kern="1200" dirty="0">
                          <a:solidFill>
                            <a:schemeClr val="dk1"/>
                          </a:solidFill>
                          <a:effectLst/>
                          <a:latin typeface="+mn-lt"/>
                          <a:ea typeface="+mn-ea"/>
                          <a:cs typeface="+mn-cs"/>
                        </a:rPr>
                        <a:t>)</a:t>
                      </a:r>
                      <a:endParaRPr lang="en-US" dirty="0"/>
                    </a:p>
                  </a:txBody>
                  <a:tcPr anchor="ctr"/>
                </a:tc>
                <a:tc>
                  <a:txBody>
                    <a:bodyPr/>
                    <a:lstStyle/>
                    <a:p>
                      <a:pPr algn="ct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Rapide</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semaines</a:t>
                      </a:r>
                      <a:r>
                        <a:rPr lang="en-US" sz="1800" b="0" i="0" kern="1200" dirty="0">
                          <a:solidFill>
                            <a:schemeClr val="dk1"/>
                          </a:solidFill>
                          <a:effectLst/>
                          <a:latin typeface="+mn-lt"/>
                          <a:ea typeface="+mn-ea"/>
                          <a:cs typeface="+mn-cs"/>
                        </a:rPr>
                        <a:t>) </a:t>
                      </a:r>
                      <a:endParaRPr lang="en-US" dirty="0"/>
                    </a:p>
                  </a:txBody>
                  <a:tcPr anchor="ctr"/>
                </a:tc>
                <a:tc>
                  <a:txBody>
                    <a:bodyPr/>
                    <a:lstStyle/>
                    <a:p>
                      <a:pPr algn="ctr"/>
                      <a:r>
                        <a:rPr lang="en-US" sz="1800" b="0" i="0" kern="1200" dirty="0">
                          <a:solidFill>
                            <a:schemeClr val="dk1"/>
                          </a:solidFill>
                          <a:effectLst/>
                          <a:latin typeface="+mn-lt"/>
                          <a:ea typeface="+mn-ea"/>
                          <a:cs typeface="+mn-cs"/>
                        </a:rPr>
                        <a:t>Standard (</a:t>
                      </a:r>
                      <a:r>
                        <a:rPr lang="en-US" sz="1800" b="0" i="0" kern="1200" dirty="0" err="1">
                          <a:solidFill>
                            <a:schemeClr val="dk1"/>
                          </a:solidFill>
                          <a:effectLst/>
                          <a:latin typeface="+mn-lt"/>
                          <a:ea typeface="+mn-ea"/>
                          <a:cs typeface="+mn-cs"/>
                        </a:rPr>
                        <a:t>semaines</a:t>
                      </a:r>
                      <a:r>
                        <a:rPr lang="en-US" sz="1800" b="0" i="0" kern="1200" dirty="0">
                          <a:solidFill>
                            <a:schemeClr val="dk1"/>
                          </a:solidFill>
                          <a:effectLst/>
                          <a:latin typeface="+mn-lt"/>
                          <a:ea typeface="+mn-ea"/>
                          <a:cs typeface="+mn-cs"/>
                        </a:rPr>
                        <a:t>/</a:t>
                      </a:r>
                      <a:r>
                        <a:rPr lang="en-US" sz="1800" b="0" i="0" kern="1200" dirty="0" err="1">
                          <a:solidFill>
                            <a:schemeClr val="dk1"/>
                          </a:solidFill>
                          <a:effectLst/>
                          <a:latin typeface="+mn-lt"/>
                          <a:ea typeface="+mn-ea"/>
                          <a:cs typeface="+mn-cs"/>
                        </a:rPr>
                        <a:t>mois</a:t>
                      </a:r>
                      <a:r>
                        <a:rPr lang="en-US" sz="1800" b="0" i="0" kern="1200" dirty="0">
                          <a:solidFill>
                            <a:schemeClr val="dk1"/>
                          </a:solidFill>
                          <a:effectLst/>
                          <a:latin typeface="+mn-lt"/>
                          <a:ea typeface="+mn-ea"/>
                          <a:cs typeface="+mn-cs"/>
                        </a:rPr>
                        <a:t>)</a:t>
                      </a:r>
                      <a:endParaRPr lang="en-US" dirty="0"/>
                    </a:p>
                  </a:txBody>
                  <a:tcPr anchor="ctr"/>
                </a:tc>
                <a:extLst>
                  <a:ext uri="{0D108BD9-81ED-4DB2-BD59-A6C34878D82A}">
                    <a16:rowId xmlns:a16="http://schemas.microsoft.com/office/drawing/2014/main" val="1657697327"/>
                  </a:ext>
                </a:extLst>
              </a:tr>
              <a:tr h="370840">
                <a:tc>
                  <a:txBody>
                    <a:bodyPr/>
                    <a:lstStyle/>
                    <a:p>
                      <a:pPr algn="ctr"/>
                      <a:r>
                        <a:rPr lang="fr-FR" b="1" dirty="0"/>
                        <a:t>Cas d’usage optimal</a:t>
                      </a:r>
                      <a:endParaRPr lang="en-US" b="1" dirty="0"/>
                    </a:p>
                  </a:txBody>
                  <a:tcPr anchor="ctr"/>
                </a:tc>
                <a:tc>
                  <a:txBody>
                    <a:bodyPr/>
                    <a:lstStyle/>
                    <a:p>
                      <a:pPr algn="ctr"/>
                      <a:r>
                        <a:rPr lang="en-US" sz="1800" b="0" i="0" kern="1200" dirty="0">
                          <a:solidFill>
                            <a:schemeClr val="dk1"/>
                          </a:solidFill>
                          <a:effectLst/>
                          <a:latin typeface="+mn-lt"/>
                          <a:ea typeface="+mn-ea"/>
                          <a:cs typeface="+mn-cs"/>
                        </a:rPr>
                        <a:t>Applications métier internes, prototypes</a:t>
                      </a:r>
                      <a:endParaRPr lang="en-US" dirty="0"/>
                    </a:p>
                  </a:txBody>
                  <a:tcPr anchor="ctr"/>
                </a:tc>
                <a:tc>
                  <a:txBody>
                    <a:bodyPr/>
                    <a:lstStyle/>
                    <a:p>
                      <a:pPr algn="ctr"/>
                      <a:r>
                        <a:rPr lang="en-US" sz="1800" b="0" i="0" kern="1200" dirty="0">
                          <a:solidFill>
                            <a:schemeClr val="dk1"/>
                          </a:solidFill>
                          <a:effectLst/>
                          <a:latin typeface="+mn-lt"/>
                          <a:ea typeface="+mn-ea"/>
                          <a:cs typeface="+mn-cs"/>
                        </a:rPr>
                        <a:t>Applications </a:t>
                      </a:r>
                      <a:r>
                        <a:rPr lang="en-US" sz="1800" b="0" i="0" kern="1200" dirty="0" err="1">
                          <a:solidFill>
                            <a:schemeClr val="dk1"/>
                          </a:solidFill>
                          <a:effectLst/>
                          <a:latin typeface="+mn-lt"/>
                          <a:ea typeface="+mn-ea"/>
                          <a:cs typeface="+mn-cs"/>
                        </a:rPr>
                        <a:t>d'entreprise</a:t>
                      </a:r>
                      <a:r>
                        <a:rPr lang="en-US" sz="1800" b="0" i="0" kern="1200" dirty="0">
                          <a:solidFill>
                            <a:schemeClr val="dk1"/>
                          </a:solidFill>
                          <a:effectLst/>
                          <a:latin typeface="+mn-lt"/>
                          <a:ea typeface="+mn-ea"/>
                          <a:cs typeface="+mn-cs"/>
                        </a:rPr>
                        <a:t>, extensions complexes</a:t>
                      </a:r>
                      <a:endParaRPr lang="en-US" dirty="0"/>
                    </a:p>
                  </a:txBody>
                  <a:tcPr anchor="ctr"/>
                </a:tc>
                <a:tc>
                  <a:txBody>
                    <a:bodyPr/>
                    <a:lstStyle/>
                    <a:p>
                      <a:pPr algn="ctr"/>
                      <a:r>
                        <a:rPr lang="en-US" sz="1800" b="0" i="0" kern="1200" dirty="0" err="1">
                          <a:solidFill>
                            <a:schemeClr val="dk1"/>
                          </a:solidFill>
                          <a:effectLst/>
                          <a:latin typeface="+mn-lt"/>
                          <a:ea typeface="+mn-ea"/>
                          <a:cs typeface="+mn-cs"/>
                        </a:rPr>
                        <a:t>Systèmes</a:t>
                      </a:r>
                      <a:r>
                        <a:rPr lang="en-US" sz="1800" b="0" i="0" kern="1200" dirty="0">
                          <a:solidFill>
                            <a:schemeClr val="dk1"/>
                          </a:solidFill>
                          <a:effectLst/>
                          <a:latin typeface="+mn-lt"/>
                          <a:ea typeface="+mn-ea"/>
                          <a:cs typeface="+mn-cs"/>
                        </a:rPr>
                        <a:t> critiques, haute performance</a:t>
                      </a:r>
                      <a:endParaRPr lang="en-US" dirty="0"/>
                    </a:p>
                  </a:txBody>
                  <a:tcPr anchor="ctr"/>
                </a:tc>
                <a:extLst>
                  <a:ext uri="{0D108BD9-81ED-4DB2-BD59-A6C34878D82A}">
                    <a16:rowId xmlns:a16="http://schemas.microsoft.com/office/drawing/2014/main" val="4011573038"/>
                  </a:ext>
                </a:extLst>
              </a:tr>
            </a:tbl>
          </a:graphicData>
        </a:graphic>
      </p:graphicFrame>
      <p:sp>
        <p:nvSpPr>
          <p:cNvPr id="7" name="ZoneTexte 6">
            <a:extLst>
              <a:ext uri="{FF2B5EF4-FFF2-40B4-BE49-F238E27FC236}">
                <a16:creationId xmlns:a16="http://schemas.microsoft.com/office/drawing/2014/main" id="{5C2509E6-F3A5-0379-5ECA-DEEE03CBF727}"/>
              </a:ext>
            </a:extLst>
          </p:cNvPr>
          <p:cNvSpPr txBox="1"/>
          <p:nvPr/>
        </p:nvSpPr>
        <p:spPr>
          <a:xfrm>
            <a:off x="1747259" y="6151099"/>
            <a:ext cx="9945351" cy="338554"/>
          </a:xfrm>
          <a:prstGeom prst="rect">
            <a:avLst/>
          </a:prstGeom>
          <a:noFill/>
        </p:spPr>
        <p:txBody>
          <a:bodyPr wrap="none" rtlCol="0">
            <a:spAutoFit/>
          </a:bodyPr>
          <a:lstStyle/>
          <a:p>
            <a:r>
              <a:rPr lang="fr-FR" sz="1600" b="1" i="0" dirty="0">
                <a:effectLst/>
                <a:latin typeface="Arial" panose="020B0604020202020204" pitchFamily="34" charset="0"/>
                <a:cs typeface="Arial" panose="020B0604020202020204" pitchFamily="34" charset="0"/>
              </a:rPr>
              <a:t>Le choix dépend du contexte, des besoins et des ressources disponibles, pas de hiérarchie absolue</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04400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0509-1A11-FEF3-BA8C-D49EE091B6B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82D15FB-3E7A-F280-DA2B-9E681B34414D}"/>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91540CC-3D52-CE86-7BF4-DAF577FB0174}"/>
              </a:ext>
            </a:extLst>
          </p:cNvPr>
          <p:cNvSpPr/>
          <p:nvPr/>
        </p:nvSpPr>
        <p:spPr>
          <a:xfrm>
            <a:off x="718457" y="185783"/>
            <a:ext cx="981580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Utilisateurs du No-Code</a:t>
            </a:r>
          </a:p>
        </p:txBody>
      </p:sp>
      <p:sp>
        <p:nvSpPr>
          <p:cNvPr id="10" name="Espace réservé du numéro de diapositive 9">
            <a:extLst>
              <a:ext uri="{FF2B5EF4-FFF2-40B4-BE49-F238E27FC236}">
                <a16:creationId xmlns:a16="http://schemas.microsoft.com/office/drawing/2014/main" id="{985D300D-362F-B075-B4C3-4C2E82671515}"/>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8</a:t>
            </a:fld>
            <a:endParaRPr lang="fr-FR" dirty="0"/>
          </a:p>
        </p:txBody>
      </p:sp>
      <p:sp>
        <p:nvSpPr>
          <p:cNvPr id="11" name="ZoneTexte 10">
            <a:extLst>
              <a:ext uri="{FF2B5EF4-FFF2-40B4-BE49-F238E27FC236}">
                <a16:creationId xmlns:a16="http://schemas.microsoft.com/office/drawing/2014/main" id="{30FF2B3F-410D-03E7-1B6F-B8DED1EFE017}"/>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Fondements et évolution du No-Code</a:t>
            </a:r>
          </a:p>
        </p:txBody>
      </p:sp>
      <p:pic>
        <p:nvPicPr>
          <p:cNvPr id="6" name="Image 5">
            <a:extLst>
              <a:ext uri="{FF2B5EF4-FFF2-40B4-BE49-F238E27FC236}">
                <a16:creationId xmlns:a16="http://schemas.microsoft.com/office/drawing/2014/main" id="{842A5FB9-13A4-D44E-50D8-B1D08B2DB2A4}"/>
              </a:ext>
            </a:extLst>
          </p:cNvPr>
          <p:cNvPicPr>
            <a:picLocks noChangeAspect="1"/>
          </p:cNvPicPr>
          <p:nvPr/>
        </p:nvPicPr>
        <p:blipFill>
          <a:blip r:embed="rId2"/>
          <a:stretch>
            <a:fillRect/>
          </a:stretch>
        </p:blipFill>
        <p:spPr>
          <a:xfrm>
            <a:off x="1371600" y="1085502"/>
            <a:ext cx="10623756" cy="5630425"/>
          </a:xfrm>
          <a:prstGeom prst="rect">
            <a:avLst/>
          </a:prstGeom>
        </p:spPr>
      </p:pic>
    </p:spTree>
    <p:extLst>
      <p:ext uri="{BB962C8B-B14F-4D97-AF65-F5344CB8AC3E}">
        <p14:creationId xmlns:p14="http://schemas.microsoft.com/office/powerpoint/2010/main" val="103921597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A0002-F507-2AAB-2244-C46F338FE0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591705-2F47-10F8-B473-14F7BB40F978}"/>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E2FDCC9-A5FD-84B2-9ABD-3F2893C9F775}"/>
              </a:ext>
            </a:extLst>
          </p:cNvPr>
          <p:cNvSpPr/>
          <p:nvPr/>
        </p:nvSpPr>
        <p:spPr>
          <a:xfrm>
            <a:off x="718457" y="185783"/>
            <a:ext cx="981580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Démocratisation de la création numérique</a:t>
            </a:r>
          </a:p>
        </p:txBody>
      </p:sp>
      <p:sp>
        <p:nvSpPr>
          <p:cNvPr id="10" name="Espace réservé du numéro de diapositive 9">
            <a:extLst>
              <a:ext uri="{FF2B5EF4-FFF2-40B4-BE49-F238E27FC236}">
                <a16:creationId xmlns:a16="http://schemas.microsoft.com/office/drawing/2014/main" id="{A02FF37A-56A2-9A20-E91D-4C0CA477EA46}"/>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9</a:t>
            </a:fld>
            <a:endParaRPr lang="fr-FR" dirty="0"/>
          </a:p>
        </p:txBody>
      </p:sp>
      <p:sp>
        <p:nvSpPr>
          <p:cNvPr id="11" name="ZoneTexte 10">
            <a:extLst>
              <a:ext uri="{FF2B5EF4-FFF2-40B4-BE49-F238E27FC236}">
                <a16:creationId xmlns:a16="http://schemas.microsoft.com/office/drawing/2014/main" id="{7302A3D1-FA44-C22A-83E1-A5AAE53D02A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Fondements et évolution du No-Code</a:t>
            </a:r>
          </a:p>
        </p:txBody>
      </p:sp>
      <p:pic>
        <p:nvPicPr>
          <p:cNvPr id="6" name="Image 5">
            <a:extLst>
              <a:ext uri="{FF2B5EF4-FFF2-40B4-BE49-F238E27FC236}">
                <a16:creationId xmlns:a16="http://schemas.microsoft.com/office/drawing/2014/main" id="{1484FE54-FDE0-1322-5580-B2D92322FC2F}"/>
              </a:ext>
            </a:extLst>
          </p:cNvPr>
          <p:cNvPicPr>
            <a:picLocks noChangeAspect="1"/>
          </p:cNvPicPr>
          <p:nvPr/>
        </p:nvPicPr>
        <p:blipFill>
          <a:blip r:embed="rId2"/>
          <a:stretch>
            <a:fillRect/>
          </a:stretch>
        </p:blipFill>
        <p:spPr>
          <a:xfrm>
            <a:off x="1084217" y="1120800"/>
            <a:ext cx="11107783" cy="5191481"/>
          </a:xfrm>
          <a:prstGeom prst="rect">
            <a:avLst/>
          </a:prstGeom>
        </p:spPr>
      </p:pic>
    </p:spTree>
    <p:extLst>
      <p:ext uri="{BB962C8B-B14F-4D97-AF65-F5344CB8AC3E}">
        <p14:creationId xmlns:p14="http://schemas.microsoft.com/office/powerpoint/2010/main" val="266785015"/>
      </p:ext>
    </p:extLst>
  </p:cSld>
  <p:clrMapOvr>
    <a:masterClrMapping/>
  </p:clrMapOvr>
  <p:transition spd="slow">
    <p:push dir="u"/>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dre">
  <a:themeElements>
    <a:clrScheme name="Personnalisé 2">
      <a:dk1>
        <a:srgbClr val="000000"/>
      </a:dk1>
      <a:lt1>
        <a:srgbClr val="FFFFFF"/>
      </a:lt1>
      <a:dk2>
        <a:srgbClr val="545454"/>
      </a:dk2>
      <a:lt2>
        <a:srgbClr val="BFBFBF"/>
      </a:lt2>
      <a:accent1>
        <a:srgbClr val="000000"/>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18131</TotalTime>
  <Words>1338</Words>
  <Application>Microsoft Office PowerPoint</Application>
  <PresentationFormat>Grand écran</PresentationFormat>
  <Paragraphs>319</Paragraphs>
  <Slides>27</Slides>
  <Notes>2</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27</vt:i4>
      </vt:variant>
    </vt:vector>
  </HeadingPairs>
  <TitlesOfParts>
    <vt:vector size="37" baseType="lpstr">
      <vt:lpstr>Adobe Devanagari</vt:lpstr>
      <vt:lpstr>Arial</vt:lpstr>
      <vt:lpstr>Calibri</vt:lpstr>
      <vt:lpstr>Calibri Light</vt:lpstr>
      <vt:lpstr>Corbel</vt:lpstr>
      <vt:lpstr>LMSans10-Bold</vt:lpstr>
      <vt:lpstr>LMSans8-Regular</vt:lpstr>
      <vt:lpstr>Wingdings 2</vt:lpstr>
      <vt:lpstr>Thème Office</vt:lpstr>
      <vt:lpstr>Cadre</vt:lpstr>
      <vt:lpstr>Le No-Code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Algorithmes distribués randomisés</dc:title>
  <dc:creator>Evrard Ambara</dc:creator>
  <cp:lastModifiedBy>Evrard Ambara</cp:lastModifiedBy>
  <cp:revision>372</cp:revision>
  <dcterms:created xsi:type="dcterms:W3CDTF">2018-11-03T18:13:16Z</dcterms:created>
  <dcterms:modified xsi:type="dcterms:W3CDTF">2025-05-15T07:48:52Z</dcterms:modified>
</cp:coreProperties>
</file>