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5"/>
  </p:notesMasterIdLst>
  <p:sldIdLst>
    <p:sldId id="256" r:id="rId2"/>
    <p:sldId id="258" r:id="rId3"/>
    <p:sldId id="308" r:id="rId4"/>
    <p:sldId id="272" r:id="rId5"/>
    <p:sldId id="273" r:id="rId6"/>
    <p:sldId id="355" r:id="rId7"/>
    <p:sldId id="356" r:id="rId8"/>
    <p:sldId id="357" r:id="rId9"/>
    <p:sldId id="358" r:id="rId10"/>
    <p:sldId id="359" r:id="rId11"/>
    <p:sldId id="312" r:id="rId12"/>
    <p:sldId id="360" r:id="rId13"/>
    <p:sldId id="361" r:id="rId14"/>
    <p:sldId id="313"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14"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2" r:id="rId46"/>
    <p:sldId id="391" r:id="rId47"/>
    <p:sldId id="393" r:id="rId48"/>
    <p:sldId id="394" r:id="rId49"/>
    <p:sldId id="395" r:id="rId50"/>
    <p:sldId id="396" r:id="rId51"/>
    <p:sldId id="311" r:id="rId52"/>
    <p:sldId id="269" r:id="rId53"/>
    <p:sldId id="271" r:id="rId54"/>
  </p:sldIdLst>
  <p:sldSz cx="10693400"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033" autoAdjust="0"/>
  </p:normalViewPr>
  <p:slideViewPr>
    <p:cSldViewPr snapToGrid="0">
      <p:cViewPr varScale="1">
        <p:scale>
          <a:sx n="68" d="100"/>
          <a:sy n="68" d="100"/>
        </p:scale>
        <p:origin x="14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FC4E5-CE9A-478E-B09E-084021AEFAEB}" type="datetimeFigureOut">
              <a:rPr lang="fr-FR" smtClean="0"/>
              <a:t>06/05/2025</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0A65F-70CE-4C11-9DB6-CADF0E49A1AB}" type="slidenum">
              <a:rPr lang="fr-FR" smtClean="0"/>
              <a:t>‹N°›</a:t>
            </a:fld>
            <a:endParaRPr lang="fr-FR"/>
          </a:p>
        </p:txBody>
      </p:sp>
    </p:spTree>
    <p:extLst>
      <p:ext uri="{BB962C8B-B14F-4D97-AF65-F5344CB8AC3E}">
        <p14:creationId xmlns:p14="http://schemas.microsoft.com/office/powerpoint/2010/main" val="15840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sz="1800" b="0" i="1" u="none" strike="noStrike" baseline="0" dirty="0" err="1">
                <a:solidFill>
                  <a:srgbClr val="66669A"/>
                </a:solidFill>
                <a:latin typeface="Verdana-Italic"/>
              </a:rPr>
              <a:t>Conséquences</a:t>
            </a:r>
            <a:endParaRPr lang="en-US" sz="1800" b="0" i="1" u="none" strike="noStrike" baseline="0" dirty="0">
              <a:solidFill>
                <a:srgbClr val="66669A"/>
              </a:solidFill>
              <a:latin typeface="Verdana-Italic"/>
            </a:endParaRP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Environnement informationnel actuel se caractérise par une forte distribution</a:t>
            </a:r>
          </a:p>
          <a:p>
            <a:pPr algn="l"/>
            <a:r>
              <a:rPr lang="en-US" sz="1800" b="0" i="0" u="none" strike="noStrike" baseline="0" dirty="0">
                <a:solidFill>
                  <a:srgbClr val="333333"/>
                </a:solidFill>
                <a:latin typeface="Verdana" panose="020B0604030504040204" pitchFamily="34" charset="0"/>
              </a:rPr>
              <a:t>des données.</a:t>
            </a: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Nécessité de construire des ponts sémantiques entre les différentes sources.</a:t>
            </a:r>
          </a:p>
          <a:p>
            <a:pPr algn="l"/>
            <a:r>
              <a:rPr lang="en-US" sz="1800" b="0" i="0" u="none" strike="noStrike" baseline="0" dirty="0">
                <a:solidFill>
                  <a:srgbClr val="66669A"/>
                </a:solidFill>
                <a:latin typeface="Wingdings-Regular"/>
              </a:rPr>
              <a:t> </a:t>
            </a:r>
            <a:r>
              <a:rPr lang="en-US" sz="1800" b="0" i="0" u="none" strike="noStrike" baseline="0" dirty="0" err="1">
                <a:solidFill>
                  <a:srgbClr val="333333"/>
                </a:solidFill>
                <a:latin typeface="Verdana" panose="020B0604030504040204" pitchFamily="34" charset="0"/>
              </a:rPr>
              <a:t>Intégration</a:t>
            </a:r>
            <a:r>
              <a:rPr lang="en-US" sz="1800" b="0" i="0" u="none" strike="noStrike" baseline="0" dirty="0">
                <a:solidFill>
                  <a:srgbClr val="333333"/>
                </a:solidFill>
                <a:latin typeface="Verdana" panose="020B0604030504040204" pitchFamily="34" charset="0"/>
              </a:rPr>
              <a:t> de données.</a:t>
            </a:r>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5</a:t>
            </a:fld>
            <a:endParaRPr lang="fr-FR"/>
          </a:p>
        </p:txBody>
      </p:sp>
    </p:spTree>
    <p:extLst>
      <p:ext uri="{BB962C8B-B14F-4D97-AF65-F5344CB8AC3E}">
        <p14:creationId xmlns:p14="http://schemas.microsoft.com/office/powerpoint/2010/main" val="424722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80F7F-9857-9460-4988-F6020AD305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4B0468B-AFC5-EAFD-EADA-194539078E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98B4A7-BE8A-2E9A-1A53-5C0B811F6B30}"/>
              </a:ext>
            </a:extLst>
          </p:cNvPr>
          <p:cNvSpPr>
            <a:spLocks noGrp="1"/>
          </p:cNvSpPr>
          <p:nvPr>
            <p:ph type="body" idx="1"/>
          </p:nvPr>
        </p:nvSpPr>
        <p:spPr/>
        <p:txBody>
          <a:bodyPr/>
          <a:lstStyle/>
          <a:p>
            <a:r>
              <a:rPr lang="fr-FR" dirty="0"/>
              <a:t>Bibliothèque d’Alexandrie</a:t>
            </a:r>
          </a:p>
          <a:p>
            <a:r>
              <a:rPr lang="fr-FR" dirty="0"/>
              <a:t>Système </a:t>
            </a:r>
            <a:r>
              <a:rPr lang="fr-FR" dirty="0" err="1"/>
              <a:t>Dewal</a:t>
            </a:r>
            <a:endParaRPr lang="en-US" dirty="0"/>
          </a:p>
        </p:txBody>
      </p:sp>
      <p:sp>
        <p:nvSpPr>
          <p:cNvPr id="4" name="Espace réservé du numéro de diapositive 3">
            <a:extLst>
              <a:ext uri="{FF2B5EF4-FFF2-40B4-BE49-F238E27FC236}">
                <a16:creationId xmlns:a16="http://schemas.microsoft.com/office/drawing/2014/main" id="{9C1C7F81-D6EE-CEDC-29F4-EF64C451DB70}"/>
              </a:ext>
            </a:extLst>
          </p:cNvPr>
          <p:cNvSpPr>
            <a:spLocks noGrp="1"/>
          </p:cNvSpPr>
          <p:nvPr>
            <p:ph type="sldNum" sz="quarter" idx="5"/>
          </p:nvPr>
        </p:nvSpPr>
        <p:spPr/>
        <p:txBody>
          <a:bodyPr/>
          <a:lstStyle/>
          <a:p>
            <a:fld id="{B4E0A65F-70CE-4C11-9DB6-CADF0E49A1AB}" type="slidenum">
              <a:rPr lang="fr-FR" smtClean="0"/>
              <a:t>14</a:t>
            </a:fld>
            <a:endParaRPr lang="fr-FR"/>
          </a:p>
        </p:txBody>
      </p:sp>
    </p:spTree>
    <p:extLst>
      <p:ext uri="{BB962C8B-B14F-4D97-AF65-F5344CB8AC3E}">
        <p14:creationId xmlns:p14="http://schemas.microsoft.com/office/powerpoint/2010/main" val="59109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1396-A524-6265-3A39-090140DA4D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6EB47B-B35B-64EA-6F32-A4784A9839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CA226D-C6C8-877C-EF85-72F19608C10B}"/>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Lorsque les schémas à intégrer sont exprimés dans des modèles de données</a:t>
            </a:r>
          </a:p>
          <a:p>
            <a:pPr algn="l"/>
            <a:r>
              <a:rPr lang="fr-FR" sz="1800" b="0" i="0" u="none" strike="noStrike" baseline="0" dirty="0">
                <a:solidFill>
                  <a:srgbClr val="333333"/>
                </a:solidFill>
                <a:latin typeface="Verdana" panose="020B0604030504040204" pitchFamily="34" charset="0"/>
              </a:rPr>
              <a:t>différents, on parle alors de correspondance d'hétérogénéité des modèles de</a:t>
            </a:r>
          </a:p>
          <a:p>
            <a:pPr algn="l"/>
            <a:r>
              <a:rPr lang="fr-FR" sz="1800" b="0" i="0" u="none" strike="noStrike" baseline="0" dirty="0">
                <a:solidFill>
                  <a:srgbClr val="333333"/>
                </a:solidFill>
                <a:latin typeface="Verdana" panose="020B0604030504040204" pitchFamily="34" charset="0"/>
              </a:rPr>
              <a:t>données. La traduction de ces schémas dans un modèle pivot permet de résoudre</a:t>
            </a:r>
          </a:p>
          <a:p>
            <a:pPr algn="l"/>
            <a:r>
              <a:rPr lang="en-US" sz="1800" b="0" i="0" u="none" strike="noStrike" baseline="0" dirty="0" err="1">
                <a:solidFill>
                  <a:srgbClr val="333333"/>
                </a:solidFill>
                <a:latin typeface="Verdana" panose="020B0604030504040204" pitchFamily="34" charset="0"/>
              </a:rPr>
              <a:t>ce</a:t>
            </a:r>
            <a:r>
              <a:rPr lang="en-US" sz="1800" b="0" i="0" u="none" strike="noStrike" baseline="0" dirty="0">
                <a:solidFill>
                  <a:srgbClr val="333333"/>
                </a:solidFill>
                <a:latin typeface="Verdana" panose="020B0604030504040204" pitchFamily="34" charset="0"/>
              </a:rPr>
              <a:t> type de </a:t>
            </a:r>
            <a:r>
              <a:rPr lang="en-US" sz="1800" b="0" i="0" u="none" strike="noStrike" baseline="0" dirty="0" err="1">
                <a:solidFill>
                  <a:srgbClr val="333333"/>
                </a:solidFill>
                <a:latin typeface="Verdana" panose="020B0604030504040204" pitchFamily="34" charset="0"/>
              </a:rPr>
              <a:t>conflits</a:t>
            </a:r>
            <a:r>
              <a:rPr lang="en-US" sz="1800" b="0" i="0" u="none" strike="noStrike" baseline="0" dirty="0">
                <a:solidFill>
                  <a:srgbClr val="333333"/>
                </a:solidFill>
                <a:latin typeface="Verdana" panose="020B0604030504040204" pitchFamily="34" charset="0"/>
              </a:rPr>
              <a:t>.</a:t>
            </a:r>
            <a:endParaRPr lang="en-US" dirty="0"/>
          </a:p>
        </p:txBody>
      </p:sp>
      <p:sp>
        <p:nvSpPr>
          <p:cNvPr id="4" name="Espace réservé du numéro de diapositive 3">
            <a:extLst>
              <a:ext uri="{FF2B5EF4-FFF2-40B4-BE49-F238E27FC236}">
                <a16:creationId xmlns:a16="http://schemas.microsoft.com/office/drawing/2014/main" id="{33D3F85D-7F2B-D2C6-CF6C-4FA28E34F773}"/>
              </a:ext>
            </a:extLst>
          </p:cNvPr>
          <p:cNvSpPr>
            <a:spLocks noGrp="1"/>
          </p:cNvSpPr>
          <p:nvPr>
            <p:ph type="sldNum" sz="quarter" idx="5"/>
          </p:nvPr>
        </p:nvSpPr>
        <p:spPr/>
        <p:txBody>
          <a:bodyPr/>
          <a:lstStyle/>
          <a:p>
            <a:fld id="{B4E0A65F-70CE-4C11-9DB6-CADF0E49A1AB}" type="slidenum">
              <a:rPr lang="fr-FR" smtClean="0"/>
              <a:t>15</a:t>
            </a:fld>
            <a:endParaRPr lang="fr-FR"/>
          </a:p>
        </p:txBody>
      </p:sp>
    </p:spTree>
    <p:extLst>
      <p:ext uri="{BB962C8B-B14F-4D97-AF65-F5344CB8AC3E}">
        <p14:creationId xmlns:p14="http://schemas.microsoft.com/office/powerpoint/2010/main" val="164913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25DEC-A456-00C2-260A-F5D0EE10B0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17FFD3-F116-A4E7-517E-23B530DD0E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355A24-F692-94E9-4FD7-B710779F5B69}"/>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En effet, les sources de données ont été conçues indépendamment par des</a:t>
            </a:r>
          </a:p>
          <a:p>
            <a:pPr algn="l"/>
            <a:r>
              <a:rPr lang="fr-FR" sz="1800" b="0" i="0" u="none" strike="noStrike" baseline="0" dirty="0">
                <a:solidFill>
                  <a:srgbClr val="333333"/>
                </a:solidFill>
                <a:latin typeface="Verdana" panose="020B0604030504040204" pitchFamily="34" charset="0"/>
              </a:rPr>
              <a:t>concepteurs différents ayant des objectifs applicatifs différents. Chacun peut donc</a:t>
            </a:r>
          </a:p>
          <a:p>
            <a:pPr algn="l"/>
            <a:r>
              <a:rPr lang="fr-FR" sz="1800" b="0" i="0" u="none" strike="noStrike" baseline="0" dirty="0">
                <a:solidFill>
                  <a:srgbClr val="333333"/>
                </a:solidFill>
                <a:latin typeface="Verdana" panose="020B0604030504040204" pitchFamily="34" charset="0"/>
              </a:rPr>
              <a:t>avoir un point de vue différent sur le même concept. [2]</a:t>
            </a:r>
            <a:endParaRPr lang="en-US" dirty="0"/>
          </a:p>
        </p:txBody>
      </p:sp>
      <p:sp>
        <p:nvSpPr>
          <p:cNvPr id="4" name="Espace réservé du numéro de diapositive 3">
            <a:extLst>
              <a:ext uri="{FF2B5EF4-FFF2-40B4-BE49-F238E27FC236}">
                <a16:creationId xmlns:a16="http://schemas.microsoft.com/office/drawing/2014/main" id="{EF15F5AF-9875-84F8-B849-69907259B945}"/>
              </a:ext>
            </a:extLst>
          </p:cNvPr>
          <p:cNvSpPr>
            <a:spLocks noGrp="1"/>
          </p:cNvSpPr>
          <p:nvPr>
            <p:ph type="sldNum" sz="quarter" idx="5"/>
          </p:nvPr>
        </p:nvSpPr>
        <p:spPr/>
        <p:txBody>
          <a:bodyPr/>
          <a:lstStyle/>
          <a:p>
            <a:fld id="{B4E0A65F-70CE-4C11-9DB6-CADF0E49A1AB}" type="slidenum">
              <a:rPr lang="fr-FR" smtClean="0"/>
              <a:t>16</a:t>
            </a:fld>
            <a:endParaRPr lang="fr-FR"/>
          </a:p>
        </p:txBody>
      </p:sp>
    </p:spTree>
    <p:extLst>
      <p:ext uri="{BB962C8B-B14F-4D97-AF65-F5344CB8AC3E}">
        <p14:creationId xmlns:p14="http://schemas.microsoft.com/office/powerpoint/2010/main" val="308495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61BA-3825-3706-32AF-75ED76610A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93266C-871D-F5FE-2D03-B7A14E829A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420B8E-9F65-E57A-E08C-1212BEFEAD41}"/>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11BEB554-3D77-12F0-D4CE-A7B4D5C52C16}"/>
              </a:ext>
            </a:extLst>
          </p:cNvPr>
          <p:cNvSpPr>
            <a:spLocks noGrp="1"/>
          </p:cNvSpPr>
          <p:nvPr>
            <p:ph type="sldNum" sz="quarter" idx="5"/>
          </p:nvPr>
        </p:nvSpPr>
        <p:spPr/>
        <p:txBody>
          <a:bodyPr/>
          <a:lstStyle/>
          <a:p>
            <a:fld id="{B4E0A65F-70CE-4C11-9DB6-CADF0E49A1AB}" type="slidenum">
              <a:rPr lang="fr-FR" smtClean="0"/>
              <a:t>17</a:t>
            </a:fld>
            <a:endParaRPr lang="fr-FR"/>
          </a:p>
        </p:txBody>
      </p:sp>
    </p:spTree>
    <p:extLst>
      <p:ext uri="{BB962C8B-B14F-4D97-AF65-F5344CB8AC3E}">
        <p14:creationId xmlns:p14="http://schemas.microsoft.com/office/powerpoint/2010/main" val="63966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C27B-7583-5D6C-3C74-BD8F59C533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5443B2-E4FF-D9D6-D786-9B3C859673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79FF87-662E-0FF2-C526-F106EF628503}"/>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F5AB575-C3DB-4FBC-9EF0-996E6780D4F6}"/>
              </a:ext>
            </a:extLst>
          </p:cNvPr>
          <p:cNvSpPr>
            <a:spLocks noGrp="1"/>
          </p:cNvSpPr>
          <p:nvPr>
            <p:ph type="sldNum" sz="quarter" idx="5"/>
          </p:nvPr>
        </p:nvSpPr>
        <p:spPr/>
        <p:txBody>
          <a:bodyPr/>
          <a:lstStyle/>
          <a:p>
            <a:fld id="{B4E0A65F-70CE-4C11-9DB6-CADF0E49A1AB}" type="slidenum">
              <a:rPr lang="fr-FR" smtClean="0"/>
              <a:t>18</a:t>
            </a:fld>
            <a:endParaRPr lang="fr-FR"/>
          </a:p>
        </p:txBody>
      </p:sp>
    </p:spTree>
    <p:extLst>
      <p:ext uri="{BB962C8B-B14F-4D97-AF65-F5344CB8AC3E}">
        <p14:creationId xmlns:p14="http://schemas.microsoft.com/office/powerpoint/2010/main" val="105040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E9E66-7369-25B3-DC02-60DCD7AF7C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FD7867-AA56-5684-C784-8DEB1849AE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223C11-3AF5-598F-D388-125571524CA9}"/>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282D1828-88DC-978F-0D45-C63AD02A8AC9}"/>
              </a:ext>
            </a:extLst>
          </p:cNvPr>
          <p:cNvSpPr>
            <a:spLocks noGrp="1"/>
          </p:cNvSpPr>
          <p:nvPr>
            <p:ph type="sldNum" sz="quarter" idx="5"/>
          </p:nvPr>
        </p:nvSpPr>
        <p:spPr/>
        <p:txBody>
          <a:bodyPr/>
          <a:lstStyle/>
          <a:p>
            <a:fld id="{B4E0A65F-70CE-4C11-9DB6-CADF0E49A1AB}" type="slidenum">
              <a:rPr lang="fr-FR" smtClean="0"/>
              <a:t>19</a:t>
            </a:fld>
            <a:endParaRPr lang="fr-FR"/>
          </a:p>
        </p:txBody>
      </p:sp>
    </p:spTree>
    <p:extLst>
      <p:ext uri="{BB962C8B-B14F-4D97-AF65-F5344CB8AC3E}">
        <p14:creationId xmlns:p14="http://schemas.microsoft.com/office/powerpoint/2010/main" val="140325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3F72F-14A9-A19B-C587-A0D49AD735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4B6379-20FD-F4E8-CA20-BD0A280D62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0B71C5-603F-79C2-FA65-237D47F49472}"/>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5B1E23F8-CAFC-0D7B-4F32-17CAAFFB778D}"/>
              </a:ext>
            </a:extLst>
          </p:cNvPr>
          <p:cNvSpPr>
            <a:spLocks noGrp="1"/>
          </p:cNvSpPr>
          <p:nvPr>
            <p:ph type="sldNum" sz="quarter" idx="5"/>
          </p:nvPr>
        </p:nvSpPr>
        <p:spPr/>
        <p:txBody>
          <a:bodyPr/>
          <a:lstStyle/>
          <a:p>
            <a:fld id="{B4E0A65F-70CE-4C11-9DB6-CADF0E49A1AB}" type="slidenum">
              <a:rPr lang="fr-FR" smtClean="0"/>
              <a:t>20</a:t>
            </a:fld>
            <a:endParaRPr lang="fr-FR"/>
          </a:p>
        </p:txBody>
      </p:sp>
    </p:spTree>
    <p:extLst>
      <p:ext uri="{BB962C8B-B14F-4D97-AF65-F5344CB8AC3E}">
        <p14:creationId xmlns:p14="http://schemas.microsoft.com/office/powerpoint/2010/main" val="324355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5AEB8-5012-70DF-8994-E7FBD4DB71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0D622B-4EF1-521C-0ED6-9D3D769548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CB4B11A-8EBD-677B-7EB0-4BCB96F975E4}"/>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7878055-426D-6905-69C4-F03766DA2820}"/>
              </a:ext>
            </a:extLst>
          </p:cNvPr>
          <p:cNvSpPr>
            <a:spLocks noGrp="1"/>
          </p:cNvSpPr>
          <p:nvPr>
            <p:ph type="sldNum" sz="quarter" idx="5"/>
          </p:nvPr>
        </p:nvSpPr>
        <p:spPr/>
        <p:txBody>
          <a:bodyPr/>
          <a:lstStyle/>
          <a:p>
            <a:fld id="{B4E0A65F-70CE-4C11-9DB6-CADF0E49A1AB}" type="slidenum">
              <a:rPr lang="fr-FR" smtClean="0"/>
              <a:t>21</a:t>
            </a:fld>
            <a:endParaRPr lang="fr-FR"/>
          </a:p>
        </p:txBody>
      </p:sp>
    </p:spTree>
    <p:extLst>
      <p:ext uri="{BB962C8B-B14F-4D97-AF65-F5344CB8AC3E}">
        <p14:creationId xmlns:p14="http://schemas.microsoft.com/office/powerpoint/2010/main" val="234679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AD2BC-9E99-C0FE-0F1A-0CBE880020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B9ACB6-3038-D748-44FD-21B19DFCE1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D2CA52-3DAA-11FB-BEDE-4A4FC6B1E4F9}"/>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9120DEDC-CB62-A0A7-2649-4D39596CBF0B}"/>
              </a:ext>
            </a:extLst>
          </p:cNvPr>
          <p:cNvSpPr>
            <a:spLocks noGrp="1"/>
          </p:cNvSpPr>
          <p:nvPr>
            <p:ph type="sldNum" sz="quarter" idx="5"/>
          </p:nvPr>
        </p:nvSpPr>
        <p:spPr/>
        <p:txBody>
          <a:bodyPr/>
          <a:lstStyle/>
          <a:p>
            <a:fld id="{B4E0A65F-70CE-4C11-9DB6-CADF0E49A1AB}" type="slidenum">
              <a:rPr lang="fr-FR" smtClean="0"/>
              <a:t>22</a:t>
            </a:fld>
            <a:endParaRPr lang="fr-FR"/>
          </a:p>
        </p:txBody>
      </p:sp>
    </p:spTree>
    <p:extLst>
      <p:ext uri="{BB962C8B-B14F-4D97-AF65-F5344CB8AC3E}">
        <p14:creationId xmlns:p14="http://schemas.microsoft.com/office/powerpoint/2010/main" val="397335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D8C8D-23A8-7DCD-7B33-8787B4BD34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5E91C0-2EC8-0161-D093-83C768CA91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CA94E7-7A1B-3755-292F-156AD85C5A3D}"/>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F5533613-86E9-C2E4-0914-4837E806DABC}"/>
              </a:ext>
            </a:extLst>
          </p:cNvPr>
          <p:cNvSpPr>
            <a:spLocks noGrp="1"/>
          </p:cNvSpPr>
          <p:nvPr>
            <p:ph type="sldNum" sz="quarter" idx="5"/>
          </p:nvPr>
        </p:nvSpPr>
        <p:spPr/>
        <p:txBody>
          <a:bodyPr/>
          <a:lstStyle/>
          <a:p>
            <a:fld id="{B4E0A65F-70CE-4C11-9DB6-CADF0E49A1AB}" type="slidenum">
              <a:rPr lang="fr-FR" smtClean="0"/>
              <a:t>23</a:t>
            </a:fld>
            <a:endParaRPr lang="fr-FR"/>
          </a:p>
        </p:txBody>
      </p:sp>
    </p:spTree>
    <p:extLst>
      <p:ext uri="{BB962C8B-B14F-4D97-AF65-F5344CB8AC3E}">
        <p14:creationId xmlns:p14="http://schemas.microsoft.com/office/powerpoint/2010/main" val="75726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AE07-4192-82E9-CCDA-839EFF0748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EC434C-801F-4B15-8099-3E6981818B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897562-15E9-4A3B-0CC6-598B9A18DC20}"/>
              </a:ext>
            </a:extLst>
          </p:cNvPr>
          <p:cNvSpPr>
            <a:spLocks noGrp="1"/>
          </p:cNvSpPr>
          <p:nvPr>
            <p:ph type="body" idx="1"/>
          </p:nvPr>
        </p:nvSpPr>
        <p:spPr/>
        <p:txBody>
          <a:bodyPr/>
          <a:lstStyle/>
          <a:p>
            <a:pPr algn="l"/>
            <a:r>
              <a:rPr lang="en-US" sz="1800" b="0" i="1" u="none" strike="noStrike" baseline="0" dirty="0" err="1">
                <a:solidFill>
                  <a:srgbClr val="66669A"/>
                </a:solidFill>
                <a:latin typeface="Verdana-Italic"/>
              </a:rPr>
              <a:t>Conséquences</a:t>
            </a:r>
            <a:endParaRPr lang="en-US" sz="1800" b="0" i="1" u="none" strike="noStrike" baseline="0" dirty="0">
              <a:solidFill>
                <a:srgbClr val="66669A"/>
              </a:solidFill>
              <a:latin typeface="Verdana-Italic"/>
            </a:endParaRP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Environnement informationnel actuel se caractérise par une forte distribution</a:t>
            </a:r>
          </a:p>
          <a:p>
            <a:pPr algn="l"/>
            <a:r>
              <a:rPr lang="en-US" sz="1800" b="0" i="0" u="none" strike="noStrike" baseline="0" dirty="0">
                <a:solidFill>
                  <a:srgbClr val="333333"/>
                </a:solidFill>
                <a:latin typeface="Verdana" panose="020B0604030504040204" pitchFamily="34" charset="0"/>
              </a:rPr>
              <a:t>des données.</a:t>
            </a: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Nécessité de construire des ponts sémantiques entre les différentes sources.</a:t>
            </a:r>
          </a:p>
          <a:p>
            <a:pPr algn="l"/>
            <a:r>
              <a:rPr lang="en-US" sz="1800" b="0" i="0" u="none" strike="noStrike" baseline="0" dirty="0">
                <a:solidFill>
                  <a:srgbClr val="66669A"/>
                </a:solidFill>
                <a:latin typeface="Wingdings-Regular"/>
              </a:rPr>
              <a:t> </a:t>
            </a:r>
            <a:r>
              <a:rPr lang="en-US" sz="1800" b="0" i="0" u="none" strike="noStrike" baseline="0" dirty="0" err="1">
                <a:solidFill>
                  <a:srgbClr val="333333"/>
                </a:solidFill>
                <a:latin typeface="Verdana" panose="020B0604030504040204" pitchFamily="34" charset="0"/>
              </a:rPr>
              <a:t>Intégration</a:t>
            </a:r>
            <a:r>
              <a:rPr lang="en-US" sz="1800" b="0" i="0" u="none" strike="noStrike" baseline="0" dirty="0">
                <a:solidFill>
                  <a:srgbClr val="333333"/>
                </a:solidFill>
                <a:latin typeface="Verdana" panose="020B0604030504040204" pitchFamily="34" charset="0"/>
              </a:rPr>
              <a:t> de données.</a:t>
            </a:r>
            <a:endParaRPr lang="en-US" dirty="0"/>
          </a:p>
        </p:txBody>
      </p:sp>
      <p:sp>
        <p:nvSpPr>
          <p:cNvPr id="4" name="Espace réservé du numéro de diapositive 3">
            <a:extLst>
              <a:ext uri="{FF2B5EF4-FFF2-40B4-BE49-F238E27FC236}">
                <a16:creationId xmlns:a16="http://schemas.microsoft.com/office/drawing/2014/main" id="{51FC85A1-CB85-5E96-A5C4-BAA323905B41}"/>
              </a:ext>
            </a:extLst>
          </p:cNvPr>
          <p:cNvSpPr>
            <a:spLocks noGrp="1"/>
          </p:cNvSpPr>
          <p:nvPr>
            <p:ph type="sldNum" sz="quarter" idx="5"/>
          </p:nvPr>
        </p:nvSpPr>
        <p:spPr/>
        <p:txBody>
          <a:bodyPr/>
          <a:lstStyle/>
          <a:p>
            <a:fld id="{B4E0A65F-70CE-4C11-9DB6-CADF0E49A1AB}" type="slidenum">
              <a:rPr lang="fr-FR" smtClean="0"/>
              <a:t>6</a:t>
            </a:fld>
            <a:endParaRPr lang="fr-FR"/>
          </a:p>
        </p:txBody>
      </p:sp>
    </p:spTree>
    <p:extLst>
      <p:ext uri="{BB962C8B-B14F-4D97-AF65-F5344CB8AC3E}">
        <p14:creationId xmlns:p14="http://schemas.microsoft.com/office/powerpoint/2010/main" val="3161575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93944-573A-5DA3-73AD-1E90CE674D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68F7FD-A372-B5DD-5FBC-FF3646A287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7C1BAE-9322-D9A4-45D8-4D6074C9862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321DE61-4608-323A-0294-51DCDB904D0D}"/>
              </a:ext>
            </a:extLst>
          </p:cNvPr>
          <p:cNvSpPr>
            <a:spLocks noGrp="1"/>
          </p:cNvSpPr>
          <p:nvPr>
            <p:ph type="sldNum" sz="quarter" idx="5"/>
          </p:nvPr>
        </p:nvSpPr>
        <p:spPr/>
        <p:txBody>
          <a:bodyPr/>
          <a:lstStyle/>
          <a:p>
            <a:fld id="{B4E0A65F-70CE-4C11-9DB6-CADF0E49A1AB}" type="slidenum">
              <a:rPr lang="fr-FR" smtClean="0"/>
              <a:t>24</a:t>
            </a:fld>
            <a:endParaRPr lang="fr-FR"/>
          </a:p>
        </p:txBody>
      </p:sp>
    </p:spTree>
    <p:extLst>
      <p:ext uri="{BB962C8B-B14F-4D97-AF65-F5344CB8AC3E}">
        <p14:creationId xmlns:p14="http://schemas.microsoft.com/office/powerpoint/2010/main" val="2581045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9AAE-9249-5504-64FA-DFAF349098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AAA6E7-4F5A-E26B-F038-5EA0D87441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83DD94-8764-2A85-94ED-98951B05963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9EFDC05D-A3C3-4245-8F6D-B90A82F28A25}"/>
              </a:ext>
            </a:extLst>
          </p:cNvPr>
          <p:cNvSpPr>
            <a:spLocks noGrp="1"/>
          </p:cNvSpPr>
          <p:nvPr>
            <p:ph type="sldNum" sz="quarter" idx="5"/>
          </p:nvPr>
        </p:nvSpPr>
        <p:spPr/>
        <p:txBody>
          <a:bodyPr/>
          <a:lstStyle/>
          <a:p>
            <a:fld id="{B4E0A65F-70CE-4C11-9DB6-CADF0E49A1AB}" type="slidenum">
              <a:rPr lang="fr-FR" smtClean="0"/>
              <a:t>25</a:t>
            </a:fld>
            <a:endParaRPr lang="fr-FR"/>
          </a:p>
        </p:txBody>
      </p:sp>
    </p:spTree>
    <p:extLst>
      <p:ext uri="{BB962C8B-B14F-4D97-AF65-F5344CB8AC3E}">
        <p14:creationId xmlns:p14="http://schemas.microsoft.com/office/powerpoint/2010/main" val="238651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006A-A21B-E655-464C-9F431E1B86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F1D9F9-9567-53D9-DFC0-4E6B72CBFD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C256633-DEE0-2959-2058-E49B47957C01}"/>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9A76C5C8-3D15-CCD6-7D70-E2C78CEA11F5}"/>
              </a:ext>
            </a:extLst>
          </p:cNvPr>
          <p:cNvSpPr>
            <a:spLocks noGrp="1"/>
          </p:cNvSpPr>
          <p:nvPr>
            <p:ph type="sldNum" sz="quarter" idx="5"/>
          </p:nvPr>
        </p:nvSpPr>
        <p:spPr/>
        <p:txBody>
          <a:bodyPr/>
          <a:lstStyle/>
          <a:p>
            <a:fld id="{B4E0A65F-70CE-4C11-9DB6-CADF0E49A1AB}" type="slidenum">
              <a:rPr lang="fr-FR" smtClean="0"/>
              <a:t>26</a:t>
            </a:fld>
            <a:endParaRPr lang="fr-FR"/>
          </a:p>
        </p:txBody>
      </p:sp>
    </p:spTree>
    <p:extLst>
      <p:ext uri="{BB962C8B-B14F-4D97-AF65-F5344CB8AC3E}">
        <p14:creationId xmlns:p14="http://schemas.microsoft.com/office/powerpoint/2010/main" val="78223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AF71F-4261-9EB1-6804-71FEC8DA2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38EB2A-77B2-53A1-0FC0-3076DCECF7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26CBF4-2BFC-B575-2A0F-CD36D6D010DB}"/>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F4073B2B-9DF6-0EB4-E4D3-A428B3C24DA7}"/>
              </a:ext>
            </a:extLst>
          </p:cNvPr>
          <p:cNvSpPr>
            <a:spLocks noGrp="1"/>
          </p:cNvSpPr>
          <p:nvPr>
            <p:ph type="sldNum" sz="quarter" idx="5"/>
          </p:nvPr>
        </p:nvSpPr>
        <p:spPr/>
        <p:txBody>
          <a:bodyPr/>
          <a:lstStyle/>
          <a:p>
            <a:fld id="{B4E0A65F-70CE-4C11-9DB6-CADF0E49A1AB}" type="slidenum">
              <a:rPr lang="fr-FR" smtClean="0"/>
              <a:t>27</a:t>
            </a:fld>
            <a:endParaRPr lang="fr-FR"/>
          </a:p>
        </p:txBody>
      </p:sp>
    </p:spTree>
    <p:extLst>
      <p:ext uri="{BB962C8B-B14F-4D97-AF65-F5344CB8AC3E}">
        <p14:creationId xmlns:p14="http://schemas.microsoft.com/office/powerpoint/2010/main" val="119074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F52E7-8F8B-D448-EA4B-318D1B741B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C30785-7CD4-482E-36D6-7E007FA8CE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4AA9FF-2F8B-D18F-4976-B2E407465720}"/>
              </a:ext>
            </a:extLst>
          </p:cNvPr>
          <p:cNvSpPr>
            <a:spLocks noGrp="1"/>
          </p:cNvSpPr>
          <p:nvPr>
            <p:ph type="body" idx="1"/>
          </p:nvPr>
        </p:nvSpPr>
        <p:spPr/>
        <p:txBody>
          <a:bodyPr/>
          <a:lstStyle/>
          <a:p>
            <a:r>
              <a:rPr lang="fr-FR" dirty="0"/>
              <a:t>Bibliothèque d’Alexandrie</a:t>
            </a:r>
          </a:p>
          <a:p>
            <a:r>
              <a:rPr lang="fr-FR" dirty="0"/>
              <a:t>Système </a:t>
            </a:r>
            <a:r>
              <a:rPr lang="fr-FR" dirty="0" err="1"/>
              <a:t>Dewal</a:t>
            </a:r>
            <a:endParaRPr lang="en-US" dirty="0"/>
          </a:p>
        </p:txBody>
      </p:sp>
      <p:sp>
        <p:nvSpPr>
          <p:cNvPr id="4" name="Espace réservé du numéro de diapositive 3">
            <a:extLst>
              <a:ext uri="{FF2B5EF4-FFF2-40B4-BE49-F238E27FC236}">
                <a16:creationId xmlns:a16="http://schemas.microsoft.com/office/drawing/2014/main" id="{D48DB100-1616-172E-D479-7A029D649E21}"/>
              </a:ext>
            </a:extLst>
          </p:cNvPr>
          <p:cNvSpPr>
            <a:spLocks noGrp="1"/>
          </p:cNvSpPr>
          <p:nvPr>
            <p:ph type="sldNum" sz="quarter" idx="5"/>
          </p:nvPr>
        </p:nvSpPr>
        <p:spPr/>
        <p:txBody>
          <a:bodyPr/>
          <a:lstStyle/>
          <a:p>
            <a:fld id="{B4E0A65F-70CE-4C11-9DB6-CADF0E49A1AB}" type="slidenum">
              <a:rPr lang="fr-FR" smtClean="0"/>
              <a:t>29</a:t>
            </a:fld>
            <a:endParaRPr lang="fr-FR"/>
          </a:p>
        </p:txBody>
      </p:sp>
    </p:spTree>
    <p:extLst>
      <p:ext uri="{BB962C8B-B14F-4D97-AF65-F5344CB8AC3E}">
        <p14:creationId xmlns:p14="http://schemas.microsoft.com/office/powerpoint/2010/main" val="1458408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3E8D-F30A-019A-3329-2CB208BD90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0098EA-AA77-688A-0992-8D97ACB0AE0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45DBEF-985B-14C1-D550-2A1EA0DEF57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9F08350B-092E-CDA8-D83C-3899A57FC3ED}"/>
              </a:ext>
            </a:extLst>
          </p:cNvPr>
          <p:cNvSpPr>
            <a:spLocks noGrp="1"/>
          </p:cNvSpPr>
          <p:nvPr>
            <p:ph type="sldNum" sz="quarter" idx="5"/>
          </p:nvPr>
        </p:nvSpPr>
        <p:spPr/>
        <p:txBody>
          <a:bodyPr/>
          <a:lstStyle/>
          <a:p>
            <a:fld id="{B4E0A65F-70CE-4C11-9DB6-CADF0E49A1AB}" type="slidenum">
              <a:rPr lang="fr-FR" smtClean="0"/>
              <a:t>30</a:t>
            </a:fld>
            <a:endParaRPr lang="fr-FR"/>
          </a:p>
        </p:txBody>
      </p:sp>
    </p:spTree>
    <p:extLst>
      <p:ext uri="{BB962C8B-B14F-4D97-AF65-F5344CB8AC3E}">
        <p14:creationId xmlns:p14="http://schemas.microsoft.com/office/powerpoint/2010/main" val="3798015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AE74F-9BAF-9012-394D-598B3E2B67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42A8D1-5CBD-DEC3-2992-F7C3238A349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0CBA7B-5522-6240-5D55-F757C2214E35}"/>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A877E52-9EB4-59A3-0879-33B9B3949A71}"/>
              </a:ext>
            </a:extLst>
          </p:cNvPr>
          <p:cNvSpPr>
            <a:spLocks noGrp="1"/>
          </p:cNvSpPr>
          <p:nvPr>
            <p:ph type="sldNum" sz="quarter" idx="5"/>
          </p:nvPr>
        </p:nvSpPr>
        <p:spPr/>
        <p:txBody>
          <a:bodyPr/>
          <a:lstStyle/>
          <a:p>
            <a:fld id="{B4E0A65F-70CE-4C11-9DB6-CADF0E49A1AB}" type="slidenum">
              <a:rPr lang="fr-FR" smtClean="0"/>
              <a:t>31</a:t>
            </a:fld>
            <a:endParaRPr lang="fr-FR"/>
          </a:p>
        </p:txBody>
      </p:sp>
    </p:spTree>
    <p:extLst>
      <p:ext uri="{BB962C8B-B14F-4D97-AF65-F5344CB8AC3E}">
        <p14:creationId xmlns:p14="http://schemas.microsoft.com/office/powerpoint/2010/main" val="313319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93864-9327-1319-E356-5660F217FA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E80673-F287-1074-AEF8-C641899393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7E3450-B2FB-6726-80E6-EAF1B173BA3A}"/>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441C4CC-9DAD-DCDC-6D90-69AC8EA62F98}"/>
              </a:ext>
            </a:extLst>
          </p:cNvPr>
          <p:cNvSpPr>
            <a:spLocks noGrp="1"/>
          </p:cNvSpPr>
          <p:nvPr>
            <p:ph type="sldNum" sz="quarter" idx="5"/>
          </p:nvPr>
        </p:nvSpPr>
        <p:spPr/>
        <p:txBody>
          <a:bodyPr/>
          <a:lstStyle/>
          <a:p>
            <a:fld id="{B4E0A65F-70CE-4C11-9DB6-CADF0E49A1AB}" type="slidenum">
              <a:rPr lang="fr-FR" smtClean="0"/>
              <a:t>32</a:t>
            </a:fld>
            <a:endParaRPr lang="fr-FR"/>
          </a:p>
        </p:txBody>
      </p:sp>
    </p:spTree>
    <p:extLst>
      <p:ext uri="{BB962C8B-B14F-4D97-AF65-F5344CB8AC3E}">
        <p14:creationId xmlns:p14="http://schemas.microsoft.com/office/powerpoint/2010/main" val="2720328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6BE4F-6FEA-93AA-0DA7-C652837D30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FDC029-3A8B-556D-1884-47AAC572240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50DC11B-3CFE-95E7-8A4E-F9C239299B91}"/>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Dans les </a:t>
            </a:r>
            <a:r>
              <a:rPr lang="fr-FR" sz="1800" b="0" i="0" u="none" strike="noStrike" baseline="0" dirty="0" err="1">
                <a:solidFill>
                  <a:srgbClr val="333333"/>
                </a:solidFill>
                <a:latin typeface="Verdana" panose="020B0604030504040204" pitchFamily="34" charset="0"/>
              </a:rPr>
              <a:t>entrepots</a:t>
            </a:r>
            <a:r>
              <a:rPr lang="fr-FR" sz="1800" b="0" i="0" u="none" strike="noStrike" baseline="0" dirty="0">
                <a:solidFill>
                  <a:srgbClr val="333333"/>
                </a:solidFill>
                <a:latin typeface="Verdana" panose="020B0604030504040204" pitchFamily="34" charset="0"/>
              </a:rPr>
              <a:t>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les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sont extraites a partir de sources de</a:t>
            </a:r>
          </a:p>
          <a:p>
            <a:pPr algn="l"/>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disparates et </a:t>
            </a:r>
            <a:r>
              <a:rPr lang="fr-FR" sz="1800" b="0" i="0" u="none" strike="noStrike" baseline="0" dirty="0" err="1">
                <a:solidFill>
                  <a:srgbClr val="333333"/>
                </a:solidFill>
                <a:latin typeface="Verdana" panose="020B0604030504040204" pitchFamily="34" charset="0"/>
              </a:rPr>
              <a:t>materialisees</a:t>
            </a:r>
            <a:r>
              <a:rPr lang="fr-FR" sz="1800" b="0" i="0" u="none" strike="noStrike" baseline="0" dirty="0">
                <a:solidFill>
                  <a:srgbClr val="333333"/>
                </a:solidFill>
                <a:latin typeface="Verdana" panose="020B0604030504040204" pitchFamily="34" charset="0"/>
              </a:rPr>
              <a:t> dans l'</a:t>
            </a:r>
            <a:r>
              <a:rPr lang="fr-FR" sz="1800" b="0" i="0" u="none" strike="noStrike" baseline="0" dirty="0" err="1">
                <a:solidFill>
                  <a:srgbClr val="333333"/>
                </a:solidFill>
                <a:latin typeface="Verdana" panose="020B0604030504040204" pitchFamily="34" charset="0"/>
              </a:rPr>
              <a:t>entrepot</a:t>
            </a:r>
            <a:r>
              <a:rPr lang="fr-FR" sz="1800" b="0" i="0" u="none" strike="noStrike" baseline="0" dirty="0">
                <a:solidFill>
                  <a:srgbClr val="333333"/>
                </a:solidFill>
                <a:latin typeface="Verdana" panose="020B0604030504040204" pitchFamily="34" charset="0"/>
              </a:rPr>
              <a:t>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Le principe de la</a:t>
            </a:r>
          </a:p>
          <a:p>
            <a:pPr algn="l"/>
            <a:r>
              <a:rPr lang="fr-FR" sz="1800" b="0" i="0" u="none" strike="noStrike" baseline="0" dirty="0" err="1">
                <a:solidFill>
                  <a:srgbClr val="333333"/>
                </a:solidFill>
                <a:latin typeface="Verdana" panose="020B0604030504040204" pitchFamily="34" charset="0"/>
              </a:rPr>
              <a:t>materialisation</a:t>
            </a:r>
            <a:r>
              <a:rPr lang="fr-FR" sz="1800" b="0" i="0" u="none" strike="noStrike" baseline="0" dirty="0">
                <a:solidFill>
                  <a:srgbClr val="333333"/>
                </a:solidFill>
                <a:latin typeface="Verdana" panose="020B0604030504040204" pitchFamily="34" charset="0"/>
              </a:rPr>
              <a:t> est l'</a:t>
            </a:r>
            <a:r>
              <a:rPr lang="fr-FR" sz="1800" b="0" i="0" u="none" strike="noStrike" baseline="0" dirty="0" err="1">
                <a:solidFill>
                  <a:srgbClr val="333333"/>
                </a:solidFill>
                <a:latin typeface="Verdana" panose="020B0604030504040204" pitchFamily="34" charset="0"/>
              </a:rPr>
              <a:t>integration</a:t>
            </a:r>
            <a:r>
              <a:rPr lang="fr-FR" sz="1800" b="0" i="0" u="none" strike="noStrike" baseline="0" dirty="0">
                <a:solidFill>
                  <a:srgbClr val="333333"/>
                </a:solidFill>
                <a:latin typeface="Verdana" panose="020B0604030504040204" pitchFamily="34" charset="0"/>
              </a:rPr>
              <a:t> </a:t>
            </a:r>
            <a:r>
              <a:rPr lang="fr-FR" sz="1800" b="0" i="0" u="none" strike="noStrike" baseline="0" dirty="0" err="1">
                <a:solidFill>
                  <a:srgbClr val="333333"/>
                </a:solidFill>
                <a:latin typeface="Verdana" panose="020B0604030504040204" pitchFamily="34" charset="0"/>
              </a:rPr>
              <a:t>reelle</a:t>
            </a:r>
            <a:r>
              <a:rPr lang="fr-FR" sz="1800" b="0" i="0" u="none" strike="noStrike" baseline="0" dirty="0">
                <a:solidFill>
                  <a:srgbClr val="333333"/>
                </a:solidFill>
                <a:latin typeface="Verdana" panose="020B0604030504040204" pitchFamily="34" charset="0"/>
              </a:rPr>
              <a:t>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a:t>
            </a:r>
            <a:r>
              <a:rPr lang="fr-FR" sz="1800" b="0" i="0" u="none" strike="noStrike" baseline="0" dirty="0" err="1">
                <a:solidFill>
                  <a:srgbClr val="333333"/>
                </a:solidFill>
                <a:latin typeface="Verdana" panose="020B0604030504040204" pitchFamily="34" charset="0"/>
              </a:rPr>
              <a:t>conformement</a:t>
            </a:r>
            <a:r>
              <a:rPr lang="fr-FR" sz="1800" b="0" i="0" u="none" strike="noStrike" baseline="0" dirty="0">
                <a:solidFill>
                  <a:srgbClr val="333333"/>
                </a:solidFill>
                <a:latin typeface="Verdana" panose="020B0604030504040204" pitchFamily="34" charset="0"/>
              </a:rPr>
              <a:t> au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a:t>
            </a:r>
            <a:endParaRPr lang="en-US" dirty="0"/>
          </a:p>
        </p:txBody>
      </p:sp>
      <p:sp>
        <p:nvSpPr>
          <p:cNvPr id="4" name="Espace réservé du numéro de diapositive 3">
            <a:extLst>
              <a:ext uri="{FF2B5EF4-FFF2-40B4-BE49-F238E27FC236}">
                <a16:creationId xmlns:a16="http://schemas.microsoft.com/office/drawing/2014/main" id="{9133C3E7-85EC-7949-0E08-CF9C82D86DC2}"/>
              </a:ext>
            </a:extLst>
          </p:cNvPr>
          <p:cNvSpPr>
            <a:spLocks noGrp="1"/>
          </p:cNvSpPr>
          <p:nvPr>
            <p:ph type="sldNum" sz="quarter" idx="5"/>
          </p:nvPr>
        </p:nvSpPr>
        <p:spPr/>
        <p:txBody>
          <a:bodyPr/>
          <a:lstStyle/>
          <a:p>
            <a:fld id="{B4E0A65F-70CE-4C11-9DB6-CADF0E49A1AB}" type="slidenum">
              <a:rPr lang="fr-FR" smtClean="0"/>
              <a:t>33</a:t>
            </a:fld>
            <a:endParaRPr lang="fr-FR"/>
          </a:p>
        </p:txBody>
      </p:sp>
    </p:spTree>
    <p:extLst>
      <p:ext uri="{BB962C8B-B14F-4D97-AF65-F5344CB8AC3E}">
        <p14:creationId xmlns:p14="http://schemas.microsoft.com/office/powerpoint/2010/main" val="2604460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2B44-A461-FABA-DC04-3D9098D5DB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66C5A1-D7B1-F829-434E-64A1AEF1E8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B2A1A2-E3FB-D8C0-CA1E-55B591B71877}"/>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CB309CF-B296-CCDD-CE1B-DB896C418F61}"/>
              </a:ext>
            </a:extLst>
          </p:cNvPr>
          <p:cNvSpPr>
            <a:spLocks noGrp="1"/>
          </p:cNvSpPr>
          <p:nvPr>
            <p:ph type="sldNum" sz="quarter" idx="5"/>
          </p:nvPr>
        </p:nvSpPr>
        <p:spPr/>
        <p:txBody>
          <a:bodyPr/>
          <a:lstStyle/>
          <a:p>
            <a:fld id="{B4E0A65F-70CE-4C11-9DB6-CADF0E49A1AB}" type="slidenum">
              <a:rPr lang="fr-FR" smtClean="0"/>
              <a:t>34</a:t>
            </a:fld>
            <a:endParaRPr lang="fr-FR"/>
          </a:p>
        </p:txBody>
      </p:sp>
    </p:spTree>
    <p:extLst>
      <p:ext uri="{BB962C8B-B14F-4D97-AF65-F5344CB8AC3E}">
        <p14:creationId xmlns:p14="http://schemas.microsoft.com/office/powerpoint/2010/main" val="32190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E743-AEA2-9C69-6323-33A25A44A2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CA6992-6B65-2378-4D37-2D9D78105B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5511DFC-1050-1F44-485B-351080073F98}"/>
              </a:ext>
            </a:extLst>
          </p:cNvPr>
          <p:cNvSpPr>
            <a:spLocks noGrp="1"/>
          </p:cNvSpPr>
          <p:nvPr>
            <p:ph type="body" idx="1"/>
          </p:nvPr>
        </p:nvSpPr>
        <p:spPr/>
        <p:txBody>
          <a:bodyPr/>
          <a:lstStyle/>
          <a:p>
            <a:pPr algn="l"/>
            <a:r>
              <a:rPr lang="en-US" sz="1800" b="0" i="1" u="none" strike="noStrike" baseline="0" dirty="0" err="1">
                <a:solidFill>
                  <a:srgbClr val="66669A"/>
                </a:solidFill>
                <a:latin typeface="Verdana-Italic"/>
              </a:rPr>
              <a:t>Conséquences</a:t>
            </a:r>
            <a:endParaRPr lang="en-US" sz="1800" b="0" i="1" u="none" strike="noStrike" baseline="0" dirty="0">
              <a:solidFill>
                <a:srgbClr val="66669A"/>
              </a:solidFill>
              <a:latin typeface="Verdana-Italic"/>
            </a:endParaRP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Environnement informationnel actuel se caractérise par une forte distribution</a:t>
            </a:r>
          </a:p>
          <a:p>
            <a:pPr algn="l"/>
            <a:r>
              <a:rPr lang="en-US" sz="1800" b="0" i="0" u="none" strike="noStrike" baseline="0" dirty="0">
                <a:solidFill>
                  <a:srgbClr val="333333"/>
                </a:solidFill>
                <a:latin typeface="Verdana" panose="020B0604030504040204" pitchFamily="34" charset="0"/>
              </a:rPr>
              <a:t>des données.</a:t>
            </a: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Nécessité de construire des ponts sémantiques entre les différentes sources.</a:t>
            </a:r>
          </a:p>
          <a:p>
            <a:pPr algn="l"/>
            <a:r>
              <a:rPr lang="en-US" sz="1800" b="0" i="0" u="none" strike="noStrike" baseline="0" dirty="0">
                <a:solidFill>
                  <a:srgbClr val="66669A"/>
                </a:solidFill>
                <a:latin typeface="Wingdings-Regular"/>
              </a:rPr>
              <a:t> </a:t>
            </a:r>
            <a:r>
              <a:rPr lang="en-US" sz="1800" b="0" i="0" u="none" strike="noStrike" baseline="0" dirty="0" err="1">
                <a:solidFill>
                  <a:srgbClr val="333333"/>
                </a:solidFill>
                <a:latin typeface="Verdana" panose="020B0604030504040204" pitchFamily="34" charset="0"/>
              </a:rPr>
              <a:t>Intégration</a:t>
            </a:r>
            <a:r>
              <a:rPr lang="en-US" sz="1800" b="0" i="0" u="none" strike="noStrike" baseline="0" dirty="0">
                <a:solidFill>
                  <a:srgbClr val="333333"/>
                </a:solidFill>
                <a:latin typeface="Verdana" panose="020B0604030504040204" pitchFamily="34" charset="0"/>
              </a:rPr>
              <a:t> de données.</a:t>
            </a:r>
            <a:endParaRPr lang="en-US" dirty="0"/>
          </a:p>
        </p:txBody>
      </p:sp>
      <p:sp>
        <p:nvSpPr>
          <p:cNvPr id="4" name="Espace réservé du numéro de diapositive 3">
            <a:extLst>
              <a:ext uri="{FF2B5EF4-FFF2-40B4-BE49-F238E27FC236}">
                <a16:creationId xmlns:a16="http://schemas.microsoft.com/office/drawing/2014/main" id="{C0AED8C2-BE40-4FBF-40CF-EDE9FB121EA0}"/>
              </a:ext>
            </a:extLst>
          </p:cNvPr>
          <p:cNvSpPr>
            <a:spLocks noGrp="1"/>
          </p:cNvSpPr>
          <p:nvPr>
            <p:ph type="sldNum" sz="quarter" idx="5"/>
          </p:nvPr>
        </p:nvSpPr>
        <p:spPr/>
        <p:txBody>
          <a:bodyPr/>
          <a:lstStyle/>
          <a:p>
            <a:fld id="{B4E0A65F-70CE-4C11-9DB6-CADF0E49A1AB}" type="slidenum">
              <a:rPr lang="fr-FR" smtClean="0"/>
              <a:t>7</a:t>
            </a:fld>
            <a:endParaRPr lang="fr-FR"/>
          </a:p>
        </p:txBody>
      </p:sp>
    </p:spTree>
    <p:extLst>
      <p:ext uri="{BB962C8B-B14F-4D97-AF65-F5344CB8AC3E}">
        <p14:creationId xmlns:p14="http://schemas.microsoft.com/office/powerpoint/2010/main" val="432056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EA1E3-3B5D-E49A-EA66-1D470DAD5E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715025-2C07-3F89-2D24-62D702CE71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B466128-9F85-6E4A-53DA-A76F235F6643}"/>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Dans cette approche, les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ne sont pas </a:t>
            </a:r>
            <a:r>
              <a:rPr lang="fr-FR" sz="1800" b="0" i="0" u="none" strike="noStrike" baseline="0" dirty="0" err="1">
                <a:solidFill>
                  <a:srgbClr val="333333"/>
                </a:solidFill>
                <a:latin typeface="Verdana" panose="020B0604030504040204" pitchFamily="34" charset="0"/>
              </a:rPr>
              <a:t>stockees</a:t>
            </a:r>
            <a:r>
              <a:rPr lang="fr-FR" sz="1800" b="0" i="0" u="none" strike="noStrike" baseline="0" dirty="0">
                <a:solidFill>
                  <a:srgbClr val="333333"/>
                </a:solidFill>
                <a:latin typeface="Verdana" panose="020B0604030504040204" pitchFamily="34" charset="0"/>
              </a:rPr>
              <a:t> au niveau du </a:t>
            </a:r>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a:t>
            </a:r>
          </a:p>
          <a:p>
            <a:pPr algn="l"/>
            <a:r>
              <a:rPr lang="fr-FR" sz="1800" b="0" i="0" u="none" strike="noStrike" baseline="0" dirty="0">
                <a:solidFill>
                  <a:srgbClr val="333333"/>
                </a:solidFill>
                <a:latin typeface="Verdana" panose="020B0604030504040204" pitchFamily="34" charset="0"/>
              </a:rPr>
              <a:t>Elles restent dans les sources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et ne sont accessibles qu'a ce niveau.</a:t>
            </a:r>
            <a:endParaRPr lang="en-US" dirty="0"/>
          </a:p>
        </p:txBody>
      </p:sp>
      <p:sp>
        <p:nvSpPr>
          <p:cNvPr id="4" name="Espace réservé du numéro de diapositive 3">
            <a:extLst>
              <a:ext uri="{FF2B5EF4-FFF2-40B4-BE49-F238E27FC236}">
                <a16:creationId xmlns:a16="http://schemas.microsoft.com/office/drawing/2014/main" id="{C184A3D8-E90E-C4B1-83C7-4DD7A0B87C52}"/>
              </a:ext>
            </a:extLst>
          </p:cNvPr>
          <p:cNvSpPr>
            <a:spLocks noGrp="1"/>
          </p:cNvSpPr>
          <p:nvPr>
            <p:ph type="sldNum" sz="quarter" idx="5"/>
          </p:nvPr>
        </p:nvSpPr>
        <p:spPr/>
        <p:txBody>
          <a:bodyPr/>
          <a:lstStyle/>
          <a:p>
            <a:fld id="{B4E0A65F-70CE-4C11-9DB6-CADF0E49A1AB}" type="slidenum">
              <a:rPr lang="fr-FR" smtClean="0"/>
              <a:t>35</a:t>
            </a:fld>
            <a:endParaRPr lang="fr-FR"/>
          </a:p>
        </p:txBody>
      </p:sp>
    </p:spTree>
    <p:extLst>
      <p:ext uri="{BB962C8B-B14F-4D97-AF65-F5344CB8AC3E}">
        <p14:creationId xmlns:p14="http://schemas.microsoft.com/office/powerpoint/2010/main" val="218153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2F91-0BAF-BB11-E530-E0C570212E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38AB0A-EFD9-D6ED-A7CE-1640D547B3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07DD198-BC5F-105A-464D-579B899A8202}"/>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Dans cette approche, les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ne sont pas </a:t>
            </a:r>
            <a:r>
              <a:rPr lang="fr-FR" sz="1800" b="0" i="0" u="none" strike="noStrike" baseline="0" dirty="0" err="1">
                <a:solidFill>
                  <a:srgbClr val="333333"/>
                </a:solidFill>
                <a:latin typeface="Verdana" panose="020B0604030504040204" pitchFamily="34" charset="0"/>
              </a:rPr>
              <a:t>stockees</a:t>
            </a:r>
            <a:r>
              <a:rPr lang="fr-FR" sz="1800" b="0" i="0" u="none" strike="noStrike" baseline="0" dirty="0">
                <a:solidFill>
                  <a:srgbClr val="333333"/>
                </a:solidFill>
                <a:latin typeface="Verdana" panose="020B0604030504040204" pitchFamily="34" charset="0"/>
              </a:rPr>
              <a:t> au niveau du </a:t>
            </a:r>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a:t>
            </a:r>
          </a:p>
          <a:p>
            <a:pPr algn="l"/>
            <a:r>
              <a:rPr lang="fr-FR" sz="1800" b="0" i="0" u="none" strike="noStrike" baseline="0" dirty="0">
                <a:solidFill>
                  <a:srgbClr val="333333"/>
                </a:solidFill>
                <a:latin typeface="Verdana" panose="020B0604030504040204" pitchFamily="34" charset="0"/>
              </a:rPr>
              <a:t>Elles restent dans les sources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et ne sont accessibles qu'a ce niveau.</a:t>
            </a:r>
            <a:endParaRPr lang="en-US" dirty="0"/>
          </a:p>
        </p:txBody>
      </p:sp>
      <p:sp>
        <p:nvSpPr>
          <p:cNvPr id="4" name="Espace réservé du numéro de diapositive 3">
            <a:extLst>
              <a:ext uri="{FF2B5EF4-FFF2-40B4-BE49-F238E27FC236}">
                <a16:creationId xmlns:a16="http://schemas.microsoft.com/office/drawing/2014/main" id="{8F05D7B1-D50F-B248-8F46-585F8FE0E541}"/>
              </a:ext>
            </a:extLst>
          </p:cNvPr>
          <p:cNvSpPr>
            <a:spLocks noGrp="1"/>
          </p:cNvSpPr>
          <p:nvPr>
            <p:ph type="sldNum" sz="quarter" idx="5"/>
          </p:nvPr>
        </p:nvSpPr>
        <p:spPr/>
        <p:txBody>
          <a:bodyPr/>
          <a:lstStyle/>
          <a:p>
            <a:fld id="{B4E0A65F-70CE-4C11-9DB6-CADF0E49A1AB}" type="slidenum">
              <a:rPr lang="fr-FR" smtClean="0"/>
              <a:t>36</a:t>
            </a:fld>
            <a:endParaRPr lang="fr-FR"/>
          </a:p>
        </p:txBody>
      </p:sp>
    </p:spTree>
    <p:extLst>
      <p:ext uri="{BB962C8B-B14F-4D97-AF65-F5344CB8AC3E}">
        <p14:creationId xmlns:p14="http://schemas.microsoft.com/office/powerpoint/2010/main" val="1147860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DBF03-F411-1AD7-CB1F-414637B735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ACFC48-29F4-7689-8907-24B490A299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F3E20D-97FE-E5E2-85F9-37594F92CBAA}"/>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Dans cette approche, les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ne sont pas </a:t>
            </a:r>
            <a:r>
              <a:rPr lang="fr-FR" sz="1800" b="0" i="0" u="none" strike="noStrike" baseline="0" dirty="0" err="1">
                <a:solidFill>
                  <a:srgbClr val="333333"/>
                </a:solidFill>
                <a:latin typeface="Verdana" panose="020B0604030504040204" pitchFamily="34" charset="0"/>
              </a:rPr>
              <a:t>stockees</a:t>
            </a:r>
            <a:r>
              <a:rPr lang="fr-FR" sz="1800" b="0" i="0" u="none" strike="noStrike" baseline="0" dirty="0">
                <a:solidFill>
                  <a:srgbClr val="333333"/>
                </a:solidFill>
                <a:latin typeface="Verdana" panose="020B0604030504040204" pitchFamily="34" charset="0"/>
              </a:rPr>
              <a:t> au niveau du </a:t>
            </a:r>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a:t>
            </a:r>
          </a:p>
          <a:p>
            <a:pPr algn="l"/>
            <a:r>
              <a:rPr lang="fr-FR" sz="1800" b="0" i="0" u="none" strike="noStrike" baseline="0" dirty="0">
                <a:solidFill>
                  <a:srgbClr val="333333"/>
                </a:solidFill>
                <a:latin typeface="Verdana" panose="020B0604030504040204" pitchFamily="34" charset="0"/>
              </a:rPr>
              <a:t>Elles restent dans les sources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et ne sont accessibles qu'a ce niveau.</a:t>
            </a:r>
            <a:endParaRPr lang="en-US" dirty="0"/>
          </a:p>
        </p:txBody>
      </p:sp>
      <p:sp>
        <p:nvSpPr>
          <p:cNvPr id="4" name="Espace réservé du numéro de diapositive 3">
            <a:extLst>
              <a:ext uri="{FF2B5EF4-FFF2-40B4-BE49-F238E27FC236}">
                <a16:creationId xmlns:a16="http://schemas.microsoft.com/office/drawing/2014/main" id="{A8E99503-22FB-52C0-48F3-6C3FB9A87DB1}"/>
              </a:ext>
            </a:extLst>
          </p:cNvPr>
          <p:cNvSpPr>
            <a:spLocks noGrp="1"/>
          </p:cNvSpPr>
          <p:nvPr>
            <p:ph type="sldNum" sz="quarter" idx="5"/>
          </p:nvPr>
        </p:nvSpPr>
        <p:spPr/>
        <p:txBody>
          <a:bodyPr/>
          <a:lstStyle/>
          <a:p>
            <a:fld id="{B4E0A65F-70CE-4C11-9DB6-CADF0E49A1AB}" type="slidenum">
              <a:rPr lang="fr-FR" smtClean="0"/>
              <a:t>37</a:t>
            </a:fld>
            <a:endParaRPr lang="fr-FR"/>
          </a:p>
        </p:txBody>
      </p:sp>
    </p:spTree>
    <p:extLst>
      <p:ext uri="{BB962C8B-B14F-4D97-AF65-F5344CB8AC3E}">
        <p14:creationId xmlns:p14="http://schemas.microsoft.com/office/powerpoint/2010/main" val="1768270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1661B-DE4B-A77E-D0F3-44521ADBD6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E07FB7-D180-BFA3-D8D4-BA06A10FCA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A31434-69B5-C50A-108A-3C36ACB7B4FB}"/>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Le </a:t>
            </a:r>
            <a:r>
              <a:rPr lang="fr-FR" sz="1800" b="0" i="0" u="none" strike="noStrike" baseline="0" dirty="0" err="1">
                <a:solidFill>
                  <a:srgbClr val="333333"/>
                </a:solidFill>
                <a:latin typeface="Verdana" panose="020B0604030504040204" pitchFamily="34" charset="0"/>
              </a:rPr>
              <a:t>probleme</a:t>
            </a:r>
            <a:r>
              <a:rPr lang="fr-FR" sz="1800" b="0" i="0" u="none" strike="noStrike" baseline="0" dirty="0">
                <a:solidFill>
                  <a:srgbClr val="333333"/>
                </a:solidFill>
                <a:latin typeface="Verdana" panose="020B0604030504040204" pitchFamily="34" charset="0"/>
              </a:rPr>
              <a:t> d'</a:t>
            </a:r>
            <a:r>
              <a:rPr lang="fr-FR" sz="1800" b="0" i="0" u="none" strike="noStrike" baseline="0" dirty="0" err="1">
                <a:solidFill>
                  <a:srgbClr val="333333"/>
                </a:solidFill>
                <a:latin typeface="Verdana" panose="020B0604030504040204" pitchFamily="34" charset="0"/>
              </a:rPr>
              <a:t>heterogeneite</a:t>
            </a:r>
            <a:r>
              <a:rPr lang="fr-FR" sz="1800" b="0" i="0" u="none" strike="noStrike" baseline="0" dirty="0">
                <a:solidFill>
                  <a:srgbClr val="333333"/>
                </a:solidFill>
                <a:latin typeface="Verdana" panose="020B0604030504040204" pitchFamily="34" charset="0"/>
              </a:rPr>
              <a:t> </a:t>
            </a:r>
            <a:r>
              <a:rPr lang="fr-FR" sz="1800" b="0" i="0" u="none" strike="noStrike" baseline="0" dirty="0" err="1">
                <a:solidFill>
                  <a:srgbClr val="333333"/>
                </a:solidFill>
                <a:latin typeface="Verdana" panose="020B0604030504040204" pitchFamily="34" charset="0"/>
              </a:rPr>
              <a:t>semantique</a:t>
            </a:r>
            <a:r>
              <a:rPr lang="fr-FR" sz="1800" b="0" i="0" u="none" strike="noStrike" baseline="0" dirty="0">
                <a:solidFill>
                  <a:srgbClr val="333333"/>
                </a:solidFill>
                <a:latin typeface="Verdana" panose="020B0604030504040204" pitchFamily="34" charset="0"/>
              </a:rPr>
              <a:t> entre les </a:t>
            </a:r>
            <a:r>
              <a:rPr lang="fr-FR" sz="1800" b="0" i="0" u="none" strike="noStrike" baseline="0" dirty="0" err="1">
                <a:solidFill>
                  <a:srgbClr val="333333"/>
                </a:solidFill>
                <a:latin typeface="Verdana" panose="020B0604030504040204" pitchFamily="34" charset="0"/>
              </a:rPr>
              <a:t>differentes</a:t>
            </a:r>
            <a:r>
              <a:rPr lang="fr-FR" sz="1800" b="0" i="0" u="none" strike="noStrike" baseline="0" dirty="0">
                <a:solidFill>
                  <a:srgbClr val="333333"/>
                </a:solidFill>
                <a:latin typeface="Verdana" panose="020B0604030504040204" pitchFamily="34" charset="0"/>
              </a:rPr>
              <a:t> sources d'information</a:t>
            </a:r>
          </a:p>
          <a:p>
            <a:pPr algn="l"/>
            <a:r>
              <a:rPr lang="fr-FR" sz="1800" b="0" i="0" u="none" strike="noStrike" baseline="0" dirty="0">
                <a:solidFill>
                  <a:srgbClr val="333333"/>
                </a:solidFill>
                <a:latin typeface="Verdana" panose="020B0604030504040204" pitchFamily="34" charset="0"/>
              </a:rPr>
              <a:t>ne se pose pas pour l'utilisateur puisqu'il est </a:t>
            </a:r>
            <a:r>
              <a:rPr lang="fr-FR" sz="1800" b="0" i="0" u="none" strike="noStrike" baseline="0" dirty="0" err="1">
                <a:solidFill>
                  <a:srgbClr val="333333"/>
                </a:solidFill>
                <a:latin typeface="Verdana" panose="020B0604030504040204" pitchFamily="34" charset="0"/>
              </a:rPr>
              <a:t>resolu</a:t>
            </a:r>
            <a:r>
              <a:rPr lang="fr-FR" sz="1800" b="0" i="0" u="none" strike="noStrike" baseline="0" dirty="0">
                <a:solidFill>
                  <a:srgbClr val="333333"/>
                </a:solidFill>
                <a:latin typeface="Verdana" panose="020B0604030504040204" pitchFamily="34" charset="0"/>
              </a:rPr>
              <a:t> par le </a:t>
            </a:r>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a:t>
            </a:r>
            <a:endParaRPr lang="en-US" dirty="0"/>
          </a:p>
        </p:txBody>
      </p:sp>
      <p:sp>
        <p:nvSpPr>
          <p:cNvPr id="4" name="Espace réservé du numéro de diapositive 3">
            <a:extLst>
              <a:ext uri="{FF2B5EF4-FFF2-40B4-BE49-F238E27FC236}">
                <a16:creationId xmlns:a16="http://schemas.microsoft.com/office/drawing/2014/main" id="{C0328FE9-F778-43E8-503E-92864CB36E3B}"/>
              </a:ext>
            </a:extLst>
          </p:cNvPr>
          <p:cNvSpPr>
            <a:spLocks noGrp="1"/>
          </p:cNvSpPr>
          <p:nvPr>
            <p:ph type="sldNum" sz="quarter" idx="5"/>
          </p:nvPr>
        </p:nvSpPr>
        <p:spPr/>
        <p:txBody>
          <a:bodyPr/>
          <a:lstStyle/>
          <a:p>
            <a:fld id="{B4E0A65F-70CE-4C11-9DB6-CADF0E49A1AB}" type="slidenum">
              <a:rPr lang="fr-FR" smtClean="0"/>
              <a:t>38</a:t>
            </a:fld>
            <a:endParaRPr lang="fr-FR"/>
          </a:p>
        </p:txBody>
      </p:sp>
    </p:spTree>
    <p:extLst>
      <p:ext uri="{BB962C8B-B14F-4D97-AF65-F5344CB8AC3E}">
        <p14:creationId xmlns:p14="http://schemas.microsoft.com/office/powerpoint/2010/main" val="299947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DA0FA-8B0E-6B38-B71E-A85697DC6C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F5881D-12D5-45C5-BCEE-6DC50591F9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5C0235-58CE-1DC2-6D64-3B7EEF4113B7}"/>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Un </a:t>
            </a:r>
            <a:r>
              <a:rPr lang="fr-FR" sz="1800" b="0" i="0" u="none" strike="noStrike" baseline="0" dirty="0" err="1">
                <a:solidFill>
                  <a:srgbClr val="333333"/>
                </a:solidFill>
                <a:latin typeface="Verdana" panose="020B0604030504040204" pitchFamily="34" charset="0"/>
              </a:rPr>
              <a:t>systeme</a:t>
            </a:r>
            <a:r>
              <a:rPr lang="fr-FR" sz="1800" b="0" i="0" u="none" strike="noStrike" baseline="0" dirty="0">
                <a:solidFill>
                  <a:srgbClr val="333333"/>
                </a:solidFill>
                <a:latin typeface="Verdana" panose="020B0604030504040204" pitchFamily="34" charset="0"/>
              </a:rPr>
              <a:t> de </a:t>
            </a:r>
            <a:r>
              <a:rPr lang="fr-FR" sz="1800" b="0" i="0" u="none" strike="noStrike" baseline="0" dirty="0" err="1">
                <a:solidFill>
                  <a:srgbClr val="333333"/>
                </a:solidFill>
                <a:latin typeface="Verdana" panose="020B0604030504040204" pitchFamily="34" charset="0"/>
              </a:rPr>
              <a:t>mediation</a:t>
            </a:r>
            <a:r>
              <a:rPr lang="fr-FR" sz="1800" b="0" i="0" u="none" strike="noStrike" baseline="0" dirty="0">
                <a:solidFill>
                  <a:srgbClr val="333333"/>
                </a:solidFill>
                <a:latin typeface="Verdana" panose="020B0604030504040204" pitchFamily="34" charset="0"/>
              </a:rPr>
              <a:t> est constitue d'un </a:t>
            </a:r>
            <a:r>
              <a:rPr lang="fr-FR" sz="1800" b="0" i="0" u="none" strike="noStrike" baseline="0" dirty="0" err="1">
                <a:solidFill>
                  <a:srgbClr val="333333"/>
                </a:solidFill>
                <a:latin typeface="Verdana" panose="020B0604030504040204" pitchFamily="34" charset="0"/>
              </a:rPr>
              <a:t>systeme</a:t>
            </a:r>
            <a:r>
              <a:rPr lang="fr-FR" sz="1800" b="0" i="0" u="none" strike="noStrike" baseline="0" dirty="0">
                <a:solidFill>
                  <a:srgbClr val="333333"/>
                </a:solidFill>
                <a:latin typeface="Verdana" panose="020B0604030504040204" pitchFamily="34" charset="0"/>
              </a:rPr>
              <a:t> global de gestion le</a:t>
            </a:r>
          </a:p>
          <a:p>
            <a:pPr algn="l"/>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 d'un ensemble d'adaptateurs et d'un ensemble de sources locales. Les</a:t>
            </a:r>
          </a:p>
          <a:p>
            <a:pPr algn="l"/>
            <a:r>
              <a:rPr lang="fr-FR" sz="1800" b="0" i="0" u="none" strike="noStrike" baseline="0" dirty="0">
                <a:solidFill>
                  <a:srgbClr val="333333"/>
                </a:solidFill>
                <a:latin typeface="Verdana" panose="020B0604030504040204" pitchFamily="34" charset="0"/>
              </a:rPr>
              <a:t>sources locales sont </a:t>
            </a:r>
            <a:r>
              <a:rPr lang="fr-FR" sz="1800" b="0" i="0" u="none" strike="noStrike" baseline="0" dirty="0" err="1">
                <a:solidFill>
                  <a:srgbClr val="333333"/>
                </a:solidFill>
                <a:latin typeface="Verdana" panose="020B0604030504040204" pitchFamily="34" charset="0"/>
              </a:rPr>
              <a:t>integrees</a:t>
            </a:r>
            <a:r>
              <a:rPr lang="fr-FR" sz="1800" b="0" i="0" u="none" strike="noStrike" baseline="0" dirty="0">
                <a:solidFill>
                  <a:srgbClr val="333333"/>
                </a:solidFill>
                <a:latin typeface="Verdana" panose="020B0604030504040204" pitchFamily="34" charset="0"/>
              </a:rPr>
              <a:t> dans le sens qu'un seul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est construit a</a:t>
            </a:r>
          </a:p>
          <a:p>
            <a:pPr algn="l"/>
            <a:r>
              <a:rPr lang="fr-FR" sz="1800" b="0" i="0" u="none" strike="noStrike" baseline="0" dirty="0">
                <a:solidFill>
                  <a:srgbClr val="333333"/>
                </a:solidFill>
                <a:latin typeface="Verdana" panose="020B0604030504040204" pitchFamily="34" charset="0"/>
              </a:rPr>
              <a:t>partir des </a:t>
            </a:r>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exportes par les sources locales. Des </a:t>
            </a:r>
            <a:r>
              <a:rPr lang="fr-FR" sz="1800" b="0" i="0" u="none" strike="noStrike" baseline="0" dirty="0" err="1">
                <a:solidFill>
                  <a:srgbClr val="333333"/>
                </a:solidFill>
                <a:latin typeface="Verdana" panose="020B0604030504040204" pitchFamily="34" charset="0"/>
              </a:rPr>
              <a:t>requetes</a:t>
            </a:r>
            <a:r>
              <a:rPr lang="fr-FR" sz="1800" b="0" i="0" u="none" strike="noStrike" baseline="0" dirty="0">
                <a:solidFill>
                  <a:srgbClr val="333333"/>
                </a:solidFill>
                <a:latin typeface="Verdana" panose="020B0604030504040204" pitchFamily="34" charset="0"/>
              </a:rPr>
              <a:t> sont ainsi </a:t>
            </a:r>
            <a:r>
              <a:rPr lang="fr-FR" sz="1800" b="0" i="0" u="none" strike="noStrike" baseline="0" dirty="0" err="1">
                <a:solidFill>
                  <a:srgbClr val="333333"/>
                </a:solidFill>
                <a:latin typeface="Verdana" panose="020B0604030504040204" pitchFamily="34" charset="0"/>
              </a:rPr>
              <a:t>posees</a:t>
            </a:r>
            <a:endParaRPr lang="fr-FR" sz="1800" b="0" i="0" u="none" strike="noStrike" baseline="0" dirty="0">
              <a:solidFill>
                <a:srgbClr val="333333"/>
              </a:solidFill>
              <a:latin typeface="Verdana" panose="020B0604030504040204" pitchFamily="34" charset="0"/>
            </a:endParaRPr>
          </a:p>
          <a:p>
            <a:pPr algn="l"/>
            <a:r>
              <a:rPr lang="fr-FR" sz="1800" b="0" i="0" u="none" strike="noStrike" baseline="0" dirty="0">
                <a:solidFill>
                  <a:srgbClr val="333333"/>
                </a:solidFill>
                <a:latin typeface="Verdana" panose="020B0604030504040204" pitchFamily="34" charset="0"/>
              </a:rPr>
              <a:t>sur le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et </a:t>
            </a:r>
            <a:r>
              <a:rPr lang="fr-FR" sz="1800" b="0" i="0" u="none" strike="noStrike" baseline="0" dirty="0" err="1">
                <a:solidFill>
                  <a:srgbClr val="333333"/>
                </a:solidFill>
                <a:latin typeface="Verdana" panose="020B0604030504040204" pitchFamily="34" charset="0"/>
              </a:rPr>
              <a:t>traitees</a:t>
            </a:r>
            <a:r>
              <a:rPr lang="fr-FR" sz="1800" b="0" i="0" u="none" strike="noStrike" baseline="0" dirty="0">
                <a:solidFill>
                  <a:srgbClr val="333333"/>
                </a:solidFill>
                <a:latin typeface="Verdana" panose="020B0604030504040204" pitchFamily="34" charset="0"/>
              </a:rPr>
              <a:t> par le </a:t>
            </a:r>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 Les </a:t>
            </a:r>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des sources sont</a:t>
            </a:r>
          </a:p>
          <a:p>
            <a:pPr algn="l"/>
            <a:r>
              <a:rPr lang="fr-FR" sz="1800" b="0" i="0" u="none" strike="noStrike" baseline="0" dirty="0">
                <a:solidFill>
                  <a:srgbClr val="333333"/>
                </a:solidFill>
                <a:latin typeface="Verdana" panose="020B0604030504040204" pitchFamily="34" charset="0"/>
              </a:rPr>
              <a:t>construits par des adaptateurs qui </a:t>
            </a:r>
            <a:r>
              <a:rPr lang="fr-FR" sz="1800" b="0" i="0" u="none" strike="noStrike" baseline="0" dirty="0" err="1">
                <a:solidFill>
                  <a:srgbClr val="333333"/>
                </a:solidFill>
                <a:latin typeface="Verdana" panose="020B0604030504040204" pitchFamily="34" charset="0"/>
              </a:rPr>
              <a:t>etablissent</a:t>
            </a:r>
            <a:r>
              <a:rPr lang="fr-FR" sz="1800" b="0" i="0" u="none" strike="noStrike" baseline="0" dirty="0">
                <a:solidFill>
                  <a:srgbClr val="333333"/>
                </a:solidFill>
                <a:latin typeface="Verdana" panose="020B0604030504040204" pitchFamily="34" charset="0"/>
              </a:rPr>
              <a:t> la correspondance entre la source et</a:t>
            </a:r>
          </a:p>
          <a:p>
            <a:pPr algn="l"/>
            <a:r>
              <a:rPr lang="en-US" sz="1800" b="0" i="0" u="none" strike="noStrike" baseline="0" dirty="0">
                <a:solidFill>
                  <a:srgbClr val="333333"/>
                </a:solidFill>
                <a:latin typeface="Verdana" panose="020B0604030504040204" pitchFamily="34" charset="0"/>
              </a:rPr>
              <a:t>le </a:t>
            </a:r>
            <a:r>
              <a:rPr lang="en-US" sz="1800" b="0" i="0" u="none" strike="noStrike" baseline="0" dirty="0" err="1">
                <a:solidFill>
                  <a:srgbClr val="333333"/>
                </a:solidFill>
                <a:latin typeface="Verdana" panose="020B0604030504040204" pitchFamily="34" charset="0"/>
              </a:rPr>
              <a:t>mediateur</a:t>
            </a:r>
            <a:r>
              <a:rPr lang="en-US" sz="1800" b="0" i="0" u="none" strike="noStrike" baseline="0" dirty="0">
                <a:solidFill>
                  <a:srgbClr val="333333"/>
                </a:solidFill>
                <a:latin typeface="Verdana" panose="020B0604030504040204" pitchFamily="34" charset="0"/>
              </a:rPr>
              <a:t>.</a:t>
            </a:r>
            <a:endParaRPr lang="en-US" dirty="0"/>
          </a:p>
        </p:txBody>
      </p:sp>
      <p:sp>
        <p:nvSpPr>
          <p:cNvPr id="4" name="Espace réservé du numéro de diapositive 3">
            <a:extLst>
              <a:ext uri="{FF2B5EF4-FFF2-40B4-BE49-F238E27FC236}">
                <a16:creationId xmlns:a16="http://schemas.microsoft.com/office/drawing/2014/main" id="{BD2E3D29-875E-366B-4051-88BC1856529D}"/>
              </a:ext>
            </a:extLst>
          </p:cNvPr>
          <p:cNvSpPr>
            <a:spLocks noGrp="1"/>
          </p:cNvSpPr>
          <p:nvPr>
            <p:ph type="sldNum" sz="quarter" idx="5"/>
          </p:nvPr>
        </p:nvSpPr>
        <p:spPr/>
        <p:txBody>
          <a:bodyPr/>
          <a:lstStyle/>
          <a:p>
            <a:fld id="{B4E0A65F-70CE-4C11-9DB6-CADF0E49A1AB}" type="slidenum">
              <a:rPr lang="fr-FR" smtClean="0"/>
              <a:t>39</a:t>
            </a:fld>
            <a:endParaRPr lang="fr-FR"/>
          </a:p>
        </p:txBody>
      </p:sp>
    </p:spTree>
    <p:extLst>
      <p:ext uri="{BB962C8B-B14F-4D97-AF65-F5344CB8AC3E}">
        <p14:creationId xmlns:p14="http://schemas.microsoft.com/office/powerpoint/2010/main" val="3947981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6718-7503-3B9D-9C55-987970F17D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A57709-D10E-F019-7253-BF18CF53A0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563BAE-7F9F-41FD-D4CA-5EBD90D80CFF}"/>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Un </a:t>
            </a:r>
            <a:r>
              <a:rPr lang="fr-FR" sz="1800" b="0" i="0" u="none" strike="noStrike" baseline="0" dirty="0" err="1">
                <a:solidFill>
                  <a:srgbClr val="333333"/>
                </a:solidFill>
                <a:latin typeface="Verdana" panose="020B0604030504040204" pitchFamily="34" charset="0"/>
              </a:rPr>
              <a:t>systeme</a:t>
            </a:r>
            <a:r>
              <a:rPr lang="fr-FR" sz="1800" b="0" i="0" u="none" strike="noStrike" baseline="0" dirty="0">
                <a:solidFill>
                  <a:srgbClr val="333333"/>
                </a:solidFill>
                <a:latin typeface="Verdana" panose="020B0604030504040204" pitchFamily="34" charset="0"/>
              </a:rPr>
              <a:t> de </a:t>
            </a:r>
            <a:r>
              <a:rPr lang="fr-FR" sz="1800" b="0" i="0" u="none" strike="noStrike" baseline="0" dirty="0" err="1">
                <a:solidFill>
                  <a:srgbClr val="333333"/>
                </a:solidFill>
                <a:latin typeface="Verdana" panose="020B0604030504040204" pitchFamily="34" charset="0"/>
              </a:rPr>
              <a:t>mediation</a:t>
            </a:r>
            <a:r>
              <a:rPr lang="fr-FR" sz="1800" b="0" i="0" u="none" strike="noStrike" baseline="0" dirty="0">
                <a:solidFill>
                  <a:srgbClr val="333333"/>
                </a:solidFill>
                <a:latin typeface="Verdana" panose="020B0604030504040204" pitchFamily="34" charset="0"/>
              </a:rPr>
              <a:t> est constitue d'un </a:t>
            </a:r>
            <a:r>
              <a:rPr lang="fr-FR" sz="1800" b="0" i="0" u="none" strike="noStrike" baseline="0" dirty="0" err="1">
                <a:solidFill>
                  <a:srgbClr val="333333"/>
                </a:solidFill>
                <a:latin typeface="Verdana" panose="020B0604030504040204" pitchFamily="34" charset="0"/>
              </a:rPr>
              <a:t>systeme</a:t>
            </a:r>
            <a:r>
              <a:rPr lang="fr-FR" sz="1800" b="0" i="0" u="none" strike="noStrike" baseline="0" dirty="0">
                <a:solidFill>
                  <a:srgbClr val="333333"/>
                </a:solidFill>
                <a:latin typeface="Verdana" panose="020B0604030504040204" pitchFamily="34" charset="0"/>
              </a:rPr>
              <a:t> global de gestion le</a:t>
            </a:r>
          </a:p>
          <a:p>
            <a:pPr algn="l"/>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 d'un ensemble d'adaptateurs et d'un ensemble de sources locales. Les</a:t>
            </a:r>
          </a:p>
          <a:p>
            <a:pPr algn="l"/>
            <a:r>
              <a:rPr lang="fr-FR" sz="1800" b="0" i="0" u="none" strike="noStrike" baseline="0" dirty="0">
                <a:solidFill>
                  <a:srgbClr val="333333"/>
                </a:solidFill>
                <a:latin typeface="Verdana" panose="020B0604030504040204" pitchFamily="34" charset="0"/>
              </a:rPr>
              <a:t>sources locales sont </a:t>
            </a:r>
            <a:r>
              <a:rPr lang="fr-FR" sz="1800" b="0" i="0" u="none" strike="noStrike" baseline="0" dirty="0" err="1">
                <a:solidFill>
                  <a:srgbClr val="333333"/>
                </a:solidFill>
                <a:latin typeface="Verdana" panose="020B0604030504040204" pitchFamily="34" charset="0"/>
              </a:rPr>
              <a:t>integrees</a:t>
            </a:r>
            <a:r>
              <a:rPr lang="fr-FR" sz="1800" b="0" i="0" u="none" strike="noStrike" baseline="0" dirty="0">
                <a:solidFill>
                  <a:srgbClr val="333333"/>
                </a:solidFill>
                <a:latin typeface="Verdana" panose="020B0604030504040204" pitchFamily="34" charset="0"/>
              </a:rPr>
              <a:t> dans le sens qu'un seul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est construit a</a:t>
            </a:r>
          </a:p>
          <a:p>
            <a:pPr algn="l"/>
            <a:r>
              <a:rPr lang="fr-FR" sz="1800" b="0" i="0" u="none" strike="noStrike" baseline="0" dirty="0">
                <a:solidFill>
                  <a:srgbClr val="333333"/>
                </a:solidFill>
                <a:latin typeface="Verdana" panose="020B0604030504040204" pitchFamily="34" charset="0"/>
              </a:rPr>
              <a:t>partir des </a:t>
            </a:r>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exportes par les sources locales. Des </a:t>
            </a:r>
            <a:r>
              <a:rPr lang="fr-FR" sz="1800" b="0" i="0" u="none" strike="noStrike" baseline="0" dirty="0" err="1">
                <a:solidFill>
                  <a:srgbClr val="333333"/>
                </a:solidFill>
                <a:latin typeface="Verdana" panose="020B0604030504040204" pitchFamily="34" charset="0"/>
              </a:rPr>
              <a:t>requetes</a:t>
            </a:r>
            <a:r>
              <a:rPr lang="fr-FR" sz="1800" b="0" i="0" u="none" strike="noStrike" baseline="0" dirty="0">
                <a:solidFill>
                  <a:srgbClr val="333333"/>
                </a:solidFill>
                <a:latin typeface="Verdana" panose="020B0604030504040204" pitchFamily="34" charset="0"/>
              </a:rPr>
              <a:t> sont ainsi </a:t>
            </a:r>
            <a:r>
              <a:rPr lang="fr-FR" sz="1800" b="0" i="0" u="none" strike="noStrike" baseline="0" dirty="0" err="1">
                <a:solidFill>
                  <a:srgbClr val="333333"/>
                </a:solidFill>
                <a:latin typeface="Verdana" panose="020B0604030504040204" pitchFamily="34" charset="0"/>
              </a:rPr>
              <a:t>posees</a:t>
            </a:r>
            <a:endParaRPr lang="fr-FR" sz="1800" b="0" i="0" u="none" strike="noStrike" baseline="0" dirty="0">
              <a:solidFill>
                <a:srgbClr val="333333"/>
              </a:solidFill>
              <a:latin typeface="Verdana" panose="020B0604030504040204" pitchFamily="34" charset="0"/>
            </a:endParaRPr>
          </a:p>
          <a:p>
            <a:pPr algn="l"/>
            <a:r>
              <a:rPr lang="fr-FR" sz="1800" b="0" i="0" u="none" strike="noStrike" baseline="0" dirty="0">
                <a:solidFill>
                  <a:srgbClr val="333333"/>
                </a:solidFill>
                <a:latin typeface="Verdana" panose="020B0604030504040204" pitchFamily="34" charset="0"/>
              </a:rPr>
              <a:t>sur le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et </a:t>
            </a:r>
            <a:r>
              <a:rPr lang="fr-FR" sz="1800" b="0" i="0" u="none" strike="noStrike" baseline="0" dirty="0" err="1">
                <a:solidFill>
                  <a:srgbClr val="333333"/>
                </a:solidFill>
                <a:latin typeface="Verdana" panose="020B0604030504040204" pitchFamily="34" charset="0"/>
              </a:rPr>
              <a:t>traitees</a:t>
            </a:r>
            <a:r>
              <a:rPr lang="fr-FR" sz="1800" b="0" i="0" u="none" strike="noStrike" baseline="0" dirty="0">
                <a:solidFill>
                  <a:srgbClr val="333333"/>
                </a:solidFill>
                <a:latin typeface="Verdana" panose="020B0604030504040204" pitchFamily="34" charset="0"/>
              </a:rPr>
              <a:t> par le </a:t>
            </a:r>
            <a:r>
              <a:rPr lang="fr-FR" sz="1800" b="0" i="0" u="none" strike="noStrike" baseline="0" dirty="0" err="1">
                <a:solidFill>
                  <a:srgbClr val="333333"/>
                </a:solidFill>
                <a:latin typeface="Verdana" panose="020B0604030504040204" pitchFamily="34" charset="0"/>
              </a:rPr>
              <a:t>mediateur</a:t>
            </a:r>
            <a:r>
              <a:rPr lang="fr-FR" sz="1800" b="0" i="0" u="none" strike="noStrike" baseline="0" dirty="0">
                <a:solidFill>
                  <a:srgbClr val="333333"/>
                </a:solidFill>
                <a:latin typeface="Verdana" panose="020B0604030504040204" pitchFamily="34" charset="0"/>
              </a:rPr>
              <a:t>. Les </a:t>
            </a:r>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des sources sont</a:t>
            </a:r>
          </a:p>
          <a:p>
            <a:pPr algn="l"/>
            <a:r>
              <a:rPr lang="fr-FR" sz="1800" b="0" i="0" u="none" strike="noStrike" baseline="0" dirty="0">
                <a:solidFill>
                  <a:srgbClr val="333333"/>
                </a:solidFill>
                <a:latin typeface="Verdana" panose="020B0604030504040204" pitchFamily="34" charset="0"/>
              </a:rPr>
              <a:t>construits par des adaptateurs qui </a:t>
            </a:r>
            <a:r>
              <a:rPr lang="fr-FR" sz="1800" b="0" i="0" u="none" strike="noStrike" baseline="0" dirty="0" err="1">
                <a:solidFill>
                  <a:srgbClr val="333333"/>
                </a:solidFill>
                <a:latin typeface="Verdana" panose="020B0604030504040204" pitchFamily="34" charset="0"/>
              </a:rPr>
              <a:t>etablissent</a:t>
            </a:r>
            <a:r>
              <a:rPr lang="fr-FR" sz="1800" b="0" i="0" u="none" strike="noStrike" baseline="0" dirty="0">
                <a:solidFill>
                  <a:srgbClr val="333333"/>
                </a:solidFill>
                <a:latin typeface="Verdana" panose="020B0604030504040204" pitchFamily="34" charset="0"/>
              </a:rPr>
              <a:t> la correspondance entre la source et</a:t>
            </a:r>
          </a:p>
          <a:p>
            <a:pPr algn="l"/>
            <a:r>
              <a:rPr lang="en-US" sz="1800" b="0" i="0" u="none" strike="noStrike" baseline="0" dirty="0">
                <a:solidFill>
                  <a:srgbClr val="333333"/>
                </a:solidFill>
                <a:latin typeface="Verdana" panose="020B0604030504040204" pitchFamily="34" charset="0"/>
              </a:rPr>
              <a:t>le </a:t>
            </a:r>
            <a:r>
              <a:rPr lang="en-US" sz="1800" b="0" i="0" u="none" strike="noStrike" baseline="0" dirty="0" err="1">
                <a:solidFill>
                  <a:srgbClr val="333333"/>
                </a:solidFill>
                <a:latin typeface="Verdana" panose="020B0604030504040204" pitchFamily="34" charset="0"/>
              </a:rPr>
              <a:t>mediateur</a:t>
            </a:r>
            <a:r>
              <a:rPr lang="en-US" sz="1800" b="0" i="0" u="none" strike="noStrike" baseline="0" dirty="0">
                <a:solidFill>
                  <a:srgbClr val="333333"/>
                </a:solidFill>
                <a:latin typeface="Verdana" panose="020B0604030504040204" pitchFamily="34" charset="0"/>
              </a:rPr>
              <a:t>.</a:t>
            </a:r>
            <a:endParaRPr lang="en-US" dirty="0"/>
          </a:p>
        </p:txBody>
      </p:sp>
      <p:sp>
        <p:nvSpPr>
          <p:cNvPr id="4" name="Espace réservé du numéro de diapositive 3">
            <a:extLst>
              <a:ext uri="{FF2B5EF4-FFF2-40B4-BE49-F238E27FC236}">
                <a16:creationId xmlns:a16="http://schemas.microsoft.com/office/drawing/2014/main" id="{CCEEBD00-4CCF-7450-3C39-E2EEE729D16D}"/>
              </a:ext>
            </a:extLst>
          </p:cNvPr>
          <p:cNvSpPr>
            <a:spLocks noGrp="1"/>
          </p:cNvSpPr>
          <p:nvPr>
            <p:ph type="sldNum" sz="quarter" idx="5"/>
          </p:nvPr>
        </p:nvSpPr>
        <p:spPr/>
        <p:txBody>
          <a:bodyPr/>
          <a:lstStyle/>
          <a:p>
            <a:fld id="{B4E0A65F-70CE-4C11-9DB6-CADF0E49A1AB}" type="slidenum">
              <a:rPr lang="fr-FR" smtClean="0"/>
              <a:t>40</a:t>
            </a:fld>
            <a:endParaRPr lang="fr-FR"/>
          </a:p>
        </p:txBody>
      </p:sp>
    </p:spTree>
    <p:extLst>
      <p:ext uri="{BB962C8B-B14F-4D97-AF65-F5344CB8AC3E}">
        <p14:creationId xmlns:p14="http://schemas.microsoft.com/office/powerpoint/2010/main" val="2938771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6B53A-8A49-387F-F10E-B12E02AC94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567212-CD58-899E-D807-6D8601A0307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9D2F95-681E-9863-27BB-51EF9043A4A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234F014-9FBE-61EB-E625-0316BF0FA6AC}"/>
              </a:ext>
            </a:extLst>
          </p:cNvPr>
          <p:cNvSpPr>
            <a:spLocks noGrp="1"/>
          </p:cNvSpPr>
          <p:nvPr>
            <p:ph type="sldNum" sz="quarter" idx="5"/>
          </p:nvPr>
        </p:nvSpPr>
        <p:spPr/>
        <p:txBody>
          <a:bodyPr/>
          <a:lstStyle/>
          <a:p>
            <a:fld id="{B4E0A65F-70CE-4C11-9DB6-CADF0E49A1AB}" type="slidenum">
              <a:rPr lang="fr-FR" smtClean="0"/>
              <a:t>41</a:t>
            </a:fld>
            <a:endParaRPr lang="fr-FR"/>
          </a:p>
        </p:txBody>
      </p:sp>
    </p:spTree>
    <p:extLst>
      <p:ext uri="{BB962C8B-B14F-4D97-AF65-F5344CB8AC3E}">
        <p14:creationId xmlns:p14="http://schemas.microsoft.com/office/powerpoint/2010/main" val="3779241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FB2D3-4750-1886-2CCA-7CA3A16236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354608-6DB9-E8C7-9E3B-0667B347D6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CED7A5-024B-A44C-F827-A7C96C8A7538}"/>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L'approche GAV consiste a </a:t>
            </a:r>
            <a:r>
              <a:rPr lang="fr-FR" sz="1800" b="0" i="0" u="none" strike="noStrike" baseline="0" dirty="0" err="1">
                <a:solidFill>
                  <a:srgbClr val="333333"/>
                </a:solidFill>
                <a:latin typeface="Verdana" panose="020B0604030504040204" pitchFamily="34" charset="0"/>
              </a:rPr>
              <a:t>definir</a:t>
            </a:r>
            <a:r>
              <a:rPr lang="fr-FR" sz="1800" b="0" i="0" u="none" strike="noStrike" baseline="0" dirty="0">
                <a:solidFill>
                  <a:srgbClr val="333333"/>
                </a:solidFill>
                <a:latin typeface="Verdana" panose="020B0604030504040204" pitchFamily="34" charset="0"/>
              </a:rPr>
              <a:t> a la main (ou de </a:t>
            </a:r>
            <a:r>
              <a:rPr lang="fr-FR" sz="1800" b="0" i="0" u="none" strike="noStrike" baseline="0" dirty="0" err="1">
                <a:solidFill>
                  <a:srgbClr val="333333"/>
                </a:solidFill>
                <a:latin typeface="Verdana" panose="020B0604030504040204" pitchFamily="34" charset="0"/>
              </a:rPr>
              <a:t>facon</a:t>
            </a:r>
            <a:r>
              <a:rPr lang="fr-FR" sz="1800" b="0" i="0" u="none" strike="noStrike" baseline="0" dirty="0">
                <a:solidFill>
                  <a:srgbClr val="333333"/>
                </a:solidFill>
                <a:latin typeface="Verdana" panose="020B0604030504040204" pitchFamily="34" charset="0"/>
              </a:rPr>
              <a:t> semi-automatique) le</a:t>
            </a:r>
          </a:p>
          <a:p>
            <a:pPr algn="l"/>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en fonction des </a:t>
            </a:r>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des sources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a </a:t>
            </a:r>
            <a:r>
              <a:rPr lang="fr-FR" sz="1800" b="0" i="0" u="none" strike="noStrike" baseline="0" dirty="0" err="1">
                <a:solidFill>
                  <a:srgbClr val="333333"/>
                </a:solidFill>
                <a:latin typeface="Verdana" panose="020B0604030504040204" pitchFamily="34" charset="0"/>
              </a:rPr>
              <a:t>integrer</a:t>
            </a:r>
            <a:r>
              <a:rPr lang="fr-FR" sz="1800" b="0" i="0" u="none" strike="noStrike" baseline="0" dirty="0">
                <a:solidFill>
                  <a:srgbClr val="333333"/>
                </a:solidFill>
                <a:latin typeface="Verdana" panose="020B0604030504040204" pitchFamily="34" charset="0"/>
              </a:rPr>
              <a:t> puis a le</a:t>
            </a:r>
          </a:p>
          <a:p>
            <a:pPr algn="l"/>
            <a:r>
              <a:rPr lang="fr-FR" sz="1800" b="0" i="0" u="none" strike="noStrike" baseline="0" dirty="0">
                <a:solidFill>
                  <a:srgbClr val="333333"/>
                </a:solidFill>
                <a:latin typeface="Verdana" panose="020B0604030504040204" pitchFamily="34" charset="0"/>
              </a:rPr>
              <a:t>connecter aux </a:t>
            </a:r>
            <a:r>
              <a:rPr lang="fr-FR" sz="1800" b="0" i="0" u="none" strike="noStrike" baseline="0" dirty="0" err="1">
                <a:solidFill>
                  <a:srgbClr val="333333"/>
                </a:solidFill>
                <a:latin typeface="Verdana" panose="020B0604030504040204" pitchFamily="34" charset="0"/>
              </a:rPr>
              <a:t>differentes</a:t>
            </a:r>
            <a:r>
              <a:rPr lang="fr-FR" sz="1800" b="0" i="0" u="none" strike="noStrike" baseline="0" dirty="0">
                <a:solidFill>
                  <a:srgbClr val="333333"/>
                </a:solidFill>
                <a:latin typeface="Verdana" panose="020B0604030504040204" pitchFamily="34" charset="0"/>
              </a:rPr>
              <a:t> sources. Pour cela, les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du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aussi</a:t>
            </a:r>
          </a:p>
          <a:p>
            <a:pPr algn="l"/>
            <a:r>
              <a:rPr lang="fr-FR" sz="1800" b="0" i="0" u="none" strike="noStrike" baseline="0" dirty="0" err="1">
                <a:solidFill>
                  <a:srgbClr val="333333"/>
                </a:solidFill>
                <a:latin typeface="Verdana" panose="020B0604030504040204" pitchFamily="34" charset="0"/>
              </a:rPr>
              <a:t>appeles</a:t>
            </a:r>
            <a:r>
              <a:rPr lang="fr-FR" sz="1800" b="0" i="0" u="none" strike="noStrike" baseline="0" dirty="0">
                <a:solidFill>
                  <a:srgbClr val="333333"/>
                </a:solidFill>
                <a:latin typeface="Verdana" panose="020B0604030504040204" pitchFamily="34" charset="0"/>
              </a:rPr>
              <a:t> relations globales, sont </a:t>
            </a:r>
            <a:r>
              <a:rPr lang="fr-FR" sz="1800" b="0" i="0" u="none" strike="noStrike" baseline="0" dirty="0" err="1">
                <a:solidFill>
                  <a:srgbClr val="333333"/>
                </a:solidFill>
                <a:latin typeface="Verdana" panose="020B0604030504040204" pitchFamily="34" charset="0"/>
              </a:rPr>
              <a:t>definis</a:t>
            </a:r>
            <a:r>
              <a:rPr lang="fr-FR" sz="1800" b="0" i="0" u="none" strike="noStrike" baseline="0" dirty="0">
                <a:solidFill>
                  <a:srgbClr val="333333"/>
                </a:solidFill>
                <a:latin typeface="Verdana" panose="020B0604030504040204" pitchFamily="34" charset="0"/>
              </a:rPr>
              <a:t> comme des vues sur les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des</a:t>
            </a:r>
          </a:p>
          <a:p>
            <a:pPr algn="l"/>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des sources a </a:t>
            </a:r>
            <a:r>
              <a:rPr lang="fr-FR" sz="1800" b="0" i="0" u="none" strike="noStrike" baseline="0" dirty="0" err="1">
                <a:solidFill>
                  <a:srgbClr val="333333"/>
                </a:solidFill>
                <a:latin typeface="Verdana" panose="020B0604030504040204" pitchFamily="34" charset="0"/>
              </a:rPr>
              <a:t>integrer</a:t>
            </a:r>
            <a:r>
              <a:rPr lang="fr-FR" sz="1800" b="0" i="0" u="none" strike="noStrike" baseline="0" dirty="0">
                <a:solidFill>
                  <a:srgbClr val="333333"/>
                </a:solidFill>
                <a:latin typeface="Verdana" panose="020B0604030504040204" pitchFamily="34" charset="0"/>
              </a:rPr>
              <a:t>. [5]</a:t>
            </a:r>
          </a:p>
          <a:p>
            <a:pPr algn="l"/>
            <a:r>
              <a:rPr lang="fr-FR" sz="1800" b="0" i="0" u="none" strike="noStrike" baseline="0" dirty="0">
                <a:solidFill>
                  <a:srgbClr val="333333"/>
                </a:solidFill>
                <a:latin typeface="Verdana" panose="020B0604030504040204" pitchFamily="34" charset="0"/>
              </a:rPr>
              <a:t>Comme les </a:t>
            </a:r>
            <a:r>
              <a:rPr lang="fr-FR" sz="1800" b="0" i="0" u="none" strike="noStrike" baseline="0" dirty="0" err="1">
                <a:solidFill>
                  <a:srgbClr val="333333"/>
                </a:solidFill>
                <a:latin typeface="Verdana" panose="020B0604030504040204" pitchFamily="34" charset="0"/>
              </a:rPr>
              <a:t>requetes</a:t>
            </a:r>
            <a:r>
              <a:rPr lang="fr-FR" sz="1800" b="0" i="0" u="none" strike="noStrike" baseline="0" dirty="0">
                <a:solidFill>
                  <a:srgbClr val="333333"/>
                </a:solidFill>
                <a:latin typeface="Verdana" panose="020B0604030504040204" pitchFamily="34" charset="0"/>
              </a:rPr>
              <a:t> d'un utilisateur s'expriment en termes des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du</a:t>
            </a:r>
          </a:p>
          <a:p>
            <a:pPr algn="l"/>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nous obtenons facilement une </a:t>
            </a:r>
            <a:r>
              <a:rPr lang="fr-FR" sz="1800" b="0" i="0" u="none" strike="noStrike" baseline="0" dirty="0" err="1">
                <a:solidFill>
                  <a:srgbClr val="333333"/>
                </a:solidFill>
                <a:latin typeface="Verdana" panose="020B0604030504040204" pitchFamily="34" charset="0"/>
              </a:rPr>
              <a:t>requete</a:t>
            </a:r>
            <a:r>
              <a:rPr lang="fr-FR" sz="1800" b="0" i="0" u="none" strike="noStrike" baseline="0" dirty="0">
                <a:solidFill>
                  <a:srgbClr val="333333"/>
                </a:solidFill>
                <a:latin typeface="Verdana" panose="020B0604030504040204" pitchFamily="34" charset="0"/>
              </a:rPr>
              <a:t> en termes du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des</a:t>
            </a:r>
          </a:p>
          <a:p>
            <a:pPr algn="l"/>
            <a:r>
              <a:rPr lang="fr-FR" sz="1800" b="0" i="0" u="none" strike="noStrike" baseline="0" dirty="0">
                <a:solidFill>
                  <a:srgbClr val="333333"/>
                </a:solidFill>
                <a:latin typeface="Verdana" panose="020B0604030504040204" pitchFamily="34" charset="0"/>
              </a:rPr>
              <a:t>sources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a:t>
            </a:r>
            <a:r>
              <a:rPr lang="fr-FR" sz="1800" b="0" i="0" u="none" strike="noStrike" baseline="0" dirty="0" err="1">
                <a:solidFill>
                  <a:srgbClr val="333333"/>
                </a:solidFill>
                <a:latin typeface="Verdana" panose="020B0604030504040204" pitchFamily="34" charset="0"/>
              </a:rPr>
              <a:t>integrees</a:t>
            </a:r>
            <a:r>
              <a:rPr lang="fr-FR" sz="1800" b="0" i="0" u="none" strike="noStrike" baseline="0" dirty="0">
                <a:solidFill>
                  <a:srgbClr val="333333"/>
                </a:solidFill>
                <a:latin typeface="Verdana" panose="020B0604030504040204" pitchFamily="34" charset="0"/>
              </a:rPr>
              <a:t>, en </a:t>
            </a:r>
            <a:r>
              <a:rPr lang="fr-FR" sz="1800" b="0" i="0" u="none" strike="noStrike" baseline="0" dirty="0" err="1">
                <a:solidFill>
                  <a:srgbClr val="333333"/>
                </a:solidFill>
                <a:latin typeface="Verdana" panose="020B0604030504040204" pitchFamily="34" charset="0"/>
              </a:rPr>
              <a:t>remplacant</a:t>
            </a:r>
            <a:r>
              <a:rPr lang="fr-FR" sz="1800" b="0" i="0" u="none" strike="noStrike" baseline="0" dirty="0">
                <a:solidFill>
                  <a:srgbClr val="333333"/>
                </a:solidFill>
                <a:latin typeface="Verdana" panose="020B0604030504040204" pitchFamily="34" charset="0"/>
              </a:rPr>
              <a:t> les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du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par</a:t>
            </a:r>
          </a:p>
          <a:p>
            <a:pPr algn="l"/>
            <a:r>
              <a:rPr lang="en-US" sz="1800" b="0" i="0" u="none" strike="noStrike" baseline="0" dirty="0" err="1">
                <a:solidFill>
                  <a:srgbClr val="333333"/>
                </a:solidFill>
                <a:latin typeface="Verdana" panose="020B0604030504040204" pitchFamily="34" charset="0"/>
              </a:rPr>
              <a:t>leurs</a:t>
            </a:r>
            <a:r>
              <a:rPr lang="en-US" sz="1800" b="0" i="0" u="none" strike="noStrike" baseline="0" dirty="0">
                <a:solidFill>
                  <a:srgbClr val="333333"/>
                </a:solidFill>
                <a:latin typeface="Verdana" panose="020B0604030504040204" pitchFamily="34" charset="0"/>
              </a:rPr>
              <a:t> definitions. [5]</a:t>
            </a:r>
            <a:endParaRPr lang="en-US" dirty="0"/>
          </a:p>
        </p:txBody>
      </p:sp>
      <p:sp>
        <p:nvSpPr>
          <p:cNvPr id="4" name="Espace réservé du numéro de diapositive 3">
            <a:extLst>
              <a:ext uri="{FF2B5EF4-FFF2-40B4-BE49-F238E27FC236}">
                <a16:creationId xmlns:a16="http://schemas.microsoft.com/office/drawing/2014/main" id="{A8CE1B4A-8CEA-688A-7CCA-B417642BCD18}"/>
              </a:ext>
            </a:extLst>
          </p:cNvPr>
          <p:cNvSpPr>
            <a:spLocks noGrp="1"/>
          </p:cNvSpPr>
          <p:nvPr>
            <p:ph type="sldNum" sz="quarter" idx="5"/>
          </p:nvPr>
        </p:nvSpPr>
        <p:spPr/>
        <p:txBody>
          <a:bodyPr/>
          <a:lstStyle/>
          <a:p>
            <a:fld id="{B4E0A65F-70CE-4C11-9DB6-CADF0E49A1AB}" type="slidenum">
              <a:rPr lang="fr-FR" smtClean="0"/>
              <a:t>42</a:t>
            </a:fld>
            <a:endParaRPr lang="fr-FR"/>
          </a:p>
        </p:txBody>
      </p:sp>
    </p:spTree>
    <p:extLst>
      <p:ext uri="{BB962C8B-B14F-4D97-AF65-F5344CB8AC3E}">
        <p14:creationId xmlns:p14="http://schemas.microsoft.com/office/powerpoint/2010/main" val="3991164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CCA9F-EC19-3AB1-88D8-6109B331D6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DA15C3-318E-B4B4-56E6-1C61242C43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432A05-5D44-657E-D577-43C17BE22DBB}"/>
              </a:ext>
            </a:extLst>
          </p:cNvPr>
          <p:cNvSpPr>
            <a:spLocks noGrp="1"/>
          </p:cNvSpPr>
          <p:nvPr>
            <p:ph type="body" idx="1"/>
          </p:nvPr>
        </p:nvSpPr>
        <p:spPr/>
        <p:txBody>
          <a:bodyPr/>
          <a:lstStyle/>
          <a:p>
            <a:pPr algn="l"/>
            <a:r>
              <a:rPr lang="fr-FR" sz="1800" b="0" i="0" u="none" strike="noStrike" baseline="0" dirty="0">
                <a:solidFill>
                  <a:srgbClr val="333333"/>
                </a:solidFill>
                <a:latin typeface="Verdana" panose="020B0604030504040204" pitchFamily="34" charset="0"/>
              </a:rPr>
              <a:t>L'approche GAV consiste a </a:t>
            </a:r>
            <a:r>
              <a:rPr lang="fr-FR" sz="1800" b="0" i="0" u="none" strike="noStrike" baseline="0" dirty="0" err="1">
                <a:solidFill>
                  <a:srgbClr val="333333"/>
                </a:solidFill>
                <a:latin typeface="Verdana" panose="020B0604030504040204" pitchFamily="34" charset="0"/>
              </a:rPr>
              <a:t>definir</a:t>
            </a:r>
            <a:r>
              <a:rPr lang="fr-FR" sz="1800" b="0" i="0" u="none" strike="noStrike" baseline="0" dirty="0">
                <a:solidFill>
                  <a:srgbClr val="333333"/>
                </a:solidFill>
                <a:latin typeface="Verdana" panose="020B0604030504040204" pitchFamily="34" charset="0"/>
              </a:rPr>
              <a:t> a la main (ou de </a:t>
            </a:r>
            <a:r>
              <a:rPr lang="fr-FR" sz="1800" b="0" i="0" u="none" strike="noStrike" baseline="0" dirty="0" err="1">
                <a:solidFill>
                  <a:srgbClr val="333333"/>
                </a:solidFill>
                <a:latin typeface="Verdana" panose="020B0604030504040204" pitchFamily="34" charset="0"/>
              </a:rPr>
              <a:t>facon</a:t>
            </a:r>
            <a:r>
              <a:rPr lang="fr-FR" sz="1800" b="0" i="0" u="none" strike="noStrike" baseline="0" dirty="0">
                <a:solidFill>
                  <a:srgbClr val="333333"/>
                </a:solidFill>
                <a:latin typeface="Verdana" panose="020B0604030504040204" pitchFamily="34" charset="0"/>
              </a:rPr>
              <a:t> semi-automatique) le</a:t>
            </a:r>
          </a:p>
          <a:p>
            <a:pPr algn="l"/>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en fonction des </a:t>
            </a:r>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des sources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a </a:t>
            </a:r>
            <a:r>
              <a:rPr lang="fr-FR" sz="1800" b="0" i="0" u="none" strike="noStrike" baseline="0" dirty="0" err="1">
                <a:solidFill>
                  <a:srgbClr val="333333"/>
                </a:solidFill>
                <a:latin typeface="Verdana" panose="020B0604030504040204" pitchFamily="34" charset="0"/>
              </a:rPr>
              <a:t>integrer</a:t>
            </a:r>
            <a:r>
              <a:rPr lang="fr-FR" sz="1800" b="0" i="0" u="none" strike="noStrike" baseline="0" dirty="0">
                <a:solidFill>
                  <a:srgbClr val="333333"/>
                </a:solidFill>
                <a:latin typeface="Verdana" panose="020B0604030504040204" pitchFamily="34" charset="0"/>
              </a:rPr>
              <a:t> puis a le</a:t>
            </a:r>
          </a:p>
          <a:p>
            <a:pPr algn="l"/>
            <a:r>
              <a:rPr lang="fr-FR" sz="1800" b="0" i="0" u="none" strike="noStrike" baseline="0" dirty="0">
                <a:solidFill>
                  <a:srgbClr val="333333"/>
                </a:solidFill>
                <a:latin typeface="Verdana" panose="020B0604030504040204" pitchFamily="34" charset="0"/>
              </a:rPr>
              <a:t>connecter aux </a:t>
            </a:r>
            <a:r>
              <a:rPr lang="fr-FR" sz="1800" b="0" i="0" u="none" strike="noStrike" baseline="0" dirty="0" err="1">
                <a:solidFill>
                  <a:srgbClr val="333333"/>
                </a:solidFill>
                <a:latin typeface="Verdana" panose="020B0604030504040204" pitchFamily="34" charset="0"/>
              </a:rPr>
              <a:t>differentes</a:t>
            </a:r>
            <a:r>
              <a:rPr lang="fr-FR" sz="1800" b="0" i="0" u="none" strike="noStrike" baseline="0" dirty="0">
                <a:solidFill>
                  <a:srgbClr val="333333"/>
                </a:solidFill>
                <a:latin typeface="Verdana" panose="020B0604030504040204" pitchFamily="34" charset="0"/>
              </a:rPr>
              <a:t> sources. Pour cela, les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du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aussi</a:t>
            </a:r>
          </a:p>
          <a:p>
            <a:pPr algn="l"/>
            <a:r>
              <a:rPr lang="fr-FR" sz="1800" b="0" i="0" u="none" strike="noStrike" baseline="0" dirty="0" err="1">
                <a:solidFill>
                  <a:srgbClr val="333333"/>
                </a:solidFill>
                <a:latin typeface="Verdana" panose="020B0604030504040204" pitchFamily="34" charset="0"/>
              </a:rPr>
              <a:t>appeles</a:t>
            </a:r>
            <a:r>
              <a:rPr lang="fr-FR" sz="1800" b="0" i="0" u="none" strike="noStrike" baseline="0" dirty="0">
                <a:solidFill>
                  <a:srgbClr val="333333"/>
                </a:solidFill>
                <a:latin typeface="Verdana" panose="020B0604030504040204" pitchFamily="34" charset="0"/>
              </a:rPr>
              <a:t> relations globales, sont </a:t>
            </a:r>
            <a:r>
              <a:rPr lang="fr-FR" sz="1800" b="0" i="0" u="none" strike="noStrike" baseline="0" dirty="0" err="1">
                <a:solidFill>
                  <a:srgbClr val="333333"/>
                </a:solidFill>
                <a:latin typeface="Verdana" panose="020B0604030504040204" pitchFamily="34" charset="0"/>
              </a:rPr>
              <a:t>definis</a:t>
            </a:r>
            <a:r>
              <a:rPr lang="fr-FR" sz="1800" b="0" i="0" u="none" strike="noStrike" baseline="0" dirty="0">
                <a:solidFill>
                  <a:srgbClr val="333333"/>
                </a:solidFill>
                <a:latin typeface="Verdana" panose="020B0604030504040204" pitchFamily="34" charset="0"/>
              </a:rPr>
              <a:t> comme des vues sur les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des</a:t>
            </a:r>
          </a:p>
          <a:p>
            <a:pPr algn="l"/>
            <a:r>
              <a:rPr lang="fr-FR" sz="1800" b="0" i="0" u="none" strike="noStrike" baseline="0" dirty="0" err="1">
                <a:solidFill>
                  <a:srgbClr val="333333"/>
                </a:solidFill>
                <a:latin typeface="Verdana" panose="020B0604030504040204" pitchFamily="34" charset="0"/>
              </a:rPr>
              <a:t>schemas</a:t>
            </a:r>
            <a:r>
              <a:rPr lang="fr-FR" sz="1800" b="0" i="0" u="none" strike="noStrike" baseline="0" dirty="0">
                <a:solidFill>
                  <a:srgbClr val="333333"/>
                </a:solidFill>
                <a:latin typeface="Verdana" panose="020B0604030504040204" pitchFamily="34" charset="0"/>
              </a:rPr>
              <a:t> des sources a </a:t>
            </a:r>
            <a:r>
              <a:rPr lang="fr-FR" sz="1800" b="0" i="0" u="none" strike="noStrike" baseline="0" dirty="0" err="1">
                <a:solidFill>
                  <a:srgbClr val="333333"/>
                </a:solidFill>
                <a:latin typeface="Verdana" panose="020B0604030504040204" pitchFamily="34" charset="0"/>
              </a:rPr>
              <a:t>integrer</a:t>
            </a:r>
            <a:r>
              <a:rPr lang="fr-FR" sz="1800" b="0" i="0" u="none" strike="noStrike" baseline="0" dirty="0">
                <a:solidFill>
                  <a:srgbClr val="333333"/>
                </a:solidFill>
                <a:latin typeface="Verdana" panose="020B0604030504040204" pitchFamily="34" charset="0"/>
              </a:rPr>
              <a:t>. [5]</a:t>
            </a:r>
          </a:p>
          <a:p>
            <a:pPr algn="l"/>
            <a:r>
              <a:rPr lang="fr-FR" sz="1800" b="0" i="0" u="none" strike="noStrike" baseline="0" dirty="0">
                <a:solidFill>
                  <a:srgbClr val="333333"/>
                </a:solidFill>
                <a:latin typeface="Verdana" panose="020B0604030504040204" pitchFamily="34" charset="0"/>
              </a:rPr>
              <a:t>Comme les </a:t>
            </a:r>
            <a:r>
              <a:rPr lang="fr-FR" sz="1800" b="0" i="0" u="none" strike="noStrike" baseline="0" dirty="0" err="1">
                <a:solidFill>
                  <a:srgbClr val="333333"/>
                </a:solidFill>
                <a:latin typeface="Verdana" panose="020B0604030504040204" pitchFamily="34" charset="0"/>
              </a:rPr>
              <a:t>requetes</a:t>
            </a:r>
            <a:r>
              <a:rPr lang="fr-FR" sz="1800" b="0" i="0" u="none" strike="noStrike" baseline="0" dirty="0">
                <a:solidFill>
                  <a:srgbClr val="333333"/>
                </a:solidFill>
                <a:latin typeface="Verdana" panose="020B0604030504040204" pitchFamily="34" charset="0"/>
              </a:rPr>
              <a:t> d'un utilisateur s'expriment en termes des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du</a:t>
            </a:r>
          </a:p>
          <a:p>
            <a:pPr algn="l"/>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nous obtenons facilement une </a:t>
            </a:r>
            <a:r>
              <a:rPr lang="fr-FR" sz="1800" b="0" i="0" u="none" strike="noStrike" baseline="0" dirty="0" err="1">
                <a:solidFill>
                  <a:srgbClr val="333333"/>
                </a:solidFill>
                <a:latin typeface="Verdana" panose="020B0604030504040204" pitchFamily="34" charset="0"/>
              </a:rPr>
              <a:t>requete</a:t>
            </a:r>
            <a:r>
              <a:rPr lang="fr-FR" sz="1800" b="0" i="0" u="none" strike="noStrike" baseline="0" dirty="0">
                <a:solidFill>
                  <a:srgbClr val="333333"/>
                </a:solidFill>
                <a:latin typeface="Verdana" panose="020B0604030504040204" pitchFamily="34" charset="0"/>
              </a:rPr>
              <a:t> en termes du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des</a:t>
            </a:r>
          </a:p>
          <a:p>
            <a:pPr algn="l"/>
            <a:r>
              <a:rPr lang="fr-FR" sz="1800" b="0" i="0" u="none" strike="noStrike" baseline="0" dirty="0">
                <a:solidFill>
                  <a:srgbClr val="333333"/>
                </a:solidFill>
                <a:latin typeface="Verdana" panose="020B0604030504040204" pitchFamily="34" charset="0"/>
              </a:rPr>
              <a:t>sources de </a:t>
            </a:r>
            <a:r>
              <a:rPr lang="fr-FR" sz="1800" b="0" i="0" u="none" strike="noStrike" baseline="0" dirty="0" err="1">
                <a:solidFill>
                  <a:srgbClr val="333333"/>
                </a:solidFill>
                <a:latin typeface="Verdana" panose="020B0604030504040204" pitchFamily="34" charset="0"/>
              </a:rPr>
              <a:t>donnees</a:t>
            </a:r>
            <a:r>
              <a:rPr lang="fr-FR" sz="1800" b="0" i="0" u="none" strike="noStrike" baseline="0" dirty="0">
                <a:solidFill>
                  <a:srgbClr val="333333"/>
                </a:solidFill>
                <a:latin typeface="Verdana" panose="020B0604030504040204" pitchFamily="34" charset="0"/>
              </a:rPr>
              <a:t> </a:t>
            </a:r>
            <a:r>
              <a:rPr lang="fr-FR" sz="1800" b="0" i="0" u="none" strike="noStrike" baseline="0" dirty="0" err="1">
                <a:solidFill>
                  <a:srgbClr val="333333"/>
                </a:solidFill>
                <a:latin typeface="Verdana" panose="020B0604030504040204" pitchFamily="34" charset="0"/>
              </a:rPr>
              <a:t>integrees</a:t>
            </a:r>
            <a:r>
              <a:rPr lang="fr-FR" sz="1800" b="0" i="0" u="none" strike="noStrike" baseline="0" dirty="0">
                <a:solidFill>
                  <a:srgbClr val="333333"/>
                </a:solidFill>
                <a:latin typeface="Verdana" panose="020B0604030504040204" pitchFamily="34" charset="0"/>
              </a:rPr>
              <a:t>, en </a:t>
            </a:r>
            <a:r>
              <a:rPr lang="fr-FR" sz="1800" b="0" i="0" u="none" strike="noStrike" baseline="0" dirty="0" err="1">
                <a:solidFill>
                  <a:srgbClr val="333333"/>
                </a:solidFill>
                <a:latin typeface="Verdana" panose="020B0604030504040204" pitchFamily="34" charset="0"/>
              </a:rPr>
              <a:t>remplacant</a:t>
            </a:r>
            <a:r>
              <a:rPr lang="fr-FR" sz="1800" b="0" i="0" u="none" strike="noStrike" baseline="0" dirty="0">
                <a:solidFill>
                  <a:srgbClr val="333333"/>
                </a:solidFill>
                <a:latin typeface="Verdana" panose="020B0604030504040204" pitchFamily="34" charset="0"/>
              </a:rPr>
              <a:t> les </a:t>
            </a:r>
            <a:r>
              <a:rPr lang="fr-FR" sz="1800" b="0" i="0" u="none" strike="noStrike" baseline="0" dirty="0" err="1">
                <a:solidFill>
                  <a:srgbClr val="333333"/>
                </a:solidFill>
                <a:latin typeface="Verdana" panose="020B0604030504040204" pitchFamily="34" charset="0"/>
              </a:rPr>
              <a:t>predicats</a:t>
            </a:r>
            <a:r>
              <a:rPr lang="fr-FR" sz="1800" b="0" i="0" u="none" strike="noStrike" baseline="0" dirty="0">
                <a:solidFill>
                  <a:srgbClr val="333333"/>
                </a:solidFill>
                <a:latin typeface="Verdana" panose="020B0604030504040204" pitchFamily="34" charset="0"/>
              </a:rPr>
              <a:t> du </a:t>
            </a:r>
            <a:r>
              <a:rPr lang="fr-FR" sz="1800" b="0" i="0" u="none" strike="noStrike" baseline="0" dirty="0" err="1">
                <a:solidFill>
                  <a:srgbClr val="333333"/>
                </a:solidFill>
                <a:latin typeface="Verdana" panose="020B0604030504040204" pitchFamily="34" charset="0"/>
              </a:rPr>
              <a:t>schema</a:t>
            </a:r>
            <a:r>
              <a:rPr lang="fr-FR" sz="1800" b="0" i="0" u="none" strike="noStrike" baseline="0" dirty="0">
                <a:solidFill>
                  <a:srgbClr val="333333"/>
                </a:solidFill>
                <a:latin typeface="Verdana" panose="020B0604030504040204" pitchFamily="34" charset="0"/>
              </a:rPr>
              <a:t> global par</a:t>
            </a:r>
          </a:p>
          <a:p>
            <a:pPr algn="l"/>
            <a:r>
              <a:rPr lang="en-US" sz="1800" b="0" i="0" u="none" strike="noStrike" baseline="0" dirty="0" err="1">
                <a:solidFill>
                  <a:srgbClr val="333333"/>
                </a:solidFill>
                <a:latin typeface="Verdana" panose="020B0604030504040204" pitchFamily="34" charset="0"/>
              </a:rPr>
              <a:t>leurs</a:t>
            </a:r>
            <a:r>
              <a:rPr lang="en-US" sz="1800" b="0" i="0" u="none" strike="noStrike" baseline="0" dirty="0">
                <a:solidFill>
                  <a:srgbClr val="333333"/>
                </a:solidFill>
                <a:latin typeface="Verdana" panose="020B0604030504040204" pitchFamily="34" charset="0"/>
              </a:rPr>
              <a:t> definitions. [5]</a:t>
            </a:r>
            <a:endParaRPr lang="en-US" dirty="0"/>
          </a:p>
        </p:txBody>
      </p:sp>
      <p:sp>
        <p:nvSpPr>
          <p:cNvPr id="4" name="Espace réservé du numéro de diapositive 3">
            <a:extLst>
              <a:ext uri="{FF2B5EF4-FFF2-40B4-BE49-F238E27FC236}">
                <a16:creationId xmlns:a16="http://schemas.microsoft.com/office/drawing/2014/main" id="{0785E036-6DA9-0632-DE31-F89B82D2E5DB}"/>
              </a:ext>
            </a:extLst>
          </p:cNvPr>
          <p:cNvSpPr>
            <a:spLocks noGrp="1"/>
          </p:cNvSpPr>
          <p:nvPr>
            <p:ph type="sldNum" sz="quarter" idx="5"/>
          </p:nvPr>
        </p:nvSpPr>
        <p:spPr/>
        <p:txBody>
          <a:bodyPr/>
          <a:lstStyle/>
          <a:p>
            <a:fld id="{B4E0A65F-70CE-4C11-9DB6-CADF0E49A1AB}" type="slidenum">
              <a:rPr lang="fr-FR" smtClean="0"/>
              <a:t>43</a:t>
            </a:fld>
            <a:endParaRPr lang="fr-FR"/>
          </a:p>
        </p:txBody>
      </p:sp>
    </p:spTree>
    <p:extLst>
      <p:ext uri="{BB962C8B-B14F-4D97-AF65-F5344CB8AC3E}">
        <p14:creationId xmlns:p14="http://schemas.microsoft.com/office/powerpoint/2010/main" val="260169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AACF6-0E70-AA77-0415-365561B871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9D73D1-EA7F-D553-3BD9-FF02455C16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4A4BA4-7122-2AA2-C8F3-6B6D9688C8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Dans l'approche GLAV, l'indépendance du schéma global (permet l'ajout et la suppression de sources), l'adaptation de nouvelles sources et la complexité pour reformuler des requêtes sont les mêmes que dans l'approche LAV .</a:t>
            </a:r>
            <a:endParaRPr lang="en-US" dirty="0">
              <a:latin typeface="Arial" panose="020B0604020202020204" pitchFamily="34" charset="0"/>
              <a:cs typeface="Arial" panose="020B0604020202020204" pitchFamily="34" charset="0"/>
            </a:endParaRPr>
          </a:p>
          <a:p>
            <a:pPr algn="l"/>
            <a:endParaRPr lang="en-US" dirty="0"/>
          </a:p>
        </p:txBody>
      </p:sp>
      <p:sp>
        <p:nvSpPr>
          <p:cNvPr id="4" name="Espace réservé du numéro de diapositive 3">
            <a:extLst>
              <a:ext uri="{FF2B5EF4-FFF2-40B4-BE49-F238E27FC236}">
                <a16:creationId xmlns:a16="http://schemas.microsoft.com/office/drawing/2014/main" id="{00A04492-AC43-861C-2FFB-B38D5CD68190}"/>
              </a:ext>
            </a:extLst>
          </p:cNvPr>
          <p:cNvSpPr>
            <a:spLocks noGrp="1"/>
          </p:cNvSpPr>
          <p:nvPr>
            <p:ph type="sldNum" sz="quarter" idx="5"/>
          </p:nvPr>
        </p:nvSpPr>
        <p:spPr/>
        <p:txBody>
          <a:bodyPr/>
          <a:lstStyle/>
          <a:p>
            <a:fld id="{B4E0A65F-70CE-4C11-9DB6-CADF0E49A1AB}" type="slidenum">
              <a:rPr lang="fr-FR" smtClean="0"/>
              <a:t>44</a:t>
            </a:fld>
            <a:endParaRPr lang="fr-FR"/>
          </a:p>
        </p:txBody>
      </p:sp>
    </p:spTree>
    <p:extLst>
      <p:ext uri="{BB962C8B-B14F-4D97-AF65-F5344CB8AC3E}">
        <p14:creationId xmlns:p14="http://schemas.microsoft.com/office/powerpoint/2010/main" val="192980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604D8-E175-4068-DCAE-CE8E6B4C13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F3F97D-5501-EC7B-EF62-1B0F28CA43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E358445-08B8-8C7A-2FE7-3ED5EDAD93C7}"/>
              </a:ext>
            </a:extLst>
          </p:cNvPr>
          <p:cNvSpPr>
            <a:spLocks noGrp="1"/>
          </p:cNvSpPr>
          <p:nvPr>
            <p:ph type="body" idx="1"/>
          </p:nvPr>
        </p:nvSpPr>
        <p:spPr/>
        <p:txBody>
          <a:bodyPr/>
          <a:lstStyle/>
          <a:p>
            <a:pPr algn="l"/>
            <a:r>
              <a:rPr lang="en-US" sz="1800" b="0" i="1" u="none" strike="noStrike" baseline="0" dirty="0" err="1">
                <a:solidFill>
                  <a:srgbClr val="66669A"/>
                </a:solidFill>
                <a:latin typeface="Verdana-Italic"/>
              </a:rPr>
              <a:t>Conséquences</a:t>
            </a:r>
            <a:endParaRPr lang="en-US" sz="1800" b="0" i="1" u="none" strike="noStrike" baseline="0" dirty="0">
              <a:solidFill>
                <a:srgbClr val="66669A"/>
              </a:solidFill>
              <a:latin typeface="Verdana-Italic"/>
            </a:endParaRP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Environnement informationnel actuel se caractérise par une forte distribution</a:t>
            </a:r>
          </a:p>
          <a:p>
            <a:pPr algn="l"/>
            <a:r>
              <a:rPr lang="en-US" sz="1800" b="0" i="0" u="none" strike="noStrike" baseline="0" dirty="0">
                <a:solidFill>
                  <a:srgbClr val="333333"/>
                </a:solidFill>
                <a:latin typeface="Verdana" panose="020B0604030504040204" pitchFamily="34" charset="0"/>
              </a:rPr>
              <a:t>des données.</a:t>
            </a: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Nécessité de construire des ponts sémantiques entre les différentes sources.</a:t>
            </a:r>
          </a:p>
          <a:p>
            <a:pPr algn="l"/>
            <a:r>
              <a:rPr lang="en-US" sz="1800" b="0" i="0" u="none" strike="noStrike" baseline="0" dirty="0">
                <a:solidFill>
                  <a:srgbClr val="66669A"/>
                </a:solidFill>
                <a:latin typeface="Wingdings-Regular"/>
              </a:rPr>
              <a:t> </a:t>
            </a:r>
            <a:r>
              <a:rPr lang="en-US" sz="1800" b="0" i="0" u="none" strike="noStrike" baseline="0" dirty="0" err="1">
                <a:solidFill>
                  <a:srgbClr val="333333"/>
                </a:solidFill>
                <a:latin typeface="Verdana" panose="020B0604030504040204" pitchFamily="34" charset="0"/>
              </a:rPr>
              <a:t>Intégration</a:t>
            </a:r>
            <a:r>
              <a:rPr lang="en-US" sz="1800" b="0" i="0" u="none" strike="noStrike" baseline="0" dirty="0">
                <a:solidFill>
                  <a:srgbClr val="333333"/>
                </a:solidFill>
                <a:latin typeface="Verdana" panose="020B0604030504040204" pitchFamily="34" charset="0"/>
              </a:rPr>
              <a:t> de données.</a:t>
            </a:r>
            <a:endParaRPr lang="en-US" dirty="0"/>
          </a:p>
        </p:txBody>
      </p:sp>
      <p:sp>
        <p:nvSpPr>
          <p:cNvPr id="4" name="Espace réservé du numéro de diapositive 3">
            <a:extLst>
              <a:ext uri="{FF2B5EF4-FFF2-40B4-BE49-F238E27FC236}">
                <a16:creationId xmlns:a16="http://schemas.microsoft.com/office/drawing/2014/main" id="{3D277504-DCA1-9B31-A4A9-1833D932118F}"/>
              </a:ext>
            </a:extLst>
          </p:cNvPr>
          <p:cNvSpPr>
            <a:spLocks noGrp="1"/>
          </p:cNvSpPr>
          <p:nvPr>
            <p:ph type="sldNum" sz="quarter" idx="5"/>
          </p:nvPr>
        </p:nvSpPr>
        <p:spPr/>
        <p:txBody>
          <a:bodyPr/>
          <a:lstStyle/>
          <a:p>
            <a:fld id="{B4E0A65F-70CE-4C11-9DB6-CADF0E49A1AB}" type="slidenum">
              <a:rPr lang="fr-FR" smtClean="0"/>
              <a:t>8</a:t>
            </a:fld>
            <a:endParaRPr lang="fr-FR"/>
          </a:p>
        </p:txBody>
      </p:sp>
    </p:spTree>
    <p:extLst>
      <p:ext uri="{BB962C8B-B14F-4D97-AF65-F5344CB8AC3E}">
        <p14:creationId xmlns:p14="http://schemas.microsoft.com/office/powerpoint/2010/main" val="3924820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084A5-6DBD-782F-E626-6DE920A4A1E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9710B7-2B00-F980-C9DE-B13B1ED229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F7B02F0-C340-DCE5-6F6E-B22BBADB58E0}"/>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440D9944-6EEB-67FD-EAA9-BAB786B936CF}"/>
              </a:ext>
            </a:extLst>
          </p:cNvPr>
          <p:cNvSpPr>
            <a:spLocks noGrp="1"/>
          </p:cNvSpPr>
          <p:nvPr>
            <p:ph type="sldNum" sz="quarter" idx="5"/>
          </p:nvPr>
        </p:nvSpPr>
        <p:spPr/>
        <p:txBody>
          <a:bodyPr/>
          <a:lstStyle/>
          <a:p>
            <a:fld id="{B4E0A65F-70CE-4C11-9DB6-CADF0E49A1AB}" type="slidenum">
              <a:rPr lang="fr-FR" smtClean="0"/>
              <a:t>46</a:t>
            </a:fld>
            <a:endParaRPr lang="fr-FR"/>
          </a:p>
        </p:txBody>
      </p:sp>
    </p:spTree>
    <p:extLst>
      <p:ext uri="{BB962C8B-B14F-4D97-AF65-F5344CB8AC3E}">
        <p14:creationId xmlns:p14="http://schemas.microsoft.com/office/powerpoint/2010/main" val="133525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8368-984D-A34C-7A88-4F87E8F742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3132E7-3E38-FA02-7134-C4DFA55B48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486F9B5-B4FC-0D96-42D2-B6E630F97C69}"/>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8A3069E-BE28-01E6-8E6F-7313DF4AC237}"/>
              </a:ext>
            </a:extLst>
          </p:cNvPr>
          <p:cNvSpPr>
            <a:spLocks noGrp="1"/>
          </p:cNvSpPr>
          <p:nvPr>
            <p:ph type="sldNum" sz="quarter" idx="5"/>
          </p:nvPr>
        </p:nvSpPr>
        <p:spPr/>
        <p:txBody>
          <a:bodyPr/>
          <a:lstStyle/>
          <a:p>
            <a:fld id="{B4E0A65F-70CE-4C11-9DB6-CADF0E49A1AB}" type="slidenum">
              <a:rPr lang="fr-FR" smtClean="0"/>
              <a:t>47</a:t>
            </a:fld>
            <a:endParaRPr lang="fr-FR"/>
          </a:p>
        </p:txBody>
      </p:sp>
    </p:spTree>
    <p:extLst>
      <p:ext uri="{BB962C8B-B14F-4D97-AF65-F5344CB8AC3E}">
        <p14:creationId xmlns:p14="http://schemas.microsoft.com/office/powerpoint/2010/main" val="78283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6FAB-7160-4F26-7398-DFA136DCF9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5814CB-0CBF-7072-6077-B77336575D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35CC58-99BF-A4DF-16EF-1BF46CA35ADE}"/>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D4FAD53-C91D-0A3B-58A3-7A115E1C2DAF}"/>
              </a:ext>
            </a:extLst>
          </p:cNvPr>
          <p:cNvSpPr>
            <a:spLocks noGrp="1"/>
          </p:cNvSpPr>
          <p:nvPr>
            <p:ph type="sldNum" sz="quarter" idx="5"/>
          </p:nvPr>
        </p:nvSpPr>
        <p:spPr/>
        <p:txBody>
          <a:bodyPr/>
          <a:lstStyle/>
          <a:p>
            <a:fld id="{B4E0A65F-70CE-4C11-9DB6-CADF0E49A1AB}" type="slidenum">
              <a:rPr lang="fr-FR" smtClean="0"/>
              <a:t>48</a:t>
            </a:fld>
            <a:endParaRPr lang="fr-FR"/>
          </a:p>
        </p:txBody>
      </p:sp>
    </p:spTree>
    <p:extLst>
      <p:ext uri="{BB962C8B-B14F-4D97-AF65-F5344CB8AC3E}">
        <p14:creationId xmlns:p14="http://schemas.microsoft.com/office/powerpoint/2010/main" val="3948570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EC353-7888-8F04-8627-4150658C9E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7B61C8-56A7-BA59-EAA0-2F04B5F7F87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556F79-2BEB-F331-8498-E604C08A432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95061C19-907A-4C1C-E80D-4B36A7D2D12F}"/>
              </a:ext>
            </a:extLst>
          </p:cNvPr>
          <p:cNvSpPr>
            <a:spLocks noGrp="1"/>
          </p:cNvSpPr>
          <p:nvPr>
            <p:ph type="sldNum" sz="quarter" idx="5"/>
          </p:nvPr>
        </p:nvSpPr>
        <p:spPr/>
        <p:txBody>
          <a:bodyPr/>
          <a:lstStyle/>
          <a:p>
            <a:fld id="{B4E0A65F-70CE-4C11-9DB6-CADF0E49A1AB}" type="slidenum">
              <a:rPr lang="fr-FR" smtClean="0"/>
              <a:t>49</a:t>
            </a:fld>
            <a:endParaRPr lang="fr-FR"/>
          </a:p>
        </p:txBody>
      </p:sp>
    </p:spTree>
    <p:extLst>
      <p:ext uri="{BB962C8B-B14F-4D97-AF65-F5344CB8AC3E}">
        <p14:creationId xmlns:p14="http://schemas.microsoft.com/office/powerpoint/2010/main" val="2194595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491E2-0960-8FCA-4561-BA667EAB68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DDE325-5E92-F672-E074-F7B62ABC1F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A4ADAE-08B8-B6D2-7FEE-F8E4C6933C03}"/>
              </a:ext>
            </a:extLst>
          </p:cNvPr>
          <p:cNvSpPr>
            <a:spLocks noGrp="1"/>
          </p:cNvSpPr>
          <p:nvPr>
            <p:ph type="body" idx="1"/>
          </p:nvPr>
        </p:nvSpPr>
        <p:spPr/>
        <p:txBody>
          <a:bodyPr/>
          <a:lstStyle/>
          <a:p>
            <a:pPr>
              <a:buNone/>
            </a:pPr>
            <a:r>
              <a:rPr lang="fr-FR" b="1" dirty="0" err="1"/>
              <a:t>Wrappers</a:t>
            </a:r>
            <a:r>
              <a:rPr lang="fr-FR" dirty="0"/>
              <a:t> → connectent et traduisent les sources.</a:t>
            </a:r>
          </a:p>
          <a:p>
            <a:pPr>
              <a:buNone/>
            </a:pPr>
            <a:r>
              <a:rPr lang="fr-FR" b="1" dirty="0"/>
              <a:t>Médiateurs</a:t>
            </a:r>
            <a:r>
              <a:rPr lang="fr-FR" dirty="0"/>
              <a:t> → intègrent et fusionnent les données.</a:t>
            </a:r>
          </a:p>
          <a:p>
            <a:pPr>
              <a:buNone/>
            </a:pPr>
            <a:r>
              <a:rPr lang="fr-FR" b="1" dirty="0"/>
              <a:t>Facilitateurs</a:t>
            </a:r>
            <a:r>
              <a:rPr lang="fr-FR" dirty="0"/>
              <a:t> → orchestrent les médiateurs.</a:t>
            </a:r>
          </a:p>
          <a:p>
            <a:r>
              <a:rPr lang="fr-FR" b="1" dirty="0"/>
              <a:t>Applications</a:t>
            </a:r>
            <a:r>
              <a:rPr lang="fr-FR" dirty="0"/>
              <a:t> → consomment les données intégrées.</a:t>
            </a:r>
          </a:p>
          <a:p>
            <a:pPr algn="l"/>
            <a:endParaRPr lang="en-US" dirty="0"/>
          </a:p>
          <a:p>
            <a:pPr algn="l"/>
            <a:r>
              <a:rPr lang="fr-FR" dirty="0"/>
              <a:t>Le médiateur agit comme un </a:t>
            </a:r>
            <a:r>
              <a:rPr lang="fr-FR" b="1" dirty="0"/>
              <a:t>chef d'orchestre</a:t>
            </a:r>
            <a:r>
              <a:rPr lang="fr-FR" dirty="0"/>
              <a:t>, les </a:t>
            </a:r>
            <a:r>
              <a:rPr lang="fr-FR" dirty="0" err="1"/>
              <a:t>wrappers</a:t>
            </a:r>
            <a:r>
              <a:rPr lang="fr-FR" dirty="0"/>
              <a:t> comme des </a:t>
            </a:r>
            <a:r>
              <a:rPr lang="fr-FR" b="1" dirty="0"/>
              <a:t>traducteurs</a:t>
            </a:r>
            <a:r>
              <a:rPr lang="fr-FR" dirty="0"/>
              <a:t>, et les facilitateurs comme des </a:t>
            </a:r>
            <a:r>
              <a:rPr lang="fr-FR" b="1" dirty="0"/>
              <a:t>coordinateurs</a:t>
            </a:r>
            <a:r>
              <a:rPr lang="fr-FR" dirty="0"/>
              <a:t> des médiateurs.</a:t>
            </a:r>
            <a:endParaRPr lang="en-US" dirty="0"/>
          </a:p>
        </p:txBody>
      </p:sp>
      <p:sp>
        <p:nvSpPr>
          <p:cNvPr id="4" name="Espace réservé du numéro de diapositive 3">
            <a:extLst>
              <a:ext uri="{FF2B5EF4-FFF2-40B4-BE49-F238E27FC236}">
                <a16:creationId xmlns:a16="http://schemas.microsoft.com/office/drawing/2014/main" id="{10A9C755-577B-6374-F2D5-B10EC8CFD87D}"/>
              </a:ext>
            </a:extLst>
          </p:cNvPr>
          <p:cNvSpPr>
            <a:spLocks noGrp="1"/>
          </p:cNvSpPr>
          <p:nvPr>
            <p:ph type="sldNum" sz="quarter" idx="5"/>
          </p:nvPr>
        </p:nvSpPr>
        <p:spPr/>
        <p:txBody>
          <a:bodyPr/>
          <a:lstStyle/>
          <a:p>
            <a:fld id="{B4E0A65F-70CE-4C11-9DB6-CADF0E49A1AB}" type="slidenum">
              <a:rPr lang="fr-FR" smtClean="0"/>
              <a:t>50</a:t>
            </a:fld>
            <a:endParaRPr lang="fr-FR"/>
          </a:p>
        </p:txBody>
      </p:sp>
    </p:spTree>
    <p:extLst>
      <p:ext uri="{BB962C8B-B14F-4D97-AF65-F5344CB8AC3E}">
        <p14:creationId xmlns:p14="http://schemas.microsoft.com/office/powerpoint/2010/main" val="3671805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Arial" panose="020B0604020202020204" pitchFamily="34" charset="0"/>
              <a:buChar char="•"/>
            </a:pPr>
            <a:r>
              <a:rPr lang="fr-FR" b="0" i="0" dirty="0">
                <a:solidFill>
                  <a:srgbClr val="374151"/>
                </a:solidFill>
                <a:effectLst/>
                <a:latin typeface="ui-sans-serif"/>
              </a:rPr>
              <a:t>Points clés :</a:t>
            </a:r>
          </a:p>
          <a:p>
            <a:pPr marL="742950" lvl="1" indent="-285750" algn="l">
              <a:buFont typeface="Arial" panose="020B0604020202020204" pitchFamily="34" charset="0"/>
              <a:buChar char="•"/>
            </a:pPr>
            <a:r>
              <a:rPr lang="fr-FR" b="0" i="0" dirty="0">
                <a:solidFill>
                  <a:srgbClr val="374151"/>
                </a:solidFill>
                <a:effectLst/>
                <a:latin typeface="ui-sans-serif"/>
              </a:rPr>
              <a:t>La recherche d'information est essentielle pour naviguer dans un océan de données.</a:t>
            </a:r>
          </a:p>
          <a:p>
            <a:pPr marL="742950" lvl="1" indent="-285750" algn="l">
              <a:buFont typeface="Arial" panose="020B0604020202020204" pitchFamily="34" charset="0"/>
              <a:buChar char="•"/>
            </a:pPr>
            <a:r>
              <a:rPr lang="fr-FR" b="0" i="0" dirty="0">
                <a:solidFill>
                  <a:srgbClr val="374151"/>
                </a:solidFill>
                <a:effectLst/>
                <a:latin typeface="ui-sans-serif"/>
              </a:rPr>
              <a:t>Différents modèles et techniques permettent d'améliorer la pertinence des résultats.</a:t>
            </a:r>
          </a:p>
          <a:p>
            <a:pPr algn="l">
              <a:buFont typeface="Arial" panose="020B0604020202020204" pitchFamily="34" charset="0"/>
              <a:buChar char="•"/>
            </a:pPr>
            <a:r>
              <a:rPr lang="fr-FR" b="0" i="0" dirty="0">
                <a:solidFill>
                  <a:srgbClr val="374151"/>
                </a:solidFill>
                <a:effectLst/>
                <a:latin typeface="ui-sans-serif"/>
              </a:rPr>
              <a:t>Tendances futures :</a:t>
            </a:r>
          </a:p>
          <a:p>
            <a:pPr marL="742950" lvl="1" indent="-285750" algn="l">
              <a:buFont typeface="Arial" panose="020B0604020202020204" pitchFamily="34" charset="0"/>
              <a:buChar char="•"/>
            </a:pPr>
            <a:r>
              <a:rPr lang="fr-FR" b="0" i="0" dirty="0">
                <a:solidFill>
                  <a:srgbClr val="374151"/>
                </a:solidFill>
                <a:effectLst/>
                <a:latin typeface="ui-sans-serif"/>
              </a:rPr>
              <a:t>Intelligence artificielle pour une personnalisation accrue.</a:t>
            </a:r>
          </a:p>
          <a:p>
            <a:pPr marL="742950" lvl="1" indent="-285750" algn="l">
              <a:buFont typeface="Arial" panose="020B0604020202020204" pitchFamily="34" charset="0"/>
              <a:buChar char="•"/>
            </a:pPr>
            <a:r>
              <a:rPr lang="fr-FR" b="0" i="0" dirty="0">
                <a:solidFill>
                  <a:srgbClr val="374151"/>
                </a:solidFill>
                <a:effectLst/>
                <a:latin typeface="ui-sans-serif"/>
              </a:rPr>
              <a:t>Intégration de technologies avancées comme le </a:t>
            </a:r>
            <a:r>
              <a:rPr lang="fr-FR" b="0" i="0" dirty="0" err="1">
                <a:solidFill>
                  <a:srgbClr val="374151"/>
                </a:solidFill>
                <a:effectLst/>
                <a:latin typeface="ui-sans-serif"/>
              </a:rPr>
              <a:t>deep</a:t>
            </a:r>
            <a:r>
              <a:rPr lang="fr-FR" b="0" i="0" dirty="0">
                <a:solidFill>
                  <a:srgbClr val="374151"/>
                </a:solidFill>
                <a:effectLst/>
                <a:latin typeface="ui-sans-serif"/>
              </a:rPr>
              <a:t> </a:t>
            </a:r>
            <a:r>
              <a:rPr lang="fr-FR" b="0" i="0" dirty="0" err="1">
                <a:solidFill>
                  <a:srgbClr val="374151"/>
                </a:solidFill>
                <a:effectLst/>
                <a:latin typeface="ui-sans-serif"/>
              </a:rPr>
              <a:t>learning</a:t>
            </a:r>
            <a:r>
              <a:rPr lang="fr-FR" b="0" i="0" dirty="0">
                <a:solidFill>
                  <a:srgbClr val="374151"/>
                </a:solidFill>
                <a:effectLst/>
                <a:latin typeface="ui-sans-serif"/>
              </a:rPr>
              <a:t> et la vision par ordinateur.</a:t>
            </a:r>
          </a:p>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51</a:t>
            </a:fld>
            <a:endParaRPr lang="fr-FR"/>
          </a:p>
        </p:txBody>
      </p:sp>
    </p:spTree>
    <p:extLst>
      <p:ext uri="{BB962C8B-B14F-4D97-AF65-F5344CB8AC3E}">
        <p14:creationId xmlns:p14="http://schemas.microsoft.com/office/powerpoint/2010/main" val="358527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0296B-2119-FAE0-64DC-6E99BF836D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761F16-6AF4-893E-272B-3A9BE64206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99F6DF-6F6C-0014-0E22-53410BF5D40E}"/>
              </a:ext>
            </a:extLst>
          </p:cNvPr>
          <p:cNvSpPr>
            <a:spLocks noGrp="1"/>
          </p:cNvSpPr>
          <p:nvPr>
            <p:ph type="body" idx="1"/>
          </p:nvPr>
        </p:nvSpPr>
        <p:spPr/>
        <p:txBody>
          <a:bodyPr/>
          <a:lstStyle/>
          <a:p>
            <a:pPr algn="l"/>
            <a:r>
              <a:rPr lang="en-US" sz="1800" b="0" i="1" u="none" strike="noStrike" baseline="0" dirty="0" err="1">
                <a:solidFill>
                  <a:srgbClr val="66669A"/>
                </a:solidFill>
                <a:latin typeface="Verdana-Italic"/>
              </a:rPr>
              <a:t>Conséquences</a:t>
            </a:r>
            <a:endParaRPr lang="en-US" sz="1800" b="0" i="1" u="none" strike="noStrike" baseline="0" dirty="0">
              <a:solidFill>
                <a:srgbClr val="66669A"/>
              </a:solidFill>
              <a:latin typeface="Verdana-Italic"/>
            </a:endParaRP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Environnement informationnel actuel se caractérise par une forte distribution</a:t>
            </a:r>
          </a:p>
          <a:p>
            <a:pPr algn="l"/>
            <a:r>
              <a:rPr lang="en-US" sz="1800" b="0" i="0" u="none" strike="noStrike" baseline="0" dirty="0">
                <a:solidFill>
                  <a:srgbClr val="333333"/>
                </a:solidFill>
                <a:latin typeface="Verdana" panose="020B0604030504040204" pitchFamily="34" charset="0"/>
              </a:rPr>
              <a:t>des données.</a:t>
            </a:r>
          </a:p>
          <a:p>
            <a:pPr algn="l"/>
            <a:r>
              <a:rPr lang="fr-FR" sz="1800" b="0" i="0" u="none" strike="noStrike" baseline="0" dirty="0">
                <a:solidFill>
                  <a:srgbClr val="66669A"/>
                </a:solidFill>
                <a:latin typeface="Wingdings-Regular"/>
              </a:rPr>
              <a:t> </a:t>
            </a:r>
            <a:r>
              <a:rPr lang="fr-FR" sz="1800" b="0" i="0" u="none" strike="noStrike" baseline="0" dirty="0">
                <a:solidFill>
                  <a:srgbClr val="333333"/>
                </a:solidFill>
                <a:latin typeface="Verdana" panose="020B0604030504040204" pitchFamily="34" charset="0"/>
              </a:rPr>
              <a:t>Nécessité de construire des ponts sémantiques entre les différentes sources.</a:t>
            </a:r>
          </a:p>
          <a:p>
            <a:pPr algn="l"/>
            <a:r>
              <a:rPr lang="en-US" sz="1800" b="0" i="0" u="none" strike="noStrike" baseline="0" dirty="0">
                <a:solidFill>
                  <a:srgbClr val="66669A"/>
                </a:solidFill>
                <a:latin typeface="Wingdings-Regular"/>
              </a:rPr>
              <a:t> </a:t>
            </a:r>
            <a:r>
              <a:rPr lang="en-US" sz="1800" b="0" i="0" u="none" strike="noStrike" baseline="0" dirty="0" err="1">
                <a:solidFill>
                  <a:srgbClr val="333333"/>
                </a:solidFill>
                <a:latin typeface="Verdana" panose="020B0604030504040204" pitchFamily="34" charset="0"/>
              </a:rPr>
              <a:t>Intégration</a:t>
            </a:r>
            <a:r>
              <a:rPr lang="en-US" sz="1800" b="0" i="0" u="none" strike="noStrike" baseline="0" dirty="0">
                <a:solidFill>
                  <a:srgbClr val="333333"/>
                </a:solidFill>
                <a:latin typeface="Verdana" panose="020B0604030504040204" pitchFamily="34" charset="0"/>
              </a:rPr>
              <a:t> de données.</a:t>
            </a:r>
            <a:endParaRPr lang="en-US" dirty="0"/>
          </a:p>
        </p:txBody>
      </p:sp>
      <p:sp>
        <p:nvSpPr>
          <p:cNvPr id="4" name="Espace réservé du numéro de diapositive 3">
            <a:extLst>
              <a:ext uri="{FF2B5EF4-FFF2-40B4-BE49-F238E27FC236}">
                <a16:creationId xmlns:a16="http://schemas.microsoft.com/office/drawing/2014/main" id="{36E0CE2B-B70E-6399-28CA-104018B6FCA0}"/>
              </a:ext>
            </a:extLst>
          </p:cNvPr>
          <p:cNvSpPr>
            <a:spLocks noGrp="1"/>
          </p:cNvSpPr>
          <p:nvPr>
            <p:ph type="sldNum" sz="quarter" idx="5"/>
          </p:nvPr>
        </p:nvSpPr>
        <p:spPr/>
        <p:txBody>
          <a:bodyPr/>
          <a:lstStyle/>
          <a:p>
            <a:fld id="{B4E0A65F-70CE-4C11-9DB6-CADF0E49A1AB}" type="slidenum">
              <a:rPr lang="fr-FR" smtClean="0"/>
              <a:t>9</a:t>
            </a:fld>
            <a:endParaRPr lang="fr-FR"/>
          </a:p>
        </p:txBody>
      </p:sp>
    </p:spTree>
    <p:extLst>
      <p:ext uri="{BB962C8B-B14F-4D97-AF65-F5344CB8AC3E}">
        <p14:creationId xmlns:p14="http://schemas.microsoft.com/office/powerpoint/2010/main" val="312056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83775-FE9C-648D-ADCF-380E8293F1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82EC6F-745D-EA6B-CF0F-F5D94595E0E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BF4F2C-51CB-AB5C-2C09-C067BD72B8E8}"/>
              </a:ext>
            </a:extLst>
          </p:cNvPr>
          <p:cNvSpPr>
            <a:spLocks noGrp="1"/>
          </p:cNvSpPr>
          <p:nvPr>
            <p:ph type="body" idx="1"/>
          </p:nvPr>
        </p:nvSpPr>
        <p:spPr/>
        <p:txBody>
          <a:bodyPr/>
          <a:lstStyle/>
          <a:p>
            <a:pPr algn="l"/>
            <a:r>
              <a:rPr lang="fr-FR" sz="1800" b="0" i="1" u="none" strike="noStrike" baseline="0" dirty="0">
                <a:solidFill>
                  <a:srgbClr val="66669A"/>
                </a:solidFill>
                <a:latin typeface="Verdana-Italic"/>
              </a:rPr>
              <a:t>Remarque : BD intégrée VS BD distribuée</a:t>
            </a:r>
          </a:p>
          <a:p>
            <a:pPr algn="l"/>
            <a:r>
              <a:rPr lang="fr-FR" sz="1800" b="0" i="0" u="none" strike="noStrike" baseline="0" dirty="0">
                <a:solidFill>
                  <a:srgbClr val="333333"/>
                </a:solidFill>
                <a:latin typeface="Verdana" panose="020B0604030504040204" pitchFamily="34" charset="0"/>
              </a:rPr>
              <a:t>Contrairement aux bases de données distribuées où la distribution est établie d'une</a:t>
            </a:r>
          </a:p>
          <a:p>
            <a:pPr algn="l"/>
            <a:r>
              <a:rPr lang="fr-FR" sz="1800" b="0" i="0" u="none" strike="noStrike" baseline="0" dirty="0">
                <a:solidFill>
                  <a:srgbClr val="333333"/>
                </a:solidFill>
                <a:latin typeface="Verdana" panose="020B0604030504040204" pitchFamily="34" charset="0"/>
              </a:rPr>
              <a:t>façon organisée et connue, dans l'intégration de données il faut faire face à une</a:t>
            </a:r>
          </a:p>
          <a:p>
            <a:pPr algn="l"/>
            <a:r>
              <a:rPr lang="fr-FR" sz="1800" b="0" i="0" u="none" strike="noStrike" baseline="0" dirty="0">
                <a:solidFill>
                  <a:srgbClr val="333333"/>
                </a:solidFill>
                <a:latin typeface="Verdana" panose="020B0604030504040204" pitchFamily="34" charset="0"/>
              </a:rPr>
              <a:t>collection de sources préexistantes et une organisation plus complexe et non</a:t>
            </a:r>
          </a:p>
          <a:p>
            <a:pPr algn="l"/>
            <a:r>
              <a:rPr lang="en-US" sz="1800" b="0" i="0" u="none" strike="noStrike" baseline="0" dirty="0" err="1">
                <a:solidFill>
                  <a:srgbClr val="333333"/>
                </a:solidFill>
                <a:latin typeface="Verdana" panose="020B0604030504040204" pitchFamily="34" charset="0"/>
              </a:rPr>
              <a:t>forcément</a:t>
            </a:r>
            <a:r>
              <a:rPr lang="en-US" sz="1800" b="0" i="0" u="none" strike="noStrike" baseline="0" dirty="0">
                <a:solidFill>
                  <a:srgbClr val="333333"/>
                </a:solidFill>
                <a:latin typeface="Verdana" panose="020B0604030504040204" pitchFamily="34" charset="0"/>
              </a:rPr>
              <a:t> bien </a:t>
            </a:r>
            <a:r>
              <a:rPr lang="en-US" sz="1800" b="0" i="0" u="none" strike="noStrike" baseline="0" dirty="0" err="1">
                <a:solidFill>
                  <a:srgbClr val="333333"/>
                </a:solidFill>
                <a:latin typeface="Verdana" panose="020B0604030504040204" pitchFamily="34" charset="0"/>
              </a:rPr>
              <a:t>connue</a:t>
            </a:r>
            <a:r>
              <a:rPr lang="en-US" sz="1800" b="0" i="0" u="none" strike="noStrike" baseline="0" dirty="0">
                <a:solidFill>
                  <a:srgbClr val="333333"/>
                </a:solidFill>
                <a:latin typeface="Verdana" panose="020B0604030504040204" pitchFamily="34" charset="0"/>
              </a:rPr>
              <a:t>.</a:t>
            </a:r>
            <a:endParaRPr lang="en-US" dirty="0"/>
          </a:p>
        </p:txBody>
      </p:sp>
      <p:sp>
        <p:nvSpPr>
          <p:cNvPr id="4" name="Espace réservé du numéro de diapositive 3">
            <a:extLst>
              <a:ext uri="{FF2B5EF4-FFF2-40B4-BE49-F238E27FC236}">
                <a16:creationId xmlns:a16="http://schemas.microsoft.com/office/drawing/2014/main" id="{278D8C45-61F5-FB3A-869B-83FF7A6C4EDB}"/>
              </a:ext>
            </a:extLst>
          </p:cNvPr>
          <p:cNvSpPr>
            <a:spLocks noGrp="1"/>
          </p:cNvSpPr>
          <p:nvPr>
            <p:ph type="sldNum" sz="quarter" idx="5"/>
          </p:nvPr>
        </p:nvSpPr>
        <p:spPr/>
        <p:txBody>
          <a:bodyPr/>
          <a:lstStyle/>
          <a:p>
            <a:fld id="{B4E0A65F-70CE-4C11-9DB6-CADF0E49A1AB}" type="slidenum">
              <a:rPr lang="fr-FR" smtClean="0"/>
              <a:t>10</a:t>
            </a:fld>
            <a:endParaRPr lang="fr-FR"/>
          </a:p>
        </p:txBody>
      </p:sp>
    </p:spTree>
    <p:extLst>
      <p:ext uri="{BB962C8B-B14F-4D97-AF65-F5344CB8AC3E}">
        <p14:creationId xmlns:p14="http://schemas.microsoft.com/office/powerpoint/2010/main" val="318941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D7A2-A3F4-FCF9-771C-3717510330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1ED140-AB81-A2F7-F19D-86FC428AB6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D7824F-069C-B328-FD0C-5C447007A21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6D414AE-34A8-2CA3-C9A2-29F584F29C60}"/>
              </a:ext>
            </a:extLst>
          </p:cNvPr>
          <p:cNvSpPr>
            <a:spLocks noGrp="1"/>
          </p:cNvSpPr>
          <p:nvPr>
            <p:ph type="sldNum" sz="quarter" idx="5"/>
          </p:nvPr>
        </p:nvSpPr>
        <p:spPr/>
        <p:txBody>
          <a:bodyPr/>
          <a:lstStyle/>
          <a:p>
            <a:fld id="{B4E0A65F-70CE-4C11-9DB6-CADF0E49A1AB}" type="slidenum">
              <a:rPr lang="fr-FR" smtClean="0"/>
              <a:t>11</a:t>
            </a:fld>
            <a:endParaRPr lang="fr-FR"/>
          </a:p>
        </p:txBody>
      </p:sp>
    </p:spTree>
    <p:extLst>
      <p:ext uri="{BB962C8B-B14F-4D97-AF65-F5344CB8AC3E}">
        <p14:creationId xmlns:p14="http://schemas.microsoft.com/office/powerpoint/2010/main" val="3427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6BC9F-3291-9EE2-BD88-227B69BC0A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104348-62AB-1A1E-398A-0E273E820E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AC910E3-29AF-B741-4043-19BA7F0EB3D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62B2734-7F7E-4998-3029-DABBC6A800C0}"/>
              </a:ext>
            </a:extLst>
          </p:cNvPr>
          <p:cNvSpPr>
            <a:spLocks noGrp="1"/>
          </p:cNvSpPr>
          <p:nvPr>
            <p:ph type="sldNum" sz="quarter" idx="5"/>
          </p:nvPr>
        </p:nvSpPr>
        <p:spPr/>
        <p:txBody>
          <a:bodyPr/>
          <a:lstStyle/>
          <a:p>
            <a:fld id="{B4E0A65F-70CE-4C11-9DB6-CADF0E49A1AB}" type="slidenum">
              <a:rPr lang="fr-FR" smtClean="0"/>
              <a:t>12</a:t>
            </a:fld>
            <a:endParaRPr lang="fr-FR"/>
          </a:p>
        </p:txBody>
      </p:sp>
    </p:spTree>
    <p:extLst>
      <p:ext uri="{BB962C8B-B14F-4D97-AF65-F5344CB8AC3E}">
        <p14:creationId xmlns:p14="http://schemas.microsoft.com/office/powerpoint/2010/main" val="250013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C97AC-F4BE-D6EF-B26F-6B0B9AF323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F760AA-1FB0-4429-B00E-E6C7EF7576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21E665-6F62-9255-1CE1-07A8E7761B0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96CE9F8D-4E18-F2DA-0E0D-18D558A956B8}"/>
              </a:ext>
            </a:extLst>
          </p:cNvPr>
          <p:cNvSpPr>
            <a:spLocks noGrp="1"/>
          </p:cNvSpPr>
          <p:nvPr>
            <p:ph type="sldNum" sz="quarter" idx="5"/>
          </p:nvPr>
        </p:nvSpPr>
        <p:spPr/>
        <p:txBody>
          <a:bodyPr/>
          <a:lstStyle/>
          <a:p>
            <a:fld id="{B4E0A65F-70CE-4C11-9DB6-CADF0E49A1AB}" type="slidenum">
              <a:rPr lang="fr-FR" smtClean="0"/>
              <a:t>13</a:t>
            </a:fld>
            <a:endParaRPr lang="fr-FR"/>
          </a:p>
        </p:txBody>
      </p:sp>
    </p:spTree>
    <p:extLst>
      <p:ext uri="{BB962C8B-B14F-4D97-AF65-F5344CB8AC3E}">
        <p14:creationId xmlns:p14="http://schemas.microsoft.com/office/powerpoint/2010/main" val="2905192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81810F3-05C8-F096-C9D2-3FC03FBD3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8672" y="6885615"/>
            <a:ext cx="644728" cy="677235"/>
          </a:xfrm>
          <a:prstGeom prst="rect">
            <a:avLst/>
          </a:prstGeom>
        </p:spPr>
      </p:pic>
      <p:pic>
        <p:nvPicPr>
          <p:cNvPr id="4" name="Image 3">
            <a:extLst>
              <a:ext uri="{FF2B5EF4-FFF2-40B4-BE49-F238E27FC236}">
                <a16:creationId xmlns:a16="http://schemas.microsoft.com/office/drawing/2014/main" id="{F5BF56F4-9159-01F8-5FA5-06C9E2EE9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 y="6892098"/>
            <a:ext cx="644728" cy="677235"/>
          </a:xfrm>
          <a:prstGeom prst="rect">
            <a:avLst/>
          </a:prstGeom>
        </p:spPr>
      </p:pic>
      <p:sp>
        <p:nvSpPr>
          <p:cNvPr id="7" name="Rectangle 6"/>
          <p:cNvSpPr/>
          <p:nvPr userDrawn="1"/>
        </p:nvSpPr>
        <p:spPr>
          <a:xfrm>
            <a:off x="9289915" y="7294480"/>
            <a:ext cx="408561" cy="268369"/>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t>‹N°›</a:t>
            </a:fld>
            <a:endParaRPr lang="en-US" sz="1300" b="1" i="1" dirty="0">
              <a:solidFill>
                <a:srgbClr val="FFFFFF"/>
              </a:solidFill>
              <a:latin typeface="Arial Black" panose="020B0A04020102020204" pitchFamily="34" charset="0"/>
            </a:endParaRPr>
          </a:p>
        </p:txBody>
      </p:sp>
      <p:sp>
        <p:nvSpPr>
          <p:cNvPr id="6" name="Rectangle 5">
            <a:extLst>
              <a:ext uri="{FF2B5EF4-FFF2-40B4-BE49-F238E27FC236}">
                <a16:creationId xmlns:a16="http://schemas.microsoft.com/office/drawing/2014/main" id="{F1510EE2-713F-2A8C-5A62-C9E4E9F9390B}"/>
              </a:ext>
            </a:extLst>
          </p:cNvPr>
          <p:cNvSpPr/>
          <p:nvPr userDrawn="1"/>
        </p:nvSpPr>
        <p:spPr>
          <a:xfrm>
            <a:off x="804152" y="7294482"/>
            <a:ext cx="5450733" cy="268368"/>
          </a:xfrm>
          <a:prstGeom prst="rect">
            <a:avLst/>
          </a:prstGeom>
          <a:solidFill>
            <a:srgbClr val="013B53"/>
          </a:solidFill>
        </p:spPr>
        <p:txBody>
          <a:bodyPr wrap="none" lIns="0" tIns="0" rIns="0" bIns="0">
            <a:noAutofit/>
          </a:bodyPr>
          <a:lstStyle/>
          <a:p>
            <a:pPr indent="0"/>
            <a:r>
              <a:rPr lang="en-US" sz="1300" b="1" i="1" dirty="0">
                <a:solidFill>
                  <a:srgbClr val="FFFFFF"/>
                </a:solidFill>
                <a:latin typeface="Arial"/>
              </a:rPr>
              <a:t>WEDNES-CYBER-DAY BY FIRST LIEUTENANT MOAMPANDJ OTIS </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B233B2-3DDD-E27F-99F4-5D638B2145D6}"/>
              </a:ext>
            </a:extLst>
          </p:cNvPr>
          <p:cNvSpPr/>
          <p:nvPr/>
        </p:nvSpPr>
        <p:spPr>
          <a:xfrm>
            <a:off x="9215718" y="7171765"/>
            <a:ext cx="591670" cy="391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627457D2-F7D0-53DF-35EB-487609C43314}"/>
              </a:ext>
            </a:extLst>
          </p:cNvPr>
          <p:cNvSpPr txBox="1">
            <a:spLocks/>
          </p:cNvSpPr>
          <p:nvPr/>
        </p:nvSpPr>
        <p:spPr>
          <a:xfrm>
            <a:off x="784070" y="2935367"/>
            <a:ext cx="9023318" cy="1029019"/>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000" dirty="0"/>
              <a:t>∫</a:t>
            </a:r>
            <a:r>
              <a:rPr lang="en-GB" sz="7000" dirty="0" err="1"/>
              <a:t>Intégration</a:t>
            </a:r>
            <a:r>
              <a:rPr lang="en-GB" sz="7000" dirty="0"/>
              <a:t> de Données et </a:t>
            </a:r>
            <a:r>
              <a:rPr lang="en-GB" sz="7000" dirty="0" err="1"/>
              <a:t>Médiation</a:t>
            </a:r>
            <a:r>
              <a:rPr lang="en-GB" sz="7000" dirty="0"/>
              <a:t> (</a:t>
            </a:r>
            <a:r>
              <a:rPr lang="en-GB" sz="7000" b="1" dirty="0">
                <a:solidFill>
                  <a:srgbClr val="0070C0"/>
                </a:solidFill>
              </a:rPr>
              <a:t>IDM</a:t>
            </a:r>
            <a:r>
              <a:rPr lang="en-GB" sz="7000" dirty="0"/>
              <a:t>) </a:t>
            </a:r>
          </a:p>
        </p:txBody>
      </p:sp>
      <p:sp>
        <p:nvSpPr>
          <p:cNvPr id="3" name="Rounded Rectangle 9">
            <a:extLst>
              <a:ext uri="{FF2B5EF4-FFF2-40B4-BE49-F238E27FC236}">
                <a16:creationId xmlns:a16="http://schemas.microsoft.com/office/drawing/2014/main" id="{A45B48D4-DF0A-A4D7-54FD-52D93B657D79}"/>
              </a:ext>
            </a:extLst>
          </p:cNvPr>
          <p:cNvSpPr/>
          <p:nvPr/>
        </p:nvSpPr>
        <p:spPr>
          <a:xfrm>
            <a:off x="746598" y="2195901"/>
            <a:ext cx="9200204" cy="1882662"/>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7DD0AE-DD8E-AA8D-72EF-30EAC498C2F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751DDEF-E213-0690-92D7-ADDC3CC90A9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8F5C562-5AC6-470F-17E4-CF2DB67A62B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B. Motivations</a:t>
            </a:r>
          </a:p>
        </p:txBody>
      </p:sp>
      <p:sp>
        <p:nvSpPr>
          <p:cNvPr id="5" name="ZoneTexte 4">
            <a:extLst>
              <a:ext uri="{FF2B5EF4-FFF2-40B4-BE49-F238E27FC236}">
                <a16:creationId xmlns:a16="http://schemas.microsoft.com/office/drawing/2014/main" id="{EBDEAB89-3AF7-72B4-9D28-B19D22D4D41F}"/>
              </a:ext>
            </a:extLst>
          </p:cNvPr>
          <p:cNvSpPr txBox="1"/>
          <p:nvPr/>
        </p:nvSpPr>
        <p:spPr>
          <a:xfrm>
            <a:off x="0" y="974828"/>
            <a:ext cx="8049718" cy="369332"/>
          </a:xfrm>
          <a:prstGeom prst="rect">
            <a:avLst/>
          </a:prstGeom>
          <a:noFill/>
        </p:spPr>
        <p:txBody>
          <a:bodyPr wrap="square">
            <a:spAutoFit/>
          </a:bodyPr>
          <a:lstStyle/>
          <a:p>
            <a:r>
              <a:rPr lang="en-US" sz="1800" b="1" i="1" u="none" strike="noStrike" baseline="0" dirty="0" err="1">
                <a:solidFill>
                  <a:srgbClr val="002060"/>
                </a:solidFill>
                <a:latin typeface="Verdana-Italic"/>
              </a:rPr>
              <a:t>Définition</a:t>
            </a:r>
            <a:r>
              <a:rPr lang="en-US" sz="1800" b="1" i="1" u="none" strike="noStrike" baseline="0" dirty="0">
                <a:solidFill>
                  <a:srgbClr val="002060"/>
                </a:solidFill>
                <a:latin typeface="Verdana-Italic"/>
              </a:rPr>
              <a:t> : </a:t>
            </a:r>
            <a:r>
              <a:rPr lang="en-US" sz="1800" b="1" i="1" u="none" strike="noStrike" baseline="0" dirty="0" err="1">
                <a:solidFill>
                  <a:srgbClr val="002060"/>
                </a:solidFill>
                <a:latin typeface="Verdana-Italic"/>
              </a:rPr>
              <a:t>Intégration</a:t>
            </a:r>
            <a:r>
              <a:rPr lang="en-US" sz="1800" b="1" i="1" u="none" strike="noStrike" baseline="0" dirty="0">
                <a:solidFill>
                  <a:srgbClr val="002060"/>
                </a:solidFill>
                <a:latin typeface="Verdana-Italic"/>
              </a:rPr>
              <a:t> de données</a:t>
            </a:r>
            <a:endParaRPr lang="en-US" b="1" dirty="0">
              <a:solidFill>
                <a:srgbClr val="002060"/>
              </a:solidFill>
            </a:endParaRPr>
          </a:p>
        </p:txBody>
      </p:sp>
      <p:sp>
        <p:nvSpPr>
          <p:cNvPr id="6" name="ZoneTexte 5">
            <a:extLst>
              <a:ext uri="{FF2B5EF4-FFF2-40B4-BE49-F238E27FC236}">
                <a16:creationId xmlns:a16="http://schemas.microsoft.com/office/drawing/2014/main" id="{E48AE92D-1D42-E4ED-C00D-E01B677DC390}"/>
              </a:ext>
            </a:extLst>
          </p:cNvPr>
          <p:cNvSpPr txBox="1"/>
          <p:nvPr/>
        </p:nvSpPr>
        <p:spPr>
          <a:xfrm>
            <a:off x="229135" y="1344160"/>
            <a:ext cx="10231066" cy="707886"/>
          </a:xfrm>
          <a:prstGeom prst="rect">
            <a:avLst/>
          </a:prstGeom>
          <a:noFill/>
        </p:spPr>
        <p:txBody>
          <a:bodyPr wrap="square">
            <a:spAutoFit/>
          </a:bodyPr>
          <a:lstStyle/>
          <a:p>
            <a:pPr algn="l"/>
            <a:r>
              <a:rPr lang="fr-FR" sz="2000" b="0" i="0" u="none" strike="noStrike" baseline="0" dirty="0">
                <a:solidFill>
                  <a:srgbClr val="333333"/>
                </a:solidFill>
                <a:latin typeface="Arial" panose="020B0604020202020204" pitchFamily="34" charset="0"/>
                <a:cs typeface="Arial" panose="020B0604020202020204" pitchFamily="34" charset="0"/>
              </a:rPr>
              <a:t>	L'intégration de données consiste à fournir un accès uniforme à des sources </a:t>
            </a:r>
            <a:r>
              <a:rPr lang="en-US" sz="2000" b="0" i="0" u="none" strike="noStrike" baseline="0" dirty="0">
                <a:solidFill>
                  <a:srgbClr val="333333"/>
                </a:solidFill>
                <a:latin typeface="Arial" panose="020B0604020202020204" pitchFamily="34" charset="0"/>
                <a:cs typeface="Arial" panose="020B0604020202020204" pitchFamily="34" charset="0"/>
              </a:rPr>
              <a:t>multiples </a:t>
            </a:r>
            <a:r>
              <a:rPr lang="en-US" sz="2000" b="0" i="0" u="none" strike="noStrike" baseline="0" dirty="0" err="1">
                <a:solidFill>
                  <a:srgbClr val="333333"/>
                </a:solidFill>
                <a:latin typeface="Arial" panose="020B0604020202020204" pitchFamily="34" charset="0"/>
                <a:cs typeface="Arial" panose="020B0604020202020204" pitchFamily="34" charset="0"/>
              </a:rPr>
              <a:t>autonomes</a:t>
            </a:r>
            <a:r>
              <a:rPr lang="en-US" sz="2000" b="0" i="0" u="none" strike="noStrike" baseline="0" dirty="0">
                <a:solidFill>
                  <a:srgbClr val="333333"/>
                </a:solidFill>
                <a:latin typeface="Arial" panose="020B0604020202020204" pitchFamily="34" charset="0"/>
                <a:cs typeface="Arial" panose="020B0604020202020204" pitchFamily="34" charset="0"/>
              </a:rPr>
              <a:t> </a:t>
            </a:r>
            <a:r>
              <a:rPr lang="en-US" sz="2000" b="0" i="0" u="none" strike="noStrike" baseline="0" dirty="0" err="1">
                <a:solidFill>
                  <a:srgbClr val="333333"/>
                </a:solidFill>
                <a:latin typeface="Arial" panose="020B0604020202020204" pitchFamily="34" charset="0"/>
                <a:cs typeface="Arial" panose="020B0604020202020204" pitchFamily="34" charset="0"/>
              </a:rPr>
              <a:t>hétérogènes</a:t>
            </a:r>
            <a:r>
              <a:rPr lang="en-US" sz="2000" b="0" i="0" u="none" strike="noStrike" baseline="0" dirty="0">
                <a:solidFill>
                  <a:srgbClr val="333333"/>
                </a:solidFill>
                <a:latin typeface="Arial" panose="020B0604020202020204" pitchFamily="34" charset="0"/>
                <a:cs typeface="Arial" panose="020B0604020202020204" pitchFamily="34" charset="0"/>
              </a:rPr>
              <a:t> </a:t>
            </a:r>
            <a:r>
              <a:rPr lang="en-US" sz="2000" b="0" i="0" u="none" strike="noStrike" baseline="0" dirty="0" err="1">
                <a:solidFill>
                  <a:srgbClr val="333333"/>
                </a:solidFill>
                <a:latin typeface="Arial" panose="020B0604020202020204" pitchFamily="34" charset="0"/>
                <a:cs typeface="Arial" panose="020B0604020202020204" pitchFamily="34" charset="0"/>
              </a:rPr>
              <a:t>structurées</a:t>
            </a:r>
            <a:r>
              <a:rPr lang="en-US" sz="2000" b="0" i="0" u="none" strike="noStrike" baseline="0" dirty="0">
                <a:solidFill>
                  <a:srgbClr val="333333"/>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09DAD80-79DC-C51F-6304-D5E814E48D06}"/>
              </a:ext>
            </a:extLst>
          </p:cNvPr>
          <p:cNvSpPr txBox="1"/>
          <p:nvPr/>
        </p:nvSpPr>
        <p:spPr>
          <a:xfrm>
            <a:off x="-21810" y="2115522"/>
            <a:ext cx="5366478" cy="369332"/>
          </a:xfrm>
          <a:prstGeom prst="rect">
            <a:avLst/>
          </a:prstGeom>
          <a:noFill/>
        </p:spPr>
        <p:txBody>
          <a:bodyPr wrap="square">
            <a:spAutoFit/>
          </a:bodyPr>
          <a:lstStyle/>
          <a:p>
            <a:r>
              <a:rPr lang="en-US" sz="1800" b="1" i="1" u="none" strike="noStrike" baseline="0" dirty="0" err="1">
                <a:solidFill>
                  <a:srgbClr val="002060"/>
                </a:solidFill>
                <a:latin typeface="Verdana-Italic"/>
              </a:rPr>
              <a:t>Décortiquons</a:t>
            </a:r>
            <a:r>
              <a:rPr lang="en-US" sz="1800" b="1" i="1" u="none" strike="noStrike" baseline="0" dirty="0">
                <a:solidFill>
                  <a:srgbClr val="002060"/>
                </a:solidFill>
                <a:latin typeface="Verdana-Italic"/>
              </a:rPr>
              <a:t> la definition …</a:t>
            </a:r>
            <a:endParaRPr lang="en-US" b="1" dirty="0">
              <a:solidFill>
                <a:srgbClr val="002060"/>
              </a:solidFill>
            </a:endParaRPr>
          </a:p>
        </p:txBody>
      </p:sp>
      <p:sp>
        <p:nvSpPr>
          <p:cNvPr id="14" name="ZoneTexte 13">
            <a:extLst>
              <a:ext uri="{FF2B5EF4-FFF2-40B4-BE49-F238E27FC236}">
                <a16:creationId xmlns:a16="http://schemas.microsoft.com/office/drawing/2014/main" id="{2750ADDD-32F0-4C8C-F170-72496B141A9F}"/>
              </a:ext>
            </a:extLst>
          </p:cNvPr>
          <p:cNvSpPr txBox="1"/>
          <p:nvPr/>
        </p:nvSpPr>
        <p:spPr>
          <a:xfrm>
            <a:off x="402434" y="2545798"/>
            <a:ext cx="10405474" cy="372864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fr-FR" sz="2000" b="1" i="1" dirty="0">
                <a:latin typeface="Arial" panose="020B0604020202020204" pitchFamily="34" charset="0"/>
                <a:cs typeface="Arial" panose="020B0604020202020204" pitchFamily="34" charset="0"/>
              </a:rPr>
              <a:t>Un accès : </a:t>
            </a:r>
            <a:r>
              <a:rPr lang="fr-FR" sz="2000" dirty="0">
                <a:latin typeface="Arial" panose="020B0604020202020204" pitchFamily="34" charset="0"/>
                <a:cs typeface="Arial" panose="020B0604020202020204" pitchFamily="34" charset="0"/>
              </a:rPr>
              <a:t>(requêtes, éventuellement mises à jour)</a:t>
            </a:r>
          </a:p>
          <a:p>
            <a:pPr marL="342900" indent="-342900">
              <a:lnSpc>
                <a:spcPct val="150000"/>
              </a:lnSpc>
              <a:buFont typeface="Arial" panose="020B0604020202020204" pitchFamily="34" charset="0"/>
              <a:buChar char="•"/>
            </a:pPr>
            <a:r>
              <a:rPr lang="fr-FR" sz="2000" b="1" i="1" dirty="0">
                <a:latin typeface="Arial" panose="020B0604020202020204" pitchFamily="34" charset="0"/>
                <a:cs typeface="Arial" panose="020B0604020202020204" pitchFamily="34" charset="0"/>
              </a:rPr>
              <a:t>Uniforme : </a:t>
            </a:r>
            <a:r>
              <a:rPr lang="fr-FR" sz="2000" dirty="0">
                <a:latin typeface="Arial" panose="020B0604020202020204" pitchFamily="34" charset="0"/>
                <a:cs typeface="Arial" panose="020B0604020202020204" pitchFamily="34" charset="0"/>
              </a:rPr>
              <a:t>(les sources sont transparentes à l'utilisateur)</a:t>
            </a:r>
          </a:p>
          <a:p>
            <a:pPr marL="342900" indent="-342900">
              <a:lnSpc>
                <a:spcPct val="150000"/>
              </a:lnSpc>
              <a:buFont typeface="Arial" panose="020B0604020202020204" pitchFamily="34" charset="0"/>
              <a:buChar char="•"/>
            </a:pPr>
            <a:r>
              <a:rPr lang="fr-FR" sz="2000" b="1" i="1" dirty="0">
                <a:latin typeface="Arial" panose="020B0604020202020204" pitchFamily="34" charset="0"/>
                <a:cs typeface="Arial" panose="020B0604020202020204" pitchFamily="34" charset="0"/>
              </a:rPr>
              <a:t>À des sources : </a:t>
            </a:r>
            <a:r>
              <a:rPr lang="fr-FR" sz="2000" dirty="0">
                <a:latin typeface="Arial" panose="020B0604020202020204" pitchFamily="34" charset="0"/>
                <a:cs typeface="Arial" panose="020B0604020202020204" pitchFamily="34" charset="0"/>
              </a:rPr>
              <a:t>(pas seulement des BD)</a:t>
            </a:r>
          </a:p>
          <a:p>
            <a:pPr marL="342900" indent="-342900">
              <a:lnSpc>
                <a:spcPct val="150000"/>
              </a:lnSpc>
              <a:buFont typeface="Arial" panose="020B0604020202020204" pitchFamily="34" charset="0"/>
              <a:buChar char="•"/>
            </a:pPr>
            <a:r>
              <a:rPr lang="fr-FR" sz="2000" b="1" i="1" dirty="0">
                <a:latin typeface="Arial" panose="020B0604020202020204" pitchFamily="34" charset="0"/>
                <a:cs typeface="Arial" panose="020B0604020202020204" pitchFamily="34" charset="0"/>
              </a:rPr>
              <a:t>Multiples : </a:t>
            </a:r>
            <a:r>
              <a:rPr lang="fr-FR" sz="2000" dirty="0">
                <a:latin typeface="Arial" panose="020B0604020202020204" pitchFamily="34" charset="0"/>
                <a:cs typeface="Arial" panose="020B0604020202020204" pitchFamily="34" charset="0"/>
              </a:rPr>
              <a:t>(même 2 est un problème, mais l'objectif final est d'arriver à une intégration à l'échelle du web : </a:t>
            </a:r>
            <a:r>
              <a:rPr lang="fr-FR" sz="2000" dirty="0" err="1">
                <a:latin typeface="Arial" panose="020B0604020202020204" pitchFamily="34" charset="0"/>
                <a:cs typeface="Arial" panose="020B0604020202020204" pitchFamily="34" charset="0"/>
              </a:rPr>
              <a:t>web_scale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integration</a:t>
            </a:r>
            <a:r>
              <a:rPr lang="fr-FR" sz="20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fr-FR" sz="2000" b="1" i="1" dirty="0">
                <a:latin typeface="Arial" panose="020B0604020202020204" pitchFamily="34" charset="0"/>
                <a:cs typeface="Arial" panose="020B0604020202020204" pitchFamily="34" charset="0"/>
              </a:rPr>
              <a:t>Autonomes : </a:t>
            </a:r>
            <a:r>
              <a:rPr lang="fr-FR" sz="2000" dirty="0">
                <a:latin typeface="Arial" panose="020B0604020202020204" pitchFamily="34" charset="0"/>
                <a:cs typeface="Arial" panose="020B0604020202020204" pitchFamily="34" charset="0"/>
              </a:rPr>
              <a:t>(sans affecter le comportement des sources)</a:t>
            </a:r>
          </a:p>
          <a:p>
            <a:pPr marL="342900" indent="-342900">
              <a:lnSpc>
                <a:spcPct val="150000"/>
              </a:lnSpc>
              <a:buFont typeface="Arial" panose="020B0604020202020204" pitchFamily="34" charset="0"/>
              <a:buChar char="•"/>
            </a:pPr>
            <a:r>
              <a:rPr lang="fr-FR" sz="2000" b="1" i="1" dirty="0">
                <a:latin typeface="Arial" panose="020B0604020202020204" pitchFamily="34" charset="0"/>
                <a:cs typeface="Arial" panose="020B0604020202020204" pitchFamily="34" charset="0"/>
              </a:rPr>
              <a:t>Hétérogènes : </a:t>
            </a:r>
            <a:r>
              <a:rPr lang="fr-FR" sz="2000" dirty="0">
                <a:latin typeface="Arial" panose="020B0604020202020204" pitchFamily="34" charset="0"/>
                <a:cs typeface="Arial" panose="020B0604020202020204" pitchFamily="34" charset="0"/>
              </a:rPr>
              <a:t>(différents modèles de données, schémas)</a:t>
            </a:r>
          </a:p>
          <a:p>
            <a:pPr marL="342900" indent="-342900">
              <a:lnSpc>
                <a:spcPct val="150000"/>
              </a:lnSpc>
              <a:buFont typeface="Arial" panose="020B0604020202020204" pitchFamily="34" charset="0"/>
              <a:buChar char="•"/>
            </a:pPr>
            <a:r>
              <a:rPr lang="fr-FR" sz="2000" b="1" i="1" dirty="0">
                <a:latin typeface="Arial" panose="020B0604020202020204" pitchFamily="34" charset="0"/>
                <a:cs typeface="Arial" panose="020B0604020202020204" pitchFamily="34" charset="0"/>
              </a:rPr>
              <a:t>Structurées : </a:t>
            </a:r>
            <a:r>
              <a:rPr lang="fr-FR" sz="2000" dirty="0">
                <a:latin typeface="Arial" panose="020B0604020202020204" pitchFamily="34" charset="0"/>
                <a:cs typeface="Arial" panose="020B0604020202020204" pitchFamily="34" charset="0"/>
              </a:rPr>
              <a:t>(ou au moins semi-structurées)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62110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B92D347-17E9-FD9E-1326-99E8C3BEAF0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C64892E-5EC2-5414-1FB9-7857EBB5E5F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2109545-9BA9-B480-4C76-9DD3718F0F6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C. </a:t>
            </a:r>
            <a:r>
              <a:rPr lang="en-US" sz="2600" b="1" dirty="0" err="1">
                <a:solidFill>
                  <a:srgbClr val="161616"/>
                </a:solidFill>
                <a:latin typeface="Arial"/>
              </a:rPr>
              <a:t>Où</a:t>
            </a:r>
            <a:r>
              <a:rPr lang="en-US" sz="2600" b="1" dirty="0">
                <a:solidFill>
                  <a:srgbClr val="161616"/>
                </a:solidFill>
                <a:latin typeface="Arial"/>
              </a:rPr>
              <a:t> </a:t>
            </a:r>
            <a:r>
              <a:rPr lang="en-US" sz="2600" b="1" dirty="0" err="1">
                <a:solidFill>
                  <a:srgbClr val="161616"/>
                </a:solidFill>
                <a:latin typeface="Arial"/>
              </a:rPr>
              <a:t>est</a:t>
            </a:r>
            <a:r>
              <a:rPr lang="en-US" sz="2600" b="1" dirty="0">
                <a:solidFill>
                  <a:srgbClr val="161616"/>
                </a:solidFill>
                <a:latin typeface="Arial"/>
              </a:rPr>
              <a:t> la </a:t>
            </a:r>
            <a:r>
              <a:rPr lang="en-US" sz="2600" b="1" dirty="0" err="1">
                <a:solidFill>
                  <a:srgbClr val="161616"/>
                </a:solidFill>
                <a:latin typeface="Arial"/>
              </a:rPr>
              <a:t>difficulté</a:t>
            </a:r>
            <a:r>
              <a:rPr lang="en-US" sz="2600" b="1" dirty="0">
                <a:solidFill>
                  <a:srgbClr val="161616"/>
                </a:solidFill>
                <a:latin typeface="Arial"/>
              </a:rPr>
              <a:t> ?</a:t>
            </a:r>
          </a:p>
        </p:txBody>
      </p:sp>
      <p:sp>
        <p:nvSpPr>
          <p:cNvPr id="6" name="ZoneTexte 7">
            <a:extLst>
              <a:ext uri="{FF2B5EF4-FFF2-40B4-BE49-F238E27FC236}">
                <a16:creationId xmlns:a16="http://schemas.microsoft.com/office/drawing/2014/main" id="{0E8645E3-E0C4-420A-3050-DDDB90DC0F0C}"/>
              </a:ext>
            </a:extLst>
          </p:cNvPr>
          <p:cNvSpPr txBox="1">
            <a:spLocks noChangeArrowheads="1"/>
          </p:cNvSpPr>
          <p:nvPr/>
        </p:nvSpPr>
        <p:spPr bwMode="auto">
          <a:xfrm>
            <a:off x="260034" y="1197571"/>
            <a:ext cx="4808678" cy="1200329"/>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1600" b="1" i="1">
                <a:solidFill>
                  <a:schemeClr val="tx1"/>
                </a:solidFill>
                <a:latin typeface="Times New Roman" charset="0"/>
                <a:ea typeface="ＭＳ Ｐゴシック" charset="0"/>
                <a:cs typeface="ＭＳ Ｐゴシック" charset="0"/>
              </a:defRPr>
            </a:lvl1pPr>
            <a:lvl2pPr marL="742950" indent="-285750" eaLnBrk="0" hangingPunct="0">
              <a:defRPr sz="1600" b="1" i="1">
                <a:solidFill>
                  <a:schemeClr val="tx1"/>
                </a:solidFill>
                <a:latin typeface="Times New Roman" charset="0"/>
                <a:ea typeface="ＭＳ Ｐゴシック" charset="0"/>
              </a:defRPr>
            </a:lvl2pPr>
            <a:lvl3pPr marL="1143000" indent="-228600" eaLnBrk="0" hangingPunct="0">
              <a:defRPr sz="1600" b="1" i="1">
                <a:solidFill>
                  <a:schemeClr val="tx1"/>
                </a:solidFill>
                <a:latin typeface="Times New Roman" charset="0"/>
                <a:ea typeface="ＭＳ Ｐゴシック" charset="0"/>
              </a:defRPr>
            </a:lvl3pPr>
            <a:lvl4pPr marL="1600200" indent="-228600" eaLnBrk="0" hangingPunct="0">
              <a:defRPr sz="1600" b="1" i="1">
                <a:solidFill>
                  <a:schemeClr val="tx1"/>
                </a:solidFill>
                <a:latin typeface="Times New Roman" charset="0"/>
                <a:ea typeface="ＭＳ Ｐゴシック" charset="0"/>
              </a:defRPr>
            </a:lvl4pPr>
            <a:lvl5pPr marL="2057400" indent="-228600" eaLnBrk="0" hangingPunct="0">
              <a:defRPr sz="1600" b="1" i="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b="1" i="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b="1" i="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b="1" i="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b="1" i="1">
                <a:solidFill>
                  <a:schemeClr val="tx1"/>
                </a:solidFill>
                <a:latin typeface="Times New Roman" charset="0"/>
                <a:ea typeface="ＭＳ Ｐゴシック" charset="0"/>
              </a:defRPr>
            </a:lvl9pPr>
          </a:lstStyle>
          <a:p>
            <a:pPr marL="342900" indent="-342900" algn="l">
              <a:buFont typeface="Arial" panose="020B0604020202020204" pitchFamily="34" charset="0"/>
              <a:buChar char="•"/>
            </a:pPr>
            <a:r>
              <a:rPr lang="en-US" sz="2400" i="0" u="none" strike="noStrike" baseline="0" dirty="0" err="1">
                <a:solidFill>
                  <a:srgbClr val="333333"/>
                </a:solidFill>
                <a:latin typeface="Arial" panose="020B0604020202020204" pitchFamily="34" charset="0"/>
                <a:cs typeface="Arial" panose="020B0604020202020204" pitchFamily="34" charset="0"/>
              </a:rPr>
              <a:t>Niveau</a:t>
            </a:r>
            <a:r>
              <a:rPr lang="en-US" sz="2400" i="0" u="none" strike="noStrike" baseline="0" dirty="0">
                <a:solidFill>
                  <a:srgbClr val="333333"/>
                </a:solidFill>
                <a:latin typeface="Arial" panose="020B0604020202020204" pitchFamily="34" charset="0"/>
                <a:cs typeface="Arial" panose="020B0604020202020204" pitchFamily="34" charset="0"/>
              </a:rPr>
              <a:t> </a:t>
            </a:r>
            <a:r>
              <a:rPr lang="en-US" sz="2400" i="0" u="none" strike="noStrike" baseline="0" dirty="0" err="1">
                <a:solidFill>
                  <a:srgbClr val="333333"/>
                </a:solidFill>
                <a:latin typeface="Arial" panose="020B0604020202020204" pitchFamily="34" charset="0"/>
                <a:cs typeface="Arial" panose="020B0604020202020204" pitchFamily="34" charset="0"/>
              </a:rPr>
              <a:t>conceptuel</a:t>
            </a:r>
            <a:r>
              <a:rPr lang="en-US" sz="2400" i="0" u="none" strike="noStrike" baseline="0" dirty="0">
                <a:solidFill>
                  <a:srgbClr val="333333"/>
                </a:solidFill>
                <a:latin typeface="Arial" panose="020B0604020202020204" pitchFamily="34" charset="0"/>
                <a:cs typeface="Arial" panose="020B0604020202020204" pitchFamily="34" charset="0"/>
              </a:rPr>
              <a:t> et </a:t>
            </a:r>
            <a:r>
              <a:rPr lang="en-US" sz="2400" i="0" u="none" strike="noStrike" baseline="0" dirty="0" err="1">
                <a:solidFill>
                  <a:srgbClr val="333333"/>
                </a:solidFill>
                <a:latin typeface="Arial" panose="020B0604020202020204" pitchFamily="34" charset="0"/>
                <a:cs typeface="Arial" panose="020B0604020202020204" pitchFamily="34" charset="0"/>
              </a:rPr>
              <a:t>logique</a:t>
            </a:r>
            <a:endParaRPr lang="en-US" sz="2400" i="0" dirty="0">
              <a:solidFill>
                <a:srgbClr val="333333"/>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b="0" i="0" u="none" strike="noStrike" baseline="0" dirty="0" err="1">
                <a:solidFill>
                  <a:srgbClr val="333333"/>
                </a:solidFill>
                <a:latin typeface="Arial" panose="020B0604020202020204" pitchFamily="34" charset="0"/>
                <a:cs typeface="Arial" panose="020B0604020202020204" pitchFamily="34" charset="0"/>
              </a:rPr>
              <a:t>Niveau</a:t>
            </a:r>
            <a:r>
              <a:rPr lang="en-US" sz="2400" b="0" i="0" u="none" strike="noStrike" baseline="0" dirty="0">
                <a:solidFill>
                  <a:srgbClr val="333333"/>
                </a:solidFill>
                <a:latin typeface="Arial" panose="020B0604020202020204" pitchFamily="34" charset="0"/>
                <a:cs typeface="Arial" panose="020B0604020202020204" pitchFamily="34" charset="0"/>
              </a:rPr>
              <a:t> physique</a:t>
            </a:r>
          </a:p>
          <a:p>
            <a:pPr marL="342900" indent="-342900" algn="l">
              <a:buFont typeface="Arial" panose="020B0604020202020204" pitchFamily="34" charset="0"/>
              <a:buChar char="•"/>
            </a:pPr>
            <a:r>
              <a:rPr lang="en-US" sz="2400" b="0" i="0" u="none" strike="noStrike" baseline="0" dirty="0" err="1">
                <a:solidFill>
                  <a:srgbClr val="333333"/>
                </a:solidFill>
                <a:latin typeface="Arial" panose="020B0604020202020204" pitchFamily="34" charset="0"/>
                <a:cs typeface="Arial" panose="020B0604020202020204" pitchFamily="34" charset="0"/>
              </a:rPr>
              <a:t>Niveau</a:t>
            </a:r>
            <a:r>
              <a:rPr lang="en-US" sz="2400" b="0" i="0" u="none" strike="noStrike" baseline="0" dirty="0">
                <a:solidFill>
                  <a:srgbClr val="333333"/>
                </a:solidFill>
                <a:latin typeface="Arial" panose="020B0604020202020204" pitchFamily="34" charset="0"/>
                <a:cs typeface="Arial" panose="020B0604020202020204" pitchFamily="34" charset="0"/>
              </a:rPr>
              <a:t> social et </a:t>
            </a:r>
            <a:r>
              <a:rPr lang="en-US" sz="2400" b="0" i="0" u="none" strike="noStrike" baseline="0" dirty="0" err="1">
                <a:solidFill>
                  <a:srgbClr val="333333"/>
                </a:solidFill>
                <a:latin typeface="Arial" panose="020B0604020202020204" pitchFamily="34" charset="0"/>
                <a:cs typeface="Arial" panose="020B0604020202020204" pitchFamily="34" charset="0"/>
              </a:rPr>
              <a:t>administratif</a:t>
            </a:r>
            <a:endParaRPr lang="en-GB" sz="2400" b="0" i="0" dirty="0">
              <a:solidFill>
                <a:srgbClr val="FFFFFF"/>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59CF5A1A-AB67-6695-AA27-5C30D2816F47}"/>
              </a:ext>
            </a:extLst>
          </p:cNvPr>
          <p:cNvSpPr txBox="1"/>
          <p:nvPr/>
        </p:nvSpPr>
        <p:spPr>
          <a:xfrm>
            <a:off x="5215466" y="1058790"/>
            <a:ext cx="5343992" cy="2805320"/>
          </a:xfrm>
          <a:prstGeom prst="rect">
            <a:avLst/>
          </a:prstGeom>
          <a:noFill/>
        </p:spPr>
        <p:txBody>
          <a:bodyPr wrap="square">
            <a:spAutoFit/>
          </a:bodyPr>
          <a:lstStyle/>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L'organisation logique des données diffèrent d'une source à une autre, soit à cause de l'utilisation de modèles logiques différents (relationnel, XML,...), soit à cause de conceptions différentes même dans un même modèle logique.</a:t>
            </a:r>
            <a:endParaRPr lang="en-US" sz="2000" dirty="0">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5B2F29E5-4A64-FF2C-9AB9-D29514E43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182" y="4266381"/>
            <a:ext cx="8770971" cy="2944102"/>
          </a:xfrm>
          <a:prstGeom prst="rect">
            <a:avLst/>
          </a:prstGeom>
        </p:spPr>
      </p:pic>
      <p:sp>
        <p:nvSpPr>
          <p:cNvPr id="13" name="ZoneTexte 12">
            <a:extLst>
              <a:ext uri="{FF2B5EF4-FFF2-40B4-BE49-F238E27FC236}">
                <a16:creationId xmlns:a16="http://schemas.microsoft.com/office/drawing/2014/main" id="{82CA110A-D317-A2A0-203C-1C67CCFB35CD}"/>
              </a:ext>
            </a:extLst>
          </p:cNvPr>
          <p:cNvSpPr txBox="1"/>
          <p:nvPr/>
        </p:nvSpPr>
        <p:spPr>
          <a:xfrm>
            <a:off x="133942" y="3642216"/>
            <a:ext cx="5343992" cy="369332"/>
          </a:xfrm>
          <a:prstGeom prst="rect">
            <a:avLst/>
          </a:prstGeom>
          <a:noFill/>
        </p:spPr>
        <p:txBody>
          <a:bodyPr wrap="square">
            <a:spAutoFit/>
          </a:bodyPr>
          <a:lstStyle/>
          <a:p>
            <a:r>
              <a:rPr lang="en-US" sz="1800" b="1" i="1" u="none" strike="noStrike" baseline="0" dirty="0" err="1">
                <a:solidFill>
                  <a:schemeClr val="tx2">
                    <a:lumMod val="50000"/>
                  </a:schemeClr>
                </a:solidFill>
                <a:latin typeface="Arial" panose="020B0604020202020204" pitchFamily="34" charset="0"/>
                <a:cs typeface="Arial" panose="020B0604020202020204" pitchFamily="34" charset="0"/>
              </a:rPr>
              <a:t>Exemple</a:t>
            </a:r>
            <a:r>
              <a:rPr lang="en-US" sz="1800" b="1" i="1" u="none" strike="noStrike" baseline="0" dirty="0">
                <a:solidFill>
                  <a:schemeClr val="tx2">
                    <a:lumMod val="50000"/>
                  </a:schemeClr>
                </a:solidFill>
                <a:latin typeface="Arial" panose="020B0604020202020204" pitchFamily="34" charset="0"/>
                <a:cs typeface="Arial" panose="020B0604020202020204" pitchFamily="34" charset="0"/>
              </a:rPr>
              <a:t> : FULLSERVE vs EUROCARD</a:t>
            </a:r>
            <a:endParaRPr lang="en-US"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18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FF4E398-DD5A-E2B0-670A-277626567C1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26C74D6-157F-EEC3-2F4C-A719A9B122B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9144A84-A95C-E227-AC61-A214AD03EF1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C. </a:t>
            </a:r>
            <a:r>
              <a:rPr lang="en-US" sz="2600" b="1" dirty="0" err="1">
                <a:solidFill>
                  <a:srgbClr val="161616"/>
                </a:solidFill>
                <a:latin typeface="Arial"/>
              </a:rPr>
              <a:t>Où</a:t>
            </a:r>
            <a:r>
              <a:rPr lang="en-US" sz="2600" b="1" dirty="0">
                <a:solidFill>
                  <a:srgbClr val="161616"/>
                </a:solidFill>
                <a:latin typeface="Arial"/>
              </a:rPr>
              <a:t> </a:t>
            </a:r>
            <a:r>
              <a:rPr lang="en-US" sz="2600" b="1" dirty="0" err="1">
                <a:solidFill>
                  <a:srgbClr val="161616"/>
                </a:solidFill>
                <a:latin typeface="Arial"/>
              </a:rPr>
              <a:t>est</a:t>
            </a:r>
            <a:r>
              <a:rPr lang="en-US" sz="2600" b="1" dirty="0">
                <a:solidFill>
                  <a:srgbClr val="161616"/>
                </a:solidFill>
                <a:latin typeface="Arial"/>
              </a:rPr>
              <a:t> la </a:t>
            </a:r>
            <a:r>
              <a:rPr lang="en-US" sz="2600" b="1" dirty="0" err="1">
                <a:solidFill>
                  <a:srgbClr val="161616"/>
                </a:solidFill>
                <a:latin typeface="Arial"/>
              </a:rPr>
              <a:t>difficulté</a:t>
            </a:r>
            <a:r>
              <a:rPr lang="en-US" sz="2600" b="1" dirty="0">
                <a:solidFill>
                  <a:srgbClr val="161616"/>
                </a:solidFill>
                <a:latin typeface="Arial"/>
              </a:rPr>
              <a:t> ?</a:t>
            </a:r>
          </a:p>
        </p:txBody>
      </p:sp>
      <p:sp>
        <p:nvSpPr>
          <p:cNvPr id="6" name="ZoneTexte 7">
            <a:extLst>
              <a:ext uri="{FF2B5EF4-FFF2-40B4-BE49-F238E27FC236}">
                <a16:creationId xmlns:a16="http://schemas.microsoft.com/office/drawing/2014/main" id="{4B870013-264B-F64B-A578-EE152124CE59}"/>
              </a:ext>
            </a:extLst>
          </p:cNvPr>
          <p:cNvSpPr txBox="1">
            <a:spLocks noChangeArrowheads="1"/>
          </p:cNvSpPr>
          <p:nvPr/>
        </p:nvSpPr>
        <p:spPr bwMode="auto">
          <a:xfrm>
            <a:off x="260034" y="1197571"/>
            <a:ext cx="4808678" cy="1200329"/>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1600" b="1" i="1">
                <a:solidFill>
                  <a:schemeClr val="tx1"/>
                </a:solidFill>
                <a:latin typeface="Times New Roman" charset="0"/>
                <a:ea typeface="ＭＳ Ｐゴシック" charset="0"/>
                <a:cs typeface="ＭＳ Ｐゴシック" charset="0"/>
              </a:defRPr>
            </a:lvl1pPr>
            <a:lvl2pPr marL="742950" indent="-285750" eaLnBrk="0" hangingPunct="0">
              <a:defRPr sz="1600" b="1" i="1">
                <a:solidFill>
                  <a:schemeClr val="tx1"/>
                </a:solidFill>
                <a:latin typeface="Times New Roman" charset="0"/>
                <a:ea typeface="ＭＳ Ｐゴシック" charset="0"/>
              </a:defRPr>
            </a:lvl2pPr>
            <a:lvl3pPr marL="1143000" indent="-228600" eaLnBrk="0" hangingPunct="0">
              <a:defRPr sz="1600" b="1" i="1">
                <a:solidFill>
                  <a:schemeClr val="tx1"/>
                </a:solidFill>
                <a:latin typeface="Times New Roman" charset="0"/>
                <a:ea typeface="ＭＳ Ｐゴシック" charset="0"/>
              </a:defRPr>
            </a:lvl3pPr>
            <a:lvl4pPr marL="1600200" indent="-228600" eaLnBrk="0" hangingPunct="0">
              <a:defRPr sz="1600" b="1" i="1">
                <a:solidFill>
                  <a:schemeClr val="tx1"/>
                </a:solidFill>
                <a:latin typeface="Times New Roman" charset="0"/>
                <a:ea typeface="ＭＳ Ｐゴシック" charset="0"/>
              </a:defRPr>
            </a:lvl4pPr>
            <a:lvl5pPr marL="2057400" indent="-228600" eaLnBrk="0" hangingPunct="0">
              <a:defRPr sz="1600" b="1" i="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b="1" i="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b="1" i="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b="1" i="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b="1" i="1">
                <a:solidFill>
                  <a:schemeClr val="tx1"/>
                </a:solidFill>
                <a:latin typeface="Times New Roman" charset="0"/>
                <a:ea typeface="ＭＳ Ｐゴシック" charset="0"/>
              </a:defRPr>
            </a:lvl9pPr>
          </a:lstStyle>
          <a:p>
            <a:pPr marL="342900" indent="-342900" algn="l">
              <a:buFont typeface="Arial" panose="020B0604020202020204" pitchFamily="34" charset="0"/>
              <a:buChar char="•"/>
            </a:pPr>
            <a:r>
              <a:rPr lang="en-US" sz="2400" b="0" i="0" u="none" strike="noStrike" baseline="0" dirty="0" err="1">
                <a:solidFill>
                  <a:srgbClr val="333333"/>
                </a:solidFill>
                <a:latin typeface="Arial" panose="020B0604020202020204" pitchFamily="34" charset="0"/>
                <a:cs typeface="Arial" panose="020B0604020202020204" pitchFamily="34" charset="0"/>
              </a:rPr>
              <a:t>Niveau</a:t>
            </a:r>
            <a:r>
              <a:rPr lang="en-US" sz="2400" b="0" i="0" u="none" strike="noStrike" baseline="0" dirty="0">
                <a:solidFill>
                  <a:srgbClr val="333333"/>
                </a:solidFill>
                <a:latin typeface="Arial" panose="020B0604020202020204" pitchFamily="34" charset="0"/>
                <a:cs typeface="Arial" panose="020B0604020202020204" pitchFamily="34" charset="0"/>
              </a:rPr>
              <a:t> </a:t>
            </a:r>
            <a:r>
              <a:rPr lang="en-US" sz="2400" b="0" i="0" u="none" strike="noStrike" baseline="0" dirty="0" err="1">
                <a:solidFill>
                  <a:srgbClr val="333333"/>
                </a:solidFill>
                <a:latin typeface="Arial" panose="020B0604020202020204" pitchFamily="34" charset="0"/>
                <a:cs typeface="Arial" panose="020B0604020202020204" pitchFamily="34" charset="0"/>
              </a:rPr>
              <a:t>conceptuel</a:t>
            </a:r>
            <a:r>
              <a:rPr lang="en-US" sz="2400" b="0" i="0" u="none" strike="noStrike" baseline="0" dirty="0">
                <a:solidFill>
                  <a:srgbClr val="333333"/>
                </a:solidFill>
                <a:latin typeface="Arial" panose="020B0604020202020204" pitchFamily="34" charset="0"/>
                <a:cs typeface="Arial" panose="020B0604020202020204" pitchFamily="34" charset="0"/>
              </a:rPr>
              <a:t> et </a:t>
            </a:r>
            <a:r>
              <a:rPr lang="en-US" sz="2400" b="0" i="0" u="none" strike="noStrike" baseline="0" dirty="0" err="1">
                <a:solidFill>
                  <a:srgbClr val="333333"/>
                </a:solidFill>
                <a:latin typeface="Arial" panose="020B0604020202020204" pitchFamily="34" charset="0"/>
                <a:cs typeface="Arial" panose="020B0604020202020204" pitchFamily="34" charset="0"/>
              </a:rPr>
              <a:t>logique</a:t>
            </a:r>
            <a:endParaRPr lang="en-US" sz="2400" b="0" i="0" dirty="0">
              <a:solidFill>
                <a:srgbClr val="333333"/>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i="0" u="none" strike="noStrike" baseline="0" dirty="0" err="1">
                <a:solidFill>
                  <a:srgbClr val="333333"/>
                </a:solidFill>
                <a:latin typeface="Arial" panose="020B0604020202020204" pitchFamily="34" charset="0"/>
                <a:cs typeface="Arial" panose="020B0604020202020204" pitchFamily="34" charset="0"/>
              </a:rPr>
              <a:t>Niveau</a:t>
            </a:r>
            <a:r>
              <a:rPr lang="en-US" sz="2400" i="0" u="none" strike="noStrike" baseline="0" dirty="0">
                <a:solidFill>
                  <a:srgbClr val="333333"/>
                </a:solidFill>
                <a:latin typeface="Arial" panose="020B0604020202020204" pitchFamily="34" charset="0"/>
                <a:cs typeface="Arial" panose="020B0604020202020204" pitchFamily="34" charset="0"/>
              </a:rPr>
              <a:t> physique</a:t>
            </a:r>
          </a:p>
          <a:p>
            <a:pPr marL="342900" indent="-342900" algn="l">
              <a:buFont typeface="Arial" panose="020B0604020202020204" pitchFamily="34" charset="0"/>
              <a:buChar char="•"/>
            </a:pPr>
            <a:r>
              <a:rPr lang="en-US" sz="2400" b="0" i="0" u="none" strike="noStrike" baseline="0" dirty="0" err="1">
                <a:solidFill>
                  <a:srgbClr val="333333"/>
                </a:solidFill>
                <a:latin typeface="Arial" panose="020B0604020202020204" pitchFamily="34" charset="0"/>
                <a:cs typeface="Arial" panose="020B0604020202020204" pitchFamily="34" charset="0"/>
              </a:rPr>
              <a:t>Niveau</a:t>
            </a:r>
            <a:r>
              <a:rPr lang="en-US" sz="2400" b="0" i="0" u="none" strike="noStrike" baseline="0" dirty="0">
                <a:solidFill>
                  <a:srgbClr val="333333"/>
                </a:solidFill>
                <a:latin typeface="Arial" panose="020B0604020202020204" pitchFamily="34" charset="0"/>
                <a:cs typeface="Arial" panose="020B0604020202020204" pitchFamily="34" charset="0"/>
              </a:rPr>
              <a:t> social et </a:t>
            </a:r>
            <a:r>
              <a:rPr lang="en-US" sz="2400" b="0" i="0" u="none" strike="noStrike" baseline="0" dirty="0" err="1">
                <a:solidFill>
                  <a:srgbClr val="333333"/>
                </a:solidFill>
                <a:latin typeface="Arial" panose="020B0604020202020204" pitchFamily="34" charset="0"/>
                <a:cs typeface="Arial" panose="020B0604020202020204" pitchFamily="34" charset="0"/>
              </a:rPr>
              <a:t>administratif</a:t>
            </a:r>
            <a:endParaRPr lang="en-GB" sz="2400" b="0" i="0" dirty="0">
              <a:solidFill>
                <a:srgbClr val="FFFFFF"/>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A6EDF0C0-B4CE-7BBC-9C50-3BBEB6AEEB07}"/>
              </a:ext>
            </a:extLst>
          </p:cNvPr>
          <p:cNvSpPr txBox="1"/>
          <p:nvPr/>
        </p:nvSpPr>
        <p:spPr>
          <a:xfrm>
            <a:off x="5215466" y="1058790"/>
            <a:ext cx="5343992" cy="1881990"/>
          </a:xfrm>
          <a:prstGeom prst="rect">
            <a:avLst/>
          </a:prstGeom>
          <a:noFill/>
        </p:spPr>
        <p:txBody>
          <a:bodyPr wrap="square">
            <a:spAutoFit/>
          </a:bodyPr>
          <a:lstStyle/>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Même dans le cas où le modèle de données des sources est identique (relationnel par exemple), les différentes implémentations nécessitent un travail de réconciliation.</a:t>
            </a:r>
            <a:endParaRPr lang="en-US" sz="20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6539C1CE-D1C6-35BB-3915-81B9FB903EA9}"/>
              </a:ext>
            </a:extLst>
          </p:cNvPr>
          <p:cNvSpPr txBox="1"/>
          <p:nvPr/>
        </p:nvSpPr>
        <p:spPr>
          <a:xfrm>
            <a:off x="133942" y="3642216"/>
            <a:ext cx="5343992" cy="369332"/>
          </a:xfrm>
          <a:prstGeom prst="rect">
            <a:avLst/>
          </a:prstGeom>
          <a:noFill/>
        </p:spPr>
        <p:txBody>
          <a:bodyPr wrap="square">
            <a:spAutoFit/>
          </a:bodyPr>
          <a:lstStyle/>
          <a:p>
            <a:r>
              <a:rPr lang="en-US" sz="1800" b="1" i="1" u="none" strike="noStrike" baseline="0" dirty="0" err="1">
                <a:solidFill>
                  <a:schemeClr val="tx2">
                    <a:lumMod val="50000"/>
                  </a:schemeClr>
                </a:solidFill>
                <a:latin typeface="Arial" panose="020B0604020202020204" pitchFamily="34" charset="0"/>
                <a:cs typeface="Arial" panose="020B0604020202020204" pitchFamily="34" charset="0"/>
              </a:rPr>
              <a:t>Exemple</a:t>
            </a:r>
            <a:r>
              <a:rPr lang="en-US" sz="1800" b="1" i="1" u="none" strike="noStrike" baseline="0" dirty="0">
                <a:solidFill>
                  <a:schemeClr val="tx2">
                    <a:lumMod val="50000"/>
                  </a:schemeClr>
                </a:solidFill>
                <a:latin typeface="Arial" panose="020B0604020202020204" pitchFamily="34" charset="0"/>
                <a:cs typeface="Arial" panose="020B0604020202020204" pitchFamily="34" charset="0"/>
              </a:rPr>
              <a:t> </a:t>
            </a:r>
            <a:endParaRPr lang="en-US" b="1" dirty="0">
              <a:solidFill>
                <a:schemeClr val="tx2">
                  <a:lumMod val="50000"/>
                </a:schemeClr>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03C2FA6B-2551-986F-64D9-1BCF9EBDFD39}"/>
              </a:ext>
            </a:extLst>
          </p:cNvPr>
          <p:cNvSpPr txBox="1"/>
          <p:nvPr/>
        </p:nvSpPr>
        <p:spPr>
          <a:xfrm>
            <a:off x="678305" y="4333954"/>
            <a:ext cx="9583295" cy="1881990"/>
          </a:xfrm>
          <a:prstGeom prst="rect">
            <a:avLst/>
          </a:prstGeom>
          <a:noFill/>
        </p:spPr>
        <p:txBody>
          <a:bodyPr wrap="square">
            <a:spAutoFit/>
          </a:bodyPr>
          <a:lstStyle/>
          <a:p>
            <a:pPr algn="just">
              <a:lnSpc>
                <a:spcPct val="150000"/>
              </a:lnSpc>
            </a:pPr>
            <a:r>
              <a:rPr lang="fr-FR" sz="2000" dirty="0">
                <a:latin typeface="Arial" panose="020B0604020202020204" pitchFamily="34" charset="0"/>
                <a:cs typeface="Arial" panose="020B0604020202020204" pitchFamily="34" charset="0"/>
              </a:rPr>
              <a:t>	Des sources relationnelles peuvent être implémentées dans différents SGBD (Oracle, SQL Server, MySQL...</a:t>
            </a:r>
            <a:r>
              <a:rPr lang="fr-FR" sz="2000" dirty="0" err="1">
                <a:latin typeface="Arial" panose="020B0604020202020204" pitchFamily="34" charset="0"/>
                <a:cs typeface="Arial" panose="020B0604020202020204" pitchFamily="34" charset="0"/>
              </a:rPr>
              <a:t>etc</a:t>
            </a:r>
            <a:r>
              <a:rPr lang="fr-FR" sz="2000" dirty="0">
                <a:latin typeface="Arial" panose="020B0604020202020204" pitchFamily="34" charset="0"/>
                <a:cs typeface="Arial" panose="020B0604020202020204" pitchFamily="34" charset="0"/>
              </a:rPr>
              <a:t>). Même si SQL est un standard, il y a des différences entre ces implémentations (types de données spécifiques, implémentation des opérateurs d'interrogation...</a:t>
            </a:r>
            <a:r>
              <a:rPr lang="fr-FR" sz="2000" dirty="0" err="1">
                <a:latin typeface="Arial" panose="020B0604020202020204" pitchFamily="34" charset="0"/>
                <a:cs typeface="Arial" panose="020B0604020202020204" pitchFamily="34" charset="0"/>
              </a:rPr>
              <a:t>etc</a:t>
            </a:r>
            <a:r>
              <a:rPr lang="fr-F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486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7D3A1EE-63FD-8930-FEB8-9C76E111C51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B35E4E3-789F-2E58-3B71-CDFB5A31FAE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60E45D0-76DD-1112-3B9B-259CEC50780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C. </a:t>
            </a:r>
            <a:r>
              <a:rPr lang="en-US" sz="2600" b="1" dirty="0" err="1">
                <a:solidFill>
                  <a:srgbClr val="161616"/>
                </a:solidFill>
                <a:latin typeface="Arial"/>
              </a:rPr>
              <a:t>Où</a:t>
            </a:r>
            <a:r>
              <a:rPr lang="en-US" sz="2600" b="1" dirty="0">
                <a:solidFill>
                  <a:srgbClr val="161616"/>
                </a:solidFill>
                <a:latin typeface="Arial"/>
              </a:rPr>
              <a:t> </a:t>
            </a:r>
            <a:r>
              <a:rPr lang="en-US" sz="2600" b="1" dirty="0" err="1">
                <a:solidFill>
                  <a:srgbClr val="161616"/>
                </a:solidFill>
                <a:latin typeface="Arial"/>
              </a:rPr>
              <a:t>est</a:t>
            </a:r>
            <a:r>
              <a:rPr lang="en-US" sz="2600" b="1" dirty="0">
                <a:solidFill>
                  <a:srgbClr val="161616"/>
                </a:solidFill>
                <a:latin typeface="Arial"/>
              </a:rPr>
              <a:t> la </a:t>
            </a:r>
            <a:r>
              <a:rPr lang="en-US" sz="2600" b="1" dirty="0" err="1">
                <a:solidFill>
                  <a:srgbClr val="161616"/>
                </a:solidFill>
                <a:latin typeface="Arial"/>
              </a:rPr>
              <a:t>difficulté</a:t>
            </a:r>
            <a:r>
              <a:rPr lang="en-US" sz="2600" b="1" dirty="0">
                <a:solidFill>
                  <a:srgbClr val="161616"/>
                </a:solidFill>
                <a:latin typeface="Arial"/>
              </a:rPr>
              <a:t> ?</a:t>
            </a:r>
          </a:p>
        </p:txBody>
      </p:sp>
      <p:sp>
        <p:nvSpPr>
          <p:cNvPr id="6" name="ZoneTexte 7">
            <a:extLst>
              <a:ext uri="{FF2B5EF4-FFF2-40B4-BE49-F238E27FC236}">
                <a16:creationId xmlns:a16="http://schemas.microsoft.com/office/drawing/2014/main" id="{A639F0FE-1AA9-5B96-DF33-700FE6A3D20F}"/>
              </a:ext>
            </a:extLst>
          </p:cNvPr>
          <p:cNvSpPr txBox="1">
            <a:spLocks noChangeArrowheads="1"/>
          </p:cNvSpPr>
          <p:nvPr/>
        </p:nvSpPr>
        <p:spPr bwMode="auto">
          <a:xfrm>
            <a:off x="260034" y="1197571"/>
            <a:ext cx="4808678" cy="1200329"/>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1600" b="1" i="1">
                <a:solidFill>
                  <a:schemeClr val="tx1"/>
                </a:solidFill>
                <a:latin typeface="Times New Roman" charset="0"/>
                <a:ea typeface="ＭＳ Ｐゴシック" charset="0"/>
                <a:cs typeface="ＭＳ Ｐゴシック" charset="0"/>
              </a:defRPr>
            </a:lvl1pPr>
            <a:lvl2pPr marL="742950" indent="-285750" eaLnBrk="0" hangingPunct="0">
              <a:defRPr sz="1600" b="1" i="1">
                <a:solidFill>
                  <a:schemeClr val="tx1"/>
                </a:solidFill>
                <a:latin typeface="Times New Roman" charset="0"/>
                <a:ea typeface="ＭＳ Ｐゴシック" charset="0"/>
              </a:defRPr>
            </a:lvl2pPr>
            <a:lvl3pPr marL="1143000" indent="-228600" eaLnBrk="0" hangingPunct="0">
              <a:defRPr sz="1600" b="1" i="1">
                <a:solidFill>
                  <a:schemeClr val="tx1"/>
                </a:solidFill>
                <a:latin typeface="Times New Roman" charset="0"/>
                <a:ea typeface="ＭＳ Ｐゴシック" charset="0"/>
              </a:defRPr>
            </a:lvl3pPr>
            <a:lvl4pPr marL="1600200" indent="-228600" eaLnBrk="0" hangingPunct="0">
              <a:defRPr sz="1600" b="1" i="1">
                <a:solidFill>
                  <a:schemeClr val="tx1"/>
                </a:solidFill>
                <a:latin typeface="Times New Roman" charset="0"/>
                <a:ea typeface="ＭＳ Ｐゴシック" charset="0"/>
              </a:defRPr>
            </a:lvl4pPr>
            <a:lvl5pPr marL="2057400" indent="-228600" eaLnBrk="0" hangingPunct="0">
              <a:defRPr sz="1600" b="1" i="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b="1" i="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b="1" i="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b="1" i="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b="1" i="1">
                <a:solidFill>
                  <a:schemeClr val="tx1"/>
                </a:solidFill>
                <a:latin typeface="Times New Roman" charset="0"/>
                <a:ea typeface="ＭＳ Ｐゴシック" charset="0"/>
              </a:defRPr>
            </a:lvl9pPr>
          </a:lstStyle>
          <a:p>
            <a:pPr marL="342900" indent="-342900" algn="l">
              <a:buFont typeface="Arial" panose="020B0604020202020204" pitchFamily="34" charset="0"/>
              <a:buChar char="•"/>
            </a:pPr>
            <a:r>
              <a:rPr lang="en-US" sz="2400" b="0" i="0" u="none" strike="noStrike" baseline="0" dirty="0" err="1">
                <a:solidFill>
                  <a:srgbClr val="333333"/>
                </a:solidFill>
                <a:latin typeface="Arial" panose="020B0604020202020204" pitchFamily="34" charset="0"/>
                <a:cs typeface="Arial" panose="020B0604020202020204" pitchFamily="34" charset="0"/>
              </a:rPr>
              <a:t>Niveau</a:t>
            </a:r>
            <a:r>
              <a:rPr lang="en-US" sz="2400" b="0" i="0" u="none" strike="noStrike" baseline="0" dirty="0">
                <a:solidFill>
                  <a:srgbClr val="333333"/>
                </a:solidFill>
                <a:latin typeface="Arial" panose="020B0604020202020204" pitchFamily="34" charset="0"/>
                <a:cs typeface="Arial" panose="020B0604020202020204" pitchFamily="34" charset="0"/>
              </a:rPr>
              <a:t> </a:t>
            </a:r>
            <a:r>
              <a:rPr lang="en-US" sz="2400" b="0" i="0" u="none" strike="noStrike" baseline="0" dirty="0" err="1">
                <a:solidFill>
                  <a:srgbClr val="333333"/>
                </a:solidFill>
                <a:latin typeface="Arial" panose="020B0604020202020204" pitchFamily="34" charset="0"/>
                <a:cs typeface="Arial" panose="020B0604020202020204" pitchFamily="34" charset="0"/>
              </a:rPr>
              <a:t>conceptuel</a:t>
            </a:r>
            <a:r>
              <a:rPr lang="en-US" sz="2400" b="0" i="0" u="none" strike="noStrike" baseline="0" dirty="0">
                <a:solidFill>
                  <a:srgbClr val="333333"/>
                </a:solidFill>
                <a:latin typeface="Arial" panose="020B0604020202020204" pitchFamily="34" charset="0"/>
                <a:cs typeface="Arial" panose="020B0604020202020204" pitchFamily="34" charset="0"/>
              </a:rPr>
              <a:t> et </a:t>
            </a:r>
            <a:r>
              <a:rPr lang="en-US" sz="2400" b="0" i="0" u="none" strike="noStrike" baseline="0" dirty="0" err="1">
                <a:solidFill>
                  <a:srgbClr val="333333"/>
                </a:solidFill>
                <a:latin typeface="Arial" panose="020B0604020202020204" pitchFamily="34" charset="0"/>
                <a:cs typeface="Arial" panose="020B0604020202020204" pitchFamily="34" charset="0"/>
              </a:rPr>
              <a:t>logique</a:t>
            </a:r>
            <a:endParaRPr lang="en-US" sz="2400" b="0" i="0" dirty="0">
              <a:solidFill>
                <a:srgbClr val="333333"/>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b="0" i="0" u="none" strike="noStrike" baseline="0" dirty="0" err="1">
                <a:solidFill>
                  <a:srgbClr val="333333"/>
                </a:solidFill>
                <a:latin typeface="Arial" panose="020B0604020202020204" pitchFamily="34" charset="0"/>
                <a:cs typeface="Arial" panose="020B0604020202020204" pitchFamily="34" charset="0"/>
              </a:rPr>
              <a:t>Niveau</a:t>
            </a:r>
            <a:r>
              <a:rPr lang="en-US" sz="2400" b="0" i="0" u="none" strike="noStrike" baseline="0" dirty="0">
                <a:solidFill>
                  <a:srgbClr val="333333"/>
                </a:solidFill>
                <a:latin typeface="Arial" panose="020B0604020202020204" pitchFamily="34" charset="0"/>
                <a:cs typeface="Arial" panose="020B0604020202020204" pitchFamily="34" charset="0"/>
              </a:rPr>
              <a:t> physique</a:t>
            </a:r>
          </a:p>
          <a:p>
            <a:pPr marL="342900" indent="-342900" algn="l">
              <a:buFont typeface="Arial" panose="020B0604020202020204" pitchFamily="34" charset="0"/>
              <a:buChar char="•"/>
            </a:pPr>
            <a:r>
              <a:rPr lang="en-US" sz="2400" i="0" u="none" strike="noStrike" baseline="0" dirty="0" err="1">
                <a:solidFill>
                  <a:srgbClr val="333333"/>
                </a:solidFill>
                <a:latin typeface="Arial" panose="020B0604020202020204" pitchFamily="34" charset="0"/>
                <a:cs typeface="Arial" panose="020B0604020202020204" pitchFamily="34" charset="0"/>
              </a:rPr>
              <a:t>Niveau</a:t>
            </a:r>
            <a:r>
              <a:rPr lang="en-US" sz="2400" i="0" u="none" strike="noStrike" baseline="0" dirty="0">
                <a:solidFill>
                  <a:srgbClr val="333333"/>
                </a:solidFill>
                <a:latin typeface="Arial" panose="020B0604020202020204" pitchFamily="34" charset="0"/>
                <a:cs typeface="Arial" panose="020B0604020202020204" pitchFamily="34" charset="0"/>
              </a:rPr>
              <a:t> social et </a:t>
            </a:r>
            <a:r>
              <a:rPr lang="en-US" sz="2400" i="0" u="none" strike="noStrike" baseline="0" dirty="0" err="1">
                <a:solidFill>
                  <a:srgbClr val="333333"/>
                </a:solidFill>
                <a:latin typeface="Arial" panose="020B0604020202020204" pitchFamily="34" charset="0"/>
                <a:cs typeface="Arial" panose="020B0604020202020204" pitchFamily="34" charset="0"/>
              </a:rPr>
              <a:t>administratif</a:t>
            </a:r>
            <a:endParaRPr lang="en-GB" sz="2400" i="0" dirty="0">
              <a:solidFill>
                <a:srgbClr val="FFFFFF"/>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FC134B8C-04AD-C37C-66C8-6DD1004A73DF}"/>
              </a:ext>
            </a:extLst>
          </p:cNvPr>
          <p:cNvSpPr txBox="1"/>
          <p:nvPr/>
        </p:nvSpPr>
        <p:spPr>
          <a:xfrm>
            <a:off x="5215466" y="1058790"/>
            <a:ext cx="5343992" cy="2805320"/>
          </a:xfrm>
          <a:prstGeom prst="rect">
            <a:avLst/>
          </a:prstGeom>
          <a:noFill/>
        </p:spPr>
        <p:txBody>
          <a:bodyPr wrap="square">
            <a:spAutoFit/>
          </a:bodyPr>
          <a:lstStyle/>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L'une des difficultés les plus importantes dans l'intégration des données réside au</a:t>
            </a:r>
          </a:p>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niveau administratif. La volonté des propriétaires des données à coopérer est</a:t>
            </a:r>
          </a:p>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nécessaire pour la réussite des projets d’intégration..</a:t>
            </a:r>
            <a:endParaRPr lang="en-US" sz="20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84EDE91E-6999-D421-B5D7-F595A07A9982}"/>
              </a:ext>
            </a:extLst>
          </p:cNvPr>
          <p:cNvSpPr txBox="1"/>
          <p:nvPr/>
        </p:nvSpPr>
        <p:spPr>
          <a:xfrm>
            <a:off x="133942" y="3642216"/>
            <a:ext cx="5343992" cy="461665"/>
          </a:xfrm>
          <a:prstGeom prst="rect">
            <a:avLst/>
          </a:prstGeom>
          <a:noFill/>
        </p:spPr>
        <p:txBody>
          <a:bodyPr wrap="square">
            <a:spAutoFit/>
          </a:bodyPr>
          <a:lstStyle/>
          <a:p>
            <a:r>
              <a:rPr lang="en-US" sz="2400" b="1" i="1" u="none" strike="noStrike" baseline="0" dirty="0" err="1">
                <a:solidFill>
                  <a:schemeClr val="tx2">
                    <a:lumMod val="50000"/>
                  </a:schemeClr>
                </a:solidFill>
                <a:latin typeface="Arial" panose="020B0604020202020204" pitchFamily="34" charset="0"/>
                <a:cs typeface="Arial" panose="020B0604020202020204" pitchFamily="34" charset="0"/>
              </a:rPr>
              <a:t>Pourquoi</a:t>
            </a:r>
            <a:r>
              <a:rPr lang="en-US" sz="2400" b="1" i="1" u="none" strike="noStrike" baseline="0" dirty="0">
                <a:solidFill>
                  <a:schemeClr val="tx2">
                    <a:lumMod val="50000"/>
                  </a:schemeClr>
                </a:solidFill>
                <a:latin typeface="Arial" panose="020B0604020202020204" pitchFamily="34" charset="0"/>
                <a:cs typeface="Arial" panose="020B0604020202020204" pitchFamily="34" charset="0"/>
              </a:rPr>
              <a:t> refuser de </a:t>
            </a:r>
            <a:r>
              <a:rPr lang="en-US" sz="2400" b="1" i="1" u="none" strike="noStrike" baseline="0" dirty="0" err="1">
                <a:solidFill>
                  <a:schemeClr val="tx2">
                    <a:lumMod val="50000"/>
                  </a:schemeClr>
                </a:solidFill>
                <a:latin typeface="Arial" panose="020B0604020202020204" pitchFamily="34" charset="0"/>
                <a:cs typeface="Arial" panose="020B0604020202020204" pitchFamily="34" charset="0"/>
              </a:rPr>
              <a:t>coopérer</a:t>
            </a:r>
            <a:r>
              <a:rPr lang="en-US" sz="2400" b="1" i="1" u="none" strike="noStrike" baseline="0" dirty="0">
                <a:solidFill>
                  <a:schemeClr val="tx2">
                    <a:lumMod val="50000"/>
                  </a:schemeClr>
                </a:solidFill>
                <a:latin typeface="Arial" panose="020B0604020202020204" pitchFamily="34" charset="0"/>
                <a:cs typeface="Arial" panose="020B0604020202020204" pitchFamily="34" charset="0"/>
              </a:rPr>
              <a:t> ?</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435EC7F8-1958-B190-D44C-C806ECE0A5D5}"/>
              </a:ext>
            </a:extLst>
          </p:cNvPr>
          <p:cNvSpPr txBox="1"/>
          <p:nvPr/>
        </p:nvSpPr>
        <p:spPr>
          <a:xfrm>
            <a:off x="12821" y="3978614"/>
            <a:ext cx="10015374" cy="142032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Les requêtes provenant d'un système d'intégration peuvent constituer une charge supplémentaire qui alourdirait le système local.</a:t>
            </a:r>
          </a:p>
          <a:p>
            <a:pPr marL="285750" indent="-285750" algn="just">
              <a:lnSpc>
                <a:spcPct val="150000"/>
              </a:lnSpc>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La peur de remettre en cause la confidentialité de certaines données.</a:t>
            </a:r>
            <a:endParaRPr lang="en-US" sz="20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75B98F1-7DF3-4DAB-5EBC-C6DC72844AE1}"/>
              </a:ext>
            </a:extLst>
          </p:cNvPr>
          <p:cNvSpPr txBox="1"/>
          <p:nvPr/>
        </p:nvSpPr>
        <p:spPr>
          <a:xfrm>
            <a:off x="12821" y="5622952"/>
            <a:ext cx="5343992" cy="461665"/>
          </a:xfrm>
          <a:prstGeom prst="rect">
            <a:avLst/>
          </a:prstGeom>
          <a:noFill/>
        </p:spPr>
        <p:txBody>
          <a:bodyPr wrap="square">
            <a:spAutoFit/>
          </a:bodyPr>
          <a:lstStyle/>
          <a:p>
            <a:r>
              <a:rPr lang="en-US" sz="2400" b="1" i="1" u="none" strike="noStrike" baseline="0" dirty="0">
                <a:solidFill>
                  <a:schemeClr val="tx2">
                    <a:lumMod val="50000"/>
                  </a:schemeClr>
                </a:solidFill>
                <a:latin typeface="Arial" panose="020B0604020202020204" pitchFamily="34" charset="0"/>
                <a:cs typeface="Arial" panose="020B0604020202020204" pitchFamily="34" charset="0"/>
              </a:rPr>
              <a:t>Remarque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0F0DD1F3-7E66-05A7-008B-897E077ED9DD}"/>
              </a:ext>
            </a:extLst>
          </p:cNvPr>
          <p:cNvSpPr txBox="1"/>
          <p:nvPr/>
        </p:nvSpPr>
        <p:spPr>
          <a:xfrm>
            <a:off x="621516" y="6011336"/>
            <a:ext cx="9712836" cy="707886"/>
          </a:xfrm>
          <a:prstGeom prst="rect">
            <a:avLst/>
          </a:prstGeom>
          <a:noFill/>
        </p:spPr>
        <p:txBody>
          <a:bodyPr wrap="square">
            <a:spAutoFit/>
          </a:bodyPr>
          <a:lstStyle/>
          <a:p>
            <a:pPr algn="just"/>
            <a:r>
              <a:rPr lang="fr-FR" sz="2000" b="0" i="1" u="none" strike="noStrike" baseline="0" dirty="0">
                <a:solidFill>
                  <a:srgbClr val="333333"/>
                </a:solidFill>
                <a:latin typeface="Arial" panose="020B0604020202020204" pitchFamily="34" charset="0"/>
                <a:cs typeface="Arial" panose="020B0604020202020204" pitchFamily="34" charset="0"/>
              </a:rPr>
              <a:t>	Dans certains cas les raisons du refus de partage de données peuvent être légitimes, voire même imposées par la loi, par exemple dans le domaine médical.</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757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BA7524D-FD91-47EE-D273-3E402230852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BA92223-C364-A646-7D0E-9440E44D1F5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E916F99-8413-C5B4-EF2E-DEB264DC5EB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D. </a:t>
            </a:r>
            <a:r>
              <a:rPr lang="en-US" sz="2600" b="1" dirty="0" err="1">
                <a:solidFill>
                  <a:srgbClr val="161616"/>
                </a:solidFill>
                <a:latin typeface="Arial"/>
              </a:rPr>
              <a:t>Hétérogénéité</a:t>
            </a:r>
            <a:r>
              <a:rPr lang="en-US" sz="2600" b="1" dirty="0">
                <a:solidFill>
                  <a:srgbClr val="161616"/>
                </a:solidFill>
                <a:latin typeface="Arial"/>
              </a:rPr>
              <a:t> des données</a:t>
            </a:r>
          </a:p>
        </p:txBody>
      </p:sp>
      <p:sp>
        <p:nvSpPr>
          <p:cNvPr id="5" name="ZoneTexte 4">
            <a:extLst>
              <a:ext uri="{FF2B5EF4-FFF2-40B4-BE49-F238E27FC236}">
                <a16:creationId xmlns:a16="http://schemas.microsoft.com/office/drawing/2014/main" id="{6EA21D69-5732-89BA-89CA-FC821F726113}"/>
              </a:ext>
            </a:extLst>
          </p:cNvPr>
          <p:cNvSpPr txBox="1"/>
          <p:nvPr/>
        </p:nvSpPr>
        <p:spPr>
          <a:xfrm>
            <a:off x="233122" y="1027176"/>
            <a:ext cx="8360764" cy="400110"/>
          </a:xfrm>
          <a:prstGeom prst="rect">
            <a:avLst/>
          </a:prstGeom>
          <a:noFill/>
        </p:spPr>
        <p:txBody>
          <a:bodyPr wrap="square">
            <a:spAutoFit/>
          </a:bodyPr>
          <a:lstStyle/>
          <a:p>
            <a:r>
              <a:rPr lang="fr-FR" sz="2000" b="0" i="0" u="none" strike="noStrike" baseline="0" dirty="0">
                <a:solidFill>
                  <a:srgbClr val="333333"/>
                </a:solidFill>
                <a:latin typeface="Arial" panose="020B0604020202020204" pitchFamily="34" charset="0"/>
                <a:cs typeface="Arial" panose="020B0604020202020204" pitchFamily="34" charset="0"/>
              </a:rPr>
              <a:t>L'hétérogénéité concerne les données, les modèles et les langages.</a:t>
            </a:r>
            <a:endParaRPr lang="en-US" sz="20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9207691-73F1-29DE-DF71-334F43D188A4}"/>
              </a:ext>
            </a:extLst>
          </p:cNvPr>
          <p:cNvSpPr txBox="1"/>
          <p:nvPr/>
        </p:nvSpPr>
        <p:spPr>
          <a:xfrm>
            <a:off x="-1" y="1512332"/>
            <a:ext cx="5966085"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Qu'est ce qu'un système homogène </a:t>
            </a:r>
            <a:r>
              <a:rPr lang="en-US" sz="2400" b="1" i="1" u="none" strike="noStrike" baseline="0" dirty="0">
                <a:solidFill>
                  <a:schemeClr val="tx2">
                    <a:lumMod val="50000"/>
                  </a:schemeClr>
                </a:solidFill>
                <a:latin typeface="Arial" panose="020B0604020202020204" pitchFamily="34" charset="0"/>
                <a:cs typeface="Arial" panose="020B0604020202020204" pitchFamily="34" charset="0"/>
              </a:rPr>
              <a:t>?</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B69D423E-B53E-5049-DD8C-5D6A27647305}"/>
              </a:ext>
            </a:extLst>
          </p:cNvPr>
          <p:cNvSpPr txBox="1"/>
          <p:nvPr/>
        </p:nvSpPr>
        <p:spPr>
          <a:xfrm>
            <a:off x="48768" y="3019028"/>
            <a:ext cx="6803036"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Qu'est ce qu'un système hétérogène</a:t>
            </a:r>
            <a:r>
              <a:rPr lang="en-US" sz="2400" b="1" i="1" u="none" strike="noStrike" baseline="0" dirty="0">
                <a:solidFill>
                  <a:schemeClr val="tx2">
                    <a:lumMod val="50000"/>
                  </a:schemeClr>
                </a:solidFill>
                <a:latin typeface="Arial" panose="020B0604020202020204" pitchFamily="34" charset="0"/>
                <a:cs typeface="Arial" panose="020B0604020202020204" pitchFamily="34" charset="0"/>
              </a:rPr>
              <a:t>?</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9CC768BA-2A35-5CA2-FEBB-34228EE55AD0}"/>
              </a:ext>
            </a:extLst>
          </p:cNvPr>
          <p:cNvSpPr txBox="1"/>
          <p:nvPr/>
        </p:nvSpPr>
        <p:spPr>
          <a:xfrm>
            <a:off x="233121" y="1913476"/>
            <a:ext cx="6641811" cy="1015663"/>
          </a:xfrm>
          <a:prstGeom prst="rect">
            <a:avLst/>
          </a:prstGeom>
          <a:noFill/>
        </p:spPr>
        <p:txBody>
          <a:bodyPr wrap="square">
            <a:spAutoFit/>
          </a:bodyPr>
          <a:lstStyle/>
          <a:p>
            <a:pPr marL="285750" indent="-285750" algn="l">
              <a:buFont typeface="Arial" panose="020B0604020202020204" pitchFamily="34" charset="0"/>
              <a:buChar char="•"/>
            </a:pPr>
            <a:r>
              <a:rPr lang="fr-FR" sz="2000" dirty="0">
                <a:solidFill>
                  <a:srgbClr val="333333"/>
                </a:solidFill>
                <a:latin typeface="Arial" panose="020B0604020202020204" pitchFamily="34" charset="0"/>
                <a:cs typeface="Arial" panose="020B0604020202020204" pitchFamily="34" charset="0"/>
              </a:rPr>
              <a:t>M</a:t>
            </a:r>
            <a:r>
              <a:rPr lang="fr-FR" sz="2000" b="0" i="0" u="none" strike="noStrike" baseline="0" dirty="0">
                <a:solidFill>
                  <a:srgbClr val="333333"/>
                </a:solidFill>
                <a:latin typeface="Arial" panose="020B0604020202020204" pitchFamily="34" charset="0"/>
                <a:cs typeface="Arial" panose="020B0604020202020204" pitchFamily="34" charset="0"/>
              </a:rPr>
              <a:t>ême logiciel gérant les données sur tous les sites</a:t>
            </a:r>
          </a:p>
          <a:p>
            <a:pPr marL="285750" indent="-285750" algn="l">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M</a:t>
            </a:r>
            <a:r>
              <a:rPr lang="en-US" sz="2000" b="0" i="0" u="none" strike="noStrike" baseline="0" dirty="0" err="1">
                <a:solidFill>
                  <a:srgbClr val="333333"/>
                </a:solidFill>
                <a:latin typeface="Arial" panose="020B0604020202020204" pitchFamily="34" charset="0"/>
                <a:cs typeface="Arial" panose="020B0604020202020204" pitchFamily="34" charset="0"/>
              </a:rPr>
              <a:t>ême</a:t>
            </a:r>
            <a:r>
              <a:rPr lang="en-US" sz="2000" b="0" i="0" u="none" strike="noStrike" baseline="0" dirty="0">
                <a:solidFill>
                  <a:srgbClr val="333333"/>
                </a:solidFill>
                <a:latin typeface="Arial" panose="020B0604020202020204" pitchFamily="34" charset="0"/>
                <a:cs typeface="Arial" panose="020B0604020202020204" pitchFamily="34" charset="0"/>
              </a:rPr>
              <a:t> </a:t>
            </a:r>
            <a:r>
              <a:rPr lang="en-US" sz="2000" b="0" i="0" u="none" strike="noStrike" baseline="0" dirty="0" err="1">
                <a:solidFill>
                  <a:srgbClr val="333333"/>
                </a:solidFill>
                <a:latin typeface="Arial" panose="020B0604020202020204" pitchFamily="34" charset="0"/>
                <a:cs typeface="Arial" panose="020B0604020202020204" pitchFamily="34" charset="0"/>
              </a:rPr>
              <a:t>modèle</a:t>
            </a:r>
            <a:r>
              <a:rPr lang="en-US" sz="2000" b="0" i="0" u="none" strike="noStrike" baseline="0" dirty="0">
                <a:solidFill>
                  <a:srgbClr val="333333"/>
                </a:solidFill>
                <a:latin typeface="Arial" panose="020B0604020202020204" pitchFamily="34" charset="0"/>
                <a:cs typeface="Arial" panose="020B0604020202020204" pitchFamily="34" charset="0"/>
              </a:rPr>
              <a:t> de données</a:t>
            </a:r>
          </a:p>
          <a:p>
            <a:pPr marL="285750" indent="-285750" algn="l">
              <a:buFont typeface="Arial" panose="020B0604020202020204" pitchFamily="34" charset="0"/>
              <a:buChar char="•"/>
            </a:pPr>
            <a:r>
              <a:rPr lang="en-US" sz="2000" dirty="0" err="1">
                <a:solidFill>
                  <a:srgbClr val="333333"/>
                </a:solidFill>
                <a:latin typeface="Arial" panose="020B0604020202020204" pitchFamily="34" charset="0"/>
                <a:cs typeface="Arial" panose="020B0604020202020204" pitchFamily="34" charset="0"/>
              </a:rPr>
              <a:t>M</a:t>
            </a:r>
            <a:r>
              <a:rPr lang="en-US" sz="2000" b="0" i="0" u="none" strike="noStrike" baseline="0" dirty="0" err="1">
                <a:solidFill>
                  <a:srgbClr val="333333"/>
                </a:solidFill>
                <a:latin typeface="Arial" panose="020B0604020202020204" pitchFamily="34" charset="0"/>
                <a:cs typeface="Arial" panose="020B0604020202020204" pitchFamily="34" charset="0"/>
              </a:rPr>
              <a:t>ême</a:t>
            </a:r>
            <a:r>
              <a:rPr lang="en-US" sz="2000" b="0" i="0" u="none" strike="noStrike" baseline="0" dirty="0">
                <a:solidFill>
                  <a:srgbClr val="333333"/>
                </a:solidFill>
                <a:latin typeface="Arial" panose="020B0604020202020204" pitchFamily="34" charset="0"/>
                <a:cs typeface="Arial" panose="020B0604020202020204" pitchFamily="34" charset="0"/>
              </a:rPr>
              <a:t> </a:t>
            </a:r>
            <a:r>
              <a:rPr lang="en-US" sz="2000" b="0" i="0" u="none" strike="noStrike" baseline="0" dirty="0" err="1">
                <a:solidFill>
                  <a:srgbClr val="333333"/>
                </a:solidFill>
                <a:latin typeface="Arial" panose="020B0604020202020204" pitchFamily="34" charset="0"/>
                <a:cs typeface="Arial" panose="020B0604020202020204" pitchFamily="34" charset="0"/>
              </a:rPr>
              <a:t>univers</a:t>
            </a:r>
            <a:r>
              <a:rPr lang="en-US" sz="2000" b="0" i="0" u="none" strike="noStrike" baseline="0" dirty="0">
                <a:solidFill>
                  <a:srgbClr val="333333"/>
                </a:solidFill>
                <a:latin typeface="Arial" panose="020B0604020202020204" pitchFamily="34" charset="0"/>
                <a:cs typeface="Arial" panose="020B0604020202020204" pitchFamily="34" charset="0"/>
              </a:rPr>
              <a:t> de </a:t>
            </a:r>
            <a:r>
              <a:rPr lang="en-US" sz="2000" b="0" i="0" u="none" strike="noStrike" baseline="0" dirty="0" err="1">
                <a:solidFill>
                  <a:srgbClr val="333333"/>
                </a:solidFill>
                <a:latin typeface="Arial" panose="020B0604020202020204" pitchFamily="34" charset="0"/>
                <a:cs typeface="Arial" panose="020B0604020202020204" pitchFamily="34" charset="0"/>
              </a:rPr>
              <a:t>discours</a:t>
            </a:r>
            <a:endParaRPr lang="en-US" sz="20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D8B6CC16-089A-ABED-62DF-74F50BCBE210}"/>
              </a:ext>
            </a:extLst>
          </p:cNvPr>
          <p:cNvSpPr txBox="1"/>
          <p:nvPr/>
        </p:nvSpPr>
        <p:spPr>
          <a:xfrm>
            <a:off x="233120" y="3586759"/>
            <a:ext cx="10591799" cy="1015663"/>
          </a:xfrm>
          <a:prstGeom prst="rect">
            <a:avLst/>
          </a:prstGeom>
          <a:noFill/>
        </p:spPr>
        <p:txBody>
          <a:bodyPr wrap="square">
            <a:spAutoFit/>
          </a:bodyPr>
          <a:lstStyle/>
          <a:p>
            <a:pPr marL="342900" indent="-342900" algn="l">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N'adhère pas à toutes les caractéristiques d'un système homogène</a:t>
            </a:r>
          </a:p>
          <a:p>
            <a:pPr marL="342900" indent="-342900" algn="l">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Langages de programmation et d'interrogation différents, modèles différents, </a:t>
            </a:r>
            <a:r>
              <a:rPr lang="en-US" sz="2000" b="0" i="0" u="none" strike="noStrike" baseline="0" dirty="0">
                <a:solidFill>
                  <a:srgbClr val="333333"/>
                </a:solidFill>
                <a:latin typeface="Arial" panose="020B0604020202020204" pitchFamily="34" charset="0"/>
                <a:cs typeface="Arial" panose="020B0604020202020204" pitchFamily="34" charset="0"/>
              </a:rPr>
              <a:t>SGBD </a:t>
            </a:r>
            <a:r>
              <a:rPr lang="en-US" sz="2000" b="0" i="0" u="none" strike="noStrike" baseline="0" dirty="0" err="1">
                <a:solidFill>
                  <a:srgbClr val="333333"/>
                </a:solidFill>
                <a:latin typeface="Arial" panose="020B0604020202020204" pitchFamily="34" charset="0"/>
                <a:cs typeface="Arial" panose="020B0604020202020204" pitchFamily="34" charset="0"/>
              </a:rPr>
              <a:t>différents</a:t>
            </a:r>
            <a:endParaRPr lang="en-US" sz="20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FDB8308-640D-6DFA-2EDC-0517B2173712}"/>
              </a:ext>
            </a:extLst>
          </p:cNvPr>
          <p:cNvSpPr txBox="1"/>
          <p:nvPr/>
        </p:nvSpPr>
        <p:spPr>
          <a:xfrm>
            <a:off x="233120" y="4849828"/>
            <a:ext cx="10392515" cy="1685846"/>
          </a:xfrm>
          <a:prstGeom prst="rect">
            <a:avLst/>
          </a:prstGeom>
          <a:noFill/>
        </p:spPr>
        <p:txBody>
          <a:bodyPr wrap="square">
            <a:spAutoFit/>
          </a:bodyPr>
          <a:lstStyle/>
          <a:p>
            <a:pPr>
              <a:lnSpc>
                <a:spcPct val="150000"/>
              </a:lnSpc>
            </a:pPr>
            <a:r>
              <a:rPr lang="fr-FR" sz="2400" b="0" i="0" u="none" strike="noStrike" baseline="0" dirty="0">
                <a:solidFill>
                  <a:srgbClr val="333333"/>
                </a:solidFill>
                <a:latin typeface="Arial" panose="020B0604020202020204" pitchFamily="34" charset="0"/>
                <a:cs typeface="Arial" panose="020B0604020202020204" pitchFamily="34" charset="0"/>
              </a:rPr>
              <a:t>	Le problème de l'hétérogénéité peut concerner deux catégories : [2]</a:t>
            </a:r>
          </a:p>
          <a:p>
            <a:pPr marL="342900" indent="-342900">
              <a:lnSpc>
                <a:spcPct val="150000"/>
              </a:lnSpc>
              <a:buFont typeface="Arial" panose="020B0604020202020204" pitchFamily="34" charset="0"/>
              <a:buChar char="•"/>
            </a:pPr>
            <a:r>
              <a:rPr lang="en-US" sz="2400" b="0" i="1" u="none" strike="noStrike" baseline="0" dirty="0" err="1">
                <a:solidFill>
                  <a:srgbClr val="333333"/>
                </a:solidFill>
                <a:latin typeface="Arial" panose="020B0604020202020204" pitchFamily="34" charset="0"/>
                <a:cs typeface="Arial" panose="020B0604020202020204" pitchFamily="34" charset="0"/>
              </a:rPr>
              <a:t>Hétérogénéité</a:t>
            </a:r>
            <a:r>
              <a:rPr lang="en-US" sz="2400" b="0" i="1" u="none" strike="noStrike" baseline="0" dirty="0">
                <a:solidFill>
                  <a:srgbClr val="333333"/>
                </a:solidFill>
                <a:latin typeface="Arial" panose="020B0604020202020204" pitchFamily="34" charset="0"/>
                <a:cs typeface="Arial" panose="020B0604020202020204" pitchFamily="34" charset="0"/>
              </a:rPr>
              <a:t> </a:t>
            </a:r>
            <a:r>
              <a:rPr lang="en-US" sz="2400" b="0" i="1" u="none" strike="noStrike" baseline="0" dirty="0" err="1">
                <a:solidFill>
                  <a:srgbClr val="333333"/>
                </a:solidFill>
                <a:latin typeface="Arial" panose="020B0604020202020204" pitchFamily="34" charset="0"/>
                <a:cs typeface="Arial" panose="020B0604020202020204" pitchFamily="34" charset="0"/>
              </a:rPr>
              <a:t>structurelle</a:t>
            </a:r>
            <a:r>
              <a:rPr lang="en-US" sz="2400" b="0" i="1" u="none" strike="noStrike" baseline="0" dirty="0">
                <a:solidFill>
                  <a:srgbClr val="333333"/>
                </a:solidFill>
                <a:latin typeface="Arial" panose="020B0604020202020204" pitchFamily="34" charset="0"/>
                <a:cs typeface="Arial" panose="020B0604020202020204" pitchFamily="34" charset="0"/>
              </a:rPr>
              <a:t> </a:t>
            </a:r>
            <a:r>
              <a:rPr lang="en-US" sz="2400" b="0" i="1" u="none" strike="noStrike" baseline="0" dirty="0" err="1">
                <a:solidFill>
                  <a:srgbClr val="333333"/>
                </a:solidFill>
                <a:latin typeface="Arial" panose="020B0604020202020204" pitchFamily="34" charset="0"/>
                <a:cs typeface="Arial" panose="020B0604020202020204" pitchFamily="34" charset="0"/>
              </a:rPr>
              <a:t>ou</a:t>
            </a:r>
            <a:r>
              <a:rPr lang="en-US" sz="2400" b="0" i="1" u="none" strike="noStrike" baseline="0" dirty="0">
                <a:solidFill>
                  <a:srgbClr val="333333"/>
                </a:solidFill>
                <a:latin typeface="Arial" panose="020B0604020202020204" pitchFamily="34" charset="0"/>
                <a:cs typeface="Arial" panose="020B0604020202020204" pitchFamily="34" charset="0"/>
              </a:rPr>
              <a:t> </a:t>
            </a:r>
            <a:r>
              <a:rPr lang="en-US" sz="2400" b="0" i="1" u="none" strike="noStrike" baseline="0" dirty="0" err="1">
                <a:solidFill>
                  <a:srgbClr val="333333"/>
                </a:solidFill>
                <a:latin typeface="Arial" panose="020B0604020202020204" pitchFamily="34" charset="0"/>
                <a:cs typeface="Arial" panose="020B0604020202020204" pitchFamily="34" charset="0"/>
              </a:rPr>
              <a:t>schématique</a:t>
            </a:r>
            <a:endParaRPr lang="en-US" sz="2400" i="1" dirty="0">
              <a:solidFill>
                <a:srgbClr val="333333"/>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b="0" i="1" u="none" strike="noStrike" baseline="0" dirty="0" err="1">
                <a:solidFill>
                  <a:srgbClr val="333333"/>
                </a:solidFill>
                <a:latin typeface="Arial" panose="020B0604020202020204" pitchFamily="34" charset="0"/>
                <a:cs typeface="Arial" panose="020B0604020202020204" pitchFamily="34" charset="0"/>
              </a:rPr>
              <a:t>Hétérogénéité</a:t>
            </a:r>
            <a:r>
              <a:rPr lang="en-US" sz="2400" b="0" i="1" u="none" strike="noStrike" baseline="0" dirty="0">
                <a:solidFill>
                  <a:srgbClr val="333333"/>
                </a:solidFill>
                <a:latin typeface="Arial" panose="020B0604020202020204" pitchFamily="34" charset="0"/>
                <a:cs typeface="Arial" panose="020B0604020202020204" pitchFamily="34" charset="0"/>
              </a:rPr>
              <a:t> </a:t>
            </a:r>
            <a:r>
              <a:rPr lang="en-US" sz="2400" b="0" i="1" u="none" strike="noStrike" baseline="0" dirty="0" err="1">
                <a:solidFill>
                  <a:srgbClr val="333333"/>
                </a:solidFill>
                <a:latin typeface="Arial" panose="020B0604020202020204" pitchFamily="34" charset="0"/>
                <a:cs typeface="Arial" panose="020B0604020202020204" pitchFamily="34" charset="0"/>
              </a:rPr>
              <a:t>sémantique</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8183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2631584-FA02-2203-0AAA-AE8E9056C66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EE45E37-3F53-36D5-1821-85C22E3541B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854C79A-13AB-A799-2E19-ED70C4E6CCC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D. </a:t>
            </a:r>
            <a:r>
              <a:rPr lang="en-US" sz="2600" b="1" dirty="0" err="1">
                <a:solidFill>
                  <a:srgbClr val="161616"/>
                </a:solidFill>
                <a:latin typeface="Arial"/>
              </a:rPr>
              <a:t>Hétérogénéité</a:t>
            </a:r>
            <a:r>
              <a:rPr lang="en-US" sz="2600" b="1" dirty="0">
                <a:solidFill>
                  <a:srgbClr val="161616"/>
                </a:solidFill>
                <a:latin typeface="Arial"/>
              </a:rPr>
              <a:t> des données</a:t>
            </a:r>
          </a:p>
        </p:txBody>
      </p:sp>
      <p:sp>
        <p:nvSpPr>
          <p:cNvPr id="6" name="ZoneTexte 5">
            <a:extLst>
              <a:ext uri="{FF2B5EF4-FFF2-40B4-BE49-F238E27FC236}">
                <a16:creationId xmlns:a16="http://schemas.microsoft.com/office/drawing/2014/main" id="{DCAF89CD-6DB4-6957-21DD-97E25E83A090}"/>
              </a:ext>
            </a:extLst>
          </p:cNvPr>
          <p:cNvSpPr txBox="1"/>
          <p:nvPr/>
        </p:nvSpPr>
        <p:spPr>
          <a:xfrm>
            <a:off x="48768" y="1017615"/>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Hétérogénéité structurelle ou schématique</a:t>
            </a:r>
          </a:p>
        </p:txBody>
      </p:sp>
      <p:sp>
        <p:nvSpPr>
          <p:cNvPr id="8" name="ZoneTexte 7">
            <a:extLst>
              <a:ext uri="{FF2B5EF4-FFF2-40B4-BE49-F238E27FC236}">
                <a16:creationId xmlns:a16="http://schemas.microsoft.com/office/drawing/2014/main" id="{892DE313-E1BE-D167-AD2C-DDA1E1818CE0}"/>
              </a:ext>
            </a:extLst>
          </p:cNvPr>
          <p:cNvSpPr txBox="1"/>
          <p:nvPr/>
        </p:nvSpPr>
        <p:spPr>
          <a:xfrm>
            <a:off x="454152" y="3218612"/>
            <a:ext cx="6803036"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Remarque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47E2444-82ED-FD62-C0F9-B31EF843CCB2}"/>
              </a:ext>
            </a:extLst>
          </p:cNvPr>
          <p:cNvSpPr txBox="1"/>
          <p:nvPr/>
        </p:nvSpPr>
        <p:spPr>
          <a:xfrm>
            <a:off x="48768" y="1533338"/>
            <a:ext cx="10116467" cy="1631216"/>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Elle provient quand les sources adoptent différents modèles de données, structures de données ou schémas, par exemple les modèles de bases de données relationnelles ou orientées objets. De nombreux travaux concernant ce type d'hétérogénéité ont été proposés dans les contextes des </a:t>
            </a:r>
            <a:r>
              <a:rPr lang="fr-FR" sz="2000" b="1" i="1" u="none" strike="noStrike" baseline="0" dirty="0">
                <a:solidFill>
                  <a:srgbClr val="333333"/>
                </a:solidFill>
                <a:latin typeface="Arial" panose="020B0604020202020204" pitchFamily="34" charset="0"/>
                <a:cs typeface="Arial" panose="020B0604020202020204" pitchFamily="34" charset="0"/>
              </a:rPr>
              <a:t>bases de données fédérées </a:t>
            </a:r>
            <a:r>
              <a:rPr lang="fr-FR" sz="2000" b="0" i="0" u="none" strike="noStrike" baseline="0" dirty="0">
                <a:solidFill>
                  <a:srgbClr val="333333"/>
                </a:solidFill>
                <a:latin typeface="Arial" panose="020B0604020202020204" pitchFamily="34" charset="0"/>
                <a:cs typeface="Arial" panose="020B0604020202020204" pitchFamily="34" charset="0"/>
              </a:rPr>
              <a:t>et des </a:t>
            </a:r>
            <a:r>
              <a:rPr lang="fr-FR" sz="2000" b="1" i="1" u="none" strike="noStrike" baseline="0" dirty="0" err="1">
                <a:solidFill>
                  <a:srgbClr val="333333"/>
                </a:solidFill>
                <a:latin typeface="Arial" panose="020B0604020202020204" pitchFamily="34" charset="0"/>
                <a:cs typeface="Arial" panose="020B0604020202020204" pitchFamily="34" charset="0"/>
              </a:rPr>
              <a:t>multi-bases</a:t>
            </a:r>
            <a:r>
              <a:rPr lang="fr-FR" sz="2000" b="1" i="1" u="none" strike="noStrike" baseline="0" dirty="0">
                <a:solidFill>
                  <a:srgbClr val="333333"/>
                </a:solidFill>
                <a:latin typeface="Arial" panose="020B0604020202020204" pitchFamily="34" charset="0"/>
                <a:cs typeface="Arial" panose="020B0604020202020204" pitchFamily="34" charset="0"/>
              </a:rPr>
              <a:t> de données</a:t>
            </a:r>
            <a:r>
              <a:rPr lang="fr-FR" sz="1800" b="1" i="1" u="none" strike="noStrike" baseline="0" dirty="0">
                <a:solidFill>
                  <a:srgbClr val="333333"/>
                </a:solidFill>
                <a:latin typeface="Verdana" panose="020B0604030504040204" pitchFamily="34" charset="0"/>
              </a:rPr>
              <a:t>.</a:t>
            </a:r>
            <a:endParaRPr lang="en-US" b="1" i="1" dirty="0"/>
          </a:p>
        </p:txBody>
      </p:sp>
      <p:pic>
        <p:nvPicPr>
          <p:cNvPr id="10" name="Image 9">
            <a:extLst>
              <a:ext uri="{FF2B5EF4-FFF2-40B4-BE49-F238E27FC236}">
                <a16:creationId xmlns:a16="http://schemas.microsoft.com/office/drawing/2014/main" id="{B0D0FC7D-127B-CC60-E709-04314E5426C5}"/>
              </a:ext>
            </a:extLst>
          </p:cNvPr>
          <p:cNvPicPr>
            <a:picLocks noChangeAspect="1"/>
          </p:cNvPicPr>
          <p:nvPr/>
        </p:nvPicPr>
        <p:blipFill>
          <a:blip r:embed="rId4">
            <a:extLst>
              <a:ext uri="{28A0092B-C50C-407E-A947-70E740481C1C}">
                <a14:useLocalDpi xmlns:a14="http://schemas.microsoft.com/office/drawing/2010/main" val="0"/>
              </a:ext>
            </a:extLst>
          </a:blip>
          <a:srcRect t="15491" b="10878"/>
          <a:stretch/>
        </p:blipFill>
        <p:spPr>
          <a:xfrm>
            <a:off x="2433828" y="2935957"/>
            <a:ext cx="5016283" cy="4175319"/>
          </a:xfrm>
          <a:prstGeom prst="rect">
            <a:avLst/>
          </a:prstGeom>
        </p:spPr>
      </p:pic>
    </p:spTree>
    <p:extLst>
      <p:ext uri="{BB962C8B-B14F-4D97-AF65-F5344CB8AC3E}">
        <p14:creationId xmlns:p14="http://schemas.microsoft.com/office/powerpoint/2010/main" val="61156704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2CF05BE-330F-5A22-BA90-D8127F6ECF3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4E9C325-48A5-6E97-FC97-3E5C649BECB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8BA1E28-5DC2-07A9-AC9B-43165156550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D. </a:t>
            </a:r>
            <a:r>
              <a:rPr lang="en-US" sz="2600" b="1" dirty="0" err="1">
                <a:solidFill>
                  <a:srgbClr val="161616"/>
                </a:solidFill>
                <a:latin typeface="Arial"/>
              </a:rPr>
              <a:t>Hétérogénéité</a:t>
            </a:r>
            <a:r>
              <a:rPr lang="en-US" sz="2600" b="1" dirty="0">
                <a:solidFill>
                  <a:srgbClr val="161616"/>
                </a:solidFill>
                <a:latin typeface="Arial"/>
              </a:rPr>
              <a:t> des données</a:t>
            </a:r>
          </a:p>
        </p:txBody>
      </p:sp>
      <p:sp>
        <p:nvSpPr>
          <p:cNvPr id="6" name="ZoneTexte 5">
            <a:extLst>
              <a:ext uri="{FF2B5EF4-FFF2-40B4-BE49-F238E27FC236}">
                <a16:creationId xmlns:a16="http://schemas.microsoft.com/office/drawing/2014/main" id="{4DDCC135-DAED-8E27-4315-0DB1B476BD2C}"/>
              </a:ext>
            </a:extLst>
          </p:cNvPr>
          <p:cNvSpPr txBox="1"/>
          <p:nvPr/>
        </p:nvSpPr>
        <p:spPr>
          <a:xfrm>
            <a:off x="48768" y="1017615"/>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Hétérogénéité sémantique</a:t>
            </a:r>
          </a:p>
        </p:txBody>
      </p:sp>
      <p:sp>
        <p:nvSpPr>
          <p:cNvPr id="8" name="ZoneTexte 7">
            <a:extLst>
              <a:ext uri="{FF2B5EF4-FFF2-40B4-BE49-F238E27FC236}">
                <a16:creationId xmlns:a16="http://schemas.microsoft.com/office/drawing/2014/main" id="{CA3EFC00-BC1F-8D31-C38F-23D3751E39ED}"/>
              </a:ext>
            </a:extLst>
          </p:cNvPr>
          <p:cNvSpPr txBox="1"/>
          <p:nvPr/>
        </p:nvSpPr>
        <p:spPr>
          <a:xfrm>
            <a:off x="454152" y="2603059"/>
            <a:ext cx="6803036"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Types de relations sémantiques</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ED14FC4-998F-DEDD-5253-6E8719C86D0E}"/>
              </a:ext>
            </a:extLst>
          </p:cNvPr>
          <p:cNvSpPr txBox="1"/>
          <p:nvPr/>
        </p:nvSpPr>
        <p:spPr>
          <a:xfrm>
            <a:off x="48768" y="1533338"/>
            <a:ext cx="10483765" cy="1015663"/>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Elle est due aux conflits sémantiques dans les termes, les expressions, etc., qui sont adoptés par différents schémas de données mais exprimés de diverses manières. Autrement dit, elle est due aux différentes interprétations pour les objets du monde réel.</a:t>
            </a:r>
            <a:endParaRPr lang="en-US" b="1" i="1" dirty="0"/>
          </a:p>
        </p:txBody>
      </p:sp>
      <p:sp>
        <p:nvSpPr>
          <p:cNvPr id="5" name="ZoneTexte 4">
            <a:extLst>
              <a:ext uri="{FF2B5EF4-FFF2-40B4-BE49-F238E27FC236}">
                <a16:creationId xmlns:a16="http://schemas.microsoft.com/office/drawing/2014/main" id="{CDA8AA38-0557-4F43-86EA-B518283E28F5}"/>
              </a:ext>
            </a:extLst>
          </p:cNvPr>
          <p:cNvSpPr txBox="1"/>
          <p:nvPr/>
        </p:nvSpPr>
        <p:spPr>
          <a:xfrm>
            <a:off x="922867" y="3057227"/>
            <a:ext cx="7803444" cy="1881990"/>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R1 identique à R2 : </a:t>
            </a:r>
            <a:r>
              <a:rPr lang="fr-FR" sz="2000" b="0" i="0" u="none" strike="noStrike" baseline="0" dirty="0">
                <a:solidFill>
                  <a:srgbClr val="333333"/>
                </a:solidFill>
                <a:latin typeface="Arial" panose="020B0604020202020204" pitchFamily="34" charset="0"/>
                <a:cs typeface="Arial" panose="020B0604020202020204" pitchFamily="34" charset="0"/>
              </a:rPr>
              <a:t>même constructeur, même concept</a:t>
            </a:r>
          </a:p>
          <a:p>
            <a:pPr marL="285750" indent="-28575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R1 équivalente à R2 : </a:t>
            </a:r>
            <a:r>
              <a:rPr lang="fr-FR" sz="2000" b="0" i="0" u="none" strike="noStrike" baseline="0" dirty="0">
                <a:solidFill>
                  <a:srgbClr val="333333"/>
                </a:solidFill>
                <a:latin typeface="Arial" panose="020B0604020202020204" pitchFamily="34" charset="0"/>
                <a:cs typeface="Arial" panose="020B0604020202020204" pitchFamily="34" charset="0"/>
              </a:rPr>
              <a:t>constructeurs différents, même concept</a:t>
            </a:r>
          </a:p>
          <a:p>
            <a:pPr marL="285750" indent="-28575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R1 compatible avec R2 : </a:t>
            </a:r>
            <a:r>
              <a:rPr lang="fr-FR" sz="2000" b="0" i="0" u="none" strike="noStrike" baseline="0" dirty="0">
                <a:solidFill>
                  <a:srgbClr val="333333"/>
                </a:solidFill>
                <a:latin typeface="Arial" panose="020B0604020202020204" pitchFamily="34" charset="0"/>
                <a:cs typeface="Arial" panose="020B0604020202020204" pitchFamily="34" charset="0"/>
              </a:rPr>
              <a:t>ni identiques, ni équivalents</a:t>
            </a:r>
          </a:p>
          <a:p>
            <a:pPr marL="285750" indent="-28575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R1 incompatible avec R2 : </a:t>
            </a:r>
            <a:r>
              <a:rPr lang="fr-FR" sz="2000" b="0" i="0" u="none" strike="noStrike" baseline="0" dirty="0">
                <a:solidFill>
                  <a:srgbClr val="333333"/>
                </a:solidFill>
                <a:latin typeface="Arial" panose="020B0604020202020204" pitchFamily="34" charset="0"/>
                <a:cs typeface="Arial" panose="020B0604020202020204" pitchFamily="34" charset="0"/>
              </a:rPr>
              <a:t>contradictoires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6772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5EC37F-DC79-3765-ECB3-939E45F2604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69C531E-9AB5-BE0D-8AC1-4540A74B928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D831F27-6C15-CC3E-07F1-C1808AECDDB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D. </a:t>
            </a:r>
            <a:r>
              <a:rPr lang="en-US" sz="2600" b="1" dirty="0" err="1">
                <a:solidFill>
                  <a:srgbClr val="161616"/>
                </a:solidFill>
                <a:latin typeface="Arial"/>
              </a:rPr>
              <a:t>Hétérogénéité</a:t>
            </a:r>
            <a:r>
              <a:rPr lang="en-US" sz="2600" b="1" dirty="0">
                <a:solidFill>
                  <a:srgbClr val="161616"/>
                </a:solidFill>
                <a:latin typeface="Arial"/>
              </a:rPr>
              <a:t> des données</a:t>
            </a:r>
          </a:p>
        </p:txBody>
      </p:sp>
      <p:sp>
        <p:nvSpPr>
          <p:cNvPr id="6" name="ZoneTexte 5">
            <a:extLst>
              <a:ext uri="{FF2B5EF4-FFF2-40B4-BE49-F238E27FC236}">
                <a16:creationId xmlns:a16="http://schemas.microsoft.com/office/drawing/2014/main" id="{93BED06B-81D7-F993-CA6D-DCBAD2A6AE5C}"/>
              </a:ext>
            </a:extLst>
          </p:cNvPr>
          <p:cNvSpPr txBox="1"/>
          <p:nvPr/>
        </p:nvSpPr>
        <p:spPr>
          <a:xfrm>
            <a:off x="4876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Hétérogénéité sémantique</a:t>
            </a:r>
          </a:p>
        </p:txBody>
      </p:sp>
      <p:sp>
        <p:nvSpPr>
          <p:cNvPr id="8" name="ZoneTexte 7">
            <a:extLst>
              <a:ext uri="{FF2B5EF4-FFF2-40B4-BE49-F238E27FC236}">
                <a16:creationId xmlns:a16="http://schemas.microsoft.com/office/drawing/2014/main" id="{0DA91B37-DD78-B4F8-96CE-232173C439B3}"/>
              </a:ext>
            </a:extLst>
          </p:cNvPr>
          <p:cNvSpPr txBox="1"/>
          <p:nvPr/>
        </p:nvSpPr>
        <p:spPr>
          <a:xfrm>
            <a:off x="454152" y="1358744"/>
            <a:ext cx="6803036"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Exemple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49DFCD1C-E26C-C443-213A-3B2BBD603087}"/>
              </a:ext>
            </a:extLst>
          </p:cNvPr>
          <p:cNvSpPr txBox="1"/>
          <p:nvPr/>
        </p:nvSpPr>
        <p:spPr>
          <a:xfrm>
            <a:off x="48768" y="1758854"/>
            <a:ext cx="10414790" cy="2523768"/>
          </a:xfrm>
          <a:prstGeom prst="rect">
            <a:avLst/>
          </a:prstGeom>
          <a:noFill/>
        </p:spPr>
        <p:txBody>
          <a:bodyPr wrap="square">
            <a:spAutoFit/>
          </a:bodyPr>
          <a:lstStyle/>
          <a:p>
            <a:pPr algn="l"/>
            <a:r>
              <a:rPr lang="fr-FR" sz="2000" b="0" i="0" u="none" strike="noStrike" baseline="0" dirty="0">
                <a:solidFill>
                  <a:srgbClr val="333333"/>
                </a:solidFill>
                <a:latin typeface="Arial" panose="020B0604020202020204" pitchFamily="34" charset="0"/>
                <a:cs typeface="Arial" panose="020B0604020202020204" pitchFamily="34" charset="0"/>
              </a:rPr>
              <a:t>	Pour illustrer ce problème d'hétérogénéité de sources, considérons une</a:t>
            </a:r>
            <a:r>
              <a:rPr lang="fr-FR" sz="2000" dirty="0">
                <a:solidFill>
                  <a:srgbClr val="333333"/>
                </a:solidFill>
                <a:latin typeface="Arial" panose="020B0604020202020204" pitchFamily="34" charset="0"/>
                <a:cs typeface="Arial" panose="020B0604020202020204" pitchFamily="34" charset="0"/>
              </a:rPr>
              <a:t> </a:t>
            </a:r>
            <a:r>
              <a:rPr lang="fr-FR" sz="2000" b="0" i="0" u="none" strike="noStrike" baseline="0" dirty="0">
                <a:solidFill>
                  <a:srgbClr val="333333"/>
                </a:solidFill>
                <a:latin typeface="Arial" panose="020B0604020202020204" pitchFamily="34" charset="0"/>
                <a:cs typeface="Arial" panose="020B0604020202020204" pitchFamily="34" charset="0"/>
              </a:rPr>
              <a:t>entreprise de commerce électronique qui vend des disques durs sur Internet.</a:t>
            </a:r>
          </a:p>
          <a:p>
            <a:pPr algn="just"/>
            <a:r>
              <a:rPr lang="fr-FR" sz="2000" b="0" i="0" u="none" strike="noStrike" baseline="0" dirty="0">
                <a:solidFill>
                  <a:srgbClr val="333333"/>
                </a:solidFill>
                <a:latin typeface="Arial" panose="020B0604020202020204" pitchFamily="34" charset="0"/>
                <a:cs typeface="Arial" panose="020B0604020202020204" pitchFamily="34" charset="0"/>
              </a:rPr>
              <a:t>	Les disques durs mis en vente sont fournis par des fournisseurs différents, où chacun organise ses produits dans son catalogue selon ses propres critères décidés </a:t>
            </a:r>
            <a:r>
              <a:rPr lang="en-US" sz="2000" b="0" i="0" u="none" strike="noStrike" baseline="0" dirty="0" err="1">
                <a:solidFill>
                  <a:srgbClr val="333333"/>
                </a:solidFill>
                <a:latin typeface="Arial" panose="020B0604020202020204" pitchFamily="34" charset="0"/>
                <a:cs typeface="Arial" panose="020B0604020202020204" pitchFamily="34" charset="0"/>
              </a:rPr>
              <a:t>localement</a:t>
            </a:r>
            <a:r>
              <a:rPr lang="en-US" sz="2000" b="0" i="0" u="none" strike="noStrike" baseline="0" dirty="0">
                <a:solidFill>
                  <a:srgbClr val="333333"/>
                </a:solidFill>
                <a:latin typeface="Arial" panose="020B0604020202020204" pitchFamily="34" charset="0"/>
                <a:cs typeface="Arial" panose="020B0604020202020204" pitchFamily="34" charset="0"/>
              </a:rPr>
              <a:t>.</a:t>
            </a:r>
          </a:p>
          <a:p>
            <a:pPr algn="l"/>
            <a:r>
              <a:rPr lang="fr-FR" sz="2000" b="0" i="0" u="none" strike="noStrike" baseline="0" dirty="0">
                <a:solidFill>
                  <a:srgbClr val="333333"/>
                </a:solidFill>
                <a:latin typeface="Arial" panose="020B0604020202020204" pitchFamily="34" charset="0"/>
                <a:cs typeface="Arial" panose="020B0604020202020204" pitchFamily="34" charset="0"/>
              </a:rPr>
              <a:t>	Cette entreprise doit donc traduire ces catalogues vers son format, appelé schéma </a:t>
            </a:r>
            <a:r>
              <a:rPr lang="en-US" sz="2000" b="0" i="0" u="none" strike="noStrike" baseline="0" dirty="0">
                <a:solidFill>
                  <a:srgbClr val="333333"/>
                </a:solidFill>
                <a:latin typeface="Arial" panose="020B0604020202020204" pitchFamily="34" charset="0"/>
                <a:cs typeface="Arial" panose="020B0604020202020204" pitchFamily="34" charset="0"/>
              </a:rPr>
              <a:t>global.</a:t>
            </a:r>
          </a:p>
          <a:p>
            <a:pPr algn="l"/>
            <a:endParaRPr lang="en-US" dirty="0"/>
          </a:p>
        </p:txBody>
      </p:sp>
      <p:pic>
        <p:nvPicPr>
          <p:cNvPr id="11" name="Image 10">
            <a:extLst>
              <a:ext uri="{FF2B5EF4-FFF2-40B4-BE49-F238E27FC236}">
                <a16:creationId xmlns:a16="http://schemas.microsoft.com/office/drawing/2014/main" id="{2DB95877-25D4-A1A2-A3FA-FF418B536F95}"/>
              </a:ext>
            </a:extLst>
          </p:cNvPr>
          <p:cNvPicPr>
            <a:picLocks noChangeAspect="1"/>
          </p:cNvPicPr>
          <p:nvPr/>
        </p:nvPicPr>
        <p:blipFill>
          <a:blip r:embed="rId4"/>
          <a:stretch>
            <a:fillRect/>
          </a:stretch>
        </p:blipFill>
        <p:spPr>
          <a:xfrm>
            <a:off x="1468127" y="3755442"/>
            <a:ext cx="7753082" cy="3404681"/>
          </a:xfrm>
          <a:prstGeom prst="rect">
            <a:avLst/>
          </a:prstGeom>
        </p:spPr>
      </p:pic>
    </p:spTree>
    <p:extLst>
      <p:ext uri="{BB962C8B-B14F-4D97-AF65-F5344CB8AC3E}">
        <p14:creationId xmlns:p14="http://schemas.microsoft.com/office/powerpoint/2010/main" val="4114068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AFEC01F-5E1D-1B6E-321D-6354072B994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326CFCD-EF71-E2F1-F7B7-58E315696980}"/>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C617425-98FA-1BB0-8FE0-A231C27D436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D. </a:t>
            </a:r>
            <a:r>
              <a:rPr lang="en-US" sz="2600" b="1" dirty="0" err="1">
                <a:solidFill>
                  <a:srgbClr val="161616"/>
                </a:solidFill>
                <a:latin typeface="Arial"/>
              </a:rPr>
              <a:t>Hétérogénéité</a:t>
            </a:r>
            <a:r>
              <a:rPr lang="en-US" sz="2600" b="1" dirty="0">
                <a:solidFill>
                  <a:srgbClr val="161616"/>
                </a:solidFill>
                <a:latin typeface="Arial"/>
              </a:rPr>
              <a:t> des données</a:t>
            </a:r>
          </a:p>
        </p:txBody>
      </p:sp>
      <p:sp>
        <p:nvSpPr>
          <p:cNvPr id="6" name="ZoneTexte 5">
            <a:extLst>
              <a:ext uri="{FF2B5EF4-FFF2-40B4-BE49-F238E27FC236}">
                <a16:creationId xmlns:a16="http://schemas.microsoft.com/office/drawing/2014/main" id="{6B7DB478-F282-21FF-C046-112EEB49D0AE}"/>
              </a:ext>
            </a:extLst>
          </p:cNvPr>
          <p:cNvSpPr txBox="1"/>
          <p:nvPr/>
        </p:nvSpPr>
        <p:spPr>
          <a:xfrm>
            <a:off x="4876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Hétérogénéité sémantique</a:t>
            </a:r>
          </a:p>
        </p:txBody>
      </p:sp>
      <p:sp>
        <p:nvSpPr>
          <p:cNvPr id="8" name="ZoneTexte 7">
            <a:extLst>
              <a:ext uri="{FF2B5EF4-FFF2-40B4-BE49-F238E27FC236}">
                <a16:creationId xmlns:a16="http://schemas.microsoft.com/office/drawing/2014/main" id="{F510A96A-6F38-24E2-6752-D6362EBBA7B6}"/>
              </a:ext>
            </a:extLst>
          </p:cNvPr>
          <p:cNvSpPr txBox="1"/>
          <p:nvPr/>
        </p:nvSpPr>
        <p:spPr>
          <a:xfrm>
            <a:off x="417276" y="1296610"/>
            <a:ext cx="6803036"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Exemple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871D20FE-7216-0248-0F34-B93B05F689E0}"/>
              </a:ext>
            </a:extLst>
          </p:cNvPr>
          <p:cNvPicPr>
            <a:picLocks noChangeAspect="1"/>
          </p:cNvPicPr>
          <p:nvPr/>
        </p:nvPicPr>
        <p:blipFill>
          <a:blip r:embed="rId4"/>
          <a:stretch>
            <a:fillRect/>
          </a:stretch>
        </p:blipFill>
        <p:spPr>
          <a:xfrm>
            <a:off x="6276172" y="1027176"/>
            <a:ext cx="4364396" cy="1916577"/>
          </a:xfrm>
          <a:prstGeom prst="rect">
            <a:avLst/>
          </a:prstGeom>
        </p:spPr>
      </p:pic>
      <p:sp>
        <p:nvSpPr>
          <p:cNvPr id="5" name="ZoneTexte 4">
            <a:extLst>
              <a:ext uri="{FF2B5EF4-FFF2-40B4-BE49-F238E27FC236}">
                <a16:creationId xmlns:a16="http://schemas.microsoft.com/office/drawing/2014/main" id="{52726275-05B4-3D8C-D9DD-D510403F1F05}"/>
              </a:ext>
            </a:extLst>
          </p:cNvPr>
          <p:cNvSpPr txBox="1"/>
          <p:nvPr/>
        </p:nvSpPr>
        <p:spPr>
          <a:xfrm>
            <a:off x="48769" y="1704585"/>
            <a:ext cx="5032898" cy="1938992"/>
          </a:xfrm>
          <a:prstGeom prst="rect">
            <a:avLst/>
          </a:prstGeom>
          <a:noFill/>
        </p:spPr>
        <p:txBody>
          <a:bodyPr wrap="square">
            <a:spAutoFit/>
          </a:bodyPr>
          <a:lstStyle/>
          <a:p>
            <a:pPr algn="just"/>
            <a:r>
              <a:rPr lang="fr-FR" sz="2000" b="0" i="1" u="none" strike="noStrike" baseline="0" dirty="0">
                <a:solidFill>
                  <a:srgbClr val="333333"/>
                </a:solidFill>
                <a:latin typeface="Arial" panose="020B0604020202020204" pitchFamily="34" charset="0"/>
                <a:cs typeface="Arial" panose="020B0604020202020204" pitchFamily="34" charset="0"/>
              </a:rPr>
              <a:t>	Les trois catalogues décrivent un disque dur différemment.</a:t>
            </a:r>
          </a:p>
          <a:p>
            <a:pPr algn="just"/>
            <a:r>
              <a:rPr lang="fr-FR" sz="2000" b="0" i="0" u="none" strike="noStrike" baseline="0" dirty="0">
                <a:solidFill>
                  <a:srgbClr val="333333"/>
                </a:solidFill>
                <a:latin typeface="Arial" panose="020B0604020202020204" pitchFamily="34" charset="0"/>
                <a:cs typeface="Arial" panose="020B0604020202020204" pitchFamily="34" charset="0"/>
              </a:rPr>
              <a:t>Cette différence concerne le nombre de concepts utilisés pour définir chaque source, ainsi que l'aspect sémantique de chaque concept.</a:t>
            </a:r>
            <a:endParaRPr lang="en-US" sz="20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77AEFC5F-E3D7-6C30-3BEF-38EA8E3671B5}"/>
              </a:ext>
            </a:extLst>
          </p:cNvPr>
          <p:cNvPicPr>
            <a:picLocks noChangeAspect="1"/>
          </p:cNvPicPr>
          <p:nvPr/>
        </p:nvPicPr>
        <p:blipFill>
          <a:blip r:embed="rId5">
            <a:lum bright="-20000" contrast="-20000"/>
          </a:blip>
          <a:stretch>
            <a:fillRect/>
          </a:stretch>
        </p:blipFill>
        <p:spPr>
          <a:xfrm>
            <a:off x="2343404" y="3329011"/>
            <a:ext cx="5476526" cy="3828584"/>
          </a:xfrm>
          <a:prstGeom prst="rect">
            <a:avLst/>
          </a:prstGeom>
        </p:spPr>
      </p:pic>
    </p:spTree>
    <p:extLst>
      <p:ext uri="{BB962C8B-B14F-4D97-AF65-F5344CB8AC3E}">
        <p14:creationId xmlns:p14="http://schemas.microsoft.com/office/powerpoint/2010/main" val="2585148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ABB08C7-057B-F92B-6293-DF044C5D132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F764EEE-9CF6-9931-C867-5213E5DE8FD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34A0E69-614A-7530-5B79-0640DEF05E38}"/>
              </a:ext>
            </a:extLst>
          </p:cNvPr>
          <p:cNvSpPr/>
          <p:nvPr/>
        </p:nvSpPr>
        <p:spPr>
          <a:xfrm>
            <a:off x="454152" y="198120"/>
            <a:ext cx="3959352" cy="365760"/>
          </a:xfrm>
          <a:prstGeom prst="rect">
            <a:avLst/>
          </a:prstGeom>
        </p:spPr>
        <p:txBody>
          <a:bodyPr wrap="none" lIns="0" tIns="0" rIns="0" bIns="0">
            <a:noAutofit/>
          </a:bodyPr>
          <a:lstStyle/>
          <a:p>
            <a:pPr indent="0"/>
            <a:r>
              <a:rPr lang="en-US" sz="2600" b="1" dirty="0" err="1">
                <a:solidFill>
                  <a:srgbClr val="161616"/>
                </a:solidFill>
                <a:latin typeface="Arial"/>
              </a:rPr>
              <a:t>Taxinomie</a:t>
            </a:r>
            <a:r>
              <a:rPr lang="en-US" sz="2600" b="1" dirty="0">
                <a:solidFill>
                  <a:srgbClr val="161616"/>
                </a:solidFill>
                <a:latin typeface="Arial"/>
              </a:rPr>
              <a:t> de </a:t>
            </a:r>
            <a:r>
              <a:rPr lang="en-US" sz="2600" b="1" dirty="0" err="1">
                <a:solidFill>
                  <a:srgbClr val="161616"/>
                </a:solidFill>
                <a:latin typeface="Arial"/>
              </a:rPr>
              <a:t>conflits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3ABCFEF1-A6CC-752A-FDA1-D62B713AA712}"/>
              </a:ext>
            </a:extLst>
          </p:cNvPr>
          <p:cNvSpPr txBox="1"/>
          <p:nvPr/>
        </p:nvSpPr>
        <p:spPr>
          <a:xfrm>
            <a:off x="48768" y="1027176"/>
            <a:ext cx="10591800" cy="984885"/>
          </a:xfrm>
          <a:prstGeom prst="rect">
            <a:avLst/>
          </a:prstGeom>
          <a:noFill/>
        </p:spPr>
        <p:txBody>
          <a:bodyPr wrap="square">
            <a:spAutoFit/>
          </a:bodyPr>
          <a:lstStyle/>
          <a:p>
            <a:pPr algn="l"/>
            <a:r>
              <a:rPr lang="fr-FR" sz="2000" b="0" i="0" u="none" strike="noStrike" baseline="0" dirty="0">
                <a:solidFill>
                  <a:srgbClr val="333333"/>
                </a:solidFill>
                <a:latin typeface="Arial" panose="020B0604020202020204" pitchFamily="34" charset="0"/>
                <a:cs typeface="Arial" panose="020B0604020202020204" pitchFamily="34" charset="0"/>
              </a:rPr>
              <a:t>	Différentes taxonomies de conflits sémantiques ont été proposées dans la </a:t>
            </a:r>
            <a:r>
              <a:rPr lang="en-US" sz="2000" b="0" i="0" u="none" strike="noStrike" baseline="0" dirty="0" err="1">
                <a:solidFill>
                  <a:srgbClr val="333333"/>
                </a:solidFill>
                <a:latin typeface="Arial" panose="020B0604020202020204" pitchFamily="34" charset="0"/>
                <a:cs typeface="Arial" panose="020B0604020202020204" pitchFamily="34" charset="0"/>
              </a:rPr>
              <a:t>littérature</a:t>
            </a:r>
            <a:r>
              <a:rPr lang="en-US" sz="2000" b="0" i="0" u="none" strike="noStrike" baseline="0" dirty="0">
                <a:solidFill>
                  <a:srgbClr val="333333"/>
                </a:solidFill>
                <a:latin typeface="Arial" panose="020B0604020202020204" pitchFamily="34" charset="0"/>
                <a:cs typeface="Arial" panose="020B0604020202020204" pitchFamily="34" charset="0"/>
              </a:rPr>
              <a:t> </a:t>
            </a:r>
            <a:r>
              <a:rPr lang="en-US" sz="2000" b="0" i="0" u="none" strike="noStrike" baseline="0" dirty="0" err="1">
                <a:solidFill>
                  <a:srgbClr val="333333"/>
                </a:solidFill>
                <a:latin typeface="Arial" panose="020B0604020202020204" pitchFamily="34" charset="0"/>
                <a:cs typeface="Arial" panose="020B0604020202020204" pitchFamily="34" charset="0"/>
              </a:rPr>
              <a:t>parmi</a:t>
            </a:r>
            <a:r>
              <a:rPr lang="en-US" sz="2000" dirty="0">
                <a:solidFill>
                  <a:srgbClr val="333333"/>
                </a:solidFill>
                <a:latin typeface="Arial" panose="020B0604020202020204" pitchFamily="34" charset="0"/>
                <a:cs typeface="Arial" panose="020B0604020202020204" pitchFamily="34" charset="0"/>
              </a:rPr>
              <a:t> </a:t>
            </a:r>
            <a:r>
              <a:rPr lang="en-US" sz="2000" b="0" i="0" u="none" strike="noStrike" baseline="0" dirty="0" err="1">
                <a:solidFill>
                  <a:srgbClr val="333333"/>
                </a:solidFill>
                <a:latin typeface="Arial" panose="020B0604020202020204" pitchFamily="34" charset="0"/>
                <a:cs typeface="Arial" panose="020B0604020202020204" pitchFamily="34" charset="0"/>
              </a:rPr>
              <a:t>lesquelles</a:t>
            </a:r>
            <a:r>
              <a:rPr lang="en-US" sz="2000" b="0" i="0" u="none" strike="noStrike" baseline="0" dirty="0">
                <a:solidFill>
                  <a:srgbClr val="333333"/>
                </a:solidFill>
                <a:latin typeface="Arial" panose="020B0604020202020204" pitchFamily="34" charset="0"/>
                <a:cs typeface="Arial" panose="020B0604020202020204" pitchFamily="34" charset="0"/>
              </a:rPr>
              <a:t> :</a:t>
            </a:r>
          </a:p>
          <a:p>
            <a:pPr algn="l"/>
            <a:endParaRPr lang="en-US" dirty="0"/>
          </a:p>
        </p:txBody>
      </p:sp>
      <p:pic>
        <p:nvPicPr>
          <p:cNvPr id="12" name="Image 11">
            <a:extLst>
              <a:ext uri="{FF2B5EF4-FFF2-40B4-BE49-F238E27FC236}">
                <a16:creationId xmlns:a16="http://schemas.microsoft.com/office/drawing/2014/main" id="{BB056AE3-D46F-BF67-53AA-644BDBA89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423" y="1868683"/>
            <a:ext cx="4796630" cy="4666991"/>
          </a:xfrm>
          <a:prstGeom prst="rect">
            <a:avLst/>
          </a:prstGeom>
        </p:spPr>
      </p:pic>
    </p:spTree>
    <p:extLst>
      <p:ext uri="{BB962C8B-B14F-4D97-AF65-F5344CB8AC3E}">
        <p14:creationId xmlns:p14="http://schemas.microsoft.com/office/powerpoint/2010/main" val="247736315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82752"/>
            <a:ext cx="10591800" cy="225552"/>
          </a:xfrm>
          <a:prstGeom prst="rect">
            <a:avLst/>
          </a:prstGeom>
        </p:spPr>
      </p:pic>
      <p:sp>
        <p:nvSpPr>
          <p:cNvPr id="4" name="Rectangle 3"/>
          <p:cNvSpPr/>
          <p:nvPr/>
        </p:nvSpPr>
        <p:spPr>
          <a:xfrm>
            <a:off x="445008" y="213360"/>
            <a:ext cx="862584" cy="295656"/>
          </a:xfrm>
          <a:prstGeom prst="rect">
            <a:avLst/>
          </a:prstGeom>
        </p:spPr>
        <p:txBody>
          <a:bodyPr wrap="none" lIns="0" tIns="0" rIns="0" bIns="0">
            <a:noAutofit/>
          </a:bodyPr>
          <a:lstStyle/>
          <a:p>
            <a:pPr indent="0"/>
            <a:r>
              <a:rPr lang="en-US" sz="2700" b="1" dirty="0">
                <a:solidFill>
                  <a:srgbClr val="161616"/>
                </a:solidFill>
                <a:latin typeface="Arial"/>
              </a:rPr>
              <a:t>Hello HELIOS </a:t>
            </a:r>
            <a:r>
              <a:rPr lang="en-CA" sz="2700" b="1" dirty="0">
                <a:solidFill>
                  <a:srgbClr val="161616"/>
                </a:solidFill>
                <a:latin typeface="Arial"/>
              </a:rPr>
              <a:t>!</a:t>
            </a:r>
            <a:endParaRPr lang="en-US" sz="2700" b="1" dirty="0">
              <a:solidFill>
                <a:srgbClr val="161616"/>
              </a:solidFill>
              <a:latin typeface="Arial"/>
            </a:endParaRPr>
          </a:p>
        </p:txBody>
      </p:sp>
      <p:sp>
        <p:nvSpPr>
          <p:cNvPr id="5" name="Rectangle 4"/>
          <p:cNvSpPr/>
          <p:nvPr/>
        </p:nvSpPr>
        <p:spPr>
          <a:xfrm>
            <a:off x="1075944" y="1508760"/>
            <a:ext cx="6284080" cy="3642360"/>
          </a:xfrm>
          <a:prstGeom prst="rect">
            <a:avLst/>
          </a:prstGeom>
        </p:spPr>
        <p:txBody>
          <a:bodyPr lIns="0" tIns="0" rIns="0" bIns="0">
            <a:noAutofit/>
          </a:bodyPr>
          <a:lstStyle/>
          <a:p>
            <a:pPr indent="0" algn="just">
              <a:lnSpc>
                <a:spcPts val="3132"/>
              </a:lnSpc>
            </a:pPr>
            <a:r>
              <a:rPr lang="en-US" sz="2100" b="1" dirty="0">
                <a:latin typeface="Arial"/>
              </a:rPr>
              <a:t>-    M. Sc. Otis MOAMPANDJ</a:t>
            </a:r>
          </a:p>
          <a:p>
            <a:pPr marL="342900" indent="-342900" algn="just">
              <a:lnSpc>
                <a:spcPts val="3132"/>
              </a:lnSpc>
              <a:buFontTx/>
              <a:buChar char="-"/>
            </a:pPr>
            <a:r>
              <a:rPr lang="en-US" sz="1900" dirty="0">
                <a:latin typeface="Arial"/>
              </a:rPr>
              <a:t>Computer Science Engineer (ISDS)</a:t>
            </a:r>
          </a:p>
          <a:p>
            <a:pPr marL="342900" indent="-342900" algn="just">
              <a:lnSpc>
                <a:spcPts val="3132"/>
              </a:lnSpc>
              <a:buFontTx/>
              <a:buChar char="-"/>
            </a:pPr>
            <a:r>
              <a:rPr lang="en-US" sz="1900" dirty="0">
                <a:latin typeface="Arial"/>
              </a:rPr>
              <a:t>Young Officer</a:t>
            </a:r>
          </a:p>
          <a:p>
            <a:pPr indent="0" algn="just">
              <a:lnSpc>
                <a:spcPts val="3132"/>
              </a:lnSpc>
            </a:pPr>
            <a:r>
              <a:rPr lang="en-US" sz="1900" dirty="0">
                <a:latin typeface="Arial"/>
              </a:rPr>
              <a:t>-    Research Interests:</a:t>
            </a:r>
          </a:p>
          <a:p>
            <a:pPr marL="520700" indent="0" algn="just">
              <a:spcAft>
                <a:spcPts val="630"/>
              </a:spcAft>
            </a:pPr>
            <a:r>
              <a:rPr lang="en-US" sz="1700" dirty="0">
                <a:latin typeface="Arial"/>
              </a:rPr>
              <a:t>•    Deep Learning</a:t>
            </a:r>
          </a:p>
          <a:p>
            <a:pPr marL="520700" indent="0" algn="just">
              <a:spcAft>
                <a:spcPts val="1050"/>
              </a:spcAft>
            </a:pPr>
            <a:r>
              <a:rPr lang="en-US" sz="1700" dirty="0">
                <a:latin typeface="Arial"/>
              </a:rPr>
              <a:t>•    Big Data Analytics</a:t>
            </a:r>
          </a:p>
          <a:p>
            <a:pPr marL="520700" algn="just">
              <a:spcAft>
                <a:spcPts val="1050"/>
              </a:spcAft>
            </a:pPr>
            <a:r>
              <a:rPr lang="en-US" sz="1700" dirty="0">
                <a:latin typeface="Arial"/>
              </a:rPr>
              <a:t>•    Information Retrieval</a:t>
            </a:r>
          </a:p>
          <a:p>
            <a:pPr marL="520700" algn="just">
              <a:spcAft>
                <a:spcPts val="1050"/>
              </a:spcAft>
            </a:pPr>
            <a:r>
              <a:rPr lang="en-US" sz="1700" dirty="0">
                <a:latin typeface="Arial"/>
              </a:rPr>
              <a:t>•    Cybersecurity</a:t>
            </a:r>
          </a:p>
          <a:p>
            <a:pPr indent="0" algn="just">
              <a:spcAft>
                <a:spcPts val="1050"/>
              </a:spcAft>
            </a:pPr>
            <a:r>
              <a:rPr lang="en-US" sz="1900" dirty="0">
                <a:latin typeface="Arial"/>
              </a:rPr>
              <a:t>-    Room: Situation Room PC HELIOS</a:t>
            </a:r>
          </a:p>
          <a:p>
            <a:pPr marL="342900" indent="-342900" algn="just">
              <a:spcAft>
                <a:spcPts val="2940"/>
              </a:spcAft>
              <a:buFontTx/>
              <a:buChar char="-"/>
            </a:pPr>
            <a:r>
              <a:rPr lang="en-US" sz="1900" dirty="0" err="1">
                <a:latin typeface="Arial"/>
              </a:rPr>
              <a:t>eMail</a:t>
            </a:r>
            <a:r>
              <a:rPr lang="en-US" sz="1900" dirty="0">
                <a:latin typeface="Arial"/>
              </a:rPr>
              <a:t>: moampandjotis@heliosc4i.cm</a:t>
            </a:r>
          </a:p>
        </p:txBody>
      </p:sp>
      <p:pic>
        <p:nvPicPr>
          <p:cNvPr id="13" name="Image 12">
            <a:extLst>
              <a:ext uri="{FF2B5EF4-FFF2-40B4-BE49-F238E27FC236}">
                <a16:creationId xmlns:a16="http://schemas.microsoft.com/office/drawing/2014/main" id="{094057CC-A5F2-5BED-2E79-D61A0FFAA90E}"/>
              </a:ext>
            </a:extLst>
          </p:cNvPr>
          <p:cNvPicPr>
            <a:picLocks noChangeAspect="1"/>
          </p:cNvPicPr>
          <p:nvPr/>
        </p:nvPicPr>
        <p:blipFill rotWithShape="1">
          <a:blip r:embed="rId3">
            <a:extLst>
              <a:ext uri="{28A0092B-C50C-407E-A947-70E740481C1C}">
                <a14:useLocalDpi xmlns:a14="http://schemas.microsoft.com/office/drawing/2010/main" val="0"/>
              </a:ext>
            </a:extLst>
          </a:blip>
          <a:srcRect l="14648" t="15616" r="14795" b="12158"/>
          <a:stretch/>
        </p:blipFill>
        <p:spPr>
          <a:xfrm>
            <a:off x="6902825" y="1810872"/>
            <a:ext cx="2465294" cy="257464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89AF029-A7A9-683F-F764-F04C92BFCB3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257CB6C-C206-8866-F8F3-8F955172CCA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C749BD8-F51D-4B60-3464-D1B120AF6CF6}"/>
              </a:ext>
            </a:extLst>
          </p:cNvPr>
          <p:cNvSpPr/>
          <p:nvPr/>
        </p:nvSpPr>
        <p:spPr>
          <a:xfrm>
            <a:off x="454152" y="198120"/>
            <a:ext cx="3959352" cy="365760"/>
          </a:xfrm>
          <a:prstGeom prst="rect">
            <a:avLst/>
          </a:prstGeom>
        </p:spPr>
        <p:txBody>
          <a:bodyPr wrap="none" lIns="0" tIns="0" rIns="0" bIns="0">
            <a:noAutofit/>
          </a:bodyPr>
          <a:lstStyle/>
          <a:p>
            <a:pPr indent="0"/>
            <a:r>
              <a:rPr lang="en-US" sz="2600" b="1" dirty="0" err="1">
                <a:solidFill>
                  <a:srgbClr val="161616"/>
                </a:solidFill>
                <a:latin typeface="Arial"/>
              </a:rPr>
              <a:t>Taxinomie</a:t>
            </a:r>
            <a:r>
              <a:rPr lang="en-US" sz="2600" b="1" dirty="0">
                <a:solidFill>
                  <a:srgbClr val="161616"/>
                </a:solidFill>
                <a:latin typeface="Arial"/>
              </a:rPr>
              <a:t> de </a:t>
            </a:r>
            <a:r>
              <a:rPr lang="en-US" sz="2600" b="1" dirty="0" err="1">
                <a:solidFill>
                  <a:srgbClr val="161616"/>
                </a:solidFill>
                <a:latin typeface="Arial"/>
              </a:rPr>
              <a:t>conflits</a:t>
            </a:r>
            <a:endParaRPr lang="en-US" sz="2600" b="1" dirty="0">
              <a:solidFill>
                <a:srgbClr val="161616"/>
              </a:solidFill>
              <a:latin typeface="Arial"/>
            </a:endParaRPr>
          </a:p>
        </p:txBody>
      </p:sp>
      <p:pic>
        <p:nvPicPr>
          <p:cNvPr id="12" name="Image 11">
            <a:extLst>
              <a:ext uri="{FF2B5EF4-FFF2-40B4-BE49-F238E27FC236}">
                <a16:creationId xmlns:a16="http://schemas.microsoft.com/office/drawing/2014/main" id="{CD86B2BE-E32E-2898-D1A6-B557C0B975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166"/>
            <a:ext cx="2865711" cy="2788259"/>
          </a:xfrm>
          <a:prstGeom prst="rect">
            <a:avLst/>
          </a:prstGeom>
        </p:spPr>
      </p:pic>
      <p:sp>
        <p:nvSpPr>
          <p:cNvPr id="3" name="ZoneTexte 2">
            <a:extLst>
              <a:ext uri="{FF2B5EF4-FFF2-40B4-BE49-F238E27FC236}">
                <a16:creationId xmlns:a16="http://schemas.microsoft.com/office/drawing/2014/main" id="{92A134E9-5FDC-B1E7-A1A1-94AC5AE9D6B8}"/>
              </a:ext>
            </a:extLst>
          </p:cNvPr>
          <p:cNvSpPr txBox="1"/>
          <p:nvPr/>
        </p:nvSpPr>
        <p:spPr>
          <a:xfrm>
            <a:off x="298683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Conflits de représentation</a:t>
            </a:r>
          </a:p>
        </p:txBody>
      </p:sp>
      <p:sp>
        <p:nvSpPr>
          <p:cNvPr id="5" name="ZoneTexte 4">
            <a:extLst>
              <a:ext uri="{FF2B5EF4-FFF2-40B4-BE49-F238E27FC236}">
                <a16:creationId xmlns:a16="http://schemas.microsoft.com/office/drawing/2014/main" id="{4B298FBB-C4B6-44B4-DE39-821CBB40998D}"/>
              </a:ext>
            </a:extLst>
          </p:cNvPr>
          <p:cNvSpPr txBox="1"/>
          <p:nvPr/>
        </p:nvSpPr>
        <p:spPr>
          <a:xfrm>
            <a:off x="2986838" y="2986073"/>
            <a:ext cx="6803036"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Exemple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810451E-6DA2-1B16-C4F5-29821F23EE70}"/>
              </a:ext>
            </a:extLst>
          </p:cNvPr>
          <p:cNvSpPr txBox="1"/>
          <p:nvPr/>
        </p:nvSpPr>
        <p:spPr>
          <a:xfrm>
            <a:off x="2986838" y="1371632"/>
            <a:ext cx="7297340" cy="1477328"/>
          </a:xfrm>
          <a:prstGeom prst="rect">
            <a:avLst/>
          </a:prstGeom>
          <a:noFill/>
        </p:spPr>
        <p:txBody>
          <a:bodyPr wrap="square">
            <a:spAutoFit/>
          </a:bodyPr>
          <a:lstStyle/>
          <a:p>
            <a:pPr algn="l"/>
            <a:r>
              <a:rPr lang="fr-FR" sz="1800" b="0" i="0" u="none" strike="noStrike" baseline="0" dirty="0">
                <a:solidFill>
                  <a:srgbClr val="333333"/>
                </a:solidFill>
                <a:latin typeface="Arial" panose="020B0604020202020204" pitchFamily="34" charset="0"/>
                <a:cs typeface="Arial" panose="020B0604020202020204" pitchFamily="34" charset="0"/>
              </a:rPr>
              <a:t>Ces conflits se trouvent dans le cas où nous utilisons des propriétés différentes ou des schémas différents pour décrire le même concept. Cela signifie que le nombre de classes et propriétés et les classes et propriétés représentant un concept C dans les sources ne sont pas égaux.</a:t>
            </a:r>
            <a:endParaRPr lang="en-US"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7CA3B8E5-4601-08D5-6153-73606DEEE623}"/>
              </a:ext>
            </a:extLst>
          </p:cNvPr>
          <p:cNvSpPr txBox="1"/>
          <p:nvPr/>
        </p:nvSpPr>
        <p:spPr>
          <a:xfrm>
            <a:off x="3088438" y="3386183"/>
            <a:ext cx="7195740" cy="1754326"/>
          </a:xfrm>
          <a:prstGeom prst="rect">
            <a:avLst/>
          </a:prstGeom>
          <a:noFill/>
        </p:spPr>
        <p:txBody>
          <a:bodyPr wrap="square">
            <a:spAutoFit/>
          </a:bodyPr>
          <a:lstStyle/>
          <a:p>
            <a:pPr algn="l"/>
            <a:r>
              <a:rPr lang="fr-FR" sz="1800" b="0" i="0" u="none" strike="noStrike" baseline="0" dirty="0">
                <a:solidFill>
                  <a:srgbClr val="333333"/>
                </a:solidFill>
                <a:latin typeface="Arial" panose="020B0604020202020204" pitchFamily="34" charset="0"/>
                <a:cs typeface="Arial" panose="020B0604020202020204" pitchFamily="34" charset="0"/>
              </a:rPr>
              <a:t>Pour décrire un disque dur le fournisseur S1 utilise</a:t>
            </a:r>
          </a:p>
          <a:p>
            <a:pPr marL="285750" indent="-285750" algn="l">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2 classes : Composants et </a:t>
            </a:r>
            <a:r>
              <a:rPr lang="fr-FR" sz="1800" b="0" i="0" u="none" strike="noStrike" baseline="0" dirty="0" err="1">
                <a:solidFill>
                  <a:srgbClr val="333333"/>
                </a:solidFill>
                <a:latin typeface="Arial" panose="020B0604020202020204" pitchFamily="34" charset="0"/>
                <a:cs typeface="Arial" panose="020B0604020202020204" pitchFamily="34" charset="0"/>
              </a:rPr>
              <a:t>DisqueDur</a:t>
            </a:r>
            <a:endParaRPr lang="fr-FR" dirty="0">
              <a:solidFill>
                <a:srgbClr val="333333"/>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4 propriétés : situation, fournisseur, prix, et capacité .</a:t>
            </a:r>
          </a:p>
          <a:p>
            <a:pPr algn="l"/>
            <a:r>
              <a:rPr lang="en-US" sz="1800" b="0" i="0" u="none" strike="noStrike" baseline="0" dirty="0">
                <a:solidFill>
                  <a:srgbClr val="333333"/>
                </a:solidFill>
                <a:latin typeface="Arial" panose="020B0604020202020204" pitchFamily="34" charset="0"/>
                <a:cs typeface="Arial" panose="020B0604020202020204" pitchFamily="34" charset="0"/>
              </a:rPr>
              <a:t>Le </a:t>
            </a:r>
            <a:r>
              <a:rPr lang="en-US" sz="1800" b="0" i="0" u="none" strike="noStrike" baseline="0" dirty="0" err="1">
                <a:solidFill>
                  <a:srgbClr val="333333"/>
                </a:solidFill>
                <a:latin typeface="Arial" panose="020B0604020202020204" pitchFamily="34" charset="0"/>
                <a:cs typeface="Arial" panose="020B0604020202020204" pitchFamily="34" charset="0"/>
              </a:rPr>
              <a:t>fournisseur</a:t>
            </a:r>
            <a:r>
              <a:rPr lang="en-US" sz="1800" b="0" i="0" u="none" strike="noStrike" baseline="0" dirty="0">
                <a:solidFill>
                  <a:srgbClr val="333333"/>
                </a:solidFill>
                <a:latin typeface="Arial" panose="020B0604020202020204" pitchFamily="34" charset="0"/>
                <a:cs typeface="Arial" panose="020B0604020202020204" pitchFamily="34" charset="0"/>
              </a:rPr>
              <a:t> S2 </a:t>
            </a:r>
            <a:r>
              <a:rPr lang="en-US" sz="1800" b="0" i="0" u="none" strike="noStrike" baseline="0" dirty="0" err="1">
                <a:solidFill>
                  <a:srgbClr val="333333"/>
                </a:solidFill>
                <a:latin typeface="Arial" panose="020B0604020202020204" pitchFamily="34" charset="0"/>
                <a:cs typeface="Arial" panose="020B0604020202020204" pitchFamily="34" charset="0"/>
              </a:rPr>
              <a:t>utilise</a:t>
            </a:r>
            <a:endParaRPr lang="en-US" sz="1800" b="0" i="0" u="none" strike="noStrike" baseline="0" dirty="0">
              <a:solidFill>
                <a:srgbClr val="333333"/>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solidFill>
                  <a:srgbClr val="333333"/>
                </a:solidFill>
                <a:latin typeface="Arial" panose="020B0604020202020204" pitchFamily="34" charset="0"/>
                <a:cs typeface="Arial" panose="020B0604020202020204" pitchFamily="34" charset="0"/>
              </a:rPr>
              <a:t>U</a:t>
            </a:r>
            <a:r>
              <a:rPr lang="en-US" sz="1800" b="0" i="0" u="none" strike="noStrike" baseline="0" dirty="0">
                <a:solidFill>
                  <a:srgbClr val="333333"/>
                </a:solidFill>
                <a:latin typeface="Arial" panose="020B0604020202020204" pitchFamily="34" charset="0"/>
                <a:cs typeface="Arial" panose="020B0604020202020204" pitchFamily="34" charset="0"/>
              </a:rPr>
              <a:t>ne </a:t>
            </a:r>
            <a:r>
              <a:rPr lang="en-US" sz="1800" b="0" i="0" u="none" strike="noStrike" baseline="0" dirty="0" err="1">
                <a:solidFill>
                  <a:srgbClr val="333333"/>
                </a:solidFill>
                <a:latin typeface="Arial" panose="020B0604020202020204" pitchFamily="34" charset="0"/>
                <a:cs typeface="Arial" panose="020B0604020202020204" pitchFamily="34" charset="0"/>
              </a:rPr>
              <a:t>seule</a:t>
            </a:r>
            <a:r>
              <a:rPr lang="en-US" sz="1800" b="0" i="0" u="none" strike="noStrike" baseline="0" dirty="0">
                <a:solidFill>
                  <a:srgbClr val="333333"/>
                </a:solidFill>
                <a:latin typeface="Arial" panose="020B0604020202020204" pitchFamily="34" charset="0"/>
                <a:cs typeface="Arial" panose="020B0604020202020204" pitchFamily="34" charset="0"/>
              </a:rPr>
              <a:t> </a:t>
            </a:r>
            <a:r>
              <a:rPr lang="en-US" sz="1800" b="0" i="0" u="none" strike="noStrike" baseline="0" dirty="0" err="1">
                <a:solidFill>
                  <a:srgbClr val="333333"/>
                </a:solidFill>
                <a:latin typeface="Arial" panose="020B0604020202020204" pitchFamily="34" charset="0"/>
                <a:cs typeface="Arial" panose="020B0604020202020204" pitchFamily="34" charset="0"/>
              </a:rPr>
              <a:t>classe</a:t>
            </a:r>
            <a:r>
              <a:rPr lang="en-US" sz="1800" b="0" i="0" u="none" strike="noStrike" baseline="0" dirty="0">
                <a:solidFill>
                  <a:srgbClr val="333333"/>
                </a:solidFill>
                <a:latin typeface="Arial" panose="020B0604020202020204" pitchFamily="34" charset="0"/>
                <a:cs typeface="Arial" panose="020B0604020202020204" pitchFamily="34" charset="0"/>
              </a:rPr>
              <a:t> : </a:t>
            </a:r>
            <a:r>
              <a:rPr lang="en-US" sz="1800" b="0" i="0" u="none" strike="noStrike" baseline="0" dirty="0" err="1">
                <a:solidFill>
                  <a:srgbClr val="333333"/>
                </a:solidFill>
                <a:latin typeface="Arial" panose="020B0604020202020204" pitchFamily="34" charset="0"/>
                <a:cs typeface="Arial" panose="020B0604020202020204" pitchFamily="34" charset="0"/>
              </a:rPr>
              <a:t>HardDisk</a:t>
            </a:r>
            <a:endParaRPr lang="en-US" dirty="0">
              <a:solidFill>
                <a:srgbClr val="333333"/>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5 propriétés : situation, supplier, </a:t>
            </a:r>
            <a:r>
              <a:rPr lang="fr-FR" sz="1800" b="0" i="0" u="none" strike="noStrike" baseline="0" dirty="0" err="1">
                <a:solidFill>
                  <a:srgbClr val="333333"/>
                </a:solidFill>
                <a:latin typeface="Arial" panose="020B0604020202020204" pitchFamily="34" charset="0"/>
                <a:cs typeface="Arial" panose="020B0604020202020204" pitchFamily="34" charset="0"/>
              </a:rPr>
              <a:t>price</a:t>
            </a:r>
            <a:r>
              <a:rPr lang="fr-FR" sz="1800" b="0" i="0" u="none" strike="noStrike" baseline="0" dirty="0">
                <a:solidFill>
                  <a:srgbClr val="333333"/>
                </a:solidFill>
                <a:latin typeface="Arial" panose="020B0604020202020204" pitchFamily="34" charset="0"/>
                <a:cs typeface="Arial" panose="020B0604020202020204" pitchFamily="34" charset="0"/>
              </a:rPr>
              <a:t>, </a:t>
            </a:r>
            <a:r>
              <a:rPr lang="fr-FR" sz="1800" b="0" i="0" u="none" strike="noStrike" baseline="0" dirty="0" err="1">
                <a:solidFill>
                  <a:srgbClr val="333333"/>
                </a:solidFill>
                <a:latin typeface="Arial" panose="020B0604020202020204" pitchFamily="34" charset="0"/>
                <a:cs typeface="Arial" panose="020B0604020202020204" pitchFamily="34" charset="0"/>
              </a:rPr>
              <a:t>tax</a:t>
            </a:r>
            <a:r>
              <a:rPr lang="fr-FR" sz="1800" b="0" i="0" u="none" strike="noStrike" baseline="0" dirty="0">
                <a:solidFill>
                  <a:srgbClr val="333333"/>
                </a:solidFill>
                <a:latin typeface="Arial" panose="020B0604020202020204" pitchFamily="34" charset="0"/>
                <a:cs typeface="Arial" panose="020B0604020202020204" pitchFamily="34" charset="0"/>
              </a:rPr>
              <a:t>, et </a:t>
            </a:r>
            <a:r>
              <a:rPr lang="fr-FR" sz="1800" b="0" i="0" u="none" strike="noStrike" baseline="0" dirty="0" err="1">
                <a:solidFill>
                  <a:srgbClr val="333333"/>
                </a:solidFill>
                <a:latin typeface="Arial" panose="020B0604020202020204" pitchFamily="34" charset="0"/>
                <a:cs typeface="Arial" panose="020B0604020202020204" pitchFamily="34" charset="0"/>
              </a:rPr>
              <a:t>capacity</a:t>
            </a:r>
            <a:r>
              <a:rPr lang="fr-FR" sz="1800" b="0" i="0" u="none" strike="noStrike" baseline="0" dirty="0">
                <a:solidFill>
                  <a:srgbClr val="333333"/>
                </a:solidFill>
                <a:latin typeface="Verdana" panose="020B0604030504040204" pitchFamily="34" charset="0"/>
              </a:rPr>
              <a:t>.</a:t>
            </a:r>
            <a:endParaRPr lang="en-US" dirty="0"/>
          </a:p>
        </p:txBody>
      </p:sp>
      <p:sp>
        <p:nvSpPr>
          <p:cNvPr id="13" name="ZoneTexte 12">
            <a:extLst>
              <a:ext uri="{FF2B5EF4-FFF2-40B4-BE49-F238E27FC236}">
                <a16:creationId xmlns:a16="http://schemas.microsoft.com/office/drawing/2014/main" id="{D0C655A8-E3BA-72C8-A70F-14A45C976E2A}"/>
              </a:ext>
            </a:extLst>
          </p:cNvPr>
          <p:cNvSpPr txBox="1"/>
          <p:nvPr/>
        </p:nvSpPr>
        <p:spPr>
          <a:xfrm>
            <a:off x="3008964" y="5205614"/>
            <a:ext cx="5343992"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Exemple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F8FD792-4E26-8FCB-178A-BCC762D3AD4C}"/>
              </a:ext>
            </a:extLst>
          </p:cNvPr>
          <p:cNvSpPr txBox="1"/>
          <p:nvPr/>
        </p:nvSpPr>
        <p:spPr>
          <a:xfrm>
            <a:off x="3088438" y="5605724"/>
            <a:ext cx="5366478" cy="923330"/>
          </a:xfrm>
          <a:prstGeom prst="rect">
            <a:avLst/>
          </a:prstGeom>
          <a:noFill/>
        </p:spPr>
        <p:txBody>
          <a:bodyPr wrap="square">
            <a:spAutoFit/>
          </a:bodyPr>
          <a:lstStyle/>
          <a:p>
            <a:pPr algn="l"/>
            <a:r>
              <a:rPr lang="fr-FR" sz="1800" b="0" i="0" u="none" strike="noStrike" baseline="0" dirty="0">
                <a:solidFill>
                  <a:srgbClr val="333333"/>
                </a:solidFill>
                <a:latin typeface="Arial" panose="020B0604020202020204" pitchFamily="34" charset="0"/>
                <a:cs typeface="Arial" panose="020B0604020202020204" pitchFamily="34" charset="0"/>
              </a:rPr>
              <a:t>Pour calculer le prix d'un disque :</a:t>
            </a:r>
          </a:p>
          <a:p>
            <a:pPr marL="285750" indent="-285750" algn="l">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S2 utilise deux propriétés : </a:t>
            </a:r>
            <a:r>
              <a:rPr lang="fr-FR" sz="1800" b="0" i="0" u="none" strike="noStrike" baseline="0" dirty="0" err="1">
                <a:solidFill>
                  <a:srgbClr val="333333"/>
                </a:solidFill>
                <a:latin typeface="Arial" panose="020B0604020202020204" pitchFamily="34" charset="0"/>
                <a:cs typeface="Arial" panose="020B0604020202020204" pitchFamily="34" charset="0"/>
              </a:rPr>
              <a:t>price</a:t>
            </a:r>
            <a:r>
              <a:rPr lang="fr-FR" sz="1800" b="0" i="0" u="none" strike="noStrike" baseline="0" dirty="0">
                <a:solidFill>
                  <a:srgbClr val="333333"/>
                </a:solidFill>
                <a:latin typeface="Arial" panose="020B0604020202020204" pitchFamily="34" charset="0"/>
                <a:cs typeface="Arial" panose="020B0604020202020204" pitchFamily="34" charset="0"/>
              </a:rPr>
              <a:t> et </a:t>
            </a:r>
            <a:r>
              <a:rPr lang="fr-FR" sz="1800" b="0" i="0" u="none" strike="noStrike" baseline="0" dirty="0" err="1">
                <a:solidFill>
                  <a:srgbClr val="333333"/>
                </a:solidFill>
                <a:latin typeface="Arial" panose="020B0604020202020204" pitchFamily="34" charset="0"/>
                <a:cs typeface="Arial" panose="020B0604020202020204" pitchFamily="34" charset="0"/>
              </a:rPr>
              <a:t>tax</a:t>
            </a:r>
            <a:r>
              <a:rPr lang="fr-FR" sz="1800" b="0" i="0" u="none" strike="noStrike" baseline="0" dirty="0">
                <a:solidFill>
                  <a:srgbClr val="333333"/>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S1 n'utilise qu'une seule : prix.</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788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55098F2-41E6-D8C6-4F74-C08D2483C5D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483F9F0-11DE-36F0-4B04-C579438132F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7D7FC61-F72F-F148-4450-8ED5A0D74645}"/>
              </a:ext>
            </a:extLst>
          </p:cNvPr>
          <p:cNvSpPr/>
          <p:nvPr/>
        </p:nvSpPr>
        <p:spPr>
          <a:xfrm>
            <a:off x="454152" y="198120"/>
            <a:ext cx="3959352" cy="365760"/>
          </a:xfrm>
          <a:prstGeom prst="rect">
            <a:avLst/>
          </a:prstGeom>
        </p:spPr>
        <p:txBody>
          <a:bodyPr wrap="none" lIns="0" tIns="0" rIns="0" bIns="0">
            <a:noAutofit/>
          </a:bodyPr>
          <a:lstStyle/>
          <a:p>
            <a:pPr indent="0"/>
            <a:r>
              <a:rPr lang="en-US" sz="2600" b="1" dirty="0" err="1">
                <a:solidFill>
                  <a:srgbClr val="161616"/>
                </a:solidFill>
                <a:latin typeface="Arial"/>
              </a:rPr>
              <a:t>Taxinomie</a:t>
            </a:r>
            <a:r>
              <a:rPr lang="en-US" sz="2600" b="1" dirty="0">
                <a:solidFill>
                  <a:srgbClr val="161616"/>
                </a:solidFill>
                <a:latin typeface="Arial"/>
              </a:rPr>
              <a:t> de </a:t>
            </a:r>
            <a:r>
              <a:rPr lang="en-US" sz="2600" b="1" dirty="0" err="1">
                <a:solidFill>
                  <a:srgbClr val="161616"/>
                </a:solidFill>
                <a:latin typeface="Arial"/>
              </a:rPr>
              <a:t>conflits</a:t>
            </a:r>
            <a:endParaRPr lang="en-US" sz="2600" b="1" dirty="0">
              <a:solidFill>
                <a:srgbClr val="161616"/>
              </a:solidFill>
              <a:latin typeface="Arial"/>
            </a:endParaRPr>
          </a:p>
        </p:txBody>
      </p:sp>
      <p:pic>
        <p:nvPicPr>
          <p:cNvPr id="12" name="Image 11">
            <a:extLst>
              <a:ext uri="{FF2B5EF4-FFF2-40B4-BE49-F238E27FC236}">
                <a16:creationId xmlns:a16="http://schemas.microsoft.com/office/drawing/2014/main" id="{D3F60F17-BD27-0378-832C-9A81E13A57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166"/>
            <a:ext cx="2865711" cy="2788259"/>
          </a:xfrm>
          <a:prstGeom prst="rect">
            <a:avLst/>
          </a:prstGeom>
        </p:spPr>
      </p:pic>
      <p:sp>
        <p:nvSpPr>
          <p:cNvPr id="3" name="ZoneTexte 2">
            <a:extLst>
              <a:ext uri="{FF2B5EF4-FFF2-40B4-BE49-F238E27FC236}">
                <a16:creationId xmlns:a16="http://schemas.microsoft.com/office/drawing/2014/main" id="{2D7026BE-AEE8-9235-B59D-8D94F19C77BA}"/>
              </a:ext>
            </a:extLst>
          </p:cNvPr>
          <p:cNvSpPr txBox="1"/>
          <p:nvPr/>
        </p:nvSpPr>
        <p:spPr>
          <a:xfrm>
            <a:off x="298683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Conflits </a:t>
            </a:r>
            <a:r>
              <a:rPr lang="fr-FR" sz="2400" b="1" i="1" dirty="0">
                <a:solidFill>
                  <a:schemeClr val="tx2">
                    <a:lumMod val="50000"/>
                  </a:schemeClr>
                </a:solidFill>
                <a:latin typeface="Arial" panose="020B0604020202020204" pitchFamily="34" charset="0"/>
                <a:cs typeface="Arial" panose="020B0604020202020204" pitchFamily="34" charset="0"/>
              </a:rPr>
              <a:t>Données/Métadonnées</a:t>
            </a:r>
            <a:endParaRPr lang="fr-FR" sz="24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3295B606-2E4A-4107-3365-1D0C736E1004}"/>
              </a:ext>
            </a:extLst>
          </p:cNvPr>
          <p:cNvSpPr txBox="1"/>
          <p:nvPr/>
        </p:nvSpPr>
        <p:spPr>
          <a:xfrm>
            <a:off x="3088438" y="2486629"/>
            <a:ext cx="6803036"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Exemple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72126387-378F-A965-6A32-562F18EA26F7}"/>
              </a:ext>
            </a:extLst>
          </p:cNvPr>
          <p:cNvSpPr txBox="1"/>
          <p:nvPr/>
        </p:nvSpPr>
        <p:spPr>
          <a:xfrm>
            <a:off x="2986838" y="1371632"/>
            <a:ext cx="7297340" cy="1015663"/>
          </a:xfrm>
          <a:prstGeom prst="rect">
            <a:avLst/>
          </a:prstGeom>
          <a:noFill/>
        </p:spPr>
        <p:txBody>
          <a:bodyPr wrap="square">
            <a:spAutoFit/>
          </a:bodyPr>
          <a:lstStyle/>
          <a:p>
            <a:pPr algn="l"/>
            <a:r>
              <a:rPr lang="fr-FR" sz="2000" b="0" i="0" u="none" strike="noStrike" baseline="0" dirty="0">
                <a:solidFill>
                  <a:srgbClr val="333333"/>
                </a:solidFill>
                <a:latin typeface="Arial" panose="020B0604020202020204" pitchFamily="34" charset="0"/>
                <a:cs typeface="Arial" panose="020B0604020202020204" pitchFamily="34" charset="0"/>
              </a:rPr>
              <a:t>Il existe des conflits de type données/</a:t>
            </a:r>
            <a:r>
              <a:rPr lang="fr-FR" sz="2000" b="0" i="0" u="none" strike="noStrike" baseline="0" dirty="0" err="1">
                <a:solidFill>
                  <a:srgbClr val="333333"/>
                </a:solidFill>
                <a:latin typeface="Arial" panose="020B0604020202020204" pitchFamily="34" charset="0"/>
                <a:cs typeface="Arial" panose="020B0604020202020204" pitchFamily="34" charset="0"/>
              </a:rPr>
              <a:t>méta-données</a:t>
            </a:r>
            <a:r>
              <a:rPr lang="fr-FR" sz="2000" b="0" i="0" u="none" strike="noStrike" baseline="0" dirty="0">
                <a:solidFill>
                  <a:srgbClr val="333333"/>
                </a:solidFill>
                <a:latin typeface="Arial" panose="020B0604020202020204" pitchFamily="34" charset="0"/>
                <a:cs typeface="Arial" panose="020B0604020202020204" pitchFamily="34" charset="0"/>
              </a:rPr>
              <a:t> lorsqu'une donnée dans un schéma correspond à une </a:t>
            </a:r>
            <a:r>
              <a:rPr lang="fr-FR" sz="2000" b="0" i="0" u="none" strike="noStrike" baseline="0" dirty="0" err="1">
                <a:solidFill>
                  <a:srgbClr val="333333"/>
                </a:solidFill>
                <a:latin typeface="Arial" panose="020B0604020202020204" pitchFamily="34" charset="0"/>
                <a:cs typeface="Arial" panose="020B0604020202020204" pitchFamily="34" charset="0"/>
              </a:rPr>
              <a:t>une</a:t>
            </a:r>
            <a:r>
              <a:rPr lang="fr-FR" sz="2000" b="0" i="0" u="none" strike="noStrike" baseline="0" dirty="0">
                <a:solidFill>
                  <a:srgbClr val="333333"/>
                </a:solidFill>
                <a:latin typeface="Arial" panose="020B0604020202020204" pitchFamily="34" charset="0"/>
                <a:cs typeface="Arial" panose="020B0604020202020204" pitchFamily="34" charset="0"/>
              </a:rPr>
              <a:t> métadonnée dans un autre schéma.</a:t>
            </a:r>
            <a:endParaRPr lang="en-US" sz="200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10B826D2-AA76-731C-D0F5-E6C832BF829D}"/>
              </a:ext>
            </a:extLst>
          </p:cNvPr>
          <p:cNvSpPr txBox="1"/>
          <p:nvPr/>
        </p:nvSpPr>
        <p:spPr>
          <a:xfrm>
            <a:off x="3088437" y="2986073"/>
            <a:ext cx="7438453" cy="923330"/>
          </a:xfrm>
          <a:prstGeom prst="rect">
            <a:avLst/>
          </a:prstGeom>
          <a:noFill/>
        </p:spPr>
        <p:txBody>
          <a:bodyPr wrap="square">
            <a:spAutoFit/>
          </a:bodyPr>
          <a:lstStyle/>
          <a:p>
            <a:pPr algn="just"/>
            <a:r>
              <a:rPr lang="fr-FR" sz="1800" b="1" i="0" u="none" strike="noStrike" baseline="0" dirty="0" err="1">
                <a:solidFill>
                  <a:srgbClr val="333333"/>
                </a:solidFill>
                <a:latin typeface="Arial" panose="020B0604020202020204" pitchFamily="34" charset="0"/>
                <a:cs typeface="Arial" panose="020B0604020202020204" pitchFamily="34" charset="0"/>
              </a:rPr>
              <a:t>Article_conférence</a:t>
            </a:r>
            <a:r>
              <a:rPr lang="fr-FR" sz="1800" b="1" i="0" u="none" strike="noStrike" baseline="0" dirty="0">
                <a:solidFill>
                  <a:srgbClr val="333333"/>
                </a:solidFill>
                <a:latin typeface="Arial" panose="020B0604020202020204" pitchFamily="34" charset="0"/>
                <a:cs typeface="Arial" panose="020B0604020202020204" pitchFamily="34" charset="0"/>
              </a:rPr>
              <a:t> </a:t>
            </a:r>
            <a:r>
              <a:rPr lang="fr-FR" sz="1800" b="0" i="0" u="none" strike="noStrike" baseline="0" dirty="0">
                <a:solidFill>
                  <a:srgbClr val="333333"/>
                </a:solidFill>
                <a:latin typeface="Arial" panose="020B0604020202020204" pitchFamily="34" charset="0"/>
                <a:cs typeface="Arial" panose="020B0604020202020204" pitchFamily="34" charset="0"/>
              </a:rPr>
              <a:t>est une valeur associée à l'attribut </a:t>
            </a:r>
            <a:r>
              <a:rPr lang="fr-FR" sz="1800" b="1" i="0" u="none" strike="noStrike" baseline="0" dirty="0" err="1">
                <a:solidFill>
                  <a:srgbClr val="333333"/>
                </a:solidFill>
                <a:latin typeface="Arial" panose="020B0604020202020204" pitchFamily="34" charset="0"/>
                <a:cs typeface="Arial" panose="020B0604020202020204" pitchFamily="34" charset="0"/>
              </a:rPr>
              <a:t>type_publication</a:t>
            </a:r>
            <a:r>
              <a:rPr lang="fr-FR" sz="1800" b="1" i="0" u="none" strike="noStrike" baseline="0" dirty="0">
                <a:solidFill>
                  <a:srgbClr val="333333"/>
                </a:solidFill>
                <a:latin typeface="Arial" panose="020B0604020202020204" pitchFamily="34" charset="0"/>
                <a:cs typeface="Arial" panose="020B0604020202020204" pitchFamily="34" charset="0"/>
              </a:rPr>
              <a:t> </a:t>
            </a:r>
            <a:r>
              <a:rPr lang="fr-FR" sz="1800" b="0" i="0" u="none" strike="noStrike" baseline="0" dirty="0">
                <a:solidFill>
                  <a:srgbClr val="333333"/>
                </a:solidFill>
                <a:latin typeface="Arial" panose="020B0604020202020204" pitchFamily="34" charset="0"/>
                <a:cs typeface="Arial" panose="020B0604020202020204" pitchFamily="34" charset="0"/>
              </a:rPr>
              <a:t>dans un schéma S1 alors que ce concept est modélisé comme étant un attribut dans un autre schéma.</a:t>
            </a:r>
            <a:endParaRPr lang="en-US" dirty="0"/>
          </a:p>
        </p:txBody>
      </p:sp>
      <p:pic>
        <p:nvPicPr>
          <p:cNvPr id="7" name="Image 6">
            <a:extLst>
              <a:ext uri="{FF2B5EF4-FFF2-40B4-BE49-F238E27FC236}">
                <a16:creationId xmlns:a16="http://schemas.microsoft.com/office/drawing/2014/main" id="{8DF5D2C0-EFFF-1EF4-3A29-D3C9253F56C3}"/>
              </a:ext>
            </a:extLst>
          </p:cNvPr>
          <p:cNvPicPr>
            <a:picLocks noChangeAspect="1"/>
          </p:cNvPicPr>
          <p:nvPr/>
        </p:nvPicPr>
        <p:blipFill>
          <a:blip r:embed="rId5">
            <a:lum bright="-20000" contrast="-20000"/>
          </a:blip>
          <a:stretch>
            <a:fillRect/>
          </a:stretch>
        </p:blipFill>
        <p:spPr>
          <a:xfrm>
            <a:off x="2314054" y="4241705"/>
            <a:ext cx="7488127" cy="2409793"/>
          </a:xfrm>
          <a:prstGeom prst="rect">
            <a:avLst/>
          </a:prstGeom>
        </p:spPr>
      </p:pic>
    </p:spTree>
    <p:extLst>
      <p:ext uri="{BB962C8B-B14F-4D97-AF65-F5344CB8AC3E}">
        <p14:creationId xmlns:p14="http://schemas.microsoft.com/office/powerpoint/2010/main" val="433800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C81817-11F3-16B0-E0AD-0EFD3D48C19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D43950B-7836-914A-0F54-F38D86D47C1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62C697F-0E9C-3046-D496-017E72423356}"/>
              </a:ext>
            </a:extLst>
          </p:cNvPr>
          <p:cNvSpPr/>
          <p:nvPr/>
        </p:nvSpPr>
        <p:spPr>
          <a:xfrm>
            <a:off x="454152" y="198120"/>
            <a:ext cx="3959352" cy="365760"/>
          </a:xfrm>
          <a:prstGeom prst="rect">
            <a:avLst/>
          </a:prstGeom>
        </p:spPr>
        <p:txBody>
          <a:bodyPr wrap="none" lIns="0" tIns="0" rIns="0" bIns="0">
            <a:noAutofit/>
          </a:bodyPr>
          <a:lstStyle/>
          <a:p>
            <a:pPr indent="0"/>
            <a:r>
              <a:rPr lang="en-US" sz="2600" b="1" dirty="0" err="1">
                <a:solidFill>
                  <a:srgbClr val="161616"/>
                </a:solidFill>
                <a:latin typeface="Arial"/>
              </a:rPr>
              <a:t>Taxinomie</a:t>
            </a:r>
            <a:r>
              <a:rPr lang="en-US" sz="2600" b="1" dirty="0">
                <a:solidFill>
                  <a:srgbClr val="161616"/>
                </a:solidFill>
                <a:latin typeface="Arial"/>
              </a:rPr>
              <a:t> de </a:t>
            </a:r>
            <a:r>
              <a:rPr lang="en-US" sz="2600" b="1" dirty="0" err="1">
                <a:solidFill>
                  <a:srgbClr val="161616"/>
                </a:solidFill>
                <a:latin typeface="Arial"/>
              </a:rPr>
              <a:t>conflits</a:t>
            </a:r>
            <a:endParaRPr lang="en-US" sz="2600" b="1" dirty="0">
              <a:solidFill>
                <a:srgbClr val="161616"/>
              </a:solidFill>
              <a:latin typeface="Arial"/>
            </a:endParaRPr>
          </a:p>
        </p:txBody>
      </p:sp>
      <p:pic>
        <p:nvPicPr>
          <p:cNvPr id="12" name="Image 11">
            <a:extLst>
              <a:ext uri="{FF2B5EF4-FFF2-40B4-BE49-F238E27FC236}">
                <a16:creationId xmlns:a16="http://schemas.microsoft.com/office/drawing/2014/main" id="{D2E54435-2E0C-E1A9-AF9D-B76750CC2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166"/>
            <a:ext cx="2865711" cy="2788259"/>
          </a:xfrm>
          <a:prstGeom prst="rect">
            <a:avLst/>
          </a:prstGeom>
        </p:spPr>
      </p:pic>
      <p:sp>
        <p:nvSpPr>
          <p:cNvPr id="3" name="ZoneTexte 2">
            <a:extLst>
              <a:ext uri="{FF2B5EF4-FFF2-40B4-BE49-F238E27FC236}">
                <a16:creationId xmlns:a16="http://schemas.microsoft.com/office/drawing/2014/main" id="{9A1863F1-14FD-685A-67B4-DDD6CFE165E5}"/>
              </a:ext>
            </a:extLst>
          </p:cNvPr>
          <p:cNvSpPr txBox="1"/>
          <p:nvPr/>
        </p:nvSpPr>
        <p:spPr>
          <a:xfrm>
            <a:off x="298683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Conflits </a:t>
            </a:r>
            <a:r>
              <a:rPr lang="fr-FR" sz="2400" b="1" i="1" dirty="0">
                <a:solidFill>
                  <a:schemeClr val="tx2">
                    <a:lumMod val="50000"/>
                  </a:schemeClr>
                </a:solidFill>
                <a:latin typeface="Arial" panose="020B0604020202020204" pitchFamily="34" charset="0"/>
                <a:cs typeface="Arial" panose="020B0604020202020204" pitchFamily="34" charset="0"/>
              </a:rPr>
              <a:t>Descriptifs</a:t>
            </a:r>
            <a:endParaRPr lang="fr-FR" sz="24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E4CC72E7-6931-B7D0-2E94-6ADCB820BFF4}"/>
              </a:ext>
            </a:extLst>
          </p:cNvPr>
          <p:cNvSpPr txBox="1"/>
          <p:nvPr/>
        </p:nvSpPr>
        <p:spPr>
          <a:xfrm>
            <a:off x="2986838" y="1371632"/>
            <a:ext cx="7297340" cy="1015663"/>
          </a:xfrm>
          <a:prstGeom prst="rect">
            <a:avLst/>
          </a:prstGeom>
          <a:noFill/>
        </p:spPr>
        <p:txBody>
          <a:bodyPr wrap="square">
            <a:spAutoFit/>
          </a:bodyPr>
          <a:lstStyle/>
          <a:p>
            <a:pPr algn="l"/>
            <a:r>
              <a:rPr lang="fr-FR" sz="2000" b="0" i="0" u="none" strike="noStrike" baseline="0" dirty="0">
                <a:solidFill>
                  <a:srgbClr val="333333"/>
                </a:solidFill>
                <a:latin typeface="Arial" panose="020B0604020202020204" pitchFamily="34" charset="0"/>
                <a:cs typeface="Arial" panose="020B0604020202020204" pitchFamily="34" charset="0"/>
              </a:rPr>
              <a:t>Les conflits descriptifs apparaissent entre concepts possédant des caractéristiques différentes, bien qu'ils soient proches sémantiquement :</a:t>
            </a:r>
            <a:endParaRPr lang="en-US" sz="2000"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7C2F5E18-608B-6D7D-1EFB-A067432B5B65}"/>
              </a:ext>
            </a:extLst>
          </p:cNvPr>
          <p:cNvSpPr txBox="1"/>
          <p:nvPr/>
        </p:nvSpPr>
        <p:spPr>
          <a:xfrm>
            <a:off x="2986837" y="2847575"/>
            <a:ext cx="7540053" cy="294952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fr-FR" sz="1800" b="1" i="0" u="none" strike="noStrike" baseline="0" dirty="0">
                <a:solidFill>
                  <a:srgbClr val="333333"/>
                </a:solidFill>
                <a:latin typeface="Arial" panose="020B0604020202020204" pitchFamily="34" charset="0"/>
                <a:cs typeface="Arial" panose="020B0604020202020204" pitchFamily="34" charset="0"/>
              </a:rPr>
              <a:t>Nommage : </a:t>
            </a:r>
            <a:r>
              <a:rPr lang="fr-FR" sz="1800" b="0" i="0" u="none" strike="noStrike" baseline="0" dirty="0">
                <a:solidFill>
                  <a:srgbClr val="333333"/>
                </a:solidFill>
                <a:latin typeface="Arial" panose="020B0604020202020204" pitchFamily="34" charset="0"/>
                <a:cs typeface="Arial" panose="020B0604020202020204" pitchFamily="34" charset="0"/>
              </a:rPr>
              <a:t>Un même nom peut être utilisé pour dénoter deux concepts différents (problème d'homonymie) ou un même concept est décrit par des noms différents (problème de synonymie).</a:t>
            </a:r>
          </a:p>
          <a:p>
            <a:pPr marL="285750" indent="-285750" algn="just">
              <a:lnSpc>
                <a:spcPct val="150000"/>
              </a:lnSpc>
              <a:buFont typeface="Arial" panose="020B0604020202020204" pitchFamily="34" charset="0"/>
              <a:buChar char="•"/>
            </a:pPr>
            <a:r>
              <a:rPr lang="fr-FR" sz="1800" b="1" i="0" u="none" strike="noStrike" baseline="0" dirty="0">
                <a:solidFill>
                  <a:srgbClr val="333333"/>
                </a:solidFill>
                <a:latin typeface="Arial" panose="020B0604020202020204" pitchFamily="34" charset="0"/>
                <a:cs typeface="Arial" panose="020B0604020202020204" pitchFamily="34" charset="0"/>
              </a:rPr>
              <a:t>Identité : </a:t>
            </a:r>
            <a:r>
              <a:rPr lang="fr-FR" sz="1800" b="0" i="0" u="none" strike="noStrike" baseline="0" dirty="0">
                <a:solidFill>
                  <a:srgbClr val="333333"/>
                </a:solidFill>
                <a:latin typeface="Arial" panose="020B0604020202020204" pitchFamily="34" charset="0"/>
                <a:cs typeface="Arial" panose="020B0604020202020204" pitchFamily="34" charset="0"/>
              </a:rPr>
              <a:t>Un même concept peut être identifié dans deux schémas différents </a:t>
            </a:r>
            <a:r>
              <a:rPr lang="en-US" sz="1800" b="0" i="0" u="none" strike="noStrike" baseline="0" dirty="0">
                <a:solidFill>
                  <a:srgbClr val="333333"/>
                </a:solidFill>
                <a:latin typeface="Arial" panose="020B0604020202020204" pitchFamily="34" charset="0"/>
                <a:cs typeface="Arial" panose="020B0604020202020204" pitchFamily="34" charset="0"/>
              </a:rPr>
              <a:t>avec deux </a:t>
            </a:r>
            <a:r>
              <a:rPr lang="en-US" sz="1800" b="0" i="0" u="none" strike="noStrike" baseline="0" dirty="0" err="1">
                <a:solidFill>
                  <a:srgbClr val="333333"/>
                </a:solidFill>
                <a:latin typeface="Arial" panose="020B0604020202020204" pitchFamily="34" charset="0"/>
                <a:cs typeface="Arial" panose="020B0604020202020204" pitchFamily="34" charset="0"/>
              </a:rPr>
              <a:t>identificateurs</a:t>
            </a:r>
            <a:r>
              <a:rPr lang="en-US" sz="1800" b="0" i="0" u="none" strike="noStrike" baseline="0" dirty="0">
                <a:solidFill>
                  <a:srgbClr val="333333"/>
                </a:solidFill>
                <a:latin typeface="Arial" panose="020B0604020202020204" pitchFamily="34" charset="0"/>
                <a:cs typeface="Arial" panose="020B0604020202020204" pitchFamily="34" charset="0"/>
              </a:rPr>
              <a:t> </a:t>
            </a:r>
            <a:r>
              <a:rPr lang="en-US" sz="1800" b="0" i="0" u="none" strike="noStrike" baseline="0" dirty="0" err="1">
                <a:solidFill>
                  <a:srgbClr val="333333"/>
                </a:solidFill>
                <a:latin typeface="Arial" panose="020B0604020202020204" pitchFamily="34" charset="0"/>
                <a:cs typeface="Arial" panose="020B0604020202020204" pitchFamily="34" charset="0"/>
              </a:rPr>
              <a:t>différents</a:t>
            </a:r>
            <a:r>
              <a:rPr lang="en-US" sz="1800" b="0" i="0" u="none" strike="noStrike" baseline="0" dirty="0">
                <a:solidFill>
                  <a:srgbClr val="333333"/>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fr-FR" sz="1800" b="1" i="0" u="none" strike="noStrike" baseline="0" dirty="0">
                <a:solidFill>
                  <a:srgbClr val="333333"/>
                </a:solidFill>
                <a:latin typeface="Arial" panose="020B0604020202020204" pitchFamily="34" charset="0"/>
                <a:cs typeface="Arial" panose="020B0604020202020204" pitchFamily="34" charset="0"/>
              </a:rPr>
              <a:t>Échelle : </a:t>
            </a:r>
            <a:r>
              <a:rPr lang="fr-FR" sz="1800" b="0" i="0" u="none" strike="noStrike" baseline="0" dirty="0">
                <a:solidFill>
                  <a:srgbClr val="333333"/>
                </a:solidFill>
                <a:latin typeface="Arial" panose="020B0604020202020204" pitchFamily="34" charset="0"/>
                <a:cs typeface="Arial" panose="020B0604020202020204" pitchFamily="34" charset="0"/>
              </a:rPr>
              <a:t>Ce type de conflits décrit un même objet qui est représenté par des </a:t>
            </a:r>
            <a:r>
              <a:rPr lang="en-US" sz="1800" b="0" i="0" u="none" strike="noStrike" baseline="0" dirty="0" err="1">
                <a:solidFill>
                  <a:srgbClr val="333333"/>
                </a:solidFill>
                <a:latin typeface="Arial" panose="020B0604020202020204" pitchFamily="34" charset="0"/>
                <a:cs typeface="Arial" panose="020B0604020202020204" pitchFamily="34" charset="0"/>
              </a:rPr>
              <a:t>unités</a:t>
            </a:r>
            <a:r>
              <a:rPr lang="en-US" sz="1800" b="0" i="0" u="none" strike="noStrike" baseline="0" dirty="0">
                <a:solidFill>
                  <a:srgbClr val="333333"/>
                </a:solidFill>
                <a:latin typeface="Arial" panose="020B0604020202020204" pitchFamily="34" charset="0"/>
                <a:cs typeface="Arial" panose="020B0604020202020204" pitchFamily="34" charset="0"/>
              </a:rPr>
              <a:t> </a:t>
            </a:r>
            <a:r>
              <a:rPr lang="en-US" sz="1800" b="0" i="0" u="none" strike="noStrike" baseline="0" dirty="0" err="1">
                <a:solidFill>
                  <a:srgbClr val="333333"/>
                </a:solidFill>
                <a:latin typeface="Arial" panose="020B0604020202020204" pitchFamily="34" charset="0"/>
                <a:cs typeface="Arial" panose="020B0604020202020204" pitchFamily="34" charset="0"/>
              </a:rPr>
              <a:t>différentes</a:t>
            </a:r>
            <a:r>
              <a:rPr lang="en-US" sz="1800" b="0" i="0" u="none" strike="noStrike" baseline="0" dirty="0">
                <a:solidFill>
                  <a:srgbClr val="333333"/>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32813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207C8E4-6421-73ED-896B-CD7094D8386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320ECC9-578A-71DC-6B25-17307FBA5C5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4C78754-4C22-6C9A-BD27-1CD38A56F7FB}"/>
              </a:ext>
            </a:extLst>
          </p:cNvPr>
          <p:cNvSpPr/>
          <p:nvPr/>
        </p:nvSpPr>
        <p:spPr>
          <a:xfrm>
            <a:off x="454152" y="198120"/>
            <a:ext cx="3959352" cy="365760"/>
          </a:xfrm>
          <a:prstGeom prst="rect">
            <a:avLst/>
          </a:prstGeom>
        </p:spPr>
        <p:txBody>
          <a:bodyPr wrap="none" lIns="0" tIns="0" rIns="0" bIns="0">
            <a:noAutofit/>
          </a:bodyPr>
          <a:lstStyle/>
          <a:p>
            <a:pPr indent="0"/>
            <a:r>
              <a:rPr lang="en-US" sz="2600" b="1" dirty="0" err="1">
                <a:solidFill>
                  <a:srgbClr val="161616"/>
                </a:solidFill>
                <a:latin typeface="Arial"/>
              </a:rPr>
              <a:t>Taxinomie</a:t>
            </a:r>
            <a:r>
              <a:rPr lang="en-US" sz="2600" b="1" dirty="0">
                <a:solidFill>
                  <a:srgbClr val="161616"/>
                </a:solidFill>
                <a:latin typeface="Arial"/>
              </a:rPr>
              <a:t> de </a:t>
            </a:r>
            <a:r>
              <a:rPr lang="en-US" sz="2600" b="1" dirty="0" err="1">
                <a:solidFill>
                  <a:srgbClr val="161616"/>
                </a:solidFill>
                <a:latin typeface="Arial"/>
              </a:rPr>
              <a:t>conflits</a:t>
            </a:r>
            <a:endParaRPr lang="en-US" sz="2600" b="1" dirty="0">
              <a:solidFill>
                <a:srgbClr val="161616"/>
              </a:solidFill>
              <a:latin typeface="Arial"/>
            </a:endParaRPr>
          </a:p>
        </p:txBody>
      </p:sp>
      <p:pic>
        <p:nvPicPr>
          <p:cNvPr id="12" name="Image 11">
            <a:extLst>
              <a:ext uri="{FF2B5EF4-FFF2-40B4-BE49-F238E27FC236}">
                <a16:creationId xmlns:a16="http://schemas.microsoft.com/office/drawing/2014/main" id="{53D2609D-B1DA-C326-9D7D-14AE16BB3D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166"/>
            <a:ext cx="2865711" cy="2788259"/>
          </a:xfrm>
          <a:prstGeom prst="rect">
            <a:avLst/>
          </a:prstGeom>
        </p:spPr>
      </p:pic>
      <p:sp>
        <p:nvSpPr>
          <p:cNvPr id="3" name="ZoneTexte 2">
            <a:extLst>
              <a:ext uri="{FF2B5EF4-FFF2-40B4-BE49-F238E27FC236}">
                <a16:creationId xmlns:a16="http://schemas.microsoft.com/office/drawing/2014/main" id="{3A74F9E7-4267-A5EB-E973-3FDA6DA98146}"/>
              </a:ext>
            </a:extLst>
          </p:cNvPr>
          <p:cNvSpPr txBox="1"/>
          <p:nvPr/>
        </p:nvSpPr>
        <p:spPr>
          <a:xfrm>
            <a:off x="298683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Conflits </a:t>
            </a:r>
            <a:r>
              <a:rPr lang="fr-FR" sz="2400" b="1" i="1" dirty="0">
                <a:solidFill>
                  <a:schemeClr val="tx2">
                    <a:lumMod val="50000"/>
                  </a:schemeClr>
                </a:solidFill>
                <a:latin typeface="Arial" panose="020B0604020202020204" pitchFamily="34" charset="0"/>
                <a:cs typeface="Arial" panose="020B0604020202020204" pitchFamily="34" charset="0"/>
              </a:rPr>
              <a:t>Descriptifs</a:t>
            </a:r>
            <a:endParaRPr lang="fr-FR" sz="24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24793FD-D152-30D9-F752-136BBB84DE2B}"/>
              </a:ext>
            </a:extLst>
          </p:cNvPr>
          <p:cNvSpPr txBox="1"/>
          <p:nvPr/>
        </p:nvSpPr>
        <p:spPr>
          <a:xfrm>
            <a:off x="2865711" y="1972978"/>
            <a:ext cx="7540053" cy="37805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fr-FR" sz="1800" b="1" i="0" u="none" strike="noStrike" baseline="0" dirty="0">
                <a:solidFill>
                  <a:srgbClr val="333333"/>
                </a:solidFill>
                <a:latin typeface="Arial" panose="020B0604020202020204" pitchFamily="34" charset="0"/>
                <a:cs typeface="Arial" panose="020B0604020202020204" pitchFamily="34" charset="0"/>
              </a:rPr>
              <a:t>Nommage : </a:t>
            </a:r>
            <a:r>
              <a:rPr lang="fr-FR" sz="1800" i="0" u="none" strike="noStrike" baseline="0" dirty="0">
                <a:solidFill>
                  <a:srgbClr val="333333"/>
                </a:solidFill>
                <a:latin typeface="Arial" panose="020B0604020202020204" pitchFamily="34" charset="0"/>
                <a:cs typeface="Arial" panose="020B0604020202020204" pitchFamily="34" charset="0"/>
              </a:rPr>
              <a:t>Le même concept de disque dur est nommé par </a:t>
            </a:r>
            <a:r>
              <a:rPr lang="fr-FR" sz="1800" b="1" i="0" u="none" strike="noStrike" baseline="0" dirty="0" err="1">
                <a:solidFill>
                  <a:srgbClr val="333333"/>
                </a:solidFill>
                <a:latin typeface="Arial" panose="020B0604020202020204" pitchFamily="34" charset="0"/>
                <a:cs typeface="Arial" panose="020B0604020202020204" pitchFamily="34" charset="0"/>
              </a:rPr>
              <a:t>DisqueDur</a:t>
            </a:r>
            <a:r>
              <a:rPr lang="fr-FR" sz="1800" b="1" i="0" u="none" strike="noStrike" baseline="0" dirty="0">
                <a:solidFill>
                  <a:srgbClr val="333333"/>
                </a:solidFill>
                <a:latin typeface="Arial" panose="020B0604020202020204" pitchFamily="34" charset="0"/>
                <a:cs typeface="Arial" panose="020B0604020202020204" pitchFamily="34" charset="0"/>
              </a:rPr>
              <a:t> dans la S1</a:t>
            </a:r>
            <a:r>
              <a:rPr lang="fr-FR" sz="1800" i="0" u="none" strike="noStrike" baseline="0" dirty="0">
                <a:solidFill>
                  <a:srgbClr val="333333"/>
                </a:solidFill>
                <a:latin typeface="Arial" panose="020B0604020202020204" pitchFamily="34" charset="0"/>
                <a:cs typeface="Arial" panose="020B0604020202020204" pitchFamily="34" charset="0"/>
              </a:rPr>
              <a:t>, et par </a:t>
            </a:r>
            <a:r>
              <a:rPr lang="fr-FR" sz="1800" b="1" i="0" u="none" strike="noStrike" baseline="0" dirty="0" err="1">
                <a:solidFill>
                  <a:srgbClr val="333333"/>
                </a:solidFill>
                <a:latin typeface="Arial" panose="020B0604020202020204" pitchFamily="34" charset="0"/>
                <a:cs typeface="Arial" panose="020B0604020202020204" pitchFamily="34" charset="0"/>
              </a:rPr>
              <a:t>HardDisk</a:t>
            </a:r>
            <a:r>
              <a:rPr lang="fr-FR" sz="1800" b="1" i="0" u="none" strike="noStrike" baseline="0" dirty="0">
                <a:solidFill>
                  <a:srgbClr val="333333"/>
                </a:solidFill>
                <a:latin typeface="Arial" panose="020B0604020202020204" pitchFamily="34" charset="0"/>
                <a:cs typeface="Arial" panose="020B0604020202020204" pitchFamily="34" charset="0"/>
              </a:rPr>
              <a:t> dans la S2</a:t>
            </a:r>
            <a:r>
              <a:rPr lang="fr-FR" sz="1800" i="0" u="none" strike="noStrike" baseline="0" dirty="0">
                <a:solidFill>
                  <a:srgbClr val="333333"/>
                </a:solidFill>
                <a:latin typeface="Arial" panose="020B0604020202020204" pitchFamily="34" charset="0"/>
                <a:cs typeface="Arial" panose="020B0604020202020204" pitchFamily="34" charset="0"/>
              </a:rPr>
              <a:t>. La propriété </a:t>
            </a:r>
            <a:r>
              <a:rPr lang="fr-FR" sz="1800" b="1" i="0" u="none" strike="noStrike" baseline="0" dirty="0">
                <a:solidFill>
                  <a:srgbClr val="333333"/>
                </a:solidFill>
                <a:latin typeface="Arial" panose="020B0604020202020204" pitchFamily="34" charset="0"/>
                <a:cs typeface="Arial" panose="020B0604020202020204" pitchFamily="34" charset="0"/>
              </a:rPr>
              <a:t>Situation</a:t>
            </a:r>
            <a:r>
              <a:rPr lang="fr-FR" sz="1800" i="0" u="none" strike="noStrike" baseline="0" dirty="0">
                <a:solidFill>
                  <a:srgbClr val="333333"/>
                </a:solidFill>
                <a:latin typeface="Arial" panose="020B0604020202020204" pitchFamily="34" charset="0"/>
                <a:cs typeface="Arial" panose="020B0604020202020204" pitchFamily="34" charset="0"/>
              </a:rPr>
              <a:t> se trouve dans les deux sources, mais avec deux significations différentes.</a:t>
            </a:r>
          </a:p>
          <a:p>
            <a:pPr marL="285750" indent="-285750" algn="just">
              <a:lnSpc>
                <a:spcPct val="150000"/>
              </a:lnSpc>
              <a:buFont typeface="Arial" panose="020B0604020202020204" pitchFamily="34" charset="0"/>
              <a:buChar char="•"/>
            </a:pPr>
            <a:r>
              <a:rPr lang="fr-FR" sz="1800" b="1" i="0" u="none" strike="noStrike" baseline="0" dirty="0">
                <a:solidFill>
                  <a:srgbClr val="333333"/>
                </a:solidFill>
                <a:latin typeface="Arial" panose="020B0604020202020204" pitchFamily="34" charset="0"/>
                <a:cs typeface="Arial" panose="020B0604020202020204" pitchFamily="34" charset="0"/>
              </a:rPr>
              <a:t>Identité : </a:t>
            </a:r>
            <a:r>
              <a:rPr lang="fr-FR" sz="1800" b="0" i="0" u="none" strike="noStrike" baseline="0" dirty="0">
                <a:solidFill>
                  <a:srgbClr val="333333"/>
                </a:solidFill>
                <a:latin typeface="Arial" panose="020B0604020202020204" pitchFamily="34" charset="0"/>
                <a:cs typeface="Arial" panose="020B0604020202020204" pitchFamily="34" charset="0"/>
              </a:rPr>
              <a:t>le même concept employé est identifié dans </a:t>
            </a:r>
            <a:r>
              <a:rPr lang="fr-FR" sz="1800" b="1" i="0" u="none" strike="noStrike" baseline="0" dirty="0">
                <a:solidFill>
                  <a:srgbClr val="333333"/>
                </a:solidFill>
                <a:latin typeface="Arial" panose="020B0604020202020204" pitchFamily="34" charset="0"/>
                <a:cs typeface="Arial" panose="020B0604020202020204" pitchFamily="34" charset="0"/>
              </a:rPr>
              <a:t>un schéma S1 par un numéro matricule</a:t>
            </a:r>
            <a:r>
              <a:rPr lang="fr-FR" sz="1800" b="0" i="0" u="none" strike="noStrike" baseline="0" dirty="0">
                <a:solidFill>
                  <a:srgbClr val="333333"/>
                </a:solidFill>
                <a:latin typeface="Arial" panose="020B0604020202020204" pitchFamily="34" charset="0"/>
                <a:cs typeface="Arial" panose="020B0604020202020204" pitchFamily="34" charset="0"/>
              </a:rPr>
              <a:t> et dans un </a:t>
            </a:r>
            <a:r>
              <a:rPr lang="fr-FR" sz="1800" b="1" i="0" u="none" strike="noStrike" baseline="0" dirty="0">
                <a:solidFill>
                  <a:srgbClr val="333333"/>
                </a:solidFill>
                <a:latin typeface="Arial" panose="020B0604020202020204" pitchFamily="34" charset="0"/>
                <a:cs typeface="Arial" panose="020B0604020202020204" pitchFamily="34" charset="0"/>
              </a:rPr>
              <a:t>schéma S2 par un </a:t>
            </a:r>
            <a:r>
              <a:rPr lang="fr-FR" sz="1800" b="1" i="0" u="none" strike="noStrike" baseline="0" dirty="0" err="1">
                <a:solidFill>
                  <a:srgbClr val="333333"/>
                </a:solidFill>
                <a:latin typeface="Arial" panose="020B0604020202020204" pitchFamily="34" charset="0"/>
                <a:cs typeface="Arial" panose="020B0604020202020204" pitchFamily="34" charset="0"/>
              </a:rPr>
              <a:t>nss</a:t>
            </a:r>
            <a:r>
              <a:rPr lang="fr-FR" sz="1800" b="1" i="0" u="none" strike="noStrike" baseline="0" dirty="0">
                <a:solidFill>
                  <a:srgbClr val="333333"/>
                </a:solidFill>
                <a:latin typeface="Arial" panose="020B0604020202020204" pitchFamily="34" charset="0"/>
                <a:cs typeface="Arial" panose="020B0604020202020204" pitchFamily="34" charset="0"/>
              </a:rPr>
              <a:t> (numéro de sécurité sociale</a:t>
            </a:r>
            <a:r>
              <a:rPr lang="fr-FR" sz="1800" b="0" i="0" u="none" strike="noStrike" baseline="0" dirty="0">
                <a:solidFill>
                  <a:srgbClr val="333333"/>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fr-FR" sz="1800" b="1" i="0" u="none" strike="noStrike" baseline="0" dirty="0">
                <a:solidFill>
                  <a:srgbClr val="333333"/>
                </a:solidFill>
                <a:latin typeface="Arial" panose="020B0604020202020204" pitchFamily="34" charset="0"/>
                <a:cs typeface="Arial" panose="020B0604020202020204" pitchFamily="34" charset="0"/>
              </a:rPr>
              <a:t>Échelle : </a:t>
            </a:r>
            <a:r>
              <a:rPr lang="fr-FR" sz="1800" b="0" i="0" u="none" strike="noStrike" baseline="0" dirty="0">
                <a:solidFill>
                  <a:srgbClr val="333333"/>
                </a:solidFill>
                <a:latin typeface="Arial" panose="020B0604020202020204" pitchFamily="34" charset="0"/>
                <a:cs typeface="Arial" panose="020B0604020202020204" pitchFamily="34" charset="0"/>
              </a:rPr>
              <a:t>L'unité de mesure de la capacité dans </a:t>
            </a:r>
            <a:r>
              <a:rPr lang="fr-FR" sz="1800" b="1" i="0" u="none" strike="noStrike" baseline="0" dirty="0">
                <a:solidFill>
                  <a:srgbClr val="333333"/>
                </a:solidFill>
                <a:latin typeface="Arial" panose="020B0604020202020204" pitchFamily="34" charset="0"/>
                <a:cs typeface="Arial" panose="020B0604020202020204" pitchFamily="34" charset="0"/>
              </a:rPr>
              <a:t>la S1 est le méga octets</a:t>
            </a:r>
            <a:r>
              <a:rPr lang="fr-FR" dirty="0">
                <a:solidFill>
                  <a:srgbClr val="333333"/>
                </a:solidFill>
                <a:latin typeface="Arial" panose="020B0604020202020204" pitchFamily="34" charset="0"/>
                <a:cs typeface="Arial" panose="020B0604020202020204" pitchFamily="34" charset="0"/>
              </a:rPr>
              <a:t> </a:t>
            </a:r>
            <a:r>
              <a:rPr lang="fr-FR" sz="1800" b="0" i="0" u="none" strike="noStrike" baseline="0" dirty="0">
                <a:solidFill>
                  <a:srgbClr val="333333"/>
                </a:solidFill>
                <a:latin typeface="Arial" panose="020B0604020202020204" pitchFamily="34" charset="0"/>
                <a:cs typeface="Arial" panose="020B0604020202020204" pitchFamily="34" charset="0"/>
              </a:rPr>
              <a:t>tandis que celle dans la </a:t>
            </a:r>
            <a:r>
              <a:rPr lang="fr-FR" sz="1800" b="1" i="0" u="none" strike="noStrike" baseline="0" dirty="0">
                <a:solidFill>
                  <a:srgbClr val="333333"/>
                </a:solidFill>
                <a:latin typeface="Arial" panose="020B0604020202020204" pitchFamily="34" charset="0"/>
                <a:cs typeface="Arial" panose="020B0604020202020204" pitchFamily="34" charset="0"/>
              </a:rPr>
              <a:t>S2 est le giga octets.</a:t>
            </a:r>
            <a:endParaRPr lang="en-US" b="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4016683-B782-11AD-014D-FDE192F5D91D}"/>
              </a:ext>
            </a:extLst>
          </p:cNvPr>
          <p:cNvSpPr txBox="1"/>
          <p:nvPr/>
        </p:nvSpPr>
        <p:spPr>
          <a:xfrm>
            <a:off x="3139238" y="1408523"/>
            <a:ext cx="7540053" cy="400110"/>
          </a:xfrm>
          <a:prstGeom prst="rect">
            <a:avLst/>
          </a:prstGeom>
          <a:noFill/>
        </p:spPr>
        <p:txBody>
          <a:bodyPr wrap="square">
            <a:spAutoFit/>
          </a:bodyPr>
          <a:lstStyle/>
          <a:p>
            <a:r>
              <a:rPr lang="fr-FR" sz="2000" b="1" i="1" u="none" strike="noStrike" baseline="0" dirty="0">
                <a:solidFill>
                  <a:schemeClr val="tx2">
                    <a:lumMod val="50000"/>
                  </a:schemeClr>
                </a:solidFill>
                <a:latin typeface="Arial" panose="020B0604020202020204" pitchFamily="34" charset="0"/>
                <a:cs typeface="Arial" panose="020B0604020202020204" pitchFamily="34" charset="0"/>
              </a:rPr>
              <a:t>Exemple</a:t>
            </a:r>
          </a:p>
        </p:txBody>
      </p:sp>
    </p:spTree>
    <p:extLst>
      <p:ext uri="{BB962C8B-B14F-4D97-AF65-F5344CB8AC3E}">
        <p14:creationId xmlns:p14="http://schemas.microsoft.com/office/powerpoint/2010/main" val="762081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14E160-3F6E-5B40-35B1-8190CE8BEFE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B89BF4F-A79F-9CE8-850D-8A772F6F2BA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3FB1065-F67C-D639-258E-A3339F3132EF}"/>
              </a:ext>
            </a:extLst>
          </p:cNvPr>
          <p:cNvSpPr/>
          <p:nvPr/>
        </p:nvSpPr>
        <p:spPr>
          <a:xfrm>
            <a:off x="454152" y="198120"/>
            <a:ext cx="3959352" cy="365760"/>
          </a:xfrm>
          <a:prstGeom prst="rect">
            <a:avLst/>
          </a:prstGeom>
        </p:spPr>
        <p:txBody>
          <a:bodyPr wrap="none" lIns="0" tIns="0" rIns="0" bIns="0">
            <a:noAutofit/>
          </a:bodyPr>
          <a:lstStyle/>
          <a:p>
            <a:pPr indent="0"/>
            <a:r>
              <a:rPr lang="en-US" sz="2600" b="1" dirty="0" err="1">
                <a:solidFill>
                  <a:srgbClr val="161616"/>
                </a:solidFill>
                <a:latin typeface="Arial"/>
              </a:rPr>
              <a:t>Taxinomie</a:t>
            </a:r>
            <a:r>
              <a:rPr lang="en-US" sz="2600" b="1" dirty="0">
                <a:solidFill>
                  <a:srgbClr val="161616"/>
                </a:solidFill>
                <a:latin typeface="Arial"/>
              </a:rPr>
              <a:t> de </a:t>
            </a:r>
            <a:r>
              <a:rPr lang="en-US" sz="2600" b="1" dirty="0" err="1">
                <a:solidFill>
                  <a:srgbClr val="161616"/>
                </a:solidFill>
                <a:latin typeface="Arial"/>
              </a:rPr>
              <a:t>conflits</a:t>
            </a:r>
            <a:endParaRPr lang="en-US" sz="2600" b="1" dirty="0">
              <a:solidFill>
                <a:srgbClr val="161616"/>
              </a:solidFill>
              <a:latin typeface="Arial"/>
            </a:endParaRPr>
          </a:p>
        </p:txBody>
      </p:sp>
      <p:pic>
        <p:nvPicPr>
          <p:cNvPr id="12" name="Image 11">
            <a:extLst>
              <a:ext uri="{FF2B5EF4-FFF2-40B4-BE49-F238E27FC236}">
                <a16:creationId xmlns:a16="http://schemas.microsoft.com/office/drawing/2014/main" id="{CD9319E3-F0E7-D379-0AFC-93E9CC2C5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166"/>
            <a:ext cx="2865711" cy="2788259"/>
          </a:xfrm>
          <a:prstGeom prst="rect">
            <a:avLst/>
          </a:prstGeom>
        </p:spPr>
      </p:pic>
      <p:sp>
        <p:nvSpPr>
          <p:cNvPr id="3" name="ZoneTexte 2">
            <a:extLst>
              <a:ext uri="{FF2B5EF4-FFF2-40B4-BE49-F238E27FC236}">
                <a16:creationId xmlns:a16="http://schemas.microsoft.com/office/drawing/2014/main" id="{436902BE-46BE-46FF-C063-DBDFD45293F0}"/>
              </a:ext>
            </a:extLst>
          </p:cNvPr>
          <p:cNvSpPr txBox="1"/>
          <p:nvPr/>
        </p:nvSpPr>
        <p:spPr>
          <a:xfrm>
            <a:off x="298683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Conflits de Contexte</a:t>
            </a:r>
          </a:p>
        </p:txBody>
      </p:sp>
      <p:sp>
        <p:nvSpPr>
          <p:cNvPr id="5" name="ZoneTexte 4">
            <a:extLst>
              <a:ext uri="{FF2B5EF4-FFF2-40B4-BE49-F238E27FC236}">
                <a16:creationId xmlns:a16="http://schemas.microsoft.com/office/drawing/2014/main" id="{239924D1-687B-212D-DDB3-8E9891B4B8F3}"/>
              </a:ext>
            </a:extLst>
          </p:cNvPr>
          <p:cNvSpPr txBox="1"/>
          <p:nvPr/>
        </p:nvSpPr>
        <p:spPr>
          <a:xfrm>
            <a:off x="1011986" y="4640143"/>
            <a:ext cx="6803036" cy="400110"/>
          </a:xfrm>
          <a:prstGeom prst="rect">
            <a:avLst/>
          </a:prstGeom>
          <a:noFill/>
        </p:spPr>
        <p:txBody>
          <a:bodyPr wrap="square">
            <a:spAutoFit/>
          </a:bodyPr>
          <a:lstStyle/>
          <a:p>
            <a:r>
              <a:rPr lang="fr-FR" sz="2000" b="1" i="1" dirty="0">
                <a:solidFill>
                  <a:schemeClr val="tx2">
                    <a:lumMod val="50000"/>
                  </a:schemeClr>
                </a:solidFill>
                <a:latin typeface="Arial" panose="020B0604020202020204" pitchFamily="34" charset="0"/>
                <a:cs typeface="Arial" panose="020B0604020202020204" pitchFamily="34" charset="0"/>
              </a:rPr>
              <a:t>Exemple</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B76946E9-5D3D-FF6A-B3D1-ACBDFBFF0C86}"/>
              </a:ext>
            </a:extLst>
          </p:cNvPr>
          <p:cNvSpPr txBox="1"/>
          <p:nvPr/>
        </p:nvSpPr>
        <p:spPr>
          <a:xfrm>
            <a:off x="3108194" y="1402656"/>
            <a:ext cx="7297340" cy="3266985"/>
          </a:xfrm>
          <a:prstGeom prst="rect">
            <a:avLst/>
          </a:prstGeom>
          <a:noFill/>
        </p:spPr>
        <p:txBody>
          <a:bodyPr wrap="square">
            <a:spAutoFit/>
          </a:bodyPr>
          <a:lstStyle/>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Le contexte est une notion très importante dans les systèmes d'information répartis. En effet, un même objet du monde réel peut être représenté dans les sources de données par plusieurs représentations selon un contexte local à chaque source. Ces conflits de contexte se trouvent dans le cas où les concepts semblent avoir la même signification, mais ils sont évalués dans différents contextes.</a:t>
            </a:r>
            <a:endParaRPr lang="en-US" sz="2000"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2D2E47F-FE62-04F3-BC15-07509677517E}"/>
              </a:ext>
            </a:extLst>
          </p:cNvPr>
          <p:cNvSpPr txBox="1"/>
          <p:nvPr/>
        </p:nvSpPr>
        <p:spPr>
          <a:xfrm>
            <a:off x="637037" y="5264665"/>
            <a:ext cx="9252030" cy="707886"/>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La propriété prix de disque dur ne s'applique que pour un disque dur neuf dans S1, mais peut l'être pour tous les disques soit neufs ou d'occasions dans S2.</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513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5DDDFAF-20ED-7CB6-C113-AE1C580BFF7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7281977-E7A3-DA0D-8DA2-2691AD9D9B5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206D136-1902-AF6D-1D0A-DE7F002945B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E. Distribution des données</a:t>
            </a:r>
          </a:p>
        </p:txBody>
      </p:sp>
      <p:sp>
        <p:nvSpPr>
          <p:cNvPr id="6" name="ZoneTexte 5">
            <a:extLst>
              <a:ext uri="{FF2B5EF4-FFF2-40B4-BE49-F238E27FC236}">
                <a16:creationId xmlns:a16="http://schemas.microsoft.com/office/drawing/2014/main" id="{D4F74109-3792-F9E5-5D55-C818CCC92C86}"/>
              </a:ext>
            </a:extLst>
          </p:cNvPr>
          <p:cNvSpPr txBox="1"/>
          <p:nvPr/>
        </p:nvSpPr>
        <p:spPr>
          <a:xfrm>
            <a:off x="4876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Avantages</a:t>
            </a:r>
          </a:p>
        </p:txBody>
      </p:sp>
      <p:sp>
        <p:nvSpPr>
          <p:cNvPr id="7" name="ZoneTexte 6">
            <a:extLst>
              <a:ext uri="{FF2B5EF4-FFF2-40B4-BE49-F238E27FC236}">
                <a16:creationId xmlns:a16="http://schemas.microsoft.com/office/drawing/2014/main" id="{37D30857-2694-D685-B10F-721607C936ED}"/>
              </a:ext>
            </a:extLst>
          </p:cNvPr>
          <p:cNvSpPr txBox="1"/>
          <p:nvPr/>
        </p:nvSpPr>
        <p:spPr>
          <a:xfrm>
            <a:off x="454152" y="1276937"/>
            <a:ext cx="7070175" cy="958660"/>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Disponibilité</a:t>
            </a:r>
            <a:r>
              <a:rPr lang="fr-FR" sz="2000" b="0" i="0" u="none" strike="noStrike" baseline="0" dirty="0">
                <a:solidFill>
                  <a:srgbClr val="333333"/>
                </a:solidFill>
                <a:latin typeface="Arial" panose="020B0604020202020204" pitchFamily="34" charset="0"/>
                <a:cs typeface="Arial" panose="020B0604020202020204" pitchFamily="34" charset="0"/>
              </a:rPr>
              <a:t>: Ne tombent pas en panne en même temps</a:t>
            </a:r>
          </a:p>
          <a:p>
            <a:pPr marL="342900" indent="-34290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Temps d'accès: </a:t>
            </a:r>
            <a:r>
              <a:rPr lang="fr-FR" sz="2000" b="0" i="0" u="none" strike="noStrike" baseline="0" dirty="0">
                <a:solidFill>
                  <a:srgbClr val="333333"/>
                </a:solidFill>
                <a:latin typeface="Arial" panose="020B0604020202020204" pitchFamily="34" charset="0"/>
                <a:cs typeface="Arial" panose="020B0604020202020204" pitchFamily="34" charset="0"/>
              </a:rPr>
              <a:t>partage de la charge, parallélisme</a:t>
            </a:r>
            <a:endParaRPr lang="en-US" sz="2000"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30F72FCD-4F29-18A4-A1BE-B76860834111}"/>
              </a:ext>
            </a:extLst>
          </p:cNvPr>
          <p:cNvSpPr txBox="1"/>
          <p:nvPr/>
        </p:nvSpPr>
        <p:spPr>
          <a:xfrm>
            <a:off x="48768" y="2370349"/>
            <a:ext cx="7540053" cy="461665"/>
          </a:xfrm>
          <a:prstGeom prst="rect">
            <a:avLst/>
          </a:prstGeom>
          <a:noFill/>
        </p:spPr>
        <p:txBody>
          <a:bodyPr wrap="square">
            <a:spAutoFit/>
          </a:bodyPr>
          <a:lstStyle/>
          <a:p>
            <a:r>
              <a:rPr lang="fr-FR" sz="2400" b="1" i="1" u="none" strike="noStrike" baseline="0">
                <a:solidFill>
                  <a:schemeClr val="tx2">
                    <a:lumMod val="50000"/>
                  </a:schemeClr>
                </a:solidFill>
                <a:latin typeface="Arial" panose="020B0604020202020204" pitchFamily="34" charset="0"/>
                <a:cs typeface="Arial" panose="020B0604020202020204" pitchFamily="34" charset="0"/>
              </a:rPr>
              <a:t>Difficultés</a:t>
            </a:r>
            <a:endParaRPr lang="fr-FR" sz="24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8DFB4A70-662C-8DA5-0A8B-33212EDE82F4}"/>
              </a:ext>
            </a:extLst>
          </p:cNvPr>
          <p:cNvSpPr txBox="1"/>
          <p:nvPr/>
        </p:nvSpPr>
        <p:spPr>
          <a:xfrm>
            <a:off x="259644" y="2832014"/>
            <a:ext cx="10380924" cy="326698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Localiser quelle source fournira la donnée demandée :nécessité de métadonnées permettant de localiser les données , parfois plusieurs sources </a:t>
            </a:r>
            <a:r>
              <a:rPr lang="en-US" sz="2000" b="0" i="0" u="none" strike="noStrike" baseline="0" dirty="0">
                <a:solidFill>
                  <a:srgbClr val="333333"/>
                </a:solidFill>
                <a:latin typeface="Arial" panose="020B0604020202020204" pitchFamily="34" charset="0"/>
                <a:cs typeface="Arial" panose="020B0604020202020204" pitchFamily="34" charset="0"/>
              </a:rPr>
              <a:t>candidates (copies).</a:t>
            </a:r>
            <a:endParaRPr lang="en-US" sz="2000" dirty="0">
              <a:solidFill>
                <a:srgbClr val="333333"/>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b="0" i="0" u="none" strike="noStrike" baseline="0" dirty="0">
                <a:solidFill>
                  <a:srgbClr val="333333"/>
                </a:solidFill>
                <a:latin typeface="Arial" panose="020B0604020202020204" pitchFamily="34" charset="0"/>
                <a:cs typeface="Arial" panose="020B0604020202020204" pitchFamily="34" charset="0"/>
              </a:rPr>
              <a:t>Les temps de communication</a:t>
            </a:r>
          </a:p>
          <a:p>
            <a:pPr marL="342900" indent="-342900" algn="just">
              <a:lnSpc>
                <a:spcPct val="150000"/>
              </a:lnSpc>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Intégrer des sources de performances différentes temps d'exécution </a:t>
            </a:r>
            <a:r>
              <a:rPr lang="en-US" sz="2000" b="0" i="0" u="none" strike="noStrike" baseline="0" dirty="0" err="1">
                <a:solidFill>
                  <a:srgbClr val="333333"/>
                </a:solidFill>
                <a:latin typeface="Arial" panose="020B0604020202020204" pitchFamily="34" charset="0"/>
                <a:cs typeface="Arial" panose="020B0604020202020204" pitchFamily="34" charset="0"/>
              </a:rPr>
              <a:t>différents</a:t>
            </a:r>
            <a:r>
              <a:rPr lang="en-US" sz="2000" b="0" i="0" u="none" strike="noStrike" baseline="0" dirty="0">
                <a:solidFill>
                  <a:srgbClr val="333333"/>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Intégrer des sources de puissances d'interrogation différentes capacités </a:t>
            </a:r>
            <a:r>
              <a:rPr lang="en-US" sz="2000" b="0" i="0" u="none" strike="noStrike" baseline="0" dirty="0" err="1">
                <a:solidFill>
                  <a:srgbClr val="333333"/>
                </a:solidFill>
                <a:latin typeface="Arial" panose="020B0604020202020204" pitchFamily="34" charset="0"/>
                <a:cs typeface="Arial" panose="020B0604020202020204" pitchFamily="34" charset="0"/>
              </a:rPr>
              <a:t>fonctionnelles</a:t>
            </a:r>
            <a:r>
              <a:rPr lang="en-US" sz="2000" b="0" i="0" u="none" strike="noStrike" baseline="0" dirty="0">
                <a:solidFill>
                  <a:srgbClr val="333333"/>
                </a:solidFill>
                <a:latin typeface="Arial" panose="020B0604020202020204" pitchFamily="34" charset="0"/>
                <a:cs typeface="Arial" panose="020B0604020202020204" pitchFamily="34" charset="0"/>
              </a:rPr>
              <a:t> </a:t>
            </a:r>
            <a:r>
              <a:rPr lang="en-US" sz="2000" b="0" i="0" u="none" strike="noStrike" baseline="0" dirty="0" err="1">
                <a:solidFill>
                  <a:srgbClr val="333333"/>
                </a:solidFill>
                <a:latin typeface="Arial" panose="020B0604020202020204" pitchFamily="34" charset="0"/>
                <a:cs typeface="Arial" panose="020B0604020202020204" pitchFamily="34" charset="0"/>
              </a:rPr>
              <a:t>différentes</a:t>
            </a:r>
            <a:endParaRPr lang="en-US" sz="2000" dirty="0">
              <a:solidFill>
                <a:srgbClr val="333333"/>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Prendre en compte des sources indisponibles temporairement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2634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65A4CCC-EBDE-3781-04E2-921943C2A7E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414333F-18F1-E541-7AD0-E0D973B41DF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5E80CB1-710A-5E60-3D22-938683A846F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F. </a:t>
            </a:r>
            <a:r>
              <a:rPr lang="en-US" sz="2600" b="1" dirty="0" err="1">
                <a:solidFill>
                  <a:srgbClr val="161616"/>
                </a:solidFill>
                <a:latin typeface="Arial"/>
              </a:rPr>
              <a:t>Autonomie</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E3E216CF-C40F-4781-AB7D-5C12F47789EC}"/>
              </a:ext>
            </a:extLst>
          </p:cNvPr>
          <p:cNvSpPr txBox="1"/>
          <p:nvPr/>
        </p:nvSpPr>
        <p:spPr>
          <a:xfrm>
            <a:off x="48768" y="911352"/>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Conception</a:t>
            </a:r>
          </a:p>
        </p:txBody>
      </p:sp>
      <p:sp>
        <p:nvSpPr>
          <p:cNvPr id="7" name="ZoneTexte 6">
            <a:extLst>
              <a:ext uri="{FF2B5EF4-FFF2-40B4-BE49-F238E27FC236}">
                <a16:creationId xmlns:a16="http://schemas.microsoft.com/office/drawing/2014/main" id="{2DA340B3-0FC9-14BB-2A8C-C0822B971847}"/>
              </a:ext>
            </a:extLst>
          </p:cNvPr>
          <p:cNvSpPr txBox="1"/>
          <p:nvPr/>
        </p:nvSpPr>
        <p:spPr>
          <a:xfrm>
            <a:off x="454152" y="1276937"/>
            <a:ext cx="7070175" cy="1881990"/>
          </a:xfrm>
          <a:prstGeom prst="rect">
            <a:avLst/>
          </a:prstGeom>
          <a:noFill/>
        </p:spPr>
        <p:txBody>
          <a:bodyPr wrap="square">
            <a:spAutoFit/>
          </a:bodyPr>
          <a:lstStyle/>
          <a:p>
            <a:pPr algn="l">
              <a:lnSpc>
                <a:spcPct val="150000"/>
              </a:lnSpc>
            </a:pPr>
            <a:r>
              <a:rPr lang="fr-FR" sz="2000" dirty="0">
                <a:solidFill>
                  <a:srgbClr val="333333"/>
                </a:solidFill>
                <a:latin typeface="Arial" panose="020B0604020202020204" pitchFamily="34" charset="0"/>
                <a:cs typeface="Arial" panose="020B0604020202020204" pitchFamily="34" charset="0"/>
              </a:rPr>
              <a:t>L</a:t>
            </a:r>
            <a:r>
              <a:rPr lang="fr-FR" sz="2000" u="none" strike="noStrike" baseline="0" dirty="0">
                <a:solidFill>
                  <a:srgbClr val="333333"/>
                </a:solidFill>
                <a:latin typeface="Arial" panose="020B0604020202020204" pitchFamily="34" charset="0"/>
                <a:cs typeface="Arial" panose="020B0604020202020204" pitchFamily="34" charset="0"/>
              </a:rPr>
              <a:t>es sources décident de leur propre :</a:t>
            </a:r>
          </a:p>
          <a:p>
            <a:pPr marL="342900" indent="-34290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Modèle de données,</a:t>
            </a:r>
          </a:p>
          <a:p>
            <a:pPr marL="342900" indent="-34290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Langage d'interrogation,</a:t>
            </a:r>
          </a:p>
          <a:p>
            <a:pPr marL="342900" indent="-342900" algn="l">
              <a:lnSpc>
                <a:spcPct val="150000"/>
              </a:lnSpc>
              <a:buFont typeface="Arial" panose="020B0604020202020204" pitchFamily="34" charset="0"/>
              <a:buChar char="•"/>
            </a:pPr>
            <a:r>
              <a:rPr lang="fr-FR" sz="2000" b="1" i="1" u="none" strike="noStrike" baseline="0" dirty="0">
                <a:solidFill>
                  <a:srgbClr val="333333"/>
                </a:solidFill>
                <a:latin typeface="Arial" panose="020B0604020202020204" pitchFamily="34" charset="0"/>
                <a:cs typeface="Arial" panose="020B0604020202020204" pitchFamily="34" charset="0"/>
              </a:rPr>
              <a:t>Sémantique des données.</a:t>
            </a:r>
            <a:endParaRPr lang="en-US" sz="2000"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1E502843-B0F0-35C7-1E11-F049CB02F8B3}"/>
              </a:ext>
            </a:extLst>
          </p:cNvPr>
          <p:cNvSpPr txBox="1"/>
          <p:nvPr/>
        </p:nvSpPr>
        <p:spPr>
          <a:xfrm>
            <a:off x="-15726" y="3102553"/>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Communication</a:t>
            </a:r>
          </a:p>
        </p:txBody>
      </p:sp>
      <p:sp>
        <p:nvSpPr>
          <p:cNvPr id="13" name="ZoneTexte 12">
            <a:extLst>
              <a:ext uri="{FF2B5EF4-FFF2-40B4-BE49-F238E27FC236}">
                <a16:creationId xmlns:a16="http://schemas.microsoft.com/office/drawing/2014/main" id="{579863E3-605D-266B-29EC-3E79D184185D}"/>
              </a:ext>
            </a:extLst>
          </p:cNvPr>
          <p:cNvSpPr txBox="1"/>
          <p:nvPr/>
        </p:nvSpPr>
        <p:spPr>
          <a:xfrm>
            <a:off x="48768" y="3543558"/>
            <a:ext cx="10380924" cy="496996"/>
          </a:xfrm>
          <a:prstGeom prst="rect">
            <a:avLst/>
          </a:prstGeom>
          <a:noFill/>
        </p:spPr>
        <p:txBody>
          <a:bodyPr wrap="square">
            <a:spAutoFit/>
          </a:bodyPr>
          <a:lstStyle/>
          <a:p>
            <a:pPr algn="just">
              <a:lnSpc>
                <a:spcPct val="150000"/>
              </a:lnSpc>
            </a:pPr>
            <a:r>
              <a:rPr lang="fr-FR" sz="2000" dirty="0">
                <a:solidFill>
                  <a:srgbClr val="333333"/>
                </a:solidFill>
                <a:latin typeface="Arial" panose="020B0604020202020204" pitchFamily="34" charset="0"/>
                <a:cs typeface="Arial" panose="020B0604020202020204" pitchFamily="34" charset="0"/>
              </a:rPr>
              <a:t>L</a:t>
            </a:r>
            <a:r>
              <a:rPr lang="fr-FR" sz="2000" b="0" i="0" u="none" strike="noStrike" baseline="0" dirty="0">
                <a:solidFill>
                  <a:srgbClr val="333333"/>
                </a:solidFill>
                <a:latin typeface="Arial" panose="020B0604020202020204" pitchFamily="34" charset="0"/>
                <a:cs typeface="Arial" panose="020B0604020202020204" pitchFamily="34" charset="0"/>
              </a:rPr>
              <a:t>es sources décident quand et comment répondre aux questions d'autres sources.</a:t>
            </a:r>
            <a:endParaRPr lang="en-US" sz="2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7BEF8C60-5C65-13D5-7C35-A37C16328148}"/>
              </a:ext>
            </a:extLst>
          </p:cNvPr>
          <p:cNvSpPr txBox="1"/>
          <p:nvPr/>
        </p:nvSpPr>
        <p:spPr>
          <a:xfrm>
            <a:off x="-15727" y="5329468"/>
            <a:ext cx="7540053" cy="461665"/>
          </a:xfrm>
          <a:prstGeom prst="rect">
            <a:avLst/>
          </a:prstGeom>
          <a:noFill/>
        </p:spPr>
        <p:txBody>
          <a:bodyPr wrap="square">
            <a:spAutoFit/>
          </a:bodyPr>
          <a:lstStyle/>
          <a:p>
            <a:r>
              <a:rPr lang="fr-FR" sz="2400" b="1" i="1" u="none" strike="noStrike" baseline="0">
                <a:solidFill>
                  <a:schemeClr val="tx2">
                    <a:lumMod val="50000"/>
                  </a:schemeClr>
                </a:solidFill>
                <a:latin typeface="Arial" panose="020B0604020202020204" pitchFamily="34" charset="0"/>
                <a:cs typeface="Arial" panose="020B0604020202020204" pitchFamily="34" charset="0"/>
              </a:rPr>
              <a:t>Association des sources</a:t>
            </a:r>
            <a:endParaRPr lang="fr-FR" sz="24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255A440D-EF73-4D28-E617-F1AB0E6431ED}"/>
              </a:ext>
            </a:extLst>
          </p:cNvPr>
          <p:cNvSpPr txBox="1"/>
          <p:nvPr/>
        </p:nvSpPr>
        <p:spPr>
          <a:xfrm>
            <a:off x="0" y="4035750"/>
            <a:ext cx="7540053" cy="461665"/>
          </a:xfrm>
          <a:prstGeom prst="rect">
            <a:avLst/>
          </a:prstGeom>
          <a:noFill/>
        </p:spPr>
        <p:txBody>
          <a:bodyPr wrap="square">
            <a:spAutoFit/>
          </a:bodyPr>
          <a:lstStyle/>
          <a:p>
            <a:r>
              <a:rPr lang="fr-FR" sz="2400" b="1" i="1" dirty="0">
                <a:solidFill>
                  <a:schemeClr val="tx2">
                    <a:lumMod val="50000"/>
                  </a:schemeClr>
                </a:solidFill>
                <a:latin typeface="Arial" panose="020B0604020202020204" pitchFamily="34" charset="0"/>
                <a:cs typeface="Arial" panose="020B0604020202020204" pitchFamily="34" charset="0"/>
              </a:rPr>
              <a:t>Exécution</a:t>
            </a:r>
            <a:endParaRPr lang="fr-FR" sz="24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8DC1952F-A732-1BD5-44C8-8EBB5111F4C6}"/>
              </a:ext>
            </a:extLst>
          </p:cNvPr>
          <p:cNvSpPr txBox="1"/>
          <p:nvPr/>
        </p:nvSpPr>
        <p:spPr>
          <a:xfrm>
            <a:off x="48768" y="4532746"/>
            <a:ext cx="10218481" cy="707886"/>
          </a:xfrm>
          <a:prstGeom prst="rect">
            <a:avLst/>
          </a:prstGeom>
          <a:noFill/>
        </p:spPr>
        <p:txBody>
          <a:bodyPr wrap="square">
            <a:spAutoFit/>
          </a:bodyPr>
          <a:lstStyle/>
          <a:p>
            <a:r>
              <a:rPr lang="fr-FR" sz="2000" dirty="0">
                <a:solidFill>
                  <a:srgbClr val="333333"/>
                </a:solidFill>
                <a:latin typeface="Arial" panose="020B0604020202020204" pitchFamily="34" charset="0"/>
                <a:cs typeface="Arial" panose="020B0604020202020204" pitchFamily="34" charset="0"/>
              </a:rPr>
              <a:t>L</a:t>
            </a:r>
            <a:r>
              <a:rPr lang="fr-FR" sz="2000" b="0" i="0" u="none" strike="noStrike" baseline="0" dirty="0">
                <a:solidFill>
                  <a:srgbClr val="333333"/>
                </a:solidFill>
                <a:latin typeface="Arial" panose="020B0604020202020204" pitchFamily="34" charset="0"/>
                <a:cs typeface="Arial" panose="020B0604020202020204" pitchFamily="34" charset="0"/>
              </a:rPr>
              <a:t>es sources décident de l'ordre d'exécution des transactions locales ou des opérations externes. Peu ou pas d'informations fournies sur les détails internes d'exécution.</a:t>
            </a:r>
            <a:endParaRPr lang="en-US" sz="20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C622F158-3CFB-5838-3A29-D3C6C2FDFF2C}"/>
              </a:ext>
            </a:extLst>
          </p:cNvPr>
          <p:cNvSpPr txBox="1"/>
          <p:nvPr/>
        </p:nvSpPr>
        <p:spPr>
          <a:xfrm>
            <a:off x="209863" y="5873258"/>
            <a:ext cx="5396458" cy="707886"/>
          </a:xfrm>
          <a:prstGeom prst="rect">
            <a:avLst/>
          </a:prstGeom>
          <a:noFill/>
        </p:spPr>
        <p:txBody>
          <a:bodyPr wrap="square">
            <a:spAutoFit/>
          </a:bodyPr>
          <a:lstStyle/>
          <a:p>
            <a:pPr marL="342900" indent="-342900" algn="l">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Connexion et déconnexion des sources</a:t>
            </a:r>
          </a:p>
          <a:p>
            <a:pPr marL="342900" indent="-342900" algn="l">
              <a:buFont typeface="Arial" panose="020B0604020202020204" pitchFamily="34" charset="0"/>
              <a:buChar char="•"/>
            </a:pPr>
            <a:r>
              <a:rPr lang="fr-FR" sz="2000" b="0" i="0" u="none" strike="noStrike" baseline="0" dirty="0">
                <a:solidFill>
                  <a:srgbClr val="333333"/>
                </a:solidFill>
                <a:latin typeface="Arial" panose="020B0604020202020204" pitchFamily="34" charset="0"/>
                <a:cs typeface="Arial" panose="020B0604020202020204" pitchFamily="34" charset="0"/>
              </a:rPr>
              <a:t>Partage de données et des fonctions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1699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0FC6929-7286-CD86-7E19-1ED9A1FBBB3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8F5F7E0-6ABC-85D8-2DAF-1F68DBBE558B}"/>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F215114-1FB9-0CE9-FBA8-CCC9B9C5BE1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G. Cadre </a:t>
            </a:r>
            <a:r>
              <a:rPr lang="en-US" sz="2600" b="1" dirty="0" err="1">
                <a:solidFill>
                  <a:srgbClr val="161616"/>
                </a:solidFill>
                <a:latin typeface="Arial"/>
              </a:rPr>
              <a:t>formel</a:t>
            </a:r>
            <a:r>
              <a:rPr lang="en-US" sz="2600" b="1" dirty="0">
                <a:solidFill>
                  <a:srgbClr val="161616"/>
                </a:solidFill>
                <a:latin typeface="Arial"/>
              </a:rPr>
              <a:t> pour </a:t>
            </a:r>
            <a:r>
              <a:rPr lang="en-US" sz="2600" b="1" dirty="0" err="1">
                <a:solidFill>
                  <a:srgbClr val="161616"/>
                </a:solidFill>
                <a:latin typeface="Arial"/>
              </a:rPr>
              <a:t>l’integration</a:t>
            </a:r>
            <a:r>
              <a:rPr lang="en-US" sz="2600" b="1" dirty="0">
                <a:solidFill>
                  <a:srgbClr val="161616"/>
                </a:solidFill>
                <a:latin typeface="Arial"/>
              </a:rPr>
              <a:t> des données</a:t>
            </a:r>
          </a:p>
        </p:txBody>
      </p:sp>
      <p:sp>
        <p:nvSpPr>
          <p:cNvPr id="10" name="ZoneTexte 9">
            <a:extLst>
              <a:ext uri="{FF2B5EF4-FFF2-40B4-BE49-F238E27FC236}">
                <a16:creationId xmlns:a16="http://schemas.microsoft.com/office/drawing/2014/main" id="{08492E01-315A-CB93-31B6-698DB6FDB69B}"/>
              </a:ext>
            </a:extLst>
          </p:cNvPr>
          <p:cNvSpPr txBox="1"/>
          <p:nvPr/>
        </p:nvSpPr>
        <p:spPr>
          <a:xfrm>
            <a:off x="454152" y="1545344"/>
            <a:ext cx="9604248" cy="4344203"/>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Un système d'intégration de données est un triplet (G,S,M) où : </a:t>
            </a:r>
          </a:p>
          <a:p>
            <a:pPr algn="just"/>
            <a:endParaRPr lang="fr-FR" sz="2000" b="0" i="0" u="none" strike="noStrike" baseline="0" dirty="0">
              <a:solidFill>
                <a:srgbClr val="333333"/>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fr-FR" sz="2000" b="1" i="0" u="none" strike="noStrike" baseline="0" dirty="0">
                <a:solidFill>
                  <a:srgbClr val="333333"/>
                </a:solidFill>
                <a:latin typeface="Arial" panose="020B0604020202020204" pitchFamily="34" charset="0"/>
                <a:cs typeface="Arial" panose="020B0604020202020204" pitchFamily="34" charset="0"/>
              </a:rPr>
              <a:t>G est un schéma global </a:t>
            </a:r>
            <a:r>
              <a:rPr lang="fr-FR" sz="2000" b="0" i="0" u="none" strike="noStrike" baseline="0" dirty="0">
                <a:solidFill>
                  <a:srgbClr val="333333"/>
                </a:solidFill>
                <a:latin typeface="Arial" panose="020B0604020202020204" pitchFamily="34" charset="0"/>
                <a:cs typeface="Arial" panose="020B0604020202020204" pitchFamily="34" charset="0"/>
              </a:rPr>
              <a:t>exprimé à travers un ensemble de prédicats et de de formules bien formées de la logique du 1er ordre.</a:t>
            </a:r>
          </a:p>
          <a:p>
            <a:pPr marL="342900" indent="-342900" algn="just">
              <a:lnSpc>
                <a:spcPct val="150000"/>
              </a:lnSpc>
              <a:buFont typeface="Arial" panose="020B0604020202020204" pitchFamily="34" charset="0"/>
              <a:buChar char="•"/>
            </a:pPr>
            <a:r>
              <a:rPr lang="fr-FR" sz="2000" b="1" i="0" u="none" strike="noStrike" baseline="0" dirty="0">
                <a:solidFill>
                  <a:srgbClr val="333333"/>
                </a:solidFill>
                <a:latin typeface="Arial" panose="020B0604020202020204" pitchFamily="34" charset="0"/>
                <a:cs typeface="Arial" panose="020B0604020202020204" pitchFamily="34" charset="0"/>
              </a:rPr>
              <a:t>S est le schéma source</a:t>
            </a:r>
            <a:r>
              <a:rPr lang="fr-FR" sz="2000" b="0" i="0" u="none" strike="noStrike" baseline="0" dirty="0">
                <a:solidFill>
                  <a:srgbClr val="333333"/>
                </a:solidFill>
                <a:latin typeface="Arial" panose="020B0604020202020204" pitchFamily="34" charset="0"/>
                <a:cs typeface="Arial" panose="020B0604020202020204" pitchFamily="34" charset="0"/>
              </a:rPr>
              <a:t>, composé des schémas d'un ensemble de sources.</a:t>
            </a:r>
          </a:p>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Les schémas sources sont des ensembles de symboles de prédicats (ou</a:t>
            </a:r>
          </a:p>
          <a:p>
            <a:pPr algn="just">
              <a:lnSpc>
                <a:spcPct val="150000"/>
              </a:lnSpc>
            </a:pPr>
            <a:r>
              <a:rPr lang="en-US" sz="2000" b="0" i="0" u="none" strike="noStrike" baseline="0" dirty="0">
                <a:solidFill>
                  <a:srgbClr val="333333"/>
                </a:solidFill>
                <a:latin typeface="Arial" panose="020B0604020202020204" pitchFamily="34" charset="0"/>
                <a:cs typeface="Arial" panose="020B0604020202020204" pitchFamily="34" charset="0"/>
              </a:rPr>
              <a:t>relations), d'un alphabet </a:t>
            </a:r>
            <a:r>
              <a:rPr lang="en-US" sz="2000" b="1" i="0" u="none" strike="noStrike" baseline="0" dirty="0">
                <a:solidFill>
                  <a:srgbClr val="333333"/>
                </a:solidFill>
                <a:latin typeface="Arial" panose="020B0604020202020204" pitchFamily="34" charset="0"/>
                <a:cs typeface="Arial" panose="020B0604020202020204" pitchFamily="34" charset="0"/>
              </a:rPr>
              <a:t>As</a:t>
            </a:r>
            <a:r>
              <a:rPr lang="en-US" sz="2000" b="0" i="0" u="none" strike="noStrike" baseline="0" dirty="0">
                <a:solidFill>
                  <a:srgbClr val="333333"/>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fr-FR" sz="2000" b="1" i="0" u="none" strike="noStrike" baseline="0" dirty="0">
                <a:solidFill>
                  <a:srgbClr val="333333"/>
                </a:solidFill>
                <a:latin typeface="Arial" panose="020B0604020202020204" pitchFamily="34" charset="0"/>
                <a:cs typeface="Arial" panose="020B0604020202020204" pitchFamily="34" charset="0"/>
              </a:rPr>
              <a:t>M est la fonction de mappage entre G et S</a:t>
            </a:r>
            <a:r>
              <a:rPr lang="fr-FR" sz="2000" b="0" i="0" u="none" strike="noStrike" baseline="0" dirty="0">
                <a:solidFill>
                  <a:srgbClr val="333333"/>
                </a:solidFill>
                <a:latin typeface="Arial" panose="020B0604020202020204" pitchFamily="34" charset="0"/>
                <a:cs typeface="Arial" panose="020B0604020202020204" pitchFamily="34" charset="0"/>
              </a:rPr>
              <a:t>, c'est un ensemble d'assertions</a:t>
            </a:r>
          </a:p>
          <a:p>
            <a:pPr algn="just">
              <a:lnSpc>
                <a:spcPct val="150000"/>
              </a:lnSpc>
            </a:pPr>
            <a:r>
              <a:rPr lang="fr-FR" sz="2000" b="0" i="0" u="none" strike="noStrike" baseline="0" dirty="0">
                <a:solidFill>
                  <a:srgbClr val="333333"/>
                </a:solidFill>
                <a:latin typeface="Arial" panose="020B0604020202020204" pitchFamily="34" charset="0"/>
                <a:cs typeface="Arial" panose="020B0604020202020204" pitchFamily="34" charset="0"/>
              </a:rPr>
              <a:t>dans lesquelles </a:t>
            </a:r>
            <a:r>
              <a:rPr lang="fr-FR" sz="2000" b="1" i="0" u="none" strike="noStrike" baseline="0" dirty="0">
                <a:solidFill>
                  <a:srgbClr val="333333"/>
                </a:solidFill>
                <a:latin typeface="Arial" panose="020B0604020202020204" pitchFamily="34" charset="0"/>
                <a:cs typeface="Arial" panose="020B0604020202020204" pitchFamily="34" charset="0"/>
              </a:rPr>
              <a:t>les requêtes exprimées sur G sont mises en correspondance</a:t>
            </a:r>
          </a:p>
          <a:p>
            <a:pPr algn="just">
              <a:lnSpc>
                <a:spcPct val="150000"/>
              </a:lnSpc>
            </a:pPr>
            <a:r>
              <a:rPr lang="fr-FR" sz="2000" b="1" i="0" u="none" strike="noStrike" baseline="0" dirty="0">
                <a:solidFill>
                  <a:srgbClr val="333333"/>
                </a:solidFill>
                <a:latin typeface="Arial" panose="020B0604020202020204" pitchFamily="34" charset="0"/>
                <a:cs typeface="Arial" panose="020B0604020202020204" pitchFamily="34" charset="0"/>
              </a:rPr>
              <a:t>avec les requêtes exprimées en S</a:t>
            </a:r>
            <a:r>
              <a:rPr lang="fr-FR" sz="2000" b="0" i="0" u="none" strike="noStrike" baseline="0" dirty="0">
                <a:solidFill>
                  <a:srgbClr val="333333"/>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20862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DAB4EBC-9220-3BC5-2733-97CDE1CC57B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9D81A16-E5A5-5B74-0C33-B9502034CDC0}"/>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6597E05C-33A3-C579-F372-E1A467C6A103}"/>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BC4092A8-A539-3A62-09DB-25DCDE4ADF9B}"/>
              </a:ext>
            </a:extLst>
          </p:cNvPr>
          <p:cNvSpPr/>
          <p:nvPr/>
        </p:nvSpPr>
        <p:spPr>
          <a:xfrm>
            <a:off x="1505823" y="3020949"/>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Problématique</a:t>
            </a:r>
            <a:r>
              <a:rPr lang="en-US" sz="2800" b="1" dirty="0">
                <a:latin typeface="Arial"/>
              </a:rPr>
              <a:t> de </a:t>
            </a:r>
            <a:r>
              <a:rPr lang="en-US" sz="2800" b="1" dirty="0" err="1">
                <a:latin typeface="Arial"/>
              </a:rPr>
              <a:t>l’intégration</a:t>
            </a:r>
            <a:r>
              <a:rPr lang="en-US" sz="2800" b="1" dirty="0">
                <a:latin typeface="Arial"/>
              </a:rPr>
              <a:t> des données</a:t>
            </a:r>
          </a:p>
          <a:p>
            <a:pPr indent="0" algn="just">
              <a:lnSpc>
                <a:spcPts val="4656"/>
              </a:lnSpc>
            </a:pPr>
            <a:r>
              <a:rPr lang="en-US" sz="2800" b="1" dirty="0">
                <a:solidFill>
                  <a:srgbClr val="FF0000"/>
                </a:solidFill>
                <a:latin typeface="Arial"/>
              </a:rPr>
              <a:t>2.  Classification des </a:t>
            </a:r>
            <a:r>
              <a:rPr lang="en-US" sz="2800" b="1" dirty="0" err="1">
                <a:solidFill>
                  <a:srgbClr val="FF0000"/>
                </a:solidFill>
                <a:latin typeface="Arial"/>
              </a:rPr>
              <a:t>systèmes</a:t>
            </a:r>
            <a:r>
              <a:rPr lang="en-US" sz="2800" b="1" dirty="0">
                <a:solidFill>
                  <a:srgbClr val="FF0000"/>
                </a:solidFill>
                <a:latin typeface="Arial"/>
              </a:rPr>
              <a:t> </a:t>
            </a:r>
            <a:r>
              <a:rPr lang="en-US" sz="2800" b="1" dirty="0" err="1">
                <a:solidFill>
                  <a:srgbClr val="FF0000"/>
                </a:solidFill>
                <a:latin typeface="Arial"/>
              </a:rPr>
              <a:t>d’intégration</a:t>
            </a:r>
            <a:endParaRPr lang="en-US" sz="2800" b="1" dirty="0">
              <a:solidFill>
                <a:srgbClr val="FF0000"/>
              </a:solidFill>
              <a:latin typeface="Arial"/>
            </a:endParaRPr>
          </a:p>
          <a:p>
            <a:pPr marL="514350" indent="-514350" algn="just">
              <a:lnSpc>
                <a:spcPts val="4656"/>
              </a:lnSpc>
              <a:buAutoNum type="arabicPeriod" startAt="3"/>
            </a:pPr>
            <a:r>
              <a:rPr lang="en-US" sz="2800" b="1" dirty="0">
                <a:latin typeface="Arial"/>
              </a:rPr>
              <a:t>Architectures de </a:t>
            </a:r>
            <a:r>
              <a:rPr lang="en-US" sz="2800" b="1" dirty="0" err="1">
                <a:latin typeface="Arial"/>
              </a:rPr>
              <a:t>médiation</a:t>
            </a:r>
            <a:endParaRPr lang="en-US" sz="2800" b="1" dirty="0">
              <a:latin typeface="Arial"/>
            </a:endParaRPr>
          </a:p>
        </p:txBody>
      </p:sp>
    </p:spTree>
    <p:extLst>
      <p:ext uri="{BB962C8B-B14F-4D97-AF65-F5344CB8AC3E}">
        <p14:creationId xmlns:p14="http://schemas.microsoft.com/office/powerpoint/2010/main" val="198876218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52AF65A-1058-7670-A021-684EA0B3429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D3ABA00-085D-256C-2C19-12E43A5E402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A30EAF8-3277-72C4-FBF6-4D684963DB9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CLASSIFICATION DES SYSTEMES D’INTEGRATION</a:t>
            </a:r>
          </a:p>
        </p:txBody>
      </p:sp>
      <p:sp>
        <p:nvSpPr>
          <p:cNvPr id="6" name="ZoneTexte 5">
            <a:extLst>
              <a:ext uri="{FF2B5EF4-FFF2-40B4-BE49-F238E27FC236}">
                <a16:creationId xmlns:a16="http://schemas.microsoft.com/office/drawing/2014/main" id="{9FF8061F-DF81-C0BA-11C9-DA4B5582D457}"/>
              </a:ext>
            </a:extLst>
          </p:cNvPr>
          <p:cNvSpPr txBox="1"/>
          <p:nvPr/>
        </p:nvSpPr>
        <p:spPr>
          <a:xfrm>
            <a:off x="268577" y="1027176"/>
            <a:ext cx="10152182" cy="707886"/>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Plusieurs classifications des systèmes d’intégration existent dans la littérature , en fonction des critères de classification choisis. Nous citons trois critères :</a:t>
            </a:r>
            <a:endParaRPr lang="en-US" sz="200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19276E25-8D63-EFE3-6876-5767F1036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5465" y="1970526"/>
            <a:ext cx="5129353" cy="4912620"/>
          </a:xfrm>
          <a:prstGeom prst="rect">
            <a:avLst/>
          </a:prstGeom>
        </p:spPr>
      </p:pic>
    </p:spTree>
    <p:extLst>
      <p:ext uri="{BB962C8B-B14F-4D97-AF65-F5344CB8AC3E}">
        <p14:creationId xmlns:p14="http://schemas.microsoft.com/office/powerpoint/2010/main" val="330760620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Id</a:t>
            </a:r>
            <a:r>
              <a:rPr lang="fr-FR" sz="2600" b="1" dirty="0" err="1">
                <a:solidFill>
                  <a:srgbClr val="161616"/>
                </a:solidFill>
                <a:latin typeface="Arial"/>
              </a:rPr>
              <a:t>ée</a:t>
            </a:r>
            <a:r>
              <a:rPr lang="fr-FR" sz="2600" b="1" dirty="0">
                <a:solidFill>
                  <a:srgbClr val="161616"/>
                </a:solidFill>
                <a:latin typeface="Arial"/>
              </a:rPr>
              <a:t> </a:t>
            </a:r>
            <a:r>
              <a:rPr lang="en-CA" sz="2600" b="1" dirty="0" err="1">
                <a:solidFill>
                  <a:srgbClr val="161616"/>
                </a:solidFill>
                <a:latin typeface="Arial"/>
              </a:rPr>
              <a:t>Maitresse</a:t>
            </a:r>
            <a:endParaRPr lang="en-US" sz="2600" b="1" dirty="0">
              <a:solidFill>
                <a:srgbClr val="161616"/>
              </a:solidFill>
              <a:latin typeface="Arial"/>
            </a:endParaRPr>
          </a:p>
        </p:txBody>
      </p:sp>
      <p:sp>
        <p:nvSpPr>
          <p:cNvPr id="5" name="Rectangle 4"/>
          <p:cNvSpPr/>
          <p:nvPr/>
        </p:nvSpPr>
        <p:spPr>
          <a:xfrm>
            <a:off x="518160" y="1207008"/>
            <a:ext cx="7825740" cy="5660136"/>
          </a:xfrm>
          <a:prstGeom prst="rect">
            <a:avLst/>
          </a:prstGeom>
        </p:spPr>
        <p:txBody>
          <a:bodyPr lIns="0" tIns="0" rIns="0" bIns="0">
            <a:noAutofit/>
          </a:bodyPr>
          <a:lstStyle/>
          <a:p>
            <a:pPr marL="393192" indent="-457200">
              <a:lnSpc>
                <a:spcPts val="2856"/>
              </a:lnSpc>
              <a:spcAft>
                <a:spcPts val="1050"/>
              </a:spcAft>
            </a:pPr>
            <a:endParaRPr lang="en-US" sz="1900" dirty="0">
              <a:latin typeface="Arial"/>
            </a:endParaRPr>
          </a:p>
        </p:txBody>
      </p:sp>
      <p:sp>
        <p:nvSpPr>
          <p:cNvPr id="3" name="Rectangle : en biseau 2">
            <a:extLst>
              <a:ext uri="{FF2B5EF4-FFF2-40B4-BE49-F238E27FC236}">
                <a16:creationId xmlns:a16="http://schemas.microsoft.com/office/drawing/2014/main" id="{4DD122C9-1071-9C7B-5D97-3F3409BB55A7}"/>
              </a:ext>
            </a:extLst>
          </p:cNvPr>
          <p:cNvSpPr/>
          <p:nvPr/>
        </p:nvSpPr>
        <p:spPr>
          <a:xfrm>
            <a:off x="903111" y="1486460"/>
            <a:ext cx="9064978" cy="5196562"/>
          </a:xfrm>
          <a:prstGeom prst="bevel">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400" b="1" i="1" dirty="0">
                <a:solidFill>
                  <a:schemeClr val="tx1"/>
                </a:solidFill>
              </a:rPr>
              <a:t>	</a:t>
            </a:r>
            <a:r>
              <a:rPr lang="fr-FR" sz="2400" i="1" dirty="0">
                <a:solidFill>
                  <a:srgbClr val="002060"/>
                </a:solidFill>
                <a:latin typeface="Arial" panose="020B0604020202020204" pitchFamily="34" charset="0"/>
                <a:cs typeface="Arial" panose="020B0604020202020204" pitchFamily="34" charset="0"/>
              </a:rPr>
              <a:t>La médiation est le pivot qui permet une intégration agile, évolutive et sécurisée des données dans un environnement d’information hétérogène. Plutôt que de forcer les systèmes à se conformer à un modèle unique, la médiation agit comme un traducteur intelligent et adaptatif entre des sources diverses, facilitant ainsi l’interopérabilité, la réutilisation et la cohérence des données.</a:t>
            </a:r>
          </a:p>
        </p:txBody>
      </p:sp>
    </p:spTree>
    <p:extLst>
      <p:ext uri="{BB962C8B-B14F-4D97-AF65-F5344CB8AC3E}">
        <p14:creationId xmlns:p14="http://schemas.microsoft.com/office/powerpoint/2010/main" val="25972977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1DCFEED-00CC-4961-4954-3E8AF3969DE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B3CC201-3704-228D-CB67-5AD3BEC65ED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63FC1BC-1010-8F83-7D7E-8B8ADECA2DAD}"/>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A</a:t>
            </a:r>
            <a:r>
              <a:rPr lang="en-US" sz="2600" b="1" dirty="0">
                <a:solidFill>
                  <a:srgbClr val="161616"/>
                </a:solidFill>
                <a:latin typeface="Arial"/>
              </a:rPr>
              <a:t>. </a:t>
            </a:r>
            <a:r>
              <a:rPr lang="en-US" sz="2600" b="1" dirty="0" err="1">
                <a:solidFill>
                  <a:srgbClr val="161616"/>
                </a:solidFill>
                <a:latin typeface="Arial"/>
              </a:rPr>
              <a:t>Degré</a:t>
            </a:r>
            <a:r>
              <a:rPr lang="en-US" sz="2600" b="1" dirty="0">
                <a:solidFill>
                  <a:srgbClr val="161616"/>
                </a:solidFill>
                <a:latin typeface="Arial"/>
              </a:rPr>
              <a:t> de </a:t>
            </a:r>
            <a:r>
              <a:rPr lang="en-US" sz="2600" b="1" dirty="0" err="1">
                <a:solidFill>
                  <a:srgbClr val="161616"/>
                </a:solidFill>
                <a:latin typeface="Arial"/>
              </a:rPr>
              <a:t>matérialisation</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3D5DFC5D-385E-F6EC-7325-DEA764BB9541}"/>
              </a:ext>
            </a:extLst>
          </p:cNvPr>
          <p:cNvSpPr txBox="1"/>
          <p:nvPr/>
        </p:nvSpPr>
        <p:spPr>
          <a:xfrm>
            <a:off x="268577" y="1027176"/>
            <a:ext cx="10152182" cy="1870512"/>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r>
              <a:rPr lang="fr-FR" sz="2400" b="0" i="0" u="none" strike="noStrike" baseline="0" dirty="0">
                <a:solidFill>
                  <a:srgbClr val="333333"/>
                </a:solidFill>
                <a:latin typeface="Arial" panose="020B0604020202020204" pitchFamily="34" charset="0"/>
                <a:cs typeface="Arial" panose="020B0604020202020204" pitchFamily="34" charset="0"/>
              </a:rPr>
              <a:t>Il existe essentiellement deux principales approches pour intégrer des données provenant de différentes sources:</a:t>
            </a:r>
          </a:p>
          <a:p>
            <a:pPr marL="342900" indent="-342900" algn="just">
              <a:lnSpc>
                <a:spcPct val="150000"/>
              </a:lnSpc>
              <a:buFont typeface="Arial" panose="020B0604020202020204" pitchFamily="34" charset="0"/>
              <a:buChar char="•"/>
            </a:pPr>
            <a:r>
              <a:rPr lang="fr-FR" sz="2400" b="1" i="0" u="none" strike="noStrike" baseline="0" dirty="0">
                <a:solidFill>
                  <a:srgbClr val="333333"/>
                </a:solidFill>
                <a:latin typeface="Arial" panose="020B0604020202020204" pitchFamily="34" charset="0"/>
                <a:cs typeface="Arial" panose="020B0604020202020204" pitchFamily="34" charset="0"/>
              </a:rPr>
              <a:t>Les systèmes de médiation (architecture virtuelle).</a:t>
            </a:r>
          </a:p>
          <a:p>
            <a:pPr marL="342900" indent="-342900" algn="just">
              <a:lnSpc>
                <a:spcPct val="150000"/>
              </a:lnSpc>
              <a:buFont typeface="Arial" panose="020B0604020202020204" pitchFamily="34" charset="0"/>
              <a:buChar char="•"/>
            </a:pPr>
            <a:r>
              <a:rPr lang="fr-FR" sz="2400" b="1" i="0" u="none" strike="noStrike" baseline="0" dirty="0">
                <a:solidFill>
                  <a:srgbClr val="333333"/>
                </a:solidFill>
                <a:latin typeface="Arial" panose="020B0604020202020204" pitchFamily="34" charset="0"/>
                <a:cs typeface="Arial" panose="020B0604020202020204" pitchFamily="34" charset="0"/>
              </a:rPr>
              <a:t>Les entrepôts de données (architecture matérialisée).</a:t>
            </a:r>
            <a:endParaRPr lang="en-US" sz="2400" b="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42331371-C060-5273-BF38-2063D041426D}"/>
              </a:ext>
            </a:extLst>
          </p:cNvPr>
          <p:cNvSpPr txBox="1"/>
          <p:nvPr/>
        </p:nvSpPr>
        <p:spPr>
          <a:xfrm>
            <a:off x="454151" y="3403629"/>
            <a:ext cx="9966607" cy="2616101"/>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	Les </a:t>
            </a:r>
            <a:r>
              <a:rPr lang="fr-FR" sz="2400" b="0" i="1" u="none" strike="noStrike" baseline="0" dirty="0">
                <a:solidFill>
                  <a:schemeClr val="tx2">
                    <a:lumMod val="50000"/>
                  </a:schemeClr>
                </a:solidFill>
                <a:latin typeface="Arial" panose="020B0604020202020204" pitchFamily="34" charset="0"/>
                <a:cs typeface="Arial" panose="020B0604020202020204" pitchFamily="34" charset="0"/>
              </a:rPr>
              <a:t>systèmes de médiation </a:t>
            </a:r>
            <a:r>
              <a:rPr lang="fr-FR" sz="2400" b="0" i="0" u="none" strike="noStrike" baseline="0" dirty="0">
                <a:solidFill>
                  <a:srgbClr val="333333"/>
                </a:solidFill>
                <a:latin typeface="Arial" panose="020B0604020202020204" pitchFamily="34" charset="0"/>
                <a:cs typeface="Arial" panose="020B0604020202020204" pitchFamily="34" charset="0"/>
              </a:rPr>
              <a:t>permettent d’accéder par une même requête </a:t>
            </a:r>
            <a:r>
              <a:rPr lang="fr-FR" sz="2400" dirty="0">
                <a:solidFill>
                  <a:srgbClr val="333333"/>
                </a:solidFill>
                <a:latin typeface="Arial" panose="020B0604020202020204" pitchFamily="34" charset="0"/>
                <a:cs typeface="Arial" panose="020B0604020202020204" pitchFamily="34" charset="0"/>
              </a:rPr>
              <a:t>à</a:t>
            </a:r>
            <a:r>
              <a:rPr lang="fr-FR" sz="2400" b="0" i="0" u="none" strike="noStrike" baseline="0" dirty="0">
                <a:solidFill>
                  <a:srgbClr val="333333"/>
                </a:solidFill>
                <a:latin typeface="Arial" panose="020B0604020202020204" pitchFamily="34" charset="0"/>
                <a:cs typeface="Arial" panose="020B0604020202020204" pitchFamily="34" charset="0"/>
              </a:rPr>
              <a:t> des données se trouvant dans des sources différentes.</a:t>
            </a:r>
          </a:p>
          <a:p>
            <a:pPr algn="just"/>
            <a:endParaRPr lang="fr-FR" sz="2000" dirty="0">
              <a:solidFill>
                <a:srgbClr val="66669A"/>
              </a:solidFill>
              <a:latin typeface="Arial" panose="020B0604020202020204" pitchFamily="34" charset="0"/>
              <a:cs typeface="Arial" panose="020B0604020202020204" pitchFamily="34" charset="0"/>
            </a:endParaRPr>
          </a:p>
          <a:p>
            <a:pPr algn="just"/>
            <a:r>
              <a:rPr lang="fr-FR" sz="2400" b="0" i="0" u="none" strike="noStrike" baseline="0" dirty="0">
                <a:solidFill>
                  <a:srgbClr val="333333"/>
                </a:solidFill>
                <a:latin typeface="Arial" panose="020B0604020202020204" pitchFamily="34" charset="0"/>
                <a:cs typeface="Arial" panose="020B0604020202020204" pitchFamily="34" charset="0"/>
              </a:rPr>
              <a:t>	Les </a:t>
            </a:r>
            <a:r>
              <a:rPr lang="fr-FR" sz="2400" b="0" i="1" u="none" strike="noStrike" baseline="0" dirty="0">
                <a:solidFill>
                  <a:schemeClr val="tx2">
                    <a:lumMod val="50000"/>
                  </a:schemeClr>
                </a:solidFill>
                <a:latin typeface="Arial" panose="020B0604020202020204" pitchFamily="34" charset="0"/>
                <a:cs typeface="Arial" panose="020B0604020202020204" pitchFamily="34" charset="0"/>
              </a:rPr>
              <a:t>entrepôts de données </a:t>
            </a:r>
            <a:r>
              <a:rPr lang="fr-FR" sz="2400" b="0" i="0" u="none" strike="noStrike" baseline="0" dirty="0">
                <a:solidFill>
                  <a:srgbClr val="333333"/>
                </a:solidFill>
                <a:latin typeface="Arial" panose="020B0604020202020204" pitchFamily="34" charset="0"/>
                <a:cs typeface="Arial" panose="020B0604020202020204" pitchFamily="34" charset="0"/>
              </a:rPr>
              <a:t>intègrent au sein d'une même base des données</a:t>
            </a:r>
            <a:r>
              <a:rPr lang="fr-FR" sz="2400" dirty="0">
                <a:solidFill>
                  <a:srgbClr val="333333"/>
                </a:solidFill>
                <a:latin typeface="Arial" panose="020B0604020202020204" pitchFamily="34" charset="0"/>
                <a:cs typeface="Arial" panose="020B0604020202020204" pitchFamily="34" charset="0"/>
              </a:rPr>
              <a:t> </a:t>
            </a:r>
            <a:r>
              <a:rPr lang="fr-FR" sz="2400" b="0" i="0" u="none" strike="noStrike" baseline="0" dirty="0">
                <a:solidFill>
                  <a:srgbClr val="333333"/>
                </a:solidFill>
                <a:latin typeface="Arial" panose="020B0604020202020204" pitchFamily="34" charset="0"/>
                <a:cs typeface="Arial" panose="020B0604020202020204" pitchFamily="34" charset="0"/>
              </a:rPr>
              <a:t>provenant de sources différentes, permettant ainsi d'effectuer des analyses et des fouilles de données sur la nouvelle base.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22759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5EEBF75-BF8B-1935-5E98-9BF16CD599F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3249B85-EBBB-3D7C-7737-50DA61A4C61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13475BD-94B8-87D2-09BF-D93964CA7376}"/>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1</a:t>
            </a:r>
            <a:r>
              <a:rPr lang="en-US" sz="2600" b="1" dirty="0">
                <a:solidFill>
                  <a:srgbClr val="161616"/>
                </a:solidFill>
                <a:latin typeface="Arial"/>
              </a:rPr>
              <a:t>. Architecture </a:t>
            </a:r>
            <a:r>
              <a:rPr lang="en-US" sz="2600" b="1" dirty="0" err="1">
                <a:solidFill>
                  <a:srgbClr val="161616"/>
                </a:solidFill>
                <a:latin typeface="Arial"/>
              </a:rPr>
              <a:t>matérialisée</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6E0BFC91-438A-E6A6-4E02-8F471F71B44A}"/>
              </a:ext>
            </a:extLst>
          </p:cNvPr>
          <p:cNvSpPr txBox="1"/>
          <p:nvPr/>
        </p:nvSpPr>
        <p:spPr>
          <a:xfrm>
            <a:off x="268577" y="1027176"/>
            <a:ext cx="10152182" cy="1569660"/>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r>
              <a:rPr lang="fr-FR" sz="2400" b="0" i="0" u="none" strike="noStrike" baseline="0" dirty="0">
                <a:solidFill>
                  <a:srgbClr val="333333"/>
                </a:solidFill>
                <a:latin typeface="Arial" panose="020B0604020202020204" pitchFamily="34" charset="0"/>
                <a:cs typeface="Arial" panose="020B0604020202020204" pitchFamily="34" charset="0"/>
              </a:rPr>
              <a:t>Cette architecture consiste à centraliser physiquement, dans un entrepôt de données, l'ensemble de données consolidées à partir de diverses sources (catalogues électroniques, bases de données relationnelles, Web, etc.).</a:t>
            </a:r>
            <a:endParaRPr lang="en-US" sz="24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F686B60-CCF4-FF22-9356-19860C63CF5E}"/>
              </a:ext>
            </a:extLst>
          </p:cNvPr>
          <p:cNvSpPr txBox="1"/>
          <p:nvPr/>
        </p:nvSpPr>
        <p:spPr>
          <a:xfrm>
            <a:off x="48768" y="2590247"/>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Principe</a:t>
            </a:r>
          </a:p>
        </p:txBody>
      </p:sp>
      <p:pic>
        <p:nvPicPr>
          <p:cNvPr id="8" name="Image 7">
            <a:extLst>
              <a:ext uri="{FF2B5EF4-FFF2-40B4-BE49-F238E27FC236}">
                <a16:creationId xmlns:a16="http://schemas.microsoft.com/office/drawing/2014/main" id="{96C113C3-0569-8DF5-2FF9-505395E5DB69}"/>
              </a:ext>
            </a:extLst>
          </p:cNvPr>
          <p:cNvPicPr>
            <a:picLocks noChangeAspect="1"/>
          </p:cNvPicPr>
          <p:nvPr/>
        </p:nvPicPr>
        <p:blipFill>
          <a:blip r:embed="rId4"/>
          <a:stretch>
            <a:fillRect/>
          </a:stretch>
        </p:blipFill>
        <p:spPr>
          <a:xfrm>
            <a:off x="4696178" y="2712660"/>
            <a:ext cx="5528325" cy="4233047"/>
          </a:xfrm>
          <a:prstGeom prst="rect">
            <a:avLst/>
          </a:prstGeom>
        </p:spPr>
      </p:pic>
      <p:sp>
        <p:nvSpPr>
          <p:cNvPr id="10" name="ZoneTexte 9">
            <a:extLst>
              <a:ext uri="{FF2B5EF4-FFF2-40B4-BE49-F238E27FC236}">
                <a16:creationId xmlns:a16="http://schemas.microsoft.com/office/drawing/2014/main" id="{EE23F672-E671-FF07-0066-65B4649B26B0}"/>
              </a:ext>
            </a:extLst>
          </p:cNvPr>
          <p:cNvSpPr txBox="1"/>
          <p:nvPr/>
        </p:nvSpPr>
        <p:spPr>
          <a:xfrm>
            <a:off x="-79422" y="3278252"/>
            <a:ext cx="4583689" cy="2308324"/>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	L'utilisateur interroge une base de données réelle (l’ </a:t>
            </a:r>
            <a:r>
              <a:rPr lang="fr-FR" sz="2400" b="0" i="0" u="none" strike="noStrike" baseline="0" dirty="0" err="1">
                <a:solidFill>
                  <a:srgbClr val="333333"/>
                </a:solidFill>
                <a:latin typeface="Arial" panose="020B0604020202020204" pitchFamily="34" charset="0"/>
                <a:cs typeface="Arial" panose="020B0604020202020204" pitchFamily="34" charset="0"/>
              </a:rPr>
              <a:t>entrepot</a:t>
            </a:r>
            <a:r>
              <a:rPr lang="fr-FR" sz="2400" b="0" i="0" u="none" strike="noStrike" baseline="0" dirty="0">
                <a:solidFill>
                  <a:srgbClr val="333333"/>
                </a:solidFill>
                <a:latin typeface="Arial" panose="020B0604020202020204" pitchFamily="34" charset="0"/>
                <a:cs typeface="Arial" panose="020B0604020202020204" pitchFamily="34" charset="0"/>
              </a:rPr>
              <a:t>) contenant une copie des données pertinentes des différentes sources considérées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83401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C83C775-2EB7-A15A-7C94-01A9C350C9B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149AE18-F2C9-9F66-3490-BF985D08A2E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9F1A2CA-56A1-6047-7334-FB5DCA28E74D}"/>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1</a:t>
            </a:r>
            <a:r>
              <a:rPr lang="en-US" sz="2600" b="1" dirty="0">
                <a:solidFill>
                  <a:srgbClr val="161616"/>
                </a:solidFill>
                <a:latin typeface="Arial"/>
              </a:rPr>
              <a:t>. Architecture </a:t>
            </a:r>
            <a:r>
              <a:rPr lang="en-US" sz="2600" b="1" dirty="0" err="1">
                <a:solidFill>
                  <a:srgbClr val="161616"/>
                </a:solidFill>
                <a:latin typeface="Arial"/>
              </a:rPr>
              <a:t>matérialisée</a:t>
            </a:r>
            <a:endParaRPr lang="en-US" sz="2600" b="1" dirty="0">
              <a:solidFill>
                <a:srgbClr val="161616"/>
              </a:solidFill>
              <a:latin typeface="Arial"/>
            </a:endParaRPr>
          </a:p>
        </p:txBody>
      </p:sp>
      <p:pic>
        <p:nvPicPr>
          <p:cNvPr id="8" name="Image 7">
            <a:extLst>
              <a:ext uri="{FF2B5EF4-FFF2-40B4-BE49-F238E27FC236}">
                <a16:creationId xmlns:a16="http://schemas.microsoft.com/office/drawing/2014/main" id="{72B7532F-23C9-791F-E17B-7696E6039E60}"/>
              </a:ext>
            </a:extLst>
          </p:cNvPr>
          <p:cNvPicPr>
            <a:picLocks noChangeAspect="1"/>
          </p:cNvPicPr>
          <p:nvPr/>
        </p:nvPicPr>
        <p:blipFill>
          <a:blip r:embed="rId4"/>
          <a:stretch>
            <a:fillRect/>
          </a:stretch>
        </p:blipFill>
        <p:spPr>
          <a:xfrm>
            <a:off x="48768" y="1027176"/>
            <a:ext cx="5528325" cy="4233047"/>
          </a:xfrm>
          <a:prstGeom prst="rect">
            <a:avLst/>
          </a:prstGeom>
        </p:spPr>
      </p:pic>
      <p:sp>
        <p:nvSpPr>
          <p:cNvPr id="7" name="ZoneTexte 6">
            <a:extLst>
              <a:ext uri="{FF2B5EF4-FFF2-40B4-BE49-F238E27FC236}">
                <a16:creationId xmlns:a16="http://schemas.microsoft.com/office/drawing/2014/main" id="{87AD0A98-CB3E-4047-1065-44FCD91EC789}"/>
              </a:ext>
            </a:extLst>
          </p:cNvPr>
          <p:cNvSpPr txBox="1"/>
          <p:nvPr/>
        </p:nvSpPr>
        <p:spPr>
          <a:xfrm>
            <a:off x="5722588" y="1200259"/>
            <a:ext cx="4674479" cy="2862322"/>
          </a:xfrm>
          <a:prstGeom prst="rect">
            <a:avLst/>
          </a:prstGeom>
          <a:noFill/>
        </p:spPr>
        <p:txBody>
          <a:bodyPr wrap="square">
            <a:spAutoFit/>
          </a:bodyPr>
          <a:lstStyle/>
          <a:p>
            <a:pPr algn="just"/>
            <a:r>
              <a:rPr lang="fr-FR" sz="1800" b="0" i="0" u="none" strike="noStrike" baseline="0" dirty="0">
                <a:solidFill>
                  <a:srgbClr val="333333"/>
                </a:solidFill>
                <a:latin typeface="Arial" panose="020B0604020202020204" pitchFamily="34" charset="0"/>
                <a:cs typeface="Arial" panose="020B0604020202020204" pitchFamily="34" charset="0"/>
              </a:rPr>
              <a:t>Le processus de construction d'un système d’intégration matérialisé se compose en</a:t>
            </a:r>
          </a:p>
          <a:p>
            <a:pPr algn="just"/>
            <a:r>
              <a:rPr lang="en-US" sz="1800" b="0" i="0" u="none" strike="noStrike" baseline="0" dirty="0">
                <a:solidFill>
                  <a:srgbClr val="333333"/>
                </a:solidFill>
                <a:latin typeface="Arial" panose="020B0604020202020204" pitchFamily="34" charset="0"/>
                <a:cs typeface="Arial" panose="020B0604020202020204" pitchFamily="34" charset="0"/>
              </a:rPr>
              <a:t>quatre </a:t>
            </a:r>
            <a:r>
              <a:rPr lang="en-US" dirty="0">
                <a:solidFill>
                  <a:srgbClr val="333333"/>
                </a:solidFill>
                <a:latin typeface="Arial" panose="020B0604020202020204" pitchFamily="34" charset="0"/>
                <a:cs typeface="Arial" panose="020B0604020202020204" pitchFamily="34" charset="0"/>
              </a:rPr>
              <a:t>é</a:t>
            </a:r>
            <a:r>
              <a:rPr lang="en-US" sz="1800" b="0" i="0" u="none" strike="noStrike" baseline="0" dirty="0">
                <a:solidFill>
                  <a:srgbClr val="333333"/>
                </a:solidFill>
                <a:latin typeface="Arial" panose="020B0604020202020204" pitchFamily="34" charset="0"/>
                <a:cs typeface="Arial" panose="020B0604020202020204" pitchFamily="34" charset="0"/>
              </a:rPr>
              <a:t>tapes </a:t>
            </a:r>
            <a:r>
              <a:rPr lang="en-US" sz="1800" b="0" i="0" u="none" strike="noStrike" baseline="0" dirty="0" err="1">
                <a:solidFill>
                  <a:srgbClr val="333333"/>
                </a:solidFill>
                <a:latin typeface="Arial" panose="020B0604020202020204" pitchFamily="34" charset="0"/>
                <a:cs typeface="Arial" panose="020B0604020202020204" pitchFamily="34" charset="0"/>
              </a:rPr>
              <a:t>principales</a:t>
            </a:r>
            <a:r>
              <a:rPr lang="en-US" sz="1800" b="0" i="0" u="none" strike="noStrike" baseline="0" dirty="0">
                <a:solidFill>
                  <a:srgbClr val="333333"/>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Extraction des données des sources de données,</a:t>
            </a:r>
            <a:endParaRPr lang="fr-FR" dirty="0">
              <a:solidFill>
                <a:srgbClr val="333333"/>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Transformation des données au niveau structurel,</a:t>
            </a:r>
          </a:p>
          <a:p>
            <a:pPr marL="285750" indent="-285750" algn="just">
              <a:buFont typeface="Arial" panose="020B0604020202020204" pitchFamily="34" charset="0"/>
              <a:buChar char="•"/>
            </a:pPr>
            <a:r>
              <a:rPr lang="en-US" sz="1800" b="0" i="0" u="none" strike="noStrike" baseline="0" dirty="0">
                <a:solidFill>
                  <a:srgbClr val="333333"/>
                </a:solidFill>
                <a:latin typeface="Arial" panose="020B0604020202020204" pitchFamily="34" charset="0"/>
                <a:cs typeface="Arial" panose="020B0604020202020204" pitchFamily="34" charset="0"/>
              </a:rPr>
              <a:t>Integration </a:t>
            </a:r>
            <a:r>
              <a:rPr lang="en-US" sz="1800" b="0" i="0" u="none" strike="noStrike" baseline="0" dirty="0" err="1">
                <a:solidFill>
                  <a:srgbClr val="333333"/>
                </a:solidFill>
                <a:latin typeface="Arial" panose="020B0604020202020204" pitchFamily="34" charset="0"/>
                <a:cs typeface="Arial" panose="020B0604020202020204" pitchFamily="34" charset="0"/>
              </a:rPr>
              <a:t>sémantique</a:t>
            </a:r>
            <a:r>
              <a:rPr lang="en-US" sz="1800" b="0" i="0" u="none" strike="noStrike" baseline="0" dirty="0">
                <a:solidFill>
                  <a:srgbClr val="333333"/>
                </a:solidFill>
                <a:latin typeface="Arial" panose="020B0604020202020204" pitchFamily="34" charset="0"/>
                <a:cs typeface="Arial" panose="020B0604020202020204" pitchFamily="34" charset="0"/>
              </a:rPr>
              <a:t> des données,</a:t>
            </a:r>
          </a:p>
          <a:p>
            <a:pPr marL="285750" indent="-285750" algn="just">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Stockage des données intégrées dans le système cible.</a:t>
            </a:r>
            <a:endParaRPr lang="en-US"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3311469E-5D49-2588-6DE4-2EC6FF101FF2}"/>
              </a:ext>
            </a:extLst>
          </p:cNvPr>
          <p:cNvSpPr txBox="1"/>
          <p:nvPr/>
        </p:nvSpPr>
        <p:spPr>
          <a:xfrm>
            <a:off x="239663" y="5405818"/>
            <a:ext cx="10033226" cy="1477328"/>
          </a:xfrm>
          <a:prstGeom prst="rect">
            <a:avLst/>
          </a:prstGeom>
          <a:noFill/>
        </p:spPr>
        <p:txBody>
          <a:bodyPr wrap="square">
            <a:spAutoFit/>
          </a:bodyPr>
          <a:lstStyle/>
          <a:p>
            <a:pPr algn="just"/>
            <a:r>
              <a:rPr lang="fr-FR" sz="1800" b="0" i="0" u="none" strike="noStrike" baseline="0" dirty="0">
                <a:solidFill>
                  <a:srgbClr val="333333"/>
                </a:solidFill>
                <a:latin typeface="Arial" panose="020B0604020202020204" pitchFamily="34" charset="0"/>
                <a:cs typeface="Arial" panose="020B0604020202020204" pitchFamily="34" charset="0"/>
              </a:rPr>
              <a:t>	Ces étapes correspondent aux outils </a:t>
            </a:r>
            <a:r>
              <a:rPr lang="fr-FR" sz="1800" b="1" i="0" u="none" strike="noStrike" baseline="0" dirty="0">
                <a:solidFill>
                  <a:srgbClr val="333333"/>
                </a:solidFill>
                <a:latin typeface="Arial" panose="020B0604020202020204" pitchFamily="34" charset="0"/>
                <a:cs typeface="Arial" panose="020B0604020202020204" pitchFamily="34" charset="0"/>
              </a:rPr>
              <a:t>d'ETL (</a:t>
            </a:r>
            <a:r>
              <a:rPr lang="fr-FR" b="1" dirty="0" err="1">
                <a:solidFill>
                  <a:srgbClr val="333333"/>
                </a:solidFill>
                <a:latin typeface="Arial" panose="020B0604020202020204" pitchFamily="34" charset="0"/>
                <a:cs typeface="Arial" panose="020B0604020202020204" pitchFamily="34" charset="0"/>
              </a:rPr>
              <a:t>E</a:t>
            </a:r>
            <a:r>
              <a:rPr lang="fr-FR" sz="1800" b="1" i="0" u="none" strike="noStrike" baseline="0" dirty="0" err="1">
                <a:solidFill>
                  <a:srgbClr val="333333"/>
                </a:solidFill>
                <a:latin typeface="Arial" panose="020B0604020202020204" pitchFamily="34" charset="0"/>
                <a:cs typeface="Arial" panose="020B0604020202020204" pitchFamily="34" charset="0"/>
              </a:rPr>
              <a:t>xtract</a:t>
            </a:r>
            <a:r>
              <a:rPr lang="fr-FR" sz="1800" b="1" i="0" u="none" strike="noStrike" baseline="0" dirty="0">
                <a:solidFill>
                  <a:srgbClr val="333333"/>
                </a:solidFill>
                <a:latin typeface="Arial" panose="020B0604020202020204" pitchFamily="34" charset="0"/>
                <a:cs typeface="Arial" panose="020B0604020202020204" pitchFamily="34" charset="0"/>
              </a:rPr>
              <a:t>, </a:t>
            </a:r>
            <a:r>
              <a:rPr lang="fr-FR" sz="1800" b="1" i="0" u="none" strike="noStrike" baseline="0" dirty="0" err="1">
                <a:solidFill>
                  <a:srgbClr val="333333"/>
                </a:solidFill>
                <a:latin typeface="Arial" panose="020B0604020202020204" pitchFamily="34" charset="0"/>
                <a:cs typeface="Arial" panose="020B0604020202020204" pitchFamily="34" charset="0"/>
              </a:rPr>
              <a:t>Transform</a:t>
            </a:r>
            <a:r>
              <a:rPr lang="fr-FR" sz="1800" b="1" i="0" u="none" strike="noStrike" baseline="0" dirty="0">
                <a:solidFill>
                  <a:srgbClr val="333333"/>
                </a:solidFill>
                <a:latin typeface="Arial" panose="020B0604020202020204" pitchFamily="34" charset="0"/>
                <a:cs typeface="Arial" panose="020B0604020202020204" pitchFamily="34" charset="0"/>
              </a:rPr>
              <a:t> and </a:t>
            </a:r>
            <a:r>
              <a:rPr lang="fr-FR" sz="1800" b="1" i="0" u="none" strike="noStrike" baseline="0" dirty="0" err="1">
                <a:solidFill>
                  <a:srgbClr val="333333"/>
                </a:solidFill>
                <a:latin typeface="Arial" panose="020B0604020202020204" pitchFamily="34" charset="0"/>
                <a:cs typeface="Arial" panose="020B0604020202020204" pitchFamily="34" charset="0"/>
              </a:rPr>
              <a:t>Load</a:t>
            </a:r>
            <a:r>
              <a:rPr lang="fr-FR" sz="1800" b="1" i="0" u="none" strike="noStrike" baseline="0" dirty="0">
                <a:solidFill>
                  <a:srgbClr val="333333"/>
                </a:solidFill>
                <a:latin typeface="Arial" panose="020B0604020202020204" pitchFamily="34" charset="0"/>
                <a:cs typeface="Arial" panose="020B0604020202020204" pitchFamily="34" charset="0"/>
              </a:rPr>
              <a:t>). </a:t>
            </a:r>
            <a:r>
              <a:rPr lang="fr-FR" sz="1800" b="0" i="0" u="none" strike="noStrike" baseline="0" dirty="0">
                <a:solidFill>
                  <a:srgbClr val="333333"/>
                </a:solidFill>
                <a:latin typeface="Arial" panose="020B0604020202020204" pitchFamily="34" charset="0"/>
                <a:cs typeface="Arial" panose="020B0604020202020204" pitchFamily="34" charset="0"/>
              </a:rPr>
              <a:t>Les deux premières étapes sont habituellement prises en charge par le même composant logiciel, appelé </a:t>
            </a:r>
            <a:r>
              <a:rPr lang="fr-FR" sz="1800" b="1" i="0" u="none" strike="noStrike" baseline="0" dirty="0">
                <a:solidFill>
                  <a:srgbClr val="333333"/>
                </a:solidFill>
                <a:latin typeface="Arial" panose="020B0604020202020204" pitchFamily="34" charset="0"/>
                <a:cs typeface="Arial" panose="020B0604020202020204" pitchFamily="34" charset="0"/>
              </a:rPr>
              <a:t>adaptateur.</a:t>
            </a:r>
            <a:r>
              <a:rPr lang="fr-FR" sz="1800" b="0" i="0" u="none" strike="noStrike" baseline="0" dirty="0">
                <a:solidFill>
                  <a:srgbClr val="333333"/>
                </a:solidFill>
                <a:latin typeface="Arial" panose="020B0604020202020204" pitchFamily="34" charset="0"/>
                <a:cs typeface="Arial" panose="020B0604020202020204" pitchFamily="34" charset="0"/>
              </a:rPr>
              <a:t> </a:t>
            </a:r>
            <a:r>
              <a:rPr lang="fr-FR" sz="1800" b="0" i="1" u="none" strike="noStrike" baseline="0" dirty="0">
                <a:solidFill>
                  <a:srgbClr val="333333"/>
                </a:solidFill>
                <a:latin typeface="Arial" panose="020B0604020202020204" pitchFamily="34" charset="0"/>
                <a:cs typeface="Arial" panose="020B0604020202020204" pitchFamily="34" charset="0"/>
              </a:rPr>
              <a:t>Chaque adaptateur fournit ainsi une interface d'</a:t>
            </a:r>
            <a:r>
              <a:rPr lang="fr-FR" sz="1800" b="0" i="1" u="none" strike="noStrike" baseline="0" dirty="0" err="1">
                <a:solidFill>
                  <a:srgbClr val="333333"/>
                </a:solidFill>
                <a:latin typeface="Arial" panose="020B0604020202020204" pitchFamily="34" charset="0"/>
                <a:cs typeface="Arial" panose="020B0604020202020204" pitchFamily="34" charset="0"/>
              </a:rPr>
              <a:t>acces</a:t>
            </a:r>
            <a:r>
              <a:rPr lang="fr-FR" sz="1800" b="0" i="1" u="none" strike="noStrike" baseline="0" dirty="0">
                <a:solidFill>
                  <a:srgbClr val="333333"/>
                </a:solidFill>
                <a:latin typeface="Arial" panose="020B0604020202020204" pitchFamily="34" charset="0"/>
                <a:cs typeface="Arial" panose="020B0604020202020204" pitchFamily="34" charset="0"/>
              </a:rPr>
              <a:t> et de </a:t>
            </a:r>
            <a:r>
              <a:rPr lang="fr-FR" sz="1800" b="0" i="1" u="none" strike="noStrike" baseline="0" dirty="0" err="1">
                <a:solidFill>
                  <a:srgbClr val="333333"/>
                </a:solidFill>
                <a:latin typeface="Arial" panose="020B0604020202020204" pitchFamily="34" charset="0"/>
                <a:cs typeface="Arial" panose="020B0604020202020204" pitchFamily="34" charset="0"/>
              </a:rPr>
              <a:t>requetes</a:t>
            </a:r>
            <a:r>
              <a:rPr lang="fr-FR" sz="1800" b="0" i="1" u="none" strike="noStrike" baseline="0" dirty="0">
                <a:solidFill>
                  <a:srgbClr val="333333"/>
                </a:solidFill>
                <a:latin typeface="Arial" panose="020B0604020202020204" pitchFamily="34" charset="0"/>
                <a:cs typeface="Arial" panose="020B0604020202020204" pitchFamily="34" charset="0"/>
              </a:rPr>
              <a:t> sur la source</a:t>
            </a:r>
            <a:r>
              <a:rPr lang="fr-FR" sz="1800" b="0" i="0" u="none" strike="noStrike" baseline="0" dirty="0">
                <a:solidFill>
                  <a:srgbClr val="333333"/>
                </a:solidFill>
                <a:latin typeface="Arial" panose="020B0604020202020204" pitchFamily="34" charset="0"/>
                <a:cs typeface="Arial" panose="020B0604020202020204" pitchFamily="34" charset="0"/>
              </a:rPr>
              <a:t>. Les données extraites sont ensuite intégrées en éliminant les conflits, puis stockées dans l'</a:t>
            </a:r>
            <a:r>
              <a:rPr lang="fr-FR" sz="1800" b="0" i="0" u="none" strike="noStrike" baseline="0" dirty="0" err="1">
                <a:solidFill>
                  <a:srgbClr val="333333"/>
                </a:solidFill>
                <a:latin typeface="Arial" panose="020B0604020202020204" pitchFamily="34" charset="0"/>
                <a:cs typeface="Arial" panose="020B0604020202020204" pitchFamily="34" charset="0"/>
              </a:rPr>
              <a:t>entrepot</a:t>
            </a:r>
            <a:r>
              <a:rPr lang="fr-FR" sz="1800" b="0" i="0" u="none" strike="noStrike" baseline="0" dirty="0">
                <a:solidFill>
                  <a:srgbClr val="333333"/>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410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5D3F86-EA48-C659-5494-7AF97F5E7D5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17A722E-38FD-5412-6045-AAF5E3118EA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022D74F-6684-B1FC-6434-4C05D1CC09FA}"/>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1</a:t>
            </a:r>
            <a:r>
              <a:rPr lang="en-US" sz="2600" b="1" dirty="0">
                <a:solidFill>
                  <a:srgbClr val="161616"/>
                </a:solidFill>
                <a:latin typeface="Arial"/>
              </a:rPr>
              <a:t>. Architecture </a:t>
            </a:r>
            <a:r>
              <a:rPr lang="en-US" sz="2600" b="1" dirty="0" err="1">
                <a:solidFill>
                  <a:srgbClr val="161616"/>
                </a:solidFill>
                <a:latin typeface="Arial"/>
              </a:rPr>
              <a:t>matérialisée</a:t>
            </a:r>
            <a:endParaRPr lang="en-US" sz="2600" b="1" dirty="0">
              <a:solidFill>
                <a:srgbClr val="161616"/>
              </a:solidFill>
              <a:latin typeface="Arial"/>
            </a:endParaRPr>
          </a:p>
        </p:txBody>
      </p:sp>
      <p:sp>
        <p:nvSpPr>
          <p:cNvPr id="3" name="ZoneTexte 2">
            <a:extLst>
              <a:ext uri="{FF2B5EF4-FFF2-40B4-BE49-F238E27FC236}">
                <a16:creationId xmlns:a16="http://schemas.microsoft.com/office/drawing/2014/main" id="{1EEE765F-0456-16CB-4087-15BA54DFA1F6}"/>
              </a:ext>
            </a:extLst>
          </p:cNvPr>
          <p:cNvSpPr txBox="1"/>
          <p:nvPr/>
        </p:nvSpPr>
        <p:spPr>
          <a:xfrm>
            <a:off x="201168" y="2735454"/>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Inconvénient de la matérialisation</a:t>
            </a:r>
          </a:p>
        </p:txBody>
      </p:sp>
      <p:sp>
        <p:nvSpPr>
          <p:cNvPr id="10" name="ZoneTexte 9">
            <a:extLst>
              <a:ext uri="{FF2B5EF4-FFF2-40B4-BE49-F238E27FC236}">
                <a16:creationId xmlns:a16="http://schemas.microsoft.com/office/drawing/2014/main" id="{1C3A9AE9-550D-A6A7-1877-7D414AA3A4D2}"/>
              </a:ext>
            </a:extLst>
          </p:cNvPr>
          <p:cNvSpPr txBox="1"/>
          <p:nvPr/>
        </p:nvSpPr>
        <p:spPr>
          <a:xfrm>
            <a:off x="-79422" y="3278252"/>
            <a:ext cx="10591800" cy="1938992"/>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	Cette approche exige :</a:t>
            </a:r>
          </a:p>
          <a:p>
            <a:pPr marL="342900" indent="-342900" algn="just">
              <a:buFont typeface="Arial" panose="020B0604020202020204" pitchFamily="34" charset="0"/>
              <a:buChar char="•"/>
            </a:pPr>
            <a:r>
              <a:rPr lang="fr-FR" sz="2400" b="0" i="0" u="none" strike="noStrike" baseline="0" dirty="0">
                <a:solidFill>
                  <a:srgbClr val="333333"/>
                </a:solidFill>
                <a:latin typeface="Arial" panose="020B0604020202020204" pitchFamily="34" charset="0"/>
                <a:cs typeface="Arial" panose="020B0604020202020204" pitchFamily="34" charset="0"/>
              </a:rPr>
              <a:t>Un coût de stockage supplémentaire</a:t>
            </a:r>
          </a:p>
          <a:p>
            <a:pPr marL="342900" indent="-342900" algn="just">
              <a:buFont typeface="Arial" panose="020B0604020202020204" pitchFamily="34" charset="0"/>
              <a:buChar char="•"/>
            </a:pPr>
            <a:r>
              <a:rPr lang="fr-FR" sz="2400" b="0" i="0" u="none" strike="noStrike" baseline="0" dirty="0">
                <a:solidFill>
                  <a:srgbClr val="333333"/>
                </a:solidFill>
                <a:latin typeface="Arial" panose="020B0604020202020204" pitchFamily="34" charset="0"/>
                <a:cs typeface="Arial" panose="020B0604020202020204" pitchFamily="34" charset="0"/>
              </a:rPr>
              <a:t>Un coût de maintenance causé par les opérations de mises à jour au niveau de sources de données (toute modification dans les sources locales doit être répercutée sur l'entrepôt de données)..</a:t>
            </a:r>
            <a:endParaRPr lang="en-US" sz="24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FD7F38D-D92B-2F37-2413-1CD0276F4565}"/>
              </a:ext>
            </a:extLst>
          </p:cNvPr>
          <p:cNvSpPr txBox="1"/>
          <p:nvPr/>
        </p:nvSpPr>
        <p:spPr>
          <a:xfrm>
            <a:off x="201168" y="1198664"/>
            <a:ext cx="10071721" cy="1384995"/>
          </a:xfrm>
          <a:prstGeom prst="rect">
            <a:avLst/>
          </a:prstGeom>
          <a:noFill/>
        </p:spPr>
        <p:txBody>
          <a:bodyPr wrap="square">
            <a:spAutoFit/>
          </a:bodyPr>
          <a:lstStyle/>
          <a:p>
            <a:pPr algn="just"/>
            <a:r>
              <a:rPr lang="fr-FR" sz="2400" b="1" i="1" dirty="0">
                <a:solidFill>
                  <a:schemeClr val="tx2">
                    <a:lumMod val="50000"/>
                  </a:schemeClr>
                </a:solidFill>
                <a:latin typeface="Arial" panose="020B0604020202020204" pitchFamily="34" charset="0"/>
                <a:cs typeface="Arial" panose="020B0604020202020204" pitchFamily="34" charset="0"/>
              </a:rPr>
              <a:t>Avantages de la matérialisation</a:t>
            </a:r>
          </a:p>
          <a:p>
            <a:pPr algn="just"/>
            <a:r>
              <a:rPr lang="fr-FR" sz="2000" b="0" i="0" u="none" strike="noStrike" baseline="0" dirty="0">
                <a:solidFill>
                  <a:srgbClr val="333333"/>
                </a:solidFill>
                <a:latin typeface="Arial" panose="020B0604020202020204" pitchFamily="34" charset="0"/>
                <a:cs typeface="Arial" panose="020B0604020202020204" pitchFamily="34" charset="0"/>
              </a:rPr>
              <a:t>L'interrogation d'un entrepôt de données se fait directement sur les données de l'</a:t>
            </a:r>
            <a:r>
              <a:rPr lang="fr-FR" sz="2000" b="0" i="0" u="none" strike="noStrike" baseline="0" dirty="0" err="1">
                <a:solidFill>
                  <a:srgbClr val="333333"/>
                </a:solidFill>
                <a:latin typeface="Arial" panose="020B0604020202020204" pitchFamily="34" charset="0"/>
                <a:cs typeface="Arial" panose="020B0604020202020204" pitchFamily="34" charset="0"/>
              </a:rPr>
              <a:t>entrepot</a:t>
            </a:r>
            <a:r>
              <a:rPr lang="fr-FR" sz="2000" b="0" i="0" u="none" strike="noStrike" baseline="0" dirty="0">
                <a:solidFill>
                  <a:srgbClr val="333333"/>
                </a:solidFill>
                <a:latin typeface="Arial" panose="020B0604020202020204" pitchFamily="34" charset="0"/>
                <a:cs typeface="Arial" panose="020B0604020202020204" pitchFamily="34" charset="0"/>
              </a:rPr>
              <a:t> et non sur les sources originales. Il est donc possible d'utiliser les techniques d'interrogation et d'optimisation des bases de données traditionnelles.</a:t>
            </a:r>
            <a:endParaRPr lang="fr-FR" sz="28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04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54F16FB-9D55-148E-8F2D-F0F7720DCBB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3849E0D-DF83-E3DA-3C8E-C232C481FF0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794F59F-5916-5B2B-6F37-D4C387ADB4D9}"/>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2</a:t>
            </a:r>
            <a:r>
              <a:rPr lang="en-US" sz="2600" b="1" dirty="0">
                <a:solidFill>
                  <a:srgbClr val="161616"/>
                </a:solidFill>
                <a:latin typeface="Arial"/>
              </a:rPr>
              <a:t>. Architecture </a:t>
            </a:r>
            <a:r>
              <a:rPr lang="en-US" sz="2600" b="1" dirty="0" err="1">
                <a:solidFill>
                  <a:srgbClr val="161616"/>
                </a:solidFill>
                <a:latin typeface="Arial"/>
              </a:rPr>
              <a:t>virtuelle</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DCCA42B6-E446-F7BB-B54F-6A17890ABCC4}"/>
              </a:ext>
            </a:extLst>
          </p:cNvPr>
          <p:cNvSpPr txBox="1"/>
          <p:nvPr/>
        </p:nvSpPr>
        <p:spPr>
          <a:xfrm>
            <a:off x="268577" y="1027176"/>
            <a:ext cx="10152182" cy="1200329"/>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r>
              <a:rPr lang="fr-FR" sz="2400" b="0" i="0" u="none" strike="noStrike" baseline="0" dirty="0">
                <a:solidFill>
                  <a:srgbClr val="333333"/>
                </a:solidFill>
                <a:latin typeface="Arial" panose="020B0604020202020204" pitchFamily="34" charset="0"/>
                <a:cs typeface="Arial" panose="020B0604020202020204" pitchFamily="34" charset="0"/>
              </a:rPr>
              <a:t>Cette architecture consiste à développer une application chargée de jouer le rôle d'interface entre les sources de données locales et les applications d'utilisateurs.</a:t>
            </a:r>
            <a:endParaRPr lang="en-US" sz="24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43FD8E-4AE7-908C-E10F-EF17F89AAB88}"/>
              </a:ext>
            </a:extLst>
          </p:cNvPr>
          <p:cNvSpPr txBox="1"/>
          <p:nvPr/>
        </p:nvSpPr>
        <p:spPr>
          <a:xfrm>
            <a:off x="48768" y="2590247"/>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Principe</a:t>
            </a:r>
          </a:p>
        </p:txBody>
      </p:sp>
      <p:sp>
        <p:nvSpPr>
          <p:cNvPr id="10" name="ZoneTexte 9">
            <a:extLst>
              <a:ext uri="{FF2B5EF4-FFF2-40B4-BE49-F238E27FC236}">
                <a16:creationId xmlns:a16="http://schemas.microsoft.com/office/drawing/2014/main" id="{7CF5AA59-FCD8-6EAC-5C3D-B87E5DD6BE14}"/>
              </a:ext>
            </a:extLst>
          </p:cNvPr>
          <p:cNvSpPr txBox="1"/>
          <p:nvPr/>
        </p:nvSpPr>
        <p:spPr>
          <a:xfrm>
            <a:off x="48768" y="3266963"/>
            <a:ext cx="3691865" cy="2308324"/>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L'utilisateur interroge un médiateur chargé de traduire la requête pour interroger les différentes sources et de combiner les résultats obtenus.</a:t>
            </a:r>
            <a:endParaRPr lang="en-US" sz="2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193F3100-D320-1285-EE2C-21535DB17720}"/>
              </a:ext>
            </a:extLst>
          </p:cNvPr>
          <p:cNvPicPr>
            <a:picLocks noChangeAspect="1"/>
          </p:cNvPicPr>
          <p:nvPr/>
        </p:nvPicPr>
        <p:blipFill>
          <a:blip r:embed="rId4"/>
          <a:stretch>
            <a:fillRect/>
          </a:stretch>
        </p:blipFill>
        <p:spPr>
          <a:xfrm>
            <a:off x="3818794" y="2590247"/>
            <a:ext cx="6774287" cy="3858638"/>
          </a:xfrm>
          <a:prstGeom prst="rect">
            <a:avLst/>
          </a:prstGeom>
        </p:spPr>
      </p:pic>
    </p:spTree>
    <p:extLst>
      <p:ext uri="{BB962C8B-B14F-4D97-AF65-F5344CB8AC3E}">
        <p14:creationId xmlns:p14="http://schemas.microsoft.com/office/powerpoint/2010/main" val="74006380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6470ECA-56DA-0106-0884-F0C80F73702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3766AE6-02F0-7085-0F98-A9080B22F72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2C2838D-E4CD-ED51-2751-0C2E9F31C956}"/>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2</a:t>
            </a:r>
            <a:r>
              <a:rPr lang="en-US" sz="2600" b="1" dirty="0">
                <a:solidFill>
                  <a:srgbClr val="161616"/>
                </a:solidFill>
                <a:latin typeface="Arial"/>
              </a:rPr>
              <a:t>. Architecture </a:t>
            </a:r>
            <a:r>
              <a:rPr lang="en-US" sz="2600" b="1" dirty="0" err="1">
                <a:solidFill>
                  <a:srgbClr val="161616"/>
                </a:solidFill>
                <a:latin typeface="Arial"/>
              </a:rPr>
              <a:t>virtuelle</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64E66C03-F516-D5FB-5D8B-004CF0D4E742}"/>
              </a:ext>
            </a:extLst>
          </p:cNvPr>
          <p:cNvSpPr txBox="1"/>
          <p:nvPr/>
        </p:nvSpPr>
        <p:spPr>
          <a:xfrm>
            <a:off x="268577" y="1027176"/>
            <a:ext cx="10152182" cy="1200329"/>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r>
              <a:rPr lang="fr-FR" sz="2400" b="0" i="0" u="none" strike="noStrike" baseline="0" dirty="0">
                <a:solidFill>
                  <a:srgbClr val="333333"/>
                </a:solidFill>
                <a:latin typeface="Arial" panose="020B0604020202020204" pitchFamily="34" charset="0"/>
                <a:cs typeface="Arial" panose="020B0604020202020204" pitchFamily="34" charset="0"/>
              </a:rPr>
              <a:t>le principe repose sur deux composants essentiels :</a:t>
            </a:r>
          </a:p>
          <a:p>
            <a:pPr marL="342900" indent="-342900" algn="just">
              <a:buFont typeface="Arial" panose="020B0604020202020204" pitchFamily="34" charset="0"/>
              <a:buChar char="•"/>
            </a:pPr>
            <a:r>
              <a:rPr lang="fr-FR" sz="2400" b="0" i="0" u="none" strike="noStrike" baseline="0" dirty="0">
                <a:solidFill>
                  <a:srgbClr val="333333"/>
                </a:solidFill>
                <a:latin typeface="Arial" panose="020B0604020202020204" pitchFamily="34" charset="0"/>
                <a:cs typeface="Arial" panose="020B0604020202020204" pitchFamily="34" charset="0"/>
              </a:rPr>
              <a:t>Le médiateur</a:t>
            </a:r>
          </a:p>
          <a:p>
            <a:pPr marL="342900" indent="-342900" algn="just">
              <a:buFont typeface="Arial" panose="020B0604020202020204" pitchFamily="34" charset="0"/>
              <a:buChar char="•"/>
            </a:pPr>
            <a:r>
              <a:rPr lang="fr-FR" sz="2400" b="0" i="0" u="none" strike="noStrike" baseline="0" dirty="0">
                <a:solidFill>
                  <a:srgbClr val="333333"/>
                </a:solidFill>
                <a:latin typeface="Arial" panose="020B0604020202020204" pitchFamily="34" charset="0"/>
                <a:cs typeface="Arial" panose="020B0604020202020204" pitchFamily="34" charset="0"/>
              </a:rPr>
              <a:t>L'adaptateur</a:t>
            </a:r>
            <a:endParaRPr lang="en-US" sz="24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75A74CD6-A81B-9D31-8BD5-29DCE880E02A}"/>
              </a:ext>
            </a:extLst>
          </p:cNvPr>
          <p:cNvSpPr txBox="1"/>
          <p:nvPr/>
        </p:nvSpPr>
        <p:spPr>
          <a:xfrm>
            <a:off x="48768" y="2343329"/>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Définition : Le médiateur</a:t>
            </a:r>
          </a:p>
        </p:txBody>
      </p:sp>
      <p:sp>
        <p:nvSpPr>
          <p:cNvPr id="5" name="ZoneTexte 4">
            <a:extLst>
              <a:ext uri="{FF2B5EF4-FFF2-40B4-BE49-F238E27FC236}">
                <a16:creationId xmlns:a16="http://schemas.microsoft.com/office/drawing/2014/main" id="{864C8270-8EFE-DE98-EEB3-CD74D2B854F8}"/>
              </a:ext>
            </a:extLst>
          </p:cNvPr>
          <p:cNvSpPr txBox="1"/>
          <p:nvPr/>
        </p:nvSpPr>
        <p:spPr>
          <a:xfrm>
            <a:off x="160640" y="2907593"/>
            <a:ext cx="9818737" cy="1323439"/>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Est chargé de la localisation des sources de données et des données pertinentes par rapport à une requête, il résout de manière transparente les conflits de données. Un ensemble de connaissances sur les sources permet au médiateur de générer un plan d’exécution pour traiter les requêtes d'utilisateurs. </a:t>
            </a:r>
            <a:endParaRPr lang="fr-FR" sz="28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622759C2-F0C8-2B6E-57C8-E79B7D9AF01B}"/>
              </a:ext>
            </a:extLst>
          </p:cNvPr>
          <p:cNvSpPr txBox="1"/>
          <p:nvPr/>
        </p:nvSpPr>
        <p:spPr>
          <a:xfrm>
            <a:off x="-8692" y="4414467"/>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Définition : L’adaptateur</a:t>
            </a:r>
          </a:p>
        </p:txBody>
      </p:sp>
      <p:sp>
        <p:nvSpPr>
          <p:cNvPr id="9" name="ZoneTexte 8">
            <a:extLst>
              <a:ext uri="{FF2B5EF4-FFF2-40B4-BE49-F238E27FC236}">
                <a16:creationId xmlns:a16="http://schemas.microsoft.com/office/drawing/2014/main" id="{374151CC-A8E7-9231-F730-FC97A63CE78E}"/>
              </a:ext>
            </a:extLst>
          </p:cNvPr>
          <p:cNvSpPr txBox="1"/>
          <p:nvPr/>
        </p:nvSpPr>
        <p:spPr>
          <a:xfrm>
            <a:off x="103180" y="4978731"/>
            <a:ext cx="10152182" cy="1323439"/>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Est un outil permettant à un (ou plusieurs) médiateur(s) d'accéder au contenu des</a:t>
            </a:r>
          </a:p>
          <a:p>
            <a:pPr algn="just"/>
            <a:r>
              <a:rPr lang="fr-FR" sz="2000" b="0" i="0" u="none" strike="noStrike" baseline="0" dirty="0">
                <a:solidFill>
                  <a:srgbClr val="333333"/>
                </a:solidFill>
                <a:latin typeface="Arial" panose="020B0604020202020204" pitchFamily="34" charset="0"/>
                <a:cs typeface="Arial" panose="020B0604020202020204" pitchFamily="34" charset="0"/>
              </a:rPr>
              <a:t>sources d'informations dans un langage uniforme. Il fait le lien entre la représentation locale des informations et leur représentation dans le modèle de</a:t>
            </a:r>
          </a:p>
          <a:p>
            <a:pPr algn="just"/>
            <a:r>
              <a:rPr lang="fr-FR" sz="2000" b="0" i="0" u="none" strike="noStrike" baseline="0" dirty="0">
                <a:solidFill>
                  <a:srgbClr val="333333"/>
                </a:solidFill>
                <a:latin typeface="Arial" panose="020B0604020202020204" pitchFamily="34" charset="0"/>
                <a:cs typeface="Arial" panose="020B0604020202020204" pitchFamily="34" charset="0"/>
              </a:rPr>
              <a:t>médiation.</a:t>
            </a:r>
            <a:endParaRPr lang="fr-FR" sz="28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98831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4B8B659-BC1D-0B63-53F9-F84D28FC612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571B953-3182-3F48-BCB5-EA7E2D4C56B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F8E9632-A085-3BF9-A21C-B867336575CE}"/>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2</a:t>
            </a:r>
            <a:r>
              <a:rPr lang="en-US" sz="2600" b="1" dirty="0">
                <a:solidFill>
                  <a:srgbClr val="161616"/>
                </a:solidFill>
                <a:latin typeface="Arial"/>
              </a:rPr>
              <a:t>. Architecture </a:t>
            </a:r>
            <a:r>
              <a:rPr lang="en-US" sz="2600" b="1" dirty="0" err="1">
                <a:solidFill>
                  <a:srgbClr val="161616"/>
                </a:solidFill>
                <a:latin typeface="Arial"/>
              </a:rPr>
              <a:t>virtuelle</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DCA99E8F-8071-CA4B-278C-EADCFB543A0A}"/>
              </a:ext>
            </a:extLst>
          </p:cNvPr>
          <p:cNvSpPr txBox="1"/>
          <p:nvPr/>
        </p:nvSpPr>
        <p:spPr>
          <a:xfrm>
            <a:off x="268577" y="1027176"/>
            <a:ext cx="10152182" cy="1323439"/>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L’intégration d'information est fondée sur l'exploitation de vues abstraites décrivant</a:t>
            </a:r>
            <a:r>
              <a:rPr lang="fr-FR" sz="2000" dirty="0">
                <a:solidFill>
                  <a:srgbClr val="333333"/>
                </a:solidFill>
                <a:latin typeface="Arial" panose="020B0604020202020204" pitchFamily="34" charset="0"/>
                <a:cs typeface="Arial" panose="020B0604020202020204" pitchFamily="34" charset="0"/>
              </a:rPr>
              <a:t> </a:t>
            </a:r>
            <a:r>
              <a:rPr lang="fr-FR" sz="2000" b="0" i="0" u="none" strike="noStrike" baseline="0" dirty="0">
                <a:solidFill>
                  <a:srgbClr val="333333"/>
                </a:solidFill>
                <a:latin typeface="Arial" panose="020B0604020202020204" pitchFamily="34" charset="0"/>
                <a:cs typeface="Arial" panose="020B0604020202020204" pitchFamily="34" charset="0"/>
              </a:rPr>
              <a:t>de façon homogène et uniforme le contenu des sources d'information dans les termes du médiateur. Les sources d'information pertinentes, pour répondre </a:t>
            </a:r>
            <a:r>
              <a:rPr lang="fr-FR" sz="2000" dirty="0">
                <a:solidFill>
                  <a:srgbClr val="333333"/>
                </a:solidFill>
                <a:latin typeface="Arial" panose="020B0604020202020204" pitchFamily="34" charset="0"/>
                <a:cs typeface="Arial" panose="020B0604020202020204" pitchFamily="34" charset="0"/>
              </a:rPr>
              <a:t>à</a:t>
            </a:r>
            <a:r>
              <a:rPr lang="fr-FR" sz="2000" b="0" i="0" u="none" strike="noStrike" baseline="0" dirty="0">
                <a:solidFill>
                  <a:srgbClr val="333333"/>
                </a:solidFill>
                <a:latin typeface="Arial" panose="020B0604020202020204" pitchFamily="34" charset="0"/>
                <a:cs typeface="Arial" panose="020B0604020202020204" pitchFamily="34" charset="0"/>
              </a:rPr>
              <a:t> une</a:t>
            </a:r>
          </a:p>
          <a:p>
            <a:pPr algn="just"/>
            <a:r>
              <a:rPr lang="fr-FR" sz="2000" b="0" i="0" u="none" strike="noStrike" baseline="0" dirty="0">
                <a:solidFill>
                  <a:srgbClr val="333333"/>
                </a:solidFill>
                <a:latin typeface="Arial" panose="020B0604020202020204" pitchFamily="34" charset="0"/>
                <a:cs typeface="Arial" panose="020B0604020202020204" pitchFamily="34" charset="0"/>
              </a:rPr>
              <a:t>requête, sont calculées en fonction de la définition de ces vues.</a:t>
            </a:r>
            <a:endParaRPr lang="en-US" sz="2800" b="1"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2BA50EC3-0C27-568E-AE0A-EBAE6BB61706}"/>
              </a:ext>
            </a:extLst>
          </p:cNvPr>
          <p:cNvPicPr>
            <a:picLocks noChangeAspect="1"/>
          </p:cNvPicPr>
          <p:nvPr/>
        </p:nvPicPr>
        <p:blipFill>
          <a:blip r:embed="rId4"/>
          <a:stretch>
            <a:fillRect/>
          </a:stretch>
        </p:blipFill>
        <p:spPr>
          <a:xfrm>
            <a:off x="1886926" y="2548328"/>
            <a:ext cx="7556789" cy="4397439"/>
          </a:xfrm>
          <a:prstGeom prst="rect">
            <a:avLst/>
          </a:prstGeom>
        </p:spPr>
      </p:pic>
    </p:spTree>
    <p:extLst>
      <p:ext uri="{BB962C8B-B14F-4D97-AF65-F5344CB8AC3E}">
        <p14:creationId xmlns:p14="http://schemas.microsoft.com/office/powerpoint/2010/main" val="87294689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C352FE7-493E-9CC1-B42E-81752069DFD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44B149B-14B3-229D-069F-2B9FCC6452A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94BC081-ABA7-D5A7-8B63-E046F4174CD7}"/>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2</a:t>
            </a:r>
            <a:r>
              <a:rPr lang="en-US" sz="2600" b="1" dirty="0">
                <a:solidFill>
                  <a:srgbClr val="161616"/>
                </a:solidFill>
                <a:latin typeface="Arial"/>
              </a:rPr>
              <a:t>. Architecture </a:t>
            </a:r>
            <a:r>
              <a:rPr lang="en-US" sz="2600" b="1" dirty="0" err="1">
                <a:solidFill>
                  <a:srgbClr val="161616"/>
                </a:solidFill>
                <a:latin typeface="Arial"/>
              </a:rPr>
              <a:t>virtuelle</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65694216-71E2-9F47-7263-DF1D08538F65}"/>
              </a:ext>
            </a:extLst>
          </p:cNvPr>
          <p:cNvSpPr txBox="1"/>
          <p:nvPr/>
        </p:nvSpPr>
        <p:spPr>
          <a:xfrm>
            <a:off x="268577" y="1027176"/>
            <a:ext cx="10152182" cy="830997"/>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	Le problème consiste à trouver une requête qui est équivalente à la requête de l'utilisateur.</a:t>
            </a:r>
            <a:endParaRPr lang="en-US" sz="3200" b="1"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C9D18721-28CD-2636-9011-2A909284D8B1}"/>
              </a:ext>
            </a:extLst>
          </p:cNvPr>
          <p:cNvPicPr>
            <a:picLocks noChangeAspect="1"/>
          </p:cNvPicPr>
          <p:nvPr/>
        </p:nvPicPr>
        <p:blipFill>
          <a:blip r:embed="rId4"/>
          <a:stretch>
            <a:fillRect/>
          </a:stretch>
        </p:blipFill>
        <p:spPr>
          <a:xfrm>
            <a:off x="1308123" y="2134101"/>
            <a:ext cx="8077153" cy="4641415"/>
          </a:xfrm>
          <a:prstGeom prst="rect">
            <a:avLst/>
          </a:prstGeom>
        </p:spPr>
      </p:pic>
    </p:spTree>
    <p:extLst>
      <p:ext uri="{BB962C8B-B14F-4D97-AF65-F5344CB8AC3E}">
        <p14:creationId xmlns:p14="http://schemas.microsoft.com/office/powerpoint/2010/main" val="1503521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A6F6287-F1EF-041C-FF52-96C8E09B22B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8EE55B5-6DD3-F95D-273A-42D9793ABF2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916956B-6B0A-1569-D0B7-82FD9252E06F}"/>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2</a:t>
            </a:r>
            <a:r>
              <a:rPr lang="en-US" sz="2600" b="1" dirty="0">
                <a:solidFill>
                  <a:srgbClr val="161616"/>
                </a:solidFill>
                <a:latin typeface="Arial"/>
              </a:rPr>
              <a:t>. Architecture </a:t>
            </a:r>
            <a:r>
              <a:rPr lang="en-US" sz="2600" b="1" dirty="0" err="1">
                <a:solidFill>
                  <a:srgbClr val="161616"/>
                </a:solidFill>
                <a:latin typeface="Arial"/>
              </a:rPr>
              <a:t>virtuelle</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D5A1A02F-DCD2-F433-6523-42EE66A4BCA4}"/>
              </a:ext>
            </a:extLst>
          </p:cNvPr>
          <p:cNvSpPr txBox="1"/>
          <p:nvPr/>
        </p:nvSpPr>
        <p:spPr>
          <a:xfrm>
            <a:off x="268577" y="1027176"/>
            <a:ext cx="10152182" cy="830997"/>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	Les réponses à la requête sont obtenues en évaluant cette requête sur les extensions des vues.</a:t>
            </a:r>
            <a:endParaRPr lang="en-US" sz="3200" b="1"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0CB0BC11-27BF-3231-CFB5-1C0F891E133F}"/>
              </a:ext>
            </a:extLst>
          </p:cNvPr>
          <p:cNvPicPr>
            <a:picLocks noChangeAspect="1"/>
          </p:cNvPicPr>
          <p:nvPr/>
        </p:nvPicPr>
        <p:blipFill>
          <a:blip r:embed="rId4"/>
          <a:stretch>
            <a:fillRect/>
          </a:stretch>
        </p:blipFill>
        <p:spPr>
          <a:xfrm>
            <a:off x="1458758" y="2403992"/>
            <a:ext cx="8015025" cy="4674026"/>
          </a:xfrm>
          <a:prstGeom prst="rect">
            <a:avLst/>
          </a:prstGeom>
        </p:spPr>
      </p:pic>
    </p:spTree>
    <p:extLst>
      <p:ext uri="{BB962C8B-B14F-4D97-AF65-F5344CB8AC3E}">
        <p14:creationId xmlns:p14="http://schemas.microsoft.com/office/powerpoint/2010/main" val="2117119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9FC906E-2E6A-2228-BE63-49462905C33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64F622C-1502-D1DF-AE5A-C5C175D614B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E6EEC34-1EA4-5408-CB54-678DD88F080A}"/>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2</a:t>
            </a:r>
            <a:r>
              <a:rPr lang="en-US" sz="2600" b="1" dirty="0">
                <a:solidFill>
                  <a:srgbClr val="161616"/>
                </a:solidFill>
                <a:latin typeface="Arial"/>
              </a:rPr>
              <a:t>. Architecture </a:t>
            </a:r>
            <a:r>
              <a:rPr lang="en-US" sz="2600" b="1" dirty="0" err="1">
                <a:solidFill>
                  <a:srgbClr val="161616"/>
                </a:solidFill>
                <a:latin typeface="Arial"/>
              </a:rPr>
              <a:t>virtuelle</a:t>
            </a:r>
            <a:endParaRPr lang="en-US" sz="2600" b="1" dirty="0">
              <a:solidFill>
                <a:srgbClr val="161616"/>
              </a:solidFill>
              <a:latin typeface="Arial"/>
            </a:endParaRPr>
          </a:p>
        </p:txBody>
      </p:sp>
      <p:sp>
        <p:nvSpPr>
          <p:cNvPr id="3" name="ZoneTexte 2">
            <a:extLst>
              <a:ext uri="{FF2B5EF4-FFF2-40B4-BE49-F238E27FC236}">
                <a16:creationId xmlns:a16="http://schemas.microsoft.com/office/drawing/2014/main" id="{1122DE30-124C-59F6-8D46-ECF7F72C9D1B}"/>
              </a:ext>
            </a:extLst>
          </p:cNvPr>
          <p:cNvSpPr txBox="1"/>
          <p:nvPr/>
        </p:nvSpPr>
        <p:spPr>
          <a:xfrm>
            <a:off x="201168" y="2735454"/>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Inconvénient de l’approche médiateur</a:t>
            </a:r>
          </a:p>
        </p:txBody>
      </p:sp>
      <p:sp>
        <p:nvSpPr>
          <p:cNvPr id="5" name="ZoneTexte 4">
            <a:extLst>
              <a:ext uri="{FF2B5EF4-FFF2-40B4-BE49-F238E27FC236}">
                <a16:creationId xmlns:a16="http://schemas.microsoft.com/office/drawing/2014/main" id="{2621D784-AFA8-E652-A0A8-8FA77646C90D}"/>
              </a:ext>
            </a:extLst>
          </p:cNvPr>
          <p:cNvSpPr txBox="1"/>
          <p:nvPr/>
        </p:nvSpPr>
        <p:spPr>
          <a:xfrm>
            <a:off x="-79422" y="3278252"/>
            <a:ext cx="10591800" cy="1200329"/>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	Le médiateur ne peut pas évaluer directement les requêtes qui lui sont posées car il ne contient pas de données, ces dernières étant stockées de façon distribuée dans des sources indépendantes.</a:t>
            </a:r>
            <a:endParaRPr lang="en-US" sz="24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09D8E50-6768-F14D-1EF2-FE2E5AABB674}"/>
              </a:ext>
            </a:extLst>
          </p:cNvPr>
          <p:cNvSpPr txBox="1"/>
          <p:nvPr/>
        </p:nvSpPr>
        <p:spPr>
          <a:xfrm>
            <a:off x="201168" y="1198664"/>
            <a:ext cx="10071721" cy="1569660"/>
          </a:xfrm>
          <a:prstGeom prst="rect">
            <a:avLst/>
          </a:prstGeom>
          <a:noFill/>
        </p:spPr>
        <p:txBody>
          <a:bodyPr wrap="square">
            <a:spAutoFit/>
          </a:bodyPr>
          <a:lstStyle/>
          <a:p>
            <a:pPr algn="just"/>
            <a:r>
              <a:rPr lang="fr-FR" sz="2400" b="1" i="1" dirty="0">
                <a:solidFill>
                  <a:schemeClr val="tx2">
                    <a:lumMod val="50000"/>
                  </a:schemeClr>
                </a:solidFill>
                <a:latin typeface="Arial" panose="020B0604020202020204" pitchFamily="34" charset="0"/>
                <a:cs typeface="Arial" panose="020B0604020202020204" pitchFamily="34" charset="0"/>
              </a:rPr>
              <a:t>Avantages de l’approche médiateur</a:t>
            </a:r>
          </a:p>
          <a:p>
            <a:pPr algn="just"/>
            <a:r>
              <a:rPr lang="fr-FR" sz="2400" b="0" i="0" u="none" strike="noStrike" baseline="0" dirty="0">
                <a:solidFill>
                  <a:srgbClr val="333333"/>
                </a:solidFill>
                <a:latin typeface="Arial" panose="020B0604020202020204" pitchFamily="34" charset="0"/>
                <a:cs typeface="Arial" panose="020B0604020202020204" pitchFamily="34" charset="0"/>
              </a:rPr>
              <a:t>Permet de construire un système d'interrogation de sources de données sans toucher aux données qui restent stockées dans leur source d'origine.</a:t>
            </a:r>
            <a:endParaRPr lang="fr-FR" sz="3200" b="1" i="1" u="none" strike="noStrike" baseline="0" dirty="0">
              <a:solidFill>
                <a:schemeClr val="tx2">
                  <a:lumMod val="50000"/>
                </a:schemeClr>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61ADF057-8AF6-9AF6-6871-320F6183297C}"/>
              </a:ext>
            </a:extLst>
          </p:cNvPr>
          <p:cNvSpPr txBox="1"/>
          <p:nvPr/>
        </p:nvSpPr>
        <p:spPr>
          <a:xfrm>
            <a:off x="203668" y="4551758"/>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Défis</a:t>
            </a:r>
          </a:p>
        </p:txBody>
      </p:sp>
      <p:sp>
        <p:nvSpPr>
          <p:cNvPr id="11" name="ZoneTexte 10">
            <a:extLst>
              <a:ext uri="{FF2B5EF4-FFF2-40B4-BE49-F238E27FC236}">
                <a16:creationId xmlns:a16="http://schemas.microsoft.com/office/drawing/2014/main" id="{F107D2AE-7916-B988-FA42-6A6489EB50C3}"/>
              </a:ext>
            </a:extLst>
          </p:cNvPr>
          <p:cNvSpPr txBox="1"/>
          <p:nvPr/>
        </p:nvSpPr>
        <p:spPr>
          <a:xfrm>
            <a:off x="99802" y="5135224"/>
            <a:ext cx="10489732" cy="1569660"/>
          </a:xfrm>
          <a:prstGeom prst="rect">
            <a:avLst/>
          </a:prstGeom>
          <a:noFill/>
        </p:spPr>
        <p:txBody>
          <a:bodyPr wrap="square">
            <a:spAutoFit/>
          </a:bodyPr>
          <a:lstStyle/>
          <a:p>
            <a:pPr algn="just"/>
            <a:r>
              <a:rPr lang="fr-FR" sz="2400" b="0" i="0" u="none" strike="noStrike" baseline="0" dirty="0">
                <a:solidFill>
                  <a:srgbClr val="333333"/>
                </a:solidFill>
                <a:latin typeface="Arial" panose="020B0604020202020204" pitchFamily="34" charset="0"/>
                <a:cs typeface="Arial" panose="020B0604020202020204" pitchFamily="34" charset="0"/>
              </a:rPr>
              <a:t>	Dans cette approche, deux problèmes apparaissent : comment construire le schéma intégré et comment effectuer la mise en correspondance entre les termes utilises dans ce schéma et les structures des schémas des sources qui contiennent </a:t>
            </a:r>
            <a:r>
              <a:rPr lang="en-US" sz="2400" b="0" i="0" u="none" strike="noStrike" baseline="0" dirty="0">
                <a:solidFill>
                  <a:srgbClr val="333333"/>
                </a:solidFill>
                <a:latin typeface="Arial" panose="020B0604020202020204" pitchFamily="34" charset="0"/>
                <a:cs typeface="Arial" panose="020B0604020202020204" pitchFamily="34" charset="0"/>
              </a:rPr>
              <a:t>les données.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6323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sp>
        <p:nvSpPr>
          <p:cNvPr id="3" name="Rectangle 2"/>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p:cNvSpPr/>
          <p:nvPr/>
        </p:nvSpPr>
        <p:spPr>
          <a:xfrm>
            <a:off x="1505823" y="3020949"/>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Problématique</a:t>
            </a:r>
            <a:r>
              <a:rPr lang="en-US" sz="2800" b="1" dirty="0">
                <a:solidFill>
                  <a:srgbClr val="FF0000"/>
                </a:solidFill>
                <a:latin typeface="Arial"/>
              </a:rPr>
              <a:t> de </a:t>
            </a:r>
            <a:r>
              <a:rPr lang="en-US" sz="2800" b="1" dirty="0" err="1">
                <a:solidFill>
                  <a:srgbClr val="FF0000"/>
                </a:solidFill>
                <a:latin typeface="Arial"/>
              </a:rPr>
              <a:t>l’intégration</a:t>
            </a:r>
            <a:r>
              <a:rPr lang="en-US" sz="2800" b="1" dirty="0">
                <a:solidFill>
                  <a:srgbClr val="FF0000"/>
                </a:solidFill>
                <a:latin typeface="Arial"/>
              </a:rPr>
              <a:t> des données</a:t>
            </a:r>
          </a:p>
          <a:p>
            <a:pPr indent="0" algn="just">
              <a:lnSpc>
                <a:spcPts val="4656"/>
              </a:lnSpc>
            </a:pPr>
            <a:r>
              <a:rPr lang="en-US" sz="2800" b="1" dirty="0">
                <a:latin typeface="Arial"/>
              </a:rPr>
              <a:t>2.  Classification des systems </a:t>
            </a:r>
            <a:r>
              <a:rPr lang="en-US" sz="2800" b="1" dirty="0" err="1">
                <a:latin typeface="Arial"/>
              </a:rPr>
              <a:t>d’intégration</a:t>
            </a:r>
            <a:endParaRPr lang="en-US" sz="2800" b="1" dirty="0">
              <a:latin typeface="Arial"/>
            </a:endParaRPr>
          </a:p>
          <a:p>
            <a:pPr marL="514350" indent="-514350" algn="just">
              <a:lnSpc>
                <a:spcPts val="4656"/>
              </a:lnSpc>
              <a:buAutoNum type="arabicPeriod" startAt="3"/>
            </a:pPr>
            <a:r>
              <a:rPr lang="en-US" sz="2800" b="1" dirty="0">
                <a:latin typeface="Arial"/>
              </a:rPr>
              <a:t>Architectures de </a:t>
            </a:r>
            <a:r>
              <a:rPr lang="en-US" sz="2800" b="1" dirty="0" err="1">
                <a:latin typeface="Arial"/>
              </a:rPr>
              <a:t>médiation</a:t>
            </a:r>
            <a:endParaRPr lang="en-US" sz="2800" b="1" dirty="0">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31C7208-7BEE-0EC3-D5E8-F39A91154EC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7368656-21FE-CC27-6681-958ABAB5C43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3CF6347-B235-DCFE-511F-A92457AAF445}"/>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3</a:t>
            </a:r>
            <a:r>
              <a:rPr lang="en-US" sz="2600" b="1" dirty="0">
                <a:solidFill>
                  <a:srgbClr val="161616"/>
                </a:solidFill>
                <a:latin typeface="Arial"/>
              </a:rPr>
              <a:t>. Comparaison des deux </a:t>
            </a:r>
            <a:r>
              <a:rPr lang="en-US" sz="2600" b="1" dirty="0" err="1">
                <a:solidFill>
                  <a:srgbClr val="161616"/>
                </a:solidFill>
                <a:latin typeface="Arial"/>
              </a:rPr>
              <a:t>approches</a:t>
            </a:r>
            <a:endParaRPr lang="en-US" sz="2600" b="1" dirty="0">
              <a:solidFill>
                <a:srgbClr val="161616"/>
              </a:solidFill>
              <a:latin typeface="Arial"/>
            </a:endParaRPr>
          </a:p>
        </p:txBody>
      </p:sp>
      <p:sp>
        <p:nvSpPr>
          <p:cNvPr id="9" name="ZoneTexte 8">
            <a:extLst>
              <a:ext uri="{FF2B5EF4-FFF2-40B4-BE49-F238E27FC236}">
                <a16:creationId xmlns:a16="http://schemas.microsoft.com/office/drawing/2014/main" id="{6E7F3BEE-CC4B-A2D1-2FAF-7B6A0C4CAABD}"/>
              </a:ext>
            </a:extLst>
          </p:cNvPr>
          <p:cNvSpPr txBox="1"/>
          <p:nvPr/>
        </p:nvSpPr>
        <p:spPr>
          <a:xfrm>
            <a:off x="158513" y="5079959"/>
            <a:ext cx="7540053" cy="461665"/>
          </a:xfrm>
          <a:prstGeom prst="rect">
            <a:avLst/>
          </a:prstGeom>
          <a:noFill/>
        </p:spPr>
        <p:txBody>
          <a:bodyPr wrap="square">
            <a:spAutoFit/>
          </a:bodyPr>
          <a:lstStyle/>
          <a:p>
            <a:r>
              <a:rPr lang="fr-FR" sz="2400" b="1" i="1" u="none" strike="noStrike" baseline="0" dirty="0">
                <a:solidFill>
                  <a:schemeClr val="tx2">
                    <a:lumMod val="50000"/>
                  </a:schemeClr>
                </a:solidFill>
                <a:latin typeface="Arial" panose="020B0604020202020204" pitchFamily="34" charset="0"/>
                <a:cs typeface="Arial" panose="020B0604020202020204" pitchFamily="34" charset="0"/>
              </a:rPr>
              <a:t>Approche virtuelle préférable si :</a:t>
            </a:r>
          </a:p>
        </p:txBody>
      </p:sp>
      <p:sp>
        <p:nvSpPr>
          <p:cNvPr id="11" name="ZoneTexte 10">
            <a:extLst>
              <a:ext uri="{FF2B5EF4-FFF2-40B4-BE49-F238E27FC236}">
                <a16:creationId xmlns:a16="http://schemas.microsoft.com/office/drawing/2014/main" id="{67C54878-3CAD-E655-774D-22A85E6A4D01}"/>
              </a:ext>
            </a:extLst>
          </p:cNvPr>
          <p:cNvSpPr txBox="1"/>
          <p:nvPr/>
        </p:nvSpPr>
        <p:spPr>
          <a:xfrm>
            <a:off x="48768" y="5541624"/>
            <a:ext cx="10489732" cy="1200329"/>
          </a:xfrm>
          <a:prstGeom prst="rect">
            <a:avLst/>
          </a:prstGeom>
          <a:noFill/>
        </p:spPr>
        <p:txBody>
          <a:bodyPr wrap="square">
            <a:spAutoFit/>
          </a:bodyPr>
          <a:lstStyle/>
          <a:p>
            <a:pPr marL="342900" indent="-342900" algn="just">
              <a:buFont typeface="Arial" panose="020B0604020202020204" pitchFamily="34" charset="0"/>
              <a:buChar char="•"/>
            </a:pPr>
            <a:r>
              <a:rPr lang="fr-FR" sz="2400" b="0" i="0" u="none" strike="noStrike" baseline="0" dirty="0">
                <a:solidFill>
                  <a:srgbClr val="333333"/>
                </a:solidFill>
                <a:latin typeface="Arial" panose="020B0604020202020204" pitchFamily="34" charset="0"/>
                <a:cs typeface="Arial" panose="020B0604020202020204" pitchFamily="34" charset="0"/>
              </a:rPr>
              <a:t>Les sources sont mises à jour fréquemment.</a:t>
            </a:r>
          </a:p>
          <a:p>
            <a:pPr marL="342900" indent="-342900" algn="just">
              <a:buFont typeface="Arial" panose="020B0604020202020204" pitchFamily="34" charset="0"/>
              <a:buChar char="•"/>
            </a:pPr>
            <a:r>
              <a:rPr lang="fr-FR" sz="2400" b="0" i="0" u="none" strike="noStrike" baseline="0" dirty="0">
                <a:solidFill>
                  <a:srgbClr val="333333"/>
                </a:solidFill>
                <a:latin typeface="Arial" panose="020B0604020202020204" pitchFamily="34" charset="0"/>
                <a:cs typeface="Arial" panose="020B0604020202020204" pitchFamily="34" charset="0"/>
              </a:rPr>
              <a:t>Les sources sont très nombreuses.</a:t>
            </a:r>
          </a:p>
          <a:p>
            <a:pPr marL="342900" indent="-342900" algn="just">
              <a:buFont typeface="Arial" panose="020B0604020202020204" pitchFamily="34" charset="0"/>
              <a:buChar char="•"/>
            </a:pPr>
            <a:r>
              <a:rPr lang="fr-FR" sz="2400" b="0" i="0" u="none" strike="noStrike" baseline="0" dirty="0">
                <a:solidFill>
                  <a:srgbClr val="333333"/>
                </a:solidFill>
                <a:latin typeface="Arial" panose="020B0604020202020204" pitchFamily="34" charset="0"/>
                <a:cs typeface="Arial" panose="020B0604020202020204" pitchFamily="34" charset="0"/>
              </a:rPr>
              <a:t>Il est impossible de prédire les requêtes de l'utilisateur.</a:t>
            </a:r>
            <a:endParaRPr lang="en-US" sz="2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35DD909B-2B4B-E946-14E6-8985E17D295D}"/>
              </a:ext>
            </a:extLst>
          </p:cNvPr>
          <p:cNvPicPr>
            <a:picLocks noChangeAspect="1"/>
          </p:cNvPicPr>
          <p:nvPr/>
        </p:nvPicPr>
        <p:blipFill>
          <a:blip r:embed="rId4"/>
          <a:stretch>
            <a:fillRect/>
          </a:stretch>
        </p:blipFill>
        <p:spPr>
          <a:xfrm>
            <a:off x="2152929" y="1316006"/>
            <a:ext cx="6647570" cy="3718445"/>
          </a:xfrm>
          <a:prstGeom prst="rect">
            <a:avLst/>
          </a:prstGeom>
        </p:spPr>
      </p:pic>
    </p:spTree>
    <p:extLst>
      <p:ext uri="{BB962C8B-B14F-4D97-AF65-F5344CB8AC3E}">
        <p14:creationId xmlns:p14="http://schemas.microsoft.com/office/powerpoint/2010/main" val="4035126308"/>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A85A2CE-8979-1A14-620F-07E94CDF97A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3166F33-99BD-EA75-75C3-B333199D759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7A54406-7EFF-AA26-8418-E1DAC0ED3806}"/>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B</a:t>
            </a:r>
            <a:r>
              <a:rPr lang="en-US" sz="2600" b="1" dirty="0">
                <a:solidFill>
                  <a:srgbClr val="161616"/>
                </a:solidFill>
                <a:latin typeface="Arial"/>
              </a:rPr>
              <a:t>. </a:t>
            </a:r>
            <a:r>
              <a:rPr lang="en-US" sz="2600" b="1" dirty="0" err="1">
                <a:solidFill>
                  <a:srgbClr val="161616"/>
                </a:solidFill>
                <a:latin typeface="Arial"/>
              </a:rPr>
              <a:t>Correspondance</a:t>
            </a:r>
            <a:r>
              <a:rPr lang="en-US" sz="2600" b="1" dirty="0">
                <a:solidFill>
                  <a:srgbClr val="161616"/>
                </a:solidFill>
                <a:latin typeface="Arial"/>
              </a:rPr>
              <a:t> entre </a:t>
            </a:r>
            <a:r>
              <a:rPr lang="en-US" sz="2600" b="1" dirty="0" err="1">
                <a:solidFill>
                  <a:srgbClr val="161616"/>
                </a:solidFill>
                <a:latin typeface="Arial"/>
              </a:rPr>
              <a:t>schéma</a:t>
            </a:r>
            <a:r>
              <a:rPr lang="en-US" sz="2600" b="1" dirty="0">
                <a:solidFill>
                  <a:srgbClr val="161616"/>
                </a:solidFill>
                <a:latin typeface="Arial"/>
              </a:rPr>
              <a:t> global et </a:t>
            </a:r>
            <a:r>
              <a:rPr lang="en-US" sz="2600" b="1" dirty="0" err="1">
                <a:solidFill>
                  <a:srgbClr val="161616"/>
                </a:solidFill>
                <a:latin typeface="Arial"/>
              </a:rPr>
              <a:t>schémas</a:t>
            </a:r>
            <a:r>
              <a:rPr lang="en-US" sz="2600" b="1" dirty="0">
                <a:solidFill>
                  <a:srgbClr val="161616"/>
                </a:solidFill>
                <a:latin typeface="Arial"/>
              </a:rPr>
              <a:t> </a:t>
            </a:r>
            <a:r>
              <a:rPr lang="en-US" sz="2600" b="1" dirty="0" err="1">
                <a:solidFill>
                  <a:srgbClr val="161616"/>
                </a:solidFill>
                <a:latin typeface="Arial"/>
              </a:rPr>
              <a:t>locaux</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24E0F6A4-4866-DB68-1F6B-9CBD35321A14}"/>
              </a:ext>
            </a:extLst>
          </p:cNvPr>
          <p:cNvSpPr txBox="1"/>
          <p:nvPr/>
        </p:nvSpPr>
        <p:spPr>
          <a:xfrm>
            <a:off x="268577" y="1027176"/>
            <a:ext cx="10152182" cy="4282647"/>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r>
              <a:rPr lang="fr-FR" sz="2400" b="0" i="0" u="none" strike="noStrike" baseline="0" dirty="0">
                <a:solidFill>
                  <a:srgbClr val="333333"/>
                </a:solidFill>
                <a:latin typeface="Arial" panose="020B0604020202020204" pitchFamily="34" charset="0"/>
                <a:cs typeface="Arial" panose="020B0604020202020204" pitchFamily="34" charset="0"/>
              </a:rPr>
              <a:t>Un autre critère de classification est le </a:t>
            </a:r>
            <a:r>
              <a:rPr lang="fr-FR" sz="2400" b="1" i="0" u="none" strike="noStrike" baseline="0" dirty="0">
                <a:solidFill>
                  <a:srgbClr val="333333"/>
                </a:solidFill>
                <a:latin typeface="Arial" panose="020B0604020202020204" pitchFamily="34" charset="0"/>
                <a:cs typeface="Arial" panose="020B0604020202020204" pitchFamily="34" charset="0"/>
              </a:rPr>
              <a:t>mapping</a:t>
            </a:r>
            <a:r>
              <a:rPr lang="fr-FR" sz="2400" b="0" i="0" u="none" strike="noStrike" baseline="0" dirty="0">
                <a:solidFill>
                  <a:srgbClr val="333333"/>
                </a:solidFill>
                <a:latin typeface="Arial" panose="020B0604020202020204" pitchFamily="34" charset="0"/>
                <a:cs typeface="Arial" panose="020B0604020202020204" pitchFamily="34" charset="0"/>
              </a:rPr>
              <a:t> dans l'intégration de données qui sert à définir la relation entre le modèle global et celui des sources. Plusieurs approches et systèmes d'intégration ont été proposés dans la littérature :</a:t>
            </a:r>
          </a:p>
          <a:p>
            <a:pPr marL="800100" lvl="1" indent="-342900" algn="just">
              <a:lnSpc>
                <a:spcPct val="150000"/>
              </a:lnSpc>
              <a:buFont typeface="Arial" panose="020B0604020202020204" pitchFamily="34" charset="0"/>
              <a:buChar char="•"/>
            </a:pPr>
            <a:r>
              <a:rPr lang="en-US" sz="2000" b="1" i="0" u="none" strike="noStrike" baseline="0" dirty="0">
                <a:solidFill>
                  <a:srgbClr val="333333"/>
                </a:solidFill>
                <a:latin typeface="Arial" panose="020B0604020202020204" pitchFamily="34" charset="0"/>
                <a:cs typeface="Arial" panose="020B0604020202020204" pitchFamily="34" charset="0"/>
              </a:rPr>
              <a:t>Global As View (GAV)</a:t>
            </a:r>
          </a:p>
          <a:p>
            <a:pPr marL="800100" lvl="1" indent="-342900" algn="just">
              <a:lnSpc>
                <a:spcPct val="150000"/>
              </a:lnSpc>
              <a:buFont typeface="Arial" panose="020B0604020202020204" pitchFamily="34" charset="0"/>
              <a:buChar char="•"/>
            </a:pPr>
            <a:r>
              <a:rPr lang="en-US" sz="2000" b="1" i="0" u="none" strike="noStrike" baseline="0" dirty="0">
                <a:solidFill>
                  <a:srgbClr val="333333"/>
                </a:solidFill>
                <a:latin typeface="Arial" panose="020B0604020202020204" pitchFamily="34" charset="0"/>
                <a:cs typeface="Arial" panose="020B0604020202020204" pitchFamily="34" charset="0"/>
              </a:rPr>
              <a:t>Local As View (LAV)</a:t>
            </a:r>
          </a:p>
          <a:p>
            <a:pPr marL="800100" lvl="1" indent="-342900" algn="just">
              <a:lnSpc>
                <a:spcPct val="150000"/>
              </a:lnSpc>
              <a:buFont typeface="Arial" panose="020B0604020202020204" pitchFamily="34" charset="0"/>
              <a:buChar char="•"/>
            </a:pPr>
            <a:r>
              <a:rPr lang="en-US" sz="2000" b="1" i="0" u="none" strike="noStrike" baseline="0" dirty="0" err="1">
                <a:solidFill>
                  <a:srgbClr val="333333"/>
                </a:solidFill>
                <a:latin typeface="Arial" panose="020B0604020202020204" pitchFamily="34" charset="0"/>
                <a:cs typeface="Arial" panose="020B0604020202020204" pitchFamily="34" charset="0"/>
              </a:rPr>
              <a:t>Approches</a:t>
            </a:r>
            <a:r>
              <a:rPr lang="en-US" sz="2000" b="1" i="0" u="none" strike="noStrike" baseline="0" dirty="0">
                <a:solidFill>
                  <a:srgbClr val="333333"/>
                </a:solidFill>
                <a:latin typeface="Arial" panose="020B0604020202020204" pitchFamily="34" charset="0"/>
                <a:cs typeface="Arial" panose="020B0604020202020204" pitchFamily="34" charset="0"/>
              </a:rPr>
              <a:t> </a:t>
            </a:r>
            <a:r>
              <a:rPr lang="en-US" sz="2000" b="1" i="0" u="none" strike="noStrike" baseline="0" dirty="0" err="1">
                <a:solidFill>
                  <a:srgbClr val="333333"/>
                </a:solidFill>
                <a:latin typeface="Arial" panose="020B0604020202020204" pitchFamily="34" charset="0"/>
                <a:cs typeface="Arial" panose="020B0604020202020204" pitchFamily="34" charset="0"/>
              </a:rPr>
              <a:t>hybrides</a:t>
            </a:r>
            <a:r>
              <a:rPr lang="en-US" sz="2000" b="1" i="0" u="none" strike="noStrike" baseline="0" dirty="0">
                <a:solidFill>
                  <a:srgbClr val="333333"/>
                </a:solidFill>
                <a:latin typeface="Arial" panose="020B0604020202020204" pitchFamily="34" charset="0"/>
                <a:cs typeface="Arial" panose="020B0604020202020204" pitchFamily="34" charset="0"/>
              </a:rPr>
              <a:t> :</a:t>
            </a:r>
          </a:p>
          <a:p>
            <a:pPr marL="1257300" lvl="2" indent="-342900" algn="just">
              <a:lnSpc>
                <a:spcPct val="150000"/>
              </a:lnSpc>
              <a:buFont typeface="Wingdings" panose="05000000000000000000" pitchFamily="2" charset="2"/>
              <a:buChar char="Ø"/>
            </a:pPr>
            <a:r>
              <a:rPr lang="fr-FR" sz="2000" b="1" i="0" u="none" strike="noStrike" baseline="0" dirty="0" err="1">
                <a:solidFill>
                  <a:srgbClr val="333333"/>
                </a:solidFill>
                <a:latin typeface="Arial" panose="020B0604020202020204" pitchFamily="34" charset="0"/>
                <a:cs typeface="Arial" panose="020B0604020202020204" pitchFamily="34" charset="0"/>
              </a:rPr>
              <a:t>Generalized</a:t>
            </a:r>
            <a:r>
              <a:rPr lang="fr-FR" sz="2000" b="1" i="0" u="none" strike="noStrike" baseline="0" dirty="0">
                <a:solidFill>
                  <a:srgbClr val="333333"/>
                </a:solidFill>
                <a:latin typeface="Arial" panose="020B0604020202020204" pitchFamily="34" charset="0"/>
                <a:cs typeface="Arial" panose="020B0604020202020204" pitchFamily="34" charset="0"/>
              </a:rPr>
              <a:t>-Local-as-</a:t>
            </a:r>
            <a:r>
              <a:rPr lang="fr-FR" sz="2000" b="1" i="0" u="none" strike="noStrike" baseline="0" dirty="0" err="1">
                <a:solidFill>
                  <a:srgbClr val="333333"/>
                </a:solidFill>
                <a:latin typeface="Arial" panose="020B0604020202020204" pitchFamily="34" charset="0"/>
                <a:cs typeface="Arial" panose="020B0604020202020204" pitchFamily="34" charset="0"/>
              </a:rPr>
              <a:t>View</a:t>
            </a:r>
            <a:r>
              <a:rPr lang="fr-FR" sz="2000" b="1" i="0" u="none" strike="noStrike" baseline="0" dirty="0">
                <a:solidFill>
                  <a:srgbClr val="333333"/>
                </a:solidFill>
                <a:latin typeface="Arial" panose="020B0604020202020204" pitchFamily="34" charset="0"/>
                <a:cs typeface="Arial" panose="020B0604020202020204" pitchFamily="34" charset="0"/>
              </a:rPr>
              <a:t> (GLAV)</a:t>
            </a:r>
          </a:p>
          <a:p>
            <a:pPr marL="1257300" lvl="2" indent="-342900" algn="just">
              <a:lnSpc>
                <a:spcPct val="150000"/>
              </a:lnSpc>
              <a:buFont typeface="Wingdings" panose="05000000000000000000" pitchFamily="2" charset="2"/>
              <a:buChar char="Ø"/>
            </a:pPr>
            <a:r>
              <a:rPr lang="en-US" sz="2000" b="1" dirty="0">
                <a:latin typeface="Arial" panose="020B0604020202020204" pitchFamily="34" charset="0"/>
                <a:cs typeface="Arial" panose="020B0604020202020204" pitchFamily="34" charset="0"/>
              </a:rPr>
              <a:t>Both As View (BAV)</a:t>
            </a:r>
          </a:p>
          <a:p>
            <a:pPr marL="1257300" lvl="2" indent="-342900" algn="just">
              <a:lnSpc>
                <a:spcPct val="150000"/>
              </a:lnSpc>
              <a:buFont typeface="Wingdings" panose="05000000000000000000" pitchFamily="2" charset="2"/>
              <a:buChar char="Ø"/>
            </a:pPr>
            <a:r>
              <a:rPr lang="en-US" sz="2000" b="1" dirty="0">
                <a:latin typeface="Arial" panose="020B0604020202020204" pitchFamily="34" charset="0"/>
                <a:cs typeface="Arial" panose="020B0604020202020204" pitchFamily="34" charset="0"/>
              </a:rPr>
              <a:t>Both Global</a:t>
            </a:r>
          </a:p>
        </p:txBody>
      </p:sp>
    </p:spTree>
    <p:extLst>
      <p:ext uri="{BB962C8B-B14F-4D97-AF65-F5344CB8AC3E}">
        <p14:creationId xmlns:p14="http://schemas.microsoft.com/office/powerpoint/2010/main" val="101041690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2D742C8-57B1-347A-1BE6-25ECA4C7DFF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A2EE3BB-2F3B-3401-4047-AC07AEB0058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DCC7029-5783-ED7B-C7D5-B773F533097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Approche</a:t>
            </a:r>
            <a:r>
              <a:rPr lang="en-US" sz="2600" b="1" dirty="0">
                <a:solidFill>
                  <a:srgbClr val="161616"/>
                </a:solidFill>
                <a:latin typeface="Arial"/>
              </a:rPr>
              <a:t> GAV</a:t>
            </a:r>
          </a:p>
        </p:txBody>
      </p:sp>
      <p:sp>
        <p:nvSpPr>
          <p:cNvPr id="6" name="ZoneTexte 5">
            <a:extLst>
              <a:ext uri="{FF2B5EF4-FFF2-40B4-BE49-F238E27FC236}">
                <a16:creationId xmlns:a16="http://schemas.microsoft.com/office/drawing/2014/main" id="{655C0054-149E-1770-845E-DFFF383E0520}"/>
              </a:ext>
            </a:extLst>
          </p:cNvPr>
          <p:cNvSpPr txBox="1"/>
          <p:nvPr/>
        </p:nvSpPr>
        <p:spPr>
          <a:xfrm>
            <a:off x="268577" y="1027176"/>
            <a:ext cx="10152182" cy="1631216"/>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Dans l'approche GAV , le mapping fait correspondre à chaque concept </a:t>
            </a:r>
            <a:r>
              <a:rPr lang="fr-FR" sz="2000" b="1" i="0" u="none" strike="noStrike" baseline="0" dirty="0" err="1">
                <a:solidFill>
                  <a:srgbClr val="333333"/>
                </a:solidFill>
                <a:latin typeface="Arial" panose="020B0604020202020204" pitchFamily="34" charset="0"/>
                <a:cs typeface="Arial" panose="020B0604020202020204" pitchFamily="34" charset="0"/>
              </a:rPr>
              <a:t>Concept</a:t>
            </a:r>
            <a:r>
              <a:rPr lang="fr-FR" sz="2000" b="1" i="0" u="none" strike="noStrike" baseline="0" dirty="0">
                <a:solidFill>
                  <a:srgbClr val="333333"/>
                </a:solidFill>
                <a:latin typeface="Arial" panose="020B0604020202020204" pitchFamily="34" charset="0"/>
                <a:cs typeface="Arial" panose="020B0604020202020204" pitchFamily="34" charset="0"/>
              </a:rPr>
              <a:t> G</a:t>
            </a:r>
            <a:r>
              <a:rPr lang="fr-FR" sz="2000" b="0" i="0" u="none" strike="noStrike" baseline="0" dirty="0">
                <a:solidFill>
                  <a:srgbClr val="333333"/>
                </a:solidFill>
                <a:latin typeface="Arial" panose="020B0604020202020204" pitchFamily="34" charset="0"/>
                <a:cs typeface="Arial" panose="020B0604020202020204" pitchFamily="34" charset="0"/>
              </a:rPr>
              <a:t> du schéma global G une vue </a:t>
            </a:r>
            <a:r>
              <a:rPr lang="fr-FR" sz="2000" b="1" i="0" u="none" strike="noStrike" baseline="0" dirty="0" err="1">
                <a:solidFill>
                  <a:srgbClr val="333333"/>
                </a:solidFill>
                <a:latin typeface="Arial" panose="020B0604020202020204" pitchFamily="34" charset="0"/>
                <a:cs typeface="Arial" panose="020B0604020202020204" pitchFamily="34" charset="0"/>
              </a:rPr>
              <a:t>VueL</a:t>
            </a:r>
            <a:r>
              <a:rPr lang="fr-FR" sz="2000" b="0" i="0" u="none" strike="noStrike" baseline="0" dirty="0">
                <a:solidFill>
                  <a:srgbClr val="333333"/>
                </a:solidFill>
                <a:latin typeface="Arial" panose="020B0604020202020204" pitchFamily="34" charset="0"/>
                <a:cs typeface="Arial" panose="020B0604020202020204" pitchFamily="34" charset="0"/>
              </a:rPr>
              <a:t> sur le schéma local.</a:t>
            </a:r>
          </a:p>
          <a:p>
            <a:pPr algn="just"/>
            <a:r>
              <a:rPr lang="fr-FR" sz="2000" b="0" i="0" u="none" strike="noStrike" baseline="0" dirty="0">
                <a:solidFill>
                  <a:srgbClr val="333333"/>
                </a:solidFill>
                <a:latin typeface="Arial" panose="020B0604020202020204" pitchFamily="34" charset="0"/>
                <a:cs typeface="Arial" panose="020B0604020202020204" pitchFamily="34" charset="0"/>
              </a:rPr>
              <a:t>	Dans cette approche, la transformation d'une requête sur le schéma global en requêtes sur les schémas locaux est une simple opération faite par le gestionnaire </a:t>
            </a:r>
            <a:r>
              <a:rPr lang="en-US" sz="2000" b="0" i="0" u="none" strike="noStrike" baseline="0" dirty="0">
                <a:solidFill>
                  <a:srgbClr val="333333"/>
                </a:solidFill>
                <a:latin typeface="Arial" panose="020B0604020202020204" pitchFamily="34" charset="0"/>
                <a:cs typeface="Arial" panose="020B0604020202020204" pitchFamily="34" charset="0"/>
              </a:rPr>
              <a:t>de </a:t>
            </a:r>
            <a:r>
              <a:rPr lang="en-US" sz="2000" b="0" i="0" u="none" strike="noStrike" baseline="0" dirty="0" err="1">
                <a:solidFill>
                  <a:srgbClr val="333333"/>
                </a:solidFill>
                <a:latin typeface="Arial" panose="020B0604020202020204" pitchFamily="34" charset="0"/>
                <a:cs typeface="Arial" panose="020B0604020202020204" pitchFamily="34" charset="0"/>
              </a:rPr>
              <a:t>vues</a:t>
            </a:r>
            <a:r>
              <a:rPr lang="en-US" sz="2000" b="0" i="0" u="none" strike="noStrike" baseline="0" dirty="0">
                <a:solidFill>
                  <a:srgbClr val="333333"/>
                </a:solidFill>
                <a:latin typeface="Arial" panose="020B0604020202020204" pitchFamily="34" charset="0"/>
                <a:cs typeface="Arial" panose="020B0604020202020204" pitchFamily="34" charset="0"/>
              </a:rPr>
              <a:t>.</a:t>
            </a:r>
          </a:p>
        </p:txBody>
      </p:sp>
      <p:pic>
        <p:nvPicPr>
          <p:cNvPr id="5" name="Image 4">
            <a:extLst>
              <a:ext uri="{FF2B5EF4-FFF2-40B4-BE49-F238E27FC236}">
                <a16:creationId xmlns:a16="http://schemas.microsoft.com/office/drawing/2014/main" id="{20350925-DCE6-C5D8-A40C-3D5F9CC32305}"/>
              </a:ext>
            </a:extLst>
          </p:cNvPr>
          <p:cNvPicPr>
            <a:picLocks noChangeAspect="1"/>
          </p:cNvPicPr>
          <p:nvPr/>
        </p:nvPicPr>
        <p:blipFill>
          <a:blip r:embed="rId4">
            <a:lum bright="-20000"/>
          </a:blip>
          <a:stretch>
            <a:fillRect/>
          </a:stretch>
        </p:blipFill>
        <p:spPr>
          <a:xfrm>
            <a:off x="3927422" y="2568452"/>
            <a:ext cx="5833254" cy="3835211"/>
          </a:xfrm>
          <a:prstGeom prst="rect">
            <a:avLst/>
          </a:prstGeom>
        </p:spPr>
      </p:pic>
      <p:sp>
        <p:nvSpPr>
          <p:cNvPr id="12" name="ZoneTexte 11">
            <a:extLst>
              <a:ext uri="{FF2B5EF4-FFF2-40B4-BE49-F238E27FC236}">
                <a16:creationId xmlns:a16="http://schemas.microsoft.com/office/drawing/2014/main" id="{C088318E-F1CD-82DF-57E7-18AFC92F4112}"/>
              </a:ext>
            </a:extLst>
          </p:cNvPr>
          <p:cNvSpPr txBox="1"/>
          <p:nvPr/>
        </p:nvSpPr>
        <p:spPr>
          <a:xfrm>
            <a:off x="0" y="3871032"/>
            <a:ext cx="3815644" cy="1200329"/>
          </a:xfrm>
          <a:prstGeom prst="rect">
            <a:avLst/>
          </a:prstGeom>
          <a:noFill/>
        </p:spPr>
        <p:txBody>
          <a:bodyPr wrap="square">
            <a:spAutoFit/>
          </a:bodyPr>
          <a:lstStyle/>
          <a:p>
            <a:pPr algn="just"/>
            <a:r>
              <a:rPr lang="fr-FR" dirty="0">
                <a:latin typeface="Arial" panose="020B0604020202020204" pitchFamily="34" charset="0"/>
                <a:cs typeface="Arial" panose="020B0604020202020204" pitchFamily="34" charset="0"/>
              </a:rPr>
              <a:t>Dans une architecture GAV, une modification sur les sources locales ou sur leur schéma entraîne une reconsidération du schéma global.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992014"/>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0C344B1-9966-11CB-7A92-61F025FEC6A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FFCDC36-66B6-7FBD-491E-0DDEDE33B5A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D72566A-8D32-C8FC-6384-FE512007CD4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Approche</a:t>
            </a:r>
            <a:r>
              <a:rPr lang="en-US" sz="2600" b="1" dirty="0">
                <a:solidFill>
                  <a:srgbClr val="161616"/>
                </a:solidFill>
                <a:latin typeface="Arial"/>
              </a:rPr>
              <a:t> LAV</a:t>
            </a:r>
          </a:p>
        </p:txBody>
      </p:sp>
      <p:sp>
        <p:nvSpPr>
          <p:cNvPr id="6" name="ZoneTexte 5">
            <a:extLst>
              <a:ext uri="{FF2B5EF4-FFF2-40B4-BE49-F238E27FC236}">
                <a16:creationId xmlns:a16="http://schemas.microsoft.com/office/drawing/2014/main" id="{352C6BEB-016F-4532-ECB9-BA76DD529C11}"/>
              </a:ext>
            </a:extLst>
          </p:cNvPr>
          <p:cNvSpPr txBox="1"/>
          <p:nvPr/>
        </p:nvSpPr>
        <p:spPr>
          <a:xfrm>
            <a:off x="0" y="1027176"/>
            <a:ext cx="10640567" cy="1323439"/>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L'approche LAV fait correspondre à chaque concept </a:t>
            </a:r>
            <a:r>
              <a:rPr lang="fr-FR" sz="2000" b="1" i="0" u="none" strike="noStrike" baseline="0" dirty="0" err="1">
                <a:solidFill>
                  <a:srgbClr val="333333"/>
                </a:solidFill>
                <a:latin typeface="Arial" panose="020B0604020202020204" pitchFamily="34" charset="0"/>
                <a:cs typeface="Arial" panose="020B0604020202020204" pitchFamily="34" charset="0"/>
              </a:rPr>
              <a:t>ConceptL</a:t>
            </a:r>
            <a:r>
              <a:rPr lang="fr-FR" sz="2000" b="0" i="0" u="none" strike="noStrike" baseline="0" dirty="0">
                <a:solidFill>
                  <a:srgbClr val="333333"/>
                </a:solidFill>
                <a:latin typeface="Arial" panose="020B0604020202020204" pitchFamily="34" charset="0"/>
                <a:cs typeface="Arial" panose="020B0604020202020204" pitchFamily="34" charset="0"/>
              </a:rPr>
              <a:t> du schéma local une vue </a:t>
            </a:r>
            <a:r>
              <a:rPr lang="fr-FR" sz="2000" b="1" i="0" u="none" strike="noStrike" baseline="0" dirty="0" err="1">
                <a:solidFill>
                  <a:srgbClr val="333333"/>
                </a:solidFill>
                <a:latin typeface="Arial" panose="020B0604020202020204" pitchFamily="34" charset="0"/>
                <a:cs typeface="Arial" panose="020B0604020202020204" pitchFamily="34" charset="0"/>
              </a:rPr>
              <a:t>VueG</a:t>
            </a:r>
            <a:r>
              <a:rPr lang="fr-FR" sz="2000" b="0" i="0" u="none" strike="noStrike" baseline="0" dirty="0">
                <a:solidFill>
                  <a:srgbClr val="333333"/>
                </a:solidFill>
                <a:latin typeface="Arial" panose="020B0604020202020204" pitchFamily="34" charset="0"/>
                <a:cs typeface="Arial" panose="020B0604020202020204" pitchFamily="34" charset="0"/>
              </a:rPr>
              <a:t> sur le schéma global. Le traitement de la requête exprimée en termes du schéma global est plus complexe car il se fait par une réécriture en termes de vues, autrement dit, la requête sur le schéma global doit être reformulée suivant les schémas des sources locales.</a:t>
            </a:r>
            <a:endParaRPr lang="en-US" sz="2000" b="0" i="0" u="none" strike="noStrike" baseline="0" dirty="0">
              <a:solidFill>
                <a:srgbClr val="333333"/>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2ED53D8-20D9-080C-9D51-419FAB4DDE08}"/>
              </a:ext>
            </a:extLst>
          </p:cNvPr>
          <p:cNvSpPr txBox="1"/>
          <p:nvPr/>
        </p:nvSpPr>
        <p:spPr>
          <a:xfrm>
            <a:off x="114272" y="2842355"/>
            <a:ext cx="4639111" cy="3693319"/>
          </a:xfrm>
          <a:prstGeom prst="rect">
            <a:avLst/>
          </a:prstGeom>
          <a:noFill/>
        </p:spPr>
        <p:txBody>
          <a:bodyPr wrap="square">
            <a:spAutoFit/>
          </a:bodyPr>
          <a:lstStyle/>
          <a:p>
            <a:pPr marL="285750" indent="-285750" algn="just">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LAV a une basse performance quand l'utilisateur pose des requêtes</a:t>
            </a:r>
            <a:r>
              <a:rPr lang="fr-FR" dirty="0">
                <a:solidFill>
                  <a:srgbClr val="333333"/>
                </a:solidFill>
                <a:latin typeface="Arial" panose="020B0604020202020204" pitchFamily="34" charset="0"/>
                <a:cs typeface="Arial" panose="020B0604020202020204" pitchFamily="34" charset="0"/>
              </a:rPr>
              <a:t> c</a:t>
            </a:r>
            <a:r>
              <a:rPr lang="en-US" sz="1800" b="0" i="0" u="none" strike="noStrike" baseline="0" dirty="0" err="1">
                <a:solidFill>
                  <a:srgbClr val="333333"/>
                </a:solidFill>
                <a:latin typeface="Arial" panose="020B0604020202020204" pitchFamily="34" charset="0"/>
                <a:cs typeface="Arial" panose="020B0604020202020204" pitchFamily="34" charset="0"/>
              </a:rPr>
              <a:t>omplexes</a:t>
            </a:r>
            <a:endParaRPr lang="en-US" sz="1800" b="0" i="0" u="none" strike="noStrike" baseline="0" dirty="0">
              <a:solidFill>
                <a:srgbClr val="333333"/>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800" b="0" i="0" u="none" strike="noStrike" baseline="0" dirty="0">
                <a:solidFill>
                  <a:srgbClr val="333333"/>
                </a:solidFill>
                <a:latin typeface="Arial" panose="020B0604020202020204" pitchFamily="34" charset="0"/>
                <a:cs typeface="Arial" panose="020B0604020202020204" pitchFamily="34" charset="0"/>
              </a:rPr>
              <a:t>Dans cette approche, chaque source est spécifiée de manière indépendante.</a:t>
            </a:r>
          </a:p>
          <a:p>
            <a:pPr algn="just"/>
            <a:r>
              <a:rPr lang="fr-FR" sz="1800" b="0" i="0" u="none" strike="noStrike" baseline="0" dirty="0">
                <a:solidFill>
                  <a:srgbClr val="333333"/>
                </a:solidFill>
                <a:latin typeface="Arial" panose="020B0604020202020204" pitchFamily="34" charset="0"/>
                <a:cs typeface="Arial" panose="020B0604020202020204" pitchFamily="34" charset="0"/>
              </a:rPr>
              <a:t>Un changement local de schéma est considéré en mettant à jour la vue</a:t>
            </a:r>
          </a:p>
          <a:p>
            <a:pPr algn="just"/>
            <a:r>
              <a:rPr lang="en-US" sz="1800" b="0" i="0" u="none" strike="noStrike" baseline="0" dirty="0">
                <a:solidFill>
                  <a:srgbClr val="333333"/>
                </a:solidFill>
                <a:latin typeface="Arial" panose="020B0604020202020204" pitchFamily="34" charset="0"/>
                <a:cs typeface="Arial" panose="020B0604020202020204" pitchFamily="34" charset="0"/>
              </a:rPr>
              <a:t>locale.</a:t>
            </a:r>
          </a:p>
          <a:p>
            <a:pPr algn="just"/>
            <a:r>
              <a:rPr lang="fr-FR" sz="1800" b="0" i="1" u="none" strike="noStrike" baseline="0" dirty="0">
                <a:solidFill>
                  <a:srgbClr val="333333"/>
                </a:solidFill>
                <a:latin typeface="Arial" panose="020B0604020202020204" pitchFamily="34" charset="0"/>
                <a:cs typeface="Arial" panose="020B0604020202020204" pitchFamily="34" charset="0"/>
              </a:rPr>
              <a:t>L'approche LAV est l'approche duale de GAV, elle suppose l'existence d'un</a:t>
            </a:r>
          </a:p>
          <a:p>
            <a:pPr algn="just"/>
            <a:r>
              <a:rPr lang="fr-FR" sz="1800" b="0" i="1" u="none" strike="noStrike" baseline="0" dirty="0">
                <a:solidFill>
                  <a:srgbClr val="333333"/>
                </a:solidFill>
                <a:latin typeface="Arial" panose="020B0604020202020204" pitchFamily="34" charset="0"/>
                <a:cs typeface="Arial" panose="020B0604020202020204" pitchFamily="34" charset="0"/>
              </a:rPr>
              <a:t>schéma global et elle consiste à définir les schémas des sources de données</a:t>
            </a:r>
          </a:p>
          <a:p>
            <a:pPr algn="just"/>
            <a:r>
              <a:rPr lang="fr-FR" i="1" dirty="0">
                <a:solidFill>
                  <a:srgbClr val="333333"/>
                </a:solidFill>
                <a:latin typeface="Arial" panose="020B0604020202020204" pitchFamily="34" charset="0"/>
                <a:cs typeface="Arial" panose="020B0604020202020204" pitchFamily="34" charset="0"/>
              </a:rPr>
              <a:t>à</a:t>
            </a:r>
            <a:r>
              <a:rPr lang="fr-FR" sz="1800" b="0" i="1" u="none" strike="noStrike" baseline="0" dirty="0">
                <a:solidFill>
                  <a:srgbClr val="333333"/>
                </a:solidFill>
                <a:latin typeface="Arial" panose="020B0604020202020204" pitchFamily="34" charset="0"/>
                <a:cs typeface="Arial" panose="020B0604020202020204" pitchFamily="34" charset="0"/>
              </a:rPr>
              <a:t> intégrer comme des vues du schéma global. </a:t>
            </a:r>
            <a:endParaRPr lang="en-US"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F0A259ED-F8AF-57AD-052C-8A8C134FF6DF}"/>
              </a:ext>
            </a:extLst>
          </p:cNvPr>
          <p:cNvPicPr>
            <a:picLocks noChangeAspect="1"/>
          </p:cNvPicPr>
          <p:nvPr/>
        </p:nvPicPr>
        <p:blipFill>
          <a:blip r:embed="rId4">
            <a:lum bright="-20000"/>
          </a:blip>
          <a:stretch>
            <a:fillRect/>
          </a:stretch>
        </p:blipFill>
        <p:spPr>
          <a:xfrm>
            <a:off x="5139938" y="2846677"/>
            <a:ext cx="5280338" cy="3249038"/>
          </a:xfrm>
          <a:prstGeom prst="rect">
            <a:avLst/>
          </a:prstGeom>
        </p:spPr>
      </p:pic>
    </p:spTree>
    <p:extLst>
      <p:ext uri="{BB962C8B-B14F-4D97-AF65-F5344CB8AC3E}">
        <p14:creationId xmlns:p14="http://schemas.microsoft.com/office/powerpoint/2010/main" val="385303231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709C9A0-7737-E596-40A2-7E3841E3962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43E8531-BA6C-5377-6B13-A2310F63DA6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19A15EF-F24A-9385-C915-7BDAF99FC29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Approches</a:t>
            </a:r>
            <a:r>
              <a:rPr lang="en-US" sz="2600" b="1" dirty="0">
                <a:solidFill>
                  <a:srgbClr val="161616"/>
                </a:solidFill>
                <a:latin typeface="Arial"/>
              </a:rPr>
              <a:t> </a:t>
            </a:r>
            <a:r>
              <a:rPr lang="en-US" sz="2600" b="1" dirty="0" err="1">
                <a:solidFill>
                  <a:srgbClr val="161616"/>
                </a:solidFill>
                <a:latin typeface="Arial"/>
              </a:rPr>
              <a:t>d’intégration</a:t>
            </a:r>
            <a:r>
              <a:rPr lang="en-US" sz="2600" b="1" dirty="0">
                <a:solidFill>
                  <a:srgbClr val="161616"/>
                </a:solidFill>
                <a:latin typeface="Arial"/>
              </a:rPr>
              <a:t> </a:t>
            </a:r>
            <a:r>
              <a:rPr lang="en-US" sz="2600" b="1" dirty="0" err="1">
                <a:solidFill>
                  <a:srgbClr val="161616"/>
                </a:solidFill>
                <a:latin typeface="Arial"/>
              </a:rPr>
              <a:t>Hybrides</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954B1055-9B9B-6C50-A224-FF0B1FE2989D}"/>
              </a:ext>
            </a:extLst>
          </p:cNvPr>
          <p:cNvSpPr txBox="1"/>
          <p:nvPr/>
        </p:nvSpPr>
        <p:spPr>
          <a:xfrm>
            <a:off x="0" y="1027176"/>
            <a:ext cx="10640567" cy="954107"/>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r>
              <a:rPr lang="fr-FR" sz="1800" b="0" i="0" u="none" strike="noStrike" baseline="0" dirty="0">
                <a:solidFill>
                  <a:srgbClr val="333333"/>
                </a:solidFill>
                <a:latin typeface="Arial" panose="020B0604020202020204" pitchFamily="34" charset="0"/>
                <a:cs typeface="Arial" panose="020B0604020202020204" pitchFamily="34" charset="0"/>
              </a:rPr>
              <a:t>Il y a eu des tentatives de fusionner les approches LAV et GAV de sorte qu'il serait facile de reformuler la requête, comme c'est le cas dans l'approche GAV, ainsi que pour modifier les schémas locaux, comme c'est le cas dans l'approche LAV. </a:t>
            </a:r>
            <a:endParaRPr lang="en-US" sz="2000" b="0" i="0" u="none" strike="noStrike" baseline="0" dirty="0">
              <a:solidFill>
                <a:srgbClr val="333333"/>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442A7564-0B3A-CE51-6BC0-9ECE18CB5EC7}"/>
              </a:ext>
            </a:extLst>
          </p:cNvPr>
          <p:cNvSpPr txBox="1"/>
          <p:nvPr/>
        </p:nvSpPr>
        <p:spPr>
          <a:xfrm>
            <a:off x="372533" y="1960842"/>
            <a:ext cx="4380090" cy="2862322"/>
          </a:xfrm>
          <a:prstGeom prst="rect">
            <a:avLst/>
          </a:prstGeom>
          <a:noFill/>
        </p:spPr>
        <p:txBody>
          <a:bodyPr wrap="square">
            <a:spAutoFit/>
          </a:bodyPr>
          <a:lstStyle/>
          <a:p>
            <a:pPr marL="342900" indent="-342900" algn="just">
              <a:buAutoNum type="alphaLcParenR"/>
            </a:pPr>
            <a:r>
              <a:rPr lang="fr-FR" b="1" i="1" dirty="0">
                <a:latin typeface="Arial" panose="020B0604020202020204" pitchFamily="34" charset="0"/>
                <a:cs typeface="Arial" panose="020B0604020202020204" pitchFamily="34" charset="0"/>
              </a:rPr>
              <a:t>Approche GLAV</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GLAV (</a:t>
            </a:r>
            <a:r>
              <a:rPr lang="fr-FR" dirty="0" err="1">
                <a:latin typeface="Arial" panose="020B0604020202020204" pitchFamily="34" charset="0"/>
                <a:cs typeface="Arial" panose="020B0604020202020204" pitchFamily="34" charset="0"/>
              </a:rPr>
              <a:t>Generalized</a:t>
            </a:r>
            <a:r>
              <a:rPr lang="fr-FR" dirty="0">
                <a:latin typeface="Arial" panose="020B0604020202020204" pitchFamily="34" charset="0"/>
                <a:cs typeface="Arial" panose="020B0604020202020204" pitchFamily="34" charset="0"/>
              </a:rPr>
              <a:t>-Local-as-</a:t>
            </a:r>
            <a:r>
              <a:rPr lang="fr-FR" dirty="0" err="1">
                <a:latin typeface="Arial" panose="020B0604020202020204" pitchFamily="34" charset="0"/>
                <a:cs typeface="Arial" panose="020B0604020202020204" pitchFamily="34" charset="0"/>
              </a:rPr>
              <a:t>View</a:t>
            </a:r>
            <a:r>
              <a:rPr lang="fr-FR" dirty="0">
                <a:latin typeface="Arial" panose="020B0604020202020204" pitchFamily="34" charset="0"/>
                <a:cs typeface="Arial" panose="020B0604020202020204" pitchFamily="34" charset="0"/>
              </a:rPr>
              <a:t>), se base sur des vues au niveau global et local. Une correspondance entre les vues au niveau global et local est requise. Ces correspondances n'ont pas de direction et s'appliquent dans les deux sens.</a:t>
            </a:r>
          </a:p>
          <a:p>
            <a:pPr algn="just"/>
            <a:r>
              <a:rPr lang="fr-FR" dirty="0">
                <a:latin typeface="Arial" panose="020B0604020202020204" pitchFamily="34" charset="0"/>
                <a:cs typeface="Arial" panose="020B0604020202020204" pitchFamily="34" charset="0"/>
              </a:rPr>
              <a:t> </a:t>
            </a:r>
          </a:p>
        </p:txBody>
      </p:sp>
      <p:pic>
        <p:nvPicPr>
          <p:cNvPr id="11" name="Image 10">
            <a:extLst>
              <a:ext uri="{FF2B5EF4-FFF2-40B4-BE49-F238E27FC236}">
                <a16:creationId xmlns:a16="http://schemas.microsoft.com/office/drawing/2014/main" id="{C7BA3DDD-ED1A-9D16-D4FB-3C76CC00CF6B}"/>
              </a:ext>
            </a:extLst>
          </p:cNvPr>
          <p:cNvPicPr>
            <a:picLocks noChangeAspect="1"/>
          </p:cNvPicPr>
          <p:nvPr/>
        </p:nvPicPr>
        <p:blipFill>
          <a:blip r:embed="rId4">
            <a:lum bright="-20000"/>
          </a:blip>
          <a:stretch>
            <a:fillRect/>
          </a:stretch>
        </p:blipFill>
        <p:spPr>
          <a:xfrm>
            <a:off x="4940516" y="2333084"/>
            <a:ext cx="5512158" cy="3800272"/>
          </a:xfrm>
          <a:prstGeom prst="rect">
            <a:avLst/>
          </a:prstGeom>
        </p:spPr>
      </p:pic>
      <p:sp>
        <p:nvSpPr>
          <p:cNvPr id="14" name="ZoneTexte 13">
            <a:extLst>
              <a:ext uri="{FF2B5EF4-FFF2-40B4-BE49-F238E27FC236}">
                <a16:creationId xmlns:a16="http://schemas.microsoft.com/office/drawing/2014/main" id="{7897BA45-19AC-4545-7E8F-9E9A98007B96}"/>
              </a:ext>
            </a:extLst>
          </p:cNvPr>
          <p:cNvSpPr txBox="1"/>
          <p:nvPr/>
        </p:nvSpPr>
        <p:spPr>
          <a:xfrm>
            <a:off x="372533" y="4442794"/>
            <a:ext cx="4380090" cy="2554545"/>
          </a:xfrm>
          <a:prstGeom prst="rect">
            <a:avLst/>
          </a:prstGeom>
          <a:noFill/>
        </p:spPr>
        <p:txBody>
          <a:bodyPr wrap="square">
            <a:spAutoFit/>
          </a:bodyPr>
          <a:lstStyle/>
          <a:p>
            <a:pPr algn="just"/>
            <a:r>
              <a:rPr lang="fr-FR" b="1" i="1" dirty="0">
                <a:latin typeface="Arial" panose="020B0604020202020204" pitchFamily="34" charset="0"/>
                <a:cs typeface="Arial" panose="020B0604020202020204" pitchFamily="34" charset="0"/>
              </a:rPr>
              <a:t>b</a:t>
            </a:r>
            <a:r>
              <a:rPr lang="fr-FR" sz="1600" b="1" i="1" dirty="0">
                <a:latin typeface="Arial" panose="020B0604020202020204" pitchFamily="34" charset="0"/>
                <a:cs typeface="Arial" panose="020B0604020202020204" pitchFamily="34" charset="0"/>
              </a:rPr>
              <a:t>) Approche BAV</a:t>
            </a:r>
          </a:p>
          <a:p>
            <a:pPr algn="just"/>
            <a:endParaRPr lang="fr-FR" sz="1600" dirty="0">
              <a:latin typeface="Arial" panose="020B0604020202020204" pitchFamily="34" charset="0"/>
              <a:cs typeface="Arial" panose="020B0604020202020204" pitchFamily="34" charset="0"/>
            </a:endParaRPr>
          </a:p>
          <a:p>
            <a:pPr algn="just"/>
            <a:r>
              <a:rPr lang="fr-FR" sz="1800" dirty="0" err="1">
                <a:latin typeface="Arial" panose="020B0604020202020204" pitchFamily="34" charset="0"/>
                <a:cs typeface="Arial" panose="020B0604020202020204" pitchFamily="34" charset="0"/>
              </a:rPr>
              <a:t>Both</a:t>
            </a:r>
            <a:r>
              <a:rPr lang="fr-FR" sz="1800" dirty="0">
                <a:latin typeface="Arial" panose="020B0604020202020204" pitchFamily="34" charset="0"/>
                <a:cs typeface="Arial" panose="020B0604020202020204" pitchFamily="34" charset="0"/>
              </a:rPr>
              <a:t> As </a:t>
            </a:r>
            <a:r>
              <a:rPr lang="fr-FR" sz="1800" dirty="0" err="1">
                <a:latin typeface="Arial" panose="020B0604020202020204" pitchFamily="34" charset="0"/>
                <a:cs typeface="Arial" panose="020B0604020202020204" pitchFamily="34" charset="0"/>
              </a:rPr>
              <a:t>View</a:t>
            </a:r>
            <a:r>
              <a:rPr lang="fr-FR" sz="1800" dirty="0">
                <a:latin typeface="Arial" panose="020B0604020202020204" pitchFamily="34" charset="0"/>
                <a:cs typeface="Arial" panose="020B0604020202020204" pitchFamily="34" charset="0"/>
              </a:rPr>
              <a:t> (BAV) est une autre approche d'intégration de données. C'est un cadre riche d'intégration, qui est basé sur l'utilisation des séquences réversibles des transformations primitives de schéma, appelé "transformation </a:t>
            </a:r>
            <a:r>
              <a:rPr lang="fr-FR" sz="1800" dirty="0" err="1">
                <a:latin typeface="Arial" panose="020B0604020202020204" pitchFamily="34" charset="0"/>
                <a:cs typeface="Arial" panose="020B0604020202020204" pitchFamily="34" charset="0"/>
              </a:rPr>
              <a:t>pathways</a:t>
            </a:r>
            <a:r>
              <a:rPr lang="fr-FR"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09811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FAE9AB5-8504-F60A-F80D-38EF302BDCF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ACE45C4-539C-3260-0D67-286DAD8AF166}"/>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A8E1F47D-7649-CE8A-214C-6D4A78A54E2F}"/>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8E5A4D8C-799F-525D-27FC-3DB2AEA6EF07}"/>
              </a:ext>
            </a:extLst>
          </p:cNvPr>
          <p:cNvSpPr/>
          <p:nvPr/>
        </p:nvSpPr>
        <p:spPr>
          <a:xfrm>
            <a:off x="1505823" y="3020949"/>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Problématique</a:t>
            </a:r>
            <a:r>
              <a:rPr lang="en-US" sz="2800" b="1" dirty="0">
                <a:latin typeface="Arial"/>
              </a:rPr>
              <a:t> de </a:t>
            </a:r>
            <a:r>
              <a:rPr lang="en-US" sz="2800" b="1" dirty="0" err="1">
                <a:latin typeface="Arial"/>
              </a:rPr>
              <a:t>l’intégration</a:t>
            </a:r>
            <a:r>
              <a:rPr lang="en-US" sz="2800" b="1" dirty="0">
                <a:latin typeface="Arial"/>
              </a:rPr>
              <a:t> des données</a:t>
            </a:r>
          </a:p>
          <a:p>
            <a:pPr indent="0" algn="just">
              <a:lnSpc>
                <a:spcPts val="4656"/>
              </a:lnSpc>
            </a:pPr>
            <a:r>
              <a:rPr lang="en-US" sz="2800" b="1" dirty="0">
                <a:latin typeface="Arial"/>
              </a:rPr>
              <a:t>2.  Classification des </a:t>
            </a:r>
            <a:r>
              <a:rPr lang="en-US" sz="2800" b="1" dirty="0" err="1">
                <a:latin typeface="Arial"/>
              </a:rPr>
              <a:t>systèmes</a:t>
            </a:r>
            <a:r>
              <a:rPr lang="en-US" sz="2800" b="1" dirty="0">
                <a:latin typeface="Arial"/>
              </a:rPr>
              <a:t> </a:t>
            </a:r>
            <a:r>
              <a:rPr lang="en-US" sz="2800" b="1" dirty="0" err="1">
                <a:latin typeface="Arial"/>
              </a:rPr>
              <a:t>d’intégration</a:t>
            </a:r>
            <a:endParaRPr lang="en-US" sz="2800" b="1" dirty="0">
              <a:latin typeface="Arial"/>
            </a:endParaRPr>
          </a:p>
          <a:p>
            <a:pPr marL="514350" indent="-514350" algn="just">
              <a:lnSpc>
                <a:spcPts val="4656"/>
              </a:lnSpc>
              <a:buAutoNum type="arabicPeriod" startAt="3"/>
            </a:pPr>
            <a:r>
              <a:rPr lang="en-US" sz="2800" b="1" dirty="0">
                <a:solidFill>
                  <a:srgbClr val="FF0000"/>
                </a:solidFill>
                <a:latin typeface="Arial"/>
              </a:rPr>
              <a:t>Architecture de </a:t>
            </a:r>
            <a:r>
              <a:rPr lang="en-US" sz="2800" b="1" dirty="0" err="1">
                <a:solidFill>
                  <a:srgbClr val="FF0000"/>
                </a:solidFill>
                <a:latin typeface="Arial"/>
              </a:rPr>
              <a:t>médiation</a:t>
            </a:r>
            <a:endParaRPr lang="en-US" sz="2800" b="1" dirty="0">
              <a:solidFill>
                <a:srgbClr val="FF0000"/>
              </a:solidFill>
              <a:latin typeface="Arial"/>
            </a:endParaRPr>
          </a:p>
        </p:txBody>
      </p:sp>
    </p:spTree>
    <p:extLst>
      <p:ext uri="{BB962C8B-B14F-4D97-AF65-F5344CB8AC3E}">
        <p14:creationId xmlns:p14="http://schemas.microsoft.com/office/powerpoint/2010/main" val="3039918638"/>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A599A7E-4FDC-872D-D053-EECD482DE06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B5A07DA-7617-38F9-081D-C97E4878675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12013B1-4A8E-CBDD-B619-94A987DAE4F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ARCHITECTURE DE MEDIATION</a:t>
            </a:r>
          </a:p>
        </p:txBody>
      </p:sp>
      <p:sp>
        <p:nvSpPr>
          <p:cNvPr id="6" name="ZoneTexte 5">
            <a:extLst>
              <a:ext uri="{FF2B5EF4-FFF2-40B4-BE49-F238E27FC236}">
                <a16:creationId xmlns:a16="http://schemas.microsoft.com/office/drawing/2014/main" id="{09A49A83-0C29-A9BE-CA08-D273F8FC0920}"/>
              </a:ext>
            </a:extLst>
          </p:cNvPr>
          <p:cNvSpPr txBox="1"/>
          <p:nvPr/>
        </p:nvSpPr>
        <p:spPr>
          <a:xfrm>
            <a:off x="0" y="1027176"/>
            <a:ext cx="10640567" cy="400110"/>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endParaRPr lang="en-US" sz="2000" b="0" i="0" u="none" strike="noStrike" baseline="0" dirty="0">
              <a:solidFill>
                <a:srgbClr val="333333"/>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89A0AA1F-0F6C-715A-F1EC-B27BFD938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575" y="1395412"/>
            <a:ext cx="8096250" cy="4772025"/>
          </a:xfrm>
          <a:prstGeom prst="rect">
            <a:avLst/>
          </a:prstGeom>
        </p:spPr>
      </p:pic>
      <p:sp>
        <p:nvSpPr>
          <p:cNvPr id="7" name="Rectangle 6">
            <a:extLst>
              <a:ext uri="{FF2B5EF4-FFF2-40B4-BE49-F238E27FC236}">
                <a16:creationId xmlns:a16="http://schemas.microsoft.com/office/drawing/2014/main" id="{7D444DF1-8651-CA50-7F17-4537938370F5}"/>
              </a:ext>
            </a:extLst>
          </p:cNvPr>
          <p:cNvSpPr/>
          <p:nvPr/>
        </p:nvSpPr>
        <p:spPr>
          <a:xfrm>
            <a:off x="1298575" y="6517386"/>
            <a:ext cx="3959352" cy="365760"/>
          </a:xfrm>
          <a:prstGeom prst="rect">
            <a:avLst/>
          </a:prstGeom>
        </p:spPr>
        <p:txBody>
          <a:bodyPr wrap="none" lIns="0" tIns="0" rIns="0" bIns="0">
            <a:noAutofit/>
          </a:bodyPr>
          <a:lstStyle/>
          <a:p>
            <a:pPr indent="0"/>
            <a:r>
              <a:rPr lang="en-US" b="1" i="1" dirty="0">
                <a:solidFill>
                  <a:srgbClr val="161616"/>
                </a:solidFill>
                <a:latin typeface="Arial"/>
              </a:rPr>
              <a:t>Architecture type d’un </a:t>
            </a:r>
            <a:r>
              <a:rPr lang="en-US" b="1" i="1" dirty="0" err="1">
                <a:solidFill>
                  <a:srgbClr val="161616"/>
                </a:solidFill>
                <a:latin typeface="Arial"/>
              </a:rPr>
              <a:t>système</a:t>
            </a:r>
            <a:r>
              <a:rPr lang="en-US" b="1" i="1" dirty="0">
                <a:solidFill>
                  <a:srgbClr val="161616"/>
                </a:solidFill>
                <a:latin typeface="Arial"/>
              </a:rPr>
              <a:t> de </a:t>
            </a:r>
            <a:r>
              <a:rPr lang="en-US" b="1" i="1" dirty="0" err="1">
                <a:solidFill>
                  <a:srgbClr val="161616"/>
                </a:solidFill>
                <a:latin typeface="Arial"/>
              </a:rPr>
              <a:t>médiation</a:t>
            </a:r>
            <a:r>
              <a:rPr lang="en-US" b="1" i="1" dirty="0">
                <a:solidFill>
                  <a:srgbClr val="161616"/>
                </a:solidFill>
                <a:latin typeface="Arial"/>
              </a:rPr>
              <a:t> pour </a:t>
            </a:r>
            <a:r>
              <a:rPr lang="en-US" b="1" i="1" dirty="0" err="1">
                <a:solidFill>
                  <a:srgbClr val="161616"/>
                </a:solidFill>
                <a:latin typeface="Arial"/>
              </a:rPr>
              <a:t>intégration</a:t>
            </a:r>
            <a:r>
              <a:rPr lang="en-US" b="1" i="1" dirty="0">
                <a:solidFill>
                  <a:srgbClr val="161616"/>
                </a:solidFill>
                <a:latin typeface="Arial"/>
              </a:rPr>
              <a:t> de données</a:t>
            </a:r>
          </a:p>
        </p:txBody>
      </p:sp>
    </p:spTree>
    <p:extLst>
      <p:ext uri="{BB962C8B-B14F-4D97-AF65-F5344CB8AC3E}">
        <p14:creationId xmlns:p14="http://schemas.microsoft.com/office/powerpoint/2010/main" val="400537107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2344D2D-2259-A56B-1E9E-D5EF7D39559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FB68CAC-C3A2-5FD5-2EBA-369AC2083B3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7D7669E-4F0A-CA1F-E194-80DE862191B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ARCHITECTURE DE MEDIATION</a:t>
            </a:r>
          </a:p>
        </p:txBody>
      </p:sp>
      <p:sp>
        <p:nvSpPr>
          <p:cNvPr id="6" name="ZoneTexte 5">
            <a:extLst>
              <a:ext uri="{FF2B5EF4-FFF2-40B4-BE49-F238E27FC236}">
                <a16:creationId xmlns:a16="http://schemas.microsoft.com/office/drawing/2014/main" id="{0C320393-34E8-9404-74FA-85D80DCB6183}"/>
              </a:ext>
            </a:extLst>
          </p:cNvPr>
          <p:cNvSpPr txBox="1"/>
          <p:nvPr/>
        </p:nvSpPr>
        <p:spPr>
          <a:xfrm>
            <a:off x="0" y="1027176"/>
            <a:ext cx="10640567" cy="400110"/>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endParaRPr lang="en-US" sz="2000" b="0" i="0" u="none" strike="noStrike" baseline="0" dirty="0">
              <a:solidFill>
                <a:srgbClr val="333333"/>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3599CD16-D208-7952-1973-231A45A08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1312" y="1140065"/>
            <a:ext cx="5305518" cy="3127135"/>
          </a:xfrm>
          <a:prstGeom prst="rect">
            <a:avLst/>
          </a:prstGeom>
        </p:spPr>
      </p:pic>
      <p:sp>
        <p:nvSpPr>
          <p:cNvPr id="8" name="ZoneTexte 7">
            <a:extLst>
              <a:ext uri="{FF2B5EF4-FFF2-40B4-BE49-F238E27FC236}">
                <a16:creationId xmlns:a16="http://schemas.microsoft.com/office/drawing/2014/main" id="{A50E155B-8CC8-0DDC-6C62-9AD53EC0897F}"/>
              </a:ext>
            </a:extLst>
          </p:cNvPr>
          <p:cNvSpPr txBox="1"/>
          <p:nvPr/>
        </p:nvSpPr>
        <p:spPr>
          <a:xfrm>
            <a:off x="824089" y="4546178"/>
            <a:ext cx="8252178" cy="2585323"/>
          </a:xfrm>
          <a:prstGeom prst="rect">
            <a:avLst/>
          </a:prstGeom>
          <a:noFill/>
        </p:spPr>
        <p:txBody>
          <a:bodyPr wrap="square">
            <a:spAutoFit/>
          </a:bodyPr>
          <a:lstStyle/>
          <a:p>
            <a:pPr algn="just">
              <a:buNone/>
            </a:pPr>
            <a:r>
              <a:rPr lang="fr-FR" b="1" dirty="0">
                <a:latin typeface="Arial" panose="020B0604020202020204" pitchFamily="34" charset="0"/>
                <a:cs typeface="Arial" panose="020B0604020202020204" pitchFamily="34" charset="0"/>
              </a:rPr>
              <a:t>✅ 1. Niveau Source </a:t>
            </a:r>
          </a:p>
          <a:p>
            <a:pPr algn="just">
              <a:buFont typeface="Arial" panose="020B0604020202020204" pitchFamily="34" charset="0"/>
              <a:buChar char="•"/>
            </a:pPr>
            <a:r>
              <a:rPr lang="fr-FR" b="1" dirty="0">
                <a:latin typeface="Arial" panose="020B0604020202020204" pitchFamily="34" charset="0"/>
                <a:cs typeface="Arial" panose="020B0604020202020204" pitchFamily="34" charset="0"/>
              </a:rPr>
              <a:t>Sources 1, 2, ..., N</a:t>
            </a:r>
            <a:r>
              <a:rPr lang="fr-FR" dirty="0">
                <a:latin typeface="Arial" panose="020B0604020202020204" pitchFamily="34" charset="0"/>
                <a:cs typeface="Arial" panose="020B0604020202020204" pitchFamily="34" charset="0"/>
              </a:rPr>
              <a:t> : Ce sont les </a:t>
            </a:r>
            <a:r>
              <a:rPr lang="fr-FR" b="1" dirty="0">
                <a:latin typeface="Arial" panose="020B0604020202020204" pitchFamily="34" charset="0"/>
                <a:cs typeface="Arial" panose="020B0604020202020204" pitchFamily="34" charset="0"/>
              </a:rPr>
              <a:t>bases de données ou systèmes d'information hétérogènes</a:t>
            </a:r>
            <a:r>
              <a:rPr lang="fr-FR" dirty="0">
                <a:latin typeface="Arial" panose="020B0604020202020204" pitchFamily="34" charset="0"/>
                <a:cs typeface="Arial" panose="020B0604020202020204" pitchFamily="34" charset="0"/>
              </a:rPr>
              <a:t> (relationnels, NoSQL, ERP, fichiers XML, etc.).</a:t>
            </a:r>
          </a:p>
          <a:p>
            <a:pPr algn="just">
              <a:buFont typeface="Arial" panose="020B0604020202020204" pitchFamily="34" charset="0"/>
              <a:buChar char="•"/>
            </a:pPr>
            <a:r>
              <a:rPr lang="fr-FR" b="1" dirty="0" err="1">
                <a:latin typeface="Arial" panose="020B0604020202020204" pitchFamily="34" charset="0"/>
                <a:cs typeface="Arial" panose="020B0604020202020204" pitchFamily="34" charset="0"/>
              </a:rPr>
              <a:t>Wrappers</a:t>
            </a:r>
            <a:r>
              <a:rPr lang="fr-FR" dirty="0">
                <a:latin typeface="Arial" panose="020B0604020202020204" pitchFamily="34" charset="0"/>
                <a:cs typeface="Arial" panose="020B0604020202020204" pitchFamily="34" charset="0"/>
              </a:rPr>
              <a:t> : Ce sont des </a:t>
            </a:r>
            <a:r>
              <a:rPr lang="fr-FR" b="1" dirty="0">
                <a:latin typeface="Arial" panose="020B0604020202020204" pitchFamily="34" charset="0"/>
                <a:cs typeface="Arial" panose="020B0604020202020204" pitchFamily="34" charset="0"/>
              </a:rPr>
              <a:t>adaptateurs</a:t>
            </a:r>
            <a:r>
              <a:rPr lang="fr-FR" dirty="0">
                <a:latin typeface="Arial" panose="020B0604020202020204" pitchFamily="34" charset="0"/>
                <a:cs typeface="Arial" panose="020B0604020202020204" pitchFamily="34" charset="0"/>
              </a:rPr>
              <a:t>. Leur rôle est de transformer les données locales en un format commun compréhensible par le médiateur.</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Ils assurent les </a:t>
            </a:r>
            <a:r>
              <a:rPr lang="fr-FR" b="1" dirty="0">
                <a:latin typeface="Arial" panose="020B0604020202020204" pitchFamily="34" charset="0"/>
                <a:cs typeface="Arial" panose="020B0604020202020204" pitchFamily="34" charset="0"/>
              </a:rPr>
              <a:t>services d’accès</a:t>
            </a:r>
            <a:r>
              <a:rPr lang="fr-FR" dirty="0">
                <a:latin typeface="Arial" panose="020B0604020202020204" pitchFamily="34" charset="0"/>
                <a:cs typeface="Arial" panose="020B0604020202020204" pitchFamily="34" charset="0"/>
              </a:rPr>
              <a:t> et de </a:t>
            </a:r>
            <a:r>
              <a:rPr lang="fr-FR" b="1" dirty="0">
                <a:latin typeface="Arial" panose="020B0604020202020204" pitchFamily="34" charset="0"/>
                <a:cs typeface="Arial" panose="020B0604020202020204" pitchFamily="34" charset="0"/>
              </a:rPr>
              <a:t>traduction</a:t>
            </a:r>
            <a:r>
              <a:rPr lang="fr-FR" dirty="0">
                <a:latin typeface="Arial" panose="020B0604020202020204" pitchFamily="34" charset="0"/>
                <a:cs typeface="Arial" panose="020B0604020202020204" pitchFamily="34" charset="0"/>
              </a:rPr>
              <a:t> des données.</a:t>
            </a:r>
          </a:p>
          <a:p>
            <a:pPr algn="just">
              <a:buNone/>
            </a:pPr>
            <a:r>
              <a:rPr lang="fr-FR" b="1" dirty="0">
                <a:latin typeface="Arial" panose="020B0604020202020204" pitchFamily="34" charset="0"/>
                <a:cs typeface="Arial" panose="020B0604020202020204" pitchFamily="34" charset="0"/>
              </a:rPr>
              <a:t>🔎 Exemple</a:t>
            </a:r>
            <a:r>
              <a:rPr lang="fr-FR" dirty="0">
                <a:latin typeface="Arial" panose="020B0604020202020204" pitchFamily="34" charset="0"/>
                <a:cs typeface="Arial" panose="020B0604020202020204" pitchFamily="34" charset="0"/>
              </a:rPr>
              <a:t> :</a:t>
            </a:r>
          </a:p>
          <a:p>
            <a:pPr algn="just">
              <a:buFont typeface="Arial" panose="020B0604020202020204" pitchFamily="34" charset="0"/>
              <a:buChar char="•"/>
            </a:pPr>
            <a:r>
              <a:rPr lang="fr-FR" dirty="0">
                <a:latin typeface="Arial" panose="020B0604020202020204" pitchFamily="34" charset="0"/>
                <a:cs typeface="Arial" panose="020B0604020202020204" pitchFamily="34" charset="0"/>
              </a:rPr>
              <a:t>Une source MySQL, une autre dans MongoDB, et une API REST peuvent toutes être normalisées via leurs </a:t>
            </a:r>
            <a:r>
              <a:rPr lang="fr-FR" dirty="0" err="1">
                <a:latin typeface="Arial" panose="020B0604020202020204" pitchFamily="34" charset="0"/>
                <a:cs typeface="Arial" panose="020B0604020202020204" pitchFamily="34" charset="0"/>
              </a:rPr>
              <a:t>wrappers</a:t>
            </a:r>
            <a:r>
              <a:rPr lang="fr-FR" dirty="0">
                <a:latin typeface="Arial" panose="020B0604020202020204" pitchFamily="34" charset="0"/>
                <a:cs typeface="Arial" panose="020B0604020202020204" pitchFamily="34" charset="0"/>
              </a:rPr>
              <a:t> respectifs</a:t>
            </a:r>
            <a:r>
              <a:rPr lang="fr-FR" dirty="0"/>
              <a:t>.</a:t>
            </a:r>
          </a:p>
        </p:txBody>
      </p:sp>
    </p:spTree>
    <p:extLst>
      <p:ext uri="{BB962C8B-B14F-4D97-AF65-F5344CB8AC3E}">
        <p14:creationId xmlns:p14="http://schemas.microsoft.com/office/powerpoint/2010/main" val="2005715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9AC99CF-6515-6A69-0D6E-166F5336FAC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56DF8B1-BBA2-1D46-C14C-E0CFBF343C5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1FFF33D-DF65-0263-D531-5DDE4D1AA8B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ARCHITECTURE DE MEDIATION</a:t>
            </a:r>
          </a:p>
        </p:txBody>
      </p:sp>
      <p:sp>
        <p:nvSpPr>
          <p:cNvPr id="6" name="ZoneTexte 5">
            <a:extLst>
              <a:ext uri="{FF2B5EF4-FFF2-40B4-BE49-F238E27FC236}">
                <a16:creationId xmlns:a16="http://schemas.microsoft.com/office/drawing/2014/main" id="{28270E43-3AC6-F292-D96B-006D6159C599}"/>
              </a:ext>
            </a:extLst>
          </p:cNvPr>
          <p:cNvSpPr txBox="1"/>
          <p:nvPr/>
        </p:nvSpPr>
        <p:spPr>
          <a:xfrm>
            <a:off x="0" y="1027176"/>
            <a:ext cx="10640567" cy="400110"/>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endParaRPr lang="en-US" sz="2000" b="0" i="0" u="none" strike="noStrike" baseline="0" dirty="0">
              <a:solidFill>
                <a:srgbClr val="333333"/>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386944AB-0B13-22CD-4DBB-E4B9EF7F5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310" y="1140066"/>
            <a:ext cx="4798519" cy="2828304"/>
          </a:xfrm>
          <a:prstGeom prst="rect">
            <a:avLst/>
          </a:prstGeom>
        </p:spPr>
      </p:pic>
      <p:sp>
        <p:nvSpPr>
          <p:cNvPr id="8" name="ZoneTexte 7">
            <a:extLst>
              <a:ext uri="{FF2B5EF4-FFF2-40B4-BE49-F238E27FC236}">
                <a16:creationId xmlns:a16="http://schemas.microsoft.com/office/drawing/2014/main" id="{8EC0BE58-B4FA-21E6-B955-92D437FFDD92}"/>
              </a:ext>
            </a:extLst>
          </p:cNvPr>
          <p:cNvSpPr txBox="1"/>
          <p:nvPr/>
        </p:nvSpPr>
        <p:spPr>
          <a:xfrm>
            <a:off x="634775" y="3702189"/>
            <a:ext cx="10186415" cy="3662541"/>
          </a:xfrm>
          <a:prstGeom prst="rect">
            <a:avLst/>
          </a:prstGeom>
          <a:noFill/>
        </p:spPr>
        <p:txBody>
          <a:bodyPr wrap="square">
            <a:spAutoFit/>
          </a:bodyPr>
          <a:lstStyle/>
          <a:p>
            <a:pPr>
              <a:buNone/>
            </a:pPr>
            <a:r>
              <a:rPr lang="fr-FR" sz="1600" b="1" dirty="0">
                <a:latin typeface="Arial" panose="020B0604020202020204" pitchFamily="34" charset="0"/>
                <a:cs typeface="Arial" panose="020B0604020202020204" pitchFamily="34" charset="0"/>
              </a:rPr>
              <a:t>✅ 2. Niveau Médiation</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Médiateurs (1 à N)</a:t>
            </a:r>
            <a:r>
              <a:rPr lang="fr-FR" sz="1600" dirty="0">
                <a:latin typeface="Arial" panose="020B0604020202020204" pitchFamily="34" charset="0"/>
                <a:cs typeface="Arial" panose="020B0604020202020204" pitchFamily="34" charset="0"/>
              </a:rPr>
              <a:t> : Ce sont les </a:t>
            </a:r>
            <a:r>
              <a:rPr lang="fr-FR" sz="1600" b="1" dirty="0">
                <a:latin typeface="Arial" panose="020B0604020202020204" pitchFamily="34" charset="0"/>
                <a:cs typeface="Arial" panose="020B0604020202020204" pitchFamily="34" charset="0"/>
              </a:rPr>
              <a:t>cœurs du système</a:t>
            </a:r>
            <a:r>
              <a:rPr lang="fr-FR" sz="1600" dirty="0">
                <a:latin typeface="Arial" panose="020B0604020202020204" pitchFamily="34" charset="0"/>
                <a:cs typeface="Arial" panose="020B0604020202020204" pitchFamily="34" charset="0"/>
              </a:rPr>
              <a:t>. Ils :</a:t>
            </a:r>
          </a:p>
          <a:p>
            <a:pPr marL="742950" lvl="1"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Fusionnent les données issues de plusieurs sources.</a:t>
            </a:r>
          </a:p>
          <a:p>
            <a:pPr marL="742950" lvl="1"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Appliquent les règles de correspondance (mapping) entre les différentes structures de données.</a:t>
            </a:r>
          </a:p>
          <a:p>
            <a:pPr marL="742950" lvl="1"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Gèrent l'optimisation des requêtes et l'agrégation des résultats.</a:t>
            </a:r>
          </a:p>
          <a:p>
            <a:pPr lvl="2">
              <a:buFont typeface="Arial" panose="020B0604020202020204" pitchFamily="34" charset="0"/>
              <a:buChar char="•"/>
            </a:pPr>
            <a:r>
              <a:rPr lang="fr-FR" sz="1600" dirty="0">
                <a:latin typeface="Arial" panose="020B0604020202020204" pitchFamily="34" charset="0"/>
                <a:cs typeface="Arial" panose="020B0604020202020204" pitchFamily="34" charset="0"/>
              </a:rPr>
              <a:t>➔ Ils assurent les </a:t>
            </a:r>
            <a:r>
              <a:rPr lang="fr-FR" sz="1600" b="1" dirty="0">
                <a:latin typeface="Arial" panose="020B0604020202020204" pitchFamily="34" charset="0"/>
                <a:cs typeface="Arial" panose="020B0604020202020204" pitchFamily="34" charset="0"/>
              </a:rPr>
              <a:t>services d’intégration</a:t>
            </a:r>
            <a:r>
              <a:rPr lang="fr-FR" sz="1600" dirty="0">
                <a:latin typeface="Arial" panose="020B0604020202020204" pitchFamily="34" charset="0"/>
                <a:cs typeface="Arial" panose="020B0604020202020204" pitchFamily="34" charset="0"/>
              </a:rPr>
              <a:t>.</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Facilitateurs (1 et 2)</a:t>
            </a:r>
            <a:r>
              <a:rPr lang="fr-FR" sz="1600" dirty="0">
                <a:latin typeface="Arial" panose="020B0604020202020204" pitchFamily="34" charset="0"/>
                <a:cs typeface="Arial" panose="020B0604020202020204" pitchFamily="34" charset="0"/>
              </a:rPr>
              <a:t> : Ces composants permettent de :</a:t>
            </a:r>
          </a:p>
          <a:p>
            <a:pPr marL="742950" lvl="1"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Coordonner plusieurs médiateurs.</a:t>
            </a:r>
          </a:p>
          <a:p>
            <a:pPr marL="742950" lvl="1"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Gérer des tâches plus complexes comme le contrôle des flux, la qualité des données, ou l'orchestration des services.</a:t>
            </a:r>
          </a:p>
          <a:p>
            <a:pPr lvl="2">
              <a:buFont typeface="Arial" panose="020B0604020202020204" pitchFamily="34" charset="0"/>
              <a:buChar char="•"/>
            </a:pPr>
            <a:r>
              <a:rPr lang="fr-FR" sz="1600" dirty="0">
                <a:latin typeface="Arial" panose="020B0604020202020204" pitchFamily="34" charset="0"/>
                <a:cs typeface="Arial" panose="020B0604020202020204" pitchFamily="34" charset="0"/>
              </a:rPr>
              <a:t>➔ Ils assurent les </a:t>
            </a:r>
            <a:r>
              <a:rPr lang="fr-FR" sz="1600" b="1" dirty="0">
                <a:latin typeface="Arial" panose="020B0604020202020204" pitchFamily="34" charset="0"/>
                <a:cs typeface="Arial" panose="020B0604020202020204" pitchFamily="34" charset="0"/>
              </a:rPr>
              <a:t>services de coordination</a:t>
            </a:r>
            <a:r>
              <a:rPr lang="fr-FR" sz="1600" dirty="0">
                <a:latin typeface="Arial" panose="020B0604020202020204" pitchFamily="34" charset="0"/>
                <a:cs typeface="Arial" panose="020B0604020202020204" pitchFamily="34" charset="0"/>
              </a:rPr>
              <a:t>.</a:t>
            </a:r>
          </a:p>
          <a:p>
            <a:r>
              <a:rPr lang="fr-FR" sz="1600" b="1" dirty="0">
                <a:latin typeface="Arial" panose="020B0604020202020204" pitchFamily="34" charset="0"/>
                <a:cs typeface="Arial" panose="020B0604020202020204" pitchFamily="34" charset="0"/>
              </a:rPr>
              <a:t>🔎 Exemple</a:t>
            </a:r>
            <a:r>
              <a:rPr lang="fr-FR" sz="1600" dirty="0">
                <a:latin typeface="Arial" panose="020B0604020202020204" pitchFamily="34" charset="0"/>
                <a:cs typeface="Arial" panose="020B0604020202020204" pitchFamily="34" charset="0"/>
              </a:rPr>
              <a:t>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Un médiateur peut agréger les informations client venant de la source CRM et de la source ERP pour les renvoyer à l’application utilisateur.</a:t>
            </a:r>
          </a:p>
        </p:txBody>
      </p:sp>
    </p:spTree>
    <p:extLst>
      <p:ext uri="{BB962C8B-B14F-4D97-AF65-F5344CB8AC3E}">
        <p14:creationId xmlns:p14="http://schemas.microsoft.com/office/powerpoint/2010/main" val="845499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E8724F2-EC46-664D-6ACE-AE179261997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EE93B17-BC84-9E19-F391-25245B02D78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BA3A012-EE56-D223-28D5-7CFB6161470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ARCHITECTURE DE MEDIATION</a:t>
            </a:r>
          </a:p>
        </p:txBody>
      </p:sp>
      <p:sp>
        <p:nvSpPr>
          <p:cNvPr id="6" name="ZoneTexte 5">
            <a:extLst>
              <a:ext uri="{FF2B5EF4-FFF2-40B4-BE49-F238E27FC236}">
                <a16:creationId xmlns:a16="http://schemas.microsoft.com/office/drawing/2014/main" id="{C5032F66-C61F-340A-CB68-B3072E7A10F8}"/>
              </a:ext>
            </a:extLst>
          </p:cNvPr>
          <p:cNvSpPr txBox="1"/>
          <p:nvPr/>
        </p:nvSpPr>
        <p:spPr>
          <a:xfrm>
            <a:off x="0" y="1027176"/>
            <a:ext cx="10640567" cy="400110"/>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endParaRPr lang="en-US" sz="2000" b="0" i="0" u="none" strike="noStrike" baseline="0" dirty="0">
              <a:solidFill>
                <a:srgbClr val="333333"/>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73991FE0-BB51-4B8D-4CE7-ABCE0346C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898" y="1275534"/>
            <a:ext cx="6161888" cy="3631890"/>
          </a:xfrm>
          <a:prstGeom prst="rect">
            <a:avLst/>
          </a:prstGeom>
        </p:spPr>
      </p:pic>
      <p:sp>
        <p:nvSpPr>
          <p:cNvPr id="7" name="ZoneTexte 6">
            <a:extLst>
              <a:ext uri="{FF2B5EF4-FFF2-40B4-BE49-F238E27FC236}">
                <a16:creationId xmlns:a16="http://schemas.microsoft.com/office/drawing/2014/main" id="{EED51826-F527-605E-700B-1F3690776ECC}"/>
              </a:ext>
            </a:extLst>
          </p:cNvPr>
          <p:cNvSpPr txBox="1"/>
          <p:nvPr/>
        </p:nvSpPr>
        <p:spPr>
          <a:xfrm>
            <a:off x="439542" y="4771956"/>
            <a:ext cx="10196053" cy="2031325"/>
          </a:xfrm>
          <a:prstGeom prst="rect">
            <a:avLst/>
          </a:prstGeom>
          <a:noFill/>
        </p:spPr>
        <p:txBody>
          <a:bodyPr wrap="square">
            <a:spAutoFit/>
          </a:bodyPr>
          <a:lstStyle/>
          <a:p>
            <a:pPr algn="just">
              <a:buNone/>
            </a:pPr>
            <a:r>
              <a:rPr lang="fr-FR" b="1" dirty="0">
                <a:latin typeface="Arial" panose="020B0604020202020204" pitchFamily="34" charset="0"/>
                <a:cs typeface="Arial" panose="020B0604020202020204" pitchFamily="34" charset="0"/>
              </a:rPr>
              <a:t>✅ 3. Niveau Client </a:t>
            </a:r>
          </a:p>
          <a:p>
            <a:pPr algn="just">
              <a:buFont typeface="Arial" panose="020B0604020202020204" pitchFamily="34" charset="0"/>
              <a:buChar char="•"/>
            </a:pPr>
            <a:r>
              <a:rPr lang="fr-FR" b="1" dirty="0">
                <a:latin typeface="Arial" panose="020B0604020202020204" pitchFamily="34" charset="0"/>
                <a:cs typeface="Arial" panose="020B0604020202020204" pitchFamily="34" charset="0"/>
              </a:rPr>
              <a:t>Applications objet, Applications client, Browser web</a:t>
            </a:r>
            <a:r>
              <a:rPr lang="fr-FR" dirty="0">
                <a:latin typeface="Arial" panose="020B0604020202020204" pitchFamily="34" charset="0"/>
                <a:cs typeface="Arial" panose="020B0604020202020204" pitchFamily="34" charset="0"/>
              </a:rPr>
              <a:t> : Ce sont les </a:t>
            </a:r>
            <a:r>
              <a:rPr lang="fr-FR" b="1" dirty="0">
                <a:latin typeface="Arial" panose="020B0604020202020204" pitchFamily="34" charset="0"/>
                <a:cs typeface="Arial" panose="020B0604020202020204" pitchFamily="34" charset="0"/>
              </a:rPr>
              <a:t>applications finales</a:t>
            </a:r>
            <a:r>
              <a:rPr lang="fr-FR" dirty="0">
                <a:latin typeface="Arial" panose="020B0604020202020204" pitchFamily="34" charset="0"/>
                <a:cs typeface="Arial" panose="020B0604020202020204" pitchFamily="34" charset="0"/>
              </a:rPr>
              <a:t> (tableaux de bord, applications métier, portails web) utilisées par les utilisateurs.</a:t>
            </a:r>
          </a:p>
          <a:p>
            <a:pPr lvl="1" algn="just">
              <a:buFont typeface="Arial" panose="020B0604020202020204" pitchFamily="34" charset="0"/>
              <a:buChar char="•"/>
            </a:pPr>
            <a:r>
              <a:rPr lang="fr-FR" dirty="0">
                <a:latin typeface="Arial" panose="020B0604020202020204" pitchFamily="34" charset="0"/>
                <a:cs typeface="Arial" panose="020B0604020202020204" pitchFamily="34" charset="0"/>
              </a:rPr>
              <a:t>➔ Elles consomment les services d’intégration via des interfaces standardisées.</a:t>
            </a:r>
          </a:p>
          <a:p>
            <a:pPr algn="just">
              <a:buNone/>
            </a:pPr>
            <a:r>
              <a:rPr lang="fr-FR" b="1" dirty="0">
                <a:latin typeface="Arial" panose="020B0604020202020204" pitchFamily="34" charset="0"/>
                <a:cs typeface="Arial" panose="020B0604020202020204" pitchFamily="34" charset="0"/>
              </a:rPr>
              <a:t>🔎 Exemple</a:t>
            </a:r>
            <a:r>
              <a:rPr lang="fr-FR" dirty="0">
                <a:latin typeface="Arial" panose="020B0604020202020204" pitchFamily="34" charset="0"/>
                <a:cs typeface="Arial" panose="020B0604020202020204" pitchFamily="34" charset="0"/>
              </a:rPr>
              <a:t> :</a:t>
            </a:r>
          </a:p>
          <a:p>
            <a:pPr algn="just">
              <a:buFont typeface="Arial" panose="020B0604020202020204" pitchFamily="34" charset="0"/>
              <a:buChar char="•"/>
            </a:pPr>
            <a:r>
              <a:rPr lang="fr-FR" dirty="0">
                <a:latin typeface="Arial" panose="020B0604020202020204" pitchFamily="34" charset="0"/>
                <a:cs typeface="Arial" panose="020B0604020202020204" pitchFamily="34" charset="0"/>
              </a:rPr>
              <a:t>Une application web qui montre le tableau de bord d’un client combinant ses achats (source 1) et son historique de support (source 2).</a:t>
            </a:r>
          </a:p>
        </p:txBody>
      </p:sp>
    </p:spTree>
    <p:extLst>
      <p:ext uri="{BB962C8B-B14F-4D97-AF65-F5344CB8AC3E}">
        <p14:creationId xmlns:p14="http://schemas.microsoft.com/office/powerpoint/2010/main" val="3821066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A. </a:t>
            </a:r>
            <a:r>
              <a:rPr lang="en-US" sz="2600" b="1" dirty="0" err="1">
                <a:solidFill>
                  <a:srgbClr val="161616"/>
                </a:solidFill>
                <a:latin typeface="Arial"/>
              </a:rPr>
              <a:t>Contexte</a:t>
            </a:r>
            <a:r>
              <a:rPr lang="en-US" sz="2600" b="1" dirty="0">
                <a:solidFill>
                  <a:srgbClr val="161616"/>
                </a:solidFill>
                <a:latin typeface="Arial"/>
              </a:rPr>
              <a:t> </a:t>
            </a:r>
            <a:r>
              <a:rPr lang="en-US" sz="2600" b="1" dirty="0" err="1">
                <a:solidFill>
                  <a:srgbClr val="161616"/>
                </a:solidFill>
                <a:latin typeface="Arial"/>
              </a:rPr>
              <a:t>général</a:t>
            </a:r>
            <a:endParaRPr lang="en-US" sz="2600" b="1" dirty="0">
              <a:solidFill>
                <a:srgbClr val="161616"/>
              </a:solidFill>
              <a:latin typeface="Arial"/>
            </a:endParaRPr>
          </a:p>
        </p:txBody>
      </p:sp>
      <p:pic>
        <p:nvPicPr>
          <p:cNvPr id="5" name="Image 4">
            <a:extLst>
              <a:ext uri="{FF2B5EF4-FFF2-40B4-BE49-F238E27FC236}">
                <a16:creationId xmlns:a16="http://schemas.microsoft.com/office/drawing/2014/main" id="{1CA9A1CD-0566-9FB3-D159-938B16005A61}"/>
              </a:ext>
            </a:extLst>
          </p:cNvPr>
          <p:cNvPicPr>
            <a:picLocks noChangeAspect="1"/>
          </p:cNvPicPr>
          <p:nvPr/>
        </p:nvPicPr>
        <p:blipFill>
          <a:blip r:embed="rId4">
            <a:extLst>
              <a:ext uri="{28A0092B-C50C-407E-A947-70E740481C1C}">
                <a14:useLocalDpi xmlns:a14="http://schemas.microsoft.com/office/drawing/2010/main" val="0"/>
              </a:ext>
            </a:extLst>
          </a:blip>
          <a:srcRect t="8336" b="24698"/>
          <a:stretch/>
        </p:blipFill>
        <p:spPr>
          <a:xfrm>
            <a:off x="1859224" y="1027176"/>
            <a:ext cx="8686800" cy="2449337"/>
          </a:xfrm>
          <a:prstGeom prst="rect">
            <a:avLst/>
          </a:prstGeom>
        </p:spPr>
      </p:pic>
      <p:sp>
        <p:nvSpPr>
          <p:cNvPr id="12" name="Rectangle 11">
            <a:extLst>
              <a:ext uri="{FF2B5EF4-FFF2-40B4-BE49-F238E27FC236}">
                <a16:creationId xmlns:a16="http://schemas.microsoft.com/office/drawing/2014/main" id="{A64964CB-25F4-53C7-F589-96D8F34E6A61}"/>
              </a:ext>
            </a:extLst>
          </p:cNvPr>
          <p:cNvSpPr/>
          <p:nvPr/>
        </p:nvSpPr>
        <p:spPr>
          <a:xfrm>
            <a:off x="147376" y="2068964"/>
            <a:ext cx="1252672" cy="365760"/>
          </a:xfrm>
          <a:prstGeom prst="rect">
            <a:avLst/>
          </a:prstGeom>
        </p:spPr>
        <p:txBody>
          <a:bodyPr wrap="none" lIns="0" tIns="0" rIns="0" bIns="0">
            <a:noAutofit/>
          </a:bodyPr>
          <a:lstStyle/>
          <a:p>
            <a:pPr indent="0"/>
            <a:r>
              <a:rPr lang="en-US" sz="2000" b="1" dirty="0">
                <a:solidFill>
                  <a:srgbClr val="161616"/>
                </a:solidFill>
                <a:latin typeface="Arial"/>
              </a:rPr>
              <a:t>Etat des </a:t>
            </a:r>
            <a:r>
              <a:rPr lang="en-US" sz="2000" b="1" dirty="0" err="1">
                <a:solidFill>
                  <a:srgbClr val="161616"/>
                </a:solidFill>
                <a:latin typeface="Arial"/>
              </a:rPr>
              <a:t>lieux</a:t>
            </a:r>
            <a:endParaRPr lang="en-US" sz="2000" b="1" dirty="0">
              <a:solidFill>
                <a:srgbClr val="161616"/>
              </a:solidFill>
              <a:latin typeface="Arial"/>
            </a:endParaRPr>
          </a:p>
        </p:txBody>
      </p:sp>
      <p:pic>
        <p:nvPicPr>
          <p:cNvPr id="14" name="Image 13">
            <a:extLst>
              <a:ext uri="{FF2B5EF4-FFF2-40B4-BE49-F238E27FC236}">
                <a16:creationId xmlns:a16="http://schemas.microsoft.com/office/drawing/2014/main" id="{11364AE7-3427-94DD-54F2-5D2155B29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712" y="3468157"/>
            <a:ext cx="6345061" cy="3468633"/>
          </a:xfrm>
          <a:prstGeom prst="rect">
            <a:avLst/>
          </a:prstGeom>
        </p:spPr>
      </p:pic>
      <p:sp>
        <p:nvSpPr>
          <p:cNvPr id="15" name="Rectangle 14">
            <a:extLst>
              <a:ext uri="{FF2B5EF4-FFF2-40B4-BE49-F238E27FC236}">
                <a16:creationId xmlns:a16="http://schemas.microsoft.com/office/drawing/2014/main" id="{749B9851-1431-D97B-3508-C64F19B2ED09}"/>
              </a:ext>
            </a:extLst>
          </p:cNvPr>
          <p:cNvSpPr/>
          <p:nvPr/>
        </p:nvSpPr>
        <p:spPr>
          <a:xfrm>
            <a:off x="3957383" y="3835678"/>
            <a:ext cx="1252672" cy="365760"/>
          </a:xfrm>
          <a:prstGeom prst="rect">
            <a:avLst/>
          </a:prstGeom>
        </p:spPr>
        <p:txBody>
          <a:bodyPr wrap="none" lIns="0" tIns="0" rIns="0" bIns="0">
            <a:noAutofit/>
          </a:bodyPr>
          <a:lstStyle/>
          <a:p>
            <a:pPr indent="0"/>
            <a:r>
              <a:rPr lang="en-US" sz="2000" b="1" dirty="0" err="1">
                <a:solidFill>
                  <a:srgbClr val="161616"/>
                </a:solidFill>
                <a:latin typeface="Arial"/>
              </a:rPr>
              <a:t>Conséquences</a:t>
            </a:r>
            <a:endParaRPr lang="en-US" sz="2000" b="1" dirty="0">
              <a:solidFill>
                <a:srgbClr val="161616"/>
              </a:solidFill>
              <a:latin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73D8950-A939-D580-0DF4-FBAD492EA84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D4A76FF-DAEE-05E7-3AF9-A3C2EAB569F0}"/>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AF52068-6C35-D389-0B4B-A805ECB2D8F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ARCHITECTURE DE MEDIATION</a:t>
            </a:r>
          </a:p>
        </p:txBody>
      </p:sp>
      <p:sp>
        <p:nvSpPr>
          <p:cNvPr id="6" name="ZoneTexte 5">
            <a:extLst>
              <a:ext uri="{FF2B5EF4-FFF2-40B4-BE49-F238E27FC236}">
                <a16:creationId xmlns:a16="http://schemas.microsoft.com/office/drawing/2014/main" id="{964F085C-DF26-A461-ED7E-C8B914D9673D}"/>
              </a:ext>
            </a:extLst>
          </p:cNvPr>
          <p:cNvSpPr txBox="1"/>
          <p:nvPr/>
        </p:nvSpPr>
        <p:spPr>
          <a:xfrm>
            <a:off x="0" y="1027176"/>
            <a:ext cx="10640567" cy="400110"/>
          </a:xfrm>
          <a:prstGeom prst="rect">
            <a:avLst/>
          </a:prstGeom>
          <a:noFill/>
        </p:spPr>
        <p:txBody>
          <a:bodyPr wrap="square">
            <a:spAutoFit/>
          </a:bodyPr>
          <a:lstStyle/>
          <a:p>
            <a:pPr algn="just"/>
            <a:r>
              <a:rPr lang="fr-FR" sz="2000" b="0" i="0" u="none" strike="noStrike" baseline="0" dirty="0">
                <a:solidFill>
                  <a:srgbClr val="333333"/>
                </a:solidFill>
                <a:latin typeface="Arial" panose="020B0604020202020204" pitchFamily="34" charset="0"/>
                <a:cs typeface="Arial" panose="020B0604020202020204" pitchFamily="34" charset="0"/>
              </a:rPr>
              <a:t>	</a:t>
            </a:r>
            <a:endParaRPr lang="en-US" sz="2000" b="0" i="0" u="none" strike="noStrike" baseline="0" dirty="0">
              <a:solidFill>
                <a:srgbClr val="333333"/>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03F94B5D-657B-5D72-73F2-9B54E9A28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 y="1615346"/>
            <a:ext cx="7349967" cy="4332158"/>
          </a:xfrm>
          <a:prstGeom prst="rect">
            <a:avLst/>
          </a:prstGeom>
        </p:spPr>
      </p:pic>
      <p:sp>
        <p:nvSpPr>
          <p:cNvPr id="8" name="ZoneTexte 7">
            <a:extLst>
              <a:ext uri="{FF2B5EF4-FFF2-40B4-BE49-F238E27FC236}">
                <a16:creationId xmlns:a16="http://schemas.microsoft.com/office/drawing/2014/main" id="{CB264F65-6542-2E26-BAB2-6C7EC78B5541}"/>
              </a:ext>
            </a:extLst>
          </p:cNvPr>
          <p:cNvSpPr txBox="1"/>
          <p:nvPr/>
        </p:nvSpPr>
        <p:spPr>
          <a:xfrm>
            <a:off x="7562902" y="1027176"/>
            <a:ext cx="3077665" cy="5632311"/>
          </a:xfrm>
          <a:prstGeom prst="rect">
            <a:avLst/>
          </a:prstGeom>
          <a:noFill/>
        </p:spPr>
        <p:txBody>
          <a:bodyPr wrap="square">
            <a:spAutoFit/>
          </a:bodyPr>
          <a:lstStyle/>
          <a:p>
            <a:pPr algn="ctr">
              <a:buNone/>
            </a:pPr>
            <a:r>
              <a:rPr lang="fr-FR" dirty="0">
                <a:latin typeface="Arial" panose="020B0604020202020204" pitchFamily="34" charset="0"/>
                <a:cs typeface="Arial" panose="020B0604020202020204" pitchFamily="34" charset="0"/>
              </a:rPr>
              <a:t>Ces services représentent les fonctionnalités fournies à chaque niveau :</a:t>
            </a:r>
          </a:p>
          <a:p>
            <a:pPr algn="ctr">
              <a:buFont typeface="Arial" panose="020B0604020202020204" pitchFamily="34" charset="0"/>
              <a:buChar char="•"/>
            </a:pPr>
            <a:r>
              <a:rPr lang="fr-FR" b="1" dirty="0">
                <a:latin typeface="Arial" panose="020B0604020202020204" pitchFamily="34" charset="0"/>
                <a:cs typeface="Arial" panose="020B0604020202020204" pitchFamily="34" charset="0"/>
              </a:rPr>
              <a:t>Services Accès</a:t>
            </a:r>
            <a:r>
              <a:rPr lang="fr-FR" dirty="0">
                <a:latin typeface="Arial" panose="020B0604020202020204" pitchFamily="34" charset="0"/>
                <a:cs typeface="Arial" panose="020B0604020202020204" pitchFamily="34" charset="0"/>
              </a:rPr>
              <a:t> : Accéder aux sources via les </a:t>
            </a:r>
            <a:r>
              <a:rPr lang="fr-FR" dirty="0" err="1">
                <a:latin typeface="Arial" panose="020B0604020202020204" pitchFamily="34" charset="0"/>
                <a:cs typeface="Arial" panose="020B0604020202020204" pitchFamily="34" charset="0"/>
              </a:rPr>
              <a:t>wrappers</a:t>
            </a:r>
            <a:r>
              <a:rPr lang="fr-FR" dirty="0">
                <a:latin typeface="Arial" panose="020B0604020202020204" pitchFamily="34" charset="0"/>
                <a:cs typeface="Arial" panose="020B0604020202020204" pitchFamily="34" charset="0"/>
              </a:rPr>
              <a:t>.</a:t>
            </a:r>
          </a:p>
          <a:p>
            <a:pPr algn="ctr">
              <a:buFont typeface="Arial" panose="020B0604020202020204" pitchFamily="34" charset="0"/>
              <a:buChar char="•"/>
            </a:pPr>
            <a:r>
              <a:rPr lang="fr-FR" b="1" dirty="0">
                <a:latin typeface="Arial" panose="020B0604020202020204" pitchFamily="34" charset="0"/>
                <a:cs typeface="Arial" panose="020B0604020202020204" pitchFamily="34" charset="0"/>
              </a:rPr>
              <a:t>Services Translation</a:t>
            </a:r>
            <a:r>
              <a:rPr lang="fr-FR" dirty="0">
                <a:latin typeface="Arial" panose="020B0604020202020204" pitchFamily="34" charset="0"/>
                <a:cs typeface="Arial" panose="020B0604020202020204" pitchFamily="34" charset="0"/>
              </a:rPr>
              <a:t> : Traduire les formats locaux vers le modèle global.</a:t>
            </a:r>
          </a:p>
          <a:p>
            <a:pPr algn="ctr">
              <a:buFont typeface="Arial" panose="020B0604020202020204" pitchFamily="34" charset="0"/>
              <a:buChar char="•"/>
            </a:pPr>
            <a:r>
              <a:rPr lang="fr-FR" b="1" dirty="0">
                <a:latin typeface="Arial" panose="020B0604020202020204" pitchFamily="34" charset="0"/>
                <a:cs typeface="Arial" panose="020B0604020202020204" pitchFamily="34" charset="0"/>
              </a:rPr>
              <a:t>Services </a:t>
            </a:r>
            <a:r>
              <a:rPr lang="fr-FR" b="1" dirty="0" err="1">
                <a:latin typeface="Arial" panose="020B0604020202020204" pitchFamily="34" charset="0"/>
                <a:cs typeface="Arial" panose="020B0604020202020204" pitchFamily="34" charset="0"/>
              </a:rPr>
              <a:t>Integration</a:t>
            </a:r>
            <a:r>
              <a:rPr lang="fr-FR" dirty="0">
                <a:latin typeface="Arial" panose="020B0604020202020204" pitchFamily="34" charset="0"/>
                <a:cs typeface="Arial" panose="020B0604020202020204" pitchFamily="34" charset="0"/>
              </a:rPr>
              <a:t> : Combiner les données hétérogènes via les médiateurs.</a:t>
            </a:r>
          </a:p>
          <a:p>
            <a:pPr algn="ctr">
              <a:buFont typeface="Arial" panose="020B0604020202020204" pitchFamily="34" charset="0"/>
              <a:buChar char="•"/>
            </a:pPr>
            <a:r>
              <a:rPr lang="fr-FR" b="1" dirty="0">
                <a:latin typeface="Arial" panose="020B0604020202020204" pitchFamily="34" charset="0"/>
                <a:cs typeface="Arial" panose="020B0604020202020204" pitchFamily="34" charset="0"/>
              </a:rPr>
              <a:t>Services Coordination</a:t>
            </a:r>
            <a:r>
              <a:rPr lang="fr-FR" dirty="0">
                <a:latin typeface="Arial" panose="020B0604020202020204" pitchFamily="34" charset="0"/>
                <a:cs typeface="Arial" panose="020B0604020202020204" pitchFamily="34" charset="0"/>
              </a:rPr>
              <a:t> : Orchestrer les interactions entre médiateurs (via facilitateurs).</a:t>
            </a:r>
          </a:p>
          <a:p>
            <a:pPr algn="ctr">
              <a:buFont typeface="Arial" panose="020B0604020202020204" pitchFamily="34" charset="0"/>
              <a:buChar char="•"/>
            </a:pPr>
            <a:r>
              <a:rPr lang="fr-FR" b="1" dirty="0">
                <a:latin typeface="Arial" panose="020B0604020202020204" pitchFamily="34" charset="0"/>
                <a:cs typeface="Arial" panose="020B0604020202020204" pitchFamily="34" charset="0"/>
              </a:rPr>
              <a:t>Services Interaction</a:t>
            </a:r>
            <a:r>
              <a:rPr lang="fr-FR" dirty="0">
                <a:latin typeface="Arial" panose="020B0604020202020204" pitchFamily="34" charset="0"/>
                <a:cs typeface="Arial" panose="020B0604020202020204" pitchFamily="34" charset="0"/>
              </a:rPr>
              <a:t> : Fournir des interfaces aux applications clientes.</a:t>
            </a:r>
          </a:p>
        </p:txBody>
      </p:sp>
    </p:spTree>
    <p:extLst>
      <p:ext uri="{BB962C8B-B14F-4D97-AF65-F5344CB8AC3E}">
        <p14:creationId xmlns:p14="http://schemas.microsoft.com/office/powerpoint/2010/main" val="3976633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EF5F67C-0928-DE0B-A6A4-CE7FB37DF9D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6667585-8F16-D269-452C-3421C6218BDA}"/>
              </a:ext>
            </a:extLst>
          </p:cNvPr>
          <p:cNvPicPr>
            <a:picLocks noChangeAspect="1"/>
          </p:cNvPicPr>
          <p:nvPr/>
        </p:nvPicPr>
        <p:blipFill>
          <a:blip r:embed="rId3"/>
          <a:stretch>
            <a:fillRect/>
          </a:stretch>
        </p:blipFill>
        <p:spPr>
          <a:xfrm>
            <a:off x="52832" y="565404"/>
            <a:ext cx="10591800" cy="231648"/>
          </a:xfrm>
          <a:prstGeom prst="rect">
            <a:avLst/>
          </a:prstGeom>
        </p:spPr>
      </p:pic>
      <p:sp>
        <p:nvSpPr>
          <p:cNvPr id="5" name="Rectangle 4">
            <a:extLst>
              <a:ext uri="{FF2B5EF4-FFF2-40B4-BE49-F238E27FC236}">
                <a16:creationId xmlns:a16="http://schemas.microsoft.com/office/drawing/2014/main" id="{8C05BCD0-6CCB-F620-C7D6-47C0C8542EB7}"/>
              </a:ext>
            </a:extLst>
          </p:cNvPr>
          <p:cNvSpPr/>
          <p:nvPr/>
        </p:nvSpPr>
        <p:spPr>
          <a:xfrm>
            <a:off x="448056" y="201168"/>
            <a:ext cx="7229856" cy="365760"/>
          </a:xfrm>
          <a:prstGeom prst="rect">
            <a:avLst/>
          </a:prstGeom>
        </p:spPr>
        <p:txBody>
          <a:bodyPr wrap="none" lIns="0" tIns="0" rIns="0" bIns="0">
            <a:noAutofit/>
          </a:bodyPr>
          <a:lstStyle/>
          <a:p>
            <a:pPr indent="0"/>
            <a:r>
              <a:rPr lang="fr-FR" sz="2600" b="1" dirty="0">
                <a:solidFill>
                  <a:srgbClr val="161616"/>
                </a:solidFill>
                <a:latin typeface="Arial"/>
              </a:rPr>
              <a:t>CONCLUSION</a:t>
            </a:r>
            <a:endParaRPr lang="en-US" sz="2600" b="1" dirty="0">
              <a:solidFill>
                <a:srgbClr val="161616"/>
              </a:solidFill>
              <a:latin typeface="Arial"/>
            </a:endParaRPr>
          </a:p>
        </p:txBody>
      </p:sp>
      <p:sp>
        <p:nvSpPr>
          <p:cNvPr id="11" name="ZoneTexte 10">
            <a:extLst>
              <a:ext uri="{FF2B5EF4-FFF2-40B4-BE49-F238E27FC236}">
                <a16:creationId xmlns:a16="http://schemas.microsoft.com/office/drawing/2014/main" id="{E8EF7421-1E55-4198-C15B-9E3A439185FA}"/>
              </a:ext>
            </a:extLst>
          </p:cNvPr>
          <p:cNvSpPr txBox="1"/>
          <p:nvPr/>
        </p:nvSpPr>
        <p:spPr>
          <a:xfrm>
            <a:off x="0" y="384048"/>
            <a:ext cx="10437640" cy="6590587"/>
          </a:xfrm>
          <a:prstGeom prst="rect">
            <a:avLst/>
          </a:prstGeom>
          <a:noFill/>
        </p:spPr>
        <p:txBody>
          <a:bodyPr wrap="square" rtlCol="0">
            <a:spAutoFit/>
          </a:bodyPr>
          <a:lstStyle/>
          <a:p>
            <a:endParaRPr lang="fr-FR" sz="2000" dirty="0"/>
          </a:p>
          <a:p>
            <a:pPr algn="just">
              <a:lnSpc>
                <a:spcPct val="200000"/>
              </a:lnSpc>
            </a:pPr>
            <a:r>
              <a:rPr lang="fr-FR" sz="2400"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Dans un paysage numérique en constante évolution, où les données proviennent autant de l’IoT que des systèmes SaaS ou des applications mobiles, l’intégration et la médiation ne sont plus des choix techniques secondaires : ce sont des fondations essentielles. Les entreprises qui adoptent des architectures modernes — </a:t>
            </a:r>
            <a:r>
              <a:rPr lang="fr-FR" sz="2000" i="1" dirty="0">
                <a:latin typeface="Arial" panose="020B0604020202020204" pitchFamily="34" charset="0"/>
                <a:cs typeface="Arial" panose="020B0604020202020204" pitchFamily="34" charset="0"/>
              </a:rPr>
              <a:t>comme les data </a:t>
            </a:r>
            <a:r>
              <a:rPr lang="fr-FR" sz="2000" i="1" dirty="0" err="1">
                <a:latin typeface="Arial" panose="020B0604020202020204" pitchFamily="34" charset="0"/>
                <a:cs typeface="Arial" panose="020B0604020202020204" pitchFamily="34" charset="0"/>
              </a:rPr>
              <a:t>fabrics</a:t>
            </a:r>
            <a:r>
              <a:rPr lang="fr-FR" sz="2000" i="1" dirty="0">
                <a:latin typeface="Arial" panose="020B0604020202020204" pitchFamily="34" charset="0"/>
                <a:cs typeface="Arial" panose="020B0604020202020204" pitchFamily="34" charset="0"/>
              </a:rPr>
              <a:t>, le Data </a:t>
            </a:r>
            <a:r>
              <a:rPr lang="fr-FR" sz="2000" i="1" dirty="0" err="1">
                <a:latin typeface="Arial" panose="020B0604020202020204" pitchFamily="34" charset="0"/>
                <a:cs typeface="Arial" panose="020B0604020202020204" pitchFamily="34" charset="0"/>
              </a:rPr>
              <a:t>Mesh</a:t>
            </a:r>
            <a:r>
              <a:rPr lang="fr-FR" sz="2000" i="1" dirty="0">
                <a:latin typeface="Arial" panose="020B0604020202020204" pitchFamily="34" charset="0"/>
                <a:cs typeface="Arial" panose="020B0604020202020204" pitchFamily="34" charset="0"/>
              </a:rPr>
              <a:t>, et les plateformes d’intégration cloud </a:t>
            </a:r>
            <a:r>
              <a:rPr lang="fr-FR" sz="2000" dirty="0">
                <a:latin typeface="Arial" panose="020B0604020202020204" pitchFamily="34" charset="0"/>
                <a:cs typeface="Arial" panose="020B0604020202020204" pitchFamily="34" charset="0"/>
              </a:rPr>
              <a:t>— renforcent leur résilience et leur capacité à innover. À l’avenir, l’intégration ne sera pas simplement une question de « faire parler » les systèmes, mais de le faire de manière intelligente, sécurisée et gouvernée, en tirant parti des dernières avancées en automatisation et en IA générative pour accélérer la correspondance des schémas, détecter les anomalies et optimiser les flux.</a:t>
            </a:r>
            <a:endParaRPr lang="fr-FR" dirty="0"/>
          </a:p>
        </p:txBody>
      </p:sp>
    </p:spTree>
    <p:extLst>
      <p:ext uri="{BB962C8B-B14F-4D97-AF65-F5344CB8AC3E}">
        <p14:creationId xmlns:p14="http://schemas.microsoft.com/office/powerpoint/2010/main" val="893125849"/>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212" y="681835"/>
            <a:ext cx="10589598" cy="229922"/>
          </a:xfrm>
          <a:prstGeom prst="rect">
            <a:avLst/>
          </a:prstGeom>
        </p:spPr>
      </p:pic>
      <p:sp>
        <p:nvSpPr>
          <p:cNvPr id="5" name="Rectangle 4"/>
          <p:cNvSpPr/>
          <p:nvPr/>
        </p:nvSpPr>
        <p:spPr>
          <a:xfrm>
            <a:off x="428129" y="195565"/>
            <a:ext cx="4297151" cy="301276"/>
          </a:xfrm>
          <a:prstGeom prst="rect">
            <a:avLst/>
          </a:prstGeom>
        </p:spPr>
        <p:txBody>
          <a:bodyPr wrap="none" lIns="0" tIns="0" rIns="0" bIns="0">
            <a:noAutofit/>
          </a:bodyPr>
          <a:lstStyle/>
          <a:p>
            <a:pPr indent="0"/>
            <a:r>
              <a:rPr lang="en-US" sz="2600" b="1" dirty="0">
                <a:solidFill>
                  <a:srgbClr val="161616"/>
                </a:solidFill>
                <a:latin typeface="Arial"/>
              </a:rPr>
              <a:t>Textbooks as References</a:t>
            </a:r>
          </a:p>
        </p:txBody>
      </p:sp>
      <p:sp>
        <p:nvSpPr>
          <p:cNvPr id="4" name="ZoneTexte 3">
            <a:extLst>
              <a:ext uri="{FF2B5EF4-FFF2-40B4-BE49-F238E27FC236}">
                <a16:creationId xmlns:a16="http://schemas.microsoft.com/office/drawing/2014/main" id="{2DC19351-5F17-29D8-1C09-D4F6629038FE}"/>
              </a:ext>
            </a:extLst>
          </p:cNvPr>
          <p:cNvSpPr txBox="1"/>
          <p:nvPr/>
        </p:nvSpPr>
        <p:spPr>
          <a:xfrm>
            <a:off x="50212" y="1606416"/>
            <a:ext cx="10322981" cy="4524315"/>
          </a:xfrm>
          <a:prstGeom prst="rect">
            <a:avLst/>
          </a:prstGeom>
          <a:noFill/>
        </p:spPr>
        <p:txBody>
          <a:bodyPr wrap="square">
            <a:spAutoFit/>
          </a:bodyPr>
          <a:lstStyle/>
          <a:p>
            <a:pPr algn="l"/>
            <a:r>
              <a:rPr lang="en-US" sz="1400" b="0" i="0" u="none" strike="noStrike" baseline="0" dirty="0">
                <a:solidFill>
                  <a:srgbClr val="66669A"/>
                </a:solidFill>
                <a:latin typeface="Arial" panose="020B0604020202020204" pitchFamily="34" charset="0"/>
                <a:cs typeface="Arial" panose="020B0604020202020204" pitchFamily="34" charset="0"/>
              </a:rPr>
              <a:t>1. </a:t>
            </a:r>
            <a:r>
              <a:rPr lang="en-US" sz="1600" b="0" i="0" u="none" strike="noStrike" baseline="0" dirty="0" err="1">
                <a:solidFill>
                  <a:srgbClr val="333333"/>
                </a:solidFill>
                <a:latin typeface="Arial" panose="020B0604020202020204" pitchFamily="34" charset="0"/>
                <a:cs typeface="Arial" panose="020B0604020202020204" pitchFamily="34" charset="0"/>
              </a:rPr>
              <a:t>AnHai</a:t>
            </a:r>
            <a:r>
              <a:rPr lang="en-US" sz="1600" b="0" i="0" u="none" strike="noStrike" baseline="0" dirty="0">
                <a:solidFill>
                  <a:srgbClr val="333333"/>
                </a:solidFill>
                <a:latin typeface="Arial" panose="020B0604020202020204" pitchFamily="34" charset="0"/>
                <a:cs typeface="Arial" panose="020B0604020202020204" pitchFamily="34" charset="0"/>
              </a:rPr>
              <a:t> Doan, Alon Halevy, Zachary G. Ives, Principles of Data Integration., Elsevier, 2012.</a:t>
            </a:r>
          </a:p>
          <a:p>
            <a:pPr algn="l"/>
            <a:r>
              <a:rPr lang="fr-FR" sz="1400" b="0" i="0" u="none" strike="noStrike" baseline="0" dirty="0">
                <a:solidFill>
                  <a:srgbClr val="66669A"/>
                </a:solidFill>
                <a:latin typeface="Arial" panose="020B0604020202020204" pitchFamily="34" charset="0"/>
                <a:cs typeface="Arial" panose="020B0604020202020204" pitchFamily="34" charset="0"/>
              </a:rPr>
              <a:t>2. </a:t>
            </a:r>
            <a:r>
              <a:rPr lang="fr-FR" sz="1600" b="0" i="0" u="none" strike="noStrike" baseline="0" dirty="0">
                <a:solidFill>
                  <a:srgbClr val="333333"/>
                </a:solidFill>
                <a:latin typeface="Arial" panose="020B0604020202020204" pitchFamily="34" charset="0"/>
                <a:cs typeface="Arial" panose="020B0604020202020204" pitchFamily="34" charset="0"/>
              </a:rPr>
              <a:t>Nguyen Xuan D. </a:t>
            </a:r>
            <a:r>
              <a:rPr lang="fr-FR" sz="1600" b="0" i="0" u="none" strike="noStrike" baseline="0" dirty="0" err="1">
                <a:solidFill>
                  <a:srgbClr val="333333"/>
                </a:solidFill>
                <a:latin typeface="Arial" panose="020B0604020202020204" pitchFamily="34" charset="0"/>
                <a:cs typeface="Arial" panose="020B0604020202020204" pitchFamily="34" charset="0"/>
              </a:rPr>
              <a:t>Integration</a:t>
            </a:r>
            <a:r>
              <a:rPr lang="fr-FR" sz="1600" b="0" i="0" u="none" strike="noStrike" baseline="0" dirty="0">
                <a:solidFill>
                  <a:srgbClr val="333333"/>
                </a:solidFill>
                <a:latin typeface="Arial" panose="020B0604020202020204" pitchFamily="34" charset="0"/>
                <a:cs typeface="Arial" panose="020B0604020202020204" pitchFamily="34" charset="0"/>
              </a:rPr>
              <a:t> de bases de </a:t>
            </a:r>
            <a:r>
              <a:rPr lang="fr-FR" sz="1600" b="0" i="0" u="none" strike="noStrike" baseline="0" dirty="0" err="1">
                <a:solidFill>
                  <a:srgbClr val="333333"/>
                </a:solidFill>
                <a:latin typeface="Arial" panose="020B0604020202020204" pitchFamily="34" charset="0"/>
                <a:cs typeface="Arial" panose="020B0604020202020204" pitchFamily="34" charset="0"/>
              </a:rPr>
              <a:t>donnees</a:t>
            </a:r>
            <a:r>
              <a:rPr lang="fr-FR" sz="1600" b="0" i="0" u="none" strike="noStrike" baseline="0" dirty="0">
                <a:solidFill>
                  <a:srgbClr val="333333"/>
                </a:solidFill>
                <a:latin typeface="Arial" panose="020B0604020202020204" pitchFamily="34" charset="0"/>
                <a:cs typeface="Arial" panose="020B0604020202020204" pitchFamily="34" charset="0"/>
              </a:rPr>
              <a:t> </a:t>
            </a:r>
            <a:r>
              <a:rPr lang="fr-FR" sz="1600" b="0" i="0" u="none" strike="noStrike" baseline="0" dirty="0" err="1">
                <a:solidFill>
                  <a:srgbClr val="333333"/>
                </a:solidFill>
                <a:latin typeface="Arial" panose="020B0604020202020204" pitchFamily="34" charset="0"/>
                <a:cs typeface="Arial" panose="020B0604020202020204" pitchFamily="34" charset="0"/>
              </a:rPr>
              <a:t>heterogenes</a:t>
            </a:r>
            <a:r>
              <a:rPr lang="fr-FR" sz="1600" b="0" i="0" u="none" strike="noStrike" baseline="0" dirty="0">
                <a:solidFill>
                  <a:srgbClr val="333333"/>
                </a:solidFill>
                <a:latin typeface="Arial" panose="020B0604020202020204" pitchFamily="34" charset="0"/>
                <a:cs typeface="Arial" panose="020B0604020202020204" pitchFamily="34" charset="0"/>
              </a:rPr>
              <a:t> par articulation a priori d'ontologies : application aux catalogues de composants industriels.‘ </a:t>
            </a:r>
            <a:r>
              <a:rPr lang="fr-FR" sz="1600" b="0" i="0" u="none" strike="noStrike" baseline="0" dirty="0" err="1">
                <a:solidFill>
                  <a:srgbClr val="333333"/>
                </a:solidFill>
                <a:latin typeface="Arial" panose="020B0604020202020204" pitchFamily="34" charset="0"/>
                <a:cs typeface="Arial" panose="020B0604020202020204" pitchFamily="34" charset="0"/>
              </a:rPr>
              <a:t>These</a:t>
            </a:r>
            <a:r>
              <a:rPr lang="fr-FR" sz="1600" b="0" i="0" u="none" strike="noStrike" baseline="0" dirty="0">
                <a:solidFill>
                  <a:srgbClr val="333333"/>
                </a:solidFill>
                <a:latin typeface="Arial" panose="020B0604020202020204" pitchFamily="34" charset="0"/>
                <a:cs typeface="Arial" panose="020B0604020202020204" pitchFamily="34" charset="0"/>
              </a:rPr>
              <a:t> de doctorat, ENSMA/</a:t>
            </a:r>
            <a:r>
              <a:rPr lang="fr-FR" sz="1600" b="0" i="0" u="none" strike="noStrike" baseline="0" dirty="0" err="1">
                <a:solidFill>
                  <a:srgbClr val="333333"/>
                </a:solidFill>
                <a:latin typeface="Arial" panose="020B0604020202020204" pitchFamily="34" charset="0"/>
                <a:cs typeface="Arial" panose="020B0604020202020204" pitchFamily="34" charset="0"/>
              </a:rPr>
              <a:t>Universite</a:t>
            </a:r>
            <a:r>
              <a:rPr lang="fr-FR" sz="1600" b="0" i="0" u="none" strike="noStrike" baseline="0" dirty="0">
                <a:solidFill>
                  <a:srgbClr val="333333"/>
                </a:solidFill>
                <a:latin typeface="Arial" panose="020B0604020202020204" pitchFamily="34" charset="0"/>
                <a:cs typeface="Arial" panose="020B0604020202020204" pitchFamily="34" charset="0"/>
              </a:rPr>
              <a:t> de Poitiers, 2006.</a:t>
            </a:r>
          </a:p>
          <a:p>
            <a:pPr algn="l"/>
            <a:r>
              <a:rPr lang="en-US" sz="1400" b="0" i="0" u="none" strike="noStrike" baseline="0" dirty="0">
                <a:solidFill>
                  <a:srgbClr val="66669A"/>
                </a:solidFill>
                <a:latin typeface="Arial" panose="020B0604020202020204" pitchFamily="34" charset="0"/>
                <a:cs typeface="Arial" panose="020B0604020202020204" pitchFamily="34" charset="0"/>
              </a:rPr>
              <a:t>3. </a:t>
            </a:r>
            <a:r>
              <a:rPr lang="en-US" sz="1600" b="0" i="0" u="none" strike="noStrike" baseline="0" dirty="0">
                <a:solidFill>
                  <a:srgbClr val="333333"/>
                </a:solidFill>
                <a:latin typeface="Arial" panose="020B0604020202020204" pitchFamily="34" charset="0"/>
                <a:cs typeface="Arial" panose="020B0604020202020204" pitchFamily="34" charset="0"/>
              </a:rPr>
              <a:t>C. Goh, S. Bressan, E. Madnick, and M. D. Siegel. Context interchange : New features and formalisms for the intelligent integration of information. ACM Transactions on Information Systems, 17(3) :270–293, 1999.</a:t>
            </a:r>
          </a:p>
          <a:p>
            <a:pPr algn="l"/>
            <a:r>
              <a:rPr lang="fr-FR" sz="1400" b="0" i="0" u="none" strike="noStrike" baseline="0" dirty="0">
                <a:solidFill>
                  <a:srgbClr val="66669A"/>
                </a:solidFill>
                <a:latin typeface="Arial" panose="020B0604020202020204" pitchFamily="34" charset="0"/>
                <a:cs typeface="Arial" panose="020B0604020202020204" pitchFamily="34" charset="0"/>
              </a:rPr>
              <a:t>4. </a:t>
            </a:r>
            <a:r>
              <a:rPr lang="fr-FR" sz="1600" b="0" i="0" u="none" strike="noStrike" baseline="0" dirty="0">
                <a:solidFill>
                  <a:srgbClr val="333333"/>
                </a:solidFill>
                <a:latin typeface="Arial" panose="020B0604020202020204" pitchFamily="34" charset="0"/>
                <a:cs typeface="Arial" panose="020B0604020202020204" pitchFamily="34" charset="0"/>
              </a:rPr>
              <a:t>Parent , C. and </a:t>
            </a:r>
            <a:r>
              <a:rPr lang="fr-FR" sz="1600" b="0" i="0" u="none" strike="noStrike" baseline="0" dirty="0" err="1">
                <a:solidFill>
                  <a:srgbClr val="333333"/>
                </a:solidFill>
                <a:latin typeface="Arial" panose="020B0604020202020204" pitchFamily="34" charset="0"/>
                <a:cs typeface="Arial" panose="020B0604020202020204" pitchFamily="34" charset="0"/>
              </a:rPr>
              <a:t>Spaccapietra</a:t>
            </a:r>
            <a:r>
              <a:rPr lang="fr-FR" sz="1600" b="0" i="0" u="none" strike="noStrike" baseline="0" dirty="0">
                <a:solidFill>
                  <a:srgbClr val="333333"/>
                </a:solidFill>
                <a:latin typeface="Arial" panose="020B0604020202020204" pitchFamily="34" charset="0"/>
                <a:cs typeface="Arial" panose="020B0604020202020204" pitchFamily="34" charset="0"/>
              </a:rPr>
              <a:t>, S. 1996. </a:t>
            </a:r>
            <a:r>
              <a:rPr lang="fr-FR" sz="1600" b="0" i="0" u="none" strike="noStrike" baseline="0" dirty="0" err="1">
                <a:solidFill>
                  <a:srgbClr val="333333"/>
                </a:solidFill>
                <a:latin typeface="Arial" panose="020B0604020202020204" pitchFamily="34" charset="0"/>
                <a:cs typeface="Arial" panose="020B0604020202020204" pitchFamily="34" charset="0"/>
              </a:rPr>
              <a:t>Integration</a:t>
            </a:r>
            <a:r>
              <a:rPr lang="fr-FR" sz="1600" b="0" i="0" u="none" strike="noStrike" baseline="0" dirty="0">
                <a:solidFill>
                  <a:srgbClr val="333333"/>
                </a:solidFill>
                <a:latin typeface="Arial" panose="020B0604020202020204" pitchFamily="34" charset="0"/>
                <a:cs typeface="Arial" panose="020B0604020202020204" pitchFamily="34" charset="0"/>
              </a:rPr>
              <a:t> de bases de </a:t>
            </a:r>
            <a:r>
              <a:rPr lang="fr-FR" sz="1600" b="0" i="0" u="none" strike="noStrike" baseline="0" dirty="0" err="1">
                <a:solidFill>
                  <a:srgbClr val="333333"/>
                </a:solidFill>
                <a:latin typeface="Arial" panose="020B0604020202020204" pitchFamily="34" charset="0"/>
                <a:cs typeface="Arial" panose="020B0604020202020204" pitchFamily="34" charset="0"/>
              </a:rPr>
              <a:t>donnees</a:t>
            </a:r>
            <a:r>
              <a:rPr lang="fr-FR" sz="1600" b="0" i="0" u="none" strike="noStrike" baseline="0" dirty="0">
                <a:solidFill>
                  <a:srgbClr val="333333"/>
                </a:solidFill>
                <a:latin typeface="Arial" panose="020B0604020202020204" pitchFamily="34" charset="0"/>
                <a:cs typeface="Arial" panose="020B0604020202020204" pitchFamily="34" charset="0"/>
              </a:rPr>
              <a:t>: panorama des </a:t>
            </a:r>
            <a:r>
              <a:rPr lang="fr-FR" sz="1600" b="0" i="0" u="none" strike="noStrike" baseline="0" dirty="0" err="1">
                <a:solidFill>
                  <a:srgbClr val="333333"/>
                </a:solidFill>
                <a:latin typeface="Arial" panose="020B0604020202020204" pitchFamily="34" charset="0"/>
                <a:cs typeface="Arial" panose="020B0604020202020204" pitchFamily="34" charset="0"/>
              </a:rPr>
              <a:t>problemes</a:t>
            </a:r>
            <a:r>
              <a:rPr lang="fr-FR" sz="1600" b="0" i="0" u="none" strike="noStrike" baseline="0" dirty="0">
                <a:solidFill>
                  <a:srgbClr val="333333"/>
                </a:solidFill>
                <a:latin typeface="Arial" panose="020B0604020202020204" pitchFamily="34" charset="0"/>
                <a:cs typeface="Arial" panose="020B0604020202020204" pitchFamily="34" charset="0"/>
              </a:rPr>
              <a:t> et des approches. </a:t>
            </a:r>
            <a:r>
              <a:rPr lang="fr-FR" sz="1600" b="0" i="0" u="none" strike="noStrike" baseline="0" dirty="0" err="1">
                <a:solidFill>
                  <a:srgbClr val="333333"/>
                </a:solidFill>
                <a:latin typeface="Arial" panose="020B0604020202020204" pitchFamily="34" charset="0"/>
                <a:cs typeface="Arial" panose="020B0604020202020204" pitchFamily="34" charset="0"/>
              </a:rPr>
              <a:t>Ingenierie</a:t>
            </a:r>
            <a:r>
              <a:rPr lang="fr-FR" sz="1600" b="0" i="0" u="none" strike="noStrike" baseline="0" dirty="0">
                <a:solidFill>
                  <a:srgbClr val="333333"/>
                </a:solidFill>
                <a:latin typeface="Arial" panose="020B0604020202020204" pitchFamily="34" charset="0"/>
                <a:cs typeface="Arial" panose="020B0604020202020204" pitchFamily="34" charset="0"/>
              </a:rPr>
              <a:t> des </a:t>
            </a:r>
            <a:r>
              <a:rPr lang="fr-FR" sz="1600" b="0" i="0" u="none" strike="noStrike" baseline="0" dirty="0" err="1">
                <a:solidFill>
                  <a:srgbClr val="333333"/>
                </a:solidFill>
                <a:latin typeface="Arial" panose="020B0604020202020204" pitchFamily="34" charset="0"/>
                <a:cs typeface="Arial" panose="020B0604020202020204" pitchFamily="34" charset="0"/>
              </a:rPr>
              <a:t>Systemes</a:t>
            </a:r>
            <a:r>
              <a:rPr lang="fr-FR" sz="1600" dirty="0">
                <a:solidFill>
                  <a:srgbClr val="333333"/>
                </a:solidFill>
                <a:latin typeface="Arial" panose="020B0604020202020204" pitchFamily="34" charset="0"/>
                <a:cs typeface="Arial" panose="020B0604020202020204" pitchFamily="34" charset="0"/>
              </a:rPr>
              <a:t> </a:t>
            </a:r>
            <a:r>
              <a:rPr lang="fr-FR" sz="1600" b="0" i="0" u="none" strike="noStrike" baseline="0" dirty="0">
                <a:solidFill>
                  <a:srgbClr val="333333"/>
                </a:solidFill>
                <a:latin typeface="Arial" panose="020B0604020202020204" pitchFamily="34" charset="0"/>
                <a:cs typeface="Arial" panose="020B0604020202020204" pitchFamily="34" charset="0"/>
              </a:rPr>
              <a:t>d'Information (ISI ) , 4: 1 - 18 .</a:t>
            </a:r>
          </a:p>
          <a:p>
            <a:pPr algn="l"/>
            <a:r>
              <a:rPr lang="fr-FR" sz="1400" b="0" i="0" u="none" strike="noStrike" baseline="0" dirty="0">
                <a:solidFill>
                  <a:srgbClr val="66669A"/>
                </a:solidFill>
                <a:latin typeface="Arial" panose="020B0604020202020204" pitchFamily="34" charset="0"/>
                <a:cs typeface="Arial" panose="020B0604020202020204" pitchFamily="34" charset="0"/>
              </a:rPr>
              <a:t>5. </a:t>
            </a:r>
            <a:r>
              <a:rPr lang="fr-FR" sz="1600" b="0" i="0" u="none" strike="noStrike" baseline="0" dirty="0" err="1">
                <a:solidFill>
                  <a:srgbClr val="333333"/>
                </a:solidFill>
                <a:latin typeface="Arial" panose="020B0604020202020204" pitchFamily="34" charset="0"/>
                <a:cs typeface="Arial" panose="020B0604020202020204" pitchFamily="34" charset="0"/>
              </a:rPr>
              <a:t>Lahmar</a:t>
            </a:r>
            <a:r>
              <a:rPr lang="fr-FR" sz="1600" b="0" i="0" u="none" strike="noStrike" baseline="0" dirty="0">
                <a:solidFill>
                  <a:srgbClr val="333333"/>
                </a:solidFill>
                <a:latin typeface="Arial" panose="020B0604020202020204" pitchFamily="34" charset="0"/>
                <a:cs typeface="Arial" panose="020B0604020202020204" pitchFamily="34" charset="0"/>
              </a:rPr>
              <a:t> Fatima, Une approche Hybride d'</a:t>
            </a:r>
            <a:r>
              <a:rPr lang="fr-FR" sz="1600" b="0" i="0" u="none" strike="noStrike" baseline="0" dirty="0" err="1">
                <a:solidFill>
                  <a:srgbClr val="333333"/>
                </a:solidFill>
                <a:latin typeface="Arial" panose="020B0604020202020204" pitchFamily="34" charset="0"/>
                <a:cs typeface="Arial" panose="020B0604020202020204" pitchFamily="34" charset="0"/>
              </a:rPr>
              <a:t>integration</a:t>
            </a:r>
            <a:r>
              <a:rPr lang="fr-FR" sz="1600" b="0" i="0" u="none" strike="noStrike" baseline="0" dirty="0">
                <a:solidFill>
                  <a:srgbClr val="333333"/>
                </a:solidFill>
                <a:latin typeface="Arial" panose="020B0604020202020204" pitchFamily="34" charset="0"/>
                <a:cs typeface="Arial" panose="020B0604020202020204" pitchFamily="34" charset="0"/>
              </a:rPr>
              <a:t> de sources de </a:t>
            </a:r>
            <a:r>
              <a:rPr lang="fr-FR" sz="1600" b="0" i="0" u="none" strike="noStrike" baseline="0" dirty="0" err="1">
                <a:solidFill>
                  <a:srgbClr val="333333"/>
                </a:solidFill>
                <a:latin typeface="Arial" panose="020B0604020202020204" pitchFamily="34" charset="0"/>
                <a:cs typeface="Arial" panose="020B0604020202020204" pitchFamily="34" charset="0"/>
              </a:rPr>
              <a:t>donnees</a:t>
            </a:r>
            <a:r>
              <a:rPr lang="fr-FR" sz="1600" dirty="0">
                <a:solidFill>
                  <a:srgbClr val="333333"/>
                </a:solidFill>
                <a:latin typeface="Arial" panose="020B0604020202020204" pitchFamily="34" charset="0"/>
                <a:cs typeface="Arial" panose="020B0604020202020204" pitchFamily="34" charset="0"/>
              </a:rPr>
              <a:t> </a:t>
            </a:r>
            <a:r>
              <a:rPr lang="fr-FR" sz="1600" b="0" i="0" u="none" strike="noStrike" baseline="0" dirty="0" err="1">
                <a:solidFill>
                  <a:srgbClr val="333333"/>
                </a:solidFill>
                <a:latin typeface="Arial" panose="020B0604020202020204" pitchFamily="34" charset="0"/>
                <a:cs typeface="Arial" panose="020B0604020202020204" pitchFamily="34" charset="0"/>
              </a:rPr>
              <a:t>heterogenes</a:t>
            </a:r>
            <a:r>
              <a:rPr lang="fr-FR" sz="1600" b="0" i="0" u="none" strike="noStrike" baseline="0" dirty="0">
                <a:solidFill>
                  <a:srgbClr val="333333"/>
                </a:solidFill>
                <a:latin typeface="Arial" panose="020B0604020202020204" pitchFamily="34" charset="0"/>
                <a:cs typeface="Arial" panose="020B0604020202020204" pitchFamily="34" charset="0"/>
              </a:rPr>
              <a:t> dans les </a:t>
            </a:r>
            <a:r>
              <a:rPr lang="fr-FR" sz="1600" b="0" i="0" u="none" strike="noStrike" baseline="0" dirty="0" err="1">
                <a:solidFill>
                  <a:srgbClr val="333333"/>
                </a:solidFill>
                <a:latin typeface="Arial" panose="020B0604020202020204" pitchFamily="34" charset="0"/>
                <a:cs typeface="Arial" panose="020B0604020202020204" pitchFamily="34" charset="0"/>
              </a:rPr>
              <a:t>datawarehouses,THESE</a:t>
            </a:r>
            <a:r>
              <a:rPr lang="fr-FR" sz="1600" b="0" i="0" u="none" strike="noStrike" baseline="0" dirty="0">
                <a:solidFill>
                  <a:srgbClr val="333333"/>
                </a:solidFill>
                <a:latin typeface="Arial" panose="020B0604020202020204" pitchFamily="34" charset="0"/>
                <a:cs typeface="Arial" panose="020B0604020202020204" pitchFamily="34" charset="0"/>
              </a:rPr>
              <a:t> </a:t>
            </a:r>
            <a:r>
              <a:rPr lang="fr-FR" sz="1600" b="0" i="0" u="none" strike="noStrike" baseline="0" dirty="0" err="1">
                <a:solidFill>
                  <a:srgbClr val="333333"/>
                </a:solidFill>
                <a:latin typeface="Arial" panose="020B0604020202020204" pitchFamily="34" charset="0"/>
                <a:cs typeface="Arial" panose="020B0604020202020204" pitchFamily="34" charset="0"/>
              </a:rPr>
              <a:t>Presentee</a:t>
            </a:r>
            <a:r>
              <a:rPr lang="fr-FR" sz="1600" b="0" i="0" u="none" strike="noStrike" baseline="0" dirty="0">
                <a:solidFill>
                  <a:srgbClr val="333333"/>
                </a:solidFill>
                <a:latin typeface="Arial" panose="020B0604020202020204" pitchFamily="34" charset="0"/>
                <a:cs typeface="Arial" panose="020B0604020202020204" pitchFamily="34" charset="0"/>
              </a:rPr>
              <a:t> a l'</a:t>
            </a:r>
            <a:r>
              <a:rPr lang="fr-FR" sz="1600" b="0" i="0" u="none" strike="noStrike" baseline="0" dirty="0" err="1">
                <a:solidFill>
                  <a:srgbClr val="333333"/>
                </a:solidFill>
                <a:latin typeface="Arial" panose="020B0604020202020204" pitchFamily="34" charset="0"/>
                <a:cs typeface="Arial" panose="020B0604020202020204" pitchFamily="34" charset="0"/>
              </a:rPr>
              <a:t>Universite</a:t>
            </a:r>
            <a:r>
              <a:rPr lang="fr-FR" sz="1600" dirty="0">
                <a:solidFill>
                  <a:srgbClr val="333333"/>
                </a:solidFill>
                <a:latin typeface="Arial" panose="020B0604020202020204" pitchFamily="34" charset="0"/>
                <a:cs typeface="Arial" panose="020B0604020202020204" pitchFamily="34" charset="0"/>
              </a:rPr>
              <a:t> </a:t>
            </a:r>
            <a:r>
              <a:rPr lang="fr-FR" sz="1600" b="0" i="0" u="none" strike="noStrike" baseline="0" dirty="0" err="1">
                <a:solidFill>
                  <a:srgbClr val="333333"/>
                </a:solidFill>
                <a:latin typeface="Arial" panose="020B0604020202020204" pitchFamily="34" charset="0"/>
                <a:cs typeface="Arial" panose="020B0604020202020204" pitchFamily="34" charset="0"/>
              </a:rPr>
              <a:t>Mentouri</a:t>
            </a:r>
            <a:r>
              <a:rPr lang="fr-FR" sz="1600" b="0" i="0" u="none" strike="noStrike" baseline="0" dirty="0">
                <a:solidFill>
                  <a:srgbClr val="333333"/>
                </a:solidFill>
                <a:latin typeface="Arial" panose="020B0604020202020204" pitchFamily="34" charset="0"/>
                <a:cs typeface="Arial" panose="020B0604020202020204" pitchFamily="34" charset="0"/>
              </a:rPr>
              <a:t> de Constantine Pour l'Obtention du </a:t>
            </a:r>
            <a:r>
              <a:rPr lang="fr-FR" sz="1600" b="0" i="0" u="none" strike="noStrike" baseline="0" dirty="0" err="1">
                <a:solidFill>
                  <a:srgbClr val="333333"/>
                </a:solidFill>
                <a:latin typeface="Arial" panose="020B0604020202020204" pitchFamily="34" charset="0"/>
                <a:cs typeface="Arial" panose="020B0604020202020204" pitchFamily="34" charset="0"/>
              </a:rPr>
              <a:t>diplome</a:t>
            </a:r>
            <a:r>
              <a:rPr lang="fr-FR" sz="1600" b="0" i="0" u="none" strike="noStrike" baseline="0" dirty="0">
                <a:solidFill>
                  <a:srgbClr val="333333"/>
                </a:solidFill>
                <a:latin typeface="Arial" panose="020B0604020202020204" pitchFamily="34" charset="0"/>
                <a:cs typeface="Arial" panose="020B0604020202020204" pitchFamily="34" charset="0"/>
              </a:rPr>
              <a:t> de DOCTORAT en </a:t>
            </a:r>
            <a:r>
              <a:rPr lang="en-US" sz="1600" b="0" i="0" u="none" strike="noStrike" baseline="0" dirty="0">
                <a:solidFill>
                  <a:srgbClr val="333333"/>
                </a:solidFill>
                <a:latin typeface="Arial" panose="020B0604020202020204" pitchFamily="34" charset="0"/>
                <a:cs typeface="Arial" panose="020B0604020202020204" pitchFamily="34" charset="0"/>
              </a:rPr>
              <a:t>SCIENCES </a:t>
            </a:r>
            <a:r>
              <a:rPr lang="en-US" sz="1600" b="0" i="0" u="none" strike="noStrike" baseline="0" dirty="0" err="1">
                <a:solidFill>
                  <a:srgbClr val="333333"/>
                </a:solidFill>
                <a:latin typeface="Arial" panose="020B0604020202020204" pitchFamily="34" charset="0"/>
                <a:cs typeface="Arial" panose="020B0604020202020204" pitchFamily="34" charset="0"/>
              </a:rPr>
              <a:t>Specialite</a:t>
            </a:r>
            <a:r>
              <a:rPr lang="en-US" sz="1600" b="0" i="0" u="none" strike="noStrike" baseline="0" dirty="0">
                <a:solidFill>
                  <a:srgbClr val="333333"/>
                </a:solidFill>
                <a:latin typeface="Arial" panose="020B0604020202020204" pitchFamily="34" charset="0"/>
                <a:cs typeface="Arial" panose="020B0604020202020204" pitchFamily="34" charset="0"/>
              </a:rPr>
              <a:t> : Informatique,2011</a:t>
            </a:r>
          </a:p>
          <a:p>
            <a:pPr algn="l"/>
            <a:r>
              <a:rPr lang="fr-FR" sz="1400" b="0" i="0" u="none" strike="noStrike" baseline="0" dirty="0">
                <a:solidFill>
                  <a:srgbClr val="66669A"/>
                </a:solidFill>
                <a:latin typeface="Arial" panose="020B0604020202020204" pitchFamily="34" charset="0"/>
                <a:cs typeface="Arial" panose="020B0604020202020204" pitchFamily="34" charset="0"/>
              </a:rPr>
              <a:t>6. </a:t>
            </a:r>
            <a:r>
              <a:rPr lang="fr-FR" sz="1600" b="0" i="0" u="none" strike="noStrike" baseline="0" dirty="0">
                <a:solidFill>
                  <a:srgbClr val="333333"/>
                </a:solidFill>
                <a:latin typeface="Arial" panose="020B0604020202020204" pitchFamily="34" charset="0"/>
                <a:cs typeface="Arial" panose="020B0604020202020204" pitchFamily="34" charset="0"/>
              </a:rPr>
              <a:t>Fatiha SAIS, </a:t>
            </a:r>
            <a:r>
              <a:rPr lang="fr-FR" sz="1600" b="0" i="0" u="none" strike="noStrike" baseline="0" dirty="0" err="1">
                <a:solidFill>
                  <a:srgbClr val="333333"/>
                </a:solidFill>
                <a:latin typeface="Arial" panose="020B0604020202020204" pitchFamily="34" charset="0"/>
                <a:cs typeface="Arial" panose="020B0604020202020204" pitchFamily="34" charset="0"/>
              </a:rPr>
              <a:t>Integration</a:t>
            </a:r>
            <a:r>
              <a:rPr lang="fr-FR" sz="1600" b="0" i="0" u="none" strike="noStrike" baseline="0" dirty="0">
                <a:solidFill>
                  <a:srgbClr val="333333"/>
                </a:solidFill>
                <a:latin typeface="Arial" panose="020B0604020202020204" pitchFamily="34" charset="0"/>
                <a:cs typeface="Arial" panose="020B0604020202020204" pitchFamily="34" charset="0"/>
              </a:rPr>
              <a:t> </a:t>
            </a:r>
            <a:r>
              <a:rPr lang="fr-FR" sz="1600" b="0" i="0" u="none" strike="noStrike" baseline="0" dirty="0" err="1">
                <a:solidFill>
                  <a:srgbClr val="333333"/>
                </a:solidFill>
                <a:latin typeface="Arial" panose="020B0604020202020204" pitchFamily="34" charset="0"/>
                <a:cs typeface="Arial" panose="020B0604020202020204" pitchFamily="34" charset="0"/>
              </a:rPr>
              <a:t>Semantique</a:t>
            </a:r>
            <a:r>
              <a:rPr lang="fr-FR" sz="1600" b="0" i="0" u="none" strike="noStrike" baseline="0" dirty="0">
                <a:solidFill>
                  <a:srgbClr val="333333"/>
                </a:solidFill>
                <a:latin typeface="Arial" panose="020B0604020202020204" pitchFamily="34" charset="0"/>
                <a:cs typeface="Arial" panose="020B0604020202020204" pitchFamily="34" charset="0"/>
              </a:rPr>
              <a:t> de </a:t>
            </a:r>
            <a:r>
              <a:rPr lang="fr-FR" sz="1600" b="0" i="0" u="none" strike="noStrike" baseline="0" dirty="0" err="1">
                <a:solidFill>
                  <a:srgbClr val="333333"/>
                </a:solidFill>
                <a:latin typeface="Arial" panose="020B0604020202020204" pitchFamily="34" charset="0"/>
                <a:cs typeface="Arial" panose="020B0604020202020204" pitchFamily="34" charset="0"/>
              </a:rPr>
              <a:t>Donnees</a:t>
            </a:r>
            <a:r>
              <a:rPr lang="fr-FR" sz="1600" b="0" i="0" u="none" strike="noStrike" baseline="0" dirty="0">
                <a:solidFill>
                  <a:srgbClr val="333333"/>
                </a:solidFill>
                <a:latin typeface="Arial" panose="020B0604020202020204" pitchFamily="34" charset="0"/>
                <a:cs typeface="Arial" panose="020B0604020202020204" pitchFamily="34" charset="0"/>
              </a:rPr>
              <a:t> </a:t>
            </a:r>
            <a:r>
              <a:rPr lang="fr-FR" sz="1600" b="0" i="0" u="none" strike="noStrike" baseline="0" dirty="0" err="1">
                <a:solidFill>
                  <a:srgbClr val="333333"/>
                </a:solidFill>
                <a:latin typeface="Arial" panose="020B0604020202020204" pitchFamily="34" charset="0"/>
                <a:cs typeface="Arial" panose="020B0604020202020204" pitchFamily="34" charset="0"/>
              </a:rPr>
              <a:t>guidee</a:t>
            </a:r>
            <a:r>
              <a:rPr lang="fr-FR" sz="1600" b="0" i="0" u="none" strike="noStrike" baseline="0" dirty="0">
                <a:solidFill>
                  <a:srgbClr val="333333"/>
                </a:solidFill>
                <a:latin typeface="Arial" panose="020B0604020202020204" pitchFamily="34" charset="0"/>
                <a:cs typeface="Arial" panose="020B0604020202020204" pitchFamily="34" charset="0"/>
              </a:rPr>
              <a:t> par une </a:t>
            </a:r>
            <a:r>
              <a:rPr lang="fr-FR" sz="1600" b="0" i="0" u="none" strike="noStrike" baseline="0" dirty="0" err="1">
                <a:solidFill>
                  <a:srgbClr val="333333"/>
                </a:solidFill>
                <a:latin typeface="Arial" panose="020B0604020202020204" pitchFamily="34" charset="0"/>
                <a:cs typeface="Arial" panose="020B0604020202020204" pitchFamily="34" charset="0"/>
              </a:rPr>
              <a:t>Ontologie,these</a:t>
            </a:r>
            <a:r>
              <a:rPr lang="fr-FR" sz="1600" b="0" i="0" u="none" strike="noStrike" baseline="0" dirty="0">
                <a:solidFill>
                  <a:srgbClr val="333333"/>
                </a:solidFill>
                <a:latin typeface="Arial" panose="020B0604020202020204" pitchFamily="34" charset="0"/>
                <a:cs typeface="Arial" panose="020B0604020202020204" pitchFamily="34" charset="0"/>
              </a:rPr>
              <a:t> pour l'obtention du Doctorat de l'</a:t>
            </a:r>
            <a:r>
              <a:rPr lang="fr-FR" sz="1600" b="0" i="0" u="none" strike="noStrike" baseline="0" dirty="0" err="1">
                <a:solidFill>
                  <a:srgbClr val="333333"/>
                </a:solidFill>
                <a:latin typeface="Arial" panose="020B0604020202020204" pitchFamily="34" charset="0"/>
                <a:cs typeface="Arial" panose="020B0604020202020204" pitchFamily="34" charset="0"/>
              </a:rPr>
              <a:t>Universite</a:t>
            </a:r>
            <a:r>
              <a:rPr lang="fr-FR" sz="1600" b="0" i="0" u="none" strike="noStrike" baseline="0" dirty="0">
                <a:solidFill>
                  <a:srgbClr val="333333"/>
                </a:solidFill>
                <a:latin typeface="Arial" panose="020B0604020202020204" pitchFamily="34" charset="0"/>
                <a:cs typeface="Arial" panose="020B0604020202020204" pitchFamily="34" charset="0"/>
              </a:rPr>
              <a:t> Paris-Sud </a:t>
            </a:r>
            <a:r>
              <a:rPr lang="en-US" sz="1600" b="0" i="0" u="none" strike="noStrike" baseline="0" dirty="0" err="1">
                <a:solidFill>
                  <a:srgbClr val="333333"/>
                </a:solidFill>
                <a:latin typeface="Arial" panose="020B0604020202020204" pitchFamily="34" charset="0"/>
                <a:cs typeface="Arial" panose="020B0604020202020204" pitchFamily="34" charset="0"/>
              </a:rPr>
              <a:t>Specialite</a:t>
            </a:r>
            <a:r>
              <a:rPr lang="en-US" sz="1600" b="0" i="0" u="none" strike="noStrike" baseline="0" dirty="0">
                <a:solidFill>
                  <a:srgbClr val="333333"/>
                </a:solidFill>
                <a:latin typeface="Arial" panose="020B0604020202020204" pitchFamily="34" charset="0"/>
                <a:cs typeface="Arial" panose="020B0604020202020204" pitchFamily="34" charset="0"/>
              </a:rPr>
              <a:t> : informatique,2007</a:t>
            </a:r>
          </a:p>
          <a:p>
            <a:pPr algn="l"/>
            <a:r>
              <a:rPr lang="fr-FR" sz="1400" b="0" i="0" u="none" strike="noStrike" baseline="0" dirty="0">
                <a:solidFill>
                  <a:srgbClr val="66669A"/>
                </a:solidFill>
                <a:latin typeface="Arial" panose="020B0604020202020204" pitchFamily="34" charset="0"/>
                <a:cs typeface="Arial" panose="020B0604020202020204" pitchFamily="34" charset="0"/>
              </a:rPr>
              <a:t>7. </a:t>
            </a:r>
            <a:r>
              <a:rPr lang="fr-FR" sz="1600" b="0" i="0" u="none" strike="noStrike" baseline="0" dirty="0">
                <a:solidFill>
                  <a:srgbClr val="333333"/>
                </a:solidFill>
                <a:latin typeface="Arial" panose="020B0604020202020204" pitchFamily="34" charset="0"/>
                <a:cs typeface="Arial" panose="020B0604020202020204" pitchFamily="34" charset="0"/>
              </a:rPr>
              <a:t>M.-S. </a:t>
            </a:r>
            <a:r>
              <a:rPr lang="fr-FR" sz="1600" b="0" i="0" u="none" strike="noStrike" baseline="0" dirty="0" err="1">
                <a:solidFill>
                  <a:srgbClr val="333333"/>
                </a:solidFill>
                <a:latin typeface="Arial" panose="020B0604020202020204" pitchFamily="34" charset="0"/>
                <a:cs typeface="Arial" panose="020B0604020202020204" pitchFamily="34" charset="0"/>
              </a:rPr>
              <a:t>Hacid</a:t>
            </a:r>
            <a:r>
              <a:rPr lang="fr-FR" sz="1600" b="0" i="0" u="none" strike="noStrike" baseline="0" dirty="0">
                <a:solidFill>
                  <a:srgbClr val="333333"/>
                </a:solidFill>
                <a:latin typeface="Arial" panose="020B0604020202020204" pitchFamily="34" charset="0"/>
                <a:cs typeface="Arial" panose="020B0604020202020204" pitchFamily="34" charset="0"/>
              </a:rPr>
              <a:t> and C. Reynaud. L'</a:t>
            </a:r>
            <a:r>
              <a:rPr lang="fr-FR" sz="1600" b="0" i="0" u="none" strike="noStrike" baseline="0" dirty="0" err="1">
                <a:solidFill>
                  <a:srgbClr val="333333"/>
                </a:solidFill>
                <a:latin typeface="Arial" panose="020B0604020202020204" pitchFamily="34" charset="0"/>
                <a:cs typeface="Arial" panose="020B0604020202020204" pitchFamily="34" charset="0"/>
              </a:rPr>
              <a:t>integration</a:t>
            </a:r>
            <a:r>
              <a:rPr lang="fr-FR" sz="1600" b="0" i="0" u="none" strike="noStrike" baseline="0" dirty="0">
                <a:solidFill>
                  <a:srgbClr val="333333"/>
                </a:solidFill>
                <a:latin typeface="Arial" panose="020B0604020202020204" pitchFamily="34" charset="0"/>
                <a:cs typeface="Arial" panose="020B0604020202020204" pitchFamily="34" charset="0"/>
              </a:rPr>
              <a:t> de sources de </a:t>
            </a:r>
            <a:r>
              <a:rPr lang="fr-FR" sz="1600" b="0" i="0" u="none" strike="noStrike" baseline="0" dirty="0" err="1">
                <a:solidFill>
                  <a:srgbClr val="333333"/>
                </a:solidFill>
                <a:latin typeface="Arial" panose="020B0604020202020204" pitchFamily="34" charset="0"/>
                <a:cs typeface="Arial" panose="020B0604020202020204" pitchFamily="34" charset="0"/>
              </a:rPr>
              <a:t>donnees</a:t>
            </a:r>
            <a:r>
              <a:rPr lang="fr-FR" sz="1600" b="0" i="0" u="none" strike="noStrike" baseline="0" dirty="0">
                <a:solidFill>
                  <a:srgbClr val="333333"/>
                </a:solidFill>
                <a:latin typeface="Arial" panose="020B0604020202020204" pitchFamily="34" charset="0"/>
                <a:cs typeface="Arial" panose="020B0604020202020204" pitchFamily="34" charset="0"/>
              </a:rPr>
              <a:t>. La revue I3 : Information - Interaction - Intelligence, Vol5 n˚1, 2005</a:t>
            </a:r>
          </a:p>
          <a:p>
            <a:pPr algn="l"/>
            <a:r>
              <a:rPr lang="en-US" sz="1400" b="0" i="0" u="none" strike="noStrike" baseline="0" dirty="0">
                <a:solidFill>
                  <a:srgbClr val="66669A"/>
                </a:solidFill>
                <a:latin typeface="Arial" panose="020B0604020202020204" pitchFamily="34" charset="0"/>
                <a:cs typeface="Arial" panose="020B0604020202020204" pitchFamily="34" charset="0"/>
              </a:rPr>
              <a:t>8. </a:t>
            </a:r>
            <a:r>
              <a:rPr lang="en-US" sz="1600" b="0" i="0" u="none" strike="noStrike" baseline="0" dirty="0" err="1">
                <a:solidFill>
                  <a:srgbClr val="333333"/>
                </a:solidFill>
                <a:latin typeface="Arial" panose="020B0604020202020204" pitchFamily="34" charset="0"/>
                <a:cs typeface="Arial" panose="020B0604020202020204" pitchFamily="34" charset="0"/>
              </a:rPr>
              <a:t>Bleiholder</a:t>
            </a:r>
            <a:r>
              <a:rPr lang="en-US" sz="1600" b="0" i="0" u="none" strike="noStrike" baseline="0" dirty="0">
                <a:solidFill>
                  <a:srgbClr val="333333"/>
                </a:solidFill>
                <a:latin typeface="Arial" panose="020B0604020202020204" pitchFamily="34" charset="0"/>
                <a:cs typeface="Arial" panose="020B0604020202020204" pitchFamily="34" charset="0"/>
              </a:rPr>
              <a:t>, J. and Naumann, F. 2008. Data fusion. ACM </a:t>
            </a:r>
            <a:r>
              <a:rPr lang="en-US" sz="1600" b="0" i="0" u="none" strike="noStrike" baseline="0" dirty="0" err="1">
                <a:solidFill>
                  <a:srgbClr val="333333"/>
                </a:solidFill>
                <a:latin typeface="Arial" panose="020B0604020202020204" pitchFamily="34" charset="0"/>
                <a:cs typeface="Arial" panose="020B0604020202020204" pitchFamily="34" charset="0"/>
              </a:rPr>
              <a:t>Comput</a:t>
            </a:r>
            <a:r>
              <a:rPr lang="en-US" sz="1600" b="0" i="0" u="none" strike="noStrike" baseline="0" dirty="0">
                <a:solidFill>
                  <a:srgbClr val="333333"/>
                </a:solidFill>
                <a:latin typeface="Arial" panose="020B0604020202020204" pitchFamily="34" charset="0"/>
                <a:cs typeface="Arial" panose="020B0604020202020204" pitchFamily="34" charset="0"/>
              </a:rPr>
              <a:t>. </a:t>
            </a:r>
            <a:r>
              <a:rPr lang="en-US" sz="1600" b="0" i="0" u="none" strike="noStrike" baseline="0" dirty="0" err="1">
                <a:solidFill>
                  <a:srgbClr val="333333"/>
                </a:solidFill>
                <a:latin typeface="Arial" panose="020B0604020202020204" pitchFamily="34" charset="0"/>
                <a:cs typeface="Arial" panose="020B0604020202020204" pitchFamily="34" charset="0"/>
              </a:rPr>
              <a:t>Surv</a:t>
            </a:r>
            <a:r>
              <a:rPr lang="en-US" sz="1600" b="0" i="0" u="none" strike="noStrike" baseline="0" dirty="0">
                <a:solidFill>
                  <a:srgbClr val="333333"/>
                </a:solidFill>
                <a:latin typeface="Arial" panose="020B0604020202020204" pitchFamily="34" charset="0"/>
                <a:cs typeface="Arial" panose="020B0604020202020204" pitchFamily="34" charset="0"/>
              </a:rPr>
              <a:t>., 41, 1</a:t>
            </a:r>
          </a:p>
          <a:p>
            <a:pPr algn="l"/>
            <a:r>
              <a:rPr lang="en-US" sz="1400" b="0" i="0" u="none" strike="noStrike" baseline="0" dirty="0">
                <a:solidFill>
                  <a:srgbClr val="66669A"/>
                </a:solidFill>
                <a:latin typeface="Arial" panose="020B0604020202020204" pitchFamily="34" charset="0"/>
                <a:cs typeface="Arial" panose="020B0604020202020204" pitchFamily="34" charset="0"/>
              </a:rPr>
              <a:t>9. </a:t>
            </a:r>
            <a:r>
              <a:rPr lang="en-US" sz="1600" b="0" i="0" u="none" strike="noStrike" baseline="0" dirty="0">
                <a:solidFill>
                  <a:srgbClr val="333333"/>
                </a:solidFill>
                <a:latin typeface="Arial" panose="020B0604020202020204" pitchFamily="34" charset="0"/>
                <a:cs typeface="Arial" panose="020B0604020202020204" pitchFamily="34" charset="0"/>
              </a:rPr>
              <a:t>G. Wiederhold, “Mediators in the architecture of future information systems </a:t>
            </a:r>
            <a:r>
              <a:rPr lang="nl-NL" sz="1600" b="0" i="0" u="none" strike="noStrike" baseline="0" dirty="0">
                <a:solidFill>
                  <a:srgbClr val="333333"/>
                </a:solidFill>
                <a:latin typeface="Arial" panose="020B0604020202020204" pitchFamily="34" charset="0"/>
                <a:cs typeface="Arial" panose="020B0604020202020204" pitchFamily="34" charset="0"/>
              </a:rPr>
              <a:t>≫, IEEE Computer, vol.25, n°3, pp 38-49, 1992.</a:t>
            </a:r>
          </a:p>
          <a:p>
            <a:pPr algn="l"/>
            <a:r>
              <a:rPr lang="en-US" sz="1400" b="0" i="0" u="none" strike="noStrike" baseline="0" dirty="0">
                <a:solidFill>
                  <a:srgbClr val="66669A"/>
                </a:solidFill>
                <a:latin typeface="Arial" panose="020B0604020202020204" pitchFamily="34" charset="0"/>
                <a:cs typeface="Arial" panose="020B0604020202020204" pitchFamily="34" charset="0"/>
              </a:rPr>
              <a:t>10. </a:t>
            </a:r>
            <a:r>
              <a:rPr lang="en-US" sz="1600" b="0" i="0" u="none" strike="noStrike" baseline="0" dirty="0" err="1">
                <a:solidFill>
                  <a:srgbClr val="333333"/>
                </a:solidFill>
                <a:latin typeface="Arial" panose="020B0604020202020204" pitchFamily="34" charset="0"/>
                <a:cs typeface="Arial" panose="020B0604020202020204" pitchFamily="34" charset="0"/>
              </a:rPr>
              <a:t>Bleiholder</a:t>
            </a:r>
            <a:r>
              <a:rPr lang="en-US" sz="1600" b="0" i="0" u="none" strike="noStrike" baseline="0" dirty="0">
                <a:solidFill>
                  <a:srgbClr val="333333"/>
                </a:solidFill>
                <a:latin typeface="Arial" panose="020B0604020202020204" pitchFamily="34" charset="0"/>
                <a:cs typeface="Arial" panose="020B0604020202020204" pitchFamily="34" charset="0"/>
              </a:rPr>
              <a:t>, J. and Naumann, F. 2008. Data fusion. ACM </a:t>
            </a:r>
            <a:r>
              <a:rPr lang="en-US" sz="1600" b="0" i="0" u="none" strike="noStrike" baseline="0" dirty="0" err="1">
                <a:solidFill>
                  <a:srgbClr val="333333"/>
                </a:solidFill>
                <a:latin typeface="Arial" panose="020B0604020202020204" pitchFamily="34" charset="0"/>
                <a:cs typeface="Arial" panose="020B0604020202020204" pitchFamily="34" charset="0"/>
              </a:rPr>
              <a:t>Comput</a:t>
            </a:r>
            <a:r>
              <a:rPr lang="en-US" sz="1600" b="0" i="0" u="none" strike="noStrike" baseline="0" dirty="0">
                <a:solidFill>
                  <a:srgbClr val="333333"/>
                </a:solidFill>
                <a:latin typeface="Arial" panose="020B0604020202020204" pitchFamily="34" charset="0"/>
                <a:cs typeface="Arial" panose="020B0604020202020204" pitchFamily="34" charset="0"/>
              </a:rPr>
              <a:t>. </a:t>
            </a:r>
            <a:r>
              <a:rPr lang="en-US" sz="1600" b="0" i="0" u="none" strike="noStrike" baseline="0" dirty="0" err="1">
                <a:solidFill>
                  <a:srgbClr val="333333"/>
                </a:solidFill>
                <a:latin typeface="Arial" panose="020B0604020202020204" pitchFamily="34" charset="0"/>
                <a:cs typeface="Arial" panose="020B0604020202020204" pitchFamily="34" charset="0"/>
              </a:rPr>
              <a:t>Surv</a:t>
            </a:r>
            <a:r>
              <a:rPr lang="en-US" sz="1600" b="0" i="0" u="none" strike="noStrike" baseline="0" dirty="0">
                <a:solidFill>
                  <a:srgbClr val="333333"/>
                </a:solidFill>
                <a:latin typeface="Arial" panose="020B0604020202020204" pitchFamily="34" charset="0"/>
                <a:cs typeface="Arial" panose="020B0604020202020204" pitchFamily="34" charset="0"/>
              </a:rPr>
              <a:t>., 41, 1, Article 1 (December 2008)</a:t>
            </a:r>
            <a:endParaRPr lang="en-US" sz="1600"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pic>
        <p:nvPicPr>
          <p:cNvPr id="3" name="Image 2"/>
          <p:cNvPicPr>
            <a:picLocks noChangeAspect="1"/>
          </p:cNvPicPr>
          <p:nvPr/>
        </p:nvPicPr>
        <p:blipFill>
          <a:blip r:embed="rId3"/>
          <a:stretch>
            <a:fillRect/>
          </a:stretch>
        </p:blipFill>
        <p:spPr>
          <a:xfrm>
            <a:off x="6108640" y="1075944"/>
            <a:ext cx="4453128" cy="4977384"/>
          </a:xfrm>
          <a:prstGeom prst="rect">
            <a:avLst/>
          </a:prstGeom>
        </p:spPr>
      </p:pic>
      <p:sp>
        <p:nvSpPr>
          <p:cNvPr id="4" name="Rectangle 3"/>
          <p:cNvSpPr/>
          <p:nvPr/>
        </p:nvSpPr>
        <p:spPr>
          <a:xfrm>
            <a:off x="4349496" y="198120"/>
            <a:ext cx="1950720" cy="316992"/>
          </a:xfrm>
          <a:prstGeom prst="rect">
            <a:avLst/>
          </a:prstGeom>
        </p:spPr>
        <p:txBody>
          <a:bodyPr wrap="none" lIns="0" tIns="0" rIns="0" bIns="0">
            <a:noAutofit/>
          </a:bodyPr>
          <a:lstStyle/>
          <a:p>
            <a:pPr indent="0"/>
            <a:r>
              <a:rPr lang="en-US" sz="2600" b="1">
                <a:solidFill>
                  <a:srgbClr val="161616"/>
                </a:solidFill>
                <a:latin typeface="Arial"/>
              </a:rPr>
              <a:t>Questions?</a:t>
            </a:r>
          </a:p>
        </p:txBody>
      </p:sp>
      <p:sp>
        <p:nvSpPr>
          <p:cNvPr id="10" name="ZoneTexte 9">
            <a:extLst>
              <a:ext uri="{FF2B5EF4-FFF2-40B4-BE49-F238E27FC236}">
                <a16:creationId xmlns:a16="http://schemas.microsoft.com/office/drawing/2014/main" id="{9148C1A7-40C8-B527-433E-ED5DBC68AFC4}"/>
              </a:ext>
            </a:extLst>
          </p:cNvPr>
          <p:cNvSpPr txBox="1"/>
          <p:nvPr/>
        </p:nvSpPr>
        <p:spPr>
          <a:xfrm>
            <a:off x="2673724" y="3598440"/>
            <a:ext cx="2292723" cy="523220"/>
          </a:xfrm>
          <a:prstGeom prst="rect">
            <a:avLst/>
          </a:prstGeom>
          <a:noFill/>
        </p:spPr>
        <p:txBody>
          <a:bodyPr wrap="square">
            <a:spAutoFit/>
          </a:bodyPr>
          <a:lstStyle/>
          <a:p>
            <a:pPr indent="0"/>
            <a:r>
              <a:rPr lang="en-US" sz="2800" b="1" dirty="0">
                <a:solidFill>
                  <a:srgbClr val="161616"/>
                </a:solidFill>
                <a:latin typeface="Arial"/>
              </a:rPr>
              <a:t>Thank you!</a:t>
            </a:r>
          </a:p>
        </p:txBody>
      </p:sp>
      <p:sp>
        <p:nvSpPr>
          <p:cNvPr id="12" name="ZoneTexte 11">
            <a:extLst>
              <a:ext uri="{FF2B5EF4-FFF2-40B4-BE49-F238E27FC236}">
                <a16:creationId xmlns:a16="http://schemas.microsoft.com/office/drawing/2014/main" id="{A550F48C-A90E-F54F-287D-B0F697497127}"/>
              </a:ext>
            </a:extLst>
          </p:cNvPr>
          <p:cNvSpPr txBox="1"/>
          <p:nvPr/>
        </p:nvSpPr>
        <p:spPr>
          <a:xfrm>
            <a:off x="573743" y="6217920"/>
            <a:ext cx="9834282" cy="923330"/>
          </a:xfrm>
          <a:prstGeom prst="rect">
            <a:avLst/>
          </a:prstGeom>
          <a:noFill/>
        </p:spPr>
        <p:txBody>
          <a:bodyPr wrap="square">
            <a:spAutoFit/>
          </a:bodyPr>
          <a:lstStyle/>
          <a:p>
            <a:pPr algn="ctr"/>
            <a:r>
              <a:rPr lang="fr-FR" sz="5400" b="1" i="1" dirty="0">
                <a:latin typeface="Amiri" panose="00000500000000000000" pitchFamily="2" charset="-78"/>
                <a:ea typeface="Amiri" panose="00000500000000000000" pitchFamily="2" charset="-78"/>
                <a:cs typeface="Amiri" panose="00000500000000000000" pitchFamily="2" charset="-78"/>
              </a:rPr>
              <a:t>F</a:t>
            </a:r>
            <a:r>
              <a:rPr lang="en-CA" sz="5400" b="1" i="1" dirty="0" err="1">
                <a:latin typeface="Amiri" panose="00000500000000000000" pitchFamily="2" charset="-78"/>
                <a:ea typeface="Amiri" panose="00000500000000000000" pitchFamily="2" charset="-78"/>
                <a:cs typeface="Amiri" panose="00000500000000000000" pitchFamily="2" charset="-78"/>
              </a:rPr>
              <a:t>abricando</a:t>
            </a:r>
            <a:r>
              <a:rPr lang="en-CA" sz="5400" b="1" i="1" dirty="0">
                <a:latin typeface="Amiri" panose="00000500000000000000" pitchFamily="2" charset="-78"/>
                <a:ea typeface="Amiri" panose="00000500000000000000" pitchFamily="2" charset="-78"/>
                <a:cs typeface="Amiri" panose="00000500000000000000" pitchFamily="2" charset="-78"/>
              </a:rPr>
              <a:t> Fit Faber</a:t>
            </a:r>
            <a:endParaRPr lang="fr-FR" sz="5400" b="1" i="1" dirty="0">
              <a:latin typeface="Amiri" panose="00000500000000000000" pitchFamily="2" charset="-78"/>
              <a:ea typeface="Amiri" panose="00000500000000000000" pitchFamily="2" charset="-78"/>
              <a:cs typeface="Amiri" panose="00000500000000000000" pitchFamily="2" charset="-78"/>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771D57E-A44E-141E-EE8C-43379908D31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E633CCC-F233-510B-27DB-28C7CC8EB82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DBD5E46-010D-1856-8F8C-4C2C959E083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A. </a:t>
            </a:r>
            <a:r>
              <a:rPr lang="en-US" sz="2600" b="1" dirty="0" err="1">
                <a:solidFill>
                  <a:srgbClr val="161616"/>
                </a:solidFill>
                <a:latin typeface="Arial"/>
              </a:rPr>
              <a:t>Contexte</a:t>
            </a:r>
            <a:r>
              <a:rPr lang="en-US" sz="2600" b="1" dirty="0">
                <a:solidFill>
                  <a:srgbClr val="161616"/>
                </a:solidFill>
                <a:latin typeface="Arial"/>
              </a:rPr>
              <a:t> </a:t>
            </a:r>
            <a:r>
              <a:rPr lang="en-US" sz="2600" b="1" dirty="0" err="1">
                <a:solidFill>
                  <a:srgbClr val="161616"/>
                </a:solidFill>
                <a:latin typeface="Arial"/>
              </a:rPr>
              <a:t>général</a:t>
            </a:r>
            <a:endParaRPr lang="en-US" sz="2600" b="1" dirty="0">
              <a:solidFill>
                <a:srgbClr val="161616"/>
              </a:solidFill>
              <a:latin typeface="Arial"/>
            </a:endParaRPr>
          </a:p>
        </p:txBody>
      </p:sp>
      <p:pic>
        <p:nvPicPr>
          <p:cNvPr id="6" name="Image 5">
            <a:extLst>
              <a:ext uri="{FF2B5EF4-FFF2-40B4-BE49-F238E27FC236}">
                <a16:creationId xmlns:a16="http://schemas.microsoft.com/office/drawing/2014/main" id="{2BA4F90B-2E2B-C103-731C-AA7BAF51E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7201"/>
            <a:ext cx="5110254" cy="4896788"/>
          </a:xfrm>
          <a:prstGeom prst="rect">
            <a:avLst/>
          </a:prstGeom>
        </p:spPr>
      </p:pic>
      <p:pic>
        <p:nvPicPr>
          <p:cNvPr id="8" name="Image 7">
            <a:extLst>
              <a:ext uri="{FF2B5EF4-FFF2-40B4-BE49-F238E27FC236}">
                <a16:creationId xmlns:a16="http://schemas.microsoft.com/office/drawing/2014/main" id="{2C4C6AE5-B024-9898-5095-0FD64F2E9967}"/>
              </a:ext>
            </a:extLst>
          </p:cNvPr>
          <p:cNvPicPr>
            <a:picLocks noChangeAspect="1"/>
          </p:cNvPicPr>
          <p:nvPr/>
        </p:nvPicPr>
        <p:blipFill>
          <a:blip r:embed="rId5">
            <a:extLst>
              <a:ext uri="{28A0092B-C50C-407E-A947-70E740481C1C}">
                <a14:useLocalDpi xmlns:a14="http://schemas.microsoft.com/office/drawing/2010/main" val="0"/>
              </a:ext>
            </a:extLst>
          </a:blip>
          <a:srcRect l="14617" r="8281"/>
          <a:stretch/>
        </p:blipFill>
        <p:spPr>
          <a:xfrm>
            <a:off x="5084431" y="2483555"/>
            <a:ext cx="5556137" cy="3386667"/>
          </a:xfrm>
          <a:prstGeom prst="rect">
            <a:avLst/>
          </a:prstGeom>
        </p:spPr>
      </p:pic>
      <p:sp>
        <p:nvSpPr>
          <p:cNvPr id="9" name="Rectangle 8">
            <a:extLst>
              <a:ext uri="{FF2B5EF4-FFF2-40B4-BE49-F238E27FC236}">
                <a16:creationId xmlns:a16="http://schemas.microsoft.com/office/drawing/2014/main" id="{6B668FB0-F1E0-7334-5B04-810DC2BD1175}"/>
              </a:ext>
            </a:extLst>
          </p:cNvPr>
          <p:cNvSpPr/>
          <p:nvPr/>
        </p:nvSpPr>
        <p:spPr>
          <a:xfrm>
            <a:off x="7413755" y="1930967"/>
            <a:ext cx="3959352" cy="365760"/>
          </a:xfrm>
          <a:prstGeom prst="rect">
            <a:avLst/>
          </a:prstGeom>
        </p:spPr>
        <p:txBody>
          <a:bodyPr wrap="none" lIns="0" tIns="0" rIns="0" bIns="0">
            <a:noAutofit/>
          </a:bodyPr>
          <a:lstStyle/>
          <a:p>
            <a:pPr indent="0"/>
            <a:r>
              <a:rPr lang="en-US" b="1" i="1" dirty="0" err="1">
                <a:solidFill>
                  <a:srgbClr val="161616"/>
                </a:solidFill>
                <a:latin typeface="Arial"/>
              </a:rPr>
              <a:t>Exemple</a:t>
            </a:r>
            <a:endParaRPr lang="en-US" b="1" i="1" dirty="0">
              <a:solidFill>
                <a:srgbClr val="161616"/>
              </a:solidFill>
              <a:latin typeface="Arial"/>
            </a:endParaRPr>
          </a:p>
        </p:txBody>
      </p:sp>
    </p:spTree>
    <p:extLst>
      <p:ext uri="{BB962C8B-B14F-4D97-AF65-F5344CB8AC3E}">
        <p14:creationId xmlns:p14="http://schemas.microsoft.com/office/powerpoint/2010/main" val="208783558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D40575-6223-6A23-64FD-E7F36D2EC78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3B9B852-CD73-04AF-0C93-24D527F6A94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3CFF152-4193-E79C-EEB9-0EBC769C194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B. Motivations</a:t>
            </a:r>
          </a:p>
        </p:txBody>
      </p:sp>
      <p:sp>
        <p:nvSpPr>
          <p:cNvPr id="5" name="ZoneTexte 4">
            <a:extLst>
              <a:ext uri="{FF2B5EF4-FFF2-40B4-BE49-F238E27FC236}">
                <a16:creationId xmlns:a16="http://schemas.microsoft.com/office/drawing/2014/main" id="{009A5389-F2EE-7F59-42EF-5AB2A2CE7283}"/>
              </a:ext>
            </a:extLst>
          </p:cNvPr>
          <p:cNvSpPr txBox="1"/>
          <p:nvPr/>
        </p:nvSpPr>
        <p:spPr>
          <a:xfrm>
            <a:off x="0" y="878066"/>
            <a:ext cx="5343992" cy="369332"/>
          </a:xfrm>
          <a:prstGeom prst="rect">
            <a:avLst/>
          </a:prstGeom>
          <a:noFill/>
        </p:spPr>
        <p:txBody>
          <a:bodyPr wrap="square">
            <a:spAutoFit/>
          </a:bodyPr>
          <a:lstStyle/>
          <a:p>
            <a:r>
              <a:rPr lang="en-US" sz="1800" b="1" i="1" u="none" strike="noStrike" baseline="0" dirty="0" err="1">
                <a:solidFill>
                  <a:srgbClr val="002060"/>
                </a:solidFill>
                <a:latin typeface="Verdana-Italic"/>
              </a:rPr>
              <a:t>Exemple</a:t>
            </a:r>
            <a:r>
              <a:rPr lang="en-US" sz="1800" b="1" i="1" u="none" strike="noStrike" baseline="0" dirty="0">
                <a:solidFill>
                  <a:srgbClr val="002060"/>
                </a:solidFill>
                <a:latin typeface="Verdana-Italic"/>
              </a:rPr>
              <a:t> : </a:t>
            </a:r>
            <a:r>
              <a:rPr lang="en-US" sz="1800" b="1" i="1" u="none" strike="noStrike" baseline="0" dirty="0" err="1">
                <a:solidFill>
                  <a:srgbClr val="002060"/>
                </a:solidFill>
                <a:latin typeface="Verdana-Italic"/>
              </a:rPr>
              <a:t>Entreprise</a:t>
            </a:r>
            <a:r>
              <a:rPr lang="en-US" sz="1800" b="1" i="1" u="none" strike="noStrike" baseline="0" dirty="0">
                <a:solidFill>
                  <a:srgbClr val="002060"/>
                </a:solidFill>
                <a:latin typeface="Verdana-Italic"/>
              </a:rPr>
              <a:t> </a:t>
            </a:r>
            <a:r>
              <a:rPr lang="en-US" sz="1800" b="1" i="1" u="none" strike="noStrike" baseline="0" dirty="0" err="1">
                <a:solidFill>
                  <a:srgbClr val="002060"/>
                </a:solidFill>
                <a:latin typeface="Verdana-Italic"/>
              </a:rPr>
              <a:t>en</a:t>
            </a:r>
            <a:r>
              <a:rPr lang="en-US" sz="1800" b="1" i="1" u="none" strike="noStrike" baseline="0" dirty="0">
                <a:solidFill>
                  <a:srgbClr val="002060"/>
                </a:solidFill>
                <a:latin typeface="Verdana-Italic"/>
              </a:rPr>
              <a:t> expansion</a:t>
            </a:r>
            <a:endParaRPr lang="en-US" b="1" dirty="0">
              <a:solidFill>
                <a:srgbClr val="002060"/>
              </a:solidFill>
            </a:endParaRPr>
          </a:p>
        </p:txBody>
      </p:sp>
      <p:sp>
        <p:nvSpPr>
          <p:cNvPr id="12" name="ZoneTexte 11">
            <a:extLst>
              <a:ext uri="{FF2B5EF4-FFF2-40B4-BE49-F238E27FC236}">
                <a16:creationId xmlns:a16="http://schemas.microsoft.com/office/drawing/2014/main" id="{39F27599-BD45-5D09-B2EB-A1422925D295}"/>
              </a:ext>
            </a:extLst>
          </p:cNvPr>
          <p:cNvSpPr txBox="1"/>
          <p:nvPr/>
        </p:nvSpPr>
        <p:spPr>
          <a:xfrm>
            <a:off x="0" y="1065946"/>
            <a:ext cx="10140893" cy="2534027"/>
          </a:xfrm>
          <a:prstGeom prst="rect">
            <a:avLst/>
          </a:prstGeom>
          <a:noFill/>
        </p:spPr>
        <p:txBody>
          <a:bodyPr wrap="square">
            <a:spAutoFit/>
          </a:bodyPr>
          <a:lstStyle/>
          <a:p>
            <a:pPr>
              <a:lnSpc>
                <a:spcPct val="150000"/>
              </a:lnSpc>
            </a:pPr>
            <a:r>
              <a:rPr lang="fr-FR" dirty="0">
                <a:latin typeface="Arial" panose="020B0604020202020204" pitchFamily="34" charset="0"/>
                <a:cs typeface="Arial" panose="020B0604020202020204" pitchFamily="34" charset="0"/>
              </a:rPr>
              <a:t>L'exemple ci dessous est extrait de [1] :</a:t>
            </a:r>
          </a:p>
          <a:p>
            <a:pPr>
              <a:lnSpc>
                <a:spcPct val="150000"/>
              </a:lnSpc>
            </a:pPr>
            <a:r>
              <a:rPr lang="fr-FR" b="1" i="1" dirty="0" err="1">
                <a:latin typeface="Arial" panose="020B0604020202020204" pitchFamily="34" charset="0"/>
                <a:cs typeface="Arial" panose="020B0604020202020204" pitchFamily="34" charset="0"/>
              </a:rPr>
              <a:t>FullServe</a:t>
            </a:r>
            <a:r>
              <a:rPr lang="fr-FR" dirty="0">
                <a:latin typeface="Arial" panose="020B0604020202020204" pitchFamily="34" charset="0"/>
                <a:cs typeface="Arial" panose="020B0604020202020204" pitchFamily="34" charset="0"/>
              </a:rPr>
              <a:t> compagnie américaine spécialisée dans :</a:t>
            </a:r>
          </a:p>
          <a:p>
            <a:pPr marL="28575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Fourniture d'accès internet,</a:t>
            </a:r>
          </a:p>
          <a:p>
            <a:pPr marL="28575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Vente de produits informatiques (routeur, modem,...etc.)</a:t>
            </a:r>
          </a:p>
          <a:p>
            <a:pPr>
              <a:lnSpc>
                <a:spcPct val="150000"/>
              </a:lnSpc>
            </a:pPr>
            <a:r>
              <a:rPr lang="fr-FR" b="1" i="1" dirty="0" err="1">
                <a:latin typeface="Arial" panose="020B0604020202020204" pitchFamily="34" charset="0"/>
                <a:cs typeface="Arial" panose="020B0604020202020204" pitchFamily="34" charset="0"/>
              </a:rPr>
              <a:t>FullServe</a:t>
            </a:r>
            <a:r>
              <a:rPr lang="fr-FR" dirty="0">
                <a:latin typeface="Arial" panose="020B0604020202020204" pitchFamily="34" charset="0"/>
                <a:cs typeface="Arial" panose="020B0604020202020204" pitchFamily="34" charset="0"/>
              </a:rPr>
              <a:t> décide de s'étendre en Europe par l'acquisition de la compagnie européenne </a:t>
            </a:r>
            <a:r>
              <a:rPr lang="fr-FR" b="1" i="1" dirty="0">
                <a:latin typeface="Arial" panose="020B0604020202020204" pitchFamily="34" charset="0"/>
                <a:cs typeface="Arial" panose="020B0604020202020204" pitchFamily="34" charset="0"/>
              </a:rPr>
              <a:t>EuroCard </a:t>
            </a:r>
            <a:r>
              <a:rPr lang="fr-FR" dirty="0">
                <a:latin typeface="Arial" panose="020B0604020202020204" pitchFamily="34" charset="0"/>
                <a:cs typeface="Arial" panose="020B0604020202020204" pitchFamily="34" charset="0"/>
              </a:rPr>
              <a:t>spécialisée dans la fourniture de cartes de crédit.</a:t>
            </a:r>
            <a:endParaRPr lang="en-US" dirty="0">
              <a:latin typeface="Arial" panose="020B0604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30ED476B-CF23-1029-CDA0-71C64A64C6DF}"/>
              </a:ext>
            </a:extLst>
          </p:cNvPr>
          <p:cNvPicPr>
            <a:picLocks noChangeAspect="1"/>
          </p:cNvPicPr>
          <p:nvPr/>
        </p:nvPicPr>
        <p:blipFill>
          <a:blip r:embed="rId4"/>
          <a:stretch>
            <a:fillRect/>
          </a:stretch>
        </p:blipFill>
        <p:spPr>
          <a:xfrm>
            <a:off x="778734" y="3634655"/>
            <a:ext cx="9198072" cy="3234806"/>
          </a:xfrm>
          <a:prstGeom prst="rect">
            <a:avLst/>
          </a:prstGeom>
        </p:spPr>
      </p:pic>
      <p:sp>
        <p:nvSpPr>
          <p:cNvPr id="18" name="ZoneTexte 17">
            <a:extLst>
              <a:ext uri="{FF2B5EF4-FFF2-40B4-BE49-F238E27FC236}">
                <a16:creationId xmlns:a16="http://schemas.microsoft.com/office/drawing/2014/main" id="{751750C8-B2F5-93CE-2751-C1B38D1A9A8E}"/>
              </a:ext>
            </a:extLst>
          </p:cNvPr>
          <p:cNvSpPr txBox="1"/>
          <p:nvPr/>
        </p:nvSpPr>
        <p:spPr>
          <a:xfrm>
            <a:off x="2244826" y="6869461"/>
            <a:ext cx="6265888" cy="369332"/>
          </a:xfrm>
          <a:prstGeom prst="rect">
            <a:avLst/>
          </a:prstGeom>
          <a:noFill/>
        </p:spPr>
        <p:txBody>
          <a:bodyPr wrap="square">
            <a:spAutoFit/>
          </a:bodyPr>
          <a:lstStyle/>
          <a:p>
            <a:r>
              <a:rPr lang="fr-FR" sz="1800" i="1" u="none" strike="noStrike" baseline="0" dirty="0">
                <a:solidFill>
                  <a:srgbClr val="666666"/>
                </a:solidFill>
                <a:latin typeface="Arial" panose="020B0604020202020204" pitchFamily="34" charset="0"/>
                <a:cs typeface="Arial" panose="020B0604020202020204" pitchFamily="34" charset="0"/>
              </a:rPr>
              <a:t>Une partie de la base de données de </a:t>
            </a:r>
            <a:r>
              <a:rPr lang="fr-FR" sz="1800" i="1" u="none" strike="noStrike" baseline="0" dirty="0" err="1">
                <a:solidFill>
                  <a:srgbClr val="666666"/>
                </a:solidFill>
                <a:latin typeface="Arial" panose="020B0604020202020204" pitchFamily="34" charset="0"/>
                <a:cs typeface="Arial" panose="020B0604020202020204" pitchFamily="34" charset="0"/>
              </a:rPr>
              <a:t>FullServe</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313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AEB6931-FF7B-9EBB-771A-7B83DDBDCD0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92B0F8C-6789-90A2-A27D-BFCD1B20C18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36783F6-1F7C-86C1-204A-CC8E95591F3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B. Motivations</a:t>
            </a:r>
          </a:p>
        </p:txBody>
      </p:sp>
      <p:sp>
        <p:nvSpPr>
          <p:cNvPr id="5" name="ZoneTexte 4">
            <a:extLst>
              <a:ext uri="{FF2B5EF4-FFF2-40B4-BE49-F238E27FC236}">
                <a16:creationId xmlns:a16="http://schemas.microsoft.com/office/drawing/2014/main" id="{31F72628-C754-4501-DC31-B9946139D820}"/>
              </a:ext>
            </a:extLst>
          </p:cNvPr>
          <p:cNvSpPr txBox="1"/>
          <p:nvPr/>
        </p:nvSpPr>
        <p:spPr>
          <a:xfrm>
            <a:off x="0" y="878066"/>
            <a:ext cx="5343992" cy="369332"/>
          </a:xfrm>
          <a:prstGeom prst="rect">
            <a:avLst/>
          </a:prstGeom>
          <a:noFill/>
        </p:spPr>
        <p:txBody>
          <a:bodyPr wrap="square">
            <a:spAutoFit/>
          </a:bodyPr>
          <a:lstStyle/>
          <a:p>
            <a:r>
              <a:rPr lang="en-US" sz="1800" b="1" i="1" u="none" strike="noStrike" baseline="0" dirty="0" err="1">
                <a:solidFill>
                  <a:srgbClr val="002060"/>
                </a:solidFill>
                <a:latin typeface="Verdana-Italic"/>
              </a:rPr>
              <a:t>Exemple</a:t>
            </a:r>
            <a:r>
              <a:rPr lang="en-US" sz="1800" b="1" i="1" u="none" strike="noStrike" baseline="0" dirty="0">
                <a:solidFill>
                  <a:srgbClr val="002060"/>
                </a:solidFill>
                <a:latin typeface="Verdana-Italic"/>
              </a:rPr>
              <a:t> : </a:t>
            </a:r>
            <a:r>
              <a:rPr lang="en-US" sz="1800" b="1" i="1" u="none" strike="noStrike" baseline="0" dirty="0" err="1">
                <a:solidFill>
                  <a:srgbClr val="002060"/>
                </a:solidFill>
                <a:latin typeface="Verdana-Italic"/>
              </a:rPr>
              <a:t>Entreprise</a:t>
            </a:r>
            <a:r>
              <a:rPr lang="en-US" sz="1800" b="1" i="1" u="none" strike="noStrike" baseline="0" dirty="0">
                <a:solidFill>
                  <a:srgbClr val="002060"/>
                </a:solidFill>
                <a:latin typeface="Verdana-Italic"/>
              </a:rPr>
              <a:t> </a:t>
            </a:r>
            <a:r>
              <a:rPr lang="en-US" sz="1800" b="1" i="1" u="none" strike="noStrike" baseline="0" dirty="0" err="1">
                <a:solidFill>
                  <a:srgbClr val="002060"/>
                </a:solidFill>
                <a:latin typeface="Verdana-Italic"/>
              </a:rPr>
              <a:t>en</a:t>
            </a:r>
            <a:r>
              <a:rPr lang="en-US" sz="1800" b="1" i="1" u="none" strike="noStrike" baseline="0" dirty="0">
                <a:solidFill>
                  <a:srgbClr val="002060"/>
                </a:solidFill>
                <a:latin typeface="Verdana-Italic"/>
              </a:rPr>
              <a:t> expansion</a:t>
            </a:r>
            <a:endParaRPr lang="en-US" b="1" dirty="0">
              <a:solidFill>
                <a:srgbClr val="002060"/>
              </a:solidFill>
            </a:endParaRPr>
          </a:p>
        </p:txBody>
      </p:sp>
      <p:pic>
        <p:nvPicPr>
          <p:cNvPr id="16" name="Image 15">
            <a:extLst>
              <a:ext uri="{FF2B5EF4-FFF2-40B4-BE49-F238E27FC236}">
                <a16:creationId xmlns:a16="http://schemas.microsoft.com/office/drawing/2014/main" id="{41AFB106-1D6D-C9E0-0088-3978C7F455C0}"/>
              </a:ext>
            </a:extLst>
          </p:cNvPr>
          <p:cNvPicPr>
            <a:picLocks noChangeAspect="1"/>
          </p:cNvPicPr>
          <p:nvPr/>
        </p:nvPicPr>
        <p:blipFill>
          <a:blip r:embed="rId4"/>
          <a:stretch>
            <a:fillRect/>
          </a:stretch>
        </p:blipFill>
        <p:spPr>
          <a:xfrm>
            <a:off x="673804" y="1296193"/>
            <a:ext cx="9198072" cy="3234806"/>
          </a:xfrm>
          <a:prstGeom prst="rect">
            <a:avLst/>
          </a:prstGeom>
        </p:spPr>
      </p:pic>
      <p:sp>
        <p:nvSpPr>
          <p:cNvPr id="6" name="ZoneTexte 5">
            <a:extLst>
              <a:ext uri="{FF2B5EF4-FFF2-40B4-BE49-F238E27FC236}">
                <a16:creationId xmlns:a16="http://schemas.microsoft.com/office/drawing/2014/main" id="{917FFF39-D22C-7E53-E438-22622706350E}"/>
              </a:ext>
            </a:extLst>
          </p:cNvPr>
          <p:cNvSpPr txBox="1"/>
          <p:nvPr/>
        </p:nvSpPr>
        <p:spPr>
          <a:xfrm>
            <a:off x="583493" y="4530999"/>
            <a:ext cx="9836152" cy="2308324"/>
          </a:xfrm>
          <a:prstGeom prst="rect">
            <a:avLst/>
          </a:prstGeom>
          <a:noFill/>
        </p:spPr>
        <p:txBody>
          <a:bodyPr wrap="square">
            <a:spAutoFit/>
          </a:bodyPr>
          <a:lstStyle/>
          <a:p>
            <a:pPr algn="l"/>
            <a:r>
              <a:rPr lang="fr-FR" sz="1800" b="0" i="0" u="none" strike="noStrike" baseline="0" dirty="0">
                <a:solidFill>
                  <a:schemeClr val="tx2">
                    <a:lumMod val="50000"/>
                  </a:schemeClr>
                </a:solidFill>
                <a:latin typeface="Arial" panose="020B0604020202020204" pitchFamily="34" charset="0"/>
                <a:cs typeface="Arial" panose="020B0604020202020204" pitchFamily="34" charset="0"/>
              </a:rPr>
              <a:t>Quelles sont les principales différences entre les deux bases de données ? ? ?</a:t>
            </a:r>
          </a:p>
          <a:p>
            <a:pPr algn="ctr"/>
            <a:r>
              <a:rPr lang="fr-FR" sz="1800" b="1" i="0" u="none" strike="noStrike" baseline="0" dirty="0">
                <a:solidFill>
                  <a:schemeClr val="tx2">
                    <a:lumMod val="50000"/>
                  </a:schemeClr>
                </a:solidFill>
                <a:latin typeface="Arial" panose="020B0604020202020204" pitchFamily="34" charset="0"/>
                <a:cs typeface="Arial" panose="020B0604020202020204" pitchFamily="34" charset="0"/>
              </a:rPr>
              <a:t>Besoins de données intégrées : Peut on travailler sur deux bases de données sans</a:t>
            </a:r>
          </a:p>
          <a:p>
            <a:pPr algn="ctr"/>
            <a:r>
              <a:rPr lang="en-US" sz="1800" b="1" i="0" u="none" strike="noStrike" baseline="0" dirty="0" err="1">
                <a:solidFill>
                  <a:schemeClr val="tx2">
                    <a:lumMod val="50000"/>
                  </a:schemeClr>
                </a:solidFill>
                <a:latin typeface="Arial" panose="020B0604020202020204" pitchFamily="34" charset="0"/>
                <a:cs typeface="Arial" panose="020B0604020202020204" pitchFamily="34" charset="0"/>
              </a:rPr>
              <a:t>intégration</a:t>
            </a:r>
            <a:r>
              <a:rPr lang="en-US" sz="1800" b="1" i="0" u="none" strike="noStrike" baseline="0" dirty="0">
                <a:solidFill>
                  <a:schemeClr val="tx2">
                    <a:lumMod val="50000"/>
                  </a:schemeClr>
                </a:solidFill>
                <a:latin typeface="Arial" panose="020B0604020202020204" pitchFamily="34" charset="0"/>
                <a:cs typeface="Arial" panose="020B0604020202020204" pitchFamily="34" charset="0"/>
              </a:rPr>
              <a:t> ? ?</a:t>
            </a:r>
          </a:p>
          <a:p>
            <a:pPr marL="285750" indent="-285750" algn="l">
              <a:buFont typeface="Arial" panose="020B0604020202020204" pitchFamily="34" charset="0"/>
              <a:buChar char="•"/>
            </a:pPr>
            <a:r>
              <a:rPr lang="fr-FR" sz="1800" b="0" i="0" u="none" strike="noStrike" baseline="0" dirty="0">
                <a:solidFill>
                  <a:schemeClr val="tx2">
                    <a:lumMod val="50000"/>
                  </a:schemeClr>
                </a:solidFill>
                <a:latin typeface="Arial" panose="020B0604020202020204" pitchFamily="34" charset="0"/>
                <a:cs typeface="Arial" panose="020B0604020202020204" pitchFamily="34" charset="0"/>
              </a:rPr>
              <a:t>Requêtes sur l'ensemble des employés (USA+ Europe)</a:t>
            </a:r>
          </a:p>
          <a:p>
            <a:pPr marL="285750" indent="-285750" algn="l">
              <a:buFont typeface="Arial" panose="020B0604020202020204" pitchFamily="34" charset="0"/>
              <a:buChar char="•"/>
            </a:pPr>
            <a:r>
              <a:rPr lang="fr-FR" sz="1800" b="0" i="0" u="none" strike="noStrike" baseline="0" dirty="0">
                <a:solidFill>
                  <a:schemeClr val="tx2">
                    <a:lumMod val="50000"/>
                  </a:schemeClr>
                </a:solidFill>
                <a:latin typeface="Arial" panose="020B0604020202020204" pitchFamily="34" charset="0"/>
                <a:cs typeface="Arial" panose="020B0604020202020204" pitchFamily="34" charset="0"/>
              </a:rPr>
              <a:t>Avoir une vue globale sur les clients (360°)</a:t>
            </a:r>
          </a:p>
          <a:p>
            <a:pPr marL="285750" indent="-285750" algn="l">
              <a:buFont typeface="Arial" panose="020B0604020202020204" pitchFamily="34" charset="0"/>
              <a:buChar char="•"/>
            </a:pPr>
            <a:r>
              <a:rPr lang="fr-FR" sz="1800" b="0" i="0" u="none" strike="noStrike" baseline="0" dirty="0">
                <a:solidFill>
                  <a:schemeClr val="tx2">
                    <a:lumMod val="50000"/>
                  </a:schemeClr>
                </a:solidFill>
                <a:latin typeface="Arial" panose="020B0604020202020204" pitchFamily="34" charset="0"/>
                <a:cs typeface="Arial" panose="020B0604020202020204" pitchFamily="34" charset="0"/>
              </a:rPr>
              <a:t>Création d'un site avec vue entière sur les produits de l'entreprise</a:t>
            </a:r>
            <a:endParaRPr lang="fr-FR" dirty="0">
              <a:solidFill>
                <a:schemeClr val="tx2">
                  <a:lumMod val="50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b="0" i="0" u="none" strike="noStrike" baseline="0" dirty="0">
                <a:solidFill>
                  <a:schemeClr val="tx2">
                    <a:lumMod val="50000"/>
                  </a:schemeClr>
                </a:solidFill>
                <a:latin typeface="Arial" panose="020B0604020202020204" pitchFamily="34" charset="0"/>
                <a:cs typeface="Arial" panose="020B0604020202020204" pitchFamily="34" charset="0"/>
              </a:rPr>
              <a:t>Besoins d'aide à la décision (exemple taux de réclamation élevé à cause d'une mauvaise </a:t>
            </a:r>
          </a:p>
          <a:p>
            <a:pPr algn="l"/>
            <a:r>
              <a:rPr lang="fr-FR" sz="1800" b="0" i="0" u="none" strike="noStrike" baseline="0" dirty="0">
                <a:solidFill>
                  <a:schemeClr val="tx2">
                    <a:lumMod val="50000"/>
                  </a:schemeClr>
                </a:solidFill>
                <a:latin typeface="Arial" panose="020B0604020202020204" pitchFamily="34" charset="0"/>
                <a:cs typeface="Arial" panose="020B0604020202020204" pitchFamily="34" charset="0"/>
              </a:rPr>
              <a:t>formation des agents)</a:t>
            </a:r>
            <a:endParaRPr lang="en-US"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16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D3D75CD-D217-182B-E3C2-E97A46C7107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AC4F4D3-D27A-C928-F265-CE0E9D58FC3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D168A09-84A7-4975-9B46-27DEEB0495E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B. Motivations</a:t>
            </a:r>
          </a:p>
        </p:txBody>
      </p:sp>
      <p:sp>
        <p:nvSpPr>
          <p:cNvPr id="5" name="ZoneTexte 4">
            <a:extLst>
              <a:ext uri="{FF2B5EF4-FFF2-40B4-BE49-F238E27FC236}">
                <a16:creationId xmlns:a16="http://schemas.microsoft.com/office/drawing/2014/main" id="{FFC91ECA-4339-0476-0028-79689838B645}"/>
              </a:ext>
            </a:extLst>
          </p:cNvPr>
          <p:cNvSpPr txBox="1"/>
          <p:nvPr/>
        </p:nvSpPr>
        <p:spPr>
          <a:xfrm>
            <a:off x="0" y="878066"/>
            <a:ext cx="8049718" cy="369332"/>
          </a:xfrm>
          <a:prstGeom prst="rect">
            <a:avLst/>
          </a:prstGeom>
          <a:noFill/>
        </p:spPr>
        <p:txBody>
          <a:bodyPr wrap="square">
            <a:spAutoFit/>
          </a:bodyPr>
          <a:lstStyle/>
          <a:p>
            <a:r>
              <a:rPr lang="en-US" sz="1800" b="1" i="1" u="none" strike="noStrike" baseline="0" dirty="0" err="1">
                <a:solidFill>
                  <a:srgbClr val="002060"/>
                </a:solidFill>
                <a:latin typeface="Verdana-Italic"/>
              </a:rPr>
              <a:t>Exemple</a:t>
            </a:r>
            <a:r>
              <a:rPr lang="en-US" sz="1800" b="1" i="1" u="none" strike="noStrike" baseline="0" dirty="0">
                <a:solidFill>
                  <a:srgbClr val="002060"/>
                </a:solidFill>
                <a:latin typeface="Verdana-Italic"/>
              </a:rPr>
              <a:t> : </a:t>
            </a:r>
            <a:r>
              <a:rPr lang="fr-FR" sz="1800" b="1" i="1" u="none" strike="noStrike" baseline="0" dirty="0">
                <a:solidFill>
                  <a:srgbClr val="002060"/>
                </a:solidFill>
                <a:latin typeface="Verdana-Italic"/>
              </a:rPr>
              <a:t>Recherche d'emploi sur un ensemble de sites web</a:t>
            </a:r>
            <a:endParaRPr lang="en-US" b="1" dirty="0">
              <a:solidFill>
                <a:srgbClr val="002060"/>
              </a:solidFill>
            </a:endParaRPr>
          </a:p>
        </p:txBody>
      </p:sp>
      <p:pic>
        <p:nvPicPr>
          <p:cNvPr id="7" name="Image 6">
            <a:extLst>
              <a:ext uri="{FF2B5EF4-FFF2-40B4-BE49-F238E27FC236}">
                <a16:creationId xmlns:a16="http://schemas.microsoft.com/office/drawing/2014/main" id="{4A6073F0-9832-61FD-E054-7BEA3D0FFF7C}"/>
              </a:ext>
            </a:extLst>
          </p:cNvPr>
          <p:cNvPicPr>
            <a:picLocks noChangeAspect="1"/>
          </p:cNvPicPr>
          <p:nvPr/>
        </p:nvPicPr>
        <p:blipFill>
          <a:blip r:embed="rId4"/>
          <a:stretch>
            <a:fillRect/>
          </a:stretch>
        </p:blipFill>
        <p:spPr>
          <a:xfrm>
            <a:off x="2008681" y="2134289"/>
            <a:ext cx="6580683" cy="4896499"/>
          </a:xfrm>
          <a:prstGeom prst="rect">
            <a:avLst/>
          </a:prstGeom>
        </p:spPr>
      </p:pic>
      <p:sp>
        <p:nvSpPr>
          <p:cNvPr id="9" name="ZoneTexte 8">
            <a:extLst>
              <a:ext uri="{FF2B5EF4-FFF2-40B4-BE49-F238E27FC236}">
                <a16:creationId xmlns:a16="http://schemas.microsoft.com/office/drawing/2014/main" id="{51B203E3-942C-7760-53B5-1013975BE617}"/>
              </a:ext>
            </a:extLst>
          </p:cNvPr>
          <p:cNvSpPr txBox="1"/>
          <p:nvPr/>
        </p:nvSpPr>
        <p:spPr>
          <a:xfrm>
            <a:off x="125126" y="1287695"/>
            <a:ext cx="10028419" cy="707886"/>
          </a:xfrm>
          <a:prstGeom prst="rect">
            <a:avLst/>
          </a:prstGeom>
          <a:noFill/>
        </p:spPr>
        <p:txBody>
          <a:bodyPr wrap="square">
            <a:spAutoFit/>
          </a:bodyPr>
          <a:lstStyle/>
          <a:p>
            <a:pPr algn="l"/>
            <a:r>
              <a:rPr lang="fr-FR" sz="2000" b="0" i="0" u="none" strike="noStrike" baseline="0" dirty="0">
                <a:solidFill>
                  <a:srgbClr val="333333"/>
                </a:solidFill>
                <a:latin typeface="Arial" panose="020B0604020202020204" pitchFamily="34" charset="0"/>
                <a:cs typeface="Arial" panose="020B0604020202020204" pitchFamily="34" charset="0"/>
              </a:rPr>
              <a:t>Plusieurs sites d'offre d'emploi utilisent des attributs différents comme mots clés de</a:t>
            </a:r>
          </a:p>
          <a:p>
            <a:pPr algn="l"/>
            <a:r>
              <a:rPr lang="fr-FR" sz="2000" b="0" i="0" u="none" strike="noStrike" baseline="0" dirty="0">
                <a:solidFill>
                  <a:srgbClr val="333333"/>
                </a:solidFill>
                <a:latin typeface="Arial" panose="020B0604020202020204" pitchFamily="34" charset="0"/>
                <a:cs typeface="Arial" panose="020B0604020202020204" pitchFamily="34" charset="0"/>
              </a:rPr>
              <a:t>recherche, et des modes d'accès différents.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09031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5028</Words>
  <Application>Microsoft Office PowerPoint</Application>
  <PresentationFormat>Personnalisé</PresentationFormat>
  <Paragraphs>483</Paragraphs>
  <Slides>53</Slides>
  <Notes>45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53</vt:i4>
      </vt:variant>
    </vt:vector>
  </HeadingPairs>
  <TitlesOfParts>
    <vt:vector size="63" baseType="lpstr">
      <vt:lpstr>Amiri</vt:lpstr>
      <vt:lpstr>Arial</vt:lpstr>
      <vt:lpstr>Arial Black</vt:lpstr>
      <vt:lpstr>Calibri</vt:lpstr>
      <vt:lpstr>ui-sans-serif</vt:lpstr>
      <vt:lpstr>Verdana</vt:lpstr>
      <vt:lpstr>Verdana-Italic</vt:lpstr>
      <vt:lpstr>Wingdings</vt:lpstr>
      <vt:lpstr>Wingdings-Regular</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DMI00-Intro-FSS2024.pptx</dc:title>
  <dc:subject/>
  <dc:creator>Christian Bizer</dc:creator>
  <cp:keywords/>
  <cp:lastModifiedBy>Otis Ange MOAMPANDJ</cp:lastModifiedBy>
  <cp:revision>51</cp:revision>
  <dcterms:modified xsi:type="dcterms:W3CDTF">2025-05-07T09:59:07Z</dcterms:modified>
</cp:coreProperties>
</file>