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19" r:id="rId1"/>
  </p:sldMasterIdLst>
  <p:notesMasterIdLst>
    <p:notesMasterId r:id="rId24"/>
  </p:notesMasterIdLst>
  <p:sldIdLst>
    <p:sldId id="256" r:id="rId2"/>
    <p:sldId id="257" r:id="rId3"/>
    <p:sldId id="275" r:id="rId4"/>
    <p:sldId id="274" r:id="rId5"/>
    <p:sldId id="319" r:id="rId6"/>
    <p:sldId id="258" r:id="rId7"/>
    <p:sldId id="314" r:id="rId8"/>
    <p:sldId id="294" r:id="rId9"/>
    <p:sldId id="311" r:id="rId10"/>
    <p:sldId id="320" r:id="rId11"/>
    <p:sldId id="321" r:id="rId12"/>
    <p:sldId id="295" r:id="rId13"/>
    <p:sldId id="313" r:id="rId14"/>
    <p:sldId id="288" r:id="rId15"/>
    <p:sldId id="310" r:id="rId16"/>
    <p:sldId id="312" r:id="rId17"/>
    <p:sldId id="284" r:id="rId18"/>
    <p:sldId id="296" r:id="rId19"/>
    <p:sldId id="306" r:id="rId20"/>
    <p:sldId id="315" r:id="rId21"/>
    <p:sldId id="301" r:id="rId22"/>
    <p:sldId id="308" r:id="rId23"/>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01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437"/>
  </p:normalViewPr>
  <p:slideViewPr>
    <p:cSldViewPr snapToGrid="0">
      <p:cViewPr varScale="1">
        <p:scale>
          <a:sx n="90" d="100"/>
          <a:sy n="90" d="100"/>
        </p:scale>
        <p:origin x="232" y="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98EDF1-0207-BE43-BF49-B98A87BBD0F2}" type="datetimeFigureOut">
              <a:rPr lang="fr-FR" smtClean="0"/>
              <a:t>29/04/2025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973C7B-C2A2-054D-8B36-2ACC72363A83}" type="slidenum">
              <a:rPr lang="fr-FR" smtClean="0"/>
              <a:t>‹#›</a:t>
            </a:fld>
            <a:endParaRPr lang="fr-FR"/>
          </a:p>
        </p:txBody>
      </p:sp>
    </p:spTree>
    <p:extLst>
      <p:ext uri="{BB962C8B-B14F-4D97-AF65-F5344CB8AC3E}">
        <p14:creationId xmlns:p14="http://schemas.microsoft.com/office/powerpoint/2010/main" val="2230063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CBBDA-6868-8688-B4E5-2F0B2F33D3E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fr-FR"/>
          </a:p>
        </p:txBody>
      </p:sp>
      <p:sp>
        <p:nvSpPr>
          <p:cNvPr id="3" name="Subtitle 2">
            <a:extLst>
              <a:ext uri="{FF2B5EF4-FFF2-40B4-BE49-F238E27FC236}">
                <a16:creationId xmlns:a16="http://schemas.microsoft.com/office/drawing/2014/main" id="{D21B3B5A-63D3-8E88-6AA6-C97B20CE60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fr-FR"/>
          </a:p>
        </p:txBody>
      </p:sp>
      <p:sp>
        <p:nvSpPr>
          <p:cNvPr id="4" name="Date Placeholder 3">
            <a:extLst>
              <a:ext uri="{FF2B5EF4-FFF2-40B4-BE49-F238E27FC236}">
                <a16:creationId xmlns:a16="http://schemas.microsoft.com/office/drawing/2014/main" id="{38D499C1-04F6-7351-D28F-5FBD6E544C96}"/>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5" name="Footer Placeholder 4">
            <a:extLst>
              <a:ext uri="{FF2B5EF4-FFF2-40B4-BE49-F238E27FC236}">
                <a16:creationId xmlns:a16="http://schemas.microsoft.com/office/drawing/2014/main" id="{3425F2FF-EAF5-219D-961F-1B52D8BF734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E2FBECF-8C71-FA22-DF73-D0F53A89748B}"/>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551452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50A60-5D5D-290B-F91D-ABD78DC77DE9}"/>
              </a:ext>
            </a:extLst>
          </p:cNvPr>
          <p:cNvSpPr>
            <a:spLocks noGrp="1"/>
          </p:cNvSpPr>
          <p:nvPr>
            <p:ph type="title"/>
          </p:nvPr>
        </p:nvSpPr>
        <p:spPr/>
        <p:txBody>
          <a:bodyPr/>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FF650231-8F1E-D34D-4521-37596E51559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1CE1497F-9587-88FA-9D29-9DDB82DE4EF4}"/>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5" name="Footer Placeholder 4">
            <a:extLst>
              <a:ext uri="{FF2B5EF4-FFF2-40B4-BE49-F238E27FC236}">
                <a16:creationId xmlns:a16="http://schemas.microsoft.com/office/drawing/2014/main" id="{3347C277-82A8-158B-12CB-51971CAEE5C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A34BFEF-A35B-72FF-8003-3240B477DAA5}"/>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289641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C7804A-44DD-0DE3-4CA8-BBD71876908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fr-FR"/>
          </a:p>
        </p:txBody>
      </p:sp>
      <p:sp>
        <p:nvSpPr>
          <p:cNvPr id="3" name="Vertical Text Placeholder 2">
            <a:extLst>
              <a:ext uri="{FF2B5EF4-FFF2-40B4-BE49-F238E27FC236}">
                <a16:creationId xmlns:a16="http://schemas.microsoft.com/office/drawing/2014/main" id="{D474F712-6479-5713-C148-192B49F6F9F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A08E17AD-84B4-935E-009C-BA8A148580CF}"/>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5" name="Footer Placeholder 4">
            <a:extLst>
              <a:ext uri="{FF2B5EF4-FFF2-40B4-BE49-F238E27FC236}">
                <a16:creationId xmlns:a16="http://schemas.microsoft.com/office/drawing/2014/main" id="{9082CB8E-16D1-4440-34CD-CD94236B92F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2F5A4B72-E02E-56EA-0726-21B90CBD75C4}"/>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72719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A38A8-058E-71D3-58FB-E03B5ED27B6A}"/>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EF2DED7D-1437-AE26-74A8-1010497F203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F97A3F04-9564-DC1C-5416-E247E3408511}"/>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5" name="Footer Placeholder 4">
            <a:extLst>
              <a:ext uri="{FF2B5EF4-FFF2-40B4-BE49-F238E27FC236}">
                <a16:creationId xmlns:a16="http://schemas.microsoft.com/office/drawing/2014/main" id="{AF8A388B-352D-527E-0482-26E91F1AB4D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C8135E1-7F87-94E7-FC05-AC5B751A0FC2}"/>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178367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BE242-A1C0-0C31-B5C7-BF526DBB02D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fr-FR"/>
          </a:p>
        </p:txBody>
      </p:sp>
      <p:sp>
        <p:nvSpPr>
          <p:cNvPr id="3" name="Text Placeholder 2">
            <a:extLst>
              <a:ext uri="{FF2B5EF4-FFF2-40B4-BE49-F238E27FC236}">
                <a16:creationId xmlns:a16="http://schemas.microsoft.com/office/drawing/2014/main" id="{A6C2203C-7F85-90C7-A83F-5E1C630449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1DB1236-C4D0-FA36-6A27-33856F2B26BA}"/>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5" name="Footer Placeholder 4">
            <a:extLst>
              <a:ext uri="{FF2B5EF4-FFF2-40B4-BE49-F238E27FC236}">
                <a16:creationId xmlns:a16="http://schemas.microsoft.com/office/drawing/2014/main" id="{0C671E1A-1B92-B79C-AD2D-1291D8BBD82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112753FA-2215-2548-73E6-02DF8B6718E2}"/>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448877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1745B-CC93-9233-6C23-13866447E836}"/>
              </a:ext>
            </a:extLst>
          </p:cNvPr>
          <p:cNvSpPr>
            <a:spLocks noGrp="1"/>
          </p:cNvSpPr>
          <p:nvPr>
            <p:ph type="title"/>
          </p:nvPr>
        </p:nvSpPr>
        <p:spPr/>
        <p:txBody>
          <a:bodyPr/>
          <a:lstStyle/>
          <a:p>
            <a:r>
              <a:rPr lang="en-GB"/>
              <a:t>Click to edit Master title style</a:t>
            </a:r>
            <a:endParaRPr lang="fr-FR"/>
          </a:p>
        </p:txBody>
      </p:sp>
      <p:sp>
        <p:nvSpPr>
          <p:cNvPr id="3" name="Content Placeholder 2">
            <a:extLst>
              <a:ext uri="{FF2B5EF4-FFF2-40B4-BE49-F238E27FC236}">
                <a16:creationId xmlns:a16="http://schemas.microsoft.com/office/drawing/2014/main" id="{7BC46C5B-9794-B80C-1354-9406779D1D0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a:extLst>
              <a:ext uri="{FF2B5EF4-FFF2-40B4-BE49-F238E27FC236}">
                <a16:creationId xmlns:a16="http://schemas.microsoft.com/office/drawing/2014/main" id="{811B4A41-06F7-7A62-C6ED-C0E7357C97C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Date Placeholder 4">
            <a:extLst>
              <a:ext uri="{FF2B5EF4-FFF2-40B4-BE49-F238E27FC236}">
                <a16:creationId xmlns:a16="http://schemas.microsoft.com/office/drawing/2014/main" id="{43D20385-4A94-67CD-4B0D-5DD0BAF914A3}"/>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6" name="Footer Placeholder 5">
            <a:extLst>
              <a:ext uri="{FF2B5EF4-FFF2-40B4-BE49-F238E27FC236}">
                <a16:creationId xmlns:a16="http://schemas.microsoft.com/office/drawing/2014/main" id="{48DD4F06-B416-7E1F-8EC1-C2C7470ECBFF}"/>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5079D60E-93A8-2299-D6E9-F19637E32324}"/>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136021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2BCBD-5356-2F82-8C1B-6B41BFE2DEF9}"/>
              </a:ext>
            </a:extLst>
          </p:cNvPr>
          <p:cNvSpPr>
            <a:spLocks noGrp="1"/>
          </p:cNvSpPr>
          <p:nvPr>
            <p:ph type="title"/>
          </p:nvPr>
        </p:nvSpPr>
        <p:spPr>
          <a:xfrm>
            <a:off x="839788" y="365125"/>
            <a:ext cx="10515600" cy="1325563"/>
          </a:xfrm>
        </p:spPr>
        <p:txBody>
          <a:bodyPr/>
          <a:lstStyle/>
          <a:p>
            <a:r>
              <a:rPr lang="en-GB"/>
              <a:t>Click to edit Master title style</a:t>
            </a:r>
            <a:endParaRPr lang="fr-FR"/>
          </a:p>
        </p:txBody>
      </p:sp>
      <p:sp>
        <p:nvSpPr>
          <p:cNvPr id="3" name="Text Placeholder 2">
            <a:extLst>
              <a:ext uri="{FF2B5EF4-FFF2-40B4-BE49-F238E27FC236}">
                <a16:creationId xmlns:a16="http://schemas.microsoft.com/office/drawing/2014/main" id="{24B37298-B34F-E2D4-1939-49589E9767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B491F80-37EC-FE6D-16D8-2C33B907534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a:extLst>
              <a:ext uri="{FF2B5EF4-FFF2-40B4-BE49-F238E27FC236}">
                <a16:creationId xmlns:a16="http://schemas.microsoft.com/office/drawing/2014/main" id="{A2FED394-F700-C94B-A696-D6F94A0F09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D935864-88D7-5110-28B1-6E8F1590745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Date Placeholder 6">
            <a:extLst>
              <a:ext uri="{FF2B5EF4-FFF2-40B4-BE49-F238E27FC236}">
                <a16:creationId xmlns:a16="http://schemas.microsoft.com/office/drawing/2014/main" id="{20001AA9-6477-8DA3-336D-E7B3A5F9AEA8}"/>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8" name="Footer Placeholder 7">
            <a:extLst>
              <a:ext uri="{FF2B5EF4-FFF2-40B4-BE49-F238E27FC236}">
                <a16:creationId xmlns:a16="http://schemas.microsoft.com/office/drawing/2014/main" id="{3D9E68D1-42A2-E806-F993-6E6FE945F9CE}"/>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53A152B9-8756-E9AD-A65F-50C62E40970A}"/>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516282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20DB6-31F8-8758-D961-70C20C9941DE}"/>
              </a:ext>
            </a:extLst>
          </p:cNvPr>
          <p:cNvSpPr>
            <a:spLocks noGrp="1"/>
          </p:cNvSpPr>
          <p:nvPr>
            <p:ph type="title"/>
          </p:nvPr>
        </p:nvSpPr>
        <p:spPr/>
        <p:txBody>
          <a:bodyPr/>
          <a:lstStyle/>
          <a:p>
            <a:r>
              <a:rPr lang="en-GB"/>
              <a:t>Click to edit Master title style</a:t>
            </a:r>
            <a:endParaRPr lang="fr-FR"/>
          </a:p>
        </p:txBody>
      </p:sp>
      <p:sp>
        <p:nvSpPr>
          <p:cNvPr id="3" name="Date Placeholder 2">
            <a:extLst>
              <a:ext uri="{FF2B5EF4-FFF2-40B4-BE49-F238E27FC236}">
                <a16:creationId xmlns:a16="http://schemas.microsoft.com/office/drawing/2014/main" id="{CBA309B5-03A1-6090-C0B3-D4F251DAF9A2}"/>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4" name="Footer Placeholder 3">
            <a:extLst>
              <a:ext uri="{FF2B5EF4-FFF2-40B4-BE49-F238E27FC236}">
                <a16:creationId xmlns:a16="http://schemas.microsoft.com/office/drawing/2014/main" id="{ABC0EFBB-FD79-6E4C-F62F-46FBFAE09472}"/>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1C6E5308-F086-1CD5-8ADA-44E9DC7DA658}"/>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754776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480981-9A7F-60A4-780B-19D1B01126F1}"/>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3" name="Footer Placeholder 2">
            <a:extLst>
              <a:ext uri="{FF2B5EF4-FFF2-40B4-BE49-F238E27FC236}">
                <a16:creationId xmlns:a16="http://schemas.microsoft.com/office/drawing/2014/main" id="{97BA8D7B-F1AC-1237-145E-206489053553}"/>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30FA2ED6-420B-4807-8112-8914EA3E2B67}"/>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169413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1E3F3-FD70-6EE7-EFE2-75602EA70CA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Content Placeholder 2">
            <a:extLst>
              <a:ext uri="{FF2B5EF4-FFF2-40B4-BE49-F238E27FC236}">
                <a16:creationId xmlns:a16="http://schemas.microsoft.com/office/drawing/2014/main" id="{C22DB4C0-7894-652A-B02B-3572754DA4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a:extLst>
              <a:ext uri="{FF2B5EF4-FFF2-40B4-BE49-F238E27FC236}">
                <a16:creationId xmlns:a16="http://schemas.microsoft.com/office/drawing/2014/main" id="{4CB1D747-C894-C760-D6B7-39A0545B1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DDCF896-8F41-B012-A554-D52DB799A303}"/>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6" name="Footer Placeholder 5">
            <a:extLst>
              <a:ext uri="{FF2B5EF4-FFF2-40B4-BE49-F238E27FC236}">
                <a16:creationId xmlns:a16="http://schemas.microsoft.com/office/drawing/2014/main" id="{018D172F-B138-FD22-3798-E9C74EE544A8}"/>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12B94764-CF1A-D9C5-0C68-4FA31FA2710D}"/>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44542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BCC38-1B19-0EE9-CB8D-BCDBEA49427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fr-FR"/>
          </a:p>
        </p:txBody>
      </p:sp>
      <p:sp>
        <p:nvSpPr>
          <p:cNvPr id="3" name="Picture Placeholder 2">
            <a:extLst>
              <a:ext uri="{FF2B5EF4-FFF2-40B4-BE49-F238E27FC236}">
                <a16:creationId xmlns:a16="http://schemas.microsoft.com/office/drawing/2014/main" id="{59F007A4-8D2C-DDCB-65B8-8A49E5E16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6E7BD369-6465-66F7-0C03-BD2F08C0E6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2E70D57-CF34-EA60-7E78-E79F6C61D4FE}"/>
              </a:ext>
            </a:extLst>
          </p:cNvPr>
          <p:cNvSpPr>
            <a:spLocks noGrp="1"/>
          </p:cNvSpPr>
          <p:nvPr>
            <p:ph type="dt" sz="half" idx="10"/>
          </p:nvPr>
        </p:nvSpPr>
        <p:spPr/>
        <p:txBody>
          <a:bodyPr/>
          <a:lstStyle/>
          <a:p>
            <a:fld id="{3846215E-43C4-1D40-95F8-023AE389A37C}" type="datetimeFigureOut">
              <a:rPr lang="fr-FR" smtClean="0"/>
              <a:t>29/04/2025</a:t>
            </a:fld>
            <a:endParaRPr lang="fr-FR"/>
          </a:p>
        </p:txBody>
      </p:sp>
      <p:sp>
        <p:nvSpPr>
          <p:cNvPr id="6" name="Footer Placeholder 5">
            <a:extLst>
              <a:ext uri="{FF2B5EF4-FFF2-40B4-BE49-F238E27FC236}">
                <a16:creationId xmlns:a16="http://schemas.microsoft.com/office/drawing/2014/main" id="{3E1AB88C-50D0-2F30-2DAC-4B4925A6990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EF65710-89F2-0DA1-8C31-3F233968987B}"/>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467110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FC1189-0783-6BF2-9389-469564AE7F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fr-FR"/>
          </a:p>
        </p:txBody>
      </p:sp>
      <p:sp>
        <p:nvSpPr>
          <p:cNvPr id="3" name="Text Placeholder 2">
            <a:extLst>
              <a:ext uri="{FF2B5EF4-FFF2-40B4-BE49-F238E27FC236}">
                <a16:creationId xmlns:a16="http://schemas.microsoft.com/office/drawing/2014/main" id="{1EAD25A8-61C2-E776-1562-3EE5A5EE9B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Date Placeholder 3">
            <a:extLst>
              <a:ext uri="{FF2B5EF4-FFF2-40B4-BE49-F238E27FC236}">
                <a16:creationId xmlns:a16="http://schemas.microsoft.com/office/drawing/2014/main" id="{A7689E6F-BECE-80C1-A71C-C0B7BC0BFB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6215E-43C4-1D40-95F8-023AE389A37C}" type="datetimeFigureOut">
              <a:rPr lang="fr-FR" smtClean="0"/>
              <a:t>29/04/2025</a:t>
            </a:fld>
            <a:endParaRPr lang="fr-FR"/>
          </a:p>
        </p:txBody>
      </p:sp>
      <p:sp>
        <p:nvSpPr>
          <p:cNvPr id="5" name="Footer Placeholder 4">
            <a:extLst>
              <a:ext uri="{FF2B5EF4-FFF2-40B4-BE49-F238E27FC236}">
                <a16:creationId xmlns:a16="http://schemas.microsoft.com/office/drawing/2014/main" id="{0AE74F5E-1756-7FE0-E4C9-3A56ECED6F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5B0F3158-7DEF-A20B-504A-441E39D68C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AD601-DAC5-E644-8F8F-A3E4DE8A0D15}" type="slidenum">
              <a:rPr lang="fr-FR" smtClean="0"/>
              <a:t>‹#›</a:t>
            </a:fld>
            <a:endParaRPr lang="fr-FR"/>
          </a:p>
        </p:txBody>
      </p:sp>
    </p:spTree>
    <p:extLst>
      <p:ext uri="{BB962C8B-B14F-4D97-AF65-F5344CB8AC3E}">
        <p14:creationId xmlns:p14="http://schemas.microsoft.com/office/powerpoint/2010/main" val="2225077037"/>
      </p:ext>
    </p:extLst>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ybereason.com/blog/inside-the-darkside-ransomware-attack-on-colonial-pipeline" TargetMode="External"/><Relationship Id="rId2" Type="http://schemas.openxmlformats.org/officeDocument/2006/relationships/hyperlink" Target="https://www.cybereason.com/blog/cybereason-vs-darkside-ransomware"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0F34-76AF-52DD-ABD6-18A52B4E5D27}"/>
              </a:ext>
            </a:extLst>
          </p:cNvPr>
          <p:cNvSpPr>
            <a:spLocks noGrp="1"/>
          </p:cNvSpPr>
          <p:nvPr>
            <p:ph type="ctrTitle"/>
          </p:nvPr>
        </p:nvSpPr>
        <p:spPr>
          <a:xfrm>
            <a:off x="484909" y="330324"/>
            <a:ext cx="9864436" cy="3230294"/>
          </a:xfrm>
        </p:spPr>
        <p:txBody>
          <a:bodyPr>
            <a:noAutofit/>
          </a:bodyPr>
          <a:lstStyle/>
          <a:p>
            <a:pPr algn="ctr"/>
            <a:r>
              <a:rPr lang="fr-FR" sz="8000" b="1" dirty="0">
                <a:solidFill>
                  <a:schemeClr val="tx2">
                    <a:lumMod val="50000"/>
                  </a:schemeClr>
                </a:solidFill>
                <a:latin typeface="+mn-lt"/>
              </a:rPr>
              <a:t>INITIAL ACCESS BROKERS</a:t>
            </a:r>
            <a:r>
              <a:rPr lang="fr-FR" sz="6000" b="1" dirty="0">
                <a:solidFill>
                  <a:schemeClr val="tx2">
                    <a:lumMod val="50000"/>
                  </a:schemeClr>
                </a:solidFill>
                <a:latin typeface="+mn-lt"/>
              </a:rPr>
              <a:t>:</a:t>
            </a:r>
            <a:br>
              <a:rPr lang="fr-FR" sz="6600" b="1" dirty="0">
                <a:solidFill>
                  <a:schemeClr val="tx2">
                    <a:lumMod val="50000"/>
                  </a:schemeClr>
                </a:solidFill>
                <a:latin typeface="+mn-lt"/>
              </a:rPr>
            </a:br>
            <a:r>
              <a:rPr lang="fr-FR" sz="4000" b="1" dirty="0">
                <a:solidFill>
                  <a:schemeClr val="tx2">
                    <a:lumMod val="50000"/>
                  </a:schemeClr>
                </a:solidFill>
                <a:latin typeface="+mn-lt"/>
              </a:rPr>
              <a:t>MAJOR ACTOR OF CYBERCRIMINALITY</a:t>
            </a:r>
          </a:p>
        </p:txBody>
      </p:sp>
      <p:sp>
        <p:nvSpPr>
          <p:cNvPr id="3" name="Subtitle 2">
            <a:extLst>
              <a:ext uri="{FF2B5EF4-FFF2-40B4-BE49-F238E27FC236}">
                <a16:creationId xmlns:a16="http://schemas.microsoft.com/office/drawing/2014/main" id="{6CC94DDA-8E41-9F81-B8C2-5B68245A3022}"/>
              </a:ext>
            </a:extLst>
          </p:cNvPr>
          <p:cNvSpPr>
            <a:spLocks noGrp="1"/>
          </p:cNvSpPr>
          <p:nvPr>
            <p:ph type="subTitle" idx="1"/>
          </p:nvPr>
        </p:nvSpPr>
        <p:spPr>
          <a:xfrm>
            <a:off x="3067652" y="4777273"/>
            <a:ext cx="8876924" cy="1750403"/>
          </a:xfrm>
        </p:spPr>
        <p:txBody>
          <a:bodyPr>
            <a:normAutofit fontScale="92500" lnSpcReduction="20000"/>
          </a:bodyPr>
          <a:lstStyle/>
          <a:p>
            <a:pPr algn="r"/>
            <a:r>
              <a:rPr lang="fr-FR" dirty="0">
                <a:solidFill>
                  <a:schemeClr val="tx1"/>
                </a:solidFill>
              </a:rPr>
              <a:t>By </a:t>
            </a:r>
            <a:r>
              <a:rPr lang="fr-FR" sz="3100" i="1" dirty="0">
                <a:solidFill>
                  <a:schemeClr val="tx1"/>
                </a:solidFill>
              </a:rPr>
              <a:t>Colonel</a:t>
            </a:r>
            <a:r>
              <a:rPr lang="fr-FR" sz="3100" dirty="0">
                <a:solidFill>
                  <a:schemeClr val="tx1"/>
                </a:solidFill>
              </a:rPr>
              <a:t> </a:t>
            </a:r>
            <a:r>
              <a:rPr lang="fr-FR" dirty="0">
                <a:solidFill>
                  <a:schemeClr val="tx1"/>
                </a:solidFill>
              </a:rPr>
              <a:t> </a:t>
            </a:r>
            <a:r>
              <a:rPr lang="fr-FR" sz="2800" b="1" i="1" u="sng" dirty="0">
                <a:solidFill>
                  <a:schemeClr val="tx1"/>
                </a:solidFill>
              </a:rPr>
              <a:t>MBECK MOMENDENG Jean Levrai</a:t>
            </a:r>
            <a:r>
              <a:rPr lang="fr-FR" dirty="0">
                <a:solidFill>
                  <a:schemeClr val="tx1"/>
                </a:solidFill>
              </a:rPr>
              <a:t>,</a:t>
            </a:r>
          </a:p>
          <a:p>
            <a:pPr algn="r"/>
            <a:r>
              <a:rPr lang="fr-FR" i="1" cap="all" dirty="0">
                <a:solidFill>
                  <a:schemeClr val="tx1"/>
                </a:solidFill>
              </a:rPr>
              <a:t>HELIOS Project </a:t>
            </a:r>
            <a:r>
              <a:rPr lang="fr-FR" i="1" cap="all" dirty="0" err="1">
                <a:solidFill>
                  <a:schemeClr val="tx1"/>
                </a:solidFill>
              </a:rPr>
              <a:t>Executive</a:t>
            </a:r>
            <a:r>
              <a:rPr lang="fr-FR" i="1" cap="all" dirty="0">
                <a:solidFill>
                  <a:schemeClr val="tx1"/>
                </a:solidFill>
              </a:rPr>
              <a:t> Manager</a:t>
            </a:r>
          </a:p>
          <a:p>
            <a:pPr algn="r"/>
            <a:r>
              <a:rPr lang="fr-FR" sz="1900" b="1" dirty="0">
                <a:solidFill>
                  <a:schemeClr val="tx1"/>
                </a:solidFill>
              </a:rPr>
              <a:t>ICCF-</a:t>
            </a:r>
            <a:r>
              <a:rPr lang="fr-FR" sz="1900" b="1" dirty="0" err="1">
                <a:solidFill>
                  <a:schemeClr val="tx1"/>
                </a:solidFill>
              </a:rPr>
              <a:t>eMBA</a:t>
            </a:r>
            <a:r>
              <a:rPr lang="fr-FR" sz="1900" b="1" dirty="0">
                <a:solidFill>
                  <a:schemeClr val="tx1"/>
                </a:solidFill>
              </a:rPr>
              <a:t> @HEC Paris </a:t>
            </a:r>
          </a:p>
          <a:p>
            <a:pPr algn="r"/>
            <a:r>
              <a:rPr lang="fr-FR" sz="1900" b="1" dirty="0">
                <a:solidFill>
                  <a:schemeClr val="tx1"/>
                </a:solidFill>
              </a:rPr>
              <a:t>CSEP-ASEP-CISM – CISSP-CISO</a:t>
            </a:r>
          </a:p>
          <a:p>
            <a:pPr algn="r"/>
            <a:r>
              <a:rPr lang="fr-FR" sz="1900" b="1" dirty="0">
                <a:solidFill>
                  <a:schemeClr val="tx1"/>
                </a:solidFill>
              </a:rPr>
              <a:t>ISO/IEC 27005-EBIOS 27005 </a:t>
            </a:r>
            <a:r>
              <a:rPr lang="fr-FR" sz="1900" b="1" dirty="0" err="1">
                <a:solidFill>
                  <a:schemeClr val="tx1"/>
                </a:solidFill>
              </a:rPr>
              <a:t>Certified</a:t>
            </a:r>
            <a:r>
              <a:rPr lang="fr-FR" sz="1900" b="1" dirty="0">
                <a:solidFill>
                  <a:schemeClr val="tx1"/>
                </a:solidFill>
              </a:rPr>
              <a:t> </a:t>
            </a:r>
          </a:p>
          <a:p>
            <a:endParaRPr lang="fr-FR" dirty="0"/>
          </a:p>
          <a:p>
            <a:endParaRPr lang="fr-FR" dirty="0"/>
          </a:p>
        </p:txBody>
      </p:sp>
      <p:pic>
        <p:nvPicPr>
          <p:cNvPr id="4" name="Picture 3">
            <a:extLst>
              <a:ext uri="{FF2B5EF4-FFF2-40B4-BE49-F238E27FC236}">
                <a16:creationId xmlns:a16="http://schemas.microsoft.com/office/drawing/2014/main" id="{58D0EFFE-6F9B-B403-13BE-213D8E60C7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70214" y="61909"/>
            <a:ext cx="1360170" cy="1095375"/>
          </a:xfrm>
          <a:prstGeom prst="rect">
            <a:avLst/>
          </a:prstGeom>
          <a:noFill/>
        </p:spPr>
      </p:pic>
      <p:sp>
        <p:nvSpPr>
          <p:cNvPr id="9" name="TextBox 8">
            <a:extLst>
              <a:ext uri="{FF2B5EF4-FFF2-40B4-BE49-F238E27FC236}">
                <a16:creationId xmlns:a16="http://schemas.microsoft.com/office/drawing/2014/main" id="{81DC52E8-7200-02A9-DEC9-FD46859AB048}"/>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094189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4BB0E-E178-A11D-B37F-716FB2E61F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AEE126-19D5-6B2F-2B04-33792ED92518}"/>
              </a:ext>
            </a:extLst>
          </p:cNvPr>
          <p:cNvSpPr>
            <a:spLocks noGrp="1"/>
          </p:cNvSpPr>
          <p:nvPr>
            <p:ph type="title"/>
          </p:nvPr>
        </p:nvSpPr>
        <p:spPr>
          <a:xfrm>
            <a:off x="1454727" y="65734"/>
            <a:ext cx="7878468" cy="1016934"/>
          </a:xfrm>
        </p:spPr>
        <p:txBody>
          <a:bodyPr>
            <a:normAutofit/>
          </a:bodyPr>
          <a:lstStyle/>
          <a:p>
            <a:r>
              <a:rPr lang="fr-FR" b="1" cap="all" dirty="0">
                <a:solidFill>
                  <a:schemeClr val="bg2">
                    <a:lumMod val="10000"/>
                  </a:schemeClr>
                </a:solidFill>
                <a:latin typeface="+mn-lt"/>
              </a:rPr>
              <a:t>2.2- IAB PROCESSES</a:t>
            </a:r>
            <a:endParaRPr lang="fr-FR" b="1" dirty="0">
              <a:solidFill>
                <a:schemeClr val="tx2">
                  <a:lumMod val="50000"/>
                </a:schemeClr>
              </a:solidFill>
            </a:endParaRPr>
          </a:p>
        </p:txBody>
      </p:sp>
      <p:sp>
        <p:nvSpPr>
          <p:cNvPr id="3" name="Content Placeholder 2">
            <a:extLst>
              <a:ext uri="{FF2B5EF4-FFF2-40B4-BE49-F238E27FC236}">
                <a16:creationId xmlns:a16="http://schemas.microsoft.com/office/drawing/2014/main" id="{4011FF35-6AF9-D9CF-C4E1-C76AC4E9D688}"/>
              </a:ext>
            </a:extLst>
          </p:cNvPr>
          <p:cNvSpPr>
            <a:spLocks noGrp="1"/>
          </p:cNvSpPr>
          <p:nvPr>
            <p:ph idx="1"/>
          </p:nvPr>
        </p:nvSpPr>
        <p:spPr>
          <a:xfrm>
            <a:off x="292359" y="1151015"/>
            <a:ext cx="11774950" cy="5180512"/>
          </a:xfrm>
        </p:spPr>
        <p:txBody>
          <a:bodyPr>
            <a:normAutofit/>
          </a:bodyPr>
          <a:lstStyle/>
          <a:p>
            <a:pPr marL="0" indent="0">
              <a:lnSpc>
                <a:spcPct val="115000"/>
              </a:lnSpc>
              <a:spcAft>
                <a:spcPts val="800"/>
              </a:spcAft>
              <a:buNone/>
            </a:pPr>
            <a:r>
              <a:rPr lang="en-GB" sz="2500" cap="all" dirty="0">
                <a:latin typeface="+mj-lt"/>
              </a:rPr>
              <a:t>IABs generally specialize in breaching organizations with direct user access, which they gain through various exploit methods. These include:</a:t>
            </a:r>
          </a:p>
          <a:p>
            <a:pPr>
              <a:lnSpc>
                <a:spcPct val="115000"/>
              </a:lnSpc>
              <a:spcAft>
                <a:spcPts val="800"/>
              </a:spcAft>
              <a:buFontTx/>
              <a:buChar char="-"/>
            </a:pPr>
            <a:r>
              <a:rPr lang="en-GB" sz="2500" cap="all" dirty="0">
                <a:latin typeface="+mj-lt"/>
              </a:rPr>
              <a:t>Credential STUFFING,</a:t>
            </a:r>
          </a:p>
          <a:p>
            <a:pPr>
              <a:lnSpc>
                <a:spcPct val="115000"/>
              </a:lnSpc>
              <a:spcAft>
                <a:spcPts val="800"/>
              </a:spcAft>
              <a:buFontTx/>
              <a:buChar char="-"/>
            </a:pPr>
            <a:r>
              <a:rPr lang="en-GB" sz="2500" cap="all" dirty="0">
                <a:latin typeface="+mj-lt"/>
              </a:rPr>
              <a:t> SOCIAL ENGINEERING, </a:t>
            </a:r>
          </a:p>
          <a:p>
            <a:pPr>
              <a:lnSpc>
                <a:spcPct val="115000"/>
              </a:lnSpc>
              <a:spcAft>
                <a:spcPts val="800"/>
              </a:spcAft>
              <a:buFontTx/>
              <a:buChar char="-"/>
            </a:pPr>
            <a:r>
              <a:rPr lang="en-GB" sz="2500" cap="all" dirty="0">
                <a:latin typeface="+mj-lt"/>
              </a:rPr>
              <a:t>PHISHING(</a:t>
            </a:r>
            <a:r>
              <a:rPr lang="en-GB" sz="2100" b="1" i="1" cap="all" dirty="0">
                <a:solidFill>
                  <a:schemeClr val="accent1">
                    <a:lumMod val="75000"/>
                  </a:schemeClr>
                </a:solidFill>
                <a:latin typeface="+mj-lt"/>
              </a:rPr>
              <a:t>LURE, FISH </a:t>
            </a:r>
            <a:r>
              <a:rPr lang="en-GB" sz="2100" b="1" i="1" cap="all" dirty="0" err="1">
                <a:solidFill>
                  <a:schemeClr val="accent1">
                    <a:lumMod val="75000"/>
                  </a:schemeClr>
                </a:solidFill>
                <a:latin typeface="+mj-lt"/>
              </a:rPr>
              <a:t>THROUGh</a:t>
            </a:r>
            <a:r>
              <a:rPr lang="en-GB" sz="2100" b="1" i="1" cap="all" dirty="0">
                <a:solidFill>
                  <a:schemeClr val="accent1">
                    <a:lumMod val="75000"/>
                  </a:schemeClr>
                </a:solidFill>
                <a:latin typeface="+mj-lt"/>
              </a:rPr>
              <a:t> REQUESTS FORMULAS,  LINK, FAKE WEBSITES</a:t>
            </a:r>
            <a:r>
              <a:rPr lang="en-GB" sz="1900" i="1" cap="all" dirty="0">
                <a:solidFill>
                  <a:schemeClr val="accent1">
                    <a:lumMod val="75000"/>
                  </a:schemeClr>
                </a:solidFill>
                <a:latin typeface="+mj-lt"/>
              </a:rPr>
              <a:t>, …</a:t>
            </a:r>
            <a:r>
              <a:rPr lang="en-GB" sz="2500" cap="all" dirty="0">
                <a:latin typeface="+mj-lt"/>
              </a:rPr>
              <a:t>)</a:t>
            </a:r>
          </a:p>
          <a:p>
            <a:pPr>
              <a:lnSpc>
                <a:spcPct val="115000"/>
              </a:lnSpc>
              <a:spcAft>
                <a:spcPts val="800"/>
              </a:spcAft>
              <a:buFontTx/>
              <a:buChar char="-"/>
            </a:pPr>
            <a:r>
              <a:rPr lang="en-GB" sz="2500" cap="all" dirty="0">
                <a:latin typeface="+mj-lt"/>
              </a:rPr>
              <a:t>PHARMING (</a:t>
            </a:r>
            <a:r>
              <a:rPr lang="en-GB" sz="2100" b="1" i="1" cap="all" dirty="0">
                <a:solidFill>
                  <a:schemeClr val="accent1">
                    <a:lumMod val="75000"/>
                  </a:schemeClr>
                </a:solidFill>
                <a:latin typeface="+mj-lt"/>
              </a:rPr>
              <a:t>redirection to fake website, seemingly legitimate, … to carry </a:t>
            </a:r>
            <a:r>
              <a:rPr lang="en-GB" sz="2100" b="1" i="1" cap="all" dirty="0" err="1">
                <a:solidFill>
                  <a:schemeClr val="accent1">
                    <a:lumMod val="75000"/>
                  </a:schemeClr>
                </a:solidFill>
                <a:latin typeface="+mj-lt"/>
              </a:rPr>
              <a:t>dns</a:t>
            </a:r>
            <a:r>
              <a:rPr lang="en-GB" sz="2100" b="1" i="1" cap="all" dirty="0">
                <a:solidFill>
                  <a:schemeClr val="accent1">
                    <a:lumMod val="75000"/>
                  </a:schemeClr>
                </a:solidFill>
                <a:latin typeface="+mj-lt"/>
              </a:rPr>
              <a:t> poisoning</a:t>
            </a:r>
            <a:r>
              <a:rPr lang="en-GB" sz="2500" cap="all" dirty="0">
                <a:latin typeface="+mj-lt"/>
              </a:rPr>
              <a:t>)</a:t>
            </a:r>
          </a:p>
          <a:p>
            <a:pPr>
              <a:lnSpc>
                <a:spcPct val="115000"/>
              </a:lnSpc>
              <a:spcAft>
                <a:spcPts val="800"/>
              </a:spcAft>
              <a:buFontTx/>
              <a:buChar char="-"/>
            </a:pPr>
            <a:r>
              <a:rPr lang="en-GB" sz="2500" cap="all" dirty="0">
                <a:latin typeface="+mj-lt"/>
              </a:rPr>
              <a:t>MFA-FOCUSED BRUTE-FORCE ATTACKS,</a:t>
            </a:r>
          </a:p>
          <a:p>
            <a:pPr>
              <a:lnSpc>
                <a:spcPct val="115000"/>
              </a:lnSpc>
              <a:spcAft>
                <a:spcPts val="800"/>
              </a:spcAft>
              <a:buFontTx/>
              <a:buChar char="-"/>
            </a:pPr>
            <a:r>
              <a:rPr lang="en-GB" sz="2500" cap="all" dirty="0">
                <a:latin typeface="+mj-lt"/>
              </a:rPr>
              <a:t> AND STEALER MALWARE.  </a:t>
            </a:r>
            <a:endParaRPr lang="en-FR" sz="2500"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726A2ED9-F91A-2405-CF62-C4D7B41F61A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A9F51188-2D1A-8F5C-CCD5-0C88BBF5308D}"/>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384270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15CB5-3208-1B70-B544-C31956408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AEA2A2-2EC0-B50D-072B-B44EDC315691}"/>
              </a:ext>
            </a:extLst>
          </p:cNvPr>
          <p:cNvSpPr>
            <a:spLocks noGrp="1"/>
          </p:cNvSpPr>
          <p:nvPr>
            <p:ph type="title"/>
          </p:nvPr>
        </p:nvSpPr>
        <p:spPr>
          <a:xfrm>
            <a:off x="1454727" y="65734"/>
            <a:ext cx="7878468" cy="1016934"/>
          </a:xfrm>
        </p:spPr>
        <p:txBody>
          <a:bodyPr>
            <a:normAutofit/>
          </a:bodyPr>
          <a:lstStyle/>
          <a:p>
            <a:r>
              <a:rPr lang="fr-FR" b="1" cap="all" dirty="0">
                <a:solidFill>
                  <a:schemeClr val="bg2">
                    <a:lumMod val="10000"/>
                  </a:schemeClr>
                </a:solidFill>
                <a:latin typeface="+mn-lt"/>
              </a:rPr>
              <a:t>2.3- IAB OPERATIONS</a:t>
            </a:r>
            <a:endParaRPr lang="fr-FR" b="1" dirty="0">
              <a:solidFill>
                <a:schemeClr val="tx2">
                  <a:lumMod val="50000"/>
                </a:schemeClr>
              </a:solidFill>
            </a:endParaRPr>
          </a:p>
        </p:txBody>
      </p:sp>
      <p:sp>
        <p:nvSpPr>
          <p:cNvPr id="3" name="Content Placeholder 2">
            <a:extLst>
              <a:ext uri="{FF2B5EF4-FFF2-40B4-BE49-F238E27FC236}">
                <a16:creationId xmlns:a16="http://schemas.microsoft.com/office/drawing/2014/main" id="{68F54B63-FF9B-120B-6218-C4A61E57FB21}"/>
              </a:ext>
            </a:extLst>
          </p:cNvPr>
          <p:cNvSpPr>
            <a:spLocks noGrp="1"/>
          </p:cNvSpPr>
          <p:nvPr>
            <p:ph idx="1"/>
          </p:nvPr>
        </p:nvSpPr>
        <p:spPr>
          <a:xfrm>
            <a:off x="292359" y="1151015"/>
            <a:ext cx="11774950" cy="5180512"/>
          </a:xfrm>
        </p:spPr>
        <p:txBody>
          <a:bodyPr>
            <a:normAutofit/>
          </a:bodyPr>
          <a:lstStyle/>
          <a:p>
            <a:pPr algn="l">
              <a:buNone/>
            </a:pPr>
            <a:r>
              <a:rPr lang="en-GB" sz="2500" cap="all" dirty="0">
                <a:latin typeface="+mj-lt"/>
              </a:rPr>
              <a:t>Initial access brokers are known to employ the following tactics:</a:t>
            </a:r>
          </a:p>
          <a:p>
            <a:pPr algn="l">
              <a:spcBef>
                <a:spcPts val="750"/>
              </a:spcBef>
              <a:spcAft>
                <a:spcPts val="750"/>
              </a:spcAft>
              <a:buFont typeface="Arial" panose="020B0604020202020204" pitchFamily="34" charset="0"/>
              <a:buChar char="•"/>
            </a:pPr>
            <a:r>
              <a:rPr lang="en-GB" sz="2500" b="1" i="1" cap="all" dirty="0">
                <a:solidFill>
                  <a:schemeClr val="accent1">
                    <a:lumMod val="75000"/>
                  </a:schemeClr>
                </a:solidFill>
                <a:latin typeface="+mj-lt"/>
              </a:rPr>
              <a:t>Exploit software vulnerabilities </a:t>
            </a:r>
            <a:r>
              <a:rPr lang="en-GB" sz="2500" cap="all" dirty="0">
                <a:latin typeface="+mj-lt"/>
              </a:rPr>
              <a:t>and UNPATCHED SYSTEMS to gain access to internal systems and networks.</a:t>
            </a:r>
          </a:p>
          <a:p>
            <a:pPr algn="l">
              <a:spcBef>
                <a:spcPts val="750"/>
              </a:spcBef>
              <a:spcAft>
                <a:spcPts val="750"/>
              </a:spcAft>
              <a:buFont typeface="Arial" panose="020B0604020202020204" pitchFamily="34" charset="0"/>
              <a:buChar char="•"/>
            </a:pPr>
            <a:r>
              <a:rPr lang="en-GB" sz="2500" b="1" i="1" cap="all" dirty="0">
                <a:solidFill>
                  <a:schemeClr val="accent1">
                    <a:lumMod val="75000"/>
                  </a:schemeClr>
                </a:solidFill>
                <a:latin typeface="+mj-lt"/>
              </a:rPr>
              <a:t>Use social engineering or phishing attacks</a:t>
            </a:r>
            <a:r>
              <a:rPr lang="en-GB" sz="2500" cap="all" dirty="0">
                <a:latin typeface="+mj-lt"/>
              </a:rPr>
              <a:t> with the goal of stealing user credentials.</a:t>
            </a:r>
            <a:endParaRPr lang="en-GB" sz="2500" b="1" i="1" cap="all" dirty="0">
              <a:solidFill>
                <a:schemeClr val="accent1">
                  <a:lumMod val="75000"/>
                </a:schemeClr>
              </a:solidFill>
              <a:latin typeface="+mj-lt"/>
            </a:endParaRPr>
          </a:p>
          <a:p>
            <a:pPr algn="l">
              <a:spcBef>
                <a:spcPts val="750"/>
              </a:spcBef>
              <a:spcAft>
                <a:spcPts val="750"/>
              </a:spcAft>
              <a:buFont typeface="Arial" panose="020B0604020202020204" pitchFamily="34" charset="0"/>
              <a:buChar char="•"/>
            </a:pPr>
            <a:r>
              <a:rPr lang="en-GB" sz="2500" b="1" i="1" cap="all" dirty="0">
                <a:solidFill>
                  <a:schemeClr val="accent1">
                    <a:lumMod val="75000"/>
                  </a:schemeClr>
                </a:solidFill>
                <a:latin typeface="+mj-lt"/>
              </a:rPr>
              <a:t>Exploit REMOTE DESKTOP PROTOCOL OR VPN VULNERABILITIES  </a:t>
            </a:r>
            <a:r>
              <a:rPr lang="en-GB" sz="2500" cap="all" dirty="0">
                <a:latin typeface="+mj-lt"/>
              </a:rPr>
              <a:t>to access networks and exfiltrate data.</a:t>
            </a:r>
          </a:p>
          <a:p>
            <a:pPr algn="l">
              <a:spcBef>
                <a:spcPts val="750"/>
              </a:spcBef>
              <a:spcAft>
                <a:spcPts val="750"/>
              </a:spcAft>
              <a:buFont typeface="Arial" panose="020B0604020202020204" pitchFamily="34" charset="0"/>
              <a:buChar char="•"/>
            </a:pPr>
            <a:r>
              <a:rPr lang="en-GB" sz="2500" b="1" i="1" cap="all" dirty="0">
                <a:solidFill>
                  <a:schemeClr val="accent1">
                    <a:lumMod val="75000"/>
                  </a:schemeClr>
                </a:solidFill>
                <a:latin typeface="+mj-lt"/>
              </a:rPr>
              <a:t>Deploy REMOTE ACCESS TROJANS</a:t>
            </a:r>
            <a:r>
              <a:rPr lang="en-GB" sz="2500" cap="all" dirty="0">
                <a:latin typeface="+mj-lt"/>
              </a:rPr>
              <a:t>,  also known as infostealers, to log keystrokes, passwords and other confidential data to exfiltrate and sell to other attackers.</a:t>
            </a: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51302598-029E-F1D7-D2CD-A11417AD492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29F55FE7-5EBB-4AA4-B8F9-50A7E283DDAD}"/>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1117612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A2FB3-8DBF-4231-0CD3-FEDF21E78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34762E-AF49-A4CA-076D-E720D11FE9AC}"/>
              </a:ext>
            </a:extLst>
          </p:cNvPr>
          <p:cNvSpPr>
            <a:spLocks noGrp="1"/>
          </p:cNvSpPr>
          <p:nvPr>
            <p:ph type="title"/>
          </p:nvPr>
        </p:nvSpPr>
        <p:spPr>
          <a:xfrm>
            <a:off x="263236" y="365125"/>
            <a:ext cx="11873349" cy="1325563"/>
          </a:xfrm>
        </p:spPr>
        <p:txBody>
          <a:bodyPr>
            <a:normAutofit/>
          </a:bodyPr>
          <a:lstStyle/>
          <a:p>
            <a:pPr algn="ctr"/>
            <a:r>
              <a:rPr lang="fr-FR" sz="4000" b="1" cap="all" dirty="0">
                <a:solidFill>
                  <a:schemeClr val="bg2">
                    <a:lumMod val="10000"/>
                  </a:schemeClr>
                </a:solidFill>
                <a:latin typeface="+mn-lt"/>
              </a:rPr>
              <a:t>2-2. </a:t>
            </a:r>
            <a:r>
              <a:rPr lang="en-US" sz="4000" b="1" cap="all" dirty="0">
                <a:solidFill>
                  <a:schemeClr val="bg2">
                    <a:lumMod val="10000"/>
                  </a:schemeClr>
                </a:solidFill>
                <a:latin typeface="+mn-lt"/>
              </a:rPr>
              <a:t>FROM ACCESS TO GAIN</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53E41B1B-7421-BEE7-045C-52C25F72A60D}"/>
              </a:ext>
            </a:extLst>
          </p:cNvPr>
          <p:cNvSpPr>
            <a:spLocks noGrp="1"/>
          </p:cNvSpPr>
          <p:nvPr>
            <p:ph sz="half" idx="1"/>
          </p:nvPr>
        </p:nvSpPr>
        <p:spPr>
          <a:xfrm>
            <a:off x="838200" y="1825625"/>
            <a:ext cx="10688782" cy="4351338"/>
          </a:xfrm>
        </p:spPr>
        <p:txBody>
          <a:bodyPr>
            <a:normAutofit fontScale="92500"/>
          </a:bodyPr>
          <a:lstStyle/>
          <a:p>
            <a:pPr marL="12700" indent="0">
              <a:lnSpc>
                <a:spcPct val="115000"/>
              </a:lnSpc>
              <a:buNone/>
            </a:pPr>
            <a:r>
              <a:rPr lang="en-US" sz="3200" cap="all" dirty="0">
                <a:latin typeface="+mj-lt"/>
              </a:rPr>
              <a:t>Access can be of a computer or users. </a:t>
            </a:r>
            <a:endParaRPr lang="en-FR" sz="3200" cap="all" dirty="0">
              <a:latin typeface="+mj-lt"/>
            </a:endParaRPr>
          </a:p>
          <a:p>
            <a:pPr marL="12700" indent="0">
              <a:lnSpc>
                <a:spcPct val="115000"/>
              </a:lnSpc>
              <a:spcAft>
                <a:spcPts val="800"/>
              </a:spcAft>
              <a:buNone/>
            </a:pPr>
            <a:r>
              <a:rPr lang="en-US" sz="3200" cap="all" dirty="0">
                <a:latin typeface="+mj-lt"/>
              </a:rPr>
              <a:t>IAB used:</a:t>
            </a:r>
          </a:p>
          <a:p>
            <a:pPr marL="469900" indent="-457200">
              <a:lnSpc>
                <a:spcPct val="115000"/>
              </a:lnSpc>
              <a:spcAft>
                <a:spcPts val="800"/>
              </a:spcAft>
              <a:buFontTx/>
              <a:buChar char="-"/>
            </a:pPr>
            <a:r>
              <a:rPr lang="en-US" sz="3200" cap="all" dirty="0">
                <a:latin typeface="+mj-lt"/>
              </a:rPr>
              <a:t>social engineering technics, </a:t>
            </a:r>
          </a:p>
          <a:p>
            <a:pPr marL="469900" indent="-457200">
              <a:lnSpc>
                <a:spcPct val="115000"/>
              </a:lnSpc>
              <a:spcAft>
                <a:spcPts val="800"/>
              </a:spcAft>
              <a:buFontTx/>
              <a:buChar char="-"/>
            </a:pPr>
            <a:r>
              <a:rPr lang="en-US" sz="3200" cap="all" dirty="0">
                <a:latin typeface="+mj-lt"/>
              </a:rPr>
              <a:t>OSINT (Open-Source Intelligence), </a:t>
            </a:r>
          </a:p>
          <a:p>
            <a:pPr marL="469900" indent="-457200">
              <a:lnSpc>
                <a:spcPct val="115000"/>
              </a:lnSpc>
              <a:spcAft>
                <a:spcPts val="800"/>
              </a:spcAft>
              <a:buFontTx/>
              <a:buChar char="-"/>
            </a:pPr>
            <a:r>
              <a:rPr lang="en-US" sz="3200" cap="all" dirty="0">
                <a:latin typeface="+mj-lt"/>
              </a:rPr>
              <a:t>exploit vulnerabilities to deploy specialized malware to withdraw connection </a:t>
            </a:r>
            <a:r>
              <a:rPr lang="en-US" sz="3200" cap="all" dirty="0" err="1">
                <a:latin typeface="+mj-lt"/>
              </a:rPr>
              <a:t>informations</a:t>
            </a:r>
            <a:r>
              <a:rPr lang="en-US" sz="3200" cap="all" dirty="0">
                <a:latin typeface="+mj-lt"/>
              </a:rPr>
              <a:t>: INFOSTEALERS.</a:t>
            </a:r>
            <a:endParaRPr lang="en-FR" sz="3200" cap="all" dirty="0">
              <a:latin typeface="+mj-lt"/>
            </a:endParaRPr>
          </a:p>
        </p:txBody>
      </p:sp>
      <p:sp>
        <p:nvSpPr>
          <p:cNvPr id="5" name="TextBox 4">
            <a:extLst>
              <a:ext uri="{FF2B5EF4-FFF2-40B4-BE49-F238E27FC236}">
                <a16:creationId xmlns:a16="http://schemas.microsoft.com/office/drawing/2014/main" id="{C421FD77-D5B5-57C0-3D6D-B2D872AA26B3}"/>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1F7C8BB9-BCCD-1C26-465C-FDB5275294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1746687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BF620-E57B-27BA-AE8A-54210C5D5705}"/>
              </a:ext>
            </a:extLst>
          </p:cNvPr>
          <p:cNvSpPr>
            <a:spLocks noGrp="1"/>
          </p:cNvSpPr>
          <p:nvPr>
            <p:ph type="title"/>
          </p:nvPr>
        </p:nvSpPr>
        <p:spPr>
          <a:xfrm>
            <a:off x="1454727" y="360210"/>
            <a:ext cx="10002981" cy="1320800"/>
          </a:xfrm>
        </p:spPr>
        <p:txBody>
          <a:bodyPr>
            <a:normAutofit/>
          </a:bodyPr>
          <a:lstStyle/>
          <a:p>
            <a:pPr algn="ctr"/>
            <a:r>
              <a:rPr lang="fr-FR" sz="4000" b="1" cap="all" dirty="0">
                <a:solidFill>
                  <a:schemeClr val="bg2">
                    <a:lumMod val="10000"/>
                  </a:schemeClr>
                </a:solidFill>
                <a:latin typeface="+mn-lt"/>
              </a:rPr>
              <a:t>2-2</a:t>
            </a:r>
            <a:r>
              <a:rPr lang="fr-FR" b="1" dirty="0">
                <a:solidFill>
                  <a:schemeClr val="tx2">
                    <a:lumMod val="50000"/>
                  </a:schemeClr>
                </a:solidFill>
                <a:latin typeface="+mn-lt"/>
              </a:rPr>
              <a:t>. </a:t>
            </a:r>
            <a:r>
              <a:rPr lang="en-US" sz="4000" b="1" cap="all" dirty="0">
                <a:solidFill>
                  <a:schemeClr val="bg2">
                    <a:lumMod val="10000"/>
                  </a:schemeClr>
                </a:solidFill>
                <a:latin typeface="+mn-lt"/>
              </a:rPr>
              <a:t>SOCIAL ENGINEERING, OSINT, VULNERABILITIES EXPLOITATION</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F85F129A-B235-D20C-3284-B05500C4BA2F}"/>
              </a:ext>
            </a:extLst>
          </p:cNvPr>
          <p:cNvSpPr>
            <a:spLocks noGrp="1"/>
          </p:cNvSpPr>
          <p:nvPr>
            <p:ph sz="half" idx="1"/>
          </p:nvPr>
        </p:nvSpPr>
        <p:spPr>
          <a:xfrm>
            <a:off x="360218" y="1936465"/>
            <a:ext cx="11263746" cy="4351338"/>
          </a:xfrm>
        </p:spPr>
        <p:txBody>
          <a:bodyPr>
            <a:normAutofit fontScale="92500" lnSpcReduction="20000"/>
          </a:bodyPr>
          <a:lstStyle/>
          <a:p>
            <a:pPr marL="12700" indent="0" algn="just">
              <a:lnSpc>
                <a:spcPct val="115000"/>
              </a:lnSpc>
              <a:buNone/>
            </a:pPr>
            <a:r>
              <a:rPr lang="en-US" sz="2500" cap="all" dirty="0">
                <a:latin typeface="+mj-lt"/>
              </a:rPr>
              <a:t>Social engineering is used to have known and accessible secrets from the user, for example during </a:t>
            </a:r>
            <a:r>
              <a:rPr lang="en-US" sz="2500" cap="all" dirty="0" err="1">
                <a:latin typeface="+mj-lt"/>
              </a:rPr>
              <a:t>phisHing</a:t>
            </a:r>
            <a:r>
              <a:rPr lang="en-US" sz="2500" cap="all" dirty="0">
                <a:latin typeface="+mj-lt"/>
              </a:rPr>
              <a:t> campaign: </a:t>
            </a:r>
            <a:r>
              <a:rPr lang="en-US" sz="2700" b="1" cap="all" dirty="0">
                <a:solidFill>
                  <a:schemeClr val="accent1"/>
                </a:solidFill>
              </a:rPr>
              <a:t>mails containing link to malicious webpages controlled by attackers where users are invited to type their credentials. </a:t>
            </a:r>
          </a:p>
          <a:p>
            <a:pPr marL="12700" indent="0" algn="just">
              <a:lnSpc>
                <a:spcPct val="115000"/>
              </a:lnSpc>
              <a:buNone/>
            </a:pPr>
            <a:r>
              <a:rPr lang="en-US" sz="2500" cap="all" dirty="0">
                <a:latin typeface="+mj-lt"/>
              </a:rPr>
              <a:t>Social engineering is also used to exploit vulnerabilities, </a:t>
            </a:r>
            <a:r>
              <a:rPr lang="en-US" sz="2700" b="1" cap="all" dirty="0">
                <a:solidFill>
                  <a:schemeClr val="accent1"/>
                </a:solidFill>
              </a:rPr>
              <a:t>to install malicious software to the victim</a:t>
            </a:r>
            <a:r>
              <a:rPr lang="en-US" sz="2500" cap="all" dirty="0">
                <a:latin typeface="+mj-lt"/>
              </a:rPr>
              <a:t>. Example: DEV-059 who used google ads to dispatch malware like </a:t>
            </a:r>
            <a:r>
              <a:rPr lang="en-US" sz="2500" cap="all" dirty="0" err="1">
                <a:latin typeface="+mj-lt"/>
              </a:rPr>
              <a:t>RedLine</a:t>
            </a:r>
            <a:r>
              <a:rPr lang="en-US" sz="2500" cap="all" dirty="0">
                <a:latin typeface="+mj-lt"/>
              </a:rPr>
              <a:t> and Vidar. </a:t>
            </a:r>
            <a:endParaRPr lang="en-FR" sz="2500" cap="all" dirty="0">
              <a:latin typeface="+mj-lt"/>
            </a:endParaRPr>
          </a:p>
          <a:p>
            <a:pPr marL="12700" indent="0" algn="just">
              <a:lnSpc>
                <a:spcPct val="115000"/>
              </a:lnSpc>
              <a:spcAft>
                <a:spcPts val="800"/>
              </a:spcAft>
              <a:buNone/>
            </a:pPr>
            <a:r>
              <a:rPr lang="en-US" sz="2500" cap="all" dirty="0">
                <a:latin typeface="+mj-lt"/>
              </a:rPr>
              <a:t>OSINT</a:t>
            </a:r>
            <a:endParaRPr lang="en-FR" sz="2500" cap="all" dirty="0">
              <a:latin typeface="+mj-lt"/>
            </a:endParaRPr>
          </a:p>
          <a:p>
            <a:pPr marL="12700" indent="0" algn="just">
              <a:lnSpc>
                <a:spcPct val="115000"/>
              </a:lnSpc>
              <a:spcAft>
                <a:spcPts val="800"/>
              </a:spcAft>
              <a:buNone/>
            </a:pPr>
            <a:r>
              <a:rPr lang="en-US" sz="2700" b="1" cap="all" dirty="0">
                <a:solidFill>
                  <a:schemeClr val="accent1"/>
                </a:solidFill>
              </a:rPr>
              <a:t>GitHub and Pastebin have many misconfigured pages with so many credentials; Also in DEEP and Dark Web forums</a:t>
            </a:r>
            <a:r>
              <a:rPr lang="en-US" sz="2500" cap="all" dirty="0">
                <a:latin typeface="+mj-lt"/>
              </a:rPr>
              <a:t>.</a:t>
            </a:r>
            <a:endParaRPr lang="en-FR" sz="2500" cap="all" dirty="0">
              <a:latin typeface="+mj-lt"/>
            </a:endParaRPr>
          </a:p>
          <a:p>
            <a:pPr marL="0" indent="0">
              <a:buNone/>
            </a:pPr>
            <a:endParaRPr lang="fr-FR" dirty="0"/>
          </a:p>
        </p:txBody>
      </p:sp>
      <p:pic>
        <p:nvPicPr>
          <p:cNvPr id="5" name="Picture 4">
            <a:extLst>
              <a:ext uri="{FF2B5EF4-FFF2-40B4-BE49-F238E27FC236}">
                <a16:creationId xmlns:a16="http://schemas.microsoft.com/office/drawing/2014/main" id="{B8B73B0A-15C6-DB2E-EDDA-6922BFB87F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Tree>
    <p:extLst>
      <p:ext uri="{BB962C8B-B14F-4D97-AF65-F5344CB8AC3E}">
        <p14:creationId xmlns:p14="http://schemas.microsoft.com/office/powerpoint/2010/main" val="175491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F6B0D-ED14-4C04-B14F-014AE78A8DA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8D78B59-CEA0-5017-DA83-23B934B30D0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78E64D53-56C4-C44E-2E10-A5A03F06BE1F}"/>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90169"/>
                </a:solidFill>
              </a:rPr>
              <a:t>« I  AM HELIOS ELITE, SOLDIER OF THE DIGITAL »</a:t>
            </a:r>
          </a:p>
        </p:txBody>
      </p:sp>
      <p:sp>
        <p:nvSpPr>
          <p:cNvPr id="23" name="Title 1">
            <a:extLst>
              <a:ext uri="{FF2B5EF4-FFF2-40B4-BE49-F238E27FC236}">
                <a16:creationId xmlns:a16="http://schemas.microsoft.com/office/drawing/2014/main" id="{BA45E490-6ECB-F732-BCCB-F3D97360CEC4}"/>
              </a:ext>
            </a:extLst>
          </p:cNvPr>
          <p:cNvSpPr>
            <a:spLocks noGrp="1"/>
          </p:cNvSpPr>
          <p:nvPr>
            <p:ph type="title"/>
          </p:nvPr>
        </p:nvSpPr>
        <p:spPr>
          <a:xfrm>
            <a:off x="1109663" y="300547"/>
            <a:ext cx="8591550" cy="897522"/>
          </a:xfrm>
        </p:spPr>
        <p:txBody>
          <a:bodyPr>
            <a:normAutofit fontScale="90000"/>
          </a:bodyPr>
          <a:lstStyle/>
          <a:p>
            <a:pPr algn="ctr">
              <a:lnSpc>
                <a:spcPct val="115000"/>
              </a:lnSpc>
              <a:spcAft>
                <a:spcPts val="800"/>
              </a:spcAft>
              <a:buNone/>
            </a:pPr>
            <a:br>
              <a:rPr lang="en-US" b="1" cap="all" dirty="0">
                <a:solidFill>
                  <a:schemeClr val="bg2">
                    <a:lumMod val="10000"/>
                  </a:schemeClr>
                </a:solidFill>
                <a:latin typeface="+mn-lt"/>
              </a:rPr>
            </a:br>
            <a:r>
              <a:rPr lang="en-US" b="1" cap="all" dirty="0">
                <a:solidFill>
                  <a:schemeClr val="bg2">
                    <a:lumMod val="10000"/>
                  </a:schemeClr>
                </a:solidFill>
                <a:latin typeface="+mn-lt"/>
              </a:rPr>
              <a:t>2.3- </a:t>
            </a:r>
            <a:r>
              <a:rPr lang="en-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b="1" cap="all" dirty="0">
                <a:solidFill>
                  <a:schemeClr val="bg2">
                    <a:lumMod val="10000"/>
                  </a:schemeClr>
                </a:solidFill>
                <a:latin typeface="+mn-lt"/>
              </a:rPr>
              <a:t>INFOSTEALERS</a:t>
            </a:r>
            <a:br>
              <a:rPr lang="en-FR" sz="1800" kern="100" cap="all" dirty="0">
                <a:solidFill>
                  <a:schemeClr val="bg2">
                    <a:lumMod val="10000"/>
                  </a:schemeClr>
                </a:solidFill>
                <a:effectLst/>
                <a:latin typeface="+mn-lt"/>
                <a:ea typeface="Calibri" panose="020F0502020204030204" pitchFamily="34" charset="0"/>
                <a:cs typeface="Times New Roman" panose="02020603050405020304" pitchFamily="18" charset="0"/>
              </a:rPr>
            </a:br>
            <a:endParaRPr lang="fr-FR" b="1" cap="all" dirty="0">
              <a:solidFill>
                <a:schemeClr val="bg2">
                  <a:lumMod val="10000"/>
                </a:schemeClr>
              </a:solidFill>
              <a:latin typeface="+mn-lt"/>
            </a:endParaRPr>
          </a:p>
        </p:txBody>
      </p:sp>
      <p:sp>
        <p:nvSpPr>
          <p:cNvPr id="24" name="Content Placeholder 2">
            <a:extLst>
              <a:ext uri="{FF2B5EF4-FFF2-40B4-BE49-F238E27FC236}">
                <a16:creationId xmlns:a16="http://schemas.microsoft.com/office/drawing/2014/main" id="{04D20C85-A24F-BCE6-A2AE-8CC5875B136D}"/>
              </a:ext>
            </a:extLst>
          </p:cNvPr>
          <p:cNvSpPr>
            <a:spLocks noGrp="1"/>
          </p:cNvSpPr>
          <p:nvPr>
            <p:ph idx="1"/>
          </p:nvPr>
        </p:nvSpPr>
        <p:spPr>
          <a:xfrm>
            <a:off x="484980" y="1198069"/>
            <a:ext cx="11573669" cy="4978797"/>
          </a:xfrm>
        </p:spPr>
        <p:txBody>
          <a:bodyPr>
            <a:normAutofit/>
          </a:bodyPr>
          <a:lstStyle/>
          <a:p>
            <a:pPr algn="just">
              <a:lnSpc>
                <a:spcPct val="115000"/>
              </a:lnSpc>
              <a:spcAft>
                <a:spcPts val="800"/>
              </a:spcAft>
              <a:buNone/>
            </a:pPr>
            <a:r>
              <a:rPr lang="en-US" sz="2500" b="1" cap="all" dirty="0">
                <a:solidFill>
                  <a:schemeClr val="accent1"/>
                </a:solidFill>
              </a:rPr>
              <a:t>Like ransomwares to RaaS, their activity </a:t>
            </a:r>
            <a:r>
              <a:rPr lang="en-US" sz="2500" b="1" cap="all" dirty="0" err="1">
                <a:solidFill>
                  <a:schemeClr val="accent1"/>
                </a:solidFill>
              </a:rPr>
              <a:t>emblema</a:t>
            </a:r>
            <a:r>
              <a:rPr lang="en-US" sz="2500" b="1" cap="all" dirty="0">
                <a:solidFill>
                  <a:schemeClr val="accent1"/>
                </a:solidFill>
              </a:rPr>
              <a:t>. </a:t>
            </a:r>
            <a:r>
              <a:rPr lang="en-US" sz="2500" b="1" cap="all" dirty="0" err="1">
                <a:solidFill>
                  <a:schemeClr val="accent1"/>
                </a:solidFill>
              </a:rPr>
              <a:t>RedLine</a:t>
            </a:r>
            <a:r>
              <a:rPr lang="en-US" sz="2500" b="1" cap="all" dirty="0">
                <a:solidFill>
                  <a:schemeClr val="accent1"/>
                </a:solidFill>
              </a:rPr>
              <a:t>, Vidar Raccoon are the most popular or famous. </a:t>
            </a:r>
            <a:endParaRPr lang="en-FR" sz="2500" b="1" cap="all" dirty="0">
              <a:solidFill>
                <a:schemeClr val="accent1"/>
              </a:solidFill>
            </a:endParaRPr>
          </a:p>
          <a:p>
            <a:pPr algn="just">
              <a:lnSpc>
                <a:spcPct val="115000"/>
              </a:lnSpc>
              <a:spcAft>
                <a:spcPts val="800"/>
              </a:spcAft>
              <a:buNone/>
            </a:pPr>
            <a:r>
              <a:rPr lang="en-US" sz="2500" b="1" cap="all" dirty="0">
                <a:solidFill>
                  <a:schemeClr val="accent1"/>
                </a:solidFill>
              </a:rPr>
              <a:t>With  the same functionalities: </a:t>
            </a:r>
            <a:r>
              <a:rPr lang="en-US" sz="2500" b="1" cap="all" dirty="0" err="1">
                <a:solidFill>
                  <a:schemeClr val="accent1"/>
                </a:solidFill>
              </a:rPr>
              <a:t>EndPoint</a:t>
            </a:r>
            <a:r>
              <a:rPr lang="en-US" sz="2500" b="1" cap="all" dirty="0">
                <a:solidFill>
                  <a:schemeClr val="accent1"/>
                </a:solidFill>
              </a:rPr>
              <a:t> </a:t>
            </a:r>
            <a:r>
              <a:rPr lang="en-US" sz="2500" b="1" cap="all" dirty="0" err="1">
                <a:solidFill>
                  <a:schemeClr val="accent1"/>
                </a:solidFill>
              </a:rPr>
              <a:t>informations</a:t>
            </a:r>
            <a:r>
              <a:rPr lang="en-US" sz="2500" b="1" cap="all" dirty="0">
                <a:solidFill>
                  <a:schemeClr val="accent1"/>
                </a:solidFill>
              </a:rPr>
              <a:t>, credentials stored in the browsers, session cookies, token, crypto wallet. </a:t>
            </a:r>
            <a:endParaRPr lang="en-FR" sz="2500" b="1" cap="all" dirty="0">
              <a:solidFill>
                <a:schemeClr val="accent1"/>
              </a:solidFill>
            </a:endParaRPr>
          </a:p>
          <a:p>
            <a:pPr algn="just">
              <a:lnSpc>
                <a:spcPct val="115000"/>
              </a:lnSpc>
              <a:spcAft>
                <a:spcPts val="800"/>
              </a:spcAft>
              <a:buNone/>
            </a:pPr>
            <a:r>
              <a:rPr lang="en-US" sz="2500" b="1" cap="all" dirty="0">
                <a:solidFill>
                  <a:schemeClr val="accent1"/>
                </a:solidFill>
              </a:rPr>
              <a:t>They are distributed in standalone or subscription form: PPI (Pay-Per-Install). </a:t>
            </a:r>
            <a:endParaRPr lang="en-FR" sz="2500" b="1" cap="all" dirty="0">
              <a:solidFill>
                <a:schemeClr val="accent1"/>
              </a:solidFill>
            </a:endParaRPr>
          </a:p>
          <a:p>
            <a:pPr algn="just">
              <a:lnSpc>
                <a:spcPct val="115000"/>
              </a:lnSpc>
              <a:spcAft>
                <a:spcPts val="800"/>
              </a:spcAft>
            </a:pPr>
            <a:r>
              <a:rPr lang="en-US" sz="2500" b="1" cap="all" dirty="0">
                <a:solidFill>
                  <a:schemeClr val="accent1"/>
                </a:solidFill>
              </a:rPr>
              <a:t>A list of </a:t>
            </a:r>
            <a:r>
              <a:rPr lang="en-US" sz="2500" b="1" cap="all" dirty="0" err="1">
                <a:solidFill>
                  <a:schemeClr val="accent1"/>
                </a:solidFill>
              </a:rPr>
              <a:t>machins</a:t>
            </a:r>
            <a:r>
              <a:rPr lang="en-US" sz="2500" b="1" cap="all" dirty="0">
                <a:solidFill>
                  <a:schemeClr val="accent1"/>
                </a:solidFill>
              </a:rPr>
              <a:t> or endpoints are proposed to buyers to access in exchange of a subscription. </a:t>
            </a:r>
            <a:endParaRPr lang="en-FR" sz="2500" b="1" cap="all" dirty="0">
              <a:solidFill>
                <a:schemeClr val="accent1"/>
              </a:solidFill>
            </a:endParaRPr>
          </a:p>
          <a:p>
            <a:pPr marL="0" lvl="0" indent="0">
              <a:lnSpc>
                <a:spcPct val="115000"/>
              </a:lnSpc>
              <a:spcAft>
                <a:spcPts val="800"/>
              </a:spcAft>
              <a:buNone/>
            </a:pPr>
            <a:endParaRPr lang="en-FR" sz="2500" b="1" cap="all" dirty="0">
              <a:solidFill>
                <a:schemeClr val="accent1"/>
              </a:solidFill>
            </a:endParaRPr>
          </a:p>
        </p:txBody>
      </p:sp>
    </p:spTree>
    <p:extLst>
      <p:ext uri="{BB962C8B-B14F-4D97-AF65-F5344CB8AC3E}">
        <p14:creationId xmlns:p14="http://schemas.microsoft.com/office/powerpoint/2010/main" val="213400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3CEC6-C20E-3948-3F22-5D018BF6D21B}"/>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FBF298C-D0F2-CE9E-B352-1EC5FE2151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B6B7CD34-BA91-1693-66A9-09D55223626D}"/>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90169"/>
                </a:solidFill>
              </a:rPr>
              <a:t>« I  AM HELIOS ELITE, SOLDIER OF THE DIGITAL »</a:t>
            </a:r>
          </a:p>
        </p:txBody>
      </p:sp>
      <p:sp>
        <p:nvSpPr>
          <p:cNvPr id="23" name="Title 1">
            <a:extLst>
              <a:ext uri="{FF2B5EF4-FFF2-40B4-BE49-F238E27FC236}">
                <a16:creationId xmlns:a16="http://schemas.microsoft.com/office/drawing/2014/main" id="{BE634061-45BE-D1EA-49D8-8572E8A7C69E}"/>
              </a:ext>
            </a:extLst>
          </p:cNvPr>
          <p:cNvSpPr>
            <a:spLocks noGrp="1"/>
          </p:cNvSpPr>
          <p:nvPr>
            <p:ph type="title"/>
          </p:nvPr>
        </p:nvSpPr>
        <p:spPr>
          <a:xfrm>
            <a:off x="720508" y="22547"/>
            <a:ext cx="11471492" cy="1175521"/>
          </a:xfrm>
        </p:spPr>
        <p:txBody>
          <a:bodyPr>
            <a:normAutofit/>
          </a:bodyPr>
          <a:lstStyle/>
          <a:p>
            <a:pPr algn="ctr"/>
            <a:r>
              <a:rPr lang="en-US" sz="4000" b="1" cap="all" dirty="0">
                <a:solidFill>
                  <a:schemeClr val="bg2">
                    <a:lumMod val="10000"/>
                  </a:schemeClr>
                </a:solidFill>
                <a:latin typeface="+mn-lt"/>
              </a:rPr>
              <a:t>2.4- TYPE OF ACCESS AND PRICES</a:t>
            </a:r>
            <a:r>
              <a:rPr lang="en-FR" sz="4000" b="1" cap="all" dirty="0">
                <a:solidFill>
                  <a:schemeClr val="bg2">
                    <a:lumMod val="10000"/>
                  </a:schemeClr>
                </a:solidFill>
                <a:latin typeface="+mn-lt"/>
              </a:rPr>
              <a:t> </a:t>
            </a:r>
            <a:endParaRPr lang="fr-FR" sz="4000" b="1" cap="all" dirty="0">
              <a:solidFill>
                <a:schemeClr val="bg2">
                  <a:lumMod val="10000"/>
                </a:schemeClr>
              </a:solidFill>
              <a:latin typeface="+mn-lt"/>
            </a:endParaRPr>
          </a:p>
        </p:txBody>
      </p:sp>
      <p:sp>
        <p:nvSpPr>
          <p:cNvPr id="24" name="Content Placeholder 2">
            <a:extLst>
              <a:ext uri="{FF2B5EF4-FFF2-40B4-BE49-F238E27FC236}">
                <a16:creationId xmlns:a16="http://schemas.microsoft.com/office/drawing/2014/main" id="{1CFA31C1-B326-4073-1402-0D130CC8D89B}"/>
              </a:ext>
            </a:extLst>
          </p:cNvPr>
          <p:cNvSpPr>
            <a:spLocks noGrp="1"/>
          </p:cNvSpPr>
          <p:nvPr>
            <p:ph idx="1"/>
          </p:nvPr>
        </p:nvSpPr>
        <p:spPr>
          <a:xfrm>
            <a:off x="484981" y="1658560"/>
            <a:ext cx="11471492" cy="4518306"/>
          </a:xfrm>
        </p:spPr>
        <p:txBody>
          <a:bodyPr>
            <a:normAutofit lnSpcReduction="10000"/>
          </a:bodyPr>
          <a:lstStyle/>
          <a:p>
            <a:pPr>
              <a:lnSpc>
                <a:spcPct val="115000"/>
              </a:lnSpc>
              <a:spcAft>
                <a:spcPts val="800"/>
              </a:spcAft>
              <a:buFont typeface="Wingdings" pitchFamily="2" charset="2"/>
              <a:buChar char="ü"/>
            </a:pPr>
            <a:r>
              <a:rPr lang="en-US" sz="2500" cap="all" dirty="0"/>
              <a:t>RDP (Remote Desktop Protocol) and VNC (Virtual Network Computing);</a:t>
            </a:r>
            <a:endParaRPr lang="en-FR" sz="2500" cap="all" dirty="0"/>
          </a:p>
          <a:p>
            <a:pPr>
              <a:lnSpc>
                <a:spcPct val="115000"/>
              </a:lnSpc>
              <a:spcAft>
                <a:spcPts val="800"/>
              </a:spcAft>
              <a:buFont typeface="Wingdings" pitchFamily="2" charset="2"/>
              <a:buChar char="ü"/>
            </a:pPr>
            <a:r>
              <a:rPr lang="en-US" sz="2500" cap="all" dirty="0"/>
              <a:t>Active Directory;</a:t>
            </a:r>
            <a:endParaRPr lang="en-FR" sz="2500" cap="all" dirty="0"/>
          </a:p>
          <a:p>
            <a:pPr>
              <a:lnSpc>
                <a:spcPct val="115000"/>
              </a:lnSpc>
              <a:spcAft>
                <a:spcPts val="800"/>
              </a:spcAft>
              <a:buFont typeface="Wingdings" pitchFamily="2" charset="2"/>
              <a:buChar char="ü"/>
            </a:pPr>
            <a:r>
              <a:rPr lang="en-US" sz="2500" cap="all" dirty="0"/>
              <a:t>VPN (Virtual Private Network);</a:t>
            </a:r>
            <a:endParaRPr lang="en-FR" sz="2500" cap="all" dirty="0"/>
          </a:p>
          <a:p>
            <a:pPr>
              <a:lnSpc>
                <a:spcPct val="115000"/>
              </a:lnSpc>
              <a:spcAft>
                <a:spcPts val="800"/>
              </a:spcAft>
              <a:buFont typeface="Wingdings" pitchFamily="2" charset="2"/>
              <a:buChar char="ü"/>
            </a:pPr>
            <a:r>
              <a:rPr lang="en-US" sz="2500" cap="all" dirty="0"/>
              <a:t>Server Administrator;</a:t>
            </a:r>
            <a:endParaRPr lang="en-FR" sz="2500" cap="all" dirty="0"/>
          </a:p>
          <a:p>
            <a:pPr>
              <a:lnSpc>
                <a:spcPct val="115000"/>
              </a:lnSpc>
              <a:spcAft>
                <a:spcPts val="800"/>
              </a:spcAft>
              <a:buFont typeface="Wingdings" pitchFamily="2" charset="2"/>
              <a:buChar char="ü"/>
            </a:pPr>
            <a:r>
              <a:rPr lang="en-US" sz="2500" cap="all" dirty="0"/>
              <a:t> Remote Administrator;</a:t>
            </a:r>
            <a:endParaRPr lang="en-FR" sz="2500" cap="all" dirty="0"/>
          </a:p>
          <a:p>
            <a:pPr marL="577850" indent="-127000">
              <a:lnSpc>
                <a:spcPct val="115000"/>
              </a:lnSpc>
              <a:spcAft>
                <a:spcPts val="800"/>
              </a:spcAft>
            </a:pPr>
            <a:r>
              <a:rPr lang="en-US" sz="2500" cap="all" dirty="0"/>
              <a:t>Session Cookies;</a:t>
            </a:r>
          </a:p>
          <a:p>
            <a:pPr marL="577850" indent="-127000">
              <a:lnSpc>
                <a:spcPct val="115000"/>
              </a:lnSpc>
              <a:spcAft>
                <a:spcPts val="800"/>
              </a:spcAft>
            </a:pPr>
            <a:r>
              <a:rPr lang="en-US" sz="2500" cap="all" dirty="0"/>
              <a:t>Cloud environment.</a:t>
            </a:r>
            <a:endParaRPr lang="en-FR" sz="2500" cap="all" dirty="0"/>
          </a:p>
          <a:p>
            <a:pPr>
              <a:lnSpc>
                <a:spcPct val="115000"/>
              </a:lnSpc>
              <a:spcAft>
                <a:spcPts val="800"/>
              </a:spcAft>
            </a:pPr>
            <a:endParaRPr lang="en-FR" sz="2500" cap="all" dirty="0"/>
          </a:p>
        </p:txBody>
      </p:sp>
    </p:spTree>
    <p:extLst>
      <p:ext uri="{BB962C8B-B14F-4D97-AF65-F5344CB8AC3E}">
        <p14:creationId xmlns:p14="http://schemas.microsoft.com/office/powerpoint/2010/main" val="4161959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3229A-AE0B-17B8-4DD5-0AB52470B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2D2F8-4C98-BDD9-A7EF-3235EDD4CE1D}"/>
              </a:ext>
            </a:extLst>
          </p:cNvPr>
          <p:cNvSpPr>
            <a:spLocks noGrp="1"/>
          </p:cNvSpPr>
          <p:nvPr>
            <p:ph type="title"/>
          </p:nvPr>
        </p:nvSpPr>
        <p:spPr>
          <a:xfrm>
            <a:off x="1109663" y="137777"/>
            <a:ext cx="10679113" cy="886301"/>
          </a:xfrm>
        </p:spPr>
        <p:txBody>
          <a:bodyPr>
            <a:normAutofit/>
          </a:bodyPr>
          <a:lstStyle/>
          <a:p>
            <a:pPr algn="ctr"/>
            <a:r>
              <a:rPr lang="fr-FR" b="1" cap="all" dirty="0">
                <a:solidFill>
                  <a:schemeClr val="bg2">
                    <a:lumMod val="10000"/>
                  </a:schemeClr>
                </a:solidFill>
                <a:latin typeface="+mn-lt"/>
              </a:rPr>
              <a:t>2-5</a:t>
            </a:r>
            <a:r>
              <a:rPr lang="fr-FR" b="1" dirty="0">
                <a:solidFill>
                  <a:schemeClr val="tx2">
                    <a:lumMod val="50000"/>
                  </a:schemeClr>
                </a:solidFill>
                <a:latin typeface="+mn-lt"/>
              </a:rPr>
              <a:t>. </a:t>
            </a:r>
            <a:r>
              <a:rPr lang="en-US" b="1" cap="all" dirty="0">
                <a:solidFill>
                  <a:schemeClr val="bg2">
                    <a:lumMod val="10000"/>
                  </a:schemeClr>
                </a:solidFill>
                <a:latin typeface="+mn-lt"/>
              </a:rPr>
              <a:t>THE PRICING PROCESS</a:t>
            </a:r>
            <a:endParaRPr lang="fr-FR"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3C9A9146-0F52-BAB1-A409-8705A0EF782C}"/>
              </a:ext>
            </a:extLst>
          </p:cNvPr>
          <p:cNvSpPr>
            <a:spLocks noGrp="1"/>
          </p:cNvSpPr>
          <p:nvPr>
            <p:ph idx="1"/>
          </p:nvPr>
        </p:nvSpPr>
        <p:spPr>
          <a:xfrm>
            <a:off x="365902" y="1191491"/>
            <a:ext cx="11422874" cy="5070763"/>
          </a:xfrm>
        </p:spPr>
        <p:txBody>
          <a:bodyPr>
            <a:normAutofit fontScale="92500" lnSpcReduction="20000"/>
          </a:bodyPr>
          <a:lstStyle/>
          <a:p>
            <a:pPr lvl="0">
              <a:lnSpc>
                <a:spcPct val="115000"/>
              </a:lnSpc>
              <a:buFont typeface="Wingdings" pitchFamily="2" charset="2"/>
              <a:buChar char="q"/>
            </a:pPr>
            <a:r>
              <a:rPr lang="en-US" sz="2500" b="1" cap="all" dirty="0">
                <a:solidFill>
                  <a:schemeClr val="accent1"/>
                </a:solidFill>
              </a:rPr>
              <a:t>10 times for an Admin account compared to other accounts: $ 4207 and $406 respectively.</a:t>
            </a:r>
          </a:p>
          <a:p>
            <a:pPr lvl="0">
              <a:lnSpc>
                <a:spcPct val="115000"/>
              </a:lnSpc>
              <a:buFont typeface="Wingdings" pitchFamily="2" charset="2"/>
              <a:buChar char="q"/>
            </a:pPr>
            <a:r>
              <a:rPr lang="en-GB" sz="2500" b="1" cap="all" dirty="0">
                <a:solidFill>
                  <a:schemeClr val="accent1"/>
                </a:solidFill>
              </a:rPr>
              <a:t>Back in mid-May, the FBI confirmed that the </a:t>
            </a:r>
            <a:r>
              <a:rPr lang="en-GB" sz="2500" b="1" cap="all" dirty="0">
                <a:solidFill>
                  <a:schemeClr val="accent1"/>
                </a:solidFill>
                <a:hlinkClick r:id="rId2">
                  <a:extLst>
                    <a:ext uri="{A12FA001-AC4F-418D-AE19-62706E023703}">
                      <ahyp:hlinkClr xmlns:ahyp="http://schemas.microsoft.com/office/drawing/2018/hyperlinkcolor" val="tx"/>
                    </a:ext>
                  </a:extLst>
                </a:hlinkClick>
              </a:rPr>
              <a:t>DarkSide ransomware gang</a:t>
            </a:r>
            <a:r>
              <a:rPr lang="en-GB" sz="2500" b="1" cap="all" dirty="0">
                <a:solidFill>
                  <a:schemeClr val="accent1"/>
                </a:solidFill>
              </a:rPr>
              <a:t> had been responsible for </a:t>
            </a:r>
            <a:r>
              <a:rPr lang="en-GB" sz="2500" b="1" cap="all" dirty="0">
                <a:solidFill>
                  <a:schemeClr val="accent1"/>
                </a:solidFill>
                <a:hlinkClick r:id="rId3">
                  <a:extLst>
                    <a:ext uri="{A12FA001-AC4F-418D-AE19-62706E023703}">
                      <ahyp:hlinkClr xmlns:ahyp="http://schemas.microsoft.com/office/drawing/2018/hyperlinkcolor" val="tx"/>
                    </a:ext>
                  </a:extLst>
                </a:hlinkClick>
              </a:rPr>
              <a:t>attacking the Colonial Pipeline Company</a:t>
            </a:r>
            <a:r>
              <a:rPr lang="en-GB" sz="2500" b="1" cap="all" dirty="0">
                <a:solidFill>
                  <a:schemeClr val="accent1"/>
                </a:solidFill>
              </a:rPr>
              <a:t>. </a:t>
            </a:r>
            <a:r>
              <a:rPr lang="en-GB" sz="2500" b="1" cap="all" dirty="0" err="1">
                <a:solidFill>
                  <a:schemeClr val="accent1"/>
                </a:solidFill>
              </a:rPr>
              <a:t>DarkSide</a:t>
            </a:r>
            <a:r>
              <a:rPr lang="en-GB" sz="2500" b="1" cap="all" dirty="0">
                <a:solidFill>
                  <a:schemeClr val="accent1"/>
                </a:solidFill>
              </a:rPr>
              <a:t> attempted to shake off this attention by attributing the attack to one of its “partners” and by saying that it would screen its affiliates’ attacks going forward.</a:t>
            </a:r>
          </a:p>
          <a:p>
            <a:pPr lvl="0">
              <a:lnSpc>
                <a:spcPct val="115000"/>
              </a:lnSpc>
              <a:buFont typeface="Wingdings" pitchFamily="2" charset="2"/>
              <a:buChar char="q"/>
            </a:pPr>
            <a:r>
              <a:rPr lang="en-GB" sz="2500" b="1" cap="all" dirty="0">
                <a:solidFill>
                  <a:schemeClr val="accent1"/>
                </a:solidFill>
              </a:rPr>
              <a:t> FLASHPOINT found that ransomware gangs like </a:t>
            </a:r>
            <a:r>
              <a:rPr lang="en-GB" sz="2500" b="1" cap="all" dirty="0" err="1">
                <a:solidFill>
                  <a:schemeClr val="accent1"/>
                </a:solidFill>
              </a:rPr>
              <a:t>BlackMatter</a:t>
            </a:r>
            <a:r>
              <a:rPr lang="en-GB" sz="2500" b="1" cap="all" dirty="0">
                <a:solidFill>
                  <a:schemeClr val="accent1"/>
                </a:solidFill>
              </a:rPr>
              <a:t> are using IABs to continue advertising on Russian digital crime forums. Instead of openly discussing ransomware and trying to enlist new recruits, they can simply connect with an IAB, as there’s nothing prohibiting them from doing that. It’s an opportunity for them to implicitly advertise their ongoing operations and discreetly recruit affiliates.</a:t>
            </a:r>
            <a:endParaRPr lang="en-FR" sz="2500" b="1" cap="all" dirty="0">
              <a:solidFill>
                <a:schemeClr val="accent1"/>
              </a:solidFill>
            </a:endParaRPr>
          </a:p>
        </p:txBody>
      </p:sp>
      <p:sp>
        <p:nvSpPr>
          <p:cNvPr id="5" name="TextBox 4">
            <a:extLst>
              <a:ext uri="{FF2B5EF4-FFF2-40B4-BE49-F238E27FC236}">
                <a16:creationId xmlns:a16="http://schemas.microsoft.com/office/drawing/2014/main" id="{EAA915B1-A68D-9DA8-FFC8-B28E5A4AC34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CF7BA6CB-1F9F-6A70-A754-608BCCBD51E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2549905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F6603-D438-856D-259D-9289442673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90A670-6913-6200-416A-F6B514E78CC9}"/>
              </a:ext>
            </a:extLst>
          </p:cNvPr>
          <p:cNvSpPr>
            <a:spLocks noGrp="1"/>
          </p:cNvSpPr>
          <p:nvPr>
            <p:ph type="title"/>
          </p:nvPr>
        </p:nvSpPr>
        <p:spPr>
          <a:xfrm>
            <a:off x="1657351" y="137777"/>
            <a:ext cx="10131425" cy="886301"/>
          </a:xfrm>
        </p:spPr>
        <p:txBody>
          <a:bodyPr>
            <a:normAutofit fontScale="90000"/>
          </a:bodyPr>
          <a:lstStyle/>
          <a:p>
            <a:pPr algn="ctr">
              <a:lnSpc>
                <a:spcPct val="150000"/>
              </a:lnSpc>
              <a:spcAft>
                <a:spcPts val="800"/>
              </a:spcAft>
            </a:pPr>
            <a:br>
              <a:rPr lang="en-US" sz="3600" b="1" cap="all" dirty="0">
                <a:solidFill>
                  <a:schemeClr val="bg2">
                    <a:lumMod val="10000"/>
                  </a:schemeClr>
                </a:solidFill>
                <a:latin typeface="+mn-lt"/>
              </a:rPr>
            </a:br>
            <a:br>
              <a:rPr lang="en-US" sz="3600" b="1" cap="all" dirty="0">
                <a:solidFill>
                  <a:schemeClr val="bg2">
                    <a:lumMod val="10000"/>
                  </a:schemeClr>
                </a:solidFill>
                <a:latin typeface="+mn-lt"/>
              </a:rPr>
            </a:br>
            <a:r>
              <a:rPr lang="en-US" sz="3600" b="1" cap="all" dirty="0">
                <a:solidFill>
                  <a:schemeClr val="bg2">
                    <a:lumMod val="10000"/>
                  </a:schemeClr>
                </a:solidFill>
                <a:latin typeface="+mn-lt"/>
              </a:rPr>
              <a:t>2.6 - MARKETPLACE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cap="all" dirty="0">
                <a:solidFill>
                  <a:schemeClr val="bg2">
                    <a:lumMod val="10000"/>
                  </a:schemeClr>
                </a:solidFill>
                <a:latin typeface="+mn-lt"/>
              </a:rPr>
              <a:t>AND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cap="all" dirty="0">
                <a:solidFill>
                  <a:schemeClr val="bg2">
                    <a:lumMod val="10000"/>
                  </a:schemeClr>
                </a:solidFill>
                <a:latin typeface="+mn-lt"/>
              </a:rPr>
              <a:t>INSTANT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b="1" cap="all" dirty="0">
                <a:solidFill>
                  <a:schemeClr val="bg2">
                    <a:lumMod val="10000"/>
                  </a:schemeClr>
                </a:solidFill>
                <a:latin typeface="+mn-lt"/>
              </a:rPr>
              <a:t>MESSAGES</a:t>
            </a:r>
            <a:br>
              <a:rPr lang="en-FR" sz="18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b="1" cap="all" dirty="0">
                <a:solidFill>
                  <a:schemeClr val="bg2">
                    <a:lumMod val="10000"/>
                  </a:schemeClr>
                </a:solidFill>
                <a:latin typeface="+mn-lt"/>
              </a:rPr>
              <a:t> </a:t>
            </a:r>
            <a:br>
              <a:rPr lang="en-FR" sz="3600" b="1" cap="all" dirty="0">
                <a:solidFill>
                  <a:schemeClr val="bg2">
                    <a:lumMod val="10000"/>
                  </a:schemeClr>
                </a:solidFill>
                <a:latin typeface="+mn-lt"/>
              </a:rPr>
            </a:br>
            <a:endParaRPr lang="en-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CA5D1BDA-86FD-A807-B986-82C690FE5112}"/>
              </a:ext>
            </a:extLst>
          </p:cNvPr>
          <p:cNvSpPr>
            <a:spLocks noGrp="1"/>
          </p:cNvSpPr>
          <p:nvPr>
            <p:ph idx="1"/>
          </p:nvPr>
        </p:nvSpPr>
        <p:spPr>
          <a:xfrm>
            <a:off x="403224" y="1024078"/>
            <a:ext cx="11536985" cy="5503598"/>
          </a:xfrm>
        </p:spPr>
        <p:txBody>
          <a:bodyPr>
            <a:normAutofit/>
          </a:bodyPr>
          <a:lstStyle/>
          <a:p>
            <a:pPr>
              <a:lnSpc>
                <a:spcPct val="115000"/>
              </a:lnSpc>
              <a:spcAft>
                <a:spcPts val="800"/>
              </a:spcAft>
              <a:buNone/>
            </a:pPr>
            <a:r>
              <a:rPr lang="en-US" sz="3000" kern="100" cap="all" dirty="0">
                <a:latin typeface="Calibri" panose="020F0502020204030204" pitchFamily="34" charset="0"/>
                <a:cs typeface="Times New Roman" panose="02020603050405020304" pitchFamily="18" charset="0"/>
              </a:rPr>
              <a:t>3 channels are used by IAB to merchandize:</a:t>
            </a:r>
            <a:endParaRPr lang="en-FR" sz="3000" kern="100" cap="all" dirty="0">
              <a:latin typeface="Calibri" panose="020F0502020204030204" pitchFamily="34" charset="0"/>
              <a:cs typeface="Times New Roman" panose="02020603050405020304" pitchFamily="18" charset="0"/>
            </a:endParaRPr>
          </a:p>
          <a:p>
            <a:pPr lvl="0">
              <a:lnSpc>
                <a:spcPct val="115000"/>
              </a:lnSpc>
              <a:buFont typeface="Wingdings" pitchFamily="2" charset="2"/>
              <a:buChar char="v"/>
            </a:pPr>
            <a:r>
              <a:rPr lang="en-US" sz="3000" kern="100" cap="all" dirty="0">
                <a:latin typeface="Calibri" panose="020F0502020204030204" pitchFamily="34" charset="0"/>
                <a:cs typeface="Times New Roman" panose="02020603050405020304" pitchFamily="18" charset="0"/>
              </a:rPr>
              <a:t> </a:t>
            </a:r>
            <a:r>
              <a:rPr lang="en-US" sz="3000" i="1" kern="100" cap="all" dirty="0">
                <a:latin typeface="Calibri" panose="020F0502020204030204" pitchFamily="34" charset="0"/>
                <a:cs typeface="Times New Roman" panose="02020603050405020304" pitchFamily="18" charset="0"/>
              </a:rPr>
              <a:t>Forums (Breach, XSS, ….);</a:t>
            </a:r>
            <a:endParaRPr lang="en-FR" sz="3000" i="1" kern="100" cap="all" dirty="0">
              <a:latin typeface="Calibri" panose="020F0502020204030204" pitchFamily="34" charset="0"/>
              <a:cs typeface="Times New Roman" panose="02020603050405020304" pitchFamily="18" charset="0"/>
            </a:endParaRPr>
          </a:p>
          <a:p>
            <a:pPr lvl="0">
              <a:lnSpc>
                <a:spcPct val="115000"/>
              </a:lnSpc>
              <a:buFont typeface="Wingdings" pitchFamily="2" charset="2"/>
              <a:buChar char="v"/>
            </a:pPr>
            <a:r>
              <a:rPr lang="en-US" sz="3000" kern="100" cap="all" dirty="0">
                <a:latin typeface="Calibri" panose="020F0502020204030204" pitchFamily="34" charset="0"/>
                <a:cs typeface="Times New Roman" panose="02020603050405020304" pitchFamily="18" charset="0"/>
              </a:rPr>
              <a:t> </a:t>
            </a:r>
            <a:r>
              <a:rPr lang="en-US" sz="3000" i="1" kern="100" cap="all" dirty="0">
                <a:latin typeface="Calibri" panose="020F0502020204030204" pitchFamily="34" charset="0"/>
                <a:cs typeface="Times New Roman" panose="02020603050405020304" pitchFamily="18" charset="0"/>
              </a:rPr>
              <a:t>Marketplaces</a:t>
            </a:r>
            <a:r>
              <a:rPr lang="en-US" sz="3000" kern="100" cap="all" dirty="0">
                <a:latin typeface="Calibri" panose="020F0502020204030204" pitchFamily="34" charset="0"/>
                <a:cs typeface="Times New Roman" panose="02020603050405020304" pitchFamily="18" charset="0"/>
              </a:rPr>
              <a:t> (Two Easy, Russian Market, Genesis closed recently);</a:t>
            </a:r>
            <a:endParaRPr lang="en-FR" sz="3000" kern="100" cap="all" dirty="0">
              <a:latin typeface="Calibri" panose="020F0502020204030204" pitchFamily="34" charset="0"/>
              <a:cs typeface="Times New Roman" panose="02020603050405020304" pitchFamily="18" charset="0"/>
            </a:endParaRPr>
          </a:p>
          <a:p>
            <a:pPr lvl="0">
              <a:lnSpc>
                <a:spcPct val="115000"/>
              </a:lnSpc>
              <a:spcAft>
                <a:spcPts val="800"/>
              </a:spcAft>
              <a:buFont typeface="Wingdings" pitchFamily="2" charset="2"/>
              <a:buChar char="v"/>
            </a:pPr>
            <a:r>
              <a:rPr lang="en-US" sz="3000" kern="100" cap="all" dirty="0">
                <a:latin typeface="Calibri" panose="020F0502020204030204" pitchFamily="34" charset="0"/>
                <a:cs typeface="Times New Roman" panose="02020603050405020304" pitchFamily="18" charset="0"/>
              </a:rPr>
              <a:t> </a:t>
            </a:r>
            <a:r>
              <a:rPr lang="en-US" sz="3000" i="1" kern="100" cap="all" dirty="0">
                <a:latin typeface="Calibri" panose="020F0502020204030204" pitchFamily="34" charset="0"/>
                <a:cs typeface="Times New Roman" panose="02020603050405020304" pitchFamily="18" charset="0"/>
              </a:rPr>
              <a:t>Instant message services </a:t>
            </a:r>
            <a:r>
              <a:rPr lang="en-US" sz="3000" kern="100" cap="all" dirty="0">
                <a:latin typeface="Calibri" panose="020F0502020204030204" pitchFamily="34" charset="0"/>
                <a:cs typeface="Times New Roman" panose="02020603050405020304" pitchFamily="18" charset="0"/>
              </a:rPr>
              <a:t>(Telegram, most famous, … REDLINEVIP SAMPLE DATA, ….).</a:t>
            </a:r>
            <a:endParaRPr lang="en-FR" sz="3000" kern="100" cap="all" dirty="0">
              <a:latin typeface="Calibri" panose="020F0502020204030204" pitchFamily="34" charset="0"/>
              <a:cs typeface="Times New Roman" panose="02020603050405020304" pitchFamily="18" charset="0"/>
            </a:endParaRPr>
          </a:p>
          <a:p>
            <a:pPr marL="0" indent="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N.B: </a:t>
            </a:r>
            <a:r>
              <a:rPr lang="en-US" sz="1800" kern="100" cap="all" dirty="0">
                <a:effectLst/>
                <a:latin typeface="Calibri" panose="020F0502020204030204" pitchFamily="34" charset="0"/>
                <a:ea typeface="Calibri" panose="020F0502020204030204" pitchFamily="34" charset="0"/>
                <a:cs typeface="Times New Roman" panose="02020603050405020304" pitchFamily="18" charset="0"/>
              </a:rPr>
              <a:t>When IAB are independent of the criminal landscape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None/>
            </a:pPr>
            <a:endParaRPr lang="en-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90D08181-1157-4715-3656-1E3F2C5FFB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EFD8594B-2DC0-0415-6387-5DADA8399FFE}"/>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9223122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2D463-4D27-7158-96E2-DA4C1837E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21B6B-3950-6C4B-352A-2ED2AD69AF98}"/>
              </a:ext>
            </a:extLst>
          </p:cNvPr>
          <p:cNvSpPr>
            <a:spLocks noGrp="1"/>
          </p:cNvSpPr>
          <p:nvPr>
            <p:ph type="title"/>
          </p:nvPr>
        </p:nvSpPr>
        <p:spPr>
          <a:xfrm>
            <a:off x="3686175" y="1246580"/>
            <a:ext cx="4398137" cy="1325563"/>
          </a:xfrm>
        </p:spPr>
        <p:txBody>
          <a:bodyPr>
            <a:normAutofit/>
          </a:bodyPr>
          <a:lstStyle/>
          <a:p>
            <a:pPr algn="ctr"/>
            <a:r>
              <a:rPr lang="fr-FR" sz="6000" b="1" dirty="0"/>
              <a:t>PART 3</a:t>
            </a:r>
          </a:p>
        </p:txBody>
      </p:sp>
      <p:sp>
        <p:nvSpPr>
          <p:cNvPr id="3" name="Content Placeholder 2">
            <a:extLst>
              <a:ext uri="{FF2B5EF4-FFF2-40B4-BE49-F238E27FC236}">
                <a16:creationId xmlns:a16="http://schemas.microsoft.com/office/drawing/2014/main" id="{6BCF6BB8-4976-6D0B-5CF4-864A2DF99D08}"/>
              </a:ext>
            </a:extLst>
          </p:cNvPr>
          <p:cNvSpPr>
            <a:spLocks noGrp="1"/>
          </p:cNvSpPr>
          <p:nvPr>
            <p:ph idx="1"/>
          </p:nvPr>
        </p:nvSpPr>
        <p:spPr>
          <a:xfrm>
            <a:off x="408992" y="3038388"/>
            <a:ext cx="10744200" cy="1514952"/>
          </a:xfrm>
        </p:spPr>
        <p:txBody>
          <a:bodyPr>
            <a:normAutofit/>
          </a:bodyPr>
          <a:lstStyle/>
          <a:p>
            <a:pPr marL="0" indent="0" algn="ctr">
              <a:buNone/>
            </a:pPr>
            <a:r>
              <a:rPr lang="fr-FR" sz="6000" b="1" dirty="0">
                <a:solidFill>
                  <a:schemeClr val="accent2">
                    <a:lumMod val="50000"/>
                  </a:schemeClr>
                </a:solidFill>
              </a:rPr>
              <a:t> </a:t>
            </a:r>
            <a:r>
              <a:rPr lang="en-US" sz="6000" b="1" dirty="0">
                <a:solidFill>
                  <a:schemeClr val="accent2">
                    <a:lumMod val="50000"/>
                  </a:schemeClr>
                </a:solidFill>
              </a:rPr>
              <a:t> </a:t>
            </a:r>
            <a:r>
              <a:rPr lang="en-US" sz="6100" b="1" dirty="0">
                <a:solidFill>
                  <a:schemeClr val="accent2">
                    <a:lumMod val="50000"/>
                  </a:schemeClr>
                </a:solidFill>
              </a:rPr>
              <a:t>PROTECTION AGAINST IAB</a:t>
            </a:r>
            <a:endParaRPr lang="en-FR" sz="6100" b="1" dirty="0">
              <a:solidFill>
                <a:schemeClr val="accent2">
                  <a:lumMod val="50000"/>
                </a:schemeClr>
              </a:solidFill>
            </a:endParaRPr>
          </a:p>
        </p:txBody>
      </p:sp>
      <p:pic>
        <p:nvPicPr>
          <p:cNvPr id="6" name="Picture 5">
            <a:extLst>
              <a:ext uri="{FF2B5EF4-FFF2-40B4-BE49-F238E27FC236}">
                <a16:creationId xmlns:a16="http://schemas.microsoft.com/office/drawing/2014/main" id="{1E87E1A1-F315-7249-FEE4-CAB70A5AAE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4D58988E-7CE3-A01A-802F-B928AD537B2A}"/>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280060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00F1D-55A6-F65E-C633-7D040519B72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CA9D179-D498-F25B-C6BA-AB0181B9FFB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39954285-3456-F8D3-BEA5-DF03380CCF08}"/>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
        <p:nvSpPr>
          <p:cNvPr id="11" name="Title 1">
            <a:extLst>
              <a:ext uri="{FF2B5EF4-FFF2-40B4-BE49-F238E27FC236}">
                <a16:creationId xmlns:a16="http://schemas.microsoft.com/office/drawing/2014/main" id="{81067D97-8620-6639-2BFF-69FAE64D5DAB}"/>
              </a:ext>
            </a:extLst>
          </p:cNvPr>
          <p:cNvSpPr>
            <a:spLocks noGrp="1"/>
          </p:cNvSpPr>
          <p:nvPr>
            <p:ph type="title"/>
          </p:nvPr>
        </p:nvSpPr>
        <p:spPr>
          <a:xfrm>
            <a:off x="970385" y="137777"/>
            <a:ext cx="10818392" cy="886301"/>
          </a:xfrm>
        </p:spPr>
        <p:txBody>
          <a:bodyPr>
            <a:normAutofit/>
          </a:bodyPr>
          <a:lstStyle/>
          <a:p>
            <a:pPr algn="ctr"/>
            <a:r>
              <a:rPr lang="fr-FR" b="1" cap="all" dirty="0">
                <a:solidFill>
                  <a:schemeClr val="accent2">
                    <a:lumMod val="50000"/>
                  </a:schemeClr>
                </a:solidFill>
              </a:rPr>
              <a:t> </a:t>
            </a:r>
            <a:r>
              <a:rPr lang="fr-FR" sz="3600" b="1" cap="all" dirty="0">
                <a:solidFill>
                  <a:schemeClr val="bg2">
                    <a:lumMod val="10000"/>
                  </a:schemeClr>
                </a:solidFill>
                <a:latin typeface="+mn-lt"/>
              </a:rPr>
              <a:t>3.1.1</a:t>
            </a:r>
            <a:r>
              <a:rPr lang="fr-FR" b="1" cap="all" dirty="0">
                <a:solidFill>
                  <a:schemeClr val="accent2">
                    <a:lumMod val="50000"/>
                  </a:schemeClr>
                </a:solidFill>
              </a:rPr>
              <a:t> </a:t>
            </a:r>
            <a:r>
              <a:rPr lang="en-US" sz="3600" b="1" cap="all" dirty="0">
                <a:solidFill>
                  <a:schemeClr val="bg2">
                    <a:lumMod val="10000"/>
                  </a:schemeClr>
                </a:solidFill>
                <a:latin typeface="+mn-lt"/>
              </a:rPr>
              <a:t>TECHNICAL MEASURES</a:t>
            </a:r>
            <a:r>
              <a:rPr lang="en-FR" sz="3600" b="1" cap="all" dirty="0">
                <a:solidFill>
                  <a:schemeClr val="bg2">
                    <a:lumMod val="10000"/>
                  </a:schemeClr>
                </a:solidFill>
                <a:latin typeface="+mn-lt"/>
              </a:rPr>
              <a:t> </a:t>
            </a:r>
            <a:endParaRPr lang="fr-FR" sz="3600" b="1" cap="all" dirty="0">
              <a:solidFill>
                <a:schemeClr val="bg2">
                  <a:lumMod val="10000"/>
                </a:schemeClr>
              </a:solidFill>
              <a:latin typeface="+mn-lt"/>
            </a:endParaRPr>
          </a:p>
        </p:txBody>
      </p:sp>
      <p:sp>
        <p:nvSpPr>
          <p:cNvPr id="12" name="Content Placeholder 2">
            <a:extLst>
              <a:ext uri="{FF2B5EF4-FFF2-40B4-BE49-F238E27FC236}">
                <a16:creationId xmlns:a16="http://schemas.microsoft.com/office/drawing/2014/main" id="{2FDB27A4-CAFE-31F4-5A2F-CE9AB669BF00}"/>
              </a:ext>
            </a:extLst>
          </p:cNvPr>
          <p:cNvSpPr>
            <a:spLocks noGrp="1"/>
          </p:cNvSpPr>
          <p:nvPr>
            <p:ph idx="1"/>
          </p:nvPr>
        </p:nvSpPr>
        <p:spPr>
          <a:xfrm>
            <a:off x="403224" y="1614488"/>
            <a:ext cx="11536985" cy="4913187"/>
          </a:xfrm>
        </p:spPr>
        <p:txBody>
          <a:bodyPr>
            <a:normAutofit/>
          </a:bodyPr>
          <a:lstStyle/>
          <a:p>
            <a:pPr marL="457200">
              <a:lnSpc>
                <a:spcPct val="115000"/>
              </a:lnSpc>
              <a:buNone/>
            </a:pPr>
            <a:r>
              <a:rPr lang="en-US" kern="100" cap="all" dirty="0">
                <a:latin typeface="Calibri" panose="020F0502020204030204" pitchFamily="34" charset="0"/>
                <a:cs typeface="Times New Roman" panose="02020603050405020304" pitchFamily="18" charset="0"/>
              </a:rPr>
              <a:t>Systems and apps updates:</a:t>
            </a:r>
            <a:endParaRPr lang="en-FR" kern="100" cap="all" dirty="0">
              <a:latin typeface="Calibri" panose="020F0502020204030204" pitchFamily="34" charset="0"/>
              <a:cs typeface="Times New Roman" panose="02020603050405020304" pitchFamily="18" charset="0"/>
            </a:endParaRPr>
          </a:p>
          <a:p>
            <a:pPr marL="685800" indent="-457200">
              <a:lnSpc>
                <a:spcPct val="115000"/>
              </a:lnSpc>
              <a:buFont typeface="Wingdings" pitchFamily="2" charset="2"/>
              <a:buChar char="Ø"/>
            </a:pPr>
            <a:r>
              <a:rPr lang="en-US" kern="100" cap="all" dirty="0">
                <a:latin typeface="Calibri" panose="020F0502020204030204" pitchFamily="34" charset="0"/>
                <a:cs typeface="Times New Roman" panose="02020603050405020304" pitchFamily="18" charset="0"/>
              </a:rPr>
              <a:t>used new IoC (Indicator of Compromissions);</a:t>
            </a:r>
          </a:p>
          <a:p>
            <a:pPr marL="685800" indent="-457200">
              <a:lnSpc>
                <a:spcPct val="115000"/>
              </a:lnSpc>
              <a:buFont typeface="Wingdings" pitchFamily="2" charset="2"/>
              <a:buChar char="Ø"/>
            </a:pPr>
            <a:r>
              <a:rPr lang="en-US" kern="100" cap="all" dirty="0">
                <a:latin typeface="Calibri" panose="020F0502020204030204" pitchFamily="34" charset="0"/>
                <a:cs typeface="Times New Roman" panose="02020603050405020304" pitchFamily="18" charset="0"/>
              </a:rPr>
              <a:t>Use new </a:t>
            </a:r>
            <a:r>
              <a:rPr lang="en-US" kern="100" cap="all" dirty="0" err="1">
                <a:latin typeface="Calibri" panose="020F0502020204030204" pitchFamily="34" charset="0"/>
                <a:cs typeface="Times New Roman" panose="02020603050405020304" pitchFamily="18" charset="0"/>
              </a:rPr>
              <a:t>IoB</a:t>
            </a:r>
            <a:r>
              <a:rPr lang="en-US" kern="100" cap="all" dirty="0">
                <a:latin typeface="Calibri" panose="020F0502020204030204" pitchFamily="34" charset="0"/>
                <a:cs typeface="Times New Roman" panose="02020603050405020304" pitchFamily="18" charset="0"/>
              </a:rPr>
              <a:t> (Indicator of Behaviors);</a:t>
            </a:r>
            <a:endParaRPr lang="en-FR" kern="100" cap="all" dirty="0">
              <a:latin typeface="Calibri" panose="020F0502020204030204" pitchFamily="34" charset="0"/>
              <a:cs typeface="Times New Roman" panose="02020603050405020304" pitchFamily="18" charset="0"/>
            </a:endParaRPr>
          </a:p>
          <a:p>
            <a:pPr marL="685800" indent="-457200">
              <a:lnSpc>
                <a:spcPct val="115000"/>
              </a:lnSpc>
              <a:buFont typeface="Wingdings" pitchFamily="2" charset="2"/>
              <a:buChar char="Ø"/>
            </a:pPr>
            <a:r>
              <a:rPr lang="en-US" kern="100" cap="all" dirty="0">
                <a:latin typeface="Calibri" panose="020F0502020204030204" pitchFamily="34" charset="0"/>
                <a:cs typeface="Times New Roman" panose="02020603050405020304" pitchFamily="18" charset="0"/>
              </a:rPr>
              <a:t>Mails filtering;</a:t>
            </a:r>
            <a:endParaRPr lang="en-FR" kern="100" cap="all" dirty="0">
              <a:latin typeface="Calibri" panose="020F0502020204030204" pitchFamily="34" charset="0"/>
              <a:cs typeface="Times New Roman" panose="02020603050405020304" pitchFamily="18" charset="0"/>
            </a:endParaRPr>
          </a:p>
          <a:p>
            <a:pPr marL="457200">
              <a:lnSpc>
                <a:spcPct val="115000"/>
              </a:lnSpc>
              <a:spcAft>
                <a:spcPts val="800"/>
              </a:spcAft>
            </a:pPr>
            <a:r>
              <a:rPr lang="en-US" kern="100" cap="all" dirty="0">
                <a:latin typeface="Calibri" panose="020F0502020204030204" pitchFamily="34" charset="0"/>
                <a:cs typeface="Times New Roman" panose="02020603050405020304" pitchFamily="18" charset="0"/>
              </a:rPr>
              <a:t>EDR/XDR/Antivirus, ...</a:t>
            </a:r>
            <a:endParaRPr lang="en-FR" kern="100" cap="all" dirty="0">
              <a:latin typeface="Calibri" panose="020F0502020204030204" pitchFamily="34" charset="0"/>
              <a:cs typeface="Times New Roman" panose="02020603050405020304" pitchFamily="18" charset="0"/>
            </a:endParaRPr>
          </a:p>
          <a:p>
            <a:pPr algn="just">
              <a:lnSpc>
                <a:spcPct val="150000"/>
              </a:lnSpc>
              <a:spcAft>
                <a:spcPts val="800"/>
              </a:spcAft>
              <a:buNone/>
            </a:pPr>
            <a:endParaRPr lang="en-FR" sz="2400" cap="all" dirty="0">
              <a:latin typeface="+mj-lt"/>
            </a:endParaRPr>
          </a:p>
        </p:txBody>
      </p:sp>
    </p:spTree>
    <p:extLst>
      <p:ext uri="{BB962C8B-B14F-4D97-AF65-F5344CB8AC3E}">
        <p14:creationId xmlns:p14="http://schemas.microsoft.com/office/powerpoint/2010/main" val="849436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ABA45-D081-F762-AD98-B63AFF9153C8}"/>
              </a:ext>
            </a:extLst>
          </p:cNvPr>
          <p:cNvSpPr>
            <a:spLocks noGrp="1"/>
          </p:cNvSpPr>
          <p:nvPr>
            <p:ph type="title"/>
          </p:nvPr>
        </p:nvSpPr>
        <p:spPr>
          <a:xfrm>
            <a:off x="2943225" y="0"/>
            <a:ext cx="5129213" cy="748145"/>
          </a:xfrm>
        </p:spPr>
        <p:txBody>
          <a:bodyPr>
            <a:noAutofit/>
          </a:bodyPr>
          <a:lstStyle/>
          <a:p>
            <a:pPr algn="ctr"/>
            <a:r>
              <a:rPr lang="fr-FR" sz="6000" b="1" u="sng" dirty="0">
                <a:solidFill>
                  <a:schemeClr val="tx2">
                    <a:lumMod val="50000"/>
                  </a:schemeClr>
                </a:solidFill>
                <a:latin typeface="+mn-lt"/>
              </a:rPr>
              <a:t>AIM</a:t>
            </a:r>
          </a:p>
        </p:txBody>
      </p:sp>
      <p:sp>
        <p:nvSpPr>
          <p:cNvPr id="3" name="Content Placeholder 2">
            <a:extLst>
              <a:ext uri="{FF2B5EF4-FFF2-40B4-BE49-F238E27FC236}">
                <a16:creationId xmlns:a16="http://schemas.microsoft.com/office/drawing/2014/main" id="{80C9BF50-AF90-A556-8CC8-96264EA4F85A}"/>
              </a:ext>
            </a:extLst>
          </p:cNvPr>
          <p:cNvSpPr>
            <a:spLocks noGrp="1"/>
          </p:cNvSpPr>
          <p:nvPr>
            <p:ph idx="1"/>
          </p:nvPr>
        </p:nvSpPr>
        <p:spPr>
          <a:xfrm>
            <a:off x="42860" y="748145"/>
            <a:ext cx="12149140" cy="5846343"/>
          </a:xfrm>
        </p:spPr>
        <p:txBody>
          <a:bodyPr>
            <a:normAutofit fontScale="25000" lnSpcReduction="20000"/>
          </a:bodyPr>
          <a:lstStyle/>
          <a:p>
            <a:pPr marL="0" indent="0" algn="just">
              <a:lnSpc>
                <a:spcPct val="170000"/>
              </a:lnSpc>
              <a:spcAft>
                <a:spcPts val="800"/>
              </a:spcAft>
              <a:buNone/>
            </a:pPr>
            <a:r>
              <a:rPr lang="en-GB" sz="8000" cap="all" dirty="0">
                <a:latin typeface="+mj-lt"/>
              </a:rPr>
              <a:t>          many organizations shifted to remote work in the wake of the pandemic,  and after the remote work and hybrid conferences and meetings are set as standards, which led to a corresponding increase in exposed remote services that attackers can use to establish a foothold in vulnerable networks, as reported by INFOSECURITY MAGAZINE. The pandemic also drove organizations to accelerate their adoption of cloud applications, often without implementing basic security features like multi-factor authentication (MFA) for authorized accounts.</a:t>
            </a:r>
            <a:r>
              <a:rPr lang="en-US" sz="8000" cap="all" dirty="0">
                <a:latin typeface="+mj-lt"/>
              </a:rPr>
              <a:t> </a:t>
            </a:r>
          </a:p>
          <a:p>
            <a:pPr marL="0" indent="0" algn="just">
              <a:lnSpc>
                <a:spcPct val="170000"/>
              </a:lnSpc>
              <a:spcAft>
                <a:spcPts val="800"/>
              </a:spcAft>
              <a:buNone/>
            </a:pPr>
            <a:r>
              <a:rPr lang="en-US" sz="8000" cap="all" dirty="0">
                <a:latin typeface="+mj-lt"/>
              </a:rPr>
              <a:t>         Ransomware sector is  THEREFORE  so fructuous area, eldorado for criminals, with a big growth from 2020 to 2021 then 2022. With the big amount of money, they build up a business model : criminal managed-service, to be seen as traditional enterprises, so to a professionalization. INTERNAL ACCESS BROKERS (IAB)  PLAYS THUS A BIG ROLE IN ALL THIS.</a:t>
            </a:r>
          </a:p>
          <a:p>
            <a:pPr marL="0" indent="0" algn="just">
              <a:lnSpc>
                <a:spcPct val="170000"/>
              </a:lnSpc>
              <a:spcAft>
                <a:spcPts val="800"/>
              </a:spcAft>
              <a:buNone/>
            </a:pPr>
            <a:r>
              <a:rPr lang="en-US" sz="8000" cap="all" dirty="0">
                <a:latin typeface="+mj-lt"/>
              </a:rPr>
              <a:t>        THIS WORK TRIES TO HIGHLIGHT THE IMPACT OF IAB IN THE CYBERCRIMINALITY LANDSCAPE  BY EXPLAINING ITS ESSENCE, ITS PROCESSES AND SOME POSSIBLE MITIGATIONS  PROCEDURES TO THIS PHENOMENA. </a:t>
            </a:r>
            <a:endParaRPr lang="en-US" sz="8000" b="1" kern="100" cap="all"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endParaRPr lang="en-FR" sz="8000" cap="all" dirty="0">
              <a:latin typeface="+mj-lt"/>
            </a:endParaRPr>
          </a:p>
          <a:p>
            <a:pPr marL="0" indent="0" algn="just">
              <a:lnSpc>
                <a:spcPct val="115000"/>
              </a:lnSpc>
              <a:spcAft>
                <a:spcPts val="800"/>
              </a:spcAft>
              <a:buNone/>
            </a:pPr>
            <a:endParaRPr lang="en-FR" sz="8000" b="1" kern="100" cap="all"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526A8623-2EF9-EA44-929A-AF12B47B1DB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0" y="-50008"/>
            <a:ext cx="1257300" cy="1016934"/>
          </a:xfrm>
          <a:prstGeom prst="rect">
            <a:avLst/>
          </a:prstGeom>
          <a:noFill/>
        </p:spPr>
      </p:pic>
      <p:sp>
        <p:nvSpPr>
          <p:cNvPr id="8" name="TextBox 7">
            <a:extLst>
              <a:ext uri="{FF2B5EF4-FFF2-40B4-BE49-F238E27FC236}">
                <a16:creationId xmlns:a16="http://schemas.microsoft.com/office/drawing/2014/main" id="{894EEE8A-1748-A62E-7BDB-B8ECBE4C3B29}"/>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053302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0057E-42DF-876D-09AD-8DD4467CB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6CC05A-650F-87AE-F03A-43E647A03C1A}"/>
              </a:ext>
            </a:extLst>
          </p:cNvPr>
          <p:cNvSpPr>
            <a:spLocks noGrp="1"/>
          </p:cNvSpPr>
          <p:nvPr>
            <p:ph type="title"/>
          </p:nvPr>
        </p:nvSpPr>
        <p:spPr>
          <a:xfrm>
            <a:off x="1094509" y="-18256"/>
            <a:ext cx="11097490" cy="1348650"/>
          </a:xfrm>
        </p:spPr>
        <p:txBody>
          <a:bodyPr>
            <a:noAutofit/>
          </a:bodyPr>
          <a:lstStyle/>
          <a:p>
            <a:pPr algn="ctr"/>
            <a:br>
              <a:rPr lang="fr-FR" sz="3200" b="1" dirty="0">
                <a:solidFill>
                  <a:schemeClr val="tx2">
                    <a:lumMod val="50000"/>
                  </a:schemeClr>
                </a:solidFill>
              </a:rPr>
            </a:br>
            <a:r>
              <a:rPr lang="fr-FR" sz="3600" b="1" cap="all" dirty="0">
                <a:solidFill>
                  <a:schemeClr val="bg2">
                    <a:lumMod val="10000"/>
                  </a:schemeClr>
                </a:solidFill>
                <a:latin typeface="+mn-lt"/>
              </a:rPr>
              <a:t>3.1.2- </a:t>
            </a:r>
            <a:r>
              <a:rPr lang="en-US" sz="3600" b="1" cap="all" dirty="0">
                <a:solidFill>
                  <a:schemeClr val="bg2">
                    <a:lumMod val="10000"/>
                  </a:schemeClr>
                </a:solidFill>
                <a:latin typeface="+mn-lt"/>
              </a:rPr>
              <a:t>ORGANIZATIONAL MEASURES</a:t>
            </a:r>
            <a:r>
              <a:rPr lang="en-FR" sz="3600" b="1" cap="all" dirty="0">
                <a:solidFill>
                  <a:schemeClr val="bg2">
                    <a:lumMod val="10000"/>
                  </a:schemeClr>
                </a:solidFill>
                <a:latin typeface="+mn-lt"/>
              </a:rPr>
              <a:t> </a:t>
            </a:r>
            <a:br>
              <a:rPr lang="en-FR" sz="3600" b="1" cap="all" dirty="0">
                <a:solidFill>
                  <a:schemeClr val="bg2">
                    <a:lumMod val="10000"/>
                  </a:schemeClr>
                </a:solidFill>
                <a:latin typeface="+mn-lt"/>
              </a:rPr>
            </a:br>
            <a:endParaRPr lang="fr-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D9DFAFD5-14CC-124B-0AC4-8E01E11D988F}"/>
              </a:ext>
            </a:extLst>
          </p:cNvPr>
          <p:cNvSpPr>
            <a:spLocks noGrp="1"/>
          </p:cNvSpPr>
          <p:nvPr>
            <p:ph idx="1"/>
          </p:nvPr>
        </p:nvSpPr>
        <p:spPr>
          <a:xfrm>
            <a:off x="130629" y="1421651"/>
            <a:ext cx="12061371" cy="5505059"/>
          </a:xfrm>
        </p:spPr>
        <p:txBody>
          <a:bodyPr>
            <a:normAutofit/>
          </a:bodyPr>
          <a:lstStyle/>
          <a:p>
            <a:pPr lvl="0">
              <a:lnSpc>
                <a:spcPct val="115000"/>
              </a:lnSpc>
              <a:buFont typeface="Wingdings" pitchFamily="2" charset="2"/>
              <a:buChar char="q"/>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buFont typeface="Wingdings" pitchFamily="2" charset="2"/>
              <a:buChar char="Ø"/>
            </a:pPr>
            <a:r>
              <a:rPr lang="en-US" kern="100" cap="all" dirty="0">
                <a:latin typeface="Calibri" panose="020F0502020204030204" pitchFamily="34" charset="0"/>
                <a:cs typeface="Times New Roman" panose="02020603050405020304" pitchFamily="18" charset="0"/>
              </a:rPr>
              <a:t> Users sensibilization, training to high privilege users;</a:t>
            </a:r>
            <a:endParaRPr lang="en-FR" kern="100" cap="all" dirty="0">
              <a:latin typeface="Calibri" panose="020F0502020204030204" pitchFamily="34" charset="0"/>
              <a:cs typeface="Times New Roman" panose="02020603050405020304" pitchFamily="18" charset="0"/>
            </a:endParaRPr>
          </a:p>
          <a:p>
            <a:pPr lvl="0">
              <a:lnSpc>
                <a:spcPct val="150000"/>
              </a:lnSpc>
              <a:buFont typeface="Wingdings" pitchFamily="2" charset="2"/>
              <a:buChar char="Ø"/>
            </a:pPr>
            <a:r>
              <a:rPr lang="en-US" kern="100" cap="all" dirty="0">
                <a:latin typeface="Calibri" panose="020F0502020204030204" pitchFamily="34" charset="0"/>
                <a:cs typeface="Times New Roman" panose="02020603050405020304" pitchFamily="18" charset="0"/>
              </a:rPr>
              <a:t> Strong passwords policies (including short validity period);</a:t>
            </a:r>
            <a:endParaRPr lang="en-FR" kern="100" cap="all" dirty="0">
              <a:latin typeface="Calibri" panose="020F0502020204030204" pitchFamily="34" charset="0"/>
              <a:cs typeface="Times New Roman" panose="02020603050405020304" pitchFamily="18" charset="0"/>
            </a:endParaRPr>
          </a:p>
          <a:p>
            <a:pPr lvl="0">
              <a:lnSpc>
                <a:spcPct val="150000"/>
              </a:lnSpc>
              <a:buFont typeface="Wingdings" pitchFamily="2" charset="2"/>
              <a:buChar char="Ø"/>
            </a:pPr>
            <a:r>
              <a:rPr lang="en-US" kern="100" cap="all" dirty="0">
                <a:latin typeface="Calibri" panose="020F0502020204030204" pitchFamily="34" charset="0"/>
                <a:cs typeface="Times New Roman" panose="02020603050405020304" pitchFamily="18" charset="0"/>
              </a:rPr>
              <a:t> Recommended to use MFA;</a:t>
            </a:r>
            <a:endParaRPr lang="en-FR" kern="100" cap="all" dirty="0">
              <a:latin typeface="Calibri" panose="020F0502020204030204" pitchFamily="34" charset="0"/>
              <a:cs typeface="Times New Roman" panose="02020603050405020304" pitchFamily="18" charset="0"/>
            </a:endParaRPr>
          </a:p>
          <a:p>
            <a:pPr lvl="0">
              <a:lnSpc>
                <a:spcPct val="150000"/>
              </a:lnSpc>
              <a:spcAft>
                <a:spcPts val="800"/>
              </a:spcAft>
              <a:buFont typeface="Wingdings" pitchFamily="2" charset="2"/>
              <a:buChar char="Ø"/>
            </a:pPr>
            <a:r>
              <a:rPr lang="en-US" kern="100" cap="all" dirty="0">
                <a:latin typeface="Calibri" panose="020F0502020204030204" pitchFamily="34" charset="0"/>
                <a:cs typeface="Times New Roman" panose="02020603050405020304" pitchFamily="18" charset="0"/>
              </a:rPr>
              <a:t> Monitor Sharing and Sales Platforms. </a:t>
            </a:r>
            <a:endParaRPr lang="en-FR" kern="100" cap="all" dirty="0">
              <a:latin typeface="Calibri" panose="020F0502020204030204" pitchFamily="34" charset="0"/>
              <a:cs typeface="Times New Roman" panose="02020603050405020304" pitchFamily="18" charset="0"/>
            </a:endParaRPr>
          </a:p>
          <a:p>
            <a:pPr marL="0" lvl="0" indent="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pic>
        <p:nvPicPr>
          <p:cNvPr id="9" name="Picture 8">
            <a:extLst>
              <a:ext uri="{FF2B5EF4-FFF2-40B4-BE49-F238E27FC236}">
                <a16:creationId xmlns:a16="http://schemas.microsoft.com/office/drawing/2014/main" id="{42352095-9B0B-EDE9-E2F2-F03A0010B9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420" y="32212"/>
            <a:ext cx="1257300" cy="1016934"/>
          </a:xfrm>
          <a:prstGeom prst="rect">
            <a:avLst/>
          </a:prstGeom>
          <a:noFill/>
        </p:spPr>
      </p:pic>
      <p:sp>
        <p:nvSpPr>
          <p:cNvPr id="10" name="TextBox 9">
            <a:extLst>
              <a:ext uri="{FF2B5EF4-FFF2-40B4-BE49-F238E27FC236}">
                <a16:creationId xmlns:a16="http://schemas.microsoft.com/office/drawing/2014/main" id="{EAE3C8DB-DDC0-403A-44AE-1E6F76EA199B}"/>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1871216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BF2B-943E-DCD0-2CCC-318D440704D4}"/>
              </a:ext>
            </a:extLst>
          </p:cNvPr>
          <p:cNvSpPr>
            <a:spLocks noGrp="1"/>
          </p:cNvSpPr>
          <p:nvPr>
            <p:ph type="title"/>
          </p:nvPr>
        </p:nvSpPr>
        <p:spPr>
          <a:xfrm>
            <a:off x="1141413" y="215900"/>
            <a:ext cx="9905998" cy="914400"/>
          </a:xfrm>
        </p:spPr>
        <p:txBody>
          <a:bodyPr/>
          <a:lstStyle/>
          <a:p>
            <a:pPr algn="ctr"/>
            <a:r>
              <a:rPr lang="fr-FR" b="1" dirty="0">
                <a:solidFill>
                  <a:schemeClr val="accent2">
                    <a:lumMod val="50000"/>
                  </a:schemeClr>
                </a:solidFill>
              </a:rPr>
              <a:t>CONCLUSION</a:t>
            </a:r>
          </a:p>
        </p:txBody>
      </p:sp>
      <p:sp>
        <p:nvSpPr>
          <p:cNvPr id="3" name="Content Placeholder 2">
            <a:extLst>
              <a:ext uri="{FF2B5EF4-FFF2-40B4-BE49-F238E27FC236}">
                <a16:creationId xmlns:a16="http://schemas.microsoft.com/office/drawing/2014/main" id="{CD7CFF32-4966-E5EA-2BFD-E73BAA570A13}"/>
              </a:ext>
            </a:extLst>
          </p:cNvPr>
          <p:cNvSpPr>
            <a:spLocks noGrp="1"/>
          </p:cNvSpPr>
          <p:nvPr>
            <p:ph idx="1"/>
          </p:nvPr>
        </p:nvSpPr>
        <p:spPr>
          <a:xfrm>
            <a:off x="205272" y="839755"/>
            <a:ext cx="11875892" cy="5581699"/>
          </a:xfrm>
        </p:spPr>
        <p:txBody>
          <a:bodyPr>
            <a:normAutofit fontScale="77500" lnSpcReduction="20000"/>
          </a:bodyPr>
          <a:lstStyle/>
          <a:p>
            <a:pPr algn="l" fontAlgn="base">
              <a:buNone/>
            </a:pPr>
            <a:endParaRPr lang="fr-FR" sz="2200" cap="all" dirty="0">
              <a:latin typeface="+mj-lt"/>
            </a:endParaRPr>
          </a:p>
          <a:p>
            <a:pPr marL="12700" indent="-12700" algn="just" fontAlgn="base">
              <a:lnSpc>
                <a:spcPct val="160000"/>
              </a:lnSpc>
              <a:buNone/>
            </a:pPr>
            <a:r>
              <a:rPr lang="en-GB" sz="2200" cap="all" dirty="0">
                <a:latin typeface="+mj-lt"/>
              </a:rPr>
              <a:t> The rise of Initial Access Brokers (IABs) has dramatically reshaped the cybercrime landscape, enabling a surge in ransomware attacks  and lowering the barriers for cybercriminals to infiltrate corporate networks. These brokers have become vital facilitators, offering easy access to compromised systems on dark web marketplaces and hacker forums. Despite efforts by law enforcement and cybersecurity advancements, IABs continue to thrive, contributing to the growing number of ransomware incidents globally.</a:t>
            </a:r>
          </a:p>
          <a:p>
            <a:pPr marL="12700" indent="-12700" algn="just" fontAlgn="base">
              <a:lnSpc>
                <a:spcPct val="160000"/>
              </a:lnSpc>
              <a:buNone/>
            </a:pPr>
            <a:r>
              <a:rPr lang="en-GB" sz="2200" cap="all" dirty="0">
                <a:latin typeface="+mj-lt"/>
              </a:rPr>
              <a:t>To effectively combat this threat, organizations need more than just awareness—they require proactive strategies. Understanding where to monitor, utilizing advanced threat intelligence platforms like </a:t>
            </a:r>
            <a:r>
              <a:rPr lang="en-GB" sz="2200" cap="all" dirty="0" err="1">
                <a:latin typeface="+mj-lt"/>
              </a:rPr>
              <a:t>SOCRadar’s</a:t>
            </a:r>
            <a:r>
              <a:rPr lang="en-GB" sz="2200" cap="all" dirty="0">
                <a:latin typeface="+mj-lt"/>
              </a:rPr>
              <a:t> Dark Web Monitoring and other AI Preventive tools, and improving internal detection of suspicious activity are critical steps in mitigating the IAB threat. By staying ahead of these brokers and their activities, businesses can reduce the risk of becoming the next victim in this rapidly evolving cybercrime ecosystem.</a:t>
            </a:r>
          </a:p>
          <a:p>
            <a:pPr marL="12700" indent="-12700" algn="just" fontAlgn="base">
              <a:lnSpc>
                <a:spcPct val="160000"/>
              </a:lnSpc>
              <a:buNone/>
            </a:pPr>
            <a:r>
              <a:rPr lang="en-GB" sz="2200" cap="all" dirty="0">
                <a:latin typeface="+mj-lt"/>
              </a:rPr>
              <a:t>While the task is challenging, it is not insurmountable. With the right tools and a vigilant approach, organizations can safeguard their networks and stay resilient against the ever-changing tactics of IABs</a:t>
            </a:r>
            <a:r>
              <a:rPr lang="en-GB" sz="1600" b="0" i="0" dirty="0">
                <a:effectLst/>
                <a:latin typeface="Inter"/>
              </a:rPr>
              <a:t>.</a:t>
            </a:r>
          </a:p>
          <a:p>
            <a:pPr marL="0" indent="0" algn="just">
              <a:buNone/>
            </a:pPr>
            <a:br>
              <a:rPr lang="fr-FR" sz="2200" b="1" i="1" cap="all" dirty="0">
                <a:solidFill>
                  <a:srgbClr val="002060"/>
                </a:solidFill>
                <a:latin typeface="+mj-lt"/>
              </a:rPr>
            </a:br>
            <a:endParaRPr lang="fr-FR" sz="2200" b="1" i="1" cap="all" dirty="0">
              <a:solidFill>
                <a:srgbClr val="002060"/>
              </a:solidFill>
              <a:latin typeface="+mj-lt"/>
            </a:endParaRPr>
          </a:p>
        </p:txBody>
      </p:sp>
      <p:pic>
        <p:nvPicPr>
          <p:cNvPr id="4" name="Picture 3">
            <a:extLst>
              <a:ext uri="{FF2B5EF4-FFF2-40B4-BE49-F238E27FC236}">
                <a16:creationId xmlns:a16="http://schemas.microsoft.com/office/drawing/2014/main" id="{859E6A74-4F2C-C4FC-DF7A-E8A16B0E4E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5" name="TextBox 4">
            <a:extLst>
              <a:ext uri="{FF2B5EF4-FFF2-40B4-BE49-F238E27FC236}">
                <a16:creationId xmlns:a16="http://schemas.microsoft.com/office/drawing/2014/main" id="{8A20F0DE-B0A1-355F-8E2E-64807E71E19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633563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9A484-BF31-ED09-6122-1FAA29FD45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8181CC-8720-F2BD-4D56-EFC28C3A0DFE}"/>
              </a:ext>
            </a:extLst>
          </p:cNvPr>
          <p:cNvSpPr>
            <a:spLocks noGrp="1"/>
          </p:cNvSpPr>
          <p:nvPr>
            <p:ph idx="1"/>
          </p:nvPr>
        </p:nvSpPr>
        <p:spPr>
          <a:xfrm>
            <a:off x="205273" y="1024077"/>
            <a:ext cx="10394302" cy="5227433"/>
          </a:xfrm>
        </p:spPr>
        <p:txBody>
          <a:bodyPr>
            <a:normAutofit lnSpcReduction="10000"/>
          </a:bodyPr>
          <a:lstStyle/>
          <a:p>
            <a:pPr marL="0" indent="0">
              <a:buNone/>
            </a:pPr>
            <a:endParaRPr lang="fr-FR" sz="2200" cap="all" dirty="0">
              <a:latin typeface="+mj-lt"/>
            </a:endParaRPr>
          </a:p>
          <a:p>
            <a:pPr marL="0" indent="0">
              <a:buNone/>
            </a:pPr>
            <a:endParaRPr lang="fr-FR" sz="2200" cap="all" dirty="0">
              <a:latin typeface="+mj-lt"/>
            </a:endParaRPr>
          </a:p>
          <a:p>
            <a:pPr marL="0" indent="0" algn="ctr">
              <a:buNone/>
            </a:pPr>
            <a:r>
              <a:rPr lang="fr-FR" sz="5400" cap="all" dirty="0">
                <a:latin typeface="Bauhaus 93" pitchFamily="82" charset="77"/>
              </a:rPr>
              <a:t>THANK YOU FOR YOUR KIND ATTENTION, ....</a:t>
            </a:r>
          </a:p>
          <a:p>
            <a:pPr marL="0" indent="0">
              <a:buNone/>
            </a:pPr>
            <a:r>
              <a:rPr lang="fr-FR" sz="2200" b="1" i="1" cap="all" dirty="0">
                <a:solidFill>
                  <a:srgbClr val="002060"/>
                </a:solidFill>
                <a:latin typeface="+mj-lt"/>
              </a:rPr>
              <a:t> </a:t>
            </a:r>
          </a:p>
          <a:p>
            <a:pPr marL="0" indent="0">
              <a:buNone/>
            </a:pPr>
            <a:endParaRPr lang="fr-FR" sz="2200" b="1" i="1" cap="all" dirty="0">
              <a:solidFill>
                <a:srgbClr val="002060"/>
              </a:solidFill>
              <a:latin typeface="+mj-lt"/>
            </a:endParaRPr>
          </a:p>
          <a:p>
            <a:pPr marL="0" indent="0">
              <a:buNone/>
            </a:pPr>
            <a:endParaRPr lang="fr-FR" sz="2200" b="1" i="1" cap="all" dirty="0">
              <a:solidFill>
                <a:srgbClr val="002060"/>
              </a:solidFill>
              <a:latin typeface="+mj-lt"/>
            </a:endParaRPr>
          </a:p>
          <a:p>
            <a:pPr marL="0" indent="0" algn="ctr">
              <a:buNone/>
            </a:pPr>
            <a:r>
              <a:rPr lang="fr-FR" sz="6000" b="1" i="1" cap="all" dirty="0">
                <a:solidFill>
                  <a:srgbClr val="002060"/>
                </a:solidFill>
                <a:latin typeface="APPLE CHANCERY" panose="03020702040506060504" pitchFamily="66" charset="-79"/>
                <a:cs typeface="APPLE CHANCERY" panose="03020702040506060504" pitchFamily="66" charset="-79"/>
              </a:rPr>
              <a:t>QUESTIONS?</a:t>
            </a:r>
            <a:br>
              <a:rPr lang="fr-FR" sz="6000" b="1" i="1" cap="all" dirty="0">
                <a:solidFill>
                  <a:srgbClr val="002060"/>
                </a:solidFill>
                <a:latin typeface="APPLE CHANCERY" panose="03020702040506060504" pitchFamily="66" charset="-79"/>
                <a:cs typeface="APPLE CHANCERY" panose="03020702040506060504" pitchFamily="66" charset="-79"/>
              </a:rPr>
            </a:br>
            <a:endParaRPr lang="fr-FR" sz="6000" b="1" i="1" cap="all" dirty="0">
              <a:solidFill>
                <a:srgbClr val="002060"/>
              </a:solidFill>
              <a:latin typeface="APPLE CHANCERY" panose="03020702040506060504" pitchFamily="66" charset="-79"/>
              <a:cs typeface="APPLE CHANCERY" panose="03020702040506060504" pitchFamily="66" charset="-79"/>
            </a:endParaRPr>
          </a:p>
        </p:txBody>
      </p:sp>
      <p:pic>
        <p:nvPicPr>
          <p:cNvPr id="4" name="Picture 3">
            <a:extLst>
              <a:ext uri="{FF2B5EF4-FFF2-40B4-BE49-F238E27FC236}">
                <a16:creationId xmlns:a16="http://schemas.microsoft.com/office/drawing/2014/main" id="{25700C61-27A8-F0E5-86CA-26B406DB52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5" name="TextBox 4">
            <a:extLst>
              <a:ext uri="{FF2B5EF4-FFF2-40B4-BE49-F238E27FC236}">
                <a16:creationId xmlns:a16="http://schemas.microsoft.com/office/drawing/2014/main" id="{13709A74-6D69-6DAE-41A9-39F0B8B9BB39}"/>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860214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61FAE-0F6D-D74A-7797-6FA8DE2760DE}"/>
              </a:ext>
            </a:extLst>
          </p:cNvPr>
          <p:cNvSpPr>
            <a:spLocks noGrp="1"/>
          </p:cNvSpPr>
          <p:nvPr>
            <p:ph type="title"/>
          </p:nvPr>
        </p:nvSpPr>
        <p:spPr>
          <a:xfrm>
            <a:off x="2230582" y="122609"/>
            <a:ext cx="7800109" cy="1095375"/>
          </a:xfrm>
        </p:spPr>
        <p:txBody>
          <a:bodyPr>
            <a:normAutofit/>
          </a:bodyPr>
          <a:lstStyle/>
          <a:p>
            <a:pPr algn="ctr"/>
            <a:r>
              <a:rPr lang="fr-FR" sz="6000" b="1" u="sng" dirty="0">
                <a:solidFill>
                  <a:schemeClr val="tx2">
                    <a:lumMod val="50000"/>
                  </a:schemeClr>
                </a:solidFill>
                <a:latin typeface="+mn-lt"/>
              </a:rPr>
              <a:t>PLAN</a:t>
            </a:r>
          </a:p>
        </p:txBody>
      </p:sp>
      <p:sp>
        <p:nvSpPr>
          <p:cNvPr id="3" name="Content Placeholder 2">
            <a:extLst>
              <a:ext uri="{FF2B5EF4-FFF2-40B4-BE49-F238E27FC236}">
                <a16:creationId xmlns:a16="http://schemas.microsoft.com/office/drawing/2014/main" id="{1B3E0DCA-D1C4-2E84-7087-83AC28176D9E}"/>
              </a:ext>
            </a:extLst>
          </p:cNvPr>
          <p:cNvSpPr>
            <a:spLocks noGrp="1"/>
          </p:cNvSpPr>
          <p:nvPr>
            <p:ph idx="1"/>
          </p:nvPr>
        </p:nvSpPr>
        <p:spPr>
          <a:xfrm>
            <a:off x="138540" y="1595301"/>
            <a:ext cx="12053460" cy="963738"/>
          </a:xfrm>
        </p:spPr>
        <p:txBody>
          <a:bodyPr>
            <a:noAutofit/>
          </a:bodyPr>
          <a:lstStyle/>
          <a:p>
            <a:pPr marL="0" indent="0">
              <a:buNone/>
            </a:pPr>
            <a:r>
              <a:rPr lang="fr-FR" sz="4000" b="1" cap="all" dirty="0">
                <a:solidFill>
                  <a:schemeClr val="bg2">
                    <a:lumMod val="10000"/>
                  </a:schemeClr>
                </a:solidFill>
                <a:ea typeface="+mj-ea"/>
                <a:cs typeface="+mj-cs"/>
              </a:rPr>
              <a:t>1-</a:t>
            </a:r>
            <a:r>
              <a:rPr lang="fr-FR" sz="3000" b="1" cap="none" dirty="0">
                <a:solidFill>
                  <a:schemeClr val="tx1"/>
                </a:solidFill>
                <a:effectLst/>
                <a:latin typeface="+mj-lt"/>
              </a:rPr>
              <a:t> </a:t>
            </a:r>
            <a:r>
              <a:rPr lang="en-US" sz="4000" b="1" cap="all" dirty="0">
                <a:solidFill>
                  <a:schemeClr val="bg2">
                    <a:lumMod val="10000"/>
                  </a:schemeClr>
                </a:solidFill>
                <a:ea typeface="+mj-ea"/>
                <a:cs typeface="+mj-cs"/>
              </a:rPr>
              <a:t>WHAT IS IAB?</a:t>
            </a:r>
            <a:endParaRPr lang="en-FR" sz="4000" b="1" cap="all" dirty="0">
              <a:solidFill>
                <a:schemeClr val="bg2">
                  <a:lumMod val="10000"/>
                </a:schemeClr>
              </a:solidFill>
              <a:ea typeface="+mj-ea"/>
              <a:cs typeface="+mj-cs"/>
            </a:endParaRPr>
          </a:p>
          <a:p>
            <a:pPr marL="0" indent="0">
              <a:buNone/>
            </a:pPr>
            <a:endParaRPr lang="fr-FR" sz="3000" b="1" cap="none" dirty="0">
              <a:solidFill>
                <a:schemeClr val="tx1"/>
              </a:solidFill>
              <a:effectLst/>
              <a:latin typeface="+mj-lt"/>
            </a:endParaRPr>
          </a:p>
        </p:txBody>
      </p:sp>
      <p:sp>
        <p:nvSpPr>
          <p:cNvPr id="6" name="Content Placeholder 2">
            <a:extLst>
              <a:ext uri="{FF2B5EF4-FFF2-40B4-BE49-F238E27FC236}">
                <a16:creationId xmlns:a16="http://schemas.microsoft.com/office/drawing/2014/main" id="{A61B755C-1D44-ADC6-7F27-5BD64DF92509}"/>
              </a:ext>
            </a:extLst>
          </p:cNvPr>
          <p:cNvSpPr txBox="1">
            <a:spLocks/>
          </p:cNvSpPr>
          <p:nvPr/>
        </p:nvSpPr>
        <p:spPr>
          <a:xfrm>
            <a:off x="952853" y="2786990"/>
            <a:ext cx="9964529" cy="760666"/>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2-</a:t>
            </a:r>
            <a:r>
              <a:rPr lang="fr-FR" sz="3000" b="1" dirty="0">
                <a:latin typeface="+mj-lt"/>
              </a:rPr>
              <a:t> </a:t>
            </a:r>
            <a:r>
              <a:rPr lang="fr-FR" sz="4000" b="1" cap="all" dirty="0">
                <a:solidFill>
                  <a:schemeClr val="bg2">
                    <a:lumMod val="10000"/>
                  </a:schemeClr>
                </a:solidFill>
              </a:rPr>
              <a:t>HOW DOES IAB WORK?</a:t>
            </a:r>
            <a:endParaRPr lang="fr-FR" sz="4000" b="1" cap="all" dirty="0">
              <a:solidFill>
                <a:schemeClr val="bg2">
                  <a:lumMod val="10000"/>
                </a:schemeClr>
              </a:solidFill>
              <a:ea typeface="+mj-ea"/>
              <a:cs typeface="+mj-cs"/>
            </a:endParaRPr>
          </a:p>
        </p:txBody>
      </p:sp>
      <p:sp>
        <p:nvSpPr>
          <p:cNvPr id="7" name="Content Placeholder 2">
            <a:extLst>
              <a:ext uri="{FF2B5EF4-FFF2-40B4-BE49-F238E27FC236}">
                <a16:creationId xmlns:a16="http://schemas.microsoft.com/office/drawing/2014/main" id="{7519323C-B544-B62C-49AC-F5E7A208C3EB}"/>
              </a:ext>
            </a:extLst>
          </p:cNvPr>
          <p:cNvSpPr txBox="1">
            <a:spLocks/>
          </p:cNvSpPr>
          <p:nvPr/>
        </p:nvSpPr>
        <p:spPr>
          <a:xfrm>
            <a:off x="-30822" y="3823808"/>
            <a:ext cx="11435938" cy="760666"/>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3- PROTECTION AGAINST IAB</a:t>
            </a:r>
          </a:p>
        </p:txBody>
      </p:sp>
      <p:pic>
        <p:nvPicPr>
          <p:cNvPr id="9" name="Picture 8">
            <a:extLst>
              <a:ext uri="{FF2B5EF4-FFF2-40B4-BE49-F238E27FC236}">
                <a16:creationId xmlns:a16="http://schemas.microsoft.com/office/drawing/2014/main" id="{9B7D00B2-CC1B-270E-3EA0-D13A159FF38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11" name="Content Placeholder 2">
            <a:extLst>
              <a:ext uri="{FF2B5EF4-FFF2-40B4-BE49-F238E27FC236}">
                <a16:creationId xmlns:a16="http://schemas.microsoft.com/office/drawing/2014/main" id="{4EACC116-5AFC-9896-9541-C04387BA5AFB}"/>
              </a:ext>
            </a:extLst>
          </p:cNvPr>
          <p:cNvSpPr txBox="1">
            <a:spLocks/>
          </p:cNvSpPr>
          <p:nvPr/>
        </p:nvSpPr>
        <p:spPr>
          <a:xfrm>
            <a:off x="1049835" y="4874481"/>
            <a:ext cx="10355281" cy="1028700"/>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4-</a:t>
            </a:r>
            <a:r>
              <a:rPr lang="fr-FR" sz="3200" dirty="0">
                <a:latin typeface="+mj-lt"/>
              </a:rPr>
              <a:t> </a:t>
            </a:r>
            <a:r>
              <a:rPr lang="fr-FR" sz="4000" b="1" cap="all" dirty="0">
                <a:solidFill>
                  <a:schemeClr val="bg2">
                    <a:lumMod val="10000"/>
                  </a:schemeClr>
                </a:solidFill>
                <a:ea typeface="+mj-ea"/>
                <a:cs typeface="+mj-cs"/>
              </a:rPr>
              <a:t>PERSPECTIVES</a:t>
            </a:r>
          </a:p>
        </p:txBody>
      </p:sp>
      <p:sp>
        <p:nvSpPr>
          <p:cNvPr id="13" name="TextBox 12">
            <a:extLst>
              <a:ext uri="{FF2B5EF4-FFF2-40B4-BE49-F238E27FC236}">
                <a16:creationId xmlns:a16="http://schemas.microsoft.com/office/drawing/2014/main" id="{CBC29998-A7C9-79E5-4970-CF2856365AE5}"/>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23630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28DD8-EA08-533C-A83B-1CAADE1397A9}"/>
              </a:ext>
            </a:extLst>
          </p:cNvPr>
          <p:cNvSpPr>
            <a:spLocks noGrp="1"/>
          </p:cNvSpPr>
          <p:nvPr>
            <p:ph type="title"/>
          </p:nvPr>
        </p:nvSpPr>
        <p:spPr>
          <a:xfrm>
            <a:off x="3829051" y="1005345"/>
            <a:ext cx="4398137" cy="1325563"/>
          </a:xfrm>
        </p:spPr>
        <p:txBody>
          <a:bodyPr>
            <a:normAutofit/>
          </a:bodyPr>
          <a:lstStyle/>
          <a:p>
            <a:pPr algn="ctr"/>
            <a:r>
              <a:rPr lang="fr-FR" sz="6000" b="1" dirty="0"/>
              <a:t>PART 1</a:t>
            </a:r>
          </a:p>
        </p:txBody>
      </p:sp>
      <p:sp>
        <p:nvSpPr>
          <p:cNvPr id="3" name="Content Placeholder 2">
            <a:extLst>
              <a:ext uri="{FF2B5EF4-FFF2-40B4-BE49-F238E27FC236}">
                <a16:creationId xmlns:a16="http://schemas.microsoft.com/office/drawing/2014/main" id="{8F0525B6-B3A9-8793-4420-A88F734C442F}"/>
              </a:ext>
            </a:extLst>
          </p:cNvPr>
          <p:cNvSpPr>
            <a:spLocks noGrp="1"/>
          </p:cNvSpPr>
          <p:nvPr>
            <p:ph idx="1"/>
          </p:nvPr>
        </p:nvSpPr>
        <p:spPr>
          <a:xfrm>
            <a:off x="931506" y="2571750"/>
            <a:ext cx="10744200" cy="2562283"/>
          </a:xfrm>
        </p:spPr>
        <p:txBody>
          <a:bodyPr>
            <a:normAutofit/>
          </a:bodyPr>
          <a:lstStyle/>
          <a:p>
            <a:pPr marL="0" indent="0" algn="ctr">
              <a:buNone/>
            </a:pPr>
            <a:endParaRPr lang="en-US" sz="6000" b="1" dirty="0">
              <a:solidFill>
                <a:schemeClr val="tx1"/>
              </a:solidFill>
            </a:endParaRPr>
          </a:p>
          <a:p>
            <a:pPr marL="0" indent="0" algn="ctr">
              <a:buNone/>
            </a:pPr>
            <a:r>
              <a:rPr lang="en-US" sz="6000" b="1" dirty="0">
                <a:solidFill>
                  <a:schemeClr val="tx1"/>
                </a:solidFill>
              </a:rPr>
              <a:t>WHAT IS IAB?</a:t>
            </a:r>
            <a:endParaRPr lang="en-FR" sz="6000" b="1" dirty="0">
              <a:solidFill>
                <a:schemeClr val="tx1"/>
              </a:solidFill>
            </a:endParaRPr>
          </a:p>
        </p:txBody>
      </p:sp>
      <p:pic>
        <p:nvPicPr>
          <p:cNvPr id="6" name="Picture 5">
            <a:extLst>
              <a:ext uri="{FF2B5EF4-FFF2-40B4-BE49-F238E27FC236}">
                <a16:creationId xmlns:a16="http://schemas.microsoft.com/office/drawing/2014/main" id="{73A39F28-749F-4435-0121-C800C7F365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365895BE-2A4F-66E6-9208-961979B77EBF}"/>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72845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
                                        <p:tgtEl>
                                          <p:spTgt spid="3">
                                            <p:txEl>
                                              <p:pRg st="1" end="1"/>
                                            </p:txEl>
                                          </p:spTgt>
                                        </p:tgtEl>
                                      </p:cBhvr>
                                    </p:animEffect>
                                    <p:anim calcmode="lin" valueType="num">
                                      <p:cBhvr>
                                        <p:cTn id="8"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D29A1-D787-0135-3581-5F34CEF1B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F64BF1-AF11-7232-A898-3AC6BAD46DA3}"/>
              </a:ext>
            </a:extLst>
          </p:cNvPr>
          <p:cNvSpPr>
            <a:spLocks noGrp="1"/>
          </p:cNvSpPr>
          <p:nvPr>
            <p:ph type="title"/>
          </p:nvPr>
        </p:nvSpPr>
        <p:spPr>
          <a:xfrm>
            <a:off x="2614613" y="65734"/>
            <a:ext cx="8067242" cy="1016934"/>
          </a:xfrm>
        </p:spPr>
        <p:txBody>
          <a:bodyPr>
            <a:normAutofit/>
          </a:bodyPr>
          <a:lstStyle/>
          <a:p>
            <a:r>
              <a:rPr lang="fr-FR" sz="4000" b="1" cap="all" dirty="0">
                <a:solidFill>
                  <a:schemeClr val="bg2">
                    <a:lumMod val="10000"/>
                  </a:schemeClr>
                </a:solidFill>
                <a:latin typeface="+mn-lt"/>
              </a:rPr>
              <a:t>1.1- DEFINITION</a:t>
            </a:r>
          </a:p>
        </p:txBody>
      </p:sp>
      <p:sp>
        <p:nvSpPr>
          <p:cNvPr id="3" name="Content Placeholder 2">
            <a:extLst>
              <a:ext uri="{FF2B5EF4-FFF2-40B4-BE49-F238E27FC236}">
                <a16:creationId xmlns:a16="http://schemas.microsoft.com/office/drawing/2014/main" id="{84B4E7AF-FBE0-0E1E-3951-9C418BD67320}"/>
              </a:ext>
            </a:extLst>
          </p:cNvPr>
          <p:cNvSpPr>
            <a:spLocks noGrp="1"/>
          </p:cNvSpPr>
          <p:nvPr>
            <p:ph idx="1"/>
          </p:nvPr>
        </p:nvSpPr>
        <p:spPr>
          <a:xfrm>
            <a:off x="628650" y="1082668"/>
            <a:ext cx="11276186" cy="4903421"/>
          </a:xfrm>
        </p:spPr>
        <p:txBody>
          <a:bodyPr>
            <a:normAutofit/>
          </a:bodyPr>
          <a:lstStyle/>
          <a:p>
            <a:pPr marL="0" indent="0" algn="just">
              <a:lnSpc>
                <a:spcPct val="115000"/>
              </a:lnSpc>
              <a:spcAft>
                <a:spcPts val="800"/>
              </a:spcAft>
              <a:buNone/>
            </a:pPr>
            <a:r>
              <a:rPr lang="en-US" sz="2500" b="1" i="1" cap="all" dirty="0">
                <a:solidFill>
                  <a:schemeClr val="accent1"/>
                </a:solidFill>
              </a:rPr>
              <a:t>IABs are cyber threat actors (CTAs) who seek to procure access to your network and sell them to other CTAs</a:t>
            </a:r>
            <a:r>
              <a:rPr lang="en-US" sz="2500" cap="all" dirty="0">
                <a:latin typeface="+mj-lt"/>
              </a:rPr>
              <a:t>. One of the most common types of buyers is the cybercriminal who uses network access for financial gain. However, IABs sell to all types of CTAs, including nation-state actors.</a:t>
            </a:r>
          </a:p>
          <a:p>
            <a:pPr marL="0" indent="0" algn="just">
              <a:lnSpc>
                <a:spcPct val="115000"/>
              </a:lnSpc>
              <a:spcAft>
                <a:spcPts val="800"/>
              </a:spcAft>
              <a:buNone/>
            </a:pPr>
            <a:r>
              <a:rPr lang="en-US" sz="2500" cap="all" dirty="0">
                <a:latin typeface="+mj-lt"/>
              </a:rPr>
              <a:t>IT IS ALSO </a:t>
            </a:r>
            <a:r>
              <a:rPr lang="en-US" sz="2500" b="1" i="1" cap="all" dirty="0">
                <a:solidFill>
                  <a:schemeClr val="accent1"/>
                </a:solidFill>
              </a:rPr>
              <a:t>cyber threat actors who specialize in gaining unauthorized access to computer networks and systems and then selling that access to other threat actors such as ransomware</a:t>
            </a:r>
            <a:r>
              <a:rPr lang="en-US" sz="2500" cap="all" dirty="0">
                <a:latin typeface="+mj-lt"/>
              </a:rPr>
              <a:t>. IABs are parts of ransomware as a service economy, also called "cybercrime as a service economy.</a:t>
            </a:r>
            <a:endParaRPr lang="en-FR" sz="2500"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A1FD173A-4C6C-0733-FDCD-5B5ADBD0FCE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CEB8D687-17DD-5FC6-B503-C6B65A9FBF14}"/>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1530585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F173-35E8-410E-28B4-3316E5DD948D}"/>
              </a:ext>
            </a:extLst>
          </p:cNvPr>
          <p:cNvSpPr>
            <a:spLocks noGrp="1"/>
          </p:cNvSpPr>
          <p:nvPr>
            <p:ph type="title"/>
          </p:nvPr>
        </p:nvSpPr>
        <p:spPr>
          <a:xfrm>
            <a:off x="2614613" y="65734"/>
            <a:ext cx="8067242" cy="1016934"/>
          </a:xfrm>
        </p:spPr>
        <p:txBody>
          <a:bodyPr>
            <a:normAutofit/>
          </a:bodyPr>
          <a:lstStyle/>
          <a:p>
            <a:r>
              <a:rPr lang="fr-FR" sz="4000" b="1" cap="all" dirty="0">
                <a:solidFill>
                  <a:schemeClr val="bg2">
                    <a:lumMod val="10000"/>
                  </a:schemeClr>
                </a:solidFill>
                <a:latin typeface="+mn-lt"/>
              </a:rPr>
              <a:t>1.2- IAB PROCESS </a:t>
            </a:r>
          </a:p>
        </p:txBody>
      </p:sp>
      <p:sp>
        <p:nvSpPr>
          <p:cNvPr id="3" name="Content Placeholder 2">
            <a:extLst>
              <a:ext uri="{FF2B5EF4-FFF2-40B4-BE49-F238E27FC236}">
                <a16:creationId xmlns:a16="http://schemas.microsoft.com/office/drawing/2014/main" id="{B7A1E78E-D2C3-28EE-2DE8-76859C47B0FB}"/>
              </a:ext>
            </a:extLst>
          </p:cNvPr>
          <p:cNvSpPr>
            <a:spLocks noGrp="1"/>
          </p:cNvSpPr>
          <p:nvPr>
            <p:ph idx="1"/>
          </p:nvPr>
        </p:nvSpPr>
        <p:spPr>
          <a:xfrm>
            <a:off x="292359" y="1151015"/>
            <a:ext cx="11608696" cy="5000403"/>
          </a:xfrm>
        </p:spPr>
        <p:txBody>
          <a:bodyPr>
            <a:normAutofit lnSpcReduction="10000"/>
          </a:bodyPr>
          <a:lstStyle/>
          <a:p>
            <a:pPr marL="0" indent="0" algn="just">
              <a:lnSpc>
                <a:spcPct val="150000"/>
              </a:lnSpc>
              <a:spcAft>
                <a:spcPts val="800"/>
              </a:spcAft>
              <a:buNone/>
            </a:pPr>
            <a:r>
              <a:rPr lang="en-US" sz="2500" cap="all" dirty="0">
                <a:latin typeface="+mj-lt"/>
              </a:rPr>
              <a:t>They act in the landscape of RaaS (Ransomware as a Service), but they exist before the ransomware but the venue of the ransomware gave a new life to IAB. </a:t>
            </a:r>
          </a:p>
          <a:p>
            <a:pPr marL="0" indent="0" algn="just">
              <a:lnSpc>
                <a:spcPct val="150000"/>
              </a:lnSpc>
              <a:spcAft>
                <a:spcPts val="800"/>
              </a:spcAft>
              <a:buNone/>
            </a:pPr>
            <a:r>
              <a:rPr lang="en-US" sz="2500" cap="all" dirty="0">
                <a:latin typeface="+mj-lt"/>
              </a:rPr>
              <a:t>Criminal actors specialized in providing authentication, while they don’t take part to attacks, but facilitate them. Since several years, they are preponderant in the cybercriminal landscape.</a:t>
            </a:r>
            <a:endParaRPr lang="en-FR" sz="2500" cap="all" dirty="0">
              <a:latin typeface="+mj-lt"/>
            </a:endParaRPr>
          </a:p>
          <a:p>
            <a:pPr marL="0" indent="0" algn="just">
              <a:lnSpc>
                <a:spcPct val="150000"/>
              </a:lnSpc>
              <a:buNone/>
            </a:pPr>
            <a:r>
              <a:rPr lang="en-US" sz="2500" cap="all" dirty="0">
                <a:latin typeface="+mj-lt"/>
              </a:rPr>
              <a:t>It is an isolated actor, autonomous group, team belonging to a bigger entity who put at the disposal of anyone </a:t>
            </a:r>
            <a:r>
              <a:rPr lang="en-US" sz="2500" cap="all" dirty="0" err="1">
                <a:latin typeface="+mj-lt"/>
              </a:rPr>
              <a:t>fraudulous</a:t>
            </a:r>
            <a:r>
              <a:rPr lang="en-US" sz="2500" cap="all" dirty="0">
                <a:latin typeface="+mj-lt"/>
              </a:rPr>
              <a:t> access to systems.</a:t>
            </a:r>
            <a:endParaRPr lang="en-FR" sz="2500" cap="all" dirty="0">
              <a:latin typeface="+mj-lt"/>
            </a:endParaRPr>
          </a:p>
          <a:p>
            <a:pPr marL="0" indent="0" algn="just">
              <a:lnSpc>
                <a:spcPct val="150000"/>
              </a:lnSpc>
              <a:buNone/>
            </a:pPr>
            <a:endParaRPr lang="en-GB" sz="2500" cap="all" dirty="0">
              <a:latin typeface="+mj-lt"/>
            </a:endParaRPr>
          </a:p>
          <a:p>
            <a:pPr marL="0" indent="0">
              <a:buNone/>
            </a:pPr>
            <a:endParaRPr lang="fr-FR" dirty="0"/>
          </a:p>
        </p:txBody>
      </p:sp>
      <p:pic>
        <p:nvPicPr>
          <p:cNvPr id="6" name="Picture 5">
            <a:extLst>
              <a:ext uri="{FF2B5EF4-FFF2-40B4-BE49-F238E27FC236}">
                <a16:creationId xmlns:a16="http://schemas.microsoft.com/office/drawing/2014/main" id="{389C5D6D-B40A-E4C0-0F4B-AC240FDD6C5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CFFEF9A9-4521-DDDA-4C4F-4838B58A63AD}"/>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57573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0EAF0-BD9E-7CAF-4F24-EB8ED1278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B49FAC-DC12-47D2-CCA8-557B1A8D4561}"/>
              </a:ext>
            </a:extLst>
          </p:cNvPr>
          <p:cNvSpPr>
            <a:spLocks noGrp="1"/>
          </p:cNvSpPr>
          <p:nvPr>
            <p:ph type="title"/>
          </p:nvPr>
        </p:nvSpPr>
        <p:spPr>
          <a:xfrm>
            <a:off x="1842654" y="131054"/>
            <a:ext cx="8472921" cy="1192259"/>
          </a:xfrm>
        </p:spPr>
        <p:txBody>
          <a:bodyPr>
            <a:normAutofit/>
          </a:bodyPr>
          <a:lstStyle/>
          <a:p>
            <a:pPr algn="ctr"/>
            <a:r>
              <a:rPr lang="fr-FR" sz="4000" b="1" cap="all" dirty="0">
                <a:solidFill>
                  <a:schemeClr val="bg2">
                    <a:lumMod val="10000"/>
                  </a:schemeClr>
                </a:solidFill>
                <a:latin typeface="+mn-lt"/>
              </a:rPr>
              <a:t>1-3. </a:t>
            </a:r>
            <a:r>
              <a:rPr lang="en-US" sz="4000" b="1" cap="all" dirty="0">
                <a:solidFill>
                  <a:schemeClr val="bg2">
                    <a:lumMod val="10000"/>
                  </a:schemeClr>
                </a:solidFill>
                <a:latin typeface="+mn-lt"/>
              </a:rPr>
              <a:t>CORE OF IAB</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733064E3-BE5E-4C1A-B823-BCE8913AE571}"/>
              </a:ext>
            </a:extLst>
          </p:cNvPr>
          <p:cNvSpPr>
            <a:spLocks noGrp="1"/>
          </p:cNvSpPr>
          <p:nvPr>
            <p:ph idx="1"/>
          </p:nvPr>
        </p:nvSpPr>
        <p:spPr>
          <a:xfrm>
            <a:off x="365902" y="1337601"/>
            <a:ext cx="11382753" cy="4952363"/>
          </a:xfrm>
        </p:spPr>
        <p:txBody>
          <a:bodyPr>
            <a:normAutofit/>
          </a:bodyPr>
          <a:lstStyle/>
          <a:p>
            <a:pPr marL="55563" indent="0" algn="just">
              <a:lnSpc>
                <a:spcPct val="115000"/>
              </a:lnSpc>
              <a:buNone/>
            </a:pPr>
            <a:r>
              <a:rPr lang="en-US" sz="2500" cap="all" dirty="0">
                <a:latin typeface="+mj-lt"/>
              </a:rPr>
              <a:t>Because access is the condition to attack execution, no malicious charge injection, no data exfiltration, no encryption, so the need to have more ACCESS and QUALITY ACCESS to proceed good attack. </a:t>
            </a:r>
            <a:endParaRPr lang="en-FR" sz="2500" cap="all" dirty="0">
              <a:latin typeface="+mj-lt"/>
            </a:endParaRPr>
          </a:p>
          <a:p>
            <a:pPr marL="55563" indent="0" algn="just">
              <a:lnSpc>
                <a:spcPct val="115000"/>
              </a:lnSpc>
              <a:buNone/>
            </a:pPr>
            <a:r>
              <a:rPr lang="en-US" sz="2500" cap="all" dirty="0">
                <a:latin typeface="+mj-lt"/>
              </a:rPr>
              <a:t>RaaS is a standard for cybercriminal landscape, because it doesn’t depend of technical expertise to attack the systems.</a:t>
            </a:r>
            <a:endParaRPr lang="en-FR" sz="2500" cap="all" dirty="0">
              <a:latin typeface="+mj-lt"/>
            </a:endParaRPr>
          </a:p>
          <a:p>
            <a:pPr marL="55563" indent="0" algn="just">
              <a:lnSpc>
                <a:spcPct val="115000"/>
              </a:lnSpc>
              <a:buNone/>
            </a:pPr>
            <a:r>
              <a:rPr lang="en-US" sz="2500" cap="all" dirty="0">
                <a:latin typeface="+mj-lt"/>
              </a:rPr>
              <a:t>The growth of ransom amount and the multiplication of the attacks is the prime solution. A service exchanged to a percentage of the ransom amount.</a:t>
            </a:r>
            <a:endParaRPr lang="en-FR" sz="2500" cap="all" dirty="0">
              <a:latin typeface="+mj-lt"/>
            </a:endParaRPr>
          </a:p>
          <a:p>
            <a:pPr marL="55563" indent="0" algn="just">
              <a:lnSpc>
                <a:spcPct val="115000"/>
              </a:lnSpc>
              <a:buNone/>
            </a:pPr>
            <a:r>
              <a:rPr lang="en-US" sz="2500" cap="all" dirty="0">
                <a:latin typeface="+mj-lt"/>
              </a:rPr>
              <a:t>The service is externalized, so work division.</a:t>
            </a:r>
            <a:endParaRPr lang="en-FR" sz="2500" cap="all" dirty="0">
              <a:latin typeface="+mj-lt"/>
            </a:endParaRPr>
          </a:p>
        </p:txBody>
      </p:sp>
      <p:sp>
        <p:nvSpPr>
          <p:cNvPr id="5" name="TextBox 4">
            <a:extLst>
              <a:ext uri="{FF2B5EF4-FFF2-40B4-BE49-F238E27FC236}">
                <a16:creationId xmlns:a16="http://schemas.microsoft.com/office/drawing/2014/main" id="{55738BDD-0D18-DC37-93F4-1B3F0A2ED6C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F94BE72A-F2A4-C97E-F68F-2FE34CD2A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231333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CCF99-4429-86D7-CF97-7D240E4B3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8E12D-6B52-70B4-FD13-F389F2C9DC33}"/>
              </a:ext>
            </a:extLst>
          </p:cNvPr>
          <p:cNvSpPr>
            <a:spLocks noGrp="1"/>
          </p:cNvSpPr>
          <p:nvPr>
            <p:ph type="title"/>
          </p:nvPr>
        </p:nvSpPr>
        <p:spPr>
          <a:xfrm>
            <a:off x="3686175" y="649422"/>
            <a:ext cx="4398137" cy="1325563"/>
          </a:xfrm>
        </p:spPr>
        <p:txBody>
          <a:bodyPr>
            <a:normAutofit/>
          </a:bodyPr>
          <a:lstStyle/>
          <a:p>
            <a:pPr algn="ctr"/>
            <a:r>
              <a:rPr lang="fr-FR" sz="6000" b="1" dirty="0"/>
              <a:t>PART 2</a:t>
            </a:r>
          </a:p>
        </p:txBody>
      </p:sp>
      <p:sp>
        <p:nvSpPr>
          <p:cNvPr id="3" name="Content Placeholder 2">
            <a:extLst>
              <a:ext uri="{FF2B5EF4-FFF2-40B4-BE49-F238E27FC236}">
                <a16:creationId xmlns:a16="http://schemas.microsoft.com/office/drawing/2014/main" id="{90F71940-902D-7455-FC67-2D91D28CA5D5}"/>
              </a:ext>
            </a:extLst>
          </p:cNvPr>
          <p:cNvSpPr>
            <a:spLocks noGrp="1"/>
          </p:cNvSpPr>
          <p:nvPr>
            <p:ph idx="1"/>
          </p:nvPr>
        </p:nvSpPr>
        <p:spPr>
          <a:xfrm>
            <a:off x="838200" y="2833112"/>
            <a:ext cx="10744200" cy="3194463"/>
          </a:xfrm>
        </p:spPr>
        <p:txBody>
          <a:bodyPr>
            <a:normAutofit/>
          </a:bodyPr>
          <a:lstStyle/>
          <a:p>
            <a:pPr marL="0" indent="0" algn="ctr">
              <a:buNone/>
            </a:pPr>
            <a:r>
              <a:rPr lang="fr-FR" sz="6000" b="1" dirty="0">
                <a:solidFill>
                  <a:schemeClr val="accent2">
                    <a:lumMod val="50000"/>
                  </a:schemeClr>
                </a:solidFill>
              </a:rPr>
              <a:t>HOW DOES IAB WORK?</a:t>
            </a:r>
          </a:p>
          <a:p>
            <a:pPr marL="0" indent="0" algn="ctr">
              <a:buNone/>
            </a:pPr>
            <a:endParaRPr lang="fr-FR" sz="6000" b="1" dirty="0">
              <a:solidFill>
                <a:schemeClr val="accent2">
                  <a:lumMod val="50000"/>
                </a:schemeClr>
              </a:solidFill>
            </a:endParaRPr>
          </a:p>
        </p:txBody>
      </p:sp>
      <p:pic>
        <p:nvPicPr>
          <p:cNvPr id="6" name="Picture 5">
            <a:extLst>
              <a:ext uri="{FF2B5EF4-FFF2-40B4-BE49-F238E27FC236}">
                <a16:creationId xmlns:a16="http://schemas.microsoft.com/office/drawing/2014/main" id="{049FF1CE-E6E3-5F03-AB97-FAC5EEC06BA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588CF4C5-0682-BDDE-E6A7-B98B4B977492}"/>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2463811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D6DE7-EEA4-444F-382E-DC5EE1BAE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BF473C-9B6F-E17F-57DF-4E3EB4CA5717}"/>
              </a:ext>
            </a:extLst>
          </p:cNvPr>
          <p:cNvSpPr>
            <a:spLocks noGrp="1"/>
          </p:cNvSpPr>
          <p:nvPr>
            <p:ph type="title"/>
          </p:nvPr>
        </p:nvSpPr>
        <p:spPr>
          <a:xfrm>
            <a:off x="1454727" y="65734"/>
            <a:ext cx="7878468" cy="1016934"/>
          </a:xfrm>
        </p:spPr>
        <p:txBody>
          <a:bodyPr>
            <a:normAutofit/>
          </a:bodyPr>
          <a:lstStyle/>
          <a:p>
            <a:r>
              <a:rPr lang="fr-FR" b="1" cap="all" dirty="0">
                <a:solidFill>
                  <a:schemeClr val="bg2">
                    <a:lumMod val="10000"/>
                  </a:schemeClr>
                </a:solidFill>
                <a:latin typeface="+mn-lt"/>
              </a:rPr>
              <a:t>2.1- ACTUAL FORM OF IAB</a:t>
            </a:r>
            <a:endParaRPr lang="fr-FR" b="1" dirty="0">
              <a:solidFill>
                <a:schemeClr val="tx2">
                  <a:lumMod val="50000"/>
                </a:schemeClr>
              </a:solidFill>
            </a:endParaRPr>
          </a:p>
        </p:txBody>
      </p:sp>
      <p:sp>
        <p:nvSpPr>
          <p:cNvPr id="3" name="Content Placeholder 2">
            <a:extLst>
              <a:ext uri="{FF2B5EF4-FFF2-40B4-BE49-F238E27FC236}">
                <a16:creationId xmlns:a16="http://schemas.microsoft.com/office/drawing/2014/main" id="{141FA0B1-5CFE-BBE1-0910-6999FBBFD3B2}"/>
              </a:ext>
            </a:extLst>
          </p:cNvPr>
          <p:cNvSpPr>
            <a:spLocks noGrp="1"/>
          </p:cNvSpPr>
          <p:nvPr>
            <p:ph idx="1"/>
          </p:nvPr>
        </p:nvSpPr>
        <p:spPr>
          <a:xfrm>
            <a:off x="292359" y="1151015"/>
            <a:ext cx="11774950" cy="5180512"/>
          </a:xfrm>
        </p:spPr>
        <p:txBody>
          <a:bodyPr>
            <a:normAutofit lnSpcReduction="10000"/>
          </a:bodyPr>
          <a:lstStyle/>
          <a:p>
            <a:pPr marL="0" indent="0">
              <a:lnSpc>
                <a:spcPct val="115000"/>
              </a:lnSpc>
              <a:spcAft>
                <a:spcPts val="800"/>
              </a:spcAft>
              <a:buNone/>
            </a:pPr>
            <a:r>
              <a:rPr lang="en-US" sz="2500" cap="all" dirty="0">
                <a:latin typeface="+mj-lt"/>
              </a:rPr>
              <a:t>They act in the landscape of RaaS (Ransomware as a Service), but they exist before the ransomware but the venue of the ransomware gave a new life to IAB. </a:t>
            </a:r>
          </a:p>
          <a:p>
            <a:pPr marL="0" indent="0">
              <a:lnSpc>
                <a:spcPct val="115000"/>
              </a:lnSpc>
              <a:spcAft>
                <a:spcPts val="800"/>
              </a:spcAft>
              <a:buNone/>
            </a:pPr>
            <a:r>
              <a:rPr lang="en-GB" sz="2500" cap="all" dirty="0">
                <a:latin typeface="+mj-lt"/>
              </a:rPr>
              <a:t>IABs are helping ransomware operations, particularly RaaS schemes, to streamline their attacks and reduce their workload at the beginning of an attack.</a:t>
            </a:r>
          </a:p>
          <a:p>
            <a:pPr marL="0" indent="0">
              <a:lnSpc>
                <a:spcPct val="115000"/>
              </a:lnSpc>
              <a:spcAft>
                <a:spcPts val="800"/>
              </a:spcAft>
              <a:buNone/>
            </a:pPr>
            <a:r>
              <a:rPr lang="en-GB" sz="2500" cap="all" dirty="0">
                <a:latin typeface="+mj-lt"/>
              </a:rPr>
              <a:t> IABs offload the difficult work of finding targets and gaining access. In doing so, they enable ransomware groups to attack at scale because they're not wasting time trying to secure a foothold in target networks, such as yours. They can immediately procure that access via an IAB and get to work encrypting your data</a:t>
            </a:r>
            <a:endParaRPr lang="en-FR" sz="2500" cap="all" dirty="0">
              <a:latin typeface="+mj-lt"/>
            </a:endParaRPr>
          </a:p>
          <a:p>
            <a:pPr marL="0" indent="0">
              <a:lnSpc>
                <a:spcPct val="115000"/>
              </a:lnSpc>
              <a:spcAft>
                <a:spcPts val="800"/>
              </a:spcAft>
              <a:buNone/>
            </a:pPr>
            <a:endParaRPr lang="en-US" sz="2500" cap="all" dirty="0">
              <a:latin typeface="+mj-lt"/>
            </a:endParaRPr>
          </a:p>
          <a:p>
            <a:pPr marL="0" indent="0">
              <a:lnSpc>
                <a:spcPct val="115000"/>
              </a:lnSpc>
              <a:spcAft>
                <a:spcPts val="800"/>
              </a:spcAft>
              <a:buNone/>
            </a:pPr>
            <a:endParaRPr lang="en-FR" sz="2500"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AEEF88D5-2428-A5BD-C03D-64BA761C56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30CA329F-2754-BA13-5AD4-7A87C8D63640}"/>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894777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63102</TotalTime>
  <Words>1814</Words>
  <Application>Microsoft Macintosh PowerPoint</Application>
  <PresentationFormat>Widescreen</PresentationFormat>
  <Paragraphs>138</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APPLE CHANCERY</vt:lpstr>
      <vt:lpstr>Arial</vt:lpstr>
      <vt:lpstr>Bauhaus 93</vt:lpstr>
      <vt:lpstr>Calibri</vt:lpstr>
      <vt:lpstr>Calibri Light</vt:lpstr>
      <vt:lpstr>Inter</vt:lpstr>
      <vt:lpstr>Wingdings</vt:lpstr>
      <vt:lpstr>Office Theme</vt:lpstr>
      <vt:lpstr>INITIAL ACCESS BROKERS: MAJOR ACTOR OF CYBERCRIMINALITY</vt:lpstr>
      <vt:lpstr>AIM</vt:lpstr>
      <vt:lpstr>PLAN</vt:lpstr>
      <vt:lpstr>PART 1</vt:lpstr>
      <vt:lpstr>1.1- DEFINITION</vt:lpstr>
      <vt:lpstr>1.2- IAB PROCESS </vt:lpstr>
      <vt:lpstr>1-3. CORE OF IAB</vt:lpstr>
      <vt:lpstr>PART 2</vt:lpstr>
      <vt:lpstr>2.1- ACTUAL FORM OF IAB</vt:lpstr>
      <vt:lpstr>2.2- IAB PROCESSES</vt:lpstr>
      <vt:lpstr>2.3- IAB OPERATIONS</vt:lpstr>
      <vt:lpstr>2-2. FROM ACCESS TO GAIN</vt:lpstr>
      <vt:lpstr>2-2. SOCIAL ENGINEERING, OSINT, VULNERABILITIES EXPLOITATION</vt:lpstr>
      <vt:lpstr> 2.3-  INFOSTEALERS </vt:lpstr>
      <vt:lpstr>2.4- TYPE OF ACCESS AND PRICES </vt:lpstr>
      <vt:lpstr>2-5. THE PRICING PROCESS</vt:lpstr>
      <vt:lpstr>  2.6 - MARKETPLACE AND INSTANT MESSAGES   </vt:lpstr>
      <vt:lpstr>PART 3</vt:lpstr>
      <vt:lpstr> 3.1.1 TECHNICAL MEASURES </vt:lpstr>
      <vt:lpstr> 3.1.2- ORGANIZATIONAL MEASURES  </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PASSI LEVRAI</dc:creator>
  <cp:lastModifiedBy>PASSI LEVRAI</cp:lastModifiedBy>
  <cp:revision>42</cp:revision>
  <dcterms:created xsi:type="dcterms:W3CDTF">2025-02-22T17:16:04Z</dcterms:created>
  <dcterms:modified xsi:type="dcterms:W3CDTF">2025-04-30T09:33:58Z</dcterms:modified>
</cp:coreProperties>
</file>