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8" r:id="rId2"/>
  </p:sldMasterIdLst>
  <p:notesMasterIdLst>
    <p:notesMasterId r:id="rId29"/>
  </p:notesMasterIdLst>
  <p:handoutMasterIdLst>
    <p:handoutMasterId r:id="rId30"/>
  </p:handoutMasterIdLst>
  <p:sldIdLst>
    <p:sldId id="256" r:id="rId3"/>
    <p:sldId id="258" r:id="rId4"/>
    <p:sldId id="257" r:id="rId5"/>
    <p:sldId id="259" r:id="rId6"/>
    <p:sldId id="260" r:id="rId7"/>
    <p:sldId id="261" r:id="rId8"/>
    <p:sldId id="262" r:id="rId9"/>
    <p:sldId id="267" r:id="rId10"/>
    <p:sldId id="263" r:id="rId11"/>
    <p:sldId id="264" r:id="rId12"/>
    <p:sldId id="268" r:id="rId13"/>
    <p:sldId id="265" r:id="rId14"/>
    <p:sldId id="276" r:id="rId15"/>
    <p:sldId id="275" r:id="rId16"/>
    <p:sldId id="272" r:id="rId17"/>
    <p:sldId id="269" r:id="rId18"/>
    <p:sldId id="270" r:id="rId19"/>
    <p:sldId id="273" r:id="rId20"/>
    <p:sldId id="271" r:id="rId21"/>
    <p:sldId id="274" r:id="rId22"/>
    <p:sldId id="277" r:id="rId23"/>
    <p:sldId id="278" r:id="rId24"/>
    <p:sldId id="281" r:id="rId25"/>
    <p:sldId id="266" r:id="rId26"/>
    <p:sldId id="282" r:id="rId27"/>
    <p:sldId id="283" r:id="rId28"/>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EBDC"/>
    <a:srgbClr val="5EB2AB"/>
    <a:srgbClr val="0053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5"/>
  </p:normalViewPr>
  <p:slideViewPr>
    <p:cSldViewPr snapToGrid="0" snapToObjects="1">
      <p:cViewPr>
        <p:scale>
          <a:sx n="43" d="100"/>
          <a:sy n="43" d="100"/>
        </p:scale>
        <p:origin x="1205" y="821"/>
      </p:cViewPr>
      <p:guideLst/>
    </p:cSldViewPr>
  </p:slideViewPr>
  <p:notesTextViewPr>
    <p:cViewPr>
      <p:scale>
        <a:sx n="1" d="1"/>
        <a:sy n="1" d="1"/>
      </p:scale>
      <p:origin x="0" y="0"/>
    </p:cViewPr>
  </p:notesTextViewPr>
  <p:notesViewPr>
    <p:cSldViewPr snapToGrid="0" snapToObjects="1">
      <p:cViewPr varScale="1">
        <p:scale>
          <a:sx n="89" d="100"/>
          <a:sy n="89" d="100"/>
        </p:scale>
        <p:origin x="2994"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ige minnie" userId="a6d1a1a063f96741" providerId="LiveId" clId="{1A25B3F0-DFF3-4300-8E5E-AE7521F6CA3F}"/>
    <pc:docChg chg="undo custSel addSld delSld modSld">
      <pc:chgData name="edwige minnie" userId="a6d1a1a063f96741" providerId="LiveId" clId="{1A25B3F0-DFF3-4300-8E5E-AE7521F6CA3F}" dt="2025-04-08T15:38:47.582" v="6130" actId="255"/>
      <pc:docMkLst>
        <pc:docMk/>
      </pc:docMkLst>
      <pc:sldChg chg="modSp mod">
        <pc:chgData name="edwige minnie" userId="a6d1a1a063f96741" providerId="LiveId" clId="{1A25B3F0-DFF3-4300-8E5E-AE7521F6CA3F}" dt="2025-04-08T15:38:47.582" v="6130" actId="255"/>
        <pc:sldMkLst>
          <pc:docMk/>
          <pc:sldMk cId="2475261103" sldId="256"/>
        </pc:sldMkLst>
        <pc:spChg chg="mod">
          <ac:chgData name="edwige minnie" userId="a6d1a1a063f96741" providerId="LiveId" clId="{1A25B3F0-DFF3-4300-8E5E-AE7521F6CA3F}" dt="2025-04-08T15:38:47.582" v="6130" actId="255"/>
          <ac:spMkLst>
            <pc:docMk/>
            <pc:sldMk cId="2475261103" sldId="256"/>
            <ac:spMk id="4" creationId="{92AA5F59-F641-4E43-8627-D6342C639DCE}"/>
          </ac:spMkLst>
        </pc:spChg>
        <pc:spChg chg="mod">
          <ac:chgData name="edwige minnie" userId="a6d1a1a063f96741" providerId="LiveId" clId="{1A25B3F0-DFF3-4300-8E5E-AE7521F6CA3F}" dt="2025-04-08T15:38:24.608" v="6128" actId="255"/>
          <ac:spMkLst>
            <pc:docMk/>
            <pc:sldMk cId="2475261103" sldId="256"/>
            <ac:spMk id="6" creationId="{D7953ABF-92FC-AC4A-9335-844C6029902C}"/>
          </ac:spMkLst>
        </pc:spChg>
      </pc:sldChg>
      <pc:sldChg chg="modSp modAnim">
        <pc:chgData name="edwige minnie" userId="a6d1a1a063f96741" providerId="LiveId" clId="{1A25B3F0-DFF3-4300-8E5E-AE7521F6CA3F}" dt="2025-04-08T12:27:43.143" v="5089" actId="20577"/>
        <pc:sldMkLst>
          <pc:docMk/>
          <pc:sldMk cId="917409932" sldId="257"/>
        </pc:sldMkLst>
        <pc:spChg chg="mod">
          <ac:chgData name="edwige minnie" userId="a6d1a1a063f96741" providerId="LiveId" clId="{1A25B3F0-DFF3-4300-8E5E-AE7521F6CA3F}" dt="2025-04-08T12:27:43.143" v="5089" actId="20577"/>
          <ac:spMkLst>
            <pc:docMk/>
            <pc:sldMk cId="917409932" sldId="257"/>
            <ac:spMk id="2" creationId="{00000000-0000-0000-0000-000000000000}"/>
          </ac:spMkLst>
        </pc:spChg>
        <pc:spChg chg="mod">
          <ac:chgData name="edwige minnie" userId="a6d1a1a063f96741" providerId="LiveId" clId="{1A25B3F0-DFF3-4300-8E5E-AE7521F6CA3F}" dt="2025-04-08T10:03:33.946" v="3454" actId="207"/>
          <ac:spMkLst>
            <pc:docMk/>
            <pc:sldMk cId="917409932" sldId="257"/>
            <ac:spMk id="4" creationId="{C542A917-2DC0-41C3-A1A8-3D1A5C65E9C5}"/>
          </ac:spMkLst>
        </pc:spChg>
      </pc:sldChg>
      <pc:sldChg chg="modSp modAnim modNotesTx">
        <pc:chgData name="edwige minnie" userId="a6d1a1a063f96741" providerId="LiveId" clId="{1A25B3F0-DFF3-4300-8E5E-AE7521F6CA3F}" dt="2025-04-08T15:37:31.086" v="6126" actId="255"/>
        <pc:sldMkLst>
          <pc:docMk/>
          <pc:sldMk cId="1384846246" sldId="258"/>
        </pc:sldMkLst>
        <pc:spChg chg="mod">
          <ac:chgData name="edwige minnie" userId="a6d1a1a063f96741" providerId="LiveId" clId="{1A25B3F0-DFF3-4300-8E5E-AE7521F6CA3F}" dt="2025-04-08T15:37:31.086" v="6126" actId="255"/>
          <ac:spMkLst>
            <pc:docMk/>
            <pc:sldMk cId="1384846246" sldId="258"/>
            <ac:spMk id="2" creationId="{00000000-0000-0000-0000-000000000000}"/>
          </ac:spMkLst>
        </pc:spChg>
      </pc:sldChg>
      <pc:sldChg chg="modSp mod modAnim">
        <pc:chgData name="edwige minnie" userId="a6d1a1a063f96741" providerId="LiveId" clId="{1A25B3F0-DFF3-4300-8E5E-AE7521F6CA3F}" dt="2025-04-08T15:35:26.942" v="6123"/>
        <pc:sldMkLst>
          <pc:docMk/>
          <pc:sldMk cId="1238611705" sldId="259"/>
        </pc:sldMkLst>
        <pc:spChg chg="mod">
          <ac:chgData name="edwige minnie" userId="a6d1a1a063f96741" providerId="LiveId" clId="{1A25B3F0-DFF3-4300-8E5E-AE7521F6CA3F}" dt="2025-04-07T15:49:33.839" v="277" actId="113"/>
          <ac:spMkLst>
            <pc:docMk/>
            <pc:sldMk cId="1238611705" sldId="259"/>
            <ac:spMk id="2" creationId="{00000000-0000-0000-0000-000000000000}"/>
          </ac:spMkLst>
        </pc:spChg>
        <pc:spChg chg="mod">
          <ac:chgData name="edwige minnie" userId="a6d1a1a063f96741" providerId="LiveId" clId="{1A25B3F0-DFF3-4300-8E5E-AE7521F6CA3F}" dt="2025-04-07T15:50:09.285" v="295" actId="207"/>
          <ac:spMkLst>
            <pc:docMk/>
            <pc:sldMk cId="1238611705" sldId="259"/>
            <ac:spMk id="4" creationId="{C542A917-2DC0-41C3-A1A8-3D1A5C65E9C5}"/>
          </ac:spMkLst>
        </pc:spChg>
      </pc:sldChg>
      <pc:sldChg chg="addSp delSp modSp mod delAnim modAnim">
        <pc:chgData name="edwige minnie" userId="a6d1a1a063f96741" providerId="LiveId" clId="{1A25B3F0-DFF3-4300-8E5E-AE7521F6CA3F}" dt="2025-04-08T15:34:30.623" v="6117"/>
        <pc:sldMkLst>
          <pc:docMk/>
          <pc:sldMk cId="1460867518" sldId="260"/>
        </pc:sldMkLst>
        <pc:spChg chg="mod">
          <ac:chgData name="edwige minnie" userId="a6d1a1a063f96741" providerId="LiveId" clId="{1A25B3F0-DFF3-4300-8E5E-AE7521F6CA3F}" dt="2025-04-07T15:58:46" v="451" actId="20577"/>
          <ac:spMkLst>
            <pc:docMk/>
            <pc:sldMk cId="1460867518" sldId="260"/>
            <ac:spMk id="2" creationId="{00000000-0000-0000-0000-000000000000}"/>
          </ac:spMkLst>
        </pc:spChg>
        <pc:spChg chg="mod">
          <ac:chgData name="edwige minnie" userId="a6d1a1a063f96741" providerId="LiveId" clId="{1A25B3F0-DFF3-4300-8E5E-AE7521F6CA3F}" dt="2025-04-07T15:51:21.008" v="335" actId="20577"/>
          <ac:spMkLst>
            <pc:docMk/>
            <pc:sldMk cId="1460867518" sldId="260"/>
            <ac:spMk id="4" creationId="{C542A917-2DC0-41C3-A1A8-3D1A5C65E9C5}"/>
          </ac:spMkLst>
        </pc:spChg>
        <pc:picChg chg="del">
          <ac:chgData name="edwige minnie" userId="a6d1a1a063f96741" providerId="LiveId" clId="{1A25B3F0-DFF3-4300-8E5E-AE7521F6CA3F}" dt="2025-04-07T15:51:34.783" v="337" actId="478"/>
          <ac:picMkLst>
            <pc:docMk/>
            <pc:sldMk cId="1460867518" sldId="260"/>
            <ac:picMk id="7" creationId="{00000000-0000-0000-0000-000000000000}"/>
          </ac:picMkLst>
        </pc:picChg>
        <pc:picChg chg="add del mod">
          <ac:chgData name="edwige minnie" userId="a6d1a1a063f96741" providerId="LiveId" clId="{1A25B3F0-DFF3-4300-8E5E-AE7521F6CA3F}" dt="2025-04-07T15:55:13.773" v="385" actId="478"/>
          <ac:picMkLst>
            <pc:docMk/>
            <pc:sldMk cId="1460867518" sldId="260"/>
            <ac:picMk id="8" creationId="{2C66F351-FA29-53D9-BA3F-94D747E8DDB5}"/>
          </ac:picMkLst>
        </pc:picChg>
        <pc:picChg chg="add mod">
          <ac:chgData name="edwige minnie" userId="a6d1a1a063f96741" providerId="LiveId" clId="{1A25B3F0-DFF3-4300-8E5E-AE7521F6CA3F}" dt="2025-04-07T15:55:39.438" v="387" actId="14100"/>
          <ac:picMkLst>
            <pc:docMk/>
            <pc:sldMk cId="1460867518" sldId="260"/>
            <ac:picMk id="10" creationId="{99764023-36F9-039B-1BDC-64C6C5F56A77}"/>
          </ac:picMkLst>
        </pc:picChg>
      </pc:sldChg>
      <pc:sldChg chg="addSp delSp modSp mod delAnim modAnim modNotesTx">
        <pc:chgData name="edwige minnie" userId="a6d1a1a063f96741" providerId="LiveId" clId="{1A25B3F0-DFF3-4300-8E5E-AE7521F6CA3F}" dt="2025-04-08T12:41:56.064" v="5642" actId="20577"/>
        <pc:sldMkLst>
          <pc:docMk/>
          <pc:sldMk cId="2379412484" sldId="261"/>
        </pc:sldMkLst>
        <pc:spChg chg="mod">
          <ac:chgData name="edwige minnie" userId="a6d1a1a063f96741" providerId="LiveId" clId="{1A25B3F0-DFF3-4300-8E5E-AE7521F6CA3F}" dt="2025-04-07T16:24:40.787" v="1589" actId="115"/>
          <ac:spMkLst>
            <pc:docMk/>
            <pc:sldMk cId="2379412484" sldId="261"/>
            <ac:spMk id="2" creationId="{00000000-0000-0000-0000-000000000000}"/>
          </ac:spMkLst>
        </pc:spChg>
        <pc:spChg chg="add del mod">
          <ac:chgData name="edwige minnie" userId="a6d1a1a063f96741" providerId="LiveId" clId="{1A25B3F0-DFF3-4300-8E5E-AE7521F6CA3F}" dt="2025-04-07T16:00:42.895" v="471" actId="478"/>
          <ac:spMkLst>
            <pc:docMk/>
            <pc:sldMk cId="2379412484" sldId="261"/>
            <ac:spMk id="3" creationId="{3C643933-53C8-16A2-F8C4-D15265957A39}"/>
          </ac:spMkLst>
        </pc:spChg>
        <pc:spChg chg="mod">
          <ac:chgData name="edwige minnie" userId="a6d1a1a063f96741" providerId="LiveId" clId="{1A25B3F0-DFF3-4300-8E5E-AE7521F6CA3F}" dt="2025-04-08T12:41:56.064" v="5642" actId="20577"/>
          <ac:spMkLst>
            <pc:docMk/>
            <pc:sldMk cId="2379412484" sldId="261"/>
            <ac:spMk id="4" creationId="{C542A917-2DC0-41C3-A1A8-3D1A5C65E9C5}"/>
          </ac:spMkLst>
        </pc:spChg>
      </pc:sldChg>
      <pc:sldChg chg="addSp delSp modSp mod delAnim modAnim modNotesTx">
        <pc:chgData name="edwige minnie" userId="a6d1a1a063f96741" providerId="LiveId" clId="{1A25B3F0-DFF3-4300-8E5E-AE7521F6CA3F}" dt="2025-04-08T12:43:16.490" v="5667" actId="20577"/>
        <pc:sldMkLst>
          <pc:docMk/>
          <pc:sldMk cId="13786045" sldId="262"/>
        </pc:sldMkLst>
        <pc:spChg chg="add mod">
          <ac:chgData name="edwige minnie" userId="a6d1a1a063f96741" providerId="LiveId" clId="{1A25B3F0-DFF3-4300-8E5E-AE7521F6CA3F}" dt="2025-04-08T12:43:16.490" v="5667" actId="20577"/>
          <ac:spMkLst>
            <pc:docMk/>
            <pc:sldMk cId="13786045" sldId="262"/>
            <ac:spMk id="2" creationId="{CBB6FA5D-EC0A-68A6-C9DA-1A0C8E2FCD3F}"/>
          </ac:spMkLst>
        </pc:spChg>
        <pc:spChg chg="mod">
          <ac:chgData name="edwige minnie" userId="a6d1a1a063f96741" providerId="LiveId" clId="{1A25B3F0-DFF3-4300-8E5E-AE7521F6CA3F}" dt="2025-04-07T16:25:30.320" v="1596" actId="20577"/>
          <ac:spMkLst>
            <pc:docMk/>
            <pc:sldMk cId="13786045" sldId="262"/>
            <ac:spMk id="4" creationId="{C542A917-2DC0-41C3-A1A8-3D1A5C65E9C5}"/>
          </ac:spMkLst>
        </pc:spChg>
        <pc:graphicFrameChg chg="del modGraphic">
          <ac:chgData name="edwige minnie" userId="a6d1a1a063f96741" providerId="LiveId" clId="{1A25B3F0-DFF3-4300-8E5E-AE7521F6CA3F}" dt="2025-04-07T16:13:27.492" v="1243" actId="478"/>
          <ac:graphicFrameMkLst>
            <pc:docMk/>
            <pc:sldMk cId="13786045" sldId="262"/>
            <ac:graphicFrameMk id="3" creationId="{00000000-0000-0000-0000-000000000000}"/>
          </ac:graphicFrameMkLst>
        </pc:graphicFrameChg>
      </pc:sldChg>
      <pc:sldChg chg="modSp mod modNotesTx">
        <pc:chgData name="edwige minnie" userId="a6d1a1a063f96741" providerId="LiveId" clId="{1A25B3F0-DFF3-4300-8E5E-AE7521F6CA3F}" dt="2025-04-08T12:46:44.219" v="5675" actId="20577"/>
        <pc:sldMkLst>
          <pc:docMk/>
          <pc:sldMk cId="1682023922" sldId="263"/>
        </pc:sldMkLst>
        <pc:spChg chg="mod">
          <ac:chgData name="edwige minnie" userId="a6d1a1a063f96741" providerId="LiveId" clId="{1A25B3F0-DFF3-4300-8E5E-AE7521F6CA3F}" dt="2025-04-08T12:46:44.219" v="5675" actId="20577"/>
          <ac:spMkLst>
            <pc:docMk/>
            <pc:sldMk cId="1682023922" sldId="263"/>
            <ac:spMk id="2" creationId="{00000000-0000-0000-0000-000000000000}"/>
          </ac:spMkLst>
        </pc:spChg>
        <pc:spChg chg="mod">
          <ac:chgData name="edwige minnie" userId="a6d1a1a063f96741" providerId="LiveId" clId="{1A25B3F0-DFF3-4300-8E5E-AE7521F6CA3F}" dt="2025-04-07T16:52:40.429" v="2050" actId="20577"/>
          <ac:spMkLst>
            <pc:docMk/>
            <pc:sldMk cId="1682023922" sldId="263"/>
            <ac:spMk id="4" creationId="{C542A917-2DC0-41C3-A1A8-3D1A5C65E9C5}"/>
          </ac:spMkLst>
        </pc:spChg>
      </pc:sldChg>
      <pc:sldChg chg="modSp mod modNotesTx">
        <pc:chgData name="edwige minnie" userId="a6d1a1a063f96741" providerId="LiveId" clId="{1A25B3F0-DFF3-4300-8E5E-AE7521F6CA3F}" dt="2025-04-08T12:48:16.300" v="5696" actId="20577"/>
        <pc:sldMkLst>
          <pc:docMk/>
          <pc:sldMk cId="46537799" sldId="264"/>
        </pc:sldMkLst>
        <pc:spChg chg="mod">
          <ac:chgData name="edwige minnie" userId="a6d1a1a063f96741" providerId="LiveId" clId="{1A25B3F0-DFF3-4300-8E5E-AE7521F6CA3F}" dt="2025-04-08T12:48:16.300" v="5696" actId="20577"/>
          <ac:spMkLst>
            <pc:docMk/>
            <pc:sldMk cId="46537799" sldId="264"/>
            <ac:spMk id="2" creationId="{00000000-0000-0000-0000-000000000000}"/>
          </ac:spMkLst>
        </pc:spChg>
        <pc:spChg chg="mod">
          <ac:chgData name="edwige minnie" userId="a6d1a1a063f96741" providerId="LiveId" clId="{1A25B3F0-DFF3-4300-8E5E-AE7521F6CA3F}" dt="2025-04-07T16:54:56.591" v="2084" actId="1076"/>
          <ac:spMkLst>
            <pc:docMk/>
            <pc:sldMk cId="46537799" sldId="264"/>
            <ac:spMk id="4" creationId="{C542A917-2DC0-41C3-A1A8-3D1A5C65E9C5}"/>
          </ac:spMkLst>
        </pc:spChg>
      </pc:sldChg>
      <pc:sldChg chg="addSp delSp modSp mod delAnim modAnim modNotesTx">
        <pc:chgData name="edwige minnie" userId="a6d1a1a063f96741" providerId="LiveId" clId="{1A25B3F0-DFF3-4300-8E5E-AE7521F6CA3F}" dt="2025-04-08T12:49:26.653" v="5702" actId="20577"/>
        <pc:sldMkLst>
          <pc:docMk/>
          <pc:sldMk cId="2861989376" sldId="265"/>
        </pc:sldMkLst>
        <pc:spChg chg="mod">
          <ac:chgData name="edwige minnie" userId="a6d1a1a063f96741" providerId="LiveId" clId="{1A25B3F0-DFF3-4300-8E5E-AE7521F6CA3F}" dt="2025-04-08T12:49:26.653" v="5702" actId="20577"/>
          <ac:spMkLst>
            <pc:docMk/>
            <pc:sldMk cId="2861989376" sldId="265"/>
            <ac:spMk id="2" creationId="{00000000-0000-0000-0000-000000000000}"/>
          </ac:spMkLst>
        </pc:spChg>
        <pc:spChg chg="add mod">
          <ac:chgData name="edwige minnie" userId="a6d1a1a063f96741" providerId="LiveId" clId="{1A25B3F0-DFF3-4300-8E5E-AE7521F6CA3F}" dt="2025-04-08T11:51:50.699" v="4209"/>
          <ac:spMkLst>
            <pc:docMk/>
            <pc:sldMk cId="2861989376" sldId="265"/>
            <ac:spMk id="3" creationId="{43165BCA-B3C6-81F3-F8CE-3586973F291F}"/>
          </ac:spMkLst>
        </pc:spChg>
        <pc:spChg chg="del mod">
          <ac:chgData name="edwige minnie" userId="a6d1a1a063f96741" providerId="LiveId" clId="{1A25B3F0-DFF3-4300-8E5E-AE7521F6CA3F}" dt="2025-04-08T11:45:52.583" v="4031" actId="478"/>
          <ac:spMkLst>
            <pc:docMk/>
            <pc:sldMk cId="2861989376" sldId="265"/>
            <ac:spMk id="4" creationId="{C542A917-2DC0-41C3-A1A8-3D1A5C65E9C5}"/>
          </ac:spMkLst>
        </pc:spChg>
        <pc:picChg chg="del">
          <ac:chgData name="edwige minnie" userId="a6d1a1a063f96741" providerId="LiveId" clId="{1A25B3F0-DFF3-4300-8E5E-AE7521F6CA3F}" dt="2025-04-07T16:53:53.913" v="2079" actId="478"/>
          <ac:picMkLst>
            <pc:docMk/>
            <pc:sldMk cId="2861989376" sldId="265"/>
            <ac:picMk id="7" creationId="{00000000-0000-0000-0000-000000000000}"/>
          </ac:picMkLst>
        </pc:picChg>
        <pc:picChg chg="del">
          <ac:chgData name="edwige minnie" userId="a6d1a1a063f96741" providerId="LiveId" clId="{1A25B3F0-DFF3-4300-8E5E-AE7521F6CA3F}" dt="2025-04-07T16:53:51.821" v="2078" actId="478"/>
          <ac:picMkLst>
            <pc:docMk/>
            <pc:sldMk cId="2861989376" sldId="265"/>
            <ac:picMk id="8" creationId="{00000000-0000-0000-0000-000000000000}"/>
          </ac:picMkLst>
        </pc:picChg>
      </pc:sldChg>
      <pc:sldChg chg="addSp delSp modSp mod delAnim modNotesTx">
        <pc:chgData name="edwige minnie" userId="a6d1a1a063f96741" providerId="LiveId" clId="{1A25B3F0-DFF3-4300-8E5E-AE7521F6CA3F}" dt="2025-04-08T15:16:32.514" v="5882"/>
        <pc:sldMkLst>
          <pc:docMk/>
          <pc:sldMk cId="2713113780" sldId="266"/>
        </pc:sldMkLst>
        <pc:spChg chg="del mod">
          <ac:chgData name="edwige minnie" userId="a6d1a1a063f96741" providerId="LiveId" clId="{1A25B3F0-DFF3-4300-8E5E-AE7521F6CA3F}" dt="2025-04-08T04:14:28.305" v="3099"/>
          <ac:spMkLst>
            <pc:docMk/>
            <pc:sldMk cId="2713113780" sldId="266"/>
            <ac:spMk id="2" creationId="{00000000-0000-0000-0000-000000000000}"/>
          </ac:spMkLst>
        </pc:spChg>
        <pc:spChg chg="add mod">
          <ac:chgData name="edwige minnie" userId="a6d1a1a063f96741" providerId="LiveId" clId="{1A25B3F0-DFF3-4300-8E5E-AE7521F6CA3F}" dt="2025-04-08T12:25:09.203" v="5080" actId="20577"/>
          <ac:spMkLst>
            <pc:docMk/>
            <pc:sldMk cId="2713113780" sldId="266"/>
            <ac:spMk id="3" creationId="{BB2BF873-EB15-DB7C-E584-9F103D442B1E}"/>
          </ac:spMkLst>
        </pc:spChg>
        <pc:spChg chg="mod">
          <ac:chgData name="edwige minnie" userId="a6d1a1a063f96741" providerId="LiveId" clId="{1A25B3F0-DFF3-4300-8E5E-AE7521F6CA3F}" dt="2025-04-08T12:21:42.668" v="5006"/>
          <ac:spMkLst>
            <pc:docMk/>
            <pc:sldMk cId="2713113780" sldId="266"/>
            <ac:spMk id="4" creationId="{C542A917-2DC0-41C3-A1A8-3D1A5C65E9C5}"/>
          </ac:spMkLst>
        </pc:spChg>
        <pc:spChg chg="add mod">
          <ac:chgData name="edwige minnie" userId="a6d1a1a063f96741" providerId="LiveId" clId="{1A25B3F0-DFF3-4300-8E5E-AE7521F6CA3F}" dt="2025-04-08T12:22:18.926" v="5024"/>
          <ac:spMkLst>
            <pc:docMk/>
            <pc:sldMk cId="2713113780" sldId="266"/>
            <ac:spMk id="8" creationId="{FDA753D1-7AF8-43A2-1502-1D6827A1A580}"/>
          </ac:spMkLst>
        </pc:spChg>
        <pc:picChg chg="del">
          <ac:chgData name="edwige minnie" userId="a6d1a1a063f96741" providerId="LiveId" clId="{1A25B3F0-DFF3-4300-8E5E-AE7521F6CA3F}" dt="2025-04-08T04:08:28.080" v="3085" actId="478"/>
          <ac:picMkLst>
            <pc:docMk/>
            <pc:sldMk cId="2713113780" sldId="266"/>
            <ac:picMk id="7" creationId="{00000000-0000-0000-0000-000000000000}"/>
          </ac:picMkLst>
        </pc:picChg>
      </pc:sldChg>
      <pc:sldChg chg="addSp delSp modSp new mod modAnim">
        <pc:chgData name="edwige minnie" userId="a6d1a1a063f96741" providerId="LiveId" clId="{1A25B3F0-DFF3-4300-8E5E-AE7521F6CA3F}" dt="2025-04-08T15:34:15.029" v="6116"/>
        <pc:sldMkLst>
          <pc:docMk/>
          <pc:sldMk cId="1442085668" sldId="267"/>
        </pc:sldMkLst>
        <pc:spChg chg="add mod">
          <ac:chgData name="edwige minnie" userId="a6d1a1a063f96741" providerId="LiveId" clId="{1A25B3F0-DFF3-4300-8E5E-AE7521F6CA3F}" dt="2025-04-07T16:48:34.733" v="1946" actId="20577"/>
          <ac:spMkLst>
            <pc:docMk/>
            <pc:sldMk cId="1442085668" sldId="267"/>
            <ac:spMk id="4" creationId="{0D351604-9B7E-B9B5-E6AA-7ACAB809640F}"/>
          </ac:spMkLst>
        </pc:spChg>
        <pc:spChg chg="add mod">
          <ac:chgData name="edwige minnie" userId="a6d1a1a063f96741" providerId="LiveId" clId="{1A25B3F0-DFF3-4300-8E5E-AE7521F6CA3F}" dt="2025-04-07T16:49:16.335" v="2023" actId="20577"/>
          <ac:spMkLst>
            <pc:docMk/>
            <pc:sldMk cId="1442085668" sldId="267"/>
            <ac:spMk id="5" creationId="{2A4E5BB9-3FE5-84D3-853E-BA43A5980AF6}"/>
          </ac:spMkLst>
        </pc:spChg>
        <pc:picChg chg="add mod">
          <ac:chgData name="edwige minnie" userId="a6d1a1a063f96741" providerId="LiveId" clId="{1A25B3F0-DFF3-4300-8E5E-AE7521F6CA3F}" dt="2025-04-07T16:46:39.633" v="1890"/>
          <ac:picMkLst>
            <pc:docMk/>
            <pc:sldMk cId="1442085668" sldId="267"/>
            <ac:picMk id="2" creationId="{31A61344-C4A7-2E32-BB4E-9D6EB1096A90}"/>
          </ac:picMkLst>
        </pc:picChg>
        <pc:picChg chg="add mod">
          <ac:chgData name="edwige minnie" userId="a6d1a1a063f96741" providerId="LiveId" clId="{1A25B3F0-DFF3-4300-8E5E-AE7521F6CA3F}" dt="2025-04-07T16:46:47.975" v="1892" actId="1076"/>
          <ac:picMkLst>
            <pc:docMk/>
            <pc:sldMk cId="1442085668" sldId="267"/>
            <ac:picMk id="3" creationId="{4658EE8A-E6A5-4A48-B007-787069A4D7DF}"/>
          </ac:picMkLst>
        </pc:picChg>
        <pc:picChg chg="add del mod">
          <ac:chgData name="edwige minnie" userId="a6d1a1a063f96741" providerId="LiveId" clId="{1A25B3F0-DFF3-4300-8E5E-AE7521F6CA3F}" dt="2025-04-07T16:50:58.388" v="2028" actId="478"/>
          <ac:picMkLst>
            <pc:docMk/>
            <pc:sldMk cId="1442085668" sldId="267"/>
            <ac:picMk id="7" creationId="{7D90059B-0EB1-1564-3BDB-BDA55D192D94}"/>
          </ac:picMkLst>
        </pc:picChg>
        <pc:picChg chg="add mod">
          <ac:chgData name="edwige minnie" userId="a6d1a1a063f96741" providerId="LiveId" clId="{1A25B3F0-DFF3-4300-8E5E-AE7521F6CA3F}" dt="2025-04-07T16:50:54.532" v="2027" actId="14100"/>
          <ac:picMkLst>
            <pc:docMk/>
            <pc:sldMk cId="1442085668" sldId="267"/>
            <ac:picMk id="9" creationId="{BC7C1B51-C1BB-925A-3E46-823BE3F4CD29}"/>
          </ac:picMkLst>
        </pc:picChg>
      </pc:sldChg>
      <pc:sldChg chg="addSp delSp modSp new mod delAnim modAnim">
        <pc:chgData name="edwige minnie" userId="a6d1a1a063f96741" providerId="LiveId" clId="{1A25B3F0-DFF3-4300-8E5E-AE7521F6CA3F}" dt="2025-04-08T15:33:45.931" v="6115"/>
        <pc:sldMkLst>
          <pc:docMk/>
          <pc:sldMk cId="711741912" sldId="268"/>
        </pc:sldMkLst>
        <pc:spChg chg="add mod">
          <ac:chgData name="edwige minnie" userId="a6d1a1a063f96741" providerId="LiveId" clId="{1A25B3F0-DFF3-4300-8E5E-AE7521F6CA3F}" dt="2025-04-08T10:25:05.466" v="3568" actId="20577"/>
          <ac:spMkLst>
            <pc:docMk/>
            <pc:sldMk cId="711741912" sldId="268"/>
            <ac:spMk id="4" creationId="{A4CAE367-9B98-4AD4-574F-C54060ACDC0D}"/>
          </ac:spMkLst>
        </pc:spChg>
        <pc:spChg chg="add del mod">
          <ac:chgData name="edwige minnie" userId="a6d1a1a063f96741" providerId="LiveId" clId="{1A25B3F0-DFF3-4300-8E5E-AE7521F6CA3F}" dt="2025-04-07T16:56:27.244" v="2142" actId="478"/>
          <ac:spMkLst>
            <pc:docMk/>
            <pc:sldMk cId="711741912" sldId="268"/>
            <ac:spMk id="5" creationId="{EB1D315B-4DE5-1026-5442-38CFC4BB3297}"/>
          </ac:spMkLst>
        </pc:spChg>
        <pc:spChg chg="add mod">
          <ac:chgData name="edwige minnie" userId="a6d1a1a063f96741" providerId="LiveId" clId="{1A25B3F0-DFF3-4300-8E5E-AE7521F6CA3F}" dt="2025-04-08T11:59:23.597" v="4461" actId="20577"/>
          <ac:spMkLst>
            <pc:docMk/>
            <pc:sldMk cId="711741912" sldId="268"/>
            <ac:spMk id="6" creationId="{41D6D622-B2DE-5CEA-C3CE-4A67D906EEF5}"/>
          </ac:spMkLst>
        </pc:spChg>
        <pc:picChg chg="add mod">
          <ac:chgData name="edwige minnie" userId="a6d1a1a063f96741" providerId="LiveId" clId="{1A25B3F0-DFF3-4300-8E5E-AE7521F6CA3F}" dt="2025-04-07T16:54:41.318" v="2081"/>
          <ac:picMkLst>
            <pc:docMk/>
            <pc:sldMk cId="711741912" sldId="268"/>
            <ac:picMk id="2" creationId="{03F04B00-3008-A83B-189A-EFB7598B827F}"/>
          </ac:picMkLst>
        </pc:picChg>
        <pc:picChg chg="add mod">
          <ac:chgData name="edwige minnie" userId="a6d1a1a063f96741" providerId="LiveId" clId="{1A25B3F0-DFF3-4300-8E5E-AE7521F6CA3F}" dt="2025-04-07T16:54:46.966" v="2083" actId="1076"/>
          <ac:picMkLst>
            <pc:docMk/>
            <pc:sldMk cId="711741912" sldId="268"/>
            <ac:picMk id="3" creationId="{8640D10B-EA9C-0F75-4274-996C2515897F}"/>
          </ac:picMkLst>
        </pc:picChg>
        <pc:picChg chg="add mod">
          <ac:chgData name="edwige minnie" userId="a6d1a1a063f96741" providerId="LiveId" clId="{1A25B3F0-DFF3-4300-8E5E-AE7521F6CA3F}" dt="2025-04-07T16:58:52.820" v="2258" actId="14100"/>
          <ac:picMkLst>
            <pc:docMk/>
            <pc:sldMk cId="711741912" sldId="268"/>
            <ac:picMk id="8" creationId="{5C59E74A-B3A1-F882-D45B-8FAA6AFABDA9}"/>
          </ac:picMkLst>
        </pc:picChg>
      </pc:sldChg>
      <pc:sldChg chg="modSp add mod modNotesTx">
        <pc:chgData name="edwige minnie" userId="a6d1a1a063f96741" providerId="LiveId" clId="{1A25B3F0-DFF3-4300-8E5E-AE7521F6CA3F}" dt="2025-04-08T12:53:20.196" v="5708" actId="20577"/>
        <pc:sldMkLst>
          <pc:docMk/>
          <pc:sldMk cId="2400712745" sldId="269"/>
        </pc:sldMkLst>
        <pc:spChg chg="mod">
          <ac:chgData name="edwige minnie" userId="a6d1a1a063f96741" providerId="LiveId" clId="{1A25B3F0-DFF3-4300-8E5E-AE7521F6CA3F}" dt="2025-04-08T12:53:20.196" v="5708" actId="20577"/>
          <ac:spMkLst>
            <pc:docMk/>
            <pc:sldMk cId="2400712745" sldId="269"/>
            <ac:spMk id="2" creationId="{79DACE73-29F8-8BFF-BE42-D501764C3DE5}"/>
          </ac:spMkLst>
        </pc:spChg>
      </pc:sldChg>
      <pc:sldChg chg="modSp add mod modNotesTx">
        <pc:chgData name="edwige minnie" userId="a6d1a1a063f96741" providerId="LiveId" clId="{1A25B3F0-DFF3-4300-8E5E-AE7521F6CA3F}" dt="2025-04-08T11:37:20.577" v="4010" actId="20577"/>
        <pc:sldMkLst>
          <pc:docMk/>
          <pc:sldMk cId="1194744370" sldId="270"/>
        </pc:sldMkLst>
        <pc:spChg chg="mod">
          <ac:chgData name="edwige minnie" userId="a6d1a1a063f96741" providerId="LiveId" clId="{1A25B3F0-DFF3-4300-8E5E-AE7521F6CA3F}" dt="2025-04-08T11:37:20.577" v="4010" actId="20577"/>
          <ac:spMkLst>
            <pc:docMk/>
            <pc:sldMk cId="1194744370" sldId="270"/>
            <ac:spMk id="2" creationId="{63261405-515C-A472-FE18-0B985F429481}"/>
          </ac:spMkLst>
        </pc:spChg>
        <pc:spChg chg="mod">
          <ac:chgData name="edwige minnie" userId="a6d1a1a063f96741" providerId="LiveId" clId="{1A25B3F0-DFF3-4300-8E5E-AE7521F6CA3F}" dt="2025-04-08T11:36:10.706" v="3930" actId="20577"/>
          <ac:spMkLst>
            <pc:docMk/>
            <pc:sldMk cId="1194744370" sldId="270"/>
            <ac:spMk id="4" creationId="{2A5A52A2-FB46-9AB6-FF79-A06818A86DA5}"/>
          </ac:spMkLst>
        </pc:spChg>
      </pc:sldChg>
      <pc:sldChg chg="modSp add mod modAnim modNotesTx">
        <pc:chgData name="edwige minnie" userId="a6d1a1a063f96741" providerId="LiveId" clId="{1A25B3F0-DFF3-4300-8E5E-AE7521F6CA3F}" dt="2025-04-08T14:55:47.524" v="5771" actId="20577"/>
        <pc:sldMkLst>
          <pc:docMk/>
          <pc:sldMk cId="1304492316" sldId="271"/>
        </pc:sldMkLst>
        <pc:spChg chg="mod">
          <ac:chgData name="edwige minnie" userId="a6d1a1a063f96741" providerId="LiveId" clId="{1A25B3F0-DFF3-4300-8E5E-AE7521F6CA3F}" dt="2025-04-08T14:55:47.524" v="5771" actId="20577"/>
          <ac:spMkLst>
            <pc:docMk/>
            <pc:sldMk cId="1304492316" sldId="271"/>
            <ac:spMk id="2" creationId="{2C23FFF2-28B8-B1B6-8A00-A1480C9D61D2}"/>
          </ac:spMkLst>
        </pc:spChg>
        <pc:spChg chg="mod">
          <ac:chgData name="edwige minnie" userId="a6d1a1a063f96741" providerId="LiveId" clId="{1A25B3F0-DFF3-4300-8E5E-AE7521F6CA3F}" dt="2025-04-08T11:44:27.836" v="4027" actId="20577"/>
          <ac:spMkLst>
            <pc:docMk/>
            <pc:sldMk cId="1304492316" sldId="271"/>
            <ac:spMk id="4" creationId="{157D811E-F9BD-844B-16D6-3A4C597C4277}"/>
          </ac:spMkLst>
        </pc:spChg>
      </pc:sldChg>
      <pc:sldChg chg="modSp add mod">
        <pc:chgData name="edwige minnie" userId="a6d1a1a063f96741" providerId="LiveId" clId="{1A25B3F0-DFF3-4300-8E5E-AE7521F6CA3F}" dt="2025-04-08T10:22:32.560" v="3567" actId="14100"/>
        <pc:sldMkLst>
          <pc:docMk/>
          <pc:sldMk cId="1104249292" sldId="272"/>
        </pc:sldMkLst>
        <pc:spChg chg="mod">
          <ac:chgData name="edwige minnie" userId="a6d1a1a063f96741" providerId="LiveId" clId="{1A25B3F0-DFF3-4300-8E5E-AE7521F6CA3F}" dt="2025-04-08T10:22:32.560" v="3567" actId="14100"/>
          <ac:spMkLst>
            <pc:docMk/>
            <pc:sldMk cId="1104249292" sldId="272"/>
            <ac:spMk id="2" creationId="{1961EEB2-18C5-9C26-4EA0-BB420F7D878A}"/>
          </ac:spMkLst>
        </pc:spChg>
      </pc:sldChg>
      <pc:sldChg chg="addSp modSp add mod modNotesTx">
        <pc:chgData name="edwige minnie" userId="a6d1a1a063f96741" providerId="LiveId" clId="{1A25B3F0-DFF3-4300-8E5E-AE7521F6CA3F}" dt="2025-04-08T12:19:41.195" v="5001" actId="20577"/>
        <pc:sldMkLst>
          <pc:docMk/>
          <pc:sldMk cId="115567268" sldId="273"/>
        </pc:sldMkLst>
        <pc:spChg chg="mod">
          <ac:chgData name="edwige minnie" userId="a6d1a1a063f96741" providerId="LiveId" clId="{1A25B3F0-DFF3-4300-8E5E-AE7521F6CA3F}" dt="2025-04-08T12:19:41.195" v="5001" actId="20577"/>
          <ac:spMkLst>
            <pc:docMk/>
            <pc:sldMk cId="115567268" sldId="273"/>
            <ac:spMk id="2" creationId="{0D33E5C9-73AE-F4E3-8FF3-1D2A586CE2C9}"/>
          </ac:spMkLst>
        </pc:spChg>
        <pc:spChg chg="add">
          <ac:chgData name="edwige minnie" userId="a6d1a1a063f96741" providerId="LiveId" clId="{1A25B3F0-DFF3-4300-8E5E-AE7521F6CA3F}" dt="2025-04-08T10:33:54.254" v="3577"/>
          <ac:spMkLst>
            <pc:docMk/>
            <pc:sldMk cId="115567268" sldId="273"/>
            <ac:spMk id="3" creationId="{4AA3FDE7-050B-2E7A-EAF7-89A3BC485F22}"/>
          </ac:spMkLst>
        </pc:spChg>
        <pc:spChg chg="add">
          <ac:chgData name="edwige minnie" userId="a6d1a1a063f96741" providerId="LiveId" clId="{1A25B3F0-DFF3-4300-8E5E-AE7521F6CA3F}" dt="2025-04-08T10:34:11.931" v="3580"/>
          <ac:spMkLst>
            <pc:docMk/>
            <pc:sldMk cId="115567268" sldId="273"/>
            <ac:spMk id="7" creationId="{1E323B30-DC46-5A74-EF0C-DBA1378755C8}"/>
          </ac:spMkLst>
        </pc:spChg>
        <pc:spChg chg="add">
          <ac:chgData name="edwige minnie" userId="a6d1a1a063f96741" providerId="LiveId" clId="{1A25B3F0-DFF3-4300-8E5E-AE7521F6CA3F}" dt="2025-04-08T10:34:38.731" v="3586"/>
          <ac:spMkLst>
            <pc:docMk/>
            <pc:sldMk cId="115567268" sldId="273"/>
            <ac:spMk id="8" creationId="{368916CA-4E78-4224-8BD5-8DB9146DCE12}"/>
          </ac:spMkLst>
        </pc:spChg>
      </pc:sldChg>
      <pc:sldChg chg="addSp modSp add mod modAnim modNotesTx">
        <pc:chgData name="edwige minnie" userId="a6d1a1a063f96741" providerId="LiveId" clId="{1A25B3F0-DFF3-4300-8E5E-AE7521F6CA3F}" dt="2025-04-08T12:18:29.338" v="4992" actId="2711"/>
        <pc:sldMkLst>
          <pc:docMk/>
          <pc:sldMk cId="3277287895" sldId="274"/>
        </pc:sldMkLst>
        <pc:spChg chg="mod">
          <ac:chgData name="edwige minnie" userId="a6d1a1a063f96741" providerId="LiveId" clId="{1A25B3F0-DFF3-4300-8E5E-AE7521F6CA3F}" dt="2025-04-08T12:18:29.338" v="4992" actId="2711"/>
          <ac:spMkLst>
            <pc:docMk/>
            <pc:sldMk cId="3277287895" sldId="274"/>
            <ac:spMk id="2" creationId="{B63D0D1B-0A2B-6909-613A-2800CBF40958}"/>
          </ac:spMkLst>
        </pc:spChg>
        <pc:spChg chg="add">
          <ac:chgData name="edwige minnie" userId="a6d1a1a063f96741" providerId="LiveId" clId="{1A25B3F0-DFF3-4300-8E5E-AE7521F6CA3F}" dt="2025-04-08T11:14:20.108" v="3874"/>
          <ac:spMkLst>
            <pc:docMk/>
            <pc:sldMk cId="3277287895" sldId="274"/>
            <ac:spMk id="3" creationId="{0911D045-B5C9-57B4-6BE8-EB17A68A2118}"/>
          </ac:spMkLst>
        </pc:spChg>
      </pc:sldChg>
      <pc:sldChg chg="add modNotesTx">
        <pc:chgData name="edwige minnie" userId="a6d1a1a063f96741" providerId="LiveId" clId="{1A25B3F0-DFF3-4300-8E5E-AE7521F6CA3F}" dt="2025-04-08T12:00:35.892" v="4463"/>
        <pc:sldMkLst>
          <pc:docMk/>
          <pc:sldMk cId="565253114" sldId="275"/>
        </pc:sldMkLst>
      </pc:sldChg>
      <pc:sldChg chg="addSp delSp modSp add mod modNotesTx">
        <pc:chgData name="edwige minnie" userId="a6d1a1a063f96741" providerId="LiveId" clId="{1A25B3F0-DFF3-4300-8E5E-AE7521F6CA3F}" dt="2025-04-08T12:01:16.683" v="4464"/>
        <pc:sldMkLst>
          <pc:docMk/>
          <pc:sldMk cId="1905250852" sldId="276"/>
        </pc:sldMkLst>
        <pc:spChg chg="mod">
          <ac:chgData name="edwige minnie" userId="a6d1a1a063f96741" providerId="LiveId" clId="{1A25B3F0-DFF3-4300-8E5E-AE7521F6CA3F}" dt="2025-04-08T11:57:48.716" v="4436" actId="113"/>
          <ac:spMkLst>
            <pc:docMk/>
            <pc:sldMk cId="1905250852" sldId="276"/>
            <ac:spMk id="2" creationId="{06276C2E-B65F-275C-4CB9-1DB65FCB4BE6}"/>
          </ac:spMkLst>
        </pc:spChg>
        <pc:spChg chg="add del">
          <ac:chgData name="edwige minnie" userId="a6d1a1a063f96741" providerId="LiveId" clId="{1A25B3F0-DFF3-4300-8E5E-AE7521F6CA3F}" dt="2025-04-08T11:52:35.607" v="4213" actId="478"/>
          <ac:spMkLst>
            <pc:docMk/>
            <pc:sldMk cId="1905250852" sldId="276"/>
            <ac:spMk id="4" creationId="{DF4D11D2-1EB9-31AB-B118-37B021537DAE}"/>
          </ac:spMkLst>
        </pc:spChg>
        <pc:spChg chg="add">
          <ac:chgData name="edwige minnie" userId="a6d1a1a063f96741" providerId="LiveId" clId="{1A25B3F0-DFF3-4300-8E5E-AE7521F6CA3F}" dt="2025-04-08T11:52:48.563" v="4215"/>
          <ac:spMkLst>
            <pc:docMk/>
            <pc:sldMk cId="1905250852" sldId="276"/>
            <ac:spMk id="7" creationId="{F8D55AD4-5662-7CD1-0CDB-4143F77391D8}"/>
          </ac:spMkLst>
        </pc:spChg>
        <pc:spChg chg="add">
          <ac:chgData name="edwige minnie" userId="a6d1a1a063f96741" providerId="LiveId" clId="{1A25B3F0-DFF3-4300-8E5E-AE7521F6CA3F}" dt="2025-04-08T11:53:01.873" v="4217"/>
          <ac:spMkLst>
            <pc:docMk/>
            <pc:sldMk cId="1905250852" sldId="276"/>
            <ac:spMk id="8" creationId="{AB6AA166-A38E-8E91-D470-13D2E99FF08F}"/>
          </ac:spMkLst>
        </pc:spChg>
        <pc:spChg chg="add">
          <ac:chgData name="edwige minnie" userId="a6d1a1a063f96741" providerId="LiveId" clId="{1A25B3F0-DFF3-4300-8E5E-AE7521F6CA3F}" dt="2025-04-08T11:54:11.312" v="4258"/>
          <ac:spMkLst>
            <pc:docMk/>
            <pc:sldMk cId="1905250852" sldId="276"/>
            <ac:spMk id="9" creationId="{11AED05C-0E94-97FE-C721-7B3B6E741D73}"/>
          </ac:spMkLst>
        </pc:spChg>
      </pc:sldChg>
      <pc:sldChg chg="addSp delSp modSp add mod modAnim modNotesTx">
        <pc:chgData name="edwige minnie" userId="a6d1a1a063f96741" providerId="LiveId" clId="{1A25B3F0-DFF3-4300-8E5E-AE7521F6CA3F}" dt="2025-04-08T15:33:18.043" v="6114"/>
        <pc:sldMkLst>
          <pc:docMk/>
          <pc:sldMk cId="747733033" sldId="277"/>
        </pc:sldMkLst>
        <pc:spChg chg="mod">
          <ac:chgData name="edwige minnie" userId="a6d1a1a063f96741" providerId="LiveId" clId="{1A25B3F0-DFF3-4300-8E5E-AE7521F6CA3F}" dt="2025-04-08T12:06:06.961" v="4555" actId="2711"/>
          <ac:spMkLst>
            <pc:docMk/>
            <pc:sldMk cId="747733033" sldId="277"/>
            <ac:spMk id="2" creationId="{36FA03F3-0306-42C3-F22B-40FE2862F247}"/>
          </ac:spMkLst>
        </pc:spChg>
        <pc:spChg chg="mod">
          <ac:chgData name="edwige minnie" userId="a6d1a1a063f96741" providerId="LiveId" clId="{1A25B3F0-DFF3-4300-8E5E-AE7521F6CA3F}" dt="2025-04-08T12:02:38.426" v="4507" actId="20577"/>
          <ac:spMkLst>
            <pc:docMk/>
            <pc:sldMk cId="747733033" sldId="277"/>
            <ac:spMk id="4" creationId="{2CAAB56B-41DF-964A-9DCC-6F748686BBE4}"/>
          </ac:spMkLst>
        </pc:spChg>
        <pc:spChg chg="add del mod">
          <ac:chgData name="edwige minnie" userId="a6d1a1a063f96741" providerId="LiveId" clId="{1A25B3F0-DFF3-4300-8E5E-AE7521F6CA3F}" dt="2025-04-08T12:04:49.954" v="4522" actId="478"/>
          <ac:spMkLst>
            <pc:docMk/>
            <pc:sldMk cId="747733033" sldId="277"/>
            <ac:spMk id="8" creationId="{435C861E-7E89-8440-4A96-3C2AEB35230D}"/>
          </ac:spMkLst>
        </pc:spChg>
        <pc:picChg chg="add del mod">
          <ac:chgData name="edwige minnie" userId="a6d1a1a063f96741" providerId="LiveId" clId="{1A25B3F0-DFF3-4300-8E5E-AE7521F6CA3F}" dt="2025-04-08T12:04:49.954" v="4522" actId="478"/>
          <ac:picMkLst>
            <pc:docMk/>
            <pc:sldMk cId="747733033" sldId="277"/>
            <ac:picMk id="7" creationId="{52B3B43C-9573-596B-81BA-1A992BE7E4B3}"/>
          </ac:picMkLst>
        </pc:picChg>
      </pc:sldChg>
      <pc:sldChg chg="addSp delSp modSp add mod addAnim delAnim modAnim">
        <pc:chgData name="edwige minnie" userId="a6d1a1a063f96741" providerId="LiveId" clId="{1A25B3F0-DFF3-4300-8E5E-AE7521F6CA3F}" dt="2025-04-08T14:59:30.860" v="5826" actId="313"/>
        <pc:sldMkLst>
          <pc:docMk/>
          <pc:sldMk cId="2814540481" sldId="278"/>
        </pc:sldMkLst>
        <pc:spChg chg="add del mod">
          <ac:chgData name="edwige minnie" userId="a6d1a1a063f96741" providerId="LiveId" clId="{1A25B3F0-DFF3-4300-8E5E-AE7521F6CA3F}" dt="2025-04-08T14:59:30.860" v="5826" actId="313"/>
          <ac:spMkLst>
            <pc:docMk/>
            <pc:sldMk cId="2814540481" sldId="278"/>
            <ac:spMk id="2" creationId="{DEB1E4C1-B659-B35C-A3B7-21F76F17DAAC}"/>
          </ac:spMkLst>
        </pc:spChg>
        <pc:spChg chg="add del mod">
          <ac:chgData name="edwige minnie" userId="a6d1a1a063f96741" providerId="LiveId" clId="{1A25B3F0-DFF3-4300-8E5E-AE7521F6CA3F}" dt="2025-04-08T12:08:05.837" v="4612" actId="20577"/>
          <ac:spMkLst>
            <pc:docMk/>
            <pc:sldMk cId="2814540481" sldId="278"/>
            <ac:spMk id="4" creationId="{C36C3C24-9222-26B0-2661-F483CE09757F}"/>
          </ac:spMkLst>
        </pc:spChg>
        <pc:spChg chg="del">
          <ac:chgData name="edwige minnie" userId="a6d1a1a063f96741" providerId="LiveId" clId="{1A25B3F0-DFF3-4300-8E5E-AE7521F6CA3F}" dt="2025-04-08T12:08:15.085" v="4613" actId="478"/>
          <ac:spMkLst>
            <pc:docMk/>
            <pc:sldMk cId="2814540481" sldId="278"/>
            <ac:spMk id="8" creationId="{0F35E406-1976-58B8-975F-55597113747A}"/>
          </ac:spMkLst>
        </pc:spChg>
        <pc:picChg chg="del">
          <ac:chgData name="edwige minnie" userId="a6d1a1a063f96741" providerId="LiveId" clId="{1A25B3F0-DFF3-4300-8E5E-AE7521F6CA3F}" dt="2025-04-08T12:08:15.085" v="4613" actId="478"/>
          <ac:picMkLst>
            <pc:docMk/>
            <pc:sldMk cId="2814540481" sldId="278"/>
            <ac:picMk id="7" creationId="{C752AEE1-973C-1EA4-F9BD-9F617ABE3171}"/>
          </ac:picMkLst>
        </pc:picChg>
      </pc:sldChg>
      <pc:sldChg chg="add del">
        <pc:chgData name="edwige minnie" userId="a6d1a1a063f96741" providerId="LiveId" clId="{1A25B3F0-DFF3-4300-8E5E-AE7521F6CA3F}" dt="2025-04-08T12:25:28.849" v="5082" actId="2696"/>
        <pc:sldMkLst>
          <pc:docMk/>
          <pc:sldMk cId="1644300695" sldId="279"/>
        </pc:sldMkLst>
      </pc:sldChg>
      <pc:sldChg chg="add del">
        <pc:chgData name="edwige minnie" userId="a6d1a1a063f96741" providerId="LiveId" clId="{1A25B3F0-DFF3-4300-8E5E-AE7521F6CA3F}" dt="2025-04-08T12:25:17.474" v="5081" actId="47"/>
        <pc:sldMkLst>
          <pc:docMk/>
          <pc:sldMk cId="3984705114" sldId="280"/>
        </pc:sldMkLst>
      </pc:sldChg>
      <pc:sldChg chg="delSp modSp add mod modAnim">
        <pc:chgData name="edwige minnie" userId="a6d1a1a063f96741" providerId="LiveId" clId="{1A25B3F0-DFF3-4300-8E5E-AE7521F6CA3F}" dt="2025-04-08T15:02:53.822" v="5881" actId="20577"/>
        <pc:sldMkLst>
          <pc:docMk/>
          <pc:sldMk cId="431697746" sldId="281"/>
        </pc:sldMkLst>
        <pc:spChg chg="mod">
          <ac:chgData name="edwige minnie" userId="a6d1a1a063f96741" providerId="LiveId" clId="{1A25B3F0-DFF3-4300-8E5E-AE7521F6CA3F}" dt="2025-04-08T15:02:53.822" v="5881" actId="20577"/>
          <ac:spMkLst>
            <pc:docMk/>
            <pc:sldMk cId="431697746" sldId="281"/>
            <ac:spMk id="2" creationId="{F31E76F0-D7CC-6E39-0348-97B946478870}"/>
          </ac:spMkLst>
        </pc:spChg>
        <pc:spChg chg="mod">
          <ac:chgData name="edwige minnie" userId="a6d1a1a063f96741" providerId="LiveId" clId="{1A25B3F0-DFF3-4300-8E5E-AE7521F6CA3F}" dt="2025-04-08T12:12:37.615" v="4776" actId="20577"/>
          <ac:spMkLst>
            <pc:docMk/>
            <pc:sldMk cId="431697746" sldId="281"/>
            <ac:spMk id="4" creationId="{78958D85-B186-D3C3-0404-0B01A4DB6519}"/>
          </ac:spMkLst>
        </pc:spChg>
        <pc:spChg chg="del">
          <ac:chgData name="edwige minnie" userId="a6d1a1a063f96741" providerId="LiveId" clId="{1A25B3F0-DFF3-4300-8E5E-AE7521F6CA3F}" dt="2025-04-08T12:12:43.014" v="4777" actId="478"/>
          <ac:spMkLst>
            <pc:docMk/>
            <pc:sldMk cId="431697746" sldId="281"/>
            <ac:spMk id="8" creationId="{B6C8D26C-0797-1125-093E-BFCE31C25098}"/>
          </ac:spMkLst>
        </pc:spChg>
        <pc:picChg chg="del">
          <ac:chgData name="edwige minnie" userId="a6d1a1a063f96741" providerId="LiveId" clId="{1A25B3F0-DFF3-4300-8E5E-AE7521F6CA3F}" dt="2025-04-08T12:12:43.014" v="4777" actId="478"/>
          <ac:picMkLst>
            <pc:docMk/>
            <pc:sldMk cId="431697746" sldId="281"/>
            <ac:picMk id="7" creationId="{FCD195B5-D4B4-EBF9-B253-F06A19E50428}"/>
          </ac:picMkLst>
        </pc:picChg>
      </pc:sldChg>
      <pc:sldChg chg="modSp add mod">
        <pc:chgData name="edwige minnie" userId="a6d1a1a063f96741" providerId="LiveId" clId="{1A25B3F0-DFF3-4300-8E5E-AE7521F6CA3F}" dt="2025-04-08T15:26:16.448" v="6029" actId="20577"/>
        <pc:sldMkLst>
          <pc:docMk/>
          <pc:sldMk cId="3346290683" sldId="282"/>
        </pc:sldMkLst>
        <pc:spChg chg="mod">
          <ac:chgData name="edwige minnie" userId="a6d1a1a063f96741" providerId="LiveId" clId="{1A25B3F0-DFF3-4300-8E5E-AE7521F6CA3F}" dt="2025-04-08T15:26:16.448" v="6029" actId="20577"/>
          <ac:spMkLst>
            <pc:docMk/>
            <pc:sldMk cId="3346290683" sldId="282"/>
            <ac:spMk id="3" creationId="{0430A1C8-D25B-0E59-8051-860AE6A3CEB8}"/>
          </ac:spMkLst>
        </pc:spChg>
        <pc:spChg chg="mod">
          <ac:chgData name="edwige minnie" userId="a6d1a1a063f96741" providerId="LiveId" clId="{1A25B3F0-DFF3-4300-8E5E-AE7521F6CA3F}" dt="2025-04-08T15:19:45.042" v="5922" actId="20577"/>
          <ac:spMkLst>
            <pc:docMk/>
            <pc:sldMk cId="3346290683" sldId="282"/>
            <ac:spMk id="4" creationId="{CA1E8B34-BBA9-EFEA-E99B-6088F2F6C737}"/>
          </ac:spMkLst>
        </pc:spChg>
      </pc:sldChg>
      <pc:sldChg chg="addSp delSp modSp add mod modAnim modNotesTx">
        <pc:chgData name="edwige minnie" userId="a6d1a1a063f96741" providerId="LiveId" clId="{1A25B3F0-DFF3-4300-8E5E-AE7521F6CA3F}" dt="2025-04-08T15:32:33.553" v="6113"/>
        <pc:sldMkLst>
          <pc:docMk/>
          <pc:sldMk cId="3045569311" sldId="283"/>
        </pc:sldMkLst>
        <pc:spChg chg="del mod">
          <ac:chgData name="edwige minnie" userId="a6d1a1a063f96741" providerId="LiveId" clId="{1A25B3F0-DFF3-4300-8E5E-AE7521F6CA3F}" dt="2025-04-08T15:29:28.372" v="6039"/>
          <ac:spMkLst>
            <pc:docMk/>
            <pc:sldMk cId="3045569311" sldId="283"/>
            <ac:spMk id="3" creationId="{7E6287C0-21C9-7DFF-B01F-A04422BCA97E}"/>
          </ac:spMkLst>
        </pc:spChg>
        <pc:spChg chg="mod">
          <ac:chgData name="edwige minnie" userId="a6d1a1a063f96741" providerId="LiveId" clId="{1A25B3F0-DFF3-4300-8E5E-AE7521F6CA3F}" dt="2025-04-08T15:31:40.051" v="6104" actId="115"/>
          <ac:spMkLst>
            <pc:docMk/>
            <pc:sldMk cId="3045569311" sldId="283"/>
            <ac:spMk id="4" creationId="{7C2DE822-BC2F-EC1A-8DF8-CCD1AE9C4D2B}"/>
          </ac:spMkLst>
        </pc:spChg>
        <pc:spChg chg="add mod">
          <ac:chgData name="edwige minnie" userId="a6d1a1a063f96741" providerId="LiveId" clId="{1A25B3F0-DFF3-4300-8E5E-AE7521F6CA3F}" dt="2025-04-08T15:29:23.164" v="6037" actId="1076"/>
          <ac:spMkLst>
            <pc:docMk/>
            <pc:sldMk cId="3045569311" sldId="283"/>
            <ac:spMk id="8" creationId="{6943CED8-E33A-39F3-9AC2-6993D26DC4EB}"/>
          </ac:spMkLst>
        </pc:spChg>
        <pc:spChg chg="add mod">
          <ac:chgData name="edwige minnie" userId="a6d1a1a063f96741" providerId="LiveId" clId="{1A25B3F0-DFF3-4300-8E5E-AE7521F6CA3F}" dt="2025-04-08T15:30:45.857" v="6042" actId="14100"/>
          <ac:spMkLst>
            <pc:docMk/>
            <pc:sldMk cId="3045569311" sldId="283"/>
            <ac:spMk id="11" creationId="{0D07468E-9B38-EBE1-4B85-A023DE3ABF17}"/>
          </ac:spMkLst>
        </pc:spChg>
        <pc:picChg chg="add mod">
          <ac:chgData name="edwige minnie" userId="a6d1a1a063f96741" providerId="LiveId" clId="{1A25B3F0-DFF3-4300-8E5E-AE7521F6CA3F}" dt="2025-04-08T15:29:23.164" v="6037" actId="1076"/>
          <ac:picMkLst>
            <pc:docMk/>
            <pc:sldMk cId="3045569311" sldId="283"/>
            <ac:picMk id="7" creationId="{927577D4-DD2D-8D59-D26A-CC8712743521}"/>
          </ac:picMkLst>
        </pc:picChg>
        <pc:picChg chg="add mod">
          <ac:chgData name="edwige minnie" userId="a6d1a1a063f96741" providerId="LiveId" clId="{1A25B3F0-DFF3-4300-8E5E-AE7521F6CA3F}" dt="2025-04-08T15:31:02.025" v="6043" actId="1440"/>
          <ac:picMkLst>
            <pc:docMk/>
            <pc:sldMk cId="3045569311" sldId="283"/>
            <ac:picMk id="10" creationId="{6C4C8400-947D-61E5-30F4-6632E130BA7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4D67A3C-5767-4674-8E20-927F69780F9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a:extLst>
              <a:ext uri="{FF2B5EF4-FFF2-40B4-BE49-F238E27FC236}">
                <a16:creationId xmlns:a16="http://schemas.microsoft.com/office/drawing/2014/main" id="{F79E8C2F-5909-4520-BEC5-BB99174C119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8C4678E-2AEB-4931-9A2E-21AC0B49BBB4}" type="datetimeFigureOut">
              <a:rPr lang="fr-FR" smtClean="0"/>
              <a:t>07/04/2025</a:t>
            </a:fld>
            <a:endParaRPr lang="fr-FR" dirty="0"/>
          </a:p>
        </p:txBody>
      </p:sp>
      <p:sp>
        <p:nvSpPr>
          <p:cNvPr id="4" name="Espace réservé du pied de page 3">
            <a:extLst>
              <a:ext uri="{FF2B5EF4-FFF2-40B4-BE49-F238E27FC236}">
                <a16:creationId xmlns:a16="http://schemas.microsoft.com/office/drawing/2014/main" id="{5E0C054A-38BE-4933-B259-03EEEDCF09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a:extLst>
              <a:ext uri="{FF2B5EF4-FFF2-40B4-BE49-F238E27FC236}">
                <a16:creationId xmlns:a16="http://schemas.microsoft.com/office/drawing/2014/main" id="{D1070058-BE5E-48CD-B1FB-04699674001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1309F5-D995-499E-8CB4-8AB91EBEFA79}" type="slidenum">
              <a:rPr lang="fr-FR" smtClean="0"/>
              <a:t>‹N°›</a:t>
            </a:fld>
            <a:endParaRPr lang="fr-FR" dirty="0"/>
          </a:p>
        </p:txBody>
      </p:sp>
    </p:spTree>
    <p:extLst>
      <p:ext uri="{BB962C8B-B14F-4D97-AF65-F5344CB8AC3E}">
        <p14:creationId xmlns:p14="http://schemas.microsoft.com/office/powerpoint/2010/main" val="3187856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noProof="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289998-9B72-4829-A7EA-5F79195F5C2C}" type="datetimeFigureOut">
              <a:rPr lang="fr-FR" noProof="0" smtClean="0"/>
              <a:t>07/04/2025</a:t>
            </a:fld>
            <a:endParaRPr lang="fr-FR" noProof="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noProof="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4EDAEA-1A96-45CA-8702-F7D5A751A94C}" type="slidenum">
              <a:rPr lang="fr-FR" noProof="0" smtClean="0"/>
              <a:t>‹N°›</a:t>
            </a:fld>
            <a:endParaRPr lang="fr-FR" noProof="0"/>
          </a:p>
        </p:txBody>
      </p:sp>
    </p:spTree>
    <p:extLst>
      <p:ext uri="{BB962C8B-B14F-4D97-AF65-F5344CB8AC3E}">
        <p14:creationId xmlns:p14="http://schemas.microsoft.com/office/powerpoint/2010/main" val="3092453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ur-lex.europa.eu/FR/legal-content/summary/e-commerce-standard-eu-rules.html"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lapresse.ca/affaires/2024-07-26/omc/premieres-regles-mondiales-sur-le-commerce-electronique.php"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nil.fr/fr/reglement-europeen-protection-donnees"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lop.parl.ca/sites/PublicWebsite/default/fr_CA/ResearchPublications/200744E" TargetMode="External"/><Relationship Id="rId4" Type="http://schemas.openxmlformats.org/officeDocument/2006/relationships/hyperlink" Target="https://globalprivacyassembly.org/wp-content/uploads/2022/05/PSWG3-Privacy-and-data-protection-as-fundamental-rights-A-narrative-FRA.pdf"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nil.fr/fr/violations-de-donnees-personnelles-les-regles-suivre"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plravocats.fr/blog/technologies-propriete-intellectuelle-media/10-cas-de-violations-du-rgpd-qui-ont-fait-l-objet-d-une-condamnation"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avocatsdumonde.fr/la-propriete-intellectuelle-en-entreprise-protection-des-marques-brevets-et-droits-dauteur/"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nadoz.org/guide-complet-sur-la-protection-de-la-propriete-intellectuelle-marques-brevets-et-droits-dauteur/"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uis.unesco.org/fr/glossary-term/technologies-de-linformation-et-de-la-communication-tic"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digitalregulation.org/wp-content/themes/digital-regulation-theme/images/pages/handbook-fr.pdf"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erudit.org/fr/revues/ei/2020-v51-n2-ei06608/1084460ar/" TargetMode="External"/><Relationship Id="rId4" Type="http://schemas.openxmlformats.org/officeDocument/2006/relationships/hyperlink" Target="https://www.itu.int/fr/ITU-D/Regulatory-Market/Pages/giro20.aspx"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antic.cm/index.php/fr/info-tic/textes-du-secteur-des-tic.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94EDAEA-1A96-45CA-8702-F7D5A751A94C}" type="slidenum">
              <a:rPr lang="fr-FR" smtClean="0"/>
              <a:t>1</a:t>
            </a:fld>
            <a:endParaRPr lang="fr-FR" dirty="0"/>
          </a:p>
        </p:txBody>
      </p:sp>
    </p:spTree>
    <p:extLst>
      <p:ext uri="{BB962C8B-B14F-4D97-AF65-F5344CB8AC3E}">
        <p14:creationId xmlns:p14="http://schemas.microsoft.com/office/powerpoint/2010/main" val="745210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94EDAEA-1A96-45CA-8702-F7D5A751A94C}" type="slidenum">
              <a:rPr lang="fr-FR" smtClean="0"/>
              <a:t>12</a:t>
            </a:fld>
            <a:endParaRPr lang="fr-FR" dirty="0"/>
          </a:p>
        </p:txBody>
      </p:sp>
    </p:spTree>
    <p:extLst>
      <p:ext uri="{BB962C8B-B14F-4D97-AF65-F5344CB8AC3E}">
        <p14:creationId xmlns:p14="http://schemas.microsoft.com/office/powerpoint/2010/main" val="4049162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C8C66-0E6A-AA64-9F60-44CAFE37268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220D12D-2F9C-B06A-FD27-9AAEE1CB2AC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0099FD7-541C-A7AB-132A-4A15441B71F7}"/>
              </a:ext>
            </a:extLst>
          </p:cNvPr>
          <p:cNvSpPr>
            <a:spLocks noGrp="1"/>
          </p:cNvSpPr>
          <p:nvPr>
            <p:ph type="body" idx="1"/>
          </p:nvPr>
        </p:nvSpPr>
        <p:spPr/>
        <p:txBody>
          <a:bodyPr/>
          <a:lstStyle/>
          <a:p>
            <a:pPr>
              <a:lnSpc>
                <a:spcPct val="150000"/>
              </a:lnSpc>
              <a:spcAft>
                <a:spcPts val="800"/>
              </a:spcAft>
              <a:buNone/>
            </a:pPr>
            <a:r>
              <a:rPr lang="fr-FR" sz="18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Les vendeurs en ligne ont plusieurs obligations légales pour garantir la transparence et la protection des consommateurs. Voici les principales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buNone/>
            </a:pPr>
            <a:r>
              <a:rPr lang="fr-FR" sz="18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Informations à fournir</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buNone/>
            </a:pPr>
            <a:r>
              <a:rPr lang="fr-FR" sz="18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Identité du vendeur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buNone/>
            </a:pPr>
            <a:r>
              <a:rPr lang="fr-FR" sz="18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Le vendeur doit indiquer clairement son nom, son adresse, son numéro de téléphone, son adresse e-mail, et son numéro d’inscription au registre du commerce.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buNone/>
            </a:pPr>
            <a:r>
              <a:rPr lang="fr-FR" sz="18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Caractéristiques des produits ou services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buNone/>
            </a:pPr>
            <a:r>
              <a:rPr lang="fr-FR" sz="18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Les descriptions des produits ou services doivent être précises et complètes, incluant les caractéristiques essentielles, le prix total (taxes et frais de livraison inclus), et les modalités de paiement.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buNone/>
            </a:pPr>
            <a:r>
              <a:rPr lang="fr-FR" sz="18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Conditions de vente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buNone/>
            </a:pPr>
            <a:r>
              <a:rPr lang="fr-FR" sz="18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Les conditions générales de vente (CGV) doivent être accessibles et compréhensibles, incluant les modalités de livraison, les délais de rétractation, et les procédures de retour et de remboursement.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buNone/>
            </a:pPr>
            <a:r>
              <a:rPr lang="fr-FR" sz="18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Protection des consommateurs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buNone/>
            </a:pPr>
            <a:r>
              <a:rPr lang="fr-FR" sz="18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Droit de rétractation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buNone/>
            </a:pPr>
            <a:r>
              <a:rPr lang="fr-FR" sz="18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Les consommateurs ont généralement un délai de 14 jours pour se rétracter sans avoir à justifier leur décision ni à payer de pénalités, sauf exceptions prévues par la loi.</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buNone/>
            </a:pPr>
            <a:r>
              <a:rPr lang="fr-FR" sz="18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Sécurité des transactions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buNone/>
            </a:pPr>
            <a:r>
              <a:rPr lang="fr-FR" sz="18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Les vendeurs doivent garantir la sécurité des transactions en ligne, notamment en utilisant des protocoles de cryptage pour protéger les données personnelles et financières des clients.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buNone/>
            </a:pPr>
            <a:r>
              <a:rPr lang="fr-FR" sz="18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Service après-vente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buNone/>
            </a:pPr>
            <a:r>
              <a:rPr lang="fr-FR" sz="18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Les vendeurs doivent offrir un service après-vente efficace, incluant la gestion des réclamations et la garantie légale de conformité des produits.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buNone/>
            </a:pPr>
            <a:r>
              <a:rPr lang="fr-FR" sz="18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Respect des réglementations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buNone/>
            </a:pPr>
            <a:r>
              <a:rPr lang="fr-FR" sz="18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Protection des données personnelles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buNone/>
            </a:pPr>
            <a:r>
              <a:rPr lang="fr-FR" sz="18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Les vendeurs doivent se conformer aux réglementations sur la protection des données, comme le RGPD en Europe, en informant les clients sur la collecte et l’utilisation de leurs données personnelles et en garantissant leur sécurité.</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buNone/>
            </a:pPr>
            <a:r>
              <a:rPr lang="fr-FR" sz="18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Conformité aux normes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fr-FR" sz="18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Les produits vendus doivent être conformes aux normes de sécurité et de qualité en vigueur dans le pays de vente.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a:extLst>
              <a:ext uri="{FF2B5EF4-FFF2-40B4-BE49-F238E27FC236}">
                <a16:creationId xmlns:a16="http://schemas.microsoft.com/office/drawing/2014/main" id="{2BB2FA07-B216-F71A-5C9B-9FEBE806C052}"/>
              </a:ext>
            </a:extLst>
          </p:cNvPr>
          <p:cNvSpPr>
            <a:spLocks noGrp="1"/>
          </p:cNvSpPr>
          <p:nvPr>
            <p:ph type="sldNum" sz="quarter" idx="5"/>
          </p:nvPr>
        </p:nvSpPr>
        <p:spPr/>
        <p:txBody>
          <a:bodyPr/>
          <a:lstStyle/>
          <a:p>
            <a:fld id="{994EDAEA-1A96-45CA-8702-F7D5A751A94C}" type="slidenum">
              <a:rPr lang="fr-FR" smtClean="0"/>
              <a:t>13</a:t>
            </a:fld>
            <a:endParaRPr lang="fr-FR" dirty="0"/>
          </a:p>
        </p:txBody>
      </p:sp>
    </p:spTree>
    <p:extLst>
      <p:ext uri="{BB962C8B-B14F-4D97-AF65-F5344CB8AC3E}">
        <p14:creationId xmlns:p14="http://schemas.microsoft.com/office/powerpoint/2010/main" val="1504674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CB266-9566-9395-DDFE-B70FCDA81A2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3D246BE-A5B5-B9F0-074D-30204E25F17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6F2259B-D75D-393A-91DE-699637050012}"/>
              </a:ext>
            </a:extLst>
          </p:cNvPr>
          <p:cNvSpPr>
            <a:spLocks noGrp="1"/>
          </p:cNvSpPr>
          <p:nvPr>
            <p:ph type="body" idx="1"/>
          </p:nvPr>
        </p:nvSpPr>
        <p:spPr/>
        <p:txBody>
          <a:bodyPr/>
          <a:lstStyle/>
          <a:p>
            <a:pPr>
              <a:lnSpc>
                <a:spcPct val="150000"/>
              </a:lnSpc>
              <a:spcAft>
                <a:spcPts val="800"/>
              </a:spcAft>
              <a:buNone/>
            </a:pPr>
            <a:r>
              <a:rPr lang="fr-FR" sz="1800" dirty="0">
                <a:effectLst/>
                <a:latin typeface="Calibri" panose="020F0502020204030204" pitchFamily="34" charset="0"/>
                <a:ea typeface="Calibri" panose="020F0502020204030204" pitchFamily="34" charset="0"/>
                <a:cs typeface="Times New Roman" panose="02020603050405020304" pitchFamily="18" charset="0"/>
              </a:rPr>
              <a:t>Le commerce électronique est régi par diverses régulations pour assurer la sécurité et la transparence des transactions en ligne. Voici un aperçu des principales régulations concernant les transactions en ligne et les contrats électroniques :</a:t>
            </a:r>
          </a:p>
          <a:p>
            <a:pPr>
              <a:lnSpc>
                <a:spcPct val="150000"/>
              </a:lnSpc>
              <a:spcAft>
                <a:spcPts val="800"/>
              </a:spcAft>
              <a:buNone/>
            </a:pPr>
            <a:r>
              <a:rPr lang="fr-FR" sz="1800" dirty="0">
                <a:effectLst/>
                <a:latin typeface="Calibri" panose="020F0502020204030204" pitchFamily="34" charset="0"/>
                <a:ea typeface="Calibri" panose="020F0502020204030204" pitchFamily="34" charset="0"/>
                <a:cs typeface="Times New Roman" panose="02020603050405020304" pitchFamily="18" charset="0"/>
              </a:rPr>
              <a:t>Régulations concernant les transactions en ligne</a:t>
            </a:r>
          </a:p>
          <a:p>
            <a:pPr marL="342900" lvl="0" indent="-342900">
              <a:lnSpc>
                <a:spcPct val="150000"/>
              </a:lnSpc>
              <a:spcAft>
                <a:spcPts val="800"/>
              </a:spcAft>
              <a:buFont typeface="+mj-lt"/>
              <a:buAutoNum type="arabicPeriod"/>
              <a:tabLst>
                <a:tab pos="457200" algn="l"/>
              </a:tabLst>
            </a:pPr>
            <a:r>
              <a:rPr lang="fr-FR" sz="1800" dirty="0">
                <a:effectLst/>
                <a:latin typeface="Calibri" panose="020F0502020204030204" pitchFamily="34" charset="0"/>
                <a:ea typeface="Calibri" panose="020F0502020204030204" pitchFamily="34" charset="0"/>
                <a:cs typeface="Times New Roman" panose="02020603050405020304" pitchFamily="18" charset="0"/>
              </a:rPr>
              <a:t>Directive européenne sur le commerce électronique :</a:t>
            </a:r>
          </a:p>
          <a:p>
            <a:pPr marL="342900" lvl="0" indent="-342900">
              <a:lnSpc>
                <a:spcPct val="150000"/>
              </a:lnSpc>
              <a:buFont typeface="Wingdings" panose="05000000000000000000" pitchFamily="2" charset="2"/>
              <a:buChar char=""/>
            </a:pPr>
            <a:r>
              <a:rPr lang="fr-FR" sz="1800" i="1" u="none" strike="noStrik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Cette directive harmonise les règles au sein de l’Union européenne pour les services en ligne, y compris les ventes, la publicité et les services professionnels</a:t>
            </a:r>
            <a:r>
              <a:rPr lang="fr-FR" sz="1800" i="1" dirty="0">
                <a:effectLst/>
                <a:latin typeface="Calibri" panose="020F0502020204030204" pitchFamily="34"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Wingdings" panose="05000000000000000000" pitchFamily="2" charset="2"/>
              <a:buChar char=""/>
            </a:pPr>
            <a:r>
              <a:rPr lang="fr-FR" sz="1800" i="1" u="none" strike="noStrik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Elle impose aux opérateurs de fournir des informations claires sur leurs activités (nom, adresse, numéro de registre du commerce, etc.) et de respecter certaines règles de publicité et de protection des consommateurs</a:t>
            </a:r>
            <a:r>
              <a:rPr lang="fr-FR"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50000"/>
              </a:lnSpc>
              <a:spcAft>
                <a:spcPts val="800"/>
              </a:spcAft>
              <a:buFont typeface="+mj-lt"/>
              <a:buAutoNum type="arabicPeriod"/>
              <a:tabLst>
                <a:tab pos="457200" algn="l"/>
              </a:tabLst>
            </a:pPr>
            <a:r>
              <a:rPr lang="fr-FR" sz="1800" dirty="0">
                <a:effectLst/>
                <a:latin typeface="Calibri" panose="020F0502020204030204" pitchFamily="34" charset="0"/>
                <a:ea typeface="Calibri" panose="020F0502020204030204" pitchFamily="34" charset="0"/>
                <a:cs typeface="Times New Roman" panose="02020603050405020304" pitchFamily="18" charset="0"/>
              </a:rPr>
              <a:t>Accord de l’OMC sur le commerce électronique :</a:t>
            </a:r>
          </a:p>
          <a:p>
            <a:pPr marL="342900" lvl="0" indent="-342900">
              <a:lnSpc>
                <a:spcPct val="150000"/>
              </a:lnSpc>
              <a:spcAft>
                <a:spcPts val="800"/>
              </a:spcAft>
              <a:buFont typeface="Wingdings" panose="05000000000000000000" pitchFamily="2" charset="2"/>
              <a:buChar char=""/>
            </a:pPr>
            <a:r>
              <a:rPr lang="fr-FR" sz="1800" i="1" u="none" strike="noStrik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Cet accord vise à faciliter les transactions électroniques à l’échelle mondiale en établissant des règles communes pour la reconnaissance des signatures et des contrats électroniques, la protection des consommateurs en ligne et la numérisation des procédures douanières</a:t>
            </a:r>
            <a:r>
              <a:rPr lang="fr-FR" sz="1800" i="1" dirty="0">
                <a:effectLst/>
                <a:latin typeface="Calibri" panose="020F0502020204030204" pitchFamily="34"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mj-lt"/>
              <a:buAutoNum type="arabicPeriod"/>
              <a:tabLst>
                <a:tab pos="457200" algn="l"/>
              </a:tabLst>
            </a:pPr>
            <a:r>
              <a:rPr lang="fr-FR" sz="1800" dirty="0">
                <a:effectLst/>
                <a:latin typeface="Calibri" panose="020F0502020204030204" pitchFamily="34" charset="0"/>
                <a:ea typeface="Calibri" panose="020F0502020204030204" pitchFamily="34" charset="0"/>
                <a:cs typeface="Times New Roman" panose="02020603050405020304" pitchFamily="18" charset="0"/>
              </a:rPr>
              <a:t>Régulations nationales :</a:t>
            </a:r>
          </a:p>
          <a:p>
            <a:pPr marL="342900" lvl="0" indent="-342900">
              <a:lnSpc>
                <a:spcPct val="150000"/>
              </a:lnSpc>
              <a:spcAft>
                <a:spcPts val="800"/>
              </a:spcAft>
              <a:buFont typeface="Wingdings" panose="05000000000000000000" pitchFamily="2" charset="2"/>
              <a:buChar char=""/>
            </a:pPr>
            <a:r>
              <a:rPr lang="fr-FR" sz="1800" i="1" dirty="0">
                <a:effectLst/>
                <a:latin typeface="Calibri" panose="020F0502020204030204" pitchFamily="34" charset="0"/>
                <a:ea typeface="Calibri" panose="020F0502020204030204" pitchFamily="34" charset="0"/>
                <a:cs typeface="Times New Roman" panose="02020603050405020304" pitchFamily="18" charset="0"/>
              </a:rPr>
              <a:t>Chaque pays peut avoir ses propres lois pour encadrer le commerce électronique. </a:t>
            </a:r>
            <a:r>
              <a:rPr lang="fr-FR" sz="1800" i="1" u="none" strike="noStrik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Par exemple, en France, les transactions en ligne sont régies par le Code de la consommation et le Code civil, qui définissent les obligations des vendeurs et les droits des consommateurs</a:t>
            </a:r>
            <a:r>
              <a:rPr lang="fr-FR"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50000"/>
              </a:lnSpc>
              <a:spcAft>
                <a:spcPts val="800"/>
              </a:spcAft>
              <a:buNone/>
            </a:pPr>
            <a:r>
              <a:rPr lang="fr-FR" sz="1800" dirty="0">
                <a:effectLst/>
                <a:latin typeface="Calibri" panose="020F0502020204030204" pitchFamily="34" charset="0"/>
                <a:ea typeface="Calibri" panose="020F0502020204030204" pitchFamily="34" charset="0"/>
                <a:cs typeface="Times New Roman" panose="02020603050405020304" pitchFamily="18" charset="0"/>
              </a:rPr>
              <a:t>Régulations concernant les contrats électroniques</a:t>
            </a:r>
          </a:p>
          <a:p>
            <a:pPr marL="342900" lvl="0" indent="-342900">
              <a:lnSpc>
                <a:spcPct val="150000"/>
              </a:lnSpc>
              <a:spcAft>
                <a:spcPts val="800"/>
              </a:spcAft>
              <a:buFont typeface="+mj-lt"/>
              <a:buAutoNum type="arabicPeriod"/>
              <a:tabLst>
                <a:tab pos="457200" algn="l"/>
              </a:tabLst>
            </a:pPr>
            <a:r>
              <a:rPr lang="fr-FR" sz="1800" dirty="0">
                <a:effectLst/>
                <a:latin typeface="Calibri" panose="020F0502020204030204" pitchFamily="34" charset="0"/>
                <a:ea typeface="Calibri" panose="020F0502020204030204" pitchFamily="34" charset="0"/>
                <a:cs typeface="Times New Roman" panose="02020603050405020304" pitchFamily="18" charset="0"/>
              </a:rPr>
              <a:t>Validité des contrats électroniques :</a:t>
            </a:r>
          </a:p>
          <a:p>
            <a:pPr marL="342900" lvl="0" indent="-342900">
              <a:lnSpc>
                <a:spcPct val="150000"/>
              </a:lnSpc>
              <a:spcAft>
                <a:spcPts val="800"/>
              </a:spcAft>
              <a:buFont typeface="Wingdings" panose="05000000000000000000" pitchFamily="2" charset="2"/>
              <a:buChar char=""/>
            </a:pPr>
            <a:r>
              <a:rPr lang="fr-FR" sz="1800" i="1" u="none" strike="noStrik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Les contrats électroniques ont la même valeur juridique que les contrats papier, à condition que certaines conditions soient remplies, comme l’identification des parties et l’expression claire du consentement</a:t>
            </a:r>
            <a:r>
              <a:rPr lang="fr-FR" sz="1800" i="1" dirty="0">
                <a:effectLst/>
                <a:latin typeface="Calibri" panose="020F0502020204030204" pitchFamily="34"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mj-lt"/>
              <a:buAutoNum type="arabicPeriod"/>
              <a:tabLst>
                <a:tab pos="457200" algn="l"/>
              </a:tabLst>
            </a:pPr>
            <a:r>
              <a:rPr lang="fr-FR" sz="1800" dirty="0">
                <a:effectLst/>
                <a:latin typeface="Calibri" panose="020F0502020204030204" pitchFamily="34" charset="0"/>
                <a:ea typeface="Calibri" panose="020F0502020204030204" pitchFamily="34" charset="0"/>
                <a:cs typeface="Times New Roman" panose="02020603050405020304" pitchFamily="18" charset="0"/>
              </a:rPr>
              <a:t>Informations précontractuelles :</a:t>
            </a:r>
          </a:p>
          <a:p>
            <a:pPr marL="342900" lvl="0" indent="-342900">
              <a:lnSpc>
                <a:spcPct val="150000"/>
              </a:lnSpc>
              <a:spcAft>
                <a:spcPts val="800"/>
              </a:spcAft>
              <a:buFont typeface="Wingdings" panose="05000000000000000000" pitchFamily="2" charset="2"/>
              <a:buChar char=""/>
            </a:pPr>
            <a:r>
              <a:rPr lang="fr-FR" sz="1800" i="1" u="none" strike="noStrik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Les vendeurs doivent fournir aux consommateurs des informations claires et compréhensibles avant la conclusion du contrat, telles que les étapes techniques pour conclure le contrat, les moyens de corriger les erreurs de saisie et les langues disponibles pour la conclusion du contrat</a:t>
            </a:r>
            <a:r>
              <a:rPr lang="fr-FR" sz="1800" i="1" dirty="0">
                <a:effectLst/>
                <a:latin typeface="Calibri" panose="020F0502020204030204" pitchFamily="34"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mj-lt"/>
              <a:buAutoNum type="arabicPeriod"/>
              <a:tabLst>
                <a:tab pos="457200" algn="l"/>
              </a:tabLst>
            </a:pPr>
            <a:r>
              <a:rPr lang="fr-FR" sz="1800" dirty="0">
                <a:effectLst/>
                <a:latin typeface="Calibri" panose="020F0502020204030204" pitchFamily="34" charset="0"/>
                <a:ea typeface="Calibri" panose="020F0502020204030204" pitchFamily="34" charset="0"/>
                <a:cs typeface="Times New Roman" panose="02020603050405020304" pitchFamily="18" charset="0"/>
              </a:rPr>
              <a:t>Archivage et accessibilité :</a:t>
            </a:r>
          </a:p>
          <a:p>
            <a:pPr marL="342900" lvl="0" indent="-342900">
              <a:lnSpc>
                <a:spcPct val="150000"/>
              </a:lnSpc>
              <a:spcAft>
                <a:spcPts val="800"/>
              </a:spcAft>
              <a:buFont typeface="Wingdings" panose="05000000000000000000" pitchFamily="2" charset="2"/>
              <a:buChar char=""/>
            </a:pPr>
            <a:r>
              <a:rPr lang="fr-FR" sz="1800" i="1" u="none" strike="noStrik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Les contrats électroniques doivent être archivés et accessibles aux consommateurs, qui doivent pouvoir les sauvegarder et les imprimer</a:t>
            </a:r>
            <a:r>
              <a:rPr lang="fr-FR" sz="1800" i="1" dirty="0">
                <a:effectLst/>
                <a:latin typeface="Calibri" panose="020F0502020204030204" pitchFamily="34"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Ces régulations visent à protéger les consommateurs et à garantir des transactions en ligne sûres et transparentes. </a:t>
            </a:r>
          </a:p>
          <a:p>
            <a:endParaRPr lang="fr-FR" dirty="0"/>
          </a:p>
        </p:txBody>
      </p:sp>
      <p:sp>
        <p:nvSpPr>
          <p:cNvPr id="4" name="Espace réservé du numéro de diapositive 3">
            <a:extLst>
              <a:ext uri="{FF2B5EF4-FFF2-40B4-BE49-F238E27FC236}">
                <a16:creationId xmlns:a16="http://schemas.microsoft.com/office/drawing/2014/main" id="{4FB6C686-C585-88ED-5118-5116970912B0}"/>
              </a:ext>
            </a:extLst>
          </p:cNvPr>
          <p:cNvSpPr>
            <a:spLocks noGrp="1"/>
          </p:cNvSpPr>
          <p:nvPr>
            <p:ph type="sldNum" sz="quarter" idx="5"/>
          </p:nvPr>
        </p:nvSpPr>
        <p:spPr/>
        <p:txBody>
          <a:bodyPr/>
          <a:lstStyle/>
          <a:p>
            <a:fld id="{994EDAEA-1A96-45CA-8702-F7D5A751A94C}" type="slidenum">
              <a:rPr lang="fr-FR" smtClean="0"/>
              <a:t>14</a:t>
            </a:fld>
            <a:endParaRPr lang="fr-FR" dirty="0"/>
          </a:p>
        </p:txBody>
      </p:sp>
    </p:spTree>
    <p:extLst>
      <p:ext uri="{BB962C8B-B14F-4D97-AF65-F5344CB8AC3E}">
        <p14:creationId xmlns:p14="http://schemas.microsoft.com/office/powerpoint/2010/main" val="2206618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50C19-6BEB-9D46-FEB1-BC8AFAE4AB2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DF88B3D-A9B2-2016-4EAA-9131E9AD2C0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82B1334-5D26-B54B-5FE1-9A1279647A98}"/>
              </a:ext>
            </a:extLst>
          </p:cNvPr>
          <p:cNvSpPr>
            <a:spLocks noGrp="1"/>
          </p:cNvSpPr>
          <p:nvPr>
            <p:ph type="body" idx="1"/>
          </p:nvPr>
        </p:nvSpPr>
        <p:spPr/>
        <p:txBody>
          <a:bodyPr/>
          <a:lstStyle/>
          <a:p>
            <a:pPr indent="259080">
              <a:lnSpc>
                <a:spcPct val="150000"/>
              </a:lnSpc>
              <a:spcAft>
                <a:spcPts val="800"/>
              </a:spcAft>
              <a:buNone/>
            </a:pPr>
            <a:r>
              <a:rPr lang="fr-FR" sz="1200" dirty="0">
                <a:effectLst/>
                <a:latin typeface="Calibri" panose="020F0502020204030204" pitchFamily="34" charset="0"/>
                <a:ea typeface="Calibri" panose="020F0502020204030204" pitchFamily="34" charset="0"/>
                <a:cs typeface="Times New Roman" panose="02020603050405020304" pitchFamily="18" charset="0"/>
              </a:rPr>
              <a:t>Les lois sur la protection des données et la vie privée sont conçues pour protéger les informations personnelles des individus contre l’accès non autorisé et l’utilisation abusive. Voici un aperçu des principales régulations dans ce domaine :</a:t>
            </a:r>
          </a:p>
          <a:p>
            <a:pPr marL="342900" lvl="0" indent="-342900">
              <a:lnSpc>
                <a:spcPct val="150000"/>
              </a:lnSpc>
              <a:spcAft>
                <a:spcPts val="800"/>
              </a:spcAft>
              <a:buFont typeface="+mj-lt"/>
              <a:buAutoNum type="alphaLcParenR"/>
            </a:pPr>
            <a:r>
              <a:rPr lang="fr-FR" sz="1200" dirty="0">
                <a:effectLst/>
                <a:latin typeface="Calibri" panose="020F0502020204030204" pitchFamily="34" charset="0"/>
                <a:ea typeface="Calibri" panose="020F0502020204030204" pitchFamily="34" charset="0"/>
                <a:cs typeface="Times New Roman" panose="02020603050405020304" pitchFamily="18" charset="0"/>
              </a:rPr>
              <a:t>Règlement Général sur la Protection des Données (RGPD)</a:t>
            </a:r>
          </a:p>
          <a:p>
            <a:pPr>
              <a:lnSpc>
                <a:spcPct val="150000"/>
              </a:lnSpc>
              <a:spcAft>
                <a:spcPts val="800"/>
              </a:spcAft>
              <a:buNone/>
            </a:pPr>
            <a:r>
              <a:rPr lang="fr-FR" sz="1200" dirty="0">
                <a:effectLst/>
                <a:latin typeface="Calibri" panose="020F0502020204030204" pitchFamily="34" charset="0"/>
                <a:ea typeface="Calibri" panose="020F0502020204030204" pitchFamily="34" charset="0"/>
                <a:cs typeface="Times New Roman" panose="02020603050405020304" pitchFamily="18" charset="0"/>
              </a:rPr>
              <a:t>Le RGPD est une régulation de l’Union Européenne qui est entrée en vigueur en mai 2018. Il vise à protéger les données personnelles des citoyens de l’UE et à harmoniser les lois sur la protection des données à travers l’Europe. Les principales dispositions incluent :</a:t>
            </a:r>
          </a:p>
          <a:p>
            <a:pPr marL="342900" lvl="0" indent="-342900">
              <a:lnSpc>
                <a:spcPct val="150000"/>
              </a:lnSpc>
              <a:spcAft>
                <a:spcPts val="800"/>
              </a:spcAft>
              <a:buSzPts val="1000"/>
              <a:buFont typeface="Symbol" panose="05050102010706020507" pitchFamily="18" charset="2"/>
              <a:buChar char=""/>
              <a:tabLst>
                <a:tab pos="457200" algn="l"/>
              </a:tabLst>
            </a:pPr>
            <a:r>
              <a:rPr lang="fr-FR" sz="1200" dirty="0">
                <a:effectLst/>
                <a:latin typeface="Calibri" panose="020F0502020204030204" pitchFamily="34" charset="0"/>
                <a:ea typeface="Calibri" panose="020F0502020204030204" pitchFamily="34" charset="0"/>
                <a:cs typeface="Times New Roman" panose="02020603050405020304" pitchFamily="18" charset="0"/>
              </a:rPr>
              <a:t>Consentement : Les entreprises doivent obtenir un consentement explicite des individus pour collecter et traiter leurs données.</a:t>
            </a:r>
          </a:p>
          <a:p>
            <a:pPr marL="342900" lvl="0" indent="-342900">
              <a:lnSpc>
                <a:spcPct val="150000"/>
              </a:lnSpc>
              <a:spcAft>
                <a:spcPts val="800"/>
              </a:spcAft>
              <a:buSzPts val="1000"/>
              <a:buFont typeface="Symbol" panose="05050102010706020507" pitchFamily="18" charset="2"/>
              <a:buChar char=""/>
              <a:tabLst>
                <a:tab pos="457200" algn="l"/>
              </a:tabLst>
            </a:pPr>
            <a:r>
              <a:rPr lang="fr-FR" sz="1200" dirty="0">
                <a:effectLst/>
                <a:latin typeface="Calibri" panose="020F0502020204030204" pitchFamily="34" charset="0"/>
                <a:ea typeface="Calibri" panose="020F0502020204030204" pitchFamily="34" charset="0"/>
                <a:cs typeface="Times New Roman" panose="02020603050405020304" pitchFamily="18" charset="0"/>
              </a:rPr>
              <a:t>Droits des individus : Les personnes ont le droit d’accéder à leurs données, de les rectifier, de les effacer (droit à l’oubli), et de s’opposer à leur traitement.</a:t>
            </a:r>
          </a:p>
          <a:p>
            <a:pPr marL="342900" lvl="0" indent="-342900">
              <a:lnSpc>
                <a:spcPct val="150000"/>
              </a:lnSpc>
              <a:spcAft>
                <a:spcPts val="800"/>
              </a:spcAft>
              <a:buSzPts val="1000"/>
              <a:buFont typeface="Symbol" panose="05050102010706020507" pitchFamily="18" charset="2"/>
              <a:buChar char=""/>
              <a:tabLst>
                <a:tab pos="457200" algn="l"/>
              </a:tabLst>
            </a:pPr>
            <a:r>
              <a:rPr lang="fr-FR" sz="1200" u="none" strike="noStrik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Notification des violations : Les entreprises doivent notifier les autorités compétentes et les individus concernés en cas de violation de données</a:t>
            </a:r>
            <a:r>
              <a:rPr lang="fr-FR" sz="12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50000"/>
              </a:lnSpc>
              <a:spcAft>
                <a:spcPts val="800"/>
              </a:spcAft>
              <a:buFont typeface="+mj-lt"/>
              <a:buAutoNum type="alphaLcParenR"/>
            </a:pPr>
            <a:r>
              <a:rPr lang="fr-FR" sz="1200" dirty="0">
                <a:effectLst/>
                <a:latin typeface="Calibri" panose="020F0502020204030204" pitchFamily="34" charset="0"/>
                <a:ea typeface="Calibri" panose="020F0502020204030204" pitchFamily="34" charset="0"/>
                <a:cs typeface="Times New Roman" panose="02020603050405020304" pitchFamily="18" charset="0"/>
              </a:rPr>
              <a:t>Convention 108 du Conseil de l’Europe</a:t>
            </a:r>
          </a:p>
          <a:p>
            <a:pPr>
              <a:lnSpc>
                <a:spcPct val="150000"/>
              </a:lnSpc>
              <a:spcAft>
                <a:spcPts val="800"/>
              </a:spcAft>
              <a:buNone/>
            </a:pPr>
            <a:r>
              <a:rPr lang="fr-FR" sz="1200" dirty="0">
                <a:effectLst/>
                <a:latin typeface="Calibri" panose="020F0502020204030204" pitchFamily="34" charset="0"/>
                <a:ea typeface="Calibri" panose="020F0502020204030204" pitchFamily="34" charset="0"/>
                <a:cs typeface="Times New Roman" panose="02020603050405020304" pitchFamily="18" charset="0"/>
              </a:rPr>
              <a:t>La Convention 108 est le premier traité international juridiquement contraignant sur la protection des données. Elle a été adoptée en 1981 et mise à jour en 2018 (Convention 108+). </a:t>
            </a:r>
            <a:r>
              <a:rPr lang="fr-FR" sz="1200" u="none" strike="noStrik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Elle établit des principes de base pour la protection des données personnelles et encourage la coopération internationale</a:t>
            </a:r>
            <a:r>
              <a:rPr lang="fr-FR" sz="12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50000"/>
              </a:lnSpc>
              <a:spcAft>
                <a:spcPts val="800"/>
              </a:spcAft>
              <a:buFont typeface="+mj-lt"/>
              <a:buAutoNum type="alphaLcParenR"/>
            </a:pPr>
            <a:r>
              <a:rPr lang="fr-FR" sz="1200" dirty="0">
                <a:effectLst/>
                <a:latin typeface="Calibri" panose="020F0502020204030204" pitchFamily="34" charset="0"/>
                <a:ea typeface="Calibri" panose="020F0502020204030204" pitchFamily="34" charset="0"/>
                <a:cs typeface="Times New Roman" panose="02020603050405020304" pitchFamily="18" charset="0"/>
              </a:rPr>
              <a:t>Loi Informatique et Libertés (France)</a:t>
            </a:r>
          </a:p>
          <a:p>
            <a:pPr>
              <a:lnSpc>
                <a:spcPct val="150000"/>
              </a:lnSpc>
              <a:spcAft>
                <a:spcPts val="800"/>
              </a:spcAft>
              <a:buNone/>
            </a:pPr>
            <a:r>
              <a:rPr lang="fr-FR" sz="1200" dirty="0">
                <a:effectLst/>
                <a:latin typeface="Calibri" panose="020F0502020204030204" pitchFamily="34" charset="0"/>
                <a:ea typeface="Calibri" panose="020F0502020204030204" pitchFamily="34" charset="0"/>
                <a:cs typeface="Times New Roman" panose="02020603050405020304" pitchFamily="18" charset="0"/>
              </a:rPr>
              <a:t>En France, la Loi Informatique et Libertés de 1978, modifiée pour se conformer au RGPD, régit la protection des données personnelles. </a:t>
            </a:r>
            <a:r>
              <a:rPr lang="fr-FR" sz="1200" u="none" strike="noStrik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Elle crée la Commission Nationale de l’Informatique et des Libertés (CNIL), qui supervise la conformité et peut imposer des sanctions</a:t>
            </a:r>
            <a:r>
              <a:rPr lang="fr-FR" sz="12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50000"/>
              </a:lnSpc>
              <a:spcAft>
                <a:spcPts val="800"/>
              </a:spcAft>
              <a:buFont typeface="+mj-lt"/>
              <a:buAutoNum type="alphaLcParenR"/>
            </a:pPr>
            <a:r>
              <a:rPr lang="fr-FR" sz="1200" dirty="0">
                <a:effectLst/>
                <a:latin typeface="Calibri" panose="020F0502020204030204" pitchFamily="34" charset="0"/>
                <a:ea typeface="Calibri" panose="020F0502020204030204" pitchFamily="34" charset="0"/>
                <a:cs typeface="Times New Roman" panose="02020603050405020304" pitchFamily="18" charset="0"/>
              </a:rPr>
              <a:t>Loi sur la Protection des Renseignements Personnels et les Documents Électroniques (LPRPDE) - Canada</a:t>
            </a:r>
          </a:p>
          <a:p>
            <a:pPr>
              <a:lnSpc>
                <a:spcPct val="150000"/>
              </a:lnSpc>
              <a:spcAft>
                <a:spcPts val="800"/>
              </a:spcAft>
              <a:buNone/>
            </a:pPr>
            <a:r>
              <a:rPr lang="fr-FR" sz="1200" dirty="0">
                <a:effectLst/>
                <a:latin typeface="Calibri" panose="020F0502020204030204" pitchFamily="34" charset="0"/>
                <a:ea typeface="Calibri" panose="020F0502020204030204" pitchFamily="34" charset="0"/>
                <a:cs typeface="Times New Roman" panose="02020603050405020304" pitchFamily="18" charset="0"/>
              </a:rPr>
              <a:t>Cette loi canadienne s’applique au secteur privé et régit la collecte, l’utilisation et la divulgation des informations personnelles dans le cadre d’activités commerciales. </a:t>
            </a:r>
            <a:r>
              <a:rPr lang="fr-FR" sz="1200" u="none" strike="noStrik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Elle accorde aux individus des droits similaires à ceux du RGPD, comme l’accès et la correction de leurs données</a:t>
            </a:r>
            <a:r>
              <a:rPr lang="fr-FR" sz="12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50000"/>
              </a:lnSpc>
              <a:spcAft>
                <a:spcPts val="800"/>
              </a:spcAft>
              <a:buFont typeface="+mj-lt"/>
              <a:buAutoNum type="alphaLcParenR"/>
            </a:pPr>
            <a:r>
              <a:rPr lang="fr-FR" sz="1200" dirty="0">
                <a:effectLst/>
                <a:latin typeface="Calibri" panose="020F0502020204030204" pitchFamily="34" charset="0"/>
                <a:ea typeface="Calibri" panose="020F0502020204030204" pitchFamily="34" charset="0"/>
                <a:cs typeface="Times New Roman" panose="02020603050405020304" pitchFamily="18" charset="0"/>
              </a:rPr>
              <a:t>Législation au Cameroun</a:t>
            </a:r>
          </a:p>
          <a:p>
            <a:pPr>
              <a:lnSpc>
                <a:spcPct val="150000"/>
              </a:lnSpc>
              <a:spcAft>
                <a:spcPts val="800"/>
              </a:spcAft>
              <a:buNone/>
            </a:pPr>
            <a:r>
              <a:rPr lang="fr-FR" sz="1200" dirty="0">
                <a:effectLst/>
                <a:latin typeface="Calibri" panose="020F0502020204030204" pitchFamily="34" charset="0"/>
                <a:ea typeface="Calibri" panose="020F0502020204030204" pitchFamily="34" charset="0"/>
                <a:cs typeface="Times New Roman" panose="02020603050405020304" pitchFamily="18" charset="0"/>
              </a:rPr>
              <a:t>Au Cameroun, la protection des données personnelles est principalement régie par la Loi </a:t>
            </a:r>
            <a:r>
              <a:rPr lang="fr-FR" sz="1200" b="1" i="1" dirty="0">
                <a:effectLst/>
                <a:latin typeface="Calibri" panose="020F0502020204030204" pitchFamily="34" charset="0"/>
                <a:ea typeface="Calibri" panose="020F0502020204030204" pitchFamily="34" charset="0"/>
                <a:cs typeface="Times New Roman" panose="02020603050405020304" pitchFamily="18" charset="0"/>
              </a:rPr>
              <a:t>N°2010/012 du 21 décembre 2010 relative à la cybersécurité et à la cybercriminalité</a:t>
            </a: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r>
              <a:rPr lang="fr-FR" sz="1200" u="none" strike="noStrik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Cette loi impose des obligations aux responsables de traitement de données et prévoit des sanctions en cas de non-respect</a:t>
            </a:r>
            <a:r>
              <a:rPr lang="fr-FR" sz="12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50000"/>
              </a:lnSpc>
              <a:spcAft>
                <a:spcPts val="8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Ces lois et régulations visent à garantir que les données personnelles des individus sont traitées de manière sécurisée et transparente, tout en respectant leurs droits à la vie privée.</a:t>
            </a:r>
          </a:p>
          <a:p>
            <a:endParaRPr lang="fr-FR" dirty="0"/>
          </a:p>
        </p:txBody>
      </p:sp>
      <p:sp>
        <p:nvSpPr>
          <p:cNvPr id="4" name="Espace réservé du numéro de diapositive 3">
            <a:extLst>
              <a:ext uri="{FF2B5EF4-FFF2-40B4-BE49-F238E27FC236}">
                <a16:creationId xmlns:a16="http://schemas.microsoft.com/office/drawing/2014/main" id="{67D318C3-FB23-9D33-273F-39C5C327BAB2}"/>
              </a:ext>
            </a:extLst>
          </p:cNvPr>
          <p:cNvSpPr>
            <a:spLocks noGrp="1"/>
          </p:cNvSpPr>
          <p:nvPr>
            <p:ph type="sldNum" sz="quarter" idx="5"/>
          </p:nvPr>
        </p:nvSpPr>
        <p:spPr/>
        <p:txBody>
          <a:bodyPr/>
          <a:lstStyle/>
          <a:p>
            <a:fld id="{994EDAEA-1A96-45CA-8702-F7D5A751A94C}" type="slidenum">
              <a:rPr lang="fr-FR" smtClean="0"/>
              <a:t>15</a:t>
            </a:fld>
            <a:endParaRPr lang="fr-FR" dirty="0"/>
          </a:p>
        </p:txBody>
      </p:sp>
    </p:spTree>
    <p:extLst>
      <p:ext uri="{BB962C8B-B14F-4D97-AF65-F5344CB8AC3E}">
        <p14:creationId xmlns:p14="http://schemas.microsoft.com/office/powerpoint/2010/main" val="995838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60432-6A44-1117-1C3F-26071ADEAD7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35C3764-AEFF-5F98-74E7-5266830FE5B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B54DBFC-87D6-517D-0711-0AB441D5A6EA}"/>
              </a:ext>
            </a:extLst>
          </p:cNvPr>
          <p:cNvSpPr>
            <a:spLocks noGrp="1"/>
          </p:cNvSpPr>
          <p:nvPr>
            <p:ph type="body" idx="1"/>
          </p:nvPr>
        </p:nvSpPr>
        <p:spPr/>
        <p:txBody>
          <a:bodyPr/>
          <a:lstStyle/>
          <a:p>
            <a:pPr>
              <a:lnSpc>
                <a:spcPct val="150000"/>
              </a:lnSpc>
              <a:spcAft>
                <a:spcPts val="800"/>
              </a:spcAft>
              <a:buNone/>
            </a:pPr>
            <a:r>
              <a:rPr lang="fr-FR" sz="1200" b="1"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Exemple : Violation de données chez </a:t>
            </a:r>
            <a:r>
              <a:rPr lang="fr-FR" sz="1200" b="1" u="sng"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Equifax</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buNone/>
            </a:pPr>
            <a:r>
              <a:rPr lang="fr-FR"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En 2017, </a:t>
            </a:r>
            <a:r>
              <a:rPr lang="fr-FR" sz="12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Equifax</a:t>
            </a:r>
            <a:r>
              <a:rPr lang="fr-FR"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une des plus grandes agences de crédit aux États-Unis, a subi une violation massive de données. Les cybercriminels ont exploité une vulnérabilité dans le logiciel de l’entreprise pour accéder aux informations personnelles de 147 millions de personnes. </a:t>
            </a:r>
            <a:r>
              <a:rPr lang="fr-FR" sz="1200" u="none" strike="noStrike" dirty="0">
                <a:solidFill>
                  <a:srgbClr val="0563C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hlinkClick r:id="rId3"/>
              </a:rPr>
              <a:t>Les données compromises incluaient des noms, des numéros de sécurité sociale, des dates de naissance, des adresses et, dans certains cas, des numéros de permis de conduire et des informations de carte de crédit</a:t>
            </a:r>
            <a:r>
              <a:rPr lang="fr-FR" sz="1200" u="none" strike="noStrike" baseline="30000" dirty="0">
                <a:solidFill>
                  <a:srgbClr val="0563C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hlinkClick r:id="rId3"/>
              </a:rPr>
              <a:t>1</a:t>
            </a:r>
            <a:r>
              <a:rPr lang="fr-FR"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buNone/>
            </a:pPr>
            <a:r>
              <a:rPr lang="fr-FR"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Conséquences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mj-lt"/>
              <a:buAutoNum type="arabicPeriod"/>
              <a:tabLst>
                <a:tab pos="457200" algn="l"/>
              </a:tabLst>
            </a:pPr>
            <a:r>
              <a:rPr lang="fr-FR"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Pour les individus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spcAft>
                <a:spcPts val="800"/>
              </a:spcAft>
              <a:buSzPts val="1000"/>
              <a:buFont typeface="Courier New" panose="02070309020205020404" pitchFamily="49" charset="0"/>
              <a:buChar char="o"/>
              <a:tabLst>
                <a:tab pos="914400" algn="l"/>
              </a:tabLst>
            </a:pPr>
            <a:r>
              <a:rPr lang="fr-FR"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Vol d’identité : Les informations volées ont été utilisées pour commettre des fraudes, telles que l’ouverture de comptes bancaires et de cartes de crédit au nom des victimes.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spcAft>
                <a:spcPts val="800"/>
              </a:spcAft>
              <a:buSzPts val="1000"/>
              <a:buFont typeface="Courier New" panose="02070309020205020404" pitchFamily="49" charset="0"/>
              <a:buChar char="o"/>
              <a:tabLst>
                <a:tab pos="914400" algn="l"/>
              </a:tabLst>
            </a:pPr>
            <a:r>
              <a:rPr lang="fr-FR"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Stress et Inquiétude : Les personnes affectées ont dû surveiller leurs comptes financiers de près et prendre des mesures pour protéger leur identité, ce qui a causé beaucoup de stress et d’inquiétude.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mj-lt"/>
              <a:buAutoNum type="arabicPeriod"/>
              <a:tabLst>
                <a:tab pos="457200" algn="l"/>
              </a:tabLst>
            </a:pPr>
            <a:r>
              <a:rPr lang="fr-FR"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Pour </a:t>
            </a:r>
            <a:r>
              <a:rPr lang="fr-FR" sz="12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Equifax</a:t>
            </a:r>
            <a:r>
              <a:rPr lang="fr-FR"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spcAft>
                <a:spcPts val="800"/>
              </a:spcAft>
              <a:buSzPts val="1000"/>
              <a:buFont typeface="Courier New" panose="02070309020205020404" pitchFamily="49" charset="0"/>
              <a:buChar char="o"/>
              <a:tabLst>
                <a:tab pos="914400" algn="l"/>
              </a:tabLst>
            </a:pPr>
            <a:r>
              <a:rPr lang="fr-FR" sz="1200" u="none" strike="noStrike" dirty="0">
                <a:solidFill>
                  <a:srgbClr val="0563C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hlinkClick r:id="rId3"/>
              </a:rPr>
              <a:t>Sanctions Financières : </a:t>
            </a:r>
            <a:r>
              <a:rPr lang="fr-FR" sz="1200" u="none" strike="noStrike" dirty="0" err="1">
                <a:solidFill>
                  <a:srgbClr val="0563C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hlinkClick r:id="rId3"/>
              </a:rPr>
              <a:t>Equifax</a:t>
            </a:r>
            <a:r>
              <a:rPr lang="fr-FR" sz="1200" u="none" strike="noStrike" dirty="0">
                <a:solidFill>
                  <a:srgbClr val="0563C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hlinkClick r:id="rId3"/>
              </a:rPr>
              <a:t> a été condamnée à payer jusqu’à 700 millions de dollars en règlements et amendes pour couvrir les coûts de surveillance du crédit pour les victimes et les pénalités imposées par les régulateurs</a:t>
            </a:r>
            <a:r>
              <a:rPr lang="fr-FR" sz="1200" u="none" strike="noStrike" baseline="30000" dirty="0">
                <a:solidFill>
                  <a:srgbClr val="0563C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hlinkClick r:id="rId4"/>
              </a:rPr>
              <a:t>2</a:t>
            </a:r>
            <a:r>
              <a:rPr lang="fr-FR"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spcAft>
                <a:spcPts val="800"/>
              </a:spcAft>
              <a:buSzPts val="1000"/>
              <a:buFont typeface="Courier New" panose="02070309020205020404" pitchFamily="49" charset="0"/>
              <a:buChar char="o"/>
              <a:tabLst>
                <a:tab pos="914400" algn="l"/>
              </a:tabLst>
            </a:pPr>
            <a:r>
              <a:rPr lang="fr-FR"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Réputation Endommagée : La confiance des consommateurs et des partenaires commerciaux envers </a:t>
            </a:r>
            <a:r>
              <a:rPr lang="fr-FR" sz="12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Equifax</a:t>
            </a:r>
            <a:r>
              <a:rPr lang="fr-FR"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 été gravement affectée, entraînant une perte de clients et de contrats.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spcAft>
                <a:spcPts val="800"/>
              </a:spcAft>
              <a:buSzPts val="1000"/>
              <a:buFont typeface="Courier New" panose="02070309020205020404" pitchFamily="49" charset="0"/>
              <a:buChar char="o"/>
              <a:tabLst>
                <a:tab pos="914400" algn="l"/>
              </a:tabLst>
            </a:pPr>
            <a:r>
              <a:rPr lang="fr-FR"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Changements Internes : L’entreprise a dû investir massivement dans l’amélioration de ses mesures de sécurité et revoir ses pratiques de gestion des données.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buNone/>
            </a:pPr>
            <a:r>
              <a:rPr lang="fr-FR"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Leçons Apprises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r>
              <a:rPr lang="fr-FR"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Importance de la Sécurité : Cet incident souligne l’importance cruciale de maintenir des systèmes de sécurité robustes et de mettre à jour régulièrement les logiciels pour protéger les données sensibles.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r>
              <a:rPr lang="fr-FR"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Réponse Rapide : En cas de violation, il est essentiel de réagir rapidement pour minimiser les dommages et informer les personnes affectées afin qu’elles puissent prendre des mesures de protection.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fr-FR"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Ce cas illustre bien les impacts potentiels d’une violation de données, tant pour les individus que pour les entreprises.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a:extLst>
              <a:ext uri="{FF2B5EF4-FFF2-40B4-BE49-F238E27FC236}">
                <a16:creationId xmlns:a16="http://schemas.microsoft.com/office/drawing/2014/main" id="{83252D5D-7A59-8A49-F39D-F73AAF348581}"/>
              </a:ext>
            </a:extLst>
          </p:cNvPr>
          <p:cNvSpPr>
            <a:spLocks noGrp="1"/>
          </p:cNvSpPr>
          <p:nvPr>
            <p:ph type="sldNum" sz="quarter" idx="5"/>
          </p:nvPr>
        </p:nvSpPr>
        <p:spPr/>
        <p:txBody>
          <a:bodyPr/>
          <a:lstStyle/>
          <a:p>
            <a:fld id="{994EDAEA-1A96-45CA-8702-F7D5A751A94C}" type="slidenum">
              <a:rPr lang="fr-FR" smtClean="0"/>
              <a:t>16</a:t>
            </a:fld>
            <a:endParaRPr lang="fr-FR" dirty="0"/>
          </a:p>
        </p:txBody>
      </p:sp>
    </p:spTree>
    <p:extLst>
      <p:ext uri="{BB962C8B-B14F-4D97-AF65-F5344CB8AC3E}">
        <p14:creationId xmlns:p14="http://schemas.microsoft.com/office/powerpoint/2010/main" val="1252461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AD066-AFF9-C840-F017-8A1DF4FE23B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6FA2942-088F-3DF3-8BDB-A84D43FEE9D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86F342A-EB23-2E0B-EA23-A94613D822FC}"/>
              </a:ext>
            </a:extLst>
          </p:cNvPr>
          <p:cNvSpPr>
            <a:spLocks noGrp="1"/>
          </p:cNvSpPr>
          <p:nvPr>
            <p:ph type="body" idx="1"/>
          </p:nvPr>
        </p:nvSpPr>
        <p:spPr/>
        <p:txBody>
          <a:bodyPr/>
          <a:lstStyle/>
          <a:p>
            <a:pPr indent="449580">
              <a:lnSpc>
                <a:spcPct val="150000"/>
              </a:lnSpc>
              <a:spcAft>
                <a:spcPts val="800"/>
              </a:spcAft>
              <a:buNone/>
            </a:pPr>
            <a:r>
              <a:rPr lang="fr-FR" sz="1800" dirty="0">
                <a:effectLst/>
                <a:latin typeface="Calibri" panose="020F0502020204030204" pitchFamily="34" charset="0"/>
                <a:ea typeface="Calibri" panose="020F0502020204030204" pitchFamily="34" charset="0"/>
                <a:cs typeface="Times New Roman" panose="02020603050405020304" pitchFamily="18" charset="0"/>
              </a:rPr>
              <a:t>La propriété intellectuelle dans le contexte des technologies de l’information et de la communication (TIC) couvre plusieurs domaines clés : les droits d’auteur, les brevets et les marques. Voici un aperçu de chacun de ces aspects :</a:t>
            </a:r>
          </a:p>
          <a:p>
            <a:pPr>
              <a:lnSpc>
                <a:spcPct val="150000"/>
              </a:lnSpc>
              <a:spcAft>
                <a:spcPts val="800"/>
              </a:spcAft>
              <a:buNone/>
            </a:pPr>
            <a:r>
              <a:rPr lang="fr-FR" sz="1800" dirty="0">
                <a:effectLst/>
                <a:latin typeface="Calibri" panose="020F0502020204030204" pitchFamily="34" charset="0"/>
                <a:ea typeface="Calibri" panose="020F0502020204030204" pitchFamily="34" charset="0"/>
                <a:cs typeface="Times New Roman" panose="02020603050405020304" pitchFamily="18" charset="0"/>
              </a:rPr>
              <a:t>1. </a:t>
            </a:r>
            <a:r>
              <a:rPr lang="fr-FR" sz="1800" b="1" u="sng" dirty="0">
                <a:effectLst/>
                <a:latin typeface="Calibri" panose="020F0502020204030204" pitchFamily="34" charset="0"/>
                <a:ea typeface="Calibri" panose="020F0502020204030204" pitchFamily="34" charset="0"/>
                <a:cs typeface="Times New Roman" panose="02020603050405020304" pitchFamily="18" charset="0"/>
              </a:rPr>
              <a:t>Droits d’Auteur</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indent="228600">
              <a:lnSpc>
                <a:spcPct val="150000"/>
              </a:lnSpc>
              <a:spcAft>
                <a:spcPts val="800"/>
              </a:spcAft>
              <a:buNone/>
            </a:pPr>
            <a:r>
              <a:rPr lang="fr-FR" sz="1800" dirty="0">
                <a:effectLst/>
                <a:latin typeface="Calibri" panose="020F0502020204030204" pitchFamily="34" charset="0"/>
                <a:ea typeface="Calibri" panose="020F0502020204030204" pitchFamily="34" charset="0"/>
                <a:cs typeface="Times New Roman" panose="02020603050405020304" pitchFamily="18" charset="0"/>
              </a:rPr>
              <a:t>Les droits d’auteur protègent les œuvres de l’esprit, telles que les œuvres littéraires, artistiques, audiovisuelles et informatiques (comme les logiciels). Dans le contexte des TIC, cela inclut :</a:t>
            </a:r>
          </a:p>
          <a:p>
            <a:pPr marL="342900" lvl="0" indent="-342900">
              <a:lnSpc>
                <a:spcPct val="150000"/>
              </a:lnSpc>
              <a:spcAft>
                <a:spcPts val="800"/>
              </a:spcAft>
              <a:buSzPts val="1000"/>
              <a:buFont typeface="Symbol" panose="05050102010706020507" pitchFamily="18" charset="2"/>
              <a:buChar char=""/>
              <a:tabLst>
                <a:tab pos="457200" algn="l"/>
              </a:tabLst>
            </a:pPr>
            <a:r>
              <a:rPr lang="fr-FR" sz="1800" dirty="0">
                <a:effectLst/>
                <a:latin typeface="Calibri" panose="020F0502020204030204" pitchFamily="34" charset="0"/>
                <a:ea typeface="Calibri" panose="020F0502020204030204" pitchFamily="34" charset="0"/>
                <a:cs typeface="Times New Roman" panose="02020603050405020304" pitchFamily="18" charset="0"/>
              </a:rPr>
              <a:t>Logiciels : Les programmes informatiques sont protégés par le droit d’auteur, ce qui empêche leur copie ou modification sans autorisation.</a:t>
            </a:r>
          </a:p>
          <a:p>
            <a:pPr marL="342900" lvl="0" indent="-342900">
              <a:lnSpc>
                <a:spcPct val="150000"/>
              </a:lnSpc>
              <a:spcAft>
                <a:spcPts val="800"/>
              </a:spcAft>
              <a:buSzPts val="1000"/>
              <a:buFont typeface="Symbol" panose="05050102010706020507" pitchFamily="18" charset="2"/>
              <a:buChar char=""/>
              <a:tabLst>
                <a:tab pos="457200" algn="l"/>
              </a:tabLst>
            </a:pPr>
            <a:r>
              <a:rPr lang="fr-FR" sz="1800" u="none" strike="noStrik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Contenu Numérique : Les textes, images, vidéos et musiques diffusés en ligne sont également protégés par le droit d’auteur</a:t>
            </a:r>
            <a:r>
              <a:rPr lang="fr-FR" sz="1800" u="none" strike="noStrike" baseline="300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1</a:t>
            </a:r>
            <a:r>
              <a:rPr lang="fr-FR"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50000"/>
              </a:lnSpc>
              <a:spcAft>
                <a:spcPts val="800"/>
              </a:spcAft>
              <a:buNone/>
            </a:pPr>
            <a:r>
              <a:rPr lang="fr-FR" sz="1800" dirty="0">
                <a:effectLst/>
                <a:latin typeface="Calibri" panose="020F0502020204030204" pitchFamily="34" charset="0"/>
                <a:ea typeface="Calibri" panose="020F0502020204030204" pitchFamily="34" charset="0"/>
                <a:cs typeface="Times New Roman" panose="02020603050405020304" pitchFamily="18" charset="0"/>
              </a:rPr>
              <a:t>2</a:t>
            </a:r>
            <a:r>
              <a:rPr lang="fr-FR" sz="1800" b="1" u="sng" dirty="0">
                <a:effectLst/>
                <a:latin typeface="Calibri" panose="020F0502020204030204" pitchFamily="34" charset="0"/>
                <a:ea typeface="Calibri" panose="020F0502020204030204" pitchFamily="34" charset="0"/>
                <a:cs typeface="Times New Roman" panose="02020603050405020304" pitchFamily="18" charset="0"/>
              </a:rPr>
              <a:t>. Brevets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indent="228600">
              <a:lnSpc>
                <a:spcPct val="150000"/>
              </a:lnSpc>
              <a:spcAft>
                <a:spcPts val="800"/>
              </a:spcAft>
              <a:buNone/>
            </a:pPr>
            <a:r>
              <a:rPr lang="fr-FR" sz="1800" dirty="0">
                <a:effectLst/>
                <a:latin typeface="Calibri" panose="020F0502020204030204" pitchFamily="34" charset="0"/>
                <a:ea typeface="Calibri" panose="020F0502020204030204" pitchFamily="34" charset="0"/>
                <a:cs typeface="Times New Roman" panose="02020603050405020304" pitchFamily="18" charset="0"/>
              </a:rPr>
              <a:t>Les brevets protègent les inventions nouvelles et utiles, offrant à l’inventeur un droit exclusif d’exploitation pour une durée limitée (généralement 20 ans). Dans le domaine des TIC, les brevets peuvent couvrir :</a:t>
            </a:r>
          </a:p>
          <a:p>
            <a:pPr marL="342900" lvl="0" indent="-342900">
              <a:lnSpc>
                <a:spcPct val="150000"/>
              </a:lnSpc>
              <a:spcAft>
                <a:spcPts val="800"/>
              </a:spcAft>
              <a:buSzPts val="1000"/>
              <a:buFont typeface="Symbol" panose="05050102010706020507" pitchFamily="18" charset="2"/>
              <a:buChar char=""/>
              <a:tabLst>
                <a:tab pos="457200" algn="l"/>
              </a:tabLst>
            </a:pPr>
            <a:r>
              <a:rPr lang="fr-FR" sz="1800" dirty="0">
                <a:effectLst/>
                <a:latin typeface="Calibri" panose="020F0502020204030204" pitchFamily="34" charset="0"/>
                <a:ea typeface="Calibri" panose="020F0502020204030204" pitchFamily="34" charset="0"/>
                <a:cs typeface="Times New Roman" panose="02020603050405020304" pitchFamily="18" charset="0"/>
              </a:rPr>
              <a:t>Inventions Technologiques : Par exemple, des algorithmes innovants, des dispositifs matériels, ou des méthodes de traitement de données.</a:t>
            </a:r>
          </a:p>
          <a:p>
            <a:pPr marL="342900" lvl="0" indent="-342900">
              <a:lnSpc>
                <a:spcPct val="150000"/>
              </a:lnSpc>
              <a:spcAft>
                <a:spcPts val="800"/>
              </a:spcAft>
              <a:buSzPts val="1000"/>
              <a:buFont typeface="Symbol" panose="05050102010706020507" pitchFamily="18" charset="2"/>
              <a:buChar char=""/>
              <a:tabLst>
                <a:tab pos="457200" algn="l"/>
              </a:tabLst>
            </a:pPr>
            <a:r>
              <a:rPr lang="fr-FR" sz="1800" u="none" strike="noStrik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Améliorations de Logiciels : Bien que les logiciels en tant que tels ne soient pas toujours brevetables, des innovations techniques spécifiques liées à des logiciels peuvent l’être</a:t>
            </a:r>
            <a:r>
              <a:rPr lang="fr-FR" sz="1800" u="none" strike="noStrike" baseline="300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2</a:t>
            </a:r>
            <a:r>
              <a:rPr lang="fr-FR"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50000"/>
              </a:lnSpc>
              <a:spcAft>
                <a:spcPts val="800"/>
              </a:spcAft>
              <a:buNone/>
            </a:pPr>
            <a:r>
              <a:rPr lang="fr-FR" sz="1800" u="sng" dirty="0">
                <a:effectLst/>
                <a:latin typeface="Calibri" panose="020F0502020204030204" pitchFamily="34" charset="0"/>
                <a:ea typeface="Calibri" panose="020F0502020204030204" pitchFamily="34" charset="0"/>
                <a:cs typeface="Times New Roman" panose="02020603050405020304" pitchFamily="18" charset="0"/>
              </a:rPr>
              <a:t>3</a:t>
            </a:r>
            <a:r>
              <a:rPr lang="fr-FR" sz="1800" b="1" u="sng" dirty="0">
                <a:effectLst/>
                <a:latin typeface="Calibri" panose="020F0502020204030204" pitchFamily="34" charset="0"/>
                <a:ea typeface="Calibri" panose="020F0502020204030204" pitchFamily="34" charset="0"/>
                <a:cs typeface="Times New Roman" panose="02020603050405020304" pitchFamily="18" charset="0"/>
              </a:rPr>
              <a:t>. Marques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indent="228600">
              <a:lnSpc>
                <a:spcPct val="150000"/>
              </a:lnSpc>
              <a:spcAft>
                <a:spcPts val="800"/>
              </a:spcAft>
              <a:buNone/>
            </a:pPr>
            <a:r>
              <a:rPr lang="fr-FR" sz="1800" dirty="0">
                <a:effectLst/>
                <a:latin typeface="Calibri" panose="020F0502020204030204" pitchFamily="34" charset="0"/>
                <a:ea typeface="Calibri" panose="020F0502020204030204" pitchFamily="34" charset="0"/>
                <a:cs typeface="Times New Roman" panose="02020603050405020304" pitchFamily="18" charset="0"/>
              </a:rPr>
              <a:t>Les marques protègent les signes distinctifs utilisés pour identifier les produits ou services d’une entreprise. Dans le contexte des TIC, cela inclut :</a:t>
            </a:r>
          </a:p>
          <a:p>
            <a:pPr marL="342900" lvl="0" indent="-342900">
              <a:lnSpc>
                <a:spcPct val="150000"/>
              </a:lnSpc>
              <a:spcAft>
                <a:spcPts val="800"/>
              </a:spcAft>
              <a:buSzPts val="1000"/>
              <a:buFont typeface="Symbol" panose="05050102010706020507" pitchFamily="18" charset="2"/>
              <a:buChar char=""/>
              <a:tabLst>
                <a:tab pos="457200" algn="l"/>
              </a:tabLst>
            </a:pPr>
            <a:r>
              <a:rPr lang="fr-FR" sz="1800" dirty="0">
                <a:effectLst/>
                <a:latin typeface="Calibri" panose="020F0502020204030204" pitchFamily="34" charset="0"/>
                <a:ea typeface="Calibri" panose="020F0502020204030204" pitchFamily="34" charset="0"/>
                <a:cs typeface="Times New Roman" panose="02020603050405020304" pitchFamily="18" charset="0"/>
              </a:rPr>
              <a:t>Noms de Domaine : Les noms de domaine peuvent être protégés en tant que marques, empêchant leur utilisation par des tiers non autorisés.</a:t>
            </a:r>
          </a:p>
          <a:p>
            <a:pPr marL="342900" lvl="0" indent="-342900">
              <a:lnSpc>
                <a:spcPct val="150000"/>
              </a:lnSpc>
              <a:spcAft>
                <a:spcPts val="800"/>
              </a:spcAft>
              <a:buSzPts val="1000"/>
              <a:buFont typeface="Symbol" panose="05050102010706020507" pitchFamily="18" charset="2"/>
              <a:buChar char=""/>
              <a:tabLst>
                <a:tab pos="457200" algn="l"/>
              </a:tabLst>
            </a:pPr>
            <a:r>
              <a:rPr lang="fr-FR" sz="1800" u="none" strike="noStrik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Logos et Slogans : Les logos et slogans des entreprises technologiques sont protégés pour éviter la confusion avec d’autres produits ou services</a:t>
            </a:r>
            <a:r>
              <a:rPr lang="fr-FR" sz="1800" u="none" strike="noStrike" baseline="300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2</a:t>
            </a:r>
            <a:r>
              <a:rPr lang="fr-FR"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50000"/>
              </a:lnSpc>
              <a:spcAft>
                <a:spcPts val="800"/>
              </a:spcAft>
              <a:buNone/>
            </a:pPr>
            <a:r>
              <a:rPr lang="fr-FR" sz="1800" dirty="0">
                <a:effectLst/>
                <a:latin typeface="Calibri" panose="020F0502020204030204" pitchFamily="34" charset="0"/>
                <a:ea typeface="Calibri" panose="020F0502020204030204" pitchFamily="34" charset="0"/>
                <a:cs typeface="Times New Roman" panose="02020603050405020304" pitchFamily="18" charset="0"/>
              </a:rPr>
              <a:t>Importance dans les TIC</a:t>
            </a:r>
          </a:p>
          <a:p>
            <a:pPr marL="342900" lvl="0" indent="-342900">
              <a:lnSpc>
                <a:spcPct val="150000"/>
              </a:lnSpc>
              <a:spcAft>
                <a:spcPts val="800"/>
              </a:spcAft>
              <a:buSzPts val="1000"/>
              <a:buFont typeface="Symbol" panose="05050102010706020507" pitchFamily="18" charset="2"/>
              <a:buChar char=""/>
              <a:tabLst>
                <a:tab pos="457200" algn="l"/>
              </a:tabLst>
            </a:pPr>
            <a:r>
              <a:rPr lang="fr-FR" sz="1800" dirty="0">
                <a:effectLst/>
                <a:latin typeface="Calibri" panose="020F0502020204030204" pitchFamily="34" charset="0"/>
                <a:ea typeface="Calibri" panose="020F0502020204030204" pitchFamily="34" charset="0"/>
                <a:cs typeface="Times New Roman" panose="02020603050405020304" pitchFamily="18" charset="0"/>
              </a:rPr>
              <a:t>Protection des Innovations : Les droits de propriété intellectuelle encouragent l’innovation en offrant une protection juridique aux créateurs et inventeurs.</a:t>
            </a:r>
          </a:p>
          <a:p>
            <a:pPr marL="342900" lvl="0" indent="-342900">
              <a:lnSpc>
                <a:spcPct val="150000"/>
              </a:lnSpc>
              <a:spcAft>
                <a:spcPts val="800"/>
              </a:spcAft>
              <a:buSzPts val="1000"/>
              <a:buFont typeface="Symbol" panose="05050102010706020507" pitchFamily="18" charset="2"/>
              <a:buChar char=""/>
              <a:tabLst>
                <a:tab pos="457200" algn="l"/>
              </a:tabLst>
            </a:pPr>
            <a:r>
              <a:rPr lang="fr-FR" sz="1800" dirty="0">
                <a:effectLst/>
                <a:latin typeface="Calibri" panose="020F0502020204030204" pitchFamily="34" charset="0"/>
                <a:ea typeface="Calibri" panose="020F0502020204030204" pitchFamily="34" charset="0"/>
                <a:cs typeface="Times New Roman" panose="02020603050405020304" pitchFamily="18" charset="0"/>
              </a:rPr>
              <a:t>Avantages Concurrentiels : Les entreprises peuvent utiliser les droits de propriété intellectuelle pour se différencier sur le marché et protéger leurs investissements en recherche et développement.</a:t>
            </a:r>
          </a:p>
          <a:p>
            <a:pPr marL="342900" lvl="0" indent="-342900">
              <a:lnSpc>
                <a:spcPct val="150000"/>
              </a:lnSpc>
              <a:spcAft>
                <a:spcPts val="800"/>
              </a:spcAft>
              <a:buSzPts val="1000"/>
              <a:buFont typeface="Symbol" panose="05050102010706020507" pitchFamily="18" charset="2"/>
              <a:buChar char=""/>
              <a:tabLst>
                <a:tab pos="457200" algn="l"/>
              </a:tabLst>
            </a:pPr>
            <a:r>
              <a:rPr lang="fr-FR" sz="1800" dirty="0">
                <a:effectLst/>
                <a:latin typeface="Calibri" panose="020F0502020204030204" pitchFamily="34" charset="0"/>
                <a:ea typeface="Calibri" panose="020F0502020204030204" pitchFamily="34" charset="0"/>
                <a:cs typeface="Times New Roman" panose="02020603050405020304" pitchFamily="18" charset="0"/>
              </a:rPr>
              <a:t>Litiges et Conformité : Les entreprises doivent être conscientes des droits de propriété intellectuelle pour éviter les litiges coûteux et assurer leur conformité avec les lois en vigueur.</a:t>
            </a:r>
          </a:p>
          <a:p>
            <a:pPr indent="228600">
              <a:lnSpc>
                <a:spcPct val="150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En résumé, la propriété intellectuelle joue un rôle crucial dans le secteur des TIC en protégeant les créations et innovations, en favorisant la concurrence loyale et en stimulant le développement technologique.</a:t>
            </a:r>
          </a:p>
          <a:p>
            <a:pPr>
              <a:lnSpc>
                <a:spcPct val="150000"/>
              </a:lnSpc>
              <a:spcAft>
                <a:spcPts val="800"/>
              </a:spcAft>
              <a:buNone/>
            </a:pPr>
            <a:r>
              <a:rPr lang="fr-FR"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Pour protéger tes logiciels par des droits d’auteur, voici les étapes clés à suivre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buNone/>
            </a:pPr>
            <a:r>
              <a:rPr lang="fr-FR"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buNone/>
            </a:pPr>
            <a:r>
              <a:rPr lang="fr-FR"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1. Création et Originalité</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buNone/>
            </a:pPr>
            <a:r>
              <a:rPr lang="fr-FR"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Assure-toi que ton logiciel est original et constitue une création intellectuelle. Le droit d’auteur protège les œuvres originales, ce qui signifie que ton logiciel doit être le fruit de ton propre travail et ne doit pas copier d’autres œuvres.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buNone/>
            </a:pPr>
            <a:r>
              <a:rPr lang="fr-FR"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buNone/>
            </a:pPr>
            <a:r>
              <a:rPr lang="fr-FR"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2. Documentation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buNone/>
            </a:pPr>
            <a:r>
              <a:rPr lang="fr-FR"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Documente soigneusement le processus de développement de ton logiciel. Cela inclut la rédaction du code source, des spécifications techniques, et des manuels d’utilisation. Cette documentation peut servir de preuve de la création et de l’originalité de ton logiciel.</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buNone/>
            </a:pPr>
            <a:r>
              <a:rPr lang="fr-FR"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buNone/>
            </a:pPr>
            <a:r>
              <a:rPr lang="fr-FR"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3. Dépôt du Logiciel</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buNone/>
            </a:pPr>
            <a:r>
              <a:rPr lang="fr-FR"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Bien que la protection par le droit d’auteur s’acquière automatiquement dès la création de l’œuvre, il est recommandé de déposer ton logiciel auprès d’un organisme officiel pour obtenir une preuve de la date de création. En France, par exemple, tu peux déposer ton logiciel auprès de l’Agence pour la Protection des Programmes (APP) ou effectuer un dépôt chez un notaire.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buNone/>
            </a:pPr>
            <a:r>
              <a:rPr lang="fr-FR"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buNone/>
            </a:pPr>
            <a:r>
              <a:rPr lang="fr-FR"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4. Mentions de Copyright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buNone/>
            </a:pPr>
            <a:r>
              <a:rPr lang="fr-FR"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Inclue des mentions de copyright dans ton logiciel. Cela peut être fait en ajoutant une notice de copyright dans le code source et dans la documentation du logiciel. Par exemple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buNone/>
            </a:pPr>
            <a:r>
              <a:rPr lang="fr-FR"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buNone/>
            </a:pPr>
            <a:r>
              <a:rPr lang="fr-FR"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[Année] [Nom de l'auteur]. Tous droits réservés.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buNone/>
            </a:pPr>
            <a:r>
              <a:rPr lang="fr-FR"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buNone/>
            </a:pPr>
            <a:r>
              <a:rPr lang="fr-FR"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5. Contrats et Licences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buNone/>
            </a:pPr>
            <a:r>
              <a:rPr lang="fr-FR"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Utilise des contrats et des licences pour définir les conditions d’utilisation de ton logiciel. Les licences open source, comme la GNU General Public License (GPL), permettent de partager ton logiciel tout en protégeant tes droits d’auteur. Pour les logiciels commerciaux, tu peux rédiger des contrats de licence spécifiques qui définissent les droits et obligations des utilisateurs.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buNone/>
            </a:pPr>
            <a:r>
              <a:rPr lang="fr-FR"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buNone/>
            </a:pPr>
            <a:r>
              <a:rPr lang="fr-FR"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6. Surveillance et Protection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buNone/>
            </a:pPr>
            <a:r>
              <a:rPr lang="fr-FR"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Surveille l’utilisation de ton logiciel pour détecter toute utilisation non autorisée. Si tu découvres une violation de tes droits d’auteur, tu peux prendre des mesures légales pour faire valoir tes droits, y compris des actions en justice pour contrefaçon.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buNone/>
            </a:pPr>
            <a:r>
              <a:rPr lang="fr-FR"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fr-FR"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En suivant ces étapes, tu pourras protéger efficacement tes logiciels et t’assurer que tes droits d’auteur sont respectés.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a:extLst>
              <a:ext uri="{FF2B5EF4-FFF2-40B4-BE49-F238E27FC236}">
                <a16:creationId xmlns:a16="http://schemas.microsoft.com/office/drawing/2014/main" id="{B82FACC1-DD14-9810-6CEE-46DB0B8A7738}"/>
              </a:ext>
            </a:extLst>
          </p:cNvPr>
          <p:cNvSpPr>
            <a:spLocks noGrp="1"/>
          </p:cNvSpPr>
          <p:nvPr>
            <p:ph type="sldNum" sz="quarter" idx="5"/>
          </p:nvPr>
        </p:nvSpPr>
        <p:spPr/>
        <p:txBody>
          <a:bodyPr/>
          <a:lstStyle/>
          <a:p>
            <a:fld id="{994EDAEA-1A96-45CA-8702-F7D5A751A94C}" type="slidenum">
              <a:rPr lang="fr-FR" smtClean="0"/>
              <a:t>17</a:t>
            </a:fld>
            <a:endParaRPr lang="fr-FR" dirty="0"/>
          </a:p>
        </p:txBody>
      </p:sp>
    </p:spTree>
    <p:extLst>
      <p:ext uri="{BB962C8B-B14F-4D97-AF65-F5344CB8AC3E}">
        <p14:creationId xmlns:p14="http://schemas.microsoft.com/office/powerpoint/2010/main" val="826067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1B142-1DC6-2850-0086-D80B1B94977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37CE162-1E95-AA89-1B31-BC4C9D6D006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19935FF-E233-34ED-41EE-BC0353021C33}"/>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8F3F228B-B74E-836F-41B8-38E693D61A51}"/>
              </a:ext>
            </a:extLst>
          </p:cNvPr>
          <p:cNvSpPr>
            <a:spLocks noGrp="1"/>
          </p:cNvSpPr>
          <p:nvPr>
            <p:ph type="sldNum" sz="quarter" idx="5"/>
          </p:nvPr>
        </p:nvSpPr>
        <p:spPr/>
        <p:txBody>
          <a:bodyPr/>
          <a:lstStyle/>
          <a:p>
            <a:fld id="{994EDAEA-1A96-45CA-8702-F7D5A751A94C}" type="slidenum">
              <a:rPr lang="fr-FR" smtClean="0"/>
              <a:t>18</a:t>
            </a:fld>
            <a:endParaRPr lang="fr-FR" dirty="0"/>
          </a:p>
        </p:txBody>
      </p:sp>
    </p:spTree>
    <p:extLst>
      <p:ext uri="{BB962C8B-B14F-4D97-AF65-F5344CB8AC3E}">
        <p14:creationId xmlns:p14="http://schemas.microsoft.com/office/powerpoint/2010/main" val="2027777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AF6C5-CB0F-BC2D-6BD5-F9FC7151B40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A1E5E1B-03E8-C881-12FB-0C7C80C7004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76911E6-AA24-F525-7804-12E19E8B5669}"/>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8A227826-967D-248C-36CF-0A53175C03AF}"/>
              </a:ext>
            </a:extLst>
          </p:cNvPr>
          <p:cNvSpPr>
            <a:spLocks noGrp="1"/>
          </p:cNvSpPr>
          <p:nvPr>
            <p:ph type="sldNum" sz="quarter" idx="5"/>
          </p:nvPr>
        </p:nvSpPr>
        <p:spPr/>
        <p:txBody>
          <a:bodyPr/>
          <a:lstStyle/>
          <a:p>
            <a:fld id="{994EDAEA-1A96-45CA-8702-F7D5A751A94C}" type="slidenum">
              <a:rPr lang="fr-FR" smtClean="0"/>
              <a:t>19</a:t>
            </a:fld>
            <a:endParaRPr lang="fr-FR" dirty="0"/>
          </a:p>
        </p:txBody>
      </p:sp>
    </p:spTree>
    <p:extLst>
      <p:ext uri="{BB962C8B-B14F-4D97-AF65-F5344CB8AC3E}">
        <p14:creationId xmlns:p14="http://schemas.microsoft.com/office/powerpoint/2010/main" val="1643387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78C12-F7EA-CA57-4873-9FA3D9BB4E8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B637547-64D5-4BDB-13E8-013A311322B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D841B38-D457-DE3B-E763-2D11D41A3374}"/>
              </a:ext>
            </a:extLst>
          </p:cNvPr>
          <p:cNvSpPr>
            <a:spLocks noGrp="1"/>
          </p:cNvSpPr>
          <p:nvPr>
            <p:ph type="body" idx="1"/>
          </p:nvPr>
        </p:nvSpPr>
        <p:spPr/>
        <p:txBody>
          <a:bodyPr/>
          <a:lstStyle/>
          <a:p>
            <a:pPr>
              <a:lnSpc>
                <a:spcPct val="150000"/>
              </a:lnSpc>
              <a:spcAft>
                <a:spcPts val="800"/>
              </a:spcAft>
              <a:buNone/>
            </a:pPr>
            <a:r>
              <a:rPr lang="fr-FR" sz="12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voici quelques exemples courants de violations de la vie privée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mj-lt"/>
              <a:buAutoNum type="arabicPeriod"/>
              <a:tabLst>
                <a:tab pos="457200" algn="l"/>
              </a:tabLst>
            </a:pPr>
            <a:r>
              <a:rPr lang="fr-FR" sz="1200"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Piratage de comptes en ligne</a:t>
            </a:r>
            <a:r>
              <a:rPr lang="fr-FR" sz="12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spcAft>
                <a:spcPts val="800"/>
              </a:spcAft>
              <a:buSzPts val="1000"/>
              <a:buFont typeface="Courier New" panose="02070309020205020404" pitchFamily="49" charset="0"/>
              <a:buChar char="o"/>
              <a:tabLst>
                <a:tab pos="914400" algn="l"/>
              </a:tabLst>
            </a:pPr>
            <a:r>
              <a:rPr lang="fr-FR" sz="12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Les cybercriminels peuvent accéder à vos comptes de messagerie, réseaux sociaux ou bancaires en utilisant des techniques de phishing ou en exploitant des mots de passe faibles.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mj-lt"/>
              <a:buAutoNum type="arabicPeriod"/>
              <a:tabLst>
                <a:tab pos="457200" algn="l"/>
              </a:tabLst>
            </a:pPr>
            <a:r>
              <a:rPr lang="fr-FR" sz="1200"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Vol d’identité</a:t>
            </a:r>
            <a:r>
              <a:rPr lang="fr-FR" sz="12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spcAft>
                <a:spcPts val="800"/>
              </a:spcAft>
              <a:buSzPts val="1000"/>
              <a:buFont typeface="Courier New" panose="02070309020205020404" pitchFamily="49" charset="0"/>
              <a:buChar char="o"/>
              <a:tabLst>
                <a:tab pos="914400" algn="l"/>
              </a:tabLst>
            </a:pPr>
            <a:r>
              <a:rPr lang="fr-FR" sz="12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Cela se produit lorsque quelqu’un utilise vos informations personnelles, comme votre numéro de sécurité sociale ou vos coordonnées bancaires, pour commettre des fraudes ou des crimes.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mj-lt"/>
              <a:buAutoNum type="arabicPeriod"/>
              <a:tabLst>
                <a:tab pos="457200" algn="l"/>
              </a:tabLst>
            </a:pPr>
            <a:r>
              <a:rPr lang="fr-FR" sz="1200"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Fuites de données</a:t>
            </a:r>
            <a:r>
              <a:rPr lang="fr-FR" sz="12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spcAft>
                <a:spcPts val="800"/>
              </a:spcAft>
              <a:buSzPts val="1000"/>
              <a:buFont typeface="Courier New" panose="02070309020205020404" pitchFamily="49" charset="0"/>
              <a:buChar char="o"/>
              <a:tabLst>
                <a:tab pos="914400" algn="l"/>
              </a:tabLst>
            </a:pPr>
            <a:r>
              <a:rPr lang="fr-FR" sz="12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Les entreprises peuvent subir des violations de sécurité qui exposent les informations personnelles de leurs clients, comme les adresses e-mail, les numéros de téléphone et les informations de carte de crédit.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mj-lt"/>
              <a:buAutoNum type="arabicPeriod"/>
              <a:tabLst>
                <a:tab pos="457200" algn="l"/>
              </a:tabLst>
            </a:pPr>
            <a:r>
              <a:rPr lang="fr-FR" sz="1200"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Surveillance non autorisée</a:t>
            </a:r>
            <a:r>
              <a:rPr lang="fr-FR" sz="12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spcAft>
                <a:spcPts val="800"/>
              </a:spcAft>
              <a:buSzPts val="1000"/>
              <a:buFont typeface="Courier New" panose="02070309020205020404" pitchFamily="49" charset="0"/>
              <a:buChar char="o"/>
              <a:tabLst>
                <a:tab pos="914400" algn="l"/>
              </a:tabLst>
            </a:pPr>
            <a:r>
              <a:rPr lang="fr-FR" sz="12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Des logiciels espions peuvent être installés sur vos appareils pour surveiller vos activités en ligne, enregistrer vos frappes au clavier ou accéder à votre webcam sans votre consentement.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mj-lt"/>
              <a:buAutoNum type="arabicPeriod"/>
              <a:tabLst>
                <a:tab pos="457200" algn="l"/>
              </a:tabLst>
            </a:pPr>
            <a:r>
              <a:rPr lang="fr-FR" sz="1200"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Partage non consenti de photos ou vidéos</a:t>
            </a:r>
            <a:r>
              <a:rPr lang="fr-FR" sz="12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spcAft>
                <a:spcPts val="800"/>
              </a:spcAft>
              <a:buSzPts val="1000"/>
              <a:buFont typeface="Courier New" panose="02070309020205020404" pitchFamily="49" charset="0"/>
              <a:buChar char="o"/>
              <a:tabLst>
                <a:tab pos="914400" algn="l"/>
              </a:tabLst>
            </a:pPr>
            <a:r>
              <a:rPr lang="fr-FR" sz="12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La diffusion de photos ou vidéos personnelles sans votre permission, notamment sur les réseaux sociaux, constitue une violation de la vie privée.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mj-lt"/>
              <a:buAutoNum type="arabicPeriod"/>
              <a:tabLst>
                <a:tab pos="457200" algn="l"/>
              </a:tabLst>
            </a:pPr>
            <a:r>
              <a:rPr lang="fr-FR" sz="1200"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Collecte de données sans consentement</a:t>
            </a:r>
            <a:r>
              <a:rPr lang="fr-FR" sz="12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spcAft>
                <a:spcPts val="800"/>
              </a:spcAft>
              <a:buSzPts val="1000"/>
              <a:buFont typeface="Courier New" panose="02070309020205020404" pitchFamily="49" charset="0"/>
              <a:buChar char="o"/>
              <a:tabLst>
                <a:tab pos="914400" algn="l"/>
              </a:tabLst>
            </a:pPr>
            <a:r>
              <a:rPr lang="fr-FR" sz="12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Certaines applications ou sites web peuvent collecter et partager vos données personnelles sans votre consentement explicite, souvent à des fins de marketing.</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mj-lt"/>
              <a:buAutoNum type="arabicPeriod"/>
              <a:tabLst>
                <a:tab pos="457200" algn="l"/>
              </a:tabLst>
            </a:pPr>
            <a:r>
              <a:rPr lang="fr-FR" sz="1200"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Usurpation de compte sur les réseaux sociaux</a:t>
            </a:r>
            <a:r>
              <a:rPr lang="fr-FR" sz="12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spcAft>
                <a:spcPts val="800"/>
              </a:spcAft>
              <a:buSzPts val="1000"/>
              <a:buFont typeface="Courier New" panose="02070309020205020404" pitchFamily="49" charset="0"/>
              <a:buChar char="o"/>
              <a:tabLst>
                <a:tab pos="914400" algn="l"/>
              </a:tabLst>
            </a:pPr>
            <a:r>
              <a:rPr lang="fr-FR" sz="12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Quelqu’un peut créer un faux profil en utilisant vos photos et informations personnelles pour tromper vos amis et contacts.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fr-FR" sz="12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Ces exemples montrent l’importance de protéger vos informations personnelles et de rester vigilant en ligne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a:extLst>
              <a:ext uri="{FF2B5EF4-FFF2-40B4-BE49-F238E27FC236}">
                <a16:creationId xmlns:a16="http://schemas.microsoft.com/office/drawing/2014/main" id="{238A4DF9-6759-1F75-A09C-9C1DF78E890C}"/>
              </a:ext>
            </a:extLst>
          </p:cNvPr>
          <p:cNvSpPr>
            <a:spLocks noGrp="1"/>
          </p:cNvSpPr>
          <p:nvPr>
            <p:ph type="sldNum" sz="quarter" idx="5"/>
          </p:nvPr>
        </p:nvSpPr>
        <p:spPr/>
        <p:txBody>
          <a:bodyPr/>
          <a:lstStyle/>
          <a:p>
            <a:fld id="{994EDAEA-1A96-45CA-8702-F7D5A751A94C}" type="slidenum">
              <a:rPr lang="fr-FR" smtClean="0"/>
              <a:t>20</a:t>
            </a:fld>
            <a:endParaRPr lang="fr-FR" dirty="0"/>
          </a:p>
        </p:txBody>
      </p:sp>
    </p:spTree>
    <p:extLst>
      <p:ext uri="{BB962C8B-B14F-4D97-AF65-F5344CB8AC3E}">
        <p14:creationId xmlns:p14="http://schemas.microsoft.com/office/powerpoint/2010/main" val="636302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7F689-E581-D922-7F46-EFA0AD66A8B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4A1319F-EFAF-FBA6-D8AD-47FCE1AC086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9C23E3D-0410-E039-EDA6-92D4A6E92B53}"/>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75FCE2C9-7A7F-A047-D50E-8001B15379D2}"/>
              </a:ext>
            </a:extLst>
          </p:cNvPr>
          <p:cNvSpPr>
            <a:spLocks noGrp="1"/>
          </p:cNvSpPr>
          <p:nvPr>
            <p:ph type="sldNum" sz="quarter" idx="5"/>
          </p:nvPr>
        </p:nvSpPr>
        <p:spPr/>
        <p:txBody>
          <a:bodyPr/>
          <a:lstStyle/>
          <a:p>
            <a:fld id="{994EDAEA-1A96-45CA-8702-F7D5A751A94C}" type="slidenum">
              <a:rPr lang="fr-FR" smtClean="0"/>
              <a:t>21</a:t>
            </a:fld>
            <a:endParaRPr lang="fr-FR" dirty="0"/>
          </a:p>
        </p:txBody>
      </p:sp>
    </p:spTree>
    <p:extLst>
      <p:ext uri="{BB962C8B-B14F-4D97-AF65-F5344CB8AC3E}">
        <p14:creationId xmlns:p14="http://schemas.microsoft.com/office/powerpoint/2010/main" val="304385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None/>
            </a:pPr>
            <a:r>
              <a:rPr lang="fr-FR" dirty="0" err="1"/>
              <a:t>Vinton</a:t>
            </a:r>
            <a:r>
              <a:rPr lang="fr-FR" dirty="0"/>
              <a:t> Cerf, souvent surnommé l'un des "pères de l'Internet", est un ingénieur et informaticien américain. Né le 23 juin 1943, il est surtout connu pour avoir </a:t>
            </a:r>
            <a:r>
              <a:rPr lang="fr-FR" dirty="0" err="1"/>
              <a:t>co-développé</a:t>
            </a:r>
            <a:r>
              <a:rPr lang="fr-FR" dirty="0"/>
              <a:t> le protocole </a:t>
            </a:r>
            <a:r>
              <a:rPr lang="fr-FR" b="1" dirty="0"/>
              <a:t>TCP/IP</a:t>
            </a:r>
            <a:r>
              <a:rPr lang="fr-FR" dirty="0"/>
              <a:t> avec Robert Kahn, qui constitue la base de la communication sur Internet</a:t>
            </a:r>
            <a:r>
              <a:rPr lang="fr-FR" dirty="0">
                <a:effectLst/>
              </a:rPr>
              <a:t>2</a:t>
            </a:r>
            <a:r>
              <a:rPr lang="fr-FR" dirty="0"/>
              <a:t>.</a:t>
            </a:r>
          </a:p>
          <a:p>
            <a:pPr>
              <a:buNone/>
            </a:pPr>
            <a:r>
              <a:rPr lang="fr-FR" dirty="0"/>
              <a:t>Cerf a également joué un rôle clé dans le projet </a:t>
            </a:r>
            <a:r>
              <a:rPr lang="fr-FR" b="1" dirty="0"/>
              <a:t>ARPANET</a:t>
            </a:r>
            <a:r>
              <a:rPr lang="fr-FR" dirty="0"/>
              <a:t>, le précurseur de l'Internet moderne. Il a occupé des postes influents, notamment en tant que vice-président chez Google, où il a été nommé "Chief Internet </a:t>
            </a:r>
            <a:r>
              <a:rPr lang="fr-FR" dirty="0" err="1"/>
              <a:t>Evangelist</a:t>
            </a:r>
            <a:r>
              <a:rPr lang="fr-FR" dirty="0"/>
              <a:t>" pour promouvoir l'expansion de l'accès à Internet</a:t>
            </a:r>
            <a:r>
              <a:rPr lang="fr-FR" dirty="0">
                <a:effectLst/>
              </a:rPr>
              <a:t>3</a:t>
            </a:r>
            <a:r>
              <a:rPr lang="fr-FR" dirty="0"/>
              <a:t>.</a:t>
            </a:r>
          </a:p>
          <a:p>
            <a:r>
              <a:rPr lang="fr-FR" dirty="0"/>
              <a:t>En plus de ses contributions techniques, il a reçu de nombreuses distinctions, comme le </a:t>
            </a:r>
            <a:r>
              <a:rPr lang="fr-FR" b="1" dirty="0"/>
              <a:t>Prix Turing</a:t>
            </a:r>
            <a:r>
              <a:rPr lang="fr-FR" dirty="0"/>
              <a:t>, la </a:t>
            </a:r>
            <a:r>
              <a:rPr lang="fr-FR" b="1" dirty="0"/>
              <a:t>Médaille présidentielle de la liberté</a:t>
            </a:r>
            <a:r>
              <a:rPr lang="fr-FR" dirty="0"/>
              <a:t>, et le </a:t>
            </a:r>
            <a:r>
              <a:rPr lang="fr-FR" b="1" dirty="0"/>
              <a:t>Prix Marconi</a:t>
            </a:r>
            <a:r>
              <a:rPr lang="fr-FR" dirty="0"/>
              <a:t>. Cerf continue de travailler sur des projets innovants, comme l'Internet interplanétaire, visant à connecter les stations spatiales et les satellites</a:t>
            </a:r>
            <a:r>
              <a:rPr lang="fr-FR" dirty="0">
                <a:effectLst/>
              </a:rPr>
              <a:t>2</a:t>
            </a:r>
            <a:r>
              <a:rPr lang="fr-FR" dirty="0"/>
              <a:t>.</a:t>
            </a:r>
          </a:p>
          <a:p>
            <a:endParaRPr lang="fr-FR" dirty="0"/>
          </a:p>
        </p:txBody>
      </p:sp>
      <p:sp>
        <p:nvSpPr>
          <p:cNvPr id="4" name="Espace réservé du numéro de diapositive 3"/>
          <p:cNvSpPr>
            <a:spLocks noGrp="1"/>
          </p:cNvSpPr>
          <p:nvPr>
            <p:ph type="sldNum" sz="quarter" idx="5"/>
          </p:nvPr>
        </p:nvSpPr>
        <p:spPr/>
        <p:txBody>
          <a:bodyPr/>
          <a:lstStyle/>
          <a:p>
            <a:fld id="{994EDAEA-1A96-45CA-8702-F7D5A751A94C}" type="slidenum">
              <a:rPr lang="fr-FR" smtClean="0"/>
              <a:t>2</a:t>
            </a:fld>
            <a:endParaRPr lang="fr-FR" dirty="0"/>
          </a:p>
        </p:txBody>
      </p:sp>
    </p:spTree>
    <p:extLst>
      <p:ext uri="{BB962C8B-B14F-4D97-AF65-F5344CB8AC3E}">
        <p14:creationId xmlns:p14="http://schemas.microsoft.com/office/powerpoint/2010/main" val="24977355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1D885-4BAD-AC1C-C3AB-440ACB3D269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94DC8C9-27A2-726D-25C2-992E24CE386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CA843EC-6EAA-E67A-30C9-6FE4F739FA56}"/>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D5FAF787-861D-0187-7F60-A93CC53BB880}"/>
              </a:ext>
            </a:extLst>
          </p:cNvPr>
          <p:cNvSpPr>
            <a:spLocks noGrp="1"/>
          </p:cNvSpPr>
          <p:nvPr>
            <p:ph type="sldNum" sz="quarter" idx="5"/>
          </p:nvPr>
        </p:nvSpPr>
        <p:spPr/>
        <p:txBody>
          <a:bodyPr/>
          <a:lstStyle/>
          <a:p>
            <a:fld id="{994EDAEA-1A96-45CA-8702-F7D5A751A94C}" type="slidenum">
              <a:rPr lang="fr-FR" smtClean="0"/>
              <a:t>22</a:t>
            </a:fld>
            <a:endParaRPr lang="fr-FR" dirty="0"/>
          </a:p>
        </p:txBody>
      </p:sp>
    </p:spTree>
    <p:extLst>
      <p:ext uri="{BB962C8B-B14F-4D97-AF65-F5344CB8AC3E}">
        <p14:creationId xmlns:p14="http://schemas.microsoft.com/office/powerpoint/2010/main" val="3195039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E0DAA-E67D-BF5B-6766-91CE38998ED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449B4ED-2FF8-B152-26D7-0DDCC8BFAB5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BB8AE59-F814-544E-0363-62080712D462}"/>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9E8C9D17-90BF-8C43-F126-D5F2B7A87E80}"/>
              </a:ext>
            </a:extLst>
          </p:cNvPr>
          <p:cNvSpPr>
            <a:spLocks noGrp="1"/>
          </p:cNvSpPr>
          <p:nvPr>
            <p:ph type="sldNum" sz="quarter" idx="5"/>
          </p:nvPr>
        </p:nvSpPr>
        <p:spPr/>
        <p:txBody>
          <a:bodyPr/>
          <a:lstStyle/>
          <a:p>
            <a:fld id="{994EDAEA-1A96-45CA-8702-F7D5A751A94C}" type="slidenum">
              <a:rPr lang="fr-FR" smtClean="0"/>
              <a:t>23</a:t>
            </a:fld>
            <a:endParaRPr lang="fr-FR" dirty="0"/>
          </a:p>
        </p:txBody>
      </p:sp>
    </p:spTree>
    <p:extLst>
      <p:ext uri="{BB962C8B-B14F-4D97-AF65-F5344CB8AC3E}">
        <p14:creationId xmlns:p14="http://schemas.microsoft.com/office/powerpoint/2010/main" val="2980330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None/>
            </a:pPr>
            <a:r>
              <a:rPr lang="fr-FR" dirty="0"/>
              <a:t>'article 2 de la </a:t>
            </a:r>
            <a:r>
              <a:rPr lang="fr-FR" b="1" dirty="0"/>
              <a:t>Loi N°2010/012 du 21 décembre 2010</a:t>
            </a:r>
            <a:r>
              <a:rPr lang="fr-FR" dirty="0"/>
              <a:t> exclut effectivement les applications spécifiques utilisées en matière de défense et de sécurité nationales du champ d'application de cette loi. Ces domaines sont généralement régis par des lois et réglementations spécifiques qui ne relèvent pas directement de la cybersécurité civile. Voici quelques points clés :</a:t>
            </a:r>
          </a:p>
          <a:p>
            <a:pPr>
              <a:buFont typeface="+mj-lt"/>
              <a:buAutoNum type="arabicPeriod"/>
            </a:pPr>
            <a:r>
              <a:rPr lang="fr-FR" b="1" dirty="0"/>
              <a:t>Législation spécifique à la défense</a:t>
            </a:r>
            <a:r>
              <a:rPr lang="fr-FR" dirty="0"/>
              <a:t> : Les activités liées à la défense et à la sécurité nationale sont souvent encadrées par des textes législatifs distincts, comme les lois sur la sécurité intérieure et extérieure, ainsi que des directives militaires.</a:t>
            </a:r>
          </a:p>
          <a:p>
            <a:pPr>
              <a:buFont typeface="+mj-lt"/>
              <a:buAutoNum type="arabicPeriod"/>
            </a:pPr>
            <a:r>
              <a:rPr lang="fr-FR" b="1" dirty="0"/>
              <a:t>Réglementations militaires</a:t>
            </a:r>
            <a:r>
              <a:rPr lang="fr-FR" dirty="0"/>
              <a:t> : Les institutions de défense disposent de leurs propres cadres réglementaires pour la gestion des systèmes d'information et des technologies utilisées dans les opérations de sécurité.</a:t>
            </a:r>
          </a:p>
          <a:p>
            <a:pPr>
              <a:buFont typeface="+mj-lt"/>
              <a:buAutoNum type="arabicPeriod"/>
            </a:pPr>
            <a:r>
              <a:rPr lang="fr-FR" b="1" dirty="0"/>
              <a:t>Confidentialité et classification</a:t>
            </a:r>
            <a:r>
              <a:rPr lang="fr-FR" dirty="0"/>
              <a:t> : Les informations et applications utilisées dans ces domaines sont souvent classifiées et protégées par des protocoles de sécurité stricts.</a:t>
            </a:r>
          </a:p>
          <a:p>
            <a:endParaRPr lang="fr-FR" dirty="0"/>
          </a:p>
        </p:txBody>
      </p:sp>
      <p:sp>
        <p:nvSpPr>
          <p:cNvPr id="4" name="Espace réservé du numéro de diapositive 3"/>
          <p:cNvSpPr>
            <a:spLocks noGrp="1"/>
          </p:cNvSpPr>
          <p:nvPr>
            <p:ph type="sldNum" sz="quarter" idx="5"/>
          </p:nvPr>
        </p:nvSpPr>
        <p:spPr/>
        <p:txBody>
          <a:bodyPr/>
          <a:lstStyle/>
          <a:p>
            <a:fld id="{994EDAEA-1A96-45CA-8702-F7D5A751A94C}" type="slidenum">
              <a:rPr lang="fr-FR" smtClean="0"/>
              <a:t>24</a:t>
            </a:fld>
            <a:endParaRPr lang="fr-FR" dirty="0"/>
          </a:p>
        </p:txBody>
      </p:sp>
    </p:spTree>
    <p:extLst>
      <p:ext uri="{BB962C8B-B14F-4D97-AF65-F5344CB8AC3E}">
        <p14:creationId xmlns:p14="http://schemas.microsoft.com/office/powerpoint/2010/main" val="32845538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FE93D-81A9-2F19-94F0-D1F27E55485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C85AE2F-566E-2C40-0B73-26D4949C65E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9671448-EB03-BC2C-86FE-712AAB7B0AA1}"/>
              </a:ext>
            </a:extLst>
          </p:cNvPr>
          <p:cNvSpPr>
            <a:spLocks noGrp="1"/>
          </p:cNvSpPr>
          <p:nvPr>
            <p:ph type="body" idx="1"/>
          </p:nvPr>
        </p:nvSpPr>
        <p:spPr/>
        <p:txBody>
          <a:bodyPr/>
          <a:lstStyle/>
          <a:p>
            <a:pPr>
              <a:buNone/>
            </a:pPr>
            <a:r>
              <a:rPr lang="fr-FR" dirty="0"/>
              <a:t>'article 2 de la </a:t>
            </a:r>
            <a:r>
              <a:rPr lang="fr-FR" b="1" dirty="0"/>
              <a:t>Loi N°2010/012 du 21 décembre 2010</a:t>
            </a:r>
            <a:r>
              <a:rPr lang="fr-FR" dirty="0"/>
              <a:t> exclut effectivement les applications spécifiques utilisées en matière de défense et de sécurité nationales du champ d'application de cette loi. Ces domaines sont généralement régis par des lois et réglementations spécifiques qui ne relèvent pas directement de la cybersécurité civile. Voici quelques points clés :</a:t>
            </a:r>
          </a:p>
          <a:p>
            <a:pPr>
              <a:buFont typeface="+mj-lt"/>
              <a:buAutoNum type="arabicPeriod"/>
            </a:pPr>
            <a:r>
              <a:rPr lang="fr-FR" b="1" dirty="0"/>
              <a:t>Législation spécifique à la défense</a:t>
            </a:r>
            <a:r>
              <a:rPr lang="fr-FR" dirty="0"/>
              <a:t> : Les activités liées à la défense et à la sécurité nationale sont souvent encadrées par des textes législatifs distincts, comme les lois sur la sécurité intérieure et extérieure, ainsi que des directives militaires.</a:t>
            </a:r>
          </a:p>
          <a:p>
            <a:pPr>
              <a:buFont typeface="+mj-lt"/>
              <a:buAutoNum type="arabicPeriod"/>
            </a:pPr>
            <a:r>
              <a:rPr lang="fr-FR" b="1" dirty="0"/>
              <a:t>Réglementations militaires</a:t>
            </a:r>
            <a:r>
              <a:rPr lang="fr-FR" dirty="0"/>
              <a:t> : Les institutions de défense disposent de leurs propres cadres réglementaires pour la gestion des systèmes d'information et des technologies utilisées dans les opérations de sécurité.</a:t>
            </a:r>
          </a:p>
          <a:p>
            <a:pPr>
              <a:buFont typeface="+mj-lt"/>
              <a:buAutoNum type="arabicPeriod"/>
            </a:pPr>
            <a:r>
              <a:rPr lang="fr-FR" b="1" dirty="0"/>
              <a:t>Confidentialité et classification</a:t>
            </a:r>
            <a:r>
              <a:rPr lang="fr-FR" dirty="0"/>
              <a:t> : Les informations et applications utilisées dans ces domaines sont souvent classifiées et protégées par des protocoles de sécurité stricts.</a:t>
            </a:r>
          </a:p>
          <a:p>
            <a:endParaRPr lang="fr-FR" dirty="0"/>
          </a:p>
        </p:txBody>
      </p:sp>
      <p:sp>
        <p:nvSpPr>
          <p:cNvPr id="4" name="Espace réservé du numéro de diapositive 3">
            <a:extLst>
              <a:ext uri="{FF2B5EF4-FFF2-40B4-BE49-F238E27FC236}">
                <a16:creationId xmlns:a16="http://schemas.microsoft.com/office/drawing/2014/main" id="{3D7D6386-E150-D868-A019-863862774482}"/>
              </a:ext>
            </a:extLst>
          </p:cNvPr>
          <p:cNvSpPr>
            <a:spLocks noGrp="1"/>
          </p:cNvSpPr>
          <p:nvPr>
            <p:ph type="sldNum" sz="quarter" idx="5"/>
          </p:nvPr>
        </p:nvSpPr>
        <p:spPr/>
        <p:txBody>
          <a:bodyPr/>
          <a:lstStyle/>
          <a:p>
            <a:fld id="{994EDAEA-1A96-45CA-8702-F7D5A751A94C}" type="slidenum">
              <a:rPr lang="fr-FR" smtClean="0"/>
              <a:t>25</a:t>
            </a:fld>
            <a:endParaRPr lang="fr-FR" dirty="0"/>
          </a:p>
        </p:txBody>
      </p:sp>
    </p:spTree>
    <p:extLst>
      <p:ext uri="{BB962C8B-B14F-4D97-AF65-F5344CB8AC3E}">
        <p14:creationId xmlns:p14="http://schemas.microsoft.com/office/powerpoint/2010/main" val="3824977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28CBD-4E05-2EDA-8AC6-A6636B9082A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E2CA915-C8C2-A2ED-F653-801AD6412C0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D493B7C-3812-E48A-2FDD-50A58A34F625}"/>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F8C48F3-8FDD-8122-4648-C9F6DDB8B0CF}"/>
              </a:ext>
            </a:extLst>
          </p:cNvPr>
          <p:cNvSpPr>
            <a:spLocks noGrp="1"/>
          </p:cNvSpPr>
          <p:nvPr>
            <p:ph type="sldNum" sz="quarter" idx="5"/>
          </p:nvPr>
        </p:nvSpPr>
        <p:spPr/>
        <p:txBody>
          <a:bodyPr/>
          <a:lstStyle/>
          <a:p>
            <a:fld id="{994EDAEA-1A96-45CA-8702-F7D5A751A94C}" type="slidenum">
              <a:rPr lang="fr-FR" smtClean="0"/>
              <a:t>26</a:t>
            </a:fld>
            <a:endParaRPr lang="fr-FR" dirty="0"/>
          </a:p>
        </p:txBody>
      </p:sp>
    </p:spTree>
    <p:extLst>
      <p:ext uri="{BB962C8B-B14F-4D97-AF65-F5344CB8AC3E}">
        <p14:creationId xmlns:p14="http://schemas.microsoft.com/office/powerpoint/2010/main" val="985604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94EDAEA-1A96-45CA-8702-F7D5A751A94C}" type="slidenum">
              <a:rPr lang="fr-FR" smtClean="0"/>
              <a:t>3</a:t>
            </a:fld>
            <a:endParaRPr lang="fr-FR" dirty="0"/>
          </a:p>
        </p:txBody>
      </p:sp>
    </p:spTree>
    <p:extLst>
      <p:ext uri="{BB962C8B-B14F-4D97-AF65-F5344CB8AC3E}">
        <p14:creationId xmlns:p14="http://schemas.microsoft.com/office/powerpoint/2010/main" val="2713356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94EDAEA-1A96-45CA-8702-F7D5A751A94C}" type="slidenum">
              <a:rPr lang="fr-FR" smtClean="0"/>
              <a:t>4</a:t>
            </a:fld>
            <a:endParaRPr lang="fr-FR" dirty="0"/>
          </a:p>
        </p:txBody>
      </p:sp>
    </p:spTree>
    <p:extLst>
      <p:ext uri="{BB962C8B-B14F-4D97-AF65-F5344CB8AC3E}">
        <p14:creationId xmlns:p14="http://schemas.microsoft.com/office/powerpoint/2010/main" val="1010176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94EDAEA-1A96-45CA-8702-F7D5A751A94C}" type="slidenum">
              <a:rPr lang="fr-FR" smtClean="0"/>
              <a:t>5</a:t>
            </a:fld>
            <a:endParaRPr lang="fr-FR" dirty="0"/>
          </a:p>
        </p:txBody>
      </p:sp>
    </p:spTree>
    <p:extLst>
      <p:ext uri="{BB962C8B-B14F-4D97-AF65-F5344CB8AC3E}">
        <p14:creationId xmlns:p14="http://schemas.microsoft.com/office/powerpoint/2010/main" val="1152823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449580">
              <a:lnSpc>
                <a:spcPct val="150000"/>
              </a:lnSpc>
              <a:spcAft>
                <a:spcPts val="800"/>
              </a:spcAft>
              <a:buNone/>
            </a:pPr>
            <a:r>
              <a:rPr lang="fr-FR" sz="1800" dirty="0">
                <a:effectLst/>
                <a:latin typeface="Calibri" panose="020F0502020204030204" pitchFamily="34" charset="0"/>
                <a:ea typeface="Calibri" panose="020F0502020204030204" pitchFamily="34" charset="0"/>
                <a:cs typeface="Times New Roman" panose="02020603050405020304" pitchFamily="18" charset="0"/>
              </a:rPr>
              <a:t>Les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technologies de l’information et de la communication (TIC)</a:t>
            </a:r>
            <a:r>
              <a:rPr lang="fr-FR" sz="1800" dirty="0">
                <a:effectLst/>
                <a:latin typeface="Calibri" panose="020F0502020204030204" pitchFamily="34" charset="0"/>
                <a:ea typeface="Calibri" panose="020F0502020204030204" pitchFamily="34" charset="0"/>
                <a:cs typeface="Times New Roman" panose="02020603050405020304" pitchFamily="18" charset="0"/>
              </a:rPr>
              <a:t> désignent l’ensemble des outils et des ressources technologiques utilisés pour transmettre, enregistrer, créer, partager ou échanger des informations. </a:t>
            </a:r>
            <a:r>
              <a:rPr lang="fr-FR" sz="1800" u="none" strike="noStrik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Cela inclut les ordinateurs, l’internet (sites web, blogs, messagerie électronique), les technologies de diffusion en direct (radio, télévision, diffusion sur internet) et en différé (podcasts, lecteurs audio et vidéo), ainsi que la téléphonie (fixe, mobile, satellite, visioconférence)</a:t>
            </a:r>
            <a:r>
              <a:rPr lang="fr-FR" sz="1800" dirty="0">
                <a:effectLst/>
                <a:latin typeface="Calibri" panose="020F0502020204030204" pitchFamily="34" charset="0"/>
                <a:ea typeface="Calibri" panose="020F0502020204030204" pitchFamily="34" charset="0"/>
                <a:cs typeface="Times New Roman" panose="02020603050405020304" pitchFamily="18" charset="0"/>
              </a:rPr>
              <a:t>.</a:t>
            </a:r>
          </a:p>
          <a:p>
            <a:pPr indent="449580">
              <a:lnSpc>
                <a:spcPct val="150000"/>
              </a:lnSpc>
              <a:spcAft>
                <a:spcPts val="800"/>
              </a:spcAft>
              <a:buNone/>
            </a:pPr>
            <a:r>
              <a:rPr lang="fr-FR" sz="1800" dirty="0">
                <a:effectLst/>
                <a:latin typeface="Calibri" panose="020F0502020204030204" pitchFamily="34" charset="0"/>
                <a:ea typeface="Calibri" panose="020F0502020204030204" pitchFamily="34" charset="0"/>
                <a:cs typeface="Times New Roman" panose="02020603050405020304" pitchFamily="18" charset="0"/>
              </a:rPr>
              <a:t>Les TIC jouent un rôle crucial dans notre société moderne en facilitant la communication et l’accès à l’information à une échelle mondiale.</a:t>
            </a:r>
          </a:p>
          <a:p>
            <a:pPr indent="449580">
              <a:lnSpc>
                <a:spcPct val="150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Les TIC facilitent la communication instantanée à travers le monde via des plateformes comme les emails, les réseaux sociaux, et les applications de messagerie. Cela permet de rester connecté avec des personnes, peu importe la distance.</a:t>
            </a:r>
          </a:p>
          <a:p>
            <a:endParaRPr lang="fr-FR" dirty="0"/>
          </a:p>
        </p:txBody>
      </p:sp>
      <p:sp>
        <p:nvSpPr>
          <p:cNvPr id="4" name="Espace réservé du numéro de diapositive 3"/>
          <p:cNvSpPr>
            <a:spLocks noGrp="1"/>
          </p:cNvSpPr>
          <p:nvPr>
            <p:ph type="sldNum" sz="quarter" idx="5"/>
          </p:nvPr>
        </p:nvSpPr>
        <p:spPr/>
        <p:txBody>
          <a:bodyPr/>
          <a:lstStyle/>
          <a:p>
            <a:fld id="{994EDAEA-1A96-45CA-8702-F7D5A751A94C}" type="slidenum">
              <a:rPr lang="fr-FR" smtClean="0"/>
              <a:t>6</a:t>
            </a:fld>
            <a:endParaRPr lang="fr-FR" dirty="0"/>
          </a:p>
        </p:txBody>
      </p:sp>
    </p:spTree>
    <p:extLst>
      <p:ext uri="{BB962C8B-B14F-4D97-AF65-F5344CB8AC3E}">
        <p14:creationId xmlns:p14="http://schemas.microsoft.com/office/powerpoint/2010/main" val="3465678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50000"/>
              </a:lnSpc>
              <a:spcAft>
                <a:spcPts val="800"/>
              </a:spcAft>
              <a:buNone/>
            </a:pPr>
            <a:r>
              <a:rPr lang="fr-FR"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Les technologies de l'information et de la communication (TIC) jouent un rôle crucial dans nos sociétés modernes, et leur importance s'étend à différents domaines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mj-lt"/>
              <a:buAutoNum type="arabicPeriod"/>
              <a:tabLst>
                <a:tab pos="457200" algn="l"/>
              </a:tabLst>
            </a:pPr>
            <a:r>
              <a:rPr lang="fr-FR"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Communication facilitée : Les TIC permettent des échanges instantanés à l'échelle mondiale via des outils comme les emails, les applications de messagerie et les visioconférences. Cela rapproche les individus et les organisations, quelle que soit la distance.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mj-lt"/>
              <a:buAutoNum type="arabicPeriod"/>
              <a:tabLst>
                <a:tab pos="457200" algn="l"/>
              </a:tabLst>
            </a:pPr>
            <a:r>
              <a:rPr lang="fr-FR"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Accès à l'information : Les TIC donnent accès à une immense quantité d'informations en ligne, favorisant l'éducation, la recherche et le développement personnel.</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mj-lt"/>
              <a:buAutoNum type="arabicPeriod"/>
              <a:tabLst>
                <a:tab pos="457200" algn="l"/>
              </a:tabLst>
            </a:pPr>
            <a:r>
              <a:rPr lang="fr-FR"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Efficacité dans les affaires : Dans le monde professionnel, les TIC améliorent les processus grâce à l'automatisation, au traitement rapide des données et à une meilleure gestion des ressources.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mj-lt"/>
              <a:buAutoNum type="arabicPeriod"/>
              <a:tabLst>
                <a:tab pos="457200" algn="l"/>
              </a:tabLst>
            </a:pPr>
            <a:r>
              <a:rPr lang="fr-FR"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Innovation et développement : Elles stimulent l'innovation dans tous les secteurs, y compris la santé, l'agriculture, l'industrie et l'éducation, en offrant des solutions technologiques innovantes.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mj-lt"/>
              <a:buAutoNum type="arabicPeriod"/>
              <a:tabLst>
                <a:tab pos="457200" algn="l"/>
              </a:tabLst>
            </a:pPr>
            <a:r>
              <a:rPr lang="fr-FR"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Inclusion sociale et économique : Les TIC offrent des opportunités économiques et éducatives, notamment aux populations défavorisées ou marginalisées, en réduisant la fracture numérique.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mj-lt"/>
              <a:buAutoNum type="arabicPeriod"/>
              <a:tabLst>
                <a:tab pos="457200" algn="l"/>
              </a:tabLst>
            </a:pPr>
            <a:r>
              <a:rPr lang="fr-FR"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Sécurité et gestion des données : Elles permettent de protéger des informations sensibles grâce à des technologies avancées comme la cryptographie et la cybersécurité.</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fr-FR"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En somme, les TIC sont des outils indispensables pour promouvoir le développement durable, renforcer les liens sociaux et stimuler la croissance économique. Dans votre contexte, leur importance pourrait aussi se refléter dans des initiatives comme l'éducation interactive ou la protection des données sensibles.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94EDAEA-1A96-45CA-8702-F7D5A751A94C}" type="slidenum">
              <a:rPr lang="fr-FR" smtClean="0"/>
              <a:t>7</a:t>
            </a:fld>
            <a:endParaRPr lang="fr-FR" dirty="0"/>
          </a:p>
        </p:txBody>
      </p:sp>
    </p:spTree>
    <p:extLst>
      <p:ext uri="{BB962C8B-B14F-4D97-AF65-F5344CB8AC3E}">
        <p14:creationId xmlns:p14="http://schemas.microsoft.com/office/powerpoint/2010/main" val="100627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228600">
              <a:lnSpc>
                <a:spcPct val="150000"/>
              </a:lnSpc>
              <a:buNone/>
            </a:pPr>
            <a:r>
              <a:rPr lang="fr-FR" sz="1800" dirty="0">
                <a:solidFill>
                  <a:srgbClr val="000000"/>
                </a:solidFill>
                <a:effectLst/>
                <a:latin typeface="Calibri" panose="020F0502020204030204" pitchFamily="34" charset="0"/>
                <a:ea typeface="Times New Roman" panose="02020603050405020304" pitchFamily="18" charset="0"/>
              </a:rPr>
              <a:t>Voici un aperçu des principales lois et régulations internationales qui encadrent les technologies de l’information et de la communication (TIC) :</a:t>
            </a:r>
            <a:endParaRPr lang="fr-FR" sz="1800" dirty="0">
              <a:effectLst/>
              <a:latin typeface="Times New Roman" panose="02020603050405020304" pitchFamily="18" charset="0"/>
              <a:ea typeface="Times New Roman" panose="02020603050405020304" pitchFamily="18" charset="0"/>
            </a:endParaRPr>
          </a:p>
          <a:p>
            <a:pPr marL="342900" lvl="0" indent="-342900">
              <a:lnSpc>
                <a:spcPct val="150000"/>
              </a:lnSpc>
              <a:buFont typeface="Wingdings" panose="05000000000000000000" pitchFamily="2" charset="2"/>
              <a:buChar char=""/>
            </a:pPr>
            <a:r>
              <a:rPr lang="fr-FR" sz="1800" b="1" dirty="0">
                <a:solidFill>
                  <a:srgbClr val="000000"/>
                </a:solidFill>
                <a:effectLst/>
                <a:latin typeface="Calibri" panose="020F0502020204030204" pitchFamily="34" charset="0"/>
                <a:ea typeface="Times New Roman" panose="02020603050405020304" pitchFamily="18" charset="0"/>
              </a:rPr>
              <a:t>Règlement Général sur la Protection des Données (RGPD)</a:t>
            </a:r>
            <a:endParaRPr lang="fr-FR" sz="1800" dirty="0">
              <a:effectLst/>
              <a:latin typeface="Times New Roman" panose="02020603050405020304" pitchFamily="18" charset="0"/>
              <a:ea typeface="Times New Roman" panose="02020603050405020304" pitchFamily="18" charset="0"/>
            </a:endParaRPr>
          </a:p>
          <a:p>
            <a:pPr>
              <a:lnSpc>
                <a:spcPct val="150000"/>
              </a:lnSpc>
              <a:buNone/>
            </a:pPr>
            <a:r>
              <a:rPr lang="fr-FR" sz="1800" dirty="0">
                <a:solidFill>
                  <a:srgbClr val="000000"/>
                </a:solidFill>
                <a:effectLst/>
                <a:latin typeface="Calibri" panose="020F0502020204030204" pitchFamily="34" charset="0"/>
                <a:ea typeface="Times New Roman" panose="02020603050405020304" pitchFamily="18" charset="0"/>
              </a:rPr>
              <a:t>Le RGPD est une régulation de l’Union Européenne qui vise à protéger les données personnelles des citoyens de l’UE. </a:t>
            </a:r>
            <a:r>
              <a:rPr lang="fr-FR" sz="1800" b="1" i="1" u="none" strike="noStrike" dirty="0">
                <a:solidFill>
                  <a:srgbClr val="000000"/>
                </a:solidFill>
                <a:effectLst/>
                <a:latin typeface="Calibri" panose="020F0502020204030204" pitchFamily="34" charset="0"/>
                <a:ea typeface="Times New Roman" panose="02020603050405020304" pitchFamily="18" charset="0"/>
                <a:hlinkClick r:id="rId3"/>
              </a:rPr>
              <a:t>Il impose des obligations strictes aux entreprises et organisations qui collectent ou traitent des données personnelles, et accorde des droits importants aux individus concernant leurs données</a:t>
            </a:r>
            <a:r>
              <a:rPr lang="fr-FR" sz="1800" dirty="0">
                <a:solidFill>
                  <a:srgbClr val="000000"/>
                </a:solidFill>
                <a:effectLst/>
                <a:latin typeface="Calibri" panose="020F0502020204030204" pitchFamily="34" charset="0"/>
                <a:ea typeface="Times New Roman" panose="02020603050405020304" pitchFamily="18" charset="0"/>
              </a:rPr>
              <a:t>. </a:t>
            </a:r>
            <a:endParaRPr lang="fr-FR" sz="1800" dirty="0">
              <a:effectLst/>
              <a:latin typeface="Times New Roman" panose="02020603050405020304" pitchFamily="18" charset="0"/>
              <a:ea typeface="Times New Roman" panose="02020603050405020304" pitchFamily="18" charset="0"/>
            </a:endParaRPr>
          </a:p>
          <a:p>
            <a:pPr marL="342900" lvl="0" indent="-342900">
              <a:lnSpc>
                <a:spcPct val="150000"/>
              </a:lnSpc>
              <a:buFont typeface="Wingdings" panose="05000000000000000000" pitchFamily="2" charset="2"/>
              <a:buChar char=""/>
            </a:pPr>
            <a:r>
              <a:rPr lang="fr-FR" sz="1800" b="1" dirty="0">
                <a:solidFill>
                  <a:srgbClr val="000000"/>
                </a:solidFill>
                <a:effectLst/>
                <a:latin typeface="Calibri" panose="020F0502020204030204" pitchFamily="34" charset="0"/>
                <a:ea typeface="Times New Roman" panose="02020603050405020304" pitchFamily="18" charset="0"/>
              </a:rPr>
              <a:t>Convention de Budapest sur la Cybercriminalité</a:t>
            </a:r>
            <a:endParaRPr lang="fr-FR" sz="1800" dirty="0">
              <a:effectLst/>
              <a:latin typeface="Times New Roman" panose="02020603050405020304" pitchFamily="18" charset="0"/>
              <a:ea typeface="Times New Roman" panose="02020603050405020304" pitchFamily="18" charset="0"/>
            </a:endParaRPr>
          </a:p>
          <a:p>
            <a:pPr>
              <a:lnSpc>
                <a:spcPct val="150000"/>
              </a:lnSpc>
              <a:buNone/>
            </a:pPr>
            <a:r>
              <a:rPr lang="fr-FR" sz="1800" dirty="0">
                <a:solidFill>
                  <a:srgbClr val="000000"/>
                </a:solidFill>
                <a:effectLst/>
                <a:latin typeface="Calibri" panose="020F0502020204030204" pitchFamily="34" charset="0"/>
                <a:ea typeface="Times New Roman" panose="02020603050405020304" pitchFamily="18" charset="0"/>
              </a:rPr>
              <a:t>Adoptée par le Conseil de l’Europe, cette convention est le premier traité international visant à lutter contre les crimes informatiques. </a:t>
            </a:r>
            <a:r>
              <a:rPr lang="fr-FR" sz="1800" b="1" i="1" u="none" strike="noStrike" dirty="0">
                <a:solidFill>
                  <a:srgbClr val="000000"/>
                </a:solidFill>
                <a:effectLst/>
                <a:latin typeface="Calibri" panose="020F0502020204030204" pitchFamily="34" charset="0"/>
                <a:ea typeface="Times New Roman" panose="02020603050405020304" pitchFamily="18" charset="0"/>
                <a:hlinkClick r:id="rId4"/>
              </a:rPr>
              <a:t>Elle établit des normes communes pour les législations nationales et favorise la coopération internationale dans la lutte contre la cybercriminalité</a:t>
            </a:r>
            <a:r>
              <a:rPr lang="fr-FR" sz="1800" b="1" i="1" dirty="0">
                <a:solidFill>
                  <a:srgbClr val="000000"/>
                </a:solidFill>
                <a:effectLst/>
                <a:latin typeface="Calibri" panose="020F0502020204030204" pitchFamily="34" charset="0"/>
                <a:ea typeface="Times New Roman" panose="02020603050405020304" pitchFamily="18" charset="0"/>
              </a:rPr>
              <a:t>.</a:t>
            </a:r>
            <a:endParaRPr lang="fr-FR" sz="1800" dirty="0">
              <a:effectLst/>
              <a:latin typeface="Times New Roman" panose="02020603050405020304" pitchFamily="18" charset="0"/>
              <a:ea typeface="Times New Roman" panose="02020603050405020304" pitchFamily="18" charset="0"/>
            </a:endParaRPr>
          </a:p>
          <a:p>
            <a:pPr marL="342900" lvl="0" indent="-342900">
              <a:lnSpc>
                <a:spcPct val="150000"/>
              </a:lnSpc>
              <a:buFont typeface="Wingdings" panose="05000000000000000000" pitchFamily="2" charset="2"/>
              <a:buChar char=""/>
            </a:pPr>
            <a:r>
              <a:rPr lang="fr-FR" sz="1800" b="1" dirty="0">
                <a:solidFill>
                  <a:srgbClr val="000000"/>
                </a:solidFill>
                <a:effectLst/>
                <a:latin typeface="Calibri" panose="020F0502020204030204" pitchFamily="34" charset="0"/>
                <a:ea typeface="Times New Roman" panose="02020603050405020304" pitchFamily="18" charset="0"/>
              </a:rPr>
              <a:t>Directives de l’Union Internationale des Télécommunications (UIT)</a:t>
            </a:r>
            <a:endParaRPr lang="fr-FR" sz="1800" dirty="0">
              <a:effectLst/>
              <a:latin typeface="Times New Roman" panose="02020603050405020304" pitchFamily="18" charset="0"/>
              <a:ea typeface="Times New Roman" panose="02020603050405020304" pitchFamily="18" charset="0"/>
            </a:endParaRPr>
          </a:p>
          <a:p>
            <a:pPr>
              <a:lnSpc>
                <a:spcPct val="150000"/>
              </a:lnSpc>
              <a:buNone/>
            </a:pPr>
            <a:r>
              <a:rPr lang="fr-FR" sz="1800" dirty="0">
                <a:solidFill>
                  <a:srgbClr val="000000"/>
                </a:solidFill>
                <a:effectLst/>
                <a:latin typeface="Calibri" panose="020F0502020204030204" pitchFamily="34" charset="0"/>
                <a:ea typeface="Times New Roman" panose="02020603050405020304" pitchFamily="18" charset="0"/>
              </a:rPr>
              <a:t>L’UIT, une agence des Nations Unies, publie des directives et des recommandations pour harmoniser les régulations des TIC à l’échelle mondiale. </a:t>
            </a:r>
            <a:r>
              <a:rPr lang="fr-FR" sz="1800" b="1" i="1" u="none" strike="noStrike" dirty="0">
                <a:solidFill>
                  <a:srgbClr val="000000"/>
                </a:solidFill>
                <a:effectLst/>
                <a:latin typeface="Calibri" panose="020F0502020204030204" pitchFamily="34" charset="0"/>
                <a:ea typeface="Times New Roman" panose="02020603050405020304" pitchFamily="18" charset="0"/>
                <a:hlinkClick r:id="rId5"/>
              </a:rPr>
              <a:t>Ces directives couvrent divers aspects, tels que la gestion du spectre radioélectrique, la cybersécurité, et l’accès universel aux TIC</a:t>
            </a:r>
            <a:r>
              <a:rPr lang="fr-FR" sz="1800" b="1" i="1" dirty="0">
                <a:solidFill>
                  <a:srgbClr val="000000"/>
                </a:solidFill>
                <a:effectLst/>
                <a:latin typeface="Calibri" panose="020F0502020204030204" pitchFamily="34" charset="0"/>
                <a:ea typeface="Times New Roman" panose="02020603050405020304" pitchFamily="18" charset="0"/>
              </a:rPr>
              <a:t>.</a:t>
            </a:r>
            <a:endParaRPr lang="fr-FR" sz="1800" dirty="0">
              <a:effectLst/>
              <a:latin typeface="Times New Roman" panose="02020603050405020304" pitchFamily="18" charset="0"/>
              <a:ea typeface="Times New Roman" panose="02020603050405020304" pitchFamily="18" charset="0"/>
            </a:endParaRPr>
          </a:p>
          <a:p>
            <a:pPr marL="342900" lvl="0" indent="-342900">
              <a:lnSpc>
                <a:spcPct val="150000"/>
              </a:lnSpc>
              <a:buFont typeface="Wingdings" panose="05000000000000000000" pitchFamily="2" charset="2"/>
              <a:buChar char=""/>
            </a:pPr>
            <a:r>
              <a:rPr lang="fr-FR" sz="1800" b="1" dirty="0">
                <a:solidFill>
                  <a:srgbClr val="000000"/>
                </a:solidFill>
                <a:effectLst/>
                <a:latin typeface="Calibri" panose="020F0502020204030204" pitchFamily="34" charset="0"/>
                <a:ea typeface="Times New Roman" panose="02020603050405020304" pitchFamily="18" charset="0"/>
              </a:rPr>
              <a:t>Appel de Paris pour la Confiance et la Sécurité dans le Cyberespace</a:t>
            </a:r>
            <a:endParaRPr lang="fr-FR" sz="1800" dirty="0">
              <a:effectLst/>
              <a:latin typeface="Times New Roman" panose="02020603050405020304" pitchFamily="18" charset="0"/>
              <a:ea typeface="Times New Roman" panose="02020603050405020304" pitchFamily="18" charset="0"/>
            </a:endParaRPr>
          </a:p>
          <a:p>
            <a:pPr>
              <a:lnSpc>
                <a:spcPct val="150000"/>
              </a:lnSpc>
              <a:buNone/>
            </a:pPr>
            <a:r>
              <a:rPr lang="fr-FR" sz="1800" dirty="0">
                <a:solidFill>
                  <a:srgbClr val="000000"/>
                </a:solidFill>
                <a:effectLst/>
                <a:latin typeface="Calibri" panose="020F0502020204030204" pitchFamily="34" charset="0"/>
                <a:ea typeface="Times New Roman" panose="02020603050405020304" pitchFamily="18" charset="0"/>
              </a:rPr>
              <a:t>Lancé en 2018, cet appel vise à promouvoir un cyberespace ouvert, sûr et accessible. </a:t>
            </a:r>
            <a:r>
              <a:rPr lang="fr-FR" sz="1800" b="1" i="1" u="none" strike="noStrike" dirty="0">
                <a:solidFill>
                  <a:srgbClr val="000000"/>
                </a:solidFill>
                <a:effectLst/>
                <a:latin typeface="Calibri" panose="020F0502020204030204" pitchFamily="34" charset="0"/>
                <a:ea typeface="Times New Roman" panose="02020603050405020304" pitchFamily="18" charset="0"/>
                <a:hlinkClick r:id="rId3"/>
              </a:rPr>
              <a:t>Il réaffirme que le droit international, y compris la Charte des Nations Unies, s’applique à l’utilisation des TIC par les États</a:t>
            </a:r>
            <a:r>
              <a:rPr lang="fr-FR" sz="1800" b="1" i="1" dirty="0">
                <a:solidFill>
                  <a:srgbClr val="000000"/>
                </a:solidFill>
                <a:effectLst/>
                <a:latin typeface="Calibri" panose="020F0502020204030204" pitchFamily="34" charset="0"/>
                <a:ea typeface="Times New Roman" panose="02020603050405020304" pitchFamily="18" charset="0"/>
              </a:rPr>
              <a:t>.</a:t>
            </a:r>
            <a:endParaRPr lang="fr-FR" sz="1800" dirty="0">
              <a:effectLst/>
              <a:latin typeface="Times New Roman" panose="02020603050405020304" pitchFamily="18" charset="0"/>
              <a:ea typeface="Times New Roman" panose="02020603050405020304" pitchFamily="18" charset="0"/>
            </a:endParaRPr>
          </a:p>
          <a:p>
            <a:pPr marL="342900" lvl="0" indent="-342900">
              <a:lnSpc>
                <a:spcPct val="150000"/>
              </a:lnSpc>
              <a:buFont typeface="Wingdings" panose="05000000000000000000" pitchFamily="2" charset="2"/>
              <a:buChar char=""/>
            </a:pPr>
            <a:r>
              <a:rPr lang="fr-FR" sz="1800" b="1" dirty="0">
                <a:solidFill>
                  <a:srgbClr val="000000"/>
                </a:solidFill>
                <a:effectLst/>
                <a:latin typeface="Calibri" panose="020F0502020204030204" pitchFamily="34" charset="0"/>
                <a:ea typeface="Times New Roman" panose="02020603050405020304" pitchFamily="18" charset="0"/>
              </a:rPr>
              <a:t>Résolutions du Conseil de Sécurité de l’ONU</a:t>
            </a:r>
            <a:endParaRPr lang="fr-FR" sz="1800" dirty="0">
              <a:effectLst/>
              <a:latin typeface="Times New Roman" panose="02020603050405020304" pitchFamily="18" charset="0"/>
              <a:ea typeface="Times New Roman" panose="02020603050405020304" pitchFamily="18" charset="0"/>
            </a:endParaRPr>
          </a:p>
          <a:p>
            <a:pPr>
              <a:lnSpc>
                <a:spcPct val="150000"/>
              </a:lnSpc>
              <a:buNone/>
            </a:pPr>
            <a:r>
              <a:rPr lang="fr-FR" sz="1800" dirty="0">
                <a:solidFill>
                  <a:srgbClr val="000000"/>
                </a:solidFill>
                <a:effectLst/>
                <a:latin typeface="Calibri" panose="020F0502020204030204" pitchFamily="34" charset="0"/>
                <a:ea typeface="Times New Roman" panose="02020603050405020304" pitchFamily="18" charset="0"/>
              </a:rPr>
              <a:t>Le Conseil de Sécurité a adopté plusieurs résolutions pour lutter contre l’utilisation des TIC à des fins terroristes. </a:t>
            </a:r>
            <a:r>
              <a:rPr lang="fr-FR" sz="1800" b="1" i="1" u="none" strike="noStrike" dirty="0">
                <a:solidFill>
                  <a:srgbClr val="000000"/>
                </a:solidFill>
                <a:effectLst/>
                <a:latin typeface="Calibri" panose="020F0502020204030204" pitchFamily="34" charset="0"/>
                <a:ea typeface="Times New Roman" panose="02020603050405020304" pitchFamily="18" charset="0"/>
                <a:hlinkClick r:id="rId3"/>
              </a:rPr>
              <a:t>Par exemple, la résolution 2129 (2013) et la résolution 2617 (2021) traitent de l’utilisation d’Internet et d’autres TIC par des groupes terroristes</a:t>
            </a:r>
            <a:r>
              <a:rPr lang="fr-FR" sz="1800" b="1" i="1" dirty="0">
                <a:solidFill>
                  <a:srgbClr val="000000"/>
                </a:solidFill>
                <a:effectLst/>
                <a:latin typeface="Calibri" panose="020F0502020204030204" pitchFamily="34" charset="0"/>
                <a:ea typeface="Times New Roman" panose="02020603050405020304" pitchFamily="18" charset="0"/>
              </a:rPr>
              <a:t>.</a:t>
            </a:r>
            <a:endParaRPr lang="fr-FR" sz="1800" dirty="0">
              <a:effectLst/>
              <a:latin typeface="Times New Roman" panose="02020603050405020304" pitchFamily="18" charset="0"/>
              <a:ea typeface="Times New Roman" panose="02020603050405020304" pitchFamily="18" charset="0"/>
            </a:endParaRPr>
          </a:p>
          <a:p>
            <a:pPr>
              <a:lnSpc>
                <a:spcPct val="150000"/>
              </a:lnSpc>
              <a:spcBef>
                <a:spcPts val="900"/>
              </a:spcBef>
            </a:pPr>
            <a:r>
              <a:rPr lang="fr-FR" sz="1800" dirty="0">
                <a:solidFill>
                  <a:srgbClr val="000000"/>
                </a:solidFill>
                <a:effectLst/>
                <a:latin typeface="Calibri" panose="020F0502020204030204" pitchFamily="34" charset="0"/>
                <a:ea typeface="Times New Roman" panose="02020603050405020304" pitchFamily="18" charset="0"/>
              </a:rPr>
              <a:t>Ces régulations et initiatives internationales visent à créer un cadre juridique cohérent et efficace pour gérer les défis posés par les TIC, tout en promouvant leur utilisation bénéfique pour la société.</a:t>
            </a:r>
            <a:endParaRPr lang="fr-FR" sz="18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94EDAEA-1A96-45CA-8702-F7D5A751A94C}" type="slidenum">
              <a:rPr lang="fr-FR" smtClean="0"/>
              <a:t>9</a:t>
            </a:fld>
            <a:endParaRPr lang="fr-FR" dirty="0"/>
          </a:p>
        </p:txBody>
      </p:sp>
    </p:spTree>
    <p:extLst>
      <p:ext uri="{BB962C8B-B14F-4D97-AF65-F5344CB8AC3E}">
        <p14:creationId xmlns:p14="http://schemas.microsoft.com/office/powerpoint/2010/main" val="696515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228600">
              <a:lnSpc>
                <a:spcPct val="150000"/>
              </a:lnSpc>
              <a:spcAft>
                <a:spcPts val="800"/>
              </a:spcAft>
              <a:buNone/>
            </a:pPr>
            <a:r>
              <a:rPr lang="fr-FR" sz="1800" dirty="0">
                <a:effectLst/>
                <a:latin typeface="Calibri" panose="020F0502020204030204" pitchFamily="34" charset="0"/>
                <a:ea typeface="Calibri" panose="020F0502020204030204" pitchFamily="34" charset="0"/>
                <a:cs typeface="Times New Roman" panose="02020603050405020304" pitchFamily="18" charset="0"/>
              </a:rPr>
              <a:t>Au Cameroun, plusieurs lois et régulations encadrent les technologies de l’information et de la communication (TIC). Voici un aperçu des principales législations :</a:t>
            </a:r>
          </a:p>
          <a:p>
            <a:pPr>
              <a:lnSpc>
                <a:spcPct val="150000"/>
              </a:lnSpc>
              <a:spcAft>
                <a:spcPts val="800"/>
              </a:spcAft>
              <a:buNone/>
            </a:pPr>
            <a:r>
              <a:rPr lang="fr-FR" sz="1800" b="1" dirty="0">
                <a:effectLst/>
                <a:latin typeface="Calibri" panose="020F0502020204030204" pitchFamily="34" charset="0"/>
                <a:ea typeface="Calibri" panose="020F0502020204030204" pitchFamily="34" charset="0"/>
                <a:cs typeface="Times New Roman" panose="02020603050405020304" pitchFamily="18" charset="0"/>
              </a:rPr>
              <a:t>1. Loi N°2010/012 du 21 décembre 2010 relative à la cybersécurité et à la cybercriminalité</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buNone/>
            </a:pPr>
            <a:r>
              <a:rPr lang="fr-FR" sz="1800" dirty="0">
                <a:effectLst/>
                <a:latin typeface="Calibri" panose="020F0502020204030204" pitchFamily="34" charset="0"/>
                <a:ea typeface="Calibri" panose="020F0502020204030204" pitchFamily="34" charset="0"/>
                <a:cs typeface="Times New Roman" panose="02020603050405020304" pitchFamily="18" charset="0"/>
              </a:rPr>
              <a:t>Cette loi vise à protéger les systèmes d’information contre les cyberattaques et à réprimer les infractions liées à l’utilisation des TIC. </a:t>
            </a:r>
            <a:r>
              <a:rPr lang="fr-FR" sz="1800" b="1" i="1" u="none" strike="noStrik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Elle définit les mesures de sécurité à mettre en place et les sanctions applicables en cas de violation</a:t>
            </a:r>
            <a:r>
              <a:rPr lang="fr-FR"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50000"/>
              </a:lnSpc>
              <a:spcAft>
                <a:spcPts val="800"/>
              </a:spcAft>
              <a:buNone/>
            </a:pPr>
            <a:r>
              <a:rPr lang="fr-FR" sz="1800" b="1" dirty="0">
                <a:effectLst/>
                <a:latin typeface="Calibri" panose="020F0502020204030204" pitchFamily="34" charset="0"/>
                <a:ea typeface="Calibri" panose="020F0502020204030204" pitchFamily="34" charset="0"/>
                <a:cs typeface="Times New Roman" panose="02020603050405020304" pitchFamily="18" charset="0"/>
              </a:rPr>
              <a:t>2. Loi N°2010/013 du 21 décembre 2010 régissant les communications électroniques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buNone/>
            </a:pPr>
            <a:r>
              <a:rPr lang="fr-FR" sz="1800" dirty="0">
                <a:effectLst/>
                <a:latin typeface="Calibri" panose="020F0502020204030204" pitchFamily="34" charset="0"/>
                <a:ea typeface="Calibri" panose="020F0502020204030204" pitchFamily="34" charset="0"/>
                <a:cs typeface="Times New Roman" panose="02020603050405020304" pitchFamily="18" charset="0"/>
              </a:rPr>
              <a:t>Cette loi encadre les communications électroniques au Cameroun, y compris les services de télécommunications et les infrastructures de réseau. </a:t>
            </a:r>
            <a:r>
              <a:rPr lang="fr-FR" sz="1800" b="1" i="1" u="none" strike="noStrik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Elle établit les conditions d’exploitation et les obligations des opérateurs de télécommunications</a:t>
            </a:r>
            <a:r>
              <a:rPr lang="fr-FR" sz="1800" b="1" i="1" dirty="0">
                <a:effectLst/>
                <a:latin typeface="Calibri" panose="020F0502020204030204" pitchFamily="34"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buNone/>
            </a:pPr>
            <a:r>
              <a:rPr lang="fr-FR" sz="1800" b="1" dirty="0">
                <a:effectLst/>
                <a:latin typeface="Calibri" panose="020F0502020204030204" pitchFamily="34" charset="0"/>
                <a:ea typeface="Calibri" panose="020F0502020204030204" pitchFamily="34" charset="0"/>
                <a:cs typeface="Times New Roman" panose="02020603050405020304" pitchFamily="18" charset="0"/>
              </a:rPr>
              <a:t>3. Loi N°2010/021 du 21 décembre 2010 régissant le commerce électronique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buNone/>
            </a:pPr>
            <a:r>
              <a:rPr lang="fr-FR" sz="1800" b="1" i="1" u="none" strike="noStrik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Cette loi régule les transactions commerciales en ligne, y compris les contrats électroniques, la protection des consommateurs, et les obligations des fournisseurs de services en ligne</a:t>
            </a:r>
            <a:r>
              <a:rPr lang="fr-FR" sz="1800" b="1" i="1" dirty="0">
                <a:effectLst/>
                <a:latin typeface="Calibri" panose="020F0502020204030204" pitchFamily="34"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buNone/>
            </a:pPr>
            <a:r>
              <a:rPr lang="fr-FR" sz="1800" b="1" dirty="0">
                <a:effectLst/>
                <a:latin typeface="Calibri" panose="020F0502020204030204" pitchFamily="34" charset="0"/>
                <a:ea typeface="Calibri" panose="020F0502020204030204" pitchFamily="34" charset="0"/>
                <a:cs typeface="Times New Roman" panose="02020603050405020304" pitchFamily="18" charset="0"/>
              </a:rPr>
              <a:t>4. Loi N°2011/012 du 6 mai 2011 portant protection du consommateur</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50000"/>
              </a:lnSpc>
              <a:spcAft>
                <a:spcPts val="800"/>
              </a:spcAft>
              <a:buNone/>
            </a:pPr>
            <a:r>
              <a:rPr lang="fr-FR" sz="1800" dirty="0">
                <a:effectLst/>
                <a:latin typeface="Calibri" panose="020F0502020204030204" pitchFamily="34" charset="0"/>
                <a:ea typeface="Calibri" panose="020F0502020204030204" pitchFamily="34" charset="0"/>
                <a:cs typeface="Times New Roman" panose="02020603050405020304" pitchFamily="18" charset="0"/>
              </a:rPr>
              <a:t>Cette loi vise à protéger les droits des consommateurs, y compris dans le secteur des TIC. </a:t>
            </a:r>
            <a:r>
              <a:rPr lang="fr-FR" sz="1800" b="1" i="1" u="none" strike="noStrik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Elle couvre des aspects tels que la transparence des informations, la qualité des services, et les recours en cas de litige</a:t>
            </a:r>
            <a:r>
              <a:rPr lang="fr-FR" sz="1800" b="1" i="1" u="none" strike="noStrike" baseline="300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1</a:t>
            </a:r>
            <a:r>
              <a:rPr lang="fr-FR" sz="1800" b="1" i="1" dirty="0">
                <a:effectLst/>
                <a:latin typeface="Calibri" panose="020F0502020204030204" pitchFamily="34"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buNone/>
            </a:pPr>
            <a:r>
              <a:rPr lang="fr-FR" sz="1800" b="1" dirty="0">
                <a:effectLst/>
                <a:latin typeface="Calibri" panose="020F0502020204030204" pitchFamily="34" charset="0"/>
                <a:ea typeface="Calibri" panose="020F0502020204030204" pitchFamily="34" charset="0"/>
                <a:cs typeface="Times New Roman" panose="02020603050405020304" pitchFamily="18" charset="0"/>
              </a:rPr>
              <a:t>5. Loi N°2015/007 du 20 avril 2015 régissant l’activité audiovisuelle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50000"/>
              </a:lnSpc>
              <a:spcAft>
                <a:spcPts val="800"/>
              </a:spcAft>
              <a:buNone/>
            </a:pPr>
            <a:r>
              <a:rPr lang="fr-FR" sz="1800" dirty="0">
                <a:effectLst/>
                <a:latin typeface="Calibri" panose="020F0502020204030204" pitchFamily="34" charset="0"/>
                <a:ea typeface="Calibri" panose="020F0502020204030204" pitchFamily="34" charset="0"/>
                <a:cs typeface="Times New Roman" panose="02020603050405020304" pitchFamily="18" charset="0"/>
              </a:rPr>
              <a:t>Cette loi encadre les activités audiovisuelles, y compris la diffusion de contenu numérique et les services de radiodiffusion. </a:t>
            </a:r>
            <a:r>
              <a:rPr lang="fr-FR" sz="1800" b="1" i="1" u="none" strike="noStrik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Elle établit les conditions d’octroi des licences et les obligations des diffuseurs</a:t>
            </a:r>
            <a:r>
              <a:rPr lang="fr-FR" sz="1800" b="1" i="1" u="none" strike="noStrike" baseline="300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1</a:t>
            </a:r>
            <a:r>
              <a:rPr lang="fr-FR" sz="1800" b="1" i="1" dirty="0">
                <a:effectLst/>
                <a:latin typeface="Calibri" panose="020F0502020204030204" pitchFamily="34"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buNone/>
            </a:pPr>
            <a:r>
              <a:rPr lang="fr-FR" sz="1800" b="1" dirty="0">
                <a:effectLst/>
                <a:latin typeface="Calibri" panose="020F0502020204030204" pitchFamily="34" charset="0"/>
                <a:ea typeface="Calibri" panose="020F0502020204030204" pitchFamily="34" charset="0"/>
                <a:cs typeface="Times New Roman" panose="02020603050405020304" pitchFamily="18" charset="0"/>
              </a:rPr>
              <a:t>6. Décrets et Régulations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indent="228600">
              <a:lnSpc>
                <a:spcPct val="150000"/>
              </a:lnSpc>
              <a:spcAft>
                <a:spcPts val="800"/>
              </a:spcAft>
              <a:buNone/>
            </a:pPr>
            <a:r>
              <a:rPr lang="fr-FR" sz="1800" dirty="0">
                <a:effectLst/>
                <a:latin typeface="Calibri" panose="020F0502020204030204" pitchFamily="34" charset="0"/>
                <a:ea typeface="Calibri" panose="020F0502020204030204" pitchFamily="34" charset="0"/>
                <a:cs typeface="Times New Roman" panose="02020603050405020304" pitchFamily="18" charset="0"/>
              </a:rPr>
              <a:t>Plusieurs décrets complètent ces lois en précisant les modalités d’application. </a:t>
            </a:r>
            <a:r>
              <a:rPr lang="fr-FR" sz="1800" b="1" i="1" u="none" strike="noStrik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Par exemple, le Décret N°2019/150 du 20 mars 2019 porte sur l’organisation et le fonctionnement de l’Agence Nationale des Technologies de l’Information et de la Communication (ANTIC)</a:t>
            </a:r>
            <a:r>
              <a:rPr lang="fr-FR" sz="1800" b="1" i="1" u="none" strike="noStrike" baseline="300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1</a:t>
            </a:r>
            <a:r>
              <a:rPr lang="fr-FR" sz="1800" b="1" i="1" dirty="0">
                <a:effectLst/>
                <a:latin typeface="Calibri" panose="020F0502020204030204" pitchFamily="34"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indent="228600">
              <a:lnSpc>
                <a:spcPct val="150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Ces lois et régulations visent à créer un cadre juridique solide pour le développement et l’utilisation des TIC au Cameroun, tout en protégeant les utilisateurs et en assurant la sécurité des systèmes d’information.</a:t>
            </a:r>
          </a:p>
          <a:p>
            <a:endParaRPr lang="fr-FR" dirty="0"/>
          </a:p>
        </p:txBody>
      </p:sp>
      <p:sp>
        <p:nvSpPr>
          <p:cNvPr id="4" name="Espace réservé du numéro de diapositive 3"/>
          <p:cNvSpPr>
            <a:spLocks noGrp="1"/>
          </p:cNvSpPr>
          <p:nvPr>
            <p:ph type="sldNum" sz="quarter" idx="5"/>
          </p:nvPr>
        </p:nvSpPr>
        <p:spPr/>
        <p:txBody>
          <a:bodyPr/>
          <a:lstStyle/>
          <a:p>
            <a:fld id="{994EDAEA-1A96-45CA-8702-F7D5A751A94C}" type="slidenum">
              <a:rPr lang="fr-FR" smtClean="0"/>
              <a:t>10</a:t>
            </a:fld>
            <a:endParaRPr lang="fr-FR" dirty="0"/>
          </a:p>
        </p:txBody>
      </p:sp>
    </p:spTree>
    <p:extLst>
      <p:ext uri="{BB962C8B-B14F-4D97-AF65-F5344CB8AC3E}">
        <p14:creationId xmlns:p14="http://schemas.microsoft.com/office/powerpoint/2010/main" val="11416481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5FED12A2-16A7-6843-9B63-1355399B1E28}"/>
              </a:ext>
            </a:extLst>
          </p:cNvPr>
          <p:cNvPicPr>
            <a:picLocks noChangeAspect="1"/>
          </p:cNvPicPr>
          <p:nvPr userDrawn="1"/>
        </p:nvPicPr>
        <p:blipFill>
          <a:blip r:embed="rId2"/>
          <a:stretch>
            <a:fillRect/>
          </a:stretch>
        </p:blipFill>
        <p:spPr>
          <a:xfrm>
            <a:off x="0" y="0"/>
            <a:ext cx="23861730" cy="6857999"/>
          </a:xfrm>
          <a:prstGeom prst="rect">
            <a:avLst/>
          </a:prstGeom>
        </p:spPr>
      </p:pic>
      <p:sp>
        <p:nvSpPr>
          <p:cNvPr id="11" name="Rectangle 10">
            <a:extLst>
              <a:ext uri="{FF2B5EF4-FFF2-40B4-BE49-F238E27FC236}">
                <a16:creationId xmlns:a16="http://schemas.microsoft.com/office/drawing/2014/main" id="{45F43BF2-A8EB-C342-BFB2-28AFB1781935}"/>
              </a:ext>
            </a:extLst>
          </p:cNvPr>
          <p:cNvSpPr/>
          <p:nvPr userDrawn="1"/>
        </p:nvSpPr>
        <p:spPr>
          <a:xfrm>
            <a:off x="0" y="787400"/>
            <a:ext cx="11455400" cy="5295900"/>
          </a:xfrm>
          <a:prstGeom prst="rect">
            <a:avLst/>
          </a:prstGeom>
          <a:solidFill>
            <a:schemeClr val="accent5">
              <a:lumMod val="60000"/>
              <a:lumOff val="4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cxnSp>
        <p:nvCxnSpPr>
          <p:cNvPr id="17" name="Connecteur droit 16">
            <a:extLst>
              <a:ext uri="{FF2B5EF4-FFF2-40B4-BE49-F238E27FC236}">
                <a16:creationId xmlns:a16="http://schemas.microsoft.com/office/drawing/2014/main" id="{1418BB35-F84D-7E4D-9F02-5B4CB837E1CB}"/>
              </a:ext>
            </a:extLst>
          </p:cNvPr>
          <p:cNvCxnSpPr/>
          <p:nvPr userDrawn="1"/>
        </p:nvCxnSpPr>
        <p:spPr>
          <a:xfrm>
            <a:off x="1778000" y="3435350"/>
            <a:ext cx="8661400" cy="0"/>
          </a:xfrm>
          <a:prstGeom prst="line">
            <a:avLst/>
          </a:prstGeom>
          <a:ln w="38100" cap="rnd">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4" name="Ovale 13">
            <a:extLst>
              <a:ext uri="{FF2B5EF4-FFF2-40B4-BE49-F238E27FC236}">
                <a16:creationId xmlns:a16="http://schemas.microsoft.com/office/drawing/2014/main" id="{72FE6DCC-3681-AF43-B6B6-4A40A92581A5}"/>
              </a:ext>
            </a:extLst>
          </p:cNvPr>
          <p:cNvSpPr/>
          <p:nvPr userDrawn="1"/>
        </p:nvSpPr>
        <p:spPr>
          <a:xfrm>
            <a:off x="2260600" y="1647825"/>
            <a:ext cx="3562350" cy="3562350"/>
          </a:xfrm>
          <a:prstGeom prst="ellipse">
            <a:avLst/>
          </a:prstGeom>
          <a:solidFill>
            <a:schemeClr val="accent4">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18" name="Ovale 17">
            <a:extLst>
              <a:ext uri="{FF2B5EF4-FFF2-40B4-BE49-F238E27FC236}">
                <a16:creationId xmlns:a16="http://schemas.microsoft.com/office/drawing/2014/main" id="{5A8E30CA-E181-3D4D-BB1E-9167FF0BE5D9}"/>
              </a:ext>
            </a:extLst>
          </p:cNvPr>
          <p:cNvSpPr/>
          <p:nvPr userDrawn="1"/>
        </p:nvSpPr>
        <p:spPr>
          <a:xfrm>
            <a:off x="2285627" y="1647121"/>
            <a:ext cx="3562350" cy="3562350"/>
          </a:xfrm>
          <a:prstGeom prst="ellipse">
            <a:avLst/>
          </a:prstGeom>
          <a:solidFill>
            <a:schemeClr val="accent4">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12" name="Triangle 11">
            <a:extLst>
              <a:ext uri="{FF2B5EF4-FFF2-40B4-BE49-F238E27FC236}">
                <a16:creationId xmlns:a16="http://schemas.microsoft.com/office/drawing/2014/main" id="{9061463E-CF25-634A-89E2-4E3280BB9CEB}"/>
              </a:ext>
            </a:extLst>
          </p:cNvPr>
          <p:cNvSpPr/>
          <p:nvPr userDrawn="1"/>
        </p:nvSpPr>
        <p:spPr>
          <a:xfrm>
            <a:off x="0" y="0"/>
            <a:ext cx="2628900" cy="6858000"/>
          </a:xfrm>
          <a:prstGeom prst="triangle">
            <a:avLst>
              <a:gd name="adj" fmla="val 0"/>
            </a:avLst>
          </a:prstGeom>
          <a:gradFill>
            <a:gsLst>
              <a:gs pos="47000">
                <a:schemeClr val="accent4">
                  <a:lumMod val="50000"/>
                </a:schemeClr>
              </a:gs>
              <a:gs pos="98000">
                <a:schemeClr val="accent4">
                  <a:lumMod val="20000"/>
                  <a:lumOff val="80000"/>
                  <a:alpha val="10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13" name="Triangle 12">
            <a:extLst>
              <a:ext uri="{FF2B5EF4-FFF2-40B4-BE49-F238E27FC236}">
                <a16:creationId xmlns:a16="http://schemas.microsoft.com/office/drawing/2014/main" id="{81214215-C784-4548-BD1F-4BB3F0A84645}"/>
              </a:ext>
            </a:extLst>
          </p:cNvPr>
          <p:cNvSpPr/>
          <p:nvPr userDrawn="1"/>
        </p:nvSpPr>
        <p:spPr>
          <a:xfrm flipV="1">
            <a:off x="0" y="0"/>
            <a:ext cx="2628900" cy="6858000"/>
          </a:xfrm>
          <a:prstGeom prst="triangle">
            <a:avLst>
              <a:gd name="adj" fmla="val 0"/>
            </a:avLst>
          </a:prstGeom>
          <a:solidFill>
            <a:srgbClr val="5EB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15" name="Ovale 14">
            <a:extLst>
              <a:ext uri="{FF2B5EF4-FFF2-40B4-BE49-F238E27FC236}">
                <a16:creationId xmlns:a16="http://schemas.microsoft.com/office/drawing/2014/main" id="{A48B1337-BF6D-C04A-9C74-574FA33512D5}"/>
              </a:ext>
            </a:extLst>
          </p:cNvPr>
          <p:cNvSpPr/>
          <p:nvPr userDrawn="1"/>
        </p:nvSpPr>
        <p:spPr>
          <a:xfrm>
            <a:off x="2356553" y="1727201"/>
            <a:ext cx="3416300" cy="3416300"/>
          </a:xfrm>
          <a:prstGeom prst="ellipse">
            <a:avLst/>
          </a:prstGeom>
          <a:solidFill>
            <a:srgbClr val="005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1" name="Espace réservé du texte 20">
            <a:extLst>
              <a:ext uri="{FF2B5EF4-FFF2-40B4-BE49-F238E27FC236}">
                <a16:creationId xmlns:a16="http://schemas.microsoft.com/office/drawing/2014/main" id="{4C5EC980-0029-164A-926D-9ED33032D7F4}"/>
              </a:ext>
            </a:extLst>
          </p:cNvPr>
          <p:cNvSpPr>
            <a:spLocks noGrp="1"/>
          </p:cNvSpPr>
          <p:nvPr>
            <p:ph type="body" sz="quarter" idx="10"/>
          </p:nvPr>
        </p:nvSpPr>
        <p:spPr>
          <a:xfrm>
            <a:off x="2671763" y="3657600"/>
            <a:ext cx="2781300" cy="896368"/>
          </a:xfrm>
          <a:prstGeom prst="rect">
            <a:avLst/>
          </a:prstGeom>
        </p:spPr>
        <p:txBody>
          <a:bodyPr rtlCol="0" anchor="ctr"/>
          <a:lstStyle>
            <a:lvl1pPr marL="0" indent="0" algn="ctr">
              <a:buNone/>
              <a:defRPr sz="1800">
                <a:solidFill>
                  <a:schemeClr val="accent5"/>
                </a:solidFill>
              </a:defRPr>
            </a:lvl1pPr>
          </a:lstStyle>
          <a:p>
            <a:pPr lvl="0" rtl="0"/>
            <a:r>
              <a:rPr lang="fr-FR"/>
              <a:t>Modifiez les styles du texte du masque</a:t>
            </a:r>
          </a:p>
        </p:txBody>
      </p:sp>
      <p:sp>
        <p:nvSpPr>
          <p:cNvPr id="19" name="Titre 18">
            <a:extLst>
              <a:ext uri="{FF2B5EF4-FFF2-40B4-BE49-F238E27FC236}">
                <a16:creationId xmlns:a16="http://schemas.microsoft.com/office/drawing/2014/main" id="{169DAC15-E0D1-2041-A923-17653DCA3339}"/>
              </a:ext>
            </a:extLst>
          </p:cNvPr>
          <p:cNvSpPr>
            <a:spLocks noGrp="1"/>
          </p:cNvSpPr>
          <p:nvPr>
            <p:ph type="title"/>
          </p:nvPr>
        </p:nvSpPr>
        <p:spPr>
          <a:xfrm>
            <a:off x="2671251" y="2452719"/>
            <a:ext cx="2773204" cy="1118618"/>
          </a:xfrm>
          <a:prstGeom prst="rect">
            <a:avLst/>
          </a:prstGeom>
        </p:spPr>
        <p:txBody>
          <a:bodyPr rtlCol="0" anchor="ctr"/>
          <a:lstStyle>
            <a:lvl1pPr algn="ctr">
              <a:defRPr sz="3600">
                <a:solidFill>
                  <a:schemeClr val="accent6"/>
                </a:solidFill>
              </a:defRPr>
            </a:lvl1pPr>
          </a:lstStyle>
          <a:p>
            <a:pPr rtl="0"/>
            <a:r>
              <a:rPr lang="fr-FR"/>
              <a:t>Modifiez le style du titre</a:t>
            </a:r>
            <a:endParaRPr lang="fr-FR" dirty="0"/>
          </a:p>
        </p:txBody>
      </p:sp>
    </p:spTree>
    <p:extLst>
      <p:ext uri="{BB962C8B-B14F-4D97-AF65-F5344CB8AC3E}">
        <p14:creationId xmlns:p14="http://schemas.microsoft.com/office/powerpoint/2010/main" val="90428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4.375E-6 0 L -0.9056 0 " pathEditMode="relative" rAng="0" ptsTypes="AA">
                                      <p:cBhvr>
                                        <p:cTn id="6" dur="9500" fill="hold"/>
                                        <p:tgtEl>
                                          <p:spTgt spid="10"/>
                                        </p:tgtEl>
                                        <p:attrNameLst>
                                          <p:attrName>ppt_x</p:attrName>
                                          <p:attrName>ppt_y</p:attrName>
                                        </p:attrNameLst>
                                      </p:cBhvr>
                                      <p:rCtr x="-45286" y="0"/>
                                    </p:animMotion>
                                  </p:childTnLst>
                                </p:cTn>
                              </p:par>
                              <p:par>
                                <p:cTn id="7" presetID="10" presetClass="exit" presetSubtype="0" fill="hold" nodeType="withEffect">
                                  <p:stCondLst>
                                    <p:cond delay="9200"/>
                                  </p:stCondLst>
                                  <p:childTnLst>
                                    <p:animEffect transition="out" filter="fade">
                                      <p:cBhvr>
                                        <p:cTn id="8" dur="500"/>
                                        <p:tgtEl>
                                          <p:spTgt spid="10"/>
                                        </p:tgtEl>
                                      </p:cBhvr>
                                    </p:animEffect>
                                    <p:set>
                                      <p:cBhvr>
                                        <p:cTn id="9" dur="1" fill="hold">
                                          <p:stCondLst>
                                            <p:cond delay="499"/>
                                          </p:stCondLst>
                                        </p:cTn>
                                        <p:tgtEl>
                                          <p:spTgt spid="10"/>
                                        </p:tgtEl>
                                        <p:attrNameLst>
                                          <p:attrName>style.visibility</p:attrName>
                                        </p:attrNameLst>
                                      </p:cBhvr>
                                      <p:to>
                                        <p:strVal val="hidden"/>
                                      </p:to>
                                    </p:set>
                                  </p:childTnLst>
                                </p:cTn>
                              </p:par>
                              <p:par>
                                <p:cTn id="10" presetID="2" presetClass="entr" presetSubtype="8" fill="hold" grpId="0" nodeType="withEffect">
                                  <p:stCondLst>
                                    <p:cond delay="100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1000" fill="hold"/>
                                        <p:tgtEl>
                                          <p:spTgt spid="11"/>
                                        </p:tgtEl>
                                        <p:attrNameLst>
                                          <p:attrName>ppt_x</p:attrName>
                                        </p:attrNameLst>
                                      </p:cBhvr>
                                      <p:tavLst>
                                        <p:tav tm="0">
                                          <p:val>
                                            <p:strVal val="0-#ppt_w/2"/>
                                          </p:val>
                                        </p:tav>
                                        <p:tav tm="100000">
                                          <p:val>
                                            <p:strVal val="#ppt_x"/>
                                          </p:val>
                                        </p:tav>
                                      </p:tavLst>
                                    </p:anim>
                                    <p:anim calcmode="lin" valueType="num">
                                      <p:cBhvr additive="base">
                                        <p:cTn id="13" dur="1000" fill="hold"/>
                                        <p:tgtEl>
                                          <p:spTgt spid="11"/>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100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1000" fill="hold"/>
                                        <p:tgtEl>
                                          <p:spTgt spid="12"/>
                                        </p:tgtEl>
                                        <p:attrNameLst>
                                          <p:attrName>ppt_x</p:attrName>
                                        </p:attrNameLst>
                                      </p:cBhvr>
                                      <p:tavLst>
                                        <p:tav tm="0">
                                          <p:val>
                                            <p:strVal val="0-#ppt_w/2"/>
                                          </p:val>
                                        </p:tav>
                                        <p:tav tm="100000">
                                          <p:val>
                                            <p:strVal val="#ppt_x"/>
                                          </p:val>
                                        </p:tav>
                                      </p:tavLst>
                                    </p:anim>
                                    <p:anim calcmode="lin" valueType="num">
                                      <p:cBhvr additive="base">
                                        <p:cTn id="17" dur="1000" fill="hold"/>
                                        <p:tgtEl>
                                          <p:spTgt spid="12"/>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100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1000" fill="hold"/>
                                        <p:tgtEl>
                                          <p:spTgt spid="13"/>
                                        </p:tgtEl>
                                        <p:attrNameLst>
                                          <p:attrName>ppt_x</p:attrName>
                                        </p:attrNameLst>
                                      </p:cBhvr>
                                      <p:tavLst>
                                        <p:tav tm="0">
                                          <p:val>
                                            <p:strVal val="0-#ppt_w/2"/>
                                          </p:val>
                                        </p:tav>
                                        <p:tav tm="100000">
                                          <p:val>
                                            <p:strVal val="#ppt_x"/>
                                          </p:val>
                                        </p:tav>
                                      </p:tavLst>
                                    </p:anim>
                                    <p:anim calcmode="lin" valueType="num">
                                      <p:cBhvr additive="base">
                                        <p:cTn id="21" dur="1000" fill="hold"/>
                                        <p:tgtEl>
                                          <p:spTgt spid="13"/>
                                        </p:tgtEl>
                                        <p:attrNameLst>
                                          <p:attrName>ppt_y</p:attrName>
                                        </p:attrNameLst>
                                      </p:cBhvr>
                                      <p:tavLst>
                                        <p:tav tm="0">
                                          <p:val>
                                            <p:strVal val="#ppt_y"/>
                                          </p:val>
                                        </p:tav>
                                        <p:tav tm="100000">
                                          <p:val>
                                            <p:strVal val="#ppt_y"/>
                                          </p:val>
                                        </p:tav>
                                      </p:tavLst>
                                    </p:anim>
                                  </p:childTnLst>
                                </p:cTn>
                              </p:par>
                              <p:par>
                                <p:cTn id="22" presetID="10" presetClass="entr" presetSubtype="0" fill="hold" grpId="0" nodeType="withEffect">
                                  <p:stCondLst>
                                    <p:cond delay="150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childTnLst>
                                </p:cTn>
                              </p:par>
                              <p:par>
                                <p:cTn id="25" presetID="10" presetClass="entr" presetSubtype="0" fill="hold" grpId="0" nodeType="withEffect">
                                  <p:stCondLst>
                                    <p:cond delay="150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childTnLst>
                                </p:cTn>
                              </p:par>
                              <p:par>
                                <p:cTn id="28" presetID="10" presetClass="entr" presetSubtype="0" fill="hold" grpId="0" nodeType="withEffect">
                                  <p:stCondLst>
                                    <p:cond delay="150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childTnLst>
                                </p:cTn>
                              </p:par>
                              <p:par>
                                <p:cTn id="31" presetID="22" presetClass="entr" presetSubtype="8" fill="hold" grpId="0" nodeType="withEffect">
                                  <p:stCondLst>
                                    <p:cond delay="250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par>
                                <p:cTn id="34" presetID="22" presetClass="entr" presetSubtype="8" fill="hold" grpId="0" nodeType="withEffect">
                                  <p:stCondLst>
                                    <p:cond delay="2500"/>
                                  </p:stCondLst>
                                  <p:childTnLst>
                                    <p:set>
                                      <p:cBhvr>
                                        <p:cTn id="35" dur="1" fill="hold">
                                          <p:stCondLst>
                                            <p:cond delay="0"/>
                                          </p:stCondLst>
                                        </p:cTn>
                                        <p:tgtEl>
                                          <p:spTgt spid="21">
                                            <p:txEl>
                                              <p:pRg st="0" end="0"/>
                                            </p:txEl>
                                          </p:spTgt>
                                        </p:tgtEl>
                                        <p:attrNameLst>
                                          <p:attrName>style.visibility</p:attrName>
                                        </p:attrNameLst>
                                      </p:cBhvr>
                                      <p:to>
                                        <p:strVal val="visible"/>
                                      </p:to>
                                    </p:set>
                                    <p:animEffect transition="in" filter="wipe(left)">
                                      <p:cBhvr>
                                        <p:cTn id="36" dur="500"/>
                                        <p:tgtEl>
                                          <p:spTgt spid="21">
                                            <p:txEl>
                                              <p:pRg st="0" end="0"/>
                                            </p:txEl>
                                          </p:spTgt>
                                        </p:tgtEl>
                                      </p:cBhvr>
                                    </p:animEffect>
                                  </p:childTnLst>
                                </p:cTn>
                              </p:par>
                              <p:par>
                                <p:cTn id="37" presetID="22" presetClass="entr" presetSubtype="4" fill="hold" nodeType="withEffect">
                                  <p:stCondLst>
                                    <p:cond delay="250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par>
                                <p:cTn id="40" presetID="2" presetClass="exit" presetSubtype="8" fill="hold" grpId="1" nodeType="withEffect">
                                  <p:stCondLst>
                                    <p:cond delay="7500"/>
                                  </p:stCondLst>
                                  <p:childTnLst>
                                    <p:anim calcmode="lin" valueType="num">
                                      <p:cBhvr additive="base">
                                        <p:cTn id="41" dur="1000"/>
                                        <p:tgtEl>
                                          <p:spTgt spid="13"/>
                                        </p:tgtEl>
                                        <p:attrNameLst>
                                          <p:attrName>ppt_x</p:attrName>
                                        </p:attrNameLst>
                                      </p:cBhvr>
                                      <p:tavLst>
                                        <p:tav tm="0">
                                          <p:val>
                                            <p:strVal val="ppt_x"/>
                                          </p:val>
                                        </p:tav>
                                        <p:tav tm="100000">
                                          <p:val>
                                            <p:strVal val="0-ppt_w/2"/>
                                          </p:val>
                                        </p:tav>
                                      </p:tavLst>
                                    </p:anim>
                                    <p:anim calcmode="lin" valueType="num">
                                      <p:cBhvr additive="base">
                                        <p:cTn id="42" dur="1000"/>
                                        <p:tgtEl>
                                          <p:spTgt spid="13"/>
                                        </p:tgtEl>
                                        <p:attrNameLst>
                                          <p:attrName>ppt_y</p:attrName>
                                        </p:attrNameLst>
                                      </p:cBhvr>
                                      <p:tavLst>
                                        <p:tav tm="0">
                                          <p:val>
                                            <p:strVal val="ppt_y"/>
                                          </p:val>
                                        </p:tav>
                                        <p:tav tm="100000">
                                          <p:val>
                                            <p:strVal val="ppt_y"/>
                                          </p:val>
                                        </p:tav>
                                      </p:tavLst>
                                    </p:anim>
                                    <p:set>
                                      <p:cBhvr>
                                        <p:cTn id="43" dur="1" fill="hold">
                                          <p:stCondLst>
                                            <p:cond delay="999"/>
                                          </p:stCondLst>
                                        </p:cTn>
                                        <p:tgtEl>
                                          <p:spTgt spid="13"/>
                                        </p:tgtEl>
                                        <p:attrNameLst>
                                          <p:attrName>style.visibility</p:attrName>
                                        </p:attrNameLst>
                                      </p:cBhvr>
                                      <p:to>
                                        <p:strVal val="hidden"/>
                                      </p:to>
                                    </p:set>
                                  </p:childTnLst>
                                </p:cTn>
                              </p:par>
                              <p:par>
                                <p:cTn id="44" presetID="2" presetClass="exit" presetSubtype="8" fill="hold" grpId="1" nodeType="withEffect">
                                  <p:stCondLst>
                                    <p:cond delay="7500"/>
                                  </p:stCondLst>
                                  <p:childTnLst>
                                    <p:anim calcmode="lin" valueType="num">
                                      <p:cBhvr additive="base">
                                        <p:cTn id="45" dur="1000"/>
                                        <p:tgtEl>
                                          <p:spTgt spid="12"/>
                                        </p:tgtEl>
                                        <p:attrNameLst>
                                          <p:attrName>ppt_x</p:attrName>
                                        </p:attrNameLst>
                                      </p:cBhvr>
                                      <p:tavLst>
                                        <p:tav tm="0">
                                          <p:val>
                                            <p:strVal val="ppt_x"/>
                                          </p:val>
                                        </p:tav>
                                        <p:tav tm="100000">
                                          <p:val>
                                            <p:strVal val="0-ppt_w/2"/>
                                          </p:val>
                                        </p:tav>
                                      </p:tavLst>
                                    </p:anim>
                                    <p:anim calcmode="lin" valueType="num">
                                      <p:cBhvr additive="base">
                                        <p:cTn id="46" dur="1000"/>
                                        <p:tgtEl>
                                          <p:spTgt spid="12"/>
                                        </p:tgtEl>
                                        <p:attrNameLst>
                                          <p:attrName>ppt_y</p:attrName>
                                        </p:attrNameLst>
                                      </p:cBhvr>
                                      <p:tavLst>
                                        <p:tav tm="0">
                                          <p:val>
                                            <p:strVal val="ppt_y"/>
                                          </p:val>
                                        </p:tav>
                                        <p:tav tm="100000">
                                          <p:val>
                                            <p:strVal val="ppt_y"/>
                                          </p:val>
                                        </p:tav>
                                      </p:tavLst>
                                    </p:anim>
                                    <p:set>
                                      <p:cBhvr>
                                        <p:cTn id="47" dur="1" fill="hold">
                                          <p:stCondLst>
                                            <p:cond delay="999"/>
                                          </p:stCondLst>
                                        </p:cTn>
                                        <p:tgtEl>
                                          <p:spTgt spid="12"/>
                                        </p:tgtEl>
                                        <p:attrNameLst>
                                          <p:attrName>style.visibility</p:attrName>
                                        </p:attrNameLst>
                                      </p:cBhvr>
                                      <p:to>
                                        <p:strVal val="hidden"/>
                                      </p:to>
                                    </p:set>
                                  </p:childTnLst>
                                </p:cTn>
                              </p:par>
                              <p:par>
                                <p:cTn id="48" presetID="2" presetClass="exit" presetSubtype="8" fill="hold" grpId="1" nodeType="withEffect">
                                  <p:stCondLst>
                                    <p:cond delay="7500"/>
                                  </p:stCondLst>
                                  <p:childTnLst>
                                    <p:anim calcmode="lin" valueType="num">
                                      <p:cBhvr additive="base">
                                        <p:cTn id="49" dur="1000"/>
                                        <p:tgtEl>
                                          <p:spTgt spid="11"/>
                                        </p:tgtEl>
                                        <p:attrNameLst>
                                          <p:attrName>ppt_x</p:attrName>
                                        </p:attrNameLst>
                                      </p:cBhvr>
                                      <p:tavLst>
                                        <p:tav tm="0">
                                          <p:val>
                                            <p:strVal val="ppt_x"/>
                                          </p:val>
                                        </p:tav>
                                        <p:tav tm="100000">
                                          <p:val>
                                            <p:strVal val="0-ppt_w/2"/>
                                          </p:val>
                                        </p:tav>
                                      </p:tavLst>
                                    </p:anim>
                                    <p:anim calcmode="lin" valueType="num">
                                      <p:cBhvr additive="base">
                                        <p:cTn id="50" dur="1000"/>
                                        <p:tgtEl>
                                          <p:spTgt spid="11"/>
                                        </p:tgtEl>
                                        <p:attrNameLst>
                                          <p:attrName>ppt_y</p:attrName>
                                        </p:attrNameLst>
                                      </p:cBhvr>
                                      <p:tavLst>
                                        <p:tav tm="0">
                                          <p:val>
                                            <p:strVal val="ppt_y"/>
                                          </p:val>
                                        </p:tav>
                                        <p:tav tm="100000">
                                          <p:val>
                                            <p:strVal val="ppt_y"/>
                                          </p:val>
                                        </p:tav>
                                      </p:tavLst>
                                    </p:anim>
                                    <p:set>
                                      <p:cBhvr>
                                        <p:cTn id="51" dur="1" fill="hold">
                                          <p:stCondLst>
                                            <p:cond delay="999"/>
                                          </p:stCondLst>
                                        </p:cTn>
                                        <p:tgtEl>
                                          <p:spTgt spid="11"/>
                                        </p:tgtEl>
                                        <p:attrNameLst>
                                          <p:attrName>style.visibility</p:attrName>
                                        </p:attrNameLst>
                                      </p:cBhvr>
                                      <p:to>
                                        <p:strVal val="hidden"/>
                                      </p:to>
                                    </p:set>
                                  </p:childTnLst>
                                </p:cTn>
                              </p:par>
                              <p:par>
                                <p:cTn id="52" presetID="22" presetClass="exit" presetSubtype="8" fill="hold" grpId="1" nodeType="withEffect">
                                  <p:stCondLst>
                                    <p:cond delay="7500"/>
                                  </p:stCondLst>
                                  <p:childTnLst>
                                    <p:animEffect transition="out" filter="wipe(left)">
                                      <p:cBhvr>
                                        <p:cTn id="53" dur="1000"/>
                                        <p:tgtEl>
                                          <p:spTgt spid="19"/>
                                        </p:tgtEl>
                                      </p:cBhvr>
                                    </p:animEffect>
                                    <p:set>
                                      <p:cBhvr>
                                        <p:cTn id="54" dur="1" fill="hold">
                                          <p:stCondLst>
                                            <p:cond delay="999"/>
                                          </p:stCondLst>
                                        </p:cTn>
                                        <p:tgtEl>
                                          <p:spTgt spid="19"/>
                                        </p:tgtEl>
                                        <p:attrNameLst>
                                          <p:attrName>style.visibility</p:attrName>
                                        </p:attrNameLst>
                                      </p:cBhvr>
                                      <p:to>
                                        <p:strVal val="hidden"/>
                                      </p:to>
                                    </p:set>
                                  </p:childTnLst>
                                </p:cTn>
                              </p:par>
                              <p:par>
                                <p:cTn id="55" presetID="22" presetClass="exit" presetSubtype="8" fill="hold" grpId="1" nodeType="withEffect">
                                  <p:stCondLst>
                                    <p:cond delay="7500"/>
                                  </p:stCondLst>
                                  <p:childTnLst>
                                    <p:animEffect transition="out" filter="wipe(left)">
                                      <p:cBhvr>
                                        <p:cTn id="56" dur="750"/>
                                        <p:tgtEl>
                                          <p:spTgt spid="21">
                                            <p:txEl>
                                              <p:pRg st="0" end="0"/>
                                            </p:txEl>
                                          </p:spTgt>
                                        </p:tgtEl>
                                      </p:cBhvr>
                                    </p:animEffect>
                                    <p:set>
                                      <p:cBhvr>
                                        <p:cTn id="57" dur="1" fill="hold">
                                          <p:stCondLst>
                                            <p:cond delay="749"/>
                                          </p:stCondLst>
                                        </p:cTn>
                                        <p:tgtEl>
                                          <p:spTgt spid="21">
                                            <p:txEl>
                                              <p:pRg st="0" end="0"/>
                                            </p:txEl>
                                          </p:spTgt>
                                        </p:tgtEl>
                                        <p:attrNameLst>
                                          <p:attrName>style.visibility</p:attrName>
                                        </p:attrNameLst>
                                      </p:cBhvr>
                                      <p:to>
                                        <p:strVal val="hidden"/>
                                      </p:to>
                                    </p:set>
                                  </p:childTnLst>
                                </p:cTn>
                              </p:par>
                              <p:par>
                                <p:cTn id="58" presetID="22" presetClass="exit" presetSubtype="8" fill="hold" nodeType="withEffect">
                                  <p:stCondLst>
                                    <p:cond delay="7500"/>
                                  </p:stCondLst>
                                  <p:childTnLst>
                                    <p:animEffect transition="out" filter="wipe(left)">
                                      <p:cBhvr>
                                        <p:cTn id="59" dur="750"/>
                                        <p:tgtEl>
                                          <p:spTgt spid="17"/>
                                        </p:tgtEl>
                                      </p:cBhvr>
                                    </p:animEffect>
                                    <p:set>
                                      <p:cBhvr>
                                        <p:cTn id="60" dur="1" fill="hold">
                                          <p:stCondLst>
                                            <p:cond delay="749"/>
                                          </p:stCondLst>
                                        </p:cTn>
                                        <p:tgtEl>
                                          <p:spTgt spid="17"/>
                                        </p:tgtEl>
                                        <p:attrNameLst>
                                          <p:attrName>style.visibility</p:attrName>
                                        </p:attrNameLst>
                                      </p:cBhvr>
                                      <p:to>
                                        <p:strVal val="hidden"/>
                                      </p:to>
                                    </p:set>
                                  </p:childTnLst>
                                </p:cTn>
                              </p:par>
                              <p:par>
                                <p:cTn id="61" presetID="10" presetClass="exit" presetSubtype="0" fill="hold" grpId="1" nodeType="withEffect">
                                  <p:stCondLst>
                                    <p:cond delay="7500"/>
                                  </p:stCondLst>
                                  <p:childTnLst>
                                    <p:animEffect transition="out" filter="fade">
                                      <p:cBhvr>
                                        <p:cTn id="62" dur="1000"/>
                                        <p:tgtEl>
                                          <p:spTgt spid="14"/>
                                        </p:tgtEl>
                                      </p:cBhvr>
                                    </p:animEffect>
                                    <p:set>
                                      <p:cBhvr>
                                        <p:cTn id="63" dur="1" fill="hold">
                                          <p:stCondLst>
                                            <p:cond delay="999"/>
                                          </p:stCondLst>
                                        </p:cTn>
                                        <p:tgtEl>
                                          <p:spTgt spid="14"/>
                                        </p:tgtEl>
                                        <p:attrNameLst>
                                          <p:attrName>style.visibility</p:attrName>
                                        </p:attrNameLst>
                                      </p:cBhvr>
                                      <p:to>
                                        <p:strVal val="hidden"/>
                                      </p:to>
                                    </p:set>
                                  </p:childTnLst>
                                </p:cTn>
                              </p:par>
                              <p:par>
                                <p:cTn id="64" presetID="10" presetClass="exit" presetSubtype="0" fill="hold" grpId="1" nodeType="withEffect">
                                  <p:stCondLst>
                                    <p:cond delay="7500"/>
                                  </p:stCondLst>
                                  <p:childTnLst>
                                    <p:animEffect transition="out" filter="fade">
                                      <p:cBhvr>
                                        <p:cTn id="65" dur="1000"/>
                                        <p:tgtEl>
                                          <p:spTgt spid="18"/>
                                        </p:tgtEl>
                                      </p:cBhvr>
                                    </p:animEffect>
                                    <p:set>
                                      <p:cBhvr>
                                        <p:cTn id="66" dur="1" fill="hold">
                                          <p:stCondLst>
                                            <p:cond delay="999"/>
                                          </p:stCondLst>
                                        </p:cTn>
                                        <p:tgtEl>
                                          <p:spTgt spid="18"/>
                                        </p:tgtEl>
                                        <p:attrNameLst>
                                          <p:attrName>style.visibility</p:attrName>
                                        </p:attrNameLst>
                                      </p:cBhvr>
                                      <p:to>
                                        <p:strVal val="hidden"/>
                                      </p:to>
                                    </p:set>
                                  </p:childTnLst>
                                </p:cTn>
                              </p:par>
                              <p:par>
                                <p:cTn id="67" presetID="10" presetClass="exit" presetSubtype="0" fill="hold" grpId="1" nodeType="withEffect">
                                  <p:stCondLst>
                                    <p:cond delay="7500"/>
                                  </p:stCondLst>
                                  <p:childTnLst>
                                    <p:animEffect transition="out" filter="fade">
                                      <p:cBhvr>
                                        <p:cTn id="68" dur="1000"/>
                                        <p:tgtEl>
                                          <p:spTgt spid="15"/>
                                        </p:tgtEl>
                                      </p:cBhvr>
                                    </p:animEffect>
                                    <p:set>
                                      <p:cBhvr>
                                        <p:cTn id="69" dur="1" fill="hold">
                                          <p:stCondLst>
                                            <p:cond delay="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4" grpId="0" animBg="1"/>
      <p:bldP spid="14" grpId="1" animBg="1"/>
      <p:bldP spid="18" grpId="0" animBg="1"/>
      <p:bldP spid="18" grpId="1" animBg="1"/>
      <p:bldP spid="12" grpId="0" animBg="1"/>
      <p:bldP spid="12" grpId="1" animBg="1"/>
      <p:bldP spid="13" grpId="0" animBg="1"/>
      <p:bldP spid="13" grpId="1" animBg="1"/>
      <p:bldP spid="15" grpId="0" animBg="1"/>
      <p:bldP spid="15" grpId="1" animBg="1"/>
      <p:bldP spid="21" grpId="0" build="p">
        <p:tmplLst>
          <p:tmpl lvl="1">
            <p:tnLst>
              <p:par>
                <p:cTn presetID="22" presetClass="entr" presetSubtype="8" fill="hold" nodeType="withEffect">
                  <p:stCondLst>
                    <p:cond delay="25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1" grpId="1" build="p">
        <p:tmplLst>
          <p:tmpl lvl="1">
            <p:tnLst>
              <p:par>
                <p:cTn presetID="22" presetClass="exit" presetSubtype="8" fill="hold" nodeType="withEffect">
                  <p:stCondLst>
                    <p:cond delay="7500"/>
                  </p:stCondLst>
                  <p:childTnLst>
                    <p:animEffect transition="out" filter="wipe(left)">
                      <p:cBhvr>
                        <p:cTn dur="750"/>
                        <p:tgtEl>
                          <p:spTgt spid="21"/>
                        </p:tgtEl>
                      </p:cBhvr>
                    </p:animEffect>
                    <p:set>
                      <p:cBhvr>
                        <p:cTn dur="1" fill="hold">
                          <p:stCondLst>
                            <p:cond delay="749"/>
                          </p:stCondLst>
                        </p:cTn>
                        <p:tgtEl>
                          <p:spTgt spid="21"/>
                        </p:tgtEl>
                        <p:attrNameLst>
                          <p:attrName>style.visibility</p:attrName>
                        </p:attrNameLst>
                      </p:cBhvr>
                      <p:to>
                        <p:strVal val="hidden"/>
                      </p:to>
                    </p:set>
                  </p:childTnLst>
                </p:cTn>
              </p:par>
            </p:tnLst>
          </p:tmpl>
        </p:tmplLst>
      </p:bldP>
      <p:bldP spid="19" grpId="0"/>
      <p:bldP spid="19" grpId="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18DBD5F-C6EC-485E-8ECE-A5152736C43A}"/>
              </a:ext>
            </a:extLst>
          </p:cNvPr>
          <p:cNvSpPr>
            <a:spLocks noGrp="1"/>
          </p:cNvSpPr>
          <p:nvPr>
            <p:ph type="dt" sz="half" idx="10"/>
          </p:nvPr>
        </p:nvSpPr>
        <p:spPr/>
        <p:txBody>
          <a:bodyPr rtlCol="0"/>
          <a:lstStyle/>
          <a:p>
            <a:pPr rtl="0"/>
            <a:fld id="{839D5C7A-35A8-4744-9E09-700C408A14E1}" type="datetime1">
              <a:rPr lang="fr-FR" noProof="0" smtClean="0"/>
              <a:t>07/04/2025</a:t>
            </a:fld>
            <a:endParaRPr lang="fr-FR" noProof="0"/>
          </a:p>
        </p:txBody>
      </p:sp>
      <p:sp>
        <p:nvSpPr>
          <p:cNvPr id="3" name="Espace réservé du pied de page 2">
            <a:extLst>
              <a:ext uri="{FF2B5EF4-FFF2-40B4-BE49-F238E27FC236}">
                <a16:creationId xmlns:a16="http://schemas.microsoft.com/office/drawing/2014/main" id="{FB6C0BE6-E24A-4679-B786-AAB41ADCCD5D}"/>
              </a:ext>
            </a:extLst>
          </p:cNvPr>
          <p:cNvSpPr>
            <a:spLocks noGrp="1"/>
          </p:cNvSpPr>
          <p:nvPr>
            <p:ph type="ftr" sz="quarter" idx="11"/>
          </p:nvPr>
        </p:nvSpPr>
        <p:spPr/>
        <p:txBody>
          <a:bodyPr rtlCol="0"/>
          <a:lstStyle/>
          <a:p>
            <a:pPr rtl="0"/>
            <a:endParaRPr lang="fr-FR" noProof="0"/>
          </a:p>
        </p:txBody>
      </p:sp>
      <p:sp>
        <p:nvSpPr>
          <p:cNvPr id="4" name="Espace réservé du numéro de diapositive 3">
            <a:extLst>
              <a:ext uri="{FF2B5EF4-FFF2-40B4-BE49-F238E27FC236}">
                <a16:creationId xmlns:a16="http://schemas.microsoft.com/office/drawing/2014/main" id="{73FB9417-93D4-4C41-8E0E-1553E0B5D0CE}"/>
              </a:ext>
            </a:extLst>
          </p:cNvPr>
          <p:cNvSpPr>
            <a:spLocks noGrp="1"/>
          </p:cNvSpPr>
          <p:nvPr>
            <p:ph type="sldNum" sz="quarter" idx="12"/>
          </p:nvPr>
        </p:nvSpPr>
        <p:spPr/>
        <p:txBody>
          <a:bodyPr rtlCol="0"/>
          <a:lstStyle/>
          <a:p>
            <a:pPr rtl="0"/>
            <a:fld id="{DA64F31B-23FA-4075-AF7D-6228CFD12F03}" type="slidenum">
              <a:rPr lang="fr-FR" noProof="0" smtClean="0"/>
              <a:t>‹N°›</a:t>
            </a:fld>
            <a:endParaRPr lang="fr-FR" noProof="0"/>
          </a:p>
        </p:txBody>
      </p:sp>
    </p:spTree>
    <p:extLst>
      <p:ext uri="{BB962C8B-B14F-4D97-AF65-F5344CB8AC3E}">
        <p14:creationId xmlns:p14="http://schemas.microsoft.com/office/powerpoint/2010/main" val="71068430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90">
          <a:fgClr>
            <a:srgbClr val="A0EBDC"/>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2040401"/>
      </p:ext>
    </p:extLst>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90">
          <a:fgClr>
            <a:srgbClr val="A0EBDC"/>
          </a:fgClr>
          <a:bgClr>
            <a:schemeClr val="bg1"/>
          </a:bgClr>
        </a:patt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C42100B-A111-4379-AEED-6341AC7967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fr-FR" noProof="0"/>
              <a:t>Modifiez le style du titre</a:t>
            </a:r>
          </a:p>
        </p:txBody>
      </p:sp>
      <p:sp>
        <p:nvSpPr>
          <p:cNvPr id="3" name="Espace réservé du texte 2">
            <a:extLst>
              <a:ext uri="{FF2B5EF4-FFF2-40B4-BE49-F238E27FC236}">
                <a16:creationId xmlns:a16="http://schemas.microsoft.com/office/drawing/2014/main" id="{489142F8-7540-4733-B343-07D1C35773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a:extLst>
              <a:ext uri="{FF2B5EF4-FFF2-40B4-BE49-F238E27FC236}">
                <a16:creationId xmlns:a16="http://schemas.microsoft.com/office/drawing/2014/main" id="{C85DAD19-89EC-4830-AED6-293680316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62DD44FA-BB53-4A82-A424-AE18640D9A05}" type="datetime1">
              <a:rPr lang="fr-FR" noProof="0" smtClean="0"/>
              <a:t>07/04/2025</a:t>
            </a:fld>
            <a:endParaRPr lang="fr-FR" noProof="0"/>
          </a:p>
        </p:txBody>
      </p:sp>
      <p:sp>
        <p:nvSpPr>
          <p:cNvPr id="5" name="Espace réservé du pied de page 4">
            <a:extLst>
              <a:ext uri="{FF2B5EF4-FFF2-40B4-BE49-F238E27FC236}">
                <a16:creationId xmlns:a16="http://schemas.microsoft.com/office/drawing/2014/main" id="{15DC5E59-6466-4E0A-8317-7FF66CBF36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fr-FR" noProof="0"/>
          </a:p>
        </p:txBody>
      </p:sp>
      <p:sp>
        <p:nvSpPr>
          <p:cNvPr id="6" name="Espace réservé du numéro de diapositive 5">
            <a:extLst>
              <a:ext uri="{FF2B5EF4-FFF2-40B4-BE49-F238E27FC236}">
                <a16:creationId xmlns:a16="http://schemas.microsoft.com/office/drawing/2014/main" id="{B88CDD0A-74FF-4205-80A3-283831D0C0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DA64F31B-23FA-4075-AF7D-6228CFD12F03}" type="slidenum">
              <a:rPr lang="fr-FR" noProof="0" smtClean="0"/>
              <a:t>‹N°›</a:t>
            </a:fld>
            <a:endParaRPr lang="fr-FR" noProof="0"/>
          </a:p>
        </p:txBody>
      </p:sp>
    </p:spTree>
    <p:extLst>
      <p:ext uri="{BB962C8B-B14F-4D97-AF65-F5344CB8AC3E}">
        <p14:creationId xmlns:p14="http://schemas.microsoft.com/office/powerpoint/2010/main" val="1329132325"/>
      </p:ext>
    </p:extLst>
  </p:cSld>
  <p:clrMap bg1="lt1" tx1="dk1" bg2="lt2" tx2="dk2" accent1="accent1" accent2="accent2" accent3="accent3" accent4="accent4" accent5="accent5" accent6="accent6" hlink="hlink" folHlink="folHlink"/>
  <p:sldLayoutIdLst>
    <p:sldLayoutId id="2147483675"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globalprivacyassembly.org/wp-content/uploads/2022/05/PSWG3-Privacy-and-data-protection-as-fundamental-rights-A-narrative-FRA.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creativecommons.org/licenses/by-nc-nd/3.0/" TargetMode="External"/><Relationship Id="rId5" Type="http://schemas.openxmlformats.org/officeDocument/2006/relationships/hyperlink" Target="https://ipotame.blogspot.com/p/defis.html" TargetMode="External"/><Relationship Id="rId4" Type="http://schemas.openxmlformats.org/officeDocument/2006/relationships/image" Target="../media/image7.jp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www.wedogood.co/makesense" TargetMode="External"/><Relationship Id="rId3" Type="http://schemas.openxmlformats.org/officeDocument/2006/relationships/image" Target="../media/image2.png"/><Relationship Id="rId7"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creativecommons.org/licenses/by-nc/3.0/" TargetMode="External"/><Relationship Id="rId5" Type="http://schemas.openxmlformats.org/officeDocument/2006/relationships/hyperlink" Target="https://freepngimg.com/png/85229-text-photography-question-interrogation-communication-stock" TargetMode="External"/><Relationship Id="rId4" Type="http://schemas.openxmlformats.org/officeDocument/2006/relationships/image" Target="../media/image8.png"/><Relationship Id="rId9"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svgsilh.com/fr/image/1752624.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90">
          <a:fgClr>
            <a:srgbClr val="A0EBDC"/>
          </a:fgClr>
          <a:bgClr>
            <a:schemeClr val="bg1"/>
          </a:bgClr>
        </a:pattFill>
        <a:effectLst/>
      </p:bgPr>
    </p:bg>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2AA5F59-F641-4E43-8627-D6342C639DCE}"/>
              </a:ext>
            </a:extLst>
          </p:cNvPr>
          <p:cNvSpPr>
            <a:spLocks noGrp="1"/>
          </p:cNvSpPr>
          <p:nvPr>
            <p:ph type="title"/>
          </p:nvPr>
        </p:nvSpPr>
        <p:spPr>
          <a:xfrm>
            <a:off x="2532591" y="2121042"/>
            <a:ext cx="3050524" cy="1118618"/>
          </a:xfrm>
        </p:spPr>
        <p:txBody>
          <a:bodyPr rtlCol="0"/>
          <a:lstStyle/>
          <a:p>
            <a:pPr rtl="0"/>
            <a:r>
              <a:rPr lang="fr-FR" b="1" dirty="0"/>
              <a:t>Le droit des TIC</a:t>
            </a:r>
          </a:p>
        </p:txBody>
      </p:sp>
      <p:sp>
        <p:nvSpPr>
          <p:cNvPr id="6" name="Espace réservé du texte 5">
            <a:extLst>
              <a:ext uri="{FF2B5EF4-FFF2-40B4-BE49-F238E27FC236}">
                <a16:creationId xmlns:a16="http://schemas.microsoft.com/office/drawing/2014/main" id="{D7953ABF-92FC-AC4A-9335-844C6029902C}"/>
              </a:ext>
            </a:extLst>
          </p:cNvPr>
          <p:cNvSpPr>
            <a:spLocks noGrp="1"/>
          </p:cNvSpPr>
          <p:nvPr>
            <p:ph type="body" sz="quarter" idx="10"/>
          </p:nvPr>
        </p:nvSpPr>
        <p:spPr>
          <a:xfrm>
            <a:off x="2532698" y="3666744"/>
            <a:ext cx="3059430" cy="896368"/>
          </a:xfrm>
          <a:noFill/>
          <a:ln>
            <a:solidFill>
              <a:srgbClr val="005360"/>
            </a:solidFill>
          </a:ln>
        </p:spPr>
        <p:txBody>
          <a:bodyPr rtlCol="0"/>
          <a:lstStyle/>
          <a:p>
            <a:pPr rtl="0"/>
            <a:r>
              <a:rPr lang="fr-FR" sz="2000" dirty="0"/>
              <a:t>Par AZANG Edwige Marie Flore – Ingénieur des travaux informatiques</a:t>
            </a:r>
          </a:p>
        </p:txBody>
      </p:sp>
    </p:spTree>
    <p:extLst>
      <p:ext uri="{BB962C8B-B14F-4D97-AF65-F5344CB8AC3E}">
        <p14:creationId xmlns:p14="http://schemas.microsoft.com/office/powerpoint/2010/main" val="2475261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 de texte 3">
            <a:extLst>
              <a:ext uri="{FF2B5EF4-FFF2-40B4-BE49-F238E27FC236}">
                <a16:creationId xmlns:a16="http://schemas.microsoft.com/office/drawing/2014/main" id="{C542A917-2DC0-41C3-A1A8-3D1A5C65E9C5}"/>
              </a:ext>
            </a:extLst>
          </p:cNvPr>
          <p:cNvSpPr txBox="1"/>
          <p:nvPr/>
        </p:nvSpPr>
        <p:spPr>
          <a:xfrm>
            <a:off x="1653531" y="27168"/>
            <a:ext cx="8991600" cy="1077218"/>
          </a:xfrm>
          <a:prstGeom prst="rect">
            <a:avLst/>
          </a:prstGeom>
          <a:noFill/>
        </p:spPr>
        <p:txBody>
          <a:bodyPr wrap="square" rtlCol="0">
            <a:spAutoFit/>
          </a:bodyPr>
          <a:lstStyle/>
          <a:p>
            <a:pPr algn="ctr"/>
            <a:r>
              <a:rPr lang="fr-FR" sz="3200" b="1" dirty="0">
                <a:latin typeface="Arial" panose="020B0604020202020204" pitchFamily="34" charset="0"/>
                <a:cs typeface="Arial" panose="020B0604020202020204" pitchFamily="34" charset="0"/>
              </a:rPr>
              <a:t>2. Législation nationale</a:t>
            </a:r>
          </a:p>
          <a:p>
            <a:pPr algn="ctr"/>
            <a:endParaRPr lang="fr-FR" sz="3200" b="1" i="1" u="sng" dirty="0">
              <a:latin typeface="Arial" panose="020B0604020202020204" pitchFamily="34" charset="0"/>
              <a:cs typeface="Arial" panose="020B0604020202020204" pitchFamily="34" charset="0"/>
            </a:endParaRPr>
          </a:p>
        </p:txBody>
      </p:sp>
      <p:sp>
        <p:nvSpPr>
          <p:cNvPr id="2" name="ZoneTexte 1"/>
          <p:cNvSpPr txBox="1"/>
          <p:nvPr/>
        </p:nvSpPr>
        <p:spPr>
          <a:xfrm>
            <a:off x="913428" y="1536322"/>
            <a:ext cx="10256596" cy="5693866"/>
          </a:xfrm>
          <a:prstGeom prst="rect">
            <a:avLst/>
          </a:prstGeom>
          <a:noFill/>
        </p:spPr>
        <p:txBody>
          <a:bodyPr wrap="square" rtlCol="0">
            <a:spAutoFit/>
          </a:bodyPr>
          <a:lstStyle/>
          <a:p>
            <a:r>
              <a:rPr lang="fr-FR" sz="2800" dirty="0"/>
              <a:t>Au Cameroun, plusieurs lois et réglementations encadrent les (TIC). Voici un aperçu des principales lois :</a:t>
            </a:r>
          </a:p>
          <a:p>
            <a:pPr algn="just"/>
            <a:endParaRPr lang="fr-FR" sz="2800" dirty="0"/>
          </a:p>
          <a:p>
            <a:pPr marL="285750" indent="-285750" algn="just">
              <a:buFont typeface="Wingdings" panose="05000000000000000000" pitchFamily="2" charset="2"/>
              <a:buChar char="§"/>
            </a:pPr>
            <a:r>
              <a:rPr lang="fr-FR" sz="2800" b="1" dirty="0"/>
              <a:t> Loi N°2010/012 du 21 décembre 2010 relative à la cybersécurité et à la cybercriminalité</a:t>
            </a:r>
          </a:p>
          <a:p>
            <a:pPr marL="285750" indent="-285750" algn="just">
              <a:buFont typeface="Wingdings" panose="05000000000000000000" pitchFamily="2" charset="2"/>
              <a:buChar char="§"/>
            </a:pPr>
            <a:r>
              <a:rPr lang="fr-FR" sz="2800" b="1" dirty="0"/>
              <a:t>Loi N°2010/013 du 21 décembre 2010 régissant les communications électroniques</a:t>
            </a:r>
          </a:p>
          <a:p>
            <a:pPr marL="285750" indent="-285750" algn="just">
              <a:buFont typeface="Wingdings" panose="05000000000000000000" pitchFamily="2" charset="2"/>
              <a:buChar char="§"/>
            </a:pPr>
            <a:r>
              <a:rPr lang="fr-FR" sz="2800" b="1" dirty="0"/>
              <a:t>Loi N°2010/021 du 21 décembre 2010 régissant le commerce électronique</a:t>
            </a:r>
          </a:p>
          <a:p>
            <a:pPr marL="285750" indent="-285750" algn="just">
              <a:buFont typeface="Wingdings" panose="05000000000000000000" pitchFamily="2" charset="2"/>
              <a:buChar char="§"/>
            </a:pPr>
            <a:r>
              <a:rPr lang="fr-FR" sz="2800" b="1" dirty="0"/>
              <a:t>Loi N°2011/012 du 6 mai 2011 portant protection du consommateur</a:t>
            </a:r>
            <a:endParaRPr lang="fr-FR" sz="2800" dirty="0"/>
          </a:p>
          <a:p>
            <a:pPr marL="285750" indent="-285750" algn="just">
              <a:buFont typeface="Wingdings" panose="05000000000000000000" pitchFamily="2" charset="2"/>
              <a:buChar char="§"/>
            </a:pPr>
            <a:r>
              <a:rPr lang="fr-FR" sz="2800" b="1" dirty="0"/>
              <a:t>Loi N°2015/007 du 20 avril 2015 régissant l’activité audiovisuelle</a:t>
            </a:r>
          </a:p>
          <a:p>
            <a:pPr marL="285750" indent="-285750" algn="just">
              <a:buFont typeface="Wingdings" panose="05000000000000000000" pitchFamily="2" charset="2"/>
              <a:buChar char="§"/>
            </a:pPr>
            <a:r>
              <a:rPr lang="fr-FR" sz="2800" b="1" dirty="0"/>
              <a:t>Décrets et Régulations</a:t>
            </a:r>
            <a:endParaRPr lang="fr-FR" sz="2800" dirty="0">
              <a:solidFill>
                <a:schemeClr val="bg1"/>
              </a:solidFill>
            </a:endParaRPr>
          </a:p>
        </p:txBody>
      </p:sp>
      <p:pic>
        <p:nvPicPr>
          <p:cNvPr id="5" name="Picture 4">
            <a:extLst>
              <a:ext uri="{FF2B5EF4-FFF2-40B4-BE49-F238E27FC236}">
                <a16:creationId xmlns:a16="http://schemas.microsoft.com/office/drawing/2014/main" id="{270D83C3-D98F-456B-7963-90A37116DD85}"/>
              </a:ext>
            </a:extLst>
          </p:cNvPr>
          <p:cNvPicPr>
            <a:picLocks noChangeAspect="1"/>
          </p:cNvPicPr>
          <p:nvPr/>
        </p:nvPicPr>
        <p:blipFill>
          <a:blip r:embed="rId3"/>
          <a:stretch>
            <a:fillRect/>
          </a:stretch>
        </p:blipFill>
        <p:spPr>
          <a:xfrm>
            <a:off x="0" y="-8092"/>
            <a:ext cx="1546869" cy="1544414"/>
          </a:xfrm>
          <a:prstGeom prst="rect">
            <a:avLst/>
          </a:prstGeom>
        </p:spPr>
      </p:pic>
      <p:pic>
        <p:nvPicPr>
          <p:cNvPr id="6" name="Picture 4">
            <a:extLst>
              <a:ext uri="{FF2B5EF4-FFF2-40B4-BE49-F238E27FC236}">
                <a16:creationId xmlns:a16="http://schemas.microsoft.com/office/drawing/2014/main" id="{270D83C3-D98F-456B-7963-90A37116DD85}"/>
              </a:ext>
            </a:extLst>
          </p:cNvPr>
          <p:cNvPicPr>
            <a:picLocks noChangeAspect="1"/>
          </p:cNvPicPr>
          <p:nvPr/>
        </p:nvPicPr>
        <p:blipFill>
          <a:blip r:embed="rId3"/>
          <a:stretch>
            <a:fillRect/>
          </a:stretch>
        </p:blipFill>
        <p:spPr>
          <a:xfrm>
            <a:off x="10645131" y="0"/>
            <a:ext cx="1546869" cy="1544414"/>
          </a:xfrm>
          <a:prstGeom prst="rect">
            <a:avLst/>
          </a:prstGeom>
        </p:spPr>
      </p:pic>
    </p:spTree>
    <p:extLst>
      <p:ext uri="{BB962C8B-B14F-4D97-AF65-F5344CB8AC3E}">
        <p14:creationId xmlns:p14="http://schemas.microsoft.com/office/powerpoint/2010/main" val="4653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ircle(in)">
                                      <p:cBhvr>
                                        <p:cTn id="2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03F04B00-3008-A83B-189A-EFB7598B827F}"/>
              </a:ext>
            </a:extLst>
          </p:cNvPr>
          <p:cNvPicPr>
            <a:picLocks noChangeAspect="1"/>
          </p:cNvPicPr>
          <p:nvPr/>
        </p:nvPicPr>
        <p:blipFill>
          <a:blip r:embed="rId2"/>
          <a:stretch>
            <a:fillRect/>
          </a:stretch>
        </p:blipFill>
        <p:spPr>
          <a:xfrm>
            <a:off x="0" y="-8092"/>
            <a:ext cx="1546869" cy="1544414"/>
          </a:xfrm>
          <a:prstGeom prst="rect">
            <a:avLst/>
          </a:prstGeom>
        </p:spPr>
      </p:pic>
      <p:pic>
        <p:nvPicPr>
          <p:cNvPr id="3" name="Picture 4">
            <a:extLst>
              <a:ext uri="{FF2B5EF4-FFF2-40B4-BE49-F238E27FC236}">
                <a16:creationId xmlns:a16="http://schemas.microsoft.com/office/drawing/2014/main" id="{8640D10B-EA9C-0F75-4274-996C2515897F}"/>
              </a:ext>
            </a:extLst>
          </p:cNvPr>
          <p:cNvPicPr>
            <a:picLocks noChangeAspect="1"/>
          </p:cNvPicPr>
          <p:nvPr/>
        </p:nvPicPr>
        <p:blipFill>
          <a:blip r:embed="rId2"/>
          <a:stretch>
            <a:fillRect/>
          </a:stretch>
        </p:blipFill>
        <p:spPr>
          <a:xfrm>
            <a:off x="10645131" y="-25149"/>
            <a:ext cx="1546869" cy="1544414"/>
          </a:xfrm>
          <a:prstGeom prst="rect">
            <a:avLst/>
          </a:prstGeom>
        </p:spPr>
      </p:pic>
      <p:sp>
        <p:nvSpPr>
          <p:cNvPr id="4" name="Zone de texte 3">
            <a:extLst>
              <a:ext uri="{FF2B5EF4-FFF2-40B4-BE49-F238E27FC236}">
                <a16:creationId xmlns:a16="http://schemas.microsoft.com/office/drawing/2014/main" id="{A4CAE367-9B98-4AD4-574F-C54060ACDC0D}"/>
              </a:ext>
            </a:extLst>
          </p:cNvPr>
          <p:cNvSpPr txBox="1"/>
          <p:nvPr/>
        </p:nvSpPr>
        <p:spPr>
          <a:xfrm>
            <a:off x="1456566" y="358113"/>
            <a:ext cx="8991600" cy="1077218"/>
          </a:xfrm>
          <a:prstGeom prst="rect">
            <a:avLst/>
          </a:prstGeom>
          <a:noFill/>
        </p:spPr>
        <p:txBody>
          <a:bodyPr wrap="square" rtlCol="0">
            <a:spAutoFit/>
          </a:bodyPr>
          <a:lstStyle/>
          <a:p>
            <a:pPr algn="ctr"/>
            <a:r>
              <a:rPr lang="fr-FR" sz="3200" b="1" i="1" u="sng" dirty="0">
                <a:latin typeface="Arial" panose="020B0604020202020204" pitchFamily="34" charset="0"/>
                <a:cs typeface="Arial" panose="020B0604020202020204" pitchFamily="34" charset="0"/>
              </a:rPr>
              <a:t>III. PRINCIPAUX DOMAINES DU DROIT DES TIC</a:t>
            </a:r>
            <a:endParaRPr lang="fr-FR" sz="3200" b="1" i="1" dirty="0">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41D6D622-B2DE-5CEA-C3CE-4A67D906EEF5}"/>
              </a:ext>
            </a:extLst>
          </p:cNvPr>
          <p:cNvSpPr txBox="1"/>
          <p:nvPr/>
        </p:nvSpPr>
        <p:spPr>
          <a:xfrm>
            <a:off x="1456566" y="2071561"/>
            <a:ext cx="9313933" cy="1815882"/>
          </a:xfrm>
          <a:prstGeom prst="rect">
            <a:avLst/>
          </a:prstGeom>
          <a:noFill/>
        </p:spPr>
        <p:txBody>
          <a:bodyPr wrap="square" rtlCol="0">
            <a:spAutoFit/>
          </a:bodyPr>
          <a:lstStyle/>
          <a:p>
            <a:pPr algn="just"/>
            <a:r>
              <a:rPr lang="fr-FR" sz="2800" dirty="0"/>
              <a:t>1. Protection des données personnelles</a:t>
            </a:r>
          </a:p>
          <a:p>
            <a:pPr algn="just"/>
            <a:r>
              <a:rPr lang="fr-FR" sz="2800" dirty="0"/>
              <a:t>2. Propriété intellectuelle</a:t>
            </a:r>
          </a:p>
          <a:p>
            <a:pPr algn="just"/>
            <a:r>
              <a:rPr lang="fr-FR" sz="2800" dirty="0"/>
              <a:t>3. Cybercriminalité</a:t>
            </a:r>
          </a:p>
          <a:p>
            <a:pPr algn="just"/>
            <a:endParaRPr lang="fr-FR" sz="2800" dirty="0"/>
          </a:p>
        </p:txBody>
      </p:sp>
      <p:pic>
        <p:nvPicPr>
          <p:cNvPr id="8" name="Image 7">
            <a:extLst>
              <a:ext uri="{FF2B5EF4-FFF2-40B4-BE49-F238E27FC236}">
                <a16:creationId xmlns:a16="http://schemas.microsoft.com/office/drawing/2014/main" id="{5C59E74A-B3A1-F882-D45B-8FAA6AFABDA9}"/>
              </a:ext>
            </a:extLst>
          </p:cNvPr>
          <p:cNvPicPr>
            <a:picLocks noChangeAspect="1"/>
          </p:cNvPicPr>
          <p:nvPr/>
        </p:nvPicPr>
        <p:blipFill>
          <a:blip r:embed="rId3"/>
          <a:stretch>
            <a:fillRect/>
          </a:stretch>
        </p:blipFill>
        <p:spPr>
          <a:xfrm>
            <a:off x="3523129" y="4374776"/>
            <a:ext cx="4572000" cy="2483224"/>
          </a:xfrm>
          <a:prstGeom prst="rect">
            <a:avLst/>
          </a:prstGeom>
        </p:spPr>
      </p:pic>
    </p:spTree>
    <p:extLst>
      <p:ext uri="{BB962C8B-B14F-4D97-AF65-F5344CB8AC3E}">
        <p14:creationId xmlns:p14="http://schemas.microsoft.com/office/powerpoint/2010/main" val="71174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xit" presetSubtype="1" fill="hold" nodeType="clickEffect">
                                  <p:stCondLst>
                                    <p:cond delay="0"/>
                                  </p:stCondLst>
                                  <p:childTnLst>
                                    <p:animEffect transition="out" filter="wheel(1)">
                                      <p:cBhvr>
                                        <p:cTn id="26" dur="2000"/>
                                        <p:tgtEl>
                                          <p:spTgt spid="8"/>
                                        </p:tgtEl>
                                      </p:cBhvr>
                                    </p:animEffect>
                                    <p:set>
                                      <p:cBhvr>
                                        <p:cTn id="27"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29" y="1544414"/>
            <a:ext cx="12191999" cy="6124754"/>
          </a:xfrm>
          <a:prstGeom prst="rect">
            <a:avLst/>
          </a:prstGeom>
          <a:noFill/>
        </p:spPr>
        <p:txBody>
          <a:bodyPr wrap="square" rtlCol="0">
            <a:spAutoFit/>
          </a:bodyPr>
          <a:lstStyle/>
          <a:p>
            <a:r>
              <a:rPr lang="fr-FR" sz="2800" dirty="0"/>
              <a:t>	les principaux domaines des droits des TIC  au Cameroun couvrent une variété d'aspects liés à l'utilisation, la réglementation et la protection des technologies numériques. Voici les domaines les plus importants :</a:t>
            </a:r>
          </a:p>
          <a:p>
            <a:pPr marL="457200" indent="-457200">
              <a:buFont typeface="Wingdings" panose="05000000000000000000" pitchFamily="2" charset="2"/>
              <a:buChar char="§"/>
            </a:pPr>
            <a:r>
              <a:rPr lang="fr-FR" sz="2800" b="1" dirty="0"/>
              <a:t>Protection des données personnelles</a:t>
            </a:r>
            <a:r>
              <a:rPr lang="fr-FR" sz="2800" dirty="0"/>
              <a:t> : La législation, notamment la Loi N°2010/012, encadre la collecte, le traitement et la sécurisation des données personnelles pour préserver la vie privée des citoyens.</a:t>
            </a:r>
          </a:p>
          <a:p>
            <a:pPr marL="457200" indent="-457200">
              <a:buFont typeface="Wingdings" panose="05000000000000000000" pitchFamily="2" charset="2"/>
              <a:buChar char="§"/>
            </a:pPr>
            <a:r>
              <a:rPr lang="fr-FR" sz="2800" b="1" dirty="0"/>
              <a:t>Cybersécurité</a:t>
            </a:r>
            <a:r>
              <a:rPr lang="fr-FR" sz="2800" dirty="0"/>
              <a:t> : Ce domaine couvre les mesures et lois visant à protéger les réseaux, les systèmes d'information, et les utilisateurs contre les cyberattaques et les intrusions, tout en prévoyant des sanctions pour les infractions.</a:t>
            </a:r>
          </a:p>
          <a:p>
            <a:pPr marL="457200" indent="-457200">
              <a:buFont typeface="Wingdings" panose="05000000000000000000" pitchFamily="2" charset="2"/>
              <a:buChar char="§"/>
            </a:pPr>
            <a:r>
              <a:rPr lang="fr-FR" sz="2800" b="1" dirty="0"/>
              <a:t>La propriété intellectuelle numérique </a:t>
            </a:r>
            <a:r>
              <a:rPr lang="fr-FR" sz="2800" dirty="0"/>
              <a:t>Cela inclut la protection des œuvres numériques (logiciels, contenus en ligne, etc.), en conformité avec la Loi N°2000/011 et l'Accord de Bangui, ainsi que la lutte contre la piraterie.</a:t>
            </a:r>
            <a:r>
              <a:rPr lang="fr-FR" sz="2800" b="1" dirty="0"/>
              <a:t>;</a:t>
            </a:r>
          </a:p>
          <a:p>
            <a:endParaRPr lang="fr-FR" sz="2800" b="1" dirty="0"/>
          </a:p>
          <a:p>
            <a:r>
              <a:rPr lang="fr-FR" sz="2800" dirty="0"/>
              <a:t>	 </a:t>
            </a:r>
            <a:endParaRPr lang="fr-FR" dirty="0">
              <a:solidFill>
                <a:schemeClr val="bg1"/>
              </a:solidFill>
            </a:endParaRPr>
          </a:p>
        </p:txBody>
      </p:sp>
      <p:pic>
        <p:nvPicPr>
          <p:cNvPr id="5" name="Picture 4">
            <a:extLst>
              <a:ext uri="{FF2B5EF4-FFF2-40B4-BE49-F238E27FC236}">
                <a16:creationId xmlns:a16="http://schemas.microsoft.com/office/drawing/2014/main" id="{270D83C3-D98F-456B-7963-90A37116DD85}"/>
              </a:ext>
            </a:extLst>
          </p:cNvPr>
          <p:cNvPicPr>
            <a:picLocks noChangeAspect="1"/>
          </p:cNvPicPr>
          <p:nvPr/>
        </p:nvPicPr>
        <p:blipFill>
          <a:blip r:embed="rId3"/>
          <a:stretch>
            <a:fillRect/>
          </a:stretch>
        </p:blipFill>
        <p:spPr>
          <a:xfrm>
            <a:off x="0" y="0"/>
            <a:ext cx="1546869" cy="1544414"/>
          </a:xfrm>
          <a:prstGeom prst="rect">
            <a:avLst/>
          </a:prstGeom>
        </p:spPr>
      </p:pic>
      <p:pic>
        <p:nvPicPr>
          <p:cNvPr id="6" name="Picture 4">
            <a:extLst>
              <a:ext uri="{FF2B5EF4-FFF2-40B4-BE49-F238E27FC236}">
                <a16:creationId xmlns:a16="http://schemas.microsoft.com/office/drawing/2014/main" id="{270D83C3-D98F-456B-7963-90A37116DD85}"/>
              </a:ext>
            </a:extLst>
          </p:cNvPr>
          <p:cNvPicPr>
            <a:picLocks noChangeAspect="1"/>
          </p:cNvPicPr>
          <p:nvPr/>
        </p:nvPicPr>
        <p:blipFill>
          <a:blip r:embed="rId3"/>
          <a:stretch>
            <a:fillRect/>
          </a:stretch>
        </p:blipFill>
        <p:spPr>
          <a:xfrm>
            <a:off x="10645131" y="0"/>
            <a:ext cx="1546869" cy="1544414"/>
          </a:xfrm>
          <a:prstGeom prst="rect">
            <a:avLst/>
          </a:prstGeom>
        </p:spPr>
      </p:pic>
      <p:sp>
        <p:nvSpPr>
          <p:cNvPr id="3" name="Zone de texte 3">
            <a:extLst>
              <a:ext uri="{FF2B5EF4-FFF2-40B4-BE49-F238E27FC236}">
                <a16:creationId xmlns:a16="http://schemas.microsoft.com/office/drawing/2014/main" id="{43165BCA-B3C6-81F3-F8CE-3586973F291F}"/>
              </a:ext>
            </a:extLst>
          </p:cNvPr>
          <p:cNvSpPr txBox="1"/>
          <p:nvPr/>
        </p:nvSpPr>
        <p:spPr>
          <a:xfrm>
            <a:off x="1456566" y="358113"/>
            <a:ext cx="8991600" cy="1077218"/>
          </a:xfrm>
          <a:prstGeom prst="rect">
            <a:avLst/>
          </a:prstGeom>
          <a:noFill/>
        </p:spPr>
        <p:txBody>
          <a:bodyPr wrap="square" rtlCol="0">
            <a:spAutoFit/>
          </a:bodyPr>
          <a:lstStyle/>
          <a:p>
            <a:pPr algn="ctr"/>
            <a:r>
              <a:rPr lang="fr-FR" sz="3200" b="1" i="1" u="sng" dirty="0">
                <a:latin typeface="Arial" panose="020B0604020202020204" pitchFamily="34" charset="0"/>
                <a:cs typeface="Arial" panose="020B0604020202020204" pitchFamily="34" charset="0"/>
              </a:rPr>
              <a:t>III. PRINCIPAUX DOMAINES DU DROIT DES TIC</a:t>
            </a:r>
            <a:endParaRPr lang="fr-FR" sz="32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198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2D07D-C2CF-25F0-7CEB-AFEE3DFD07FF}"/>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06276C2E-B65F-275C-4CB9-1DB65FCB4BE6}"/>
              </a:ext>
            </a:extLst>
          </p:cNvPr>
          <p:cNvSpPr txBox="1"/>
          <p:nvPr/>
        </p:nvSpPr>
        <p:spPr>
          <a:xfrm>
            <a:off x="1" y="1902527"/>
            <a:ext cx="12191999" cy="5109091"/>
          </a:xfrm>
          <a:prstGeom prst="rect">
            <a:avLst/>
          </a:prstGeom>
          <a:noFill/>
        </p:spPr>
        <p:txBody>
          <a:bodyPr wrap="square" rtlCol="0">
            <a:spAutoFit/>
          </a:bodyPr>
          <a:lstStyle/>
          <a:p>
            <a:pPr marL="457200" indent="-457200">
              <a:buFont typeface="Wingdings" panose="05000000000000000000" pitchFamily="2" charset="2"/>
              <a:buChar char="§"/>
            </a:pPr>
            <a:r>
              <a:rPr lang="fr-FR" sz="2800" b="1" dirty="0"/>
              <a:t>Régulation des télécommunications </a:t>
            </a:r>
            <a:r>
              <a:rPr lang="fr-FR" sz="2800" dirty="0"/>
              <a:t>: ce domaine  traite des droits et des obligations des opérateurs télécoms, ainsi que de la gestion des noms de domaine, comme le </a:t>
            </a:r>
            <a:r>
              <a:rPr lang="fr-FR" sz="2800" b="1" i="1" dirty="0"/>
              <a:t>.cm, </a:t>
            </a:r>
            <a:r>
              <a:rPr lang="fr-FR" sz="2800" dirty="0"/>
              <a:t>supervisée par l’ANTIC.</a:t>
            </a:r>
          </a:p>
          <a:p>
            <a:pPr marL="457200" indent="-457200">
              <a:buFont typeface="Wingdings" panose="05000000000000000000" pitchFamily="2" charset="2"/>
              <a:buChar char="§"/>
            </a:pPr>
            <a:r>
              <a:rPr lang="fr-FR" sz="2800" b="1" dirty="0"/>
              <a:t>Commerce électronique</a:t>
            </a:r>
            <a:r>
              <a:rPr lang="fr-FR" sz="2800" dirty="0"/>
              <a:t> : Les droits régissant les transactions en ligne, la signature électronique (via la PKI), et la confiance numérique entre les utilisateurs.</a:t>
            </a:r>
          </a:p>
          <a:p>
            <a:pPr marL="457200" indent="-457200">
              <a:buFont typeface="Wingdings" panose="05000000000000000000" pitchFamily="2" charset="2"/>
              <a:buChar char="§"/>
            </a:pPr>
            <a:r>
              <a:rPr lang="fr-FR" sz="2800" b="1" dirty="0"/>
              <a:t>Responsabilité des plateformes en ligne</a:t>
            </a:r>
            <a:r>
              <a:rPr lang="fr-FR" sz="2800" dirty="0"/>
              <a:t> : Régulation des obligations des plateformes numériques en termes de contenus, modération et protection des utilisateurs contre les abus.</a:t>
            </a:r>
          </a:p>
          <a:p>
            <a:pPr marL="457200" indent="-457200">
              <a:buFont typeface="Wingdings" panose="05000000000000000000" pitchFamily="2" charset="2"/>
              <a:buChar char="§"/>
            </a:pPr>
            <a:r>
              <a:rPr lang="fr-FR" sz="2800" b="1" dirty="0"/>
              <a:t>Inclusion numérique</a:t>
            </a:r>
            <a:r>
              <a:rPr lang="fr-FR" sz="2800" dirty="0"/>
              <a:t> : Initiatives visant à réduire la fracture numérique et à garantir l'accès équitable aux TIC pour tous, y compris dans les zones rurales.</a:t>
            </a:r>
          </a:p>
          <a:p>
            <a:pPr marL="457200" indent="-457200">
              <a:buFont typeface="Wingdings" panose="05000000000000000000" pitchFamily="2" charset="2"/>
              <a:buChar char="§"/>
            </a:pPr>
            <a:endParaRPr lang="fr-FR" dirty="0">
              <a:solidFill>
                <a:schemeClr val="bg1"/>
              </a:solidFill>
            </a:endParaRPr>
          </a:p>
        </p:txBody>
      </p:sp>
      <p:pic>
        <p:nvPicPr>
          <p:cNvPr id="5" name="Picture 4">
            <a:extLst>
              <a:ext uri="{FF2B5EF4-FFF2-40B4-BE49-F238E27FC236}">
                <a16:creationId xmlns:a16="http://schemas.microsoft.com/office/drawing/2014/main" id="{E10F0A6A-AB1B-AE45-6740-9BFD95D4EB83}"/>
              </a:ext>
            </a:extLst>
          </p:cNvPr>
          <p:cNvPicPr>
            <a:picLocks noChangeAspect="1"/>
          </p:cNvPicPr>
          <p:nvPr/>
        </p:nvPicPr>
        <p:blipFill>
          <a:blip r:embed="rId3"/>
          <a:stretch>
            <a:fillRect/>
          </a:stretch>
        </p:blipFill>
        <p:spPr>
          <a:xfrm>
            <a:off x="0" y="0"/>
            <a:ext cx="1546869" cy="1544414"/>
          </a:xfrm>
          <a:prstGeom prst="rect">
            <a:avLst/>
          </a:prstGeom>
        </p:spPr>
      </p:pic>
      <p:pic>
        <p:nvPicPr>
          <p:cNvPr id="6" name="Picture 4">
            <a:extLst>
              <a:ext uri="{FF2B5EF4-FFF2-40B4-BE49-F238E27FC236}">
                <a16:creationId xmlns:a16="http://schemas.microsoft.com/office/drawing/2014/main" id="{790AA527-7F6B-E745-EC31-F6CF28CA763A}"/>
              </a:ext>
            </a:extLst>
          </p:cNvPr>
          <p:cNvPicPr>
            <a:picLocks noChangeAspect="1"/>
          </p:cNvPicPr>
          <p:nvPr/>
        </p:nvPicPr>
        <p:blipFill>
          <a:blip r:embed="rId3"/>
          <a:stretch>
            <a:fillRect/>
          </a:stretch>
        </p:blipFill>
        <p:spPr>
          <a:xfrm>
            <a:off x="10645131" y="0"/>
            <a:ext cx="1546869" cy="1544414"/>
          </a:xfrm>
          <a:prstGeom prst="rect">
            <a:avLst/>
          </a:prstGeom>
        </p:spPr>
      </p:pic>
      <p:sp>
        <p:nvSpPr>
          <p:cNvPr id="3" name="Zone de texte 3">
            <a:extLst>
              <a:ext uri="{FF2B5EF4-FFF2-40B4-BE49-F238E27FC236}">
                <a16:creationId xmlns:a16="http://schemas.microsoft.com/office/drawing/2014/main" id="{2975F7C7-1EC2-F281-D071-2FF85FF107AE}"/>
              </a:ext>
            </a:extLst>
          </p:cNvPr>
          <p:cNvSpPr txBox="1"/>
          <p:nvPr/>
        </p:nvSpPr>
        <p:spPr>
          <a:xfrm>
            <a:off x="1456566" y="358113"/>
            <a:ext cx="8991600" cy="1077218"/>
          </a:xfrm>
          <a:prstGeom prst="rect">
            <a:avLst/>
          </a:prstGeom>
          <a:noFill/>
        </p:spPr>
        <p:txBody>
          <a:bodyPr wrap="square" rtlCol="0">
            <a:spAutoFit/>
          </a:bodyPr>
          <a:lstStyle/>
          <a:p>
            <a:pPr algn="ctr"/>
            <a:r>
              <a:rPr lang="fr-FR" sz="3200" b="1" i="1" u="sng" dirty="0">
                <a:latin typeface="Arial" panose="020B0604020202020204" pitchFamily="34" charset="0"/>
                <a:cs typeface="Arial" panose="020B0604020202020204" pitchFamily="34" charset="0"/>
              </a:rPr>
              <a:t>III. PRINCIPAUX DOMAINES DU DROIT DES TIC</a:t>
            </a:r>
            <a:endParaRPr lang="fr-FR" sz="32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525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7FCEE-0018-4370-924B-F6FFFD866235}"/>
            </a:ext>
          </a:extLst>
        </p:cNvPr>
        <p:cNvGrpSpPr/>
        <p:nvPr/>
      </p:nvGrpSpPr>
      <p:grpSpPr>
        <a:xfrm>
          <a:off x="0" y="0"/>
          <a:ext cx="0" cy="0"/>
          <a:chOff x="0" y="0"/>
          <a:chExt cx="0" cy="0"/>
        </a:xfrm>
      </p:grpSpPr>
      <p:sp>
        <p:nvSpPr>
          <p:cNvPr id="4" name="Zone de texte 3">
            <a:extLst>
              <a:ext uri="{FF2B5EF4-FFF2-40B4-BE49-F238E27FC236}">
                <a16:creationId xmlns:a16="http://schemas.microsoft.com/office/drawing/2014/main" id="{D63413A4-0B7C-1B13-9365-5E967F40C90D}"/>
              </a:ext>
            </a:extLst>
          </p:cNvPr>
          <p:cNvSpPr txBox="1"/>
          <p:nvPr/>
        </p:nvSpPr>
        <p:spPr>
          <a:xfrm>
            <a:off x="1456566" y="358113"/>
            <a:ext cx="8991600" cy="584775"/>
          </a:xfrm>
          <a:prstGeom prst="rect">
            <a:avLst/>
          </a:prstGeom>
          <a:noFill/>
        </p:spPr>
        <p:txBody>
          <a:bodyPr wrap="square" rtlCol="0">
            <a:spAutoFit/>
          </a:bodyPr>
          <a:lstStyle/>
          <a:p>
            <a:pPr algn="ctr"/>
            <a:r>
              <a:rPr lang="fr-FR" sz="3200" b="1" i="1" u="sng" dirty="0">
                <a:latin typeface="Arial" panose="020B0604020202020204" pitchFamily="34" charset="0"/>
                <a:cs typeface="Arial" panose="020B0604020202020204" pitchFamily="34" charset="0"/>
              </a:rPr>
              <a:t>1. Protection des données personnelles </a:t>
            </a:r>
          </a:p>
        </p:txBody>
      </p:sp>
      <p:sp>
        <p:nvSpPr>
          <p:cNvPr id="2" name="ZoneTexte 1">
            <a:extLst>
              <a:ext uri="{FF2B5EF4-FFF2-40B4-BE49-F238E27FC236}">
                <a16:creationId xmlns:a16="http://schemas.microsoft.com/office/drawing/2014/main" id="{782DA970-B068-A073-237C-FA347CAA7BA5}"/>
              </a:ext>
            </a:extLst>
          </p:cNvPr>
          <p:cNvSpPr txBox="1"/>
          <p:nvPr/>
        </p:nvSpPr>
        <p:spPr>
          <a:xfrm>
            <a:off x="1142615" y="1544414"/>
            <a:ext cx="9928927" cy="5262979"/>
          </a:xfrm>
          <a:prstGeom prst="rect">
            <a:avLst/>
          </a:prstGeom>
          <a:noFill/>
        </p:spPr>
        <p:txBody>
          <a:bodyPr wrap="square" rtlCol="0">
            <a:spAutoFit/>
          </a:bodyPr>
          <a:lstStyle/>
          <a:p>
            <a:r>
              <a:rPr lang="fr-FR" sz="2800" dirty="0"/>
              <a:t>	Les lois sur la protection des données et la vie privée sont conçues pour protéger les informations personnelles des individus contre l’accès non autorisé et l’utilisation abusive. Voici un aperçu des principales régulations dans ce domaine :</a:t>
            </a:r>
          </a:p>
          <a:p>
            <a:endParaRPr lang="fr-FR" sz="2800" dirty="0"/>
          </a:p>
          <a:p>
            <a:pPr marL="457200" lvl="0" indent="-457200">
              <a:buFont typeface="Wingdings" panose="05000000000000000000" pitchFamily="2" charset="2"/>
              <a:buChar char="§"/>
            </a:pPr>
            <a:r>
              <a:rPr lang="fr-FR" sz="2800" b="1" dirty="0"/>
              <a:t>Règlement Général sur la Protection des Données (RGPD)</a:t>
            </a:r>
          </a:p>
          <a:p>
            <a:pPr marL="285750" indent="-285750">
              <a:buFont typeface="Wingdings" panose="05000000000000000000" pitchFamily="2" charset="2"/>
              <a:buChar char="§"/>
            </a:pPr>
            <a:r>
              <a:rPr lang="fr-FR" sz="2800" b="1" dirty="0"/>
              <a:t>Convention 108 du Conseil de l’Europe</a:t>
            </a:r>
          </a:p>
          <a:p>
            <a:pPr marL="285750" indent="-285750">
              <a:buFont typeface="Wingdings" panose="05000000000000000000" pitchFamily="2" charset="2"/>
              <a:buChar char="§"/>
            </a:pPr>
            <a:r>
              <a:rPr lang="fr-FR" sz="2800" b="1" dirty="0"/>
              <a:t>Loi informatique et libertés (France)</a:t>
            </a:r>
          </a:p>
          <a:p>
            <a:pPr marL="285750" indent="-285750">
              <a:buFont typeface="Wingdings" panose="05000000000000000000" pitchFamily="2" charset="2"/>
              <a:buChar char="§"/>
            </a:pPr>
            <a:r>
              <a:rPr lang="fr-FR" sz="2800" b="1" dirty="0"/>
              <a:t>Loi sur la Protection des Renseignements Personnels et les Documents Électroniques (LPRPDE) – Canada</a:t>
            </a:r>
          </a:p>
          <a:p>
            <a:pPr marL="457200" lvl="0" indent="-457200">
              <a:buFont typeface="Wingdings" panose="05000000000000000000" pitchFamily="2" charset="2"/>
              <a:buChar char="§"/>
            </a:pPr>
            <a:endParaRPr lang="fr-FR" sz="2800" b="1" dirty="0"/>
          </a:p>
          <a:p>
            <a:r>
              <a:rPr lang="fr-FR" sz="2800" dirty="0"/>
              <a:t>	</a:t>
            </a:r>
            <a:endParaRPr lang="fr-FR" dirty="0">
              <a:solidFill>
                <a:schemeClr val="bg1"/>
              </a:solidFill>
            </a:endParaRPr>
          </a:p>
        </p:txBody>
      </p:sp>
      <p:pic>
        <p:nvPicPr>
          <p:cNvPr id="5" name="Picture 4">
            <a:extLst>
              <a:ext uri="{FF2B5EF4-FFF2-40B4-BE49-F238E27FC236}">
                <a16:creationId xmlns:a16="http://schemas.microsoft.com/office/drawing/2014/main" id="{25F1524A-F037-2601-EEE4-107075B59699}"/>
              </a:ext>
            </a:extLst>
          </p:cNvPr>
          <p:cNvPicPr>
            <a:picLocks noChangeAspect="1"/>
          </p:cNvPicPr>
          <p:nvPr/>
        </p:nvPicPr>
        <p:blipFill>
          <a:blip r:embed="rId3"/>
          <a:stretch>
            <a:fillRect/>
          </a:stretch>
        </p:blipFill>
        <p:spPr>
          <a:xfrm>
            <a:off x="0" y="0"/>
            <a:ext cx="1546869" cy="1544414"/>
          </a:xfrm>
          <a:prstGeom prst="rect">
            <a:avLst/>
          </a:prstGeom>
        </p:spPr>
      </p:pic>
      <p:pic>
        <p:nvPicPr>
          <p:cNvPr id="6" name="Picture 4">
            <a:extLst>
              <a:ext uri="{FF2B5EF4-FFF2-40B4-BE49-F238E27FC236}">
                <a16:creationId xmlns:a16="http://schemas.microsoft.com/office/drawing/2014/main" id="{7D8EDFA7-C0B8-19F2-46D7-1E24838A9F89}"/>
              </a:ext>
            </a:extLst>
          </p:cNvPr>
          <p:cNvPicPr>
            <a:picLocks noChangeAspect="1"/>
          </p:cNvPicPr>
          <p:nvPr/>
        </p:nvPicPr>
        <p:blipFill>
          <a:blip r:embed="rId3"/>
          <a:stretch>
            <a:fillRect/>
          </a:stretch>
        </p:blipFill>
        <p:spPr>
          <a:xfrm>
            <a:off x="10645131" y="0"/>
            <a:ext cx="1546869" cy="1544414"/>
          </a:xfrm>
          <a:prstGeom prst="rect">
            <a:avLst/>
          </a:prstGeom>
        </p:spPr>
      </p:pic>
    </p:spTree>
    <p:extLst>
      <p:ext uri="{BB962C8B-B14F-4D97-AF65-F5344CB8AC3E}">
        <p14:creationId xmlns:p14="http://schemas.microsoft.com/office/powerpoint/2010/main" val="56525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01670-7BD4-D346-A99E-B83686517C76}"/>
            </a:ext>
          </a:extLst>
        </p:cNvPr>
        <p:cNvGrpSpPr/>
        <p:nvPr/>
      </p:nvGrpSpPr>
      <p:grpSpPr>
        <a:xfrm>
          <a:off x="0" y="0"/>
          <a:ext cx="0" cy="0"/>
          <a:chOff x="0" y="0"/>
          <a:chExt cx="0" cy="0"/>
        </a:xfrm>
      </p:grpSpPr>
      <p:sp>
        <p:nvSpPr>
          <p:cNvPr id="4" name="Zone de texte 3">
            <a:extLst>
              <a:ext uri="{FF2B5EF4-FFF2-40B4-BE49-F238E27FC236}">
                <a16:creationId xmlns:a16="http://schemas.microsoft.com/office/drawing/2014/main" id="{5AF69239-F0B7-A9B4-188C-034F2878BE24}"/>
              </a:ext>
            </a:extLst>
          </p:cNvPr>
          <p:cNvSpPr txBox="1"/>
          <p:nvPr/>
        </p:nvSpPr>
        <p:spPr>
          <a:xfrm>
            <a:off x="1456566" y="358113"/>
            <a:ext cx="8991600" cy="584775"/>
          </a:xfrm>
          <a:prstGeom prst="rect">
            <a:avLst/>
          </a:prstGeom>
          <a:noFill/>
        </p:spPr>
        <p:txBody>
          <a:bodyPr wrap="square" rtlCol="0">
            <a:spAutoFit/>
          </a:bodyPr>
          <a:lstStyle/>
          <a:p>
            <a:pPr algn="ctr"/>
            <a:r>
              <a:rPr lang="fr-FR" sz="3200" b="1" i="1" u="sng" dirty="0">
                <a:latin typeface="Arial" panose="020B0604020202020204" pitchFamily="34" charset="0"/>
                <a:cs typeface="Arial" panose="020B0604020202020204" pitchFamily="34" charset="0"/>
              </a:rPr>
              <a:t>1. Protection des données personnelles </a:t>
            </a:r>
          </a:p>
        </p:txBody>
      </p:sp>
      <p:sp>
        <p:nvSpPr>
          <p:cNvPr id="2" name="ZoneTexte 1">
            <a:extLst>
              <a:ext uri="{FF2B5EF4-FFF2-40B4-BE49-F238E27FC236}">
                <a16:creationId xmlns:a16="http://schemas.microsoft.com/office/drawing/2014/main" id="{1961EEB2-18C5-9C26-4EA0-BB420F7D878A}"/>
              </a:ext>
            </a:extLst>
          </p:cNvPr>
          <p:cNvSpPr txBox="1"/>
          <p:nvPr/>
        </p:nvSpPr>
        <p:spPr>
          <a:xfrm>
            <a:off x="143435" y="1544414"/>
            <a:ext cx="11905130" cy="5693866"/>
          </a:xfrm>
          <a:prstGeom prst="rect">
            <a:avLst/>
          </a:prstGeom>
          <a:noFill/>
        </p:spPr>
        <p:txBody>
          <a:bodyPr wrap="square" rtlCol="0">
            <a:spAutoFit/>
          </a:bodyPr>
          <a:lstStyle/>
          <a:p>
            <a:r>
              <a:rPr lang="fr-FR" sz="2800" dirty="0"/>
              <a:t>	Au Cameroun, la protection des données personnelles est principalement encadrée par la </a:t>
            </a:r>
            <a:r>
              <a:rPr lang="fr-FR" sz="2800" b="1" dirty="0"/>
              <a:t>Loi N°2010/012 du 21 décembre 2010</a:t>
            </a:r>
            <a:r>
              <a:rPr lang="fr-FR" sz="2800" dirty="0"/>
              <a:t> relative à la cybersécurité et à la cybercriminalité. Les articles spécifiques qui traitent de la protection des données personnelles incluent :</a:t>
            </a:r>
          </a:p>
          <a:p>
            <a:pPr marL="457200" indent="-457200">
              <a:buFont typeface="Wingdings" panose="05000000000000000000" pitchFamily="2" charset="2"/>
              <a:buChar char="§"/>
            </a:pPr>
            <a:r>
              <a:rPr lang="fr-FR" sz="2800" b="1" dirty="0"/>
              <a:t>Article 42</a:t>
            </a:r>
            <a:r>
              <a:rPr lang="fr-FR" sz="2800" dirty="0"/>
              <a:t> : Définit les obligations des responsables de traitement des données, notamment en matière de collecte, de stockage et de sécurisation des données personnelles.</a:t>
            </a:r>
          </a:p>
          <a:p>
            <a:pPr marL="457200" indent="-457200">
              <a:buFont typeface="Wingdings" panose="05000000000000000000" pitchFamily="2" charset="2"/>
              <a:buChar char="§"/>
            </a:pPr>
            <a:r>
              <a:rPr lang="fr-FR" sz="2800" b="1" dirty="0"/>
              <a:t>Article 43</a:t>
            </a:r>
            <a:r>
              <a:rPr lang="fr-FR" sz="2800" dirty="0"/>
              <a:t> : Établit les droits des individus concernant leurs données personnelles, comme le droit d'accès, de rectification et d'opposition.</a:t>
            </a:r>
          </a:p>
          <a:p>
            <a:pPr marL="457200" indent="-457200">
              <a:buFont typeface="Arial" panose="020B0604020202020204" pitchFamily="34" charset="0"/>
              <a:buChar char="•"/>
            </a:pPr>
            <a:r>
              <a:rPr lang="fr-FR" sz="2800" b="1" dirty="0"/>
              <a:t>Article 44</a:t>
            </a:r>
            <a:r>
              <a:rPr lang="fr-FR" sz="2800" dirty="0"/>
              <a:t> : Précise les sanctions en cas de violation des dispositions relatives à la protection des données personnelles.</a:t>
            </a:r>
          </a:p>
          <a:p>
            <a:pPr marL="457200" lvl="0" indent="-457200">
              <a:buFont typeface="Wingdings" panose="05000000000000000000" pitchFamily="2" charset="2"/>
              <a:buChar char="§"/>
            </a:pPr>
            <a:endParaRPr lang="fr-FR" sz="2800" b="1" dirty="0"/>
          </a:p>
          <a:p>
            <a:r>
              <a:rPr lang="fr-FR" sz="2800" dirty="0"/>
              <a:t>	</a:t>
            </a:r>
            <a:endParaRPr lang="fr-FR" dirty="0">
              <a:solidFill>
                <a:schemeClr val="bg1"/>
              </a:solidFill>
            </a:endParaRPr>
          </a:p>
        </p:txBody>
      </p:sp>
      <p:pic>
        <p:nvPicPr>
          <p:cNvPr id="5" name="Picture 4">
            <a:extLst>
              <a:ext uri="{FF2B5EF4-FFF2-40B4-BE49-F238E27FC236}">
                <a16:creationId xmlns:a16="http://schemas.microsoft.com/office/drawing/2014/main" id="{656514E6-5E19-EB3E-790D-A796AD0E9004}"/>
              </a:ext>
            </a:extLst>
          </p:cNvPr>
          <p:cNvPicPr>
            <a:picLocks noChangeAspect="1"/>
          </p:cNvPicPr>
          <p:nvPr/>
        </p:nvPicPr>
        <p:blipFill>
          <a:blip r:embed="rId3"/>
          <a:stretch>
            <a:fillRect/>
          </a:stretch>
        </p:blipFill>
        <p:spPr>
          <a:xfrm>
            <a:off x="0" y="0"/>
            <a:ext cx="1546869" cy="1544414"/>
          </a:xfrm>
          <a:prstGeom prst="rect">
            <a:avLst/>
          </a:prstGeom>
        </p:spPr>
      </p:pic>
      <p:pic>
        <p:nvPicPr>
          <p:cNvPr id="6" name="Picture 4">
            <a:extLst>
              <a:ext uri="{FF2B5EF4-FFF2-40B4-BE49-F238E27FC236}">
                <a16:creationId xmlns:a16="http://schemas.microsoft.com/office/drawing/2014/main" id="{9672B165-8723-3312-F313-0D9B6E7A7DE4}"/>
              </a:ext>
            </a:extLst>
          </p:cNvPr>
          <p:cNvPicPr>
            <a:picLocks noChangeAspect="1"/>
          </p:cNvPicPr>
          <p:nvPr/>
        </p:nvPicPr>
        <p:blipFill>
          <a:blip r:embed="rId3"/>
          <a:stretch>
            <a:fillRect/>
          </a:stretch>
        </p:blipFill>
        <p:spPr>
          <a:xfrm>
            <a:off x="10645131" y="0"/>
            <a:ext cx="1546869" cy="1544414"/>
          </a:xfrm>
          <a:prstGeom prst="rect">
            <a:avLst/>
          </a:prstGeom>
        </p:spPr>
      </p:pic>
    </p:spTree>
    <p:extLst>
      <p:ext uri="{BB962C8B-B14F-4D97-AF65-F5344CB8AC3E}">
        <p14:creationId xmlns:p14="http://schemas.microsoft.com/office/powerpoint/2010/main" val="110424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9F0AF-A91B-1927-1786-82EBB329234E}"/>
            </a:ext>
          </a:extLst>
        </p:cNvPr>
        <p:cNvGrpSpPr/>
        <p:nvPr/>
      </p:nvGrpSpPr>
      <p:grpSpPr>
        <a:xfrm>
          <a:off x="0" y="0"/>
          <a:ext cx="0" cy="0"/>
          <a:chOff x="0" y="0"/>
          <a:chExt cx="0" cy="0"/>
        </a:xfrm>
      </p:grpSpPr>
      <p:sp>
        <p:nvSpPr>
          <p:cNvPr id="4" name="Zone de texte 3">
            <a:extLst>
              <a:ext uri="{FF2B5EF4-FFF2-40B4-BE49-F238E27FC236}">
                <a16:creationId xmlns:a16="http://schemas.microsoft.com/office/drawing/2014/main" id="{4482E8AA-985B-D728-FB9B-070F0DF30219}"/>
              </a:ext>
            </a:extLst>
          </p:cNvPr>
          <p:cNvSpPr txBox="1"/>
          <p:nvPr/>
        </p:nvSpPr>
        <p:spPr>
          <a:xfrm>
            <a:off x="1456566" y="358113"/>
            <a:ext cx="8991600" cy="584775"/>
          </a:xfrm>
          <a:prstGeom prst="rect">
            <a:avLst/>
          </a:prstGeom>
          <a:noFill/>
        </p:spPr>
        <p:txBody>
          <a:bodyPr wrap="square" rtlCol="0">
            <a:spAutoFit/>
          </a:bodyPr>
          <a:lstStyle/>
          <a:p>
            <a:pPr algn="ctr"/>
            <a:r>
              <a:rPr lang="fr-FR" sz="3200" b="1" i="1" u="sng" dirty="0">
                <a:latin typeface="Arial" panose="020B0604020202020204" pitchFamily="34" charset="0"/>
                <a:cs typeface="Arial" panose="020B0604020202020204" pitchFamily="34" charset="0"/>
              </a:rPr>
              <a:t>1. Protection des données personnelles </a:t>
            </a:r>
          </a:p>
        </p:txBody>
      </p:sp>
      <p:sp>
        <p:nvSpPr>
          <p:cNvPr id="2" name="ZoneTexte 1">
            <a:extLst>
              <a:ext uri="{FF2B5EF4-FFF2-40B4-BE49-F238E27FC236}">
                <a16:creationId xmlns:a16="http://schemas.microsoft.com/office/drawing/2014/main" id="{79DACE73-29F8-8BFF-BE42-D501764C3DE5}"/>
              </a:ext>
            </a:extLst>
          </p:cNvPr>
          <p:cNvSpPr txBox="1"/>
          <p:nvPr/>
        </p:nvSpPr>
        <p:spPr>
          <a:xfrm>
            <a:off x="1142615" y="1544414"/>
            <a:ext cx="9928927" cy="6832640"/>
          </a:xfrm>
          <a:prstGeom prst="rect">
            <a:avLst/>
          </a:prstGeom>
          <a:noFill/>
        </p:spPr>
        <p:txBody>
          <a:bodyPr wrap="square" rtlCol="0">
            <a:spAutoFit/>
          </a:bodyPr>
          <a:lstStyle/>
          <a:p>
            <a:pPr marL="285750" indent="-285750">
              <a:buFont typeface="Wingdings" panose="05000000000000000000" pitchFamily="2" charset="2"/>
              <a:buChar char="§"/>
            </a:pPr>
            <a:r>
              <a:rPr lang="fr-FR" sz="2800" b="1" dirty="0"/>
              <a:t>Législation au Cameroun</a:t>
            </a:r>
            <a:r>
              <a:rPr lang="fr-FR" sz="2800" dirty="0"/>
              <a:t>: cette loi Camerounaise portant sur la protection des données personnelles est principalement régie par la Loi </a:t>
            </a:r>
            <a:r>
              <a:rPr lang="fr-FR" sz="2800" b="1" i="1" dirty="0"/>
              <a:t>N°2010/012 du 21 décembre 2010 relative à la cybersécurité et à la cybercriminalité</a:t>
            </a:r>
            <a:r>
              <a:rPr lang="fr-FR" sz="2800" dirty="0"/>
              <a:t>. </a:t>
            </a:r>
            <a:r>
              <a:rPr lang="fr-FR" sz="2800" dirty="0">
                <a:hlinkClick r:id="rId3"/>
              </a:rPr>
              <a:t>Cette loi impose des obligations aux responsables de traitement de données et prévoit des sanctions en cas de non-respect</a:t>
            </a:r>
            <a:r>
              <a:rPr lang="fr-FR" sz="2800" dirty="0"/>
              <a:t>.</a:t>
            </a:r>
          </a:p>
          <a:p>
            <a:pPr marL="285750" indent="-285750">
              <a:buFont typeface="Wingdings" panose="05000000000000000000" pitchFamily="2" charset="2"/>
              <a:buChar char="§"/>
            </a:pPr>
            <a:endParaRPr lang="fr-FR" sz="2800" b="1" dirty="0"/>
          </a:p>
          <a:p>
            <a:r>
              <a:rPr lang="fr-FR" sz="2800" dirty="0"/>
              <a:t>	Ces lois et réglementations visent à garantir que les données personnelles des individus sont traitées de manière sécurisée et transparente, tout en respectant leurs droits à la vie privée.</a:t>
            </a:r>
          </a:p>
          <a:p>
            <a:pPr marL="285750" indent="-285750">
              <a:buFont typeface="Wingdings" panose="05000000000000000000" pitchFamily="2" charset="2"/>
              <a:buChar char="§"/>
            </a:pPr>
            <a:endParaRPr lang="fr-FR" sz="2800" dirty="0"/>
          </a:p>
          <a:p>
            <a:pPr marL="285750" indent="-285750">
              <a:buFont typeface="Wingdings" panose="05000000000000000000" pitchFamily="2" charset="2"/>
              <a:buChar char="§"/>
            </a:pPr>
            <a:endParaRPr lang="fr-FR" sz="2800" dirty="0"/>
          </a:p>
          <a:p>
            <a:pPr marL="285750" lvl="0" indent="-285750">
              <a:buFont typeface="Wingdings" panose="05000000000000000000" pitchFamily="2" charset="2"/>
              <a:buChar char="§"/>
            </a:pPr>
            <a:endParaRPr lang="fr-FR" sz="2800" dirty="0"/>
          </a:p>
          <a:p>
            <a:pPr marL="285750" lvl="0" indent="-285750">
              <a:buFont typeface="Wingdings" panose="05000000000000000000" pitchFamily="2" charset="2"/>
              <a:buChar char="§"/>
            </a:pPr>
            <a:endParaRPr lang="fr-FR" sz="2800" b="1" dirty="0"/>
          </a:p>
          <a:p>
            <a:pPr marL="285750" lvl="0" indent="-285750">
              <a:buFont typeface="Wingdings" panose="05000000000000000000" pitchFamily="2" charset="2"/>
              <a:buChar char="§"/>
            </a:pPr>
            <a:endParaRPr lang="fr-FR" sz="2800" b="1" dirty="0"/>
          </a:p>
          <a:p>
            <a:pPr algn="just"/>
            <a:endParaRPr lang="fr-FR" dirty="0">
              <a:solidFill>
                <a:schemeClr val="bg1"/>
              </a:solidFill>
            </a:endParaRPr>
          </a:p>
        </p:txBody>
      </p:sp>
      <p:pic>
        <p:nvPicPr>
          <p:cNvPr id="5" name="Picture 4">
            <a:extLst>
              <a:ext uri="{FF2B5EF4-FFF2-40B4-BE49-F238E27FC236}">
                <a16:creationId xmlns:a16="http://schemas.microsoft.com/office/drawing/2014/main" id="{E2A8BF93-9E6F-F377-5186-6958872B8AE6}"/>
              </a:ext>
            </a:extLst>
          </p:cNvPr>
          <p:cNvPicPr>
            <a:picLocks noChangeAspect="1"/>
          </p:cNvPicPr>
          <p:nvPr/>
        </p:nvPicPr>
        <p:blipFill>
          <a:blip r:embed="rId4"/>
          <a:stretch>
            <a:fillRect/>
          </a:stretch>
        </p:blipFill>
        <p:spPr>
          <a:xfrm>
            <a:off x="0" y="0"/>
            <a:ext cx="1546869" cy="1544414"/>
          </a:xfrm>
          <a:prstGeom prst="rect">
            <a:avLst/>
          </a:prstGeom>
        </p:spPr>
      </p:pic>
      <p:pic>
        <p:nvPicPr>
          <p:cNvPr id="6" name="Picture 4">
            <a:extLst>
              <a:ext uri="{FF2B5EF4-FFF2-40B4-BE49-F238E27FC236}">
                <a16:creationId xmlns:a16="http://schemas.microsoft.com/office/drawing/2014/main" id="{DADF5858-6D25-411A-D361-E370729BB110}"/>
              </a:ext>
            </a:extLst>
          </p:cNvPr>
          <p:cNvPicPr>
            <a:picLocks noChangeAspect="1"/>
          </p:cNvPicPr>
          <p:nvPr/>
        </p:nvPicPr>
        <p:blipFill>
          <a:blip r:embed="rId4"/>
          <a:stretch>
            <a:fillRect/>
          </a:stretch>
        </p:blipFill>
        <p:spPr>
          <a:xfrm>
            <a:off x="10645131" y="0"/>
            <a:ext cx="1546869" cy="1544414"/>
          </a:xfrm>
          <a:prstGeom prst="rect">
            <a:avLst/>
          </a:prstGeom>
        </p:spPr>
      </p:pic>
    </p:spTree>
    <p:extLst>
      <p:ext uri="{BB962C8B-B14F-4D97-AF65-F5344CB8AC3E}">
        <p14:creationId xmlns:p14="http://schemas.microsoft.com/office/powerpoint/2010/main" val="240071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207E5-D5FD-D8D4-303C-41A2FDC93D41}"/>
            </a:ext>
          </a:extLst>
        </p:cNvPr>
        <p:cNvGrpSpPr/>
        <p:nvPr/>
      </p:nvGrpSpPr>
      <p:grpSpPr>
        <a:xfrm>
          <a:off x="0" y="0"/>
          <a:ext cx="0" cy="0"/>
          <a:chOff x="0" y="0"/>
          <a:chExt cx="0" cy="0"/>
        </a:xfrm>
      </p:grpSpPr>
      <p:sp>
        <p:nvSpPr>
          <p:cNvPr id="4" name="Zone de texte 3">
            <a:extLst>
              <a:ext uri="{FF2B5EF4-FFF2-40B4-BE49-F238E27FC236}">
                <a16:creationId xmlns:a16="http://schemas.microsoft.com/office/drawing/2014/main" id="{2A5A52A2-FB46-9AB6-FF79-A06818A86DA5}"/>
              </a:ext>
            </a:extLst>
          </p:cNvPr>
          <p:cNvSpPr txBox="1"/>
          <p:nvPr/>
        </p:nvSpPr>
        <p:spPr>
          <a:xfrm>
            <a:off x="1456566" y="358113"/>
            <a:ext cx="8991600" cy="584775"/>
          </a:xfrm>
          <a:prstGeom prst="rect">
            <a:avLst/>
          </a:prstGeom>
          <a:noFill/>
        </p:spPr>
        <p:txBody>
          <a:bodyPr wrap="square" rtlCol="0">
            <a:spAutoFit/>
          </a:bodyPr>
          <a:lstStyle/>
          <a:p>
            <a:pPr algn="ctr"/>
            <a:r>
              <a:rPr lang="fr-FR" sz="3200" b="1" i="1" u="sng" dirty="0">
                <a:latin typeface="Arial" panose="020B0604020202020204" pitchFamily="34" charset="0"/>
                <a:cs typeface="Arial" panose="020B0604020202020204" pitchFamily="34" charset="0"/>
              </a:rPr>
              <a:t>2. Propriété intellectuelle numérique </a:t>
            </a:r>
          </a:p>
        </p:txBody>
      </p:sp>
      <p:sp>
        <p:nvSpPr>
          <p:cNvPr id="2" name="ZoneTexte 1">
            <a:extLst>
              <a:ext uri="{FF2B5EF4-FFF2-40B4-BE49-F238E27FC236}">
                <a16:creationId xmlns:a16="http://schemas.microsoft.com/office/drawing/2014/main" id="{63261405-515C-A472-FE18-0B985F429481}"/>
              </a:ext>
            </a:extLst>
          </p:cNvPr>
          <p:cNvSpPr txBox="1"/>
          <p:nvPr/>
        </p:nvSpPr>
        <p:spPr>
          <a:xfrm>
            <a:off x="215153" y="1544414"/>
            <a:ext cx="11779623" cy="7263527"/>
          </a:xfrm>
          <a:prstGeom prst="rect">
            <a:avLst/>
          </a:prstGeom>
          <a:noFill/>
        </p:spPr>
        <p:txBody>
          <a:bodyPr wrap="square" rtlCol="0">
            <a:spAutoFit/>
          </a:bodyPr>
          <a:lstStyle/>
          <a:p>
            <a:r>
              <a:rPr lang="fr-FR" sz="2800" dirty="0"/>
              <a:t>	La propriété intellectuelle numérique dans le contexte des technologies TIC couvre les domaines clés tels que:</a:t>
            </a:r>
          </a:p>
          <a:p>
            <a:pPr marL="457200" indent="-457200">
              <a:buFont typeface="Wingdings" panose="05000000000000000000" pitchFamily="2" charset="2"/>
              <a:buChar char="§"/>
            </a:pPr>
            <a:r>
              <a:rPr lang="fr-FR" sz="2800" b="1" dirty="0"/>
              <a:t>les droits d’auteur;</a:t>
            </a:r>
          </a:p>
          <a:p>
            <a:pPr marL="457200" indent="-457200">
              <a:buFont typeface="Wingdings" panose="05000000000000000000" pitchFamily="2" charset="2"/>
              <a:buChar char="§"/>
            </a:pPr>
            <a:r>
              <a:rPr lang="fr-FR" sz="2800" b="1" dirty="0"/>
              <a:t>Les brevets;</a:t>
            </a:r>
          </a:p>
          <a:p>
            <a:pPr marL="457200" indent="-457200">
              <a:buFont typeface="Wingdings" panose="05000000000000000000" pitchFamily="2" charset="2"/>
              <a:buChar char="§"/>
            </a:pPr>
            <a:r>
              <a:rPr lang="fr-FR" sz="2800" b="1" dirty="0"/>
              <a:t>Les marques.</a:t>
            </a:r>
          </a:p>
          <a:p>
            <a:r>
              <a:rPr lang="fr-FR" sz="2800" dirty="0"/>
              <a:t>	Au Cameroun, la propriété intellectuelle est régie par plusieurs textes législatifs, notamment :</a:t>
            </a:r>
          </a:p>
          <a:p>
            <a:pPr marL="457200" indent="-457200">
              <a:buFont typeface="Wingdings" panose="05000000000000000000" pitchFamily="2" charset="2"/>
              <a:buChar char="§"/>
            </a:pPr>
            <a:r>
              <a:rPr lang="fr-FR" sz="2800" b="1" dirty="0"/>
              <a:t>Loi N°2000/011 du 19 décembre 2000</a:t>
            </a:r>
            <a:r>
              <a:rPr lang="fr-FR" sz="2800" dirty="0"/>
              <a:t> : Cette loi porte sur le droit d'auteur et les droits voisins. Elle protège les œuvres littéraires, artistiques et les droits des artistes interprètes, des producteurs de phonogrammes et des organismes de radiodiffusion</a:t>
            </a:r>
          </a:p>
          <a:p>
            <a:endParaRPr lang="fr-FR" sz="2800" dirty="0"/>
          </a:p>
          <a:p>
            <a:pPr marL="285750" indent="-285750">
              <a:buFont typeface="Wingdings" panose="05000000000000000000" pitchFamily="2" charset="2"/>
              <a:buChar char="§"/>
            </a:pPr>
            <a:endParaRPr lang="fr-FR" sz="2800" dirty="0"/>
          </a:p>
          <a:p>
            <a:pPr marL="285750" lvl="0" indent="-285750">
              <a:buFont typeface="Wingdings" panose="05000000000000000000" pitchFamily="2" charset="2"/>
              <a:buChar char="§"/>
            </a:pPr>
            <a:endParaRPr lang="fr-FR" sz="2800" dirty="0"/>
          </a:p>
          <a:p>
            <a:pPr marL="285750" lvl="0" indent="-285750">
              <a:buFont typeface="Wingdings" panose="05000000000000000000" pitchFamily="2" charset="2"/>
              <a:buChar char="§"/>
            </a:pPr>
            <a:endParaRPr lang="fr-FR" sz="2800" b="1" dirty="0"/>
          </a:p>
          <a:p>
            <a:pPr marL="285750" lvl="0" indent="-285750">
              <a:buFont typeface="Wingdings" panose="05000000000000000000" pitchFamily="2" charset="2"/>
              <a:buChar char="§"/>
            </a:pPr>
            <a:endParaRPr lang="fr-FR" sz="2800" b="1" dirty="0"/>
          </a:p>
          <a:p>
            <a:pPr algn="just"/>
            <a:endParaRPr lang="fr-FR" dirty="0">
              <a:solidFill>
                <a:schemeClr val="bg1"/>
              </a:solidFill>
            </a:endParaRPr>
          </a:p>
        </p:txBody>
      </p:sp>
      <p:pic>
        <p:nvPicPr>
          <p:cNvPr id="5" name="Picture 4">
            <a:extLst>
              <a:ext uri="{FF2B5EF4-FFF2-40B4-BE49-F238E27FC236}">
                <a16:creationId xmlns:a16="http://schemas.microsoft.com/office/drawing/2014/main" id="{BC857A8E-1459-3C85-6534-64A1715EABBC}"/>
              </a:ext>
            </a:extLst>
          </p:cNvPr>
          <p:cNvPicPr>
            <a:picLocks noChangeAspect="1"/>
          </p:cNvPicPr>
          <p:nvPr/>
        </p:nvPicPr>
        <p:blipFill>
          <a:blip r:embed="rId3"/>
          <a:stretch>
            <a:fillRect/>
          </a:stretch>
        </p:blipFill>
        <p:spPr>
          <a:xfrm>
            <a:off x="0" y="0"/>
            <a:ext cx="1546869" cy="1544414"/>
          </a:xfrm>
          <a:prstGeom prst="rect">
            <a:avLst/>
          </a:prstGeom>
        </p:spPr>
      </p:pic>
      <p:pic>
        <p:nvPicPr>
          <p:cNvPr id="6" name="Picture 4">
            <a:extLst>
              <a:ext uri="{FF2B5EF4-FFF2-40B4-BE49-F238E27FC236}">
                <a16:creationId xmlns:a16="http://schemas.microsoft.com/office/drawing/2014/main" id="{C6A535BC-F275-CEE6-31B2-8CB5C87CD8A2}"/>
              </a:ext>
            </a:extLst>
          </p:cNvPr>
          <p:cNvPicPr>
            <a:picLocks noChangeAspect="1"/>
          </p:cNvPicPr>
          <p:nvPr/>
        </p:nvPicPr>
        <p:blipFill>
          <a:blip r:embed="rId3"/>
          <a:stretch>
            <a:fillRect/>
          </a:stretch>
        </p:blipFill>
        <p:spPr>
          <a:xfrm>
            <a:off x="10645131" y="0"/>
            <a:ext cx="1546869" cy="1544414"/>
          </a:xfrm>
          <a:prstGeom prst="rect">
            <a:avLst/>
          </a:prstGeom>
        </p:spPr>
      </p:pic>
    </p:spTree>
    <p:extLst>
      <p:ext uri="{BB962C8B-B14F-4D97-AF65-F5344CB8AC3E}">
        <p14:creationId xmlns:p14="http://schemas.microsoft.com/office/powerpoint/2010/main" val="119474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B0C2F-BFF2-3003-6F0B-C320746C7375}"/>
            </a:ext>
          </a:extLst>
        </p:cNvPr>
        <p:cNvGrpSpPr/>
        <p:nvPr/>
      </p:nvGrpSpPr>
      <p:grpSpPr>
        <a:xfrm>
          <a:off x="0" y="0"/>
          <a:ext cx="0" cy="0"/>
          <a:chOff x="0" y="0"/>
          <a:chExt cx="0" cy="0"/>
        </a:xfrm>
      </p:grpSpPr>
      <p:sp>
        <p:nvSpPr>
          <p:cNvPr id="4" name="Zone de texte 3">
            <a:extLst>
              <a:ext uri="{FF2B5EF4-FFF2-40B4-BE49-F238E27FC236}">
                <a16:creationId xmlns:a16="http://schemas.microsoft.com/office/drawing/2014/main" id="{EB7ABB9E-0BCF-3AE1-F07B-A428C2F062D1}"/>
              </a:ext>
            </a:extLst>
          </p:cNvPr>
          <p:cNvSpPr txBox="1"/>
          <p:nvPr/>
        </p:nvSpPr>
        <p:spPr>
          <a:xfrm>
            <a:off x="1456566" y="358113"/>
            <a:ext cx="8991600" cy="584775"/>
          </a:xfrm>
          <a:prstGeom prst="rect">
            <a:avLst/>
          </a:prstGeom>
          <a:noFill/>
        </p:spPr>
        <p:txBody>
          <a:bodyPr wrap="square" rtlCol="0">
            <a:spAutoFit/>
          </a:bodyPr>
          <a:lstStyle/>
          <a:p>
            <a:pPr algn="ctr"/>
            <a:r>
              <a:rPr lang="fr-FR" sz="3200" b="1" i="1" u="sng" dirty="0">
                <a:latin typeface="Arial" panose="020B0604020202020204" pitchFamily="34" charset="0"/>
                <a:cs typeface="Arial" panose="020B0604020202020204" pitchFamily="34" charset="0"/>
              </a:rPr>
              <a:t>2. Propriété intellectuelle </a:t>
            </a:r>
          </a:p>
        </p:txBody>
      </p:sp>
      <p:sp>
        <p:nvSpPr>
          <p:cNvPr id="2" name="ZoneTexte 1">
            <a:extLst>
              <a:ext uri="{FF2B5EF4-FFF2-40B4-BE49-F238E27FC236}">
                <a16:creationId xmlns:a16="http://schemas.microsoft.com/office/drawing/2014/main" id="{0D33E5C9-73AE-F4E3-8FF3-1D2A586CE2C9}"/>
              </a:ext>
            </a:extLst>
          </p:cNvPr>
          <p:cNvSpPr txBox="1"/>
          <p:nvPr/>
        </p:nvSpPr>
        <p:spPr>
          <a:xfrm>
            <a:off x="125507" y="1544414"/>
            <a:ext cx="11905128" cy="6832640"/>
          </a:xfrm>
          <a:prstGeom prst="rect">
            <a:avLst/>
          </a:prstGeom>
          <a:noFill/>
        </p:spPr>
        <p:txBody>
          <a:bodyPr wrap="square" rtlCol="0">
            <a:spAutoFit/>
          </a:bodyPr>
          <a:lstStyle/>
          <a:p>
            <a:pPr marL="457200" indent="-457200">
              <a:buFont typeface="Wingdings" panose="05000000000000000000" pitchFamily="2" charset="2"/>
              <a:buChar char="§"/>
            </a:pPr>
            <a:r>
              <a:rPr lang="fr-FR" sz="2800" b="1" dirty="0">
                <a:cs typeface="Arial" panose="020B0604020202020204" pitchFamily="34" charset="0"/>
              </a:rPr>
              <a:t>Loi N°2016/007 du 12 juillet 2016</a:t>
            </a:r>
            <a:r>
              <a:rPr lang="fr-FR" sz="2800" dirty="0">
                <a:cs typeface="Arial" panose="020B0604020202020204" pitchFamily="34" charset="0"/>
              </a:rPr>
              <a:t> : Elle intègre des dispositions pénales pour les atteintes aux droits de propriété intellectuelle, y compris les brevets, les marques et les dessins industriels</a:t>
            </a:r>
          </a:p>
          <a:p>
            <a:pPr marL="457200" indent="-457200">
              <a:buFont typeface="Wingdings" panose="05000000000000000000" pitchFamily="2" charset="2"/>
              <a:buChar char="§"/>
            </a:pPr>
            <a:r>
              <a:rPr lang="fr-FR" sz="2800" b="1" dirty="0">
                <a:cs typeface="Arial" panose="020B0604020202020204" pitchFamily="34" charset="0"/>
              </a:rPr>
              <a:t>Accord de Bangui (révisé en 1999)</a:t>
            </a:r>
            <a:r>
              <a:rPr lang="fr-FR" sz="2800" dirty="0">
                <a:cs typeface="Arial" panose="020B0604020202020204" pitchFamily="34" charset="0"/>
              </a:rPr>
              <a:t> : En tant que membre de l'Organisation Africaine de la Propriété Intellectuelle (OAPI), le Cameroun applique cet accord qui couvre les brevets, les marques, les dessins et modèles industriels, ainsi que les indications géographiques</a:t>
            </a:r>
          </a:p>
          <a:p>
            <a:pPr marL="457200" indent="-457200">
              <a:buFont typeface="Wingdings" panose="05000000000000000000" pitchFamily="2" charset="2"/>
              <a:buChar char="§"/>
            </a:pPr>
            <a:endParaRPr lang="fr-FR" sz="2800" dirty="0">
              <a:cs typeface="Arial" panose="020B0604020202020204" pitchFamily="34" charset="0"/>
            </a:endParaRPr>
          </a:p>
          <a:p>
            <a:r>
              <a:rPr lang="fr-FR" sz="2800" dirty="0">
                <a:cs typeface="Arial" panose="020B0604020202020204" pitchFamily="34" charset="0"/>
              </a:rPr>
              <a:t>	En résumé, la propriété intellectuelle joue un rôle crucial dans le secteur des TIC en protégeant les créations et innovations, en favorisant la concurrence loyale et en stimulant le développement technologique.</a:t>
            </a:r>
          </a:p>
          <a:p>
            <a:pPr marL="285750" indent="-285750">
              <a:buFont typeface="Wingdings" panose="05000000000000000000" pitchFamily="2" charset="2"/>
              <a:buChar char="§"/>
            </a:pPr>
            <a:endParaRPr lang="fr-FR" sz="2800" dirty="0">
              <a:cs typeface="Arial" panose="020B0604020202020204" pitchFamily="34" charset="0"/>
            </a:endParaRPr>
          </a:p>
          <a:p>
            <a:pPr marL="285750" indent="-285750">
              <a:buFont typeface="Wingdings" panose="05000000000000000000" pitchFamily="2" charset="2"/>
              <a:buChar char="§"/>
            </a:pPr>
            <a:endParaRPr lang="fr-FR" sz="2800" dirty="0">
              <a:cs typeface="Arial" panose="020B0604020202020204" pitchFamily="34" charset="0"/>
            </a:endParaRPr>
          </a:p>
          <a:p>
            <a:pPr lvl="0"/>
            <a:endParaRPr lang="fr-FR" sz="2800" b="1" dirty="0">
              <a:cs typeface="Arial" panose="020B0604020202020204" pitchFamily="34" charset="0"/>
            </a:endParaRPr>
          </a:p>
          <a:p>
            <a:pPr marL="285750" lvl="0" indent="-285750">
              <a:buFont typeface="Wingdings" panose="05000000000000000000" pitchFamily="2" charset="2"/>
              <a:buChar char="§"/>
            </a:pPr>
            <a:endParaRPr lang="fr-FR" sz="2800" b="1" dirty="0">
              <a:cs typeface="Arial" panose="020B0604020202020204" pitchFamily="34" charset="0"/>
            </a:endParaRPr>
          </a:p>
          <a:p>
            <a:pPr algn="just"/>
            <a:endParaRPr lang="fr-FR" dirty="0">
              <a:solidFill>
                <a:schemeClr val="bg1"/>
              </a:solidFill>
              <a:cs typeface="Arial" panose="020B0604020202020204" pitchFamily="34" charset="0"/>
            </a:endParaRPr>
          </a:p>
        </p:txBody>
      </p:sp>
      <p:pic>
        <p:nvPicPr>
          <p:cNvPr id="5" name="Picture 4">
            <a:extLst>
              <a:ext uri="{FF2B5EF4-FFF2-40B4-BE49-F238E27FC236}">
                <a16:creationId xmlns:a16="http://schemas.microsoft.com/office/drawing/2014/main" id="{699D3406-1512-038E-AA3C-D5B20C117B65}"/>
              </a:ext>
            </a:extLst>
          </p:cNvPr>
          <p:cNvPicPr>
            <a:picLocks noChangeAspect="1"/>
          </p:cNvPicPr>
          <p:nvPr/>
        </p:nvPicPr>
        <p:blipFill>
          <a:blip r:embed="rId3"/>
          <a:stretch>
            <a:fillRect/>
          </a:stretch>
        </p:blipFill>
        <p:spPr>
          <a:xfrm>
            <a:off x="0" y="0"/>
            <a:ext cx="1546869" cy="1544414"/>
          </a:xfrm>
          <a:prstGeom prst="rect">
            <a:avLst/>
          </a:prstGeom>
        </p:spPr>
      </p:pic>
      <p:pic>
        <p:nvPicPr>
          <p:cNvPr id="6" name="Picture 4">
            <a:extLst>
              <a:ext uri="{FF2B5EF4-FFF2-40B4-BE49-F238E27FC236}">
                <a16:creationId xmlns:a16="http://schemas.microsoft.com/office/drawing/2014/main" id="{066E2EDD-E363-2FD1-6D30-50EC86E030EB}"/>
              </a:ext>
            </a:extLst>
          </p:cNvPr>
          <p:cNvPicPr>
            <a:picLocks noChangeAspect="1"/>
          </p:cNvPicPr>
          <p:nvPr/>
        </p:nvPicPr>
        <p:blipFill>
          <a:blip r:embed="rId3"/>
          <a:stretch>
            <a:fillRect/>
          </a:stretch>
        </p:blipFill>
        <p:spPr>
          <a:xfrm>
            <a:off x="10645131" y="0"/>
            <a:ext cx="1546869" cy="1544414"/>
          </a:xfrm>
          <a:prstGeom prst="rect">
            <a:avLst/>
          </a:prstGeom>
        </p:spPr>
      </p:pic>
    </p:spTree>
    <p:extLst>
      <p:ext uri="{BB962C8B-B14F-4D97-AF65-F5344CB8AC3E}">
        <p14:creationId xmlns:p14="http://schemas.microsoft.com/office/powerpoint/2010/main" val="11556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255FB-D625-572F-B3D9-B11EE2C4BDEC}"/>
            </a:ext>
          </a:extLst>
        </p:cNvPr>
        <p:cNvGrpSpPr/>
        <p:nvPr/>
      </p:nvGrpSpPr>
      <p:grpSpPr>
        <a:xfrm>
          <a:off x="0" y="0"/>
          <a:ext cx="0" cy="0"/>
          <a:chOff x="0" y="0"/>
          <a:chExt cx="0" cy="0"/>
        </a:xfrm>
      </p:grpSpPr>
      <p:sp>
        <p:nvSpPr>
          <p:cNvPr id="4" name="Zone de texte 3">
            <a:extLst>
              <a:ext uri="{FF2B5EF4-FFF2-40B4-BE49-F238E27FC236}">
                <a16:creationId xmlns:a16="http://schemas.microsoft.com/office/drawing/2014/main" id="{157D811E-F9BD-844B-16D6-3A4C597C4277}"/>
              </a:ext>
            </a:extLst>
          </p:cNvPr>
          <p:cNvSpPr txBox="1"/>
          <p:nvPr/>
        </p:nvSpPr>
        <p:spPr>
          <a:xfrm>
            <a:off x="1456566" y="358113"/>
            <a:ext cx="8991600" cy="584775"/>
          </a:xfrm>
          <a:prstGeom prst="rect">
            <a:avLst/>
          </a:prstGeom>
          <a:noFill/>
        </p:spPr>
        <p:txBody>
          <a:bodyPr wrap="square" rtlCol="0">
            <a:spAutoFit/>
          </a:bodyPr>
          <a:lstStyle/>
          <a:p>
            <a:pPr algn="ctr"/>
            <a:r>
              <a:rPr lang="fr-FR" sz="3200" b="1" i="1" u="sng" dirty="0">
                <a:latin typeface="Arial" panose="020B0604020202020204" pitchFamily="34" charset="0"/>
                <a:cs typeface="Arial" panose="020B0604020202020204" pitchFamily="34" charset="0"/>
              </a:rPr>
              <a:t>3. La cybersécurité</a:t>
            </a:r>
          </a:p>
        </p:txBody>
      </p:sp>
      <p:sp>
        <p:nvSpPr>
          <p:cNvPr id="2" name="ZoneTexte 1">
            <a:extLst>
              <a:ext uri="{FF2B5EF4-FFF2-40B4-BE49-F238E27FC236}">
                <a16:creationId xmlns:a16="http://schemas.microsoft.com/office/drawing/2014/main" id="{2C23FFF2-28B8-B1B6-8A00-A1480C9D61D2}"/>
              </a:ext>
            </a:extLst>
          </p:cNvPr>
          <p:cNvSpPr txBox="1"/>
          <p:nvPr/>
        </p:nvSpPr>
        <p:spPr>
          <a:xfrm>
            <a:off x="0" y="1301001"/>
            <a:ext cx="12048565" cy="5970865"/>
          </a:xfrm>
          <a:prstGeom prst="rect">
            <a:avLst/>
          </a:prstGeom>
          <a:noFill/>
        </p:spPr>
        <p:txBody>
          <a:bodyPr wrap="square" rtlCol="0">
            <a:spAutoFit/>
          </a:bodyPr>
          <a:lstStyle/>
          <a:p>
            <a:r>
              <a:rPr lang="fr-FR" sz="2800" dirty="0">
                <a:cs typeface="Arial" panose="020B0604020202020204" pitchFamily="34" charset="0"/>
              </a:rPr>
              <a:t>	La cybersécurité désigne l'ensemble des pratiques, des technologies et des processus utilisés pour protéger les systèmes informatiques, les réseaux, les données et les utilisateurs contre les cybermenaces et les attaques numériques.  Un aperçu des lois et des mesures de sécurité mise en place pour lutter contre les crimes informatiques :</a:t>
            </a:r>
          </a:p>
          <a:p>
            <a:pPr marL="457200" indent="-457200">
              <a:buFont typeface="Wingdings" panose="05000000000000000000" pitchFamily="2" charset="2"/>
              <a:buChar char="§"/>
            </a:pPr>
            <a:r>
              <a:rPr lang="fr-FR" sz="2800" b="1" dirty="0">
                <a:cs typeface="Arial" panose="020B0604020202020204" pitchFamily="34" charset="0"/>
              </a:rPr>
              <a:t>Les mesures de sécurité </a:t>
            </a:r>
            <a:r>
              <a:rPr lang="fr-FR" sz="2800" dirty="0">
                <a:cs typeface="Arial" panose="020B0604020202020204" pitchFamily="34" charset="0"/>
              </a:rPr>
              <a:t>telles que: utilisations des mots de passe solides, des sauvegardes régulières, des mises à jour de sécurité…</a:t>
            </a:r>
          </a:p>
          <a:p>
            <a:r>
              <a:rPr lang="fr-FR" sz="2800" dirty="0">
                <a:cs typeface="Arial" panose="020B0604020202020204" pitchFamily="34" charset="0"/>
              </a:rPr>
              <a:t>	Au Cameroun, la cybersécurité est principalement régie par la </a:t>
            </a:r>
            <a:r>
              <a:rPr lang="fr-FR" sz="2800" b="1" dirty="0">
                <a:cs typeface="Arial" panose="020B0604020202020204" pitchFamily="34" charset="0"/>
              </a:rPr>
              <a:t>Loi N°2010/012 du 21 décembre 2010</a:t>
            </a:r>
            <a:r>
              <a:rPr lang="fr-FR" sz="2800" dirty="0">
                <a:cs typeface="Arial" panose="020B0604020202020204" pitchFamily="34" charset="0"/>
              </a:rPr>
              <a:t> . Cette loi établit un cadre juridique pour protéger les systèmes d'information et lutter contre les infractions liées aux technologies de l'information et de la communication. Voici quelques points clés :</a:t>
            </a:r>
          </a:p>
          <a:p>
            <a:pPr marL="285750" lvl="0" indent="-285750">
              <a:buFont typeface="Wingdings" panose="05000000000000000000" pitchFamily="2" charset="2"/>
              <a:buChar char="§"/>
            </a:pPr>
            <a:endParaRPr lang="fr-FR" sz="2800" b="1" dirty="0">
              <a:cs typeface="Arial" panose="020B0604020202020204" pitchFamily="34" charset="0"/>
            </a:endParaRPr>
          </a:p>
          <a:p>
            <a:pPr marL="285750" lvl="0" indent="-285750">
              <a:buFont typeface="Wingdings" panose="05000000000000000000" pitchFamily="2" charset="2"/>
              <a:buChar char="§"/>
            </a:pPr>
            <a:endParaRPr lang="fr-FR" sz="2800" b="1" dirty="0">
              <a:cs typeface="Arial" panose="020B0604020202020204" pitchFamily="34" charset="0"/>
            </a:endParaRPr>
          </a:p>
          <a:p>
            <a:pPr algn="just"/>
            <a:endParaRPr lang="fr-FR" dirty="0">
              <a:solidFill>
                <a:schemeClr val="bg1"/>
              </a:solidFill>
              <a:cs typeface="Arial" panose="020B0604020202020204" pitchFamily="34" charset="0"/>
            </a:endParaRPr>
          </a:p>
        </p:txBody>
      </p:sp>
      <p:pic>
        <p:nvPicPr>
          <p:cNvPr id="5" name="Picture 4">
            <a:extLst>
              <a:ext uri="{FF2B5EF4-FFF2-40B4-BE49-F238E27FC236}">
                <a16:creationId xmlns:a16="http://schemas.microsoft.com/office/drawing/2014/main" id="{342CF9BE-853A-6BE0-9ECB-5D4C7F31FC00}"/>
              </a:ext>
            </a:extLst>
          </p:cNvPr>
          <p:cNvPicPr>
            <a:picLocks noChangeAspect="1"/>
          </p:cNvPicPr>
          <p:nvPr/>
        </p:nvPicPr>
        <p:blipFill>
          <a:blip r:embed="rId3"/>
          <a:stretch>
            <a:fillRect/>
          </a:stretch>
        </p:blipFill>
        <p:spPr>
          <a:xfrm>
            <a:off x="0" y="0"/>
            <a:ext cx="1546869" cy="1544414"/>
          </a:xfrm>
          <a:prstGeom prst="rect">
            <a:avLst/>
          </a:prstGeom>
        </p:spPr>
      </p:pic>
      <p:pic>
        <p:nvPicPr>
          <p:cNvPr id="6" name="Picture 4">
            <a:extLst>
              <a:ext uri="{FF2B5EF4-FFF2-40B4-BE49-F238E27FC236}">
                <a16:creationId xmlns:a16="http://schemas.microsoft.com/office/drawing/2014/main" id="{4D5FB1D6-38CC-8F1B-D5D0-185A18E3DC96}"/>
              </a:ext>
            </a:extLst>
          </p:cNvPr>
          <p:cNvPicPr>
            <a:picLocks noChangeAspect="1"/>
          </p:cNvPicPr>
          <p:nvPr/>
        </p:nvPicPr>
        <p:blipFill>
          <a:blip r:embed="rId3"/>
          <a:stretch>
            <a:fillRect/>
          </a:stretch>
        </p:blipFill>
        <p:spPr>
          <a:xfrm>
            <a:off x="10645131" y="0"/>
            <a:ext cx="1546869" cy="1544414"/>
          </a:xfrm>
          <a:prstGeom prst="rect">
            <a:avLst/>
          </a:prstGeom>
        </p:spPr>
      </p:pic>
    </p:spTree>
    <p:extLst>
      <p:ext uri="{BB962C8B-B14F-4D97-AF65-F5344CB8AC3E}">
        <p14:creationId xmlns:p14="http://schemas.microsoft.com/office/powerpoint/2010/main" val="130449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 de texte 3">
            <a:extLst>
              <a:ext uri="{FF2B5EF4-FFF2-40B4-BE49-F238E27FC236}">
                <a16:creationId xmlns:a16="http://schemas.microsoft.com/office/drawing/2014/main" id="{C542A917-2DC0-41C3-A1A8-3D1A5C65E9C5}"/>
              </a:ext>
            </a:extLst>
          </p:cNvPr>
          <p:cNvSpPr txBox="1"/>
          <p:nvPr/>
        </p:nvSpPr>
        <p:spPr>
          <a:xfrm>
            <a:off x="1713489" y="790005"/>
            <a:ext cx="8991600" cy="646331"/>
          </a:xfrm>
          <a:prstGeom prst="rect">
            <a:avLst/>
          </a:prstGeom>
          <a:noFill/>
        </p:spPr>
        <p:txBody>
          <a:bodyPr wrap="square" rtlCol="0">
            <a:spAutoFit/>
          </a:bodyPr>
          <a:lstStyle/>
          <a:p>
            <a:pPr algn="ctr" rtl="0"/>
            <a:r>
              <a:rPr lang="fr-FR" sz="3600" b="1" dirty="0">
                <a:latin typeface="Arial" panose="020B0604020202020204" pitchFamily="34" charset="0"/>
                <a:cs typeface="Arial" panose="020B0604020202020204" pitchFamily="34" charset="0"/>
              </a:rPr>
              <a:t>CITATION CÉLÈBRE </a:t>
            </a:r>
          </a:p>
        </p:txBody>
      </p:sp>
      <p:sp>
        <p:nvSpPr>
          <p:cNvPr id="2" name="Rectangle 1"/>
          <p:cNvSpPr/>
          <p:nvPr/>
        </p:nvSpPr>
        <p:spPr>
          <a:xfrm>
            <a:off x="1147721" y="790005"/>
            <a:ext cx="10123136" cy="365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 L'Internet ne doit pas être gouverné uniquement par des règles techniques, mais aussi par des principes éthiques et juridiques qui protègent les droits fondamentaux. » </a:t>
            </a:r>
            <a:r>
              <a:rPr lang="fr-FR" sz="2800" b="1" dirty="0" err="1">
                <a:solidFill>
                  <a:schemeClr val="tx1"/>
                </a:solidFill>
              </a:rPr>
              <a:t>Vinton</a:t>
            </a:r>
            <a:r>
              <a:rPr lang="fr-FR" sz="2800" b="1" dirty="0">
                <a:solidFill>
                  <a:schemeClr val="tx1"/>
                </a:solidFill>
              </a:rPr>
              <a:t> CERF</a:t>
            </a:r>
            <a:endParaRPr lang="fr-FR" sz="2800" b="1" i="1" dirty="0">
              <a:solidFill>
                <a:schemeClr val="tx1"/>
              </a:solidFill>
              <a:effectLst>
                <a:outerShdw blurRad="38100" dist="38100" dir="2700000" algn="tl">
                  <a:srgbClr val="000000">
                    <a:alpha val="43137"/>
                  </a:srgbClr>
                </a:outerShdw>
              </a:effectLst>
            </a:endParaRPr>
          </a:p>
        </p:txBody>
      </p:sp>
      <p:pic>
        <p:nvPicPr>
          <p:cNvPr id="7" name="Picture 4">
            <a:extLst>
              <a:ext uri="{FF2B5EF4-FFF2-40B4-BE49-F238E27FC236}">
                <a16:creationId xmlns:a16="http://schemas.microsoft.com/office/drawing/2014/main" id="{270D83C3-D98F-456B-7963-90A37116DD85}"/>
              </a:ext>
            </a:extLst>
          </p:cNvPr>
          <p:cNvPicPr>
            <a:picLocks noChangeAspect="1"/>
          </p:cNvPicPr>
          <p:nvPr/>
        </p:nvPicPr>
        <p:blipFill>
          <a:blip r:embed="rId3"/>
          <a:stretch>
            <a:fillRect/>
          </a:stretch>
        </p:blipFill>
        <p:spPr>
          <a:xfrm>
            <a:off x="0" y="-8092"/>
            <a:ext cx="1546869" cy="1544414"/>
          </a:xfrm>
          <a:prstGeom prst="rect">
            <a:avLst/>
          </a:prstGeom>
        </p:spPr>
      </p:pic>
      <p:pic>
        <p:nvPicPr>
          <p:cNvPr id="8" name="Picture 4">
            <a:extLst>
              <a:ext uri="{FF2B5EF4-FFF2-40B4-BE49-F238E27FC236}">
                <a16:creationId xmlns:a16="http://schemas.microsoft.com/office/drawing/2014/main" id="{270D83C3-D98F-456B-7963-90A37116DD85}"/>
              </a:ext>
            </a:extLst>
          </p:cNvPr>
          <p:cNvPicPr>
            <a:picLocks noChangeAspect="1"/>
          </p:cNvPicPr>
          <p:nvPr/>
        </p:nvPicPr>
        <p:blipFill>
          <a:blip r:embed="rId3"/>
          <a:stretch>
            <a:fillRect/>
          </a:stretch>
        </p:blipFill>
        <p:spPr>
          <a:xfrm>
            <a:off x="10645131" y="0"/>
            <a:ext cx="1546869" cy="1544414"/>
          </a:xfrm>
          <a:prstGeom prst="rect">
            <a:avLst/>
          </a:prstGeom>
        </p:spPr>
      </p:pic>
      <p:pic>
        <p:nvPicPr>
          <p:cNvPr id="5" name="Image 4">
            <a:extLst>
              <a:ext uri="{FF2B5EF4-FFF2-40B4-BE49-F238E27FC236}">
                <a16:creationId xmlns:a16="http://schemas.microsoft.com/office/drawing/2014/main" id="{1A6ADFCC-DEA0-994C-3B58-9E4E0D133A9A}"/>
              </a:ext>
            </a:extLst>
          </p:cNvPr>
          <p:cNvPicPr>
            <a:picLocks noChangeAspect="1"/>
          </p:cNvPicPr>
          <p:nvPr/>
        </p:nvPicPr>
        <p:blipFill>
          <a:blip r:embed="rId4"/>
          <a:stretch>
            <a:fillRect/>
          </a:stretch>
        </p:blipFill>
        <p:spPr>
          <a:xfrm>
            <a:off x="4667250" y="3596842"/>
            <a:ext cx="2857500" cy="2857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8484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heel(1)">
                                      <p:cBhvr>
                                        <p:cTn id="20" dur="2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2BEA6-95EF-06DD-7A91-3A745BA3ABC1}"/>
            </a:ext>
          </a:extLst>
        </p:cNvPr>
        <p:cNvGrpSpPr/>
        <p:nvPr/>
      </p:nvGrpSpPr>
      <p:grpSpPr>
        <a:xfrm>
          <a:off x="0" y="0"/>
          <a:ext cx="0" cy="0"/>
          <a:chOff x="0" y="0"/>
          <a:chExt cx="0" cy="0"/>
        </a:xfrm>
      </p:grpSpPr>
      <p:sp>
        <p:nvSpPr>
          <p:cNvPr id="4" name="Zone de texte 3">
            <a:extLst>
              <a:ext uri="{FF2B5EF4-FFF2-40B4-BE49-F238E27FC236}">
                <a16:creationId xmlns:a16="http://schemas.microsoft.com/office/drawing/2014/main" id="{977645E0-3322-759D-0D0D-F472E47355A9}"/>
              </a:ext>
            </a:extLst>
          </p:cNvPr>
          <p:cNvSpPr txBox="1"/>
          <p:nvPr/>
        </p:nvSpPr>
        <p:spPr>
          <a:xfrm>
            <a:off x="1456566" y="358113"/>
            <a:ext cx="8991600" cy="584775"/>
          </a:xfrm>
          <a:prstGeom prst="rect">
            <a:avLst/>
          </a:prstGeom>
          <a:noFill/>
        </p:spPr>
        <p:txBody>
          <a:bodyPr wrap="square" rtlCol="0">
            <a:spAutoFit/>
          </a:bodyPr>
          <a:lstStyle/>
          <a:p>
            <a:pPr algn="ctr"/>
            <a:r>
              <a:rPr lang="fr-FR" sz="3200" b="1" i="1" u="sng" dirty="0">
                <a:latin typeface="Arial" panose="020B0604020202020204" pitchFamily="34" charset="0"/>
                <a:cs typeface="Arial" panose="020B0604020202020204" pitchFamily="34" charset="0"/>
              </a:rPr>
              <a:t>3. La cybercriminalité</a:t>
            </a:r>
          </a:p>
        </p:txBody>
      </p:sp>
      <p:sp>
        <p:nvSpPr>
          <p:cNvPr id="2" name="ZoneTexte 1">
            <a:extLst>
              <a:ext uri="{FF2B5EF4-FFF2-40B4-BE49-F238E27FC236}">
                <a16:creationId xmlns:a16="http://schemas.microsoft.com/office/drawing/2014/main" id="{B63D0D1B-0A2B-6909-613A-2800CBF40958}"/>
              </a:ext>
            </a:extLst>
          </p:cNvPr>
          <p:cNvSpPr txBox="1"/>
          <p:nvPr/>
        </p:nvSpPr>
        <p:spPr>
          <a:xfrm>
            <a:off x="143435" y="1544414"/>
            <a:ext cx="12048565" cy="6832640"/>
          </a:xfrm>
          <a:prstGeom prst="rect">
            <a:avLst/>
          </a:prstGeom>
          <a:noFill/>
        </p:spPr>
        <p:txBody>
          <a:bodyPr wrap="square" rtlCol="0">
            <a:spAutoFit/>
          </a:bodyPr>
          <a:lstStyle/>
          <a:p>
            <a:pPr marL="457200" indent="-457200">
              <a:buFont typeface="Wingdings" panose="05000000000000000000" pitchFamily="2" charset="2"/>
              <a:buChar char="§"/>
            </a:pPr>
            <a:r>
              <a:rPr lang="fr-FR" sz="2800" b="1" dirty="0">
                <a:latin typeface="Arial" panose="020B0604020202020204" pitchFamily="34" charset="0"/>
                <a:cs typeface="Arial" panose="020B0604020202020204" pitchFamily="34" charset="0"/>
              </a:rPr>
              <a:t>Article 1</a:t>
            </a:r>
            <a:r>
              <a:rPr lang="fr-FR" sz="2800" dirty="0">
                <a:latin typeface="Arial" panose="020B0604020202020204" pitchFamily="34" charset="0"/>
                <a:cs typeface="Arial" panose="020B0604020202020204" pitchFamily="34" charset="0"/>
              </a:rPr>
              <a:t> : Définit les objectifs de la loi, notamment la protection des réseaux et des systèmes d'information.</a:t>
            </a:r>
          </a:p>
          <a:p>
            <a:pPr marL="457200" indent="-457200">
              <a:buFont typeface="Wingdings" panose="05000000000000000000" pitchFamily="2" charset="2"/>
              <a:buChar char="§"/>
            </a:pPr>
            <a:r>
              <a:rPr lang="fr-FR" sz="2800" b="1" dirty="0">
                <a:latin typeface="Arial" panose="020B0604020202020204" pitchFamily="34" charset="0"/>
                <a:cs typeface="Arial" panose="020B0604020202020204" pitchFamily="34" charset="0"/>
              </a:rPr>
              <a:t>Articles 4 à 24</a:t>
            </a:r>
            <a:r>
              <a:rPr lang="fr-FR" sz="2800" dirty="0">
                <a:latin typeface="Arial" panose="020B0604020202020204" pitchFamily="34" charset="0"/>
                <a:cs typeface="Arial" panose="020B0604020202020204" pitchFamily="34" charset="0"/>
              </a:rPr>
              <a:t> : Décrivent les infractions spécifiques, comme l'accès illicite, les atteintes à l'intégrité des systèmes et les attaques informatiques.</a:t>
            </a:r>
          </a:p>
          <a:p>
            <a:pPr marL="457200" indent="-457200">
              <a:buFont typeface="Wingdings" panose="05000000000000000000" pitchFamily="2" charset="2"/>
              <a:buChar char="§"/>
            </a:pPr>
            <a:r>
              <a:rPr lang="fr-FR" sz="2800" b="1" dirty="0">
                <a:latin typeface="Arial" panose="020B0604020202020204" pitchFamily="34" charset="0"/>
                <a:cs typeface="Arial" panose="020B0604020202020204" pitchFamily="34" charset="0"/>
              </a:rPr>
              <a:t>Articles 25 à 67</a:t>
            </a:r>
            <a:r>
              <a:rPr lang="fr-FR" sz="2800" dirty="0">
                <a:latin typeface="Arial" panose="020B0604020202020204" pitchFamily="34" charset="0"/>
                <a:cs typeface="Arial" panose="020B0604020202020204" pitchFamily="34" charset="0"/>
              </a:rPr>
              <a:t> : Énoncent les sanctions applicables aux infractions liées à la cybersécurité et à la cybercriminalité.</a:t>
            </a:r>
          </a:p>
          <a:p>
            <a:endParaRPr lang="fr-FR" sz="2800" dirty="0">
              <a:latin typeface="Arial" panose="020B0604020202020204" pitchFamily="34" charset="0"/>
              <a:cs typeface="Arial" panose="020B0604020202020204" pitchFamily="34" charset="0"/>
            </a:endParaRPr>
          </a:p>
          <a:p>
            <a:r>
              <a:rPr lang="fr-FR" sz="2800" dirty="0">
                <a:latin typeface="Arial" panose="020B0604020202020204" pitchFamily="34" charset="0"/>
                <a:cs typeface="Arial" panose="020B0604020202020204" pitchFamily="34" charset="0"/>
              </a:rPr>
              <a:t>	Ces lois et mesures sont essentielles pour se protéger contre les cybermenaces et assurer une cybersécurité optimale. </a:t>
            </a:r>
          </a:p>
          <a:p>
            <a:pPr marL="285750" indent="-285750">
              <a:buFont typeface="Wingdings" panose="05000000000000000000" pitchFamily="2" charset="2"/>
              <a:buChar char="§"/>
            </a:pPr>
            <a:endParaRPr lang="fr-FR" sz="2800" dirty="0">
              <a:latin typeface="Arial" panose="020B0604020202020204" pitchFamily="34" charset="0"/>
              <a:cs typeface="Arial" panose="020B0604020202020204" pitchFamily="34" charset="0"/>
            </a:endParaRPr>
          </a:p>
          <a:p>
            <a:endParaRPr lang="fr-FR" sz="2800"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endParaRPr lang="fr-FR" sz="2800"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endParaRPr lang="fr-FR" sz="2800" b="1"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endParaRPr lang="fr-FR" sz="2800" b="1" dirty="0">
              <a:latin typeface="Arial" panose="020B0604020202020204" pitchFamily="34" charset="0"/>
              <a:cs typeface="Arial" panose="020B0604020202020204" pitchFamily="34" charset="0"/>
            </a:endParaRPr>
          </a:p>
          <a:p>
            <a:pPr algn="just"/>
            <a:endParaRPr lang="fr-FR"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AE16BA2-E6CA-5E21-D2DC-06FA57C2D861}"/>
              </a:ext>
            </a:extLst>
          </p:cNvPr>
          <p:cNvPicPr>
            <a:picLocks noChangeAspect="1"/>
          </p:cNvPicPr>
          <p:nvPr/>
        </p:nvPicPr>
        <p:blipFill>
          <a:blip r:embed="rId3"/>
          <a:stretch>
            <a:fillRect/>
          </a:stretch>
        </p:blipFill>
        <p:spPr>
          <a:xfrm>
            <a:off x="0" y="0"/>
            <a:ext cx="1546869" cy="1544414"/>
          </a:xfrm>
          <a:prstGeom prst="rect">
            <a:avLst/>
          </a:prstGeom>
        </p:spPr>
      </p:pic>
      <p:pic>
        <p:nvPicPr>
          <p:cNvPr id="6" name="Picture 4">
            <a:extLst>
              <a:ext uri="{FF2B5EF4-FFF2-40B4-BE49-F238E27FC236}">
                <a16:creationId xmlns:a16="http://schemas.microsoft.com/office/drawing/2014/main" id="{5DDA7D9B-3948-DEA0-52B2-F21E894AB47B}"/>
              </a:ext>
            </a:extLst>
          </p:cNvPr>
          <p:cNvPicPr>
            <a:picLocks noChangeAspect="1"/>
          </p:cNvPicPr>
          <p:nvPr/>
        </p:nvPicPr>
        <p:blipFill>
          <a:blip r:embed="rId3"/>
          <a:stretch>
            <a:fillRect/>
          </a:stretch>
        </p:blipFill>
        <p:spPr>
          <a:xfrm>
            <a:off x="10645131" y="0"/>
            <a:ext cx="1546869" cy="1544414"/>
          </a:xfrm>
          <a:prstGeom prst="rect">
            <a:avLst/>
          </a:prstGeom>
        </p:spPr>
      </p:pic>
    </p:spTree>
    <p:extLst>
      <p:ext uri="{BB962C8B-B14F-4D97-AF65-F5344CB8AC3E}">
        <p14:creationId xmlns:p14="http://schemas.microsoft.com/office/powerpoint/2010/main" val="327728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5DAE5-DF0A-1441-E511-72B62888AF67}"/>
            </a:ext>
          </a:extLst>
        </p:cNvPr>
        <p:cNvGrpSpPr/>
        <p:nvPr/>
      </p:nvGrpSpPr>
      <p:grpSpPr>
        <a:xfrm>
          <a:off x="0" y="0"/>
          <a:ext cx="0" cy="0"/>
          <a:chOff x="0" y="0"/>
          <a:chExt cx="0" cy="0"/>
        </a:xfrm>
      </p:grpSpPr>
      <p:sp>
        <p:nvSpPr>
          <p:cNvPr id="4" name="Zone de texte 3">
            <a:extLst>
              <a:ext uri="{FF2B5EF4-FFF2-40B4-BE49-F238E27FC236}">
                <a16:creationId xmlns:a16="http://schemas.microsoft.com/office/drawing/2014/main" id="{2CAAB56B-41DF-964A-9DCC-6F748686BBE4}"/>
              </a:ext>
            </a:extLst>
          </p:cNvPr>
          <p:cNvSpPr txBox="1"/>
          <p:nvPr/>
        </p:nvSpPr>
        <p:spPr>
          <a:xfrm>
            <a:off x="1456566" y="358113"/>
            <a:ext cx="8991600" cy="584775"/>
          </a:xfrm>
          <a:prstGeom prst="rect">
            <a:avLst/>
          </a:prstGeom>
          <a:noFill/>
        </p:spPr>
        <p:txBody>
          <a:bodyPr wrap="square" rtlCol="0">
            <a:spAutoFit/>
          </a:bodyPr>
          <a:lstStyle/>
          <a:p>
            <a:pPr algn="ctr"/>
            <a:r>
              <a:rPr lang="fr-FR" sz="3200" b="1" i="1" u="sng" dirty="0">
                <a:latin typeface="Arial" panose="020B0604020202020204" pitchFamily="34" charset="0"/>
                <a:cs typeface="Arial" panose="020B0604020202020204" pitchFamily="34" charset="0"/>
              </a:rPr>
              <a:t>IV. DEFIS ET ENJEUX</a:t>
            </a:r>
          </a:p>
        </p:txBody>
      </p:sp>
      <p:sp>
        <p:nvSpPr>
          <p:cNvPr id="2" name="ZoneTexte 1">
            <a:extLst>
              <a:ext uri="{FF2B5EF4-FFF2-40B4-BE49-F238E27FC236}">
                <a16:creationId xmlns:a16="http://schemas.microsoft.com/office/drawing/2014/main" id="{36FA03F3-0306-42C3-F22B-40FE2862F247}"/>
              </a:ext>
            </a:extLst>
          </p:cNvPr>
          <p:cNvSpPr txBox="1"/>
          <p:nvPr/>
        </p:nvSpPr>
        <p:spPr>
          <a:xfrm>
            <a:off x="-71917" y="1544414"/>
            <a:ext cx="12048565" cy="1384995"/>
          </a:xfrm>
          <a:prstGeom prst="rect">
            <a:avLst/>
          </a:prstGeom>
          <a:noFill/>
        </p:spPr>
        <p:txBody>
          <a:bodyPr wrap="square" rtlCol="0">
            <a:spAutoFit/>
          </a:bodyPr>
          <a:lstStyle/>
          <a:p>
            <a:pPr algn="ctr"/>
            <a:r>
              <a:rPr lang="fr-FR" sz="2800" b="1" dirty="0">
                <a:latin typeface="Arial" panose="020B0604020202020204" pitchFamily="34" charset="0"/>
                <a:cs typeface="Arial" panose="020B0604020202020204" pitchFamily="34" charset="0"/>
              </a:rPr>
              <a:t>1. Défis</a:t>
            </a:r>
          </a:p>
          <a:p>
            <a:pPr algn="ctr"/>
            <a:r>
              <a:rPr lang="fr-FR" sz="2800" b="1" dirty="0">
                <a:latin typeface="Arial" panose="020B0604020202020204" pitchFamily="34" charset="0"/>
                <a:cs typeface="Arial" panose="020B0604020202020204" pitchFamily="34" charset="0"/>
              </a:rPr>
              <a:t>2. Enjeux</a:t>
            </a:r>
          </a:p>
          <a:p>
            <a:endParaRPr lang="fr-FR" sz="2800" dirty="0"/>
          </a:p>
        </p:txBody>
      </p:sp>
      <p:pic>
        <p:nvPicPr>
          <p:cNvPr id="5" name="Picture 4">
            <a:extLst>
              <a:ext uri="{FF2B5EF4-FFF2-40B4-BE49-F238E27FC236}">
                <a16:creationId xmlns:a16="http://schemas.microsoft.com/office/drawing/2014/main" id="{6CBC0D6B-7D5B-BDCF-0121-3E8790FAB7AF}"/>
              </a:ext>
            </a:extLst>
          </p:cNvPr>
          <p:cNvPicPr>
            <a:picLocks noChangeAspect="1"/>
          </p:cNvPicPr>
          <p:nvPr/>
        </p:nvPicPr>
        <p:blipFill>
          <a:blip r:embed="rId3"/>
          <a:stretch>
            <a:fillRect/>
          </a:stretch>
        </p:blipFill>
        <p:spPr>
          <a:xfrm>
            <a:off x="0" y="0"/>
            <a:ext cx="1546869" cy="1544414"/>
          </a:xfrm>
          <a:prstGeom prst="rect">
            <a:avLst/>
          </a:prstGeom>
        </p:spPr>
      </p:pic>
      <p:pic>
        <p:nvPicPr>
          <p:cNvPr id="6" name="Picture 4">
            <a:extLst>
              <a:ext uri="{FF2B5EF4-FFF2-40B4-BE49-F238E27FC236}">
                <a16:creationId xmlns:a16="http://schemas.microsoft.com/office/drawing/2014/main" id="{9DE2CF27-2C38-87C9-0985-A689CCD8A15D}"/>
              </a:ext>
            </a:extLst>
          </p:cNvPr>
          <p:cNvPicPr>
            <a:picLocks noChangeAspect="1"/>
          </p:cNvPicPr>
          <p:nvPr/>
        </p:nvPicPr>
        <p:blipFill>
          <a:blip r:embed="rId3"/>
          <a:stretch>
            <a:fillRect/>
          </a:stretch>
        </p:blipFill>
        <p:spPr>
          <a:xfrm>
            <a:off x="10645131" y="0"/>
            <a:ext cx="1546869" cy="1544414"/>
          </a:xfrm>
          <a:prstGeom prst="rect">
            <a:avLst/>
          </a:prstGeom>
        </p:spPr>
      </p:pic>
      <p:pic>
        <p:nvPicPr>
          <p:cNvPr id="7" name="Image 6">
            <a:extLst>
              <a:ext uri="{FF2B5EF4-FFF2-40B4-BE49-F238E27FC236}">
                <a16:creationId xmlns:a16="http://schemas.microsoft.com/office/drawing/2014/main" id="{52B3B43C-9573-596B-81BA-1A992BE7E4B3}"/>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713258" y="4704220"/>
            <a:ext cx="7016496" cy="2133600"/>
          </a:xfrm>
          <a:prstGeom prst="rect">
            <a:avLst/>
          </a:prstGeom>
        </p:spPr>
      </p:pic>
      <p:sp>
        <p:nvSpPr>
          <p:cNvPr id="8" name="ZoneTexte 7">
            <a:extLst>
              <a:ext uri="{FF2B5EF4-FFF2-40B4-BE49-F238E27FC236}">
                <a16:creationId xmlns:a16="http://schemas.microsoft.com/office/drawing/2014/main" id="{435C861E-7E89-8440-4A96-3C2AEB35230D}"/>
              </a:ext>
            </a:extLst>
          </p:cNvPr>
          <p:cNvSpPr txBox="1"/>
          <p:nvPr/>
        </p:nvSpPr>
        <p:spPr>
          <a:xfrm>
            <a:off x="2713258" y="6837820"/>
            <a:ext cx="7016496" cy="230832"/>
          </a:xfrm>
          <a:prstGeom prst="rect">
            <a:avLst/>
          </a:prstGeom>
          <a:noFill/>
        </p:spPr>
        <p:txBody>
          <a:bodyPr wrap="square" rtlCol="0">
            <a:spAutoFit/>
          </a:bodyPr>
          <a:lstStyle/>
          <a:p>
            <a:r>
              <a:rPr lang="fr-FR" sz="900">
                <a:hlinkClick r:id="rId5" tooltip="https://ipotame.blogspot.com/p/defis.html"/>
              </a:rPr>
              <a:t>Cette photo</a:t>
            </a:r>
            <a:r>
              <a:rPr lang="fr-FR" sz="900"/>
              <a:t> par Auteur inconnu est soumise à la licence </a:t>
            </a:r>
            <a:r>
              <a:rPr lang="fr-FR" sz="900">
                <a:hlinkClick r:id="rId6" tooltip="https://creativecommons.org/licenses/by-nc-nd/3.0/"/>
              </a:rPr>
              <a:t>CC BY-NC-ND</a:t>
            </a:r>
            <a:endParaRPr lang="fr-FR" sz="900"/>
          </a:p>
        </p:txBody>
      </p:sp>
    </p:spTree>
    <p:extLst>
      <p:ext uri="{BB962C8B-B14F-4D97-AF65-F5344CB8AC3E}">
        <p14:creationId xmlns:p14="http://schemas.microsoft.com/office/powerpoint/2010/main" val="74773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45" presetClass="exit" presetSubtype="0" fill="hold" nodeType="clickEffect">
                                  <p:stCondLst>
                                    <p:cond delay="0"/>
                                  </p:stCondLst>
                                  <p:childTnLst>
                                    <p:animEffect transition="out" filter="fade">
                                      <p:cBhvr>
                                        <p:cTn id="24" dur="2000"/>
                                        <p:tgtEl>
                                          <p:spTgt spid="7"/>
                                        </p:tgtEl>
                                      </p:cBhvr>
                                    </p:animEffect>
                                    <p:anim calcmode="lin" valueType="num">
                                      <p:cBhvr>
                                        <p:cTn id="25" dur="2000"/>
                                        <p:tgtEl>
                                          <p:spTgt spid="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6" dur="2000"/>
                                        <p:tgtEl>
                                          <p:spTgt spid="7"/>
                                        </p:tgtEl>
                                        <p:attrNameLst>
                                          <p:attrName>ppt_h</p:attrName>
                                        </p:attrNameLst>
                                      </p:cBhvr>
                                      <p:tavLst>
                                        <p:tav tm="0">
                                          <p:val>
                                            <p:strVal val="ppt_h"/>
                                          </p:val>
                                        </p:tav>
                                        <p:tav tm="100000">
                                          <p:val>
                                            <p:strVal val="ppt_h"/>
                                          </p:val>
                                        </p:tav>
                                      </p:tavLst>
                                    </p:anim>
                                    <p:set>
                                      <p:cBhvr>
                                        <p:cTn id="27"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915D1-0620-8B31-6032-C1A9EF4965EC}"/>
            </a:ext>
          </a:extLst>
        </p:cNvPr>
        <p:cNvGrpSpPr/>
        <p:nvPr/>
      </p:nvGrpSpPr>
      <p:grpSpPr>
        <a:xfrm>
          <a:off x="0" y="0"/>
          <a:ext cx="0" cy="0"/>
          <a:chOff x="0" y="0"/>
          <a:chExt cx="0" cy="0"/>
        </a:xfrm>
      </p:grpSpPr>
      <p:sp>
        <p:nvSpPr>
          <p:cNvPr id="4" name="Zone de texte 3">
            <a:extLst>
              <a:ext uri="{FF2B5EF4-FFF2-40B4-BE49-F238E27FC236}">
                <a16:creationId xmlns:a16="http://schemas.microsoft.com/office/drawing/2014/main" id="{C36C3C24-9222-26B0-2661-F483CE09757F}"/>
              </a:ext>
            </a:extLst>
          </p:cNvPr>
          <p:cNvSpPr txBox="1"/>
          <p:nvPr/>
        </p:nvSpPr>
        <p:spPr>
          <a:xfrm>
            <a:off x="1313131" y="436419"/>
            <a:ext cx="8991600" cy="584775"/>
          </a:xfrm>
          <a:prstGeom prst="rect">
            <a:avLst/>
          </a:prstGeom>
          <a:noFill/>
        </p:spPr>
        <p:txBody>
          <a:bodyPr wrap="square" rtlCol="0">
            <a:spAutoFit/>
          </a:bodyPr>
          <a:lstStyle/>
          <a:p>
            <a:pPr algn="ctr"/>
            <a:r>
              <a:rPr lang="fr-FR" sz="3200" b="1" i="1" u="sng" dirty="0">
                <a:latin typeface="Arial" panose="020B0604020202020204" pitchFamily="34" charset="0"/>
                <a:cs typeface="Arial" panose="020B0604020202020204" pitchFamily="34" charset="0"/>
              </a:rPr>
              <a:t>1. défis</a:t>
            </a:r>
          </a:p>
        </p:txBody>
      </p:sp>
      <p:sp>
        <p:nvSpPr>
          <p:cNvPr id="2" name="ZoneTexte 1">
            <a:extLst>
              <a:ext uri="{FF2B5EF4-FFF2-40B4-BE49-F238E27FC236}">
                <a16:creationId xmlns:a16="http://schemas.microsoft.com/office/drawing/2014/main" id="{DEB1E4C1-B659-B35C-A3B7-21F76F17DAAC}"/>
              </a:ext>
            </a:extLst>
          </p:cNvPr>
          <p:cNvSpPr txBox="1"/>
          <p:nvPr/>
        </p:nvSpPr>
        <p:spPr>
          <a:xfrm>
            <a:off x="0" y="1620717"/>
            <a:ext cx="11976648" cy="5262979"/>
          </a:xfrm>
          <a:prstGeom prst="rect">
            <a:avLst/>
          </a:prstGeom>
          <a:noFill/>
        </p:spPr>
        <p:txBody>
          <a:bodyPr wrap="square" rtlCol="0">
            <a:spAutoFit/>
          </a:bodyPr>
          <a:lstStyle/>
          <a:p>
            <a:r>
              <a:rPr lang="fr-FR" sz="2800" dirty="0">
                <a:cs typeface="Arial" panose="020B0604020202020204" pitchFamily="34" charset="0"/>
              </a:rPr>
              <a:t>	Le droit des TIC au Cameroun présente des défis et enjeux importants notamment:</a:t>
            </a:r>
          </a:p>
          <a:p>
            <a:pPr marL="457200" indent="-457200">
              <a:buFont typeface="Wingdings" panose="05000000000000000000" pitchFamily="2" charset="2"/>
              <a:buChar char="§"/>
            </a:pPr>
            <a:r>
              <a:rPr lang="fr-FR" sz="2800" b="1" dirty="0">
                <a:cs typeface="Arial" panose="020B0604020202020204" pitchFamily="34" charset="0"/>
              </a:rPr>
              <a:t>Accès limité à internet</a:t>
            </a:r>
            <a:r>
              <a:rPr lang="fr-FR" sz="2800" dirty="0">
                <a:cs typeface="Arial" panose="020B0604020202020204" pitchFamily="34" charset="0"/>
              </a:rPr>
              <a:t>: Bien que des progrès aient été réalisés, certaines zones rurales et urbaines restent mal desservies</a:t>
            </a:r>
          </a:p>
          <a:p>
            <a:pPr marL="457200" indent="-457200">
              <a:buFont typeface="Wingdings" panose="05000000000000000000" pitchFamily="2" charset="2"/>
              <a:buChar char="§"/>
            </a:pPr>
            <a:r>
              <a:rPr lang="fr-FR" sz="2800" b="1" dirty="0">
                <a:cs typeface="Arial" panose="020B0604020202020204" pitchFamily="34" charset="0"/>
              </a:rPr>
              <a:t>Coût élevé des services numériques</a:t>
            </a:r>
            <a:r>
              <a:rPr lang="fr-FR" sz="2800" dirty="0">
                <a:cs typeface="Arial" panose="020B0604020202020204" pitchFamily="34" charset="0"/>
              </a:rPr>
              <a:t> : Les prix des services restent un obstacle pour de nombreux citoyens</a:t>
            </a:r>
          </a:p>
          <a:p>
            <a:pPr marL="457200" indent="-457200">
              <a:buFont typeface="Wingdings" panose="05000000000000000000" pitchFamily="2" charset="2"/>
              <a:buChar char="§"/>
            </a:pPr>
            <a:r>
              <a:rPr lang="fr-FR" sz="2800" b="1" dirty="0">
                <a:cs typeface="Arial" panose="020B0604020202020204" pitchFamily="34" charset="0"/>
              </a:rPr>
              <a:t>Qualité de service</a:t>
            </a:r>
            <a:r>
              <a:rPr lang="fr-FR" sz="2800" dirty="0">
                <a:cs typeface="Arial" panose="020B0604020202020204" pitchFamily="34" charset="0"/>
              </a:rPr>
              <a:t> : La dégradation continue des réseaux de communication électronique est un problème majeur</a:t>
            </a:r>
          </a:p>
          <a:p>
            <a:pPr marL="457200" indent="-457200">
              <a:buFont typeface="Wingdings" panose="05000000000000000000" pitchFamily="2" charset="2"/>
              <a:buChar char="§"/>
            </a:pPr>
            <a:r>
              <a:rPr lang="fr-FR" sz="2800" b="1" dirty="0">
                <a:cs typeface="Arial" panose="020B0604020202020204" pitchFamily="34" charset="0"/>
              </a:rPr>
              <a:t>Sécurité numérique</a:t>
            </a:r>
            <a:r>
              <a:rPr lang="fr-FR" sz="2800" dirty="0">
                <a:cs typeface="Arial" panose="020B0604020202020204" pitchFamily="34" charset="0"/>
              </a:rPr>
              <a:t> : La cybercriminalité et les failles de sécurité posent des risques croissants</a:t>
            </a:r>
          </a:p>
          <a:p>
            <a:pPr marL="457200" indent="-457200">
              <a:buFont typeface="Wingdings" panose="05000000000000000000" pitchFamily="2" charset="2"/>
              <a:buChar char="§"/>
            </a:pPr>
            <a:r>
              <a:rPr lang="fr-FR" sz="2800" b="1" dirty="0">
                <a:cs typeface="Arial" panose="020B0604020202020204" pitchFamily="34" charset="0"/>
              </a:rPr>
              <a:t>Infrastructures insuffisantes</a:t>
            </a:r>
            <a:r>
              <a:rPr lang="fr-FR" sz="2800" dirty="0">
                <a:cs typeface="Arial" panose="020B0604020202020204" pitchFamily="34" charset="0"/>
              </a:rPr>
              <a:t> : Malgré les investissements, les infrastructures numériques sont très insuffisantes et  doivent être rénovées et  renforcées</a:t>
            </a:r>
          </a:p>
        </p:txBody>
      </p:sp>
      <p:pic>
        <p:nvPicPr>
          <p:cNvPr id="5" name="Picture 4">
            <a:extLst>
              <a:ext uri="{FF2B5EF4-FFF2-40B4-BE49-F238E27FC236}">
                <a16:creationId xmlns:a16="http://schemas.microsoft.com/office/drawing/2014/main" id="{BCD6D55F-2E2D-1A6F-A992-20019F199292}"/>
              </a:ext>
            </a:extLst>
          </p:cNvPr>
          <p:cNvPicPr>
            <a:picLocks noChangeAspect="1"/>
          </p:cNvPicPr>
          <p:nvPr/>
        </p:nvPicPr>
        <p:blipFill>
          <a:blip r:embed="rId3"/>
          <a:stretch>
            <a:fillRect/>
          </a:stretch>
        </p:blipFill>
        <p:spPr>
          <a:xfrm>
            <a:off x="0" y="0"/>
            <a:ext cx="1546869" cy="1544414"/>
          </a:xfrm>
          <a:prstGeom prst="rect">
            <a:avLst/>
          </a:prstGeom>
        </p:spPr>
      </p:pic>
      <p:pic>
        <p:nvPicPr>
          <p:cNvPr id="6" name="Picture 4">
            <a:extLst>
              <a:ext uri="{FF2B5EF4-FFF2-40B4-BE49-F238E27FC236}">
                <a16:creationId xmlns:a16="http://schemas.microsoft.com/office/drawing/2014/main" id="{ED1B10A3-4BED-63A2-D4A3-3B179F5858C7}"/>
              </a:ext>
            </a:extLst>
          </p:cNvPr>
          <p:cNvPicPr>
            <a:picLocks noChangeAspect="1"/>
          </p:cNvPicPr>
          <p:nvPr/>
        </p:nvPicPr>
        <p:blipFill>
          <a:blip r:embed="rId3"/>
          <a:stretch>
            <a:fillRect/>
          </a:stretch>
        </p:blipFill>
        <p:spPr>
          <a:xfrm>
            <a:off x="10645131" y="0"/>
            <a:ext cx="1546869" cy="1544414"/>
          </a:xfrm>
          <a:prstGeom prst="rect">
            <a:avLst/>
          </a:prstGeom>
        </p:spPr>
      </p:pic>
    </p:spTree>
    <p:extLst>
      <p:ext uri="{BB962C8B-B14F-4D97-AF65-F5344CB8AC3E}">
        <p14:creationId xmlns:p14="http://schemas.microsoft.com/office/powerpoint/2010/main" val="281454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94B30-4803-9FD7-1A38-0DEB0F713239}"/>
            </a:ext>
          </a:extLst>
        </p:cNvPr>
        <p:cNvGrpSpPr/>
        <p:nvPr/>
      </p:nvGrpSpPr>
      <p:grpSpPr>
        <a:xfrm>
          <a:off x="0" y="0"/>
          <a:ext cx="0" cy="0"/>
          <a:chOff x="0" y="0"/>
          <a:chExt cx="0" cy="0"/>
        </a:xfrm>
      </p:grpSpPr>
      <p:sp>
        <p:nvSpPr>
          <p:cNvPr id="4" name="Zone de texte 3">
            <a:extLst>
              <a:ext uri="{FF2B5EF4-FFF2-40B4-BE49-F238E27FC236}">
                <a16:creationId xmlns:a16="http://schemas.microsoft.com/office/drawing/2014/main" id="{78958D85-B186-D3C3-0404-0B01A4DB6519}"/>
              </a:ext>
            </a:extLst>
          </p:cNvPr>
          <p:cNvSpPr txBox="1"/>
          <p:nvPr/>
        </p:nvSpPr>
        <p:spPr>
          <a:xfrm>
            <a:off x="1456566" y="358113"/>
            <a:ext cx="8991600" cy="584775"/>
          </a:xfrm>
          <a:prstGeom prst="rect">
            <a:avLst/>
          </a:prstGeom>
          <a:noFill/>
        </p:spPr>
        <p:txBody>
          <a:bodyPr wrap="square" rtlCol="0">
            <a:spAutoFit/>
          </a:bodyPr>
          <a:lstStyle/>
          <a:p>
            <a:pPr algn="ctr"/>
            <a:r>
              <a:rPr lang="fr-FR" sz="3200" b="1" i="1" u="sng" dirty="0">
                <a:latin typeface="Arial" panose="020B0604020202020204" pitchFamily="34" charset="0"/>
                <a:cs typeface="Arial" panose="020B0604020202020204" pitchFamily="34" charset="0"/>
              </a:rPr>
              <a:t>2. enjeux</a:t>
            </a:r>
          </a:p>
        </p:txBody>
      </p:sp>
      <p:sp>
        <p:nvSpPr>
          <p:cNvPr id="2" name="ZoneTexte 1">
            <a:extLst>
              <a:ext uri="{FF2B5EF4-FFF2-40B4-BE49-F238E27FC236}">
                <a16:creationId xmlns:a16="http://schemas.microsoft.com/office/drawing/2014/main" id="{F31E76F0-D7CC-6E39-0348-97B946478870}"/>
              </a:ext>
            </a:extLst>
          </p:cNvPr>
          <p:cNvSpPr txBox="1"/>
          <p:nvPr/>
        </p:nvSpPr>
        <p:spPr>
          <a:xfrm>
            <a:off x="-71917" y="1544414"/>
            <a:ext cx="12263917" cy="5262979"/>
          </a:xfrm>
          <a:prstGeom prst="rect">
            <a:avLst/>
          </a:prstGeom>
          <a:noFill/>
        </p:spPr>
        <p:txBody>
          <a:bodyPr wrap="square" rtlCol="0">
            <a:spAutoFit/>
          </a:bodyPr>
          <a:lstStyle/>
          <a:p>
            <a:pPr marL="457200" indent="-457200">
              <a:buFont typeface="Wingdings" panose="05000000000000000000" pitchFamily="2" charset="2"/>
              <a:buChar char="§"/>
            </a:pPr>
            <a:r>
              <a:rPr lang="fr-FR" sz="2800" b="1" dirty="0">
                <a:cs typeface="Arial" panose="020B0604020202020204" pitchFamily="34" charset="0"/>
              </a:rPr>
              <a:t>Transformation numérique: </a:t>
            </a:r>
            <a:r>
              <a:rPr lang="fr-FR" sz="2800" dirty="0">
                <a:cs typeface="Arial" panose="020B0604020202020204" pitchFamily="34" charset="0"/>
              </a:rPr>
              <a:t>Le Cameroun vise à devenir un acteur clé du numérique en Afrique centrale, à cet effet il lui faudrait prendre  des initiatives pour améliorer la connectivité et réduire les coûts</a:t>
            </a:r>
          </a:p>
          <a:p>
            <a:pPr marL="457200" indent="-457200">
              <a:buFont typeface="Wingdings" panose="05000000000000000000" pitchFamily="2" charset="2"/>
              <a:buChar char="§"/>
            </a:pPr>
            <a:r>
              <a:rPr lang="fr-FR" sz="2800" b="1" dirty="0">
                <a:cs typeface="Arial" panose="020B0604020202020204" pitchFamily="34" charset="0"/>
              </a:rPr>
              <a:t>Inclusion sociale</a:t>
            </a:r>
            <a:r>
              <a:rPr lang="fr-FR" sz="2800" dirty="0">
                <a:cs typeface="Arial" panose="020B0604020202020204" pitchFamily="34" charset="0"/>
              </a:rPr>
              <a:t> : Les TIC peuvent jouer un rôle crucial dans l'accès à l'éducation, à la santé et aux services publics</a:t>
            </a:r>
          </a:p>
          <a:p>
            <a:pPr marL="457200" indent="-457200">
              <a:buFont typeface="Wingdings" panose="05000000000000000000" pitchFamily="2" charset="2"/>
              <a:buChar char="§"/>
            </a:pPr>
            <a:r>
              <a:rPr lang="fr-FR" sz="2800" b="1" dirty="0">
                <a:cs typeface="Arial" panose="020B0604020202020204" pitchFamily="34" charset="0"/>
              </a:rPr>
              <a:t>Innovation technologique</a:t>
            </a:r>
            <a:r>
              <a:rPr lang="fr-FR" sz="2800" dirty="0">
                <a:cs typeface="Arial" panose="020B0604020202020204" pitchFamily="34" charset="0"/>
              </a:rPr>
              <a:t> : Le développement des technologies émergentes comme la 5G et l'Internet des objets sont essentiels pour stimuler l'économie</a:t>
            </a:r>
          </a:p>
          <a:p>
            <a:pPr marL="457200" indent="-457200">
              <a:buFont typeface="Wingdings" panose="05000000000000000000" pitchFamily="2" charset="2"/>
              <a:buChar char="§"/>
            </a:pPr>
            <a:r>
              <a:rPr lang="fr-FR" sz="2800" b="1" dirty="0">
                <a:cs typeface="Arial" panose="020B0604020202020204" pitchFamily="34" charset="0"/>
              </a:rPr>
              <a:t>Régulation efficace</a:t>
            </a:r>
            <a:r>
              <a:rPr lang="fr-FR" sz="2800" dirty="0">
                <a:cs typeface="Arial" panose="020B0604020202020204" pitchFamily="34" charset="0"/>
              </a:rPr>
              <a:t> : Les autorités doivent adopter les cadres législatifs pour répondre aux nouveaux modèles économiques et technologiques</a:t>
            </a:r>
          </a:p>
          <a:p>
            <a:r>
              <a:rPr lang="fr-FR" sz="2800" b="1" dirty="0">
                <a:cs typeface="Arial" panose="020B0604020202020204" pitchFamily="34" charset="0"/>
              </a:rPr>
              <a:t>	</a:t>
            </a:r>
            <a:r>
              <a:rPr lang="fr-FR" sz="2800" dirty="0">
                <a:cs typeface="Arial" panose="020B0604020202020204" pitchFamily="34" charset="0"/>
              </a:rPr>
              <a:t>ces défis et enjeux  montrent que le Cameroun a un potentiel énorme, mais il doit surmonter ces obstacles pour maximiser les avantages des TIC.</a:t>
            </a:r>
          </a:p>
          <a:p>
            <a:endParaRPr lang="fr-FR" sz="2800" dirty="0">
              <a:cs typeface="Arial" panose="020B0604020202020204" pitchFamily="34" charset="0"/>
            </a:endParaRPr>
          </a:p>
        </p:txBody>
      </p:sp>
      <p:pic>
        <p:nvPicPr>
          <p:cNvPr id="5" name="Picture 4">
            <a:extLst>
              <a:ext uri="{FF2B5EF4-FFF2-40B4-BE49-F238E27FC236}">
                <a16:creationId xmlns:a16="http://schemas.microsoft.com/office/drawing/2014/main" id="{37793ED8-FB25-8B5E-209A-F841C33809F9}"/>
              </a:ext>
            </a:extLst>
          </p:cNvPr>
          <p:cNvPicPr>
            <a:picLocks noChangeAspect="1"/>
          </p:cNvPicPr>
          <p:nvPr/>
        </p:nvPicPr>
        <p:blipFill>
          <a:blip r:embed="rId3"/>
          <a:stretch>
            <a:fillRect/>
          </a:stretch>
        </p:blipFill>
        <p:spPr>
          <a:xfrm>
            <a:off x="0" y="0"/>
            <a:ext cx="1546869" cy="1544414"/>
          </a:xfrm>
          <a:prstGeom prst="rect">
            <a:avLst/>
          </a:prstGeom>
        </p:spPr>
      </p:pic>
      <p:pic>
        <p:nvPicPr>
          <p:cNvPr id="6" name="Picture 4">
            <a:extLst>
              <a:ext uri="{FF2B5EF4-FFF2-40B4-BE49-F238E27FC236}">
                <a16:creationId xmlns:a16="http://schemas.microsoft.com/office/drawing/2014/main" id="{E9263BA7-6998-3FEE-5DD8-C43640436848}"/>
              </a:ext>
            </a:extLst>
          </p:cNvPr>
          <p:cNvPicPr>
            <a:picLocks noChangeAspect="1"/>
          </p:cNvPicPr>
          <p:nvPr/>
        </p:nvPicPr>
        <p:blipFill>
          <a:blip r:embed="rId3"/>
          <a:stretch>
            <a:fillRect/>
          </a:stretch>
        </p:blipFill>
        <p:spPr>
          <a:xfrm>
            <a:off x="10645131" y="0"/>
            <a:ext cx="1546869" cy="1544414"/>
          </a:xfrm>
          <a:prstGeom prst="rect">
            <a:avLst/>
          </a:prstGeom>
        </p:spPr>
      </p:pic>
    </p:spTree>
    <p:extLst>
      <p:ext uri="{BB962C8B-B14F-4D97-AF65-F5344CB8AC3E}">
        <p14:creationId xmlns:p14="http://schemas.microsoft.com/office/powerpoint/2010/main" val="43169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 de texte 3">
            <a:extLst>
              <a:ext uri="{FF2B5EF4-FFF2-40B4-BE49-F238E27FC236}">
                <a16:creationId xmlns:a16="http://schemas.microsoft.com/office/drawing/2014/main" id="{C542A917-2DC0-41C3-A1A8-3D1A5C65E9C5}"/>
              </a:ext>
            </a:extLst>
          </p:cNvPr>
          <p:cNvSpPr txBox="1"/>
          <p:nvPr/>
        </p:nvSpPr>
        <p:spPr>
          <a:xfrm>
            <a:off x="1092425" y="479819"/>
            <a:ext cx="8991600" cy="584775"/>
          </a:xfrm>
          <a:prstGeom prst="rect">
            <a:avLst/>
          </a:prstGeom>
          <a:noFill/>
        </p:spPr>
        <p:txBody>
          <a:bodyPr wrap="square" rtlCol="0">
            <a:spAutoFit/>
          </a:bodyPr>
          <a:lstStyle/>
          <a:p>
            <a:pPr algn="ctr"/>
            <a:r>
              <a:rPr lang="fr-FR" sz="3200" b="1" i="1" u="sng" dirty="0">
                <a:latin typeface="Arial" panose="020B0604020202020204" pitchFamily="34" charset="0"/>
                <a:cs typeface="Arial" panose="020B0604020202020204" pitchFamily="34" charset="0"/>
              </a:rPr>
              <a:t>CONCLUSION</a:t>
            </a:r>
          </a:p>
        </p:txBody>
      </p:sp>
      <p:pic>
        <p:nvPicPr>
          <p:cNvPr id="5" name="Picture 4">
            <a:extLst>
              <a:ext uri="{FF2B5EF4-FFF2-40B4-BE49-F238E27FC236}">
                <a16:creationId xmlns:a16="http://schemas.microsoft.com/office/drawing/2014/main" id="{270D83C3-D98F-456B-7963-90A37116DD85}"/>
              </a:ext>
            </a:extLst>
          </p:cNvPr>
          <p:cNvPicPr>
            <a:picLocks noChangeAspect="1"/>
          </p:cNvPicPr>
          <p:nvPr/>
        </p:nvPicPr>
        <p:blipFill>
          <a:blip r:embed="rId3"/>
          <a:stretch>
            <a:fillRect/>
          </a:stretch>
        </p:blipFill>
        <p:spPr>
          <a:xfrm>
            <a:off x="0" y="0"/>
            <a:ext cx="1546869" cy="1544414"/>
          </a:xfrm>
          <a:prstGeom prst="rect">
            <a:avLst/>
          </a:prstGeom>
        </p:spPr>
      </p:pic>
      <p:pic>
        <p:nvPicPr>
          <p:cNvPr id="6" name="Picture 4">
            <a:extLst>
              <a:ext uri="{FF2B5EF4-FFF2-40B4-BE49-F238E27FC236}">
                <a16:creationId xmlns:a16="http://schemas.microsoft.com/office/drawing/2014/main" id="{270D83C3-D98F-456B-7963-90A37116DD85}"/>
              </a:ext>
            </a:extLst>
          </p:cNvPr>
          <p:cNvPicPr>
            <a:picLocks noChangeAspect="1"/>
          </p:cNvPicPr>
          <p:nvPr/>
        </p:nvPicPr>
        <p:blipFill>
          <a:blip r:embed="rId3"/>
          <a:stretch>
            <a:fillRect/>
          </a:stretch>
        </p:blipFill>
        <p:spPr>
          <a:xfrm>
            <a:off x="10645131" y="0"/>
            <a:ext cx="1546869" cy="1544414"/>
          </a:xfrm>
          <a:prstGeom prst="rect">
            <a:avLst/>
          </a:prstGeom>
        </p:spPr>
      </p:pic>
      <p:sp>
        <p:nvSpPr>
          <p:cNvPr id="3" name="Zone de texte 3">
            <a:extLst>
              <a:ext uri="{FF2B5EF4-FFF2-40B4-BE49-F238E27FC236}">
                <a16:creationId xmlns:a16="http://schemas.microsoft.com/office/drawing/2014/main" id="{BB2BF873-EB15-DB7C-E584-9F103D442B1E}"/>
              </a:ext>
            </a:extLst>
          </p:cNvPr>
          <p:cNvSpPr txBox="1"/>
          <p:nvPr/>
        </p:nvSpPr>
        <p:spPr>
          <a:xfrm>
            <a:off x="1244825" y="2604455"/>
            <a:ext cx="8991600" cy="4401205"/>
          </a:xfrm>
          <a:prstGeom prst="rect">
            <a:avLst/>
          </a:prstGeom>
          <a:noFill/>
        </p:spPr>
        <p:txBody>
          <a:bodyPr wrap="square" rtlCol="0">
            <a:spAutoFit/>
          </a:bodyPr>
          <a:lstStyle/>
          <a:p>
            <a:r>
              <a:rPr lang="fr-FR" sz="2800" dirty="0">
                <a:solidFill>
                  <a:srgbClr val="000000"/>
                </a:solidFill>
                <a:latin typeface="Calibri" panose="020F0502020204030204" pitchFamily="34" charset="0"/>
                <a:ea typeface="Times New Roman" panose="02020603050405020304" pitchFamily="18" charset="0"/>
              </a:rPr>
              <a:t>	Somme toute</a:t>
            </a:r>
            <a:r>
              <a:rPr lang="fr-FR" sz="2800" b="0" dirty="0">
                <a:solidFill>
                  <a:srgbClr val="000000"/>
                </a:solidFill>
                <a:effectLst/>
                <a:latin typeface="Calibri" panose="020F0502020204030204" pitchFamily="34" charset="0"/>
                <a:ea typeface="Times New Roman" panose="02020603050405020304" pitchFamily="18" charset="0"/>
              </a:rPr>
              <a:t>, le droit des TIC devra évoluer pour répondre aux défis posés par les nouvelles technologies, tout en protégeant les droits des individus et en favorisant l’innovation. Les législateurs, les entreprises et les citoyens devront collaborer pour créer un cadre juridique adapté aux réalités technologiques de demain. Et sachant que </a:t>
            </a:r>
            <a:r>
              <a:rPr lang="fr-FR" sz="2800" dirty="0">
                <a:effectLst/>
                <a:latin typeface="Calibri" panose="020F0502020204030204" pitchFamily="34" charset="0"/>
                <a:ea typeface="Calibri" panose="020F0502020204030204" pitchFamily="34" charset="0"/>
                <a:cs typeface="Times New Roman" panose="02020603050405020304" pitchFamily="18" charset="0"/>
              </a:rPr>
              <a:t>Les technologies de l’information et de la communication (TIC) évoluent rapidement;  le droit devra s’adapter pour répondre aux nouveaux défis et opportunités</a:t>
            </a:r>
            <a:endParaRPr lang="fr-FR" sz="2800" b="1" dirty="0">
              <a:effectLst/>
              <a:latin typeface="Times New Roman" panose="02020603050405020304" pitchFamily="18" charset="0"/>
              <a:ea typeface="Times New Roman" panose="02020603050405020304" pitchFamily="18" charset="0"/>
            </a:endParaRPr>
          </a:p>
          <a:p>
            <a:endParaRPr lang="fr-F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311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7DD96-2E40-5DA3-6C04-A262141359FE}"/>
            </a:ext>
          </a:extLst>
        </p:cNvPr>
        <p:cNvGrpSpPr/>
        <p:nvPr/>
      </p:nvGrpSpPr>
      <p:grpSpPr>
        <a:xfrm>
          <a:off x="0" y="0"/>
          <a:ext cx="0" cy="0"/>
          <a:chOff x="0" y="0"/>
          <a:chExt cx="0" cy="0"/>
        </a:xfrm>
      </p:grpSpPr>
      <p:sp>
        <p:nvSpPr>
          <p:cNvPr id="4" name="Zone de texte 3">
            <a:extLst>
              <a:ext uri="{FF2B5EF4-FFF2-40B4-BE49-F238E27FC236}">
                <a16:creationId xmlns:a16="http://schemas.microsoft.com/office/drawing/2014/main" id="{CA1E8B34-BBA9-EFEA-E99B-6088F2F6C737}"/>
              </a:ext>
            </a:extLst>
          </p:cNvPr>
          <p:cNvSpPr txBox="1"/>
          <p:nvPr/>
        </p:nvSpPr>
        <p:spPr>
          <a:xfrm>
            <a:off x="1092425" y="479819"/>
            <a:ext cx="8991600" cy="584775"/>
          </a:xfrm>
          <a:prstGeom prst="rect">
            <a:avLst/>
          </a:prstGeom>
          <a:noFill/>
        </p:spPr>
        <p:txBody>
          <a:bodyPr wrap="square" rtlCol="0">
            <a:spAutoFit/>
          </a:bodyPr>
          <a:lstStyle/>
          <a:p>
            <a:pPr algn="ctr"/>
            <a:r>
              <a:rPr lang="fr-FR" sz="3200" b="1" i="1" u="sng" dirty="0">
                <a:latin typeface="Arial" panose="020B0604020202020204" pitchFamily="34" charset="0"/>
                <a:cs typeface="Arial" panose="020B0604020202020204" pitchFamily="34" charset="0"/>
              </a:rPr>
              <a:t>BIBLIOGRAPHIE ET WEBOGRAPHIE</a:t>
            </a:r>
          </a:p>
        </p:txBody>
      </p:sp>
      <p:pic>
        <p:nvPicPr>
          <p:cNvPr id="5" name="Picture 4">
            <a:extLst>
              <a:ext uri="{FF2B5EF4-FFF2-40B4-BE49-F238E27FC236}">
                <a16:creationId xmlns:a16="http://schemas.microsoft.com/office/drawing/2014/main" id="{73C838F0-8977-3450-9861-1AA880A9BE77}"/>
              </a:ext>
            </a:extLst>
          </p:cNvPr>
          <p:cNvPicPr>
            <a:picLocks noChangeAspect="1"/>
          </p:cNvPicPr>
          <p:nvPr/>
        </p:nvPicPr>
        <p:blipFill>
          <a:blip r:embed="rId3"/>
          <a:stretch>
            <a:fillRect/>
          </a:stretch>
        </p:blipFill>
        <p:spPr>
          <a:xfrm>
            <a:off x="0" y="0"/>
            <a:ext cx="1546869" cy="1544414"/>
          </a:xfrm>
          <a:prstGeom prst="rect">
            <a:avLst/>
          </a:prstGeom>
        </p:spPr>
      </p:pic>
      <p:pic>
        <p:nvPicPr>
          <p:cNvPr id="6" name="Picture 4">
            <a:extLst>
              <a:ext uri="{FF2B5EF4-FFF2-40B4-BE49-F238E27FC236}">
                <a16:creationId xmlns:a16="http://schemas.microsoft.com/office/drawing/2014/main" id="{515E81DE-A096-5F44-AA63-FD254E0AAE1F}"/>
              </a:ext>
            </a:extLst>
          </p:cNvPr>
          <p:cNvPicPr>
            <a:picLocks noChangeAspect="1"/>
          </p:cNvPicPr>
          <p:nvPr/>
        </p:nvPicPr>
        <p:blipFill>
          <a:blip r:embed="rId3"/>
          <a:stretch>
            <a:fillRect/>
          </a:stretch>
        </p:blipFill>
        <p:spPr>
          <a:xfrm>
            <a:off x="10645131" y="0"/>
            <a:ext cx="1546869" cy="1544414"/>
          </a:xfrm>
          <a:prstGeom prst="rect">
            <a:avLst/>
          </a:prstGeom>
        </p:spPr>
      </p:pic>
      <p:sp>
        <p:nvSpPr>
          <p:cNvPr id="3" name="Zone de texte 3">
            <a:extLst>
              <a:ext uri="{FF2B5EF4-FFF2-40B4-BE49-F238E27FC236}">
                <a16:creationId xmlns:a16="http://schemas.microsoft.com/office/drawing/2014/main" id="{0430A1C8-D25B-0E59-8051-860AE6A3CEB8}"/>
              </a:ext>
            </a:extLst>
          </p:cNvPr>
          <p:cNvSpPr txBox="1"/>
          <p:nvPr/>
        </p:nvSpPr>
        <p:spPr>
          <a:xfrm>
            <a:off x="1244825" y="2604455"/>
            <a:ext cx="8991600" cy="3108543"/>
          </a:xfrm>
          <a:prstGeom prst="rect">
            <a:avLst/>
          </a:prstGeom>
          <a:noFill/>
        </p:spPr>
        <p:txBody>
          <a:bodyPr wrap="square" rtlCol="0">
            <a:spAutoFit/>
          </a:bodyPr>
          <a:lstStyle/>
          <a:p>
            <a:pPr marL="457200" indent="-457200">
              <a:buFont typeface="Wingdings" panose="05000000000000000000" pitchFamily="2" charset="2"/>
              <a:buChar char="§"/>
            </a:pPr>
            <a:r>
              <a:rPr lang="fr-FR" sz="2800" dirty="0"/>
              <a:t>LOI N°2010/012 DU 21 DECEMBRE 2010 RELATIVE A LA CYBERSECURITE ET LA CYBERCRIMINALITE AU CAMEROUN </a:t>
            </a:r>
          </a:p>
          <a:p>
            <a:pPr marL="457200" indent="-457200">
              <a:buFont typeface="Wingdings" panose="05000000000000000000" pitchFamily="2" charset="2"/>
              <a:buChar char="§"/>
            </a:pPr>
            <a:r>
              <a:rPr lang="fr-FR" sz="2800" dirty="0">
                <a:latin typeface="Arial" panose="020B0604020202020204" pitchFamily="34" charset="0"/>
                <a:cs typeface="Arial" panose="020B0604020202020204" pitchFamily="34" charset="0"/>
              </a:rPr>
              <a:t>Conseil national de communication</a:t>
            </a:r>
          </a:p>
          <a:p>
            <a:pPr marL="457200" indent="-457200">
              <a:buFont typeface="Wingdings" panose="05000000000000000000" pitchFamily="2" charset="2"/>
              <a:buChar char="§"/>
            </a:pPr>
            <a:r>
              <a:rPr lang="fr-FR" sz="2800" dirty="0">
                <a:latin typeface="Arial" panose="020B0604020202020204" pitchFamily="34" charset="0"/>
                <a:cs typeface="Arial" panose="020B0604020202020204" pitchFamily="34" charset="0"/>
              </a:rPr>
              <a:t>Agence de régulation des télécommunications</a:t>
            </a:r>
          </a:p>
          <a:p>
            <a:pPr marL="457200" indent="-457200">
              <a:buFont typeface="Wingdings" panose="05000000000000000000" pitchFamily="2" charset="2"/>
              <a:buChar char="§"/>
            </a:pPr>
            <a:r>
              <a:rPr lang="fr-FR" sz="2800" dirty="0">
                <a:latin typeface="Arial" panose="020B0604020202020204" pitchFamily="34" charset="0"/>
                <a:cs typeface="Arial" panose="020B0604020202020204" pitchFamily="34" charset="0"/>
              </a:rPr>
              <a:t>Village de la justice</a:t>
            </a:r>
          </a:p>
          <a:p>
            <a:pPr marL="457200" indent="-457200">
              <a:buFont typeface="Wingdings" panose="05000000000000000000" pitchFamily="2" charset="2"/>
              <a:buChar char="§"/>
            </a:pPr>
            <a:endParaRPr lang="fr-F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629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90C7F-CB2F-60EB-6623-13747A8F6077}"/>
            </a:ext>
          </a:extLst>
        </p:cNvPr>
        <p:cNvGrpSpPr/>
        <p:nvPr/>
      </p:nvGrpSpPr>
      <p:grpSpPr>
        <a:xfrm>
          <a:off x="0" y="0"/>
          <a:ext cx="0" cy="0"/>
          <a:chOff x="0" y="0"/>
          <a:chExt cx="0" cy="0"/>
        </a:xfrm>
      </p:grpSpPr>
      <p:sp>
        <p:nvSpPr>
          <p:cNvPr id="4" name="Zone de texte 3">
            <a:extLst>
              <a:ext uri="{FF2B5EF4-FFF2-40B4-BE49-F238E27FC236}">
                <a16:creationId xmlns:a16="http://schemas.microsoft.com/office/drawing/2014/main" id="{7C2DE822-BC2F-EC1A-8DF8-CCD1AE9C4D2B}"/>
              </a:ext>
            </a:extLst>
          </p:cNvPr>
          <p:cNvSpPr txBox="1"/>
          <p:nvPr/>
        </p:nvSpPr>
        <p:spPr>
          <a:xfrm>
            <a:off x="913131" y="527082"/>
            <a:ext cx="8991600" cy="584775"/>
          </a:xfrm>
          <a:prstGeom prst="rect">
            <a:avLst/>
          </a:prstGeom>
          <a:noFill/>
        </p:spPr>
        <p:txBody>
          <a:bodyPr wrap="square" rtlCol="0">
            <a:spAutoFit/>
          </a:bodyPr>
          <a:lstStyle/>
          <a:p>
            <a:pPr algn="ctr"/>
            <a:r>
              <a:rPr lang="fr-FR" sz="3200" b="1" i="1" dirty="0">
                <a:latin typeface="Arial" panose="020B0604020202020204" pitchFamily="34" charset="0"/>
                <a:cs typeface="Arial" panose="020B0604020202020204" pitchFamily="34" charset="0"/>
              </a:rPr>
              <a:t>FIN DE LA PRESENTATION</a:t>
            </a:r>
          </a:p>
        </p:txBody>
      </p:sp>
      <p:pic>
        <p:nvPicPr>
          <p:cNvPr id="5" name="Picture 4">
            <a:extLst>
              <a:ext uri="{FF2B5EF4-FFF2-40B4-BE49-F238E27FC236}">
                <a16:creationId xmlns:a16="http://schemas.microsoft.com/office/drawing/2014/main" id="{868501B4-6CE5-0431-9BBF-10F968D438D3}"/>
              </a:ext>
            </a:extLst>
          </p:cNvPr>
          <p:cNvPicPr>
            <a:picLocks noChangeAspect="1"/>
          </p:cNvPicPr>
          <p:nvPr/>
        </p:nvPicPr>
        <p:blipFill>
          <a:blip r:embed="rId3"/>
          <a:stretch>
            <a:fillRect/>
          </a:stretch>
        </p:blipFill>
        <p:spPr>
          <a:xfrm>
            <a:off x="0" y="0"/>
            <a:ext cx="1546869" cy="1544414"/>
          </a:xfrm>
          <a:prstGeom prst="rect">
            <a:avLst/>
          </a:prstGeom>
        </p:spPr>
      </p:pic>
      <p:pic>
        <p:nvPicPr>
          <p:cNvPr id="6" name="Picture 4">
            <a:extLst>
              <a:ext uri="{FF2B5EF4-FFF2-40B4-BE49-F238E27FC236}">
                <a16:creationId xmlns:a16="http://schemas.microsoft.com/office/drawing/2014/main" id="{A5EA26A2-5174-C7FB-89F1-BDD66C2BBD01}"/>
              </a:ext>
            </a:extLst>
          </p:cNvPr>
          <p:cNvPicPr>
            <a:picLocks noChangeAspect="1"/>
          </p:cNvPicPr>
          <p:nvPr/>
        </p:nvPicPr>
        <p:blipFill>
          <a:blip r:embed="rId3"/>
          <a:stretch>
            <a:fillRect/>
          </a:stretch>
        </p:blipFill>
        <p:spPr>
          <a:xfrm>
            <a:off x="10645131" y="0"/>
            <a:ext cx="1546869" cy="1544414"/>
          </a:xfrm>
          <a:prstGeom prst="rect">
            <a:avLst/>
          </a:prstGeom>
        </p:spPr>
      </p:pic>
      <p:pic>
        <p:nvPicPr>
          <p:cNvPr id="7" name="Image 6">
            <a:extLst>
              <a:ext uri="{FF2B5EF4-FFF2-40B4-BE49-F238E27FC236}">
                <a16:creationId xmlns:a16="http://schemas.microsoft.com/office/drawing/2014/main" id="{927577D4-DD2D-8D59-D26A-CC871274352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167424" y="3379694"/>
            <a:ext cx="5024576" cy="3429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ZoneTexte 7">
            <a:extLst>
              <a:ext uri="{FF2B5EF4-FFF2-40B4-BE49-F238E27FC236}">
                <a16:creationId xmlns:a16="http://schemas.microsoft.com/office/drawing/2014/main" id="{6943CED8-E33A-39F3-9AC2-6993D26DC4EB}"/>
              </a:ext>
            </a:extLst>
          </p:cNvPr>
          <p:cNvSpPr txBox="1"/>
          <p:nvPr/>
        </p:nvSpPr>
        <p:spPr>
          <a:xfrm>
            <a:off x="7167424" y="6808694"/>
            <a:ext cx="5024576" cy="230832"/>
          </a:xfrm>
          <a:prstGeom prst="rect">
            <a:avLst/>
          </a:prstGeom>
          <a:noFill/>
        </p:spPr>
        <p:txBody>
          <a:bodyPr wrap="square" rtlCol="0">
            <a:spAutoFit/>
          </a:bodyPr>
          <a:lstStyle/>
          <a:p>
            <a:r>
              <a:rPr lang="fr-FR" sz="900">
                <a:hlinkClick r:id="rId5" tooltip="https://freepngimg.com/png/85229-text-photography-question-interrogation-communication-stock"/>
              </a:rPr>
              <a:t>Cette photo</a:t>
            </a:r>
            <a:r>
              <a:rPr lang="fr-FR" sz="900"/>
              <a:t> par Auteur inconnu est soumise à la licence </a:t>
            </a:r>
            <a:r>
              <a:rPr lang="fr-FR" sz="900">
                <a:hlinkClick r:id="rId6" tooltip="https://creativecommons.org/licenses/by-nc/3.0/"/>
              </a:rPr>
              <a:t>CC BY-NC</a:t>
            </a:r>
            <a:endParaRPr lang="fr-FR" sz="900"/>
          </a:p>
        </p:txBody>
      </p:sp>
      <p:pic>
        <p:nvPicPr>
          <p:cNvPr id="10" name="Image 9">
            <a:extLst>
              <a:ext uri="{FF2B5EF4-FFF2-40B4-BE49-F238E27FC236}">
                <a16:creationId xmlns:a16="http://schemas.microsoft.com/office/drawing/2014/main" id="{6C4C8400-947D-61E5-30F4-6632E130BA7A}"/>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609600" y="3429000"/>
            <a:ext cx="4414977" cy="3429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1" name="ZoneTexte 10">
            <a:extLst>
              <a:ext uri="{FF2B5EF4-FFF2-40B4-BE49-F238E27FC236}">
                <a16:creationId xmlns:a16="http://schemas.microsoft.com/office/drawing/2014/main" id="{0D07468E-9B38-EBE1-4B85-A023DE3ABF17}"/>
              </a:ext>
            </a:extLst>
          </p:cNvPr>
          <p:cNvSpPr txBox="1"/>
          <p:nvPr/>
        </p:nvSpPr>
        <p:spPr>
          <a:xfrm>
            <a:off x="609600" y="6858000"/>
            <a:ext cx="4414977" cy="230832"/>
          </a:xfrm>
          <a:prstGeom prst="rect">
            <a:avLst/>
          </a:prstGeom>
          <a:noFill/>
        </p:spPr>
        <p:txBody>
          <a:bodyPr wrap="square" rtlCol="0">
            <a:spAutoFit/>
          </a:bodyPr>
          <a:lstStyle/>
          <a:p>
            <a:r>
              <a:rPr lang="fr-FR" sz="900">
                <a:hlinkClick r:id="rId8" tooltip="http://www.wedogood.co/makesense"/>
              </a:rPr>
              <a:t>Cette photo</a:t>
            </a:r>
            <a:r>
              <a:rPr lang="fr-FR" sz="900"/>
              <a:t> par Auteur inconnu est soumise à la licence </a:t>
            </a:r>
            <a:r>
              <a:rPr lang="fr-FR" sz="900">
                <a:hlinkClick r:id="rId9" tooltip="https://creativecommons.org/licenses/by-sa/3.0/"/>
              </a:rPr>
              <a:t>CC BY-SA</a:t>
            </a:r>
            <a:endParaRPr lang="fr-FR" sz="900"/>
          </a:p>
        </p:txBody>
      </p:sp>
    </p:spTree>
    <p:extLst>
      <p:ext uri="{BB962C8B-B14F-4D97-AF65-F5344CB8AC3E}">
        <p14:creationId xmlns:p14="http://schemas.microsoft.com/office/powerpoint/2010/main" val="304556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2000"/>
                                        <p:tgtEl>
                                          <p:spTgt spid="4">
                                            <p:txEl>
                                              <p:pRg st="0" end="0"/>
                                            </p:txEl>
                                          </p:spTgt>
                                        </p:tgtEl>
                                      </p:cBhvr>
                                    </p:animEffect>
                                    <p:anim calcmode="lin" valueType="num">
                                      <p:cBhvr>
                                        <p:cTn id="16"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17"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7"/>
                                        </p:tgtEl>
                                        <p:attrNameLst>
                                          <p:attrName>fillcolor</p:attrName>
                                        </p:attrNameLst>
                                      </p:cBhvr>
                                      <p:to>
                                        <a:schemeClr val="accent2"/>
                                      </p:to>
                                    </p:animClr>
                                    <p:set>
                                      <p:cBhvr>
                                        <p:cTn id="29" dur="2000" fill="hold"/>
                                        <p:tgtEl>
                                          <p:spTgt spid="7"/>
                                        </p:tgtEl>
                                        <p:attrNameLst>
                                          <p:attrName>fill.type</p:attrName>
                                        </p:attrNameLst>
                                      </p:cBhvr>
                                      <p:to>
                                        <p:strVal val="solid"/>
                                      </p:to>
                                    </p:set>
                                    <p:set>
                                      <p:cBhvr>
                                        <p:cTn id="30" dur="2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 de texte 3">
            <a:extLst>
              <a:ext uri="{FF2B5EF4-FFF2-40B4-BE49-F238E27FC236}">
                <a16:creationId xmlns:a16="http://schemas.microsoft.com/office/drawing/2014/main" id="{C542A917-2DC0-41C3-A1A8-3D1A5C65E9C5}"/>
              </a:ext>
            </a:extLst>
          </p:cNvPr>
          <p:cNvSpPr txBox="1"/>
          <p:nvPr/>
        </p:nvSpPr>
        <p:spPr>
          <a:xfrm>
            <a:off x="1713489" y="754622"/>
            <a:ext cx="8991600" cy="584775"/>
          </a:xfrm>
          <a:prstGeom prst="rect">
            <a:avLst/>
          </a:prstGeom>
          <a:noFill/>
        </p:spPr>
        <p:txBody>
          <a:bodyPr wrap="square" rtlCol="0">
            <a:spAutoFit/>
          </a:bodyPr>
          <a:lstStyle/>
          <a:p>
            <a:pPr algn="ctr" rtl="0"/>
            <a:r>
              <a:rPr lang="fr-FR" sz="3200" b="1" i="1" u="sng" dirty="0">
                <a:latin typeface="Arial" panose="020B0604020202020204" pitchFamily="34" charset="0"/>
                <a:cs typeface="Arial" panose="020B0604020202020204" pitchFamily="34" charset="0"/>
              </a:rPr>
              <a:t>IDEE MAÎTRESSE </a:t>
            </a:r>
          </a:p>
        </p:txBody>
      </p:sp>
      <p:sp>
        <p:nvSpPr>
          <p:cNvPr id="2" name="ZoneTexte 1"/>
          <p:cNvSpPr txBox="1"/>
          <p:nvPr/>
        </p:nvSpPr>
        <p:spPr>
          <a:xfrm>
            <a:off x="1836892" y="2071561"/>
            <a:ext cx="9313933" cy="2677656"/>
          </a:xfrm>
          <a:prstGeom prst="rect">
            <a:avLst/>
          </a:prstGeom>
          <a:noFill/>
        </p:spPr>
        <p:txBody>
          <a:bodyPr wrap="square" rtlCol="0">
            <a:spAutoFit/>
          </a:bodyPr>
          <a:lstStyle/>
          <a:p>
            <a:r>
              <a:rPr lang="fr-FR" sz="2800" dirty="0"/>
              <a:t>Le droit orienté vers les technologies de l’information et la Communication nous aide à appréhender les enjeux humains et sociaux liés au développement des technologies de </a:t>
            </a:r>
          </a:p>
          <a:p>
            <a:r>
              <a:rPr lang="fr-FR" sz="2800" dirty="0"/>
              <a:t>l’information et de la communication c'est-à-dire cerner l’impact de la manipulation des TIC dans la société et sur l’homme.</a:t>
            </a:r>
          </a:p>
        </p:txBody>
      </p:sp>
      <p:pic>
        <p:nvPicPr>
          <p:cNvPr id="5" name="Picture 4">
            <a:extLst>
              <a:ext uri="{FF2B5EF4-FFF2-40B4-BE49-F238E27FC236}">
                <a16:creationId xmlns:a16="http://schemas.microsoft.com/office/drawing/2014/main" id="{270D83C3-D98F-456B-7963-90A37116DD85}"/>
              </a:ext>
            </a:extLst>
          </p:cNvPr>
          <p:cNvPicPr>
            <a:picLocks noChangeAspect="1"/>
          </p:cNvPicPr>
          <p:nvPr/>
        </p:nvPicPr>
        <p:blipFill>
          <a:blip r:embed="rId3"/>
          <a:stretch>
            <a:fillRect/>
          </a:stretch>
        </p:blipFill>
        <p:spPr>
          <a:xfrm>
            <a:off x="0" y="-8092"/>
            <a:ext cx="1546869" cy="1544414"/>
          </a:xfrm>
          <a:prstGeom prst="rect">
            <a:avLst/>
          </a:prstGeom>
        </p:spPr>
      </p:pic>
      <p:pic>
        <p:nvPicPr>
          <p:cNvPr id="6" name="Picture 4">
            <a:extLst>
              <a:ext uri="{FF2B5EF4-FFF2-40B4-BE49-F238E27FC236}">
                <a16:creationId xmlns:a16="http://schemas.microsoft.com/office/drawing/2014/main" id="{270D83C3-D98F-456B-7963-90A37116DD85}"/>
              </a:ext>
            </a:extLst>
          </p:cNvPr>
          <p:cNvPicPr>
            <a:picLocks noChangeAspect="1"/>
          </p:cNvPicPr>
          <p:nvPr/>
        </p:nvPicPr>
        <p:blipFill>
          <a:blip r:embed="rId3"/>
          <a:stretch>
            <a:fillRect/>
          </a:stretch>
        </p:blipFill>
        <p:spPr>
          <a:xfrm>
            <a:off x="10645131" y="0"/>
            <a:ext cx="1546869" cy="1544414"/>
          </a:xfrm>
          <a:prstGeom prst="rect">
            <a:avLst/>
          </a:prstGeom>
        </p:spPr>
      </p:pic>
    </p:spTree>
    <p:extLst>
      <p:ext uri="{BB962C8B-B14F-4D97-AF65-F5344CB8AC3E}">
        <p14:creationId xmlns:p14="http://schemas.microsoft.com/office/powerpoint/2010/main" val="91740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wipe(down)">
                                      <p:cBhvr>
                                        <p:cTn id="20" dur="500"/>
                                        <p:tgtEl>
                                          <p:spTgt spid="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down)">
                                      <p:cBhvr>
                                        <p:cTn id="2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 de texte 3">
            <a:extLst>
              <a:ext uri="{FF2B5EF4-FFF2-40B4-BE49-F238E27FC236}">
                <a16:creationId xmlns:a16="http://schemas.microsoft.com/office/drawing/2014/main" id="{C542A917-2DC0-41C3-A1A8-3D1A5C65E9C5}"/>
              </a:ext>
            </a:extLst>
          </p:cNvPr>
          <p:cNvSpPr txBox="1"/>
          <p:nvPr/>
        </p:nvSpPr>
        <p:spPr>
          <a:xfrm>
            <a:off x="1849119" y="609600"/>
            <a:ext cx="8313803" cy="584775"/>
          </a:xfrm>
          <a:prstGeom prst="rect">
            <a:avLst/>
          </a:prstGeom>
          <a:noFill/>
        </p:spPr>
        <p:txBody>
          <a:bodyPr wrap="square" rtlCol="0">
            <a:spAutoFit/>
          </a:bodyPr>
          <a:lstStyle/>
          <a:p>
            <a:pPr algn="ctr" rtl="0"/>
            <a:r>
              <a:rPr lang="fr-FR" sz="3200" b="1" i="1" u="sng" dirty="0">
                <a:latin typeface="Arial" panose="020B0604020202020204" pitchFamily="34" charset="0"/>
                <a:cs typeface="Arial" panose="020B0604020202020204" pitchFamily="34" charset="0"/>
              </a:rPr>
              <a:t>PLAN</a:t>
            </a:r>
          </a:p>
        </p:txBody>
      </p:sp>
      <p:sp>
        <p:nvSpPr>
          <p:cNvPr id="2" name="ZoneTexte 1"/>
          <p:cNvSpPr txBox="1"/>
          <p:nvPr/>
        </p:nvSpPr>
        <p:spPr>
          <a:xfrm>
            <a:off x="1658867" y="1796432"/>
            <a:ext cx="9313933" cy="4247317"/>
          </a:xfrm>
          <a:prstGeom prst="rect">
            <a:avLst/>
          </a:prstGeom>
          <a:noFill/>
        </p:spPr>
        <p:txBody>
          <a:bodyPr wrap="square" rtlCol="0">
            <a:spAutoFit/>
          </a:bodyPr>
          <a:lstStyle/>
          <a:p>
            <a:pPr marL="285750" lvl="0" indent="-285750">
              <a:buFont typeface="Wingdings" panose="05000000000000000000" pitchFamily="2" charset="2"/>
              <a:buChar char="Ø"/>
            </a:pPr>
            <a:r>
              <a:rPr lang="fr-FR" sz="2800" b="1" dirty="0"/>
              <a:t>INTRODUCTION</a:t>
            </a:r>
          </a:p>
          <a:p>
            <a:pPr lvl="0"/>
            <a:endParaRPr lang="fr-FR" sz="2800" b="1" dirty="0"/>
          </a:p>
          <a:p>
            <a:pPr marL="285750" lvl="0" indent="-285750">
              <a:buFont typeface="Wingdings" panose="05000000000000000000" pitchFamily="2" charset="2"/>
              <a:buChar char="Ø"/>
            </a:pPr>
            <a:r>
              <a:rPr lang="fr-FR" sz="2800" b="1" dirty="0"/>
              <a:t>CADRE JURIDIQUE DES TIC</a:t>
            </a:r>
          </a:p>
          <a:p>
            <a:endParaRPr lang="fr-FR" sz="2800" b="1" dirty="0"/>
          </a:p>
          <a:p>
            <a:pPr marL="285750" lvl="0" indent="-285750">
              <a:buFont typeface="Wingdings" panose="05000000000000000000" pitchFamily="2" charset="2"/>
              <a:buChar char="Ø"/>
            </a:pPr>
            <a:r>
              <a:rPr lang="fr-FR" sz="2800" b="1" dirty="0"/>
              <a:t>LES PRINCIPAUX DOMAINES DU DROIT DES TIC</a:t>
            </a:r>
          </a:p>
          <a:p>
            <a:r>
              <a:rPr lang="fr-FR" sz="2800" b="1" dirty="0"/>
              <a:t> </a:t>
            </a:r>
          </a:p>
          <a:p>
            <a:pPr marL="285750" lvl="0" indent="-285750">
              <a:buFont typeface="Wingdings" panose="05000000000000000000" pitchFamily="2" charset="2"/>
              <a:buChar char="Ø"/>
            </a:pPr>
            <a:r>
              <a:rPr lang="fr-FR" sz="2800" b="1" dirty="0"/>
              <a:t>DEFIS ET ENJEUX</a:t>
            </a:r>
          </a:p>
          <a:p>
            <a:r>
              <a:rPr lang="fr-FR" sz="2800" b="1" dirty="0"/>
              <a:t> </a:t>
            </a:r>
          </a:p>
          <a:p>
            <a:pPr marL="285750" indent="-285750">
              <a:buFont typeface="Wingdings" panose="05000000000000000000" pitchFamily="2" charset="2"/>
              <a:buChar char="Ø"/>
            </a:pPr>
            <a:r>
              <a:rPr lang="fr-FR" sz="2800" b="1" dirty="0"/>
              <a:t>CONCLUSION</a:t>
            </a:r>
            <a:r>
              <a:rPr lang="fr-FR" dirty="0"/>
              <a:t> </a:t>
            </a:r>
          </a:p>
          <a:p>
            <a:pPr marL="285750" lvl="0" indent="-285750">
              <a:buFont typeface="Wingdings" panose="05000000000000000000" pitchFamily="2" charset="2"/>
              <a:buChar char="Ø"/>
            </a:pPr>
            <a:endParaRPr lang="fr-FR" dirty="0"/>
          </a:p>
        </p:txBody>
      </p:sp>
      <p:pic>
        <p:nvPicPr>
          <p:cNvPr id="5" name="Picture 4">
            <a:extLst>
              <a:ext uri="{FF2B5EF4-FFF2-40B4-BE49-F238E27FC236}">
                <a16:creationId xmlns:a16="http://schemas.microsoft.com/office/drawing/2014/main" id="{270D83C3-D98F-456B-7963-90A37116DD85}"/>
              </a:ext>
            </a:extLst>
          </p:cNvPr>
          <p:cNvPicPr>
            <a:picLocks noChangeAspect="1"/>
          </p:cNvPicPr>
          <p:nvPr/>
        </p:nvPicPr>
        <p:blipFill>
          <a:blip r:embed="rId3"/>
          <a:stretch>
            <a:fillRect/>
          </a:stretch>
        </p:blipFill>
        <p:spPr>
          <a:xfrm>
            <a:off x="0" y="0"/>
            <a:ext cx="1546869" cy="1544414"/>
          </a:xfrm>
          <a:prstGeom prst="rect">
            <a:avLst/>
          </a:prstGeom>
        </p:spPr>
      </p:pic>
      <p:pic>
        <p:nvPicPr>
          <p:cNvPr id="6" name="Picture 4">
            <a:extLst>
              <a:ext uri="{FF2B5EF4-FFF2-40B4-BE49-F238E27FC236}">
                <a16:creationId xmlns:a16="http://schemas.microsoft.com/office/drawing/2014/main" id="{270D83C3-D98F-456B-7963-90A37116DD85}"/>
              </a:ext>
            </a:extLst>
          </p:cNvPr>
          <p:cNvPicPr>
            <a:picLocks noChangeAspect="1"/>
          </p:cNvPicPr>
          <p:nvPr/>
        </p:nvPicPr>
        <p:blipFill>
          <a:blip r:embed="rId3"/>
          <a:stretch>
            <a:fillRect/>
          </a:stretch>
        </p:blipFill>
        <p:spPr>
          <a:xfrm>
            <a:off x="10645131" y="0"/>
            <a:ext cx="1546869" cy="1544414"/>
          </a:xfrm>
          <a:prstGeom prst="rect">
            <a:avLst/>
          </a:prstGeom>
        </p:spPr>
      </p:pic>
    </p:spTree>
    <p:extLst>
      <p:ext uri="{BB962C8B-B14F-4D97-AF65-F5344CB8AC3E}">
        <p14:creationId xmlns:p14="http://schemas.microsoft.com/office/powerpoint/2010/main" val="123861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000"/>
                                        <p:tgtEl>
                                          <p:spTgt spid="2">
                                            <p:txEl>
                                              <p:pRg st="0" end="0"/>
                                            </p:txEl>
                                          </p:spTgt>
                                        </p:tgtEl>
                                      </p:cBhvr>
                                    </p:animEffect>
                                    <p:anim calcmode="lin" valueType="num">
                                      <p:cBhvr>
                                        <p:cTn id="1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1000"/>
                                        <p:tgtEl>
                                          <p:spTgt spid="2">
                                            <p:txEl>
                                              <p:pRg st="2" end="2"/>
                                            </p:txEl>
                                          </p:spTgt>
                                        </p:tgtEl>
                                      </p:cBhvr>
                                    </p:animEffect>
                                    <p:anim calcmode="lin" valueType="num">
                                      <p:cBhvr>
                                        <p:cTn id="1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1000"/>
                                        <p:tgtEl>
                                          <p:spTgt spid="2">
                                            <p:txEl>
                                              <p:pRg st="4" end="4"/>
                                            </p:txEl>
                                          </p:spTgt>
                                        </p:tgtEl>
                                      </p:cBhvr>
                                    </p:animEffect>
                                    <p:anim calcmode="lin" valueType="num">
                                      <p:cBhvr>
                                        <p:cTn id="2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anim calcmode="lin" valueType="num">
                                      <p:cBhvr>
                                        <p:cTn id="3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Effect transition="in" filter="fade">
                                      <p:cBhvr>
                                        <p:cTn id="39" dur="1000"/>
                                        <p:tgtEl>
                                          <p:spTgt spid="2">
                                            <p:txEl>
                                              <p:pRg st="6" end="6"/>
                                            </p:txEl>
                                          </p:spTgt>
                                        </p:tgtEl>
                                      </p:cBhvr>
                                    </p:animEffect>
                                    <p:anim calcmode="lin" valueType="num">
                                      <p:cBhvr>
                                        <p:cTn id="4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
                                            <p:txEl>
                                              <p:pRg st="7" end="7"/>
                                            </p:txEl>
                                          </p:spTgt>
                                        </p:tgtEl>
                                        <p:attrNameLst>
                                          <p:attrName>style.visibility</p:attrName>
                                        </p:attrNameLst>
                                      </p:cBhvr>
                                      <p:to>
                                        <p:strVal val="visible"/>
                                      </p:to>
                                    </p:set>
                                    <p:animEffect transition="in" filter="fade">
                                      <p:cBhvr>
                                        <p:cTn id="46" dur="1000"/>
                                        <p:tgtEl>
                                          <p:spTgt spid="2">
                                            <p:txEl>
                                              <p:pRg st="7" end="7"/>
                                            </p:txEl>
                                          </p:spTgt>
                                        </p:tgtEl>
                                      </p:cBhvr>
                                    </p:animEffect>
                                    <p:anim calcmode="lin" valueType="num">
                                      <p:cBhvr>
                                        <p:cTn id="4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2">
                                            <p:txEl>
                                              <p:pRg st="8" end="8"/>
                                            </p:txEl>
                                          </p:spTgt>
                                        </p:tgtEl>
                                        <p:attrNameLst>
                                          <p:attrName>style.visibility</p:attrName>
                                        </p:attrNameLst>
                                      </p:cBhvr>
                                      <p:to>
                                        <p:strVal val="visible"/>
                                      </p:to>
                                    </p:set>
                                    <p:animEffect transition="in" filter="fade">
                                      <p:cBhvr>
                                        <p:cTn id="53" dur="1000"/>
                                        <p:tgtEl>
                                          <p:spTgt spid="2">
                                            <p:txEl>
                                              <p:pRg st="8" end="8"/>
                                            </p:txEl>
                                          </p:spTgt>
                                        </p:tgtEl>
                                      </p:cBhvr>
                                    </p:animEffect>
                                    <p:anim calcmode="lin" valueType="num">
                                      <p:cBhvr>
                                        <p:cTn id="5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 de texte 3">
            <a:extLst>
              <a:ext uri="{FF2B5EF4-FFF2-40B4-BE49-F238E27FC236}">
                <a16:creationId xmlns:a16="http://schemas.microsoft.com/office/drawing/2014/main" id="{C542A917-2DC0-41C3-A1A8-3D1A5C65E9C5}"/>
              </a:ext>
            </a:extLst>
          </p:cNvPr>
          <p:cNvSpPr txBox="1"/>
          <p:nvPr/>
        </p:nvSpPr>
        <p:spPr>
          <a:xfrm>
            <a:off x="1880095" y="710061"/>
            <a:ext cx="8991600" cy="584775"/>
          </a:xfrm>
          <a:prstGeom prst="rect">
            <a:avLst/>
          </a:prstGeom>
          <a:noFill/>
        </p:spPr>
        <p:txBody>
          <a:bodyPr wrap="square" rtlCol="0">
            <a:spAutoFit/>
          </a:bodyPr>
          <a:lstStyle/>
          <a:p>
            <a:pPr algn="ctr" rtl="0"/>
            <a:r>
              <a:rPr lang="fr-FR" sz="3200" b="1" i="1" u="sng" dirty="0">
                <a:latin typeface="Arial" panose="020B0604020202020204" pitchFamily="34" charset="0"/>
                <a:cs typeface="Arial" panose="020B0604020202020204" pitchFamily="34" charset="0"/>
              </a:rPr>
              <a:t>INTRODUCTION</a:t>
            </a:r>
            <a:r>
              <a:rPr lang="fr-FR" sz="3200" b="1" i="1" u="sng" dirty="0">
                <a:solidFill>
                  <a:srgbClr val="A0EBDC"/>
                </a:solidFill>
                <a:latin typeface="Arial" panose="020B0604020202020204" pitchFamily="34" charset="0"/>
                <a:cs typeface="Arial" panose="020B0604020202020204" pitchFamily="34" charset="0"/>
              </a:rPr>
              <a:t>N</a:t>
            </a:r>
          </a:p>
        </p:txBody>
      </p:sp>
      <p:sp>
        <p:nvSpPr>
          <p:cNvPr id="2" name="ZoneTexte 1"/>
          <p:cNvSpPr txBox="1"/>
          <p:nvPr/>
        </p:nvSpPr>
        <p:spPr>
          <a:xfrm>
            <a:off x="1456566" y="2071561"/>
            <a:ext cx="9313933" cy="954107"/>
          </a:xfrm>
          <a:prstGeom prst="rect">
            <a:avLst/>
          </a:prstGeom>
          <a:noFill/>
        </p:spPr>
        <p:txBody>
          <a:bodyPr wrap="square" rtlCol="0">
            <a:spAutoFit/>
          </a:bodyPr>
          <a:lstStyle/>
          <a:p>
            <a:pPr algn="just"/>
            <a:r>
              <a:rPr lang="fr-FR" sz="2800" dirty="0"/>
              <a:t>1. Définition</a:t>
            </a:r>
          </a:p>
          <a:p>
            <a:pPr algn="just"/>
            <a:r>
              <a:rPr lang="fr-FR" sz="2800" dirty="0"/>
              <a:t>2. Importance des TIC</a:t>
            </a:r>
          </a:p>
        </p:txBody>
      </p:sp>
      <p:pic>
        <p:nvPicPr>
          <p:cNvPr id="5" name="Picture 4">
            <a:extLst>
              <a:ext uri="{FF2B5EF4-FFF2-40B4-BE49-F238E27FC236}">
                <a16:creationId xmlns:a16="http://schemas.microsoft.com/office/drawing/2014/main" id="{270D83C3-D98F-456B-7963-90A37116DD85}"/>
              </a:ext>
            </a:extLst>
          </p:cNvPr>
          <p:cNvPicPr>
            <a:picLocks noChangeAspect="1"/>
          </p:cNvPicPr>
          <p:nvPr/>
        </p:nvPicPr>
        <p:blipFill>
          <a:blip r:embed="rId3"/>
          <a:stretch>
            <a:fillRect/>
          </a:stretch>
        </p:blipFill>
        <p:spPr>
          <a:xfrm>
            <a:off x="0" y="-8092"/>
            <a:ext cx="1546869" cy="1544414"/>
          </a:xfrm>
          <a:prstGeom prst="rect">
            <a:avLst/>
          </a:prstGeom>
        </p:spPr>
      </p:pic>
      <p:pic>
        <p:nvPicPr>
          <p:cNvPr id="6" name="Picture 4">
            <a:extLst>
              <a:ext uri="{FF2B5EF4-FFF2-40B4-BE49-F238E27FC236}">
                <a16:creationId xmlns:a16="http://schemas.microsoft.com/office/drawing/2014/main" id="{270D83C3-D98F-456B-7963-90A37116DD85}"/>
              </a:ext>
            </a:extLst>
          </p:cNvPr>
          <p:cNvPicPr>
            <a:picLocks noChangeAspect="1"/>
          </p:cNvPicPr>
          <p:nvPr/>
        </p:nvPicPr>
        <p:blipFill>
          <a:blip r:embed="rId3"/>
          <a:stretch>
            <a:fillRect/>
          </a:stretch>
        </p:blipFill>
        <p:spPr>
          <a:xfrm>
            <a:off x="10645131" y="0"/>
            <a:ext cx="1546869" cy="1544414"/>
          </a:xfrm>
          <a:prstGeom prst="rect">
            <a:avLst/>
          </a:prstGeom>
        </p:spPr>
      </p:pic>
      <p:pic>
        <p:nvPicPr>
          <p:cNvPr id="10" name="Image 9">
            <a:extLst>
              <a:ext uri="{FF2B5EF4-FFF2-40B4-BE49-F238E27FC236}">
                <a16:creationId xmlns:a16="http://schemas.microsoft.com/office/drawing/2014/main" id="{99764023-36F9-039B-1BDC-64C6C5F56A77}"/>
              </a:ext>
            </a:extLst>
          </p:cNvPr>
          <p:cNvPicPr>
            <a:picLocks noChangeAspect="1"/>
          </p:cNvPicPr>
          <p:nvPr/>
        </p:nvPicPr>
        <p:blipFill>
          <a:blip r:embed="rId4"/>
          <a:stretch>
            <a:fillRect/>
          </a:stretch>
        </p:blipFill>
        <p:spPr>
          <a:xfrm>
            <a:off x="3464831" y="3552814"/>
            <a:ext cx="5262338" cy="3305185"/>
          </a:xfrm>
          <a:prstGeom prst="rect">
            <a:avLst/>
          </a:prstGeom>
        </p:spPr>
      </p:pic>
    </p:spTree>
    <p:extLst>
      <p:ext uri="{BB962C8B-B14F-4D97-AF65-F5344CB8AC3E}">
        <p14:creationId xmlns:p14="http://schemas.microsoft.com/office/powerpoint/2010/main" val="146086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80">
                                          <p:stCondLst>
                                            <p:cond delay="0"/>
                                          </p:stCondLst>
                                        </p:cTn>
                                        <p:tgtEl>
                                          <p:spTgt spid="10"/>
                                        </p:tgtEl>
                                      </p:cBhvr>
                                    </p:animEffect>
                                    <p:anim calcmode="lin" valueType="num">
                                      <p:cBhvr>
                                        <p:cTn id="2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1" dur="26">
                                          <p:stCondLst>
                                            <p:cond delay="650"/>
                                          </p:stCondLst>
                                        </p:cTn>
                                        <p:tgtEl>
                                          <p:spTgt spid="10"/>
                                        </p:tgtEl>
                                      </p:cBhvr>
                                      <p:to x="100000" y="60000"/>
                                    </p:animScale>
                                    <p:animScale>
                                      <p:cBhvr>
                                        <p:cTn id="32" dur="166" decel="50000">
                                          <p:stCondLst>
                                            <p:cond delay="676"/>
                                          </p:stCondLst>
                                        </p:cTn>
                                        <p:tgtEl>
                                          <p:spTgt spid="10"/>
                                        </p:tgtEl>
                                      </p:cBhvr>
                                      <p:to x="100000" y="100000"/>
                                    </p:animScale>
                                    <p:animScale>
                                      <p:cBhvr>
                                        <p:cTn id="33" dur="26">
                                          <p:stCondLst>
                                            <p:cond delay="1312"/>
                                          </p:stCondLst>
                                        </p:cTn>
                                        <p:tgtEl>
                                          <p:spTgt spid="10"/>
                                        </p:tgtEl>
                                      </p:cBhvr>
                                      <p:to x="100000" y="80000"/>
                                    </p:animScale>
                                    <p:animScale>
                                      <p:cBhvr>
                                        <p:cTn id="34" dur="166" decel="50000">
                                          <p:stCondLst>
                                            <p:cond delay="1338"/>
                                          </p:stCondLst>
                                        </p:cTn>
                                        <p:tgtEl>
                                          <p:spTgt spid="10"/>
                                        </p:tgtEl>
                                      </p:cBhvr>
                                      <p:to x="100000" y="100000"/>
                                    </p:animScale>
                                    <p:animScale>
                                      <p:cBhvr>
                                        <p:cTn id="35" dur="26">
                                          <p:stCondLst>
                                            <p:cond delay="1642"/>
                                          </p:stCondLst>
                                        </p:cTn>
                                        <p:tgtEl>
                                          <p:spTgt spid="10"/>
                                        </p:tgtEl>
                                      </p:cBhvr>
                                      <p:to x="100000" y="90000"/>
                                    </p:animScale>
                                    <p:animScale>
                                      <p:cBhvr>
                                        <p:cTn id="36" dur="166" decel="50000">
                                          <p:stCondLst>
                                            <p:cond delay="1668"/>
                                          </p:stCondLst>
                                        </p:cTn>
                                        <p:tgtEl>
                                          <p:spTgt spid="10"/>
                                        </p:tgtEl>
                                      </p:cBhvr>
                                      <p:to x="100000" y="100000"/>
                                    </p:animScale>
                                    <p:animScale>
                                      <p:cBhvr>
                                        <p:cTn id="37" dur="26">
                                          <p:stCondLst>
                                            <p:cond delay="1808"/>
                                          </p:stCondLst>
                                        </p:cTn>
                                        <p:tgtEl>
                                          <p:spTgt spid="10"/>
                                        </p:tgtEl>
                                      </p:cBhvr>
                                      <p:to x="100000" y="95000"/>
                                    </p:animScale>
                                    <p:animScale>
                                      <p:cBhvr>
                                        <p:cTn id="3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 de texte 3">
            <a:extLst>
              <a:ext uri="{FF2B5EF4-FFF2-40B4-BE49-F238E27FC236}">
                <a16:creationId xmlns:a16="http://schemas.microsoft.com/office/drawing/2014/main" id="{C542A917-2DC0-41C3-A1A8-3D1A5C65E9C5}"/>
              </a:ext>
            </a:extLst>
          </p:cNvPr>
          <p:cNvSpPr txBox="1"/>
          <p:nvPr/>
        </p:nvSpPr>
        <p:spPr>
          <a:xfrm>
            <a:off x="1456566" y="1952983"/>
            <a:ext cx="8991600" cy="4893647"/>
          </a:xfrm>
          <a:prstGeom prst="rect">
            <a:avLst/>
          </a:prstGeom>
          <a:noFill/>
        </p:spPr>
        <p:txBody>
          <a:bodyPr wrap="square" rtlCol="0">
            <a:spAutoFit/>
          </a:bodyPr>
          <a:lstStyle/>
          <a:p>
            <a:pPr algn="ctr"/>
            <a:r>
              <a:rPr lang="fr-FR" sz="3200" b="1" i="1" u="sng" dirty="0">
                <a:solidFill>
                  <a:srgbClr val="A0EBDC"/>
                </a:solidFill>
                <a:latin typeface="Arial" panose="020B0604020202020204" pitchFamily="34" charset="0"/>
                <a:cs typeface="Arial" panose="020B0604020202020204" pitchFamily="34" charset="0"/>
              </a:rPr>
              <a:t>	</a:t>
            </a:r>
            <a:r>
              <a:rPr lang="fr-FR" sz="2800" dirty="0"/>
              <a:t>Les Technologies de l’Information et de la Communication (TIC) désignent l’ensemble des outils et des ressources technologiques utilisés pour transmettre, enregistrer, créer, partager ou échanger des informations. </a:t>
            </a:r>
            <a:endParaRPr lang="fr-FR" sz="2800" dirty="0">
              <a:latin typeface="Arial" panose="020B0604020202020204" pitchFamily="34" charset="0"/>
              <a:cs typeface="Arial" panose="020B0604020202020204" pitchFamily="34" charset="0"/>
            </a:endParaRPr>
          </a:p>
          <a:p>
            <a:pPr algn="ctr"/>
            <a:r>
              <a:rPr lang="fr-FR" sz="2800" dirty="0">
                <a:cs typeface="Arial" panose="020B0604020202020204" pitchFamily="34" charset="0"/>
              </a:rPr>
              <a:t>	Les TIC jouent un rôle crucial dans notre société en facilitant la communication et l’accès à l’information. Ils sont en  général encadrés par des règlements ,des lois et des droits. LE Cameroun n’étant donc pas en marge de ce grand village a assurément encadré l’activité informatique .Parler donc aujourd'hui du droit des TIC au Cameroun constituera l’ossature de notre exposé.</a:t>
            </a:r>
            <a:endParaRPr lang="fr-FR" sz="2800" dirty="0"/>
          </a:p>
        </p:txBody>
      </p:sp>
      <p:sp>
        <p:nvSpPr>
          <p:cNvPr id="2" name="ZoneTexte 1"/>
          <p:cNvSpPr txBox="1"/>
          <p:nvPr/>
        </p:nvSpPr>
        <p:spPr>
          <a:xfrm>
            <a:off x="1974003" y="443099"/>
            <a:ext cx="9313933" cy="954107"/>
          </a:xfrm>
          <a:prstGeom prst="rect">
            <a:avLst/>
          </a:prstGeom>
          <a:noFill/>
        </p:spPr>
        <p:txBody>
          <a:bodyPr wrap="square" rtlCol="0">
            <a:spAutoFit/>
          </a:bodyPr>
          <a:lstStyle/>
          <a:p>
            <a:pPr marL="571500" indent="-571500" algn="ctr">
              <a:buAutoNum type="romanUcPeriod"/>
            </a:pPr>
            <a:r>
              <a:rPr lang="fr-FR" sz="2800" b="1" u="sng" dirty="0"/>
              <a:t>INTRODUCTION </a:t>
            </a:r>
          </a:p>
          <a:p>
            <a:pPr algn="ctr"/>
            <a:r>
              <a:rPr lang="fr-FR" sz="2800" dirty="0"/>
              <a:t>      A. DEFINITION</a:t>
            </a:r>
          </a:p>
        </p:txBody>
      </p:sp>
      <p:pic>
        <p:nvPicPr>
          <p:cNvPr id="5" name="Picture 4">
            <a:extLst>
              <a:ext uri="{FF2B5EF4-FFF2-40B4-BE49-F238E27FC236}">
                <a16:creationId xmlns:a16="http://schemas.microsoft.com/office/drawing/2014/main" id="{270D83C3-D98F-456B-7963-90A37116DD85}"/>
              </a:ext>
            </a:extLst>
          </p:cNvPr>
          <p:cNvPicPr>
            <a:picLocks noChangeAspect="1"/>
          </p:cNvPicPr>
          <p:nvPr/>
        </p:nvPicPr>
        <p:blipFill>
          <a:blip r:embed="rId3"/>
          <a:stretch>
            <a:fillRect/>
          </a:stretch>
        </p:blipFill>
        <p:spPr>
          <a:xfrm>
            <a:off x="0" y="-8092"/>
            <a:ext cx="1546869" cy="1544414"/>
          </a:xfrm>
          <a:prstGeom prst="rect">
            <a:avLst/>
          </a:prstGeom>
        </p:spPr>
      </p:pic>
      <p:pic>
        <p:nvPicPr>
          <p:cNvPr id="6" name="Picture 4">
            <a:extLst>
              <a:ext uri="{FF2B5EF4-FFF2-40B4-BE49-F238E27FC236}">
                <a16:creationId xmlns:a16="http://schemas.microsoft.com/office/drawing/2014/main" id="{270D83C3-D98F-456B-7963-90A37116DD85}"/>
              </a:ext>
            </a:extLst>
          </p:cNvPr>
          <p:cNvPicPr>
            <a:picLocks noChangeAspect="1"/>
          </p:cNvPicPr>
          <p:nvPr/>
        </p:nvPicPr>
        <p:blipFill>
          <a:blip r:embed="rId3"/>
          <a:stretch>
            <a:fillRect/>
          </a:stretch>
        </p:blipFill>
        <p:spPr>
          <a:xfrm>
            <a:off x="10645131" y="0"/>
            <a:ext cx="1546869" cy="1544414"/>
          </a:xfrm>
          <a:prstGeom prst="rect">
            <a:avLst/>
          </a:prstGeom>
        </p:spPr>
      </p:pic>
    </p:spTree>
    <p:extLst>
      <p:ext uri="{BB962C8B-B14F-4D97-AF65-F5344CB8AC3E}">
        <p14:creationId xmlns:p14="http://schemas.microsoft.com/office/powerpoint/2010/main" val="237941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 de texte 3">
            <a:extLst>
              <a:ext uri="{FF2B5EF4-FFF2-40B4-BE49-F238E27FC236}">
                <a16:creationId xmlns:a16="http://schemas.microsoft.com/office/drawing/2014/main" id="{C542A917-2DC0-41C3-A1A8-3D1A5C65E9C5}"/>
              </a:ext>
            </a:extLst>
          </p:cNvPr>
          <p:cNvSpPr txBox="1"/>
          <p:nvPr/>
        </p:nvSpPr>
        <p:spPr>
          <a:xfrm>
            <a:off x="1456566" y="358113"/>
            <a:ext cx="8991600" cy="1077218"/>
          </a:xfrm>
          <a:prstGeom prst="rect">
            <a:avLst/>
          </a:prstGeom>
          <a:noFill/>
        </p:spPr>
        <p:txBody>
          <a:bodyPr wrap="square" rtlCol="0">
            <a:spAutoFit/>
          </a:bodyPr>
          <a:lstStyle/>
          <a:p>
            <a:pPr marL="571500" indent="-571500" algn="ctr">
              <a:buAutoNum type="romanUcPeriod"/>
            </a:pPr>
            <a:r>
              <a:rPr lang="fr-FR" sz="3200" b="1" i="1" u="sng" dirty="0">
                <a:latin typeface="Arial" panose="020B0604020202020204" pitchFamily="34" charset="0"/>
                <a:cs typeface="Arial" panose="020B0604020202020204" pitchFamily="34" charset="0"/>
              </a:rPr>
              <a:t>INTRO</a:t>
            </a:r>
            <a:r>
              <a:rPr lang="fr-FR" sz="3200" b="1" i="1" dirty="0">
                <a:latin typeface="Arial" panose="020B0604020202020204" pitchFamily="34" charset="0"/>
                <a:cs typeface="Arial" panose="020B0604020202020204" pitchFamily="34" charset="0"/>
              </a:rPr>
              <a:t>:</a:t>
            </a:r>
          </a:p>
          <a:p>
            <a:pPr algn="ctr"/>
            <a:r>
              <a:rPr lang="fr-FR" sz="3200" b="1" i="1" dirty="0">
                <a:latin typeface="Arial" panose="020B0604020202020204" pitchFamily="34" charset="0"/>
                <a:cs typeface="Arial" panose="020B0604020202020204" pitchFamily="34" charset="0"/>
              </a:rPr>
              <a:t>B. IMPORTANCE DES TIC</a:t>
            </a:r>
          </a:p>
        </p:txBody>
      </p:sp>
      <p:pic>
        <p:nvPicPr>
          <p:cNvPr id="5" name="Picture 4">
            <a:extLst>
              <a:ext uri="{FF2B5EF4-FFF2-40B4-BE49-F238E27FC236}">
                <a16:creationId xmlns:a16="http://schemas.microsoft.com/office/drawing/2014/main" id="{270D83C3-D98F-456B-7963-90A37116DD85}"/>
              </a:ext>
            </a:extLst>
          </p:cNvPr>
          <p:cNvPicPr>
            <a:picLocks noChangeAspect="1"/>
          </p:cNvPicPr>
          <p:nvPr/>
        </p:nvPicPr>
        <p:blipFill>
          <a:blip r:embed="rId3"/>
          <a:stretch>
            <a:fillRect/>
          </a:stretch>
        </p:blipFill>
        <p:spPr>
          <a:xfrm>
            <a:off x="0" y="-8092"/>
            <a:ext cx="1546869" cy="1544414"/>
          </a:xfrm>
          <a:prstGeom prst="rect">
            <a:avLst/>
          </a:prstGeom>
        </p:spPr>
      </p:pic>
      <p:pic>
        <p:nvPicPr>
          <p:cNvPr id="6" name="Picture 4">
            <a:extLst>
              <a:ext uri="{FF2B5EF4-FFF2-40B4-BE49-F238E27FC236}">
                <a16:creationId xmlns:a16="http://schemas.microsoft.com/office/drawing/2014/main" id="{270D83C3-D98F-456B-7963-90A37116DD85}"/>
              </a:ext>
            </a:extLst>
          </p:cNvPr>
          <p:cNvPicPr>
            <a:picLocks noChangeAspect="1"/>
          </p:cNvPicPr>
          <p:nvPr/>
        </p:nvPicPr>
        <p:blipFill>
          <a:blip r:embed="rId3"/>
          <a:stretch>
            <a:fillRect/>
          </a:stretch>
        </p:blipFill>
        <p:spPr>
          <a:xfrm>
            <a:off x="10645131" y="0"/>
            <a:ext cx="1546869" cy="1544414"/>
          </a:xfrm>
          <a:prstGeom prst="rect">
            <a:avLst/>
          </a:prstGeom>
        </p:spPr>
      </p:pic>
      <p:sp>
        <p:nvSpPr>
          <p:cNvPr id="2" name="Zone de texte 3">
            <a:extLst>
              <a:ext uri="{FF2B5EF4-FFF2-40B4-BE49-F238E27FC236}">
                <a16:creationId xmlns:a16="http://schemas.microsoft.com/office/drawing/2014/main" id="{CBB6FA5D-EC0A-68A6-C9DA-1A0C8E2FCD3F}"/>
              </a:ext>
            </a:extLst>
          </p:cNvPr>
          <p:cNvSpPr txBox="1"/>
          <p:nvPr/>
        </p:nvSpPr>
        <p:spPr>
          <a:xfrm>
            <a:off x="1806189" y="1901179"/>
            <a:ext cx="8991600" cy="4832092"/>
          </a:xfrm>
          <a:prstGeom prst="rect">
            <a:avLst/>
          </a:prstGeom>
          <a:noFill/>
        </p:spPr>
        <p:txBody>
          <a:bodyPr wrap="square" rtlCol="0">
            <a:spAutoFit/>
          </a:bodyPr>
          <a:lstStyle/>
          <a:p>
            <a:pPr algn="ctr"/>
            <a:r>
              <a:rPr lang="fr-FR" sz="2800" dirty="0"/>
              <a:t>	Les TIC jouent un rôle crucial dans notre société moderne, et leur importance s'étend dans différents domaines :</a:t>
            </a:r>
          </a:p>
          <a:p>
            <a:pPr marL="457200" indent="-457200" algn="ctr">
              <a:buFont typeface="Courier New" panose="02070309020205020404" pitchFamily="49" charset="0"/>
              <a:buChar char="o"/>
            </a:pPr>
            <a:r>
              <a:rPr lang="fr-FR" sz="2800" dirty="0">
                <a:latin typeface="Arial" panose="020B0604020202020204" pitchFamily="34" charset="0"/>
                <a:cs typeface="Arial" panose="020B0604020202020204" pitchFamily="34" charset="0"/>
              </a:rPr>
              <a:t>Communication;</a:t>
            </a:r>
          </a:p>
          <a:p>
            <a:pPr marL="457200" indent="-457200" algn="ctr">
              <a:buFont typeface="Courier New" panose="02070309020205020404" pitchFamily="49" charset="0"/>
              <a:buChar char="o"/>
            </a:pPr>
            <a:r>
              <a:rPr lang="fr-FR" sz="2800" dirty="0">
                <a:latin typeface="Arial" panose="020B0604020202020204" pitchFamily="34" charset="0"/>
                <a:cs typeface="Arial" panose="020B0604020202020204" pitchFamily="34" charset="0"/>
              </a:rPr>
              <a:t>Accès à l’information;</a:t>
            </a:r>
          </a:p>
          <a:p>
            <a:pPr marL="457200" indent="-457200" algn="ctr">
              <a:buFont typeface="Courier New" panose="02070309020205020404" pitchFamily="49" charset="0"/>
              <a:buChar char="o"/>
            </a:pPr>
            <a:r>
              <a:rPr lang="fr-FR" sz="2800" dirty="0">
                <a:latin typeface="Arial" panose="020B0604020202020204" pitchFamily="34" charset="0"/>
                <a:cs typeface="Arial" panose="020B0604020202020204" pitchFamily="34" charset="0"/>
              </a:rPr>
              <a:t>Efficacité et productivité;</a:t>
            </a:r>
          </a:p>
          <a:p>
            <a:pPr marL="457200" indent="-457200" algn="ctr">
              <a:buFont typeface="Courier New" panose="02070309020205020404" pitchFamily="49" charset="0"/>
              <a:buChar char="o"/>
            </a:pPr>
            <a:r>
              <a:rPr lang="fr-FR" sz="2800" dirty="0">
                <a:latin typeface="Arial" panose="020B0604020202020204" pitchFamily="34" charset="0"/>
                <a:cs typeface="Arial" panose="020B0604020202020204" pitchFamily="34" charset="0"/>
              </a:rPr>
              <a:t>Innovation et développement;</a:t>
            </a:r>
          </a:p>
          <a:p>
            <a:pPr marL="457200" indent="-457200" algn="ctr">
              <a:buFont typeface="Courier New" panose="02070309020205020404" pitchFamily="49" charset="0"/>
              <a:buChar char="o"/>
            </a:pPr>
            <a:r>
              <a:rPr lang="fr-FR" sz="2800" dirty="0">
                <a:latin typeface="Arial" panose="020B0604020202020204" pitchFamily="34" charset="0"/>
                <a:cs typeface="Arial" panose="020B0604020202020204" pitchFamily="34" charset="0"/>
              </a:rPr>
              <a:t>Services publiques et gouvernance;</a:t>
            </a:r>
          </a:p>
          <a:p>
            <a:pPr marL="457200" indent="-457200" algn="ctr">
              <a:buFont typeface="Courier New" panose="02070309020205020404" pitchFamily="49" charset="0"/>
              <a:buChar char="o"/>
            </a:pPr>
            <a:r>
              <a:rPr lang="fr-FR" sz="2800" dirty="0">
                <a:latin typeface="Arial" panose="020B0604020202020204" pitchFamily="34" charset="0"/>
                <a:cs typeface="Arial" panose="020B0604020202020204" pitchFamily="34" charset="0"/>
              </a:rPr>
              <a:t>Santé ;</a:t>
            </a:r>
          </a:p>
          <a:p>
            <a:pPr marL="457200" indent="-457200" algn="ctr">
              <a:buFont typeface="Courier New" panose="02070309020205020404" pitchFamily="49" charset="0"/>
              <a:buChar char="o"/>
            </a:pPr>
            <a:r>
              <a:rPr lang="fr-FR" sz="2800" dirty="0">
                <a:latin typeface="Arial" panose="020B0604020202020204" pitchFamily="34" charset="0"/>
                <a:cs typeface="Arial" panose="020B0604020202020204" pitchFamily="34" charset="0"/>
              </a:rPr>
              <a:t>Inclusion sociale.</a:t>
            </a:r>
          </a:p>
          <a:p>
            <a:pPr marL="457200" indent="-457200" algn="ctr">
              <a:buFont typeface="Courier New" panose="02070309020205020404" pitchFamily="49" charset="0"/>
              <a:buChar char="o"/>
            </a:pPr>
            <a:endParaRPr lang="fr-F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8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31A61344-C4A7-2E32-BB4E-9D6EB1096A90}"/>
              </a:ext>
            </a:extLst>
          </p:cNvPr>
          <p:cNvPicPr>
            <a:picLocks noChangeAspect="1"/>
          </p:cNvPicPr>
          <p:nvPr/>
        </p:nvPicPr>
        <p:blipFill>
          <a:blip r:embed="rId2"/>
          <a:stretch>
            <a:fillRect/>
          </a:stretch>
        </p:blipFill>
        <p:spPr>
          <a:xfrm>
            <a:off x="0" y="-8092"/>
            <a:ext cx="1546869" cy="1544414"/>
          </a:xfrm>
          <a:prstGeom prst="rect">
            <a:avLst/>
          </a:prstGeom>
        </p:spPr>
      </p:pic>
      <p:pic>
        <p:nvPicPr>
          <p:cNvPr id="3" name="Picture 4">
            <a:extLst>
              <a:ext uri="{FF2B5EF4-FFF2-40B4-BE49-F238E27FC236}">
                <a16:creationId xmlns:a16="http://schemas.microsoft.com/office/drawing/2014/main" id="{4658EE8A-E6A5-4A48-B007-787069A4D7DF}"/>
              </a:ext>
            </a:extLst>
          </p:cNvPr>
          <p:cNvPicPr>
            <a:picLocks noChangeAspect="1"/>
          </p:cNvPicPr>
          <p:nvPr/>
        </p:nvPicPr>
        <p:blipFill>
          <a:blip r:embed="rId2"/>
          <a:stretch>
            <a:fillRect/>
          </a:stretch>
        </p:blipFill>
        <p:spPr>
          <a:xfrm>
            <a:off x="10645131" y="-78937"/>
            <a:ext cx="1546869" cy="1544414"/>
          </a:xfrm>
          <a:prstGeom prst="rect">
            <a:avLst/>
          </a:prstGeom>
        </p:spPr>
      </p:pic>
      <p:sp>
        <p:nvSpPr>
          <p:cNvPr id="4" name="Zone de texte 3">
            <a:extLst>
              <a:ext uri="{FF2B5EF4-FFF2-40B4-BE49-F238E27FC236}">
                <a16:creationId xmlns:a16="http://schemas.microsoft.com/office/drawing/2014/main" id="{0D351604-9B7E-B9B5-E6AA-7ACAB809640F}"/>
              </a:ext>
            </a:extLst>
          </p:cNvPr>
          <p:cNvSpPr txBox="1"/>
          <p:nvPr/>
        </p:nvSpPr>
        <p:spPr>
          <a:xfrm>
            <a:off x="1456566" y="358113"/>
            <a:ext cx="8991600" cy="584775"/>
          </a:xfrm>
          <a:prstGeom prst="rect">
            <a:avLst/>
          </a:prstGeom>
          <a:noFill/>
        </p:spPr>
        <p:txBody>
          <a:bodyPr wrap="square" rtlCol="0">
            <a:spAutoFit/>
          </a:bodyPr>
          <a:lstStyle/>
          <a:p>
            <a:pPr algn="ctr"/>
            <a:r>
              <a:rPr lang="fr-FR" sz="3200" b="1" i="1" u="sng" dirty="0">
                <a:latin typeface="Arial" panose="020B0604020202020204" pitchFamily="34" charset="0"/>
                <a:cs typeface="Arial" panose="020B0604020202020204" pitchFamily="34" charset="0"/>
              </a:rPr>
              <a:t>II. CADRE JURIDIQUE</a:t>
            </a:r>
            <a:r>
              <a:rPr lang="fr-FR" sz="3200" b="1" i="1" dirty="0">
                <a:latin typeface="Arial" panose="020B0604020202020204" pitchFamily="34" charset="0"/>
                <a:cs typeface="Arial" panose="020B0604020202020204" pitchFamily="34" charset="0"/>
              </a:rPr>
              <a:t>:</a:t>
            </a:r>
          </a:p>
        </p:txBody>
      </p:sp>
      <p:sp>
        <p:nvSpPr>
          <p:cNvPr id="5" name="ZoneTexte 4">
            <a:extLst>
              <a:ext uri="{FF2B5EF4-FFF2-40B4-BE49-F238E27FC236}">
                <a16:creationId xmlns:a16="http://schemas.microsoft.com/office/drawing/2014/main" id="{2A4E5BB9-3FE5-84D3-853E-BA43A5980AF6}"/>
              </a:ext>
            </a:extLst>
          </p:cNvPr>
          <p:cNvSpPr txBox="1"/>
          <p:nvPr/>
        </p:nvSpPr>
        <p:spPr>
          <a:xfrm>
            <a:off x="1456566" y="2071561"/>
            <a:ext cx="9313933" cy="954107"/>
          </a:xfrm>
          <a:prstGeom prst="rect">
            <a:avLst/>
          </a:prstGeom>
          <a:noFill/>
        </p:spPr>
        <p:txBody>
          <a:bodyPr wrap="square" rtlCol="0">
            <a:spAutoFit/>
          </a:bodyPr>
          <a:lstStyle/>
          <a:p>
            <a:pPr algn="just"/>
            <a:r>
              <a:rPr lang="fr-FR" sz="2800" dirty="0"/>
              <a:t>1. Législation internationale</a:t>
            </a:r>
          </a:p>
          <a:p>
            <a:pPr algn="just"/>
            <a:r>
              <a:rPr lang="fr-FR" sz="2800" dirty="0"/>
              <a:t>2. Législation nationale</a:t>
            </a:r>
          </a:p>
        </p:txBody>
      </p:sp>
      <p:pic>
        <p:nvPicPr>
          <p:cNvPr id="9" name="Image 8">
            <a:extLst>
              <a:ext uri="{FF2B5EF4-FFF2-40B4-BE49-F238E27FC236}">
                <a16:creationId xmlns:a16="http://schemas.microsoft.com/office/drawing/2014/main" id="{BC7C1B51-C1BB-925A-3E46-823BE3F4CD2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0" y="3832332"/>
            <a:ext cx="12192000" cy="1870761"/>
          </a:xfrm>
          <a:prstGeom prst="rect">
            <a:avLst/>
          </a:prstGeom>
        </p:spPr>
      </p:pic>
    </p:spTree>
    <p:extLst>
      <p:ext uri="{BB962C8B-B14F-4D97-AF65-F5344CB8AC3E}">
        <p14:creationId xmlns:p14="http://schemas.microsoft.com/office/powerpoint/2010/main" val="144208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fltVal val="0"/>
                                          </p:val>
                                        </p:tav>
                                        <p:tav tm="100000">
                                          <p:val>
                                            <p:strVal val="#ppt_w"/>
                                          </p:val>
                                        </p:tav>
                                      </p:tavLst>
                                    </p:anim>
                                    <p:anim calcmode="lin" valueType="num">
                                      <p:cBhvr>
                                        <p:cTn id="28" dur="1000" fill="hold"/>
                                        <p:tgtEl>
                                          <p:spTgt spid="9"/>
                                        </p:tgtEl>
                                        <p:attrNameLst>
                                          <p:attrName>ppt_h</p:attrName>
                                        </p:attrNameLst>
                                      </p:cBhvr>
                                      <p:tavLst>
                                        <p:tav tm="0">
                                          <p:val>
                                            <p:fltVal val="0"/>
                                          </p:val>
                                        </p:tav>
                                        <p:tav tm="100000">
                                          <p:val>
                                            <p:strVal val="#ppt_h"/>
                                          </p:val>
                                        </p:tav>
                                      </p:tavLst>
                                    </p:anim>
                                    <p:anim calcmode="lin" valueType="num">
                                      <p:cBhvr>
                                        <p:cTn id="29" dur="1000" fill="hold"/>
                                        <p:tgtEl>
                                          <p:spTgt spid="9"/>
                                        </p:tgtEl>
                                        <p:attrNameLst>
                                          <p:attrName>style.rotation</p:attrName>
                                        </p:attrNameLst>
                                      </p:cBhvr>
                                      <p:tavLst>
                                        <p:tav tm="0">
                                          <p:val>
                                            <p:fltVal val="90"/>
                                          </p:val>
                                        </p:tav>
                                        <p:tav tm="100000">
                                          <p:val>
                                            <p:fltVal val="0"/>
                                          </p:val>
                                        </p:tav>
                                      </p:tavLst>
                                    </p:anim>
                                    <p:animEffect transition="in" filter="fade">
                                      <p:cBhvr>
                                        <p:cTn id="3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 de texte 3">
            <a:extLst>
              <a:ext uri="{FF2B5EF4-FFF2-40B4-BE49-F238E27FC236}">
                <a16:creationId xmlns:a16="http://schemas.microsoft.com/office/drawing/2014/main" id="{C542A917-2DC0-41C3-A1A8-3D1A5C65E9C5}"/>
              </a:ext>
            </a:extLst>
          </p:cNvPr>
          <p:cNvSpPr txBox="1"/>
          <p:nvPr/>
        </p:nvSpPr>
        <p:spPr>
          <a:xfrm>
            <a:off x="2586119" y="551544"/>
            <a:ext cx="8991600" cy="1077218"/>
          </a:xfrm>
          <a:prstGeom prst="rect">
            <a:avLst/>
          </a:prstGeom>
          <a:noFill/>
        </p:spPr>
        <p:txBody>
          <a:bodyPr wrap="square" rtlCol="0">
            <a:spAutoFit/>
          </a:bodyPr>
          <a:lstStyle/>
          <a:p>
            <a:pPr algn="ctr"/>
            <a:endParaRPr lang="fr-FR" sz="3200" b="1" i="1" u="sng" dirty="0">
              <a:latin typeface="Arial" panose="020B0604020202020204" pitchFamily="34" charset="0"/>
              <a:cs typeface="Arial" panose="020B0604020202020204" pitchFamily="34" charset="0"/>
            </a:endParaRPr>
          </a:p>
          <a:p>
            <a:pPr algn="ctr"/>
            <a:r>
              <a:rPr lang="fr-FR" sz="3200" b="1" i="1" u="sng" dirty="0">
                <a:latin typeface="Arial" panose="020B0604020202020204" pitchFamily="34" charset="0"/>
                <a:cs typeface="Arial" panose="020B0604020202020204" pitchFamily="34" charset="0"/>
              </a:rPr>
              <a:t>1. Législation internationale</a:t>
            </a:r>
          </a:p>
        </p:txBody>
      </p:sp>
      <p:sp>
        <p:nvSpPr>
          <p:cNvPr id="2" name="ZoneTexte 1"/>
          <p:cNvSpPr txBox="1"/>
          <p:nvPr/>
        </p:nvSpPr>
        <p:spPr>
          <a:xfrm>
            <a:off x="1308847" y="1687863"/>
            <a:ext cx="9712505" cy="5693866"/>
          </a:xfrm>
          <a:prstGeom prst="rect">
            <a:avLst/>
          </a:prstGeom>
          <a:noFill/>
        </p:spPr>
        <p:txBody>
          <a:bodyPr wrap="square" rtlCol="0">
            <a:spAutoFit/>
          </a:bodyPr>
          <a:lstStyle/>
          <a:p>
            <a:r>
              <a:rPr lang="fr-FR" sz="2800" dirty="0"/>
              <a:t>Voici un aperçu des principales lois et réglementations internationales qui encadrent les technologies de l’information et de la communication (TIC) :</a:t>
            </a:r>
          </a:p>
          <a:p>
            <a:pPr marL="457200" lvl="0" indent="-457200">
              <a:buFont typeface="Wingdings" panose="05000000000000000000" pitchFamily="2" charset="2"/>
              <a:buChar char="§"/>
            </a:pPr>
            <a:r>
              <a:rPr lang="fr-FR" sz="2800" b="1" dirty="0"/>
              <a:t>Règlement Général sur la Protection des Données (RGPD)</a:t>
            </a:r>
          </a:p>
          <a:p>
            <a:pPr marL="457200" indent="-457200">
              <a:buFont typeface="Wingdings" panose="05000000000000000000" pitchFamily="2" charset="2"/>
              <a:buChar char="§"/>
            </a:pPr>
            <a:r>
              <a:rPr lang="fr-FR" sz="2800" b="1" dirty="0"/>
              <a:t>Convention de Budapest sur la Cybercriminalité</a:t>
            </a:r>
          </a:p>
          <a:p>
            <a:pPr marL="457200" indent="-457200">
              <a:buFont typeface="Wingdings" panose="05000000000000000000" pitchFamily="2" charset="2"/>
              <a:buChar char="§"/>
            </a:pPr>
            <a:r>
              <a:rPr lang="fr-FR" sz="2800" b="1" dirty="0"/>
              <a:t>Directives de l’Union Internationale des Télécommunications (UIT)</a:t>
            </a:r>
            <a:endParaRPr lang="fr-FR" sz="2800" dirty="0"/>
          </a:p>
          <a:p>
            <a:pPr marL="457200" indent="-457200">
              <a:buFont typeface="Wingdings" panose="05000000000000000000" pitchFamily="2" charset="2"/>
              <a:buChar char="§"/>
            </a:pPr>
            <a:r>
              <a:rPr lang="fr-FR" sz="2800" b="1" dirty="0"/>
              <a:t>Appel de Paris pour la Confiance et la Sécurité dans le Cyberespace</a:t>
            </a:r>
            <a:endParaRPr lang="fr-FR" sz="2800" dirty="0"/>
          </a:p>
          <a:p>
            <a:pPr marL="457200" indent="-457200">
              <a:buFont typeface="Wingdings" panose="05000000000000000000" pitchFamily="2" charset="2"/>
              <a:buChar char="§"/>
            </a:pPr>
            <a:r>
              <a:rPr lang="fr-FR" sz="2800" b="1" dirty="0"/>
              <a:t>Résolutions du Conseil de Sécurité de l’ONU</a:t>
            </a:r>
            <a:endParaRPr lang="fr-FR" sz="2800" dirty="0"/>
          </a:p>
          <a:p>
            <a:pPr marL="457200" indent="-457200">
              <a:buFont typeface="Wingdings" panose="05000000000000000000" pitchFamily="2" charset="2"/>
              <a:buChar char="§"/>
            </a:pPr>
            <a:endParaRPr lang="fr-FR" sz="2800" dirty="0"/>
          </a:p>
          <a:p>
            <a:pPr marL="457200" lvl="0" indent="-457200">
              <a:buFont typeface="Wingdings" panose="05000000000000000000" pitchFamily="2" charset="2"/>
              <a:buChar char="§"/>
            </a:pPr>
            <a:endParaRPr lang="fr-FR" sz="2800" dirty="0"/>
          </a:p>
          <a:p>
            <a:pPr marL="285750" indent="-285750" algn="just">
              <a:buFont typeface="Arial" panose="020B0604020202020204" pitchFamily="34" charset="0"/>
              <a:buChar char="•"/>
            </a:pPr>
            <a:endParaRPr lang="fr-FR" sz="2800" dirty="0"/>
          </a:p>
        </p:txBody>
      </p:sp>
      <p:pic>
        <p:nvPicPr>
          <p:cNvPr id="5" name="Picture 4">
            <a:extLst>
              <a:ext uri="{FF2B5EF4-FFF2-40B4-BE49-F238E27FC236}">
                <a16:creationId xmlns:a16="http://schemas.microsoft.com/office/drawing/2014/main" id="{270D83C3-D98F-456B-7963-90A37116DD85}"/>
              </a:ext>
            </a:extLst>
          </p:cNvPr>
          <p:cNvPicPr>
            <a:picLocks noChangeAspect="1"/>
          </p:cNvPicPr>
          <p:nvPr/>
        </p:nvPicPr>
        <p:blipFill>
          <a:blip r:embed="rId3"/>
          <a:stretch>
            <a:fillRect/>
          </a:stretch>
        </p:blipFill>
        <p:spPr>
          <a:xfrm>
            <a:off x="0" y="-8092"/>
            <a:ext cx="1546869" cy="1544414"/>
          </a:xfrm>
          <a:prstGeom prst="rect">
            <a:avLst/>
          </a:prstGeom>
        </p:spPr>
      </p:pic>
      <p:pic>
        <p:nvPicPr>
          <p:cNvPr id="6" name="Picture 4">
            <a:extLst>
              <a:ext uri="{FF2B5EF4-FFF2-40B4-BE49-F238E27FC236}">
                <a16:creationId xmlns:a16="http://schemas.microsoft.com/office/drawing/2014/main" id="{270D83C3-D98F-456B-7963-90A37116DD85}"/>
              </a:ext>
            </a:extLst>
          </p:cNvPr>
          <p:cNvPicPr>
            <a:picLocks noChangeAspect="1"/>
          </p:cNvPicPr>
          <p:nvPr/>
        </p:nvPicPr>
        <p:blipFill>
          <a:blip r:embed="rId3"/>
          <a:stretch>
            <a:fillRect/>
          </a:stretch>
        </p:blipFill>
        <p:spPr>
          <a:xfrm>
            <a:off x="10645131" y="0"/>
            <a:ext cx="1546869" cy="1544414"/>
          </a:xfrm>
          <a:prstGeom prst="rect">
            <a:avLst/>
          </a:prstGeom>
        </p:spPr>
      </p:pic>
    </p:spTree>
    <p:extLst>
      <p:ext uri="{BB962C8B-B14F-4D97-AF65-F5344CB8AC3E}">
        <p14:creationId xmlns:p14="http://schemas.microsoft.com/office/powerpoint/2010/main" val="168202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theme/theme1.xml><?xml version="1.0" encoding="utf-8"?>
<a:theme xmlns:a="http://schemas.openxmlformats.org/drawingml/2006/main" name="Thème Office">
  <a:themeElements>
    <a:clrScheme name="Custom 10">
      <a:dk1>
        <a:srgbClr val="000000"/>
      </a:dk1>
      <a:lt1>
        <a:srgbClr val="FFFFFF"/>
      </a:lt1>
      <a:dk2>
        <a:srgbClr val="5F7174"/>
      </a:dk2>
      <a:lt2>
        <a:srgbClr val="CFF6CF"/>
      </a:lt2>
      <a:accent1>
        <a:srgbClr val="69888C"/>
      </a:accent1>
      <a:accent2>
        <a:srgbClr val="5F7174"/>
      </a:accent2>
      <a:accent3>
        <a:srgbClr val="A5E659"/>
      </a:accent3>
      <a:accent4>
        <a:srgbClr val="00A6C0"/>
      </a:accent4>
      <a:accent5>
        <a:srgbClr val="32D9CB"/>
      </a:accent5>
      <a:accent6>
        <a:srgbClr val="99ECE5"/>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22379321" id="{6AD45CC7-F2C4-40E6-A55C-BCE950A342A6}" vid="{3F5E0218-12DD-470E-A703-5D0796C96E1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22379321" id="{6AD45CC7-F2C4-40E6-A55C-BCE950A342A6}" vid="{52A2BEF6-6692-45C0-8AFC-16FDF0DB30D5}"/>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Diapositive de titre animée Lumières</Template>
  <TotalTime>1500</TotalTime>
  <Words>5921</Words>
  <Application>Microsoft Office PowerPoint</Application>
  <PresentationFormat>Grand écran</PresentationFormat>
  <Paragraphs>351</Paragraphs>
  <Slides>26</Slides>
  <Notes>24</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26</vt:i4>
      </vt:variant>
    </vt:vector>
  </HeadingPairs>
  <TitlesOfParts>
    <vt:vector size="35" baseType="lpstr">
      <vt:lpstr>Arial</vt:lpstr>
      <vt:lpstr>Calibri</vt:lpstr>
      <vt:lpstr>Calibri Light</vt:lpstr>
      <vt:lpstr>Courier New</vt:lpstr>
      <vt:lpstr>Symbol</vt:lpstr>
      <vt:lpstr>Times New Roman</vt:lpstr>
      <vt:lpstr>Wingdings</vt:lpstr>
      <vt:lpstr>Thème Office</vt:lpstr>
      <vt:lpstr>1_Thème Office</vt:lpstr>
      <vt:lpstr>Le droit des TIC</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HP</dc:creator>
  <cp:keywords/>
  <dc:description/>
  <cp:lastModifiedBy>edwige minnie</cp:lastModifiedBy>
  <cp:revision>3</cp:revision>
  <dcterms:created xsi:type="dcterms:W3CDTF">2024-10-23T05:37:29Z</dcterms:created>
  <dcterms:modified xsi:type="dcterms:W3CDTF">2025-04-08T15:38:57Z</dcterms:modified>
  <cp:category/>
</cp:coreProperties>
</file>