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2" r:id="rId1"/>
  </p:sldMasterIdLst>
  <p:notesMasterIdLst>
    <p:notesMasterId r:id="rId27"/>
  </p:notesMasterIdLst>
  <p:sldIdLst>
    <p:sldId id="256" r:id="rId2"/>
    <p:sldId id="257" r:id="rId3"/>
    <p:sldId id="275" r:id="rId4"/>
    <p:sldId id="274" r:id="rId5"/>
    <p:sldId id="258" r:id="rId6"/>
    <p:sldId id="295" r:id="rId7"/>
    <p:sldId id="290" r:id="rId8"/>
    <p:sldId id="259" r:id="rId9"/>
    <p:sldId id="282" r:id="rId10"/>
    <p:sldId id="294" r:id="rId11"/>
    <p:sldId id="280" r:id="rId12"/>
    <p:sldId id="281" r:id="rId13"/>
    <p:sldId id="296" r:id="rId14"/>
    <p:sldId id="283" r:id="rId15"/>
    <p:sldId id="288" r:id="rId16"/>
    <p:sldId id="284" r:id="rId17"/>
    <p:sldId id="285" r:id="rId18"/>
    <p:sldId id="286" r:id="rId19"/>
    <p:sldId id="287" r:id="rId20"/>
    <p:sldId id="289" r:id="rId21"/>
    <p:sldId id="297" r:id="rId22"/>
    <p:sldId id="299" r:id="rId23"/>
    <p:sldId id="300" r:id="rId24"/>
    <p:sldId id="298" r:id="rId25"/>
    <p:sldId id="30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56"/>
    <p:restoredTop sz="91424"/>
  </p:normalViewPr>
  <p:slideViewPr>
    <p:cSldViewPr snapToGrid="0">
      <p:cViewPr varScale="1">
        <p:scale>
          <a:sx n="100" d="100"/>
          <a:sy n="100" d="100"/>
        </p:scale>
        <p:origin x="216" y="-2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8EDF1-0207-BE43-BF49-B98A87BBD0F2}" type="datetimeFigureOut">
              <a:rPr lang="fr-FR" smtClean="0"/>
              <a:t>18/03/2025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73C7B-C2A2-054D-8B36-2ACC72363A83}" type="slidenum">
              <a:rPr lang="fr-FR" smtClean="0"/>
              <a:t>‹#›</a:t>
            </a:fld>
            <a:endParaRPr lang="fr-FR"/>
          </a:p>
        </p:txBody>
      </p:sp>
    </p:spTree>
    <p:extLst>
      <p:ext uri="{BB962C8B-B14F-4D97-AF65-F5344CB8AC3E}">
        <p14:creationId xmlns:p14="http://schemas.microsoft.com/office/powerpoint/2010/main" val="2230063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846215E-43C4-1D40-95F8-023AE389A37C}" type="datetimeFigureOut">
              <a:rPr lang="fr-FR" smtClean="0"/>
              <a:t>18/03/2025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3853163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846215E-43C4-1D40-95F8-023AE389A37C}" type="datetimeFigureOut">
              <a:rPr lang="fr-FR" smtClean="0"/>
              <a:t>18/03/2025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151343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846215E-43C4-1D40-95F8-023AE389A37C}" type="datetimeFigureOut">
              <a:rPr lang="fr-FR" smtClean="0"/>
              <a:t>18/03/2025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244293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3846215E-43C4-1D40-95F8-023AE389A37C}" type="datetimeFigureOut">
              <a:rPr lang="fr-FR" smtClean="0"/>
              <a:t>18/03/2025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1309153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3846215E-43C4-1D40-95F8-023AE389A37C}" type="datetimeFigureOut">
              <a:rPr lang="fr-FR" smtClean="0"/>
              <a:t>18/03/2025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1214427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846215E-43C4-1D40-95F8-023AE389A37C}" type="datetimeFigureOut">
              <a:rPr lang="fr-FR" smtClean="0"/>
              <a:t>18/03/2025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1872912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846215E-43C4-1D40-95F8-023AE389A37C}" type="datetimeFigureOut">
              <a:rPr lang="fr-FR" smtClean="0"/>
              <a:t>18/03/2025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3986717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846215E-43C4-1D40-95F8-023AE389A37C}" type="datetimeFigureOut">
              <a:rPr lang="fr-FR" smtClean="0"/>
              <a:t>18/03/2025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2281491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846215E-43C4-1D40-95F8-023AE389A37C}" type="datetimeFigureOut">
              <a:rPr lang="fr-FR" smtClean="0"/>
              <a:t>18/03/2025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312780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846215E-43C4-1D40-95F8-023AE389A37C}" type="datetimeFigureOut">
              <a:rPr lang="fr-FR" smtClean="0"/>
              <a:t>18/03/2025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2536473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846215E-43C4-1D40-95F8-023AE389A37C}" type="datetimeFigureOut">
              <a:rPr lang="fr-FR" smtClean="0"/>
              <a:t>18/03/2025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2889399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846215E-43C4-1D40-95F8-023AE389A37C}" type="datetimeFigureOut">
              <a:rPr lang="fr-FR" smtClean="0"/>
              <a:t>18/03/2025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428295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846215E-43C4-1D40-95F8-023AE389A37C}" type="datetimeFigureOut">
              <a:rPr lang="fr-FR" smtClean="0"/>
              <a:t>18/03/2025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4174882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846215E-43C4-1D40-95F8-023AE389A37C}" type="datetimeFigureOut">
              <a:rPr lang="fr-FR" smtClean="0"/>
              <a:t>18/03/2025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1348931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6215E-43C4-1D40-95F8-023AE389A37C}" type="datetimeFigureOut">
              <a:rPr lang="fr-FR" smtClean="0"/>
              <a:t>18/03/2025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113622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846215E-43C4-1D40-95F8-023AE389A37C}" type="datetimeFigureOut">
              <a:rPr lang="fr-FR" smtClean="0"/>
              <a:t>18/03/2025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1087368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3846215E-43C4-1D40-95F8-023AE389A37C}" type="datetimeFigureOut">
              <a:rPr lang="fr-FR" smtClean="0"/>
              <a:t>18/03/2025</a:t>
            </a:fld>
            <a:endParaRPr lang="fr-FR"/>
          </a:p>
        </p:txBody>
      </p:sp>
      <p:sp>
        <p:nvSpPr>
          <p:cNvPr id="6" name="Footer Placeholder 5"/>
          <p:cNvSpPr>
            <a:spLocks noGrp="1"/>
          </p:cNvSpPr>
          <p:nvPr>
            <p:ph type="ftr" sz="quarter" idx="11"/>
          </p:nvPr>
        </p:nvSpPr>
        <p:spPr>
          <a:xfrm>
            <a:off x="1141412" y="5883275"/>
            <a:ext cx="5105400" cy="365125"/>
          </a:xfrm>
        </p:spPr>
        <p:txBody>
          <a:bodyPr/>
          <a:lstStyle/>
          <a:p>
            <a:endParaRPr lang="fr-FR"/>
          </a:p>
        </p:txBody>
      </p:sp>
      <p:sp>
        <p:nvSpPr>
          <p:cNvPr id="7" name="Slide Number Placeholder 6"/>
          <p:cNvSpPr>
            <a:spLocks noGrp="1"/>
          </p:cNvSpPr>
          <p:nvPr>
            <p:ph type="sldNum" sz="quarter" idx="12"/>
          </p:nvPr>
        </p:nvSpPr>
        <p:spPr>
          <a:xfrm>
            <a:off x="10742612" y="5883275"/>
            <a:ext cx="322567" cy="365125"/>
          </a:xfrm>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5019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846215E-43C4-1D40-95F8-023AE389A37C}" type="datetimeFigureOut">
              <a:rPr lang="fr-FR" smtClean="0"/>
              <a:t>18/03/2025</a:t>
            </a:fld>
            <a:endParaRPr lang="fr-F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fr-F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1FAD601-DAC5-E644-8F8F-A3E4DE8A0D15}" type="slidenum">
              <a:rPr lang="fr-FR" smtClean="0"/>
              <a:t>‹#›</a:t>
            </a:fld>
            <a:endParaRPr lang="fr-FR"/>
          </a:p>
        </p:txBody>
      </p:sp>
    </p:spTree>
    <p:extLst>
      <p:ext uri="{BB962C8B-B14F-4D97-AF65-F5344CB8AC3E}">
        <p14:creationId xmlns:p14="http://schemas.microsoft.com/office/powerpoint/2010/main" val="214840282"/>
      </p:ext>
    </p:extLst>
  </p:cSld>
  <p:clrMap bg1="dk1" tx1="lt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20F34-76AF-52DD-ABD6-18A52B4E5D27}"/>
              </a:ext>
            </a:extLst>
          </p:cNvPr>
          <p:cNvSpPr>
            <a:spLocks noGrp="1"/>
          </p:cNvSpPr>
          <p:nvPr>
            <p:ph type="ctrTitle"/>
          </p:nvPr>
        </p:nvSpPr>
        <p:spPr>
          <a:xfrm>
            <a:off x="1321639" y="758884"/>
            <a:ext cx="8876925" cy="3909950"/>
          </a:xfrm>
        </p:spPr>
        <p:txBody>
          <a:bodyPr>
            <a:noAutofit/>
          </a:bodyPr>
          <a:lstStyle/>
          <a:p>
            <a:pPr algn="ctr"/>
            <a:r>
              <a:rPr lang="fr-FR" sz="8000" b="1" dirty="0">
                <a:solidFill>
                  <a:srgbClr val="FFFF00"/>
                </a:solidFill>
              </a:rPr>
              <a:t>SUPPLY CHAIN MANAGEMENT</a:t>
            </a:r>
            <a:r>
              <a:rPr lang="fr-FR" sz="6000" b="1" dirty="0">
                <a:solidFill>
                  <a:srgbClr val="FFFF00"/>
                </a:solidFill>
              </a:rPr>
              <a:t>:</a:t>
            </a:r>
            <a:br>
              <a:rPr lang="fr-FR" sz="6600" b="1" dirty="0">
                <a:solidFill>
                  <a:srgbClr val="FFFF00"/>
                </a:solidFill>
              </a:rPr>
            </a:br>
            <a:r>
              <a:rPr lang="fr-FR" sz="4000" b="1" dirty="0">
                <a:solidFill>
                  <a:srgbClr val="FFFF00"/>
                </a:solidFill>
              </a:rPr>
              <a:t>Cyber Challenges and perspectives</a:t>
            </a:r>
          </a:p>
        </p:txBody>
      </p:sp>
      <p:sp>
        <p:nvSpPr>
          <p:cNvPr id="3" name="Subtitle 2">
            <a:extLst>
              <a:ext uri="{FF2B5EF4-FFF2-40B4-BE49-F238E27FC236}">
                <a16:creationId xmlns:a16="http://schemas.microsoft.com/office/drawing/2014/main" id="{6CC94DDA-8E41-9F81-B8C2-5B68245A3022}"/>
              </a:ext>
            </a:extLst>
          </p:cNvPr>
          <p:cNvSpPr>
            <a:spLocks noGrp="1"/>
          </p:cNvSpPr>
          <p:nvPr>
            <p:ph type="subTitle" idx="1"/>
          </p:nvPr>
        </p:nvSpPr>
        <p:spPr>
          <a:xfrm>
            <a:off x="3067652" y="4777273"/>
            <a:ext cx="8876924" cy="1750403"/>
          </a:xfrm>
        </p:spPr>
        <p:txBody>
          <a:bodyPr>
            <a:normAutofit fontScale="77500" lnSpcReduction="20000"/>
          </a:bodyPr>
          <a:lstStyle/>
          <a:p>
            <a:pPr algn="r"/>
            <a:r>
              <a:rPr lang="fr-FR" dirty="0"/>
              <a:t>By </a:t>
            </a:r>
            <a:r>
              <a:rPr lang="fr-FR" sz="3100" i="1" dirty="0"/>
              <a:t>Colonel</a:t>
            </a:r>
            <a:r>
              <a:rPr lang="fr-FR" sz="3100" dirty="0"/>
              <a:t> </a:t>
            </a:r>
            <a:r>
              <a:rPr lang="fr-FR" dirty="0"/>
              <a:t> </a:t>
            </a:r>
            <a:r>
              <a:rPr lang="fr-FR" sz="2800" b="1" i="1" u="sng" dirty="0"/>
              <a:t>MBECK MOMENDENG Jean Levrai</a:t>
            </a:r>
            <a:r>
              <a:rPr lang="fr-FR" dirty="0"/>
              <a:t>,</a:t>
            </a:r>
          </a:p>
          <a:p>
            <a:pPr algn="r"/>
            <a:r>
              <a:rPr lang="fr-FR" i="1" dirty="0"/>
              <a:t>HELIOS Project </a:t>
            </a:r>
            <a:r>
              <a:rPr lang="fr-FR" i="1" dirty="0" err="1"/>
              <a:t>Executive</a:t>
            </a:r>
            <a:r>
              <a:rPr lang="fr-FR" i="1" dirty="0"/>
              <a:t> Manager</a:t>
            </a:r>
          </a:p>
          <a:p>
            <a:pPr algn="r"/>
            <a:r>
              <a:rPr lang="fr-FR" sz="2000" dirty="0"/>
              <a:t>ICCF-</a:t>
            </a:r>
            <a:r>
              <a:rPr lang="fr-FR" sz="2000" dirty="0" err="1"/>
              <a:t>eMBA</a:t>
            </a:r>
            <a:r>
              <a:rPr lang="fr-FR" sz="2000" dirty="0"/>
              <a:t> @HEC Paris </a:t>
            </a:r>
          </a:p>
          <a:p>
            <a:pPr algn="r"/>
            <a:r>
              <a:rPr lang="fr-FR" sz="2000" dirty="0"/>
              <a:t>CSEP-ASEP-CISM – CISSP-CISO</a:t>
            </a:r>
          </a:p>
          <a:p>
            <a:pPr algn="r"/>
            <a:r>
              <a:rPr lang="fr-FR" sz="2000" dirty="0"/>
              <a:t>ISO/IEC 27005-EBIOS 27005 </a:t>
            </a:r>
            <a:r>
              <a:rPr lang="fr-FR" sz="2000" dirty="0" err="1"/>
              <a:t>Certified</a:t>
            </a:r>
            <a:r>
              <a:rPr lang="fr-FR" sz="1200" dirty="0"/>
              <a:t> </a:t>
            </a:r>
          </a:p>
          <a:p>
            <a:endParaRPr lang="fr-FR" dirty="0"/>
          </a:p>
          <a:p>
            <a:endParaRPr lang="fr-FR" dirty="0"/>
          </a:p>
        </p:txBody>
      </p:sp>
      <p:pic>
        <p:nvPicPr>
          <p:cNvPr id="4" name="Picture 3">
            <a:extLst>
              <a:ext uri="{FF2B5EF4-FFF2-40B4-BE49-F238E27FC236}">
                <a16:creationId xmlns:a16="http://schemas.microsoft.com/office/drawing/2014/main" id="{58D0EFFE-6F9B-B403-13BE-213D8E60C7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70214" y="61909"/>
            <a:ext cx="1360170" cy="1095375"/>
          </a:xfrm>
          <a:prstGeom prst="rect">
            <a:avLst/>
          </a:prstGeom>
          <a:noFill/>
        </p:spPr>
      </p:pic>
      <p:sp>
        <p:nvSpPr>
          <p:cNvPr id="7" name="TextBox 6">
            <a:extLst>
              <a:ext uri="{FF2B5EF4-FFF2-40B4-BE49-F238E27FC236}">
                <a16:creationId xmlns:a16="http://schemas.microsoft.com/office/drawing/2014/main" id="{70E02111-EBEC-040A-2F59-F8CD7C0CF4F6}"/>
              </a:ext>
            </a:extLst>
          </p:cNvPr>
          <p:cNvSpPr txBox="1"/>
          <p:nvPr/>
        </p:nvSpPr>
        <p:spPr>
          <a:xfrm>
            <a:off x="3829051" y="6527676"/>
            <a:ext cx="3646768" cy="307777"/>
          </a:xfrm>
          <a:prstGeom prst="rect">
            <a:avLst/>
          </a:prstGeom>
          <a:noFill/>
        </p:spPr>
        <p:txBody>
          <a:bodyPr wrap="none" rtlCol="0">
            <a:spAutoFit/>
          </a:bodyPr>
          <a:lstStyle/>
          <a:p>
            <a:r>
              <a:rPr lang="fr-FR" sz="1400" i="1" dirty="0">
                <a:solidFill>
                  <a:srgbClr val="FFFF00"/>
                </a:solidFill>
              </a:rPr>
              <a:t>« I  AM HELIOS ELITE SOLDIER OF THE DIGITAL »</a:t>
            </a:r>
          </a:p>
        </p:txBody>
      </p:sp>
    </p:spTree>
    <p:extLst>
      <p:ext uri="{BB962C8B-B14F-4D97-AF65-F5344CB8AC3E}">
        <p14:creationId xmlns:p14="http://schemas.microsoft.com/office/powerpoint/2010/main" val="2094189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CCF99-4429-86D7-CF97-7D240E4B3E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C8E12D-6B52-70B4-FD13-F389F2C9DC33}"/>
              </a:ext>
            </a:extLst>
          </p:cNvPr>
          <p:cNvSpPr>
            <a:spLocks noGrp="1"/>
          </p:cNvSpPr>
          <p:nvPr>
            <p:ph type="title"/>
          </p:nvPr>
        </p:nvSpPr>
        <p:spPr>
          <a:xfrm>
            <a:off x="3686175" y="1246580"/>
            <a:ext cx="4398137" cy="1325563"/>
          </a:xfrm>
        </p:spPr>
        <p:txBody>
          <a:bodyPr>
            <a:normAutofit/>
          </a:bodyPr>
          <a:lstStyle/>
          <a:p>
            <a:pPr algn="ctr"/>
            <a:r>
              <a:rPr lang="fr-FR" sz="6000" b="1" dirty="0"/>
              <a:t>PART 2</a:t>
            </a:r>
          </a:p>
        </p:txBody>
      </p:sp>
      <p:sp>
        <p:nvSpPr>
          <p:cNvPr id="3" name="Content Placeholder 2">
            <a:extLst>
              <a:ext uri="{FF2B5EF4-FFF2-40B4-BE49-F238E27FC236}">
                <a16:creationId xmlns:a16="http://schemas.microsoft.com/office/drawing/2014/main" id="{90F71940-902D-7455-FC67-2D91D28CA5D5}"/>
              </a:ext>
            </a:extLst>
          </p:cNvPr>
          <p:cNvSpPr>
            <a:spLocks noGrp="1"/>
          </p:cNvSpPr>
          <p:nvPr>
            <p:ph idx="1"/>
          </p:nvPr>
        </p:nvSpPr>
        <p:spPr>
          <a:xfrm>
            <a:off x="838200" y="2161309"/>
            <a:ext cx="10744200" cy="3194463"/>
          </a:xfrm>
        </p:spPr>
        <p:txBody>
          <a:bodyPr>
            <a:normAutofit/>
          </a:bodyPr>
          <a:lstStyle/>
          <a:p>
            <a:pPr marL="0" indent="0" algn="ctr">
              <a:buNone/>
            </a:pPr>
            <a:r>
              <a:rPr lang="fr-FR" sz="6000" b="1" dirty="0">
                <a:solidFill>
                  <a:srgbClr val="FFFF00"/>
                </a:solidFill>
              </a:rPr>
              <a:t>SCM IN THE ENTERPRISE</a:t>
            </a:r>
          </a:p>
        </p:txBody>
      </p:sp>
      <p:sp>
        <p:nvSpPr>
          <p:cNvPr id="5" name="TextBox 4">
            <a:extLst>
              <a:ext uri="{FF2B5EF4-FFF2-40B4-BE49-F238E27FC236}">
                <a16:creationId xmlns:a16="http://schemas.microsoft.com/office/drawing/2014/main" id="{6A02A5DA-30A6-D642-98E0-5A367A496EAB}"/>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049FF1CE-E6E3-5F03-AB97-FAC5EEC06B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Tree>
    <p:extLst>
      <p:ext uri="{BB962C8B-B14F-4D97-AF65-F5344CB8AC3E}">
        <p14:creationId xmlns:p14="http://schemas.microsoft.com/office/powerpoint/2010/main" val="246381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a:extLst>
            <a:ext uri="{FF2B5EF4-FFF2-40B4-BE49-F238E27FC236}">
              <a16:creationId xmlns:a16="http://schemas.microsoft.com/office/drawing/2014/main" id="{EF578D72-B360-9088-FD97-CF0EA4A54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BBCCD3-66AE-15ED-D986-AC3C03D706C3}"/>
              </a:ext>
            </a:extLst>
          </p:cNvPr>
          <p:cNvSpPr>
            <a:spLocks noGrp="1"/>
          </p:cNvSpPr>
          <p:nvPr>
            <p:ph type="title"/>
          </p:nvPr>
        </p:nvSpPr>
        <p:spPr>
          <a:xfrm>
            <a:off x="1657351" y="137777"/>
            <a:ext cx="10131425" cy="886301"/>
          </a:xfrm>
        </p:spPr>
        <p:txBody>
          <a:bodyPr>
            <a:normAutofit/>
          </a:bodyPr>
          <a:lstStyle/>
          <a:p>
            <a:pPr algn="ctr"/>
            <a:r>
              <a:rPr lang="fr-FR" b="1" dirty="0">
                <a:solidFill>
                  <a:srgbClr val="FFFF00"/>
                </a:solidFill>
              </a:rPr>
              <a:t>2.1-  SCM IMPORTANCE IN THE ENTERPRISE?</a:t>
            </a:r>
          </a:p>
        </p:txBody>
      </p:sp>
      <p:sp>
        <p:nvSpPr>
          <p:cNvPr id="3" name="Content Placeholder 2">
            <a:extLst>
              <a:ext uri="{FF2B5EF4-FFF2-40B4-BE49-F238E27FC236}">
                <a16:creationId xmlns:a16="http://schemas.microsoft.com/office/drawing/2014/main" id="{B67F3A87-65B2-5E0C-8BB2-42D85CACDEFD}"/>
              </a:ext>
            </a:extLst>
          </p:cNvPr>
          <p:cNvSpPr>
            <a:spLocks noGrp="1"/>
          </p:cNvSpPr>
          <p:nvPr>
            <p:ph idx="1"/>
          </p:nvPr>
        </p:nvSpPr>
        <p:spPr>
          <a:xfrm>
            <a:off x="403223" y="1024078"/>
            <a:ext cx="11222039" cy="5503598"/>
          </a:xfrm>
        </p:spPr>
        <p:txBody>
          <a:bodyPr>
            <a:normAutofit/>
          </a:bodyPr>
          <a:lstStyle/>
          <a:p>
            <a:pPr marL="0" indent="0" algn="just">
              <a:lnSpc>
                <a:spcPct val="160000"/>
              </a:lnSpc>
              <a:buNone/>
            </a:pPr>
            <a:r>
              <a:rPr lang="en-GB" sz="2800" cap="all" dirty="0">
                <a:latin typeface="+mj-lt"/>
              </a:rPr>
              <a:t>As </a:t>
            </a:r>
            <a:r>
              <a:rPr lang="en-GB" sz="2800" cap="all" dirty="0" err="1">
                <a:latin typeface="+mj-lt"/>
              </a:rPr>
              <a:t>defineD</a:t>
            </a:r>
            <a:r>
              <a:rPr lang="en-GB" sz="2800" cap="all" dirty="0">
                <a:latin typeface="+mj-lt"/>
              </a:rPr>
              <a:t> the SCM, IT IS OBVISOUS THAT With SCM, companies can cut excess costs and deliver products to the consumer faster and more efficiently.</a:t>
            </a:r>
          </a:p>
          <a:p>
            <a:pPr marL="0" indent="0" algn="just">
              <a:lnSpc>
                <a:spcPct val="160000"/>
              </a:lnSpc>
              <a:buNone/>
            </a:pPr>
            <a:r>
              <a:rPr lang="en-GB" sz="2800" cap="all" dirty="0">
                <a:latin typeface="+mj-lt"/>
              </a:rPr>
              <a:t>Good SCM can help prevent expensive product recalls and lawsuits as well as bad publicity. </a:t>
            </a:r>
            <a:endParaRPr lang="en-GB" sz="2800" cap="all" dirty="0">
              <a:effectLst/>
              <a:latin typeface="Helvetica" pitchFamily="2" charset="0"/>
            </a:endParaRPr>
          </a:p>
        </p:txBody>
      </p:sp>
      <p:sp>
        <p:nvSpPr>
          <p:cNvPr id="5" name="TextBox 4">
            <a:extLst>
              <a:ext uri="{FF2B5EF4-FFF2-40B4-BE49-F238E27FC236}">
                <a16:creationId xmlns:a16="http://schemas.microsoft.com/office/drawing/2014/main" id="{C8D723D3-83FB-5C26-FC55-CA6BA017C9A2}"/>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E4AE2805-F009-447B-72E6-E86D7CF406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109663" cy="897522"/>
          </a:xfrm>
          <a:prstGeom prst="rect">
            <a:avLst/>
          </a:prstGeom>
          <a:noFill/>
        </p:spPr>
      </p:pic>
    </p:spTree>
    <p:extLst>
      <p:ext uri="{BB962C8B-B14F-4D97-AF65-F5344CB8AC3E}">
        <p14:creationId xmlns:p14="http://schemas.microsoft.com/office/powerpoint/2010/main" val="62224695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a:extLst>
            <a:ext uri="{FF2B5EF4-FFF2-40B4-BE49-F238E27FC236}">
              <a16:creationId xmlns:a16="http://schemas.microsoft.com/office/drawing/2014/main" id="{0DCABC1C-74A3-2BFB-11CD-AF38628D9E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3D0848-27FE-AF50-1B11-D8C34F14EF68}"/>
              </a:ext>
            </a:extLst>
          </p:cNvPr>
          <p:cNvSpPr>
            <a:spLocks noGrp="1"/>
          </p:cNvSpPr>
          <p:nvPr>
            <p:ph type="title"/>
          </p:nvPr>
        </p:nvSpPr>
        <p:spPr>
          <a:xfrm>
            <a:off x="1657351" y="137777"/>
            <a:ext cx="10131425" cy="886301"/>
          </a:xfrm>
        </p:spPr>
        <p:txBody>
          <a:bodyPr>
            <a:normAutofit/>
          </a:bodyPr>
          <a:lstStyle/>
          <a:p>
            <a:pPr algn="ctr"/>
            <a:r>
              <a:rPr lang="fr-FR" b="1" dirty="0">
                <a:solidFill>
                  <a:srgbClr val="FFFF00"/>
                </a:solidFill>
              </a:rPr>
              <a:t>2.2.  SCM  ROLE IN THE ENTERPRISE</a:t>
            </a:r>
          </a:p>
        </p:txBody>
      </p:sp>
      <p:sp>
        <p:nvSpPr>
          <p:cNvPr id="3" name="Content Placeholder 2">
            <a:extLst>
              <a:ext uri="{FF2B5EF4-FFF2-40B4-BE49-F238E27FC236}">
                <a16:creationId xmlns:a16="http://schemas.microsoft.com/office/drawing/2014/main" id="{D8049F15-CC3A-1AB9-A3B4-9F377F2A5159}"/>
              </a:ext>
            </a:extLst>
          </p:cNvPr>
          <p:cNvSpPr>
            <a:spLocks noGrp="1"/>
          </p:cNvSpPr>
          <p:nvPr>
            <p:ph idx="1"/>
          </p:nvPr>
        </p:nvSpPr>
        <p:spPr>
          <a:xfrm>
            <a:off x="403224" y="1024078"/>
            <a:ext cx="11536985" cy="5503598"/>
          </a:xfrm>
        </p:spPr>
        <p:txBody>
          <a:bodyPr>
            <a:normAutofit fontScale="92500"/>
          </a:bodyPr>
          <a:lstStyle/>
          <a:p>
            <a:pPr marL="0" indent="0" algn="just">
              <a:lnSpc>
                <a:spcPct val="150000"/>
              </a:lnSpc>
              <a:spcAft>
                <a:spcPts val="800"/>
              </a:spcAft>
              <a:buNone/>
            </a:pPr>
            <a:r>
              <a:rPr lang="en-FR" sz="2400" cap="all" dirty="0">
                <a:latin typeface="+mj-lt"/>
              </a:rPr>
              <a:t>The role of IT in supply chain management is crucial, as it provides essential tools for collecting and analysing data. These tools support the execution of strategies, enabling companies to make data-driven decisions. Effective supply chain management requires IT to handle supply chain disruptions, ensure timely operations, and adapt to market changes, which optimizes its overall performance and increases efficiency throughout the supply chain. By integrating various functions like inventory management, procurement, and project management, IT enhances visibility, accuracy, and control, making the entire process more </a:t>
            </a:r>
            <a:r>
              <a:rPr lang="en-FR" sz="2400" b="1" i="1" cap="all" dirty="0">
                <a:latin typeface="+mj-lt"/>
              </a:rPr>
              <a:t>reliable and resilient</a:t>
            </a:r>
            <a:r>
              <a:rPr lang="en-FR" sz="2400" cap="all" dirty="0">
                <a:latin typeface="+mj-lt"/>
              </a:rPr>
              <a:t>.</a:t>
            </a:r>
          </a:p>
        </p:txBody>
      </p:sp>
      <p:sp>
        <p:nvSpPr>
          <p:cNvPr id="5" name="TextBox 4">
            <a:extLst>
              <a:ext uri="{FF2B5EF4-FFF2-40B4-BE49-F238E27FC236}">
                <a16:creationId xmlns:a16="http://schemas.microsoft.com/office/drawing/2014/main" id="{4E50323C-1772-8D26-D22F-9022B5CD7E95}"/>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B80C4FDC-BBDB-8EC8-93F4-F69F3C03EC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109663" cy="897522"/>
          </a:xfrm>
          <a:prstGeom prst="rect">
            <a:avLst/>
          </a:prstGeom>
          <a:noFill/>
        </p:spPr>
      </p:pic>
    </p:spTree>
    <p:extLst>
      <p:ext uri="{BB962C8B-B14F-4D97-AF65-F5344CB8AC3E}">
        <p14:creationId xmlns:p14="http://schemas.microsoft.com/office/powerpoint/2010/main" val="16690066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2D463-4D27-7158-96E2-DA4C1837E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21B6B-3950-6C4B-352A-2ED2AD69AF98}"/>
              </a:ext>
            </a:extLst>
          </p:cNvPr>
          <p:cNvSpPr>
            <a:spLocks noGrp="1"/>
          </p:cNvSpPr>
          <p:nvPr>
            <p:ph type="title"/>
          </p:nvPr>
        </p:nvSpPr>
        <p:spPr>
          <a:xfrm>
            <a:off x="3686175" y="1246580"/>
            <a:ext cx="4398137" cy="1325563"/>
          </a:xfrm>
        </p:spPr>
        <p:txBody>
          <a:bodyPr>
            <a:normAutofit/>
          </a:bodyPr>
          <a:lstStyle/>
          <a:p>
            <a:pPr algn="ctr"/>
            <a:r>
              <a:rPr lang="fr-FR" sz="6000" b="1" dirty="0"/>
              <a:t>PART 3</a:t>
            </a:r>
          </a:p>
        </p:txBody>
      </p:sp>
      <p:sp>
        <p:nvSpPr>
          <p:cNvPr id="3" name="Content Placeholder 2">
            <a:extLst>
              <a:ext uri="{FF2B5EF4-FFF2-40B4-BE49-F238E27FC236}">
                <a16:creationId xmlns:a16="http://schemas.microsoft.com/office/drawing/2014/main" id="{6BCF6BB8-4976-6D0B-5CF4-864A2DF99D08}"/>
              </a:ext>
            </a:extLst>
          </p:cNvPr>
          <p:cNvSpPr>
            <a:spLocks noGrp="1"/>
          </p:cNvSpPr>
          <p:nvPr>
            <p:ph idx="1"/>
          </p:nvPr>
        </p:nvSpPr>
        <p:spPr>
          <a:xfrm>
            <a:off x="408992" y="3038388"/>
            <a:ext cx="10744200" cy="1514952"/>
          </a:xfrm>
        </p:spPr>
        <p:txBody>
          <a:bodyPr>
            <a:normAutofit/>
          </a:bodyPr>
          <a:lstStyle/>
          <a:p>
            <a:pPr marL="0" indent="0" algn="ctr">
              <a:buNone/>
            </a:pPr>
            <a:r>
              <a:rPr lang="fr-FR" sz="6000" b="1" dirty="0">
                <a:solidFill>
                  <a:srgbClr val="FFFF00"/>
                </a:solidFill>
              </a:rPr>
              <a:t>IT IN SCM</a:t>
            </a:r>
          </a:p>
        </p:txBody>
      </p:sp>
      <p:sp>
        <p:nvSpPr>
          <p:cNvPr id="5" name="TextBox 4">
            <a:extLst>
              <a:ext uri="{FF2B5EF4-FFF2-40B4-BE49-F238E27FC236}">
                <a16:creationId xmlns:a16="http://schemas.microsoft.com/office/drawing/2014/main" id="{2FD29B56-977D-1A1A-DD4C-4D0D05DD8C5F}"/>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1E87E1A1-F315-7249-FEE4-CAB70A5AAE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Tree>
    <p:extLst>
      <p:ext uri="{BB962C8B-B14F-4D97-AF65-F5344CB8AC3E}">
        <p14:creationId xmlns:p14="http://schemas.microsoft.com/office/powerpoint/2010/main" val="280060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a:extLst>
            <a:ext uri="{FF2B5EF4-FFF2-40B4-BE49-F238E27FC236}">
              <a16:creationId xmlns:a16="http://schemas.microsoft.com/office/drawing/2014/main" id="{868E1FC7-36B7-44F4-7501-487187F3A0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F96C27-B6C6-5BFF-C4EB-999CC777C00C}"/>
              </a:ext>
            </a:extLst>
          </p:cNvPr>
          <p:cNvSpPr>
            <a:spLocks noGrp="1"/>
          </p:cNvSpPr>
          <p:nvPr>
            <p:ph type="title"/>
          </p:nvPr>
        </p:nvSpPr>
        <p:spPr>
          <a:xfrm>
            <a:off x="970385" y="137777"/>
            <a:ext cx="10818392" cy="886301"/>
          </a:xfrm>
        </p:spPr>
        <p:txBody>
          <a:bodyPr>
            <a:normAutofit/>
          </a:bodyPr>
          <a:lstStyle/>
          <a:p>
            <a:pPr algn="ctr"/>
            <a:r>
              <a:rPr lang="fr-FR" b="1" dirty="0">
                <a:solidFill>
                  <a:srgbClr val="FFFF00"/>
                </a:solidFill>
              </a:rPr>
              <a:t> 3.1. SCM INFORMATION FLOWS IN THE ENTERPRISE</a:t>
            </a:r>
          </a:p>
        </p:txBody>
      </p:sp>
      <p:sp>
        <p:nvSpPr>
          <p:cNvPr id="3" name="Content Placeholder 2">
            <a:extLst>
              <a:ext uri="{FF2B5EF4-FFF2-40B4-BE49-F238E27FC236}">
                <a16:creationId xmlns:a16="http://schemas.microsoft.com/office/drawing/2014/main" id="{6304C353-1116-8587-7BB9-BFB4315E97AA}"/>
              </a:ext>
            </a:extLst>
          </p:cNvPr>
          <p:cNvSpPr>
            <a:spLocks noGrp="1"/>
          </p:cNvSpPr>
          <p:nvPr>
            <p:ph idx="1"/>
          </p:nvPr>
        </p:nvSpPr>
        <p:spPr>
          <a:xfrm>
            <a:off x="403224" y="1024078"/>
            <a:ext cx="11536985" cy="5503598"/>
          </a:xfrm>
        </p:spPr>
        <p:txBody>
          <a:bodyPr>
            <a:normAutofit lnSpcReduction="10000"/>
          </a:bodyPr>
          <a:lstStyle/>
          <a:p>
            <a:pPr>
              <a:lnSpc>
                <a:spcPct val="150000"/>
              </a:lnSpc>
              <a:spcAft>
                <a:spcPts val="800"/>
              </a:spcAft>
              <a:buNone/>
            </a:pPr>
            <a:r>
              <a:rPr lang="en-FR" sz="2400" cap="all" dirty="0">
                <a:latin typeface="+mj-lt"/>
              </a:rPr>
              <a:t>Supply Chain Management enables seamless communication, data flow, and operational efficiency across all sectors of the supply chain. With the growing complexity of the digital supply chain, leveraging IT helps companies maintain a competitive edge. Supply chain managers rely on these tools to streamline their operations, monitor inventory levels, and manage the flow of goods and information more effectively. IT also assists by providing supply chain analytics and assisting with supply chain planning solutions that help ensure businesses are ready to meet changes in customer demand and maintain inventory accuracy.</a:t>
            </a:r>
          </a:p>
        </p:txBody>
      </p:sp>
      <p:sp>
        <p:nvSpPr>
          <p:cNvPr id="5" name="TextBox 4">
            <a:extLst>
              <a:ext uri="{FF2B5EF4-FFF2-40B4-BE49-F238E27FC236}">
                <a16:creationId xmlns:a16="http://schemas.microsoft.com/office/drawing/2014/main" id="{26F27BEF-1CB8-EDDB-9567-B27E46B654B7}"/>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2EE68E5C-7514-3FE6-AE24-4AC50D0D1F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109663" cy="897522"/>
          </a:xfrm>
          <a:prstGeom prst="rect">
            <a:avLst/>
          </a:prstGeom>
          <a:noFill/>
        </p:spPr>
      </p:pic>
    </p:spTree>
    <p:extLst>
      <p:ext uri="{BB962C8B-B14F-4D97-AF65-F5344CB8AC3E}">
        <p14:creationId xmlns:p14="http://schemas.microsoft.com/office/powerpoint/2010/main" val="120242297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F6B0D-ED14-4C04-B14F-014AE78A8D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0B578-D8A1-D918-5DAD-6F69F53B2635}"/>
              </a:ext>
            </a:extLst>
          </p:cNvPr>
          <p:cNvSpPr>
            <a:spLocks noGrp="1"/>
          </p:cNvSpPr>
          <p:nvPr>
            <p:ph type="title"/>
          </p:nvPr>
        </p:nvSpPr>
        <p:spPr>
          <a:xfrm>
            <a:off x="724790" y="518852"/>
            <a:ext cx="11921298" cy="886301"/>
          </a:xfrm>
        </p:spPr>
        <p:txBody>
          <a:bodyPr>
            <a:normAutofit fontScale="90000"/>
          </a:bodyPr>
          <a:lstStyle/>
          <a:p>
            <a:pPr algn="ctr">
              <a:lnSpc>
                <a:spcPct val="115000"/>
              </a:lnSpc>
              <a:spcAft>
                <a:spcPts val="800"/>
              </a:spcAft>
              <a:buNone/>
            </a:pPr>
            <a:r>
              <a:rPr lang="en-FR" sz="3200" b="1" cap="all" dirty="0">
                <a:solidFill>
                  <a:srgbClr val="FFFF00"/>
                </a:solidFill>
              </a:rPr>
              <a:t>3.2. Functional</a:t>
            </a:r>
            <a:r>
              <a:rPr lang="en-FR" sz="3200" cap="all" dirty="0">
                <a:latin typeface="+mj-lt"/>
              </a:rPr>
              <a:t> </a:t>
            </a:r>
            <a:r>
              <a:rPr lang="en-FR" sz="3200" b="1" cap="all" dirty="0">
                <a:solidFill>
                  <a:srgbClr val="FFFF00"/>
                </a:solidFill>
              </a:rPr>
              <a:t>Roles of IT in Supply Chain Management</a:t>
            </a:r>
          </a:p>
        </p:txBody>
      </p:sp>
      <p:sp>
        <p:nvSpPr>
          <p:cNvPr id="3" name="Content Placeholder 2">
            <a:extLst>
              <a:ext uri="{FF2B5EF4-FFF2-40B4-BE49-F238E27FC236}">
                <a16:creationId xmlns:a16="http://schemas.microsoft.com/office/drawing/2014/main" id="{FE5A6B61-06E9-20B3-9C86-FFF97381804D}"/>
              </a:ext>
            </a:extLst>
          </p:cNvPr>
          <p:cNvSpPr>
            <a:spLocks noGrp="1"/>
          </p:cNvSpPr>
          <p:nvPr>
            <p:ph idx="1"/>
          </p:nvPr>
        </p:nvSpPr>
        <p:spPr>
          <a:xfrm>
            <a:off x="916947" y="1232997"/>
            <a:ext cx="11536985" cy="5503598"/>
          </a:xfrm>
        </p:spPr>
        <p:txBody>
          <a:bodyPr>
            <a:normAutofit lnSpcReduction="10000"/>
          </a:bodyPr>
          <a:lstStyle/>
          <a:p>
            <a:pPr>
              <a:lnSpc>
                <a:spcPct val="150000"/>
              </a:lnSpc>
              <a:buNone/>
            </a:pPr>
            <a:r>
              <a:rPr lang="en-FR" sz="2800" cap="all" dirty="0">
                <a:latin typeface="+mj-lt"/>
              </a:rPr>
              <a:t>Efficient supply chain operations are achieved with IT through process automation, increased accuracy, and enhanced real-time data sharing, all of which streamline workflows and improve overall effectiveness. IT tools also improve overall effectiveness by integrating various systems, enabling better coordination and collaboration among supply chain managers, suppliers, and other stakeholders.</a:t>
            </a:r>
          </a:p>
          <a:p>
            <a:pPr>
              <a:buNone/>
            </a:pPr>
            <a:r>
              <a:rPr lang="en-FR" sz="2200" cap="all" dirty="0">
                <a:latin typeface="+mj-lt"/>
              </a:rPr>
              <a:t> </a:t>
            </a:r>
          </a:p>
        </p:txBody>
      </p:sp>
      <p:sp>
        <p:nvSpPr>
          <p:cNvPr id="5" name="TextBox 4">
            <a:extLst>
              <a:ext uri="{FF2B5EF4-FFF2-40B4-BE49-F238E27FC236}">
                <a16:creationId xmlns:a16="http://schemas.microsoft.com/office/drawing/2014/main" id="{9E207893-0415-10E6-B15D-7AA42429ED45}"/>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E8D78B59-CEA0-5017-DA83-23B934B30D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051"/>
            <a:ext cx="1109663" cy="897522"/>
          </a:xfrm>
          <a:prstGeom prst="rect">
            <a:avLst/>
          </a:prstGeom>
          <a:noFill/>
        </p:spPr>
      </p:pic>
    </p:spTree>
    <p:extLst>
      <p:ext uri="{BB962C8B-B14F-4D97-AF65-F5344CB8AC3E}">
        <p14:creationId xmlns:p14="http://schemas.microsoft.com/office/powerpoint/2010/main" val="213400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F6603-D438-856D-259D-9289442673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90A670-6913-6200-416A-F6B514E78CC9}"/>
              </a:ext>
            </a:extLst>
          </p:cNvPr>
          <p:cNvSpPr>
            <a:spLocks noGrp="1"/>
          </p:cNvSpPr>
          <p:nvPr>
            <p:ph type="title"/>
          </p:nvPr>
        </p:nvSpPr>
        <p:spPr>
          <a:xfrm>
            <a:off x="1657351" y="137777"/>
            <a:ext cx="10131425" cy="886301"/>
          </a:xfrm>
        </p:spPr>
        <p:txBody>
          <a:bodyPr>
            <a:normAutofit/>
          </a:bodyPr>
          <a:lstStyle/>
          <a:p>
            <a:pPr algn="ctr">
              <a:lnSpc>
                <a:spcPct val="150000"/>
              </a:lnSpc>
              <a:spcAft>
                <a:spcPts val="800"/>
              </a:spcAft>
              <a:buNone/>
            </a:pPr>
            <a:r>
              <a:rPr lang="en-FR" sz="3600" b="1" cap="all" dirty="0">
                <a:solidFill>
                  <a:srgbClr val="FFFF00"/>
                </a:solidFill>
              </a:rPr>
              <a:t>A/ </a:t>
            </a:r>
            <a:r>
              <a:rPr lang="en-FR" sz="3600" b="1" cap="all" dirty="0">
                <a:solidFill>
                  <a:srgbClr val="FFFF00"/>
                </a:solidFill>
                <a:latin typeface="+mj-lt"/>
              </a:rPr>
              <a:t>Inventory Management</a:t>
            </a:r>
          </a:p>
        </p:txBody>
      </p:sp>
      <p:sp>
        <p:nvSpPr>
          <p:cNvPr id="3" name="Content Placeholder 2">
            <a:extLst>
              <a:ext uri="{FF2B5EF4-FFF2-40B4-BE49-F238E27FC236}">
                <a16:creationId xmlns:a16="http://schemas.microsoft.com/office/drawing/2014/main" id="{CA5D1BDA-86FD-A807-B986-82C690FE5112}"/>
              </a:ext>
            </a:extLst>
          </p:cNvPr>
          <p:cNvSpPr>
            <a:spLocks noGrp="1"/>
          </p:cNvSpPr>
          <p:nvPr>
            <p:ph idx="1"/>
          </p:nvPr>
        </p:nvSpPr>
        <p:spPr>
          <a:xfrm>
            <a:off x="403224" y="1024078"/>
            <a:ext cx="11536985" cy="5503598"/>
          </a:xfrm>
        </p:spPr>
        <p:txBody>
          <a:bodyPr>
            <a:normAutofit fontScale="92500" lnSpcReduction="10000"/>
          </a:bodyPr>
          <a:lstStyle/>
          <a:p>
            <a:pPr>
              <a:lnSpc>
                <a:spcPct val="150000"/>
              </a:lnSpc>
              <a:spcAft>
                <a:spcPts val="800"/>
              </a:spcAft>
            </a:pPr>
            <a:r>
              <a:rPr lang="en-FR" sz="2400" cap="all" dirty="0">
                <a:latin typeface="+mj-lt"/>
              </a:rPr>
              <a:t>In a supply chain, IT enhances inventory management by providing real-time visibility, automating tracking and replenishment processes, and optimizing stock levels through advanced analytics. This application of IT reduces manual labour, increases accuracy, and leads to better inventory decision-making, improving overall management supply chain efficiency. It also aligns with supply chain planning efforts, ensuring companies have the right amount of inventory to meet customer demand without overstocking. By using supply chain technology, companies leverage the accurate data of its inventory forecasting to reduce waste, minimize stockouts, and improve profitability.</a:t>
            </a:r>
          </a:p>
        </p:txBody>
      </p:sp>
      <p:sp>
        <p:nvSpPr>
          <p:cNvPr id="5" name="TextBox 4">
            <a:extLst>
              <a:ext uri="{FF2B5EF4-FFF2-40B4-BE49-F238E27FC236}">
                <a16:creationId xmlns:a16="http://schemas.microsoft.com/office/drawing/2014/main" id="{A4C656AF-259B-CB43-8B8B-78D144FB2A4C}"/>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90D08181-1157-4715-3656-1E3F2C5FFB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109663" cy="897522"/>
          </a:xfrm>
          <a:prstGeom prst="rect">
            <a:avLst/>
          </a:prstGeom>
          <a:noFill/>
        </p:spPr>
      </p:pic>
    </p:spTree>
    <p:extLst>
      <p:ext uri="{BB962C8B-B14F-4D97-AF65-F5344CB8AC3E}">
        <p14:creationId xmlns:p14="http://schemas.microsoft.com/office/powerpoint/2010/main" val="922312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F5AC7-36A5-C2C6-09D7-9F0754BFF7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2B65D-C571-2BF1-664A-08082CB6FCC5}"/>
              </a:ext>
            </a:extLst>
          </p:cNvPr>
          <p:cNvSpPr>
            <a:spLocks noGrp="1"/>
          </p:cNvSpPr>
          <p:nvPr>
            <p:ph type="title"/>
          </p:nvPr>
        </p:nvSpPr>
        <p:spPr>
          <a:xfrm>
            <a:off x="1657351" y="137777"/>
            <a:ext cx="10131425" cy="886301"/>
          </a:xfrm>
        </p:spPr>
        <p:txBody>
          <a:bodyPr>
            <a:normAutofit/>
          </a:bodyPr>
          <a:lstStyle/>
          <a:p>
            <a:pPr algn="ctr">
              <a:lnSpc>
                <a:spcPct val="150000"/>
              </a:lnSpc>
              <a:spcAft>
                <a:spcPts val="800"/>
              </a:spcAft>
              <a:buNone/>
            </a:pPr>
            <a:r>
              <a:rPr lang="en-FR" sz="3600" b="1" cap="all" dirty="0">
                <a:solidFill>
                  <a:srgbClr val="FFFF00"/>
                </a:solidFill>
              </a:rPr>
              <a:t>B/</a:t>
            </a:r>
            <a:r>
              <a:rPr lang="en-FR" sz="3600" b="1" cap="all" dirty="0">
                <a:solidFill>
                  <a:srgbClr val="FFFF00"/>
                </a:solidFill>
                <a:latin typeface="+mj-lt"/>
              </a:rPr>
              <a:t> Supply Chain Visibility</a:t>
            </a:r>
          </a:p>
        </p:txBody>
      </p:sp>
      <p:sp>
        <p:nvSpPr>
          <p:cNvPr id="3" name="Content Placeholder 2">
            <a:extLst>
              <a:ext uri="{FF2B5EF4-FFF2-40B4-BE49-F238E27FC236}">
                <a16:creationId xmlns:a16="http://schemas.microsoft.com/office/drawing/2014/main" id="{FD2B86F9-BB2A-7E3F-945B-98AE11FF77C7}"/>
              </a:ext>
            </a:extLst>
          </p:cNvPr>
          <p:cNvSpPr>
            <a:spLocks noGrp="1"/>
          </p:cNvSpPr>
          <p:nvPr>
            <p:ph idx="1"/>
          </p:nvPr>
        </p:nvSpPr>
        <p:spPr>
          <a:xfrm>
            <a:off x="403224" y="1024078"/>
            <a:ext cx="11536985" cy="5503598"/>
          </a:xfrm>
        </p:spPr>
        <p:txBody>
          <a:bodyPr>
            <a:normAutofit/>
          </a:bodyPr>
          <a:lstStyle/>
          <a:p>
            <a:pPr>
              <a:lnSpc>
                <a:spcPct val="150000"/>
              </a:lnSpc>
              <a:spcAft>
                <a:spcPts val="800"/>
              </a:spcAft>
            </a:pPr>
            <a:r>
              <a:rPr lang="en-FR" sz="2200" cap="all" dirty="0">
                <a:latin typeface="+mj-lt"/>
              </a:rPr>
              <a:t>IT plays a crucial role in supply chain visibility by using technologies like Internet of Things (IoT), Radio Frequency Identification (RFID), and cloud computing. These tools provide real-time data on inventory levels, production status, and logistical movements, enabling quicker, informed decisions across the supply chain. Enhanced visibility leads to a more resilient supply chain, as it allows supply chain management professionals to respond promptly to disruptions and supply chain disruption risks. With greater visibility, companies can track their entire supply chain and ensure that issues are addressed before they become costly problems.</a:t>
            </a:r>
          </a:p>
        </p:txBody>
      </p:sp>
      <p:sp>
        <p:nvSpPr>
          <p:cNvPr id="5" name="TextBox 4">
            <a:extLst>
              <a:ext uri="{FF2B5EF4-FFF2-40B4-BE49-F238E27FC236}">
                <a16:creationId xmlns:a16="http://schemas.microsoft.com/office/drawing/2014/main" id="{D8F1CC99-25BD-FD29-70A5-DBB225C449F3}"/>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C847AA1A-F754-03D6-D171-E6D2E4BFFC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109663" cy="897522"/>
          </a:xfrm>
          <a:prstGeom prst="rect">
            <a:avLst/>
          </a:prstGeom>
          <a:noFill/>
        </p:spPr>
      </p:pic>
    </p:spTree>
    <p:extLst>
      <p:ext uri="{BB962C8B-B14F-4D97-AF65-F5344CB8AC3E}">
        <p14:creationId xmlns:p14="http://schemas.microsoft.com/office/powerpoint/2010/main" val="2120671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a:extLst>
            <a:ext uri="{FF2B5EF4-FFF2-40B4-BE49-F238E27FC236}">
              <a16:creationId xmlns:a16="http://schemas.microsoft.com/office/drawing/2014/main" id="{EC1AC256-9ACB-EAB2-2BA5-928F0858B1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714B8F-4863-8094-EED5-97A9FFF6B48F}"/>
              </a:ext>
            </a:extLst>
          </p:cNvPr>
          <p:cNvSpPr>
            <a:spLocks noGrp="1"/>
          </p:cNvSpPr>
          <p:nvPr>
            <p:ph type="title"/>
          </p:nvPr>
        </p:nvSpPr>
        <p:spPr>
          <a:xfrm>
            <a:off x="1657351" y="137777"/>
            <a:ext cx="10131425" cy="886301"/>
          </a:xfrm>
        </p:spPr>
        <p:txBody>
          <a:bodyPr>
            <a:normAutofit/>
          </a:bodyPr>
          <a:lstStyle/>
          <a:p>
            <a:pPr algn="ctr"/>
            <a:r>
              <a:rPr lang="en-FR" sz="3200" b="1" cap="all" dirty="0">
                <a:solidFill>
                  <a:srgbClr val="FFFF00"/>
                </a:solidFill>
              </a:rPr>
              <a:t>C/ Product Improvement</a:t>
            </a:r>
            <a:endParaRPr lang="fr-FR" sz="3200" b="1" cap="all" dirty="0">
              <a:solidFill>
                <a:srgbClr val="FFFF00"/>
              </a:solidFill>
            </a:endParaRPr>
          </a:p>
        </p:txBody>
      </p:sp>
      <p:sp>
        <p:nvSpPr>
          <p:cNvPr id="3" name="Content Placeholder 2">
            <a:extLst>
              <a:ext uri="{FF2B5EF4-FFF2-40B4-BE49-F238E27FC236}">
                <a16:creationId xmlns:a16="http://schemas.microsoft.com/office/drawing/2014/main" id="{BCCF6B7F-E856-653B-E4D8-7688B12F6F53}"/>
              </a:ext>
            </a:extLst>
          </p:cNvPr>
          <p:cNvSpPr>
            <a:spLocks noGrp="1"/>
          </p:cNvSpPr>
          <p:nvPr>
            <p:ph idx="1"/>
          </p:nvPr>
        </p:nvSpPr>
        <p:spPr>
          <a:xfrm>
            <a:off x="403224" y="1024078"/>
            <a:ext cx="11536985" cy="5503598"/>
          </a:xfrm>
        </p:spPr>
        <p:txBody>
          <a:bodyPr>
            <a:normAutofit/>
          </a:bodyPr>
          <a:lstStyle/>
          <a:p>
            <a:pPr marL="0" indent="0" algn="just">
              <a:lnSpc>
                <a:spcPct val="150000"/>
              </a:lnSpc>
              <a:spcAft>
                <a:spcPts val="800"/>
              </a:spcAft>
              <a:buNone/>
            </a:pPr>
            <a:r>
              <a:rPr lang="en-FR" sz="2200" cap="all" dirty="0">
                <a:latin typeface="+mj-lt"/>
              </a:rPr>
              <a:t>Product improvement in the supply chain is facilitated by IT with process automation, enhancing data flow, improving shipment tracking, and optimizing warehouse management systems. These advancements lead to improved product quality and faster, more efficient supply chain operations. Moreover, this helps supply chain analysts identify areas for cost savings and efficiency gains within the supply chain function. With data-driven insights, product improvement initiatives can focus on refining processes across all stages of the supply chain, from raw materials to final product delivery.</a:t>
            </a:r>
          </a:p>
        </p:txBody>
      </p:sp>
      <p:sp>
        <p:nvSpPr>
          <p:cNvPr id="5" name="TextBox 4">
            <a:extLst>
              <a:ext uri="{FF2B5EF4-FFF2-40B4-BE49-F238E27FC236}">
                <a16:creationId xmlns:a16="http://schemas.microsoft.com/office/drawing/2014/main" id="{854D88CA-88B7-9E63-8447-F90BB5212715}"/>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C4B0A455-A349-5F2B-10F3-B53503ED3D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109663" cy="897522"/>
          </a:xfrm>
          <a:prstGeom prst="rect">
            <a:avLst/>
          </a:prstGeom>
          <a:noFill/>
        </p:spPr>
      </p:pic>
    </p:spTree>
    <p:extLst>
      <p:ext uri="{BB962C8B-B14F-4D97-AF65-F5344CB8AC3E}">
        <p14:creationId xmlns:p14="http://schemas.microsoft.com/office/powerpoint/2010/main" val="153469804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18537-19DC-C5A6-BD02-3CD77E794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233895-B8EF-ED7F-C7A8-48E0438D7572}"/>
              </a:ext>
            </a:extLst>
          </p:cNvPr>
          <p:cNvSpPr>
            <a:spLocks noGrp="1"/>
          </p:cNvSpPr>
          <p:nvPr>
            <p:ph type="title"/>
          </p:nvPr>
        </p:nvSpPr>
        <p:spPr>
          <a:xfrm>
            <a:off x="1657351" y="137777"/>
            <a:ext cx="10131425" cy="886301"/>
          </a:xfrm>
        </p:spPr>
        <p:txBody>
          <a:bodyPr>
            <a:normAutofit/>
          </a:bodyPr>
          <a:lstStyle/>
          <a:p>
            <a:pPr algn="ctr">
              <a:lnSpc>
                <a:spcPct val="150000"/>
              </a:lnSpc>
              <a:spcAft>
                <a:spcPts val="800"/>
              </a:spcAft>
              <a:buNone/>
            </a:pPr>
            <a:r>
              <a:rPr lang="en-FR" sz="3200" b="1" cap="all" dirty="0">
                <a:solidFill>
                  <a:srgbClr val="FFFF00"/>
                </a:solidFill>
              </a:rPr>
              <a:t>D/ Cost Reduction</a:t>
            </a:r>
          </a:p>
        </p:txBody>
      </p:sp>
      <p:sp>
        <p:nvSpPr>
          <p:cNvPr id="3" name="Content Placeholder 2">
            <a:extLst>
              <a:ext uri="{FF2B5EF4-FFF2-40B4-BE49-F238E27FC236}">
                <a16:creationId xmlns:a16="http://schemas.microsoft.com/office/drawing/2014/main" id="{B1AC7106-252F-1445-81A0-28E9D4405368}"/>
              </a:ext>
            </a:extLst>
          </p:cNvPr>
          <p:cNvSpPr>
            <a:spLocks noGrp="1"/>
          </p:cNvSpPr>
          <p:nvPr>
            <p:ph idx="1"/>
          </p:nvPr>
        </p:nvSpPr>
        <p:spPr>
          <a:xfrm>
            <a:off x="403224" y="1024078"/>
            <a:ext cx="11536985" cy="5503598"/>
          </a:xfrm>
        </p:spPr>
        <p:txBody>
          <a:bodyPr>
            <a:normAutofit lnSpcReduction="10000"/>
          </a:bodyPr>
          <a:lstStyle/>
          <a:p>
            <a:pPr marL="0" indent="0">
              <a:lnSpc>
                <a:spcPct val="150000"/>
              </a:lnSpc>
              <a:spcAft>
                <a:spcPts val="800"/>
              </a:spcAft>
              <a:buNone/>
            </a:pPr>
            <a:r>
              <a:rPr lang="en-FR" sz="2200" cap="all" dirty="0">
                <a:latin typeface="+mj-lt"/>
              </a:rPr>
              <a:t>IT enables cost reduction within supply chain management by streamlining operations through automation. With technology supply chain tools like advanced analytics and real-time monitoring, businesses can optimize processes, minimize inefficiencies, and reduce overall costs. This reduction is particularly evident in areas like procurement, transportation management systems, and supplier relationship management, where automation and data insights drive more efficient supply management. By integrating cost-saving technologies, businesses can maximize resource utilization, reduce lead times, and maintain optimal inventory levels, all contributing to a more cost-effective supply chain.</a:t>
            </a:r>
          </a:p>
        </p:txBody>
      </p:sp>
      <p:sp>
        <p:nvSpPr>
          <p:cNvPr id="5" name="TextBox 4">
            <a:extLst>
              <a:ext uri="{FF2B5EF4-FFF2-40B4-BE49-F238E27FC236}">
                <a16:creationId xmlns:a16="http://schemas.microsoft.com/office/drawing/2014/main" id="{EBEF28A8-C826-5F09-CAEA-48CED24C7E33}"/>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24ED38B8-A94A-94DC-F74B-0900BC8DCE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109663" cy="897522"/>
          </a:xfrm>
          <a:prstGeom prst="rect">
            <a:avLst/>
          </a:prstGeom>
          <a:noFill/>
        </p:spPr>
      </p:pic>
    </p:spTree>
    <p:extLst>
      <p:ext uri="{BB962C8B-B14F-4D97-AF65-F5344CB8AC3E}">
        <p14:creationId xmlns:p14="http://schemas.microsoft.com/office/powerpoint/2010/main" val="3024019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BA45-D081-F762-AD98-B63AFF9153C8}"/>
              </a:ext>
            </a:extLst>
          </p:cNvPr>
          <p:cNvSpPr>
            <a:spLocks noGrp="1"/>
          </p:cNvSpPr>
          <p:nvPr>
            <p:ph type="title"/>
          </p:nvPr>
        </p:nvSpPr>
        <p:spPr>
          <a:xfrm>
            <a:off x="2943225" y="0"/>
            <a:ext cx="5129213" cy="900113"/>
          </a:xfrm>
        </p:spPr>
        <p:txBody>
          <a:bodyPr>
            <a:normAutofit fontScale="90000"/>
          </a:bodyPr>
          <a:lstStyle/>
          <a:p>
            <a:pPr algn="ctr"/>
            <a:r>
              <a:rPr lang="fr-FR" sz="6000" b="1" u="sng" dirty="0">
                <a:solidFill>
                  <a:srgbClr val="FFFF00"/>
                </a:solidFill>
              </a:rPr>
              <a:t>AIM</a:t>
            </a:r>
          </a:p>
        </p:txBody>
      </p:sp>
      <p:sp>
        <p:nvSpPr>
          <p:cNvPr id="3" name="Content Placeholder 2">
            <a:extLst>
              <a:ext uri="{FF2B5EF4-FFF2-40B4-BE49-F238E27FC236}">
                <a16:creationId xmlns:a16="http://schemas.microsoft.com/office/drawing/2014/main" id="{80C9BF50-AF90-A556-8CC8-96264EA4F85A}"/>
              </a:ext>
            </a:extLst>
          </p:cNvPr>
          <p:cNvSpPr>
            <a:spLocks noGrp="1"/>
          </p:cNvSpPr>
          <p:nvPr>
            <p:ph idx="1"/>
          </p:nvPr>
        </p:nvSpPr>
        <p:spPr>
          <a:xfrm>
            <a:off x="123825" y="671635"/>
            <a:ext cx="11944350" cy="5833922"/>
          </a:xfrm>
        </p:spPr>
        <p:txBody>
          <a:bodyPr>
            <a:normAutofit fontScale="25000" lnSpcReduction="20000"/>
          </a:bodyPr>
          <a:lstStyle/>
          <a:p>
            <a:pPr marL="0" indent="0" algn="just">
              <a:lnSpc>
                <a:spcPct val="170000"/>
              </a:lnSpc>
              <a:buNone/>
            </a:pPr>
            <a:r>
              <a:rPr lang="en-GB" sz="9600" dirty="0">
                <a:latin typeface="+mj-lt"/>
              </a:rPr>
              <a:t>Since COVID-21 </a:t>
            </a:r>
            <a:r>
              <a:rPr lang="en-GB" sz="9600" dirty="0" err="1">
                <a:latin typeface="+mj-lt"/>
              </a:rPr>
              <a:t>pandemy</a:t>
            </a:r>
            <a:r>
              <a:rPr lang="en-GB" sz="9600" dirty="0">
                <a:latin typeface="+mj-lt"/>
              </a:rPr>
              <a:t>, </a:t>
            </a:r>
            <a:r>
              <a:rPr lang="en-GB" sz="9600" dirty="0">
                <a:effectLst/>
                <a:latin typeface="+mj-lt"/>
              </a:rPr>
              <a:t> the geopolitical context has , the change in consumption trends , changing habits and the digitalization of businesses, </a:t>
            </a:r>
            <a:r>
              <a:rPr lang="en-GB" sz="9600" dirty="0">
                <a:latin typeface="+mj-lt"/>
              </a:rPr>
              <a:t>Supply Chains is becoming more complex with some constraints such as </a:t>
            </a:r>
            <a:r>
              <a:rPr lang="en-GB" sz="9600" dirty="0">
                <a:effectLst/>
                <a:latin typeface="+mj-lt"/>
              </a:rPr>
              <a:t>Adaptability to uncertainty, change, and resilience of Supply Chain Management in the cyber, the cloud innovation opportunities and unfortunately the IA, … and Generative IA.</a:t>
            </a:r>
          </a:p>
          <a:p>
            <a:pPr marL="0" indent="0" algn="just">
              <a:lnSpc>
                <a:spcPct val="170000"/>
              </a:lnSpc>
              <a:buNone/>
            </a:pPr>
            <a:r>
              <a:rPr lang="en-GB" sz="9600" dirty="0">
                <a:latin typeface="+mj-lt"/>
              </a:rPr>
              <a:t>What is Supply Chain Management? How does it works? Its Importance  in the enterprise? IT  role in SCM and the challenges for incoming years and technology and cyber innovation and threats?</a:t>
            </a:r>
            <a:endParaRPr lang="en-GB" sz="9600" dirty="0">
              <a:effectLst/>
              <a:latin typeface="+mj-lt"/>
            </a:endParaRPr>
          </a:p>
          <a:p>
            <a:pPr marL="0" indent="0">
              <a:buNone/>
            </a:pPr>
            <a:endParaRPr lang="fr-FR" dirty="0"/>
          </a:p>
        </p:txBody>
      </p:sp>
      <p:pic>
        <p:nvPicPr>
          <p:cNvPr id="4" name="Picture 3">
            <a:extLst>
              <a:ext uri="{FF2B5EF4-FFF2-40B4-BE49-F238E27FC236}">
                <a16:creationId xmlns:a16="http://schemas.microsoft.com/office/drawing/2014/main" id="{526A8623-2EF9-EA44-929A-AF12B47B1D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0" y="-50008"/>
            <a:ext cx="1257300" cy="1016934"/>
          </a:xfrm>
          <a:prstGeom prst="rect">
            <a:avLst/>
          </a:prstGeom>
          <a:noFill/>
        </p:spPr>
      </p:pic>
      <p:sp>
        <p:nvSpPr>
          <p:cNvPr id="5" name="TextBox 4">
            <a:extLst>
              <a:ext uri="{FF2B5EF4-FFF2-40B4-BE49-F238E27FC236}">
                <a16:creationId xmlns:a16="http://schemas.microsoft.com/office/drawing/2014/main" id="{1600A825-CF11-97E5-0140-AC5866E95F11}"/>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spTree>
    <p:extLst>
      <p:ext uri="{BB962C8B-B14F-4D97-AF65-F5344CB8AC3E}">
        <p14:creationId xmlns:p14="http://schemas.microsoft.com/office/powerpoint/2010/main" val="3053302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4E8D7-78E7-F339-0C72-A8B66A61D1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2009F-BB09-A599-13A3-14E5352FD17B}"/>
              </a:ext>
            </a:extLst>
          </p:cNvPr>
          <p:cNvSpPr>
            <a:spLocks noGrp="1"/>
          </p:cNvSpPr>
          <p:nvPr>
            <p:ph type="title"/>
          </p:nvPr>
        </p:nvSpPr>
        <p:spPr>
          <a:xfrm>
            <a:off x="967409" y="137777"/>
            <a:ext cx="11357113" cy="886301"/>
          </a:xfrm>
        </p:spPr>
        <p:txBody>
          <a:bodyPr>
            <a:normAutofit/>
          </a:bodyPr>
          <a:lstStyle/>
          <a:p>
            <a:pPr algn="ctr">
              <a:lnSpc>
                <a:spcPct val="115000"/>
              </a:lnSpc>
              <a:spcAft>
                <a:spcPts val="800"/>
              </a:spcAft>
              <a:buNone/>
            </a:pPr>
            <a:r>
              <a:rPr lang="en-FR" sz="3200" b="1" cap="all" dirty="0">
                <a:solidFill>
                  <a:srgbClr val="FFFF00"/>
                </a:solidFill>
              </a:rPr>
              <a:t>E/ Collaboration and Coordination</a:t>
            </a:r>
          </a:p>
        </p:txBody>
      </p:sp>
      <p:sp>
        <p:nvSpPr>
          <p:cNvPr id="3" name="Content Placeholder 2">
            <a:extLst>
              <a:ext uri="{FF2B5EF4-FFF2-40B4-BE49-F238E27FC236}">
                <a16:creationId xmlns:a16="http://schemas.microsoft.com/office/drawing/2014/main" id="{B166CD35-A105-0818-0C7D-20DCE989DD58}"/>
              </a:ext>
            </a:extLst>
          </p:cNvPr>
          <p:cNvSpPr>
            <a:spLocks noGrp="1"/>
          </p:cNvSpPr>
          <p:nvPr>
            <p:ph idx="1"/>
          </p:nvPr>
        </p:nvSpPr>
        <p:spPr>
          <a:xfrm>
            <a:off x="403224" y="1024078"/>
            <a:ext cx="11536985" cy="5503598"/>
          </a:xfrm>
        </p:spPr>
        <p:txBody>
          <a:bodyPr>
            <a:normAutofit fontScale="70000" lnSpcReduction="20000"/>
          </a:bodyPr>
          <a:lstStyle/>
          <a:p>
            <a:pPr marL="0" indent="0">
              <a:lnSpc>
                <a:spcPct val="170000"/>
              </a:lnSpc>
              <a:spcAft>
                <a:spcPts val="800"/>
              </a:spcAft>
              <a:buNone/>
            </a:pPr>
            <a:r>
              <a:rPr lang="en-FR" sz="3200" cap="all" dirty="0">
                <a:latin typeface="+mj-lt"/>
              </a:rPr>
              <a:t>IT enhances collaboration and coordination within the supply chain management by connecting stakeholders via integrated platforms. This real-time data sharing improves communication, ensuring that all parties are aligned for more efficient and effective operations within the management supply chain. Supply chain leaders can oversee the entire network, ensuring that supply chain professionals work together cohesively to meet goals. Digital supply chain management is further enabled by these platforms, creating smooth coordination and improved performance across the global supply chain, from suppliers to end consumers.</a:t>
            </a:r>
          </a:p>
          <a:p>
            <a:pPr>
              <a:buNone/>
            </a:pPr>
            <a:r>
              <a:rPr lang="en-FR" sz="2200" cap="all" dirty="0">
                <a:latin typeface="+mj-lt"/>
              </a:rPr>
              <a:t> </a:t>
            </a:r>
          </a:p>
        </p:txBody>
      </p:sp>
      <p:sp>
        <p:nvSpPr>
          <p:cNvPr id="5" name="TextBox 4">
            <a:extLst>
              <a:ext uri="{FF2B5EF4-FFF2-40B4-BE49-F238E27FC236}">
                <a16:creationId xmlns:a16="http://schemas.microsoft.com/office/drawing/2014/main" id="{FDC7DAA7-B87D-40BC-4276-B87F05E944AA}"/>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C8DA663D-3F68-91D9-381E-00BAE7F7AE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109663" cy="897522"/>
          </a:xfrm>
          <a:prstGeom prst="rect">
            <a:avLst/>
          </a:prstGeom>
          <a:noFill/>
        </p:spPr>
      </p:pic>
    </p:spTree>
    <p:extLst>
      <p:ext uri="{BB962C8B-B14F-4D97-AF65-F5344CB8AC3E}">
        <p14:creationId xmlns:p14="http://schemas.microsoft.com/office/powerpoint/2010/main" val="1664163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74C64-B1E8-8B23-45BC-0378DCF822B4}"/>
              </a:ext>
            </a:extLst>
          </p:cNvPr>
          <p:cNvSpPr>
            <a:spLocks noGrp="1"/>
          </p:cNvSpPr>
          <p:nvPr>
            <p:ph type="title"/>
          </p:nvPr>
        </p:nvSpPr>
        <p:spPr>
          <a:xfrm>
            <a:off x="1141413" y="11666"/>
            <a:ext cx="9905998" cy="752667"/>
          </a:xfrm>
        </p:spPr>
        <p:txBody>
          <a:bodyPr/>
          <a:lstStyle/>
          <a:p>
            <a:pPr algn="ctr"/>
            <a:r>
              <a:rPr lang="fr-FR" b="1" dirty="0">
                <a:solidFill>
                  <a:srgbClr val="FFFF00"/>
                </a:solidFill>
              </a:rPr>
              <a:t>IT SOLUTIONS FOR SCM</a:t>
            </a:r>
          </a:p>
        </p:txBody>
      </p:sp>
      <p:graphicFrame>
        <p:nvGraphicFramePr>
          <p:cNvPr id="4" name="Content Placeholder 3">
            <a:extLst>
              <a:ext uri="{FF2B5EF4-FFF2-40B4-BE49-F238E27FC236}">
                <a16:creationId xmlns:a16="http://schemas.microsoft.com/office/drawing/2014/main" id="{5CC41A42-F597-98DF-AD7C-7DC92F29ED17}"/>
              </a:ext>
            </a:extLst>
          </p:cNvPr>
          <p:cNvGraphicFramePr>
            <a:graphicFrameLocks noGrp="1"/>
          </p:cNvGraphicFramePr>
          <p:nvPr>
            <p:ph idx="1"/>
            <p:extLst>
              <p:ext uri="{D42A27DB-BD31-4B8C-83A1-F6EECF244321}">
                <p14:modId xmlns:p14="http://schemas.microsoft.com/office/powerpoint/2010/main" val="22655527"/>
              </p:ext>
            </p:extLst>
          </p:nvPr>
        </p:nvGraphicFramePr>
        <p:xfrm>
          <a:off x="0" y="812800"/>
          <a:ext cx="12192001" cy="5958776"/>
        </p:xfrm>
        <a:graphic>
          <a:graphicData uri="http://schemas.openxmlformats.org/drawingml/2006/table">
            <a:tbl>
              <a:tblPr firstRow="1" bandRow="1">
                <a:tableStyleId>{5C22544A-7EE6-4342-B048-85BDC9FD1C3A}</a:tableStyleId>
              </a:tblPr>
              <a:tblGrid>
                <a:gridCol w="2768600">
                  <a:extLst>
                    <a:ext uri="{9D8B030D-6E8A-4147-A177-3AD203B41FA5}">
                      <a16:colId xmlns:a16="http://schemas.microsoft.com/office/drawing/2014/main" val="3745674351"/>
                    </a:ext>
                  </a:extLst>
                </a:gridCol>
                <a:gridCol w="2929806">
                  <a:extLst>
                    <a:ext uri="{9D8B030D-6E8A-4147-A177-3AD203B41FA5}">
                      <a16:colId xmlns:a16="http://schemas.microsoft.com/office/drawing/2014/main" val="2895638944"/>
                    </a:ext>
                  </a:extLst>
                </a:gridCol>
                <a:gridCol w="1229370">
                  <a:extLst>
                    <a:ext uri="{9D8B030D-6E8A-4147-A177-3AD203B41FA5}">
                      <a16:colId xmlns:a16="http://schemas.microsoft.com/office/drawing/2014/main" val="3841551603"/>
                    </a:ext>
                  </a:extLst>
                </a:gridCol>
                <a:gridCol w="2063824">
                  <a:extLst>
                    <a:ext uri="{9D8B030D-6E8A-4147-A177-3AD203B41FA5}">
                      <a16:colId xmlns:a16="http://schemas.microsoft.com/office/drawing/2014/main" val="3144514103"/>
                    </a:ext>
                  </a:extLst>
                </a:gridCol>
                <a:gridCol w="1600200">
                  <a:extLst>
                    <a:ext uri="{9D8B030D-6E8A-4147-A177-3AD203B41FA5}">
                      <a16:colId xmlns:a16="http://schemas.microsoft.com/office/drawing/2014/main" val="378623406"/>
                    </a:ext>
                  </a:extLst>
                </a:gridCol>
                <a:gridCol w="1600201">
                  <a:extLst>
                    <a:ext uri="{9D8B030D-6E8A-4147-A177-3AD203B41FA5}">
                      <a16:colId xmlns:a16="http://schemas.microsoft.com/office/drawing/2014/main" val="615174315"/>
                    </a:ext>
                  </a:extLst>
                </a:gridCol>
              </a:tblGrid>
              <a:tr h="637355">
                <a:tc>
                  <a:txBody>
                    <a:bodyPr/>
                    <a:lstStyle/>
                    <a:p>
                      <a:r>
                        <a:rPr lang="fr-FR" sz="1800" b="1" kern="1200" cap="all" baseline="0" dirty="0">
                          <a:solidFill>
                            <a:srgbClr val="002060"/>
                          </a:solidFill>
                          <a:latin typeface="+mn-lt"/>
                          <a:ea typeface="+mn-ea"/>
                          <a:cs typeface="+mn-cs"/>
                        </a:rPr>
                        <a:t>Solution</a:t>
                      </a:r>
                    </a:p>
                  </a:txBody>
                  <a:tcPr/>
                </a:tc>
                <a:tc>
                  <a:txBody>
                    <a:bodyPr/>
                    <a:lstStyle/>
                    <a:p>
                      <a:r>
                        <a:rPr lang="fr-FR" sz="1800" b="1" kern="1200" cap="all" baseline="0" dirty="0">
                          <a:solidFill>
                            <a:srgbClr val="002060"/>
                          </a:solidFill>
                          <a:latin typeface="+mn-lt"/>
                          <a:ea typeface="+mn-ea"/>
                          <a:cs typeface="+mn-cs"/>
                        </a:rPr>
                        <a:t>Objective</a:t>
                      </a:r>
                    </a:p>
                  </a:txBody>
                  <a:tcPr/>
                </a:tc>
                <a:tc>
                  <a:txBody>
                    <a:bodyPr/>
                    <a:lstStyle/>
                    <a:p>
                      <a:r>
                        <a:rPr lang="fr-FR" sz="1800" b="1" kern="1200" cap="all" baseline="0" dirty="0" err="1">
                          <a:solidFill>
                            <a:srgbClr val="002060"/>
                          </a:solidFill>
                          <a:latin typeface="+mn-lt"/>
                          <a:ea typeface="+mn-ea"/>
                          <a:cs typeface="+mn-cs"/>
                        </a:rPr>
                        <a:t>Overlapping</a:t>
                      </a:r>
                      <a:endParaRPr lang="fr-FR" sz="1800" b="1" kern="1200" cap="all" baseline="0" dirty="0">
                        <a:solidFill>
                          <a:srgbClr val="002060"/>
                        </a:solidFill>
                        <a:latin typeface="+mn-lt"/>
                        <a:ea typeface="+mn-ea"/>
                        <a:cs typeface="+mn-cs"/>
                      </a:endParaRPr>
                    </a:p>
                  </a:txBody>
                  <a:tcPr/>
                </a:tc>
                <a:tc>
                  <a:txBody>
                    <a:bodyPr/>
                    <a:lstStyle/>
                    <a:p>
                      <a:r>
                        <a:rPr lang="fr-FR" sz="1800" b="1" kern="1200" cap="all" baseline="0" dirty="0" err="1">
                          <a:solidFill>
                            <a:srgbClr val="002060"/>
                          </a:solidFill>
                          <a:latin typeface="+mn-lt"/>
                          <a:ea typeface="+mn-ea"/>
                          <a:cs typeface="+mn-cs"/>
                        </a:rPr>
                        <a:t>Add</a:t>
                      </a:r>
                      <a:r>
                        <a:rPr lang="fr-FR" sz="1800" b="1" kern="1200" cap="all" baseline="0" dirty="0">
                          <a:solidFill>
                            <a:srgbClr val="002060"/>
                          </a:solidFill>
                          <a:latin typeface="+mn-lt"/>
                          <a:ea typeface="+mn-ea"/>
                          <a:cs typeface="+mn-cs"/>
                        </a:rPr>
                        <a:t>-Value</a:t>
                      </a:r>
                    </a:p>
                  </a:txBody>
                  <a:tcPr/>
                </a:tc>
                <a:tc>
                  <a:txBody>
                    <a:bodyPr/>
                    <a:lstStyle/>
                    <a:p>
                      <a:r>
                        <a:rPr lang="fr-FR" sz="1800" b="1" kern="1200" cap="all" baseline="0" dirty="0" err="1">
                          <a:solidFill>
                            <a:srgbClr val="002060"/>
                          </a:solidFill>
                          <a:latin typeface="+mn-lt"/>
                          <a:ea typeface="+mn-ea"/>
                          <a:cs typeface="+mn-cs"/>
                        </a:rPr>
                        <a:t>Complement</a:t>
                      </a:r>
                      <a:endParaRPr lang="fr-FR" sz="1800" b="1" kern="1200" cap="all" baseline="0" dirty="0">
                        <a:solidFill>
                          <a:srgbClr val="002060"/>
                        </a:solidFill>
                        <a:latin typeface="+mn-lt"/>
                        <a:ea typeface="+mn-ea"/>
                        <a:cs typeface="+mn-cs"/>
                      </a:endParaRPr>
                    </a:p>
                  </a:txBody>
                  <a:tcPr/>
                </a:tc>
                <a:tc>
                  <a:txBody>
                    <a:bodyPr/>
                    <a:lstStyle/>
                    <a:p>
                      <a:r>
                        <a:rPr lang="fr-FR" sz="1800" b="1" kern="1200" cap="all" baseline="0" dirty="0" err="1">
                          <a:solidFill>
                            <a:srgbClr val="002060"/>
                          </a:solidFill>
                          <a:latin typeface="+mn-lt"/>
                          <a:ea typeface="+mn-ea"/>
                          <a:cs typeface="+mn-cs"/>
                        </a:rPr>
                        <a:t>Famous</a:t>
                      </a:r>
                      <a:endParaRPr lang="fr-FR" sz="1800" b="1" kern="1200" cap="all" baseline="0" dirty="0">
                        <a:solidFill>
                          <a:srgbClr val="002060"/>
                        </a:solidFill>
                        <a:latin typeface="+mn-lt"/>
                        <a:ea typeface="+mn-ea"/>
                        <a:cs typeface="+mn-cs"/>
                      </a:endParaRPr>
                    </a:p>
                  </a:txBody>
                  <a:tcPr/>
                </a:tc>
                <a:extLst>
                  <a:ext uri="{0D108BD9-81ED-4DB2-BD59-A6C34878D82A}">
                    <a16:rowId xmlns:a16="http://schemas.microsoft.com/office/drawing/2014/main" val="3282167083"/>
                  </a:ext>
                </a:extLst>
              </a:tr>
              <a:tr h="1729962">
                <a:tc>
                  <a:txBody>
                    <a:bodyPr/>
                    <a:lstStyle/>
                    <a:p>
                      <a:r>
                        <a:rPr lang="fr-FR" b="1" dirty="0">
                          <a:solidFill>
                            <a:srgbClr val="00B0F0"/>
                          </a:solidFill>
                        </a:rPr>
                        <a:t>ERP (Enterprise Resource Management0</a:t>
                      </a:r>
                    </a:p>
                  </a:txBody>
                  <a:tcPr/>
                </a:tc>
                <a:tc>
                  <a:txBody>
                    <a:bodyPr/>
                    <a:lstStyle/>
                    <a:p>
                      <a:r>
                        <a:rPr lang="fr-FR" dirty="0" err="1"/>
                        <a:t>Integration</a:t>
                      </a:r>
                      <a:r>
                        <a:rPr lang="fr-FR" dirty="0"/>
                        <a:t> of </a:t>
                      </a:r>
                      <a:r>
                        <a:rPr lang="fr-FR" dirty="0" err="1"/>
                        <a:t>differents</a:t>
                      </a:r>
                      <a:r>
                        <a:rPr lang="fr-FR" dirty="0"/>
                        <a:t> </a:t>
                      </a:r>
                      <a:r>
                        <a:rPr lang="fr-FR" dirty="0" err="1"/>
                        <a:t>functions</a:t>
                      </a:r>
                      <a:endParaRPr lang="fr-FR" dirty="0"/>
                    </a:p>
                  </a:txBody>
                  <a:tcPr/>
                </a:tc>
                <a:tc>
                  <a:txBody>
                    <a:bodyPr/>
                    <a:lstStyle/>
                    <a:p>
                      <a:r>
                        <a:rPr lang="fr-FR" dirty="0" err="1"/>
                        <a:t>Procurement</a:t>
                      </a:r>
                      <a:r>
                        <a:rPr lang="fr-FR" dirty="0"/>
                        <a:t>, stocks, coordinations modules,</a:t>
                      </a:r>
                    </a:p>
                  </a:txBody>
                  <a:tcPr/>
                </a:tc>
                <a:tc>
                  <a:txBody>
                    <a:bodyPr/>
                    <a:lstStyle/>
                    <a:p>
                      <a:r>
                        <a:rPr lang="fr-FR" dirty="0" err="1"/>
                        <a:t>Integration</a:t>
                      </a:r>
                      <a:r>
                        <a:rPr lang="fr-FR" dirty="0"/>
                        <a:t> </a:t>
                      </a:r>
                      <a:r>
                        <a:rPr lang="fr-FR" dirty="0" err="1"/>
                        <a:t>with</a:t>
                      </a:r>
                      <a:r>
                        <a:rPr lang="fr-FR" dirty="0"/>
                        <a:t> SCM, SRM, WRM</a:t>
                      </a:r>
                    </a:p>
                  </a:txBody>
                  <a:tcPr/>
                </a:tc>
                <a:tc>
                  <a:txBody>
                    <a:bodyPr/>
                    <a:lstStyle/>
                    <a:p>
                      <a:endParaRPr lang="fr-FR" dirty="0"/>
                    </a:p>
                  </a:txBody>
                  <a:tcPr/>
                </a:tc>
                <a:tc>
                  <a:txBody>
                    <a:bodyPr/>
                    <a:lstStyle/>
                    <a:p>
                      <a:r>
                        <a:rPr lang="fr-FR" dirty="0"/>
                        <a:t>SAP</a:t>
                      </a:r>
                    </a:p>
                    <a:p>
                      <a:r>
                        <a:rPr lang="fr-FR" dirty="0"/>
                        <a:t>Oracle</a:t>
                      </a:r>
                    </a:p>
                  </a:txBody>
                  <a:tcPr/>
                </a:tc>
                <a:extLst>
                  <a:ext uri="{0D108BD9-81ED-4DB2-BD59-A6C34878D82A}">
                    <a16:rowId xmlns:a16="http://schemas.microsoft.com/office/drawing/2014/main" val="2583388088"/>
                  </a:ext>
                </a:extLst>
              </a:tr>
              <a:tr h="910507">
                <a:tc>
                  <a:txBody>
                    <a:bodyPr/>
                    <a:lstStyle/>
                    <a:p>
                      <a:r>
                        <a:rPr lang="fr-FR" b="1" dirty="0">
                          <a:solidFill>
                            <a:srgbClr val="00B0F0"/>
                          </a:solidFill>
                        </a:rPr>
                        <a:t>SRM (</a:t>
                      </a:r>
                      <a:r>
                        <a:rPr lang="fr-FR" b="1" dirty="0" err="1">
                          <a:solidFill>
                            <a:srgbClr val="00B0F0"/>
                          </a:solidFill>
                        </a:rPr>
                        <a:t>Suppliers</a:t>
                      </a:r>
                      <a:r>
                        <a:rPr lang="fr-FR" b="1" dirty="0">
                          <a:solidFill>
                            <a:srgbClr val="00B0F0"/>
                          </a:solidFill>
                        </a:rPr>
                        <a:t> Resource Management)</a:t>
                      </a:r>
                    </a:p>
                  </a:txBody>
                  <a:tcPr/>
                </a:tc>
                <a:tc>
                  <a:txBody>
                    <a:bodyPr/>
                    <a:lstStyle/>
                    <a:p>
                      <a:r>
                        <a:rPr lang="fr-FR" dirty="0"/>
                        <a:t>Stakeholders Interaction Management</a:t>
                      </a:r>
                    </a:p>
                  </a:txBody>
                  <a:tcPr/>
                </a:tc>
                <a:tc>
                  <a:txBody>
                    <a:bodyPr/>
                    <a:lstStyle/>
                    <a:p>
                      <a:r>
                        <a:rPr lang="fr-FR" dirty="0" err="1"/>
                        <a:t>Suppliers</a:t>
                      </a:r>
                      <a:r>
                        <a:rPr lang="fr-FR" dirty="0"/>
                        <a:t> </a:t>
                      </a:r>
                      <a:r>
                        <a:rPr lang="fr-FR" dirty="0" err="1"/>
                        <a:t>evaluation</a:t>
                      </a:r>
                      <a:endParaRPr lang="fr-FR" dirty="0"/>
                    </a:p>
                  </a:txBody>
                  <a:tcPr/>
                </a:tc>
                <a:tc>
                  <a:txBody>
                    <a:bodyPr/>
                    <a:lstStyle/>
                    <a:p>
                      <a:r>
                        <a:rPr lang="fr-FR" dirty="0"/>
                        <a:t>-</a:t>
                      </a:r>
                    </a:p>
                  </a:txBody>
                  <a:tcPr/>
                </a:tc>
                <a:tc>
                  <a:txBody>
                    <a:bodyPr/>
                    <a:lstStyle/>
                    <a:p>
                      <a:r>
                        <a:rPr lang="fr-FR" dirty="0"/>
                        <a:t>SRM </a:t>
                      </a:r>
                      <a:r>
                        <a:rPr lang="fr-FR" dirty="0" err="1"/>
                        <a:t>functions</a:t>
                      </a:r>
                      <a:endParaRPr lang="fr-FR" dirty="0"/>
                    </a:p>
                  </a:txBody>
                  <a:tcPr/>
                </a:tc>
                <a:tc>
                  <a:txBody>
                    <a:bodyPr/>
                    <a:lstStyle/>
                    <a:p>
                      <a:endParaRPr lang="fr-FR" dirty="0"/>
                    </a:p>
                  </a:txBody>
                  <a:tcPr/>
                </a:tc>
                <a:extLst>
                  <a:ext uri="{0D108BD9-81ED-4DB2-BD59-A6C34878D82A}">
                    <a16:rowId xmlns:a16="http://schemas.microsoft.com/office/drawing/2014/main" val="4015328852"/>
                  </a:ext>
                </a:extLst>
              </a:tr>
              <a:tr h="1183659">
                <a:tc>
                  <a:txBody>
                    <a:bodyPr/>
                    <a:lstStyle/>
                    <a:p>
                      <a:r>
                        <a:rPr lang="fr-FR" b="1" dirty="0">
                          <a:solidFill>
                            <a:srgbClr val="00B0F0"/>
                          </a:solidFill>
                        </a:rPr>
                        <a:t>PRM (</a:t>
                      </a:r>
                      <a:r>
                        <a:rPr lang="fr-FR" b="1" dirty="0" err="1">
                          <a:solidFill>
                            <a:srgbClr val="00B0F0"/>
                          </a:solidFill>
                        </a:rPr>
                        <a:t>Purchasing</a:t>
                      </a:r>
                      <a:r>
                        <a:rPr lang="fr-FR" b="1" dirty="0">
                          <a:solidFill>
                            <a:srgbClr val="00B0F0"/>
                          </a:solidFill>
                        </a:rPr>
                        <a:t> Resource Management)</a:t>
                      </a:r>
                    </a:p>
                  </a:txBody>
                  <a:tcPr/>
                </a:tc>
                <a:tc>
                  <a:txBody>
                    <a:bodyPr/>
                    <a:lstStyle/>
                    <a:p>
                      <a:r>
                        <a:rPr lang="fr-FR" dirty="0"/>
                        <a:t>management of supplies, </a:t>
                      </a:r>
                      <a:r>
                        <a:rPr lang="fr-FR" dirty="0" err="1"/>
                        <a:t>requisitions</a:t>
                      </a:r>
                      <a:r>
                        <a:rPr lang="fr-FR" dirty="0"/>
                        <a:t> and </a:t>
                      </a:r>
                      <a:r>
                        <a:rPr lang="fr-FR" dirty="0" err="1"/>
                        <a:t>procurement</a:t>
                      </a:r>
                      <a:r>
                        <a:rPr lang="fr-FR" dirty="0"/>
                        <a:t> of </a:t>
                      </a:r>
                      <a:r>
                        <a:rPr lang="fr-FR" dirty="0" err="1"/>
                        <a:t>goods</a:t>
                      </a:r>
                      <a:r>
                        <a:rPr lang="fr-FR" dirty="0"/>
                        <a:t> and services</a:t>
                      </a:r>
                    </a:p>
                  </a:txBody>
                  <a:tcPr/>
                </a:tc>
                <a:tc>
                  <a:txBody>
                    <a:bodyPr/>
                    <a:lstStyle/>
                    <a:p>
                      <a:r>
                        <a:rPr lang="fr-FR" dirty="0"/>
                        <a:t>ERP</a:t>
                      </a:r>
                    </a:p>
                  </a:txBody>
                  <a:tcPr/>
                </a:tc>
                <a:tc>
                  <a:txBody>
                    <a:bodyPr/>
                    <a:lstStyle/>
                    <a:p>
                      <a:r>
                        <a:rPr lang="fr-FR" dirty="0"/>
                        <a:t>Automatisation</a:t>
                      </a:r>
                    </a:p>
                  </a:txBody>
                  <a:tcPr/>
                </a:tc>
                <a:tc>
                  <a:txBody>
                    <a:bodyPr/>
                    <a:lstStyle/>
                    <a:p>
                      <a:r>
                        <a:rPr lang="fr-FR" dirty="0"/>
                        <a:t>Data </a:t>
                      </a:r>
                      <a:r>
                        <a:rPr lang="fr-FR" dirty="0" err="1"/>
                        <a:t>Analysis</a:t>
                      </a:r>
                      <a:endParaRPr lang="fr-FR" dirty="0"/>
                    </a:p>
                  </a:txBody>
                  <a:tcPr/>
                </a:tc>
                <a:tc>
                  <a:txBody>
                    <a:bodyPr/>
                    <a:lstStyle/>
                    <a:p>
                      <a:r>
                        <a:rPr lang="fr-FR" dirty="0"/>
                        <a:t>Coupa, Ariba, Jagger</a:t>
                      </a:r>
                    </a:p>
                  </a:txBody>
                  <a:tcPr/>
                </a:tc>
                <a:extLst>
                  <a:ext uri="{0D108BD9-81ED-4DB2-BD59-A6C34878D82A}">
                    <a16:rowId xmlns:a16="http://schemas.microsoft.com/office/drawing/2014/main" val="1812926762"/>
                  </a:ext>
                </a:extLst>
              </a:tr>
              <a:tr h="1478216">
                <a:tc>
                  <a:txBody>
                    <a:bodyPr/>
                    <a:lstStyle/>
                    <a:p>
                      <a:r>
                        <a:rPr lang="fr-FR" b="1" dirty="0">
                          <a:solidFill>
                            <a:srgbClr val="00B0F0"/>
                          </a:solidFill>
                        </a:rPr>
                        <a:t>SCM (</a:t>
                      </a:r>
                      <a:r>
                        <a:rPr lang="fr-FR" b="1" dirty="0" err="1">
                          <a:solidFill>
                            <a:srgbClr val="00B0F0"/>
                          </a:solidFill>
                        </a:rPr>
                        <a:t>Supply</a:t>
                      </a:r>
                      <a:r>
                        <a:rPr lang="fr-FR" b="1" dirty="0">
                          <a:solidFill>
                            <a:srgbClr val="00B0F0"/>
                          </a:solidFill>
                        </a:rPr>
                        <a:t> Chain Management)</a:t>
                      </a:r>
                    </a:p>
                  </a:txBody>
                  <a:tcPr/>
                </a:tc>
                <a:tc>
                  <a:txBody>
                    <a:bodyPr/>
                    <a:lstStyle/>
                    <a:p>
                      <a:r>
                        <a:rPr lang="fr-FR" dirty="0" err="1"/>
                        <a:t>Overall</a:t>
                      </a:r>
                      <a:r>
                        <a:rPr lang="fr-FR" dirty="0"/>
                        <a:t> </a:t>
                      </a:r>
                      <a:r>
                        <a:rPr lang="fr-FR" dirty="0" err="1"/>
                        <a:t>Supply</a:t>
                      </a:r>
                      <a:r>
                        <a:rPr lang="fr-FR" dirty="0"/>
                        <a:t> Chain management</a:t>
                      </a:r>
                    </a:p>
                  </a:txBody>
                  <a:tcPr/>
                </a:tc>
                <a:tc>
                  <a:txBody>
                    <a:bodyPr/>
                    <a:lstStyle/>
                    <a:p>
                      <a:r>
                        <a:rPr lang="fr-FR" dirty="0"/>
                        <a:t>ERP</a:t>
                      </a:r>
                    </a:p>
                  </a:txBody>
                  <a:tcPr/>
                </a:tc>
                <a:tc>
                  <a:txBody>
                    <a:bodyPr/>
                    <a:lstStyle/>
                    <a:p>
                      <a:r>
                        <a:rPr lang="fr-FR" dirty="0"/>
                        <a:t>Link SCM to ERP</a:t>
                      </a:r>
                    </a:p>
                  </a:txBody>
                  <a:tcPr/>
                </a:tc>
                <a:tc>
                  <a:txBody>
                    <a:bodyPr/>
                    <a:lstStyle/>
                    <a:p>
                      <a:endParaRPr lang="fr-FR" dirty="0"/>
                    </a:p>
                  </a:txBody>
                  <a:tcPr/>
                </a:tc>
                <a:tc>
                  <a:txBody>
                    <a:bodyPr/>
                    <a:lstStyle/>
                    <a:p>
                      <a:r>
                        <a:rPr lang="fr-FR" dirty="0" err="1"/>
                        <a:t>Infor</a:t>
                      </a:r>
                      <a:r>
                        <a:rPr lang="fr-FR" dirty="0"/>
                        <a:t>, Oracle SCM</a:t>
                      </a:r>
                    </a:p>
                    <a:p>
                      <a:r>
                        <a:rPr lang="fr-FR" dirty="0"/>
                        <a:t>SAP, SCM</a:t>
                      </a:r>
                    </a:p>
                  </a:txBody>
                  <a:tcPr/>
                </a:tc>
                <a:extLst>
                  <a:ext uri="{0D108BD9-81ED-4DB2-BD59-A6C34878D82A}">
                    <a16:rowId xmlns:a16="http://schemas.microsoft.com/office/drawing/2014/main" val="733781342"/>
                  </a:ext>
                </a:extLst>
              </a:tr>
            </a:tbl>
          </a:graphicData>
        </a:graphic>
      </p:graphicFrame>
      <p:pic>
        <p:nvPicPr>
          <p:cNvPr id="6" name="Picture 5">
            <a:extLst>
              <a:ext uri="{FF2B5EF4-FFF2-40B4-BE49-F238E27FC236}">
                <a16:creationId xmlns:a16="http://schemas.microsoft.com/office/drawing/2014/main" id="{BA1E0094-544F-D1F3-E39A-3E01BB0BE5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844"/>
            <a:ext cx="1109663" cy="897522"/>
          </a:xfrm>
          <a:prstGeom prst="rect">
            <a:avLst/>
          </a:prstGeom>
          <a:noFill/>
        </p:spPr>
      </p:pic>
    </p:spTree>
    <p:extLst>
      <p:ext uri="{BB962C8B-B14F-4D97-AF65-F5344CB8AC3E}">
        <p14:creationId xmlns:p14="http://schemas.microsoft.com/office/powerpoint/2010/main" val="216024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C260CCB-2775-2848-8DBE-3EDF7FF2DB8E}"/>
              </a:ext>
            </a:extLst>
          </p:cNvPr>
          <p:cNvGraphicFramePr>
            <a:graphicFrameLocks noGrp="1"/>
          </p:cNvGraphicFramePr>
          <p:nvPr>
            <p:ph idx="1"/>
            <p:extLst>
              <p:ext uri="{D42A27DB-BD31-4B8C-83A1-F6EECF244321}">
                <p14:modId xmlns:p14="http://schemas.microsoft.com/office/powerpoint/2010/main" val="815170028"/>
              </p:ext>
            </p:extLst>
          </p:nvPr>
        </p:nvGraphicFramePr>
        <p:xfrm>
          <a:off x="0" y="1028700"/>
          <a:ext cx="12192001" cy="5779534"/>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4087376924"/>
                    </a:ext>
                  </a:extLst>
                </a:gridCol>
                <a:gridCol w="1750214">
                  <a:extLst>
                    <a:ext uri="{9D8B030D-6E8A-4147-A177-3AD203B41FA5}">
                      <a16:colId xmlns:a16="http://schemas.microsoft.com/office/drawing/2014/main" val="1677928950"/>
                    </a:ext>
                  </a:extLst>
                </a:gridCol>
                <a:gridCol w="2516276">
                  <a:extLst>
                    <a:ext uri="{9D8B030D-6E8A-4147-A177-3AD203B41FA5}">
                      <a16:colId xmlns:a16="http://schemas.microsoft.com/office/drawing/2014/main" val="1355159537"/>
                    </a:ext>
                  </a:extLst>
                </a:gridCol>
                <a:gridCol w="1952283">
                  <a:extLst>
                    <a:ext uri="{9D8B030D-6E8A-4147-A177-3AD203B41FA5}">
                      <a16:colId xmlns:a16="http://schemas.microsoft.com/office/drawing/2014/main" val="2643351340"/>
                    </a:ext>
                  </a:extLst>
                </a:gridCol>
                <a:gridCol w="2059269">
                  <a:extLst>
                    <a:ext uri="{9D8B030D-6E8A-4147-A177-3AD203B41FA5}">
                      <a16:colId xmlns:a16="http://schemas.microsoft.com/office/drawing/2014/main" val="2106011236"/>
                    </a:ext>
                  </a:extLst>
                </a:gridCol>
                <a:gridCol w="1742259">
                  <a:extLst>
                    <a:ext uri="{9D8B030D-6E8A-4147-A177-3AD203B41FA5}">
                      <a16:colId xmlns:a16="http://schemas.microsoft.com/office/drawing/2014/main" val="115184370"/>
                    </a:ext>
                  </a:extLst>
                </a:gridCol>
              </a:tblGrid>
              <a:tr h="711914">
                <a:tc>
                  <a:txBody>
                    <a:bodyPr/>
                    <a:lstStyle/>
                    <a:p>
                      <a:r>
                        <a:rPr lang="fr-FR" cap="all" baseline="0" dirty="0">
                          <a:solidFill>
                            <a:srgbClr val="002060"/>
                          </a:solidFill>
                        </a:rPr>
                        <a:t>Solution </a:t>
                      </a:r>
                    </a:p>
                  </a:txBody>
                  <a:tcPr/>
                </a:tc>
                <a:tc>
                  <a:txBody>
                    <a:bodyPr/>
                    <a:lstStyle/>
                    <a:p>
                      <a:r>
                        <a:rPr lang="fr-FR" cap="all" baseline="0" dirty="0">
                          <a:solidFill>
                            <a:srgbClr val="002060"/>
                          </a:solidFill>
                        </a:rPr>
                        <a:t>Objective</a:t>
                      </a:r>
                    </a:p>
                  </a:txBody>
                  <a:tcPr/>
                </a:tc>
                <a:tc>
                  <a:txBody>
                    <a:bodyPr/>
                    <a:lstStyle/>
                    <a:p>
                      <a:r>
                        <a:rPr lang="fr-FR" cap="all" baseline="0" dirty="0" err="1">
                          <a:solidFill>
                            <a:srgbClr val="002060"/>
                          </a:solidFill>
                        </a:rPr>
                        <a:t>Overlapping</a:t>
                      </a:r>
                      <a:endParaRPr lang="fr-FR" cap="all" baseline="0" dirty="0">
                        <a:solidFill>
                          <a:srgbClr val="002060"/>
                        </a:solidFill>
                      </a:endParaRPr>
                    </a:p>
                  </a:txBody>
                  <a:tcPr/>
                </a:tc>
                <a:tc>
                  <a:txBody>
                    <a:bodyPr/>
                    <a:lstStyle/>
                    <a:p>
                      <a:r>
                        <a:rPr lang="fr-FR" cap="all" baseline="0" dirty="0" err="1">
                          <a:solidFill>
                            <a:srgbClr val="002060"/>
                          </a:solidFill>
                        </a:rPr>
                        <a:t>Add</a:t>
                      </a:r>
                      <a:r>
                        <a:rPr lang="fr-FR" cap="all" baseline="0" dirty="0">
                          <a:solidFill>
                            <a:srgbClr val="002060"/>
                          </a:solidFill>
                        </a:rPr>
                        <a:t>-Value</a:t>
                      </a:r>
                    </a:p>
                  </a:txBody>
                  <a:tcPr/>
                </a:tc>
                <a:tc>
                  <a:txBody>
                    <a:bodyPr/>
                    <a:lstStyle/>
                    <a:p>
                      <a:r>
                        <a:rPr lang="fr-FR" cap="all" baseline="0" dirty="0" err="1">
                          <a:solidFill>
                            <a:srgbClr val="002060"/>
                          </a:solidFill>
                        </a:rPr>
                        <a:t>Complement</a:t>
                      </a:r>
                      <a:endParaRPr lang="fr-FR" cap="all" baseline="0" dirty="0">
                        <a:solidFill>
                          <a:srgbClr val="002060"/>
                        </a:solidFill>
                      </a:endParaRPr>
                    </a:p>
                  </a:txBody>
                  <a:tcPr/>
                </a:tc>
                <a:tc>
                  <a:txBody>
                    <a:bodyPr/>
                    <a:lstStyle/>
                    <a:p>
                      <a:r>
                        <a:rPr lang="fr-FR" cap="all" baseline="0" dirty="0" err="1">
                          <a:solidFill>
                            <a:srgbClr val="002060"/>
                          </a:solidFill>
                        </a:rPr>
                        <a:t>Famous</a:t>
                      </a:r>
                      <a:endParaRPr lang="fr-FR" cap="all" baseline="0" dirty="0">
                        <a:solidFill>
                          <a:srgbClr val="002060"/>
                        </a:solidFill>
                      </a:endParaRPr>
                    </a:p>
                  </a:txBody>
                  <a:tcPr/>
                </a:tc>
                <a:extLst>
                  <a:ext uri="{0D108BD9-81ED-4DB2-BD59-A6C34878D82A}">
                    <a16:rowId xmlns:a16="http://schemas.microsoft.com/office/drawing/2014/main" val="651469763"/>
                  </a:ext>
                </a:extLst>
              </a:tr>
              <a:tr h="1626710">
                <a:tc>
                  <a:txBody>
                    <a:bodyPr/>
                    <a:lstStyle/>
                    <a:p>
                      <a:r>
                        <a:rPr lang="fr-FR" sz="1800" b="1" kern="1200" dirty="0">
                          <a:solidFill>
                            <a:srgbClr val="00B0F0"/>
                          </a:solidFill>
                          <a:latin typeface="+mn-lt"/>
                          <a:ea typeface="+mn-ea"/>
                          <a:cs typeface="+mn-cs"/>
                        </a:rPr>
                        <a:t>E-</a:t>
                      </a:r>
                      <a:r>
                        <a:rPr lang="fr-FR" sz="1800" b="1" kern="1200" dirty="0" err="1">
                          <a:solidFill>
                            <a:srgbClr val="00B0F0"/>
                          </a:solidFill>
                          <a:latin typeface="+mn-lt"/>
                          <a:ea typeface="+mn-ea"/>
                          <a:cs typeface="+mn-cs"/>
                        </a:rPr>
                        <a:t>Sourcing</a:t>
                      </a:r>
                      <a:r>
                        <a:rPr lang="fr-FR" sz="1800" b="1" kern="1200" dirty="0">
                          <a:solidFill>
                            <a:srgbClr val="00B0F0"/>
                          </a:solidFill>
                          <a:latin typeface="+mn-lt"/>
                          <a:ea typeface="+mn-ea"/>
                          <a:cs typeface="+mn-cs"/>
                        </a:rPr>
                        <a:t> platform</a:t>
                      </a:r>
                    </a:p>
                  </a:txBody>
                  <a:tcPr/>
                </a:tc>
                <a:tc>
                  <a:txBody>
                    <a:bodyPr/>
                    <a:lstStyle/>
                    <a:p>
                      <a:r>
                        <a:rPr lang="fr-FR" dirty="0"/>
                        <a:t>Online </a:t>
                      </a:r>
                      <a:r>
                        <a:rPr lang="fr-FR" dirty="0" err="1"/>
                        <a:t>procurement</a:t>
                      </a:r>
                      <a:endParaRPr lang="fr-FR" dirty="0"/>
                    </a:p>
                  </a:txBody>
                  <a:tcPr/>
                </a:tc>
                <a:tc>
                  <a:txBody>
                    <a:bodyPr/>
                    <a:lstStyle/>
                    <a:p>
                      <a:r>
                        <a:rPr lang="fr-FR" dirty="0"/>
                        <a:t>RFP(</a:t>
                      </a:r>
                      <a:r>
                        <a:rPr lang="fr-FR" dirty="0" err="1"/>
                        <a:t>Request</a:t>
                      </a:r>
                      <a:r>
                        <a:rPr lang="fr-FR" dirty="0"/>
                        <a:t> for </a:t>
                      </a:r>
                      <a:r>
                        <a:rPr lang="fr-FR" dirty="0" err="1"/>
                        <a:t>proposals</a:t>
                      </a:r>
                      <a:r>
                        <a:rPr lang="fr-FR" dirty="0"/>
                        <a:t>)</a:t>
                      </a:r>
                    </a:p>
                    <a:p>
                      <a:r>
                        <a:rPr lang="fr-FR" dirty="0"/>
                        <a:t>RFQ (</a:t>
                      </a:r>
                      <a:r>
                        <a:rPr lang="fr-FR" dirty="0" err="1"/>
                        <a:t>Requests</a:t>
                      </a:r>
                      <a:r>
                        <a:rPr lang="fr-FR" dirty="0"/>
                        <a:t> for Quotes)</a:t>
                      </a:r>
                    </a:p>
                  </a:txBody>
                  <a:tcPr/>
                </a:tc>
                <a:tc>
                  <a:txBody>
                    <a:bodyPr/>
                    <a:lstStyle/>
                    <a:p>
                      <a:r>
                        <a:rPr lang="fr-FR" dirty="0" err="1"/>
                        <a:t>Integration</a:t>
                      </a:r>
                      <a:r>
                        <a:rPr lang="fr-FR" dirty="0"/>
                        <a:t> </a:t>
                      </a:r>
                      <a:r>
                        <a:rPr lang="fr-FR" dirty="0" err="1"/>
                        <a:t>with</a:t>
                      </a:r>
                      <a:r>
                        <a:rPr lang="fr-FR" dirty="0"/>
                        <a:t> SRM</a:t>
                      </a:r>
                    </a:p>
                  </a:txBody>
                  <a:tcPr/>
                </a:tc>
                <a:tc>
                  <a:txBody>
                    <a:bodyPr/>
                    <a:lstStyle/>
                    <a:p>
                      <a:endParaRPr lang="fr-FR" dirty="0"/>
                    </a:p>
                  </a:txBody>
                  <a:tcPr/>
                </a:tc>
                <a:tc>
                  <a:txBody>
                    <a:bodyPr/>
                    <a:lstStyle/>
                    <a:p>
                      <a:r>
                        <a:rPr lang="fr-FR" dirty="0"/>
                        <a:t>GEP, </a:t>
                      </a:r>
                      <a:r>
                        <a:rPr lang="fr-FR" dirty="0" err="1"/>
                        <a:t>Proactis</a:t>
                      </a:r>
                      <a:r>
                        <a:rPr lang="fr-FR" dirty="0"/>
                        <a:t>, </a:t>
                      </a:r>
                      <a:r>
                        <a:rPr lang="fr-FR" dirty="0" err="1"/>
                        <a:t>Ivalua</a:t>
                      </a:r>
                      <a:endParaRPr lang="fr-FR" dirty="0"/>
                    </a:p>
                  </a:txBody>
                  <a:tcPr/>
                </a:tc>
                <a:extLst>
                  <a:ext uri="{0D108BD9-81ED-4DB2-BD59-A6C34878D82A}">
                    <a16:rowId xmlns:a16="http://schemas.microsoft.com/office/drawing/2014/main" val="3740709270"/>
                  </a:ext>
                </a:extLst>
              </a:tr>
              <a:tr h="1146970">
                <a:tc>
                  <a:txBody>
                    <a:bodyPr/>
                    <a:lstStyle/>
                    <a:p>
                      <a:r>
                        <a:rPr lang="fr-FR" sz="1800" b="1" kern="1200" dirty="0">
                          <a:solidFill>
                            <a:srgbClr val="00B0F0"/>
                          </a:solidFill>
                          <a:latin typeface="+mn-lt"/>
                          <a:ea typeface="+mn-ea"/>
                          <a:cs typeface="+mn-cs"/>
                        </a:rPr>
                        <a:t>IMS(Inventory Management </a:t>
                      </a:r>
                      <a:r>
                        <a:rPr lang="fr-FR" sz="1800" b="1" kern="1200" dirty="0" err="1">
                          <a:solidFill>
                            <a:srgbClr val="00B0F0"/>
                          </a:solidFill>
                          <a:latin typeface="+mn-lt"/>
                          <a:ea typeface="+mn-ea"/>
                          <a:cs typeface="+mn-cs"/>
                        </a:rPr>
                        <a:t>Systems</a:t>
                      </a:r>
                      <a:endParaRPr lang="fr-FR" sz="1800" b="1" kern="1200" dirty="0">
                        <a:solidFill>
                          <a:srgbClr val="00B0F0"/>
                        </a:solidFill>
                        <a:latin typeface="+mn-lt"/>
                        <a:ea typeface="+mn-ea"/>
                        <a:cs typeface="+mn-cs"/>
                      </a:endParaRPr>
                    </a:p>
                  </a:txBody>
                  <a:tcPr/>
                </a:tc>
                <a:tc>
                  <a:txBody>
                    <a:bodyPr/>
                    <a:lstStyle/>
                    <a:p>
                      <a:r>
                        <a:rPr lang="fr-FR" dirty="0"/>
                        <a:t>Optimal </a:t>
                      </a:r>
                      <a:r>
                        <a:rPr lang="fr-FR" dirty="0" err="1"/>
                        <a:t>inventory</a:t>
                      </a:r>
                      <a:r>
                        <a:rPr lang="fr-FR" dirty="0"/>
                        <a:t> </a:t>
                      </a:r>
                      <a:r>
                        <a:rPr lang="fr-FR" dirty="0" err="1"/>
                        <a:t>level</a:t>
                      </a:r>
                      <a:endParaRPr lang="fr-FR" dirty="0"/>
                    </a:p>
                  </a:txBody>
                  <a:tcPr/>
                </a:tc>
                <a:tc>
                  <a:txBody>
                    <a:bodyPr/>
                    <a:lstStyle/>
                    <a:p>
                      <a:r>
                        <a:rPr lang="fr-FR" dirty="0"/>
                        <a:t>ERP</a:t>
                      </a:r>
                    </a:p>
                  </a:txBody>
                  <a:tcPr/>
                </a:tc>
                <a:tc>
                  <a:txBody>
                    <a:bodyPr/>
                    <a:lstStyle/>
                    <a:p>
                      <a:r>
                        <a:rPr lang="fr-FR" dirty="0"/>
                        <a:t>Control, real-time </a:t>
                      </a:r>
                      <a:r>
                        <a:rPr lang="fr-FR" dirty="0" err="1"/>
                        <a:t>tracking</a:t>
                      </a:r>
                      <a:endParaRPr lang="fr-FR" dirty="0"/>
                    </a:p>
                  </a:txBody>
                  <a:tcPr/>
                </a:tc>
                <a:tc>
                  <a:txBody>
                    <a:bodyPr/>
                    <a:lstStyle/>
                    <a:p>
                      <a:r>
                        <a:rPr lang="fr-FR" dirty="0"/>
                        <a:t>Advanced </a:t>
                      </a:r>
                      <a:r>
                        <a:rPr lang="fr-FR" dirty="0" err="1"/>
                        <a:t>analystics</a:t>
                      </a:r>
                      <a:endParaRPr lang="fr-FR" dirty="0"/>
                    </a:p>
                  </a:txBody>
                  <a:tcPr/>
                </a:tc>
                <a:tc>
                  <a:txBody>
                    <a:bodyPr/>
                    <a:lstStyle/>
                    <a:p>
                      <a:endParaRPr lang="fr-FR"/>
                    </a:p>
                  </a:txBody>
                  <a:tcPr/>
                </a:tc>
                <a:extLst>
                  <a:ext uri="{0D108BD9-81ED-4DB2-BD59-A6C34878D82A}">
                    <a16:rowId xmlns:a16="http://schemas.microsoft.com/office/drawing/2014/main" val="3958352358"/>
                  </a:ext>
                </a:extLst>
              </a:tr>
              <a:tr h="1146970">
                <a:tc>
                  <a:txBody>
                    <a:bodyPr/>
                    <a:lstStyle/>
                    <a:p>
                      <a:r>
                        <a:rPr lang="fr-FR" sz="1800" b="1" kern="1200" dirty="0">
                          <a:solidFill>
                            <a:srgbClr val="00B0F0"/>
                          </a:solidFill>
                          <a:latin typeface="+mn-lt"/>
                          <a:ea typeface="+mn-ea"/>
                          <a:cs typeface="+mn-cs"/>
                        </a:rPr>
                        <a:t>WMS(Warehouse Management </a:t>
                      </a:r>
                      <a:r>
                        <a:rPr lang="fr-FR" sz="1800" b="1" kern="1200" dirty="0" err="1">
                          <a:solidFill>
                            <a:srgbClr val="00B0F0"/>
                          </a:solidFill>
                          <a:latin typeface="+mn-lt"/>
                          <a:ea typeface="+mn-ea"/>
                          <a:cs typeface="+mn-cs"/>
                        </a:rPr>
                        <a:t>Systems</a:t>
                      </a:r>
                      <a:r>
                        <a:rPr lang="fr-FR" sz="1800" b="1" kern="1200" dirty="0">
                          <a:solidFill>
                            <a:srgbClr val="00B0F0"/>
                          </a:solidFill>
                          <a:latin typeface="+mn-lt"/>
                          <a:ea typeface="+mn-ea"/>
                          <a:cs typeface="+mn-cs"/>
                        </a:rPr>
                        <a:t>)</a:t>
                      </a:r>
                    </a:p>
                  </a:txBody>
                  <a:tcPr/>
                </a:tc>
                <a:tc>
                  <a:txBody>
                    <a:bodyPr/>
                    <a:lstStyle/>
                    <a:p>
                      <a:r>
                        <a:rPr lang="fr-FR" dirty="0"/>
                        <a:t>Efficient handling</a:t>
                      </a:r>
                    </a:p>
                  </a:txBody>
                  <a:tcPr/>
                </a:tc>
                <a:tc>
                  <a:txBody>
                    <a:bodyPr/>
                    <a:lstStyle/>
                    <a:p>
                      <a:r>
                        <a:rPr lang="fr-FR" dirty="0"/>
                        <a:t>ERP, SCM, </a:t>
                      </a:r>
                    </a:p>
                  </a:txBody>
                  <a:tcPr/>
                </a:tc>
                <a:tc>
                  <a:txBody>
                    <a:bodyPr/>
                    <a:lstStyle/>
                    <a:p>
                      <a:endParaRPr lang="fr-FR" dirty="0"/>
                    </a:p>
                  </a:txBody>
                  <a:tcPr/>
                </a:tc>
                <a:tc>
                  <a:txBody>
                    <a:bodyPr/>
                    <a:lstStyle/>
                    <a:p>
                      <a:endParaRPr lang="fr-FR"/>
                    </a:p>
                  </a:txBody>
                  <a:tcPr/>
                </a:tc>
                <a:tc>
                  <a:txBody>
                    <a:bodyPr/>
                    <a:lstStyle/>
                    <a:p>
                      <a:r>
                        <a:rPr lang="fr-FR" dirty="0"/>
                        <a:t>Manhattan, Blue </a:t>
                      </a:r>
                      <a:r>
                        <a:rPr lang="fr-FR" dirty="0" err="1"/>
                        <a:t>Yonder</a:t>
                      </a:r>
                      <a:r>
                        <a:rPr lang="fr-FR" dirty="0"/>
                        <a:t>, </a:t>
                      </a:r>
                      <a:r>
                        <a:rPr lang="fr-FR" dirty="0" err="1"/>
                        <a:t>Fishbowl</a:t>
                      </a:r>
                      <a:endParaRPr lang="fr-FR" dirty="0"/>
                    </a:p>
                  </a:txBody>
                  <a:tcPr/>
                </a:tc>
                <a:extLst>
                  <a:ext uri="{0D108BD9-81ED-4DB2-BD59-A6C34878D82A}">
                    <a16:rowId xmlns:a16="http://schemas.microsoft.com/office/drawing/2014/main" val="1078611274"/>
                  </a:ext>
                </a:extLst>
              </a:tr>
              <a:tr h="1146970">
                <a:tc>
                  <a:txBody>
                    <a:bodyPr/>
                    <a:lstStyle/>
                    <a:p>
                      <a:r>
                        <a:rPr lang="fr-FR" sz="1800" b="1" kern="1200" dirty="0">
                          <a:solidFill>
                            <a:srgbClr val="00B0F0"/>
                          </a:solidFill>
                          <a:latin typeface="+mn-lt"/>
                          <a:ea typeface="+mn-ea"/>
                          <a:cs typeface="+mn-cs"/>
                        </a:rPr>
                        <a:t>TMS (Transport Management </a:t>
                      </a:r>
                      <a:r>
                        <a:rPr lang="fr-FR" sz="1800" b="1" kern="1200" dirty="0" err="1">
                          <a:solidFill>
                            <a:srgbClr val="00B0F0"/>
                          </a:solidFill>
                          <a:latin typeface="+mn-lt"/>
                          <a:ea typeface="+mn-ea"/>
                          <a:cs typeface="+mn-cs"/>
                        </a:rPr>
                        <a:t>Systems</a:t>
                      </a:r>
                      <a:r>
                        <a:rPr lang="fr-FR" sz="1800" b="1" kern="1200" dirty="0">
                          <a:solidFill>
                            <a:srgbClr val="00B0F0"/>
                          </a:solidFill>
                          <a:latin typeface="+mn-lt"/>
                          <a:ea typeface="+mn-ea"/>
                          <a:cs typeface="+mn-cs"/>
                        </a:rPr>
                        <a:t>)</a:t>
                      </a:r>
                    </a:p>
                  </a:txBody>
                  <a:tcPr/>
                </a:tc>
                <a:tc>
                  <a:txBody>
                    <a:bodyPr/>
                    <a:lstStyle/>
                    <a:p>
                      <a:r>
                        <a:rPr lang="fr-FR" dirty="0" err="1"/>
                        <a:t>Optimization</a:t>
                      </a:r>
                      <a:r>
                        <a:rPr lang="fr-FR" dirty="0"/>
                        <a:t> </a:t>
                      </a:r>
                      <a:r>
                        <a:rPr lang="fr-FR" dirty="0" err="1"/>
                        <a:t>goods</a:t>
                      </a:r>
                      <a:r>
                        <a:rPr lang="fr-FR" dirty="0"/>
                        <a:t> </a:t>
                      </a:r>
                      <a:r>
                        <a:rPr lang="fr-FR" dirty="0" err="1"/>
                        <a:t>movement</a:t>
                      </a:r>
                      <a:endParaRPr lang="fr-FR" dirty="0"/>
                    </a:p>
                  </a:txBody>
                  <a:tcPr/>
                </a:tc>
                <a:tc>
                  <a:txBody>
                    <a:bodyPr/>
                    <a:lstStyle/>
                    <a:p>
                      <a:r>
                        <a:rPr lang="fr-FR" dirty="0"/>
                        <a:t>SCM and TMS  </a:t>
                      </a:r>
                      <a:r>
                        <a:rPr lang="fr-FR" dirty="0" err="1"/>
                        <a:t>integration</a:t>
                      </a:r>
                      <a:endParaRPr lang="fr-FR" dirty="0"/>
                    </a:p>
                  </a:txBody>
                  <a:tcPr/>
                </a:tc>
                <a:tc>
                  <a:txBody>
                    <a:bodyPr/>
                    <a:lstStyle/>
                    <a:p>
                      <a:endParaRPr lang="fr-FR" dirty="0"/>
                    </a:p>
                  </a:txBody>
                  <a:tcPr/>
                </a:tc>
                <a:tc>
                  <a:txBody>
                    <a:bodyPr/>
                    <a:lstStyle/>
                    <a:p>
                      <a:r>
                        <a:rPr lang="fr-FR" dirty="0"/>
                        <a:t>Advanced </a:t>
                      </a:r>
                      <a:r>
                        <a:rPr lang="fr-FR" dirty="0" err="1"/>
                        <a:t>Analystics</a:t>
                      </a:r>
                      <a:endParaRPr lang="fr-FR" dirty="0"/>
                    </a:p>
                  </a:txBody>
                  <a:tcPr/>
                </a:tc>
                <a:tc>
                  <a:txBody>
                    <a:bodyPr/>
                    <a:lstStyle/>
                    <a:p>
                      <a:r>
                        <a:rPr lang="fr-FR" dirty="0"/>
                        <a:t>Descartes, </a:t>
                      </a:r>
                      <a:r>
                        <a:rPr lang="fr-FR" dirty="0" err="1"/>
                        <a:t>MercuryGate</a:t>
                      </a:r>
                      <a:endParaRPr lang="fr-FR" dirty="0"/>
                    </a:p>
                    <a:p>
                      <a:r>
                        <a:rPr lang="fr-FR" dirty="0"/>
                        <a:t>Oracle TMS</a:t>
                      </a:r>
                    </a:p>
                  </a:txBody>
                  <a:tcPr/>
                </a:tc>
                <a:extLst>
                  <a:ext uri="{0D108BD9-81ED-4DB2-BD59-A6C34878D82A}">
                    <a16:rowId xmlns:a16="http://schemas.microsoft.com/office/drawing/2014/main" val="257013733"/>
                  </a:ext>
                </a:extLst>
              </a:tr>
            </a:tbl>
          </a:graphicData>
        </a:graphic>
      </p:graphicFrame>
      <p:sp>
        <p:nvSpPr>
          <p:cNvPr id="5" name="Title 1">
            <a:extLst>
              <a:ext uri="{FF2B5EF4-FFF2-40B4-BE49-F238E27FC236}">
                <a16:creationId xmlns:a16="http://schemas.microsoft.com/office/drawing/2014/main" id="{95088888-521A-553B-DD34-B2F57A294E35}"/>
              </a:ext>
            </a:extLst>
          </p:cNvPr>
          <p:cNvSpPr txBox="1">
            <a:spLocks/>
          </p:cNvSpPr>
          <p:nvPr/>
        </p:nvSpPr>
        <p:spPr>
          <a:xfrm>
            <a:off x="1141413" y="49766"/>
            <a:ext cx="9905998" cy="7526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dirty="0">
                <a:solidFill>
                  <a:srgbClr val="FFFF00"/>
                </a:solidFill>
              </a:rPr>
              <a:t>IT SOLUTIONS FOR SCM (CONTINUED)</a:t>
            </a:r>
          </a:p>
        </p:txBody>
      </p:sp>
      <p:pic>
        <p:nvPicPr>
          <p:cNvPr id="6" name="Picture 5">
            <a:extLst>
              <a:ext uri="{FF2B5EF4-FFF2-40B4-BE49-F238E27FC236}">
                <a16:creationId xmlns:a16="http://schemas.microsoft.com/office/drawing/2014/main" id="{CBDA5694-397D-F1A7-AE8F-8949A503DA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844"/>
            <a:ext cx="1109663" cy="897522"/>
          </a:xfrm>
          <a:prstGeom prst="rect">
            <a:avLst/>
          </a:prstGeom>
          <a:noFill/>
        </p:spPr>
      </p:pic>
    </p:spTree>
    <p:extLst>
      <p:ext uri="{BB962C8B-B14F-4D97-AF65-F5344CB8AC3E}">
        <p14:creationId xmlns:p14="http://schemas.microsoft.com/office/powerpoint/2010/main" val="569296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B340A-767F-CFD5-A64D-DC0FE06A46E5}"/>
              </a:ext>
            </a:extLst>
          </p:cNvPr>
          <p:cNvSpPr>
            <a:spLocks noGrp="1"/>
          </p:cNvSpPr>
          <p:nvPr>
            <p:ph type="title"/>
          </p:nvPr>
        </p:nvSpPr>
        <p:spPr>
          <a:xfrm>
            <a:off x="1141413" y="152400"/>
            <a:ext cx="9905998" cy="736600"/>
          </a:xfrm>
        </p:spPr>
        <p:txBody>
          <a:bodyPr>
            <a:normAutofit fontScale="90000"/>
          </a:bodyPr>
          <a:lstStyle/>
          <a:p>
            <a:pPr algn="ctr"/>
            <a:r>
              <a:rPr lang="fr-FR" b="1" dirty="0">
                <a:solidFill>
                  <a:srgbClr val="FFFF00"/>
                </a:solidFill>
              </a:rPr>
              <a:t>IT SOLUTIONS FOR SCM (END)</a:t>
            </a:r>
            <a:br>
              <a:rPr lang="fr-FR" b="1" dirty="0">
                <a:solidFill>
                  <a:srgbClr val="FFFF00"/>
                </a:solidFill>
              </a:rPr>
            </a:br>
            <a:endParaRPr lang="fr-FR" dirty="0"/>
          </a:p>
        </p:txBody>
      </p:sp>
      <p:graphicFrame>
        <p:nvGraphicFramePr>
          <p:cNvPr id="4" name="Content Placeholder 3">
            <a:extLst>
              <a:ext uri="{FF2B5EF4-FFF2-40B4-BE49-F238E27FC236}">
                <a16:creationId xmlns:a16="http://schemas.microsoft.com/office/drawing/2014/main" id="{3D34E6DD-4723-B812-637D-F8316693830A}"/>
              </a:ext>
            </a:extLst>
          </p:cNvPr>
          <p:cNvGraphicFramePr>
            <a:graphicFrameLocks noGrp="1"/>
          </p:cNvGraphicFramePr>
          <p:nvPr>
            <p:ph idx="1"/>
            <p:extLst>
              <p:ext uri="{D42A27DB-BD31-4B8C-83A1-F6EECF244321}">
                <p14:modId xmlns:p14="http://schemas.microsoft.com/office/powerpoint/2010/main" val="385175362"/>
              </p:ext>
            </p:extLst>
          </p:nvPr>
        </p:nvGraphicFramePr>
        <p:xfrm>
          <a:off x="0" y="1231900"/>
          <a:ext cx="12192000" cy="9365603"/>
        </p:xfrm>
        <a:graphic>
          <a:graphicData uri="http://schemas.openxmlformats.org/drawingml/2006/table">
            <a:tbl>
              <a:tblPr firstRow="1" bandRow="1">
                <a:tableStyleId>{5C22544A-7EE6-4342-B048-85BDC9FD1C3A}</a:tableStyleId>
              </a:tblPr>
              <a:tblGrid>
                <a:gridCol w="1790700">
                  <a:extLst>
                    <a:ext uri="{9D8B030D-6E8A-4147-A177-3AD203B41FA5}">
                      <a16:colId xmlns:a16="http://schemas.microsoft.com/office/drawing/2014/main" val="1442480378"/>
                    </a:ext>
                  </a:extLst>
                </a:gridCol>
                <a:gridCol w="2870200">
                  <a:extLst>
                    <a:ext uri="{9D8B030D-6E8A-4147-A177-3AD203B41FA5}">
                      <a16:colId xmlns:a16="http://schemas.microsoft.com/office/drawing/2014/main" val="890905782"/>
                    </a:ext>
                  </a:extLst>
                </a:gridCol>
                <a:gridCol w="1955800">
                  <a:extLst>
                    <a:ext uri="{9D8B030D-6E8A-4147-A177-3AD203B41FA5}">
                      <a16:colId xmlns:a16="http://schemas.microsoft.com/office/drawing/2014/main" val="1916565024"/>
                    </a:ext>
                  </a:extLst>
                </a:gridCol>
                <a:gridCol w="2324100">
                  <a:extLst>
                    <a:ext uri="{9D8B030D-6E8A-4147-A177-3AD203B41FA5}">
                      <a16:colId xmlns:a16="http://schemas.microsoft.com/office/drawing/2014/main" val="3169479568"/>
                    </a:ext>
                  </a:extLst>
                </a:gridCol>
                <a:gridCol w="1892300">
                  <a:extLst>
                    <a:ext uri="{9D8B030D-6E8A-4147-A177-3AD203B41FA5}">
                      <a16:colId xmlns:a16="http://schemas.microsoft.com/office/drawing/2014/main" val="79938436"/>
                    </a:ext>
                  </a:extLst>
                </a:gridCol>
                <a:gridCol w="1358900">
                  <a:extLst>
                    <a:ext uri="{9D8B030D-6E8A-4147-A177-3AD203B41FA5}">
                      <a16:colId xmlns:a16="http://schemas.microsoft.com/office/drawing/2014/main" val="1580962981"/>
                    </a:ext>
                  </a:extLst>
                </a:gridCol>
              </a:tblGrid>
              <a:tr h="1869752">
                <a:tc>
                  <a:txBody>
                    <a:bodyPr/>
                    <a:lstStyle/>
                    <a:p>
                      <a:r>
                        <a:rPr lang="fr-FR" cap="all" baseline="0" dirty="0">
                          <a:solidFill>
                            <a:srgbClr val="002060"/>
                          </a:solidFill>
                        </a:rPr>
                        <a:t>Solution </a:t>
                      </a:r>
                    </a:p>
                  </a:txBody>
                  <a:tcPr/>
                </a:tc>
                <a:tc>
                  <a:txBody>
                    <a:bodyPr/>
                    <a:lstStyle/>
                    <a:p>
                      <a:r>
                        <a:rPr lang="fr-FR" cap="all" baseline="0" dirty="0">
                          <a:solidFill>
                            <a:srgbClr val="002060"/>
                          </a:solidFill>
                        </a:rPr>
                        <a:t>Objective</a:t>
                      </a:r>
                    </a:p>
                  </a:txBody>
                  <a:tcPr/>
                </a:tc>
                <a:tc>
                  <a:txBody>
                    <a:bodyPr/>
                    <a:lstStyle/>
                    <a:p>
                      <a:r>
                        <a:rPr lang="fr-FR" cap="all" baseline="0" dirty="0" err="1">
                          <a:solidFill>
                            <a:srgbClr val="002060"/>
                          </a:solidFill>
                        </a:rPr>
                        <a:t>Overlapping</a:t>
                      </a:r>
                      <a:endParaRPr lang="fr-FR" cap="all" baseline="0" dirty="0">
                        <a:solidFill>
                          <a:srgbClr val="002060"/>
                        </a:solidFill>
                      </a:endParaRPr>
                    </a:p>
                  </a:txBody>
                  <a:tcPr/>
                </a:tc>
                <a:tc>
                  <a:txBody>
                    <a:bodyPr/>
                    <a:lstStyle/>
                    <a:p>
                      <a:r>
                        <a:rPr lang="fr-FR" cap="all" baseline="0" dirty="0" err="1">
                          <a:solidFill>
                            <a:srgbClr val="002060"/>
                          </a:solidFill>
                        </a:rPr>
                        <a:t>Add</a:t>
                      </a:r>
                      <a:r>
                        <a:rPr lang="fr-FR" cap="all" baseline="0" dirty="0">
                          <a:solidFill>
                            <a:srgbClr val="002060"/>
                          </a:solidFill>
                        </a:rPr>
                        <a:t>-Value</a:t>
                      </a:r>
                    </a:p>
                  </a:txBody>
                  <a:tcPr/>
                </a:tc>
                <a:tc>
                  <a:txBody>
                    <a:bodyPr/>
                    <a:lstStyle/>
                    <a:p>
                      <a:r>
                        <a:rPr lang="fr-FR" cap="all" baseline="0" dirty="0" err="1">
                          <a:solidFill>
                            <a:srgbClr val="002060"/>
                          </a:solidFill>
                        </a:rPr>
                        <a:t>Complement</a:t>
                      </a:r>
                      <a:endParaRPr lang="fr-FR" cap="all" baseline="0" dirty="0">
                        <a:solidFill>
                          <a:srgbClr val="002060"/>
                        </a:solidFill>
                      </a:endParaRPr>
                    </a:p>
                  </a:txBody>
                  <a:tcPr/>
                </a:tc>
                <a:tc>
                  <a:txBody>
                    <a:bodyPr/>
                    <a:lstStyle/>
                    <a:p>
                      <a:r>
                        <a:rPr lang="fr-FR" cap="all" baseline="0" dirty="0" err="1">
                          <a:solidFill>
                            <a:srgbClr val="002060"/>
                          </a:solidFill>
                        </a:rPr>
                        <a:t>Famous</a:t>
                      </a:r>
                      <a:endParaRPr lang="fr-FR" cap="all" baseline="0" dirty="0">
                        <a:solidFill>
                          <a:srgbClr val="002060"/>
                        </a:solidFill>
                      </a:endParaRPr>
                    </a:p>
                  </a:txBody>
                  <a:tcPr/>
                </a:tc>
                <a:extLst>
                  <a:ext uri="{0D108BD9-81ED-4DB2-BD59-A6C34878D82A}">
                    <a16:rowId xmlns:a16="http://schemas.microsoft.com/office/drawing/2014/main" val="2488427878"/>
                  </a:ext>
                </a:extLst>
              </a:tr>
              <a:tr h="1886595">
                <a:tc>
                  <a:txBody>
                    <a:bodyPr/>
                    <a:lstStyle/>
                    <a:p>
                      <a:r>
                        <a:rPr lang="fr-FR" sz="1800" b="1" kern="1200" dirty="0">
                          <a:solidFill>
                            <a:srgbClr val="00B0F0"/>
                          </a:solidFill>
                          <a:latin typeface="+mn-lt"/>
                          <a:ea typeface="+mn-ea"/>
                          <a:cs typeface="+mn-cs"/>
                        </a:rPr>
                        <a:t>Blockchain for </a:t>
                      </a:r>
                      <a:r>
                        <a:rPr lang="fr-FR" sz="1800" b="1" kern="1200" dirty="0" err="1">
                          <a:solidFill>
                            <a:srgbClr val="00B0F0"/>
                          </a:solidFill>
                          <a:latin typeface="+mn-lt"/>
                          <a:ea typeface="+mn-ea"/>
                          <a:cs typeface="+mn-cs"/>
                        </a:rPr>
                        <a:t>Supply</a:t>
                      </a:r>
                      <a:r>
                        <a:rPr lang="fr-FR" sz="1800" b="1" kern="1200" dirty="0">
                          <a:solidFill>
                            <a:srgbClr val="00B0F0"/>
                          </a:solidFill>
                          <a:latin typeface="+mn-lt"/>
                          <a:ea typeface="+mn-ea"/>
                          <a:cs typeface="+mn-cs"/>
                        </a:rPr>
                        <a:t> Chain</a:t>
                      </a:r>
                    </a:p>
                  </a:txBody>
                  <a:tcPr/>
                </a:tc>
                <a:tc>
                  <a:txBody>
                    <a:bodyPr/>
                    <a:lstStyle/>
                    <a:p>
                      <a:r>
                        <a:rPr lang="fr-FR" dirty="0" err="1"/>
                        <a:t>Transparency</a:t>
                      </a:r>
                      <a:r>
                        <a:rPr lang="fr-FR" dirty="0"/>
                        <a:t>/</a:t>
                      </a:r>
                      <a:r>
                        <a:rPr lang="fr-FR" dirty="0" err="1"/>
                        <a:t>tracability</a:t>
                      </a:r>
                      <a:endParaRPr lang="fr-FR" dirty="0"/>
                    </a:p>
                  </a:txBody>
                  <a:tcPr/>
                </a:tc>
                <a:tc>
                  <a:txBody>
                    <a:bodyPr/>
                    <a:lstStyle/>
                    <a:p>
                      <a:r>
                        <a:rPr lang="fr-FR" dirty="0"/>
                        <a:t>ERP/SCM</a:t>
                      </a:r>
                    </a:p>
                  </a:txBody>
                  <a:tcPr/>
                </a:tc>
                <a:tc>
                  <a:txBody>
                    <a:bodyPr/>
                    <a:lstStyle/>
                    <a:p>
                      <a:r>
                        <a:rPr lang="fr-FR" dirty="0" err="1"/>
                        <a:t>Integration</a:t>
                      </a:r>
                      <a:r>
                        <a:rPr lang="fr-FR" dirty="0"/>
                        <a:t> of Blockchain in ERP/SCM</a:t>
                      </a:r>
                    </a:p>
                  </a:txBody>
                  <a:tcPr/>
                </a:tc>
                <a:tc>
                  <a:txBody>
                    <a:bodyPr/>
                    <a:lstStyle/>
                    <a:p>
                      <a:r>
                        <a:rPr lang="fr-FR" dirty="0" err="1"/>
                        <a:t>Increase</a:t>
                      </a:r>
                      <a:r>
                        <a:rPr lang="fr-FR" dirty="0"/>
                        <a:t> trust</a:t>
                      </a:r>
                    </a:p>
                    <a:p>
                      <a:endParaRPr lang="fr-FR" dirty="0"/>
                    </a:p>
                  </a:txBody>
                  <a:tcPr/>
                </a:tc>
                <a:tc>
                  <a:txBody>
                    <a:bodyPr/>
                    <a:lstStyle/>
                    <a:p>
                      <a:endParaRPr lang="fr-FR" dirty="0"/>
                    </a:p>
                  </a:txBody>
                  <a:tcPr/>
                </a:tc>
                <a:extLst>
                  <a:ext uri="{0D108BD9-81ED-4DB2-BD59-A6C34878D82A}">
                    <a16:rowId xmlns:a16="http://schemas.microsoft.com/office/drawing/2014/main" val="3595970816"/>
                  </a:ext>
                </a:extLst>
              </a:tr>
              <a:tr h="1869752">
                <a:tc>
                  <a:txBody>
                    <a:bodyPr/>
                    <a:lstStyle/>
                    <a:p>
                      <a:r>
                        <a:rPr lang="fr-FR" sz="1800" b="1" kern="1200" dirty="0">
                          <a:solidFill>
                            <a:srgbClr val="00B0F0"/>
                          </a:solidFill>
                          <a:latin typeface="+mn-lt"/>
                          <a:ea typeface="+mn-ea"/>
                          <a:cs typeface="+mn-cs"/>
                        </a:rPr>
                        <a:t>AI/ML</a:t>
                      </a:r>
                    </a:p>
                  </a:txBody>
                  <a:tcPr/>
                </a:tc>
                <a:tc>
                  <a:txBody>
                    <a:bodyPr/>
                    <a:lstStyle/>
                    <a:p>
                      <a:r>
                        <a:rPr lang="fr-FR" dirty="0" err="1"/>
                        <a:t>Optimize</a:t>
                      </a:r>
                      <a:r>
                        <a:rPr lang="fr-FR" dirty="0"/>
                        <a:t> </a:t>
                      </a:r>
                      <a:r>
                        <a:rPr lang="fr-FR" dirty="0" err="1"/>
                        <a:t>sourcing</a:t>
                      </a:r>
                      <a:r>
                        <a:rPr lang="fr-FR" dirty="0"/>
                        <a:t>/ </a:t>
                      </a:r>
                      <a:r>
                        <a:rPr lang="fr-FR" dirty="0" err="1"/>
                        <a:t>decisions</a:t>
                      </a:r>
                      <a:endParaRPr lang="fr-FR" dirty="0"/>
                    </a:p>
                    <a:p>
                      <a:r>
                        <a:rPr lang="fr-FR" dirty="0" err="1"/>
                        <a:t>Market</a:t>
                      </a:r>
                      <a:r>
                        <a:rPr lang="fr-FR" dirty="0"/>
                        <a:t> </a:t>
                      </a:r>
                      <a:r>
                        <a:rPr lang="fr-FR" dirty="0" err="1"/>
                        <a:t>prediction</a:t>
                      </a:r>
                      <a:endParaRPr lang="fr-FR" dirty="0"/>
                    </a:p>
                    <a:p>
                      <a:endParaRPr lang="fr-FR" dirty="0"/>
                    </a:p>
                  </a:txBody>
                  <a:tcPr/>
                </a:tc>
                <a:tc>
                  <a:txBody>
                    <a:bodyPr/>
                    <a:lstStyle/>
                    <a:p>
                      <a:r>
                        <a:rPr lang="fr-FR" dirty="0"/>
                        <a:t>ERP/SCM</a:t>
                      </a:r>
                    </a:p>
                  </a:txBody>
                  <a:tcPr/>
                </a:tc>
                <a:tc>
                  <a:txBody>
                    <a:bodyPr/>
                    <a:lstStyle/>
                    <a:p>
                      <a:r>
                        <a:rPr lang="fr-FR" dirty="0"/>
                        <a:t>AI/ML </a:t>
                      </a:r>
                      <a:r>
                        <a:rPr lang="fr-FR" dirty="0" err="1"/>
                        <a:t>integration</a:t>
                      </a:r>
                      <a:r>
                        <a:rPr lang="fr-FR" dirty="0"/>
                        <a:t> in ERP, SCM, SRM</a:t>
                      </a: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2950736262"/>
                  </a:ext>
                </a:extLst>
              </a:tr>
              <a:tr h="1869752">
                <a:tc>
                  <a:txBody>
                    <a:bodyPr/>
                    <a:lstStyle/>
                    <a:p>
                      <a:r>
                        <a:rPr lang="fr-FR" sz="1800" b="1" kern="1200" dirty="0">
                          <a:solidFill>
                            <a:srgbClr val="00B0F0"/>
                          </a:solidFill>
                          <a:latin typeface="+mn-lt"/>
                          <a:ea typeface="+mn-ea"/>
                          <a:cs typeface="+mn-cs"/>
                        </a:rPr>
                        <a:t>OMS (Operations Management </a:t>
                      </a:r>
                      <a:r>
                        <a:rPr lang="fr-FR" sz="1800" b="1" kern="1200" dirty="0" err="1">
                          <a:solidFill>
                            <a:srgbClr val="00B0F0"/>
                          </a:solidFill>
                          <a:latin typeface="+mn-lt"/>
                          <a:ea typeface="+mn-ea"/>
                          <a:cs typeface="+mn-cs"/>
                        </a:rPr>
                        <a:t>Systems</a:t>
                      </a:r>
                      <a:r>
                        <a:rPr lang="fr-FR" sz="1800" b="1" kern="1200" dirty="0">
                          <a:solidFill>
                            <a:srgbClr val="00B0F0"/>
                          </a:solidFill>
                          <a:latin typeface="+mn-lt"/>
                          <a:ea typeface="+mn-ea"/>
                          <a:cs typeface="+mn-cs"/>
                        </a:rPr>
                        <a:t>)</a:t>
                      </a:r>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753270082"/>
                  </a:ext>
                </a:extLst>
              </a:tr>
              <a:tr h="1869752">
                <a:tc>
                  <a:txBody>
                    <a:bodyPr/>
                    <a:lstStyle/>
                    <a:p>
                      <a:r>
                        <a:rPr lang="fr-FR" sz="1800" b="1" kern="1200" dirty="0">
                          <a:solidFill>
                            <a:srgbClr val="00B0F0"/>
                          </a:solidFill>
                          <a:latin typeface="+mn-lt"/>
                          <a:ea typeface="+mn-ea"/>
                          <a:cs typeface="+mn-cs"/>
                        </a:rPr>
                        <a:t>MES (</a:t>
                      </a:r>
                      <a:r>
                        <a:rPr lang="fr-FR" sz="1800" b="1" kern="1200" dirty="0" err="1">
                          <a:solidFill>
                            <a:srgbClr val="00B0F0"/>
                          </a:solidFill>
                          <a:latin typeface="+mn-lt"/>
                          <a:ea typeface="+mn-ea"/>
                          <a:cs typeface="+mn-cs"/>
                        </a:rPr>
                        <a:t>Manufacturing</a:t>
                      </a:r>
                      <a:r>
                        <a:rPr lang="fr-FR" sz="1800" b="1" kern="1200" dirty="0">
                          <a:solidFill>
                            <a:srgbClr val="00B0F0"/>
                          </a:solidFill>
                          <a:latin typeface="+mn-lt"/>
                          <a:ea typeface="+mn-ea"/>
                          <a:cs typeface="+mn-cs"/>
                        </a:rPr>
                        <a:t> </a:t>
                      </a:r>
                      <a:r>
                        <a:rPr lang="fr-FR" sz="1800" b="1" kern="1200" dirty="0" err="1">
                          <a:solidFill>
                            <a:srgbClr val="00B0F0"/>
                          </a:solidFill>
                          <a:latin typeface="+mn-lt"/>
                          <a:ea typeface="+mn-ea"/>
                          <a:cs typeface="+mn-cs"/>
                        </a:rPr>
                        <a:t>Execution</a:t>
                      </a:r>
                      <a:r>
                        <a:rPr lang="fr-FR" sz="1800" b="1" kern="1200" dirty="0">
                          <a:solidFill>
                            <a:srgbClr val="00B0F0"/>
                          </a:solidFill>
                          <a:latin typeface="+mn-lt"/>
                          <a:ea typeface="+mn-ea"/>
                          <a:cs typeface="+mn-cs"/>
                        </a:rPr>
                        <a:t> System)</a:t>
                      </a:r>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r>
                        <a:rPr lang="fr-FR"/>
                        <a:t>SAP</a:t>
                      </a:r>
                      <a:endParaRPr lang="fr-FR" dirty="0"/>
                    </a:p>
                  </a:txBody>
                  <a:tcPr/>
                </a:tc>
                <a:extLst>
                  <a:ext uri="{0D108BD9-81ED-4DB2-BD59-A6C34878D82A}">
                    <a16:rowId xmlns:a16="http://schemas.microsoft.com/office/drawing/2014/main" val="3455082065"/>
                  </a:ext>
                </a:extLst>
              </a:tr>
            </a:tbl>
          </a:graphicData>
        </a:graphic>
      </p:graphicFrame>
      <p:pic>
        <p:nvPicPr>
          <p:cNvPr id="5" name="Picture 4">
            <a:extLst>
              <a:ext uri="{FF2B5EF4-FFF2-40B4-BE49-F238E27FC236}">
                <a16:creationId xmlns:a16="http://schemas.microsoft.com/office/drawing/2014/main" id="{7300E54D-8847-5547-D650-DF51696559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109663" cy="897522"/>
          </a:xfrm>
          <a:prstGeom prst="rect">
            <a:avLst/>
          </a:prstGeom>
          <a:noFill/>
        </p:spPr>
      </p:pic>
    </p:spTree>
    <p:extLst>
      <p:ext uri="{BB962C8B-B14F-4D97-AF65-F5344CB8AC3E}">
        <p14:creationId xmlns:p14="http://schemas.microsoft.com/office/powerpoint/2010/main" val="3658004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38D11-C7EB-512D-EA5B-C642171E3F42}"/>
              </a:ext>
            </a:extLst>
          </p:cNvPr>
          <p:cNvSpPr>
            <a:spLocks noGrp="1"/>
          </p:cNvSpPr>
          <p:nvPr>
            <p:ph type="title"/>
          </p:nvPr>
        </p:nvSpPr>
        <p:spPr>
          <a:xfrm>
            <a:off x="1362269" y="161732"/>
            <a:ext cx="8397551" cy="752669"/>
          </a:xfrm>
        </p:spPr>
        <p:txBody>
          <a:bodyPr/>
          <a:lstStyle/>
          <a:p>
            <a:pPr algn="ctr"/>
            <a:r>
              <a:rPr lang="fr-FR" b="1" dirty="0">
                <a:solidFill>
                  <a:srgbClr val="FFFF00"/>
                </a:solidFill>
              </a:rPr>
              <a:t>THE</a:t>
            </a:r>
            <a:r>
              <a:rPr lang="fr-FR" dirty="0"/>
              <a:t> </a:t>
            </a:r>
            <a:r>
              <a:rPr lang="fr-FR" b="1" dirty="0">
                <a:solidFill>
                  <a:srgbClr val="FFFF00"/>
                </a:solidFill>
              </a:rPr>
              <a:t>FUTURE OF CMS</a:t>
            </a:r>
          </a:p>
        </p:txBody>
      </p:sp>
      <p:pic>
        <p:nvPicPr>
          <p:cNvPr id="8" name="Content Placeholder 7">
            <a:extLst>
              <a:ext uri="{FF2B5EF4-FFF2-40B4-BE49-F238E27FC236}">
                <a16:creationId xmlns:a16="http://schemas.microsoft.com/office/drawing/2014/main" id="{C7A913B4-3C3F-4C10-7940-92BC017B2EB7}"/>
              </a:ext>
            </a:extLst>
          </p:cNvPr>
          <p:cNvPicPr>
            <a:picLocks noGrp="1" noChangeAspect="1"/>
          </p:cNvPicPr>
          <p:nvPr>
            <p:ph idx="1"/>
          </p:nvPr>
        </p:nvPicPr>
        <p:blipFill>
          <a:blip r:embed="rId2"/>
          <a:stretch>
            <a:fillRect/>
          </a:stretch>
        </p:blipFill>
        <p:spPr>
          <a:xfrm>
            <a:off x="0" y="1092201"/>
            <a:ext cx="12191999" cy="5943599"/>
          </a:xfrm>
          <a:prstGeom prst="rect">
            <a:avLst/>
          </a:prstGeom>
        </p:spPr>
      </p:pic>
      <p:pic>
        <p:nvPicPr>
          <p:cNvPr id="9" name="Picture 8">
            <a:extLst>
              <a:ext uri="{FF2B5EF4-FFF2-40B4-BE49-F238E27FC236}">
                <a16:creationId xmlns:a16="http://schemas.microsoft.com/office/drawing/2014/main" id="{5538B7DA-5061-DB09-D39A-C0D89FBD87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144"/>
            <a:ext cx="1109663" cy="897522"/>
          </a:xfrm>
          <a:prstGeom prst="rect">
            <a:avLst/>
          </a:prstGeom>
          <a:noFill/>
        </p:spPr>
      </p:pic>
    </p:spTree>
    <p:extLst>
      <p:ext uri="{BB962C8B-B14F-4D97-AF65-F5344CB8AC3E}">
        <p14:creationId xmlns:p14="http://schemas.microsoft.com/office/powerpoint/2010/main" val="3976110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4BF2B-943E-DCD0-2CCC-318D440704D4}"/>
              </a:ext>
            </a:extLst>
          </p:cNvPr>
          <p:cNvSpPr>
            <a:spLocks noGrp="1"/>
          </p:cNvSpPr>
          <p:nvPr>
            <p:ph type="title"/>
          </p:nvPr>
        </p:nvSpPr>
        <p:spPr>
          <a:xfrm>
            <a:off x="1141413" y="215900"/>
            <a:ext cx="9905998" cy="914400"/>
          </a:xfrm>
        </p:spPr>
        <p:txBody>
          <a:bodyPr/>
          <a:lstStyle/>
          <a:p>
            <a:pPr algn="ctr"/>
            <a:r>
              <a:rPr lang="fr-FR" b="1" dirty="0">
                <a:solidFill>
                  <a:srgbClr val="FFFF00"/>
                </a:solidFill>
              </a:rPr>
              <a:t>CONCLUSION</a:t>
            </a:r>
          </a:p>
        </p:txBody>
      </p:sp>
      <p:sp>
        <p:nvSpPr>
          <p:cNvPr id="3" name="Content Placeholder 2">
            <a:extLst>
              <a:ext uri="{FF2B5EF4-FFF2-40B4-BE49-F238E27FC236}">
                <a16:creationId xmlns:a16="http://schemas.microsoft.com/office/drawing/2014/main" id="{CD7CFF32-4966-E5EA-2BFD-E73BAA570A13}"/>
              </a:ext>
            </a:extLst>
          </p:cNvPr>
          <p:cNvSpPr>
            <a:spLocks noGrp="1"/>
          </p:cNvSpPr>
          <p:nvPr>
            <p:ph idx="1"/>
          </p:nvPr>
        </p:nvSpPr>
        <p:spPr>
          <a:xfrm>
            <a:off x="1141413" y="1841501"/>
            <a:ext cx="9905998" cy="3949700"/>
          </a:xfrm>
        </p:spPr>
        <p:txBody>
          <a:bodyPr>
            <a:normAutofit lnSpcReduction="10000"/>
          </a:bodyPr>
          <a:lstStyle/>
          <a:p>
            <a:pPr marL="0" indent="0">
              <a:buNone/>
            </a:pPr>
            <a:r>
              <a:rPr lang="fr-FR" sz="2200" cap="all" dirty="0">
                <a:latin typeface="+mj-lt"/>
              </a:rPr>
              <a:t>WITH THE CONTINUOUS GROW OF IT SOLUTIONS AND EQUIPMENTS, SCM IS ON EXPONENTIALLY DEVELOPMENT CURVE, NO MORE GREEN SCREENS IN STOREHOUSES AND LOGISTICS CENTERS, GIVE PLACE TO TABLETS, SMARTPHONES, PDA, ... ROBOTS,... </a:t>
            </a:r>
          </a:p>
          <a:p>
            <a:pPr marL="0" indent="0">
              <a:buNone/>
            </a:pPr>
            <a:r>
              <a:rPr lang="fr-FR" sz="2200" cap="all" dirty="0">
                <a:latin typeface="+mj-lt"/>
              </a:rPr>
              <a:t>SOME INCOMING CHALLENGES ARE ON VIEW BY RESEARCHERS AND MULTINATIONALS</a:t>
            </a:r>
            <a:r>
              <a:rPr lang="fr-FR" dirty="0"/>
              <a:t>: </a:t>
            </a:r>
            <a:r>
              <a:rPr lang="fr-FR" b="1" i="1" dirty="0"/>
              <a:t>VISIBILITY, MODERNIZING THROUGH TECH AND DIGITAL, LABOR AND SKILLS SHORTAGES, COST REDUCTION, AI AND GENERATIVE AI ACCROS SUPPLY CHAINS FUNCTION... </a:t>
            </a:r>
          </a:p>
          <a:p>
            <a:pPr marL="0" indent="0">
              <a:buNone/>
            </a:pPr>
            <a:r>
              <a:rPr lang="fr-FR" dirty="0"/>
              <a:t>... </a:t>
            </a:r>
            <a:r>
              <a:rPr lang="fr-FR" sz="2200" cap="all" dirty="0">
                <a:latin typeface="+mj-lt"/>
              </a:rPr>
              <a:t>THE IT SOLUTIONS AND DIGITAL SERVICES PROVIDER STILL HAVE TOO MUCH TO FULFILL THE NEEDS IN THAT AREA.</a:t>
            </a:r>
            <a:br>
              <a:rPr lang="fr-FR" sz="2200" cap="all" dirty="0">
                <a:latin typeface="+mj-lt"/>
              </a:rPr>
            </a:br>
            <a:endParaRPr lang="fr-FR" sz="2200" cap="all" dirty="0">
              <a:latin typeface="+mj-lt"/>
            </a:endParaRPr>
          </a:p>
        </p:txBody>
      </p:sp>
    </p:spTree>
    <p:extLst>
      <p:ext uri="{BB962C8B-B14F-4D97-AF65-F5344CB8AC3E}">
        <p14:creationId xmlns:p14="http://schemas.microsoft.com/office/powerpoint/2010/main" val="633563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61FAE-0F6D-D74A-7797-6FA8DE2760DE}"/>
              </a:ext>
            </a:extLst>
          </p:cNvPr>
          <p:cNvSpPr>
            <a:spLocks noGrp="1"/>
          </p:cNvSpPr>
          <p:nvPr>
            <p:ph type="title"/>
          </p:nvPr>
        </p:nvSpPr>
        <p:spPr>
          <a:xfrm>
            <a:off x="838200" y="122609"/>
            <a:ext cx="10515600" cy="1095375"/>
          </a:xfrm>
        </p:spPr>
        <p:txBody>
          <a:bodyPr>
            <a:normAutofit/>
          </a:bodyPr>
          <a:lstStyle/>
          <a:p>
            <a:pPr algn="ctr"/>
            <a:r>
              <a:rPr lang="fr-FR" sz="6000" b="1" u="sng" dirty="0">
                <a:solidFill>
                  <a:schemeClr val="accent3">
                    <a:lumMod val="20000"/>
                    <a:lumOff val="80000"/>
                  </a:schemeClr>
                </a:solidFill>
              </a:rPr>
              <a:t>PLAN</a:t>
            </a:r>
          </a:p>
        </p:txBody>
      </p:sp>
      <p:sp>
        <p:nvSpPr>
          <p:cNvPr id="3" name="Content Placeholder 2">
            <a:extLst>
              <a:ext uri="{FF2B5EF4-FFF2-40B4-BE49-F238E27FC236}">
                <a16:creationId xmlns:a16="http://schemas.microsoft.com/office/drawing/2014/main" id="{1B3E0DCA-D1C4-2E84-7087-83AC28176D9E}"/>
              </a:ext>
            </a:extLst>
          </p:cNvPr>
          <p:cNvSpPr>
            <a:spLocks noGrp="1"/>
          </p:cNvSpPr>
          <p:nvPr>
            <p:ph idx="1"/>
          </p:nvPr>
        </p:nvSpPr>
        <p:spPr>
          <a:xfrm>
            <a:off x="1049835" y="1595301"/>
            <a:ext cx="11435938" cy="963738"/>
          </a:xfrm>
        </p:spPr>
        <p:txBody>
          <a:bodyPr>
            <a:noAutofit/>
          </a:bodyPr>
          <a:lstStyle/>
          <a:p>
            <a:pPr marL="0" indent="0">
              <a:buNone/>
            </a:pPr>
            <a:r>
              <a:rPr lang="fr-FR" sz="3000" b="1" cap="none" dirty="0">
                <a:solidFill>
                  <a:schemeClr val="tx1"/>
                </a:solidFill>
                <a:effectLst/>
                <a:latin typeface="+mj-lt"/>
              </a:rPr>
              <a:t>1- SCM DEFINITION A D FUNCTIONS</a:t>
            </a:r>
          </a:p>
        </p:txBody>
      </p:sp>
      <p:sp>
        <p:nvSpPr>
          <p:cNvPr id="6" name="Content Placeholder 2">
            <a:extLst>
              <a:ext uri="{FF2B5EF4-FFF2-40B4-BE49-F238E27FC236}">
                <a16:creationId xmlns:a16="http://schemas.microsoft.com/office/drawing/2014/main" id="{A61B755C-1D44-ADC6-7F27-5BD64DF92509}"/>
              </a:ext>
            </a:extLst>
          </p:cNvPr>
          <p:cNvSpPr txBox="1">
            <a:spLocks/>
          </p:cNvSpPr>
          <p:nvPr/>
        </p:nvSpPr>
        <p:spPr>
          <a:xfrm>
            <a:off x="1049835" y="2662295"/>
            <a:ext cx="11435938" cy="760666"/>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fr-FR" sz="3000" b="1" dirty="0">
                <a:latin typeface="+mj-lt"/>
              </a:rPr>
              <a:t>2- SCM IN THE ENTERPRISE</a:t>
            </a:r>
          </a:p>
        </p:txBody>
      </p:sp>
      <p:sp>
        <p:nvSpPr>
          <p:cNvPr id="7" name="Content Placeholder 2">
            <a:extLst>
              <a:ext uri="{FF2B5EF4-FFF2-40B4-BE49-F238E27FC236}">
                <a16:creationId xmlns:a16="http://schemas.microsoft.com/office/drawing/2014/main" id="{7519323C-B544-B62C-49AC-F5E7A208C3EB}"/>
              </a:ext>
            </a:extLst>
          </p:cNvPr>
          <p:cNvSpPr txBox="1">
            <a:spLocks/>
          </p:cNvSpPr>
          <p:nvPr/>
        </p:nvSpPr>
        <p:spPr>
          <a:xfrm>
            <a:off x="1049835" y="3699113"/>
            <a:ext cx="11435938" cy="760666"/>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fr-FR" sz="3200" b="1" dirty="0">
                <a:latin typeface="+mj-lt"/>
              </a:rPr>
              <a:t>3-  IT ROLE IN SCM </a:t>
            </a:r>
          </a:p>
        </p:txBody>
      </p:sp>
      <p:sp>
        <p:nvSpPr>
          <p:cNvPr id="8" name="TextBox 7">
            <a:extLst>
              <a:ext uri="{FF2B5EF4-FFF2-40B4-BE49-F238E27FC236}">
                <a16:creationId xmlns:a16="http://schemas.microsoft.com/office/drawing/2014/main" id="{199CC260-F39D-1716-7F43-79C45D9F08F7}"/>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9" name="Picture 8">
            <a:extLst>
              <a:ext uri="{FF2B5EF4-FFF2-40B4-BE49-F238E27FC236}">
                <a16:creationId xmlns:a16="http://schemas.microsoft.com/office/drawing/2014/main" id="{9B7D00B2-CC1B-270E-3EA0-D13A159FF3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
        <p:nvSpPr>
          <p:cNvPr id="11" name="Content Placeholder 2">
            <a:extLst>
              <a:ext uri="{FF2B5EF4-FFF2-40B4-BE49-F238E27FC236}">
                <a16:creationId xmlns:a16="http://schemas.microsoft.com/office/drawing/2014/main" id="{4EACC116-5AFC-9896-9541-C04387BA5AFB}"/>
              </a:ext>
            </a:extLst>
          </p:cNvPr>
          <p:cNvSpPr txBox="1">
            <a:spLocks/>
          </p:cNvSpPr>
          <p:nvPr/>
        </p:nvSpPr>
        <p:spPr>
          <a:xfrm>
            <a:off x="1049835" y="4735931"/>
            <a:ext cx="11435938" cy="102870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fr-FR" sz="3200" dirty="0">
                <a:latin typeface="+mj-lt"/>
              </a:rPr>
              <a:t>5- </a:t>
            </a:r>
            <a:r>
              <a:rPr lang="fr-FR" sz="3200" b="1" dirty="0">
                <a:latin typeface="+mj-lt"/>
              </a:rPr>
              <a:t>SCM CYBER CHALLENGES: exercice. </a:t>
            </a:r>
          </a:p>
        </p:txBody>
      </p:sp>
    </p:spTree>
    <p:extLst>
      <p:ext uri="{BB962C8B-B14F-4D97-AF65-F5344CB8AC3E}">
        <p14:creationId xmlns:p14="http://schemas.microsoft.com/office/powerpoint/2010/main" val="323630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28DD8-EA08-533C-A83B-1CAADE1397A9}"/>
              </a:ext>
            </a:extLst>
          </p:cNvPr>
          <p:cNvSpPr>
            <a:spLocks noGrp="1"/>
          </p:cNvSpPr>
          <p:nvPr>
            <p:ph type="title"/>
          </p:nvPr>
        </p:nvSpPr>
        <p:spPr>
          <a:xfrm>
            <a:off x="3829051" y="176665"/>
            <a:ext cx="4398137" cy="1325563"/>
          </a:xfrm>
        </p:spPr>
        <p:txBody>
          <a:bodyPr>
            <a:normAutofit/>
          </a:bodyPr>
          <a:lstStyle/>
          <a:p>
            <a:pPr algn="ctr"/>
            <a:r>
              <a:rPr lang="fr-FR" sz="6000" b="1" dirty="0"/>
              <a:t>PART 1</a:t>
            </a:r>
          </a:p>
        </p:txBody>
      </p:sp>
      <p:sp>
        <p:nvSpPr>
          <p:cNvPr id="3" name="Content Placeholder 2">
            <a:extLst>
              <a:ext uri="{FF2B5EF4-FFF2-40B4-BE49-F238E27FC236}">
                <a16:creationId xmlns:a16="http://schemas.microsoft.com/office/drawing/2014/main" id="{8F0525B6-B3A9-8793-4420-A88F734C442F}"/>
              </a:ext>
            </a:extLst>
          </p:cNvPr>
          <p:cNvSpPr>
            <a:spLocks noGrp="1"/>
          </p:cNvSpPr>
          <p:nvPr>
            <p:ph idx="1"/>
          </p:nvPr>
        </p:nvSpPr>
        <p:spPr>
          <a:xfrm>
            <a:off x="931506" y="1939570"/>
            <a:ext cx="10744200" cy="3194463"/>
          </a:xfrm>
        </p:spPr>
        <p:txBody>
          <a:bodyPr>
            <a:normAutofit/>
          </a:bodyPr>
          <a:lstStyle/>
          <a:p>
            <a:pPr marL="0" indent="0" algn="ctr">
              <a:buNone/>
            </a:pPr>
            <a:r>
              <a:rPr lang="fr-FR" sz="6000" b="1" dirty="0">
                <a:solidFill>
                  <a:srgbClr val="FFFF00"/>
                </a:solidFill>
              </a:rPr>
              <a:t>CONCEPTS &amp; DEFINITION IN SCM</a:t>
            </a:r>
          </a:p>
        </p:txBody>
      </p:sp>
      <p:sp>
        <p:nvSpPr>
          <p:cNvPr id="5" name="TextBox 4">
            <a:extLst>
              <a:ext uri="{FF2B5EF4-FFF2-40B4-BE49-F238E27FC236}">
                <a16:creationId xmlns:a16="http://schemas.microsoft.com/office/drawing/2014/main" id="{31E4C43B-AAED-ADA9-AF7D-81A5F5FC773A}"/>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73A39F28-749F-4435-0121-C800C7F365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Tree>
    <p:extLst>
      <p:ext uri="{BB962C8B-B14F-4D97-AF65-F5344CB8AC3E}">
        <p14:creationId xmlns:p14="http://schemas.microsoft.com/office/powerpoint/2010/main" val="272845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8F173-35E8-410E-28B4-3316E5DD948D}"/>
              </a:ext>
            </a:extLst>
          </p:cNvPr>
          <p:cNvSpPr>
            <a:spLocks noGrp="1"/>
          </p:cNvSpPr>
          <p:nvPr>
            <p:ph type="title"/>
          </p:nvPr>
        </p:nvSpPr>
        <p:spPr>
          <a:xfrm>
            <a:off x="2614613" y="65734"/>
            <a:ext cx="6718582" cy="1016934"/>
          </a:xfrm>
        </p:spPr>
        <p:txBody>
          <a:bodyPr/>
          <a:lstStyle/>
          <a:p>
            <a:r>
              <a:rPr lang="fr-FR" b="1" dirty="0">
                <a:solidFill>
                  <a:srgbClr val="FFFF00"/>
                </a:solidFill>
              </a:rPr>
              <a:t>1.1- WHAT IS SCM?</a:t>
            </a:r>
          </a:p>
        </p:txBody>
      </p:sp>
      <p:sp>
        <p:nvSpPr>
          <p:cNvPr id="3" name="Content Placeholder 2">
            <a:extLst>
              <a:ext uri="{FF2B5EF4-FFF2-40B4-BE49-F238E27FC236}">
                <a16:creationId xmlns:a16="http://schemas.microsoft.com/office/drawing/2014/main" id="{B7A1E78E-D2C3-28EE-2DE8-76859C47B0FB}"/>
              </a:ext>
            </a:extLst>
          </p:cNvPr>
          <p:cNvSpPr>
            <a:spLocks noGrp="1"/>
          </p:cNvSpPr>
          <p:nvPr>
            <p:ph idx="1"/>
          </p:nvPr>
        </p:nvSpPr>
        <p:spPr>
          <a:xfrm>
            <a:off x="292359" y="706496"/>
            <a:ext cx="11607282" cy="5445007"/>
          </a:xfrm>
        </p:spPr>
        <p:txBody>
          <a:bodyPr>
            <a:normAutofit fontScale="55000" lnSpcReduction="20000"/>
          </a:bodyPr>
          <a:lstStyle/>
          <a:p>
            <a:pPr marL="0" indent="0" algn="just">
              <a:lnSpc>
                <a:spcPct val="150000"/>
              </a:lnSpc>
              <a:buNone/>
            </a:pPr>
            <a:r>
              <a:rPr lang="en-GB" dirty="0">
                <a:effectLst/>
                <a:latin typeface="Helvetica" pitchFamily="2" charset="0"/>
              </a:rPr>
              <a:t> </a:t>
            </a:r>
            <a:r>
              <a:rPr lang="en-GB" sz="2400" dirty="0">
                <a:solidFill>
                  <a:srgbClr val="FFFF00"/>
                </a:solidFill>
                <a:effectLst/>
                <a:latin typeface="+mj-lt"/>
              </a:rPr>
              <a:t>“</a:t>
            </a:r>
          </a:p>
          <a:p>
            <a:pPr marL="0" indent="0" algn="just">
              <a:lnSpc>
                <a:spcPct val="170000"/>
              </a:lnSpc>
              <a:buNone/>
            </a:pPr>
            <a:r>
              <a:rPr lang="en-GB" sz="4600" dirty="0">
                <a:solidFill>
                  <a:srgbClr val="FFFF00"/>
                </a:solidFill>
                <a:effectLst/>
                <a:latin typeface="+mj-lt"/>
              </a:rPr>
              <a:t>SUPPLY CHAIN MANAGEMENT” </a:t>
            </a:r>
            <a:r>
              <a:rPr lang="en-GB" sz="4600" cap="all" dirty="0">
                <a:latin typeface="+mj-lt"/>
              </a:rPr>
              <a:t>is a system </a:t>
            </a:r>
            <a:r>
              <a:rPr lang="en-GB" sz="4600" dirty="0">
                <a:latin typeface="+mj-lt"/>
              </a:rPr>
              <a:t>MANAGES THE FLOW OF PRODUCTS, DATA, MONEY, AND INFORMATION THROUGHOUT THE SUPPLY CHAIN, STARTING FROM  SUPPLIERS OF RAW MATERIALS, RUNS THROUGH THE INTERMEDIATE TIERS OF THE PROCESSING COMPANIES, AND ENDS WITH THE DISTRIBUTORS AND RETAILERS</a:t>
            </a:r>
          </a:p>
          <a:p>
            <a:pPr marL="0" indent="0" algn="just">
              <a:lnSpc>
                <a:spcPct val="170000"/>
              </a:lnSpc>
              <a:buNone/>
            </a:pPr>
            <a:r>
              <a:rPr lang="en-GB" sz="4600" dirty="0">
                <a:latin typeface="+mj-lt"/>
              </a:rPr>
              <a:t>IT IS ALSO THE MONITORING AND OPTIMIZATION OF THE PRODUCTION AND DISTRIBUTION OF A COMPANY’S PRODUCTIONS  AND SERVICES.</a:t>
            </a:r>
          </a:p>
          <a:p>
            <a:pPr marL="0" indent="0" algn="just">
              <a:lnSpc>
                <a:spcPct val="150000"/>
              </a:lnSpc>
              <a:buNone/>
            </a:pPr>
            <a:endParaRPr lang="en-GB" sz="2400" i="1" dirty="0">
              <a:solidFill>
                <a:schemeClr val="accent1">
                  <a:lumMod val="75000"/>
                </a:schemeClr>
              </a:solidFill>
              <a:effectLst/>
              <a:latin typeface="+mj-lt"/>
            </a:endParaRPr>
          </a:p>
          <a:p>
            <a:pPr marL="0" indent="0">
              <a:buNone/>
            </a:pPr>
            <a:endParaRPr lang="fr-FR" dirty="0"/>
          </a:p>
        </p:txBody>
      </p:sp>
      <p:sp>
        <p:nvSpPr>
          <p:cNvPr id="5" name="TextBox 4">
            <a:extLst>
              <a:ext uri="{FF2B5EF4-FFF2-40B4-BE49-F238E27FC236}">
                <a16:creationId xmlns:a16="http://schemas.microsoft.com/office/drawing/2014/main" id="{28080687-D107-CD23-C7D3-59A5DB5C4FC3}"/>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389C5D6D-B40A-E4C0-0F4B-AC240FDD6C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Tree>
    <p:extLst>
      <p:ext uri="{BB962C8B-B14F-4D97-AF65-F5344CB8AC3E}">
        <p14:creationId xmlns:p14="http://schemas.microsoft.com/office/powerpoint/2010/main" val="357573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A2FB3-8DBF-4231-0CD3-FEDF21E78F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4762E-AF49-A4CA-076D-E720D11FE9AC}"/>
              </a:ext>
            </a:extLst>
          </p:cNvPr>
          <p:cNvSpPr>
            <a:spLocks noGrp="1"/>
          </p:cNvSpPr>
          <p:nvPr>
            <p:ph type="title"/>
          </p:nvPr>
        </p:nvSpPr>
        <p:spPr>
          <a:xfrm>
            <a:off x="1657351" y="137777"/>
            <a:ext cx="10131425" cy="886301"/>
          </a:xfrm>
        </p:spPr>
        <p:txBody>
          <a:bodyPr>
            <a:normAutofit/>
          </a:bodyPr>
          <a:lstStyle/>
          <a:p>
            <a:pPr algn="ctr"/>
            <a:r>
              <a:rPr lang="fr-FR" b="1" dirty="0">
                <a:solidFill>
                  <a:srgbClr val="FFFF00"/>
                </a:solidFill>
              </a:rPr>
              <a:t>.  1-1. WHAT IS SCM? (CONTINUOUS)</a:t>
            </a:r>
          </a:p>
        </p:txBody>
      </p:sp>
      <p:sp>
        <p:nvSpPr>
          <p:cNvPr id="3" name="Content Placeholder 2">
            <a:extLst>
              <a:ext uri="{FF2B5EF4-FFF2-40B4-BE49-F238E27FC236}">
                <a16:creationId xmlns:a16="http://schemas.microsoft.com/office/drawing/2014/main" id="{53E41B1B-7421-BEE7-045C-52C25F72A60D}"/>
              </a:ext>
            </a:extLst>
          </p:cNvPr>
          <p:cNvSpPr>
            <a:spLocks noGrp="1"/>
          </p:cNvSpPr>
          <p:nvPr>
            <p:ph idx="1"/>
          </p:nvPr>
        </p:nvSpPr>
        <p:spPr>
          <a:xfrm>
            <a:off x="403224" y="1024078"/>
            <a:ext cx="11222039" cy="3771857"/>
          </a:xfrm>
        </p:spPr>
        <p:txBody>
          <a:bodyPr>
            <a:normAutofit/>
          </a:bodyPr>
          <a:lstStyle/>
          <a:p>
            <a:pPr marL="0" indent="0" algn="just">
              <a:lnSpc>
                <a:spcPct val="160000"/>
              </a:lnSpc>
              <a:buNone/>
            </a:pPr>
            <a:r>
              <a:rPr lang="en-GB" sz="2500" cap="all" dirty="0">
                <a:solidFill>
                  <a:srgbClr val="FFFF00"/>
                </a:solidFill>
                <a:latin typeface="+mj-lt"/>
              </a:rPr>
              <a:t>Supply chain management (SCM) SYSTEM </a:t>
            </a:r>
            <a:r>
              <a:rPr lang="en-GB" sz="2500" cap="all" dirty="0">
                <a:latin typeface="+mj-lt"/>
              </a:rPr>
              <a:t>is the centralized management of the flow of goods and services to and from a company and includes all of the processes involved in transforming raw materials and components into final products.</a:t>
            </a:r>
          </a:p>
        </p:txBody>
      </p:sp>
      <p:sp>
        <p:nvSpPr>
          <p:cNvPr id="5" name="TextBox 4">
            <a:extLst>
              <a:ext uri="{FF2B5EF4-FFF2-40B4-BE49-F238E27FC236}">
                <a16:creationId xmlns:a16="http://schemas.microsoft.com/office/drawing/2014/main" id="{C421FD77-D5B5-57C0-3D6D-B2D872AA26B3}"/>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1F7C8BB9-BCCD-1C26-465C-FDB5275294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109663" cy="897522"/>
          </a:xfrm>
          <a:prstGeom prst="rect">
            <a:avLst/>
          </a:prstGeom>
          <a:noFill/>
        </p:spPr>
      </p:pic>
    </p:spTree>
    <p:extLst>
      <p:ext uri="{BB962C8B-B14F-4D97-AF65-F5344CB8AC3E}">
        <p14:creationId xmlns:p14="http://schemas.microsoft.com/office/powerpoint/2010/main" val="174668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DC99D-8B69-6399-5783-B5D06E84F611}"/>
              </a:ext>
            </a:extLst>
          </p:cNvPr>
          <p:cNvSpPr>
            <a:spLocks noGrp="1"/>
          </p:cNvSpPr>
          <p:nvPr>
            <p:ph type="title"/>
          </p:nvPr>
        </p:nvSpPr>
        <p:spPr>
          <a:xfrm>
            <a:off x="685801" y="74649"/>
            <a:ext cx="10131425" cy="447870"/>
          </a:xfrm>
        </p:spPr>
        <p:txBody>
          <a:bodyPr>
            <a:normAutofit fontScale="90000"/>
          </a:bodyPr>
          <a:lstStyle/>
          <a:p>
            <a:pPr algn="ctr"/>
            <a:r>
              <a:rPr lang="fr-FR" b="1" dirty="0">
                <a:solidFill>
                  <a:srgbClr val="FFFF00"/>
                </a:solidFill>
              </a:rPr>
              <a:t>1.2  SCM SYSTEM FUNCTIONS </a:t>
            </a:r>
            <a:endParaRPr lang="fr-FR" dirty="0"/>
          </a:p>
        </p:txBody>
      </p:sp>
      <p:sp>
        <p:nvSpPr>
          <p:cNvPr id="3" name="Content Placeholder 2">
            <a:extLst>
              <a:ext uri="{FF2B5EF4-FFF2-40B4-BE49-F238E27FC236}">
                <a16:creationId xmlns:a16="http://schemas.microsoft.com/office/drawing/2014/main" id="{59B5E446-154E-B33E-F113-86441A7FCE4C}"/>
              </a:ext>
            </a:extLst>
          </p:cNvPr>
          <p:cNvSpPr>
            <a:spLocks noGrp="1"/>
          </p:cNvSpPr>
          <p:nvPr>
            <p:ph idx="1"/>
          </p:nvPr>
        </p:nvSpPr>
        <p:spPr>
          <a:xfrm>
            <a:off x="659363" y="839758"/>
            <a:ext cx="11532637" cy="5673010"/>
          </a:xfrm>
        </p:spPr>
        <p:txBody>
          <a:bodyPr>
            <a:normAutofit fontScale="25000" lnSpcReduction="20000"/>
          </a:bodyPr>
          <a:lstStyle/>
          <a:p>
            <a:pPr marL="0" indent="0">
              <a:buNone/>
            </a:pPr>
            <a:endParaRPr lang="fr-FR" dirty="0"/>
          </a:p>
          <a:p>
            <a:pPr marL="0" indent="0">
              <a:buNone/>
            </a:pPr>
            <a:endParaRPr lang="fr-FR" dirty="0"/>
          </a:p>
          <a:p>
            <a:pPr marL="0" indent="0">
              <a:buNone/>
            </a:pPr>
            <a:endParaRPr lang="fr-FR" dirty="0"/>
          </a:p>
          <a:p>
            <a:pPr marL="0" indent="0">
              <a:lnSpc>
                <a:spcPct val="170000"/>
              </a:lnSpc>
              <a:buNone/>
            </a:pPr>
            <a:r>
              <a:rPr lang="fr-FR" sz="11200" b="1" i="1" cap="all" dirty="0"/>
              <a:t>1- </a:t>
            </a:r>
            <a:r>
              <a:rPr lang="fr-FR" sz="9600" b="1" i="1" cap="all" dirty="0"/>
              <a:t>Customer </a:t>
            </a:r>
            <a:r>
              <a:rPr lang="fr-FR" sz="9600" b="1" i="1" cap="all" dirty="0" err="1"/>
              <a:t>Analysis</a:t>
            </a:r>
            <a:endParaRPr lang="fr-FR" sz="9600" b="1" i="1" cap="all" dirty="0"/>
          </a:p>
          <a:p>
            <a:pPr marL="0" indent="0">
              <a:lnSpc>
                <a:spcPct val="170000"/>
              </a:lnSpc>
              <a:buNone/>
            </a:pPr>
            <a:r>
              <a:rPr lang="fr-FR" sz="9600" b="1" i="1" cap="all" dirty="0"/>
              <a:t>2- </a:t>
            </a:r>
            <a:r>
              <a:rPr lang="fr-FR" sz="9600" b="1" i="1" cap="all" dirty="0" err="1"/>
              <a:t>Purchasing</a:t>
            </a:r>
            <a:r>
              <a:rPr lang="fr-FR" sz="9600" b="1" i="1" cap="all" dirty="0"/>
              <a:t> supplier </a:t>
            </a:r>
            <a:r>
              <a:rPr lang="fr-FR" sz="9600" b="1" i="1" cap="all" dirty="0" err="1"/>
              <a:t>parterNing</a:t>
            </a:r>
            <a:endParaRPr lang="fr-FR" sz="9600" b="1" i="1" cap="all" dirty="0"/>
          </a:p>
          <a:p>
            <a:pPr marL="0" indent="0">
              <a:lnSpc>
                <a:spcPct val="170000"/>
              </a:lnSpc>
              <a:buNone/>
            </a:pPr>
            <a:r>
              <a:rPr lang="fr-FR" sz="9600" b="1" i="1" cap="all" dirty="0"/>
              <a:t>3- Inventory management and control</a:t>
            </a:r>
          </a:p>
          <a:p>
            <a:pPr marL="0" indent="0">
              <a:lnSpc>
                <a:spcPct val="170000"/>
              </a:lnSpc>
              <a:buNone/>
            </a:pPr>
            <a:r>
              <a:rPr lang="fr-FR" sz="9600" b="1" i="1" cap="all" dirty="0"/>
              <a:t>4- </a:t>
            </a:r>
            <a:r>
              <a:rPr lang="fr-FR" sz="9600" b="1" i="1" cap="all" dirty="0" err="1"/>
              <a:t>Demand</a:t>
            </a:r>
            <a:r>
              <a:rPr lang="fr-FR" sz="9600" b="1" i="1" cap="all" dirty="0"/>
              <a:t> and Lead Time Management</a:t>
            </a:r>
          </a:p>
          <a:p>
            <a:pPr marL="0" indent="0">
              <a:lnSpc>
                <a:spcPct val="170000"/>
              </a:lnSpc>
              <a:buNone/>
            </a:pPr>
            <a:r>
              <a:rPr lang="fr-FR" sz="9600" b="1" i="1" cap="all" dirty="0"/>
              <a:t>5- Materials Management;</a:t>
            </a:r>
          </a:p>
          <a:p>
            <a:pPr marL="0" indent="0">
              <a:lnSpc>
                <a:spcPct val="170000"/>
              </a:lnSpc>
              <a:buNone/>
            </a:pPr>
            <a:r>
              <a:rPr lang="fr-FR" sz="9600" b="1" i="1" cap="all" dirty="0"/>
              <a:t>6- </a:t>
            </a:r>
            <a:r>
              <a:rPr lang="fr-FR" sz="9600" b="1" i="1" cap="all" dirty="0" err="1"/>
              <a:t>Manufacturing</a:t>
            </a:r>
            <a:r>
              <a:rPr lang="fr-FR" sz="9600" b="1" i="1" cap="all" dirty="0"/>
              <a:t>- </a:t>
            </a:r>
            <a:r>
              <a:rPr lang="fr-FR" sz="9600" b="1" i="1" cap="all" dirty="0" err="1"/>
              <a:t>ReManufacturing</a:t>
            </a:r>
            <a:r>
              <a:rPr lang="fr-FR" sz="9600" b="1" i="1" cap="all" dirty="0"/>
              <a:t> – </a:t>
            </a:r>
            <a:r>
              <a:rPr lang="fr-FR" sz="9600" b="1" i="1" cap="all" dirty="0" err="1"/>
              <a:t>Assembly</a:t>
            </a:r>
            <a:endParaRPr lang="fr-FR" sz="9600" b="1" i="1" cap="all" dirty="0"/>
          </a:p>
          <a:p>
            <a:pPr marL="0" indent="0">
              <a:lnSpc>
                <a:spcPct val="170000"/>
              </a:lnSpc>
              <a:buNone/>
            </a:pPr>
            <a:r>
              <a:rPr lang="fr-FR" sz="9600" b="1" i="1" cap="all" dirty="0"/>
              <a:t>7- Storage and Transportation</a:t>
            </a:r>
          </a:p>
          <a:p>
            <a:pPr marL="0" indent="0">
              <a:lnSpc>
                <a:spcPct val="170000"/>
              </a:lnSpc>
              <a:buNone/>
            </a:pPr>
            <a:r>
              <a:rPr lang="fr-FR" sz="9600" b="1" i="1" cap="all" dirty="0"/>
              <a:t>8- </a:t>
            </a:r>
            <a:r>
              <a:rPr lang="fr-FR" sz="9600" b="1" i="1" cap="all" dirty="0" err="1"/>
              <a:t>Order</a:t>
            </a:r>
            <a:r>
              <a:rPr lang="fr-FR" sz="9600" b="1" i="1" cap="all" dirty="0"/>
              <a:t> </a:t>
            </a:r>
            <a:r>
              <a:rPr lang="fr-FR" sz="9600" b="1" i="1" cap="all" dirty="0" err="1"/>
              <a:t>fulfilment</a:t>
            </a:r>
            <a:r>
              <a:rPr lang="fr-FR" sz="9600" b="1" i="1" cap="all" dirty="0"/>
              <a:t>;</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1967226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44D5D-8D01-7793-AFA6-0F695C9AC16B}"/>
              </a:ext>
            </a:extLst>
          </p:cNvPr>
          <p:cNvSpPr>
            <a:spLocks noGrp="1"/>
          </p:cNvSpPr>
          <p:nvPr>
            <p:ph type="title"/>
          </p:nvPr>
        </p:nvSpPr>
        <p:spPr>
          <a:xfrm>
            <a:off x="1657351" y="137777"/>
            <a:ext cx="10131425" cy="886301"/>
          </a:xfrm>
        </p:spPr>
        <p:txBody>
          <a:bodyPr>
            <a:normAutofit/>
          </a:bodyPr>
          <a:lstStyle/>
          <a:p>
            <a:pPr algn="ctr"/>
            <a:r>
              <a:rPr lang="fr-FR" b="1" dirty="0">
                <a:solidFill>
                  <a:srgbClr val="FFFF00"/>
                </a:solidFill>
              </a:rPr>
              <a:t>1.2  SCM SYSTEM FUNCTIONS (ALTERNATE )</a:t>
            </a:r>
          </a:p>
        </p:txBody>
      </p:sp>
      <p:sp>
        <p:nvSpPr>
          <p:cNvPr id="3" name="Content Placeholder 2">
            <a:extLst>
              <a:ext uri="{FF2B5EF4-FFF2-40B4-BE49-F238E27FC236}">
                <a16:creationId xmlns:a16="http://schemas.microsoft.com/office/drawing/2014/main" id="{C84E92C6-9433-95B3-1A77-34F12205F039}"/>
              </a:ext>
            </a:extLst>
          </p:cNvPr>
          <p:cNvSpPr>
            <a:spLocks noGrp="1"/>
          </p:cNvSpPr>
          <p:nvPr>
            <p:ph idx="1"/>
          </p:nvPr>
        </p:nvSpPr>
        <p:spPr>
          <a:xfrm>
            <a:off x="1109663" y="1024078"/>
            <a:ext cx="10515600" cy="5503598"/>
          </a:xfrm>
        </p:spPr>
        <p:txBody>
          <a:bodyPr>
            <a:normAutofit fontScale="25000" lnSpcReduction="20000"/>
          </a:bodyPr>
          <a:lstStyle/>
          <a:p>
            <a:pPr marL="0" indent="0">
              <a:lnSpc>
                <a:spcPct val="170000"/>
              </a:lnSpc>
              <a:buNone/>
            </a:pPr>
            <a:r>
              <a:rPr lang="en-GB" sz="8000" cap="all" dirty="0">
                <a:solidFill>
                  <a:srgbClr val="FFFF00"/>
                </a:solidFill>
              </a:rPr>
              <a:t>Supply chain management (SCM) SYSTEM</a:t>
            </a:r>
            <a:r>
              <a:rPr lang="en-GB" sz="8000" cap="all" dirty="0"/>
              <a:t> </a:t>
            </a:r>
            <a:r>
              <a:rPr lang="en-GB" sz="8000" b="1" i="1" cap="all" dirty="0"/>
              <a:t>has many functions:</a:t>
            </a:r>
          </a:p>
          <a:p>
            <a:pPr marL="0" indent="0">
              <a:lnSpc>
                <a:spcPct val="170000"/>
              </a:lnSpc>
              <a:buNone/>
            </a:pPr>
            <a:r>
              <a:rPr lang="en-GB" sz="8000" cap="all" dirty="0"/>
              <a:t>-  </a:t>
            </a:r>
            <a:r>
              <a:rPr lang="en-GB" sz="8000" b="1" i="1" cap="all" dirty="0"/>
              <a:t>Warehouse management;</a:t>
            </a:r>
          </a:p>
          <a:p>
            <a:pPr marL="0" indent="0">
              <a:lnSpc>
                <a:spcPct val="170000"/>
              </a:lnSpc>
              <a:buNone/>
            </a:pPr>
            <a:r>
              <a:rPr lang="en-GB" sz="8000" b="1" i="1" cap="all" dirty="0"/>
              <a:t>-  Transport management;</a:t>
            </a:r>
          </a:p>
          <a:p>
            <a:pPr marL="0" indent="0">
              <a:lnSpc>
                <a:spcPct val="170000"/>
              </a:lnSpc>
              <a:buNone/>
            </a:pPr>
            <a:r>
              <a:rPr lang="en-GB" sz="8000" b="1" i="1" cap="all" dirty="0"/>
              <a:t>-  Planning;</a:t>
            </a:r>
          </a:p>
          <a:p>
            <a:pPr marL="0" indent="0">
              <a:lnSpc>
                <a:spcPct val="170000"/>
              </a:lnSpc>
              <a:buNone/>
            </a:pPr>
            <a:r>
              <a:rPr lang="en-GB" sz="8000" b="1" i="1" cap="all" dirty="0"/>
              <a:t>-  Forecasts;</a:t>
            </a:r>
          </a:p>
          <a:p>
            <a:pPr marL="0" indent="0">
              <a:lnSpc>
                <a:spcPct val="170000"/>
              </a:lnSpc>
              <a:buNone/>
            </a:pPr>
            <a:r>
              <a:rPr lang="en-GB" sz="8000" b="1" i="1" cap="all" dirty="0"/>
              <a:t>-  Inventory management;</a:t>
            </a:r>
          </a:p>
          <a:p>
            <a:pPr marL="0" indent="0">
              <a:lnSpc>
                <a:spcPct val="170000"/>
              </a:lnSpc>
              <a:buNone/>
            </a:pPr>
            <a:r>
              <a:rPr lang="en-GB" sz="8000" b="1" i="1" cap="all" dirty="0"/>
              <a:t>-  Procurement management;</a:t>
            </a:r>
          </a:p>
          <a:p>
            <a:pPr marL="0" indent="0">
              <a:lnSpc>
                <a:spcPct val="170000"/>
              </a:lnSpc>
              <a:buNone/>
            </a:pPr>
            <a:r>
              <a:rPr lang="en-GB" sz="8000" b="1" i="1" cap="all" dirty="0"/>
              <a:t>-  Production management;</a:t>
            </a:r>
          </a:p>
          <a:p>
            <a:pPr marL="0" indent="0">
              <a:lnSpc>
                <a:spcPct val="170000"/>
              </a:lnSpc>
              <a:buNone/>
            </a:pPr>
            <a:r>
              <a:rPr lang="en-GB" sz="8000" b="1" i="1" cap="all" dirty="0"/>
              <a:t>-  Management of the data produced by all these systems. </a:t>
            </a:r>
          </a:p>
          <a:p>
            <a:pPr marL="0" indent="0" algn="just">
              <a:lnSpc>
                <a:spcPct val="160000"/>
              </a:lnSpc>
              <a:buNone/>
            </a:pPr>
            <a:r>
              <a:rPr lang="en-GB" sz="2400" cap="all" dirty="0">
                <a:latin typeface="+mj-lt"/>
              </a:rPr>
              <a:t>- ...</a:t>
            </a:r>
          </a:p>
        </p:txBody>
      </p:sp>
      <p:sp>
        <p:nvSpPr>
          <p:cNvPr id="5" name="TextBox 4">
            <a:extLst>
              <a:ext uri="{FF2B5EF4-FFF2-40B4-BE49-F238E27FC236}">
                <a16:creationId xmlns:a16="http://schemas.microsoft.com/office/drawing/2014/main" id="{18205D18-1F89-EA6A-3DAA-93DED4A2730C}"/>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A13368DF-9146-DDC4-416E-6061A353CB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109663" cy="897522"/>
          </a:xfrm>
          <a:prstGeom prst="rect">
            <a:avLst/>
          </a:prstGeom>
          <a:noFill/>
        </p:spPr>
      </p:pic>
    </p:spTree>
    <p:extLst>
      <p:ext uri="{BB962C8B-B14F-4D97-AF65-F5344CB8AC3E}">
        <p14:creationId xmlns:p14="http://schemas.microsoft.com/office/powerpoint/2010/main" val="2640381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B892B-68F6-2D22-3D0B-A485B1C60C15}"/>
              </a:ext>
            </a:extLst>
          </p:cNvPr>
          <p:cNvSpPr>
            <a:spLocks noGrp="1"/>
          </p:cNvSpPr>
          <p:nvPr>
            <p:ph type="title"/>
          </p:nvPr>
        </p:nvSpPr>
        <p:spPr>
          <a:xfrm>
            <a:off x="2305878" y="0"/>
            <a:ext cx="7580243" cy="1244232"/>
          </a:xfrm>
        </p:spPr>
        <p:txBody>
          <a:bodyPr/>
          <a:lstStyle/>
          <a:p>
            <a:pPr algn="ctr"/>
            <a:r>
              <a:rPr lang="fr-FR" dirty="0">
                <a:solidFill>
                  <a:srgbClr val="FFFF00"/>
                </a:solidFill>
              </a:rPr>
              <a:t>SCM FUNCTIONS</a:t>
            </a:r>
          </a:p>
        </p:txBody>
      </p:sp>
      <p:pic>
        <p:nvPicPr>
          <p:cNvPr id="4" name="Content Placeholder 3">
            <a:extLst>
              <a:ext uri="{FF2B5EF4-FFF2-40B4-BE49-F238E27FC236}">
                <a16:creationId xmlns:a16="http://schemas.microsoft.com/office/drawing/2014/main" id="{91A84854-4668-3E02-D913-8DAAA1E620A4}"/>
              </a:ext>
            </a:extLst>
          </p:cNvPr>
          <p:cNvPicPr>
            <a:picLocks noGrp="1" noChangeAspect="1"/>
          </p:cNvPicPr>
          <p:nvPr>
            <p:ph idx="1"/>
          </p:nvPr>
        </p:nvPicPr>
        <p:blipFill>
          <a:blip r:embed="rId2"/>
          <a:stretch>
            <a:fillRect/>
          </a:stretch>
        </p:blipFill>
        <p:spPr>
          <a:xfrm>
            <a:off x="0" y="980812"/>
            <a:ext cx="12192000" cy="5877188"/>
          </a:xfrm>
          <a:prstGeom prst="rect">
            <a:avLst/>
          </a:prstGeom>
        </p:spPr>
      </p:pic>
    </p:spTree>
    <p:extLst>
      <p:ext uri="{BB962C8B-B14F-4D97-AF65-F5344CB8AC3E}">
        <p14:creationId xmlns:p14="http://schemas.microsoft.com/office/powerpoint/2010/main" val="20829377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{14747D0E-0AD7-1C48-907D-7393F50467B3}tf10001063</Template>
  <TotalTime>42783</TotalTime>
  <Words>1805</Words>
  <Application>Microsoft Macintosh PowerPoint</Application>
  <PresentationFormat>Widescreen</PresentationFormat>
  <Paragraphs>175</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Helvetica</vt:lpstr>
      <vt:lpstr>Mesh</vt:lpstr>
      <vt:lpstr>SUPPLY CHAIN MANAGEMENT: Cyber Challenges and perspectives</vt:lpstr>
      <vt:lpstr>AIM</vt:lpstr>
      <vt:lpstr>PLAN</vt:lpstr>
      <vt:lpstr>PART 1</vt:lpstr>
      <vt:lpstr>1.1- WHAT IS SCM?</vt:lpstr>
      <vt:lpstr>.  1-1. WHAT IS SCM? (CONTINUOUS)</vt:lpstr>
      <vt:lpstr>1.2  SCM SYSTEM FUNCTIONS </vt:lpstr>
      <vt:lpstr>1.2  SCM SYSTEM FUNCTIONS (ALTERNATE )</vt:lpstr>
      <vt:lpstr>SCM FUNCTIONS</vt:lpstr>
      <vt:lpstr>PART 2</vt:lpstr>
      <vt:lpstr>2.1-  SCM IMPORTANCE IN THE ENTERPRISE?</vt:lpstr>
      <vt:lpstr>2.2.  SCM  ROLE IN THE ENTERPRISE</vt:lpstr>
      <vt:lpstr>PART 3</vt:lpstr>
      <vt:lpstr> 3.1. SCM INFORMATION FLOWS IN THE ENTERPRISE</vt:lpstr>
      <vt:lpstr>3.2. Functional Roles of IT in Supply Chain Management</vt:lpstr>
      <vt:lpstr>A/ Inventory Management</vt:lpstr>
      <vt:lpstr>B/ Supply Chain Visibility</vt:lpstr>
      <vt:lpstr>C/ Product Improvement</vt:lpstr>
      <vt:lpstr>D/ Cost Reduction</vt:lpstr>
      <vt:lpstr>E/ Collaboration and Coordination</vt:lpstr>
      <vt:lpstr>IT SOLUTIONS FOR SCM</vt:lpstr>
      <vt:lpstr>PowerPoint Presentation</vt:lpstr>
      <vt:lpstr>IT SOLUTIONS FOR SCM (END) </vt:lpstr>
      <vt:lpstr>THE FUTURE OF CMS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PASSI LEVRAI</dc:creator>
  <cp:lastModifiedBy>PASSI LEVRAI</cp:lastModifiedBy>
  <cp:revision>25</cp:revision>
  <dcterms:created xsi:type="dcterms:W3CDTF">2025-02-22T17:16:04Z</dcterms:created>
  <dcterms:modified xsi:type="dcterms:W3CDTF">2025-03-25T12:14:24Z</dcterms:modified>
</cp:coreProperties>
</file>