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84" r:id="rId2"/>
  </p:sldMasterIdLst>
  <p:notesMasterIdLst>
    <p:notesMasterId r:id="rId46"/>
  </p:notesMasterIdLst>
  <p:sldIdLst>
    <p:sldId id="256" r:id="rId3"/>
    <p:sldId id="258" r:id="rId4"/>
    <p:sldId id="257" r:id="rId5"/>
    <p:sldId id="259" r:id="rId6"/>
    <p:sldId id="312" r:id="rId7"/>
    <p:sldId id="446" r:id="rId8"/>
    <p:sldId id="447" r:id="rId9"/>
    <p:sldId id="477" r:id="rId10"/>
    <p:sldId id="448" r:id="rId11"/>
    <p:sldId id="413" r:id="rId12"/>
    <p:sldId id="449" r:id="rId13"/>
    <p:sldId id="450" r:id="rId14"/>
    <p:sldId id="451" r:id="rId15"/>
    <p:sldId id="452" r:id="rId16"/>
    <p:sldId id="453" r:id="rId17"/>
    <p:sldId id="415" r:id="rId18"/>
    <p:sldId id="416" r:id="rId19"/>
    <p:sldId id="454" r:id="rId20"/>
    <p:sldId id="455" r:id="rId21"/>
    <p:sldId id="456" r:id="rId22"/>
    <p:sldId id="457" r:id="rId23"/>
    <p:sldId id="458" r:id="rId24"/>
    <p:sldId id="459" r:id="rId25"/>
    <p:sldId id="460" r:id="rId26"/>
    <p:sldId id="461" r:id="rId27"/>
    <p:sldId id="462" r:id="rId28"/>
    <p:sldId id="463" r:id="rId29"/>
    <p:sldId id="464" r:id="rId30"/>
    <p:sldId id="424" r:id="rId31"/>
    <p:sldId id="465" r:id="rId32"/>
    <p:sldId id="466" r:id="rId33"/>
    <p:sldId id="468" r:id="rId34"/>
    <p:sldId id="469" r:id="rId35"/>
    <p:sldId id="479" r:id="rId36"/>
    <p:sldId id="470" r:id="rId37"/>
    <p:sldId id="331" r:id="rId38"/>
    <p:sldId id="472" r:id="rId39"/>
    <p:sldId id="473" r:id="rId40"/>
    <p:sldId id="474" r:id="rId41"/>
    <p:sldId id="475" r:id="rId42"/>
    <p:sldId id="476" r:id="rId43"/>
    <p:sldId id="478" r:id="rId44"/>
    <p:sldId id="289" r:id="rId4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F18343C0-5F59-47F6-B540-FCAECF2F735D}">
          <p14:sldIdLst>
            <p14:sldId id="256"/>
            <p14:sldId id="258"/>
            <p14:sldId id="257"/>
            <p14:sldId id="259"/>
            <p14:sldId id="312"/>
            <p14:sldId id="446"/>
            <p14:sldId id="447"/>
            <p14:sldId id="477"/>
            <p14:sldId id="448"/>
            <p14:sldId id="413"/>
            <p14:sldId id="449"/>
            <p14:sldId id="450"/>
            <p14:sldId id="451"/>
            <p14:sldId id="452"/>
            <p14:sldId id="453"/>
            <p14:sldId id="415"/>
            <p14:sldId id="416"/>
            <p14:sldId id="454"/>
            <p14:sldId id="455"/>
            <p14:sldId id="456"/>
            <p14:sldId id="457"/>
            <p14:sldId id="458"/>
            <p14:sldId id="459"/>
            <p14:sldId id="460"/>
            <p14:sldId id="461"/>
            <p14:sldId id="462"/>
            <p14:sldId id="463"/>
            <p14:sldId id="464"/>
            <p14:sldId id="424"/>
            <p14:sldId id="465"/>
            <p14:sldId id="466"/>
            <p14:sldId id="468"/>
            <p14:sldId id="469"/>
            <p14:sldId id="479"/>
            <p14:sldId id="470"/>
            <p14:sldId id="331"/>
            <p14:sldId id="472"/>
            <p14:sldId id="473"/>
            <p14:sldId id="474"/>
            <p14:sldId id="475"/>
            <p14:sldId id="476"/>
            <p14:sldId id="478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83E"/>
    <a:srgbClr val="E0A982"/>
    <a:srgbClr val="F7EE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5039" autoAdjust="0"/>
  </p:normalViewPr>
  <p:slideViewPr>
    <p:cSldViewPr snapToGrid="0">
      <p:cViewPr varScale="1">
        <p:scale>
          <a:sx n="82" d="100"/>
          <a:sy n="82" d="100"/>
        </p:scale>
        <p:origin x="8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98D813-7670-4DCF-8424-A2A7BF8E3CF6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8621AFA-A4CC-4BAD-A4C1-9CD7458882F9}">
      <dgm:prSet phldrT="[Texte]" custT="1"/>
      <dgm:spPr/>
      <dgm:t>
        <a:bodyPr/>
        <a:lstStyle/>
        <a:p>
          <a:r>
            <a:rPr lang="fr-FR" sz="3200" dirty="0"/>
            <a:t>Niveau 0</a:t>
          </a:r>
          <a:endParaRPr lang="en-US" sz="3200" dirty="0"/>
        </a:p>
      </dgm:t>
    </dgm:pt>
    <dgm:pt modelId="{F15F57C7-49E5-4036-8700-FEA518E9510A}" type="parTrans" cxnId="{BBECAAE1-F6FB-454E-80B1-ED7A7C842D46}">
      <dgm:prSet/>
      <dgm:spPr/>
      <dgm:t>
        <a:bodyPr/>
        <a:lstStyle/>
        <a:p>
          <a:endParaRPr lang="en-US"/>
        </a:p>
      </dgm:t>
    </dgm:pt>
    <dgm:pt modelId="{D329AA2E-8092-4509-82C0-5A6D7AA35A31}" type="sibTrans" cxnId="{BBECAAE1-F6FB-454E-80B1-ED7A7C842D46}">
      <dgm:prSet/>
      <dgm:spPr/>
      <dgm:t>
        <a:bodyPr/>
        <a:lstStyle/>
        <a:p>
          <a:endParaRPr lang="en-US"/>
        </a:p>
      </dgm:t>
    </dgm:pt>
    <dgm:pt modelId="{C39A0ACD-6545-496E-AD5A-90E61918C4D0}">
      <dgm:prSet phldrT="[Texte]" custT="1"/>
      <dgm:spPr/>
      <dgm:t>
        <a:bodyPr/>
        <a:lstStyle/>
        <a:p>
          <a:pPr algn="just"/>
          <a:r>
            <a:rPr lang="fr-FR" sz="2400" dirty="0"/>
            <a:t>Le conducteur a le contrôle global sur les fonctions du véhicule (freins, direction, accélération, ...). Le véhicule peut tout de même disposer de certaines technologies pour assister le conducteur, comme les mécanismes d’avertissement.</a:t>
          </a:r>
          <a:endParaRPr lang="en-US" sz="2400" dirty="0"/>
        </a:p>
      </dgm:t>
    </dgm:pt>
    <dgm:pt modelId="{60D9B593-EF64-48E1-9C79-6EABED878233}" type="parTrans" cxnId="{F32EB8DC-5BFA-4000-8CB9-8A854731A58E}">
      <dgm:prSet/>
      <dgm:spPr/>
      <dgm:t>
        <a:bodyPr/>
        <a:lstStyle/>
        <a:p>
          <a:endParaRPr lang="en-US"/>
        </a:p>
      </dgm:t>
    </dgm:pt>
    <dgm:pt modelId="{2F675280-62DB-49BF-B924-A83FF305469B}" type="sibTrans" cxnId="{F32EB8DC-5BFA-4000-8CB9-8A854731A58E}">
      <dgm:prSet/>
      <dgm:spPr/>
      <dgm:t>
        <a:bodyPr/>
        <a:lstStyle/>
        <a:p>
          <a:endParaRPr lang="en-US"/>
        </a:p>
      </dgm:t>
    </dgm:pt>
    <dgm:pt modelId="{4F64AD06-95D6-46EC-9A11-EAEADED157AE}">
      <dgm:prSet phldrT="[Texte]" custT="1"/>
      <dgm:spPr/>
      <dgm:t>
        <a:bodyPr/>
        <a:lstStyle/>
        <a:p>
          <a:r>
            <a:rPr lang="fr-FR" sz="3200" dirty="0"/>
            <a:t>Niveau 1</a:t>
          </a:r>
          <a:endParaRPr lang="en-US" sz="3200" dirty="0"/>
        </a:p>
      </dgm:t>
    </dgm:pt>
    <dgm:pt modelId="{0923CEA9-CA64-4E22-A750-416EEE208294}" type="parTrans" cxnId="{FB31C11A-FC3C-439C-B4E7-F5441C11A6B4}">
      <dgm:prSet/>
      <dgm:spPr/>
      <dgm:t>
        <a:bodyPr/>
        <a:lstStyle/>
        <a:p>
          <a:endParaRPr lang="en-US"/>
        </a:p>
      </dgm:t>
    </dgm:pt>
    <dgm:pt modelId="{59D8FBDD-DB75-4CA0-A463-CF47740DB562}" type="sibTrans" cxnId="{FB31C11A-FC3C-439C-B4E7-F5441C11A6B4}">
      <dgm:prSet/>
      <dgm:spPr/>
      <dgm:t>
        <a:bodyPr/>
        <a:lstStyle/>
        <a:p>
          <a:endParaRPr lang="en-US"/>
        </a:p>
      </dgm:t>
    </dgm:pt>
    <dgm:pt modelId="{22813636-1747-4C74-9C22-8A724F7180D1}">
      <dgm:prSet phldrT="[Texte]" custT="1"/>
      <dgm:spPr/>
      <dgm:t>
        <a:bodyPr/>
        <a:lstStyle/>
        <a:p>
          <a:pPr algn="just"/>
          <a:r>
            <a:rPr lang="fr-FR" sz="2400" dirty="0"/>
            <a:t>Le véhicule peut effectuer une partie du guidage (longitudinale ou transversale) sous le contrôle du conducteur qui supervise en permanence le système.</a:t>
          </a:r>
          <a:endParaRPr lang="en-US" sz="2400" dirty="0"/>
        </a:p>
      </dgm:t>
    </dgm:pt>
    <dgm:pt modelId="{AFE90F7D-5C3F-445B-BD10-E4ACF2C274CB}" type="parTrans" cxnId="{52B36D3D-7BCB-48D3-AD3D-4F8C66740BC9}">
      <dgm:prSet/>
      <dgm:spPr/>
      <dgm:t>
        <a:bodyPr/>
        <a:lstStyle/>
        <a:p>
          <a:endParaRPr lang="en-US"/>
        </a:p>
      </dgm:t>
    </dgm:pt>
    <dgm:pt modelId="{18B94BCB-F6AC-4979-B27D-66E2C80DB7DE}" type="sibTrans" cxnId="{52B36D3D-7BCB-48D3-AD3D-4F8C66740BC9}">
      <dgm:prSet/>
      <dgm:spPr/>
      <dgm:t>
        <a:bodyPr/>
        <a:lstStyle/>
        <a:p>
          <a:endParaRPr lang="en-US"/>
        </a:p>
      </dgm:t>
    </dgm:pt>
    <dgm:pt modelId="{B675848A-A5BE-4DCF-BAA9-D6742992D97D}">
      <dgm:prSet phldrT="[Texte]" custT="1"/>
      <dgm:spPr/>
      <dgm:t>
        <a:bodyPr/>
        <a:lstStyle/>
        <a:p>
          <a:r>
            <a:rPr lang="fr-FR" sz="3200" dirty="0"/>
            <a:t>Niveau 2</a:t>
          </a:r>
          <a:endParaRPr lang="en-US" sz="3200" dirty="0"/>
        </a:p>
      </dgm:t>
    </dgm:pt>
    <dgm:pt modelId="{5C22F040-1D11-46CF-8C07-72A20DE29870}" type="parTrans" cxnId="{A70B4985-E3B1-4B82-836D-5B7EC122C148}">
      <dgm:prSet/>
      <dgm:spPr/>
      <dgm:t>
        <a:bodyPr/>
        <a:lstStyle/>
        <a:p>
          <a:endParaRPr lang="en-US"/>
        </a:p>
      </dgm:t>
    </dgm:pt>
    <dgm:pt modelId="{8BEAFECE-D1C2-4043-89EB-0047723AF1DB}" type="sibTrans" cxnId="{A70B4985-E3B1-4B82-836D-5B7EC122C148}">
      <dgm:prSet/>
      <dgm:spPr/>
      <dgm:t>
        <a:bodyPr/>
        <a:lstStyle/>
        <a:p>
          <a:endParaRPr lang="en-US"/>
        </a:p>
      </dgm:t>
    </dgm:pt>
    <dgm:pt modelId="{CA321ED1-D666-4727-8466-F4CF3385C200}">
      <dgm:prSet phldrT="[Texte]" custT="1"/>
      <dgm:spPr/>
      <dgm:t>
        <a:bodyPr/>
        <a:lstStyle/>
        <a:p>
          <a:pPr algn="just"/>
          <a:r>
            <a:rPr lang="fr-FR" sz="2400" dirty="0"/>
            <a:t>Le conducteur supervise une tâche demandée au véhicule. Il a la possibilité d’intervenir à tout moment pour reprendre la main sur la trajectoire de ce dernier. En cas d’accident, le conducteur est entièrement responsable du défaut du système.</a:t>
          </a:r>
          <a:endParaRPr lang="en-US" sz="2400" dirty="0"/>
        </a:p>
      </dgm:t>
    </dgm:pt>
    <dgm:pt modelId="{3649CA54-CFF7-467C-8A09-A28473A41F95}" type="parTrans" cxnId="{4B5ECD20-5D15-4129-AB36-03D21545F6B4}">
      <dgm:prSet/>
      <dgm:spPr/>
      <dgm:t>
        <a:bodyPr/>
        <a:lstStyle/>
        <a:p>
          <a:endParaRPr lang="en-US"/>
        </a:p>
      </dgm:t>
    </dgm:pt>
    <dgm:pt modelId="{E98CECE1-5F3C-40C3-BBD1-58CFC7864CFD}" type="sibTrans" cxnId="{4B5ECD20-5D15-4129-AB36-03D21545F6B4}">
      <dgm:prSet/>
      <dgm:spPr/>
      <dgm:t>
        <a:bodyPr/>
        <a:lstStyle/>
        <a:p>
          <a:endParaRPr lang="en-US"/>
        </a:p>
      </dgm:t>
    </dgm:pt>
    <dgm:pt modelId="{49671457-644F-4D74-B1F6-5A6930E3E232}" type="pres">
      <dgm:prSet presAssocID="{B198D813-7670-4DCF-8424-A2A7BF8E3CF6}" presName="linear" presStyleCnt="0">
        <dgm:presLayoutVars>
          <dgm:animLvl val="lvl"/>
          <dgm:resizeHandles val="exact"/>
        </dgm:presLayoutVars>
      </dgm:prSet>
      <dgm:spPr/>
    </dgm:pt>
    <dgm:pt modelId="{4F3C596C-AB81-4F83-81EB-F5B73352A02E}" type="pres">
      <dgm:prSet presAssocID="{58621AFA-A4CC-4BAD-A4C1-9CD7458882F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B96AFFF-838C-4A58-A645-314529E16EA5}" type="pres">
      <dgm:prSet presAssocID="{58621AFA-A4CC-4BAD-A4C1-9CD7458882F9}" presName="childText" presStyleLbl="revTx" presStyleIdx="0" presStyleCnt="3">
        <dgm:presLayoutVars>
          <dgm:bulletEnabled val="1"/>
        </dgm:presLayoutVars>
      </dgm:prSet>
      <dgm:spPr/>
    </dgm:pt>
    <dgm:pt modelId="{D02135B6-9C9D-48E3-8694-22F785CEDDB3}" type="pres">
      <dgm:prSet presAssocID="{4F64AD06-95D6-46EC-9A11-EAEADED157A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AEC042A-541B-414B-B26C-F1D276239603}" type="pres">
      <dgm:prSet presAssocID="{4F64AD06-95D6-46EC-9A11-EAEADED157AE}" presName="childText" presStyleLbl="revTx" presStyleIdx="1" presStyleCnt="3">
        <dgm:presLayoutVars>
          <dgm:bulletEnabled val="1"/>
        </dgm:presLayoutVars>
      </dgm:prSet>
      <dgm:spPr/>
    </dgm:pt>
    <dgm:pt modelId="{D7547A76-7A2F-4EBB-8278-CF63B1DADBB8}" type="pres">
      <dgm:prSet presAssocID="{B675848A-A5BE-4DCF-BAA9-D6742992D97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9C64565-520D-448F-9683-D9059A4FDE2A}" type="pres">
      <dgm:prSet presAssocID="{B675848A-A5BE-4DCF-BAA9-D6742992D97D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FB31C11A-FC3C-439C-B4E7-F5441C11A6B4}" srcId="{B198D813-7670-4DCF-8424-A2A7BF8E3CF6}" destId="{4F64AD06-95D6-46EC-9A11-EAEADED157AE}" srcOrd="1" destOrd="0" parTransId="{0923CEA9-CA64-4E22-A750-416EEE208294}" sibTransId="{59D8FBDD-DB75-4CA0-A463-CF47740DB562}"/>
    <dgm:cxn modelId="{4B5ECD20-5D15-4129-AB36-03D21545F6B4}" srcId="{B675848A-A5BE-4DCF-BAA9-D6742992D97D}" destId="{CA321ED1-D666-4727-8466-F4CF3385C200}" srcOrd="0" destOrd="0" parTransId="{3649CA54-CFF7-467C-8A09-A28473A41F95}" sibTransId="{E98CECE1-5F3C-40C3-BBD1-58CFC7864CFD}"/>
    <dgm:cxn modelId="{52B36D3D-7BCB-48D3-AD3D-4F8C66740BC9}" srcId="{4F64AD06-95D6-46EC-9A11-EAEADED157AE}" destId="{22813636-1747-4C74-9C22-8A724F7180D1}" srcOrd="0" destOrd="0" parTransId="{AFE90F7D-5C3F-445B-BD10-E4ACF2C274CB}" sibTransId="{18B94BCB-F6AC-4979-B27D-66E2C80DB7DE}"/>
    <dgm:cxn modelId="{49C4426B-51D4-458A-8865-CBCEC53202A1}" type="presOf" srcId="{4F64AD06-95D6-46EC-9A11-EAEADED157AE}" destId="{D02135B6-9C9D-48E3-8694-22F785CEDDB3}" srcOrd="0" destOrd="0" presId="urn:microsoft.com/office/officeart/2005/8/layout/vList2"/>
    <dgm:cxn modelId="{A70B4985-E3B1-4B82-836D-5B7EC122C148}" srcId="{B198D813-7670-4DCF-8424-A2A7BF8E3CF6}" destId="{B675848A-A5BE-4DCF-BAA9-D6742992D97D}" srcOrd="2" destOrd="0" parTransId="{5C22F040-1D11-46CF-8C07-72A20DE29870}" sibTransId="{8BEAFECE-D1C2-4043-89EB-0047723AF1DB}"/>
    <dgm:cxn modelId="{AF6595B6-3B44-4F4A-9FCA-0AAB0A47B250}" type="presOf" srcId="{B675848A-A5BE-4DCF-BAA9-D6742992D97D}" destId="{D7547A76-7A2F-4EBB-8278-CF63B1DADBB8}" srcOrd="0" destOrd="0" presId="urn:microsoft.com/office/officeart/2005/8/layout/vList2"/>
    <dgm:cxn modelId="{0EB438D0-590B-4B53-A103-058C0178833C}" type="presOf" srcId="{B198D813-7670-4DCF-8424-A2A7BF8E3CF6}" destId="{49671457-644F-4D74-B1F6-5A6930E3E232}" srcOrd="0" destOrd="0" presId="urn:microsoft.com/office/officeart/2005/8/layout/vList2"/>
    <dgm:cxn modelId="{F32EB8DC-5BFA-4000-8CB9-8A854731A58E}" srcId="{58621AFA-A4CC-4BAD-A4C1-9CD7458882F9}" destId="{C39A0ACD-6545-496E-AD5A-90E61918C4D0}" srcOrd="0" destOrd="0" parTransId="{60D9B593-EF64-48E1-9C79-6EABED878233}" sibTransId="{2F675280-62DB-49BF-B924-A83FF305469B}"/>
    <dgm:cxn modelId="{BBECAAE1-F6FB-454E-80B1-ED7A7C842D46}" srcId="{B198D813-7670-4DCF-8424-A2A7BF8E3CF6}" destId="{58621AFA-A4CC-4BAD-A4C1-9CD7458882F9}" srcOrd="0" destOrd="0" parTransId="{F15F57C7-49E5-4036-8700-FEA518E9510A}" sibTransId="{D329AA2E-8092-4509-82C0-5A6D7AA35A31}"/>
    <dgm:cxn modelId="{0B4107EE-063D-41FB-9EE6-0584C8B79981}" type="presOf" srcId="{22813636-1747-4C74-9C22-8A724F7180D1}" destId="{0AEC042A-541B-414B-B26C-F1D276239603}" srcOrd="0" destOrd="0" presId="urn:microsoft.com/office/officeart/2005/8/layout/vList2"/>
    <dgm:cxn modelId="{6306F5F2-2D25-4B0C-9DB5-E123C2AEE454}" type="presOf" srcId="{C39A0ACD-6545-496E-AD5A-90E61918C4D0}" destId="{8B96AFFF-838C-4A58-A645-314529E16EA5}" srcOrd="0" destOrd="0" presId="urn:microsoft.com/office/officeart/2005/8/layout/vList2"/>
    <dgm:cxn modelId="{51DD37F3-1BB0-460F-9229-103EDF6CFDC1}" type="presOf" srcId="{CA321ED1-D666-4727-8466-F4CF3385C200}" destId="{19C64565-520D-448F-9683-D9059A4FDE2A}" srcOrd="0" destOrd="0" presId="urn:microsoft.com/office/officeart/2005/8/layout/vList2"/>
    <dgm:cxn modelId="{56DC71FA-B2A5-4DB7-AC0B-ED3EFC694ADE}" type="presOf" srcId="{58621AFA-A4CC-4BAD-A4C1-9CD7458882F9}" destId="{4F3C596C-AB81-4F83-81EB-F5B73352A02E}" srcOrd="0" destOrd="0" presId="urn:microsoft.com/office/officeart/2005/8/layout/vList2"/>
    <dgm:cxn modelId="{B04B4302-1805-4AF6-97EB-0464E60E5388}" type="presParOf" srcId="{49671457-644F-4D74-B1F6-5A6930E3E232}" destId="{4F3C596C-AB81-4F83-81EB-F5B73352A02E}" srcOrd="0" destOrd="0" presId="urn:microsoft.com/office/officeart/2005/8/layout/vList2"/>
    <dgm:cxn modelId="{E1003F4D-AA13-4444-874D-B3C400202403}" type="presParOf" srcId="{49671457-644F-4D74-B1F6-5A6930E3E232}" destId="{8B96AFFF-838C-4A58-A645-314529E16EA5}" srcOrd="1" destOrd="0" presId="urn:microsoft.com/office/officeart/2005/8/layout/vList2"/>
    <dgm:cxn modelId="{62AF29B3-0951-45D8-9AC8-CB070A4C38F6}" type="presParOf" srcId="{49671457-644F-4D74-B1F6-5A6930E3E232}" destId="{D02135B6-9C9D-48E3-8694-22F785CEDDB3}" srcOrd="2" destOrd="0" presId="urn:microsoft.com/office/officeart/2005/8/layout/vList2"/>
    <dgm:cxn modelId="{636BDD6B-7385-4DD7-900F-1D01BF644E95}" type="presParOf" srcId="{49671457-644F-4D74-B1F6-5A6930E3E232}" destId="{0AEC042A-541B-414B-B26C-F1D276239603}" srcOrd="3" destOrd="0" presId="urn:microsoft.com/office/officeart/2005/8/layout/vList2"/>
    <dgm:cxn modelId="{2BA8E1F0-1EB4-4310-B99C-F94D7F7072E8}" type="presParOf" srcId="{49671457-644F-4D74-B1F6-5A6930E3E232}" destId="{D7547A76-7A2F-4EBB-8278-CF63B1DADBB8}" srcOrd="4" destOrd="0" presId="urn:microsoft.com/office/officeart/2005/8/layout/vList2"/>
    <dgm:cxn modelId="{FAF1A884-7886-4231-A7A1-19E9ECAA773F}" type="presParOf" srcId="{49671457-644F-4D74-B1F6-5A6930E3E232}" destId="{19C64565-520D-448F-9683-D9059A4FDE2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98D813-7670-4DCF-8424-A2A7BF8E3CF6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EFA78C1-6839-42C9-8100-0E4E848D6C38}">
      <dgm:prSet phldrT="[Texte]" custT="1"/>
      <dgm:spPr/>
      <dgm:t>
        <a:bodyPr/>
        <a:lstStyle/>
        <a:p>
          <a:r>
            <a:rPr lang="fr-FR" sz="3200" dirty="0"/>
            <a:t>Niveau 4</a:t>
          </a:r>
          <a:endParaRPr lang="en-US" sz="3200" dirty="0"/>
        </a:p>
      </dgm:t>
    </dgm:pt>
    <dgm:pt modelId="{B22E5594-B664-480A-8479-29572D7E9CC1}" type="parTrans" cxnId="{8B8255B1-220A-428B-B6F7-4BE31DAA67A2}">
      <dgm:prSet/>
      <dgm:spPr/>
      <dgm:t>
        <a:bodyPr/>
        <a:lstStyle/>
        <a:p>
          <a:endParaRPr lang="en-US"/>
        </a:p>
      </dgm:t>
    </dgm:pt>
    <dgm:pt modelId="{ADF43DE7-8562-4AAF-B687-5F28F104E57C}" type="sibTrans" cxnId="{8B8255B1-220A-428B-B6F7-4BE31DAA67A2}">
      <dgm:prSet/>
      <dgm:spPr/>
      <dgm:t>
        <a:bodyPr/>
        <a:lstStyle/>
        <a:p>
          <a:endParaRPr lang="en-US"/>
        </a:p>
      </dgm:t>
    </dgm:pt>
    <dgm:pt modelId="{573DA2B2-1E8F-4166-88E8-23952F645B49}">
      <dgm:prSet phldrT="[Texte]" custT="1"/>
      <dgm:spPr/>
      <dgm:t>
        <a:bodyPr/>
        <a:lstStyle/>
        <a:p>
          <a:r>
            <a:rPr lang="fr-FR" sz="3200" dirty="0"/>
            <a:t>Niveau 5</a:t>
          </a:r>
          <a:endParaRPr lang="en-US" sz="3200" dirty="0"/>
        </a:p>
      </dgm:t>
    </dgm:pt>
    <dgm:pt modelId="{FB3798EE-78C4-488E-9455-F1A771A10D21}" type="parTrans" cxnId="{B89589AD-EF16-4875-A35F-6BDBB46D7FAB}">
      <dgm:prSet/>
      <dgm:spPr/>
      <dgm:t>
        <a:bodyPr/>
        <a:lstStyle/>
        <a:p>
          <a:endParaRPr lang="en-US"/>
        </a:p>
      </dgm:t>
    </dgm:pt>
    <dgm:pt modelId="{6FA80AEC-5B4D-4F3C-BF17-2714A3505D10}" type="sibTrans" cxnId="{B89589AD-EF16-4875-A35F-6BDBB46D7FAB}">
      <dgm:prSet/>
      <dgm:spPr/>
      <dgm:t>
        <a:bodyPr/>
        <a:lstStyle/>
        <a:p>
          <a:endParaRPr lang="en-US"/>
        </a:p>
      </dgm:t>
    </dgm:pt>
    <dgm:pt modelId="{ABA67B05-3731-466A-B5DA-FFEFAF4BA730}">
      <dgm:prSet phldrT="[Texte]" custT="1"/>
      <dgm:spPr/>
      <dgm:t>
        <a:bodyPr/>
        <a:lstStyle/>
        <a:p>
          <a:pPr algn="just"/>
          <a:r>
            <a:rPr lang="fr-FR" sz="2400" dirty="0"/>
            <a:t>Le véhicule est capable de rouler de manière autonome sans avoir la présence d’un conducteur. Le système est activé par une demande du conducteur (à distance).</a:t>
          </a:r>
          <a:endParaRPr lang="en-US" sz="2400" dirty="0"/>
        </a:p>
      </dgm:t>
    </dgm:pt>
    <dgm:pt modelId="{6A0E1233-3D74-4D5C-A9F5-03A46E5BF01D}" type="parTrans" cxnId="{8A48EE90-4D6D-4981-98D2-87CF7DA11AFA}">
      <dgm:prSet/>
      <dgm:spPr/>
      <dgm:t>
        <a:bodyPr/>
        <a:lstStyle/>
        <a:p>
          <a:endParaRPr lang="en-US"/>
        </a:p>
      </dgm:t>
    </dgm:pt>
    <dgm:pt modelId="{A8A98833-ABA8-4117-81D0-587C4067675F}" type="sibTrans" cxnId="{8A48EE90-4D6D-4981-98D2-87CF7DA11AFA}">
      <dgm:prSet/>
      <dgm:spPr/>
      <dgm:t>
        <a:bodyPr/>
        <a:lstStyle/>
        <a:p>
          <a:endParaRPr lang="en-US"/>
        </a:p>
      </dgm:t>
    </dgm:pt>
    <dgm:pt modelId="{CBB5FF23-22DB-47FE-9EAC-7954D0115EF3}">
      <dgm:prSet phldrT="[Texte]" custT="1"/>
      <dgm:spPr/>
      <dgm:t>
        <a:bodyPr/>
        <a:lstStyle/>
        <a:p>
          <a:r>
            <a:rPr lang="fr-FR" sz="2400" dirty="0"/>
            <a:t>Le véhicule est un système entièrement autonome. La personne s’installe dans ce véhicule en tant que passager et indique sa destination.</a:t>
          </a:r>
          <a:endParaRPr lang="en-US" sz="2400" dirty="0"/>
        </a:p>
      </dgm:t>
    </dgm:pt>
    <dgm:pt modelId="{91E3A281-C3B5-4CEF-97F9-EDB1547EB621}" type="parTrans" cxnId="{86B4216D-544F-4227-9DE6-0BFA4B0359A0}">
      <dgm:prSet/>
      <dgm:spPr/>
      <dgm:t>
        <a:bodyPr/>
        <a:lstStyle/>
        <a:p>
          <a:endParaRPr lang="en-US"/>
        </a:p>
      </dgm:t>
    </dgm:pt>
    <dgm:pt modelId="{FE851C78-EA34-4144-AA3E-AD9B756F7225}" type="sibTrans" cxnId="{86B4216D-544F-4227-9DE6-0BFA4B0359A0}">
      <dgm:prSet/>
      <dgm:spPr/>
      <dgm:t>
        <a:bodyPr/>
        <a:lstStyle/>
        <a:p>
          <a:endParaRPr lang="en-US"/>
        </a:p>
      </dgm:t>
    </dgm:pt>
    <dgm:pt modelId="{2EFB034A-35D0-4618-83C4-BC8C6547F4BA}">
      <dgm:prSet phldrT="[Texte]" custT="1"/>
      <dgm:spPr/>
      <dgm:t>
        <a:bodyPr/>
        <a:lstStyle/>
        <a:p>
          <a:r>
            <a:rPr lang="fr-FR" sz="3200" dirty="0"/>
            <a:t>Niveau 3</a:t>
          </a:r>
          <a:endParaRPr lang="en-US" sz="3200" dirty="0"/>
        </a:p>
      </dgm:t>
    </dgm:pt>
    <dgm:pt modelId="{B0489FB1-7FB9-4033-AE45-33DB88F9C5C8}" type="sibTrans" cxnId="{F12FA899-05AB-4227-B5CC-7E0DD1519F15}">
      <dgm:prSet/>
      <dgm:spPr/>
      <dgm:t>
        <a:bodyPr/>
        <a:lstStyle/>
        <a:p>
          <a:endParaRPr lang="en-US"/>
        </a:p>
      </dgm:t>
    </dgm:pt>
    <dgm:pt modelId="{26BA927B-A8EA-44A8-A322-CA974A9B9FD6}" type="parTrans" cxnId="{F12FA899-05AB-4227-B5CC-7E0DD1519F15}">
      <dgm:prSet/>
      <dgm:spPr/>
      <dgm:t>
        <a:bodyPr/>
        <a:lstStyle/>
        <a:p>
          <a:endParaRPr lang="en-US"/>
        </a:p>
      </dgm:t>
    </dgm:pt>
    <dgm:pt modelId="{28B11F8E-02E0-4D14-B61C-77FE0DD70E15}">
      <dgm:prSet phldrT="[Texte]" custT="1"/>
      <dgm:spPr/>
      <dgm:t>
        <a:bodyPr/>
        <a:lstStyle/>
        <a:p>
          <a:pPr algn="just"/>
          <a:r>
            <a:rPr lang="fr-FR" sz="2400" dirty="0"/>
            <a:t>Le conducteur peut déléguer une partie de sa conduite sur les 2 dimensions de guidage (longitudinale et transversale). Néanmoins il doit toujours être en mesure de reprendre le contrôle de la conduite si les conditions l’exigent.</a:t>
          </a:r>
          <a:endParaRPr lang="en-US" sz="2400" dirty="0"/>
        </a:p>
      </dgm:t>
    </dgm:pt>
    <dgm:pt modelId="{37559208-DCEC-4CA9-A269-97822A6E9261}" type="sibTrans" cxnId="{AF25CD25-F42E-4816-93F2-143EEC25F8FC}">
      <dgm:prSet/>
      <dgm:spPr/>
      <dgm:t>
        <a:bodyPr/>
        <a:lstStyle/>
        <a:p>
          <a:endParaRPr lang="en-US"/>
        </a:p>
      </dgm:t>
    </dgm:pt>
    <dgm:pt modelId="{73A4C919-87C1-4FE5-9204-23B2753F44BF}" type="parTrans" cxnId="{AF25CD25-F42E-4816-93F2-143EEC25F8FC}">
      <dgm:prSet/>
      <dgm:spPr/>
      <dgm:t>
        <a:bodyPr/>
        <a:lstStyle/>
        <a:p>
          <a:endParaRPr lang="en-US"/>
        </a:p>
      </dgm:t>
    </dgm:pt>
    <dgm:pt modelId="{49671457-644F-4D74-B1F6-5A6930E3E232}" type="pres">
      <dgm:prSet presAssocID="{B198D813-7670-4DCF-8424-A2A7BF8E3CF6}" presName="linear" presStyleCnt="0">
        <dgm:presLayoutVars>
          <dgm:animLvl val="lvl"/>
          <dgm:resizeHandles val="exact"/>
        </dgm:presLayoutVars>
      </dgm:prSet>
      <dgm:spPr/>
    </dgm:pt>
    <dgm:pt modelId="{326271E8-D32A-4F8B-8787-6E79CFD0A846}" type="pres">
      <dgm:prSet presAssocID="{2EFB034A-35D0-4618-83C4-BC8C6547F4B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11DCD8D-86AF-4877-A41B-ECB279AF9983}" type="pres">
      <dgm:prSet presAssocID="{2EFB034A-35D0-4618-83C4-BC8C6547F4BA}" presName="childText" presStyleLbl="revTx" presStyleIdx="0" presStyleCnt="3">
        <dgm:presLayoutVars>
          <dgm:bulletEnabled val="1"/>
        </dgm:presLayoutVars>
      </dgm:prSet>
      <dgm:spPr/>
    </dgm:pt>
    <dgm:pt modelId="{2A993A34-EF96-41A4-8CE0-058E6DDE4D4E}" type="pres">
      <dgm:prSet presAssocID="{7EFA78C1-6839-42C9-8100-0E4E848D6C3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4473B08-C279-4F57-8F65-6164210D4BD2}" type="pres">
      <dgm:prSet presAssocID="{7EFA78C1-6839-42C9-8100-0E4E848D6C38}" presName="childText" presStyleLbl="revTx" presStyleIdx="1" presStyleCnt="3">
        <dgm:presLayoutVars>
          <dgm:bulletEnabled val="1"/>
        </dgm:presLayoutVars>
      </dgm:prSet>
      <dgm:spPr/>
    </dgm:pt>
    <dgm:pt modelId="{54F54DBD-32B8-4D82-A61C-7862E1422027}" type="pres">
      <dgm:prSet presAssocID="{573DA2B2-1E8F-4166-88E8-23952F645B4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DBE9979-1059-43D1-9885-7B5810D25278}" type="pres">
      <dgm:prSet presAssocID="{573DA2B2-1E8F-4166-88E8-23952F645B49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D890371B-2284-4A89-8F1C-C66F25E94DCD}" type="presOf" srcId="{2EFB034A-35D0-4618-83C4-BC8C6547F4BA}" destId="{326271E8-D32A-4F8B-8787-6E79CFD0A846}" srcOrd="0" destOrd="0" presId="urn:microsoft.com/office/officeart/2005/8/layout/vList2"/>
    <dgm:cxn modelId="{C03CB91C-C1BE-4E5B-B597-6A0810DFFE31}" type="presOf" srcId="{573DA2B2-1E8F-4166-88E8-23952F645B49}" destId="{54F54DBD-32B8-4D82-A61C-7862E1422027}" srcOrd="0" destOrd="0" presId="urn:microsoft.com/office/officeart/2005/8/layout/vList2"/>
    <dgm:cxn modelId="{AF25CD25-F42E-4816-93F2-143EEC25F8FC}" srcId="{2EFB034A-35D0-4618-83C4-BC8C6547F4BA}" destId="{28B11F8E-02E0-4D14-B61C-77FE0DD70E15}" srcOrd="0" destOrd="0" parTransId="{73A4C919-87C1-4FE5-9204-23B2753F44BF}" sibTransId="{37559208-DCEC-4CA9-A269-97822A6E9261}"/>
    <dgm:cxn modelId="{535F9627-DBAF-41AA-9F2F-95DB3997A4C8}" type="presOf" srcId="{ABA67B05-3731-466A-B5DA-FFEFAF4BA730}" destId="{24473B08-C279-4F57-8F65-6164210D4BD2}" srcOrd="0" destOrd="0" presId="urn:microsoft.com/office/officeart/2005/8/layout/vList2"/>
    <dgm:cxn modelId="{86B4216D-544F-4227-9DE6-0BFA4B0359A0}" srcId="{573DA2B2-1E8F-4166-88E8-23952F645B49}" destId="{CBB5FF23-22DB-47FE-9EAC-7954D0115EF3}" srcOrd="0" destOrd="0" parTransId="{91E3A281-C3B5-4CEF-97F9-EDB1547EB621}" sibTransId="{FE851C78-EA34-4144-AA3E-AD9B756F7225}"/>
    <dgm:cxn modelId="{8A48EE90-4D6D-4981-98D2-87CF7DA11AFA}" srcId="{7EFA78C1-6839-42C9-8100-0E4E848D6C38}" destId="{ABA67B05-3731-466A-B5DA-FFEFAF4BA730}" srcOrd="0" destOrd="0" parTransId="{6A0E1233-3D74-4D5C-A9F5-03A46E5BF01D}" sibTransId="{A8A98833-ABA8-4117-81D0-587C4067675F}"/>
    <dgm:cxn modelId="{F12FA899-05AB-4227-B5CC-7E0DD1519F15}" srcId="{B198D813-7670-4DCF-8424-A2A7BF8E3CF6}" destId="{2EFB034A-35D0-4618-83C4-BC8C6547F4BA}" srcOrd="0" destOrd="0" parTransId="{26BA927B-A8EA-44A8-A322-CA974A9B9FD6}" sibTransId="{B0489FB1-7FB9-4033-AE45-33DB88F9C5C8}"/>
    <dgm:cxn modelId="{B89589AD-EF16-4875-A35F-6BDBB46D7FAB}" srcId="{B198D813-7670-4DCF-8424-A2A7BF8E3CF6}" destId="{573DA2B2-1E8F-4166-88E8-23952F645B49}" srcOrd="2" destOrd="0" parTransId="{FB3798EE-78C4-488E-9455-F1A771A10D21}" sibTransId="{6FA80AEC-5B4D-4F3C-BF17-2714A3505D10}"/>
    <dgm:cxn modelId="{8B8255B1-220A-428B-B6F7-4BE31DAA67A2}" srcId="{B198D813-7670-4DCF-8424-A2A7BF8E3CF6}" destId="{7EFA78C1-6839-42C9-8100-0E4E848D6C38}" srcOrd="1" destOrd="0" parTransId="{B22E5594-B664-480A-8479-29572D7E9CC1}" sibTransId="{ADF43DE7-8562-4AAF-B687-5F28F104E57C}"/>
    <dgm:cxn modelId="{5761B9CD-18DA-4CFA-B9A9-0E181620DBA8}" type="presOf" srcId="{28B11F8E-02E0-4D14-B61C-77FE0DD70E15}" destId="{D11DCD8D-86AF-4877-A41B-ECB279AF9983}" srcOrd="0" destOrd="0" presId="urn:microsoft.com/office/officeart/2005/8/layout/vList2"/>
    <dgm:cxn modelId="{0EB438D0-590B-4B53-A103-058C0178833C}" type="presOf" srcId="{B198D813-7670-4DCF-8424-A2A7BF8E3CF6}" destId="{49671457-644F-4D74-B1F6-5A6930E3E232}" srcOrd="0" destOrd="0" presId="urn:microsoft.com/office/officeart/2005/8/layout/vList2"/>
    <dgm:cxn modelId="{486155D3-5241-48D0-9CA4-7D7CBAC55CB0}" type="presOf" srcId="{7EFA78C1-6839-42C9-8100-0E4E848D6C38}" destId="{2A993A34-EF96-41A4-8CE0-058E6DDE4D4E}" srcOrd="0" destOrd="0" presId="urn:microsoft.com/office/officeart/2005/8/layout/vList2"/>
    <dgm:cxn modelId="{14F337E6-919F-4AD4-BF20-2A87C70EE820}" type="presOf" srcId="{CBB5FF23-22DB-47FE-9EAC-7954D0115EF3}" destId="{CDBE9979-1059-43D1-9885-7B5810D25278}" srcOrd="0" destOrd="0" presId="urn:microsoft.com/office/officeart/2005/8/layout/vList2"/>
    <dgm:cxn modelId="{15E19ADE-EC08-4168-A44A-3BB7DF5851B0}" type="presParOf" srcId="{49671457-644F-4D74-B1F6-5A6930E3E232}" destId="{326271E8-D32A-4F8B-8787-6E79CFD0A846}" srcOrd="0" destOrd="0" presId="urn:microsoft.com/office/officeart/2005/8/layout/vList2"/>
    <dgm:cxn modelId="{E41E60C2-7E82-4F94-8EC9-7E6B3E51A0BF}" type="presParOf" srcId="{49671457-644F-4D74-B1F6-5A6930E3E232}" destId="{D11DCD8D-86AF-4877-A41B-ECB279AF9983}" srcOrd="1" destOrd="0" presId="urn:microsoft.com/office/officeart/2005/8/layout/vList2"/>
    <dgm:cxn modelId="{57157B5F-2361-4F2D-8452-C1C1E183D13B}" type="presParOf" srcId="{49671457-644F-4D74-B1F6-5A6930E3E232}" destId="{2A993A34-EF96-41A4-8CE0-058E6DDE4D4E}" srcOrd="2" destOrd="0" presId="urn:microsoft.com/office/officeart/2005/8/layout/vList2"/>
    <dgm:cxn modelId="{E7B18251-BBEA-41D7-83A5-479E7A245753}" type="presParOf" srcId="{49671457-644F-4D74-B1F6-5A6930E3E232}" destId="{24473B08-C279-4F57-8F65-6164210D4BD2}" srcOrd="3" destOrd="0" presId="urn:microsoft.com/office/officeart/2005/8/layout/vList2"/>
    <dgm:cxn modelId="{335096C2-C2E1-4804-8DBE-C4C3FBC1A1AF}" type="presParOf" srcId="{49671457-644F-4D74-B1F6-5A6930E3E232}" destId="{54F54DBD-32B8-4D82-A61C-7862E1422027}" srcOrd="4" destOrd="0" presId="urn:microsoft.com/office/officeart/2005/8/layout/vList2"/>
    <dgm:cxn modelId="{9AEA3A37-2C6F-417E-9ABE-65D3CAA5D9F2}" type="presParOf" srcId="{49671457-644F-4D74-B1F6-5A6930E3E232}" destId="{CDBE9979-1059-43D1-9885-7B5810D25278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3C596C-AB81-4F83-81EB-F5B73352A02E}">
      <dsp:nvSpPr>
        <dsp:cNvPr id="0" name=""/>
        <dsp:cNvSpPr/>
      </dsp:nvSpPr>
      <dsp:spPr>
        <a:xfrm>
          <a:off x="0" y="6752"/>
          <a:ext cx="10911138" cy="8424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Niveau 0</a:t>
          </a:r>
          <a:endParaRPr lang="en-US" sz="3200" kern="1200" dirty="0"/>
        </a:p>
      </dsp:txBody>
      <dsp:txXfrm>
        <a:off x="41123" y="47875"/>
        <a:ext cx="10828892" cy="760154"/>
      </dsp:txXfrm>
    </dsp:sp>
    <dsp:sp modelId="{8B96AFFF-838C-4A58-A645-314529E16EA5}">
      <dsp:nvSpPr>
        <dsp:cNvPr id="0" name=""/>
        <dsp:cNvSpPr/>
      </dsp:nvSpPr>
      <dsp:spPr>
        <a:xfrm>
          <a:off x="0" y="849152"/>
          <a:ext cx="10911138" cy="1071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429" tIns="30480" rIns="170688" bIns="30480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400" kern="1200" dirty="0"/>
            <a:t>Le conducteur a le contrôle global sur les fonctions du véhicule (freins, direction, accélération, ...). Le véhicule peut tout de même disposer de certaines technologies pour assister le conducteur, comme les mécanismes d’avertissement.</a:t>
          </a:r>
          <a:endParaRPr lang="en-US" sz="2400" kern="1200" dirty="0"/>
        </a:p>
      </dsp:txBody>
      <dsp:txXfrm>
        <a:off x="0" y="849152"/>
        <a:ext cx="10911138" cy="1071224"/>
      </dsp:txXfrm>
    </dsp:sp>
    <dsp:sp modelId="{D02135B6-9C9D-48E3-8694-22F785CEDDB3}">
      <dsp:nvSpPr>
        <dsp:cNvPr id="0" name=""/>
        <dsp:cNvSpPr/>
      </dsp:nvSpPr>
      <dsp:spPr>
        <a:xfrm>
          <a:off x="0" y="1920377"/>
          <a:ext cx="10911138" cy="842400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Niveau 1</a:t>
          </a:r>
          <a:endParaRPr lang="en-US" sz="3200" kern="1200" dirty="0"/>
        </a:p>
      </dsp:txBody>
      <dsp:txXfrm>
        <a:off x="41123" y="1961500"/>
        <a:ext cx="10828892" cy="760154"/>
      </dsp:txXfrm>
    </dsp:sp>
    <dsp:sp modelId="{0AEC042A-541B-414B-B26C-F1D276239603}">
      <dsp:nvSpPr>
        <dsp:cNvPr id="0" name=""/>
        <dsp:cNvSpPr/>
      </dsp:nvSpPr>
      <dsp:spPr>
        <a:xfrm>
          <a:off x="0" y="2762777"/>
          <a:ext cx="10911138" cy="74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429" tIns="30480" rIns="170688" bIns="30480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400" kern="1200" dirty="0"/>
            <a:t>Le véhicule peut effectuer une partie du guidage (longitudinale ou transversale) sous le contrôle du conducteur qui supervise en permanence le système.</a:t>
          </a:r>
          <a:endParaRPr lang="en-US" sz="2400" kern="1200" dirty="0"/>
        </a:p>
      </dsp:txBody>
      <dsp:txXfrm>
        <a:off x="0" y="2762777"/>
        <a:ext cx="10911138" cy="745200"/>
      </dsp:txXfrm>
    </dsp:sp>
    <dsp:sp modelId="{D7547A76-7A2F-4EBB-8278-CF63B1DADBB8}">
      <dsp:nvSpPr>
        <dsp:cNvPr id="0" name=""/>
        <dsp:cNvSpPr/>
      </dsp:nvSpPr>
      <dsp:spPr>
        <a:xfrm>
          <a:off x="0" y="3507977"/>
          <a:ext cx="10911138" cy="84240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Niveau 2</a:t>
          </a:r>
          <a:endParaRPr lang="en-US" sz="3200" kern="1200" dirty="0"/>
        </a:p>
      </dsp:txBody>
      <dsp:txXfrm>
        <a:off x="41123" y="3549100"/>
        <a:ext cx="10828892" cy="760154"/>
      </dsp:txXfrm>
    </dsp:sp>
    <dsp:sp modelId="{19C64565-520D-448F-9683-D9059A4FDE2A}">
      <dsp:nvSpPr>
        <dsp:cNvPr id="0" name=""/>
        <dsp:cNvSpPr/>
      </dsp:nvSpPr>
      <dsp:spPr>
        <a:xfrm>
          <a:off x="0" y="4350377"/>
          <a:ext cx="10911138" cy="1420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429" tIns="30480" rIns="170688" bIns="30480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400" kern="1200" dirty="0"/>
            <a:t>Le conducteur supervise une tâche demandée au véhicule. Il a la possibilité d’intervenir à tout moment pour reprendre la main sur la trajectoire de ce dernier. En cas d’accident, le conducteur est entièrement responsable du défaut du système.</a:t>
          </a:r>
          <a:endParaRPr lang="en-US" sz="2400" kern="1200" dirty="0"/>
        </a:p>
      </dsp:txBody>
      <dsp:txXfrm>
        <a:off x="0" y="4350377"/>
        <a:ext cx="10911138" cy="14205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6271E8-D32A-4F8B-8787-6E79CFD0A846}">
      <dsp:nvSpPr>
        <dsp:cNvPr id="0" name=""/>
        <dsp:cNvSpPr/>
      </dsp:nvSpPr>
      <dsp:spPr>
        <a:xfrm>
          <a:off x="0" y="12994"/>
          <a:ext cx="10911138" cy="9734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Niveau 3</a:t>
          </a:r>
          <a:endParaRPr lang="en-US" sz="3200" kern="1200" dirty="0"/>
        </a:p>
      </dsp:txBody>
      <dsp:txXfrm>
        <a:off x="47519" y="60513"/>
        <a:ext cx="10816100" cy="878402"/>
      </dsp:txXfrm>
    </dsp:sp>
    <dsp:sp modelId="{D11DCD8D-86AF-4877-A41B-ECB279AF9983}">
      <dsp:nvSpPr>
        <dsp:cNvPr id="0" name=""/>
        <dsp:cNvSpPr/>
      </dsp:nvSpPr>
      <dsp:spPr>
        <a:xfrm>
          <a:off x="0" y="986434"/>
          <a:ext cx="10911138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429" tIns="30480" rIns="170688" bIns="30480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400" kern="1200" dirty="0"/>
            <a:t>Le conducteur peut déléguer une partie de sa conduite sur les 2 dimensions de guidage (longitudinale et transversale). Néanmoins il doit toujours être en mesure de reprendre le contrôle de la conduite si les conditions l’exigent.</a:t>
          </a:r>
          <a:endParaRPr lang="en-US" sz="2400" kern="1200" dirty="0"/>
        </a:p>
      </dsp:txBody>
      <dsp:txXfrm>
        <a:off x="0" y="986434"/>
        <a:ext cx="10911138" cy="1076400"/>
      </dsp:txXfrm>
    </dsp:sp>
    <dsp:sp modelId="{2A993A34-EF96-41A4-8CE0-058E6DDE4D4E}">
      <dsp:nvSpPr>
        <dsp:cNvPr id="0" name=""/>
        <dsp:cNvSpPr/>
      </dsp:nvSpPr>
      <dsp:spPr>
        <a:xfrm>
          <a:off x="0" y="2062834"/>
          <a:ext cx="10911138" cy="973440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Niveau 4</a:t>
          </a:r>
          <a:endParaRPr lang="en-US" sz="3200" kern="1200" dirty="0"/>
        </a:p>
      </dsp:txBody>
      <dsp:txXfrm>
        <a:off x="47519" y="2110353"/>
        <a:ext cx="10816100" cy="878402"/>
      </dsp:txXfrm>
    </dsp:sp>
    <dsp:sp modelId="{24473B08-C279-4F57-8F65-6164210D4BD2}">
      <dsp:nvSpPr>
        <dsp:cNvPr id="0" name=""/>
        <dsp:cNvSpPr/>
      </dsp:nvSpPr>
      <dsp:spPr>
        <a:xfrm>
          <a:off x="0" y="3036274"/>
          <a:ext cx="10911138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429" tIns="30480" rIns="170688" bIns="30480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400" kern="1200" dirty="0"/>
            <a:t>Le véhicule est capable de rouler de manière autonome sans avoir la présence d’un conducteur. Le système est activé par une demande du conducteur (à distance).</a:t>
          </a:r>
          <a:endParaRPr lang="en-US" sz="2400" kern="1200" dirty="0"/>
        </a:p>
      </dsp:txBody>
      <dsp:txXfrm>
        <a:off x="0" y="3036274"/>
        <a:ext cx="10911138" cy="1076400"/>
      </dsp:txXfrm>
    </dsp:sp>
    <dsp:sp modelId="{54F54DBD-32B8-4D82-A61C-7862E1422027}">
      <dsp:nvSpPr>
        <dsp:cNvPr id="0" name=""/>
        <dsp:cNvSpPr/>
      </dsp:nvSpPr>
      <dsp:spPr>
        <a:xfrm>
          <a:off x="0" y="4112674"/>
          <a:ext cx="10911138" cy="97344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Niveau 5</a:t>
          </a:r>
          <a:endParaRPr lang="en-US" sz="3200" kern="1200" dirty="0"/>
        </a:p>
      </dsp:txBody>
      <dsp:txXfrm>
        <a:off x="47519" y="4160193"/>
        <a:ext cx="10816100" cy="878402"/>
      </dsp:txXfrm>
    </dsp:sp>
    <dsp:sp modelId="{CDBE9979-1059-43D1-9885-7B5810D25278}">
      <dsp:nvSpPr>
        <dsp:cNvPr id="0" name=""/>
        <dsp:cNvSpPr/>
      </dsp:nvSpPr>
      <dsp:spPr>
        <a:xfrm>
          <a:off x="0" y="5086114"/>
          <a:ext cx="10911138" cy="861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429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400" kern="1200" dirty="0"/>
            <a:t>Le véhicule est un système entièrement autonome. La personne s’installe dans ce véhicule en tant que passager et indique sa destination.</a:t>
          </a:r>
          <a:endParaRPr lang="en-US" sz="2400" kern="1200" dirty="0"/>
        </a:p>
      </dsp:txBody>
      <dsp:txXfrm>
        <a:off x="0" y="5086114"/>
        <a:ext cx="10911138" cy="861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A4959-A08D-4DCF-8D40-80358F11339F}" type="datetimeFigureOut">
              <a:rPr lang="fr-FR" smtClean="0"/>
              <a:t>11/03/2025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2E0D7A-5609-414E-9F38-E571C61F439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6957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5DCB2-0369-4B5F-B186-9A17C753C594}" type="datetime1">
              <a:rPr lang="fr-FR" smtClean="0"/>
              <a:t>11/03/2025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#MercrediCyber11 - Analyse prédictive: Fondements et applications dans l'IA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D5D2-75C6-44E1-8C95-B32A4179B28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478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BDFCF-ED2E-4558-9923-BF0E9FDCF27A}" type="datetime1">
              <a:rPr lang="fr-FR" smtClean="0"/>
              <a:t>11/03/2025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#MercrediCyber11 - Analyse prédictive: Fondements et applications dans l'IA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D5D2-75C6-44E1-8C95-B32A4179B28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6335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42C9-098C-4678-8D31-23FFE4EEE077}" type="datetime1">
              <a:rPr lang="fr-FR" smtClean="0"/>
              <a:t>11/03/2025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#MercrediCyber11 - Analyse prédictive: Fondements et applications dans l'IA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D5D2-75C6-44E1-8C95-B32A4179B28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7560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03F2-62C6-4C50-A600-C831986CFBE1}" type="datetime1">
              <a:rPr lang="fr-FR" smtClean="0"/>
              <a:t>11/03/2025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#MercrediCyber11 - Analyse prédictive: Fondements et applications dans l'IA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D5D2-75C6-44E1-8C95-B32A4179B28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3350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9AD2D-78B5-4117-8A36-767A5C147845}" type="datetime1">
              <a:rPr lang="fr-FR" smtClean="0"/>
              <a:t>11/03/2025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#MercrediCyber11 - Analyse prédictive: Fondements et applications dans l'IA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D5D2-75C6-44E1-8C95-B32A4179B28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5942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A0BBB-B6D0-4F9B-8101-D23CC578C61D}" type="datetime1">
              <a:rPr lang="fr-FR" smtClean="0"/>
              <a:t>11/03/2025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#MercrediCyber11 - Analyse prédictive: Fondements et applications dans l'IA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D5D2-75C6-44E1-8C95-B32A4179B28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5325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C1557-9331-4F57-AE25-C32529FD8F6F}" type="datetime1">
              <a:rPr lang="fr-FR" smtClean="0"/>
              <a:t>11/03/2025</a:t>
            </a:fld>
            <a:endParaRPr lang="fr-F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#MercrediCyber11 - Analyse prédictive: Fondements et applications dans l'IA</a:t>
            </a:r>
            <a:endParaRPr lang="fr-FR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D5D2-75C6-44E1-8C95-B32A4179B28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6149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82B46-C806-4478-BD6F-14A229599718}" type="datetime1">
              <a:rPr lang="fr-FR" smtClean="0"/>
              <a:t>11/03/2025</a:t>
            </a:fld>
            <a:endParaRPr lang="fr-FR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#MercrediCyber11 - Analyse prédictive: Fondements et applications dans l'IA</a:t>
            </a:r>
            <a:endParaRPr lang="fr-FR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D5D2-75C6-44E1-8C95-B32A4179B28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6961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F9D2-082C-4D97-B3FB-0E49D25FC7FE}" type="datetime1">
              <a:rPr lang="fr-FR" smtClean="0"/>
              <a:t>11/03/2025</a:t>
            </a:fld>
            <a:endParaRPr lang="fr-FR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#MercrediCyber11 - Analyse prédictive: Fondements et applications dans l'IA</a:t>
            </a:r>
            <a:endParaRPr lang="fr-FR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D5D2-75C6-44E1-8C95-B32A4179B28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616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51C9-23AD-4B16-89D4-939EA6E23657}" type="datetime1">
              <a:rPr lang="fr-FR" smtClean="0"/>
              <a:t>11/03/2025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#MercrediCyber11 - Analyse prédictive: Fondements et applications dans l'IA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D5D2-75C6-44E1-8C95-B32A4179B28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6911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F5B89-D2FC-4FD7-9B3C-110D51A7B7F0}" type="datetime1">
              <a:rPr lang="fr-FR" smtClean="0"/>
              <a:t>11/03/2025</a:t>
            </a:fld>
            <a:endParaRPr lang="fr-F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#MercrediCyber11 - Analyse prédictive: Fondements et applications dans l'IA</a:t>
            </a:r>
            <a:endParaRPr lang="fr-FR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D5D2-75C6-44E1-8C95-B32A4179B28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4429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899BD-B1B8-435B-83FB-0BAA897157E8}" type="datetime1">
              <a:rPr lang="fr-FR" smtClean="0"/>
              <a:t>11/03/2025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#MercrediCyber11 - Analyse prédictive: Fondements et applications dans l'IA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D5D2-75C6-44E1-8C95-B32A4179B28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9306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7D71-9127-45A7-9A33-8189C8A2BD43}" type="datetime1">
              <a:rPr lang="fr-FR" smtClean="0"/>
              <a:t>11/03/2025</a:t>
            </a:fld>
            <a:endParaRPr lang="fr-F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fr-FR"/>
              <a:t>#MercrediCyber11 - Analyse prédictive: Fondements et applications dans l'IA</a:t>
            </a:r>
            <a:endParaRPr lang="fr-FR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D5D2-75C6-44E1-8C95-B32A4179B28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8833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7231-B05D-4FF4-A49A-B9FB11FDD109}" type="datetime1">
              <a:rPr lang="fr-FR" smtClean="0"/>
              <a:t>11/03/2025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#MercrediCyber11 - Analyse prédictive: Fondements et applications dans l'IA</a:t>
            </a:r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D5D2-75C6-44E1-8C95-B32A4179B28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1283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2F497-FAD4-40EA-ADC5-8AB45775AE19}" type="datetime1">
              <a:rPr lang="fr-FR" smtClean="0"/>
              <a:t>11/03/2025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#MercrediCyber11 - Analyse prédictive: Fondements et applications dans l'IA</a:t>
            </a:r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D5D2-75C6-44E1-8C95-B32A4179B28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7540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8A451-7089-48CE-8E96-4D960849A2F6}" type="datetime1">
              <a:rPr lang="fr-FR" smtClean="0"/>
              <a:t>11/03/2025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#MercrediCyber11 - Analyse prédictive: Fondements et applications dans l'IA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D5D2-75C6-44E1-8C95-B32A4179B28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5683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2962-066C-43AA-B97A-7594B7705128}" type="datetime1">
              <a:rPr lang="fr-FR" smtClean="0"/>
              <a:t>11/03/2025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#MercrediCyber11 - Analyse prédictive: Fondements et applications dans l'IA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D5D2-75C6-44E1-8C95-B32A4179B28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9756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15A9-FC57-485E-8EAA-64A82DA4234F}" type="datetime1">
              <a:rPr lang="fr-FR" smtClean="0"/>
              <a:t>11/03/2025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#MercrediCyber11 - Analyse prédictive: Fondements et applications dans l'IA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D5D2-75C6-44E1-8C95-B32A4179B28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0851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F386-863F-403B-90DE-DE10564A9136}" type="datetime1">
              <a:rPr lang="fr-FR" smtClean="0"/>
              <a:t>11/03/2025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#MercrediCyber11 - Analyse prédictive: Fondements et applications dans l'IA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D5D2-75C6-44E1-8C95-B32A4179B28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9530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430B-B0FF-4797-B88B-6C0298B966D4}" type="datetime1">
              <a:rPr lang="fr-FR" smtClean="0"/>
              <a:t>11/03/2025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#MercrediCyber11 - Analyse prédictive: Fondements et applications dans l'IA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D5D2-75C6-44E1-8C95-B32A4179B28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0550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5CC7-45B8-4150-BECF-4F02A2B4072F}" type="datetime1">
              <a:rPr lang="fr-FR" smtClean="0"/>
              <a:t>11/03/2025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#MercrediCyber11 - Analyse prédictive: Fondements et applications dans l'IA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D5D2-75C6-44E1-8C95-B32A4179B28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8453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81C9-88CF-4BA7-BF3A-19D64315F136}" type="datetime1">
              <a:rPr lang="fr-FR" smtClean="0"/>
              <a:t>11/03/2025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#MercrediCyber11 - Analyse prédictive: Fondements et applications dans l'IA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D5D2-75C6-44E1-8C95-B32A4179B28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97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3625B-E483-4A24-96E2-212AD7107205}" type="datetime1">
              <a:rPr lang="fr-FR" smtClean="0"/>
              <a:t>11/03/2025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#MercrediCyber11 - Analyse prédictive: Fondements et applications dans l'IA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9D5D2-75C6-44E1-8C95-B32A4179B28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439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90BE096-020B-4D59-AF6A-78DD3DBF172A}" type="datetime1">
              <a:rPr lang="fr-FR" smtClean="0"/>
              <a:t>11/03/2025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/>
              <a:t>#MercrediCyber11 - Analyse prédictive: Fondements et applications dans l'IA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5489D5D2-75C6-44E1-8C95-B32A4179B28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4830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 flipH="1">
            <a:off x="10057395" y="4487927"/>
            <a:ext cx="169817" cy="34747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49086" y="2929597"/>
            <a:ext cx="10493828" cy="998805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FFC000"/>
                </a:solidFill>
              </a:rPr>
              <a:t>Les véhicules autonomes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18806" y="4346291"/>
            <a:ext cx="9152415" cy="1780303"/>
          </a:xfrm>
        </p:spPr>
        <p:txBody>
          <a:bodyPr>
            <a:normAutofit/>
          </a:bodyPr>
          <a:lstStyle/>
          <a:p>
            <a:r>
              <a:rPr lang="fr-FR" sz="1800" dirty="0"/>
              <a:t>Présenté par:</a:t>
            </a:r>
          </a:p>
          <a:p>
            <a:r>
              <a:rPr lang="fr-FR" b="1" dirty="0"/>
              <a:t>LT AMBARA Christian Evrard</a:t>
            </a:r>
          </a:p>
          <a:p>
            <a:endParaRPr lang="fr-FR" sz="1400" b="1" dirty="0"/>
          </a:p>
          <a:p>
            <a:r>
              <a:rPr lang="fr-FR" i="1" dirty="0"/>
              <a:t>#MercrediCyber38</a:t>
            </a:r>
          </a:p>
        </p:txBody>
      </p:sp>
      <p:sp>
        <p:nvSpPr>
          <p:cNvPr id="4" name="Rectangle 3"/>
          <p:cNvSpPr/>
          <p:nvPr/>
        </p:nvSpPr>
        <p:spPr>
          <a:xfrm flipH="1">
            <a:off x="537363" y="296050"/>
            <a:ext cx="169816" cy="22981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16200000" flipH="1">
            <a:off x="1898468" y="-1110344"/>
            <a:ext cx="169817" cy="34747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4670577" y="6040622"/>
            <a:ext cx="2848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PROJET HELIOS | 2025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154246BC-E9D1-4700-A549-BD1243CCCBF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2260" y="297462"/>
            <a:ext cx="2220556" cy="18103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47406A7-E2B6-4E48-A6D1-BF253E16CFE7}"/>
              </a:ext>
            </a:extLst>
          </p:cNvPr>
          <p:cNvSpPr/>
          <p:nvPr/>
        </p:nvSpPr>
        <p:spPr>
          <a:xfrm rot="16200000" flipH="1">
            <a:off x="1964788" y="4487928"/>
            <a:ext cx="169817" cy="34747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BBD149-97D7-485B-B12B-921BEA8ADD5A}"/>
              </a:ext>
            </a:extLst>
          </p:cNvPr>
          <p:cNvSpPr/>
          <p:nvPr/>
        </p:nvSpPr>
        <p:spPr>
          <a:xfrm flipH="1">
            <a:off x="537363" y="4162529"/>
            <a:ext cx="189506" cy="238979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44EC02-A2F6-4283-86F7-365747322607}"/>
              </a:ext>
            </a:extLst>
          </p:cNvPr>
          <p:cNvSpPr/>
          <p:nvPr/>
        </p:nvSpPr>
        <p:spPr>
          <a:xfrm flipH="1">
            <a:off x="11477897" y="4198815"/>
            <a:ext cx="189506" cy="238979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A5566E7-EA8D-43D3-A3EA-4189FA5D5914}"/>
              </a:ext>
            </a:extLst>
          </p:cNvPr>
          <p:cNvSpPr/>
          <p:nvPr/>
        </p:nvSpPr>
        <p:spPr>
          <a:xfrm flipH="1">
            <a:off x="11477897" y="296049"/>
            <a:ext cx="169816" cy="22981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574D06-0162-4981-BF79-D1EE98569D76}"/>
              </a:ext>
            </a:extLst>
          </p:cNvPr>
          <p:cNvSpPr/>
          <p:nvPr/>
        </p:nvSpPr>
        <p:spPr>
          <a:xfrm rot="16200000" flipH="1">
            <a:off x="10057395" y="-1095074"/>
            <a:ext cx="169817" cy="34747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89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B728E-D7D2-443D-3326-6415BEFB4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22510E-C6C9-22E6-1108-897AABE0B7E6}"/>
              </a:ext>
            </a:extLst>
          </p:cNvPr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0FC127-28C1-847C-7A9F-7D2F425C592C}"/>
              </a:ext>
            </a:extLst>
          </p:cNvPr>
          <p:cNvSpPr/>
          <p:nvPr/>
        </p:nvSpPr>
        <p:spPr>
          <a:xfrm>
            <a:off x="718457" y="185783"/>
            <a:ext cx="7024914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Evolution du concept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0BDDAB6B-F629-E319-77E3-95C67A8BA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10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08F9770-DB2F-118E-BE70-C5A9BB706DC2}"/>
              </a:ext>
            </a:extLst>
          </p:cNvPr>
          <p:cNvSpPr txBox="1"/>
          <p:nvPr/>
        </p:nvSpPr>
        <p:spPr>
          <a:xfrm rot="16200000">
            <a:off x="-3137875" y="2631914"/>
            <a:ext cx="7192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2 - Historique des véhicules autonomes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CD53E89-DDDF-E5C6-B331-DB83C91AC344}"/>
              </a:ext>
            </a:extLst>
          </p:cNvPr>
          <p:cNvSpPr txBox="1"/>
          <p:nvPr/>
        </p:nvSpPr>
        <p:spPr>
          <a:xfrm>
            <a:off x="2052276" y="1019944"/>
            <a:ext cx="13622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 descr="Sketch of a &quot;driverless car of the future&quot;, Saturday Evening Post in... |  Download Scientific Diagram">
            <a:extLst>
              <a:ext uri="{FF2B5EF4-FFF2-40B4-BE49-F238E27FC236}">
                <a16:creationId xmlns:a16="http://schemas.microsoft.com/office/drawing/2014/main" id="{A62F7C7E-790F-E693-45C9-748F2005D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226" y="2128868"/>
            <a:ext cx="4250430" cy="260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B340003-5290-E5EC-5DA6-B52225185219}"/>
              </a:ext>
            </a:extLst>
          </p:cNvPr>
          <p:cNvSpPr txBox="1"/>
          <p:nvPr/>
        </p:nvSpPr>
        <p:spPr>
          <a:xfrm>
            <a:off x="2274773" y="4729131"/>
            <a:ext cx="271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1950 - Saturday Night Post</a:t>
            </a:r>
            <a:endParaRPr lang="en-US" b="1" dirty="0"/>
          </a:p>
        </p:txBody>
      </p:sp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E880D677-16DE-3625-995D-F07C55BFB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666" y="1129212"/>
            <a:ext cx="3157172" cy="501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157D284-AA0B-9F87-D6FC-D51B1731FAA3}"/>
              </a:ext>
            </a:extLst>
          </p:cNvPr>
          <p:cNvSpPr txBox="1"/>
          <p:nvPr/>
        </p:nvSpPr>
        <p:spPr>
          <a:xfrm>
            <a:off x="9117838" y="2207985"/>
            <a:ext cx="30483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1966 – 1972 – </a:t>
            </a:r>
            <a:r>
              <a:rPr lang="fr-FR" b="1" dirty="0" err="1"/>
              <a:t>Shakey</a:t>
            </a:r>
            <a:r>
              <a:rPr lang="fr-FR" b="1" dirty="0"/>
              <a:t> le Robot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U. Stanford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Utilise l’I.A. pour planifier ses déplacements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Reconnaissances de formes simples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Ordinateur embarqué avec 192 Ko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Programmé en Lisp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6265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3ADCD-4CC8-E1C5-DCCA-642A2280F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D29A67-F43F-498E-4A47-5C963411F91A}"/>
              </a:ext>
            </a:extLst>
          </p:cNvPr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767A26-8B5A-73EC-FFEB-F5858375301C}"/>
              </a:ext>
            </a:extLst>
          </p:cNvPr>
          <p:cNvSpPr/>
          <p:nvPr/>
        </p:nvSpPr>
        <p:spPr>
          <a:xfrm>
            <a:off x="719865" y="0"/>
            <a:ext cx="7024914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Premiers modèles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69F5563-AD6D-D61E-6CCC-B5AA8AF82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11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5A24668-D38D-B4CA-9E06-2015DAD56032}"/>
              </a:ext>
            </a:extLst>
          </p:cNvPr>
          <p:cNvSpPr txBox="1"/>
          <p:nvPr/>
        </p:nvSpPr>
        <p:spPr>
          <a:xfrm rot="16200000">
            <a:off x="-3137875" y="2631914"/>
            <a:ext cx="7192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2 - Historique des véhicules autonomes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B414FA3-B008-F77C-990C-10B5084A7B21}"/>
              </a:ext>
            </a:extLst>
          </p:cNvPr>
          <p:cNvSpPr txBox="1"/>
          <p:nvPr/>
        </p:nvSpPr>
        <p:spPr>
          <a:xfrm>
            <a:off x="2052276" y="1019944"/>
            <a:ext cx="13622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009B74C-EC52-4C41-96B6-EE8318C7B3C4}"/>
              </a:ext>
            </a:extLst>
          </p:cNvPr>
          <p:cNvSpPr txBox="1"/>
          <p:nvPr/>
        </p:nvSpPr>
        <p:spPr>
          <a:xfrm>
            <a:off x="2088193" y="3122229"/>
            <a:ext cx="1613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1980 - </a:t>
            </a:r>
            <a:r>
              <a:rPr lang="fr-FR" b="1" dirty="0" err="1"/>
              <a:t>VaMoRs</a:t>
            </a:r>
            <a:endParaRPr lang="en-US" b="1" dirty="0"/>
          </a:p>
        </p:txBody>
      </p:sp>
      <p:pic>
        <p:nvPicPr>
          <p:cNvPr id="2050" name="Picture 2" descr="1: Vehicle for autonomous mobility and Computer Vision (VaMoRs), 1985,... |  Download Scientific Diagram">
            <a:extLst>
              <a:ext uri="{FF2B5EF4-FFF2-40B4-BE49-F238E27FC236}">
                <a16:creationId xmlns:a16="http://schemas.microsoft.com/office/drawing/2014/main" id="{E488F574-9973-FD7F-6F89-0723AA597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34" y="895249"/>
            <a:ext cx="3209924" cy="219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989 yılından kalma sürücüsüz otomobil: ALVINN | DonanımHaber">
            <a:extLst>
              <a:ext uri="{FF2B5EF4-FFF2-40B4-BE49-F238E27FC236}">
                <a16:creationId xmlns:a16="http://schemas.microsoft.com/office/drawing/2014/main" id="{D5478E90-AA3A-D267-DDF7-DFD5BDA2F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152" y="3890915"/>
            <a:ext cx="371475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LVINN">
            <a:extLst>
              <a:ext uri="{FF2B5EF4-FFF2-40B4-BE49-F238E27FC236}">
                <a16:creationId xmlns:a16="http://schemas.microsoft.com/office/drawing/2014/main" id="{7F9731FC-8A7F-A6FC-C8C3-8D43788C8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240" y="3784498"/>
            <a:ext cx="3802067" cy="299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9A2686F-79FD-718F-B885-77965DF8E47F}"/>
              </a:ext>
            </a:extLst>
          </p:cNvPr>
          <p:cNvSpPr txBox="1"/>
          <p:nvPr/>
        </p:nvSpPr>
        <p:spPr>
          <a:xfrm>
            <a:off x="9156925" y="5173044"/>
            <a:ext cx="1550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1992 - ALVINN</a:t>
            </a:r>
            <a:endParaRPr lang="en-US" b="1" dirty="0"/>
          </a:p>
        </p:txBody>
      </p:sp>
      <p:pic>
        <p:nvPicPr>
          <p:cNvPr id="2056" name="Picture 8" descr="Navlab 5 Details">
            <a:extLst>
              <a:ext uri="{FF2B5EF4-FFF2-40B4-BE49-F238E27FC236}">
                <a16:creationId xmlns:a16="http://schemas.microsoft.com/office/drawing/2014/main" id="{DA4BC50D-0FDF-BDFC-37BD-D1C2BC187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16" y="1030232"/>
            <a:ext cx="5038725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8221F99-4E47-25B9-5F51-1703720EA4A1}"/>
              </a:ext>
            </a:extLst>
          </p:cNvPr>
          <p:cNvSpPr txBox="1"/>
          <p:nvPr/>
        </p:nvSpPr>
        <p:spPr>
          <a:xfrm>
            <a:off x="10269261" y="2029332"/>
            <a:ext cx="1612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1995 - NAVLAB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69169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87AA2-0D9F-DF57-7B7E-EC0DE3220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9E3585-3EF0-1925-B389-89F8AEB3B10A}"/>
              </a:ext>
            </a:extLst>
          </p:cNvPr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D007DA-7F18-87E1-8E23-731AD47A155A}"/>
              </a:ext>
            </a:extLst>
          </p:cNvPr>
          <p:cNvSpPr/>
          <p:nvPr/>
        </p:nvSpPr>
        <p:spPr>
          <a:xfrm>
            <a:off x="719865" y="0"/>
            <a:ext cx="7024914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Les challenges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6FC41061-D7F3-0266-EAAD-FC73DE2F3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12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16D1DB1-833E-B3B3-0A27-E859DF7A4EE7}"/>
              </a:ext>
            </a:extLst>
          </p:cNvPr>
          <p:cNvSpPr txBox="1"/>
          <p:nvPr/>
        </p:nvSpPr>
        <p:spPr>
          <a:xfrm rot="16200000">
            <a:off x="-3137875" y="2631914"/>
            <a:ext cx="7192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2 - Historique des véhicules autonomes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BD10A6D-D3A5-EC71-9BDF-0FF2D50B66CE}"/>
              </a:ext>
            </a:extLst>
          </p:cNvPr>
          <p:cNvSpPr txBox="1"/>
          <p:nvPr/>
        </p:nvSpPr>
        <p:spPr>
          <a:xfrm>
            <a:off x="2052276" y="1019944"/>
            <a:ext cx="13622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67375E9-877F-4127-B5F0-AA3E8708BC13}"/>
              </a:ext>
            </a:extLst>
          </p:cNvPr>
          <p:cNvSpPr txBox="1"/>
          <p:nvPr/>
        </p:nvSpPr>
        <p:spPr>
          <a:xfrm>
            <a:off x="1245772" y="1019944"/>
            <a:ext cx="109462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b="1" dirty="0"/>
              <a:t>DARPA Grand Challenge (2004)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800" dirty="0"/>
              <a:t>Prix : 1 M$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800" dirty="0"/>
              <a:t>Objectif : 240 km de conduite entièrement autonome dans le désert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800" dirty="0"/>
              <a:t>15 équipes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800" dirty="0"/>
              <a:t>Résultat final : 11,8 km</a:t>
            </a:r>
            <a:endParaRPr lang="en-US" sz="2800" dirty="0"/>
          </a:p>
        </p:txBody>
      </p:sp>
      <p:pic>
        <p:nvPicPr>
          <p:cNvPr id="3074" name="Picture 2" descr="Carnegie Mellon Solves 12-Year-Old DARPA Grand Challenge Mystery - IEEE  Spectrum">
            <a:extLst>
              <a:ext uri="{FF2B5EF4-FFF2-40B4-BE49-F238E27FC236}">
                <a16:creationId xmlns:a16="http://schemas.microsoft.com/office/drawing/2014/main" id="{7F7DB114-7FD5-D974-D4AE-E2AA74EDD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424" y="3590566"/>
            <a:ext cx="3996611" cy="299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arpa grand challenge 2004 hi-res stock photography and images - Alamy">
            <a:extLst>
              <a:ext uri="{FF2B5EF4-FFF2-40B4-BE49-F238E27FC236}">
                <a16:creationId xmlns:a16="http://schemas.microsoft.com/office/drawing/2014/main" id="{8952A96C-7843-F7CA-D60A-1A64C2955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242" y="2846664"/>
            <a:ext cx="3021477" cy="382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574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5CCE9-5784-E5EE-E06E-AF0427045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1088BBC-4D8C-8EDC-6B2A-B57C78F7BB8A}"/>
              </a:ext>
            </a:extLst>
          </p:cNvPr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9D74AC-E8D4-E48B-C30B-C9D3D4E38D6B}"/>
              </a:ext>
            </a:extLst>
          </p:cNvPr>
          <p:cNvSpPr/>
          <p:nvPr/>
        </p:nvSpPr>
        <p:spPr>
          <a:xfrm>
            <a:off x="719865" y="0"/>
            <a:ext cx="7024914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Les challenges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E3684BEE-6CCC-902F-E9AD-A825DF8CA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13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323620D-D3F3-64B9-3842-4DE09374F2F9}"/>
              </a:ext>
            </a:extLst>
          </p:cNvPr>
          <p:cNvSpPr txBox="1"/>
          <p:nvPr/>
        </p:nvSpPr>
        <p:spPr>
          <a:xfrm rot="16200000">
            <a:off x="-3137875" y="2631914"/>
            <a:ext cx="7192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2 - Historique des véhicules autonomes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51E25A2-7F84-7953-2D55-1646AF1A2BE7}"/>
              </a:ext>
            </a:extLst>
          </p:cNvPr>
          <p:cNvSpPr txBox="1"/>
          <p:nvPr/>
        </p:nvSpPr>
        <p:spPr>
          <a:xfrm>
            <a:off x="2052276" y="1019944"/>
            <a:ext cx="13622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3F982F4-A9D0-202C-A097-78B7E9A5D437}"/>
              </a:ext>
            </a:extLst>
          </p:cNvPr>
          <p:cNvSpPr txBox="1"/>
          <p:nvPr/>
        </p:nvSpPr>
        <p:spPr>
          <a:xfrm>
            <a:off x="1245772" y="1019944"/>
            <a:ext cx="10946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b="1" dirty="0"/>
              <a:t>DARPA Grand Challenge (2005)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800" dirty="0"/>
              <a:t>Prise 2, sur 212 km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800" dirty="0"/>
              <a:t>5 équipes terminent</a:t>
            </a:r>
          </a:p>
        </p:txBody>
      </p:sp>
      <p:pic>
        <p:nvPicPr>
          <p:cNvPr id="4098" name="Picture 2" descr="Robotic race revs on beyond the finish line">
            <a:extLst>
              <a:ext uri="{FF2B5EF4-FFF2-40B4-BE49-F238E27FC236}">
                <a16:creationId xmlns:a16="http://schemas.microsoft.com/office/drawing/2014/main" id="{87833CFB-AFC8-9727-0302-B8B9C4D52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588" y="757646"/>
            <a:ext cx="3832668" cy="256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arnegie Mellon Solves 12-Year-Old DARPA Grand Challenge Mystery - IEEE  Spectrum">
            <a:extLst>
              <a:ext uri="{FF2B5EF4-FFF2-40B4-BE49-F238E27FC236}">
                <a16:creationId xmlns:a16="http://schemas.microsoft.com/office/drawing/2014/main" id="{385DFBD5-36C6-0575-BAEC-C2610E0E7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996" y="2812094"/>
            <a:ext cx="4181013" cy="278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ARPA Grand Challenge 2005 | Ultimate Robot Archive Wikia | Fandom">
            <a:extLst>
              <a:ext uri="{FF2B5EF4-FFF2-40B4-BE49-F238E27FC236}">
                <a16:creationId xmlns:a16="http://schemas.microsoft.com/office/drawing/2014/main" id="{4FB9F54A-0311-B242-B9F7-AB27E7089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36303"/>
            <a:ext cx="5816256" cy="305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35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B7469-3417-EEEE-E11B-ECDC0AB31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FE6FAA-E1D1-75C2-6A8C-0399199B96EB}"/>
              </a:ext>
            </a:extLst>
          </p:cNvPr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485BEE-0905-9B91-FD26-6C2F8686B607}"/>
              </a:ext>
            </a:extLst>
          </p:cNvPr>
          <p:cNvSpPr/>
          <p:nvPr/>
        </p:nvSpPr>
        <p:spPr>
          <a:xfrm>
            <a:off x="719865" y="0"/>
            <a:ext cx="7024914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Les challenges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E22BBE01-A5C3-EF9C-D309-E430F41A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14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5E2AF65-2402-790B-A7A7-04315E85E2EA}"/>
              </a:ext>
            </a:extLst>
          </p:cNvPr>
          <p:cNvSpPr txBox="1"/>
          <p:nvPr/>
        </p:nvSpPr>
        <p:spPr>
          <a:xfrm rot="16200000">
            <a:off x="-3137875" y="2631914"/>
            <a:ext cx="7192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2 - Historique des véhicules autonomes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43ED83F-AB40-40A4-F791-19E3D145BD75}"/>
              </a:ext>
            </a:extLst>
          </p:cNvPr>
          <p:cNvSpPr txBox="1"/>
          <p:nvPr/>
        </p:nvSpPr>
        <p:spPr>
          <a:xfrm>
            <a:off x="2052276" y="1019944"/>
            <a:ext cx="13622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C144B50-8F2C-C868-0F8A-207B9EDE33C5}"/>
              </a:ext>
            </a:extLst>
          </p:cNvPr>
          <p:cNvSpPr txBox="1"/>
          <p:nvPr/>
        </p:nvSpPr>
        <p:spPr>
          <a:xfrm>
            <a:off x="1245772" y="1019944"/>
            <a:ext cx="109462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b="1" dirty="0"/>
              <a:t>DARPA Grand Challenge (2007)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800" dirty="0"/>
              <a:t>Conduite Urbaine</a:t>
            </a:r>
          </a:p>
        </p:txBody>
      </p:sp>
      <p:pic>
        <p:nvPicPr>
          <p:cNvPr id="5122" name="Picture 2" descr="Beginning of the bots: Traveling back in time to witness the 2007 DARPA  Urban Challenge">
            <a:extLst>
              <a:ext uri="{FF2B5EF4-FFF2-40B4-BE49-F238E27FC236}">
                <a16:creationId xmlns:a16="http://schemas.microsoft.com/office/drawing/2014/main" id="{26DB29BC-ABB8-EE7E-D6CC-3E92E78A3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72" y="2516054"/>
            <a:ext cx="5105710" cy="319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ARPA Urban Challenge 2007, USA, Passat Variant | Volkswagen Newsroom">
            <a:extLst>
              <a:ext uri="{FF2B5EF4-FFF2-40B4-BE49-F238E27FC236}">
                <a16:creationId xmlns:a16="http://schemas.microsoft.com/office/drawing/2014/main" id="{EE7406BB-7C56-992C-9986-5A8B7D2F1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400" y="2516054"/>
            <a:ext cx="5520767" cy="319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880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D1272-1A82-04C1-1845-C53CF980C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CBD0B3-747D-79A0-89BA-CD185F3971BA}"/>
              </a:ext>
            </a:extLst>
          </p:cNvPr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677EAC-8731-0FBC-5459-F0408E5ACD26}"/>
              </a:ext>
            </a:extLst>
          </p:cNvPr>
          <p:cNvSpPr/>
          <p:nvPr/>
        </p:nvSpPr>
        <p:spPr>
          <a:xfrm>
            <a:off x="719865" y="0"/>
            <a:ext cx="7024914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Causes du succès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84CA347B-5F9B-F04E-6FA3-F7BE6CAF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15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1824845-E314-E9C1-8FB6-4CC5D1052687}"/>
              </a:ext>
            </a:extLst>
          </p:cNvPr>
          <p:cNvSpPr txBox="1"/>
          <p:nvPr/>
        </p:nvSpPr>
        <p:spPr>
          <a:xfrm rot="16200000">
            <a:off x="-3137875" y="2631914"/>
            <a:ext cx="7192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2 - Historique des véhicules autonomes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61BDE0C-4780-69E2-F703-38EC072E73AF}"/>
              </a:ext>
            </a:extLst>
          </p:cNvPr>
          <p:cNvSpPr txBox="1"/>
          <p:nvPr/>
        </p:nvSpPr>
        <p:spPr>
          <a:xfrm>
            <a:off x="2052276" y="1019944"/>
            <a:ext cx="13622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C29DB2C-4C4F-4BC6-D18A-4256DD27E17B}"/>
              </a:ext>
            </a:extLst>
          </p:cNvPr>
          <p:cNvSpPr txBox="1"/>
          <p:nvPr/>
        </p:nvSpPr>
        <p:spPr>
          <a:xfrm>
            <a:off x="1245772" y="1763768"/>
            <a:ext cx="10946228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600" dirty="0"/>
              <a:t>Augmentation de la puissance de calcul embarqué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600" dirty="0"/>
              <a:t>Capteurs plus performants et moins chers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600" dirty="0"/>
              <a:t>Percée en algorithmique (vision, perception, localisation, planification, IA)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54366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730EC-A629-DFF1-58E5-678E111C4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924DCD08-D06A-F8C0-879D-D567F686A93E}"/>
              </a:ext>
            </a:extLst>
          </p:cNvPr>
          <p:cNvSpPr txBox="1"/>
          <p:nvPr/>
        </p:nvSpPr>
        <p:spPr>
          <a:xfrm>
            <a:off x="3511880" y="2754359"/>
            <a:ext cx="824411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Architecture d’un véhicule autonome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8DB17F1-FAAB-B079-01FF-F01C372B4126}"/>
              </a:ext>
            </a:extLst>
          </p:cNvPr>
          <p:cNvSpPr txBox="1"/>
          <p:nvPr/>
        </p:nvSpPr>
        <p:spPr>
          <a:xfrm>
            <a:off x="1462315" y="1814285"/>
            <a:ext cx="526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4A7A1BF-A463-0222-14FC-BCAB51BE8F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5" y="2352183"/>
            <a:ext cx="1756488" cy="175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0608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BAD99-6B93-882A-FACC-F45BC7F86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23D849-CF8E-8869-349A-B0A41505B075}"/>
              </a:ext>
            </a:extLst>
          </p:cNvPr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9E0209-23AC-B30C-69FA-39E94BDA53C9}"/>
              </a:ext>
            </a:extLst>
          </p:cNvPr>
          <p:cNvSpPr/>
          <p:nvPr/>
        </p:nvSpPr>
        <p:spPr>
          <a:xfrm>
            <a:off x="718457" y="185783"/>
            <a:ext cx="7024914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Architecture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1C76FA5F-263C-B49F-BB05-94FC08E8E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17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3D60D68-ACEB-F181-C6E4-6A8DAD86D465}"/>
              </a:ext>
            </a:extLst>
          </p:cNvPr>
          <p:cNvSpPr txBox="1"/>
          <p:nvPr/>
        </p:nvSpPr>
        <p:spPr>
          <a:xfrm rot="16200000">
            <a:off x="-3137875" y="2631914"/>
            <a:ext cx="7192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 – Architecture d’un véhicule autonome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9CA976B-FFDF-B51B-8BC7-BD5FC9413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538" y="1065741"/>
            <a:ext cx="7860549" cy="560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9170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C0465-6331-2354-019D-3943DA5CB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0CBF1E-1503-2C83-6914-73E97AA265ED}"/>
              </a:ext>
            </a:extLst>
          </p:cNvPr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FDB71F-DE48-3119-EE7E-70E7C7D17797}"/>
              </a:ext>
            </a:extLst>
          </p:cNvPr>
          <p:cNvSpPr/>
          <p:nvPr/>
        </p:nvSpPr>
        <p:spPr>
          <a:xfrm>
            <a:off x="718457" y="185783"/>
            <a:ext cx="7024914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Capteurs : GPS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6840A6BB-B786-38AD-9685-80EA4AA1E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18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C95ED-84E7-205D-9268-9935DC0FDEBD}"/>
              </a:ext>
            </a:extLst>
          </p:cNvPr>
          <p:cNvSpPr txBox="1"/>
          <p:nvPr/>
        </p:nvSpPr>
        <p:spPr>
          <a:xfrm rot="16200000">
            <a:off x="-3137875" y="2631914"/>
            <a:ext cx="7192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 – Architecture d’un véhicule autonome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D3E4CBF-F936-F9C1-2BF7-E67C8C7DB01F}"/>
              </a:ext>
            </a:extLst>
          </p:cNvPr>
          <p:cNvSpPr txBox="1"/>
          <p:nvPr/>
        </p:nvSpPr>
        <p:spPr>
          <a:xfrm>
            <a:off x="1194999" y="1884778"/>
            <a:ext cx="572288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3200" dirty="0"/>
              <a:t>Constellation de 24-32 satellites en orbite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3200" dirty="0"/>
              <a:t>Estime sa position par le temps de transmission des ondes radio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rgbClr val="FF0000"/>
                </a:solidFill>
              </a:rPr>
              <a:t>Positionnement: 1-2 Hz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rgbClr val="FF0000"/>
                </a:solidFill>
              </a:rPr>
              <a:t>Précision : 10-100 m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rgbClr val="FF0000"/>
                </a:solidFill>
              </a:rPr>
              <a:t>Effet canyon dans les villes</a:t>
            </a:r>
          </a:p>
        </p:txBody>
      </p:sp>
      <p:pic>
        <p:nvPicPr>
          <p:cNvPr id="6148" name="Picture 4" descr="undefined">
            <a:extLst>
              <a:ext uri="{FF2B5EF4-FFF2-40B4-BE49-F238E27FC236}">
                <a16:creationId xmlns:a16="http://schemas.microsoft.com/office/drawing/2014/main" id="{C68409FC-B968-4A19-B448-1FCADED36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153" y="73577"/>
            <a:ext cx="3295904" cy="238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Why it can be noisier higher up - The Noise - Nymag">
            <a:extLst>
              <a:ext uri="{FF2B5EF4-FFF2-40B4-BE49-F238E27FC236}">
                <a16:creationId xmlns:a16="http://schemas.microsoft.com/office/drawing/2014/main" id="{3B5A5B94-B8A0-24E7-64B0-3A6F25267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580" y="2533812"/>
            <a:ext cx="4591050" cy="428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517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CB928-CD96-F46B-67E5-16166A9F9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9AB95A-6BC6-F492-B9FC-4B04EB9004FC}"/>
              </a:ext>
            </a:extLst>
          </p:cNvPr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8109B9-1A31-D22B-D062-7B89404D62F0}"/>
              </a:ext>
            </a:extLst>
          </p:cNvPr>
          <p:cNvSpPr/>
          <p:nvPr/>
        </p:nvSpPr>
        <p:spPr>
          <a:xfrm>
            <a:off x="718457" y="185783"/>
            <a:ext cx="7024914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Capteurs : Centrale à inertie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838101C8-E352-2A63-5740-BFEA2D100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19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F5C3906-16B3-5A89-F82E-5DF7E486B368}"/>
              </a:ext>
            </a:extLst>
          </p:cNvPr>
          <p:cNvSpPr txBox="1"/>
          <p:nvPr/>
        </p:nvSpPr>
        <p:spPr>
          <a:xfrm rot="16200000">
            <a:off x="-3137875" y="2631914"/>
            <a:ext cx="7192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 – Architecture d’un véhicule autonome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8C6E6CF-25DA-F392-394A-E3F8DEA379CE}"/>
              </a:ext>
            </a:extLst>
          </p:cNvPr>
          <p:cNvSpPr txBox="1"/>
          <p:nvPr/>
        </p:nvSpPr>
        <p:spPr>
          <a:xfrm>
            <a:off x="1084217" y="2046040"/>
            <a:ext cx="6460868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200" dirty="0"/>
              <a:t>Mesure sur 3 axes (</a:t>
            </a:r>
            <a:r>
              <a:rPr lang="fr-FR" sz="3200" dirty="0" err="1"/>
              <a:t>x,y,z</a:t>
            </a:r>
            <a:r>
              <a:rPr lang="fr-FR" sz="3200" dirty="0"/>
              <a:t>):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200" dirty="0"/>
              <a:t>Changements d’orientation (°/s)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200" dirty="0"/>
              <a:t>Accélérations (m/s²)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200" dirty="0"/>
              <a:t>Champ magnétique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3200" dirty="0"/>
          </a:p>
        </p:txBody>
      </p:sp>
      <p:pic>
        <p:nvPicPr>
          <p:cNvPr id="7172" name="Picture 4" descr="La centrale à inertie">
            <a:extLst>
              <a:ext uri="{FF2B5EF4-FFF2-40B4-BE49-F238E27FC236}">
                <a16:creationId xmlns:a16="http://schemas.microsoft.com/office/drawing/2014/main" id="{EB472907-9246-8F76-0038-381D5EEEE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085" y="1568654"/>
            <a:ext cx="407670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586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718457" y="222068"/>
            <a:ext cx="6583680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IDEE MAÎTRESSE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362489" y="1485071"/>
            <a:ext cx="105806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600" b="1" i="1" dirty="0"/>
              <a:t>De jour en jour, le développement des technologies relevant du domaine de la science-fiction il y’a quelques décennies déjà se poursuit silencieusement. Parmi celles-ci nous avons les véhicules autonomes. La compréhension de l’architecture et du fonctionnement de ces derniers se présente aujourd’hui comme indispensable du fait de leur capacité potentielle de </a:t>
            </a:r>
            <a:r>
              <a:rPr lang="fr-FR" sz="3600" b="1" i="1" dirty="0" err="1"/>
              <a:t>remodélisation</a:t>
            </a:r>
            <a:r>
              <a:rPr lang="fr-FR" sz="3600" b="1" i="1" dirty="0"/>
              <a:t> de notre société.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974708-31DF-4036-BF9D-A72E24586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D5D2-75C6-44E1-8C95-B32A4179B28A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998434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8FCE0-D3E9-240A-B06D-A91289391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94F9B0-881D-13C6-E909-08B70672A4A4}"/>
              </a:ext>
            </a:extLst>
          </p:cNvPr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5285F-EB61-5170-D4AE-7DB9CE5078CD}"/>
              </a:ext>
            </a:extLst>
          </p:cNvPr>
          <p:cNvSpPr/>
          <p:nvPr/>
        </p:nvSpPr>
        <p:spPr>
          <a:xfrm>
            <a:off x="718457" y="185783"/>
            <a:ext cx="7024914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Capteurs : Radar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CC7074C0-2C00-4189-2180-0824F941E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20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C5603CD-4CA9-D778-F78F-2D7A18DAEEF3}"/>
              </a:ext>
            </a:extLst>
          </p:cNvPr>
          <p:cNvSpPr txBox="1"/>
          <p:nvPr/>
        </p:nvSpPr>
        <p:spPr>
          <a:xfrm rot="16200000">
            <a:off x="-3137875" y="2631914"/>
            <a:ext cx="7192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 – Architecture d’un véhicule autonome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EF89457-6626-75C1-6C13-5761359D5D58}"/>
              </a:ext>
            </a:extLst>
          </p:cNvPr>
          <p:cNvSpPr txBox="1"/>
          <p:nvPr/>
        </p:nvSpPr>
        <p:spPr>
          <a:xfrm>
            <a:off x="1183360" y="1383212"/>
            <a:ext cx="64608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3200" dirty="0"/>
              <a:t>Le </a:t>
            </a:r>
            <a:r>
              <a:rPr lang="fr-FR" sz="3200" b="1" dirty="0"/>
              <a:t>Radar</a:t>
            </a:r>
            <a:r>
              <a:rPr lang="fr-FR" sz="3200" dirty="0"/>
              <a:t> (acronyme issu de l'anglais </a:t>
            </a:r>
            <a:r>
              <a:rPr lang="fr-FR" sz="3200" b="1" dirty="0"/>
              <a:t>Radio </a:t>
            </a:r>
            <a:r>
              <a:rPr lang="fr-FR" sz="3200" b="1" dirty="0" err="1"/>
              <a:t>detection</a:t>
            </a:r>
            <a:r>
              <a:rPr lang="fr-FR" sz="3200" b="1" dirty="0"/>
              <a:t> and </a:t>
            </a:r>
            <a:r>
              <a:rPr lang="fr-FR" sz="3200" b="1" dirty="0" err="1"/>
              <a:t>ranging</a:t>
            </a:r>
            <a:r>
              <a:rPr lang="fr-FR" sz="3200" dirty="0"/>
              <a:t>) est un système qui utilise les ondes électromagnétiques pour détecter la présence et déterminer la position ainsi que la vitesse d'objets.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3200" dirty="0"/>
              <a:t>Permet de voir à travers du brouillard, de la pluie ou de la neige.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585F0D4-8C25-48A6-FDB6-FAF94719A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945" y="2681287"/>
            <a:ext cx="2895600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0483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759C0-2032-EB16-D4DF-B4E0DB5C7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20BE52-89E2-C8FE-5E24-85698260C666}"/>
              </a:ext>
            </a:extLst>
          </p:cNvPr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706FC7-D860-7B38-69A4-A1A3AB69467C}"/>
              </a:ext>
            </a:extLst>
          </p:cNvPr>
          <p:cNvSpPr/>
          <p:nvPr/>
        </p:nvSpPr>
        <p:spPr>
          <a:xfrm>
            <a:off x="718457" y="185783"/>
            <a:ext cx="7024914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Capteurs : LIDAR-1D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A732E8-D383-B847-8996-28E90134D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21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D4E3CE1-3D26-3580-E33B-D24511AFA1A4}"/>
              </a:ext>
            </a:extLst>
          </p:cNvPr>
          <p:cNvSpPr txBox="1"/>
          <p:nvPr/>
        </p:nvSpPr>
        <p:spPr>
          <a:xfrm rot="16200000">
            <a:off x="-3137875" y="2631914"/>
            <a:ext cx="7192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 – Architecture d’un véhicule autonome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B167602-7269-46D3-1F70-60FE64282A36}"/>
              </a:ext>
            </a:extLst>
          </p:cNvPr>
          <p:cNvSpPr txBox="1"/>
          <p:nvPr/>
        </p:nvSpPr>
        <p:spPr>
          <a:xfrm>
            <a:off x="2041776" y="1047310"/>
            <a:ext cx="9752118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200" dirty="0"/>
              <a:t>Light </a:t>
            </a:r>
            <a:r>
              <a:rPr lang="fr-FR" sz="3200" dirty="0" err="1"/>
              <a:t>Detection</a:t>
            </a:r>
            <a:r>
              <a:rPr lang="fr-FR" sz="3200" dirty="0"/>
              <a:t> and </a:t>
            </a:r>
            <a:r>
              <a:rPr lang="fr-FR" sz="3200" dirty="0" err="1"/>
              <a:t>Ranging</a:t>
            </a:r>
            <a:endParaRPr lang="fr-FR" sz="3200" dirty="0"/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200" dirty="0"/>
              <a:t>Mesure du temps de vol d’une impulsion laser (1D)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200" dirty="0"/>
              <a:t>Précision de l’ordre de mm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200" dirty="0"/>
              <a:t>Portée (10m – plusieurs km)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4615F41-6076-F7A5-AD0F-484B7A4AC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313" y="4362458"/>
            <a:ext cx="7641255" cy="178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76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4ABF9-C2BB-D9B1-50C3-413913720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3402B9-7C75-0B82-CC94-0A35B0DB72F2}"/>
              </a:ext>
            </a:extLst>
          </p:cNvPr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FC3679-9ACA-D4D8-DD68-3C20676789EB}"/>
              </a:ext>
            </a:extLst>
          </p:cNvPr>
          <p:cNvSpPr/>
          <p:nvPr/>
        </p:nvSpPr>
        <p:spPr>
          <a:xfrm>
            <a:off x="718457" y="185783"/>
            <a:ext cx="7024914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Capteurs : LIDAR-2D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0288049C-1716-39CB-6053-E0E01408B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22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152DB06-1F30-49E8-B095-2332C379E3B6}"/>
              </a:ext>
            </a:extLst>
          </p:cNvPr>
          <p:cNvSpPr txBox="1"/>
          <p:nvPr/>
        </p:nvSpPr>
        <p:spPr>
          <a:xfrm rot="16200000">
            <a:off x="-3137875" y="2631914"/>
            <a:ext cx="7192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 – Architecture d’un véhicule autonome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9B99CCB-F6A4-800B-A1AC-69794B1E6D96}"/>
              </a:ext>
            </a:extLst>
          </p:cNvPr>
          <p:cNvSpPr txBox="1"/>
          <p:nvPr/>
        </p:nvSpPr>
        <p:spPr>
          <a:xfrm>
            <a:off x="2156076" y="2407356"/>
            <a:ext cx="6518569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200" dirty="0"/>
              <a:t>Balayage LIDAR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200" dirty="0"/>
              <a:t>Ajout d’un miroir rotatif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6099E5EB-1C73-7EF6-E7B0-2E2C9434B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559" y="685904"/>
            <a:ext cx="262890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587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FB7D4-C855-45E7-3682-7B784E1C3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4B2DBE-C1B0-792A-EC82-EF5DB1C95F90}"/>
              </a:ext>
            </a:extLst>
          </p:cNvPr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0B555C-D628-6AEA-F255-D8521EBDC91A}"/>
              </a:ext>
            </a:extLst>
          </p:cNvPr>
          <p:cNvSpPr/>
          <p:nvPr/>
        </p:nvSpPr>
        <p:spPr>
          <a:xfrm>
            <a:off x="718457" y="185783"/>
            <a:ext cx="7024914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Capteurs : LIDAR-3D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47846CBB-50EA-A313-1FC1-8040C95EB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23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1C8C7F3-DC74-BE89-D091-4A518FA6745B}"/>
              </a:ext>
            </a:extLst>
          </p:cNvPr>
          <p:cNvSpPr txBox="1"/>
          <p:nvPr/>
        </p:nvSpPr>
        <p:spPr>
          <a:xfrm rot="16200000">
            <a:off x="-3137875" y="2631914"/>
            <a:ext cx="7192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 – Architecture d’un véhicule autonome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815EAD2-CC8C-6578-D4CD-ACB881ECA09E}"/>
              </a:ext>
            </a:extLst>
          </p:cNvPr>
          <p:cNvSpPr txBox="1"/>
          <p:nvPr/>
        </p:nvSpPr>
        <p:spPr>
          <a:xfrm>
            <a:off x="1084217" y="1818009"/>
            <a:ext cx="651856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800" dirty="0"/>
              <a:t>Un faisceau laser est envoyé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800" dirty="0"/>
              <a:t>Le temps nécessaire au faisceau pour se réfléchir est mesuré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800" dirty="0"/>
              <a:t>Ce processus est répété des millions de fois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800" dirty="0"/>
              <a:t>Les données sont stockées sous forme de nuage de points 3D (des millions de points)</a:t>
            </a:r>
          </a:p>
        </p:txBody>
      </p:sp>
      <p:pic>
        <p:nvPicPr>
          <p:cNvPr id="10242" name="Picture 2" descr="3-D LiDAR Sensor | R2300 Multi-Layer Scanner | Overview on Make a GIF">
            <a:extLst>
              <a:ext uri="{FF2B5EF4-FFF2-40B4-BE49-F238E27FC236}">
                <a16:creationId xmlns:a16="http://schemas.microsoft.com/office/drawing/2014/main" id="{90387278-C7B6-FD79-1881-9B65CB7ED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11"/>
          <a:stretch/>
        </p:blipFill>
        <p:spPr bwMode="auto">
          <a:xfrm>
            <a:off x="7743371" y="2307868"/>
            <a:ext cx="4321112" cy="224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247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21049-2919-8B92-7C48-C74B39FF6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8B4376-F7ED-975C-61AE-63FD24468B57}"/>
              </a:ext>
            </a:extLst>
          </p:cNvPr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7EA7BC-5A58-CD6C-D781-9307EFBADE26}"/>
              </a:ext>
            </a:extLst>
          </p:cNvPr>
          <p:cNvSpPr/>
          <p:nvPr/>
        </p:nvSpPr>
        <p:spPr>
          <a:xfrm>
            <a:off x="718457" y="185783"/>
            <a:ext cx="7024914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Modèle No-LIDAR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61DE0B95-3BBB-FCB2-D2B8-F7819EA8E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24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D788CAF-3F6D-5B4D-6E15-75BDEF63A643}"/>
              </a:ext>
            </a:extLst>
          </p:cNvPr>
          <p:cNvSpPr txBox="1"/>
          <p:nvPr/>
        </p:nvSpPr>
        <p:spPr>
          <a:xfrm rot="16200000">
            <a:off x="-3137875" y="2631914"/>
            <a:ext cx="7192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 – Architecture d’un véhicule autonome</a:t>
            </a:r>
          </a:p>
        </p:txBody>
      </p:sp>
      <p:pic>
        <p:nvPicPr>
          <p:cNvPr id="11266" name="Picture 2" descr="Tesla Vision: All Cameras, Now with Radar? - AutoPilot Review">
            <a:extLst>
              <a:ext uri="{FF2B5EF4-FFF2-40B4-BE49-F238E27FC236}">
                <a16:creationId xmlns:a16="http://schemas.microsoft.com/office/drawing/2014/main" id="{5C94B18E-4E1E-B00E-0799-4A7B875A5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670" y="1314937"/>
            <a:ext cx="9667875" cy="463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788946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0138D-9D09-428E-0BA7-500139744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DAE8411-3E0B-2D5B-A385-F0383CA96B69}"/>
              </a:ext>
            </a:extLst>
          </p:cNvPr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137835-9C07-457F-78A9-A04ED681AD03}"/>
              </a:ext>
            </a:extLst>
          </p:cNvPr>
          <p:cNvSpPr/>
          <p:nvPr/>
        </p:nvSpPr>
        <p:spPr>
          <a:xfrm>
            <a:off x="718457" y="185783"/>
            <a:ext cx="7024914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Pose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EE0E421F-D4A9-8F95-B203-EB499D02D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25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35436F9-F5E6-B772-BDA8-6A320940D6B2}"/>
              </a:ext>
            </a:extLst>
          </p:cNvPr>
          <p:cNvSpPr txBox="1"/>
          <p:nvPr/>
        </p:nvSpPr>
        <p:spPr>
          <a:xfrm rot="16200000">
            <a:off x="-3137875" y="2631914"/>
            <a:ext cx="7192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 – Architecture d’un véhicule autonome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F48944F-9C8A-AB78-05CA-B32630781B3B}"/>
              </a:ext>
            </a:extLst>
          </p:cNvPr>
          <p:cNvSpPr txBox="1"/>
          <p:nvPr/>
        </p:nvSpPr>
        <p:spPr>
          <a:xfrm>
            <a:off x="1280861" y="1129212"/>
            <a:ext cx="103103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Odomètre : instrument de mesure permettant de connaître la distance parcourue par un véhicule.</a:t>
            </a:r>
          </a:p>
          <a:p>
            <a:endParaRPr lang="fr-F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Odomètre + Centrale à inertie = estimation à l’aveugle</a:t>
            </a:r>
            <a:endParaRPr lang="en-US" sz="28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72BACCC-7E6D-A601-078A-2F0709B61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363" y="3130877"/>
            <a:ext cx="7657322" cy="292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45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CC1E1-A4BC-184F-D1DC-2DD8F4F0C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3E441C-D8CF-8FC9-A656-9BBB67F1914F}"/>
              </a:ext>
            </a:extLst>
          </p:cNvPr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1EBEFC-4478-20CF-00B2-5CD38610BEF7}"/>
              </a:ext>
            </a:extLst>
          </p:cNvPr>
          <p:cNvSpPr/>
          <p:nvPr/>
        </p:nvSpPr>
        <p:spPr>
          <a:xfrm>
            <a:off x="718457" y="185783"/>
            <a:ext cx="7024914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Pose  : LIDAR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E103C08-0E10-940A-9713-3D98D5D70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26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413BA48-8E15-1B06-B912-348409FF1F3F}"/>
              </a:ext>
            </a:extLst>
          </p:cNvPr>
          <p:cNvSpPr txBox="1"/>
          <p:nvPr/>
        </p:nvSpPr>
        <p:spPr>
          <a:xfrm rot="16200000">
            <a:off x="-3137875" y="2631914"/>
            <a:ext cx="7192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 – Architecture d’un véhicule autonome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667B4E0-47E6-B791-E0B2-FEC1369908F1}"/>
              </a:ext>
            </a:extLst>
          </p:cNvPr>
          <p:cNvSpPr txBox="1"/>
          <p:nvPr/>
        </p:nvSpPr>
        <p:spPr>
          <a:xfrm>
            <a:off x="1280861" y="1129212"/>
            <a:ext cx="103103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LIDAR par localisation des formes 3D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800" dirty="0"/>
          </a:p>
          <a:p>
            <a:endParaRPr lang="fr-F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LIDAR par réflectance</a:t>
            </a:r>
          </a:p>
        </p:txBody>
      </p:sp>
    </p:spTree>
    <p:extLst>
      <p:ext uri="{BB962C8B-B14F-4D97-AF65-F5344CB8AC3E}">
        <p14:creationId xmlns:p14="http://schemas.microsoft.com/office/powerpoint/2010/main" val="19675192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EBB6E-F45D-0131-18B1-DE74520A6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07D8FF-8363-4620-F158-E71C51D094B5}"/>
              </a:ext>
            </a:extLst>
          </p:cNvPr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F2D93C-CD3E-BE9D-FBC0-F6D564CAD20D}"/>
              </a:ext>
            </a:extLst>
          </p:cNvPr>
          <p:cNvSpPr/>
          <p:nvPr/>
        </p:nvSpPr>
        <p:spPr>
          <a:xfrm>
            <a:off x="718457" y="185783"/>
            <a:ext cx="7024914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Carte  : Avec Carte (Google)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12D26666-0F2F-162F-67EF-ACE7A9245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27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B1FCB4D-F63C-1C6C-20C7-A51A0A98D9F1}"/>
              </a:ext>
            </a:extLst>
          </p:cNvPr>
          <p:cNvSpPr txBox="1"/>
          <p:nvPr/>
        </p:nvSpPr>
        <p:spPr>
          <a:xfrm rot="16200000">
            <a:off x="-3137875" y="2631914"/>
            <a:ext cx="7192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 – Architecture d’un véhicule autonome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D172376-51B5-8497-197C-A5AD5B43753A}"/>
              </a:ext>
            </a:extLst>
          </p:cNvPr>
          <p:cNvSpPr txBox="1"/>
          <p:nvPr/>
        </p:nvSpPr>
        <p:spPr>
          <a:xfrm>
            <a:off x="1280861" y="1129212"/>
            <a:ext cx="103103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Créer une carte complète, en très haute définition et avec de nouvelles données pour que les voitures puissent circuler toutes seules.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accent6"/>
                </a:solidFill>
              </a:rPr>
              <a:t>Localisation plus robuste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accent6"/>
                </a:solidFill>
              </a:rPr>
              <a:t>Exploitation de l’information sémantique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FF0000"/>
                </a:solidFill>
              </a:rPr>
              <a:t>Nécessité de tout cartographier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FF0000"/>
                </a:solidFill>
              </a:rPr>
              <a:t>Coûteux en stockage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FF0000"/>
                </a:solidFill>
              </a:rPr>
              <a:t>Gérer les changements</a:t>
            </a:r>
          </a:p>
        </p:txBody>
      </p:sp>
    </p:spTree>
    <p:extLst>
      <p:ext uri="{BB962C8B-B14F-4D97-AF65-F5344CB8AC3E}">
        <p14:creationId xmlns:p14="http://schemas.microsoft.com/office/powerpoint/2010/main" val="2682528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86213-2401-18BE-D81C-FB27697B5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EF5DFB-1E5A-8274-9B18-F4ECB1D8B7F9}"/>
              </a:ext>
            </a:extLst>
          </p:cNvPr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8B0FB5-B074-0404-9C82-EDE9322D0DF4}"/>
              </a:ext>
            </a:extLst>
          </p:cNvPr>
          <p:cNvSpPr/>
          <p:nvPr/>
        </p:nvSpPr>
        <p:spPr>
          <a:xfrm>
            <a:off x="718457" y="185783"/>
            <a:ext cx="7024914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Carte  : Sans Carte (TESLA)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19F4480F-9470-07FB-5D8D-40206EF29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28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3D5E36A-4D00-6BF5-90B4-82AD2290A668}"/>
              </a:ext>
            </a:extLst>
          </p:cNvPr>
          <p:cNvSpPr txBox="1"/>
          <p:nvPr/>
        </p:nvSpPr>
        <p:spPr>
          <a:xfrm rot="16200000">
            <a:off x="-3137875" y="2631914"/>
            <a:ext cx="7192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 – Architecture d’un véhicule autonome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AA115-73EA-2940-58BA-D76E5030DD87}"/>
              </a:ext>
            </a:extLst>
          </p:cNvPr>
          <p:cNvSpPr txBox="1"/>
          <p:nvPr/>
        </p:nvSpPr>
        <p:spPr>
          <a:xfrm>
            <a:off x="1280861" y="1129212"/>
            <a:ext cx="103103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Construire la carte au fur et à mesure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00B050"/>
                </a:solidFill>
              </a:rPr>
              <a:t>Plus de carte à collecter ou maintenir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00B050"/>
                </a:solidFill>
              </a:rPr>
              <a:t>Gère gracieusement les changements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FF0000"/>
                </a:solidFill>
              </a:rPr>
              <a:t>Dépendance plus élevée sur la robustesse de l’IA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710815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ED065-847F-DAEC-21C2-6ADC6B767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17BA0FE7-F753-B1FB-9D7E-3476CC23175A}"/>
              </a:ext>
            </a:extLst>
          </p:cNvPr>
          <p:cNvSpPr txBox="1"/>
          <p:nvPr/>
        </p:nvSpPr>
        <p:spPr>
          <a:xfrm>
            <a:off x="3511880" y="2507208"/>
            <a:ext cx="8244114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Intelligence Artificielle appliquée au véhicules autonomes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537E969-A4FA-5854-1D77-98EE489AEE37}"/>
              </a:ext>
            </a:extLst>
          </p:cNvPr>
          <p:cNvSpPr txBox="1"/>
          <p:nvPr/>
        </p:nvSpPr>
        <p:spPr>
          <a:xfrm>
            <a:off x="1462315" y="1814285"/>
            <a:ext cx="526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D1AD63-CFEE-78D1-5CAA-DF5C9AD7BD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01" y="2722915"/>
            <a:ext cx="1412169" cy="14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5741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6" y="2343442"/>
            <a:ext cx="2171114" cy="2171114"/>
          </a:xfrm>
        </p:spPr>
      </p:pic>
      <p:sp>
        <p:nvSpPr>
          <p:cNvPr id="9" name="ZoneTexte 8"/>
          <p:cNvSpPr txBox="1"/>
          <p:nvPr/>
        </p:nvSpPr>
        <p:spPr>
          <a:xfrm>
            <a:off x="3769566" y="1617205"/>
            <a:ext cx="7577079" cy="454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8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 – Présentation des véhicules autonomes</a:t>
            </a:r>
          </a:p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 –  Historique des véhicules autonomes</a:t>
            </a:r>
          </a:p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 – Architecture d’un véhicule autonome</a:t>
            </a:r>
          </a:p>
          <a:p>
            <a:pPr algn="just">
              <a:lnSpc>
                <a:spcPct val="150000"/>
              </a:lnSpc>
            </a:pPr>
            <a:r>
              <a:rPr lang="fr-FR" sz="28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 – Intelligence Artificielle appliquée au véhicules autonomes</a:t>
            </a:r>
          </a:p>
          <a:p>
            <a:pPr algn="just">
              <a:lnSpc>
                <a:spcPct val="150000"/>
              </a:lnSpc>
            </a:pPr>
            <a:r>
              <a:rPr lang="fr-FR" sz="28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 – Défis du domaine des véhicules autonomes</a:t>
            </a:r>
          </a:p>
          <a:p>
            <a:pPr algn="just">
              <a:lnSpc>
                <a:spcPct val="150000"/>
              </a:lnSpc>
            </a:pPr>
            <a:endParaRPr lang="fr-FR" sz="28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74766" y="1512445"/>
            <a:ext cx="2171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Plan </a:t>
            </a:r>
          </a:p>
        </p:txBody>
      </p:sp>
    </p:spTree>
    <p:extLst>
      <p:ext uri="{BB962C8B-B14F-4D97-AF65-F5344CB8AC3E}">
        <p14:creationId xmlns:p14="http://schemas.microsoft.com/office/powerpoint/2010/main" val="29773445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ABE49-FAE6-F1B2-34B8-10A32D895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E49283-198A-EA76-0643-714F60F530BA}"/>
              </a:ext>
            </a:extLst>
          </p:cNvPr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85FEA2-2C43-5671-42FD-684649FD89A3}"/>
              </a:ext>
            </a:extLst>
          </p:cNvPr>
          <p:cNvSpPr/>
          <p:nvPr/>
        </p:nvSpPr>
        <p:spPr>
          <a:xfrm>
            <a:off x="718457" y="185783"/>
            <a:ext cx="7024914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Apprentissage automatique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FCB9CB0-9ABB-E994-BD8E-68715B8C0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30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CC2FC06-3DCC-430B-E2D8-E8FB1D2B71D0}"/>
              </a:ext>
            </a:extLst>
          </p:cNvPr>
          <p:cNvSpPr txBox="1"/>
          <p:nvPr/>
        </p:nvSpPr>
        <p:spPr>
          <a:xfrm rot="16200000">
            <a:off x="-3137875" y="2478026"/>
            <a:ext cx="7192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 – Intelligence Artificielle appliquée au véhicules autonomes</a:t>
            </a:r>
          </a:p>
        </p:txBody>
      </p:sp>
      <p:pic>
        <p:nvPicPr>
          <p:cNvPr id="13314" name="Picture 2" descr="Les étapes principales du processus d'apprentissage en apprentissage... |  Download Scientific Diagram">
            <a:extLst>
              <a:ext uri="{FF2B5EF4-FFF2-40B4-BE49-F238E27FC236}">
                <a16:creationId xmlns:a16="http://schemas.microsoft.com/office/drawing/2014/main" id="{6672777E-5B9E-5C78-1495-23E9164B7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641" y="943429"/>
            <a:ext cx="4357607" cy="591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9FD089E-8E34-BCCE-353A-9E569F0C3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326" y="2006081"/>
            <a:ext cx="6056282" cy="284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69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A9CFE-CFF1-4F09-D79A-B0499BC2C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3494A2-9AF4-7411-D903-08AF7B27FA0D}"/>
              </a:ext>
            </a:extLst>
          </p:cNvPr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19C20D-1E34-DC71-7736-8B4BD26A687D}"/>
              </a:ext>
            </a:extLst>
          </p:cNvPr>
          <p:cNvSpPr/>
          <p:nvPr/>
        </p:nvSpPr>
        <p:spPr>
          <a:xfrm>
            <a:off x="718457" y="185783"/>
            <a:ext cx="7024914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Détection d’objets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EB4022A-A6BE-DFAE-B7D3-3B85EB7D8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31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2C98391-93BD-C11D-1FB3-E6340AF9BFC2}"/>
              </a:ext>
            </a:extLst>
          </p:cNvPr>
          <p:cNvSpPr txBox="1"/>
          <p:nvPr/>
        </p:nvSpPr>
        <p:spPr>
          <a:xfrm rot="16200000">
            <a:off x="-3137875" y="2478026"/>
            <a:ext cx="7192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 – Intelligence Artificielle appliquée au véhicules autonomes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36DECCA-7489-6E72-8B25-79DF78B48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973" y="2364677"/>
            <a:ext cx="4969028" cy="333061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8FAB1C1-428E-5718-1434-FC13B58A9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453" y="2233210"/>
            <a:ext cx="5365836" cy="359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2874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5AE8B-B90B-9673-2820-4F79E4F78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F67F7A-7290-E7B2-A9FF-8D00B2AD2EFF}"/>
              </a:ext>
            </a:extLst>
          </p:cNvPr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E5CFB4-D56D-B15F-1453-AB8FADED3C78}"/>
              </a:ext>
            </a:extLst>
          </p:cNvPr>
          <p:cNvSpPr/>
          <p:nvPr/>
        </p:nvSpPr>
        <p:spPr>
          <a:xfrm>
            <a:off x="718457" y="185783"/>
            <a:ext cx="7024914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Tesla </a:t>
            </a:r>
            <a:r>
              <a:rPr lang="fr-FR" sz="3600" b="1" dirty="0" err="1">
                <a:latin typeface="+mj-lt"/>
              </a:rPr>
              <a:t>AutoPilot</a:t>
            </a:r>
            <a:endParaRPr lang="fr-FR" sz="3600" b="1" dirty="0">
              <a:latin typeface="+mj-lt"/>
            </a:endParaRP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4E59E689-B7D4-75BA-0480-8ED5428D9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32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0059868-3782-D31C-CBBC-EF1CB7A8D044}"/>
              </a:ext>
            </a:extLst>
          </p:cNvPr>
          <p:cNvSpPr txBox="1"/>
          <p:nvPr/>
        </p:nvSpPr>
        <p:spPr>
          <a:xfrm>
            <a:off x="1280861" y="1129212"/>
            <a:ext cx="10310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 Système d'assistance conducteur avancé qui apporte un gain de sécurité et de confort au volant.</a:t>
            </a:r>
            <a:endParaRPr lang="fr-FR" sz="40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2B94DD9-8EB1-0260-C6F8-C68320F367A6}"/>
              </a:ext>
            </a:extLst>
          </p:cNvPr>
          <p:cNvSpPr txBox="1"/>
          <p:nvPr/>
        </p:nvSpPr>
        <p:spPr>
          <a:xfrm rot="16200000">
            <a:off x="-3137875" y="2478026"/>
            <a:ext cx="7192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 – Intelligence Artificielle appliquée au véhicules autonomes</a:t>
            </a:r>
          </a:p>
        </p:txBody>
      </p:sp>
      <p:pic>
        <p:nvPicPr>
          <p:cNvPr id="14338" name="Picture 2" descr="Tesla Autopilot gif | Controlar">
            <a:extLst>
              <a:ext uri="{FF2B5EF4-FFF2-40B4-BE49-F238E27FC236}">
                <a16:creationId xmlns:a16="http://schemas.microsoft.com/office/drawing/2014/main" id="{42483ABD-C532-C804-97B6-CF2B22B32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099" y="2695811"/>
            <a:ext cx="56578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331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D6655-E929-B3DB-C45A-1052E56C5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6FB3C1-94B4-5614-13C8-EDCACACB966E}"/>
              </a:ext>
            </a:extLst>
          </p:cNvPr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B25AAE-A0D0-91F9-4DF9-31A2D07ED121}"/>
              </a:ext>
            </a:extLst>
          </p:cNvPr>
          <p:cNvSpPr/>
          <p:nvPr/>
        </p:nvSpPr>
        <p:spPr>
          <a:xfrm>
            <a:off x="718457" y="185783"/>
            <a:ext cx="7024914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err="1">
                <a:latin typeface="+mj-lt"/>
              </a:rPr>
              <a:t>HydraNet</a:t>
            </a:r>
            <a:endParaRPr lang="fr-FR" sz="3600" b="1" dirty="0">
              <a:latin typeface="+mj-lt"/>
            </a:endParaRP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71F0D8F9-BE32-7BA8-E293-149A1B0FE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33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D8C75AF-628D-C795-C8C8-03CCF42943E3}"/>
              </a:ext>
            </a:extLst>
          </p:cNvPr>
          <p:cNvSpPr txBox="1"/>
          <p:nvPr/>
        </p:nvSpPr>
        <p:spPr>
          <a:xfrm rot="16200000">
            <a:off x="-3137875" y="2631914"/>
            <a:ext cx="7192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 – Architecture d’un véhicule autonome</a:t>
            </a:r>
          </a:p>
        </p:txBody>
      </p:sp>
      <p:pic>
        <p:nvPicPr>
          <p:cNvPr id="15362" name="Picture 2" descr="Tesla's HydraNet - How Tesla's Autopilot Works">
            <a:extLst>
              <a:ext uri="{FF2B5EF4-FFF2-40B4-BE49-F238E27FC236}">
                <a16:creationId xmlns:a16="http://schemas.microsoft.com/office/drawing/2014/main" id="{F47C8B76-EE4C-4ED5-4327-CE83884F6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304" y="1022228"/>
            <a:ext cx="10304598" cy="564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924462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6F487-665B-83C1-B4AC-5E4B347F6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7CB9D3-7DA7-054F-0D35-A1887FA60428}"/>
              </a:ext>
            </a:extLst>
          </p:cNvPr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AA3AAF-6075-BC53-DD9F-05DF7E957D35}"/>
              </a:ext>
            </a:extLst>
          </p:cNvPr>
          <p:cNvSpPr/>
          <p:nvPr/>
        </p:nvSpPr>
        <p:spPr>
          <a:xfrm>
            <a:off x="718457" y="185783"/>
            <a:ext cx="9545216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Toyota Super-</a:t>
            </a:r>
            <a:r>
              <a:rPr lang="fr-FR" sz="3600" b="1" dirty="0" err="1">
                <a:latin typeface="+mj-lt"/>
              </a:rPr>
              <a:t>Resolved</a:t>
            </a:r>
            <a:r>
              <a:rPr lang="fr-FR" sz="3600" b="1" dirty="0">
                <a:latin typeface="+mj-lt"/>
              </a:rPr>
              <a:t> </a:t>
            </a:r>
            <a:r>
              <a:rPr lang="fr-FR" sz="3600" b="1" dirty="0" err="1">
                <a:latin typeface="+mj-lt"/>
              </a:rPr>
              <a:t>Monocular</a:t>
            </a:r>
            <a:r>
              <a:rPr lang="fr-FR" sz="3600" b="1" dirty="0">
                <a:latin typeface="+mj-lt"/>
              </a:rPr>
              <a:t> </a:t>
            </a:r>
            <a:r>
              <a:rPr lang="fr-FR" sz="3600" b="1" dirty="0" err="1">
                <a:latin typeface="+mj-lt"/>
              </a:rPr>
              <a:t>Depth</a:t>
            </a:r>
            <a:r>
              <a:rPr lang="fr-FR" sz="3600" b="1" dirty="0">
                <a:latin typeface="+mj-lt"/>
              </a:rPr>
              <a:t> Estimation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E1829D96-BAF6-8348-6421-9DDFC8157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34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9EA23C5-1173-669A-0A3A-65E62BFBE1A9}"/>
              </a:ext>
            </a:extLst>
          </p:cNvPr>
          <p:cNvSpPr txBox="1"/>
          <p:nvPr/>
        </p:nvSpPr>
        <p:spPr>
          <a:xfrm rot="16200000">
            <a:off x="-3137875" y="2631914"/>
            <a:ext cx="7192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 – Architecture d’un véhicule autonome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83F10BC-CE60-B487-90E7-5430A9E38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767" y="1757290"/>
            <a:ext cx="9259592" cy="428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35328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D894D-7A77-AB8D-37E5-87977D9D1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E97249-30C8-7BBC-E670-820C5BF307AE}"/>
              </a:ext>
            </a:extLst>
          </p:cNvPr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AEC721-544D-4184-8325-664369B20222}"/>
              </a:ext>
            </a:extLst>
          </p:cNvPr>
          <p:cNvSpPr/>
          <p:nvPr/>
        </p:nvSpPr>
        <p:spPr>
          <a:xfrm>
            <a:off x="718457" y="185783"/>
            <a:ext cx="7399000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Fourniture des données d’entraînement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06A47243-2875-B784-C978-5DA12ED4D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35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51A7432-4777-42A0-1AED-E25CE59DDBA2}"/>
              </a:ext>
            </a:extLst>
          </p:cNvPr>
          <p:cNvSpPr txBox="1"/>
          <p:nvPr/>
        </p:nvSpPr>
        <p:spPr>
          <a:xfrm rot="16200000">
            <a:off x="-3137875" y="2478026"/>
            <a:ext cx="7192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 – Intelligence Artificielle appliquée au véhicules autonomes</a:t>
            </a:r>
          </a:p>
        </p:txBody>
      </p:sp>
      <p:pic>
        <p:nvPicPr>
          <p:cNvPr id="16386" name="Picture 2" descr="Tesla: The Data Collection Revolution in Autonomous Driving | by Shreyas  Sharma | CISS AL Big Data | Medium">
            <a:extLst>
              <a:ext uri="{FF2B5EF4-FFF2-40B4-BE49-F238E27FC236}">
                <a16:creationId xmlns:a16="http://schemas.microsoft.com/office/drawing/2014/main" id="{AF539E96-BAF1-A4CD-07B5-463CB6973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350" y="943428"/>
            <a:ext cx="4234351" cy="591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Tesla Sales, Revenue &amp; Production Statistics (2025)">
            <a:extLst>
              <a:ext uri="{FF2B5EF4-FFF2-40B4-BE49-F238E27FC236}">
                <a16:creationId xmlns:a16="http://schemas.microsoft.com/office/drawing/2014/main" id="{887FFF99-E44A-68E6-215A-BE721C9F0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51517"/>
            <a:ext cx="5708650" cy="433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08369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550879" y="2680758"/>
            <a:ext cx="8244114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Défis du domaine des véhicules autonomes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0D562C-F572-4632-9F19-EF963521C397}"/>
              </a:ext>
            </a:extLst>
          </p:cNvPr>
          <p:cNvSpPr txBox="1"/>
          <p:nvPr/>
        </p:nvSpPr>
        <p:spPr>
          <a:xfrm>
            <a:off x="1462315" y="1814285"/>
            <a:ext cx="526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3414786-D073-DE19-C35D-B78CD95F3A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95" y="2583726"/>
            <a:ext cx="1843582" cy="184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90760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3B4D4-189D-3F0D-9C47-2A1F7D8EC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602053-0F3D-08B4-4FCA-5D03E4D2D6F1}"/>
              </a:ext>
            </a:extLst>
          </p:cNvPr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A37025-B27C-8848-A780-0F0CE973C225}"/>
              </a:ext>
            </a:extLst>
          </p:cNvPr>
          <p:cNvSpPr/>
          <p:nvPr/>
        </p:nvSpPr>
        <p:spPr>
          <a:xfrm>
            <a:off x="718457" y="185783"/>
            <a:ext cx="7399000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Limites techniques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64A27CA3-BAC6-1D80-ED2E-C66CD62CD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37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BE05935-4BB7-F053-CC06-F5DC2F04CAFE}"/>
              </a:ext>
            </a:extLst>
          </p:cNvPr>
          <p:cNvSpPr txBox="1"/>
          <p:nvPr/>
        </p:nvSpPr>
        <p:spPr>
          <a:xfrm>
            <a:off x="1242686" y="1689929"/>
            <a:ext cx="103103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800" dirty="0"/>
              <a:t>En milieu urbain où tous les modes de déplacement sont en interaction permanente (vélo, piéton, bus...), dans 99% des cas, le trafic est trop complexe pour l’utilisation du système de conduite autonome.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800" dirty="0"/>
              <a:t>Optimisation des techniques de perception de l’environnement et des modèles IA.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800" dirty="0"/>
              <a:t>Nécessité d’énormes quantités de données.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38B0D23-5538-97A1-D929-7EF73E80E488}"/>
              </a:ext>
            </a:extLst>
          </p:cNvPr>
          <p:cNvSpPr txBox="1"/>
          <p:nvPr/>
        </p:nvSpPr>
        <p:spPr>
          <a:xfrm rot="16200000">
            <a:off x="-3206827" y="2845253"/>
            <a:ext cx="7192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 – Défis du domaine des véhicules autonomes</a:t>
            </a:r>
          </a:p>
        </p:txBody>
      </p:sp>
    </p:spTree>
    <p:extLst>
      <p:ext uri="{BB962C8B-B14F-4D97-AF65-F5344CB8AC3E}">
        <p14:creationId xmlns:p14="http://schemas.microsoft.com/office/powerpoint/2010/main" val="2645816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745B5-8364-589B-D652-E1AA6149C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741FCF-935E-43C8-90C7-D25A0872BA74}"/>
              </a:ext>
            </a:extLst>
          </p:cNvPr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AEFE0F-C2B8-6733-F768-7D6BD4D49CCC}"/>
              </a:ext>
            </a:extLst>
          </p:cNvPr>
          <p:cNvSpPr/>
          <p:nvPr/>
        </p:nvSpPr>
        <p:spPr>
          <a:xfrm>
            <a:off x="718457" y="185783"/>
            <a:ext cx="7399000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Limites réglementaires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42F6057-7BD5-674E-52DA-53965E810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38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0AC0878-4A58-425B-E0DF-71F7A7FC028C}"/>
              </a:ext>
            </a:extLst>
          </p:cNvPr>
          <p:cNvSpPr txBox="1"/>
          <p:nvPr/>
        </p:nvSpPr>
        <p:spPr>
          <a:xfrm>
            <a:off x="1349872" y="2521059"/>
            <a:ext cx="103103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800" dirty="0"/>
              <a:t>Révision nécessaire des lois sur la circulation routière.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800" dirty="0"/>
              <a:t>Révision du code de la route des différents pays (introduction potentielle de nouveaux panneaux, nouveaux marquages…)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549F131-00B2-5A30-44B7-912BB00E74F2}"/>
              </a:ext>
            </a:extLst>
          </p:cNvPr>
          <p:cNvSpPr txBox="1"/>
          <p:nvPr/>
        </p:nvSpPr>
        <p:spPr>
          <a:xfrm rot="16200000">
            <a:off x="-3206827" y="2845253"/>
            <a:ext cx="7192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 – Défis du domaine des véhicules autonomes</a:t>
            </a:r>
          </a:p>
        </p:txBody>
      </p:sp>
    </p:spTree>
    <p:extLst>
      <p:ext uri="{BB962C8B-B14F-4D97-AF65-F5344CB8AC3E}">
        <p14:creationId xmlns:p14="http://schemas.microsoft.com/office/powerpoint/2010/main" val="1426239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03F0C-8269-CE92-D7EF-4F154740C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7EC94C-7067-44FA-6A07-0377A54CB1E7}"/>
              </a:ext>
            </a:extLst>
          </p:cNvPr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1972DE-8E89-2456-327F-4FFDD54E3DEF}"/>
              </a:ext>
            </a:extLst>
          </p:cNvPr>
          <p:cNvSpPr/>
          <p:nvPr/>
        </p:nvSpPr>
        <p:spPr>
          <a:xfrm>
            <a:off x="718457" y="185783"/>
            <a:ext cx="7399000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Obstacles juridiques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202D23DB-0785-55CF-3C7E-EF248555C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39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53EC58D-0B4E-FC67-EF9A-C948C087407B}"/>
              </a:ext>
            </a:extLst>
          </p:cNvPr>
          <p:cNvSpPr txBox="1"/>
          <p:nvPr/>
        </p:nvSpPr>
        <p:spPr>
          <a:xfrm>
            <a:off x="1323993" y="1659285"/>
            <a:ext cx="103103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800" dirty="0"/>
              <a:t>Des interrogations se posent en termes d’assurance des risques et de la responsabilité.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800" i="1" dirty="0"/>
              <a:t>En cas d’accident, qui est responsable ? Le conducteur ? Le propriétaire ? Le constructeur ?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800" dirty="0"/>
              <a:t>Cette étape marque la limite juridique actuelle, la responsabilité ne pouvant pas être transférée à une machine.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F4093C2-F960-9BCA-35C4-A664C7D57B3F}"/>
              </a:ext>
            </a:extLst>
          </p:cNvPr>
          <p:cNvSpPr txBox="1"/>
          <p:nvPr/>
        </p:nvSpPr>
        <p:spPr>
          <a:xfrm rot="16200000">
            <a:off x="-3206827" y="2845253"/>
            <a:ext cx="7192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 – Défis du domaine des véhicules autonomes</a:t>
            </a:r>
          </a:p>
        </p:txBody>
      </p:sp>
    </p:spTree>
    <p:extLst>
      <p:ext uri="{BB962C8B-B14F-4D97-AF65-F5344CB8AC3E}">
        <p14:creationId xmlns:p14="http://schemas.microsoft.com/office/powerpoint/2010/main" val="1470273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511880" y="2754359"/>
            <a:ext cx="824411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Présentation des véhicules autonomes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0D562C-F572-4632-9F19-EF963521C397}"/>
              </a:ext>
            </a:extLst>
          </p:cNvPr>
          <p:cNvSpPr txBox="1"/>
          <p:nvPr/>
        </p:nvSpPr>
        <p:spPr>
          <a:xfrm>
            <a:off x="1462315" y="1814285"/>
            <a:ext cx="526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0A5809C-5F22-0A4E-0671-CABD1FD41C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55" y="2579214"/>
            <a:ext cx="1695061" cy="169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78496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0EE1B-1186-3757-EAB9-EC353C83E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D67119-D0FA-B6C4-4449-BAABB6BDAF1D}"/>
              </a:ext>
            </a:extLst>
          </p:cNvPr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A66DBD-91FC-256F-33C8-3F090BDF9889}"/>
              </a:ext>
            </a:extLst>
          </p:cNvPr>
          <p:cNvSpPr/>
          <p:nvPr/>
        </p:nvSpPr>
        <p:spPr>
          <a:xfrm>
            <a:off x="718457" y="185783"/>
            <a:ext cx="7399000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Limites de sûreté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8EF74E04-866A-D3BF-E39A-56AAD28ED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40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CBEE0B3-0C6A-735D-B985-31167BBC2964}"/>
              </a:ext>
            </a:extLst>
          </p:cNvPr>
          <p:cNvSpPr txBox="1"/>
          <p:nvPr/>
        </p:nvSpPr>
        <p:spPr>
          <a:xfrm>
            <a:off x="1242685" y="1551906"/>
            <a:ext cx="105064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800" dirty="0"/>
              <a:t>Ces nouvelles technologies amènent aussi des questionnements sur la sécurisation des systèmes, comme notamment la prise de contrôle du véhicule à distance.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800" b="1" dirty="0"/>
              <a:t>La question de la cybersécurité est un enjeu majeur dans le développement du véhicule autonome.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800" dirty="0"/>
              <a:t>La cybersécurité fait partie des plans stratégiques de l’industrie du futur et intègre désormais le secteur automobile.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96C6253-E4C6-BBA7-7FBA-DE789A4166BC}"/>
              </a:ext>
            </a:extLst>
          </p:cNvPr>
          <p:cNvSpPr txBox="1"/>
          <p:nvPr/>
        </p:nvSpPr>
        <p:spPr>
          <a:xfrm rot="16200000">
            <a:off x="-3206827" y="2845253"/>
            <a:ext cx="7192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 – Défis du domaine des véhicules autonomes</a:t>
            </a:r>
          </a:p>
        </p:txBody>
      </p:sp>
    </p:spTree>
    <p:extLst>
      <p:ext uri="{BB962C8B-B14F-4D97-AF65-F5344CB8AC3E}">
        <p14:creationId xmlns:p14="http://schemas.microsoft.com/office/powerpoint/2010/main" val="3734299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75F06-D4BC-CC45-76BD-F5268D3B7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4977471-77C9-FF63-1D51-F765DAA129B6}"/>
              </a:ext>
            </a:extLst>
          </p:cNvPr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D9A48D-A82D-3D53-05B5-390AA761EAC7}"/>
              </a:ext>
            </a:extLst>
          </p:cNvPr>
          <p:cNvSpPr/>
          <p:nvPr/>
        </p:nvSpPr>
        <p:spPr>
          <a:xfrm>
            <a:off x="718457" y="185783"/>
            <a:ext cx="8114992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Obstacles économiques, humains et sociaux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05CF10AA-7EEA-ECD5-CB35-D0020770E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41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11FEB2D-5A68-7B1C-45F5-2700A8858BC8}"/>
              </a:ext>
            </a:extLst>
          </p:cNvPr>
          <p:cNvSpPr txBox="1"/>
          <p:nvPr/>
        </p:nvSpPr>
        <p:spPr>
          <a:xfrm>
            <a:off x="1306740" y="1208162"/>
            <a:ext cx="1031032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3200" dirty="0"/>
              <a:t>Le coût d’un véhicule autonome est estimé beaucoup plus cher qu’un véhicule classique neuf d’ici à 10 ans. </a:t>
            </a:r>
          </a:p>
          <a:p>
            <a:pPr algn="just"/>
            <a:endParaRPr lang="fr-FR" sz="32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3200" dirty="0"/>
              <a:t>Pour les usagers, ce coût pourra être une barrière non négligeable.</a:t>
            </a:r>
          </a:p>
          <a:p>
            <a:pPr algn="just"/>
            <a:endParaRPr lang="fr-FR" sz="32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3200" dirty="0"/>
              <a:t>Le véhicule autonome devra également être réparé et maintenu par des personnes qui devront être formées sur ces technologies nouvelles. Il est difficile aujourd’hui d’estimer le coût d’entretien de ces véhicules.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FD74065-C5F1-19DC-2E4B-899BDC892A47}"/>
              </a:ext>
            </a:extLst>
          </p:cNvPr>
          <p:cNvSpPr txBox="1"/>
          <p:nvPr/>
        </p:nvSpPr>
        <p:spPr>
          <a:xfrm rot="16200000">
            <a:off x="-3206827" y="2845253"/>
            <a:ext cx="7192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 – Défis du domaine des véhicules autonomes</a:t>
            </a:r>
          </a:p>
        </p:txBody>
      </p:sp>
    </p:spTree>
    <p:extLst>
      <p:ext uri="{BB962C8B-B14F-4D97-AF65-F5344CB8AC3E}">
        <p14:creationId xmlns:p14="http://schemas.microsoft.com/office/powerpoint/2010/main" val="3688344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57E44-234E-CCF9-4D14-AFEEA6917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1F834C-16E9-E8F4-6DF9-A74D611F3791}"/>
              </a:ext>
            </a:extLst>
          </p:cNvPr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6AD6C1-D82E-04AC-F2C5-36F837D598AD}"/>
              </a:ext>
            </a:extLst>
          </p:cNvPr>
          <p:cNvSpPr/>
          <p:nvPr/>
        </p:nvSpPr>
        <p:spPr>
          <a:xfrm>
            <a:off x="718457" y="185783"/>
            <a:ext cx="8114992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Conclusion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8F9E8040-FEF3-FB0D-0F5A-8B5FFD12C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42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57DE22E-0FB1-9D55-3CEE-70DF9FC44633}"/>
              </a:ext>
            </a:extLst>
          </p:cNvPr>
          <p:cNvSpPr txBox="1"/>
          <p:nvPr/>
        </p:nvSpPr>
        <p:spPr>
          <a:xfrm>
            <a:off x="1240855" y="1731382"/>
            <a:ext cx="1031032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800" b="1" dirty="0"/>
              <a:t>Les avancées technologiques et les investissements engagées laissent présager un avenir proche pour l’utilisation des véhicules autonomes, néanmoins des verrous (réglementation, cybersécurité,...) seront à débloquer pour les voir arriver sur le réseau routier. </a:t>
            </a:r>
          </a:p>
          <a:p>
            <a:pPr algn="just"/>
            <a:endParaRPr lang="fr-FR" sz="2800" b="1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800" b="1" dirty="0"/>
              <a:t>L’avantage retiré de la mise en circulation de véhicules autonomes dépendra fortement du statut de ces véhicules : voiture particulière en propriété privée, autopartage, navettes intégrées dans les réseaux de transports collectifs).</a:t>
            </a:r>
          </a:p>
        </p:txBody>
      </p:sp>
    </p:spTree>
    <p:extLst>
      <p:ext uri="{BB962C8B-B14F-4D97-AF65-F5344CB8AC3E}">
        <p14:creationId xmlns:p14="http://schemas.microsoft.com/office/powerpoint/2010/main" val="2375648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DFEE705-8B19-470A-8505-1A8B99E56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361" y="2397989"/>
            <a:ext cx="2577277" cy="257727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C60CB2E-2F70-41FF-B9F5-9EF22DB46A4A}"/>
              </a:ext>
            </a:extLst>
          </p:cNvPr>
          <p:cNvSpPr txBox="1"/>
          <p:nvPr/>
        </p:nvSpPr>
        <p:spPr>
          <a:xfrm>
            <a:off x="3051629" y="1624919"/>
            <a:ext cx="6088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2"/>
                </a:solidFill>
              </a:rPr>
              <a:t>Merci de votre attention!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2E3F626-0A43-4A2E-847F-67824C198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D5D2-75C6-44E1-8C95-B32A4179B28A}" type="slidenum">
              <a:rPr lang="fr-FR" smtClean="0"/>
              <a:t>43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057792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718457" y="185783"/>
            <a:ext cx="7024914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Définition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2BE063D0-DC62-4CA1-A6DC-3A68346B6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5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E7AC38C-5BA4-4E04-B54B-D5DD9E803507}"/>
              </a:ext>
            </a:extLst>
          </p:cNvPr>
          <p:cNvSpPr txBox="1"/>
          <p:nvPr/>
        </p:nvSpPr>
        <p:spPr>
          <a:xfrm rot="16200000">
            <a:off x="-3137875" y="2631914"/>
            <a:ext cx="7192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 – Présentation des véhicules autonomes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04CFF40-10C3-EF26-8F04-A811BA75A0B8}"/>
              </a:ext>
            </a:extLst>
          </p:cNvPr>
          <p:cNvSpPr txBox="1"/>
          <p:nvPr/>
        </p:nvSpPr>
        <p:spPr>
          <a:xfrm>
            <a:off x="1280861" y="1247294"/>
            <a:ext cx="1071449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dirty="0"/>
              <a:t>Un </a:t>
            </a:r>
            <a:r>
              <a:rPr lang="fr-FR" sz="2800" b="1" dirty="0"/>
              <a:t>véhicule autonome </a:t>
            </a:r>
            <a:r>
              <a:rPr lang="fr-FR" sz="2800" dirty="0"/>
              <a:t>est un véhicule (voiture, poids-lourd, navette….) équipé d’un système de pilotage automatique qui lui permet de rouler sans l’intervention d’un être humain dans des conditions réelles de circulation.</a:t>
            </a:r>
            <a:endParaRPr lang="en-US" sz="28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041DB6A-803B-FFED-F615-D8A4C81B17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61" y="3368339"/>
            <a:ext cx="4217438" cy="2780050"/>
          </a:xfrm>
          <a:prstGeom prst="rect">
            <a:avLst/>
          </a:prstGeom>
        </p:spPr>
      </p:pic>
      <p:pic>
        <p:nvPicPr>
          <p:cNvPr id="12290" name="Picture 2" descr="Top 30 Autonomous Vehicle Technology and Car Companies - GreyB">
            <a:extLst>
              <a:ext uri="{FF2B5EF4-FFF2-40B4-BE49-F238E27FC236}">
                <a16:creationId xmlns:a16="http://schemas.microsoft.com/office/drawing/2014/main" id="{0B52F808-5669-8816-EBFC-E1072BEF5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931" y="3337256"/>
            <a:ext cx="5451895" cy="281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720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1DC28-BF8C-9D0E-51D1-2B18C5334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529B73-6ACF-7E2E-4DBC-A783C570776D}"/>
              </a:ext>
            </a:extLst>
          </p:cNvPr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E51379-9165-78E9-1991-2D344ED73356}"/>
              </a:ext>
            </a:extLst>
          </p:cNvPr>
          <p:cNvSpPr/>
          <p:nvPr/>
        </p:nvSpPr>
        <p:spPr>
          <a:xfrm>
            <a:off x="718457" y="185783"/>
            <a:ext cx="7024914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Niveaux d’autonomisation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BFE2D0BF-C03A-C047-FC23-1F64E5BF0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6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649693E-746B-55A4-5EEC-3EF9BBF1EC1F}"/>
              </a:ext>
            </a:extLst>
          </p:cNvPr>
          <p:cNvSpPr txBox="1"/>
          <p:nvPr/>
        </p:nvSpPr>
        <p:spPr>
          <a:xfrm rot="16200000">
            <a:off x="-3137875" y="2631914"/>
            <a:ext cx="7192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 – Présentation des véhicules autonomes</a:t>
            </a:r>
          </a:p>
        </p:txBody>
      </p: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D588E393-29EF-8AFC-E4FD-016D2AC22B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8921295"/>
              </p:ext>
            </p:extLst>
          </p:nvPr>
        </p:nvGraphicFramePr>
        <p:xfrm>
          <a:off x="1111173" y="963127"/>
          <a:ext cx="10911138" cy="5777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094520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7BBAB-F9D1-ADAB-CEED-B86D8EAD2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27773D-3C33-2F40-E4A6-17A8918DEE3C}"/>
              </a:ext>
            </a:extLst>
          </p:cNvPr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81F742-19F9-728F-EA7A-D0E20B398B61}"/>
              </a:ext>
            </a:extLst>
          </p:cNvPr>
          <p:cNvSpPr/>
          <p:nvPr/>
        </p:nvSpPr>
        <p:spPr>
          <a:xfrm>
            <a:off x="718457" y="185783"/>
            <a:ext cx="7024914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Niveaux d’autonomisation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08C659-EC5D-57B6-E26A-14B5F3414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7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E71AD75-7BF7-4C3D-8715-443A741FE0F7}"/>
              </a:ext>
            </a:extLst>
          </p:cNvPr>
          <p:cNvSpPr txBox="1"/>
          <p:nvPr/>
        </p:nvSpPr>
        <p:spPr>
          <a:xfrm rot="16200000">
            <a:off x="-3137875" y="2631914"/>
            <a:ext cx="7192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 – Présentation des véhicules autonomes</a:t>
            </a:r>
          </a:p>
        </p:txBody>
      </p: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E058276E-9686-6147-D20D-6BA34F3708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5023338"/>
              </p:ext>
            </p:extLst>
          </p:nvPr>
        </p:nvGraphicFramePr>
        <p:xfrm>
          <a:off x="1168194" y="943429"/>
          <a:ext cx="10911138" cy="5960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948912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DC74A-AEAB-EC84-644B-4B0D98051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F3693B-60B3-2B77-E7FA-45872B9DFD8A}"/>
              </a:ext>
            </a:extLst>
          </p:cNvPr>
          <p:cNvSpPr/>
          <p:nvPr/>
        </p:nvSpPr>
        <p:spPr>
          <a:xfrm>
            <a:off x="0" y="0"/>
            <a:ext cx="1084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072644-A1CC-3940-56DC-92AEB920E1FD}"/>
              </a:ext>
            </a:extLst>
          </p:cNvPr>
          <p:cNvSpPr/>
          <p:nvPr/>
        </p:nvSpPr>
        <p:spPr>
          <a:xfrm>
            <a:off x="718457" y="185783"/>
            <a:ext cx="7024914" cy="7576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Avantages potentiels 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1C63973-4132-D117-399B-FD51B08D4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345" y="6489653"/>
            <a:ext cx="2743200" cy="365125"/>
          </a:xfrm>
        </p:spPr>
        <p:txBody>
          <a:bodyPr/>
          <a:lstStyle/>
          <a:p>
            <a:fld id="{5489D5D2-75C6-44E1-8C95-B32A4179B28A}" type="slidenum">
              <a:rPr lang="fr-FR" smtClean="0"/>
              <a:t>8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D4E288-86D8-32BD-64DF-97363ACAAD70}"/>
              </a:ext>
            </a:extLst>
          </p:cNvPr>
          <p:cNvSpPr txBox="1"/>
          <p:nvPr/>
        </p:nvSpPr>
        <p:spPr>
          <a:xfrm rot="16200000">
            <a:off x="-3137875" y="2631914"/>
            <a:ext cx="7192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 – Présentation des véhicules autonomes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3FDFA51-31A9-5856-8091-EB7EE9C20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217" y="1048853"/>
            <a:ext cx="11107783" cy="570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930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0DCB0-041C-CA10-7CE3-B148F5236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B6F20C31-D135-C719-8DB8-866A5ED6D6B2}"/>
              </a:ext>
            </a:extLst>
          </p:cNvPr>
          <p:cNvSpPr txBox="1"/>
          <p:nvPr/>
        </p:nvSpPr>
        <p:spPr>
          <a:xfrm>
            <a:off x="3511880" y="2754359"/>
            <a:ext cx="824411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Historique des véhicules autonomes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028EFE3-AB04-DF9A-5ED4-A563CFD08146}"/>
              </a:ext>
            </a:extLst>
          </p:cNvPr>
          <p:cNvSpPr txBox="1"/>
          <p:nvPr/>
        </p:nvSpPr>
        <p:spPr>
          <a:xfrm>
            <a:off x="1462315" y="1814285"/>
            <a:ext cx="526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DA1B51D-1F5B-4F0C-7320-F80BC1E79C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5" y="2352183"/>
            <a:ext cx="1756488" cy="175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9404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adre">
  <a:themeElements>
    <a:clrScheme name="Personnalisé 2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000000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adr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ad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TM16401375[[fn=Madison]]</Template>
  <TotalTime>15347</TotalTime>
  <Words>1486</Words>
  <Application>Microsoft Office PowerPoint</Application>
  <PresentationFormat>Grand écran</PresentationFormat>
  <Paragraphs>230</Paragraphs>
  <Slides>43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43</vt:i4>
      </vt:variant>
    </vt:vector>
  </HeadingPairs>
  <TitlesOfParts>
    <vt:vector size="51" baseType="lpstr">
      <vt:lpstr>Adobe Devanagari</vt:lpstr>
      <vt:lpstr>Arial</vt:lpstr>
      <vt:lpstr>Calibri</vt:lpstr>
      <vt:lpstr>Calibri Light</vt:lpstr>
      <vt:lpstr>Corbel</vt:lpstr>
      <vt:lpstr>Wingdings 2</vt:lpstr>
      <vt:lpstr>Thème Office</vt:lpstr>
      <vt:lpstr>Cadre</vt:lpstr>
      <vt:lpstr>Les véhicules autonomes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Algorithmes distribués randomisés</dc:title>
  <dc:creator>Evrard Ambara</dc:creator>
  <cp:lastModifiedBy>Evrard Ambara</cp:lastModifiedBy>
  <cp:revision>348</cp:revision>
  <dcterms:created xsi:type="dcterms:W3CDTF">2018-11-03T18:13:16Z</dcterms:created>
  <dcterms:modified xsi:type="dcterms:W3CDTF">2025-03-12T12:11:57Z</dcterms:modified>
</cp:coreProperties>
</file>