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4" r:id="rId1"/>
  </p:sldMasterIdLst>
  <p:notesMasterIdLst>
    <p:notesMasterId r:id="rId24"/>
  </p:notesMasterIdLst>
  <p:sldIdLst>
    <p:sldId id="256" r:id="rId2"/>
    <p:sldId id="257" r:id="rId3"/>
    <p:sldId id="275" r:id="rId4"/>
    <p:sldId id="274" r:id="rId5"/>
    <p:sldId id="258" r:id="rId6"/>
    <p:sldId id="259" r:id="rId7"/>
    <p:sldId id="260" r:id="rId8"/>
    <p:sldId id="276" r:id="rId9"/>
    <p:sldId id="273" r:id="rId10"/>
    <p:sldId id="262" r:id="rId11"/>
    <p:sldId id="263" r:id="rId12"/>
    <p:sldId id="272" r:id="rId13"/>
    <p:sldId id="264" r:id="rId14"/>
    <p:sldId id="265" r:id="rId15"/>
    <p:sldId id="266" r:id="rId16"/>
    <p:sldId id="267" r:id="rId17"/>
    <p:sldId id="268" r:id="rId18"/>
    <p:sldId id="269" r:id="rId19"/>
    <p:sldId id="270" r:id="rId20"/>
    <p:sldId id="277" r:id="rId21"/>
    <p:sldId id="278" r:id="rId22"/>
    <p:sldId id="279"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005"/>
    <p:restoredTop sz="91424"/>
  </p:normalViewPr>
  <p:slideViewPr>
    <p:cSldViewPr snapToGrid="0">
      <p:cViewPr>
        <p:scale>
          <a:sx n="89" d="100"/>
          <a:sy n="89" d="100"/>
        </p:scale>
        <p:origin x="1224" y="4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98EDF1-0207-BE43-BF49-B98A87BBD0F2}" type="datetimeFigureOut">
              <a:rPr lang="fr-FR" smtClean="0"/>
              <a:t>25/02/2025</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973C7B-C2A2-054D-8B36-2ACC72363A83}" type="slidenum">
              <a:rPr lang="fr-FR" smtClean="0"/>
              <a:t>‹#›</a:t>
            </a:fld>
            <a:endParaRPr lang="fr-FR"/>
          </a:p>
        </p:txBody>
      </p:sp>
    </p:spTree>
    <p:extLst>
      <p:ext uri="{BB962C8B-B14F-4D97-AF65-F5344CB8AC3E}">
        <p14:creationId xmlns:p14="http://schemas.microsoft.com/office/powerpoint/2010/main" val="2230063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FE973C7B-C2A2-054D-8B36-2ACC72363A83}" type="slidenum">
              <a:rPr lang="fr-FR" smtClean="0"/>
              <a:t>14</a:t>
            </a:fld>
            <a:endParaRPr lang="fr-FR"/>
          </a:p>
        </p:txBody>
      </p:sp>
    </p:spTree>
    <p:extLst>
      <p:ext uri="{BB962C8B-B14F-4D97-AF65-F5344CB8AC3E}">
        <p14:creationId xmlns:p14="http://schemas.microsoft.com/office/powerpoint/2010/main" val="7110689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GB"/>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3846215E-43C4-1D40-95F8-023AE389A37C}" type="datetimeFigureOut">
              <a:rPr lang="fr-FR" smtClean="0"/>
              <a:t>25/02/2025</a:t>
            </a:fld>
            <a:endParaRPr lang="fr-FR"/>
          </a:p>
        </p:txBody>
      </p:sp>
      <p:sp>
        <p:nvSpPr>
          <p:cNvPr id="5" name="Footer Placeholder 4"/>
          <p:cNvSpPr>
            <a:spLocks noGrp="1"/>
          </p:cNvSpPr>
          <p:nvPr>
            <p:ph type="ftr" sz="quarter" idx="11"/>
          </p:nvPr>
        </p:nvSpPr>
        <p:spPr>
          <a:xfrm>
            <a:off x="3962399" y="5870575"/>
            <a:ext cx="4893958" cy="377825"/>
          </a:xfrm>
        </p:spPr>
        <p:txBody>
          <a:bodyPr/>
          <a:lstStyle/>
          <a:p>
            <a:endParaRPr lang="fr-FR"/>
          </a:p>
        </p:txBody>
      </p:sp>
      <p:sp>
        <p:nvSpPr>
          <p:cNvPr id="6" name="Slide Number Placeholder 5"/>
          <p:cNvSpPr>
            <a:spLocks noGrp="1"/>
          </p:cNvSpPr>
          <p:nvPr>
            <p:ph type="sldNum" sz="quarter" idx="12"/>
          </p:nvPr>
        </p:nvSpPr>
        <p:spPr>
          <a:xfrm>
            <a:off x="10608958" y="5870575"/>
            <a:ext cx="551167" cy="377825"/>
          </a:xfrm>
        </p:spPr>
        <p:txBody>
          <a:bodyPr/>
          <a:lstStyle/>
          <a:p>
            <a:fld id="{E1FAD601-DAC5-E644-8F8F-A3E4DE8A0D15}" type="slidenum">
              <a:rPr lang="fr-FR" smtClean="0"/>
              <a:t>‹#›</a:t>
            </a:fld>
            <a:endParaRPr lang="fr-FR"/>
          </a:p>
        </p:txBody>
      </p:sp>
    </p:spTree>
    <p:extLst>
      <p:ext uri="{BB962C8B-B14F-4D97-AF65-F5344CB8AC3E}">
        <p14:creationId xmlns:p14="http://schemas.microsoft.com/office/powerpoint/2010/main" val="46551552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846215E-43C4-1D40-95F8-023AE389A37C}" type="datetimeFigureOut">
              <a:rPr lang="fr-FR" smtClean="0"/>
              <a:t>25/02/2025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1FAD601-DAC5-E644-8F8F-A3E4DE8A0D15}" type="slidenum">
              <a:rPr lang="fr-FR" smtClean="0"/>
              <a:t>‹#›</a:t>
            </a:fld>
            <a:endParaRPr lang="fr-FR"/>
          </a:p>
        </p:txBody>
      </p:sp>
    </p:spTree>
    <p:extLst>
      <p:ext uri="{BB962C8B-B14F-4D97-AF65-F5344CB8AC3E}">
        <p14:creationId xmlns:p14="http://schemas.microsoft.com/office/powerpoint/2010/main" val="4129908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GB"/>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846215E-43C4-1D40-95F8-023AE389A37C}" type="datetimeFigureOut">
              <a:rPr lang="fr-FR" smtClean="0"/>
              <a:t>25/02/2025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1FAD601-DAC5-E644-8F8F-A3E4DE8A0D15}" type="slidenum">
              <a:rPr lang="fr-FR" smtClean="0"/>
              <a:t>‹#›</a:t>
            </a:fld>
            <a:endParaRPr lang="fr-FR"/>
          </a:p>
        </p:txBody>
      </p:sp>
    </p:spTree>
    <p:extLst>
      <p:ext uri="{BB962C8B-B14F-4D97-AF65-F5344CB8AC3E}">
        <p14:creationId xmlns:p14="http://schemas.microsoft.com/office/powerpoint/2010/main" val="3180645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846215E-43C4-1D40-95F8-023AE389A37C}" type="datetimeFigureOut">
              <a:rPr lang="fr-FR" smtClean="0"/>
              <a:t>25/02/2025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1FAD601-DAC5-E644-8F8F-A3E4DE8A0D15}" type="slidenum">
              <a:rPr lang="fr-FR" smtClean="0"/>
              <a:t>‹#›</a:t>
            </a:fld>
            <a:endParaRPr lang="fr-FR"/>
          </a:p>
        </p:txBody>
      </p:sp>
    </p:spTree>
    <p:extLst>
      <p:ext uri="{BB962C8B-B14F-4D97-AF65-F5344CB8AC3E}">
        <p14:creationId xmlns:p14="http://schemas.microsoft.com/office/powerpoint/2010/main" val="14624273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GB"/>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846215E-43C4-1D40-95F8-023AE389A37C}" type="datetimeFigureOut">
              <a:rPr lang="fr-FR" smtClean="0"/>
              <a:t>25/02/2025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1FAD601-DAC5-E644-8F8F-A3E4DE8A0D15}" type="slidenum">
              <a:rPr lang="fr-FR" smtClean="0"/>
              <a:t>‹#›</a:t>
            </a:fld>
            <a:endParaRPr lang="fr-FR"/>
          </a:p>
        </p:txBody>
      </p:sp>
    </p:spTree>
    <p:extLst>
      <p:ext uri="{BB962C8B-B14F-4D97-AF65-F5344CB8AC3E}">
        <p14:creationId xmlns:p14="http://schemas.microsoft.com/office/powerpoint/2010/main" val="40360401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GB"/>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846215E-43C4-1D40-95F8-023AE389A37C}" type="datetimeFigureOut">
              <a:rPr lang="fr-FR" smtClean="0"/>
              <a:t>25/02/2025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1FAD601-DAC5-E644-8F8F-A3E4DE8A0D15}" type="slidenum">
              <a:rPr lang="fr-FR" smtClean="0"/>
              <a:t>‹#›</a:t>
            </a:fld>
            <a:endParaRPr lang="fr-FR"/>
          </a:p>
        </p:txBody>
      </p:sp>
    </p:spTree>
    <p:extLst>
      <p:ext uri="{BB962C8B-B14F-4D97-AF65-F5344CB8AC3E}">
        <p14:creationId xmlns:p14="http://schemas.microsoft.com/office/powerpoint/2010/main" val="33504817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GB"/>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GB"/>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846215E-43C4-1D40-95F8-023AE389A37C}" type="datetimeFigureOut">
              <a:rPr lang="fr-FR" smtClean="0"/>
              <a:t>25/02/2025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1FAD601-DAC5-E644-8F8F-A3E4DE8A0D15}" type="slidenum">
              <a:rPr lang="fr-FR" smtClean="0"/>
              <a:t>‹#›</a:t>
            </a:fld>
            <a:endParaRPr lang="fr-FR"/>
          </a:p>
        </p:txBody>
      </p:sp>
    </p:spTree>
    <p:extLst>
      <p:ext uri="{BB962C8B-B14F-4D97-AF65-F5344CB8AC3E}">
        <p14:creationId xmlns:p14="http://schemas.microsoft.com/office/powerpoint/2010/main" val="18228680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846215E-43C4-1D40-95F8-023AE389A37C}" type="datetimeFigureOut">
              <a:rPr lang="fr-FR" smtClean="0"/>
              <a:t>25/02/2025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1FAD601-DAC5-E644-8F8F-A3E4DE8A0D15}" type="slidenum">
              <a:rPr lang="fr-FR" smtClean="0"/>
              <a:t>‹#›</a:t>
            </a:fld>
            <a:endParaRPr lang="fr-FR"/>
          </a:p>
        </p:txBody>
      </p:sp>
      <p:sp>
        <p:nvSpPr>
          <p:cNvPr id="8" name="Title 1"/>
          <p:cNvSpPr>
            <a:spLocks noGrp="1"/>
          </p:cNvSpPr>
          <p:nvPr>
            <p:ph type="title"/>
          </p:nvPr>
        </p:nvSpPr>
        <p:spPr>
          <a:xfrm>
            <a:off x="685801" y="609600"/>
            <a:ext cx="10131425" cy="1456267"/>
          </a:xfrm>
        </p:spPr>
        <p:txBody>
          <a:bodyPr/>
          <a:lstStyle/>
          <a:p>
            <a:r>
              <a:rPr lang="en-GB"/>
              <a:t>Click to edit Master title style</a:t>
            </a:r>
            <a:endParaRPr lang="en-US" dirty="0"/>
          </a:p>
        </p:txBody>
      </p:sp>
    </p:spTree>
    <p:extLst>
      <p:ext uri="{BB962C8B-B14F-4D97-AF65-F5344CB8AC3E}">
        <p14:creationId xmlns:p14="http://schemas.microsoft.com/office/powerpoint/2010/main" val="6598369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846215E-43C4-1D40-95F8-023AE389A37C}" type="datetimeFigureOut">
              <a:rPr lang="fr-FR" smtClean="0"/>
              <a:t>25/02/2025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1FAD601-DAC5-E644-8F8F-A3E4DE8A0D15}" type="slidenum">
              <a:rPr lang="fr-FR" smtClean="0"/>
              <a:t>‹#›</a:t>
            </a:fld>
            <a:endParaRPr lang="fr-FR"/>
          </a:p>
        </p:txBody>
      </p:sp>
    </p:spTree>
    <p:extLst>
      <p:ext uri="{BB962C8B-B14F-4D97-AF65-F5344CB8AC3E}">
        <p14:creationId xmlns:p14="http://schemas.microsoft.com/office/powerpoint/2010/main" val="3113499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846215E-43C4-1D40-95F8-023AE389A37C}" type="datetimeFigureOut">
              <a:rPr lang="fr-FR" smtClean="0"/>
              <a:t>25/02/2025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1FAD601-DAC5-E644-8F8F-A3E4DE8A0D15}" type="slidenum">
              <a:rPr lang="fr-FR" smtClean="0"/>
              <a:t>‹#›</a:t>
            </a:fld>
            <a:endParaRPr lang="fr-FR"/>
          </a:p>
        </p:txBody>
      </p:sp>
    </p:spTree>
    <p:extLst>
      <p:ext uri="{BB962C8B-B14F-4D97-AF65-F5344CB8AC3E}">
        <p14:creationId xmlns:p14="http://schemas.microsoft.com/office/powerpoint/2010/main" val="705852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GB"/>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846215E-43C4-1D40-95F8-023AE389A37C}" type="datetimeFigureOut">
              <a:rPr lang="fr-FR" smtClean="0"/>
              <a:t>25/02/2025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1FAD601-DAC5-E644-8F8F-A3E4DE8A0D15}" type="slidenum">
              <a:rPr lang="fr-FR" smtClean="0"/>
              <a:t>‹#›</a:t>
            </a:fld>
            <a:endParaRPr lang="fr-FR"/>
          </a:p>
        </p:txBody>
      </p:sp>
    </p:spTree>
    <p:extLst>
      <p:ext uri="{BB962C8B-B14F-4D97-AF65-F5344CB8AC3E}">
        <p14:creationId xmlns:p14="http://schemas.microsoft.com/office/powerpoint/2010/main" val="2659567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3846215E-43C4-1D40-95F8-023AE389A37C}" type="datetimeFigureOut">
              <a:rPr lang="fr-FR" smtClean="0"/>
              <a:t>25/02/2025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1FAD601-DAC5-E644-8F8F-A3E4DE8A0D15}" type="slidenum">
              <a:rPr lang="fr-FR" smtClean="0"/>
              <a:t>‹#›</a:t>
            </a:fld>
            <a:endParaRPr lang="fr-FR"/>
          </a:p>
        </p:txBody>
      </p:sp>
    </p:spTree>
    <p:extLst>
      <p:ext uri="{BB962C8B-B14F-4D97-AF65-F5344CB8AC3E}">
        <p14:creationId xmlns:p14="http://schemas.microsoft.com/office/powerpoint/2010/main" val="3349875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3846215E-43C4-1D40-95F8-023AE389A37C}" type="datetimeFigureOut">
              <a:rPr lang="fr-FR" smtClean="0"/>
              <a:t>25/02/2025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E1FAD601-DAC5-E644-8F8F-A3E4DE8A0D15}" type="slidenum">
              <a:rPr lang="fr-FR" smtClean="0"/>
              <a:t>‹#›</a:t>
            </a:fld>
            <a:endParaRPr lang="fr-FR"/>
          </a:p>
        </p:txBody>
      </p:sp>
    </p:spTree>
    <p:extLst>
      <p:ext uri="{BB962C8B-B14F-4D97-AF65-F5344CB8AC3E}">
        <p14:creationId xmlns:p14="http://schemas.microsoft.com/office/powerpoint/2010/main" val="1452379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3846215E-43C4-1D40-95F8-023AE389A37C}" type="datetimeFigureOut">
              <a:rPr lang="fr-FR" smtClean="0"/>
              <a:t>25/02/2025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E1FAD601-DAC5-E644-8F8F-A3E4DE8A0D15}" type="slidenum">
              <a:rPr lang="fr-FR" smtClean="0"/>
              <a:t>‹#›</a:t>
            </a:fld>
            <a:endParaRPr lang="fr-FR"/>
          </a:p>
        </p:txBody>
      </p:sp>
    </p:spTree>
    <p:extLst>
      <p:ext uri="{BB962C8B-B14F-4D97-AF65-F5344CB8AC3E}">
        <p14:creationId xmlns:p14="http://schemas.microsoft.com/office/powerpoint/2010/main" val="3418129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3846215E-43C4-1D40-95F8-023AE389A37C}" type="datetimeFigureOut">
              <a:rPr lang="fr-FR" smtClean="0"/>
              <a:t>25/02/2025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E1FAD601-DAC5-E644-8F8F-A3E4DE8A0D15}" type="slidenum">
              <a:rPr lang="fr-FR" smtClean="0"/>
              <a:t>‹#›</a:t>
            </a:fld>
            <a:endParaRPr lang="fr-FR"/>
          </a:p>
        </p:txBody>
      </p:sp>
    </p:spTree>
    <p:extLst>
      <p:ext uri="{BB962C8B-B14F-4D97-AF65-F5344CB8AC3E}">
        <p14:creationId xmlns:p14="http://schemas.microsoft.com/office/powerpoint/2010/main" val="1844390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846215E-43C4-1D40-95F8-023AE389A37C}" type="datetimeFigureOut">
              <a:rPr lang="fr-FR" smtClean="0"/>
              <a:t>25/02/2025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1FAD601-DAC5-E644-8F8F-A3E4DE8A0D15}" type="slidenum">
              <a:rPr lang="fr-FR" smtClean="0"/>
              <a:t>‹#›</a:t>
            </a:fld>
            <a:endParaRPr lang="fr-FR"/>
          </a:p>
        </p:txBody>
      </p:sp>
    </p:spTree>
    <p:extLst>
      <p:ext uri="{BB962C8B-B14F-4D97-AF65-F5344CB8AC3E}">
        <p14:creationId xmlns:p14="http://schemas.microsoft.com/office/powerpoint/2010/main" val="2206401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GB"/>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846215E-43C4-1D40-95F8-023AE389A37C}" type="datetimeFigureOut">
              <a:rPr lang="fr-FR" smtClean="0"/>
              <a:t>25/02/2025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1FAD601-DAC5-E644-8F8F-A3E4DE8A0D15}" type="slidenum">
              <a:rPr lang="fr-FR" smtClean="0"/>
              <a:t>‹#›</a:t>
            </a:fld>
            <a:endParaRPr lang="fr-FR"/>
          </a:p>
        </p:txBody>
      </p:sp>
    </p:spTree>
    <p:extLst>
      <p:ext uri="{BB962C8B-B14F-4D97-AF65-F5344CB8AC3E}">
        <p14:creationId xmlns:p14="http://schemas.microsoft.com/office/powerpoint/2010/main" val="2926379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846215E-43C4-1D40-95F8-023AE389A37C}" type="datetimeFigureOut">
              <a:rPr lang="fr-FR" smtClean="0"/>
              <a:t>25/02/2025</a:t>
            </a:fld>
            <a:endParaRPr lang="fr-FR"/>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r-FR"/>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1FAD601-DAC5-E644-8F8F-A3E4DE8A0D15}" type="slidenum">
              <a:rPr lang="fr-FR" smtClean="0"/>
              <a:t>‹#›</a:t>
            </a:fld>
            <a:endParaRPr lang="fr-FR"/>
          </a:p>
        </p:txBody>
      </p:sp>
    </p:spTree>
    <p:extLst>
      <p:ext uri="{BB962C8B-B14F-4D97-AF65-F5344CB8AC3E}">
        <p14:creationId xmlns:p14="http://schemas.microsoft.com/office/powerpoint/2010/main" val="1818286883"/>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file:///Users/jlvmbeck/Documents/HELIOS_DOCUMENTS/Cyber_Wednesdays/CyberSecurity_Strategy_Exercise.xlsx"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20F34-76AF-52DD-ABD6-18A52B4E5D27}"/>
              </a:ext>
            </a:extLst>
          </p:cNvPr>
          <p:cNvSpPr>
            <a:spLocks noGrp="1"/>
          </p:cNvSpPr>
          <p:nvPr>
            <p:ph type="ctrTitle"/>
          </p:nvPr>
        </p:nvSpPr>
        <p:spPr>
          <a:xfrm>
            <a:off x="-24111" y="100006"/>
            <a:ext cx="11396961" cy="3909950"/>
          </a:xfrm>
        </p:spPr>
        <p:txBody>
          <a:bodyPr>
            <a:noAutofit/>
          </a:bodyPr>
          <a:lstStyle/>
          <a:p>
            <a:pPr algn="ctr"/>
            <a:r>
              <a:rPr lang="fr-FR" sz="8000" b="1" dirty="0"/>
              <a:t>CYBERSECURITY STRATEGY </a:t>
            </a:r>
            <a:r>
              <a:rPr lang="fr-FR" sz="8000" b="1" dirty="0" err="1"/>
              <a:t>deployment</a:t>
            </a:r>
            <a:r>
              <a:rPr lang="fr-FR" sz="6000" b="1" dirty="0"/>
              <a:t>:</a:t>
            </a:r>
            <a:br>
              <a:rPr lang="fr-FR" sz="6600" b="1" dirty="0"/>
            </a:br>
            <a:r>
              <a:rPr lang="fr-FR" sz="4000" b="1" dirty="0"/>
              <a:t>A Challenge for Managers, </a:t>
            </a:r>
            <a:r>
              <a:rPr lang="fr-FR" sz="4000" b="1" dirty="0" err="1"/>
              <a:t>CisoS</a:t>
            </a:r>
            <a:r>
              <a:rPr lang="fr-FR" sz="4000" b="1" dirty="0"/>
              <a:t> AND USERS </a:t>
            </a:r>
          </a:p>
        </p:txBody>
      </p:sp>
      <p:sp>
        <p:nvSpPr>
          <p:cNvPr id="3" name="Subtitle 2">
            <a:extLst>
              <a:ext uri="{FF2B5EF4-FFF2-40B4-BE49-F238E27FC236}">
                <a16:creationId xmlns:a16="http://schemas.microsoft.com/office/drawing/2014/main" id="{6CC94DDA-8E41-9F81-B8C2-5B68245A3022}"/>
              </a:ext>
            </a:extLst>
          </p:cNvPr>
          <p:cNvSpPr>
            <a:spLocks noGrp="1"/>
          </p:cNvSpPr>
          <p:nvPr>
            <p:ph type="subTitle" idx="1"/>
          </p:nvPr>
        </p:nvSpPr>
        <p:spPr>
          <a:xfrm>
            <a:off x="2800576" y="4895792"/>
            <a:ext cx="9144000" cy="1785773"/>
          </a:xfrm>
        </p:spPr>
        <p:txBody>
          <a:bodyPr>
            <a:normAutofit fontScale="77500" lnSpcReduction="20000"/>
          </a:bodyPr>
          <a:lstStyle/>
          <a:p>
            <a:pPr algn="r"/>
            <a:r>
              <a:rPr lang="fr-FR" dirty="0"/>
              <a:t>By </a:t>
            </a:r>
            <a:r>
              <a:rPr lang="fr-FR" sz="3100" i="1" dirty="0"/>
              <a:t>Colonel</a:t>
            </a:r>
            <a:r>
              <a:rPr lang="fr-FR" sz="3100" dirty="0"/>
              <a:t> </a:t>
            </a:r>
            <a:r>
              <a:rPr lang="fr-FR" dirty="0"/>
              <a:t> </a:t>
            </a:r>
            <a:r>
              <a:rPr lang="fr-FR" sz="2800" b="1" i="1" u="sng" dirty="0"/>
              <a:t>MBECK MOMENDENG Jean Levrai</a:t>
            </a:r>
            <a:r>
              <a:rPr lang="fr-FR" dirty="0"/>
              <a:t>,</a:t>
            </a:r>
          </a:p>
          <a:p>
            <a:pPr algn="r"/>
            <a:r>
              <a:rPr lang="fr-FR" i="1" dirty="0"/>
              <a:t>HELIOS Project </a:t>
            </a:r>
            <a:r>
              <a:rPr lang="fr-FR" i="1" dirty="0" err="1"/>
              <a:t>Executive</a:t>
            </a:r>
            <a:r>
              <a:rPr lang="fr-FR" i="1" dirty="0"/>
              <a:t> Manager</a:t>
            </a:r>
          </a:p>
          <a:p>
            <a:pPr algn="r"/>
            <a:r>
              <a:rPr lang="fr-FR" sz="2000" dirty="0"/>
              <a:t>ICCF-</a:t>
            </a:r>
            <a:r>
              <a:rPr lang="fr-FR" sz="2000" dirty="0" err="1"/>
              <a:t>eMBA</a:t>
            </a:r>
            <a:r>
              <a:rPr lang="fr-FR" sz="2000" dirty="0"/>
              <a:t> @HEC Paris </a:t>
            </a:r>
          </a:p>
          <a:p>
            <a:pPr algn="r"/>
            <a:r>
              <a:rPr lang="fr-FR" sz="2000" dirty="0"/>
              <a:t>CSEP-ASEP-CISM – CISSP-CISO</a:t>
            </a:r>
          </a:p>
          <a:p>
            <a:pPr algn="r"/>
            <a:r>
              <a:rPr lang="fr-FR" sz="2000" dirty="0"/>
              <a:t>ISO/IEC 27005-EBIOS 27005 </a:t>
            </a:r>
            <a:r>
              <a:rPr lang="fr-FR" sz="2000" dirty="0" err="1"/>
              <a:t>Certified</a:t>
            </a:r>
            <a:r>
              <a:rPr lang="fr-FR" sz="1200" dirty="0"/>
              <a:t> </a:t>
            </a:r>
          </a:p>
          <a:p>
            <a:endParaRPr lang="fr-FR" dirty="0"/>
          </a:p>
          <a:p>
            <a:endParaRPr lang="fr-FR" dirty="0"/>
          </a:p>
        </p:txBody>
      </p:sp>
      <p:pic>
        <p:nvPicPr>
          <p:cNvPr id="4" name="Picture 3">
            <a:extLst>
              <a:ext uri="{FF2B5EF4-FFF2-40B4-BE49-F238E27FC236}">
                <a16:creationId xmlns:a16="http://schemas.microsoft.com/office/drawing/2014/main" id="{58D0EFFE-6F9B-B403-13BE-213D8E60C75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70214" y="47621"/>
            <a:ext cx="1360170" cy="1095375"/>
          </a:xfrm>
          <a:prstGeom prst="rect">
            <a:avLst/>
          </a:prstGeom>
          <a:noFill/>
        </p:spPr>
      </p:pic>
      <p:sp>
        <p:nvSpPr>
          <p:cNvPr id="7" name="TextBox 6">
            <a:extLst>
              <a:ext uri="{FF2B5EF4-FFF2-40B4-BE49-F238E27FC236}">
                <a16:creationId xmlns:a16="http://schemas.microsoft.com/office/drawing/2014/main" id="{70E02111-EBEC-040A-2F59-F8CD7C0CF4F6}"/>
              </a:ext>
            </a:extLst>
          </p:cNvPr>
          <p:cNvSpPr txBox="1"/>
          <p:nvPr/>
        </p:nvSpPr>
        <p:spPr>
          <a:xfrm>
            <a:off x="3829051" y="6527676"/>
            <a:ext cx="3646768" cy="307777"/>
          </a:xfrm>
          <a:prstGeom prst="rect">
            <a:avLst/>
          </a:prstGeom>
          <a:noFill/>
        </p:spPr>
        <p:txBody>
          <a:bodyPr wrap="none" rtlCol="0">
            <a:spAutoFit/>
          </a:bodyPr>
          <a:lstStyle/>
          <a:p>
            <a:r>
              <a:rPr lang="fr-FR" sz="1400" i="1" dirty="0">
                <a:solidFill>
                  <a:srgbClr val="FFFF00"/>
                </a:solidFill>
              </a:rPr>
              <a:t>« I  AM HELIOS ELITE SOLDIER OF THE DIGITAL »</a:t>
            </a:r>
          </a:p>
        </p:txBody>
      </p:sp>
    </p:spTree>
    <p:extLst>
      <p:ext uri="{BB962C8B-B14F-4D97-AF65-F5344CB8AC3E}">
        <p14:creationId xmlns:p14="http://schemas.microsoft.com/office/powerpoint/2010/main" val="2094189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E1A17-D2E5-FA02-6595-E8F4221C3A03}"/>
              </a:ext>
            </a:extLst>
          </p:cNvPr>
          <p:cNvSpPr>
            <a:spLocks noGrp="1"/>
          </p:cNvSpPr>
          <p:nvPr>
            <p:ph type="title"/>
          </p:nvPr>
        </p:nvSpPr>
        <p:spPr>
          <a:xfrm>
            <a:off x="1717449" y="119529"/>
            <a:ext cx="8983889" cy="792163"/>
          </a:xfrm>
        </p:spPr>
        <p:txBody>
          <a:bodyPr>
            <a:normAutofit/>
          </a:bodyPr>
          <a:lstStyle/>
          <a:p>
            <a:r>
              <a:rPr lang="fr-FR" b="1" dirty="0">
                <a:solidFill>
                  <a:srgbClr val="FFFF00"/>
                </a:solidFill>
              </a:rPr>
              <a:t>CYBERSECURITY STRATEGY CHARACTERISTICS</a:t>
            </a:r>
          </a:p>
        </p:txBody>
      </p:sp>
      <p:sp>
        <p:nvSpPr>
          <p:cNvPr id="3" name="Content Placeholder 2">
            <a:extLst>
              <a:ext uri="{FF2B5EF4-FFF2-40B4-BE49-F238E27FC236}">
                <a16:creationId xmlns:a16="http://schemas.microsoft.com/office/drawing/2014/main" id="{329095AA-8D52-372F-D045-34B5399F6EB6}"/>
              </a:ext>
            </a:extLst>
          </p:cNvPr>
          <p:cNvSpPr>
            <a:spLocks noGrp="1"/>
          </p:cNvSpPr>
          <p:nvPr>
            <p:ph idx="1"/>
          </p:nvPr>
        </p:nvSpPr>
        <p:spPr>
          <a:xfrm>
            <a:off x="628650" y="791827"/>
            <a:ext cx="11165114" cy="5274345"/>
          </a:xfrm>
        </p:spPr>
        <p:txBody>
          <a:bodyPr>
            <a:normAutofit/>
          </a:bodyPr>
          <a:lstStyle/>
          <a:p>
            <a:pPr marL="0" indent="0" algn="just">
              <a:lnSpc>
                <a:spcPct val="150000"/>
              </a:lnSpc>
              <a:buNone/>
            </a:pPr>
            <a:r>
              <a:rPr lang="fr-FR" sz="2400" dirty="0">
                <a:latin typeface="+mj-lt"/>
              </a:rPr>
              <a:t>1- </a:t>
            </a:r>
            <a:r>
              <a:rPr lang="fr-FR" sz="2400" b="1" dirty="0" err="1">
                <a:latin typeface="+mj-lt"/>
              </a:rPr>
              <a:t>Whole</a:t>
            </a:r>
            <a:r>
              <a:rPr lang="fr-FR" sz="2400" b="1" dirty="0">
                <a:latin typeface="+mj-lt"/>
              </a:rPr>
              <a:t> structure vision of </a:t>
            </a:r>
            <a:r>
              <a:rPr lang="fr-FR" sz="2400" b="1" dirty="0" err="1">
                <a:latin typeface="+mj-lt"/>
              </a:rPr>
              <a:t>protecting</a:t>
            </a:r>
            <a:r>
              <a:rPr lang="fr-FR" sz="2400" b="1" dirty="0">
                <a:latin typeface="+mj-lt"/>
              </a:rPr>
              <a:t> </a:t>
            </a:r>
            <a:r>
              <a:rPr lang="fr-FR" sz="2400" b="1" dirty="0" err="1">
                <a:latin typeface="+mj-lt"/>
              </a:rPr>
              <a:t>from</a:t>
            </a:r>
            <a:r>
              <a:rPr lang="fr-FR" sz="2400" b="1" dirty="0">
                <a:latin typeface="+mj-lt"/>
              </a:rPr>
              <a:t> cyber </a:t>
            </a:r>
            <a:r>
              <a:rPr lang="fr-FR" sz="2400" b="1" dirty="0" err="1">
                <a:latin typeface="+mj-lt"/>
              </a:rPr>
              <a:t>threats</a:t>
            </a:r>
            <a:r>
              <a:rPr lang="fr-FR" sz="2400" dirty="0">
                <a:latin typeface="+mj-lt"/>
              </a:rPr>
              <a:t>;</a:t>
            </a:r>
          </a:p>
          <a:p>
            <a:pPr marL="0" indent="0" algn="just">
              <a:lnSpc>
                <a:spcPct val="150000"/>
              </a:lnSpc>
              <a:buNone/>
            </a:pPr>
            <a:r>
              <a:rPr lang="en-GB" sz="2400" dirty="0">
                <a:latin typeface="+mj-lt"/>
              </a:rPr>
              <a:t>2- </a:t>
            </a:r>
            <a:r>
              <a:rPr lang="en-GB" sz="2400" b="1" dirty="0">
                <a:latin typeface="+mj-lt"/>
              </a:rPr>
              <a:t>Comprehensive approach and tailored priorities: </a:t>
            </a:r>
            <a:r>
              <a:rPr lang="en-GB" sz="2400" dirty="0">
                <a:latin typeface="+mj-lt"/>
              </a:rPr>
              <a:t>an all-encompassing understanding and analysis of the overall digital environment, yet be tailored to the country’s circumstances and priorities;</a:t>
            </a:r>
          </a:p>
          <a:p>
            <a:pPr marL="0" indent="0" algn="just">
              <a:lnSpc>
                <a:spcPct val="150000"/>
              </a:lnSpc>
              <a:buNone/>
            </a:pPr>
            <a:r>
              <a:rPr lang="en-GB" sz="2400" dirty="0">
                <a:latin typeface="+mj-lt"/>
              </a:rPr>
              <a:t>3-</a:t>
            </a:r>
            <a:r>
              <a:rPr lang="en-GB" sz="2400" b="1" dirty="0">
                <a:latin typeface="+mj-lt"/>
              </a:rPr>
              <a:t>Inclusiveness: </a:t>
            </a:r>
            <a:r>
              <a:rPr lang="en-GB" sz="2400" dirty="0">
                <a:latin typeface="+mj-lt"/>
              </a:rPr>
              <a:t>with the active participation of all the relevant stakeholders, and it should address their needs and responsibilities;</a:t>
            </a:r>
          </a:p>
          <a:p>
            <a:pPr marL="0" indent="0" algn="just">
              <a:lnSpc>
                <a:spcPct val="150000"/>
              </a:lnSpc>
              <a:buNone/>
            </a:pPr>
            <a:r>
              <a:rPr lang="en-GB" sz="2400" dirty="0">
                <a:latin typeface="+mj-lt"/>
              </a:rPr>
              <a:t>4-</a:t>
            </a:r>
            <a:r>
              <a:rPr lang="en-GB" sz="2400" b="1" dirty="0">
                <a:latin typeface="+mj-lt"/>
              </a:rPr>
              <a:t>Economic and Social Prosperity;  </a:t>
            </a:r>
            <a:r>
              <a:rPr lang="en-GB" sz="2400" dirty="0">
                <a:latin typeface="+mj-lt"/>
              </a:rPr>
              <a:t>foster economic and social prosperity and maximise the contribution of ICT to sustainable development and social inclusiveness.</a:t>
            </a:r>
            <a:endParaRPr lang="en-GB" sz="2000" dirty="0">
              <a:effectLst/>
              <a:latin typeface="Helvetica" pitchFamily="2" charset="0"/>
            </a:endParaRPr>
          </a:p>
        </p:txBody>
      </p:sp>
      <p:sp>
        <p:nvSpPr>
          <p:cNvPr id="6" name="TextBox 5">
            <a:extLst>
              <a:ext uri="{FF2B5EF4-FFF2-40B4-BE49-F238E27FC236}">
                <a16:creationId xmlns:a16="http://schemas.microsoft.com/office/drawing/2014/main" id="{CBB8CC32-27EC-828B-FD1C-5AA724783EA6}"/>
              </a:ext>
            </a:extLst>
          </p:cNvPr>
          <p:cNvSpPr txBox="1"/>
          <p:nvPr/>
        </p:nvSpPr>
        <p:spPr>
          <a:xfrm>
            <a:off x="3829051" y="6527676"/>
            <a:ext cx="3691652" cy="307777"/>
          </a:xfrm>
          <a:prstGeom prst="rect">
            <a:avLst/>
          </a:prstGeom>
          <a:noFill/>
        </p:spPr>
        <p:txBody>
          <a:bodyPr wrap="none" rtlCol="0">
            <a:spAutoFit/>
          </a:bodyPr>
          <a:lstStyle/>
          <a:p>
            <a:r>
              <a:rPr lang="fr-FR" sz="1400" i="1" dirty="0">
                <a:solidFill>
                  <a:srgbClr val="FFFF00"/>
                </a:solidFill>
              </a:rPr>
              <a:t>« I  AM HELIOS, ELITE SOLDIER OF THE DIGITAL »</a:t>
            </a:r>
          </a:p>
        </p:txBody>
      </p:sp>
      <p:pic>
        <p:nvPicPr>
          <p:cNvPr id="7" name="Picture 6">
            <a:extLst>
              <a:ext uri="{FF2B5EF4-FFF2-40B4-BE49-F238E27FC236}">
                <a16:creationId xmlns:a16="http://schemas.microsoft.com/office/drawing/2014/main" id="{2CE7406C-A462-BC33-A4D1-B78FB007AE2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144"/>
            <a:ext cx="1257300" cy="1016934"/>
          </a:xfrm>
          <a:prstGeom prst="rect">
            <a:avLst/>
          </a:prstGeom>
          <a:noFill/>
        </p:spPr>
      </p:pic>
    </p:spTree>
    <p:extLst>
      <p:ext uri="{BB962C8B-B14F-4D97-AF65-F5344CB8AC3E}">
        <p14:creationId xmlns:p14="http://schemas.microsoft.com/office/powerpoint/2010/main" val="2340055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E4BAD-B5D7-5284-02FE-B6C25C62E03D}"/>
              </a:ext>
            </a:extLst>
          </p:cNvPr>
          <p:cNvSpPr>
            <a:spLocks noGrp="1"/>
          </p:cNvSpPr>
          <p:nvPr>
            <p:ph type="title"/>
          </p:nvPr>
        </p:nvSpPr>
        <p:spPr>
          <a:xfrm>
            <a:off x="1545768" y="162378"/>
            <a:ext cx="8957583" cy="1000258"/>
          </a:xfrm>
        </p:spPr>
        <p:txBody>
          <a:bodyPr>
            <a:normAutofit/>
          </a:bodyPr>
          <a:lstStyle/>
          <a:p>
            <a:r>
              <a:rPr lang="fr-FR" b="1" dirty="0">
                <a:solidFill>
                  <a:srgbClr val="FFFF00"/>
                </a:solidFill>
              </a:rPr>
              <a:t>CYBERSECURITY STRATEGY CHARACTERISTICS</a:t>
            </a:r>
          </a:p>
        </p:txBody>
      </p:sp>
      <p:sp>
        <p:nvSpPr>
          <p:cNvPr id="3" name="Content Placeholder 2">
            <a:extLst>
              <a:ext uri="{FF2B5EF4-FFF2-40B4-BE49-F238E27FC236}">
                <a16:creationId xmlns:a16="http://schemas.microsoft.com/office/drawing/2014/main" id="{F4B13AE6-06C6-FB16-30CE-CEB16987D05C}"/>
              </a:ext>
            </a:extLst>
          </p:cNvPr>
          <p:cNvSpPr>
            <a:spLocks noGrp="1"/>
          </p:cNvSpPr>
          <p:nvPr>
            <p:ph idx="1"/>
          </p:nvPr>
        </p:nvSpPr>
        <p:spPr>
          <a:xfrm>
            <a:off x="628650" y="1098789"/>
            <a:ext cx="11277600" cy="5215618"/>
          </a:xfrm>
        </p:spPr>
        <p:txBody>
          <a:bodyPr>
            <a:normAutofit/>
          </a:bodyPr>
          <a:lstStyle/>
          <a:p>
            <a:pPr marL="0" indent="0" algn="just">
              <a:lnSpc>
                <a:spcPct val="150000"/>
              </a:lnSpc>
              <a:buNone/>
            </a:pPr>
            <a:r>
              <a:rPr lang="en-GB" sz="2200" dirty="0">
                <a:latin typeface="+mj-lt"/>
              </a:rPr>
              <a:t>5- </a:t>
            </a:r>
            <a:r>
              <a:rPr lang="en-GB" sz="2200" b="1" dirty="0">
                <a:latin typeface="+mj-lt"/>
              </a:rPr>
              <a:t>Fundamental human rights</a:t>
            </a:r>
            <a:r>
              <a:rPr lang="en-GB" sz="2200" dirty="0">
                <a:latin typeface="+mj-lt"/>
              </a:rPr>
              <a:t>: should respect and be consistent;</a:t>
            </a:r>
          </a:p>
          <a:p>
            <a:pPr marL="0" indent="0" algn="just">
              <a:lnSpc>
                <a:spcPct val="150000"/>
              </a:lnSpc>
              <a:buNone/>
            </a:pPr>
            <a:r>
              <a:rPr lang="en-GB" sz="2200" dirty="0">
                <a:latin typeface="+mj-lt"/>
              </a:rPr>
              <a:t>6-</a:t>
            </a:r>
            <a:r>
              <a:rPr lang="en-GB" sz="2200" b="1" dirty="0">
                <a:latin typeface="+mj-lt"/>
              </a:rPr>
              <a:t>Risk management and resilience</a:t>
            </a:r>
            <a:r>
              <a:rPr lang="en-GB" sz="2200" dirty="0">
                <a:latin typeface="+mj-lt"/>
              </a:rPr>
              <a:t>: enable an efficient management of cybersecurity risks and drive the resilience of the economic and social activities;</a:t>
            </a:r>
          </a:p>
          <a:p>
            <a:pPr marL="0" indent="0" algn="just">
              <a:lnSpc>
                <a:spcPct val="150000"/>
              </a:lnSpc>
              <a:buNone/>
            </a:pPr>
            <a:r>
              <a:rPr lang="en-GB" sz="2200" dirty="0">
                <a:latin typeface="+mj-lt"/>
              </a:rPr>
              <a:t>7-</a:t>
            </a:r>
            <a:r>
              <a:rPr lang="en-GB" sz="2200" b="1" dirty="0">
                <a:latin typeface="+mj-lt"/>
              </a:rPr>
              <a:t>Appropriate set of policy instruments</a:t>
            </a:r>
            <a:r>
              <a:rPr lang="en-GB" sz="2200" dirty="0">
                <a:latin typeface="+mj-lt"/>
              </a:rPr>
              <a:t>: utilize the most appropriate policy instruments available to realise each of its objectives, considering the country’s specific circumstances.</a:t>
            </a:r>
          </a:p>
          <a:p>
            <a:pPr marL="0" indent="0" algn="just">
              <a:lnSpc>
                <a:spcPct val="150000"/>
              </a:lnSpc>
              <a:buNone/>
            </a:pPr>
            <a:r>
              <a:rPr lang="en-GB" sz="2200" dirty="0">
                <a:latin typeface="+mj-lt"/>
              </a:rPr>
              <a:t>8-</a:t>
            </a:r>
            <a:r>
              <a:rPr lang="en-GB" sz="2200" b="1" dirty="0">
                <a:latin typeface="+mj-lt"/>
              </a:rPr>
              <a:t>Appropriate set of policy structures</a:t>
            </a:r>
            <a:r>
              <a:rPr lang="en-GB" sz="2200" dirty="0">
                <a:latin typeface="+mj-lt"/>
              </a:rPr>
              <a:t>: assigning relevant roles and responsibilities and allocating sufficient human and financial resources;</a:t>
            </a:r>
          </a:p>
          <a:p>
            <a:pPr marL="0" indent="0" algn="just">
              <a:lnSpc>
                <a:spcPct val="150000"/>
              </a:lnSpc>
              <a:buNone/>
            </a:pPr>
            <a:r>
              <a:rPr lang="en-GB" sz="2200" dirty="0">
                <a:latin typeface="+mj-lt"/>
              </a:rPr>
              <a:t>9-</a:t>
            </a:r>
            <a:r>
              <a:rPr lang="en-GB" sz="2200" b="1" dirty="0">
                <a:latin typeface="+mj-lt"/>
              </a:rPr>
              <a:t>Trust environment</a:t>
            </a:r>
            <a:r>
              <a:rPr lang="en-GB" sz="2200" dirty="0">
                <a:latin typeface="+mj-lt"/>
              </a:rPr>
              <a:t>: build a digital environment</a:t>
            </a:r>
          </a:p>
        </p:txBody>
      </p:sp>
      <p:sp>
        <p:nvSpPr>
          <p:cNvPr id="5" name="TextBox 4">
            <a:extLst>
              <a:ext uri="{FF2B5EF4-FFF2-40B4-BE49-F238E27FC236}">
                <a16:creationId xmlns:a16="http://schemas.microsoft.com/office/drawing/2014/main" id="{74B11BA6-938B-A640-3C32-7882DCC25B11}"/>
              </a:ext>
            </a:extLst>
          </p:cNvPr>
          <p:cNvSpPr txBox="1"/>
          <p:nvPr/>
        </p:nvSpPr>
        <p:spPr>
          <a:xfrm>
            <a:off x="3829051" y="6527676"/>
            <a:ext cx="3736536" cy="307777"/>
          </a:xfrm>
          <a:prstGeom prst="rect">
            <a:avLst/>
          </a:prstGeom>
          <a:noFill/>
        </p:spPr>
        <p:txBody>
          <a:bodyPr wrap="none" rtlCol="0">
            <a:spAutoFit/>
          </a:bodyPr>
          <a:lstStyle/>
          <a:p>
            <a:r>
              <a:rPr lang="fr-FR" sz="1400" i="1" dirty="0">
                <a:solidFill>
                  <a:srgbClr val="FFFF00"/>
                </a:solidFill>
              </a:rPr>
              <a:t>« I  AM HELIOS, ELITE SOLDIER OF THE DIGITAL »</a:t>
            </a:r>
          </a:p>
        </p:txBody>
      </p:sp>
      <p:pic>
        <p:nvPicPr>
          <p:cNvPr id="6" name="Picture 5">
            <a:extLst>
              <a:ext uri="{FF2B5EF4-FFF2-40B4-BE49-F238E27FC236}">
                <a16:creationId xmlns:a16="http://schemas.microsoft.com/office/drawing/2014/main" id="{E7D02552-017C-FC11-AE7C-12C1FB7F5FD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144"/>
            <a:ext cx="1257300" cy="1016934"/>
          </a:xfrm>
          <a:prstGeom prst="rect">
            <a:avLst/>
          </a:prstGeom>
          <a:noFill/>
        </p:spPr>
      </p:pic>
    </p:spTree>
    <p:extLst>
      <p:ext uri="{BB962C8B-B14F-4D97-AF65-F5344CB8AC3E}">
        <p14:creationId xmlns:p14="http://schemas.microsoft.com/office/powerpoint/2010/main" val="125227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78144A-4FCC-9A79-B854-AFF5055B3B22}"/>
              </a:ext>
            </a:extLst>
          </p:cNvPr>
          <p:cNvSpPr>
            <a:spLocks noGrp="1"/>
          </p:cNvSpPr>
          <p:nvPr>
            <p:ph type="ctrTitle"/>
          </p:nvPr>
        </p:nvSpPr>
        <p:spPr>
          <a:xfrm>
            <a:off x="199376" y="2676124"/>
            <a:ext cx="11191875" cy="1375795"/>
          </a:xfrm>
        </p:spPr>
        <p:txBody>
          <a:bodyPr>
            <a:normAutofit/>
          </a:bodyPr>
          <a:lstStyle/>
          <a:p>
            <a:r>
              <a:rPr lang="fr-FR" sz="6000" b="1" cap="none" dirty="0">
                <a:solidFill>
                  <a:srgbClr val="FFFF00"/>
                </a:solidFill>
                <a:latin typeface="+mn-lt"/>
                <a:ea typeface="+mn-ea"/>
                <a:cs typeface="+mn-cs"/>
              </a:rPr>
              <a:t>CYBERSECURITY GOOD PRACTICES</a:t>
            </a:r>
          </a:p>
        </p:txBody>
      </p:sp>
      <p:pic>
        <p:nvPicPr>
          <p:cNvPr id="6" name="Picture 5">
            <a:extLst>
              <a:ext uri="{FF2B5EF4-FFF2-40B4-BE49-F238E27FC236}">
                <a16:creationId xmlns:a16="http://schemas.microsoft.com/office/drawing/2014/main" id="{845D4D63-2D89-1F0E-338E-44F432FE0FF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27302" y="377000"/>
            <a:ext cx="1360170" cy="1095375"/>
          </a:xfrm>
          <a:prstGeom prst="rect">
            <a:avLst/>
          </a:prstGeom>
          <a:noFill/>
        </p:spPr>
      </p:pic>
      <p:sp>
        <p:nvSpPr>
          <p:cNvPr id="2" name="TextBox 1">
            <a:extLst>
              <a:ext uri="{FF2B5EF4-FFF2-40B4-BE49-F238E27FC236}">
                <a16:creationId xmlns:a16="http://schemas.microsoft.com/office/drawing/2014/main" id="{DBBD531B-4CFB-719E-A021-E719287CF277}"/>
              </a:ext>
            </a:extLst>
          </p:cNvPr>
          <p:cNvSpPr txBox="1"/>
          <p:nvPr/>
        </p:nvSpPr>
        <p:spPr>
          <a:xfrm>
            <a:off x="3829051" y="6527676"/>
            <a:ext cx="3691652" cy="307777"/>
          </a:xfrm>
          <a:prstGeom prst="rect">
            <a:avLst/>
          </a:prstGeom>
          <a:noFill/>
        </p:spPr>
        <p:txBody>
          <a:bodyPr wrap="none" rtlCol="0">
            <a:spAutoFit/>
          </a:bodyPr>
          <a:lstStyle/>
          <a:p>
            <a:r>
              <a:rPr lang="fr-FR" sz="1400" i="1" dirty="0">
                <a:solidFill>
                  <a:srgbClr val="FFFF00"/>
                </a:solidFill>
              </a:rPr>
              <a:t>« I  AM HELIOS, ELITE SOLDIER OF THE DIGITAL »</a:t>
            </a:r>
          </a:p>
        </p:txBody>
      </p:sp>
      <p:sp>
        <p:nvSpPr>
          <p:cNvPr id="8" name="Subtitle 2">
            <a:extLst>
              <a:ext uri="{FF2B5EF4-FFF2-40B4-BE49-F238E27FC236}">
                <a16:creationId xmlns:a16="http://schemas.microsoft.com/office/drawing/2014/main" id="{78739058-B7AB-A48A-EAC7-84D90AA3A280}"/>
              </a:ext>
            </a:extLst>
          </p:cNvPr>
          <p:cNvSpPr txBox="1">
            <a:spLocks/>
          </p:cNvSpPr>
          <p:nvPr/>
        </p:nvSpPr>
        <p:spPr>
          <a:xfrm>
            <a:off x="4219267" y="1615952"/>
            <a:ext cx="3152095" cy="878133"/>
          </a:xfrm>
          <a:prstGeom prst="rect">
            <a:avLst/>
          </a:prstGeom>
        </p:spPr>
        <p:txBody>
          <a:bodyPr vert="horz" lIns="91440" tIns="45720" rIns="91440" bIns="45720" rtlCol="0" anchor="t">
            <a:no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ctr">
              <a:spcBef>
                <a:spcPct val="0"/>
              </a:spcBef>
            </a:pPr>
            <a:r>
              <a:rPr lang="fr-FR" sz="6000" b="1" dirty="0">
                <a:ln w="3175" cmpd="sng">
                  <a:noFill/>
                </a:ln>
                <a:latin typeface="+mj-lt"/>
                <a:ea typeface="+mj-ea"/>
                <a:cs typeface="+mj-cs"/>
              </a:rPr>
              <a:t>PART 3</a:t>
            </a:r>
          </a:p>
        </p:txBody>
      </p:sp>
    </p:spTree>
    <p:extLst>
      <p:ext uri="{BB962C8B-B14F-4D97-AF65-F5344CB8AC3E}">
        <p14:creationId xmlns:p14="http://schemas.microsoft.com/office/powerpoint/2010/main" val="423239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
                                        <p:tgtEl>
                                          <p:spTgt spid="4"/>
                                        </p:tgtEl>
                                      </p:cBhvr>
                                    </p:animEffect>
                                    <p:anim calcmode="lin" valueType="num">
                                      <p:cBhvr>
                                        <p:cTn id="8" dur="400" fill="hold"/>
                                        <p:tgtEl>
                                          <p:spTgt spid="4"/>
                                        </p:tgtEl>
                                        <p:attrNameLst>
                                          <p:attrName>ppt_x</p:attrName>
                                        </p:attrNameLst>
                                      </p:cBhvr>
                                      <p:tavLst>
                                        <p:tav tm="0">
                                          <p:val>
                                            <p:strVal val="#ppt_x"/>
                                          </p:val>
                                        </p:tav>
                                        <p:tav tm="100000">
                                          <p:val>
                                            <p:strVal val="#ppt_x"/>
                                          </p:val>
                                        </p:tav>
                                      </p:tavLst>
                                    </p:anim>
                                    <p:anim calcmode="lin" valueType="num">
                                      <p:cBhvr>
                                        <p:cTn id="9" dur="400" fill="hold"/>
                                        <p:tgtEl>
                                          <p:spTgt spid="4"/>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32C0F-0188-8E49-D305-B0FC025F6253}"/>
              </a:ext>
            </a:extLst>
          </p:cNvPr>
          <p:cNvSpPr>
            <a:spLocks noGrp="1"/>
          </p:cNvSpPr>
          <p:nvPr>
            <p:ph type="title"/>
          </p:nvPr>
        </p:nvSpPr>
        <p:spPr>
          <a:xfrm>
            <a:off x="404528" y="231569"/>
            <a:ext cx="9711929" cy="1002145"/>
          </a:xfrm>
        </p:spPr>
        <p:txBody>
          <a:bodyPr>
            <a:normAutofit fontScale="90000"/>
          </a:bodyPr>
          <a:lstStyle/>
          <a:p>
            <a:pPr algn="ctr"/>
            <a:br>
              <a:rPr lang="en-GB" cap="all" dirty="0">
                <a:solidFill>
                  <a:schemeClr val="accent1"/>
                </a:solidFill>
                <a:effectLst/>
                <a:latin typeface="Helvetica" pitchFamily="2" charset="0"/>
              </a:rPr>
            </a:br>
            <a:r>
              <a:rPr lang="en-GB" sz="4000" b="1" dirty="0">
                <a:solidFill>
                  <a:srgbClr val="FFFF00"/>
                </a:solidFill>
              </a:rPr>
              <a:t>Area 1 - Governance</a:t>
            </a:r>
            <a:br>
              <a:rPr lang="en-GB" cap="all" dirty="0">
                <a:solidFill>
                  <a:schemeClr val="accent1"/>
                </a:solidFill>
                <a:effectLst/>
                <a:latin typeface="Helvetica" pitchFamily="2" charset="0"/>
              </a:rPr>
            </a:br>
            <a:endParaRPr lang="fr-FR" cap="all" dirty="0">
              <a:solidFill>
                <a:schemeClr val="accent1"/>
              </a:solidFill>
            </a:endParaRPr>
          </a:p>
        </p:txBody>
      </p:sp>
      <p:sp>
        <p:nvSpPr>
          <p:cNvPr id="3" name="Content Placeholder 2">
            <a:extLst>
              <a:ext uri="{FF2B5EF4-FFF2-40B4-BE49-F238E27FC236}">
                <a16:creationId xmlns:a16="http://schemas.microsoft.com/office/drawing/2014/main" id="{DF43DF0F-B489-0280-EDAA-DD35E989D761}"/>
              </a:ext>
            </a:extLst>
          </p:cNvPr>
          <p:cNvSpPr>
            <a:spLocks noGrp="1"/>
          </p:cNvSpPr>
          <p:nvPr>
            <p:ph idx="1"/>
          </p:nvPr>
        </p:nvSpPr>
        <p:spPr>
          <a:xfrm>
            <a:off x="838200" y="1066546"/>
            <a:ext cx="10515600" cy="1719514"/>
          </a:xfrm>
        </p:spPr>
        <p:txBody>
          <a:bodyPr>
            <a:normAutofit lnSpcReduction="10000"/>
          </a:bodyPr>
          <a:lstStyle/>
          <a:p>
            <a:pPr marL="0" indent="0" algn="just">
              <a:lnSpc>
                <a:spcPct val="150000"/>
              </a:lnSpc>
              <a:buNone/>
            </a:pPr>
            <a:r>
              <a:rPr lang="en-GB" sz="2400" dirty="0">
                <a:latin typeface="+mj-lt"/>
              </a:rPr>
              <a:t>1.1 Ensure the highest level of support: sufficient resources will be allocated;</a:t>
            </a:r>
          </a:p>
          <a:p>
            <a:pPr marL="0" indent="0" algn="just">
              <a:lnSpc>
                <a:spcPct val="150000"/>
              </a:lnSpc>
              <a:buNone/>
            </a:pPr>
            <a:r>
              <a:rPr lang="en-GB" sz="2400" dirty="0">
                <a:latin typeface="+mj-lt"/>
              </a:rPr>
              <a:t>intertwined with digital economy and other social and political aspects that depend on digital systems, and must be THE priority.</a:t>
            </a:r>
          </a:p>
        </p:txBody>
      </p:sp>
      <p:sp>
        <p:nvSpPr>
          <p:cNvPr id="5" name="TextBox 4">
            <a:extLst>
              <a:ext uri="{FF2B5EF4-FFF2-40B4-BE49-F238E27FC236}">
                <a16:creationId xmlns:a16="http://schemas.microsoft.com/office/drawing/2014/main" id="{0FCB9484-6051-E29C-7907-C749D37BF311}"/>
              </a:ext>
            </a:extLst>
          </p:cNvPr>
          <p:cNvSpPr txBox="1"/>
          <p:nvPr/>
        </p:nvSpPr>
        <p:spPr>
          <a:xfrm>
            <a:off x="3829051" y="6527676"/>
            <a:ext cx="3691652" cy="307777"/>
          </a:xfrm>
          <a:prstGeom prst="rect">
            <a:avLst/>
          </a:prstGeom>
          <a:noFill/>
        </p:spPr>
        <p:txBody>
          <a:bodyPr wrap="none" rtlCol="0">
            <a:spAutoFit/>
          </a:bodyPr>
          <a:lstStyle/>
          <a:p>
            <a:r>
              <a:rPr lang="fr-FR" sz="1400" i="1" dirty="0">
                <a:solidFill>
                  <a:srgbClr val="FFFF00"/>
                </a:solidFill>
              </a:rPr>
              <a:t>« I  AM HELIOS, ELITE SOLDIER OF THE DIGITAL »</a:t>
            </a:r>
          </a:p>
        </p:txBody>
      </p:sp>
      <p:pic>
        <p:nvPicPr>
          <p:cNvPr id="6" name="Picture 5">
            <a:extLst>
              <a:ext uri="{FF2B5EF4-FFF2-40B4-BE49-F238E27FC236}">
                <a16:creationId xmlns:a16="http://schemas.microsoft.com/office/drawing/2014/main" id="{BA124D58-6C19-4A29-0496-24EFD0819C2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144"/>
            <a:ext cx="1257300" cy="1016934"/>
          </a:xfrm>
          <a:prstGeom prst="rect">
            <a:avLst/>
          </a:prstGeom>
          <a:noFill/>
        </p:spPr>
      </p:pic>
      <p:sp>
        <p:nvSpPr>
          <p:cNvPr id="10" name="Content Placeholder 2">
            <a:extLst>
              <a:ext uri="{FF2B5EF4-FFF2-40B4-BE49-F238E27FC236}">
                <a16:creationId xmlns:a16="http://schemas.microsoft.com/office/drawing/2014/main" id="{4CB2251D-C7A5-CEF3-1EEE-A3F9B1DA93BF}"/>
              </a:ext>
            </a:extLst>
          </p:cNvPr>
          <p:cNvSpPr txBox="1">
            <a:spLocks/>
          </p:cNvSpPr>
          <p:nvPr/>
        </p:nvSpPr>
        <p:spPr>
          <a:xfrm>
            <a:off x="838200" y="2920922"/>
            <a:ext cx="10515600" cy="563795"/>
          </a:xfrm>
          <a:prstGeom prst="rect">
            <a:avLst/>
          </a:prstGeom>
        </p:spPr>
        <p:txBody>
          <a:bodyPr vert="horz" lIns="91440" tIns="45720" rIns="91440" bIns="45720" rtlCol="0" anchor="ctr">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just">
              <a:lnSpc>
                <a:spcPct val="150000"/>
              </a:lnSpc>
              <a:buNone/>
            </a:pPr>
            <a:r>
              <a:rPr lang="en-GB" sz="2400" dirty="0">
                <a:latin typeface="+mj-lt"/>
              </a:rPr>
              <a:t>1.2 Establish a competent cybersecurity authority</a:t>
            </a:r>
          </a:p>
        </p:txBody>
      </p:sp>
      <p:sp>
        <p:nvSpPr>
          <p:cNvPr id="11" name="Content Placeholder 2">
            <a:extLst>
              <a:ext uri="{FF2B5EF4-FFF2-40B4-BE49-F238E27FC236}">
                <a16:creationId xmlns:a16="http://schemas.microsoft.com/office/drawing/2014/main" id="{B66E151D-95C1-79BC-CF3B-E909DA8BE623}"/>
              </a:ext>
            </a:extLst>
          </p:cNvPr>
          <p:cNvSpPr txBox="1">
            <a:spLocks/>
          </p:cNvSpPr>
          <p:nvPr/>
        </p:nvSpPr>
        <p:spPr>
          <a:xfrm>
            <a:off x="838200" y="3484717"/>
            <a:ext cx="10515600" cy="563795"/>
          </a:xfrm>
          <a:prstGeom prst="rect">
            <a:avLst/>
          </a:prstGeom>
        </p:spPr>
        <p:txBody>
          <a:bodyPr vert="horz" lIns="91440" tIns="45720" rIns="91440" bIns="45720" rtlCol="0" anchor="ctr">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just">
              <a:lnSpc>
                <a:spcPct val="150000"/>
              </a:lnSpc>
              <a:buNone/>
            </a:pPr>
            <a:r>
              <a:rPr lang="en-GB" sz="2400" dirty="0">
                <a:latin typeface="+mj-lt"/>
              </a:rPr>
              <a:t>1.3 Ensure intra-cooperation and partnerships</a:t>
            </a:r>
          </a:p>
        </p:txBody>
      </p:sp>
      <p:sp>
        <p:nvSpPr>
          <p:cNvPr id="12" name="Content Placeholder 2">
            <a:extLst>
              <a:ext uri="{FF2B5EF4-FFF2-40B4-BE49-F238E27FC236}">
                <a16:creationId xmlns:a16="http://schemas.microsoft.com/office/drawing/2014/main" id="{601CA379-C062-CB14-D242-42113B53F1E6}"/>
              </a:ext>
            </a:extLst>
          </p:cNvPr>
          <p:cNvSpPr txBox="1">
            <a:spLocks/>
          </p:cNvSpPr>
          <p:nvPr/>
        </p:nvSpPr>
        <p:spPr>
          <a:xfrm>
            <a:off x="838200" y="4165695"/>
            <a:ext cx="10515600" cy="563795"/>
          </a:xfrm>
          <a:prstGeom prst="rect">
            <a:avLst/>
          </a:prstGeom>
        </p:spPr>
        <p:txBody>
          <a:bodyPr vert="horz" lIns="91440" tIns="45720" rIns="91440" bIns="45720" rtlCol="0" anchor="ctr">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just">
              <a:lnSpc>
                <a:spcPct val="150000"/>
              </a:lnSpc>
              <a:buNone/>
            </a:pPr>
            <a:r>
              <a:rPr lang="en-GB" sz="2400" dirty="0">
                <a:latin typeface="+mj-lt"/>
              </a:rPr>
              <a:t>1.4 Ensure inter-sectoral cooperation</a:t>
            </a:r>
          </a:p>
        </p:txBody>
      </p:sp>
      <p:sp>
        <p:nvSpPr>
          <p:cNvPr id="13" name="Content Placeholder 2">
            <a:extLst>
              <a:ext uri="{FF2B5EF4-FFF2-40B4-BE49-F238E27FC236}">
                <a16:creationId xmlns:a16="http://schemas.microsoft.com/office/drawing/2014/main" id="{7A2393D9-9918-5A63-392D-1CEE20DFC2B0}"/>
              </a:ext>
            </a:extLst>
          </p:cNvPr>
          <p:cNvSpPr txBox="1">
            <a:spLocks/>
          </p:cNvSpPr>
          <p:nvPr/>
        </p:nvSpPr>
        <p:spPr>
          <a:xfrm>
            <a:off x="838200" y="4831438"/>
            <a:ext cx="10515600" cy="568646"/>
          </a:xfrm>
          <a:prstGeom prst="rect">
            <a:avLst/>
          </a:prstGeom>
        </p:spPr>
        <p:txBody>
          <a:bodyPr vert="horz" lIns="91440" tIns="45720" rIns="91440" bIns="45720" rtlCol="0" anchor="ctr">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just">
              <a:lnSpc>
                <a:spcPct val="150000"/>
              </a:lnSpc>
              <a:buNone/>
            </a:pPr>
            <a:r>
              <a:rPr lang="en-GB" sz="2400" dirty="0">
                <a:latin typeface="+mj-lt"/>
              </a:rPr>
              <a:t>1.5 Allocate dedicated budget and resources</a:t>
            </a:r>
          </a:p>
        </p:txBody>
      </p:sp>
      <p:sp>
        <p:nvSpPr>
          <p:cNvPr id="14" name="Content Placeholder 2">
            <a:extLst>
              <a:ext uri="{FF2B5EF4-FFF2-40B4-BE49-F238E27FC236}">
                <a16:creationId xmlns:a16="http://schemas.microsoft.com/office/drawing/2014/main" id="{C21E1C65-B1AF-C30F-50CE-2C3454C2E320}"/>
              </a:ext>
            </a:extLst>
          </p:cNvPr>
          <p:cNvSpPr txBox="1">
            <a:spLocks/>
          </p:cNvSpPr>
          <p:nvPr/>
        </p:nvSpPr>
        <p:spPr>
          <a:xfrm>
            <a:off x="838200" y="5421403"/>
            <a:ext cx="10515600" cy="568646"/>
          </a:xfrm>
          <a:prstGeom prst="rect">
            <a:avLst/>
          </a:prstGeom>
        </p:spPr>
        <p:txBody>
          <a:bodyPr vert="horz" lIns="91440" tIns="45720" rIns="91440" bIns="45720" rtlCol="0" anchor="ctr">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just">
              <a:lnSpc>
                <a:spcPct val="150000"/>
              </a:lnSpc>
              <a:buNone/>
            </a:pPr>
            <a:r>
              <a:rPr lang="en-GB" sz="2400" dirty="0">
                <a:latin typeface="+mj-lt"/>
              </a:rPr>
              <a:t>1.6 Develop an implementation plan</a:t>
            </a:r>
            <a:endParaRPr lang="en-GB" sz="2400" dirty="0">
              <a:effectLst/>
              <a:latin typeface="Helvetica" pitchFamily="2" charset="0"/>
            </a:endParaRPr>
          </a:p>
        </p:txBody>
      </p:sp>
    </p:spTree>
    <p:extLst>
      <p:ext uri="{BB962C8B-B14F-4D97-AF65-F5344CB8AC3E}">
        <p14:creationId xmlns:p14="http://schemas.microsoft.com/office/powerpoint/2010/main" val="135741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804B1-E333-10C4-E329-1224A8205C9E}"/>
              </a:ext>
            </a:extLst>
          </p:cNvPr>
          <p:cNvSpPr>
            <a:spLocks noGrp="1"/>
          </p:cNvSpPr>
          <p:nvPr>
            <p:ph type="title"/>
          </p:nvPr>
        </p:nvSpPr>
        <p:spPr>
          <a:xfrm>
            <a:off x="1385888" y="190154"/>
            <a:ext cx="10029825" cy="1149350"/>
          </a:xfrm>
        </p:spPr>
        <p:txBody>
          <a:bodyPr>
            <a:normAutofit fontScale="90000"/>
          </a:bodyPr>
          <a:lstStyle/>
          <a:p>
            <a:pPr algn="ctr"/>
            <a:br>
              <a:rPr lang="en-GB" cap="all" dirty="0">
                <a:solidFill>
                  <a:schemeClr val="accent1"/>
                </a:solidFill>
                <a:latin typeface="Helvetica" pitchFamily="2" charset="0"/>
              </a:rPr>
            </a:br>
            <a:r>
              <a:rPr lang="en-GB" sz="4000" b="1" dirty="0">
                <a:solidFill>
                  <a:srgbClr val="FFFF00"/>
                </a:solidFill>
              </a:rPr>
              <a:t>AREA 2 - Risk management in cybersecurity </a:t>
            </a:r>
            <a:br>
              <a:rPr lang="en-GB" sz="4000" b="1" dirty="0">
                <a:solidFill>
                  <a:srgbClr val="FFFF00"/>
                </a:solidFill>
              </a:rPr>
            </a:br>
            <a:r>
              <a:rPr lang="en-GB" sz="4000" b="1" dirty="0">
                <a:solidFill>
                  <a:srgbClr val="FFFF00"/>
                </a:solidFill>
              </a:rPr>
              <a:t>ISO/IEC 27005</a:t>
            </a:r>
            <a:br>
              <a:rPr lang="en-GB" cap="all" dirty="0">
                <a:solidFill>
                  <a:schemeClr val="accent1"/>
                </a:solidFill>
                <a:effectLst/>
                <a:latin typeface="Helvetica" pitchFamily="2" charset="0"/>
              </a:rPr>
            </a:br>
            <a:endParaRPr lang="fr-FR" cap="all" dirty="0">
              <a:solidFill>
                <a:schemeClr val="accent1"/>
              </a:solidFill>
            </a:endParaRPr>
          </a:p>
        </p:txBody>
      </p:sp>
      <p:sp>
        <p:nvSpPr>
          <p:cNvPr id="3" name="Content Placeholder 2">
            <a:extLst>
              <a:ext uri="{FF2B5EF4-FFF2-40B4-BE49-F238E27FC236}">
                <a16:creationId xmlns:a16="http://schemas.microsoft.com/office/drawing/2014/main" id="{66A88B8D-C4BB-EF10-5056-CD8A9AF615C3}"/>
              </a:ext>
            </a:extLst>
          </p:cNvPr>
          <p:cNvSpPr>
            <a:spLocks noGrp="1"/>
          </p:cNvSpPr>
          <p:nvPr>
            <p:ph idx="1"/>
          </p:nvPr>
        </p:nvSpPr>
        <p:spPr>
          <a:xfrm>
            <a:off x="828677" y="1479854"/>
            <a:ext cx="10131425" cy="4767122"/>
          </a:xfrm>
        </p:spPr>
        <p:txBody>
          <a:bodyPr>
            <a:normAutofit/>
          </a:bodyPr>
          <a:lstStyle/>
          <a:p>
            <a:pPr marL="0" indent="0" algn="just">
              <a:lnSpc>
                <a:spcPct val="150000"/>
              </a:lnSpc>
              <a:buNone/>
            </a:pPr>
            <a:r>
              <a:rPr lang="en-GB" sz="2400" dirty="0">
                <a:latin typeface="+mj-lt"/>
              </a:rPr>
              <a:t>2.1 Conduct a cyber threat assessment and align policies with the </a:t>
            </a:r>
            <a:r>
              <a:rPr lang="en-GB" sz="2400" dirty="0" err="1">
                <a:latin typeface="+mj-lt"/>
              </a:rPr>
              <a:t>everexpanding</a:t>
            </a:r>
            <a:r>
              <a:rPr lang="en-GB" sz="2400" dirty="0">
                <a:latin typeface="+mj-lt"/>
              </a:rPr>
              <a:t> cyber threat landscape;</a:t>
            </a:r>
          </a:p>
          <a:p>
            <a:pPr marL="0" indent="0" algn="just">
              <a:lnSpc>
                <a:spcPct val="150000"/>
              </a:lnSpc>
              <a:buNone/>
            </a:pPr>
            <a:r>
              <a:rPr lang="en-GB" sz="2400" dirty="0">
                <a:latin typeface="+mj-lt"/>
              </a:rPr>
              <a:t>2.2 Define a risk-management approach</a:t>
            </a:r>
          </a:p>
          <a:p>
            <a:pPr marL="0" indent="0" algn="just">
              <a:lnSpc>
                <a:spcPct val="150000"/>
              </a:lnSpc>
              <a:buNone/>
            </a:pPr>
            <a:r>
              <a:rPr lang="en-GB" sz="2400" dirty="0">
                <a:latin typeface="+mj-lt"/>
              </a:rPr>
              <a:t>2.3 Identify a common methodology for managing cybersecurity risk: </a:t>
            </a:r>
            <a:r>
              <a:rPr lang="en-GB" sz="2400" b="1" i="1" dirty="0">
                <a:solidFill>
                  <a:schemeClr val="accent5">
                    <a:lumMod val="60000"/>
                    <a:lumOff val="40000"/>
                  </a:schemeClr>
                </a:solidFill>
                <a:latin typeface="+mj-lt"/>
              </a:rPr>
              <a:t>EBIOS- NIST 800 – MEHARI</a:t>
            </a:r>
          </a:p>
          <a:p>
            <a:pPr marL="0" indent="0" algn="just">
              <a:lnSpc>
                <a:spcPct val="150000"/>
              </a:lnSpc>
              <a:buNone/>
            </a:pPr>
            <a:r>
              <a:rPr lang="en-GB" sz="2400" dirty="0">
                <a:latin typeface="+mj-lt"/>
              </a:rPr>
              <a:t>2.4 Develop sectoral cybersecurity risk profiles</a:t>
            </a:r>
          </a:p>
          <a:p>
            <a:pPr marL="0" indent="0" algn="just">
              <a:lnSpc>
                <a:spcPct val="150000"/>
              </a:lnSpc>
              <a:buNone/>
            </a:pPr>
            <a:r>
              <a:rPr lang="en-GB" sz="2400" dirty="0">
                <a:latin typeface="+mj-lt"/>
              </a:rPr>
              <a:t>2.5 Establish cybersecurity policies</a:t>
            </a:r>
            <a:endParaRPr lang="en-GB" sz="2000" dirty="0">
              <a:effectLst/>
              <a:latin typeface="Helvetica" pitchFamily="2" charset="0"/>
            </a:endParaRPr>
          </a:p>
        </p:txBody>
      </p:sp>
      <p:sp>
        <p:nvSpPr>
          <p:cNvPr id="5" name="TextBox 4">
            <a:extLst>
              <a:ext uri="{FF2B5EF4-FFF2-40B4-BE49-F238E27FC236}">
                <a16:creationId xmlns:a16="http://schemas.microsoft.com/office/drawing/2014/main" id="{0642F913-1C29-1F85-AA77-90A0F43D4906}"/>
              </a:ext>
            </a:extLst>
          </p:cNvPr>
          <p:cNvSpPr txBox="1"/>
          <p:nvPr/>
        </p:nvSpPr>
        <p:spPr>
          <a:xfrm>
            <a:off x="3829051" y="6527676"/>
            <a:ext cx="3691652" cy="307777"/>
          </a:xfrm>
          <a:prstGeom prst="rect">
            <a:avLst/>
          </a:prstGeom>
          <a:noFill/>
        </p:spPr>
        <p:txBody>
          <a:bodyPr wrap="none" rtlCol="0">
            <a:spAutoFit/>
          </a:bodyPr>
          <a:lstStyle/>
          <a:p>
            <a:r>
              <a:rPr lang="fr-FR" sz="1400" i="1" dirty="0">
                <a:solidFill>
                  <a:srgbClr val="FFFF00"/>
                </a:solidFill>
              </a:rPr>
              <a:t>« I  AM HELIOS, ELITE SOLDIER OF THE DIGITAL »</a:t>
            </a:r>
          </a:p>
        </p:txBody>
      </p:sp>
      <p:pic>
        <p:nvPicPr>
          <p:cNvPr id="6" name="Picture 5">
            <a:extLst>
              <a:ext uri="{FF2B5EF4-FFF2-40B4-BE49-F238E27FC236}">
                <a16:creationId xmlns:a16="http://schemas.microsoft.com/office/drawing/2014/main" id="{FB206361-7CE2-9554-87A7-EBA1FA03A59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144"/>
            <a:ext cx="1257300" cy="1016934"/>
          </a:xfrm>
          <a:prstGeom prst="rect">
            <a:avLst/>
          </a:prstGeom>
          <a:noFill/>
        </p:spPr>
      </p:pic>
    </p:spTree>
    <p:extLst>
      <p:ext uri="{BB962C8B-B14F-4D97-AF65-F5344CB8AC3E}">
        <p14:creationId xmlns:p14="http://schemas.microsoft.com/office/powerpoint/2010/main" val="2171934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8D3EF-31B9-1BE2-E064-1F378E2E3A49}"/>
              </a:ext>
            </a:extLst>
          </p:cNvPr>
          <p:cNvSpPr>
            <a:spLocks noGrp="1"/>
          </p:cNvSpPr>
          <p:nvPr>
            <p:ph type="title"/>
          </p:nvPr>
        </p:nvSpPr>
        <p:spPr>
          <a:xfrm>
            <a:off x="1922854" y="195262"/>
            <a:ext cx="8908659" cy="828816"/>
          </a:xfrm>
        </p:spPr>
        <p:txBody>
          <a:bodyPr>
            <a:normAutofit/>
          </a:bodyPr>
          <a:lstStyle/>
          <a:p>
            <a:r>
              <a:rPr lang="en-GB" b="1" dirty="0">
                <a:solidFill>
                  <a:srgbClr val="FFFF00"/>
                </a:solidFill>
              </a:rPr>
              <a:t>AREA 3 - Preparedness and resilience</a:t>
            </a:r>
            <a:endParaRPr lang="fr-FR" cap="all" dirty="0">
              <a:solidFill>
                <a:schemeClr val="accent1"/>
              </a:solidFill>
            </a:endParaRPr>
          </a:p>
        </p:txBody>
      </p:sp>
      <p:sp>
        <p:nvSpPr>
          <p:cNvPr id="3" name="Content Placeholder 2">
            <a:extLst>
              <a:ext uri="{FF2B5EF4-FFF2-40B4-BE49-F238E27FC236}">
                <a16:creationId xmlns:a16="http://schemas.microsoft.com/office/drawing/2014/main" id="{522A7B87-9E52-6C02-EF61-71D1EBE6771A}"/>
              </a:ext>
            </a:extLst>
          </p:cNvPr>
          <p:cNvSpPr>
            <a:spLocks noGrp="1"/>
          </p:cNvSpPr>
          <p:nvPr>
            <p:ph idx="1"/>
          </p:nvPr>
        </p:nvSpPr>
        <p:spPr>
          <a:xfrm>
            <a:off x="1030287" y="1326356"/>
            <a:ext cx="10131425" cy="4519612"/>
          </a:xfrm>
        </p:spPr>
        <p:txBody>
          <a:bodyPr>
            <a:normAutofit/>
          </a:bodyPr>
          <a:lstStyle/>
          <a:p>
            <a:pPr marL="0" indent="0" algn="just">
              <a:lnSpc>
                <a:spcPct val="150000"/>
              </a:lnSpc>
              <a:buNone/>
            </a:pPr>
            <a:r>
              <a:rPr lang="en-GB" sz="2400" dirty="0">
                <a:latin typeface="+mj-lt"/>
              </a:rPr>
              <a:t>3.1 Establish cyber-incident response capabilities: CERT/CIRT, CSIRT, …</a:t>
            </a:r>
          </a:p>
          <a:p>
            <a:pPr marL="0" indent="0" algn="just">
              <a:lnSpc>
                <a:spcPct val="150000"/>
              </a:lnSpc>
              <a:buNone/>
            </a:pPr>
            <a:r>
              <a:rPr lang="en-GB" sz="2400" dirty="0">
                <a:latin typeface="+mj-lt"/>
              </a:rPr>
              <a:t>3.2 Establish contingency plans for cybersecurity crisis management and disaster recovery;</a:t>
            </a:r>
          </a:p>
          <a:p>
            <a:pPr marL="0" indent="0" algn="just">
              <a:lnSpc>
                <a:spcPct val="150000"/>
              </a:lnSpc>
              <a:buNone/>
            </a:pPr>
            <a:r>
              <a:rPr lang="en-GB" sz="2400" dirty="0">
                <a:latin typeface="+mj-lt"/>
              </a:rPr>
              <a:t>3.3 Promote information-sharing</a:t>
            </a:r>
          </a:p>
          <a:p>
            <a:pPr marL="0" indent="0" algn="just">
              <a:lnSpc>
                <a:spcPct val="150000"/>
              </a:lnSpc>
              <a:buNone/>
            </a:pPr>
            <a:r>
              <a:rPr lang="en-GB" sz="2400" dirty="0">
                <a:latin typeface="+mj-lt"/>
              </a:rPr>
              <a:t>3.4 Conduct cybersecurity exercises</a:t>
            </a:r>
          </a:p>
          <a:p>
            <a:pPr marL="0" indent="0" algn="just">
              <a:lnSpc>
                <a:spcPct val="150000"/>
              </a:lnSpc>
              <a:buNone/>
            </a:pPr>
            <a:r>
              <a:rPr lang="en-GB" sz="2400" dirty="0">
                <a:latin typeface="+mj-lt"/>
              </a:rPr>
              <a:t>3.5 Establish impact or severity assessment of cybersecurity incidents</a:t>
            </a:r>
            <a:endParaRPr lang="en-GB" sz="2000" dirty="0">
              <a:effectLst/>
              <a:latin typeface="+mj-lt"/>
            </a:endParaRPr>
          </a:p>
          <a:p>
            <a:pPr marL="0" indent="0">
              <a:buNone/>
            </a:pPr>
            <a:endParaRPr lang="fr-FR" dirty="0"/>
          </a:p>
        </p:txBody>
      </p:sp>
      <p:sp>
        <p:nvSpPr>
          <p:cNvPr id="5" name="TextBox 4">
            <a:extLst>
              <a:ext uri="{FF2B5EF4-FFF2-40B4-BE49-F238E27FC236}">
                <a16:creationId xmlns:a16="http://schemas.microsoft.com/office/drawing/2014/main" id="{BD7A5B73-6007-62EE-204B-4B76C2F2793E}"/>
              </a:ext>
            </a:extLst>
          </p:cNvPr>
          <p:cNvSpPr txBox="1"/>
          <p:nvPr/>
        </p:nvSpPr>
        <p:spPr>
          <a:xfrm>
            <a:off x="3829051" y="6527676"/>
            <a:ext cx="3691652" cy="307777"/>
          </a:xfrm>
          <a:prstGeom prst="rect">
            <a:avLst/>
          </a:prstGeom>
          <a:noFill/>
        </p:spPr>
        <p:txBody>
          <a:bodyPr wrap="none" rtlCol="0">
            <a:spAutoFit/>
          </a:bodyPr>
          <a:lstStyle/>
          <a:p>
            <a:r>
              <a:rPr lang="fr-FR" sz="1400" i="1" dirty="0">
                <a:solidFill>
                  <a:srgbClr val="FFFF00"/>
                </a:solidFill>
              </a:rPr>
              <a:t>« I  AM HELIOS, ELITE SOLDIER OF THE DIGITAL »</a:t>
            </a:r>
          </a:p>
        </p:txBody>
      </p:sp>
      <p:pic>
        <p:nvPicPr>
          <p:cNvPr id="6" name="Picture 5">
            <a:extLst>
              <a:ext uri="{FF2B5EF4-FFF2-40B4-BE49-F238E27FC236}">
                <a16:creationId xmlns:a16="http://schemas.microsoft.com/office/drawing/2014/main" id="{AD86A1B4-D5B3-8584-315F-42C4244937D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144"/>
            <a:ext cx="1257300" cy="1016934"/>
          </a:xfrm>
          <a:prstGeom prst="rect">
            <a:avLst/>
          </a:prstGeom>
          <a:noFill/>
        </p:spPr>
      </p:pic>
    </p:spTree>
    <p:extLst>
      <p:ext uri="{BB962C8B-B14F-4D97-AF65-F5344CB8AC3E}">
        <p14:creationId xmlns:p14="http://schemas.microsoft.com/office/powerpoint/2010/main" val="1583521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73836-C2A7-3BBC-1C45-67930A84EB14}"/>
              </a:ext>
            </a:extLst>
          </p:cNvPr>
          <p:cNvSpPr>
            <a:spLocks noGrp="1"/>
          </p:cNvSpPr>
          <p:nvPr>
            <p:ph type="title"/>
          </p:nvPr>
        </p:nvSpPr>
        <p:spPr>
          <a:xfrm>
            <a:off x="685801" y="22547"/>
            <a:ext cx="11305309" cy="1583810"/>
          </a:xfrm>
        </p:spPr>
        <p:txBody>
          <a:bodyPr>
            <a:normAutofit fontScale="90000"/>
          </a:bodyPr>
          <a:lstStyle/>
          <a:p>
            <a:pPr algn="ctr"/>
            <a:br>
              <a:rPr lang="en-GB" cap="all" dirty="0">
                <a:solidFill>
                  <a:schemeClr val="accent1"/>
                </a:solidFill>
                <a:effectLst/>
                <a:latin typeface="Helvetica" pitchFamily="2" charset="0"/>
              </a:rPr>
            </a:br>
            <a:r>
              <a:rPr lang="en-GB" sz="4000" b="1" dirty="0">
                <a:solidFill>
                  <a:srgbClr val="FFFF00"/>
                </a:solidFill>
              </a:rPr>
              <a:t>area 4 - Critical Infrastructure and essential services</a:t>
            </a:r>
            <a:br>
              <a:rPr lang="en-GB" cap="all" dirty="0">
                <a:solidFill>
                  <a:schemeClr val="accent1"/>
                </a:solidFill>
                <a:effectLst/>
                <a:latin typeface="Helvetica" pitchFamily="2" charset="0"/>
              </a:rPr>
            </a:br>
            <a:endParaRPr lang="fr-FR" cap="all" dirty="0">
              <a:solidFill>
                <a:schemeClr val="accent1"/>
              </a:solidFill>
            </a:endParaRPr>
          </a:p>
        </p:txBody>
      </p:sp>
      <p:sp>
        <p:nvSpPr>
          <p:cNvPr id="3" name="Content Placeholder 2">
            <a:extLst>
              <a:ext uri="{FF2B5EF4-FFF2-40B4-BE49-F238E27FC236}">
                <a16:creationId xmlns:a16="http://schemas.microsoft.com/office/drawing/2014/main" id="{A000C9B7-F65D-0522-01B9-77463BE44C84}"/>
              </a:ext>
            </a:extLst>
          </p:cNvPr>
          <p:cNvSpPr>
            <a:spLocks noGrp="1"/>
          </p:cNvSpPr>
          <p:nvPr>
            <p:ph idx="1"/>
          </p:nvPr>
        </p:nvSpPr>
        <p:spPr>
          <a:xfrm>
            <a:off x="685801" y="1606357"/>
            <a:ext cx="10131425" cy="4184843"/>
          </a:xfrm>
        </p:spPr>
        <p:txBody>
          <a:bodyPr>
            <a:normAutofit/>
          </a:bodyPr>
          <a:lstStyle/>
          <a:p>
            <a:pPr marL="0" indent="0" algn="just">
              <a:lnSpc>
                <a:spcPct val="150000"/>
              </a:lnSpc>
              <a:buNone/>
            </a:pPr>
            <a:r>
              <a:rPr lang="en-GB" sz="2400" dirty="0">
                <a:latin typeface="+mj-lt"/>
              </a:rPr>
              <a:t>4.1 Establish a risk-management approach to identifying and protecting critical infrastructure and essential services;</a:t>
            </a:r>
          </a:p>
          <a:p>
            <a:pPr marL="0" indent="0" algn="just">
              <a:lnSpc>
                <a:spcPct val="150000"/>
              </a:lnSpc>
              <a:buNone/>
            </a:pPr>
            <a:r>
              <a:rPr lang="en-GB" sz="2400" dirty="0">
                <a:latin typeface="+mj-lt"/>
              </a:rPr>
              <a:t>4.2 Adopt a governance model with clear responsibilities</a:t>
            </a:r>
          </a:p>
          <a:p>
            <a:pPr marL="0" indent="0" algn="just">
              <a:lnSpc>
                <a:spcPct val="150000"/>
              </a:lnSpc>
              <a:buNone/>
            </a:pPr>
            <a:r>
              <a:rPr lang="en-GB" sz="2400" dirty="0">
                <a:latin typeface="+mj-lt"/>
              </a:rPr>
              <a:t>4.3 Define minimum cybersecurity baselines</a:t>
            </a:r>
          </a:p>
          <a:p>
            <a:pPr marL="0" indent="0" algn="just">
              <a:lnSpc>
                <a:spcPct val="150000"/>
              </a:lnSpc>
              <a:buNone/>
            </a:pPr>
            <a:r>
              <a:rPr lang="en-GB" sz="2400" dirty="0">
                <a:latin typeface="+mj-lt"/>
              </a:rPr>
              <a:t>4.4 Utilise a wide range of market levers</a:t>
            </a:r>
          </a:p>
          <a:p>
            <a:pPr marL="0" indent="0" algn="just">
              <a:lnSpc>
                <a:spcPct val="150000"/>
              </a:lnSpc>
              <a:buNone/>
            </a:pPr>
            <a:r>
              <a:rPr lang="en-GB" sz="2400" dirty="0">
                <a:latin typeface="+mj-lt"/>
              </a:rPr>
              <a:t>4.5 Establish public private partnerships</a:t>
            </a:r>
            <a:endParaRPr lang="en-GB" sz="2000" dirty="0">
              <a:effectLst/>
              <a:latin typeface="Helvetica" pitchFamily="2" charset="0"/>
            </a:endParaRPr>
          </a:p>
        </p:txBody>
      </p:sp>
      <p:sp>
        <p:nvSpPr>
          <p:cNvPr id="5" name="TextBox 4">
            <a:extLst>
              <a:ext uri="{FF2B5EF4-FFF2-40B4-BE49-F238E27FC236}">
                <a16:creationId xmlns:a16="http://schemas.microsoft.com/office/drawing/2014/main" id="{7BACEBDD-345B-E481-AA29-05A49CF4CCB3}"/>
              </a:ext>
            </a:extLst>
          </p:cNvPr>
          <p:cNvSpPr txBox="1"/>
          <p:nvPr/>
        </p:nvSpPr>
        <p:spPr>
          <a:xfrm>
            <a:off x="3829051" y="6527676"/>
            <a:ext cx="3691652" cy="307777"/>
          </a:xfrm>
          <a:prstGeom prst="rect">
            <a:avLst/>
          </a:prstGeom>
          <a:noFill/>
        </p:spPr>
        <p:txBody>
          <a:bodyPr wrap="none" rtlCol="0">
            <a:spAutoFit/>
          </a:bodyPr>
          <a:lstStyle/>
          <a:p>
            <a:r>
              <a:rPr lang="fr-FR" sz="1400" i="1" dirty="0">
                <a:solidFill>
                  <a:srgbClr val="FFFF00"/>
                </a:solidFill>
              </a:rPr>
              <a:t>« I  AM HELIOS, ELITE SOLDIER OF THE DIGITAL »</a:t>
            </a:r>
          </a:p>
        </p:txBody>
      </p:sp>
      <p:pic>
        <p:nvPicPr>
          <p:cNvPr id="6" name="Picture 5">
            <a:extLst>
              <a:ext uri="{FF2B5EF4-FFF2-40B4-BE49-F238E27FC236}">
                <a16:creationId xmlns:a16="http://schemas.microsoft.com/office/drawing/2014/main" id="{8FCC92EC-2B50-6DCE-F11A-ACD484F445F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144"/>
            <a:ext cx="1257300" cy="1016934"/>
          </a:xfrm>
          <a:prstGeom prst="rect">
            <a:avLst/>
          </a:prstGeom>
          <a:noFill/>
        </p:spPr>
      </p:pic>
    </p:spTree>
    <p:extLst>
      <p:ext uri="{BB962C8B-B14F-4D97-AF65-F5344CB8AC3E}">
        <p14:creationId xmlns:p14="http://schemas.microsoft.com/office/powerpoint/2010/main" val="4288932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BC4D5-B427-898F-995B-D713A648C9F7}"/>
              </a:ext>
            </a:extLst>
          </p:cNvPr>
          <p:cNvSpPr>
            <a:spLocks noGrp="1"/>
          </p:cNvSpPr>
          <p:nvPr>
            <p:ph type="title"/>
          </p:nvPr>
        </p:nvSpPr>
        <p:spPr>
          <a:xfrm>
            <a:off x="337396" y="0"/>
            <a:ext cx="12037621" cy="1524433"/>
          </a:xfrm>
        </p:spPr>
        <p:txBody>
          <a:bodyPr>
            <a:normAutofit fontScale="90000"/>
          </a:bodyPr>
          <a:lstStyle/>
          <a:p>
            <a:pPr algn="ctr"/>
            <a:br>
              <a:rPr lang="en-GB" cap="all" dirty="0">
                <a:solidFill>
                  <a:schemeClr val="accent1"/>
                </a:solidFill>
                <a:effectLst/>
                <a:latin typeface="Helvetica" pitchFamily="2" charset="0"/>
              </a:rPr>
            </a:br>
            <a:r>
              <a:rPr lang="en-GB" sz="4000" b="1" dirty="0">
                <a:solidFill>
                  <a:srgbClr val="FFFF00"/>
                </a:solidFill>
              </a:rPr>
              <a:t>area 5 - Capability and capacity building and awareness raising</a:t>
            </a:r>
            <a:br>
              <a:rPr lang="en-GB" cap="all" dirty="0">
                <a:solidFill>
                  <a:schemeClr val="accent1"/>
                </a:solidFill>
                <a:effectLst/>
                <a:latin typeface="Helvetica" pitchFamily="2" charset="0"/>
              </a:rPr>
            </a:br>
            <a:endParaRPr lang="fr-FR" cap="all" dirty="0">
              <a:solidFill>
                <a:schemeClr val="accent1"/>
              </a:solidFill>
            </a:endParaRPr>
          </a:p>
        </p:txBody>
      </p:sp>
      <p:sp>
        <p:nvSpPr>
          <p:cNvPr id="3" name="Content Placeholder 2">
            <a:extLst>
              <a:ext uri="{FF2B5EF4-FFF2-40B4-BE49-F238E27FC236}">
                <a16:creationId xmlns:a16="http://schemas.microsoft.com/office/drawing/2014/main" id="{2281957A-D3BB-103A-B4E6-CFAB21E47A37}"/>
              </a:ext>
            </a:extLst>
          </p:cNvPr>
          <p:cNvSpPr>
            <a:spLocks noGrp="1"/>
          </p:cNvSpPr>
          <p:nvPr>
            <p:ph idx="1"/>
          </p:nvPr>
        </p:nvSpPr>
        <p:spPr>
          <a:xfrm>
            <a:off x="337396" y="1345838"/>
            <a:ext cx="11544363" cy="4883511"/>
          </a:xfrm>
        </p:spPr>
        <p:txBody>
          <a:bodyPr>
            <a:normAutofit fontScale="92500" lnSpcReduction="20000"/>
          </a:bodyPr>
          <a:lstStyle/>
          <a:p>
            <a:pPr marL="0" indent="0" algn="just">
              <a:lnSpc>
                <a:spcPct val="150000"/>
              </a:lnSpc>
              <a:buNone/>
            </a:pPr>
            <a:r>
              <a:rPr lang="en-GB" sz="2400" dirty="0">
                <a:latin typeface="+mj-lt"/>
              </a:rPr>
              <a:t>5.1 Strategically plan capability and capacity building and awareness raising:  assign clear roles and responsibilities to entities</a:t>
            </a:r>
          </a:p>
          <a:p>
            <a:pPr marL="0" indent="0" algn="just">
              <a:lnSpc>
                <a:spcPct val="150000"/>
              </a:lnSpc>
              <a:buNone/>
            </a:pPr>
            <a:r>
              <a:rPr lang="en-GB" sz="2400" dirty="0">
                <a:latin typeface="+mj-lt"/>
              </a:rPr>
              <a:t>5.2 Develop cybersecurity curricula: facilitate the development or expansion of dedicated trainings curricula aimed at accelerating cybersecurity skills development and awareness throughout the formal cybersecurity education program;</a:t>
            </a:r>
          </a:p>
          <a:p>
            <a:pPr marL="0" indent="0" algn="just">
              <a:lnSpc>
                <a:spcPct val="150000"/>
              </a:lnSpc>
              <a:buNone/>
            </a:pPr>
            <a:r>
              <a:rPr lang="en-GB" sz="2400" dirty="0">
                <a:latin typeface="+mj-lt"/>
              </a:rPr>
              <a:t>5.3 Stimulate capacity development and workforce training;</a:t>
            </a:r>
          </a:p>
          <a:p>
            <a:pPr marL="0" indent="0" algn="just">
              <a:lnSpc>
                <a:spcPct val="150000"/>
              </a:lnSpc>
              <a:buNone/>
            </a:pPr>
            <a:r>
              <a:rPr lang="en-GB" sz="2400" dirty="0">
                <a:latin typeface="+mj-lt"/>
              </a:rPr>
              <a:t>5.4 Implement a coordinated cybersecurity awareness-raising programme;</a:t>
            </a:r>
          </a:p>
          <a:p>
            <a:pPr marL="0" indent="0" algn="just">
              <a:lnSpc>
                <a:spcPct val="150000"/>
              </a:lnSpc>
              <a:buNone/>
            </a:pPr>
            <a:r>
              <a:rPr lang="en-GB" sz="2400" dirty="0">
                <a:latin typeface="+mj-lt"/>
              </a:rPr>
              <a:t>5.5 Foster cybersecurity innovation and R&amp;D;</a:t>
            </a:r>
          </a:p>
          <a:p>
            <a:pPr marL="0" indent="0" algn="just">
              <a:lnSpc>
                <a:spcPct val="150000"/>
              </a:lnSpc>
              <a:buNone/>
            </a:pPr>
            <a:r>
              <a:rPr lang="en-GB" sz="2400" dirty="0">
                <a:latin typeface="+mj-lt"/>
              </a:rPr>
              <a:t>5.6 Tailor programmes for vulnerable sectors and groups;</a:t>
            </a:r>
            <a:endParaRPr lang="en-GB" dirty="0">
              <a:effectLst/>
              <a:latin typeface="Helvetica" pitchFamily="2" charset="0"/>
            </a:endParaRPr>
          </a:p>
        </p:txBody>
      </p:sp>
      <p:sp>
        <p:nvSpPr>
          <p:cNvPr id="5" name="TextBox 4">
            <a:extLst>
              <a:ext uri="{FF2B5EF4-FFF2-40B4-BE49-F238E27FC236}">
                <a16:creationId xmlns:a16="http://schemas.microsoft.com/office/drawing/2014/main" id="{3D08EC23-C3AE-3742-847B-41A4B06D9D1C}"/>
              </a:ext>
            </a:extLst>
          </p:cNvPr>
          <p:cNvSpPr txBox="1"/>
          <p:nvPr/>
        </p:nvSpPr>
        <p:spPr>
          <a:xfrm>
            <a:off x="3829051" y="6527676"/>
            <a:ext cx="3691652" cy="307777"/>
          </a:xfrm>
          <a:prstGeom prst="rect">
            <a:avLst/>
          </a:prstGeom>
          <a:noFill/>
        </p:spPr>
        <p:txBody>
          <a:bodyPr wrap="none" rtlCol="0">
            <a:spAutoFit/>
          </a:bodyPr>
          <a:lstStyle/>
          <a:p>
            <a:r>
              <a:rPr lang="fr-FR" sz="1400" i="1" dirty="0">
                <a:solidFill>
                  <a:srgbClr val="FFFF00"/>
                </a:solidFill>
              </a:rPr>
              <a:t>« I  AM HELIOS, ELITE SOLDIER OF THE DIGITAL »</a:t>
            </a:r>
          </a:p>
        </p:txBody>
      </p:sp>
      <p:pic>
        <p:nvPicPr>
          <p:cNvPr id="6" name="Picture 5">
            <a:extLst>
              <a:ext uri="{FF2B5EF4-FFF2-40B4-BE49-F238E27FC236}">
                <a16:creationId xmlns:a16="http://schemas.microsoft.com/office/drawing/2014/main" id="{E00F8884-6903-532B-0C1F-C9D64D48009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144"/>
            <a:ext cx="1257300" cy="1016934"/>
          </a:xfrm>
          <a:prstGeom prst="rect">
            <a:avLst/>
          </a:prstGeom>
          <a:noFill/>
        </p:spPr>
      </p:pic>
    </p:spTree>
    <p:extLst>
      <p:ext uri="{BB962C8B-B14F-4D97-AF65-F5344CB8AC3E}">
        <p14:creationId xmlns:p14="http://schemas.microsoft.com/office/powerpoint/2010/main" val="2903114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9E567-5003-F215-3111-D88EBAA4DED3}"/>
              </a:ext>
            </a:extLst>
          </p:cNvPr>
          <p:cNvSpPr>
            <a:spLocks noGrp="1"/>
          </p:cNvSpPr>
          <p:nvPr>
            <p:ph type="title"/>
          </p:nvPr>
        </p:nvSpPr>
        <p:spPr>
          <a:xfrm>
            <a:off x="1708439" y="104407"/>
            <a:ext cx="8135650" cy="822407"/>
          </a:xfrm>
        </p:spPr>
        <p:txBody>
          <a:bodyPr>
            <a:normAutofit fontScale="90000"/>
          </a:bodyPr>
          <a:lstStyle/>
          <a:p>
            <a:br>
              <a:rPr lang="en-GB" cap="all" dirty="0">
                <a:solidFill>
                  <a:schemeClr val="accent1"/>
                </a:solidFill>
                <a:latin typeface="Helvetica" pitchFamily="2" charset="0"/>
              </a:rPr>
            </a:br>
            <a:r>
              <a:rPr lang="en-GB" sz="4000" b="1" dirty="0">
                <a:solidFill>
                  <a:srgbClr val="FFFF00"/>
                </a:solidFill>
              </a:rPr>
              <a:t>Area 6 - Legislation and regulation</a:t>
            </a:r>
            <a:br>
              <a:rPr lang="en-GB" cap="all" dirty="0">
                <a:solidFill>
                  <a:schemeClr val="accent1"/>
                </a:solidFill>
                <a:latin typeface="Helvetica" pitchFamily="2" charset="0"/>
              </a:rPr>
            </a:br>
            <a:endParaRPr lang="fr-FR" cap="all" dirty="0">
              <a:solidFill>
                <a:schemeClr val="accent1"/>
              </a:solidFill>
            </a:endParaRPr>
          </a:p>
        </p:txBody>
      </p:sp>
      <p:sp>
        <p:nvSpPr>
          <p:cNvPr id="3" name="Content Placeholder 2">
            <a:extLst>
              <a:ext uri="{FF2B5EF4-FFF2-40B4-BE49-F238E27FC236}">
                <a16:creationId xmlns:a16="http://schemas.microsoft.com/office/drawing/2014/main" id="{8FE4D57B-553E-6BBF-BDF9-A3695C7DAACD}"/>
              </a:ext>
            </a:extLst>
          </p:cNvPr>
          <p:cNvSpPr>
            <a:spLocks noGrp="1"/>
          </p:cNvSpPr>
          <p:nvPr>
            <p:ph idx="1"/>
          </p:nvPr>
        </p:nvSpPr>
        <p:spPr>
          <a:xfrm>
            <a:off x="642938" y="926814"/>
            <a:ext cx="11315700" cy="5503598"/>
          </a:xfrm>
        </p:spPr>
        <p:txBody>
          <a:bodyPr>
            <a:noAutofit/>
          </a:bodyPr>
          <a:lstStyle/>
          <a:p>
            <a:pPr marL="0" indent="0" algn="just">
              <a:lnSpc>
                <a:spcPct val="160000"/>
              </a:lnSpc>
              <a:buNone/>
            </a:pPr>
            <a:r>
              <a:rPr lang="en-GB" sz="2000" dirty="0">
                <a:latin typeface="+mj-lt"/>
              </a:rPr>
              <a:t>6.1 Establish a legal framework for cybersecurity;</a:t>
            </a:r>
          </a:p>
          <a:p>
            <a:pPr marL="0" indent="0" algn="just">
              <a:lnSpc>
                <a:spcPct val="160000"/>
              </a:lnSpc>
              <a:buNone/>
            </a:pPr>
            <a:r>
              <a:rPr lang="en-GB" sz="2000" dirty="0">
                <a:latin typeface="+mj-lt"/>
              </a:rPr>
              <a:t>6.2 Establish a legal framework on cybercrime and electronic evidence;</a:t>
            </a:r>
          </a:p>
          <a:p>
            <a:pPr marL="0" indent="0" algn="just">
              <a:lnSpc>
                <a:spcPct val="160000"/>
              </a:lnSpc>
              <a:buNone/>
            </a:pPr>
            <a:r>
              <a:rPr lang="en-GB" sz="2000" dirty="0">
                <a:latin typeface="+mj-lt"/>
              </a:rPr>
              <a:t>6.3 Recognise and safeguard human rights and liberties;</a:t>
            </a:r>
          </a:p>
          <a:p>
            <a:pPr marL="0" indent="0" algn="just">
              <a:lnSpc>
                <a:spcPct val="160000"/>
              </a:lnSpc>
              <a:buNone/>
            </a:pPr>
            <a:r>
              <a:rPr lang="en-GB" sz="2000" dirty="0">
                <a:latin typeface="+mj-lt"/>
              </a:rPr>
              <a:t>6.4 Create compliance mechanisms: set in place to prevent, combat, and mitigate actions directed against the confidentiality, integrity, and availability of ICT systems and infrastructures, and threatening computer data, in accordance with the aforementioned legal framework;</a:t>
            </a:r>
          </a:p>
          <a:p>
            <a:pPr marL="0" indent="0" algn="just">
              <a:lnSpc>
                <a:spcPct val="160000"/>
              </a:lnSpc>
              <a:buNone/>
            </a:pPr>
            <a:r>
              <a:rPr lang="en-GB" sz="2000" dirty="0">
                <a:latin typeface="+mj-lt"/>
              </a:rPr>
              <a:t>6.5 Promote capacity-building for law enforcement: training and education for a range of stakeholders involved in combating cybercrime (e.g., judges, prosecutors, lawyers, </a:t>
            </a:r>
            <a:r>
              <a:rPr lang="en-GB" sz="2000" dirty="0" err="1">
                <a:latin typeface="+mj-lt"/>
              </a:rPr>
              <a:t>lawenforcement</a:t>
            </a:r>
            <a:r>
              <a:rPr lang="en-GB" sz="2000" dirty="0">
                <a:latin typeface="+mj-lt"/>
              </a:rPr>
              <a:t> officials, </a:t>
            </a:r>
          </a:p>
          <a:p>
            <a:pPr marL="0" indent="0" algn="just">
              <a:lnSpc>
                <a:spcPct val="160000"/>
              </a:lnSpc>
              <a:buNone/>
            </a:pPr>
            <a:r>
              <a:rPr lang="en-GB" sz="2000" dirty="0">
                <a:latin typeface="+mj-lt"/>
              </a:rPr>
              <a:t>6.6 Establish inter-organisational processes:  ensure compliance with cybercrime legislation</a:t>
            </a:r>
          </a:p>
          <a:p>
            <a:pPr marL="0" indent="0" algn="just">
              <a:lnSpc>
                <a:spcPct val="160000"/>
              </a:lnSpc>
              <a:buNone/>
            </a:pPr>
            <a:r>
              <a:rPr lang="en-GB" sz="2000" dirty="0">
                <a:latin typeface="+mj-lt"/>
              </a:rPr>
              <a:t>6.7 Support international cooperation to combat cyber threats and cybercrime </a:t>
            </a:r>
          </a:p>
        </p:txBody>
      </p:sp>
      <p:sp>
        <p:nvSpPr>
          <p:cNvPr id="5" name="TextBox 4">
            <a:extLst>
              <a:ext uri="{FF2B5EF4-FFF2-40B4-BE49-F238E27FC236}">
                <a16:creationId xmlns:a16="http://schemas.microsoft.com/office/drawing/2014/main" id="{80F1189F-68C2-7E3A-2E3C-E980F31E97D7}"/>
              </a:ext>
            </a:extLst>
          </p:cNvPr>
          <p:cNvSpPr txBox="1"/>
          <p:nvPr/>
        </p:nvSpPr>
        <p:spPr>
          <a:xfrm>
            <a:off x="3829051" y="6527676"/>
            <a:ext cx="3691652" cy="307777"/>
          </a:xfrm>
          <a:prstGeom prst="rect">
            <a:avLst/>
          </a:prstGeom>
          <a:noFill/>
        </p:spPr>
        <p:txBody>
          <a:bodyPr wrap="none" rtlCol="0">
            <a:spAutoFit/>
          </a:bodyPr>
          <a:lstStyle/>
          <a:p>
            <a:r>
              <a:rPr lang="fr-FR" sz="1400" i="1" dirty="0">
                <a:solidFill>
                  <a:srgbClr val="FFFF00"/>
                </a:solidFill>
              </a:rPr>
              <a:t>« I  AM HELIOS, ELITE SOLDIER OF THE DIGITAL »</a:t>
            </a:r>
          </a:p>
        </p:txBody>
      </p:sp>
      <p:pic>
        <p:nvPicPr>
          <p:cNvPr id="6" name="Picture 5">
            <a:extLst>
              <a:ext uri="{FF2B5EF4-FFF2-40B4-BE49-F238E27FC236}">
                <a16:creationId xmlns:a16="http://schemas.microsoft.com/office/drawing/2014/main" id="{67276B7E-EFED-DB03-6946-149FB17AE33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144"/>
            <a:ext cx="1257300" cy="1016934"/>
          </a:xfrm>
          <a:prstGeom prst="rect">
            <a:avLst/>
          </a:prstGeom>
          <a:noFill/>
        </p:spPr>
      </p:pic>
    </p:spTree>
    <p:extLst>
      <p:ext uri="{BB962C8B-B14F-4D97-AF65-F5344CB8AC3E}">
        <p14:creationId xmlns:p14="http://schemas.microsoft.com/office/powerpoint/2010/main" val="47941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72EBF-AEE0-5C62-3CD8-639F75D890F4}"/>
              </a:ext>
            </a:extLst>
          </p:cNvPr>
          <p:cNvSpPr>
            <a:spLocks noGrp="1"/>
          </p:cNvSpPr>
          <p:nvPr>
            <p:ph type="title"/>
          </p:nvPr>
        </p:nvSpPr>
        <p:spPr>
          <a:xfrm>
            <a:off x="1467963" y="201291"/>
            <a:ext cx="10515600" cy="822788"/>
          </a:xfrm>
        </p:spPr>
        <p:txBody>
          <a:bodyPr>
            <a:normAutofit/>
          </a:bodyPr>
          <a:lstStyle/>
          <a:p>
            <a:r>
              <a:rPr lang="en-GB" b="1" dirty="0">
                <a:solidFill>
                  <a:srgbClr val="FFFF00"/>
                </a:solidFill>
              </a:rPr>
              <a:t>Area 7 - International cooperation</a:t>
            </a:r>
            <a:endParaRPr lang="fr-FR" cap="all" dirty="0">
              <a:solidFill>
                <a:schemeClr val="accent1"/>
              </a:solidFill>
            </a:endParaRPr>
          </a:p>
        </p:txBody>
      </p:sp>
      <p:sp>
        <p:nvSpPr>
          <p:cNvPr id="3" name="Content Placeholder 2">
            <a:extLst>
              <a:ext uri="{FF2B5EF4-FFF2-40B4-BE49-F238E27FC236}">
                <a16:creationId xmlns:a16="http://schemas.microsoft.com/office/drawing/2014/main" id="{B066972A-A0BA-4930-0D6F-B10A6C985F02}"/>
              </a:ext>
            </a:extLst>
          </p:cNvPr>
          <p:cNvSpPr>
            <a:spLocks noGrp="1"/>
          </p:cNvSpPr>
          <p:nvPr>
            <p:ph idx="1"/>
          </p:nvPr>
        </p:nvSpPr>
        <p:spPr>
          <a:xfrm>
            <a:off x="1085850" y="1744456"/>
            <a:ext cx="10515600" cy="3369088"/>
          </a:xfrm>
        </p:spPr>
        <p:txBody>
          <a:bodyPr>
            <a:normAutofit/>
          </a:bodyPr>
          <a:lstStyle/>
          <a:p>
            <a:pPr marL="0" indent="0">
              <a:lnSpc>
                <a:spcPct val="150000"/>
              </a:lnSpc>
              <a:buNone/>
            </a:pPr>
            <a:r>
              <a:rPr lang="en-GB" sz="2400" dirty="0">
                <a:latin typeface="+mj-lt"/>
              </a:rPr>
              <a:t>7.1 Due to its transboundary and lacunarity characteristics recognise cybersecurity as a component of foreign policy and align domestic and international efforts;</a:t>
            </a:r>
          </a:p>
          <a:p>
            <a:pPr marL="0" indent="0">
              <a:lnSpc>
                <a:spcPct val="150000"/>
              </a:lnSpc>
              <a:buNone/>
            </a:pPr>
            <a:r>
              <a:rPr lang="en-GB" sz="2400" dirty="0">
                <a:latin typeface="+mj-lt"/>
              </a:rPr>
              <a:t>7.2 Engage in international discussions and commit to implementation;</a:t>
            </a:r>
          </a:p>
          <a:p>
            <a:pPr marL="0" indent="0">
              <a:lnSpc>
                <a:spcPct val="150000"/>
              </a:lnSpc>
              <a:buNone/>
            </a:pPr>
            <a:r>
              <a:rPr lang="en-GB" sz="2400" dirty="0">
                <a:latin typeface="+mj-lt"/>
              </a:rPr>
              <a:t>7.3 Promote formal and informal cooperation in cyberspace;</a:t>
            </a:r>
          </a:p>
          <a:p>
            <a:pPr marL="0" indent="0">
              <a:lnSpc>
                <a:spcPct val="150000"/>
              </a:lnSpc>
              <a:buNone/>
            </a:pPr>
            <a:r>
              <a:rPr lang="en-GB" sz="2400" dirty="0">
                <a:latin typeface="+mj-lt"/>
              </a:rPr>
              <a:t>7.4 Promote capacity building for international cooperation;</a:t>
            </a:r>
            <a:endParaRPr lang="en-GB" sz="2000" dirty="0">
              <a:effectLst/>
              <a:latin typeface="Helvetica" pitchFamily="2" charset="0"/>
            </a:endParaRPr>
          </a:p>
        </p:txBody>
      </p:sp>
      <p:sp>
        <p:nvSpPr>
          <p:cNvPr id="5" name="TextBox 4">
            <a:extLst>
              <a:ext uri="{FF2B5EF4-FFF2-40B4-BE49-F238E27FC236}">
                <a16:creationId xmlns:a16="http://schemas.microsoft.com/office/drawing/2014/main" id="{18C9DDF9-05CF-46F6-1B5F-CE2CC7F5A180}"/>
              </a:ext>
            </a:extLst>
          </p:cNvPr>
          <p:cNvSpPr txBox="1"/>
          <p:nvPr/>
        </p:nvSpPr>
        <p:spPr>
          <a:xfrm>
            <a:off x="3829051" y="6527676"/>
            <a:ext cx="3691652" cy="307777"/>
          </a:xfrm>
          <a:prstGeom prst="rect">
            <a:avLst/>
          </a:prstGeom>
          <a:noFill/>
        </p:spPr>
        <p:txBody>
          <a:bodyPr wrap="none" rtlCol="0">
            <a:spAutoFit/>
          </a:bodyPr>
          <a:lstStyle/>
          <a:p>
            <a:r>
              <a:rPr lang="fr-FR" sz="1400" i="1" dirty="0">
                <a:solidFill>
                  <a:srgbClr val="FFFF00"/>
                </a:solidFill>
              </a:rPr>
              <a:t>« I  AM HELIOS, ELITE SOLDIER OF THE DIGITAL »</a:t>
            </a:r>
          </a:p>
        </p:txBody>
      </p:sp>
      <p:pic>
        <p:nvPicPr>
          <p:cNvPr id="6" name="Picture 5">
            <a:extLst>
              <a:ext uri="{FF2B5EF4-FFF2-40B4-BE49-F238E27FC236}">
                <a16:creationId xmlns:a16="http://schemas.microsoft.com/office/drawing/2014/main" id="{56CA942C-46C6-1EE3-D72A-2F09E431995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144"/>
            <a:ext cx="1257300" cy="1016934"/>
          </a:xfrm>
          <a:prstGeom prst="rect">
            <a:avLst/>
          </a:prstGeom>
          <a:noFill/>
        </p:spPr>
      </p:pic>
    </p:spTree>
    <p:extLst>
      <p:ext uri="{BB962C8B-B14F-4D97-AF65-F5344CB8AC3E}">
        <p14:creationId xmlns:p14="http://schemas.microsoft.com/office/powerpoint/2010/main" val="3272396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ABA45-D081-F762-AD98-B63AFF9153C8}"/>
              </a:ext>
            </a:extLst>
          </p:cNvPr>
          <p:cNvSpPr>
            <a:spLocks noGrp="1"/>
          </p:cNvSpPr>
          <p:nvPr>
            <p:ph type="title"/>
          </p:nvPr>
        </p:nvSpPr>
        <p:spPr>
          <a:xfrm>
            <a:off x="2943225" y="0"/>
            <a:ext cx="5129213" cy="900113"/>
          </a:xfrm>
        </p:spPr>
        <p:txBody>
          <a:bodyPr>
            <a:normAutofit fontScale="90000"/>
          </a:bodyPr>
          <a:lstStyle/>
          <a:p>
            <a:pPr algn="ctr"/>
            <a:r>
              <a:rPr lang="fr-FR" sz="6000" b="1" u="sng" dirty="0"/>
              <a:t>AIM</a:t>
            </a:r>
          </a:p>
        </p:txBody>
      </p:sp>
      <p:sp>
        <p:nvSpPr>
          <p:cNvPr id="3" name="Content Placeholder 2">
            <a:extLst>
              <a:ext uri="{FF2B5EF4-FFF2-40B4-BE49-F238E27FC236}">
                <a16:creationId xmlns:a16="http://schemas.microsoft.com/office/drawing/2014/main" id="{80C9BF50-AF90-A556-8CC8-96264EA4F85A}"/>
              </a:ext>
            </a:extLst>
          </p:cNvPr>
          <p:cNvSpPr>
            <a:spLocks noGrp="1"/>
          </p:cNvSpPr>
          <p:nvPr>
            <p:ph idx="1"/>
          </p:nvPr>
        </p:nvSpPr>
        <p:spPr>
          <a:xfrm>
            <a:off x="142876" y="1024078"/>
            <a:ext cx="11944350" cy="5833922"/>
          </a:xfrm>
        </p:spPr>
        <p:txBody>
          <a:bodyPr>
            <a:normAutofit fontScale="25000" lnSpcReduction="20000"/>
          </a:bodyPr>
          <a:lstStyle/>
          <a:p>
            <a:pPr marL="0" indent="0" algn="just">
              <a:lnSpc>
                <a:spcPct val="170000"/>
              </a:lnSpc>
              <a:buNone/>
            </a:pPr>
            <a:r>
              <a:rPr lang="en-GB" sz="8000" dirty="0">
                <a:effectLst/>
                <a:latin typeface="+mj-lt"/>
              </a:rPr>
              <a:t>Information and Communication Technology has evolved to become the backbone of modern business, critical services and infrastructure, social networks, and the global economy as a whole, catalysts for multisectoral growth and social development.</a:t>
            </a:r>
          </a:p>
          <a:p>
            <a:pPr marL="0" indent="0" algn="just">
              <a:lnSpc>
                <a:spcPct val="170000"/>
              </a:lnSpc>
              <a:buNone/>
            </a:pPr>
            <a:r>
              <a:rPr lang="en-GB" sz="8000" dirty="0">
                <a:latin typeface="+mj-lt"/>
              </a:rPr>
              <a:t>Our societies are increasingly dependent on digital infrastructure, and technology remains inherently vulnerable.  Cybersecurity is becoming a complex challenge that encompasses many different aspects of governance, policy, operation, technical and legal, requiring an applicable strategy to ensure confidentiality, integrity, availability, the ICT infrastructure is facing a rapid change in risks, which requires a real Cyber Security STRATEGY. Hence, the need for an expert position in some companies and organizations CISO (Chief Information Security Officer). What should be the position of the TOP Manager in the cybersecurity strategy process, the role of the CISO in its implementation? its impact on IT and other stakeholders in the company? This work aims to give all of them guidelines and tools to deploy a cybersecurity strategy in their organizations, structures and companies, to be influential actors and know how to take the right actions that fit with its movement.</a:t>
            </a:r>
            <a:r>
              <a:rPr lang="en-GB" sz="8000" dirty="0">
                <a:effectLst/>
                <a:latin typeface="Helvetica" pitchFamily="2" charset="0"/>
              </a:rPr>
              <a:t>  </a:t>
            </a:r>
          </a:p>
          <a:p>
            <a:pPr marL="0" indent="0">
              <a:buNone/>
            </a:pPr>
            <a:endParaRPr lang="fr-FR" dirty="0"/>
          </a:p>
        </p:txBody>
      </p:sp>
      <p:pic>
        <p:nvPicPr>
          <p:cNvPr id="4" name="Picture 3">
            <a:extLst>
              <a:ext uri="{FF2B5EF4-FFF2-40B4-BE49-F238E27FC236}">
                <a16:creationId xmlns:a16="http://schemas.microsoft.com/office/drawing/2014/main" id="{526A8623-2EF9-EA44-929A-AF12B47B1DB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860" y="-50008"/>
            <a:ext cx="1257300" cy="1016934"/>
          </a:xfrm>
          <a:prstGeom prst="rect">
            <a:avLst/>
          </a:prstGeom>
          <a:noFill/>
        </p:spPr>
      </p:pic>
      <p:sp>
        <p:nvSpPr>
          <p:cNvPr id="5" name="TextBox 4">
            <a:extLst>
              <a:ext uri="{FF2B5EF4-FFF2-40B4-BE49-F238E27FC236}">
                <a16:creationId xmlns:a16="http://schemas.microsoft.com/office/drawing/2014/main" id="{1600A825-CF11-97E5-0140-AC5866E95F11}"/>
              </a:ext>
            </a:extLst>
          </p:cNvPr>
          <p:cNvSpPr txBox="1"/>
          <p:nvPr/>
        </p:nvSpPr>
        <p:spPr>
          <a:xfrm>
            <a:off x="3829051" y="6527676"/>
            <a:ext cx="3691652" cy="307777"/>
          </a:xfrm>
          <a:prstGeom prst="rect">
            <a:avLst/>
          </a:prstGeom>
          <a:noFill/>
        </p:spPr>
        <p:txBody>
          <a:bodyPr wrap="none" rtlCol="0">
            <a:spAutoFit/>
          </a:bodyPr>
          <a:lstStyle/>
          <a:p>
            <a:r>
              <a:rPr lang="fr-FR" sz="1400" i="1" dirty="0">
                <a:solidFill>
                  <a:srgbClr val="FFFF00"/>
                </a:solidFill>
              </a:rPr>
              <a:t>« I  AM HELIOS, ELITE SOLDIER OF THE DIGITAL »</a:t>
            </a:r>
          </a:p>
        </p:txBody>
      </p:sp>
    </p:spTree>
    <p:extLst>
      <p:ext uri="{BB962C8B-B14F-4D97-AF65-F5344CB8AC3E}">
        <p14:creationId xmlns:p14="http://schemas.microsoft.com/office/powerpoint/2010/main" val="3053302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01559-EB89-4F04-BF50-731FA60A2014}"/>
              </a:ext>
            </a:extLst>
          </p:cNvPr>
          <p:cNvSpPr>
            <a:spLocks noGrp="1"/>
          </p:cNvSpPr>
          <p:nvPr>
            <p:ph type="title"/>
          </p:nvPr>
        </p:nvSpPr>
        <p:spPr>
          <a:xfrm>
            <a:off x="3324225" y="228087"/>
            <a:ext cx="5543549" cy="795991"/>
          </a:xfrm>
        </p:spPr>
        <p:txBody>
          <a:bodyPr>
            <a:normAutofit/>
          </a:bodyPr>
          <a:lstStyle/>
          <a:p>
            <a:r>
              <a:rPr lang="fr-FR" b="1" dirty="0">
                <a:solidFill>
                  <a:srgbClr val="FFFF00"/>
                </a:solidFill>
              </a:rPr>
              <a:t>IV- OPEN EXERCISE</a:t>
            </a:r>
          </a:p>
        </p:txBody>
      </p:sp>
      <p:sp>
        <p:nvSpPr>
          <p:cNvPr id="3" name="Content Placeholder 2">
            <a:extLst>
              <a:ext uri="{FF2B5EF4-FFF2-40B4-BE49-F238E27FC236}">
                <a16:creationId xmlns:a16="http://schemas.microsoft.com/office/drawing/2014/main" id="{80607CCC-F9F0-3628-0DB7-EB8457E4F0FF}"/>
              </a:ext>
            </a:extLst>
          </p:cNvPr>
          <p:cNvSpPr>
            <a:spLocks noGrp="1"/>
          </p:cNvSpPr>
          <p:nvPr>
            <p:ph idx="1"/>
          </p:nvPr>
        </p:nvSpPr>
        <p:spPr>
          <a:xfrm>
            <a:off x="628650" y="1438415"/>
            <a:ext cx="10571816" cy="3649133"/>
          </a:xfrm>
        </p:spPr>
        <p:txBody>
          <a:bodyPr>
            <a:normAutofit fontScale="92500"/>
          </a:bodyPr>
          <a:lstStyle/>
          <a:p>
            <a:pPr marL="0" indent="0" algn="just">
              <a:lnSpc>
                <a:spcPct val="140000"/>
              </a:lnSpc>
              <a:buNone/>
            </a:pPr>
            <a:r>
              <a:rPr lang="fr-FR" sz="2400" dirty="0">
                <a:latin typeface="+mj-lt"/>
              </a:rPr>
              <a:t>The </a:t>
            </a:r>
            <a:r>
              <a:rPr lang="fr-FR" sz="2400" dirty="0" err="1">
                <a:latin typeface="+mj-lt"/>
              </a:rPr>
              <a:t>concern</a:t>
            </a:r>
            <a:r>
              <a:rPr lang="fr-FR" sz="2400" dirty="0">
                <a:latin typeface="+mj-lt"/>
              </a:rPr>
              <a:t> </a:t>
            </a:r>
            <a:r>
              <a:rPr lang="fr-FR" sz="2400" dirty="0" err="1">
                <a:latin typeface="+mj-lt"/>
              </a:rPr>
              <a:t>here</a:t>
            </a:r>
            <a:r>
              <a:rPr lang="fr-FR" sz="2400" dirty="0">
                <a:latin typeface="+mj-lt"/>
              </a:rPr>
              <a:t> </a:t>
            </a:r>
            <a:r>
              <a:rPr lang="fr-FR" sz="2400" dirty="0" err="1">
                <a:latin typeface="+mj-lt"/>
              </a:rPr>
              <a:t>is</a:t>
            </a:r>
            <a:r>
              <a:rPr lang="fr-FR" sz="2400" dirty="0">
                <a:latin typeface="+mj-lt"/>
              </a:rPr>
              <a:t> to set up the posture, the job description and the </a:t>
            </a:r>
            <a:r>
              <a:rPr lang="fr-FR" sz="2400" dirty="0" err="1">
                <a:latin typeface="+mj-lt"/>
              </a:rPr>
              <a:t>tasks</a:t>
            </a:r>
            <a:r>
              <a:rPr lang="fr-FR" sz="2400" dirty="0">
                <a:latin typeface="+mj-lt"/>
              </a:rPr>
              <a:t> of </a:t>
            </a:r>
            <a:r>
              <a:rPr lang="fr-FR" sz="2400" dirty="0" err="1">
                <a:latin typeface="+mj-lt"/>
              </a:rPr>
              <a:t>these</a:t>
            </a:r>
            <a:r>
              <a:rPr lang="fr-FR" sz="2400" dirty="0">
                <a:latin typeface="+mj-lt"/>
              </a:rPr>
              <a:t> </a:t>
            </a:r>
            <a:r>
              <a:rPr lang="fr-FR" sz="2400" dirty="0" err="1">
                <a:latin typeface="+mj-lt"/>
              </a:rPr>
              <a:t>personal</a:t>
            </a:r>
            <a:r>
              <a:rPr lang="fr-FR" sz="2400" dirty="0">
                <a:latin typeface="+mj-lt"/>
              </a:rPr>
              <a:t>, </a:t>
            </a:r>
            <a:r>
              <a:rPr lang="fr-FR" sz="2400" dirty="0" err="1">
                <a:latin typeface="+mj-lt"/>
              </a:rPr>
              <a:t>during</a:t>
            </a:r>
            <a:r>
              <a:rPr lang="fr-FR" sz="2400" dirty="0">
                <a:latin typeface="+mj-lt"/>
              </a:rPr>
              <a:t> the </a:t>
            </a:r>
            <a:r>
              <a:rPr lang="fr-FR" sz="2400" dirty="0" err="1">
                <a:latin typeface="+mj-lt"/>
              </a:rPr>
              <a:t>Cybersecurity</a:t>
            </a:r>
            <a:r>
              <a:rPr lang="fr-FR" sz="2400" dirty="0">
                <a:latin typeface="+mj-lt"/>
              </a:rPr>
              <a:t> </a:t>
            </a:r>
            <a:r>
              <a:rPr lang="fr-FR" sz="2400" dirty="0" err="1">
                <a:latin typeface="+mj-lt"/>
              </a:rPr>
              <a:t>Strategy</a:t>
            </a:r>
            <a:r>
              <a:rPr lang="fr-FR" sz="2400" dirty="0">
                <a:latin typeface="+mj-lt"/>
              </a:rPr>
              <a:t> </a:t>
            </a:r>
            <a:r>
              <a:rPr lang="fr-FR" sz="2400" dirty="0" err="1">
                <a:latin typeface="+mj-lt"/>
              </a:rPr>
              <a:t>deployment</a:t>
            </a:r>
            <a:r>
              <a:rPr lang="fr-FR" sz="2400" dirty="0">
                <a:latin typeface="+mj-lt"/>
              </a:rPr>
              <a:t> and Life Cycle, </a:t>
            </a:r>
            <a:r>
              <a:rPr lang="fr-FR" sz="2400" dirty="0" err="1">
                <a:latin typeface="+mj-lt"/>
              </a:rPr>
              <a:t>what</a:t>
            </a:r>
            <a:r>
              <a:rPr lang="fr-FR" sz="2400" dirty="0">
                <a:latin typeface="+mj-lt"/>
              </a:rPr>
              <a:t> </a:t>
            </a:r>
            <a:r>
              <a:rPr lang="fr-FR" sz="2400" dirty="0" err="1">
                <a:latin typeface="+mj-lt"/>
              </a:rPr>
              <a:t>achievements</a:t>
            </a:r>
            <a:r>
              <a:rPr lang="fr-FR" sz="2400" dirty="0">
                <a:latin typeface="+mj-lt"/>
              </a:rPr>
              <a:t> </a:t>
            </a:r>
            <a:r>
              <a:rPr lang="fr-FR" sz="2400" dirty="0" err="1">
                <a:latin typeface="+mj-lt"/>
              </a:rPr>
              <a:t>should</a:t>
            </a:r>
            <a:r>
              <a:rPr lang="fr-FR" sz="2400" dirty="0">
                <a:latin typeface="+mj-lt"/>
              </a:rPr>
              <a:t> </a:t>
            </a:r>
            <a:r>
              <a:rPr lang="fr-FR" sz="2400" dirty="0" err="1">
                <a:latin typeface="+mj-lt"/>
              </a:rPr>
              <a:t>they</a:t>
            </a:r>
            <a:r>
              <a:rPr lang="fr-FR" sz="2400" dirty="0">
                <a:latin typeface="+mj-lt"/>
              </a:rPr>
              <a:t> </a:t>
            </a:r>
            <a:r>
              <a:rPr lang="fr-FR" sz="2400" dirty="0" err="1">
                <a:latin typeface="+mj-lt"/>
              </a:rPr>
              <a:t>perfomed</a:t>
            </a:r>
            <a:r>
              <a:rPr lang="fr-FR" sz="2400" dirty="0">
                <a:latin typeface="+mj-lt"/>
              </a:rPr>
              <a:t> </a:t>
            </a:r>
            <a:r>
              <a:rPr lang="fr-FR" sz="2400" dirty="0" err="1">
                <a:latin typeface="+mj-lt"/>
              </a:rPr>
              <a:t>while</a:t>
            </a:r>
            <a:r>
              <a:rPr lang="fr-FR" sz="2400" dirty="0">
                <a:latin typeface="+mj-lt"/>
              </a:rPr>
              <a:t> </a:t>
            </a:r>
            <a:r>
              <a:rPr lang="fr-FR" sz="2400" dirty="0" err="1">
                <a:latin typeface="+mj-lt"/>
              </a:rPr>
              <a:t>exploiting</a:t>
            </a:r>
            <a:r>
              <a:rPr lang="fr-FR" sz="2400" dirty="0">
                <a:latin typeface="+mj-lt"/>
              </a:rPr>
              <a:t> the </a:t>
            </a:r>
            <a:r>
              <a:rPr lang="fr-FR" sz="2400" dirty="0" err="1">
                <a:latin typeface="+mj-lt"/>
              </a:rPr>
              <a:t>Cybersecurity</a:t>
            </a:r>
            <a:r>
              <a:rPr lang="fr-FR" sz="2400" dirty="0">
                <a:latin typeface="+mj-lt"/>
              </a:rPr>
              <a:t> </a:t>
            </a:r>
            <a:r>
              <a:rPr lang="fr-FR" sz="2400" dirty="0" err="1">
                <a:latin typeface="+mj-lt"/>
              </a:rPr>
              <a:t>Strategy</a:t>
            </a:r>
            <a:r>
              <a:rPr lang="fr-FR" sz="2400" dirty="0">
                <a:latin typeface="+mj-lt"/>
              </a:rPr>
              <a:t> Best Practices.</a:t>
            </a:r>
          </a:p>
          <a:p>
            <a:pPr marL="0" indent="0" algn="just">
              <a:lnSpc>
                <a:spcPct val="140000"/>
              </a:lnSpc>
              <a:buNone/>
            </a:pPr>
            <a:endParaRPr lang="fr-FR" sz="2400" dirty="0">
              <a:latin typeface="+mj-lt"/>
            </a:endParaRPr>
          </a:p>
          <a:p>
            <a:pPr marL="0" indent="0">
              <a:lnSpc>
                <a:spcPct val="140000"/>
              </a:lnSpc>
              <a:buNone/>
            </a:pPr>
            <a:r>
              <a:rPr lang="fr-FR" sz="2400" dirty="0">
                <a:latin typeface="+mj-lt"/>
              </a:rPr>
              <a:t>Link to open </a:t>
            </a:r>
            <a:r>
              <a:rPr lang="fr-FR" sz="2400" dirty="0" err="1">
                <a:latin typeface="+mj-lt"/>
              </a:rPr>
              <a:t>Exercise</a:t>
            </a:r>
            <a:r>
              <a:rPr lang="fr-FR" sz="2400" dirty="0">
                <a:latin typeface="+mj-lt"/>
              </a:rPr>
              <a:t>:  :  </a:t>
            </a:r>
            <a:r>
              <a:rPr lang="fr-FR" sz="2400" dirty="0">
                <a:solidFill>
                  <a:srgbClr val="FFFF00"/>
                </a:solidFill>
                <a:latin typeface="+mj-lt"/>
                <a:hlinkClick r:id="rId2">
                  <a:extLst>
                    <a:ext uri="{A12FA001-AC4F-418D-AE19-62706E023703}">
                      <ahyp:hlinkClr xmlns:ahyp="http://schemas.microsoft.com/office/drawing/2018/hyperlinkcolor" val="tx"/>
                    </a:ext>
                  </a:extLst>
                </a:hlinkClick>
              </a:rPr>
              <a:t>file:///Users/jlvmbeck/Documents/HELIOS_DOCUMENTS/Cyber_Wednesdays/CyberSecurity_Strategy_Exercise.xlsx</a:t>
            </a:r>
            <a:endParaRPr lang="fr-FR" sz="2400" dirty="0">
              <a:solidFill>
                <a:srgbClr val="FFFF00"/>
              </a:solidFill>
              <a:latin typeface="+mj-lt"/>
            </a:endParaRPr>
          </a:p>
        </p:txBody>
      </p:sp>
      <p:sp>
        <p:nvSpPr>
          <p:cNvPr id="4" name="TextBox 3">
            <a:extLst>
              <a:ext uri="{FF2B5EF4-FFF2-40B4-BE49-F238E27FC236}">
                <a16:creationId xmlns:a16="http://schemas.microsoft.com/office/drawing/2014/main" id="{21DB5AD8-9858-3F6C-735F-731F349A0939}"/>
              </a:ext>
            </a:extLst>
          </p:cNvPr>
          <p:cNvSpPr txBox="1"/>
          <p:nvPr/>
        </p:nvSpPr>
        <p:spPr>
          <a:xfrm>
            <a:off x="3829051" y="6527676"/>
            <a:ext cx="3691652" cy="307777"/>
          </a:xfrm>
          <a:prstGeom prst="rect">
            <a:avLst/>
          </a:prstGeom>
          <a:noFill/>
        </p:spPr>
        <p:txBody>
          <a:bodyPr wrap="none" rtlCol="0">
            <a:spAutoFit/>
          </a:bodyPr>
          <a:lstStyle/>
          <a:p>
            <a:r>
              <a:rPr lang="fr-FR" sz="1400" i="1" dirty="0">
                <a:solidFill>
                  <a:srgbClr val="FFFF00"/>
                </a:solidFill>
              </a:rPr>
              <a:t>« I  AM HELIOS, ELITE SOLDIER OF THE DIGITAL »</a:t>
            </a:r>
          </a:p>
        </p:txBody>
      </p:sp>
      <p:pic>
        <p:nvPicPr>
          <p:cNvPr id="5" name="Picture 4">
            <a:extLst>
              <a:ext uri="{FF2B5EF4-FFF2-40B4-BE49-F238E27FC236}">
                <a16:creationId xmlns:a16="http://schemas.microsoft.com/office/drawing/2014/main" id="{C715B07D-DD80-1915-CFF6-4EC192E7AC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144"/>
            <a:ext cx="1257300" cy="1016934"/>
          </a:xfrm>
          <a:prstGeom prst="rect">
            <a:avLst/>
          </a:prstGeom>
          <a:noFill/>
        </p:spPr>
      </p:pic>
    </p:spTree>
    <p:extLst>
      <p:ext uri="{BB962C8B-B14F-4D97-AF65-F5344CB8AC3E}">
        <p14:creationId xmlns:p14="http://schemas.microsoft.com/office/powerpoint/2010/main" val="1728852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3639D-23E3-D5A8-A029-68A3F1F68086}"/>
              </a:ext>
            </a:extLst>
          </p:cNvPr>
          <p:cNvSpPr>
            <a:spLocks noGrp="1"/>
          </p:cNvSpPr>
          <p:nvPr>
            <p:ph type="title"/>
          </p:nvPr>
        </p:nvSpPr>
        <p:spPr>
          <a:xfrm>
            <a:off x="1801954" y="228087"/>
            <a:ext cx="7700962" cy="795991"/>
          </a:xfrm>
        </p:spPr>
        <p:txBody>
          <a:bodyPr/>
          <a:lstStyle/>
          <a:p>
            <a:r>
              <a:rPr lang="fr-FR" b="1" dirty="0">
                <a:solidFill>
                  <a:srgbClr val="FFFF00"/>
                </a:solidFill>
              </a:rPr>
              <a:t>REFERENCES AND DOCUMENTATION</a:t>
            </a:r>
          </a:p>
        </p:txBody>
      </p:sp>
      <p:sp>
        <p:nvSpPr>
          <p:cNvPr id="3" name="Content Placeholder 2">
            <a:extLst>
              <a:ext uri="{FF2B5EF4-FFF2-40B4-BE49-F238E27FC236}">
                <a16:creationId xmlns:a16="http://schemas.microsoft.com/office/drawing/2014/main" id="{E1FDE723-EF32-1025-287B-86A8CD325B06}"/>
              </a:ext>
            </a:extLst>
          </p:cNvPr>
          <p:cNvSpPr>
            <a:spLocks noGrp="1"/>
          </p:cNvSpPr>
          <p:nvPr>
            <p:ph idx="1"/>
          </p:nvPr>
        </p:nvSpPr>
        <p:spPr>
          <a:xfrm>
            <a:off x="685801" y="1543055"/>
            <a:ext cx="10131425" cy="4591050"/>
          </a:xfrm>
        </p:spPr>
        <p:txBody>
          <a:bodyPr>
            <a:normAutofit lnSpcReduction="10000"/>
          </a:bodyPr>
          <a:lstStyle/>
          <a:p>
            <a:pPr marL="0" indent="0">
              <a:buNone/>
            </a:pPr>
            <a:r>
              <a:rPr lang="fr-FR" dirty="0"/>
              <a:t> </a:t>
            </a:r>
          </a:p>
          <a:p>
            <a:pPr marL="0" indent="0">
              <a:buNone/>
            </a:pPr>
            <a:r>
              <a:rPr lang="fr-FR" dirty="0"/>
              <a:t>- </a:t>
            </a:r>
            <a:r>
              <a:rPr lang="fr-FR" sz="2200" i="1" u="sng" dirty="0">
                <a:latin typeface="+mj-lt"/>
              </a:rPr>
              <a:t>Modern </a:t>
            </a:r>
            <a:r>
              <a:rPr lang="fr-FR" sz="2200" i="1" u="sng" dirty="0" err="1">
                <a:latin typeface="+mj-lt"/>
              </a:rPr>
              <a:t>Cybersecurity</a:t>
            </a:r>
            <a:r>
              <a:rPr lang="fr-FR" sz="2200" i="1" u="sng" dirty="0">
                <a:latin typeface="+mj-lt"/>
              </a:rPr>
              <a:t> </a:t>
            </a:r>
            <a:r>
              <a:rPr lang="fr-FR" sz="2200" i="1" u="sng" dirty="0" err="1">
                <a:latin typeface="+mj-lt"/>
              </a:rPr>
              <a:t>Strategies</a:t>
            </a:r>
            <a:r>
              <a:rPr lang="fr-FR" sz="2200" i="1" u="sng" dirty="0">
                <a:latin typeface="+mj-lt"/>
              </a:rPr>
              <a:t> for </a:t>
            </a:r>
            <a:r>
              <a:rPr lang="fr-FR" sz="2200" i="1" u="sng" dirty="0" err="1">
                <a:latin typeface="+mj-lt"/>
              </a:rPr>
              <a:t>Enterprises</a:t>
            </a:r>
            <a:r>
              <a:rPr lang="fr-FR" sz="2200" dirty="0">
                <a:latin typeface="+mj-lt"/>
              </a:rPr>
              <a:t>, by ASHISHI MISHRA, PBP Publications, 2023;</a:t>
            </a:r>
          </a:p>
          <a:p>
            <a:pPr>
              <a:buFontTx/>
              <a:buChar char="-"/>
            </a:pPr>
            <a:r>
              <a:rPr lang="fr-FR" sz="2200" i="1" u="sng" dirty="0">
                <a:latin typeface="+mj-lt"/>
              </a:rPr>
              <a:t>C|CISO </a:t>
            </a:r>
            <a:r>
              <a:rPr lang="fr-FR" sz="2200" i="1" u="sng" dirty="0" err="1">
                <a:latin typeface="+mj-lt"/>
              </a:rPr>
              <a:t>Certified</a:t>
            </a:r>
            <a:r>
              <a:rPr lang="fr-FR" sz="2200" i="1" u="sng" dirty="0">
                <a:latin typeface="+mj-lt"/>
              </a:rPr>
              <a:t> Chief Information Security </a:t>
            </a:r>
            <a:r>
              <a:rPr lang="fr-FR" sz="2200" i="1" u="sng" dirty="0" err="1">
                <a:latin typeface="+mj-lt"/>
              </a:rPr>
              <a:t>Officer</a:t>
            </a:r>
            <a:r>
              <a:rPr lang="fr-FR" sz="2200" dirty="0">
                <a:latin typeface="+mj-lt"/>
              </a:rPr>
              <a:t>, Version 3, EC-Council, </a:t>
            </a:r>
          </a:p>
          <a:p>
            <a:pPr>
              <a:buFontTx/>
              <a:buChar char="-"/>
            </a:pPr>
            <a:r>
              <a:rPr lang="fr-FR" sz="2200" i="1" u="sng" dirty="0">
                <a:latin typeface="+mj-lt"/>
              </a:rPr>
              <a:t>CISSP Training </a:t>
            </a:r>
            <a:r>
              <a:rPr lang="fr-FR" sz="2200" i="1" u="sng" dirty="0" err="1">
                <a:latin typeface="+mj-lt"/>
              </a:rPr>
              <a:t>Series</a:t>
            </a:r>
            <a:r>
              <a:rPr lang="fr-FR" sz="2200" dirty="0">
                <a:latin typeface="+mj-lt"/>
              </a:rPr>
              <a:t>, EC-Council, </a:t>
            </a:r>
            <a:r>
              <a:rPr lang="fr-FR" sz="2200" dirty="0" err="1">
                <a:latin typeface="+mj-lt"/>
              </a:rPr>
              <a:t>University</a:t>
            </a:r>
            <a:r>
              <a:rPr lang="fr-FR" sz="2200" dirty="0">
                <a:latin typeface="+mj-lt"/>
              </a:rPr>
              <a:t> of Dallas, 2016;</a:t>
            </a:r>
          </a:p>
          <a:p>
            <a:pPr>
              <a:buFontTx/>
              <a:buChar char="-"/>
            </a:pPr>
            <a:r>
              <a:rPr lang="en-GB" sz="2200" i="1" u="sng" dirty="0">
                <a:effectLst/>
                <a:latin typeface="+mj-lt"/>
              </a:rPr>
              <a:t>Guide to Developing a National Cybersecurity Strategy </a:t>
            </a:r>
            <a:r>
              <a:rPr lang="en-GB" sz="2200" dirty="0">
                <a:latin typeface="+mj-lt"/>
              </a:rPr>
              <a:t>by Strategic Engagement in Cybersecurity, 2nd Edition 2021;</a:t>
            </a:r>
          </a:p>
          <a:p>
            <a:pPr>
              <a:buFontTx/>
              <a:buChar char="-"/>
            </a:pPr>
            <a:r>
              <a:rPr lang="en-GB" sz="2200" i="1" u="sng" dirty="0">
                <a:latin typeface="+mj-lt"/>
              </a:rPr>
              <a:t>La </a:t>
            </a:r>
            <a:r>
              <a:rPr lang="en-GB" sz="2200" i="1" u="sng" dirty="0" err="1">
                <a:latin typeface="+mj-lt"/>
              </a:rPr>
              <a:t>securite</a:t>
            </a:r>
            <a:r>
              <a:rPr lang="en-GB" sz="2200" i="1" u="sng" dirty="0">
                <a:latin typeface="+mj-lt"/>
              </a:rPr>
              <a:t> </a:t>
            </a:r>
            <a:r>
              <a:rPr lang="en-GB" sz="2200" i="1" u="sng" dirty="0" err="1">
                <a:latin typeface="+mj-lt"/>
              </a:rPr>
              <a:t>informatique</a:t>
            </a:r>
            <a:r>
              <a:rPr lang="en-GB" sz="2200" i="1" u="sng" dirty="0">
                <a:latin typeface="+mj-lt"/>
              </a:rPr>
              <a:t> pour la petite </a:t>
            </a:r>
            <a:r>
              <a:rPr lang="en-GB" sz="2200" i="1" u="sng" dirty="0" err="1">
                <a:latin typeface="+mj-lt"/>
              </a:rPr>
              <a:t>entreprise</a:t>
            </a:r>
            <a:r>
              <a:rPr lang="en-GB" sz="2200" i="1" u="sng" dirty="0">
                <a:latin typeface="+mj-lt"/>
              </a:rPr>
              <a:t>, Etat de </a:t>
            </a:r>
            <a:r>
              <a:rPr lang="en-GB" sz="2200" i="1" u="sng" dirty="0" err="1">
                <a:latin typeface="+mj-lt"/>
              </a:rPr>
              <a:t>l’Art</a:t>
            </a:r>
            <a:r>
              <a:rPr lang="en-GB" sz="2200" i="1" u="sng" dirty="0">
                <a:latin typeface="+mj-lt"/>
              </a:rPr>
              <a:t> et </a:t>
            </a:r>
            <a:r>
              <a:rPr lang="en-GB" sz="2200" i="1" u="sng" dirty="0" err="1">
                <a:latin typeface="+mj-lt"/>
              </a:rPr>
              <a:t>bonnes</a:t>
            </a:r>
            <a:r>
              <a:rPr lang="en-GB" sz="2200" i="1" u="sng" dirty="0">
                <a:latin typeface="+mj-lt"/>
              </a:rPr>
              <a:t> pratiques</a:t>
            </a:r>
            <a:r>
              <a:rPr lang="en-GB" sz="2200" dirty="0">
                <a:latin typeface="+mj-lt"/>
              </a:rPr>
              <a:t>, By Jean-Francois Charpentier, Editions Eni, 13 Janvier 2016.</a:t>
            </a:r>
          </a:p>
          <a:p>
            <a:pPr>
              <a:buFontTx/>
              <a:buChar char="-"/>
            </a:pPr>
            <a:r>
              <a:rPr lang="en-GB" sz="2200" i="1" u="sng" dirty="0">
                <a:latin typeface="+mj-lt"/>
              </a:rPr>
              <a:t>National Cybersecurity Strategy Guide</a:t>
            </a:r>
            <a:r>
              <a:rPr lang="en-GB" sz="2200" dirty="0">
                <a:latin typeface="+mj-lt"/>
              </a:rPr>
              <a:t>,  Cyber Security Studies, Marshall Institute, May 2024</a:t>
            </a:r>
          </a:p>
          <a:p>
            <a:pPr>
              <a:buFontTx/>
              <a:buChar char="-"/>
            </a:pPr>
            <a:endParaRPr lang="en-GB" dirty="0"/>
          </a:p>
          <a:p>
            <a:pPr>
              <a:buFontTx/>
              <a:buChar char="-"/>
            </a:pPr>
            <a:endParaRPr lang="fr-FR" dirty="0"/>
          </a:p>
        </p:txBody>
      </p:sp>
      <p:sp>
        <p:nvSpPr>
          <p:cNvPr id="4" name="TextBox 3">
            <a:extLst>
              <a:ext uri="{FF2B5EF4-FFF2-40B4-BE49-F238E27FC236}">
                <a16:creationId xmlns:a16="http://schemas.microsoft.com/office/drawing/2014/main" id="{39C9C52D-76E2-CE52-17EE-B9F11B8A6589}"/>
              </a:ext>
            </a:extLst>
          </p:cNvPr>
          <p:cNvSpPr txBox="1"/>
          <p:nvPr/>
        </p:nvSpPr>
        <p:spPr>
          <a:xfrm>
            <a:off x="3829051" y="6527676"/>
            <a:ext cx="3691652" cy="307777"/>
          </a:xfrm>
          <a:prstGeom prst="rect">
            <a:avLst/>
          </a:prstGeom>
          <a:noFill/>
        </p:spPr>
        <p:txBody>
          <a:bodyPr wrap="none" rtlCol="0">
            <a:spAutoFit/>
          </a:bodyPr>
          <a:lstStyle/>
          <a:p>
            <a:r>
              <a:rPr lang="fr-FR" sz="1400" i="1" dirty="0">
                <a:solidFill>
                  <a:srgbClr val="FFFF00"/>
                </a:solidFill>
              </a:rPr>
              <a:t>« I  AM HELIOS, ELITE SOLDIER OF THE DIGITAL »</a:t>
            </a:r>
          </a:p>
        </p:txBody>
      </p:sp>
      <p:pic>
        <p:nvPicPr>
          <p:cNvPr id="5" name="Picture 4">
            <a:extLst>
              <a:ext uri="{FF2B5EF4-FFF2-40B4-BE49-F238E27FC236}">
                <a16:creationId xmlns:a16="http://schemas.microsoft.com/office/drawing/2014/main" id="{5526A68A-202C-656E-F127-CE520A40BB2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144"/>
            <a:ext cx="1257300" cy="1016934"/>
          </a:xfrm>
          <a:prstGeom prst="rect">
            <a:avLst/>
          </a:prstGeom>
          <a:noFill/>
        </p:spPr>
      </p:pic>
    </p:spTree>
    <p:extLst>
      <p:ext uri="{BB962C8B-B14F-4D97-AF65-F5344CB8AC3E}">
        <p14:creationId xmlns:p14="http://schemas.microsoft.com/office/powerpoint/2010/main" val="4753106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922813-4017-8940-B6E9-A95274355936}"/>
              </a:ext>
            </a:extLst>
          </p:cNvPr>
          <p:cNvSpPr>
            <a:spLocks noGrp="1"/>
          </p:cNvSpPr>
          <p:nvPr>
            <p:ph idx="1"/>
          </p:nvPr>
        </p:nvSpPr>
        <p:spPr>
          <a:xfrm>
            <a:off x="685801" y="357188"/>
            <a:ext cx="10131425" cy="5434013"/>
          </a:xfrm>
        </p:spPr>
        <p:txBody>
          <a:bodyPr>
            <a:normAutofit fontScale="92500" lnSpcReduction="20000"/>
          </a:bodyPr>
          <a:lstStyle/>
          <a:p>
            <a:pPr marL="0" indent="0">
              <a:buNone/>
            </a:pPr>
            <a:endParaRPr lang="fr-FR" dirty="0"/>
          </a:p>
          <a:p>
            <a:pPr marL="0" indent="0">
              <a:buNone/>
            </a:pPr>
            <a:r>
              <a:rPr lang="fr-FR" sz="3900" b="1" cap="all" dirty="0">
                <a:ln w="3175" cmpd="sng">
                  <a:noFill/>
                </a:ln>
                <a:solidFill>
                  <a:srgbClr val="FFFF00"/>
                </a:solidFill>
                <a:latin typeface="+mj-lt"/>
                <a:ea typeface="+mj-ea"/>
                <a:cs typeface="+mj-cs"/>
              </a:rPr>
              <a:t>{....</a:t>
            </a:r>
          </a:p>
          <a:p>
            <a:pPr marL="0" indent="0">
              <a:buNone/>
            </a:pPr>
            <a:r>
              <a:rPr lang="fr-FR" dirty="0"/>
              <a:t>    </a:t>
            </a:r>
            <a:endParaRPr lang="fr-FR" i="1" dirty="0"/>
          </a:p>
          <a:p>
            <a:pPr marL="0" indent="0">
              <a:buNone/>
            </a:pPr>
            <a:r>
              <a:rPr lang="fr-FR" sz="3900" b="1" i="1" cap="all" dirty="0">
                <a:ln w="3175" cmpd="sng">
                  <a:noFill/>
                </a:ln>
                <a:solidFill>
                  <a:srgbClr val="FFFF00"/>
                </a:solidFill>
                <a:latin typeface="+mj-lt"/>
                <a:ea typeface="+mj-ea"/>
                <a:cs typeface="+mj-cs"/>
              </a:rPr>
              <a:t>.... ‘’THANK YOU FOR YOUR KIND ATTENTION’’;</a:t>
            </a:r>
          </a:p>
          <a:p>
            <a:pPr marL="0" indent="0">
              <a:buNone/>
            </a:pPr>
            <a:r>
              <a:rPr lang="fr-FR" sz="3900" b="1" cap="all" dirty="0">
                <a:ln w="3175" cmpd="sng">
                  <a:noFill/>
                </a:ln>
                <a:solidFill>
                  <a:srgbClr val="FFFF00"/>
                </a:solidFill>
                <a:latin typeface="+mj-lt"/>
                <a:ea typeface="+mj-ea"/>
                <a:cs typeface="+mj-cs"/>
              </a:rPr>
              <a:t>}</a:t>
            </a:r>
          </a:p>
          <a:p>
            <a:pPr marL="0" indent="0">
              <a:buNone/>
            </a:pPr>
            <a:endParaRPr lang="fr-FR" dirty="0"/>
          </a:p>
          <a:p>
            <a:pPr marL="0" indent="0">
              <a:buNone/>
            </a:pPr>
            <a:r>
              <a:rPr lang="fr-FR" sz="3900" b="1" cap="all" dirty="0">
                <a:ln w="3175" cmpd="sng">
                  <a:noFill/>
                </a:ln>
                <a:solidFill>
                  <a:srgbClr val="FFFF00"/>
                </a:solidFill>
                <a:latin typeface="+mj-lt"/>
                <a:ea typeface="+mj-ea"/>
                <a:cs typeface="+mj-cs"/>
              </a:rPr>
              <a:t>{....</a:t>
            </a:r>
          </a:p>
          <a:p>
            <a:pPr marL="0" indent="0">
              <a:buNone/>
            </a:pPr>
            <a:r>
              <a:rPr lang="fr-FR" sz="3900" b="1" cap="all" dirty="0">
                <a:ln w="3175" cmpd="sng">
                  <a:noFill/>
                </a:ln>
                <a:solidFill>
                  <a:srgbClr val="FFFF00"/>
                </a:solidFill>
                <a:latin typeface="+mj-lt"/>
                <a:ea typeface="+mj-ea"/>
                <a:cs typeface="+mj-cs"/>
              </a:rPr>
              <a:t>....‘’</a:t>
            </a:r>
            <a:r>
              <a:rPr lang="fr-FR" sz="3900" b="1" i="1" cap="all" dirty="0">
                <a:ln w="3175" cmpd="sng">
                  <a:noFill/>
                </a:ln>
                <a:solidFill>
                  <a:srgbClr val="FFFF00"/>
                </a:solidFill>
                <a:latin typeface="+mj-lt"/>
                <a:ea typeface="+mj-ea"/>
                <a:cs typeface="+mj-cs"/>
              </a:rPr>
              <a:t>QUESTIONS</a:t>
            </a:r>
            <a:r>
              <a:rPr lang="fr-FR" sz="3900" b="1" cap="all" dirty="0">
                <a:ln w="3175" cmpd="sng">
                  <a:noFill/>
                </a:ln>
                <a:solidFill>
                  <a:srgbClr val="FFFF00"/>
                </a:solidFill>
                <a:latin typeface="+mj-lt"/>
                <a:ea typeface="+mj-ea"/>
                <a:cs typeface="+mj-cs"/>
              </a:rPr>
              <a:t>’’;</a:t>
            </a:r>
          </a:p>
          <a:p>
            <a:pPr marL="0" indent="0">
              <a:buNone/>
            </a:pPr>
            <a:r>
              <a:rPr lang="fr-FR" b="1" dirty="0"/>
              <a:t>....</a:t>
            </a:r>
          </a:p>
          <a:p>
            <a:pPr marL="0" indent="0">
              <a:buNone/>
            </a:pPr>
            <a:r>
              <a:rPr lang="fr-FR" sz="3900" b="1" cap="all" dirty="0">
                <a:ln w="3175" cmpd="sng">
                  <a:noFill/>
                </a:ln>
                <a:solidFill>
                  <a:srgbClr val="FFFF00"/>
                </a:solidFill>
                <a:latin typeface="+mj-lt"/>
                <a:ea typeface="+mj-ea"/>
                <a:cs typeface="+mj-cs"/>
              </a:rPr>
              <a:t>END</a:t>
            </a:r>
          </a:p>
          <a:p>
            <a:pPr marL="0" indent="0">
              <a:buNone/>
            </a:pPr>
            <a:r>
              <a:rPr lang="fr-FR" sz="3900" b="1" cap="all" dirty="0">
                <a:ln w="3175" cmpd="sng">
                  <a:noFill/>
                </a:ln>
                <a:solidFill>
                  <a:srgbClr val="FFFF00"/>
                </a:solidFill>
                <a:latin typeface="+mj-lt"/>
                <a:ea typeface="+mj-ea"/>
                <a:cs typeface="+mj-cs"/>
              </a:rPr>
              <a:t>}</a:t>
            </a:r>
          </a:p>
        </p:txBody>
      </p:sp>
    </p:spTree>
    <p:extLst>
      <p:ext uri="{BB962C8B-B14F-4D97-AF65-F5344CB8AC3E}">
        <p14:creationId xmlns:p14="http://schemas.microsoft.com/office/powerpoint/2010/main" val="2256299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61FAE-0F6D-D74A-7797-6FA8DE2760DE}"/>
              </a:ext>
            </a:extLst>
          </p:cNvPr>
          <p:cNvSpPr>
            <a:spLocks noGrp="1"/>
          </p:cNvSpPr>
          <p:nvPr>
            <p:ph type="title"/>
          </p:nvPr>
        </p:nvSpPr>
        <p:spPr>
          <a:xfrm>
            <a:off x="838200" y="122609"/>
            <a:ext cx="10515600" cy="1095375"/>
          </a:xfrm>
        </p:spPr>
        <p:txBody>
          <a:bodyPr>
            <a:normAutofit/>
          </a:bodyPr>
          <a:lstStyle/>
          <a:p>
            <a:pPr algn="ctr"/>
            <a:r>
              <a:rPr lang="fr-FR" sz="6000" b="1" u="sng" dirty="0">
                <a:solidFill>
                  <a:schemeClr val="accent3">
                    <a:lumMod val="20000"/>
                    <a:lumOff val="80000"/>
                  </a:schemeClr>
                </a:solidFill>
              </a:rPr>
              <a:t>PLAN</a:t>
            </a:r>
          </a:p>
        </p:txBody>
      </p:sp>
      <p:sp>
        <p:nvSpPr>
          <p:cNvPr id="3" name="Content Placeholder 2">
            <a:extLst>
              <a:ext uri="{FF2B5EF4-FFF2-40B4-BE49-F238E27FC236}">
                <a16:creationId xmlns:a16="http://schemas.microsoft.com/office/drawing/2014/main" id="{1B3E0DCA-D1C4-2E84-7087-83AC28176D9E}"/>
              </a:ext>
            </a:extLst>
          </p:cNvPr>
          <p:cNvSpPr>
            <a:spLocks noGrp="1"/>
          </p:cNvSpPr>
          <p:nvPr>
            <p:ph idx="1"/>
          </p:nvPr>
        </p:nvSpPr>
        <p:spPr>
          <a:xfrm>
            <a:off x="378031" y="1423987"/>
            <a:ext cx="11435938" cy="1400175"/>
          </a:xfrm>
        </p:spPr>
        <p:txBody>
          <a:bodyPr>
            <a:noAutofit/>
          </a:bodyPr>
          <a:lstStyle/>
          <a:p>
            <a:pPr marL="0" indent="0">
              <a:buNone/>
            </a:pPr>
            <a:r>
              <a:rPr lang="fr-FR" sz="3000" dirty="0">
                <a:latin typeface="+mj-lt"/>
              </a:rPr>
              <a:t>1- CONCEPTS DEFINITION AND CYBERSECURITY  STRATEGY LIFECYCLE;</a:t>
            </a:r>
          </a:p>
        </p:txBody>
      </p:sp>
      <p:sp>
        <p:nvSpPr>
          <p:cNvPr id="5" name="Content Placeholder 2">
            <a:extLst>
              <a:ext uri="{FF2B5EF4-FFF2-40B4-BE49-F238E27FC236}">
                <a16:creationId xmlns:a16="http://schemas.microsoft.com/office/drawing/2014/main" id="{CC91BBA1-2E3B-6788-549A-8B6D13221206}"/>
              </a:ext>
            </a:extLst>
          </p:cNvPr>
          <p:cNvSpPr txBox="1">
            <a:spLocks/>
          </p:cNvSpPr>
          <p:nvPr/>
        </p:nvSpPr>
        <p:spPr>
          <a:xfrm>
            <a:off x="351534" y="2824162"/>
            <a:ext cx="11435938" cy="1028700"/>
          </a:xfrm>
          <a:prstGeom prst="rect">
            <a:avLst/>
          </a:prstGeom>
        </p:spPr>
        <p:txBody>
          <a:bodyPr vert="horz" lIns="91440" tIns="45720" rIns="91440" bIns="45720" rtlCol="0" anchor="ctr">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fr-FR" sz="3000" dirty="0">
                <a:latin typeface="+mj-lt"/>
              </a:rPr>
              <a:t>2- CYBERSECURITY STRATEGY CHARACTERISTICS</a:t>
            </a:r>
          </a:p>
        </p:txBody>
      </p:sp>
      <p:sp>
        <p:nvSpPr>
          <p:cNvPr id="6" name="Content Placeholder 2">
            <a:extLst>
              <a:ext uri="{FF2B5EF4-FFF2-40B4-BE49-F238E27FC236}">
                <a16:creationId xmlns:a16="http://schemas.microsoft.com/office/drawing/2014/main" id="{A61B755C-1D44-ADC6-7F27-5BD64DF92509}"/>
              </a:ext>
            </a:extLst>
          </p:cNvPr>
          <p:cNvSpPr txBox="1">
            <a:spLocks/>
          </p:cNvSpPr>
          <p:nvPr/>
        </p:nvSpPr>
        <p:spPr>
          <a:xfrm>
            <a:off x="351534" y="4033839"/>
            <a:ext cx="11435938" cy="1028700"/>
          </a:xfrm>
          <a:prstGeom prst="rect">
            <a:avLst/>
          </a:prstGeom>
        </p:spPr>
        <p:txBody>
          <a:bodyPr vert="horz" lIns="91440" tIns="45720" rIns="91440" bIns="45720" rtlCol="0" anchor="ctr">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fr-FR" sz="3000" dirty="0">
                <a:latin typeface="+mj-lt"/>
              </a:rPr>
              <a:t>3- CYBERSECURITY STRATEGY GOOD PRACTICES</a:t>
            </a:r>
          </a:p>
        </p:txBody>
      </p:sp>
      <p:sp>
        <p:nvSpPr>
          <p:cNvPr id="7" name="Content Placeholder 2">
            <a:extLst>
              <a:ext uri="{FF2B5EF4-FFF2-40B4-BE49-F238E27FC236}">
                <a16:creationId xmlns:a16="http://schemas.microsoft.com/office/drawing/2014/main" id="{7519323C-B544-B62C-49AC-F5E7A208C3EB}"/>
              </a:ext>
            </a:extLst>
          </p:cNvPr>
          <p:cNvSpPr txBox="1">
            <a:spLocks/>
          </p:cNvSpPr>
          <p:nvPr/>
        </p:nvSpPr>
        <p:spPr>
          <a:xfrm>
            <a:off x="351534" y="5062539"/>
            <a:ext cx="11435938" cy="1028700"/>
          </a:xfrm>
          <a:prstGeom prst="rect">
            <a:avLst/>
          </a:prstGeom>
        </p:spPr>
        <p:txBody>
          <a:bodyPr vert="horz" lIns="91440" tIns="45720" rIns="91440" bIns="45720" rtlCol="0" anchor="ctr">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fr-FR" sz="3200" dirty="0">
                <a:latin typeface="+mj-lt"/>
              </a:rPr>
              <a:t>4- OPEN EXERCISE</a:t>
            </a:r>
          </a:p>
        </p:txBody>
      </p:sp>
      <p:sp>
        <p:nvSpPr>
          <p:cNvPr id="8" name="TextBox 7">
            <a:extLst>
              <a:ext uri="{FF2B5EF4-FFF2-40B4-BE49-F238E27FC236}">
                <a16:creationId xmlns:a16="http://schemas.microsoft.com/office/drawing/2014/main" id="{199CC260-F39D-1716-7F43-79C45D9F08F7}"/>
              </a:ext>
            </a:extLst>
          </p:cNvPr>
          <p:cNvSpPr txBox="1"/>
          <p:nvPr/>
        </p:nvSpPr>
        <p:spPr>
          <a:xfrm>
            <a:off x="3829051" y="6527676"/>
            <a:ext cx="3691652" cy="307777"/>
          </a:xfrm>
          <a:prstGeom prst="rect">
            <a:avLst/>
          </a:prstGeom>
          <a:noFill/>
        </p:spPr>
        <p:txBody>
          <a:bodyPr wrap="none" rtlCol="0">
            <a:spAutoFit/>
          </a:bodyPr>
          <a:lstStyle/>
          <a:p>
            <a:r>
              <a:rPr lang="fr-FR" sz="1400" i="1" dirty="0">
                <a:solidFill>
                  <a:srgbClr val="FFFF00"/>
                </a:solidFill>
              </a:rPr>
              <a:t>« I  AM HELIOS, ELITE SOLDIER OF THE DIGITAL »</a:t>
            </a:r>
          </a:p>
        </p:txBody>
      </p:sp>
      <p:pic>
        <p:nvPicPr>
          <p:cNvPr id="9" name="Picture 8">
            <a:extLst>
              <a:ext uri="{FF2B5EF4-FFF2-40B4-BE49-F238E27FC236}">
                <a16:creationId xmlns:a16="http://schemas.microsoft.com/office/drawing/2014/main" id="{9B7D00B2-CC1B-270E-3EA0-D13A159FF38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144"/>
            <a:ext cx="1257300" cy="1016934"/>
          </a:xfrm>
          <a:prstGeom prst="rect">
            <a:avLst/>
          </a:prstGeom>
          <a:noFill/>
        </p:spPr>
      </p:pic>
    </p:spTree>
    <p:extLst>
      <p:ext uri="{BB962C8B-B14F-4D97-AF65-F5344CB8AC3E}">
        <p14:creationId xmlns:p14="http://schemas.microsoft.com/office/powerpoint/2010/main" val="323630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28DD8-EA08-533C-A83B-1CAADE1397A9}"/>
              </a:ext>
            </a:extLst>
          </p:cNvPr>
          <p:cNvSpPr>
            <a:spLocks noGrp="1"/>
          </p:cNvSpPr>
          <p:nvPr>
            <p:ph type="title"/>
          </p:nvPr>
        </p:nvSpPr>
        <p:spPr>
          <a:xfrm>
            <a:off x="3686175" y="1246580"/>
            <a:ext cx="4398137" cy="1325563"/>
          </a:xfrm>
        </p:spPr>
        <p:txBody>
          <a:bodyPr>
            <a:normAutofit/>
          </a:bodyPr>
          <a:lstStyle/>
          <a:p>
            <a:pPr algn="ctr"/>
            <a:r>
              <a:rPr lang="fr-FR" sz="6000" b="1" dirty="0"/>
              <a:t>PART 1</a:t>
            </a:r>
          </a:p>
        </p:txBody>
      </p:sp>
      <p:sp>
        <p:nvSpPr>
          <p:cNvPr id="3" name="Content Placeholder 2">
            <a:extLst>
              <a:ext uri="{FF2B5EF4-FFF2-40B4-BE49-F238E27FC236}">
                <a16:creationId xmlns:a16="http://schemas.microsoft.com/office/drawing/2014/main" id="{8F0525B6-B3A9-8793-4420-A88F734C442F}"/>
              </a:ext>
            </a:extLst>
          </p:cNvPr>
          <p:cNvSpPr>
            <a:spLocks noGrp="1"/>
          </p:cNvSpPr>
          <p:nvPr>
            <p:ph idx="1"/>
          </p:nvPr>
        </p:nvSpPr>
        <p:spPr>
          <a:xfrm>
            <a:off x="838200" y="2161309"/>
            <a:ext cx="10515600" cy="3194463"/>
          </a:xfrm>
        </p:spPr>
        <p:txBody>
          <a:bodyPr>
            <a:normAutofit/>
          </a:bodyPr>
          <a:lstStyle/>
          <a:p>
            <a:pPr marL="0" indent="0" algn="ctr">
              <a:buNone/>
            </a:pPr>
            <a:r>
              <a:rPr lang="fr-FR" sz="6000" b="1" dirty="0">
                <a:solidFill>
                  <a:srgbClr val="FFFF00"/>
                </a:solidFill>
              </a:rPr>
              <a:t>CONCEPTS DEFINITION AND CYBERSECURITY  STRATEGY LIFECYCLE</a:t>
            </a:r>
          </a:p>
        </p:txBody>
      </p:sp>
      <p:sp>
        <p:nvSpPr>
          <p:cNvPr id="5" name="TextBox 4">
            <a:extLst>
              <a:ext uri="{FF2B5EF4-FFF2-40B4-BE49-F238E27FC236}">
                <a16:creationId xmlns:a16="http://schemas.microsoft.com/office/drawing/2014/main" id="{31E4C43B-AAED-ADA9-AF7D-81A5F5FC773A}"/>
              </a:ext>
            </a:extLst>
          </p:cNvPr>
          <p:cNvSpPr txBox="1"/>
          <p:nvPr/>
        </p:nvSpPr>
        <p:spPr>
          <a:xfrm>
            <a:off x="3829051" y="6527676"/>
            <a:ext cx="3691652" cy="307777"/>
          </a:xfrm>
          <a:prstGeom prst="rect">
            <a:avLst/>
          </a:prstGeom>
          <a:noFill/>
        </p:spPr>
        <p:txBody>
          <a:bodyPr wrap="none" rtlCol="0">
            <a:spAutoFit/>
          </a:bodyPr>
          <a:lstStyle/>
          <a:p>
            <a:r>
              <a:rPr lang="fr-FR" sz="1400" i="1" dirty="0">
                <a:solidFill>
                  <a:srgbClr val="FFFF00"/>
                </a:solidFill>
              </a:rPr>
              <a:t>« I  AM HELIOS, ELITE SOLDIER OF THE DIGITAL »</a:t>
            </a:r>
          </a:p>
        </p:txBody>
      </p:sp>
      <p:pic>
        <p:nvPicPr>
          <p:cNvPr id="6" name="Picture 5">
            <a:extLst>
              <a:ext uri="{FF2B5EF4-FFF2-40B4-BE49-F238E27FC236}">
                <a16:creationId xmlns:a16="http://schemas.microsoft.com/office/drawing/2014/main" id="{73A39F28-749F-4435-0121-C800C7F365E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144"/>
            <a:ext cx="1257300" cy="1016934"/>
          </a:xfrm>
          <a:prstGeom prst="rect">
            <a:avLst/>
          </a:prstGeom>
          <a:noFill/>
        </p:spPr>
      </p:pic>
    </p:spTree>
    <p:extLst>
      <p:ext uri="{BB962C8B-B14F-4D97-AF65-F5344CB8AC3E}">
        <p14:creationId xmlns:p14="http://schemas.microsoft.com/office/powerpoint/2010/main" val="2728458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
                                        <p:tgtEl>
                                          <p:spTgt spid="3">
                                            <p:txEl>
                                              <p:pRg st="0" end="0"/>
                                            </p:txEl>
                                          </p:spTgt>
                                        </p:tgtEl>
                                      </p:cBhvr>
                                    </p:animEffect>
                                    <p:anim calcmode="lin" valueType="num">
                                      <p:cBhvr>
                                        <p:cTn id="8"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8F173-35E8-410E-28B4-3316E5DD948D}"/>
              </a:ext>
            </a:extLst>
          </p:cNvPr>
          <p:cNvSpPr>
            <a:spLocks noGrp="1"/>
          </p:cNvSpPr>
          <p:nvPr>
            <p:ph type="title"/>
          </p:nvPr>
        </p:nvSpPr>
        <p:spPr>
          <a:xfrm>
            <a:off x="2614613" y="65734"/>
            <a:ext cx="6718582" cy="1016934"/>
          </a:xfrm>
        </p:spPr>
        <p:txBody>
          <a:bodyPr/>
          <a:lstStyle/>
          <a:p>
            <a:r>
              <a:rPr lang="fr-FR" b="1" dirty="0">
                <a:solidFill>
                  <a:srgbClr val="FFFF00"/>
                </a:solidFill>
              </a:rPr>
              <a:t>1.1- WHAT IS CYBERSECURITY?</a:t>
            </a:r>
          </a:p>
        </p:txBody>
      </p:sp>
      <p:sp>
        <p:nvSpPr>
          <p:cNvPr id="3" name="Content Placeholder 2">
            <a:extLst>
              <a:ext uri="{FF2B5EF4-FFF2-40B4-BE49-F238E27FC236}">
                <a16:creationId xmlns:a16="http://schemas.microsoft.com/office/drawing/2014/main" id="{B7A1E78E-D2C3-28EE-2DE8-76859C47B0FB}"/>
              </a:ext>
            </a:extLst>
          </p:cNvPr>
          <p:cNvSpPr>
            <a:spLocks noGrp="1"/>
          </p:cNvSpPr>
          <p:nvPr>
            <p:ph idx="1"/>
          </p:nvPr>
        </p:nvSpPr>
        <p:spPr>
          <a:xfrm>
            <a:off x="586722" y="1470555"/>
            <a:ext cx="10857566" cy="4144433"/>
          </a:xfrm>
        </p:spPr>
        <p:txBody>
          <a:bodyPr>
            <a:normAutofit/>
          </a:bodyPr>
          <a:lstStyle/>
          <a:p>
            <a:pPr marL="0" indent="0" algn="just">
              <a:lnSpc>
                <a:spcPct val="150000"/>
              </a:lnSpc>
              <a:buNone/>
            </a:pPr>
            <a:r>
              <a:rPr lang="en-GB" dirty="0">
                <a:effectLst/>
                <a:latin typeface="Helvetica" pitchFamily="2" charset="0"/>
              </a:rPr>
              <a:t> </a:t>
            </a:r>
            <a:r>
              <a:rPr lang="en-GB" sz="2400" dirty="0">
                <a:solidFill>
                  <a:srgbClr val="FFFF00"/>
                </a:solidFill>
                <a:effectLst/>
                <a:latin typeface="+mj-lt"/>
              </a:rPr>
              <a:t>“C</a:t>
            </a:r>
            <a:r>
              <a:rPr lang="en-GB" sz="2400" cap="all" dirty="0">
                <a:solidFill>
                  <a:srgbClr val="FFFF00"/>
                </a:solidFill>
                <a:effectLst/>
                <a:latin typeface="+mj-lt"/>
              </a:rPr>
              <a:t>ybersecurity</a:t>
            </a:r>
            <a:r>
              <a:rPr lang="en-GB" sz="2400" dirty="0">
                <a:solidFill>
                  <a:srgbClr val="FFFF00"/>
                </a:solidFill>
                <a:effectLst/>
                <a:latin typeface="+mj-lt"/>
              </a:rPr>
              <a:t>” </a:t>
            </a:r>
            <a:r>
              <a:rPr lang="en-GB" sz="2400" dirty="0">
                <a:latin typeface="+mj-lt"/>
              </a:rPr>
              <a:t>is meant to describe </a:t>
            </a:r>
            <a:r>
              <a:rPr lang="en-GB" sz="2400" dirty="0">
                <a:effectLst/>
                <a:latin typeface="+mj-lt"/>
              </a:rPr>
              <a:t>the collection of tools, policies, guidelines, approaches, actions, trainings, best practices, assurance, and technologies that can be used to protect the availability, integrity, and confidentiality of assets in the connected infrastructures pertaining to government, private organisations, and citizens; these assets include connected computing devices, personnel, infrastructure, applications, digital services, telecommunications systems, and data in the digital-environment.</a:t>
            </a:r>
            <a:r>
              <a:rPr lang="en-GB" sz="2400" i="1" dirty="0">
                <a:solidFill>
                  <a:schemeClr val="accent1">
                    <a:lumMod val="75000"/>
                  </a:schemeClr>
                </a:solidFill>
                <a:effectLst/>
                <a:latin typeface="+mj-lt"/>
              </a:rPr>
              <a:t>.</a:t>
            </a:r>
          </a:p>
          <a:p>
            <a:pPr marL="0" indent="0">
              <a:buNone/>
            </a:pPr>
            <a:endParaRPr lang="fr-FR" dirty="0"/>
          </a:p>
        </p:txBody>
      </p:sp>
      <p:sp>
        <p:nvSpPr>
          <p:cNvPr id="5" name="TextBox 4">
            <a:extLst>
              <a:ext uri="{FF2B5EF4-FFF2-40B4-BE49-F238E27FC236}">
                <a16:creationId xmlns:a16="http://schemas.microsoft.com/office/drawing/2014/main" id="{28080687-D107-CD23-C7D3-59A5DB5C4FC3}"/>
              </a:ext>
            </a:extLst>
          </p:cNvPr>
          <p:cNvSpPr txBox="1"/>
          <p:nvPr/>
        </p:nvSpPr>
        <p:spPr>
          <a:xfrm>
            <a:off x="3829051" y="6527676"/>
            <a:ext cx="3691652" cy="307777"/>
          </a:xfrm>
          <a:prstGeom prst="rect">
            <a:avLst/>
          </a:prstGeom>
          <a:noFill/>
        </p:spPr>
        <p:txBody>
          <a:bodyPr wrap="none" rtlCol="0">
            <a:spAutoFit/>
          </a:bodyPr>
          <a:lstStyle/>
          <a:p>
            <a:r>
              <a:rPr lang="fr-FR" sz="1400" i="1" dirty="0">
                <a:solidFill>
                  <a:srgbClr val="FFFF00"/>
                </a:solidFill>
              </a:rPr>
              <a:t>« I  AM HELIOS ELITE, SOLDIER OF THE DIGITAL »</a:t>
            </a:r>
          </a:p>
        </p:txBody>
      </p:sp>
      <p:pic>
        <p:nvPicPr>
          <p:cNvPr id="6" name="Picture 5">
            <a:extLst>
              <a:ext uri="{FF2B5EF4-FFF2-40B4-BE49-F238E27FC236}">
                <a16:creationId xmlns:a16="http://schemas.microsoft.com/office/drawing/2014/main" id="{389C5D6D-B40A-E4C0-0F4B-AC240FDD6C5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144"/>
            <a:ext cx="1257300" cy="1016934"/>
          </a:xfrm>
          <a:prstGeom prst="rect">
            <a:avLst/>
          </a:prstGeom>
          <a:noFill/>
        </p:spPr>
      </p:pic>
    </p:spTree>
    <p:extLst>
      <p:ext uri="{BB962C8B-B14F-4D97-AF65-F5344CB8AC3E}">
        <p14:creationId xmlns:p14="http://schemas.microsoft.com/office/powerpoint/2010/main" val="3575734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44D5D-8D01-7793-AFA6-0F695C9AC16B}"/>
              </a:ext>
            </a:extLst>
          </p:cNvPr>
          <p:cNvSpPr>
            <a:spLocks noGrp="1"/>
          </p:cNvSpPr>
          <p:nvPr>
            <p:ph type="title"/>
          </p:nvPr>
        </p:nvSpPr>
        <p:spPr>
          <a:xfrm>
            <a:off x="1657351" y="137777"/>
            <a:ext cx="10131425" cy="886301"/>
          </a:xfrm>
        </p:spPr>
        <p:txBody>
          <a:bodyPr>
            <a:normAutofit/>
          </a:bodyPr>
          <a:lstStyle/>
          <a:p>
            <a:r>
              <a:rPr lang="fr-FR" b="1" dirty="0">
                <a:solidFill>
                  <a:srgbClr val="FFFF00"/>
                </a:solidFill>
              </a:rPr>
              <a:t>1-2. WHAT IS CYBERSECURITY STRATEGY?</a:t>
            </a:r>
          </a:p>
        </p:txBody>
      </p:sp>
      <p:sp>
        <p:nvSpPr>
          <p:cNvPr id="3" name="Content Placeholder 2">
            <a:extLst>
              <a:ext uri="{FF2B5EF4-FFF2-40B4-BE49-F238E27FC236}">
                <a16:creationId xmlns:a16="http://schemas.microsoft.com/office/drawing/2014/main" id="{C84E92C6-9433-95B3-1A77-34F12205F039}"/>
              </a:ext>
            </a:extLst>
          </p:cNvPr>
          <p:cNvSpPr>
            <a:spLocks noGrp="1"/>
          </p:cNvSpPr>
          <p:nvPr>
            <p:ph idx="1"/>
          </p:nvPr>
        </p:nvSpPr>
        <p:spPr>
          <a:xfrm>
            <a:off x="1109663" y="1024078"/>
            <a:ext cx="10515600" cy="5503598"/>
          </a:xfrm>
        </p:spPr>
        <p:txBody>
          <a:bodyPr>
            <a:normAutofit/>
          </a:bodyPr>
          <a:lstStyle/>
          <a:p>
            <a:pPr marL="0" indent="0" algn="just">
              <a:buNone/>
            </a:pPr>
            <a:r>
              <a:rPr lang="en-GB" sz="2400" dirty="0">
                <a:latin typeface="+mj-lt"/>
              </a:rPr>
              <a:t>A Cyber Security Strategy is a structured approach that an organization, government, or individual follows to protect its information technology (IT) systems, networks, data, and assets from cyber threats. </a:t>
            </a:r>
          </a:p>
          <a:p>
            <a:pPr marL="0" indent="0" algn="just">
              <a:buNone/>
            </a:pPr>
            <a:r>
              <a:rPr lang="en-GB" sz="2400" dirty="0">
                <a:latin typeface="+mj-lt"/>
              </a:rPr>
              <a:t>A Cybersecurity strategy can take many forms and can go into varying levels of detail, depending on the particular country’s objectives and levels of cyber-readiness.</a:t>
            </a:r>
          </a:p>
          <a:p>
            <a:pPr marL="0" indent="0" algn="just">
              <a:buNone/>
            </a:pPr>
            <a:r>
              <a:rPr lang="en-GB" sz="2400" dirty="0">
                <a:latin typeface="+mj-lt"/>
              </a:rPr>
              <a:t>It is:</a:t>
            </a:r>
          </a:p>
          <a:p>
            <a:pPr algn="just">
              <a:buFont typeface="Wingdings" pitchFamily="2" charset="2"/>
              <a:buChar char="Ø"/>
            </a:pPr>
            <a:r>
              <a:rPr lang="en-GB" sz="2400" dirty="0">
                <a:latin typeface="+mj-lt"/>
              </a:rPr>
              <a:t> an expression of the vision, high-level objectives, principles and priorities that guide a corporate in addressing cybersecurity;</a:t>
            </a:r>
          </a:p>
          <a:p>
            <a:pPr algn="just">
              <a:buFont typeface="Wingdings" pitchFamily="2" charset="2"/>
              <a:buChar char="Ø"/>
            </a:pPr>
            <a:r>
              <a:rPr lang="en-GB" sz="2400" dirty="0">
                <a:latin typeface="+mj-lt"/>
              </a:rPr>
              <a:t> an overview of the stakeholders tasked with improving cybersecurity of the corporate and their respective roles and responsibilities; and;</a:t>
            </a:r>
          </a:p>
          <a:p>
            <a:pPr algn="just">
              <a:buFont typeface="Wingdings" pitchFamily="2" charset="2"/>
              <a:buChar char="Ø"/>
            </a:pPr>
            <a:r>
              <a:rPr lang="en-GB" sz="2400" dirty="0">
                <a:latin typeface="+mj-lt"/>
              </a:rPr>
              <a:t> a description of the steps, programmes and initiatives that will be undertaken to protect its cyber-infrastructure and, in the process, increase its security and resilience.</a:t>
            </a:r>
            <a:endParaRPr lang="en-GB" sz="2000" dirty="0">
              <a:effectLst/>
              <a:latin typeface="Helvetica" pitchFamily="2" charset="0"/>
            </a:endParaRPr>
          </a:p>
        </p:txBody>
      </p:sp>
      <p:sp>
        <p:nvSpPr>
          <p:cNvPr id="5" name="TextBox 4">
            <a:extLst>
              <a:ext uri="{FF2B5EF4-FFF2-40B4-BE49-F238E27FC236}">
                <a16:creationId xmlns:a16="http://schemas.microsoft.com/office/drawing/2014/main" id="{18205D18-1F89-EA6A-3DAA-93DED4A2730C}"/>
              </a:ext>
            </a:extLst>
          </p:cNvPr>
          <p:cNvSpPr txBox="1"/>
          <p:nvPr/>
        </p:nvSpPr>
        <p:spPr>
          <a:xfrm>
            <a:off x="3829051" y="6527676"/>
            <a:ext cx="3691652" cy="307777"/>
          </a:xfrm>
          <a:prstGeom prst="rect">
            <a:avLst/>
          </a:prstGeom>
          <a:noFill/>
        </p:spPr>
        <p:txBody>
          <a:bodyPr wrap="none" rtlCol="0">
            <a:spAutoFit/>
          </a:bodyPr>
          <a:lstStyle/>
          <a:p>
            <a:r>
              <a:rPr lang="fr-FR" sz="1400" i="1" dirty="0">
                <a:solidFill>
                  <a:srgbClr val="FFFF00"/>
                </a:solidFill>
              </a:rPr>
              <a:t>« I  AM HELIOS ELITE, SOLDIER OF THE DIGITAL »</a:t>
            </a:r>
          </a:p>
        </p:txBody>
      </p:sp>
      <p:pic>
        <p:nvPicPr>
          <p:cNvPr id="6" name="Picture 5">
            <a:extLst>
              <a:ext uri="{FF2B5EF4-FFF2-40B4-BE49-F238E27FC236}">
                <a16:creationId xmlns:a16="http://schemas.microsoft.com/office/drawing/2014/main" id="{A13368DF-9146-DDC4-416E-6061A353CB5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144"/>
            <a:ext cx="1109663" cy="897522"/>
          </a:xfrm>
          <a:prstGeom prst="rect">
            <a:avLst/>
          </a:prstGeom>
          <a:noFill/>
        </p:spPr>
      </p:pic>
    </p:spTree>
    <p:extLst>
      <p:ext uri="{BB962C8B-B14F-4D97-AF65-F5344CB8AC3E}">
        <p14:creationId xmlns:p14="http://schemas.microsoft.com/office/powerpoint/2010/main" val="2640381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0DA85-3727-26AE-5F59-31DC71F1DE46}"/>
              </a:ext>
            </a:extLst>
          </p:cNvPr>
          <p:cNvSpPr>
            <a:spLocks noGrp="1"/>
          </p:cNvSpPr>
          <p:nvPr>
            <p:ph type="title"/>
          </p:nvPr>
        </p:nvSpPr>
        <p:spPr>
          <a:xfrm>
            <a:off x="1981200" y="117880"/>
            <a:ext cx="8229599" cy="795462"/>
          </a:xfrm>
        </p:spPr>
        <p:txBody>
          <a:bodyPr/>
          <a:lstStyle/>
          <a:p>
            <a:r>
              <a:rPr lang="fr-FR" b="1" dirty="0">
                <a:solidFill>
                  <a:srgbClr val="FFFF00"/>
                </a:solidFill>
              </a:rPr>
              <a:t>CYBERSECURITY STRATEGY LIFE CYCLE</a:t>
            </a:r>
          </a:p>
        </p:txBody>
      </p:sp>
      <p:pic>
        <p:nvPicPr>
          <p:cNvPr id="4" name="Content Placeholder 3">
            <a:extLst>
              <a:ext uri="{FF2B5EF4-FFF2-40B4-BE49-F238E27FC236}">
                <a16:creationId xmlns:a16="http://schemas.microsoft.com/office/drawing/2014/main" id="{094D12CB-9AB9-E237-7B01-BB8440F24B3E}"/>
              </a:ext>
            </a:extLst>
          </p:cNvPr>
          <p:cNvPicPr>
            <a:picLocks noGrp="1" noChangeAspect="1"/>
          </p:cNvPicPr>
          <p:nvPr>
            <p:ph sz="half" idx="1"/>
          </p:nvPr>
        </p:nvPicPr>
        <p:blipFill>
          <a:blip r:embed="rId2"/>
          <a:stretch>
            <a:fillRect/>
          </a:stretch>
        </p:blipFill>
        <p:spPr>
          <a:xfrm>
            <a:off x="287025" y="884768"/>
            <a:ext cx="6164897" cy="5614333"/>
          </a:xfrm>
          <a:prstGeom prst="rect">
            <a:avLst/>
          </a:prstGeom>
        </p:spPr>
      </p:pic>
      <p:pic>
        <p:nvPicPr>
          <p:cNvPr id="6" name="Content Placeholder 5">
            <a:extLst>
              <a:ext uri="{FF2B5EF4-FFF2-40B4-BE49-F238E27FC236}">
                <a16:creationId xmlns:a16="http://schemas.microsoft.com/office/drawing/2014/main" id="{A9F93B48-6E6F-4C8F-7CFA-3E42BAEE95CE}"/>
              </a:ext>
            </a:extLst>
          </p:cNvPr>
          <p:cNvPicPr>
            <a:picLocks noGrp="1" noChangeAspect="1"/>
          </p:cNvPicPr>
          <p:nvPr>
            <p:ph sz="half" idx="2"/>
          </p:nvPr>
        </p:nvPicPr>
        <p:blipFill>
          <a:blip r:embed="rId3"/>
          <a:stretch>
            <a:fillRect/>
          </a:stretch>
        </p:blipFill>
        <p:spPr>
          <a:xfrm>
            <a:off x="6523352" y="884766"/>
            <a:ext cx="5381622" cy="5614333"/>
          </a:xfrm>
          <a:prstGeom prst="rect">
            <a:avLst/>
          </a:prstGeom>
        </p:spPr>
      </p:pic>
      <p:sp>
        <p:nvSpPr>
          <p:cNvPr id="3" name="TextBox 2">
            <a:extLst>
              <a:ext uri="{FF2B5EF4-FFF2-40B4-BE49-F238E27FC236}">
                <a16:creationId xmlns:a16="http://schemas.microsoft.com/office/drawing/2014/main" id="{8AEEF530-8F86-10C3-F476-0A0FAA409639}"/>
              </a:ext>
            </a:extLst>
          </p:cNvPr>
          <p:cNvSpPr txBox="1"/>
          <p:nvPr/>
        </p:nvSpPr>
        <p:spPr>
          <a:xfrm>
            <a:off x="3829051" y="6527676"/>
            <a:ext cx="3691652" cy="307777"/>
          </a:xfrm>
          <a:prstGeom prst="rect">
            <a:avLst/>
          </a:prstGeom>
          <a:noFill/>
        </p:spPr>
        <p:txBody>
          <a:bodyPr wrap="none" rtlCol="0">
            <a:spAutoFit/>
          </a:bodyPr>
          <a:lstStyle/>
          <a:p>
            <a:r>
              <a:rPr lang="fr-FR" sz="1400" i="1" dirty="0">
                <a:solidFill>
                  <a:srgbClr val="FFFF00"/>
                </a:solidFill>
              </a:rPr>
              <a:t>« I  AM HELIOS ELITE, SOLDIER OF THE DIGITAL »</a:t>
            </a:r>
          </a:p>
        </p:txBody>
      </p:sp>
      <p:pic>
        <p:nvPicPr>
          <p:cNvPr id="5" name="Picture 4">
            <a:extLst>
              <a:ext uri="{FF2B5EF4-FFF2-40B4-BE49-F238E27FC236}">
                <a16:creationId xmlns:a16="http://schemas.microsoft.com/office/drawing/2014/main" id="{0D65F2DA-8851-E955-EB23-20FA7E5C4EE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7144"/>
            <a:ext cx="1049733" cy="849049"/>
          </a:xfrm>
          <a:prstGeom prst="rect">
            <a:avLst/>
          </a:prstGeom>
          <a:noFill/>
        </p:spPr>
      </p:pic>
    </p:spTree>
    <p:extLst>
      <p:ext uri="{BB962C8B-B14F-4D97-AF65-F5344CB8AC3E}">
        <p14:creationId xmlns:p14="http://schemas.microsoft.com/office/powerpoint/2010/main" val="3919404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1762998-C0E1-E4B1-3170-95C1A573B982}"/>
              </a:ext>
            </a:extLst>
          </p:cNvPr>
          <p:cNvSpPr>
            <a:spLocks noGrp="1"/>
          </p:cNvSpPr>
          <p:nvPr>
            <p:ph type="title"/>
          </p:nvPr>
        </p:nvSpPr>
        <p:spPr>
          <a:xfrm>
            <a:off x="2009775" y="152905"/>
            <a:ext cx="8172449" cy="725411"/>
          </a:xfrm>
        </p:spPr>
        <p:txBody>
          <a:bodyPr>
            <a:normAutofit/>
          </a:bodyPr>
          <a:lstStyle/>
          <a:p>
            <a:r>
              <a:rPr lang="fr-FR" b="1" dirty="0">
                <a:solidFill>
                  <a:srgbClr val="FFFF00"/>
                </a:solidFill>
              </a:rPr>
              <a:t>CYBERSECURITY STRATEGY Framework</a:t>
            </a:r>
          </a:p>
        </p:txBody>
      </p:sp>
      <p:pic>
        <p:nvPicPr>
          <p:cNvPr id="10" name="Content Placeholder 9">
            <a:extLst>
              <a:ext uri="{FF2B5EF4-FFF2-40B4-BE49-F238E27FC236}">
                <a16:creationId xmlns:a16="http://schemas.microsoft.com/office/drawing/2014/main" id="{0D7107AC-7D8E-F06F-DC8A-A1D3A10687EA}"/>
              </a:ext>
            </a:extLst>
          </p:cNvPr>
          <p:cNvPicPr>
            <a:picLocks noGrp="1" noChangeAspect="1"/>
          </p:cNvPicPr>
          <p:nvPr>
            <p:ph idx="1"/>
          </p:nvPr>
        </p:nvPicPr>
        <p:blipFill>
          <a:blip r:embed="rId2"/>
          <a:stretch>
            <a:fillRect/>
          </a:stretch>
        </p:blipFill>
        <p:spPr>
          <a:xfrm>
            <a:off x="171450" y="1111176"/>
            <a:ext cx="11887200" cy="5318202"/>
          </a:xfrm>
          <a:prstGeom prst="rect">
            <a:avLst/>
          </a:prstGeom>
        </p:spPr>
      </p:pic>
      <p:sp>
        <p:nvSpPr>
          <p:cNvPr id="2" name="TextBox 1">
            <a:extLst>
              <a:ext uri="{FF2B5EF4-FFF2-40B4-BE49-F238E27FC236}">
                <a16:creationId xmlns:a16="http://schemas.microsoft.com/office/drawing/2014/main" id="{16952D45-BDFE-26F7-2D70-027DED2CB48F}"/>
              </a:ext>
            </a:extLst>
          </p:cNvPr>
          <p:cNvSpPr txBox="1"/>
          <p:nvPr/>
        </p:nvSpPr>
        <p:spPr>
          <a:xfrm>
            <a:off x="3829051" y="6527676"/>
            <a:ext cx="3691652" cy="307777"/>
          </a:xfrm>
          <a:prstGeom prst="rect">
            <a:avLst/>
          </a:prstGeom>
          <a:noFill/>
        </p:spPr>
        <p:txBody>
          <a:bodyPr wrap="none" rtlCol="0">
            <a:spAutoFit/>
          </a:bodyPr>
          <a:lstStyle/>
          <a:p>
            <a:r>
              <a:rPr lang="fr-FR" sz="1400" i="1" dirty="0">
                <a:solidFill>
                  <a:srgbClr val="FFFF00"/>
                </a:solidFill>
              </a:rPr>
              <a:t>« I  AM HELIOS ELITE, SOLDIER OF THE DIGITAL »</a:t>
            </a:r>
          </a:p>
        </p:txBody>
      </p:sp>
      <p:pic>
        <p:nvPicPr>
          <p:cNvPr id="3" name="Picture 2">
            <a:extLst>
              <a:ext uri="{FF2B5EF4-FFF2-40B4-BE49-F238E27FC236}">
                <a16:creationId xmlns:a16="http://schemas.microsoft.com/office/drawing/2014/main" id="{2196BB9F-8B1D-B6E0-A2E8-45A28CA8F83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144"/>
            <a:ext cx="1257300" cy="1016934"/>
          </a:xfrm>
          <a:prstGeom prst="rect">
            <a:avLst/>
          </a:prstGeom>
          <a:noFill/>
        </p:spPr>
      </p:pic>
    </p:spTree>
    <p:extLst>
      <p:ext uri="{BB962C8B-B14F-4D97-AF65-F5344CB8AC3E}">
        <p14:creationId xmlns:p14="http://schemas.microsoft.com/office/powerpoint/2010/main" val="3554213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DA345-45EA-2E5B-BFE8-7AB110C3B9A1}"/>
              </a:ext>
            </a:extLst>
          </p:cNvPr>
          <p:cNvSpPr>
            <a:spLocks noGrp="1"/>
          </p:cNvSpPr>
          <p:nvPr>
            <p:ph type="ctrTitle"/>
          </p:nvPr>
        </p:nvSpPr>
        <p:spPr>
          <a:xfrm>
            <a:off x="217714" y="2881312"/>
            <a:ext cx="11974286" cy="1095375"/>
          </a:xfrm>
        </p:spPr>
        <p:txBody>
          <a:bodyPr>
            <a:normAutofit/>
          </a:bodyPr>
          <a:lstStyle/>
          <a:p>
            <a:pPr algn="ctr">
              <a:spcBef>
                <a:spcPts val="0"/>
              </a:spcBef>
              <a:spcAft>
                <a:spcPts val="1000"/>
              </a:spcAft>
              <a:buClr>
                <a:schemeClr val="tx1"/>
              </a:buClr>
              <a:buSzPct val="100000"/>
            </a:pPr>
            <a:r>
              <a:rPr lang="fr-FR" sz="6000" b="1" cap="none" dirty="0">
                <a:solidFill>
                  <a:srgbClr val="FFFF00"/>
                </a:solidFill>
                <a:latin typeface="+mn-lt"/>
                <a:ea typeface="+mn-ea"/>
                <a:cs typeface="+mn-cs"/>
              </a:rPr>
              <a:t>CYBERSECURITY CHARACTERISTICS</a:t>
            </a:r>
          </a:p>
        </p:txBody>
      </p:sp>
      <p:sp>
        <p:nvSpPr>
          <p:cNvPr id="3" name="Subtitle 2">
            <a:extLst>
              <a:ext uri="{FF2B5EF4-FFF2-40B4-BE49-F238E27FC236}">
                <a16:creationId xmlns:a16="http://schemas.microsoft.com/office/drawing/2014/main" id="{C2A46F2B-8EE2-B29D-327D-04BF150D13E2}"/>
              </a:ext>
            </a:extLst>
          </p:cNvPr>
          <p:cNvSpPr>
            <a:spLocks noGrp="1"/>
          </p:cNvSpPr>
          <p:nvPr>
            <p:ph type="subTitle" idx="1"/>
          </p:nvPr>
        </p:nvSpPr>
        <p:spPr>
          <a:xfrm>
            <a:off x="4219267" y="1615952"/>
            <a:ext cx="3152095" cy="878133"/>
          </a:xfrm>
        </p:spPr>
        <p:txBody>
          <a:bodyPr>
            <a:noAutofit/>
          </a:bodyPr>
          <a:lstStyle/>
          <a:p>
            <a:pPr algn="ctr">
              <a:spcBef>
                <a:spcPct val="0"/>
              </a:spcBef>
            </a:pPr>
            <a:r>
              <a:rPr lang="fr-FR" sz="6000" b="1" dirty="0">
                <a:ln w="3175" cmpd="sng">
                  <a:noFill/>
                </a:ln>
                <a:latin typeface="+mj-lt"/>
                <a:ea typeface="+mj-ea"/>
                <a:cs typeface="+mj-cs"/>
              </a:rPr>
              <a:t>PART 2</a:t>
            </a:r>
          </a:p>
        </p:txBody>
      </p:sp>
      <p:pic>
        <p:nvPicPr>
          <p:cNvPr id="4" name="Picture 3">
            <a:extLst>
              <a:ext uri="{FF2B5EF4-FFF2-40B4-BE49-F238E27FC236}">
                <a16:creationId xmlns:a16="http://schemas.microsoft.com/office/drawing/2014/main" id="{F1A74FF9-462C-6FF3-3C8B-A44C94C483E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27302" y="133349"/>
            <a:ext cx="1360170" cy="1095375"/>
          </a:xfrm>
          <a:prstGeom prst="rect">
            <a:avLst/>
          </a:prstGeom>
          <a:noFill/>
        </p:spPr>
      </p:pic>
      <p:sp>
        <p:nvSpPr>
          <p:cNvPr id="5" name="TextBox 4">
            <a:extLst>
              <a:ext uri="{FF2B5EF4-FFF2-40B4-BE49-F238E27FC236}">
                <a16:creationId xmlns:a16="http://schemas.microsoft.com/office/drawing/2014/main" id="{48AA1D8B-3AC0-CA79-7D3E-61C584417D84}"/>
              </a:ext>
            </a:extLst>
          </p:cNvPr>
          <p:cNvSpPr txBox="1"/>
          <p:nvPr/>
        </p:nvSpPr>
        <p:spPr>
          <a:xfrm>
            <a:off x="3971931" y="6527676"/>
            <a:ext cx="3691652" cy="307777"/>
          </a:xfrm>
          <a:prstGeom prst="rect">
            <a:avLst/>
          </a:prstGeom>
          <a:noFill/>
        </p:spPr>
        <p:txBody>
          <a:bodyPr wrap="none" rtlCol="0">
            <a:spAutoFit/>
          </a:bodyPr>
          <a:lstStyle/>
          <a:p>
            <a:r>
              <a:rPr lang="fr-FR" sz="1400" i="1" dirty="0">
                <a:solidFill>
                  <a:srgbClr val="FFFF00"/>
                </a:solidFill>
              </a:rPr>
              <a:t>« I  AM HELIOS, ELITE SOLDIER OF THE DIGITAL »</a:t>
            </a:r>
          </a:p>
        </p:txBody>
      </p:sp>
    </p:spTree>
    <p:extLst>
      <p:ext uri="{BB962C8B-B14F-4D97-AF65-F5344CB8AC3E}">
        <p14:creationId xmlns:p14="http://schemas.microsoft.com/office/powerpoint/2010/main" val="294191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{D06AFB84-F1FB-7249-8E04-B07A288FB192}tf10001058</Template>
  <TotalTime>4519</TotalTime>
  <Words>1630</Words>
  <Application>Microsoft Macintosh PowerPoint</Application>
  <PresentationFormat>Widescreen</PresentationFormat>
  <Paragraphs>133</Paragraphs>
  <Slides>22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Helvetica</vt:lpstr>
      <vt:lpstr>Wingdings</vt:lpstr>
      <vt:lpstr>Celestial</vt:lpstr>
      <vt:lpstr>CYBERSECURITY STRATEGY deployment: A Challenge for Managers, CisoS AND USERS </vt:lpstr>
      <vt:lpstr>AIM</vt:lpstr>
      <vt:lpstr>PLAN</vt:lpstr>
      <vt:lpstr>PART 1</vt:lpstr>
      <vt:lpstr>1.1- WHAT IS CYBERSECURITY?</vt:lpstr>
      <vt:lpstr>1-2. WHAT IS CYBERSECURITY STRATEGY?</vt:lpstr>
      <vt:lpstr>CYBERSECURITY STRATEGY LIFE CYCLE</vt:lpstr>
      <vt:lpstr>CYBERSECURITY STRATEGY Framework</vt:lpstr>
      <vt:lpstr>CYBERSECURITY CHARACTERISTICS</vt:lpstr>
      <vt:lpstr>CYBERSECURITY STRATEGY CHARACTERISTICS</vt:lpstr>
      <vt:lpstr>CYBERSECURITY STRATEGY CHARACTERISTICS</vt:lpstr>
      <vt:lpstr>CYBERSECURITY GOOD PRACTICES</vt:lpstr>
      <vt:lpstr> Area 1 - Governance </vt:lpstr>
      <vt:lpstr> AREA 2 - Risk management in cybersecurity  ISO/IEC 27005 </vt:lpstr>
      <vt:lpstr>AREA 3 - Preparedness and resilience</vt:lpstr>
      <vt:lpstr> area 4 - Critical Infrastructure and essential services </vt:lpstr>
      <vt:lpstr> area 5 - Capability and capacity building and awareness raising </vt:lpstr>
      <vt:lpstr> Area 6 - Legislation and regulation </vt:lpstr>
      <vt:lpstr>Area 7 - International cooperation</vt:lpstr>
      <vt:lpstr>IV- OPEN EXERCISE</vt:lpstr>
      <vt:lpstr>REFERENCES AND DOCUMENTATION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PASSI LEVRAI</dc:creator>
  <cp:lastModifiedBy>PASSI LEVRAI</cp:lastModifiedBy>
  <cp:revision>16</cp:revision>
  <dcterms:created xsi:type="dcterms:W3CDTF">2025-02-22T17:16:04Z</dcterms:created>
  <dcterms:modified xsi:type="dcterms:W3CDTF">2025-02-26T11:36:08Z</dcterms:modified>
</cp:coreProperties>
</file>