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38"/>
  </p:notesMasterIdLst>
  <p:sldIdLst>
    <p:sldId id="256" r:id="rId2"/>
    <p:sldId id="258" r:id="rId3"/>
    <p:sldId id="308" r:id="rId4"/>
    <p:sldId id="272" r:id="rId5"/>
    <p:sldId id="273" r:id="rId6"/>
    <p:sldId id="353" r:id="rId7"/>
    <p:sldId id="354" r:id="rId8"/>
    <p:sldId id="412" r:id="rId9"/>
    <p:sldId id="446" r:id="rId10"/>
    <p:sldId id="447" r:id="rId11"/>
    <p:sldId id="448" r:id="rId12"/>
    <p:sldId id="449" r:id="rId13"/>
    <p:sldId id="360" r:id="rId14"/>
    <p:sldId id="450" r:id="rId15"/>
    <p:sldId id="451" r:id="rId16"/>
    <p:sldId id="452" r:id="rId17"/>
    <p:sldId id="453" r:id="rId18"/>
    <p:sldId id="454" r:id="rId19"/>
    <p:sldId id="361" r:id="rId20"/>
    <p:sldId id="459" r:id="rId21"/>
    <p:sldId id="460" r:id="rId22"/>
    <p:sldId id="461" r:id="rId23"/>
    <p:sldId id="458" r:id="rId24"/>
    <p:sldId id="462" r:id="rId25"/>
    <p:sldId id="463" r:id="rId26"/>
    <p:sldId id="464" r:id="rId27"/>
    <p:sldId id="465" r:id="rId28"/>
    <p:sldId id="466" r:id="rId29"/>
    <p:sldId id="467" r:id="rId30"/>
    <p:sldId id="469" r:id="rId31"/>
    <p:sldId id="468" r:id="rId32"/>
    <p:sldId id="455" r:id="rId33"/>
    <p:sldId id="422" r:id="rId34"/>
    <p:sldId id="374" r:id="rId35"/>
    <p:sldId id="269" r:id="rId36"/>
    <p:sldId id="271" r:id="rId37"/>
  </p:sldIdLst>
  <p:sldSz cx="10693400" cy="756285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48366" autoAdjust="0"/>
  </p:normalViewPr>
  <p:slideViewPr>
    <p:cSldViewPr snapToGrid="0">
      <p:cViewPr varScale="1">
        <p:scale>
          <a:sx n="33" d="100"/>
          <a:sy n="33" d="100"/>
        </p:scale>
        <p:origin x="2597"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7FC4E5-CE9A-478E-B09E-084021AEFAEB}" type="datetimeFigureOut">
              <a:rPr lang="fr-FR" smtClean="0"/>
              <a:t>12/02/2025</a:t>
            </a:fld>
            <a:endParaRPr lang="fr-FR"/>
          </a:p>
        </p:txBody>
      </p:sp>
      <p:sp>
        <p:nvSpPr>
          <p:cNvPr id="4" name="Espace réservé de l'image des diapositives 3"/>
          <p:cNvSpPr>
            <a:spLocks noGrp="1" noRot="1" noChangeAspect="1"/>
          </p:cNvSpPr>
          <p:nvPr>
            <p:ph type="sldImg" idx="2"/>
          </p:nvPr>
        </p:nvSpPr>
        <p:spPr>
          <a:xfrm>
            <a:off x="1247775" y="1143000"/>
            <a:ext cx="436245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E0A65F-70CE-4C11-9DB6-CADF0E49A1AB}" type="slidenum">
              <a:rPr lang="fr-FR" smtClean="0"/>
              <a:t>‹N°›</a:t>
            </a:fld>
            <a:endParaRPr lang="fr-FR"/>
          </a:p>
        </p:txBody>
      </p:sp>
    </p:spTree>
    <p:extLst>
      <p:ext uri="{BB962C8B-B14F-4D97-AF65-F5344CB8AC3E}">
        <p14:creationId xmlns:p14="http://schemas.microsoft.com/office/powerpoint/2010/main" val="1584098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5"/>
          </p:nvPr>
        </p:nvSpPr>
        <p:spPr/>
        <p:txBody>
          <a:bodyPr/>
          <a:lstStyle/>
          <a:p>
            <a:fld id="{B4E0A65F-70CE-4C11-9DB6-CADF0E49A1AB}" type="slidenum">
              <a:rPr lang="fr-FR" smtClean="0"/>
              <a:t>1</a:t>
            </a:fld>
            <a:endParaRPr lang="fr-FR"/>
          </a:p>
        </p:txBody>
      </p:sp>
    </p:spTree>
    <p:extLst>
      <p:ext uri="{BB962C8B-B14F-4D97-AF65-F5344CB8AC3E}">
        <p14:creationId xmlns:p14="http://schemas.microsoft.com/office/powerpoint/2010/main" val="333556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64E3E9-79A8-74B2-8378-25108165B44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7F9181A-4EEE-9947-207D-3670B70DC6E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140A88B-A714-1E91-D08F-30692A88BFEF}"/>
              </a:ext>
            </a:extLst>
          </p:cNvPr>
          <p:cNvSpPr>
            <a:spLocks noGrp="1"/>
          </p:cNvSpPr>
          <p:nvPr>
            <p:ph type="body" idx="1"/>
          </p:nvPr>
        </p:nvSpPr>
        <p:spPr/>
        <p:txBody>
          <a:bodyPr/>
          <a:lstStyle/>
          <a:p>
            <a:pPr lvl="2"/>
            <a:endParaRPr lang="en-US" dirty="0">
              <a:latin typeface="Times New Roman" pitchFamily="18" charset="0"/>
              <a:cs typeface="Times New Roman" pitchFamily="18" charset="0"/>
            </a:endParaRPr>
          </a:p>
        </p:txBody>
      </p:sp>
      <p:sp>
        <p:nvSpPr>
          <p:cNvPr id="4" name="Espace réservé du numéro de diapositive 3">
            <a:extLst>
              <a:ext uri="{FF2B5EF4-FFF2-40B4-BE49-F238E27FC236}">
                <a16:creationId xmlns:a16="http://schemas.microsoft.com/office/drawing/2014/main" id="{3ADB826C-E76B-CD15-6C74-C9D52C732012}"/>
              </a:ext>
            </a:extLst>
          </p:cNvPr>
          <p:cNvSpPr>
            <a:spLocks noGrp="1"/>
          </p:cNvSpPr>
          <p:nvPr>
            <p:ph type="sldNum" sz="quarter" idx="5"/>
          </p:nvPr>
        </p:nvSpPr>
        <p:spPr/>
        <p:txBody>
          <a:bodyPr/>
          <a:lstStyle/>
          <a:p>
            <a:fld id="{B4E0A65F-70CE-4C11-9DB6-CADF0E49A1AB}" type="slidenum">
              <a:rPr lang="fr-FR" smtClean="0"/>
              <a:t>12</a:t>
            </a:fld>
            <a:endParaRPr lang="fr-FR"/>
          </a:p>
        </p:txBody>
      </p:sp>
    </p:spTree>
    <p:extLst>
      <p:ext uri="{BB962C8B-B14F-4D97-AF65-F5344CB8AC3E}">
        <p14:creationId xmlns:p14="http://schemas.microsoft.com/office/powerpoint/2010/main" val="16007477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C4FD97-915C-F396-F57D-F1A82AF0F0E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1496337-22F7-A294-D491-6C12CE5B65E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2490E43-099A-BC42-2F3E-AC29576E330D}"/>
              </a:ext>
            </a:extLst>
          </p:cNvPr>
          <p:cNvSpPr>
            <a:spLocks noGrp="1"/>
          </p:cNvSpPr>
          <p:nvPr>
            <p:ph type="body" idx="1"/>
          </p:nvPr>
        </p:nvSpPr>
        <p:spPr/>
        <p:txBody>
          <a:bodyPr/>
          <a:lstStyle/>
          <a:p>
            <a:pPr algn="l"/>
            <a:r>
              <a:rPr lang="fr-FR" sz="1800" b="0" i="0" u="none" strike="noStrike" baseline="0" dirty="0">
                <a:solidFill>
                  <a:srgbClr val="404040"/>
                </a:solidFill>
                <a:latin typeface="Calibri" panose="020F0502020204030204" pitchFamily="34" charset="0"/>
              </a:rPr>
              <a:t>Malgré un niveau de maturité technologique encore bas, de nombreuses entreprises montrent</a:t>
            </a:r>
          </a:p>
          <a:p>
            <a:pPr algn="l"/>
            <a:r>
              <a:rPr lang="fr-FR" sz="1800" b="0" i="0" u="none" strike="noStrike" baseline="0" dirty="0">
                <a:solidFill>
                  <a:srgbClr val="404040"/>
                </a:solidFill>
                <a:latin typeface="Calibri" panose="020F0502020204030204" pitchFamily="34" charset="0"/>
              </a:rPr>
              <a:t>un intérêt certain pour la recherche quantique et y investissent.</a:t>
            </a:r>
          </a:p>
          <a:p>
            <a:pPr algn="l"/>
            <a:r>
              <a:rPr lang="fr-FR" sz="1800" b="0" i="0" u="none" strike="noStrike" baseline="0" dirty="0">
                <a:solidFill>
                  <a:srgbClr val="404040"/>
                </a:solidFill>
                <a:latin typeface="Calibri" panose="020F0502020204030204" pitchFamily="34" charset="0"/>
              </a:rPr>
              <a:t>Et alors que cela semblait encore difficile il y a quelques années, les chercheurs physiciens du</a:t>
            </a:r>
          </a:p>
          <a:p>
            <a:pPr algn="l"/>
            <a:r>
              <a:rPr lang="fr-FR" sz="1800" b="0" i="0" u="none" strike="noStrike" baseline="0" dirty="0">
                <a:solidFill>
                  <a:srgbClr val="404040"/>
                </a:solidFill>
                <a:latin typeface="Calibri" panose="020F0502020204030204" pitchFamily="34" charset="0"/>
              </a:rPr>
              <a:t>quantique s'associent aujourd’hui avec des géants technologiques et de grandes entreprises. Des</a:t>
            </a:r>
          </a:p>
          <a:p>
            <a:pPr algn="l"/>
            <a:r>
              <a:rPr lang="fr-FR" sz="1800" b="0" i="0" u="none" strike="noStrike" baseline="0" dirty="0">
                <a:solidFill>
                  <a:srgbClr val="404040"/>
                </a:solidFill>
                <a:latin typeface="Calibri" panose="020F0502020204030204" pitchFamily="34" charset="0"/>
              </a:rPr>
              <a:t>écosystèmes de startups se développent aussi très rapidement (en France, au Canada…).</a:t>
            </a:r>
          </a:p>
          <a:p>
            <a:pPr algn="l"/>
            <a:r>
              <a:rPr lang="fr-FR" sz="1800" b="0" i="0" u="none" strike="noStrike" baseline="0" dirty="0">
                <a:solidFill>
                  <a:srgbClr val="404040"/>
                </a:solidFill>
                <a:latin typeface="Calibri" panose="020F0502020204030204" pitchFamily="34" charset="0"/>
              </a:rPr>
              <a:t>L’ambition de tous ces acteurs est, bien évidemment, de réussir le transfert de la recherche en</a:t>
            </a:r>
          </a:p>
          <a:p>
            <a:pPr algn="l"/>
            <a:r>
              <a:rPr lang="fr-FR" sz="1800" b="0" i="0" u="none" strike="noStrike" baseline="0" dirty="0">
                <a:solidFill>
                  <a:srgbClr val="404040"/>
                </a:solidFill>
                <a:latin typeface="Calibri" panose="020F0502020204030204" pitchFamily="34" charset="0"/>
              </a:rPr>
              <a:t>laboratoire vers l’industrialisation en entreprise.</a:t>
            </a:r>
            <a:endParaRPr lang="en-US" dirty="0"/>
          </a:p>
        </p:txBody>
      </p:sp>
      <p:sp>
        <p:nvSpPr>
          <p:cNvPr id="4" name="Espace réservé du numéro de diapositive 3">
            <a:extLst>
              <a:ext uri="{FF2B5EF4-FFF2-40B4-BE49-F238E27FC236}">
                <a16:creationId xmlns:a16="http://schemas.microsoft.com/office/drawing/2014/main" id="{6D7C1E2A-C745-23C8-3758-5D0EAB3ACB43}"/>
              </a:ext>
            </a:extLst>
          </p:cNvPr>
          <p:cNvSpPr>
            <a:spLocks noGrp="1"/>
          </p:cNvSpPr>
          <p:nvPr>
            <p:ph type="sldNum" sz="quarter" idx="5"/>
          </p:nvPr>
        </p:nvSpPr>
        <p:spPr/>
        <p:txBody>
          <a:bodyPr/>
          <a:lstStyle/>
          <a:p>
            <a:fld id="{B4E0A65F-70CE-4C11-9DB6-CADF0E49A1AB}" type="slidenum">
              <a:rPr lang="fr-FR" smtClean="0"/>
              <a:t>13</a:t>
            </a:fld>
            <a:endParaRPr lang="fr-FR"/>
          </a:p>
        </p:txBody>
      </p:sp>
    </p:spTree>
    <p:extLst>
      <p:ext uri="{BB962C8B-B14F-4D97-AF65-F5344CB8AC3E}">
        <p14:creationId xmlns:p14="http://schemas.microsoft.com/office/powerpoint/2010/main" val="2213281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A0D2EF-F690-05BF-64AE-F408049D02B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6C2C5B3-F595-9C2D-0522-3E888903E2D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2587CE2-3141-5D4A-1B40-08D4EACBEA72}"/>
              </a:ext>
            </a:extLst>
          </p:cNvPr>
          <p:cNvSpPr>
            <a:spLocks noGrp="1"/>
          </p:cNvSpPr>
          <p:nvPr>
            <p:ph type="body" idx="1"/>
          </p:nvPr>
        </p:nvSpPr>
        <p:spPr/>
        <p:txBody>
          <a:bodyPr/>
          <a:lstStyle/>
          <a:p>
            <a:pPr algn="l"/>
            <a:endParaRPr lang="en-US" dirty="0"/>
          </a:p>
        </p:txBody>
      </p:sp>
      <p:sp>
        <p:nvSpPr>
          <p:cNvPr id="4" name="Espace réservé du numéro de diapositive 3">
            <a:extLst>
              <a:ext uri="{FF2B5EF4-FFF2-40B4-BE49-F238E27FC236}">
                <a16:creationId xmlns:a16="http://schemas.microsoft.com/office/drawing/2014/main" id="{A51E75C4-B9AB-8246-19CC-96240E5917CA}"/>
              </a:ext>
            </a:extLst>
          </p:cNvPr>
          <p:cNvSpPr>
            <a:spLocks noGrp="1"/>
          </p:cNvSpPr>
          <p:nvPr>
            <p:ph type="sldNum" sz="quarter" idx="5"/>
          </p:nvPr>
        </p:nvSpPr>
        <p:spPr/>
        <p:txBody>
          <a:bodyPr/>
          <a:lstStyle/>
          <a:p>
            <a:fld id="{B4E0A65F-70CE-4C11-9DB6-CADF0E49A1AB}" type="slidenum">
              <a:rPr lang="fr-FR" smtClean="0"/>
              <a:t>14</a:t>
            </a:fld>
            <a:endParaRPr lang="fr-FR"/>
          </a:p>
        </p:txBody>
      </p:sp>
    </p:spTree>
    <p:extLst>
      <p:ext uri="{BB962C8B-B14F-4D97-AF65-F5344CB8AC3E}">
        <p14:creationId xmlns:p14="http://schemas.microsoft.com/office/powerpoint/2010/main" val="40403067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1F541C-927E-C9AB-65A2-949735263EA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9FEE6FB-737C-A755-2585-A25E96CFCDB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DBC4668-CB56-BA8C-32F0-6B5D1291BF8F}"/>
              </a:ext>
            </a:extLst>
          </p:cNvPr>
          <p:cNvSpPr>
            <a:spLocks noGrp="1"/>
          </p:cNvSpPr>
          <p:nvPr>
            <p:ph type="body" idx="1"/>
          </p:nvPr>
        </p:nvSpPr>
        <p:spPr/>
        <p:txBody>
          <a:bodyPr/>
          <a:lstStyle/>
          <a:p>
            <a:pPr algn="l"/>
            <a:endParaRPr lang="en-US" dirty="0"/>
          </a:p>
        </p:txBody>
      </p:sp>
      <p:sp>
        <p:nvSpPr>
          <p:cNvPr id="4" name="Espace réservé du numéro de diapositive 3">
            <a:extLst>
              <a:ext uri="{FF2B5EF4-FFF2-40B4-BE49-F238E27FC236}">
                <a16:creationId xmlns:a16="http://schemas.microsoft.com/office/drawing/2014/main" id="{6300DE7E-DA91-B59C-A263-09F41417AFC1}"/>
              </a:ext>
            </a:extLst>
          </p:cNvPr>
          <p:cNvSpPr>
            <a:spLocks noGrp="1"/>
          </p:cNvSpPr>
          <p:nvPr>
            <p:ph type="sldNum" sz="quarter" idx="5"/>
          </p:nvPr>
        </p:nvSpPr>
        <p:spPr/>
        <p:txBody>
          <a:bodyPr/>
          <a:lstStyle/>
          <a:p>
            <a:fld id="{B4E0A65F-70CE-4C11-9DB6-CADF0E49A1AB}" type="slidenum">
              <a:rPr lang="fr-FR" smtClean="0"/>
              <a:t>15</a:t>
            </a:fld>
            <a:endParaRPr lang="fr-FR"/>
          </a:p>
        </p:txBody>
      </p:sp>
    </p:spTree>
    <p:extLst>
      <p:ext uri="{BB962C8B-B14F-4D97-AF65-F5344CB8AC3E}">
        <p14:creationId xmlns:p14="http://schemas.microsoft.com/office/powerpoint/2010/main" val="1199680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8470B-282D-C655-6EB5-3B2CF8B83BA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34E3C63-EF54-B72D-C354-209CCE4110D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49D0A94-41C1-E22C-7D5F-D0209506DDDB}"/>
              </a:ext>
            </a:extLst>
          </p:cNvPr>
          <p:cNvSpPr>
            <a:spLocks noGrp="1"/>
          </p:cNvSpPr>
          <p:nvPr>
            <p:ph type="body" idx="1"/>
          </p:nvPr>
        </p:nvSpPr>
        <p:spPr/>
        <p:txBody>
          <a:bodyPr/>
          <a:lstStyle/>
          <a:p>
            <a:pPr algn="l"/>
            <a:endParaRPr lang="en-US" dirty="0"/>
          </a:p>
        </p:txBody>
      </p:sp>
      <p:sp>
        <p:nvSpPr>
          <p:cNvPr id="4" name="Espace réservé du numéro de diapositive 3">
            <a:extLst>
              <a:ext uri="{FF2B5EF4-FFF2-40B4-BE49-F238E27FC236}">
                <a16:creationId xmlns:a16="http://schemas.microsoft.com/office/drawing/2014/main" id="{28A2FB5C-C83D-D894-F689-28AA81822A9B}"/>
              </a:ext>
            </a:extLst>
          </p:cNvPr>
          <p:cNvSpPr>
            <a:spLocks noGrp="1"/>
          </p:cNvSpPr>
          <p:nvPr>
            <p:ph type="sldNum" sz="quarter" idx="5"/>
          </p:nvPr>
        </p:nvSpPr>
        <p:spPr/>
        <p:txBody>
          <a:bodyPr/>
          <a:lstStyle/>
          <a:p>
            <a:fld id="{B4E0A65F-70CE-4C11-9DB6-CADF0E49A1AB}" type="slidenum">
              <a:rPr lang="fr-FR" smtClean="0"/>
              <a:t>16</a:t>
            </a:fld>
            <a:endParaRPr lang="fr-FR"/>
          </a:p>
        </p:txBody>
      </p:sp>
    </p:spTree>
    <p:extLst>
      <p:ext uri="{BB962C8B-B14F-4D97-AF65-F5344CB8AC3E}">
        <p14:creationId xmlns:p14="http://schemas.microsoft.com/office/powerpoint/2010/main" val="32361750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0AAC06-2E9D-66A5-9DB6-800A32A877B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5271085-D8AC-DCA0-D4F8-0F32C18AF9B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E90060F-A9ED-6AE7-8119-50A8FE2A25C1}"/>
              </a:ext>
            </a:extLst>
          </p:cNvPr>
          <p:cNvSpPr>
            <a:spLocks noGrp="1"/>
          </p:cNvSpPr>
          <p:nvPr>
            <p:ph type="body" idx="1"/>
          </p:nvPr>
        </p:nvSpPr>
        <p:spPr/>
        <p:txBody>
          <a:bodyPr/>
          <a:lstStyle/>
          <a:p>
            <a:pPr algn="l"/>
            <a:endParaRPr lang="en-US" dirty="0"/>
          </a:p>
        </p:txBody>
      </p:sp>
      <p:sp>
        <p:nvSpPr>
          <p:cNvPr id="4" name="Espace réservé du numéro de diapositive 3">
            <a:extLst>
              <a:ext uri="{FF2B5EF4-FFF2-40B4-BE49-F238E27FC236}">
                <a16:creationId xmlns:a16="http://schemas.microsoft.com/office/drawing/2014/main" id="{346C29C3-9C89-5BE0-D0FB-FDD7DDF8EB31}"/>
              </a:ext>
            </a:extLst>
          </p:cNvPr>
          <p:cNvSpPr>
            <a:spLocks noGrp="1"/>
          </p:cNvSpPr>
          <p:nvPr>
            <p:ph type="sldNum" sz="quarter" idx="5"/>
          </p:nvPr>
        </p:nvSpPr>
        <p:spPr/>
        <p:txBody>
          <a:bodyPr/>
          <a:lstStyle/>
          <a:p>
            <a:fld id="{B4E0A65F-70CE-4C11-9DB6-CADF0E49A1AB}" type="slidenum">
              <a:rPr lang="fr-FR" smtClean="0"/>
              <a:t>17</a:t>
            </a:fld>
            <a:endParaRPr lang="fr-FR"/>
          </a:p>
        </p:txBody>
      </p:sp>
    </p:spTree>
    <p:extLst>
      <p:ext uri="{BB962C8B-B14F-4D97-AF65-F5344CB8AC3E}">
        <p14:creationId xmlns:p14="http://schemas.microsoft.com/office/powerpoint/2010/main" val="40931558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94B4FE-910F-CDF8-8667-3EE39ECC1F2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3E77216-B4F8-CA23-0F4F-7CB38E3F5E9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4AF83B3-B80F-401A-F53C-A78166301279}"/>
              </a:ext>
            </a:extLst>
          </p:cNvPr>
          <p:cNvSpPr>
            <a:spLocks noGrp="1"/>
          </p:cNvSpPr>
          <p:nvPr>
            <p:ph type="body" idx="1"/>
          </p:nvPr>
        </p:nvSpPr>
        <p:spPr/>
        <p:txBody>
          <a:bodyPr/>
          <a:lstStyle/>
          <a:p>
            <a:pPr algn="l"/>
            <a:endParaRPr lang="en-US" dirty="0"/>
          </a:p>
        </p:txBody>
      </p:sp>
      <p:sp>
        <p:nvSpPr>
          <p:cNvPr id="4" name="Espace réservé du numéro de diapositive 3">
            <a:extLst>
              <a:ext uri="{FF2B5EF4-FFF2-40B4-BE49-F238E27FC236}">
                <a16:creationId xmlns:a16="http://schemas.microsoft.com/office/drawing/2014/main" id="{B0C44B81-7BE8-E31D-9141-47CD3359E075}"/>
              </a:ext>
            </a:extLst>
          </p:cNvPr>
          <p:cNvSpPr>
            <a:spLocks noGrp="1"/>
          </p:cNvSpPr>
          <p:nvPr>
            <p:ph type="sldNum" sz="quarter" idx="5"/>
          </p:nvPr>
        </p:nvSpPr>
        <p:spPr/>
        <p:txBody>
          <a:bodyPr/>
          <a:lstStyle/>
          <a:p>
            <a:fld id="{B4E0A65F-70CE-4C11-9DB6-CADF0E49A1AB}" type="slidenum">
              <a:rPr lang="fr-FR" smtClean="0"/>
              <a:t>18</a:t>
            </a:fld>
            <a:endParaRPr lang="fr-FR"/>
          </a:p>
        </p:txBody>
      </p:sp>
    </p:spTree>
    <p:extLst>
      <p:ext uri="{BB962C8B-B14F-4D97-AF65-F5344CB8AC3E}">
        <p14:creationId xmlns:p14="http://schemas.microsoft.com/office/powerpoint/2010/main" val="27442087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5F112-DAD1-CEC5-5B3E-90D77E529B8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E021D4D-2179-1BE8-EBC6-97DD11D352B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291097B-F157-C432-D98A-AEB13CB87334}"/>
              </a:ext>
            </a:extLst>
          </p:cNvPr>
          <p:cNvSpPr>
            <a:spLocks noGrp="1"/>
          </p:cNvSpPr>
          <p:nvPr>
            <p:ph type="body" idx="1"/>
          </p:nvPr>
        </p:nvSpPr>
        <p:spPr/>
        <p:txBody>
          <a:bodyPr/>
          <a:lstStyle/>
          <a:p>
            <a:pPr algn="l"/>
            <a:r>
              <a:rPr lang="fr-FR" sz="1800" b="0" i="0" u="none" strike="noStrike" baseline="0" dirty="0">
                <a:solidFill>
                  <a:srgbClr val="404040"/>
                </a:solidFill>
                <a:latin typeface="Calibri" panose="020F0502020204030204" pitchFamily="34" charset="0"/>
              </a:rPr>
              <a:t>Sans entrer dans les formules mathématiques absconses pour le commun des mortels, </a:t>
            </a:r>
          </a:p>
          <a:p>
            <a:pPr algn="l"/>
            <a:r>
              <a:rPr lang="fr-FR" sz="1800" b="0" i="0" u="none" strike="noStrike" baseline="0" dirty="0">
                <a:solidFill>
                  <a:srgbClr val="404040"/>
                </a:solidFill>
                <a:latin typeface="Calibri" panose="020F0502020204030204" pitchFamily="34" charset="0"/>
              </a:rPr>
              <a:t>voici un ensemble d’éléments qui permettent </a:t>
            </a:r>
            <a:r>
              <a:rPr lang="fr-FR" sz="1800" b="0" i="1" u="none" strike="noStrike" baseline="0" dirty="0">
                <a:solidFill>
                  <a:srgbClr val="404040"/>
                </a:solidFill>
                <a:latin typeface="Calibri-Italic"/>
              </a:rPr>
              <a:t>à minima </a:t>
            </a:r>
            <a:r>
              <a:rPr lang="fr-FR" sz="1800" b="0" i="0" u="none" strike="noStrike" baseline="0" dirty="0">
                <a:solidFill>
                  <a:srgbClr val="404040"/>
                </a:solidFill>
                <a:latin typeface="Calibri" panose="020F0502020204030204" pitchFamily="34" charset="0"/>
              </a:rPr>
              <a:t>d’être sensibilisé à l’esprit de la physique quantique.</a:t>
            </a:r>
            <a:endParaRPr lang="en-US" dirty="0"/>
          </a:p>
        </p:txBody>
      </p:sp>
      <p:sp>
        <p:nvSpPr>
          <p:cNvPr id="4" name="Espace réservé du numéro de diapositive 3">
            <a:extLst>
              <a:ext uri="{FF2B5EF4-FFF2-40B4-BE49-F238E27FC236}">
                <a16:creationId xmlns:a16="http://schemas.microsoft.com/office/drawing/2014/main" id="{B56D5791-BF1F-ADB7-5FAE-3C1A3BB5DA66}"/>
              </a:ext>
            </a:extLst>
          </p:cNvPr>
          <p:cNvSpPr>
            <a:spLocks noGrp="1"/>
          </p:cNvSpPr>
          <p:nvPr>
            <p:ph type="sldNum" sz="quarter" idx="5"/>
          </p:nvPr>
        </p:nvSpPr>
        <p:spPr/>
        <p:txBody>
          <a:bodyPr/>
          <a:lstStyle/>
          <a:p>
            <a:fld id="{B4E0A65F-70CE-4C11-9DB6-CADF0E49A1AB}" type="slidenum">
              <a:rPr lang="fr-FR" smtClean="0"/>
              <a:t>19</a:t>
            </a:fld>
            <a:endParaRPr lang="fr-FR"/>
          </a:p>
        </p:txBody>
      </p:sp>
    </p:spTree>
    <p:extLst>
      <p:ext uri="{BB962C8B-B14F-4D97-AF65-F5344CB8AC3E}">
        <p14:creationId xmlns:p14="http://schemas.microsoft.com/office/powerpoint/2010/main" val="41595894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C4A486-A57A-C94A-F893-BF557C3E50F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FF425E2-AF59-C0B4-515E-56D6F18B1F3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44F8DB8-2005-F6AB-AC54-F0F2C98CDE6B}"/>
              </a:ext>
            </a:extLst>
          </p:cNvPr>
          <p:cNvSpPr>
            <a:spLocks noGrp="1"/>
          </p:cNvSpPr>
          <p:nvPr>
            <p:ph type="body" idx="1"/>
          </p:nvPr>
        </p:nvSpPr>
        <p:spPr/>
        <p:txBody>
          <a:bodyPr/>
          <a:lstStyle/>
          <a:p>
            <a:pPr algn="l"/>
            <a:endParaRPr lang="fr-FR" sz="1800" b="0" i="0" u="none" strike="noStrike" baseline="0" dirty="0">
              <a:solidFill>
                <a:srgbClr val="404040"/>
              </a:solidFill>
              <a:latin typeface="Calibri" panose="020F0502020204030204" pitchFamily="34" charset="0"/>
            </a:endParaRPr>
          </a:p>
          <a:p>
            <a:pPr algn="just"/>
            <a:r>
              <a:rPr lang="fr-FR" sz="1800" b="0" i="0" u="none" strike="noStrike" baseline="0" dirty="0">
                <a:solidFill>
                  <a:srgbClr val="404040"/>
                </a:solidFill>
                <a:latin typeface="Calibri" panose="020F0502020204030204" pitchFamily="34" charset="0"/>
              </a:rPr>
              <a:t>Pour comprendre ce principe, imaginons que dans une chambre complètement noire dans laquelle</a:t>
            </a:r>
          </a:p>
          <a:p>
            <a:pPr algn="just"/>
            <a:r>
              <a:rPr lang="fr-FR" sz="1800" b="0" i="0" u="none" strike="noStrike" baseline="0" dirty="0">
                <a:solidFill>
                  <a:srgbClr val="404040"/>
                </a:solidFill>
                <a:latin typeface="Calibri" panose="020F0502020204030204" pitchFamily="34" charset="0"/>
              </a:rPr>
              <a:t>circule un objet très rapidement, il faille prendre en photo l’objet avec un flash. Ne sachant pas où</a:t>
            </a:r>
          </a:p>
          <a:p>
            <a:pPr algn="just"/>
            <a:r>
              <a:rPr lang="fr-FR" sz="1800" b="0" i="0" u="none" strike="noStrike" baseline="0" dirty="0">
                <a:solidFill>
                  <a:srgbClr val="404040"/>
                </a:solidFill>
                <a:latin typeface="Calibri" panose="020F0502020204030204" pitchFamily="34" charset="0"/>
              </a:rPr>
              <a:t>il est, on « mitraille » au hasard. Mais sur les photos produites, soit l’image est nette et l’on peut</a:t>
            </a:r>
          </a:p>
          <a:p>
            <a:pPr algn="just"/>
            <a:r>
              <a:rPr lang="fr-FR" sz="1800" b="0" i="0" u="none" strike="noStrike" baseline="0" dirty="0">
                <a:solidFill>
                  <a:srgbClr val="404040"/>
                </a:solidFill>
                <a:latin typeface="Calibri" panose="020F0502020204030204" pitchFamily="34" charset="0"/>
              </a:rPr>
              <a:t>déterminer où se trouve l’objet mais pas sa vitesse ; soit l’image est floue, on ne peut plus déterminer </a:t>
            </a:r>
          </a:p>
          <a:p>
            <a:pPr algn="just"/>
            <a:r>
              <a:rPr lang="fr-FR" sz="1800" b="0" i="0" u="none" strike="noStrike" baseline="0" dirty="0">
                <a:solidFill>
                  <a:srgbClr val="404040"/>
                </a:solidFill>
                <a:latin typeface="Calibri" panose="020F0502020204030204" pitchFamily="34" charset="0"/>
              </a:rPr>
              <a:t>où se trouve l’objet mais suivant la longueur de la trainée de l’objet, on peut calculer sa</a:t>
            </a:r>
          </a:p>
          <a:p>
            <a:pPr algn="just"/>
            <a:r>
              <a:rPr lang="fr-FR" sz="1800" b="0" i="0" u="none" strike="noStrike" baseline="0" dirty="0">
                <a:solidFill>
                  <a:srgbClr val="404040"/>
                </a:solidFill>
                <a:latin typeface="Calibri" panose="020F0502020204030204" pitchFamily="34" charset="0"/>
              </a:rPr>
              <a:t>vitesse. Il n’est donc pas possible de savoir en même temps où est l’objet et à quelle vitesse il va :</a:t>
            </a:r>
          </a:p>
          <a:p>
            <a:pPr algn="just"/>
            <a:r>
              <a:rPr lang="fr-FR" sz="1800" b="0" i="0" u="none" strike="noStrike" baseline="0" dirty="0">
                <a:solidFill>
                  <a:srgbClr val="404040"/>
                </a:solidFill>
                <a:latin typeface="Calibri" panose="020F0502020204030204" pitchFamily="34" charset="0"/>
              </a:rPr>
              <a:t>on a une information partielle.</a:t>
            </a:r>
            <a:endParaRPr lang="en-US" dirty="0"/>
          </a:p>
        </p:txBody>
      </p:sp>
      <p:sp>
        <p:nvSpPr>
          <p:cNvPr id="4" name="Espace réservé du numéro de diapositive 3">
            <a:extLst>
              <a:ext uri="{FF2B5EF4-FFF2-40B4-BE49-F238E27FC236}">
                <a16:creationId xmlns:a16="http://schemas.microsoft.com/office/drawing/2014/main" id="{8DF53B7A-6C7F-3644-6739-EA6678184973}"/>
              </a:ext>
            </a:extLst>
          </p:cNvPr>
          <p:cNvSpPr>
            <a:spLocks noGrp="1"/>
          </p:cNvSpPr>
          <p:nvPr>
            <p:ph type="sldNum" sz="quarter" idx="5"/>
          </p:nvPr>
        </p:nvSpPr>
        <p:spPr/>
        <p:txBody>
          <a:bodyPr/>
          <a:lstStyle/>
          <a:p>
            <a:fld id="{B4E0A65F-70CE-4C11-9DB6-CADF0E49A1AB}" type="slidenum">
              <a:rPr lang="fr-FR" smtClean="0"/>
              <a:t>20</a:t>
            </a:fld>
            <a:endParaRPr lang="fr-FR"/>
          </a:p>
        </p:txBody>
      </p:sp>
    </p:spTree>
    <p:extLst>
      <p:ext uri="{BB962C8B-B14F-4D97-AF65-F5344CB8AC3E}">
        <p14:creationId xmlns:p14="http://schemas.microsoft.com/office/powerpoint/2010/main" val="571616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84D7C-BEF5-4DF3-8744-D6F0DF609CE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07DBA4A-7D49-3484-36DF-6FCE4815D73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FB60D62-79F0-4E81-0554-8B7320231752}"/>
              </a:ext>
            </a:extLst>
          </p:cNvPr>
          <p:cNvSpPr>
            <a:spLocks noGrp="1"/>
          </p:cNvSpPr>
          <p:nvPr>
            <p:ph type="body" idx="1"/>
          </p:nvPr>
        </p:nvSpPr>
        <p:spPr/>
        <p:txBody>
          <a:bodyPr/>
          <a:lstStyle/>
          <a:p>
            <a:pPr algn="l"/>
            <a:endParaRPr lang="fr-FR" sz="1800" b="0" i="0" u="none" strike="noStrike" baseline="0" dirty="0">
              <a:solidFill>
                <a:srgbClr val="404040"/>
              </a:solidFill>
              <a:latin typeface="Calibri" panose="020F0502020204030204" pitchFamily="34" charset="0"/>
            </a:endParaRPr>
          </a:p>
          <a:p>
            <a:pPr algn="l"/>
            <a:r>
              <a:rPr lang="fr-FR" sz="1800" b="0" i="0" u="none" strike="noStrike" baseline="0" dirty="0">
                <a:solidFill>
                  <a:srgbClr val="404040"/>
                </a:solidFill>
                <a:latin typeface="Calibri" panose="020F0502020204030204" pitchFamily="34" charset="0"/>
              </a:rPr>
              <a:t>Pour comprendre ce principe, imaginons un menuisier qui veut fabriquer à partir d’un morceau</a:t>
            </a:r>
          </a:p>
          <a:p>
            <a:pPr algn="l"/>
            <a:r>
              <a:rPr lang="fr-FR" sz="1800" b="0" i="0" u="none" strike="noStrike" baseline="0" dirty="0">
                <a:solidFill>
                  <a:srgbClr val="404040"/>
                </a:solidFill>
                <a:latin typeface="Calibri" panose="020F0502020204030204" pitchFamily="34" charset="0"/>
              </a:rPr>
              <a:t>de bois une guitare, une chaise, ou tout autre objet sorti de son imagination. Les possibilités sont</a:t>
            </a:r>
          </a:p>
          <a:p>
            <a:pPr algn="l"/>
            <a:r>
              <a:rPr lang="fr-FR" sz="1800" b="0" i="0" u="none" strike="noStrike" baseline="0" dirty="0">
                <a:solidFill>
                  <a:srgbClr val="404040"/>
                </a:solidFill>
                <a:latin typeface="Calibri" panose="020F0502020204030204" pitchFamily="34" charset="0"/>
              </a:rPr>
              <a:t>infinies. Elles sont là, mais sous forme de potentialités : il est probable, en fonction de différents</a:t>
            </a:r>
          </a:p>
          <a:p>
            <a:pPr algn="l"/>
            <a:r>
              <a:rPr lang="fr-FR" sz="1800" b="0" i="0" u="none" strike="noStrike" baseline="0" dirty="0">
                <a:solidFill>
                  <a:srgbClr val="404040"/>
                </a:solidFill>
                <a:latin typeface="Calibri" panose="020F0502020204030204" pitchFamily="34" charset="0"/>
              </a:rPr>
              <a:t>facteurs (marché, clients, temps humide ou non, type de bois etc…) qu’il fabrique l’un ou l’autre</a:t>
            </a:r>
          </a:p>
          <a:p>
            <a:pPr algn="l"/>
            <a:r>
              <a:rPr lang="fr-FR" sz="1800" b="0" i="0" u="none" strike="noStrike" baseline="0" dirty="0">
                <a:solidFill>
                  <a:srgbClr val="404040"/>
                </a:solidFill>
                <a:latin typeface="Calibri" panose="020F0502020204030204" pitchFamily="34" charset="0"/>
              </a:rPr>
              <a:t>objet ou un troisième. Le morceau de bois à lui seul superpose donc toutes ces potentialités. Mais</a:t>
            </a:r>
          </a:p>
          <a:p>
            <a:pPr algn="l"/>
            <a:r>
              <a:rPr lang="fr-FR" sz="1800" b="0" i="0" u="none" strike="noStrike" baseline="0" dirty="0">
                <a:solidFill>
                  <a:srgbClr val="404040"/>
                </a:solidFill>
                <a:latin typeface="Calibri" panose="020F0502020204030204" pitchFamily="34" charset="0"/>
              </a:rPr>
              <a:t>une fois ce morceau de bois travaillé, un seul objet est réalisé et toutes les autres possibilités de</a:t>
            </a:r>
          </a:p>
          <a:p>
            <a:pPr algn="l"/>
            <a:r>
              <a:rPr lang="en-US" sz="1800" b="0" i="0" u="none" strike="noStrike" baseline="0" dirty="0" err="1">
                <a:solidFill>
                  <a:srgbClr val="404040"/>
                </a:solidFill>
                <a:latin typeface="Calibri" panose="020F0502020204030204" pitchFamily="34" charset="0"/>
              </a:rPr>
              <a:t>réalisation</a:t>
            </a:r>
            <a:r>
              <a:rPr lang="en-US" sz="1800" b="0" i="0" u="none" strike="noStrike" baseline="0" dirty="0">
                <a:solidFill>
                  <a:srgbClr val="404040"/>
                </a:solidFill>
                <a:latin typeface="Calibri" panose="020F0502020204030204" pitchFamily="34" charset="0"/>
              </a:rPr>
              <a:t> </a:t>
            </a:r>
            <a:r>
              <a:rPr lang="en-US" sz="1800" b="0" i="0" u="none" strike="noStrike" baseline="0" dirty="0" err="1">
                <a:solidFill>
                  <a:srgbClr val="404040"/>
                </a:solidFill>
                <a:latin typeface="Calibri" panose="020F0502020204030204" pitchFamily="34" charset="0"/>
              </a:rPr>
              <a:t>disparaissent</a:t>
            </a:r>
            <a:r>
              <a:rPr lang="en-US" sz="1800" b="0" i="0" u="none" strike="noStrike" baseline="0" dirty="0">
                <a:solidFill>
                  <a:srgbClr val="404040"/>
                </a:solidFill>
                <a:latin typeface="Calibri" panose="020F0502020204030204" pitchFamily="34" charset="0"/>
              </a:rPr>
              <a:t>.</a:t>
            </a:r>
          </a:p>
          <a:p>
            <a:pPr algn="l"/>
            <a:r>
              <a:rPr lang="fr-FR" sz="1800" b="0" i="0" u="none" strike="noStrike" baseline="0" dirty="0">
                <a:solidFill>
                  <a:srgbClr val="404040"/>
                </a:solidFill>
                <a:latin typeface="Calibri" panose="020F0502020204030204" pitchFamily="34" charset="0"/>
              </a:rPr>
              <a:t>Si l’opération est répétée n fois, la convergence des objets fabriqués peut nous permettre de dire</a:t>
            </a:r>
          </a:p>
          <a:p>
            <a:pPr algn="l"/>
            <a:r>
              <a:rPr lang="fr-FR" sz="1800" b="0" i="0" u="none" strike="noStrike" baseline="0" dirty="0">
                <a:solidFill>
                  <a:srgbClr val="404040"/>
                </a:solidFill>
                <a:latin typeface="Calibri" panose="020F0502020204030204" pitchFamily="34" charset="0"/>
              </a:rPr>
              <a:t>que cet ébéniste est spécialisé dans la fabrique de guitares, ou de chaises, ou d’un autre objet.</a:t>
            </a:r>
            <a:endParaRPr lang="en-US" dirty="0"/>
          </a:p>
        </p:txBody>
      </p:sp>
      <p:sp>
        <p:nvSpPr>
          <p:cNvPr id="4" name="Espace réservé du numéro de diapositive 3">
            <a:extLst>
              <a:ext uri="{FF2B5EF4-FFF2-40B4-BE49-F238E27FC236}">
                <a16:creationId xmlns:a16="http://schemas.microsoft.com/office/drawing/2014/main" id="{C2AAA58E-51C8-6B20-F85C-F15B4CE87282}"/>
              </a:ext>
            </a:extLst>
          </p:cNvPr>
          <p:cNvSpPr>
            <a:spLocks noGrp="1"/>
          </p:cNvSpPr>
          <p:nvPr>
            <p:ph type="sldNum" sz="quarter" idx="5"/>
          </p:nvPr>
        </p:nvSpPr>
        <p:spPr/>
        <p:txBody>
          <a:bodyPr/>
          <a:lstStyle/>
          <a:p>
            <a:fld id="{B4E0A65F-70CE-4C11-9DB6-CADF0E49A1AB}" type="slidenum">
              <a:rPr lang="fr-FR" smtClean="0"/>
              <a:t>21</a:t>
            </a:fld>
            <a:endParaRPr lang="fr-FR"/>
          </a:p>
        </p:txBody>
      </p:sp>
    </p:spTree>
    <p:extLst>
      <p:ext uri="{BB962C8B-B14F-4D97-AF65-F5344CB8AC3E}">
        <p14:creationId xmlns:p14="http://schemas.microsoft.com/office/powerpoint/2010/main" val="1192646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fontAlgn="base">
              <a:spcBef>
                <a:spcPts val="1125"/>
              </a:spcBef>
              <a:spcAft>
                <a:spcPts val="375"/>
              </a:spcAft>
            </a:pPr>
            <a:endParaRPr lang="en-US" dirty="0"/>
          </a:p>
        </p:txBody>
      </p:sp>
      <p:sp>
        <p:nvSpPr>
          <p:cNvPr id="4" name="Espace réservé du numéro de diapositive 3"/>
          <p:cNvSpPr>
            <a:spLocks noGrp="1"/>
          </p:cNvSpPr>
          <p:nvPr>
            <p:ph type="sldNum" sz="quarter" idx="5"/>
          </p:nvPr>
        </p:nvSpPr>
        <p:spPr/>
        <p:txBody>
          <a:bodyPr/>
          <a:lstStyle/>
          <a:p>
            <a:fld id="{B4E0A65F-70CE-4C11-9DB6-CADF0E49A1AB}" type="slidenum">
              <a:rPr lang="fr-FR" smtClean="0"/>
              <a:t>3</a:t>
            </a:fld>
            <a:endParaRPr lang="fr-FR"/>
          </a:p>
        </p:txBody>
      </p:sp>
    </p:spTree>
    <p:extLst>
      <p:ext uri="{BB962C8B-B14F-4D97-AF65-F5344CB8AC3E}">
        <p14:creationId xmlns:p14="http://schemas.microsoft.com/office/powerpoint/2010/main" val="28561008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725528-C623-63C7-F0F6-08C06E005B6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80D69E0-5D92-24F0-CE0E-998A28518D6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EEC7CF9-A0EB-2A54-8B47-AC30E1B2630E}"/>
              </a:ext>
            </a:extLst>
          </p:cNvPr>
          <p:cNvSpPr>
            <a:spLocks noGrp="1"/>
          </p:cNvSpPr>
          <p:nvPr>
            <p:ph type="body" idx="1"/>
          </p:nvPr>
        </p:nvSpPr>
        <p:spPr/>
        <p:txBody>
          <a:bodyPr/>
          <a:lstStyle/>
          <a:p>
            <a:pPr algn="l"/>
            <a:endParaRPr lang="fr-FR" sz="1800" b="0" i="0" u="none" strike="noStrike" baseline="0" dirty="0">
              <a:solidFill>
                <a:srgbClr val="404040"/>
              </a:solidFill>
              <a:latin typeface="Calibri" panose="020F0502020204030204" pitchFamily="34" charset="0"/>
            </a:endParaRPr>
          </a:p>
          <a:p>
            <a:pPr algn="l"/>
            <a:r>
              <a:rPr lang="fr-FR" sz="1800" b="0" i="0" u="none" strike="noStrike" baseline="0" dirty="0">
                <a:solidFill>
                  <a:srgbClr val="404040"/>
                </a:solidFill>
                <a:latin typeface="Calibri" panose="020F0502020204030204" pitchFamily="34" charset="0"/>
              </a:rPr>
              <a:t>Pour comprendre ce principe, imaginons que l’on coupe une chemise en deux parties (gauche et</a:t>
            </a:r>
          </a:p>
          <a:p>
            <a:pPr algn="l"/>
            <a:r>
              <a:rPr lang="fr-FR" sz="1800" b="0" i="0" u="none" strike="noStrike" baseline="0" dirty="0">
                <a:solidFill>
                  <a:srgbClr val="404040"/>
                </a:solidFill>
                <a:latin typeface="Calibri" panose="020F0502020204030204" pitchFamily="34" charset="0"/>
              </a:rPr>
              <a:t>droite). À l’aveugle, on met chaque partie de la chemise dans deux boites différentes. Ces deux</a:t>
            </a:r>
          </a:p>
          <a:p>
            <a:pPr algn="l"/>
            <a:r>
              <a:rPr lang="fr-FR" sz="1800" b="0" i="0" u="none" strike="noStrike" baseline="0" dirty="0">
                <a:solidFill>
                  <a:srgbClr val="404040"/>
                </a:solidFill>
                <a:latin typeface="Calibri" panose="020F0502020204030204" pitchFamily="34" charset="0"/>
              </a:rPr>
              <a:t>boites sont envoyées en deux endroits différents, par exemple New-York et Tokyo. Une fois arrivée</a:t>
            </a:r>
          </a:p>
          <a:p>
            <a:pPr algn="l"/>
            <a:r>
              <a:rPr lang="fr-FR" sz="1800" b="0" i="0" u="none" strike="noStrike" baseline="0" dirty="0">
                <a:solidFill>
                  <a:srgbClr val="404040"/>
                </a:solidFill>
                <a:latin typeface="Calibri" panose="020F0502020204030204" pitchFamily="34" charset="0"/>
              </a:rPr>
              <a:t>à Tokyo, la boite est ouverte contenant la partie gauche de la chemise. Du coup on a instantanément</a:t>
            </a:r>
          </a:p>
          <a:p>
            <a:pPr algn="l"/>
            <a:r>
              <a:rPr lang="fr-FR" sz="1800" b="0" i="0" u="none" strike="noStrike" baseline="0" dirty="0">
                <a:solidFill>
                  <a:srgbClr val="404040"/>
                </a:solidFill>
                <a:latin typeface="Calibri" panose="020F0502020204030204" pitchFamily="34" charset="0"/>
              </a:rPr>
              <a:t>l’information que la partie droite se trouve à New-York, et ceci sans ouvrir la boite de New-York.</a:t>
            </a:r>
          </a:p>
          <a:p>
            <a:pPr algn="l"/>
            <a:r>
              <a:rPr lang="fr-FR" sz="1800" b="0" i="0" u="none" strike="noStrike" baseline="0" dirty="0">
                <a:solidFill>
                  <a:srgbClr val="404040"/>
                </a:solidFill>
                <a:latin typeface="Calibri" panose="020F0502020204030204" pitchFamily="34" charset="0"/>
              </a:rPr>
              <a:t>L’information de New-York s’est donc « propagée instantanément » vers Tokyo. De même notre</a:t>
            </a:r>
          </a:p>
          <a:p>
            <a:pPr algn="l"/>
            <a:r>
              <a:rPr lang="fr-FR" sz="1800" b="0" i="0" u="none" strike="noStrike" baseline="0" dirty="0">
                <a:solidFill>
                  <a:srgbClr val="404040"/>
                </a:solidFill>
                <a:latin typeface="Calibri" panose="020F0502020204030204" pitchFamily="34" charset="0"/>
              </a:rPr>
              <a:t>correspondant tokyoïte peut, sans avoir ouvert sa propre boite, appeler son correspondant de New-</a:t>
            </a:r>
          </a:p>
          <a:p>
            <a:pPr algn="l"/>
            <a:r>
              <a:rPr lang="fr-FR" sz="1800" b="0" i="0" u="none" strike="noStrike" baseline="0" dirty="0">
                <a:solidFill>
                  <a:srgbClr val="404040"/>
                </a:solidFill>
                <a:latin typeface="Calibri" panose="020F0502020204030204" pitchFamily="34" charset="0"/>
              </a:rPr>
              <a:t>York et lui demander d’ouvrir sa boite : l’observation du contenu par le correspondant new-yorkais,</a:t>
            </a:r>
          </a:p>
          <a:p>
            <a:pPr algn="l"/>
            <a:r>
              <a:rPr lang="fr-FR" sz="1800" b="0" i="0" u="none" strike="noStrike" baseline="0" dirty="0">
                <a:solidFill>
                  <a:srgbClr val="404040"/>
                </a:solidFill>
                <a:latin typeface="Calibri" panose="020F0502020204030204" pitchFamily="34" charset="0"/>
              </a:rPr>
              <a:t>lui permet de transmettre immédiatement l’information du contenu de la boite de Tokyo sans pour</a:t>
            </a:r>
          </a:p>
          <a:p>
            <a:pPr algn="l"/>
            <a:r>
              <a:rPr lang="fr-FR" sz="1800" b="0" i="0" u="none" strike="noStrike" baseline="0" dirty="0">
                <a:solidFill>
                  <a:srgbClr val="404040"/>
                </a:solidFill>
                <a:latin typeface="Calibri" panose="020F0502020204030204" pitchFamily="34" charset="0"/>
              </a:rPr>
              <a:t>autant l’avoir ouverte. Il y a donc bien une sorte de lien immédiat entre les deux boites quant à</a:t>
            </a:r>
          </a:p>
          <a:p>
            <a:pPr algn="l"/>
            <a:r>
              <a:rPr lang="fr-FR" sz="1800" b="0" i="0" u="none" strike="noStrike" baseline="0" dirty="0">
                <a:solidFill>
                  <a:srgbClr val="404040"/>
                </a:solidFill>
                <a:latin typeface="Calibri" panose="020F0502020204030204" pitchFamily="34" charset="0"/>
              </a:rPr>
              <a:t>l’information sur leur contenu, une sorte de collaboration implicite entre les deux boites.</a:t>
            </a:r>
            <a:endParaRPr lang="en-US" dirty="0"/>
          </a:p>
        </p:txBody>
      </p:sp>
      <p:sp>
        <p:nvSpPr>
          <p:cNvPr id="4" name="Espace réservé du numéro de diapositive 3">
            <a:extLst>
              <a:ext uri="{FF2B5EF4-FFF2-40B4-BE49-F238E27FC236}">
                <a16:creationId xmlns:a16="http://schemas.microsoft.com/office/drawing/2014/main" id="{0F766586-D85B-BA91-4372-D4C22688C6FD}"/>
              </a:ext>
            </a:extLst>
          </p:cNvPr>
          <p:cNvSpPr>
            <a:spLocks noGrp="1"/>
          </p:cNvSpPr>
          <p:nvPr>
            <p:ph type="sldNum" sz="quarter" idx="5"/>
          </p:nvPr>
        </p:nvSpPr>
        <p:spPr/>
        <p:txBody>
          <a:bodyPr/>
          <a:lstStyle/>
          <a:p>
            <a:fld id="{B4E0A65F-70CE-4C11-9DB6-CADF0E49A1AB}" type="slidenum">
              <a:rPr lang="fr-FR" smtClean="0"/>
              <a:t>22</a:t>
            </a:fld>
            <a:endParaRPr lang="fr-FR"/>
          </a:p>
        </p:txBody>
      </p:sp>
    </p:spTree>
    <p:extLst>
      <p:ext uri="{BB962C8B-B14F-4D97-AF65-F5344CB8AC3E}">
        <p14:creationId xmlns:p14="http://schemas.microsoft.com/office/powerpoint/2010/main" val="41814301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60B080-E7E8-5987-A8E9-89F8C446865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1BF7A49-76E8-F729-0430-BCF199D56CC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599DA7A-1D8F-E6C4-CABA-3099CAFDD717}"/>
              </a:ext>
            </a:extLst>
          </p:cNvPr>
          <p:cNvSpPr>
            <a:spLocks noGrp="1"/>
          </p:cNvSpPr>
          <p:nvPr>
            <p:ph type="body" idx="1"/>
          </p:nvPr>
        </p:nvSpPr>
        <p:spPr/>
        <p:txBody>
          <a:bodyPr/>
          <a:lstStyle/>
          <a:p>
            <a:endParaRPr lang="en-US" dirty="0"/>
          </a:p>
        </p:txBody>
      </p:sp>
      <p:sp>
        <p:nvSpPr>
          <p:cNvPr id="4" name="Espace réservé du numéro de diapositive 3">
            <a:extLst>
              <a:ext uri="{FF2B5EF4-FFF2-40B4-BE49-F238E27FC236}">
                <a16:creationId xmlns:a16="http://schemas.microsoft.com/office/drawing/2014/main" id="{8A820281-AFE4-EC70-00AA-B691B766B803}"/>
              </a:ext>
            </a:extLst>
          </p:cNvPr>
          <p:cNvSpPr>
            <a:spLocks noGrp="1"/>
          </p:cNvSpPr>
          <p:nvPr>
            <p:ph type="sldNum" sz="quarter" idx="5"/>
          </p:nvPr>
        </p:nvSpPr>
        <p:spPr/>
        <p:txBody>
          <a:bodyPr/>
          <a:lstStyle/>
          <a:p>
            <a:fld id="{B4E0A65F-70CE-4C11-9DB6-CADF0E49A1AB}" type="slidenum">
              <a:rPr lang="fr-FR" smtClean="0"/>
              <a:t>23</a:t>
            </a:fld>
            <a:endParaRPr lang="fr-FR"/>
          </a:p>
        </p:txBody>
      </p:sp>
    </p:spTree>
    <p:extLst>
      <p:ext uri="{BB962C8B-B14F-4D97-AF65-F5344CB8AC3E}">
        <p14:creationId xmlns:p14="http://schemas.microsoft.com/office/powerpoint/2010/main" val="7607964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480FFF-7B62-1FB2-7179-A3520ABAD83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3F99640-C87A-6DC2-DB74-C2BBAE85098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4FE0C48-20C6-B7CB-9C0C-2B01D06B845A}"/>
              </a:ext>
            </a:extLst>
          </p:cNvPr>
          <p:cNvSpPr>
            <a:spLocks noGrp="1"/>
          </p:cNvSpPr>
          <p:nvPr>
            <p:ph type="body" idx="1"/>
          </p:nvPr>
        </p:nvSpPr>
        <p:spPr/>
        <p:txBody>
          <a:bodyPr/>
          <a:lstStyle/>
          <a:p>
            <a:endParaRPr lang="en-US" dirty="0"/>
          </a:p>
        </p:txBody>
      </p:sp>
      <p:sp>
        <p:nvSpPr>
          <p:cNvPr id="4" name="Espace réservé du numéro de diapositive 3">
            <a:extLst>
              <a:ext uri="{FF2B5EF4-FFF2-40B4-BE49-F238E27FC236}">
                <a16:creationId xmlns:a16="http://schemas.microsoft.com/office/drawing/2014/main" id="{715D1F99-D2C2-5570-6300-258DD062313B}"/>
              </a:ext>
            </a:extLst>
          </p:cNvPr>
          <p:cNvSpPr>
            <a:spLocks noGrp="1"/>
          </p:cNvSpPr>
          <p:nvPr>
            <p:ph type="sldNum" sz="quarter" idx="5"/>
          </p:nvPr>
        </p:nvSpPr>
        <p:spPr/>
        <p:txBody>
          <a:bodyPr/>
          <a:lstStyle/>
          <a:p>
            <a:fld id="{B4E0A65F-70CE-4C11-9DB6-CADF0E49A1AB}" type="slidenum">
              <a:rPr lang="fr-FR" smtClean="0"/>
              <a:t>24</a:t>
            </a:fld>
            <a:endParaRPr lang="fr-FR"/>
          </a:p>
        </p:txBody>
      </p:sp>
    </p:spTree>
    <p:extLst>
      <p:ext uri="{BB962C8B-B14F-4D97-AF65-F5344CB8AC3E}">
        <p14:creationId xmlns:p14="http://schemas.microsoft.com/office/powerpoint/2010/main" val="2327134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4195F9-A450-5E80-239F-243BB2F852D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A82B22C-369E-84FA-E412-C44204D85AB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8E5384E-AA00-CF8B-E47B-D6F23A955916}"/>
              </a:ext>
            </a:extLst>
          </p:cNvPr>
          <p:cNvSpPr>
            <a:spLocks noGrp="1"/>
          </p:cNvSpPr>
          <p:nvPr>
            <p:ph type="body" idx="1"/>
          </p:nvPr>
        </p:nvSpPr>
        <p:spPr/>
        <p:txBody>
          <a:bodyPr/>
          <a:lstStyle/>
          <a:p>
            <a:endParaRPr lang="en-US" dirty="0"/>
          </a:p>
        </p:txBody>
      </p:sp>
      <p:sp>
        <p:nvSpPr>
          <p:cNvPr id="4" name="Espace réservé du numéro de diapositive 3">
            <a:extLst>
              <a:ext uri="{FF2B5EF4-FFF2-40B4-BE49-F238E27FC236}">
                <a16:creationId xmlns:a16="http://schemas.microsoft.com/office/drawing/2014/main" id="{F0451BDA-2BA8-116F-2319-D816FD9A88FC}"/>
              </a:ext>
            </a:extLst>
          </p:cNvPr>
          <p:cNvSpPr>
            <a:spLocks noGrp="1"/>
          </p:cNvSpPr>
          <p:nvPr>
            <p:ph type="sldNum" sz="quarter" idx="5"/>
          </p:nvPr>
        </p:nvSpPr>
        <p:spPr/>
        <p:txBody>
          <a:bodyPr/>
          <a:lstStyle/>
          <a:p>
            <a:fld id="{B4E0A65F-70CE-4C11-9DB6-CADF0E49A1AB}" type="slidenum">
              <a:rPr lang="fr-FR" smtClean="0"/>
              <a:t>25</a:t>
            </a:fld>
            <a:endParaRPr lang="fr-FR"/>
          </a:p>
        </p:txBody>
      </p:sp>
    </p:spTree>
    <p:extLst>
      <p:ext uri="{BB962C8B-B14F-4D97-AF65-F5344CB8AC3E}">
        <p14:creationId xmlns:p14="http://schemas.microsoft.com/office/powerpoint/2010/main" val="32436254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810DD5-2402-D2D4-4229-BDD16C9B830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F5A023B-7C6A-F4CD-2DF1-3D17FF1E3BF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E5C67B2-5659-BDE2-9384-D0B93B2E3143}"/>
              </a:ext>
            </a:extLst>
          </p:cNvPr>
          <p:cNvSpPr>
            <a:spLocks noGrp="1"/>
          </p:cNvSpPr>
          <p:nvPr>
            <p:ph type="body" idx="1"/>
          </p:nvPr>
        </p:nvSpPr>
        <p:spPr/>
        <p:txBody>
          <a:bodyPr/>
          <a:lstStyle/>
          <a:p>
            <a:endParaRPr lang="en-US" dirty="0"/>
          </a:p>
        </p:txBody>
      </p:sp>
      <p:sp>
        <p:nvSpPr>
          <p:cNvPr id="4" name="Espace réservé du numéro de diapositive 3">
            <a:extLst>
              <a:ext uri="{FF2B5EF4-FFF2-40B4-BE49-F238E27FC236}">
                <a16:creationId xmlns:a16="http://schemas.microsoft.com/office/drawing/2014/main" id="{D3B90EEF-23D4-BEC7-3C5B-0188A778886F}"/>
              </a:ext>
            </a:extLst>
          </p:cNvPr>
          <p:cNvSpPr>
            <a:spLocks noGrp="1"/>
          </p:cNvSpPr>
          <p:nvPr>
            <p:ph type="sldNum" sz="quarter" idx="5"/>
          </p:nvPr>
        </p:nvSpPr>
        <p:spPr/>
        <p:txBody>
          <a:bodyPr/>
          <a:lstStyle/>
          <a:p>
            <a:fld id="{B4E0A65F-70CE-4C11-9DB6-CADF0E49A1AB}" type="slidenum">
              <a:rPr lang="fr-FR" smtClean="0"/>
              <a:t>26</a:t>
            </a:fld>
            <a:endParaRPr lang="fr-FR"/>
          </a:p>
        </p:txBody>
      </p:sp>
    </p:spTree>
    <p:extLst>
      <p:ext uri="{BB962C8B-B14F-4D97-AF65-F5344CB8AC3E}">
        <p14:creationId xmlns:p14="http://schemas.microsoft.com/office/powerpoint/2010/main" val="16419274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35FE97-7E2E-8F0B-BAD8-D31C147C4D5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F93983F-B31E-C70B-1076-0ED58CCBAB9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9E9BCB1-E003-4CED-9BAC-0B968EC6629C}"/>
              </a:ext>
            </a:extLst>
          </p:cNvPr>
          <p:cNvSpPr>
            <a:spLocks noGrp="1"/>
          </p:cNvSpPr>
          <p:nvPr>
            <p:ph type="body" idx="1"/>
          </p:nvPr>
        </p:nvSpPr>
        <p:spPr/>
        <p:txBody>
          <a:bodyPr/>
          <a:lstStyle/>
          <a:p>
            <a:endParaRPr lang="en-US" dirty="0"/>
          </a:p>
        </p:txBody>
      </p:sp>
      <p:sp>
        <p:nvSpPr>
          <p:cNvPr id="4" name="Espace réservé du numéro de diapositive 3">
            <a:extLst>
              <a:ext uri="{FF2B5EF4-FFF2-40B4-BE49-F238E27FC236}">
                <a16:creationId xmlns:a16="http://schemas.microsoft.com/office/drawing/2014/main" id="{C1C63B7A-C2C3-903C-DA26-BDEBDF717A66}"/>
              </a:ext>
            </a:extLst>
          </p:cNvPr>
          <p:cNvSpPr>
            <a:spLocks noGrp="1"/>
          </p:cNvSpPr>
          <p:nvPr>
            <p:ph type="sldNum" sz="quarter" idx="5"/>
          </p:nvPr>
        </p:nvSpPr>
        <p:spPr/>
        <p:txBody>
          <a:bodyPr/>
          <a:lstStyle/>
          <a:p>
            <a:fld id="{B4E0A65F-70CE-4C11-9DB6-CADF0E49A1AB}" type="slidenum">
              <a:rPr lang="fr-FR" smtClean="0"/>
              <a:t>27</a:t>
            </a:fld>
            <a:endParaRPr lang="fr-FR"/>
          </a:p>
        </p:txBody>
      </p:sp>
    </p:spTree>
    <p:extLst>
      <p:ext uri="{BB962C8B-B14F-4D97-AF65-F5344CB8AC3E}">
        <p14:creationId xmlns:p14="http://schemas.microsoft.com/office/powerpoint/2010/main" val="28116668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56A721-D267-2075-0941-FB6B444247B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BA76AED-8A9A-CCE3-9829-B26687793B5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E962EF5-4FC8-CAFF-EB3D-DC4D9D469C7F}"/>
              </a:ext>
            </a:extLst>
          </p:cNvPr>
          <p:cNvSpPr>
            <a:spLocks noGrp="1"/>
          </p:cNvSpPr>
          <p:nvPr>
            <p:ph type="body" idx="1"/>
          </p:nvPr>
        </p:nvSpPr>
        <p:spPr/>
        <p:txBody>
          <a:bodyPr/>
          <a:lstStyle/>
          <a:p>
            <a:endParaRPr lang="en-US" dirty="0"/>
          </a:p>
        </p:txBody>
      </p:sp>
      <p:sp>
        <p:nvSpPr>
          <p:cNvPr id="4" name="Espace réservé du numéro de diapositive 3">
            <a:extLst>
              <a:ext uri="{FF2B5EF4-FFF2-40B4-BE49-F238E27FC236}">
                <a16:creationId xmlns:a16="http://schemas.microsoft.com/office/drawing/2014/main" id="{6E8045DE-BC0D-E266-A910-EAAB82482B44}"/>
              </a:ext>
            </a:extLst>
          </p:cNvPr>
          <p:cNvSpPr>
            <a:spLocks noGrp="1"/>
          </p:cNvSpPr>
          <p:nvPr>
            <p:ph type="sldNum" sz="quarter" idx="5"/>
          </p:nvPr>
        </p:nvSpPr>
        <p:spPr/>
        <p:txBody>
          <a:bodyPr/>
          <a:lstStyle/>
          <a:p>
            <a:fld id="{B4E0A65F-70CE-4C11-9DB6-CADF0E49A1AB}" type="slidenum">
              <a:rPr lang="fr-FR" smtClean="0"/>
              <a:t>28</a:t>
            </a:fld>
            <a:endParaRPr lang="fr-FR"/>
          </a:p>
        </p:txBody>
      </p:sp>
    </p:spTree>
    <p:extLst>
      <p:ext uri="{BB962C8B-B14F-4D97-AF65-F5344CB8AC3E}">
        <p14:creationId xmlns:p14="http://schemas.microsoft.com/office/powerpoint/2010/main" val="511911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D0394D-9F68-93D4-1437-D42D80839E3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842CFD1-DF4F-A45C-B86C-118A6358266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F62DA4A-9C6B-50CC-E6FD-1A5C59630E6A}"/>
              </a:ext>
            </a:extLst>
          </p:cNvPr>
          <p:cNvSpPr>
            <a:spLocks noGrp="1"/>
          </p:cNvSpPr>
          <p:nvPr>
            <p:ph type="body" idx="1"/>
          </p:nvPr>
        </p:nvSpPr>
        <p:spPr/>
        <p:txBody>
          <a:bodyPr/>
          <a:lstStyle/>
          <a:p>
            <a:endParaRPr lang="en-US" dirty="0"/>
          </a:p>
        </p:txBody>
      </p:sp>
      <p:sp>
        <p:nvSpPr>
          <p:cNvPr id="4" name="Espace réservé du numéro de diapositive 3">
            <a:extLst>
              <a:ext uri="{FF2B5EF4-FFF2-40B4-BE49-F238E27FC236}">
                <a16:creationId xmlns:a16="http://schemas.microsoft.com/office/drawing/2014/main" id="{7054EB94-FB21-263A-0F97-6F60950F5844}"/>
              </a:ext>
            </a:extLst>
          </p:cNvPr>
          <p:cNvSpPr>
            <a:spLocks noGrp="1"/>
          </p:cNvSpPr>
          <p:nvPr>
            <p:ph type="sldNum" sz="quarter" idx="5"/>
          </p:nvPr>
        </p:nvSpPr>
        <p:spPr/>
        <p:txBody>
          <a:bodyPr/>
          <a:lstStyle/>
          <a:p>
            <a:fld id="{B4E0A65F-70CE-4C11-9DB6-CADF0E49A1AB}" type="slidenum">
              <a:rPr lang="fr-FR" smtClean="0"/>
              <a:t>29</a:t>
            </a:fld>
            <a:endParaRPr lang="fr-FR"/>
          </a:p>
        </p:txBody>
      </p:sp>
    </p:spTree>
    <p:extLst>
      <p:ext uri="{BB962C8B-B14F-4D97-AF65-F5344CB8AC3E}">
        <p14:creationId xmlns:p14="http://schemas.microsoft.com/office/powerpoint/2010/main" val="33762220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B477CC-A448-3AFE-3737-355D91E3871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19D2A19-AF16-4288-7DF1-2510719ED6D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85CA437-0E87-C2E5-5121-52E33AD6EBF4}"/>
              </a:ext>
            </a:extLst>
          </p:cNvPr>
          <p:cNvSpPr>
            <a:spLocks noGrp="1"/>
          </p:cNvSpPr>
          <p:nvPr>
            <p:ph type="body" idx="1"/>
          </p:nvPr>
        </p:nvSpPr>
        <p:spPr/>
        <p:txBody>
          <a:bodyPr/>
          <a:lstStyle/>
          <a:p>
            <a:r>
              <a:rPr lang="fr-FR" b="0" i="0" dirty="0">
                <a:solidFill>
                  <a:srgbClr val="333333"/>
                </a:solidFill>
                <a:effectLst/>
                <a:latin typeface="Arial" panose="020B0604020202020204" pitchFamily="34" charset="0"/>
                <a:cs typeface="Arial" panose="020B0604020202020204" pitchFamily="34" charset="0"/>
              </a:rPr>
              <a:t>L'un des grands défis de l'ingénierie dans la fabrication d'un ordinateur quantique est de concevoir </a:t>
            </a:r>
          </a:p>
          <a:p>
            <a:r>
              <a:rPr lang="fr-FR" b="0" i="0" dirty="0">
                <a:solidFill>
                  <a:srgbClr val="333333"/>
                </a:solidFill>
                <a:effectLst/>
                <a:latin typeface="Arial" panose="020B0604020202020204" pitchFamily="34" charset="0"/>
                <a:cs typeface="Arial" panose="020B0604020202020204" pitchFamily="34" charset="0"/>
              </a:rPr>
              <a:t>les diverses caractéristiques qui tentent de retarder la décohérence de l'état, par exemple en créant </a:t>
            </a:r>
          </a:p>
          <a:p>
            <a:r>
              <a:rPr lang="fr-FR" b="0" i="0" dirty="0">
                <a:solidFill>
                  <a:srgbClr val="333333"/>
                </a:solidFill>
                <a:effectLst/>
                <a:latin typeface="Arial" panose="020B0604020202020204" pitchFamily="34" charset="0"/>
                <a:cs typeface="Arial" panose="020B0604020202020204" pitchFamily="34" charset="0"/>
              </a:rPr>
              <a:t>des structures spécialisées qui protègent les qubits des champs externes.</a:t>
            </a:r>
            <a:endParaRPr lang="en-US" dirty="0"/>
          </a:p>
        </p:txBody>
      </p:sp>
      <p:sp>
        <p:nvSpPr>
          <p:cNvPr id="4" name="Espace réservé du numéro de diapositive 3">
            <a:extLst>
              <a:ext uri="{FF2B5EF4-FFF2-40B4-BE49-F238E27FC236}">
                <a16:creationId xmlns:a16="http://schemas.microsoft.com/office/drawing/2014/main" id="{CA7152CC-6BC0-985F-4F6A-4085E20FEC13}"/>
              </a:ext>
            </a:extLst>
          </p:cNvPr>
          <p:cNvSpPr>
            <a:spLocks noGrp="1"/>
          </p:cNvSpPr>
          <p:nvPr>
            <p:ph type="sldNum" sz="quarter" idx="5"/>
          </p:nvPr>
        </p:nvSpPr>
        <p:spPr/>
        <p:txBody>
          <a:bodyPr/>
          <a:lstStyle/>
          <a:p>
            <a:fld id="{B4E0A65F-70CE-4C11-9DB6-CADF0E49A1AB}" type="slidenum">
              <a:rPr lang="fr-FR" smtClean="0"/>
              <a:t>30</a:t>
            </a:fld>
            <a:endParaRPr lang="fr-FR"/>
          </a:p>
        </p:txBody>
      </p:sp>
    </p:spTree>
    <p:extLst>
      <p:ext uri="{BB962C8B-B14F-4D97-AF65-F5344CB8AC3E}">
        <p14:creationId xmlns:p14="http://schemas.microsoft.com/office/powerpoint/2010/main" val="24451432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14794C-2F34-1D4F-8220-F24EC78125C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8120340-8F1D-1122-6549-3AA95B7632D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CE5474C-4A32-ACDE-BB38-02635C128298}"/>
              </a:ext>
            </a:extLst>
          </p:cNvPr>
          <p:cNvSpPr>
            <a:spLocks noGrp="1"/>
          </p:cNvSpPr>
          <p:nvPr>
            <p:ph type="body" idx="1"/>
          </p:nvPr>
        </p:nvSpPr>
        <p:spPr/>
        <p:txBody>
          <a:bodyPr/>
          <a:lstStyle/>
          <a:p>
            <a:endParaRPr lang="en-US" dirty="0"/>
          </a:p>
        </p:txBody>
      </p:sp>
      <p:sp>
        <p:nvSpPr>
          <p:cNvPr id="4" name="Espace réservé du numéro de diapositive 3">
            <a:extLst>
              <a:ext uri="{FF2B5EF4-FFF2-40B4-BE49-F238E27FC236}">
                <a16:creationId xmlns:a16="http://schemas.microsoft.com/office/drawing/2014/main" id="{CB5249E0-0015-052C-FD8A-6C5CB8990634}"/>
              </a:ext>
            </a:extLst>
          </p:cNvPr>
          <p:cNvSpPr>
            <a:spLocks noGrp="1"/>
          </p:cNvSpPr>
          <p:nvPr>
            <p:ph type="sldNum" sz="quarter" idx="5"/>
          </p:nvPr>
        </p:nvSpPr>
        <p:spPr/>
        <p:txBody>
          <a:bodyPr/>
          <a:lstStyle/>
          <a:p>
            <a:fld id="{B4E0A65F-70CE-4C11-9DB6-CADF0E49A1AB}" type="slidenum">
              <a:rPr lang="fr-FR" smtClean="0"/>
              <a:t>31</a:t>
            </a:fld>
            <a:endParaRPr lang="fr-FR"/>
          </a:p>
        </p:txBody>
      </p:sp>
    </p:spTree>
    <p:extLst>
      <p:ext uri="{BB962C8B-B14F-4D97-AF65-F5344CB8AC3E}">
        <p14:creationId xmlns:p14="http://schemas.microsoft.com/office/powerpoint/2010/main" val="305777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dirty="0">
                <a:solidFill>
                  <a:srgbClr val="333333"/>
                </a:solidFill>
                <a:effectLst/>
                <a:latin typeface="Arial" panose="020B0604020202020204" pitchFamily="34" charset="0"/>
                <a:cs typeface="Arial" panose="020B0604020202020204" pitchFamily="34" charset="0"/>
              </a:rPr>
              <a:t>Le domaine de l'informatique quantique comprend la recherche sur le matériel et le développement d'applications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i="0" dirty="0">
              <a:solidFill>
                <a:srgbClr val="333333"/>
              </a:solidFill>
              <a:effectLst/>
              <a:latin typeface="Arial" panose="020B0604020202020204" pitchFamily="34" charset="0"/>
              <a:cs typeface="Arial" panose="020B0604020202020204" pitchFamily="34" charset="0"/>
            </a:endParaRPr>
          </a:p>
          <a:p>
            <a:pPr algn="l"/>
            <a:r>
              <a:rPr lang="fr-FR" sz="1800" b="0" i="0" u="none" strike="noStrike" baseline="0" dirty="0">
                <a:solidFill>
                  <a:srgbClr val="404040"/>
                </a:solidFill>
                <a:latin typeface="Calibri" panose="020F0502020204030204" pitchFamily="34" charset="0"/>
              </a:rPr>
              <a:t>La réflexion menée dans ce Mercredi Cyber piloté par le Projet HELIOS, vise à</a:t>
            </a:r>
          </a:p>
          <a:p>
            <a:pPr algn="l"/>
            <a:r>
              <a:rPr lang="fr-FR" sz="1800" b="0" i="0" u="none" strike="noStrike" baseline="0" dirty="0">
                <a:solidFill>
                  <a:srgbClr val="404040"/>
                </a:solidFill>
                <a:latin typeface="Calibri" panose="020F0502020204030204" pitchFamily="34" charset="0"/>
              </a:rPr>
              <a:t>sensibiliser et vulgariser les principes de l’informatique quantique afin de </a:t>
            </a:r>
          </a:p>
          <a:p>
            <a:pPr algn="l"/>
            <a:r>
              <a:rPr lang="fr-FR" sz="1800" b="0" i="0" u="none" strike="noStrike" baseline="0" dirty="0">
                <a:solidFill>
                  <a:srgbClr val="404040"/>
                </a:solidFill>
                <a:latin typeface="Calibri" panose="020F0502020204030204" pitchFamily="34" charset="0"/>
              </a:rPr>
              <a:t>comprendre la portée de ses promesses, ses enjeux et ses opportunités. </a:t>
            </a:r>
          </a:p>
          <a:p>
            <a:pPr algn="l"/>
            <a:r>
              <a:rPr lang="fr-FR" sz="1800" b="0" i="0" u="none" strike="noStrike" baseline="0" dirty="0">
                <a:solidFill>
                  <a:srgbClr val="404040"/>
                </a:solidFill>
                <a:latin typeface="Calibri" panose="020F0502020204030204" pitchFamily="34" charset="0"/>
              </a:rPr>
              <a:t>Et permettre au Projet HELIOS et à son auditoire d’anticiper, de se projeter </a:t>
            </a:r>
          </a:p>
          <a:p>
            <a:pPr algn="l"/>
            <a:r>
              <a:rPr lang="fr-FR" sz="1800" b="0" i="0" u="none" strike="noStrike" baseline="0" dirty="0">
                <a:solidFill>
                  <a:srgbClr val="404040"/>
                </a:solidFill>
                <a:latin typeface="Calibri" panose="020F0502020204030204" pitchFamily="34" charset="0"/>
              </a:rPr>
              <a:t>et d’investir sans retard pour le futur.</a:t>
            </a:r>
            <a:endParaRPr lang="en-US" dirty="0">
              <a:latin typeface="Arial" panose="020B0604020202020204" pitchFamily="34" charset="0"/>
              <a:cs typeface="Arial" panose="020B0604020202020204" pitchFamily="34" charset="0"/>
            </a:endParaRPr>
          </a:p>
          <a:p>
            <a:endParaRPr lang="en-US" dirty="0"/>
          </a:p>
        </p:txBody>
      </p:sp>
      <p:sp>
        <p:nvSpPr>
          <p:cNvPr id="4" name="Espace réservé du numéro de diapositive 3"/>
          <p:cNvSpPr>
            <a:spLocks noGrp="1"/>
          </p:cNvSpPr>
          <p:nvPr>
            <p:ph type="sldNum" sz="quarter" idx="5"/>
          </p:nvPr>
        </p:nvSpPr>
        <p:spPr/>
        <p:txBody>
          <a:bodyPr/>
          <a:lstStyle/>
          <a:p>
            <a:fld id="{B4E0A65F-70CE-4C11-9DB6-CADF0E49A1AB}" type="slidenum">
              <a:rPr lang="fr-FR" smtClean="0"/>
              <a:t>5</a:t>
            </a:fld>
            <a:endParaRPr lang="fr-FR"/>
          </a:p>
        </p:txBody>
      </p:sp>
    </p:spTree>
    <p:extLst>
      <p:ext uri="{BB962C8B-B14F-4D97-AF65-F5344CB8AC3E}">
        <p14:creationId xmlns:p14="http://schemas.microsoft.com/office/powerpoint/2010/main" val="28918429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962FDF-465B-DFDF-BF90-FD6B05DAB05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D13E331-D0F1-AFA9-6019-950029C5AEC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08F442E-735C-69B6-5C07-EE61D9D84812}"/>
              </a:ext>
            </a:extLst>
          </p:cNvPr>
          <p:cNvSpPr>
            <a:spLocks noGrp="1"/>
          </p:cNvSpPr>
          <p:nvPr>
            <p:ph type="body" idx="1"/>
          </p:nvPr>
        </p:nvSpPr>
        <p:spPr/>
        <p:txBody>
          <a:bodyPr/>
          <a:lstStyle/>
          <a:p>
            <a:endParaRPr lang="en-US" dirty="0"/>
          </a:p>
        </p:txBody>
      </p:sp>
      <p:sp>
        <p:nvSpPr>
          <p:cNvPr id="4" name="Espace réservé du numéro de diapositive 3">
            <a:extLst>
              <a:ext uri="{FF2B5EF4-FFF2-40B4-BE49-F238E27FC236}">
                <a16:creationId xmlns:a16="http://schemas.microsoft.com/office/drawing/2014/main" id="{CA149897-31AB-3882-837B-C41EFA5CDF03}"/>
              </a:ext>
            </a:extLst>
          </p:cNvPr>
          <p:cNvSpPr>
            <a:spLocks noGrp="1"/>
          </p:cNvSpPr>
          <p:nvPr>
            <p:ph type="sldNum" sz="quarter" idx="5"/>
          </p:nvPr>
        </p:nvSpPr>
        <p:spPr/>
        <p:txBody>
          <a:bodyPr/>
          <a:lstStyle/>
          <a:p>
            <a:fld id="{B4E0A65F-70CE-4C11-9DB6-CADF0E49A1AB}" type="slidenum">
              <a:rPr lang="fr-FR" smtClean="0"/>
              <a:t>32</a:t>
            </a:fld>
            <a:endParaRPr lang="fr-FR"/>
          </a:p>
        </p:txBody>
      </p:sp>
    </p:spTree>
    <p:extLst>
      <p:ext uri="{BB962C8B-B14F-4D97-AF65-F5344CB8AC3E}">
        <p14:creationId xmlns:p14="http://schemas.microsoft.com/office/powerpoint/2010/main" val="28173234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3CCE08-9FF9-2BB7-F516-85F658671C0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1E2FAFE-7DB8-A7A9-838B-1D3B9BD7272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9BA5CF5-A5A8-C6A7-C088-6163E8F6BFDC}"/>
              </a:ext>
            </a:extLst>
          </p:cNvPr>
          <p:cNvSpPr>
            <a:spLocks noGrp="1"/>
          </p:cNvSpPr>
          <p:nvPr>
            <p:ph type="body" idx="1"/>
          </p:nvPr>
        </p:nvSpPr>
        <p:spPr/>
        <p:txBody>
          <a:bodyPr/>
          <a:lstStyle/>
          <a:p>
            <a:pPr marL="0" indent="0" algn="just">
              <a:lnSpc>
                <a:spcPct val="150000"/>
              </a:lnSpc>
              <a:buFont typeface="Wingdings" panose="05000000000000000000" pitchFamily="2" charset="2"/>
              <a:buNone/>
            </a:pPr>
            <a:endParaRPr lang="en-US" dirty="0"/>
          </a:p>
        </p:txBody>
      </p:sp>
      <p:sp>
        <p:nvSpPr>
          <p:cNvPr id="4" name="Espace réservé du numéro de diapositive 3">
            <a:extLst>
              <a:ext uri="{FF2B5EF4-FFF2-40B4-BE49-F238E27FC236}">
                <a16:creationId xmlns:a16="http://schemas.microsoft.com/office/drawing/2014/main" id="{6D7743DA-8180-12B2-7C66-34190F8E545A}"/>
              </a:ext>
            </a:extLst>
          </p:cNvPr>
          <p:cNvSpPr>
            <a:spLocks noGrp="1"/>
          </p:cNvSpPr>
          <p:nvPr>
            <p:ph type="sldNum" sz="quarter" idx="5"/>
          </p:nvPr>
        </p:nvSpPr>
        <p:spPr/>
        <p:txBody>
          <a:bodyPr/>
          <a:lstStyle/>
          <a:p>
            <a:fld id="{B4E0A65F-70CE-4C11-9DB6-CADF0E49A1AB}" type="slidenum">
              <a:rPr lang="fr-FR" smtClean="0"/>
              <a:t>33</a:t>
            </a:fld>
            <a:endParaRPr lang="fr-FR"/>
          </a:p>
        </p:txBody>
      </p:sp>
    </p:spTree>
    <p:extLst>
      <p:ext uri="{BB962C8B-B14F-4D97-AF65-F5344CB8AC3E}">
        <p14:creationId xmlns:p14="http://schemas.microsoft.com/office/powerpoint/2010/main" val="4954460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83EF88-B30E-4CB3-5D3E-BF2E3FE909B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025415D-0525-BA3A-892E-94E27BE1AAE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87F8713-999C-624E-F37F-3739B3979BD1}"/>
              </a:ext>
            </a:extLst>
          </p:cNvPr>
          <p:cNvSpPr>
            <a:spLocks noGrp="1"/>
          </p:cNvSpPr>
          <p:nvPr>
            <p:ph type="body" idx="1"/>
          </p:nvPr>
        </p:nvSpPr>
        <p:spPr/>
        <p:txBody>
          <a:bodyPr/>
          <a:lstStyle/>
          <a:p>
            <a:endParaRPr lang="en-US" dirty="0"/>
          </a:p>
        </p:txBody>
      </p:sp>
      <p:sp>
        <p:nvSpPr>
          <p:cNvPr id="4" name="Espace réservé du numéro de diapositive 3">
            <a:extLst>
              <a:ext uri="{FF2B5EF4-FFF2-40B4-BE49-F238E27FC236}">
                <a16:creationId xmlns:a16="http://schemas.microsoft.com/office/drawing/2014/main" id="{4B4425F6-5ABE-0B0F-3533-E6BA4241CD8D}"/>
              </a:ext>
            </a:extLst>
          </p:cNvPr>
          <p:cNvSpPr>
            <a:spLocks noGrp="1"/>
          </p:cNvSpPr>
          <p:nvPr>
            <p:ph type="sldNum" sz="quarter" idx="5"/>
          </p:nvPr>
        </p:nvSpPr>
        <p:spPr/>
        <p:txBody>
          <a:bodyPr/>
          <a:lstStyle/>
          <a:p>
            <a:fld id="{B4E0A65F-70CE-4C11-9DB6-CADF0E49A1AB}" type="slidenum">
              <a:rPr lang="fr-FR" smtClean="0"/>
              <a:t>34</a:t>
            </a:fld>
            <a:endParaRPr lang="fr-FR"/>
          </a:p>
        </p:txBody>
      </p:sp>
    </p:spTree>
    <p:extLst>
      <p:ext uri="{BB962C8B-B14F-4D97-AF65-F5344CB8AC3E}">
        <p14:creationId xmlns:p14="http://schemas.microsoft.com/office/powerpoint/2010/main" val="3522067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656050-A4AD-FA7F-951E-DAA9C89AE79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291D4FD-DDE1-EC20-6655-E0D97B48F5E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347F61C-D943-F039-6C4C-B89EF4C47C23}"/>
              </a:ext>
            </a:extLst>
          </p:cNvPr>
          <p:cNvSpPr>
            <a:spLocks noGrp="1"/>
          </p:cNvSpPr>
          <p:nvPr>
            <p:ph type="body" idx="1"/>
          </p:nvPr>
        </p:nvSpPr>
        <p:spPr/>
        <p:txBody>
          <a:bodyPr/>
          <a:lstStyle/>
          <a:p>
            <a:endParaRPr lang="fr-FR" dirty="0"/>
          </a:p>
          <a:p>
            <a:pPr rtl="0">
              <a:buFont typeface="+mj-lt"/>
              <a:buAutoNum type="arabicPeriod"/>
            </a:pPr>
            <a:r>
              <a:rPr lang="fr-FR" b="1" dirty="0"/>
              <a:t>Technologie émergente et complexe</a:t>
            </a:r>
            <a:r>
              <a:rPr lang="fr-FR" dirty="0"/>
              <a:t> : L'informatique quantique remet en question les principes classiques de l'informatique, nécessitant une compréhension des concepts de la mécanique quantique appliquée à l'information.</a:t>
            </a:r>
          </a:p>
          <a:p>
            <a:pPr rtl="0">
              <a:buFont typeface="+mj-lt"/>
              <a:buAutoNum type="arabicPeriod"/>
            </a:pPr>
            <a:r>
              <a:rPr lang="fr-FR" b="1" dirty="0"/>
              <a:t>Complémentarité avec l'informatique classique</a:t>
            </a:r>
            <a:r>
              <a:rPr lang="fr-FR" dirty="0"/>
              <a:t> : Elle ne remplace pas, mais complète l'informatique classique dans des domaines tels que la cryptographie, la simulation, et l'optimisation.</a:t>
            </a:r>
          </a:p>
          <a:p>
            <a:pPr rtl="0">
              <a:buFont typeface="+mj-lt"/>
              <a:buAutoNum type="arabicPeriod"/>
            </a:pPr>
            <a:r>
              <a:rPr lang="fr-FR" b="1" dirty="0"/>
              <a:t>Impact sur les systèmes d'information</a:t>
            </a:r>
            <a:r>
              <a:rPr lang="fr-FR" dirty="0"/>
              <a:t> : L'informatique quantique transformera les architectures SI des entreprises, résolvant des problèmes complexes avec des machines quantiques en ligne dans 10-15 ans.</a:t>
            </a:r>
          </a:p>
          <a:p>
            <a:pPr rtl="0">
              <a:buFont typeface="+mj-lt"/>
              <a:buAutoNum type="arabicPeriod"/>
            </a:pPr>
            <a:r>
              <a:rPr lang="fr-FR" b="1" dirty="0"/>
              <a:t>Révolution des processus métiers</a:t>
            </a:r>
            <a:r>
              <a:rPr lang="fr-FR" dirty="0"/>
              <a:t> : Accélération des calculs (par exemple, le big data), nécessitant des ajustements rapides dans les processus métiers et les équipes concernées.</a:t>
            </a:r>
          </a:p>
          <a:p>
            <a:pPr rtl="0">
              <a:buFont typeface="+mj-lt"/>
              <a:buAutoNum type="arabicPeriod"/>
            </a:pPr>
            <a:r>
              <a:rPr lang="fr-FR" b="1" dirty="0"/>
              <a:t>Évolution des compétences</a:t>
            </a:r>
            <a:r>
              <a:rPr lang="fr-FR" dirty="0"/>
              <a:t> : L’acquisition de nouvelles compétences scientifiques et techniques sera cruciale, avec un besoin de formation tant pour les équipes techniques que les populations métiers.</a:t>
            </a:r>
          </a:p>
          <a:p>
            <a:pPr rtl="0">
              <a:buFont typeface="+mj-lt"/>
              <a:buAutoNum type="arabicPeriod"/>
            </a:pPr>
            <a:r>
              <a:rPr lang="fr-FR" b="1" dirty="0"/>
              <a:t>Changement culturel et stratégique</a:t>
            </a:r>
            <a:r>
              <a:rPr lang="fr-FR" dirty="0"/>
              <a:t> : L’informatique quantique exige une nouvelle façon de penser et de travailler, avec un impact majeur sur les modèles commerciaux et la culture d’entreprise.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Espace réservé du numéro de diapositive 3">
            <a:extLst>
              <a:ext uri="{FF2B5EF4-FFF2-40B4-BE49-F238E27FC236}">
                <a16:creationId xmlns:a16="http://schemas.microsoft.com/office/drawing/2014/main" id="{23546E82-4546-20E1-C832-6751BAE516A9}"/>
              </a:ext>
            </a:extLst>
          </p:cNvPr>
          <p:cNvSpPr>
            <a:spLocks noGrp="1"/>
          </p:cNvSpPr>
          <p:nvPr>
            <p:ph type="sldNum" sz="quarter" idx="5"/>
          </p:nvPr>
        </p:nvSpPr>
        <p:spPr/>
        <p:txBody>
          <a:bodyPr/>
          <a:lstStyle/>
          <a:p>
            <a:fld id="{B4E0A65F-70CE-4C11-9DB6-CADF0E49A1AB}" type="slidenum">
              <a:rPr lang="fr-FR" smtClean="0"/>
              <a:t>6</a:t>
            </a:fld>
            <a:endParaRPr lang="fr-FR"/>
          </a:p>
        </p:txBody>
      </p:sp>
    </p:spTree>
    <p:extLst>
      <p:ext uri="{BB962C8B-B14F-4D97-AF65-F5344CB8AC3E}">
        <p14:creationId xmlns:p14="http://schemas.microsoft.com/office/powerpoint/2010/main" val="1576268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7EBFF8-17F3-92EE-6BFA-DACE4D779B9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280A18E-7737-9E5E-1EF3-C80991E0765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FB8B7D6-1CA7-0508-BC23-BACBAF3B1CC8}"/>
              </a:ext>
            </a:extLst>
          </p:cNvPr>
          <p:cNvSpPr>
            <a:spLocks noGrp="1"/>
          </p:cNvSpPr>
          <p:nvPr>
            <p:ph type="body" idx="1"/>
          </p:nvPr>
        </p:nvSpPr>
        <p:spPr/>
        <p:txBody>
          <a:bodyPr/>
          <a:lstStyle/>
          <a:p>
            <a:pPr rtl="0">
              <a:buFont typeface="Arial" panose="020B0604020202020204" pitchFamily="34" charset="0"/>
              <a:buChar char="•"/>
            </a:pPr>
            <a:r>
              <a:rPr lang="fr-FR" b="1" dirty="0"/>
              <a:t>1900</a:t>
            </a:r>
            <a:r>
              <a:rPr lang="fr-FR" dirty="0"/>
              <a:t> : Max Planck initie la théorie des quanta, jetant les bases de la physique quantique.</a:t>
            </a:r>
          </a:p>
          <a:p>
            <a:pPr rtl="0">
              <a:buFont typeface="Arial" panose="020B0604020202020204" pitchFamily="34" charset="0"/>
              <a:buChar char="•"/>
            </a:pPr>
            <a:r>
              <a:rPr lang="fr-FR" b="1" dirty="0"/>
              <a:t>1925</a:t>
            </a:r>
            <a:r>
              <a:rPr lang="fr-FR" dirty="0"/>
              <a:t> : Développement des principes de la mécanique quantique par Einstein, Bohr, de Broglie, Heisenberg, etc.</a:t>
            </a:r>
          </a:p>
          <a:p>
            <a:pPr rtl="0">
              <a:buFont typeface="Arial" panose="020B0604020202020204" pitchFamily="34" charset="0"/>
              <a:buChar char="•"/>
            </a:pPr>
            <a:r>
              <a:rPr lang="fr-FR" b="1" dirty="0"/>
              <a:t>1935</a:t>
            </a:r>
            <a:r>
              <a:rPr lang="fr-FR" dirty="0"/>
              <a:t> : Einstein, </a:t>
            </a:r>
            <a:r>
              <a:rPr lang="fr-FR" dirty="0" err="1"/>
              <a:t>Podolsky</a:t>
            </a:r>
            <a:r>
              <a:rPr lang="fr-FR" dirty="0"/>
              <a:t> et </a:t>
            </a:r>
            <a:r>
              <a:rPr lang="fr-FR" dirty="0" err="1"/>
              <a:t>Rosen</a:t>
            </a:r>
            <a:r>
              <a:rPr lang="fr-FR" dirty="0"/>
              <a:t> formulent le paradoxe EPR sur l'intrication quantique.</a:t>
            </a:r>
          </a:p>
          <a:p>
            <a:pPr rtl="0">
              <a:buFont typeface="Arial" panose="020B0604020202020204" pitchFamily="34" charset="0"/>
              <a:buChar char="•"/>
            </a:pPr>
            <a:r>
              <a:rPr lang="fr-FR" b="1" dirty="0"/>
              <a:t>1964</a:t>
            </a:r>
            <a:r>
              <a:rPr lang="fr-FR" dirty="0"/>
              <a:t> : John Bell propose les inégalités de Bell, testées dans les années 1980 par Alain Aspect, confirmant l’intrication quantique.</a:t>
            </a:r>
          </a:p>
          <a:p>
            <a:pPr rtl="0">
              <a:buFont typeface="Arial" panose="020B0604020202020204" pitchFamily="34" charset="0"/>
              <a:buChar char="•"/>
            </a:pPr>
            <a:r>
              <a:rPr lang="fr-FR" b="1" dirty="0"/>
              <a:t>1981</a:t>
            </a:r>
            <a:r>
              <a:rPr lang="fr-FR" dirty="0"/>
              <a:t> : Richard Feynman propose l'idée des simulateurs quantiques.</a:t>
            </a:r>
          </a:p>
          <a:p>
            <a:pPr rtl="0">
              <a:buFont typeface="Arial" panose="020B0604020202020204" pitchFamily="34" charset="0"/>
              <a:buChar char="•"/>
            </a:pPr>
            <a:r>
              <a:rPr lang="fr-FR" b="1" dirty="0"/>
              <a:t>1984</a:t>
            </a:r>
            <a:r>
              <a:rPr lang="fr-FR" dirty="0"/>
              <a:t> : Bennett et Brassard développent le protocole de cryptographie quantique BB84.</a:t>
            </a:r>
          </a:p>
          <a:p>
            <a:pPr rtl="0">
              <a:buFont typeface="Arial" panose="020B0604020202020204" pitchFamily="34" charset="0"/>
              <a:buChar char="•"/>
            </a:pPr>
            <a:r>
              <a:rPr lang="fr-FR" b="1" dirty="0"/>
              <a:t>1993</a:t>
            </a:r>
            <a:r>
              <a:rPr lang="fr-FR" dirty="0"/>
              <a:t> : Première démonstration théorique de la téléportation quantique.</a:t>
            </a:r>
          </a:p>
          <a:p>
            <a:pPr rtl="0">
              <a:buFont typeface="Arial" panose="020B0604020202020204" pitchFamily="34" charset="0"/>
              <a:buChar char="•"/>
            </a:pPr>
            <a:r>
              <a:rPr lang="fr-FR" b="1" dirty="0"/>
              <a:t>1995</a:t>
            </a:r>
            <a:r>
              <a:rPr lang="fr-FR" dirty="0"/>
              <a:t> : Peter </a:t>
            </a:r>
            <a:r>
              <a:rPr lang="fr-FR" dirty="0" err="1"/>
              <a:t>Shor</a:t>
            </a:r>
            <a:r>
              <a:rPr lang="fr-FR" dirty="0"/>
              <a:t> développe un algorithme quantique pour la factorisation des nombres premiers, menaçant les systèmes cryptographiques.</a:t>
            </a:r>
          </a:p>
          <a:p>
            <a:pPr rtl="0">
              <a:buFont typeface="Arial" panose="020B0604020202020204" pitchFamily="34" charset="0"/>
              <a:buChar char="•"/>
            </a:pPr>
            <a:r>
              <a:rPr lang="fr-FR" b="1" dirty="0"/>
              <a:t>1996</a:t>
            </a:r>
            <a:r>
              <a:rPr lang="fr-FR" dirty="0"/>
              <a:t> : IBM présente le premier ordinateur quantique à 2 Qubits.</a:t>
            </a:r>
          </a:p>
          <a:p>
            <a:pPr rtl="0">
              <a:buFont typeface="Arial" panose="020B0604020202020204" pitchFamily="34" charset="0"/>
              <a:buChar char="•"/>
            </a:pPr>
            <a:r>
              <a:rPr lang="fr-FR" b="1" dirty="0"/>
              <a:t>1997</a:t>
            </a:r>
            <a:r>
              <a:rPr lang="fr-FR" dirty="0"/>
              <a:t> : Alexeï </a:t>
            </a:r>
            <a:r>
              <a:rPr lang="fr-FR" dirty="0" err="1"/>
              <a:t>Kitaev</a:t>
            </a:r>
            <a:r>
              <a:rPr lang="fr-FR" dirty="0"/>
              <a:t> propose une correction d’erreurs quantique basée sur la topologie.</a:t>
            </a:r>
          </a:p>
          <a:p>
            <a:pPr rtl="0">
              <a:buFont typeface="Arial" panose="020B0604020202020204" pitchFamily="34" charset="0"/>
              <a:buChar char="•"/>
            </a:pPr>
            <a:r>
              <a:rPr lang="fr-FR" b="1" dirty="0"/>
              <a:t>2001</a:t>
            </a:r>
            <a:r>
              <a:rPr lang="fr-FR" dirty="0"/>
              <a:t> : IBM exécute l’algorithme de </a:t>
            </a:r>
            <a:r>
              <a:rPr lang="fr-FR" dirty="0" err="1"/>
              <a:t>Shor</a:t>
            </a:r>
            <a:r>
              <a:rPr lang="fr-FR" dirty="0"/>
              <a:t> pour factoriser le nombre 15.</a:t>
            </a:r>
          </a:p>
          <a:p>
            <a:pPr rtl="0">
              <a:buFont typeface="Arial" panose="020B0604020202020204" pitchFamily="34" charset="0"/>
              <a:buChar char="•"/>
            </a:pPr>
            <a:r>
              <a:rPr lang="fr-FR" b="1" dirty="0"/>
              <a:t>2011</a:t>
            </a:r>
            <a:r>
              <a:rPr lang="fr-FR" dirty="0"/>
              <a:t> : D-</a:t>
            </a:r>
            <a:r>
              <a:rPr lang="fr-FR" dirty="0" err="1"/>
              <a:t>Wave</a:t>
            </a:r>
            <a:r>
              <a:rPr lang="fr-FR" dirty="0"/>
              <a:t> commercialise le premier ordinateur quantique à 128 Qubits.</a:t>
            </a:r>
          </a:p>
          <a:p>
            <a:pPr rtl="0">
              <a:buFont typeface="Arial" panose="020B0604020202020204" pitchFamily="34" charset="0"/>
              <a:buChar char="•"/>
            </a:pPr>
            <a:r>
              <a:rPr lang="fr-FR" b="1" dirty="0"/>
              <a:t>2012</a:t>
            </a:r>
            <a:r>
              <a:rPr lang="fr-FR" dirty="0"/>
              <a:t> : </a:t>
            </a:r>
            <a:r>
              <a:rPr lang="fr-FR" dirty="0" err="1"/>
              <a:t>Wineland</a:t>
            </a:r>
            <a:r>
              <a:rPr lang="fr-FR" dirty="0"/>
              <a:t> et </a:t>
            </a:r>
            <a:r>
              <a:rPr lang="fr-FR" dirty="0" err="1"/>
              <a:t>Haroche</a:t>
            </a:r>
            <a:r>
              <a:rPr lang="fr-FR" dirty="0"/>
              <a:t> reçoivent le prix Nobel pour leurs travaux sur la mesure et le contrôle des états quantiques.</a:t>
            </a:r>
          </a:p>
          <a:p>
            <a:pPr rtl="0">
              <a:buFont typeface="Arial" panose="020B0604020202020204" pitchFamily="34" charset="0"/>
              <a:buChar char="•"/>
            </a:pPr>
            <a:r>
              <a:rPr lang="fr-FR" b="1" dirty="0"/>
              <a:t>2016</a:t>
            </a:r>
            <a:r>
              <a:rPr lang="fr-FR" dirty="0"/>
              <a:t> : IBM met son ordinateur quantique sur le cloud, permettant un accès public.</a:t>
            </a:r>
          </a:p>
          <a:p>
            <a:pPr rtl="0">
              <a:buFont typeface="Arial" panose="020B0604020202020204" pitchFamily="34" charset="0"/>
              <a:buChar char="•"/>
            </a:pPr>
            <a:r>
              <a:rPr lang="fr-FR" b="1" dirty="0"/>
              <a:t>2017-2019</a:t>
            </a:r>
            <a:r>
              <a:rPr lang="fr-FR" dirty="0"/>
              <a:t> : Accélération des avancées avec Intel, Google, Atos et IBM atteignant des capacités de 50-72 Qubits.</a:t>
            </a:r>
          </a:p>
          <a:p>
            <a:endParaRPr lang="en-US" dirty="0"/>
          </a:p>
        </p:txBody>
      </p:sp>
      <p:sp>
        <p:nvSpPr>
          <p:cNvPr id="4" name="Espace réservé du numéro de diapositive 3">
            <a:extLst>
              <a:ext uri="{FF2B5EF4-FFF2-40B4-BE49-F238E27FC236}">
                <a16:creationId xmlns:a16="http://schemas.microsoft.com/office/drawing/2014/main" id="{E17443DC-F26F-91B8-9254-C048D754FDB8}"/>
              </a:ext>
            </a:extLst>
          </p:cNvPr>
          <p:cNvSpPr>
            <a:spLocks noGrp="1"/>
          </p:cNvSpPr>
          <p:nvPr>
            <p:ph type="sldNum" sz="quarter" idx="5"/>
          </p:nvPr>
        </p:nvSpPr>
        <p:spPr/>
        <p:txBody>
          <a:bodyPr/>
          <a:lstStyle/>
          <a:p>
            <a:fld id="{B4E0A65F-70CE-4C11-9DB6-CADF0E49A1AB}" type="slidenum">
              <a:rPr lang="fr-FR" smtClean="0"/>
              <a:t>7</a:t>
            </a:fld>
            <a:endParaRPr lang="fr-FR"/>
          </a:p>
        </p:txBody>
      </p:sp>
    </p:spTree>
    <p:extLst>
      <p:ext uri="{BB962C8B-B14F-4D97-AF65-F5344CB8AC3E}">
        <p14:creationId xmlns:p14="http://schemas.microsoft.com/office/powerpoint/2010/main" val="2800806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FB8AC0-01C0-9ED6-8E48-3B5BABE7D1E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DA2011C-B0BF-01B8-5341-FAE2F974D3F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40D0907-2994-35EC-3453-680223073DA0}"/>
              </a:ext>
            </a:extLst>
          </p:cNvPr>
          <p:cNvSpPr>
            <a:spLocks noGrp="1"/>
          </p:cNvSpPr>
          <p:nvPr>
            <p:ph type="body" idx="1"/>
          </p:nvPr>
        </p:nvSpPr>
        <p:spPr/>
        <p:txBody>
          <a:bodyPr/>
          <a:lstStyle/>
          <a:p>
            <a:pPr lvl="2"/>
            <a:endParaRPr lang="en-US" dirty="0">
              <a:latin typeface="Times New Roman" pitchFamily="18" charset="0"/>
              <a:cs typeface="Times New Roman" pitchFamily="18" charset="0"/>
            </a:endParaRPr>
          </a:p>
        </p:txBody>
      </p:sp>
      <p:sp>
        <p:nvSpPr>
          <p:cNvPr id="4" name="Espace réservé du numéro de diapositive 3">
            <a:extLst>
              <a:ext uri="{FF2B5EF4-FFF2-40B4-BE49-F238E27FC236}">
                <a16:creationId xmlns:a16="http://schemas.microsoft.com/office/drawing/2014/main" id="{3C5D4F32-3425-FF92-64B0-04B300C7B194}"/>
              </a:ext>
            </a:extLst>
          </p:cNvPr>
          <p:cNvSpPr>
            <a:spLocks noGrp="1"/>
          </p:cNvSpPr>
          <p:nvPr>
            <p:ph type="sldNum" sz="quarter" idx="5"/>
          </p:nvPr>
        </p:nvSpPr>
        <p:spPr/>
        <p:txBody>
          <a:bodyPr/>
          <a:lstStyle/>
          <a:p>
            <a:fld id="{B4E0A65F-70CE-4C11-9DB6-CADF0E49A1AB}" type="slidenum">
              <a:rPr lang="fr-FR" smtClean="0"/>
              <a:t>8</a:t>
            </a:fld>
            <a:endParaRPr lang="fr-FR"/>
          </a:p>
        </p:txBody>
      </p:sp>
    </p:spTree>
    <p:extLst>
      <p:ext uri="{BB962C8B-B14F-4D97-AF65-F5344CB8AC3E}">
        <p14:creationId xmlns:p14="http://schemas.microsoft.com/office/powerpoint/2010/main" val="1447892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8144C6-0C8D-4CE0-EA93-EF4F93E5286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606922A-3294-4E4C-BECA-F6F2E23E6D8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5E43511-009D-4374-B3B3-14FBC332DAA5}"/>
              </a:ext>
            </a:extLst>
          </p:cNvPr>
          <p:cNvSpPr>
            <a:spLocks noGrp="1"/>
          </p:cNvSpPr>
          <p:nvPr>
            <p:ph type="body" idx="1"/>
          </p:nvPr>
        </p:nvSpPr>
        <p:spPr/>
        <p:txBody>
          <a:bodyPr/>
          <a:lstStyle/>
          <a:p>
            <a:pPr lvl="2"/>
            <a:endParaRPr lang="en-US" dirty="0">
              <a:latin typeface="Times New Roman" pitchFamily="18" charset="0"/>
              <a:cs typeface="Times New Roman" pitchFamily="18" charset="0"/>
            </a:endParaRPr>
          </a:p>
        </p:txBody>
      </p:sp>
      <p:sp>
        <p:nvSpPr>
          <p:cNvPr id="4" name="Espace réservé du numéro de diapositive 3">
            <a:extLst>
              <a:ext uri="{FF2B5EF4-FFF2-40B4-BE49-F238E27FC236}">
                <a16:creationId xmlns:a16="http://schemas.microsoft.com/office/drawing/2014/main" id="{09AF9601-CC4D-DBB1-6DF9-1FCC83457F88}"/>
              </a:ext>
            </a:extLst>
          </p:cNvPr>
          <p:cNvSpPr>
            <a:spLocks noGrp="1"/>
          </p:cNvSpPr>
          <p:nvPr>
            <p:ph type="sldNum" sz="quarter" idx="5"/>
          </p:nvPr>
        </p:nvSpPr>
        <p:spPr/>
        <p:txBody>
          <a:bodyPr/>
          <a:lstStyle/>
          <a:p>
            <a:fld id="{B4E0A65F-70CE-4C11-9DB6-CADF0E49A1AB}" type="slidenum">
              <a:rPr lang="fr-FR" smtClean="0"/>
              <a:t>9</a:t>
            </a:fld>
            <a:endParaRPr lang="fr-FR"/>
          </a:p>
        </p:txBody>
      </p:sp>
    </p:spTree>
    <p:extLst>
      <p:ext uri="{BB962C8B-B14F-4D97-AF65-F5344CB8AC3E}">
        <p14:creationId xmlns:p14="http://schemas.microsoft.com/office/powerpoint/2010/main" val="2631437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B2F2B5-3780-A780-6ED8-7B81286BB36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AFC81FE-9C2F-6FC0-ED8F-DFBC3E88CE1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403AA1F-139A-2224-375A-E83E27F4FB9E}"/>
              </a:ext>
            </a:extLst>
          </p:cNvPr>
          <p:cNvSpPr>
            <a:spLocks noGrp="1"/>
          </p:cNvSpPr>
          <p:nvPr>
            <p:ph type="body" idx="1"/>
          </p:nvPr>
        </p:nvSpPr>
        <p:spPr/>
        <p:txBody>
          <a:bodyPr/>
          <a:lstStyle/>
          <a:p>
            <a:pPr lvl="2"/>
            <a:endParaRPr lang="en-US" dirty="0">
              <a:latin typeface="Times New Roman" pitchFamily="18" charset="0"/>
              <a:cs typeface="Times New Roman" pitchFamily="18" charset="0"/>
            </a:endParaRPr>
          </a:p>
        </p:txBody>
      </p:sp>
      <p:sp>
        <p:nvSpPr>
          <p:cNvPr id="4" name="Espace réservé du numéro de diapositive 3">
            <a:extLst>
              <a:ext uri="{FF2B5EF4-FFF2-40B4-BE49-F238E27FC236}">
                <a16:creationId xmlns:a16="http://schemas.microsoft.com/office/drawing/2014/main" id="{74AB424E-FDBC-F980-95B1-50C12203D980}"/>
              </a:ext>
            </a:extLst>
          </p:cNvPr>
          <p:cNvSpPr>
            <a:spLocks noGrp="1"/>
          </p:cNvSpPr>
          <p:nvPr>
            <p:ph type="sldNum" sz="quarter" idx="5"/>
          </p:nvPr>
        </p:nvSpPr>
        <p:spPr/>
        <p:txBody>
          <a:bodyPr/>
          <a:lstStyle/>
          <a:p>
            <a:fld id="{B4E0A65F-70CE-4C11-9DB6-CADF0E49A1AB}" type="slidenum">
              <a:rPr lang="fr-FR" smtClean="0"/>
              <a:t>10</a:t>
            </a:fld>
            <a:endParaRPr lang="fr-FR"/>
          </a:p>
        </p:txBody>
      </p:sp>
    </p:spTree>
    <p:extLst>
      <p:ext uri="{BB962C8B-B14F-4D97-AF65-F5344CB8AC3E}">
        <p14:creationId xmlns:p14="http://schemas.microsoft.com/office/powerpoint/2010/main" val="3653909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EA58E6-862E-B22A-3771-249ED14D41B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7E90F1D-0C4E-1AB1-065A-70B80651741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003EFAC-878B-4A4D-C069-DC8523C769C1}"/>
              </a:ext>
            </a:extLst>
          </p:cNvPr>
          <p:cNvSpPr>
            <a:spLocks noGrp="1"/>
          </p:cNvSpPr>
          <p:nvPr>
            <p:ph type="body" idx="1"/>
          </p:nvPr>
        </p:nvSpPr>
        <p:spPr/>
        <p:txBody>
          <a:bodyPr/>
          <a:lstStyle/>
          <a:p>
            <a:pPr lvl="2"/>
            <a:endParaRPr lang="en-US" dirty="0">
              <a:latin typeface="Times New Roman" pitchFamily="18" charset="0"/>
              <a:cs typeface="Times New Roman" pitchFamily="18" charset="0"/>
            </a:endParaRPr>
          </a:p>
        </p:txBody>
      </p:sp>
      <p:sp>
        <p:nvSpPr>
          <p:cNvPr id="4" name="Espace réservé du numéro de diapositive 3">
            <a:extLst>
              <a:ext uri="{FF2B5EF4-FFF2-40B4-BE49-F238E27FC236}">
                <a16:creationId xmlns:a16="http://schemas.microsoft.com/office/drawing/2014/main" id="{0F515183-497C-717E-CBF4-8698F2ADF073}"/>
              </a:ext>
            </a:extLst>
          </p:cNvPr>
          <p:cNvSpPr>
            <a:spLocks noGrp="1"/>
          </p:cNvSpPr>
          <p:nvPr>
            <p:ph type="sldNum" sz="quarter" idx="5"/>
          </p:nvPr>
        </p:nvSpPr>
        <p:spPr/>
        <p:txBody>
          <a:bodyPr/>
          <a:lstStyle/>
          <a:p>
            <a:fld id="{B4E0A65F-70CE-4C11-9DB6-CADF0E49A1AB}" type="slidenum">
              <a:rPr lang="fr-FR" smtClean="0"/>
              <a:t>11</a:t>
            </a:fld>
            <a:endParaRPr lang="fr-FR"/>
          </a:p>
        </p:txBody>
      </p:sp>
    </p:spTree>
    <p:extLst>
      <p:ext uri="{BB962C8B-B14F-4D97-AF65-F5344CB8AC3E}">
        <p14:creationId xmlns:p14="http://schemas.microsoft.com/office/powerpoint/2010/main" val="7683375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381810F3-05C8-F096-C9D2-3FC03FBD30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48672" y="6885615"/>
            <a:ext cx="644728" cy="677235"/>
          </a:xfrm>
          <a:prstGeom prst="rect">
            <a:avLst/>
          </a:prstGeom>
        </p:spPr>
      </p:pic>
      <p:pic>
        <p:nvPicPr>
          <p:cNvPr id="4" name="Image 3">
            <a:extLst>
              <a:ext uri="{FF2B5EF4-FFF2-40B4-BE49-F238E27FC236}">
                <a16:creationId xmlns:a16="http://schemas.microsoft.com/office/drawing/2014/main" id="{F5BF56F4-9159-01F8-5FA5-06C9E2EE99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49" y="6892098"/>
            <a:ext cx="644728" cy="677235"/>
          </a:xfrm>
          <a:prstGeom prst="rect">
            <a:avLst/>
          </a:prstGeom>
        </p:spPr>
      </p:pic>
      <p:sp>
        <p:nvSpPr>
          <p:cNvPr id="7" name="Rectangle 6"/>
          <p:cNvSpPr/>
          <p:nvPr userDrawn="1"/>
        </p:nvSpPr>
        <p:spPr>
          <a:xfrm>
            <a:off x="9289915" y="7294480"/>
            <a:ext cx="408561" cy="268369"/>
          </a:xfrm>
          <a:prstGeom prst="rect">
            <a:avLst/>
          </a:prstGeom>
          <a:solidFill>
            <a:srgbClr val="013B53"/>
          </a:solidFill>
        </p:spPr>
        <p:txBody>
          <a:bodyPr wrap="none" lIns="0" tIns="0" rIns="0" bIns="0">
            <a:noAutofit/>
          </a:bodyPr>
          <a:lstStyle/>
          <a:p>
            <a:pPr indent="0"/>
            <a:fld id="{B617CC79-FD00-4B7E-AD77-00347CBAF224}" type="slidenum">
              <a:rPr lang="en-US" sz="1300" b="1" i="1" smtClean="0">
                <a:solidFill>
                  <a:srgbClr val="FFFFFF"/>
                </a:solidFill>
                <a:latin typeface="Arial Black" panose="020B0A04020102020204" pitchFamily="34" charset="0"/>
              </a:rPr>
              <a:t>‹N°›</a:t>
            </a:fld>
            <a:endParaRPr lang="en-US" sz="1300" b="1" i="1" dirty="0">
              <a:solidFill>
                <a:srgbClr val="FFFFFF"/>
              </a:solidFill>
              <a:latin typeface="Arial Black" panose="020B0A04020102020204" pitchFamily="34" charset="0"/>
            </a:endParaRPr>
          </a:p>
        </p:txBody>
      </p:sp>
      <p:sp>
        <p:nvSpPr>
          <p:cNvPr id="6" name="Rectangle 5">
            <a:extLst>
              <a:ext uri="{FF2B5EF4-FFF2-40B4-BE49-F238E27FC236}">
                <a16:creationId xmlns:a16="http://schemas.microsoft.com/office/drawing/2014/main" id="{F1510EE2-713F-2A8C-5A62-C9E4E9F9390B}"/>
              </a:ext>
            </a:extLst>
          </p:cNvPr>
          <p:cNvSpPr/>
          <p:nvPr userDrawn="1"/>
        </p:nvSpPr>
        <p:spPr>
          <a:xfrm>
            <a:off x="804152" y="7294482"/>
            <a:ext cx="5450733" cy="268368"/>
          </a:xfrm>
          <a:prstGeom prst="rect">
            <a:avLst/>
          </a:prstGeom>
          <a:solidFill>
            <a:srgbClr val="013B53"/>
          </a:solidFill>
        </p:spPr>
        <p:txBody>
          <a:bodyPr wrap="none" lIns="0" tIns="0" rIns="0" bIns="0">
            <a:noAutofit/>
          </a:bodyPr>
          <a:lstStyle/>
          <a:p>
            <a:pPr indent="0"/>
            <a:r>
              <a:rPr lang="en-US" sz="1300" b="1" i="1" dirty="0">
                <a:solidFill>
                  <a:srgbClr val="FFFFFF"/>
                </a:solidFill>
                <a:latin typeface="Arial"/>
              </a:rPr>
              <a:t>WEDNES-CYBER-DAY BY FIRST LIEUTENANT MOAMPANDJ OTIS </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43.emf"/></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47.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49.png"/></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https://aws.amazon.com/fr/what-is/quantum-computing/" TargetMode="External"/><Relationship Id="rId2" Type="http://schemas.openxmlformats.org/officeDocument/2006/relationships/image" Target="../media/image50.jpeg"/><Relationship Id="rId1" Type="http://schemas.openxmlformats.org/officeDocument/2006/relationships/slideLayout" Target="../slideLayouts/slideLayout1.xml"/><Relationship Id="rId6" Type="http://schemas.openxmlformats.org/officeDocument/2006/relationships/image" Target="../media/image51.png"/><Relationship Id="rId5" Type="http://schemas.openxmlformats.org/officeDocument/2006/relationships/hyperlink" Target="http://www.feynmanlectures.caltech.edu/III_01.html" TargetMode="External"/><Relationship Id="rId4" Type="http://schemas.openxmlformats.org/officeDocument/2006/relationships/hyperlink" Target="https://www.ibm.com/fr-fr/topics/qubit"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emf"/><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4B233B2-3DDD-E27F-99F4-5D638B2145D6}"/>
              </a:ext>
            </a:extLst>
          </p:cNvPr>
          <p:cNvSpPr/>
          <p:nvPr/>
        </p:nvSpPr>
        <p:spPr>
          <a:xfrm>
            <a:off x="9215718" y="7171765"/>
            <a:ext cx="591670" cy="39108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extLst>
              <a:ext uri="{FF2B5EF4-FFF2-40B4-BE49-F238E27FC236}">
                <a16:creationId xmlns:a16="http://schemas.microsoft.com/office/drawing/2014/main" id="{37DF0CA1-8ADF-E86C-3DB2-FFC614027E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140" y="112582"/>
            <a:ext cx="1271411" cy="1269393"/>
          </a:xfrm>
          <a:prstGeom prst="rect">
            <a:avLst/>
          </a:prstGeom>
        </p:spPr>
      </p:pic>
      <p:pic>
        <p:nvPicPr>
          <p:cNvPr id="8" name="Image 7">
            <a:extLst>
              <a:ext uri="{FF2B5EF4-FFF2-40B4-BE49-F238E27FC236}">
                <a16:creationId xmlns:a16="http://schemas.microsoft.com/office/drawing/2014/main" id="{8A63B2E8-6EA7-1100-AD76-13164A23A6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11553" y="0"/>
            <a:ext cx="1181100" cy="857250"/>
          </a:xfrm>
          <a:prstGeom prst="rect">
            <a:avLst/>
          </a:prstGeom>
        </p:spPr>
      </p:pic>
      <p:sp>
        <p:nvSpPr>
          <p:cNvPr id="7" name="object 4">
            <a:extLst>
              <a:ext uri="{FF2B5EF4-FFF2-40B4-BE49-F238E27FC236}">
                <a16:creationId xmlns:a16="http://schemas.microsoft.com/office/drawing/2014/main" id="{747CE174-D886-4952-017F-89C5D6AA06AD}"/>
              </a:ext>
            </a:extLst>
          </p:cNvPr>
          <p:cNvSpPr txBox="1">
            <a:spLocks/>
          </p:cNvSpPr>
          <p:nvPr/>
        </p:nvSpPr>
        <p:spPr>
          <a:xfrm>
            <a:off x="536023" y="1210582"/>
            <a:ext cx="9836059" cy="3460750"/>
          </a:xfrm>
          <a:prstGeom prst="rect">
            <a:avLst/>
          </a:prstGeom>
        </p:spPr>
        <p:txBody>
          <a:bodyPr tIns="276225" rtlCol="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6510" marR="16510" algn="ctr">
              <a:lnSpc>
                <a:spcPts val="9360"/>
              </a:lnSpc>
              <a:spcBef>
                <a:spcPts val="2175"/>
              </a:spcBef>
              <a:defRPr/>
            </a:pPr>
            <a:r>
              <a:rPr lang="fr-FR" sz="5400" b="1" spc="-190" dirty="0">
                <a:latin typeface="Arial" panose="020B0604020202020204" pitchFamily="34" charset="0"/>
                <a:cs typeface="Arial" panose="020B0604020202020204" pitchFamily="34" charset="0"/>
              </a:rPr>
              <a:t>Introduction </a:t>
            </a:r>
            <a:r>
              <a:rPr lang="fr-FR" sz="5400" b="1" spc="175" dirty="0">
                <a:latin typeface="Arial" panose="020B0604020202020204" pitchFamily="34" charset="0"/>
                <a:cs typeface="Arial" panose="020B0604020202020204" pitchFamily="34" charset="0"/>
              </a:rPr>
              <a:t>à </a:t>
            </a:r>
            <a:r>
              <a:rPr lang="fr-FR" sz="5400" b="1" spc="-195" dirty="0">
                <a:latin typeface="Arial" panose="020B0604020202020204" pitchFamily="34" charset="0"/>
                <a:cs typeface="Arial" panose="020B0604020202020204" pitchFamily="34" charset="0"/>
              </a:rPr>
              <a:t>l’Informatique</a:t>
            </a:r>
            <a:r>
              <a:rPr lang="fr-FR" sz="5400" b="1" spc="-390" dirty="0">
                <a:latin typeface="Arial" panose="020B0604020202020204" pitchFamily="34" charset="0"/>
                <a:cs typeface="Arial" panose="020B0604020202020204" pitchFamily="34" charset="0"/>
              </a:rPr>
              <a:t> </a:t>
            </a:r>
            <a:r>
              <a:rPr lang="fr-FR" sz="5400" b="1" spc="-210" dirty="0">
                <a:latin typeface="Arial" panose="020B0604020202020204" pitchFamily="34" charset="0"/>
                <a:cs typeface="Arial" panose="020B0604020202020204" pitchFamily="34" charset="0"/>
              </a:rPr>
              <a:t>Quantique</a:t>
            </a:r>
            <a:br>
              <a:rPr lang="fr-FR" sz="5400" b="1" dirty="0">
                <a:latin typeface="Arial" panose="020B0604020202020204" pitchFamily="34" charset="0"/>
                <a:cs typeface="Arial" panose="020B0604020202020204" pitchFamily="34" charset="0"/>
              </a:rPr>
            </a:br>
            <a:r>
              <a:rPr lang="fr-FR" sz="2400" b="1" i="1" spc="105" dirty="0">
                <a:latin typeface="Arial" panose="020B0604020202020204" pitchFamily="34" charset="0"/>
                <a:cs typeface="Arial" panose="020B0604020202020204" pitchFamily="34" charset="0"/>
              </a:rPr>
              <a:t>De</a:t>
            </a:r>
            <a:r>
              <a:rPr lang="fr-FR" sz="2400" b="1" i="1" spc="-15" dirty="0">
                <a:latin typeface="Arial" panose="020B0604020202020204" pitchFamily="34" charset="0"/>
                <a:cs typeface="Arial" panose="020B0604020202020204" pitchFamily="34" charset="0"/>
              </a:rPr>
              <a:t> </a:t>
            </a:r>
            <a:r>
              <a:rPr lang="fr-FR" sz="2400" b="1" i="1" spc="50" dirty="0">
                <a:latin typeface="Arial" panose="020B0604020202020204" pitchFamily="34" charset="0"/>
                <a:cs typeface="Arial" panose="020B0604020202020204" pitchFamily="34" charset="0"/>
              </a:rPr>
              <a:t>l’atome</a:t>
            </a:r>
            <a:r>
              <a:rPr lang="fr-FR" sz="2400" b="1" i="1" spc="-10" dirty="0">
                <a:latin typeface="Arial" panose="020B0604020202020204" pitchFamily="34" charset="0"/>
                <a:cs typeface="Arial" panose="020B0604020202020204" pitchFamily="34" charset="0"/>
              </a:rPr>
              <a:t> </a:t>
            </a:r>
            <a:r>
              <a:rPr lang="fr-FR" sz="2400" b="1" i="1" spc="20" dirty="0">
                <a:latin typeface="Arial" panose="020B0604020202020204" pitchFamily="34" charset="0"/>
                <a:cs typeface="Arial" panose="020B0604020202020204" pitchFamily="34" charset="0"/>
              </a:rPr>
              <a:t>au</a:t>
            </a:r>
            <a:r>
              <a:rPr lang="fr-FR" sz="2400" b="1" i="1" spc="-10" dirty="0">
                <a:latin typeface="Arial" panose="020B0604020202020204" pitchFamily="34" charset="0"/>
                <a:cs typeface="Arial" panose="020B0604020202020204" pitchFamily="34" charset="0"/>
              </a:rPr>
              <a:t> </a:t>
            </a:r>
            <a:r>
              <a:rPr lang="fr-FR" sz="2400" b="1" i="1" dirty="0">
                <a:latin typeface="Arial" panose="020B0604020202020204" pitchFamily="34" charset="0"/>
                <a:cs typeface="Arial" panose="020B0604020202020204" pitchFamily="34" charset="0"/>
              </a:rPr>
              <a:t>qubit</a:t>
            </a:r>
          </a:p>
          <a:p>
            <a:pPr algn="ctr"/>
            <a:r>
              <a:rPr lang="fr-FR" sz="2400" b="1" i="1" u="none" strike="noStrike" baseline="0" dirty="0">
                <a:solidFill>
                  <a:srgbClr val="404040"/>
                </a:solidFill>
                <a:latin typeface="Calibri-LightItalic"/>
              </a:rPr>
              <a:t>                       Comprendre le Quantum </a:t>
            </a:r>
            <a:r>
              <a:rPr lang="fr-FR" sz="2400" b="1" i="1" u="none" strike="noStrike" baseline="0" dirty="0" err="1">
                <a:solidFill>
                  <a:srgbClr val="404040"/>
                </a:solidFill>
                <a:latin typeface="Calibri-LightItalic"/>
              </a:rPr>
              <a:t>Computing</a:t>
            </a:r>
            <a:r>
              <a:rPr lang="fr-FR" sz="2400" b="1" i="1" u="none" strike="noStrike" baseline="0" dirty="0">
                <a:solidFill>
                  <a:srgbClr val="404040"/>
                </a:solidFill>
                <a:latin typeface="Calibri-LightItalic"/>
              </a:rPr>
              <a:t> pour se préparer à</a:t>
            </a:r>
          </a:p>
          <a:p>
            <a:pPr algn="ctr"/>
            <a:r>
              <a:rPr lang="en-US" sz="2400" b="1" i="1" u="none" strike="noStrike" baseline="0" dirty="0" err="1">
                <a:solidFill>
                  <a:srgbClr val="404040"/>
                </a:solidFill>
                <a:latin typeface="Calibri-LightItalic"/>
              </a:rPr>
              <a:t>l’inattendu</a:t>
            </a:r>
            <a:endParaRPr lang="fr-FR" sz="3200" b="1" i="1" dirty="0">
              <a:latin typeface="Arial" panose="020B0604020202020204" pitchFamily="34" charset="0"/>
              <a:cs typeface="Arial" panose="020B0604020202020204" pitchFamily="34" charset="0"/>
            </a:endParaRPr>
          </a:p>
        </p:txBody>
      </p:sp>
      <p:sp>
        <p:nvSpPr>
          <p:cNvPr id="14" name="object 2">
            <a:extLst>
              <a:ext uri="{FF2B5EF4-FFF2-40B4-BE49-F238E27FC236}">
                <a16:creationId xmlns:a16="http://schemas.microsoft.com/office/drawing/2014/main" id="{41ECEAFC-52FB-E1C3-A1A4-A65FFBB69C89}"/>
              </a:ext>
            </a:extLst>
          </p:cNvPr>
          <p:cNvSpPr txBox="1">
            <a:spLocks/>
          </p:cNvSpPr>
          <p:nvPr/>
        </p:nvSpPr>
        <p:spPr>
          <a:xfrm>
            <a:off x="1019175" y="889000"/>
            <a:ext cx="9531350" cy="1803400"/>
          </a:xfrm>
          <a:prstGeom prst="rect">
            <a:avLst/>
          </a:prstGeom>
        </p:spPr>
        <p:txBody>
          <a:bodyPr tIns="13335" rtlCol="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6510">
              <a:spcBef>
                <a:spcPts val="105"/>
              </a:spcBef>
              <a:defRPr/>
            </a:pPr>
            <a:endParaRPr lang="en-US" sz="4500" dirty="0"/>
          </a:p>
        </p:txBody>
      </p:sp>
      <p:pic>
        <p:nvPicPr>
          <p:cNvPr id="15" name="object 3">
            <a:extLst>
              <a:ext uri="{FF2B5EF4-FFF2-40B4-BE49-F238E27FC236}">
                <a16:creationId xmlns:a16="http://schemas.microsoft.com/office/drawing/2014/main" id="{F65DCBF2-E162-0376-C6FF-47AFD4853E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289375"/>
            <a:ext cx="2202543" cy="3162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3E90A369-D1F6-F849-BB83-D423B3473B86}"/>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CE6ED58F-63C9-AEFE-0D7F-920F314C3A69}"/>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6A2FB68C-E480-9718-A5D0-947C5E5F3294}"/>
              </a:ext>
            </a:extLst>
          </p:cNvPr>
          <p:cNvSpPr/>
          <p:nvPr/>
        </p:nvSpPr>
        <p:spPr>
          <a:xfrm>
            <a:off x="454152" y="198120"/>
            <a:ext cx="3959352" cy="365760"/>
          </a:xfrm>
          <a:prstGeom prst="rect">
            <a:avLst/>
          </a:prstGeom>
        </p:spPr>
        <p:txBody>
          <a:bodyPr wrap="none" lIns="0" tIns="0" rIns="0" bIns="0">
            <a:noAutofit/>
          </a:bodyPr>
          <a:lstStyle/>
          <a:p>
            <a:pPr indent="0"/>
            <a:r>
              <a:rPr lang="fr-FR" sz="2800" b="1" dirty="0">
                <a:solidFill>
                  <a:srgbClr val="161616"/>
                </a:solidFill>
                <a:latin typeface="Arial"/>
              </a:rPr>
              <a:t>3. Enjeux de l’informatique Quantique</a:t>
            </a:r>
            <a:endParaRPr lang="en-US" sz="2800" b="1" dirty="0">
              <a:solidFill>
                <a:srgbClr val="161616"/>
              </a:solidFill>
              <a:latin typeface="Arial"/>
            </a:endParaRPr>
          </a:p>
        </p:txBody>
      </p:sp>
      <p:sp>
        <p:nvSpPr>
          <p:cNvPr id="6" name="Rectangle 1">
            <a:extLst>
              <a:ext uri="{FF2B5EF4-FFF2-40B4-BE49-F238E27FC236}">
                <a16:creationId xmlns:a16="http://schemas.microsoft.com/office/drawing/2014/main" id="{23214601-EEE8-AA54-1442-50D816073DEA}"/>
              </a:ext>
            </a:extLst>
          </p:cNvPr>
          <p:cNvSpPr>
            <a:spLocks noChangeArrowheads="1"/>
          </p:cNvSpPr>
          <p:nvPr/>
        </p:nvSpPr>
        <p:spPr bwMode="auto">
          <a:xfrm>
            <a:off x="0" y="3672037"/>
            <a:ext cx="2487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a:t>
            </a:r>
          </a:p>
        </p:txBody>
      </p:sp>
      <p:sp>
        <p:nvSpPr>
          <p:cNvPr id="5" name="ZoneTexte 4">
            <a:extLst>
              <a:ext uri="{FF2B5EF4-FFF2-40B4-BE49-F238E27FC236}">
                <a16:creationId xmlns:a16="http://schemas.microsoft.com/office/drawing/2014/main" id="{8D805548-3F05-9078-1944-CF9ADCEA3288}"/>
              </a:ext>
            </a:extLst>
          </p:cNvPr>
          <p:cNvSpPr txBox="1"/>
          <p:nvPr/>
        </p:nvSpPr>
        <p:spPr>
          <a:xfrm>
            <a:off x="174171" y="1368841"/>
            <a:ext cx="10466397" cy="4825167"/>
          </a:xfrm>
          <a:prstGeom prst="rect">
            <a:avLst/>
          </a:prstGeom>
          <a:noFill/>
        </p:spPr>
        <p:txBody>
          <a:bodyPr wrap="square">
            <a:spAutoFit/>
          </a:bodyPr>
          <a:lstStyle/>
          <a:p>
            <a:pPr algn="just"/>
            <a:r>
              <a:rPr lang="fr-FR" sz="2400" b="1" dirty="0">
                <a:latin typeface="Arial" panose="020B0604020202020204" pitchFamily="34" charset="0"/>
                <a:cs typeface="Arial" panose="020B0604020202020204" pitchFamily="34" charset="0"/>
              </a:rPr>
              <a:t>Enjeux technologiques</a:t>
            </a:r>
          </a:p>
          <a:p>
            <a:pPr algn="just">
              <a:lnSpc>
                <a:spcPct val="150000"/>
              </a:lnSpc>
              <a:buFont typeface="+mj-lt"/>
              <a:buAutoNum type="arabicPeriod"/>
            </a:pPr>
            <a:r>
              <a:rPr lang="fr-FR" sz="2400" b="1" dirty="0">
                <a:latin typeface="Arial" panose="020B0604020202020204" pitchFamily="34" charset="0"/>
                <a:cs typeface="Arial" panose="020B0604020202020204" pitchFamily="34" charset="0"/>
              </a:rPr>
              <a:t>Décohérence et correction d’erreurs</a:t>
            </a:r>
            <a:r>
              <a:rPr lang="fr-FR" sz="2400" dirty="0">
                <a:latin typeface="Arial" panose="020B0604020202020204" pitchFamily="34" charset="0"/>
                <a:cs typeface="Arial" panose="020B0604020202020204" pitchFamily="34" charset="0"/>
              </a:rPr>
              <a:t> : Les qubits sont extrêmement sensibles aux perturbations externes, ce qui entraîne une perte rapide d’information. Le développement de codes de correction d’erreurs quantiques est essentiel pour stabiliser les calculs quantiques.</a:t>
            </a:r>
          </a:p>
          <a:p>
            <a:pPr algn="just">
              <a:lnSpc>
                <a:spcPct val="150000"/>
              </a:lnSpc>
              <a:buFont typeface="+mj-lt"/>
              <a:buAutoNum type="arabicPeriod"/>
            </a:pPr>
            <a:r>
              <a:rPr lang="fr-FR" sz="2400" b="1" dirty="0">
                <a:latin typeface="Arial" panose="020B0604020202020204" pitchFamily="34" charset="0"/>
                <a:cs typeface="Arial" panose="020B0604020202020204" pitchFamily="34" charset="0"/>
              </a:rPr>
              <a:t>Échelle et interconnexion</a:t>
            </a:r>
            <a:r>
              <a:rPr lang="fr-FR" sz="2400" dirty="0">
                <a:latin typeface="Arial" panose="020B0604020202020204" pitchFamily="34" charset="0"/>
                <a:cs typeface="Arial" panose="020B0604020202020204" pitchFamily="34" charset="0"/>
              </a:rPr>
              <a:t> : Construire des ordinateurs quantiques fiables avec un grand nombre de qubits interconnectés est un défi majeur. L’optimisation des architectures matérielles et des algorithmes est nécessaire pour surmonter ces limites</a:t>
            </a:r>
            <a:r>
              <a:rPr lang="fr-FR" dirty="0"/>
              <a:t>.</a:t>
            </a:r>
          </a:p>
        </p:txBody>
      </p:sp>
    </p:spTree>
    <p:extLst>
      <p:ext uri="{BB962C8B-B14F-4D97-AF65-F5344CB8AC3E}">
        <p14:creationId xmlns:p14="http://schemas.microsoft.com/office/powerpoint/2010/main" val="2818080879"/>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0BE0EB88-E1B6-3D35-8CCD-0835CFFBC96E}"/>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3D6FA0D8-51AA-D371-3A02-45A80520685F}"/>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F65B9293-0535-11A1-6DB5-2684D5649864}"/>
              </a:ext>
            </a:extLst>
          </p:cNvPr>
          <p:cNvSpPr/>
          <p:nvPr/>
        </p:nvSpPr>
        <p:spPr>
          <a:xfrm>
            <a:off x="454152" y="198120"/>
            <a:ext cx="3959352" cy="365760"/>
          </a:xfrm>
          <a:prstGeom prst="rect">
            <a:avLst/>
          </a:prstGeom>
        </p:spPr>
        <p:txBody>
          <a:bodyPr wrap="none" lIns="0" tIns="0" rIns="0" bIns="0">
            <a:noAutofit/>
          </a:bodyPr>
          <a:lstStyle/>
          <a:p>
            <a:pPr indent="0"/>
            <a:r>
              <a:rPr lang="fr-FR" sz="2800" b="1" dirty="0">
                <a:solidFill>
                  <a:srgbClr val="161616"/>
                </a:solidFill>
                <a:latin typeface="Arial"/>
              </a:rPr>
              <a:t>3. Enjeux de l’informatique Quantique</a:t>
            </a:r>
            <a:endParaRPr lang="en-US" sz="2800" b="1" dirty="0">
              <a:solidFill>
                <a:srgbClr val="161616"/>
              </a:solidFill>
              <a:latin typeface="Arial"/>
            </a:endParaRPr>
          </a:p>
        </p:txBody>
      </p:sp>
      <p:sp>
        <p:nvSpPr>
          <p:cNvPr id="6" name="Rectangle 1">
            <a:extLst>
              <a:ext uri="{FF2B5EF4-FFF2-40B4-BE49-F238E27FC236}">
                <a16:creationId xmlns:a16="http://schemas.microsoft.com/office/drawing/2014/main" id="{AC9B26FB-6D7B-1A68-5725-B6F59B05F9C2}"/>
              </a:ext>
            </a:extLst>
          </p:cNvPr>
          <p:cNvSpPr>
            <a:spLocks noChangeArrowheads="1"/>
          </p:cNvSpPr>
          <p:nvPr/>
        </p:nvSpPr>
        <p:spPr bwMode="auto">
          <a:xfrm>
            <a:off x="0" y="3672037"/>
            <a:ext cx="2487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a:t>
            </a:r>
          </a:p>
        </p:txBody>
      </p:sp>
      <p:sp>
        <p:nvSpPr>
          <p:cNvPr id="5" name="ZoneTexte 4">
            <a:extLst>
              <a:ext uri="{FF2B5EF4-FFF2-40B4-BE49-F238E27FC236}">
                <a16:creationId xmlns:a16="http://schemas.microsoft.com/office/drawing/2014/main" id="{CAF8EFC7-5912-3BFA-BBBC-440438F62866}"/>
              </a:ext>
            </a:extLst>
          </p:cNvPr>
          <p:cNvSpPr txBox="1"/>
          <p:nvPr/>
        </p:nvSpPr>
        <p:spPr>
          <a:xfrm>
            <a:off x="248786" y="1255991"/>
            <a:ext cx="10031683" cy="4271169"/>
          </a:xfrm>
          <a:prstGeom prst="rect">
            <a:avLst/>
          </a:prstGeom>
          <a:noFill/>
        </p:spPr>
        <p:txBody>
          <a:bodyPr wrap="square">
            <a:spAutoFit/>
          </a:bodyPr>
          <a:lstStyle/>
          <a:p>
            <a:pPr algn="just"/>
            <a:r>
              <a:rPr lang="fr-FR" sz="2400" b="1" dirty="0">
                <a:latin typeface="Arial" panose="020B0604020202020204" pitchFamily="34" charset="0"/>
                <a:cs typeface="Arial" panose="020B0604020202020204" pitchFamily="34" charset="0"/>
              </a:rPr>
              <a:t>Enjeux business</a:t>
            </a:r>
          </a:p>
          <a:p>
            <a:pPr algn="just">
              <a:lnSpc>
                <a:spcPct val="150000"/>
              </a:lnSpc>
              <a:buFont typeface="+mj-lt"/>
              <a:buAutoNum type="arabicPeriod"/>
            </a:pPr>
            <a:r>
              <a:rPr lang="fr-FR" sz="2400" b="1" dirty="0">
                <a:latin typeface="Arial" panose="020B0604020202020204" pitchFamily="34" charset="0"/>
                <a:cs typeface="Arial" panose="020B0604020202020204" pitchFamily="34" charset="0"/>
              </a:rPr>
              <a:t>Optimisation et simulation</a:t>
            </a:r>
            <a:r>
              <a:rPr lang="fr-FR" sz="2400" dirty="0">
                <a:latin typeface="Arial" panose="020B0604020202020204" pitchFamily="34" charset="0"/>
                <a:cs typeface="Arial" panose="020B0604020202020204" pitchFamily="34" charset="0"/>
              </a:rPr>
              <a:t> : L’informatique quantique promet des gains exponentiels dans l’optimisation logistique, la finance et la simulation de matériaux complexes pour l’industrie pharmaceutique et énergétique.</a:t>
            </a:r>
          </a:p>
          <a:p>
            <a:pPr algn="just">
              <a:lnSpc>
                <a:spcPct val="150000"/>
              </a:lnSpc>
              <a:buFont typeface="+mj-lt"/>
              <a:buAutoNum type="arabicPeriod"/>
            </a:pPr>
            <a:r>
              <a:rPr lang="fr-FR" sz="2400" b="1" dirty="0">
                <a:latin typeface="Arial" panose="020B0604020202020204" pitchFamily="34" charset="0"/>
                <a:cs typeface="Arial" panose="020B0604020202020204" pitchFamily="34" charset="0"/>
              </a:rPr>
              <a:t>Nouveaux modèles économiques</a:t>
            </a:r>
            <a:r>
              <a:rPr lang="fr-FR" sz="2400" dirty="0">
                <a:latin typeface="Arial" panose="020B0604020202020204" pitchFamily="34" charset="0"/>
                <a:cs typeface="Arial" panose="020B0604020202020204" pitchFamily="34" charset="0"/>
              </a:rPr>
              <a:t> : De nouveaux acteurs émergent dans le domaine des services cloud quantiques (ex : IBM Quantum, AWS </a:t>
            </a:r>
            <a:r>
              <a:rPr lang="fr-FR" sz="2400" dirty="0" err="1">
                <a:latin typeface="Arial" panose="020B0604020202020204" pitchFamily="34" charset="0"/>
                <a:cs typeface="Arial" panose="020B0604020202020204" pitchFamily="34" charset="0"/>
              </a:rPr>
              <a:t>Braket</a:t>
            </a:r>
            <a:r>
              <a:rPr lang="fr-FR" sz="2400" dirty="0">
                <a:latin typeface="Arial" panose="020B0604020202020204" pitchFamily="34" charset="0"/>
                <a:cs typeface="Arial" panose="020B0604020202020204" pitchFamily="34" charset="0"/>
              </a:rPr>
              <a:t>), obligeant les entreprises à adapter leurs stratégies IT.</a:t>
            </a:r>
          </a:p>
        </p:txBody>
      </p:sp>
    </p:spTree>
    <p:extLst>
      <p:ext uri="{BB962C8B-B14F-4D97-AF65-F5344CB8AC3E}">
        <p14:creationId xmlns:p14="http://schemas.microsoft.com/office/powerpoint/2010/main" val="322451807"/>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8A18ED75-AF43-E84C-E313-7C37228BFC6E}"/>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F34BD2D7-02D3-1333-FDF5-AB444F5A2DF1}"/>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E8796A35-4C69-D667-0F86-5622AADE7A07}"/>
              </a:ext>
            </a:extLst>
          </p:cNvPr>
          <p:cNvSpPr/>
          <p:nvPr/>
        </p:nvSpPr>
        <p:spPr>
          <a:xfrm>
            <a:off x="454152" y="198120"/>
            <a:ext cx="3959352" cy="365760"/>
          </a:xfrm>
          <a:prstGeom prst="rect">
            <a:avLst/>
          </a:prstGeom>
        </p:spPr>
        <p:txBody>
          <a:bodyPr wrap="none" lIns="0" tIns="0" rIns="0" bIns="0">
            <a:noAutofit/>
          </a:bodyPr>
          <a:lstStyle/>
          <a:p>
            <a:pPr indent="0"/>
            <a:r>
              <a:rPr lang="fr-FR" sz="2800" b="1" dirty="0">
                <a:solidFill>
                  <a:srgbClr val="161616"/>
                </a:solidFill>
                <a:latin typeface="Arial"/>
              </a:rPr>
              <a:t>3. Enjeux de l’informatique Quantique</a:t>
            </a:r>
            <a:endParaRPr lang="en-US" sz="2800" b="1" dirty="0">
              <a:solidFill>
                <a:srgbClr val="161616"/>
              </a:solidFill>
              <a:latin typeface="Arial"/>
            </a:endParaRPr>
          </a:p>
        </p:txBody>
      </p:sp>
      <p:sp>
        <p:nvSpPr>
          <p:cNvPr id="6" name="Rectangle 1">
            <a:extLst>
              <a:ext uri="{FF2B5EF4-FFF2-40B4-BE49-F238E27FC236}">
                <a16:creationId xmlns:a16="http://schemas.microsoft.com/office/drawing/2014/main" id="{A775ABB7-145A-8B93-B3CD-F44022845C62}"/>
              </a:ext>
            </a:extLst>
          </p:cNvPr>
          <p:cNvSpPr>
            <a:spLocks noChangeArrowheads="1"/>
          </p:cNvSpPr>
          <p:nvPr/>
        </p:nvSpPr>
        <p:spPr bwMode="auto">
          <a:xfrm>
            <a:off x="0" y="3672037"/>
            <a:ext cx="2487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a:t>
            </a:r>
          </a:p>
        </p:txBody>
      </p:sp>
      <p:sp>
        <p:nvSpPr>
          <p:cNvPr id="5" name="ZoneTexte 4">
            <a:extLst>
              <a:ext uri="{FF2B5EF4-FFF2-40B4-BE49-F238E27FC236}">
                <a16:creationId xmlns:a16="http://schemas.microsoft.com/office/drawing/2014/main" id="{777D4BDA-1392-A88B-ECA5-62EE0A5A205D}"/>
              </a:ext>
            </a:extLst>
          </p:cNvPr>
          <p:cNvSpPr txBox="1"/>
          <p:nvPr/>
        </p:nvSpPr>
        <p:spPr>
          <a:xfrm>
            <a:off x="124393" y="1148431"/>
            <a:ext cx="10516175" cy="3717171"/>
          </a:xfrm>
          <a:prstGeom prst="rect">
            <a:avLst/>
          </a:prstGeom>
          <a:noFill/>
        </p:spPr>
        <p:txBody>
          <a:bodyPr wrap="square">
            <a:spAutoFit/>
          </a:bodyPr>
          <a:lstStyle/>
          <a:p>
            <a:pPr algn="just"/>
            <a:r>
              <a:rPr lang="fr-FR" sz="2400" b="1" dirty="0">
                <a:latin typeface="Arial" panose="020B0604020202020204" pitchFamily="34" charset="0"/>
                <a:cs typeface="Arial" panose="020B0604020202020204" pitchFamily="34" charset="0"/>
              </a:rPr>
              <a:t>Enjeux de formation</a:t>
            </a:r>
          </a:p>
          <a:p>
            <a:pPr algn="just">
              <a:lnSpc>
                <a:spcPct val="150000"/>
              </a:lnSpc>
              <a:buFont typeface="+mj-lt"/>
              <a:buAutoNum type="arabicPeriod"/>
            </a:pPr>
            <a:r>
              <a:rPr lang="fr-FR" sz="2400" b="1" dirty="0">
                <a:latin typeface="Arial" panose="020B0604020202020204" pitchFamily="34" charset="0"/>
                <a:cs typeface="Arial" panose="020B0604020202020204" pitchFamily="34" charset="0"/>
              </a:rPr>
              <a:t>Manque de spécialistes</a:t>
            </a:r>
            <a:r>
              <a:rPr lang="fr-FR" sz="2400" dirty="0">
                <a:latin typeface="Arial" panose="020B0604020202020204" pitchFamily="34" charset="0"/>
                <a:cs typeface="Arial" panose="020B0604020202020204" pitchFamily="34" charset="0"/>
              </a:rPr>
              <a:t> : L’informatique quantique nécessite des compétences en physique quantique, en informatique théorique et en mathématiques avancées, ce qui limite le nombre d’experts qualifiés.</a:t>
            </a:r>
          </a:p>
          <a:p>
            <a:pPr algn="just">
              <a:lnSpc>
                <a:spcPct val="150000"/>
              </a:lnSpc>
              <a:buFont typeface="+mj-lt"/>
              <a:buAutoNum type="arabicPeriod"/>
            </a:pPr>
            <a:r>
              <a:rPr lang="fr-FR" sz="2400" b="1" dirty="0">
                <a:latin typeface="Arial" panose="020B0604020202020204" pitchFamily="34" charset="0"/>
                <a:cs typeface="Arial" panose="020B0604020202020204" pitchFamily="34" charset="0"/>
              </a:rPr>
              <a:t>Adaptation des cursus académiques</a:t>
            </a:r>
            <a:r>
              <a:rPr lang="fr-FR" sz="2400" dirty="0">
                <a:latin typeface="Arial" panose="020B0604020202020204" pitchFamily="34" charset="0"/>
                <a:cs typeface="Arial" panose="020B0604020202020204" pitchFamily="34" charset="0"/>
              </a:rPr>
              <a:t> : Les universités doivent intégrer des formations en algorithmique quantique, cryptographie post-quantique et ingénierie des qubits pour répondre à la demande croissante du marché.</a:t>
            </a:r>
          </a:p>
        </p:txBody>
      </p:sp>
    </p:spTree>
    <p:extLst>
      <p:ext uri="{BB962C8B-B14F-4D97-AF65-F5344CB8AC3E}">
        <p14:creationId xmlns:p14="http://schemas.microsoft.com/office/powerpoint/2010/main" val="2180888470"/>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A2B4C10D-186D-9609-6EF9-999594E02719}"/>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A15007B0-7AB2-B6D9-D61C-8D12003B2D16}"/>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3AE186ED-EC21-2C08-E2EB-56565E836AE6}"/>
              </a:ext>
            </a:extLst>
          </p:cNvPr>
          <p:cNvSpPr/>
          <p:nvPr/>
        </p:nvSpPr>
        <p:spPr>
          <a:xfrm>
            <a:off x="454152" y="198120"/>
            <a:ext cx="3959352" cy="365760"/>
          </a:xfrm>
          <a:prstGeom prst="rect">
            <a:avLst/>
          </a:prstGeom>
        </p:spPr>
        <p:txBody>
          <a:bodyPr wrap="none" lIns="0" tIns="0" rIns="0" bIns="0">
            <a:noAutofit/>
          </a:bodyPr>
          <a:lstStyle/>
          <a:p>
            <a:pPr indent="0"/>
            <a:r>
              <a:rPr lang="fr-FR" sz="2800" b="1" dirty="0">
                <a:solidFill>
                  <a:srgbClr val="161616"/>
                </a:solidFill>
                <a:latin typeface="Arial"/>
              </a:rPr>
              <a:t>4. </a:t>
            </a:r>
            <a:r>
              <a:rPr lang="fr-FR" sz="2800" b="1" dirty="0" err="1">
                <a:solidFill>
                  <a:srgbClr val="161616"/>
                </a:solidFill>
                <a:latin typeface="Arial"/>
              </a:rPr>
              <a:t>Ecosytème</a:t>
            </a:r>
            <a:r>
              <a:rPr lang="fr-FR" sz="2800" b="1" dirty="0">
                <a:solidFill>
                  <a:srgbClr val="161616"/>
                </a:solidFill>
                <a:latin typeface="Arial"/>
              </a:rPr>
              <a:t> quantiques – Principaux Acteurs</a:t>
            </a:r>
            <a:endParaRPr lang="en-US" sz="2800" b="1" dirty="0">
              <a:solidFill>
                <a:srgbClr val="161616"/>
              </a:solidFill>
              <a:latin typeface="Arial"/>
            </a:endParaRPr>
          </a:p>
        </p:txBody>
      </p:sp>
      <p:pic>
        <p:nvPicPr>
          <p:cNvPr id="5" name="Image 4">
            <a:extLst>
              <a:ext uri="{FF2B5EF4-FFF2-40B4-BE49-F238E27FC236}">
                <a16:creationId xmlns:a16="http://schemas.microsoft.com/office/drawing/2014/main" id="{F18B9222-B497-E63A-FE0C-F476A1AE7D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139" y="1640151"/>
            <a:ext cx="6591676" cy="5242995"/>
          </a:xfrm>
          <a:prstGeom prst="rect">
            <a:avLst/>
          </a:prstGeom>
        </p:spPr>
      </p:pic>
      <p:sp>
        <p:nvSpPr>
          <p:cNvPr id="6" name="ZoneTexte 5">
            <a:extLst>
              <a:ext uri="{FF2B5EF4-FFF2-40B4-BE49-F238E27FC236}">
                <a16:creationId xmlns:a16="http://schemas.microsoft.com/office/drawing/2014/main" id="{83450DD0-A68B-DA17-FA3E-6CC9E4C6BA53}"/>
              </a:ext>
            </a:extLst>
          </p:cNvPr>
          <p:cNvSpPr txBox="1"/>
          <p:nvPr/>
        </p:nvSpPr>
        <p:spPr>
          <a:xfrm>
            <a:off x="6840815" y="1123406"/>
            <a:ext cx="3603446" cy="5632311"/>
          </a:xfrm>
          <a:prstGeom prst="rect">
            <a:avLst/>
          </a:prstGeom>
          <a:noFill/>
        </p:spPr>
        <p:txBody>
          <a:bodyPr wrap="square" rtlCol="0">
            <a:spAutoFit/>
          </a:bodyPr>
          <a:lstStyle/>
          <a:p>
            <a:pPr algn="ctr"/>
            <a:endParaRPr lang="fr-FR" sz="1800" b="0" i="0" u="none" strike="noStrike" baseline="0" dirty="0">
              <a:solidFill>
                <a:srgbClr val="404040"/>
              </a:solidFill>
              <a:latin typeface="Arial" panose="020B0604020202020204" pitchFamily="34" charset="0"/>
              <a:cs typeface="Arial" panose="020B0604020202020204" pitchFamily="34" charset="0"/>
            </a:endParaRPr>
          </a:p>
          <a:p>
            <a:pPr algn="ctr"/>
            <a:endParaRPr lang="fr-FR" dirty="0">
              <a:solidFill>
                <a:srgbClr val="404040"/>
              </a:solidFill>
              <a:latin typeface="Arial" panose="020B0604020202020204" pitchFamily="34" charset="0"/>
              <a:cs typeface="Arial" panose="020B0604020202020204" pitchFamily="34" charset="0"/>
            </a:endParaRPr>
          </a:p>
          <a:p>
            <a:pPr algn="ctr"/>
            <a:r>
              <a:rPr lang="fr-FR" sz="1800" b="1" i="0" u="none" strike="noStrike" baseline="0" dirty="0">
                <a:solidFill>
                  <a:srgbClr val="404040"/>
                </a:solidFill>
                <a:latin typeface="Arial" panose="020B0604020202020204" pitchFamily="34" charset="0"/>
                <a:cs typeface="Arial" panose="020B0604020202020204" pitchFamily="34" charset="0"/>
              </a:rPr>
              <a:t>En raison de l'intérêt économique, les plus grandes entreprises mondiales et de nombreuses agences</a:t>
            </a:r>
          </a:p>
          <a:p>
            <a:pPr algn="ctr"/>
            <a:r>
              <a:rPr lang="fr-FR" sz="1800" b="1" i="0" u="none" strike="noStrike" baseline="0" dirty="0">
                <a:solidFill>
                  <a:srgbClr val="404040"/>
                </a:solidFill>
                <a:latin typeface="Arial" panose="020B0604020202020204" pitchFamily="34" charset="0"/>
                <a:cs typeface="Arial" panose="020B0604020202020204" pitchFamily="34" charset="0"/>
              </a:rPr>
              <a:t>gouvernementales travaillent sur des technologies et logiciels quantiques. </a:t>
            </a:r>
          </a:p>
          <a:p>
            <a:pPr algn="ctr"/>
            <a:endParaRPr lang="fr-FR" b="1" dirty="0">
              <a:solidFill>
                <a:srgbClr val="404040"/>
              </a:solidFill>
              <a:latin typeface="Arial" panose="020B0604020202020204" pitchFamily="34" charset="0"/>
              <a:cs typeface="Arial" panose="020B0604020202020204" pitchFamily="34" charset="0"/>
            </a:endParaRPr>
          </a:p>
          <a:p>
            <a:pPr algn="ctr"/>
            <a:endParaRPr lang="fr-FR" sz="1800" b="1" i="0" u="none" strike="noStrike" baseline="0" dirty="0">
              <a:solidFill>
                <a:srgbClr val="404040"/>
              </a:solidFill>
              <a:latin typeface="Arial" panose="020B0604020202020204" pitchFamily="34" charset="0"/>
              <a:cs typeface="Arial" panose="020B0604020202020204" pitchFamily="34" charset="0"/>
            </a:endParaRPr>
          </a:p>
          <a:p>
            <a:pPr algn="ctr"/>
            <a:endParaRPr lang="fr-FR" sz="1800" b="1" i="0" u="none" strike="noStrike" baseline="0" dirty="0">
              <a:solidFill>
                <a:srgbClr val="404040"/>
              </a:solidFill>
              <a:latin typeface="Arial" panose="020B0604020202020204" pitchFamily="34" charset="0"/>
              <a:cs typeface="Arial" panose="020B0604020202020204" pitchFamily="34" charset="0"/>
            </a:endParaRPr>
          </a:p>
          <a:p>
            <a:pPr algn="ctr"/>
            <a:r>
              <a:rPr lang="en-US" sz="1800" b="1" i="0" u="none" strike="noStrike" baseline="0" dirty="0">
                <a:solidFill>
                  <a:srgbClr val="404040"/>
                </a:solidFill>
                <a:latin typeface="Arial" panose="020B0604020202020204" pitchFamily="34" charset="0"/>
                <a:cs typeface="Arial" panose="020B0604020202020204" pitchFamily="34" charset="0"/>
              </a:rPr>
              <a:t>Bon </a:t>
            </a:r>
            <a:r>
              <a:rPr lang="en-US" sz="1800" b="1" i="0" u="none" strike="noStrike" baseline="0" dirty="0" err="1">
                <a:solidFill>
                  <a:srgbClr val="404040"/>
                </a:solidFill>
                <a:latin typeface="Arial" panose="020B0604020202020204" pitchFamily="34" charset="0"/>
                <a:cs typeface="Arial" panose="020B0604020202020204" pitchFamily="34" charset="0"/>
              </a:rPr>
              <a:t>nombre</a:t>
            </a:r>
            <a:r>
              <a:rPr lang="en-US" sz="1800" b="1" i="0" u="none" strike="noStrike" baseline="0" dirty="0">
                <a:solidFill>
                  <a:srgbClr val="404040"/>
                </a:solidFill>
                <a:latin typeface="Arial" panose="020B0604020202020204" pitchFamily="34" charset="0"/>
                <a:cs typeface="Arial" panose="020B0604020202020204" pitchFamily="34" charset="0"/>
              </a:rPr>
              <a:t> de </a:t>
            </a:r>
            <a:r>
              <a:rPr lang="en-US" sz="1800" b="1" i="0" u="none" strike="noStrike" baseline="0" dirty="0" err="1">
                <a:solidFill>
                  <a:srgbClr val="404040"/>
                </a:solidFill>
                <a:latin typeface="Arial" panose="020B0604020202020204" pitchFamily="34" charset="0"/>
                <a:cs typeface="Arial" panose="020B0604020202020204" pitchFamily="34" charset="0"/>
              </a:rPr>
              <a:t>ces</a:t>
            </a:r>
            <a:endParaRPr lang="en-US" sz="1800" b="1" i="0" u="none" strike="noStrike" baseline="0" dirty="0">
              <a:solidFill>
                <a:srgbClr val="404040"/>
              </a:solidFill>
              <a:latin typeface="Arial" panose="020B0604020202020204" pitchFamily="34" charset="0"/>
              <a:cs typeface="Arial" panose="020B0604020202020204" pitchFamily="34" charset="0"/>
            </a:endParaRPr>
          </a:p>
          <a:p>
            <a:pPr algn="ctr"/>
            <a:r>
              <a:rPr lang="fr-FR" sz="1800" b="1" i="0" u="none" strike="noStrike" baseline="0" dirty="0">
                <a:solidFill>
                  <a:srgbClr val="404040"/>
                </a:solidFill>
                <a:latin typeface="Arial" panose="020B0604020202020204" pitchFamily="34" charset="0"/>
                <a:cs typeface="Arial" panose="020B0604020202020204" pitchFamily="34" charset="0"/>
              </a:rPr>
              <a:t>entreprises travaillent également en collaboration avec d'importantes équipes de recherche</a:t>
            </a:r>
          </a:p>
          <a:p>
            <a:pPr algn="ctr"/>
            <a:r>
              <a:rPr lang="fr-FR" sz="1800" b="1" i="0" u="none" strike="noStrike" baseline="0" dirty="0">
                <a:solidFill>
                  <a:srgbClr val="404040"/>
                </a:solidFill>
                <a:latin typeface="Arial" panose="020B0604020202020204" pitchFamily="34" charset="0"/>
                <a:cs typeface="Arial" panose="020B0604020202020204" pitchFamily="34" charset="0"/>
              </a:rPr>
              <a:t>universitaires, et toutes continuent d'enregistrer des progrès importants</a:t>
            </a:r>
            <a:r>
              <a:rPr lang="fr-FR" sz="1800" b="1" i="0" u="none" strike="noStrike" baseline="0" dirty="0">
                <a:solidFill>
                  <a:srgbClr val="404040"/>
                </a:solidFill>
                <a:latin typeface="Calibri" panose="020F0502020204030204" pitchFamily="34" charset="0"/>
              </a:rPr>
              <a:t>.</a:t>
            </a:r>
            <a:endParaRPr lang="en-US" b="1" dirty="0"/>
          </a:p>
        </p:txBody>
      </p:sp>
    </p:spTree>
    <p:extLst>
      <p:ext uri="{BB962C8B-B14F-4D97-AF65-F5344CB8AC3E}">
        <p14:creationId xmlns:p14="http://schemas.microsoft.com/office/powerpoint/2010/main" val="3797843720"/>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E6F27273-5DD7-B84A-F145-A78D672BC11C}"/>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8FD1228D-2992-0268-707B-F32D306CC0EF}"/>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060C5E46-9975-AB21-881F-B47333658B83}"/>
              </a:ext>
            </a:extLst>
          </p:cNvPr>
          <p:cNvSpPr/>
          <p:nvPr/>
        </p:nvSpPr>
        <p:spPr>
          <a:xfrm>
            <a:off x="454152" y="198120"/>
            <a:ext cx="3959352" cy="365760"/>
          </a:xfrm>
          <a:prstGeom prst="rect">
            <a:avLst/>
          </a:prstGeom>
        </p:spPr>
        <p:txBody>
          <a:bodyPr wrap="none" lIns="0" tIns="0" rIns="0" bIns="0">
            <a:noAutofit/>
          </a:bodyPr>
          <a:lstStyle/>
          <a:p>
            <a:pPr indent="0"/>
            <a:r>
              <a:rPr lang="fr-FR" sz="2800" b="1" dirty="0">
                <a:solidFill>
                  <a:srgbClr val="161616"/>
                </a:solidFill>
                <a:latin typeface="Arial"/>
              </a:rPr>
              <a:t>4. </a:t>
            </a:r>
            <a:r>
              <a:rPr lang="fr-FR" sz="2800" b="1" dirty="0" err="1">
                <a:solidFill>
                  <a:srgbClr val="161616"/>
                </a:solidFill>
                <a:latin typeface="Arial"/>
              </a:rPr>
              <a:t>Ecosytème</a:t>
            </a:r>
            <a:r>
              <a:rPr lang="fr-FR" sz="2800" b="1" dirty="0">
                <a:solidFill>
                  <a:srgbClr val="161616"/>
                </a:solidFill>
                <a:latin typeface="Arial"/>
              </a:rPr>
              <a:t> quantiques – Principaux Acteurs</a:t>
            </a:r>
            <a:endParaRPr lang="en-US" sz="2800" b="1" dirty="0">
              <a:solidFill>
                <a:srgbClr val="161616"/>
              </a:solidFill>
              <a:latin typeface="Arial"/>
            </a:endParaRPr>
          </a:p>
        </p:txBody>
      </p:sp>
      <p:sp>
        <p:nvSpPr>
          <p:cNvPr id="7" name="ZoneTexte 6">
            <a:extLst>
              <a:ext uri="{FF2B5EF4-FFF2-40B4-BE49-F238E27FC236}">
                <a16:creationId xmlns:a16="http://schemas.microsoft.com/office/drawing/2014/main" id="{3576790F-C1C6-CB2C-8797-3A3CD6A00F23}"/>
              </a:ext>
            </a:extLst>
          </p:cNvPr>
          <p:cNvSpPr txBox="1"/>
          <p:nvPr/>
        </p:nvSpPr>
        <p:spPr>
          <a:xfrm>
            <a:off x="454152" y="4983990"/>
            <a:ext cx="5343992" cy="1754326"/>
          </a:xfrm>
          <a:prstGeom prst="rect">
            <a:avLst/>
          </a:prstGeom>
          <a:noFill/>
        </p:spPr>
        <p:txBody>
          <a:bodyPr wrap="square">
            <a:spAutoFit/>
          </a:bodyPr>
          <a:lstStyle/>
          <a:p>
            <a:pPr algn="just" rtl="0"/>
            <a:r>
              <a:rPr lang="fr-FR" b="1" dirty="0">
                <a:latin typeface="Arial" panose="020B0604020202020204" pitchFamily="34" charset="0"/>
                <a:cs typeface="Arial" panose="020B0604020202020204" pitchFamily="34" charset="0"/>
              </a:rPr>
              <a:t>Atos</a:t>
            </a:r>
            <a:r>
              <a:rPr lang="fr-FR" dirty="0">
                <a:latin typeface="Arial" panose="020B0604020202020204" pitchFamily="34" charset="0"/>
                <a:cs typeface="Arial" panose="020B0604020202020204" pitchFamily="34" charset="0"/>
              </a:rPr>
              <a:t> : Leader européen, Atos lance </a:t>
            </a:r>
            <a:r>
              <a:rPr lang="fr-FR" i="1" dirty="0">
                <a:latin typeface="Arial" panose="020B0604020202020204" pitchFamily="34" charset="0"/>
                <a:cs typeface="Arial" panose="020B0604020202020204" pitchFamily="34" charset="0"/>
              </a:rPr>
              <a:t>Atos Quantum</a:t>
            </a:r>
            <a:r>
              <a:rPr lang="fr-FR" dirty="0">
                <a:latin typeface="Arial" panose="020B0604020202020204" pitchFamily="34" charset="0"/>
                <a:cs typeface="Arial" panose="020B0604020202020204" pitchFamily="34" charset="0"/>
              </a:rPr>
              <a:t> en 2016 et développe </a:t>
            </a:r>
            <a:r>
              <a:rPr lang="fr-FR" i="1" dirty="0">
                <a:latin typeface="Arial" panose="020B0604020202020204" pitchFamily="34" charset="0"/>
                <a:cs typeface="Arial" panose="020B0604020202020204" pitchFamily="34" charset="0"/>
              </a:rPr>
              <a:t>Atos QLM</a:t>
            </a:r>
            <a:r>
              <a:rPr lang="fr-FR" dirty="0">
                <a:latin typeface="Arial" panose="020B0604020202020204" pitchFamily="34" charset="0"/>
                <a:cs typeface="Arial" panose="020B0604020202020204" pitchFamily="34" charset="0"/>
              </a:rPr>
              <a:t>, un simulateur d’ordinateurs quantiques (30-40 Qubits). Il se concentre sur les logiciels et applications quantiques. Atos participe à plusieurs projets européens comme AQTION et </a:t>
            </a:r>
            <a:r>
              <a:rPr lang="fr-FR" dirty="0" err="1">
                <a:latin typeface="Arial" panose="020B0604020202020204" pitchFamily="34" charset="0"/>
                <a:cs typeface="Arial" panose="020B0604020202020204" pitchFamily="34" charset="0"/>
              </a:rPr>
              <a:t>PASQuans</a:t>
            </a:r>
            <a:r>
              <a:rPr lang="fr-FR" dirty="0">
                <a:latin typeface="Arial" panose="020B0604020202020204" pitchFamily="34" charset="0"/>
                <a:cs typeface="Arial" panose="020B0604020202020204" pitchFamily="34" charset="0"/>
              </a:rPr>
              <a:t>.</a:t>
            </a:r>
          </a:p>
        </p:txBody>
      </p:sp>
      <p:sp>
        <p:nvSpPr>
          <p:cNvPr id="9" name="ZoneTexte 8">
            <a:extLst>
              <a:ext uri="{FF2B5EF4-FFF2-40B4-BE49-F238E27FC236}">
                <a16:creationId xmlns:a16="http://schemas.microsoft.com/office/drawing/2014/main" id="{8F9FC02C-79FB-249A-64E0-BB801DED5ED9}"/>
              </a:ext>
            </a:extLst>
          </p:cNvPr>
          <p:cNvSpPr txBox="1"/>
          <p:nvPr/>
        </p:nvSpPr>
        <p:spPr>
          <a:xfrm>
            <a:off x="5055433" y="1446312"/>
            <a:ext cx="5343992" cy="1754326"/>
          </a:xfrm>
          <a:prstGeom prst="rect">
            <a:avLst/>
          </a:prstGeom>
          <a:noFill/>
        </p:spPr>
        <p:txBody>
          <a:bodyPr wrap="square">
            <a:spAutoFit/>
          </a:bodyPr>
          <a:lstStyle/>
          <a:p>
            <a:pPr algn="just" rtl="0">
              <a:buFont typeface="Arial" panose="020B0604020202020204" pitchFamily="34" charset="0"/>
              <a:buChar char="•"/>
            </a:pPr>
            <a:r>
              <a:rPr lang="fr-FR" b="1" dirty="0">
                <a:latin typeface="Arial" panose="020B0604020202020204" pitchFamily="34" charset="0"/>
                <a:cs typeface="Arial" panose="020B0604020202020204" pitchFamily="34" charset="0"/>
              </a:rPr>
              <a:t>Alibaba</a:t>
            </a:r>
            <a:r>
              <a:rPr lang="fr-FR" dirty="0">
                <a:latin typeface="Arial" panose="020B0604020202020204" pitchFamily="34" charset="0"/>
                <a:cs typeface="Arial" panose="020B0604020202020204" pitchFamily="34" charset="0"/>
              </a:rPr>
              <a:t> : En 2015, Alibaba s'associe à l'Académie chinoise des sciences pour créer le </a:t>
            </a:r>
            <a:r>
              <a:rPr lang="fr-FR" i="1" dirty="0">
                <a:latin typeface="Arial" panose="020B0604020202020204" pitchFamily="34" charset="0"/>
                <a:cs typeface="Arial" panose="020B0604020202020204" pitchFamily="34" charset="0"/>
              </a:rPr>
              <a:t>Alibaba Quantum </a:t>
            </a:r>
            <a:r>
              <a:rPr lang="fr-FR" i="1" dirty="0" err="1">
                <a:latin typeface="Arial" panose="020B0604020202020204" pitchFamily="34" charset="0"/>
                <a:cs typeface="Arial" panose="020B0604020202020204" pitchFamily="34" charset="0"/>
              </a:rPr>
              <a:t>Computing</a:t>
            </a:r>
            <a:r>
              <a:rPr lang="fr-FR" i="1" dirty="0">
                <a:latin typeface="Arial" panose="020B0604020202020204" pitchFamily="34" charset="0"/>
                <a:cs typeface="Arial" panose="020B0604020202020204" pitchFamily="34" charset="0"/>
              </a:rPr>
              <a:t> </a:t>
            </a:r>
            <a:r>
              <a:rPr lang="fr-FR" i="1" dirty="0" err="1">
                <a:latin typeface="Arial" panose="020B0604020202020204" pitchFamily="34" charset="0"/>
                <a:cs typeface="Arial" panose="020B0604020202020204" pitchFamily="34" charset="0"/>
              </a:rPr>
              <a:t>Laboratory</a:t>
            </a:r>
            <a:r>
              <a:rPr lang="fr-FR" dirty="0">
                <a:latin typeface="Arial" panose="020B0604020202020204" pitchFamily="34" charset="0"/>
                <a:cs typeface="Arial" panose="020B0604020202020204" pitchFamily="34" charset="0"/>
              </a:rPr>
              <a:t>. En 2018, il met en ligne un ordinateur quantique de 11 Qubits sur le Cloud chinois. Il vise des applications pratiques et suit une approche similaire à IBM.</a:t>
            </a:r>
          </a:p>
        </p:txBody>
      </p:sp>
      <p:pic>
        <p:nvPicPr>
          <p:cNvPr id="11" name="Image 10">
            <a:extLst>
              <a:ext uri="{FF2B5EF4-FFF2-40B4-BE49-F238E27FC236}">
                <a16:creationId xmlns:a16="http://schemas.microsoft.com/office/drawing/2014/main" id="{26C3DA5C-9B6C-D4EA-B958-BCA689EA9A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975" y="1446312"/>
            <a:ext cx="3068413" cy="2513177"/>
          </a:xfrm>
          <a:prstGeom prst="rect">
            <a:avLst/>
          </a:prstGeom>
        </p:spPr>
      </p:pic>
      <p:pic>
        <p:nvPicPr>
          <p:cNvPr id="13" name="Image 12">
            <a:extLst>
              <a:ext uri="{FF2B5EF4-FFF2-40B4-BE49-F238E27FC236}">
                <a16:creationId xmlns:a16="http://schemas.microsoft.com/office/drawing/2014/main" id="{BA19F673-A162-0C41-BA96-618DEB0E38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98277" y="4456724"/>
            <a:ext cx="2264698" cy="1890913"/>
          </a:xfrm>
          <a:prstGeom prst="rect">
            <a:avLst/>
          </a:prstGeom>
        </p:spPr>
      </p:pic>
      <p:pic>
        <p:nvPicPr>
          <p:cNvPr id="15" name="Image 14">
            <a:extLst>
              <a:ext uri="{FF2B5EF4-FFF2-40B4-BE49-F238E27FC236}">
                <a16:creationId xmlns:a16="http://schemas.microsoft.com/office/drawing/2014/main" id="{FFE3508E-5750-6ED0-151C-1BA112A1879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22200" y="5348176"/>
            <a:ext cx="2100568" cy="1397833"/>
          </a:xfrm>
          <a:prstGeom prst="rect">
            <a:avLst/>
          </a:prstGeom>
        </p:spPr>
      </p:pic>
      <p:pic>
        <p:nvPicPr>
          <p:cNvPr id="17" name="Image 16">
            <a:extLst>
              <a:ext uri="{FF2B5EF4-FFF2-40B4-BE49-F238E27FC236}">
                <a16:creationId xmlns:a16="http://schemas.microsoft.com/office/drawing/2014/main" id="{6BDEF221-AB63-7910-A1CE-9267456947AA}"/>
              </a:ext>
            </a:extLst>
          </p:cNvPr>
          <p:cNvPicPr>
            <a:picLocks noChangeAspect="1"/>
          </p:cNvPicPr>
          <p:nvPr/>
        </p:nvPicPr>
        <p:blipFill>
          <a:blip r:embed="rId7">
            <a:extLst>
              <a:ext uri="{28A0092B-C50C-407E-A947-70E740481C1C}">
                <a14:useLocalDpi xmlns:a14="http://schemas.microsoft.com/office/drawing/2010/main" val="0"/>
              </a:ext>
            </a:extLst>
          </a:blip>
          <a:srcRect t="21773" b="13610"/>
          <a:stretch/>
        </p:blipFill>
        <p:spPr>
          <a:xfrm>
            <a:off x="3509919" y="3367765"/>
            <a:ext cx="2252602" cy="1449097"/>
          </a:xfrm>
          <a:prstGeom prst="rect">
            <a:avLst/>
          </a:prstGeom>
        </p:spPr>
      </p:pic>
    </p:spTree>
    <p:extLst>
      <p:ext uri="{BB962C8B-B14F-4D97-AF65-F5344CB8AC3E}">
        <p14:creationId xmlns:p14="http://schemas.microsoft.com/office/powerpoint/2010/main" val="2914184122"/>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68717911-BF4E-A779-EA1F-9DD4BF4DBA88}"/>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C39E528F-276B-9C4A-37F5-D299DA19BC43}"/>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33A3FC28-AA98-10D1-B3F2-E34DB89A9E53}"/>
              </a:ext>
            </a:extLst>
          </p:cNvPr>
          <p:cNvSpPr/>
          <p:nvPr/>
        </p:nvSpPr>
        <p:spPr>
          <a:xfrm>
            <a:off x="454152" y="198120"/>
            <a:ext cx="3959352" cy="365760"/>
          </a:xfrm>
          <a:prstGeom prst="rect">
            <a:avLst/>
          </a:prstGeom>
        </p:spPr>
        <p:txBody>
          <a:bodyPr wrap="none" lIns="0" tIns="0" rIns="0" bIns="0">
            <a:noAutofit/>
          </a:bodyPr>
          <a:lstStyle/>
          <a:p>
            <a:pPr indent="0"/>
            <a:r>
              <a:rPr lang="fr-FR" sz="2800" b="1" dirty="0">
                <a:solidFill>
                  <a:srgbClr val="161616"/>
                </a:solidFill>
                <a:latin typeface="Arial"/>
              </a:rPr>
              <a:t>4. </a:t>
            </a:r>
            <a:r>
              <a:rPr lang="fr-FR" sz="2800" b="1" dirty="0" err="1">
                <a:solidFill>
                  <a:srgbClr val="161616"/>
                </a:solidFill>
                <a:latin typeface="Arial"/>
              </a:rPr>
              <a:t>Ecosytème</a:t>
            </a:r>
            <a:r>
              <a:rPr lang="fr-FR" sz="2800" b="1" dirty="0">
                <a:solidFill>
                  <a:srgbClr val="161616"/>
                </a:solidFill>
                <a:latin typeface="Arial"/>
              </a:rPr>
              <a:t> quantiques – Principaux Acteurs</a:t>
            </a:r>
            <a:endParaRPr lang="en-US" sz="2800" b="1" dirty="0">
              <a:solidFill>
                <a:srgbClr val="161616"/>
              </a:solidFill>
              <a:latin typeface="Arial"/>
            </a:endParaRPr>
          </a:p>
        </p:txBody>
      </p:sp>
      <p:sp>
        <p:nvSpPr>
          <p:cNvPr id="5" name="ZoneTexte 4">
            <a:extLst>
              <a:ext uri="{FF2B5EF4-FFF2-40B4-BE49-F238E27FC236}">
                <a16:creationId xmlns:a16="http://schemas.microsoft.com/office/drawing/2014/main" id="{CA9B1E21-B205-D976-E4DC-73A7409F70A4}"/>
              </a:ext>
            </a:extLst>
          </p:cNvPr>
          <p:cNvSpPr txBox="1"/>
          <p:nvPr/>
        </p:nvSpPr>
        <p:spPr>
          <a:xfrm>
            <a:off x="303551" y="1161498"/>
            <a:ext cx="5343992" cy="1754326"/>
          </a:xfrm>
          <a:prstGeom prst="rect">
            <a:avLst/>
          </a:prstGeom>
          <a:noFill/>
        </p:spPr>
        <p:txBody>
          <a:bodyPr wrap="square">
            <a:spAutoFit/>
          </a:bodyPr>
          <a:lstStyle/>
          <a:p>
            <a:pPr algn="just" rtl="0"/>
            <a:r>
              <a:rPr lang="fr-FR" b="1" dirty="0">
                <a:latin typeface="Arial" panose="020B0604020202020204" pitchFamily="34" charset="0"/>
                <a:cs typeface="Arial" panose="020B0604020202020204" pitchFamily="34" charset="0"/>
              </a:rPr>
              <a:t>D-</a:t>
            </a:r>
            <a:r>
              <a:rPr lang="fr-FR" b="1" dirty="0" err="1">
                <a:latin typeface="Arial" panose="020B0604020202020204" pitchFamily="34" charset="0"/>
                <a:cs typeface="Arial" panose="020B0604020202020204" pitchFamily="34" charset="0"/>
              </a:rPr>
              <a:t>Wave</a:t>
            </a:r>
            <a:r>
              <a:rPr lang="fr-FR" dirty="0">
                <a:latin typeface="Arial" panose="020B0604020202020204" pitchFamily="34" charset="0"/>
                <a:cs typeface="Arial" panose="020B0604020202020204" pitchFamily="34" charset="0"/>
              </a:rPr>
              <a:t> : Pionnier canadien, D-</a:t>
            </a:r>
            <a:r>
              <a:rPr lang="fr-FR" dirty="0" err="1">
                <a:latin typeface="Arial" panose="020B0604020202020204" pitchFamily="34" charset="0"/>
                <a:cs typeface="Arial" panose="020B0604020202020204" pitchFamily="34" charset="0"/>
              </a:rPr>
              <a:t>Wave</a:t>
            </a:r>
            <a:r>
              <a:rPr lang="fr-FR" dirty="0">
                <a:latin typeface="Arial" panose="020B0604020202020204" pitchFamily="34" charset="0"/>
                <a:cs typeface="Arial" panose="020B0604020202020204" pitchFamily="34" charset="0"/>
              </a:rPr>
              <a:t> vend dès 2011 des ordinateurs quantiques à Lockheed Martin et la NASA. Il utilise le </a:t>
            </a:r>
            <a:r>
              <a:rPr lang="fr-FR" i="1" dirty="0">
                <a:latin typeface="Arial" panose="020B0604020202020204" pitchFamily="34" charset="0"/>
                <a:cs typeface="Arial" panose="020B0604020202020204" pitchFamily="34" charset="0"/>
              </a:rPr>
              <a:t>recuit quantique</a:t>
            </a:r>
            <a:r>
              <a:rPr lang="fr-FR" dirty="0">
                <a:latin typeface="Arial" panose="020B0604020202020204" pitchFamily="34" charset="0"/>
                <a:cs typeface="Arial" panose="020B0604020202020204" pitchFamily="34" charset="0"/>
              </a:rPr>
              <a:t> et propose des machines allant jusqu'à 5000 Qubits. En 2018, il lance </a:t>
            </a:r>
            <a:r>
              <a:rPr lang="fr-FR" i="1" dirty="0" err="1">
                <a:latin typeface="Arial" panose="020B0604020202020204" pitchFamily="34" charset="0"/>
                <a:cs typeface="Arial" panose="020B0604020202020204" pitchFamily="34" charset="0"/>
              </a:rPr>
              <a:t>Leap</a:t>
            </a:r>
            <a:r>
              <a:rPr lang="fr-FR" dirty="0">
                <a:latin typeface="Arial" panose="020B0604020202020204" pitchFamily="34" charset="0"/>
                <a:cs typeface="Arial" panose="020B0604020202020204" pitchFamily="34" charset="0"/>
              </a:rPr>
              <a:t>, un environnement cloud pour le développement quantique.</a:t>
            </a:r>
          </a:p>
        </p:txBody>
      </p:sp>
      <p:sp>
        <p:nvSpPr>
          <p:cNvPr id="8" name="ZoneTexte 7">
            <a:extLst>
              <a:ext uri="{FF2B5EF4-FFF2-40B4-BE49-F238E27FC236}">
                <a16:creationId xmlns:a16="http://schemas.microsoft.com/office/drawing/2014/main" id="{DB28DAA2-CFDD-1882-A0F5-57121EE28A3D}"/>
              </a:ext>
            </a:extLst>
          </p:cNvPr>
          <p:cNvSpPr txBox="1"/>
          <p:nvPr/>
        </p:nvSpPr>
        <p:spPr>
          <a:xfrm>
            <a:off x="4984551" y="4647027"/>
            <a:ext cx="5343992" cy="1754326"/>
          </a:xfrm>
          <a:prstGeom prst="rect">
            <a:avLst/>
          </a:prstGeom>
          <a:noFill/>
        </p:spPr>
        <p:txBody>
          <a:bodyPr wrap="square">
            <a:spAutoFit/>
          </a:bodyPr>
          <a:lstStyle/>
          <a:p>
            <a:pPr algn="just" rtl="0"/>
            <a:r>
              <a:rPr lang="fr-FR" b="1" dirty="0">
                <a:latin typeface="Arial" panose="020B0604020202020204" pitchFamily="34" charset="0"/>
                <a:cs typeface="Arial" panose="020B0604020202020204" pitchFamily="34" charset="0"/>
              </a:rPr>
              <a:t>Google</a:t>
            </a:r>
            <a:r>
              <a:rPr lang="fr-FR" dirty="0">
                <a:latin typeface="Arial" panose="020B0604020202020204" pitchFamily="34" charset="0"/>
                <a:cs typeface="Arial" panose="020B0604020202020204" pitchFamily="34" charset="0"/>
              </a:rPr>
              <a:t> : Après avoir utilisé des machines D-</a:t>
            </a:r>
            <a:r>
              <a:rPr lang="fr-FR" dirty="0" err="1">
                <a:latin typeface="Arial" panose="020B0604020202020204" pitchFamily="34" charset="0"/>
                <a:cs typeface="Arial" panose="020B0604020202020204" pitchFamily="34" charset="0"/>
              </a:rPr>
              <a:t>Wave</a:t>
            </a:r>
            <a:r>
              <a:rPr lang="fr-FR" dirty="0">
                <a:latin typeface="Arial" panose="020B0604020202020204" pitchFamily="34" charset="0"/>
                <a:cs typeface="Arial" panose="020B0604020202020204" pitchFamily="34" charset="0"/>
              </a:rPr>
              <a:t>, Google développe son propre processeur quantique </a:t>
            </a:r>
            <a:r>
              <a:rPr lang="fr-FR" i="1" dirty="0" err="1">
                <a:latin typeface="Arial" panose="020B0604020202020204" pitchFamily="34" charset="0"/>
                <a:cs typeface="Arial" panose="020B0604020202020204" pitchFamily="34" charset="0"/>
              </a:rPr>
              <a:t>Bristlecone</a:t>
            </a:r>
            <a:r>
              <a:rPr lang="fr-FR" dirty="0">
                <a:latin typeface="Arial" panose="020B0604020202020204" pitchFamily="34" charset="0"/>
                <a:cs typeface="Arial" panose="020B0604020202020204" pitchFamily="34" charset="0"/>
              </a:rPr>
              <a:t> (72 Qubits) en 2018. En 2019, il annonce avoir atteint la suprématie quantique, une affirmation contestée. Il vise des applications concrètes d’ici cinq ans.</a:t>
            </a:r>
          </a:p>
        </p:txBody>
      </p:sp>
      <p:pic>
        <p:nvPicPr>
          <p:cNvPr id="11" name="Image 10">
            <a:extLst>
              <a:ext uri="{FF2B5EF4-FFF2-40B4-BE49-F238E27FC236}">
                <a16:creationId xmlns:a16="http://schemas.microsoft.com/office/drawing/2014/main" id="{6EE79B64-56CC-4EEB-6E37-4C7EDFF405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03636" y="1027176"/>
            <a:ext cx="1886213" cy="1838582"/>
          </a:xfrm>
          <a:prstGeom prst="rect">
            <a:avLst/>
          </a:prstGeom>
        </p:spPr>
      </p:pic>
      <p:pic>
        <p:nvPicPr>
          <p:cNvPr id="13" name="Image 12">
            <a:extLst>
              <a:ext uri="{FF2B5EF4-FFF2-40B4-BE49-F238E27FC236}">
                <a16:creationId xmlns:a16="http://schemas.microsoft.com/office/drawing/2014/main" id="{6C2B5B6E-6128-B4C8-4C8C-5793D29B9C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3551" y="4772290"/>
            <a:ext cx="1943371" cy="1838582"/>
          </a:xfrm>
          <a:prstGeom prst="rect">
            <a:avLst/>
          </a:prstGeom>
        </p:spPr>
      </p:pic>
      <p:pic>
        <p:nvPicPr>
          <p:cNvPr id="15" name="Image 14">
            <a:extLst>
              <a:ext uri="{FF2B5EF4-FFF2-40B4-BE49-F238E27FC236}">
                <a16:creationId xmlns:a16="http://schemas.microsoft.com/office/drawing/2014/main" id="{0016E23A-A787-744D-59F2-76145858F07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70379" y="4258227"/>
            <a:ext cx="2143125" cy="2143125"/>
          </a:xfrm>
          <a:prstGeom prst="rect">
            <a:avLst/>
          </a:prstGeom>
        </p:spPr>
      </p:pic>
      <p:pic>
        <p:nvPicPr>
          <p:cNvPr id="17" name="Image 16">
            <a:extLst>
              <a:ext uri="{FF2B5EF4-FFF2-40B4-BE49-F238E27FC236}">
                <a16:creationId xmlns:a16="http://schemas.microsoft.com/office/drawing/2014/main" id="{FFCC63CD-31E7-8469-5FD0-6799E2529FF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9588482">
            <a:off x="4255835" y="2489934"/>
            <a:ext cx="4048125" cy="1133475"/>
          </a:xfrm>
          <a:prstGeom prst="rect">
            <a:avLst/>
          </a:prstGeom>
        </p:spPr>
      </p:pic>
    </p:spTree>
    <p:extLst>
      <p:ext uri="{BB962C8B-B14F-4D97-AF65-F5344CB8AC3E}">
        <p14:creationId xmlns:p14="http://schemas.microsoft.com/office/powerpoint/2010/main" val="873477652"/>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57B3FD51-978D-A962-CB61-1A45ED275677}"/>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2E2E6CA6-C4A8-1FD2-168B-493B2F55DE21}"/>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50414DE8-F009-B776-C221-1127D74D7672}"/>
              </a:ext>
            </a:extLst>
          </p:cNvPr>
          <p:cNvSpPr/>
          <p:nvPr/>
        </p:nvSpPr>
        <p:spPr>
          <a:xfrm>
            <a:off x="454152" y="198120"/>
            <a:ext cx="3959352" cy="365760"/>
          </a:xfrm>
          <a:prstGeom prst="rect">
            <a:avLst/>
          </a:prstGeom>
        </p:spPr>
        <p:txBody>
          <a:bodyPr wrap="none" lIns="0" tIns="0" rIns="0" bIns="0">
            <a:noAutofit/>
          </a:bodyPr>
          <a:lstStyle/>
          <a:p>
            <a:pPr indent="0"/>
            <a:r>
              <a:rPr lang="fr-FR" sz="2800" b="1" dirty="0">
                <a:solidFill>
                  <a:srgbClr val="161616"/>
                </a:solidFill>
                <a:latin typeface="Arial"/>
              </a:rPr>
              <a:t>4. </a:t>
            </a:r>
            <a:r>
              <a:rPr lang="fr-FR" sz="2800" b="1" dirty="0" err="1">
                <a:solidFill>
                  <a:srgbClr val="161616"/>
                </a:solidFill>
                <a:latin typeface="Arial"/>
              </a:rPr>
              <a:t>Ecosytème</a:t>
            </a:r>
            <a:r>
              <a:rPr lang="fr-FR" sz="2800" b="1" dirty="0">
                <a:solidFill>
                  <a:srgbClr val="161616"/>
                </a:solidFill>
                <a:latin typeface="Arial"/>
              </a:rPr>
              <a:t> quantiques – Principaux Acteurs</a:t>
            </a:r>
            <a:endParaRPr lang="en-US" sz="2800" b="1" dirty="0">
              <a:solidFill>
                <a:srgbClr val="161616"/>
              </a:solidFill>
              <a:latin typeface="Arial"/>
            </a:endParaRPr>
          </a:p>
        </p:txBody>
      </p:sp>
      <p:sp>
        <p:nvSpPr>
          <p:cNvPr id="7" name="ZoneTexte 6">
            <a:extLst>
              <a:ext uri="{FF2B5EF4-FFF2-40B4-BE49-F238E27FC236}">
                <a16:creationId xmlns:a16="http://schemas.microsoft.com/office/drawing/2014/main" id="{43C48B4D-4C72-FCB1-B307-AE3311764D1F}"/>
              </a:ext>
            </a:extLst>
          </p:cNvPr>
          <p:cNvSpPr txBox="1"/>
          <p:nvPr/>
        </p:nvSpPr>
        <p:spPr>
          <a:xfrm>
            <a:off x="454152" y="4983990"/>
            <a:ext cx="5343992" cy="1754326"/>
          </a:xfrm>
          <a:prstGeom prst="rect">
            <a:avLst/>
          </a:prstGeom>
          <a:noFill/>
        </p:spPr>
        <p:txBody>
          <a:bodyPr wrap="square">
            <a:spAutoFit/>
          </a:bodyPr>
          <a:lstStyle/>
          <a:p>
            <a:pPr algn="just" rtl="0"/>
            <a:r>
              <a:rPr lang="fr-FR" b="1" dirty="0">
                <a:latin typeface="Arial" panose="020B0604020202020204" pitchFamily="34" charset="0"/>
                <a:cs typeface="Arial" panose="020B0604020202020204" pitchFamily="34" charset="0"/>
              </a:rPr>
              <a:t>Intel</a:t>
            </a:r>
            <a:r>
              <a:rPr lang="fr-FR" dirty="0">
                <a:latin typeface="Arial" panose="020B0604020202020204" pitchFamily="34" charset="0"/>
                <a:cs typeface="Arial" panose="020B0604020202020204" pitchFamily="34" charset="0"/>
              </a:rPr>
              <a:t> : Travaillant avec </a:t>
            </a:r>
            <a:r>
              <a:rPr lang="fr-FR" dirty="0" err="1">
                <a:latin typeface="Arial" panose="020B0604020202020204" pitchFamily="34" charset="0"/>
                <a:cs typeface="Arial" panose="020B0604020202020204" pitchFamily="34" charset="0"/>
              </a:rPr>
              <a:t>QuTech</a:t>
            </a:r>
            <a:r>
              <a:rPr lang="fr-FR" dirty="0">
                <a:latin typeface="Arial" panose="020B0604020202020204" pitchFamily="34" charset="0"/>
                <a:cs typeface="Arial" panose="020B0604020202020204" pitchFamily="34" charset="0"/>
              </a:rPr>
              <a:t>, Intel développe des puces quantiques comme </a:t>
            </a:r>
            <a:r>
              <a:rPr lang="fr-FR" i="1" dirty="0" err="1">
                <a:latin typeface="Arial" panose="020B0604020202020204" pitchFamily="34" charset="0"/>
                <a:cs typeface="Arial" panose="020B0604020202020204" pitchFamily="34" charset="0"/>
              </a:rPr>
              <a:t>Tangle</a:t>
            </a:r>
            <a:r>
              <a:rPr lang="fr-FR" i="1" dirty="0">
                <a:latin typeface="Arial" panose="020B0604020202020204" pitchFamily="34" charset="0"/>
                <a:cs typeface="Arial" panose="020B0604020202020204" pitchFamily="34" charset="0"/>
              </a:rPr>
              <a:t> Lake</a:t>
            </a:r>
            <a:r>
              <a:rPr lang="fr-FR" dirty="0">
                <a:latin typeface="Arial" panose="020B0604020202020204" pitchFamily="34" charset="0"/>
                <a:cs typeface="Arial" panose="020B0604020202020204" pitchFamily="34" charset="0"/>
              </a:rPr>
              <a:t> (49 Qubits, 2018). Il explore aussi la technologie </a:t>
            </a:r>
            <a:r>
              <a:rPr lang="fr-FR" i="1" dirty="0">
                <a:latin typeface="Arial" panose="020B0604020202020204" pitchFamily="34" charset="0"/>
                <a:cs typeface="Arial" panose="020B0604020202020204" pitchFamily="34" charset="0"/>
              </a:rPr>
              <a:t>Spin Qubit</a:t>
            </a:r>
            <a:r>
              <a:rPr lang="fr-FR" dirty="0">
                <a:latin typeface="Arial" panose="020B0604020202020204" pitchFamily="34" charset="0"/>
                <a:cs typeface="Arial" panose="020B0604020202020204" pitchFamily="34" charset="0"/>
              </a:rPr>
              <a:t>, avec des processeurs miniaturisés pour des systèmes quantiques à grande échelle d’ici 10 ans.</a:t>
            </a:r>
          </a:p>
        </p:txBody>
      </p:sp>
      <p:sp>
        <p:nvSpPr>
          <p:cNvPr id="5" name="ZoneTexte 4">
            <a:extLst>
              <a:ext uri="{FF2B5EF4-FFF2-40B4-BE49-F238E27FC236}">
                <a16:creationId xmlns:a16="http://schemas.microsoft.com/office/drawing/2014/main" id="{595BD1B7-91AC-1F6C-E30B-9ED8BE556EE3}"/>
              </a:ext>
            </a:extLst>
          </p:cNvPr>
          <p:cNvSpPr txBox="1"/>
          <p:nvPr/>
        </p:nvSpPr>
        <p:spPr>
          <a:xfrm>
            <a:off x="5160364" y="1470343"/>
            <a:ext cx="5343992" cy="1754326"/>
          </a:xfrm>
          <a:prstGeom prst="rect">
            <a:avLst/>
          </a:prstGeom>
          <a:noFill/>
        </p:spPr>
        <p:txBody>
          <a:bodyPr wrap="square">
            <a:spAutoFit/>
          </a:bodyPr>
          <a:lstStyle/>
          <a:p>
            <a:pPr algn="just" rtl="0"/>
            <a:r>
              <a:rPr lang="fr-FR" b="1" dirty="0">
                <a:latin typeface="Arial" panose="020B0604020202020204" pitchFamily="34" charset="0"/>
                <a:cs typeface="Arial" panose="020B0604020202020204" pitchFamily="34" charset="0"/>
              </a:rPr>
              <a:t>IBM</a:t>
            </a:r>
            <a:r>
              <a:rPr lang="fr-FR" dirty="0">
                <a:latin typeface="Arial" panose="020B0604020202020204" pitchFamily="34" charset="0"/>
                <a:cs typeface="Arial" panose="020B0604020202020204" pitchFamily="34" charset="0"/>
              </a:rPr>
              <a:t> : Actif depuis 35 ans, IBM met en 2016 des ordinateurs quantiques sur le Cloud (5 et 16 Qubits). Il développe </a:t>
            </a:r>
            <a:r>
              <a:rPr lang="fr-FR" i="1" dirty="0" err="1">
                <a:latin typeface="Arial" panose="020B0604020202020204" pitchFamily="34" charset="0"/>
                <a:cs typeface="Arial" panose="020B0604020202020204" pitchFamily="34" charset="0"/>
              </a:rPr>
              <a:t>Qiskit</a:t>
            </a:r>
            <a:r>
              <a:rPr lang="fr-FR" dirty="0">
                <a:latin typeface="Arial" panose="020B0604020202020204" pitchFamily="34" charset="0"/>
                <a:cs typeface="Arial" panose="020B0604020202020204" pitchFamily="34" charset="0"/>
              </a:rPr>
              <a:t> et fonde </a:t>
            </a:r>
            <a:r>
              <a:rPr lang="fr-FR" i="1" dirty="0">
                <a:latin typeface="Arial" panose="020B0604020202020204" pitchFamily="34" charset="0"/>
                <a:cs typeface="Arial" panose="020B0604020202020204" pitchFamily="34" charset="0"/>
              </a:rPr>
              <a:t>IBM Q Network</a:t>
            </a:r>
            <a:r>
              <a:rPr lang="fr-FR" dirty="0">
                <a:latin typeface="Arial" panose="020B0604020202020204" pitchFamily="34" charset="0"/>
                <a:cs typeface="Arial" panose="020B0604020202020204" pitchFamily="34" charset="0"/>
              </a:rPr>
              <a:t> en 2017 pour favoriser la recherche. En 2019, il dévoile </a:t>
            </a:r>
            <a:r>
              <a:rPr lang="fr-FR" i="1" dirty="0">
                <a:latin typeface="Arial" panose="020B0604020202020204" pitchFamily="34" charset="0"/>
                <a:cs typeface="Arial" panose="020B0604020202020204" pitchFamily="34" charset="0"/>
              </a:rPr>
              <a:t>IBM Q System One</a:t>
            </a:r>
            <a:r>
              <a:rPr lang="fr-FR" dirty="0">
                <a:latin typeface="Arial" panose="020B0604020202020204" pitchFamily="34" charset="0"/>
                <a:cs typeface="Arial" panose="020B0604020202020204" pitchFamily="34" charset="0"/>
              </a:rPr>
              <a:t>, un ordinateur quantique modulaire.</a:t>
            </a:r>
          </a:p>
        </p:txBody>
      </p:sp>
      <p:pic>
        <p:nvPicPr>
          <p:cNvPr id="8" name="Image 7">
            <a:extLst>
              <a:ext uri="{FF2B5EF4-FFF2-40B4-BE49-F238E27FC236}">
                <a16:creationId xmlns:a16="http://schemas.microsoft.com/office/drawing/2014/main" id="{1C8D509F-14B3-69D8-AE10-9442CA9D52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044" y="1079776"/>
            <a:ext cx="2000529" cy="1590897"/>
          </a:xfrm>
          <a:prstGeom prst="rect">
            <a:avLst/>
          </a:prstGeom>
        </p:spPr>
      </p:pic>
      <p:pic>
        <p:nvPicPr>
          <p:cNvPr id="11" name="Image 10">
            <a:extLst>
              <a:ext uri="{FF2B5EF4-FFF2-40B4-BE49-F238E27FC236}">
                <a16:creationId xmlns:a16="http://schemas.microsoft.com/office/drawing/2014/main" id="{F4CACBAA-1DF3-625A-9A8A-B3B614B4F4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33982" y="5018073"/>
            <a:ext cx="1905266" cy="1686160"/>
          </a:xfrm>
          <a:prstGeom prst="rect">
            <a:avLst/>
          </a:prstGeom>
        </p:spPr>
      </p:pic>
      <p:pic>
        <p:nvPicPr>
          <p:cNvPr id="13" name="Image 12">
            <a:extLst>
              <a:ext uri="{FF2B5EF4-FFF2-40B4-BE49-F238E27FC236}">
                <a16:creationId xmlns:a16="http://schemas.microsoft.com/office/drawing/2014/main" id="{3B8EF7AC-E619-626D-733B-4470DC6D8C3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11977" y="3383790"/>
            <a:ext cx="2847975" cy="1600200"/>
          </a:xfrm>
          <a:prstGeom prst="rect">
            <a:avLst/>
          </a:prstGeom>
        </p:spPr>
      </p:pic>
      <p:pic>
        <p:nvPicPr>
          <p:cNvPr id="15" name="Image 14">
            <a:extLst>
              <a:ext uri="{FF2B5EF4-FFF2-40B4-BE49-F238E27FC236}">
                <a16:creationId xmlns:a16="http://schemas.microsoft.com/office/drawing/2014/main" id="{A84A9F34-6FAE-BFCE-880C-D43AC325C24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03406" y="2608468"/>
            <a:ext cx="2143125" cy="2143125"/>
          </a:xfrm>
          <a:prstGeom prst="rect">
            <a:avLst/>
          </a:prstGeom>
        </p:spPr>
      </p:pic>
    </p:spTree>
    <p:extLst>
      <p:ext uri="{BB962C8B-B14F-4D97-AF65-F5344CB8AC3E}">
        <p14:creationId xmlns:p14="http://schemas.microsoft.com/office/powerpoint/2010/main" val="2909149993"/>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8262C6B8-704C-6551-F5FE-B70FE6F92308}"/>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9323A413-1345-A3AE-9727-01F8EAE5376D}"/>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FF39067D-8BDB-2CE3-7141-BEC32256B94C}"/>
              </a:ext>
            </a:extLst>
          </p:cNvPr>
          <p:cNvSpPr/>
          <p:nvPr/>
        </p:nvSpPr>
        <p:spPr>
          <a:xfrm>
            <a:off x="454152" y="198120"/>
            <a:ext cx="3959352" cy="365760"/>
          </a:xfrm>
          <a:prstGeom prst="rect">
            <a:avLst/>
          </a:prstGeom>
        </p:spPr>
        <p:txBody>
          <a:bodyPr wrap="none" lIns="0" tIns="0" rIns="0" bIns="0">
            <a:noAutofit/>
          </a:bodyPr>
          <a:lstStyle/>
          <a:p>
            <a:pPr indent="0"/>
            <a:r>
              <a:rPr lang="fr-FR" sz="2800" b="1" dirty="0">
                <a:solidFill>
                  <a:srgbClr val="161616"/>
                </a:solidFill>
                <a:latin typeface="Arial"/>
              </a:rPr>
              <a:t>4. </a:t>
            </a:r>
            <a:r>
              <a:rPr lang="fr-FR" sz="2800" b="1" dirty="0" err="1">
                <a:solidFill>
                  <a:srgbClr val="161616"/>
                </a:solidFill>
                <a:latin typeface="Arial"/>
              </a:rPr>
              <a:t>Ecosytème</a:t>
            </a:r>
            <a:r>
              <a:rPr lang="fr-FR" sz="2800" b="1" dirty="0">
                <a:solidFill>
                  <a:srgbClr val="161616"/>
                </a:solidFill>
                <a:latin typeface="Arial"/>
              </a:rPr>
              <a:t> quantiques – Principaux Acteurs</a:t>
            </a:r>
            <a:endParaRPr lang="en-US" sz="2800" b="1" dirty="0">
              <a:solidFill>
                <a:srgbClr val="161616"/>
              </a:solidFill>
              <a:latin typeface="Arial"/>
            </a:endParaRPr>
          </a:p>
        </p:txBody>
      </p:sp>
      <p:sp>
        <p:nvSpPr>
          <p:cNvPr id="5" name="ZoneTexte 4">
            <a:extLst>
              <a:ext uri="{FF2B5EF4-FFF2-40B4-BE49-F238E27FC236}">
                <a16:creationId xmlns:a16="http://schemas.microsoft.com/office/drawing/2014/main" id="{D3BE14EC-ED8F-7C55-DD06-3584497B7917}"/>
              </a:ext>
            </a:extLst>
          </p:cNvPr>
          <p:cNvSpPr txBox="1"/>
          <p:nvPr/>
        </p:nvSpPr>
        <p:spPr>
          <a:xfrm>
            <a:off x="48768" y="1147177"/>
            <a:ext cx="5343992" cy="1477328"/>
          </a:xfrm>
          <a:prstGeom prst="rect">
            <a:avLst/>
          </a:prstGeom>
          <a:noFill/>
        </p:spPr>
        <p:txBody>
          <a:bodyPr wrap="square">
            <a:spAutoFit/>
          </a:bodyPr>
          <a:lstStyle/>
          <a:p>
            <a:pPr algn="just" rtl="0"/>
            <a:r>
              <a:rPr lang="fr-FR" b="1" dirty="0" err="1">
                <a:latin typeface="Arial" panose="020B0604020202020204" pitchFamily="34" charset="0"/>
                <a:cs typeface="Arial" panose="020B0604020202020204" pitchFamily="34" charset="0"/>
              </a:rPr>
              <a:t>IonQ</a:t>
            </a:r>
            <a:r>
              <a:rPr lang="fr-FR" dirty="0">
                <a:latin typeface="Arial" panose="020B0604020202020204" pitchFamily="34" charset="0"/>
                <a:cs typeface="Arial" panose="020B0604020202020204" pitchFamily="34" charset="0"/>
              </a:rPr>
              <a:t> : Spécialisé dans les ordinateurs quantiques à </a:t>
            </a:r>
            <a:r>
              <a:rPr lang="fr-FR" i="1" dirty="0">
                <a:latin typeface="Arial" panose="020B0604020202020204" pitchFamily="34" charset="0"/>
                <a:cs typeface="Arial" panose="020B0604020202020204" pitchFamily="34" charset="0"/>
              </a:rPr>
              <a:t>ions piégés</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IonQ</a:t>
            </a:r>
            <a:r>
              <a:rPr lang="fr-FR" dirty="0">
                <a:latin typeface="Arial" panose="020B0604020202020204" pitchFamily="34" charset="0"/>
                <a:cs typeface="Arial" panose="020B0604020202020204" pitchFamily="34" charset="0"/>
              </a:rPr>
              <a:t> vise des applications industrielles variées. En 2019, il s’associe à Microsoft pour intégrer ses ordinateurs quantiques dans </a:t>
            </a:r>
            <a:r>
              <a:rPr lang="fr-FR" i="1" dirty="0">
                <a:latin typeface="Arial" panose="020B0604020202020204" pitchFamily="34" charset="0"/>
                <a:cs typeface="Arial" panose="020B0604020202020204" pitchFamily="34" charset="0"/>
              </a:rPr>
              <a:t>Azure Quantum</a:t>
            </a:r>
            <a:r>
              <a:rPr lang="fr-FR" dirty="0">
                <a:latin typeface="Arial" panose="020B0604020202020204" pitchFamily="34" charset="0"/>
                <a:cs typeface="Arial" panose="020B0604020202020204" pitchFamily="34" charset="0"/>
              </a:rPr>
              <a:t>.</a:t>
            </a:r>
          </a:p>
        </p:txBody>
      </p:sp>
      <p:sp>
        <p:nvSpPr>
          <p:cNvPr id="8" name="ZoneTexte 7">
            <a:extLst>
              <a:ext uri="{FF2B5EF4-FFF2-40B4-BE49-F238E27FC236}">
                <a16:creationId xmlns:a16="http://schemas.microsoft.com/office/drawing/2014/main" id="{B0BB4A92-CEC4-2EE5-1E2B-B92275A64997}"/>
              </a:ext>
            </a:extLst>
          </p:cNvPr>
          <p:cNvSpPr txBox="1"/>
          <p:nvPr/>
        </p:nvSpPr>
        <p:spPr>
          <a:xfrm>
            <a:off x="5055433" y="5215345"/>
            <a:ext cx="5343992" cy="1477328"/>
          </a:xfrm>
          <a:prstGeom prst="rect">
            <a:avLst/>
          </a:prstGeom>
          <a:noFill/>
        </p:spPr>
        <p:txBody>
          <a:bodyPr wrap="square">
            <a:spAutoFit/>
          </a:bodyPr>
          <a:lstStyle/>
          <a:p>
            <a:pPr algn="just" rtl="0"/>
            <a:r>
              <a:rPr lang="fr-FR" b="1" dirty="0">
                <a:latin typeface="Arial" panose="020B0604020202020204" pitchFamily="34" charset="0"/>
                <a:cs typeface="Arial" panose="020B0604020202020204" pitchFamily="34" charset="0"/>
              </a:rPr>
              <a:t>Microsoft</a:t>
            </a:r>
            <a:r>
              <a:rPr lang="fr-FR" dirty="0">
                <a:latin typeface="Arial" panose="020B0604020202020204" pitchFamily="34" charset="0"/>
                <a:cs typeface="Arial" panose="020B0604020202020204" pitchFamily="34" charset="0"/>
              </a:rPr>
              <a:t> : Investi depuis 1997, Microsoft explore les </a:t>
            </a:r>
            <a:r>
              <a:rPr lang="fr-FR" i="1" dirty="0">
                <a:latin typeface="Arial" panose="020B0604020202020204" pitchFamily="34" charset="0"/>
                <a:cs typeface="Arial" panose="020B0604020202020204" pitchFamily="34" charset="0"/>
              </a:rPr>
              <a:t>Qubits topologiques</a:t>
            </a:r>
            <a:r>
              <a:rPr lang="fr-FR" dirty="0">
                <a:latin typeface="Arial" panose="020B0604020202020204" pitchFamily="34" charset="0"/>
                <a:cs typeface="Arial" panose="020B0604020202020204" pitchFamily="34" charset="0"/>
              </a:rPr>
              <a:t> pour limiter les erreurs. Il développe </a:t>
            </a:r>
            <a:r>
              <a:rPr lang="fr-FR" i="1" dirty="0">
                <a:latin typeface="Arial" panose="020B0604020202020204" pitchFamily="34" charset="0"/>
                <a:cs typeface="Arial" panose="020B0604020202020204" pitchFamily="34" charset="0"/>
              </a:rPr>
              <a:t>Q#</a:t>
            </a:r>
            <a:r>
              <a:rPr lang="fr-FR" dirty="0">
                <a:latin typeface="Arial" panose="020B0604020202020204" pitchFamily="34" charset="0"/>
                <a:cs typeface="Arial" panose="020B0604020202020204" pitchFamily="34" charset="0"/>
              </a:rPr>
              <a:t>, un langage de programmation quantique, et met en place le </a:t>
            </a:r>
            <a:r>
              <a:rPr lang="fr-FR" i="1" dirty="0">
                <a:latin typeface="Arial" panose="020B0604020202020204" pitchFamily="34" charset="0"/>
                <a:cs typeface="Arial" panose="020B0604020202020204" pitchFamily="34" charset="0"/>
              </a:rPr>
              <a:t>Microsoft Quantum Network</a:t>
            </a:r>
            <a:r>
              <a:rPr lang="fr-FR" dirty="0">
                <a:latin typeface="Arial" panose="020B0604020202020204" pitchFamily="34" charset="0"/>
                <a:cs typeface="Arial" panose="020B0604020202020204" pitchFamily="34" charset="0"/>
              </a:rPr>
              <a:t> pour structurer une économie quantique.</a:t>
            </a:r>
          </a:p>
        </p:txBody>
      </p:sp>
      <p:pic>
        <p:nvPicPr>
          <p:cNvPr id="11" name="Image 10">
            <a:extLst>
              <a:ext uri="{FF2B5EF4-FFF2-40B4-BE49-F238E27FC236}">
                <a16:creationId xmlns:a16="http://schemas.microsoft.com/office/drawing/2014/main" id="{98849284-7287-B2A2-D348-E8AAF99217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2264" y="1027176"/>
            <a:ext cx="1867161" cy="1810003"/>
          </a:xfrm>
          <a:prstGeom prst="rect">
            <a:avLst/>
          </a:prstGeom>
        </p:spPr>
      </p:pic>
      <p:pic>
        <p:nvPicPr>
          <p:cNvPr id="13" name="Image 12">
            <a:extLst>
              <a:ext uri="{FF2B5EF4-FFF2-40B4-BE49-F238E27FC236}">
                <a16:creationId xmlns:a16="http://schemas.microsoft.com/office/drawing/2014/main" id="{03F3CFF9-CF4E-8E15-000C-D9F3955501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3975" y="4815986"/>
            <a:ext cx="2000529" cy="1876687"/>
          </a:xfrm>
          <a:prstGeom prst="rect">
            <a:avLst/>
          </a:prstGeom>
        </p:spPr>
      </p:pic>
      <p:pic>
        <p:nvPicPr>
          <p:cNvPr id="15" name="Image 14">
            <a:extLst>
              <a:ext uri="{FF2B5EF4-FFF2-40B4-BE49-F238E27FC236}">
                <a16:creationId xmlns:a16="http://schemas.microsoft.com/office/drawing/2014/main" id="{173AD5F0-1617-397D-8C46-418A572D4D8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9517" y="3289517"/>
            <a:ext cx="2143125" cy="2143125"/>
          </a:xfrm>
          <a:prstGeom prst="rect">
            <a:avLst/>
          </a:prstGeom>
        </p:spPr>
      </p:pic>
      <p:pic>
        <p:nvPicPr>
          <p:cNvPr id="17" name="Image 16">
            <a:extLst>
              <a:ext uri="{FF2B5EF4-FFF2-40B4-BE49-F238E27FC236}">
                <a16:creationId xmlns:a16="http://schemas.microsoft.com/office/drawing/2014/main" id="{DFF881C2-2C60-94A3-B02F-D1BB5A78DD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76603" y="2237005"/>
            <a:ext cx="2171700" cy="2105025"/>
          </a:xfrm>
          <a:prstGeom prst="rect">
            <a:avLst/>
          </a:prstGeom>
        </p:spPr>
      </p:pic>
    </p:spTree>
    <p:extLst>
      <p:ext uri="{BB962C8B-B14F-4D97-AF65-F5344CB8AC3E}">
        <p14:creationId xmlns:p14="http://schemas.microsoft.com/office/powerpoint/2010/main" val="98322223"/>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1A339FBB-DAB6-8F57-0443-E9BAA2B7BE32}"/>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1C096E59-319B-8520-92CA-1819F85FE7EC}"/>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835890F9-B8C7-B101-6C4E-06743BCCDAD8}"/>
              </a:ext>
            </a:extLst>
          </p:cNvPr>
          <p:cNvSpPr/>
          <p:nvPr/>
        </p:nvSpPr>
        <p:spPr>
          <a:xfrm>
            <a:off x="454152" y="198120"/>
            <a:ext cx="3959352" cy="365760"/>
          </a:xfrm>
          <a:prstGeom prst="rect">
            <a:avLst/>
          </a:prstGeom>
        </p:spPr>
        <p:txBody>
          <a:bodyPr wrap="none" lIns="0" tIns="0" rIns="0" bIns="0">
            <a:noAutofit/>
          </a:bodyPr>
          <a:lstStyle/>
          <a:p>
            <a:pPr indent="0"/>
            <a:r>
              <a:rPr lang="fr-FR" sz="2800" b="1" dirty="0">
                <a:solidFill>
                  <a:srgbClr val="161616"/>
                </a:solidFill>
                <a:latin typeface="Arial"/>
              </a:rPr>
              <a:t>4. </a:t>
            </a:r>
            <a:r>
              <a:rPr lang="fr-FR" sz="2800" b="1" dirty="0" err="1">
                <a:solidFill>
                  <a:srgbClr val="161616"/>
                </a:solidFill>
                <a:latin typeface="Arial"/>
              </a:rPr>
              <a:t>Ecosytème</a:t>
            </a:r>
            <a:r>
              <a:rPr lang="fr-FR" sz="2800" b="1" dirty="0">
                <a:solidFill>
                  <a:srgbClr val="161616"/>
                </a:solidFill>
                <a:latin typeface="Arial"/>
              </a:rPr>
              <a:t> quantiques – Principaux Acteurs</a:t>
            </a:r>
            <a:endParaRPr lang="en-US" sz="2800" b="1" dirty="0">
              <a:solidFill>
                <a:srgbClr val="161616"/>
              </a:solidFill>
              <a:latin typeface="Arial"/>
            </a:endParaRPr>
          </a:p>
        </p:txBody>
      </p:sp>
      <p:sp>
        <p:nvSpPr>
          <p:cNvPr id="5" name="ZoneTexte 4">
            <a:extLst>
              <a:ext uri="{FF2B5EF4-FFF2-40B4-BE49-F238E27FC236}">
                <a16:creationId xmlns:a16="http://schemas.microsoft.com/office/drawing/2014/main" id="{4558BC93-633D-75CE-F1EF-085FC9345B19}"/>
              </a:ext>
            </a:extLst>
          </p:cNvPr>
          <p:cNvSpPr txBox="1"/>
          <p:nvPr/>
        </p:nvSpPr>
        <p:spPr>
          <a:xfrm>
            <a:off x="4593522" y="1378530"/>
            <a:ext cx="5877809" cy="1200329"/>
          </a:xfrm>
          <a:prstGeom prst="rect">
            <a:avLst/>
          </a:prstGeom>
          <a:noFill/>
        </p:spPr>
        <p:txBody>
          <a:bodyPr wrap="square">
            <a:spAutoFit/>
          </a:bodyPr>
          <a:lstStyle/>
          <a:p>
            <a:pPr algn="just" rtl="0"/>
            <a:r>
              <a:rPr lang="fr-FR" b="1" dirty="0">
                <a:latin typeface="Arial" panose="020B0604020202020204" pitchFamily="34" charset="0"/>
                <a:cs typeface="Arial" panose="020B0604020202020204" pitchFamily="34" charset="0"/>
              </a:rPr>
              <a:t>Quantum Circuits</a:t>
            </a:r>
            <a:r>
              <a:rPr lang="fr-FR" dirty="0">
                <a:latin typeface="Arial" panose="020B0604020202020204" pitchFamily="34" charset="0"/>
                <a:cs typeface="Arial" panose="020B0604020202020204" pitchFamily="34" charset="0"/>
              </a:rPr>
              <a:t> : Startup fondée par des chercheurs de Yale, Quantum Circuits a levé 18 millions de dollars pour concurrencer les géants en développant un ordinateur quantique commercialisable.</a:t>
            </a:r>
          </a:p>
        </p:txBody>
      </p:sp>
      <p:sp>
        <p:nvSpPr>
          <p:cNvPr id="8" name="ZoneTexte 7">
            <a:extLst>
              <a:ext uri="{FF2B5EF4-FFF2-40B4-BE49-F238E27FC236}">
                <a16:creationId xmlns:a16="http://schemas.microsoft.com/office/drawing/2014/main" id="{166E7C28-6AC7-F3CA-D525-015BBA07F1D0}"/>
              </a:ext>
            </a:extLst>
          </p:cNvPr>
          <p:cNvSpPr txBox="1"/>
          <p:nvPr/>
        </p:nvSpPr>
        <p:spPr>
          <a:xfrm>
            <a:off x="454152" y="4983991"/>
            <a:ext cx="5343992" cy="1477328"/>
          </a:xfrm>
          <a:prstGeom prst="rect">
            <a:avLst/>
          </a:prstGeom>
          <a:noFill/>
        </p:spPr>
        <p:txBody>
          <a:bodyPr wrap="square">
            <a:spAutoFit/>
          </a:bodyPr>
          <a:lstStyle/>
          <a:p>
            <a:pPr algn="just" rtl="0"/>
            <a:r>
              <a:rPr lang="fr-FR" b="1" dirty="0" err="1">
                <a:latin typeface="Arial" panose="020B0604020202020204" pitchFamily="34" charset="0"/>
                <a:cs typeface="Arial" panose="020B0604020202020204" pitchFamily="34" charset="0"/>
              </a:rPr>
              <a:t>Rigetti</a:t>
            </a:r>
            <a:r>
              <a:rPr lang="fr-FR" dirty="0">
                <a:latin typeface="Arial" panose="020B0604020202020204" pitchFamily="34" charset="0"/>
                <a:cs typeface="Arial" panose="020B0604020202020204" pitchFamily="34" charset="0"/>
              </a:rPr>
              <a:t> : Startup spécialisée dans les puces quantiques, </a:t>
            </a:r>
            <a:r>
              <a:rPr lang="fr-FR" dirty="0" err="1">
                <a:latin typeface="Arial" panose="020B0604020202020204" pitchFamily="34" charset="0"/>
                <a:cs typeface="Arial" panose="020B0604020202020204" pitchFamily="34" charset="0"/>
              </a:rPr>
              <a:t>Rigetti</a:t>
            </a:r>
            <a:r>
              <a:rPr lang="fr-FR" dirty="0">
                <a:latin typeface="Arial" panose="020B0604020202020204" pitchFamily="34" charset="0"/>
                <a:cs typeface="Arial" panose="020B0604020202020204" pitchFamily="34" charset="0"/>
              </a:rPr>
              <a:t> propose un processeur de 19 Qubits avec son environnement </a:t>
            </a:r>
            <a:r>
              <a:rPr lang="fr-FR" i="1" dirty="0">
                <a:latin typeface="Arial" panose="020B0604020202020204" pitchFamily="34" charset="0"/>
                <a:cs typeface="Arial" panose="020B0604020202020204" pitchFamily="34" charset="0"/>
              </a:rPr>
              <a:t>Forest</a:t>
            </a:r>
            <a:r>
              <a:rPr lang="fr-FR" dirty="0">
                <a:latin typeface="Arial" panose="020B0604020202020204" pitchFamily="34" charset="0"/>
                <a:cs typeface="Arial" panose="020B0604020202020204" pitchFamily="34" charset="0"/>
              </a:rPr>
              <a:t>. Il ambitionne de rendre l’informatique quantique accessible via des services Cloud.</a:t>
            </a:r>
          </a:p>
        </p:txBody>
      </p:sp>
      <p:pic>
        <p:nvPicPr>
          <p:cNvPr id="11" name="Image 10">
            <a:extLst>
              <a:ext uri="{FF2B5EF4-FFF2-40B4-BE49-F238E27FC236}">
                <a16:creationId xmlns:a16="http://schemas.microsoft.com/office/drawing/2014/main" id="{60345320-3650-E96D-9522-87319E4FA7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878" y="1378530"/>
            <a:ext cx="1971950" cy="1895740"/>
          </a:xfrm>
          <a:prstGeom prst="rect">
            <a:avLst/>
          </a:prstGeom>
        </p:spPr>
      </p:pic>
      <p:pic>
        <p:nvPicPr>
          <p:cNvPr id="13" name="Image 12">
            <a:extLst>
              <a:ext uri="{FF2B5EF4-FFF2-40B4-BE49-F238E27FC236}">
                <a16:creationId xmlns:a16="http://schemas.microsoft.com/office/drawing/2014/main" id="{35D22481-C64F-53D1-D3DC-23971337C7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29192" y="4755732"/>
            <a:ext cx="2010056" cy="1933845"/>
          </a:xfrm>
          <a:prstGeom prst="rect">
            <a:avLst/>
          </a:prstGeom>
        </p:spPr>
      </p:pic>
      <p:pic>
        <p:nvPicPr>
          <p:cNvPr id="15" name="Image 14">
            <a:extLst>
              <a:ext uri="{FF2B5EF4-FFF2-40B4-BE49-F238E27FC236}">
                <a16:creationId xmlns:a16="http://schemas.microsoft.com/office/drawing/2014/main" id="{2F62C1CE-8C68-EE7C-C3CE-024EA665A59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43865" y="2731519"/>
            <a:ext cx="1905000" cy="1905000"/>
          </a:xfrm>
          <a:prstGeom prst="rect">
            <a:avLst/>
          </a:prstGeom>
        </p:spPr>
      </p:pic>
      <p:pic>
        <p:nvPicPr>
          <p:cNvPr id="17" name="Image 16">
            <a:extLst>
              <a:ext uri="{FF2B5EF4-FFF2-40B4-BE49-F238E27FC236}">
                <a16:creationId xmlns:a16="http://schemas.microsoft.com/office/drawing/2014/main" id="{02BBB13B-7B63-EA07-1A0A-4C433D1083BE}"/>
              </a:ext>
            </a:extLst>
          </p:cNvPr>
          <p:cNvPicPr>
            <a:picLocks noChangeAspect="1"/>
          </p:cNvPicPr>
          <p:nvPr/>
        </p:nvPicPr>
        <p:blipFill>
          <a:blip r:embed="rId7">
            <a:extLst>
              <a:ext uri="{28A0092B-C50C-407E-A947-70E740481C1C}">
                <a14:useLocalDpi xmlns:a14="http://schemas.microsoft.com/office/drawing/2010/main" val="0"/>
              </a:ext>
            </a:extLst>
          </a:blip>
          <a:srcRect l="18123" r="17360"/>
          <a:stretch/>
        </p:blipFill>
        <p:spPr>
          <a:xfrm>
            <a:off x="5879805" y="4033968"/>
            <a:ext cx="1905000" cy="1552575"/>
          </a:xfrm>
          <a:prstGeom prst="rect">
            <a:avLst/>
          </a:prstGeom>
        </p:spPr>
      </p:pic>
    </p:spTree>
    <p:extLst>
      <p:ext uri="{BB962C8B-B14F-4D97-AF65-F5344CB8AC3E}">
        <p14:creationId xmlns:p14="http://schemas.microsoft.com/office/powerpoint/2010/main" val="2518428910"/>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3C392ED9-9453-E3D4-5227-6D675FB62CE9}"/>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D9AA69D4-ACE9-F65C-9683-887913D8064E}"/>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9C86FC8C-6397-713A-CBE0-63221295910B}"/>
              </a:ext>
            </a:extLst>
          </p:cNvPr>
          <p:cNvSpPr/>
          <p:nvPr/>
        </p:nvSpPr>
        <p:spPr>
          <a:xfrm>
            <a:off x="454152" y="198120"/>
            <a:ext cx="3959352" cy="365760"/>
          </a:xfrm>
          <a:prstGeom prst="rect">
            <a:avLst/>
          </a:prstGeom>
        </p:spPr>
        <p:txBody>
          <a:bodyPr wrap="none" lIns="0" tIns="0" rIns="0" bIns="0">
            <a:noAutofit/>
          </a:bodyPr>
          <a:lstStyle/>
          <a:p>
            <a:pPr indent="0"/>
            <a:r>
              <a:rPr lang="fr-FR" sz="2800" b="1" dirty="0">
                <a:solidFill>
                  <a:srgbClr val="161616"/>
                </a:solidFill>
                <a:latin typeface="Arial"/>
              </a:rPr>
              <a:t>5. Décryptage pour comprendre … </a:t>
            </a:r>
            <a:endParaRPr lang="en-US" sz="2800" b="1" dirty="0">
              <a:solidFill>
                <a:srgbClr val="161616"/>
              </a:solidFill>
              <a:latin typeface="Arial"/>
            </a:endParaRPr>
          </a:p>
        </p:txBody>
      </p:sp>
      <p:sp>
        <p:nvSpPr>
          <p:cNvPr id="6" name="ZoneTexte 5">
            <a:extLst>
              <a:ext uri="{FF2B5EF4-FFF2-40B4-BE49-F238E27FC236}">
                <a16:creationId xmlns:a16="http://schemas.microsoft.com/office/drawing/2014/main" id="{CDE2E235-F87A-02A5-3379-4C5354EB3E79}"/>
              </a:ext>
            </a:extLst>
          </p:cNvPr>
          <p:cNvSpPr txBox="1"/>
          <p:nvPr/>
        </p:nvSpPr>
        <p:spPr>
          <a:xfrm>
            <a:off x="375728" y="1027176"/>
            <a:ext cx="9937880" cy="2686120"/>
          </a:xfrm>
          <a:prstGeom prst="rect">
            <a:avLst/>
          </a:prstGeom>
          <a:noFill/>
        </p:spPr>
        <p:txBody>
          <a:bodyPr wrap="square">
            <a:spAutoFit/>
          </a:bodyPr>
          <a:lstStyle/>
          <a:p>
            <a:r>
              <a:rPr lang="en-US" sz="2400" b="1" dirty="0">
                <a:solidFill>
                  <a:srgbClr val="002060"/>
                </a:solidFill>
                <a:latin typeface="Arial" panose="020B0604020202020204" pitchFamily="34" charset="0"/>
                <a:cs typeface="Arial" panose="020B0604020202020204" pitchFamily="34" charset="0"/>
              </a:rPr>
              <a:t>A- 03 principes </a:t>
            </a:r>
            <a:r>
              <a:rPr lang="en-US" sz="2400" b="1" dirty="0" err="1">
                <a:solidFill>
                  <a:srgbClr val="002060"/>
                </a:solidFill>
                <a:latin typeface="Arial" panose="020B0604020202020204" pitchFamily="34" charset="0"/>
                <a:cs typeface="Arial" panose="020B0604020202020204" pitchFamily="34" charset="0"/>
              </a:rPr>
              <a:t>quantiques</a:t>
            </a:r>
            <a:r>
              <a:rPr lang="en-US" sz="2400" b="1" dirty="0">
                <a:solidFill>
                  <a:srgbClr val="002060"/>
                </a:solidFill>
                <a:latin typeface="Arial" panose="020B0604020202020204" pitchFamily="34" charset="0"/>
                <a:cs typeface="Arial" panose="020B0604020202020204" pitchFamily="34" charset="0"/>
              </a:rPr>
              <a:t> à la base</a:t>
            </a:r>
          </a:p>
          <a:p>
            <a:endParaRPr lang="en-US" sz="800" dirty="0">
              <a:latin typeface="Arial" panose="020B0604020202020204" pitchFamily="34" charset="0"/>
              <a:cs typeface="Arial" panose="020B0604020202020204" pitchFamily="34" charset="0"/>
            </a:endParaRPr>
          </a:p>
          <a:p>
            <a:pPr marL="342900" indent="-342900">
              <a:lnSpc>
                <a:spcPct val="200000"/>
              </a:lnSpc>
              <a:buFont typeface="Wingdings" panose="05000000000000000000" pitchFamily="2" charset="2"/>
              <a:buChar char="§"/>
            </a:pPr>
            <a:r>
              <a:rPr lang="en-US" sz="2400" b="1" dirty="0">
                <a:latin typeface="Arial" panose="020B0604020202020204" pitchFamily="34" charset="0"/>
                <a:cs typeface="Arial" panose="020B0604020202020204" pitchFamily="34" charset="0"/>
              </a:rPr>
              <a:t>Le </a:t>
            </a:r>
            <a:r>
              <a:rPr lang="en-US" sz="2400" b="1" dirty="0" err="1">
                <a:latin typeface="Arial" panose="020B0604020202020204" pitchFamily="34" charset="0"/>
                <a:cs typeface="Arial" panose="020B0604020202020204" pitchFamily="34" charset="0"/>
              </a:rPr>
              <a:t>principe</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d’indétermination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ou</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d’incertitude</a:t>
            </a:r>
            <a:r>
              <a:rPr lang="en-US" sz="2400" b="1" dirty="0">
                <a:latin typeface="Arial" panose="020B0604020202020204" pitchFamily="34" charset="0"/>
                <a:cs typeface="Arial" panose="020B0604020202020204" pitchFamily="34" charset="0"/>
              </a:rPr>
              <a:t>) ;</a:t>
            </a:r>
          </a:p>
          <a:p>
            <a:pPr marL="342900" indent="-342900">
              <a:lnSpc>
                <a:spcPct val="200000"/>
              </a:lnSpc>
              <a:buFont typeface="Wingdings" panose="05000000000000000000" pitchFamily="2" charset="2"/>
              <a:buChar char="§"/>
            </a:pPr>
            <a:r>
              <a:rPr lang="en-US" sz="2400" b="1" dirty="0">
                <a:latin typeface="Arial" panose="020B0604020202020204" pitchFamily="34" charset="0"/>
                <a:cs typeface="Arial" panose="020B0604020202020204" pitchFamily="34" charset="0"/>
              </a:rPr>
              <a:t>La superposition d’états ;</a:t>
            </a:r>
          </a:p>
          <a:p>
            <a:pPr marL="342900" indent="-342900">
              <a:lnSpc>
                <a:spcPct val="200000"/>
              </a:lnSpc>
              <a:buFont typeface="Wingdings" panose="05000000000000000000" pitchFamily="2" charset="2"/>
              <a:buChar char="§"/>
            </a:pPr>
            <a:r>
              <a:rPr lang="en-US" sz="2400" b="1" dirty="0">
                <a:latin typeface="Arial" panose="020B0604020202020204" pitchFamily="34" charset="0"/>
                <a:cs typeface="Arial" panose="020B0604020202020204" pitchFamily="34" charset="0"/>
              </a:rPr>
              <a:t>Le </a:t>
            </a:r>
            <a:r>
              <a:rPr lang="en-US" sz="2400" b="1" dirty="0" err="1">
                <a:latin typeface="Arial" panose="020B0604020202020204" pitchFamily="34" charset="0"/>
                <a:cs typeface="Arial" panose="020B0604020202020204" pitchFamily="34" charset="0"/>
              </a:rPr>
              <a:t>phénomène</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d’intrication</a:t>
            </a:r>
            <a:r>
              <a:rPr lang="en-US" sz="2400" b="1" dirty="0">
                <a:latin typeface="Arial" panose="020B0604020202020204" pitchFamily="34" charset="0"/>
                <a:cs typeface="Arial" panose="020B0604020202020204" pitchFamily="34" charset="0"/>
              </a:rPr>
              <a:t>.</a:t>
            </a:r>
          </a:p>
        </p:txBody>
      </p:sp>
      <p:pic>
        <p:nvPicPr>
          <p:cNvPr id="5" name="Image 4">
            <a:extLst>
              <a:ext uri="{FF2B5EF4-FFF2-40B4-BE49-F238E27FC236}">
                <a16:creationId xmlns:a16="http://schemas.microsoft.com/office/drawing/2014/main" id="{BD022886-22F7-F2C2-CEFD-9D796CBF27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44668" y="2364374"/>
            <a:ext cx="4640037" cy="4572001"/>
          </a:xfrm>
          <a:prstGeom prst="rect">
            <a:avLst/>
          </a:prstGeom>
        </p:spPr>
      </p:pic>
      <p:pic>
        <p:nvPicPr>
          <p:cNvPr id="7" name="object 5">
            <a:extLst>
              <a:ext uri="{FF2B5EF4-FFF2-40B4-BE49-F238E27FC236}">
                <a16:creationId xmlns:a16="http://schemas.microsoft.com/office/drawing/2014/main" id="{6AE505E4-09C2-95CB-E192-4FF8C53883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3050" y="4478413"/>
            <a:ext cx="4762715" cy="1464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0179793"/>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48768" y="682752"/>
            <a:ext cx="10591800" cy="225552"/>
          </a:xfrm>
          <a:prstGeom prst="rect">
            <a:avLst/>
          </a:prstGeom>
        </p:spPr>
      </p:pic>
      <p:sp>
        <p:nvSpPr>
          <p:cNvPr id="4" name="Rectangle 3"/>
          <p:cNvSpPr/>
          <p:nvPr/>
        </p:nvSpPr>
        <p:spPr>
          <a:xfrm>
            <a:off x="445008" y="213360"/>
            <a:ext cx="862584" cy="295656"/>
          </a:xfrm>
          <a:prstGeom prst="rect">
            <a:avLst/>
          </a:prstGeom>
        </p:spPr>
        <p:txBody>
          <a:bodyPr wrap="none" lIns="0" tIns="0" rIns="0" bIns="0">
            <a:noAutofit/>
          </a:bodyPr>
          <a:lstStyle/>
          <a:p>
            <a:pPr indent="0"/>
            <a:r>
              <a:rPr lang="en-US" sz="2700" b="1" dirty="0">
                <a:solidFill>
                  <a:srgbClr val="161616"/>
                </a:solidFill>
                <a:latin typeface="Arial"/>
              </a:rPr>
              <a:t>Hello HELIOS </a:t>
            </a:r>
            <a:r>
              <a:rPr lang="en-CA" sz="2700" b="1" dirty="0">
                <a:solidFill>
                  <a:srgbClr val="161616"/>
                </a:solidFill>
                <a:latin typeface="Arial"/>
              </a:rPr>
              <a:t>!</a:t>
            </a:r>
            <a:endParaRPr lang="en-US" sz="2700" b="1" dirty="0">
              <a:solidFill>
                <a:srgbClr val="161616"/>
              </a:solidFill>
              <a:latin typeface="Arial"/>
            </a:endParaRPr>
          </a:p>
        </p:txBody>
      </p:sp>
      <p:sp>
        <p:nvSpPr>
          <p:cNvPr id="5" name="Rectangle 4"/>
          <p:cNvSpPr/>
          <p:nvPr/>
        </p:nvSpPr>
        <p:spPr>
          <a:xfrm>
            <a:off x="1075944" y="1508760"/>
            <a:ext cx="6284080" cy="3642360"/>
          </a:xfrm>
          <a:prstGeom prst="rect">
            <a:avLst/>
          </a:prstGeom>
        </p:spPr>
        <p:txBody>
          <a:bodyPr lIns="0" tIns="0" rIns="0" bIns="0">
            <a:noAutofit/>
          </a:bodyPr>
          <a:lstStyle/>
          <a:p>
            <a:pPr indent="0" algn="just">
              <a:lnSpc>
                <a:spcPts val="3132"/>
              </a:lnSpc>
            </a:pPr>
            <a:r>
              <a:rPr lang="en-US" sz="2100" b="1" dirty="0">
                <a:latin typeface="Arial"/>
              </a:rPr>
              <a:t>-    M. Sc. Otis MOAMPANDJ</a:t>
            </a:r>
          </a:p>
          <a:p>
            <a:pPr marL="342900" indent="-342900" algn="just">
              <a:lnSpc>
                <a:spcPts val="3132"/>
              </a:lnSpc>
              <a:buFontTx/>
              <a:buChar char="-"/>
            </a:pPr>
            <a:r>
              <a:rPr lang="en-US" sz="1900" dirty="0">
                <a:latin typeface="Arial"/>
              </a:rPr>
              <a:t>Computer Science Engineer (ISDS)</a:t>
            </a:r>
          </a:p>
          <a:p>
            <a:pPr marL="342900" indent="-342900" algn="just">
              <a:lnSpc>
                <a:spcPts val="3132"/>
              </a:lnSpc>
              <a:buFontTx/>
              <a:buChar char="-"/>
            </a:pPr>
            <a:r>
              <a:rPr lang="en-US" sz="1900" dirty="0">
                <a:latin typeface="Arial"/>
              </a:rPr>
              <a:t>Young Officer</a:t>
            </a:r>
          </a:p>
          <a:p>
            <a:pPr indent="0" algn="just">
              <a:lnSpc>
                <a:spcPts val="3132"/>
              </a:lnSpc>
            </a:pPr>
            <a:r>
              <a:rPr lang="en-US" sz="1900" dirty="0">
                <a:latin typeface="Arial"/>
              </a:rPr>
              <a:t>-    </a:t>
            </a:r>
            <a:r>
              <a:rPr lang="en-US" sz="1900" b="1" dirty="0">
                <a:latin typeface="Arial"/>
              </a:rPr>
              <a:t>Research Interests:</a:t>
            </a:r>
          </a:p>
          <a:p>
            <a:pPr marL="520700" indent="0" algn="just">
              <a:spcAft>
                <a:spcPts val="630"/>
              </a:spcAft>
            </a:pPr>
            <a:r>
              <a:rPr lang="en-US" sz="1700" dirty="0">
                <a:latin typeface="Arial"/>
              </a:rPr>
              <a:t>•    Data Search using Deep Learning</a:t>
            </a:r>
          </a:p>
          <a:p>
            <a:pPr marL="806450" indent="-285750" algn="just">
              <a:spcAft>
                <a:spcPts val="630"/>
              </a:spcAft>
              <a:buFont typeface="Arial" panose="020B0604020202020204" pitchFamily="34" charset="0"/>
              <a:buChar char="•"/>
            </a:pPr>
            <a:r>
              <a:rPr lang="en-US" sz="1700" dirty="0">
                <a:latin typeface="Arial"/>
              </a:rPr>
              <a:t>Information retrieval</a:t>
            </a:r>
          </a:p>
          <a:p>
            <a:pPr marL="806450" indent="-285750" algn="just">
              <a:spcAft>
                <a:spcPts val="630"/>
              </a:spcAft>
              <a:buFont typeface="Arial" panose="020B0604020202020204" pitchFamily="34" charset="0"/>
              <a:buChar char="•"/>
            </a:pPr>
            <a:r>
              <a:rPr lang="en-US" sz="1700" dirty="0">
                <a:latin typeface="Arial"/>
              </a:rPr>
              <a:t>Cybersecurity (New)</a:t>
            </a:r>
          </a:p>
          <a:p>
            <a:pPr marL="520700" indent="0" algn="just">
              <a:spcAft>
                <a:spcPts val="1050"/>
              </a:spcAft>
            </a:pPr>
            <a:r>
              <a:rPr lang="en-US" sz="1700" dirty="0">
                <a:latin typeface="Arial"/>
              </a:rPr>
              <a:t>•    Big Data Analytics</a:t>
            </a:r>
          </a:p>
          <a:p>
            <a:pPr indent="0" algn="just">
              <a:spcAft>
                <a:spcPts val="1050"/>
              </a:spcAft>
            </a:pPr>
            <a:r>
              <a:rPr lang="en-US" sz="1900" b="1" dirty="0">
                <a:latin typeface="Arial"/>
              </a:rPr>
              <a:t>-    Room</a:t>
            </a:r>
            <a:r>
              <a:rPr lang="en-US" sz="1900" dirty="0">
                <a:latin typeface="Arial"/>
              </a:rPr>
              <a:t>: Conference Room - PC HELIOS</a:t>
            </a:r>
          </a:p>
          <a:p>
            <a:pPr marL="342900" indent="-342900" algn="just">
              <a:spcAft>
                <a:spcPts val="2940"/>
              </a:spcAft>
              <a:buFontTx/>
              <a:buChar char="-"/>
            </a:pPr>
            <a:r>
              <a:rPr lang="en-US" sz="1900" b="1" dirty="0" err="1">
                <a:latin typeface="Arial"/>
              </a:rPr>
              <a:t>eMail</a:t>
            </a:r>
            <a:r>
              <a:rPr lang="en-US" sz="1900" b="1" dirty="0">
                <a:latin typeface="Arial"/>
              </a:rPr>
              <a:t>: </a:t>
            </a:r>
            <a:r>
              <a:rPr lang="en-US" sz="1900" dirty="0">
                <a:latin typeface="Arial"/>
              </a:rPr>
              <a:t>moampandjotis@heliosc4i.cm</a:t>
            </a:r>
          </a:p>
        </p:txBody>
      </p:sp>
      <p:pic>
        <p:nvPicPr>
          <p:cNvPr id="13" name="Image 12">
            <a:extLst>
              <a:ext uri="{FF2B5EF4-FFF2-40B4-BE49-F238E27FC236}">
                <a16:creationId xmlns:a16="http://schemas.microsoft.com/office/drawing/2014/main" id="{094057CC-A5F2-5BED-2E79-D61A0FFAA90E}"/>
              </a:ext>
            </a:extLst>
          </p:cNvPr>
          <p:cNvPicPr>
            <a:picLocks noChangeAspect="1"/>
          </p:cNvPicPr>
          <p:nvPr/>
        </p:nvPicPr>
        <p:blipFill rotWithShape="1">
          <a:blip r:embed="rId3">
            <a:extLst>
              <a:ext uri="{28A0092B-C50C-407E-A947-70E740481C1C}">
                <a14:useLocalDpi xmlns:a14="http://schemas.microsoft.com/office/drawing/2010/main" val="0"/>
              </a:ext>
            </a:extLst>
          </a:blip>
          <a:srcRect l="14648" t="15616" r="14795" b="12158"/>
          <a:stretch/>
        </p:blipFill>
        <p:spPr>
          <a:xfrm>
            <a:off x="6902825" y="1810872"/>
            <a:ext cx="2465294" cy="2574642"/>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767BB1D7-05B6-83B5-3A7C-CBB5638E8456}"/>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E68A29AF-F0E3-6732-1F70-08F0CE9D2EE2}"/>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6CA22850-B8BF-B89B-B71F-01166275A9BB}"/>
              </a:ext>
            </a:extLst>
          </p:cNvPr>
          <p:cNvSpPr/>
          <p:nvPr/>
        </p:nvSpPr>
        <p:spPr>
          <a:xfrm>
            <a:off x="454152" y="198120"/>
            <a:ext cx="3959352" cy="365760"/>
          </a:xfrm>
          <a:prstGeom prst="rect">
            <a:avLst/>
          </a:prstGeom>
        </p:spPr>
        <p:txBody>
          <a:bodyPr wrap="none" lIns="0" tIns="0" rIns="0" bIns="0">
            <a:noAutofit/>
          </a:bodyPr>
          <a:lstStyle/>
          <a:p>
            <a:pPr indent="0"/>
            <a:r>
              <a:rPr lang="fr-FR" sz="2800" b="1" dirty="0">
                <a:solidFill>
                  <a:srgbClr val="161616"/>
                </a:solidFill>
                <a:latin typeface="Arial"/>
              </a:rPr>
              <a:t>5. Décryptage pour comprendre … </a:t>
            </a:r>
            <a:endParaRPr lang="en-US" sz="2800" b="1" dirty="0">
              <a:solidFill>
                <a:srgbClr val="161616"/>
              </a:solidFill>
              <a:latin typeface="Arial"/>
            </a:endParaRPr>
          </a:p>
        </p:txBody>
      </p:sp>
      <p:sp>
        <p:nvSpPr>
          <p:cNvPr id="6" name="ZoneTexte 5">
            <a:extLst>
              <a:ext uri="{FF2B5EF4-FFF2-40B4-BE49-F238E27FC236}">
                <a16:creationId xmlns:a16="http://schemas.microsoft.com/office/drawing/2014/main" id="{23145202-492E-A3E9-629C-F2F75C80C6CE}"/>
              </a:ext>
            </a:extLst>
          </p:cNvPr>
          <p:cNvSpPr txBox="1"/>
          <p:nvPr/>
        </p:nvSpPr>
        <p:spPr>
          <a:xfrm>
            <a:off x="375728" y="1027176"/>
            <a:ext cx="9937880" cy="461665"/>
          </a:xfrm>
          <a:prstGeom prst="rect">
            <a:avLst/>
          </a:prstGeom>
          <a:noFill/>
        </p:spPr>
        <p:txBody>
          <a:bodyPr wrap="square">
            <a:spAutoFit/>
          </a:bodyPr>
          <a:lstStyle/>
          <a:p>
            <a:r>
              <a:rPr lang="en-US" sz="2400" b="1" dirty="0">
                <a:solidFill>
                  <a:srgbClr val="002060"/>
                </a:solidFill>
                <a:latin typeface="Arial" panose="020B0604020202020204" pitchFamily="34" charset="0"/>
                <a:cs typeface="Arial" panose="020B0604020202020204" pitchFamily="34" charset="0"/>
              </a:rPr>
              <a:t>A - PRINCIPE D’INDETERMINATION</a:t>
            </a:r>
            <a:endParaRPr lang="en-US" sz="2400" dirty="0">
              <a:latin typeface="Arial" panose="020B0604020202020204" pitchFamily="34" charset="0"/>
              <a:cs typeface="Arial" panose="020B0604020202020204" pitchFamily="34" charset="0"/>
            </a:endParaRPr>
          </a:p>
        </p:txBody>
      </p:sp>
      <p:sp>
        <p:nvSpPr>
          <p:cNvPr id="12" name="ZoneTexte 11">
            <a:extLst>
              <a:ext uri="{FF2B5EF4-FFF2-40B4-BE49-F238E27FC236}">
                <a16:creationId xmlns:a16="http://schemas.microsoft.com/office/drawing/2014/main" id="{2A3BD83F-BBEF-C063-437B-0B46D4DD9A6F}"/>
              </a:ext>
            </a:extLst>
          </p:cNvPr>
          <p:cNvSpPr txBox="1"/>
          <p:nvPr/>
        </p:nvSpPr>
        <p:spPr>
          <a:xfrm>
            <a:off x="454152" y="1468197"/>
            <a:ext cx="9937880" cy="5067477"/>
          </a:xfrm>
          <a:prstGeom prst="rect">
            <a:avLst/>
          </a:prstGeom>
          <a:noFill/>
        </p:spPr>
        <p:txBody>
          <a:bodyPr wrap="square">
            <a:spAutoFit/>
          </a:bodyPr>
          <a:lstStyle/>
          <a:p>
            <a:pPr marL="0" marR="0" lvl="0" indent="0" algn="just" defTabSz="914400" rtl="0" eaLnBrk="0" fontAlgn="base" latinLnBrk="0" hangingPunct="0">
              <a:lnSpc>
                <a:spcPct val="150000"/>
              </a:lnSpc>
              <a:spcBef>
                <a:spcPct val="0"/>
              </a:spcBef>
              <a:spcAft>
                <a:spcPct val="0"/>
              </a:spcAft>
              <a:buClrTx/>
              <a:buSzTx/>
              <a:buFontTx/>
              <a:buNone/>
              <a:tabLst/>
            </a:pPr>
            <a:endParaRPr kumimoji="0" lang="fr-FR" altLang="en-US" sz="2000" b="0" i="0" u="none" strike="noStrike" cap="none" normalizeH="0" baseline="0" dirty="0">
              <a:ln>
                <a:noFill/>
              </a:ln>
              <a:solidFill>
                <a:schemeClr val="tx1"/>
              </a:solidFill>
              <a:effectLst/>
              <a:latin typeface="Arial" panose="020B0604020202020204" pitchFamily="34" charset="0"/>
            </a:endParaRPr>
          </a:p>
          <a:p>
            <a:pPr marL="342900" lvl="0" indent="-342900" algn="just" eaLnBrk="0" fontAlgn="base" hangingPunct="0">
              <a:lnSpc>
                <a:spcPct val="150000"/>
              </a:lnSpc>
              <a:spcBef>
                <a:spcPct val="0"/>
              </a:spcBef>
              <a:spcAft>
                <a:spcPct val="0"/>
              </a:spcAft>
              <a:buFont typeface="Wingdings" panose="05000000000000000000" pitchFamily="2" charset="2"/>
              <a:buChar char="v"/>
            </a:pPr>
            <a:r>
              <a:rPr lang="en-US" altLang="en-US" sz="2200" b="1" dirty="0">
                <a:latin typeface="Arial" panose="020B0604020202020204" pitchFamily="34" charset="0"/>
              </a:rPr>
              <a:t>Nature </a:t>
            </a:r>
            <a:r>
              <a:rPr lang="en-US" altLang="en-US" sz="2200" b="1" dirty="0" err="1">
                <a:latin typeface="Arial" panose="020B0604020202020204" pitchFamily="34" charset="0"/>
              </a:rPr>
              <a:t>classique</a:t>
            </a:r>
            <a:r>
              <a:rPr lang="en-US" altLang="en-US" sz="2200" b="1" dirty="0">
                <a:latin typeface="Arial" panose="020B0604020202020204" pitchFamily="34" charset="0"/>
              </a:rPr>
              <a:t> vs </a:t>
            </a:r>
            <a:r>
              <a:rPr lang="en-US" altLang="en-US" sz="2200" b="1" dirty="0" err="1">
                <a:latin typeface="Arial" panose="020B0604020202020204" pitchFamily="34" charset="0"/>
              </a:rPr>
              <a:t>quantique</a:t>
            </a:r>
            <a:r>
              <a:rPr lang="en-US" altLang="en-US" sz="2200" dirty="0">
                <a:latin typeface="Arial" panose="020B0604020202020204" pitchFamily="34" charset="0"/>
              </a:rPr>
              <a:t> : À </a:t>
            </a:r>
            <a:r>
              <a:rPr lang="en-US" altLang="en-US" sz="2200" dirty="0" err="1">
                <a:latin typeface="Arial" panose="020B0604020202020204" pitchFamily="34" charset="0"/>
              </a:rPr>
              <a:t>notre</a:t>
            </a:r>
            <a:r>
              <a:rPr lang="en-US" altLang="en-US" sz="2200" dirty="0">
                <a:latin typeface="Arial" panose="020B0604020202020204" pitchFamily="34" charset="0"/>
              </a:rPr>
              <a:t> </a:t>
            </a:r>
            <a:r>
              <a:rPr lang="en-US" altLang="en-US" sz="2200" dirty="0" err="1">
                <a:latin typeface="Arial" panose="020B0604020202020204" pitchFamily="34" charset="0"/>
              </a:rPr>
              <a:t>échelle</a:t>
            </a:r>
            <a:r>
              <a:rPr lang="en-US" altLang="en-US" sz="2200" dirty="0">
                <a:latin typeface="Arial" panose="020B0604020202020204" pitchFamily="34" charset="0"/>
              </a:rPr>
              <a:t>, la nature </a:t>
            </a:r>
            <a:r>
              <a:rPr lang="en-US" altLang="en-US" sz="2200" dirty="0" err="1">
                <a:latin typeface="Arial" panose="020B0604020202020204" pitchFamily="34" charset="0"/>
              </a:rPr>
              <a:t>est</a:t>
            </a:r>
            <a:r>
              <a:rPr lang="en-US" altLang="en-US" sz="2200" dirty="0">
                <a:latin typeface="Arial" panose="020B0604020202020204" pitchFamily="34" charset="0"/>
              </a:rPr>
              <a:t> </a:t>
            </a:r>
            <a:r>
              <a:rPr lang="en-US" altLang="en-US" sz="2200" b="1" dirty="0" err="1">
                <a:latin typeface="Arial" panose="020B0604020202020204" pitchFamily="34" charset="0"/>
              </a:rPr>
              <a:t>déterministe</a:t>
            </a:r>
            <a:r>
              <a:rPr lang="en-US" altLang="en-US" sz="2200" dirty="0">
                <a:latin typeface="Arial" panose="020B0604020202020204" pitchFamily="34" charset="0"/>
              </a:rPr>
              <a:t> (position et </a:t>
            </a:r>
            <a:r>
              <a:rPr lang="en-US" altLang="en-US" sz="2200" dirty="0" err="1">
                <a:latin typeface="Arial" panose="020B0604020202020204" pitchFamily="34" charset="0"/>
              </a:rPr>
              <a:t>vitesse</a:t>
            </a:r>
            <a:r>
              <a:rPr lang="en-US" altLang="en-US" sz="2200" dirty="0">
                <a:latin typeface="Arial" panose="020B0604020202020204" pitchFamily="34" charset="0"/>
              </a:rPr>
              <a:t> </a:t>
            </a:r>
            <a:r>
              <a:rPr lang="en-US" altLang="en-US" sz="2200" dirty="0" err="1">
                <a:latin typeface="Arial" panose="020B0604020202020204" pitchFamily="34" charset="0"/>
              </a:rPr>
              <a:t>mesurables</a:t>
            </a:r>
            <a:r>
              <a:rPr lang="en-US" altLang="en-US" sz="2200" dirty="0">
                <a:latin typeface="Arial" panose="020B0604020202020204" pitchFamily="34" charset="0"/>
              </a:rPr>
              <a:t> </a:t>
            </a:r>
            <a:r>
              <a:rPr lang="en-US" altLang="en-US" sz="2200" dirty="0" err="1">
                <a:latin typeface="Arial" panose="020B0604020202020204" pitchFamily="34" charset="0"/>
              </a:rPr>
              <a:t>simultanément</a:t>
            </a:r>
            <a:r>
              <a:rPr lang="en-US" altLang="en-US" sz="2200" dirty="0">
                <a:latin typeface="Arial" panose="020B0604020202020204" pitchFamily="34" charset="0"/>
              </a:rPr>
              <a:t>), </a:t>
            </a:r>
            <a:r>
              <a:rPr lang="en-US" altLang="en-US" sz="2200" dirty="0" err="1">
                <a:latin typeface="Arial" panose="020B0604020202020204" pitchFamily="34" charset="0"/>
              </a:rPr>
              <a:t>tandis</a:t>
            </a:r>
            <a:r>
              <a:rPr lang="en-US" altLang="en-US" sz="2200" dirty="0">
                <a:latin typeface="Arial" panose="020B0604020202020204" pitchFamily="34" charset="0"/>
              </a:rPr>
              <a:t> </a:t>
            </a:r>
            <a:r>
              <a:rPr lang="en-US" altLang="en-US" sz="2200" dirty="0" err="1">
                <a:latin typeface="Arial" panose="020B0604020202020204" pitchFamily="34" charset="0"/>
              </a:rPr>
              <a:t>qu’en</a:t>
            </a:r>
            <a:r>
              <a:rPr lang="en-US" altLang="en-US" sz="2200" dirty="0">
                <a:latin typeface="Arial" panose="020B0604020202020204" pitchFamily="34" charset="0"/>
              </a:rPr>
              <a:t> </a:t>
            </a:r>
            <a:r>
              <a:rPr lang="en-US" altLang="en-US" sz="2200" dirty="0" err="1">
                <a:latin typeface="Arial" panose="020B0604020202020204" pitchFamily="34" charset="0"/>
              </a:rPr>
              <a:t>mécanique</a:t>
            </a:r>
            <a:r>
              <a:rPr lang="en-US" altLang="en-US" sz="2200" dirty="0">
                <a:latin typeface="Arial" panose="020B0604020202020204" pitchFamily="34" charset="0"/>
              </a:rPr>
              <a:t> </a:t>
            </a:r>
            <a:r>
              <a:rPr lang="en-US" altLang="en-US" sz="2200" dirty="0" err="1">
                <a:latin typeface="Arial" panose="020B0604020202020204" pitchFamily="34" charset="0"/>
              </a:rPr>
              <a:t>quantique</a:t>
            </a:r>
            <a:r>
              <a:rPr lang="en-US" altLang="en-US" sz="2200" dirty="0">
                <a:latin typeface="Arial" panose="020B0604020202020204" pitchFamily="34" charset="0"/>
              </a:rPr>
              <a:t>, </a:t>
            </a:r>
            <a:r>
              <a:rPr lang="en-US" altLang="en-US" sz="2200" dirty="0" err="1">
                <a:latin typeface="Arial" panose="020B0604020202020204" pitchFamily="34" charset="0"/>
              </a:rPr>
              <a:t>elle</a:t>
            </a:r>
            <a:r>
              <a:rPr lang="en-US" altLang="en-US" sz="2200" dirty="0">
                <a:latin typeface="Arial" panose="020B0604020202020204" pitchFamily="34" charset="0"/>
              </a:rPr>
              <a:t> </a:t>
            </a:r>
            <a:r>
              <a:rPr lang="en-US" altLang="en-US" sz="2200" dirty="0" err="1">
                <a:latin typeface="Arial" panose="020B0604020202020204" pitchFamily="34" charset="0"/>
              </a:rPr>
              <a:t>est</a:t>
            </a:r>
            <a:r>
              <a:rPr lang="en-US" altLang="en-US" sz="2200" dirty="0">
                <a:latin typeface="Arial" panose="020B0604020202020204" pitchFamily="34" charset="0"/>
              </a:rPr>
              <a:t> </a:t>
            </a:r>
            <a:r>
              <a:rPr lang="en-US" altLang="en-US" sz="2200" b="1" dirty="0">
                <a:latin typeface="Arial" panose="020B0604020202020204" pitchFamily="34" charset="0"/>
              </a:rPr>
              <a:t>non </a:t>
            </a:r>
            <a:r>
              <a:rPr lang="en-US" altLang="en-US" sz="2200" b="1" dirty="0" err="1">
                <a:latin typeface="Arial" panose="020B0604020202020204" pitchFamily="34" charset="0"/>
              </a:rPr>
              <a:t>déterministe</a:t>
            </a:r>
            <a:r>
              <a:rPr lang="en-US" altLang="en-US" sz="2200" dirty="0">
                <a:latin typeface="Arial" panose="020B0604020202020204" pitchFamily="34" charset="0"/>
              </a:rPr>
              <a:t>.</a:t>
            </a:r>
          </a:p>
          <a:p>
            <a:pPr marL="342900" lvl="0" indent="-342900" algn="just" eaLnBrk="0" fontAlgn="base" hangingPunct="0">
              <a:lnSpc>
                <a:spcPct val="150000"/>
              </a:lnSpc>
              <a:spcBef>
                <a:spcPct val="0"/>
              </a:spcBef>
              <a:spcAft>
                <a:spcPct val="0"/>
              </a:spcAft>
              <a:buFont typeface="Wingdings" panose="05000000000000000000" pitchFamily="2" charset="2"/>
              <a:buChar char="v"/>
            </a:pPr>
            <a:r>
              <a:rPr lang="en-US" altLang="en-US" sz="2200" b="1" dirty="0" err="1">
                <a:latin typeface="Arial" panose="020B0604020202020204" pitchFamily="34" charset="0"/>
              </a:rPr>
              <a:t>Limite</a:t>
            </a:r>
            <a:r>
              <a:rPr lang="en-US" altLang="en-US" sz="2200" b="1" dirty="0">
                <a:latin typeface="Arial" panose="020B0604020202020204" pitchFamily="34" charset="0"/>
              </a:rPr>
              <a:t> de la </a:t>
            </a:r>
            <a:r>
              <a:rPr lang="en-US" altLang="en-US" sz="2200" b="1" dirty="0" err="1">
                <a:latin typeface="Arial" panose="020B0604020202020204" pitchFamily="34" charset="0"/>
              </a:rPr>
              <a:t>mesure</a:t>
            </a:r>
            <a:r>
              <a:rPr lang="en-US" altLang="en-US" sz="2200" dirty="0">
                <a:latin typeface="Arial" panose="020B0604020202020204" pitchFamily="34" charset="0"/>
              </a:rPr>
              <a:t> : On ne </a:t>
            </a:r>
            <a:r>
              <a:rPr lang="en-US" altLang="en-US" sz="2200" dirty="0" err="1">
                <a:latin typeface="Arial" panose="020B0604020202020204" pitchFamily="34" charset="0"/>
              </a:rPr>
              <a:t>peut</a:t>
            </a:r>
            <a:r>
              <a:rPr lang="en-US" altLang="en-US" sz="2200" dirty="0">
                <a:latin typeface="Arial" panose="020B0604020202020204" pitchFamily="34" charset="0"/>
              </a:rPr>
              <a:t> pas </a:t>
            </a:r>
            <a:r>
              <a:rPr lang="en-US" altLang="en-US" sz="2200" dirty="0" err="1">
                <a:latin typeface="Arial" panose="020B0604020202020204" pitchFamily="34" charset="0"/>
              </a:rPr>
              <a:t>connaître</a:t>
            </a:r>
            <a:r>
              <a:rPr lang="en-US" altLang="en-US" sz="2200" dirty="0">
                <a:latin typeface="Arial" panose="020B0604020202020204" pitchFamily="34" charset="0"/>
              </a:rPr>
              <a:t> </a:t>
            </a:r>
            <a:r>
              <a:rPr lang="en-US" altLang="en-US" sz="2200" b="1" dirty="0" err="1">
                <a:latin typeface="Arial" panose="020B0604020202020204" pitchFamily="34" charset="0"/>
              </a:rPr>
              <a:t>précisément</a:t>
            </a:r>
            <a:r>
              <a:rPr lang="en-US" altLang="en-US" sz="2200" b="1" dirty="0">
                <a:latin typeface="Arial" panose="020B0604020202020204" pitchFamily="34" charset="0"/>
              </a:rPr>
              <a:t> et </a:t>
            </a:r>
            <a:r>
              <a:rPr lang="en-US" altLang="en-US" sz="2200" b="1" dirty="0" err="1">
                <a:latin typeface="Arial" panose="020B0604020202020204" pitchFamily="34" charset="0"/>
              </a:rPr>
              <a:t>simultanément</a:t>
            </a:r>
            <a:r>
              <a:rPr lang="en-US" altLang="en-US" sz="2200" dirty="0">
                <a:latin typeface="Arial" panose="020B0604020202020204" pitchFamily="34" charset="0"/>
              </a:rPr>
              <a:t> la position et la </a:t>
            </a:r>
            <a:r>
              <a:rPr lang="en-US" altLang="en-US" sz="2200" dirty="0" err="1">
                <a:latin typeface="Arial" panose="020B0604020202020204" pitchFamily="34" charset="0"/>
              </a:rPr>
              <a:t>vitesse</a:t>
            </a:r>
            <a:r>
              <a:rPr lang="en-US" altLang="en-US" sz="2200" dirty="0">
                <a:latin typeface="Arial" panose="020B0604020202020204" pitchFamily="34" charset="0"/>
              </a:rPr>
              <a:t> </a:t>
            </a:r>
            <a:r>
              <a:rPr lang="en-US" altLang="en-US" sz="2200" dirty="0" err="1">
                <a:latin typeface="Arial" panose="020B0604020202020204" pitchFamily="34" charset="0"/>
              </a:rPr>
              <a:t>d’une</a:t>
            </a:r>
            <a:r>
              <a:rPr lang="en-US" altLang="en-US" sz="2200" dirty="0">
                <a:latin typeface="Arial" panose="020B0604020202020204" pitchFamily="34" charset="0"/>
              </a:rPr>
              <a:t> </a:t>
            </a:r>
            <a:r>
              <a:rPr lang="en-US" altLang="en-US" sz="2200" dirty="0" err="1">
                <a:latin typeface="Arial" panose="020B0604020202020204" pitchFamily="34" charset="0"/>
              </a:rPr>
              <a:t>particule</a:t>
            </a:r>
            <a:r>
              <a:rPr lang="en-US" altLang="en-US" sz="2200" dirty="0">
                <a:latin typeface="Arial" panose="020B0604020202020204" pitchFamily="34" charset="0"/>
              </a:rPr>
              <a:t> (</a:t>
            </a:r>
            <a:r>
              <a:rPr lang="en-US" altLang="en-US" sz="2200" dirty="0" err="1">
                <a:latin typeface="Arial" panose="020B0604020202020204" pitchFamily="34" charset="0"/>
              </a:rPr>
              <a:t>onde</a:t>
            </a:r>
            <a:r>
              <a:rPr lang="en-US" altLang="en-US" sz="2200" dirty="0">
                <a:latin typeface="Arial" panose="020B0604020202020204" pitchFamily="34" charset="0"/>
              </a:rPr>
              <a:t> = </a:t>
            </a:r>
            <a:r>
              <a:rPr lang="en-US" altLang="en-US" sz="2200" dirty="0" err="1">
                <a:latin typeface="Arial" panose="020B0604020202020204" pitchFamily="34" charset="0"/>
              </a:rPr>
              <a:t>vitesse</a:t>
            </a:r>
            <a:r>
              <a:rPr lang="en-US" altLang="en-US" sz="2200" dirty="0">
                <a:latin typeface="Arial" panose="020B0604020202020204" pitchFamily="34" charset="0"/>
              </a:rPr>
              <a:t> </a:t>
            </a:r>
            <a:r>
              <a:rPr lang="en-US" altLang="en-US" sz="2200" dirty="0" err="1">
                <a:latin typeface="Arial" panose="020B0604020202020204" pitchFamily="34" charset="0"/>
              </a:rPr>
              <a:t>connue</a:t>
            </a:r>
            <a:r>
              <a:rPr lang="en-US" altLang="en-US" sz="2200" dirty="0">
                <a:latin typeface="Arial" panose="020B0604020202020204" pitchFamily="34" charset="0"/>
              </a:rPr>
              <a:t>, </a:t>
            </a:r>
            <a:r>
              <a:rPr lang="en-US" altLang="en-US" sz="2200" dirty="0" err="1">
                <a:latin typeface="Arial" panose="020B0604020202020204" pitchFamily="34" charset="0"/>
              </a:rPr>
              <a:t>paquet</a:t>
            </a:r>
            <a:r>
              <a:rPr lang="en-US" altLang="en-US" sz="2200" dirty="0">
                <a:latin typeface="Arial" panose="020B0604020202020204" pitchFamily="34" charset="0"/>
              </a:rPr>
              <a:t> </a:t>
            </a:r>
            <a:r>
              <a:rPr lang="en-US" altLang="en-US" sz="2200" dirty="0" err="1">
                <a:latin typeface="Arial" panose="020B0604020202020204" pitchFamily="34" charset="0"/>
              </a:rPr>
              <a:t>d’ondes</a:t>
            </a:r>
            <a:r>
              <a:rPr lang="en-US" altLang="en-US" sz="2200" dirty="0">
                <a:latin typeface="Arial" panose="020B0604020202020204" pitchFamily="34" charset="0"/>
              </a:rPr>
              <a:t> = position </a:t>
            </a:r>
            <a:r>
              <a:rPr lang="en-US" altLang="en-US" sz="2200" dirty="0" err="1">
                <a:latin typeface="Arial" panose="020B0604020202020204" pitchFamily="34" charset="0"/>
              </a:rPr>
              <a:t>connue</a:t>
            </a:r>
            <a:r>
              <a:rPr lang="en-US" altLang="en-US" sz="2200" dirty="0">
                <a:latin typeface="Arial" panose="020B0604020202020204" pitchFamily="34" charset="0"/>
              </a:rPr>
              <a:t>).</a:t>
            </a:r>
          </a:p>
          <a:p>
            <a:pPr marL="342900" lvl="0" indent="-342900" algn="just" eaLnBrk="0" fontAlgn="base" hangingPunct="0">
              <a:lnSpc>
                <a:spcPct val="150000"/>
              </a:lnSpc>
              <a:spcBef>
                <a:spcPct val="0"/>
              </a:spcBef>
              <a:spcAft>
                <a:spcPct val="0"/>
              </a:spcAft>
              <a:buFont typeface="Wingdings" panose="05000000000000000000" pitchFamily="2" charset="2"/>
              <a:buChar char="v"/>
            </a:pPr>
            <a:r>
              <a:rPr lang="en-US" altLang="en-US" sz="2200" b="1" dirty="0" err="1">
                <a:latin typeface="Arial" panose="020B0604020202020204" pitchFamily="34" charset="0"/>
              </a:rPr>
              <a:t>Conséquence</a:t>
            </a:r>
            <a:r>
              <a:rPr lang="en-US" altLang="en-US" sz="2200" dirty="0">
                <a:latin typeface="Arial" panose="020B0604020202020204" pitchFamily="34" charset="0"/>
              </a:rPr>
              <a:t> : Une </a:t>
            </a:r>
            <a:r>
              <a:rPr lang="en-US" altLang="en-US" sz="2200" dirty="0" err="1">
                <a:latin typeface="Arial" panose="020B0604020202020204" pitchFamily="34" charset="0"/>
              </a:rPr>
              <a:t>particule</a:t>
            </a:r>
            <a:r>
              <a:rPr lang="en-US" altLang="en-US" sz="2200" dirty="0">
                <a:latin typeface="Arial" panose="020B0604020202020204" pitchFamily="34" charset="0"/>
              </a:rPr>
              <a:t> </a:t>
            </a:r>
            <a:r>
              <a:rPr lang="en-US" altLang="en-US" sz="2200" dirty="0" err="1">
                <a:latin typeface="Arial" panose="020B0604020202020204" pitchFamily="34" charset="0"/>
              </a:rPr>
              <a:t>peut</a:t>
            </a:r>
            <a:r>
              <a:rPr lang="en-US" altLang="en-US" sz="2200" dirty="0">
                <a:latin typeface="Arial" panose="020B0604020202020204" pitchFamily="34" charset="0"/>
              </a:rPr>
              <a:t> </a:t>
            </a:r>
            <a:r>
              <a:rPr lang="en-US" altLang="en-US" sz="2200" dirty="0" err="1">
                <a:latin typeface="Arial" panose="020B0604020202020204" pitchFamily="34" charset="0"/>
              </a:rPr>
              <a:t>être</a:t>
            </a:r>
            <a:r>
              <a:rPr lang="en-US" altLang="en-US" sz="2200" dirty="0">
                <a:latin typeface="Arial" panose="020B0604020202020204" pitchFamily="34" charset="0"/>
              </a:rPr>
              <a:t> </a:t>
            </a:r>
            <a:r>
              <a:rPr lang="en-US" altLang="en-US" sz="2200" dirty="0" err="1">
                <a:latin typeface="Arial" panose="020B0604020202020204" pitchFamily="34" charset="0"/>
              </a:rPr>
              <a:t>considérée</a:t>
            </a:r>
            <a:r>
              <a:rPr lang="en-US" altLang="en-US" sz="2200" dirty="0">
                <a:latin typeface="Arial" panose="020B0604020202020204" pitchFamily="34" charset="0"/>
              </a:rPr>
              <a:t> </a:t>
            </a:r>
            <a:r>
              <a:rPr lang="en-US" altLang="en-US" sz="2200" dirty="0" err="1">
                <a:latin typeface="Arial" panose="020B0604020202020204" pitchFamily="34" charset="0"/>
              </a:rPr>
              <a:t>comme</a:t>
            </a:r>
            <a:r>
              <a:rPr lang="en-US" altLang="en-US" sz="2200" dirty="0">
                <a:latin typeface="Arial" panose="020B0604020202020204" pitchFamily="34" charset="0"/>
              </a:rPr>
              <a:t> </a:t>
            </a:r>
            <a:r>
              <a:rPr lang="en-US" altLang="en-US" sz="2200" dirty="0" err="1">
                <a:latin typeface="Arial" panose="020B0604020202020204" pitchFamily="34" charset="0"/>
              </a:rPr>
              <a:t>étant</a:t>
            </a:r>
            <a:r>
              <a:rPr lang="en-US" altLang="en-US" sz="2200" dirty="0">
                <a:latin typeface="Arial" panose="020B0604020202020204" pitchFamily="34" charset="0"/>
              </a:rPr>
              <a:t> </a:t>
            </a:r>
            <a:r>
              <a:rPr lang="en-US" altLang="en-US" sz="2200" b="1" dirty="0" err="1">
                <a:latin typeface="Arial" panose="020B0604020202020204" pitchFamily="34" charset="0"/>
              </a:rPr>
              <a:t>en</a:t>
            </a:r>
            <a:r>
              <a:rPr lang="en-US" altLang="en-US" sz="2200" b="1" dirty="0">
                <a:latin typeface="Arial" panose="020B0604020202020204" pitchFamily="34" charset="0"/>
              </a:rPr>
              <a:t> </a:t>
            </a:r>
            <a:r>
              <a:rPr lang="en-US" altLang="en-US" sz="2200" b="1" dirty="0" err="1">
                <a:latin typeface="Arial" panose="020B0604020202020204" pitchFamily="34" charset="0"/>
              </a:rPr>
              <a:t>plusieurs</a:t>
            </a:r>
            <a:r>
              <a:rPr lang="en-US" altLang="en-US" sz="2200" b="1" dirty="0">
                <a:latin typeface="Arial" panose="020B0604020202020204" pitchFamily="34" charset="0"/>
              </a:rPr>
              <a:t> </a:t>
            </a:r>
            <a:r>
              <a:rPr lang="en-US" altLang="en-US" sz="2200" b="1" dirty="0" err="1">
                <a:latin typeface="Arial" panose="020B0604020202020204" pitchFamily="34" charset="0"/>
              </a:rPr>
              <a:t>endroits</a:t>
            </a:r>
            <a:r>
              <a:rPr lang="en-US" altLang="en-US" sz="2200" b="1" dirty="0">
                <a:latin typeface="Arial" panose="020B0604020202020204" pitchFamily="34" charset="0"/>
              </a:rPr>
              <a:t> à la </a:t>
            </a:r>
            <a:r>
              <a:rPr lang="en-US" altLang="en-US" sz="2200" b="1" dirty="0" err="1">
                <a:latin typeface="Arial" panose="020B0604020202020204" pitchFamily="34" charset="0"/>
              </a:rPr>
              <a:t>fois</a:t>
            </a:r>
            <a:r>
              <a:rPr lang="en-US" altLang="en-US" sz="2200" dirty="0">
                <a:latin typeface="Arial" panose="020B0604020202020204" pitchFamily="34" charset="0"/>
              </a:rPr>
              <a:t> </a:t>
            </a:r>
            <a:r>
              <a:rPr lang="en-US" altLang="en-US" sz="2200" dirty="0" err="1">
                <a:latin typeface="Arial" panose="020B0604020202020204" pitchFamily="34" charset="0"/>
              </a:rPr>
              <a:t>jusqu’à</a:t>
            </a:r>
            <a:r>
              <a:rPr lang="en-US" altLang="en-US" sz="2200" dirty="0">
                <a:latin typeface="Arial" panose="020B0604020202020204" pitchFamily="34" charset="0"/>
              </a:rPr>
              <a:t> </a:t>
            </a:r>
            <a:r>
              <a:rPr lang="en-US" altLang="en-US" sz="2200" dirty="0" err="1">
                <a:latin typeface="Arial" panose="020B0604020202020204" pitchFamily="34" charset="0"/>
              </a:rPr>
              <a:t>ce</a:t>
            </a:r>
            <a:r>
              <a:rPr lang="en-US" altLang="en-US" sz="2200" dirty="0">
                <a:latin typeface="Arial" panose="020B0604020202020204" pitchFamily="34" charset="0"/>
              </a:rPr>
              <a:t> </a:t>
            </a:r>
            <a:r>
              <a:rPr lang="en-US" altLang="en-US" sz="2200" dirty="0" err="1">
                <a:latin typeface="Arial" panose="020B0604020202020204" pitchFamily="34" charset="0"/>
              </a:rPr>
              <a:t>qu’une</a:t>
            </a:r>
            <a:r>
              <a:rPr lang="en-US" altLang="en-US" sz="2200" dirty="0">
                <a:latin typeface="Arial" panose="020B0604020202020204" pitchFamily="34" charset="0"/>
              </a:rPr>
              <a:t> </a:t>
            </a:r>
            <a:r>
              <a:rPr lang="en-US" altLang="en-US" sz="2200" dirty="0" err="1">
                <a:latin typeface="Arial" panose="020B0604020202020204" pitchFamily="34" charset="0"/>
              </a:rPr>
              <a:t>mesure</a:t>
            </a:r>
            <a:r>
              <a:rPr lang="en-US" altLang="en-US" sz="2200" dirty="0">
                <a:latin typeface="Arial" panose="020B0604020202020204" pitchFamily="34" charset="0"/>
              </a:rPr>
              <a:t> </a:t>
            </a:r>
            <a:r>
              <a:rPr lang="en-US" altLang="en-US" sz="2200" dirty="0" err="1">
                <a:latin typeface="Arial" panose="020B0604020202020204" pitchFamily="34" charset="0"/>
              </a:rPr>
              <a:t>soit</a:t>
            </a:r>
            <a:r>
              <a:rPr lang="en-US" altLang="en-US" sz="2200" dirty="0">
                <a:latin typeface="Arial" panose="020B0604020202020204" pitchFamily="34" charset="0"/>
              </a:rPr>
              <a:t> </a:t>
            </a:r>
            <a:r>
              <a:rPr lang="en-US" altLang="en-US" sz="2200" dirty="0" err="1">
                <a:latin typeface="Arial" panose="020B0604020202020204" pitchFamily="34" charset="0"/>
              </a:rPr>
              <a:t>effectuée</a:t>
            </a:r>
            <a:r>
              <a:rPr lang="en-US" altLang="en-US" sz="2400" dirty="0">
                <a:latin typeface="Arial" panose="020B0604020202020204" pitchFamily="34" charset="0"/>
              </a:rPr>
              <a:t>.</a:t>
            </a:r>
          </a:p>
          <a:p>
            <a:pPr marL="0" marR="0" lvl="0" indent="0" algn="just" defTabSz="914400" rtl="0" eaLnBrk="0" fontAlgn="base" latinLnBrk="0" hangingPunct="0">
              <a:lnSpc>
                <a:spcPct val="15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30539246"/>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95317B1E-B862-0ACC-F4A4-B978677F2CF1}"/>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83140B95-F206-8AD2-77C3-922EFE882143}"/>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78E0C9C6-D1AC-FBA7-5252-8A7A5850951F}"/>
              </a:ext>
            </a:extLst>
          </p:cNvPr>
          <p:cNvSpPr/>
          <p:nvPr/>
        </p:nvSpPr>
        <p:spPr>
          <a:xfrm>
            <a:off x="454152" y="198120"/>
            <a:ext cx="3959352" cy="365760"/>
          </a:xfrm>
          <a:prstGeom prst="rect">
            <a:avLst/>
          </a:prstGeom>
        </p:spPr>
        <p:txBody>
          <a:bodyPr wrap="none" lIns="0" tIns="0" rIns="0" bIns="0">
            <a:noAutofit/>
          </a:bodyPr>
          <a:lstStyle/>
          <a:p>
            <a:pPr indent="0"/>
            <a:r>
              <a:rPr lang="fr-FR" sz="2800" b="1" dirty="0">
                <a:solidFill>
                  <a:srgbClr val="161616"/>
                </a:solidFill>
                <a:latin typeface="Arial"/>
              </a:rPr>
              <a:t>5. Décryptage pour comprendre … </a:t>
            </a:r>
            <a:endParaRPr lang="en-US" sz="2800" b="1" dirty="0">
              <a:solidFill>
                <a:srgbClr val="161616"/>
              </a:solidFill>
              <a:latin typeface="Arial"/>
            </a:endParaRPr>
          </a:p>
        </p:txBody>
      </p:sp>
      <p:sp>
        <p:nvSpPr>
          <p:cNvPr id="6" name="ZoneTexte 5">
            <a:extLst>
              <a:ext uri="{FF2B5EF4-FFF2-40B4-BE49-F238E27FC236}">
                <a16:creationId xmlns:a16="http://schemas.microsoft.com/office/drawing/2014/main" id="{DD785709-EDBE-8C68-5F88-51762CC11445}"/>
              </a:ext>
            </a:extLst>
          </p:cNvPr>
          <p:cNvSpPr txBox="1"/>
          <p:nvPr/>
        </p:nvSpPr>
        <p:spPr>
          <a:xfrm>
            <a:off x="375728" y="1027176"/>
            <a:ext cx="9937880" cy="461665"/>
          </a:xfrm>
          <a:prstGeom prst="rect">
            <a:avLst/>
          </a:prstGeom>
          <a:noFill/>
        </p:spPr>
        <p:txBody>
          <a:bodyPr wrap="square">
            <a:spAutoFit/>
          </a:bodyPr>
          <a:lstStyle/>
          <a:p>
            <a:r>
              <a:rPr lang="en-US" sz="2400" b="1" dirty="0">
                <a:solidFill>
                  <a:srgbClr val="002060"/>
                </a:solidFill>
                <a:latin typeface="Arial" panose="020B0604020202020204" pitchFamily="34" charset="0"/>
                <a:cs typeface="Arial" panose="020B0604020202020204" pitchFamily="34" charset="0"/>
              </a:rPr>
              <a:t>B- PRINCIPE DE SUPERPOSITION D’ETATS</a:t>
            </a:r>
            <a:endParaRPr lang="en-US" sz="2400" dirty="0">
              <a:latin typeface="Arial" panose="020B0604020202020204" pitchFamily="34" charset="0"/>
              <a:cs typeface="Arial" panose="020B0604020202020204" pitchFamily="34" charset="0"/>
            </a:endParaRPr>
          </a:p>
        </p:txBody>
      </p:sp>
      <p:sp>
        <p:nvSpPr>
          <p:cNvPr id="12" name="ZoneTexte 11">
            <a:extLst>
              <a:ext uri="{FF2B5EF4-FFF2-40B4-BE49-F238E27FC236}">
                <a16:creationId xmlns:a16="http://schemas.microsoft.com/office/drawing/2014/main" id="{57F37674-61C3-FE21-77C8-7DDAEA21F0EF}"/>
              </a:ext>
            </a:extLst>
          </p:cNvPr>
          <p:cNvSpPr txBox="1"/>
          <p:nvPr/>
        </p:nvSpPr>
        <p:spPr>
          <a:xfrm>
            <a:off x="432624" y="1206484"/>
            <a:ext cx="9937880" cy="958660"/>
          </a:xfrm>
          <a:prstGeom prst="rect">
            <a:avLst/>
          </a:prstGeom>
          <a:noFill/>
        </p:spPr>
        <p:txBody>
          <a:bodyPr wrap="square">
            <a:spAutoFit/>
          </a:bodyPr>
          <a:lstStyle/>
          <a:p>
            <a:pPr marL="0" marR="0" lvl="0" indent="0" algn="just" defTabSz="914400" rtl="0" eaLnBrk="0" fontAlgn="base" latinLnBrk="0" hangingPunct="0">
              <a:lnSpc>
                <a:spcPct val="15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R="0" lvl="0" algn="just" defTabSz="914400" rtl="0" eaLnBrk="0" fontAlgn="base" latinLnBrk="0" hangingPunct="0">
              <a:lnSpc>
                <a:spcPct val="150000"/>
              </a:lnSpc>
              <a:spcBef>
                <a:spcPct val="0"/>
              </a:spcBef>
              <a:spcAft>
                <a:spcPct val="0"/>
              </a:spcAft>
              <a:buClrTx/>
              <a:buSzTx/>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8" name="ZoneTexte 7">
            <a:extLst>
              <a:ext uri="{FF2B5EF4-FFF2-40B4-BE49-F238E27FC236}">
                <a16:creationId xmlns:a16="http://schemas.microsoft.com/office/drawing/2014/main" id="{2356E4E5-8822-AD69-7B3F-F6D3E8013383}"/>
              </a:ext>
            </a:extLst>
          </p:cNvPr>
          <p:cNvSpPr txBox="1"/>
          <p:nvPr/>
        </p:nvSpPr>
        <p:spPr>
          <a:xfrm>
            <a:off x="216312" y="1604665"/>
            <a:ext cx="10370504" cy="4727000"/>
          </a:xfrm>
          <a:prstGeom prst="rect">
            <a:avLst/>
          </a:prstGeom>
          <a:noFill/>
        </p:spPr>
        <p:txBody>
          <a:bodyPr wrap="square">
            <a:spAutoFit/>
          </a:bodyPr>
          <a:lstStyle/>
          <a:p>
            <a:pPr marL="342900" marR="0" lvl="0" indent="-342900" algn="l" defTabSz="914400" rtl="0" eaLnBrk="0" fontAlgn="base" latinLnBrk="0" hangingPunct="0">
              <a:lnSpc>
                <a:spcPct val="200000"/>
              </a:lnSpc>
              <a:spcBef>
                <a:spcPct val="0"/>
              </a:spcBef>
              <a:spcAft>
                <a:spcPct val="0"/>
              </a:spcAft>
              <a:buClrTx/>
              <a:buSzTx/>
              <a:buFont typeface="Wingdings" panose="05000000000000000000" pitchFamily="2" charset="2"/>
              <a:buChar char="v"/>
              <a:tabLst/>
            </a:pPr>
            <a:r>
              <a:rPr kumimoji="0" lang="en-US" altLang="en-US" sz="2200" b="1" i="0" u="none" strike="noStrike" cap="none" normalizeH="0" baseline="0" dirty="0" err="1">
                <a:ln>
                  <a:noFill/>
                </a:ln>
                <a:solidFill>
                  <a:schemeClr val="tx1"/>
                </a:solidFill>
                <a:effectLst/>
                <a:latin typeface="Arial" panose="020B0604020202020204" pitchFamily="34" charset="0"/>
              </a:rPr>
              <a:t>Différence</a:t>
            </a:r>
            <a:r>
              <a:rPr kumimoji="0" lang="en-US" altLang="en-US" sz="2200" b="1" i="0" u="none" strike="noStrike" cap="none" normalizeH="0" baseline="0" dirty="0">
                <a:ln>
                  <a:noFill/>
                </a:ln>
                <a:solidFill>
                  <a:schemeClr val="tx1"/>
                </a:solidFill>
                <a:effectLst/>
                <a:latin typeface="Arial" panose="020B0604020202020204" pitchFamily="34" charset="0"/>
              </a:rPr>
              <a:t> avec la physique </a:t>
            </a:r>
            <a:r>
              <a:rPr kumimoji="0" lang="en-US" altLang="en-US" sz="2200" b="1" i="0" u="none" strike="noStrike" cap="none" normalizeH="0" baseline="0" dirty="0" err="1">
                <a:ln>
                  <a:noFill/>
                </a:ln>
                <a:solidFill>
                  <a:schemeClr val="tx1"/>
                </a:solidFill>
                <a:effectLst/>
                <a:latin typeface="Arial" panose="020B0604020202020204" pitchFamily="34" charset="0"/>
              </a:rPr>
              <a:t>classique</a:t>
            </a:r>
            <a:r>
              <a:rPr kumimoji="0" lang="en-US" altLang="en-US" sz="2200" b="0" i="0" u="none" strike="noStrike" cap="none" normalizeH="0" baseline="0" dirty="0">
                <a:ln>
                  <a:noFill/>
                </a:ln>
                <a:solidFill>
                  <a:schemeClr val="tx1"/>
                </a:solidFill>
                <a:effectLst/>
                <a:latin typeface="Arial" panose="020B0604020202020204" pitchFamily="34" charset="0"/>
              </a:rPr>
              <a:t> : En physique </a:t>
            </a:r>
            <a:r>
              <a:rPr kumimoji="0" lang="en-US" altLang="en-US" sz="2200" b="0" i="0" u="none" strike="noStrike" cap="none" normalizeH="0" baseline="0" dirty="0" err="1">
                <a:ln>
                  <a:noFill/>
                </a:ln>
                <a:solidFill>
                  <a:schemeClr val="tx1"/>
                </a:solidFill>
                <a:effectLst/>
                <a:latin typeface="Arial" panose="020B0604020202020204" pitchFamily="34" charset="0"/>
              </a:rPr>
              <a:t>classique</a:t>
            </a:r>
            <a:r>
              <a:rPr kumimoji="0" lang="en-US" altLang="en-US" sz="2200" b="0" i="0" u="none" strike="noStrike" cap="none" normalizeH="0" baseline="0" dirty="0">
                <a:ln>
                  <a:noFill/>
                </a:ln>
                <a:solidFill>
                  <a:schemeClr val="tx1"/>
                </a:solidFill>
                <a:effectLst/>
                <a:latin typeface="Arial" panose="020B0604020202020204" pitchFamily="34" charset="0"/>
              </a:rPr>
              <a:t>, un </a:t>
            </a:r>
            <a:r>
              <a:rPr kumimoji="0" lang="en-US" altLang="en-US" sz="2200" b="0" i="0" u="none" strike="noStrike" cap="none" normalizeH="0" baseline="0" dirty="0" err="1">
                <a:ln>
                  <a:noFill/>
                </a:ln>
                <a:solidFill>
                  <a:schemeClr val="tx1"/>
                </a:solidFill>
                <a:effectLst/>
                <a:latin typeface="Arial" panose="020B0604020202020204" pitchFamily="34" charset="0"/>
              </a:rPr>
              <a:t>objet</a:t>
            </a:r>
            <a:r>
              <a:rPr kumimoji="0" lang="en-US" altLang="en-US" sz="2200" b="0" i="0" u="none" strike="noStrike" cap="none" normalizeH="0" baseline="0" dirty="0">
                <a:ln>
                  <a:noFill/>
                </a:ln>
                <a:solidFill>
                  <a:schemeClr val="tx1"/>
                </a:solidFill>
                <a:effectLst/>
                <a:latin typeface="Arial" panose="020B0604020202020204" pitchFamily="34" charset="0"/>
              </a:rPr>
              <a:t> a des </a:t>
            </a:r>
            <a:r>
              <a:rPr kumimoji="0" lang="en-US" altLang="en-US" sz="2200" b="0" i="0" u="none" strike="noStrike" cap="none" normalizeH="0" baseline="0" dirty="0" err="1">
                <a:ln>
                  <a:noFill/>
                </a:ln>
                <a:solidFill>
                  <a:schemeClr val="tx1"/>
                </a:solidFill>
                <a:effectLst/>
                <a:latin typeface="Arial" panose="020B0604020202020204" pitchFamily="34" charset="0"/>
              </a:rPr>
              <a:t>caractéristiques</a:t>
            </a:r>
            <a:r>
              <a:rPr kumimoji="0" lang="en-US" altLang="en-US" sz="2200" b="0" i="0" u="none" strike="noStrike" cap="none" normalizeH="0" baseline="0" dirty="0">
                <a:ln>
                  <a:noFill/>
                </a:ln>
                <a:solidFill>
                  <a:schemeClr val="tx1"/>
                </a:solidFill>
                <a:effectLst/>
                <a:latin typeface="Arial" panose="020B0604020202020204" pitchFamily="34" charset="0"/>
              </a:rPr>
              <a:t> fixes et </a:t>
            </a:r>
            <a:r>
              <a:rPr kumimoji="0" lang="en-US" altLang="en-US" sz="2200" b="0" i="0" u="none" strike="noStrike" cap="none" normalizeH="0" baseline="0" dirty="0" err="1">
                <a:ln>
                  <a:noFill/>
                </a:ln>
                <a:solidFill>
                  <a:schemeClr val="tx1"/>
                </a:solidFill>
                <a:effectLst/>
                <a:latin typeface="Arial" panose="020B0604020202020204" pitchFamily="34" charset="0"/>
              </a:rPr>
              <a:t>mesurables</a:t>
            </a:r>
            <a:r>
              <a:rPr kumimoji="0" lang="en-US" altLang="en-US" sz="2200" b="0" i="0" u="none" strike="noStrike" cap="none" normalizeH="0" baseline="0" dirty="0">
                <a:ln>
                  <a:noFill/>
                </a:ln>
                <a:solidFill>
                  <a:schemeClr val="tx1"/>
                </a:solidFill>
                <a:effectLst/>
                <a:latin typeface="Arial" panose="020B0604020202020204" pitchFamily="34" charset="0"/>
              </a:rPr>
              <a:t> sans </a:t>
            </a:r>
            <a:r>
              <a:rPr kumimoji="0" lang="en-US" altLang="en-US" sz="2200" b="0" i="0" u="none" strike="noStrike" cap="none" normalizeH="0" baseline="0" dirty="0" err="1">
                <a:ln>
                  <a:noFill/>
                </a:ln>
                <a:solidFill>
                  <a:schemeClr val="tx1"/>
                </a:solidFill>
                <a:effectLst/>
                <a:latin typeface="Arial" panose="020B0604020202020204" pitchFamily="34" charset="0"/>
              </a:rPr>
              <a:t>être</a:t>
            </a:r>
            <a:r>
              <a:rPr kumimoji="0" lang="en-US" altLang="en-US" sz="2200" b="0" i="0" u="none" strike="noStrike" cap="none" normalizeH="0" baseline="0" dirty="0">
                <a:ln>
                  <a:noFill/>
                </a:ln>
                <a:solidFill>
                  <a:schemeClr val="tx1"/>
                </a:solidFill>
                <a:effectLst/>
                <a:latin typeface="Arial" panose="020B0604020202020204" pitchFamily="34" charset="0"/>
              </a:rPr>
              <a:t> </a:t>
            </a:r>
            <a:r>
              <a:rPr kumimoji="0" lang="en-US" altLang="en-US" sz="2200" b="0" i="0" u="none" strike="noStrike" cap="none" normalizeH="0" baseline="0" dirty="0" err="1">
                <a:ln>
                  <a:noFill/>
                </a:ln>
                <a:solidFill>
                  <a:schemeClr val="tx1"/>
                </a:solidFill>
                <a:effectLst/>
                <a:latin typeface="Arial" panose="020B0604020202020204" pitchFamily="34" charset="0"/>
              </a:rPr>
              <a:t>perturbé</a:t>
            </a:r>
            <a:r>
              <a:rPr kumimoji="0" lang="en-US" altLang="en-US" sz="2200" b="0" i="0" u="none" strike="noStrike" cap="none" normalizeH="0" baseline="0" dirty="0">
                <a:ln>
                  <a:noFill/>
                </a:ln>
                <a:solidFill>
                  <a:schemeClr val="tx1"/>
                </a:solidFill>
                <a:effectLst/>
                <a:latin typeface="Arial" panose="020B0604020202020204" pitchFamily="34" charset="0"/>
              </a:rPr>
              <a:t>.</a:t>
            </a:r>
          </a:p>
          <a:p>
            <a:pPr marL="342900" marR="0" lvl="0" indent="-342900" algn="l" defTabSz="914400" rtl="0" eaLnBrk="0" fontAlgn="base" latinLnBrk="0" hangingPunct="0">
              <a:lnSpc>
                <a:spcPct val="200000"/>
              </a:lnSpc>
              <a:spcBef>
                <a:spcPct val="0"/>
              </a:spcBef>
              <a:spcAft>
                <a:spcPct val="0"/>
              </a:spcAft>
              <a:buClrTx/>
              <a:buSzTx/>
              <a:buFont typeface="Wingdings" panose="05000000000000000000" pitchFamily="2" charset="2"/>
              <a:buChar char="v"/>
              <a:tabLst/>
            </a:pPr>
            <a:r>
              <a:rPr kumimoji="0" lang="en-US" altLang="en-US" sz="2200" b="1" i="0" u="none" strike="noStrike" cap="none" normalizeH="0" baseline="0" dirty="0">
                <a:ln>
                  <a:noFill/>
                </a:ln>
                <a:solidFill>
                  <a:schemeClr val="tx1"/>
                </a:solidFill>
                <a:effectLst/>
                <a:latin typeface="Arial" panose="020B0604020202020204" pitchFamily="34" charset="0"/>
              </a:rPr>
              <a:t>Superposition </a:t>
            </a:r>
            <a:r>
              <a:rPr kumimoji="0" lang="en-US" altLang="en-US" sz="2200" b="1" i="0" u="none" strike="noStrike" cap="none" normalizeH="0" baseline="0" dirty="0" err="1">
                <a:ln>
                  <a:noFill/>
                </a:ln>
                <a:solidFill>
                  <a:schemeClr val="tx1"/>
                </a:solidFill>
                <a:effectLst/>
                <a:latin typeface="Arial" panose="020B0604020202020204" pitchFamily="34" charset="0"/>
              </a:rPr>
              <a:t>quantique</a:t>
            </a:r>
            <a:r>
              <a:rPr kumimoji="0" lang="en-US" altLang="en-US" sz="2200" b="0" i="0" u="none" strike="noStrike" cap="none" normalizeH="0" baseline="0" dirty="0">
                <a:ln>
                  <a:noFill/>
                </a:ln>
                <a:solidFill>
                  <a:schemeClr val="tx1"/>
                </a:solidFill>
                <a:effectLst/>
                <a:latin typeface="Arial" panose="020B0604020202020204" pitchFamily="34" charset="0"/>
              </a:rPr>
              <a:t> : Une </a:t>
            </a:r>
            <a:r>
              <a:rPr kumimoji="0" lang="en-US" altLang="en-US" sz="2200" b="0" i="0" u="none" strike="noStrike" cap="none" normalizeH="0" baseline="0" dirty="0" err="1">
                <a:ln>
                  <a:noFill/>
                </a:ln>
                <a:solidFill>
                  <a:schemeClr val="tx1"/>
                </a:solidFill>
                <a:effectLst/>
                <a:latin typeface="Arial" panose="020B0604020202020204" pitchFamily="34" charset="0"/>
              </a:rPr>
              <a:t>particule</a:t>
            </a:r>
            <a:r>
              <a:rPr kumimoji="0" lang="en-US" altLang="en-US" sz="2200" b="0" i="0" u="none" strike="noStrike" cap="none" normalizeH="0" baseline="0" dirty="0">
                <a:ln>
                  <a:noFill/>
                </a:ln>
                <a:solidFill>
                  <a:schemeClr val="tx1"/>
                </a:solidFill>
                <a:effectLst/>
                <a:latin typeface="Arial" panose="020B0604020202020204" pitchFamily="34" charset="0"/>
              </a:rPr>
              <a:t> </a:t>
            </a:r>
            <a:r>
              <a:rPr kumimoji="0" lang="en-US" altLang="en-US" sz="2200" b="0" i="0" u="none" strike="noStrike" cap="none" normalizeH="0" baseline="0" dirty="0" err="1">
                <a:ln>
                  <a:noFill/>
                </a:ln>
                <a:solidFill>
                  <a:schemeClr val="tx1"/>
                </a:solidFill>
                <a:effectLst/>
                <a:latin typeface="Arial" panose="020B0604020202020204" pitchFamily="34" charset="0"/>
              </a:rPr>
              <a:t>peut</a:t>
            </a:r>
            <a:r>
              <a:rPr kumimoji="0" lang="en-US" altLang="en-US" sz="2200" b="0" i="0" u="none" strike="noStrike" cap="none" normalizeH="0" baseline="0" dirty="0">
                <a:ln>
                  <a:noFill/>
                </a:ln>
                <a:solidFill>
                  <a:schemeClr val="tx1"/>
                </a:solidFill>
                <a:effectLst/>
                <a:latin typeface="Arial" panose="020B0604020202020204" pitchFamily="34" charset="0"/>
              </a:rPr>
              <a:t> </a:t>
            </a:r>
            <a:r>
              <a:rPr kumimoji="0" lang="en-US" altLang="en-US" sz="2200" b="0" i="0" u="none" strike="noStrike" cap="none" normalizeH="0" baseline="0" dirty="0" err="1">
                <a:ln>
                  <a:noFill/>
                </a:ln>
                <a:solidFill>
                  <a:schemeClr val="tx1"/>
                </a:solidFill>
                <a:effectLst/>
                <a:latin typeface="Arial" panose="020B0604020202020204" pitchFamily="34" charset="0"/>
              </a:rPr>
              <a:t>exister</a:t>
            </a:r>
            <a:r>
              <a:rPr kumimoji="0" lang="en-US" altLang="en-US" sz="2200" b="0" i="0" u="none" strike="noStrike" cap="none" normalizeH="0" baseline="0" dirty="0">
                <a:ln>
                  <a:noFill/>
                </a:ln>
                <a:solidFill>
                  <a:schemeClr val="tx1"/>
                </a:solidFill>
                <a:effectLst/>
                <a:latin typeface="Arial" panose="020B0604020202020204" pitchFamily="34" charset="0"/>
              </a:rPr>
              <a:t> dans </a:t>
            </a:r>
            <a:r>
              <a:rPr kumimoji="0" lang="en-US" altLang="en-US" sz="2200" b="0" i="0" u="none" strike="noStrike" cap="none" normalizeH="0" baseline="0" dirty="0" err="1">
                <a:ln>
                  <a:noFill/>
                </a:ln>
                <a:solidFill>
                  <a:schemeClr val="tx1"/>
                </a:solidFill>
                <a:effectLst/>
                <a:latin typeface="Arial" panose="020B0604020202020204" pitchFamily="34" charset="0"/>
              </a:rPr>
              <a:t>plusieurs</a:t>
            </a:r>
            <a:r>
              <a:rPr kumimoji="0" lang="en-US" altLang="en-US" sz="2200" b="0" i="0" u="none" strike="noStrike" cap="none" normalizeH="0" baseline="0" dirty="0">
                <a:ln>
                  <a:noFill/>
                </a:ln>
                <a:solidFill>
                  <a:schemeClr val="tx1"/>
                </a:solidFill>
                <a:effectLst/>
                <a:latin typeface="Arial" panose="020B0604020202020204" pitchFamily="34" charset="0"/>
              </a:rPr>
              <a:t> états </a:t>
            </a:r>
            <a:r>
              <a:rPr kumimoji="0" lang="en-US" altLang="en-US" sz="2200" b="0" i="0" u="none" strike="noStrike" cap="none" normalizeH="0" baseline="0" dirty="0" err="1">
                <a:ln>
                  <a:noFill/>
                </a:ln>
                <a:solidFill>
                  <a:schemeClr val="tx1"/>
                </a:solidFill>
                <a:effectLst/>
                <a:latin typeface="Arial" panose="020B0604020202020204" pitchFamily="34" charset="0"/>
              </a:rPr>
              <a:t>simultanément</a:t>
            </a:r>
            <a:r>
              <a:rPr kumimoji="0" lang="en-US" altLang="en-US" sz="2200" b="0" i="0" u="none" strike="noStrike" cap="none" normalizeH="0" baseline="0" dirty="0">
                <a:ln>
                  <a:noFill/>
                </a:ln>
                <a:solidFill>
                  <a:schemeClr val="tx1"/>
                </a:solidFill>
                <a:effectLst/>
                <a:latin typeface="Arial" panose="020B0604020202020204" pitchFamily="34" charset="0"/>
              </a:rPr>
              <a:t>, avec des </a:t>
            </a:r>
            <a:r>
              <a:rPr kumimoji="0" lang="en-US" altLang="en-US" sz="2200" b="0" i="0" u="none" strike="noStrike" cap="none" normalizeH="0" baseline="0" dirty="0" err="1">
                <a:ln>
                  <a:noFill/>
                </a:ln>
                <a:solidFill>
                  <a:schemeClr val="tx1"/>
                </a:solidFill>
                <a:effectLst/>
                <a:latin typeface="Arial" panose="020B0604020202020204" pitchFamily="34" charset="0"/>
              </a:rPr>
              <a:t>probabilités</a:t>
            </a:r>
            <a:r>
              <a:rPr kumimoji="0" lang="en-US" altLang="en-US" sz="2200" b="0" i="0" u="none" strike="noStrike" cap="none" normalizeH="0" baseline="0" dirty="0">
                <a:ln>
                  <a:noFill/>
                </a:ln>
                <a:solidFill>
                  <a:schemeClr val="tx1"/>
                </a:solidFill>
                <a:effectLst/>
                <a:latin typeface="Arial" panose="020B0604020202020204" pitchFamily="34" charset="0"/>
              </a:rPr>
              <a:t> </a:t>
            </a:r>
            <a:r>
              <a:rPr kumimoji="0" lang="en-US" altLang="en-US" sz="2200" b="0" i="0" u="none" strike="noStrike" cap="none" normalizeH="0" baseline="0" dirty="0" err="1">
                <a:ln>
                  <a:noFill/>
                </a:ln>
                <a:solidFill>
                  <a:schemeClr val="tx1"/>
                </a:solidFill>
                <a:effectLst/>
                <a:latin typeface="Arial" panose="020B0604020202020204" pitchFamily="34" charset="0"/>
              </a:rPr>
              <a:t>associées</a:t>
            </a:r>
            <a:r>
              <a:rPr kumimoji="0" lang="en-US" altLang="en-US" sz="2200" b="0" i="0" u="none" strike="noStrike" cap="none" normalizeH="0" baseline="0" dirty="0">
                <a:ln>
                  <a:noFill/>
                </a:ln>
                <a:solidFill>
                  <a:schemeClr val="tx1"/>
                </a:solidFill>
                <a:effectLst/>
                <a:latin typeface="Arial" panose="020B0604020202020204" pitchFamily="34" charset="0"/>
              </a:rPr>
              <a:t> à </a:t>
            </a:r>
            <a:r>
              <a:rPr kumimoji="0" lang="en-US" altLang="en-US" sz="2200" b="0" i="0" u="none" strike="noStrike" cap="none" normalizeH="0" baseline="0" dirty="0" err="1">
                <a:ln>
                  <a:noFill/>
                </a:ln>
                <a:solidFill>
                  <a:schemeClr val="tx1"/>
                </a:solidFill>
                <a:effectLst/>
                <a:latin typeface="Arial" panose="020B0604020202020204" pitchFamily="34" charset="0"/>
              </a:rPr>
              <a:t>chaque</a:t>
            </a:r>
            <a:r>
              <a:rPr kumimoji="0" lang="en-US" altLang="en-US" sz="2200" b="0" i="0" u="none" strike="noStrike" cap="none" normalizeH="0" baseline="0" dirty="0">
                <a:ln>
                  <a:noFill/>
                </a:ln>
                <a:solidFill>
                  <a:schemeClr val="tx1"/>
                </a:solidFill>
                <a:effectLst/>
                <a:latin typeface="Arial" panose="020B0604020202020204" pitchFamily="34" charset="0"/>
              </a:rPr>
              <a:t> état.</a:t>
            </a:r>
          </a:p>
          <a:p>
            <a:pPr marL="342900" marR="0" lvl="0" indent="-342900" algn="l" defTabSz="914400" rtl="0" eaLnBrk="0" fontAlgn="base" latinLnBrk="0" hangingPunct="0">
              <a:lnSpc>
                <a:spcPct val="200000"/>
              </a:lnSpc>
              <a:spcBef>
                <a:spcPct val="0"/>
              </a:spcBef>
              <a:spcAft>
                <a:spcPct val="0"/>
              </a:spcAft>
              <a:buClrTx/>
              <a:buSzTx/>
              <a:buFont typeface="Wingdings" panose="05000000000000000000" pitchFamily="2" charset="2"/>
              <a:buChar char="v"/>
              <a:tabLst/>
            </a:pPr>
            <a:r>
              <a:rPr kumimoji="0" lang="en-US" altLang="en-US" sz="2200" b="1" i="0" u="none" strike="noStrike" cap="none" normalizeH="0" baseline="0" dirty="0" err="1">
                <a:ln>
                  <a:noFill/>
                </a:ln>
                <a:solidFill>
                  <a:schemeClr val="tx1"/>
                </a:solidFill>
                <a:effectLst/>
                <a:latin typeface="Arial" panose="020B0604020202020204" pitchFamily="34" charset="0"/>
              </a:rPr>
              <a:t>Effet</a:t>
            </a:r>
            <a:r>
              <a:rPr kumimoji="0" lang="en-US" altLang="en-US" sz="2200" b="1" i="0" u="none" strike="noStrike" cap="none" normalizeH="0" baseline="0" dirty="0">
                <a:ln>
                  <a:noFill/>
                </a:ln>
                <a:solidFill>
                  <a:schemeClr val="tx1"/>
                </a:solidFill>
                <a:effectLst/>
                <a:latin typeface="Arial" panose="020B0604020202020204" pitchFamily="34" charset="0"/>
              </a:rPr>
              <a:t> de la </a:t>
            </a:r>
            <a:r>
              <a:rPr kumimoji="0" lang="en-US" altLang="en-US" sz="2200" b="1" i="0" u="none" strike="noStrike" cap="none" normalizeH="0" baseline="0" dirty="0" err="1">
                <a:ln>
                  <a:noFill/>
                </a:ln>
                <a:solidFill>
                  <a:schemeClr val="tx1"/>
                </a:solidFill>
                <a:effectLst/>
                <a:latin typeface="Arial" panose="020B0604020202020204" pitchFamily="34" charset="0"/>
              </a:rPr>
              <a:t>mesure</a:t>
            </a:r>
            <a:r>
              <a:rPr kumimoji="0" lang="en-US" altLang="en-US" sz="2200" b="0" i="0" u="none" strike="noStrike" cap="none" normalizeH="0" baseline="0" dirty="0">
                <a:ln>
                  <a:noFill/>
                </a:ln>
                <a:solidFill>
                  <a:schemeClr val="tx1"/>
                </a:solidFill>
                <a:effectLst/>
                <a:latin typeface="Arial" panose="020B0604020202020204" pitchFamily="34" charset="0"/>
              </a:rPr>
              <a:t> : </a:t>
            </a:r>
            <a:r>
              <a:rPr kumimoji="0" lang="en-US" altLang="en-US" sz="2200" b="0" i="0" u="none" strike="noStrike" cap="none" normalizeH="0" baseline="0" dirty="0" err="1">
                <a:ln>
                  <a:noFill/>
                </a:ln>
                <a:solidFill>
                  <a:schemeClr val="tx1"/>
                </a:solidFill>
                <a:effectLst/>
                <a:latin typeface="Arial" panose="020B0604020202020204" pitchFamily="34" charset="0"/>
              </a:rPr>
              <a:t>Lorsqu'on</a:t>
            </a:r>
            <a:r>
              <a:rPr kumimoji="0" lang="en-US" altLang="en-US" sz="2200" b="0" i="0" u="none" strike="noStrike" cap="none" normalizeH="0" baseline="0" dirty="0">
                <a:ln>
                  <a:noFill/>
                </a:ln>
                <a:solidFill>
                  <a:schemeClr val="tx1"/>
                </a:solidFill>
                <a:effectLst/>
                <a:latin typeface="Arial" panose="020B0604020202020204" pitchFamily="34" charset="0"/>
              </a:rPr>
              <a:t> </a:t>
            </a:r>
            <a:r>
              <a:rPr kumimoji="0" lang="en-US" altLang="en-US" sz="2200" b="0" i="0" u="none" strike="noStrike" cap="none" normalizeH="0" baseline="0" dirty="0" err="1">
                <a:ln>
                  <a:noFill/>
                </a:ln>
                <a:solidFill>
                  <a:schemeClr val="tx1"/>
                </a:solidFill>
                <a:effectLst/>
                <a:latin typeface="Arial" panose="020B0604020202020204" pitchFamily="34" charset="0"/>
              </a:rPr>
              <a:t>mesure</a:t>
            </a:r>
            <a:r>
              <a:rPr kumimoji="0" lang="en-US" altLang="en-US" sz="2200" b="0" i="0" u="none" strike="noStrike" cap="none" normalizeH="0" baseline="0" dirty="0">
                <a:ln>
                  <a:noFill/>
                </a:ln>
                <a:solidFill>
                  <a:schemeClr val="tx1"/>
                </a:solidFill>
                <a:effectLst/>
                <a:latin typeface="Arial" panose="020B0604020202020204" pitchFamily="34" charset="0"/>
              </a:rPr>
              <a:t> </a:t>
            </a:r>
            <a:r>
              <a:rPr kumimoji="0" lang="en-US" altLang="en-US" sz="2200" b="0" i="0" u="none" strike="noStrike" cap="none" normalizeH="0" baseline="0" dirty="0" err="1">
                <a:ln>
                  <a:noFill/>
                </a:ln>
                <a:solidFill>
                  <a:schemeClr val="tx1"/>
                </a:solidFill>
                <a:effectLst/>
                <a:latin typeface="Arial" panose="020B0604020202020204" pitchFamily="34" charset="0"/>
              </a:rPr>
              <a:t>une</a:t>
            </a:r>
            <a:r>
              <a:rPr kumimoji="0" lang="en-US" altLang="en-US" sz="2200" b="0" i="0" u="none" strike="noStrike" cap="none" normalizeH="0" baseline="0" dirty="0">
                <a:ln>
                  <a:noFill/>
                </a:ln>
                <a:solidFill>
                  <a:schemeClr val="tx1"/>
                </a:solidFill>
                <a:effectLst/>
                <a:latin typeface="Arial" panose="020B0604020202020204" pitchFamily="34" charset="0"/>
              </a:rPr>
              <a:t> </a:t>
            </a:r>
            <a:r>
              <a:rPr kumimoji="0" lang="en-US" altLang="en-US" sz="2200" b="0" i="0" u="none" strike="noStrike" cap="none" normalizeH="0" baseline="0" dirty="0" err="1">
                <a:ln>
                  <a:noFill/>
                </a:ln>
                <a:solidFill>
                  <a:schemeClr val="tx1"/>
                </a:solidFill>
                <a:effectLst/>
                <a:latin typeface="Arial" panose="020B0604020202020204" pitchFamily="34" charset="0"/>
              </a:rPr>
              <a:t>particule</a:t>
            </a:r>
            <a:r>
              <a:rPr kumimoji="0" lang="en-US" altLang="en-US" sz="2200" b="0" i="0" u="none" strike="noStrike" cap="none" normalizeH="0" baseline="0" dirty="0">
                <a:ln>
                  <a:noFill/>
                </a:ln>
                <a:solidFill>
                  <a:schemeClr val="tx1"/>
                </a:solidFill>
                <a:effectLst/>
                <a:latin typeface="Arial" panose="020B0604020202020204" pitchFamily="34" charset="0"/>
              </a:rPr>
              <a:t>, </a:t>
            </a:r>
            <a:r>
              <a:rPr kumimoji="0" lang="en-US" altLang="en-US" sz="2200" b="0" i="0" u="none" strike="noStrike" cap="none" normalizeH="0" baseline="0" dirty="0" err="1">
                <a:ln>
                  <a:noFill/>
                </a:ln>
                <a:solidFill>
                  <a:schemeClr val="tx1"/>
                </a:solidFill>
                <a:effectLst/>
                <a:latin typeface="Arial" panose="020B0604020202020204" pitchFamily="34" charset="0"/>
              </a:rPr>
              <a:t>elle</a:t>
            </a:r>
            <a:r>
              <a:rPr kumimoji="0" lang="en-US" altLang="en-US" sz="2200" b="0" i="0" u="none" strike="noStrike" cap="none" normalizeH="0" baseline="0" dirty="0">
                <a:ln>
                  <a:noFill/>
                </a:ln>
                <a:solidFill>
                  <a:schemeClr val="tx1"/>
                </a:solidFill>
                <a:effectLst/>
                <a:latin typeface="Arial" panose="020B0604020202020204" pitchFamily="34" charset="0"/>
              </a:rPr>
              <a:t> </a:t>
            </a:r>
            <a:r>
              <a:rPr kumimoji="0" lang="en-US" altLang="en-US" sz="2200" b="0" i="0" u="none" strike="noStrike" cap="none" normalizeH="0" baseline="0" dirty="0" err="1">
                <a:ln>
                  <a:noFill/>
                </a:ln>
                <a:solidFill>
                  <a:schemeClr val="tx1"/>
                </a:solidFill>
                <a:effectLst/>
                <a:latin typeface="Arial" panose="020B0604020202020204" pitchFamily="34" charset="0"/>
              </a:rPr>
              <a:t>adopte</a:t>
            </a:r>
            <a:r>
              <a:rPr kumimoji="0" lang="en-US" altLang="en-US" sz="2200" b="0" i="0" u="none" strike="noStrike" cap="none" normalizeH="0" baseline="0" dirty="0">
                <a:ln>
                  <a:noFill/>
                </a:ln>
                <a:solidFill>
                  <a:schemeClr val="tx1"/>
                </a:solidFill>
                <a:effectLst/>
                <a:latin typeface="Arial" panose="020B0604020202020204" pitchFamily="34" charset="0"/>
              </a:rPr>
              <a:t> un état unique, et la </a:t>
            </a:r>
            <a:r>
              <a:rPr kumimoji="0" lang="en-US" altLang="en-US" sz="2200" b="0" i="0" u="none" strike="noStrike" cap="none" normalizeH="0" baseline="0" dirty="0" err="1">
                <a:ln>
                  <a:noFill/>
                </a:ln>
                <a:solidFill>
                  <a:schemeClr val="tx1"/>
                </a:solidFill>
                <a:effectLst/>
                <a:latin typeface="Arial" panose="020B0604020202020204" pitchFamily="34" charset="0"/>
              </a:rPr>
              <a:t>répétition</a:t>
            </a:r>
            <a:r>
              <a:rPr kumimoji="0" lang="en-US" altLang="en-US" sz="2200" b="0" i="0" u="none" strike="noStrike" cap="none" normalizeH="0" baseline="0" dirty="0">
                <a:ln>
                  <a:noFill/>
                </a:ln>
                <a:solidFill>
                  <a:schemeClr val="tx1"/>
                </a:solidFill>
                <a:effectLst/>
                <a:latin typeface="Arial" panose="020B0604020202020204" pitchFamily="34" charset="0"/>
              </a:rPr>
              <a:t> de </a:t>
            </a:r>
            <a:r>
              <a:rPr kumimoji="0" lang="en-US" altLang="en-US" sz="2200" b="0" i="0" u="none" strike="noStrike" cap="none" normalizeH="0" baseline="0" dirty="0" err="1">
                <a:ln>
                  <a:noFill/>
                </a:ln>
                <a:solidFill>
                  <a:schemeClr val="tx1"/>
                </a:solidFill>
                <a:effectLst/>
                <a:latin typeface="Arial" panose="020B0604020202020204" pitchFamily="34" charset="0"/>
              </a:rPr>
              <a:t>mesures</a:t>
            </a:r>
            <a:r>
              <a:rPr kumimoji="0" lang="en-US" altLang="en-US" sz="2200" b="0" i="0" u="none" strike="noStrike" cap="none" normalizeH="0" baseline="0" dirty="0">
                <a:ln>
                  <a:noFill/>
                </a:ln>
                <a:solidFill>
                  <a:schemeClr val="tx1"/>
                </a:solidFill>
                <a:effectLst/>
                <a:latin typeface="Arial" panose="020B0604020202020204" pitchFamily="34" charset="0"/>
              </a:rPr>
              <a:t> sur </a:t>
            </a:r>
            <a:r>
              <a:rPr kumimoji="0" lang="en-US" altLang="en-US" sz="2200" b="0" i="0" u="none" strike="noStrike" cap="none" normalizeH="0" baseline="0" dirty="0" err="1">
                <a:ln>
                  <a:noFill/>
                </a:ln>
                <a:solidFill>
                  <a:schemeClr val="tx1"/>
                </a:solidFill>
                <a:effectLst/>
                <a:latin typeface="Arial" panose="020B0604020202020204" pitchFamily="34" charset="0"/>
              </a:rPr>
              <a:t>plusieurs</a:t>
            </a:r>
            <a:r>
              <a:rPr kumimoji="0" lang="en-US" altLang="en-US" sz="2200" b="0" i="0" u="none" strike="noStrike" cap="none" normalizeH="0" baseline="0" dirty="0">
                <a:ln>
                  <a:noFill/>
                </a:ln>
                <a:solidFill>
                  <a:schemeClr val="tx1"/>
                </a:solidFill>
                <a:effectLst/>
                <a:latin typeface="Arial" panose="020B0604020202020204" pitchFamily="34" charset="0"/>
              </a:rPr>
              <a:t> </a:t>
            </a:r>
            <a:r>
              <a:rPr kumimoji="0" lang="en-US" altLang="en-US" sz="2200" b="0" i="0" u="none" strike="noStrike" cap="none" normalizeH="0" baseline="0" dirty="0" err="1">
                <a:ln>
                  <a:noFill/>
                </a:ln>
                <a:solidFill>
                  <a:schemeClr val="tx1"/>
                </a:solidFill>
                <a:effectLst/>
                <a:latin typeface="Arial" panose="020B0604020202020204" pitchFamily="34" charset="0"/>
              </a:rPr>
              <a:t>particules</a:t>
            </a:r>
            <a:r>
              <a:rPr kumimoji="0" lang="en-US" altLang="en-US" sz="2200" b="0" i="0" u="none" strike="noStrike" cap="none" normalizeH="0" baseline="0" dirty="0">
                <a:ln>
                  <a:noFill/>
                </a:ln>
                <a:solidFill>
                  <a:schemeClr val="tx1"/>
                </a:solidFill>
                <a:effectLst/>
                <a:latin typeface="Arial" panose="020B0604020202020204" pitchFamily="34" charset="0"/>
              </a:rPr>
              <a:t> </a:t>
            </a:r>
            <a:r>
              <a:rPr kumimoji="0" lang="en-US" altLang="en-US" sz="2200" b="0" i="0" u="none" strike="noStrike" cap="none" normalizeH="0" baseline="0" dirty="0" err="1">
                <a:ln>
                  <a:noFill/>
                </a:ln>
                <a:solidFill>
                  <a:schemeClr val="tx1"/>
                </a:solidFill>
                <a:effectLst/>
                <a:latin typeface="Arial" panose="020B0604020202020204" pitchFamily="34" charset="0"/>
              </a:rPr>
              <a:t>permet</a:t>
            </a:r>
            <a:r>
              <a:rPr kumimoji="0" lang="en-US" altLang="en-US" sz="2200" b="0" i="0" u="none" strike="noStrike" cap="none" normalizeH="0" baseline="0" dirty="0">
                <a:ln>
                  <a:noFill/>
                </a:ln>
                <a:solidFill>
                  <a:schemeClr val="tx1"/>
                </a:solidFill>
                <a:effectLst/>
                <a:latin typeface="Arial" panose="020B0604020202020204" pitchFamily="34" charset="0"/>
              </a:rPr>
              <a:t> </a:t>
            </a:r>
            <a:r>
              <a:rPr kumimoji="0" lang="en-US" altLang="en-US" sz="2200" b="0" i="0" u="none" strike="noStrike" cap="none" normalizeH="0" baseline="0" dirty="0" err="1">
                <a:ln>
                  <a:noFill/>
                </a:ln>
                <a:solidFill>
                  <a:schemeClr val="tx1"/>
                </a:solidFill>
                <a:effectLst/>
                <a:latin typeface="Arial" panose="020B0604020202020204" pitchFamily="34" charset="0"/>
              </a:rPr>
              <a:t>d’obtenir</a:t>
            </a:r>
            <a:r>
              <a:rPr kumimoji="0" lang="en-US" altLang="en-US" sz="2200" b="0" i="0" u="none" strike="noStrike" cap="none" normalizeH="0" baseline="0" dirty="0">
                <a:ln>
                  <a:noFill/>
                </a:ln>
                <a:solidFill>
                  <a:schemeClr val="tx1"/>
                </a:solidFill>
                <a:effectLst/>
                <a:latin typeface="Arial" panose="020B0604020202020204" pitchFamily="34" charset="0"/>
              </a:rPr>
              <a:t> un </a:t>
            </a:r>
            <a:r>
              <a:rPr kumimoji="0" lang="en-US" altLang="en-US" sz="2200" b="0" i="0" u="none" strike="noStrike" cap="none" normalizeH="0" baseline="0" dirty="0" err="1">
                <a:ln>
                  <a:noFill/>
                </a:ln>
                <a:solidFill>
                  <a:schemeClr val="tx1"/>
                </a:solidFill>
                <a:effectLst/>
                <a:latin typeface="Arial" panose="020B0604020202020204" pitchFamily="34" charset="0"/>
              </a:rPr>
              <a:t>résultat</a:t>
            </a:r>
            <a:r>
              <a:rPr kumimoji="0" lang="en-US" altLang="en-US" sz="2200" b="0" i="0" u="none" strike="noStrike" cap="none" normalizeH="0" baseline="0" dirty="0">
                <a:ln>
                  <a:noFill/>
                </a:ln>
                <a:solidFill>
                  <a:schemeClr val="tx1"/>
                </a:solidFill>
                <a:effectLst/>
                <a:latin typeface="Arial" panose="020B0604020202020204" pitchFamily="34" charset="0"/>
              </a:rPr>
              <a:t> </a:t>
            </a:r>
            <a:r>
              <a:rPr kumimoji="0" lang="en-US" altLang="en-US" sz="2200" b="0" i="0" u="none" strike="noStrike" cap="none" normalizeH="0" baseline="0" dirty="0" err="1">
                <a:ln>
                  <a:noFill/>
                </a:ln>
                <a:solidFill>
                  <a:schemeClr val="tx1"/>
                </a:solidFill>
                <a:effectLst/>
                <a:latin typeface="Arial" panose="020B0604020202020204" pitchFamily="34" charset="0"/>
              </a:rPr>
              <a:t>statistique</a:t>
            </a:r>
            <a:r>
              <a:rPr kumimoji="0" lang="en-US" altLang="en-US" sz="2200" b="0" i="0" u="none" strike="noStrike" cap="none" normalizeH="0" baseline="0" dirty="0">
                <a:ln>
                  <a:noFill/>
                </a:ln>
                <a:solidFill>
                  <a:schemeClr val="tx1"/>
                </a:solidFill>
                <a:effectLst/>
                <a:latin typeface="Arial" panose="020B0604020202020204" pitchFamily="34" charset="0"/>
              </a:rPr>
              <a:t>.</a:t>
            </a:r>
          </a:p>
        </p:txBody>
      </p:sp>
    </p:spTree>
    <p:extLst>
      <p:ext uri="{BB962C8B-B14F-4D97-AF65-F5344CB8AC3E}">
        <p14:creationId xmlns:p14="http://schemas.microsoft.com/office/powerpoint/2010/main" val="1282392249"/>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5C788536-02A1-203A-C7FA-647544E2D1A4}"/>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2B2F1238-DE7F-754A-C847-431CF4992B21}"/>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55E21CEC-A4F1-9C52-68C1-DDF9F1B02487}"/>
              </a:ext>
            </a:extLst>
          </p:cNvPr>
          <p:cNvSpPr/>
          <p:nvPr/>
        </p:nvSpPr>
        <p:spPr>
          <a:xfrm>
            <a:off x="454152" y="198120"/>
            <a:ext cx="3959352" cy="365760"/>
          </a:xfrm>
          <a:prstGeom prst="rect">
            <a:avLst/>
          </a:prstGeom>
        </p:spPr>
        <p:txBody>
          <a:bodyPr wrap="none" lIns="0" tIns="0" rIns="0" bIns="0">
            <a:noAutofit/>
          </a:bodyPr>
          <a:lstStyle/>
          <a:p>
            <a:pPr indent="0"/>
            <a:r>
              <a:rPr lang="fr-FR" sz="2800" b="1" dirty="0">
                <a:solidFill>
                  <a:srgbClr val="161616"/>
                </a:solidFill>
                <a:latin typeface="Arial"/>
              </a:rPr>
              <a:t>5. Décryptage pour comprendre … </a:t>
            </a:r>
            <a:endParaRPr lang="en-US" sz="2800" b="1" dirty="0">
              <a:solidFill>
                <a:srgbClr val="161616"/>
              </a:solidFill>
              <a:latin typeface="Arial"/>
            </a:endParaRPr>
          </a:p>
        </p:txBody>
      </p:sp>
      <p:sp>
        <p:nvSpPr>
          <p:cNvPr id="6" name="ZoneTexte 5">
            <a:extLst>
              <a:ext uri="{FF2B5EF4-FFF2-40B4-BE49-F238E27FC236}">
                <a16:creationId xmlns:a16="http://schemas.microsoft.com/office/drawing/2014/main" id="{EBC751D4-4DDD-6189-5AD7-15E6CAFEA8AB}"/>
              </a:ext>
            </a:extLst>
          </p:cNvPr>
          <p:cNvSpPr txBox="1"/>
          <p:nvPr/>
        </p:nvSpPr>
        <p:spPr>
          <a:xfrm>
            <a:off x="375728" y="1027176"/>
            <a:ext cx="9937880" cy="461665"/>
          </a:xfrm>
          <a:prstGeom prst="rect">
            <a:avLst/>
          </a:prstGeom>
          <a:noFill/>
        </p:spPr>
        <p:txBody>
          <a:bodyPr wrap="square">
            <a:spAutoFit/>
          </a:bodyPr>
          <a:lstStyle/>
          <a:p>
            <a:r>
              <a:rPr lang="en-US" sz="2400" b="1" dirty="0">
                <a:solidFill>
                  <a:srgbClr val="002060"/>
                </a:solidFill>
                <a:latin typeface="Arial" panose="020B0604020202020204" pitchFamily="34" charset="0"/>
                <a:cs typeface="Arial" panose="020B0604020202020204" pitchFamily="34" charset="0"/>
              </a:rPr>
              <a:t>C- PRINCIPE D’INTRICATION</a:t>
            </a:r>
            <a:endParaRPr lang="en-US" sz="2400" dirty="0">
              <a:latin typeface="Arial" panose="020B0604020202020204" pitchFamily="34" charset="0"/>
              <a:cs typeface="Arial" panose="020B0604020202020204" pitchFamily="34" charset="0"/>
            </a:endParaRPr>
          </a:p>
        </p:txBody>
      </p:sp>
      <p:sp>
        <p:nvSpPr>
          <p:cNvPr id="12" name="ZoneTexte 11">
            <a:extLst>
              <a:ext uri="{FF2B5EF4-FFF2-40B4-BE49-F238E27FC236}">
                <a16:creationId xmlns:a16="http://schemas.microsoft.com/office/drawing/2014/main" id="{117C7B2A-9CEC-6AC2-C546-C6A48E937B12}"/>
              </a:ext>
            </a:extLst>
          </p:cNvPr>
          <p:cNvSpPr txBox="1"/>
          <p:nvPr/>
        </p:nvSpPr>
        <p:spPr>
          <a:xfrm>
            <a:off x="432624" y="1206484"/>
            <a:ext cx="9937880" cy="958660"/>
          </a:xfrm>
          <a:prstGeom prst="rect">
            <a:avLst/>
          </a:prstGeom>
          <a:noFill/>
        </p:spPr>
        <p:txBody>
          <a:bodyPr wrap="square">
            <a:spAutoFit/>
          </a:bodyPr>
          <a:lstStyle/>
          <a:p>
            <a:pPr marL="0" marR="0" lvl="0" indent="0" algn="just" defTabSz="914400" rtl="0" eaLnBrk="0" fontAlgn="base" latinLnBrk="0" hangingPunct="0">
              <a:lnSpc>
                <a:spcPct val="15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R="0" lvl="0" algn="just" defTabSz="914400" rtl="0" eaLnBrk="0" fontAlgn="base" latinLnBrk="0" hangingPunct="0">
              <a:lnSpc>
                <a:spcPct val="150000"/>
              </a:lnSpc>
              <a:spcBef>
                <a:spcPct val="0"/>
              </a:spcBef>
              <a:spcAft>
                <a:spcPct val="0"/>
              </a:spcAft>
              <a:buClrTx/>
              <a:buSzTx/>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C9A930D9-5800-1FA2-AF14-B530432AE52D}"/>
              </a:ext>
            </a:extLst>
          </p:cNvPr>
          <p:cNvSpPr>
            <a:spLocks noChangeArrowheads="1"/>
          </p:cNvSpPr>
          <p:nvPr/>
        </p:nvSpPr>
        <p:spPr bwMode="auto">
          <a:xfrm>
            <a:off x="322896" y="1604665"/>
            <a:ext cx="9937880" cy="5386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just" defTabSz="914400" rtl="0" eaLnBrk="0" fontAlgn="base" latinLnBrk="0" hangingPunct="0">
              <a:lnSpc>
                <a:spcPct val="200000"/>
              </a:lnSpc>
              <a:spcBef>
                <a:spcPct val="0"/>
              </a:spcBef>
              <a:spcAft>
                <a:spcPct val="0"/>
              </a:spcAft>
              <a:buClrTx/>
              <a:buSzTx/>
              <a:buFont typeface="Wingdings" panose="05000000000000000000" pitchFamily="2" charset="2"/>
              <a:buChar char="v"/>
              <a:tabLst/>
            </a:pPr>
            <a:r>
              <a:rPr lang="en-US" altLang="en-US" sz="2200" b="1" dirty="0">
                <a:latin typeface="Arial" panose="020B0604020202020204" pitchFamily="34" charset="0"/>
              </a:rPr>
              <a:t>L</a:t>
            </a:r>
            <a:r>
              <a:rPr kumimoji="0" lang="en-US" altLang="en-US" sz="2200" b="1" i="0" u="none" strike="noStrike" cap="none" normalizeH="0" baseline="0" dirty="0">
                <a:ln>
                  <a:noFill/>
                </a:ln>
                <a:solidFill>
                  <a:schemeClr val="tx1"/>
                </a:solidFill>
                <a:effectLst/>
                <a:latin typeface="Arial" panose="020B0604020202020204" pitchFamily="34" charset="0"/>
              </a:rPr>
              <a:t>ien entre </a:t>
            </a:r>
            <a:r>
              <a:rPr kumimoji="0" lang="en-US" altLang="en-US" sz="2200" b="1" i="0" u="none" strike="noStrike" cap="none" normalizeH="0" baseline="0" dirty="0" err="1">
                <a:ln>
                  <a:noFill/>
                </a:ln>
                <a:solidFill>
                  <a:schemeClr val="tx1"/>
                </a:solidFill>
                <a:effectLst/>
                <a:latin typeface="Arial" panose="020B0604020202020204" pitchFamily="34" charset="0"/>
              </a:rPr>
              <a:t>particules</a:t>
            </a:r>
            <a:r>
              <a:rPr kumimoji="0" lang="en-US" altLang="en-US" sz="2200" b="0" i="0" u="none" strike="noStrike" cap="none" normalizeH="0" baseline="0" dirty="0">
                <a:ln>
                  <a:noFill/>
                </a:ln>
                <a:solidFill>
                  <a:schemeClr val="tx1"/>
                </a:solidFill>
                <a:effectLst/>
                <a:latin typeface="Arial" panose="020B0604020202020204" pitchFamily="34" charset="0"/>
              </a:rPr>
              <a:t> : Des </a:t>
            </a:r>
            <a:r>
              <a:rPr kumimoji="0" lang="en-US" altLang="en-US" sz="2200" b="0" i="0" u="none" strike="noStrike" cap="none" normalizeH="0" baseline="0" dirty="0" err="1">
                <a:ln>
                  <a:noFill/>
                </a:ln>
                <a:solidFill>
                  <a:schemeClr val="tx1"/>
                </a:solidFill>
                <a:effectLst/>
                <a:latin typeface="Arial" panose="020B0604020202020204" pitchFamily="34" charset="0"/>
              </a:rPr>
              <a:t>particules</a:t>
            </a:r>
            <a:r>
              <a:rPr kumimoji="0" lang="en-US" altLang="en-US" sz="2200" b="0" i="0" u="none" strike="noStrike" cap="none" normalizeH="0" baseline="0" dirty="0">
                <a:ln>
                  <a:noFill/>
                </a:ln>
                <a:solidFill>
                  <a:schemeClr val="tx1"/>
                </a:solidFill>
                <a:effectLst/>
                <a:latin typeface="Arial" panose="020B0604020202020204" pitchFamily="34" charset="0"/>
              </a:rPr>
              <a:t> </a:t>
            </a:r>
            <a:r>
              <a:rPr kumimoji="0" lang="en-US" altLang="en-US" sz="2200" b="0" i="0" u="none" strike="noStrike" cap="none" normalizeH="0" baseline="0" dirty="0" err="1">
                <a:ln>
                  <a:noFill/>
                </a:ln>
                <a:solidFill>
                  <a:schemeClr val="tx1"/>
                </a:solidFill>
                <a:effectLst/>
                <a:latin typeface="Arial" panose="020B0604020202020204" pitchFamily="34" charset="0"/>
              </a:rPr>
              <a:t>peuvent</a:t>
            </a:r>
            <a:r>
              <a:rPr kumimoji="0" lang="en-US" altLang="en-US" sz="2200" b="0" i="0" u="none" strike="noStrike" cap="none" normalizeH="0" baseline="0" dirty="0">
                <a:ln>
                  <a:noFill/>
                </a:ln>
                <a:solidFill>
                  <a:schemeClr val="tx1"/>
                </a:solidFill>
                <a:effectLst/>
                <a:latin typeface="Arial" panose="020B0604020202020204" pitchFamily="34" charset="0"/>
              </a:rPr>
              <a:t> </a:t>
            </a:r>
            <a:r>
              <a:rPr kumimoji="0" lang="en-US" altLang="en-US" sz="2200" b="0" i="0" u="none" strike="noStrike" cap="none" normalizeH="0" baseline="0" dirty="0" err="1">
                <a:ln>
                  <a:noFill/>
                </a:ln>
                <a:solidFill>
                  <a:schemeClr val="tx1"/>
                </a:solidFill>
                <a:effectLst/>
                <a:latin typeface="Arial" panose="020B0604020202020204" pitchFamily="34" charset="0"/>
              </a:rPr>
              <a:t>être</a:t>
            </a:r>
            <a:r>
              <a:rPr kumimoji="0" lang="en-US" altLang="en-US" sz="2200" b="0" i="0" u="none" strike="noStrike" cap="none" normalizeH="0" baseline="0" dirty="0">
                <a:ln>
                  <a:noFill/>
                </a:ln>
                <a:solidFill>
                  <a:schemeClr val="tx1"/>
                </a:solidFill>
                <a:effectLst/>
                <a:latin typeface="Arial" panose="020B0604020202020204" pitchFamily="34" charset="0"/>
              </a:rPr>
              <a:t> </a:t>
            </a:r>
            <a:r>
              <a:rPr kumimoji="0" lang="en-US" altLang="en-US" sz="2200" b="0" i="0" u="none" strike="noStrike" cap="none" normalizeH="0" baseline="0" dirty="0" err="1">
                <a:ln>
                  <a:noFill/>
                </a:ln>
                <a:solidFill>
                  <a:schemeClr val="tx1"/>
                </a:solidFill>
                <a:effectLst/>
                <a:latin typeface="Arial" panose="020B0604020202020204" pitchFamily="34" charset="0"/>
              </a:rPr>
              <a:t>liées</a:t>
            </a:r>
            <a:r>
              <a:rPr kumimoji="0" lang="en-US" altLang="en-US" sz="2200" b="0" i="0" u="none" strike="noStrike" cap="none" normalizeH="0" baseline="0" dirty="0">
                <a:ln>
                  <a:noFill/>
                </a:ln>
                <a:solidFill>
                  <a:schemeClr val="tx1"/>
                </a:solidFill>
                <a:effectLst/>
                <a:latin typeface="Arial" panose="020B0604020202020204" pitchFamily="34" charset="0"/>
              </a:rPr>
              <a:t> entre </a:t>
            </a:r>
            <a:r>
              <a:rPr kumimoji="0" lang="en-US" altLang="en-US" sz="2200" b="0" i="0" u="none" strike="noStrike" cap="none" normalizeH="0" baseline="0" dirty="0" err="1">
                <a:ln>
                  <a:noFill/>
                </a:ln>
                <a:solidFill>
                  <a:schemeClr val="tx1"/>
                </a:solidFill>
                <a:effectLst/>
                <a:latin typeface="Arial" panose="020B0604020202020204" pitchFamily="34" charset="0"/>
              </a:rPr>
              <a:t>elles</a:t>
            </a:r>
            <a:r>
              <a:rPr kumimoji="0" lang="en-US" altLang="en-US" sz="2200" b="0" i="0" u="none" strike="noStrike" cap="none" normalizeH="0" baseline="0" dirty="0">
                <a:ln>
                  <a:noFill/>
                </a:ln>
                <a:solidFill>
                  <a:schemeClr val="tx1"/>
                </a:solidFill>
                <a:effectLst/>
                <a:latin typeface="Arial" panose="020B0604020202020204" pitchFamily="34" charset="0"/>
              </a:rPr>
              <a:t>, formant un </a:t>
            </a:r>
            <a:r>
              <a:rPr kumimoji="0" lang="en-US" altLang="en-US" sz="2200" b="0" i="0" u="none" strike="noStrike" cap="none" normalizeH="0" baseline="0" dirty="0" err="1">
                <a:ln>
                  <a:noFill/>
                </a:ln>
                <a:solidFill>
                  <a:schemeClr val="tx1"/>
                </a:solidFill>
                <a:effectLst/>
                <a:latin typeface="Arial" panose="020B0604020202020204" pitchFamily="34" charset="0"/>
              </a:rPr>
              <a:t>système</a:t>
            </a:r>
            <a:r>
              <a:rPr kumimoji="0" lang="en-US" altLang="en-US" sz="2200" b="0" i="0" u="none" strike="noStrike" cap="none" normalizeH="0" baseline="0" dirty="0">
                <a:ln>
                  <a:noFill/>
                </a:ln>
                <a:solidFill>
                  <a:schemeClr val="tx1"/>
                </a:solidFill>
                <a:effectLst/>
                <a:latin typeface="Arial" panose="020B0604020202020204" pitchFamily="34" charset="0"/>
              </a:rPr>
              <a:t> </a:t>
            </a:r>
            <a:r>
              <a:rPr kumimoji="0" lang="en-US" altLang="en-US" sz="2200" b="0" i="0" u="none" strike="noStrike" cap="none" normalizeH="0" baseline="0" dirty="0" err="1">
                <a:ln>
                  <a:noFill/>
                </a:ln>
                <a:solidFill>
                  <a:schemeClr val="tx1"/>
                </a:solidFill>
                <a:effectLst/>
                <a:latin typeface="Arial" panose="020B0604020202020204" pitchFamily="34" charset="0"/>
              </a:rPr>
              <a:t>où</a:t>
            </a:r>
            <a:r>
              <a:rPr kumimoji="0" lang="en-US" altLang="en-US" sz="2200" b="0" i="0" u="none" strike="noStrike" cap="none" normalizeH="0" baseline="0" dirty="0">
                <a:ln>
                  <a:noFill/>
                </a:ln>
                <a:solidFill>
                  <a:schemeClr val="tx1"/>
                </a:solidFill>
                <a:effectLst/>
                <a:latin typeface="Arial" panose="020B0604020202020204" pitchFamily="34" charset="0"/>
              </a:rPr>
              <a:t> </a:t>
            </a:r>
            <a:r>
              <a:rPr kumimoji="0" lang="en-US" altLang="en-US" sz="2200" b="0" i="0" u="none" strike="noStrike" cap="none" normalizeH="0" baseline="0" dirty="0" err="1">
                <a:ln>
                  <a:noFill/>
                </a:ln>
                <a:solidFill>
                  <a:schemeClr val="tx1"/>
                </a:solidFill>
                <a:effectLst/>
                <a:latin typeface="Arial" panose="020B0604020202020204" pitchFamily="34" charset="0"/>
              </a:rPr>
              <a:t>leurs</a:t>
            </a:r>
            <a:r>
              <a:rPr kumimoji="0" lang="en-US" altLang="en-US" sz="2200" b="0" i="0" u="none" strike="noStrike" cap="none" normalizeH="0" baseline="0" dirty="0">
                <a:ln>
                  <a:noFill/>
                </a:ln>
                <a:solidFill>
                  <a:schemeClr val="tx1"/>
                </a:solidFill>
                <a:effectLst/>
                <a:latin typeface="Arial" panose="020B0604020202020204" pitchFamily="34" charset="0"/>
              </a:rPr>
              <a:t> états </a:t>
            </a:r>
            <a:r>
              <a:rPr kumimoji="0" lang="en-US" altLang="en-US" sz="2200" b="0" i="0" u="none" strike="noStrike" cap="none" normalizeH="0" baseline="0" dirty="0" err="1">
                <a:ln>
                  <a:noFill/>
                </a:ln>
                <a:solidFill>
                  <a:schemeClr val="tx1"/>
                </a:solidFill>
                <a:effectLst/>
                <a:latin typeface="Arial" panose="020B0604020202020204" pitchFamily="34" charset="0"/>
              </a:rPr>
              <a:t>sont</a:t>
            </a:r>
            <a:r>
              <a:rPr kumimoji="0" lang="en-US" altLang="en-US" sz="2200" b="0" i="0" u="none" strike="noStrike" cap="none" normalizeH="0" baseline="0" dirty="0">
                <a:ln>
                  <a:noFill/>
                </a:ln>
                <a:solidFill>
                  <a:schemeClr val="tx1"/>
                </a:solidFill>
                <a:effectLst/>
                <a:latin typeface="Arial" panose="020B0604020202020204" pitchFamily="34" charset="0"/>
              </a:rPr>
              <a:t> </a:t>
            </a:r>
            <a:r>
              <a:rPr kumimoji="0" lang="en-US" altLang="en-US" sz="2200" b="0" i="0" u="none" strike="noStrike" cap="none" normalizeH="0" baseline="0" dirty="0" err="1">
                <a:ln>
                  <a:noFill/>
                </a:ln>
                <a:solidFill>
                  <a:schemeClr val="tx1"/>
                </a:solidFill>
                <a:effectLst/>
                <a:latin typeface="Arial" panose="020B0604020202020204" pitchFamily="34" charset="0"/>
              </a:rPr>
              <a:t>interdépendants</a:t>
            </a:r>
            <a:r>
              <a:rPr kumimoji="0" lang="en-US" altLang="en-US" sz="2200" b="0" i="0" u="none" strike="noStrike" cap="none" normalizeH="0" baseline="0" dirty="0">
                <a:ln>
                  <a:noFill/>
                </a:ln>
                <a:solidFill>
                  <a:schemeClr val="tx1"/>
                </a:solidFill>
                <a:effectLst/>
                <a:latin typeface="Arial" panose="020B0604020202020204" pitchFamily="34" charset="0"/>
              </a:rPr>
              <a:t>, peu </a:t>
            </a:r>
            <a:r>
              <a:rPr kumimoji="0" lang="en-US" altLang="en-US" sz="2200" b="0" i="0" u="none" strike="noStrike" cap="none" normalizeH="0" baseline="0" dirty="0" err="1">
                <a:ln>
                  <a:noFill/>
                </a:ln>
                <a:solidFill>
                  <a:schemeClr val="tx1"/>
                </a:solidFill>
                <a:effectLst/>
                <a:latin typeface="Arial" panose="020B0604020202020204" pitchFamily="34" charset="0"/>
              </a:rPr>
              <a:t>importe</a:t>
            </a:r>
            <a:r>
              <a:rPr kumimoji="0" lang="en-US" altLang="en-US" sz="2200" b="0" i="0" u="none" strike="noStrike" cap="none" normalizeH="0" baseline="0" dirty="0">
                <a:ln>
                  <a:noFill/>
                </a:ln>
                <a:solidFill>
                  <a:schemeClr val="tx1"/>
                </a:solidFill>
                <a:effectLst/>
                <a:latin typeface="Arial" panose="020B0604020202020204" pitchFamily="34" charset="0"/>
              </a:rPr>
              <a:t> la distance qui les </a:t>
            </a:r>
            <a:r>
              <a:rPr kumimoji="0" lang="en-US" altLang="en-US" sz="2200" b="0" i="0" u="none" strike="noStrike" cap="none" normalizeH="0" baseline="0" dirty="0" err="1">
                <a:ln>
                  <a:noFill/>
                </a:ln>
                <a:solidFill>
                  <a:schemeClr val="tx1"/>
                </a:solidFill>
                <a:effectLst/>
                <a:latin typeface="Arial" panose="020B0604020202020204" pitchFamily="34" charset="0"/>
              </a:rPr>
              <a:t>sépare</a:t>
            </a:r>
            <a:r>
              <a:rPr kumimoji="0" lang="en-US" altLang="en-US" sz="2200" b="0" i="0" u="none" strike="noStrike" cap="none" normalizeH="0" baseline="0" dirty="0">
                <a:ln>
                  <a:noFill/>
                </a:ln>
                <a:solidFill>
                  <a:schemeClr val="tx1"/>
                </a:solidFill>
                <a:effectLst/>
                <a:latin typeface="Arial" panose="020B0604020202020204" pitchFamily="34" charset="0"/>
              </a:rPr>
              <a:t>.</a:t>
            </a:r>
          </a:p>
          <a:p>
            <a:pPr marL="342900" marR="0" lvl="0" indent="-342900" algn="just" defTabSz="914400" rtl="0" eaLnBrk="0" fontAlgn="base" latinLnBrk="0" hangingPunct="0">
              <a:lnSpc>
                <a:spcPct val="200000"/>
              </a:lnSpc>
              <a:spcBef>
                <a:spcPct val="0"/>
              </a:spcBef>
              <a:spcAft>
                <a:spcPct val="0"/>
              </a:spcAft>
              <a:buClrTx/>
              <a:buSzTx/>
              <a:buFont typeface="Wingdings" panose="05000000000000000000" pitchFamily="2" charset="2"/>
              <a:buChar char="v"/>
              <a:tabLst/>
            </a:pPr>
            <a:r>
              <a:rPr kumimoji="0" lang="en-US" altLang="en-US" sz="2200" b="1" i="0" u="none" strike="noStrike" cap="none" normalizeH="0" baseline="0" dirty="0">
                <a:ln>
                  <a:noFill/>
                </a:ln>
                <a:solidFill>
                  <a:schemeClr val="tx1"/>
                </a:solidFill>
                <a:effectLst/>
                <a:latin typeface="Arial" panose="020B0604020202020204" pitchFamily="34" charset="0"/>
              </a:rPr>
              <a:t>Transmission </a:t>
            </a:r>
            <a:r>
              <a:rPr kumimoji="0" lang="en-US" altLang="en-US" sz="2200" b="1" i="0" u="none" strike="noStrike" cap="none" normalizeH="0" baseline="0" dirty="0" err="1">
                <a:ln>
                  <a:noFill/>
                </a:ln>
                <a:solidFill>
                  <a:schemeClr val="tx1"/>
                </a:solidFill>
                <a:effectLst/>
                <a:latin typeface="Arial" panose="020B0604020202020204" pitchFamily="34" charset="0"/>
              </a:rPr>
              <a:t>instantanée</a:t>
            </a:r>
            <a:r>
              <a:rPr kumimoji="0" lang="en-US" altLang="en-US" sz="2200" b="0" i="0" u="none" strike="noStrike" cap="none" normalizeH="0" baseline="0" dirty="0">
                <a:ln>
                  <a:noFill/>
                </a:ln>
                <a:solidFill>
                  <a:schemeClr val="tx1"/>
                </a:solidFill>
                <a:effectLst/>
                <a:latin typeface="Arial" panose="020B0604020202020204" pitchFamily="34" charset="0"/>
              </a:rPr>
              <a:t> : La </a:t>
            </a:r>
            <a:r>
              <a:rPr kumimoji="0" lang="en-US" altLang="en-US" sz="2200" b="0" i="0" u="none" strike="noStrike" cap="none" normalizeH="0" baseline="0" dirty="0" err="1">
                <a:ln>
                  <a:noFill/>
                </a:ln>
                <a:solidFill>
                  <a:schemeClr val="tx1"/>
                </a:solidFill>
                <a:effectLst/>
                <a:latin typeface="Arial" panose="020B0604020202020204" pitchFamily="34" charset="0"/>
              </a:rPr>
              <a:t>mesure</a:t>
            </a:r>
            <a:r>
              <a:rPr kumimoji="0" lang="en-US" altLang="en-US" sz="2200" b="0" i="0" u="none" strike="noStrike" cap="none" normalizeH="0" baseline="0" dirty="0">
                <a:ln>
                  <a:noFill/>
                </a:ln>
                <a:solidFill>
                  <a:schemeClr val="tx1"/>
                </a:solidFill>
                <a:effectLst/>
                <a:latin typeface="Arial" panose="020B0604020202020204" pitchFamily="34" charset="0"/>
              </a:rPr>
              <a:t> </a:t>
            </a:r>
            <a:r>
              <a:rPr kumimoji="0" lang="en-US" altLang="en-US" sz="2200" b="0" i="0" u="none" strike="noStrike" cap="none" normalizeH="0" baseline="0" dirty="0" err="1">
                <a:ln>
                  <a:noFill/>
                </a:ln>
                <a:solidFill>
                  <a:schemeClr val="tx1"/>
                </a:solidFill>
                <a:effectLst/>
                <a:latin typeface="Arial" panose="020B0604020202020204" pitchFamily="34" charset="0"/>
              </a:rPr>
              <a:t>d’une</a:t>
            </a:r>
            <a:r>
              <a:rPr kumimoji="0" lang="en-US" altLang="en-US" sz="2200" b="0" i="0" u="none" strike="noStrike" cap="none" normalizeH="0" baseline="0" dirty="0">
                <a:ln>
                  <a:noFill/>
                </a:ln>
                <a:solidFill>
                  <a:schemeClr val="tx1"/>
                </a:solidFill>
                <a:effectLst/>
                <a:latin typeface="Arial" panose="020B0604020202020204" pitchFamily="34" charset="0"/>
              </a:rPr>
              <a:t> </a:t>
            </a:r>
            <a:r>
              <a:rPr kumimoji="0" lang="en-US" altLang="en-US" sz="2200" b="0" i="0" u="none" strike="noStrike" cap="none" normalizeH="0" baseline="0" dirty="0" err="1">
                <a:ln>
                  <a:noFill/>
                </a:ln>
                <a:solidFill>
                  <a:schemeClr val="tx1"/>
                </a:solidFill>
                <a:effectLst/>
                <a:latin typeface="Arial" panose="020B0604020202020204" pitchFamily="34" charset="0"/>
              </a:rPr>
              <a:t>particule</a:t>
            </a:r>
            <a:r>
              <a:rPr kumimoji="0" lang="en-US" altLang="en-US" sz="2200" b="0" i="0" u="none" strike="noStrike" cap="none" normalizeH="0" baseline="0" dirty="0">
                <a:ln>
                  <a:noFill/>
                </a:ln>
                <a:solidFill>
                  <a:schemeClr val="tx1"/>
                </a:solidFill>
                <a:effectLst/>
                <a:latin typeface="Arial" panose="020B0604020202020204" pitchFamily="34" charset="0"/>
              </a:rPr>
              <a:t> </a:t>
            </a:r>
            <a:r>
              <a:rPr kumimoji="0" lang="en-US" altLang="en-US" sz="2200" b="0" i="0" u="none" strike="noStrike" cap="none" normalizeH="0" baseline="0" dirty="0" err="1">
                <a:ln>
                  <a:noFill/>
                </a:ln>
                <a:solidFill>
                  <a:schemeClr val="tx1"/>
                </a:solidFill>
                <a:effectLst/>
                <a:latin typeface="Arial" panose="020B0604020202020204" pitchFamily="34" charset="0"/>
              </a:rPr>
              <a:t>affecte</a:t>
            </a:r>
            <a:r>
              <a:rPr kumimoji="0" lang="en-US" altLang="en-US" sz="2200" b="0" i="0" u="none" strike="noStrike" cap="none" normalizeH="0" baseline="0" dirty="0">
                <a:ln>
                  <a:noFill/>
                </a:ln>
                <a:solidFill>
                  <a:schemeClr val="tx1"/>
                </a:solidFill>
                <a:effectLst/>
                <a:latin typeface="Arial" panose="020B0604020202020204" pitchFamily="34" charset="0"/>
              </a:rPr>
              <a:t> </a:t>
            </a:r>
            <a:r>
              <a:rPr kumimoji="0" lang="en-US" altLang="en-US" sz="2200" b="0" i="0" u="none" strike="noStrike" cap="none" normalizeH="0" baseline="0" dirty="0" err="1">
                <a:ln>
                  <a:noFill/>
                </a:ln>
                <a:solidFill>
                  <a:schemeClr val="tx1"/>
                </a:solidFill>
                <a:effectLst/>
                <a:latin typeface="Arial" panose="020B0604020202020204" pitchFamily="34" charset="0"/>
              </a:rPr>
              <a:t>immédiatement</a:t>
            </a:r>
            <a:r>
              <a:rPr kumimoji="0" lang="en-US" altLang="en-US" sz="2200" b="0" i="0" u="none" strike="noStrike" cap="none" normalizeH="0" baseline="0" dirty="0">
                <a:ln>
                  <a:noFill/>
                </a:ln>
                <a:solidFill>
                  <a:schemeClr val="tx1"/>
                </a:solidFill>
                <a:effectLst/>
                <a:latin typeface="Arial" panose="020B0604020202020204" pitchFamily="34" charset="0"/>
              </a:rPr>
              <a:t> </a:t>
            </a:r>
            <a:r>
              <a:rPr kumimoji="0" lang="en-US" altLang="en-US" sz="2200" b="0" i="0" u="none" strike="noStrike" cap="none" normalizeH="0" baseline="0" dirty="0" err="1">
                <a:ln>
                  <a:noFill/>
                </a:ln>
                <a:solidFill>
                  <a:schemeClr val="tx1"/>
                </a:solidFill>
                <a:effectLst/>
                <a:latin typeface="Arial" panose="020B0604020202020204" pitchFamily="34" charset="0"/>
              </a:rPr>
              <a:t>l’état</a:t>
            </a:r>
            <a:r>
              <a:rPr kumimoji="0" lang="en-US" altLang="en-US" sz="2200" b="0" i="0" u="none" strike="noStrike" cap="none" normalizeH="0" baseline="0" dirty="0">
                <a:ln>
                  <a:noFill/>
                </a:ln>
                <a:solidFill>
                  <a:schemeClr val="tx1"/>
                </a:solidFill>
                <a:effectLst/>
                <a:latin typeface="Arial" panose="020B0604020202020204" pitchFamily="34" charset="0"/>
              </a:rPr>
              <a:t> des </a:t>
            </a:r>
            <a:r>
              <a:rPr kumimoji="0" lang="en-US" altLang="en-US" sz="2200" b="0" i="0" u="none" strike="noStrike" cap="none" normalizeH="0" baseline="0" dirty="0" err="1">
                <a:ln>
                  <a:noFill/>
                </a:ln>
                <a:solidFill>
                  <a:schemeClr val="tx1"/>
                </a:solidFill>
                <a:effectLst/>
                <a:latin typeface="Arial" panose="020B0604020202020204" pitchFamily="34" charset="0"/>
              </a:rPr>
              <a:t>autres</a:t>
            </a:r>
            <a:r>
              <a:rPr kumimoji="0" lang="en-US" altLang="en-US" sz="2200" b="0" i="0" u="none" strike="noStrike" cap="none" normalizeH="0" baseline="0" dirty="0">
                <a:ln>
                  <a:noFill/>
                </a:ln>
                <a:solidFill>
                  <a:schemeClr val="tx1"/>
                </a:solidFill>
                <a:effectLst/>
                <a:latin typeface="Arial" panose="020B0604020202020204" pitchFamily="34" charset="0"/>
              </a:rPr>
              <a:t>, </a:t>
            </a:r>
            <a:r>
              <a:rPr kumimoji="0" lang="en-US" altLang="en-US" sz="2200" b="0" i="0" u="none" strike="noStrike" cap="none" normalizeH="0" baseline="0" dirty="0" err="1">
                <a:ln>
                  <a:noFill/>
                </a:ln>
                <a:solidFill>
                  <a:schemeClr val="tx1"/>
                </a:solidFill>
                <a:effectLst/>
                <a:latin typeface="Arial" panose="020B0604020202020204" pitchFamily="34" charset="0"/>
              </a:rPr>
              <a:t>même</a:t>
            </a:r>
            <a:r>
              <a:rPr kumimoji="0" lang="en-US" altLang="en-US" sz="2200" b="0" i="0" u="none" strike="noStrike" cap="none" normalizeH="0" baseline="0" dirty="0">
                <a:ln>
                  <a:noFill/>
                </a:ln>
                <a:solidFill>
                  <a:schemeClr val="tx1"/>
                </a:solidFill>
                <a:effectLst/>
                <a:latin typeface="Arial" panose="020B0604020202020204" pitchFamily="34" charset="0"/>
              </a:rPr>
              <a:t> à </a:t>
            </a:r>
            <a:r>
              <a:rPr kumimoji="0" lang="en-US" altLang="en-US" sz="2200" b="0" i="0" u="none" strike="noStrike" cap="none" normalizeH="0" baseline="0" dirty="0" err="1">
                <a:ln>
                  <a:noFill/>
                </a:ln>
                <a:solidFill>
                  <a:schemeClr val="tx1"/>
                </a:solidFill>
                <a:effectLst/>
                <a:latin typeface="Arial" panose="020B0604020202020204" pitchFamily="34" charset="0"/>
              </a:rPr>
              <a:t>grande</a:t>
            </a:r>
            <a:r>
              <a:rPr kumimoji="0" lang="en-US" altLang="en-US" sz="2200" b="0" i="0" u="none" strike="noStrike" cap="none" normalizeH="0" baseline="0" dirty="0">
                <a:ln>
                  <a:noFill/>
                </a:ln>
                <a:solidFill>
                  <a:schemeClr val="tx1"/>
                </a:solidFill>
                <a:effectLst/>
                <a:latin typeface="Arial" panose="020B0604020202020204" pitchFamily="34" charset="0"/>
              </a:rPr>
              <a:t> distance.</a:t>
            </a:r>
          </a:p>
          <a:p>
            <a:pPr marL="342900" marR="0" lvl="0" indent="-342900" algn="just" defTabSz="914400" rtl="0" eaLnBrk="0" fontAlgn="base" latinLnBrk="0" hangingPunct="0">
              <a:lnSpc>
                <a:spcPct val="200000"/>
              </a:lnSpc>
              <a:spcBef>
                <a:spcPct val="0"/>
              </a:spcBef>
              <a:spcAft>
                <a:spcPct val="0"/>
              </a:spcAft>
              <a:buClrTx/>
              <a:buSzTx/>
              <a:buFont typeface="Wingdings" panose="05000000000000000000" pitchFamily="2" charset="2"/>
              <a:buChar char="v"/>
              <a:tabLst/>
            </a:pPr>
            <a:r>
              <a:rPr kumimoji="0" lang="en-US" altLang="en-US" sz="2200" b="1" i="0" u="none" strike="noStrike" cap="none" normalizeH="0" baseline="0" dirty="0" err="1">
                <a:ln>
                  <a:noFill/>
                </a:ln>
                <a:solidFill>
                  <a:schemeClr val="tx1"/>
                </a:solidFill>
                <a:effectLst/>
                <a:latin typeface="Arial" panose="020B0604020202020204" pitchFamily="34" charset="0"/>
              </a:rPr>
              <a:t>Irréversibilité</a:t>
            </a:r>
            <a:r>
              <a:rPr kumimoji="0" lang="en-US" altLang="en-US" sz="2200" b="0" i="0" u="none" strike="noStrike" cap="none" normalizeH="0" baseline="0" dirty="0">
                <a:ln>
                  <a:noFill/>
                </a:ln>
                <a:solidFill>
                  <a:schemeClr val="tx1"/>
                </a:solidFill>
                <a:effectLst/>
                <a:latin typeface="Arial" panose="020B0604020202020204" pitchFamily="34" charset="0"/>
              </a:rPr>
              <a:t> : Une </a:t>
            </a:r>
            <a:r>
              <a:rPr kumimoji="0" lang="en-US" altLang="en-US" sz="2200" b="0" i="0" u="none" strike="noStrike" cap="none" normalizeH="0" baseline="0" dirty="0" err="1">
                <a:ln>
                  <a:noFill/>
                </a:ln>
                <a:solidFill>
                  <a:schemeClr val="tx1"/>
                </a:solidFill>
                <a:effectLst/>
                <a:latin typeface="Arial" panose="020B0604020202020204" pitchFamily="34" charset="0"/>
              </a:rPr>
              <a:t>fois</a:t>
            </a:r>
            <a:r>
              <a:rPr kumimoji="0" lang="en-US" altLang="en-US" sz="2200" b="0" i="0" u="none" strike="noStrike" cap="none" normalizeH="0" baseline="0" dirty="0">
                <a:ln>
                  <a:noFill/>
                </a:ln>
                <a:solidFill>
                  <a:schemeClr val="tx1"/>
                </a:solidFill>
                <a:effectLst/>
                <a:latin typeface="Arial" panose="020B0604020202020204" pitchFamily="34" charset="0"/>
              </a:rPr>
              <a:t> </a:t>
            </a:r>
            <a:r>
              <a:rPr kumimoji="0" lang="en-US" altLang="en-US" sz="2200" b="0" i="0" u="none" strike="noStrike" cap="none" normalizeH="0" baseline="0" dirty="0" err="1">
                <a:ln>
                  <a:noFill/>
                </a:ln>
                <a:solidFill>
                  <a:schemeClr val="tx1"/>
                </a:solidFill>
                <a:effectLst/>
                <a:latin typeface="Arial" panose="020B0604020202020204" pitchFamily="34" charset="0"/>
              </a:rPr>
              <a:t>l’état</a:t>
            </a:r>
            <a:r>
              <a:rPr kumimoji="0" lang="en-US" altLang="en-US" sz="2200" b="0" i="0" u="none" strike="noStrike" cap="none" normalizeH="0" baseline="0" dirty="0">
                <a:ln>
                  <a:noFill/>
                </a:ln>
                <a:solidFill>
                  <a:schemeClr val="tx1"/>
                </a:solidFill>
                <a:effectLst/>
                <a:latin typeface="Arial" panose="020B0604020202020204" pitchFamily="34" charset="0"/>
              </a:rPr>
              <a:t> </a:t>
            </a:r>
            <a:r>
              <a:rPr kumimoji="0" lang="en-US" altLang="en-US" sz="2200" b="0" i="0" u="none" strike="noStrike" cap="none" normalizeH="0" baseline="0" dirty="0" err="1">
                <a:ln>
                  <a:noFill/>
                </a:ln>
                <a:solidFill>
                  <a:schemeClr val="tx1"/>
                </a:solidFill>
                <a:effectLst/>
                <a:latin typeface="Arial" panose="020B0604020202020204" pitchFamily="34" charset="0"/>
              </a:rPr>
              <a:t>d’une</a:t>
            </a:r>
            <a:r>
              <a:rPr kumimoji="0" lang="en-US" altLang="en-US" sz="2200" b="0" i="0" u="none" strike="noStrike" cap="none" normalizeH="0" baseline="0" dirty="0">
                <a:ln>
                  <a:noFill/>
                </a:ln>
                <a:solidFill>
                  <a:schemeClr val="tx1"/>
                </a:solidFill>
                <a:effectLst/>
                <a:latin typeface="Arial" panose="020B0604020202020204" pitchFamily="34" charset="0"/>
              </a:rPr>
              <a:t> </a:t>
            </a:r>
            <a:r>
              <a:rPr kumimoji="0" lang="en-US" altLang="en-US" sz="2200" b="0" i="0" u="none" strike="noStrike" cap="none" normalizeH="0" baseline="0" dirty="0" err="1">
                <a:ln>
                  <a:noFill/>
                </a:ln>
                <a:solidFill>
                  <a:schemeClr val="tx1"/>
                </a:solidFill>
                <a:effectLst/>
                <a:latin typeface="Arial" panose="020B0604020202020204" pitchFamily="34" charset="0"/>
              </a:rPr>
              <a:t>particule</a:t>
            </a:r>
            <a:r>
              <a:rPr kumimoji="0" lang="en-US" altLang="en-US" sz="2200" b="0" i="0" u="none" strike="noStrike" cap="none" normalizeH="0" baseline="0" dirty="0">
                <a:ln>
                  <a:noFill/>
                </a:ln>
                <a:solidFill>
                  <a:schemeClr val="tx1"/>
                </a:solidFill>
                <a:effectLst/>
                <a:latin typeface="Arial" panose="020B0604020202020204" pitchFamily="34" charset="0"/>
              </a:rPr>
              <a:t> </a:t>
            </a:r>
            <a:r>
              <a:rPr kumimoji="0" lang="en-US" altLang="en-US" sz="2200" b="0" i="0" u="none" strike="noStrike" cap="none" normalizeH="0" baseline="0" dirty="0" err="1">
                <a:ln>
                  <a:noFill/>
                </a:ln>
                <a:solidFill>
                  <a:schemeClr val="tx1"/>
                </a:solidFill>
                <a:effectLst/>
                <a:latin typeface="Arial" panose="020B0604020202020204" pitchFamily="34" charset="0"/>
              </a:rPr>
              <a:t>mesuré</a:t>
            </a:r>
            <a:r>
              <a:rPr kumimoji="0" lang="en-US" altLang="en-US" sz="2200" b="0" i="0" u="none" strike="noStrike" cap="none" normalizeH="0" baseline="0" dirty="0">
                <a:ln>
                  <a:noFill/>
                </a:ln>
                <a:solidFill>
                  <a:schemeClr val="tx1"/>
                </a:solidFill>
                <a:effectLst/>
                <a:latin typeface="Arial" panose="020B0604020202020204" pitchFamily="34" charset="0"/>
              </a:rPr>
              <a:t>, </a:t>
            </a:r>
            <a:r>
              <a:rPr kumimoji="0" lang="en-US" altLang="en-US" sz="2200" b="0" i="0" u="none" strike="noStrike" cap="none" normalizeH="0" baseline="0" dirty="0" err="1">
                <a:ln>
                  <a:noFill/>
                </a:ln>
                <a:solidFill>
                  <a:schemeClr val="tx1"/>
                </a:solidFill>
                <a:effectLst/>
                <a:latin typeface="Arial" panose="020B0604020202020204" pitchFamily="34" charset="0"/>
              </a:rPr>
              <a:t>l’information</a:t>
            </a:r>
            <a:r>
              <a:rPr kumimoji="0" lang="en-US" altLang="en-US" sz="2200" b="0" i="0" u="none" strike="noStrike" cap="none" normalizeH="0" baseline="0" dirty="0">
                <a:ln>
                  <a:noFill/>
                </a:ln>
                <a:solidFill>
                  <a:schemeClr val="tx1"/>
                </a:solidFill>
                <a:effectLst/>
                <a:latin typeface="Arial" panose="020B0604020202020204" pitchFamily="34" charset="0"/>
              </a:rPr>
              <a:t> </a:t>
            </a:r>
            <a:r>
              <a:rPr kumimoji="0" lang="en-US" altLang="en-US" sz="2200" b="0" i="0" u="none" strike="noStrike" cap="none" normalizeH="0" baseline="0" dirty="0" err="1">
                <a:ln>
                  <a:noFill/>
                </a:ln>
                <a:solidFill>
                  <a:schemeClr val="tx1"/>
                </a:solidFill>
                <a:effectLst/>
                <a:latin typeface="Arial" panose="020B0604020202020204" pitchFamily="34" charset="0"/>
              </a:rPr>
              <a:t>est</a:t>
            </a:r>
            <a:r>
              <a:rPr kumimoji="0" lang="en-US" altLang="en-US" sz="2200" b="0" i="0" u="none" strike="noStrike" cap="none" normalizeH="0" baseline="0" dirty="0">
                <a:ln>
                  <a:noFill/>
                </a:ln>
                <a:solidFill>
                  <a:schemeClr val="tx1"/>
                </a:solidFill>
                <a:effectLst/>
                <a:latin typeface="Arial" panose="020B0604020202020204" pitchFamily="34" charset="0"/>
              </a:rPr>
              <a:t> </a:t>
            </a:r>
            <a:r>
              <a:rPr kumimoji="0" lang="en-US" altLang="en-US" sz="2200" b="0" i="0" u="none" strike="noStrike" cap="none" normalizeH="0" baseline="0" dirty="0" err="1">
                <a:ln>
                  <a:noFill/>
                </a:ln>
                <a:solidFill>
                  <a:schemeClr val="tx1"/>
                </a:solidFill>
                <a:effectLst/>
                <a:latin typeface="Arial" panose="020B0604020202020204" pitchFamily="34" charset="0"/>
              </a:rPr>
              <a:t>figée</a:t>
            </a:r>
            <a:r>
              <a:rPr kumimoji="0" lang="en-US" altLang="en-US" sz="2200" b="0" i="0" u="none" strike="noStrike" cap="none" normalizeH="0" baseline="0" dirty="0">
                <a:ln>
                  <a:noFill/>
                </a:ln>
                <a:solidFill>
                  <a:schemeClr val="tx1"/>
                </a:solidFill>
                <a:effectLst/>
                <a:latin typeface="Arial" panose="020B0604020202020204" pitchFamily="34" charset="0"/>
              </a:rPr>
              <a:t> et ne </a:t>
            </a:r>
            <a:r>
              <a:rPr kumimoji="0" lang="en-US" altLang="en-US" sz="2200" b="0" i="0" u="none" strike="noStrike" cap="none" normalizeH="0" baseline="0" dirty="0" err="1">
                <a:ln>
                  <a:noFill/>
                </a:ln>
                <a:solidFill>
                  <a:schemeClr val="tx1"/>
                </a:solidFill>
                <a:effectLst/>
                <a:latin typeface="Arial" panose="020B0604020202020204" pitchFamily="34" charset="0"/>
              </a:rPr>
              <a:t>peut</a:t>
            </a:r>
            <a:r>
              <a:rPr kumimoji="0" lang="en-US" altLang="en-US" sz="2200" b="0" i="0" u="none" strike="noStrike" cap="none" normalizeH="0" baseline="0" dirty="0">
                <a:ln>
                  <a:noFill/>
                </a:ln>
                <a:solidFill>
                  <a:schemeClr val="tx1"/>
                </a:solidFill>
                <a:effectLst/>
                <a:latin typeface="Arial" panose="020B0604020202020204" pitchFamily="34" charset="0"/>
              </a:rPr>
              <a:t> plus </a:t>
            </a:r>
            <a:r>
              <a:rPr kumimoji="0" lang="en-US" altLang="en-US" sz="2200" b="0" i="0" u="none" strike="noStrike" cap="none" normalizeH="0" baseline="0" dirty="0" err="1">
                <a:ln>
                  <a:noFill/>
                </a:ln>
                <a:solidFill>
                  <a:schemeClr val="tx1"/>
                </a:solidFill>
                <a:effectLst/>
                <a:latin typeface="Arial" panose="020B0604020202020204" pitchFamily="34" charset="0"/>
              </a:rPr>
              <a:t>être</a:t>
            </a:r>
            <a:r>
              <a:rPr kumimoji="0" lang="en-US" altLang="en-US" sz="2200" b="0" i="0" u="none" strike="noStrike" cap="none" normalizeH="0" baseline="0" dirty="0">
                <a:ln>
                  <a:noFill/>
                </a:ln>
                <a:solidFill>
                  <a:schemeClr val="tx1"/>
                </a:solidFill>
                <a:effectLst/>
                <a:latin typeface="Arial" panose="020B0604020202020204" pitchFamily="34" charset="0"/>
              </a:rPr>
              <a:t> </a:t>
            </a:r>
            <a:r>
              <a:rPr kumimoji="0" lang="en-US" altLang="en-US" sz="2200" b="0" i="0" u="none" strike="noStrike" cap="none" normalizeH="0" baseline="0" dirty="0" err="1">
                <a:ln>
                  <a:noFill/>
                </a:ln>
                <a:solidFill>
                  <a:schemeClr val="tx1"/>
                </a:solidFill>
                <a:effectLst/>
                <a:latin typeface="Arial" panose="020B0604020202020204" pitchFamily="34" charset="0"/>
              </a:rPr>
              <a:t>modifiée</a:t>
            </a:r>
            <a:r>
              <a:rPr kumimoji="0" lang="en-US" altLang="en-US" sz="22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99156610"/>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101FBA14-A96B-8324-EA37-DA6D227CDD1E}"/>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A0A41AE3-DB57-BBE0-6499-629B4DE5AC1C}"/>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D8C328F6-7E4C-C940-035C-B943AAE64DC7}"/>
              </a:ext>
            </a:extLst>
          </p:cNvPr>
          <p:cNvSpPr/>
          <p:nvPr/>
        </p:nvSpPr>
        <p:spPr>
          <a:xfrm>
            <a:off x="454152" y="198120"/>
            <a:ext cx="3959352" cy="365760"/>
          </a:xfrm>
          <a:prstGeom prst="rect">
            <a:avLst/>
          </a:prstGeom>
        </p:spPr>
        <p:txBody>
          <a:bodyPr wrap="none" lIns="0" tIns="0" rIns="0" bIns="0">
            <a:noAutofit/>
          </a:bodyPr>
          <a:lstStyle/>
          <a:p>
            <a:pPr indent="0"/>
            <a:r>
              <a:rPr lang="fr-FR" sz="2800" b="1" dirty="0">
                <a:solidFill>
                  <a:srgbClr val="161616"/>
                </a:solidFill>
                <a:latin typeface="Arial"/>
              </a:rPr>
              <a:t>5. Décryptage pour comprendre … </a:t>
            </a:r>
            <a:endParaRPr lang="en-US" sz="2800" b="1" dirty="0">
              <a:solidFill>
                <a:srgbClr val="161616"/>
              </a:solidFill>
              <a:latin typeface="Arial"/>
            </a:endParaRPr>
          </a:p>
        </p:txBody>
      </p:sp>
      <p:sp>
        <p:nvSpPr>
          <p:cNvPr id="6" name="ZoneTexte 5">
            <a:extLst>
              <a:ext uri="{FF2B5EF4-FFF2-40B4-BE49-F238E27FC236}">
                <a16:creationId xmlns:a16="http://schemas.microsoft.com/office/drawing/2014/main" id="{BB710464-38F2-4656-32E1-946E997754B8}"/>
              </a:ext>
            </a:extLst>
          </p:cNvPr>
          <p:cNvSpPr txBox="1"/>
          <p:nvPr/>
        </p:nvSpPr>
        <p:spPr>
          <a:xfrm>
            <a:off x="375728" y="1027176"/>
            <a:ext cx="9937880" cy="584775"/>
          </a:xfrm>
          <a:prstGeom prst="rect">
            <a:avLst/>
          </a:prstGeom>
          <a:noFill/>
        </p:spPr>
        <p:txBody>
          <a:bodyPr wrap="square">
            <a:spAutoFit/>
          </a:bodyPr>
          <a:lstStyle/>
          <a:p>
            <a:r>
              <a:rPr lang="en-US" sz="2400" b="1" dirty="0">
                <a:solidFill>
                  <a:srgbClr val="002060"/>
                </a:solidFill>
                <a:latin typeface="Arial" panose="020B0604020202020204" pitchFamily="34" charset="0"/>
                <a:cs typeface="Arial" panose="020B0604020202020204" pitchFamily="34" charset="0"/>
              </a:rPr>
              <a:t>D- LE QUBIT, UNITE DE BASE DE L’INFORMATIQUE QUANTIQUE</a:t>
            </a:r>
          </a:p>
          <a:p>
            <a:endParaRPr lang="en-US" sz="800" dirty="0">
              <a:latin typeface="Arial" panose="020B0604020202020204" pitchFamily="34" charset="0"/>
              <a:cs typeface="Arial" panose="020B0604020202020204" pitchFamily="34" charset="0"/>
            </a:endParaRPr>
          </a:p>
        </p:txBody>
      </p:sp>
      <p:grpSp>
        <p:nvGrpSpPr>
          <p:cNvPr id="3" name="object 27">
            <a:extLst>
              <a:ext uri="{FF2B5EF4-FFF2-40B4-BE49-F238E27FC236}">
                <a16:creationId xmlns:a16="http://schemas.microsoft.com/office/drawing/2014/main" id="{53F4B099-063A-2EBE-DB11-061A4DAF8C4D}"/>
              </a:ext>
            </a:extLst>
          </p:cNvPr>
          <p:cNvGrpSpPr>
            <a:grpSpLocks/>
          </p:cNvGrpSpPr>
          <p:nvPr/>
        </p:nvGrpSpPr>
        <p:grpSpPr bwMode="auto">
          <a:xfrm>
            <a:off x="7145383" y="4075611"/>
            <a:ext cx="3093865" cy="2460063"/>
            <a:chOff x="9586095" y="4649073"/>
            <a:chExt cx="9923145" cy="5586730"/>
          </a:xfrm>
        </p:grpSpPr>
        <p:sp>
          <p:nvSpPr>
            <p:cNvPr id="5" name="object 28">
              <a:extLst>
                <a:ext uri="{FF2B5EF4-FFF2-40B4-BE49-F238E27FC236}">
                  <a16:creationId xmlns:a16="http://schemas.microsoft.com/office/drawing/2014/main" id="{90D8DDF9-A164-EFE3-1169-1BDF0BA563E0}"/>
                </a:ext>
              </a:extLst>
            </p:cNvPr>
            <p:cNvSpPr>
              <a:spLocks/>
            </p:cNvSpPr>
            <p:nvPr/>
          </p:nvSpPr>
          <p:spPr bwMode="auto">
            <a:xfrm>
              <a:off x="17015360" y="4649073"/>
              <a:ext cx="0" cy="5586730"/>
            </a:xfrm>
            <a:custGeom>
              <a:avLst/>
              <a:gdLst>
                <a:gd name="T0" fmla="*/ 0 h 5586730"/>
                <a:gd name="T1" fmla="*/ 5586314 h 5586730"/>
              </a:gdLst>
              <a:ahLst/>
              <a:cxnLst>
                <a:cxn ang="0">
                  <a:pos x="0" y="T0"/>
                </a:cxn>
                <a:cxn ang="0">
                  <a:pos x="0" y="T1"/>
                </a:cxn>
              </a:cxnLst>
              <a:rect l="0" t="0" r="r" b="b"/>
              <a:pathLst>
                <a:path h="5586730">
                  <a:moveTo>
                    <a:pt x="0" y="0"/>
                  </a:moveTo>
                  <a:lnTo>
                    <a:pt x="0" y="5586314"/>
                  </a:lnTo>
                </a:path>
              </a:pathLst>
            </a:custGeom>
            <a:noFill/>
            <a:ln w="104708">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 name="object 29">
              <a:extLst>
                <a:ext uri="{FF2B5EF4-FFF2-40B4-BE49-F238E27FC236}">
                  <a16:creationId xmlns:a16="http://schemas.microsoft.com/office/drawing/2014/main" id="{D5DECB11-9EBE-B4DC-8099-B74F2D2C638A}"/>
                </a:ext>
              </a:extLst>
            </p:cNvPr>
            <p:cNvSpPr>
              <a:spLocks/>
            </p:cNvSpPr>
            <p:nvPr/>
          </p:nvSpPr>
          <p:spPr bwMode="auto">
            <a:xfrm>
              <a:off x="10831258" y="4649073"/>
              <a:ext cx="8027670" cy="5586730"/>
            </a:xfrm>
            <a:custGeom>
              <a:avLst/>
              <a:gdLst>
                <a:gd name="T0" fmla="*/ 7403086 w 8027669"/>
                <a:gd name="T1" fmla="*/ 0 h 5586730"/>
                <a:gd name="T2" fmla="*/ 7403086 w 8027669"/>
                <a:gd name="T3" fmla="*/ 5586314 h 5586730"/>
                <a:gd name="T4" fmla="*/ 8027442 w 8027669"/>
                <a:gd name="T5" fmla="*/ 0 h 5586730"/>
                <a:gd name="T6" fmla="*/ 8027442 w 8027669"/>
                <a:gd name="T7" fmla="*/ 5586314 h 5586730"/>
                <a:gd name="T8" fmla="*/ 0 w 8027669"/>
                <a:gd name="T9" fmla="*/ 0 h 5586730"/>
                <a:gd name="T10" fmla="*/ 0 w 8027669"/>
                <a:gd name="T11" fmla="*/ 5586314 h 5586730"/>
                <a:gd name="T12" fmla="*/ 624354 w 8027669"/>
                <a:gd name="T13" fmla="*/ 0 h 5586730"/>
                <a:gd name="T14" fmla="*/ 624354 w 8027669"/>
                <a:gd name="T15" fmla="*/ 5586314 h 55867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27669" h="5586730">
                  <a:moveTo>
                    <a:pt x="7403086" y="0"/>
                  </a:moveTo>
                  <a:lnTo>
                    <a:pt x="7403086" y="5586314"/>
                  </a:lnTo>
                </a:path>
                <a:path w="8027669" h="5586730">
                  <a:moveTo>
                    <a:pt x="8027442" y="0"/>
                  </a:moveTo>
                  <a:lnTo>
                    <a:pt x="8027442" y="5586314"/>
                  </a:lnTo>
                </a:path>
                <a:path w="8027669" h="5586730">
                  <a:moveTo>
                    <a:pt x="0" y="0"/>
                  </a:moveTo>
                  <a:lnTo>
                    <a:pt x="0" y="5586314"/>
                  </a:lnTo>
                </a:path>
                <a:path w="8027669" h="5586730">
                  <a:moveTo>
                    <a:pt x="624354" y="0"/>
                  </a:moveTo>
                  <a:lnTo>
                    <a:pt x="624354" y="5586314"/>
                  </a:lnTo>
                </a:path>
              </a:pathLst>
            </a:custGeom>
            <a:noFill/>
            <a:ln w="31412">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 name="object 30">
              <a:extLst>
                <a:ext uri="{FF2B5EF4-FFF2-40B4-BE49-F238E27FC236}">
                  <a16:creationId xmlns:a16="http://schemas.microsoft.com/office/drawing/2014/main" id="{46FC9CB7-0815-D19A-6ABD-63C585F81075}"/>
                </a:ext>
              </a:extLst>
            </p:cNvPr>
            <p:cNvSpPr>
              <a:spLocks/>
            </p:cNvSpPr>
            <p:nvPr/>
          </p:nvSpPr>
          <p:spPr bwMode="auto">
            <a:xfrm>
              <a:off x="12079968" y="4649073"/>
              <a:ext cx="0" cy="5586730"/>
            </a:xfrm>
            <a:custGeom>
              <a:avLst/>
              <a:gdLst>
                <a:gd name="T0" fmla="*/ 0 h 5586730"/>
                <a:gd name="T1" fmla="*/ 5586314 h 5586730"/>
              </a:gdLst>
              <a:ahLst/>
              <a:cxnLst>
                <a:cxn ang="0">
                  <a:pos x="0" y="T0"/>
                </a:cxn>
                <a:cxn ang="0">
                  <a:pos x="0" y="T1"/>
                </a:cxn>
              </a:cxnLst>
              <a:rect l="0" t="0" r="r" b="b"/>
              <a:pathLst>
                <a:path h="5586730">
                  <a:moveTo>
                    <a:pt x="0" y="0"/>
                  </a:moveTo>
                  <a:lnTo>
                    <a:pt x="0" y="5586314"/>
                  </a:lnTo>
                </a:path>
              </a:pathLst>
            </a:custGeom>
            <a:noFill/>
            <a:ln w="104708">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 name="object 31">
              <a:extLst>
                <a:ext uri="{FF2B5EF4-FFF2-40B4-BE49-F238E27FC236}">
                  <a16:creationId xmlns:a16="http://schemas.microsoft.com/office/drawing/2014/main" id="{3ADE18F8-85CB-BDCA-A8A0-343E3D2F80C6}"/>
                </a:ext>
              </a:extLst>
            </p:cNvPr>
            <p:cNvSpPr>
              <a:spLocks/>
            </p:cNvSpPr>
            <p:nvPr/>
          </p:nvSpPr>
          <p:spPr bwMode="auto">
            <a:xfrm>
              <a:off x="13298954" y="4649073"/>
              <a:ext cx="624840" cy="5586730"/>
            </a:xfrm>
            <a:custGeom>
              <a:avLst/>
              <a:gdLst>
                <a:gd name="T0" fmla="*/ 0 w 624840"/>
                <a:gd name="T1" fmla="*/ 0 h 5586730"/>
                <a:gd name="T2" fmla="*/ 0 w 624840"/>
                <a:gd name="T3" fmla="*/ 5586314 h 5586730"/>
                <a:gd name="T4" fmla="*/ 624354 w 624840"/>
                <a:gd name="T5" fmla="*/ 0 h 5586730"/>
                <a:gd name="T6" fmla="*/ 624354 w 624840"/>
                <a:gd name="T7" fmla="*/ 5586314 h 5586730"/>
              </a:gdLst>
              <a:ahLst/>
              <a:cxnLst>
                <a:cxn ang="0">
                  <a:pos x="T0" y="T1"/>
                </a:cxn>
                <a:cxn ang="0">
                  <a:pos x="T2" y="T3"/>
                </a:cxn>
                <a:cxn ang="0">
                  <a:pos x="T4" y="T5"/>
                </a:cxn>
                <a:cxn ang="0">
                  <a:pos x="T6" y="T7"/>
                </a:cxn>
              </a:cxnLst>
              <a:rect l="0" t="0" r="r" b="b"/>
              <a:pathLst>
                <a:path w="624840" h="5586730">
                  <a:moveTo>
                    <a:pt x="0" y="0"/>
                  </a:moveTo>
                  <a:lnTo>
                    <a:pt x="0" y="5586314"/>
                  </a:lnTo>
                </a:path>
                <a:path w="624840" h="5586730">
                  <a:moveTo>
                    <a:pt x="624354" y="0"/>
                  </a:moveTo>
                  <a:lnTo>
                    <a:pt x="624354" y="5586314"/>
                  </a:lnTo>
                </a:path>
              </a:pathLst>
            </a:custGeom>
            <a:noFill/>
            <a:ln w="31412">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1" name="object 32">
              <a:extLst>
                <a:ext uri="{FF2B5EF4-FFF2-40B4-BE49-F238E27FC236}">
                  <a16:creationId xmlns:a16="http://schemas.microsoft.com/office/drawing/2014/main" id="{5A3C6C0B-7937-654D-3687-1C3C2859FC03}"/>
                </a:ext>
              </a:extLst>
            </p:cNvPr>
            <p:cNvSpPr>
              <a:spLocks/>
            </p:cNvSpPr>
            <p:nvPr/>
          </p:nvSpPr>
          <p:spPr bwMode="auto">
            <a:xfrm>
              <a:off x="14547663" y="4649073"/>
              <a:ext cx="0" cy="5586730"/>
            </a:xfrm>
            <a:custGeom>
              <a:avLst/>
              <a:gdLst>
                <a:gd name="T0" fmla="*/ 0 h 5586730"/>
                <a:gd name="T1" fmla="*/ 5586314 h 5586730"/>
              </a:gdLst>
              <a:ahLst/>
              <a:cxnLst>
                <a:cxn ang="0">
                  <a:pos x="0" y="T0"/>
                </a:cxn>
                <a:cxn ang="0">
                  <a:pos x="0" y="T1"/>
                </a:cxn>
              </a:cxnLst>
              <a:rect l="0" t="0" r="r" b="b"/>
              <a:pathLst>
                <a:path h="5586730">
                  <a:moveTo>
                    <a:pt x="0" y="0"/>
                  </a:moveTo>
                  <a:lnTo>
                    <a:pt x="0" y="5586314"/>
                  </a:lnTo>
                </a:path>
              </a:pathLst>
            </a:custGeom>
            <a:noFill/>
            <a:ln w="104708">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2" name="object 33">
              <a:extLst>
                <a:ext uri="{FF2B5EF4-FFF2-40B4-BE49-F238E27FC236}">
                  <a16:creationId xmlns:a16="http://schemas.microsoft.com/office/drawing/2014/main" id="{75ABA727-DE7D-DF96-D4E4-09E6B2391413}"/>
                </a:ext>
              </a:extLst>
            </p:cNvPr>
            <p:cNvSpPr>
              <a:spLocks/>
            </p:cNvSpPr>
            <p:nvPr/>
          </p:nvSpPr>
          <p:spPr bwMode="auto">
            <a:xfrm>
              <a:off x="15766649" y="4649073"/>
              <a:ext cx="624840" cy="5586730"/>
            </a:xfrm>
            <a:custGeom>
              <a:avLst/>
              <a:gdLst>
                <a:gd name="T0" fmla="*/ 0 w 624840"/>
                <a:gd name="T1" fmla="*/ 0 h 5586730"/>
                <a:gd name="T2" fmla="*/ 0 w 624840"/>
                <a:gd name="T3" fmla="*/ 5586314 h 5586730"/>
                <a:gd name="T4" fmla="*/ 624354 w 624840"/>
                <a:gd name="T5" fmla="*/ 0 h 5586730"/>
                <a:gd name="T6" fmla="*/ 624354 w 624840"/>
                <a:gd name="T7" fmla="*/ 5586314 h 5586730"/>
              </a:gdLst>
              <a:ahLst/>
              <a:cxnLst>
                <a:cxn ang="0">
                  <a:pos x="T0" y="T1"/>
                </a:cxn>
                <a:cxn ang="0">
                  <a:pos x="T2" y="T3"/>
                </a:cxn>
                <a:cxn ang="0">
                  <a:pos x="T4" y="T5"/>
                </a:cxn>
                <a:cxn ang="0">
                  <a:pos x="T6" y="T7"/>
                </a:cxn>
              </a:cxnLst>
              <a:rect l="0" t="0" r="r" b="b"/>
              <a:pathLst>
                <a:path w="624840" h="5586730">
                  <a:moveTo>
                    <a:pt x="0" y="0"/>
                  </a:moveTo>
                  <a:lnTo>
                    <a:pt x="0" y="5586314"/>
                  </a:lnTo>
                </a:path>
                <a:path w="624840" h="5586730">
                  <a:moveTo>
                    <a:pt x="624354" y="0"/>
                  </a:moveTo>
                  <a:lnTo>
                    <a:pt x="624354" y="5586314"/>
                  </a:lnTo>
                </a:path>
              </a:pathLst>
            </a:custGeom>
            <a:noFill/>
            <a:ln w="31412">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3" name="object 34">
              <a:extLst>
                <a:ext uri="{FF2B5EF4-FFF2-40B4-BE49-F238E27FC236}">
                  <a16:creationId xmlns:a16="http://schemas.microsoft.com/office/drawing/2014/main" id="{087D2FFE-91B6-BE37-DAFE-E3381F4B8A8C}"/>
                </a:ext>
              </a:extLst>
            </p:cNvPr>
            <p:cNvSpPr>
              <a:spLocks/>
            </p:cNvSpPr>
            <p:nvPr/>
          </p:nvSpPr>
          <p:spPr bwMode="auto">
            <a:xfrm>
              <a:off x="9586095" y="5386628"/>
              <a:ext cx="9923145" cy="4111625"/>
            </a:xfrm>
            <a:custGeom>
              <a:avLst/>
              <a:gdLst>
                <a:gd name="T0" fmla="*/ 0 w 9923144"/>
                <a:gd name="T1" fmla="*/ 0 h 4111625"/>
                <a:gd name="T2" fmla="*/ 9923137 w 9923144"/>
                <a:gd name="T3" fmla="*/ 0 h 4111625"/>
                <a:gd name="T4" fmla="*/ 0 w 9923144"/>
                <a:gd name="T5" fmla="*/ 685200 h 4111625"/>
                <a:gd name="T6" fmla="*/ 9923137 w 9923144"/>
                <a:gd name="T7" fmla="*/ 685200 h 4111625"/>
                <a:gd name="T8" fmla="*/ 0 w 9923144"/>
                <a:gd name="T9" fmla="*/ 1370401 h 4111625"/>
                <a:gd name="T10" fmla="*/ 9923137 w 9923144"/>
                <a:gd name="T11" fmla="*/ 1370401 h 4111625"/>
                <a:gd name="T12" fmla="*/ 0 w 9923144"/>
                <a:gd name="T13" fmla="*/ 2055601 h 4111625"/>
                <a:gd name="T14" fmla="*/ 9923137 w 9923144"/>
                <a:gd name="T15" fmla="*/ 2055601 h 4111625"/>
                <a:gd name="T16" fmla="*/ 0 w 9923144"/>
                <a:gd name="T17" fmla="*/ 2740802 h 4111625"/>
                <a:gd name="T18" fmla="*/ 9923137 w 9923144"/>
                <a:gd name="T19" fmla="*/ 2740802 h 4111625"/>
                <a:gd name="T20" fmla="*/ 0 w 9923144"/>
                <a:gd name="T21" fmla="*/ 3426003 h 4111625"/>
                <a:gd name="T22" fmla="*/ 9923137 w 9923144"/>
                <a:gd name="T23" fmla="*/ 3426003 h 4111625"/>
                <a:gd name="T24" fmla="*/ 0 w 9923144"/>
                <a:gd name="T25" fmla="*/ 4111204 h 4111625"/>
                <a:gd name="T26" fmla="*/ 9923137 w 9923144"/>
                <a:gd name="T27" fmla="*/ 4111204 h 4111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923144" h="4111625">
                  <a:moveTo>
                    <a:pt x="0" y="0"/>
                  </a:moveTo>
                  <a:lnTo>
                    <a:pt x="9923137" y="0"/>
                  </a:lnTo>
                </a:path>
                <a:path w="9923144" h="4111625">
                  <a:moveTo>
                    <a:pt x="0" y="685200"/>
                  </a:moveTo>
                  <a:lnTo>
                    <a:pt x="9923137" y="685200"/>
                  </a:lnTo>
                </a:path>
                <a:path w="9923144" h="4111625">
                  <a:moveTo>
                    <a:pt x="0" y="1370401"/>
                  </a:moveTo>
                  <a:lnTo>
                    <a:pt x="9923137" y="1370401"/>
                  </a:lnTo>
                </a:path>
                <a:path w="9923144" h="4111625">
                  <a:moveTo>
                    <a:pt x="0" y="2055601"/>
                  </a:moveTo>
                  <a:lnTo>
                    <a:pt x="9923137" y="2055601"/>
                  </a:lnTo>
                </a:path>
                <a:path w="9923144" h="4111625">
                  <a:moveTo>
                    <a:pt x="0" y="2740802"/>
                  </a:moveTo>
                  <a:lnTo>
                    <a:pt x="9923137" y="2740802"/>
                  </a:lnTo>
                </a:path>
                <a:path w="9923144" h="4111625">
                  <a:moveTo>
                    <a:pt x="0" y="3426003"/>
                  </a:moveTo>
                  <a:lnTo>
                    <a:pt x="9923137" y="3426003"/>
                  </a:lnTo>
                </a:path>
                <a:path w="9923144" h="4111625">
                  <a:moveTo>
                    <a:pt x="0" y="4111204"/>
                  </a:moveTo>
                  <a:lnTo>
                    <a:pt x="9923137" y="4111204"/>
                  </a:lnTo>
                </a:path>
              </a:pathLst>
            </a:custGeom>
            <a:noFill/>
            <a:ln w="104708">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4" name="object 35">
              <a:extLst>
                <a:ext uri="{FF2B5EF4-FFF2-40B4-BE49-F238E27FC236}">
                  <a16:creationId xmlns:a16="http://schemas.microsoft.com/office/drawing/2014/main" id="{4BB756AF-A44F-8B25-4962-959D3F84D0D5}"/>
                </a:ext>
              </a:extLst>
            </p:cNvPr>
            <p:cNvSpPr>
              <a:spLocks/>
            </p:cNvSpPr>
            <p:nvPr/>
          </p:nvSpPr>
          <p:spPr bwMode="auto">
            <a:xfrm>
              <a:off x="9612272" y="4649073"/>
              <a:ext cx="9871075" cy="5586730"/>
            </a:xfrm>
            <a:custGeom>
              <a:avLst/>
              <a:gdLst>
                <a:gd name="T0" fmla="*/ 0 w 9871075"/>
                <a:gd name="T1" fmla="*/ 0 h 5586730"/>
                <a:gd name="T2" fmla="*/ 0 w 9871075"/>
                <a:gd name="T3" fmla="*/ 5586314 h 5586730"/>
                <a:gd name="T4" fmla="*/ 9870783 w 9871075"/>
                <a:gd name="T5" fmla="*/ 0 h 5586730"/>
                <a:gd name="T6" fmla="*/ 9870783 w 9871075"/>
                <a:gd name="T7" fmla="*/ 5586314 h 5586730"/>
              </a:gdLst>
              <a:ahLst/>
              <a:cxnLst>
                <a:cxn ang="0">
                  <a:pos x="T0" y="T1"/>
                </a:cxn>
                <a:cxn ang="0">
                  <a:pos x="T2" y="T3"/>
                </a:cxn>
                <a:cxn ang="0">
                  <a:pos x="T4" y="T5"/>
                </a:cxn>
                <a:cxn ang="0">
                  <a:pos x="T6" y="T7"/>
                </a:cxn>
              </a:cxnLst>
              <a:rect l="0" t="0" r="r" b="b"/>
              <a:pathLst>
                <a:path w="9871075" h="5586730">
                  <a:moveTo>
                    <a:pt x="0" y="0"/>
                  </a:moveTo>
                  <a:lnTo>
                    <a:pt x="0" y="5586314"/>
                  </a:lnTo>
                </a:path>
                <a:path w="9871075" h="5586730">
                  <a:moveTo>
                    <a:pt x="9870783" y="0"/>
                  </a:moveTo>
                  <a:lnTo>
                    <a:pt x="9870783" y="5586314"/>
                  </a:lnTo>
                </a:path>
              </a:pathLst>
            </a:custGeom>
            <a:noFill/>
            <a:ln w="52354">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5" name="object 36">
              <a:extLst>
                <a:ext uri="{FF2B5EF4-FFF2-40B4-BE49-F238E27FC236}">
                  <a16:creationId xmlns:a16="http://schemas.microsoft.com/office/drawing/2014/main" id="{7E7117EE-2883-5C53-078B-8D8229089697}"/>
                </a:ext>
              </a:extLst>
            </p:cNvPr>
            <p:cNvSpPr>
              <a:spLocks/>
            </p:cNvSpPr>
            <p:nvPr/>
          </p:nvSpPr>
          <p:spPr bwMode="auto">
            <a:xfrm>
              <a:off x="9586095" y="4701427"/>
              <a:ext cx="9923145" cy="5481955"/>
            </a:xfrm>
            <a:custGeom>
              <a:avLst/>
              <a:gdLst>
                <a:gd name="T0" fmla="*/ 0 w 9923144"/>
                <a:gd name="T1" fmla="*/ 0 h 5481955"/>
                <a:gd name="T2" fmla="*/ 9923137 w 9923144"/>
                <a:gd name="T3" fmla="*/ 0 h 5481955"/>
                <a:gd name="T4" fmla="*/ 0 w 9923144"/>
                <a:gd name="T5" fmla="*/ 5481605 h 5481955"/>
                <a:gd name="T6" fmla="*/ 9923137 w 9923144"/>
                <a:gd name="T7" fmla="*/ 5481605 h 5481955"/>
              </a:gdLst>
              <a:ahLst/>
              <a:cxnLst>
                <a:cxn ang="0">
                  <a:pos x="T0" y="T1"/>
                </a:cxn>
                <a:cxn ang="0">
                  <a:pos x="T2" y="T3"/>
                </a:cxn>
                <a:cxn ang="0">
                  <a:pos x="T4" y="T5"/>
                </a:cxn>
                <a:cxn ang="0">
                  <a:pos x="T6" y="T7"/>
                </a:cxn>
              </a:cxnLst>
              <a:rect l="0" t="0" r="r" b="b"/>
              <a:pathLst>
                <a:path w="9923144" h="5481955">
                  <a:moveTo>
                    <a:pt x="0" y="0"/>
                  </a:moveTo>
                  <a:lnTo>
                    <a:pt x="9923137" y="0"/>
                  </a:lnTo>
                </a:path>
                <a:path w="9923144" h="5481955">
                  <a:moveTo>
                    <a:pt x="0" y="5481605"/>
                  </a:moveTo>
                  <a:lnTo>
                    <a:pt x="9923137" y="5481605"/>
                  </a:lnTo>
                </a:path>
              </a:pathLst>
            </a:custGeom>
            <a:noFill/>
            <a:ln w="104708">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16" name="object 37">
            <a:extLst>
              <a:ext uri="{FF2B5EF4-FFF2-40B4-BE49-F238E27FC236}">
                <a16:creationId xmlns:a16="http://schemas.microsoft.com/office/drawing/2014/main" id="{ED731E0D-DBCF-1A86-80A8-FDFD930ED867}"/>
              </a:ext>
            </a:extLst>
          </p:cNvPr>
          <p:cNvSpPr txBox="1">
            <a:spLocks/>
          </p:cNvSpPr>
          <p:nvPr/>
        </p:nvSpPr>
        <p:spPr>
          <a:xfrm>
            <a:off x="-224520" y="1834504"/>
            <a:ext cx="4892939" cy="1108001"/>
          </a:xfrm>
          <a:prstGeom prst="rect">
            <a:avLst/>
          </a:prstGeom>
        </p:spPr>
        <p:txBody>
          <a:bodyPr tIns="13335" rtlCol="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6510" algn="ctr">
              <a:spcBef>
                <a:spcPts val="105"/>
              </a:spcBef>
              <a:defRPr/>
            </a:pPr>
            <a:r>
              <a:rPr lang="en-US" sz="2800" b="1" spc="-745" dirty="0">
                <a:latin typeface="Arial" panose="020B0604020202020204" pitchFamily="34" charset="0"/>
                <a:cs typeface="Arial" panose="020B0604020202020204" pitchFamily="34" charset="0"/>
              </a:rPr>
              <a:t>L</a:t>
            </a:r>
            <a:r>
              <a:rPr lang="en-US" sz="2800" b="1" spc="-185" dirty="0">
                <a:latin typeface="Arial" panose="020B0604020202020204" pitchFamily="34" charset="0"/>
                <a:cs typeface="Arial" panose="020B0604020202020204" pitchFamily="34" charset="0"/>
              </a:rPr>
              <a:t>’ </a:t>
            </a:r>
            <a:r>
              <a:rPr lang="en-US" sz="2800" b="1" spc="-285" dirty="0" err="1">
                <a:latin typeface="Arial" panose="020B0604020202020204" pitchFamily="34" charset="0"/>
                <a:cs typeface="Arial" panose="020B0604020202020204" pitchFamily="34" charset="0"/>
              </a:rPr>
              <a:t>i</a:t>
            </a:r>
            <a:r>
              <a:rPr lang="en-US" sz="2800" b="1" spc="-270" dirty="0" err="1">
                <a:latin typeface="Arial" panose="020B0604020202020204" pitchFamily="34" charset="0"/>
                <a:cs typeface="Arial" panose="020B0604020202020204" pitchFamily="34" charset="0"/>
              </a:rPr>
              <a:t>n</a:t>
            </a:r>
            <a:r>
              <a:rPr lang="en-US" sz="2800" b="1" spc="-145" dirty="0" err="1">
                <a:latin typeface="Arial" panose="020B0604020202020204" pitchFamily="34" charset="0"/>
                <a:cs typeface="Arial" panose="020B0604020202020204" pitchFamily="34" charset="0"/>
              </a:rPr>
              <a:t>f</a:t>
            </a:r>
            <a:r>
              <a:rPr lang="en-US" sz="2800" b="1" spc="-140" dirty="0" err="1">
                <a:latin typeface="Arial" panose="020B0604020202020204" pitchFamily="34" charset="0"/>
                <a:cs typeface="Arial" panose="020B0604020202020204" pitchFamily="34" charset="0"/>
              </a:rPr>
              <a:t>o</a:t>
            </a:r>
            <a:r>
              <a:rPr lang="en-US" sz="2800" b="1" spc="-145" dirty="0" err="1">
                <a:latin typeface="Arial" panose="020B0604020202020204" pitchFamily="34" charset="0"/>
                <a:cs typeface="Arial" panose="020B0604020202020204" pitchFamily="34" charset="0"/>
              </a:rPr>
              <a:t>r</a:t>
            </a:r>
            <a:r>
              <a:rPr lang="en-US" sz="2800" b="1" spc="-20" dirty="0" err="1">
                <a:latin typeface="Arial" panose="020B0604020202020204" pitchFamily="34" charset="0"/>
                <a:cs typeface="Arial" panose="020B0604020202020204" pitchFamily="34" charset="0"/>
              </a:rPr>
              <a:t>ma</a:t>
            </a:r>
            <a:r>
              <a:rPr lang="en-US" sz="2800" b="1" spc="-10" dirty="0" err="1">
                <a:latin typeface="Arial" panose="020B0604020202020204" pitchFamily="34" charset="0"/>
                <a:cs typeface="Arial" panose="020B0604020202020204" pitchFamily="34" charset="0"/>
              </a:rPr>
              <a:t>t</a:t>
            </a:r>
            <a:r>
              <a:rPr lang="en-US" sz="2800" b="1" spc="-285" dirty="0" err="1">
                <a:latin typeface="Arial" panose="020B0604020202020204" pitchFamily="34" charset="0"/>
                <a:cs typeface="Arial" panose="020B0604020202020204" pitchFamily="34" charset="0"/>
              </a:rPr>
              <a:t>i</a:t>
            </a:r>
            <a:r>
              <a:rPr lang="en-US" sz="2800" b="1" spc="-140" dirty="0" err="1">
                <a:latin typeface="Arial" panose="020B0604020202020204" pitchFamily="34" charset="0"/>
                <a:cs typeface="Arial" panose="020B0604020202020204" pitchFamily="34" charset="0"/>
              </a:rPr>
              <a:t>q</a:t>
            </a:r>
            <a:r>
              <a:rPr lang="en-US" sz="2800" b="1" spc="-270" dirty="0" err="1">
                <a:latin typeface="Arial" panose="020B0604020202020204" pitchFamily="34" charset="0"/>
                <a:cs typeface="Arial" panose="020B0604020202020204" pitchFamily="34" charset="0"/>
              </a:rPr>
              <a:t>u</a:t>
            </a:r>
            <a:r>
              <a:rPr lang="en-US" sz="2800" b="1" spc="125" dirty="0" err="1">
                <a:latin typeface="Arial" panose="020B0604020202020204" pitchFamily="34" charset="0"/>
                <a:cs typeface="Arial" panose="020B0604020202020204" pitchFamily="34" charset="0"/>
              </a:rPr>
              <a:t>e</a:t>
            </a:r>
            <a:r>
              <a:rPr lang="en-US" sz="2800" b="1" spc="-280" dirty="0">
                <a:latin typeface="Arial" panose="020B0604020202020204" pitchFamily="34" charset="0"/>
                <a:cs typeface="Arial" panose="020B0604020202020204" pitchFamily="34" charset="0"/>
              </a:rPr>
              <a:t> </a:t>
            </a:r>
            <a:r>
              <a:rPr lang="en-US" sz="2800" b="1" spc="-20" dirty="0" err="1">
                <a:latin typeface="Arial" panose="020B0604020202020204" pitchFamily="34" charset="0"/>
                <a:cs typeface="Arial" panose="020B0604020202020204" pitchFamily="34" charset="0"/>
              </a:rPr>
              <a:t>c</a:t>
            </a:r>
            <a:r>
              <a:rPr lang="en-US" sz="2800" b="1" spc="-285" dirty="0" err="1">
                <a:latin typeface="Arial" panose="020B0604020202020204" pitchFamily="34" charset="0"/>
                <a:cs typeface="Arial" panose="020B0604020202020204" pitchFamily="34" charset="0"/>
              </a:rPr>
              <a:t>l</a:t>
            </a:r>
            <a:r>
              <a:rPr lang="en-US" sz="2800" b="1" spc="-20" dirty="0" err="1">
                <a:latin typeface="Arial" panose="020B0604020202020204" pitchFamily="34" charset="0"/>
                <a:cs typeface="Arial" panose="020B0604020202020204" pitchFamily="34" charset="0"/>
              </a:rPr>
              <a:t>a</a:t>
            </a:r>
            <a:r>
              <a:rPr lang="en-US" sz="2800" b="1" spc="-275" dirty="0" err="1">
                <a:latin typeface="Arial" panose="020B0604020202020204" pitchFamily="34" charset="0"/>
                <a:cs typeface="Arial" panose="020B0604020202020204" pitchFamily="34" charset="0"/>
              </a:rPr>
              <a:t>ss</a:t>
            </a:r>
            <a:r>
              <a:rPr lang="en-US" sz="2800" b="1" spc="-285" dirty="0" err="1">
                <a:latin typeface="Arial" panose="020B0604020202020204" pitchFamily="34" charset="0"/>
                <a:cs typeface="Arial" panose="020B0604020202020204" pitchFamily="34" charset="0"/>
              </a:rPr>
              <a:t>i</a:t>
            </a:r>
            <a:r>
              <a:rPr lang="en-US" sz="2800" b="1" spc="-140" dirty="0" err="1">
                <a:latin typeface="Arial" panose="020B0604020202020204" pitchFamily="34" charset="0"/>
                <a:cs typeface="Arial" panose="020B0604020202020204" pitchFamily="34" charset="0"/>
              </a:rPr>
              <a:t>q</a:t>
            </a:r>
            <a:r>
              <a:rPr lang="en-US" sz="2800" b="1" spc="-270" dirty="0" err="1">
                <a:latin typeface="Arial" panose="020B0604020202020204" pitchFamily="34" charset="0"/>
                <a:cs typeface="Arial" panose="020B0604020202020204" pitchFamily="34" charset="0"/>
              </a:rPr>
              <a:t>u</a:t>
            </a:r>
            <a:r>
              <a:rPr lang="en-US" sz="2800" b="1" spc="125" dirty="0" err="1">
                <a:latin typeface="Arial" panose="020B0604020202020204" pitchFamily="34" charset="0"/>
                <a:cs typeface="Arial" panose="020B0604020202020204" pitchFamily="34" charset="0"/>
              </a:rPr>
              <a:t>e</a:t>
            </a:r>
            <a:br>
              <a:rPr lang="en-US" sz="2800" b="1" spc="125" dirty="0">
                <a:latin typeface="Arial" panose="020B0604020202020204" pitchFamily="34" charset="0"/>
                <a:cs typeface="Arial" panose="020B0604020202020204" pitchFamily="34" charset="0"/>
              </a:rPr>
            </a:br>
            <a:r>
              <a:rPr lang="en-US" sz="3200" b="1" spc="25" dirty="0">
                <a:latin typeface="Arial" panose="020B0604020202020204" pitchFamily="34" charset="0"/>
                <a:cs typeface="Arial" panose="020B0604020202020204" pitchFamily="34" charset="0"/>
              </a:rPr>
              <a:t>Un</a:t>
            </a:r>
            <a:r>
              <a:rPr lang="en-US" sz="3200" b="1" spc="-30" dirty="0">
                <a:latin typeface="Arial" panose="020B0604020202020204" pitchFamily="34" charset="0"/>
                <a:cs typeface="Arial" panose="020B0604020202020204" pitchFamily="34" charset="0"/>
              </a:rPr>
              <a:t> </a:t>
            </a:r>
            <a:r>
              <a:rPr lang="en-US" sz="3200" b="1" spc="30" dirty="0">
                <a:latin typeface="Arial" panose="020B0604020202020204" pitchFamily="34" charset="0"/>
                <a:cs typeface="Arial" panose="020B0604020202020204" pitchFamily="34" charset="0"/>
              </a:rPr>
              <a:t>résumé</a:t>
            </a:r>
            <a:endParaRPr lang="en-US" sz="3200" b="1" dirty="0">
              <a:latin typeface="Arial" panose="020B0604020202020204" pitchFamily="34" charset="0"/>
              <a:cs typeface="Arial" panose="020B0604020202020204" pitchFamily="34" charset="0"/>
            </a:endParaRPr>
          </a:p>
        </p:txBody>
      </p:sp>
      <p:sp>
        <p:nvSpPr>
          <p:cNvPr id="17" name="object 38">
            <a:extLst>
              <a:ext uri="{FF2B5EF4-FFF2-40B4-BE49-F238E27FC236}">
                <a16:creationId xmlns:a16="http://schemas.microsoft.com/office/drawing/2014/main" id="{085061F9-70E7-225A-B3B1-096DAA000F92}"/>
              </a:ext>
            </a:extLst>
          </p:cNvPr>
          <p:cNvSpPr txBox="1"/>
          <p:nvPr/>
        </p:nvSpPr>
        <p:spPr>
          <a:xfrm>
            <a:off x="271272" y="3072426"/>
            <a:ext cx="3661772" cy="1885773"/>
          </a:xfrm>
          <a:prstGeom prst="rect">
            <a:avLst/>
          </a:prstGeom>
        </p:spPr>
        <p:txBody>
          <a:bodyPr wrap="square" lIns="0" tIns="13335" rIns="0" bIns="0">
            <a:spAutoFit/>
          </a:bodyPr>
          <a:lstStyle>
            <a:lvl1pPr marL="514350" indent="-501650">
              <a:tabLst>
                <a:tab pos="514350" algn="l"/>
              </a:tabLst>
              <a:defRPr>
                <a:solidFill>
                  <a:schemeClr val="tx1"/>
                </a:solidFill>
                <a:latin typeface="Calibri" panose="020F0502020204030204" pitchFamily="34" charset="0"/>
              </a:defRPr>
            </a:lvl1pPr>
            <a:lvl2pPr marL="742950" indent="-285750">
              <a:tabLst>
                <a:tab pos="514350" algn="l"/>
              </a:tabLst>
              <a:defRPr>
                <a:solidFill>
                  <a:schemeClr val="tx1"/>
                </a:solidFill>
                <a:latin typeface="Calibri" panose="020F0502020204030204" pitchFamily="34" charset="0"/>
              </a:defRPr>
            </a:lvl2pPr>
            <a:lvl3pPr marL="1143000" indent="-228600">
              <a:tabLst>
                <a:tab pos="514350" algn="l"/>
              </a:tabLst>
              <a:defRPr>
                <a:solidFill>
                  <a:schemeClr val="tx1"/>
                </a:solidFill>
                <a:latin typeface="Calibri" panose="020F0502020204030204" pitchFamily="34" charset="0"/>
              </a:defRPr>
            </a:lvl3pPr>
            <a:lvl4pPr marL="1600200" indent="-228600">
              <a:tabLst>
                <a:tab pos="514350" algn="l"/>
              </a:tabLst>
              <a:defRPr>
                <a:solidFill>
                  <a:schemeClr val="tx1"/>
                </a:solidFill>
                <a:latin typeface="Calibri" panose="020F0502020204030204" pitchFamily="34" charset="0"/>
              </a:defRPr>
            </a:lvl4pPr>
            <a:lvl5pPr marL="2057400" indent="-228600">
              <a:tabLst>
                <a:tab pos="514350" algn="l"/>
              </a:tabLst>
              <a:defRPr>
                <a:solidFill>
                  <a:schemeClr val="tx1"/>
                </a:solidFill>
                <a:latin typeface="Calibri" panose="020F0502020204030204" pitchFamily="34" charset="0"/>
              </a:defRPr>
            </a:lvl5pPr>
            <a:lvl6pPr marL="2514600" indent="-228600" fontAlgn="base">
              <a:spcBef>
                <a:spcPct val="0"/>
              </a:spcBef>
              <a:spcAft>
                <a:spcPct val="0"/>
              </a:spcAft>
              <a:tabLst>
                <a:tab pos="514350" algn="l"/>
              </a:tabLst>
              <a:defRPr>
                <a:solidFill>
                  <a:schemeClr val="tx1"/>
                </a:solidFill>
                <a:latin typeface="Calibri" panose="020F0502020204030204" pitchFamily="34" charset="0"/>
              </a:defRPr>
            </a:lvl6pPr>
            <a:lvl7pPr marL="2971800" indent="-228600" fontAlgn="base">
              <a:spcBef>
                <a:spcPct val="0"/>
              </a:spcBef>
              <a:spcAft>
                <a:spcPct val="0"/>
              </a:spcAft>
              <a:tabLst>
                <a:tab pos="514350" algn="l"/>
              </a:tabLst>
              <a:defRPr>
                <a:solidFill>
                  <a:schemeClr val="tx1"/>
                </a:solidFill>
                <a:latin typeface="Calibri" panose="020F0502020204030204" pitchFamily="34" charset="0"/>
              </a:defRPr>
            </a:lvl7pPr>
            <a:lvl8pPr marL="3429000" indent="-228600" fontAlgn="base">
              <a:spcBef>
                <a:spcPct val="0"/>
              </a:spcBef>
              <a:spcAft>
                <a:spcPct val="0"/>
              </a:spcAft>
              <a:tabLst>
                <a:tab pos="514350" algn="l"/>
              </a:tabLst>
              <a:defRPr>
                <a:solidFill>
                  <a:schemeClr val="tx1"/>
                </a:solidFill>
                <a:latin typeface="Calibri" panose="020F0502020204030204" pitchFamily="34" charset="0"/>
              </a:defRPr>
            </a:lvl8pPr>
            <a:lvl9pPr marL="3886200" indent="-228600" fontAlgn="base">
              <a:spcBef>
                <a:spcPct val="0"/>
              </a:spcBef>
              <a:spcAft>
                <a:spcPct val="0"/>
              </a:spcAft>
              <a:tabLst>
                <a:tab pos="514350" algn="l"/>
              </a:tabLst>
              <a:defRPr>
                <a:solidFill>
                  <a:schemeClr val="tx1"/>
                </a:solidFill>
                <a:latin typeface="Calibri" panose="020F0502020204030204" pitchFamily="34" charset="0"/>
              </a:defRPr>
            </a:lvl9pPr>
          </a:lstStyle>
          <a:p>
            <a:pPr eaLnBrk="1" hangingPunct="1">
              <a:spcBef>
                <a:spcPts val="100"/>
              </a:spcBef>
              <a:buSzPct val="123000"/>
              <a:buFont typeface="Wingdings" panose="05000000000000000000" pitchFamily="2" charset="2"/>
              <a:buChar char="Ø"/>
            </a:pPr>
            <a:r>
              <a:rPr lang="en-US" altLang="en-US" sz="2000" i="1" dirty="0">
                <a:latin typeface="Arial" panose="020B0604020202020204" pitchFamily="34" charset="0"/>
                <a:cs typeface="Arial" panose="020B0604020202020204" pitchFamily="34" charset="0"/>
              </a:rPr>
              <a:t>Le bit = </a:t>
            </a:r>
            <a:r>
              <a:rPr lang="en-US" altLang="en-US" sz="2000" i="1" dirty="0" err="1">
                <a:latin typeface="Arial" panose="020B0604020202020204" pitchFamily="34" charset="0"/>
                <a:cs typeface="Arial" panose="020B0604020202020204" pitchFamily="34" charset="0"/>
              </a:rPr>
              <a:t>unité</a:t>
            </a:r>
            <a:r>
              <a:rPr lang="en-US" altLang="en-US" sz="2000" i="1" dirty="0">
                <a:latin typeface="Arial" panose="020B0604020202020204" pitchFamily="34" charset="0"/>
                <a:cs typeface="Arial" panose="020B0604020202020204" pitchFamily="34" charset="0"/>
              </a:rPr>
              <a:t> </a:t>
            </a:r>
            <a:r>
              <a:rPr lang="en-US" altLang="en-US" sz="2000" i="1" dirty="0" err="1">
                <a:latin typeface="Arial" panose="020B0604020202020204" pitchFamily="34" charset="0"/>
                <a:cs typeface="Arial" panose="020B0604020202020204" pitchFamily="34" charset="0"/>
              </a:rPr>
              <a:t>d’information</a:t>
            </a:r>
            <a:r>
              <a:rPr lang="en-US" altLang="en-US" sz="2000" i="1" dirty="0">
                <a:latin typeface="Arial" panose="020B0604020202020204" pitchFamily="34" charset="0"/>
                <a:cs typeface="Arial" panose="020B0604020202020204" pitchFamily="34" charset="0"/>
              </a:rPr>
              <a:t> (0 </a:t>
            </a:r>
            <a:r>
              <a:rPr lang="en-US" altLang="en-US" sz="2000" i="1" dirty="0" err="1">
                <a:latin typeface="Arial" panose="020B0604020202020204" pitchFamily="34" charset="0"/>
                <a:cs typeface="Arial" panose="020B0604020202020204" pitchFamily="34" charset="0"/>
              </a:rPr>
              <a:t>ou</a:t>
            </a:r>
            <a:r>
              <a:rPr lang="en-US" altLang="en-US" sz="2000" i="1" dirty="0">
                <a:latin typeface="Arial" panose="020B0604020202020204" pitchFamily="34" charset="0"/>
                <a:cs typeface="Arial" panose="020B0604020202020204" pitchFamily="34" charset="0"/>
              </a:rPr>
              <a:t> 1)</a:t>
            </a:r>
          </a:p>
          <a:p>
            <a:pPr eaLnBrk="1" hangingPunct="1">
              <a:spcBef>
                <a:spcPts val="100"/>
              </a:spcBef>
              <a:buSzPct val="123000"/>
              <a:buFont typeface="Wingdings" panose="05000000000000000000" pitchFamily="2" charset="2"/>
              <a:buChar char="Ø"/>
            </a:pPr>
            <a:endParaRPr lang="en-US" altLang="en-US" sz="2000" i="1" dirty="0">
              <a:latin typeface="Arial" panose="020B0604020202020204" pitchFamily="34" charset="0"/>
              <a:cs typeface="Arial" panose="020B0604020202020204" pitchFamily="34" charset="0"/>
            </a:endParaRPr>
          </a:p>
          <a:p>
            <a:pPr eaLnBrk="1" hangingPunct="1">
              <a:spcBef>
                <a:spcPts val="100"/>
              </a:spcBef>
              <a:buSzPct val="123000"/>
              <a:buFont typeface="Wingdings" panose="05000000000000000000" pitchFamily="2" charset="2"/>
              <a:buChar char="Ø"/>
            </a:pPr>
            <a:r>
              <a:rPr lang="en-US" altLang="en-US" sz="2000" i="1" dirty="0" err="1">
                <a:latin typeface="Arial" panose="020B0604020202020204" pitchFamily="34" charset="0"/>
                <a:cs typeface="Arial" panose="020B0604020202020204" pitchFamily="34" charset="0"/>
              </a:rPr>
              <a:t>L’information</a:t>
            </a:r>
            <a:r>
              <a:rPr lang="en-US" altLang="en-US" sz="2000" i="1" dirty="0">
                <a:latin typeface="Arial" panose="020B0604020202020204" pitchFamily="34" charset="0"/>
                <a:cs typeface="Arial" panose="020B0604020202020204" pitchFamily="34" charset="0"/>
              </a:rPr>
              <a:t> </a:t>
            </a:r>
            <a:r>
              <a:rPr lang="en-US" altLang="en-US" sz="2000" i="1" dirty="0" err="1">
                <a:latin typeface="Arial" panose="020B0604020202020204" pitchFamily="34" charset="0"/>
                <a:cs typeface="Arial" panose="020B0604020202020204" pitchFamily="34" charset="0"/>
              </a:rPr>
              <a:t>peut</a:t>
            </a:r>
            <a:r>
              <a:rPr lang="en-US" altLang="en-US" sz="2000" i="1" dirty="0">
                <a:latin typeface="Arial" panose="020B0604020202020204" pitchFamily="34" charset="0"/>
                <a:cs typeface="Arial" panose="020B0604020202020204" pitchFamily="34" charset="0"/>
              </a:rPr>
              <a:t> </a:t>
            </a:r>
            <a:r>
              <a:rPr lang="en-US" altLang="en-US" sz="2000" i="1" dirty="0" err="1">
                <a:latin typeface="Arial" panose="020B0604020202020204" pitchFamily="34" charset="0"/>
                <a:cs typeface="Arial" panose="020B0604020202020204" pitchFamily="34" charset="0"/>
              </a:rPr>
              <a:t>alors</a:t>
            </a:r>
            <a:r>
              <a:rPr lang="en-US" altLang="en-US" sz="2000" i="1" dirty="0">
                <a:latin typeface="Arial" panose="020B0604020202020204" pitchFamily="34" charset="0"/>
                <a:cs typeface="Arial" panose="020B0604020202020204" pitchFamily="34" charset="0"/>
              </a:rPr>
              <a:t> </a:t>
            </a:r>
            <a:r>
              <a:rPr lang="en-US" altLang="en-US" sz="2000" i="1" dirty="0" err="1">
                <a:latin typeface="Arial" panose="020B0604020202020204" pitchFamily="34" charset="0"/>
                <a:cs typeface="Arial" panose="020B0604020202020204" pitchFamily="34" charset="0"/>
              </a:rPr>
              <a:t>être</a:t>
            </a:r>
            <a:r>
              <a:rPr lang="en-US" altLang="en-US" sz="2000" i="1" dirty="0">
                <a:latin typeface="Arial" panose="020B0604020202020204" pitchFamily="34" charset="0"/>
                <a:cs typeface="Arial" panose="020B0604020202020204" pitchFamily="34" charset="0"/>
              </a:rPr>
              <a:t>  </a:t>
            </a:r>
            <a:r>
              <a:rPr lang="en-US" altLang="en-US" sz="2000" i="1" dirty="0" err="1">
                <a:latin typeface="Arial" panose="020B0604020202020204" pitchFamily="34" charset="0"/>
                <a:cs typeface="Arial" panose="020B0604020202020204" pitchFamily="34" charset="0"/>
              </a:rPr>
              <a:t>encodée</a:t>
            </a:r>
            <a:r>
              <a:rPr lang="en-US" altLang="en-US" sz="2000" i="1" dirty="0">
                <a:latin typeface="Arial" panose="020B0604020202020204" pitchFamily="34" charset="0"/>
                <a:cs typeface="Arial" panose="020B0604020202020204" pitchFamily="34" charset="0"/>
              </a:rPr>
              <a:t> sous la </a:t>
            </a:r>
            <a:r>
              <a:rPr lang="en-US" altLang="en-US" sz="2000" i="1" dirty="0" err="1">
                <a:latin typeface="Arial" panose="020B0604020202020204" pitchFamily="34" charset="0"/>
                <a:cs typeface="Arial" panose="020B0604020202020204" pitchFamily="34" charset="0"/>
              </a:rPr>
              <a:t>forme</a:t>
            </a:r>
            <a:r>
              <a:rPr lang="en-US" altLang="en-US" sz="2000" i="1" dirty="0">
                <a:latin typeface="Arial" panose="020B0604020202020204" pitchFamily="34" charset="0"/>
                <a:cs typeface="Arial" panose="020B0604020202020204" pitchFamily="34" charset="0"/>
              </a:rPr>
              <a:t> de  </a:t>
            </a:r>
            <a:r>
              <a:rPr lang="en-US" altLang="en-US" sz="2000" i="1" dirty="0" err="1">
                <a:latin typeface="Arial" panose="020B0604020202020204" pitchFamily="34" charset="0"/>
                <a:cs typeface="Arial" panose="020B0604020202020204" pitchFamily="34" charset="0"/>
              </a:rPr>
              <a:t>chaines</a:t>
            </a:r>
            <a:r>
              <a:rPr lang="en-US" altLang="en-US" sz="2000" i="1" dirty="0">
                <a:latin typeface="Arial" panose="020B0604020202020204" pitchFamily="34" charset="0"/>
                <a:cs typeface="Arial" panose="020B0604020202020204" pitchFamily="34" charset="0"/>
              </a:rPr>
              <a:t> de bits.</a:t>
            </a:r>
          </a:p>
        </p:txBody>
      </p:sp>
      <p:pic>
        <p:nvPicPr>
          <p:cNvPr id="29" name="Image 28">
            <a:extLst>
              <a:ext uri="{FF2B5EF4-FFF2-40B4-BE49-F238E27FC236}">
                <a16:creationId xmlns:a16="http://schemas.microsoft.com/office/drawing/2014/main" id="{C9216E8D-386F-D63F-CF03-BF94E7545A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6281" y="2704231"/>
            <a:ext cx="6045847" cy="3409186"/>
          </a:xfrm>
          <a:prstGeom prst="rect">
            <a:avLst/>
          </a:prstGeom>
        </p:spPr>
      </p:pic>
    </p:spTree>
    <p:extLst>
      <p:ext uri="{BB962C8B-B14F-4D97-AF65-F5344CB8AC3E}">
        <p14:creationId xmlns:p14="http://schemas.microsoft.com/office/powerpoint/2010/main" val="3754241949"/>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2871EA46-45BB-FBBD-5E93-CFF26811CDAA}"/>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933FA8CA-EC25-6342-AEED-5D3587172D09}"/>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B3C2FA6E-1C91-9AC3-E339-40E3C64AB026}"/>
              </a:ext>
            </a:extLst>
          </p:cNvPr>
          <p:cNvSpPr/>
          <p:nvPr/>
        </p:nvSpPr>
        <p:spPr>
          <a:xfrm>
            <a:off x="454152" y="198120"/>
            <a:ext cx="3959352" cy="365760"/>
          </a:xfrm>
          <a:prstGeom prst="rect">
            <a:avLst/>
          </a:prstGeom>
        </p:spPr>
        <p:txBody>
          <a:bodyPr wrap="none" lIns="0" tIns="0" rIns="0" bIns="0">
            <a:noAutofit/>
          </a:bodyPr>
          <a:lstStyle/>
          <a:p>
            <a:pPr indent="0"/>
            <a:r>
              <a:rPr lang="fr-FR" sz="2800" b="1" dirty="0">
                <a:solidFill>
                  <a:srgbClr val="161616"/>
                </a:solidFill>
                <a:latin typeface="Arial"/>
              </a:rPr>
              <a:t>5. Décryptage pour comprendre … </a:t>
            </a:r>
            <a:endParaRPr lang="en-US" sz="2800" b="1" dirty="0">
              <a:solidFill>
                <a:srgbClr val="161616"/>
              </a:solidFill>
              <a:latin typeface="Arial"/>
            </a:endParaRPr>
          </a:p>
        </p:txBody>
      </p:sp>
      <p:sp>
        <p:nvSpPr>
          <p:cNvPr id="6" name="ZoneTexte 5">
            <a:extLst>
              <a:ext uri="{FF2B5EF4-FFF2-40B4-BE49-F238E27FC236}">
                <a16:creationId xmlns:a16="http://schemas.microsoft.com/office/drawing/2014/main" id="{69CB7383-A4A3-D098-9838-6176B1B78263}"/>
              </a:ext>
            </a:extLst>
          </p:cNvPr>
          <p:cNvSpPr txBox="1"/>
          <p:nvPr/>
        </p:nvSpPr>
        <p:spPr>
          <a:xfrm>
            <a:off x="375728" y="1027176"/>
            <a:ext cx="9937880" cy="584775"/>
          </a:xfrm>
          <a:prstGeom prst="rect">
            <a:avLst/>
          </a:prstGeom>
          <a:noFill/>
        </p:spPr>
        <p:txBody>
          <a:bodyPr wrap="square">
            <a:spAutoFit/>
          </a:bodyPr>
          <a:lstStyle/>
          <a:p>
            <a:r>
              <a:rPr lang="en-US" sz="2400" b="1" dirty="0">
                <a:solidFill>
                  <a:srgbClr val="002060"/>
                </a:solidFill>
                <a:latin typeface="Arial" panose="020B0604020202020204" pitchFamily="34" charset="0"/>
                <a:cs typeface="Arial" panose="020B0604020202020204" pitchFamily="34" charset="0"/>
              </a:rPr>
              <a:t>D- LE QUBIT, UNITE DE BASE DE L’INFORMATIQUE QUANTIQUE</a:t>
            </a:r>
          </a:p>
          <a:p>
            <a:endParaRPr lang="en-US" sz="800" dirty="0">
              <a:latin typeface="Arial" panose="020B0604020202020204" pitchFamily="34" charset="0"/>
              <a:cs typeface="Arial" panose="020B0604020202020204" pitchFamily="34" charset="0"/>
            </a:endParaRPr>
          </a:p>
        </p:txBody>
      </p:sp>
      <p:grpSp>
        <p:nvGrpSpPr>
          <p:cNvPr id="3" name="object 27">
            <a:extLst>
              <a:ext uri="{FF2B5EF4-FFF2-40B4-BE49-F238E27FC236}">
                <a16:creationId xmlns:a16="http://schemas.microsoft.com/office/drawing/2014/main" id="{EEB88B6B-F38D-DC57-5CA5-FE287A622B8F}"/>
              </a:ext>
            </a:extLst>
          </p:cNvPr>
          <p:cNvGrpSpPr>
            <a:grpSpLocks/>
          </p:cNvGrpSpPr>
          <p:nvPr/>
        </p:nvGrpSpPr>
        <p:grpSpPr bwMode="auto">
          <a:xfrm>
            <a:off x="7145383" y="4075611"/>
            <a:ext cx="3093865" cy="2460063"/>
            <a:chOff x="9586095" y="4649073"/>
            <a:chExt cx="9923145" cy="5586730"/>
          </a:xfrm>
        </p:grpSpPr>
        <p:sp>
          <p:nvSpPr>
            <p:cNvPr id="5" name="object 28">
              <a:extLst>
                <a:ext uri="{FF2B5EF4-FFF2-40B4-BE49-F238E27FC236}">
                  <a16:creationId xmlns:a16="http://schemas.microsoft.com/office/drawing/2014/main" id="{0C8CEF7C-DA1F-3B12-75AB-91622D4FD174}"/>
                </a:ext>
              </a:extLst>
            </p:cNvPr>
            <p:cNvSpPr>
              <a:spLocks/>
            </p:cNvSpPr>
            <p:nvPr/>
          </p:nvSpPr>
          <p:spPr bwMode="auto">
            <a:xfrm>
              <a:off x="17015360" y="4649073"/>
              <a:ext cx="0" cy="5586730"/>
            </a:xfrm>
            <a:custGeom>
              <a:avLst/>
              <a:gdLst>
                <a:gd name="T0" fmla="*/ 0 h 5586730"/>
                <a:gd name="T1" fmla="*/ 5586314 h 5586730"/>
              </a:gdLst>
              <a:ahLst/>
              <a:cxnLst>
                <a:cxn ang="0">
                  <a:pos x="0" y="T0"/>
                </a:cxn>
                <a:cxn ang="0">
                  <a:pos x="0" y="T1"/>
                </a:cxn>
              </a:cxnLst>
              <a:rect l="0" t="0" r="r" b="b"/>
              <a:pathLst>
                <a:path h="5586730">
                  <a:moveTo>
                    <a:pt x="0" y="0"/>
                  </a:moveTo>
                  <a:lnTo>
                    <a:pt x="0" y="5586314"/>
                  </a:lnTo>
                </a:path>
              </a:pathLst>
            </a:custGeom>
            <a:noFill/>
            <a:ln w="104708">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 name="object 29">
              <a:extLst>
                <a:ext uri="{FF2B5EF4-FFF2-40B4-BE49-F238E27FC236}">
                  <a16:creationId xmlns:a16="http://schemas.microsoft.com/office/drawing/2014/main" id="{450BC52C-726C-B344-12E3-6667A3BBD0BE}"/>
                </a:ext>
              </a:extLst>
            </p:cNvPr>
            <p:cNvSpPr>
              <a:spLocks/>
            </p:cNvSpPr>
            <p:nvPr/>
          </p:nvSpPr>
          <p:spPr bwMode="auto">
            <a:xfrm>
              <a:off x="10831258" y="4649073"/>
              <a:ext cx="8027670" cy="5586730"/>
            </a:xfrm>
            <a:custGeom>
              <a:avLst/>
              <a:gdLst>
                <a:gd name="T0" fmla="*/ 7403086 w 8027669"/>
                <a:gd name="T1" fmla="*/ 0 h 5586730"/>
                <a:gd name="T2" fmla="*/ 7403086 w 8027669"/>
                <a:gd name="T3" fmla="*/ 5586314 h 5586730"/>
                <a:gd name="T4" fmla="*/ 8027442 w 8027669"/>
                <a:gd name="T5" fmla="*/ 0 h 5586730"/>
                <a:gd name="T6" fmla="*/ 8027442 w 8027669"/>
                <a:gd name="T7" fmla="*/ 5586314 h 5586730"/>
                <a:gd name="T8" fmla="*/ 0 w 8027669"/>
                <a:gd name="T9" fmla="*/ 0 h 5586730"/>
                <a:gd name="T10" fmla="*/ 0 w 8027669"/>
                <a:gd name="T11" fmla="*/ 5586314 h 5586730"/>
                <a:gd name="T12" fmla="*/ 624354 w 8027669"/>
                <a:gd name="T13" fmla="*/ 0 h 5586730"/>
                <a:gd name="T14" fmla="*/ 624354 w 8027669"/>
                <a:gd name="T15" fmla="*/ 5586314 h 55867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27669" h="5586730">
                  <a:moveTo>
                    <a:pt x="7403086" y="0"/>
                  </a:moveTo>
                  <a:lnTo>
                    <a:pt x="7403086" y="5586314"/>
                  </a:lnTo>
                </a:path>
                <a:path w="8027669" h="5586730">
                  <a:moveTo>
                    <a:pt x="8027442" y="0"/>
                  </a:moveTo>
                  <a:lnTo>
                    <a:pt x="8027442" y="5586314"/>
                  </a:lnTo>
                </a:path>
                <a:path w="8027669" h="5586730">
                  <a:moveTo>
                    <a:pt x="0" y="0"/>
                  </a:moveTo>
                  <a:lnTo>
                    <a:pt x="0" y="5586314"/>
                  </a:lnTo>
                </a:path>
                <a:path w="8027669" h="5586730">
                  <a:moveTo>
                    <a:pt x="624354" y="0"/>
                  </a:moveTo>
                  <a:lnTo>
                    <a:pt x="624354" y="5586314"/>
                  </a:lnTo>
                </a:path>
              </a:pathLst>
            </a:custGeom>
            <a:noFill/>
            <a:ln w="31412">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 name="object 30">
              <a:extLst>
                <a:ext uri="{FF2B5EF4-FFF2-40B4-BE49-F238E27FC236}">
                  <a16:creationId xmlns:a16="http://schemas.microsoft.com/office/drawing/2014/main" id="{CBBE06F6-8FE3-B585-06FF-4ECF67FA617A}"/>
                </a:ext>
              </a:extLst>
            </p:cNvPr>
            <p:cNvSpPr>
              <a:spLocks/>
            </p:cNvSpPr>
            <p:nvPr/>
          </p:nvSpPr>
          <p:spPr bwMode="auto">
            <a:xfrm>
              <a:off x="12079968" y="4649073"/>
              <a:ext cx="0" cy="5586730"/>
            </a:xfrm>
            <a:custGeom>
              <a:avLst/>
              <a:gdLst>
                <a:gd name="T0" fmla="*/ 0 h 5586730"/>
                <a:gd name="T1" fmla="*/ 5586314 h 5586730"/>
              </a:gdLst>
              <a:ahLst/>
              <a:cxnLst>
                <a:cxn ang="0">
                  <a:pos x="0" y="T0"/>
                </a:cxn>
                <a:cxn ang="0">
                  <a:pos x="0" y="T1"/>
                </a:cxn>
              </a:cxnLst>
              <a:rect l="0" t="0" r="r" b="b"/>
              <a:pathLst>
                <a:path h="5586730">
                  <a:moveTo>
                    <a:pt x="0" y="0"/>
                  </a:moveTo>
                  <a:lnTo>
                    <a:pt x="0" y="5586314"/>
                  </a:lnTo>
                </a:path>
              </a:pathLst>
            </a:custGeom>
            <a:noFill/>
            <a:ln w="104708">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 name="object 31">
              <a:extLst>
                <a:ext uri="{FF2B5EF4-FFF2-40B4-BE49-F238E27FC236}">
                  <a16:creationId xmlns:a16="http://schemas.microsoft.com/office/drawing/2014/main" id="{B58CD842-C113-A26F-2236-3E6FACBB2EDF}"/>
                </a:ext>
              </a:extLst>
            </p:cNvPr>
            <p:cNvSpPr>
              <a:spLocks/>
            </p:cNvSpPr>
            <p:nvPr/>
          </p:nvSpPr>
          <p:spPr bwMode="auto">
            <a:xfrm>
              <a:off x="13298954" y="4649073"/>
              <a:ext cx="624840" cy="5586730"/>
            </a:xfrm>
            <a:custGeom>
              <a:avLst/>
              <a:gdLst>
                <a:gd name="T0" fmla="*/ 0 w 624840"/>
                <a:gd name="T1" fmla="*/ 0 h 5586730"/>
                <a:gd name="T2" fmla="*/ 0 w 624840"/>
                <a:gd name="T3" fmla="*/ 5586314 h 5586730"/>
                <a:gd name="T4" fmla="*/ 624354 w 624840"/>
                <a:gd name="T5" fmla="*/ 0 h 5586730"/>
                <a:gd name="T6" fmla="*/ 624354 w 624840"/>
                <a:gd name="T7" fmla="*/ 5586314 h 5586730"/>
              </a:gdLst>
              <a:ahLst/>
              <a:cxnLst>
                <a:cxn ang="0">
                  <a:pos x="T0" y="T1"/>
                </a:cxn>
                <a:cxn ang="0">
                  <a:pos x="T2" y="T3"/>
                </a:cxn>
                <a:cxn ang="0">
                  <a:pos x="T4" y="T5"/>
                </a:cxn>
                <a:cxn ang="0">
                  <a:pos x="T6" y="T7"/>
                </a:cxn>
              </a:cxnLst>
              <a:rect l="0" t="0" r="r" b="b"/>
              <a:pathLst>
                <a:path w="624840" h="5586730">
                  <a:moveTo>
                    <a:pt x="0" y="0"/>
                  </a:moveTo>
                  <a:lnTo>
                    <a:pt x="0" y="5586314"/>
                  </a:lnTo>
                </a:path>
                <a:path w="624840" h="5586730">
                  <a:moveTo>
                    <a:pt x="624354" y="0"/>
                  </a:moveTo>
                  <a:lnTo>
                    <a:pt x="624354" y="5586314"/>
                  </a:lnTo>
                </a:path>
              </a:pathLst>
            </a:custGeom>
            <a:noFill/>
            <a:ln w="31412">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1" name="object 32">
              <a:extLst>
                <a:ext uri="{FF2B5EF4-FFF2-40B4-BE49-F238E27FC236}">
                  <a16:creationId xmlns:a16="http://schemas.microsoft.com/office/drawing/2014/main" id="{04EB2701-CE52-E229-B9D1-7861C9204BC4}"/>
                </a:ext>
              </a:extLst>
            </p:cNvPr>
            <p:cNvSpPr>
              <a:spLocks/>
            </p:cNvSpPr>
            <p:nvPr/>
          </p:nvSpPr>
          <p:spPr bwMode="auto">
            <a:xfrm>
              <a:off x="14547663" y="4649073"/>
              <a:ext cx="0" cy="5586730"/>
            </a:xfrm>
            <a:custGeom>
              <a:avLst/>
              <a:gdLst>
                <a:gd name="T0" fmla="*/ 0 h 5586730"/>
                <a:gd name="T1" fmla="*/ 5586314 h 5586730"/>
              </a:gdLst>
              <a:ahLst/>
              <a:cxnLst>
                <a:cxn ang="0">
                  <a:pos x="0" y="T0"/>
                </a:cxn>
                <a:cxn ang="0">
                  <a:pos x="0" y="T1"/>
                </a:cxn>
              </a:cxnLst>
              <a:rect l="0" t="0" r="r" b="b"/>
              <a:pathLst>
                <a:path h="5586730">
                  <a:moveTo>
                    <a:pt x="0" y="0"/>
                  </a:moveTo>
                  <a:lnTo>
                    <a:pt x="0" y="5586314"/>
                  </a:lnTo>
                </a:path>
              </a:pathLst>
            </a:custGeom>
            <a:noFill/>
            <a:ln w="104708">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2" name="object 33">
              <a:extLst>
                <a:ext uri="{FF2B5EF4-FFF2-40B4-BE49-F238E27FC236}">
                  <a16:creationId xmlns:a16="http://schemas.microsoft.com/office/drawing/2014/main" id="{9434954C-61AD-446A-9A3B-B65F157D0ABF}"/>
                </a:ext>
              </a:extLst>
            </p:cNvPr>
            <p:cNvSpPr>
              <a:spLocks/>
            </p:cNvSpPr>
            <p:nvPr/>
          </p:nvSpPr>
          <p:spPr bwMode="auto">
            <a:xfrm>
              <a:off x="15766649" y="4649073"/>
              <a:ext cx="624840" cy="5586730"/>
            </a:xfrm>
            <a:custGeom>
              <a:avLst/>
              <a:gdLst>
                <a:gd name="T0" fmla="*/ 0 w 624840"/>
                <a:gd name="T1" fmla="*/ 0 h 5586730"/>
                <a:gd name="T2" fmla="*/ 0 w 624840"/>
                <a:gd name="T3" fmla="*/ 5586314 h 5586730"/>
                <a:gd name="T4" fmla="*/ 624354 w 624840"/>
                <a:gd name="T5" fmla="*/ 0 h 5586730"/>
                <a:gd name="T6" fmla="*/ 624354 w 624840"/>
                <a:gd name="T7" fmla="*/ 5586314 h 5586730"/>
              </a:gdLst>
              <a:ahLst/>
              <a:cxnLst>
                <a:cxn ang="0">
                  <a:pos x="T0" y="T1"/>
                </a:cxn>
                <a:cxn ang="0">
                  <a:pos x="T2" y="T3"/>
                </a:cxn>
                <a:cxn ang="0">
                  <a:pos x="T4" y="T5"/>
                </a:cxn>
                <a:cxn ang="0">
                  <a:pos x="T6" y="T7"/>
                </a:cxn>
              </a:cxnLst>
              <a:rect l="0" t="0" r="r" b="b"/>
              <a:pathLst>
                <a:path w="624840" h="5586730">
                  <a:moveTo>
                    <a:pt x="0" y="0"/>
                  </a:moveTo>
                  <a:lnTo>
                    <a:pt x="0" y="5586314"/>
                  </a:lnTo>
                </a:path>
                <a:path w="624840" h="5586730">
                  <a:moveTo>
                    <a:pt x="624354" y="0"/>
                  </a:moveTo>
                  <a:lnTo>
                    <a:pt x="624354" y="5586314"/>
                  </a:lnTo>
                </a:path>
              </a:pathLst>
            </a:custGeom>
            <a:noFill/>
            <a:ln w="31412">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3" name="object 34">
              <a:extLst>
                <a:ext uri="{FF2B5EF4-FFF2-40B4-BE49-F238E27FC236}">
                  <a16:creationId xmlns:a16="http://schemas.microsoft.com/office/drawing/2014/main" id="{F27CA038-16E7-191B-B06D-D54CC39AFBD6}"/>
                </a:ext>
              </a:extLst>
            </p:cNvPr>
            <p:cNvSpPr>
              <a:spLocks/>
            </p:cNvSpPr>
            <p:nvPr/>
          </p:nvSpPr>
          <p:spPr bwMode="auto">
            <a:xfrm>
              <a:off x="9586095" y="5386628"/>
              <a:ext cx="9923145" cy="4111625"/>
            </a:xfrm>
            <a:custGeom>
              <a:avLst/>
              <a:gdLst>
                <a:gd name="T0" fmla="*/ 0 w 9923144"/>
                <a:gd name="T1" fmla="*/ 0 h 4111625"/>
                <a:gd name="T2" fmla="*/ 9923137 w 9923144"/>
                <a:gd name="T3" fmla="*/ 0 h 4111625"/>
                <a:gd name="T4" fmla="*/ 0 w 9923144"/>
                <a:gd name="T5" fmla="*/ 685200 h 4111625"/>
                <a:gd name="T6" fmla="*/ 9923137 w 9923144"/>
                <a:gd name="T7" fmla="*/ 685200 h 4111625"/>
                <a:gd name="T8" fmla="*/ 0 w 9923144"/>
                <a:gd name="T9" fmla="*/ 1370401 h 4111625"/>
                <a:gd name="T10" fmla="*/ 9923137 w 9923144"/>
                <a:gd name="T11" fmla="*/ 1370401 h 4111625"/>
                <a:gd name="T12" fmla="*/ 0 w 9923144"/>
                <a:gd name="T13" fmla="*/ 2055601 h 4111625"/>
                <a:gd name="T14" fmla="*/ 9923137 w 9923144"/>
                <a:gd name="T15" fmla="*/ 2055601 h 4111625"/>
                <a:gd name="T16" fmla="*/ 0 w 9923144"/>
                <a:gd name="T17" fmla="*/ 2740802 h 4111625"/>
                <a:gd name="T18" fmla="*/ 9923137 w 9923144"/>
                <a:gd name="T19" fmla="*/ 2740802 h 4111625"/>
                <a:gd name="T20" fmla="*/ 0 w 9923144"/>
                <a:gd name="T21" fmla="*/ 3426003 h 4111625"/>
                <a:gd name="T22" fmla="*/ 9923137 w 9923144"/>
                <a:gd name="T23" fmla="*/ 3426003 h 4111625"/>
                <a:gd name="T24" fmla="*/ 0 w 9923144"/>
                <a:gd name="T25" fmla="*/ 4111204 h 4111625"/>
                <a:gd name="T26" fmla="*/ 9923137 w 9923144"/>
                <a:gd name="T27" fmla="*/ 4111204 h 4111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923144" h="4111625">
                  <a:moveTo>
                    <a:pt x="0" y="0"/>
                  </a:moveTo>
                  <a:lnTo>
                    <a:pt x="9923137" y="0"/>
                  </a:lnTo>
                </a:path>
                <a:path w="9923144" h="4111625">
                  <a:moveTo>
                    <a:pt x="0" y="685200"/>
                  </a:moveTo>
                  <a:lnTo>
                    <a:pt x="9923137" y="685200"/>
                  </a:lnTo>
                </a:path>
                <a:path w="9923144" h="4111625">
                  <a:moveTo>
                    <a:pt x="0" y="1370401"/>
                  </a:moveTo>
                  <a:lnTo>
                    <a:pt x="9923137" y="1370401"/>
                  </a:lnTo>
                </a:path>
                <a:path w="9923144" h="4111625">
                  <a:moveTo>
                    <a:pt x="0" y="2055601"/>
                  </a:moveTo>
                  <a:lnTo>
                    <a:pt x="9923137" y="2055601"/>
                  </a:lnTo>
                </a:path>
                <a:path w="9923144" h="4111625">
                  <a:moveTo>
                    <a:pt x="0" y="2740802"/>
                  </a:moveTo>
                  <a:lnTo>
                    <a:pt x="9923137" y="2740802"/>
                  </a:lnTo>
                </a:path>
                <a:path w="9923144" h="4111625">
                  <a:moveTo>
                    <a:pt x="0" y="3426003"/>
                  </a:moveTo>
                  <a:lnTo>
                    <a:pt x="9923137" y="3426003"/>
                  </a:lnTo>
                </a:path>
                <a:path w="9923144" h="4111625">
                  <a:moveTo>
                    <a:pt x="0" y="4111204"/>
                  </a:moveTo>
                  <a:lnTo>
                    <a:pt x="9923137" y="4111204"/>
                  </a:lnTo>
                </a:path>
              </a:pathLst>
            </a:custGeom>
            <a:noFill/>
            <a:ln w="104708">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4" name="object 35">
              <a:extLst>
                <a:ext uri="{FF2B5EF4-FFF2-40B4-BE49-F238E27FC236}">
                  <a16:creationId xmlns:a16="http://schemas.microsoft.com/office/drawing/2014/main" id="{0494B419-3CFB-AC30-CBA2-8DB089A944E0}"/>
                </a:ext>
              </a:extLst>
            </p:cNvPr>
            <p:cNvSpPr>
              <a:spLocks/>
            </p:cNvSpPr>
            <p:nvPr/>
          </p:nvSpPr>
          <p:spPr bwMode="auto">
            <a:xfrm>
              <a:off x="9612272" y="4649073"/>
              <a:ext cx="9871075" cy="5586730"/>
            </a:xfrm>
            <a:custGeom>
              <a:avLst/>
              <a:gdLst>
                <a:gd name="T0" fmla="*/ 0 w 9871075"/>
                <a:gd name="T1" fmla="*/ 0 h 5586730"/>
                <a:gd name="T2" fmla="*/ 0 w 9871075"/>
                <a:gd name="T3" fmla="*/ 5586314 h 5586730"/>
                <a:gd name="T4" fmla="*/ 9870783 w 9871075"/>
                <a:gd name="T5" fmla="*/ 0 h 5586730"/>
                <a:gd name="T6" fmla="*/ 9870783 w 9871075"/>
                <a:gd name="T7" fmla="*/ 5586314 h 5586730"/>
              </a:gdLst>
              <a:ahLst/>
              <a:cxnLst>
                <a:cxn ang="0">
                  <a:pos x="T0" y="T1"/>
                </a:cxn>
                <a:cxn ang="0">
                  <a:pos x="T2" y="T3"/>
                </a:cxn>
                <a:cxn ang="0">
                  <a:pos x="T4" y="T5"/>
                </a:cxn>
                <a:cxn ang="0">
                  <a:pos x="T6" y="T7"/>
                </a:cxn>
              </a:cxnLst>
              <a:rect l="0" t="0" r="r" b="b"/>
              <a:pathLst>
                <a:path w="9871075" h="5586730">
                  <a:moveTo>
                    <a:pt x="0" y="0"/>
                  </a:moveTo>
                  <a:lnTo>
                    <a:pt x="0" y="5586314"/>
                  </a:lnTo>
                </a:path>
                <a:path w="9871075" h="5586730">
                  <a:moveTo>
                    <a:pt x="9870783" y="0"/>
                  </a:moveTo>
                  <a:lnTo>
                    <a:pt x="9870783" y="5586314"/>
                  </a:lnTo>
                </a:path>
              </a:pathLst>
            </a:custGeom>
            <a:noFill/>
            <a:ln w="52354">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5" name="object 36">
              <a:extLst>
                <a:ext uri="{FF2B5EF4-FFF2-40B4-BE49-F238E27FC236}">
                  <a16:creationId xmlns:a16="http://schemas.microsoft.com/office/drawing/2014/main" id="{8531B341-DB5D-FBC4-5184-42FBBCD744A5}"/>
                </a:ext>
              </a:extLst>
            </p:cNvPr>
            <p:cNvSpPr>
              <a:spLocks/>
            </p:cNvSpPr>
            <p:nvPr/>
          </p:nvSpPr>
          <p:spPr bwMode="auto">
            <a:xfrm>
              <a:off x="9586095" y="4701427"/>
              <a:ext cx="9923145" cy="5481955"/>
            </a:xfrm>
            <a:custGeom>
              <a:avLst/>
              <a:gdLst>
                <a:gd name="T0" fmla="*/ 0 w 9923144"/>
                <a:gd name="T1" fmla="*/ 0 h 5481955"/>
                <a:gd name="T2" fmla="*/ 9923137 w 9923144"/>
                <a:gd name="T3" fmla="*/ 0 h 5481955"/>
                <a:gd name="T4" fmla="*/ 0 w 9923144"/>
                <a:gd name="T5" fmla="*/ 5481605 h 5481955"/>
                <a:gd name="T6" fmla="*/ 9923137 w 9923144"/>
                <a:gd name="T7" fmla="*/ 5481605 h 5481955"/>
              </a:gdLst>
              <a:ahLst/>
              <a:cxnLst>
                <a:cxn ang="0">
                  <a:pos x="T0" y="T1"/>
                </a:cxn>
                <a:cxn ang="0">
                  <a:pos x="T2" y="T3"/>
                </a:cxn>
                <a:cxn ang="0">
                  <a:pos x="T4" y="T5"/>
                </a:cxn>
                <a:cxn ang="0">
                  <a:pos x="T6" y="T7"/>
                </a:cxn>
              </a:cxnLst>
              <a:rect l="0" t="0" r="r" b="b"/>
              <a:pathLst>
                <a:path w="9923144" h="5481955">
                  <a:moveTo>
                    <a:pt x="0" y="0"/>
                  </a:moveTo>
                  <a:lnTo>
                    <a:pt x="9923137" y="0"/>
                  </a:lnTo>
                </a:path>
                <a:path w="9923144" h="5481955">
                  <a:moveTo>
                    <a:pt x="0" y="5481605"/>
                  </a:moveTo>
                  <a:lnTo>
                    <a:pt x="9923137" y="5481605"/>
                  </a:lnTo>
                </a:path>
              </a:pathLst>
            </a:custGeom>
            <a:noFill/>
            <a:ln w="104708">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16" name="object 37">
            <a:extLst>
              <a:ext uri="{FF2B5EF4-FFF2-40B4-BE49-F238E27FC236}">
                <a16:creationId xmlns:a16="http://schemas.microsoft.com/office/drawing/2014/main" id="{B67FCF87-5425-1DF9-E9CB-87FEC18B07E2}"/>
              </a:ext>
            </a:extLst>
          </p:cNvPr>
          <p:cNvSpPr txBox="1">
            <a:spLocks/>
          </p:cNvSpPr>
          <p:nvPr/>
        </p:nvSpPr>
        <p:spPr>
          <a:xfrm>
            <a:off x="-208270" y="1619978"/>
            <a:ext cx="4892939" cy="1108001"/>
          </a:xfrm>
          <a:prstGeom prst="rect">
            <a:avLst/>
          </a:prstGeom>
        </p:spPr>
        <p:txBody>
          <a:bodyPr tIns="13335" rtlCol="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6510" algn="ctr">
              <a:spcBef>
                <a:spcPts val="105"/>
              </a:spcBef>
              <a:defRPr/>
            </a:pPr>
            <a:r>
              <a:rPr lang="en-US" sz="2800" b="1" spc="-745" dirty="0">
                <a:latin typeface="Arial" panose="020B0604020202020204" pitchFamily="34" charset="0"/>
                <a:cs typeface="Arial" panose="020B0604020202020204" pitchFamily="34" charset="0"/>
              </a:rPr>
              <a:t>L</a:t>
            </a:r>
            <a:r>
              <a:rPr lang="en-US" sz="2800" b="1" spc="-185" dirty="0">
                <a:latin typeface="Arial" panose="020B0604020202020204" pitchFamily="34" charset="0"/>
                <a:cs typeface="Arial" panose="020B0604020202020204" pitchFamily="34" charset="0"/>
              </a:rPr>
              <a:t>’ </a:t>
            </a:r>
            <a:r>
              <a:rPr lang="en-US" sz="2800" b="1" spc="-285" dirty="0" err="1">
                <a:latin typeface="Arial" panose="020B0604020202020204" pitchFamily="34" charset="0"/>
                <a:cs typeface="Arial" panose="020B0604020202020204" pitchFamily="34" charset="0"/>
              </a:rPr>
              <a:t>i</a:t>
            </a:r>
            <a:r>
              <a:rPr lang="en-US" sz="2800" b="1" spc="-270" dirty="0" err="1">
                <a:latin typeface="Arial" panose="020B0604020202020204" pitchFamily="34" charset="0"/>
                <a:cs typeface="Arial" panose="020B0604020202020204" pitchFamily="34" charset="0"/>
              </a:rPr>
              <a:t>n</a:t>
            </a:r>
            <a:r>
              <a:rPr lang="en-US" sz="2800" b="1" spc="-145" dirty="0" err="1">
                <a:latin typeface="Arial" panose="020B0604020202020204" pitchFamily="34" charset="0"/>
                <a:cs typeface="Arial" panose="020B0604020202020204" pitchFamily="34" charset="0"/>
              </a:rPr>
              <a:t>f</a:t>
            </a:r>
            <a:r>
              <a:rPr lang="en-US" sz="2800" b="1" spc="-140" dirty="0" err="1">
                <a:latin typeface="Arial" panose="020B0604020202020204" pitchFamily="34" charset="0"/>
                <a:cs typeface="Arial" panose="020B0604020202020204" pitchFamily="34" charset="0"/>
              </a:rPr>
              <a:t>o</a:t>
            </a:r>
            <a:r>
              <a:rPr lang="en-US" sz="2800" b="1" spc="-145" dirty="0" err="1">
                <a:latin typeface="Arial" panose="020B0604020202020204" pitchFamily="34" charset="0"/>
                <a:cs typeface="Arial" panose="020B0604020202020204" pitchFamily="34" charset="0"/>
              </a:rPr>
              <a:t>r</a:t>
            </a:r>
            <a:r>
              <a:rPr lang="en-US" sz="2800" b="1" spc="-20" dirty="0" err="1">
                <a:latin typeface="Arial" panose="020B0604020202020204" pitchFamily="34" charset="0"/>
                <a:cs typeface="Arial" panose="020B0604020202020204" pitchFamily="34" charset="0"/>
              </a:rPr>
              <a:t>ma</a:t>
            </a:r>
            <a:r>
              <a:rPr lang="en-US" sz="2800" b="1" spc="-10" dirty="0" err="1">
                <a:latin typeface="Arial" panose="020B0604020202020204" pitchFamily="34" charset="0"/>
                <a:cs typeface="Arial" panose="020B0604020202020204" pitchFamily="34" charset="0"/>
              </a:rPr>
              <a:t>t</a:t>
            </a:r>
            <a:r>
              <a:rPr lang="en-US" sz="2800" b="1" spc="-285" dirty="0" err="1">
                <a:latin typeface="Arial" panose="020B0604020202020204" pitchFamily="34" charset="0"/>
                <a:cs typeface="Arial" panose="020B0604020202020204" pitchFamily="34" charset="0"/>
              </a:rPr>
              <a:t>i</a:t>
            </a:r>
            <a:r>
              <a:rPr lang="en-US" sz="2800" b="1" spc="-140" dirty="0" err="1">
                <a:latin typeface="Arial" panose="020B0604020202020204" pitchFamily="34" charset="0"/>
                <a:cs typeface="Arial" panose="020B0604020202020204" pitchFamily="34" charset="0"/>
              </a:rPr>
              <a:t>q</a:t>
            </a:r>
            <a:r>
              <a:rPr lang="en-US" sz="2800" b="1" spc="-270" dirty="0" err="1">
                <a:latin typeface="Arial" panose="020B0604020202020204" pitchFamily="34" charset="0"/>
                <a:cs typeface="Arial" panose="020B0604020202020204" pitchFamily="34" charset="0"/>
              </a:rPr>
              <a:t>u</a:t>
            </a:r>
            <a:r>
              <a:rPr lang="en-US" sz="2800" b="1" spc="125" dirty="0" err="1">
                <a:latin typeface="Arial" panose="020B0604020202020204" pitchFamily="34" charset="0"/>
                <a:cs typeface="Arial" panose="020B0604020202020204" pitchFamily="34" charset="0"/>
              </a:rPr>
              <a:t>e</a:t>
            </a:r>
            <a:r>
              <a:rPr lang="en-US" sz="2800" b="1" spc="-280" dirty="0">
                <a:latin typeface="Arial" panose="020B0604020202020204" pitchFamily="34" charset="0"/>
                <a:cs typeface="Arial" panose="020B0604020202020204" pitchFamily="34" charset="0"/>
              </a:rPr>
              <a:t> </a:t>
            </a:r>
            <a:r>
              <a:rPr lang="en-US" sz="2800" b="1" spc="-20" dirty="0" err="1">
                <a:latin typeface="Arial" panose="020B0604020202020204" pitchFamily="34" charset="0"/>
                <a:cs typeface="Arial" panose="020B0604020202020204" pitchFamily="34" charset="0"/>
              </a:rPr>
              <a:t>c</a:t>
            </a:r>
            <a:r>
              <a:rPr lang="en-US" sz="2800" b="1" spc="-285" dirty="0" err="1">
                <a:latin typeface="Arial" panose="020B0604020202020204" pitchFamily="34" charset="0"/>
                <a:cs typeface="Arial" panose="020B0604020202020204" pitchFamily="34" charset="0"/>
              </a:rPr>
              <a:t>l</a:t>
            </a:r>
            <a:r>
              <a:rPr lang="en-US" sz="2800" b="1" spc="-20" dirty="0" err="1">
                <a:latin typeface="Arial" panose="020B0604020202020204" pitchFamily="34" charset="0"/>
                <a:cs typeface="Arial" panose="020B0604020202020204" pitchFamily="34" charset="0"/>
              </a:rPr>
              <a:t>a</a:t>
            </a:r>
            <a:r>
              <a:rPr lang="en-US" sz="2800" b="1" spc="-275" dirty="0" err="1">
                <a:latin typeface="Arial" panose="020B0604020202020204" pitchFamily="34" charset="0"/>
                <a:cs typeface="Arial" panose="020B0604020202020204" pitchFamily="34" charset="0"/>
              </a:rPr>
              <a:t>ss</a:t>
            </a:r>
            <a:r>
              <a:rPr lang="en-US" sz="2800" b="1" spc="-285" dirty="0" err="1">
                <a:latin typeface="Arial" panose="020B0604020202020204" pitchFamily="34" charset="0"/>
                <a:cs typeface="Arial" panose="020B0604020202020204" pitchFamily="34" charset="0"/>
              </a:rPr>
              <a:t>i</a:t>
            </a:r>
            <a:r>
              <a:rPr lang="en-US" sz="2800" b="1" spc="-140" dirty="0" err="1">
                <a:latin typeface="Arial" panose="020B0604020202020204" pitchFamily="34" charset="0"/>
                <a:cs typeface="Arial" panose="020B0604020202020204" pitchFamily="34" charset="0"/>
              </a:rPr>
              <a:t>q</a:t>
            </a:r>
            <a:r>
              <a:rPr lang="en-US" sz="2800" b="1" spc="-270" dirty="0" err="1">
                <a:latin typeface="Arial" panose="020B0604020202020204" pitchFamily="34" charset="0"/>
                <a:cs typeface="Arial" panose="020B0604020202020204" pitchFamily="34" charset="0"/>
              </a:rPr>
              <a:t>u</a:t>
            </a:r>
            <a:r>
              <a:rPr lang="en-US" sz="2800" b="1" spc="125" dirty="0" err="1">
                <a:latin typeface="Arial" panose="020B0604020202020204" pitchFamily="34" charset="0"/>
                <a:cs typeface="Arial" panose="020B0604020202020204" pitchFamily="34" charset="0"/>
              </a:rPr>
              <a:t>e</a:t>
            </a:r>
            <a:br>
              <a:rPr lang="en-US" sz="2800" b="1" spc="125" dirty="0">
                <a:latin typeface="Arial" panose="020B0604020202020204" pitchFamily="34" charset="0"/>
                <a:cs typeface="Arial" panose="020B0604020202020204" pitchFamily="34" charset="0"/>
              </a:rPr>
            </a:br>
            <a:r>
              <a:rPr lang="en-US" sz="3200" b="1" spc="25" dirty="0">
                <a:latin typeface="Arial" panose="020B0604020202020204" pitchFamily="34" charset="0"/>
                <a:cs typeface="Arial" panose="020B0604020202020204" pitchFamily="34" charset="0"/>
              </a:rPr>
              <a:t>Un</a:t>
            </a:r>
            <a:r>
              <a:rPr lang="en-US" sz="3200" b="1" spc="-30" dirty="0">
                <a:latin typeface="Arial" panose="020B0604020202020204" pitchFamily="34" charset="0"/>
                <a:cs typeface="Arial" panose="020B0604020202020204" pitchFamily="34" charset="0"/>
              </a:rPr>
              <a:t> </a:t>
            </a:r>
            <a:r>
              <a:rPr lang="en-US" sz="3200" b="1" spc="30" dirty="0">
                <a:latin typeface="Arial" panose="020B0604020202020204" pitchFamily="34" charset="0"/>
                <a:cs typeface="Arial" panose="020B0604020202020204" pitchFamily="34" charset="0"/>
              </a:rPr>
              <a:t>résumé</a:t>
            </a:r>
            <a:endParaRPr lang="en-US" sz="3200" b="1" dirty="0">
              <a:latin typeface="Arial" panose="020B0604020202020204" pitchFamily="34" charset="0"/>
              <a:cs typeface="Arial" panose="020B0604020202020204" pitchFamily="34" charset="0"/>
            </a:endParaRPr>
          </a:p>
        </p:txBody>
      </p:sp>
      <p:sp>
        <p:nvSpPr>
          <p:cNvPr id="17" name="object 38">
            <a:extLst>
              <a:ext uri="{FF2B5EF4-FFF2-40B4-BE49-F238E27FC236}">
                <a16:creationId xmlns:a16="http://schemas.microsoft.com/office/drawing/2014/main" id="{A61E4132-B613-49AB-A936-D42B73A65DE1}"/>
              </a:ext>
            </a:extLst>
          </p:cNvPr>
          <p:cNvSpPr txBox="1"/>
          <p:nvPr/>
        </p:nvSpPr>
        <p:spPr>
          <a:xfrm>
            <a:off x="375728" y="2803790"/>
            <a:ext cx="3724945" cy="4464107"/>
          </a:xfrm>
          <a:prstGeom prst="rect">
            <a:avLst/>
          </a:prstGeom>
        </p:spPr>
        <p:txBody>
          <a:bodyPr wrap="square" lIns="0" tIns="13335" rIns="0" bIns="0">
            <a:spAutoFit/>
          </a:bodyPr>
          <a:lstStyle>
            <a:lvl1pPr marL="514350" indent="-501650">
              <a:tabLst>
                <a:tab pos="514350" algn="l"/>
              </a:tabLst>
              <a:defRPr>
                <a:solidFill>
                  <a:schemeClr val="tx1"/>
                </a:solidFill>
                <a:latin typeface="Calibri" panose="020F0502020204030204" pitchFamily="34" charset="0"/>
              </a:defRPr>
            </a:lvl1pPr>
            <a:lvl2pPr marL="742950" indent="-285750">
              <a:tabLst>
                <a:tab pos="514350" algn="l"/>
              </a:tabLst>
              <a:defRPr>
                <a:solidFill>
                  <a:schemeClr val="tx1"/>
                </a:solidFill>
                <a:latin typeface="Calibri" panose="020F0502020204030204" pitchFamily="34" charset="0"/>
              </a:defRPr>
            </a:lvl2pPr>
            <a:lvl3pPr marL="1143000" indent="-228600">
              <a:tabLst>
                <a:tab pos="514350" algn="l"/>
              </a:tabLst>
              <a:defRPr>
                <a:solidFill>
                  <a:schemeClr val="tx1"/>
                </a:solidFill>
                <a:latin typeface="Calibri" panose="020F0502020204030204" pitchFamily="34" charset="0"/>
              </a:defRPr>
            </a:lvl3pPr>
            <a:lvl4pPr marL="1600200" indent="-228600">
              <a:tabLst>
                <a:tab pos="514350" algn="l"/>
              </a:tabLst>
              <a:defRPr>
                <a:solidFill>
                  <a:schemeClr val="tx1"/>
                </a:solidFill>
                <a:latin typeface="Calibri" panose="020F0502020204030204" pitchFamily="34" charset="0"/>
              </a:defRPr>
            </a:lvl4pPr>
            <a:lvl5pPr marL="2057400" indent="-228600">
              <a:tabLst>
                <a:tab pos="514350" algn="l"/>
              </a:tabLst>
              <a:defRPr>
                <a:solidFill>
                  <a:schemeClr val="tx1"/>
                </a:solidFill>
                <a:latin typeface="Calibri" panose="020F0502020204030204" pitchFamily="34" charset="0"/>
              </a:defRPr>
            </a:lvl5pPr>
            <a:lvl6pPr marL="2514600" indent="-228600" fontAlgn="base">
              <a:spcBef>
                <a:spcPct val="0"/>
              </a:spcBef>
              <a:spcAft>
                <a:spcPct val="0"/>
              </a:spcAft>
              <a:tabLst>
                <a:tab pos="514350" algn="l"/>
              </a:tabLst>
              <a:defRPr>
                <a:solidFill>
                  <a:schemeClr val="tx1"/>
                </a:solidFill>
                <a:latin typeface="Calibri" panose="020F0502020204030204" pitchFamily="34" charset="0"/>
              </a:defRPr>
            </a:lvl6pPr>
            <a:lvl7pPr marL="2971800" indent="-228600" fontAlgn="base">
              <a:spcBef>
                <a:spcPct val="0"/>
              </a:spcBef>
              <a:spcAft>
                <a:spcPct val="0"/>
              </a:spcAft>
              <a:tabLst>
                <a:tab pos="514350" algn="l"/>
              </a:tabLst>
              <a:defRPr>
                <a:solidFill>
                  <a:schemeClr val="tx1"/>
                </a:solidFill>
                <a:latin typeface="Calibri" panose="020F0502020204030204" pitchFamily="34" charset="0"/>
              </a:defRPr>
            </a:lvl7pPr>
            <a:lvl8pPr marL="3429000" indent="-228600" fontAlgn="base">
              <a:spcBef>
                <a:spcPct val="0"/>
              </a:spcBef>
              <a:spcAft>
                <a:spcPct val="0"/>
              </a:spcAft>
              <a:tabLst>
                <a:tab pos="514350" algn="l"/>
              </a:tabLst>
              <a:defRPr>
                <a:solidFill>
                  <a:schemeClr val="tx1"/>
                </a:solidFill>
                <a:latin typeface="Calibri" panose="020F0502020204030204" pitchFamily="34" charset="0"/>
              </a:defRPr>
            </a:lvl8pPr>
            <a:lvl9pPr marL="3886200" indent="-228600" fontAlgn="base">
              <a:spcBef>
                <a:spcPct val="0"/>
              </a:spcBef>
              <a:spcAft>
                <a:spcPct val="0"/>
              </a:spcAft>
              <a:tabLst>
                <a:tab pos="514350" algn="l"/>
              </a:tabLst>
              <a:defRPr>
                <a:solidFill>
                  <a:schemeClr val="tx1"/>
                </a:solidFill>
                <a:latin typeface="Calibri" panose="020F0502020204030204" pitchFamily="34" charset="0"/>
              </a:defRPr>
            </a:lvl9pPr>
          </a:lstStyle>
          <a:p>
            <a:pPr eaLnBrk="1" hangingPunct="1">
              <a:spcBef>
                <a:spcPts val="100"/>
              </a:spcBef>
              <a:buSzPct val="123000"/>
              <a:buFont typeface="Wingdings" panose="05000000000000000000" pitchFamily="2" charset="2"/>
              <a:buChar char="Ø"/>
            </a:pPr>
            <a:r>
              <a:rPr lang="en-US" altLang="en-US" sz="2000" i="1" dirty="0">
                <a:latin typeface="Arial" panose="020B0604020202020204" pitchFamily="34" charset="0"/>
                <a:cs typeface="Arial" panose="020B0604020202020204" pitchFamily="34" charset="0"/>
              </a:rPr>
              <a:t>Le bit = </a:t>
            </a:r>
            <a:r>
              <a:rPr lang="en-US" altLang="en-US" sz="2000" i="1" dirty="0" err="1">
                <a:latin typeface="Arial" panose="020B0604020202020204" pitchFamily="34" charset="0"/>
                <a:cs typeface="Arial" panose="020B0604020202020204" pitchFamily="34" charset="0"/>
              </a:rPr>
              <a:t>unité</a:t>
            </a:r>
            <a:r>
              <a:rPr lang="en-US" altLang="en-US" sz="2000" i="1" dirty="0">
                <a:latin typeface="Arial" panose="020B0604020202020204" pitchFamily="34" charset="0"/>
                <a:cs typeface="Arial" panose="020B0604020202020204" pitchFamily="34" charset="0"/>
              </a:rPr>
              <a:t> </a:t>
            </a:r>
            <a:r>
              <a:rPr lang="en-US" altLang="en-US" sz="2000" i="1" dirty="0" err="1">
                <a:latin typeface="Arial" panose="020B0604020202020204" pitchFamily="34" charset="0"/>
                <a:cs typeface="Arial" panose="020B0604020202020204" pitchFamily="34" charset="0"/>
              </a:rPr>
              <a:t>d’information</a:t>
            </a:r>
            <a:r>
              <a:rPr lang="en-US" altLang="en-US" sz="2000" i="1" dirty="0">
                <a:latin typeface="Arial" panose="020B0604020202020204" pitchFamily="34" charset="0"/>
                <a:cs typeface="Arial" panose="020B0604020202020204" pitchFamily="34" charset="0"/>
              </a:rPr>
              <a:t> (0 </a:t>
            </a:r>
            <a:r>
              <a:rPr lang="en-US" altLang="en-US" sz="2000" i="1" dirty="0" err="1">
                <a:latin typeface="Arial" panose="020B0604020202020204" pitchFamily="34" charset="0"/>
                <a:cs typeface="Arial" panose="020B0604020202020204" pitchFamily="34" charset="0"/>
              </a:rPr>
              <a:t>ou</a:t>
            </a:r>
            <a:r>
              <a:rPr lang="en-US" altLang="en-US" sz="2000" i="1" dirty="0">
                <a:latin typeface="Arial" panose="020B0604020202020204" pitchFamily="34" charset="0"/>
                <a:cs typeface="Arial" panose="020B0604020202020204" pitchFamily="34" charset="0"/>
              </a:rPr>
              <a:t> 1)</a:t>
            </a:r>
          </a:p>
          <a:p>
            <a:pPr eaLnBrk="1" hangingPunct="1">
              <a:spcBef>
                <a:spcPts val="100"/>
              </a:spcBef>
              <a:buSzPct val="123000"/>
              <a:buFont typeface="Wingdings" panose="05000000000000000000" pitchFamily="2" charset="2"/>
              <a:buChar char="Ø"/>
            </a:pPr>
            <a:endParaRPr lang="en-US" altLang="en-US" sz="2000" i="1" dirty="0">
              <a:latin typeface="Arial" panose="020B0604020202020204" pitchFamily="34" charset="0"/>
              <a:cs typeface="Arial" panose="020B0604020202020204" pitchFamily="34" charset="0"/>
            </a:endParaRPr>
          </a:p>
          <a:p>
            <a:pPr eaLnBrk="1" hangingPunct="1">
              <a:spcBef>
                <a:spcPts val="100"/>
              </a:spcBef>
              <a:buSzPct val="123000"/>
              <a:buFont typeface="Wingdings" panose="05000000000000000000" pitchFamily="2" charset="2"/>
              <a:buChar char="Ø"/>
            </a:pPr>
            <a:r>
              <a:rPr lang="en-US" altLang="en-US" sz="2000" i="1" dirty="0" err="1">
                <a:latin typeface="Arial" panose="020B0604020202020204" pitchFamily="34" charset="0"/>
                <a:cs typeface="Arial" panose="020B0604020202020204" pitchFamily="34" charset="0"/>
              </a:rPr>
              <a:t>L’information</a:t>
            </a:r>
            <a:r>
              <a:rPr lang="en-US" altLang="en-US" sz="2000" i="1" dirty="0">
                <a:latin typeface="Arial" panose="020B0604020202020204" pitchFamily="34" charset="0"/>
                <a:cs typeface="Arial" panose="020B0604020202020204" pitchFamily="34" charset="0"/>
              </a:rPr>
              <a:t> </a:t>
            </a:r>
            <a:r>
              <a:rPr lang="en-US" altLang="en-US" sz="2000" i="1" dirty="0" err="1">
                <a:latin typeface="Arial" panose="020B0604020202020204" pitchFamily="34" charset="0"/>
                <a:cs typeface="Arial" panose="020B0604020202020204" pitchFamily="34" charset="0"/>
              </a:rPr>
              <a:t>peut</a:t>
            </a:r>
            <a:r>
              <a:rPr lang="en-US" altLang="en-US" sz="2000" i="1" dirty="0">
                <a:latin typeface="Arial" panose="020B0604020202020204" pitchFamily="34" charset="0"/>
                <a:cs typeface="Arial" panose="020B0604020202020204" pitchFamily="34" charset="0"/>
              </a:rPr>
              <a:t> </a:t>
            </a:r>
            <a:r>
              <a:rPr lang="en-US" altLang="en-US" sz="2000" i="1" dirty="0" err="1">
                <a:latin typeface="Arial" panose="020B0604020202020204" pitchFamily="34" charset="0"/>
                <a:cs typeface="Arial" panose="020B0604020202020204" pitchFamily="34" charset="0"/>
              </a:rPr>
              <a:t>alors</a:t>
            </a:r>
            <a:r>
              <a:rPr lang="en-US" altLang="en-US" sz="2000" i="1" dirty="0">
                <a:latin typeface="Arial" panose="020B0604020202020204" pitchFamily="34" charset="0"/>
                <a:cs typeface="Arial" panose="020B0604020202020204" pitchFamily="34" charset="0"/>
              </a:rPr>
              <a:t> </a:t>
            </a:r>
            <a:r>
              <a:rPr lang="en-US" altLang="en-US" sz="2000" i="1" dirty="0" err="1">
                <a:latin typeface="Arial" panose="020B0604020202020204" pitchFamily="34" charset="0"/>
                <a:cs typeface="Arial" panose="020B0604020202020204" pitchFamily="34" charset="0"/>
              </a:rPr>
              <a:t>être</a:t>
            </a:r>
            <a:r>
              <a:rPr lang="en-US" altLang="en-US" sz="2000" i="1" dirty="0">
                <a:latin typeface="Arial" panose="020B0604020202020204" pitchFamily="34" charset="0"/>
                <a:cs typeface="Arial" panose="020B0604020202020204" pitchFamily="34" charset="0"/>
              </a:rPr>
              <a:t>  </a:t>
            </a:r>
            <a:r>
              <a:rPr lang="en-US" altLang="en-US" sz="2000" i="1" dirty="0" err="1">
                <a:latin typeface="Arial" panose="020B0604020202020204" pitchFamily="34" charset="0"/>
                <a:cs typeface="Arial" panose="020B0604020202020204" pitchFamily="34" charset="0"/>
              </a:rPr>
              <a:t>encodée</a:t>
            </a:r>
            <a:r>
              <a:rPr lang="en-US" altLang="en-US" sz="2000" i="1" dirty="0">
                <a:latin typeface="Arial" panose="020B0604020202020204" pitchFamily="34" charset="0"/>
                <a:cs typeface="Arial" panose="020B0604020202020204" pitchFamily="34" charset="0"/>
              </a:rPr>
              <a:t> sous la </a:t>
            </a:r>
            <a:r>
              <a:rPr lang="en-US" altLang="en-US" sz="2000" i="1" dirty="0" err="1">
                <a:latin typeface="Arial" panose="020B0604020202020204" pitchFamily="34" charset="0"/>
                <a:cs typeface="Arial" panose="020B0604020202020204" pitchFamily="34" charset="0"/>
              </a:rPr>
              <a:t>forme</a:t>
            </a:r>
            <a:r>
              <a:rPr lang="en-US" altLang="en-US" sz="2000" i="1" dirty="0">
                <a:latin typeface="Arial" panose="020B0604020202020204" pitchFamily="34" charset="0"/>
                <a:cs typeface="Arial" panose="020B0604020202020204" pitchFamily="34" charset="0"/>
              </a:rPr>
              <a:t> de  </a:t>
            </a:r>
            <a:r>
              <a:rPr lang="en-US" altLang="en-US" sz="2000" i="1" dirty="0" err="1">
                <a:latin typeface="Arial" panose="020B0604020202020204" pitchFamily="34" charset="0"/>
                <a:cs typeface="Arial" panose="020B0604020202020204" pitchFamily="34" charset="0"/>
              </a:rPr>
              <a:t>chaines</a:t>
            </a:r>
            <a:r>
              <a:rPr lang="en-US" altLang="en-US" sz="2000" i="1" dirty="0">
                <a:latin typeface="Arial" panose="020B0604020202020204" pitchFamily="34" charset="0"/>
                <a:cs typeface="Arial" panose="020B0604020202020204" pitchFamily="34" charset="0"/>
              </a:rPr>
              <a:t> de bits.</a:t>
            </a:r>
          </a:p>
          <a:p>
            <a:pPr eaLnBrk="1" hangingPunct="1">
              <a:spcBef>
                <a:spcPts val="100"/>
              </a:spcBef>
              <a:buSzPct val="123000"/>
              <a:buFont typeface="Wingdings" panose="05000000000000000000" pitchFamily="2" charset="2"/>
              <a:buChar char="Ø"/>
            </a:pPr>
            <a:endParaRPr lang="en-US" altLang="en-US" sz="2000" i="1" dirty="0">
              <a:latin typeface="Arial" panose="020B0604020202020204" pitchFamily="34" charset="0"/>
              <a:cs typeface="Arial" panose="020B0604020202020204" pitchFamily="34" charset="0"/>
            </a:endParaRPr>
          </a:p>
          <a:p>
            <a:pPr eaLnBrk="1" hangingPunct="1">
              <a:spcBef>
                <a:spcPts val="100"/>
              </a:spcBef>
              <a:buSzPct val="123000"/>
              <a:buFont typeface="Wingdings" panose="05000000000000000000" pitchFamily="2" charset="2"/>
              <a:buChar char="Ø"/>
            </a:pPr>
            <a:r>
              <a:rPr lang="en-US" altLang="en-US" sz="2000" i="1" dirty="0">
                <a:latin typeface="Arial" panose="020B0604020202020204" pitchFamily="34" charset="0"/>
                <a:cs typeface="Arial" panose="020B0604020202020204" pitchFamily="34" charset="0"/>
              </a:rPr>
              <a:t>Avec 5 bits il </a:t>
            </a:r>
            <a:r>
              <a:rPr lang="en-US" altLang="en-US" sz="2000" i="1" dirty="0" err="1">
                <a:latin typeface="Arial" panose="020B0604020202020204" pitchFamily="34" charset="0"/>
                <a:cs typeface="Arial" panose="020B0604020202020204" pitchFamily="34" charset="0"/>
              </a:rPr>
              <a:t>est</a:t>
            </a:r>
            <a:r>
              <a:rPr lang="en-US" altLang="en-US" sz="2000" i="1" dirty="0">
                <a:latin typeface="Arial" panose="020B0604020202020204" pitchFamily="34" charset="0"/>
                <a:cs typeface="Arial" panose="020B0604020202020204" pitchFamily="34" charset="0"/>
              </a:rPr>
              <a:t> possible  </a:t>
            </a:r>
            <a:r>
              <a:rPr lang="en-US" altLang="en-US" sz="2000" i="1" dirty="0" err="1">
                <a:latin typeface="Arial" panose="020B0604020202020204" pitchFamily="34" charset="0"/>
                <a:cs typeface="Arial" panose="020B0604020202020204" pitchFamily="34" charset="0"/>
              </a:rPr>
              <a:t>d’encoder</a:t>
            </a:r>
            <a:r>
              <a:rPr lang="en-US" altLang="en-US" sz="2000" i="1" dirty="0">
                <a:latin typeface="Arial" panose="020B0604020202020204" pitchFamily="34" charset="0"/>
                <a:cs typeface="Arial" panose="020B0604020202020204" pitchFamily="34" charset="0"/>
              </a:rPr>
              <a:t> :</a:t>
            </a:r>
          </a:p>
          <a:p>
            <a:pPr lvl="1" eaLnBrk="1" hangingPunct="1">
              <a:buSzPct val="123000"/>
              <a:buFontTx/>
              <a:buChar char="•"/>
            </a:pPr>
            <a:r>
              <a:rPr lang="en-US" altLang="en-US" sz="2000" i="1" dirty="0">
                <a:latin typeface="Arial" panose="020B0604020202020204" pitchFamily="34" charset="0"/>
                <a:cs typeface="Arial" panose="020B0604020202020204" pitchFamily="34" charset="0"/>
              </a:rPr>
              <a:t>Les </a:t>
            </a:r>
            <a:r>
              <a:rPr lang="en-US" altLang="en-US" sz="2000" i="1" dirty="0" err="1">
                <a:latin typeface="Arial" panose="020B0604020202020204" pitchFamily="34" charset="0"/>
                <a:cs typeface="Arial" panose="020B0604020202020204" pitchFamily="34" charset="0"/>
              </a:rPr>
              <a:t>nombres</a:t>
            </a:r>
            <a:r>
              <a:rPr lang="en-US" altLang="en-US" sz="2000" i="1" dirty="0">
                <a:latin typeface="Arial" panose="020B0604020202020204" pitchFamily="34" charset="0"/>
                <a:cs typeface="Arial" panose="020B0604020202020204" pitchFamily="34" charset="0"/>
              </a:rPr>
              <a:t> de 0 à 31</a:t>
            </a:r>
          </a:p>
          <a:p>
            <a:pPr lvl="1" eaLnBrk="1" hangingPunct="1">
              <a:spcBef>
                <a:spcPts val="450"/>
              </a:spcBef>
              <a:buSzPct val="123000"/>
              <a:buFontTx/>
              <a:buChar char="•"/>
            </a:pPr>
            <a:r>
              <a:rPr lang="en-US" altLang="en-US" sz="2000" i="1" dirty="0" err="1">
                <a:latin typeface="Arial" panose="020B0604020202020204" pitchFamily="34" charset="0"/>
                <a:cs typeface="Arial" panose="020B0604020202020204" pitchFamily="34" charset="0"/>
              </a:rPr>
              <a:t>L’alphabet</a:t>
            </a:r>
            <a:endParaRPr lang="en-US" altLang="en-US" sz="2000" i="1" dirty="0">
              <a:latin typeface="Arial" panose="020B0604020202020204" pitchFamily="34" charset="0"/>
              <a:cs typeface="Arial" panose="020B0604020202020204" pitchFamily="34" charset="0"/>
            </a:endParaRPr>
          </a:p>
          <a:p>
            <a:pPr eaLnBrk="1" hangingPunct="1">
              <a:lnSpc>
                <a:spcPts val="4238"/>
              </a:lnSpc>
              <a:spcBef>
                <a:spcPts val="3775"/>
              </a:spcBef>
              <a:buSzPct val="123000"/>
              <a:buFont typeface="Wingdings" panose="05000000000000000000" pitchFamily="2" charset="2"/>
              <a:buChar char="Ø"/>
            </a:pPr>
            <a:endParaRPr lang="en-US" altLang="en-US" sz="2000" i="1" dirty="0">
              <a:latin typeface="Arial" panose="020B0604020202020204" pitchFamily="34" charset="0"/>
              <a:cs typeface="Arial" panose="020B0604020202020204" pitchFamily="34" charset="0"/>
            </a:endParaRPr>
          </a:p>
        </p:txBody>
      </p:sp>
      <p:pic>
        <p:nvPicPr>
          <p:cNvPr id="29" name="Image 28">
            <a:extLst>
              <a:ext uri="{FF2B5EF4-FFF2-40B4-BE49-F238E27FC236}">
                <a16:creationId xmlns:a16="http://schemas.microsoft.com/office/drawing/2014/main" id="{3F2AE224-FEB5-179C-C359-E948DE7DA8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6281" y="2704231"/>
            <a:ext cx="6045847" cy="3409186"/>
          </a:xfrm>
          <a:prstGeom prst="rect">
            <a:avLst/>
          </a:prstGeom>
        </p:spPr>
      </p:pic>
    </p:spTree>
    <p:extLst>
      <p:ext uri="{BB962C8B-B14F-4D97-AF65-F5344CB8AC3E}">
        <p14:creationId xmlns:p14="http://schemas.microsoft.com/office/powerpoint/2010/main" val="884817172"/>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AA4ED700-2DF1-DFC6-8AF5-D61CABEFCEEA}"/>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87CD22AB-8216-A09B-8153-ACE62E79D0F2}"/>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369DEFF2-2511-B1D5-6D40-0F29E1BD0915}"/>
              </a:ext>
            </a:extLst>
          </p:cNvPr>
          <p:cNvSpPr/>
          <p:nvPr/>
        </p:nvSpPr>
        <p:spPr>
          <a:xfrm>
            <a:off x="454152" y="198120"/>
            <a:ext cx="3959352" cy="365760"/>
          </a:xfrm>
          <a:prstGeom prst="rect">
            <a:avLst/>
          </a:prstGeom>
        </p:spPr>
        <p:txBody>
          <a:bodyPr wrap="none" lIns="0" tIns="0" rIns="0" bIns="0">
            <a:noAutofit/>
          </a:bodyPr>
          <a:lstStyle/>
          <a:p>
            <a:pPr indent="0"/>
            <a:r>
              <a:rPr lang="fr-FR" sz="2800" b="1" dirty="0">
                <a:solidFill>
                  <a:srgbClr val="161616"/>
                </a:solidFill>
                <a:latin typeface="Arial"/>
              </a:rPr>
              <a:t>5. Décryptage pour comprendre … </a:t>
            </a:r>
            <a:endParaRPr lang="en-US" sz="2800" b="1" dirty="0">
              <a:solidFill>
                <a:srgbClr val="161616"/>
              </a:solidFill>
              <a:latin typeface="Arial"/>
            </a:endParaRPr>
          </a:p>
        </p:txBody>
      </p:sp>
      <p:sp>
        <p:nvSpPr>
          <p:cNvPr id="6" name="ZoneTexte 5">
            <a:extLst>
              <a:ext uri="{FF2B5EF4-FFF2-40B4-BE49-F238E27FC236}">
                <a16:creationId xmlns:a16="http://schemas.microsoft.com/office/drawing/2014/main" id="{B281AB81-494D-6C72-626E-6C1E2E74555C}"/>
              </a:ext>
            </a:extLst>
          </p:cNvPr>
          <p:cNvSpPr txBox="1"/>
          <p:nvPr/>
        </p:nvSpPr>
        <p:spPr>
          <a:xfrm>
            <a:off x="375728" y="1027176"/>
            <a:ext cx="9937880" cy="584775"/>
          </a:xfrm>
          <a:prstGeom prst="rect">
            <a:avLst/>
          </a:prstGeom>
          <a:noFill/>
        </p:spPr>
        <p:txBody>
          <a:bodyPr wrap="square">
            <a:spAutoFit/>
          </a:bodyPr>
          <a:lstStyle/>
          <a:p>
            <a:r>
              <a:rPr lang="en-US" sz="2400" b="1" dirty="0">
                <a:solidFill>
                  <a:srgbClr val="002060"/>
                </a:solidFill>
                <a:latin typeface="Arial" panose="020B0604020202020204" pitchFamily="34" charset="0"/>
                <a:cs typeface="Arial" panose="020B0604020202020204" pitchFamily="34" charset="0"/>
              </a:rPr>
              <a:t>D- LE QUBIT, UNITE DE BASE DE L’INFORMATIQUE QUANTIQUE</a:t>
            </a:r>
          </a:p>
          <a:p>
            <a:endParaRPr lang="en-US" sz="800" dirty="0">
              <a:latin typeface="Arial" panose="020B0604020202020204" pitchFamily="34" charset="0"/>
              <a:cs typeface="Arial" panose="020B0604020202020204" pitchFamily="34" charset="0"/>
            </a:endParaRPr>
          </a:p>
        </p:txBody>
      </p:sp>
      <p:grpSp>
        <p:nvGrpSpPr>
          <p:cNvPr id="3" name="object 27">
            <a:extLst>
              <a:ext uri="{FF2B5EF4-FFF2-40B4-BE49-F238E27FC236}">
                <a16:creationId xmlns:a16="http://schemas.microsoft.com/office/drawing/2014/main" id="{FC2E0F96-C06A-BFF0-8705-ECC2DC737207}"/>
              </a:ext>
            </a:extLst>
          </p:cNvPr>
          <p:cNvGrpSpPr>
            <a:grpSpLocks/>
          </p:cNvGrpSpPr>
          <p:nvPr/>
        </p:nvGrpSpPr>
        <p:grpSpPr bwMode="auto">
          <a:xfrm>
            <a:off x="7145383" y="4075611"/>
            <a:ext cx="3093865" cy="2460063"/>
            <a:chOff x="9586095" y="4649073"/>
            <a:chExt cx="9923145" cy="5586730"/>
          </a:xfrm>
        </p:grpSpPr>
        <p:sp>
          <p:nvSpPr>
            <p:cNvPr id="5" name="object 28">
              <a:extLst>
                <a:ext uri="{FF2B5EF4-FFF2-40B4-BE49-F238E27FC236}">
                  <a16:creationId xmlns:a16="http://schemas.microsoft.com/office/drawing/2014/main" id="{6673AB89-DC5C-944F-C7D7-CC2C7D24C0A7}"/>
                </a:ext>
              </a:extLst>
            </p:cNvPr>
            <p:cNvSpPr>
              <a:spLocks/>
            </p:cNvSpPr>
            <p:nvPr/>
          </p:nvSpPr>
          <p:spPr bwMode="auto">
            <a:xfrm>
              <a:off x="17015360" y="4649073"/>
              <a:ext cx="0" cy="5586730"/>
            </a:xfrm>
            <a:custGeom>
              <a:avLst/>
              <a:gdLst>
                <a:gd name="T0" fmla="*/ 0 h 5586730"/>
                <a:gd name="T1" fmla="*/ 5586314 h 5586730"/>
              </a:gdLst>
              <a:ahLst/>
              <a:cxnLst>
                <a:cxn ang="0">
                  <a:pos x="0" y="T0"/>
                </a:cxn>
                <a:cxn ang="0">
                  <a:pos x="0" y="T1"/>
                </a:cxn>
              </a:cxnLst>
              <a:rect l="0" t="0" r="r" b="b"/>
              <a:pathLst>
                <a:path h="5586730">
                  <a:moveTo>
                    <a:pt x="0" y="0"/>
                  </a:moveTo>
                  <a:lnTo>
                    <a:pt x="0" y="5586314"/>
                  </a:lnTo>
                </a:path>
              </a:pathLst>
            </a:custGeom>
            <a:noFill/>
            <a:ln w="104708">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 name="object 29">
              <a:extLst>
                <a:ext uri="{FF2B5EF4-FFF2-40B4-BE49-F238E27FC236}">
                  <a16:creationId xmlns:a16="http://schemas.microsoft.com/office/drawing/2014/main" id="{1E823E59-AFAB-E1EB-A36E-9FFBE48B136A}"/>
                </a:ext>
              </a:extLst>
            </p:cNvPr>
            <p:cNvSpPr>
              <a:spLocks/>
            </p:cNvSpPr>
            <p:nvPr/>
          </p:nvSpPr>
          <p:spPr bwMode="auto">
            <a:xfrm>
              <a:off x="10831258" y="4649073"/>
              <a:ext cx="8027670" cy="5586730"/>
            </a:xfrm>
            <a:custGeom>
              <a:avLst/>
              <a:gdLst>
                <a:gd name="T0" fmla="*/ 7403086 w 8027669"/>
                <a:gd name="T1" fmla="*/ 0 h 5586730"/>
                <a:gd name="T2" fmla="*/ 7403086 w 8027669"/>
                <a:gd name="T3" fmla="*/ 5586314 h 5586730"/>
                <a:gd name="T4" fmla="*/ 8027442 w 8027669"/>
                <a:gd name="T5" fmla="*/ 0 h 5586730"/>
                <a:gd name="T6" fmla="*/ 8027442 w 8027669"/>
                <a:gd name="T7" fmla="*/ 5586314 h 5586730"/>
                <a:gd name="T8" fmla="*/ 0 w 8027669"/>
                <a:gd name="T9" fmla="*/ 0 h 5586730"/>
                <a:gd name="T10" fmla="*/ 0 w 8027669"/>
                <a:gd name="T11" fmla="*/ 5586314 h 5586730"/>
                <a:gd name="T12" fmla="*/ 624354 w 8027669"/>
                <a:gd name="T13" fmla="*/ 0 h 5586730"/>
                <a:gd name="T14" fmla="*/ 624354 w 8027669"/>
                <a:gd name="T15" fmla="*/ 5586314 h 55867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27669" h="5586730">
                  <a:moveTo>
                    <a:pt x="7403086" y="0"/>
                  </a:moveTo>
                  <a:lnTo>
                    <a:pt x="7403086" y="5586314"/>
                  </a:lnTo>
                </a:path>
                <a:path w="8027669" h="5586730">
                  <a:moveTo>
                    <a:pt x="8027442" y="0"/>
                  </a:moveTo>
                  <a:lnTo>
                    <a:pt x="8027442" y="5586314"/>
                  </a:lnTo>
                </a:path>
                <a:path w="8027669" h="5586730">
                  <a:moveTo>
                    <a:pt x="0" y="0"/>
                  </a:moveTo>
                  <a:lnTo>
                    <a:pt x="0" y="5586314"/>
                  </a:lnTo>
                </a:path>
                <a:path w="8027669" h="5586730">
                  <a:moveTo>
                    <a:pt x="624354" y="0"/>
                  </a:moveTo>
                  <a:lnTo>
                    <a:pt x="624354" y="5586314"/>
                  </a:lnTo>
                </a:path>
              </a:pathLst>
            </a:custGeom>
            <a:noFill/>
            <a:ln w="31412">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 name="object 30">
              <a:extLst>
                <a:ext uri="{FF2B5EF4-FFF2-40B4-BE49-F238E27FC236}">
                  <a16:creationId xmlns:a16="http://schemas.microsoft.com/office/drawing/2014/main" id="{4094A655-5EBF-2661-9D5E-2A0C6FB9150E}"/>
                </a:ext>
              </a:extLst>
            </p:cNvPr>
            <p:cNvSpPr>
              <a:spLocks/>
            </p:cNvSpPr>
            <p:nvPr/>
          </p:nvSpPr>
          <p:spPr bwMode="auto">
            <a:xfrm>
              <a:off x="12079968" y="4649073"/>
              <a:ext cx="0" cy="5586730"/>
            </a:xfrm>
            <a:custGeom>
              <a:avLst/>
              <a:gdLst>
                <a:gd name="T0" fmla="*/ 0 h 5586730"/>
                <a:gd name="T1" fmla="*/ 5586314 h 5586730"/>
              </a:gdLst>
              <a:ahLst/>
              <a:cxnLst>
                <a:cxn ang="0">
                  <a:pos x="0" y="T0"/>
                </a:cxn>
                <a:cxn ang="0">
                  <a:pos x="0" y="T1"/>
                </a:cxn>
              </a:cxnLst>
              <a:rect l="0" t="0" r="r" b="b"/>
              <a:pathLst>
                <a:path h="5586730">
                  <a:moveTo>
                    <a:pt x="0" y="0"/>
                  </a:moveTo>
                  <a:lnTo>
                    <a:pt x="0" y="5586314"/>
                  </a:lnTo>
                </a:path>
              </a:pathLst>
            </a:custGeom>
            <a:noFill/>
            <a:ln w="104708">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 name="object 31">
              <a:extLst>
                <a:ext uri="{FF2B5EF4-FFF2-40B4-BE49-F238E27FC236}">
                  <a16:creationId xmlns:a16="http://schemas.microsoft.com/office/drawing/2014/main" id="{CBD1C6BB-E435-7550-5E5C-965A2C8D08F6}"/>
                </a:ext>
              </a:extLst>
            </p:cNvPr>
            <p:cNvSpPr>
              <a:spLocks/>
            </p:cNvSpPr>
            <p:nvPr/>
          </p:nvSpPr>
          <p:spPr bwMode="auto">
            <a:xfrm>
              <a:off x="13298954" y="4649073"/>
              <a:ext cx="624840" cy="5586730"/>
            </a:xfrm>
            <a:custGeom>
              <a:avLst/>
              <a:gdLst>
                <a:gd name="T0" fmla="*/ 0 w 624840"/>
                <a:gd name="T1" fmla="*/ 0 h 5586730"/>
                <a:gd name="T2" fmla="*/ 0 w 624840"/>
                <a:gd name="T3" fmla="*/ 5586314 h 5586730"/>
                <a:gd name="T4" fmla="*/ 624354 w 624840"/>
                <a:gd name="T5" fmla="*/ 0 h 5586730"/>
                <a:gd name="T6" fmla="*/ 624354 w 624840"/>
                <a:gd name="T7" fmla="*/ 5586314 h 5586730"/>
              </a:gdLst>
              <a:ahLst/>
              <a:cxnLst>
                <a:cxn ang="0">
                  <a:pos x="T0" y="T1"/>
                </a:cxn>
                <a:cxn ang="0">
                  <a:pos x="T2" y="T3"/>
                </a:cxn>
                <a:cxn ang="0">
                  <a:pos x="T4" y="T5"/>
                </a:cxn>
                <a:cxn ang="0">
                  <a:pos x="T6" y="T7"/>
                </a:cxn>
              </a:cxnLst>
              <a:rect l="0" t="0" r="r" b="b"/>
              <a:pathLst>
                <a:path w="624840" h="5586730">
                  <a:moveTo>
                    <a:pt x="0" y="0"/>
                  </a:moveTo>
                  <a:lnTo>
                    <a:pt x="0" y="5586314"/>
                  </a:lnTo>
                </a:path>
                <a:path w="624840" h="5586730">
                  <a:moveTo>
                    <a:pt x="624354" y="0"/>
                  </a:moveTo>
                  <a:lnTo>
                    <a:pt x="624354" y="5586314"/>
                  </a:lnTo>
                </a:path>
              </a:pathLst>
            </a:custGeom>
            <a:noFill/>
            <a:ln w="31412">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1" name="object 32">
              <a:extLst>
                <a:ext uri="{FF2B5EF4-FFF2-40B4-BE49-F238E27FC236}">
                  <a16:creationId xmlns:a16="http://schemas.microsoft.com/office/drawing/2014/main" id="{5CC171D6-D9E0-08F9-96F2-E95EDA9988BE}"/>
                </a:ext>
              </a:extLst>
            </p:cNvPr>
            <p:cNvSpPr>
              <a:spLocks/>
            </p:cNvSpPr>
            <p:nvPr/>
          </p:nvSpPr>
          <p:spPr bwMode="auto">
            <a:xfrm>
              <a:off x="14547663" y="4649073"/>
              <a:ext cx="0" cy="5586730"/>
            </a:xfrm>
            <a:custGeom>
              <a:avLst/>
              <a:gdLst>
                <a:gd name="T0" fmla="*/ 0 h 5586730"/>
                <a:gd name="T1" fmla="*/ 5586314 h 5586730"/>
              </a:gdLst>
              <a:ahLst/>
              <a:cxnLst>
                <a:cxn ang="0">
                  <a:pos x="0" y="T0"/>
                </a:cxn>
                <a:cxn ang="0">
                  <a:pos x="0" y="T1"/>
                </a:cxn>
              </a:cxnLst>
              <a:rect l="0" t="0" r="r" b="b"/>
              <a:pathLst>
                <a:path h="5586730">
                  <a:moveTo>
                    <a:pt x="0" y="0"/>
                  </a:moveTo>
                  <a:lnTo>
                    <a:pt x="0" y="5586314"/>
                  </a:lnTo>
                </a:path>
              </a:pathLst>
            </a:custGeom>
            <a:noFill/>
            <a:ln w="104708">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2" name="object 33">
              <a:extLst>
                <a:ext uri="{FF2B5EF4-FFF2-40B4-BE49-F238E27FC236}">
                  <a16:creationId xmlns:a16="http://schemas.microsoft.com/office/drawing/2014/main" id="{46ADDCBE-15A5-A2E1-6F7F-A75798D620D6}"/>
                </a:ext>
              </a:extLst>
            </p:cNvPr>
            <p:cNvSpPr>
              <a:spLocks/>
            </p:cNvSpPr>
            <p:nvPr/>
          </p:nvSpPr>
          <p:spPr bwMode="auto">
            <a:xfrm>
              <a:off x="15766649" y="4649073"/>
              <a:ext cx="624840" cy="5586730"/>
            </a:xfrm>
            <a:custGeom>
              <a:avLst/>
              <a:gdLst>
                <a:gd name="T0" fmla="*/ 0 w 624840"/>
                <a:gd name="T1" fmla="*/ 0 h 5586730"/>
                <a:gd name="T2" fmla="*/ 0 w 624840"/>
                <a:gd name="T3" fmla="*/ 5586314 h 5586730"/>
                <a:gd name="T4" fmla="*/ 624354 w 624840"/>
                <a:gd name="T5" fmla="*/ 0 h 5586730"/>
                <a:gd name="T6" fmla="*/ 624354 w 624840"/>
                <a:gd name="T7" fmla="*/ 5586314 h 5586730"/>
              </a:gdLst>
              <a:ahLst/>
              <a:cxnLst>
                <a:cxn ang="0">
                  <a:pos x="T0" y="T1"/>
                </a:cxn>
                <a:cxn ang="0">
                  <a:pos x="T2" y="T3"/>
                </a:cxn>
                <a:cxn ang="0">
                  <a:pos x="T4" y="T5"/>
                </a:cxn>
                <a:cxn ang="0">
                  <a:pos x="T6" y="T7"/>
                </a:cxn>
              </a:cxnLst>
              <a:rect l="0" t="0" r="r" b="b"/>
              <a:pathLst>
                <a:path w="624840" h="5586730">
                  <a:moveTo>
                    <a:pt x="0" y="0"/>
                  </a:moveTo>
                  <a:lnTo>
                    <a:pt x="0" y="5586314"/>
                  </a:lnTo>
                </a:path>
                <a:path w="624840" h="5586730">
                  <a:moveTo>
                    <a:pt x="624354" y="0"/>
                  </a:moveTo>
                  <a:lnTo>
                    <a:pt x="624354" y="5586314"/>
                  </a:lnTo>
                </a:path>
              </a:pathLst>
            </a:custGeom>
            <a:noFill/>
            <a:ln w="31412">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3" name="object 34">
              <a:extLst>
                <a:ext uri="{FF2B5EF4-FFF2-40B4-BE49-F238E27FC236}">
                  <a16:creationId xmlns:a16="http://schemas.microsoft.com/office/drawing/2014/main" id="{B25C04EB-3DD7-F8A5-02F1-138B8D8853E1}"/>
                </a:ext>
              </a:extLst>
            </p:cNvPr>
            <p:cNvSpPr>
              <a:spLocks/>
            </p:cNvSpPr>
            <p:nvPr/>
          </p:nvSpPr>
          <p:spPr bwMode="auto">
            <a:xfrm>
              <a:off x="9586095" y="5386628"/>
              <a:ext cx="9923145" cy="4111625"/>
            </a:xfrm>
            <a:custGeom>
              <a:avLst/>
              <a:gdLst>
                <a:gd name="T0" fmla="*/ 0 w 9923144"/>
                <a:gd name="T1" fmla="*/ 0 h 4111625"/>
                <a:gd name="T2" fmla="*/ 9923137 w 9923144"/>
                <a:gd name="T3" fmla="*/ 0 h 4111625"/>
                <a:gd name="T4" fmla="*/ 0 w 9923144"/>
                <a:gd name="T5" fmla="*/ 685200 h 4111625"/>
                <a:gd name="T6" fmla="*/ 9923137 w 9923144"/>
                <a:gd name="T7" fmla="*/ 685200 h 4111625"/>
                <a:gd name="T8" fmla="*/ 0 w 9923144"/>
                <a:gd name="T9" fmla="*/ 1370401 h 4111625"/>
                <a:gd name="T10" fmla="*/ 9923137 w 9923144"/>
                <a:gd name="T11" fmla="*/ 1370401 h 4111625"/>
                <a:gd name="T12" fmla="*/ 0 w 9923144"/>
                <a:gd name="T13" fmla="*/ 2055601 h 4111625"/>
                <a:gd name="T14" fmla="*/ 9923137 w 9923144"/>
                <a:gd name="T15" fmla="*/ 2055601 h 4111625"/>
                <a:gd name="T16" fmla="*/ 0 w 9923144"/>
                <a:gd name="T17" fmla="*/ 2740802 h 4111625"/>
                <a:gd name="T18" fmla="*/ 9923137 w 9923144"/>
                <a:gd name="T19" fmla="*/ 2740802 h 4111625"/>
                <a:gd name="T20" fmla="*/ 0 w 9923144"/>
                <a:gd name="T21" fmla="*/ 3426003 h 4111625"/>
                <a:gd name="T22" fmla="*/ 9923137 w 9923144"/>
                <a:gd name="T23" fmla="*/ 3426003 h 4111625"/>
                <a:gd name="T24" fmla="*/ 0 w 9923144"/>
                <a:gd name="T25" fmla="*/ 4111204 h 4111625"/>
                <a:gd name="T26" fmla="*/ 9923137 w 9923144"/>
                <a:gd name="T27" fmla="*/ 4111204 h 4111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923144" h="4111625">
                  <a:moveTo>
                    <a:pt x="0" y="0"/>
                  </a:moveTo>
                  <a:lnTo>
                    <a:pt x="9923137" y="0"/>
                  </a:lnTo>
                </a:path>
                <a:path w="9923144" h="4111625">
                  <a:moveTo>
                    <a:pt x="0" y="685200"/>
                  </a:moveTo>
                  <a:lnTo>
                    <a:pt x="9923137" y="685200"/>
                  </a:lnTo>
                </a:path>
                <a:path w="9923144" h="4111625">
                  <a:moveTo>
                    <a:pt x="0" y="1370401"/>
                  </a:moveTo>
                  <a:lnTo>
                    <a:pt x="9923137" y="1370401"/>
                  </a:lnTo>
                </a:path>
                <a:path w="9923144" h="4111625">
                  <a:moveTo>
                    <a:pt x="0" y="2055601"/>
                  </a:moveTo>
                  <a:lnTo>
                    <a:pt x="9923137" y="2055601"/>
                  </a:lnTo>
                </a:path>
                <a:path w="9923144" h="4111625">
                  <a:moveTo>
                    <a:pt x="0" y="2740802"/>
                  </a:moveTo>
                  <a:lnTo>
                    <a:pt x="9923137" y="2740802"/>
                  </a:lnTo>
                </a:path>
                <a:path w="9923144" h="4111625">
                  <a:moveTo>
                    <a:pt x="0" y="3426003"/>
                  </a:moveTo>
                  <a:lnTo>
                    <a:pt x="9923137" y="3426003"/>
                  </a:lnTo>
                </a:path>
                <a:path w="9923144" h="4111625">
                  <a:moveTo>
                    <a:pt x="0" y="4111204"/>
                  </a:moveTo>
                  <a:lnTo>
                    <a:pt x="9923137" y="4111204"/>
                  </a:lnTo>
                </a:path>
              </a:pathLst>
            </a:custGeom>
            <a:noFill/>
            <a:ln w="104708">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4" name="object 35">
              <a:extLst>
                <a:ext uri="{FF2B5EF4-FFF2-40B4-BE49-F238E27FC236}">
                  <a16:creationId xmlns:a16="http://schemas.microsoft.com/office/drawing/2014/main" id="{F7698F62-7953-F3AD-C7F7-5258FECBDB22}"/>
                </a:ext>
              </a:extLst>
            </p:cNvPr>
            <p:cNvSpPr>
              <a:spLocks/>
            </p:cNvSpPr>
            <p:nvPr/>
          </p:nvSpPr>
          <p:spPr bwMode="auto">
            <a:xfrm>
              <a:off x="9612272" y="4649073"/>
              <a:ext cx="9871075" cy="5586730"/>
            </a:xfrm>
            <a:custGeom>
              <a:avLst/>
              <a:gdLst>
                <a:gd name="T0" fmla="*/ 0 w 9871075"/>
                <a:gd name="T1" fmla="*/ 0 h 5586730"/>
                <a:gd name="T2" fmla="*/ 0 w 9871075"/>
                <a:gd name="T3" fmla="*/ 5586314 h 5586730"/>
                <a:gd name="T4" fmla="*/ 9870783 w 9871075"/>
                <a:gd name="T5" fmla="*/ 0 h 5586730"/>
                <a:gd name="T6" fmla="*/ 9870783 w 9871075"/>
                <a:gd name="T7" fmla="*/ 5586314 h 5586730"/>
              </a:gdLst>
              <a:ahLst/>
              <a:cxnLst>
                <a:cxn ang="0">
                  <a:pos x="T0" y="T1"/>
                </a:cxn>
                <a:cxn ang="0">
                  <a:pos x="T2" y="T3"/>
                </a:cxn>
                <a:cxn ang="0">
                  <a:pos x="T4" y="T5"/>
                </a:cxn>
                <a:cxn ang="0">
                  <a:pos x="T6" y="T7"/>
                </a:cxn>
              </a:cxnLst>
              <a:rect l="0" t="0" r="r" b="b"/>
              <a:pathLst>
                <a:path w="9871075" h="5586730">
                  <a:moveTo>
                    <a:pt x="0" y="0"/>
                  </a:moveTo>
                  <a:lnTo>
                    <a:pt x="0" y="5586314"/>
                  </a:lnTo>
                </a:path>
                <a:path w="9871075" h="5586730">
                  <a:moveTo>
                    <a:pt x="9870783" y="0"/>
                  </a:moveTo>
                  <a:lnTo>
                    <a:pt x="9870783" y="5586314"/>
                  </a:lnTo>
                </a:path>
              </a:pathLst>
            </a:custGeom>
            <a:noFill/>
            <a:ln w="52354">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5" name="object 36">
              <a:extLst>
                <a:ext uri="{FF2B5EF4-FFF2-40B4-BE49-F238E27FC236}">
                  <a16:creationId xmlns:a16="http://schemas.microsoft.com/office/drawing/2014/main" id="{9EB103C1-D0AB-BBBF-E700-E744A0FBF60E}"/>
                </a:ext>
              </a:extLst>
            </p:cNvPr>
            <p:cNvSpPr>
              <a:spLocks/>
            </p:cNvSpPr>
            <p:nvPr/>
          </p:nvSpPr>
          <p:spPr bwMode="auto">
            <a:xfrm>
              <a:off x="9586095" y="4701427"/>
              <a:ext cx="9923145" cy="5481955"/>
            </a:xfrm>
            <a:custGeom>
              <a:avLst/>
              <a:gdLst>
                <a:gd name="T0" fmla="*/ 0 w 9923144"/>
                <a:gd name="T1" fmla="*/ 0 h 5481955"/>
                <a:gd name="T2" fmla="*/ 9923137 w 9923144"/>
                <a:gd name="T3" fmla="*/ 0 h 5481955"/>
                <a:gd name="T4" fmla="*/ 0 w 9923144"/>
                <a:gd name="T5" fmla="*/ 5481605 h 5481955"/>
                <a:gd name="T6" fmla="*/ 9923137 w 9923144"/>
                <a:gd name="T7" fmla="*/ 5481605 h 5481955"/>
              </a:gdLst>
              <a:ahLst/>
              <a:cxnLst>
                <a:cxn ang="0">
                  <a:pos x="T0" y="T1"/>
                </a:cxn>
                <a:cxn ang="0">
                  <a:pos x="T2" y="T3"/>
                </a:cxn>
                <a:cxn ang="0">
                  <a:pos x="T4" y="T5"/>
                </a:cxn>
                <a:cxn ang="0">
                  <a:pos x="T6" y="T7"/>
                </a:cxn>
              </a:cxnLst>
              <a:rect l="0" t="0" r="r" b="b"/>
              <a:pathLst>
                <a:path w="9923144" h="5481955">
                  <a:moveTo>
                    <a:pt x="0" y="0"/>
                  </a:moveTo>
                  <a:lnTo>
                    <a:pt x="9923137" y="0"/>
                  </a:lnTo>
                </a:path>
                <a:path w="9923144" h="5481955">
                  <a:moveTo>
                    <a:pt x="0" y="5481605"/>
                  </a:moveTo>
                  <a:lnTo>
                    <a:pt x="9923137" y="5481605"/>
                  </a:lnTo>
                </a:path>
              </a:pathLst>
            </a:custGeom>
            <a:noFill/>
            <a:ln w="104708">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16" name="object 37">
            <a:extLst>
              <a:ext uri="{FF2B5EF4-FFF2-40B4-BE49-F238E27FC236}">
                <a16:creationId xmlns:a16="http://schemas.microsoft.com/office/drawing/2014/main" id="{76F36743-928E-BC7C-CF51-9B302B9FA0AD}"/>
              </a:ext>
            </a:extLst>
          </p:cNvPr>
          <p:cNvSpPr txBox="1">
            <a:spLocks/>
          </p:cNvSpPr>
          <p:nvPr/>
        </p:nvSpPr>
        <p:spPr>
          <a:xfrm>
            <a:off x="-208270" y="1619978"/>
            <a:ext cx="4892939" cy="1108001"/>
          </a:xfrm>
          <a:prstGeom prst="rect">
            <a:avLst/>
          </a:prstGeom>
        </p:spPr>
        <p:txBody>
          <a:bodyPr tIns="13335" rtlCol="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6510" algn="ctr">
              <a:spcBef>
                <a:spcPts val="105"/>
              </a:spcBef>
              <a:defRPr/>
            </a:pPr>
            <a:r>
              <a:rPr lang="en-US" sz="2800" b="1" spc="-745" dirty="0">
                <a:latin typeface="Arial" panose="020B0604020202020204" pitchFamily="34" charset="0"/>
                <a:cs typeface="Arial" panose="020B0604020202020204" pitchFamily="34" charset="0"/>
              </a:rPr>
              <a:t>L</a:t>
            </a:r>
            <a:r>
              <a:rPr lang="en-US" sz="2800" b="1" spc="-185" dirty="0">
                <a:latin typeface="Arial" panose="020B0604020202020204" pitchFamily="34" charset="0"/>
                <a:cs typeface="Arial" panose="020B0604020202020204" pitchFamily="34" charset="0"/>
              </a:rPr>
              <a:t>’ </a:t>
            </a:r>
            <a:r>
              <a:rPr lang="en-US" sz="2800" b="1" spc="-285" dirty="0" err="1">
                <a:latin typeface="Arial" panose="020B0604020202020204" pitchFamily="34" charset="0"/>
                <a:cs typeface="Arial" panose="020B0604020202020204" pitchFamily="34" charset="0"/>
              </a:rPr>
              <a:t>i</a:t>
            </a:r>
            <a:r>
              <a:rPr lang="en-US" sz="2800" b="1" spc="-270" dirty="0" err="1">
                <a:latin typeface="Arial" panose="020B0604020202020204" pitchFamily="34" charset="0"/>
                <a:cs typeface="Arial" panose="020B0604020202020204" pitchFamily="34" charset="0"/>
              </a:rPr>
              <a:t>n</a:t>
            </a:r>
            <a:r>
              <a:rPr lang="en-US" sz="2800" b="1" spc="-145" dirty="0" err="1">
                <a:latin typeface="Arial" panose="020B0604020202020204" pitchFamily="34" charset="0"/>
                <a:cs typeface="Arial" panose="020B0604020202020204" pitchFamily="34" charset="0"/>
              </a:rPr>
              <a:t>f</a:t>
            </a:r>
            <a:r>
              <a:rPr lang="en-US" sz="2800" b="1" spc="-140" dirty="0" err="1">
                <a:latin typeface="Arial" panose="020B0604020202020204" pitchFamily="34" charset="0"/>
                <a:cs typeface="Arial" panose="020B0604020202020204" pitchFamily="34" charset="0"/>
              </a:rPr>
              <a:t>o</a:t>
            </a:r>
            <a:r>
              <a:rPr lang="en-US" sz="2800" b="1" spc="-145" dirty="0" err="1">
                <a:latin typeface="Arial" panose="020B0604020202020204" pitchFamily="34" charset="0"/>
                <a:cs typeface="Arial" panose="020B0604020202020204" pitchFamily="34" charset="0"/>
              </a:rPr>
              <a:t>r</a:t>
            </a:r>
            <a:r>
              <a:rPr lang="en-US" sz="2800" b="1" spc="-20" dirty="0" err="1">
                <a:latin typeface="Arial" panose="020B0604020202020204" pitchFamily="34" charset="0"/>
                <a:cs typeface="Arial" panose="020B0604020202020204" pitchFamily="34" charset="0"/>
              </a:rPr>
              <a:t>ma</a:t>
            </a:r>
            <a:r>
              <a:rPr lang="en-US" sz="2800" b="1" spc="-10" dirty="0" err="1">
                <a:latin typeface="Arial" panose="020B0604020202020204" pitchFamily="34" charset="0"/>
                <a:cs typeface="Arial" panose="020B0604020202020204" pitchFamily="34" charset="0"/>
              </a:rPr>
              <a:t>t</a:t>
            </a:r>
            <a:r>
              <a:rPr lang="en-US" sz="2800" b="1" spc="-285" dirty="0" err="1">
                <a:latin typeface="Arial" panose="020B0604020202020204" pitchFamily="34" charset="0"/>
                <a:cs typeface="Arial" panose="020B0604020202020204" pitchFamily="34" charset="0"/>
              </a:rPr>
              <a:t>i</a:t>
            </a:r>
            <a:r>
              <a:rPr lang="en-US" sz="2800" b="1" spc="-140" dirty="0" err="1">
                <a:latin typeface="Arial" panose="020B0604020202020204" pitchFamily="34" charset="0"/>
                <a:cs typeface="Arial" panose="020B0604020202020204" pitchFamily="34" charset="0"/>
              </a:rPr>
              <a:t>q</a:t>
            </a:r>
            <a:r>
              <a:rPr lang="en-US" sz="2800" b="1" spc="-270" dirty="0" err="1">
                <a:latin typeface="Arial" panose="020B0604020202020204" pitchFamily="34" charset="0"/>
                <a:cs typeface="Arial" panose="020B0604020202020204" pitchFamily="34" charset="0"/>
              </a:rPr>
              <a:t>u</a:t>
            </a:r>
            <a:r>
              <a:rPr lang="en-US" sz="2800" b="1" spc="125" dirty="0" err="1">
                <a:latin typeface="Arial" panose="020B0604020202020204" pitchFamily="34" charset="0"/>
                <a:cs typeface="Arial" panose="020B0604020202020204" pitchFamily="34" charset="0"/>
              </a:rPr>
              <a:t>e</a:t>
            </a:r>
            <a:r>
              <a:rPr lang="en-US" sz="2800" b="1" spc="-280" dirty="0">
                <a:latin typeface="Arial" panose="020B0604020202020204" pitchFamily="34" charset="0"/>
                <a:cs typeface="Arial" panose="020B0604020202020204" pitchFamily="34" charset="0"/>
              </a:rPr>
              <a:t> </a:t>
            </a:r>
            <a:r>
              <a:rPr lang="en-US" sz="2800" b="1" spc="-20" dirty="0" err="1">
                <a:latin typeface="Arial" panose="020B0604020202020204" pitchFamily="34" charset="0"/>
                <a:cs typeface="Arial" panose="020B0604020202020204" pitchFamily="34" charset="0"/>
              </a:rPr>
              <a:t>c</a:t>
            </a:r>
            <a:r>
              <a:rPr lang="en-US" sz="2800" b="1" spc="-285" dirty="0" err="1">
                <a:latin typeface="Arial" panose="020B0604020202020204" pitchFamily="34" charset="0"/>
                <a:cs typeface="Arial" panose="020B0604020202020204" pitchFamily="34" charset="0"/>
              </a:rPr>
              <a:t>l</a:t>
            </a:r>
            <a:r>
              <a:rPr lang="en-US" sz="2800" b="1" spc="-20" dirty="0" err="1">
                <a:latin typeface="Arial" panose="020B0604020202020204" pitchFamily="34" charset="0"/>
                <a:cs typeface="Arial" panose="020B0604020202020204" pitchFamily="34" charset="0"/>
              </a:rPr>
              <a:t>a</a:t>
            </a:r>
            <a:r>
              <a:rPr lang="en-US" sz="2800" b="1" spc="-275" dirty="0" err="1">
                <a:latin typeface="Arial" panose="020B0604020202020204" pitchFamily="34" charset="0"/>
                <a:cs typeface="Arial" panose="020B0604020202020204" pitchFamily="34" charset="0"/>
              </a:rPr>
              <a:t>ss</a:t>
            </a:r>
            <a:r>
              <a:rPr lang="en-US" sz="2800" b="1" spc="-285" dirty="0" err="1">
                <a:latin typeface="Arial" panose="020B0604020202020204" pitchFamily="34" charset="0"/>
                <a:cs typeface="Arial" panose="020B0604020202020204" pitchFamily="34" charset="0"/>
              </a:rPr>
              <a:t>i</a:t>
            </a:r>
            <a:r>
              <a:rPr lang="en-US" sz="2800" b="1" spc="-140" dirty="0" err="1">
                <a:latin typeface="Arial" panose="020B0604020202020204" pitchFamily="34" charset="0"/>
                <a:cs typeface="Arial" panose="020B0604020202020204" pitchFamily="34" charset="0"/>
              </a:rPr>
              <a:t>q</a:t>
            </a:r>
            <a:r>
              <a:rPr lang="en-US" sz="2800" b="1" spc="-270" dirty="0" err="1">
                <a:latin typeface="Arial" panose="020B0604020202020204" pitchFamily="34" charset="0"/>
                <a:cs typeface="Arial" panose="020B0604020202020204" pitchFamily="34" charset="0"/>
              </a:rPr>
              <a:t>u</a:t>
            </a:r>
            <a:r>
              <a:rPr lang="en-US" sz="2800" b="1" spc="125" dirty="0" err="1">
                <a:latin typeface="Arial" panose="020B0604020202020204" pitchFamily="34" charset="0"/>
                <a:cs typeface="Arial" panose="020B0604020202020204" pitchFamily="34" charset="0"/>
              </a:rPr>
              <a:t>e</a:t>
            </a:r>
            <a:br>
              <a:rPr lang="en-US" sz="2800" b="1" spc="125" dirty="0">
                <a:latin typeface="Arial" panose="020B0604020202020204" pitchFamily="34" charset="0"/>
                <a:cs typeface="Arial" panose="020B0604020202020204" pitchFamily="34" charset="0"/>
              </a:rPr>
            </a:br>
            <a:r>
              <a:rPr lang="en-US" sz="3200" b="1" spc="25" dirty="0">
                <a:latin typeface="Arial" panose="020B0604020202020204" pitchFamily="34" charset="0"/>
                <a:cs typeface="Arial" panose="020B0604020202020204" pitchFamily="34" charset="0"/>
              </a:rPr>
              <a:t>Un</a:t>
            </a:r>
            <a:r>
              <a:rPr lang="en-US" sz="3200" b="1" spc="-30" dirty="0">
                <a:latin typeface="Arial" panose="020B0604020202020204" pitchFamily="34" charset="0"/>
                <a:cs typeface="Arial" panose="020B0604020202020204" pitchFamily="34" charset="0"/>
              </a:rPr>
              <a:t> </a:t>
            </a:r>
            <a:r>
              <a:rPr lang="en-US" sz="3200" b="1" spc="30" dirty="0">
                <a:latin typeface="Arial" panose="020B0604020202020204" pitchFamily="34" charset="0"/>
                <a:cs typeface="Arial" panose="020B0604020202020204" pitchFamily="34" charset="0"/>
              </a:rPr>
              <a:t>résumé</a:t>
            </a:r>
            <a:endParaRPr lang="en-US" sz="3200" b="1" dirty="0">
              <a:latin typeface="Arial" panose="020B0604020202020204" pitchFamily="34" charset="0"/>
              <a:cs typeface="Arial" panose="020B0604020202020204" pitchFamily="34" charset="0"/>
            </a:endParaRPr>
          </a:p>
        </p:txBody>
      </p:sp>
      <p:sp>
        <p:nvSpPr>
          <p:cNvPr id="17" name="object 38">
            <a:extLst>
              <a:ext uri="{FF2B5EF4-FFF2-40B4-BE49-F238E27FC236}">
                <a16:creationId xmlns:a16="http://schemas.microsoft.com/office/drawing/2014/main" id="{38EA12D5-2170-E054-CB3F-C2DA4887D777}"/>
              </a:ext>
            </a:extLst>
          </p:cNvPr>
          <p:cNvSpPr txBox="1"/>
          <p:nvPr/>
        </p:nvSpPr>
        <p:spPr>
          <a:xfrm>
            <a:off x="375728" y="2803790"/>
            <a:ext cx="4308938" cy="2296847"/>
          </a:xfrm>
          <a:prstGeom prst="rect">
            <a:avLst/>
          </a:prstGeom>
        </p:spPr>
        <p:txBody>
          <a:bodyPr wrap="square" lIns="0" tIns="13335" rIns="0" bIns="0">
            <a:spAutoFit/>
          </a:bodyPr>
          <a:lstStyle>
            <a:lvl1pPr marL="514350" indent="-501650">
              <a:tabLst>
                <a:tab pos="514350" algn="l"/>
              </a:tabLst>
              <a:defRPr>
                <a:solidFill>
                  <a:schemeClr val="tx1"/>
                </a:solidFill>
                <a:latin typeface="Calibri" panose="020F0502020204030204" pitchFamily="34" charset="0"/>
              </a:defRPr>
            </a:lvl1pPr>
            <a:lvl2pPr marL="742950" indent="-285750">
              <a:tabLst>
                <a:tab pos="514350" algn="l"/>
              </a:tabLst>
              <a:defRPr>
                <a:solidFill>
                  <a:schemeClr val="tx1"/>
                </a:solidFill>
                <a:latin typeface="Calibri" panose="020F0502020204030204" pitchFamily="34" charset="0"/>
              </a:defRPr>
            </a:lvl2pPr>
            <a:lvl3pPr marL="1143000" indent="-228600">
              <a:tabLst>
                <a:tab pos="514350" algn="l"/>
              </a:tabLst>
              <a:defRPr>
                <a:solidFill>
                  <a:schemeClr val="tx1"/>
                </a:solidFill>
                <a:latin typeface="Calibri" panose="020F0502020204030204" pitchFamily="34" charset="0"/>
              </a:defRPr>
            </a:lvl3pPr>
            <a:lvl4pPr marL="1600200" indent="-228600">
              <a:tabLst>
                <a:tab pos="514350" algn="l"/>
              </a:tabLst>
              <a:defRPr>
                <a:solidFill>
                  <a:schemeClr val="tx1"/>
                </a:solidFill>
                <a:latin typeface="Calibri" panose="020F0502020204030204" pitchFamily="34" charset="0"/>
              </a:defRPr>
            </a:lvl4pPr>
            <a:lvl5pPr marL="2057400" indent="-228600">
              <a:tabLst>
                <a:tab pos="514350" algn="l"/>
              </a:tabLst>
              <a:defRPr>
                <a:solidFill>
                  <a:schemeClr val="tx1"/>
                </a:solidFill>
                <a:latin typeface="Calibri" panose="020F0502020204030204" pitchFamily="34" charset="0"/>
              </a:defRPr>
            </a:lvl5pPr>
            <a:lvl6pPr marL="2514600" indent="-228600" fontAlgn="base">
              <a:spcBef>
                <a:spcPct val="0"/>
              </a:spcBef>
              <a:spcAft>
                <a:spcPct val="0"/>
              </a:spcAft>
              <a:tabLst>
                <a:tab pos="514350" algn="l"/>
              </a:tabLst>
              <a:defRPr>
                <a:solidFill>
                  <a:schemeClr val="tx1"/>
                </a:solidFill>
                <a:latin typeface="Calibri" panose="020F0502020204030204" pitchFamily="34" charset="0"/>
              </a:defRPr>
            </a:lvl6pPr>
            <a:lvl7pPr marL="2971800" indent="-228600" fontAlgn="base">
              <a:spcBef>
                <a:spcPct val="0"/>
              </a:spcBef>
              <a:spcAft>
                <a:spcPct val="0"/>
              </a:spcAft>
              <a:tabLst>
                <a:tab pos="514350" algn="l"/>
              </a:tabLst>
              <a:defRPr>
                <a:solidFill>
                  <a:schemeClr val="tx1"/>
                </a:solidFill>
                <a:latin typeface="Calibri" panose="020F0502020204030204" pitchFamily="34" charset="0"/>
              </a:defRPr>
            </a:lvl7pPr>
            <a:lvl8pPr marL="3429000" indent="-228600" fontAlgn="base">
              <a:spcBef>
                <a:spcPct val="0"/>
              </a:spcBef>
              <a:spcAft>
                <a:spcPct val="0"/>
              </a:spcAft>
              <a:tabLst>
                <a:tab pos="514350" algn="l"/>
              </a:tabLst>
              <a:defRPr>
                <a:solidFill>
                  <a:schemeClr val="tx1"/>
                </a:solidFill>
                <a:latin typeface="Calibri" panose="020F0502020204030204" pitchFamily="34" charset="0"/>
              </a:defRPr>
            </a:lvl8pPr>
            <a:lvl9pPr marL="3886200" indent="-228600" fontAlgn="base">
              <a:spcBef>
                <a:spcPct val="0"/>
              </a:spcBef>
              <a:spcAft>
                <a:spcPct val="0"/>
              </a:spcAft>
              <a:tabLst>
                <a:tab pos="514350" algn="l"/>
              </a:tabLst>
              <a:defRPr>
                <a:solidFill>
                  <a:schemeClr val="tx1"/>
                </a:solidFill>
                <a:latin typeface="Calibri" panose="020F0502020204030204" pitchFamily="34" charset="0"/>
              </a:defRPr>
            </a:lvl9pPr>
          </a:lstStyle>
          <a:p>
            <a:pPr marL="355600" indent="-342900" algn="just" eaLnBrk="1" hangingPunct="1">
              <a:spcBef>
                <a:spcPts val="663"/>
              </a:spcBef>
              <a:buSzPct val="123000"/>
              <a:buFont typeface="Wingdings" panose="05000000000000000000" pitchFamily="2" charset="2"/>
              <a:buChar char="Ø"/>
            </a:pPr>
            <a:r>
              <a:rPr lang="en-US" altLang="en-US" sz="2000" i="1" dirty="0">
                <a:latin typeface="Arial" panose="020B0604020202020204" pitchFamily="34" charset="0"/>
                <a:cs typeface="Arial" panose="020B0604020202020204" pitchFamily="34" charset="0"/>
              </a:rPr>
              <a:t>Manipulation/modification des  bits </a:t>
            </a:r>
            <a:r>
              <a:rPr lang="en-US" altLang="en-US" sz="2000" i="1" dirty="0" err="1">
                <a:latin typeface="Arial" panose="020B0604020202020204" pitchFamily="34" charset="0"/>
                <a:cs typeface="Arial" panose="020B0604020202020204" pitchFamily="34" charset="0"/>
              </a:rPr>
              <a:t>permet</a:t>
            </a:r>
            <a:r>
              <a:rPr lang="en-US" altLang="en-US" sz="2000" i="1" dirty="0">
                <a:latin typeface="Arial" panose="020B0604020202020204" pitchFamily="34" charset="0"/>
                <a:cs typeface="Arial" panose="020B0604020202020204" pitchFamily="34" charset="0"/>
              </a:rPr>
              <a:t> </a:t>
            </a:r>
            <a:r>
              <a:rPr lang="en-US" altLang="en-US" sz="2000" i="1" dirty="0" err="1">
                <a:latin typeface="Arial" panose="020B0604020202020204" pitchFamily="34" charset="0"/>
                <a:cs typeface="Arial" panose="020B0604020202020204" pitchFamily="34" charset="0"/>
              </a:rPr>
              <a:t>d’eﬀectuer</a:t>
            </a:r>
            <a:r>
              <a:rPr lang="en-US" altLang="en-US" sz="2000" i="1" dirty="0">
                <a:latin typeface="Arial" panose="020B0604020202020204" pitchFamily="34" charset="0"/>
                <a:cs typeface="Arial" panose="020B0604020202020204" pitchFamily="34" charset="0"/>
              </a:rPr>
              <a:t> des  </a:t>
            </a:r>
            <a:r>
              <a:rPr lang="en-US" altLang="en-US" sz="2000" i="1" dirty="0" err="1">
                <a:latin typeface="Arial" panose="020B0604020202020204" pitchFamily="34" charset="0"/>
                <a:cs typeface="Arial" panose="020B0604020202020204" pitchFamily="34" charset="0"/>
              </a:rPr>
              <a:t>calculs</a:t>
            </a:r>
            <a:endParaRPr lang="en-US" altLang="en-US" sz="2000" i="1" dirty="0">
              <a:latin typeface="Arial" panose="020B0604020202020204" pitchFamily="34" charset="0"/>
              <a:cs typeface="Arial" panose="020B0604020202020204" pitchFamily="34" charset="0"/>
            </a:endParaRPr>
          </a:p>
          <a:p>
            <a:pPr marL="355600" indent="-342900" algn="just" eaLnBrk="1" hangingPunct="1">
              <a:spcBef>
                <a:spcPts val="663"/>
              </a:spcBef>
              <a:buSzPct val="123000"/>
              <a:buFont typeface="Wingdings" panose="05000000000000000000" pitchFamily="2" charset="2"/>
              <a:buChar char="Ø"/>
            </a:pPr>
            <a:r>
              <a:rPr lang="en-US" altLang="en-US" sz="2000" i="1" dirty="0" err="1">
                <a:latin typeface="Arial" panose="020B0604020202020204" pitchFamily="34" charset="0"/>
                <a:cs typeface="Arial" panose="020B0604020202020204" pitchFamily="34" charset="0"/>
              </a:rPr>
              <a:t>Exemple</a:t>
            </a:r>
            <a:r>
              <a:rPr lang="en-US" altLang="en-US" sz="2000" i="1" dirty="0">
                <a:latin typeface="Arial" panose="020B0604020202020204" pitchFamily="34" charset="0"/>
                <a:cs typeface="Arial" panose="020B0604020202020204" pitchFamily="34" charset="0"/>
              </a:rPr>
              <a:t> : </a:t>
            </a:r>
            <a:r>
              <a:rPr lang="en-US" altLang="en-US" sz="2000" i="1" dirty="0" err="1">
                <a:latin typeface="Arial" panose="020B0604020202020204" pitchFamily="34" charset="0"/>
                <a:cs typeface="Arial" panose="020B0604020202020204" pitchFamily="34" charset="0"/>
              </a:rPr>
              <a:t>l’addition</a:t>
            </a:r>
            <a:endParaRPr lang="en-US" altLang="en-US" sz="2000" i="1" dirty="0">
              <a:latin typeface="Arial" panose="020B0604020202020204" pitchFamily="34" charset="0"/>
              <a:cs typeface="Arial" panose="020B0604020202020204" pitchFamily="34" charset="0"/>
            </a:endParaRPr>
          </a:p>
          <a:p>
            <a:pPr eaLnBrk="1" hangingPunct="1">
              <a:spcBef>
                <a:spcPts val="100"/>
              </a:spcBef>
              <a:buSzPct val="123000"/>
              <a:buFont typeface="Wingdings" panose="05000000000000000000" pitchFamily="2" charset="2"/>
              <a:buChar char="Ø"/>
            </a:pPr>
            <a:endParaRPr lang="en-US" altLang="en-US" sz="2000" i="1" dirty="0">
              <a:latin typeface="Arial" panose="020B0604020202020204" pitchFamily="34" charset="0"/>
              <a:cs typeface="Arial" panose="020B0604020202020204" pitchFamily="34" charset="0"/>
            </a:endParaRPr>
          </a:p>
          <a:p>
            <a:pPr eaLnBrk="1" hangingPunct="1">
              <a:lnSpc>
                <a:spcPts val="4238"/>
              </a:lnSpc>
              <a:spcBef>
                <a:spcPts val="3775"/>
              </a:spcBef>
              <a:buSzPct val="123000"/>
              <a:buFont typeface="Wingdings" panose="05000000000000000000" pitchFamily="2" charset="2"/>
              <a:buChar char="Ø"/>
            </a:pPr>
            <a:endParaRPr lang="en-US" altLang="en-US" sz="2000" i="1" dirty="0">
              <a:latin typeface="Arial" panose="020B0604020202020204" pitchFamily="34" charset="0"/>
              <a:cs typeface="Arial" panose="020B0604020202020204" pitchFamily="34" charset="0"/>
            </a:endParaRPr>
          </a:p>
        </p:txBody>
      </p:sp>
      <p:graphicFrame>
        <p:nvGraphicFramePr>
          <p:cNvPr id="8" name="object 15">
            <a:extLst>
              <a:ext uri="{FF2B5EF4-FFF2-40B4-BE49-F238E27FC236}">
                <a16:creationId xmlns:a16="http://schemas.microsoft.com/office/drawing/2014/main" id="{078391CA-822F-1ECF-402E-D66C1BE60FCD}"/>
              </a:ext>
            </a:extLst>
          </p:cNvPr>
          <p:cNvGraphicFramePr>
            <a:graphicFrameLocks noGrp="1"/>
          </p:cNvGraphicFramePr>
          <p:nvPr>
            <p:extLst>
              <p:ext uri="{D42A27DB-BD31-4B8C-83A1-F6EECF244321}">
                <p14:modId xmlns:p14="http://schemas.microsoft.com/office/powerpoint/2010/main" val="684538446"/>
              </p:ext>
            </p:extLst>
          </p:nvPr>
        </p:nvGraphicFramePr>
        <p:xfrm>
          <a:off x="2722391" y="3996228"/>
          <a:ext cx="1651253" cy="1487997"/>
        </p:xfrm>
        <a:graphic>
          <a:graphicData uri="http://schemas.openxmlformats.org/drawingml/2006/table">
            <a:tbl>
              <a:tblPr/>
              <a:tblGrid>
                <a:gridCol w="690533">
                  <a:extLst>
                    <a:ext uri="{9D8B030D-6E8A-4147-A177-3AD203B41FA5}">
                      <a16:colId xmlns:a16="http://schemas.microsoft.com/office/drawing/2014/main" val="88117312"/>
                    </a:ext>
                  </a:extLst>
                </a:gridCol>
                <a:gridCol w="960720">
                  <a:extLst>
                    <a:ext uri="{9D8B030D-6E8A-4147-A177-3AD203B41FA5}">
                      <a16:colId xmlns:a16="http://schemas.microsoft.com/office/drawing/2014/main" val="1302105441"/>
                    </a:ext>
                  </a:extLst>
                </a:gridCol>
              </a:tblGrid>
              <a:tr h="414281">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ase" latinLnBrk="0" hangingPunct="1">
                        <a:lnSpc>
                          <a:spcPts val="4550"/>
                        </a:lnSpc>
                        <a:spcBef>
                          <a:spcPct val="0"/>
                        </a:spcBef>
                        <a:spcAft>
                          <a:spcPct val="0"/>
                        </a:spcAft>
                        <a:buClrTx/>
                        <a:buSzTx/>
                        <a:buFontTx/>
                        <a:buNone/>
                        <a:tabLst/>
                      </a:pPr>
                      <a:r>
                        <a:rPr kumimoji="0" lang="en-US" altLang="en-US" sz="2000" b="0" i="0" u="none" strike="noStrike" cap="none" normalizeH="0" baseline="0">
                          <a:ln>
                            <a:noFill/>
                          </a:ln>
                          <a:solidFill>
                            <a:srgbClr val="5E5E5E"/>
                          </a:solidFill>
                          <a:effectLst/>
                          <a:latin typeface="Arial" panose="020B0604020202020204" pitchFamily="34" charset="0"/>
                          <a:cs typeface="Arial" panose="020B0604020202020204" pitchFamily="34" charset="0"/>
                        </a:rPr>
                        <a:t>6</a:t>
                      </a:r>
                      <a:endPar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ase" latinLnBrk="0" hangingPunct="1">
                        <a:lnSpc>
                          <a:spcPts val="4550"/>
                        </a:lnSpc>
                        <a:spcBef>
                          <a:spcPct val="0"/>
                        </a:spcBef>
                        <a:spcAft>
                          <a:spcPct val="0"/>
                        </a:spcAft>
                        <a:buClrTx/>
                        <a:buSzTx/>
                        <a:buFontTx/>
                        <a:buNone/>
                        <a:tabLst/>
                      </a:pPr>
                      <a:r>
                        <a:rPr kumimoji="0" lang="en-US" altLang="en-US" sz="2000" b="0" i="0" u="none" strike="noStrike" cap="none" normalizeH="0" baseline="0">
                          <a:ln>
                            <a:noFill/>
                          </a:ln>
                          <a:solidFill>
                            <a:srgbClr val="5E5E5E"/>
                          </a:solidFill>
                          <a:effectLst/>
                          <a:latin typeface="Arial" panose="020B0604020202020204" pitchFamily="34" charset="0"/>
                          <a:cs typeface="Arial" panose="020B0604020202020204" pitchFamily="34" charset="0"/>
                        </a:rPr>
                        <a:t>00110</a:t>
                      </a:r>
                      <a:endPar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767048053"/>
                  </a:ext>
                </a:extLst>
              </a:tr>
              <a:tr h="414281">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ase" latinLnBrk="0" hangingPunct="1">
                        <a:lnSpc>
                          <a:spcPts val="4600"/>
                        </a:lnSpc>
                        <a:spcBef>
                          <a:spcPct val="0"/>
                        </a:spcBef>
                        <a:spcAft>
                          <a:spcPct val="0"/>
                        </a:spcAft>
                        <a:buClrTx/>
                        <a:buSzTx/>
                        <a:buFontTx/>
                        <a:buNone/>
                        <a:tabLst/>
                      </a:pPr>
                      <a:r>
                        <a:rPr kumimoji="0" lang="en-US" altLang="en-US" sz="2000" b="0" i="0" u="sng" strike="noStrike" cap="none" normalizeH="0" baseline="0">
                          <a:ln>
                            <a:noFill/>
                          </a:ln>
                          <a:solidFill>
                            <a:srgbClr val="5E5E5E"/>
                          </a:solidFill>
                          <a:effectLst/>
                          <a:latin typeface="Arial" panose="020B0604020202020204" pitchFamily="34" charset="0"/>
                          <a:cs typeface="Arial" panose="020B0604020202020204" pitchFamily="34" charset="0"/>
                        </a:rPr>
                        <a:t>+12</a:t>
                      </a:r>
                      <a:endPar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ase" latinLnBrk="0" hangingPunct="1">
                        <a:lnSpc>
                          <a:spcPts val="4600"/>
                        </a:lnSpc>
                        <a:spcBef>
                          <a:spcPct val="0"/>
                        </a:spcBef>
                        <a:spcAft>
                          <a:spcPct val="0"/>
                        </a:spcAft>
                        <a:buClrTx/>
                        <a:buSzTx/>
                        <a:buFontTx/>
                        <a:buNone/>
                        <a:tabLst/>
                      </a:pPr>
                      <a:r>
                        <a:rPr kumimoji="0" lang="en-US" altLang="en-US" sz="2000" b="0" i="0" u="sng" strike="noStrike" cap="none" normalizeH="0" baseline="0" dirty="0">
                          <a:ln>
                            <a:noFill/>
                          </a:ln>
                          <a:solidFill>
                            <a:srgbClr val="5E5E5E"/>
                          </a:solidFill>
                          <a:effectLst/>
                          <a:latin typeface="Arial" panose="020B0604020202020204" pitchFamily="34" charset="0"/>
                          <a:cs typeface="Arial" panose="020B0604020202020204" pitchFamily="34" charset="0"/>
                        </a:rPr>
                        <a:t>+01100</a:t>
                      </a:r>
                      <a:endPar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161207185"/>
                  </a:ext>
                </a:extLst>
              </a:tr>
              <a:tr h="414281">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ase" latinLnBrk="0" hangingPunct="1">
                        <a:lnSpc>
                          <a:spcPts val="4550"/>
                        </a:lnSpc>
                        <a:spcBef>
                          <a:spcPct val="0"/>
                        </a:spcBef>
                        <a:spcAft>
                          <a:spcPct val="0"/>
                        </a:spcAft>
                        <a:buClrTx/>
                        <a:buSzTx/>
                        <a:buFontTx/>
                        <a:buNone/>
                        <a:tabLst/>
                      </a:pPr>
                      <a:r>
                        <a:rPr kumimoji="0" lang="en-US" altLang="en-US" sz="2000" b="0" i="0" u="none" strike="noStrike" cap="none" normalizeH="0" baseline="0">
                          <a:ln>
                            <a:noFill/>
                          </a:ln>
                          <a:solidFill>
                            <a:srgbClr val="5E5E5E"/>
                          </a:solidFill>
                          <a:effectLst/>
                          <a:latin typeface="Arial" panose="020B0604020202020204" pitchFamily="34" charset="0"/>
                          <a:cs typeface="Arial" panose="020B0604020202020204" pitchFamily="34" charset="0"/>
                        </a:rPr>
                        <a:t>18</a:t>
                      </a:r>
                      <a:endParaRPr kumimoji="0" lang="en-US" alt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ase" latinLnBrk="0" hangingPunct="1">
                        <a:lnSpc>
                          <a:spcPts val="4550"/>
                        </a:lnSpc>
                        <a:spcBef>
                          <a:spcPct val="0"/>
                        </a:spcBef>
                        <a:spcAft>
                          <a:spcPct val="0"/>
                        </a:spcAft>
                        <a:buClrTx/>
                        <a:buSzTx/>
                        <a:buFontTx/>
                        <a:buNone/>
                        <a:tabLst/>
                      </a:pPr>
                      <a:r>
                        <a:rPr kumimoji="0" lang="en-US" altLang="en-US" sz="2000" b="0" i="0" u="none" strike="noStrike" cap="none" normalizeH="0" baseline="0" dirty="0">
                          <a:ln>
                            <a:noFill/>
                          </a:ln>
                          <a:solidFill>
                            <a:srgbClr val="5E5E5E"/>
                          </a:solidFill>
                          <a:effectLst/>
                          <a:latin typeface="Arial" panose="020B0604020202020204" pitchFamily="34" charset="0"/>
                          <a:cs typeface="Arial" panose="020B0604020202020204" pitchFamily="34" charset="0"/>
                        </a:rPr>
                        <a:t>10010</a:t>
                      </a:r>
                      <a:endPar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974417037"/>
                  </a:ext>
                </a:extLst>
              </a:tr>
            </a:tbl>
          </a:graphicData>
        </a:graphic>
      </p:graphicFrame>
      <p:graphicFrame>
        <p:nvGraphicFramePr>
          <p:cNvPr id="18" name="object 16">
            <a:extLst>
              <a:ext uri="{FF2B5EF4-FFF2-40B4-BE49-F238E27FC236}">
                <a16:creationId xmlns:a16="http://schemas.microsoft.com/office/drawing/2014/main" id="{7845DF5A-477F-E6C6-39B8-6F1D262DB3CF}"/>
              </a:ext>
            </a:extLst>
          </p:cNvPr>
          <p:cNvGraphicFramePr>
            <a:graphicFrameLocks noGrp="1"/>
          </p:cNvGraphicFramePr>
          <p:nvPr>
            <p:extLst>
              <p:ext uri="{D42A27DB-BD31-4B8C-83A1-F6EECF244321}">
                <p14:modId xmlns:p14="http://schemas.microsoft.com/office/powerpoint/2010/main" val="2940754859"/>
              </p:ext>
            </p:extLst>
          </p:nvPr>
        </p:nvGraphicFramePr>
        <p:xfrm>
          <a:off x="3159798" y="5689608"/>
          <a:ext cx="1056030" cy="1042586"/>
        </p:xfrm>
        <a:graphic>
          <a:graphicData uri="http://schemas.openxmlformats.org/drawingml/2006/table">
            <a:tbl>
              <a:tblPr firstRow="1" bandRow="1">
                <a:tableStyleId>{2D5ABB26-0587-4C30-8999-92F81FD0307C}</a:tableStyleId>
              </a:tblPr>
              <a:tblGrid>
                <a:gridCol w="352010">
                  <a:extLst>
                    <a:ext uri="{9D8B030D-6E8A-4147-A177-3AD203B41FA5}">
                      <a16:colId xmlns:a16="http://schemas.microsoft.com/office/drawing/2014/main" val="20000"/>
                    </a:ext>
                  </a:extLst>
                </a:gridCol>
                <a:gridCol w="352010">
                  <a:extLst>
                    <a:ext uri="{9D8B030D-6E8A-4147-A177-3AD203B41FA5}">
                      <a16:colId xmlns:a16="http://schemas.microsoft.com/office/drawing/2014/main" val="20001"/>
                    </a:ext>
                  </a:extLst>
                </a:gridCol>
                <a:gridCol w="352010">
                  <a:extLst>
                    <a:ext uri="{9D8B030D-6E8A-4147-A177-3AD203B41FA5}">
                      <a16:colId xmlns:a16="http://schemas.microsoft.com/office/drawing/2014/main" val="20002"/>
                    </a:ext>
                  </a:extLst>
                </a:gridCol>
              </a:tblGrid>
              <a:tr h="255080">
                <a:tc>
                  <a:txBody>
                    <a:bodyPr/>
                    <a:lstStyle/>
                    <a:p>
                      <a:pPr marL="167005">
                        <a:lnSpc>
                          <a:spcPct val="100000"/>
                        </a:lnSpc>
                        <a:spcBef>
                          <a:spcPts val="540"/>
                        </a:spcBef>
                      </a:pPr>
                      <a:r>
                        <a:rPr sz="1800" b="1" dirty="0">
                          <a:latin typeface="Arial"/>
                          <a:cs typeface="Arial"/>
                        </a:rPr>
                        <a:t>+</a:t>
                      </a:r>
                      <a:endParaRPr sz="1800">
                        <a:latin typeface="Arial"/>
                        <a:cs typeface="Arial"/>
                      </a:endParaRPr>
                    </a:p>
                  </a:txBody>
                  <a:tcPr marL="0" marR="0" marT="68554" marB="0">
                    <a:lnR w="12700">
                      <a:solidFill>
                        <a:srgbClr val="000000"/>
                      </a:solidFill>
                      <a:prstDash val="solid"/>
                    </a:lnR>
                    <a:lnB w="38100">
                      <a:solidFill>
                        <a:srgbClr val="000000"/>
                      </a:solidFill>
                      <a:prstDash val="solid"/>
                    </a:lnB>
                  </a:tcPr>
                </a:tc>
                <a:tc>
                  <a:txBody>
                    <a:bodyPr/>
                    <a:lstStyle/>
                    <a:p>
                      <a:pPr algn="ctr">
                        <a:lnSpc>
                          <a:spcPct val="100000"/>
                        </a:lnSpc>
                        <a:spcBef>
                          <a:spcPts val="540"/>
                        </a:spcBef>
                      </a:pPr>
                      <a:r>
                        <a:rPr sz="1800" b="1" dirty="0">
                          <a:latin typeface="Arial"/>
                          <a:cs typeface="Arial"/>
                        </a:rPr>
                        <a:t>0</a:t>
                      </a:r>
                      <a:endParaRPr sz="1800">
                        <a:latin typeface="Arial"/>
                        <a:cs typeface="Arial"/>
                      </a:endParaRPr>
                    </a:p>
                  </a:txBody>
                  <a:tcPr marL="0" marR="0" marT="68554" marB="0">
                    <a:lnL w="12700">
                      <a:solidFill>
                        <a:srgbClr val="000000"/>
                      </a:solidFill>
                      <a:prstDash val="solid"/>
                    </a:lnL>
                    <a:lnR w="12700">
                      <a:solidFill>
                        <a:srgbClr val="000000"/>
                      </a:solidFill>
                      <a:prstDash val="solid"/>
                    </a:lnR>
                    <a:lnB w="38100">
                      <a:solidFill>
                        <a:srgbClr val="000000"/>
                      </a:solidFill>
                      <a:prstDash val="solid"/>
                    </a:lnB>
                  </a:tcPr>
                </a:tc>
                <a:tc>
                  <a:txBody>
                    <a:bodyPr/>
                    <a:lstStyle/>
                    <a:p>
                      <a:pPr marL="5080" algn="ctr">
                        <a:lnSpc>
                          <a:spcPct val="100000"/>
                        </a:lnSpc>
                        <a:spcBef>
                          <a:spcPts val="540"/>
                        </a:spcBef>
                      </a:pPr>
                      <a:r>
                        <a:rPr sz="1800" b="1" dirty="0">
                          <a:latin typeface="Arial"/>
                          <a:cs typeface="Arial"/>
                        </a:rPr>
                        <a:t>1</a:t>
                      </a:r>
                      <a:endParaRPr sz="1800">
                        <a:latin typeface="Arial"/>
                        <a:cs typeface="Arial"/>
                      </a:endParaRPr>
                    </a:p>
                  </a:txBody>
                  <a:tcPr marL="0" marR="0" marT="68554" marB="0">
                    <a:lnL w="12700">
                      <a:solidFill>
                        <a:srgbClr val="000000"/>
                      </a:solidFill>
                      <a:prstDash val="solid"/>
                    </a:lnL>
                    <a:lnB w="38100">
                      <a:solidFill>
                        <a:srgbClr val="000000"/>
                      </a:solidFill>
                      <a:prstDash val="solid"/>
                    </a:lnB>
                  </a:tcPr>
                </a:tc>
                <a:extLst>
                  <a:ext uri="{0D108BD9-81ED-4DB2-BD59-A6C34878D82A}">
                    <a16:rowId xmlns:a16="http://schemas.microsoft.com/office/drawing/2014/main" val="10000"/>
                  </a:ext>
                </a:extLst>
              </a:tr>
              <a:tr h="255080">
                <a:tc>
                  <a:txBody>
                    <a:bodyPr/>
                    <a:lstStyle/>
                    <a:p>
                      <a:pPr marL="169545">
                        <a:lnSpc>
                          <a:spcPct val="100000"/>
                        </a:lnSpc>
                        <a:spcBef>
                          <a:spcPts val="585"/>
                        </a:spcBef>
                      </a:pPr>
                      <a:r>
                        <a:rPr sz="1800" b="1" dirty="0">
                          <a:latin typeface="Arial"/>
                          <a:cs typeface="Arial"/>
                        </a:rPr>
                        <a:t>0</a:t>
                      </a:r>
                      <a:endParaRPr sz="1800">
                        <a:latin typeface="Arial"/>
                        <a:cs typeface="Arial"/>
                      </a:endParaRPr>
                    </a:p>
                  </a:txBody>
                  <a:tcPr marL="0" marR="0" marT="74267" marB="0">
                    <a:lnR w="38100">
                      <a:solidFill>
                        <a:srgbClr val="000000"/>
                      </a:solidFill>
                      <a:prstDash val="solid"/>
                    </a:lnR>
                    <a:lnT w="38100">
                      <a:solidFill>
                        <a:srgbClr val="000000"/>
                      </a:solidFill>
                      <a:prstDash val="solid"/>
                    </a:lnT>
                    <a:lnB w="12700">
                      <a:solidFill>
                        <a:srgbClr val="000000"/>
                      </a:solidFill>
                      <a:prstDash val="solid"/>
                    </a:lnB>
                  </a:tcPr>
                </a:tc>
                <a:tc>
                  <a:txBody>
                    <a:bodyPr/>
                    <a:lstStyle/>
                    <a:p>
                      <a:pPr marL="10160" algn="ctr">
                        <a:lnSpc>
                          <a:spcPct val="100000"/>
                        </a:lnSpc>
                        <a:spcBef>
                          <a:spcPts val="595"/>
                        </a:spcBef>
                      </a:pPr>
                      <a:r>
                        <a:rPr sz="1800" dirty="0">
                          <a:latin typeface="Arial"/>
                          <a:cs typeface="Arial"/>
                        </a:rPr>
                        <a:t>0</a:t>
                      </a:r>
                      <a:endParaRPr sz="1800">
                        <a:latin typeface="Arial"/>
                        <a:cs typeface="Arial"/>
                      </a:endParaRPr>
                    </a:p>
                  </a:txBody>
                  <a:tcPr marL="0" marR="0" marT="75536" marB="0">
                    <a:lnL w="38100">
                      <a:solidFill>
                        <a:srgbClr val="000000"/>
                      </a:solidFill>
                      <a:prstDash val="solid"/>
                    </a:lnL>
                    <a:lnR w="12700">
                      <a:solidFill>
                        <a:srgbClr val="000000"/>
                      </a:solidFill>
                      <a:prstDash val="solid"/>
                    </a:lnR>
                    <a:lnT w="38100">
                      <a:solidFill>
                        <a:srgbClr val="000000"/>
                      </a:solidFill>
                      <a:prstDash val="solid"/>
                    </a:lnT>
                    <a:lnB w="12700">
                      <a:solidFill>
                        <a:srgbClr val="000000"/>
                      </a:solidFill>
                      <a:prstDash val="solid"/>
                    </a:lnB>
                  </a:tcPr>
                </a:tc>
                <a:tc>
                  <a:txBody>
                    <a:bodyPr/>
                    <a:lstStyle/>
                    <a:p>
                      <a:pPr marL="5080" algn="ctr">
                        <a:lnSpc>
                          <a:spcPct val="100000"/>
                        </a:lnSpc>
                        <a:spcBef>
                          <a:spcPts val="595"/>
                        </a:spcBef>
                      </a:pPr>
                      <a:r>
                        <a:rPr sz="1800" dirty="0">
                          <a:latin typeface="Arial"/>
                          <a:cs typeface="Arial"/>
                        </a:rPr>
                        <a:t>1</a:t>
                      </a:r>
                      <a:endParaRPr sz="1800">
                        <a:latin typeface="Arial"/>
                        <a:cs typeface="Arial"/>
                      </a:endParaRPr>
                    </a:p>
                  </a:txBody>
                  <a:tcPr marL="0" marR="0" marT="75536" marB="0">
                    <a:lnL w="12700">
                      <a:solidFill>
                        <a:srgbClr val="000000"/>
                      </a:solidFill>
                      <a:prstDash val="solid"/>
                    </a:lnL>
                    <a:lnT w="381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55080">
                <a:tc>
                  <a:txBody>
                    <a:bodyPr/>
                    <a:lstStyle/>
                    <a:p>
                      <a:pPr marL="169545">
                        <a:lnSpc>
                          <a:spcPct val="100000"/>
                        </a:lnSpc>
                        <a:spcBef>
                          <a:spcPts val="585"/>
                        </a:spcBef>
                      </a:pPr>
                      <a:r>
                        <a:rPr sz="1800" b="1" dirty="0">
                          <a:latin typeface="Arial"/>
                          <a:cs typeface="Arial"/>
                        </a:rPr>
                        <a:t>1</a:t>
                      </a:r>
                      <a:endParaRPr sz="1800">
                        <a:latin typeface="Arial"/>
                        <a:cs typeface="Arial"/>
                      </a:endParaRPr>
                    </a:p>
                  </a:txBody>
                  <a:tcPr marL="0" marR="0" marT="74267" marB="0">
                    <a:lnR w="38100">
                      <a:solidFill>
                        <a:srgbClr val="000000"/>
                      </a:solidFill>
                      <a:prstDash val="solid"/>
                    </a:lnR>
                    <a:lnT w="12700">
                      <a:solidFill>
                        <a:srgbClr val="000000"/>
                      </a:solidFill>
                      <a:prstDash val="solid"/>
                    </a:lnT>
                  </a:tcPr>
                </a:tc>
                <a:tc>
                  <a:txBody>
                    <a:bodyPr/>
                    <a:lstStyle/>
                    <a:p>
                      <a:pPr marL="10160" algn="ctr">
                        <a:lnSpc>
                          <a:spcPct val="100000"/>
                        </a:lnSpc>
                        <a:spcBef>
                          <a:spcPts val="595"/>
                        </a:spcBef>
                      </a:pPr>
                      <a:r>
                        <a:rPr sz="1800" dirty="0">
                          <a:latin typeface="Arial"/>
                          <a:cs typeface="Arial"/>
                        </a:rPr>
                        <a:t>1</a:t>
                      </a:r>
                      <a:endParaRPr sz="1800">
                        <a:latin typeface="Arial"/>
                        <a:cs typeface="Arial"/>
                      </a:endParaRPr>
                    </a:p>
                  </a:txBody>
                  <a:tcPr marL="0" marR="0" marT="75536" marB="0">
                    <a:lnL w="38100">
                      <a:solidFill>
                        <a:srgbClr val="000000"/>
                      </a:solidFill>
                      <a:prstDash val="solid"/>
                    </a:lnL>
                    <a:lnR w="12700">
                      <a:solidFill>
                        <a:srgbClr val="000000"/>
                      </a:solidFill>
                      <a:prstDash val="solid"/>
                    </a:lnR>
                    <a:lnT w="12700">
                      <a:solidFill>
                        <a:srgbClr val="000000"/>
                      </a:solidFill>
                      <a:prstDash val="solid"/>
                    </a:lnT>
                  </a:tcPr>
                </a:tc>
                <a:tc>
                  <a:txBody>
                    <a:bodyPr/>
                    <a:lstStyle/>
                    <a:p>
                      <a:pPr marL="5080" algn="ctr">
                        <a:lnSpc>
                          <a:spcPct val="100000"/>
                        </a:lnSpc>
                        <a:spcBef>
                          <a:spcPts val="595"/>
                        </a:spcBef>
                      </a:pPr>
                      <a:r>
                        <a:rPr sz="1800" spc="20" dirty="0">
                          <a:latin typeface="Arial"/>
                          <a:cs typeface="Arial"/>
                        </a:rPr>
                        <a:t>10</a:t>
                      </a:r>
                      <a:endParaRPr sz="1800" dirty="0">
                        <a:latin typeface="Arial"/>
                        <a:cs typeface="Arial"/>
                      </a:endParaRPr>
                    </a:p>
                  </a:txBody>
                  <a:tcPr marL="0" marR="0" marT="75536" marB="0">
                    <a:lnL w="12700">
                      <a:solidFill>
                        <a:srgbClr val="000000"/>
                      </a:solidFill>
                      <a:prstDash val="solid"/>
                    </a:lnL>
                    <a:lnT w="12700">
                      <a:solidFill>
                        <a:srgbClr val="000000"/>
                      </a:solidFill>
                      <a:prstDash val="solid"/>
                    </a:lnT>
                  </a:tcPr>
                </a:tc>
                <a:extLst>
                  <a:ext uri="{0D108BD9-81ED-4DB2-BD59-A6C34878D82A}">
                    <a16:rowId xmlns:a16="http://schemas.microsoft.com/office/drawing/2014/main" val="10002"/>
                  </a:ext>
                </a:extLst>
              </a:tr>
            </a:tbl>
          </a:graphicData>
        </a:graphic>
      </p:graphicFrame>
      <p:graphicFrame>
        <p:nvGraphicFramePr>
          <p:cNvPr id="19" name="object 17">
            <a:extLst>
              <a:ext uri="{FF2B5EF4-FFF2-40B4-BE49-F238E27FC236}">
                <a16:creationId xmlns:a16="http://schemas.microsoft.com/office/drawing/2014/main" id="{E4EE7881-300B-DBEA-0F06-7B42D228B752}"/>
              </a:ext>
            </a:extLst>
          </p:cNvPr>
          <p:cNvGraphicFramePr>
            <a:graphicFrameLocks noGrp="1"/>
          </p:cNvGraphicFramePr>
          <p:nvPr>
            <p:extLst>
              <p:ext uri="{D42A27DB-BD31-4B8C-83A1-F6EECF244321}">
                <p14:modId xmlns:p14="http://schemas.microsoft.com/office/powerpoint/2010/main" val="2558893242"/>
              </p:ext>
            </p:extLst>
          </p:nvPr>
        </p:nvGraphicFramePr>
        <p:xfrm>
          <a:off x="739317" y="4883589"/>
          <a:ext cx="1498882" cy="1999557"/>
        </p:xfrm>
        <a:graphic>
          <a:graphicData uri="http://schemas.openxmlformats.org/drawingml/2006/table">
            <a:tbl>
              <a:tblPr/>
              <a:tblGrid>
                <a:gridCol w="136262">
                  <a:extLst>
                    <a:ext uri="{9D8B030D-6E8A-4147-A177-3AD203B41FA5}">
                      <a16:colId xmlns:a16="http://schemas.microsoft.com/office/drawing/2014/main" val="2761056852"/>
                    </a:ext>
                  </a:extLst>
                </a:gridCol>
                <a:gridCol w="136262">
                  <a:extLst>
                    <a:ext uri="{9D8B030D-6E8A-4147-A177-3AD203B41FA5}">
                      <a16:colId xmlns:a16="http://schemas.microsoft.com/office/drawing/2014/main" val="3685148917"/>
                    </a:ext>
                  </a:extLst>
                </a:gridCol>
                <a:gridCol w="136262">
                  <a:extLst>
                    <a:ext uri="{9D8B030D-6E8A-4147-A177-3AD203B41FA5}">
                      <a16:colId xmlns:a16="http://schemas.microsoft.com/office/drawing/2014/main" val="2746382063"/>
                    </a:ext>
                  </a:extLst>
                </a:gridCol>
                <a:gridCol w="136262">
                  <a:extLst>
                    <a:ext uri="{9D8B030D-6E8A-4147-A177-3AD203B41FA5}">
                      <a16:colId xmlns:a16="http://schemas.microsoft.com/office/drawing/2014/main" val="499156227"/>
                    </a:ext>
                  </a:extLst>
                </a:gridCol>
                <a:gridCol w="136262">
                  <a:extLst>
                    <a:ext uri="{9D8B030D-6E8A-4147-A177-3AD203B41FA5}">
                      <a16:colId xmlns:a16="http://schemas.microsoft.com/office/drawing/2014/main" val="1341573617"/>
                    </a:ext>
                  </a:extLst>
                </a:gridCol>
                <a:gridCol w="136262">
                  <a:extLst>
                    <a:ext uri="{9D8B030D-6E8A-4147-A177-3AD203B41FA5}">
                      <a16:colId xmlns:a16="http://schemas.microsoft.com/office/drawing/2014/main" val="1342850679"/>
                    </a:ext>
                  </a:extLst>
                </a:gridCol>
                <a:gridCol w="136262">
                  <a:extLst>
                    <a:ext uri="{9D8B030D-6E8A-4147-A177-3AD203B41FA5}">
                      <a16:colId xmlns:a16="http://schemas.microsoft.com/office/drawing/2014/main" val="970152273"/>
                    </a:ext>
                  </a:extLst>
                </a:gridCol>
                <a:gridCol w="136262">
                  <a:extLst>
                    <a:ext uri="{9D8B030D-6E8A-4147-A177-3AD203B41FA5}">
                      <a16:colId xmlns:a16="http://schemas.microsoft.com/office/drawing/2014/main" val="839982329"/>
                    </a:ext>
                  </a:extLst>
                </a:gridCol>
                <a:gridCol w="136262">
                  <a:extLst>
                    <a:ext uri="{9D8B030D-6E8A-4147-A177-3AD203B41FA5}">
                      <a16:colId xmlns:a16="http://schemas.microsoft.com/office/drawing/2014/main" val="1506930702"/>
                    </a:ext>
                  </a:extLst>
                </a:gridCol>
                <a:gridCol w="136262">
                  <a:extLst>
                    <a:ext uri="{9D8B030D-6E8A-4147-A177-3AD203B41FA5}">
                      <a16:colId xmlns:a16="http://schemas.microsoft.com/office/drawing/2014/main" val="4226202933"/>
                    </a:ext>
                  </a:extLst>
                </a:gridCol>
                <a:gridCol w="136262">
                  <a:extLst>
                    <a:ext uri="{9D8B030D-6E8A-4147-A177-3AD203B41FA5}">
                      <a16:colId xmlns:a16="http://schemas.microsoft.com/office/drawing/2014/main" val="2952554701"/>
                    </a:ext>
                  </a:extLst>
                </a:gridCol>
              </a:tblGrid>
              <a:tr h="96019">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ts val="1213"/>
                        </a:lnSpc>
                        <a:spcBef>
                          <a:spcPts val="338"/>
                        </a:spcBef>
                        <a:spcAft>
                          <a:spcPct val="0"/>
                        </a:spcAft>
                        <a:buClrTx/>
                        <a:buSzTx/>
                        <a:buFontTx/>
                        <a:buNone/>
                        <a:tabLst/>
                      </a:pPr>
                      <a:r>
                        <a:rPr kumimoji="0" lang="en-US" altLang="en-US" sz="700" b="1" i="0" u="none" strike="noStrike" cap="none" normalizeH="0" baseline="0">
                          <a:ln>
                            <a:noFill/>
                          </a:ln>
                          <a:solidFill>
                            <a:schemeClr val="tx1"/>
                          </a:solidFill>
                          <a:effectLst/>
                          <a:latin typeface="Arial" panose="020B0604020202020204" pitchFamily="34" charset="0"/>
                          <a:cs typeface="Arial" panose="020B0604020202020204" pitchFamily="34" charset="0"/>
                        </a:rPr>
                        <a:t>+</a:t>
                      </a:r>
                      <a:endParaRPr kumimoji="0" lang="en-US" altLang="en-US" sz="7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42545" marB="0" horzOverflow="overflow">
                    <a:lnL>
                      <a:noFill/>
                    </a:lnL>
                    <a:lnR w="12700" cap="flat" cmpd="sng" algn="ctr">
                      <a:solidFill>
                        <a:srgbClr val="000000"/>
                      </a:solidFill>
                      <a:prstDash val="solid"/>
                      <a:round/>
                      <a:headEnd type="none" w="med" len="med"/>
                      <a:tailEnd type="none" w="med" len="med"/>
                    </a:lnR>
                    <a:lnT>
                      <a:noFill/>
                    </a:lnT>
                    <a:lnB w="381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ase" latinLnBrk="0" hangingPunct="1">
                        <a:lnSpc>
                          <a:spcPts val="1213"/>
                        </a:lnSpc>
                        <a:spcBef>
                          <a:spcPts val="338"/>
                        </a:spcBef>
                        <a:spcAft>
                          <a:spcPct val="0"/>
                        </a:spcAft>
                        <a:buClrTx/>
                        <a:buSzTx/>
                        <a:buFontTx/>
                        <a:buNone/>
                        <a:tabLst/>
                      </a:pPr>
                      <a:r>
                        <a:rPr kumimoji="0" lang="en-US" altLang="en-US" sz="700" b="1" i="0" u="none" strike="noStrike" cap="none" normalizeH="0" baseline="0">
                          <a:ln>
                            <a:noFill/>
                          </a:ln>
                          <a:solidFill>
                            <a:schemeClr val="tx1"/>
                          </a:solidFill>
                          <a:effectLst/>
                          <a:latin typeface="Arial" panose="020B0604020202020204" pitchFamily="34" charset="0"/>
                          <a:cs typeface="Arial" panose="020B0604020202020204" pitchFamily="34" charset="0"/>
                        </a:rPr>
                        <a:t>0</a:t>
                      </a:r>
                      <a:endParaRPr kumimoji="0" lang="en-US" altLang="en-US" sz="7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4254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381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ts val="1213"/>
                        </a:lnSpc>
                        <a:spcBef>
                          <a:spcPts val="338"/>
                        </a:spcBef>
                        <a:spcAft>
                          <a:spcPct val="0"/>
                        </a:spcAft>
                        <a:buClrTx/>
                        <a:buSzTx/>
                        <a:buFontTx/>
                        <a:buNone/>
                        <a:tabLst/>
                      </a:pPr>
                      <a:r>
                        <a:rPr kumimoji="0" lang="en-US" altLang="en-US" sz="700" b="1" i="0" u="none" strike="noStrike" cap="none" normalizeH="0" baseline="0">
                          <a:ln>
                            <a:noFill/>
                          </a:ln>
                          <a:solidFill>
                            <a:schemeClr val="tx1"/>
                          </a:solidFill>
                          <a:effectLst/>
                          <a:latin typeface="Arial" panose="020B0604020202020204" pitchFamily="34" charset="0"/>
                          <a:cs typeface="Arial" panose="020B0604020202020204" pitchFamily="34" charset="0"/>
                        </a:rPr>
                        <a:t>1</a:t>
                      </a:r>
                      <a:endParaRPr kumimoji="0" lang="en-US" altLang="en-US" sz="7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4254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381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ts val="1213"/>
                        </a:lnSpc>
                        <a:spcBef>
                          <a:spcPts val="338"/>
                        </a:spcBef>
                        <a:spcAft>
                          <a:spcPct val="0"/>
                        </a:spcAft>
                        <a:buClrTx/>
                        <a:buSzTx/>
                        <a:buFontTx/>
                        <a:buNone/>
                        <a:tabLst/>
                      </a:pPr>
                      <a:r>
                        <a:rPr kumimoji="0" lang="en-US" altLang="en-US" sz="700" b="1" i="0" u="none" strike="noStrike" cap="none" normalizeH="0" baseline="0">
                          <a:ln>
                            <a:noFill/>
                          </a:ln>
                          <a:solidFill>
                            <a:schemeClr val="tx1"/>
                          </a:solidFill>
                          <a:effectLst/>
                          <a:latin typeface="Arial" panose="020B0604020202020204" pitchFamily="34" charset="0"/>
                          <a:cs typeface="Arial" panose="020B0604020202020204" pitchFamily="34" charset="0"/>
                        </a:rPr>
                        <a:t>2</a:t>
                      </a:r>
                      <a:endParaRPr kumimoji="0" lang="en-US" altLang="en-US" sz="7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4254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38100" cap="flat" cmpd="sng" algn="ctr">
                      <a:solidFill>
                        <a:srgbClr val="000000"/>
                      </a:solidFill>
                      <a:prstDash val="solid"/>
                      <a:round/>
                      <a:headEnd type="none" w="med" len="med"/>
                      <a:tailEnd type="none" w="med" len="med"/>
                    </a:lnB>
                    <a:lnTlToBr>
                      <a:noFill/>
                    </a:lnTlToBr>
                    <a:lnBlToTr>
                      <a:noFill/>
                    </a:lnBlToTr>
                    <a:noFill/>
                  </a:tcPr>
                </a:tc>
                <a:tc>
                  <a:txBody>
                    <a:bodyPr/>
                    <a:lstStyle>
                      <a:lvl1pPr marL="6667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6675" marR="0" lvl="0" indent="0" algn="l" defTabSz="914400" rtl="0" eaLnBrk="1" fontAlgn="base" latinLnBrk="0" hangingPunct="1">
                        <a:lnSpc>
                          <a:spcPts val="1213"/>
                        </a:lnSpc>
                        <a:spcBef>
                          <a:spcPts val="338"/>
                        </a:spcBef>
                        <a:spcAft>
                          <a:spcPct val="0"/>
                        </a:spcAft>
                        <a:buClrTx/>
                        <a:buSzTx/>
                        <a:buFontTx/>
                        <a:buNone/>
                        <a:tabLst/>
                      </a:pPr>
                      <a:r>
                        <a:rPr kumimoji="0" lang="en-US" altLang="en-US" sz="700" b="1" i="0" u="none" strike="noStrike" cap="none" normalizeH="0" baseline="0">
                          <a:ln>
                            <a:noFill/>
                          </a:ln>
                          <a:solidFill>
                            <a:schemeClr val="tx1"/>
                          </a:solidFill>
                          <a:effectLst/>
                          <a:latin typeface="Arial" panose="020B0604020202020204" pitchFamily="34" charset="0"/>
                          <a:cs typeface="Arial" panose="020B0604020202020204" pitchFamily="34" charset="0"/>
                        </a:rPr>
                        <a:t>3</a:t>
                      </a:r>
                      <a:endParaRPr kumimoji="0" lang="en-US" altLang="en-US" sz="7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4254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381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ase" latinLnBrk="0" hangingPunct="1">
                        <a:lnSpc>
                          <a:spcPts val="1213"/>
                        </a:lnSpc>
                        <a:spcBef>
                          <a:spcPts val="338"/>
                        </a:spcBef>
                        <a:spcAft>
                          <a:spcPct val="0"/>
                        </a:spcAft>
                        <a:buClrTx/>
                        <a:buSzTx/>
                        <a:buFontTx/>
                        <a:buNone/>
                        <a:tabLst/>
                      </a:pPr>
                      <a:r>
                        <a:rPr kumimoji="0" lang="en-US" altLang="en-US" sz="700" b="1" i="0" u="none" strike="noStrike" cap="none" normalizeH="0" baseline="0">
                          <a:ln>
                            <a:noFill/>
                          </a:ln>
                          <a:solidFill>
                            <a:schemeClr val="tx1"/>
                          </a:solidFill>
                          <a:effectLst/>
                          <a:latin typeface="Arial" panose="020B0604020202020204" pitchFamily="34" charset="0"/>
                          <a:cs typeface="Arial" panose="020B0604020202020204" pitchFamily="34" charset="0"/>
                        </a:rPr>
                        <a:t>4</a:t>
                      </a:r>
                      <a:endParaRPr kumimoji="0" lang="en-US" altLang="en-US" sz="7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4254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381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ase" latinLnBrk="0" hangingPunct="1">
                        <a:lnSpc>
                          <a:spcPts val="1213"/>
                        </a:lnSpc>
                        <a:spcBef>
                          <a:spcPts val="338"/>
                        </a:spcBef>
                        <a:spcAft>
                          <a:spcPct val="0"/>
                        </a:spcAft>
                        <a:buClrTx/>
                        <a:buSzTx/>
                        <a:buFontTx/>
                        <a:buNone/>
                        <a:tabLst/>
                      </a:pPr>
                      <a:r>
                        <a:rPr kumimoji="0" lang="en-US" altLang="en-US" sz="700" b="1" i="0" u="none" strike="noStrike" cap="none" normalizeH="0" baseline="0">
                          <a:ln>
                            <a:noFill/>
                          </a:ln>
                          <a:solidFill>
                            <a:schemeClr val="tx1"/>
                          </a:solidFill>
                          <a:effectLst/>
                          <a:latin typeface="Arial" panose="020B0604020202020204" pitchFamily="34" charset="0"/>
                          <a:cs typeface="Arial" panose="020B0604020202020204" pitchFamily="34" charset="0"/>
                        </a:rPr>
                        <a:t>5</a:t>
                      </a:r>
                      <a:endParaRPr kumimoji="0" lang="en-US" altLang="en-US" sz="7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4254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38100" cap="flat" cmpd="sng" algn="ctr">
                      <a:solidFill>
                        <a:srgbClr val="000000"/>
                      </a:solidFill>
                      <a:prstDash val="solid"/>
                      <a:round/>
                      <a:headEnd type="none" w="med" len="med"/>
                      <a:tailEnd type="none" w="med" len="med"/>
                    </a:lnB>
                    <a:lnTlToBr>
                      <a:noFill/>
                    </a:lnTlToBr>
                    <a:lnBlToTr>
                      <a:noFill/>
                    </a:lnBlToTr>
                    <a:noFill/>
                  </a:tcPr>
                </a:tc>
                <a:tc>
                  <a:txBody>
                    <a:bodyPr/>
                    <a:lstStyle>
                      <a:lvl1pPr marL="6667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6675" marR="0" lvl="0" indent="0" algn="l" defTabSz="914400" rtl="0" eaLnBrk="1" fontAlgn="base" latinLnBrk="0" hangingPunct="1">
                        <a:lnSpc>
                          <a:spcPts val="1213"/>
                        </a:lnSpc>
                        <a:spcBef>
                          <a:spcPts val="338"/>
                        </a:spcBef>
                        <a:spcAft>
                          <a:spcPct val="0"/>
                        </a:spcAft>
                        <a:buClrTx/>
                        <a:buSzTx/>
                        <a:buFontTx/>
                        <a:buNone/>
                        <a:tabLst/>
                      </a:pPr>
                      <a:r>
                        <a:rPr kumimoji="0" lang="en-US" altLang="en-US" sz="700" b="1" i="0" u="none" strike="noStrike" cap="none" normalizeH="0" baseline="0">
                          <a:ln>
                            <a:noFill/>
                          </a:ln>
                          <a:solidFill>
                            <a:schemeClr val="tx1"/>
                          </a:solidFill>
                          <a:effectLst/>
                          <a:latin typeface="Arial" panose="020B0604020202020204" pitchFamily="34" charset="0"/>
                          <a:cs typeface="Arial" panose="020B0604020202020204" pitchFamily="34" charset="0"/>
                        </a:rPr>
                        <a:t>6</a:t>
                      </a:r>
                      <a:endParaRPr kumimoji="0" lang="en-US" altLang="en-US" sz="7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4254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38100" cap="flat" cmpd="sng" algn="ctr">
                      <a:solidFill>
                        <a:srgbClr val="000000"/>
                      </a:solidFill>
                      <a:prstDash val="solid"/>
                      <a:round/>
                      <a:headEnd type="none" w="med" len="med"/>
                      <a:tailEnd type="none" w="med" len="med"/>
                    </a:lnB>
                    <a:lnTlToBr>
                      <a:noFill/>
                    </a:lnTlToBr>
                    <a:lnBlToTr>
                      <a:noFill/>
                    </a:lnBlToTr>
                    <a:noFill/>
                  </a:tcPr>
                </a:tc>
                <a:tc>
                  <a:txBody>
                    <a:bodyPr/>
                    <a:lstStyle>
                      <a:lvl1pPr marL="6667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6675" marR="0" lvl="0" indent="0" algn="l" defTabSz="914400" rtl="0" eaLnBrk="1" fontAlgn="base" latinLnBrk="0" hangingPunct="1">
                        <a:lnSpc>
                          <a:spcPts val="1213"/>
                        </a:lnSpc>
                        <a:spcBef>
                          <a:spcPts val="338"/>
                        </a:spcBef>
                        <a:spcAft>
                          <a:spcPct val="0"/>
                        </a:spcAft>
                        <a:buClrTx/>
                        <a:buSzTx/>
                        <a:buFontTx/>
                        <a:buNone/>
                        <a:tabLst/>
                      </a:pPr>
                      <a:r>
                        <a:rPr kumimoji="0" lang="en-US" altLang="en-US" sz="700" b="1" i="0" u="none" strike="noStrike" cap="none" normalizeH="0" baseline="0">
                          <a:ln>
                            <a:noFill/>
                          </a:ln>
                          <a:solidFill>
                            <a:schemeClr val="tx1"/>
                          </a:solidFill>
                          <a:effectLst/>
                          <a:latin typeface="Arial" panose="020B0604020202020204" pitchFamily="34" charset="0"/>
                          <a:cs typeface="Arial" panose="020B0604020202020204" pitchFamily="34" charset="0"/>
                        </a:rPr>
                        <a:t>7</a:t>
                      </a:r>
                      <a:endParaRPr kumimoji="0" lang="en-US" altLang="en-US" sz="7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4254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381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ts val="1213"/>
                        </a:lnSpc>
                        <a:spcBef>
                          <a:spcPts val="338"/>
                        </a:spcBef>
                        <a:spcAft>
                          <a:spcPct val="0"/>
                        </a:spcAft>
                        <a:buClrTx/>
                        <a:buSzTx/>
                        <a:buFontTx/>
                        <a:buNone/>
                        <a:tabLst/>
                      </a:pPr>
                      <a:r>
                        <a:rPr kumimoji="0" lang="en-US" altLang="en-US" sz="700" b="1" i="0" u="none" strike="noStrike" cap="none" normalizeH="0" baseline="0">
                          <a:ln>
                            <a:noFill/>
                          </a:ln>
                          <a:solidFill>
                            <a:schemeClr val="tx1"/>
                          </a:solidFill>
                          <a:effectLst/>
                          <a:latin typeface="Arial" panose="020B0604020202020204" pitchFamily="34" charset="0"/>
                          <a:cs typeface="Arial" panose="020B0604020202020204" pitchFamily="34" charset="0"/>
                        </a:rPr>
                        <a:t>8</a:t>
                      </a:r>
                      <a:endParaRPr kumimoji="0" lang="en-US" altLang="en-US" sz="7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4254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38100" cap="flat" cmpd="sng" algn="ctr">
                      <a:solidFill>
                        <a:srgbClr val="000000"/>
                      </a:solidFill>
                      <a:prstDash val="solid"/>
                      <a:round/>
                      <a:headEnd type="none" w="med" len="med"/>
                      <a:tailEnd type="none" w="med" len="med"/>
                    </a:lnB>
                    <a:lnTlToBr>
                      <a:noFill/>
                    </a:lnTlToBr>
                    <a:lnBlToTr>
                      <a:noFill/>
                    </a:lnBlToTr>
                    <a:noFill/>
                  </a:tcPr>
                </a:tc>
                <a:tc>
                  <a:txBody>
                    <a:bodyPr/>
                    <a:lstStyle>
                      <a:lvl1pPr marL="4763">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4763" marR="0" lvl="0" indent="0" algn="ctr" defTabSz="914400" rtl="0" eaLnBrk="1" fontAlgn="base" latinLnBrk="0" hangingPunct="1">
                        <a:lnSpc>
                          <a:spcPts val="1213"/>
                        </a:lnSpc>
                        <a:spcBef>
                          <a:spcPts val="338"/>
                        </a:spcBef>
                        <a:spcAft>
                          <a:spcPct val="0"/>
                        </a:spcAft>
                        <a:buClrTx/>
                        <a:buSzTx/>
                        <a:buFontTx/>
                        <a:buNone/>
                        <a:tabLst/>
                      </a:pPr>
                      <a:r>
                        <a:rPr kumimoji="0" lang="en-US" altLang="en-US" sz="700" b="1" i="0" u="none" strike="noStrike" cap="none" normalizeH="0" baseline="0">
                          <a:ln>
                            <a:noFill/>
                          </a:ln>
                          <a:solidFill>
                            <a:schemeClr val="tx1"/>
                          </a:solidFill>
                          <a:effectLst/>
                          <a:latin typeface="Arial" panose="020B0604020202020204" pitchFamily="34" charset="0"/>
                          <a:cs typeface="Arial" panose="020B0604020202020204" pitchFamily="34" charset="0"/>
                        </a:rPr>
                        <a:t>9</a:t>
                      </a:r>
                      <a:endParaRPr kumimoji="0" lang="en-US" altLang="en-US" sz="7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42545" marB="0" horzOverflow="overflow">
                    <a:lnL w="12700" cap="flat" cmpd="sng" algn="ctr">
                      <a:solidFill>
                        <a:srgbClr val="000000"/>
                      </a:solidFill>
                      <a:prstDash val="solid"/>
                      <a:round/>
                      <a:headEnd type="none" w="med" len="med"/>
                      <a:tailEnd type="none" w="med" len="med"/>
                    </a:lnL>
                    <a:lnR>
                      <a:noFill/>
                    </a:lnR>
                    <a:lnT>
                      <a:noFill/>
                    </a:lnT>
                    <a:lnB w="381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77034985"/>
                  </a:ext>
                </a:extLst>
              </a:tr>
              <a:tr h="96019">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ts val="1088"/>
                        </a:lnSpc>
                        <a:spcBef>
                          <a:spcPts val="450"/>
                        </a:spcBef>
                        <a:spcAft>
                          <a:spcPct val="0"/>
                        </a:spcAft>
                        <a:buClrTx/>
                        <a:buSzTx/>
                        <a:buFontTx/>
                        <a:buNone/>
                        <a:tabLst/>
                      </a:pPr>
                      <a:r>
                        <a:rPr kumimoji="0" lang="en-US" altLang="en-US" sz="700" b="1" i="0" u="none" strike="noStrike" cap="none" normalizeH="0" baseline="0">
                          <a:ln>
                            <a:noFill/>
                          </a:ln>
                          <a:solidFill>
                            <a:schemeClr val="tx1"/>
                          </a:solidFill>
                          <a:effectLst/>
                          <a:latin typeface="Arial" panose="020B0604020202020204" pitchFamily="34" charset="0"/>
                          <a:cs typeface="Arial" panose="020B0604020202020204" pitchFamily="34" charset="0"/>
                        </a:rPr>
                        <a:t>0</a:t>
                      </a:r>
                      <a:endParaRPr kumimoji="0" lang="en-US" altLang="en-US" sz="7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57785" marB="0" horzOverflow="overflow">
                    <a:lnL>
                      <a:noFill/>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ase" latinLnBrk="0" hangingPunct="1">
                        <a:lnSpc>
                          <a:spcPts val="1175"/>
                        </a:lnSpc>
                        <a:spcBef>
                          <a:spcPts val="375"/>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cs typeface="Arial" panose="020B0604020202020204" pitchFamily="34" charset="0"/>
                        </a:rPr>
                        <a:t>0</a:t>
                      </a:r>
                    </a:p>
                  </a:txBody>
                  <a:tcPr marL="0" marR="0" marT="48260" marB="0"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ts val="1175"/>
                        </a:lnSpc>
                        <a:spcBef>
                          <a:spcPts val="375"/>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cs typeface="Arial" panose="020B0604020202020204" pitchFamily="34" charset="0"/>
                        </a:rPr>
                        <a:t>1</a:t>
                      </a:r>
                    </a:p>
                  </a:txBody>
                  <a:tcPr marL="0" marR="0" marT="4826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ts val="1175"/>
                        </a:lnSpc>
                        <a:spcBef>
                          <a:spcPts val="375"/>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cs typeface="Arial" panose="020B0604020202020204" pitchFamily="34" charset="0"/>
                        </a:rPr>
                        <a:t>2</a:t>
                      </a:r>
                    </a:p>
                  </a:txBody>
                  <a:tcPr marL="0" marR="0" marT="4826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6667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6675" marR="0" lvl="0" indent="0" algn="l" defTabSz="914400" rtl="0" eaLnBrk="1" fontAlgn="base" latinLnBrk="0" hangingPunct="1">
                        <a:lnSpc>
                          <a:spcPts val="1175"/>
                        </a:lnSpc>
                        <a:spcBef>
                          <a:spcPts val="375"/>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cs typeface="Arial" panose="020B0604020202020204" pitchFamily="34" charset="0"/>
                        </a:rPr>
                        <a:t>3</a:t>
                      </a:r>
                    </a:p>
                  </a:txBody>
                  <a:tcPr marL="0" marR="0" marT="4826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ase" latinLnBrk="0" hangingPunct="1">
                        <a:lnSpc>
                          <a:spcPts val="1175"/>
                        </a:lnSpc>
                        <a:spcBef>
                          <a:spcPts val="375"/>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cs typeface="Arial" panose="020B0604020202020204" pitchFamily="34" charset="0"/>
                        </a:rPr>
                        <a:t>4</a:t>
                      </a:r>
                    </a:p>
                  </a:txBody>
                  <a:tcPr marL="0" marR="0" marT="4826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ase" latinLnBrk="0" hangingPunct="1">
                        <a:lnSpc>
                          <a:spcPts val="1175"/>
                        </a:lnSpc>
                        <a:spcBef>
                          <a:spcPts val="375"/>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cs typeface="Arial" panose="020B0604020202020204" pitchFamily="34" charset="0"/>
                        </a:rPr>
                        <a:t>5</a:t>
                      </a:r>
                    </a:p>
                  </a:txBody>
                  <a:tcPr marL="0" marR="0" marT="4826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6667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6675" marR="0" lvl="0" indent="0" algn="l" defTabSz="914400" rtl="0" eaLnBrk="1" fontAlgn="base" latinLnBrk="0" hangingPunct="1">
                        <a:lnSpc>
                          <a:spcPts val="1175"/>
                        </a:lnSpc>
                        <a:spcBef>
                          <a:spcPts val="375"/>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cs typeface="Arial" panose="020B0604020202020204" pitchFamily="34" charset="0"/>
                        </a:rPr>
                        <a:t>6</a:t>
                      </a:r>
                    </a:p>
                  </a:txBody>
                  <a:tcPr marL="0" marR="0" marT="4826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6667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6675" marR="0" lvl="0" indent="0" algn="l" defTabSz="914400" rtl="0" eaLnBrk="1" fontAlgn="base" latinLnBrk="0" hangingPunct="1">
                        <a:lnSpc>
                          <a:spcPts val="1175"/>
                        </a:lnSpc>
                        <a:spcBef>
                          <a:spcPts val="375"/>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cs typeface="Arial" panose="020B0604020202020204" pitchFamily="34" charset="0"/>
                        </a:rPr>
                        <a:t>7</a:t>
                      </a:r>
                    </a:p>
                  </a:txBody>
                  <a:tcPr marL="0" marR="0" marT="4826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ts val="1175"/>
                        </a:lnSpc>
                        <a:spcBef>
                          <a:spcPts val="375"/>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cs typeface="Arial" panose="020B0604020202020204" pitchFamily="34" charset="0"/>
                        </a:rPr>
                        <a:t>8</a:t>
                      </a:r>
                    </a:p>
                  </a:txBody>
                  <a:tcPr marL="0" marR="0" marT="4826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763">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4763" marR="0" lvl="0" indent="0" algn="ctr" defTabSz="914400" rtl="0" eaLnBrk="1" fontAlgn="base" latinLnBrk="0" hangingPunct="1">
                        <a:lnSpc>
                          <a:spcPts val="1175"/>
                        </a:lnSpc>
                        <a:spcBef>
                          <a:spcPts val="375"/>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cs typeface="Arial" panose="020B0604020202020204" pitchFamily="34" charset="0"/>
                        </a:rPr>
                        <a:t>9</a:t>
                      </a:r>
                    </a:p>
                  </a:txBody>
                  <a:tcPr marL="0" marR="0" marT="48260" marB="0" horzOverflow="overflow">
                    <a:lnL w="12700" cap="flat" cmpd="sng" algn="ctr">
                      <a:solidFill>
                        <a:srgbClr val="000000"/>
                      </a:solidFill>
                      <a:prstDash val="solid"/>
                      <a:round/>
                      <a:headEnd type="none" w="med" len="med"/>
                      <a:tailEnd type="none" w="med" len="med"/>
                    </a:lnL>
                    <a:lnR>
                      <a:noFill/>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18807336"/>
                  </a:ext>
                </a:extLst>
              </a:tr>
              <a:tr h="96019">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ts val="1175"/>
                        </a:lnSpc>
                        <a:spcBef>
                          <a:spcPts val="375"/>
                        </a:spcBef>
                        <a:spcAft>
                          <a:spcPct val="0"/>
                        </a:spcAft>
                        <a:buClrTx/>
                        <a:buSzTx/>
                        <a:buFontTx/>
                        <a:buNone/>
                        <a:tabLst/>
                      </a:pPr>
                      <a:r>
                        <a:rPr kumimoji="0" lang="en-US" altLang="en-US" sz="700" b="1" i="0" u="none" strike="noStrike" cap="none" normalizeH="0" baseline="0">
                          <a:ln>
                            <a:noFill/>
                          </a:ln>
                          <a:solidFill>
                            <a:schemeClr val="tx1"/>
                          </a:solidFill>
                          <a:effectLst/>
                          <a:latin typeface="Arial" panose="020B0604020202020204" pitchFamily="34" charset="0"/>
                          <a:cs typeface="Arial" panose="020B0604020202020204" pitchFamily="34" charset="0"/>
                        </a:rPr>
                        <a:t>1</a:t>
                      </a:r>
                      <a:endParaRPr kumimoji="0" lang="en-US" altLang="en-US" sz="7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47625" marB="0" horzOverflow="overflow">
                    <a:lnL>
                      <a:noFill/>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ase" latinLnBrk="0" hangingPunct="1">
                        <a:lnSpc>
                          <a:spcPts val="1250"/>
                        </a:lnSpc>
                        <a:spcBef>
                          <a:spcPts val="300"/>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cs typeface="Arial" panose="020B0604020202020204" pitchFamily="34" charset="0"/>
                        </a:rPr>
                        <a:t>1</a:t>
                      </a:r>
                    </a:p>
                  </a:txBody>
                  <a:tcPr marL="0" marR="0" marT="38100" marB="0"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ts val="1250"/>
                        </a:lnSpc>
                        <a:spcBef>
                          <a:spcPts val="300"/>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cs typeface="Arial" panose="020B0604020202020204" pitchFamily="34" charset="0"/>
                        </a:rPr>
                        <a:t>2</a:t>
                      </a:r>
                    </a:p>
                  </a:txBody>
                  <a:tcPr marL="0" marR="0" marT="3810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ts val="1250"/>
                        </a:lnSpc>
                        <a:spcBef>
                          <a:spcPts val="300"/>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cs typeface="Arial" panose="020B0604020202020204" pitchFamily="34" charset="0"/>
                        </a:rPr>
                        <a:t>3</a:t>
                      </a:r>
                    </a:p>
                  </a:txBody>
                  <a:tcPr marL="0" marR="0" marT="3810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6667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6675" marR="0" lvl="0" indent="0" algn="l" defTabSz="914400" rtl="0" eaLnBrk="1" fontAlgn="base" latinLnBrk="0" hangingPunct="1">
                        <a:lnSpc>
                          <a:spcPts val="1250"/>
                        </a:lnSpc>
                        <a:spcBef>
                          <a:spcPts val="300"/>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cs typeface="Arial" panose="020B0604020202020204" pitchFamily="34" charset="0"/>
                        </a:rPr>
                        <a:t>4</a:t>
                      </a:r>
                    </a:p>
                  </a:txBody>
                  <a:tcPr marL="0" marR="0" marT="3810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ase" latinLnBrk="0" hangingPunct="1">
                        <a:lnSpc>
                          <a:spcPts val="1250"/>
                        </a:lnSpc>
                        <a:spcBef>
                          <a:spcPts val="300"/>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cs typeface="Arial" panose="020B0604020202020204" pitchFamily="34" charset="0"/>
                        </a:rPr>
                        <a:t>5</a:t>
                      </a:r>
                    </a:p>
                  </a:txBody>
                  <a:tcPr marL="0" marR="0" marT="3810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ase" latinLnBrk="0" hangingPunct="1">
                        <a:lnSpc>
                          <a:spcPts val="1250"/>
                        </a:lnSpc>
                        <a:spcBef>
                          <a:spcPts val="300"/>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cs typeface="Arial" panose="020B0604020202020204" pitchFamily="34" charset="0"/>
                        </a:rPr>
                        <a:t>6</a:t>
                      </a:r>
                    </a:p>
                  </a:txBody>
                  <a:tcPr marL="0" marR="0" marT="3810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6667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6675" marR="0" lvl="0" indent="0" algn="l" defTabSz="914400" rtl="0" eaLnBrk="1" fontAlgn="base" latinLnBrk="0" hangingPunct="1">
                        <a:lnSpc>
                          <a:spcPts val="1250"/>
                        </a:lnSpc>
                        <a:spcBef>
                          <a:spcPts val="300"/>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cs typeface="Arial" panose="020B0604020202020204" pitchFamily="34" charset="0"/>
                        </a:rPr>
                        <a:t>7</a:t>
                      </a:r>
                    </a:p>
                  </a:txBody>
                  <a:tcPr marL="0" marR="0" marT="3810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6667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6675" marR="0" lvl="0" indent="0" algn="l" defTabSz="914400" rtl="0" eaLnBrk="1" fontAlgn="base" latinLnBrk="0" hangingPunct="1">
                        <a:lnSpc>
                          <a:spcPts val="1250"/>
                        </a:lnSpc>
                        <a:spcBef>
                          <a:spcPts val="300"/>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cs typeface="Arial" panose="020B0604020202020204" pitchFamily="34" charset="0"/>
                        </a:rPr>
                        <a:t>8</a:t>
                      </a:r>
                    </a:p>
                  </a:txBody>
                  <a:tcPr marL="0" marR="0" marT="3810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ts val="1250"/>
                        </a:lnSpc>
                        <a:spcBef>
                          <a:spcPts val="300"/>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cs typeface="Arial" panose="020B0604020202020204" pitchFamily="34" charset="0"/>
                        </a:rPr>
                        <a:t>9</a:t>
                      </a:r>
                    </a:p>
                  </a:txBody>
                  <a:tcPr marL="0" marR="0" marT="3810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763">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4763" marR="0" lvl="0" indent="0" algn="ctr" defTabSz="914400" rtl="0" eaLnBrk="1" fontAlgn="base" latinLnBrk="0" hangingPunct="1">
                        <a:lnSpc>
                          <a:spcPts val="1250"/>
                        </a:lnSpc>
                        <a:spcBef>
                          <a:spcPts val="300"/>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cs typeface="Arial" panose="020B0604020202020204" pitchFamily="34" charset="0"/>
                        </a:rPr>
                        <a:t>10</a:t>
                      </a:r>
                    </a:p>
                  </a:txBody>
                  <a:tcPr marL="0" marR="0" marT="3810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20186107"/>
                  </a:ext>
                </a:extLst>
              </a:tr>
              <a:tr h="96019">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ts val="1175"/>
                        </a:lnSpc>
                        <a:spcBef>
                          <a:spcPts val="375"/>
                        </a:spcBef>
                        <a:spcAft>
                          <a:spcPct val="0"/>
                        </a:spcAft>
                        <a:buClrTx/>
                        <a:buSzTx/>
                        <a:buFontTx/>
                        <a:buNone/>
                        <a:tabLst/>
                      </a:pPr>
                      <a:r>
                        <a:rPr kumimoji="0" lang="en-US" altLang="en-US" sz="700" b="1" i="0" u="none" strike="noStrike" cap="none" normalizeH="0" baseline="0">
                          <a:ln>
                            <a:noFill/>
                          </a:ln>
                          <a:solidFill>
                            <a:schemeClr val="tx1"/>
                          </a:solidFill>
                          <a:effectLst/>
                          <a:latin typeface="Arial" panose="020B0604020202020204" pitchFamily="34" charset="0"/>
                          <a:cs typeface="Arial" panose="020B0604020202020204" pitchFamily="34" charset="0"/>
                        </a:rPr>
                        <a:t>2</a:t>
                      </a:r>
                      <a:endParaRPr kumimoji="0" lang="en-US" altLang="en-US" sz="7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47625" marB="0" horzOverflow="overflow">
                    <a:lnL>
                      <a:noFill/>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ase" latinLnBrk="0" hangingPunct="1">
                        <a:lnSpc>
                          <a:spcPts val="1250"/>
                        </a:lnSpc>
                        <a:spcBef>
                          <a:spcPts val="300"/>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cs typeface="Arial" panose="020B0604020202020204" pitchFamily="34" charset="0"/>
                        </a:rPr>
                        <a:t>2</a:t>
                      </a:r>
                    </a:p>
                  </a:txBody>
                  <a:tcPr marL="0" marR="0" marT="38100" marB="0"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ts val="1250"/>
                        </a:lnSpc>
                        <a:spcBef>
                          <a:spcPts val="300"/>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cs typeface="Arial" panose="020B0604020202020204" pitchFamily="34" charset="0"/>
                        </a:rPr>
                        <a:t>3</a:t>
                      </a:r>
                    </a:p>
                  </a:txBody>
                  <a:tcPr marL="0" marR="0" marT="3810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ts val="1250"/>
                        </a:lnSpc>
                        <a:spcBef>
                          <a:spcPts val="300"/>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cs typeface="Arial" panose="020B0604020202020204" pitchFamily="34" charset="0"/>
                        </a:rPr>
                        <a:t>4</a:t>
                      </a:r>
                    </a:p>
                  </a:txBody>
                  <a:tcPr marL="0" marR="0" marT="3810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6667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6675" marR="0" lvl="0" indent="0" algn="l" defTabSz="914400" rtl="0" eaLnBrk="1" fontAlgn="base" latinLnBrk="0" hangingPunct="1">
                        <a:lnSpc>
                          <a:spcPts val="1250"/>
                        </a:lnSpc>
                        <a:spcBef>
                          <a:spcPts val="300"/>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cs typeface="Arial" panose="020B0604020202020204" pitchFamily="34" charset="0"/>
                        </a:rPr>
                        <a:t>5</a:t>
                      </a:r>
                    </a:p>
                  </a:txBody>
                  <a:tcPr marL="0" marR="0" marT="3810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ase" latinLnBrk="0" hangingPunct="1">
                        <a:lnSpc>
                          <a:spcPts val="1250"/>
                        </a:lnSpc>
                        <a:spcBef>
                          <a:spcPts val="300"/>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cs typeface="Arial" panose="020B0604020202020204" pitchFamily="34" charset="0"/>
                        </a:rPr>
                        <a:t>6</a:t>
                      </a:r>
                    </a:p>
                  </a:txBody>
                  <a:tcPr marL="0" marR="0" marT="3810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ase" latinLnBrk="0" hangingPunct="1">
                        <a:lnSpc>
                          <a:spcPts val="1250"/>
                        </a:lnSpc>
                        <a:spcBef>
                          <a:spcPts val="300"/>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cs typeface="Arial" panose="020B0604020202020204" pitchFamily="34" charset="0"/>
                        </a:rPr>
                        <a:t>7</a:t>
                      </a:r>
                    </a:p>
                  </a:txBody>
                  <a:tcPr marL="0" marR="0" marT="3810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6667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6675" marR="0" lvl="0" indent="0" algn="l" defTabSz="914400" rtl="0" eaLnBrk="1" fontAlgn="base" latinLnBrk="0" hangingPunct="1">
                        <a:lnSpc>
                          <a:spcPts val="1250"/>
                        </a:lnSpc>
                        <a:spcBef>
                          <a:spcPts val="300"/>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cs typeface="Arial" panose="020B0604020202020204" pitchFamily="34" charset="0"/>
                        </a:rPr>
                        <a:t>8</a:t>
                      </a:r>
                    </a:p>
                  </a:txBody>
                  <a:tcPr marL="0" marR="0" marT="3810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6667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6675" marR="0" lvl="0" indent="0" algn="l" defTabSz="914400" rtl="0" eaLnBrk="1" fontAlgn="base" latinLnBrk="0" hangingPunct="1">
                        <a:lnSpc>
                          <a:spcPts val="1250"/>
                        </a:lnSpc>
                        <a:spcBef>
                          <a:spcPts val="300"/>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cs typeface="Arial" panose="020B0604020202020204" pitchFamily="34" charset="0"/>
                        </a:rPr>
                        <a:t>9</a:t>
                      </a:r>
                    </a:p>
                  </a:txBody>
                  <a:tcPr marL="0" marR="0" marT="3810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ts val="1250"/>
                        </a:lnSpc>
                        <a:spcBef>
                          <a:spcPts val="300"/>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cs typeface="Arial" panose="020B0604020202020204" pitchFamily="34" charset="0"/>
                        </a:rPr>
                        <a:t>10</a:t>
                      </a:r>
                    </a:p>
                  </a:txBody>
                  <a:tcPr marL="0" marR="0" marT="3810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763">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4763" marR="0" lvl="0" indent="0" algn="ctr" defTabSz="914400" rtl="0" eaLnBrk="1" fontAlgn="base" latinLnBrk="0" hangingPunct="1">
                        <a:lnSpc>
                          <a:spcPts val="1250"/>
                        </a:lnSpc>
                        <a:spcBef>
                          <a:spcPts val="300"/>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cs typeface="Arial" panose="020B0604020202020204" pitchFamily="34" charset="0"/>
                        </a:rPr>
                        <a:t>11</a:t>
                      </a:r>
                    </a:p>
                  </a:txBody>
                  <a:tcPr marL="0" marR="0" marT="3810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24349429"/>
                  </a:ext>
                </a:extLst>
              </a:tr>
              <a:tr h="96019">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ts val="1175"/>
                        </a:lnSpc>
                        <a:spcBef>
                          <a:spcPts val="375"/>
                        </a:spcBef>
                        <a:spcAft>
                          <a:spcPct val="0"/>
                        </a:spcAft>
                        <a:buClrTx/>
                        <a:buSzTx/>
                        <a:buFontTx/>
                        <a:buNone/>
                        <a:tabLst/>
                      </a:pPr>
                      <a:r>
                        <a:rPr kumimoji="0" lang="en-US" altLang="en-US" sz="700" b="1" i="0" u="none" strike="noStrike" cap="none" normalizeH="0" baseline="0">
                          <a:ln>
                            <a:noFill/>
                          </a:ln>
                          <a:solidFill>
                            <a:schemeClr val="tx1"/>
                          </a:solidFill>
                          <a:effectLst/>
                          <a:latin typeface="Arial" panose="020B0604020202020204" pitchFamily="34" charset="0"/>
                          <a:cs typeface="Arial" panose="020B0604020202020204" pitchFamily="34" charset="0"/>
                        </a:rPr>
                        <a:t>3</a:t>
                      </a:r>
                      <a:endParaRPr kumimoji="0" lang="en-US" altLang="en-US" sz="7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47625" marB="0" horzOverflow="overflow">
                    <a:lnL>
                      <a:noFill/>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ase" latinLnBrk="0" hangingPunct="1">
                        <a:lnSpc>
                          <a:spcPts val="1250"/>
                        </a:lnSpc>
                        <a:spcBef>
                          <a:spcPts val="300"/>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cs typeface="Arial" panose="020B0604020202020204" pitchFamily="34" charset="0"/>
                        </a:rPr>
                        <a:t>3</a:t>
                      </a:r>
                    </a:p>
                  </a:txBody>
                  <a:tcPr marL="0" marR="0" marT="38100" marB="0"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ts val="1250"/>
                        </a:lnSpc>
                        <a:spcBef>
                          <a:spcPts val="300"/>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cs typeface="Arial" panose="020B0604020202020204" pitchFamily="34" charset="0"/>
                        </a:rPr>
                        <a:t>4</a:t>
                      </a:r>
                    </a:p>
                  </a:txBody>
                  <a:tcPr marL="0" marR="0" marT="3810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ts val="1250"/>
                        </a:lnSpc>
                        <a:spcBef>
                          <a:spcPts val="300"/>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cs typeface="Arial" panose="020B0604020202020204" pitchFamily="34" charset="0"/>
                        </a:rPr>
                        <a:t>5</a:t>
                      </a:r>
                    </a:p>
                  </a:txBody>
                  <a:tcPr marL="0" marR="0" marT="3810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6667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6675" marR="0" lvl="0" indent="0" algn="l" defTabSz="914400" rtl="0" eaLnBrk="1" fontAlgn="base" latinLnBrk="0" hangingPunct="1">
                        <a:lnSpc>
                          <a:spcPts val="1250"/>
                        </a:lnSpc>
                        <a:spcBef>
                          <a:spcPts val="300"/>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cs typeface="Arial" panose="020B0604020202020204" pitchFamily="34" charset="0"/>
                        </a:rPr>
                        <a:t>6</a:t>
                      </a:r>
                    </a:p>
                  </a:txBody>
                  <a:tcPr marL="0" marR="0" marT="3810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ase" latinLnBrk="0" hangingPunct="1">
                        <a:lnSpc>
                          <a:spcPts val="1250"/>
                        </a:lnSpc>
                        <a:spcBef>
                          <a:spcPts val="300"/>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cs typeface="Arial" panose="020B0604020202020204" pitchFamily="34" charset="0"/>
                        </a:rPr>
                        <a:t>7</a:t>
                      </a:r>
                    </a:p>
                  </a:txBody>
                  <a:tcPr marL="0" marR="0" marT="3810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ase" latinLnBrk="0" hangingPunct="1">
                        <a:lnSpc>
                          <a:spcPts val="1250"/>
                        </a:lnSpc>
                        <a:spcBef>
                          <a:spcPts val="300"/>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cs typeface="Arial" panose="020B0604020202020204" pitchFamily="34" charset="0"/>
                        </a:rPr>
                        <a:t>8</a:t>
                      </a:r>
                    </a:p>
                  </a:txBody>
                  <a:tcPr marL="0" marR="0" marT="3810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6667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6675" marR="0" lvl="0" indent="0" algn="l" defTabSz="914400" rtl="0" eaLnBrk="1" fontAlgn="base" latinLnBrk="0" hangingPunct="1">
                        <a:lnSpc>
                          <a:spcPts val="1250"/>
                        </a:lnSpc>
                        <a:spcBef>
                          <a:spcPts val="300"/>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cs typeface="Arial" panose="020B0604020202020204" pitchFamily="34" charset="0"/>
                        </a:rPr>
                        <a:t>9</a:t>
                      </a:r>
                    </a:p>
                  </a:txBody>
                  <a:tcPr marL="0" marR="0" marT="3810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2857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28575" marR="0" lvl="0" indent="0" algn="l" defTabSz="914400" rtl="0" eaLnBrk="1" fontAlgn="base" latinLnBrk="0" hangingPunct="1">
                        <a:lnSpc>
                          <a:spcPts val="1250"/>
                        </a:lnSpc>
                        <a:spcBef>
                          <a:spcPts val="300"/>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cs typeface="Arial" panose="020B0604020202020204" pitchFamily="34" charset="0"/>
                        </a:rPr>
                        <a:t>10</a:t>
                      </a:r>
                    </a:p>
                  </a:txBody>
                  <a:tcPr marL="0" marR="0" marT="3810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ts val="1250"/>
                        </a:lnSpc>
                        <a:spcBef>
                          <a:spcPts val="300"/>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cs typeface="Arial" panose="020B0604020202020204" pitchFamily="34" charset="0"/>
                        </a:rPr>
                        <a:t>11</a:t>
                      </a:r>
                    </a:p>
                  </a:txBody>
                  <a:tcPr marL="0" marR="0" marT="3810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763">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4763" marR="0" lvl="0" indent="0" algn="ctr" defTabSz="914400" rtl="0" eaLnBrk="1" fontAlgn="base" latinLnBrk="0" hangingPunct="1">
                        <a:lnSpc>
                          <a:spcPts val="1250"/>
                        </a:lnSpc>
                        <a:spcBef>
                          <a:spcPts val="300"/>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cs typeface="Arial" panose="020B0604020202020204" pitchFamily="34" charset="0"/>
                        </a:rPr>
                        <a:t>12</a:t>
                      </a:r>
                    </a:p>
                  </a:txBody>
                  <a:tcPr marL="0" marR="0" marT="3810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76848909"/>
                  </a:ext>
                </a:extLst>
              </a:tr>
              <a:tr h="96019">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ts val="1175"/>
                        </a:lnSpc>
                        <a:spcBef>
                          <a:spcPts val="375"/>
                        </a:spcBef>
                        <a:spcAft>
                          <a:spcPct val="0"/>
                        </a:spcAft>
                        <a:buClrTx/>
                        <a:buSzTx/>
                        <a:buFontTx/>
                        <a:buNone/>
                        <a:tabLst/>
                      </a:pPr>
                      <a:r>
                        <a:rPr kumimoji="0" lang="en-US" altLang="en-US" sz="700" b="1" i="0" u="none" strike="noStrike" cap="none" normalizeH="0" baseline="0">
                          <a:ln>
                            <a:noFill/>
                          </a:ln>
                          <a:solidFill>
                            <a:schemeClr val="tx1"/>
                          </a:solidFill>
                          <a:effectLst/>
                          <a:latin typeface="Arial" panose="020B0604020202020204" pitchFamily="34" charset="0"/>
                          <a:cs typeface="Arial" panose="020B0604020202020204" pitchFamily="34" charset="0"/>
                        </a:rPr>
                        <a:t>4</a:t>
                      </a:r>
                      <a:endParaRPr kumimoji="0" lang="en-US" altLang="en-US" sz="7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47625" marB="0" horzOverflow="overflow">
                    <a:lnL>
                      <a:noFill/>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ase" latinLnBrk="0" hangingPunct="1">
                        <a:lnSpc>
                          <a:spcPts val="1250"/>
                        </a:lnSpc>
                        <a:spcBef>
                          <a:spcPts val="300"/>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cs typeface="Arial" panose="020B0604020202020204" pitchFamily="34" charset="0"/>
                        </a:rPr>
                        <a:t>4</a:t>
                      </a:r>
                    </a:p>
                  </a:txBody>
                  <a:tcPr marL="0" marR="0" marT="38100" marB="0"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ts val="1250"/>
                        </a:lnSpc>
                        <a:spcBef>
                          <a:spcPts val="300"/>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cs typeface="Arial" panose="020B0604020202020204" pitchFamily="34" charset="0"/>
                        </a:rPr>
                        <a:t>5</a:t>
                      </a:r>
                    </a:p>
                  </a:txBody>
                  <a:tcPr marL="0" marR="0" marT="3810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ts val="1250"/>
                        </a:lnSpc>
                        <a:spcBef>
                          <a:spcPts val="300"/>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cs typeface="Arial" panose="020B0604020202020204" pitchFamily="34" charset="0"/>
                        </a:rPr>
                        <a:t>6</a:t>
                      </a:r>
                    </a:p>
                  </a:txBody>
                  <a:tcPr marL="0" marR="0" marT="3810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6667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6675" marR="0" lvl="0" indent="0" algn="l" defTabSz="914400" rtl="0" eaLnBrk="1" fontAlgn="base" latinLnBrk="0" hangingPunct="1">
                        <a:lnSpc>
                          <a:spcPts val="1250"/>
                        </a:lnSpc>
                        <a:spcBef>
                          <a:spcPts val="300"/>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cs typeface="Arial" panose="020B0604020202020204" pitchFamily="34" charset="0"/>
                        </a:rPr>
                        <a:t>7</a:t>
                      </a:r>
                    </a:p>
                  </a:txBody>
                  <a:tcPr marL="0" marR="0" marT="3810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ase" latinLnBrk="0" hangingPunct="1">
                        <a:lnSpc>
                          <a:spcPts val="1250"/>
                        </a:lnSpc>
                        <a:spcBef>
                          <a:spcPts val="300"/>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cs typeface="Arial" panose="020B0604020202020204" pitchFamily="34" charset="0"/>
                        </a:rPr>
                        <a:t>8</a:t>
                      </a:r>
                    </a:p>
                  </a:txBody>
                  <a:tcPr marL="0" marR="0" marT="3810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ase" latinLnBrk="0" hangingPunct="1">
                        <a:lnSpc>
                          <a:spcPts val="1250"/>
                        </a:lnSpc>
                        <a:spcBef>
                          <a:spcPts val="300"/>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cs typeface="Arial" panose="020B0604020202020204" pitchFamily="34" charset="0"/>
                        </a:rPr>
                        <a:t>9</a:t>
                      </a:r>
                    </a:p>
                  </a:txBody>
                  <a:tcPr marL="0" marR="0" marT="3810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2857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28575" marR="0" lvl="0" indent="0" algn="l" defTabSz="914400" rtl="0" eaLnBrk="1" fontAlgn="base" latinLnBrk="0" hangingPunct="1">
                        <a:lnSpc>
                          <a:spcPts val="1250"/>
                        </a:lnSpc>
                        <a:spcBef>
                          <a:spcPts val="300"/>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cs typeface="Arial" panose="020B0604020202020204" pitchFamily="34" charset="0"/>
                        </a:rPr>
                        <a:t>10</a:t>
                      </a:r>
                    </a:p>
                  </a:txBody>
                  <a:tcPr marL="0" marR="0" marT="3810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2857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28575" marR="0" lvl="0" indent="0" algn="l" defTabSz="914400" rtl="0" eaLnBrk="1" fontAlgn="base" latinLnBrk="0" hangingPunct="1">
                        <a:lnSpc>
                          <a:spcPts val="1250"/>
                        </a:lnSpc>
                        <a:spcBef>
                          <a:spcPts val="300"/>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cs typeface="Arial" panose="020B0604020202020204" pitchFamily="34" charset="0"/>
                        </a:rPr>
                        <a:t>11</a:t>
                      </a:r>
                    </a:p>
                  </a:txBody>
                  <a:tcPr marL="0" marR="0" marT="3810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ts val="1250"/>
                        </a:lnSpc>
                        <a:spcBef>
                          <a:spcPts val="300"/>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cs typeface="Arial" panose="020B0604020202020204" pitchFamily="34" charset="0"/>
                        </a:rPr>
                        <a:t>12</a:t>
                      </a:r>
                    </a:p>
                  </a:txBody>
                  <a:tcPr marL="0" marR="0" marT="3810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763">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4763" marR="0" lvl="0" indent="0" algn="ctr" defTabSz="914400" rtl="0" eaLnBrk="1" fontAlgn="base" latinLnBrk="0" hangingPunct="1">
                        <a:lnSpc>
                          <a:spcPts val="1250"/>
                        </a:lnSpc>
                        <a:spcBef>
                          <a:spcPts val="300"/>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cs typeface="Arial" panose="020B0604020202020204" pitchFamily="34" charset="0"/>
                        </a:rPr>
                        <a:t>13</a:t>
                      </a:r>
                    </a:p>
                  </a:txBody>
                  <a:tcPr marL="0" marR="0" marT="3810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95590325"/>
                  </a:ext>
                </a:extLst>
              </a:tr>
              <a:tr h="96019">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ts val="1175"/>
                        </a:lnSpc>
                        <a:spcBef>
                          <a:spcPts val="375"/>
                        </a:spcBef>
                        <a:spcAft>
                          <a:spcPct val="0"/>
                        </a:spcAft>
                        <a:buClrTx/>
                        <a:buSzTx/>
                        <a:buFontTx/>
                        <a:buNone/>
                        <a:tabLst/>
                      </a:pPr>
                      <a:r>
                        <a:rPr kumimoji="0" lang="en-US" altLang="en-US" sz="700" b="1" i="0" u="none" strike="noStrike" cap="none" normalizeH="0" baseline="0">
                          <a:ln>
                            <a:noFill/>
                          </a:ln>
                          <a:solidFill>
                            <a:schemeClr val="tx1"/>
                          </a:solidFill>
                          <a:effectLst/>
                          <a:latin typeface="Arial" panose="020B0604020202020204" pitchFamily="34" charset="0"/>
                          <a:cs typeface="Arial" panose="020B0604020202020204" pitchFamily="34" charset="0"/>
                        </a:rPr>
                        <a:t>5</a:t>
                      </a:r>
                      <a:endParaRPr kumimoji="0" lang="en-US" altLang="en-US" sz="7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47625" marB="0" horzOverflow="overflow">
                    <a:lnL>
                      <a:noFill/>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ase" latinLnBrk="0" hangingPunct="1">
                        <a:lnSpc>
                          <a:spcPts val="1250"/>
                        </a:lnSpc>
                        <a:spcBef>
                          <a:spcPts val="300"/>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cs typeface="Arial" panose="020B0604020202020204" pitchFamily="34" charset="0"/>
                        </a:rPr>
                        <a:t>5</a:t>
                      </a:r>
                    </a:p>
                  </a:txBody>
                  <a:tcPr marL="0" marR="0" marT="38100" marB="0"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ts val="1250"/>
                        </a:lnSpc>
                        <a:spcBef>
                          <a:spcPts val="300"/>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cs typeface="Arial" panose="020B0604020202020204" pitchFamily="34" charset="0"/>
                        </a:rPr>
                        <a:t>6</a:t>
                      </a:r>
                    </a:p>
                  </a:txBody>
                  <a:tcPr marL="0" marR="0" marT="3810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ts val="1250"/>
                        </a:lnSpc>
                        <a:spcBef>
                          <a:spcPts val="300"/>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cs typeface="Arial" panose="020B0604020202020204" pitchFamily="34" charset="0"/>
                        </a:rPr>
                        <a:t>7</a:t>
                      </a:r>
                    </a:p>
                  </a:txBody>
                  <a:tcPr marL="0" marR="0" marT="3810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6667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6675" marR="0" lvl="0" indent="0" algn="l" defTabSz="914400" rtl="0" eaLnBrk="1" fontAlgn="base" latinLnBrk="0" hangingPunct="1">
                        <a:lnSpc>
                          <a:spcPts val="1250"/>
                        </a:lnSpc>
                        <a:spcBef>
                          <a:spcPts val="300"/>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cs typeface="Arial" panose="020B0604020202020204" pitchFamily="34" charset="0"/>
                        </a:rPr>
                        <a:t>8</a:t>
                      </a:r>
                    </a:p>
                  </a:txBody>
                  <a:tcPr marL="0" marR="0" marT="3810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ase" latinLnBrk="0" hangingPunct="1">
                        <a:lnSpc>
                          <a:spcPts val="1250"/>
                        </a:lnSpc>
                        <a:spcBef>
                          <a:spcPts val="300"/>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cs typeface="Arial" panose="020B0604020202020204" pitchFamily="34" charset="0"/>
                        </a:rPr>
                        <a:t>9</a:t>
                      </a:r>
                    </a:p>
                  </a:txBody>
                  <a:tcPr marL="0" marR="0" marT="3810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ase" latinLnBrk="0" hangingPunct="1">
                        <a:lnSpc>
                          <a:spcPts val="1250"/>
                        </a:lnSpc>
                        <a:spcBef>
                          <a:spcPts val="300"/>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cs typeface="Arial" panose="020B0604020202020204" pitchFamily="34" charset="0"/>
                        </a:rPr>
                        <a:t>10</a:t>
                      </a:r>
                    </a:p>
                  </a:txBody>
                  <a:tcPr marL="0" marR="0" marT="3810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2857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28575" marR="0" lvl="0" indent="0" algn="l" defTabSz="914400" rtl="0" eaLnBrk="1" fontAlgn="base" latinLnBrk="0" hangingPunct="1">
                        <a:lnSpc>
                          <a:spcPts val="1250"/>
                        </a:lnSpc>
                        <a:spcBef>
                          <a:spcPts val="300"/>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cs typeface="Arial" panose="020B0604020202020204" pitchFamily="34" charset="0"/>
                        </a:rPr>
                        <a:t>11</a:t>
                      </a:r>
                    </a:p>
                  </a:txBody>
                  <a:tcPr marL="0" marR="0" marT="3810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2857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28575" marR="0" lvl="0" indent="0" algn="l" defTabSz="914400" rtl="0" eaLnBrk="1" fontAlgn="base" latinLnBrk="0" hangingPunct="1">
                        <a:lnSpc>
                          <a:spcPts val="1250"/>
                        </a:lnSpc>
                        <a:spcBef>
                          <a:spcPts val="300"/>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cs typeface="Arial" panose="020B0604020202020204" pitchFamily="34" charset="0"/>
                        </a:rPr>
                        <a:t>12</a:t>
                      </a:r>
                    </a:p>
                  </a:txBody>
                  <a:tcPr marL="0" marR="0" marT="3810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ts val="1250"/>
                        </a:lnSpc>
                        <a:spcBef>
                          <a:spcPts val="300"/>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cs typeface="Arial" panose="020B0604020202020204" pitchFamily="34" charset="0"/>
                        </a:rPr>
                        <a:t>13</a:t>
                      </a:r>
                    </a:p>
                  </a:txBody>
                  <a:tcPr marL="0" marR="0" marT="3810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763">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4763" marR="0" lvl="0" indent="0" algn="ctr" defTabSz="914400" rtl="0" eaLnBrk="1" fontAlgn="base" latinLnBrk="0" hangingPunct="1">
                        <a:lnSpc>
                          <a:spcPts val="1250"/>
                        </a:lnSpc>
                        <a:spcBef>
                          <a:spcPts val="300"/>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cs typeface="Arial" panose="020B0604020202020204" pitchFamily="34" charset="0"/>
                        </a:rPr>
                        <a:t>14</a:t>
                      </a:r>
                    </a:p>
                  </a:txBody>
                  <a:tcPr marL="0" marR="0" marT="3810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45841415"/>
                  </a:ext>
                </a:extLst>
              </a:tr>
              <a:tr h="96019">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ts val="1175"/>
                        </a:lnSpc>
                        <a:spcBef>
                          <a:spcPts val="375"/>
                        </a:spcBef>
                        <a:spcAft>
                          <a:spcPct val="0"/>
                        </a:spcAft>
                        <a:buClrTx/>
                        <a:buSzTx/>
                        <a:buFontTx/>
                        <a:buNone/>
                        <a:tabLst/>
                      </a:pPr>
                      <a:r>
                        <a:rPr kumimoji="0" lang="en-US" altLang="en-US" sz="700" b="1" i="0" u="none" strike="noStrike" cap="none" normalizeH="0" baseline="0">
                          <a:ln>
                            <a:noFill/>
                          </a:ln>
                          <a:solidFill>
                            <a:schemeClr val="tx1"/>
                          </a:solidFill>
                          <a:effectLst/>
                          <a:latin typeface="Arial" panose="020B0604020202020204" pitchFamily="34" charset="0"/>
                          <a:cs typeface="Arial" panose="020B0604020202020204" pitchFamily="34" charset="0"/>
                        </a:rPr>
                        <a:t>6</a:t>
                      </a:r>
                      <a:endParaRPr kumimoji="0" lang="en-US" altLang="en-US" sz="7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47625" marB="0" horzOverflow="overflow">
                    <a:lnL>
                      <a:noFill/>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ase" latinLnBrk="0" hangingPunct="1">
                        <a:lnSpc>
                          <a:spcPts val="1250"/>
                        </a:lnSpc>
                        <a:spcBef>
                          <a:spcPts val="300"/>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cs typeface="Arial" panose="020B0604020202020204" pitchFamily="34" charset="0"/>
                        </a:rPr>
                        <a:t>6</a:t>
                      </a:r>
                    </a:p>
                  </a:txBody>
                  <a:tcPr marL="0" marR="0" marT="38100" marB="0"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ts val="1250"/>
                        </a:lnSpc>
                        <a:spcBef>
                          <a:spcPts val="300"/>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cs typeface="Arial" panose="020B0604020202020204" pitchFamily="34" charset="0"/>
                        </a:rPr>
                        <a:t>7</a:t>
                      </a:r>
                    </a:p>
                  </a:txBody>
                  <a:tcPr marL="0" marR="0" marT="3810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ts val="1250"/>
                        </a:lnSpc>
                        <a:spcBef>
                          <a:spcPts val="300"/>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cs typeface="Arial" panose="020B0604020202020204" pitchFamily="34" charset="0"/>
                        </a:rPr>
                        <a:t>8</a:t>
                      </a:r>
                    </a:p>
                  </a:txBody>
                  <a:tcPr marL="0" marR="0" marT="3810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6667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6675" marR="0" lvl="0" indent="0" algn="l" defTabSz="914400" rtl="0" eaLnBrk="1" fontAlgn="base" latinLnBrk="0" hangingPunct="1">
                        <a:lnSpc>
                          <a:spcPts val="1250"/>
                        </a:lnSpc>
                        <a:spcBef>
                          <a:spcPts val="300"/>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cs typeface="Arial" panose="020B0604020202020204" pitchFamily="34" charset="0"/>
                        </a:rPr>
                        <a:t>9</a:t>
                      </a:r>
                    </a:p>
                  </a:txBody>
                  <a:tcPr marL="0" marR="0" marT="3810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ase" latinLnBrk="0" hangingPunct="1">
                        <a:lnSpc>
                          <a:spcPts val="1250"/>
                        </a:lnSpc>
                        <a:spcBef>
                          <a:spcPts val="300"/>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cs typeface="Arial" panose="020B0604020202020204" pitchFamily="34" charset="0"/>
                        </a:rPr>
                        <a:t>10</a:t>
                      </a:r>
                    </a:p>
                  </a:txBody>
                  <a:tcPr marL="0" marR="0" marT="3810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ase" latinLnBrk="0" hangingPunct="1">
                        <a:lnSpc>
                          <a:spcPts val="1250"/>
                        </a:lnSpc>
                        <a:spcBef>
                          <a:spcPts val="300"/>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cs typeface="Arial" panose="020B0604020202020204" pitchFamily="34" charset="0"/>
                        </a:rPr>
                        <a:t>11</a:t>
                      </a:r>
                    </a:p>
                  </a:txBody>
                  <a:tcPr marL="0" marR="0" marT="3810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2857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28575" marR="0" lvl="0" indent="0" algn="l" defTabSz="914400" rtl="0" eaLnBrk="1" fontAlgn="base" latinLnBrk="0" hangingPunct="1">
                        <a:lnSpc>
                          <a:spcPts val="1250"/>
                        </a:lnSpc>
                        <a:spcBef>
                          <a:spcPts val="300"/>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cs typeface="Arial" panose="020B0604020202020204" pitchFamily="34" charset="0"/>
                        </a:rPr>
                        <a:t>12</a:t>
                      </a:r>
                    </a:p>
                  </a:txBody>
                  <a:tcPr marL="0" marR="0" marT="3810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2857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28575" marR="0" lvl="0" indent="0" algn="l" defTabSz="914400" rtl="0" eaLnBrk="1" fontAlgn="base" latinLnBrk="0" hangingPunct="1">
                        <a:lnSpc>
                          <a:spcPts val="1250"/>
                        </a:lnSpc>
                        <a:spcBef>
                          <a:spcPts val="300"/>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cs typeface="Arial" panose="020B0604020202020204" pitchFamily="34" charset="0"/>
                        </a:rPr>
                        <a:t>13</a:t>
                      </a:r>
                    </a:p>
                  </a:txBody>
                  <a:tcPr marL="0" marR="0" marT="3810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ts val="1250"/>
                        </a:lnSpc>
                        <a:spcBef>
                          <a:spcPts val="300"/>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cs typeface="Arial" panose="020B0604020202020204" pitchFamily="34" charset="0"/>
                        </a:rPr>
                        <a:t>14</a:t>
                      </a:r>
                    </a:p>
                  </a:txBody>
                  <a:tcPr marL="0" marR="0" marT="3810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763">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4763" marR="0" lvl="0" indent="0" algn="ctr" defTabSz="914400" rtl="0" eaLnBrk="1" fontAlgn="base" latinLnBrk="0" hangingPunct="1">
                        <a:lnSpc>
                          <a:spcPts val="1250"/>
                        </a:lnSpc>
                        <a:spcBef>
                          <a:spcPts val="300"/>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cs typeface="Arial" panose="020B0604020202020204" pitchFamily="34" charset="0"/>
                        </a:rPr>
                        <a:t>15</a:t>
                      </a:r>
                    </a:p>
                  </a:txBody>
                  <a:tcPr marL="0" marR="0" marT="3810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98844875"/>
                  </a:ext>
                </a:extLst>
              </a:tr>
              <a:tr h="96019">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ts val="1175"/>
                        </a:lnSpc>
                        <a:spcBef>
                          <a:spcPts val="375"/>
                        </a:spcBef>
                        <a:spcAft>
                          <a:spcPct val="0"/>
                        </a:spcAft>
                        <a:buClrTx/>
                        <a:buSzTx/>
                        <a:buFontTx/>
                        <a:buNone/>
                        <a:tabLst/>
                      </a:pPr>
                      <a:r>
                        <a:rPr kumimoji="0" lang="en-US" altLang="en-US" sz="700" b="1" i="0" u="none" strike="noStrike" cap="none" normalizeH="0" baseline="0">
                          <a:ln>
                            <a:noFill/>
                          </a:ln>
                          <a:solidFill>
                            <a:schemeClr val="tx1"/>
                          </a:solidFill>
                          <a:effectLst/>
                          <a:latin typeface="Arial" panose="020B0604020202020204" pitchFamily="34" charset="0"/>
                          <a:cs typeface="Arial" panose="020B0604020202020204" pitchFamily="34" charset="0"/>
                        </a:rPr>
                        <a:t>7</a:t>
                      </a:r>
                      <a:endParaRPr kumimoji="0" lang="en-US" altLang="en-US" sz="7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47625" marB="0" horzOverflow="overflow">
                    <a:lnL>
                      <a:noFill/>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ase" latinLnBrk="0" hangingPunct="1">
                        <a:lnSpc>
                          <a:spcPts val="1250"/>
                        </a:lnSpc>
                        <a:spcBef>
                          <a:spcPts val="300"/>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cs typeface="Arial" panose="020B0604020202020204" pitchFamily="34" charset="0"/>
                        </a:rPr>
                        <a:t>7</a:t>
                      </a:r>
                    </a:p>
                  </a:txBody>
                  <a:tcPr marL="0" marR="0" marT="38100" marB="0"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ts val="1250"/>
                        </a:lnSpc>
                        <a:spcBef>
                          <a:spcPts val="300"/>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cs typeface="Arial" panose="020B0604020202020204" pitchFamily="34" charset="0"/>
                        </a:rPr>
                        <a:t>8</a:t>
                      </a:r>
                    </a:p>
                  </a:txBody>
                  <a:tcPr marL="0" marR="0" marT="3810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ts val="1250"/>
                        </a:lnSpc>
                        <a:spcBef>
                          <a:spcPts val="300"/>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cs typeface="Arial" panose="020B0604020202020204" pitchFamily="34" charset="0"/>
                        </a:rPr>
                        <a:t>9</a:t>
                      </a:r>
                    </a:p>
                  </a:txBody>
                  <a:tcPr marL="0" marR="0" marT="3810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2857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28575" marR="0" lvl="0" indent="0" algn="l" defTabSz="914400" rtl="0" eaLnBrk="1" fontAlgn="base" latinLnBrk="0" hangingPunct="1">
                        <a:lnSpc>
                          <a:spcPts val="1250"/>
                        </a:lnSpc>
                        <a:spcBef>
                          <a:spcPts val="300"/>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cs typeface="Arial" panose="020B0604020202020204" pitchFamily="34" charset="0"/>
                        </a:rPr>
                        <a:t>10</a:t>
                      </a:r>
                    </a:p>
                  </a:txBody>
                  <a:tcPr marL="0" marR="0" marT="3810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ase" latinLnBrk="0" hangingPunct="1">
                        <a:lnSpc>
                          <a:spcPts val="1250"/>
                        </a:lnSpc>
                        <a:spcBef>
                          <a:spcPts val="300"/>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cs typeface="Arial" panose="020B0604020202020204" pitchFamily="34" charset="0"/>
                        </a:rPr>
                        <a:t>11</a:t>
                      </a:r>
                    </a:p>
                  </a:txBody>
                  <a:tcPr marL="0" marR="0" marT="3810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ase" latinLnBrk="0" hangingPunct="1">
                        <a:lnSpc>
                          <a:spcPts val="1250"/>
                        </a:lnSpc>
                        <a:spcBef>
                          <a:spcPts val="300"/>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cs typeface="Arial" panose="020B0604020202020204" pitchFamily="34" charset="0"/>
                        </a:rPr>
                        <a:t>12</a:t>
                      </a:r>
                    </a:p>
                  </a:txBody>
                  <a:tcPr marL="0" marR="0" marT="3810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2857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28575" marR="0" lvl="0" indent="0" algn="l" defTabSz="914400" rtl="0" eaLnBrk="1" fontAlgn="base" latinLnBrk="0" hangingPunct="1">
                        <a:lnSpc>
                          <a:spcPts val="1250"/>
                        </a:lnSpc>
                        <a:spcBef>
                          <a:spcPts val="300"/>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cs typeface="Arial" panose="020B0604020202020204" pitchFamily="34" charset="0"/>
                        </a:rPr>
                        <a:t>13</a:t>
                      </a:r>
                    </a:p>
                  </a:txBody>
                  <a:tcPr marL="0" marR="0" marT="3810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2857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28575" marR="0" lvl="0" indent="0" algn="l" defTabSz="914400" rtl="0" eaLnBrk="1" fontAlgn="base" latinLnBrk="0" hangingPunct="1">
                        <a:lnSpc>
                          <a:spcPts val="1250"/>
                        </a:lnSpc>
                        <a:spcBef>
                          <a:spcPts val="300"/>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cs typeface="Arial" panose="020B0604020202020204" pitchFamily="34" charset="0"/>
                        </a:rPr>
                        <a:t>14</a:t>
                      </a:r>
                    </a:p>
                  </a:txBody>
                  <a:tcPr marL="0" marR="0" marT="3810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ts val="1250"/>
                        </a:lnSpc>
                        <a:spcBef>
                          <a:spcPts val="300"/>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cs typeface="Arial" panose="020B0604020202020204" pitchFamily="34" charset="0"/>
                        </a:rPr>
                        <a:t>15</a:t>
                      </a:r>
                    </a:p>
                  </a:txBody>
                  <a:tcPr marL="0" marR="0" marT="3810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763">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4763" marR="0" lvl="0" indent="0" algn="ctr" defTabSz="914400" rtl="0" eaLnBrk="1" fontAlgn="base" latinLnBrk="0" hangingPunct="1">
                        <a:lnSpc>
                          <a:spcPts val="1250"/>
                        </a:lnSpc>
                        <a:spcBef>
                          <a:spcPts val="300"/>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cs typeface="Arial" panose="020B0604020202020204" pitchFamily="34" charset="0"/>
                        </a:rPr>
                        <a:t>16</a:t>
                      </a:r>
                    </a:p>
                  </a:txBody>
                  <a:tcPr marL="0" marR="0" marT="3810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39645190"/>
                  </a:ext>
                </a:extLst>
              </a:tr>
              <a:tr h="96019">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ts val="1175"/>
                        </a:lnSpc>
                        <a:spcBef>
                          <a:spcPts val="375"/>
                        </a:spcBef>
                        <a:spcAft>
                          <a:spcPct val="0"/>
                        </a:spcAft>
                        <a:buClrTx/>
                        <a:buSzTx/>
                        <a:buFontTx/>
                        <a:buNone/>
                        <a:tabLst/>
                      </a:pPr>
                      <a:r>
                        <a:rPr kumimoji="0" lang="en-US" altLang="en-US" sz="700" b="1" i="0" u="none" strike="noStrike" cap="none" normalizeH="0" baseline="0">
                          <a:ln>
                            <a:noFill/>
                          </a:ln>
                          <a:solidFill>
                            <a:schemeClr val="tx1"/>
                          </a:solidFill>
                          <a:effectLst/>
                          <a:latin typeface="Arial" panose="020B0604020202020204" pitchFamily="34" charset="0"/>
                          <a:cs typeface="Arial" panose="020B0604020202020204" pitchFamily="34" charset="0"/>
                        </a:rPr>
                        <a:t>8</a:t>
                      </a:r>
                      <a:endParaRPr kumimoji="0" lang="en-US" altLang="en-US" sz="7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47625" marB="0" horzOverflow="overflow">
                    <a:lnL>
                      <a:noFill/>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ase" latinLnBrk="0" hangingPunct="1">
                        <a:lnSpc>
                          <a:spcPts val="1250"/>
                        </a:lnSpc>
                        <a:spcBef>
                          <a:spcPts val="300"/>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cs typeface="Arial" panose="020B0604020202020204" pitchFamily="34" charset="0"/>
                        </a:rPr>
                        <a:t>8</a:t>
                      </a:r>
                    </a:p>
                  </a:txBody>
                  <a:tcPr marL="0" marR="0" marT="38100" marB="0"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ts val="1250"/>
                        </a:lnSpc>
                        <a:spcBef>
                          <a:spcPts val="300"/>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cs typeface="Arial" panose="020B0604020202020204" pitchFamily="34" charset="0"/>
                        </a:rPr>
                        <a:t>9</a:t>
                      </a:r>
                    </a:p>
                  </a:txBody>
                  <a:tcPr marL="0" marR="0" marT="3810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ts val="1250"/>
                        </a:lnSpc>
                        <a:spcBef>
                          <a:spcPts val="300"/>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cs typeface="Arial" panose="020B0604020202020204" pitchFamily="34" charset="0"/>
                        </a:rPr>
                        <a:t>10</a:t>
                      </a:r>
                    </a:p>
                  </a:txBody>
                  <a:tcPr marL="0" marR="0" marT="3810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2857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28575" marR="0" lvl="0" indent="0" algn="l" defTabSz="914400" rtl="0" eaLnBrk="1" fontAlgn="base" latinLnBrk="0" hangingPunct="1">
                        <a:lnSpc>
                          <a:spcPts val="1250"/>
                        </a:lnSpc>
                        <a:spcBef>
                          <a:spcPts val="300"/>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cs typeface="Arial" panose="020B0604020202020204" pitchFamily="34" charset="0"/>
                        </a:rPr>
                        <a:t>11</a:t>
                      </a:r>
                    </a:p>
                  </a:txBody>
                  <a:tcPr marL="0" marR="0" marT="3810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ase" latinLnBrk="0" hangingPunct="1">
                        <a:lnSpc>
                          <a:spcPts val="1250"/>
                        </a:lnSpc>
                        <a:spcBef>
                          <a:spcPts val="300"/>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cs typeface="Arial" panose="020B0604020202020204" pitchFamily="34" charset="0"/>
                        </a:rPr>
                        <a:t>12</a:t>
                      </a:r>
                    </a:p>
                  </a:txBody>
                  <a:tcPr marL="0" marR="0" marT="3810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ase" latinLnBrk="0" hangingPunct="1">
                        <a:lnSpc>
                          <a:spcPts val="1250"/>
                        </a:lnSpc>
                        <a:spcBef>
                          <a:spcPts val="300"/>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cs typeface="Arial" panose="020B0604020202020204" pitchFamily="34" charset="0"/>
                        </a:rPr>
                        <a:t>13</a:t>
                      </a:r>
                    </a:p>
                  </a:txBody>
                  <a:tcPr marL="0" marR="0" marT="3810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2857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28575" marR="0" lvl="0" indent="0" algn="l" defTabSz="914400" rtl="0" eaLnBrk="1" fontAlgn="base" latinLnBrk="0" hangingPunct="1">
                        <a:lnSpc>
                          <a:spcPts val="1250"/>
                        </a:lnSpc>
                        <a:spcBef>
                          <a:spcPts val="300"/>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cs typeface="Arial" panose="020B0604020202020204" pitchFamily="34" charset="0"/>
                        </a:rPr>
                        <a:t>14</a:t>
                      </a:r>
                    </a:p>
                  </a:txBody>
                  <a:tcPr marL="0" marR="0" marT="3810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2857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28575" marR="0" lvl="0" indent="0" algn="l" defTabSz="914400" rtl="0" eaLnBrk="1" fontAlgn="base" latinLnBrk="0" hangingPunct="1">
                        <a:lnSpc>
                          <a:spcPts val="1250"/>
                        </a:lnSpc>
                        <a:spcBef>
                          <a:spcPts val="300"/>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cs typeface="Arial" panose="020B0604020202020204" pitchFamily="34" charset="0"/>
                        </a:rPr>
                        <a:t>15</a:t>
                      </a:r>
                    </a:p>
                  </a:txBody>
                  <a:tcPr marL="0" marR="0" marT="3810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ts val="1250"/>
                        </a:lnSpc>
                        <a:spcBef>
                          <a:spcPts val="300"/>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cs typeface="Arial" panose="020B0604020202020204" pitchFamily="34" charset="0"/>
                        </a:rPr>
                        <a:t>16</a:t>
                      </a:r>
                    </a:p>
                  </a:txBody>
                  <a:tcPr marL="0" marR="0" marT="3810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763">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4763" marR="0" lvl="0" indent="0" algn="ctr" defTabSz="914400" rtl="0" eaLnBrk="1" fontAlgn="base" latinLnBrk="0" hangingPunct="1">
                        <a:lnSpc>
                          <a:spcPts val="1250"/>
                        </a:lnSpc>
                        <a:spcBef>
                          <a:spcPts val="300"/>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cs typeface="Arial" panose="020B0604020202020204" pitchFamily="34" charset="0"/>
                        </a:rPr>
                        <a:t>17</a:t>
                      </a:r>
                    </a:p>
                  </a:txBody>
                  <a:tcPr marL="0" marR="0" marT="3810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62298797"/>
                  </a:ext>
                </a:extLst>
              </a:tr>
              <a:tr h="96019">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ts val="1175"/>
                        </a:lnSpc>
                        <a:spcBef>
                          <a:spcPts val="375"/>
                        </a:spcBef>
                        <a:spcAft>
                          <a:spcPct val="0"/>
                        </a:spcAft>
                        <a:buClrTx/>
                        <a:buSzTx/>
                        <a:buFontTx/>
                        <a:buNone/>
                        <a:tabLst/>
                      </a:pPr>
                      <a:r>
                        <a:rPr kumimoji="0" lang="en-US" altLang="en-US" sz="700" b="1" i="0" u="none" strike="noStrike" cap="none" normalizeH="0" baseline="0">
                          <a:ln>
                            <a:noFill/>
                          </a:ln>
                          <a:solidFill>
                            <a:schemeClr val="tx1"/>
                          </a:solidFill>
                          <a:effectLst/>
                          <a:latin typeface="Arial" panose="020B0604020202020204" pitchFamily="34" charset="0"/>
                          <a:cs typeface="Arial" panose="020B0604020202020204" pitchFamily="34" charset="0"/>
                        </a:rPr>
                        <a:t>9</a:t>
                      </a:r>
                      <a:endParaRPr kumimoji="0" lang="en-US" altLang="en-US" sz="7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47625" marB="0" horzOverflow="overflow">
                    <a:lnL>
                      <a:noFill/>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ase" latinLnBrk="0" hangingPunct="1">
                        <a:lnSpc>
                          <a:spcPts val="1250"/>
                        </a:lnSpc>
                        <a:spcBef>
                          <a:spcPts val="300"/>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cs typeface="Arial" panose="020B0604020202020204" pitchFamily="34" charset="0"/>
                        </a:rPr>
                        <a:t>9</a:t>
                      </a:r>
                    </a:p>
                  </a:txBody>
                  <a:tcPr marL="0" marR="0" marT="38100" marB="0"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ts val="1250"/>
                        </a:lnSpc>
                        <a:spcBef>
                          <a:spcPts val="300"/>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cs typeface="Arial" panose="020B0604020202020204" pitchFamily="34" charset="0"/>
                        </a:rPr>
                        <a:t>10</a:t>
                      </a:r>
                    </a:p>
                  </a:txBody>
                  <a:tcPr marL="0" marR="0" marT="3810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ts val="1250"/>
                        </a:lnSpc>
                        <a:spcBef>
                          <a:spcPts val="300"/>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cs typeface="Arial" panose="020B0604020202020204" pitchFamily="34" charset="0"/>
                        </a:rPr>
                        <a:t>11</a:t>
                      </a:r>
                    </a:p>
                  </a:txBody>
                  <a:tcPr marL="0" marR="0" marT="3810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marL="2857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28575" marR="0" lvl="0" indent="0" algn="l" defTabSz="914400" rtl="0" eaLnBrk="1" fontAlgn="base" latinLnBrk="0" hangingPunct="1">
                        <a:lnSpc>
                          <a:spcPts val="1250"/>
                        </a:lnSpc>
                        <a:spcBef>
                          <a:spcPts val="300"/>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cs typeface="Arial" panose="020B0604020202020204" pitchFamily="34" charset="0"/>
                        </a:rPr>
                        <a:t>12</a:t>
                      </a:r>
                    </a:p>
                  </a:txBody>
                  <a:tcPr marL="0" marR="0" marT="3810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ase" latinLnBrk="0" hangingPunct="1">
                        <a:lnSpc>
                          <a:spcPts val="1250"/>
                        </a:lnSpc>
                        <a:spcBef>
                          <a:spcPts val="300"/>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cs typeface="Arial" panose="020B0604020202020204" pitchFamily="34" charset="0"/>
                        </a:rPr>
                        <a:t>13</a:t>
                      </a:r>
                    </a:p>
                  </a:txBody>
                  <a:tcPr marL="0" marR="0" marT="3810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ase" latinLnBrk="0" hangingPunct="1">
                        <a:lnSpc>
                          <a:spcPts val="1250"/>
                        </a:lnSpc>
                        <a:spcBef>
                          <a:spcPts val="300"/>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cs typeface="Arial" panose="020B0604020202020204" pitchFamily="34" charset="0"/>
                        </a:rPr>
                        <a:t>14</a:t>
                      </a:r>
                    </a:p>
                  </a:txBody>
                  <a:tcPr marL="0" marR="0" marT="3810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marL="2857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28575" marR="0" lvl="0" indent="0" algn="l" defTabSz="914400" rtl="0" eaLnBrk="1" fontAlgn="base" latinLnBrk="0" hangingPunct="1">
                        <a:lnSpc>
                          <a:spcPts val="1250"/>
                        </a:lnSpc>
                        <a:spcBef>
                          <a:spcPts val="300"/>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cs typeface="Arial" panose="020B0604020202020204" pitchFamily="34" charset="0"/>
                        </a:rPr>
                        <a:t>15</a:t>
                      </a:r>
                    </a:p>
                  </a:txBody>
                  <a:tcPr marL="0" marR="0" marT="3810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marL="2857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28575" marR="0" lvl="0" indent="0" algn="l" defTabSz="914400" rtl="0" eaLnBrk="1" fontAlgn="base" latinLnBrk="0" hangingPunct="1">
                        <a:lnSpc>
                          <a:spcPts val="1250"/>
                        </a:lnSpc>
                        <a:spcBef>
                          <a:spcPts val="300"/>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cs typeface="Arial" panose="020B0604020202020204" pitchFamily="34" charset="0"/>
                        </a:rPr>
                        <a:t>16</a:t>
                      </a:r>
                    </a:p>
                  </a:txBody>
                  <a:tcPr marL="0" marR="0" marT="3810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ts val="1250"/>
                        </a:lnSpc>
                        <a:spcBef>
                          <a:spcPts val="300"/>
                        </a:spcBef>
                        <a:spcAft>
                          <a:spcPct val="0"/>
                        </a:spcAft>
                        <a:buClrTx/>
                        <a:buSzTx/>
                        <a:buFontTx/>
                        <a:buNone/>
                        <a:tabLst/>
                      </a:pPr>
                      <a:r>
                        <a:rPr kumimoji="0" lang="en-US" altLang="en-US" sz="700" b="0" i="0" u="none" strike="noStrike" cap="none" normalizeH="0" baseline="0">
                          <a:ln>
                            <a:noFill/>
                          </a:ln>
                          <a:solidFill>
                            <a:schemeClr val="tx1"/>
                          </a:solidFill>
                          <a:effectLst/>
                          <a:latin typeface="Arial" panose="020B0604020202020204" pitchFamily="34" charset="0"/>
                          <a:cs typeface="Arial" panose="020B0604020202020204" pitchFamily="34" charset="0"/>
                        </a:rPr>
                        <a:t>17</a:t>
                      </a:r>
                    </a:p>
                  </a:txBody>
                  <a:tcPr marL="0" marR="0" marT="3810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marL="4763">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4763" marR="0" lvl="0" indent="0" algn="ctr" defTabSz="914400" rtl="0" eaLnBrk="1" fontAlgn="base" latinLnBrk="0" hangingPunct="1">
                        <a:lnSpc>
                          <a:spcPts val="1250"/>
                        </a:lnSpc>
                        <a:spcBef>
                          <a:spcPts val="300"/>
                        </a:spcBef>
                        <a:spcAft>
                          <a:spcPct val="0"/>
                        </a:spcAft>
                        <a:buClrTx/>
                        <a:buSzTx/>
                        <a:buFontTx/>
                        <a:buNone/>
                        <a:tabLst/>
                      </a:pPr>
                      <a:r>
                        <a:rPr kumimoji="0" lang="en-US" altLang="en-US" sz="7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18</a:t>
                      </a:r>
                    </a:p>
                  </a:txBody>
                  <a:tcPr marL="0" marR="0" marT="3810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361458546"/>
                  </a:ext>
                </a:extLst>
              </a:tr>
            </a:tbl>
          </a:graphicData>
        </a:graphic>
      </p:graphicFrame>
      <p:pic>
        <p:nvPicPr>
          <p:cNvPr id="21" name="Image 20">
            <a:extLst>
              <a:ext uri="{FF2B5EF4-FFF2-40B4-BE49-F238E27FC236}">
                <a16:creationId xmlns:a16="http://schemas.microsoft.com/office/drawing/2014/main" id="{B2C57AC2-51F6-1C2E-914E-08D146C0C6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8075" y="3398066"/>
            <a:ext cx="5068616" cy="2773078"/>
          </a:xfrm>
          <a:prstGeom prst="rect">
            <a:avLst/>
          </a:prstGeom>
        </p:spPr>
      </p:pic>
    </p:spTree>
    <p:extLst>
      <p:ext uri="{BB962C8B-B14F-4D97-AF65-F5344CB8AC3E}">
        <p14:creationId xmlns:p14="http://schemas.microsoft.com/office/powerpoint/2010/main" val="2755002914"/>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87D50125-0430-5D35-6328-3D2B5A3491CF}"/>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D044C6C1-0FE0-5CA2-4ACC-661269521796}"/>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59A45CEF-C832-2217-5E68-48410D892712}"/>
              </a:ext>
            </a:extLst>
          </p:cNvPr>
          <p:cNvSpPr/>
          <p:nvPr/>
        </p:nvSpPr>
        <p:spPr>
          <a:xfrm>
            <a:off x="454152" y="198120"/>
            <a:ext cx="3959352" cy="365760"/>
          </a:xfrm>
          <a:prstGeom prst="rect">
            <a:avLst/>
          </a:prstGeom>
        </p:spPr>
        <p:txBody>
          <a:bodyPr wrap="none" lIns="0" tIns="0" rIns="0" bIns="0">
            <a:noAutofit/>
          </a:bodyPr>
          <a:lstStyle/>
          <a:p>
            <a:pPr indent="0"/>
            <a:r>
              <a:rPr lang="fr-FR" sz="2800" b="1" dirty="0">
                <a:solidFill>
                  <a:srgbClr val="161616"/>
                </a:solidFill>
                <a:latin typeface="Arial"/>
              </a:rPr>
              <a:t>5. Décryptage pour comprendre … </a:t>
            </a:r>
            <a:endParaRPr lang="en-US" sz="2800" b="1" dirty="0">
              <a:solidFill>
                <a:srgbClr val="161616"/>
              </a:solidFill>
              <a:latin typeface="Arial"/>
            </a:endParaRPr>
          </a:p>
        </p:txBody>
      </p:sp>
      <p:sp>
        <p:nvSpPr>
          <p:cNvPr id="6" name="ZoneTexte 5">
            <a:extLst>
              <a:ext uri="{FF2B5EF4-FFF2-40B4-BE49-F238E27FC236}">
                <a16:creationId xmlns:a16="http://schemas.microsoft.com/office/drawing/2014/main" id="{3980601F-BEA5-C060-58B2-1C9EC320C62D}"/>
              </a:ext>
            </a:extLst>
          </p:cNvPr>
          <p:cNvSpPr txBox="1"/>
          <p:nvPr/>
        </p:nvSpPr>
        <p:spPr>
          <a:xfrm>
            <a:off x="375728" y="1027176"/>
            <a:ext cx="9937880" cy="584775"/>
          </a:xfrm>
          <a:prstGeom prst="rect">
            <a:avLst/>
          </a:prstGeom>
          <a:noFill/>
        </p:spPr>
        <p:txBody>
          <a:bodyPr wrap="square">
            <a:spAutoFit/>
          </a:bodyPr>
          <a:lstStyle/>
          <a:p>
            <a:r>
              <a:rPr lang="en-US" sz="2400" b="1" dirty="0">
                <a:solidFill>
                  <a:srgbClr val="002060"/>
                </a:solidFill>
                <a:latin typeface="Arial" panose="020B0604020202020204" pitchFamily="34" charset="0"/>
                <a:cs typeface="Arial" panose="020B0604020202020204" pitchFamily="34" charset="0"/>
              </a:rPr>
              <a:t>D- LE QUBIT, UNITE DE BASE DE L’INFORMATIQUE QUANTIQUE</a:t>
            </a:r>
          </a:p>
          <a:p>
            <a:endParaRPr lang="en-US" sz="800" dirty="0">
              <a:latin typeface="Arial" panose="020B0604020202020204" pitchFamily="34" charset="0"/>
              <a:cs typeface="Arial" panose="020B0604020202020204" pitchFamily="34" charset="0"/>
            </a:endParaRPr>
          </a:p>
        </p:txBody>
      </p:sp>
      <p:grpSp>
        <p:nvGrpSpPr>
          <p:cNvPr id="3" name="object 27">
            <a:extLst>
              <a:ext uri="{FF2B5EF4-FFF2-40B4-BE49-F238E27FC236}">
                <a16:creationId xmlns:a16="http://schemas.microsoft.com/office/drawing/2014/main" id="{D33F3C0B-D4C1-00FF-5DE9-5053F79B94A2}"/>
              </a:ext>
            </a:extLst>
          </p:cNvPr>
          <p:cNvGrpSpPr>
            <a:grpSpLocks/>
          </p:cNvGrpSpPr>
          <p:nvPr/>
        </p:nvGrpSpPr>
        <p:grpSpPr bwMode="auto">
          <a:xfrm>
            <a:off x="7145383" y="4075611"/>
            <a:ext cx="3093865" cy="2460063"/>
            <a:chOff x="9586095" y="4649073"/>
            <a:chExt cx="9923145" cy="5586730"/>
          </a:xfrm>
        </p:grpSpPr>
        <p:sp>
          <p:nvSpPr>
            <p:cNvPr id="5" name="object 28">
              <a:extLst>
                <a:ext uri="{FF2B5EF4-FFF2-40B4-BE49-F238E27FC236}">
                  <a16:creationId xmlns:a16="http://schemas.microsoft.com/office/drawing/2014/main" id="{6965B213-D1F9-77F6-7FFC-8A77187E9813}"/>
                </a:ext>
              </a:extLst>
            </p:cNvPr>
            <p:cNvSpPr>
              <a:spLocks/>
            </p:cNvSpPr>
            <p:nvPr/>
          </p:nvSpPr>
          <p:spPr bwMode="auto">
            <a:xfrm>
              <a:off x="17015360" y="4649073"/>
              <a:ext cx="0" cy="5586730"/>
            </a:xfrm>
            <a:custGeom>
              <a:avLst/>
              <a:gdLst>
                <a:gd name="T0" fmla="*/ 0 h 5586730"/>
                <a:gd name="T1" fmla="*/ 5586314 h 5586730"/>
              </a:gdLst>
              <a:ahLst/>
              <a:cxnLst>
                <a:cxn ang="0">
                  <a:pos x="0" y="T0"/>
                </a:cxn>
                <a:cxn ang="0">
                  <a:pos x="0" y="T1"/>
                </a:cxn>
              </a:cxnLst>
              <a:rect l="0" t="0" r="r" b="b"/>
              <a:pathLst>
                <a:path h="5586730">
                  <a:moveTo>
                    <a:pt x="0" y="0"/>
                  </a:moveTo>
                  <a:lnTo>
                    <a:pt x="0" y="5586314"/>
                  </a:lnTo>
                </a:path>
              </a:pathLst>
            </a:custGeom>
            <a:noFill/>
            <a:ln w="104708">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 name="object 29">
              <a:extLst>
                <a:ext uri="{FF2B5EF4-FFF2-40B4-BE49-F238E27FC236}">
                  <a16:creationId xmlns:a16="http://schemas.microsoft.com/office/drawing/2014/main" id="{C5BAAF6A-1F9B-FD48-FF6C-61F1A126C567}"/>
                </a:ext>
              </a:extLst>
            </p:cNvPr>
            <p:cNvSpPr>
              <a:spLocks/>
            </p:cNvSpPr>
            <p:nvPr/>
          </p:nvSpPr>
          <p:spPr bwMode="auto">
            <a:xfrm>
              <a:off x="10831258" y="4649073"/>
              <a:ext cx="8027670" cy="5586730"/>
            </a:xfrm>
            <a:custGeom>
              <a:avLst/>
              <a:gdLst>
                <a:gd name="T0" fmla="*/ 7403086 w 8027669"/>
                <a:gd name="T1" fmla="*/ 0 h 5586730"/>
                <a:gd name="T2" fmla="*/ 7403086 w 8027669"/>
                <a:gd name="T3" fmla="*/ 5586314 h 5586730"/>
                <a:gd name="T4" fmla="*/ 8027442 w 8027669"/>
                <a:gd name="T5" fmla="*/ 0 h 5586730"/>
                <a:gd name="T6" fmla="*/ 8027442 w 8027669"/>
                <a:gd name="T7" fmla="*/ 5586314 h 5586730"/>
                <a:gd name="T8" fmla="*/ 0 w 8027669"/>
                <a:gd name="T9" fmla="*/ 0 h 5586730"/>
                <a:gd name="T10" fmla="*/ 0 w 8027669"/>
                <a:gd name="T11" fmla="*/ 5586314 h 5586730"/>
                <a:gd name="T12" fmla="*/ 624354 w 8027669"/>
                <a:gd name="T13" fmla="*/ 0 h 5586730"/>
                <a:gd name="T14" fmla="*/ 624354 w 8027669"/>
                <a:gd name="T15" fmla="*/ 5586314 h 55867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27669" h="5586730">
                  <a:moveTo>
                    <a:pt x="7403086" y="0"/>
                  </a:moveTo>
                  <a:lnTo>
                    <a:pt x="7403086" y="5586314"/>
                  </a:lnTo>
                </a:path>
                <a:path w="8027669" h="5586730">
                  <a:moveTo>
                    <a:pt x="8027442" y="0"/>
                  </a:moveTo>
                  <a:lnTo>
                    <a:pt x="8027442" y="5586314"/>
                  </a:lnTo>
                </a:path>
                <a:path w="8027669" h="5586730">
                  <a:moveTo>
                    <a:pt x="0" y="0"/>
                  </a:moveTo>
                  <a:lnTo>
                    <a:pt x="0" y="5586314"/>
                  </a:lnTo>
                </a:path>
                <a:path w="8027669" h="5586730">
                  <a:moveTo>
                    <a:pt x="624354" y="0"/>
                  </a:moveTo>
                  <a:lnTo>
                    <a:pt x="624354" y="5586314"/>
                  </a:lnTo>
                </a:path>
              </a:pathLst>
            </a:custGeom>
            <a:noFill/>
            <a:ln w="31412">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 name="object 30">
              <a:extLst>
                <a:ext uri="{FF2B5EF4-FFF2-40B4-BE49-F238E27FC236}">
                  <a16:creationId xmlns:a16="http://schemas.microsoft.com/office/drawing/2014/main" id="{A0575EDD-C52F-58A3-5611-41A26F892311}"/>
                </a:ext>
              </a:extLst>
            </p:cNvPr>
            <p:cNvSpPr>
              <a:spLocks/>
            </p:cNvSpPr>
            <p:nvPr/>
          </p:nvSpPr>
          <p:spPr bwMode="auto">
            <a:xfrm>
              <a:off x="12079968" y="4649073"/>
              <a:ext cx="0" cy="5586730"/>
            </a:xfrm>
            <a:custGeom>
              <a:avLst/>
              <a:gdLst>
                <a:gd name="T0" fmla="*/ 0 h 5586730"/>
                <a:gd name="T1" fmla="*/ 5586314 h 5586730"/>
              </a:gdLst>
              <a:ahLst/>
              <a:cxnLst>
                <a:cxn ang="0">
                  <a:pos x="0" y="T0"/>
                </a:cxn>
                <a:cxn ang="0">
                  <a:pos x="0" y="T1"/>
                </a:cxn>
              </a:cxnLst>
              <a:rect l="0" t="0" r="r" b="b"/>
              <a:pathLst>
                <a:path h="5586730">
                  <a:moveTo>
                    <a:pt x="0" y="0"/>
                  </a:moveTo>
                  <a:lnTo>
                    <a:pt x="0" y="5586314"/>
                  </a:lnTo>
                </a:path>
              </a:pathLst>
            </a:custGeom>
            <a:noFill/>
            <a:ln w="104708">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 name="object 31">
              <a:extLst>
                <a:ext uri="{FF2B5EF4-FFF2-40B4-BE49-F238E27FC236}">
                  <a16:creationId xmlns:a16="http://schemas.microsoft.com/office/drawing/2014/main" id="{6510C554-1938-D7F4-40FD-05113CF8D11A}"/>
                </a:ext>
              </a:extLst>
            </p:cNvPr>
            <p:cNvSpPr>
              <a:spLocks/>
            </p:cNvSpPr>
            <p:nvPr/>
          </p:nvSpPr>
          <p:spPr bwMode="auto">
            <a:xfrm>
              <a:off x="13298954" y="4649073"/>
              <a:ext cx="624840" cy="5586730"/>
            </a:xfrm>
            <a:custGeom>
              <a:avLst/>
              <a:gdLst>
                <a:gd name="T0" fmla="*/ 0 w 624840"/>
                <a:gd name="T1" fmla="*/ 0 h 5586730"/>
                <a:gd name="T2" fmla="*/ 0 w 624840"/>
                <a:gd name="T3" fmla="*/ 5586314 h 5586730"/>
                <a:gd name="T4" fmla="*/ 624354 w 624840"/>
                <a:gd name="T5" fmla="*/ 0 h 5586730"/>
                <a:gd name="T6" fmla="*/ 624354 w 624840"/>
                <a:gd name="T7" fmla="*/ 5586314 h 5586730"/>
              </a:gdLst>
              <a:ahLst/>
              <a:cxnLst>
                <a:cxn ang="0">
                  <a:pos x="T0" y="T1"/>
                </a:cxn>
                <a:cxn ang="0">
                  <a:pos x="T2" y="T3"/>
                </a:cxn>
                <a:cxn ang="0">
                  <a:pos x="T4" y="T5"/>
                </a:cxn>
                <a:cxn ang="0">
                  <a:pos x="T6" y="T7"/>
                </a:cxn>
              </a:cxnLst>
              <a:rect l="0" t="0" r="r" b="b"/>
              <a:pathLst>
                <a:path w="624840" h="5586730">
                  <a:moveTo>
                    <a:pt x="0" y="0"/>
                  </a:moveTo>
                  <a:lnTo>
                    <a:pt x="0" y="5586314"/>
                  </a:lnTo>
                </a:path>
                <a:path w="624840" h="5586730">
                  <a:moveTo>
                    <a:pt x="624354" y="0"/>
                  </a:moveTo>
                  <a:lnTo>
                    <a:pt x="624354" y="5586314"/>
                  </a:lnTo>
                </a:path>
              </a:pathLst>
            </a:custGeom>
            <a:noFill/>
            <a:ln w="31412">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1" name="object 32">
              <a:extLst>
                <a:ext uri="{FF2B5EF4-FFF2-40B4-BE49-F238E27FC236}">
                  <a16:creationId xmlns:a16="http://schemas.microsoft.com/office/drawing/2014/main" id="{FA85A274-3154-B32F-EB3C-E793442C95D1}"/>
                </a:ext>
              </a:extLst>
            </p:cNvPr>
            <p:cNvSpPr>
              <a:spLocks/>
            </p:cNvSpPr>
            <p:nvPr/>
          </p:nvSpPr>
          <p:spPr bwMode="auto">
            <a:xfrm>
              <a:off x="14547663" y="4649073"/>
              <a:ext cx="0" cy="5586730"/>
            </a:xfrm>
            <a:custGeom>
              <a:avLst/>
              <a:gdLst>
                <a:gd name="T0" fmla="*/ 0 h 5586730"/>
                <a:gd name="T1" fmla="*/ 5586314 h 5586730"/>
              </a:gdLst>
              <a:ahLst/>
              <a:cxnLst>
                <a:cxn ang="0">
                  <a:pos x="0" y="T0"/>
                </a:cxn>
                <a:cxn ang="0">
                  <a:pos x="0" y="T1"/>
                </a:cxn>
              </a:cxnLst>
              <a:rect l="0" t="0" r="r" b="b"/>
              <a:pathLst>
                <a:path h="5586730">
                  <a:moveTo>
                    <a:pt x="0" y="0"/>
                  </a:moveTo>
                  <a:lnTo>
                    <a:pt x="0" y="5586314"/>
                  </a:lnTo>
                </a:path>
              </a:pathLst>
            </a:custGeom>
            <a:noFill/>
            <a:ln w="104708">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2" name="object 33">
              <a:extLst>
                <a:ext uri="{FF2B5EF4-FFF2-40B4-BE49-F238E27FC236}">
                  <a16:creationId xmlns:a16="http://schemas.microsoft.com/office/drawing/2014/main" id="{97097996-D118-388E-F455-CB1FD8A87DAC}"/>
                </a:ext>
              </a:extLst>
            </p:cNvPr>
            <p:cNvSpPr>
              <a:spLocks/>
            </p:cNvSpPr>
            <p:nvPr/>
          </p:nvSpPr>
          <p:spPr bwMode="auto">
            <a:xfrm>
              <a:off x="15766649" y="4649073"/>
              <a:ext cx="624840" cy="5586730"/>
            </a:xfrm>
            <a:custGeom>
              <a:avLst/>
              <a:gdLst>
                <a:gd name="T0" fmla="*/ 0 w 624840"/>
                <a:gd name="T1" fmla="*/ 0 h 5586730"/>
                <a:gd name="T2" fmla="*/ 0 w 624840"/>
                <a:gd name="T3" fmla="*/ 5586314 h 5586730"/>
                <a:gd name="T4" fmla="*/ 624354 w 624840"/>
                <a:gd name="T5" fmla="*/ 0 h 5586730"/>
                <a:gd name="T6" fmla="*/ 624354 w 624840"/>
                <a:gd name="T7" fmla="*/ 5586314 h 5586730"/>
              </a:gdLst>
              <a:ahLst/>
              <a:cxnLst>
                <a:cxn ang="0">
                  <a:pos x="T0" y="T1"/>
                </a:cxn>
                <a:cxn ang="0">
                  <a:pos x="T2" y="T3"/>
                </a:cxn>
                <a:cxn ang="0">
                  <a:pos x="T4" y="T5"/>
                </a:cxn>
                <a:cxn ang="0">
                  <a:pos x="T6" y="T7"/>
                </a:cxn>
              </a:cxnLst>
              <a:rect l="0" t="0" r="r" b="b"/>
              <a:pathLst>
                <a:path w="624840" h="5586730">
                  <a:moveTo>
                    <a:pt x="0" y="0"/>
                  </a:moveTo>
                  <a:lnTo>
                    <a:pt x="0" y="5586314"/>
                  </a:lnTo>
                </a:path>
                <a:path w="624840" h="5586730">
                  <a:moveTo>
                    <a:pt x="624354" y="0"/>
                  </a:moveTo>
                  <a:lnTo>
                    <a:pt x="624354" y="5586314"/>
                  </a:lnTo>
                </a:path>
              </a:pathLst>
            </a:custGeom>
            <a:noFill/>
            <a:ln w="31412">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3" name="object 34">
              <a:extLst>
                <a:ext uri="{FF2B5EF4-FFF2-40B4-BE49-F238E27FC236}">
                  <a16:creationId xmlns:a16="http://schemas.microsoft.com/office/drawing/2014/main" id="{3AF9AD42-B7B4-CBB9-F585-DAF9B872DF42}"/>
                </a:ext>
              </a:extLst>
            </p:cNvPr>
            <p:cNvSpPr>
              <a:spLocks/>
            </p:cNvSpPr>
            <p:nvPr/>
          </p:nvSpPr>
          <p:spPr bwMode="auto">
            <a:xfrm>
              <a:off x="9586095" y="5386628"/>
              <a:ext cx="9923145" cy="4111625"/>
            </a:xfrm>
            <a:custGeom>
              <a:avLst/>
              <a:gdLst>
                <a:gd name="T0" fmla="*/ 0 w 9923144"/>
                <a:gd name="T1" fmla="*/ 0 h 4111625"/>
                <a:gd name="T2" fmla="*/ 9923137 w 9923144"/>
                <a:gd name="T3" fmla="*/ 0 h 4111625"/>
                <a:gd name="T4" fmla="*/ 0 w 9923144"/>
                <a:gd name="T5" fmla="*/ 685200 h 4111625"/>
                <a:gd name="T6" fmla="*/ 9923137 w 9923144"/>
                <a:gd name="T7" fmla="*/ 685200 h 4111625"/>
                <a:gd name="T8" fmla="*/ 0 w 9923144"/>
                <a:gd name="T9" fmla="*/ 1370401 h 4111625"/>
                <a:gd name="T10" fmla="*/ 9923137 w 9923144"/>
                <a:gd name="T11" fmla="*/ 1370401 h 4111625"/>
                <a:gd name="T12" fmla="*/ 0 w 9923144"/>
                <a:gd name="T13" fmla="*/ 2055601 h 4111625"/>
                <a:gd name="T14" fmla="*/ 9923137 w 9923144"/>
                <a:gd name="T15" fmla="*/ 2055601 h 4111625"/>
                <a:gd name="T16" fmla="*/ 0 w 9923144"/>
                <a:gd name="T17" fmla="*/ 2740802 h 4111625"/>
                <a:gd name="T18" fmla="*/ 9923137 w 9923144"/>
                <a:gd name="T19" fmla="*/ 2740802 h 4111625"/>
                <a:gd name="T20" fmla="*/ 0 w 9923144"/>
                <a:gd name="T21" fmla="*/ 3426003 h 4111625"/>
                <a:gd name="T22" fmla="*/ 9923137 w 9923144"/>
                <a:gd name="T23" fmla="*/ 3426003 h 4111625"/>
                <a:gd name="T24" fmla="*/ 0 w 9923144"/>
                <a:gd name="T25" fmla="*/ 4111204 h 4111625"/>
                <a:gd name="T26" fmla="*/ 9923137 w 9923144"/>
                <a:gd name="T27" fmla="*/ 4111204 h 4111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923144" h="4111625">
                  <a:moveTo>
                    <a:pt x="0" y="0"/>
                  </a:moveTo>
                  <a:lnTo>
                    <a:pt x="9923137" y="0"/>
                  </a:lnTo>
                </a:path>
                <a:path w="9923144" h="4111625">
                  <a:moveTo>
                    <a:pt x="0" y="685200"/>
                  </a:moveTo>
                  <a:lnTo>
                    <a:pt x="9923137" y="685200"/>
                  </a:lnTo>
                </a:path>
                <a:path w="9923144" h="4111625">
                  <a:moveTo>
                    <a:pt x="0" y="1370401"/>
                  </a:moveTo>
                  <a:lnTo>
                    <a:pt x="9923137" y="1370401"/>
                  </a:lnTo>
                </a:path>
                <a:path w="9923144" h="4111625">
                  <a:moveTo>
                    <a:pt x="0" y="2055601"/>
                  </a:moveTo>
                  <a:lnTo>
                    <a:pt x="9923137" y="2055601"/>
                  </a:lnTo>
                </a:path>
                <a:path w="9923144" h="4111625">
                  <a:moveTo>
                    <a:pt x="0" y="2740802"/>
                  </a:moveTo>
                  <a:lnTo>
                    <a:pt x="9923137" y="2740802"/>
                  </a:lnTo>
                </a:path>
                <a:path w="9923144" h="4111625">
                  <a:moveTo>
                    <a:pt x="0" y="3426003"/>
                  </a:moveTo>
                  <a:lnTo>
                    <a:pt x="9923137" y="3426003"/>
                  </a:lnTo>
                </a:path>
                <a:path w="9923144" h="4111625">
                  <a:moveTo>
                    <a:pt x="0" y="4111204"/>
                  </a:moveTo>
                  <a:lnTo>
                    <a:pt x="9923137" y="4111204"/>
                  </a:lnTo>
                </a:path>
              </a:pathLst>
            </a:custGeom>
            <a:noFill/>
            <a:ln w="104708">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4" name="object 35">
              <a:extLst>
                <a:ext uri="{FF2B5EF4-FFF2-40B4-BE49-F238E27FC236}">
                  <a16:creationId xmlns:a16="http://schemas.microsoft.com/office/drawing/2014/main" id="{BE4FEA37-9843-3CE7-FA22-F5FE3650546F}"/>
                </a:ext>
              </a:extLst>
            </p:cNvPr>
            <p:cNvSpPr>
              <a:spLocks/>
            </p:cNvSpPr>
            <p:nvPr/>
          </p:nvSpPr>
          <p:spPr bwMode="auto">
            <a:xfrm>
              <a:off x="9612272" y="4649073"/>
              <a:ext cx="9871075" cy="5586730"/>
            </a:xfrm>
            <a:custGeom>
              <a:avLst/>
              <a:gdLst>
                <a:gd name="T0" fmla="*/ 0 w 9871075"/>
                <a:gd name="T1" fmla="*/ 0 h 5586730"/>
                <a:gd name="T2" fmla="*/ 0 w 9871075"/>
                <a:gd name="T3" fmla="*/ 5586314 h 5586730"/>
                <a:gd name="T4" fmla="*/ 9870783 w 9871075"/>
                <a:gd name="T5" fmla="*/ 0 h 5586730"/>
                <a:gd name="T6" fmla="*/ 9870783 w 9871075"/>
                <a:gd name="T7" fmla="*/ 5586314 h 5586730"/>
              </a:gdLst>
              <a:ahLst/>
              <a:cxnLst>
                <a:cxn ang="0">
                  <a:pos x="T0" y="T1"/>
                </a:cxn>
                <a:cxn ang="0">
                  <a:pos x="T2" y="T3"/>
                </a:cxn>
                <a:cxn ang="0">
                  <a:pos x="T4" y="T5"/>
                </a:cxn>
                <a:cxn ang="0">
                  <a:pos x="T6" y="T7"/>
                </a:cxn>
              </a:cxnLst>
              <a:rect l="0" t="0" r="r" b="b"/>
              <a:pathLst>
                <a:path w="9871075" h="5586730">
                  <a:moveTo>
                    <a:pt x="0" y="0"/>
                  </a:moveTo>
                  <a:lnTo>
                    <a:pt x="0" y="5586314"/>
                  </a:lnTo>
                </a:path>
                <a:path w="9871075" h="5586730">
                  <a:moveTo>
                    <a:pt x="9870783" y="0"/>
                  </a:moveTo>
                  <a:lnTo>
                    <a:pt x="9870783" y="5586314"/>
                  </a:lnTo>
                </a:path>
              </a:pathLst>
            </a:custGeom>
            <a:noFill/>
            <a:ln w="52354">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5" name="object 36">
              <a:extLst>
                <a:ext uri="{FF2B5EF4-FFF2-40B4-BE49-F238E27FC236}">
                  <a16:creationId xmlns:a16="http://schemas.microsoft.com/office/drawing/2014/main" id="{A9D65E59-759B-582A-CC44-CBC1A2FD24B3}"/>
                </a:ext>
              </a:extLst>
            </p:cNvPr>
            <p:cNvSpPr>
              <a:spLocks/>
            </p:cNvSpPr>
            <p:nvPr/>
          </p:nvSpPr>
          <p:spPr bwMode="auto">
            <a:xfrm>
              <a:off x="9586095" y="4701427"/>
              <a:ext cx="9923145" cy="5481955"/>
            </a:xfrm>
            <a:custGeom>
              <a:avLst/>
              <a:gdLst>
                <a:gd name="T0" fmla="*/ 0 w 9923144"/>
                <a:gd name="T1" fmla="*/ 0 h 5481955"/>
                <a:gd name="T2" fmla="*/ 9923137 w 9923144"/>
                <a:gd name="T3" fmla="*/ 0 h 5481955"/>
                <a:gd name="T4" fmla="*/ 0 w 9923144"/>
                <a:gd name="T5" fmla="*/ 5481605 h 5481955"/>
                <a:gd name="T6" fmla="*/ 9923137 w 9923144"/>
                <a:gd name="T7" fmla="*/ 5481605 h 5481955"/>
              </a:gdLst>
              <a:ahLst/>
              <a:cxnLst>
                <a:cxn ang="0">
                  <a:pos x="T0" y="T1"/>
                </a:cxn>
                <a:cxn ang="0">
                  <a:pos x="T2" y="T3"/>
                </a:cxn>
                <a:cxn ang="0">
                  <a:pos x="T4" y="T5"/>
                </a:cxn>
                <a:cxn ang="0">
                  <a:pos x="T6" y="T7"/>
                </a:cxn>
              </a:cxnLst>
              <a:rect l="0" t="0" r="r" b="b"/>
              <a:pathLst>
                <a:path w="9923144" h="5481955">
                  <a:moveTo>
                    <a:pt x="0" y="0"/>
                  </a:moveTo>
                  <a:lnTo>
                    <a:pt x="9923137" y="0"/>
                  </a:lnTo>
                </a:path>
                <a:path w="9923144" h="5481955">
                  <a:moveTo>
                    <a:pt x="0" y="5481605"/>
                  </a:moveTo>
                  <a:lnTo>
                    <a:pt x="9923137" y="5481605"/>
                  </a:lnTo>
                </a:path>
              </a:pathLst>
            </a:custGeom>
            <a:noFill/>
            <a:ln w="104708">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16" name="object 37">
            <a:extLst>
              <a:ext uri="{FF2B5EF4-FFF2-40B4-BE49-F238E27FC236}">
                <a16:creationId xmlns:a16="http://schemas.microsoft.com/office/drawing/2014/main" id="{B1FEEB49-078F-54F6-AB8E-5976F9830640}"/>
              </a:ext>
            </a:extLst>
          </p:cNvPr>
          <p:cNvSpPr txBox="1">
            <a:spLocks/>
          </p:cNvSpPr>
          <p:nvPr/>
        </p:nvSpPr>
        <p:spPr>
          <a:xfrm>
            <a:off x="-208270" y="1619978"/>
            <a:ext cx="5854327" cy="1108001"/>
          </a:xfrm>
          <a:prstGeom prst="rect">
            <a:avLst/>
          </a:prstGeom>
        </p:spPr>
        <p:txBody>
          <a:bodyPr tIns="13335" rtlCol="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6510" algn="ctr">
              <a:spcBef>
                <a:spcPts val="105"/>
              </a:spcBef>
              <a:defRPr/>
            </a:pPr>
            <a:r>
              <a:rPr lang="en-US" sz="2800" b="1" spc="-745" dirty="0">
                <a:latin typeface="Arial" panose="020B0604020202020204" pitchFamily="34" charset="0"/>
                <a:cs typeface="Arial" panose="020B0604020202020204" pitchFamily="34" charset="0"/>
              </a:rPr>
              <a:t>L</a:t>
            </a:r>
            <a:r>
              <a:rPr lang="en-US" sz="2800" b="1" spc="-185" dirty="0">
                <a:latin typeface="Arial" panose="020B0604020202020204" pitchFamily="34" charset="0"/>
                <a:cs typeface="Arial" panose="020B0604020202020204" pitchFamily="34" charset="0"/>
              </a:rPr>
              <a:t>’ </a:t>
            </a:r>
            <a:r>
              <a:rPr lang="en-US" sz="2800" b="1" spc="-285" dirty="0" err="1">
                <a:latin typeface="Arial" panose="020B0604020202020204" pitchFamily="34" charset="0"/>
                <a:cs typeface="Arial" panose="020B0604020202020204" pitchFamily="34" charset="0"/>
              </a:rPr>
              <a:t>i</a:t>
            </a:r>
            <a:r>
              <a:rPr lang="en-US" sz="2800" b="1" spc="-270" dirty="0" err="1">
                <a:latin typeface="Arial" panose="020B0604020202020204" pitchFamily="34" charset="0"/>
                <a:cs typeface="Arial" panose="020B0604020202020204" pitchFamily="34" charset="0"/>
              </a:rPr>
              <a:t>n</a:t>
            </a:r>
            <a:r>
              <a:rPr lang="en-US" sz="2800" b="1" spc="-145" dirty="0" err="1">
                <a:latin typeface="Arial" panose="020B0604020202020204" pitchFamily="34" charset="0"/>
                <a:cs typeface="Arial" panose="020B0604020202020204" pitchFamily="34" charset="0"/>
              </a:rPr>
              <a:t>f</a:t>
            </a:r>
            <a:r>
              <a:rPr lang="en-US" sz="2800" b="1" spc="-140" dirty="0" err="1">
                <a:latin typeface="Arial" panose="020B0604020202020204" pitchFamily="34" charset="0"/>
                <a:cs typeface="Arial" panose="020B0604020202020204" pitchFamily="34" charset="0"/>
              </a:rPr>
              <a:t>o</a:t>
            </a:r>
            <a:r>
              <a:rPr lang="en-US" sz="2800" b="1" spc="-145" dirty="0" err="1">
                <a:latin typeface="Arial" panose="020B0604020202020204" pitchFamily="34" charset="0"/>
                <a:cs typeface="Arial" panose="020B0604020202020204" pitchFamily="34" charset="0"/>
              </a:rPr>
              <a:t>r</a:t>
            </a:r>
            <a:r>
              <a:rPr lang="en-US" sz="2800" b="1" spc="-20" dirty="0" err="1">
                <a:latin typeface="Arial" panose="020B0604020202020204" pitchFamily="34" charset="0"/>
                <a:cs typeface="Arial" panose="020B0604020202020204" pitchFamily="34" charset="0"/>
              </a:rPr>
              <a:t>ma</a:t>
            </a:r>
            <a:r>
              <a:rPr lang="en-US" sz="2800" b="1" spc="-10" dirty="0" err="1">
                <a:latin typeface="Arial" panose="020B0604020202020204" pitchFamily="34" charset="0"/>
                <a:cs typeface="Arial" panose="020B0604020202020204" pitchFamily="34" charset="0"/>
              </a:rPr>
              <a:t>t</a:t>
            </a:r>
            <a:r>
              <a:rPr lang="en-US" sz="2800" b="1" spc="-285" dirty="0" err="1">
                <a:latin typeface="Arial" panose="020B0604020202020204" pitchFamily="34" charset="0"/>
                <a:cs typeface="Arial" panose="020B0604020202020204" pitchFamily="34" charset="0"/>
              </a:rPr>
              <a:t>i</a:t>
            </a:r>
            <a:r>
              <a:rPr lang="en-US" sz="2800" b="1" spc="-140" dirty="0" err="1">
                <a:latin typeface="Arial" panose="020B0604020202020204" pitchFamily="34" charset="0"/>
                <a:cs typeface="Arial" panose="020B0604020202020204" pitchFamily="34" charset="0"/>
              </a:rPr>
              <a:t>q</a:t>
            </a:r>
            <a:r>
              <a:rPr lang="en-US" sz="2800" b="1" spc="-270" dirty="0" err="1">
                <a:latin typeface="Arial" panose="020B0604020202020204" pitchFamily="34" charset="0"/>
                <a:cs typeface="Arial" panose="020B0604020202020204" pitchFamily="34" charset="0"/>
              </a:rPr>
              <a:t>u</a:t>
            </a:r>
            <a:r>
              <a:rPr lang="en-US" sz="2800" b="1" spc="125" dirty="0" err="1">
                <a:latin typeface="Arial" panose="020B0604020202020204" pitchFamily="34" charset="0"/>
                <a:cs typeface="Arial" panose="020B0604020202020204" pitchFamily="34" charset="0"/>
              </a:rPr>
              <a:t>e</a:t>
            </a:r>
            <a:r>
              <a:rPr lang="en-US" sz="2800" b="1" spc="-280" dirty="0">
                <a:latin typeface="Arial" panose="020B0604020202020204" pitchFamily="34" charset="0"/>
                <a:cs typeface="Arial" panose="020B0604020202020204" pitchFamily="34" charset="0"/>
              </a:rPr>
              <a:t> </a:t>
            </a:r>
            <a:r>
              <a:rPr lang="en-US" sz="2800" b="1" spc="-20" dirty="0" err="1">
                <a:latin typeface="Arial" panose="020B0604020202020204" pitchFamily="34" charset="0"/>
                <a:cs typeface="Arial" panose="020B0604020202020204" pitchFamily="34" charset="0"/>
              </a:rPr>
              <a:t>c</a:t>
            </a:r>
            <a:r>
              <a:rPr lang="en-US" sz="2800" b="1" spc="-285" dirty="0" err="1">
                <a:latin typeface="Arial" panose="020B0604020202020204" pitchFamily="34" charset="0"/>
                <a:cs typeface="Arial" panose="020B0604020202020204" pitchFamily="34" charset="0"/>
              </a:rPr>
              <a:t>l</a:t>
            </a:r>
            <a:r>
              <a:rPr lang="en-US" sz="2800" b="1" spc="-20" dirty="0" err="1">
                <a:latin typeface="Arial" panose="020B0604020202020204" pitchFamily="34" charset="0"/>
                <a:cs typeface="Arial" panose="020B0604020202020204" pitchFamily="34" charset="0"/>
              </a:rPr>
              <a:t>a</a:t>
            </a:r>
            <a:r>
              <a:rPr lang="en-US" sz="2800" b="1" spc="-275" dirty="0" err="1">
                <a:latin typeface="Arial" panose="020B0604020202020204" pitchFamily="34" charset="0"/>
                <a:cs typeface="Arial" panose="020B0604020202020204" pitchFamily="34" charset="0"/>
              </a:rPr>
              <a:t>ss</a:t>
            </a:r>
            <a:r>
              <a:rPr lang="en-US" sz="2800" b="1" spc="-285" dirty="0" err="1">
                <a:latin typeface="Arial" panose="020B0604020202020204" pitchFamily="34" charset="0"/>
                <a:cs typeface="Arial" panose="020B0604020202020204" pitchFamily="34" charset="0"/>
              </a:rPr>
              <a:t>i</a:t>
            </a:r>
            <a:r>
              <a:rPr lang="en-US" sz="2800" b="1" spc="-140" dirty="0" err="1">
                <a:latin typeface="Arial" panose="020B0604020202020204" pitchFamily="34" charset="0"/>
                <a:cs typeface="Arial" panose="020B0604020202020204" pitchFamily="34" charset="0"/>
              </a:rPr>
              <a:t>q</a:t>
            </a:r>
            <a:r>
              <a:rPr lang="en-US" sz="2800" b="1" spc="-270" dirty="0" err="1">
                <a:latin typeface="Arial" panose="020B0604020202020204" pitchFamily="34" charset="0"/>
                <a:cs typeface="Arial" panose="020B0604020202020204" pitchFamily="34" charset="0"/>
              </a:rPr>
              <a:t>u</a:t>
            </a:r>
            <a:r>
              <a:rPr lang="en-US" sz="2800" b="1" spc="125" dirty="0" err="1">
                <a:latin typeface="Arial" panose="020B0604020202020204" pitchFamily="34" charset="0"/>
                <a:cs typeface="Arial" panose="020B0604020202020204" pitchFamily="34" charset="0"/>
              </a:rPr>
              <a:t>e</a:t>
            </a:r>
            <a:br>
              <a:rPr lang="en-US" sz="2800" b="1" spc="125" dirty="0">
                <a:latin typeface="Arial" panose="020B0604020202020204" pitchFamily="34" charset="0"/>
                <a:cs typeface="Arial" panose="020B0604020202020204" pitchFamily="34" charset="0"/>
              </a:rPr>
            </a:br>
            <a:r>
              <a:rPr lang="en-US" sz="2400" b="1" spc="25" dirty="0" err="1">
                <a:latin typeface="Arial" panose="020B0604020202020204" pitchFamily="34" charset="0"/>
                <a:cs typeface="Arial" panose="020B0604020202020204" pitchFamily="34" charset="0"/>
              </a:rPr>
              <a:t>Représentation</a:t>
            </a:r>
            <a:r>
              <a:rPr lang="en-US" sz="2400" b="1" spc="25" dirty="0">
                <a:latin typeface="Arial" panose="020B0604020202020204" pitchFamily="34" charset="0"/>
                <a:cs typeface="Arial" panose="020B0604020202020204" pitchFamily="34" charset="0"/>
              </a:rPr>
              <a:t> physiques</a:t>
            </a:r>
            <a:endParaRPr lang="en-US" sz="3200" b="1" dirty="0">
              <a:latin typeface="Arial" panose="020B0604020202020204" pitchFamily="34" charset="0"/>
              <a:cs typeface="Arial" panose="020B0604020202020204" pitchFamily="34" charset="0"/>
            </a:endParaRPr>
          </a:p>
        </p:txBody>
      </p:sp>
      <p:pic>
        <p:nvPicPr>
          <p:cNvPr id="106" name="Image 105">
            <a:extLst>
              <a:ext uri="{FF2B5EF4-FFF2-40B4-BE49-F238E27FC236}">
                <a16:creationId xmlns:a16="http://schemas.microsoft.com/office/drawing/2014/main" id="{EB5EFB18-42F0-C4F2-27E0-2A3083A11D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142" y="2751033"/>
            <a:ext cx="9413336" cy="3459868"/>
          </a:xfrm>
          <a:prstGeom prst="rect">
            <a:avLst/>
          </a:prstGeom>
        </p:spPr>
      </p:pic>
    </p:spTree>
    <p:extLst>
      <p:ext uri="{BB962C8B-B14F-4D97-AF65-F5344CB8AC3E}">
        <p14:creationId xmlns:p14="http://schemas.microsoft.com/office/powerpoint/2010/main" val="1538121487"/>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A295BB1E-CDDE-215A-C5E3-5281DC06084F}"/>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C8E23E5C-7A88-27E7-F7D0-4C2011B78DC5}"/>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23771EE7-6063-FDF3-DE7E-5A0FB0C461D9}"/>
              </a:ext>
            </a:extLst>
          </p:cNvPr>
          <p:cNvSpPr/>
          <p:nvPr/>
        </p:nvSpPr>
        <p:spPr>
          <a:xfrm>
            <a:off x="454152" y="198120"/>
            <a:ext cx="3959352" cy="365760"/>
          </a:xfrm>
          <a:prstGeom prst="rect">
            <a:avLst/>
          </a:prstGeom>
        </p:spPr>
        <p:txBody>
          <a:bodyPr wrap="none" lIns="0" tIns="0" rIns="0" bIns="0">
            <a:noAutofit/>
          </a:bodyPr>
          <a:lstStyle/>
          <a:p>
            <a:pPr indent="0"/>
            <a:r>
              <a:rPr lang="fr-FR" sz="2800" b="1" dirty="0">
                <a:solidFill>
                  <a:srgbClr val="161616"/>
                </a:solidFill>
                <a:latin typeface="Arial"/>
              </a:rPr>
              <a:t>5. Décryptage pour comprendre … </a:t>
            </a:r>
            <a:endParaRPr lang="en-US" sz="2800" b="1" dirty="0">
              <a:solidFill>
                <a:srgbClr val="161616"/>
              </a:solidFill>
              <a:latin typeface="Arial"/>
            </a:endParaRPr>
          </a:p>
        </p:txBody>
      </p:sp>
      <p:sp>
        <p:nvSpPr>
          <p:cNvPr id="6" name="ZoneTexte 5">
            <a:extLst>
              <a:ext uri="{FF2B5EF4-FFF2-40B4-BE49-F238E27FC236}">
                <a16:creationId xmlns:a16="http://schemas.microsoft.com/office/drawing/2014/main" id="{73EB97CB-94F3-B580-CFCF-8C3038790440}"/>
              </a:ext>
            </a:extLst>
          </p:cNvPr>
          <p:cNvSpPr txBox="1"/>
          <p:nvPr/>
        </p:nvSpPr>
        <p:spPr>
          <a:xfrm>
            <a:off x="375728" y="1027176"/>
            <a:ext cx="9937880" cy="584775"/>
          </a:xfrm>
          <a:prstGeom prst="rect">
            <a:avLst/>
          </a:prstGeom>
          <a:noFill/>
        </p:spPr>
        <p:txBody>
          <a:bodyPr wrap="square">
            <a:spAutoFit/>
          </a:bodyPr>
          <a:lstStyle/>
          <a:p>
            <a:r>
              <a:rPr lang="en-US" sz="2400" b="1" dirty="0">
                <a:solidFill>
                  <a:srgbClr val="002060"/>
                </a:solidFill>
                <a:latin typeface="Arial" panose="020B0604020202020204" pitchFamily="34" charset="0"/>
                <a:cs typeface="Arial" panose="020B0604020202020204" pitchFamily="34" charset="0"/>
              </a:rPr>
              <a:t>D- LE QUBIT, UNITE DE BASE DE L’INFORMATIQUE QUANTIQUE</a:t>
            </a:r>
          </a:p>
          <a:p>
            <a:endParaRPr lang="en-US" sz="800" dirty="0">
              <a:latin typeface="Arial" panose="020B0604020202020204" pitchFamily="34" charset="0"/>
              <a:cs typeface="Arial" panose="020B0604020202020204" pitchFamily="34" charset="0"/>
            </a:endParaRPr>
          </a:p>
        </p:txBody>
      </p:sp>
      <p:grpSp>
        <p:nvGrpSpPr>
          <p:cNvPr id="3" name="object 27">
            <a:extLst>
              <a:ext uri="{FF2B5EF4-FFF2-40B4-BE49-F238E27FC236}">
                <a16:creationId xmlns:a16="http://schemas.microsoft.com/office/drawing/2014/main" id="{8609F652-F15D-0FC2-3EE5-A225FABFD51A}"/>
              </a:ext>
            </a:extLst>
          </p:cNvPr>
          <p:cNvGrpSpPr>
            <a:grpSpLocks/>
          </p:cNvGrpSpPr>
          <p:nvPr/>
        </p:nvGrpSpPr>
        <p:grpSpPr bwMode="auto">
          <a:xfrm>
            <a:off x="7145383" y="4075611"/>
            <a:ext cx="3093865" cy="2460063"/>
            <a:chOff x="9586095" y="4649073"/>
            <a:chExt cx="9923145" cy="5586730"/>
          </a:xfrm>
        </p:grpSpPr>
        <p:sp>
          <p:nvSpPr>
            <p:cNvPr id="5" name="object 28">
              <a:extLst>
                <a:ext uri="{FF2B5EF4-FFF2-40B4-BE49-F238E27FC236}">
                  <a16:creationId xmlns:a16="http://schemas.microsoft.com/office/drawing/2014/main" id="{CD02B847-B564-22C1-10FC-3AD30AC8D316}"/>
                </a:ext>
              </a:extLst>
            </p:cNvPr>
            <p:cNvSpPr>
              <a:spLocks/>
            </p:cNvSpPr>
            <p:nvPr/>
          </p:nvSpPr>
          <p:spPr bwMode="auto">
            <a:xfrm>
              <a:off x="17015360" y="4649073"/>
              <a:ext cx="0" cy="5586730"/>
            </a:xfrm>
            <a:custGeom>
              <a:avLst/>
              <a:gdLst>
                <a:gd name="T0" fmla="*/ 0 h 5586730"/>
                <a:gd name="T1" fmla="*/ 5586314 h 5586730"/>
              </a:gdLst>
              <a:ahLst/>
              <a:cxnLst>
                <a:cxn ang="0">
                  <a:pos x="0" y="T0"/>
                </a:cxn>
                <a:cxn ang="0">
                  <a:pos x="0" y="T1"/>
                </a:cxn>
              </a:cxnLst>
              <a:rect l="0" t="0" r="r" b="b"/>
              <a:pathLst>
                <a:path h="5586730">
                  <a:moveTo>
                    <a:pt x="0" y="0"/>
                  </a:moveTo>
                  <a:lnTo>
                    <a:pt x="0" y="5586314"/>
                  </a:lnTo>
                </a:path>
              </a:pathLst>
            </a:custGeom>
            <a:noFill/>
            <a:ln w="104708">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 name="object 29">
              <a:extLst>
                <a:ext uri="{FF2B5EF4-FFF2-40B4-BE49-F238E27FC236}">
                  <a16:creationId xmlns:a16="http://schemas.microsoft.com/office/drawing/2014/main" id="{8CF24196-5E83-64DF-E2F8-B71E3B43795D}"/>
                </a:ext>
              </a:extLst>
            </p:cNvPr>
            <p:cNvSpPr>
              <a:spLocks/>
            </p:cNvSpPr>
            <p:nvPr/>
          </p:nvSpPr>
          <p:spPr bwMode="auto">
            <a:xfrm>
              <a:off x="10831258" y="4649073"/>
              <a:ext cx="8027670" cy="5586730"/>
            </a:xfrm>
            <a:custGeom>
              <a:avLst/>
              <a:gdLst>
                <a:gd name="T0" fmla="*/ 7403086 w 8027669"/>
                <a:gd name="T1" fmla="*/ 0 h 5586730"/>
                <a:gd name="T2" fmla="*/ 7403086 w 8027669"/>
                <a:gd name="T3" fmla="*/ 5586314 h 5586730"/>
                <a:gd name="T4" fmla="*/ 8027442 w 8027669"/>
                <a:gd name="T5" fmla="*/ 0 h 5586730"/>
                <a:gd name="T6" fmla="*/ 8027442 w 8027669"/>
                <a:gd name="T7" fmla="*/ 5586314 h 5586730"/>
                <a:gd name="T8" fmla="*/ 0 w 8027669"/>
                <a:gd name="T9" fmla="*/ 0 h 5586730"/>
                <a:gd name="T10" fmla="*/ 0 w 8027669"/>
                <a:gd name="T11" fmla="*/ 5586314 h 5586730"/>
                <a:gd name="T12" fmla="*/ 624354 w 8027669"/>
                <a:gd name="T13" fmla="*/ 0 h 5586730"/>
                <a:gd name="T14" fmla="*/ 624354 w 8027669"/>
                <a:gd name="T15" fmla="*/ 5586314 h 55867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27669" h="5586730">
                  <a:moveTo>
                    <a:pt x="7403086" y="0"/>
                  </a:moveTo>
                  <a:lnTo>
                    <a:pt x="7403086" y="5586314"/>
                  </a:lnTo>
                </a:path>
                <a:path w="8027669" h="5586730">
                  <a:moveTo>
                    <a:pt x="8027442" y="0"/>
                  </a:moveTo>
                  <a:lnTo>
                    <a:pt x="8027442" y="5586314"/>
                  </a:lnTo>
                </a:path>
                <a:path w="8027669" h="5586730">
                  <a:moveTo>
                    <a:pt x="0" y="0"/>
                  </a:moveTo>
                  <a:lnTo>
                    <a:pt x="0" y="5586314"/>
                  </a:lnTo>
                </a:path>
                <a:path w="8027669" h="5586730">
                  <a:moveTo>
                    <a:pt x="624354" y="0"/>
                  </a:moveTo>
                  <a:lnTo>
                    <a:pt x="624354" y="5586314"/>
                  </a:lnTo>
                </a:path>
              </a:pathLst>
            </a:custGeom>
            <a:noFill/>
            <a:ln w="31412">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 name="object 30">
              <a:extLst>
                <a:ext uri="{FF2B5EF4-FFF2-40B4-BE49-F238E27FC236}">
                  <a16:creationId xmlns:a16="http://schemas.microsoft.com/office/drawing/2014/main" id="{022DCDCC-E7DD-C6AC-50A3-5BACEE200072}"/>
                </a:ext>
              </a:extLst>
            </p:cNvPr>
            <p:cNvSpPr>
              <a:spLocks/>
            </p:cNvSpPr>
            <p:nvPr/>
          </p:nvSpPr>
          <p:spPr bwMode="auto">
            <a:xfrm>
              <a:off x="12079968" y="4649073"/>
              <a:ext cx="0" cy="5586730"/>
            </a:xfrm>
            <a:custGeom>
              <a:avLst/>
              <a:gdLst>
                <a:gd name="T0" fmla="*/ 0 h 5586730"/>
                <a:gd name="T1" fmla="*/ 5586314 h 5586730"/>
              </a:gdLst>
              <a:ahLst/>
              <a:cxnLst>
                <a:cxn ang="0">
                  <a:pos x="0" y="T0"/>
                </a:cxn>
                <a:cxn ang="0">
                  <a:pos x="0" y="T1"/>
                </a:cxn>
              </a:cxnLst>
              <a:rect l="0" t="0" r="r" b="b"/>
              <a:pathLst>
                <a:path h="5586730">
                  <a:moveTo>
                    <a:pt x="0" y="0"/>
                  </a:moveTo>
                  <a:lnTo>
                    <a:pt x="0" y="5586314"/>
                  </a:lnTo>
                </a:path>
              </a:pathLst>
            </a:custGeom>
            <a:noFill/>
            <a:ln w="104708">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 name="object 31">
              <a:extLst>
                <a:ext uri="{FF2B5EF4-FFF2-40B4-BE49-F238E27FC236}">
                  <a16:creationId xmlns:a16="http://schemas.microsoft.com/office/drawing/2014/main" id="{6F4DAE13-F397-99BB-4B4E-927075BFC47C}"/>
                </a:ext>
              </a:extLst>
            </p:cNvPr>
            <p:cNvSpPr>
              <a:spLocks/>
            </p:cNvSpPr>
            <p:nvPr/>
          </p:nvSpPr>
          <p:spPr bwMode="auto">
            <a:xfrm>
              <a:off x="13298954" y="4649073"/>
              <a:ext cx="624840" cy="5586730"/>
            </a:xfrm>
            <a:custGeom>
              <a:avLst/>
              <a:gdLst>
                <a:gd name="T0" fmla="*/ 0 w 624840"/>
                <a:gd name="T1" fmla="*/ 0 h 5586730"/>
                <a:gd name="T2" fmla="*/ 0 w 624840"/>
                <a:gd name="T3" fmla="*/ 5586314 h 5586730"/>
                <a:gd name="T4" fmla="*/ 624354 w 624840"/>
                <a:gd name="T5" fmla="*/ 0 h 5586730"/>
                <a:gd name="T6" fmla="*/ 624354 w 624840"/>
                <a:gd name="T7" fmla="*/ 5586314 h 5586730"/>
              </a:gdLst>
              <a:ahLst/>
              <a:cxnLst>
                <a:cxn ang="0">
                  <a:pos x="T0" y="T1"/>
                </a:cxn>
                <a:cxn ang="0">
                  <a:pos x="T2" y="T3"/>
                </a:cxn>
                <a:cxn ang="0">
                  <a:pos x="T4" y="T5"/>
                </a:cxn>
                <a:cxn ang="0">
                  <a:pos x="T6" y="T7"/>
                </a:cxn>
              </a:cxnLst>
              <a:rect l="0" t="0" r="r" b="b"/>
              <a:pathLst>
                <a:path w="624840" h="5586730">
                  <a:moveTo>
                    <a:pt x="0" y="0"/>
                  </a:moveTo>
                  <a:lnTo>
                    <a:pt x="0" y="5586314"/>
                  </a:lnTo>
                </a:path>
                <a:path w="624840" h="5586730">
                  <a:moveTo>
                    <a:pt x="624354" y="0"/>
                  </a:moveTo>
                  <a:lnTo>
                    <a:pt x="624354" y="5586314"/>
                  </a:lnTo>
                </a:path>
              </a:pathLst>
            </a:custGeom>
            <a:noFill/>
            <a:ln w="31412">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1" name="object 32">
              <a:extLst>
                <a:ext uri="{FF2B5EF4-FFF2-40B4-BE49-F238E27FC236}">
                  <a16:creationId xmlns:a16="http://schemas.microsoft.com/office/drawing/2014/main" id="{5B223388-44F4-1BA8-5E1F-AA9DD582A6EB}"/>
                </a:ext>
              </a:extLst>
            </p:cNvPr>
            <p:cNvSpPr>
              <a:spLocks/>
            </p:cNvSpPr>
            <p:nvPr/>
          </p:nvSpPr>
          <p:spPr bwMode="auto">
            <a:xfrm>
              <a:off x="14547663" y="4649073"/>
              <a:ext cx="0" cy="5586730"/>
            </a:xfrm>
            <a:custGeom>
              <a:avLst/>
              <a:gdLst>
                <a:gd name="T0" fmla="*/ 0 h 5586730"/>
                <a:gd name="T1" fmla="*/ 5586314 h 5586730"/>
              </a:gdLst>
              <a:ahLst/>
              <a:cxnLst>
                <a:cxn ang="0">
                  <a:pos x="0" y="T0"/>
                </a:cxn>
                <a:cxn ang="0">
                  <a:pos x="0" y="T1"/>
                </a:cxn>
              </a:cxnLst>
              <a:rect l="0" t="0" r="r" b="b"/>
              <a:pathLst>
                <a:path h="5586730">
                  <a:moveTo>
                    <a:pt x="0" y="0"/>
                  </a:moveTo>
                  <a:lnTo>
                    <a:pt x="0" y="5586314"/>
                  </a:lnTo>
                </a:path>
              </a:pathLst>
            </a:custGeom>
            <a:noFill/>
            <a:ln w="104708">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2" name="object 33">
              <a:extLst>
                <a:ext uri="{FF2B5EF4-FFF2-40B4-BE49-F238E27FC236}">
                  <a16:creationId xmlns:a16="http://schemas.microsoft.com/office/drawing/2014/main" id="{DF80C727-5472-360C-B30E-A578760AAA24}"/>
                </a:ext>
              </a:extLst>
            </p:cNvPr>
            <p:cNvSpPr>
              <a:spLocks/>
            </p:cNvSpPr>
            <p:nvPr/>
          </p:nvSpPr>
          <p:spPr bwMode="auto">
            <a:xfrm>
              <a:off x="15766649" y="4649073"/>
              <a:ext cx="624840" cy="5586730"/>
            </a:xfrm>
            <a:custGeom>
              <a:avLst/>
              <a:gdLst>
                <a:gd name="T0" fmla="*/ 0 w 624840"/>
                <a:gd name="T1" fmla="*/ 0 h 5586730"/>
                <a:gd name="T2" fmla="*/ 0 w 624840"/>
                <a:gd name="T3" fmla="*/ 5586314 h 5586730"/>
                <a:gd name="T4" fmla="*/ 624354 w 624840"/>
                <a:gd name="T5" fmla="*/ 0 h 5586730"/>
                <a:gd name="T6" fmla="*/ 624354 w 624840"/>
                <a:gd name="T7" fmla="*/ 5586314 h 5586730"/>
              </a:gdLst>
              <a:ahLst/>
              <a:cxnLst>
                <a:cxn ang="0">
                  <a:pos x="T0" y="T1"/>
                </a:cxn>
                <a:cxn ang="0">
                  <a:pos x="T2" y="T3"/>
                </a:cxn>
                <a:cxn ang="0">
                  <a:pos x="T4" y="T5"/>
                </a:cxn>
                <a:cxn ang="0">
                  <a:pos x="T6" y="T7"/>
                </a:cxn>
              </a:cxnLst>
              <a:rect l="0" t="0" r="r" b="b"/>
              <a:pathLst>
                <a:path w="624840" h="5586730">
                  <a:moveTo>
                    <a:pt x="0" y="0"/>
                  </a:moveTo>
                  <a:lnTo>
                    <a:pt x="0" y="5586314"/>
                  </a:lnTo>
                </a:path>
                <a:path w="624840" h="5586730">
                  <a:moveTo>
                    <a:pt x="624354" y="0"/>
                  </a:moveTo>
                  <a:lnTo>
                    <a:pt x="624354" y="5586314"/>
                  </a:lnTo>
                </a:path>
              </a:pathLst>
            </a:custGeom>
            <a:noFill/>
            <a:ln w="31412">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3" name="object 34">
              <a:extLst>
                <a:ext uri="{FF2B5EF4-FFF2-40B4-BE49-F238E27FC236}">
                  <a16:creationId xmlns:a16="http://schemas.microsoft.com/office/drawing/2014/main" id="{0C73D43F-350A-D573-50AE-BFD149F8BB30}"/>
                </a:ext>
              </a:extLst>
            </p:cNvPr>
            <p:cNvSpPr>
              <a:spLocks/>
            </p:cNvSpPr>
            <p:nvPr/>
          </p:nvSpPr>
          <p:spPr bwMode="auto">
            <a:xfrm>
              <a:off x="9586095" y="5386628"/>
              <a:ext cx="9923145" cy="4111625"/>
            </a:xfrm>
            <a:custGeom>
              <a:avLst/>
              <a:gdLst>
                <a:gd name="T0" fmla="*/ 0 w 9923144"/>
                <a:gd name="T1" fmla="*/ 0 h 4111625"/>
                <a:gd name="T2" fmla="*/ 9923137 w 9923144"/>
                <a:gd name="T3" fmla="*/ 0 h 4111625"/>
                <a:gd name="T4" fmla="*/ 0 w 9923144"/>
                <a:gd name="T5" fmla="*/ 685200 h 4111625"/>
                <a:gd name="T6" fmla="*/ 9923137 w 9923144"/>
                <a:gd name="T7" fmla="*/ 685200 h 4111625"/>
                <a:gd name="T8" fmla="*/ 0 w 9923144"/>
                <a:gd name="T9" fmla="*/ 1370401 h 4111625"/>
                <a:gd name="T10" fmla="*/ 9923137 w 9923144"/>
                <a:gd name="T11" fmla="*/ 1370401 h 4111625"/>
                <a:gd name="T12" fmla="*/ 0 w 9923144"/>
                <a:gd name="T13" fmla="*/ 2055601 h 4111625"/>
                <a:gd name="T14" fmla="*/ 9923137 w 9923144"/>
                <a:gd name="T15" fmla="*/ 2055601 h 4111625"/>
                <a:gd name="T16" fmla="*/ 0 w 9923144"/>
                <a:gd name="T17" fmla="*/ 2740802 h 4111625"/>
                <a:gd name="T18" fmla="*/ 9923137 w 9923144"/>
                <a:gd name="T19" fmla="*/ 2740802 h 4111625"/>
                <a:gd name="T20" fmla="*/ 0 w 9923144"/>
                <a:gd name="T21" fmla="*/ 3426003 h 4111625"/>
                <a:gd name="T22" fmla="*/ 9923137 w 9923144"/>
                <a:gd name="T23" fmla="*/ 3426003 h 4111625"/>
                <a:gd name="T24" fmla="*/ 0 w 9923144"/>
                <a:gd name="T25" fmla="*/ 4111204 h 4111625"/>
                <a:gd name="T26" fmla="*/ 9923137 w 9923144"/>
                <a:gd name="T27" fmla="*/ 4111204 h 4111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923144" h="4111625">
                  <a:moveTo>
                    <a:pt x="0" y="0"/>
                  </a:moveTo>
                  <a:lnTo>
                    <a:pt x="9923137" y="0"/>
                  </a:lnTo>
                </a:path>
                <a:path w="9923144" h="4111625">
                  <a:moveTo>
                    <a:pt x="0" y="685200"/>
                  </a:moveTo>
                  <a:lnTo>
                    <a:pt x="9923137" y="685200"/>
                  </a:lnTo>
                </a:path>
                <a:path w="9923144" h="4111625">
                  <a:moveTo>
                    <a:pt x="0" y="1370401"/>
                  </a:moveTo>
                  <a:lnTo>
                    <a:pt x="9923137" y="1370401"/>
                  </a:lnTo>
                </a:path>
                <a:path w="9923144" h="4111625">
                  <a:moveTo>
                    <a:pt x="0" y="2055601"/>
                  </a:moveTo>
                  <a:lnTo>
                    <a:pt x="9923137" y="2055601"/>
                  </a:lnTo>
                </a:path>
                <a:path w="9923144" h="4111625">
                  <a:moveTo>
                    <a:pt x="0" y="2740802"/>
                  </a:moveTo>
                  <a:lnTo>
                    <a:pt x="9923137" y="2740802"/>
                  </a:lnTo>
                </a:path>
                <a:path w="9923144" h="4111625">
                  <a:moveTo>
                    <a:pt x="0" y="3426003"/>
                  </a:moveTo>
                  <a:lnTo>
                    <a:pt x="9923137" y="3426003"/>
                  </a:lnTo>
                </a:path>
                <a:path w="9923144" h="4111625">
                  <a:moveTo>
                    <a:pt x="0" y="4111204"/>
                  </a:moveTo>
                  <a:lnTo>
                    <a:pt x="9923137" y="4111204"/>
                  </a:lnTo>
                </a:path>
              </a:pathLst>
            </a:custGeom>
            <a:noFill/>
            <a:ln w="104708">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4" name="object 35">
              <a:extLst>
                <a:ext uri="{FF2B5EF4-FFF2-40B4-BE49-F238E27FC236}">
                  <a16:creationId xmlns:a16="http://schemas.microsoft.com/office/drawing/2014/main" id="{AE3F4C2E-262C-D4DB-F64D-D9DE44D3F850}"/>
                </a:ext>
              </a:extLst>
            </p:cNvPr>
            <p:cNvSpPr>
              <a:spLocks/>
            </p:cNvSpPr>
            <p:nvPr/>
          </p:nvSpPr>
          <p:spPr bwMode="auto">
            <a:xfrm>
              <a:off x="9612272" y="4649073"/>
              <a:ext cx="9871075" cy="5586730"/>
            </a:xfrm>
            <a:custGeom>
              <a:avLst/>
              <a:gdLst>
                <a:gd name="T0" fmla="*/ 0 w 9871075"/>
                <a:gd name="T1" fmla="*/ 0 h 5586730"/>
                <a:gd name="T2" fmla="*/ 0 w 9871075"/>
                <a:gd name="T3" fmla="*/ 5586314 h 5586730"/>
                <a:gd name="T4" fmla="*/ 9870783 w 9871075"/>
                <a:gd name="T5" fmla="*/ 0 h 5586730"/>
                <a:gd name="T6" fmla="*/ 9870783 w 9871075"/>
                <a:gd name="T7" fmla="*/ 5586314 h 5586730"/>
              </a:gdLst>
              <a:ahLst/>
              <a:cxnLst>
                <a:cxn ang="0">
                  <a:pos x="T0" y="T1"/>
                </a:cxn>
                <a:cxn ang="0">
                  <a:pos x="T2" y="T3"/>
                </a:cxn>
                <a:cxn ang="0">
                  <a:pos x="T4" y="T5"/>
                </a:cxn>
                <a:cxn ang="0">
                  <a:pos x="T6" y="T7"/>
                </a:cxn>
              </a:cxnLst>
              <a:rect l="0" t="0" r="r" b="b"/>
              <a:pathLst>
                <a:path w="9871075" h="5586730">
                  <a:moveTo>
                    <a:pt x="0" y="0"/>
                  </a:moveTo>
                  <a:lnTo>
                    <a:pt x="0" y="5586314"/>
                  </a:lnTo>
                </a:path>
                <a:path w="9871075" h="5586730">
                  <a:moveTo>
                    <a:pt x="9870783" y="0"/>
                  </a:moveTo>
                  <a:lnTo>
                    <a:pt x="9870783" y="5586314"/>
                  </a:lnTo>
                </a:path>
              </a:pathLst>
            </a:custGeom>
            <a:noFill/>
            <a:ln w="52354">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5" name="object 36">
              <a:extLst>
                <a:ext uri="{FF2B5EF4-FFF2-40B4-BE49-F238E27FC236}">
                  <a16:creationId xmlns:a16="http://schemas.microsoft.com/office/drawing/2014/main" id="{7106EF73-CFD1-44B2-F519-30939E5E7E00}"/>
                </a:ext>
              </a:extLst>
            </p:cNvPr>
            <p:cNvSpPr>
              <a:spLocks/>
            </p:cNvSpPr>
            <p:nvPr/>
          </p:nvSpPr>
          <p:spPr bwMode="auto">
            <a:xfrm>
              <a:off x="9586095" y="4701427"/>
              <a:ext cx="9923145" cy="5481955"/>
            </a:xfrm>
            <a:custGeom>
              <a:avLst/>
              <a:gdLst>
                <a:gd name="T0" fmla="*/ 0 w 9923144"/>
                <a:gd name="T1" fmla="*/ 0 h 5481955"/>
                <a:gd name="T2" fmla="*/ 9923137 w 9923144"/>
                <a:gd name="T3" fmla="*/ 0 h 5481955"/>
                <a:gd name="T4" fmla="*/ 0 w 9923144"/>
                <a:gd name="T5" fmla="*/ 5481605 h 5481955"/>
                <a:gd name="T6" fmla="*/ 9923137 w 9923144"/>
                <a:gd name="T7" fmla="*/ 5481605 h 5481955"/>
              </a:gdLst>
              <a:ahLst/>
              <a:cxnLst>
                <a:cxn ang="0">
                  <a:pos x="T0" y="T1"/>
                </a:cxn>
                <a:cxn ang="0">
                  <a:pos x="T2" y="T3"/>
                </a:cxn>
                <a:cxn ang="0">
                  <a:pos x="T4" y="T5"/>
                </a:cxn>
                <a:cxn ang="0">
                  <a:pos x="T6" y="T7"/>
                </a:cxn>
              </a:cxnLst>
              <a:rect l="0" t="0" r="r" b="b"/>
              <a:pathLst>
                <a:path w="9923144" h="5481955">
                  <a:moveTo>
                    <a:pt x="0" y="0"/>
                  </a:moveTo>
                  <a:lnTo>
                    <a:pt x="9923137" y="0"/>
                  </a:lnTo>
                </a:path>
                <a:path w="9923144" h="5481955">
                  <a:moveTo>
                    <a:pt x="0" y="5481605"/>
                  </a:moveTo>
                  <a:lnTo>
                    <a:pt x="9923137" y="5481605"/>
                  </a:lnTo>
                </a:path>
              </a:pathLst>
            </a:custGeom>
            <a:noFill/>
            <a:ln w="104708">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16" name="object 37">
            <a:extLst>
              <a:ext uri="{FF2B5EF4-FFF2-40B4-BE49-F238E27FC236}">
                <a16:creationId xmlns:a16="http://schemas.microsoft.com/office/drawing/2014/main" id="{12D726F0-862B-C9F3-893A-304A8346F7A9}"/>
              </a:ext>
            </a:extLst>
          </p:cNvPr>
          <p:cNvSpPr txBox="1">
            <a:spLocks/>
          </p:cNvSpPr>
          <p:nvPr/>
        </p:nvSpPr>
        <p:spPr>
          <a:xfrm>
            <a:off x="-208270" y="1619978"/>
            <a:ext cx="5854327" cy="1108001"/>
          </a:xfrm>
          <a:prstGeom prst="rect">
            <a:avLst/>
          </a:prstGeom>
        </p:spPr>
        <p:txBody>
          <a:bodyPr tIns="13335" rtlCol="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6510" algn="ctr">
              <a:spcBef>
                <a:spcPts val="105"/>
              </a:spcBef>
              <a:defRPr/>
            </a:pPr>
            <a:r>
              <a:rPr lang="en-US" sz="2800" b="1" spc="-745" dirty="0">
                <a:latin typeface="Arial" panose="020B0604020202020204" pitchFamily="34" charset="0"/>
                <a:cs typeface="Arial" panose="020B0604020202020204" pitchFamily="34" charset="0"/>
              </a:rPr>
              <a:t>L</a:t>
            </a:r>
            <a:r>
              <a:rPr lang="en-US" sz="2800" b="1" spc="-185" dirty="0">
                <a:latin typeface="Arial" panose="020B0604020202020204" pitchFamily="34" charset="0"/>
                <a:cs typeface="Arial" panose="020B0604020202020204" pitchFamily="34" charset="0"/>
              </a:rPr>
              <a:t>’ </a:t>
            </a:r>
            <a:r>
              <a:rPr lang="en-US" sz="2800" b="1" spc="-285" dirty="0" err="1">
                <a:latin typeface="Arial" panose="020B0604020202020204" pitchFamily="34" charset="0"/>
                <a:cs typeface="Arial" panose="020B0604020202020204" pitchFamily="34" charset="0"/>
              </a:rPr>
              <a:t>i</a:t>
            </a:r>
            <a:r>
              <a:rPr lang="en-US" sz="2800" b="1" spc="-270" dirty="0" err="1">
                <a:latin typeface="Arial" panose="020B0604020202020204" pitchFamily="34" charset="0"/>
                <a:cs typeface="Arial" panose="020B0604020202020204" pitchFamily="34" charset="0"/>
              </a:rPr>
              <a:t>n</a:t>
            </a:r>
            <a:r>
              <a:rPr lang="en-US" sz="2800" b="1" spc="-145" dirty="0" err="1">
                <a:latin typeface="Arial" panose="020B0604020202020204" pitchFamily="34" charset="0"/>
                <a:cs typeface="Arial" panose="020B0604020202020204" pitchFamily="34" charset="0"/>
              </a:rPr>
              <a:t>f</a:t>
            </a:r>
            <a:r>
              <a:rPr lang="en-US" sz="2800" b="1" spc="-140" dirty="0" err="1">
                <a:latin typeface="Arial" panose="020B0604020202020204" pitchFamily="34" charset="0"/>
                <a:cs typeface="Arial" panose="020B0604020202020204" pitchFamily="34" charset="0"/>
              </a:rPr>
              <a:t>o</a:t>
            </a:r>
            <a:r>
              <a:rPr lang="en-US" sz="2800" b="1" spc="-145" dirty="0" err="1">
                <a:latin typeface="Arial" panose="020B0604020202020204" pitchFamily="34" charset="0"/>
                <a:cs typeface="Arial" panose="020B0604020202020204" pitchFamily="34" charset="0"/>
              </a:rPr>
              <a:t>r</a:t>
            </a:r>
            <a:r>
              <a:rPr lang="en-US" sz="2800" b="1" spc="-20" dirty="0" err="1">
                <a:latin typeface="Arial" panose="020B0604020202020204" pitchFamily="34" charset="0"/>
                <a:cs typeface="Arial" panose="020B0604020202020204" pitchFamily="34" charset="0"/>
              </a:rPr>
              <a:t>ma</a:t>
            </a:r>
            <a:r>
              <a:rPr lang="en-US" sz="2800" b="1" spc="-10" dirty="0" err="1">
                <a:latin typeface="Arial" panose="020B0604020202020204" pitchFamily="34" charset="0"/>
                <a:cs typeface="Arial" panose="020B0604020202020204" pitchFamily="34" charset="0"/>
              </a:rPr>
              <a:t>t</a:t>
            </a:r>
            <a:r>
              <a:rPr lang="en-US" sz="2800" b="1" spc="-285" dirty="0" err="1">
                <a:latin typeface="Arial" panose="020B0604020202020204" pitchFamily="34" charset="0"/>
                <a:cs typeface="Arial" panose="020B0604020202020204" pitchFamily="34" charset="0"/>
              </a:rPr>
              <a:t>i</a:t>
            </a:r>
            <a:r>
              <a:rPr lang="en-US" sz="2800" b="1" spc="-140" dirty="0" err="1">
                <a:latin typeface="Arial" panose="020B0604020202020204" pitchFamily="34" charset="0"/>
                <a:cs typeface="Arial" panose="020B0604020202020204" pitchFamily="34" charset="0"/>
              </a:rPr>
              <a:t>q</a:t>
            </a:r>
            <a:r>
              <a:rPr lang="en-US" sz="2800" b="1" spc="-270" dirty="0" err="1">
                <a:latin typeface="Arial" panose="020B0604020202020204" pitchFamily="34" charset="0"/>
                <a:cs typeface="Arial" panose="020B0604020202020204" pitchFamily="34" charset="0"/>
              </a:rPr>
              <a:t>u</a:t>
            </a:r>
            <a:r>
              <a:rPr lang="en-US" sz="2800" b="1" spc="125" dirty="0" err="1">
                <a:latin typeface="Arial" panose="020B0604020202020204" pitchFamily="34" charset="0"/>
                <a:cs typeface="Arial" panose="020B0604020202020204" pitchFamily="34" charset="0"/>
              </a:rPr>
              <a:t>e</a:t>
            </a:r>
            <a:r>
              <a:rPr lang="en-US" sz="2800" b="1" spc="-280" dirty="0">
                <a:latin typeface="Arial" panose="020B0604020202020204" pitchFamily="34" charset="0"/>
                <a:cs typeface="Arial" panose="020B0604020202020204" pitchFamily="34" charset="0"/>
              </a:rPr>
              <a:t> </a:t>
            </a:r>
            <a:r>
              <a:rPr lang="en-US" sz="2800" b="1" spc="-20" dirty="0" err="1">
                <a:latin typeface="Arial" panose="020B0604020202020204" pitchFamily="34" charset="0"/>
                <a:cs typeface="Arial" panose="020B0604020202020204" pitchFamily="34" charset="0"/>
              </a:rPr>
              <a:t>c</a:t>
            </a:r>
            <a:r>
              <a:rPr lang="en-US" sz="2800" b="1" spc="-285" dirty="0" err="1">
                <a:latin typeface="Arial" panose="020B0604020202020204" pitchFamily="34" charset="0"/>
                <a:cs typeface="Arial" panose="020B0604020202020204" pitchFamily="34" charset="0"/>
              </a:rPr>
              <a:t>l</a:t>
            </a:r>
            <a:r>
              <a:rPr lang="en-US" sz="2800" b="1" spc="-20" dirty="0" err="1">
                <a:latin typeface="Arial" panose="020B0604020202020204" pitchFamily="34" charset="0"/>
                <a:cs typeface="Arial" panose="020B0604020202020204" pitchFamily="34" charset="0"/>
              </a:rPr>
              <a:t>a</a:t>
            </a:r>
            <a:r>
              <a:rPr lang="en-US" sz="2800" b="1" spc="-275" dirty="0" err="1">
                <a:latin typeface="Arial" panose="020B0604020202020204" pitchFamily="34" charset="0"/>
                <a:cs typeface="Arial" panose="020B0604020202020204" pitchFamily="34" charset="0"/>
              </a:rPr>
              <a:t>ss</a:t>
            </a:r>
            <a:r>
              <a:rPr lang="en-US" sz="2800" b="1" spc="-285" dirty="0" err="1">
                <a:latin typeface="Arial" panose="020B0604020202020204" pitchFamily="34" charset="0"/>
                <a:cs typeface="Arial" panose="020B0604020202020204" pitchFamily="34" charset="0"/>
              </a:rPr>
              <a:t>i</a:t>
            </a:r>
            <a:r>
              <a:rPr lang="en-US" sz="2800" b="1" spc="-140" dirty="0" err="1">
                <a:latin typeface="Arial" panose="020B0604020202020204" pitchFamily="34" charset="0"/>
                <a:cs typeface="Arial" panose="020B0604020202020204" pitchFamily="34" charset="0"/>
              </a:rPr>
              <a:t>q</a:t>
            </a:r>
            <a:r>
              <a:rPr lang="en-US" sz="2800" b="1" spc="-270" dirty="0" err="1">
                <a:latin typeface="Arial" panose="020B0604020202020204" pitchFamily="34" charset="0"/>
                <a:cs typeface="Arial" panose="020B0604020202020204" pitchFamily="34" charset="0"/>
              </a:rPr>
              <a:t>u</a:t>
            </a:r>
            <a:r>
              <a:rPr lang="en-US" sz="2800" b="1" spc="125" dirty="0" err="1">
                <a:latin typeface="Arial" panose="020B0604020202020204" pitchFamily="34" charset="0"/>
                <a:cs typeface="Arial" panose="020B0604020202020204" pitchFamily="34" charset="0"/>
              </a:rPr>
              <a:t>e</a:t>
            </a:r>
            <a:br>
              <a:rPr lang="en-US" sz="2800" b="1" spc="125" dirty="0">
                <a:latin typeface="Arial" panose="020B0604020202020204" pitchFamily="34" charset="0"/>
                <a:cs typeface="Arial" panose="020B0604020202020204" pitchFamily="34" charset="0"/>
              </a:rPr>
            </a:br>
            <a:r>
              <a:rPr lang="en-US" sz="2400" b="1" spc="25" dirty="0" err="1">
                <a:latin typeface="Arial" panose="020B0604020202020204" pitchFamily="34" charset="0"/>
                <a:cs typeface="Arial" panose="020B0604020202020204" pitchFamily="34" charset="0"/>
              </a:rPr>
              <a:t>Hierarchie</a:t>
            </a:r>
            <a:endParaRPr lang="en-US" sz="3200" b="1" dirty="0">
              <a:latin typeface="Arial" panose="020B0604020202020204" pitchFamily="34" charset="0"/>
              <a:cs typeface="Arial" panose="020B0604020202020204" pitchFamily="34" charset="0"/>
            </a:endParaRPr>
          </a:p>
        </p:txBody>
      </p:sp>
      <p:pic>
        <p:nvPicPr>
          <p:cNvPr id="17" name="Image 16">
            <a:extLst>
              <a:ext uri="{FF2B5EF4-FFF2-40B4-BE49-F238E27FC236}">
                <a16:creationId xmlns:a16="http://schemas.microsoft.com/office/drawing/2014/main" id="{63DACB0A-493D-7B03-482B-BA58D0F539AF}"/>
              </a:ext>
            </a:extLst>
          </p:cNvPr>
          <p:cNvPicPr>
            <a:picLocks noChangeAspect="1"/>
          </p:cNvPicPr>
          <p:nvPr/>
        </p:nvPicPr>
        <p:blipFill>
          <a:blip r:embed="rId4"/>
          <a:stretch>
            <a:fillRect/>
          </a:stretch>
        </p:blipFill>
        <p:spPr>
          <a:xfrm>
            <a:off x="149477" y="2320577"/>
            <a:ext cx="9579879" cy="4562569"/>
          </a:xfrm>
          <a:prstGeom prst="rect">
            <a:avLst/>
          </a:prstGeom>
        </p:spPr>
      </p:pic>
      <p:pic>
        <p:nvPicPr>
          <p:cNvPr id="19" name="Image 18">
            <a:extLst>
              <a:ext uri="{FF2B5EF4-FFF2-40B4-BE49-F238E27FC236}">
                <a16:creationId xmlns:a16="http://schemas.microsoft.com/office/drawing/2014/main" id="{D9E41B8A-2125-69B6-6BBD-F40804B250A5}"/>
              </a:ext>
            </a:extLst>
          </p:cNvPr>
          <p:cNvPicPr>
            <a:picLocks noChangeAspect="1"/>
          </p:cNvPicPr>
          <p:nvPr/>
        </p:nvPicPr>
        <p:blipFill>
          <a:blip r:embed="rId5"/>
          <a:stretch>
            <a:fillRect/>
          </a:stretch>
        </p:blipFill>
        <p:spPr>
          <a:xfrm>
            <a:off x="7403244" y="1619978"/>
            <a:ext cx="2577022" cy="1457051"/>
          </a:xfrm>
          <a:prstGeom prst="rect">
            <a:avLst/>
          </a:prstGeom>
        </p:spPr>
      </p:pic>
    </p:spTree>
    <p:extLst>
      <p:ext uri="{BB962C8B-B14F-4D97-AF65-F5344CB8AC3E}">
        <p14:creationId xmlns:p14="http://schemas.microsoft.com/office/powerpoint/2010/main" val="1824985452"/>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F010E51D-6E63-436D-8F5E-A10E5B6BBF50}"/>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F07B70F5-CA5C-CF42-264A-8D2DACAA85C2}"/>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88B625FC-85D6-B5EE-C1ED-31477ABCB6F1}"/>
              </a:ext>
            </a:extLst>
          </p:cNvPr>
          <p:cNvSpPr/>
          <p:nvPr/>
        </p:nvSpPr>
        <p:spPr>
          <a:xfrm>
            <a:off x="454152" y="198120"/>
            <a:ext cx="3959352" cy="365760"/>
          </a:xfrm>
          <a:prstGeom prst="rect">
            <a:avLst/>
          </a:prstGeom>
        </p:spPr>
        <p:txBody>
          <a:bodyPr wrap="none" lIns="0" tIns="0" rIns="0" bIns="0">
            <a:noAutofit/>
          </a:bodyPr>
          <a:lstStyle/>
          <a:p>
            <a:pPr indent="0"/>
            <a:r>
              <a:rPr lang="fr-FR" sz="2800" b="1" dirty="0">
                <a:solidFill>
                  <a:srgbClr val="161616"/>
                </a:solidFill>
                <a:latin typeface="Arial"/>
              </a:rPr>
              <a:t>5. Décryptage pour comprendre … </a:t>
            </a:r>
            <a:endParaRPr lang="en-US" sz="2800" b="1" dirty="0">
              <a:solidFill>
                <a:srgbClr val="161616"/>
              </a:solidFill>
              <a:latin typeface="Arial"/>
            </a:endParaRPr>
          </a:p>
        </p:txBody>
      </p:sp>
      <p:sp>
        <p:nvSpPr>
          <p:cNvPr id="6" name="ZoneTexte 5">
            <a:extLst>
              <a:ext uri="{FF2B5EF4-FFF2-40B4-BE49-F238E27FC236}">
                <a16:creationId xmlns:a16="http://schemas.microsoft.com/office/drawing/2014/main" id="{19F4087F-CC93-A82D-4DBB-7C128891DAB9}"/>
              </a:ext>
            </a:extLst>
          </p:cNvPr>
          <p:cNvSpPr txBox="1"/>
          <p:nvPr/>
        </p:nvSpPr>
        <p:spPr>
          <a:xfrm>
            <a:off x="375728" y="1027176"/>
            <a:ext cx="9937880" cy="584775"/>
          </a:xfrm>
          <a:prstGeom prst="rect">
            <a:avLst/>
          </a:prstGeom>
          <a:noFill/>
        </p:spPr>
        <p:txBody>
          <a:bodyPr wrap="square">
            <a:spAutoFit/>
          </a:bodyPr>
          <a:lstStyle/>
          <a:p>
            <a:r>
              <a:rPr lang="en-US" sz="2400" b="1" dirty="0">
                <a:solidFill>
                  <a:srgbClr val="002060"/>
                </a:solidFill>
                <a:latin typeface="Arial" panose="020B0604020202020204" pitchFamily="34" charset="0"/>
                <a:cs typeface="Arial" panose="020B0604020202020204" pitchFamily="34" charset="0"/>
              </a:rPr>
              <a:t>D- LE QUBIT, UNITE DE BASE DE L’INFORMATIQUE QUANTIQUE</a:t>
            </a:r>
          </a:p>
          <a:p>
            <a:endParaRPr lang="en-US" sz="800" dirty="0">
              <a:latin typeface="Arial" panose="020B0604020202020204" pitchFamily="34" charset="0"/>
              <a:cs typeface="Arial" panose="020B0604020202020204" pitchFamily="34" charset="0"/>
            </a:endParaRPr>
          </a:p>
        </p:txBody>
      </p:sp>
      <p:grpSp>
        <p:nvGrpSpPr>
          <p:cNvPr id="3" name="object 27">
            <a:extLst>
              <a:ext uri="{FF2B5EF4-FFF2-40B4-BE49-F238E27FC236}">
                <a16:creationId xmlns:a16="http://schemas.microsoft.com/office/drawing/2014/main" id="{502B8C82-0285-7497-54EA-258A723C1834}"/>
              </a:ext>
            </a:extLst>
          </p:cNvPr>
          <p:cNvGrpSpPr>
            <a:grpSpLocks/>
          </p:cNvGrpSpPr>
          <p:nvPr/>
        </p:nvGrpSpPr>
        <p:grpSpPr bwMode="auto">
          <a:xfrm>
            <a:off x="7145383" y="4075611"/>
            <a:ext cx="3093865" cy="2460063"/>
            <a:chOff x="9586095" y="4649073"/>
            <a:chExt cx="9923145" cy="5586730"/>
          </a:xfrm>
        </p:grpSpPr>
        <p:sp>
          <p:nvSpPr>
            <p:cNvPr id="5" name="object 28">
              <a:extLst>
                <a:ext uri="{FF2B5EF4-FFF2-40B4-BE49-F238E27FC236}">
                  <a16:creationId xmlns:a16="http://schemas.microsoft.com/office/drawing/2014/main" id="{B1D4E5FA-71F4-78BC-2435-F9C920CBE908}"/>
                </a:ext>
              </a:extLst>
            </p:cNvPr>
            <p:cNvSpPr>
              <a:spLocks/>
            </p:cNvSpPr>
            <p:nvPr/>
          </p:nvSpPr>
          <p:spPr bwMode="auto">
            <a:xfrm>
              <a:off x="17015360" y="4649073"/>
              <a:ext cx="0" cy="5586730"/>
            </a:xfrm>
            <a:custGeom>
              <a:avLst/>
              <a:gdLst>
                <a:gd name="T0" fmla="*/ 0 h 5586730"/>
                <a:gd name="T1" fmla="*/ 5586314 h 5586730"/>
              </a:gdLst>
              <a:ahLst/>
              <a:cxnLst>
                <a:cxn ang="0">
                  <a:pos x="0" y="T0"/>
                </a:cxn>
                <a:cxn ang="0">
                  <a:pos x="0" y="T1"/>
                </a:cxn>
              </a:cxnLst>
              <a:rect l="0" t="0" r="r" b="b"/>
              <a:pathLst>
                <a:path h="5586730">
                  <a:moveTo>
                    <a:pt x="0" y="0"/>
                  </a:moveTo>
                  <a:lnTo>
                    <a:pt x="0" y="5586314"/>
                  </a:lnTo>
                </a:path>
              </a:pathLst>
            </a:custGeom>
            <a:noFill/>
            <a:ln w="104708">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 name="object 29">
              <a:extLst>
                <a:ext uri="{FF2B5EF4-FFF2-40B4-BE49-F238E27FC236}">
                  <a16:creationId xmlns:a16="http://schemas.microsoft.com/office/drawing/2014/main" id="{87E2AC41-B576-4DDB-73EC-58BBF204A9A9}"/>
                </a:ext>
              </a:extLst>
            </p:cNvPr>
            <p:cNvSpPr>
              <a:spLocks/>
            </p:cNvSpPr>
            <p:nvPr/>
          </p:nvSpPr>
          <p:spPr bwMode="auto">
            <a:xfrm>
              <a:off x="10831258" y="4649073"/>
              <a:ext cx="8027670" cy="5586730"/>
            </a:xfrm>
            <a:custGeom>
              <a:avLst/>
              <a:gdLst>
                <a:gd name="T0" fmla="*/ 7403086 w 8027669"/>
                <a:gd name="T1" fmla="*/ 0 h 5586730"/>
                <a:gd name="T2" fmla="*/ 7403086 w 8027669"/>
                <a:gd name="T3" fmla="*/ 5586314 h 5586730"/>
                <a:gd name="T4" fmla="*/ 8027442 w 8027669"/>
                <a:gd name="T5" fmla="*/ 0 h 5586730"/>
                <a:gd name="T6" fmla="*/ 8027442 w 8027669"/>
                <a:gd name="T7" fmla="*/ 5586314 h 5586730"/>
                <a:gd name="T8" fmla="*/ 0 w 8027669"/>
                <a:gd name="T9" fmla="*/ 0 h 5586730"/>
                <a:gd name="T10" fmla="*/ 0 w 8027669"/>
                <a:gd name="T11" fmla="*/ 5586314 h 5586730"/>
                <a:gd name="T12" fmla="*/ 624354 w 8027669"/>
                <a:gd name="T13" fmla="*/ 0 h 5586730"/>
                <a:gd name="T14" fmla="*/ 624354 w 8027669"/>
                <a:gd name="T15" fmla="*/ 5586314 h 55867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27669" h="5586730">
                  <a:moveTo>
                    <a:pt x="7403086" y="0"/>
                  </a:moveTo>
                  <a:lnTo>
                    <a:pt x="7403086" y="5586314"/>
                  </a:lnTo>
                </a:path>
                <a:path w="8027669" h="5586730">
                  <a:moveTo>
                    <a:pt x="8027442" y="0"/>
                  </a:moveTo>
                  <a:lnTo>
                    <a:pt x="8027442" y="5586314"/>
                  </a:lnTo>
                </a:path>
                <a:path w="8027669" h="5586730">
                  <a:moveTo>
                    <a:pt x="0" y="0"/>
                  </a:moveTo>
                  <a:lnTo>
                    <a:pt x="0" y="5586314"/>
                  </a:lnTo>
                </a:path>
                <a:path w="8027669" h="5586730">
                  <a:moveTo>
                    <a:pt x="624354" y="0"/>
                  </a:moveTo>
                  <a:lnTo>
                    <a:pt x="624354" y="5586314"/>
                  </a:lnTo>
                </a:path>
              </a:pathLst>
            </a:custGeom>
            <a:noFill/>
            <a:ln w="31412">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 name="object 30">
              <a:extLst>
                <a:ext uri="{FF2B5EF4-FFF2-40B4-BE49-F238E27FC236}">
                  <a16:creationId xmlns:a16="http://schemas.microsoft.com/office/drawing/2014/main" id="{0AA09DEC-D269-2C97-690D-520C822F333E}"/>
                </a:ext>
              </a:extLst>
            </p:cNvPr>
            <p:cNvSpPr>
              <a:spLocks/>
            </p:cNvSpPr>
            <p:nvPr/>
          </p:nvSpPr>
          <p:spPr bwMode="auto">
            <a:xfrm>
              <a:off x="12079968" y="4649073"/>
              <a:ext cx="0" cy="5586730"/>
            </a:xfrm>
            <a:custGeom>
              <a:avLst/>
              <a:gdLst>
                <a:gd name="T0" fmla="*/ 0 h 5586730"/>
                <a:gd name="T1" fmla="*/ 5586314 h 5586730"/>
              </a:gdLst>
              <a:ahLst/>
              <a:cxnLst>
                <a:cxn ang="0">
                  <a:pos x="0" y="T0"/>
                </a:cxn>
                <a:cxn ang="0">
                  <a:pos x="0" y="T1"/>
                </a:cxn>
              </a:cxnLst>
              <a:rect l="0" t="0" r="r" b="b"/>
              <a:pathLst>
                <a:path h="5586730">
                  <a:moveTo>
                    <a:pt x="0" y="0"/>
                  </a:moveTo>
                  <a:lnTo>
                    <a:pt x="0" y="5586314"/>
                  </a:lnTo>
                </a:path>
              </a:pathLst>
            </a:custGeom>
            <a:noFill/>
            <a:ln w="104708">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 name="object 31">
              <a:extLst>
                <a:ext uri="{FF2B5EF4-FFF2-40B4-BE49-F238E27FC236}">
                  <a16:creationId xmlns:a16="http://schemas.microsoft.com/office/drawing/2014/main" id="{96B4A535-0256-4804-2A0E-F0C8051E27C5}"/>
                </a:ext>
              </a:extLst>
            </p:cNvPr>
            <p:cNvSpPr>
              <a:spLocks/>
            </p:cNvSpPr>
            <p:nvPr/>
          </p:nvSpPr>
          <p:spPr bwMode="auto">
            <a:xfrm>
              <a:off x="13298954" y="4649073"/>
              <a:ext cx="624840" cy="5586730"/>
            </a:xfrm>
            <a:custGeom>
              <a:avLst/>
              <a:gdLst>
                <a:gd name="T0" fmla="*/ 0 w 624840"/>
                <a:gd name="T1" fmla="*/ 0 h 5586730"/>
                <a:gd name="T2" fmla="*/ 0 w 624840"/>
                <a:gd name="T3" fmla="*/ 5586314 h 5586730"/>
                <a:gd name="T4" fmla="*/ 624354 w 624840"/>
                <a:gd name="T5" fmla="*/ 0 h 5586730"/>
                <a:gd name="T6" fmla="*/ 624354 w 624840"/>
                <a:gd name="T7" fmla="*/ 5586314 h 5586730"/>
              </a:gdLst>
              <a:ahLst/>
              <a:cxnLst>
                <a:cxn ang="0">
                  <a:pos x="T0" y="T1"/>
                </a:cxn>
                <a:cxn ang="0">
                  <a:pos x="T2" y="T3"/>
                </a:cxn>
                <a:cxn ang="0">
                  <a:pos x="T4" y="T5"/>
                </a:cxn>
                <a:cxn ang="0">
                  <a:pos x="T6" y="T7"/>
                </a:cxn>
              </a:cxnLst>
              <a:rect l="0" t="0" r="r" b="b"/>
              <a:pathLst>
                <a:path w="624840" h="5586730">
                  <a:moveTo>
                    <a:pt x="0" y="0"/>
                  </a:moveTo>
                  <a:lnTo>
                    <a:pt x="0" y="5586314"/>
                  </a:lnTo>
                </a:path>
                <a:path w="624840" h="5586730">
                  <a:moveTo>
                    <a:pt x="624354" y="0"/>
                  </a:moveTo>
                  <a:lnTo>
                    <a:pt x="624354" y="5586314"/>
                  </a:lnTo>
                </a:path>
              </a:pathLst>
            </a:custGeom>
            <a:noFill/>
            <a:ln w="31412">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1" name="object 32">
              <a:extLst>
                <a:ext uri="{FF2B5EF4-FFF2-40B4-BE49-F238E27FC236}">
                  <a16:creationId xmlns:a16="http://schemas.microsoft.com/office/drawing/2014/main" id="{FFF41EE4-C77B-9EB6-6834-12497BC16316}"/>
                </a:ext>
              </a:extLst>
            </p:cNvPr>
            <p:cNvSpPr>
              <a:spLocks/>
            </p:cNvSpPr>
            <p:nvPr/>
          </p:nvSpPr>
          <p:spPr bwMode="auto">
            <a:xfrm>
              <a:off x="14547663" y="4649073"/>
              <a:ext cx="0" cy="5586730"/>
            </a:xfrm>
            <a:custGeom>
              <a:avLst/>
              <a:gdLst>
                <a:gd name="T0" fmla="*/ 0 h 5586730"/>
                <a:gd name="T1" fmla="*/ 5586314 h 5586730"/>
              </a:gdLst>
              <a:ahLst/>
              <a:cxnLst>
                <a:cxn ang="0">
                  <a:pos x="0" y="T0"/>
                </a:cxn>
                <a:cxn ang="0">
                  <a:pos x="0" y="T1"/>
                </a:cxn>
              </a:cxnLst>
              <a:rect l="0" t="0" r="r" b="b"/>
              <a:pathLst>
                <a:path h="5586730">
                  <a:moveTo>
                    <a:pt x="0" y="0"/>
                  </a:moveTo>
                  <a:lnTo>
                    <a:pt x="0" y="5586314"/>
                  </a:lnTo>
                </a:path>
              </a:pathLst>
            </a:custGeom>
            <a:noFill/>
            <a:ln w="104708">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2" name="object 33">
              <a:extLst>
                <a:ext uri="{FF2B5EF4-FFF2-40B4-BE49-F238E27FC236}">
                  <a16:creationId xmlns:a16="http://schemas.microsoft.com/office/drawing/2014/main" id="{BFFB390B-F5CF-EF67-6242-02060D9ACD80}"/>
                </a:ext>
              </a:extLst>
            </p:cNvPr>
            <p:cNvSpPr>
              <a:spLocks/>
            </p:cNvSpPr>
            <p:nvPr/>
          </p:nvSpPr>
          <p:spPr bwMode="auto">
            <a:xfrm>
              <a:off x="15766649" y="4649073"/>
              <a:ext cx="624840" cy="5586730"/>
            </a:xfrm>
            <a:custGeom>
              <a:avLst/>
              <a:gdLst>
                <a:gd name="T0" fmla="*/ 0 w 624840"/>
                <a:gd name="T1" fmla="*/ 0 h 5586730"/>
                <a:gd name="T2" fmla="*/ 0 w 624840"/>
                <a:gd name="T3" fmla="*/ 5586314 h 5586730"/>
                <a:gd name="T4" fmla="*/ 624354 w 624840"/>
                <a:gd name="T5" fmla="*/ 0 h 5586730"/>
                <a:gd name="T6" fmla="*/ 624354 w 624840"/>
                <a:gd name="T7" fmla="*/ 5586314 h 5586730"/>
              </a:gdLst>
              <a:ahLst/>
              <a:cxnLst>
                <a:cxn ang="0">
                  <a:pos x="T0" y="T1"/>
                </a:cxn>
                <a:cxn ang="0">
                  <a:pos x="T2" y="T3"/>
                </a:cxn>
                <a:cxn ang="0">
                  <a:pos x="T4" y="T5"/>
                </a:cxn>
                <a:cxn ang="0">
                  <a:pos x="T6" y="T7"/>
                </a:cxn>
              </a:cxnLst>
              <a:rect l="0" t="0" r="r" b="b"/>
              <a:pathLst>
                <a:path w="624840" h="5586730">
                  <a:moveTo>
                    <a:pt x="0" y="0"/>
                  </a:moveTo>
                  <a:lnTo>
                    <a:pt x="0" y="5586314"/>
                  </a:lnTo>
                </a:path>
                <a:path w="624840" h="5586730">
                  <a:moveTo>
                    <a:pt x="624354" y="0"/>
                  </a:moveTo>
                  <a:lnTo>
                    <a:pt x="624354" y="5586314"/>
                  </a:lnTo>
                </a:path>
              </a:pathLst>
            </a:custGeom>
            <a:noFill/>
            <a:ln w="31412">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3" name="object 34">
              <a:extLst>
                <a:ext uri="{FF2B5EF4-FFF2-40B4-BE49-F238E27FC236}">
                  <a16:creationId xmlns:a16="http://schemas.microsoft.com/office/drawing/2014/main" id="{10FBF8A3-5DF2-5343-AAB2-0E8F669792AF}"/>
                </a:ext>
              </a:extLst>
            </p:cNvPr>
            <p:cNvSpPr>
              <a:spLocks/>
            </p:cNvSpPr>
            <p:nvPr/>
          </p:nvSpPr>
          <p:spPr bwMode="auto">
            <a:xfrm>
              <a:off x="9586095" y="5386628"/>
              <a:ext cx="9923145" cy="4111625"/>
            </a:xfrm>
            <a:custGeom>
              <a:avLst/>
              <a:gdLst>
                <a:gd name="T0" fmla="*/ 0 w 9923144"/>
                <a:gd name="T1" fmla="*/ 0 h 4111625"/>
                <a:gd name="T2" fmla="*/ 9923137 w 9923144"/>
                <a:gd name="T3" fmla="*/ 0 h 4111625"/>
                <a:gd name="T4" fmla="*/ 0 w 9923144"/>
                <a:gd name="T5" fmla="*/ 685200 h 4111625"/>
                <a:gd name="T6" fmla="*/ 9923137 w 9923144"/>
                <a:gd name="T7" fmla="*/ 685200 h 4111625"/>
                <a:gd name="T8" fmla="*/ 0 w 9923144"/>
                <a:gd name="T9" fmla="*/ 1370401 h 4111625"/>
                <a:gd name="T10" fmla="*/ 9923137 w 9923144"/>
                <a:gd name="T11" fmla="*/ 1370401 h 4111625"/>
                <a:gd name="T12" fmla="*/ 0 w 9923144"/>
                <a:gd name="T13" fmla="*/ 2055601 h 4111625"/>
                <a:gd name="T14" fmla="*/ 9923137 w 9923144"/>
                <a:gd name="T15" fmla="*/ 2055601 h 4111625"/>
                <a:gd name="T16" fmla="*/ 0 w 9923144"/>
                <a:gd name="T17" fmla="*/ 2740802 h 4111625"/>
                <a:gd name="T18" fmla="*/ 9923137 w 9923144"/>
                <a:gd name="T19" fmla="*/ 2740802 h 4111625"/>
                <a:gd name="T20" fmla="*/ 0 w 9923144"/>
                <a:gd name="T21" fmla="*/ 3426003 h 4111625"/>
                <a:gd name="T22" fmla="*/ 9923137 w 9923144"/>
                <a:gd name="T23" fmla="*/ 3426003 h 4111625"/>
                <a:gd name="T24" fmla="*/ 0 w 9923144"/>
                <a:gd name="T25" fmla="*/ 4111204 h 4111625"/>
                <a:gd name="T26" fmla="*/ 9923137 w 9923144"/>
                <a:gd name="T27" fmla="*/ 4111204 h 4111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923144" h="4111625">
                  <a:moveTo>
                    <a:pt x="0" y="0"/>
                  </a:moveTo>
                  <a:lnTo>
                    <a:pt x="9923137" y="0"/>
                  </a:lnTo>
                </a:path>
                <a:path w="9923144" h="4111625">
                  <a:moveTo>
                    <a:pt x="0" y="685200"/>
                  </a:moveTo>
                  <a:lnTo>
                    <a:pt x="9923137" y="685200"/>
                  </a:lnTo>
                </a:path>
                <a:path w="9923144" h="4111625">
                  <a:moveTo>
                    <a:pt x="0" y="1370401"/>
                  </a:moveTo>
                  <a:lnTo>
                    <a:pt x="9923137" y="1370401"/>
                  </a:lnTo>
                </a:path>
                <a:path w="9923144" h="4111625">
                  <a:moveTo>
                    <a:pt x="0" y="2055601"/>
                  </a:moveTo>
                  <a:lnTo>
                    <a:pt x="9923137" y="2055601"/>
                  </a:lnTo>
                </a:path>
                <a:path w="9923144" h="4111625">
                  <a:moveTo>
                    <a:pt x="0" y="2740802"/>
                  </a:moveTo>
                  <a:lnTo>
                    <a:pt x="9923137" y="2740802"/>
                  </a:lnTo>
                </a:path>
                <a:path w="9923144" h="4111625">
                  <a:moveTo>
                    <a:pt x="0" y="3426003"/>
                  </a:moveTo>
                  <a:lnTo>
                    <a:pt x="9923137" y="3426003"/>
                  </a:lnTo>
                </a:path>
                <a:path w="9923144" h="4111625">
                  <a:moveTo>
                    <a:pt x="0" y="4111204"/>
                  </a:moveTo>
                  <a:lnTo>
                    <a:pt x="9923137" y="4111204"/>
                  </a:lnTo>
                </a:path>
              </a:pathLst>
            </a:custGeom>
            <a:noFill/>
            <a:ln w="104708">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4" name="object 35">
              <a:extLst>
                <a:ext uri="{FF2B5EF4-FFF2-40B4-BE49-F238E27FC236}">
                  <a16:creationId xmlns:a16="http://schemas.microsoft.com/office/drawing/2014/main" id="{704EDDC6-56E8-4DEC-A1C5-C68C864F93B4}"/>
                </a:ext>
              </a:extLst>
            </p:cNvPr>
            <p:cNvSpPr>
              <a:spLocks/>
            </p:cNvSpPr>
            <p:nvPr/>
          </p:nvSpPr>
          <p:spPr bwMode="auto">
            <a:xfrm>
              <a:off x="9612272" y="4649073"/>
              <a:ext cx="9871075" cy="5586730"/>
            </a:xfrm>
            <a:custGeom>
              <a:avLst/>
              <a:gdLst>
                <a:gd name="T0" fmla="*/ 0 w 9871075"/>
                <a:gd name="T1" fmla="*/ 0 h 5586730"/>
                <a:gd name="T2" fmla="*/ 0 w 9871075"/>
                <a:gd name="T3" fmla="*/ 5586314 h 5586730"/>
                <a:gd name="T4" fmla="*/ 9870783 w 9871075"/>
                <a:gd name="T5" fmla="*/ 0 h 5586730"/>
                <a:gd name="T6" fmla="*/ 9870783 w 9871075"/>
                <a:gd name="T7" fmla="*/ 5586314 h 5586730"/>
              </a:gdLst>
              <a:ahLst/>
              <a:cxnLst>
                <a:cxn ang="0">
                  <a:pos x="T0" y="T1"/>
                </a:cxn>
                <a:cxn ang="0">
                  <a:pos x="T2" y="T3"/>
                </a:cxn>
                <a:cxn ang="0">
                  <a:pos x="T4" y="T5"/>
                </a:cxn>
                <a:cxn ang="0">
                  <a:pos x="T6" y="T7"/>
                </a:cxn>
              </a:cxnLst>
              <a:rect l="0" t="0" r="r" b="b"/>
              <a:pathLst>
                <a:path w="9871075" h="5586730">
                  <a:moveTo>
                    <a:pt x="0" y="0"/>
                  </a:moveTo>
                  <a:lnTo>
                    <a:pt x="0" y="5586314"/>
                  </a:lnTo>
                </a:path>
                <a:path w="9871075" h="5586730">
                  <a:moveTo>
                    <a:pt x="9870783" y="0"/>
                  </a:moveTo>
                  <a:lnTo>
                    <a:pt x="9870783" y="5586314"/>
                  </a:lnTo>
                </a:path>
              </a:pathLst>
            </a:custGeom>
            <a:noFill/>
            <a:ln w="52354">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5" name="object 36">
              <a:extLst>
                <a:ext uri="{FF2B5EF4-FFF2-40B4-BE49-F238E27FC236}">
                  <a16:creationId xmlns:a16="http://schemas.microsoft.com/office/drawing/2014/main" id="{F718FF31-F586-96F0-C7B5-46E8AF5E26AA}"/>
                </a:ext>
              </a:extLst>
            </p:cNvPr>
            <p:cNvSpPr>
              <a:spLocks/>
            </p:cNvSpPr>
            <p:nvPr/>
          </p:nvSpPr>
          <p:spPr bwMode="auto">
            <a:xfrm>
              <a:off x="9586095" y="4701427"/>
              <a:ext cx="9923145" cy="5481955"/>
            </a:xfrm>
            <a:custGeom>
              <a:avLst/>
              <a:gdLst>
                <a:gd name="T0" fmla="*/ 0 w 9923144"/>
                <a:gd name="T1" fmla="*/ 0 h 5481955"/>
                <a:gd name="T2" fmla="*/ 9923137 w 9923144"/>
                <a:gd name="T3" fmla="*/ 0 h 5481955"/>
                <a:gd name="T4" fmla="*/ 0 w 9923144"/>
                <a:gd name="T5" fmla="*/ 5481605 h 5481955"/>
                <a:gd name="T6" fmla="*/ 9923137 w 9923144"/>
                <a:gd name="T7" fmla="*/ 5481605 h 5481955"/>
              </a:gdLst>
              <a:ahLst/>
              <a:cxnLst>
                <a:cxn ang="0">
                  <a:pos x="T0" y="T1"/>
                </a:cxn>
                <a:cxn ang="0">
                  <a:pos x="T2" y="T3"/>
                </a:cxn>
                <a:cxn ang="0">
                  <a:pos x="T4" y="T5"/>
                </a:cxn>
                <a:cxn ang="0">
                  <a:pos x="T6" y="T7"/>
                </a:cxn>
              </a:cxnLst>
              <a:rect l="0" t="0" r="r" b="b"/>
              <a:pathLst>
                <a:path w="9923144" h="5481955">
                  <a:moveTo>
                    <a:pt x="0" y="0"/>
                  </a:moveTo>
                  <a:lnTo>
                    <a:pt x="9923137" y="0"/>
                  </a:lnTo>
                </a:path>
                <a:path w="9923144" h="5481955">
                  <a:moveTo>
                    <a:pt x="0" y="5481605"/>
                  </a:moveTo>
                  <a:lnTo>
                    <a:pt x="9923137" y="5481605"/>
                  </a:lnTo>
                </a:path>
              </a:pathLst>
            </a:custGeom>
            <a:noFill/>
            <a:ln w="104708">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16" name="object 37">
            <a:extLst>
              <a:ext uri="{FF2B5EF4-FFF2-40B4-BE49-F238E27FC236}">
                <a16:creationId xmlns:a16="http://schemas.microsoft.com/office/drawing/2014/main" id="{23117EBD-2FB2-DEA9-7EE1-37BC5ACFAECD}"/>
              </a:ext>
            </a:extLst>
          </p:cNvPr>
          <p:cNvSpPr txBox="1">
            <a:spLocks/>
          </p:cNvSpPr>
          <p:nvPr/>
        </p:nvSpPr>
        <p:spPr>
          <a:xfrm>
            <a:off x="-208270" y="1619978"/>
            <a:ext cx="5854327" cy="1108001"/>
          </a:xfrm>
          <a:prstGeom prst="rect">
            <a:avLst/>
          </a:prstGeom>
        </p:spPr>
        <p:txBody>
          <a:bodyPr tIns="13335" rtlCol="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6510" algn="ctr">
              <a:spcBef>
                <a:spcPts val="105"/>
              </a:spcBef>
              <a:defRPr/>
            </a:pPr>
            <a:endParaRPr lang="en-US" sz="3200" b="1" dirty="0">
              <a:latin typeface="Arial" panose="020B0604020202020204" pitchFamily="34" charset="0"/>
              <a:cs typeface="Arial" panose="020B0604020202020204" pitchFamily="34" charset="0"/>
            </a:endParaRPr>
          </a:p>
        </p:txBody>
      </p:sp>
      <p:pic>
        <p:nvPicPr>
          <p:cNvPr id="18" name="Image 17">
            <a:extLst>
              <a:ext uri="{FF2B5EF4-FFF2-40B4-BE49-F238E27FC236}">
                <a16:creationId xmlns:a16="http://schemas.microsoft.com/office/drawing/2014/main" id="{E836C81C-A7F6-CDD0-62E8-AEF614E6CE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4152" y="2323149"/>
            <a:ext cx="3077631" cy="3077631"/>
          </a:xfrm>
          <a:prstGeom prst="rect">
            <a:avLst/>
          </a:prstGeom>
        </p:spPr>
      </p:pic>
      <p:sp>
        <p:nvSpPr>
          <p:cNvPr id="21" name="ZoneTexte 20">
            <a:extLst>
              <a:ext uri="{FF2B5EF4-FFF2-40B4-BE49-F238E27FC236}">
                <a16:creationId xmlns:a16="http://schemas.microsoft.com/office/drawing/2014/main" id="{A9B5DAF9-0C98-20D9-CA61-B1AA1E643EAD}"/>
              </a:ext>
            </a:extLst>
          </p:cNvPr>
          <p:cNvSpPr txBox="1"/>
          <p:nvPr/>
        </p:nvSpPr>
        <p:spPr>
          <a:xfrm>
            <a:off x="3673098" y="1536870"/>
            <a:ext cx="6640510" cy="4975721"/>
          </a:xfrm>
          <a:prstGeom prst="rect">
            <a:avLst/>
          </a:prstGeom>
          <a:noFill/>
        </p:spPr>
        <p:txBody>
          <a:bodyPr wrap="square">
            <a:spAutoFit/>
          </a:bodyPr>
          <a:lstStyle/>
          <a:p>
            <a:pPr algn="just">
              <a:spcBef>
                <a:spcPts val="1125"/>
              </a:spcBef>
              <a:spcAft>
                <a:spcPts val="1125"/>
              </a:spcAft>
            </a:pPr>
            <a:r>
              <a:rPr lang="fr-FR" sz="2400" b="1" i="1" dirty="0">
                <a:solidFill>
                  <a:srgbClr val="232F3E"/>
                </a:solidFill>
                <a:effectLst/>
                <a:latin typeface="Arial" panose="020B0604020202020204" pitchFamily="34" charset="0"/>
                <a:cs typeface="Arial" panose="020B0604020202020204" pitchFamily="34" charset="0"/>
              </a:rPr>
              <a:t>Qu'est-ce qu'un qubit ?</a:t>
            </a:r>
          </a:p>
          <a:p>
            <a:pPr algn="just">
              <a:spcBef>
                <a:spcPts val="1125"/>
              </a:spcBef>
              <a:spcAft>
                <a:spcPts val="1125"/>
              </a:spcAft>
            </a:pPr>
            <a:r>
              <a:rPr lang="fr-FR" b="0" i="0" dirty="0">
                <a:solidFill>
                  <a:srgbClr val="333333"/>
                </a:solidFill>
                <a:effectLst/>
                <a:latin typeface="Arial" panose="020B0604020202020204" pitchFamily="34" charset="0"/>
                <a:cs typeface="Arial" panose="020B0604020202020204" pitchFamily="34" charset="0"/>
              </a:rPr>
              <a:t>	</a:t>
            </a:r>
            <a:r>
              <a:rPr lang="fr-FR" sz="2000" b="0" i="0" dirty="0">
                <a:solidFill>
                  <a:srgbClr val="333333"/>
                </a:solidFill>
                <a:effectLst/>
                <a:latin typeface="Arial" panose="020B0604020202020204" pitchFamily="34" charset="0"/>
                <a:cs typeface="Arial" panose="020B0604020202020204" pitchFamily="34" charset="0"/>
              </a:rPr>
              <a:t>Les bits quantiques, ou qubits, sont représentés par des particules quantiques. </a:t>
            </a:r>
          </a:p>
          <a:p>
            <a:pPr algn="just">
              <a:spcBef>
                <a:spcPts val="1125"/>
              </a:spcBef>
              <a:spcAft>
                <a:spcPts val="1125"/>
              </a:spcAft>
            </a:pPr>
            <a:r>
              <a:rPr lang="fr-FR" sz="2000" dirty="0">
                <a:solidFill>
                  <a:srgbClr val="333333"/>
                </a:solidFill>
                <a:latin typeface="Arial" panose="020B0604020202020204" pitchFamily="34" charset="0"/>
                <a:cs typeface="Arial" panose="020B0604020202020204" pitchFamily="34" charset="0"/>
              </a:rPr>
              <a:t>	</a:t>
            </a:r>
            <a:r>
              <a:rPr lang="fr-FR" sz="2000" b="0" i="0" dirty="0">
                <a:solidFill>
                  <a:srgbClr val="333333"/>
                </a:solidFill>
                <a:effectLst/>
                <a:latin typeface="Arial" panose="020B0604020202020204" pitchFamily="34" charset="0"/>
                <a:cs typeface="Arial" panose="020B0604020202020204" pitchFamily="34" charset="0"/>
              </a:rPr>
              <a:t>La manipulation des qubits par des dispositifs de contrôle est au cœur de la puissance de traitement d'un ordinateur quantique. </a:t>
            </a:r>
          </a:p>
          <a:p>
            <a:pPr algn="just">
              <a:spcBef>
                <a:spcPts val="1125"/>
              </a:spcBef>
              <a:spcAft>
                <a:spcPts val="1125"/>
              </a:spcAft>
            </a:pPr>
            <a:r>
              <a:rPr lang="fr-FR" sz="2000" dirty="0">
                <a:solidFill>
                  <a:srgbClr val="333333"/>
                </a:solidFill>
                <a:latin typeface="Arial" panose="020B0604020202020204" pitchFamily="34" charset="0"/>
                <a:cs typeface="Arial" panose="020B0604020202020204" pitchFamily="34" charset="0"/>
              </a:rPr>
              <a:t>	</a:t>
            </a:r>
            <a:r>
              <a:rPr lang="fr-FR" sz="2000" b="0" i="0" dirty="0">
                <a:solidFill>
                  <a:srgbClr val="333333"/>
                </a:solidFill>
                <a:effectLst/>
                <a:latin typeface="Arial" panose="020B0604020202020204" pitchFamily="34" charset="0"/>
                <a:cs typeface="Arial" panose="020B0604020202020204" pitchFamily="34" charset="0"/>
              </a:rPr>
              <a:t>Les qubits des ordinateurs quantiques sont analogues aux bits des ordinateurs classiques. </a:t>
            </a:r>
          </a:p>
          <a:p>
            <a:pPr algn="just">
              <a:spcBef>
                <a:spcPts val="1125"/>
              </a:spcBef>
              <a:spcAft>
                <a:spcPts val="1125"/>
              </a:spcAft>
            </a:pPr>
            <a:r>
              <a:rPr lang="fr-FR" sz="2000" dirty="0">
                <a:solidFill>
                  <a:srgbClr val="333333"/>
                </a:solidFill>
                <a:latin typeface="Arial" panose="020B0604020202020204" pitchFamily="34" charset="0"/>
                <a:cs typeface="Arial" panose="020B0604020202020204" pitchFamily="34" charset="0"/>
              </a:rPr>
              <a:t>	</a:t>
            </a:r>
            <a:r>
              <a:rPr lang="fr-FR" sz="2000" b="0" i="0" dirty="0">
                <a:solidFill>
                  <a:srgbClr val="333333"/>
                </a:solidFill>
                <a:effectLst/>
                <a:latin typeface="Arial" panose="020B0604020202020204" pitchFamily="34" charset="0"/>
                <a:cs typeface="Arial" panose="020B0604020202020204" pitchFamily="34" charset="0"/>
              </a:rPr>
              <a:t>À la base, le processeur d'une machine classique effectue tout son travail en manipulant des bits. De même, le processeur quantique effectue tout son travail en traitant des qubits.</a:t>
            </a:r>
          </a:p>
        </p:txBody>
      </p:sp>
    </p:spTree>
    <p:extLst>
      <p:ext uri="{BB962C8B-B14F-4D97-AF65-F5344CB8AC3E}">
        <p14:creationId xmlns:p14="http://schemas.microsoft.com/office/powerpoint/2010/main" val="2920670919"/>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CA7C026C-9146-C532-E072-54BD15341D84}"/>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387440E8-5C92-4DDC-2B0D-A140333861E3}"/>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67F2FF2B-EA51-5F41-5480-5BF4DAA08640}"/>
              </a:ext>
            </a:extLst>
          </p:cNvPr>
          <p:cNvSpPr/>
          <p:nvPr/>
        </p:nvSpPr>
        <p:spPr>
          <a:xfrm>
            <a:off x="454152" y="198120"/>
            <a:ext cx="3959352" cy="365760"/>
          </a:xfrm>
          <a:prstGeom prst="rect">
            <a:avLst/>
          </a:prstGeom>
        </p:spPr>
        <p:txBody>
          <a:bodyPr wrap="none" lIns="0" tIns="0" rIns="0" bIns="0">
            <a:noAutofit/>
          </a:bodyPr>
          <a:lstStyle/>
          <a:p>
            <a:pPr indent="0"/>
            <a:r>
              <a:rPr lang="fr-FR" sz="2800" b="1" dirty="0">
                <a:solidFill>
                  <a:srgbClr val="161616"/>
                </a:solidFill>
                <a:latin typeface="Arial"/>
              </a:rPr>
              <a:t>5. Décryptage pour comprendre … </a:t>
            </a:r>
            <a:endParaRPr lang="en-US" sz="2800" b="1" dirty="0">
              <a:solidFill>
                <a:srgbClr val="161616"/>
              </a:solidFill>
              <a:latin typeface="Arial"/>
            </a:endParaRPr>
          </a:p>
        </p:txBody>
      </p:sp>
      <p:sp>
        <p:nvSpPr>
          <p:cNvPr id="6" name="ZoneTexte 5">
            <a:extLst>
              <a:ext uri="{FF2B5EF4-FFF2-40B4-BE49-F238E27FC236}">
                <a16:creationId xmlns:a16="http://schemas.microsoft.com/office/drawing/2014/main" id="{AF1CD6E9-E98A-E34F-D83E-6896E6EE28A1}"/>
              </a:ext>
            </a:extLst>
          </p:cNvPr>
          <p:cNvSpPr txBox="1"/>
          <p:nvPr/>
        </p:nvSpPr>
        <p:spPr>
          <a:xfrm>
            <a:off x="375728" y="1027176"/>
            <a:ext cx="9937880" cy="584775"/>
          </a:xfrm>
          <a:prstGeom prst="rect">
            <a:avLst/>
          </a:prstGeom>
          <a:noFill/>
        </p:spPr>
        <p:txBody>
          <a:bodyPr wrap="square">
            <a:spAutoFit/>
          </a:bodyPr>
          <a:lstStyle/>
          <a:p>
            <a:r>
              <a:rPr lang="en-US" sz="2400" b="1" dirty="0">
                <a:solidFill>
                  <a:srgbClr val="002060"/>
                </a:solidFill>
                <a:latin typeface="Arial" panose="020B0604020202020204" pitchFamily="34" charset="0"/>
                <a:cs typeface="Arial" panose="020B0604020202020204" pitchFamily="34" charset="0"/>
              </a:rPr>
              <a:t>D- LE QUBIT, UNITE DE BASE DE L’INFORMATIQUE QUANTIQUE</a:t>
            </a:r>
          </a:p>
          <a:p>
            <a:endParaRPr lang="en-US" sz="800" dirty="0">
              <a:latin typeface="Arial" panose="020B0604020202020204" pitchFamily="34" charset="0"/>
              <a:cs typeface="Arial" panose="020B0604020202020204" pitchFamily="34" charset="0"/>
            </a:endParaRPr>
          </a:p>
        </p:txBody>
      </p:sp>
      <p:grpSp>
        <p:nvGrpSpPr>
          <p:cNvPr id="3" name="object 27">
            <a:extLst>
              <a:ext uri="{FF2B5EF4-FFF2-40B4-BE49-F238E27FC236}">
                <a16:creationId xmlns:a16="http://schemas.microsoft.com/office/drawing/2014/main" id="{82B237C8-AB0D-20C0-0157-9E0EACB7DE72}"/>
              </a:ext>
            </a:extLst>
          </p:cNvPr>
          <p:cNvGrpSpPr>
            <a:grpSpLocks/>
          </p:cNvGrpSpPr>
          <p:nvPr/>
        </p:nvGrpSpPr>
        <p:grpSpPr bwMode="auto">
          <a:xfrm>
            <a:off x="7145383" y="4075611"/>
            <a:ext cx="3093865" cy="2460063"/>
            <a:chOff x="9586095" y="4649073"/>
            <a:chExt cx="9923145" cy="5586730"/>
          </a:xfrm>
        </p:grpSpPr>
        <p:sp>
          <p:nvSpPr>
            <p:cNvPr id="5" name="object 28">
              <a:extLst>
                <a:ext uri="{FF2B5EF4-FFF2-40B4-BE49-F238E27FC236}">
                  <a16:creationId xmlns:a16="http://schemas.microsoft.com/office/drawing/2014/main" id="{6218B1E0-2004-003D-4CD9-59DBEC115C60}"/>
                </a:ext>
              </a:extLst>
            </p:cNvPr>
            <p:cNvSpPr>
              <a:spLocks/>
            </p:cNvSpPr>
            <p:nvPr/>
          </p:nvSpPr>
          <p:spPr bwMode="auto">
            <a:xfrm>
              <a:off x="17015360" y="4649073"/>
              <a:ext cx="0" cy="5586730"/>
            </a:xfrm>
            <a:custGeom>
              <a:avLst/>
              <a:gdLst>
                <a:gd name="T0" fmla="*/ 0 h 5586730"/>
                <a:gd name="T1" fmla="*/ 5586314 h 5586730"/>
              </a:gdLst>
              <a:ahLst/>
              <a:cxnLst>
                <a:cxn ang="0">
                  <a:pos x="0" y="T0"/>
                </a:cxn>
                <a:cxn ang="0">
                  <a:pos x="0" y="T1"/>
                </a:cxn>
              </a:cxnLst>
              <a:rect l="0" t="0" r="r" b="b"/>
              <a:pathLst>
                <a:path h="5586730">
                  <a:moveTo>
                    <a:pt x="0" y="0"/>
                  </a:moveTo>
                  <a:lnTo>
                    <a:pt x="0" y="5586314"/>
                  </a:lnTo>
                </a:path>
              </a:pathLst>
            </a:custGeom>
            <a:noFill/>
            <a:ln w="104708">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 name="object 29">
              <a:extLst>
                <a:ext uri="{FF2B5EF4-FFF2-40B4-BE49-F238E27FC236}">
                  <a16:creationId xmlns:a16="http://schemas.microsoft.com/office/drawing/2014/main" id="{EB9EB8DF-3FBB-FDA7-620A-22005992FB05}"/>
                </a:ext>
              </a:extLst>
            </p:cNvPr>
            <p:cNvSpPr>
              <a:spLocks/>
            </p:cNvSpPr>
            <p:nvPr/>
          </p:nvSpPr>
          <p:spPr bwMode="auto">
            <a:xfrm>
              <a:off x="10831258" y="4649073"/>
              <a:ext cx="8027670" cy="5586730"/>
            </a:xfrm>
            <a:custGeom>
              <a:avLst/>
              <a:gdLst>
                <a:gd name="T0" fmla="*/ 7403086 w 8027669"/>
                <a:gd name="T1" fmla="*/ 0 h 5586730"/>
                <a:gd name="T2" fmla="*/ 7403086 w 8027669"/>
                <a:gd name="T3" fmla="*/ 5586314 h 5586730"/>
                <a:gd name="T4" fmla="*/ 8027442 w 8027669"/>
                <a:gd name="T5" fmla="*/ 0 h 5586730"/>
                <a:gd name="T6" fmla="*/ 8027442 w 8027669"/>
                <a:gd name="T7" fmla="*/ 5586314 h 5586730"/>
                <a:gd name="T8" fmla="*/ 0 w 8027669"/>
                <a:gd name="T9" fmla="*/ 0 h 5586730"/>
                <a:gd name="T10" fmla="*/ 0 w 8027669"/>
                <a:gd name="T11" fmla="*/ 5586314 h 5586730"/>
                <a:gd name="T12" fmla="*/ 624354 w 8027669"/>
                <a:gd name="T13" fmla="*/ 0 h 5586730"/>
                <a:gd name="T14" fmla="*/ 624354 w 8027669"/>
                <a:gd name="T15" fmla="*/ 5586314 h 55867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27669" h="5586730">
                  <a:moveTo>
                    <a:pt x="7403086" y="0"/>
                  </a:moveTo>
                  <a:lnTo>
                    <a:pt x="7403086" y="5586314"/>
                  </a:lnTo>
                </a:path>
                <a:path w="8027669" h="5586730">
                  <a:moveTo>
                    <a:pt x="8027442" y="0"/>
                  </a:moveTo>
                  <a:lnTo>
                    <a:pt x="8027442" y="5586314"/>
                  </a:lnTo>
                </a:path>
                <a:path w="8027669" h="5586730">
                  <a:moveTo>
                    <a:pt x="0" y="0"/>
                  </a:moveTo>
                  <a:lnTo>
                    <a:pt x="0" y="5586314"/>
                  </a:lnTo>
                </a:path>
                <a:path w="8027669" h="5586730">
                  <a:moveTo>
                    <a:pt x="624354" y="0"/>
                  </a:moveTo>
                  <a:lnTo>
                    <a:pt x="624354" y="5586314"/>
                  </a:lnTo>
                </a:path>
              </a:pathLst>
            </a:custGeom>
            <a:noFill/>
            <a:ln w="31412">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 name="object 30">
              <a:extLst>
                <a:ext uri="{FF2B5EF4-FFF2-40B4-BE49-F238E27FC236}">
                  <a16:creationId xmlns:a16="http://schemas.microsoft.com/office/drawing/2014/main" id="{63A90E1D-AE64-D71A-4528-55562C91EAA7}"/>
                </a:ext>
              </a:extLst>
            </p:cNvPr>
            <p:cNvSpPr>
              <a:spLocks/>
            </p:cNvSpPr>
            <p:nvPr/>
          </p:nvSpPr>
          <p:spPr bwMode="auto">
            <a:xfrm>
              <a:off x="12079968" y="4649073"/>
              <a:ext cx="0" cy="5586730"/>
            </a:xfrm>
            <a:custGeom>
              <a:avLst/>
              <a:gdLst>
                <a:gd name="T0" fmla="*/ 0 h 5586730"/>
                <a:gd name="T1" fmla="*/ 5586314 h 5586730"/>
              </a:gdLst>
              <a:ahLst/>
              <a:cxnLst>
                <a:cxn ang="0">
                  <a:pos x="0" y="T0"/>
                </a:cxn>
                <a:cxn ang="0">
                  <a:pos x="0" y="T1"/>
                </a:cxn>
              </a:cxnLst>
              <a:rect l="0" t="0" r="r" b="b"/>
              <a:pathLst>
                <a:path h="5586730">
                  <a:moveTo>
                    <a:pt x="0" y="0"/>
                  </a:moveTo>
                  <a:lnTo>
                    <a:pt x="0" y="5586314"/>
                  </a:lnTo>
                </a:path>
              </a:pathLst>
            </a:custGeom>
            <a:noFill/>
            <a:ln w="104708">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 name="object 31">
              <a:extLst>
                <a:ext uri="{FF2B5EF4-FFF2-40B4-BE49-F238E27FC236}">
                  <a16:creationId xmlns:a16="http://schemas.microsoft.com/office/drawing/2014/main" id="{03414166-B0D6-ADB8-AD8F-BB782B3C9A23}"/>
                </a:ext>
              </a:extLst>
            </p:cNvPr>
            <p:cNvSpPr>
              <a:spLocks/>
            </p:cNvSpPr>
            <p:nvPr/>
          </p:nvSpPr>
          <p:spPr bwMode="auto">
            <a:xfrm>
              <a:off x="13298954" y="4649073"/>
              <a:ext cx="624840" cy="5586730"/>
            </a:xfrm>
            <a:custGeom>
              <a:avLst/>
              <a:gdLst>
                <a:gd name="T0" fmla="*/ 0 w 624840"/>
                <a:gd name="T1" fmla="*/ 0 h 5586730"/>
                <a:gd name="T2" fmla="*/ 0 w 624840"/>
                <a:gd name="T3" fmla="*/ 5586314 h 5586730"/>
                <a:gd name="T4" fmla="*/ 624354 w 624840"/>
                <a:gd name="T5" fmla="*/ 0 h 5586730"/>
                <a:gd name="T6" fmla="*/ 624354 w 624840"/>
                <a:gd name="T7" fmla="*/ 5586314 h 5586730"/>
              </a:gdLst>
              <a:ahLst/>
              <a:cxnLst>
                <a:cxn ang="0">
                  <a:pos x="T0" y="T1"/>
                </a:cxn>
                <a:cxn ang="0">
                  <a:pos x="T2" y="T3"/>
                </a:cxn>
                <a:cxn ang="0">
                  <a:pos x="T4" y="T5"/>
                </a:cxn>
                <a:cxn ang="0">
                  <a:pos x="T6" y="T7"/>
                </a:cxn>
              </a:cxnLst>
              <a:rect l="0" t="0" r="r" b="b"/>
              <a:pathLst>
                <a:path w="624840" h="5586730">
                  <a:moveTo>
                    <a:pt x="0" y="0"/>
                  </a:moveTo>
                  <a:lnTo>
                    <a:pt x="0" y="5586314"/>
                  </a:lnTo>
                </a:path>
                <a:path w="624840" h="5586730">
                  <a:moveTo>
                    <a:pt x="624354" y="0"/>
                  </a:moveTo>
                  <a:lnTo>
                    <a:pt x="624354" y="5586314"/>
                  </a:lnTo>
                </a:path>
              </a:pathLst>
            </a:custGeom>
            <a:noFill/>
            <a:ln w="31412">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1" name="object 32">
              <a:extLst>
                <a:ext uri="{FF2B5EF4-FFF2-40B4-BE49-F238E27FC236}">
                  <a16:creationId xmlns:a16="http://schemas.microsoft.com/office/drawing/2014/main" id="{33591CC8-53C4-33B8-4A97-79AFDA1E2494}"/>
                </a:ext>
              </a:extLst>
            </p:cNvPr>
            <p:cNvSpPr>
              <a:spLocks/>
            </p:cNvSpPr>
            <p:nvPr/>
          </p:nvSpPr>
          <p:spPr bwMode="auto">
            <a:xfrm>
              <a:off x="14547663" y="4649073"/>
              <a:ext cx="0" cy="5586730"/>
            </a:xfrm>
            <a:custGeom>
              <a:avLst/>
              <a:gdLst>
                <a:gd name="T0" fmla="*/ 0 h 5586730"/>
                <a:gd name="T1" fmla="*/ 5586314 h 5586730"/>
              </a:gdLst>
              <a:ahLst/>
              <a:cxnLst>
                <a:cxn ang="0">
                  <a:pos x="0" y="T0"/>
                </a:cxn>
                <a:cxn ang="0">
                  <a:pos x="0" y="T1"/>
                </a:cxn>
              </a:cxnLst>
              <a:rect l="0" t="0" r="r" b="b"/>
              <a:pathLst>
                <a:path h="5586730">
                  <a:moveTo>
                    <a:pt x="0" y="0"/>
                  </a:moveTo>
                  <a:lnTo>
                    <a:pt x="0" y="5586314"/>
                  </a:lnTo>
                </a:path>
              </a:pathLst>
            </a:custGeom>
            <a:noFill/>
            <a:ln w="104708">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2" name="object 33">
              <a:extLst>
                <a:ext uri="{FF2B5EF4-FFF2-40B4-BE49-F238E27FC236}">
                  <a16:creationId xmlns:a16="http://schemas.microsoft.com/office/drawing/2014/main" id="{27297625-10EC-79EC-8A34-2A3574C40CDD}"/>
                </a:ext>
              </a:extLst>
            </p:cNvPr>
            <p:cNvSpPr>
              <a:spLocks/>
            </p:cNvSpPr>
            <p:nvPr/>
          </p:nvSpPr>
          <p:spPr bwMode="auto">
            <a:xfrm>
              <a:off x="15766649" y="4649073"/>
              <a:ext cx="624840" cy="5586730"/>
            </a:xfrm>
            <a:custGeom>
              <a:avLst/>
              <a:gdLst>
                <a:gd name="T0" fmla="*/ 0 w 624840"/>
                <a:gd name="T1" fmla="*/ 0 h 5586730"/>
                <a:gd name="T2" fmla="*/ 0 w 624840"/>
                <a:gd name="T3" fmla="*/ 5586314 h 5586730"/>
                <a:gd name="T4" fmla="*/ 624354 w 624840"/>
                <a:gd name="T5" fmla="*/ 0 h 5586730"/>
                <a:gd name="T6" fmla="*/ 624354 w 624840"/>
                <a:gd name="T7" fmla="*/ 5586314 h 5586730"/>
              </a:gdLst>
              <a:ahLst/>
              <a:cxnLst>
                <a:cxn ang="0">
                  <a:pos x="T0" y="T1"/>
                </a:cxn>
                <a:cxn ang="0">
                  <a:pos x="T2" y="T3"/>
                </a:cxn>
                <a:cxn ang="0">
                  <a:pos x="T4" y="T5"/>
                </a:cxn>
                <a:cxn ang="0">
                  <a:pos x="T6" y="T7"/>
                </a:cxn>
              </a:cxnLst>
              <a:rect l="0" t="0" r="r" b="b"/>
              <a:pathLst>
                <a:path w="624840" h="5586730">
                  <a:moveTo>
                    <a:pt x="0" y="0"/>
                  </a:moveTo>
                  <a:lnTo>
                    <a:pt x="0" y="5586314"/>
                  </a:lnTo>
                </a:path>
                <a:path w="624840" h="5586730">
                  <a:moveTo>
                    <a:pt x="624354" y="0"/>
                  </a:moveTo>
                  <a:lnTo>
                    <a:pt x="624354" y="5586314"/>
                  </a:lnTo>
                </a:path>
              </a:pathLst>
            </a:custGeom>
            <a:noFill/>
            <a:ln w="31412">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3" name="object 34">
              <a:extLst>
                <a:ext uri="{FF2B5EF4-FFF2-40B4-BE49-F238E27FC236}">
                  <a16:creationId xmlns:a16="http://schemas.microsoft.com/office/drawing/2014/main" id="{002F5209-2070-3067-516A-5DF0AD60200E}"/>
                </a:ext>
              </a:extLst>
            </p:cNvPr>
            <p:cNvSpPr>
              <a:spLocks/>
            </p:cNvSpPr>
            <p:nvPr/>
          </p:nvSpPr>
          <p:spPr bwMode="auto">
            <a:xfrm>
              <a:off x="9586095" y="5386628"/>
              <a:ext cx="9923145" cy="4111625"/>
            </a:xfrm>
            <a:custGeom>
              <a:avLst/>
              <a:gdLst>
                <a:gd name="T0" fmla="*/ 0 w 9923144"/>
                <a:gd name="T1" fmla="*/ 0 h 4111625"/>
                <a:gd name="T2" fmla="*/ 9923137 w 9923144"/>
                <a:gd name="T3" fmla="*/ 0 h 4111625"/>
                <a:gd name="T4" fmla="*/ 0 w 9923144"/>
                <a:gd name="T5" fmla="*/ 685200 h 4111625"/>
                <a:gd name="T6" fmla="*/ 9923137 w 9923144"/>
                <a:gd name="T7" fmla="*/ 685200 h 4111625"/>
                <a:gd name="T8" fmla="*/ 0 w 9923144"/>
                <a:gd name="T9" fmla="*/ 1370401 h 4111625"/>
                <a:gd name="T10" fmla="*/ 9923137 w 9923144"/>
                <a:gd name="T11" fmla="*/ 1370401 h 4111625"/>
                <a:gd name="T12" fmla="*/ 0 w 9923144"/>
                <a:gd name="T13" fmla="*/ 2055601 h 4111625"/>
                <a:gd name="T14" fmla="*/ 9923137 w 9923144"/>
                <a:gd name="T15" fmla="*/ 2055601 h 4111625"/>
                <a:gd name="T16" fmla="*/ 0 w 9923144"/>
                <a:gd name="T17" fmla="*/ 2740802 h 4111625"/>
                <a:gd name="T18" fmla="*/ 9923137 w 9923144"/>
                <a:gd name="T19" fmla="*/ 2740802 h 4111625"/>
                <a:gd name="T20" fmla="*/ 0 w 9923144"/>
                <a:gd name="T21" fmla="*/ 3426003 h 4111625"/>
                <a:gd name="T22" fmla="*/ 9923137 w 9923144"/>
                <a:gd name="T23" fmla="*/ 3426003 h 4111625"/>
                <a:gd name="T24" fmla="*/ 0 w 9923144"/>
                <a:gd name="T25" fmla="*/ 4111204 h 4111625"/>
                <a:gd name="T26" fmla="*/ 9923137 w 9923144"/>
                <a:gd name="T27" fmla="*/ 4111204 h 4111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923144" h="4111625">
                  <a:moveTo>
                    <a:pt x="0" y="0"/>
                  </a:moveTo>
                  <a:lnTo>
                    <a:pt x="9923137" y="0"/>
                  </a:lnTo>
                </a:path>
                <a:path w="9923144" h="4111625">
                  <a:moveTo>
                    <a:pt x="0" y="685200"/>
                  </a:moveTo>
                  <a:lnTo>
                    <a:pt x="9923137" y="685200"/>
                  </a:lnTo>
                </a:path>
                <a:path w="9923144" h="4111625">
                  <a:moveTo>
                    <a:pt x="0" y="1370401"/>
                  </a:moveTo>
                  <a:lnTo>
                    <a:pt x="9923137" y="1370401"/>
                  </a:lnTo>
                </a:path>
                <a:path w="9923144" h="4111625">
                  <a:moveTo>
                    <a:pt x="0" y="2055601"/>
                  </a:moveTo>
                  <a:lnTo>
                    <a:pt x="9923137" y="2055601"/>
                  </a:lnTo>
                </a:path>
                <a:path w="9923144" h="4111625">
                  <a:moveTo>
                    <a:pt x="0" y="2740802"/>
                  </a:moveTo>
                  <a:lnTo>
                    <a:pt x="9923137" y="2740802"/>
                  </a:lnTo>
                </a:path>
                <a:path w="9923144" h="4111625">
                  <a:moveTo>
                    <a:pt x="0" y="3426003"/>
                  </a:moveTo>
                  <a:lnTo>
                    <a:pt x="9923137" y="3426003"/>
                  </a:lnTo>
                </a:path>
                <a:path w="9923144" h="4111625">
                  <a:moveTo>
                    <a:pt x="0" y="4111204"/>
                  </a:moveTo>
                  <a:lnTo>
                    <a:pt x="9923137" y="4111204"/>
                  </a:lnTo>
                </a:path>
              </a:pathLst>
            </a:custGeom>
            <a:noFill/>
            <a:ln w="104708">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4" name="object 35">
              <a:extLst>
                <a:ext uri="{FF2B5EF4-FFF2-40B4-BE49-F238E27FC236}">
                  <a16:creationId xmlns:a16="http://schemas.microsoft.com/office/drawing/2014/main" id="{ACFB9DD2-1B35-2813-EA2A-EEF07C4F0617}"/>
                </a:ext>
              </a:extLst>
            </p:cNvPr>
            <p:cNvSpPr>
              <a:spLocks/>
            </p:cNvSpPr>
            <p:nvPr/>
          </p:nvSpPr>
          <p:spPr bwMode="auto">
            <a:xfrm>
              <a:off x="9612272" y="4649073"/>
              <a:ext cx="9871075" cy="5586730"/>
            </a:xfrm>
            <a:custGeom>
              <a:avLst/>
              <a:gdLst>
                <a:gd name="T0" fmla="*/ 0 w 9871075"/>
                <a:gd name="T1" fmla="*/ 0 h 5586730"/>
                <a:gd name="T2" fmla="*/ 0 w 9871075"/>
                <a:gd name="T3" fmla="*/ 5586314 h 5586730"/>
                <a:gd name="T4" fmla="*/ 9870783 w 9871075"/>
                <a:gd name="T5" fmla="*/ 0 h 5586730"/>
                <a:gd name="T6" fmla="*/ 9870783 w 9871075"/>
                <a:gd name="T7" fmla="*/ 5586314 h 5586730"/>
              </a:gdLst>
              <a:ahLst/>
              <a:cxnLst>
                <a:cxn ang="0">
                  <a:pos x="T0" y="T1"/>
                </a:cxn>
                <a:cxn ang="0">
                  <a:pos x="T2" y="T3"/>
                </a:cxn>
                <a:cxn ang="0">
                  <a:pos x="T4" y="T5"/>
                </a:cxn>
                <a:cxn ang="0">
                  <a:pos x="T6" y="T7"/>
                </a:cxn>
              </a:cxnLst>
              <a:rect l="0" t="0" r="r" b="b"/>
              <a:pathLst>
                <a:path w="9871075" h="5586730">
                  <a:moveTo>
                    <a:pt x="0" y="0"/>
                  </a:moveTo>
                  <a:lnTo>
                    <a:pt x="0" y="5586314"/>
                  </a:lnTo>
                </a:path>
                <a:path w="9871075" h="5586730">
                  <a:moveTo>
                    <a:pt x="9870783" y="0"/>
                  </a:moveTo>
                  <a:lnTo>
                    <a:pt x="9870783" y="5586314"/>
                  </a:lnTo>
                </a:path>
              </a:pathLst>
            </a:custGeom>
            <a:noFill/>
            <a:ln w="52354">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5" name="object 36">
              <a:extLst>
                <a:ext uri="{FF2B5EF4-FFF2-40B4-BE49-F238E27FC236}">
                  <a16:creationId xmlns:a16="http://schemas.microsoft.com/office/drawing/2014/main" id="{95AA630D-0598-CEE8-028D-F9BD555F3920}"/>
                </a:ext>
              </a:extLst>
            </p:cNvPr>
            <p:cNvSpPr>
              <a:spLocks/>
            </p:cNvSpPr>
            <p:nvPr/>
          </p:nvSpPr>
          <p:spPr bwMode="auto">
            <a:xfrm>
              <a:off x="9586095" y="4701427"/>
              <a:ext cx="9923145" cy="5481955"/>
            </a:xfrm>
            <a:custGeom>
              <a:avLst/>
              <a:gdLst>
                <a:gd name="T0" fmla="*/ 0 w 9923144"/>
                <a:gd name="T1" fmla="*/ 0 h 5481955"/>
                <a:gd name="T2" fmla="*/ 9923137 w 9923144"/>
                <a:gd name="T3" fmla="*/ 0 h 5481955"/>
                <a:gd name="T4" fmla="*/ 0 w 9923144"/>
                <a:gd name="T5" fmla="*/ 5481605 h 5481955"/>
                <a:gd name="T6" fmla="*/ 9923137 w 9923144"/>
                <a:gd name="T7" fmla="*/ 5481605 h 5481955"/>
              </a:gdLst>
              <a:ahLst/>
              <a:cxnLst>
                <a:cxn ang="0">
                  <a:pos x="T0" y="T1"/>
                </a:cxn>
                <a:cxn ang="0">
                  <a:pos x="T2" y="T3"/>
                </a:cxn>
                <a:cxn ang="0">
                  <a:pos x="T4" y="T5"/>
                </a:cxn>
                <a:cxn ang="0">
                  <a:pos x="T6" y="T7"/>
                </a:cxn>
              </a:cxnLst>
              <a:rect l="0" t="0" r="r" b="b"/>
              <a:pathLst>
                <a:path w="9923144" h="5481955">
                  <a:moveTo>
                    <a:pt x="0" y="0"/>
                  </a:moveTo>
                  <a:lnTo>
                    <a:pt x="9923137" y="0"/>
                  </a:lnTo>
                </a:path>
                <a:path w="9923144" h="5481955">
                  <a:moveTo>
                    <a:pt x="0" y="5481605"/>
                  </a:moveTo>
                  <a:lnTo>
                    <a:pt x="9923137" y="5481605"/>
                  </a:lnTo>
                </a:path>
              </a:pathLst>
            </a:custGeom>
            <a:noFill/>
            <a:ln w="104708">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16" name="object 37">
            <a:extLst>
              <a:ext uri="{FF2B5EF4-FFF2-40B4-BE49-F238E27FC236}">
                <a16:creationId xmlns:a16="http://schemas.microsoft.com/office/drawing/2014/main" id="{4A62DFA1-E57C-FA77-476C-BF2B397984FD}"/>
              </a:ext>
            </a:extLst>
          </p:cNvPr>
          <p:cNvSpPr txBox="1">
            <a:spLocks/>
          </p:cNvSpPr>
          <p:nvPr/>
        </p:nvSpPr>
        <p:spPr>
          <a:xfrm>
            <a:off x="-208270" y="1619978"/>
            <a:ext cx="5854327" cy="1108001"/>
          </a:xfrm>
          <a:prstGeom prst="rect">
            <a:avLst/>
          </a:prstGeom>
        </p:spPr>
        <p:txBody>
          <a:bodyPr tIns="13335" rtlCol="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6510" algn="ctr">
              <a:spcBef>
                <a:spcPts val="105"/>
              </a:spcBef>
              <a:defRPr/>
            </a:pPr>
            <a:endParaRPr lang="en-US" sz="3200" b="1" dirty="0">
              <a:latin typeface="Arial" panose="020B0604020202020204" pitchFamily="34" charset="0"/>
              <a:cs typeface="Arial" panose="020B0604020202020204" pitchFamily="34" charset="0"/>
            </a:endParaRPr>
          </a:p>
        </p:txBody>
      </p:sp>
      <p:pic>
        <p:nvPicPr>
          <p:cNvPr id="17" name="Image 16">
            <a:extLst>
              <a:ext uri="{FF2B5EF4-FFF2-40B4-BE49-F238E27FC236}">
                <a16:creationId xmlns:a16="http://schemas.microsoft.com/office/drawing/2014/main" id="{BB99079A-1F0F-1F17-3F56-8D3F6503E5F2}"/>
              </a:ext>
            </a:extLst>
          </p:cNvPr>
          <p:cNvPicPr>
            <a:picLocks noChangeAspect="1"/>
          </p:cNvPicPr>
          <p:nvPr/>
        </p:nvPicPr>
        <p:blipFill>
          <a:blip r:embed="rId4"/>
          <a:srcRect l="2011" t="5576" r="1081" b="10966"/>
          <a:stretch/>
        </p:blipFill>
        <p:spPr>
          <a:xfrm>
            <a:off x="3425370" y="1768116"/>
            <a:ext cx="4252405" cy="2272032"/>
          </a:xfrm>
          <a:prstGeom prst="rect">
            <a:avLst/>
          </a:prstGeom>
        </p:spPr>
      </p:pic>
      <p:sp>
        <p:nvSpPr>
          <p:cNvPr id="23" name="ZoneTexte 22">
            <a:extLst>
              <a:ext uri="{FF2B5EF4-FFF2-40B4-BE49-F238E27FC236}">
                <a16:creationId xmlns:a16="http://schemas.microsoft.com/office/drawing/2014/main" id="{41A7A20D-13B3-0CAC-B133-0A02F7D6B148}"/>
              </a:ext>
            </a:extLst>
          </p:cNvPr>
          <p:cNvSpPr txBox="1"/>
          <p:nvPr/>
        </p:nvSpPr>
        <p:spPr>
          <a:xfrm>
            <a:off x="703503" y="4040148"/>
            <a:ext cx="9610105" cy="3163174"/>
          </a:xfrm>
          <a:prstGeom prst="rect">
            <a:avLst/>
          </a:prstGeom>
          <a:noFill/>
        </p:spPr>
        <p:txBody>
          <a:bodyPr wrap="square">
            <a:spAutoFit/>
          </a:bodyPr>
          <a:lstStyle/>
          <a:p>
            <a:pPr algn="just"/>
            <a:r>
              <a:rPr lang="fr-FR" sz="2400" b="1" dirty="0">
                <a:latin typeface="Arial" panose="020B0604020202020204" pitchFamily="34" charset="0"/>
                <a:cs typeface="Arial" panose="020B0604020202020204" pitchFamily="34" charset="0"/>
              </a:rPr>
              <a:t>En quoi les qubits sont-ils différents des bits classiques ? 	</a:t>
            </a:r>
          </a:p>
          <a:p>
            <a:pPr algn="just">
              <a:lnSpc>
                <a:spcPct val="150000"/>
              </a:lnSpc>
            </a:pPr>
            <a:r>
              <a:rPr lang="fr-FR" sz="2400" b="1" dirty="0">
                <a:latin typeface="Arial" panose="020B0604020202020204" pitchFamily="34" charset="0"/>
                <a:cs typeface="Arial" panose="020B0604020202020204" pitchFamily="34" charset="0"/>
              </a:rPr>
              <a:t>	</a:t>
            </a:r>
            <a:r>
              <a:rPr lang="fr-FR" sz="2400" dirty="0">
                <a:latin typeface="Arial" panose="020B0604020202020204" pitchFamily="34" charset="0"/>
                <a:cs typeface="Arial" panose="020B0604020202020204" pitchFamily="34" charset="0"/>
              </a:rPr>
              <a:t>En informatique classique, un bit est un signal électronique qui est soit activé, soit désactivé. La valeur du bit classique peut donc être un (allumé) ou zéro (éteint). Cependant, comme le qubit est basé sur les lois de la mécanique quantique, il peut être placé dans une </a:t>
            </a:r>
            <a:r>
              <a:rPr lang="fr-FR" sz="2400" b="1" dirty="0">
                <a:latin typeface="Arial" panose="020B0604020202020204" pitchFamily="34" charset="0"/>
                <a:cs typeface="Arial" panose="020B0604020202020204" pitchFamily="34" charset="0"/>
              </a:rPr>
              <a:t>superposition d'états</a:t>
            </a:r>
            <a:r>
              <a:rPr lang="fr-FR" sz="2400" dirty="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102390"/>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48768" y="679704"/>
            <a:ext cx="10591800" cy="231648"/>
          </a:xfrm>
          <a:prstGeom prst="rect">
            <a:avLst/>
          </a:prstGeom>
        </p:spPr>
      </p:pic>
      <p:sp>
        <p:nvSpPr>
          <p:cNvPr id="4" name="Rectangle 3"/>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Id</a:t>
            </a:r>
            <a:r>
              <a:rPr lang="fr-FR" sz="2600" b="1" dirty="0" err="1">
                <a:solidFill>
                  <a:srgbClr val="161616"/>
                </a:solidFill>
                <a:latin typeface="Arial"/>
              </a:rPr>
              <a:t>ée</a:t>
            </a:r>
            <a:r>
              <a:rPr lang="fr-FR" sz="2600" b="1" dirty="0">
                <a:solidFill>
                  <a:srgbClr val="161616"/>
                </a:solidFill>
                <a:latin typeface="Arial"/>
              </a:rPr>
              <a:t> </a:t>
            </a:r>
            <a:r>
              <a:rPr lang="en-CA" sz="2600" b="1" dirty="0" err="1">
                <a:solidFill>
                  <a:srgbClr val="161616"/>
                </a:solidFill>
                <a:latin typeface="Arial"/>
              </a:rPr>
              <a:t>Maitresse</a:t>
            </a:r>
            <a:endParaRPr lang="en-US" sz="2600" b="1" dirty="0">
              <a:solidFill>
                <a:srgbClr val="161616"/>
              </a:solidFill>
              <a:latin typeface="Arial"/>
            </a:endParaRPr>
          </a:p>
        </p:txBody>
      </p:sp>
      <p:sp>
        <p:nvSpPr>
          <p:cNvPr id="5" name="Rectangle 4"/>
          <p:cNvSpPr/>
          <p:nvPr/>
        </p:nvSpPr>
        <p:spPr>
          <a:xfrm>
            <a:off x="518160" y="1207008"/>
            <a:ext cx="7825740" cy="5660136"/>
          </a:xfrm>
          <a:prstGeom prst="rect">
            <a:avLst/>
          </a:prstGeom>
        </p:spPr>
        <p:txBody>
          <a:bodyPr lIns="0" tIns="0" rIns="0" bIns="0">
            <a:noAutofit/>
          </a:bodyPr>
          <a:lstStyle/>
          <a:p>
            <a:pPr marL="393192" indent="-457200">
              <a:lnSpc>
                <a:spcPts val="2856"/>
              </a:lnSpc>
              <a:spcAft>
                <a:spcPts val="1050"/>
              </a:spcAft>
            </a:pPr>
            <a:endParaRPr lang="en-US" sz="1900" dirty="0">
              <a:latin typeface="Arial"/>
            </a:endParaRPr>
          </a:p>
        </p:txBody>
      </p:sp>
      <p:sp>
        <p:nvSpPr>
          <p:cNvPr id="7" name="ZoneTexte 6">
            <a:extLst>
              <a:ext uri="{FF2B5EF4-FFF2-40B4-BE49-F238E27FC236}">
                <a16:creationId xmlns:a16="http://schemas.microsoft.com/office/drawing/2014/main" id="{FEDFAE29-6FB5-34B8-6009-D8251BF87949}"/>
              </a:ext>
            </a:extLst>
          </p:cNvPr>
          <p:cNvSpPr txBox="1"/>
          <p:nvPr/>
        </p:nvSpPr>
        <p:spPr>
          <a:xfrm>
            <a:off x="184731" y="1523750"/>
            <a:ext cx="10418811" cy="4832092"/>
          </a:xfrm>
          <a:prstGeom prst="rect">
            <a:avLst/>
          </a:prstGeom>
          <a:noFill/>
        </p:spPr>
        <p:txBody>
          <a:bodyPr wrap="square">
            <a:spAutoFit/>
          </a:bodyPr>
          <a:lstStyle/>
          <a:p>
            <a:pPr algn="just"/>
            <a:r>
              <a:rPr lang="fr-FR" sz="2800" b="1" i="1" dirty="0">
                <a:solidFill>
                  <a:schemeClr val="tx1"/>
                </a:solidFill>
                <a:latin typeface="Arial" panose="020B0604020202020204" pitchFamily="34" charset="0"/>
                <a:cs typeface="Arial" panose="020B0604020202020204" pitchFamily="34" charset="0"/>
              </a:rPr>
              <a:t>	</a:t>
            </a:r>
            <a:r>
              <a:rPr kumimoji="0" lang="en-US" altLang="en-US" sz="2800" b="0" i="1" u="none" strike="noStrike" cap="none" normalizeH="0" baseline="0" dirty="0" err="1">
                <a:ln>
                  <a:noFill/>
                </a:ln>
                <a:solidFill>
                  <a:schemeClr val="tx1"/>
                </a:solidFill>
                <a:effectLst/>
                <a:latin typeface="Arial" panose="020B0604020202020204" pitchFamily="34" charset="0"/>
              </a:rPr>
              <a:t>L’informatique</a:t>
            </a:r>
            <a:r>
              <a:rPr kumimoji="0" lang="en-US" altLang="en-US" sz="2800" b="0" i="1" u="none" strike="noStrike" cap="none" normalizeH="0" baseline="0" dirty="0">
                <a:ln>
                  <a:noFill/>
                </a:ln>
                <a:solidFill>
                  <a:schemeClr val="tx1"/>
                </a:solidFill>
                <a:effectLst/>
                <a:latin typeface="Arial" panose="020B0604020202020204" pitchFamily="34" charset="0"/>
              </a:rPr>
              <a:t> </a:t>
            </a:r>
            <a:r>
              <a:rPr kumimoji="0" lang="en-US" altLang="en-US" sz="2800" b="0" i="1" u="none" strike="noStrike" cap="none" normalizeH="0" baseline="0" dirty="0" err="1">
                <a:ln>
                  <a:noFill/>
                </a:ln>
                <a:solidFill>
                  <a:schemeClr val="tx1"/>
                </a:solidFill>
                <a:effectLst/>
                <a:latin typeface="Arial" panose="020B0604020202020204" pitchFamily="34" charset="0"/>
              </a:rPr>
              <a:t>quantique</a:t>
            </a:r>
            <a:r>
              <a:rPr kumimoji="0" lang="en-US" altLang="en-US" sz="2800" b="0" i="1" u="none" strike="noStrike" cap="none" normalizeH="0" baseline="0" dirty="0">
                <a:ln>
                  <a:noFill/>
                </a:ln>
                <a:solidFill>
                  <a:schemeClr val="tx1"/>
                </a:solidFill>
                <a:effectLst/>
                <a:latin typeface="Arial" panose="020B0604020202020204" pitchFamily="34" charset="0"/>
              </a:rPr>
              <a:t> </a:t>
            </a:r>
            <a:r>
              <a:rPr kumimoji="0" lang="en-US" altLang="en-US" sz="2800" b="0" i="1" u="none" strike="noStrike" cap="none" normalizeH="0" baseline="0" dirty="0" err="1">
                <a:ln>
                  <a:noFill/>
                </a:ln>
                <a:solidFill>
                  <a:schemeClr val="tx1"/>
                </a:solidFill>
                <a:effectLst/>
                <a:latin typeface="Arial" panose="020B0604020202020204" pitchFamily="34" charset="0"/>
              </a:rPr>
              <a:t>révolutionne</a:t>
            </a:r>
            <a:r>
              <a:rPr kumimoji="0" lang="en-US" altLang="en-US" sz="2800" b="0" i="1" u="none" strike="noStrike" cap="none" normalizeH="0" baseline="0" dirty="0">
                <a:ln>
                  <a:noFill/>
                </a:ln>
                <a:solidFill>
                  <a:schemeClr val="tx1"/>
                </a:solidFill>
                <a:effectLst/>
                <a:latin typeface="Arial" panose="020B0604020202020204" pitchFamily="34" charset="0"/>
              </a:rPr>
              <a:t> le </a:t>
            </a:r>
            <a:r>
              <a:rPr kumimoji="0" lang="en-US" altLang="en-US" sz="2800" b="0" i="1" u="none" strike="noStrike" cap="none" normalizeH="0" baseline="0" dirty="0" err="1">
                <a:ln>
                  <a:noFill/>
                </a:ln>
                <a:solidFill>
                  <a:schemeClr val="tx1"/>
                </a:solidFill>
                <a:effectLst/>
                <a:latin typeface="Arial" panose="020B0604020202020204" pitchFamily="34" charset="0"/>
              </a:rPr>
              <a:t>calcul</a:t>
            </a:r>
            <a:r>
              <a:rPr kumimoji="0" lang="en-US" altLang="en-US" sz="2800" b="0" i="1" u="none" strike="noStrike" cap="none" normalizeH="0" baseline="0" dirty="0">
                <a:ln>
                  <a:noFill/>
                </a:ln>
                <a:solidFill>
                  <a:schemeClr val="tx1"/>
                </a:solidFill>
                <a:effectLst/>
                <a:latin typeface="Arial" panose="020B0604020202020204" pitchFamily="34" charset="0"/>
              </a:rPr>
              <a:t> </a:t>
            </a:r>
            <a:r>
              <a:rPr kumimoji="0" lang="en-US" altLang="en-US" sz="2800" b="0" i="1" u="none" strike="noStrike" cap="none" normalizeH="0" baseline="0" dirty="0" err="1">
                <a:ln>
                  <a:noFill/>
                </a:ln>
                <a:solidFill>
                  <a:schemeClr val="tx1"/>
                </a:solidFill>
                <a:effectLst/>
                <a:latin typeface="Arial" panose="020B0604020202020204" pitchFamily="34" charset="0"/>
              </a:rPr>
              <a:t>en</a:t>
            </a:r>
            <a:r>
              <a:rPr kumimoji="0" lang="en-US" altLang="en-US" sz="2800" b="0" i="1" u="none" strike="noStrike" cap="none" normalizeH="0" baseline="0" dirty="0">
                <a:ln>
                  <a:noFill/>
                </a:ln>
                <a:solidFill>
                  <a:schemeClr val="tx1"/>
                </a:solidFill>
                <a:effectLst/>
                <a:latin typeface="Arial" panose="020B0604020202020204" pitchFamily="34" charset="0"/>
              </a:rPr>
              <a:t> </a:t>
            </a:r>
            <a:r>
              <a:rPr kumimoji="0" lang="en-US" altLang="en-US" sz="2800" b="0" i="1" u="none" strike="noStrike" cap="none" normalizeH="0" baseline="0" dirty="0" err="1">
                <a:ln>
                  <a:noFill/>
                </a:ln>
                <a:solidFill>
                  <a:schemeClr val="tx1"/>
                </a:solidFill>
                <a:effectLst/>
                <a:latin typeface="Arial" panose="020B0604020202020204" pitchFamily="34" charset="0"/>
              </a:rPr>
              <a:t>exploitant</a:t>
            </a:r>
            <a:r>
              <a:rPr kumimoji="0" lang="en-US" altLang="en-US" sz="2800" b="0" i="1" u="none" strike="noStrike" cap="none" normalizeH="0" baseline="0" dirty="0">
                <a:ln>
                  <a:noFill/>
                </a:ln>
                <a:solidFill>
                  <a:schemeClr val="tx1"/>
                </a:solidFill>
                <a:effectLst/>
                <a:latin typeface="Arial" panose="020B0604020202020204" pitchFamily="34" charset="0"/>
              </a:rPr>
              <a:t> les </a:t>
            </a:r>
            <a:r>
              <a:rPr kumimoji="0" lang="en-US" altLang="en-US" sz="2800" b="0" i="1" u="none" strike="noStrike" cap="none" normalizeH="0" baseline="0" dirty="0" err="1">
                <a:ln>
                  <a:noFill/>
                </a:ln>
                <a:solidFill>
                  <a:schemeClr val="tx1"/>
                </a:solidFill>
                <a:effectLst/>
                <a:latin typeface="Arial" panose="020B0604020202020204" pitchFamily="34" charset="0"/>
              </a:rPr>
              <a:t>propriétés</a:t>
            </a:r>
            <a:r>
              <a:rPr kumimoji="0" lang="en-US" altLang="en-US" sz="2800" b="0" i="1" u="none" strike="noStrike" cap="none" normalizeH="0" baseline="0" dirty="0">
                <a:ln>
                  <a:noFill/>
                </a:ln>
                <a:solidFill>
                  <a:schemeClr val="tx1"/>
                </a:solidFill>
                <a:effectLst/>
                <a:latin typeface="Arial" panose="020B0604020202020204" pitchFamily="34" charset="0"/>
              </a:rPr>
              <a:t> de la </a:t>
            </a:r>
            <a:r>
              <a:rPr kumimoji="0" lang="en-US" altLang="en-US" sz="2800" b="0" i="1" u="none" strike="noStrike" cap="none" normalizeH="0" baseline="0" dirty="0" err="1">
                <a:ln>
                  <a:noFill/>
                </a:ln>
                <a:solidFill>
                  <a:schemeClr val="tx1"/>
                </a:solidFill>
                <a:effectLst/>
                <a:latin typeface="Arial" panose="020B0604020202020204" pitchFamily="34" charset="0"/>
              </a:rPr>
              <a:t>mécanique</a:t>
            </a:r>
            <a:r>
              <a:rPr kumimoji="0" lang="en-US" altLang="en-US" sz="2800" b="0" i="1" u="none" strike="noStrike" cap="none" normalizeH="0" baseline="0" dirty="0">
                <a:ln>
                  <a:noFill/>
                </a:ln>
                <a:solidFill>
                  <a:schemeClr val="tx1"/>
                </a:solidFill>
                <a:effectLst/>
                <a:latin typeface="Arial" panose="020B0604020202020204" pitchFamily="34" charset="0"/>
              </a:rPr>
              <a:t> </a:t>
            </a:r>
            <a:r>
              <a:rPr kumimoji="0" lang="en-US" altLang="en-US" sz="2800" b="0" i="1" u="none" strike="noStrike" cap="none" normalizeH="0" baseline="0" dirty="0" err="1">
                <a:ln>
                  <a:noFill/>
                </a:ln>
                <a:solidFill>
                  <a:schemeClr val="tx1"/>
                </a:solidFill>
                <a:effectLst/>
                <a:latin typeface="Arial" panose="020B0604020202020204" pitchFamily="34" charset="0"/>
              </a:rPr>
              <a:t>quantique</a:t>
            </a:r>
            <a:r>
              <a:rPr kumimoji="0" lang="en-US" altLang="en-US" sz="2800" b="0" i="1" u="none" strike="noStrike" cap="none" normalizeH="0" baseline="0" dirty="0">
                <a:ln>
                  <a:noFill/>
                </a:ln>
                <a:solidFill>
                  <a:schemeClr val="tx1"/>
                </a:solidFill>
                <a:effectLst/>
                <a:latin typeface="Arial" panose="020B0604020202020204" pitchFamily="34" charset="0"/>
              </a:rPr>
              <a:t>. </a:t>
            </a:r>
            <a:r>
              <a:rPr kumimoji="0" lang="en-US" altLang="en-US" sz="2800" b="0" i="1" u="none" strike="noStrike" cap="none" normalizeH="0" baseline="0" dirty="0" err="1">
                <a:ln>
                  <a:noFill/>
                </a:ln>
                <a:solidFill>
                  <a:schemeClr val="tx1"/>
                </a:solidFill>
                <a:effectLst/>
                <a:latin typeface="Arial" panose="020B0604020202020204" pitchFamily="34" charset="0"/>
              </a:rPr>
              <a:t>Aujourd’hui</a:t>
            </a:r>
            <a:r>
              <a:rPr kumimoji="0" lang="en-US" altLang="en-US" sz="2800" b="0" i="1" u="none" strike="noStrike" cap="none" normalizeH="0" baseline="0" dirty="0">
                <a:ln>
                  <a:noFill/>
                </a:ln>
                <a:solidFill>
                  <a:schemeClr val="tx1"/>
                </a:solidFill>
                <a:effectLst/>
                <a:latin typeface="Arial" panose="020B0604020202020204" pitchFamily="34" charset="0"/>
              </a:rPr>
              <a:t>, </a:t>
            </a:r>
            <a:r>
              <a:rPr kumimoji="0" lang="en-US" altLang="en-US" sz="2800" b="0" i="1" u="none" strike="noStrike" cap="none" normalizeH="0" baseline="0" dirty="0" err="1">
                <a:ln>
                  <a:noFill/>
                </a:ln>
                <a:solidFill>
                  <a:schemeClr val="tx1"/>
                </a:solidFill>
                <a:effectLst/>
                <a:latin typeface="Arial" panose="020B0604020202020204" pitchFamily="34" charset="0"/>
              </a:rPr>
              <a:t>elle</a:t>
            </a:r>
            <a:r>
              <a:rPr kumimoji="0" lang="en-US" altLang="en-US" sz="2800" b="0" i="1" u="none" strike="noStrike" cap="none" normalizeH="0" baseline="0" dirty="0">
                <a:ln>
                  <a:noFill/>
                </a:ln>
                <a:solidFill>
                  <a:schemeClr val="tx1"/>
                </a:solidFill>
                <a:effectLst/>
                <a:latin typeface="Arial" panose="020B0604020202020204" pitchFamily="34" charset="0"/>
              </a:rPr>
              <a:t> </a:t>
            </a:r>
            <a:r>
              <a:rPr kumimoji="0" lang="en-US" altLang="en-US" sz="2800" b="0" i="1" u="none" strike="noStrike" cap="none" normalizeH="0" baseline="0" dirty="0" err="1">
                <a:ln>
                  <a:noFill/>
                </a:ln>
                <a:solidFill>
                  <a:schemeClr val="tx1"/>
                </a:solidFill>
                <a:effectLst/>
                <a:latin typeface="Arial" panose="020B0604020202020204" pitchFamily="34" charset="0"/>
              </a:rPr>
              <a:t>suscite</a:t>
            </a:r>
            <a:r>
              <a:rPr kumimoji="0" lang="en-US" altLang="en-US" sz="2800" b="0" i="1" u="none" strike="noStrike" cap="none" normalizeH="0" baseline="0" dirty="0">
                <a:ln>
                  <a:noFill/>
                </a:ln>
                <a:solidFill>
                  <a:schemeClr val="tx1"/>
                </a:solidFill>
                <a:effectLst/>
                <a:latin typeface="Arial" panose="020B0604020202020204" pitchFamily="34" charset="0"/>
              </a:rPr>
              <a:t> un </a:t>
            </a:r>
            <a:r>
              <a:rPr kumimoji="0" lang="en-US" altLang="en-US" sz="2800" b="0" i="1" u="none" strike="noStrike" cap="none" normalizeH="0" baseline="0" dirty="0" err="1">
                <a:ln>
                  <a:noFill/>
                </a:ln>
                <a:solidFill>
                  <a:schemeClr val="tx1"/>
                </a:solidFill>
                <a:effectLst/>
                <a:latin typeface="Arial" panose="020B0604020202020204" pitchFamily="34" charset="0"/>
              </a:rPr>
              <a:t>intérêt</a:t>
            </a:r>
            <a:r>
              <a:rPr kumimoji="0" lang="en-US" altLang="en-US" sz="2800" b="0" i="1" u="none" strike="noStrike" cap="none" normalizeH="0" baseline="0" dirty="0">
                <a:ln>
                  <a:noFill/>
                </a:ln>
                <a:solidFill>
                  <a:schemeClr val="tx1"/>
                </a:solidFill>
                <a:effectLst/>
                <a:latin typeface="Arial" panose="020B0604020202020204" pitchFamily="34" charset="0"/>
              </a:rPr>
              <a:t> croissant </a:t>
            </a:r>
            <a:r>
              <a:rPr kumimoji="0" lang="en-US" altLang="en-US" sz="2800" b="0" i="1" u="none" strike="noStrike" cap="none" normalizeH="0" baseline="0" dirty="0" err="1">
                <a:ln>
                  <a:noFill/>
                </a:ln>
                <a:solidFill>
                  <a:schemeClr val="tx1"/>
                </a:solidFill>
                <a:effectLst/>
                <a:latin typeface="Arial" panose="020B0604020202020204" pitchFamily="34" charset="0"/>
              </a:rPr>
              <a:t>en</a:t>
            </a:r>
            <a:r>
              <a:rPr kumimoji="0" lang="en-US" altLang="en-US" sz="2800" b="0" i="1" u="none" strike="noStrike" cap="none" normalizeH="0" baseline="0" dirty="0">
                <a:ln>
                  <a:noFill/>
                </a:ln>
                <a:solidFill>
                  <a:schemeClr val="tx1"/>
                </a:solidFill>
                <a:effectLst/>
                <a:latin typeface="Arial" panose="020B0604020202020204" pitchFamily="34" charset="0"/>
              </a:rPr>
              <a:t> raison de </a:t>
            </a:r>
            <a:r>
              <a:rPr kumimoji="0" lang="en-US" altLang="en-US" sz="2800" b="0" i="1" u="none" strike="noStrike" cap="none" normalizeH="0" baseline="0" dirty="0" err="1">
                <a:ln>
                  <a:noFill/>
                </a:ln>
                <a:solidFill>
                  <a:schemeClr val="tx1"/>
                </a:solidFill>
                <a:effectLst/>
                <a:latin typeface="Arial" panose="020B0604020202020204" pitchFamily="34" charset="0"/>
              </a:rPr>
              <a:t>ses</a:t>
            </a:r>
            <a:r>
              <a:rPr kumimoji="0" lang="en-US" altLang="en-US" sz="2800" b="0" i="1" u="none" strike="noStrike" cap="none" normalizeH="0" baseline="0" dirty="0">
                <a:ln>
                  <a:noFill/>
                </a:ln>
                <a:solidFill>
                  <a:schemeClr val="tx1"/>
                </a:solidFill>
                <a:effectLst/>
                <a:latin typeface="Arial" panose="020B0604020202020204" pitchFamily="34" charset="0"/>
              </a:rPr>
              <a:t> </a:t>
            </a:r>
            <a:r>
              <a:rPr kumimoji="0" lang="en-US" altLang="en-US" sz="2800" b="0" i="1" u="none" strike="noStrike" cap="none" normalizeH="0" baseline="0" dirty="0" err="1">
                <a:ln>
                  <a:noFill/>
                </a:ln>
                <a:solidFill>
                  <a:schemeClr val="tx1"/>
                </a:solidFill>
                <a:effectLst/>
                <a:latin typeface="Arial" panose="020B0604020202020204" pitchFamily="34" charset="0"/>
              </a:rPr>
              <a:t>promesses</a:t>
            </a:r>
            <a:r>
              <a:rPr kumimoji="0" lang="en-US" altLang="en-US" sz="2800" b="0" i="1" u="none" strike="noStrike" cap="none" normalizeH="0" baseline="0" dirty="0">
                <a:ln>
                  <a:noFill/>
                </a:ln>
                <a:solidFill>
                  <a:schemeClr val="tx1"/>
                </a:solidFill>
                <a:effectLst/>
                <a:latin typeface="Arial" panose="020B0604020202020204" pitchFamily="34" charset="0"/>
              </a:rPr>
              <a:t> </a:t>
            </a:r>
            <a:r>
              <a:rPr kumimoji="0" lang="en-US" altLang="en-US" sz="2800" b="0" i="1" u="none" strike="noStrike" cap="none" normalizeH="0" baseline="0" dirty="0" err="1">
                <a:ln>
                  <a:noFill/>
                </a:ln>
                <a:solidFill>
                  <a:schemeClr val="tx1"/>
                </a:solidFill>
                <a:effectLst/>
                <a:latin typeface="Arial" panose="020B0604020202020204" pitchFamily="34" charset="0"/>
              </a:rPr>
              <a:t>en</a:t>
            </a:r>
            <a:r>
              <a:rPr kumimoji="0" lang="en-US" altLang="en-US" sz="2800" b="0" i="1" u="none" strike="noStrike" cap="none" normalizeH="0" baseline="0" dirty="0">
                <a:ln>
                  <a:noFill/>
                </a:ln>
                <a:solidFill>
                  <a:schemeClr val="tx1"/>
                </a:solidFill>
                <a:effectLst/>
                <a:latin typeface="Arial" panose="020B0604020202020204" pitchFamily="34" charset="0"/>
              </a:rPr>
              <a:t> </a:t>
            </a:r>
            <a:r>
              <a:rPr kumimoji="0" lang="en-US" altLang="en-US" sz="2800" b="0" i="1" u="none" strike="noStrike" cap="none" normalizeH="0" baseline="0" dirty="0" err="1">
                <a:ln>
                  <a:noFill/>
                </a:ln>
                <a:solidFill>
                  <a:schemeClr val="tx1"/>
                </a:solidFill>
                <a:effectLst/>
                <a:latin typeface="Arial" panose="020B0604020202020204" pitchFamily="34" charset="0"/>
              </a:rPr>
              <a:t>cryptographie</a:t>
            </a:r>
            <a:r>
              <a:rPr kumimoji="0" lang="en-US" altLang="en-US" sz="2800" b="0" i="1" u="none" strike="noStrike" cap="none" normalizeH="0" baseline="0" dirty="0">
                <a:ln>
                  <a:noFill/>
                </a:ln>
                <a:solidFill>
                  <a:schemeClr val="tx1"/>
                </a:solidFill>
                <a:effectLst/>
                <a:latin typeface="Arial" panose="020B0604020202020204" pitchFamily="34" charset="0"/>
              </a:rPr>
              <a:t>, intelligence </a:t>
            </a:r>
            <a:r>
              <a:rPr kumimoji="0" lang="en-US" altLang="en-US" sz="2800" b="0" i="1" u="none" strike="noStrike" cap="none" normalizeH="0" baseline="0" dirty="0" err="1">
                <a:ln>
                  <a:noFill/>
                </a:ln>
                <a:solidFill>
                  <a:schemeClr val="tx1"/>
                </a:solidFill>
                <a:effectLst/>
                <a:latin typeface="Arial" panose="020B0604020202020204" pitchFamily="34" charset="0"/>
              </a:rPr>
              <a:t>artificielle</a:t>
            </a:r>
            <a:r>
              <a:rPr kumimoji="0" lang="en-US" altLang="en-US" sz="2800" b="0" i="1" u="none" strike="noStrike" cap="none" normalizeH="0" baseline="0" dirty="0">
                <a:ln>
                  <a:noFill/>
                </a:ln>
                <a:solidFill>
                  <a:schemeClr val="tx1"/>
                </a:solidFill>
                <a:effectLst/>
                <a:latin typeface="Arial" panose="020B0604020202020204" pitchFamily="34" charset="0"/>
              </a:rPr>
              <a:t> et </a:t>
            </a:r>
            <a:r>
              <a:rPr kumimoji="0" lang="en-US" altLang="en-US" sz="2800" b="0" i="1" u="none" strike="noStrike" cap="none" normalizeH="0" baseline="0" dirty="0" err="1">
                <a:ln>
                  <a:noFill/>
                </a:ln>
                <a:solidFill>
                  <a:schemeClr val="tx1"/>
                </a:solidFill>
                <a:effectLst/>
                <a:latin typeface="Arial" panose="020B0604020202020204" pitchFamily="34" charset="0"/>
              </a:rPr>
              <a:t>optimisation</a:t>
            </a:r>
            <a:r>
              <a:rPr kumimoji="0" lang="en-US" altLang="en-US" sz="2800" b="0" i="1" u="none" strike="noStrike" cap="none" normalizeH="0" baseline="0" dirty="0">
                <a:ln>
                  <a:noFill/>
                </a:ln>
                <a:solidFill>
                  <a:schemeClr val="tx1"/>
                </a:solidFill>
                <a:effectLst/>
                <a:latin typeface="Arial" panose="020B0604020202020204" pitchFamily="34" charset="0"/>
              </a:rPr>
              <a:t>. </a:t>
            </a:r>
            <a:r>
              <a:rPr kumimoji="0" lang="en-US" altLang="en-US" sz="2800" b="0" i="1" u="none" strike="noStrike" cap="none" normalizeH="0" baseline="0" dirty="0" err="1">
                <a:ln>
                  <a:noFill/>
                </a:ln>
                <a:solidFill>
                  <a:schemeClr val="tx1"/>
                </a:solidFill>
                <a:effectLst/>
                <a:latin typeface="Arial" panose="020B0604020202020204" pitchFamily="34" charset="0"/>
              </a:rPr>
              <a:t>Toutefois</a:t>
            </a:r>
            <a:r>
              <a:rPr kumimoji="0" lang="en-US" altLang="en-US" sz="2800" b="0" i="1" u="none" strike="noStrike" cap="none" normalizeH="0" baseline="0" dirty="0">
                <a:ln>
                  <a:noFill/>
                </a:ln>
                <a:solidFill>
                  <a:schemeClr val="tx1"/>
                </a:solidFill>
                <a:effectLst/>
                <a:latin typeface="Arial" panose="020B0604020202020204" pitchFamily="34" charset="0"/>
              </a:rPr>
              <a:t>, des </a:t>
            </a:r>
            <a:r>
              <a:rPr kumimoji="0" lang="en-US" altLang="en-US" sz="2800" b="0" i="1" u="none" strike="noStrike" cap="none" normalizeH="0" baseline="0" dirty="0" err="1">
                <a:ln>
                  <a:noFill/>
                </a:ln>
                <a:solidFill>
                  <a:schemeClr val="tx1"/>
                </a:solidFill>
                <a:effectLst/>
                <a:latin typeface="Arial" panose="020B0604020202020204" pitchFamily="34" charset="0"/>
              </a:rPr>
              <a:t>défis</a:t>
            </a:r>
            <a:r>
              <a:rPr kumimoji="0" lang="en-US" altLang="en-US" sz="2800" b="0" i="1" u="none" strike="noStrike" cap="none" normalizeH="0" baseline="0" dirty="0">
                <a:ln>
                  <a:noFill/>
                </a:ln>
                <a:solidFill>
                  <a:schemeClr val="tx1"/>
                </a:solidFill>
                <a:effectLst/>
                <a:latin typeface="Arial" panose="020B0604020202020204" pitchFamily="34" charset="0"/>
              </a:rPr>
              <a:t> </a:t>
            </a:r>
            <a:r>
              <a:rPr kumimoji="0" lang="en-US" altLang="en-US" sz="2800" b="0" i="1" u="none" strike="noStrike" cap="none" normalizeH="0" baseline="0" dirty="0" err="1">
                <a:ln>
                  <a:noFill/>
                </a:ln>
                <a:solidFill>
                  <a:schemeClr val="tx1"/>
                </a:solidFill>
                <a:effectLst/>
                <a:latin typeface="Arial" panose="020B0604020202020204" pitchFamily="34" charset="0"/>
              </a:rPr>
              <a:t>technologiques</a:t>
            </a:r>
            <a:r>
              <a:rPr kumimoji="0" lang="en-US" altLang="en-US" sz="2800" b="0" i="1" u="none" strike="noStrike" cap="none" normalizeH="0" baseline="0" dirty="0">
                <a:ln>
                  <a:noFill/>
                </a:ln>
                <a:solidFill>
                  <a:schemeClr val="tx1"/>
                </a:solidFill>
                <a:effectLst/>
                <a:latin typeface="Arial" panose="020B0604020202020204" pitchFamily="34" charset="0"/>
              </a:rPr>
              <a:t> et </a:t>
            </a:r>
            <a:r>
              <a:rPr kumimoji="0" lang="en-US" altLang="en-US" sz="2800" b="0" i="1" u="none" strike="noStrike" cap="none" normalizeH="0" baseline="0" dirty="0" err="1">
                <a:ln>
                  <a:noFill/>
                </a:ln>
                <a:solidFill>
                  <a:schemeClr val="tx1"/>
                </a:solidFill>
                <a:effectLst/>
                <a:latin typeface="Arial" panose="020B0604020202020204" pitchFamily="34" charset="0"/>
              </a:rPr>
              <a:t>économiques</a:t>
            </a:r>
            <a:r>
              <a:rPr kumimoji="0" lang="en-US" altLang="en-US" sz="2800" b="0" i="1" u="none" strike="noStrike" cap="none" normalizeH="0" baseline="0" dirty="0">
                <a:ln>
                  <a:noFill/>
                </a:ln>
                <a:solidFill>
                  <a:schemeClr val="tx1"/>
                </a:solidFill>
                <a:effectLst/>
                <a:latin typeface="Arial" panose="020B0604020202020204" pitchFamily="34" charset="0"/>
              </a:rPr>
              <a:t> </a:t>
            </a:r>
            <a:r>
              <a:rPr kumimoji="0" lang="en-US" altLang="en-US" sz="2800" b="0" i="1" u="none" strike="noStrike" cap="none" normalizeH="0" baseline="0" dirty="0" err="1">
                <a:ln>
                  <a:noFill/>
                </a:ln>
                <a:solidFill>
                  <a:schemeClr val="tx1"/>
                </a:solidFill>
                <a:effectLst/>
                <a:latin typeface="Arial" panose="020B0604020202020204" pitchFamily="34" charset="0"/>
              </a:rPr>
              <a:t>freinent</a:t>
            </a:r>
            <a:r>
              <a:rPr kumimoji="0" lang="en-US" altLang="en-US" sz="2800" b="0" i="1" u="none" strike="noStrike" cap="none" normalizeH="0" baseline="0" dirty="0">
                <a:ln>
                  <a:noFill/>
                </a:ln>
                <a:solidFill>
                  <a:schemeClr val="tx1"/>
                </a:solidFill>
                <a:effectLst/>
                <a:latin typeface="Arial" panose="020B0604020202020204" pitchFamily="34" charset="0"/>
              </a:rPr>
              <a:t> son adoption massive. Un </a:t>
            </a:r>
            <a:r>
              <a:rPr kumimoji="0" lang="en-US" altLang="en-US" sz="2800" b="0" i="1" u="none" strike="noStrike" cap="none" normalizeH="0" baseline="0" dirty="0" err="1">
                <a:ln>
                  <a:noFill/>
                </a:ln>
                <a:solidFill>
                  <a:schemeClr val="tx1"/>
                </a:solidFill>
                <a:effectLst/>
                <a:latin typeface="Arial" panose="020B0604020202020204" pitchFamily="34" charset="0"/>
              </a:rPr>
              <a:t>écosystème</a:t>
            </a:r>
            <a:r>
              <a:rPr kumimoji="0" lang="en-US" altLang="en-US" sz="2800" b="0" i="1" u="none" strike="noStrike" cap="none" normalizeH="0" baseline="0" dirty="0">
                <a:ln>
                  <a:noFill/>
                </a:ln>
                <a:solidFill>
                  <a:schemeClr val="tx1"/>
                </a:solidFill>
                <a:effectLst/>
                <a:latin typeface="Arial" panose="020B0604020202020204" pitchFamily="34" charset="0"/>
              </a:rPr>
              <a:t> </a:t>
            </a:r>
            <a:r>
              <a:rPr kumimoji="0" lang="en-US" altLang="en-US" sz="2800" b="0" i="1" u="none" strike="noStrike" cap="none" normalizeH="0" baseline="0" dirty="0" err="1">
                <a:ln>
                  <a:noFill/>
                </a:ln>
                <a:solidFill>
                  <a:schemeClr val="tx1"/>
                </a:solidFill>
                <a:effectLst/>
                <a:latin typeface="Arial" panose="020B0604020202020204" pitchFamily="34" charset="0"/>
              </a:rPr>
              <a:t>dynamique</a:t>
            </a:r>
            <a:r>
              <a:rPr kumimoji="0" lang="en-US" altLang="en-US" sz="2800" b="0" i="1" u="none" strike="noStrike" cap="none" normalizeH="0" baseline="0" dirty="0">
                <a:ln>
                  <a:noFill/>
                </a:ln>
                <a:solidFill>
                  <a:schemeClr val="tx1"/>
                </a:solidFill>
                <a:effectLst/>
                <a:latin typeface="Arial" panose="020B0604020202020204" pitchFamily="34" charset="0"/>
              </a:rPr>
              <a:t>, </a:t>
            </a:r>
            <a:r>
              <a:rPr kumimoji="0" lang="en-US" altLang="en-US" sz="2800" b="0" i="1" u="none" strike="noStrike" cap="none" normalizeH="0" baseline="0" dirty="0" err="1">
                <a:ln>
                  <a:noFill/>
                </a:ln>
                <a:solidFill>
                  <a:schemeClr val="tx1"/>
                </a:solidFill>
                <a:effectLst/>
                <a:latin typeface="Arial" panose="020B0604020202020204" pitchFamily="34" charset="0"/>
              </a:rPr>
              <a:t>comprenant</a:t>
            </a:r>
            <a:r>
              <a:rPr kumimoji="0" lang="en-US" altLang="en-US" sz="2800" b="0" i="1" u="none" strike="noStrike" cap="none" normalizeH="0" baseline="0" dirty="0">
                <a:ln>
                  <a:noFill/>
                </a:ln>
                <a:solidFill>
                  <a:schemeClr val="tx1"/>
                </a:solidFill>
                <a:effectLst/>
                <a:latin typeface="Arial" panose="020B0604020202020204" pitchFamily="34" charset="0"/>
              </a:rPr>
              <a:t> </a:t>
            </a:r>
            <a:r>
              <a:rPr kumimoji="0" lang="en-US" altLang="en-US" sz="2800" b="0" i="1" u="none" strike="noStrike" cap="none" normalizeH="0" baseline="0" dirty="0" err="1">
                <a:ln>
                  <a:noFill/>
                </a:ln>
                <a:solidFill>
                  <a:schemeClr val="tx1"/>
                </a:solidFill>
                <a:effectLst/>
                <a:latin typeface="Arial" panose="020B0604020202020204" pitchFamily="34" charset="0"/>
              </a:rPr>
              <a:t>géants</a:t>
            </a:r>
            <a:r>
              <a:rPr kumimoji="0" lang="en-US" altLang="en-US" sz="2800" b="0" i="1" u="none" strike="noStrike" cap="none" normalizeH="0" baseline="0" dirty="0">
                <a:ln>
                  <a:noFill/>
                </a:ln>
                <a:solidFill>
                  <a:schemeClr val="tx1"/>
                </a:solidFill>
                <a:effectLst/>
                <a:latin typeface="Arial" panose="020B0604020202020204" pitchFamily="34" charset="0"/>
              </a:rPr>
              <a:t> </a:t>
            </a:r>
            <a:r>
              <a:rPr kumimoji="0" lang="en-US" altLang="en-US" sz="2800" b="0" i="1" u="none" strike="noStrike" cap="none" normalizeH="0" baseline="0" dirty="0" err="1">
                <a:ln>
                  <a:noFill/>
                </a:ln>
                <a:solidFill>
                  <a:schemeClr val="tx1"/>
                </a:solidFill>
                <a:effectLst/>
                <a:latin typeface="Arial" panose="020B0604020202020204" pitchFamily="34" charset="0"/>
              </a:rPr>
              <a:t>technologiques</a:t>
            </a:r>
            <a:r>
              <a:rPr kumimoji="0" lang="en-US" altLang="en-US" sz="2800" b="0" i="1" u="none" strike="noStrike" cap="none" normalizeH="0" baseline="0" dirty="0">
                <a:ln>
                  <a:noFill/>
                </a:ln>
                <a:solidFill>
                  <a:schemeClr val="tx1"/>
                </a:solidFill>
                <a:effectLst/>
                <a:latin typeface="Arial" panose="020B0604020202020204" pitchFamily="34" charset="0"/>
              </a:rPr>
              <a:t> et startups, </a:t>
            </a:r>
            <a:r>
              <a:rPr kumimoji="0" lang="en-US" altLang="en-US" sz="2800" b="0" i="1" u="none" strike="noStrike" cap="none" normalizeH="0" baseline="0" dirty="0" err="1">
                <a:ln>
                  <a:noFill/>
                </a:ln>
                <a:solidFill>
                  <a:schemeClr val="tx1"/>
                </a:solidFill>
                <a:effectLst/>
                <a:latin typeface="Arial" panose="020B0604020202020204" pitchFamily="34" charset="0"/>
              </a:rPr>
              <a:t>façonne</a:t>
            </a:r>
            <a:r>
              <a:rPr kumimoji="0" lang="en-US" altLang="en-US" sz="2800" b="0" i="1" u="none" strike="noStrike" cap="none" normalizeH="0" baseline="0" dirty="0">
                <a:ln>
                  <a:noFill/>
                </a:ln>
                <a:solidFill>
                  <a:schemeClr val="tx1"/>
                </a:solidFill>
                <a:effectLst/>
                <a:latin typeface="Arial" panose="020B0604020202020204" pitchFamily="34" charset="0"/>
              </a:rPr>
              <a:t> son </a:t>
            </a:r>
            <a:r>
              <a:rPr kumimoji="0" lang="en-US" altLang="en-US" sz="2800" b="0" i="1" u="none" strike="noStrike" cap="none" normalizeH="0" baseline="0" dirty="0" err="1">
                <a:ln>
                  <a:noFill/>
                </a:ln>
                <a:solidFill>
                  <a:schemeClr val="tx1"/>
                </a:solidFill>
                <a:effectLst/>
                <a:latin typeface="Arial" panose="020B0604020202020204" pitchFamily="34" charset="0"/>
              </a:rPr>
              <a:t>développement</a:t>
            </a:r>
            <a:r>
              <a:rPr kumimoji="0" lang="en-US" altLang="en-US" sz="2800" b="0" i="1" u="none" strike="noStrike" cap="none" normalizeH="0" baseline="0" dirty="0">
                <a:ln>
                  <a:noFill/>
                </a:ln>
                <a:solidFill>
                  <a:schemeClr val="tx1"/>
                </a:solidFill>
                <a:effectLst/>
                <a:latin typeface="Arial" panose="020B0604020202020204" pitchFamily="34" charset="0"/>
              </a:rPr>
              <a:t>. </a:t>
            </a:r>
            <a:r>
              <a:rPr kumimoji="0" lang="en-US" altLang="en-US" sz="2800" b="0" i="1" u="none" strike="noStrike" cap="none" normalizeH="0" baseline="0" dirty="0" err="1">
                <a:ln>
                  <a:noFill/>
                </a:ln>
                <a:solidFill>
                  <a:schemeClr val="tx1"/>
                </a:solidFill>
                <a:effectLst/>
                <a:latin typeface="Arial" panose="020B0604020202020204" pitchFamily="34" charset="0"/>
              </a:rPr>
              <a:t>Comprendre</a:t>
            </a:r>
            <a:r>
              <a:rPr kumimoji="0" lang="en-US" altLang="en-US" sz="2800" b="0" i="1" u="none" strike="noStrike" cap="none" normalizeH="0" baseline="0" dirty="0">
                <a:ln>
                  <a:noFill/>
                </a:ln>
                <a:solidFill>
                  <a:schemeClr val="tx1"/>
                </a:solidFill>
                <a:effectLst/>
                <a:latin typeface="Arial" panose="020B0604020202020204" pitchFamily="34" charset="0"/>
              </a:rPr>
              <a:t> </a:t>
            </a:r>
            <a:r>
              <a:rPr kumimoji="0" lang="en-US" altLang="en-US" sz="2800" b="0" i="1" u="none" strike="noStrike" cap="none" normalizeH="0" baseline="0" dirty="0" err="1">
                <a:ln>
                  <a:noFill/>
                </a:ln>
                <a:solidFill>
                  <a:schemeClr val="tx1"/>
                </a:solidFill>
                <a:effectLst/>
                <a:latin typeface="Arial" panose="020B0604020202020204" pitchFamily="34" charset="0"/>
              </a:rPr>
              <a:t>ses</a:t>
            </a:r>
            <a:r>
              <a:rPr kumimoji="0" lang="en-US" altLang="en-US" sz="2800" b="0" i="1" u="none" strike="noStrike" cap="none" normalizeH="0" baseline="0" dirty="0">
                <a:ln>
                  <a:noFill/>
                </a:ln>
                <a:solidFill>
                  <a:schemeClr val="tx1"/>
                </a:solidFill>
                <a:effectLst/>
                <a:latin typeface="Arial" panose="020B0604020202020204" pitchFamily="34" charset="0"/>
              </a:rPr>
              <a:t> concepts </a:t>
            </a:r>
            <a:r>
              <a:rPr kumimoji="0" lang="en-US" altLang="en-US" sz="2800" b="0" i="1" u="none" strike="noStrike" cap="none" normalizeH="0" baseline="0" dirty="0" err="1">
                <a:ln>
                  <a:noFill/>
                </a:ln>
                <a:solidFill>
                  <a:schemeClr val="tx1"/>
                </a:solidFill>
                <a:effectLst/>
                <a:latin typeface="Arial" panose="020B0604020202020204" pitchFamily="34" charset="0"/>
              </a:rPr>
              <a:t>clés</a:t>
            </a:r>
            <a:r>
              <a:rPr kumimoji="0" lang="en-US" altLang="en-US" sz="2800" b="0" i="1" u="none" strike="noStrike" cap="none" normalizeH="0" baseline="0" dirty="0">
                <a:ln>
                  <a:noFill/>
                </a:ln>
                <a:solidFill>
                  <a:schemeClr val="tx1"/>
                </a:solidFill>
                <a:effectLst/>
                <a:latin typeface="Arial" panose="020B0604020202020204" pitchFamily="34" charset="0"/>
              </a:rPr>
              <a:t> </a:t>
            </a:r>
            <a:r>
              <a:rPr kumimoji="0" lang="en-US" altLang="en-US" sz="2800" b="0" i="1" u="none" strike="noStrike" cap="none" normalizeH="0" baseline="0" dirty="0" err="1">
                <a:ln>
                  <a:noFill/>
                </a:ln>
                <a:solidFill>
                  <a:schemeClr val="tx1"/>
                </a:solidFill>
                <a:effectLst/>
                <a:latin typeface="Arial" panose="020B0604020202020204" pitchFamily="34" charset="0"/>
              </a:rPr>
              <a:t>est</a:t>
            </a:r>
            <a:r>
              <a:rPr kumimoji="0" lang="en-US" altLang="en-US" sz="2800" b="0" i="1" u="none" strike="noStrike" cap="none" normalizeH="0" baseline="0" dirty="0">
                <a:ln>
                  <a:noFill/>
                </a:ln>
                <a:solidFill>
                  <a:schemeClr val="tx1"/>
                </a:solidFill>
                <a:effectLst/>
                <a:latin typeface="Arial" panose="020B0604020202020204" pitchFamily="34" charset="0"/>
              </a:rPr>
              <a:t> </a:t>
            </a:r>
            <a:r>
              <a:rPr kumimoji="0" lang="en-US" altLang="en-US" sz="2800" b="0" i="1" u="none" strike="noStrike" cap="none" normalizeH="0" baseline="0" dirty="0" err="1">
                <a:ln>
                  <a:noFill/>
                </a:ln>
                <a:solidFill>
                  <a:schemeClr val="tx1"/>
                </a:solidFill>
                <a:effectLst/>
                <a:latin typeface="Arial" panose="020B0604020202020204" pitchFamily="34" charset="0"/>
              </a:rPr>
              <a:t>essentiel</a:t>
            </a:r>
            <a:r>
              <a:rPr kumimoji="0" lang="en-US" altLang="en-US" sz="2800" b="0" i="1" u="none" strike="noStrike" cap="none" normalizeH="0" baseline="0" dirty="0">
                <a:ln>
                  <a:noFill/>
                </a:ln>
                <a:solidFill>
                  <a:schemeClr val="tx1"/>
                </a:solidFill>
                <a:effectLst/>
                <a:latin typeface="Arial" panose="020B0604020202020204" pitchFamily="34" charset="0"/>
              </a:rPr>
              <a:t> pour </a:t>
            </a:r>
            <a:r>
              <a:rPr kumimoji="0" lang="en-US" altLang="en-US" sz="2800" b="0" i="1" u="none" strike="noStrike" cap="none" normalizeH="0" baseline="0" dirty="0" err="1">
                <a:ln>
                  <a:noFill/>
                </a:ln>
                <a:solidFill>
                  <a:schemeClr val="tx1"/>
                </a:solidFill>
                <a:effectLst/>
                <a:latin typeface="Arial" panose="020B0604020202020204" pitchFamily="34" charset="0"/>
              </a:rPr>
              <a:t>anticiper</a:t>
            </a:r>
            <a:r>
              <a:rPr kumimoji="0" lang="en-US" altLang="en-US" sz="2800" b="0" i="1" u="none" strike="noStrike" cap="none" normalizeH="0" baseline="0" dirty="0">
                <a:ln>
                  <a:noFill/>
                </a:ln>
                <a:solidFill>
                  <a:schemeClr val="tx1"/>
                </a:solidFill>
                <a:effectLst/>
                <a:latin typeface="Arial" panose="020B0604020202020204" pitchFamily="34" charset="0"/>
              </a:rPr>
              <a:t> </a:t>
            </a:r>
            <a:r>
              <a:rPr kumimoji="0" lang="en-US" altLang="en-US" sz="2800" b="0" i="1" u="none" strike="noStrike" cap="none" normalizeH="0" baseline="0" dirty="0" err="1">
                <a:ln>
                  <a:noFill/>
                </a:ln>
                <a:solidFill>
                  <a:schemeClr val="tx1"/>
                </a:solidFill>
                <a:effectLst/>
                <a:latin typeface="Arial" panose="020B0604020202020204" pitchFamily="34" charset="0"/>
              </a:rPr>
              <a:t>ses</a:t>
            </a:r>
            <a:r>
              <a:rPr kumimoji="0" lang="en-US" altLang="en-US" sz="2800" b="0" i="1" u="none" strike="noStrike" cap="none" normalizeH="0" baseline="0" dirty="0">
                <a:ln>
                  <a:noFill/>
                </a:ln>
                <a:solidFill>
                  <a:schemeClr val="tx1"/>
                </a:solidFill>
                <a:effectLst/>
                <a:latin typeface="Arial" panose="020B0604020202020204" pitchFamily="34" charset="0"/>
              </a:rPr>
              <a:t> impacts </a:t>
            </a:r>
            <a:r>
              <a:rPr kumimoji="0" lang="en-US" altLang="en-US" sz="2800" b="0" i="1" u="none" strike="noStrike" cap="none" normalizeH="0" baseline="0" dirty="0" err="1">
                <a:ln>
                  <a:noFill/>
                </a:ln>
                <a:solidFill>
                  <a:schemeClr val="tx1"/>
                </a:solidFill>
                <a:effectLst/>
                <a:latin typeface="Arial" panose="020B0604020202020204" pitchFamily="34" charset="0"/>
              </a:rPr>
              <a:t>futurs</a:t>
            </a:r>
            <a:r>
              <a:rPr kumimoji="0" lang="en-US" altLang="en-US" sz="2800" b="0" i="1" u="none" strike="noStrike" cap="none" normalizeH="0" baseline="0" dirty="0">
                <a:ln>
                  <a:noFill/>
                </a:ln>
                <a:solidFill>
                  <a:schemeClr val="tx1"/>
                </a:solidFill>
                <a:effectLst/>
                <a:latin typeface="Arial" panose="020B0604020202020204" pitchFamily="34" charset="0"/>
              </a:rPr>
              <a:t> et se </a:t>
            </a:r>
            <a:r>
              <a:rPr kumimoji="0" lang="en-US" altLang="en-US" sz="2800" b="0" i="1" u="none" strike="noStrike" cap="none" normalizeH="0" baseline="0" dirty="0" err="1">
                <a:ln>
                  <a:noFill/>
                </a:ln>
                <a:solidFill>
                  <a:schemeClr val="tx1"/>
                </a:solidFill>
                <a:effectLst/>
                <a:latin typeface="Arial" panose="020B0604020202020204" pitchFamily="34" charset="0"/>
              </a:rPr>
              <a:t>préparer</a:t>
            </a:r>
            <a:r>
              <a:rPr kumimoji="0" lang="en-US" altLang="en-US" sz="2800" b="0" i="1" u="none" strike="noStrike" cap="none" normalizeH="0" baseline="0" dirty="0">
                <a:ln>
                  <a:noFill/>
                </a:ln>
                <a:solidFill>
                  <a:schemeClr val="tx1"/>
                </a:solidFill>
                <a:effectLst/>
                <a:latin typeface="Arial" panose="020B0604020202020204" pitchFamily="34" charset="0"/>
              </a:rPr>
              <a:t> aux bouleversements </a:t>
            </a:r>
            <a:r>
              <a:rPr kumimoji="0" lang="en-US" altLang="en-US" sz="2800" b="0" i="1" u="none" strike="noStrike" cap="none" normalizeH="0" baseline="0" dirty="0" err="1">
                <a:ln>
                  <a:noFill/>
                </a:ln>
                <a:solidFill>
                  <a:schemeClr val="tx1"/>
                </a:solidFill>
                <a:effectLst/>
                <a:latin typeface="Arial" panose="020B0604020202020204" pitchFamily="34" charset="0"/>
              </a:rPr>
              <a:t>qu’elle</a:t>
            </a:r>
            <a:r>
              <a:rPr kumimoji="0" lang="en-US" altLang="en-US" sz="2800" b="0" i="1" u="none" strike="noStrike" cap="none" normalizeH="0" baseline="0" dirty="0">
                <a:ln>
                  <a:noFill/>
                </a:ln>
                <a:solidFill>
                  <a:schemeClr val="tx1"/>
                </a:solidFill>
                <a:effectLst/>
                <a:latin typeface="Arial" panose="020B0604020202020204" pitchFamily="34" charset="0"/>
              </a:rPr>
              <a:t> </a:t>
            </a:r>
            <a:r>
              <a:rPr kumimoji="0" lang="en-US" altLang="en-US" sz="2800" b="0" i="1" u="none" strike="noStrike" cap="none" normalizeH="0" baseline="0" dirty="0" err="1">
                <a:ln>
                  <a:noFill/>
                </a:ln>
                <a:solidFill>
                  <a:schemeClr val="tx1"/>
                </a:solidFill>
                <a:effectLst/>
                <a:latin typeface="Arial" panose="020B0604020202020204" pitchFamily="34" charset="0"/>
              </a:rPr>
              <a:t>pourrait</a:t>
            </a:r>
            <a:r>
              <a:rPr kumimoji="0" lang="en-US" altLang="en-US" sz="2800" b="0" i="1" u="none" strike="noStrike" cap="none" normalizeH="0" baseline="0" dirty="0">
                <a:ln>
                  <a:noFill/>
                </a:ln>
                <a:solidFill>
                  <a:schemeClr val="tx1"/>
                </a:solidFill>
                <a:effectLst/>
                <a:latin typeface="Arial" panose="020B0604020202020204" pitchFamily="34" charset="0"/>
              </a:rPr>
              <a:t> </a:t>
            </a:r>
            <a:r>
              <a:rPr kumimoji="0" lang="en-US" altLang="en-US" sz="2800" b="0" i="1" u="none" strike="noStrike" cap="none" normalizeH="0" baseline="0" dirty="0" err="1">
                <a:ln>
                  <a:noFill/>
                </a:ln>
                <a:solidFill>
                  <a:schemeClr val="tx1"/>
                </a:solidFill>
                <a:effectLst/>
                <a:latin typeface="Arial" panose="020B0604020202020204" pitchFamily="34" charset="0"/>
              </a:rPr>
              <a:t>engendrer</a:t>
            </a:r>
            <a:r>
              <a:rPr kumimoji="0" lang="en-US" altLang="en-US" sz="2800" b="0" i="1" u="none" strike="noStrike" cap="none" normalizeH="0" baseline="0" dirty="0">
                <a:ln>
                  <a:noFill/>
                </a:ln>
                <a:solidFill>
                  <a:schemeClr val="tx1"/>
                </a:solidFill>
                <a:effectLst/>
                <a:latin typeface="Arial" panose="020B0604020202020204" pitchFamily="34" charset="0"/>
              </a:rPr>
              <a:t>.</a:t>
            </a:r>
          </a:p>
          <a:p>
            <a:pPr algn="just"/>
            <a:endParaRPr lang="fr-FR" sz="2800" i="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7297786"/>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3BD16028-BCE1-4538-341A-F85C09051BEF}"/>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ED5E1969-24A3-FB58-D704-D1B0C9A9419E}"/>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020C8C97-124E-65CD-3F54-C11D8CD7B5B7}"/>
              </a:ext>
            </a:extLst>
          </p:cNvPr>
          <p:cNvSpPr/>
          <p:nvPr/>
        </p:nvSpPr>
        <p:spPr>
          <a:xfrm>
            <a:off x="454152" y="198120"/>
            <a:ext cx="3959352" cy="365760"/>
          </a:xfrm>
          <a:prstGeom prst="rect">
            <a:avLst/>
          </a:prstGeom>
        </p:spPr>
        <p:txBody>
          <a:bodyPr wrap="none" lIns="0" tIns="0" rIns="0" bIns="0">
            <a:noAutofit/>
          </a:bodyPr>
          <a:lstStyle/>
          <a:p>
            <a:pPr indent="0"/>
            <a:r>
              <a:rPr lang="fr-FR" sz="2800" b="1" dirty="0">
                <a:solidFill>
                  <a:srgbClr val="161616"/>
                </a:solidFill>
                <a:latin typeface="Arial"/>
              </a:rPr>
              <a:t>5. Décryptage pour comprendre … </a:t>
            </a:r>
            <a:endParaRPr lang="en-US" sz="2800" b="1" dirty="0">
              <a:solidFill>
                <a:srgbClr val="161616"/>
              </a:solidFill>
              <a:latin typeface="Arial"/>
            </a:endParaRPr>
          </a:p>
        </p:txBody>
      </p:sp>
      <p:sp>
        <p:nvSpPr>
          <p:cNvPr id="6" name="ZoneTexte 5">
            <a:extLst>
              <a:ext uri="{FF2B5EF4-FFF2-40B4-BE49-F238E27FC236}">
                <a16:creationId xmlns:a16="http://schemas.microsoft.com/office/drawing/2014/main" id="{43C3BD2A-267A-EB5E-1113-747036E80740}"/>
              </a:ext>
            </a:extLst>
          </p:cNvPr>
          <p:cNvSpPr txBox="1"/>
          <p:nvPr/>
        </p:nvSpPr>
        <p:spPr>
          <a:xfrm>
            <a:off x="375728" y="1027176"/>
            <a:ext cx="9937880" cy="584775"/>
          </a:xfrm>
          <a:prstGeom prst="rect">
            <a:avLst/>
          </a:prstGeom>
          <a:noFill/>
        </p:spPr>
        <p:txBody>
          <a:bodyPr wrap="square">
            <a:spAutoFit/>
          </a:bodyPr>
          <a:lstStyle/>
          <a:p>
            <a:r>
              <a:rPr lang="en-US" sz="2400" b="1" dirty="0">
                <a:solidFill>
                  <a:srgbClr val="002060"/>
                </a:solidFill>
                <a:latin typeface="Arial" panose="020B0604020202020204" pitchFamily="34" charset="0"/>
                <a:cs typeface="Arial" panose="020B0604020202020204" pitchFamily="34" charset="0"/>
              </a:rPr>
              <a:t>D- LE QUBIT, UNITE DE BASE DE L’INFORMATIQUE QUANTIQUE</a:t>
            </a:r>
          </a:p>
          <a:p>
            <a:endParaRPr lang="en-US" sz="800" dirty="0">
              <a:latin typeface="Arial" panose="020B0604020202020204" pitchFamily="34" charset="0"/>
              <a:cs typeface="Arial" panose="020B0604020202020204" pitchFamily="34" charset="0"/>
            </a:endParaRPr>
          </a:p>
        </p:txBody>
      </p:sp>
      <p:grpSp>
        <p:nvGrpSpPr>
          <p:cNvPr id="3" name="object 27">
            <a:extLst>
              <a:ext uri="{FF2B5EF4-FFF2-40B4-BE49-F238E27FC236}">
                <a16:creationId xmlns:a16="http://schemas.microsoft.com/office/drawing/2014/main" id="{9A27ED84-E7D3-C1CB-9C29-32DC2F22761D}"/>
              </a:ext>
            </a:extLst>
          </p:cNvPr>
          <p:cNvGrpSpPr>
            <a:grpSpLocks/>
          </p:cNvGrpSpPr>
          <p:nvPr/>
        </p:nvGrpSpPr>
        <p:grpSpPr bwMode="auto">
          <a:xfrm>
            <a:off x="454153" y="5102787"/>
            <a:ext cx="9859456" cy="2460063"/>
            <a:chOff x="8879204" y="4649073"/>
            <a:chExt cx="10919402" cy="5586730"/>
          </a:xfrm>
        </p:grpSpPr>
        <p:sp>
          <p:nvSpPr>
            <p:cNvPr id="5" name="object 28">
              <a:extLst>
                <a:ext uri="{FF2B5EF4-FFF2-40B4-BE49-F238E27FC236}">
                  <a16:creationId xmlns:a16="http://schemas.microsoft.com/office/drawing/2014/main" id="{1B6FB705-83E4-643D-6695-2A7857504EE4}"/>
                </a:ext>
              </a:extLst>
            </p:cNvPr>
            <p:cNvSpPr>
              <a:spLocks/>
            </p:cNvSpPr>
            <p:nvPr/>
          </p:nvSpPr>
          <p:spPr bwMode="auto">
            <a:xfrm>
              <a:off x="17015360" y="4649073"/>
              <a:ext cx="0" cy="5586730"/>
            </a:xfrm>
            <a:custGeom>
              <a:avLst/>
              <a:gdLst>
                <a:gd name="T0" fmla="*/ 0 h 5586730"/>
                <a:gd name="T1" fmla="*/ 5586314 h 5586730"/>
              </a:gdLst>
              <a:ahLst/>
              <a:cxnLst>
                <a:cxn ang="0">
                  <a:pos x="0" y="T0"/>
                </a:cxn>
                <a:cxn ang="0">
                  <a:pos x="0" y="T1"/>
                </a:cxn>
              </a:cxnLst>
              <a:rect l="0" t="0" r="r" b="b"/>
              <a:pathLst>
                <a:path h="5586730">
                  <a:moveTo>
                    <a:pt x="0" y="0"/>
                  </a:moveTo>
                  <a:lnTo>
                    <a:pt x="0" y="5586314"/>
                  </a:lnTo>
                </a:path>
              </a:pathLst>
            </a:custGeom>
            <a:noFill/>
            <a:ln w="104708">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 name="object 29">
              <a:extLst>
                <a:ext uri="{FF2B5EF4-FFF2-40B4-BE49-F238E27FC236}">
                  <a16:creationId xmlns:a16="http://schemas.microsoft.com/office/drawing/2014/main" id="{F3DF04E5-0E61-B75E-1A75-C3EA44BA7E81}"/>
                </a:ext>
              </a:extLst>
            </p:cNvPr>
            <p:cNvSpPr>
              <a:spLocks/>
            </p:cNvSpPr>
            <p:nvPr/>
          </p:nvSpPr>
          <p:spPr bwMode="auto">
            <a:xfrm>
              <a:off x="10831258" y="4649073"/>
              <a:ext cx="8027670" cy="5586730"/>
            </a:xfrm>
            <a:custGeom>
              <a:avLst/>
              <a:gdLst>
                <a:gd name="T0" fmla="*/ 7403086 w 8027669"/>
                <a:gd name="T1" fmla="*/ 0 h 5586730"/>
                <a:gd name="T2" fmla="*/ 7403086 w 8027669"/>
                <a:gd name="T3" fmla="*/ 5586314 h 5586730"/>
                <a:gd name="T4" fmla="*/ 8027442 w 8027669"/>
                <a:gd name="T5" fmla="*/ 0 h 5586730"/>
                <a:gd name="T6" fmla="*/ 8027442 w 8027669"/>
                <a:gd name="T7" fmla="*/ 5586314 h 5586730"/>
                <a:gd name="T8" fmla="*/ 0 w 8027669"/>
                <a:gd name="T9" fmla="*/ 0 h 5586730"/>
                <a:gd name="T10" fmla="*/ 0 w 8027669"/>
                <a:gd name="T11" fmla="*/ 5586314 h 5586730"/>
                <a:gd name="T12" fmla="*/ 624354 w 8027669"/>
                <a:gd name="T13" fmla="*/ 0 h 5586730"/>
                <a:gd name="T14" fmla="*/ 624354 w 8027669"/>
                <a:gd name="T15" fmla="*/ 5586314 h 55867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27669" h="5586730">
                  <a:moveTo>
                    <a:pt x="7403086" y="0"/>
                  </a:moveTo>
                  <a:lnTo>
                    <a:pt x="7403086" y="5586314"/>
                  </a:lnTo>
                </a:path>
                <a:path w="8027669" h="5586730">
                  <a:moveTo>
                    <a:pt x="8027442" y="0"/>
                  </a:moveTo>
                  <a:lnTo>
                    <a:pt x="8027442" y="5586314"/>
                  </a:lnTo>
                </a:path>
                <a:path w="8027669" h="5586730">
                  <a:moveTo>
                    <a:pt x="0" y="0"/>
                  </a:moveTo>
                  <a:lnTo>
                    <a:pt x="0" y="5586314"/>
                  </a:lnTo>
                </a:path>
                <a:path w="8027669" h="5586730">
                  <a:moveTo>
                    <a:pt x="624354" y="0"/>
                  </a:moveTo>
                  <a:lnTo>
                    <a:pt x="624354" y="5586314"/>
                  </a:lnTo>
                </a:path>
              </a:pathLst>
            </a:custGeom>
            <a:noFill/>
            <a:ln w="31412">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 name="object 30">
              <a:extLst>
                <a:ext uri="{FF2B5EF4-FFF2-40B4-BE49-F238E27FC236}">
                  <a16:creationId xmlns:a16="http://schemas.microsoft.com/office/drawing/2014/main" id="{46970106-FD53-1F12-F985-3C1396358C2B}"/>
                </a:ext>
              </a:extLst>
            </p:cNvPr>
            <p:cNvSpPr>
              <a:spLocks/>
            </p:cNvSpPr>
            <p:nvPr/>
          </p:nvSpPr>
          <p:spPr bwMode="auto">
            <a:xfrm>
              <a:off x="12079968" y="4649073"/>
              <a:ext cx="0" cy="5586730"/>
            </a:xfrm>
            <a:custGeom>
              <a:avLst/>
              <a:gdLst>
                <a:gd name="T0" fmla="*/ 0 h 5586730"/>
                <a:gd name="T1" fmla="*/ 5586314 h 5586730"/>
              </a:gdLst>
              <a:ahLst/>
              <a:cxnLst>
                <a:cxn ang="0">
                  <a:pos x="0" y="T0"/>
                </a:cxn>
                <a:cxn ang="0">
                  <a:pos x="0" y="T1"/>
                </a:cxn>
              </a:cxnLst>
              <a:rect l="0" t="0" r="r" b="b"/>
              <a:pathLst>
                <a:path h="5586730">
                  <a:moveTo>
                    <a:pt x="0" y="0"/>
                  </a:moveTo>
                  <a:lnTo>
                    <a:pt x="0" y="5586314"/>
                  </a:lnTo>
                </a:path>
              </a:pathLst>
            </a:custGeom>
            <a:noFill/>
            <a:ln w="104708">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 name="object 31">
              <a:extLst>
                <a:ext uri="{FF2B5EF4-FFF2-40B4-BE49-F238E27FC236}">
                  <a16:creationId xmlns:a16="http://schemas.microsoft.com/office/drawing/2014/main" id="{FA66DAF8-EDCE-4BD2-6645-836A64E4362D}"/>
                </a:ext>
              </a:extLst>
            </p:cNvPr>
            <p:cNvSpPr>
              <a:spLocks/>
            </p:cNvSpPr>
            <p:nvPr/>
          </p:nvSpPr>
          <p:spPr bwMode="auto">
            <a:xfrm>
              <a:off x="13298954" y="4649073"/>
              <a:ext cx="624840" cy="5586730"/>
            </a:xfrm>
            <a:custGeom>
              <a:avLst/>
              <a:gdLst>
                <a:gd name="T0" fmla="*/ 0 w 624840"/>
                <a:gd name="T1" fmla="*/ 0 h 5586730"/>
                <a:gd name="T2" fmla="*/ 0 w 624840"/>
                <a:gd name="T3" fmla="*/ 5586314 h 5586730"/>
                <a:gd name="T4" fmla="*/ 624354 w 624840"/>
                <a:gd name="T5" fmla="*/ 0 h 5586730"/>
                <a:gd name="T6" fmla="*/ 624354 w 624840"/>
                <a:gd name="T7" fmla="*/ 5586314 h 5586730"/>
              </a:gdLst>
              <a:ahLst/>
              <a:cxnLst>
                <a:cxn ang="0">
                  <a:pos x="T0" y="T1"/>
                </a:cxn>
                <a:cxn ang="0">
                  <a:pos x="T2" y="T3"/>
                </a:cxn>
                <a:cxn ang="0">
                  <a:pos x="T4" y="T5"/>
                </a:cxn>
                <a:cxn ang="0">
                  <a:pos x="T6" y="T7"/>
                </a:cxn>
              </a:cxnLst>
              <a:rect l="0" t="0" r="r" b="b"/>
              <a:pathLst>
                <a:path w="624840" h="5586730">
                  <a:moveTo>
                    <a:pt x="0" y="0"/>
                  </a:moveTo>
                  <a:lnTo>
                    <a:pt x="0" y="5586314"/>
                  </a:lnTo>
                </a:path>
                <a:path w="624840" h="5586730">
                  <a:moveTo>
                    <a:pt x="624354" y="0"/>
                  </a:moveTo>
                  <a:lnTo>
                    <a:pt x="624354" y="5586314"/>
                  </a:lnTo>
                </a:path>
              </a:pathLst>
            </a:custGeom>
            <a:noFill/>
            <a:ln w="31412">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1" name="object 32">
              <a:extLst>
                <a:ext uri="{FF2B5EF4-FFF2-40B4-BE49-F238E27FC236}">
                  <a16:creationId xmlns:a16="http://schemas.microsoft.com/office/drawing/2014/main" id="{54AE14C6-9FC1-EC86-B4BD-7185411DDDBA}"/>
                </a:ext>
              </a:extLst>
            </p:cNvPr>
            <p:cNvSpPr>
              <a:spLocks/>
            </p:cNvSpPr>
            <p:nvPr/>
          </p:nvSpPr>
          <p:spPr bwMode="auto">
            <a:xfrm>
              <a:off x="14547663" y="4649073"/>
              <a:ext cx="0" cy="5586730"/>
            </a:xfrm>
            <a:custGeom>
              <a:avLst/>
              <a:gdLst>
                <a:gd name="T0" fmla="*/ 0 h 5586730"/>
                <a:gd name="T1" fmla="*/ 5586314 h 5586730"/>
              </a:gdLst>
              <a:ahLst/>
              <a:cxnLst>
                <a:cxn ang="0">
                  <a:pos x="0" y="T0"/>
                </a:cxn>
                <a:cxn ang="0">
                  <a:pos x="0" y="T1"/>
                </a:cxn>
              </a:cxnLst>
              <a:rect l="0" t="0" r="r" b="b"/>
              <a:pathLst>
                <a:path h="5586730">
                  <a:moveTo>
                    <a:pt x="0" y="0"/>
                  </a:moveTo>
                  <a:lnTo>
                    <a:pt x="0" y="5586314"/>
                  </a:lnTo>
                </a:path>
              </a:pathLst>
            </a:custGeom>
            <a:noFill/>
            <a:ln w="104708">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2" name="object 33">
              <a:extLst>
                <a:ext uri="{FF2B5EF4-FFF2-40B4-BE49-F238E27FC236}">
                  <a16:creationId xmlns:a16="http://schemas.microsoft.com/office/drawing/2014/main" id="{CD0123A0-FA0E-B148-4FE7-775809B908CC}"/>
                </a:ext>
              </a:extLst>
            </p:cNvPr>
            <p:cNvSpPr>
              <a:spLocks/>
            </p:cNvSpPr>
            <p:nvPr/>
          </p:nvSpPr>
          <p:spPr bwMode="auto">
            <a:xfrm>
              <a:off x="15766649" y="4649073"/>
              <a:ext cx="624840" cy="5586730"/>
            </a:xfrm>
            <a:custGeom>
              <a:avLst/>
              <a:gdLst>
                <a:gd name="T0" fmla="*/ 0 w 624840"/>
                <a:gd name="T1" fmla="*/ 0 h 5586730"/>
                <a:gd name="T2" fmla="*/ 0 w 624840"/>
                <a:gd name="T3" fmla="*/ 5586314 h 5586730"/>
                <a:gd name="T4" fmla="*/ 624354 w 624840"/>
                <a:gd name="T5" fmla="*/ 0 h 5586730"/>
                <a:gd name="T6" fmla="*/ 624354 w 624840"/>
                <a:gd name="T7" fmla="*/ 5586314 h 5586730"/>
              </a:gdLst>
              <a:ahLst/>
              <a:cxnLst>
                <a:cxn ang="0">
                  <a:pos x="T0" y="T1"/>
                </a:cxn>
                <a:cxn ang="0">
                  <a:pos x="T2" y="T3"/>
                </a:cxn>
                <a:cxn ang="0">
                  <a:pos x="T4" y="T5"/>
                </a:cxn>
                <a:cxn ang="0">
                  <a:pos x="T6" y="T7"/>
                </a:cxn>
              </a:cxnLst>
              <a:rect l="0" t="0" r="r" b="b"/>
              <a:pathLst>
                <a:path w="624840" h="5586730">
                  <a:moveTo>
                    <a:pt x="0" y="0"/>
                  </a:moveTo>
                  <a:lnTo>
                    <a:pt x="0" y="5586314"/>
                  </a:lnTo>
                </a:path>
                <a:path w="624840" h="5586730">
                  <a:moveTo>
                    <a:pt x="624354" y="0"/>
                  </a:moveTo>
                  <a:lnTo>
                    <a:pt x="624354" y="5586314"/>
                  </a:lnTo>
                </a:path>
              </a:pathLst>
            </a:custGeom>
            <a:noFill/>
            <a:ln w="31412">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3" name="object 34">
              <a:extLst>
                <a:ext uri="{FF2B5EF4-FFF2-40B4-BE49-F238E27FC236}">
                  <a16:creationId xmlns:a16="http://schemas.microsoft.com/office/drawing/2014/main" id="{11F30317-B135-2B9D-2C06-AB38314808AB}"/>
                </a:ext>
              </a:extLst>
            </p:cNvPr>
            <p:cNvSpPr>
              <a:spLocks/>
            </p:cNvSpPr>
            <p:nvPr/>
          </p:nvSpPr>
          <p:spPr bwMode="auto">
            <a:xfrm>
              <a:off x="9586095" y="5386628"/>
              <a:ext cx="9923145" cy="4111625"/>
            </a:xfrm>
            <a:custGeom>
              <a:avLst/>
              <a:gdLst>
                <a:gd name="T0" fmla="*/ 0 w 9923144"/>
                <a:gd name="T1" fmla="*/ 0 h 4111625"/>
                <a:gd name="T2" fmla="*/ 9923137 w 9923144"/>
                <a:gd name="T3" fmla="*/ 0 h 4111625"/>
                <a:gd name="T4" fmla="*/ 0 w 9923144"/>
                <a:gd name="T5" fmla="*/ 685200 h 4111625"/>
                <a:gd name="T6" fmla="*/ 9923137 w 9923144"/>
                <a:gd name="T7" fmla="*/ 685200 h 4111625"/>
                <a:gd name="T8" fmla="*/ 0 w 9923144"/>
                <a:gd name="T9" fmla="*/ 1370401 h 4111625"/>
                <a:gd name="T10" fmla="*/ 9923137 w 9923144"/>
                <a:gd name="T11" fmla="*/ 1370401 h 4111625"/>
                <a:gd name="T12" fmla="*/ 0 w 9923144"/>
                <a:gd name="T13" fmla="*/ 2055601 h 4111625"/>
                <a:gd name="T14" fmla="*/ 9923137 w 9923144"/>
                <a:gd name="T15" fmla="*/ 2055601 h 4111625"/>
                <a:gd name="T16" fmla="*/ 0 w 9923144"/>
                <a:gd name="T17" fmla="*/ 2740802 h 4111625"/>
                <a:gd name="T18" fmla="*/ 9923137 w 9923144"/>
                <a:gd name="T19" fmla="*/ 2740802 h 4111625"/>
                <a:gd name="T20" fmla="*/ 0 w 9923144"/>
                <a:gd name="T21" fmla="*/ 3426003 h 4111625"/>
                <a:gd name="T22" fmla="*/ 9923137 w 9923144"/>
                <a:gd name="T23" fmla="*/ 3426003 h 4111625"/>
                <a:gd name="T24" fmla="*/ 0 w 9923144"/>
                <a:gd name="T25" fmla="*/ 4111204 h 4111625"/>
                <a:gd name="T26" fmla="*/ 9923137 w 9923144"/>
                <a:gd name="T27" fmla="*/ 4111204 h 4111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923144" h="4111625">
                  <a:moveTo>
                    <a:pt x="0" y="0"/>
                  </a:moveTo>
                  <a:lnTo>
                    <a:pt x="9923137" y="0"/>
                  </a:lnTo>
                </a:path>
                <a:path w="9923144" h="4111625">
                  <a:moveTo>
                    <a:pt x="0" y="685200"/>
                  </a:moveTo>
                  <a:lnTo>
                    <a:pt x="9923137" y="685200"/>
                  </a:lnTo>
                </a:path>
                <a:path w="9923144" h="4111625">
                  <a:moveTo>
                    <a:pt x="0" y="1370401"/>
                  </a:moveTo>
                  <a:lnTo>
                    <a:pt x="9923137" y="1370401"/>
                  </a:lnTo>
                </a:path>
                <a:path w="9923144" h="4111625">
                  <a:moveTo>
                    <a:pt x="0" y="2055601"/>
                  </a:moveTo>
                  <a:lnTo>
                    <a:pt x="9923137" y="2055601"/>
                  </a:lnTo>
                </a:path>
                <a:path w="9923144" h="4111625">
                  <a:moveTo>
                    <a:pt x="0" y="2740802"/>
                  </a:moveTo>
                  <a:lnTo>
                    <a:pt x="9923137" y="2740802"/>
                  </a:lnTo>
                </a:path>
                <a:path w="9923144" h="4111625">
                  <a:moveTo>
                    <a:pt x="0" y="3426003"/>
                  </a:moveTo>
                  <a:lnTo>
                    <a:pt x="9923137" y="3426003"/>
                  </a:lnTo>
                </a:path>
                <a:path w="9923144" h="4111625">
                  <a:moveTo>
                    <a:pt x="0" y="4111204"/>
                  </a:moveTo>
                  <a:lnTo>
                    <a:pt x="9923137" y="4111204"/>
                  </a:lnTo>
                </a:path>
              </a:pathLst>
            </a:custGeom>
            <a:noFill/>
            <a:ln w="104708">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4" name="object 35">
              <a:extLst>
                <a:ext uri="{FF2B5EF4-FFF2-40B4-BE49-F238E27FC236}">
                  <a16:creationId xmlns:a16="http://schemas.microsoft.com/office/drawing/2014/main" id="{974C5C7F-EE36-40FB-1578-E296F2E6363B}"/>
                </a:ext>
              </a:extLst>
            </p:cNvPr>
            <p:cNvSpPr>
              <a:spLocks/>
            </p:cNvSpPr>
            <p:nvPr/>
          </p:nvSpPr>
          <p:spPr bwMode="auto">
            <a:xfrm>
              <a:off x="9612272" y="4649073"/>
              <a:ext cx="9871075" cy="5586730"/>
            </a:xfrm>
            <a:custGeom>
              <a:avLst/>
              <a:gdLst>
                <a:gd name="T0" fmla="*/ 0 w 9871075"/>
                <a:gd name="T1" fmla="*/ 0 h 5586730"/>
                <a:gd name="T2" fmla="*/ 0 w 9871075"/>
                <a:gd name="T3" fmla="*/ 5586314 h 5586730"/>
                <a:gd name="T4" fmla="*/ 9870783 w 9871075"/>
                <a:gd name="T5" fmla="*/ 0 h 5586730"/>
                <a:gd name="T6" fmla="*/ 9870783 w 9871075"/>
                <a:gd name="T7" fmla="*/ 5586314 h 5586730"/>
              </a:gdLst>
              <a:ahLst/>
              <a:cxnLst>
                <a:cxn ang="0">
                  <a:pos x="T0" y="T1"/>
                </a:cxn>
                <a:cxn ang="0">
                  <a:pos x="T2" y="T3"/>
                </a:cxn>
                <a:cxn ang="0">
                  <a:pos x="T4" y="T5"/>
                </a:cxn>
                <a:cxn ang="0">
                  <a:pos x="T6" y="T7"/>
                </a:cxn>
              </a:cxnLst>
              <a:rect l="0" t="0" r="r" b="b"/>
              <a:pathLst>
                <a:path w="9871075" h="5586730">
                  <a:moveTo>
                    <a:pt x="0" y="0"/>
                  </a:moveTo>
                  <a:lnTo>
                    <a:pt x="0" y="5586314"/>
                  </a:lnTo>
                </a:path>
                <a:path w="9871075" h="5586730">
                  <a:moveTo>
                    <a:pt x="9870783" y="0"/>
                  </a:moveTo>
                  <a:lnTo>
                    <a:pt x="9870783" y="5586314"/>
                  </a:lnTo>
                </a:path>
              </a:pathLst>
            </a:custGeom>
            <a:noFill/>
            <a:ln w="52354">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5" name="object 36">
              <a:extLst>
                <a:ext uri="{FF2B5EF4-FFF2-40B4-BE49-F238E27FC236}">
                  <a16:creationId xmlns:a16="http://schemas.microsoft.com/office/drawing/2014/main" id="{514323BB-1BD2-994E-D415-B88D97D3CEF2}"/>
                </a:ext>
              </a:extLst>
            </p:cNvPr>
            <p:cNvSpPr>
              <a:spLocks/>
            </p:cNvSpPr>
            <p:nvPr/>
          </p:nvSpPr>
          <p:spPr bwMode="auto">
            <a:xfrm>
              <a:off x="8879204" y="4701428"/>
              <a:ext cx="10919402" cy="5481954"/>
            </a:xfrm>
            <a:custGeom>
              <a:avLst/>
              <a:gdLst>
                <a:gd name="T0" fmla="*/ 0 w 9923144"/>
                <a:gd name="T1" fmla="*/ 0 h 5481955"/>
                <a:gd name="T2" fmla="*/ 9923137 w 9923144"/>
                <a:gd name="T3" fmla="*/ 0 h 5481955"/>
                <a:gd name="T4" fmla="*/ 0 w 9923144"/>
                <a:gd name="T5" fmla="*/ 5481605 h 5481955"/>
                <a:gd name="T6" fmla="*/ 9923137 w 9923144"/>
                <a:gd name="T7" fmla="*/ 5481605 h 5481955"/>
              </a:gdLst>
              <a:ahLst/>
              <a:cxnLst>
                <a:cxn ang="0">
                  <a:pos x="T0" y="T1"/>
                </a:cxn>
                <a:cxn ang="0">
                  <a:pos x="T2" y="T3"/>
                </a:cxn>
                <a:cxn ang="0">
                  <a:pos x="T4" y="T5"/>
                </a:cxn>
                <a:cxn ang="0">
                  <a:pos x="T6" y="T7"/>
                </a:cxn>
              </a:cxnLst>
              <a:rect l="0" t="0" r="r" b="b"/>
              <a:pathLst>
                <a:path w="9923144" h="5481955">
                  <a:moveTo>
                    <a:pt x="0" y="0"/>
                  </a:moveTo>
                  <a:lnTo>
                    <a:pt x="9923137" y="0"/>
                  </a:lnTo>
                </a:path>
                <a:path w="9923144" h="5481955">
                  <a:moveTo>
                    <a:pt x="0" y="5481605"/>
                  </a:moveTo>
                  <a:lnTo>
                    <a:pt x="9923137" y="5481605"/>
                  </a:lnTo>
                </a:path>
              </a:pathLst>
            </a:custGeom>
            <a:noFill/>
            <a:ln w="104708">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lvl="0" algn="just" eaLnBrk="0" fontAlgn="base" hangingPunct="0">
                <a:spcBef>
                  <a:spcPct val="0"/>
                </a:spcBef>
                <a:spcAft>
                  <a:spcPct val="0"/>
                </a:spcAft>
                <a:buFontTx/>
                <a:buChar char="•"/>
              </a:pPr>
              <a:r>
                <a:rPr lang="en-US" altLang="en-US" b="1" dirty="0">
                  <a:latin typeface="Arial" panose="020B0604020202020204" pitchFamily="34" charset="0"/>
                </a:rPr>
                <a:t>Correction </a:t>
              </a:r>
              <a:r>
                <a:rPr lang="en-US" altLang="en-US" b="1" dirty="0" err="1">
                  <a:latin typeface="Arial" panose="020B0604020202020204" pitchFamily="34" charset="0"/>
                </a:rPr>
                <a:t>d’erreurs</a:t>
              </a:r>
              <a:r>
                <a:rPr lang="en-US" altLang="en-US" dirty="0">
                  <a:latin typeface="Arial" panose="020B0604020202020204" pitchFamily="34" charset="0"/>
                </a:rPr>
                <a:t> : </a:t>
              </a:r>
              <a:r>
                <a:rPr lang="en-US" altLang="en-US" dirty="0" err="1">
                  <a:latin typeface="Arial" panose="020B0604020202020204" pitchFamily="34" charset="0"/>
                </a:rPr>
                <a:t>Exécuter</a:t>
              </a:r>
              <a:r>
                <a:rPr lang="en-US" altLang="en-US" dirty="0">
                  <a:latin typeface="Arial" panose="020B0604020202020204" pitchFamily="34" charset="0"/>
                </a:rPr>
                <a:t> </a:t>
              </a:r>
              <a:r>
                <a:rPr lang="en-US" altLang="en-US" dirty="0" err="1">
                  <a:latin typeface="Arial" panose="020B0604020202020204" pitchFamily="34" charset="0"/>
                </a:rPr>
                <a:t>ces</a:t>
              </a:r>
              <a:r>
                <a:rPr lang="en-US" altLang="en-US" dirty="0">
                  <a:latin typeface="Arial" panose="020B0604020202020204" pitchFamily="34" charset="0"/>
                </a:rPr>
                <a:t> codes </a:t>
              </a:r>
              <a:r>
                <a:rPr lang="en-US" altLang="en-US" dirty="0" err="1">
                  <a:latin typeface="Arial" panose="020B0604020202020204" pitchFamily="34" charset="0"/>
                </a:rPr>
                <a:t>nécessite</a:t>
              </a:r>
              <a:r>
                <a:rPr lang="en-US" altLang="en-US" dirty="0">
                  <a:latin typeface="Arial" panose="020B0604020202020204" pitchFamily="34" charset="0"/>
                </a:rPr>
                <a:t> des qubits </a:t>
              </a:r>
              <a:r>
                <a:rPr lang="en-US" altLang="en-US" dirty="0" err="1">
                  <a:latin typeface="Arial" panose="020B0604020202020204" pitchFamily="34" charset="0"/>
                </a:rPr>
                <a:t>supplémentaires</a:t>
              </a:r>
              <a:r>
                <a:rPr lang="en-US" altLang="en-US" dirty="0">
                  <a:latin typeface="Arial" panose="020B0604020202020204" pitchFamily="34" charset="0"/>
                </a:rPr>
                <a:t>, </a:t>
              </a:r>
              <a:r>
                <a:rPr lang="en-US" altLang="en-US" dirty="0" err="1">
                  <a:latin typeface="Arial" panose="020B0604020202020204" pitchFamily="34" charset="0"/>
                </a:rPr>
                <a:t>rendant</a:t>
              </a:r>
              <a:r>
                <a:rPr lang="en-US" altLang="en-US" dirty="0">
                  <a:latin typeface="Arial" panose="020B0604020202020204" pitchFamily="34" charset="0"/>
                </a:rPr>
                <a:t> difficile la gestion de </a:t>
              </a:r>
              <a:r>
                <a:rPr lang="en-US" altLang="en-US" dirty="0" err="1">
                  <a:latin typeface="Arial" panose="020B0604020202020204" pitchFamily="34" charset="0"/>
                </a:rPr>
                <a:t>plusieurs</a:t>
              </a:r>
              <a:r>
                <a:rPr lang="en-US" altLang="en-US" dirty="0">
                  <a:latin typeface="Arial" panose="020B0604020202020204" pitchFamily="34" charset="0"/>
                </a:rPr>
                <a:t> </a:t>
              </a:r>
              <a:r>
                <a:rPr lang="en-US" altLang="en-US" dirty="0" err="1">
                  <a:latin typeface="Arial" panose="020B0604020202020204" pitchFamily="34" charset="0"/>
                </a:rPr>
                <a:t>centaines</a:t>
              </a:r>
              <a:r>
                <a:rPr lang="en-US" altLang="en-US" dirty="0">
                  <a:latin typeface="Arial" panose="020B0604020202020204" pitchFamily="34" charset="0"/>
                </a:rPr>
                <a:t> de qubits. Cela </a:t>
              </a:r>
              <a:r>
                <a:rPr lang="en-US" altLang="en-US" dirty="0" err="1">
                  <a:latin typeface="Arial" panose="020B0604020202020204" pitchFamily="34" charset="0"/>
                </a:rPr>
                <a:t>limite</a:t>
              </a:r>
              <a:r>
                <a:rPr lang="en-US" altLang="en-US" dirty="0">
                  <a:latin typeface="Arial" panose="020B0604020202020204" pitchFamily="34" charset="0"/>
                </a:rPr>
                <a:t> </a:t>
              </a:r>
              <a:r>
                <a:rPr lang="en-US" altLang="en-US" dirty="0" err="1">
                  <a:latin typeface="Arial" panose="020B0604020202020204" pitchFamily="34" charset="0"/>
                </a:rPr>
                <a:t>l’exécution</a:t>
              </a:r>
              <a:r>
                <a:rPr lang="en-US" altLang="en-US" dirty="0">
                  <a:latin typeface="Arial" panose="020B0604020202020204" pitchFamily="34" charset="0"/>
                </a:rPr>
                <a:t> aux </a:t>
              </a:r>
              <a:r>
                <a:rPr lang="en-US" altLang="en-US" dirty="0" err="1">
                  <a:latin typeface="Arial" panose="020B0604020202020204" pitchFamily="34" charset="0"/>
                </a:rPr>
                <a:t>algorithmes</a:t>
              </a:r>
              <a:r>
                <a:rPr lang="en-US" altLang="en-US" dirty="0">
                  <a:latin typeface="Arial" panose="020B0604020202020204" pitchFamily="34" charset="0"/>
                </a:rPr>
                <a:t> courts.</a:t>
              </a:r>
            </a:p>
            <a:p>
              <a:pPr lvl="0" algn="just" eaLnBrk="0" fontAlgn="base" hangingPunct="0">
                <a:spcBef>
                  <a:spcPct val="0"/>
                </a:spcBef>
                <a:spcAft>
                  <a:spcPct val="0"/>
                </a:spcAft>
                <a:buFontTx/>
                <a:buChar char="•"/>
              </a:pPr>
              <a:r>
                <a:rPr lang="en-US" altLang="en-US" b="1" dirty="0">
                  <a:latin typeface="Arial" panose="020B0604020202020204" pitchFamily="34" charset="0"/>
                </a:rPr>
                <a:t>Adaptation aux </a:t>
              </a:r>
              <a:r>
                <a:rPr lang="en-US" altLang="en-US" b="1" dirty="0" err="1">
                  <a:latin typeface="Arial" panose="020B0604020202020204" pitchFamily="34" charset="0"/>
                </a:rPr>
                <a:t>algorithmes</a:t>
              </a:r>
              <a:r>
                <a:rPr lang="en-US" altLang="en-US" dirty="0">
                  <a:latin typeface="Arial" panose="020B0604020202020204" pitchFamily="34" charset="0"/>
                </a:rPr>
                <a:t> : Les </a:t>
              </a:r>
              <a:r>
                <a:rPr lang="en-US" altLang="en-US" dirty="0" err="1">
                  <a:latin typeface="Arial" panose="020B0604020202020204" pitchFamily="34" charset="0"/>
                </a:rPr>
                <a:t>ordinateurs</a:t>
              </a:r>
              <a:r>
                <a:rPr lang="en-US" altLang="en-US" dirty="0">
                  <a:latin typeface="Arial" panose="020B0604020202020204" pitchFamily="34" charset="0"/>
                </a:rPr>
                <a:t> </a:t>
              </a:r>
              <a:r>
                <a:rPr lang="en-US" altLang="en-US" dirty="0" err="1">
                  <a:latin typeface="Arial" panose="020B0604020202020204" pitchFamily="34" charset="0"/>
                </a:rPr>
                <a:t>quantiques</a:t>
              </a:r>
              <a:r>
                <a:rPr lang="en-US" altLang="en-US" dirty="0">
                  <a:latin typeface="Arial" panose="020B0604020202020204" pitchFamily="34" charset="0"/>
                </a:rPr>
                <a:t> </a:t>
              </a:r>
              <a:r>
                <a:rPr lang="en-US" altLang="en-US" dirty="0" err="1">
                  <a:latin typeface="Arial" panose="020B0604020202020204" pitchFamily="34" charset="0"/>
                </a:rPr>
                <a:t>peuvent</a:t>
              </a:r>
              <a:r>
                <a:rPr lang="en-US" altLang="en-US" dirty="0">
                  <a:latin typeface="Arial" panose="020B0604020202020204" pitchFamily="34" charset="0"/>
                </a:rPr>
                <a:t> </a:t>
              </a:r>
              <a:r>
                <a:rPr lang="en-US" altLang="en-US" dirty="0" err="1">
                  <a:latin typeface="Arial" panose="020B0604020202020204" pitchFamily="34" charset="0"/>
                </a:rPr>
                <a:t>être</a:t>
              </a:r>
              <a:r>
                <a:rPr lang="en-US" altLang="en-US" dirty="0">
                  <a:latin typeface="Arial" panose="020B0604020202020204" pitchFamily="34" charset="0"/>
                </a:rPr>
                <a:t> </a:t>
              </a:r>
              <a:r>
                <a:rPr lang="en-US" altLang="en-US" dirty="0" err="1">
                  <a:latin typeface="Arial" panose="020B0604020202020204" pitchFamily="34" charset="0"/>
                </a:rPr>
                <a:t>optimisés</a:t>
              </a:r>
              <a:r>
                <a:rPr lang="en-US" altLang="en-US" dirty="0">
                  <a:latin typeface="Arial" panose="020B0604020202020204" pitchFamily="34" charset="0"/>
                </a:rPr>
                <a:t> pour </a:t>
              </a:r>
              <a:r>
                <a:rPr lang="en-US" altLang="en-US" dirty="0" err="1">
                  <a:latin typeface="Arial" panose="020B0604020202020204" pitchFamily="34" charset="0"/>
                </a:rPr>
                <a:t>certains</a:t>
              </a:r>
              <a:r>
                <a:rPr lang="en-US" altLang="en-US" dirty="0">
                  <a:latin typeface="Arial" panose="020B0604020202020204" pitchFamily="34" charset="0"/>
                </a:rPr>
                <a:t> </a:t>
              </a:r>
              <a:r>
                <a:rPr lang="en-US" altLang="en-US" dirty="0" err="1">
                  <a:latin typeface="Arial" panose="020B0604020202020204" pitchFamily="34" charset="0"/>
                </a:rPr>
                <a:t>algorithmes</a:t>
              </a:r>
              <a:r>
                <a:rPr lang="en-US" altLang="en-US" dirty="0">
                  <a:latin typeface="Arial" panose="020B0604020202020204" pitchFamily="34" charset="0"/>
                </a:rPr>
                <a:t> </a:t>
              </a:r>
              <a:r>
                <a:rPr lang="en-US" altLang="en-US" dirty="0" err="1">
                  <a:latin typeface="Arial" panose="020B0604020202020204" pitchFamily="34" charset="0"/>
                </a:rPr>
                <a:t>en</a:t>
              </a:r>
              <a:r>
                <a:rPr lang="en-US" altLang="en-US" dirty="0">
                  <a:latin typeface="Arial" panose="020B0604020202020204" pitchFamily="34" charset="0"/>
                </a:rPr>
                <a:t> </a:t>
              </a:r>
              <a:r>
                <a:rPr lang="en-US" altLang="en-US" dirty="0" err="1">
                  <a:latin typeface="Arial" panose="020B0604020202020204" pitchFamily="34" charset="0"/>
                </a:rPr>
                <a:t>fonction</a:t>
              </a:r>
              <a:r>
                <a:rPr lang="en-US" altLang="en-US" dirty="0">
                  <a:latin typeface="Arial" panose="020B0604020202020204" pitchFamily="34" charset="0"/>
                </a:rPr>
                <a:t> de </a:t>
              </a:r>
              <a:r>
                <a:rPr lang="en-US" altLang="en-US" dirty="0" err="1">
                  <a:latin typeface="Arial" panose="020B0604020202020204" pitchFamily="34" charset="0"/>
                </a:rPr>
                <a:t>leur</a:t>
              </a:r>
              <a:r>
                <a:rPr lang="en-US" altLang="en-US" dirty="0">
                  <a:latin typeface="Arial" panose="020B0604020202020204" pitchFamily="34" charset="0"/>
                </a:rPr>
                <a:t> </a:t>
              </a:r>
              <a:r>
                <a:rPr lang="en-US" altLang="en-US" dirty="0" err="1">
                  <a:latin typeface="Arial" panose="020B0604020202020204" pitchFamily="34" charset="0"/>
                </a:rPr>
                <a:t>sensibilité</a:t>
              </a:r>
              <a:r>
                <a:rPr lang="en-US" altLang="en-US" dirty="0">
                  <a:latin typeface="Arial" panose="020B0604020202020204" pitchFamily="34" charset="0"/>
                </a:rPr>
                <a:t> au bruit, </a:t>
              </a:r>
              <a:r>
                <a:rPr lang="en-US" altLang="en-US" dirty="0" err="1">
                  <a:latin typeface="Arial" panose="020B0604020202020204" pitchFamily="34" charset="0"/>
                </a:rPr>
                <a:t>mais</a:t>
              </a:r>
              <a:r>
                <a:rPr lang="en-US" altLang="en-US" dirty="0">
                  <a:latin typeface="Arial" panose="020B0604020202020204" pitchFamily="34" charset="0"/>
                </a:rPr>
                <a:t> </a:t>
              </a:r>
              <a:r>
                <a:rPr lang="en-US" altLang="en-US" dirty="0" err="1">
                  <a:latin typeface="Arial" panose="020B0604020202020204" pitchFamily="34" charset="0"/>
                </a:rPr>
                <a:t>deviennent</a:t>
              </a:r>
              <a:r>
                <a:rPr lang="en-US" altLang="en-US" dirty="0">
                  <a:latin typeface="Arial" panose="020B0604020202020204" pitchFamily="34" charset="0"/>
                </a:rPr>
                <a:t> </a:t>
              </a:r>
              <a:r>
                <a:rPr lang="en-US" altLang="en-US" dirty="0" err="1">
                  <a:latin typeface="Arial" panose="020B0604020202020204" pitchFamily="34" charset="0"/>
                </a:rPr>
                <a:t>alors</a:t>
              </a:r>
              <a:r>
                <a:rPr lang="en-US" altLang="en-US" dirty="0">
                  <a:latin typeface="Arial" panose="020B0604020202020204" pitchFamily="34" charset="0"/>
                </a:rPr>
                <a:t> </a:t>
              </a:r>
              <a:r>
                <a:rPr lang="en-US" altLang="en-US" dirty="0" err="1">
                  <a:latin typeface="Arial" panose="020B0604020202020204" pitchFamily="34" charset="0"/>
                </a:rPr>
                <a:t>spécialisés</a:t>
              </a:r>
              <a:r>
                <a:rPr lang="en-US" altLang="en-US" dirty="0">
                  <a:latin typeface="Arial" panose="020B0604020202020204" pitchFamily="34" charset="0"/>
                </a:rPr>
                <a:t>.</a:t>
              </a:r>
            </a:p>
            <a:p>
              <a:pPr lvl="0" algn="just" eaLnBrk="0" fontAlgn="base" hangingPunct="0">
                <a:spcBef>
                  <a:spcPct val="0"/>
                </a:spcBef>
                <a:spcAft>
                  <a:spcPct val="0"/>
                </a:spcAft>
                <a:buFontTx/>
                <a:buChar char="•"/>
              </a:pPr>
              <a:r>
                <a:rPr lang="en-US" altLang="en-US" b="1" dirty="0" err="1">
                  <a:latin typeface="Arial" panose="020B0604020202020204" pitchFamily="34" charset="0"/>
                </a:rPr>
                <a:t>Optimisation</a:t>
              </a:r>
              <a:r>
                <a:rPr lang="en-US" altLang="en-US" b="1" dirty="0">
                  <a:latin typeface="Arial" panose="020B0604020202020204" pitchFamily="34" charset="0"/>
                </a:rPr>
                <a:t> par </a:t>
              </a:r>
              <a:r>
                <a:rPr lang="en-US" altLang="en-US" b="1" dirty="0" err="1">
                  <a:latin typeface="Arial" panose="020B0604020202020204" pitchFamily="34" charset="0"/>
                </a:rPr>
                <a:t>apprentissage</a:t>
              </a:r>
              <a:r>
                <a:rPr lang="en-US" altLang="en-US" dirty="0">
                  <a:latin typeface="Arial" panose="020B0604020202020204" pitchFamily="34" charset="0"/>
                </a:rPr>
                <a:t> : Des </a:t>
              </a:r>
              <a:r>
                <a:rPr lang="en-US" altLang="en-US" dirty="0" err="1">
                  <a:latin typeface="Arial" panose="020B0604020202020204" pitchFamily="34" charset="0"/>
                </a:rPr>
                <a:t>recherches</a:t>
              </a:r>
              <a:r>
                <a:rPr lang="en-US" altLang="en-US" dirty="0">
                  <a:latin typeface="Arial" panose="020B0604020202020204" pitchFamily="34" charset="0"/>
                </a:rPr>
                <a:t> </a:t>
              </a:r>
              <a:r>
                <a:rPr lang="en-US" altLang="en-US" dirty="0" err="1">
                  <a:latin typeface="Arial" panose="020B0604020202020204" pitchFamily="34" charset="0"/>
                </a:rPr>
                <a:t>visent</a:t>
              </a:r>
              <a:r>
                <a:rPr lang="en-US" altLang="en-US" dirty="0">
                  <a:latin typeface="Arial" panose="020B0604020202020204" pitchFamily="34" charset="0"/>
                </a:rPr>
                <a:t> à </a:t>
              </a:r>
              <a:r>
                <a:rPr lang="en-US" altLang="en-US" dirty="0" err="1">
                  <a:latin typeface="Arial" panose="020B0604020202020204" pitchFamily="34" charset="0"/>
                </a:rPr>
                <a:t>traduire</a:t>
              </a:r>
              <a:r>
                <a:rPr lang="en-US" altLang="en-US" dirty="0">
                  <a:latin typeface="Arial" panose="020B0604020202020204" pitchFamily="34" charset="0"/>
                </a:rPr>
                <a:t> un circuit </a:t>
              </a:r>
              <a:r>
                <a:rPr lang="en-US" altLang="en-US" dirty="0" err="1">
                  <a:latin typeface="Arial" panose="020B0604020202020204" pitchFamily="34" charset="0"/>
                </a:rPr>
                <a:t>quantique</a:t>
              </a:r>
              <a:r>
                <a:rPr lang="en-US" altLang="en-US" dirty="0">
                  <a:latin typeface="Arial" panose="020B0604020202020204" pitchFamily="34" charset="0"/>
                </a:rPr>
                <a:t> </a:t>
              </a:r>
              <a:r>
                <a:rPr lang="en-US" altLang="en-US" dirty="0" err="1">
                  <a:latin typeface="Arial" panose="020B0604020202020204" pitchFamily="34" charset="0"/>
                </a:rPr>
                <a:t>en</a:t>
              </a:r>
              <a:r>
                <a:rPr lang="en-US" altLang="en-US" dirty="0">
                  <a:latin typeface="Arial" panose="020B0604020202020204" pitchFamily="34" charset="0"/>
                </a:rPr>
                <a:t> un </a:t>
              </a:r>
              <a:r>
                <a:rPr lang="en-US" altLang="en-US" dirty="0" err="1">
                  <a:latin typeface="Arial" panose="020B0604020202020204" pitchFamily="34" charset="0"/>
                </a:rPr>
                <a:t>algorithme</a:t>
              </a:r>
              <a:r>
                <a:rPr lang="en-US" altLang="en-US" dirty="0">
                  <a:latin typeface="Arial" panose="020B0604020202020204" pitchFamily="34" charset="0"/>
                </a:rPr>
                <a:t> ultra-court et </a:t>
              </a:r>
              <a:r>
                <a:rPr lang="en-US" altLang="en-US" dirty="0" err="1">
                  <a:latin typeface="Arial" panose="020B0604020202020204" pitchFamily="34" charset="0"/>
                </a:rPr>
                <a:t>optimisé</a:t>
              </a:r>
              <a:r>
                <a:rPr lang="en-US" altLang="en-US" dirty="0">
                  <a:latin typeface="Arial" panose="020B0604020202020204" pitchFamily="34" charset="0"/>
                </a:rPr>
                <a:t> pour un matériel </a:t>
              </a:r>
              <a:r>
                <a:rPr lang="en-US" altLang="en-US" dirty="0" err="1">
                  <a:latin typeface="Arial" panose="020B0604020202020204" pitchFamily="34" charset="0"/>
                </a:rPr>
                <a:t>quantique</a:t>
              </a:r>
              <a:r>
                <a:rPr lang="en-US" altLang="en-US" dirty="0">
                  <a:latin typeface="Arial" panose="020B0604020202020204" pitchFamily="34" charset="0"/>
                </a:rPr>
                <a:t> </a:t>
              </a:r>
              <a:r>
                <a:rPr lang="en-US" altLang="en-US" dirty="0" err="1">
                  <a:latin typeface="Arial" panose="020B0604020202020204" pitchFamily="34" charset="0"/>
                </a:rPr>
                <a:t>spécifique</a:t>
              </a:r>
              <a:r>
                <a:rPr lang="en-US" altLang="en-US" dirty="0">
                  <a:latin typeface="Arial" panose="020B0604020202020204" pitchFamily="34" charset="0"/>
                </a:rPr>
                <a:t>.</a:t>
              </a:r>
            </a:p>
            <a:p>
              <a:endParaRPr lang="en-US" dirty="0"/>
            </a:p>
          </p:txBody>
        </p:sp>
      </p:grpSp>
      <p:sp>
        <p:nvSpPr>
          <p:cNvPr id="16" name="object 37">
            <a:extLst>
              <a:ext uri="{FF2B5EF4-FFF2-40B4-BE49-F238E27FC236}">
                <a16:creationId xmlns:a16="http://schemas.microsoft.com/office/drawing/2014/main" id="{746713E3-02C3-CF5C-0F59-620ED397074D}"/>
              </a:ext>
            </a:extLst>
          </p:cNvPr>
          <p:cNvSpPr txBox="1">
            <a:spLocks/>
          </p:cNvSpPr>
          <p:nvPr/>
        </p:nvSpPr>
        <p:spPr>
          <a:xfrm>
            <a:off x="-208270" y="1619978"/>
            <a:ext cx="5854327" cy="1108001"/>
          </a:xfrm>
          <a:prstGeom prst="rect">
            <a:avLst/>
          </a:prstGeom>
        </p:spPr>
        <p:txBody>
          <a:bodyPr tIns="13335" rtlCol="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6510" algn="ctr">
              <a:spcBef>
                <a:spcPts val="105"/>
              </a:spcBef>
              <a:defRPr/>
            </a:pPr>
            <a:endParaRPr lang="en-US" sz="3200" b="1" dirty="0">
              <a:latin typeface="Arial" panose="020B0604020202020204" pitchFamily="34" charset="0"/>
              <a:cs typeface="Arial" panose="020B0604020202020204" pitchFamily="34" charset="0"/>
            </a:endParaRPr>
          </a:p>
        </p:txBody>
      </p:sp>
      <p:sp>
        <p:nvSpPr>
          <p:cNvPr id="18" name="ZoneTexte 17">
            <a:extLst>
              <a:ext uri="{FF2B5EF4-FFF2-40B4-BE49-F238E27FC236}">
                <a16:creationId xmlns:a16="http://schemas.microsoft.com/office/drawing/2014/main" id="{040D0C9C-5F1C-3A31-25B0-CC1170FC21C6}"/>
              </a:ext>
            </a:extLst>
          </p:cNvPr>
          <p:cNvSpPr txBox="1"/>
          <p:nvPr/>
        </p:nvSpPr>
        <p:spPr>
          <a:xfrm>
            <a:off x="207601" y="1611951"/>
            <a:ext cx="5364774" cy="1926168"/>
          </a:xfrm>
          <a:prstGeom prst="rect">
            <a:avLst/>
          </a:prstGeom>
          <a:noFill/>
        </p:spPr>
        <p:txBody>
          <a:bodyPr wrap="square">
            <a:spAutoFit/>
          </a:bodyPr>
          <a:lstStyle/>
          <a:p>
            <a:pPr algn="just"/>
            <a:r>
              <a:rPr lang="fr-FR" b="1" i="0" dirty="0">
                <a:solidFill>
                  <a:srgbClr val="333333"/>
                </a:solidFill>
                <a:effectLst/>
                <a:latin typeface="Arial" panose="020B0604020202020204" pitchFamily="34" charset="0"/>
                <a:cs typeface="Arial" panose="020B0604020202020204" pitchFamily="34" charset="0"/>
              </a:rPr>
              <a:t>Décohérence</a:t>
            </a:r>
          </a:p>
          <a:p>
            <a:pPr algn="just">
              <a:spcBef>
                <a:spcPts val="1125"/>
              </a:spcBef>
            </a:pPr>
            <a:r>
              <a:rPr lang="fr-FR" b="0" i="0" dirty="0">
                <a:solidFill>
                  <a:srgbClr val="333333"/>
                </a:solidFill>
                <a:effectLst/>
                <a:latin typeface="Arial" panose="020B0604020202020204" pitchFamily="34" charset="0"/>
                <a:cs typeface="Arial" panose="020B0604020202020204" pitchFamily="34" charset="0"/>
              </a:rPr>
              <a:t>La décohérence est la perte de l'état quantique d'un qubit. Des facteurs environnementaux, comme les radiations, peuvent provoquer l'effondrement de l'état quantique des qubits. </a:t>
            </a:r>
          </a:p>
          <a:p>
            <a:pPr algn="l"/>
            <a:endParaRPr lang="fr-FR" sz="2000" b="0" i="0" dirty="0">
              <a:solidFill>
                <a:srgbClr val="333333"/>
              </a:solidFill>
              <a:effectLst/>
              <a:latin typeface="Arial" panose="020B0604020202020204" pitchFamily="34" charset="0"/>
              <a:cs typeface="Arial" panose="020B0604020202020204" pitchFamily="34" charset="0"/>
            </a:endParaRPr>
          </a:p>
        </p:txBody>
      </p:sp>
      <p:grpSp>
        <p:nvGrpSpPr>
          <p:cNvPr id="20" name="object 3">
            <a:extLst>
              <a:ext uri="{FF2B5EF4-FFF2-40B4-BE49-F238E27FC236}">
                <a16:creationId xmlns:a16="http://schemas.microsoft.com/office/drawing/2014/main" id="{4623E706-01C6-1A27-B021-22622C427436}"/>
              </a:ext>
            </a:extLst>
          </p:cNvPr>
          <p:cNvGrpSpPr>
            <a:grpSpLocks/>
          </p:cNvGrpSpPr>
          <p:nvPr/>
        </p:nvGrpSpPr>
        <p:grpSpPr bwMode="auto">
          <a:xfrm>
            <a:off x="6673035" y="1969641"/>
            <a:ext cx="2715512" cy="2644889"/>
            <a:chOff x="14574518" y="4336515"/>
            <a:chExt cx="2617470" cy="2616835"/>
          </a:xfrm>
        </p:grpSpPr>
        <p:sp>
          <p:nvSpPr>
            <p:cNvPr id="21" name="object 4">
              <a:extLst>
                <a:ext uri="{FF2B5EF4-FFF2-40B4-BE49-F238E27FC236}">
                  <a16:creationId xmlns:a16="http://schemas.microsoft.com/office/drawing/2014/main" id="{25F55533-7CFD-8EED-8764-5CA24BAE5BF5}"/>
                </a:ext>
              </a:extLst>
            </p:cNvPr>
            <p:cNvSpPr>
              <a:spLocks/>
            </p:cNvSpPr>
            <p:nvPr/>
          </p:nvSpPr>
          <p:spPr bwMode="auto">
            <a:xfrm>
              <a:off x="14574518" y="4336515"/>
              <a:ext cx="2617470" cy="2616835"/>
            </a:xfrm>
            <a:custGeom>
              <a:avLst/>
              <a:gdLst>
                <a:gd name="T0" fmla="*/ 1241699 w 2617469"/>
                <a:gd name="T1" fmla="*/ 1513 h 2616834"/>
                <a:gd name="T2" fmla="*/ 1108324 w 2617469"/>
                <a:gd name="T3" fmla="*/ 15138 h 2616834"/>
                <a:gd name="T4" fmla="*/ 976642 w 2617469"/>
                <a:gd name="T5" fmla="*/ 42388 h 2616834"/>
                <a:gd name="T6" fmla="*/ 847784 w 2617469"/>
                <a:gd name="T7" fmla="*/ 83264 h 2616834"/>
                <a:gd name="T8" fmla="*/ 722878 w 2617469"/>
                <a:gd name="T9" fmla="*/ 137764 h 2616834"/>
                <a:gd name="T10" fmla="*/ 603053 w 2617469"/>
                <a:gd name="T11" fmla="*/ 205889 h 2616834"/>
                <a:gd name="T12" fmla="*/ 489438 w 2617469"/>
                <a:gd name="T13" fmla="*/ 287639 h 2616834"/>
                <a:gd name="T14" fmla="*/ 383162 w 2617469"/>
                <a:gd name="T15" fmla="*/ 383014 h 2616834"/>
                <a:gd name="T16" fmla="*/ 287750 w 2617469"/>
                <a:gd name="T17" fmla="*/ 489246 h 2616834"/>
                <a:gd name="T18" fmla="*/ 205968 w 2617469"/>
                <a:gd name="T19" fmla="*/ 602815 h 2616834"/>
                <a:gd name="T20" fmla="*/ 137817 w 2617469"/>
                <a:gd name="T21" fmla="*/ 722593 h 2616834"/>
                <a:gd name="T22" fmla="*/ 83296 w 2617469"/>
                <a:gd name="T23" fmla="*/ 847449 h 2616834"/>
                <a:gd name="T24" fmla="*/ 42405 w 2617469"/>
                <a:gd name="T25" fmla="*/ 976256 h 2616834"/>
                <a:gd name="T26" fmla="*/ 15144 w 2617469"/>
                <a:gd name="T27" fmla="*/ 1107885 h 2616834"/>
                <a:gd name="T28" fmla="*/ 1514 w 2617469"/>
                <a:gd name="T29" fmla="*/ 1241207 h 2616834"/>
                <a:gd name="T30" fmla="*/ 1514 w 2617469"/>
                <a:gd name="T31" fmla="*/ 1375093 h 2616834"/>
                <a:gd name="T32" fmla="*/ 15144 w 2617469"/>
                <a:gd name="T33" fmla="*/ 1508415 h 2616834"/>
                <a:gd name="T34" fmla="*/ 42405 w 2617469"/>
                <a:gd name="T35" fmla="*/ 1640044 h 2616834"/>
                <a:gd name="T36" fmla="*/ 83296 w 2617469"/>
                <a:gd name="T37" fmla="*/ 1768851 h 2616834"/>
                <a:gd name="T38" fmla="*/ 137817 w 2617469"/>
                <a:gd name="T39" fmla="*/ 1893708 h 2616834"/>
                <a:gd name="T40" fmla="*/ 205968 w 2617469"/>
                <a:gd name="T41" fmla="*/ 2013485 h 2616834"/>
                <a:gd name="T42" fmla="*/ 287750 w 2617469"/>
                <a:gd name="T43" fmla="*/ 2127054 h 2616834"/>
                <a:gd name="T44" fmla="*/ 383162 w 2617469"/>
                <a:gd name="T45" fmla="*/ 2233286 h 2616834"/>
                <a:gd name="T46" fmla="*/ 489438 w 2617469"/>
                <a:gd name="T47" fmla="*/ 2328662 h 2616834"/>
                <a:gd name="T48" fmla="*/ 603053 w 2617469"/>
                <a:gd name="T49" fmla="*/ 2410412 h 2616834"/>
                <a:gd name="T50" fmla="*/ 722878 w 2617469"/>
                <a:gd name="T51" fmla="*/ 2478537 h 2616834"/>
                <a:gd name="T52" fmla="*/ 847784 w 2617469"/>
                <a:gd name="T53" fmla="*/ 2533037 h 2616834"/>
                <a:gd name="T54" fmla="*/ 976642 w 2617469"/>
                <a:gd name="T55" fmla="*/ 2573912 h 2616834"/>
                <a:gd name="T56" fmla="*/ 1108324 w 2617469"/>
                <a:gd name="T57" fmla="*/ 2601162 h 2616834"/>
                <a:gd name="T58" fmla="*/ 1241699 w 2617469"/>
                <a:gd name="T59" fmla="*/ 2614787 h 2616834"/>
                <a:gd name="T60" fmla="*/ 1375638 w 2617469"/>
                <a:gd name="T61" fmla="*/ 2614787 h 2616834"/>
                <a:gd name="T62" fmla="*/ 1509013 w 2617469"/>
                <a:gd name="T63" fmla="*/ 2601162 h 2616834"/>
                <a:gd name="T64" fmla="*/ 1640694 w 2617469"/>
                <a:gd name="T65" fmla="*/ 2573912 h 2616834"/>
                <a:gd name="T66" fmla="*/ 1769552 w 2617469"/>
                <a:gd name="T67" fmla="*/ 2533037 h 2616834"/>
                <a:gd name="T68" fmla="*/ 1894459 w 2617469"/>
                <a:gd name="T69" fmla="*/ 2478537 h 2616834"/>
                <a:gd name="T70" fmla="*/ 2014284 w 2617469"/>
                <a:gd name="T71" fmla="*/ 2410412 h 2616834"/>
                <a:gd name="T72" fmla="*/ 2127899 w 2617469"/>
                <a:gd name="T73" fmla="*/ 2328662 h 2616834"/>
                <a:gd name="T74" fmla="*/ 2234174 w 2617469"/>
                <a:gd name="T75" fmla="*/ 2233286 h 2616834"/>
                <a:gd name="T76" fmla="*/ 2329588 w 2617469"/>
                <a:gd name="T77" fmla="*/ 2127054 h 2616834"/>
                <a:gd name="T78" fmla="*/ 2411372 w 2617469"/>
                <a:gd name="T79" fmla="*/ 2013485 h 2616834"/>
                <a:gd name="T80" fmla="*/ 2479525 w 2617469"/>
                <a:gd name="T81" fmla="*/ 1893708 h 2616834"/>
                <a:gd name="T82" fmla="*/ 2534047 w 2617469"/>
                <a:gd name="T83" fmla="*/ 1768851 h 2616834"/>
                <a:gd name="T84" fmla="*/ 2574939 w 2617469"/>
                <a:gd name="T85" fmla="*/ 1640044 h 2616834"/>
                <a:gd name="T86" fmla="*/ 2602200 w 2617469"/>
                <a:gd name="T87" fmla="*/ 1508415 h 2616834"/>
                <a:gd name="T88" fmla="*/ 2615830 w 2617469"/>
                <a:gd name="T89" fmla="*/ 1375093 h 2616834"/>
                <a:gd name="T90" fmla="*/ 2615830 w 2617469"/>
                <a:gd name="T91" fmla="*/ 1241207 h 2616834"/>
                <a:gd name="T92" fmla="*/ 2602200 w 2617469"/>
                <a:gd name="T93" fmla="*/ 1107885 h 2616834"/>
                <a:gd name="T94" fmla="*/ 2574939 w 2617469"/>
                <a:gd name="T95" fmla="*/ 976256 h 2616834"/>
                <a:gd name="T96" fmla="*/ 2534047 w 2617469"/>
                <a:gd name="T97" fmla="*/ 847449 h 2616834"/>
                <a:gd name="T98" fmla="*/ 2479525 w 2617469"/>
                <a:gd name="T99" fmla="*/ 722593 h 2616834"/>
                <a:gd name="T100" fmla="*/ 2411372 w 2617469"/>
                <a:gd name="T101" fmla="*/ 602815 h 2616834"/>
                <a:gd name="T102" fmla="*/ 2329588 w 2617469"/>
                <a:gd name="T103" fmla="*/ 489246 h 2616834"/>
                <a:gd name="T104" fmla="*/ 2234174 w 2617469"/>
                <a:gd name="T105" fmla="*/ 383014 h 2616834"/>
                <a:gd name="T106" fmla="*/ 2127899 w 2617469"/>
                <a:gd name="T107" fmla="*/ 287639 h 2616834"/>
                <a:gd name="T108" fmla="*/ 2014284 w 2617469"/>
                <a:gd name="T109" fmla="*/ 205889 h 2616834"/>
                <a:gd name="T110" fmla="*/ 1894459 w 2617469"/>
                <a:gd name="T111" fmla="*/ 137764 h 2616834"/>
                <a:gd name="T112" fmla="*/ 1769552 w 2617469"/>
                <a:gd name="T113" fmla="*/ 83264 h 2616834"/>
                <a:gd name="T114" fmla="*/ 1640694 w 2617469"/>
                <a:gd name="T115" fmla="*/ 42388 h 2616834"/>
                <a:gd name="T116" fmla="*/ 1509013 w 2617469"/>
                <a:gd name="T117" fmla="*/ 15138 h 2616834"/>
                <a:gd name="T118" fmla="*/ 1375638 w 2617469"/>
                <a:gd name="T119" fmla="*/ 1513 h 2616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17469" h="2616834">
                  <a:moveTo>
                    <a:pt x="1330998" y="0"/>
                  </a:moveTo>
                  <a:lnTo>
                    <a:pt x="1286338" y="0"/>
                  </a:lnTo>
                  <a:lnTo>
                    <a:pt x="1241699" y="1513"/>
                  </a:lnTo>
                  <a:lnTo>
                    <a:pt x="1197122" y="4541"/>
                  </a:lnTo>
                  <a:lnTo>
                    <a:pt x="1152650" y="9083"/>
                  </a:lnTo>
                  <a:lnTo>
                    <a:pt x="1108324" y="15138"/>
                  </a:lnTo>
                  <a:lnTo>
                    <a:pt x="1064186" y="22708"/>
                  </a:lnTo>
                  <a:lnTo>
                    <a:pt x="1020278" y="31791"/>
                  </a:lnTo>
                  <a:lnTo>
                    <a:pt x="976642" y="42388"/>
                  </a:lnTo>
                  <a:lnTo>
                    <a:pt x="933320" y="54500"/>
                  </a:lnTo>
                  <a:lnTo>
                    <a:pt x="890354" y="68125"/>
                  </a:lnTo>
                  <a:lnTo>
                    <a:pt x="847784" y="83264"/>
                  </a:lnTo>
                  <a:lnTo>
                    <a:pt x="805654" y="99916"/>
                  </a:lnTo>
                  <a:lnTo>
                    <a:pt x="764004" y="118083"/>
                  </a:lnTo>
                  <a:lnTo>
                    <a:pt x="722878" y="137764"/>
                  </a:lnTo>
                  <a:lnTo>
                    <a:pt x="682316" y="158958"/>
                  </a:lnTo>
                  <a:lnTo>
                    <a:pt x="642360" y="181666"/>
                  </a:lnTo>
                  <a:lnTo>
                    <a:pt x="603053" y="205889"/>
                  </a:lnTo>
                  <a:lnTo>
                    <a:pt x="564435" y="231625"/>
                  </a:lnTo>
                  <a:lnTo>
                    <a:pt x="526550" y="258875"/>
                  </a:lnTo>
                  <a:lnTo>
                    <a:pt x="489438" y="287639"/>
                  </a:lnTo>
                  <a:lnTo>
                    <a:pt x="453141" y="317917"/>
                  </a:lnTo>
                  <a:lnTo>
                    <a:pt x="417702" y="349708"/>
                  </a:lnTo>
                  <a:lnTo>
                    <a:pt x="383162" y="383014"/>
                  </a:lnTo>
                  <a:lnTo>
                    <a:pt x="349844" y="417540"/>
                  </a:lnTo>
                  <a:lnTo>
                    <a:pt x="318040" y="452965"/>
                  </a:lnTo>
                  <a:lnTo>
                    <a:pt x="287750" y="489246"/>
                  </a:lnTo>
                  <a:lnTo>
                    <a:pt x="258975" y="526343"/>
                  </a:lnTo>
                  <a:lnTo>
                    <a:pt x="231715" y="564214"/>
                  </a:lnTo>
                  <a:lnTo>
                    <a:pt x="205968" y="602815"/>
                  </a:lnTo>
                  <a:lnTo>
                    <a:pt x="181737" y="642107"/>
                  </a:lnTo>
                  <a:lnTo>
                    <a:pt x="159020" y="682047"/>
                  </a:lnTo>
                  <a:lnTo>
                    <a:pt x="137817" y="722593"/>
                  </a:lnTo>
                  <a:lnTo>
                    <a:pt x="118129" y="763703"/>
                  </a:lnTo>
                  <a:lnTo>
                    <a:pt x="99955" y="805336"/>
                  </a:lnTo>
                  <a:lnTo>
                    <a:pt x="83296" y="847449"/>
                  </a:lnTo>
                  <a:lnTo>
                    <a:pt x="68151" y="890002"/>
                  </a:lnTo>
                  <a:lnTo>
                    <a:pt x="54521" y="932951"/>
                  </a:lnTo>
                  <a:lnTo>
                    <a:pt x="42405" y="976256"/>
                  </a:lnTo>
                  <a:lnTo>
                    <a:pt x="31804" y="1019875"/>
                  </a:lnTo>
                  <a:lnTo>
                    <a:pt x="22717" y="1063765"/>
                  </a:lnTo>
                  <a:lnTo>
                    <a:pt x="15144" y="1107885"/>
                  </a:lnTo>
                  <a:lnTo>
                    <a:pt x="9086" y="1152193"/>
                  </a:lnTo>
                  <a:lnTo>
                    <a:pt x="4543" y="1196648"/>
                  </a:lnTo>
                  <a:lnTo>
                    <a:pt x="1514" y="1241207"/>
                  </a:lnTo>
                  <a:lnTo>
                    <a:pt x="0" y="1285829"/>
                  </a:lnTo>
                  <a:lnTo>
                    <a:pt x="0" y="1330472"/>
                  </a:lnTo>
                  <a:lnTo>
                    <a:pt x="1514" y="1375093"/>
                  </a:lnTo>
                  <a:lnTo>
                    <a:pt x="4543" y="1419653"/>
                  </a:lnTo>
                  <a:lnTo>
                    <a:pt x="9086" y="1464107"/>
                  </a:lnTo>
                  <a:lnTo>
                    <a:pt x="15144" y="1508415"/>
                  </a:lnTo>
                  <a:lnTo>
                    <a:pt x="22717" y="1552536"/>
                  </a:lnTo>
                  <a:lnTo>
                    <a:pt x="31804" y="1596426"/>
                  </a:lnTo>
                  <a:lnTo>
                    <a:pt x="42405" y="1640044"/>
                  </a:lnTo>
                  <a:lnTo>
                    <a:pt x="54521" y="1683349"/>
                  </a:lnTo>
                  <a:lnTo>
                    <a:pt x="68151" y="1726299"/>
                  </a:lnTo>
                  <a:lnTo>
                    <a:pt x="83296" y="1768851"/>
                  </a:lnTo>
                  <a:lnTo>
                    <a:pt x="99955" y="1810965"/>
                  </a:lnTo>
                  <a:lnTo>
                    <a:pt x="118129" y="1852598"/>
                  </a:lnTo>
                  <a:lnTo>
                    <a:pt x="137817" y="1893708"/>
                  </a:lnTo>
                  <a:lnTo>
                    <a:pt x="159020" y="1934254"/>
                  </a:lnTo>
                  <a:lnTo>
                    <a:pt x="181737" y="1974193"/>
                  </a:lnTo>
                  <a:lnTo>
                    <a:pt x="205968" y="2013485"/>
                  </a:lnTo>
                  <a:lnTo>
                    <a:pt x="231715" y="2052087"/>
                  </a:lnTo>
                  <a:lnTo>
                    <a:pt x="258975" y="2089957"/>
                  </a:lnTo>
                  <a:lnTo>
                    <a:pt x="287750" y="2127054"/>
                  </a:lnTo>
                  <a:lnTo>
                    <a:pt x="318040" y="2163336"/>
                  </a:lnTo>
                  <a:lnTo>
                    <a:pt x="349844" y="2198761"/>
                  </a:lnTo>
                  <a:lnTo>
                    <a:pt x="383162" y="2233286"/>
                  </a:lnTo>
                  <a:lnTo>
                    <a:pt x="417702" y="2266592"/>
                  </a:lnTo>
                  <a:lnTo>
                    <a:pt x="453141" y="2298384"/>
                  </a:lnTo>
                  <a:lnTo>
                    <a:pt x="489438" y="2328662"/>
                  </a:lnTo>
                  <a:lnTo>
                    <a:pt x="526550" y="2357426"/>
                  </a:lnTo>
                  <a:lnTo>
                    <a:pt x="564435" y="2384676"/>
                  </a:lnTo>
                  <a:lnTo>
                    <a:pt x="603053" y="2410412"/>
                  </a:lnTo>
                  <a:lnTo>
                    <a:pt x="642360" y="2434634"/>
                  </a:lnTo>
                  <a:lnTo>
                    <a:pt x="682316" y="2457342"/>
                  </a:lnTo>
                  <a:lnTo>
                    <a:pt x="722878" y="2478537"/>
                  </a:lnTo>
                  <a:lnTo>
                    <a:pt x="764004" y="2498218"/>
                  </a:lnTo>
                  <a:lnTo>
                    <a:pt x="805654" y="2516384"/>
                  </a:lnTo>
                  <a:lnTo>
                    <a:pt x="847784" y="2533037"/>
                  </a:lnTo>
                  <a:lnTo>
                    <a:pt x="890354" y="2548176"/>
                  </a:lnTo>
                  <a:lnTo>
                    <a:pt x="933320" y="2561801"/>
                  </a:lnTo>
                  <a:lnTo>
                    <a:pt x="976642" y="2573912"/>
                  </a:lnTo>
                  <a:lnTo>
                    <a:pt x="1020278" y="2584509"/>
                  </a:lnTo>
                  <a:lnTo>
                    <a:pt x="1064186" y="2593593"/>
                  </a:lnTo>
                  <a:lnTo>
                    <a:pt x="1108324" y="2601162"/>
                  </a:lnTo>
                  <a:lnTo>
                    <a:pt x="1152650" y="2607218"/>
                  </a:lnTo>
                  <a:lnTo>
                    <a:pt x="1197122" y="2611759"/>
                  </a:lnTo>
                  <a:lnTo>
                    <a:pt x="1241699" y="2614787"/>
                  </a:lnTo>
                  <a:lnTo>
                    <a:pt x="1286338" y="2616301"/>
                  </a:lnTo>
                  <a:lnTo>
                    <a:pt x="1330998" y="2616301"/>
                  </a:lnTo>
                  <a:lnTo>
                    <a:pt x="1375638" y="2614787"/>
                  </a:lnTo>
                  <a:lnTo>
                    <a:pt x="1420215" y="2611759"/>
                  </a:lnTo>
                  <a:lnTo>
                    <a:pt x="1464687" y="2607218"/>
                  </a:lnTo>
                  <a:lnTo>
                    <a:pt x="1509013" y="2601162"/>
                  </a:lnTo>
                  <a:lnTo>
                    <a:pt x="1553151" y="2593593"/>
                  </a:lnTo>
                  <a:lnTo>
                    <a:pt x="1597058" y="2584509"/>
                  </a:lnTo>
                  <a:lnTo>
                    <a:pt x="1640694" y="2573912"/>
                  </a:lnTo>
                  <a:lnTo>
                    <a:pt x="1684016" y="2561801"/>
                  </a:lnTo>
                  <a:lnTo>
                    <a:pt x="1726983" y="2548176"/>
                  </a:lnTo>
                  <a:lnTo>
                    <a:pt x="1769552" y="2533037"/>
                  </a:lnTo>
                  <a:lnTo>
                    <a:pt x="1811683" y="2516384"/>
                  </a:lnTo>
                  <a:lnTo>
                    <a:pt x="1853332" y="2498218"/>
                  </a:lnTo>
                  <a:lnTo>
                    <a:pt x="1894459" y="2478537"/>
                  </a:lnTo>
                  <a:lnTo>
                    <a:pt x="1935021" y="2457342"/>
                  </a:lnTo>
                  <a:lnTo>
                    <a:pt x="1974976" y="2434634"/>
                  </a:lnTo>
                  <a:lnTo>
                    <a:pt x="2014284" y="2410412"/>
                  </a:lnTo>
                  <a:lnTo>
                    <a:pt x="2052901" y="2384676"/>
                  </a:lnTo>
                  <a:lnTo>
                    <a:pt x="2090787" y="2357426"/>
                  </a:lnTo>
                  <a:lnTo>
                    <a:pt x="2127899" y="2328662"/>
                  </a:lnTo>
                  <a:lnTo>
                    <a:pt x="2164195" y="2298384"/>
                  </a:lnTo>
                  <a:lnTo>
                    <a:pt x="2199634" y="2266592"/>
                  </a:lnTo>
                  <a:lnTo>
                    <a:pt x="2234174" y="2233286"/>
                  </a:lnTo>
                  <a:lnTo>
                    <a:pt x="2267493" y="2198761"/>
                  </a:lnTo>
                  <a:lnTo>
                    <a:pt x="2299298" y="2163336"/>
                  </a:lnTo>
                  <a:lnTo>
                    <a:pt x="2329588" y="2127054"/>
                  </a:lnTo>
                  <a:lnTo>
                    <a:pt x="2358364" y="2089957"/>
                  </a:lnTo>
                  <a:lnTo>
                    <a:pt x="2385625" y="2052087"/>
                  </a:lnTo>
                  <a:lnTo>
                    <a:pt x="2411372" y="2013485"/>
                  </a:lnTo>
                  <a:lnTo>
                    <a:pt x="2435604" y="1974193"/>
                  </a:lnTo>
                  <a:lnTo>
                    <a:pt x="2458321" y="1934254"/>
                  </a:lnTo>
                  <a:lnTo>
                    <a:pt x="2479525" y="1893708"/>
                  </a:lnTo>
                  <a:lnTo>
                    <a:pt x="2499213" y="1852598"/>
                  </a:lnTo>
                  <a:lnTo>
                    <a:pt x="2517387" y="1810965"/>
                  </a:lnTo>
                  <a:lnTo>
                    <a:pt x="2534047" y="1768851"/>
                  </a:lnTo>
                  <a:lnTo>
                    <a:pt x="2549192" y="1726299"/>
                  </a:lnTo>
                  <a:lnTo>
                    <a:pt x="2562823" y="1683349"/>
                  </a:lnTo>
                  <a:lnTo>
                    <a:pt x="2574939" y="1640044"/>
                  </a:lnTo>
                  <a:lnTo>
                    <a:pt x="2585540" y="1596426"/>
                  </a:lnTo>
                  <a:lnTo>
                    <a:pt x="2594627" y="1552536"/>
                  </a:lnTo>
                  <a:lnTo>
                    <a:pt x="2602200" y="1508415"/>
                  </a:lnTo>
                  <a:lnTo>
                    <a:pt x="2608258" y="1464107"/>
                  </a:lnTo>
                  <a:lnTo>
                    <a:pt x="2612801" y="1419653"/>
                  </a:lnTo>
                  <a:lnTo>
                    <a:pt x="2615830" y="1375093"/>
                  </a:lnTo>
                  <a:lnTo>
                    <a:pt x="2617345" y="1330472"/>
                  </a:lnTo>
                  <a:lnTo>
                    <a:pt x="2617345" y="1285829"/>
                  </a:lnTo>
                  <a:lnTo>
                    <a:pt x="2615830" y="1241207"/>
                  </a:lnTo>
                  <a:lnTo>
                    <a:pt x="2612801" y="1196648"/>
                  </a:lnTo>
                  <a:lnTo>
                    <a:pt x="2608258" y="1152193"/>
                  </a:lnTo>
                  <a:lnTo>
                    <a:pt x="2602200" y="1107885"/>
                  </a:lnTo>
                  <a:lnTo>
                    <a:pt x="2594627" y="1063765"/>
                  </a:lnTo>
                  <a:lnTo>
                    <a:pt x="2585540" y="1019875"/>
                  </a:lnTo>
                  <a:lnTo>
                    <a:pt x="2574939" y="976256"/>
                  </a:lnTo>
                  <a:lnTo>
                    <a:pt x="2562823" y="932951"/>
                  </a:lnTo>
                  <a:lnTo>
                    <a:pt x="2549192" y="890002"/>
                  </a:lnTo>
                  <a:lnTo>
                    <a:pt x="2534047" y="847449"/>
                  </a:lnTo>
                  <a:lnTo>
                    <a:pt x="2517387" y="805336"/>
                  </a:lnTo>
                  <a:lnTo>
                    <a:pt x="2499213" y="763703"/>
                  </a:lnTo>
                  <a:lnTo>
                    <a:pt x="2479525" y="722593"/>
                  </a:lnTo>
                  <a:lnTo>
                    <a:pt x="2458321" y="682047"/>
                  </a:lnTo>
                  <a:lnTo>
                    <a:pt x="2435604" y="642107"/>
                  </a:lnTo>
                  <a:lnTo>
                    <a:pt x="2411372" y="602815"/>
                  </a:lnTo>
                  <a:lnTo>
                    <a:pt x="2385625" y="564214"/>
                  </a:lnTo>
                  <a:lnTo>
                    <a:pt x="2358364" y="526343"/>
                  </a:lnTo>
                  <a:lnTo>
                    <a:pt x="2329588" y="489246"/>
                  </a:lnTo>
                  <a:lnTo>
                    <a:pt x="2299298" y="452965"/>
                  </a:lnTo>
                  <a:lnTo>
                    <a:pt x="2267493" y="417540"/>
                  </a:lnTo>
                  <a:lnTo>
                    <a:pt x="2234174" y="383014"/>
                  </a:lnTo>
                  <a:lnTo>
                    <a:pt x="2199634" y="349708"/>
                  </a:lnTo>
                  <a:lnTo>
                    <a:pt x="2164195" y="317917"/>
                  </a:lnTo>
                  <a:lnTo>
                    <a:pt x="2127899" y="287639"/>
                  </a:lnTo>
                  <a:lnTo>
                    <a:pt x="2090787" y="258875"/>
                  </a:lnTo>
                  <a:lnTo>
                    <a:pt x="2052901" y="231625"/>
                  </a:lnTo>
                  <a:lnTo>
                    <a:pt x="2014284" y="205889"/>
                  </a:lnTo>
                  <a:lnTo>
                    <a:pt x="1974976" y="181666"/>
                  </a:lnTo>
                  <a:lnTo>
                    <a:pt x="1935021" y="158958"/>
                  </a:lnTo>
                  <a:lnTo>
                    <a:pt x="1894459" y="137764"/>
                  </a:lnTo>
                  <a:lnTo>
                    <a:pt x="1853332" y="118083"/>
                  </a:lnTo>
                  <a:lnTo>
                    <a:pt x="1811683" y="99916"/>
                  </a:lnTo>
                  <a:lnTo>
                    <a:pt x="1769552" y="83264"/>
                  </a:lnTo>
                  <a:lnTo>
                    <a:pt x="1726983" y="68125"/>
                  </a:lnTo>
                  <a:lnTo>
                    <a:pt x="1684016" y="54500"/>
                  </a:lnTo>
                  <a:lnTo>
                    <a:pt x="1640694" y="42388"/>
                  </a:lnTo>
                  <a:lnTo>
                    <a:pt x="1597058" y="31791"/>
                  </a:lnTo>
                  <a:lnTo>
                    <a:pt x="1553151" y="22708"/>
                  </a:lnTo>
                  <a:lnTo>
                    <a:pt x="1509013" y="15138"/>
                  </a:lnTo>
                  <a:lnTo>
                    <a:pt x="1464687" y="9083"/>
                  </a:lnTo>
                  <a:lnTo>
                    <a:pt x="1420215" y="4541"/>
                  </a:lnTo>
                  <a:lnTo>
                    <a:pt x="1375638" y="1513"/>
                  </a:lnTo>
                  <a:lnTo>
                    <a:pt x="1330998" y="0"/>
                  </a:lnTo>
                  <a:close/>
                </a:path>
              </a:pathLst>
            </a:custGeom>
            <a:solidFill>
              <a:srgbClr val="99D4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2" name="object 5">
              <a:extLst>
                <a:ext uri="{FF2B5EF4-FFF2-40B4-BE49-F238E27FC236}">
                  <a16:creationId xmlns:a16="http://schemas.microsoft.com/office/drawing/2014/main" id="{ED7AF45D-3C43-DAA6-CEDE-6E0AB3938A51}"/>
                </a:ext>
              </a:extLst>
            </p:cNvPr>
            <p:cNvSpPr>
              <a:spLocks/>
            </p:cNvSpPr>
            <p:nvPr/>
          </p:nvSpPr>
          <p:spPr bwMode="auto">
            <a:xfrm>
              <a:off x="14780095" y="5172868"/>
              <a:ext cx="1403985" cy="944244"/>
            </a:xfrm>
            <a:custGeom>
              <a:avLst/>
              <a:gdLst>
                <a:gd name="T0" fmla="*/ 1354455 w 1403984"/>
                <a:gd name="T1" fmla="*/ 862164 h 944245"/>
                <a:gd name="T2" fmla="*/ 1270736 w 1403984"/>
                <a:gd name="T3" fmla="*/ 879284 h 944245"/>
                <a:gd name="T4" fmla="*/ 1162443 w 1403984"/>
                <a:gd name="T5" fmla="*/ 878535 h 944245"/>
                <a:gd name="T6" fmla="*/ 1088085 w 1403984"/>
                <a:gd name="T7" fmla="*/ 886688 h 944245"/>
                <a:gd name="T8" fmla="*/ 1012278 w 1403984"/>
                <a:gd name="T9" fmla="*/ 883666 h 944245"/>
                <a:gd name="T10" fmla="*/ 939368 w 1403984"/>
                <a:gd name="T11" fmla="*/ 880452 h 944245"/>
                <a:gd name="T12" fmla="*/ 839558 w 1403984"/>
                <a:gd name="T13" fmla="*/ 881354 h 944245"/>
                <a:gd name="T14" fmla="*/ 719670 w 1403984"/>
                <a:gd name="T15" fmla="*/ 877684 h 944245"/>
                <a:gd name="T16" fmla="*/ 674598 w 1403984"/>
                <a:gd name="T17" fmla="*/ 879462 h 944245"/>
                <a:gd name="T18" fmla="*/ 593178 w 1403984"/>
                <a:gd name="T19" fmla="*/ 886269 h 944245"/>
                <a:gd name="T20" fmla="*/ 477596 w 1403984"/>
                <a:gd name="T21" fmla="*/ 882853 h 944245"/>
                <a:gd name="T22" fmla="*/ 379958 w 1403984"/>
                <a:gd name="T23" fmla="*/ 881684 h 944245"/>
                <a:gd name="T24" fmla="*/ 266941 w 1403984"/>
                <a:gd name="T25" fmla="*/ 883361 h 944245"/>
                <a:gd name="T26" fmla="*/ 135851 w 1403984"/>
                <a:gd name="T27" fmla="*/ 879119 h 944245"/>
                <a:gd name="T28" fmla="*/ 45910 w 1403984"/>
                <a:gd name="T29" fmla="*/ 862164 h 944245"/>
                <a:gd name="T30" fmla="*/ 6121 w 1403984"/>
                <a:gd name="T31" fmla="*/ 928712 h 944245"/>
                <a:gd name="T32" fmla="*/ 67614 w 1403984"/>
                <a:gd name="T33" fmla="*/ 941019 h 944245"/>
                <a:gd name="T34" fmla="*/ 135826 w 1403984"/>
                <a:gd name="T35" fmla="*/ 928865 h 944245"/>
                <a:gd name="T36" fmla="*/ 206235 w 1403984"/>
                <a:gd name="T37" fmla="*/ 925995 h 944245"/>
                <a:gd name="T38" fmla="*/ 287909 w 1403984"/>
                <a:gd name="T39" fmla="*/ 924280 h 944245"/>
                <a:gd name="T40" fmla="*/ 444944 w 1403984"/>
                <a:gd name="T41" fmla="*/ 924280 h 944245"/>
                <a:gd name="T42" fmla="*/ 531355 w 1403984"/>
                <a:gd name="T43" fmla="*/ 931075 h 944245"/>
                <a:gd name="T44" fmla="*/ 619086 w 1403984"/>
                <a:gd name="T45" fmla="*/ 929398 h 944245"/>
                <a:gd name="T46" fmla="*/ 702894 w 1403984"/>
                <a:gd name="T47" fmla="*/ 927442 h 944245"/>
                <a:gd name="T48" fmla="*/ 754672 w 1403984"/>
                <a:gd name="T49" fmla="*/ 927912 h 944245"/>
                <a:gd name="T50" fmla="*/ 822109 w 1403984"/>
                <a:gd name="T51" fmla="*/ 922921 h 944245"/>
                <a:gd name="T52" fmla="*/ 918921 w 1403984"/>
                <a:gd name="T53" fmla="*/ 925652 h 944245"/>
                <a:gd name="T54" fmla="*/ 1060742 w 1403984"/>
                <a:gd name="T55" fmla="*/ 929081 h 944245"/>
                <a:gd name="T56" fmla="*/ 1181227 w 1403984"/>
                <a:gd name="T57" fmla="*/ 924966 h 944245"/>
                <a:gd name="T58" fmla="*/ 1273759 w 1403984"/>
                <a:gd name="T59" fmla="*/ 928865 h 944245"/>
                <a:gd name="T60" fmla="*/ 1375232 w 1403984"/>
                <a:gd name="T61" fmla="*/ 941336 h 944245"/>
                <a:gd name="T62" fmla="*/ 1403654 w 1403984"/>
                <a:gd name="T63" fmla="*/ 40297 h 944245"/>
                <a:gd name="T64" fmla="*/ 1334922 w 1403984"/>
                <a:gd name="T65" fmla="*/ 2425 h 944245"/>
                <a:gd name="T66" fmla="*/ 1266964 w 1403984"/>
                <a:gd name="T67" fmla="*/ 15163 h 944245"/>
                <a:gd name="T68" fmla="*/ 1151890 w 1403984"/>
                <a:gd name="T69" fmla="*/ 15697 h 944245"/>
                <a:gd name="T70" fmla="*/ 1069632 w 1403984"/>
                <a:gd name="T71" fmla="*/ 23329 h 944245"/>
                <a:gd name="T72" fmla="*/ 995273 w 1403984"/>
                <a:gd name="T73" fmla="*/ 21310 h 944245"/>
                <a:gd name="T74" fmla="*/ 857554 w 1403984"/>
                <a:gd name="T75" fmla="*/ 18275 h 944245"/>
                <a:gd name="T76" fmla="*/ 735215 w 1403984"/>
                <a:gd name="T77" fmla="*/ 15900 h 944245"/>
                <a:gd name="T78" fmla="*/ 687654 w 1403984"/>
                <a:gd name="T79" fmla="*/ 15925 h 944245"/>
                <a:gd name="T80" fmla="*/ 608126 w 1403984"/>
                <a:gd name="T81" fmla="*/ 20154 h 944245"/>
                <a:gd name="T82" fmla="*/ 521792 w 1403984"/>
                <a:gd name="T83" fmla="*/ 21818 h 944245"/>
                <a:gd name="T84" fmla="*/ 414159 w 1403984"/>
                <a:gd name="T85" fmla="*/ 23329 h 944245"/>
                <a:gd name="T86" fmla="*/ 290969 w 1403984"/>
                <a:gd name="T87" fmla="*/ 17297 h 944245"/>
                <a:gd name="T88" fmla="*/ 139331 w 1403984"/>
                <a:gd name="T89" fmla="*/ 15163 h 944245"/>
                <a:gd name="T90" fmla="*/ 62204 w 1403984"/>
                <a:gd name="T91" fmla="*/ 2400 h 944245"/>
                <a:gd name="T92" fmla="*/ 0 w 1403984"/>
                <a:gd name="T93" fmla="*/ 49949 h 944245"/>
                <a:gd name="T94" fmla="*/ 47599 w 1403984"/>
                <a:gd name="T95" fmla="*/ 81114 h 944245"/>
                <a:gd name="T96" fmla="*/ 134899 w 1403984"/>
                <a:gd name="T97" fmla="*/ 66141 h 944245"/>
                <a:gd name="T98" fmla="*/ 191579 w 1403984"/>
                <a:gd name="T99" fmla="*/ 63309 h 944245"/>
                <a:gd name="T100" fmla="*/ 264490 w 1403984"/>
                <a:gd name="T101" fmla="*/ 63195 h 944245"/>
                <a:gd name="T102" fmla="*/ 429704 w 1403984"/>
                <a:gd name="T103" fmla="*/ 62788 h 944245"/>
                <a:gd name="T104" fmla="*/ 507631 w 1403984"/>
                <a:gd name="T105" fmla="*/ 66548 h 944245"/>
                <a:gd name="T106" fmla="*/ 603732 w 1403984"/>
                <a:gd name="T107" fmla="*/ 65646 h 944245"/>
                <a:gd name="T108" fmla="*/ 700976 w 1403984"/>
                <a:gd name="T109" fmla="*/ 66281 h 944245"/>
                <a:gd name="T110" fmla="*/ 743089 w 1403984"/>
                <a:gd name="T111" fmla="*/ 64008 h 944245"/>
                <a:gd name="T112" fmla="*/ 805535 w 1403984"/>
                <a:gd name="T113" fmla="*/ 61683 h 944245"/>
                <a:gd name="T114" fmla="*/ 900137 w 1403984"/>
                <a:gd name="T115" fmla="*/ 61823 h 944245"/>
                <a:gd name="T116" fmla="*/ 1043584 w 1403984"/>
                <a:gd name="T117" fmla="*/ 65798 h 944245"/>
                <a:gd name="T118" fmla="*/ 1162151 w 1403984"/>
                <a:gd name="T119" fmla="*/ 62674 h 944245"/>
                <a:gd name="T120" fmla="*/ 1270215 w 1403984"/>
                <a:gd name="T121" fmla="*/ 64820 h 944245"/>
                <a:gd name="T122" fmla="*/ 1354455 w 1403984"/>
                <a:gd name="T123" fmla="*/ 81648 h 944245"/>
                <a:gd name="T124" fmla="*/ 1403654 w 1403984"/>
                <a:gd name="T125" fmla="*/ 40297 h 944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03984" h="944245">
                  <a:moveTo>
                    <a:pt x="1403654" y="902462"/>
                  </a:moveTo>
                  <a:lnTo>
                    <a:pt x="1400454" y="884669"/>
                  </a:lnTo>
                  <a:lnTo>
                    <a:pt x="1391666" y="872096"/>
                  </a:lnTo>
                  <a:lnTo>
                    <a:pt x="1376565" y="864628"/>
                  </a:lnTo>
                  <a:lnTo>
                    <a:pt x="1354455" y="862164"/>
                  </a:lnTo>
                  <a:lnTo>
                    <a:pt x="1334922" y="864590"/>
                  </a:lnTo>
                  <a:lnTo>
                    <a:pt x="1321460" y="869911"/>
                  </a:lnTo>
                  <a:lnTo>
                    <a:pt x="1304251" y="875233"/>
                  </a:lnTo>
                  <a:lnTo>
                    <a:pt x="1273441" y="877646"/>
                  </a:lnTo>
                  <a:lnTo>
                    <a:pt x="1270736" y="879284"/>
                  </a:lnTo>
                  <a:lnTo>
                    <a:pt x="1266964" y="877328"/>
                  </a:lnTo>
                  <a:lnTo>
                    <a:pt x="1247076" y="877671"/>
                  </a:lnTo>
                  <a:lnTo>
                    <a:pt x="1194879" y="880084"/>
                  </a:lnTo>
                  <a:lnTo>
                    <a:pt x="1176007" y="879830"/>
                  </a:lnTo>
                  <a:lnTo>
                    <a:pt x="1162443" y="878535"/>
                  </a:lnTo>
                  <a:lnTo>
                    <a:pt x="1151890" y="877862"/>
                  </a:lnTo>
                  <a:lnTo>
                    <a:pt x="1141958" y="879462"/>
                  </a:lnTo>
                  <a:lnTo>
                    <a:pt x="1127975" y="882738"/>
                  </a:lnTo>
                  <a:lnTo>
                    <a:pt x="1108760" y="885456"/>
                  </a:lnTo>
                  <a:lnTo>
                    <a:pt x="1088085" y="886688"/>
                  </a:lnTo>
                  <a:lnTo>
                    <a:pt x="1069632" y="885494"/>
                  </a:lnTo>
                  <a:lnTo>
                    <a:pt x="1053490" y="884059"/>
                  </a:lnTo>
                  <a:lnTo>
                    <a:pt x="1033449" y="883666"/>
                  </a:lnTo>
                  <a:lnTo>
                    <a:pt x="1033030" y="883653"/>
                  </a:lnTo>
                  <a:lnTo>
                    <a:pt x="1012278" y="883666"/>
                  </a:lnTo>
                  <a:lnTo>
                    <a:pt x="995273" y="883488"/>
                  </a:lnTo>
                  <a:lnTo>
                    <a:pt x="980694" y="882904"/>
                  </a:lnTo>
                  <a:lnTo>
                    <a:pt x="961021" y="881926"/>
                  </a:lnTo>
                  <a:lnTo>
                    <a:pt x="952652" y="881354"/>
                  </a:lnTo>
                  <a:lnTo>
                    <a:pt x="939368" y="880452"/>
                  </a:lnTo>
                  <a:lnTo>
                    <a:pt x="918857" y="878395"/>
                  </a:lnTo>
                  <a:lnTo>
                    <a:pt x="898893" y="877468"/>
                  </a:lnTo>
                  <a:lnTo>
                    <a:pt x="877887" y="878649"/>
                  </a:lnTo>
                  <a:lnTo>
                    <a:pt x="857554" y="880440"/>
                  </a:lnTo>
                  <a:lnTo>
                    <a:pt x="839558" y="881354"/>
                  </a:lnTo>
                  <a:lnTo>
                    <a:pt x="821220" y="881214"/>
                  </a:lnTo>
                  <a:lnTo>
                    <a:pt x="802500" y="880808"/>
                  </a:lnTo>
                  <a:lnTo>
                    <a:pt x="784098" y="880198"/>
                  </a:lnTo>
                  <a:lnTo>
                    <a:pt x="735215" y="878065"/>
                  </a:lnTo>
                  <a:lnTo>
                    <a:pt x="719670" y="877684"/>
                  </a:lnTo>
                  <a:lnTo>
                    <a:pt x="703453" y="877544"/>
                  </a:lnTo>
                  <a:lnTo>
                    <a:pt x="702424" y="878205"/>
                  </a:lnTo>
                  <a:lnTo>
                    <a:pt x="700659" y="877328"/>
                  </a:lnTo>
                  <a:lnTo>
                    <a:pt x="687654" y="878090"/>
                  </a:lnTo>
                  <a:lnTo>
                    <a:pt x="674598" y="879462"/>
                  </a:lnTo>
                  <a:lnTo>
                    <a:pt x="660019" y="880148"/>
                  </a:lnTo>
                  <a:lnTo>
                    <a:pt x="642429" y="878814"/>
                  </a:lnTo>
                  <a:lnTo>
                    <a:pt x="624217" y="878840"/>
                  </a:lnTo>
                  <a:lnTo>
                    <a:pt x="608126" y="882319"/>
                  </a:lnTo>
                  <a:lnTo>
                    <a:pt x="593178" y="886269"/>
                  </a:lnTo>
                  <a:lnTo>
                    <a:pt x="578408" y="887717"/>
                  </a:lnTo>
                  <a:lnTo>
                    <a:pt x="547700" y="885596"/>
                  </a:lnTo>
                  <a:lnTo>
                    <a:pt x="541667" y="885164"/>
                  </a:lnTo>
                  <a:lnTo>
                    <a:pt x="521792" y="883983"/>
                  </a:lnTo>
                  <a:lnTo>
                    <a:pt x="477596" y="882853"/>
                  </a:lnTo>
                  <a:lnTo>
                    <a:pt x="463194" y="883361"/>
                  </a:lnTo>
                  <a:lnTo>
                    <a:pt x="444055" y="885494"/>
                  </a:lnTo>
                  <a:lnTo>
                    <a:pt x="415048" y="885596"/>
                  </a:lnTo>
                  <a:lnTo>
                    <a:pt x="414172" y="885494"/>
                  </a:lnTo>
                  <a:lnTo>
                    <a:pt x="379958" y="881684"/>
                  </a:lnTo>
                  <a:lnTo>
                    <a:pt x="347840" y="876960"/>
                  </a:lnTo>
                  <a:lnTo>
                    <a:pt x="327787" y="874674"/>
                  </a:lnTo>
                  <a:lnTo>
                    <a:pt x="311721" y="876223"/>
                  </a:lnTo>
                  <a:lnTo>
                    <a:pt x="290969" y="879462"/>
                  </a:lnTo>
                  <a:lnTo>
                    <a:pt x="266941" y="883361"/>
                  </a:lnTo>
                  <a:lnTo>
                    <a:pt x="249720" y="885494"/>
                  </a:lnTo>
                  <a:lnTo>
                    <a:pt x="229501" y="884669"/>
                  </a:lnTo>
                  <a:lnTo>
                    <a:pt x="166624" y="878751"/>
                  </a:lnTo>
                  <a:lnTo>
                    <a:pt x="139331" y="877328"/>
                  </a:lnTo>
                  <a:lnTo>
                    <a:pt x="135851" y="879119"/>
                  </a:lnTo>
                  <a:lnTo>
                    <a:pt x="133070" y="877544"/>
                  </a:lnTo>
                  <a:lnTo>
                    <a:pt x="95288" y="875144"/>
                  </a:lnTo>
                  <a:lnTo>
                    <a:pt x="75171" y="869861"/>
                  </a:lnTo>
                  <a:lnTo>
                    <a:pt x="62204" y="864565"/>
                  </a:lnTo>
                  <a:lnTo>
                    <a:pt x="45910" y="862164"/>
                  </a:lnTo>
                  <a:lnTo>
                    <a:pt x="26250" y="866025"/>
                  </a:lnTo>
                  <a:lnTo>
                    <a:pt x="11061" y="876604"/>
                  </a:lnTo>
                  <a:lnTo>
                    <a:pt x="1816" y="892454"/>
                  </a:lnTo>
                  <a:lnTo>
                    <a:pt x="0" y="912114"/>
                  </a:lnTo>
                  <a:lnTo>
                    <a:pt x="6121" y="928712"/>
                  </a:lnTo>
                  <a:lnTo>
                    <a:pt x="6248" y="928865"/>
                  </a:lnTo>
                  <a:lnTo>
                    <a:pt x="17919" y="938199"/>
                  </a:lnTo>
                  <a:lnTo>
                    <a:pt x="32626" y="942352"/>
                  </a:lnTo>
                  <a:lnTo>
                    <a:pt x="47599" y="943279"/>
                  </a:lnTo>
                  <a:lnTo>
                    <a:pt x="67614" y="941019"/>
                  </a:lnTo>
                  <a:lnTo>
                    <a:pt x="81762" y="936015"/>
                  </a:lnTo>
                  <a:lnTo>
                    <a:pt x="100457" y="931024"/>
                  </a:lnTo>
                  <a:lnTo>
                    <a:pt x="134124" y="928763"/>
                  </a:lnTo>
                  <a:lnTo>
                    <a:pt x="134899" y="928306"/>
                  </a:lnTo>
                  <a:lnTo>
                    <a:pt x="135826" y="928865"/>
                  </a:lnTo>
                  <a:lnTo>
                    <a:pt x="155879" y="928331"/>
                  </a:lnTo>
                  <a:lnTo>
                    <a:pt x="169938" y="927163"/>
                  </a:lnTo>
                  <a:lnTo>
                    <a:pt x="180886" y="925995"/>
                  </a:lnTo>
                  <a:lnTo>
                    <a:pt x="191579" y="925474"/>
                  </a:lnTo>
                  <a:lnTo>
                    <a:pt x="206235" y="925995"/>
                  </a:lnTo>
                  <a:lnTo>
                    <a:pt x="228727" y="927011"/>
                  </a:lnTo>
                  <a:lnTo>
                    <a:pt x="249516" y="927163"/>
                  </a:lnTo>
                  <a:lnTo>
                    <a:pt x="263613" y="925474"/>
                  </a:lnTo>
                  <a:lnTo>
                    <a:pt x="264490" y="925360"/>
                  </a:lnTo>
                  <a:lnTo>
                    <a:pt x="287909" y="924280"/>
                  </a:lnTo>
                  <a:lnTo>
                    <a:pt x="334581" y="925995"/>
                  </a:lnTo>
                  <a:lnTo>
                    <a:pt x="375323" y="927392"/>
                  </a:lnTo>
                  <a:lnTo>
                    <a:pt x="413486" y="926426"/>
                  </a:lnTo>
                  <a:lnTo>
                    <a:pt x="429704" y="924953"/>
                  </a:lnTo>
                  <a:lnTo>
                    <a:pt x="444944" y="924280"/>
                  </a:lnTo>
                  <a:lnTo>
                    <a:pt x="447929" y="924140"/>
                  </a:lnTo>
                  <a:lnTo>
                    <a:pt x="467169" y="924369"/>
                  </a:lnTo>
                  <a:lnTo>
                    <a:pt x="486397" y="925995"/>
                  </a:lnTo>
                  <a:lnTo>
                    <a:pt x="507631" y="928712"/>
                  </a:lnTo>
                  <a:lnTo>
                    <a:pt x="531355" y="931075"/>
                  </a:lnTo>
                  <a:lnTo>
                    <a:pt x="554278" y="931837"/>
                  </a:lnTo>
                  <a:lnTo>
                    <a:pt x="573138" y="929716"/>
                  </a:lnTo>
                  <a:lnTo>
                    <a:pt x="588568" y="927442"/>
                  </a:lnTo>
                  <a:lnTo>
                    <a:pt x="603732" y="927811"/>
                  </a:lnTo>
                  <a:lnTo>
                    <a:pt x="619086" y="929398"/>
                  </a:lnTo>
                  <a:lnTo>
                    <a:pt x="635088" y="930770"/>
                  </a:lnTo>
                  <a:lnTo>
                    <a:pt x="651052" y="930859"/>
                  </a:lnTo>
                  <a:lnTo>
                    <a:pt x="682815" y="928954"/>
                  </a:lnTo>
                  <a:lnTo>
                    <a:pt x="700976" y="928433"/>
                  </a:lnTo>
                  <a:lnTo>
                    <a:pt x="702894" y="927442"/>
                  </a:lnTo>
                  <a:lnTo>
                    <a:pt x="704799" y="928547"/>
                  </a:lnTo>
                  <a:lnTo>
                    <a:pt x="720344" y="927811"/>
                  </a:lnTo>
                  <a:lnTo>
                    <a:pt x="732256" y="926592"/>
                  </a:lnTo>
                  <a:lnTo>
                    <a:pt x="743089" y="926172"/>
                  </a:lnTo>
                  <a:lnTo>
                    <a:pt x="754672" y="927912"/>
                  </a:lnTo>
                  <a:lnTo>
                    <a:pt x="769505" y="928776"/>
                  </a:lnTo>
                  <a:lnTo>
                    <a:pt x="787323" y="926592"/>
                  </a:lnTo>
                  <a:lnTo>
                    <a:pt x="790117" y="926172"/>
                  </a:lnTo>
                  <a:lnTo>
                    <a:pt x="805535" y="923848"/>
                  </a:lnTo>
                  <a:lnTo>
                    <a:pt x="822109" y="922921"/>
                  </a:lnTo>
                  <a:lnTo>
                    <a:pt x="849769" y="924928"/>
                  </a:lnTo>
                  <a:lnTo>
                    <a:pt x="864463" y="925182"/>
                  </a:lnTo>
                  <a:lnTo>
                    <a:pt x="882002" y="923988"/>
                  </a:lnTo>
                  <a:lnTo>
                    <a:pt x="900137" y="923988"/>
                  </a:lnTo>
                  <a:lnTo>
                    <a:pt x="918921" y="925652"/>
                  </a:lnTo>
                  <a:lnTo>
                    <a:pt x="940473" y="927061"/>
                  </a:lnTo>
                  <a:lnTo>
                    <a:pt x="989114" y="924560"/>
                  </a:lnTo>
                  <a:lnTo>
                    <a:pt x="1017828" y="925855"/>
                  </a:lnTo>
                  <a:lnTo>
                    <a:pt x="1043584" y="927963"/>
                  </a:lnTo>
                  <a:lnTo>
                    <a:pt x="1060742" y="929081"/>
                  </a:lnTo>
                  <a:lnTo>
                    <a:pt x="1080414" y="928573"/>
                  </a:lnTo>
                  <a:lnTo>
                    <a:pt x="1110627" y="927392"/>
                  </a:lnTo>
                  <a:lnTo>
                    <a:pt x="1141018" y="925995"/>
                  </a:lnTo>
                  <a:lnTo>
                    <a:pt x="1162151" y="924839"/>
                  </a:lnTo>
                  <a:lnTo>
                    <a:pt x="1181227" y="924966"/>
                  </a:lnTo>
                  <a:lnTo>
                    <a:pt x="1203045" y="925995"/>
                  </a:lnTo>
                  <a:lnTo>
                    <a:pt x="1239862" y="927811"/>
                  </a:lnTo>
                  <a:lnTo>
                    <a:pt x="1266964" y="928547"/>
                  </a:lnTo>
                  <a:lnTo>
                    <a:pt x="1270215" y="926985"/>
                  </a:lnTo>
                  <a:lnTo>
                    <a:pt x="1273759" y="928865"/>
                  </a:lnTo>
                  <a:lnTo>
                    <a:pt x="1303782" y="931024"/>
                  </a:lnTo>
                  <a:lnTo>
                    <a:pt x="1321904" y="936180"/>
                  </a:lnTo>
                  <a:lnTo>
                    <a:pt x="1336154" y="941425"/>
                  </a:lnTo>
                  <a:lnTo>
                    <a:pt x="1354455" y="943813"/>
                  </a:lnTo>
                  <a:lnTo>
                    <a:pt x="1375232" y="941336"/>
                  </a:lnTo>
                  <a:lnTo>
                    <a:pt x="1390904" y="933754"/>
                  </a:lnTo>
                  <a:lnTo>
                    <a:pt x="1400556" y="920991"/>
                  </a:lnTo>
                  <a:lnTo>
                    <a:pt x="1400670" y="920750"/>
                  </a:lnTo>
                  <a:lnTo>
                    <a:pt x="1403654" y="902462"/>
                  </a:lnTo>
                  <a:close/>
                </a:path>
                <a:path w="1403984" h="944245">
                  <a:moveTo>
                    <a:pt x="1403654" y="40297"/>
                  </a:moveTo>
                  <a:lnTo>
                    <a:pt x="1400454" y="22504"/>
                  </a:lnTo>
                  <a:lnTo>
                    <a:pt x="1391666" y="9931"/>
                  </a:lnTo>
                  <a:lnTo>
                    <a:pt x="1376565" y="2463"/>
                  </a:lnTo>
                  <a:lnTo>
                    <a:pt x="1354455" y="0"/>
                  </a:lnTo>
                  <a:lnTo>
                    <a:pt x="1334922" y="2425"/>
                  </a:lnTo>
                  <a:lnTo>
                    <a:pt x="1321460" y="7747"/>
                  </a:lnTo>
                  <a:lnTo>
                    <a:pt x="1304251" y="13068"/>
                  </a:lnTo>
                  <a:lnTo>
                    <a:pt x="1273441" y="15481"/>
                  </a:lnTo>
                  <a:lnTo>
                    <a:pt x="1270736" y="17119"/>
                  </a:lnTo>
                  <a:lnTo>
                    <a:pt x="1266964" y="15163"/>
                  </a:lnTo>
                  <a:lnTo>
                    <a:pt x="1246962" y="15506"/>
                  </a:lnTo>
                  <a:lnTo>
                    <a:pt x="1194879" y="17919"/>
                  </a:lnTo>
                  <a:lnTo>
                    <a:pt x="1176007" y="17665"/>
                  </a:lnTo>
                  <a:lnTo>
                    <a:pt x="1162443" y="16370"/>
                  </a:lnTo>
                  <a:lnTo>
                    <a:pt x="1151890" y="15697"/>
                  </a:lnTo>
                  <a:lnTo>
                    <a:pt x="1141958" y="17297"/>
                  </a:lnTo>
                  <a:lnTo>
                    <a:pt x="1127975" y="20574"/>
                  </a:lnTo>
                  <a:lnTo>
                    <a:pt x="1108760" y="23291"/>
                  </a:lnTo>
                  <a:lnTo>
                    <a:pt x="1088085" y="24523"/>
                  </a:lnTo>
                  <a:lnTo>
                    <a:pt x="1069632" y="23329"/>
                  </a:lnTo>
                  <a:lnTo>
                    <a:pt x="1053490" y="21894"/>
                  </a:lnTo>
                  <a:lnTo>
                    <a:pt x="1033449" y="21501"/>
                  </a:lnTo>
                  <a:lnTo>
                    <a:pt x="1033030" y="21488"/>
                  </a:lnTo>
                  <a:lnTo>
                    <a:pt x="1012278" y="21501"/>
                  </a:lnTo>
                  <a:lnTo>
                    <a:pt x="995273" y="21310"/>
                  </a:lnTo>
                  <a:lnTo>
                    <a:pt x="952665" y="19202"/>
                  </a:lnTo>
                  <a:lnTo>
                    <a:pt x="918857" y="16230"/>
                  </a:lnTo>
                  <a:lnTo>
                    <a:pt x="898893" y="15303"/>
                  </a:lnTo>
                  <a:lnTo>
                    <a:pt x="877887" y="16484"/>
                  </a:lnTo>
                  <a:lnTo>
                    <a:pt x="857554" y="18275"/>
                  </a:lnTo>
                  <a:lnTo>
                    <a:pt x="839558" y="19202"/>
                  </a:lnTo>
                  <a:lnTo>
                    <a:pt x="821220" y="19050"/>
                  </a:lnTo>
                  <a:lnTo>
                    <a:pt x="802500" y="18643"/>
                  </a:lnTo>
                  <a:lnTo>
                    <a:pt x="784098" y="18034"/>
                  </a:lnTo>
                  <a:lnTo>
                    <a:pt x="735215" y="15900"/>
                  </a:lnTo>
                  <a:lnTo>
                    <a:pt x="719670" y="15506"/>
                  </a:lnTo>
                  <a:lnTo>
                    <a:pt x="703453" y="15379"/>
                  </a:lnTo>
                  <a:lnTo>
                    <a:pt x="702424" y="16040"/>
                  </a:lnTo>
                  <a:lnTo>
                    <a:pt x="700659" y="15163"/>
                  </a:lnTo>
                  <a:lnTo>
                    <a:pt x="687654" y="15925"/>
                  </a:lnTo>
                  <a:lnTo>
                    <a:pt x="674598" y="17297"/>
                  </a:lnTo>
                  <a:lnTo>
                    <a:pt x="660019" y="17983"/>
                  </a:lnTo>
                  <a:lnTo>
                    <a:pt x="642429" y="16649"/>
                  </a:lnTo>
                  <a:lnTo>
                    <a:pt x="624217" y="16675"/>
                  </a:lnTo>
                  <a:lnTo>
                    <a:pt x="608126" y="20154"/>
                  </a:lnTo>
                  <a:lnTo>
                    <a:pt x="593178" y="24104"/>
                  </a:lnTo>
                  <a:lnTo>
                    <a:pt x="578408" y="25552"/>
                  </a:lnTo>
                  <a:lnTo>
                    <a:pt x="547700" y="23431"/>
                  </a:lnTo>
                  <a:lnTo>
                    <a:pt x="541667" y="22999"/>
                  </a:lnTo>
                  <a:lnTo>
                    <a:pt x="521792" y="21818"/>
                  </a:lnTo>
                  <a:lnTo>
                    <a:pt x="477596" y="20688"/>
                  </a:lnTo>
                  <a:lnTo>
                    <a:pt x="463181" y="21196"/>
                  </a:lnTo>
                  <a:lnTo>
                    <a:pt x="444055" y="23329"/>
                  </a:lnTo>
                  <a:lnTo>
                    <a:pt x="415048" y="23431"/>
                  </a:lnTo>
                  <a:lnTo>
                    <a:pt x="414159" y="23329"/>
                  </a:lnTo>
                  <a:lnTo>
                    <a:pt x="379958" y="19519"/>
                  </a:lnTo>
                  <a:lnTo>
                    <a:pt x="347840" y="14808"/>
                  </a:lnTo>
                  <a:lnTo>
                    <a:pt x="327787" y="12509"/>
                  </a:lnTo>
                  <a:lnTo>
                    <a:pt x="311721" y="14058"/>
                  </a:lnTo>
                  <a:lnTo>
                    <a:pt x="290969" y="17297"/>
                  </a:lnTo>
                  <a:lnTo>
                    <a:pt x="266941" y="21196"/>
                  </a:lnTo>
                  <a:lnTo>
                    <a:pt x="249720" y="23329"/>
                  </a:lnTo>
                  <a:lnTo>
                    <a:pt x="229501" y="22504"/>
                  </a:lnTo>
                  <a:lnTo>
                    <a:pt x="166624" y="16586"/>
                  </a:lnTo>
                  <a:lnTo>
                    <a:pt x="139331" y="15163"/>
                  </a:lnTo>
                  <a:lnTo>
                    <a:pt x="135851" y="16954"/>
                  </a:lnTo>
                  <a:lnTo>
                    <a:pt x="133070" y="15379"/>
                  </a:lnTo>
                  <a:lnTo>
                    <a:pt x="95288" y="12979"/>
                  </a:lnTo>
                  <a:lnTo>
                    <a:pt x="75171" y="7696"/>
                  </a:lnTo>
                  <a:lnTo>
                    <a:pt x="62204" y="2400"/>
                  </a:lnTo>
                  <a:lnTo>
                    <a:pt x="45910" y="0"/>
                  </a:lnTo>
                  <a:lnTo>
                    <a:pt x="26250" y="3860"/>
                  </a:lnTo>
                  <a:lnTo>
                    <a:pt x="11061" y="14439"/>
                  </a:lnTo>
                  <a:lnTo>
                    <a:pt x="1816" y="30289"/>
                  </a:lnTo>
                  <a:lnTo>
                    <a:pt x="0" y="49949"/>
                  </a:lnTo>
                  <a:lnTo>
                    <a:pt x="6121" y="66548"/>
                  </a:lnTo>
                  <a:lnTo>
                    <a:pt x="6248" y="66700"/>
                  </a:lnTo>
                  <a:lnTo>
                    <a:pt x="17919" y="76034"/>
                  </a:lnTo>
                  <a:lnTo>
                    <a:pt x="32626" y="80187"/>
                  </a:lnTo>
                  <a:lnTo>
                    <a:pt x="47599" y="81114"/>
                  </a:lnTo>
                  <a:lnTo>
                    <a:pt x="67614" y="78854"/>
                  </a:lnTo>
                  <a:lnTo>
                    <a:pt x="81762" y="73850"/>
                  </a:lnTo>
                  <a:lnTo>
                    <a:pt x="100457" y="68859"/>
                  </a:lnTo>
                  <a:lnTo>
                    <a:pt x="134124" y="66598"/>
                  </a:lnTo>
                  <a:lnTo>
                    <a:pt x="134899" y="66141"/>
                  </a:lnTo>
                  <a:lnTo>
                    <a:pt x="135826" y="66700"/>
                  </a:lnTo>
                  <a:lnTo>
                    <a:pt x="155879" y="66167"/>
                  </a:lnTo>
                  <a:lnTo>
                    <a:pt x="169938" y="64998"/>
                  </a:lnTo>
                  <a:lnTo>
                    <a:pt x="180873" y="63830"/>
                  </a:lnTo>
                  <a:lnTo>
                    <a:pt x="191579" y="63309"/>
                  </a:lnTo>
                  <a:lnTo>
                    <a:pt x="206260" y="63842"/>
                  </a:lnTo>
                  <a:lnTo>
                    <a:pt x="228727" y="64846"/>
                  </a:lnTo>
                  <a:lnTo>
                    <a:pt x="249516" y="64998"/>
                  </a:lnTo>
                  <a:lnTo>
                    <a:pt x="263613" y="63309"/>
                  </a:lnTo>
                  <a:lnTo>
                    <a:pt x="264490" y="63195"/>
                  </a:lnTo>
                  <a:lnTo>
                    <a:pt x="287909" y="62115"/>
                  </a:lnTo>
                  <a:lnTo>
                    <a:pt x="334594" y="63842"/>
                  </a:lnTo>
                  <a:lnTo>
                    <a:pt x="375310" y="65227"/>
                  </a:lnTo>
                  <a:lnTo>
                    <a:pt x="413486" y="64262"/>
                  </a:lnTo>
                  <a:lnTo>
                    <a:pt x="429704" y="62788"/>
                  </a:lnTo>
                  <a:lnTo>
                    <a:pt x="444969" y="62115"/>
                  </a:lnTo>
                  <a:lnTo>
                    <a:pt x="447929" y="61976"/>
                  </a:lnTo>
                  <a:lnTo>
                    <a:pt x="467169" y="62204"/>
                  </a:lnTo>
                  <a:lnTo>
                    <a:pt x="486397" y="63842"/>
                  </a:lnTo>
                  <a:lnTo>
                    <a:pt x="507631" y="66548"/>
                  </a:lnTo>
                  <a:lnTo>
                    <a:pt x="531355" y="68910"/>
                  </a:lnTo>
                  <a:lnTo>
                    <a:pt x="554278" y="69672"/>
                  </a:lnTo>
                  <a:lnTo>
                    <a:pt x="573138" y="67551"/>
                  </a:lnTo>
                  <a:lnTo>
                    <a:pt x="588568" y="65278"/>
                  </a:lnTo>
                  <a:lnTo>
                    <a:pt x="603732" y="65646"/>
                  </a:lnTo>
                  <a:lnTo>
                    <a:pt x="619086" y="67233"/>
                  </a:lnTo>
                  <a:lnTo>
                    <a:pt x="635088" y="68605"/>
                  </a:lnTo>
                  <a:lnTo>
                    <a:pt x="651052" y="68694"/>
                  </a:lnTo>
                  <a:lnTo>
                    <a:pt x="682815" y="66789"/>
                  </a:lnTo>
                  <a:lnTo>
                    <a:pt x="700976" y="66281"/>
                  </a:lnTo>
                  <a:lnTo>
                    <a:pt x="702894" y="65278"/>
                  </a:lnTo>
                  <a:lnTo>
                    <a:pt x="704799" y="66382"/>
                  </a:lnTo>
                  <a:lnTo>
                    <a:pt x="720331" y="65646"/>
                  </a:lnTo>
                  <a:lnTo>
                    <a:pt x="732256" y="64427"/>
                  </a:lnTo>
                  <a:lnTo>
                    <a:pt x="743089" y="64008"/>
                  </a:lnTo>
                  <a:lnTo>
                    <a:pt x="754672" y="65747"/>
                  </a:lnTo>
                  <a:lnTo>
                    <a:pt x="769505" y="66611"/>
                  </a:lnTo>
                  <a:lnTo>
                    <a:pt x="787311" y="64427"/>
                  </a:lnTo>
                  <a:lnTo>
                    <a:pt x="790117" y="64008"/>
                  </a:lnTo>
                  <a:lnTo>
                    <a:pt x="805535" y="61683"/>
                  </a:lnTo>
                  <a:lnTo>
                    <a:pt x="822109" y="60756"/>
                  </a:lnTo>
                  <a:lnTo>
                    <a:pt x="849769" y="62763"/>
                  </a:lnTo>
                  <a:lnTo>
                    <a:pt x="864463" y="63017"/>
                  </a:lnTo>
                  <a:lnTo>
                    <a:pt x="882002" y="61823"/>
                  </a:lnTo>
                  <a:lnTo>
                    <a:pt x="900137" y="61823"/>
                  </a:lnTo>
                  <a:lnTo>
                    <a:pt x="918921" y="63487"/>
                  </a:lnTo>
                  <a:lnTo>
                    <a:pt x="940473" y="64897"/>
                  </a:lnTo>
                  <a:lnTo>
                    <a:pt x="989114" y="62395"/>
                  </a:lnTo>
                  <a:lnTo>
                    <a:pt x="1017828" y="63690"/>
                  </a:lnTo>
                  <a:lnTo>
                    <a:pt x="1043584" y="65798"/>
                  </a:lnTo>
                  <a:lnTo>
                    <a:pt x="1060742" y="66916"/>
                  </a:lnTo>
                  <a:lnTo>
                    <a:pt x="1080414" y="66408"/>
                  </a:lnTo>
                  <a:lnTo>
                    <a:pt x="1110627" y="65227"/>
                  </a:lnTo>
                  <a:lnTo>
                    <a:pt x="1141018" y="63830"/>
                  </a:lnTo>
                  <a:lnTo>
                    <a:pt x="1162151" y="62674"/>
                  </a:lnTo>
                  <a:lnTo>
                    <a:pt x="1181227" y="62801"/>
                  </a:lnTo>
                  <a:lnTo>
                    <a:pt x="1203058" y="63842"/>
                  </a:lnTo>
                  <a:lnTo>
                    <a:pt x="1239875" y="65646"/>
                  </a:lnTo>
                  <a:lnTo>
                    <a:pt x="1266964" y="66382"/>
                  </a:lnTo>
                  <a:lnTo>
                    <a:pt x="1270215" y="64820"/>
                  </a:lnTo>
                  <a:lnTo>
                    <a:pt x="1273759" y="66700"/>
                  </a:lnTo>
                  <a:lnTo>
                    <a:pt x="1303782" y="68859"/>
                  </a:lnTo>
                  <a:lnTo>
                    <a:pt x="1321904" y="74015"/>
                  </a:lnTo>
                  <a:lnTo>
                    <a:pt x="1336154" y="79248"/>
                  </a:lnTo>
                  <a:lnTo>
                    <a:pt x="1354455" y="81648"/>
                  </a:lnTo>
                  <a:lnTo>
                    <a:pt x="1375232" y="79171"/>
                  </a:lnTo>
                  <a:lnTo>
                    <a:pt x="1390904" y="71589"/>
                  </a:lnTo>
                  <a:lnTo>
                    <a:pt x="1400556" y="58826"/>
                  </a:lnTo>
                  <a:lnTo>
                    <a:pt x="1400670" y="58585"/>
                  </a:lnTo>
                  <a:lnTo>
                    <a:pt x="1403654" y="402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grpSp>
      <p:sp>
        <p:nvSpPr>
          <p:cNvPr id="24" name="object 3">
            <a:extLst>
              <a:ext uri="{FF2B5EF4-FFF2-40B4-BE49-F238E27FC236}">
                <a16:creationId xmlns:a16="http://schemas.microsoft.com/office/drawing/2014/main" id="{30619930-293C-2D8C-F524-AD8ED88354A5}"/>
              </a:ext>
            </a:extLst>
          </p:cNvPr>
          <p:cNvSpPr>
            <a:spLocks/>
          </p:cNvSpPr>
          <p:nvPr/>
        </p:nvSpPr>
        <p:spPr bwMode="auto">
          <a:xfrm>
            <a:off x="2115879" y="3870134"/>
            <a:ext cx="3268002" cy="505520"/>
          </a:xfrm>
          <a:custGeom>
            <a:avLst/>
            <a:gdLst>
              <a:gd name="T0" fmla="*/ 1406379 w 5731509"/>
              <a:gd name="T1" fmla="*/ 10651 h 2826384"/>
              <a:gd name="T2" fmla="*/ 1221279 w 5731509"/>
              <a:gd name="T3" fmla="*/ 25247 h 2826384"/>
              <a:gd name="T4" fmla="*/ 1027948 w 5731509"/>
              <a:gd name="T5" fmla="*/ 57083 h 2826384"/>
              <a:gd name="T6" fmla="*/ 792132 w 5731509"/>
              <a:gd name="T7" fmla="*/ 143673 h 2826384"/>
              <a:gd name="T8" fmla="*/ 621421 w 5731509"/>
              <a:gd name="T9" fmla="*/ 242492 h 2826384"/>
              <a:gd name="T10" fmla="*/ 467078 w 5731509"/>
              <a:gd name="T11" fmla="*/ 363286 h 2826384"/>
              <a:gd name="T12" fmla="*/ 331141 w 5731509"/>
              <a:gd name="T13" fmla="*/ 504016 h 2826384"/>
              <a:gd name="T14" fmla="*/ 215650 w 5731509"/>
              <a:gd name="T15" fmla="*/ 662641 h 2826384"/>
              <a:gd name="T16" fmla="*/ 122645 w 5731509"/>
              <a:gd name="T17" fmla="*/ 837122 h 2826384"/>
              <a:gd name="T18" fmla="*/ 54701 w 5731509"/>
              <a:gd name="T19" fmla="*/ 1023579 h 2826384"/>
              <a:gd name="T20" fmla="*/ 13758 w 5731509"/>
              <a:gd name="T21" fmla="*/ 1216217 h 2826384"/>
              <a:gd name="T22" fmla="*/ 0 w 5731509"/>
              <a:gd name="T23" fmla="*/ 1412917 h 2826384"/>
              <a:gd name="T24" fmla="*/ 13758 w 5731509"/>
              <a:gd name="T25" fmla="*/ 1609616 h 2826384"/>
              <a:gd name="T26" fmla="*/ 54701 w 5731509"/>
              <a:gd name="T27" fmla="*/ 1802255 h 2826384"/>
              <a:gd name="T28" fmla="*/ 122645 w 5731509"/>
              <a:gd name="T29" fmla="*/ 1988712 h 2826384"/>
              <a:gd name="T30" fmla="*/ 215650 w 5731509"/>
              <a:gd name="T31" fmla="*/ 2163193 h 2826384"/>
              <a:gd name="T32" fmla="*/ 331141 w 5731509"/>
              <a:gd name="T33" fmla="*/ 2321818 h 2826384"/>
              <a:gd name="T34" fmla="*/ 467078 w 5731509"/>
              <a:gd name="T35" fmla="*/ 2462548 h 2826384"/>
              <a:gd name="T36" fmla="*/ 621421 w 5731509"/>
              <a:gd name="T37" fmla="*/ 2583342 h 2826384"/>
              <a:gd name="T38" fmla="*/ 792132 w 5731509"/>
              <a:gd name="T39" fmla="*/ 2682160 h 2826384"/>
              <a:gd name="T40" fmla="*/ 993821 w 5731509"/>
              <a:gd name="T41" fmla="*/ 2760202 h 2826384"/>
              <a:gd name="T42" fmla="*/ 1221279 w 5731509"/>
              <a:gd name="T43" fmla="*/ 2800588 h 2826384"/>
              <a:gd name="T44" fmla="*/ 1406379 w 5731509"/>
              <a:gd name="T45" fmla="*/ 2815184 h 2826384"/>
              <a:gd name="T46" fmla="*/ 3646804 w 5731509"/>
              <a:gd name="T47" fmla="*/ 2825829 h 2826384"/>
              <a:gd name="T48" fmla="*/ 4373712 w 5731509"/>
              <a:gd name="T49" fmla="*/ 2812293 h 2826384"/>
              <a:gd name="T50" fmla="*/ 4551657 w 5731509"/>
              <a:gd name="T51" fmla="*/ 2795552 h 2826384"/>
              <a:gd name="T52" fmla="*/ 4769987 w 5731509"/>
              <a:gd name="T53" fmla="*/ 2750839 h 2826384"/>
              <a:gd name="T54" fmla="*/ 4983035 w 5731509"/>
              <a:gd name="T55" fmla="*/ 2659627 h 2826384"/>
              <a:gd name="T56" fmla="*/ 5149842 w 5731509"/>
              <a:gd name="T57" fmla="*/ 2555124 h 2826384"/>
              <a:gd name="T58" fmla="*/ 5299773 w 5731509"/>
              <a:gd name="T59" fmla="*/ 2429154 h 2826384"/>
              <a:gd name="T60" fmla="*/ 5430789 w 5731509"/>
              <a:gd name="T61" fmla="*/ 2283760 h 2826384"/>
              <a:gd name="T62" fmla="*/ 5540849 w 5731509"/>
              <a:gd name="T63" fmla="*/ 2120979 h 2826384"/>
              <a:gd name="T64" fmla="*/ 5627914 w 5731509"/>
              <a:gd name="T65" fmla="*/ 1942854 h 2826384"/>
              <a:gd name="T66" fmla="*/ 5689116 w 5731509"/>
              <a:gd name="T67" fmla="*/ 1754631 h 2826384"/>
              <a:gd name="T68" fmla="*/ 5723310 w 5731509"/>
              <a:gd name="T69" fmla="*/ 1560711 h 2826384"/>
              <a:gd name="T70" fmla="*/ 5730197 w 5731509"/>
              <a:gd name="T71" fmla="*/ 1363517 h 2826384"/>
              <a:gd name="T72" fmla="*/ 5709595 w 5731509"/>
              <a:gd name="T73" fmla="*/ 1167566 h 2826384"/>
              <a:gd name="T74" fmla="*/ 5661934 w 5731509"/>
              <a:gd name="T75" fmla="*/ 976387 h 2826384"/>
              <a:gd name="T76" fmla="*/ 5587384 w 5731509"/>
              <a:gd name="T77" fmla="*/ 792127 h 2826384"/>
              <a:gd name="T78" fmla="*/ 5488566 w 5731509"/>
              <a:gd name="T79" fmla="*/ 621419 h 2826384"/>
              <a:gd name="T80" fmla="*/ 5367773 w 5731509"/>
              <a:gd name="T81" fmla="*/ 467076 h 2826384"/>
              <a:gd name="T82" fmla="*/ 5227044 w 5731509"/>
              <a:gd name="T83" fmla="*/ 331139 h 2826384"/>
              <a:gd name="T84" fmla="*/ 5068420 w 5731509"/>
              <a:gd name="T85" fmla="*/ 215647 h 2826384"/>
              <a:gd name="T86" fmla="*/ 4893941 w 5731509"/>
              <a:gd name="T87" fmla="*/ 122642 h 2826384"/>
              <a:gd name="T88" fmla="*/ 4667550 w 5731509"/>
              <a:gd name="T89" fmla="*/ 49310 h 2826384"/>
              <a:gd name="T90" fmla="*/ 4466208 w 5731509"/>
              <a:gd name="T91" fmla="*/ 20802 h 2826384"/>
              <a:gd name="T92" fmla="*/ 4220818 w 5731509"/>
              <a:gd name="T93" fmla="*/ 6163 h 2826384"/>
              <a:gd name="T94" fmla="*/ 3858806 w 5731509"/>
              <a:gd name="T95" fmla="*/ 394 h 2826384"/>
              <a:gd name="T96" fmla="*/ 2159881 w 5731509"/>
              <a:gd name="T97" fmla="*/ 0 h 282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731509" h="2826384">
                <a:moveTo>
                  <a:pt x="2159881" y="0"/>
                </a:moveTo>
                <a:lnTo>
                  <a:pt x="1681406" y="2114"/>
                </a:lnTo>
                <a:lnTo>
                  <a:pt x="1510250" y="6163"/>
                </a:lnTo>
                <a:lnTo>
                  <a:pt x="1406379" y="10651"/>
                </a:lnTo>
                <a:lnTo>
                  <a:pt x="1357354" y="13541"/>
                </a:lnTo>
                <a:lnTo>
                  <a:pt x="1310198" y="16913"/>
                </a:lnTo>
                <a:lnTo>
                  <a:pt x="1264858" y="20802"/>
                </a:lnTo>
                <a:lnTo>
                  <a:pt x="1221279" y="25247"/>
                </a:lnTo>
                <a:lnTo>
                  <a:pt x="1179409" y="30282"/>
                </a:lnTo>
                <a:lnTo>
                  <a:pt x="1139194" y="35947"/>
                </a:lnTo>
                <a:lnTo>
                  <a:pt x="1100582" y="42277"/>
                </a:lnTo>
                <a:lnTo>
                  <a:pt x="1027948" y="57083"/>
                </a:lnTo>
                <a:lnTo>
                  <a:pt x="961082" y="74995"/>
                </a:lnTo>
                <a:lnTo>
                  <a:pt x="882987" y="103143"/>
                </a:lnTo>
                <a:lnTo>
                  <a:pt x="837127" y="122642"/>
                </a:lnTo>
                <a:lnTo>
                  <a:pt x="792132" y="143673"/>
                </a:lnTo>
                <a:lnTo>
                  <a:pt x="748031" y="166206"/>
                </a:lnTo>
                <a:lnTo>
                  <a:pt x="704858" y="190208"/>
                </a:lnTo>
                <a:lnTo>
                  <a:pt x="662644" y="215647"/>
                </a:lnTo>
                <a:lnTo>
                  <a:pt x="621421" y="242492"/>
                </a:lnTo>
                <a:lnTo>
                  <a:pt x="581221" y="270710"/>
                </a:lnTo>
                <a:lnTo>
                  <a:pt x="542076" y="300269"/>
                </a:lnTo>
                <a:lnTo>
                  <a:pt x="504018" y="331139"/>
                </a:lnTo>
                <a:lnTo>
                  <a:pt x="467078" y="363286"/>
                </a:lnTo>
                <a:lnTo>
                  <a:pt x="431288" y="396679"/>
                </a:lnTo>
                <a:lnTo>
                  <a:pt x="396681" y="431286"/>
                </a:lnTo>
                <a:lnTo>
                  <a:pt x="363288" y="467076"/>
                </a:lnTo>
                <a:lnTo>
                  <a:pt x="331141" y="504016"/>
                </a:lnTo>
                <a:lnTo>
                  <a:pt x="300272" y="542074"/>
                </a:lnTo>
                <a:lnTo>
                  <a:pt x="270712" y="581219"/>
                </a:lnTo>
                <a:lnTo>
                  <a:pt x="242494" y="621419"/>
                </a:lnTo>
                <a:lnTo>
                  <a:pt x="215650" y="662641"/>
                </a:lnTo>
                <a:lnTo>
                  <a:pt x="190211" y="704854"/>
                </a:lnTo>
                <a:lnTo>
                  <a:pt x="166209" y="748027"/>
                </a:lnTo>
                <a:lnTo>
                  <a:pt x="143676" y="792127"/>
                </a:lnTo>
                <a:lnTo>
                  <a:pt x="122645" y="837122"/>
                </a:lnTo>
                <a:lnTo>
                  <a:pt x="103146" y="882980"/>
                </a:lnTo>
                <a:lnTo>
                  <a:pt x="85212" y="929671"/>
                </a:lnTo>
                <a:lnTo>
                  <a:pt x="69126" y="976387"/>
                </a:lnTo>
                <a:lnTo>
                  <a:pt x="54701" y="1023579"/>
                </a:lnTo>
                <a:lnTo>
                  <a:pt x="41944" y="1071203"/>
                </a:lnTo>
                <a:lnTo>
                  <a:pt x="30863" y="1119213"/>
                </a:lnTo>
                <a:lnTo>
                  <a:pt x="21465" y="1167566"/>
                </a:lnTo>
                <a:lnTo>
                  <a:pt x="13758" y="1216217"/>
                </a:lnTo>
                <a:lnTo>
                  <a:pt x="7750" y="1265122"/>
                </a:lnTo>
                <a:lnTo>
                  <a:pt x="3450" y="1314237"/>
                </a:lnTo>
                <a:lnTo>
                  <a:pt x="863" y="1363517"/>
                </a:lnTo>
                <a:lnTo>
                  <a:pt x="0" y="1412917"/>
                </a:lnTo>
                <a:lnTo>
                  <a:pt x="863" y="1462317"/>
                </a:lnTo>
                <a:lnTo>
                  <a:pt x="3450" y="1511596"/>
                </a:lnTo>
                <a:lnTo>
                  <a:pt x="7750" y="1560711"/>
                </a:lnTo>
                <a:lnTo>
                  <a:pt x="13758" y="1609616"/>
                </a:lnTo>
                <a:lnTo>
                  <a:pt x="21465" y="1658267"/>
                </a:lnTo>
                <a:lnTo>
                  <a:pt x="30863" y="1706620"/>
                </a:lnTo>
                <a:lnTo>
                  <a:pt x="41944" y="1754631"/>
                </a:lnTo>
                <a:lnTo>
                  <a:pt x="54701" y="1802255"/>
                </a:lnTo>
                <a:lnTo>
                  <a:pt x="69126" y="1849447"/>
                </a:lnTo>
                <a:lnTo>
                  <a:pt x="85212" y="1896164"/>
                </a:lnTo>
                <a:lnTo>
                  <a:pt x="103146" y="1942854"/>
                </a:lnTo>
                <a:lnTo>
                  <a:pt x="122645" y="1988712"/>
                </a:lnTo>
                <a:lnTo>
                  <a:pt x="143676" y="2033707"/>
                </a:lnTo>
                <a:lnTo>
                  <a:pt x="166209" y="2077807"/>
                </a:lnTo>
                <a:lnTo>
                  <a:pt x="190211" y="2120979"/>
                </a:lnTo>
                <a:lnTo>
                  <a:pt x="215650" y="2163193"/>
                </a:lnTo>
                <a:lnTo>
                  <a:pt x="242494" y="2204415"/>
                </a:lnTo>
                <a:lnTo>
                  <a:pt x="270712" y="2244615"/>
                </a:lnTo>
                <a:lnTo>
                  <a:pt x="300272" y="2283760"/>
                </a:lnTo>
                <a:lnTo>
                  <a:pt x="331141" y="2321818"/>
                </a:lnTo>
                <a:lnTo>
                  <a:pt x="363288" y="2358758"/>
                </a:lnTo>
                <a:lnTo>
                  <a:pt x="396681" y="2394547"/>
                </a:lnTo>
                <a:lnTo>
                  <a:pt x="431288" y="2429154"/>
                </a:lnTo>
                <a:lnTo>
                  <a:pt x="467078" y="2462548"/>
                </a:lnTo>
                <a:lnTo>
                  <a:pt x="504018" y="2494695"/>
                </a:lnTo>
                <a:lnTo>
                  <a:pt x="542076" y="2525564"/>
                </a:lnTo>
                <a:lnTo>
                  <a:pt x="581221" y="2555124"/>
                </a:lnTo>
                <a:lnTo>
                  <a:pt x="621421" y="2583342"/>
                </a:lnTo>
                <a:lnTo>
                  <a:pt x="662644" y="2610186"/>
                </a:lnTo>
                <a:lnTo>
                  <a:pt x="704858" y="2635625"/>
                </a:lnTo>
                <a:lnTo>
                  <a:pt x="748031" y="2659627"/>
                </a:lnTo>
                <a:lnTo>
                  <a:pt x="792132" y="2682160"/>
                </a:lnTo>
                <a:lnTo>
                  <a:pt x="837127" y="2703192"/>
                </a:lnTo>
                <a:lnTo>
                  <a:pt x="882987" y="2722691"/>
                </a:lnTo>
                <a:lnTo>
                  <a:pt x="929678" y="2740625"/>
                </a:lnTo>
                <a:lnTo>
                  <a:pt x="993821" y="2760202"/>
                </a:lnTo>
                <a:lnTo>
                  <a:pt x="1063517" y="2776524"/>
                </a:lnTo>
                <a:lnTo>
                  <a:pt x="1139194" y="2789887"/>
                </a:lnTo>
                <a:lnTo>
                  <a:pt x="1179409" y="2795552"/>
                </a:lnTo>
                <a:lnTo>
                  <a:pt x="1221279" y="2800588"/>
                </a:lnTo>
                <a:lnTo>
                  <a:pt x="1264858" y="2805032"/>
                </a:lnTo>
                <a:lnTo>
                  <a:pt x="1310198" y="2808921"/>
                </a:lnTo>
                <a:lnTo>
                  <a:pt x="1357354" y="2812293"/>
                </a:lnTo>
                <a:lnTo>
                  <a:pt x="1406379" y="2815184"/>
                </a:lnTo>
                <a:lnTo>
                  <a:pt x="1510250" y="2819671"/>
                </a:lnTo>
                <a:lnTo>
                  <a:pt x="1681406" y="2823721"/>
                </a:lnTo>
                <a:lnTo>
                  <a:pt x="2084266" y="2825829"/>
                </a:lnTo>
                <a:lnTo>
                  <a:pt x="3646804" y="2825829"/>
                </a:lnTo>
                <a:lnTo>
                  <a:pt x="4049663" y="2823721"/>
                </a:lnTo>
                <a:lnTo>
                  <a:pt x="4220818" y="2819671"/>
                </a:lnTo>
                <a:lnTo>
                  <a:pt x="4324687" y="2815184"/>
                </a:lnTo>
                <a:lnTo>
                  <a:pt x="4373712" y="2812293"/>
                </a:lnTo>
                <a:lnTo>
                  <a:pt x="4420868" y="2808921"/>
                </a:lnTo>
                <a:lnTo>
                  <a:pt x="4466208" y="2805032"/>
                </a:lnTo>
                <a:lnTo>
                  <a:pt x="4509787" y="2800588"/>
                </a:lnTo>
                <a:lnTo>
                  <a:pt x="4551657" y="2795552"/>
                </a:lnTo>
                <a:lnTo>
                  <a:pt x="4591872" y="2789887"/>
                </a:lnTo>
                <a:lnTo>
                  <a:pt x="4630485" y="2783557"/>
                </a:lnTo>
                <a:lnTo>
                  <a:pt x="4703119" y="2768751"/>
                </a:lnTo>
                <a:lnTo>
                  <a:pt x="4769987" y="2750839"/>
                </a:lnTo>
                <a:lnTo>
                  <a:pt x="4848083" y="2722691"/>
                </a:lnTo>
                <a:lnTo>
                  <a:pt x="4893941" y="2703192"/>
                </a:lnTo>
                <a:lnTo>
                  <a:pt x="4938936" y="2682160"/>
                </a:lnTo>
                <a:lnTo>
                  <a:pt x="4983035" y="2659627"/>
                </a:lnTo>
                <a:lnTo>
                  <a:pt x="5026207" y="2635625"/>
                </a:lnTo>
                <a:lnTo>
                  <a:pt x="5068420" y="2610186"/>
                </a:lnTo>
                <a:lnTo>
                  <a:pt x="5109643" y="2583342"/>
                </a:lnTo>
                <a:lnTo>
                  <a:pt x="5149842" y="2555124"/>
                </a:lnTo>
                <a:lnTo>
                  <a:pt x="5188986" y="2525564"/>
                </a:lnTo>
                <a:lnTo>
                  <a:pt x="5227044" y="2494695"/>
                </a:lnTo>
                <a:lnTo>
                  <a:pt x="5263984" y="2462548"/>
                </a:lnTo>
                <a:lnTo>
                  <a:pt x="5299773" y="2429154"/>
                </a:lnTo>
                <a:lnTo>
                  <a:pt x="5334380" y="2394547"/>
                </a:lnTo>
                <a:lnTo>
                  <a:pt x="5367773" y="2358758"/>
                </a:lnTo>
                <a:lnTo>
                  <a:pt x="5399920" y="2321818"/>
                </a:lnTo>
                <a:lnTo>
                  <a:pt x="5430789" y="2283760"/>
                </a:lnTo>
                <a:lnTo>
                  <a:pt x="5460348" y="2244615"/>
                </a:lnTo>
                <a:lnTo>
                  <a:pt x="5488566" y="2204415"/>
                </a:lnTo>
                <a:lnTo>
                  <a:pt x="5515410" y="2163193"/>
                </a:lnTo>
                <a:lnTo>
                  <a:pt x="5540849" y="2120979"/>
                </a:lnTo>
                <a:lnTo>
                  <a:pt x="5564851" y="2077807"/>
                </a:lnTo>
                <a:lnTo>
                  <a:pt x="5587384" y="2033707"/>
                </a:lnTo>
                <a:lnTo>
                  <a:pt x="5608415" y="1988712"/>
                </a:lnTo>
                <a:lnTo>
                  <a:pt x="5627914" y="1942854"/>
                </a:lnTo>
                <a:lnTo>
                  <a:pt x="5645849" y="1896164"/>
                </a:lnTo>
                <a:lnTo>
                  <a:pt x="5661934" y="1849447"/>
                </a:lnTo>
                <a:lnTo>
                  <a:pt x="5676359" y="1802255"/>
                </a:lnTo>
                <a:lnTo>
                  <a:pt x="5689116" y="1754631"/>
                </a:lnTo>
                <a:lnTo>
                  <a:pt x="5700197" y="1706620"/>
                </a:lnTo>
                <a:lnTo>
                  <a:pt x="5709595" y="1658267"/>
                </a:lnTo>
                <a:lnTo>
                  <a:pt x="5717302" y="1609616"/>
                </a:lnTo>
                <a:lnTo>
                  <a:pt x="5723310" y="1560711"/>
                </a:lnTo>
                <a:lnTo>
                  <a:pt x="5727611" y="1511596"/>
                </a:lnTo>
                <a:lnTo>
                  <a:pt x="5730197" y="1462317"/>
                </a:lnTo>
                <a:lnTo>
                  <a:pt x="5731061" y="1412917"/>
                </a:lnTo>
                <a:lnTo>
                  <a:pt x="5730197" y="1363517"/>
                </a:lnTo>
                <a:lnTo>
                  <a:pt x="5727611" y="1314237"/>
                </a:lnTo>
                <a:lnTo>
                  <a:pt x="5723310" y="1265122"/>
                </a:lnTo>
                <a:lnTo>
                  <a:pt x="5717302" y="1216217"/>
                </a:lnTo>
                <a:lnTo>
                  <a:pt x="5709595" y="1167566"/>
                </a:lnTo>
                <a:lnTo>
                  <a:pt x="5700197" y="1119213"/>
                </a:lnTo>
                <a:lnTo>
                  <a:pt x="5689116" y="1071203"/>
                </a:lnTo>
                <a:lnTo>
                  <a:pt x="5676359" y="1023579"/>
                </a:lnTo>
                <a:lnTo>
                  <a:pt x="5661934" y="976387"/>
                </a:lnTo>
                <a:lnTo>
                  <a:pt x="5645849" y="929671"/>
                </a:lnTo>
                <a:lnTo>
                  <a:pt x="5627914" y="882980"/>
                </a:lnTo>
                <a:lnTo>
                  <a:pt x="5608415" y="837122"/>
                </a:lnTo>
                <a:lnTo>
                  <a:pt x="5587384" y="792127"/>
                </a:lnTo>
                <a:lnTo>
                  <a:pt x="5564851" y="748027"/>
                </a:lnTo>
                <a:lnTo>
                  <a:pt x="5540849" y="704854"/>
                </a:lnTo>
                <a:lnTo>
                  <a:pt x="5515410" y="662641"/>
                </a:lnTo>
                <a:lnTo>
                  <a:pt x="5488566" y="621419"/>
                </a:lnTo>
                <a:lnTo>
                  <a:pt x="5460348" y="581219"/>
                </a:lnTo>
                <a:lnTo>
                  <a:pt x="5430789" y="542074"/>
                </a:lnTo>
                <a:lnTo>
                  <a:pt x="5399920" y="504016"/>
                </a:lnTo>
                <a:lnTo>
                  <a:pt x="5367773" y="467076"/>
                </a:lnTo>
                <a:lnTo>
                  <a:pt x="5334380" y="431286"/>
                </a:lnTo>
                <a:lnTo>
                  <a:pt x="5299773" y="396679"/>
                </a:lnTo>
                <a:lnTo>
                  <a:pt x="5263984" y="363286"/>
                </a:lnTo>
                <a:lnTo>
                  <a:pt x="5227044" y="331139"/>
                </a:lnTo>
                <a:lnTo>
                  <a:pt x="5188986" y="300269"/>
                </a:lnTo>
                <a:lnTo>
                  <a:pt x="5149842" y="270710"/>
                </a:lnTo>
                <a:lnTo>
                  <a:pt x="5109643" y="242492"/>
                </a:lnTo>
                <a:lnTo>
                  <a:pt x="5068420" y="215647"/>
                </a:lnTo>
                <a:lnTo>
                  <a:pt x="5026207" y="190208"/>
                </a:lnTo>
                <a:lnTo>
                  <a:pt x="4983035" y="166206"/>
                </a:lnTo>
                <a:lnTo>
                  <a:pt x="4938936" y="143673"/>
                </a:lnTo>
                <a:lnTo>
                  <a:pt x="4893941" y="122642"/>
                </a:lnTo>
                <a:lnTo>
                  <a:pt x="4848083" y="103143"/>
                </a:lnTo>
                <a:lnTo>
                  <a:pt x="4801393" y="85208"/>
                </a:lnTo>
                <a:lnTo>
                  <a:pt x="4737247" y="65632"/>
                </a:lnTo>
                <a:lnTo>
                  <a:pt x="4667550" y="49310"/>
                </a:lnTo>
                <a:lnTo>
                  <a:pt x="4591872" y="35947"/>
                </a:lnTo>
                <a:lnTo>
                  <a:pt x="4551657" y="30282"/>
                </a:lnTo>
                <a:lnTo>
                  <a:pt x="4509787" y="25247"/>
                </a:lnTo>
                <a:lnTo>
                  <a:pt x="4466208" y="20802"/>
                </a:lnTo>
                <a:lnTo>
                  <a:pt x="4420868" y="16913"/>
                </a:lnTo>
                <a:lnTo>
                  <a:pt x="4373712" y="13541"/>
                </a:lnTo>
                <a:lnTo>
                  <a:pt x="4324687" y="10651"/>
                </a:lnTo>
                <a:lnTo>
                  <a:pt x="4220818" y="6163"/>
                </a:lnTo>
                <a:lnTo>
                  <a:pt x="4049663" y="2114"/>
                </a:lnTo>
                <a:lnTo>
                  <a:pt x="3988304" y="1331"/>
                </a:lnTo>
                <a:lnTo>
                  <a:pt x="3924703" y="770"/>
                </a:lnTo>
                <a:lnTo>
                  <a:pt x="3858806" y="394"/>
                </a:lnTo>
                <a:lnTo>
                  <a:pt x="3790559" y="166"/>
                </a:lnTo>
                <a:lnTo>
                  <a:pt x="3719910" y="49"/>
                </a:lnTo>
                <a:lnTo>
                  <a:pt x="3646804" y="6"/>
                </a:lnTo>
                <a:lnTo>
                  <a:pt x="2159881" y="0"/>
                </a:lnTo>
                <a:close/>
              </a:path>
            </a:pathLst>
          </a:custGeom>
          <a:solidFill>
            <a:srgbClr val="FFEF00">
              <a:alpha val="39215"/>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5" name="object 4">
            <a:extLst>
              <a:ext uri="{FF2B5EF4-FFF2-40B4-BE49-F238E27FC236}">
                <a16:creationId xmlns:a16="http://schemas.microsoft.com/office/drawing/2014/main" id="{103A2A90-7A9F-C71C-6FBD-C86BF77AA8C2}"/>
              </a:ext>
            </a:extLst>
          </p:cNvPr>
          <p:cNvSpPr txBox="1"/>
          <p:nvPr/>
        </p:nvSpPr>
        <p:spPr>
          <a:xfrm>
            <a:off x="1397868" y="3781425"/>
            <a:ext cx="1222745" cy="644407"/>
          </a:xfrm>
          <a:prstGeom prst="rect">
            <a:avLst/>
          </a:prstGeom>
        </p:spPr>
        <p:txBody>
          <a:bodyPr wrap="square" lIns="0" tIns="13335" rIns="0" bIns="0">
            <a:spAutoFit/>
          </a:bodyPr>
          <a:lstStyle/>
          <a:p>
            <a:pPr marL="12700" eaLnBrk="1" fontAlgn="auto" hangingPunct="1">
              <a:spcBef>
                <a:spcPts val="105"/>
              </a:spcBef>
              <a:spcAft>
                <a:spcPts val="0"/>
              </a:spcAft>
              <a:defRPr/>
            </a:pPr>
            <a:r>
              <a:rPr sz="4100" i="1" spc="660" dirty="0">
                <a:latin typeface="Georgia"/>
                <a:cs typeface="Georgia"/>
              </a:rPr>
              <a:t>f</a:t>
            </a:r>
            <a:r>
              <a:rPr sz="4100" i="1" spc="-545" dirty="0">
                <a:latin typeface="Georgia"/>
                <a:cs typeface="Georgia"/>
              </a:rPr>
              <a:t> </a:t>
            </a:r>
            <a:r>
              <a:rPr sz="4100" spc="85" dirty="0">
                <a:latin typeface="Trebuchet MS"/>
                <a:cs typeface="Trebuchet MS"/>
              </a:rPr>
              <a:t>(</a:t>
            </a:r>
            <a:endParaRPr sz="4100" dirty="0">
              <a:latin typeface="Trebuchet MS"/>
              <a:cs typeface="Trebuchet MS"/>
            </a:endParaRPr>
          </a:p>
        </p:txBody>
      </p:sp>
    </p:spTree>
    <p:extLst>
      <p:ext uri="{BB962C8B-B14F-4D97-AF65-F5344CB8AC3E}">
        <p14:creationId xmlns:p14="http://schemas.microsoft.com/office/powerpoint/2010/main" val="499475490"/>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C90D3EED-A872-6B0E-B6EB-0D9E0923F5B0}"/>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CEEAACE4-9BF5-15C5-3590-590D04BE17F8}"/>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9918EBF9-4611-C774-FA8F-4425F012013E}"/>
              </a:ext>
            </a:extLst>
          </p:cNvPr>
          <p:cNvSpPr/>
          <p:nvPr/>
        </p:nvSpPr>
        <p:spPr>
          <a:xfrm>
            <a:off x="454152" y="198120"/>
            <a:ext cx="3959352" cy="365760"/>
          </a:xfrm>
          <a:prstGeom prst="rect">
            <a:avLst/>
          </a:prstGeom>
        </p:spPr>
        <p:txBody>
          <a:bodyPr wrap="none" lIns="0" tIns="0" rIns="0" bIns="0">
            <a:noAutofit/>
          </a:bodyPr>
          <a:lstStyle/>
          <a:p>
            <a:pPr indent="0"/>
            <a:r>
              <a:rPr lang="fr-FR" sz="2800" b="1" dirty="0">
                <a:solidFill>
                  <a:srgbClr val="161616"/>
                </a:solidFill>
                <a:latin typeface="Arial"/>
              </a:rPr>
              <a:t>5. Décryptage pour comprendre … </a:t>
            </a:r>
            <a:endParaRPr lang="en-US" sz="2800" b="1" dirty="0">
              <a:solidFill>
                <a:srgbClr val="161616"/>
              </a:solidFill>
              <a:latin typeface="Arial"/>
            </a:endParaRPr>
          </a:p>
        </p:txBody>
      </p:sp>
      <p:sp>
        <p:nvSpPr>
          <p:cNvPr id="6" name="ZoneTexte 5">
            <a:extLst>
              <a:ext uri="{FF2B5EF4-FFF2-40B4-BE49-F238E27FC236}">
                <a16:creationId xmlns:a16="http://schemas.microsoft.com/office/drawing/2014/main" id="{577D3ACD-EE67-2FCA-EA5D-FB6D86E70F52}"/>
              </a:ext>
            </a:extLst>
          </p:cNvPr>
          <p:cNvSpPr txBox="1"/>
          <p:nvPr/>
        </p:nvSpPr>
        <p:spPr>
          <a:xfrm>
            <a:off x="375728" y="1027176"/>
            <a:ext cx="9937880" cy="584775"/>
          </a:xfrm>
          <a:prstGeom prst="rect">
            <a:avLst/>
          </a:prstGeom>
          <a:noFill/>
        </p:spPr>
        <p:txBody>
          <a:bodyPr wrap="square">
            <a:spAutoFit/>
          </a:bodyPr>
          <a:lstStyle/>
          <a:p>
            <a:r>
              <a:rPr lang="en-US" sz="2400" b="1" dirty="0">
                <a:solidFill>
                  <a:srgbClr val="002060"/>
                </a:solidFill>
                <a:latin typeface="Arial" panose="020B0604020202020204" pitchFamily="34" charset="0"/>
                <a:cs typeface="Arial" panose="020B0604020202020204" pitchFamily="34" charset="0"/>
              </a:rPr>
              <a:t>D- LE QUBIT, UNITE DE BASE DE L’INFORMATIQUE QUANTIQUE</a:t>
            </a:r>
          </a:p>
          <a:p>
            <a:endParaRPr lang="en-US" sz="800" dirty="0">
              <a:latin typeface="Arial" panose="020B0604020202020204" pitchFamily="34" charset="0"/>
              <a:cs typeface="Arial" panose="020B0604020202020204" pitchFamily="34" charset="0"/>
            </a:endParaRPr>
          </a:p>
        </p:txBody>
      </p:sp>
      <p:grpSp>
        <p:nvGrpSpPr>
          <p:cNvPr id="3" name="object 27">
            <a:extLst>
              <a:ext uri="{FF2B5EF4-FFF2-40B4-BE49-F238E27FC236}">
                <a16:creationId xmlns:a16="http://schemas.microsoft.com/office/drawing/2014/main" id="{0E09F9B3-6965-B111-55A5-EB417D497478}"/>
              </a:ext>
            </a:extLst>
          </p:cNvPr>
          <p:cNvGrpSpPr>
            <a:grpSpLocks/>
          </p:cNvGrpSpPr>
          <p:nvPr/>
        </p:nvGrpSpPr>
        <p:grpSpPr bwMode="auto">
          <a:xfrm>
            <a:off x="5833035" y="4075611"/>
            <a:ext cx="4406213" cy="2460063"/>
            <a:chOff x="9586095" y="4649073"/>
            <a:chExt cx="9923145" cy="5586730"/>
          </a:xfrm>
        </p:grpSpPr>
        <p:sp>
          <p:nvSpPr>
            <p:cNvPr id="5" name="object 28">
              <a:extLst>
                <a:ext uri="{FF2B5EF4-FFF2-40B4-BE49-F238E27FC236}">
                  <a16:creationId xmlns:a16="http://schemas.microsoft.com/office/drawing/2014/main" id="{10134E6A-920B-D823-B100-0874961A6DB7}"/>
                </a:ext>
              </a:extLst>
            </p:cNvPr>
            <p:cNvSpPr>
              <a:spLocks/>
            </p:cNvSpPr>
            <p:nvPr/>
          </p:nvSpPr>
          <p:spPr bwMode="auto">
            <a:xfrm>
              <a:off x="17015360" y="4649073"/>
              <a:ext cx="0" cy="5586730"/>
            </a:xfrm>
            <a:custGeom>
              <a:avLst/>
              <a:gdLst>
                <a:gd name="T0" fmla="*/ 0 h 5586730"/>
                <a:gd name="T1" fmla="*/ 5586314 h 5586730"/>
              </a:gdLst>
              <a:ahLst/>
              <a:cxnLst>
                <a:cxn ang="0">
                  <a:pos x="0" y="T0"/>
                </a:cxn>
                <a:cxn ang="0">
                  <a:pos x="0" y="T1"/>
                </a:cxn>
              </a:cxnLst>
              <a:rect l="0" t="0" r="r" b="b"/>
              <a:pathLst>
                <a:path h="5586730">
                  <a:moveTo>
                    <a:pt x="0" y="0"/>
                  </a:moveTo>
                  <a:lnTo>
                    <a:pt x="0" y="5586314"/>
                  </a:lnTo>
                </a:path>
              </a:pathLst>
            </a:custGeom>
            <a:noFill/>
            <a:ln w="104708">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 name="object 29">
              <a:extLst>
                <a:ext uri="{FF2B5EF4-FFF2-40B4-BE49-F238E27FC236}">
                  <a16:creationId xmlns:a16="http://schemas.microsoft.com/office/drawing/2014/main" id="{A8221A81-1B06-2BB5-103A-DA653299D754}"/>
                </a:ext>
              </a:extLst>
            </p:cNvPr>
            <p:cNvSpPr>
              <a:spLocks/>
            </p:cNvSpPr>
            <p:nvPr/>
          </p:nvSpPr>
          <p:spPr bwMode="auto">
            <a:xfrm>
              <a:off x="10831258" y="4649073"/>
              <a:ext cx="8027670" cy="5586730"/>
            </a:xfrm>
            <a:custGeom>
              <a:avLst/>
              <a:gdLst>
                <a:gd name="T0" fmla="*/ 7403086 w 8027669"/>
                <a:gd name="T1" fmla="*/ 0 h 5586730"/>
                <a:gd name="T2" fmla="*/ 7403086 w 8027669"/>
                <a:gd name="T3" fmla="*/ 5586314 h 5586730"/>
                <a:gd name="T4" fmla="*/ 8027442 w 8027669"/>
                <a:gd name="T5" fmla="*/ 0 h 5586730"/>
                <a:gd name="T6" fmla="*/ 8027442 w 8027669"/>
                <a:gd name="T7" fmla="*/ 5586314 h 5586730"/>
                <a:gd name="T8" fmla="*/ 0 w 8027669"/>
                <a:gd name="T9" fmla="*/ 0 h 5586730"/>
                <a:gd name="T10" fmla="*/ 0 w 8027669"/>
                <a:gd name="T11" fmla="*/ 5586314 h 5586730"/>
                <a:gd name="T12" fmla="*/ 624354 w 8027669"/>
                <a:gd name="T13" fmla="*/ 0 h 5586730"/>
                <a:gd name="T14" fmla="*/ 624354 w 8027669"/>
                <a:gd name="T15" fmla="*/ 5586314 h 55867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27669" h="5586730">
                  <a:moveTo>
                    <a:pt x="7403086" y="0"/>
                  </a:moveTo>
                  <a:lnTo>
                    <a:pt x="7403086" y="5586314"/>
                  </a:lnTo>
                </a:path>
                <a:path w="8027669" h="5586730">
                  <a:moveTo>
                    <a:pt x="8027442" y="0"/>
                  </a:moveTo>
                  <a:lnTo>
                    <a:pt x="8027442" y="5586314"/>
                  </a:lnTo>
                </a:path>
                <a:path w="8027669" h="5586730">
                  <a:moveTo>
                    <a:pt x="0" y="0"/>
                  </a:moveTo>
                  <a:lnTo>
                    <a:pt x="0" y="5586314"/>
                  </a:lnTo>
                </a:path>
                <a:path w="8027669" h="5586730">
                  <a:moveTo>
                    <a:pt x="624354" y="0"/>
                  </a:moveTo>
                  <a:lnTo>
                    <a:pt x="624354" y="5586314"/>
                  </a:lnTo>
                </a:path>
              </a:pathLst>
            </a:custGeom>
            <a:noFill/>
            <a:ln w="31412">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 name="object 30">
              <a:extLst>
                <a:ext uri="{FF2B5EF4-FFF2-40B4-BE49-F238E27FC236}">
                  <a16:creationId xmlns:a16="http://schemas.microsoft.com/office/drawing/2014/main" id="{8439D45C-5670-CEC1-2835-71BD09D3CE4C}"/>
                </a:ext>
              </a:extLst>
            </p:cNvPr>
            <p:cNvSpPr>
              <a:spLocks/>
            </p:cNvSpPr>
            <p:nvPr/>
          </p:nvSpPr>
          <p:spPr bwMode="auto">
            <a:xfrm>
              <a:off x="12079968" y="4649073"/>
              <a:ext cx="0" cy="5586730"/>
            </a:xfrm>
            <a:custGeom>
              <a:avLst/>
              <a:gdLst>
                <a:gd name="T0" fmla="*/ 0 h 5586730"/>
                <a:gd name="T1" fmla="*/ 5586314 h 5586730"/>
              </a:gdLst>
              <a:ahLst/>
              <a:cxnLst>
                <a:cxn ang="0">
                  <a:pos x="0" y="T0"/>
                </a:cxn>
                <a:cxn ang="0">
                  <a:pos x="0" y="T1"/>
                </a:cxn>
              </a:cxnLst>
              <a:rect l="0" t="0" r="r" b="b"/>
              <a:pathLst>
                <a:path h="5586730">
                  <a:moveTo>
                    <a:pt x="0" y="0"/>
                  </a:moveTo>
                  <a:lnTo>
                    <a:pt x="0" y="5586314"/>
                  </a:lnTo>
                </a:path>
              </a:pathLst>
            </a:custGeom>
            <a:noFill/>
            <a:ln w="104708">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 name="object 31">
              <a:extLst>
                <a:ext uri="{FF2B5EF4-FFF2-40B4-BE49-F238E27FC236}">
                  <a16:creationId xmlns:a16="http://schemas.microsoft.com/office/drawing/2014/main" id="{ADFFC5A3-CECC-7F65-B01A-17789C3A293D}"/>
                </a:ext>
              </a:extLst>
            </p:cNvPr>
            <p:cNvSpPr>
              <a:spLocks/>
            </p:cNvSpPr>
            <p:nvPr/>
          </p:nvSpPr>
          <p:spPr bwMode="auto">
            <a:xfrm>
              <a:off x="13298954" y="4649073"/>
              <a:ext cx="624840" cy="5586730"/>
            </a:xfrm>
            <a:custGeom>
              <a:avLst/>
              <a:gdLst>
                <a:gd name="T0" fmla="*/ 0 w 624840"/>
                <a:gd name="T1" fmla="*/ 0 h 5586730"/>
                <a:gd name="T2" fmla="*/ 0 w 624840"/>
                <a:gd name="T3" fmla="*/ 5586314 h 5586730"/>
                <a:gd name="T4" fmla="*/ 624354 w 624840"/>
                <a:gd name="T5" fmla="*/ 0 h 5586730"/>
                <a:gd name="T6" fmla="*/ 624354 w 624840"/>
                <a:gd name="T7" fmla="*/ 5586314 h 5586730"/>
              </a:gdLst>
              <a:ahLst/>
              <a:cxnLst>
                <a:cxn ang="0">
                  <a:pos x="T0" y="T1"/>
                </a:cxn>
                <a:cxn ang="0">
                  <a:pos x="T2" y="T3"/>
                </a:cxn>
                <a:cxn ang="0">
                  <a:pos x="T4" y="T5"/>
                </a:cxn>
                <a:cxn ang="0">
                  <a:pos x="T6" y="T7"/>
                </a:cxn>
              </a:cxnLst>
              <a:rect l="0" t="0" r="r" b="b"/>
              <a:pathLst>
                <a:path w="624840" h="5586730">
                  <a:moveTo>
                    <a:pt x="0" y="0"/>
                  </a:moveTo>
                  <a:lnTo>
                    <a:pt x="0" y="5586314"/>
                  </a:lnTo>
                </a:path>
                <a:path w="624840" h="5586730">
                  <a:moveTo>
                    <a:pt x="624354" y="0"/>
                  </a:moveTo>
                  <a:lnTo>
                    <a:pt x="624354" y="5586314"/>
                  </a:lnTo>
                </a:path>
              </a:pathLst>
            </a:custGeom>
            <a:noFill/>
            <a:ln w="31412">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1" name="object 32">
              <a:extLst>
                <a:ext uri="{FF2B5EF4-FFF2-40B4-BE49-F238E27FC236}">
                  <a16:creationId xmlns:a16="http://schemas.microsoft.com/office/drawing/2014/main" id="{BC383128-FF6E-A881-575C-88922094E223}"/>
                </a:ext>
              </a:extLst>
            </p:cNvPr>
            <p:cNvSpPr>
              <a:spLocks/>
            </p:cNvSpPr>
            <p:nvPr/>
          </p:nvSpPr>
          <p:spPr bwMode="auto">
            <a:xfrm>
              <a:off x="14547663" y="4649073"/>
              <a:ext cx="0" cy="5586730"/>
            </a:xfrm>
            <a:custGeom>
              <a:avLst/>
              <a:gdLst>
                <a:gd name="T0" fmla="*/ 0 h 5586730"/>
                <a:gd name="T1" fmla="*/ 5586314 h 5586730"/>
              </a:gdLst>
              <a:ahLst/>
              <a:cxnLst>
                <a:cxn ang="0">
                  <a:pos x="0" y="T0"/>
                </a:cxn>
                <a:cxn ang="0">
                  <a:pos x="0" y="T1"/>
                </a:cxn>
              </a:cxnLst>
              <a:rect l="0" t="0" r="r" b="b"/>
              <a:pathLst>
                <a:path h="5586730">
                  <a:moveTo>
                    <a:pt x="0" y="0"/>
                  </a:moveTo>
                  <a:lnTo>
                    <a:pt x="0" y="5586314"/>
                  </a:lnTo>
                </a:path>
              </a:pathLst>
            </a:custGeom>
            <a:noFill/>
            <a:ln w="104708">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2" name="object 33">
              <a:extLst>
                <a:ext uri="{FF2B5EF4-FFF2-40B4-BE49-F238E27FC236}">
                  <a16:creationId xmlns:a16="http://schemas.microsoft.com/office/drawing/2014/main" id="{5C4059F7-D4DA-732A-17AF-3FF82E21FBC9}"/>
                </a:ext>
              </a:extLst>
            </p:cNvPr>
            <p:cNvSpPr>
              <a:spLocks/>
            </p:cNvSpPr>
            <p:nvPr/>
          </p:nvSpPr>
          <p:spPr bwMode="auto">
            <a:xfrm>
              <a:off x="15766649" y="4649073"/>
              <a:ext cx="624840" cy="5586730"/>
            </a:xfrm>
            <a:custGeom>
              <a:avLst/>
              <a:gdLst>
                <a:gd name="T0" fmla="*/ 0 w 624840"/>
                <a:gd name="T1" fmla="*/ 0 h 5586730"/>
                <a:gd name="T2" fmla="*/ 0 w 624840"/>
                <a:gd name="T3" fmla="*/ 5586314 h 5586730"/>
                <a:gd name="T4" fmla="*/ 624354 w 624840"/>
                <a:gd name="T5" fmla="*/ 0 h 5586730"/>
                <a:gd name="T6" fmla="*/ 624354 w 624840"/>
                <a:gd name="T7" fmla="*/ 5586314 h 5586730"/>
              </a:gdLst>
              <a:ahLst/>
              <a:cxnLst>
                <a:cxn ang="0">
                  <a:pos x="T0" y="T1"/>
                </a:cxn>
                <a:cxn ang="0">
                  <a:pos x="T2" y="T3"/>
                </a:cxn>
                <a:cxn ang="0">
                  <a:pos x="T4" y="T5"/>
                </a:cxn>
                <a:cxn ang="0">
                  <a:pos x="T6" y="T7"/>
                </a:cxn>
              </a:cxnLst>
              <a:rect l="0" t="0" r="r" b="b"/>
              <a:pathLst>
                <a:path w="624840" h="5586730">
                  <a:moveTo>
                    <a:pt x="0" y="0"/>
                  </a:moveTo>
                  <a:lnTo>
                    <a:pt x="0" y="5586314"/>
                  </a:lnTo>
                </a:path>
                <a:path w="624840" h="5586730">
                  <a:moveTo>
                    <a:pt x="624354" y="0"/>
                  </a:moveTo>
                  <a:lnTo>
                    <a:pt x="624354" y="5586314"/>
                  </a:lnTo>
                </a:path>
              </a:pathLst>
            </a:custGeom>
            <a:noFill/>
            <a:ln w="31412">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3" name="object 34">
              <a:extLst>
                <a:ext uri="{FF2B5EF4-FFF2-40B4-BE49-F238E27FC236}">
                  <a16:creationId xmlns:a16="http://schemas.microsoft.com/office/drawing/2014/main" id="{4590EDAD-5DF0-0669-FF73-E4EC12DDA72D}"/>
                </a:ext>
              </a:extLst>
            </p:cNvPr>
            <p:cNvSpPr>
              <a:spLocks/>
            </p:cNvSpPr>
            <p:nvPr/>
          </p:nvSpPr>
          <p:spPr bwMode="auto">
            <a:xfrm>
              <a:off x="9586095" y="5386628"/>
              <a:ext cx="9923145" cy="4111625"/>
            </a:xfrm>
            <a:custGeom>
              <a:avLst/>
              <a:gdLst>
                <a:gd name="T0" fmla="*/ 0 w 9923144"/>
                <a:gd name="T1" fmla="*/ 0 h 4111625"/>
                <a:gd name="T2" fmla="*/ 9923137 w 9923144"/>
                <a:gd name="T3" fmla="*/ 0 h 4111625"/>
                <a:gd name="T4" fmla="*/ 0 w 9923144"/>
                <a:gd name="T5" fmla="*/ 685200 h 4111625"/>
                <a:gd name="T6" fmla="*/ 9923137 w 9923144"/>
                <a:gd name="T7" fmla="*/ 685200 h 4111625"/>
                <a:gd name="T8" fmla="*/ 0 w 9923144"/>
                <a:gd name="T9" fmla="*/ 1370401 h 4111625"/>
                <a:gd name="T10" fmla="*/ 9923137 w 9923144"/>
                <a:gd name="T11" fmla="*/ 1370401 h 4111625"/>
                <a:gd name="T12" fmla="*/ 0 w 9923144"/>
                <a:gd name="T13" fmla="*/ 2055601 h 4111625"/>
                <a:gd name="T14" fmla="*/ 9923137 w 9923144"/>
                <a:gd name="T15" fmla="*/ 2055601 h 4111625"/>
                <a:gd name="T16" fmla="*/ 0 w 9923144"/>
                <a:gd name="T17" fmla="*/ 2740802 h 4111625"/>
                <a:gd name="T18" fmla="*/ 9923137 w 9923144"/>
                <a:gd name="T19" fmla="*/ 2740802 h 4111625"/>
                <a:gd name="T20" fmla="*/ 0 w 9923144"/>
                <a:gd name="T21" fmla="*/ 3426003 h 4111625"/>
                <a:gd name="T22" fmla="*/ 9923137 w 9923144"/>
                <a:gd name="T23" fmla="*/ 3426003 h 4111625"/>
                <a:gd name="T24" fmla="*/ 0 w 9923144"/>
                <a:gd name="T25" fmla="*/ 4111204 h 4111625"/>
                <a:gd name="T26" fmla="*/ 9923137 w 9923144"/>
                <a:gd name="T27" fmla="*/ 4111204 h 4111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923144" h="4111625">
                  <a:moveTo>
                    <a:pt x="0" y="0"/>
                  </a:moveTo>
                  <a:lnTo>
                    <a:pt x="9923137" y="0"/>
                  </a:lnTo>
                </a:path>
                <a:path w="9923144" h="4111625">
                  <a:moveTo>
                    <a:pt x="0" y="685200"/>
                  </a:moveTo>
                  <a:lnTo>
                    <a:pt x="9923137" y="685200"/>
                  </a:lnTo>
                </a:path>
                <a:path w="9923144" h="4111625">
                  <a:moveTo>
                    <a:pt x="0" y="1370401"/>
                  </a:moveTo>
                  <a:lnTo>
                    <a:pt x="9923137" y="1370401"/>
                  </a:lnTo>
                </a:path>
                <a:path w="9923144" h="4111625">
                  <a:moveTo>
                    <a:pt x="0" y="2055601"/>
                  </a:moveTo>
                  <a:lnTo>
                    <a:pt x="9923137" y="2055601"/>
                  </a:lnTo>
                </a:path>
                <a:path w="9923144" h="4111625">
                  <a:moveTo>
                    <a:pt x="0" y="2740802"/>
                  </a:moveTo>
                  <a:lnTo>
                    <a:pt x="9923137" y="2740802"/>
                  </a:lnTo>
                </a:path>
                <a:path w="9923144" h="4111625">
                  <a:moveTo>
                    <a:pt x="0" y="3426003"/>
                  </a:moveTo>
                  <a:lnTo>
                    <a:pt x="9923137" y="3426003"/>
                  </a:lnTo>
                </a:path>
                <a:path w="9923144" h="4111625">
                  <a:moveTo>
                    <a:pt x="0" y="4111204"/>
                  </a:moveTo>
                  <a:lnTo>
                    <a:pt x="9923137" y="4111204"/>
                  </a:lnTo>
                </a:path>
              </a:pathLst>
            </a:custGeom>
            <a:noFill/>
            <a:ln w="104708">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4" name="object 35">
              <a:extLst>
                <a:ext uri="{FF2B5EF4-FFF2-40B4-BE49-F238E27FC236}">
                  <a16:creationId xmlns:a16="http://schemas.microsoft.com/office/drawing/2014/main" id="{270B482C-AC9B-7BB9-1B78-E052199B3313}"/>
                </a:ext>
              </a:extLst>
            </p:cNvPr>
            <p:cNvSpPr>
              <a:spLocks/>
            </p:cNvSpPr>
            <p:nvPr/>
          </p:nvSpPr>
          <p:spPr bwMode="auto">
            <a:xfrm>
              <a:off x="9612272" y="4649073"/>
              <a:ext cx="9871075" cy="5586730"/>
            </a:xfrm>
            <a:custGeom>
              <a:avLst/>
              <a:gdLst>
                <a:gd name="T0" fmla="*/ 0 w 9871075"/>
                <a:gd name="T1" fmla="*/ 0 h 5586730"/>
                <a:gd name="T2" fmla="*/ 0 w 9871075"/>
                <a:gd name="T3" fmla="*/ 5586314 h 5586730"/>
                <a:gd name="T4" fmla="*/ 9870783 w 9871075"/>
                <a:gd name="T5" fmla="*/ 0 h 5586730"/>
                <a:gd name="T6" fmla="*/ 9870783 w 9871075"/>
                <a:gd name="T7" fmla="*/ 5586314 h 5586730"/>
              </a:gdLst>
              <a:ahLst/>
              <a:cxnLst>
                <a:cxn ang="0">
                  <a:pos x="T0" y="T1"/>
                </a:cxn>
                <a:cxn ang="0">
                  <a:pos x="T2" y="T3"/>
                </a:cxn>
                <a:cxn ang="0">
                  <a:pos x="T4" y="T5"/>
                </a:cxn>
                <a:cxn ang="0">
                  <a:pos x="T6" y="T7"/>
                </a:cxn>
              </a:cxnLst>
              <a:rect l="0" t="0" r="r" b="b"/>
              <a:pathLst>
                <a:path w="9871075" h="5586730">
                  <a:moveTo>
                    <a:pt x="0" y="0"/>
                  </a:moveTo>
                  <a:lnTo>
                    <a:pt x="0" y="5586314"/>
                  </a:lnTo>
                </a:path>
                <a:path w="9871075" h="5586730">
                  <a:moveTo>
                    <a:pt x="9870783" y="0"/>
                  </a:moveTo>
                  <a:lnTo>
                    <a:pt x="9870783" y="5586314"/>
                  </a:lnTo>
                </a:path>
              </a:pathLst>
            </a:custGeom>
            <a:noFill/>
            <a:ln w="52354">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5" name="object 36">
              <a:extLst>
                <a:ext uri="{FF2B5EF4-FFF2-40B4-BE49-F238E27FC236}">
                  <a16:creationId xmlns:a16="http://schemas.microsoft.com/office/drawing/2014/main" id="{80BC9B03-ECA3-957D-13D7-E502839FE8B7}"/>
                </a:ext>
              </a:extLst>
            </p:cNvPr>
            <p:cNvSpPr>
              <a:spLocks/>
            </p:cNvSpPr>
            <p:nvPr/>
          </p:nvSpPr>
          <p:spPr bwMode="auto">
            <a:xfrm>
              <a:off x="9586095" y="4701427"/>
              <a:ext cx="9923145" cy="5481955"/>
            </a:xfrm>
            <a:custGeom>
              <a:avLst/>
              <a:gdLst>
                <a:gd name="T0" fmla="*/ 0 w 9923144"/>
                <a:gd name="T1" fmla="*/ 0 h 5481955"/>
                <a:gd name="T2" fmla="*/ 9923137 w 9923144"/>
                <a:gd name="T3" fmla="*/ 0 h 5481955"/>
                <a:gd name="T4" fmla="*/ 0 w 9923144"/>
                <a:gd name="T5" fmla="*/ 5481605 h 5481955"/>
                <a:gd name="T6" fmla="*/ 9923137 w 9923144"/>
                <a:gd name="T7" fmla="*/ 5481605 h 5481955"/>
              </a:gdLst>
              <a:ahLst/>
              <a:cxnLst>
                <a:cxn ang="0">
                  <a:pos x="T0" y="T1"/>
                </a:cxn>
                <a:cxn ang="0">
                  <a:pos x="T2" y="T3"/>
                </a:cxn>
                <a:cxn ang="0">
                  <a:pos x="T4" y="T5"/>
                </a:cxn>
                <a:cxn ang="0">
                  <a:pos x="T6" y="T7"/>
                </a:cxn>
              </a:cxnLst>
              <a:rect l="0" t="0" r="r" b="b"/>
              <a:pathLst>
                <a:path w="9923144" h="5481955">
                  <a:moveTo>
                    <a:pt x="0" y="0"/>
                  </a:moveTo>
                  <a:lnTo>
                    <a:pt x="9923137" y="0"/>
                  </a:lnTo>
                </a:path>
                <a:path w="9923144" h="5481955">
                  <a:moveTo>
                    <a:pt x="0" y="5481605"/>
                  </a:moveTo>
                  <a:lnTo>
                    <a:pt x="9923137" y="5481605"/>
                  </a:lnTo>
                </a:path>
              </a:pathLst>
            </a:custGeom>
            <a:noFill/>
            <a:ln w="104708">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16" name="object 37">
            <a:extLst>
              <a:ext uri="{FF2B5EF4-FFF2-40B4-BE49-F238E27FC236}">
                <a16:creationId xmlns:a16="http://schemas.microsoft.com/office/drawing/2014/main" id="{B63B4617-FB87-0601-C4F1-966D0759BD82}"/>
              </a:ext>
            </a:extLst>
          </p:cNvPr>
          <p:cNvSpPr txBox="1">
            <a:spLocks/>
          </p:cNvSpPr>
          <p:nvPr/>
        </p:nvSpPr>
        <p:spPr>
          <a:xfrm>
            <a:off x="-208270" y="1619978"/>
            <a:ext cx="5854327" cy="1108001"/>
          </a:xfrm>
          <a:prstGeom prst="rect">
            <a:avLst/>
          </a:prstGeom>
        </p:spPr>
        <p:txBody>
          <a:bodyPr tIns="13335" rtlCol="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6510" algn="ctr">
              <a:spcBef>
                <a:spcPts val="105"/>
              </a:spcBef>
              <a:defRPr/>
            </a:pPr>
            <a:endParaRPr lang="en-US" sz="3200" b="1" dirty="0">
              <a:latin typeface="Arial" panose="020B0604020202020204" pitchFamily="34" charset="0"/>
              <a:cs typeface="Arial" panose="020B0604020202020204" pitchFamily="34" charset="0"/>
            </a:endParaRPr>
          </a:p>
        </p:txBody>
      </p:sp>
      <p:sp>
        <p:nvSpPr>
          <p:cNvPr id="21" name="ZoneTexte 20">
            <a:extLst>
              <a:ext uri="{FF2B5EF4-FFF2-40B4-BE49-F238E27FC236}">
                <a16:creationId xmlns:a16="http://schemas.microsoft.com/office/drawing/2014/main" id="{C485E3C5-97AF-C360-336B-060686468B82}"/>
              </a:ext>
            </a:extLst>
          </p:cNvPr>
          <p:cNvSpPr txBox="1"/>
          <p:nvPr/>
        </p:nvSpPr>
        <p:spPr>
          <a:xfrm>
            <a:off x="589042" y="1430559"/>
            <a:ext cx="9457265" cy="1641475"/>
          </a:xfrm>
          <a:prstGeom prst="rect">
            <a:avLst/>
          </a:prstGeom>
          <a:noFill/>
        </p:spPr>
        <p:txBody>
          <a:bodyPr wrap="square">
            <a:spAutoFit/>
          </a:bodyPr>
          <a:lstStyle/>
          <a:p>
            <a:pPr algn="just">
              <a:spcBef>
                <a:spcPts val="1125"/>
              </a:spcBef>
              <a:spcAft>
                <a:spcPts val="1125"/>
              </a:spcAft>
            </a:pPr>
            <a:r>
              <a:rPr lang="fr-FR" sz="2400" b="1" i="1" dirty="0">
                <a:solidFill>
                  <a:srgbClr val="232F3E"/>
                </a:solidFill>
                <a:latin typeface="Arial" panose="020B0604020202020204" pitchFamily="34" charset="0"/>
                <a:cs typeface="Arial" panose="020B0604020202020204" pitchFamily="34" charset="0"/>
              </a:rPr>
              <a:t>Les qubits physiques</a:t>
            </a:r>
            <a:endParaRPr lang="fr-FR" sz="2400" b="1" i="1" dirty="0">
              <a:solidFill>
                <a:srgbClr val="232F3E"/>
              </a:solidFill>
              <a:effectLst/>
              <a:latin typeface="Arial" panose="020B0604020202020204" pitchFamily="34" charset="0"/>
              <a:cs typeface="Arial" panose="020B0604020202020204" pitchFamily="34" charset="0"/>
            </a:endParaRPr>
          </a:p>
          <a:p>
            <a:pPr algn="just">
              <a:spcBef>
                <a:spcPts val="1125"/>
              </a:spcBef>
              <a:spcAft>
                <a:spcPts val="1125"/>
              </a:spcAft>
            </a:pPr>
            <a:r>
              <a:rPr lang="fr-FR" b="0" i="0" dirty="0">
                <a:solidFill>
                  <a:srgbClr val="333333"/>
                </a:solidFill>
                <a:effectLst/>
                <a:latin typeface="Arial" panose="020B0604020202020204" pitchFamily="34" charset="0"/>
                <a:cs typeface="Arial" panose="020B0604020202020204" pitchFamily="34" charset="0"/>
              </a:rPr>
              <a:t>	</a:t>
            </a:r>
            <a:r>
              <a:rPr lang="fr-FR" sz="2000" b="1" spc="-35" dirty="0">
                <a:latin typeface="Arial"/>
                <a:cs typeface="Arial"/>
              </a:rPr>
              <a:t>Plusieurs</a:t>
            </a:r>
            <a:r>
              <a:rPr lang="fr-FR" sz="2000" b="1" spc="5" dirty="0">
                <a:latin typeface="Arial"/>
                <a:cs typeface="Arial"/>
              </a:rPr>
              <a:t> </a:t>
            </a:r>
            <a:r>
              <a:rPr lang="fr-FR" sz="2000" b="1" spc="-5" dirty="0">
                <a:latin typeface="Arial"/>
                <a:cs typeface="Arial"/>
              </a:rPr>
              <a:t>avenues</a:t>
            </a:r>
            <a:r>
              <a:rPr lang="fr-FR" sz="2000" b="1" spc="5" dirty="0">
                <a:latin typeface="Arial"/>
                <a:cs typeface="Arial"/>
              </a:rPr>
              <a:t> </a:t>
            </a:r>
            <a:r>
              <a:rPr lang="fr-FR" sz="2000" b="1" spc="60" dirty="0">
                <a:latin typeface="Arial"/>
                <a:cs typeface="Arial"/>
              </a:rPr>
              <a:t>de</a:t>
            </a:r>
            <a:r>
              <a:rPr lang="fr-FR" sz="2000" b="1" spc="10" dirty="0">
                <a:latin typeface="Arial"/>
                <a:cs typeface="Arial"/>
              </a:rPr>
              <a:t> </a:t>
            </a:r>
            <a:r>
              <a:rPr lang="fr-FR" sz="2000" b="1" spc="25" dirty="0">
                <a:latin typeface="Arial"/>
                <a:cs typeface="Arial"/>
              </a:rPr>
              <a:t>recherche</a:t>
            </a:r>
            <a:r>
              <a:rPr lang="fr-FR" sz="2000" b="1" spc="5" dirty="0">
                <a:latin typeface="Arial"/>
                <a:cs typeface="Arial"/>
              </a:rPr>
              <a:t> </a:t>
            </a:r>
            <a:r>
              <a:rPr lang="fr-FR" sz="2000" b="1" spc="95" dirty="0">
                <a:latin typeface="Arial"/>
                <a:cs typeface="Arial"/>
              </a:rPr>
              <a:t>et</a:t>
            </a:r>
            <a:r>
              <a:rPr lang="fr-FR" sz="2000" b="1" spc="10" dirty="0">
                <a:latin typeface="Arial"/>
                <a:cs typeface="Arial"/>
              </a:rPr>
              <a:t> </a:t>
            </a:r>
            <a:r>
              <a:rPr lang="fr-FR" sz="2000" b="1" spc="60" dirty="0">
                <a:latin typeface="Arial"/>
                <a:cs typeface="Arial"/>
              </a:rPr>
              <a:t>de</a:t>
            </a:r>
            <a:r>
              <a:rPr lang="fr-FR" sz="2000" b="1" spc="5" dirty="0">
                <a:latin typeface="Arial"/>
                <a:cs typeface="Arial"/>
              </a:rPr>
              <a:t> </a:t>
            </a:r>
            <a:r>
              <a:rPr lang="fr-FR" sz="2000" b="1" spc="30" dirty="0">
                <a:latin typeface="Arial"/>
                <a:cs typeface="Arial"/>
              </a:rPr>
              <a:t>développement</a:t>
            </a:r>
            <a:endParaRPr lang="fr-FR" sz="2000" dirty="0">
              <a:latin typeface="Arial"/>
              <a:cs typeface="Arial"/>
            </a:endParaRPr>
          </a:p>
          <a:p>
            <a:pPr algn="just">
              <a:spcBef>
                <a:spcPts val="1125"/>
              </a:spcBef>
              <a:spcAft>
                <a:spcPts val="1125"/>
              </a:spcAft>
            </a:pPr>
            <a:endParaRPr lang="fr-FR" sz="2000" b="0" i="0" dirty="0">
              <a:solidFill>
                <a:srgbClr val="333333"/>
              </a:solidFill>
              <a:effectLst/>
              <a:latin typeface="Arial" panose="020B0604020202020204" pitchFamily="34" charset="0"/>
              <a:cs typeface="Arial" panose="020B0604020202020204" pitchFamily="34" charset="0"/>
            </a:endParaRPr>
          </a:p>
        </p:txBody>
      </p:sp>
      <p:pic>
        <p:nvPicPr>
          <p:cNvPr id="17" name="Image 16">
            <a:extLst>
              <a:ext uri="{FF2B5EF4-FFF2-40B4-BE49-F238E27FC236}">
                <a16:creationId xmlns:a16="http://schemas.microsoft.com/office/drawing/2014/main" id="{48DA5A8E-A275-12FB-B0C3-4EF7BD6424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6956" y="4732418"/>
            <a:ext cx="3416053" cy="2413927"/>
          </a:xfrm>
          <a:prstGeom prst="rect">
            <a:avLst/>
          </a:prstGeom>
        </p:spPr>
      </p:pic>
      <p:pic>
        <p:nvPicPr>
          <p:cNvPr id="20" name="Image 19">
            <a:extLst>
              <a:ext uri="{FF2B5EF4-FFF2-40B4-BE49-F238E27FC236}">
                <a16:creationId xmlns:a16="http://schemas.microsoft.com/office/drawing/2014/main" id="{ACDFCE7D-1B93-FBCA-B439-7F1AC04AD6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6355" y="2656554"/>
            <a:ext cx="3097027" cy="2062970"/>
          </a:xfrm>
          <a:prstGeom prst="rect">
            <a:avLst/>
          </a:prstGeom>
        </p:spPr>
      </p:pic>
      <p:pic>
        <p:nvPicPr>
          <p:cNvPr id="23" name="Image 22">
            <a:extLst>
              <a:ext uri="{FF2B5EF4-FFF2-40B4-BE49-F238E27FC236}">
                <a16:creationId xmlns:a16="http://schemas.microsoft.com/office/drawing/2014/main" id="{94DD1C1A-A0EB-158C-53FC-1B90C136A70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17675" y="2950208"/>
            <a:ext cx="3279219" cy="2624952"/>
          </a:xfrm>
          <a:prstGeom prst="rect">
            <a:avLst/>
          </a:prstGeom>
        </p:spPr>
      </p:pic>
      <p:pic>
        <p:nvPicPr>
          <p:cNvPr id="25" name="Image 24">
            <a:extLst>
              <a:ext uri="{FF2B5EF4-FFF2-40B4-BE49-F238E27FC236}">
                <a16:creationId xmlns:a16="http://schemas.microsoft.com/office/drawing/2014/main" id="{95069A22-ACE5-F3AF-BCB0-45AD2D8AC22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97573" y="3383854"/>
            <a:ext cx="2222677" cy="3499292"/>
          </a:xfrm>
          <a:prstGeom prst="rect">
            <a:avLst/>
          </a:prstGeom>
        </p:spPr>
      </p:pic>
    </p:spTree>
    <p:extLst>
      <p:ext uri="{BB962C8B-B14F-4D97-AF65-F5344CB8AC3E}">
        <p14:creationId xmlns:p14="http://schemas.microsoft.com/office/powerpoint/2010/main" val="4218641824"/>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2CAAF4E0-6249-22A5-F160-32BDEC1154BB}"/>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CA4D24D4-9E98-8325-B6D2-A7535E0DB571}"/>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21ECDE2D-6D45-3664-10BA-61A50508A975}"/>
              </a:ext>
            </a:extLst>
          </p:cNvPr>
          <p:cNvSpPr/>
          <p:nvPr/>
        </p:nvSpPr>
        <p:spPr>
          <a:xfrm>
            <a:off x="454152" y="198120"/>
            <a:ext cx="3959352" cy="365760"/>
          </a:xfrm>
          <a:prstGeom prst="rect">
            <a:avLst/>
          </a:prstGeom>
        </p:spPr>
        <p:txBody>
          <a:bodyPr wrap="none" lIns="0" tIns="0" rIns="0" bIns="0">
            <a:noAutofit/>
          </a:bodyPr>
          <a:lstStyle/>
          <a:p>
            <a:pPr indent="0"/>
            <a:r>
              <a:rPr lang="fr-FR" sz="2800" b="1" dirty="0">
                <a:solidFill>
                  <a:srgbClr val="161616"/>
                </a:solidFill>
                <a:latin typeface="Arial"/>
              </a:rPr>
              <a:t>5. Décryptage pour comprendre … </a:t>
            </a:r>
            <a:endParaRPr lang="en-US" sz="2800" b="1" dirty="0">
              <a:solidFill>
                <a:srgbClr val="161616"/>
              </a:solidFill>
              <a:latin typeface="Arial"/>
            </a:endParaRPr>
          </a:p>
        </p:txBody>
      </p:sp>
      <p:pic>
        <p:nvPicPr>
          <p:cNvPr id="5" name="Image 4">
            <a:extLst>
              <a:ext uri="{FF2B5EF4-FFF2-40B4-BE49-F238E27FC236}">
                <a16:creationId xmlns:a16="http://schemas.microsoft.com/office/drawing/2014/main" id="{F0D99AD1-1E52-E447-9CD3-FA03BF552E86}"/>
              </a:ext>
            </a:extLst>
          </p:cNvPr>
          <p:cNvPicPr>
            <a:picLocks noChangeAspect="1"/>
          </p:cNvPicPr>
          <p:nvPr/>
        </p:nvPicPr>
        <p:blipFill>
          <a:blip r:embed="rId4"/>
          <a:stretch>
            <a:fillRect/>
          </a:stretch>
        </p:blipFill>
        <p:spPr>
          <a:xfrm>
            <a:off x="1204047" y="911351"/>
            <a:ext cx="8350899" cy="5478815"/>
          </a:xfrm>
          <a:prstGeom prst="rect">
            <a:avLst/>
          </a:prstGeom>
        </p:spPr>
      </p:pic>
    </p:spTree>
    <p:extLst>
      <p:ext uri="{BB962C8B-B14F-4D97-AF65-F5344CB8AC3E}">
        <p14:creationId xmlns:p14="http://schemas.microsoft.com/office/powerpoint/2010/main" val="64248696"/>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80F91EE3-8D28-3353-F713-BDF945CEFA44}"/>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C221F9FF-4D61-FD3F-A6AB-792F76955263}"/>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B7CB7C0D-9F3C-F0B1-7CC6-8A8BA8713D60}"/>
              </a:ext>
            </a:extLst>
          </p:cNvPr>
          <p:cNvSpPr/>
          <p:nvPr/>
        </p:nvSpPr>
        <p:spPr>
          <a:xfrm>
            <a:off x="454152" y="198120"/>
            <a:ext cx="3959352" cy="365760"/>
          </a:xfrm>
          <a:prstGeom prst="rect">
            <a:avLst/>
          </a:prstGeom>
        </p:spPr>
        <p:txBody>
          <a:bodyPr wrap="none" lIns="0" tIns="0" rIns="0" bIns="0">
            <a:noAutofit/>
          </a:bodyPr>
          <a:lstStyle/>
          <a:p>
            <a:pPr indent="0"/>
            <a:r>
              <a:rPr lang="fr-FR" sz="2600" b="1" dirty="0">
                <a:solidFill>
                  <a:srgbClr val="161616"/>
                </a:solidFill>
                <a:latin typeface="Arial"/>
              </a:rPr>
              <a:t> Applications du quantique</a:t>
            </a:r>
            <a:endParaRPr lang="en-US" sz="2600" b="1" dirty="0">
              <a:solidFill>
                <a:srgbClr val="161616"/>
              </a:solidFill>
              <a:latin typeface="Arial"/>
            </a:endParaRPr>
          </a:p>
        </p:txBody>
      </p:sp>
      <p:sp>
        <p:nvSpPr>
          <p:cNvPr id="11" name="ZoneTexte 10">
            <a:extLst>
              <a:ext uri="{FF2B5EF4-FFF2-40B4-BE49-F238E27FC236}">
                <a16:creationId xmlns:a16="http://schemas.microsoft.com/office/drawing/2014/main" id="{CB972DBF-4465-EBA4-F93C-18DE95B310AE}"/>
              </a:ext>
            </a:extLst>
          </p:cNvPr>
          <p:cNvSpPr txBox="1"/>
          <p:nvPr/>
        </p:nvSpPr>
        <p:spPr>
          <a:xfrm>
            <a:off x="5344668" y="1747952"/>
            <a:ext cx="5024038" cy="369332"/>
          </a:xfrm>
          <a:prstGeom prst="rect">
            <a:avLst/>
          </a:prstGeom>
          <a:noFill/>
        </p:spPr>
        <p:txBody>
          <a:bodyPr wrap="square">
            <a:spAutoFit/>
          </a:bodyPr>
          <a:lstStyle/>
          <a:p>
            <a:pPr algn="just"/>
            <a:r>
              <a:rPr lang="fr-FR" dirty="0">
                <a:latin typeface="Arial" panose="020B0604020202020204" pitchFamily="34" charset="0"/>
                <a:cs typeface="Arial" panose="020B0604020202020204" pitchFamily="34" charset="0"/>
              </a:rPr>
              <a:t>.</a:t>
            </a:r>
          </a:p>
        </p:txBody>
      </p:sp>
      <p:pic>
        <p:nvPicPr>
          <p:cNvPr id="5" name="Image 4">
            <a:extLst>
              <a:ext uri="{FF2B5EF4-FFF2-40B4-BE49-F238E27FC236}">
                <a16:creationId xmlns:a16="http://schemas.microsoft.com/office/drawing/2014/main" id="{9580F505-D8E2-35C9-7C43-8B2F0C2112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1496" y="1027176"/>
            <a:ext cx="6475132" cy="6181698"/>
          </a:xfrm>
          <a:prstGeom prst="rect">
            <a:avLst/>
          </a:prstGeom>
        </p:spPr>
      </p:pic>
    </p:spTree>
    <p:extLst>
      <p:ext uri="{BB962C8B-B14F-4D97-AF65-F5344CB8AC3E}">
        <p14:creationId xmlns:p14="http://schemas.microsoft.com/office/powerpoint/2010/main" val="1971230607"/>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403E1D55-AB36-C0D9-D114-6CB59C9C62F4}"/>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3FF730BD-1310-59EE-AE17-D911F493C5FE}"/>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F19B094B-3F6A-5D74-06BB-9910881B7A92}"/>
              </a:ext>
            </a:extLst>
          </p:cNvPr>
          <p:cNvSpPr/>
          <p:nvPr/>
        </p:nvSpPr>
        <p:spPr>
          <a:xfrm>
            <a:off x="454152" y="198120"/>
            <a:ext cx="3959352" cy="365760"/>
          </a:xfrm>
          <a:prstGeom prst="rect">
            <a:avLst/>
          </a:prstGeom>
        </p:spPr>
        <p:txBody>
          <a:bodyPr wrap="none" lIns="0" tIns="0" rIns="0" bIns="0">
            <a:noAutofit/>
          </a:bodyPr>
          <a:lstStyle/>
          <a:p>
            <a:pPr indent="0"/>
            <a:r>
              <a:rPr lang="fr-FR" sz="2600" b="1" dirty="0">
                <a:solidFill>
                  <a:srgbClr val="161616"/>
                </a:solidFill>
                <a:latin typeface="Arial"/>
              </a:rPr>
              <a:t>Conclusion</a:t>
            </a:r>
            <a:endParaRPr lang="en-US" sz="2600" b="1" dirty="0">
              <a:solidFill>
                <a:srgbClr val="161616"/>
              </a:solidFill>
              <a:latin typeface="Arial"/>
            </a:endParaRPr>
          </a:p>
        </p:txBody>
      </p:sp>
      <p:sp>
        <p:nvSpPr>
          <p:cNvPr id="6" name="ZoneTexte 5">
            <a:extLst>
              <a:ext uri="{FF2B5EF4-FFF2-40B4-BE49-F238E27FC236}">
                <a16:creationId xmlns:a16="http://schemas.microsoft.com/office/drawing/2014/main" id="{43F181DA-C7EA-B6E2-52BF-0A907EE7548B}"/>
              </a:ext>
            </a:extLst>
          </p:cNvPr>
          <p:cNvSpPr txBox="1"/>
          <p:nvPr/>
        </p:nvSpPr>
        <p:spPr>
          <a:xfrm>
            <a:off x="772668" y="1404349"/>
            <a:ext cx="9144000" cy="4524315"/>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3200" b="0" i="1" u="none" strike="noStrike" cap="none" normalizeH="0" baseline="0" dirty="0">
                <a:ln>
                  <a:noFill/>
                </a:ln>
                <a:solidFill>
                  <a:schemeClr val="tx1"/>
                </a:solidFill>
                <a:effectLst/>
                <a:latin typeface="Arial" panose="020B0604020202020204" pitchFamily="34" charset="0"/>
              </a:rPr>
              <a:t>	</a:t>
            </a:r>
            <a:r>
              <a:rPr kumimoji="0" lang="en-US" altLang="en-US" sz="3200" b="0" i="1" u="none" strike="noStrike" cap="none" normalizeH="0" baseline="0" dirty="0" err="1">
                <a:ln>
                  <a:noFill/>
                </a:ln>
                <a:solidFill>
                  <a:schemeClr val="tx1"/>
                </a:solidFill>
                <a:effectLst/>
                <a:latin typeface="Arial" panose="020B0604020202020204" pitchFamily="34" charset="0"/>
              </a:rPr>
              <a:t>L’informatique</a:t>
            </a:r>
            <a:r>
              <a:rPr kumimoji="0" lang="en-US" altLang="en-US" sz="3200" b="0" i="1" u="none" strike="noStrike" cap="none" normalizeH="0" baseline="0" dirty="0">
                <a:ln>
                  <a:noFill/>
                </a:ln>
                <a:solidFill>
                  <a:schemeClr val="tx1"/>
                </a:solidFill>
                <a:effectLst/>
                <a:latin typeface="Arial" panose="020B0604020202020204" pitchFamily="34" charset="0"/>
              </a:rPr>
              <a:t> </a:t>
            </a:r>
            <a:r>
              <a:rPr kumimoji="0" lang="en-US" altLang="en-US" sz="3200" b="0" i="1" u="none" strike="noStrike" cap="none" normalizeH="0" baseline="0" dirty="0" err="1">
                <a:ln>
                  <a:noFill/>
                </a:ln>
                <a:solidFill>
                  <a:schemeClr val="tx1"/>
                </a:solidFill>
                <a:effectLst/>
                <a:latin typeface="Arial" panose="020B0604020202020204" pitchFamily="34" charset="0"/>
              </a:rPr>
              <a:t>quantique</a:t>
            </a:r>
            <a:r>
              <a:rPr kumimoji="0" lang="en-US" altLang="en-US" sz="3200" b="0" i="1" u="none" strike="noStrike" cap="none" normalizeH="0" baseline="0" dirty="0">
                <a:ln>
                  <a:noFill/>
                </a:ln>
                <a:solidFill>
                  <a:schemeClr val="tx1"/>
                </a:solidFill>
                <a:effectLst/>
                <a:latin typeface="Arial" panose="020B0604020202020204" pitchFamily="34" charset="0"/>
              </a:rPr>
              <a:t> </a:t>
            </a:r>
            <a:r>
              <a:rPr kumimoji="0" lang="en-US" altLang="en-US" sz="3200" b="0" i="1" u="none" strike="noStrike" cap="none" normalizeH="0" baseline="0" dirty="0" err="1">
                <a:ln>
                  <a:noFill/>
                </a:ln>
                <a:solidFill>
                  <a:schemeClr val="tx1"/>
                </a:solidFill>
                <a:effectLst/>
                <a:latin typeface="Arial" panose="020B0604020202020204" pitchFamily="34" charset="0"/>
              </a:rPr>
              <a:t>promet</a:t>
            </a:r>
            <a:r>
              <a:rPr kumimoji="0" lang="en-US" altLang="en-US" sz="3200" b="0" i="1" u="none" strike="noStrike" cap="none" normalizeH="0" baseline="0" dirty="0">
                <a:ln>
                  <a:noFill/>
                </a:ln>
                <a:solidFill>
                  <a:schemeClr val="tx1"/>
                </a:solidFill>
                <a:effectLst/>
                <a:latin typeface="Arial" panose="020B0604020202020204" pitchFamily="34" charset="0"/>
              </a:rPr>
              <a:t> </a:t>
            </a:r>
            <a:r>
              <a:rPr kumimoji="0" lang="en-US" altLang="en-US" sz="3200" b="0" i="1" u="none" strike="noStrike" cap="none" normalizeH="0" baseline="0" dirty="0" err="1">
                <a:ln>
                  <a:noFill/>
                </a:ln>
                <a:solidFill>
                  <a:schemeClr val="tx1"/>
                </a:solidFill>
                <a:effectLst/>
                <a:latin typeface="Arial" panose="020B0604020202020204" pitchFamily="34" charset="0"/>
              </a:rPr>
              <a:t>une</a:t>
            </a:r>
            <a:r>
              <a:rPr kumimoji="0" lang="en-US" altLang="en-US" sz="3200" b="0" i="1" u="none" strike="noStrike" cap="none" normalizeH="0" baseline="0" dirty="0">
                <a:ln>
                  <a:noFill/>
                </a:ln>
                <a:solidFill>
                  <a:schemeClr val="tx1"/>
                </a:solidFill>
                <a:effectLst/>
                <a:latin typeface="Arial" panose="020B0604020202020204" pitchFamily="34" charset="0"/>
              </a:rPr>
              <a:t> </a:t>
            </a:r>
            <a:r>
              <a:rPr kumimoji="0" lang="en-US" altLang="en-US" sz="3200" b="0" i="1" u="none" strike="noStrike" cap="none" normalizeH="0" baseline="0" dirty="0" err="1">
                <a:ln>
                  <a:noFill/>
                </a:ln>
                <a:solidFill>
                  <a:schemeClr val="tx1"/>
                </a:solidFill>
                <a:effectLst/>
                <a:latin typeface="Arial" panose="020B0604020202020204" pitchFamily="34" charset="0"/>
              </a:rPr>
              <a:t>révolution</a:t>
            </a:r>
            <a:r>
              <a:rPr kumimoji="0" lang="en-US" altLang="en-US" sz="3200" b="0" i="1" u="none" strike="noStrike" cap="none" normalizeH="0" baseline="0" dirty="0">
                <a:ln>
                  <a:noFill/>
                </a:ln>
                <a:solidFill>
                  <a:schemeClr val="tx1"/>
                </a:solidFill>
                <a:effectLst/>
                <a:latin typeface="Arial" panose="020B0604020202020204" pitchFamily="34" charset="0"/>
              </a:rPr>
              <a:t> grâce à la superposition et </a:t>
            </a:r>
            <a:r>
              <a:rPr kumimoji="0" lang="en-US" altLang="en-US" sz="3200" b="0" i="1" u="none" strike="noStrike" cap="none" normalizeH="0" baseline="0" dirty="0" err="1">
                <a:ln>
                  <a:noFill/>
                </a:ln>
                <a:solidFill>
                  <a:schemeClr val="tx1"/>
                </a:solidFill>
                <a:effectLst/>
                <a:latin typeface="Arial" panose="020B0604020202020204" pitchFamily="34" charset="0"/>
              </a:rPr>
              <a:t>l’intrication</a:t>
            </a:r>
            <a:r>
              <a:rPr kumimoji="0" lang="en-US" altLang="en-US" sz="3200" b="0" i="1" u="none" strike="noStrike" cap="none" normalizeH="0" baseline="0" dirty="0">
                <a:ln>
                  <a:noFill/>
                </a:ln>
                <a:solidFill>
                  <a:schemeClr val="tx1"/>
                </a:solidFill>
                <a:effectLst/>
                <a:latin typeface="Arial" panose="020B0604020202020204" pitchFamily="34" charset="0"/>
              </a:rPr>
              <a:t>, </a:t>
            </a:r>
            <a:r>
              <a:rPr kumimoji="0" lang="en-US" altLang="en-US" sz="3200" b="0" i="1" u="none" strike="noStrike" cap="none" normalizeH="0" baseline="0" dirty="0" err="1">
                <a:ln>
                  <a:noFill/>
                </a:ln>
                <a:solidFill>
                  <a:schemeClr val="tx1"/>
                </a:solidFill>
                <a:effectLst/>
                <a:latin typeface="Arial" panose="020B0604020202020204" pitchFamily="34" charset="0"/>
              </a:rPr>
              <a:t>offrant</a:t>
            </a:r>
            <a:r>
              <a:rPr kumimoji="0" lang="en-US" altLang="en-US" sz="3200" b="0" i="1" u="none" strike="noStrike" cap="none" normalizeH="0" baseline="0" dirty="0">
                <a:ln>
                  <a:noFill/>
                </a:ln>
                <a:solidFill>
                  <a:schemeClr val="tx1"/>
                </a:solidFill>
                <a:effectLst/>
                <a:latin typeface="Arial" panose="020B0604020202020204" pitchFamily="34" charset="0"/>
              </a:rPr>
              <a:t> </a:t>
            </a:r>
            <a:r>
              <a:rPr kumimoji="0" lang="en-US" altLang="en-US" sz="3200" b="0" i="1" u="none" strike="noStrike" cap="none" normalizeH="0" baseline="0" dirty="0" err="1">
                <a:ln>
                  <a:noFill/>
                </a:ln>
                <a:solidFill>
                  <a:schemeClr val="tx1"/>
                </a:solidFill>
                <a:effectLst/>
                <a:latin typeface="Arial" panose="020B0604020202020204" pitchFamily="34" charset="0"/>
              </a:rPr>
              <a:t>une</a:t>
            </a:r>
            <a:r>
              <a:rPr kumimoji="0" lang="en-US" altLang="en-US" sz="3200" b="0" i="1" u="none" strike="noStrike" cap="none" normalizeH="0" baseline="0" dirty="0">
                <a:ln>
                  <a:noFill/>
                </a:ln>
                <a:solidFill>
                  <a:schemeClr val="tx1"/>
                </a:solidFill>
                <a:effectLst/>
                <a:latin typeface="Arial" panose="020B0604020202020204" pitchFamily="34" charset="0"/>
              </a:rPr>
              <a:t> puissance </a:t>
            </a:r>
            <a:r>
              <a:rPr kumimoji="0" lang="en-US" altLang="en-US" sz="3200" b="0" i="1" u="none" strike="noStrike" cap="none" normalizeH="0" baseline="0" dirty="0" err="1">
                <a:ln>
                  <a:noFill/>
                </a:ln>
                <a:solidFill>
                  <a:schemeClr val="tx1"/>
                </a:solidFill>
                <a:effectLst/>
                <a:latin typeface="Arial" panose="020B0604020202020204" pitchFamily="34" charset="0"/>
              </a:rPr>
              <a:t>inédite</a:t>
            </a:r>
            <a:r>
              <a:rPr kumimoji="0" lang="en-US" altLang="en-US" sz="3200" b="0" i="1" u="none" strike="noStrike" cap="none" normalizeH="0" baseline="0" dirty="0">
                <a:ln>
                  <a:noFill/>
                </a:ln>
                <a:solidFill>
                  <a:schemeClr val="tx1"/>
                </a:solidFill>
                <a:effectLst/>
                <a:latin typeface="Arial" panose="020B0604020202020204" pitchFamily="34" charset="0"/>
              </a:rPr>
              <a:t>. </a:t>
            </a:r>
            <a:r>
              <a:rPr kumimoji="0" lang="en-US" altLang="en-US" sz="3200" b="0" i="1" u="none" strike="noStrike" cap="none" normalizeH="0" baseline="0" dirty="0" err="1">
                <a:ln>
                  <a:noFill/>
                </a:ln>
                <a:solidFill>
                  <a:schemeClr val="tx1"/>
                </a:solidFill>
                <a:effectLst/>
                <a:latin typeface="Arial" panose="020B0604020202020204" pitchFamily="34" charset="0"/>
              </a:rPr>
              <a:t>Toutefois</a:t>
            </a:r>
            <a:r>
              <a:rPr kumimoji="0" lang="en-US" altLang="en-US" sz="3200" b="0" i="1" u="none" strike="noStrike" cap="none" normalizeH="0" baseline="0" dirty="0">
                <a:ln>
                  <a:noFill/>
                </a:ln>
                <a:solidFill>
                  <a:schemeClr val="tx1"/>
                </a:solidFill>
                <a:effectLst/>
                <a:latin typeface="Arial" panose="020B0604020202020204" pitchFamily="34" charset="0"/>
              </a:rPr>
              <a:t>, des </a:t>
            </a:r>
            <a:r>
              <a:rPr kumimoji="0" lang="en-US" altLang="en-US" sz="3200" b="0" i="1" u="none" strike="noStrike" cap="none" normalizeH="0" baseline="0" dirty="0" err="1">
                <a:ln>
                  <a:noFill/>
                </a:ln>
                <a:solidFill>
                  <a:schemeClr val="tx1"/>
                </a:solidFill>
                <a:effectLst/>
                <a:latin typeface="Arial" panose="020B0604020202020204" pitchFamily="34" charset="0"/>
              </a:rPr>
              <a:t>défis</a:t>
            </a:r>
            <a:r>
              <a:rPr kumimoji="0" lang="en-US" altLang="en-US" sz="3200" b="0" i="1" u="none" strike="noStrike" cap="none" normalizeH="0" baseline="0" dirty="0">
                <a:ln>
                  <a:noFill/>
                </a:ln>
                <a:solidFill>
                  <a:schemeClr val="tx1"/>
                </a:solidFill>
                <a:effectLst/>
                <a:latin typeface="Arial" panose="020B0604020202020204" pitchFamily="34" charset="0"/>
              </a:rPr>
              <a:t> </a:t>
            </a:r>
            <a:r>
              <a:rPr kumimoji="0" lang="en-US" altLang="en-US" sz="3200" b="0" i="1" u="none" strike="noStrike" cap="none" normalizeH="0" baseline="0" dirty="0" err="1">
                <a:ln>
                  <a:noFill/>
                </a:ln>
                <a:solidFill>
                  <a:schemeClr val="tx1"/>
                </a:solidFill>
                <a:effectLst/>
                <a:latin typeface="Arial" panose="020B0604020202020204" pitchFamily="34" charset="0"/>
              </a:rPr>
              <a:t>comme</a:t>
            </a:r>
            <a:r>
              <a:rPr kumimoji="0" lang="en-US" altLang="en-US" sz="3200" b="0" i="1" u="none" strike="noStrike" cap="none" normalizeH="0" baseline="0" dirty="0">
                <a:ln>
                  <a:noFill/>
                </a:ln>
                <a:solidFill>
                  <a:schemeClr val="tx1"/>
                </a:solidFill>
                <a:effectLst/>
                <a:latin typeface="Arial" panose="020B0604020202020204" pitchFamily="34" charset="0"/>
              </a:rPr>
              <a:t> la </a:t>
            </a:r>
            <a:r>
              <a:rPr kumimoji="0" lang="en-US" altLang="en-US" sz="3200" b="0" i="1" u="none" strike="noStrike" cap="none" normalizeH="0" baseline="0" dirty="0" err="1">
                <a:ln>
                  <a:noFill/>
                </a:ln>
                <a:solidFill>
                  <a:schemeClr val="tx1"/>
                </a:solidFill>
                <a:effectLst/>
                <a:latin typeface="Arial" panose="020B0604020202020204" pitchFamily="34" charset="0"/>
              </a:rPr>
              <a:t>stabilité</a:t>
            </a:r>
            <a:r>
              <a:rPr kumimoji="0" lang="en-US" altLang="en-US" sz="3200" b="0" i="1" u="none" strike="noStrike" cap="none" normalizeH="0" baseline="0" dirty="0">
                <a:ln>
                  <a:noFill/>
                </a:ln>
                <a:solidFill>
                  <a:schemeClr val="tx1"/>
                </a:solidFill>
                <a:effectLst/>
                <a:latin typeface="Arial" panose="020B0604020202020204" pitchFamily="34" charset="0"/>
              </a:rPr>
              <a:t> des qubits et la correction </a:t>
            </a:r>
            <a:r>
              <a:rPr kumimoji="0" lang="en-US" altLang="en-US" sz="3200" b="0" i="1" u="none" strike="noStrike" cap="none" normalizeH="0" baseline="0" dirty="0" err="1">
                <a:ln>
                  <a:noFill/>
                </a:ln>
                <a:solidFill>
                  <a:schemeClr val="tx1"/>
                </a:solidFill>
                <a:effectLst/>
                <a:latin typeface="Arial" panose="020B0604020202020204" pitchFamily="34" charset="0"/>
              </a:rPr>
              <a:t>d’erreurs</a:t>
            </a:r>
            <a:r>
              <a:rPr kumimoji="0" lang="en-US" altLang="en-US" sz="3200" b="0" i="1" u="none" strike="noStrike" cap="none" normalizeH="0" baseline="0" dirty="0">
                <a:ln>
                  <a:noFill/>
                </a:ln>
                <a:solidFill>
                  <a:schemeClr val="tx1"/>
                </a:solidFill>
                <a:effectLst/>
                <a:latin typeface="Arial" panose="020B0604020202020204" pitchFamily="34" charset="0"/>
              </a:rPr>
              <a:t> </a:t>
            </a:r>
            <a:r>
              <a:rPr kumimoji="0" lang="en-US" altLang="en-US" sz="3200" b="0" i="1" u="none" strike="noStrike" cap="none" normalizeH="0" baseline="0" dirty="0" err="1">
                <a:ln>
                  <a:noFill/>
                </a:ln>
                <a:solidFill>
                  <a:schemeClr val="tx1"/>
                </a:solidFill>
                <a:effectLst/>
                <a:latin typeface="Arial" panose="020B0604020202020204" pitchFamily="34" charset="0"/>
              </a:rPr>
              <a:t>restent</a:t>
            </a:r>
            <a:r>
              <a:rPr kumimoji="0" lang="en-US" altLang="en-US" sz="3200" b="0" i="1" u="none" strike="noStrike" cap="none" normalizeH="0" baseline="0" dirty="0">
                <a:ln>
                  <a:noFill/>
                </a:ln>
                <a:solidFill>
                  <a:schemeClr val="tx1"/>
                </a:solidFill>
                <a:effectLst/>
                <a:latin typeface="Arial" panose="020B0604020202020204" pitchFamily="34" charset="0"/>
              </a:rPr>
              <a:t> à </a:t>
            </a:r>
            <a:r>
              <a:rPr kumimoji="0" lang="en-US" altLang="en-US" sz="3200" b="0" i="1" u="none" strike="noStrike" cap="none" normalizeH="0" baseline="0" dirty="0" err="1">
                <a:ln>
                  <a:noFill/>
                </a:ln>
                <a:solidFill>
                  <a:schemeClr val="tx1"/>
                </a:solidFill>
                <a:effectLst/>
                <a:latin typeface="Arial" panose="020B0604020202020204" pitchFamily="34" charset="0"/>
              </a:rPr>
              <a:t>surmonter</a:t>
            </a:r>
            <a:r>
              <a:rPr kumimoji="0" lang="en-US" altLang="en-US" sz="3200" b="0" i="1" u="none" strike="noStrike" cap="none" normalizeH="0" baseline="0" dirty="0">
                <a:ln>
                  <a:noFill/>
                </a:ln>
                <a:solidFill>
                  <a:schemeClr val="tx1"/>
                </a:solidFill>
                <a:effectLst/>
                <a:latin typeface="Arial" panose="020B0604020202020204" pitchFamily="34" charset="0"/>
              </a:rPr>
              <a:t>. Les </a:t>
            </a:r>
            <a:r>
              <a:rPr kumimoji="0" lang="en-US" altLang="en-US" sz="3200" b="0" i="1" u="none" strike="noStrike" cap="none" normalizeH="0" baseline="0" dirty="0" err="1">
                <a:ln>
                  <a:noFill/>
                </a:ln>
                <a:solidFill>
                  <a:schemeClr val="tx1"/>
                </a:solidFill>
                <a:effectLst/>
                <a:latin typeface="Arial" panose="020B0604020202020204" pitchFamily="34" charset="0"/>
              </a:rPr>
              <a:t>avancées</a:t>
            </a:r>
            <a:r>
              <a:rPr kumimoji="0" lang="en-US" altLang="en-US" sz="3200" b="0" i="1" u="none" strike="noStrike" cap="none" normalizeH="0" baseline="0" dirty="0">
                <a:ln>
                  <a:noFill/>
                </a:ln>
                <a:solidFill>
                  <a:schemeClr val="tx1"/>
                </a:solidFill>
                <a:effectLst/>
                <a:latin typeface="Arial" panose="020B0604020202020204" pitchFamily="34" charset="0"/>
              </a:rPr>
              <a:t> </a:t>
            </a:r>
            <a:r>
              <a:rPr kumimoji="0" lang="en-US" altLang="en-US" sz="3200" b="0" i="1" u="none" strike="noStrike" cap="none" normalizeH="0" baseline="0" dirty="0" err="1">
                <a:ln>
                  <a:noFill/>
                </a:ln>
                <a:solidFill>
                  <a:schemeClr val="tx1"/>
                </a:solidFill>
                <a:effectLst/>
                <a:latin typeface="Arial" panose="020B0604020202020204" pitchFamily="34" charset="0"/>
              </a:rPr>
              <a:t>actuelles</a:t>
            </a:r>
            <a:r>
              <a:rPr kumimoji="0" lang="en-US" altLang="en-US" sz="3200" b="0" i="1" u="none" strike="noStrike" cap="none" normalizeH="0" baseline="0" dirty="0">
                <a:ln>
                  <a:noFill/>
                </a:ln>
                <a:solidFill>
                  <a:schemeClr val="tx1"/>
                </a:solidFill>
                <a:effectLst/>
                <a:latin typeface="Arial" panose="020B0604020202020204" pitchFamily="34" charset="0"/>
              </a:rPr>
              <a:t> </a:t>
            </a:r>
            <a:r>
              <a:rPr kumimoji="0" lang="en-US" altLang="en-US" sz="3200" b="0" i="1" u="none" strike="noStrike" cap="none" normalizeH="0" baseline="0" dirty="0" err="1">
                <a:ln>
                  <a:noFill/>
                </a:ln>
                <a:solidFill>
                  <a:schemeClr val="tx1"/>
                </a:solidFill>
                <a:effectLst/>
                <a:latin typeface="Arial" panose="020B0604020202020204" pitchFamily="34" charset="0"/>
              </a:rPr>
              <a:t>ouvrent</a:t>
            </a:r>
            <a:r>
              <a:rPr kumimoji="0" lang="en-US" altLang="en-US" sz="3200" b="0" i="1" u="none" strike="noStrike" cap="none" normalizeH="0" baseline="0" dirty="0">
                <a:ln>
                  <a:noFill/>
                </a:ln>
                <a:solidFill>
                  <a:schemeClr val="tx1"/>
                </a:solidFill>
                <a:effectLst/>
                <a:latin typeface="Arial" panose="020B0604020202020204" pitchFamily="34" charset="0"/>
              </a:rPr>
              <a:t> la </a:t>
            </a:r>
            <a:r>
              <a:rPr kumimoji="0" lang="en-US" altLang="en-US" sz="3200" b="0" i="1" u="none" strike="noStrike" cap="none" normalizeH="0" baseline="0" dirty="0" err="1">
                <a:ln>
                  <a:noFill/>
                </a:ln>
                <a:solidFill>
                  <a:schemeClr val="tx1"/>
                </a:solidFill>
                <a:effectLst/>
                <a:latin typeface="Arial" panose="020B0604020202020204" pitchFamily="34" charset="0"/>
              </a:rPr>
              <a:t>voie</a:t>
            </a:r>
            <a:r>
              <a:rPr kumimoji="0" lang="en-US" altLang="en-US" sz="3200" b="0" i="1" u="none" strike="noStrike" cap="none" normalizeH="0" baseline="0" dirty="0">
                <a:ln>
                  <a:noFill/>
                </a:ln>
                <a:solidFill>
                  <a:schemeClr val="tx1"/>
                </a:solidFill>
                <a:effectLst/>
                <a:latin typeface="Arial" panose="020B0604020202020204" pitchFamily="34" charset="0"/>
              </a:rPr>
              <a:t> à des applications </a:t>
            </a:r>
            <a:r>
              <a:rPr kumimoji="0" lang="en-US" altLang="en-US" sz="3200" b="0" i="1" u="none" strike="noStrike" cap="none" normalizeH="0" baseline="0" dirty="0" err="1">
                <a:ln>
                  <a:noFill/>
                </a:ln>
                <a:solidFill>
                  <a:schemeClr val="tx1"/>
                </a:solidFill>
                <a:effectLst/>
                <a:latin typeface="Arial" panose="020B0604020202020204" pitchFamily="34" charset="0"/>
              </a:rPr>
              <a:t>spécialisées</a:t>
            </a:r>
            <a:r>
              <a:rPr kumimoji="0" lang="en-US" altLang="en-US" sz="3200" b="0" i="1" u="none" strike="noStrike" cap="none" normalizeH="0" baseline="0" dirty="0">
                <a:ln>
                  <a:noFill/>
                </a:ln>
                <a:solidFill>
                  <a:schemeClr val="tx1"/>
                </a:solidFill>
                <a:effectLst/>
                <a:latin typeface="Arial" panose="020B0604020202020204" pitchFamily="34" charset="0"/>
              </a:rPr>
              <a:t> à court </a:t>
            </a:r>
            <a:r>
              <a:rPr kumimoji="0" lang="en-US" altLang="en-US" sz="3200" b="0" i="1" u="none" strike="noStrike" cap="none" normalizeH="0" baseline="0" dirty="0" err="1">
                <a:ln>
                  <a:noFill/>
                </a:ln>
                <a:solidFill>
                  <a:schemeClr val="tx1"/>
                </a:solidFill>
                <a:effectLst/>
                <a:latin typeface="Arial" panose="020B0604020202020204" pitchFamily="34" charset="0"/>
              </a:rPr>
              <a:t>terme</a:t>
            </a:r>
            <a:r>
              <a:rPr kumimoji="0" lang="en-US" altLang="en-US" sz="3200" b="0" i="1" u="none" strike="noStrike" cap="none" normalizeH="0" baseline="0" dirty="0">
                <a:ln>
                  <a:noFill/>
                </a:ln>
                <a:solidFill>
                  <a:schemeClr val="tx1"/>
                </a:solidFill>
                <a:effectLst/>
                <a:latin typeface="Arial" panose="020B0604020202020204" pitchFamily="34" charset="0"/>
              </a:rPr>
              <a:t>. À long </a:t>
            </a:r>
            <a:r>
              <a:rPr kumimoji="0" lang="en-US" altLang="en-US" sz="3200" b="0" i="1" u="none" strike="noStrike" cap="none" normalizeH="0" baseline="0" dirty="0" err="1">
                <a:ln>
                  <a:noFill/>
                </a:ln>
                <a:solidFill>
                  <a:schemeClr val="tx1"/>
                </a:solidFill>
                <a:effectLst/>
                <a:latin typeface="Arial" panose="020B0604020202020204" pitchFamily="34" charset="0"/>
              </a:rPr>
              <a:t>terme</a:t>
            </a:r>
            <a:r>
              <a:rPr kumimoji="0" lang="en-US" altLang="en-US" sz="3200" b="0" i="1" u="none" strike="noStrike" cap="none" normalizeH="0" baseline="0" dirty="0">
                <a:ln>
                  <a:noFill/>
                </a:ln>
                <a:solidFill>
                  <a:schemeClr val="tx1"/>
                </a:solidFill>
                <a:effectLst/>
                <a:latin typeface="Arial" panose="020B0604020202020204" pitchFamily="34" charset="0"/>
              </a:rPr>
              <a:t>, </a:t>
            </a:r>
            <a:r>
              <a:rPr kumimoji="0" lang="en-US" altLang="en-US" sz="3200" b="0" i="1" u="none" strike="noStrike" cap="none" normalizeH="0" baseline="0" dirty="0" err="1">
                <a:ln>
                  <a:noFill/>
                </a:ln>
                <a:solidFill>
                  <a:schemeClr val="tx1"/>
                </a:solidFill>
                <a:effectLst/>
                <a:latin typeface="Arial" panose="020B0604020202020204" pitchFamily="34" charset="0"/>
              </a:rPr>
              <a:t>elle</a:t>
            </a:r>
            <a:r>
              <a:rPr kumimoji="0" lang="en-US" altLang="en-US" sz="3200" b="0" i="1" u="none" strike="noStrike" cap="none" normalizeH="0" baseline="0" dirty="0">
                <a:ln>
                  <a:noFill/>
                </a:ln>
                <a:solidFill>
                  <a:schemeClr val="tx1"/>
                </a:solidFill>
                <a:effectLst/>
                <a:latin typeface="Arial" panose="020B0604020202020204" pitchFamily="34" charset="0"/>
              </a:rPr>
              <a:t> </a:t>
            </a:r>
            <a:r>
              <a:rPr kumimoji="0" lang="en-US" altLang="en-US" sz="3200" b="0" i="1" u="none" strike="noStrike" cap="none" normalizeH="0" baseline="0" dirty="0" err="1">
                <a:ln>
                  <a:noFill/>
                </a:ln>
                <a:solidFill>
                  <a:schemeClr val="tx1"/>
                </a:solidFill>
                <a:effectLst/>
                <a:latin typeface="Arial" panose="020B0604020202020204" pitchFamily="34" charset="0"/>
              </a:rPr>
              <a:t>redéfinira</a:t>
            </a:r>
            <a:r>
              <a:rPr kumimoji="0" lang="en-US" altLang="en-US" sz="3200" b="0" i="1" u="none" strike="noStrike" cap="none" normalizeH="0" baseline="0" dirty="0">
                <a:ln>
                  <a:noFill/>
                </a:ln>
                <a:solidFill>
                  <a:schemeClr val="tx1"/>
                </a:solidFill>
                <a:effectLst/>
                <a:latin typeface="Arial" panose="020B0604020202020204" pitchFamily="34" charset="0"/>
              </a:rPr>
              <a:t> le </a:t>
            </a:r>
            <a:r>
              <a:rPr kumimoji="0" lang="en-US" altLang="en-US" sz="3200" b="0" i="1" u="none" strike="noStrike" cap="none" normalizeH="0" baseline="0" dirty="0" err="1">
                <a:ln>
                  <a:noFill/>
                </a:ln>
                <a:solidFill>
                  <a:schemeClr val="tx1"/>
                </a:solidFill>
                <a:effectLst/>
                <a:latin typeface="Arial" panose="020B0604020202020204" pitchFamily="34" charset="0"/>
              </a:rPr>
              <a:t>traitement</a:t>
            </a:r>
            <a:r>
              <a:rPr kumimoji="0" lang="en-US" altLang="en-US" sz="3200" b="0" i="1" u="none" strike="noStrike" cap="none" normalizeH="0" baseline="0" dirty="0">
                <a:ln>
                  <a:noFill/>
                </a:ln>
                <a:solidFill>
                  <a:schemeClr val="tx1"/>
                </a:solidFill>
                <a:effectLst/>
                <a:latin typeface="Arial" panose="020B0604020202020204" pitchFamily="34" charset="0"/>
              </a:rPr>
              <a:t> de </a:t>
            </a:r>
            <a:r>
              <a:rPr kumimoji="0" lang="en-US" altLang="en-US" sz="3200" b="0" i="1" u="none" strike="noStrike" cap="none" normalizeH="0" baseline="0" dirty="0" err="1">
                <a:ln>
                  <a:noFill/>
                </a:ln>
                <a:solidFill>
                  <a:schemeClr val="tx1"/>
                </a:solidFill>
                <a:effectLst/>
                <a:latin typeface="Arial" panose="020B0604020202020204" pitchFamily="34" charset="0"/>
              </a:rPr>
              <a:t>l’information</a:t>
            </a:r>
            <a:r>
              <a:rPr kumimoji="0" lang="en-US" altLang="en-US" sz="3200" b="0" i="1" u="none" strike="noStrike" cap="none" normalizeH="0" baseline="0" dirty="0">
                <a:ln>
                  <a:noFill/>
                </a:ln>
                <a:solidFill>
                  <a:schemeClr val="tx1"/>
                </a:solidFill>
                <a:effectLst/>
                <a:latin typeface="Arial" panose="020B0604020202020204" pitchFamily="34" charset="0"/>
              </a:rPr>
              <a:t> et </a:t>
            </a:r>
            <a:r>
              <a:rPr kumimoji="0" lang="en-US" altLang="en-US" sz="3200" b="0" i="1" u="none" strike="noStrike" cap="none" normalizeH="0" baseline="0" dirty="0" err="1">
                <a:ln>
                  <a:noFill/>
                </a:ln>
                <a:solidFill>
                  <a:schemeClr val="tx1"/>
                </a:solidFill>
                <a:effectLst/>
                <a:latin typeface="Arial" panose="020B0604020202020204" pitchFamily="34" charset="0"/>
              </a:rPr>
              <a:t>l’innovation</a:t>
            </a:r>
            <a:r>
              <a:rPr kumimoji="0" lang="en-US" altLang="en-US" sz="3200" b="0" i="1" u="none" strike="noStrike" cap="none" normalizeH="0" baseline="0" dirty="0">
                <a:ln>
                  <a:noFill/>
                </a:ln>
                <a:solidFill>
                  <a:schemeClr val="tx1"/>
                </a:solidFill>
                <a:effectLst/>
                <a:latin typeface="Arial" panose="020B0604020202020204" pitchFamily="34" charset="0"/>
              </a:rPr>
              <a:t> </a:t>
            </a:r>
            <a:r>
              <a:rPr kumimoji="0" lang="en-US" altLang="en-US" sz="3200" b="0" i="1" u="none" strike="noStrike" cap="none" normalizeH="0" baseline="0" dirty="0" err="1">
                <a:ln>
                  <a:noFill/>
                </a:ln>
                <a:solidFill>
                  <a:schemeClr val="tx1"/>
                </a:solidFill>
                <a:effectLst/>
                <a:latin typeface="Arial" panose="020B0604020202020204" pitchFamily="34" charset="0"/>
              </a:rPr>
              <a:t>technologique</a:t>
            </a:r>
            <a:r>
              <a:rPr kumimoji="0" lang="en-US" altLang="en-US" sz="3200" b="0" i="1" u="none" strike="noStrike" cap="none" normalizeH="0" baseline="0" dirty="0">
                <a:ln>
                  <a:noFill/>
                </a:ln>
                <a:solidFill>
                  <a:schemeClr val="tx1"/>
                </a:solidFill>
                <a:effectLst/>
                <a:latin typeface="Arial" panose="020B0604020202020204" pitchFamily="34" charset="0"/>
              </a:rPr>
              <a:t>. </a:t>
            </a:r>
          </a:p>
        </p:txBody>
      </p:sp>
    </p:spTree>
    <p:extLst>
      <p:ext uri="{BB962C8B-B14F-4D97-AF65-F5344CB8AC3E}">
        <p14:creationId xmlns:p14="http://schemas.microsoft.com/office/powerpoint/2010/main" val="73372913"/>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50212" y="681835"/>
            <a:ext cx="10589598" cy="229922"/>
          </a:xfrm>
          <a:prstGeom prst="rect">
            <a:avLst/>
          </a:prstGeom>
        </p:spPr>
      </p:pic>
      <p:sp>
        <p:nvSpPr>
          <p:cNvPr id="5" name="Rectangle 4"/>
          <p:cNvSpPr/>
          <p:nvPr/>
        </p:nvSpPr>
        <p:spPr>
          <a:xfrm>
            <a:off x="428129" y="195565"/>
            <a:ext cx="4297151" cy="301276"/>
          </a:xfrm>
          <a:prstGeom prst="rect">
            <a:avLst/>
          </a:prstGeom>
        </p:spPr>
        <p:txBody>
          <a:bodyPr wrap="none" lIns="0" tIns="0" rIns="0" bIns="0">
            <a:noAutofit/>
          </a:bodyPr>
          <a:lstStyle/>
          <a:p>
            <a:pPr indent="0"/>
            <a:r>
              <a:rPr lang="en-US" sz="2600" b="1" dirty="0">
                <a:solidFill>
                  <a:srgbClr val="161616"/>
                </a:solidFill>
                <a:latin typeface="Arial"/>
              </a:rPr>
              <a:t>Textbooks as References</a:t>
            </a:r>
          </a:p>
        </p:txBody>
      </p:sp>
      <p:sp>
        <p:nvSpPr>
          <p:cNvPr id="6" name="Rectangle 5"/>
          <p:cNvSpPr/>
          <p:nvPr/>
        </p:nvSpPr>
        <p:spPr>
          <a:xfrm>
            <a:off x="428129" y="1468981"/>
            <a:ext cx="10211681" cy="2009310"/>
          </a:xfrm>
          <a:prstGeom prst="rect">
            <a:avLst/>
          </a:prstGeom>
        </p:spPr>
        <p:txBody>
          <a:bodyPr lIns="0" tIns="0" rIns="0" bIns="0">
            <a:noAutofit/>
          </a:bodyPr>
          <a:lstStyle/>
          <a:p>
            <a:pPr marL="457200" indent="-457200" algn="just">
              <a:buFont typeface="Arial" panose="020B0604020202020204" pitchFamily="34" charset="0"/>
              <a:buChar char="•"/>
            </a:pPr>
            <a:endParaRPr lang="en-US" sz="2400" dirty="0"/>
          </a:p>
          <a:p>
            <a:pPr marL="457200" indent="-457200" algn="just">
              <a:buFont typeface="Arial" panose="020B0604020202020204" pitchFamily="34" charset="0"/>
              <a:buChar char="•"/>
            </a:pPr>
            <a:endParaRPr lang="en-US" sz="2400" b="0" i="0" dirty="0">
              <a:solidFill>
                <a:srgbClr val="0F1111"/>
              </a:solidFill>
              <a:effectLst/>
              <a:latin typeface="Amazon Ember"/>
            </a:endParaRPr>
          </a:p>
        </p:txBody>
      </p:sp>
      <p:sp>
        <p:nvSpPr>
          <p:cNvPr id="4" name="ZoneTexte 3">
            <a:extLst>
              <a:ext uri="{FF2B5EF4-FFF2-40B4-BE49-F238E27FC236}">
                <a16:creationId xmlns:a16="http://schemas.microsoft.com/office/drawing/2014/main" id="{F3884AC2-C86A-557A-83CE-C315E8434592}"/>
              </a:ext>
            </a:extLst>
          </p:cNvPr>
          <p:cNvSpPr txBox="1"/>
          <p:nvPr/>
        </p:nvSpPr>
        <p:spPr>
          <a:xfrm>
            <a:off x="438761" y="1145815"/>
            <a:ext cx="9747230" cy="2957861"/>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en-US" dirty="0">
                <a:hlinkClick r:id="rId3"/>
              </a:rPr>
              <a:t>https://aws.amazon.com/fr/what-is/quantum-computing/</a:t>
            </a:r>
            <a:endParaRPr lang="en-US" dirty="0"/>
          </a:p>
          <a:p>
            <a:pPr marL="285750" indent="-285750" algn="just">
              <a:lnSpc>
                <a:spcPct val="150000"/>
              </a:lnSpc>
              <a:buFont typeface="Arial" panose="020B0604020202020204" pitchFamily="34" charset="0"/>
              <a:buChar char="•"/>
            </a:pPr>
            <a:r>
              <a:rPr lang="en-US" dirty="0">
                <a:hlinkClick r:id="rId4"/>
              </a:rPr>
              <a:t>https://www.ibm.com/fr-fr/topics/qubit</a:t>
            </a:r>
            <a:endParaRPr lang="en-US" dirty="0"/>
          </a:p>
          <a:p>
            <a:pPr marL="285750" indent="-285750" algn="just">
              <a:lnSpc>
                <a:spcPct val="150000"/>
              </a:lnSpc>
              <a:buFont typeface="Arial" panose="020B0604020202020204" pitchFamily="34" charset="0"/>
              <a:buChar char="•"/>
            </a:pPr>
            <a:r>
              <a:rPr lang="en-US" dirty="0"/>
              <a:t>https://bigmedia.bpifrance.fr/news/informatique-quantique-quantum-computing-cest-quoi</a:t>
            </a:r>
          </a:p>
          <a:p>
            <a:pPr marL="285750" indent="-285750" algn="just">
              <a:lnSpc>
                <a:spcPct val="150000"/>
              </a:lnSpc>
              <a:buFont typeface="Arial" panose="020B0604020202020204" pitchFamily="34" charset="0"/>
              <a:buChar char="•"/>
            </a:pPr>
            <a:r>
              <a:rPr lang="en-US" dirty="0"/>
              <a:t>https://azure.microsoft.com/fr-fr/resources/cloud-computing-dictionary/what-is-a-qubit</a:t>
            </a:r>
          </a:p>
          <a:p>
            <a:pPr marL="285750" indent="-285750" algn="just">
              <a:lnSpc>
                <a:spcPct val="150000"/>
              </a:lnSpc>
              <a:buFont typeface="Arial" panose="020B0604020202020204" pitchFamily="34" charset="0"/>
              <a:buChar char="•"/>
            </a:pPr>
            <a:r>
              <a:rPr lang="de-DE" dirty="0"/>
              <a:t>https://www.cas.org/what-we-do/manage-information </a:t>
            </a:r>
          </a:p>
          <a:p>
            <a:pPr marL="285750" indent="-285750" algn="just">
              <a:lnSpc>
                <a:spcPct val="150000"/>
              </a:lnSpc>
              <a:buFont typeface="Arial" panose="020B0604020202020204" pitchFamily="34" charset="0"/>
              <a:buChar char="•"/>
            </a:pPr>
            <a:r>
              <a:rPr lang="de-DE" dirty="0"/>
              <a:t> https://www.beeva.com/beeva-view/tecnologia/beneficios-de-la-computacion-cuantica-parte2/ </a:t>
            </a:r>
          </a:p>
          <a:p>
            <a:pPr marL="285750" indent="-285750" algn="just">
              <a:lnSpc>
                <a:spcPct val="150000"/>
              </a:lnSpc>
              <a:buFont typeface="Arial" panose="020B0604020202020204" pitchFamily="34" charset="0"/>
              <a:buChar char="•"/>
            </a:pPr>
            <a:r>
              <a:rPr lang="de-DE" dirty="0"/>
              <a:t> </a:t>
            </a:r>
            <a:r>
              <a:rPr lang="de-DE" dirty="0">
                <a:hlinkClick r:id="rId5"/>
              </a:rPr>
              <a:t>http://www.feynmanlectures.caltech.edu/III_01.html</a:t>
            </a:r>
            <a:endParaRPr lang="de-DE" dirty="0"/>
          </a:p>
        </p:txBody>
      </p:sp>
      <p:pic>
        <p:nvPicPr>
          <p:cNvPr id="11" name="Image 10">
            <a:extLst>
              <a:ext uri="{FF2B5EF4-FFF2-40B4-BE49-F238E27FC236}">
                <a16:creationId xmlns:a16="http://schemas.microsoft.com/office/drawing/2014/main" id="{989EBF03-0243-B81C-0D27-BFAF0D1B20DA}"/>
              </a:ext>
            </a:extLst>
          </p:cNvPr>
          <p:cNvPicPr>
            <a:picLocks noChangeAspect="1"/>
          </p:cNvPicPr>
          <p:nvPr/>
        </p:nvPicPr>
        <p:blipFill>
          <a:blip r:embed="rId6"/>
          <a:stretch>
            <a:fillRect/>
          </a:stretch>
        </p:blipFill>
        <p:spPr>
          <a:xfrm>
            <a:off x="6260799" y="3974665"/>
            <a:ext cx="3094216" cy="2854573"/>
          </a:xfrm>
          <a:prstGeom prst="rect">
            <a:avLst/>
          </a:prstGeom>
        </p:spPr>
      </p:pic>
    </p:spTree>
  </p:cSld>
  <p:clrMapOvr>
    <a:overrideClrMapping bg1="lt1" tx1="dk1" bg2="lt2" tx2="dk2" accent1="accent1" accent2="accent2" accent3="accent3" accent4="accent4" accent5="accent5" accent6="accent6" hlink="hlink" folHlink="folHlink"/>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48768" y="679704"/>
            <a:ext cx="10591800" cy="231648"/>
          </a:xfrm>
          <a:prstGeom prst="rect">
            <a:avLst/>
          </a:prstGeom>
        </p:spPr>
      </p:pic>
      <p:pic>
        <p:nvPicPr>
          <p:cNvPr id="3" name="Image 2"/>
          <p:cNvPicPr>
            <a:picLocks noChangeAspect="1"/>
          </p:cNvPicPr>
          <p:nvPr/>
        </p:nvPicPr>
        <p:blipFill>
          <a:blip r:embed="rId3"/>
          <a:stretch>
            <a:fillRect/>
          </a:stretch>
        </p:blipFill>
        <p:spPr>
          <a:xfrm>
            <a:off x="6108640" y="1725723"/>
            <a:ext cx="4453128" cy="4977384"/>
          </a:xfrm>
          <a:prstGeom prst="rect">
            <a:avLst/>
          </a:prstGeom>
        </p:spPr>
      </p:pic>
      <p:sp>
        <p:nvSpPr>
          <p:cNvPr id="4" name="Rectangle 3"/>
          <p:cNvSpPr/>
          <p:nvPr/>
        </p:nvSpPr>
        <p:spPr>
          <a:xfrm>
            <a:off x="4349496" y="198120"/>
            <a:ext cx="1950720" cy="316992"/>
          </a:xfrm>
          <a:prstGeom prst="rect">
            <a:avLst/>
          </a:prstGeom>
        </p:spPr>
        <p:txBody>
          <a:bodyPr wrap="none" lIns="0" tIns="0" rIns="0" bIns="0">
            <a:noAutofit/>
          </a:bodyPr>
          <a:lstStyle/>
          <a:p>
            <a:pPr indent="0"/>
            <a:r>
              <a:rPr lang="en-US" sz="2600" b="1">
                <a:solidFill>
                  <a:srgbClr val="161616"/>
                </a:solidFill>
                <a:latin typeface="Arial"/>
              </a:rPr>
              <a:t>Questions?</a:t>
            </a:r>
          </a:p>
        </p:txBody>
      </p:sp>
      <p:sp>
        <p:nvSpPr>
          <p:cNvPr id="10" name="ZoneTexte 9">
            <a:extLst>
              <a:ext uri="{FF2B5EF4-FFF2-40B4-BE49-F238E27FC236}">
                <a16:creationId xmlns:a16="http://schemas.microsoft.com/office/drawing/2014/main" id="{9148C1A7-40C8-B527-433E-ED5DBC68AFC4}"/>
              </a:ext>
            </a:extLst>
          </p:cNvPr>
          <p:cNvSpPr txBox="1"/>
          <p:nvPr/>
        </p:nvSpPr>
        <p:spPr>
          <a:xfrm>
            <a:off x="131632" y="3598440"/>
            <a:ext cx="6168584" cy="523220"/>
          </a:xfrm>
          <a:prstGeom prst="rect">
            <a:avLst/>
          </a:prstGeom>
          <a:noFill/>
        </p:spPr>
        <p:txBody>
          <a:bodyPr wrap="square">
            <a:spAutoFit/>
          </a:bodyPr>
          <a:lstStyle/>
          <a:p>
            <a:pPr indent="0"/>
            <a:r>
              <a:rPr lang="en-US" sz="2800" b="1" i="1" dirty="0">
                <a:solidFill>
                  <a:srgbClr val="161616"/>
                </a:solidFill>
                <a:latin typeface="Arial"/>
              </a:rPr>
              <a:t>Mille </a:t>
            </a:r>
            <a:r>
              <a:rPr lang="en-US" sz="2800" b="1" i="1" dirty="0" err="1">
                <a:solidFill>
                  <a:srgbClr val="161616"/>
                </a:solidFill>
                <a:latin typeface="Arial"/>
              </a:rPr>
              <a:t>mercis</a:t>
            </a:r>
            <a:r>
              <a:rPr lang="en-US" sz="2800" b="1" i="1" dirty="0">
                <a:solidFill>
                  <a:srgbClr val="161616"/>
                </a:solidFill>
                <a:latin typeface="Arial"/>
              </a:rPr>
              <a:t> pour </a:t>
            </a:r>
            <a:r>
              <a:rPr lang="en-US" sz="2800" b="1" i="1" dirty="0" err="1">
                <a:solidFill>
                  <a:srgbClr val="161616"/>
                </a:solidFill>
                <a:latin typeface="Arial"/>
              </a:rPr>
              <a:t>votre</a:t>
            </a:r>
            <a:r>
              <a:rPr lang="en-US" sz="2800" b="1" i="1" dirty="0">
                <a:solidFill>
                  <a:srgbClr val="161616"/>
                </a:solidFill>
                <a:latin typeface="Arial"/>
              </a:rPr>
              <a:t> attention !</a:t>
            </a:r>
          </a:p>
        </p:txBody>
      </p:sp>
      <p:sp>
        <p:nvSpPr>
          <p:cNvPr id="12" name="ZoneTexte 11">
            <a:extLst>
              <a:ext uri="{FF2B5EF4-FFF2-40B4-BE49-F238E27FC236}">
                <a16:creationId xmlns:a16="http://schemas.microsoft.com/office/drawing/2014/main" id="{A550F48C-A90E-F54F-287D-B0F697497127}"/>
              </a:ext>
            </a:extLst>
          </p:cNvPr>
          <p:cNvSpPr txBox="1"/>
          <p:nvPr/>
        </p:nvSpPr>
        <p:spPr>
          <a:xfrm>
            <a:off x="131633" y="1263854"/>
            <a:ext cx="6168583" cy="1742015"/>
          </a:xfrm>
          <a:prstGeom prst="rect">
            <a:avLst/>
          </a:prstGeom>
          <a:noFill/>
        </p:spPr>
        <p:txBody>
          <a:bodyPr wrap="square">
            <a:spAutoFit/>
          </a:bodyPr>
          <a:lstStyle/>
          <a:p>
            <a:pPr algn="just"/>
            <a:r>
              <a:rPr lang="en-US" sz="2000" b="0" i="1" u="none" strike="noStrike" baseline="0" dirty="0">
                <a:solidFill>
                  <a:srgbClr val="404040"/>
                </a:solidFill>
                <a:latin typeface="Arial" panose="020B0604020202020204" pitchFamily="34" charset="0"/>
                <a:cs typeface="Arial" panose="020B0604020202020204" pitchFamily="34" charset="0"/>
              </a:rPr>
              <a:t>“Nature isn't classical, dammit, and if you want to make a simulation of nature, you’d better make it quantum mechanical, and by golly it’s a wonderful problem, because it doesn't look so easy”</a:t>
            </a:r>
          </a:p>
          <a:p>
            <a:pPr algn="just"/>
            <a:r>
              <a:rPr lang="en-US" sz="2000" b="0" i="0" u="none" strike="noStrike" baseline="0" dirty="0">
                <a:solidFill>
                  <a:srgbClr val="404040"/>
                </a:solidFill>
                <a:latin typeface="Arial" panose="020B0604020202020204" pitchFamily="34" charset="0"/>
                <a:cs typeface="Arial" panose="020B0604020202020204" pitchFamily="34" charset="0"/>
              </a:rPr>
              <a:t>Richard Feynman - 1981</a:t>
            </a:r>
            <a:r>
              <a:rPr lang="en-US" b="1" i="1" dirty="0">
                <a:solidFill>
                  <a:srgbClr val="002060"/>
                </a:solidFill>
                <a:latin typeface="Arial" panose="020B0604020202020204" pitchFamily="34" charset="0"/>
                <a:cs typeface="Arial" panose="020B0604020202020204" pitchFamily="34" charset="0"/>
              </a:rPr>
              <a:t>”</a:t>
            </a:r>
          </a:p>
          <a:p>
            <a:pPr algn="l" eaLnBrk="1" hangingPunct="1">
              <a:lnSpc>
                <a:spcPct val="80000"/>
              </a:lnSpc>
              <a:defRPr/>
            </a:pPr>
            <a:endParaRPr lang="en-US" sz="900" b="1" dirty="0">
              <a:latin typeface="Arial" panose="020B0604020202020204" pitchFamily="34" charset="0"/>
              <a:cs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48768" y="679704"/>
            <a:ext cx="10591800" cy="231648"/>
          </a:xfrm>
          <a:prstGeom prst="rect">
            <a:avLst/>
          </a:prstGeom>
        </p:spPr>
      </p:pic>
      <p:sp>
        <p:nvSpPr>
          <p:cNvPr id="3" name="Rectangle 2"/>
          <p:cNvSpPr/>
          <p:nvPr/>
        </p:nvSpPr>
        <p:spPr>
          <a:xfrm>
            <a:off x="435864" y="198120"/>
            <a:ext cx="6019800" cy="365760"/>
          </a:xfrm>
          <a:prstGeom prst="rect">
            <a:avLst/>
          </a:prstGeom>
        </p:spPr>
        <p:txBody>
          <a:bodyPr wrap="none" lIns="0" tIns="0" rIns="0" bIns="0">
            <a:noAutofit/>
          </a:bodyPr>
          <a:lstStyle/>
          <a:p>
            <a:pPr indent="0"/>
            <a:r>
              <a:rPr lang="fr-FR" sz="2700" b="1" dirty="0">
                <a:solidFill>
                  <a:srgbClr val="161616"/>
                </a:solidFill>
                <a:latin typeface="Arial"/>
              </a:rPr>
              <a:t>S</a:t>
            </a:r>
            <a:r>
              <a:rPr lang="en-US" sz="2700" b="1" dirty="0" err="1">
                <a:solidFill>
                  <a:srgbClr val="161616"/>
                </a:solidFill>
                <a:latin typeface="Arial"/>
              </a:rPr>
              <a:t>ommaire</a:t>
            </a:r>
            <a:endParaRPr lang="en-US" sz="2700" b="1" dirty="0">
              <a:solidFill>
                <a:srgbClr val="161616"/>
              </a:solidFill>
              <a:latin typeface="Arial"/>
            </a:endParaRPr>
          </a:p>
        </p:txBody>
      </p:sp>
      <p:sp>
        <p:nvSpPr>
          <p:cNvPr id="4" name="Rectangle 3"/>
          <p:cNvSpPr/>
          <p:nvPr/>
        </p:nvSpPr>
        <p:spPr>
          <a:xfrm>
            <a:off x="2216015" y="2177346"/>
            <a:ext cx="7977295" cy="2746956"/>
          </a:xfrm>
          <a:prstGeom prst="rect">
            <a:avLst/>
          </a:prstGeom>
        </p:spPr>
        <p:txBody>
          <a:bodyPr lIns="0" tIns="0" rIns="0" bIns="0">
            <a:noAutofit/>
          </a:bodyPr>
          <a:lstStyle/>
          <a:p>
            <a:pPr indent="0" algn="just">
              <a:lnSpc>
                <a:spcPts val="4656"/>
              </a:lnSpc>
            </a:pPr>
            <a:r>
              <a:rPr lang="en-US" sz="2800" b="1" dirty="0">
                <a:latin typeface="Arial"/>
              </a:rPr>
              <a:t>1. </a:t>
            </a:r>
            <a:r>
              <a:rPr lang="en-US" sz="2800" b="1" dirty="0" err="1">
                <a:latin typeface="Arial"/>
              </a:rPr>
              <a:t>Définition</a:t>
            </a:r>
            <a:r>
              <a:rPr lang="en-US" sz="2800" b="1" dirty="0">
                <a:latin typeface="Arial"/>
              </a:rPr>
              <a:t> </a:t>
            </a:r>
          </a:p>
          <a:p>
            <a:pPr indent="0" algn="just">
              <a:lnSpc>
                <a:spcPts val="4656"/>
              </a:lnSpc>
            </a:pPr>
            <a:r>
              <a:rPr lang="en-US" sz="2800" b="1" dirty="0">
                <a:latin typeface="Arial"/>
              </a:rPr>
              <a:t>2. </a:t>
            </a:r>
            <a:r>
              <a:rPr lang="en-US" sz="2800" b="1" dirty="0" err="1">
                <a:latin typeface="Arial"/>
              </a:rPr>
              <a:t>Pourquoi</a:t>
            </a:r>
            <a:r>
              <a:rPr lang="en-US" sz="2800" b="1" dirty="0">
                <a:latin typeface="Arial"/>
              </a:rPr>
              <a:t> </a:t>
            </a:r>
            <a:r>
              <a:rPr lang="en-US" sz="2800" b="1" dirty="0" err="1">
                <a:latin typeface="Arial"/>
              </a:rPr>
              <a:t>s’y</a:t>
            </a:r>
            <a:r>
              <a:rPr lang="en-US" sz="2800" b="1" dirty="0">
                <a:latin typeface="Arial"/>
              </a:rPr>
              <a:t> </a:t>
            </a:r>
            <a:r>
              <a:rPr lang="en-US" sz="2800" b="1" dirty="0" err="1">
                <a:latin typeface="Arial"/>
              </a:rPr>
              <a:t>intéresser</a:t>
            </a:r>
            <a:r>
              <a:rPr lang="en-US" sz="2800" b="1" dirty="0">
                <a:latin typeface="Arial"/>
              </a:rPr>
              <a:t> </a:t>
            </a:r>
            <a:r>
              <a:rPr lang="en-US" sz="2800" b="1" dirty="0" err="1">
                <a:latin typeface="Arial"/>
              </a:rPr>
              <a:t>aujourd’hui</a:t>
            </a:r>
            <a:r>
              <a:rPr lang="en-US" sz="2800" b="1" dirty="0">
                <a:latin typeface="Arial"/>
              </a:rPr>
              <a:t> ? </a:t>
            </a:r>
          </a:p>
          <a:p>
            <a:pPr algn="just">
              <a:lnSpc>
                <a:spcPts val="4656"/>
              </a:lnSpc>
            </a:pPr>
            <a:r>
              <a:rPr lang="en-US" sz="2800" b="1" dirty="0">
                <a:latin typeface="Arial"/>
              </a:rPr>
              <a:t>3. </a:t>
            </a:r>
            <a:r>
              <a:rPr lang="en-US" sz="2800" b="1" dirty="0" err="1">
                <a:latin typeface="Arial"/>
              </a:rPr>
              <a:t>Enjeux</a:t>
            </a:r>
            <a:r>
              <a:rPr lang="en-US" sz="2800" b="1" dirty="0">
                <a:latin typeface="Arial"/>
              </a:rPr>
              <a:t> de </a:t>
            </a:r>
            <a:r>
              <a:rPr lang="en-US" sz="2800" b="1" dirty="0" err="1">
                <a:latin typeface="Arial"/>
              </a:rPr>
              <a:t>l’Informatique</a:t>
            </a:r>
            <a:r>
              <a:rPr lang="en-US" sz="2800" b="1" dirty="0">
                <a:latin typeface="Arial"/>
              </a:rPr>
              <a:t> </a:t>
            </a:r>
            <a:r>
              <a:rPr lang="en-US" sz="2800" b="1" dirty="0" err="1">
                <a:latin typeface="Arial"/>
              </a:rPr>
              <a:t>Quantique</a:t>
            </a:r>
            <a:endParaRPr lang="en-US" sz="2800" b="1" dirty="0">
              <a:latin typeface="Arial"/>
            </a:endParaRPr>
          </a:p>
          <a:p>
            <a:pPr algn="just">
              <a:lnSpc>
                <a:spcPts val="4656"/>
              </a:lnSpc>
            </a:pPr>
            <a:r>
              <a:rPr lang="en-US" sz="2800" b="1" dirty="0">
                <a:latin typeface="Arial"/>
              </a:rPr>
              <a:t>4. </a:t>
            </a:r>
            <a:r>
              <a:rPr lang="en-US" sz="2800" b="1" dirty="0" err="1">
                <a:latin typeface="Arial"/>
              </a:rPr>
              <a:t>Ecosystème</a:t>
            </a:r>
            <a:r>
              <a:rPr lang="en-US" sz="2800" b="1" dirty="0">
                <a:latin typeface="Arial"/>
              </a:rPr>
              <a:t> </a:t>
            </a:r>
            <a:r>
              <a:rPr lang="en-US" sz="2800" b="1" dirty="0" err="1">
                <a:latin typeface="Arial"/>
              </a:rPr>
              <a:t>quantique</a:t>
            </a:r>
            <a:r>
              <a:rPr lang="en-US" sz="2800" b="1" dirty="0">
                <a:latin typeface="Arial"/>
              </a:rPr>
              <a:t> – </a:t>
            </a:r>
            <a:r>
              <a:rPr lang="en-US" sz="2800" b="1" dirty="0" err="1">
                <a:latin typeface="Arial"/>
              </a:rPr>
              <a:t>Principaux</a:t>
            </a:r>
            <a:r>
              <a:rPr lang="en-US" sz="2800" b="1" dirty="0">
                <a:latin typeface="Arial"/>
              </a:rPr>
              <a:t> </a:t>
            </a:r>
            <a:r>
              <a:rPr lang="en-US" sz="2800" b="1" dirty="0" err="1">
                <a:latin typeface="Arial"/>
              </a:rPr>
              <a:t>acteurs</a:t>
            </a:r>
            <a:endParaRPr lang="en-US" sz="2800" b="1" dirty="0">
              <a:latin typeface="Arial"/>
            </a:endParaRPr>
          </a:p>
          <a:p>
            <a:pPr algn="just">
              <a:lnSpc>
                <a:spcPts val="4656"/>
              </a:lnSpc>
            </a:pPr>
            <a:r>
              <a:rPr lang="en-US" sz="2800" b="1" dirty="0">
                <a:latin typeface="Arial"/>
              </a:rPr>
              <a:t>5. </a:t>
            </a:r>
            <a:r>
              <a:rPr lang="en-US" sz="2800" b="1" dirty="0" err="1">
                <a:latin typeface="Arial"/>
              </a:rPr>
              <a:t>Décryptage</a:t>
            </a:r>
            <a:r>
              <a:rPr lang="en-US" sz="2800" b="1" dirty="0">
                <a:latin typeface="Arial"/>
              </a:rPr>
              <a:t> pour </a:t>
            </a:r>
            <a:r>
              <a:rPr lang="en-US" sz="2800" b="1" dirty="0" err="1">
                <a:latin typeface="Arial"/>
              </a:rPr>
              <a:t>comprendre</a:t>
            </a:r>
            <a:r>
              <a:rPr lang="en-US" sz="2800" b="1" dirty="0">
                <a:latin typeface="Arial"/>
              </a:rPr>
              <a:t> le </a:t>
            </a:r>
            <a:r>
              <a:rPr lang="en-US" sz="2800" b="1" dirty="0" err="1">
                <a:latin typeface="Arial"/>
              </a:rPr>
              <a:t>quantique</a:t>
            </a:r>
            <a:endParaRPr lang="en-US" sz="2800" b="1" dirty="0">
              <a:latin typeface="Arial"/>
            </a:endParaRPr>
          </a:p>
          <a:p>
            <a:pPr algn="just">
              <a:lnSpc>
                <a:spcPts val="4656"/>
              </a:lnSpc>
            </a:pPr>
            <a:r>
              <a:rPr lang="en-US" sz="2800" b="1" dirty="0">
                <a:latin typeface="Arial"/>
              </a:rPr>
              <a:t>6. Conclusion et perspectives</a:t>
            </a:r>
          </a:p>
        </p:txBody>
      </p:sp>
    </p:spTree>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48768" y="679704"/>
            <a:ext cx="10591800" cy="231648"/>
          </a:xfrm>
          <a:prstGeom prst="rect">
            <a:avLst/>
          </a:prstGeom>
        </p:spPr>
      </p:pic>
      <p:sp>
        <p:nvSpPr>
          <p:cNvPr id="4" name="Rectangle 3"/>
          <p:cNvSpPr/>
          <p:nvPr/>
        </p:nvSpPr>
        <p:spPr>
          <a:xfrm>
            <a:off x="454152" y="198120"/>
            <a:ext cx="3959352" cy="365760"/>
          </a:xfrm>
          <a:prstGeom prst="rect">
            <a:avLst/>
          </a:prstGeom>
        </p:spPr>
        <p:txBody>
          <a:bodyPr wrap="none" lIns="0" tIns="0" rIns="0" bIns="0">
            <a:noAutofit/>
          </a:bodyPr>
          <a:lstStyle/>
          <a:p>
            <a:r>
              <a:rPr lang="fr-FR" sz="2800" b="1" dirty="0">
                <a:latin typeface="Arial" panose="020B0604020202020204" pitchFamily="34" charset="0"/>
                <a:cs typeface="Arial" panose="020B0604020202020204" pitchFamily="34" charset="0"/>
              </a:rPr>
              <a:t>1. Définition </a:t>
            </a:r>
            <a:endParaRPr lang="en-US" sz="2800" b="1" dirty="0">
              <a:latin typeface="Arial" panose="020B0604020202020204" pitchFamily="34" charset="0"/>
              <a:cs typeface="Arial" panose="020B0604020202020204" pitchFamily="34" charset="0"/>
            </a:endParaRPr>
          </a:p>
        </p:txBody>
      </p:sp>
      <p:sp>
        <p:nvSpPr>
          <p:cNvPr id="3" name="ZoneTexte 2">
            <a:extLst>
              <a:ext uri="{FF2B5EF4-FFF2-40B4-BE49-F238E27FC236}">
                <a16:creationId xmlns:a16="http://schemas.microsoft.com/office/drawing/2014/main" id="{9F3E5EE5-4EE7-F10C-2B3D-A7F942C0353A}"/>
              </a:ext>
            </a:extLst>
          </p:cNvPr>
          <p:cNvSpPr txBox="1"/>
          <p:nvPr/>
        </p:nvSpPr>
        <p:spPr>
          <a:xfrm>
            <a:off x="48768" y="1027176"/>
            <a:ext cx="10264508" cy="3244158"/>
          </a:xfrm>
          <a:prstGeom prst="rect">
            <a:avLst/>
          </a:prstGeom>
          <a:noFill/>
        </p:spPr>
        <p:txBody>
          <a:bodyPr wrap="square" rtlCol="0">
            <a:spAutoFit/>
          </a:bodyPr>
          <a:lstStyle/>
          <a:p>
            <a:pPr algn="just">
              <a:lnSpc>
                <a:spcPct val="150000"/>
              </a:lnSpc>
            </a:pPr>
            <a:r>
              <a:rPr lang="fr-FR" sz="2800" b="0" i="0" dirty="0">
                <a:solidFill>
                  <a:srgbClr val="333333"/>
                </a:solidFill>
                <a:effectLst/>
                <a:latin typeface="Arial" panose="020B0604020202020204" pitchFamily="34" charset="0"/>
                <a:cs typeface="Arial" panose="020B0604020202020204" pitchFamily="34" charset="0"/>
              </a:rPr>
              <a:t>	L'informatique quantique est un domaine multidisciplinaire comprenant des aspects de l'informatique, de la physique et des mathématiques qui utilise la mécanique quantique pour résoudre des problèmes complexes plus rapidement que sur des ordinateurs classiques. </a:t>
            </a:r>
          </a:p>
        </p:txBody>
      </p:sp>
      <p:pic>
        <p:nvPicPr>
          <p:cNvPr id="6" name="Image 5">
            <a:extLst>
              <a:ext uri="{FF2B5EF4-FFF2-40B4-BE49-F238E27FC236}">
                <a16:creationId xmlns:a16="http://schemas.microsoft.com/office/drawing/2014/main" id="{6082F687-A05F-AFC6-1D6C-418DFD2E844C}"/>
              </a:ext>
            </a:extLst>
          </p:cNvPr>
          <p:cNvPicPr>
            <a:picLocks noChangeAspect="1"/>
          </p:cNvPicPr>
          <p:nvPr/>
        </p:nvPicPr>
        <p:blipFill>
          <a:blip r:embed="rId4">
            <a:extLst>
              <a:ext uri="{28A0092B-C50C-407E-A947-70E740481C1C}">
                <a14:useLocalDpi xmlns:a14="http://schemas.microsoft.com/office/drawing/2010/main" val="0"/>
              </a:ext>
            </a:extLst>
          </a:blip>
          <a:srcRect t="14008" b="6884"/>
          <a:stretch/>
        </p:blipFill>
        <p:spPr>
          <a:xfrm>
            <a:off x="4585063" y="3888924"/>
            <a:ext cx="5820374" cy="2947192"/>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D3973FAE-B329-EE88-CCFF-47C66A3F9DCF}"/>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A2EB0C55-D2EF-00CD-1906-839EDC23FC49}"/>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DE7979C8-277C-A02B-42D2-C5CC7A03965B}"/>
              </a:ext>
            </a:extLst>
          </p:cNvPr>
          <p:cNvSpPr/>
          <p:nvPr/>
        </p:nvSpPr>
        <p:spPr>
          <a:xfrm>
            <a:off x="214310" y="2553"/>
            <a:ext cx="3959352" cy="365760"/>
          </a:xfrm>
          <a:prstGeom prst="rect">
            <a:avLst/>
          </a:prstGeom>
        </p:spPr>
        <p:txBody>
          <a:bodyPr wrap="none" lIns="0" tIns="0" rIns="0" bIns="0">
            <a:noAutofit/>
          </a:bodyPr>
          <a:lstStyle/>
          <a:p>
            <a:pPr indent="0" algn="just">
              <a:lnSpc>
                <a:spcPts val="4656"/>
              </a:lnSpc>
            </a:pPr>
            <a:r>
              <a:rPr lang="en-US" sz="2400" b="1" dirty="0">
                <a:latin typeface="Arial"/>
              </a:rPr>
              <a:t>2.</a:t>
            </a:r>
            <a:r>
              <a:rPr lang="en-US" sz="2800" b="1" dirty="0">
                <a:latin typeface="Arial"/>
              </a:rPr>
              <a:t> </a:t>
            </a:r>
            <a:r>
              <a:rPr lang="en-US" sz="2800" b="1" dirty="0" err="1">
                <a:latin typeface="Arial"/>
              </a:rPr>
              <a:t>Pourquoi</a:t>
            </a:r>
            <a:r>
              <a:rPr lang="en-US" sz="2800" b="1" dirty="0">
                <a:latin typeface="Arial"/>
              </a:rPr>
              <a:t> </a:t>
            </a:r>
            <a:r>
              <a:rPr lang="en-US" sz="2800" b="1" dirty="0" err="1">
                <a:latin typeface="Arial"/>
              </a:rPr>
              <a:t>s’y</a:t>
            </a:r>
            <a:r>
              <a:rPr lang="en-US" sz="2800" b="1" dirty="0">
                <a:latin typeface="Arial"/>
              </a:rPr>
              <a:t> </a:t>
            </a:r>
            <a:r>
              <a:rPr lang="en-US" sz="2800" b="1" dirty="0" err="1">
                <a:latin typeface="Arial"/>
              </a:rPr>
              <a:t>intéresser</a:t>
            </a:r>
            <a:r>
              <a:rPr lang="en-US" sz="2800" b="1" dirty="0">
                <a:latin typeface="Arial"/>
              </a:rPr>
              <a:t> </a:t>
            </a:r>
            <a:r>
              <a:rPr lang="en-US" sz="2800" b="1" dirty="0" err="1">
                <a:latin typeface="Arial"/>
              </a:rPr>
              <a:t>aujourd’hui</a:t>
            </a:r>
            <a:r>
              <a:rPr lang="en-US" sz="2800" b="1" dirty="0">
                <a:latin typeface="Arial"/>
              </a:rPr>
              <a:t> ? </a:t>
            </a:r>
            <a:endParaRPr lang="en-US" sz="2400" b="1" dirty="0">
              <a:latin typeface="Arial"/>
            </a:endParaRPr>
          </a:p>
        </p:txBody>
      </p:sp>
      <p:pic>
        <p:nvPicPr>
          <p:cNvPr id="6" name="Image 5">
            <a:extLst>
              <a:ext uri="{FF2B5EF4-FFF2-40B4-BE49-F238E27FC236}">
                <a16:creationId xmlns:a16="http://schemas.microsoft.com/office/drawing/2014/main" id="{77567F08-B00B-1DE0-6852-54B64B5B4A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9253" y="863336"/>
            <a:ext cx="8715968" cy="6019810"/>
          </a:xfrm>
          <a:prstGeom prst="rect">
            <a:avLst/>
          </a:prstGeom>
        </p:spPr>
      </p:pic>
    </p:spTree>
    <p:extLst>
      <p:ext uri="{BB962C8B-B14F-4D97-AF65-F5344CB8AC3E}">
        <p14:creationId xmlns:p14="http://schemas.microsoft.com/office/powerpoint/2010/main" val="2272702938"/>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3D1A61FA-DD06-3E34-D2EB-92F93AB73DEB}"/>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B689C01F-E47D-D678-83D4-B4C0FF92E651}"/>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EFAEC6DF-2D77-B5DA-5BEA-90946DFD60E2}"/>
              </a:ext>
            </a:extLst>
          </p:cNvPr>
          <p:cNvSpPr/>
          <p:nvPr/>
        </p:nvSpPr>
        <p:spPr>
          <a:xfrm>
            <a:off x="248785" y="911352"/>
            <a:ext cx="3959352" cy="365760"/>
          </a:xfrm>
          <a:prstGeom prst="rect">
            <a:avLst/>
          </a:prstGeom>
        </p:spPr>
        <p:txBody>
          <a:bodyPr wrap="none" lIns="0" tIns="0" rIns="0" bIns="0">
            <a:noAutofit/>
          </a:bodyPr>
          <a:lstStyle/>
          <a:p>
            <a:pPr indent="0"/>
            <a:r>
              <a:rPr lang="fr-FR" sz="2800" b="1" dirty="0">
                <a:solidFill>
                  <a:srgbClr val="161616"/>
                </a:solidFill>
                <a:latin typeface="Arial"/>
              </a:rPr>
              <a:t>Un mouvement accéléré</a:t>
            </a:r>
            <a:endParaRPr lang="en-US" sz="2800" b="1" dirty="0">
              <a:solidFill>
                <a:srgbClr val="161616"/>
              </a:solidFill>
              <a:latin typeface="Arial"/>
            </a:endParaRPr>
          </a:p>
        </p:txBody>
      </p:sp>
      <p:sp>
        <p:nvSpPr>
          <p:cNvPr id="6" name="Rectangle 1">
            <a:extLst>
              <a:ext uri="{FF2B5EF4-FFF2-40B4-BE49-F238E27FC236}">
                <a16:creationId xmlns:a16="http://schemas.microsoft.com/office/drawing/2014/main" id="{3C1EEC60-DCE6-FF9E-886A-829ED18A41EA}"/>
              </a:ext>
            </a:extLst>
          </p:cNvPr>
          <p:cNvSpPr>
            <a:spLocks noChangeArrowheads="1"/>
          </p:cNvSpPr>
          <p:nvPr/>
        </p:nvSpPr>
        <p:spPr bwMode="auto">
          <a:xfrm>
            <a:off x="0" y="3672037"/>
            <a:ext cx="2487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a:t>
            </a:r>
          </a:p>
        </p:txBody>
      </p:sp>
      <p:pic>
        <p:nvPicPr>
          <p:cNvPr id="8" name="Image 7">
            <a:extLst>
              <a:ext uri="{FF2B5EF4-FFF2-40B4-BE49-F238E27FC236}">
                <a16:creationId xmlns:a16="http://schemas.microsoft.com/office/drawing/2014/main" id="{1B6C41FB-F38E-88AE-6C62-AD9B47252E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142" y="1371312"/>
            <a:ext cx="9697258" cy="3891804"/>
          </a:xfrm>
          <a:prstGeom prst="rect">
            <a:avLst/>
          </a:prstGeom>
        </p:spPr>
      </p:pic>
      <p:sp>
        <p:nvSpPr>
          <p:cNvPr id="13" name="ZoneTexte 12">
            <a:extLst>
              <a:ext uri="{FF2B5EF4-FFF2-40B4-BE49-F238E27FC236}">
                <a16:creationId xmlns:a16="http://schemas.microsoft.com/office/drawing/2014/main" id="{9C57A1F0-FB87-3013-AD33-7DABCBE21B07}"/>
              </a:ext>
            </a:extLst>
          </p:cNvPr>
          <p:cNvSpPr txBox="1"/>
          <p:nvPr/>
        </p:nvSpPr>
        <p:spPr>
          <a:xfrm>
            <a:off x="248785" y="-44576"/>
            <a:ext cx="7079477" cy="626133"/>
          </a:xfrm>
          <a:prstGeom prst="rect">
            <a:avLst/>
          </a:prstGeom>
          <a:noFill/>
        </p:spPr>
        <p:txBody>
          <a:bodyPr wrap="square">
            <a:spAutoFit/>
          </a:bodyPr>
          <a:lstStyle/>
          <a:p>
            <a:pPr indent="0" algn="just">
              <a:lnSpc>
                <a:spcPts val="4656"/>
              </a:lnSpc>
            </a:pPr>
            <a:r>
              <a:rPr lang="en-US" sz="2400" b="1" dirty="0">
                <a:latin typeface="Arial"/>
              </a:rPr>
              <a:t>2.</a:t>
            </a:r>
            <a:r>
              <a:rPr lang="en-US" sz="2800" b="1" dirty="0">
                <a:latin typeface="Arial"/>
              </a:rPr>
              <a:t> </a:t>
            </a:r>
            <a:r>
              <a:rPr lang="en-US" sz="2800" b="1" dirty="0" err="1">
                <a:latin typeface="Arial"/>
              </a:rPr>
              <a:t>Pourquoi</a:t>
            </a:r>
            <a:r>
              <a:rPr lang="en-US" sz="2800" b="1" dirty="0">
                <a:latin typeface="Arial"/>
              </a:rPr>
              <a:t> </a:t>
            </a:r>
            <a:r>
              <a:rPr lang="en-US" sz="2800" b="1" dirty="0" err="1">
                <a:latin typeface="Arial"/>
              </a:rPr>
              <a:t>s’y</a:t>
            </a:r>
            <a:r>
              <a:rPr lang="en-US" sz="2800" b="1" dirty="0">
                <a:latin typeface="Arial"/>
              </a:rPr>
              <a:t> </a:t>
            </a:r>
            <a:r>
              <a:rPr lang="en-US" sz="2800" b="1" dirty="0" err="1">
                <a:latin typeface="Arial"/>
              </a:rPr>
              <a:t>intéresser</a:t>
            </a:r>
            <a:r>
              <a:rPr lang="en-US" sz="2800" b="1" dirty="0">
                <a:latin typeface="Arial"/>
              </a:rPr>
              <a:t> </a:t>
            </a:r>
            <a:r>
              <a:rPr lang="en-US" sz="2800" b="1" dirty="0" err="1">
                <a:latin typeface="Arial"/>
              </a:rPr>
              <a:t>aujourd’hui</a:t>
            </a:r>
            <a:r>
              <a:rPr lang="en-US" sz="2800" b="1" dirty="0">
                <a:latin typeface="Arial"/>
              </a:rPr>
              <a:t> ? </a:t>
            </a:r>
            <a:endParaRPr lang="en-US" sz="2400" b="1" dirty="0">
              <a:latin typeface="Arial"/>
            </a:endParaRPr>
          </a:p>
        </p:txBody>
      </p:sp>
      <p:pic>
        <p:nvPicPr>
          <p:cNvPr id="15" name="Image 14">
            <a:extLst>
              <a:ext uri="{FF2B5EF4-FFF2-40B4-BE49-F238E27FC236}">
                <a16:creationId xmlns:a16="http://schemas.microsoft.com/office/drawing/2014/main" id="{DD7094C2-1080-F5F1-590E-3D64128F13BF}"/>
              </a:ext>
            </a:extLst>
          </p:cNvPr>
          <p:cNvPicPr>
            <a:picLocks noChangeAspect="1"/>
          </p:cNvPicPr>
          <p:nvPr/>
        </p:nvPicPr>
        <p:blipFill>
          <a:blip r:embed="rId5"/>
          <a:srcRect t="-1593" b="28900"/>
          <a:stretch/>
        </p:blipFill>
        <p:spPr>
          <a:xfrm>
            <a:off x="248785" y="5233713"/>
            <a:ext cx="4575441" cy="1649433"/>
          </a:xfrm>
          <a:prstGeom prst="rect">
            <a:avLst/>
          </a:prstGeom>
        </p:spPr>
      </p:pic>
      <p:pic>
        <p:nvPicPr>
          <p:cNvPr id="17" name="Image 16">
            <a:extLst>
              <a:ext uri="{FF2B5EF4-FFF2-40B4-BE49-F238E27FC236}">
                <a16:creationId xmlns:a16="http://schemas.microsoft.com/office/drawing/2014/main" id="{A1E38489-F79D-59AB-3043-75CE6067B87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91917" y="5063131"/>
            <a:ext cx="1504542" cy="2256813"/>
          </a:xfrm>
          <a:prstGeom prst="rect">
            <a:avLst/>
          </a:prstGeom>
        </p:spPr>
      </p:pic>
    </p:spTree>
    <p:extLst>
      <p:ext uri="{BB962C8B-B14F-4D97-AF65-F5344CB8AC3E}">
        <p14:creationId xmlns:p14="http://schemas.microsoft.com/office/powerpoint/2010/main" val="1660109000"/>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B4993092-CEAF-C50F-E6D7-5A5A545F51CA}"/>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55BCA5F9-FDCA-B32E-7F8C-CC1A0CF3A07C}"/>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E7765F5E-C6AD-AA58-DA66-77E304E67CDD}"/>
              </a:ext>
            </a:extLst>
          </p:cNvPr>
          <p:cNvSpPr/>
          <p:nvPr/>
        </p:nvSpPr>
        <p:spPr>
          <a:xfrm>
            <a:off x="454152" y="198120"/>
            <a:ext cx="3959352" cy="365760"/>
          </a:xfrm>
          <a:prstGeom prst="rect">
            <a:avLst/>
          </a:prstGeom>
        </p:spPr>
        <p:txBody>
          <a:bodyPr wrap="none" lIns="0" tIns="0" rIns="0" bIns="0">
            <a:noAutofit/>
          </a:bodyPr>
          <a:lstStyle/>
          <a:p>
            <a:pPr indent="0"/>
            <a:r>
              <a:rPr lang="fr-FR" sz="2800" b="1" dirty="0">
                <a:solidFill>
                  <a:srgbClr val="161616"/>
                </a:solidFill>
                <a:latin typeface="Arial"/>
              </a:rPr>
              <a:t>3. Enjeux de l’informatique Quantique</a:t>
            </a:r>
            <a:endParaRPr lang="en-US" sz="2800" b="1" dirty="0">
              <a:solidFill>
                <a:srgbClr val="161616"/>
              </a:solidFill>
              <a:latin typeface="Arial"/>
            </a:endParaRPr>
          </a:p>
        </p:txBody>
      </p:sp>
      <p:sp>
        <p:nvSpPr>
          <p:cNvPr id="6" name="Rectangle 1">
            <a:extLst>
              <a:ext uri="{FF2B5EF4-FFF2-40B4-BE49-F238E27FC236}">
                <a16:creationId xmlns:a16="http://schemas.microsoft.com/office/drawing/2014/main" id="{082094D7-E95D-5E79-6B89-EA5ADE9BFB7D}"/>
              </a:ext>
            </a:extLst>
          </p:cNvPr>
          <p:cNvSpPr>
            <a:spLocks noChangeArrowheads="1"/>
          </p:cNvSpPr>
          <p:nvPr/>
        </p:nvSpPr>
        <p:spPr bwMode="auto">
          <a:xfrm>
            <a:off x="0" y="3672037"/>
            <a:ext cx="2487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a:t>
            </a:r>
          </a:p>
        </p:txBody>
      </p:sp>
      <p:pic>
        <p:nvPicPr>
          <p:cNvPr id="7" name="Image 6">
            <a:extLst>
              <a:ext uri="{FF2B5EF4-FFF2-40B4-BE49-F238E27FC236}">
                <a16:creationId xmlns:a16="http://schemas.microsoft.com/office/drawing/2014/main" id="{40A676F1-BCCF-C4E0-EA73-BEF5D33BCD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16634"/>
            <a:ext cx="10693400" cy="4929582"/>
          </a:xfrm>
          <a:prstGeom prst="rect">
            <a:avLst/>
          </a:prstGeom>
        </p:spPr>
      </p:pic>
    </p:spTree>
    <p:extLst>
      <p:ext uri="{BB962C8B-B14F-4D97-AF65-F5344CB8AC3E}">
        <p14:creationId xmlns:p14="http://schemas.microsoft.com/office/powerpoint/2010/main" val="1071004607"/>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B7E35476-221D-F876-9AE8-45EAFEA84159}"/>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4F3618E4-A078-170C-A100-D08A1B74D63B}"/>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3AECA48E-A59B-8928-1C47-FCAB8A187D1F}"/>
              </a:ext>
            </a:extLst>
          </p:cNvPr>
          <p:cNvSpPr/>
          <p:nvPr/>
        </p:nvSpPr>
        <p:spPr>
          <a:xfrm>
            <a:off x="454152" y="198120"/>
            <a:ext cx="3959352" cy="365760"/>
          </a:xfrm>
          <a:prstGeom prst="rect">
            <a:avLst/>
          </a:prstGeom>
        </p:spPr>
        <p:txBody>
          <a:bodyPr wrap="none" lIns="0" tIns="0" rIns="0" bIns="0">
            <a:noAutofit/>
          </a:bodyPr>
          <a:lstStyle/>
          <a:p>
            <a:pPr indent="0"/>
            <a:r>
              <a:rPr lang="fr-FR" sz="2800" b="1" dirty="0">
                <a:solidFill>
                  <a:srgbClr val="161616"/>
                </a:solidFill>
                <a:latin typeface="Arial"/>
              </a:rPr>
              <a:t>3. Enjeux de l’informatique Quantique</a:t>
            </a:r>
            <a:endParaRPr lang="en-US" sz="2800" b="1" dirty="0">
              <a:solidFill>
                <a:srgbClr val="161616"/>
              </a:solidFill>
              <a:latin typeface="Arial"/>
            </a:endParaRPr>
          </a:p>
        </p:txBody>
      </p:sp>
      <p:sp>
        <p:nvSpPr>
          <p:cNvPr id="6" name="Rectangle 1">
            <a:extLst>
              <a:ext uri="{FF2B5EF4-FFF2-40B4-BE49-F238E27FC236}">
                <a16:creationId xmlns:a16="http://schemas.microsoft.com/office/drawing/2014/main" id="{119A66E1-FC28-2B4F-5227-23A81A9A0CC2}"/>
              </a:ext>
            </a:extLst>
          </p:cNvPr>
          <p:cNvSpPr>
            <a:spLocks noChangeArrowheads="1"/>
          </p:cNvSpPr>
          <p:nvPr/>
        </p:nvSpPr>
        <p:spPr bwMode="auto">
          <a:xfrm>
            <a:off x="0" y="3672037"/>
            <a:ext cx="2487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a:t>
            </a:r>
          </a:p>
        </p:txBody>
      </p:sp>
      <p:sp>
        <p:nvSpPr>
          <p:cNvPr id="5" name="ZoneTexte 4">
            <a:extLst>
              <a:ext uri="{FF2B5EF4-FFF2-40B4-BE49-F238E27FC236}">
                <a16:creationId xmlns:a16="http://schemas.microsoft.com/office/drawing/2014/main" id="{2F8C5B60-56F1-213E-A7B5-B0C643BFE50F}"/>
              </a:ext>
            </a:extLst>
          </p:cNvPr>
          <p:cNvSpPr txBox="1"/>
          <p:nvPr/>
        </p:nvSpPr>
        <p:spPr>
          <a:xfrm>
            <a:off x="248786" y="1259453"/>
            <a:ext cx="10240688" cy="4825167"/>
          </a:xfrm>
          <a:prstGeom prst="rect">
            <a:avLst/>
          </a:prstGeom>
          <a:noFill/>
        </p:spPr>
        <p:txBody>
          <a:bodyPr wrap="square">
            <a:spAutoFit/>
          </a:bodyPr>
          <a:lstStyle/>
          <a:p>
            <a:pPr algn="just"/>
            <a:r>
              <a:rPr lang="fr-FR" sz="2400" b="1" dirty="0">
                <a:latin typeface="Arial" panose="020B0604020202020204" pitchFamily="34" charset="0"/>
                <a:cs typeface="Arial" panose="020B0604020202020204" pitchFamily="34" charset="0"/>
              </a:rPr>
              <a:t>Enjeux stratégiques</a:t>
            </a:r>
          </a:p>
          <a:p>
            <a:pPr algn="just">
              <a:lnSpc>
                <a:spcPct val="150000"/>
              </a:lnSpc>
              <a:buFont typeface="+mj-lt"/>
              <a:buAutoNum type="arabicPeriod"/>
            </a:pPr>
            <a:r>
              <a:rPr lang="fr-FR" sz="2400" b="1" dirty="0">
                <a:latin typeface="Arial" panose="020B0604020202020204" pitchFamily="34" charset="0"/>
                <a:cs typeface="Arial" panose="020B0604020202020204" pitchFamily="34" charset="0"/>
              </a:rPr>
              <a:t>Souveraineté technologique</a:t>
            </a:r>
            <a:r>
              <a:rPr lang="fr-FR" sz="2400" dirty="0">
                <a:latin typeface="Arial" panose="020B0604020202020204" pitchFamily="34" charset="0"/>
                <a:cs typeface="Arial" panose="020B0604020202020204" pitchFamily="34" charset="0"/>
              </a:rPr>
              <a:t> : Les États investissent massivement dans l’informatique quantique pour ne pas dépendre de puissances étrangères dans ce domaine stratégique, notamment en cybersécurité et en cryptographie.</a:t>
            </a:r>
          </a:p>
          <a:p>
            <a:pPr algn="just">
              <a:lnSpc>
                <a:spcPct val="150000"/>
              </a:lnSpc>
              <a:buFont typeface="+mj-lt"/>
              <a:buAutoNum type="arabicPeriod"/>
            </a:pPr>
            <a:r>
              <a:rPr lang="fr-FR" sz="2400" b="1" dirty="0">
                <a:latin typeface="Arial" panose="020B0604020202020204" pitchFamily="34" charset="0"/>
                <a:cs typeface="Arial" panose="020B0604020202020204" pitchFamily="34" charset="0"/>
              </a:rPr>
              <a:t>Course à la suprématie quantique</a:t>
            </a:r>
            <a:r>
              <a:rPr lang="fr-FR" sz="2400" dirty="0">
                <a:latin typeface="Arial" panose="020B0604020202020204" pitchFamily="34" charset="0"/>
                <a:cs typeface="Arial" panose="020B0604020202020204" pitchFamily="34" charset="0"/>
              </a:rPr>
              <a:t> : Les gouvernements et grandes entreprises technologiques (Google, IBM, China) se disputent la première place dans la course au premier ordinateur quantique commercialement viable.</a:t>
            </a:r>
          </a:p>
        </p:txBody>
      </p:sp>
    </p:spTree>
    <p:extLst>
      <p:ext uri="{BB962C8B-B14F-4D97-AF65-F5344CB8AC3E}">
        <p14:creationId xmlns:p14="http://schemas.microsoft.com/office/powerpoint/2010/main" val="1238311291"/>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4930</TotalTime>
  <Words>3392</Words>
  <Application>Microsoft Office PowerPoint</Application>
  <PresentationFormat>Personnalisé</PresentationFormat>
  <Paragraphs>405</Paragraphs>
  <Slides>36</Slides>
  <Notes>32</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36</vt:i4>
      </vt:variant>
    </vt:vector>
  </HeadingPairs>
  <TitlesOfParts>
    <vt:vector size="47" baseType="lpstr">
      <vt:lpstr>Amazon Ember</vt:lpstr>
      <vt:lpstr>Arial</vt:lpstr>
      <vt:lpstr>Arial Black</vt:lpstr>
      <vt:lpstr>Calibri</vt:lpstr>
      <vt:lpstr>Calibri-Italic</vt:lpstr>
      <vt:lpstr>Calibri-LightItalic</vt:lpstr>
      <vt:lpstr>Georgia</vt:lpstr>
      <vt:lpstr>Times New Roman</vt:lpstr>
      <vt:lpstr>Trebuchet MS</vt:lpstr>
      <vt:lpstr>Wingdings</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PowerPoint - DMI00-Intro-FSS2024.pptx</dc:title>
  <dc:subject/>
  <dc:creator>Christian Bizer</dc:creator>
  <cp:keywords/>
  <cp:lastModifiedBy>Otis Ange MOAMPANDJ</cp:lastModifiedBy>
  <cp:revision>69</cp:revision>
  <dcterms:modified xsi:type="dcterms:W3CDTF">2025-02-12T12:50:10Z</dcterms:modified>
</cp:coreProperties>
</file>